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55" r:id="rId3"/>
  </p:sldMasterIdLst>
  <p:sldIdLst>
    <p:sldId id="256" r:id="rId4"/>
    <p:sldId id="258" r:id="rId5"/>
    <p:sldId id="335" r:id="rId6"/>
    <p:sldId id="286" r:id="rId7"/>
    <p:sldId id="336" r:id="rId8"/>
    <p:sldId id="337" r:id="rId9"/>
    <p:sldId id="343" r:id="rId10"/>
    <p:sldId id="360" r:id="rId11"/>
    <p:sldId id="346" r:id="rId12"/>
    <p:sldId id="348" r:id="rId13"/>
    <p:sldId id="350" r:id="rId14"/>
    <p:sldId id="349" r:id="rId15"/>
    <p:sldId id="353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FF66"/>
    <a:srgbClr val="99FF33"/>
    <a:srgbClr val="FFFF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68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A378A-D651-4C53-B184-B26B71340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19C9-1BA1-4013-B2F1-053600A90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37E53-2A6B-45A9-B9FB-E7A73BCAE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2E2A218-8274-4E64-A0BB-DF4E61506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68CE2-25DE-49DF-9E17-F24C502CE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EAF1-5D05-467E-B71E-108EB10E0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9D9F5-BD88-4557-85F4-CE891B868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C8E60-9AEA-4C8C-9B42-C67355947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BFFCA-DC63-4F19-9CD6-3390AC6029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8103-405C-490C-8A70-7C850744C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6EE33-1D81-4A24-A3AB-25E64BB0E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D1EE-6292-4509-A997-049FBEE5A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AA56C-E0A2-4186-A4F8-5F92D4881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B556-DAB8-4358-997D-F36505DC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FBB45-C6CE-4263-ABAA-ED1A2B7D34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88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88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85F8E-2930-47CB-8F98-1862D5BC2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CD9FF-6751-4FD0-96D6-1A2706870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73CCA-DD5F-4BB3-B796-9F3423EC1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D355-444A-486C-B046-0148B0BCE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7D35F-2E7A-420A-A9F6-9162A73DB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6EE03-271F-4D29-B00C-0B09D2F2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45089-3C9E-46F9-90AA-D64CBE41FA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5BE8-9858-4A42-97CC-A32E7572EB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D5429-6AFA-42DD-97D2-21A9894BE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17823-366C-4EE8-9DF6-6ACD1FBF5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0A9F6-2AEC-4DBF-87B6-8D7BD7230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C929F-509F-434F-B5F7-848A8001C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969A-2FEB-4557-BEB2-1D46A360C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9B8CD-6B42-40A3-9B37-CEFE2538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C1F70-76E2-4DAB-901E-6D07491C6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CDE7F-A623-496D-B7EE-7183D382CD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AF4D3-C385-4539-B762-51E4BEA2F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ACF6D-F0BE-4108-9B6D-EA23C2CCA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671409-3BAD-406F-A590-8D1A4DF63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946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6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02F0E8C8-D807-43A2-8B1F-5BA54A845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fld id="{B5DB2411-6F69-4BF8-9E83-941BA409B3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7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150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1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77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7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777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777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hyperlink" Target="/&#32447;&#24615;&#20195;&#25968;&#65288;&#31532;&#20108;&#29256;&#65289;&#26234;&#33021;&#25945;&#23398;&#31995;&#32479;/&#32447;&#24615;&#20195;&#25968;&#28436;&#31639;&#31995;&#32479;/&#30697;&#38453;&#36816;&#31639;.EXE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hyperlink" Target="/&#32447;&#24615;&#20195;&#25968;&#65288;&#31532;&#20108;&#29256;&#65289;&#26234;&#33021;&#25945;&#23398;&#31995;&#32479;/&#32447;&#24615;&#20195;&#25968;&#28436;&#31639;&#31995;&#32479;/&#30697;&#38453;&#36816;&#31639;.EXE" TargetMode="External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smtClean="0">
                <a:solidFill>
                  <a:srgbClr val="CC0099"/>
                </a:solidFill>
              </a:rPr>
              <a:t>5</a:t>
            </a:r>
            <a:r>
              <a:rPr kumimoji="1" lang="en-US" altLang="zh-CN" sz="3600" smtClean="0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smtClean="0">
                <a:solidFill>
                  <a:srgbClr val="CC0099"/>
                </a:solidFill>
                <a:latin typeface="楷体_GB2312" pitchFamily="49" charset="-122"/>
              </a:rPr>
              <a:t>向量空间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914400" y="5300663"/>
            <a:ext cx="8229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阶单位矩阵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的列向量组称为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自然基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317750" y="331788"/>
          <a:ext cx="449421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247840" imgH="1155600" progId="">
                  <p:embed/>
                </p:oleObj>
              </mc:Choice>
              <mc:Fallback>
                <p:oleObj name="Equation" r:id="rId3" imgW="2247840" imgH="1155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31788"/>
                        <a:ext cx="4494213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187450" y="333375"/>
          <a:ext cx="114141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571320" imgH="1168200" progId="">
                  <p:embed/>
                </p:oleObj>
              </mc:Choice>
              <mc:Fallback>
                <p:oleObj name="Equation" r:id="rId5" imgW="571320" imgH="1168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3375"/>
                        <a:ext cx="1141413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3027363" y="3022600"/>
          <a:ext cx="30734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536480" imgH="1155600" progId="">
                  <p:embed/>
                </p:oleObj>
              </mc:Choice>
              <mc:Fallback>
                <p:oleObj name="Equation" r:id="rId7" imgW="1536480" imgH="1155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022600"/>
                        <a:ext cx="3073400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140075" y="2660650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4148138" y="2660650"/>
            <a:ext cx="207962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H="1">
            <a:off x="4948238" y="2660650"/>
            <a:ext cx="207962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5875338" y="2660650"/>
            <a:ext cx="647700" cy="374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859213" y="3101975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292600" y="3101975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724400" y="3101975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156200" y="3101975"/>
            <a:ext cx="360363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703888" y="3101975"/>
            <a:ext cx="215900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3038475" y="3965575"/>
            <a:ext cx="64770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  <p:bldP spid="141318" grpId="0" animBg="1"/>
      <p:bldP spid="141319" grpId="0" animBg="1"/>
      <p:bldP spid="141320" grpId="0" animBg="1"/>
      <p:bldP spid="141321" grpId="0" animBg="1"/>
      <p:bldP spid="141322" grpId="0" animBg="1"/>
      <p:bldP spid="141323" grpId="0" animBg="1"/>
      <p:bldP spid="141324" grpId="0" animBg="1"/>
      <p:bldP spid="141325" grpId="0" animBg="1"/>
      <p:bldP spid="141326" grpId="0" animBg="1"/>
      <p:bldP spid="1413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231187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上三角形矩阵        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的列向量组也是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  <a:p>
            <a:pPr marL="342900" indent="-3429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en-US" altLang="zh-CN" sz="2400" b="1" i="1" baseline="30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，那么 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373313" y="409575"/>
          <a:ext cx="363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815840" imgH="698400" progId="">
                  <p:embed/>
                </p:oleObj>
              </mc:Choice>
              <mc:Fallback>
                <p:oleObj name="Equation" r:id="rId3" imgW="1815840" imgH="698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09575"/>
                        <a:ext cx="36306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352550" y="2276475"/>
          <a:ext cx="65373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3263760" imgH="698400" progId="">
                  <p:embed/>
                </p:oleObj>
              </mc:Choice>
              <mc:Fallback>
                <p:oleObj name="Equation" r:id="rId5" imgW="3263760" imgH="698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276475"/>
                        <a:ext cx="6537325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042988" y="5229225"/>
            <a:ext cx="7343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结论：同一个向量在不同基下的坐标是不同的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5016500" y="5095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476875" y="5095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403350" y="3716338"/>
          <a:ext cx="56165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2730240" imgH="711000" progId="">
                  <p:embed/>
                </p:oleObj>
              </mc:Choice>
              <mc:Fallback>
                <p:oleObj name="Equation" r:id="rId7" imgW="2730240" imgH="711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16338"/>
                        <a:ext cx="5616575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827088" y="57340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一般默认向量的坐标都是在自然基下的，除非特别说明</a:t>
            </a:r>
            <a:r>
              <a:rPr lang="en-US" altLang="zh-CN" sz="2400" b="1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/>
      <p:bldP spid="143367" grpId="0"/>
      <p:bldP spid="143368" grpId="0" animBg="1"/>
      <p:bldP spid="143369" grpId="0" animBg="1"/>
      <p:bldP spid="30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2311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设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验证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的一个基，并求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在这个基中的坐标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504950" y="404813"/>
          <a:ext cx="730408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3644640" imgH="698400" progId="">
                  <p:embed/>
                </p:oleObj>
              </mc:Choice>
              <mc:Fallback>
                <p:oleObj name="Equation" r:id="rId3" imgW="3644640" imgH="698400" progId="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04813"/>
                        <a:ext cx="7304088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395288" y="2492375"/>
            <a:ext cx="8424862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分析：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的一个基         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= 3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在这个基中的坐标          </a:t>
            </a:r>
            <a:r>
              <a:rPr kumimoji="1" lang="zh-CN" altLang="en-US" sz="2400" b="1" i="1">
                <a:latin typeface="Symbol" pitchFamily="18" charset="2"/>
                <a:ea typeface="楷体_GB2312" pitchFamily="49" charset="-122"/>
              </a:rPr>
              <a:t>用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表示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当          时，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列向量组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列向量组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有相同的线性关系．（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P. 93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为此，考虑把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 = (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化为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行最简形矩阵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4140200" y="3213100"/>
            <a:ext cx="503238" cy="288925"/>
          </a:xfrm>
          <a:prstGeom prst="leftRightArrow">
            <a:avLst>
              <a:gd name="adj1" fmla="val 50000"/>
              <a:gd name="adj2" fmla="val 3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4" name="AutoShape 8"/>
          <p:cNvSpPr>
            <a:spLocks noChangeArrowheads="1"/>
          </p:cNvSpPr>
          <p:nvPr/>
        </p:nvSpPr>
        <p:spPr bwMode="auto">
          <a:xfrm>
            <a:off x="4211638" y="3860800"/>
            <a:ext cx="503237" cy="288925"/>
          </a:xfrm>
          <a:prstGeom prst="leftRightArrow">
            <a:avLst>
              <a:gd name="adj1" fmla="val 50000"/>
              <a:gd name="adj2" fmla="val 348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1258888" y="4292600"/>
          <a:ext cx="788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393480" imgH="266400" progId="">
                  <p:embed/>
                </p:oleObj>
              </mc:Choice>
              <mc:Fallback>
                <p:oleObj name="Equation" r:id="rId5" imgW="393480" imgH="266400" progId="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2600"/>
                        <a:ext cx="7889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 animBg="1"/>
      <p:bldP spid="1423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8313" y="22764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1042988" y="1989138"/>
          <a:ext cx="68453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3416040" imgH="1269720" progId="">
                  <p:embed/>
                </p:oleObj>
              </mc:Choice>
              <mc:Fallback>
                <p:oleObj name="Equation" r:id="rId3" imgW="3416040" imgH="1269720" progId="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6845300" cy="2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11188" y="5373688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于是</a:t>
            </a:r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1454150" y="5229225"/>
          <a:ext cx="54975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2743200" imgH="406080" progId="">
                  <p:embed/>
                </p:oleObj>
              </mc:Choice>
              <mc:Fallback>
                <p:oleObj name="Equation" r:id="rId5" imgW="2743200" imgH="406080" progId="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229225"/>
                        <a:ext cx="54975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23850" y="4797425"/>
            <a:ext cx="860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因为矩阵的初等行变换不改变列向量组中向量之间的线性关系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619250" y="376238"/>
          <a:ext cx="730408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3644640" imgH="698400" progId="">
                  <p:embed/>
                </p:oleObj>
              </mc:Choice>
              <mc:Fallback>
                <p:oleObj name="Equation" r:id="rId7" imgW="3644640" imgH="698400" progId="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238"/>
                        <a:ext cx="7304088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/>
      <p:bldP spid="5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基变换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87450" y="1196975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在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维向量空间中，任意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个线性无关的向量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01650" y="1873250"/>
            <a:ext cx="8247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都可以作为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维向量空间的一组基，即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维向量空间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6725" y="2563813"/>
            <a:ext cx="810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黑体" pitchFamily="49" charset="-122"/>
              </a:rPr>
              <a:t>的基不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唯一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ea typeface="黑体" pitchFamily="49" charset="-122"/>
              </a:rPr>
              <a:t>对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不同的基，同一个向量在不同基下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39750" y="32131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黑体" pitchFamily="49" charset="-122"/>
              </a:rPr>
              <a:t>的坐标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一般是不同的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以下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要研究的问题是，随着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39750" y="3932238"/>
            <a:ext cx="6481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黑体" pitchFamily="49" charset="-122"/>
              </a:rPr>
              <a:t>基的改变，向量的坐标是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怎样变化的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11188" y="4581525"/>
            <a:ext cx="80073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【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注意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】</a:t>
            </a: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：在没有特别说明的情况下，我们默认向</a:t>
            </a:r>
          </a:p>
          <a:p>
            <a:pPr>
              <a:lnSpc>
                <a:spcPct val="125000"/>
              </a:lnSpc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量的坐标都是在自然基下的</a:t>
            </a:r>
            <a:r>
              <a:rPr lang="en-US" altLang="zh-CN" sz="2800">
                <a:solidFill>
                  <a:srgbClr val="0000FF"/>
                </a:solidFill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build="p" autoUpdateAnimBg="0"/>
      <p:bldP spid="62471" grpId="0" build="p" autoUpdateAnimBg="0" advAuto="0"/>
      <p:bldP spid="62473" grpId="0" build="p" autoUpdateAnimBg="0" advAuto="0"/>
      <p:bldP spid="62474" grpId="0" build="p" autoUpdateAnimBg="0" advAuto="0"/>
      <p:bldP spid="62475" grpId="0" build="p" autoUpdateAnimBg="0" advAuto="0"/>
      <p:bldP spid="624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95288" y="549275"/>
            <a:ext cx="82089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定义：</a:t>
            </a:r>
            <a:r>
              <a:rPr kumimoji="1" lang="zh-CN" altLang="en-US" sz="2800" b="1">
                <a:latin typeface="宋体" pitchFamily="2" charset="-122"/>
              </a:rPr>
              <a:t>设两组基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=(</a:t>
            </a:r>
            <a:r>
              <a:rPr kumimoji="1" lang="en-US" altLang="zh-CN" sz="2800" b="1" i="1">
                <a:latin typeface="Symbol" pitchFamily="18" charset="2"/>
                <a:sym typeface="Symbol" pitchFamily="18" charset="2"/>
              </a:rPr>
              <a:t>a</a:t>
            </a:r>
            <a:r>
              <a:rPr kumimoji="1" lang="en-US" altLang="zh-CN" sz="2800" b="1" baseline="-30000">
                <a:latin typeface="Times New Roman" pitchFamily="18" charset="0"/>
              </a:rPr>
              <a:t>1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>
                <a:latin typeface="Symbol" pitchFamily="18" charset="2"/>
                <a:sym typeface="Symbol" pitchFamily="18" charset="2"/>
              </a:rPr>
              <a:t>a</a:t>
            </a:r>
            <a:r>
              <a:rPr kumimoji="1" lang="en-US" altLang="zh-CN" sz="2800" b="1" baseline="-30000">
                <a:latin typeface="Times New Roman" pitchFamily="18" charset="0"/>
              </a:rPr>
              <a:t>2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sym typeface="MT Extra" pitchFamily="18" charset="2"/>
              </a:rPr>
              <a:t></a:t>
            </a:r>
            <a:r>
              <a:rPr kumimoji="1" lang="en-US" altLang="zh-CN" sz="2800" b="1" i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Symbol" pitchFamily="18" charset="2"/>
                <a:sym typeface="Symbol" pitchFamily="18" charset="2"/>
              </a:rPr>
              <a:t>a</a:t>
            </a:r>
            <a:r>
              <a:rPr kumimoji="1" lang="en-US" altLang="zh-CN" sz="2800" b="1" i="1" baseline="-30000">
                <a:latin typeface="Times New Roman" pitchFamily="18" charset="0"/>
              </a:rPr>
              <a:t>n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和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Symbol" pitchFamily="18" charset="2"/>
                <a:sym typeface="Symbol" pitchFamily="18" charset="2"/>
              </a:rPr>
              <a:t>b</a:t>
            </a:r>
            <a:r>
              <a:rPr kumimoji="1" lang="en-US" altLang="zh-CN" sz="2800" b="1" baseline="-30000">
                <a:latin typeface="Times New Roman" pitchFamily="18" charset="0"/>
              </a:rPr>
              <a:t>1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>
                <a:latin typeface="Symbol" pitchFamily="18" charset="2"/>
                <a:sym typeface="Symbol" pitchFamily="18" charset="2"/>
              </a:rPr>
              <a:t>b</a:t>
            </a:r>
            <a:r>
              <a:rPr kumimoji="1" lang="en-US" altLang="zh-CN" sz="2800" b="1" baseline="-30000">
                <a:latin typeface="Times New Roman" pitchFamily="18" charset="0"/>
              </a:rPr>
              <a:t>2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>
                <a:latin typeface="Times New Roman" pitchFamily="18" charset="0"/>
                <a:sym typeface="MT Extra" pitchFamily="18" charset="2"/>
              </a:rPr>
              <a:t></a:t>
            </a:r>
            <a:r>
              <a:rPr kumimoji="1" lang="en-US" altLang="zh-CN" sz="2800" b="1" i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Symbol" pitchFamily="18" charset="2"/>
                <a:sym typeface="Symbol" pitchFamily="18" charset="2"/>
              </a:rPr>
              <a:t>b</a:t>
            </a:r>
            <a:r>
              <a:rPr kumimoji="1" lang="en-US" altLang="zh-CN" sz="2800" b="1" i="1" baseline="-30000">
                <a:latin typeface="Times New Roman" pitchFamily="18" charset="0"/>
              </a:rPr>
              <a:t>n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的关系可</a:t>
            </a:r>
            <a:r>
              <a:rPr kumimoji="1" lang="zh-CN" altLang="en-US" sz="2800" b="1">
                <a:latin typeface="宋体" pitchFamily="2" charset="-122"/>
              </a:rPr>
              <a:t>用矩阵的形式表示为</a:t>
            </a:r>
            <a:r>
              <a:rPr kumimoji="1" lang="en-US" altLang="zh-CN" sz="2800" b="1">
                <a:latin typeface="宋体" pitchFamily="2" charset="-122"/>
              </a:rPr>
              <a:t>:</a:t>
            </a:r>
            <a:r>
              <a:rPr kumimoji="1" lang="en-US" altLang="zh-CN" sz="2800" b="1" i="1">
                <a:latin typeface="Times New Roman" pitchFamily="18" charset="0"/>
              </a:rPr>
              <a:t>B = AP</a:t>
            </a:r>
            <a:r>
              <a:rPr kumimoji="1" lang="en-US" altLang="zh-CN" sz="2800">
                <a:latin typeface="宋体" pitchFamily="2" charset="-122"/>
                <a:sym typeface="Symbol" pitchFamily="18" charset="2"/>
              </a:rPr>
              <a:t>		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646113" y="1628775"/>
          <a:ext cx="7345362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352680" imgH="939600" progId="">
                  <p:embed/>
                </p:oleObj>
              </mc:Choice>
              <mc:Fallback>
                <p:oleObj name="Equation" r:id="rId3" imgW="3352680" imgH="939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628775"/>
                        <a:ext cx="7345362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39750" y="3573463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则称矩阵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P =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800" b="1" i="1" baseline="-30000">
                <a:latin typeface="Times New Roman" pitchFamily="18" charset="0"/>
                <a:sym typeface="Symbol" pitchFamily="18" charset="2"/>
              </a:rPr>
              <a:t>ij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800" b="1" i="1" baseline="-30000">
                <a:latin typeface="Times New Roman" pitchFamily="18" charset="0"/>
                <a:sym typeface="Symbol" pitchFamily="18" charset="2"/>
              </a:rPr>
              <a:t>n</a:t>
            </a:r>
            <a:r>
              <a:rPr kumimoji="1" lang="en-US" altLang="zh-CN" sz="2800" b="1" i="1" baseline="-30000">
                <a:latin typeface="Times New Roman" pitchFamily="18" charset="0"/>
              </a:rPr>
              <a:t>n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旧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基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到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新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基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过渡矩阵</a:t>
            </a:r>
            <a:r>
              <a:rPr kumimoji="1" lang="en-US" altLang="zh-CN" sz="2800" b="1">
                <a:latin typeface="宋体" pitchFamily="2" charset="-122"/>
                <a:sym typeface="Symbol" pitchFamily="18" charset="2"/>
              </a:rPr>
              <a:t>.</a:t>
            </a:r>
            <a:endParaRPr kumimoji="1" lang="en-US" altLang="zh-CN" sz="2800" b="1" baseline="-30000">
              <a:latin typeface="宋体" pitchFamily="2" charset="-122"/>
              <a:sym typeface="Symbol" pitchFamily="18" charset="2"/>
            </a:endParaRPr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395288" y="4221163"/>
          <a:ext cx="835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3581280" imgH="215640" progId="">
                  <p:embed/>
                </p:oleObj>
              </mc:Choice>
              <mc:Fallback>
                <p:oleObj name="Equation" r:id="rId5" imgW="3581280" imgH="215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83518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11188" y="4724400"/>
            <a:ext cx="4897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所以过渡矩阵是可逆矩阵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372225" y="1196975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基变换公式</a:t>
            </a:r>
            <a:r>
              <a:rPr lang="en-US" altLang="zh-CN" sz="2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827088" y="1916113"/>
            <a:ext cx="3363912" cy="4730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用基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表示基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的表示式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39750" y="5300663"/>
            <a:ext cx="8064500" cy="965200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注意：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P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的每一列就是基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由基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线性表示时的系数，也就是基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在基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下的坐标。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63494" grpId="0" build="p" autoUpdateAnimBg="0"/>
      <p:bldP spid="63497" grpId="0"/>
      <p:bldP spid="63498" grpId="0"/>
      <p:bldP spid="63499" grpId="0" animBg="1"/>
      <p:bldP spid="635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68313" y="476250"/>
            <a:ext cx="842486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定理：</a:t>
            </a:r>
            <a:r>
              <a:rPr kumimoji="1" lang="zh-CN" altLang="en-US" sz="2800" b="1">
                <a:latin typeface="宋体" pitchFamily="2" charset="-122"/>
              </a:rPr>
              <a:t>设基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300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a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MT Extra" pitchFamily="18" charset="2"/>
              </a:rPr>
              <a:t>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>
                <a:latin typeface="Times New Roman" pitchFamily="18" charset="0"/>
                <a:sym typeface="MT Extra" pitchFamily="18" charset="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a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latin typeface="宋体" pitchFamily="2" charset="-122"/>
              </a:rPr>
              <a:t>到基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800" b="1" baseline="-30000"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b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MT Extra" pitchFamily="18" charset="2"/>
              </a:rPr>
              <a:t>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b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2800" b="1">
                <a:latin typeface="宋体" pitchFamily="2" charset="-122"/>
              </a:rPr>
              <a:t>的过渡矩阵为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800" b="1">
                <a:latin typeface="宋体" pitchFamily="2" charset="-122"/>
              </a:rPr>
              <a:t> </a:t>
            </a:r>
            <a:r>
              <a:rPr kumimoji="1" lang="zh-CN" altLang="en-US" sz="2800" b="1">
                <a:latin typeface="宋体" pitchFamily="2" charset="-122"/>
              </a:rPr>
              <a:t>，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</a:rPr>
              <a:t>向量 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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 在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 , B</a:t>
            </a:r>
            <a:r>
              <a:rPr kumimoji="1" lang="zh-CN" altLang="en-US" sz="2800" b="1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下的坐标分别为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95288" y="2852738"/>
            <a:ext cx="8229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9875"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证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：由已知条件</a:t>
            </a:r>
            <a:r>
              <a:rPr kumimoji="1" lang="zh-CN" altLang="en-US" sz="2800" b="1" i="1">
                <a:latin typeface="Times New Roman" pitchFamily="18" charset="0"/>
                <a:sym typeface="Symbol" pitchFamily="18" charset="2"/>
              </a:rPr>
              <a:t>              </a:t>
            </a:r>
            <a:endParaRPr kumimoji="1" lang="zh-CN" altLang="en-US" sz="2800" baseline="3000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709738" y="1628775"/>
          <a:ext cx="52101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197080" imgH="241200" progId="">
                  <p:embed/>
                </p:oleObj>
              </mc:Choice>
              <mc:Fallback>
                <p:oleObj name="Equation" r:id="rId3" imgW="219708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628775"/>
                        <a:ext cx="52101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1835150" y="2276475"/>
            <a:ext cx="705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y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zh-CN" altLang="en-US" sz="2800" b="1">
                <a:latin typeface="宋体" pitchFamily="2" charset="-122"/>
                <a:sym typeface="Symbol" pitchFamily="18" charset="2"/>
              </a:rPr>
              <a:t>或 </a:t>
            </a: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y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800" b="1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800" b="1" baseline="30000">
                <a:latin typeface="Times New Roman" pitchFamily="18" charset="0"/>
              </a:rPr>
              <a:t>1</a:t>
            </a:r>
            <a:r>
              <a:rPr kumimoji="1" lang="en-US" altLang="zh-CN" sz="2800" b="1" i="1">
                <a:latin typeface="Times New Roman" pitchFamily="18" charset="0"/>
                <a:sym typeface="Symbol" pitchFamily="18" charset="2"/>
              </a:rPr>
              <a:t>x 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坐标变换公式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900113" y="227647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则</a:t>
            </a: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3390900" y="2924175"/>
          <a:ext cx="39481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1726920" imgH="457200" progId="">
                  <p:embed/>
                </p:oleObj>
              </mc:Choice>
              <mc:Fallback>
                <p:oleObj name="Equation" r:id="rId5" imgW="1726920" imgH="457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924175"/>
                        <a:ext cx="394811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530225" y="4005263"/>
          <a:ext cx="7462838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7" imgW="3149280" imgH="939600" progId="">
                  <p:embed/>
                </p:oleObj>
              </mc:Choice>
              <mc:Fallback>
                <p:oleObj name="Equation" r:id="rId7" imgW="3149280" imgH="939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005263"/>
                        <a:ext cx="7462838" cy="195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autoUpdateAnimBg="0"/>
      <p:bldP spid="64517" grpId="0" build="p" autoUpdateAnimBg="0"/>
      <p:bldP spid="64519" grpId="0" build="p" autoUpdateAnimBg="0"/>
      <p:bldP spid="645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698500" y="404813"/>
          <a:ext cx="71024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895480" imgH="939600" progId="">
                  <p:embed/>
                </p:oleObj>
              </mc:Choice>
              <mc:Fallback>
                <p:oleObj name="Equation" r:id="rId3" imgW="2895480" imgH="939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04813"/>
                        <a:ext cx="7102475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84213" y="476250"/>
            <a:ext cx="7207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即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900113" y="2492375"/>
            <a:ext cx="8985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因为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55650" y="3789363"/>
            <a:ext cx="8985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所以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1878013" y="2492375"/>
          <a:ext cx="48133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2108160" imgH="228600" progId="">
                  <p:embed/>
                </p:oleObj>
              </mc:Choice>
              <mc:Fallback>
                <p:oleObj name="Equation" r:id="rId5" imgW="210816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492375"/>
                        <a:ext cx="48133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522413" y="3068638"/>
          <a:ext cx="67500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7" imgW="2755800" imgH="939600" progId="">
                  <p:embed/>
                </p:oleObj>
              </mc:Choice>
              <mc:Fallback>
                <p:oleObj name="Equation" r:id="rId7" imgW="2755800" imgH="9396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068638"/>
                        <a:ext cx="675005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496888" y="5157788"/>
          <a:ext cx="8064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9" imgW="3606480" imgH="228600" progId="">
                  <p:embed/>
                </p:oleObj>
              </mc:Choice>
              <mc:Fallback>
                <p:oleObj name="Equation" r:id="rId9" imgW="360648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5157788"/>
                        <a:ext cx="80645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/>
      <p:bldP spid="65545" grpId="0"/>
      <p:bldP spid="655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00113" y="404813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例 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7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在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中，求由基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Verdana" pitchFamily="34" charset="0"/>
                <a:sym typeface="Symbol" pitchFamily="18" charset="2"/>
              </a:rPr>
              <a:t>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Verdana" pitchFamily="34" charset="0"/>
                <a:sym typeface="Symbol" pitchFamily="18" charset="2"/>
              </a:rPr>
              <a:t>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Verdana" pitchFamily="34" charset="0"/>
                <a:sym typeface="Symbol" pitchFamily="18" charset="2"/>
              </a:rPr>
              <a:t>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到基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95288" y="1052513"/>
            <a:ext cx="822960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的过渡矩阵，并求向量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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在基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下的坐标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设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（这些都是在自然基下的坐标）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189038" y="2205038"/>
          <a:ext cx="6632575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2323800" imgH="1002960" progId="">
                  <p:embed/>
                </p:oleObj>
              </mc:Choice>
              <mc:Fallback>
                <p:oleObj name="Equation" r:id="rId3" imgW="2323800" imgH="1002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205038"/>
                        <a:ext cx="6632575" cy="281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68313" y="4941888"/>
            <a:ext cx="68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解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468313" y="5589588"/>
            <a:ext cx="3960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渡矩阵为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P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则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819400" y="5516563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 .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042988" y="5013325"/>
            <a:ext cx="7850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设由基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到基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的过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819400" y="5516563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 .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1042988" y="5013325"/>
            <a:ext cx="7850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设由基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到基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的过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 autoUpdateAnimBg="0" advAuto="0"/>
      <p:bldP spid="66569" grpId="0" build="p" autoUpdateAnimBg="0" advAuto="0"/>
      <p:bldP spid="66570" grpId="0" build="p" autoUpdateAnimBg="0"/>
      <p:bldP spid="66571" grpId="0" build="p" autoUpdateAnimBg="0" advAuto="0"/>
      <p:bldP spid="6657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11188" y="1052513"/>
            <a:ext cx="815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令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,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,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611188" y="22764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于是有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835150" y="227647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 = BP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276600" y="2249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解之得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716463" y="22494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 = B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11272" name="Text Box 17"/>
          <p:cNvSpPr txBox="1">
            <a:spLocks noChangeArrowheads="1"/>
          </p:cNvSpPr>
          <p:nvPr/>
        </p:nvSpPr>
        <p:spPr bwMode="auto">
          <a:xfrm>
            <a:off x="1042988" y="476250"/>
            <a:ext cx="632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 .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12775" y="28971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用矩阵的初等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变换求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:</a:t>
            </a:r>
            <a:endParaRPr kumimoji="1" lang="en-US" altLang="zh-CN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7604" name="Object 20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971550" y="4049713"/>
          <a:ext cx="6608763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3009600" imgH="914400" progId="">
                  <p:embed/>
                </p:oleObj>
              </mc:Choice>
              <mc:Fallback>
                <p:oleObj name="Equation" r:id="rId3" imgW="3009600" imgH="9144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9713"/>
                        <a:ext cx="6608763" cy="188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539750" y="3473450"/>
            <a:ext cx="7993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(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|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) = (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 | 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) = (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E |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) = ( 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>
                <a:latin typeface="Times New Roman" pitchFamily="18" charset="0"/>
              </a:rPr>
              <a:t> |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 )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539750" y="1700213"/>
            <a:ext cx="817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注意：过渡矩阵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 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的列向量是基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在基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下的坐标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 build="p" autoUpdateAnimBg="0"/>
      <p:bldP spid="67595" grpId="0" build="p" autoUpdateAnimBg="0" advAuto="0"/>
      <p:bldP spid="67596" grpId="0" build="p" autoUpdateAnimBg="0" advAuto="0"/>
      <p:bldP spid="67597" grpId="0" build="p" autoUpdateAnimBg="0"/>
      <p:bldP spid="67598" grpId="0" build="p" autoUpdateAnimBg="0" advAuto="0"/>
      <p:bldP spid="67603" grpId="0" build="p" autoUpdateAnimBg="0"/>
      <p:bldP spid="67607" grpId="0" build="p" autoUpdateAnimBg="0"/>
      <p:bldP spid="676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4259262" cy="9398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封闭的概念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362950" cy="31956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所谓</a:t>
            </a:r>
            <a:r>
              <a:rPr kumimoji="1" lang="zh-CN" altLang="en-US" smtClean="0">
                <a:solidFill>
                  <a:srgbClr val="FF0000"/>
                </a:solidFill>
              </a:rPr>
              <a:t>封闭</a:t>
            </a:r>
            <a:r>
              <a:rPr kumimoji="1" lang="zh-CN" altLang="en-US" smtClean="0"/>
              <a:t>，是指集合中任意两个元素作某一运算得到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/>
              <a:t>的结果仍属于该集合．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kumimoji="1" lang="zh-CN" altLang="en-US" smtClean="0"/>
              <a:t>试讨论下列数集对四则运算是否封闭？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mtClean="0"/>
              <a:t>整数集 </a:t>
            </a:r>
            <a:r>
              <a:rPr kumimoji="1" lang="en-US" altLang="zh-CN" i="1" smtClean="0"/>
              <a:t>Z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mtClean="0"/>
              <a:t>有理数集 </a:t>
            </a:r>
            <a:r>
              <a:rPr kumimoji="1" lang="en-US" altLang="zh-CN" i="1" smtClean="0"/>
              <a:t>Q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mtClean="0"/>
              <a:t>实数集 </a:t>
            </a:r>
            <a:r>
              <a:rPr kumimoji="1" lang="en-US" altLang="zh-CN" i="1" smtClean="0"/>
              <a:t>R</a:t>
            </a:r>
            <a:endParaRPr lang="en-US" altLang="zh-CN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4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2339975" y="3068638"/>
          <a:ext cx="538162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2286000" imgH="939600" progId="">
                  <p:embed/>
                </p:oleObj>
              </mc:Choice>
              <mc:Fallback>
                <p:oleObj name="Equation" r:id="rId3" imgW="2286000" imgH="939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5381625" cy="198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1042988" y="1052513"/>
          <a:ext cx="6608762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3009600" imgH="914400" progId="">
                  <p:embed/>
                </p:oleObj>
              </mc:Choice>
              <mc:Fallback>
                <p:oleObj name="Equation" r:id="rId5" imgW="3009600" imgH="914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52513"/>
                        <a:ext cx="6608762" cy="188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84213" y="4221163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8">
            <a:hlinkClick r:id="rId7" action="ppaction://program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55650" y="36449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行变换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611188" y="476250"/>
            <a:ext cx="799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(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|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) = (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B | 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) = (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E | 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8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kumimoji="1" lang="en-US" altLang="zh-CN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) = ( </a:t>
            </a:r>
            <a:r>
              <a:rPr kumimoji="1" lang="en-US" altLang="zh-CN" sz="2800" b="1" i="1">
                <a:latin typeface="Times New Roman" pitchFamily="18" charset="0"/>
              </a:rPr>
              <a:t>E</a:t>
            </a:r>
            <a:r>
              <a:rPr kumimoji="1" lang="en-US" altLang="zh-CN" sz="2800" b="1">
                <a:latin typeface="Times New Roman" pitchFamily="18" charset="0"/>
              </a:rPr>
              <a:t> | 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 )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539750" y="5157788"/>
            <a:ext cx="8353425" cy="841375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窍门：初等行变换不改变列向量组之间的线性关系，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所以当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被变成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的同时，后面的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列恰好就是基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在基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下的坐标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animBg="1"/>
      <p:bldP spid="68616" grpId="0"/>
      <p:bldP spid="68619" grpId="0" build="p" autoUpdateAnimBg="0"/>
      <p:bldP spid="686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71550" y="11239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即得</a:t>
            </a:r>
          </a:p>
        </p:txBody>
      </p:sp>
      <p:graphicFrame>
        <p:nvGraphicFramePr>
          <p:cNvPr id="69637" name="Object 5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1908175" y="476250"/>
          <a:ext cx="5443538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2476440" imgH="914400" progId="">
                  <p:embed/>
                </p:oleObj>
              </mc:Choice>
              <mc:Fallback>
                <p:oleObj name="Equation" r:id="rId3" imgW="2476440" imgH="914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6250"/>
                        <a:ext cx="5443538" cy="201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684213" y="2492375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求向量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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在基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下的坐标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即用基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684213" y="3644900"/>
            <a:ext cx="3829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求解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: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先构造矩阵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684213" y="3068638"/>
            <a:ext cx="546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表示向量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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4427538" y="306863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用矩阵的初等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变换来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708400" y="36449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= 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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) = 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sym typeface="Symbol" pitchFamily="18" charset="2"/>
              </a:rPr>
              <a:t>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39750" y="4868863"/>
            <a:ext cx="8135938" cy="1392237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原理：矩阵的初等行变换不改变列向量组中向量之间的线性关系。相当于求向量</a:t>
            </a:r>
            <a:r>
              <a:rPr kumimoji="1" lang="zh-CN" altLang="en-US" sz="2800" b="1" i="1">
                <a:solidFill>
                  <a:srgbClr val="0000FF"/>
                </a:solidFill>
                <a:sym typeface="Symbol" pitchFamily="18" charset="2"/>
              </a:rPr>
              <a:t> </a:t>
            </a:r>
            <a:r>
              <a:rPr kumimoji="1" lang="zh-CN" altLang="en-US" sz="2800" b="1">
                <a:solidFill>
                  <a:srgbClr val="0000FF"/>
                </a:solidFill>
                <a:sym typeface="Symbol" pitchFamily="18" charset="2"/>
              </a:rPr>
              <a:t>由基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线性表示的系数，并且表法唯一，所以就是</a:t>
            </a:r>
            <a:r>
              <a:rPr kumimoji="1" lang="zh-CN" altLang="en-US" sz="2800" b="1" i="1">
                <a:solidFill>
                  <a:srgbClr val="0000FF"/>
                </a:solidFill>
                <a:sym typeface="Symbol" pitchFamily="18" charset="2"/>
              </a:rPr>
              <a:t> </a:t>
            </a:r>
            <a:r>
              <a:rPr kumimoji="1" lang="zh-CN" altLang="en-US" sz="2800" b="1">
                <a:solidFill>
                  <a:srgbClr val="0000FF"/>
                </a:solidFill>
                <a:sym typeface="Symbol" pitchFamily="18" charset="2"/>
              </a:rPr>
              <a:t>在基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sym typeface="Symbol" pitchFamily="18" charset="2"/>
              </a:rPr>
              <a:t>下的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坐标。</a:t>
            </a: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755650" y="4221163"/>
          <a:ext cx="59769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5" imgW="2438280" imgH="228600" progId="">
                  <p:embed/>
                </p:oleObj>
              </mc:Choice>
              <mc:Fallback>
                <p:oleObj name="Equation" r:id="rId5" imgW="243828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597693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 autoUpdateAnimBg="0"/>
      <p:bldP spid="69638" grpId="0" build="p" autoUpdateAnimBg="0"/>
      <p:bldP spid="69640" grpId="0" build="p" autoUpdateAnimBg="0"/>
      <p:bldP spid="69641" grpId="0" build="p" autoUpdateAnimBg="0" advAuto="0"/>
      <p:bldP spid="69642" grpId="0" build="p" autoUpdateAnimBg="0"/>
      <p:bldP spid="69643" grpId="0" build="p" autoUpdateAnimBg="0" advAuto="0"/>
      <p:bldP spid="696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27088" y="1412875"/>
            <a:ext cx="226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矩阵即得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827088" y="908050"/>
            <a:ext cx="790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再对矩阵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实施初等行变换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使之成为行最简形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971550" y="3333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M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= 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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) = 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A, </a:t>
            </a:r>
            <a:r>
              <a:rPr kumimoji="1" lang="en-US" altLang="zh-CN" sz="2800" b="1" i="1">
                <a:solidFill>
                  <a:srgbClr val="000000"/>
                </a:solidFill>
                <a:sym typeface="Symbol" pitchFamily="18" charset="2"/>
              </a:rPr>
              <a:t>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)</a:t>
            </a:r>
            <a:endParaRPr kumimoji="1" lang="zh-CN" altLang="en-US" sz="28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611188" y="1989138"/>
          <a:ext cx="3311525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1803240" imgH="914400" progId="">
                  <p:embed/>
                </p:oleObj>
              </mc:Choice>
              <mc:Fallback>
                <p:oleObj name="Equation" r:id="rId3" imgW="1803240" imgH="914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3311525" cy="200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 Box 8">
            <a:hlinkClick r:id="rId5" action="ppaction://program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995738" y="2565400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行变换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5364163" y="1412875"/>
          <a:ext cx="2828925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6" imgW="1473120" imgH="1650960" progId="">
                  <p:embed/>
                </p:oleObj>
              </mc:Choice>
              <mc:Fallback>
                <p:oleObj name="Equation" r:id="rId6" imgW="1473120" imgH="165096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412875"/>
                        <a:ext cx="2828925" cy="293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3995738" y="30686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284663" y="436562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下的坐标为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68313" y="436562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所以向量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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 在基 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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684213" y="4941888"/>
          <a:ext cx="33845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8" imgW="1511280" imgH="469800" progId="">
                  <p:embed/>
                </p:oleObj>
              </mc:Choice>
              <mc:Fallback>
                <p:oleObj name="Equation" r:id="rId8" imgW="1511280" imgH="4698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338455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p" autoUpdateAnimBg="0" advAuto="0"/>
      <p:bldP spid="70661" grpId="0" build="p" autoUpdateAnimBg="0"/>
      <p:bldP spid="70662" grpId="0" build="p" autoUpdateAnimBg="0" advAuto="0"/>
      <p:bldP spid="70664" grpId="0"/>
      <p:bldP spid="70666" grpId="0" animBg="1"/>
      <p:bldP spid="70667" grpId="0" build="p" autoUpdateAnimBg="0" advAuto="0"/>
      <p:bldP spid="7066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5699125" cy="8683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2"/>
                </a:solidFill>
              </a:rPr>
              <a:t>向量空间的概念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362950" cy="3895725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kumimoji="1" lang="zh-CN" altLang="en-US" smtClean="0"/>
              <a:t>维向量的集合，如果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zh-CN" smtClean="0"/>
              <a:t>①</a:t>
            </a:r>
            <a:r>
              <a:rPr kumimoji="1" lang="zh-CN" altLang="en-US" smtClean="0"/>
              <a:t> 集合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非空，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zh-CN" smtClean="0"/>
              <a:t>②</a:t>
            </a:r>
            <a:r>
              <a:rPr kumimoji="1" lang="zh-CN" altLang="en-US" smtClean="0"/>
              <a:t> 集合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对于向量的</a:t>
            </a:r>
            <a:r>
              <a:rPr kumimoji="1" lang="zh-CN" altLang="en-US" smtClean="0">
                <a:solidFill>
                  <a:srgbClr val="0000FF"/>
                </a:solidFill>
              </a:rPr>
              <a:t>加法</a:t>
            </a:r>
            <a:r>
              <a:rPr kumimoji="1" lang="zh-CN" altLang="en-US" smtClean="0"/>
              <a:t>和</a:t>
            </a:r>
            <a:r>
              <a:rPr kumimoji="1" lang="zh-CN" altLang="en-US" smtClean="0">
                <a:solidFill>
                  <a:srgbClr val="0000FF"/>
                </a:solidFill>
              </a:rPr>
              <a:t>乘数</a:t>
            </a:r>
            <a:r>
              <a:rPr kumimoji="1" lang="zh-CN" altLang="en-US" smtClean="0"/>
              <a:t>两种运算封闭，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具体地说，就是：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zh-CN" altLang="en-US" smtClean="0">
                <a:solidFill>
                  <a:srgbClr val="000000"/>
                </a:solidFill>
              </a:rPr>
              <a:t>若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zh-CN" altLang="en-US" smtClean="0">
                <a:solidFill>
                  <a:srgbClr val="000000"/>
                </a:solidFill>
              </a:rPr>
              <a:t>，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zh-CN" altLang="en-US" smtClean="0">
                <a:solidFill>
                  <a:srgbClr val="000000"/>
                </a:solidFill>
              </a:rPr>
              <a:t>，则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 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r>
              <a:rPr lang="zh-CN" altLang="en-US" smtClean="0">
                <a:solidFill>
                  <a:srgbClr val="0000FF"/>
                </a:solidFill>
              </a:rPr>
              <a:t>（对加法封闭）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zh-CN" altLang="en-US" smtClean="0">
                <a:solidFill>
                  <a:srgbClr val="000000"/>
                </a:solidFill>
              </a:rPr>
              <a:t>若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</a:t>
            </a:r>
            <a:r>
              <a:rPr lang="zh-CN" altLang="en-US" smtClean="0">
                <a:solidFill>
                  <a:srgbClr val="000000"/>
                </a:solidFill>
              </a:rPr>
              <a:t>，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zh-CN" altLang="en-US" smtClean="0">
                <a:solidFill>
                  <a:srgbClr val="000000"/>
                </a:solidFill>
              </a:rPr>
              <a:t>，则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∈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V 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r>
              <a:rPr lang="zh-CN" altLang="en-US" smtClean="0">
                <a:solidFill>
                  <a:srgbClr val="0000FF"/>
                </a:solidFill>
              </a:rPr>
              <a:t>（对乘数封闭）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那么就称集合 </a:t>
            </a:r>
            <a:r>
              <a:rPr kumimoji="1" lang="en-US" altLang="zh-CN" i="1" smtClean="0"/>
              <a:t>V </a:t>
            </a:r>
            <a:r>
              <a:rPr kumimoji="1" lang="zh-CN" altLang="en-US" smtClean="0"/>
              <a:t>为</a:t>
            </a:r>
            <a:r>
              <a:rPr kumimoji="1" lang="zh-CN" altLang="en-US" smtClean="0">
                <a:solidFill>
                  <a:srgbClr val="FF0000"/>
                </a:solidFill>
              </a:rPr>
              <a:t>向量空间</a:t>
            </a:r>
            <a:r>
              <a:rPr kumimoji="1" lang="zh-CN" altLang="en-US" smtClean="0"/>
              <a:t>．</a:t>
            </a:r>
            <a:endParaRPr lang="zh-CN" alt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509000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下列哪些向量组构成向量空间？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1" lang="zh-CN" altLang="en-US" sz="24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维向量的全体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endParaRPr kumimoji="1" lang="en-US" altLang="zh-CN" sz="2400" b="1" baseline="30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集合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集合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0 }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非齐次线性方程组的解集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集合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是向量空间，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集合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不是向量空间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．（均破坏了封闭性）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齐次线性方程组的解集称为齐次线性方程组的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解空间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148637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为两个已知的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维向量，集合</a:t>
            </a:r>
          </a:p>
          <a:p>
            <a:pPr marL="457200" indent="-457200" algn="ctr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{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 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 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∈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是一个向量空间吗？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，因为</a:t>
            </a:r>
            <a:endParaRPr kumimoji="1" lang="zh-CN" altLang="en-US" sz="2400" b="1">
              <a:latin typeface="Monotype Corsiva" pitchFamily="66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+ (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 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	      = (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Symbol" pitchFamily="18" charset="2"/>
                <a:ea typeface="楷体_GB2312" pitchFamily="49" charset="-122"/>
              </a:rPr>
              <a:t>)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+ (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Symbol" pitchFamily="18" charset="2"/>
                <a:ea typeface="楷体_GB2312" pitchFamily="49" charset="-122"/>
              </a:rPr>
              <a:t>)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 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∈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x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= k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 = 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Symbol" pitchFamily="18" charset="2"/>
                <a:ea typeface="楷体_GB2312" pitchFamily="49" charset="-122"/>
              </a:rPr>
              <a:t>)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Symbol" pitchFamily="18" charset="2"/>
                <a:ea typeface="楷体_GB2312" pitchFamily="49" charset="-122"/>
              </a:rPr>
              <a:t>)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∈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marL="457200" indent="-457200">
              <a:spcBef>
                <a:spcPct val="5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所以，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是一个向量空间．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455613" y="1052736"/>
            <a:ext cx="8148637" cy="426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把集合</a:t>
            </a:r>
          </a:p>
          <a:p>
            <a:pPr marL="457200" indent="-457200" algn="ctr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= {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l a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m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m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由向量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b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所生成的向量空间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一般地，把集合</a:t>
            </a:r>
          </a:p>
          <a:p>
            <a:pPr marL="457200" indent="-457200" algn="ctr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= {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kumimoji="1" lang="en-US" altLang="zh-CN" sz="2400" b="1" i="1" dirty="0" err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 err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>
                <a:latin typeface="Symbol" pitchFamily="18" charset="2"/>
                <a:ea typeface="楷体_GB2312" pitchFamily="49" charset="-122"/>
              </a:rPr>
              <a:t> l</a:t>
            </a:r>
            <a:r>
              <a:rPr kumimoji="1" lang="en-US" altLang="zh-CN" sz="2400" b="1" i="1" baseline="-25000" dirty="0"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由向量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所生成的向量空间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4762500" cy="723900"/>
          </a:xfrm>
        </p:spPr>
        <p:txBody>
          <a:bodyPr/>
          <a:lstStyle/>
          <a:p>
            <a:pPr eaLnBrk="1" hangingPunct="1"/>
            <a:r>
              <a:rPr lang="zh-CN" altLang="en-US" smtClean="0"/>
              <a:t>向量空间的基的概念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125538"/>
            <a:ext cx="8507413" cy="3195637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设有</a:t>
            </a:r>
            <a:r>
              <a:rPr kumimoji="1" lang="zh-CN" altLang="en-US" smtClean="0">
                <a:solidFill>
                  <a:srgbClr val="0000FF"/>
                </a:solidFill>
              </a:rPr>
              <a:t>向量空间</a:t>
            </a:r>
            <a:r>
              <a:rPr kumimoji="1" lang="zh-CN" altLang="en-US" smtClean="0"/>
              <a:t>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，如果在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中能选出 </a:t>
            </a:r>
            <a:r>
              <a:rPr kumimoji="1" lang="en-US" altLang="zh-CN" i="1" smtClean="0"/>
              <a:t>r </a:t>
            </a:r>
            <a:r>
              <a:rPr kumimoji="1" lang="zh-CN" altLang="en-US" smtClean="0"/>
              <a:t>个向量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i="1" smtClean="0"/>
              <a:t> </a:t>
            </a:r>
            <a:r>
              <a:rPr kumimoji="1" lang="zh-CN" altLang="en-US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i="1" baseline="-25000" smtClean="0">
                <a:ea typeface="黑体" pitchFamily="49" charset="-122"/>
                <a:sym typeface="Symbol" pitchFamily="18" charset="2"/>
              </a:rPr>
              <a:t>r </a:t>
            </a:r>
            <a:r>
              <a:rPr kumimoji="1" lang="zh-CN" altLang="en-US" smtClean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 </a:t>
            </a:r>
            <a:r>
              <a:rPr kumimoji="1" lang="zh-CN" altLang="en-US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i="1" baseline="-25000" smtClean="0">
                <a:ea typeface="黑体" pitchFamily="49" charset="-122"/>
                <a:sym typeface="Symbol" pitchFamily="18" charset="2"/>
              </a:rPr>
              <a:t>r</a:t>
            </a:r>
            <a:r>
              <a:rPr kumimoji="1" lang="zh-CN" altLang="en-US" smtClean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 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中任意一个向量都能由 </a:t>
            </a:r>
            <a:r>
              <a:rPr kumimoji="1" lang="zh-CN" altLang="en-US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i="1" baseline="-25000" smtClean="0">
                <a:ea typeface="黑体" pitchFamily="49" charset="-122"/>
                <a:sym typeface="Symbol" pitchFamily="18" charset="2"/>
              </a:rPr>
              <a:t>r</a:t>
            </a:r>
            <a:r>
              <a:rPr kumimoji="1" lang="zh-CN" altLang="en-US" smtClean="0"/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smtClean="0"/>
              <a:t>那么称向量组 </a:t>
            </a:r>
            <a:r>
              <a:rPr kumimoji="1" lang="zh-CN" altLang="en-US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baseline="-25000" smtClean="0"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mtClean="0">
                <a:ea typeface="黑体" pitchFamily="49" charset="-122"/>
                <a:sym typeface="Symbol" pitchFamily="18" charset="2"/>
              </a:rPr>
              <a:t> , … , </a:t>
            </a:r>
            <a:r>
              <a:rPr kumimoji="1" lang="en-US" altLang="zh-CN" i="1" smtClean="0">
                <a:ea typeface="黑体" pitchFamily="49" charset="-122"/>
                <a:sym typeface="Symbol" pitchFamily="18" charset="2"/>
              </a:rPr>
              <a:t></a:t>
            </a:r>
            <a:r>
              <a:rPr kumimoji="1" lang="en-US" altLang="zh-CN" i="1" baseline="-25000" smtClean="0">
                <a:ea typeface="黑体" pitchFamily="49" charset="-122"/>
                <a:sym typeface="Symbol" pitchFamily="18" charset="2"/>
              </a:rPr>
              <a:t>r</a:t>
            </a:r>
            <a:r>
              <a:rPr kumimoji="1" lang="zh-CN" altLang="en-US" smtClean="0"/>
              <a:t>是</a:t>
            </a:r>
            <a:r>
              <a:rPr kumimoji="1" lang="zh-CN" altLang="en-US" smtClean="0">
                <a:solidFill>
                  <a:srgbClr val="0000FF"/>
                </a:solidFill>
              </a:rPr>
              <a:t>向量空间 </a:t>
            </a:r>
            <a:r>
              <a:rPr kumimoji="1" lang="en-US" altLang="zh-CN" i="1" smtClean="0">
                <a:solidFill>
                  <a:srgbClr val="0000FF"/>
                </a:solidFill>
              </a:rPr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基</a:t>
            </a:r>
            <a:r>
              <a:rPr kumimoji="1" lang="zh-CN" altLang="en-US" smtClean="0"/>
              <a:t>．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i="1" smtClean="0"/>
              <a:t>r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称为</a:t>
            </a:r>
            <a:r>
              <a:rPr kumimoji="1" lang="zh-CN" altLang="en-US" smtClean="0">
                <a:solidFill>
                  <a:srgbClr val="FF0000"/>
                </a:solidFill>
              </a:rPr>
              <a:t>向量空间 </a:t>
            </a:r>
            <a:r>
              <a:rPr kumimoji="1" lang="en-US" altLang="zh-CN" i="1" smtClean="0">
                <a:solidFill>
                  <a:srgbClr val="FF0000"/>
                </a:solidFill>
              </a:rPr>
              <a:t>V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的维数</a:t>
            </a:r>
            <a:r>
              <a:rPr kumimoji="1" lang="zh-CN" altLang="en-US" smtClean="0"/>
              <a:t>，并称 </a:t>
            </a:r>
            <a:r>
              <a:rPr kumimoji="1" lang="en-US" altLang="zh-CN" i="1" smtClean="0"/>
              <a:t>V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为 </a:t>
            </a:r>
            <a:r>
              <a:rPr kumimoji="1" lang="en-US" altLang="zh-CN" i="1" smtClean="0">
                <a:solidFill>
                  <a:srgbClr val="FF0000"/>
                </a:solidFill>
              </a:rPr>
              <a:t>r</a:t>
            </a:r>
            <a:r>
              <a:rPr kumimoji="1" lang="en-US" altLang="zh-CN" smtClean="0">
                <a:solidFill>
                  <a:srgbClr val="FF0000"/>
                </a:solidFill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</a:rPr>
              <a:t>维向量空间</a:t>
            </a:r>
            <a:r>
              <a:rPr kumimoji="1" lang="zh-CN" altLang="en-US" i="1" baseline="-25000" smtClean="0"/>
              <a:t> </a:t>
            </a:r>
            <a:r>
              <a:rPr kumimoji="1" lang="zh-CN" altLang="en-US" smtClean="0"/>
              <a:t>．</a:t>
            </a:r>
            <a:r>
              <a:rPr lang="zh-CN" altLang="en-US" smtClean="0"/>
              <a:t> </a:t>
            </a:r>
            <a:endParaRPr kumimoji="1" lang="zh-CN" altLang="en-US" smtClean="0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84175" y="4308475"/>
            <a:ext cx="40386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向量空间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向量空间的基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向量空间的维数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4575175" y="4308475"/>
            <a:ext cx="40386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向量组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向量组的最大无关组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向量组的秩</a:t>
            </a:r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4211638" y="4638675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4211638" y="5192713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4211638" y="5748338"/>
            <a:ext cx="6477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4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4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 animBg="1"/>
      <p:bldP spid="134155" grpId="0" animBg="1"/>
      <p:bldP spid="1341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31187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维向量的全体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  </a:t>
            </a:r>
            <a:endParaRPr kumimoji="1" lang="zh-CN" altLang="en-US" sz="2400" b="1" i="1" baseline="300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arabicPeriod" startAt="2"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集合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的后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－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/>
              <a:t>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列向量是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的维数等于 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－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齐次线性方程组的解集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{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0 }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齐次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线性方程组的基础解系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的一个基，故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的维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数等于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－</a:t>
            </a:r>
            <a:r>
              <a:rPr kumimoji="1" lang="en-US" altLang="zh-CN" sz="2400" b="1" i="1" dirty="0">
                <a:latin typeface="Times New Roman" pitchFamily="18" charset="0"/>
              </a:rPr>
              <a:t>R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</a:rPr>
              <a:t>A</a:t>
            </a:r>
            <a:r>
              <a:rPr kumimoji="1" lang="en-US" altLang="zh-CN" sz="2400" b="1" dirty="0">
                <a:latin typeface="Times New Roman" pitchFamily="18" charset="0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211638" y="404813"/>
          <a:ext cx="3822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904760" imgH="215640" progId="">
                  <p:embed/>
                </p:oleObj>
              </mc:Choice>
              <mc:Fallback>
                <p:oleObj name="Equation" r:id="rId3" imgW="1904760" imgH="21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4813"/>
                        <a:ext cx="3822700" cy="4333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755650" y="1412875"/>
          <a:ext cx="7273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3377880" imgH="241200" progId="">
                  <p:embed/>
                </p:oleObj>
              </mc:Choice>
              <mc:Fallback>
                <p:oleObj name="Equation" r:id="rId5" imgW="337788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72739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11188" y="3429000"/>
          <a:ext cx="75453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3504960" imgH="241200" progId="">
                  <p:embed/>
                </p:oleObj>
              </mc:Choice>
              <mc:Fallback>
                <p:oleObj name="Equation" r:id="rId7" imgW="350496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75453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57345"/>
              </p:ext>
            </p:extLst>
          </p:nvPr>
        </p:nvGraphicFramePr>
        <p:xfrm>
          <a:off x="2916238" y="5013176"/>
          <a:ext cx="4608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2019240" imgH="241200" progId="">
                  <p:embed/>
                </p:oleObj>
              </mc:Choice>
              <mc:Fallback>
                <p:oleObj name="Equation" r:id="rId9" imgW="201924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13176"/>
                        <a:ext cx="46085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43756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如果在向量空间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中取定一个基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 r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，那么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V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中任意一个向量可唯一表示为</a:t>
            </a:r>
          </a:p>
          <a:p>
            <a:pPr marL="457200" indent="-457200" algn="ctr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+ …+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r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数组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 l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称为向量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在基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, ...,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Symbol" pitchFamily="18" charset="2"/>
                <a:ea typeface="楷体_GB2312" pitchFamily="49" charset="-122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 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坐标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．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22888" y="4772025"/>
            <a:ext cx="214312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991225" y="4772025"/>
            <a:ext cx="214313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688138" y="4772025"/>
            <a:ext cx="214312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55613" y="3179763"/>
            <a:ext cx="8688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      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的一个基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258888" y="2708275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765080" imgH="698400" progId="">
                  <p:embed/>
                </p:oleObj>
              </mc:Choice>
              <mc:Fallback>
                <p:oleObj name="Equation" r:id="rId3" imgW="1765080" imgH="698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35290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2254250" y="4303713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422360" imgH="698400" progId="">
                  <p:embed/>
                </p:oleObj>
              </mc:Choice>
              <mc:Fallback>
                <p:oleObj name="Equation" r:id="rId5" imgW="1422360" imgH="6984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303713"/>
                        <a:ext cx="284321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5091113" y="478790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1054080" imgH="228600" progId="">
                  <p:embed/>
                </p:oleObj>
              </mc:Choice>
              <mc:Fallback>
                <p:oleObj name="Equation" r:id="rId7" imgW="105408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787900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243013" y="4303713"/>
          <a:ext cx="1014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9" imgW="507960" imgH="698400" progId="">
                  <p:embed/>
                </p:oleObj>
              </mc:Choice>
              <mc:Fallback>
                <p:oleObj name="Equation" r:id="rId9" imgW="507960" imgH="6984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303713"/>
                        <a:ext cx="1014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455613" y="4748213"/>
            <a:ext cx="79200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那么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425950" y="5564188"/>
            <a:ext cx="3746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在基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中的坐标 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3851275" y="278130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4284663" y="278130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48288" y="5246688"/>
            <a:ext cx="1800225" cy="71437"/>
            <a:chOff x="1791" y="3394"/>
            <a:chExt cx="1633" cy="45"/>
          </a:xfrm>
        </p:grpSpPr>
        <p:sp>
          <p:nvSpPr>
            <p:cNvPr id="2068" name="Line 16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69" name="Line 17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435600" y="5276850"/>
            <a:ext cx="1441450" cy="331788"/>
            <a:chOff x="3424" y="2024"/>
            <a:chExt cx="908" cy="209"/>
          </a:xfrm>
        </p:grpSpPr>
        <p:sp>
          <p:nvSpPr>
            <p:cNvPr id="2065" name="Line 19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20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21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0" grpId="0"/>
      <p:bldP spid="139275" grpId="0"/>
      <p:bldP spid="139276" grpId="0"/>
      <p:bldP spid="139277" grpId="0" animBg="1"/>
      <p:bldP spid="139278" grpId="0" animBg="1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2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1759</Words>
  <Application>Microsoft Office PowerPoint</Application>
  <PresentationFormat>全屏显示(4:3)</PresentationFormat>
  <Paragraphs>141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Verdana</vt:lpstr>
      <vt:lpstr>Wingdings</vt:lpstr>
      <vt:lpstr>黑体</vt:lpstr>
      <vt:lpstr>楷体_GB2312</vt:lpstr>
      <vt:lpstr>宋体</vt:lpstr>
      <vt:lpstr>Arial</vt:lpstr>
      <vt:lpstr>Monotype Corsiva</vt:lpstr>
      <vt:lpstr>MT Extra</vt:lpstr>
      <vt:lpstr>Symbol</vt:lpstr>
      <vt:lpstr>Times New Roman</vt:lpstr>
      <vt:lpstr>1_Pixel</vt:lpstr>
      <vt:lpstr>2_Blends</vt:lpstr>
      <vt:lpstr>2_Pixel</vt:lpstr>
      <vt:lpstr>Equation</vt:lpstr>
      <vt:lpstr>§5  向量空间</vt:lpstr>
      <vt:lpstr>封闭的概念</vt:lpstr>
      <vt:lpstr>向量空间的概念</vt:lpstr>
      <vt:lpstr>PowerPoint 演示文稿</vt:lpstr>
      <vt:lpstr>PowerPoint 演示文稿</vt:lpstr>
      <vt:lpstr>PowerPoint 演示文稿</vt:lpstr>
      <vt:lpstr>向量空间的基的概念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§5  向量空间</dc:title>
  <dc:creator>lenovo</dc:creator>
  <cp:lastModifiedBy>Sky123.Org</cp:lastModifiedBy>
  <cp:revision>147</cp:revision>
  <dcterms:created xsi:type="dcterms:W3CDTF">2007-11-08T03:25:53Z</dcterms:created>
  <dcterms:modified xsi:type="dcterms:W3CDTF">2016-11-28T12:42:36Z</dcterms:modified>
</cp:coreProperties>
</file>