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 id="2147483695" r:id="rId2"/>
  </p:sldMasterIdLst>
  <p:notesMasterIdLst>
    <p:notesMasterId r:id="rId52"/>
  </p:notesMasterIdLst>
  <p:handoutMasterIdLst>
    <p:handoutMasterId r:id="rId53"/>
  </p:handoutMasterIdLst>
  <p:sldIdLst>
    <p:sldId id="256" r:id="rId3"/>
    <p:sldId id="481" r:id="rId4"/>
    <p:sldId id="593" r:id="rId5"/>
    <p:sldId id="599" r:id="rId6"/>
    <p:sldId id="727" r:id="rId7"/>
    <p:sldId id="660" r:id="rId8"/>
    <p:sldId id="480" r:id="rId9"/>
    <p:sldId id="358" r:id="rId10"/>
    <p:sldId id="661" r:id="rId11"/>
    <p:sldId id="663" r:id="rId12"/>
    <p:sldId id="664" r:id="rId13"/>
    <p:sldId id="490" r:id="rId14"/>
    <p:sldId id="665" r:id="rId15"/>
    <p:sldId id="667" r:id="rId16"/>
    <p:sldId id="685" r:id="rId17"/>
    <p:sldId id="699" r:id="rId18"/>
    <p:sldId id="700" r:id="rId19"/>
    <p:sldId id="701" r:id="rId20"/>
    <p:sldId id="702" r:id="rId21"/>
    <p:sldId id="698" r:id="rId22"/>
    <p:sldId id="687" r:id="rId23"/>
    <p:sldId id="689" r:id="rId24"/>
    <p:sldId id="690" r:id="rId25"/>
    <p:sldId id="692" r:id="rId26"/>
    <p:sldId id="704" r:id="rId27"/>
    <p:sldId id="703" r:id="rId28"/>
    <p:sldId id="705" r:id="rId29"/>
    <p:sldId id="693" r:id="rId30"/>
    <p:sldId id="694" r:id="rId31"/>
    <p:sldId id="697" r:id="rId32"/>
    <p:sldId id="706" r:id="rId33"/>
    <p:sldId id="682" r:id="rId34"/>
    <p:sldId id="723" r:id="rId35"/>
    <p:sldId id="677" r:id="rId36"/>
    <p:sldId id="708" r:id="rId37"/>
    <p:sldId id="679" r:id="rId38"/>
    <p:sldId id="707" r:id="rId39"/>
    <p:sldId id="678" r:id="rId40"/>
    <p:sldId id="676" r:id="rId41"/>
    <p:sldId id="717" r:id="rId42"/>
    <p:sldId id="719" r:id="rId43"/>
    <p:sldId id="720" r:id="rId44"/>
    <p:sldId id="721" r:id="rId45"/>
    <p:sldId id="722" r:id="rId46"/>
    <p:sldId id="712" r:id="rId47"/>
    <p:sldId id="714" r:id="rId48"/>
    <p:sldId id="716" r:id="rId49"/>
    <p:sldId id="710" r:id="rId50"/>
    <p:sldId id="711" r:id="rId51"/>
  </p:sldIdLst>
  <p:sldSz cx="9144000" cy="6858000" type="screen4x3"/>
  <p:notesSz cx="6858000" cy="9144000"/>
  <p:defaultTextStyle>
    <a:defPPr>
      <a:defRPr lang="zh-CN"/>
    </a:defPPr>
    <a:lvl1pPr algn="ctr" rtl="0" fontAlgn="base">
      <a:spcBef>
        <a:spcPct val="0"/>
      </a:spcBef>
      <a:spcAft>
        <a:spcPct val="0"/>
      </a:spcAft>
      <a:defRPr b="1" kern="1200">
        <a:solidFill>
          <a:schemeClr val="tx1"/>
        </a:solidFill>
        <a:latin typeface="Arial" charset="0"/>
        <a:ea typeface="宋体" pitchFamily="2" charset="-122"/>
        <a:cs typeface="+mn-cs"/>
      </a:defRPr>
    </a:lvl1pPr>
    <a:lvl2pPr marL="457200" algn="ctr" rtl="0" fontAlgn="base">
      <a:spcBef>
        <a:spcPct val="0"/>
      </a:spcBef>
      <a:spcAft>
        <a:spcPct val="0"/>
      </a:spcAft>
      <a:defRPr b="1" kern="1200">
        <a:solidFill>
          <a:schemeClr val="tx1"/>
        </a:solidFill>
        <a:latin typeface="Arial" charset="0"/>
        <a:ea typeface="宋体" pitchFamily="2" charset="-122"/>
        <a:cs typeface="+mn-cs"/>
      </a:defRPr>
    </a:lvl2pPr>
    <a:lvl3pPr marL="914400" algn="ctr" rtl="0" fontAlgn="base">
      <a:spcBef>
        <a:spcPct val="0"/>
      </a:spcBef>
      <a:spcAft>
        <a:spcPct val="0"/>
      </a:spcAft>
      <a:defRPr b="1" kern="1200">
        <a:solidFill>
          <a:schemeClr val="tx1"/>
        </a:solidFill>
        <a:latin typeface="Arial" charset="0"/>
        <a:ea typeface="宋体" pitchFamily="2" charset="-122"/>
        <a:cs typeface="+mn-cs"/>
      </a:defRPr>
    </a:lvl3pPr>
    <a:lvl4pPr marL="1371600" algn="ctr" rtl="0" fontAlgn="base">
      <a:spcBef>
        <a:spcPct val="0"/>
      </a:spcBef>
      <a:spcAft>
        <a:spcPct val="0"/>
      </a:spcAft>
      <a:defRPr b="1" kern="1200">
        <a:solidFill>
          <a:schemeClr val="tx1"/>
        </a:solidFill>
        <a:latin typeface="Arial" charset="0"/>
        <a:ea typeface="宋体" pitchFamily="2" charset="-122"/>
        <a:cs typeface="+mn-cs"/>
      </a:defRPr>
    </a:lvl4pPr>
    <a:lvl5pPr marL="1828800" algn="ctr"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0000CC"/>
    <a:srgbClr val="CCECFF"/>
    <a:srgbClr val="0000FF"/>
    <a:srgbClr val="FF3300"/>
    <a:srgbClr val="6699FF"/>
    <a:srgbClr val="00FFFF"/>
    <a:srgbClr val="33CC33"/>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60" autoAdjust="0"/>
    <p:restoredTop sz="88342" autoAdjust="0"/>
  </p:normalViewPr>
  <p:slideViewPr>
    <p:cSldViewPr>
      <p:cViewPr varScale="1">
        <p:scale>
          <a:sx n="73" d="100"/>
          <a:sy n="73" d="100"/>
        </p:scale>
        <p:origin x="1164" y="48"/>
      </p:cViewPr>
      <p:guideLst>
        <p:guide orient="horz" pos="2160"/>
        <p:guide pos="2880"/>
      </p:guideLst>
    </p:cSldViewPr>
  </p:slideViewPr>
  <p:outlineViewPr>
    <p:cViewPr>
      <p:scale>
        <a:sx n="33" d="100"/>
        <a:sy n="33" d="100"/>
      </p:scale>
      <p:origin x="0" y="3955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90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B4B9BB-6DE8-4551-91B0-1D212BA0667C}" type="datetimeFigureOut">
              <a:rPr lang="zh-CN" altLang="en-US" smtClean="0"/>
              <a:pPr/>
              <a:t>2018/6/23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379E54-6977-419B-BC40-D913703F14B0}" type="slidenum">
              <a:rPr lang="zh-CN" altLang="en-US" smtClean="0"/>
              <a:pPr/>
              <a:t>‹#›</a:t>
            </a:fld>
            <a:endParaRPr lang="zh-CN" altLang="en-US"/>
          </a:p>
        </p:txBody>
      </p:sp>
    </p:spTree>
    <p:extLst>
      <p:ext uri="{BB962C8B-B14F-4D97-AF65-F5344CB8AC3E}">
        <p14:creationId xmlns:p14="http://schemas.microsoft.com/office/powerpoint/2010/main" val="2811045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ltLang="zh-CN"/>
          </a:p>
        </p:txBody>
      </p:sp>
      <p:sp>
        <p:nvSpPr>
          <p:cNvPr id="1095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972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95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95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ltLang="zh-CN"/>
          </a:p>
        </p:txBody>
      </p:sp>
      <p:sp>
        <p:nvSpPr>
          <p:cNvPr id="1095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7470E5E1-4843-4932-A191-9860DB39C7B3}" type="slidenum">
              <a:rPr lang="en-US" altLang="zh-CN"/>
              <a:pPr>
                <a:defRPr/>
              </a:pPr>
              <a:t>‹#›</a:t>
            </a:fld>
            <a:endParaRPr lang="en-US" altLang="zh-CN"/>
          </a:p>
        </p:txBody>
      </p:sp>
    </p:spTree>
    <p:extLst>
      <p:ext uri="{BB962C8B-B14F-4D97-AF65-F5344CB8AC3E}">
        <p14:creationId xmlns:p14="http://schemas.microsoft.com/office/powerpoint/2010/main" val="9137970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2C0713A1-DC7F-45B3-8A49-51069A1A8D35}" type="slidenum">
              <a:rPr lang="zh-CN" altLang="en-US" sz="1200"/>
              <a:pPr eaLnBrk="1" hangingPunct="1"/>
              <a:t>9</a:t>
            </a:fld>
            <a:endParaRPr lang="en-US" altLang="zh-CN"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zh-CN" altLang="en-US">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b="0"/>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b="0"/>
          </a:p>
        </p:txBody>
      </p:sp>
      <p:grpSp>
        <p:nvGrpSpPr>
          <p:cNvPr id="6" name="Group 11"/>
          <p:cNvGrpSpPr>
            <a:grpSpLocks/>
          </p:cNvGrpSpPr>
          <p:nvPr userDrawn="1"/>
        </p:nvGrpSpPr>
        <p:grpSpPr bwMode="auto">
          <a:xfrm>
            <a:off x="7493000" y="2992438"/>
            <a:ext cx="1338263" cy="2189162"/>
            <a:chOff x="4704" y="1885"/>
            <a:chExt cx="843" cy="1379"/>
          </a:xfrm>
        </p:grpSpPr>
        <p:sp>
          <p:nvSpPr>
            <p:cNvPr id="7" name="Oval 12"/>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8" name="Oval 13"/>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9" name="Oval 14"/>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 name="Oval 15"/>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1" name="Oval 16"/>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2" name="Oval 17"/>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3" name="Oval 18"/>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4" name="Oval 19"/>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5" name="Oval 20"/>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6" name="Oval 21"/>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7" name="Oval 22"/>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8" name="Oval 23"/>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9" name="Oval 24"/>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20" name="Oval 25"/>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1" name="Oval 26"/>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2" name="Oval 27"/>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3" name="Oval 28"/>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4" name="Oval 29"/>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5" name="Oval 30"/>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6" name="Oval 31"/>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7" name="Oval 32"/>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28" name="Oval 33"/>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9" name="Oval 34"/>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0" name="Oval 35"/>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1" name="Oval 36"/>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2" name="Oval 37"/>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3" name="Oval 38"/>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4" name="Oval 39"/>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5" name="Oval 40"/>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6" name="Oval 41"/>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7" name="Oval 42"/>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grpSp>
      <p:sp>
        <p:nvSpPr>
          <p:cNvPr id="28675" name="Rectangle 3"/>
          <p:cNvSpPr>
            <a:spLocks noGrp="1" noChangeArrowheads="1"/>
          </p:cNvSpPr>
          <p:nvPr>
            <p:ph type="ctrTitle"/>
          </p:nvPr>
        </p:nvSpPr>
        <p:spPr>
          <a:xfrm>
            <a:off x="315913" y="466725"/>
            <a:ext cx="6781800" cy="2133600"/>
          </a:xfrm>
        </p:spPr>
        <p:txBody>
          <a:bodyPr/>
          <a:lstStyle>
            <a:lvl1pPr algn="r">
              <a:defRPr sz="5200"/>
            </a:lvl1pPr>
          </a:lstStyle>
          <a:p>
            <a:r>
              <a:rPr lang="zh-CN" altLang="en-US"/>
              <a:t>单击此处编辑母版标题样式</a:t>
            </a:r>
          </a:p>
        </p:txBody>
      </p:sp>
      <p:sp>
        <p:nvSpPr>
          <p:cNvPr id="28676"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bwMode="auto">
          <a:xfrm>
            <a:off x="457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000" b="0"/>
            </a:lvl1pPr>
          </a:lstStyle>
          <a:p>
            <a:pPr>
              <a:defRPr/>
            </a:pPr>
            <a:endParaRPr lang="en-US" altLang="zh-CN"/>
          </a:p>
        </p:txBody>
      </p:sp>
      <p:sp>
        <p:nvSpPr>
          <p:cNvPr id="39" name="Rectangle 6"/>
          <p:cNvSpPr>
            <a:spLocks noGrp="1" noChangeArrowheads="1"/>
          </p:cNvSpPr>
          <p:nvPr>
            <p:ph type="ftr" sz="quarter" idx="11"/>
          </p:nvPr>
        </p:nvSpPr>
        <p:spPr>
          <a:xfrm>
            <a:off x="179388" y="188913"/>
            <a:ext cx="2895600" cy="457200"/>
          </a:xfrm>
        </p:spPr>
        <p:txBody>
          <a:bodyPr/>
          <a:lstStyle>
            <a:lvl1pPr>
              <a:defRPr/>
            </a:lvl1pPr>
          </a:lstStyle>
          <a:p>
            <a:pPr>
              <a:defRPr/>
            </a:pPr>
            <a:r>
              <a:rPr lang="en-US" altLang="zh-CN"/>
              <a:t>大学计算机基础</a:t>
            </a: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p:txBody>
          <a:bodyPr/>
          <a:lstStyle>
            <a:lvl1pPr>
              <a:defRPr/>
            </a:lvl1pPr>
          </a:lstStyle>
          <a:p>
            <a:pPr>
              <a:defRPr/>
            </a:pPr>
            <a:r>
              <a:rPr lang="en-US" altLang="zh-CN"/>
              <a:t>大学计算机基础</a:t>
            </a:r>
          </a:p>
        </p:txBody>
      </p:sp>
      <p:sp>
        <p:nvSpPr>
          <p:cNvPr id="5" name="Rectangle 7"/>
          <p:cNvSpPr>
            <a:spLocks noGrp="1" noChangeArrowheads="1"/>
          </p:cNvSpPr>
          <p:nvPr>
            <p:ph type="sldNum" sz="quarter" idx="11"/>
          </p:nvPr>
        </p:nvSpPr>
        <p:spPr/>
        <p:txBody>
          <a:bodyPr/>
          <a:lstStyle>
            <a:lvl1pPr>
              <a:defRPr/>
            </a:lvl1pPr>
          </a:lstStyle>
          <a:p>
            <a:pPr>
              <a:defRPr/>
            </a:pPr>
            <a:fld id="{673C00A0-2C46-4087-9057-200FC475DE87}" type="slidenum">
              <a:rPr lang="en-US" altLang="zh-CN"/>
              <a:pPr>
                <a:defRPr/>
              </a:pPr>
              <a:t>‹#›</a:t>
            </a:fld>
            <a:endParaRPr lang="en-US" altLang="zh-CN"/>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p:txBody>
          <a:bodyPr/>
          <a:lstStyle>
            <a:lvl1pPr>
              <a:defRPr/>
            </a:lvl1pPr>
          </a:lstStyle>
          <a:p>
            <a:pPr>
              <a:defRPr/>
            </a:pPr>
            <a:r>
              <a:rPr lang="en-US" altLang="zh-CN"/>
              <a:t>大学计算机基础</a:t>
            </a:r>
          </a:p>
        </p:txBody>
      </p:sp>
      <p:sp>
        <p:nvSpPr>
          <p:cNvPr id="5" name="Rectangle 7"/>
          <p:cNvSpPr>
            <a:spLocks noGrp="1" noChangeArrowheads="1"/>
          </p:cNvSpPr>
          <p:nvPr>
            <p:ph type="sldNum" sz="quarter" idx="11"/>
          </p:nvPr>
        </p:nvSpPr>
        <p:spPr/>
        <p:txBody>
          <a:bodyPr/>
          <a:lstStyle>
            <a:lvl1pPr>
              <a:defRPr/>
            </a:lvl1pPr>
          </a:lstStyle>
          <a:p>
            <a:pPr>
              <a:defRPr/>
            </a:pPr>
            <a:fld id="{BECDF150-94D8-4D32-8C0D-14E98644416A}" type="slidenum">
              <a:rPr lang="en-US" altLang="zh-CN"/>
              <a:pPr>
                <a:defRPr/>
              </a:pPr>
              <a:t>‹#›</a:t>
            </a:fld>
            <a:endParaRPr lang="en-US" altLang="zh-CN"/>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58837"/>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ftr" sz="quarter" idx="10"/>
          </p:nvPr>
        </p:nvSpPr>
        <p:spPr/>
        <p:txBody>
          <a:bodyPr/>
          <a:lstStyle>
            <a:lvl1pPr>
              <a:defRPr/>
            </a:lvl1pPr>
          </a:lstStyle>
          <a:p>
            <a:pPr>
              <a:defRPr/>
            </a:pPr>
            <a:r>
              <a:rPr lang="en-US" altLang="zh-CN"/>
              <a:t>大学计算机基础</a:t>
            </a:r>
          </a:p>
        </p:txBody>
      </p:sp>
      <p:sp>
        <p:nvSpPr>
          <p:cNvPr id="6" name="Rectangle 7"/>
          <p:cNvSpPr>
            <a:spLocks noGrp="1" noChangeArrowheads="1"/>
          </p:cNvSpPr>
          <p:nvPr>
            <p:ph type="sldNum" sz="quarter" idx="11"/>
          </p:nvPr>
        </p:nvSpPr>
        <p:spPr/>
        <p:txBody>
          <a:bodyPr/>
          <a:lstStyle>
            <a:lvl1pPr>
              <a:defRPr/>
            </a:lvl1pPr>
          </a:lstStyle>
          <a:p>
            <a:pPr>
              <a:defRPr/>
            </a:pPr>
            <a:fld id="{B79023B1-0CB4-4C69-A1E8-9B75F5986AF7}" type="slidenum">
              <a:rPr lang="en-US" altLang="zh-CN"/>
              <a:pPr>
                <a:defRPr/>
              </a:pPr>
              <a:t>‹#›</a:t>
            </a:fld>
            <a:endParaRPr lang="en-US" altLang="zh-CN"/>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AndMedia" preserve="1">
  <p:cSld name="标题，文本与媒体剪辑">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58837"/>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媒体占位符 3"/>
          <p:cNvSpPr>
            <a:spLocks noGrp="1"/>
          </p:cNvSpPr>
          <p:nvPr>
            <p:ph type="media" sz="half" idx="2"/>
          </p:nvPr>
        </p:nvSpPr>
        <p:spPr>
          <a:xfrm>
            <a:off x="4648200" y="1719263"/>
            <a:ext cx="4038600" cy="4411662"/>
          </a:xfrm>
        </p:spPr>
        <p:txBody>
          <a:bodyPr/>
          <a:lstStyle/>
          <a:p>
            <a:pPr lvl="0"/>
            <a:endParaRPr lang="zh-CN" altLang="en-US" noProof="0"/>
          </a:p>
        </p:txBody>
      </p:sp>
      <p:sp>
        <p:nvSpPr>
          <p:cNvPr id="5" name="Rectangle 6"/>
          <p:cNvSpPr>
            <a:spLocks noGrp="1" noChangeArrowheads="1"/>
          </p:cNvSpPr>
          <p:nvPr>
            <p:ph type="ftr" sz="quarter" idx="10"/>
          </p:nvPr>
        </p:nvSpPr>
        <p:spPr/>
        <p:txBody>
          <a:bodyPr/>
          <a:lstStyle>
            <a:lvl1pPr>
              <a:defRPr/>
            </a:lvl1pPr>
          </a:lstStyle>
          <a:p>
            <a:pPr>
              <a:defRPr/>
            </a:pPr>
            <a:r>
              <a:rPr lang="en-US" altLang="zh-CN"/>
              <a:t>大学计算机基础</a:t>
            </a:r>
          </a:p>
        </p:txBody>
      </p:sp>
      <p:sp>
        <p:nvSpPr>
          <p:cNvPr id="6" name="Rectangle 7"/>
          <p:cNvSpPr>
            <a:spLocks noGrp="1" noChangeArrowheads="1"/>
          </p:cNvSpPr>
          <p:nvPr>
            <p:ph type="sldNum" sz="quarter" idx="11"/>
          </p:nvPr>
        </p:nvSpPr>
        <p:spPr/>
        <p:txBody>
          <a:bodyPr/>
          <a:lstStyle>
            <a:lvl1pPr>
              <a:defRPr/>
            </a:lvl1pPr>
          </a:lstStyle>
          <a:p>
            <a:pPr>
              <a:defRPr/>
            </a:pPr>
            <a:fld id="{C16F5EE4-F81D-4B65-813D-8973884A9E34}" type="slidenum">
              <a:rPr lang="en-US" altLang="zh-CN"/>
              <a:pPr>
                <a:defRPr/>
              </a:pPr>
              <a:t>‹#›</a:t>
            </a:fld>
            <a:endParaRPr lang="en-US" altLang="zh-CN"/>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58837"/>
          </a:xfrm>
        </p:spPr>
        <p:txBody>
          <a:bodyPr/>
          <a:lstStyle/>
          <a:p>
            <a:r>
              <a:rPr lang="zh-CN" altLang="en-US"/>
              <a:t>单击此处编辑母版标题样式</a:t>
            </a:r>
          </a:p>
        </p:txBody>
      </p:sp>
      <p:sp>
        <p:nvSpPr>
          <p:cNvPr id="3" name="表格占位符 2"/>
          <p:cNvSpPr>
            <a:spLocks noGrp="1"/>
          </p:cNvSpPr>
          <p:nvPr>
            <p:ph type="tbl" idx="1"/>
          </p:nvPr>
        </p:nvSpPr>
        <p:spPr>
          <a:xfrm>
            <a:off x="457200" y="1719263"/>
            <a:ext cx="8229600" cy="4411662"/>
          </a:xfrm>
        </p:spPr>
        <p:txBody>
          <a:bodyPr/>
          <a:lstStyle/>
          <a:p>
            <a:pPr lvl="0"/>
            <a:endParaRPr lang="zh-CN" altLang="en-US" noProof="0"/>
          </a:p>
        </p:txBody>
      </p:sp>
      <p:sp>
        <p:nvSpPr>
          <p:cNvPr id="4" name="Rectangle 6"/>
          <p:cNvSpPr>
            <a:spLocks noGrp="1" noChangeArrowheads="1"/>
          </p:cNvSpPr>
          <p:nvPr>
            <p:ph type="ftr" sz="quarter" idx="10"/>
          </p:nvPr>
        </p:nvSpPr>
        <p:spPr/>
        <p:txBody>
          <a:bodyPr/>
          <a:lstStyle>
            <a:lvl1pPr>
              <a:defRPr/>
            </a:lvl1pPr>
          </a:lstStyle>
          <a:p>
            <a:pPr>
              <a:defRPr/>
            </a:pPr>
            <a:r>
              <a:rPr lang="en-US" altLang="zh-CN"/>
              <a:t>大学计算机基础</a:t>
            </a:r>
          </a:p>
        </p:txBody>
      </p:sp>
      <p:sp>
        <p:nvSpPr>
          <p:cNvPr id="5" name="Rectangle 7"/>
          <p:cNvSpPr>
            <a:spLocks noGrp="1" noChangeArrowheads="1"/>
          </p:cNvSpPr>
          <p:nvPr>
            <p:ph type="sldNum" sz="quarter" idx="11"/>
          </p:nvPr>
        </p:nvSpPr>
        <p:spPr/>
        <p:txBody>
          <a:bodyPr/>
          <a:lstStyle>
            <a:lvl1pPr>
              <a:defRPr/>
            </a:lvl1pPr>
          </a:lstStyle>
          <a:p>
            <a:pPr>
              <a:defRPr/>
            </a:pPr>
            <a:fld id="{6614ACCD-D9C7-48A9-AF67-F346CBBA37AF}" type="slidenum">
              <a:rPr lang="en-US" altLang="zh-CN"/>
              <a:pPr>
                <a:defRPr/>
              </a:pPr>
              <a:t>‹#›</a:t>
            </a:fld>
            <a:endParaRPr lang="en-US" altLang="zh-CN"/>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大学计算机基础</a:t>
            </a:r>
          </a:p>
        </p:txBody>
      </p:sp>
      <p:sp>
        <p:nvSpPr>
          <p:cNvPr id="5" name="Rectangle 7"/>
          <p:cNvSpPr>
            <a:spLocks noGrp="1" noChangeArrowheads="1"/>
          </p:cNvSpPr>
          <p:nvPr>
            <p:ph type="sldNum" sz="quarter" idx="11"/>
          </p:nvPr>
        </p:nvSpPr>
        <p:spPr>
          <a:ln/>
        </p:spPr>
        <p:txBody>
          <a:bodyPr/>
          <a:lstStyle>
            <a:lvl1pPr>
              <a:defRPr/>
            </a:lvl1pPr>
          </a:lstStyle>
          <a:p>
            <a:pPr>
              <a:defRPr/>
            </a:pPr>
            <a:fld id="{D7E199F4-F9C2-47F3-A9CF-C7E61E01A2A8}" type="slidenum">
              <a:rPr lang="en-US" altLang="zh-CN"/>
              <a:pPr>
                <a:defRPr/>
              </a:pPr>
              <a:t>‹#›</a:t>
            </a:fld>
            <a:endParaRPr lang="en-US" altLang="zh-C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大学计算机基础</a:t>
            </a:r>
          </a:p>
        </p:txBody>
      </p:sp>
      <p:sp>
        <p:nvSpPr>
          <p:cNvPr id="5" name="Rectangle 7"/>
          <p:cNvSpPr>
            <a:spLocks noGrp="1" noChangeArrowheads="1"/>
          </p:cNvSpPr>
          <p:nvPr>
            <p:ph type="sldNum" sz="quarter" idx="11"/>
          </p:nvPr>
        </p:nvSpPr>
        <p:spPr>
          <a:ln/>
        </p:spPr>
        <p:txBody>
          <a:bodyPr/>
          <a:lstStyle>
            <a:lvl1pPr>
              <a:defRPr/>
            </a:lvl1pPr>
          </a:lstStyle>
          <a:p>
            <a:pPr>
              <a:defRPr/>
            </a:pPr>
            <a:fld id="{46CF5370-F617-452E-810F-51450643CFF6}" type="slidenum">
              <a:rPr lang="en-US" altLang="zh-CN"/>
              <a:pPr>
                <a:defRPr/>
              </a:pPr>
              <a:t>‹#›</a:t>
            </a:fld>
            <a:endParaRPr lang="en-US" altLang="zh-C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大学计算机基础</a:t>
            </a:r>
          </a:p>
        </p:txBody>
      </p:sp>
      <p:sp>
        <p:nvSpPr>
          <p:cNvPr id="5" name="Rectangle 7"/>
          <p:cNvSpPr>
            <a:spLocks noGrp="1" noChangeArrowheads="1"/>
          </p:cNvSpPr>
          <p:nvPr>
            <p:ph type="sldNum" sz="quarter" idx="11"/>
          </p:nvPr>
        </p:nvSpPr>
        <p:spPr>
          <a:ln/>
        </p:spPr>
        <p:txBody>
          <a:bodyPr/>
          <a:lstStyle>
            <a:lvl1pPr>
              <a:defRPr/>
            </a:lvl1pPr>
          </a:lstStyle>
          <a:p>
            <a:pPr>
              <a:defRPr/>
            </a:pPr>
            <a:fld id="{0DC2A26A-A11D-4C40-BEE9-C2540F45426C}" type="slidenum">
              <a:rPr lang="en-US" altLang="zh-CN"/>
              <a:pPr>
                <a:defRPr/>
              </a:pPr>
              <a:t>‹#›</a:t>
            </a:fld>
            <a:endParaRPr lang="en-US" altLang="zh-C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zh-CN"/>
              <a:t>大学计算机基础</a:t>
            </a:r>
          </a:p>
        </p:txBody>
      </p:sp>
      <p:sp>
        <p:nvSpPr>
          <p:cNvPr id="6" name="Rectangle 7"/>
          <p:cNvSpPr>
            <a:spLocks noGrp="1" noChangeArrowheads="1"/>
          </p:cNvSpPr>
          <p:nvPr>
            <p:ph type="sldNum" sz="quarter" idx="11"/>
          </p:nvPr>
        </p:nvSpPr>
        <p:spPr>
          <a:ln/>
        </p:spPr>
        <p:txBody>
          <a:bodyPr/>
          <a:lstStyle>
            <a:lvl1pPr>
              <a:defRPr/>
            </a:lvl1pPr>
          </a:lstStyle>
          <a:p>
            <a:pPr>
              <a:defRPr/>
            </a:pPr>
            <a:fld id="{60250AA8-0700-402F-A230-C897B65B06C7}" type="slidenum">
              <a:rPr lang="en-US" altLang="zh-CN"/>
              <a:pPr>
                <a:defRPr/>
              </a:pPr>
              <a:t>‹#›</a:t>
            </a:fld>
            <a:endParaRPr lang="en-US" altLang="zh-C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zh-CN"/>
              <a:t>大学计算机基础</a:t>
            </a:r>
          </a:p>
        </p:txBody>
      </p:sp>
      <p:sp>
        <p:nvSpPr>
          <p:cNvPr id="8" name="Rectangle 7"/>
          <p:cNvSpPr>
            <a:spLocks noGrp="1" noChangeArrowheads="1"/>
          </p:cNvSpPr>
          <p:nvPr>
            <p:ph type="sldNum" sz="quarter" idx="11"/>
          </p:nvPr>
        </p:nvSpPr>
        <p:spPr>
          <a:ln/>
        </p:spPr>
        <p:txBody>
          <a:bodyPr/>
          <a:lstStyle>
            <a:lvl1pPr>
              <a:defRPr/>
            </a:lvl1pPr>
          </a:lstStyle>
          <a:p>
            <a:pPr>
              <a:defRPr/>
            </a:pPr>
            <a:fld id="{E78EC45F-5BC3-4AFD-AE53-C02A6CCE0A72}" type="slidenum">
              <a:rPr lang="en-US" altLang="zh-CN"/>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p:txBody>
          <a:bodyPr/>
          <a:lstStyle>
            <a:lvl1pPr>
              <a:defRPr/>
            </a:lvl1pPr>
          </a:lstStyle>
          <a:p>
            <a:pPr>
              <a:defRPr/>
            </a:pPr>
            <a:r>
              <a:rPr lang="en-US" altLang="zh-CN"/>
              <a:t>大学计算机基础</a:t>
            </a:r>
          </a:p>
        </p:txBody>
      </p:sp>
      <p:sp>
        <p:nvSpPr>
          <p:cNvPr id="5" name="Rectangle 7"/>
          <p:cNvSpPr>
            <a:spLocks noGrp="1" noChangeArrowheads="1"/>
          </p:cNvSpPr>
          <p:nvPr>
            <p:ph type="sldNum" sz="quarter" idx="11"/>
          </p:nvPr>
        </p:nvSpPr>
        <p:spPr/>
        <p:txBody>
          <a:bodyPr/>
          <a:lstStyle>
            <a:lvl1pPr>
              <a:defRPr/>
            </a:lvl1pPr>
          </a:lstStyle>
          <a:p>
            <a:pPr>
              <a:defRPr/>
            </a:pPr>
            <a:fld id="{110871B5-850E-4E14-A636-3EC679EBF038}" type="slidenum">
              <a:rPr lang="en-US" altLang="zh-CN"/>
              <a:pPr>
                <a:defRPr/>
              </a:pPr>
              <a:t>‹#›</a:t>
            </a:fld>
            <a:endParaRPr lang="en-US" altLang="zh-CN"/>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ftr" sz="quarter" idx="10"/>
          </p:nvPr>
        </p:nvSpPr>
        <p:spPr>
          <a:ln/>
        </p:spPr>
        <p:txBody>
          <a:bodyPr/>
          <a:lstStyle>
            <a:lvl1pPr>
              <a:defRPr/>
            </a:lvl1pPr>
          </a:lstStyle>
          <a:p>
            <a:pPr>
              <a:defRPr/>
            </a:pPr>
            <a:r>
              <a:rPr lang="en-US" altLang="zh-CN"/>
              <a:t>大学计算机基础</a:t>
            </a:r>
          </a:p>
        </p:txBody>
      </p:sp>
      <p:sp>
        <p:nvSpPr>
          <p:cNvPr id="4" name="Rectangle 7"/>
          <p:cNvSpPr>
            <a:spLocks noGrp="1" noChangeArrowheads="1"/>
          </p:cNvSpPr>
          <p:nvPr>
            <p:ph type="sldNum" sz="quarter" idx="11"/>
          </p:nvPr>
        </p:nvSpPr>
        <p:spPr>
          <a:ln/>
        </p:spPr>
        <p:txBody>
          <a:bodyPr/>
          <a:lstStyle>
            <a:lvl1pPr>
              <a:defRPr/>
            </a:lvl1pPr>
          </a:lstStyle>
          <a:p>
            <a:pPr>
              <a:defRPr/>
            </a:pPr>
            <a:fld id="{FCA8214C-F769-43E3-96E2-59F4E44E6C02}" type="slidenum">
              <a:rPr lang="en-US" altLang="zh-CN"/>
              <a:pPr>
                <a:defRPr/>
              </a:pPr>
              <a:t>‹#›</a:t>
            </a:fld>
            <a:endParaRPr lang="en-US" altLang="zh-C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altLang="zh-CN"/>
              <a:t>大学计算机基础</a:t>
            </a:r>
          </a:p>
        </p:txBody>
      </p:sp>
      <p:sp>
        <p:nvSpPr>
          <p:cNvPr id="3" name="Rectangle 7"/>
          <p:cNvSpPr>
            <a:spLocks noGrp="1" noChangeArrowheads="1"/>
          </p:cNvSpPr>
          <p:nvPr>
            <p:ph type="sldNum" sz="quarter" idx="11"/>
          </p:nvPr>
        </p:nvSpPr>
        <p:spPr>
          <a:ln/>
        </p:spPr>
        <p:txBody>
          <a:bodyPr/>
          <a:lstStyle>
            <a:lvl1pPr>
              <a:defRPr/>
            </a:lvl1pPr>
          </a:lstStyle>
          <a:p>
            <a:pPr>
              <a:defRPr/>
            </a:pPr>
            <a:fld id="{76CE68C6-869C-40A5-9B67-E3B41CE595A1}" type="slidenum">
              <a:rPr lang="en-US" altLang="zh-CN"/>
              <a:pPr>
                <a:defRPr/>
              </a:pPr>
              <a:t>‹#›</a:t>
            </a:fld>
            <a:endParaRPr lang="en-US" altLang="zh-C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altLang="zh-CN"/>
              <a:t>大学计算机基础</a:t>
            </a:r>
          </a:p>
        </p:txBody>
      </p:sp>
      <p:sp>
        <p:nvSpPr>
          <p:cNvPr id="3" name="Rectangle 7"/>
          <p:cNvSpPr>
            <a:spLocks noGrp="1" noChangeArrowheads="1"/>
          </p:cNvSpPr>
          <p:nvPr>
            <p:ph type="sldNum" sz="quarter" idx="11"/>
          </p:nvPr>
        </p:nvSpPr>
        <p:spPr>
          <a:ln/>
        </p:spPr>
        <p:txBody>
          <a:bodyPr/>
          <a:lstStyle>
            <a:lvl1pPr>
              <a:defRPr/>
            </a:lvl1pPr>
          </a:lstStyle>
          <a:p>
            <a:pPr>
              <a:defRPr/>
            </a:pPr>
            <a:fld id="{76CE68C6-869C-40A5-9B67-E3B41CE595A1}" type="slidenum">
              <a:rPr lang="en-US" altLang="zh-CN"/>
              <a:pPr>
                <a:defRPr/>
              </a:pPr>
              <a:t>‹#›</a:t>
            </a:fld>
            <a:endParaRPr lang="en-US" altLang="zh-C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zh-CN"/>
              <a:t>大学计算机基础</a:t>
            </a:r>
          </a:p>
        </p:txBody>
      </p:sp>
      <p:sp>
        <p:nvSpPr>
          <p:cNvPr id="6" name="Rectangle 7"/>
          <p:cNvSpPr>
            <a:spLocks noGrp="1" noChangeArrowheads="1"/>
          </p:cNvSpPr>
          <p:nvPr>
            <p:ph type="sldNum" sz="quarter" idx="11"/>
          </p:nvPr>
        </p:nvSpPr>
        <p:spPr>
          <a:ln/>
        </p:spPr>
        <p:txBody>
          <a:bodyPr/>
          <a:lstStyle>
            <a:lvl1pPr>
              <a:defRPr/>
            </a:lvl1pPr>
          </a:lstStyle>
          <a:p>
            <a:pPr>
              <a:defRPr/>
            </a:pPr>
            <a:fld id="{4015DD36-B387-4528-8554-6653607938B2}" type="slidenum">
              <a:rPr lang="en-US" altLang="zh-CN"/>
              <a:pPr>
                <a:defRPr/>
              </a:pPr>
              <a:t>‹#›</a:t>
            </a:fld>
            <a:endParaRPr lang="en-US" altLang="zh-CN"/>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zh-CN"/>
              <a:t>大学计算机基础</a:t>
            </a:r>
          </a:p>
        </p:txBody>
      </p:sp>
      <p:sp>
        <p:nvSpPr>
          <p:cNvPr id="6" name="Rectangle 7"/>
          <p:cNvSpPr>
            <a:spLocks noGrp="1" noChangeArrowheads="1"/>
          </p:cNvSpPr>
          <p:nvPr>
            <p:ph type="sldNum" sz="quarter" idx="11"/>
          </p:nvPr>
        </p:nvSpPr>
        <p:spPr>
          <a:ln/>
        </p:spPr>
        <p:txBody>
          <a:bodyPr/>
          <a:lstStyle>
            <a:lvl1pPr>
              <a:defRPr/>
            </a:lvl1pPr>
          </a:lstStyle>
          <a:p>
            <a:pPr>
              <a:defRPr/>
            </a:pPr>
            <a:fld id="{1983FD14-5D83-42E5-805D-56005BCDE088}" type="slidenum">
              <a:rPr lang="en-US" altLang="zh-CN"/>
              <a:pPr>
                <a:defRPr/>
              </a:pPr>
              <a:t>‹#›</a:t>
            </a:fld>
            <a:endParaRPr lang="en-US" altLang="zh-CN"/>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大学计算机基础</a:t>
            </a:r>
          </a:p>
        </p:txBody>
      </p:sp>
      <p:sp>
        <p:nvSpPr>
          <p:cNvPr id="5" name="Rectangle 7"/>
          <p:cNvSpPr>
            <a:spLocks noGrp="1" noChangeArrowheads="1"/>
          </p:cNvSpPr>
          <p:nvPr>
            <p:ph type="sldNum" sz="quarter" idx="11"/>
          </p:nvPr>
        </p:nvSpPr>
        <p:spPr>
          <a:ln/>
        </p:spPr>
        <p:txBody>
          <a:bodyPr/>
          <a:lstStyle>
            <a:lvl1pPr>
              <a:defRPr/>
            </a:lvl1pPr>
          </a:lstStyle>
          <a:p>
            <a:pPr>
              <a:defRPr/>
            </a:pPr>
            <a:fld id="{55D4D261-371C-478E-9D92-CC4BEDE0F769}" type="slidenum">
              <a:rPr lang="en-US" altLang="zh-CN"/>
              <a:pPr>
                <a:defRPr/>
              </a:pPr>
              <a:t>‹#›</a:t>
            </a:fld>
            <a:endParaRPr lang="en-US" altLang="zh-CN"/>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大学计算机基础</a:t>
            </a:r>
          </a:p>
        </p:txBody>
      </p:sp>
      <p:sp>
        <p:nvSpPr>
          <p:cNvPr id="5" name="Rectangle 7"/>
          <p:cNvSpPr>
            <a:spLocks noGrp="1" noChangeArrowheads="1"/>
          </p:cNvSpPr>
          <p:nvPr>
            <p:ph type="sldNum" sz="quarter" idx="11"/>
          </p:nvPr>
        </p:nvSpPr>
        <p:spPr>
          <a:ln/>
        </p:spPr>
        <p:txBody>
          <a:bodyPr/>
          <a:lstStyle>
            <a:lvl1pPr>
              <a:defRPr/>
            </a:lvl1pPr>
          </a:lstStyle>
          <a:p>
            <a:pPr>
              <a:defRPr/>
            </a:pPr>
            <a:fld id="{126A5805-CF17-4D74-92E1-6F9D498D634E}" type="slidenum">
              <a:rPr lang="en-US" altLang="zh-CN"/>
              <a:pPr>
                <a:defRPr/>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ftr" sz="quarter" idx="10"/>
          </p:nvPr>
        </p:nvSpPr>
        <p:spPr/>
        <p:txBody>
          <a:bodyPr/>
          <a:lstStyle>
            <a:lvl1pPr>
              <a:defRPr/>
            </a:lvl1pPr>
          </a:lstStyle>
          <a:p>
            <a:pPr>
              <a:defRPr/>
            </a:pPr>
            <a:r>
              <a:rPr lang="en-US" altLang="zh-CN"/>
              <a:t>大学计算机基础</a:t>
            </a:r>
          </a:p>
        </p:txBody>
      </p:sp>
      <p:sp>
        <p:nvSpPr>
          <p:cNvPr id="5" name="Rectangle 7"/>
          <p:cNvSpPr>
            <a:spLocks noGrp="1" noChangeArrowheads="1"/>
          </p:cNvSpPr>
          <p:nvPr>
            <p:ph type="sldNum" sz="quarter" idx="11"/>
          </p:nvPr>
        </p:nvSpPr>
        <p:spPr/>
        <p:txBody>
          <a:bodyPr/>
          <a:lstStyle>
            <a:lvl1pPr>
              <a:defRPr/>
            </a:lvl1pPr>
          </a:lstStyle>
          <a:p>
            <a:pPr>
              <a:defRPr/>
            </a:pPr>
            <a:fld id="{67DF4681-0EF9-4093-ADCE-209947C6A470}" type="slidenum">
              <a:rPr lang="en-US" altLang="zh-CN"/>
              <a:pPr>
                <a:defRPr/>
              </a:pPr>
              <a:t>‹#›</a:t>
            </a:fld>
            <a:endParaRPr lang="en-US" altLang="zh-CN"/>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ftr" sz="quarter" idx="10"/>
          </p:nvPr>
        </p:nvSpPr>
        <p:spPr/>
        <p:txBody>
          <a:bodyPr/>
          <a:lstStyle>
            <a:lvl1pPr>
              <a:defRPr/>
            </a:lvl1pPr>
          </a:lstStyle>
          <a:p>
            <a:pPr>
              <a:defRPr/>
            </a:pPr>
            <a:r>
              <a:rPr lang="en-US" altLang="zh-CN"/>
              <a:t>大学计算机基础</a:t>
            </a:r>
          </a:p>
        </p:txBody>
      </p:sp>
      <p:sp>
        <p:nvSpPr>
          <p:cNvPr id="6" name="Rectangle 7"/>
          <p:cNvSpPr>
            <a:spLocks noGrp="1" noChangeArrowheads="1"/>
          </p:cNvSpPr>
          <p:nvPr>
            <p:ph type="sldNum" sz="quarter" idx="11"/>
          </p:nvPr>
        </p:nvSpPr>
        <p:spPr/>
        <p:txBody>
          <a:bodyPr/>
          <a:lstStyle>
            <a:lvl1pPr>
              <a:defRPr/>
            </a:lvl1pPr>
          </a:lstStyle>
          <a:p>
            <a:pPr>
              <a:defRPr/>
            </a:pPr>
            <a:fld id="{12FDFE95-E975-478F-A645-7C4EB3F7594E}" type="slidenum">
              <a:rPr lang="en-US" altLang="zh-CN"/>
              <a:pPr>
                <a:defRPr/>
              </a:pPr>
              <a:t>‹#›</a:t>
            </a:fld>
            <a:endParaRPr lang="en-US" altLang="zh-CN"/>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ftr" sz="quarter" idx="10"/>
          </p:nvPr>
        </p:nvSpPr>
        <p:spPr/>
        <p:txBody>
          <a:bodyPr/>
          <a:lstStyle>
            <a:lvl1pPr>
              <a:defRPr/>
            </a:lvl1pPr>
          </a:lstStyle>
          <a:p>
            <a:pPr>
              <a:defRPr/>
            </a:pPr>
            <a:r>
              <a:rPr lang="en-US" altLang="zh-CN"/>
              <a:t>大学计算机基础</a:t>
            </a:r>
          </a:p>
        </p:txBody>
      </p:sp>
      <p:sp>
        <p:nvSpPr>
          <p:cNvPr id="8" name="Rectangle 7"/>
          <p:cNvSpPr>
            <a:spLocks noGrp="1" noChangeArrowheads="1"/>
          </p:cNvSpPr>
          <p:nvPr>
            <p:ph type="sldNum" sz="quarter" idx="11"/>
          </p:nvPr>
        </p:nvSpPr>
        <p:spPr/>
        <p:txBody>
          <a:bodyPr/>
          <a:lstStyle>
            <a:lvl1pPr>
              <a:defRPr/>
            </a:lvl1pPr>
          </a:lstStyle>
          <a:p>
            <a:pPr>
              <a:defRPr/>
            </a:pPr>
            <a:fld id="{74E65B35-C933-4A04-A71C-03F9021F5B4F}" type="slidenum">
              <a:rPr lang="en-US" altLang="zh-CN"/>
              <a:pPr>
                <a:defRPr/>
              </a:pPr>
              <a:t>‹#›</a:t>
            </a:fld>
            <a:endParaRPr lang="en-US" altLang="zh-CN"/>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ftr" sz="quarter" idx="10"/>
          </p:nvPr>
        </p:nvSpPr>
        <p:spPr/>
        <p:txBody>
          <a:bodyPr/>
          <a:lstStyle>
            <a:lvl1pPr>
              <a:defRPr/>
            </a:lvl1pPr>
          </a:lstStyle>
          <a:p>
            <a:pPr>
              <a:defRPr/>
            </a:pPr>
            <a:r>
              <a:rPr lang="en-US" altLang="zh-CN"/>
              <a:t>大学计算机基础</a:t>
            </a:r>
          </a:p>
        </p:txBody>
      </p:sp>
      <p:sp>
        <p:nvSpPr>
          <p:cNvPr id="4" name="Rectangle 7"/>
          <p:cNvSpPr>
            <a:spLocks noGrp="1" noChangeArrowheads="1"/>
          </p:cNvSpPr>
          <p:nvPr>
            <p:ph type="sldNum" sz="quarter" idx="11"/>
          </p:nvPr>
        </p:nvSpPr>
        <p:spPr/>
        <p:txBody>
          <a:bodyPr/>
          <a:lstStyle>
            <a:lvl1pPr>
              <a:defRPr/>
            </a:lvl1pPr>
          </a:lstStyle>
          <a:p>
            <a:pPr>
              <a:defRPr/>
            </a:pPr>
            <a:fld id="{BBBB0021-1471-4A19-B058-3F89A7DAB666}" type="slidenum">
              <a:rPr lang="en-US" altLang="zh-CN"/>
              <a:pPr>
                <a:defRPr/>
              </a:pPr>
              <a:t>‹#›</a:t>
            </a:fld>
            <a:endParaRPr lang="en-US" altLang="zh-CN"/>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p:txBody>
          <a:bodyPr/>
          <a:lstStyle>
            <a:lvl1pPr>
              <a:defRPr/>
            </a:lvl1pPr>
          </a:lstStyle>
          <a:p>
            <a:pPr>
              <a:defRPr/>
            </a:pPr>
            <a:r>
              <a:rPr lang="en-US" altLang="zh-CN"/>
              <a:t>大学计算机基础</a:t>
            </a:r>
          </a:p>
        </p:txBody>
      </p:sp>
      <p:sp>
        <p:nvSpPr>
          <p:cNvPr id="3" name="Rectangle 7"/>
          <p:cNvSpPr>
            <a:spLocks noGrp="1" noChangeArrowheads="1"/>
          </p:cNvSpPr>
          <p:nvPr>
            <p:ph type="sldNum" sz="quarter" idx="11"/>
          </p:nvPr>
        </p:nvSpPr>
        <p:spPr/>
        <p:txBody>
          <a:bodyPr/>
          <a:lstStyle>
            <a:lvl1pPr>
              <a:defRPr/>
            </a:lvl1pPr>
          </a:lstStyle>
          <a:p>
            <a:pPr>
              <a:defRPr/>
            </a:pPr>
            <a:fld id="{700C099A-6552-4724-AD39-B0EE2F003FA2}" type="slidenum">
              <a:rPr lang="en-US" altLang="zh-CN"/>
              <a:pPr>
                <a:defRPr/>
              </a:pPr>
              <a:t>‹#›</a:t>
            </a:fld>
            <a:endParaRPr lang="en-US" altLang="zh-CN"/>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ftr" sz="quarter" idx="10"/>
          </p:nvPr>
        </p:nvSpPr>
        <p:spPr/>
        <p:txBody>
          <a:bodyPr/>
          <a:lstStyle>
            <a:lvl1pPr>
              <a:defRPr/>
            </a:lvl1pPr>
          </a:lstStyle>
          <a:p>
            <a:pPr>
              <a:defRPr/>
            </a:pPr>
            <a:r>
              <a:rPr lang="en-US" altLang="zh-CN"/>
              <a:t>大学计算机基础</a:t>
            </a:r>
          </a:p>
        </p:txBody>
      </p:sp>
      <p:sp>
        <p:nvSpPr>
          <p:cNvPr id="6" name="Rectangle 7"/>
          <p:cNvSpPr>
            <a:spLocks noGrp="1" noChangeArrowheads="1"/>
          </p:cNvSpPr>
          <p:nvPr>
            <p:ph type="sldNum" sz="quarter" idx="11"/>
          </p:nvPr>
        </p:nvSpPr>
        <p:spPr/>
        <p:txBody>
          <a:bodyPr/>
          <a:lstStyle>
            <a:lvl1pPr>
              <a:defRPr/>
            </a:lvl1pPr>
          </a:lstStyle>
          <a:p>
            <a:pPr>
              <a:defRPr/>
            </a:pPr>
            <a:fld id="{7ACCEEF5-A4E8-4B38-9B9A-645F7197AB0D}" type="slidenum">
              <a:rPr lang="en-US" altLang="zh-CN"/>
              <a:pPr>
                <a:defRPr/>
              </a:pPr>
              <a:t>‹#›</a:t>
            </a:fld>
            <a:endParaRPr lang="en-US" altLang="zh-CN"/>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ftr" sz="quarter" idx="10"/>
          </p:nvPr>
        </p:nvSpPr>
        <p:spPr/>
        <p:txBody>
          <a:bodyPr/>
          <a:lstStyle>
            <a:lvl1pPr>
              <a:defRPr/>
            </a:lvl1pPr>
          </a:lstStyle>
          <a:p>
            <a:pPr>
              <a:defRPr/>
            </a:pPr>
            <a:r>
              <a:rPr lang="en-US" altLang="zh-CN"/>
              <a:t>大学计算机基础</a:t>
            </a:r>
          </a:p>
        </p:txBody>
      </p:sp>
      <p:sp>
        <p:nvSpPr>
          <p:cNvPr id="6" name="Rectangle 7"/>
          <p:cNvSpPr>
            <a:spLocks noGrp="1" noChangeArrowheads="1"/>
          </p:cNvSpPr>
          <p:nvPr>
            <p:ph type="sldNum" sz="quarter" idx="11"/>
          </p:nvPr>
        </p:nvSpPr>
        <p:spPr/>
        <p:txBody>
          <a:bodyPr/>
          <a:lstStyle>
            <a:lvl1pPr>
              <a:defRPr/>
            </a:lvl1pPr>
          </a:lstStyle>
          <a:p>
            <a:pPr>
              <a:defRPr/>
            </a:pPr>
            <a:fld id="{0440781A-A4F2-4A76-904B-091E0D892C1E}" type="slidenum">
              <a:rPr lang="en-US" altLang="zh-CN"/>
              <a:pPr>
                <a:defRPr/>
              </a:pPr>
              <a:t>‹#›</a:t>
            </a:fld>
            <a:endParaRPr lang="en-US" altLang="zh-CN"/>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457200" y="122238"/>
            <a:ext cx="7543800" cy="8588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2051"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654" name="Rectangle 6"/>
          <p:cNvSpPr>
            <a:spLocks noGrp="1" noChangeArrowheads="1"/>
          </p:cNvSpPr>
          <p:nvPr>
            <p:ph type="ftr" sz="quarter" idx="3"/>
          </p:nvPr>
        </p:nvSpPr>
        <p:spPr bwMode="auto">
          <a:xfrm>
            <a:off x="228600" y="6180138"/>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2000" b="0">
                <a:ea typeface="+mn-ea"/>
              </a:defRPr>
            </a:lvl1pPr>
          </a:lstStyle>
          <a:p>
            <a:pPr>
              <a:defRPr/>
            </a:pPr>
            <a:r>
              <a:rPr lang="en-US" altLang="zh-CN"/>
              <a:t>大学计算机基础</a:t>
            </a:r>
          </a:p>
        </p:txBody>
      </p:sp>
      <p:sp>
        <p:nvSpPr>
          <p:cNvPr id="27655" name="Rectangle 7"/>
          <p:cNvSpPr>
            <a:spLocks noGrp="1" noChangeArrowheads="1"/>
          </p:cNvSpPr>
          <p:nvPr>
            <p:ph type="sldNum" sz="quarter" idx="4"/>
          </p:nvPr>
        </p:nvSpPr>
        <p:spPr bwMode="auto">
          <a:xfrm>
            <a:off x="3529013" y="6240463"/>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b="1"/>
            </a:lvl1pPr>
          </a:lstStyle>
          <a:p>
            <a:pPr>
              <a:defRPr/>
            </a:pPr>
            <a:fld id="{F1DF145E-C5AF-4A14-B9F0-BF7FA6800514}" type="slidenum">
              <a:rPr lang="en-US" altLang="zh-CN"/>
              <a:pPr>
                <a:defRPr/>
              </a:pPr>
              <a:t>‹#›</a:t>
            </a:fld>
            <a:endParaRPr lang="en-US" altLang="zh-CN"/>
          </a:p>
        </p:txBody>
      </p:sp>
      <p:grpSp>
        <p:nvGrpSpPr>
          <p:cNvPr id="2054" name="Group 9"/>
          <p:cNvGrpSpPr>
            <a:grpSpLocks/>
          </p:cNvGrpSpPr>
          <p:nvPr userDrawn="1"/>
        </p:nvGrpSpPr>
        <p:grpSpPr bwMode="auto">
          <a:xfrm>
            <a:off x="8101013" y="261938"/>
            <a:ext cx="1042987" cy="1438275"/>
            <a:chOff x="5136" y="960"/>
            <a:chExt cx="528" cy="864"/>
          </a:xfrm>
        </p:grpSpPr>
        <p:sp>
          <p:nvSpPr>
            <p:cNvPr id="1034" name="Oval 10"/>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5" name="Oval 11"/>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6" name="Oval 12"/>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7" name="Oval 13"/>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8" name="Oval 14"/>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9" name="Oval 15"/>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40" name="Oval 16"/>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1" name="Oval 17"/>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42" name="Oval 18"/>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43" name="Oval 19"/>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4" name="Oval 20"/>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5" name="Oval 21"/>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46" name="Oval 22"/>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47" name="Oval 23"/>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8" name="Oval 24"/>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9" name="Oval 25"/>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0" name="Oval 26"/>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51" name="Oval 27"/>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52" name="Oval 28"/>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3" name="Oval 29"/>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4" name="Oval 30"/>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55" name="Oval 31"/>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56" name="Oval 32"/>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7" name="Oval 33"/>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8" name="Oval 34"/>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59" name="Oval 35"/>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60" name="Oval 36"/>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61" name="Oval 37"/>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62" name="Oval 38"/>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63" name="Oval 39"/>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64" name="Oval 40"/>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grpSp>
      <p:sp>
        <p:nvSpPr>
          <p:cNvPr id="1065" name="Line 41"/>
          <p:cNvSpPr>
            <a:spLocks noChangeShapeType="1"/>
          </p:cNvSpPr>
          <p:nvPr userDrawn="1"/>
        </p:nvSpPr>
        <p:spPr bwMode="auto">
          <a:xfrm>
            <a:off x="8027988" y="152400"/>
            <a:ext cx="0" cy="1524000"/>
          </a:xfrm>
          <a:prstGeom prst="line">
            <a:avLst/>
          </a:prstGeom>
          <a:noFill/>
          <a:ln w="9525">
            <a:solidFill>
              <a:schemeClr val="tx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Lst>
  <p:transition/>
  <p:hf hdr="0" ftr="0" dt="0"/>
  <p:txStyles>
    <p:titleStyle>
      <a:lvl1pPr algn="ctr"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200" b="1">
          <a:solidFill>
            <a:schemeClr val="tx1"/>
          </a:solidFill>
          <a:latin typeface="Arial" charset="0"/>
          <a:ea typeface="黑体" pitchFamily="2" charset="-122"/>
        </a:defRPr>
      </a:lvl2pPr>
      <a:lvl3pPr algn="l" rtl="0" eaLnBrk="0" fontAlgn="base" hangingPunct="0">
        <a:spcBef>
          <a:spcPct val="0"/>
        </a:spcBef>
        <a:spcAft>
          <a:spcPct val="0"/>
        </a:spcAft>
        <a:defRPr sz="4200" b="1">
          <a:solidFill>
            <a:schemeClr val="tx1"/>
          </a:solidFill>
          <a:latin typeface="Arial" charset="0"/>
          <a:ea typeface="黑体" pitchFamily="2" charset="-122"/>
        </a:defRPr>
      </a:lvl3pPr>
      <a:lvl4pPr algn="l" rtl="0" eaLnBrk="0" fontAlgn="base" hangingPunct="0">
        <a:spcBef>
          <a:spcPct val="0"/>
        </a:spcBef>
        <a:spcAft>
          <a:spcPct val="0"/>
        </a:spcAft>
        <a:defRPr sz="4200" b="1">
          <a:solidFill>
            <a:schemeClr val="tx1"/>
          </a:solidFill>
          <a:latin typeface="Arial" charset="0"/>
          <a:ea typeface="黑体" pitchFamily="2" charset="-122"/>
        </a:defRPr>
      </a:lvl4pPr>
      <a:lvl5pPr algn="l" rtl="0" eaLnBrk="0" fontAlgn="base" hangingPunct="0">
        <a:spcBef>
          <a:spcPct val="0"/>
        </a:spcBef>
        <a:spcAft>
          <a:spcPct val="0"/>
        </a:spcAft>
        <a:defRPr sz="4200" b="1">
          <a:solidFill>
            <a:schemeClr val="tx1"/>
          </a:solidFill>
          <a:latin typeface="Arial" charset="0"/>
          <a:ea typeface="黑体" pitchFamily="2" charset="-122"/>
        </a:defRPr>
      </a:lvl5pPr>
      <a:lvl6pPr marL="457200" algn="l" rtl="0" fontAlgn="base">
        <a:spcBef>
          <a:spcPct val="0"/>
        </a:spcBef>
        <a:spcAft>
          <a:spcPct val="0"/>
        </a:spcAft>
        <a:defRPr sz="4200" b="1">
          <a:solidFill>
            <a:schemeClr val="tx1"/>
          </a:solidFill>
          <a:latin typeface="Arial" charset="0"/>
          <a:ea typeface="黑体" pitchFamily="2" charset="-122"/>
        </a:defRPr>
      </a:lvl6pPr>
      <a:lvl7pPr marL="914400" algn="l" rtl="0" fontAlgn="base">
        <a:spcBef>
          <a:spcPct val="0"/>
        </a:spcBef>
        <a:spcAft>
          <a:spcPct val="0"/>
        </a:spcAft>
        <a:defRPr sz="4200" b="1">
          <a:solidFill>
            <a:schemeClr val="tx1"/>
          </a:solidFill>
          <a:latin typeface="Arial" charset="0"/>
          <a:ea typeface="黑体" pitchFamily="2" charset="-122"/>
        </a:defRPr>
      </a:lvl7pPr>
      <a:lvl8pPr marL="1371600" algn="l" rtl="0" fontAlgn="base">
        <a:spcBef>
          <a:spcPct val="0"/>
        </a:spcBef>
        <a:spcAft>
          <a:spcPct val="0"/>
        </a:spcAft>
        <a:defRPr sz="4200" b="1">
          <a:solidFill>
            <a:schemeClr val="tx1"/>
          </a:solidFill>
          <a:latin typeface="Arial" charset="0"/>
          <a:ea typeface="黑体" pitchFamily="2" charset="-122"/>
        </a:defRPr>
      </a:lvl8pPr>
      <a:lvl9pPr marL="1828800" algn="l" rtl="0" fontAlgn="base">
        <a:spcBef>
          <a:spcPct val="0"/>
        </a:spcBef>
        <a:spcAft>
          <a:spcPct val="0"/>
        </a:spcAft>
        <a:defRPr sz="4200" b="1">
          <a:solidFill>
            <a:schemeClr val="tx1"/>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b="1">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b="1">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title"/>
          </p:nvPr>
        </p:nvSpPr>
        <p:spPr bwMode="auto">
          <a:xfrm>
            <a:off x="457200" y="122238"/>
            <a:ext cx="7543800" cy="8588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75"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654" name="Rectangle 6"/>
          <p:cNvSpPr>
            <a:spLocks noGrp="1" noChangeArrowheads="1"/>
          </p:cNvSpPr>
          <p:nvPr>
            <p:ph type="ftr" sz="quarter" idx="3"/>
          </p:nvPr>
        </p:nvSpPr>
        <p:spPr bwMode="auto">
          <a:xfrm>
            <a:off x="228600" y="6180138"/>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2000" b="0">
                <a:ea typeface="+mn-ea"/>
              </a:defRPr>
            </a:lvl1pPr>
          </a:lstStyle>
          <a:p>
            <a:pPr>
              <a:defRPr/>
            </a:pPr>
            <a:r>
              <a:rPr lang="en-US" altLang="zh-CN"/>
              <a:t>大学计算机基础</a:t>
            </a:r>
          </a:p>
        </p:txBody>
      </p:sp>
      <p:sp>
        <p:nvSpPr>
          <p:cNvPr id="27655" name="Rectangle 7"/>
          <p:cNvSpPr>
            <a:spLocks noGrp="1" noChangeArrowheads="1"/>
          </p:cNvSpPr>
          <p:nvPr>
            <p:ph type="sldNum" sz="quarter" idx="4"/>
          </p:nvPr>
        </p:nvSpPr>
        <p:spPr bwMode="auto">
          <a:xfrm>
            <a:off x="3529013" y="6240463"/>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b="1"/>
            </a:lvl1pPr>
          </a:lstStyle>
          <a:p>
            <a:pPr>
              <a:defRPr/>
            </a:pPr>
            <a:fld id="{49D54238-E30E-46E7-B70F-7CD95595695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60" r:id="rId8"/>
    <p:sldLayoutId id="2147483742" r:id="rId9"/>
    <p:sldLayoutId id="2147483743" r:id="rId10"/>
    <p:sldLayoutId id="2147483744" r:id="rId11"/>
    <p:sldLayoutId id="2147483745" r:id="rId12"/>
  </p:sldLayoutIdLst>
  <p:transition/>
  <p:hf hdr="0" ftr="0" dt="0"/>
  <p:txStyles>
    <p:titleStyle>
      <a:lvl1pPr algn="l" rtl="0" eaLnBrk="0" fontAlgn="base" hangingPunct="0">
        <a:spcBef>
          <a:spcPct val="0"/>
        </a:spcBef>
        <a:spcAft>
          <a:spcPct val="0"/>
        </a:spcAft>
        <a:defRPr sz="4200" b="1">
          <a:solidFill>
            <a:schemeClr val="tx1"/>
          </a:solidFill>
          <a:latin typeface="+mj-lt"/>
          <a:ea typeface="+mj-ea"/>
          <a:cs typeface="+mj-cs"/>
        </a:defRPr>
      </a:lvl1pPr>
      <a:lvl2pPr algn="l" rtl="0" eaLnBrk="0" fontAlgn="base" hangingPunct="0">
        <a:spcBef>
          <a:spcPct val="0"/>
        </a:spcBef>
        <a:spcAft>
          <a:spcPct val="0"/>
        </a:spcAft>
        <a:defRPr sz="4200" b="1">
          <a:solidFill>
            <a:schemeClr val="tx1"/>
          </a:solidFill>
          <a:latin typeface="Arial" charset="0"/>
          <a:ea typeface="宋体" pitchFamily="2" charset="-122"/>
        </a:defRPr>
      </a:lvl2pPr>
      <a:lvl3pPr algn="l" rtl="0" eaLnBrk="0" fontAlgn="base" hangingPunct="0">
        <a:spcBef>
          <a:spcPct val="0"/>
        </a:spcBef>
        <a:spcAft>
          <a:spcPct val="0"/>
        </a:spcAft>
        <a:defRPr sz="4200" b="1">
          <a:solidFill>
            <a:schemeClr val="tx1"/>
          </a:solidFill>
          <a:latin typeface="Arial" charset="0"/>
          <a:ea typeface="宋体" pitchFamily="2" charset="-122"/>
        </a:defRPr>
      </a:lvl3pPr>
      <a:lvl4pPr algn="l" rtl="0" eaLnBrk="0" fontAlgn="base" hangingPunct="0">
        <a:spcBef>
          <a:spcPct val="0"/>
        </a:spcBef>
        <a:spcAft>
          <a:spcPct val="0"/>
        </a:spcAft>
        <a:defRPr sz="4200" b="1">
          <a:solidFill>
            <a:schemeClr val="tx1"/>
          </a:solidFill>
          <a:latin typeface="Arial" charset="0"/>
          <a:ea typeface="宋体" pitchFamily="2" charset="-122"/>
        </a:defRPr>
      </a:lvl4pPr>
      <a:lvl5pPr algn="l" rtl="0" eaLnBrk="0" fontAlgn="base" hangingPunct="0">
        <a:spcBef>
          <a:spcPct val="0"/>
        </a:spcBef>
        <a:spcAft>
          <a:spcPct val="0"/>
        </a:spcAft>
        <a:defRPr sz="4200" b="1">
          <a:solidFill>
            <a:schemeClr val="tx1"/>
          </a:solidFill>
          <a:latin typeface="Arial" charset="0"/>
          <a:ea typeface="宋体" pitchFamily="2" charset="-122"/>
        </a:defRPr>
      </a:lvl5pPr>
      <a:lvl6pPr marL="457200" algn="l" rtl="0" fontAlgn="base">
        <a:spcBef>
          <a:spcPct val="0"/>
        </a:spcBef>
        <a:spcAft>
          <a:spcPct val="0"/>
        </a:spcAft>
        <a:defRPr sz="4200" b="1">
          <a:solidFill>
            <a:schemeClr val="tx1"/>
          </a:solidFill>
          <a:latin typeface="Arial" charset="0"/>
          <a:ea typeface="宋体" pitchFamily="2" charset="-122"/>
        </a:defRPr>
      </a:lvl6pPr>
      <a:lvl7pPr marL="914400" algn="l" rtl="0" fontAlgn="base">
        <a:spcBef>
          <a:spcPct val="0"/>
        </a:spcBef>
        <a:spcAft>
          <a:spcPct val="0"/>
        </a:spcAft>
        <a:defRPr sz="4200" b="1">
          <a:solidFill>
            <a:schemeClr val="tx1"/>
          </a:solidFill>
          <a:latin typeface="Arial" charset="0"/>
          <a:ea typeface="宋体" pitchFamily="2" charset="-122"/>
        </a:defRPr>
      </a:lvl7pPr>
      <a:lvl8pPr marL="1371600" algn="l" rtl="0" fontAlgn="base">
        <a:spcBef>
          <a:spcPct val="0"/>
        </a:spcBef>
        <a:spcAft>
          <a:spcPct val="0"/>
        </a:spcAft>
        <a:defRPr sz="4200" b="1">
          <a:solidFill>
            <a:schemeClr val="tx1"/>
          </a:solidFill>
          <a:latin typeface="Arial" charset="0"/>
          <a:ea typeface="宋体" pitchFamily="2" charset="-122"/>
        </a:defRPr>
      </a:lvl8pPr>
      <a:lvl9pPr marL="1828800" algn="l" rtl="0" fontAlgn="base">
        <a:spcBef>
          <a:spcPct val="0"/>
        </a:spcBef>
        <a:spcAft>
          <a:spcPct val="0"/>
        </a:spcAft>
        <a:defRPr sz="4200" b="1">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b="1">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b="1">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ftp://211.71.149.87/&#26446;&#32676;/&#20316;&#19994;/linux" TargetMode="External"/><Relationship Id="rId2" Type="http://schemas.openxmlformats.org/officeDocument/2006/relationships/hyperlink" Target="ftp://211.71.149.87/&#26446;&#32676;/&#35838;&#20214;/Linu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ctrTitle"/>
          </p:nvPr>
        </p:nvSpPr>
        <p:spPr>
          <a:xfrm>
            <a:off x="-180975" y="1077913"/>
            <a:ext cx="6911975" cy="1846262"/>
          </a:xfrm>
        </p:spPr>
        <p:txBody>
          <a:bodyPr/>
          <a:lstStyle/>
          <a:p>
            <a:pPr algn="ctr" eaLnBrk="1" hangingPunct="1"/>
            <a:r>
              <a:rPr lang="en-US" altLang="zh-CN" sz="5000" dirty="0"/>
              <a:t>       </a:t>
            </a:r>
            <a:r>
              <a:rPr lang="en-US" altLang="zh-CN" sz="5400" dirty="0"/>
              <a:t>Linux</a:t>
            </a:r>
            <a:r>
              <a:rPr lang="zh-CN" altLang="en-US" sz="5400" dirty="0"/>
              <a:t>应用</a:t>
            </a:r>
            <a:br>
              <a:rPr lang="en-US" altLang="zh-CN" sz="5400" dirty="0"/>
            </a:br>
            <a:r>
              <a:rPr lang="en-US" altLang="zh-CN" sz="5400" dirty="0"/>
              <a:t>      </a:t>
            </a:r>
            <a:endParaRPr lang="zh-CN" altLang="en-US" sz="4200" dirty="0"/>
          </a:p>
        </p:txBody>
      </p:sp>
      <p:sp>
        <p:nvSpPr>
          <p:cNvPr id="18436" name="Rectangle 3"/>
          <p:cNvSpPr>
            <a:spLocks noGrp="1" noChangeArrowheads="1"/>
          </p:cNvSpPr>
          <p:nvPr>
            <p:ph type="subTitle" idx="1"/>
          </p:nvPr>
        </p:nvSpPr>
        <p:spPr>
          <a:xfrm>
            <a:off x="982663" y="2919413"/>
            <a:ext cx="6248400" cy="2449512"/>
          </a:xfrm>
        </p:spPr>
        <p:txBody>
          <a:bodyPr/>
          <a:lstStyle/>
          <a:p>
            <a:pPr algn="ctr" eaLnBrk="1" hangingPunct="1"/>
            <a:r>
              <a:rPr lang="zh-CN" altLang="en-US" sz="4000" dirty="0">
                <a:latin typeface="黑体" pitchFamily="2" charset="-122"/>
              </a:rPr>
              <a:t>李群</a:t>
            </a:r>
          </a:p>
          <a:p>
            <a:pPr algn="ctr" eaLnBrk="1" hangingPunct="1"/>
            <a:r>
              <a:rPr lang="en-US" altLang="zh-CN" sz="4000" dirty="0" err="1">
                <a:latin typeface="Times New Roman" pitchFamily="18" charset="0"/>
              </a:rPr>
              <a:t>liqunbj@163.com</a:t>
            </a:r>
            <a:endParaRPr lang="en-US" altLang="zh-CN" sz="4000" dirty="0">
              <a:latin typeface="Times New Roman" pitchFamily="18" charset="0"/>
            </a:endParaRPr>
          </a:p>
          <a:p>
            <a:pPr algn="ctr" eaLnBrk="1" hangingPunct="1"/>
            <a:endParaRPr lang="en-US" altLang="zh-CN" sz="1000" dirty="0">
              <a:latin typeface="Times New Roman" pitchFamily="18" charset="0"/>
            </a:endParaRPr>
          </a:p>
          <a:p>
            <a:pPr algn="ctr" eaLnBrk="1" hangingPunct="1"/>
            <a:endParaRPr lang="en-US" altLang="zh-CN" sz="3000" dirty="0">
              <a:latin typeface="Times New Roman" pitchFamily="18"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Grp="1" noChangeArrowheads="1"/>
          </p:cNvSpPr>
          <p:nvPr>
            <p:ph type="title"/>
          </p:nvPr>
        </p:nvSpPr>
        <p:spPr>
          <a:xfrm>
            <a:off x="457200" y="337915"/>
            <a:ext cx="7543800" cy="858837"/>
          </a:xfrm>
        </p:spPr>
        <p:txBody>
          <a:bodyPr/>
          <a:lstStyle/>
          <a:p>
            <a:pPr algn="ctr"/>
            <a:r>
              <a:rPr lang="zh-CN" altLang="en-US" sz="4000" dirty="0"/>
              <a:t>参考书目</a:t>
            </a:r>
          </a:p>
        </p:txBody>
      </p:sp>
      <p:sp>
        <p:nvSpPr>
          <p:cNvPr id="457730" name="Rectangle 2"/>
          <p:cNvSpPr>
            <a:spLocks noChangeArrowheads="1"/>
          </p:cNvSpPr>
          <p:nvPr/>
        </p:nvSpPr>
        <p:spPr bwMode="auto">
          <a:xfrm>
            <a:off x="323528" y="1688028"/>
            <a:ext cx="8424936" cy="349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spcBef>
                <a:spcPct val="50000"/>
              </a:spcBef>
            </a:pPr>
            <a:r>
              <a:rPr lang="en-US" altLang="zh-CN" sz="2600" dirty="0">
                <a:latin typeface="黑体" pitchFamily="2" charset="-122"/>
                <a:ea typeface="+mn-ea"/>
              </a:rPr>
              <a:t>1</a:t>
            </a:r>
            <a:r>
              <a:rPr lang="zh-CN" altLang="en-US" sz="2600" dirty="0">
                <a:latin typeface="黑体" pitchFamily="2" charset="-122"/>
              </a:rPr>
              <a:t>．</a:t>
            </a:r>
            <a:r>
              <a:rPr lang="zh-CN" altLang="en-US" sz="2600" dirty="0">
                <a:latin typeface="黑体" pitchFamily="2" charset="-122"/>
                <a:ea typeface="+mn-ea"/>
              </a:rPr>
              <a:t>谢蓉，</a:t>
            </a:r>
            <a:r>
              <a:rPr lang="en-US" altLang="zh-CN" sz="2600" dirty="0">
                <a:latin typeface="黑体" pitchFamily="2" charset="-122"/>
                <a:ea typeface="+mn-ea"/>
              </a:rPr>
              <a:t>Linux</a:t>
            </a:r>
            <a:r>
              <a:rPr lang="zh-CN" altLang="en-US" sz="2600" dirty="0">
                <a:latin typeface="黑体" pitchFamily="2" charset="-122"/>
                <a:ea typeface="+mn-ea"/>
              </a:rPr>
              <a:t>基础及应用</a:t>
            </a:r>
            <a:r>
              <a:rPr lang="zh-CN" altLang="en-US" sz="2600" dirty="0">
                <a:latin typeface="黑体" pitchFamily="2" charset="-122"/>
              </a:rPr>
              <a:t>．</a:t>
            </a:r>
            <a:r>
              <a:rPr lang="zh-CN" altLang="en-US" sz="2600" dirty="0">
                <a:latin typeface="黑体" pitchFamily="2" charset="-122"/>
                <a:ea typeface="+mn-ea"/>
              </a:rPr>
              <a:t>中国铁道出版社．</a:t>
            </a:r>
          </a:p>
          <a:p>
            <a:pPr algn="l">
              <a:lnSpc>
                <a:spcPct val="150000"/>
              </a:lnSpc>
              <a:spcBef>
                <a:spcPct val="50000"/>
              </a:spcBef>
            </a:pPr>
            <a:r>
              <a:rPr lang="en-US" altLang="zh-CN" sz="2600" dirty="0">
                <a:latin typeface="黑体" pitchFamily="2" charset="-122"/>
                <a:ea typeface="+mn-ea"/>
              </a:rPr>
              <a:t>2</a:t>
            </a:r>
            <a:r>
              <a:rPr lang="zh-CN" altLang="en-US" sz="2600" dirty="0">
                <a:latin typeface="黑体" pitchFamily="2" charset="-122"/>
                <a:ea typeface="+mn-ea"/>
              </a:rPr>
              <a:t>．倪宝童、马海军等，</a:t>
            </a:r>
            <a:r>
              <a:rPr lang="en-US" altLang="zh-CN" sz="2600" dirty="0">
                <a:latin typeface="黑体" pitchFamily="2" charset="-122"/>
                <a:ea typeface="+mn-ea"/>
              </a:rPr>
              <a:t>Linux</a:t>
            </a:r>
            <a:r>
              <a:rPr lang="zh-CN" altLang="en-US" sz="2600" dirty="0">
                <a:latin typeface="黑体" pitchFamily="2" charset="-122"/>
                <a:ea typeface="+mn-ea"/>
              </a:rPr>
              <a:t>标准教程（</a:t>
            </a:r>
            <a:r>
              <a:rPr lang="en-US" altLang="zh-CN" sz="2600" dirty="0">
                <a:latin typeface="黑体" pitchFamily="2" charset="-122"/>
                <a:ea typeface="+mn-ea"/>
              </a:rPr>
              <a:t>2013-2015</a:t>
            </a:r>
            <a:r>
              <a:rPr lang="zh-CN" altLang="en-US" sz="2600" dirty="0">
                <a:latin typeface="黑体" pitchFamily="2" charset="-122"/>
                <a:ea typeface="+mn-ea"/>
              </a:rPr>
              <a:t>版）</a:t>
            </a:r>
            <a:r>
              <a:rPr lang="zh-CN" altLang="en-US" sz="2600" dirty="0">
                <a:latin typeface="黑体" pitchFamily="2" charset="-122"/>
              </a:rPr>
              <a:t>．</a:t>
            </a:r>
            <a:r>
              <a:rPr lang="zh-CN" altLang="en-US" sz="2600" dirty="0">
                <a:latin typeface="黑体" pitchFamily="2" charset="-122"/>
                <a:ea typeface="+mn-ea"/>
              </a:rPr>
              <a:t>清华大学出版社</a:t>
            </a:r>
            <a:r>
              <a:rPr lang="en-US" altLang="zh-CN" sz="2600" dirty="0">
                <a:latin typeface="黑体" pitchFamily="2" charset="-122"/>
                <a:ea typeface="+mn-ea"/>
              </a:rPr>
              <a:t>.</a:t>
            </a:r>
          </a:p>
          <a:p>
            <a:pPr algn="l">
              <a:lnSpc>
                <a:spcPct val="150000"/>
              </a:lnSpc>
              <a:spcBef>
                <a:spcPct val="50000"/>
              </a:spcBef>
            </a:pPr>
            <a:r>
              <a:rPr lang="en-US" altLang="zh-CN" sz="2600" dirty="0">
                <a:latin typeface="黑体" pitchFamily="2" charset="-122"/>
                <a:ea typeface="+mn-ea"/>
              </a:rPr>
              <a:t>3</a:t>
            </a:r>
            <a:r>
              <a:rPr lang="zh-CN" altLang="en-US" sz="2600" dirty="0">
                <a:latin typeface="黑体" pitchFamily="2" charset="-122"/>
                <a:ea typeface="+mn-ea"/>
              </a:rPr>
              <a:t>．何绍华、臧玮等，</a:t>
            </a:r>
            <a:r>
              <a:rPr lang="en-US" altLang="zh-CN" sz="2600" dirty="0">
                <a:latin typeface="黑体" pitchFamily="2" charset="-122"/>
                <a:ea typeface="+mn-ea"/>
              </a:rPr>
              <a:t>Linux</a:t>
            </a:r>
            <a:r>
              <a:rPr lang="zh-CN" altLang="en-US" sz="2600" dirty="0">
                <a:latin typeface="黑体" pitchFamily="2" charset="-122"/>
                <a:ea typeface="+mn-ea"/>
              </a:rPr>
              <a:t>操作系统（第三版）．人民邮电出版社．</a:t>
            </a:r>
          </a:p>
        </p:txBody>
      </p:sp>
      <p:sp>
        <p:nvSpPr>
          <p:cNvPr id="5" name="灯片编号占位符 4"/>
          <p:cNvSpPr>
            <a:spLocks noGrp="1"/>
          </p:cNvSpPr>
          <p:nvPr>
            <p:ph type="sldNum" sz="quarter" idx="11"/>
          </p:nvPr>
        </p:nvSpPr>
        <p:spPr>
          <a:xfrm>
            <a:off x="3529013" y="6240463"/>
            <a:ext cx="2133600" cy="457200"/>
          </a:xfrm>
          <a:noFill/>
        </p:spPr>
        <p:txBody>
          <a:bodyPr/>
          <a:lstStyle/>
          <a:p>
            <a:fld id="{B31B2E18-B838-46A5-BF0E-F082CD086CDF}" type="slidenum">
              <a:rPr lang="en-US" altLang="zh-CN" smtClean="0"/>
              <a:pPr/>
              <a:t>10</a:t>
            </a:fld>
            <a:endParaRPr lang="en-US" altLang="zh-CN" dirty="0"/>
          </a:p>
        </p:txBody>
      </p:sp>
    </p:spTree>
    <p:extLst>
      <p:ext uri="{BB962C8B-B14F-4D97-AF65-F5344CB8AC3E}">
        <p14:creationId xmlns:p14="http://schemas.microsoft.com/office/powerpoint/2010/main" val="149843384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ctrTitle"/>
          </p:nvPr>
        </p:nvSpPr>
        <p:spPr>
          <a:xfrm>
            <a:off x="468337" y="692696"/>
            <a:ext cx="6911975" cy="1846262"/>
          </a:xfrm>
        </p:spPr>
        <p:txBody>
          <a:bodyPr/>
          <a:lstStyle/>
          <a:p>
            <a:pPr algn="ctr" eaLnBrk="1" hangingPunct="1"/>
            <a:r>
              <a:rPr lang="zh-CN" altLang="en-US" sz="6000" dirty="0"/>
              <a:t>第</a:t>
            </a:r>
            <a:r>
              <a:rPr lang="en-US" altLang="zh-CN" sz="6000" dirty="0"/>
              <a:t>1</a:t>
            </a:r>
            <a:r>
              <a:rPr lang="zh-CN" altLang="en-US" sz="6000" dirty="0"/>
              <a:t>章</a:t>
            </a:r>
          </a:p>
        </p:txBody>
      </p:sp>
      <p:sp>
        <p:nvSpPr>
          <p:cNvPr id="18436" name="Rectangle 3"/>
          <p:cNvSpPr>
            <a:spLocks noGrp="1" noChangeArrowheads="1"/>
          </p:cNvSpPr>
          <p:nvPr>
            <p:ph type="subTitle" idx="1"/>
          </p:nvPr>
        </p:nvSpPr>
        <p:spPr>
          <a:xfrm>
            <a:off x="982663" y="3139728"/>
            <a:ext cx="6248400" cy="2449512"/>
          </a:xfrm>
        </p:spPr>
        <p:txBody>
          <a:bodyPr/>
          <a:lstStyle/>
          <a:p>
            <a:pPr algn="ctr" eaLnBrk="1" hangingPunct="1"/>
            <a:r>
              <a:rPr lang="en-US" altLang="zh-CN" sz="5400" dirty="0"/>
              <a:t>Linux</a:t>
            </a:r>
            <a:r>
              <a:rPr lang="zh-CN" altLang="en-US" sz="5400" dirty="0"/>
              <a:t>概述</a:t>
            </a:r>
            <a:br>
              <a:rPr lang="en-US" altLang="zh-CN" sz="5400" dirty="0"/>
            </a:br>
            <a:endParaRPr lang="en-US" altLang="zh-CN" sz="5400" dirty="0">
              <a:latin typeface="Times New Roman" pitchFamily="18" charset="0"/>
            </a:endParaRPr>
          </a:p>
          <a:p>
            <a:pPr algn="ctr" eaLnBrk="1" hangingPunct="1"/>
            <a:endParaRPr lang="en-US" altLang="zh-CN" sz="3000" dirty="0">
              <a:latin typeface="Times New Roman" pitchFamily="18" charset="0"/>
            </a:endParaRPr>
          </a:p>
        </p:txBody>
      </p:sp>
    </p:spTree>
    <p:extLst>
      <p:ext uri="{BB962C8B-B14F-4D97-AF65-F5344CB8AC3E}">
        <p14:creationId xmlns:p14="http://schemas.microsoft.com/office/powerpoint/2010/main" val="2202371653"/>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灯片编号占位符 4"/>
          <p:cNvSpPr>
            <a:spLocks noGrp="1"/>
          </p:cNvSpPr>
          <p:nvPr>
            <p:ph type="sldNum" sz="quarter" idx="11"/>
          </p:nvPr>
        </p:nvSpPr>
        <p:spPr>
          <a:noFill/>
        </p:spPr>
        <p:txBody>
          <a:bodyPr/>
          <a:lstStyle/>
          <a:p>
            <a:fld id="{7000AA29-53BB-4ABB-95DC-6E9302FEE583}" type="slidenum">
              <a:rPr lang="en-US" altLang="zh-CN" smtClean="0"/>
              <a:pPr/>
              <a:t>12</a:t>
            </a:fld>
            <a:endParaRPr lang="en-US" altLang="zh-CN" dirty="0"/>
          </a:p>
        </p:txBody>
      </p:sp>
      <p:sp>
        <p:nvSpPr>
          <p:cNvPr id="25604" name="Rectangle 2"/>
          <p:cNvSpPr>
            <a:spLocks noGrp="1" noChangeArrowheads="1"/>
          </p:cNvSpPr>
          <p:nvPr>
            <p:ph type="title"/>
          </p:nvPr>
        </p:nvSpPr>
        <p:spPr>
          <a:xfrm>
            <a:off x="298450" y="104775"/>
            <a:ext cx="7543800" cy="858838"/>
          </a:xfrm>
        </p:spPr>
        <p:txBody>
          <a:bodyPr/>
          <a:lstStyle/>
          <a:p>
            <a:pPr algn="ctr" eaLnBrk="1" hangingPunct="1"/>
            <a:r>
              <a:rPr lang="zh-CN" altLang="en-US" sz="4000" dirty="0"/>
              <a:t>本章内容</a:t>
            </a:r>
          </a:p>
        </p:txBody>
      </p:sp>
      <p:sp>
        <p:nvSpPr>
          <p:cNvPr id="328707" name="Rectangle 3"/>
          <p:cNvSpPr>
            <a:spLocks noGrp="1" noChangeArrowheads="1"/>
          </p:cNvSpPr>
          <p:nvPr>
            <p:ph type="body" idx="1"/>
          </p:nvPr>
        </p:nvSpPr>
        <p:spPr>
          <a:xfrm>
            <a:off x="539750" y="1483841"/>
            <a:ext cx="7859713" cy="3889375"/>
          </a:xfrm>
        </p:spPr>
        <p:txBody>
          <a:bodyPr/>
          <a:lstStyle/>
          <a:p>
            <a:pPr algn="just" eaLnBrk="1" hangingPunct="1">
              <a:spcBef>
                <a:spcPct val="50000"/>
              </a:spcBef>
              <a:spcAft>
                <a:spcPct val="50000"/>
              </a:spcAft>
            </a:pPr>
            <a:r>
              <a:rPr lang="en-US" altLang="zh-CN" sz="3600" dirty="0"/>
              <a:t>Linux</a:t>
            </a:r>
            <a:r>
              <a:rPr lang="zh-CN" altLang="en-US" sz="3600" dirty="0"/>
              <a:t>发展历史</a:t>
            </a:r>
            <a:endParaRPr lang="en-US" altLang="zh-CN" sz="3600" dirty="0"/>
          </a:p>
          <a:p>
            <a:pPr algn="just" eaLnBrk="1" hangingPunct="1">
              <a:spcBef>
                <a:spcPct val="50000"/>
              </a:spcBef>
              <a:spcAft>
                <a:spcPct val="50000"/>
              </a:spcAft>
            </a:pPr>
            <a:r>
              <a:rPr lang="en-US" altLang="zh-CN" sz="3600" dirty="0"/>
              <a:t>Linux</a:t>
            </a:r>
            <a:r>
              <a:rPr lang="zh-CN" altLang="en-US" sz="3600" dirty="0"/>
              <a:t>版本</a:t>
            </a:r>
            <a:endParaRPr lang="en-US" altLang="zh-CN" sz="3600" dirty="0"/>
          </a:p>
          <a:p>
            <a:pPr algn="just" eaLnBrk="1" hangingPunct="1">
              <a:spcBef>
                <a:spcPct val="50000"/>
              </a:spcBef>
              <a:spcAft>
                <a:spcPct val="50000"/>
              </a:spcAft>
            </a:pPr>
            <a:r>
              <a:rPr lang="en-US" altLang="zh-CN" sz="3600" dirty="0"/>
              <a:t>Linux</a:t>
            </a:r>
            <a:r>
              <a:rPr lang="zh-CN" altLang="en-US" sz="3600" dirty="0"/>
              <a:t>特点</a:t>
            </a:r>
          </a:p>
          <a:p>
            <a:pPr algn="just" eaLnBrk="1" hangingPunct="1">
              <a:spcBef>
                <a:spcPct val="50000"/>
              </a:spcBef>
              <a:spcAft>
                <a:spcPct val="50000"/>
              </a:spcAft>
            </a:pPr>
            <a:r>
              <a:rPr lang="en-US" altLang="zh-CN" sz="3600" dirty="0"/>
              <a:t>Linux</a:t>
            </a:r>
            <a:r>
              <a:rPr lang="zh-CN" altLang="en-US" sz="3600" dirty="0"/>
              <a:t>现状与前景</a:t>
            </a:r>
          </a:p>
        </p:txBody>
      </p:sp>
      <p:pic>
        <p:nvPicPr>
          <p:cNvPr id="25606" name="Picture 4" descr="MCj02872880000[1]"/>
          <p:cNvPicPr>
            <a:picLocks noChangeAspect="1" noChangeArrowheads="1"/>
          </p:cNvPicPr>
          <p:nvPr/>
        </p:nvPicPr>
        <p:blipFill>
          <a:blip r:embed="rId2"/>
          <a:srcRect/>
          <a:stretch>
            <a:fillRect/>
          </a:stretch>
        </p:blipFill>
        <p:spPr bwMode="auto">
          <a:xfrm>
            <a:off x="6660232" y="3717032"/>
            <a:ext cx="1922462" cy="2160587"/>
          </a:xfrm>
          <a:prstGeom prst="rect">
            <a:avLst/>
          </a:prstGeom>
          <a:noFill/>
          <a:ln w="9525">
            <a:noFill/>
            <a:miter lim="800000"/>
            <a:headEnd/>
            <a:tailEnd/>
          </a:ln>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eaLnBrk="1" hangingPunct="1"/>
            <a:r>
              <a:rPr lang="en-US" altLang="zh-CN" sz="4000" b="1" dirty="0">
                <a:latin typeface="+mn-lt"/>
              </a:rPr>
              <a:t>Linux</a:t>
            </a:r>
            <a:r>
              <a:rPr lang="en-US" altLang="zh-CN" sz="4000" b="1" dirty="0">
                <a:latin typeface="+mj-ea"/>
              </a:rPr>
              <a:t> </a:t>
            </a:r>
            <a:r>
              <a:rPr lang="zh-CN" altLang="en-US" sz="4000" b="1" dirty="0">
                <a:latin typeface="+mj-ea"/>
              </a:rPr>
              <a:t>标志</a:t>
            </a:r>
            <a:endParaRPr lang="en-US" altLang="zh-CN" sz="4000" b="1" dirty="0">
              <a:latin typeface="+mj-ea"/>
            </a:endParaRP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484784"/>
            <a:ext cx="3744416" cy="433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4"/>
          <p:cNvSpPr>
            <a:spLocks noGrp="1"/>
          </p:cNvSpPr>
          <p:nvPr>
            <p:ph type="sldNum" sz="quarter" idx="11"/>
          </p:nvPr>
        </p:nvSpPr>
        <p:spPr>
          <a:xfrm>
            <a:off x="3529013" y="6240463"/>
            <a:ext cx="2133600" cy="457200"/>
          </a:xfrm>
          <a:noFill/>
        </p:spPr>
        <p:txBody>
          <a:bodyPr/>
          <a:lstStyle/>
          <a:p>
            <a:fld id="{7000AA29-53BB-4ABB-95DC-6E9302FEE583}" type="slidenum">
              <a:rPr lang="en-US" altLang="zh-CN" smtClean="0"/>
              <a:pPr/>
              <a:t>13</a:t>
            </a:fld>
            <a:endParaRPr lang="en-US" altLang="zh-CN" dirty="0"/>
          </a:p>
        </p:txBody>
      </p:sp>
    </p:spTree>
    <p:extLst>
      <p:ext uri="{BB962C8B-B14F-4D97-AF65-F5344CB8AC3E}">
        <p14:creationId xmlns:p14="http://schemas.microsoft.com/office/powerpoint/2010/main" val="149989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arn(inVertical)">
                                      <p:cBhvr>
                                        <p:cTn id="7"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eaLnBrk="1" hangingPunct="1"/>
            <a:r>
              <a:rPr lang="en-US" altLang="zh-CN" sz="4800" b="1" dirty="0">
                <a:latin typeface="+mj-ea"/>
              </a:rPr>
              <a:t>Linux </a:t>
            </a:r>
            <a:r>
              <a:rPr lang="zh-CN" altLang="en-US" sz="4800" b="1" dirty="0">
                <a:latin typeface="+mj-ea"/>
              </a:rPr>
              <a:t>创始人</a:t>
            </a:r>
            <a:endParaRPr lang="en-US" altLang="zh-CN" sz="4800" b="1" dirty="0">
              <a:latin typeface="+mj-ea"/>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39590"/>
            <a:ext cx="2619291" cy="3777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灯片编号占位符 4"/>
          <p:cNvSpPr>
            <a:spLocks noGrp="1"/>
          </p:cNvSpPr>
          <p:nvPr>
            <p:ph type="sldNum" sz="quarter" idx="11"/>
          </p:nvPr>
        </p:nvSpPr>
        <p:spPr>
          <a:xfrm>
            <a:off x="3529013" y="6240463"/>
            <a:ext cx="2133600" cy="457200"/>
          </a:xfrm>
          <a:noFill/>
        </p:spPr>
        <p:txBody>
          <a:bodyPr/>
          <a:lstStyle/>
          <a:p>
            <a:fld id="{7000AA29-53BB-4ABB-95DC-6E9302FEE583}" type="slidenum">
              <a:rPr lang="en-US" altLang="zh-CN" smtClean="0"/>
              <a:pPr/>
              <a:t>14</a:t>
            </a:fld>
            <a:endParaRPr lang="en-US" altLang="zh-CN" dirty="0"/>
          </a:p>
        </p:txBody>
      </p:sp>
      <p:sp>
        <p:nvSpPr>
          <p:cNvPr id="3" name="矩形 2"/>
          <p:cNvSpPr/>
          <p:nvPr/>
        </p:nvSpPr>
        <p:spPr>
          <a:xfrm>
            <a:off x="3131840" y="1556792"/>
            <a:ext cx="5616624" cy="4401205"/>
          </a:xfrm>
          <a:prstGeom prst="rect">
            <a:avLst/>
          </a:prstGeom>
        </p:spPr>
        <p:txBody>
          <a:bodyPr wrap="square">
            <a:spAutoFit/>
          </a:bodyPr>
          <a:lstStyle/>
          <a:p>
            <a:pPr marL="457200" indent="-457200" algn="l">
              <a:buClr>
                <a:srgbClr val="003296"/>
              </a:buClr>
              <a:buSzPct val="80000"/>
              <a:buFont typeface="Wingdings" panose="05000000000000000000" pitchFamily="2" charset="2"/>
              <a:buChar char="l"/>
            </a:pPr>
            <a:r>
              <a:rPr lang="zh-CN" altLang="en-US" sz="2800" dirty="0">
                <a:latin typeface="黑体" pitchFamily="2" charset="-122"/>
                <a:ea typeface="+mn-ea"/>
              </a:rPr>
              <a:t>林纳斯</a:t>
            </a:r>
            <a:r>
              <a:rPr lang="en-US" altLang="zh-CN" sz="2800" dirty="0">
                <a:latin typeface="黑体" pitchFamily="2" charset="-122"/>
                <a:ea typeface="+mn-ea"/>
              </a:rPr>
              <a:t>·</a:t>
            </a:r>
            <a:r>
              <a:rPr lang="zh-CN" altLang="en-US" sz="2800" dirty="0">
                <a:latin typeface="黑体" pitchFamily="2" charset="-122"/>
                <a:ea typeface="+mn-ea"/>
              </a:rPr>
              <a:t>托瓦兹（</a:t>
            </a:r>
            <a:r>
              <a:rPr lang="en-US" altLang="zh-CN" sz="2800" dirty="0">
                <a:latin typeface="黑体" pitchFamily="2" charset="-122"/>
                <a:ea typeface="+mn-ea"/>
              </a:rPr>
              <a:t>Linus Torvalds</a:t>
            </a:r>
            <a:r>
              <a:rPr lang="zh-CN" altLang="en-US" sz="2800" dirty="0">
                <a:latin typeface="黑体" pitchFamily="2" charset="-122"/>
                <a:ea typeface="+mn-ea"/>
              </a:rPr>
              <a:t>，</a:t>
            </a:r>
            <a:r>
              <a:rPr lang="en-US" altLang="zh-CN" sz="2800" dirty="0">
                <a:latin typeface="黑体" pitchFamily="2" charset="-122"/>
                <a:ea typeface="+mn-ea"/>
              </a:rPr>
              <a:t>1969- </a:t>
            </a:r>
            <a:r>
              <a:rPr lang="zh-CN" altLang="en-US" sz="2800" dirty="0">
                <a:latin typeface="黑体" pitchFamily="2" charset="-122"/>
                <a:ea typeface="+mn-ea"/>
              </a:rPr>
              <a:t>），开源系统 </a:t>
            </a:r>
            <a:r>
              <a:rPr lang="en-US" altLang="zh-CN" sz="2800" dirty="0">
                <a:latin typeface="黑体" pitchFamily="2" charset="-122"/>
                <a:ea typeface="+mn-ea"/>
              </a:rPr>
              <a:t>Linux </a:t>
            </a:r>
            <a:r>
              <a:rPr lang="zh-CN" altLang="en-US" sz="2800" dirty="0">
                <a:latin typeface="黑体" pitchFamily="2" charset="-122"/>
                <a:ea typeface="+mn-ea"/>
              </a:rPr>
              <a:t>的创造者，一个热爱自由的黑客。</a:t>
            </a:r>
            <a:endParaRPr lang="en-US" altLang="zh-CN" sz="2800" dirty="0">
              <a:latin typeface="黑体" pitchFamily="2" charset="-122"/>
              <a:ea typeface="+mn-ea"/>
            </a:endParaRPr>
          </a:p>
          <a:p>
            <a:pPr marL="457200" indent="-457200" algn="l">
              <a:buClr>
                <a:srgbClr val="003296"/>
              </a:buClr>
              <a:buSzPct val="80000"/>
              <a:buFont typeface="Wingdings" panose="05000000000000000000" pitchFamily="2" charset="2"/>
              <a:buChar char="l"/>
            </a:pPr>
            <a:r>
              <a:rPr lang="en-US" altLang="zh-CN" sz="2800" dirty="0">
                <a:latin typeface="黑体" pitchFamily="2" charset="-122"/>
                <a:ea typeface="+mn-ea"/>
              </a:rPr>
              <a:t>Linux</a:t>
            </a:r>
            <a:r>
              <a:rPr lang="zh-CN" altLang="en-US" sz="2800" dirty="0">
                <a:latin typeface="黑体" pitchFamily="2" charset="-122"/>
                <a:ea typeface="+mn-ea"/>
              </a:rPr>
              <a:t>是自由软件运动爱好者们智慧的结晶。</a:t>
            </a:r>
            <a:r>
              <a:rPr lang="en-US" altLang="zh-CN" sz="2800" dirty="0">
                <a:latin typeface="黑体" pitchFamily="2" charset="-122"/>
                <a:ea typeface="+mn-ea"/>
              </a:rPr>
              <a:t>Linux</a:t>
            </a:r>
            <a:r>
              <a:rPr lang="zh-CN" altLang="en-US" sz="2800" dirty="0">
                <a:latin typeface="黑体" pitchFamily="2" charset="-122"/>
                <a:ea typeface="+mn-ea"/>
              </a:rPr>
              <a:t>的优势已经很明显</a:t>
            </a:r>
            <a:r>
              <a:rPr lang="en-US" altLang="zh-CN" sz="2800" dirty="0">
                <a:latin typeface="黑体" pitchFamily="2" charset="-122"/>
                <a:ea typeface="+mn-ea"/>
              </a:rPr>
              <a:t>——</a:t>
            </a:r>
            <a:r>
              <a:rPr lang="zh-CN" altLang="en-US" sz="2800" dirty="0">
                <a:latin typeface="黑体" pitchFamily="2" charset="-122"/>
                <a:ea typeface="+mn-ea"/>
              </a:rPr>
              <a:t>从航天科技，到手机的芯片，</a:t>
            </a:r>
            <a:r>
              <a:rPr lang="en-US" altLang="zh-CN" sz="2800" dirty="0">
                <a:latin typeface="黑体" pitchFamily="2" charset="-122"/>
                <a:ea typeface="+mn-ea"/>
              </a:rPr>
              <a:t>Linux </a:t>
            </a:r>
            <a:r>
              <a:rPr lang="zh-CN" altLang="en-US" sz="2800" dirty="0">
                <a:latin typeface="黑体" pitchFamily="2" charset="-122"/>
                <a:ea typeface="+mn-ea"/>
              </a:rPr>
              <a:t>的免费和开源让更多的电子产品有了快速发展的可能。</a:t>
            </a:r>
          </a:p>
        </p:txBody>
      </p:sp>
    </p:spTree>
    <p:extLst>
      <p:ext uri="{BB962C8B-B14F-4D97-AF65-F5344CB8AC3E}">
        <p14:creationId xmlns:p14="http://schemas.microsoft.com/office/powerpoint/2010/main" val="148173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a:r>
              <a:rPr lang="en-US" altLang="zh-CN" sz="4000" dirty="0">
                <a:latin typeface="+mj-ea"/>
              </a:rPr>
              <a:t>1.1 Linux</a:t>
            </a:r>
            <a:r>
              <a:rPr lang="zh-CN" altLang="en-US" sz="4000" dirty="0">
                <a:latin typeface="+mj-ea"/>
              </a:rPr>
              <a:t>的发展史 </a:t>
            </a:r>
          </a:p>
        </p:txBody>
      </p:sp>
      <p:sp>
        <p:nvSpPr>
          <p:cNvPr id="27651" name="Rectangle 3"/>
          <p:cNvSpPr>
            <a:spLocks noGrp="1" noChangeArrowheads="1"/>
          </p:cNvSpPr>
          <p:nvPr>
            <p:ph type="body" idx="1"/>
          </p:nvPr>
        </p:nvSpPr>
        <p:spPr>
          <a:xfrm>
            <a:off x="179512" y="1340768"/>
            <a:ext cx="8640960" cy="4953000"/>
          </a:xfrm>
        </p:spPr>
        <p:txBody>
          <a:bodyPr/>
          <a:lstStyle/>
          <a:p>
            <a:r>
              <a:rPr lang="en-US" altLang="zh-CN" sz="2400" dirty="0"/>
              <a:t>Linux</a:t>
            </a:r>
            <a:r>
              <a:rPr lang="zh-CN" altLang="en-US" sz="2400" dirty="0"/>
              <a:t>是当前最具有发展潜力的计算机操作系统之一，</a:t>
            </a:r>
            <a:endParaRPr lang="en-US" altLang="zh-CN" sz="2400" dirty="0"/>
          </a:p>
          <a:p>
            <a:pPr marL="0" indent="0">
              <a:buNone/>
            </a:pPr>
            <a:r>
              <a:rPr lang="zh-CN" altLang="en-US" sz="2400" dirty="0"/>
              <a:t>为清楚了解</a:t>
            </a:r>
            <a:r>
              <a:rPr lang="en-US" altLang="zh-CN" sz="2400" dirty="0"/>
              <a:t>Linux</a:t>
            </a:r>
            <a:r>
              <a:rPr lang="zh-CN" altLang="en-US" sz="2400" dirty="0"/>
              <a:t>的出现对计算机世界的重要影响，首先来回顾一下操作系统发展史上的几个重要阶段。</a:t>
            </a:r>
            <a:endParaRPr lang="en-US" altLang="zh-CN" sz="2400" dirty="0"/>
          </a:p>
          <a:p>
            <a:pPr marL="0" indent="0">
              <a:buNone/>
            </a:pPr>
            <a:r>
              <a:rPr lang="en-US" altLang="zh-CN" sz="2400" dirty="0"/>
              <a:t>1. </a:t>
            </a:r>
            <a:r>
              <a:rPr lang="zh-CN" altLang="en-US" sz="2400" dirty="0">
                <a:solidFill>
                  <a:srgbClr val="0000CC"/>
                </a:solidFill>
              </a:rPr>
              <a:t>服务器专用的</a:t>
            </a:r>
            <a:r>
              <a:rPr lang="en-US" altLang="zh-CN" sz="2400" dirty="0">
                <a:solidFill>
                  <a:srgbClr val="0000CC"/>
                </a:solidFill>
              </a:rPr>
              <a:t>UNIX</a:t>
            </a:r>
            <a:r>
              <a:rPr lang="zh-CN" altLang="en-US" sz="2400" dirty="0">
                <a:solidFill>
                  <a:srgbClr val="0000CC"/>
                </a:solidFill>
              </a:rPr>
              <a:t>操作系统</a:t>
            </a:r>
            <a:endParaRPr lang="en-US" altLang="zh-CN" sz="2400" dirty="0">
              <a:solidFill>
                <a:srgbClr val="0000CC"/>
              </a:solidFill>
            </a:endParaRPr>
          </a:p>
          <a:p>
            <a:pPr marL="0" indent="0">
              <a:buNone/>
            </a:pPr>
            <a:r>
              <a:rPr lang="en-US" altLang="zh-CN" sz="2400" dirty="0">
                <a:solidFill>
                  <a:srgbClr val="0000CC"/>
                </a:solidFill>
              </a:rPr>
              <a:t>      </a:t>
            </a:r>
            <a:r>
              <a:rPr lang="en-US" altLang="zh-CN" sz="2400" dirty="0"/>
              <a:t>UNIX</a:t>
            </a:r>
            <a:r>
              <a:rPr lang="zh-CN" altLang="en-US" sz="2400" dirty="0"/>
              <a:t>操作系统是一个真正意义上的多用户多任务操作系统，支持多种处理器架构。</a:t>
            </a:r>
            <a:r>
              <a:rPr lang="en-US" altLang="zh-CN" sz="2400" dirty="0"/>
              <a:t>1969</a:t>
            </a:r>
            <a:r>
              <a:rPr lang="zh-CN" altLang="en-US" sz="2400" dirty="0"/>
              <a:t>年由美国贝尔实验室</a:t>
            </a:r>
            <a:r>
              <a:rPr lang="en-US" altLang="zh-CN" sz="2400" dirty="0"/>
              <a:t>Ken Thompson</a:t>
            </a:r>
            <a:r>
              <a:rPr lang="zh-CN" altLang="en-US" sz="2400" dirty="0"/>
              <a:t>、</a:t>
            </a:r>
            <a:r>
              <a:rPr lang="en-US" altLang="zh-CN" sz="2400" dirty="0"/>
              <a:t>Dennis Ritchie</a:t>
            </a:r>
            <a:r>
              <a:rPr lang="zh-CN" altLang="en-US" sz="2400" dirty="0"/>
              <a:t>和</a:t>
            </a:r>
            <a:r>
              <a:rPr lang="en-US" altLang="zh-CN" sz="2400" dirty="0"/>
              <a:t>Douglas McIlroy</a:t>
            </a:r>
            <a:r>
              <a:rPr lang="zh-CN" altLang="en-US" sz="2400" dirty="0"/>
              <a:t>共同开发。</a:t>
            </a:r>
            <a:r>
              <a:rPr lang="en-US" altLang="zh-CN" sz="2400" dirty="0"/>
              <a:t>UNIX</a:t>
            </a:r>
            <a:r>
              <a:rPr lang="zh-CN" altLang="en-US" sz="2400" dirty="0"/>
              <a:t>的商业版本包括</a:t>
            </a:r>
            <a:r>
              <a:rPr lang="en-US" altLang="zh-CN" sz="2400" dirty="0"/>
              <a:t>SUN</a:t>
            </a:r>
            <a:r>
              <a:rPr lang="zh-CN" altLang="en-US" sz="2400" dirty="0"/>
              <a:t>公司（已被</a:t>
            </a:r>
            <a:r>
              <a:rPr lang="en-US" altLang="zh-CN" sz="2400" dirty="0"/>
              <a:t>Oracle</a:t>
            </a:r>
            <a:r>
              <a:rPr lang="zh-CN" altLang="en-US" sz="2400" dirty="0"/>
              <a:t>公司收购）的</a:t>
            </a:r>
            <a:r>
              <a:rPr lang="en-US" altLang="zh-CN" sz="2400" dirty="0"/>
              <a:t>Solaris</a:t>
            </a:r>
            <a:r>
              <a:rPr lang="zh-CN" altLang="en-US" sz="2400" dirty="0"/>
              <a:t>、</a:t>
            </a:r>
            <a:r>
              <a:rPr lang="en-US" altLang="zh-CN" sz="2400" dirty="0"/>
              <a:t>IBM</a:t>
            </a:r>
            <a:r>
              <a:rPr lang="zh-CN" altLang="en-US" sz="2400" dirty="0"/>
              <a:t>公司的</a:t>
            </a:r>
            <a:r>
              <a:rPr lang="en-US" altLang="zh-CN" sz="2400" dirty="0"/>
              <a:t>AIX</a:t>
            </a:r>
            <a:r>
              <a:rPr lang="zh-CN" altLang="en-US" sz="2400" dirty="0"/>
              <a:t>、惠普公司的</a:t>
            </a:r>
            <a:r>
              <a:rPr lang="en-US" altLang="zh-CN" sz="2400" dirty="0"/>
              <a:t>HP-UX</a:t>
            </a:r>
            <a:r>
              <a:rPr lang="zh-CN" altLang="en-US" sz="2400" dirty="0"/>
              <a:t>等。</a:t>
            </a:r>
            <a:r>
              <a:rPr lang="en-US" altLang="zh-CN" sz="2400" dirty="0"/>
              <a:t>UNIX</a:t>
            </a:r>
            <a:r>
              <a:rPr lang="zh-CN" altLang="en-US" sz="2400" dirty="0"/>
              <a:t>性能可靠且运行稳定，广泛应用于银行、航空、金融等领域。价格昂贵。</a:t>
            </a:r>
            <a:endParaRPr lang="en-US" altLang="zh-CN" sz="2400"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15</a:t>
            </a:fld>
            <a:endParaRPr lang="en-US" altLang="zh-CN" dirty="0"/>
          </a:p>
        </p:txBody>
      </p:sp>
    </p:spTree>
    <p:extLst>
      <p:ext uri="{BB962C8B-B14F-4D97-AF65-F5344CB8AC3E}">
        <p14:creationId xmlns:p14="http://schemas.microsoft.com/office/powerpoint/2010/main" val="275622684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a:r>
              <a:rPr lang="en-US" altLang="zh-CN" sz="4000" dirty="0">
                <a:latin typeface="+mj-ea"/>
              </a:rPr>
              <a:t>Linux</a:t>
            </a:r>
            <a:r>
              <a:rPr lang="zh-CN" altLang="en-US" sz="4000" dirty="0">
                <a:latin typeface="+mj-ea"/>
              </a:rPr>
              <a:t>的发展史 </a:t>
            </a:r>
          </a:p>
        </p:txBody>
      </p:sp>
      <p:sp>
        <p:nvSpPr>
          <p:cNvPr id="27651" name="Rectangle 3"/>
          <p:cNvSpPr>
            <a:spLocks noGrp="1" noChangeArrowheads="1"/>
          </p:cNvSpPr>
          <p:nvPr>
            <p:ph type="body" idx="1"/>
          </p:nvPr>
        </p:nvSpPr>
        <p:spPr>
          <a:xfrm>
            <a:off x="107504" y="1268760"/>
            <a:ext cx="8136904" cy="4953000"/>
          </a:xfrm>
        </p:spPr>
        <p:txBody>
          <a:bodyPr/>
          <a:lstStyle/>
          <a:p>
            <a:pPr marL="0" indent="0">
              <a:lnSpc>
                <a:spcPct val="120000"/>
              </a:lnSpc>
              <a:buNone/>
            </a:pPr>
            <a:r>
              <a:rPr lang="en-US" altLang="zh-CN" sz="2400" dirty="0"/>
              <a:t>2. </a:t>
            </a:r>
            <a:r>
              <a:rPr lang="zh-CN" altLang="en-US" sz="2400" dirty="0">
                <a:solidFill>
                  <a:srgbClr val="0000CC"/>
                </a:solidFill>
              </a:rPr>
              <a:t>简便易用的</a:t>
            </a:r>
            <a:r>
              <a:rPr lang="en-US" altLang="zh-CN" sz="2400" dirty="0">
                <a:solidFill>
                  <a:srgbClr val="0000CC"/>
                </a:solidFill>
              </a:rPr>
              <a:t>Windows</a:t>
            </a:r>
            <a:r>
              <a:rPr lang="zh-CN" altLang="en-US" sz="2400" dirty="0">
                <a:solidFill>
                  <a:srgbClr val="0000CC"/>
                </a:solidFill>
              </a:rPr>
              <a:t>操作系统</a:t>
            </a:r>
            <a:endParaRPr lang="en-US" altLang="zh-CN" sz="2400" dirty="0">
              <a:solidFill>
                <a:srgbClr val="0000CC"/>
              </a:solidFill>
            </a:endParaRPr>
          </a:p>
          <a:p>
            <a:pPr marL="0" indent="0">
              <a:lnSpc>
                <a:spcPct val="120000"/>
              </a:lnSpc>
              <a:buNone/>
            </a:pPr>
            <a:r>
              <a:rPr lang="en-US" altLang="zh-CN" sz="2400" dirty="0"/>
              <a:t>     </a:t>
            </a:r>
            <a:r>
              <a:rPr lang="zh-CN" altLang="en-US" sz="2400" dirty="0"/>
              <a:t>作为个人计算机操作系统的杰出代表，微软公司的产品从</a:t>
            </a:r>
            <a:r>
              <a:rPr lang="en-US" altLang="zh-CN" sz="2400" dirty="0" err="1"/>
              <a:t>Windows95</a:t>
            </a:r>
            <a:r>
              <a:rPr lang="zh-CN" altLang="en-US" sz="2400" dirty="0"/>
              <a:t>到</a:t>
            </a:r>
            <a:r>
              <a:rPr lang="en-US" altLang="zh-CN" sz="2400" dirty="0" err="1"/>
              <a:t>Windows10</a:t>
            </a:r>
            <a:r>
              <a:rPr lang="zh-CN" altLang="en-US" sz="2400" dirty="0"/>
              <a:t>，</a:t>
            </a:r>
            <a:r>
              <a:rPr lang="en-US" altLang="zh-CN" sz="2400" dirty="0"/>
              <a:t>Windows</a:t>
            </a:r>
            <a:r>
              <a:rPr lang="zh-CN" altLang="en-US" sz="2400" dirty="0"/>
              <a:t>系列提供给用户人性化的图形用户界面，因其简单易操作一直是个人用户的最大卖家。</a:t>
            </a:r>
            <a:endParaRPr lang="en-US" altLang="zh-CN" sz="2400" dirty="0"/>
          </a:p>
          <a:p>
            <a:pPr marL="0" indent="0">
              <a:lnSpc>
                <a:spcPct val="120000"/>
              </a:lnSpc>
              <a:buNone/>
            </a:pPr>
            <a:r>
              <a:rPr lang="en-US" altLang="zh-CN" sz="2400" dirty="0"/>
              <a:t>    </a:t>
            </a:r>
            <a:r>
              <a:rPr lang="zh-CN" altLang="en-US" sz="2400" dirty="0"/>
              <a:t>但这类操作系统在商业和技术上的垄断性在一定程度上也影响了信息技术的普及与发展。</a:t>
            </a:r>
            <a:endParaRPr lang="en-US" altLang="zh-CN" sz="2400" dirty="0"/>
          </a:p>
          <a:p>
            <a:pPr marL="0" indent="0">
              <a:buNone/>
            </a:pPr>
            <a:endParaRPr lang="en-US" altLang="zh-CN" sz="2800"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16</a:t>
            </a:fld>
            <a:endParaRPr lang="en-US" altLang="zh-CN" dirty="0"/>
          </a:p>
        </p:txBody>
      </p:sp>
    </p:spTree>
    <p:extLst>
      <p:ext uri="{BB962C8B-B14F-4D97-AF65-F5344CB8AC3E}">
        <p14:creationId xmlns:p14="http://schemas.microsoft.com/office/powerpoint/2010/main" val="314940127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a:r>
              <a:rPr lang="en-US" altLang="zh-CN" sz="4000" dirty="0">
                <a:latin typeface="+mj-ea"/>
              </a:rPr>
              <a:t>Linux</a:t>
            </a:r>
            <a:r>
              <a:rPr lang="zh-CN" altLang="en-US" sz="4000" dirty="0">
                <a:latin typeface="+mj-ea"/>
              </a:rPr>
              <a:t>的发展史 </a:t>
            </a:r>
          </a:p>
        </p:txBody>
      </p:sp>
      <p:sp>
        <p:nvSpPr>
          <p:cNvPr id="27651" name="Rectangle 3"/>
          <p:cNvSpPr>
            <a:spLocks noGrp="1" noChangeArrowheads="1"/>
          </p:cNvSpPr>
          <p:nvPr>
            <p:ph type="body" idx="1"/>
          </p:nvPr>
        </p:nvSpPr>
        <p:spPr>
          <a:xfrm>
            <a:off x="395536" y="1124744"/>
            <a:ext cx="6408712" cy="4953000"/>
          </a:xfrm>
        </p:spPr>
        <p:txBody>
          <a:bodyPr/>
          <a:lstStyle/>
          <a:p>
            <a:pPr marL="0" indent="0">
              <a:lnSpc>
                <a:spcPct val="120000"/>
              </a:lnSpc>
              <a:buNone/>
            </a:pPr>
            <a:r>
              <a:rPr lang="en-US" altLang="zh-CN" sz="2400" dirty="0"/>
              <a:t>3. </a:t>
            </a:r>
            <a:r>
              <a:rPr lang="en-US" altLang="zh-CN" sz="2400" dirty="0">
                <a:solidFill>
                  <a:srgbClr val="0000CC"/>
                </a:solidFill>
              </a:rPr>
              <a:t>GNU</a:t>
            </a:r>
            <a:r>
              <a:rPr lang="zh-CN" altLang="en-US" sz="2400" dirty="0">
                <a:solidFill>
                  <a:srgbClr val="0000CC"/>
                </a:solidFill>
              </a:rPr>
              <a:t>与自由软件</a:t>
            </a:r>
            <a:endParaRPr lang="en-US" altLang="zh-CN" sz="2400" dirty="0">
              <a:solidFill>
                <a:srgbClr val="0000CC"/>
              </a:solidFill>
            </a:endParaRPr>
          </a:p>
          <a:p>
            <a:pPr marL="0" indent="0">
              <a:lnSpc>
                <a:spcPct val="120000"/>
              </a:lnSpc>
              <a:buNone/>
            </a:pPr>
            <a:r>
              <a:rPr lang="en-US" altLang="zh-CN" sz="2400" dirty="0">
                <a:solidFill>
                  <a:srgbClr val="0000CC"/>
                </a:solidFill>
              </a:rPr>
              <a:t>     </a:t>
            </a:r>
            <a:r>
              <a:rPr lang="en-US" altLang="zh-CN" sz="2400" dirty="0"/>
              <a:t>GNU</a:t>
            </a:r>
            <a:r>
              <a:rPr lang="zh-CN" altLang="en-US" sz="2400" dirty="0"/>
              <a:t>计划，又称革奴计划，是由麻省理工学院的研究员</a:t>
            </a:r>
            <a:r>
              <a:rPr lang="en-US" altLang="zh-CN" sz="2400" dirty="0"/>
              <a:t>Richard Stallman</a:t>
            </a:r>
            <a:r>
              <a:rPr lang="zh-CN" altLang="en-US" sz="2400" dirty="0"/>
              <a:t>在</a:t>
            </a:r>
            <a:r>
              <a:rPr lang="en-US" altLang="zh-CN" sz="2400" dirty="0"/>
              <a:t>1983</a:t>
            </a:r>
            <a:r>
              <a:rPr lang="zh-CN" altLang="en-US" sz="2400" dirty="0"/>
              <a:t>年</a:t>
            </a:r>
            <a:r>
              <a:rPr lang="en-US" altLang="zh-CN" sz="2400" dirty="0"/>
              <a:t>9</a:t>
            </a:r>
            <a:r>
              <a:rPr lang="zh-CN" altLang="en-US" sz="2400" dirty="0"/>
              <a:t>月</a:t>
            </a:r>
            <a:r>
              <a:rPr lang="en-US" altLang="zh-CN" sz="2400" dirty="0"/>
              <a:t>27</a:t>
            </a:r>
            <a:r>
              <a:rPr lang="zh-CN" altLang="en-US" sz="2400" dirty="0"/>
              <a:t>日公开发起的。它的目标是创建一套完全自由的操作系统。</a:t>
            </a:r>
            <a:r>
              <a:rPr lang="en-US" altLang="zh-CN" sz="2400" dirty="0"/>
              <a:t> GNU</a:t>
            </a:r>
            <a:r>
              <a:rPr lang="zh-CN" altLang="en-US" sz="2400" dirty="0"/>
              <a:t>计划就是要打破商业软件使用付费的枷锁；</a:t>
            </a:r>
            <a:r>
              <a:rPr lang="en-US" altLang="zh-CN" sz="2400" dirty="0"/>
              <a:t>GNU</a:t>
            </a:r>
            <a:r>
              <a:rPr lang="zh-CN" altLang="en-US" sz="2400" dirty="0"/>
              <a:t>计划下的任何软件，不只提供软件使用权、也提供软件源代码；</a:t>
            </a:r>
            <a:endParaRPr lang="en-US" altLang="zh-CN" sz="2400" dirty="0"/>
          </a:p>
          <a:p>
            <a:pPr marL="0" indent="0">
              <a:lnSpc>
                <a:spcPct val="120000"/>
              </a:lnSpc>
              <a:buNone/>
            </a:pPr>
            <a:r>
              <a:rPr lang="en-US" altLang="zh-CN" sz="2400" dirty="0"/>
              <a:t>Richard Stallman</a:t>
            </a:r>
            <a:r>
              <a:rPr lang="zh-CN" altLang="en-US" sz="2400" dirty="0"/>
              <a:t>在此基础上提出了自由软件（</a:t>
            </a:r>
            <a:r>
              <a:rPr lang="en-US" altLang="zh-CN" sz="2400" dirty="0"/>
              <a:t>Free Software</a:t>
            </a:r>
            <a:r>
              <a:rPr lang="zh-CN" altLang="en-US" sz="2400" dirty="0"/>
              <a:t>）的概念。并成立了自由软件基金会（</a:t>
            </a:r>
            <a:r>
              <a:rPr lang="en-US" altLang="zh-CN" sz="2400" dirty="0"/>
              <a:t>Free Software </a:t>
            </a:r>
            <a:r>
              <a:rPr lang="en-US" altLang="zh-CN" sz="2400" dirty="0" err="1"/>
              <a:t>Foundation,FSF</a:t>
            </a:r>
            <a:r>
              <a:rPr lang="zh-CN" altLang="en-US" sz="2400" dirty="0"/>
              <a:t>）实施</a:t>
            </a:r>
            <a:r>
              <a:rPr lang="en-US" altLang="zh-CN" sz="2400" dirty="0"/>
              <a:t>GNU</a:t>
            </a:r>
            <a:r>
              <a:rPr lang="zh-CN" altLang="en-US" sz="2400" dirty="0"/>
              <a:t>计划。</a:t>
            </a:r>
            <a:endParaRPr lang="en-US" altLang="zh-CN" sz="2400" dirty="0"/>
          </a:p>
          <a:p>
            <a:pPr marL="0" indent="0">
              <a:lnSpc>
                <a:spcPct val="120000"/>
              </a:lnSpc>
              <a:buNone/>
            </a:pPr>
            <a:r>
              <a:rPr lang="en-US" altLang="zh-CN" sz="2400" dirty="0"/>
              <a:t>    </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17</a:t>
            </a:fld>
            <a:endParaRPr lang="en-US" altLang="zh-CN" dirty="0"/>
          </a:p>
        </p:txBody>
      </p:sp>
      <p:sp>
        <p:nvSpPr>
          <p:cNvPr id="4" name="TextBox 3"/>
          <p:cNvSpPr txBox="1"/>
          <p:nvPr/>
        </p:nvSpPr>
        <p:spPr>
          <a:xfrm>
            <a:off x="7097178" y="4510977"/>
            <a:ext cx="1579278" cy="461665"/>
          </a:xfrm>
          <a:prstGeom prst="rect">
            <a:avLst/>
          </a:prstGeom>
          <a:noFill/>
        </p:spPr>
        <p:txBody>
          <a:bodyPr wrap="none" rtlCol="0">
            <a:spAutoFit/>
          </a:bodyPr>
          <a:lstStyle/>
          <a:p>
            <a:r>
              <a:rPr lang="en-US" altLang="zh-CN" sz="2400" dirty="0">
                <a:latin typeface="+mn-ea"/>
                <a:ea typeface="+mn-ea"/>
              </a:rPr>
              <a:t>GNU</a:t>
            </a:r>
            <a:r>
              <a:rPr lang="zh-CN" altLang="en-US" sz="2400" dirty="0">
                <a:latin typeface="+mn-ea"/>
                <a:ea typeface="+mn-ea"/>
              </a:rPr>
              <a:t>的标志</a:t>
            </a:r>
          </a:p>
        </p:txBody>
      </p:sp>
      <p:pic>
        <p:nvPicPr>
          <p:cNvPr id="7" name="Picture 5" descr="Gn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988840"/>
            <a:ext cx="2160240" cy="2324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276342"/>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a:r>
              <a:rPr lang="en-US" altLang="zh-CN" sz="4000" dirty="0">
                <a:latin typeface="+mj-ea"/>
              </a:rPr>
              <a:t>Linux</a:t>
            </a:r>
            <a:r>
              <a:rPr lang="zh-CN" altLang="en-US" sz="4000" dirty="0">
                <a:latin typeface="+mj-ea"/>
              </a:rPr>
              <a:t>的发展史 </a:t>
            </a:r>
          </a:p>
        </p:txBody>
      </p:sp>
      <p:sp>
        <p:nvSpPr>
          <p:cNvPr id="27651" name="Rectangle 3"/>
          <p:cNvSpPr>
            <a:spLocks noGrp="1" noChangeArrowheads="1"/>
          </p:cNvSpPr>
          <p:nvPr>
            <p:ph type="body" idx="1"/>
          </p:nvPr>
        </p:nvSpPr>
        <p:spPr>
          <a:xfrm>
            <a:off x="251520" y="1196752"/>
            <a:ext cx="8280920" cy="4953000"/>
          </a:xfrm>
        </p:spPr>
        <p:txBody>
          <a:bodyPr/>
          <a:lstStyle/>
          <a:p>
            <a:pPr marL="0" indent="0">
              <a:lnSpc>
                <a:spcPct val="130000"/>
              </a:lnSpc>
              <a:buNone/>
            </a:pPr>
            <a:r>
              <a:rPr lang="en-US" altLang="zh-CN" sz="2400" dirty="0"/>
              <a:t>3. </a:t>
            </a:r>
            <a:r>
              <a:rPr lang="en-US" altLang="zh-CN" sz="2400" dirty="0">
                <a:solidFill>
                  <a:srgbClr val="0000CC"/>
                </a:solidFill>
              </a:rPr>
              <a:t>GNU</a:t>
            </a:r>
            <a:r>
              <a:rPr lang="zh-CN" altLang="en-US" sz="2400" dirty="0">
                <a:solidFill>
                  <a:srgbClr val="0000CC"/>
                </a:solidFill>
              </a:rPr>
              <a:t>与自由软件（续）</a:t>
            </a:r>
            <a:endParaRPr lang="en-US" altLang="zh-CN" sz="2400" dirty="0">
              <a:solidFill>
                <a:srgbClr val="0000CC"/>
              </a:solidFill>
            </a:endParaRPr>
          </a:p>
          <a:p>
            <a:pPr marL="0" indent="0">
              <a:lnSpc>
                <a:spcPct val="130000"/>
              </a:lnSpc>
              <a:buNone/>
            </a:pPr>
            <a:r>
              <a:rPr lang="en-US" altLang="zh-CN" sz="2400" dirty="0"/>
              <a:t>    </a:t>
            </a:r>
            <a:r>
              <a:rPr lang="en-US" altLang="zh-CN" sz="2400" dirty="0" err="1"/>
              <a:t>FSF</a:t>
            </a:r>
            <a:r>
              <a:rPr lang="zh-CN" altLang="en-US" sz="2400" dirty="0"/>
              <a:t>提出通用公共许可证（</a:t>
            </a:r>
            <a:r>
              <a:rPr lang="en-US" altLang="zh-CN" sz="2400" dirty="0"/>
              <a:t>General Public </a:t>
            </a:r>
            <a:r>
              <a:rPr lang="en-US" altLang="zh-CN" sz="2400" dirty="0" err="1"/>
              <a:t>Lincense,GPL</a:t>
            </a:r>
            <a:r>
              <a:rPr lang="zh-CN" altLang="en-US" sz="2400" dirty="0"/>
              <a:t>）</a:t>
            </a:r>
            <a:r>
              <a:rPr lang="en-US" altLang="zh-CN" sz="2400" dirty="0"/>
              <a:t>GPL</a:t>
            </a:r>
            <a:r>
              <a:rPr lang="zh-CN" altLang="en-US" sz="2400" dirty="0"/>
              <a:t>允许用户自由下载，分发、修改和再分发源代码公开的自由软件，并可以向使用者收取一定服务费，但不允许任何人将源代码与服务做任何形式的捆绑与销售。</a:t>
            </a:r>
            <a:endParaRPr lang="en-US" altLang="zh-CN" sz="2400" dirty="0"/>
          </a:p>
          <a:p>
            <a:pPr marL="0" indent="0">
              <a:lnSpc>
                <a:spcPct val="130000"/>
              </a:lnSpc>
              <a:buNone/>
            </a:pPr>
            <a:r>
              <a:rPr lang="zh-CN" altLang="en-US" sz="2400" dirty="0">
                <a:latin typeface="+mn-ea"/>
              </a:rPr>
              <a:t>   目前全世界范围有无数自由软件开发自愿者加入</a:t>
            </a:r>
            <a:r>
              <a:rPr lang="en-US" altLang="zh-CN" sz="2400" dirty="0">
                <a:latin typeface="+mn-ea"/>
              </a:rPr>
              <a:t>GNU</a:t>
            </a:r>
            <a:r>
              <a:rPr lang="zh-CN" altLang="en-US" sz="2400" dirty="0">
                <a:latin typeface="+mn-ea"/>
              </a:rPr>
              <a:t>计划，并已经推出一系列自由软件来满足用户在各方面的需求。</a:t>
            </a:r>
            <a:r>
              <a:rPr lang="en-US" altLang="zh-CN" sz="2400" dirty="0">
                <a:latin typeface="+mn-ea"/>
              </a:rPr>
              <a:t>Linux</a:t>
            </a:r>
            <a:r>
              <a:rPr lang="zh-CN" altLang="en-US" sz="2400" dirty="0">
                <a:latin typeface="+mn-ea"/>
              </a:rPr>
              <a:t>是</a:t>
            </a:r>
            <a:r>
              <a:rPr lang="en-US" altLang="zh-CN" sz="2400" dirty="0">
                <a:latin typeface="+mn-ea"/>
              </a:rPr>
              <a:t>GNU</a:t>
            </a:r>
            <a:r>
              <a:rPr lang="zh-CN" altLang="en-US" sz="2400" dirty="0">
                <a:latin typeface="+mn-ea"/>
              </a:rPr>
              <a:t>的一个重要实现。</a:t>
            </a:r>
            <a:endParaRPr lang="en-US" altLang="zh-CN" sz="2400" dirty="0"/>
          </a:p>
          <a:p>
            <a:pPr marL="0" indent="0">
              <a:lnSpc>
                <a:spcPct val="120000"/>
              </a:lnSpc>
              <a:buNone/>
            </a:pPr>
            <a:endParaRPr lang="en-US" altLang="zh-CN" sz="2400"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18</a:t>
            </a:fld>
            <a:endParaRPr lang="en-US" altLang="zh-CN" dirty="0"/>
          </a:p>
        </p:txBody>
      </p:sp>
    </p:spTree>
    <p:extLst>
      <p:ext uri="{BB962C8B-B14F-4D97-AF65-F5344CB8AC3E}">
        <p14:creationId xmlns:p14="http://schemas.microsoft.com/office/powerpoint/2010/main" val="1066131866"/>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384"/>
            <a:ext cx="7543800" cy="858837"/>
          </a:xfrm>
        </p:spPr>
        <p:txBody>
          <a:bodyPr/>
          <a:lstStyle/>
          <a:p>
            <a:pPr algn="ctr"/>
            <a:r>
              <a:rPr lang="en-US" altLang="zh-CN" sz="4000" dirty="0">
                <a:latin typeface="+mj-ea"/>
              </a:rPr>
              <a:t>Linux</a:t>
            </a:r>
            <a:r>
              <a:rPr lang="zh-CN" altLang="en-US" sz="4000" dirty="0">
                <a:latin typeface="+mj-ea"/>
              </a:rPr>
              <a:t>的发展史 </a:t>
            </a:r>
          </a:p>
        </p:txBody>
      </p:sp>
      <p:sp>
        <p:nvSpPr>
          <p:cNvPr id="27651" name="Rectangle 3"/>
          <p:cNvSpPr>
            <a:spLocks noGrp="1" noChangeArrowheads="1"/>
          </p:cNvSpPr>
          <p:nvPr>
            <p:ph type="body" idx="1"/>
          </p:nvPr>
        </p:nvSpPr>
        <p:spPr>
          <a:xfrm>
            <a:off x="395536" y="980728"/>
            <a:ext cx="8352928" cy="4953000"/>
          </a:xfrm>
        </p:spPr>
        <p:txBody>
          <a:bodyPr/>
          <a:lstStyle/>
          <a:p>
            <a:pPr marL="0" indent="0">
              <a:lnSpc>
                <a:spcPct val="120000"/>
              </a:lnSpc>
              <a:buNone/>
            </a:pPr>
            <a:r>
              <a:rPr lang="en-US" altLang="zh-CN" sz="2400" dirty="0"/>
              <a:t>4. Linux</a:t>
            </a:r>
            <a:r>
              <a:rPr lang="zh-CN" altLang="en-US" sz="2400" dirty="0"/>
              <a:t>操作系统的出现</a:t>
            </a:r>
            <a:r>
              <a:rPr lang="en-US" altLang="zh-CN" sz="2400" dirty="0"/>
              <a:t> </a:t>
            </a:r>
          </a:p>
          <a:p>
            <a:pPr marL="0" indent="0">
              <a:lnSpc>
                <a:spcPct val="120000"/>
              </a:lnSpc>
              <a:buNone/>
            </a:pPr>
            <a:r>
              <a:rPr lang="zh-CN" altLang="en-US" sz="2400" dirty="0"/>
              <a:t>     </a:t>
            </a:r>
            <a:r>
              <a:rPr lang="en-US" altLang="zh-CN" sz="2400" dirty="0"/>
              <a:t>1991</a:t>
            </a:r>
            <a:r>
              <a:rPr lang="zh-CN" altLang="en-US" sz="2400" dirty="0"/>
              <a:t>年，</a:t>
            </a:r>
            <a:r>
              <a:rPr lang="en-US" altLang="zh-CN" sz="2400" dirty="0"/>
              <a:t>Linus Torvalds</a:t>
            </a:r>
            <a:r>
              <a:rPr lang="zh-CN" altLang="en-US" sz="2400" dirty="0"/>
              <a:t>在芬兰赫尔辛基大学念计算机专业研究生二年级，他为完成自己操作系统课程的作业，基于</a:t>
            </a:r>
            <a:r>
              <a:rPr lang="en-US" altLang="zh-CN" sz="2400" dirty="0" err="1"/>
              <a:t>MINIX</a:t>
            </a:r>
            <a:r>
              <a:rPr lang="zh-CN" altLang="en-US" sz="2400" dirty="0"/>
              <a:t>编写一些程序，最后他惊奇地发现自己的这些程序已经能满足一个操作系统的基本功能。 他将这个操作系统的源程序发布在</a:t>
            </a:r>
            <a:r>
              <a:rPr lang="en-US" altLang="zh-CN" sz="2400" dirty="0"/>
              <a:t>Internet,</a:t>
            </a:r>
            <a:r>
              <a:rPr lang="zh-CN" altLang="en-US" sz="2400" dirty="0"/>
              <a:t>并邀请所有有兴趣的人发表评论或共同修改代码。随后，</a:t>
            </a:r>
            <a:r>
              <a:rPr lang="en-US" altLang="zh-CN" sz="2400" dirty="0"/>
              <a:t>Linus Torvalds</a:t>
            </a:r>
            <a:r>
              <a:rPr lang="zh-CN" altLang="en-US" sz="2400" dirty="0"/>
              <a:t>将这个操作系统命令为</a:t>
            </a:r>
            <a:r>
              <a:rPr lang="en-US" altLang="zh-CN" sz="2400" dirty="0"/>
              <a:t>Linux,</a:t>
            </a:r>
            <a:r>
              <a:rPr lang="zh-CN" altLang="en-US" sz="2400" dirty="0"/>
              <a:t>也就是</a:t>
            </a:r>
            <a:r>
              <a:rPr lang="en-US" altLang="zh-CN" sz="2400" dirty="0"/>
              <a:t>Linus’s UNIX</a:t>
            </a:r>
            <a:r>
              <a:rPr lang="zh-CN" altLang="en-US" sz="2400" dirty="0"/>
              <a:t>的意思。</a:t>
            </a:r>
            <a:endParaRPr lang="en-US" altLang="zh-CN" sz="2400" dirty="0"/>
          </a:p>
          <a:p>
            <a:pPr marL="0" indent="0">
              <a:lnSpc>
                <a:spcPct val="120000"/>
              </a:lnSpc>
              <a:buNone/>
            </a:pPr>
            <a:endParaRPr lang="zh-CN" altLang="en-US" sz="2400" dirty="0"/>
          </a:p>
          <a:p>
            <a:pPr marL="0" indent="0">
              <a:lnSpc>
                <a:spcPct val="120000"/>
              </a:lnSpc>
              <a:buNone/>
            </a:pPr>
            <a:endParaRPr lang="en-US" altLang="zh-CN" sz="2400"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19</a:t>
            </a:fld>
            <a:endParaRPr lang="en-US" altLang="zh-CN" dirty="0"/>
          </a:p>
        </p:txBody>
      </p:sp>
      <p:pic>
        <p:nvPicPr>
          <p:cNvPr id="5" name="Picture 13" descr="1_53_6c59561704a0e4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221088"/>
            <a:ext cx="2952328" cy="2182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15470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灯片编号占位符 4"/>
          <p:cNvSpPr>
            <a:spLocks noGrp="1"/>
          </p:cNvSpPr>
          <p:nvPr>
            <p:ph type="sldNum" sz="quarter" idx="11"/>
          </p:nvPr>
        </p:nvSpPr>
        <p:spPr>
          <a:noFill/>
        </p:spPr>
        <p:txBody>
          <a:bodyPr/>
          <a:lstStyle/>
          <a:p>
            <a:fld id="{23041614-5F95-49ED-A912-D8CC0EDBA080}" type="slidenum">
              <a:rPr lang="en-US" altLang="zh-CN" smtClean="0"/>
              <a:pPr/>
              <a:t>2</a:t>
            </a:fld>
            <a:endParaRPr lang="en-US" altLang="zh-CN"/>
          </a:p>
        </p:txBody>
      </p:sp>
      <p:sp>
        <p:nvSpPr>
          <p:cNvPr id="19460" name="Rectangle 2"/>
          <p:cNvSpPr>
            <a:spLocks noGrp="1" noChangeArrowheads="1"/>
          </p:cNvSpPr>
          <p:nvPr>
            <p:ph type="title"/>
          </p:nvPr>
        </p:nvSpPr>
        <p:spPr>
          <a:xfrm>
            <a:off x="250825" y="-25400"/>
            <a:ext cx="7761288" cy="858838"/>
          </a:xfrm>
        </p:spPr>
        <p:txBody>
          <a:bodyPr/>
          <a:lstStyle/>
          <a:p>
            <a:pPr eaLnBrk="1" hangingPunct="1"/>
            <a:r>
              <a:rPr lang="zh-CN" altLang="en-US" sz="4600"/>
              <a:t>本次课程所讲内容</a:t>
            </a:r>
          </a:p>
        </p:txBody>
      </p:sp>
      <p:sp>
        <p:nvSpPr>
          <p:cNvPr id="19461" name="Rectangle 3"/>
          <p:cNvSpPr>
            <a:spLocks noGrp="1" noChangeArrowheads="1"/>
          </p:cNvSpPr>
          <p:nvPr>
            <p:ph type="body" idx="1"/>
          </p:nvPr>
        </p:nvSpPr>
        <p:spPr>
          <a:xfrm>
            <a:off x="382588" y="2278285"/>
            <a:ext cx="7632700" cy="3382963"/>
          </a:xfrm>
        </p:spPr>
        <p:txBody>
          <a:bodyPr/>
          <a:lstStyle/>
          <a:p>
            <a:pPr algn="just" eaLnBrk="1" hangingPunct="1">
              <a:spcBef>
                <a:spcPct val="50000"/>
              </a:spcBef>
              <a:spcAft>
                <a:spcPct val="50000"/>
              </a:spcAft>
            </a:pPr>
            <a:r>
              <a:rPr lang="zh-CN" altLang="en-US" sz="4000" dirty="0">
                <a:solidFill>
                  <a:srgbClr val="0000CC"/>
                </a:solidFill>
              </a:rPr>
              <a:t>课程注意事项</a:t>
            </a:r>
          </a:p>
          <a:p>
            <a:pPr algn="just" eaLnBrk="1" hangingPunct="1">
              <a:spcBef>
                <a:spcPct val="50000"/>
              </a:spcBef>
              <a:spcAft>
                <a:spcPct val="50000"/>
              </a:spcAft>
            </a:pPr>
            <a:r>
              <a:rPr lang="en-US" altLang="zh-CN" sz="4000" dirty="0"/>
              <a:t>Linux</a:t>
            </a:r>
            <a:r>
              <a:rPr lang="zh-CN" altLang="en-US" sz="4000" dirty="0"/>
              <a:t>概述</a:t>
            </a:r>
          </a:p>
        </p:txBody>
      </p:sp>
      <p:sp>
        <p:nvSpPr>
          <p:cNvPr id="317444" name="Text Box 4"/>
          <p:cNvSpPr txBox="1">
            <a:spLocks noChangeArrowheads="1"/>
          </p:cNvSpPr>
          <p:nvPr/>
        </p:nvSpPr>
        <p:spPr bwMode="auto">
          <a:xfrm>
            <a:off x="4572000" y="1412776"/>
            <a:ext cx="4572000" cy="2617787"/>
          </a:xfrm>
          <a:prstGeom prst="rect">
            <a:avLst/>
          </a:prstGeom>
          <a:noFill/>
          <a:ln w="28575" algn="ctr">
            <a:noFill/>
            <a:miter lim="800000"/>
            <a:headEnd/>
            <a:tailEnd/>
          </a:ln>
        </p:spPr>
        <p:txBody>
          <a:bodyPr>
            <a:spAutoFit/>
          </a:bodyPr>
          <a:lstStyle/>
          <a:p>
            <a:pPr algn="l">
              <a:spcBef>
                <a:spcPct val="20000"/>
              </a:spcBef>
            </a:pPr>
            <a:r>
              <a:rPr lang="zh-CN" altLang="en-US" sz="3600" dirty="0">
                <a:solidFill>
                  <a:srgbClr val="CC0099"/>
                </a:solidFill>
                <a:ea typeface="黑体" pitchFamily="2" charset="-122"/>
              </a:rPr>
              <a:t>课时分配</a:t>
            </a:r>
          </a:p>
          <a:p>
            <a:pPr algn="l">
              <a:spcBef>
                <a:spcPct val="20000"/>
              </a:spcBef>
            </a:pPr>
            <a:r>
              <a:rPr lang="zh-CN" altLang="en-US" sz="3600" dirty="0">
                <a:solidFill>
                  <a:srgbClr val="CC0099"/>
                </a:solidFill>
                <a:ea typeface="黑体" pitchFamily="2" charset="-122"/>
              </a:rPr>
              <a:t>课程考核方式</a:t>
            </a:r>
          </a:p>
          <a:p>
            <a:pPr algn="l">
              <a:spcBef>
                <a:spcPct val="20000"/>
              </a:spcBef>
            </a:pPr>
            <a:r>
              <a:rPr lang="zh-CN" altLang="en-US" sz="3600" dirty="0">
                <a:solidFill>
                  <a:srgbClr val="CC0099"/>
                </a:solidFill>
                <a:ea typeface="黑体" pitchFamily="2" charset="-122"/>
              </a:rPr>
              <a:t>教学服务器</a:t>
            </a:r>
          </a:p>
          <a:p>
            <a:pPr algn="l">
              <a:spcBef>
                <a:spcPct val="20000"/>
              </a:spcBef>
            </a:pPr>
            <a:r>
              <a:rPr lang="zh-CN" altLang="en-US" sz="3600" dirty="0">
                <a:solidFill>
                  <a:srgbClr val="CC0099"/>
                </a:solidFill>
                <a:ea typeface="黑体" pitchFamily="2" charset="-122"/>
              </a:rPr>
              <a:t>作业和实验报告</a:t>
            </a:r>
          </a:p>
        </p:txBody>
      </p:sp>
      <p:sp>
        <p:nvSpPr>
          <p:cNvPr id="317445" name="AutoShape 5"/>
          <p:cNvSpPr>
            <a:spLocks/>
          </p:cNvSpPr>
          <p:nvPr/>
        </p:nvSpPr>
        <p:spPr bwMode="auto">
          <a:xfrm>
            <a:off x="3995738" y="1582415"/>
            <a:ext cx="504825" cy="2206625"/>
          </a:xfrm>
          <a:prstGeom prst="leftBrace">
            <a:avLst>
              <a:gd name="adj1" fmla="val 36426"/>
              <a:gd name="adj2" fmla="val 50000"/>
            </a:avLst>
          </a:prstGeom>
          <a:noFill/>
          <a:ln w="28575">
            <a:solidFill>
              <a:srgbClr val="0000FF"/>
            </a:solidFill>
            <a:round/>
            <a:headEnd/>
            <a:tailEnd/>
          </a:ln>
        </p:spPr>
        <p:txBody>
          <a:bodyPr wrap="none" anchor="ctr"/>
          <a:lstStyle/>
          <a:p>
            <a:endParaRPr lang="zh-CN" altLang="en-US" b="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17445"/>
                                        </p:tgtEl>
                                        <p:attrNameLst>
                                          <p:attrName>style.visibility</p:attrName>
                                        </p:attrNameLst>
                                      </p:cBhvr>
                                      <p:to>
                                        <p:strVal val="visible"/>
                                      </p:to>
                                    </p:set>
                                    <p:anim calcmode="lin" valueType="num">
                                      <p:cBhvr>
                                        <p:cTn id="7" dur="500" fill="hold"/>
                                        <p:tgtEl>
                                          <p:spTgt spid="317445"/>
                                        </p:tgtEl>
                                        <p:attrNameLst>
                                          <p:attrName>ppt_w</p:attrName>
                                        </p:attrNameLst>
                                      </p:cBhvr>
                                      <p:tavLst>
                                        <p:tav tm="0">
                                          <p:val>
                                            <p:fltVal val="0"/>
                                          </p:val>
                                        </p:tav>
                                        <p:tav tm="100000">
                                          <p:val>
                                            <p:strVal val="#ppt_w"/>
                                          </p:val>
                                        </p:tav>
                                      </p:tavLst>
                                    </p:anim>
                                    <p:anim calcmode="lin" valueType="num">
                                      <p:cBhvr>
                                        <p:cTn id="8" dur="500" fill="hold"/>
                                        <p:tgtEl>
                                          <p:spTgt spid="31744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par>
                                <p:cTn id="9" presetID="17" presetClass="entr" presetSubtype="10" fill="hold" grpId="0" nodeType="withEffect">
                                  <p:stCondLst>
                                    <p:cond delay="0"/>
                                  </p:stCondLst>
                                  <p:childTnLst>
                                    <p:set>
                                      <p:cBhvr>
                                        <p:cTn id="10" dur="1" fill="hold">
                                          <p:stCondLst>
                                            <p:cond delay="0"/>
                                          </p:stCondLst>
                                        </p:cTn>
                                        <p:tgtEl>
                                          <p:spTgt spid="317444"/>
                                        </p:tgtEl>
                                        <p:attrNameLst>
                                          <p:attrName>style.visibility</p:attrName>
                                        </p:attrNameLst>
                                      </p:cBhvr>
                                      <p:to>
                                        <p:strVal val="visible"/>
                                      </p:to>
                                    </p:set>
                                    <p:anim calcmode="lin" valueType="num">
                                      <p:cBhvr>
                                        <p:cTn id="11" dur="500" fill="hold"/>
                                        <p:tgtEl>
                                          <p:spTgt spid="317444"/>
                                        </p:tgtEl>
                                        <p:attrNameLst>
                                          <p:attrName>ppt_w</p:attrName>
                                        </p:attrNameLst>
                                      </p:cBhvr>
                                      <p:tavLst>
                                        <p:tav tm="0">
                                          <p:val>
                                            <p:fltVal val="0"/>
                                          </p:val>
                                        </p:tav>
                                        <p:tav tm="100000">
                                          <p:val>
                                            <p:strVal val="#ppt_w"/>
                                          </p:val>
                                        </p:tav>
                                      </p:tavLst>
                                    </p:anim>
                                    <p:anim calcmode="lin" valueType="num">
                                      <p:cBhvr>
                                        <p:cTn id="12" dur="500" fill="hold"/>
                                        <p:tgtEl>
                                          <p:spTgt spid="3174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4" grpId="0"/>
      <p:bldP spid="31744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a:r>
              <a:rPr lang="en-US" altLang="zh-CN" sz="4000" dirty="0">
                <a:latin typeface="+mj-ea"/>
              </a:rPr>
              <a:t>Linux</a:t>
            </a:r>
            <a:r>
              <a:rPr lang="zh-CN" altLang="en-US" sz="4000" dirty="0">
                <a:latin typeface="+mj-ea"/>
              </a:rPr>
              <a:t>的发展 </a:t>
            </a:r>
          </a:p>
        </p:txBody>
      </p:sp>
      <p:sp>
        <p:nvSpPr>
          <p:cNvPr id="27651" name="Rectangle 3"/>
          <p:cNvSpPr>
            <a:spLocks noGrp="1" noChangeArrowheads="1"/>
          </p:cNvSpPr>
          <p:nvPr>
            <p:ph type="body" idx="1"/>
          </p:nvPr>
        </p:nvSpPr>
        <p:spPr>
          <a:xfrm>
            <a:off x="107504" y="1268760"/>
            <a:ext cx="7992888" cy="4953000"/>
          </a:xfrm>
        </p:spPr>
        <p:txBody>
          <a:bodyPr/>
          <a:lstStyle/>
          <a:p>
            <a:r>
              <a:rPr lang="en-US" altLang="zh-CN" sz="2400" dirty="0">
                <a:latin typeface="黑体" pitchFamily="49" charset="-122"/>
              </a:rPr>
              <a:t>Linus</a:t>
            </a:r>
            <a:r>
              <a:rPr lang="zh-CN" altLang="en-US" sz="2400" dirty="0">
                <a:latin typeface="黑体" pitchFamily="49" charset="-122"/>
              </a:rPr>
              <a:t>自己并没预料到他的小创造将改变整个计算科学领域。</a:t>
            </a:r>
            <a:r>
              <a:rPr lang="en-US" altLang="zh-CN" sz="2400" dirty="0">
                <a:latin typeface="黑体" pitchFamily="49" charset="-122"/>
              </a:rPr>
              <a:t>1991</a:t>
            </a:r>
            <a:r>
              <a:rPr lang="zh-CN" altLang="en-US" sz="2400" dirty="0">
                <a:latin typeface="黑体" pitchFamily="49" charset="-122"/>
              </a:rPr>
              <a:t>年</a:t>
            </a:r>
            <a:r>
              <a:rPr lang="en-US" altLang="zh-CN" sz="2400" dirty="0">
                <a:latin typeface="黑体" pitchFamily="49" charset="-122"/>
              </a:rPr>
              <a:t>9</a:t>
            </a:r>
            <a:r>
              <a:rPr lang="zh-CN" altLang="en-US" sz="2400" dirty="0">
                <a:latin typeface="黑体" pitchFamily="49" charset="-122"/>
              </a:rPr>
              <a:t>月中旬，</a:t>
            </a:r>
            <a:r>
              <a:rPr lang="en-US" altLang="zh-CN" sz="2400" dirty="0">
                <a:latin typeface="黑体" pitchFamily="49" charset="-122"/>
              </a:rPr>
              <a:t>Linux 0.01</a:t>
            </a:r>
            <a:r>
              <a:rPr lang="zh-CN" altLang="en-US" sz="2400" dirty="0">
                <a:latin typeface="黑体" pitchFamily="49" charset="-122"/>
              </a:rPr>
              <a:t>版问世了，并且被放到了网上。它立即引起了人们的注意。源代码被下载、测试、修改，最终被反馈给</a:t>
            </a:r>
            <a:r>
              <a:rPr lang="en-US" altLang="zh-CN" sz="2400" dirty="0">
                <a:latin typeface="黑体" pitchFamily="49" charset="-122"/>
              </a:rPr>
              <a:t>Linus</a:t>
            </a:r>
            <a:r>
              <a:rPr lang="zh-CN" altLang="en-US" sz="2400" dirty="0">
                <a:latin typeface="黑体" pitchFamily="49" charset="-122"/>
              </a:rPr>
              <a:t>。</a:t>
            </a:r>
            <a:endParaRPr lang="en-US" altLang="zh-CN" sz="2400" dirty="0">
              <a:latin typeface="黑体" pitchFamily="49" charset="-122"/>
            </a:endParaRPr>
          </a:p>
          <a:p>
            <a:r>
              <a:rPr lang="en-US" altLang="zh-CN" sz="2400" dirty="0">
                <a:latin typeface="黑体" pitchFamily="49" charset="-122"/>
              </a:rPr>
              <a:t>10 </a:t>
            </a:r>
            <a:r>
              <a:rPr lang="zh-CN" altLang="en-US" sz="2400" dirty="0">
                <a:latin typeface="黑体" pitchFamily="49" charset="-122"/>
              </a:rPr>
              <a:t>月</a:t>
            </a:r>
            <a:r>
              <a:rPr lang="en-US" altLang="zh-CN" sz="2400" dirty="0">
                <a:latin typeface="黑体" pitchFamily="49" charset="-122"/>
              </a:rPr>
              <a:t>5</a:t>
            </a:r>
            <a:r>
              <a:rPr lang="zh-CN" altLang="en-US" sz="2400" dirty="0">
                <a:latin typeface="黑体" pitchFamily="49" charset="-122"/>
              </a:rPr>
              <a:t>号，</a:t>
            </a:r>
            <a:r>
              <a:rPr lang="en-US" altLang="zh-CN" sz="2400" dirty="0">
                <a:latin typeface="黑体" pitchFamily="49" charset="-122"/>
              </a:rPr>
              <a:t>0.02</a:t>
            </a:r>
            <a:r>
              <a:rPr lang="zh-CN" altLang="en-US" sz="2400" dirty="0">
                <a:latin typeface="黑体" pitchFamily="49" charset="-122"/>
              </a:rPr>
              <a:t>版出来了，这是</a:t>
            </a:r>
            <a:r>
              <a:rPr lang="en-US" altLang="zh-CN" sz="2400" dirty="0" err="1">
                <a:latin typeface="黑体" pitchFamily="49" charset="-122"/>
              </a:rPr>
              <a:t>linux</a:t>
            </a:r>
            <a:r>
              <a:rPr lang="zh-CN" altLang="en-US" sz="2400" dirty="0">
                <a:latin typeface="黑体" pitchFamily="49" charset="-122"/>
              </a:rPr>
              <a:t>第一次正式向外公布的时间。几周以后，</a:t>
            </a:r>
            <a:r>
              <a:rPr lang="en-US" altLang="zh-CN" sz="2400" dirty="0">
                <a:latin typeface="黑体" pitchFamily="49" charset="-122"/>
              </a:rPr>
              <a:t>Linux 0.03</a:t>
            </a:r>
            <a:r>
              <a:rPr lang="zh-CN" altLang="en-US" sz="2400" dirty="0">
                <a:latin typeface="黑体" pitchFamily="49" charset="-122"/>
              </a:rPr>
              <a:t>版发布了。</a:t>
            </a:r>
            <a:r>
              <a:rPr lang="en-US" altLang="zh-CN" sz="2400" dirty="0">
                <a:latin typeface="黑体" pitchFamily="49" charset="-122"/>
              </a:rPr>
              <a:t>12</a:t>
            </a:r>
            <a:r>
              <a:rPr lang="zh-CN" altLang="en-US" sz="2400" dirty="0">
                <a:latin typeface="黑体" pitchFamily="49" charset="-122"/>
              </a:rPr>
              <a:t>月份，</a:t>
            </a:r>
            <a:r>
              <a:rPr lang="en-US" altLang="zh-CN" sz="2400" dirty="0">
                <a:latin typeface="黑体" pitchFamily="49" charset="-122"/>
              </a:rPr>
              <a:t>0.10</a:t>
            </a:r>
            <a:r>
              <a:rPr lang="zh-CN" altLang="en-US" sz="2400" dirty="0">
                <a:latin typeface="黑体" pitchFamily="49" charset="-122"/>
              </a:rPr>
              <a:t>版发布了。这时的</a:t>
            </a:r>
            <a:r>
              <a:rPr lang="en-US" altLang="zh-CN" sz="2400" dirty="0">
                <a:latin typeface="黑体" pitchFamily="49" charset="-122"/>
              </a:rPr>
              <a:t>Linux</a:t>
            </a:r>
            <a:r>
              <a:rPr lang="zh-CN" altLang="en-US" sz="2400" dirty="0">
                <a:latin typeface="黑体" pitchFamily="49" charset="-122"/>
              </a:rPr>
              <a:t>还很简陋。</a:t>
            </a:r>
            <a:r>
              <a:rPr lang="en-US" altLang="zh-CN" sz="2400" dirty="0">
                <a:latin typeface="黑体" pitchFamily="49" charset="-122"/>
              </a:rPr>
              <a:t>0.11</a:t>
            </a:r>
            <a:r>
              <a:rPr lang="zh-CN" altLang="en-US" sz="2400" dirty="0">
                <a:latin typeface="黑体" pitchFamily="49" charset="-122"/>
              </a:rPr>
              <a:t>版有了不少改进，可以支持多国语言键盘、软驱、</a:t>
            </a:r>
            <a:r>
              <a:rPr lang="en-US" altLang="zh-CN" sz="2400" dirty="0">
                <a:latin typeface="黑体" pitchFamily="49" charset="-122"/>
              </a:rPr>
              <a:t>VGA</a:t>
            </a:r>
            <a:r>
              <a:rPr lang="zh-CN" altLang="en-US" sz="2400" dirty="0">
                <a:latin typeface="黑体" pitchFamily="49" charset="-122"/>
              </a:rPr>
              <a:t>、</a:t>
            </a:r>
            <a:r>
              <a:rPr lang="en-US" altLang="zh-CN" sz="2400" dirty="0" err="1">
                <a:latin typeface="黑体" pitchFamily="49" charset="-122"/>
              </a:rPr>
              <a:t>EGA</a:t>
            </a:r>
            <a:r>
              <a:rPr lang="zh-CN" altLang="en-US" sz="2400" dirty="0">
                <a:latin typeface="黑体" pitchFamily="49" charset="-122"/>
              </a:rPr>
              <a:t>、</a:t>
            </a:r>
            <a:r>
              <a:rPr lang="en-US" altLang="zh-CN" sz="2400" dirty="0">
                <a:latin typeface="黑体" pitchFamily="49" charset="-122"/>
              </a:rPr>
              <a:t>Hercules</a:t>
            </a:r>
            <a:r>
              <a:rPr lang="zh-CN" altLang="en-US" sz="2400" dirty="0">
                <a:latin typeface="黑体" pitchFamily="49" charset="-122"/>
              </a:rPr>
              <a:t>等等。</a:t>
            </a:r>
            <a:r>
              <a:rPr lang="en-US" altLang="zh-CN" sz="2400" dirty="0">
                <a:latin typeface="黑体" pitchFamily="49" charset="-122"/>
              </a:rPr>
              <a:t>Linux</a:t>
            </a:r>
            <a:r>
              <a:rPr lang="zh-CN" altLang="en-US" sz="2400" dirty="0">
                <a:latin typeface="黑体" pitchFamily="49" charset="-122"/>
              </a:rPr>
              <a:t>的版本号从</a:t>
            </a:r>
            <a:r>
              <a:rPr lang="en-US" altLang="zh-CN" sz="2400" dirty="0">
                <a:latin typeface="黑体" pitchFamily="49" charset="-122"/>
              </a:rPr>
              <a:t>0.12</a:t>
            </a:r>
            <a:r>
              <a:rPr lang="zh-CN" altLang="en-US" sz="2400" dirty="0">
                <a:latin typeface="黑体" pitchFamily="49" charset="-122"/>
              </a:rPr>
              <a:t>直接上升到了</a:t>
            </a:r>
            <a:r>
              <a:rPr lang="en-US" altLang="zh-CN" sz="2400" dirty="0">
                <a:latin typeface="黑体" pitchFamily="49" charset="-122"/>
              </a:rPr>
              <a:t>0.95</a:t>
            </a:r>
            <a:r>
              <a:rPr lang="zh-CN" altLang="en-US" sz="2400" dirty="0">
                <a:latin typeface="黑体" pitchFamily="49" charset="-122"/>
              </a:rPr>
              <a:t>、</a:t>
            </a:r>
            <a:r>
              <a:rPr lang="en-US" altLang="zh-CN" sz="2400" dirty="0">
                <a:latin typeface="黑体" pitchFamily="49" charset="-122"/>
              </a:rPr>
              <a:t>0.96......</a:t>
            </a:r>
            <a:r>
              <a:rPr lang="zh-CN" altLang="en-US" sz="2400" dirty="0">
                <a:latin typeface="黑体" pitchFamily="49" charset="-122"/>
              </a:rPr>
              <a:t>不久，</a:t>
            </a:r>
            <a:r>
              <a:rPr lang="en-US" altLang="zh-CN" sz="2400" dirty="0">
                <a:latin typeface="黑体" pitchFamily="49" charset="-122"/>
              </a:rPr>
              <a:t>Linux</a:t>
            </a:r>
            <a:r>
              <a:rPr lang="zh-CN" altLang="en-US" sz="2400" dirty="0">
                <a:latin typeface="黑体" pitchFamily="49" charset="-122"/>
              </a:rPr>
              <a:t>的源代码就通过在芬兰和其它一些地方的</a:t>
            </a:r>
            <a:r>
              <a:rPr lang="en-US" altLang="zh-CN" sz="2400" dirty="0">
                <a:latin typeface="黑体" pitchFamily="49" charset="-122"/>
              </a:rPr>
              <a:t>FTP</a:t>
            </a:r>
            <a:r>
              <a:rPr lang="zh-CN" altLang="en-US" sz="2400" dirty="0">
                <a:latin typeface="黑体" pitchFamily="49" charset="-122"/>
              </a:rPr>
              <a:t>站点传遍了全世界。  </a:t>
            </a:r>
          </a:p>
          <a:p>
            <a:pPr>
              <a:buFont typeface="Wingdings" pitchFamily="2" charset="2"/>
              <a:buNone/>
            </a:pPr>
            <a:endParaRPr lang="en-US" altLang="zh-CN"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20</a:t>
            </a:fld>
            <a:endParaRPr lang="en-US" altLang="zh-CN"/>
          </a:p>
        </p:txBody>
      </p:sp>
    </p:spTree>
    <p:extLst>
      <p:ext uri="{BB962C8B-B14F-4D97-AF65-F5344CB8AC3E}">
        <p14:creationId xmlns:p14="http://schemas.microsoft.com/office/powerpoint/2010/main" val="412907754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Rectangle 7"/>
          <p:cNvSpPr>
            <a:spLocks noGrp="1" noChangeArrowheads="1"/>
          </p:cNvSpPr>
          <p:nvPr>
            <p:ph type="title"/>
          </p:nvPr>
        </p:nvSpPr>
        <p:spPr/>
        <p:txBody>
          <a:bodyPr/>
          <a:lstStyle/>
          <a:p>
            <a:pPr algn="ctr"/>
            <a:r>
              <a:rPr lang="en-US" altLang="zh-CN" sz="4000" dirty="0">
                <a:latin typeface="+mj-ea"/>
              </a:rPr>
              <a:t>Linux</a:t>
            </a:r>
            <a:r>
              <a:rPr lang="zh-CN" altLang="en-US" sz="4000" dirty="0">
                <a:latin typeface="+mj-ea"/>
              </a:rPr>
              <a:t>的发展史</a:t>
            </a:r>
          </a:p>
        </p:txBody>
      </p:sp>
      <p:sp>
        <p:nvSpPr>
          <p:cNvPr id="38920" name="Rectangle 8"/>
          <p:cNvSpPr>
            <a:spLocks noGrp="1" noChangeArrowheads="1"/>
          </p:cNvSpPr>
          <p:nvPr>
            <p:ph type="body" idx="1"/>
          </p:nvPr>
        </p:nvSpPr>
        <p:spPr>
          <a:xfrm>
            <a:off x="179512" y="1268760"/>
            <a:ext cx="7920880" cy="4411662"/>
          </a:xfrm>
        </p:spPr>
        <p:txBody>
          <a:bodyPr/>
          <a:lstStyle/>
          <a:p>
            <a:r>
              <a:rPr lang="zh-CN" altLang="en-US" sz="2400" dirty="0"/>
              <a:t>到了</a:t>
            </a:r>
            <a:r>
              <a:rPr lang="en-US" altLang="zh-CN" sz="2400" dirty="0"/>
              <a:t>1992</a:t>
            </a:r>
            <a:r>
              <a:rPr lang="zh-CN" altLang="en-US" sz="2400" dirty="0"/>
              <a:t>年，大约有</a:t>
            </a:r>
            <a:r>
              <a:rPr lang="en-US" altLang="zh-CN" sz="2400" dirty="0"/>
              <a:t>1000</a:t>
            </a:r>
            <a:r>
              <a:rPr lang="zh-CN" altLang="en-US" sz="2400" dirty="0"/>
              <a:t>人在使用</a:t>
            </a:r>
            <a:r>
              <a:rPr lang="en-US" altLang="zh-CN" sz="2400" dirty="0"/>
              <a:t>Linux</a:t>
            </a:r>
            <a:r>
              <a:rPr lang="zh-CN" altLang="en-US" sz="2400" dirty="0"/>
              <a:t>，值得一提的是，他们基本上都属于真正意义上的</a:t>
            </a:r>
            <a:r>
              <a:rPr lang="en-US" altLang="zh-CN" sz="2400" dirty="0"/>
              <a:t>hacker </a:t>
            </a:r>
          </a:p>
          <a:p>
            <a:r>
              <a:rPr lang="en-US" altLang="zh-CN" sz="2400" dirty="0"/>
              <a:t>1993</a:t>
            </a:r>
            <a:r>
              <a:rPr lang="zh-CN" altLang="en-US" sz="2400" dirty="0"/>
              <a:t>年，大约有</a:t>
            </a:r>
            <a:r>
              <a:rPr lang="en-US" altLang="zh-CN" sz="2400" dirty="0"/>
              <a:t>100</a:t>
            </a:r>
            <a:r>
              <a:rPr lang="zh-CN" altLang="en-US" sz="2400" dirty="0"/>
              <a:t>余名程序员参与了</a:t>
            </a:r>
            <a:r>
              <a:rPr lang="en-US" altLang="zh-CN" sz="2400" dirty="0"/>
              <a:t>Linux</a:t>
            </a:r>
            <a:r>
              <a:rPr lang="zh-CN" altLang="en-US" sz="2400" dirty="0"/>
              <a:t>内核代码编写</a:t>
            </a:r>
            <a:r>
              <a:rPr lang="en-US" altLang="zh-CN" sz="2400" dirty="0"/>
              <a:t>/</a:t>
            </a:r>
            <a:r>
              <a:rPr lang="zh-CN" altLang="en-US" sz="2400" dirty="0"/>
              <a:t>修改工作，其中核心组由</a:t>
            </a:r>
            <a:r>
              <a:rPr lang="en-US" altLang="zh-CN" sz="2400" dirty="0"/>
              <a:t>5</a:t>
            </a:r>
            <a:r>
              <a:rPr lang="zh-CN" altLang="en-US" sz="2400" dirty="0"/>
              <a:t>人组成，此时</a:t>
            </a:r>
            <a:r>
              <a:rPr lang="en-US" altLang="zh-CN" sz="2400" dirty="0"/>
              <a:t>Linux 0.99</a:t>
            </a:r>
            <a:r>
              <a:rPr lang="zh-CN" altLang="en-US" sz="2400" dirty="0"/>
              <a:t>的代码有大约有十万行，用户大约有</a:t>
            </a:r>
            <a:r>
              <a:rPr lang="en-US" altLang="zh-CN" sz="2400" dirty="0"/>
              <a:t>10</a:t>
            </a:r>
            <a:r>
              <a:rPr lang="zh-CN" altLang="en-US" sz="2400" dirty="0"/>
              <a:t>万左右。</a:t>
            </a:r>
            <a:endParaRPr lang="en-US" altLang="zh-CN" sz="2400" dirty="0"/>
          </a:p>
          <a:p>
            <a:r>
              <a:rPr lang="zh-CN" altLang="en-US" sz="2400" dirty="0"/>
              <a:t> </a:t>
            </a:r>
            <a:r>
              <a:rPr lang="en-US" altLang="zh-CN" sz="2400" dirty="0"/>
              <a:t>1994</a:t>
            </a:r>
            <a:r>
              <a:rPr lang="zh-CN" altLang="en-US" sz="2400" dirty="0"/>
              <a:t>年</a:t>
            </a:r>
            <a:r>
              <a:rPr lang="en-US" altLang="zh-CN" sz="2400" dirty="0"/>
              <a:t>3</a:t>
            </a:r>
            <a:r>
              <a:rPr lang="zh-CN" altLang="en-US" sz="2400" dirty="0"/>
              <a:t>月，</a:t>
            </a:r>
            <a:r>
              <a:rPr lang="en-US" altLang="zh-CN" sz="2400" dirty="0" err="1"/>
              <a:t>Linux1.0</a:t>
            </a:r>
            <a:r>
              <a:rPr lang="zh-CN" altLang="en-US" sz="2400" dirty="0"/>
              <a:t>发布，代码量</a:t>
            </a:r>
            <a:r>
              <a:rPr lang="en-US" altLang="zh-CN" sz="2400" dirty="0"/>
              <a:t>17</a:t>
            </a:r>
            <a:r>
              <a:rPr lang="zh-CN" altLang="en-US" sz="2400" dirty="0"/>
              <a:t>万行，当时是按照完全自由免费的协议发布，随后正式采用</a:t>
            </a:r>
            <a:r>
              <a:rPr lang="en-US" altLang="zh-CN" sz="2400" dirty="0">
                <a:solidFill>
                  <a:srgbClr val="0000CC"/>
                </a:solidFill>
              </a:rPr>
              <a:t>GPL</a:t>
            </a:r>
            <a:r>
              <a:rPr lang="zh-CN" altLang="en-US" sz="2400" dirty="0">
                <a:solidFill>
                  <a:srgbClr val="0000CC"/>
                </a:solidFill>
              </a:rPr>
              <a:t>协议</a:t>
            </a:r>
            <a:r>
              <a:rPr lang="zh-CN" altLang="en-US" sz="2400" dirty="0"/>
              <a:t>。至此</a:t>
            </a:r>
            <a:r>
              <a:rPr lang="zh-CN" altLang="en-US" sz="2400" dirty="0">
                <a:solidFill>
                  <a:srgbClr val="0000CC"/>
                </a:solidFill>
              </a:rPr>
              <a:t>， </a:t>
            </a:r>
            <a:r>
              <a:rPr lang="en-US" altLang="zh-CN" sz="2400" dirty="0">
                <a:solidFill>
                  <a:srgbClr val="0000CC"/>
                </a:solidFill>
              </a:rPr>
              <a:t>Linux</a:t>
            </a:r>
            <a:r>
              <a:rPr lang="zh-CN" altLang="en-US" sz="2400" dirty="0">
                <a:solidFill>
                  <a:srgbClr val="0000CC"/>
                </a:solidFill>
              </a:rPr>
              <a:t>的代码开发进入良性循环</a:t>
            </a:r>
            <a:r>
              <a:rPr lang="zh-CN" altLang="en-US" sz="2400" dirty="0"/>
              <a:t>。很多系统管理员开始在自己的操作系统环境中尝试</a:t>
            </a:r>
            <a:r>
              <a:rPr lang="en-US" altLang="zh-CN" sz="2400" dirty="0" err="1"/>
              <a:t>linux</a:t>
            </a:r>
            <a:r>
              <a:rPr lang="zh-CN" altLang="en-US" sz="2400" dirty="0"/>
              <a:t>，并将修改的代码提交给核心小组。由于拥有了丰富的操作系统平台，因而 </a:t>
            </a:r>
            <a:r>
              <a:rPr lang="en-US" altLang="zh-CN" sz="2400" dirty="0"/>
              <a:t>Linux</a:t>
            </a:r>
            <a:r>
              <a:rPr lang="zh-CN" altLang="en-US" sz="2400" dirty="0"/>
              <a:t>的代码中也充实了对不同硬件系统的支持，大大的提高了跨平台移植性。 </a:t>
            </a:r>
          </a:p>
          <a:p>
            <a:endParaRPr lang="zh-CN" altLang="en-US" sz="2400"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21</a:t>
            </a:fld>
            <a:endParaRPr lang="en-US" altLang="zh-CN"/>
          </a:p>
        </p:txBody>
      </p:sp>
    </p:spTree>
    <p:extLst>
      <p:ext uri="{BB962C8B-B14F-4D97-AF65-F5344CB8AC3E}">
        <p14:creationId xmlns:p14="http://schemas.microsoft.com/office/powerpoint/2010/main" val="2653840519"/>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323528" y="1196752"/>
            <a:ext cx="8064896" cy="5029200"/>
          </a:xfrm>
        </p:spPr>
        <p:txBody>
          <a:bodyPr/>
          <a:lstStyle/>
          <a:p>
            <a:r>
              <a:rPr lang="en-US" altLang="zh-CN" sz="2400" dirty="0"/>
              <a:t>1997</a:t>
            </a:r>
            <a:r>
              <a:rPr lang="zh-CN" altLang="en-US" sz="2400" dirty="0"/>
              <a:t>年夏，大片</a:t>
            </a:r>
            <a:r>
              <a:rPr lang="en-US" altLang="zh-CN" sz="2400" dirty="0"/>
              <a:t>《</a:t>
            </a:r>
            <a:r>
              <a:rPr lang="zh-CN" altLang="en-US" sz="2400" dirty="0"/>
              <a:t>泰坦尼克号</a:t>
            </a:r>
            <a:r>
              <a:rPr lang="en-US" altLang="zh-CN" sz="2400" dirty="0"/>
              <a:t>》</a:t>
            </a:r>
            <a:r>
              <a:rPr lang="zh-CN" altLang="en-US" sz="2400" dirty="0"/>
              <a:t>在制作特效中使用的</a:t>
            </a:r>
            <a:r>
              <a:rPr lang="en-US" altLang="zh-CN" sz="2400" dirty="0"/>
              <a:t>160</a:t>
            </a:r>
            <a:r>
              <a:rPr lang="zh-CN" altLang="en-US" sz="2400" dirty="0"/>
              <a:t>台</a:t>
            </a:r>
            <a:r>
              <a:rPr lang="en-US" altLang="zh-CN" sz="2400" dirty="0"/>
              <a:t>Alpha</a:t>
            </a:r>
            <a:r>
              <a:rPr lang="zh-CN" altLang="en-US" sz="2400" dirty="0"/>
              <a:t>图形工作站中，有</a:t>
            </a:r>
            <a:r>
              <a:rPr lang="en-US" altLang="zh-CN" sz="2400" dirty="0"/>
              <a:t>105</a:t>
            </a:r>
            <a:r>
              <a:rPr lang="zh-CN" altLang="en-US" sz="2400" dirty="0"/>
              <a:t>台采用了</a:t>
            </a:r>
            <a:r>
              <a:rPr lang="en-US" altLang="zh-CN" sz="2400" dirty="0"/>
              <a:t>Linux</a:t>
            </a:r>
            <a:r>
              <a:rPr lang="zh-CN" altLang="en-US" sz="2400" dirty="0"/>
              <a:t>操作系统。 </a:t>
            </a:r>
          </a:p>
          <a:p>
            <a:r>
              <a:rPr lang="en-US" altLang="zh-CN" sz="2400" dirty="0"/>
              <a:t>1998</a:t>
            </a:r>
            <a:r>
              <a:rPr lang="zh-CN" altLang="en-US" sz="2400" dirty="0"/>
              <a:t>年是</a:t>
            </a:r>
            <a:r>
              <a:rPr lang="en-US" altLang="zh-CN" sz="2400" dirty="0"/>
              <a:t>Linux</a:t>
            </a:r>
            <a:r>
              <a:rPr lang="zh-CN" altLang="en-US" sz="2400" dirty="0"/>
              <a:t>迅猛发展的一年。</a:t>
            </a:r>
            <a:r>
              <a:rPr lang="en-US" altLang="zh-CN" sz="2400" dirty="0"/>
              <a:t>1</a:t>
            </a:r>
            <a:r>
              <a:rPr lang="zh-CN" altLang="en-US" sz="2400" dirty="0"/>
              <a:t>月，小红帽高级研发实验室成立，</a:t>
            </a:r>
            <a:r>
              <a:rPr lang="en-US" altLang="zh-CN" sz="2400" dirty="0"/>
              <a:t>Linux</a:t>
            </a:r>
            <a:r>
              <a:rPr lang="zh-CN" altLang="en-US" sz="2400" dirty="0"/>
              <a:t>获得商业认同的信号。同月，微软在法国发布了反</a:t>
            </a:r>
            <a:r>
              <a:rPr lang="en-US" altLang="zh-CN" sz="2400" dirty="0"/>
              <a:t>Linux</a:t>
            </a:r>
            <a:r>
              <a:rPr lang="zh-CN" altLang="en-US" sz="2400" dirty="0"/>
              <a:t>公开信，这表明微软公司开始将</a:t>
            </a:r>
            <a:r>
              <a:rPr lang="en-US" altLang="zh-CN" sz="2400" dirty="0"/>
              <a:t>Linux</a:t>
            </a:r>
            <a:r>
              <a:rPr lang="zh-CN" altLang="en-US" sz="2400" dirty="0"/>
              <a:t>视作了一个对手来对待。  </a:t>
            </a:r>
            <a:endParaRPr lang="en-US" altLang="zh-CN" sz="2400" dirty="0"/>
          </a:p>
          <a:p>
            <a:r>
              <a:rPr lang="en-US" altLang="zh-CN" sz="2400" dirty="0"/>
              <a:t>1999</a:t>
            </a:r>
            <a:r>
              <a:rPr lang="zh-CN" altLang="en-US" sz="2400" dirty="0"/>
              <a:t>年，</a:t>
            </a:r>
            <a:r>
              <a:rPr lang="en-US" altLang="zh-CN" sz="2400" dirty="0"/>
              <a:t>IBM</a:t>
            </a:r>
            <a:r>
              <a:rPr lang="zh-CN" altLang="en-US" sz="2400" dirty="0"/>
              <a:t>宣布与</a:t>
            </a:r>
            <a:r>
              <a:rPr lang="en-US" altLang="zh-CN" sz="2400" dirty="0" err="1"/>
              <a:t>Redhat</a:t>
            </a:r>
            <a:r>
              <a:rPr lang="zh-CN" altLang="en-US" sz="2400" dirty="0"/>
              <a:t>公司建立伙伴关系，以确保</a:t>
            </a:r>
            <a:r>
              <a:rPr lang="en-US" altLang="zh-CN" sz="2400" dirty="0" err="1"/>
              <a:t>Redhat</a:t>
            </a:r>
            <a:r>
              <a:rPr lang="zh-CN" altLang="en-US" sz="2400" dirty="0"/>
              <a:t>在</a:t>
            </a:r>
            <a:r>
              <a:rPr lang="en-US" altLang="zh-CN" sz="2400" dirty="0"/>
              <a:t>IBM</a:t>
            </a:r>
            <a:r>
              <a:rPr lang="zh-CN" altLang="en-US" sz="2400" dirty="0"/>
              <a:t>机器上正确运行。 </a:t>
            </a:r>
          </a:p>
          <a:p>
            <a:r>
              <a:rPr lang="en-US" altLang="zh-CN" sz="2400" dirty="0"/>
              <a:t>2000</a:t>
            </a:r>
            <a:r>
              <a:rPr lang="zh-CN" altLang="en-US" sz="2400" dirty="0"/>
              <a:t>年初始，</a:t>
            </a:r>
            <a:r>
              <a:rPr lang="en-US" altLang="zh-CN" sz="2400" dirty="0"/>
              <a:t>Sun</a:t>
            </a:r>
            <a:r>
              <a:rPr lang="zh-CN" altLang="en-US" sz="2400" dirty="0"/>
              <a:t>公司在</a:t>
            </a:r>
            <a:r>
              <a:rPr lang="en-US" altLang="zh-CN" sz="2400" dirty="0"/>
              <a:t>Linux</a:t>
            </a:r>
            <a:r>
              <a:rPr lang="zh-CN" altLang="en-US" sz="2400" dirty="0"/>
              <a:t>的压力下宣布</a:t>
            </a:r>
            <a:r>
              <a:rPr lang="en-US" altLang="zh-CN" sz="2400" dirty="0" err="1"/>
              <a:t>Solaris8</a:t>
            </a:r>
            <a:r>
              <a:rPr lang="zh-CN" altLang="en-US" sz="2400" dirty="0"/>
              <a:t>降低售价。事实上</a:t>
            </a:r>
            <a:r>
              <a:rPr lang="en-US" altLang="zh-CN" sz="2400" dirty="0"/>
              <a:t>Linux</a:t>
            </a:r>
            <a:r>
              <a:rPr lang="zh-CN" altLang="en-US" sz="2400" dirty="0"/>
              <a:t>对</a:t>
            </a:r>
            <a:r>
              <a:rPr lang="en-US" altLang="zh-CN" sz="2400" dirty="0"/>
              <a:t>Sun</a:t>
            </a:r>
            <a:r>
              <a:rPr lang="zh-CN" altLang="en-US" sz="2400" dirty="0"/>
              <a:t>造成的冲击远比对 </a:t>
            </a:r>
            <a:r>
              <a:rPr lang="en-US" altLang="zh-CN" sz="2400" dirty="0"/>
              <a:t>Windows</a:t>
            </a:r>
            <a:r>
              <a:rPr lang="zh-CN" altLang="en-US" sz="2400" dirty="0"/>
              <a:t>来得更大。 </a:t>
            </a:r>
            <a:r>
              <a:rPr lang="en-US" altLang="zh-CN" sz="2400" dirty="0"/>
              <a:t>2</a:t>
            </a:r>
            <a:r>
              <a:rPr lang="zh-CN" altLang="en-US" sz="2400" dirty="0"/>
              <a:t>月</a:t>
            </a:r>
            <a:r>
              <a:rPr lang="en-US" altLang="zh-CN" sz="2400" dirty="0"/>
              <a:t>Red Hat</a:t>
            </a:r>
            <a:r>
              <a:rPr lang="zh-CN" altLang="en-US" sz="2400" dirty="0"/>
              <a:t>发布了嵌入式</a:t>
            </a:r>
            <a:r>
              <a:rPr lang="en-US" altLang="zh-CN" sz="2400" dirty="0"/>
              <a:t>Linux</a:t>
            </a:r>
            <a:r>
              <a:rPr lang="zh-CN" altLang="en-US" sz="2400" dirty="0"/>
              <a:t>的开发环境，</a:t>
            </a:r>
            <a:r>
              <a:rPr lang="en-US" altLang="zh-CN" sz="2400" dirty="0"/>
              <a:t>Linux</a:t>
            </a:r>
            <a:r>
              <a:rPr lang="zh-CN" altLang="en-US" sz="2400" dirty="0"/>
              <a:t>在嵌入式行业的潜力逐渐被发掘。</a:t>
            </a:r>
          </a:p>
          <a:p>
            <a:endParaRPr lang="en-US" altLang="zh-CN" sz="2400" dirty="0"/>
          </a:p>
          <a:p>
            <a:endParaRPr lang="zh-CN" altLang="en-US" sz="2400" dirty="0"/>
          </a:p>
        </p:txBody>
      </p:sp>
      <p:sp>
        <p:nvSpPr>
          <p:cNvPr id="51205" name="Rectangle 5"/>
          <p:cNvSpPr>
            <a:spLocks noGrp="1" noChangeArrowheads="1"/>
          </p:cNvSpPr>
          <p:nvPr>
            <p:ph type="title"/>
          </p:nvPr>
        </p:nvSpPr>
        <p:spPr>
          <a:noFill/>
          <a:ln/>
        </p:spPr>
        <p:txBody>
          <a:bodyPr/>
          <a:lstStyle/>
          <a:p>
            <a:r>
              <a:rPr lang="en-US" altLang="zh-CN" sz="4000" dirty="0">
                <a:latin typeface="+mj-ea"/>
              </a:rPr>
              <a:t>Linux</a:t>
            </a:r>
            <a:r>
              <a:rPr lang="zh-CN" altLang="en-US" sz="4000" dirty="0">
                <a:latin typeface="+mj-ea"/>
              </a:rPr>
              <a:t>的发展</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22</a:t>
            </a:fld>
            <a:endParaRPr lang="en-US" altLang="zh-CN"/>
          </a:p>
        </p:txBody>
      </p:sp>
    </p:spTree>
    <p:extLst>
      <p:ext uri="{BB962C8B-B14F-4D97-AF65-F5344CB8AC3E}">
        <p14:creationId xmlns:p14="http://schemas.microsoft.com/office/powerpoint/2010/main" val="340132468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179512" y="1343744"/>
            <a:ext cx="7992888" cy="5181600"/>
          </a:xfrm>
        </p:spPr>
        <p:txBody>
          <a:bodyPr/>
          <a:lstStyle/>
          <a:p>
            <a:r>
              <a:rPr lang="en-US" altLang="zh-CN" sz="2400" dirty="0"/>
              <a:t>2001</a:t>
            </a:r>
            <a:r>
              <a:rPr lang="zh-CN" altLang="en-US" sz="2400" dirty="0"/>
              <a:t>月，</a:t>
            </a:r>
            <a:r>
              <a:rPr lang="en-US" altLang="zh-CN" sz="2400" dirty="0"/>
              <a:t>Oracle</a:t>
            </a:r>
            <a:r>
              <a:rPr lang="zh-CN" altLang="en-US" sz="2400" dirty="0"/>
              <a:t>宣布在</a:t>
            </a:r>
            <a:r>
              <a:rPr lang="en-US" altLang="zh-CN" sz="2400" dirty="0" err="1"/>
              <a:t>OTN</a:t>
            </a:r>
            <a:r>
              <a:rPr lang="zh-CN" altLang="en-US" sz="2400" dirty="0"/>
              <a:t>上的所有会员都可免费索取</a:t>
            </a:r>
            <a:r>
              <a:rPr lang="en-US" altLang="zh-CN" sz="2400" dirty="0"/>
              <a:t>Oracle </a:t>
            </a:r>
            <a:r>
              <a:rPr lang="en-US" altLang="zh-CN" sz="2400" dirty="0" err="1"/>
              <a:t>9i</a:t>
            </a:r>
            <a:r>
              <a:rPr lang="zh-CN" altLang="en-US" sz="2400" dirty="0"/>
              <a:t>的</a:t>
            </a:r>
            <a:r>
              <a:rPr lang="en-US" altLang="zh-CN" sz="2400" dirty="0"/>
              <a:t>Linux</a:t>
            </a:r>
            <a:r>
              <a:rPr lang="zh-CN" altLang="en-US" sz="2400" dirty="0"/>
              <a:t>版本；</a:t>
            </a:r>
            <a:endParaRPr lang="en-US" altLang="zh-CN" sz="2400" dirty="0"/>
          </a:p>
          <a:p>
            <a:pPr marL="0" indent="0">
              <a:buNone/>
            </a:pPr>
            <a:r>
              <a:rPr lang="en-US" altLang="zh-CN" sz="2400" dirty="0"/>
              <a:t>     IBM</a:t>
            </a:r>
            <a:r>
              <a:rPr lang="zh-CN" altLang="en-US" sz="2400" dirty="0"/>
              <a:t>则决定投入</a:t>
            </a:r>
            <a:r>
              <a:rPr lang="en-US" altLang="zh-CN" sz="2400" dirty="0"/>
              <a:t>10</a:t>
            </a:r>
            <a:r>
              <a:rPr lang="zh-CN" altLang="en-US" sz="2400" dirty="0"/>
              <a:t>亿美元扩大 </a:t>
            </a:r>
            <a:r>
              <a:rPr lang="en-US" altLang="zh-CN" sz="2400" dirty="0"/>
              <a:t>Linux</a:t>
            </a:r>
            <a:r>
              <a:rPr lang="zh-CN" altLang="en-US" sz="2400" dirty="0"/>
              <a:t>系统的运用；</a:t>
            </a:r>
            <a:r>
              <a:rPr lang="en-US" altLang="zh-CN" sz="2400" dirty="0"/>
              <a:t>8</a:t>
            </a:r>
            <a:r>
              <a:rPr lang="zh-CN" altLang="en-US" sz="2400" dirty="0"/>
              <a:t>月  </a:t>
            </a:r>
            <a:endParaRPr lang="en-US" altLang="zh-CN" sz="2400" dirty="0"/>
          </a:p>
          <a:p>
            <a:pPr marL="0" indent="0">
              <a:buNone/>
            </a:pPr>
            <a:r>
              <a:rPr lang="en-US" altLang="zh-CN" sz="2400" dirty="0"/>
              <a:t>     </a:t>
            </a:r>
            <a:r>
              <a:rPr lang="zh-CN" altLang="en-US" sz="2400" dirty="0"/>
              <a:t>红色代码爆发，引得许多站点纷纷从</a:t>
            </a:r>
            <a:r>
              <a:rPr lang="en-US" altLang="zh-CN" sz="2400" dirty="0"/>
              <a:t>windows</a:t>
            </a:r>
            <a:r>
              <a:rPr lang="zh-CN" altLang="en-US" sz="2400" dirty="0"/>
              <a:t>操作系</a:t>
            </a:r>
            <a:endParaRPr lang="en-US" altLang="zh-CN" sz="2400" dirty="0"/>
          </a:p>
          <a:p>
            <a:pPr marL="0" indent="0">
              <a:buNone/>
            </a:pPr>
            <a:r>
              <a:rPr lang="en-US" altLang="zh-CN" sz="2400" dirty="0"/>
              <a:t>      </a:t>
            </a:r>
            <a:r>
              <a:rPr lang="zh-CN" altLang="en-US" sz="2400" dirty="0"/>
              <a:t>统转向</a:t>
            </a:r>
            <a:r>
              <a:rPr lang="en-US" altLang="zh-CN" sz="2400" dirty="0" err="1"/>
              <a:t>linux</a:t>
            </a:r>
            <a:r>
              <a:rPr lang="zh-CN" altLang="en-US" sz="2400" dirty="0"/>
              <a:t>操作系统。</a:t>
            </a:r>
            <a:endParaRPr lang="en-US" altLang="zh-CN" sz="2400" dirty="0"/>
          </a:p>
          <a:p>
            <a:r>
              <a:rPr lang="en-US" altLang="zh-CN" sz="2400" dirty="0"/>
              <a:t>2002</a:t>
            </a:r>
            <a:r>
              <a:rPr lang="zh-CN" altLang="en-US" sz="2400" dirty="0"/>
              <a:t>年是</a:t>
            </a:r>
            <a:r>
              <a:rPr lang="en-US" altLang="zh-CN" sz="2400" dirty="0"/>
              <a:t>Linux</a:t>
            </a:r>
            <a:r>
              <a:rPr lang="zh-CN" altLang="en-US" sz="2400" dirty="0"/>
              <a:t>企业化的一年。</a:t>
            </a:r>
            <a:r>
              <a:rPr lang="en-US" altLang="zh-CN" sz="2400" dirty="0"/>
              <a:t>3</a:t>
            </a:r>
            <a:r>
              <a:rPr lang="zh-CN" altLang="en-US" sz="2400" dirty="0"/>
              <a:t>月，内核开发者宣布新的</a:t>
            </a:r>
            <a:r>
              <a:rPr lang="en-US" altLang="zh-CN" sz="2400" dirty="0"/>
              <a:t>Linux</a:t>
            </a:r>
            <a:r>
              <a:rPr lang="zh-CN" altLang="en-US" sz="2400" dirty="0"/>
              <a:t>系统支持</a:t>
            </a:r>
            <a:r>
              <a:rPr lang="en-US" altLang="zh-CN" sz="2400" dirty="0"/>
              <a:t>64</a:t>
            </a:r>
            <a:r>
              <a:rPr lang="zh-CN" altLang="en-US" sz="2400" dirty="0"/>
              <a:t>位的计算机。</a:t>
            </a:r>
          </a:p>
          <a:p>
            <a:r>
              <a:rPr lang="en-US" altLang="zh-CN" sz="2400" dirty="0"/>
              <a:t>2003</a:t>
            </a:r>
            <a:r>
              <a:rPr lang="zh-CN" altLang="en-US" sz="2400" dirty="0"/>
              <a:t>年</a:t>
            </a:r>
            <a:r>
              <a:rPr lang="en-US" altLang="zh-CN" sz="2400" dirty="0"/>
              <a:t>1</a:t>
            </a:r>
            <a:r>
              <a:rPr lang="zh-CN" altLang="en-US" sz="2400" dirty="0"/>
              <a:t>月，</a:t>
            </a:r>
            <a:r>
              <a:rPr lang="en-US" altLang="zh-CN" sz="2400" dirty="0"/>
              <a:t>NEC</a:t>
            </a:r>
            <a:r>
              <a:rPr lang="zh-CN" altLang="en-US" sz="2400" dirty="0"/>
              <a:t>宣布将在其手机中使用</a:t>
            </a:r>
            <a:r>
              <a:rPr lang="en-US" altLang="zh-CN" sz="2400" dirty="0"/>
              <a:t>Linux</a:t>
            </a:r>
            <a:r>
              <a:rPr lang="zh-CN" altLang="en-US" sz="2400" dirty="0"/>
              <a:t>操作系统，代表着</a:t>
            </a:r>
            <a:r>
              <a:rPr lang="en-US" altLang="zh-CN" sz="2400" dirty="0"/>
              <a:t>Linux</a:t>
            </a:r>
            <a:r>
              <a:rPr lang="zh-CN" altLang="en-US" sz="2400" dirty="0"/>
              <a:t>成功进军手机领域。 </a:t>
            </a:r>
            <a:endParaRPr lang="en-US" altLang="zh-CN" sz="2400" dirty="0"/>
          </a:p>
          <a:p>
            <a:endParaRPr lang="en-US" altLang="zh-CN" sz="2400" dirty="0"/>
          </a:p>
          <a:p>
            <a:pPr marL="0" indent="0">
              <a:buNone/>
            </a:pPr>
            <a:endParaRPr lang="en-US" altLang="zh-CN" sz="2400" dirty="0"/>
          </a:p>
          <a:p>
            <a:endParaRPr lang="zh-CN" altLang="en-US" sz="2400" dirty="0"/>
          </a:p>
        </p:txBody>
      </p:sp>
      <p:sp>
        <p:nvSpPr>
          <p:cNvPr id="54276" name="Rectangle 4"/>
          <p:cNvSpPr>
            <a:spLocks noGrp="1" noChangeArrowheads="1"/>
          </p:cNvSpPr>
          <p:nvPr>
            <p:ph type="title"/>
          </p:nvPr>
        </p:nvSpPr>
        <p:spPr>
          <a:noFill/>
          <a:ln/>
        </p:spPr>
        <p:txBody>
          <a:bodyPr/>
          <a:lstStyle/>
          <a:p>
            <a:r>
              <a:rPr lang="en-US" altLang="zh-CN" sz="4000" dirty="0">
                <a:latin typeface="+mn-lt"/>
              </a:rPr>
              <a:t>Linux</a:t>
            </a:r>
            <a:r>
              <a:rPr lang="zh-CN" altLang="en-US" sz="4000" dirty="0">
                <a:latin typeface="+mj-ea"/>
              </a:rPr>
              <a:t>的发展</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23</a:t>
            </a:fld>
            <a:endParaRPr lang="en-US" altLang="zh-CN"/>
          </a:p>
        </p:txBody>
      </p:sp>
    </p:spTree>
    <p:extLst>
      <p:ext uri="{BB962C8B-B14F-4D97-AF65-F5344CB8AC3E}">
        <p14:creationId xmlns:p14="http://schemas.microsoft.com/office/powerpoint/2010/main" val="2546289178"/>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395536" y="44624"/>
            <a:ext cx="7543800" cy="858837"/>
          </a:xfrm>
        </p:spPr>
        <p:txBody>
          <a:bodyPr/>
          <a:lstStyle/>
          <a:p>
            <a:pPr eaLnBrk="1" hangingPunct="1"/>
            <a:r>
              <a:rPr lang="en-US" altLang="zh-CN" sz="4000" dirty="0">
                <a:latin typeface="+mn-lt"/>
              </a:rPr>
              <a:t>1.2 Linux</a:t>
            </a:r>
            <a:r>
              <a:rPr lang="zh-CN" altLang="en-US" sz="4000" dirty="0">
                <a:latin typeface="+mj-ea"/>
              </a:rPr>
              <a:t>版本 </a:t>
            </a:r>
          </a:p>
        </p:txBody>
      </p:sp>
      <p:sp>
        <p:nvSpPr>
          <p:cNvPr id="14341" name="Rectangle 3"/>
          <p:cNvSpPr>
            <a:spLocks noGrp="1" noChangeArrowheads="1"/>
          </p:cNvSpPr>
          <p:nvPr>
            <p:ph type="body" idx="1"/>
          </p:nvPr>
        </p:nvSpPr>
        <p:spPr>
          <a:xfrm>
            <a:off x="179512" y="1240160"/>
            <a:ext cx="7992888" cy="4925144"/>
          </a:xfrm>
        </p:spPr>
        <p:txBody>
          <a:bodyPr/>
          <a:lstStyle/>
          <a:p>
            <a:pPr eaLnBrk="1" hangingPunct="1">
              <a:lnSpc>
                <a:spcPct val="130000"/>
              </a:lnSpc>
            </a:pPr>
            <a:r>
              <a:rPr lang="en-US" altLang="zh-CN" sz="2600" dirty="0"/>
              <a:t>Linux</a:t>
            </a:r>
            <a:r>
              <a:rPr lang="zh-CN" altLang="en-US" sz="2600" dirty="0"/>
              <a:t>实际上有</a:t>
            </a:r>
            <a:r>
              <a:rPr lang="zh-CN" altLang="en-US" sz="2600" dirty="0">
                <a:solidFill>
                  <a:srgbClr val="CC0099"/>
                </a:solidFill>
              </a:rPr>
              <a:t>狭义</a:t>
            </a:r>
            <a:r>
              <a:rPr lang="zh-CN" altLang="en-US" sz="2600" dirty="0"/>
              <a:t>和</a:t>
            </a:r>
            <a:r>
              <a:rPr lang="zh-CN" altLang="en-US" sz="2600" dirty="0">
                <a:solidFill>
                  <a:srgbClr val="CC0099"/>
                </a:solidFill>
              </a:rPr>
              <a:t>广义</a:t>
            </a:r>
            <a:r>
              <a:rPr lang="zh-CN" altLang="en-US" sz="2600" dirty="0"/>
              <a:t>两层含义。狭义的</a:t>
            </a:r>
            <a:r>
              <a:rPr lang="en-US" altLang="zh-CN" sz="2600" dirty="0"/>
              <a:t>Linux</a:t>
            </a:r>
            <a:r>
              <a:rPr lang="zh-CN" altLang="en-US" sz="2600" dirty="0"/>
              <a:t>是指</a:t>
            </a:r>
            <a:r>
              <a:rPr lang="en-US" altLang="zh-CN" sz="2600" dirty="0"/>
              <a:t>Linux</a:t>
            </a:r>
            <a:r>
              <a:rPr lang="zh-CN" altLang="en-US" sz="2600" dirty="0"/>
              <a:t>的内核（</a:t>
            </a:r>
            <a:r>
              <a:rPr lang="en-US" altLang="zh-CN" sz="2600" dirty="0"/>
              <a:t>Kernel</a:t>
            </a:r>
            <a:r>
              <a:rPr lang="zh-CN" altLang="en-US" sz="2600" dirty="0"/>
              <a:t>），能够完成内存调度、进程管理、设备驱动等操作系统的基本功能，但不包括应用程序。广义的</a:t>
            </a:r>
            <a:r>
              <a:rPr lang="en-US" altLang="zh-CN" sz="2600" dirty="0"/>
              <a:t>Linux</a:t>
            </a:r>
            <a:r>
              <a:rPr lang="zh-CN" altLang="en-US" sz="2600" dirty="0"/>
              <a:t>是指以</a:t>
            </a:r>
            <a:r>
              <a:rPr lang="en-US" altLang="zh-CN" sz="2600" dirty="0"/>
              <a:t>Linux</a:t>
            </a:r>
            <a:r>
              <a:rPr lang="zh-CN" altLang="en-US" sz="2600" dirty="0"/>
              <a:t>内核为基础，包含应用程序和相关的系统设置与管理工具的完整操作系统。</a:t>
            </a:r>
            <a:endParaRPr lang="en-US" altLang="zh-CN" sz="2600" dirty="0"/>
          </a:p>
          <a:p>
            <a:pPr eaLnBrk="1" hangingPunct="1">
              <a:lnSpc>
                <a:spcPct val="130000"/>
              </a:lnSpc>
            </a:pPr>
            <a:r>
              <a:rPr lang="en-US" altLang="zh-CN" sz="2600" dirty="0"/>
              <a:t>Linux</a:t>
            </a:r>
            <a:r>
              <a:rPr lang="zh-CN" altLang="en-US" sz="2600" dirty="0"/>
              <a:t>内核可自由获取，并且允许厂商自行搭配其他应用程序，因此，</a:t>
            </a:r>
            <a:r>
              <a:rPr lang="en-US" altLang="zh-CN" sz="2600" dirty="0"/>
              <a:t>Linux</a:t>
            </a:r>
            <a:r>
              <a:rPr lang="zh-CN" altLang="en-US" sz="2600" dirty="0"/>
              <a:t>的版本可分为两种：</a:t>
            </a:r>
            <a:r>
              <a:rPr lang="zh-CN" altLang="en-US" sz="2600" dirty="0">
                <a:solidFill>
                  <a:srgbClr val="0000CC"/>
                </a:solidFill>
              </a:rPr>
              <a:t>内核版</a:t>
            </a:r>
            <a:r>
              <a:rPr lang="zh-CN" altLang="en-US" sz="2600" dirty="0"/>
              <a:t>和</a:t>
            </a:r>
            <a:r>
              <a:rPr lang="zh-CN" altLang="en-US" sz="2600" dirty="0">
                <a:solidFill>
                  <a:srgbClr val="0000CC"/>
                </a:solidFill>
              </a:rPr>
              <a:t>发行版</a:t>
            </a:r>
            <a:r>
              <a:rPr lang="zh-CN" altLang="en-US" sz="2600" dirty="0"/>
              <a:t>。</a:t>
            </a:r>
            <a:endParaRPr lang="en-US" altLang="zh-CN" sz="2600"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24</a:t>
            </a:fld>
            <a:endParaRPr lang="en-US" altLang="zh-CN"/>
          </a:p>
        </p:txBody>
      </p:sp>
    </p:spTree>
    <p:extLst>
      <p:ext uri="{BB962C8B-B14F-4D97-AF65-F5344CB8AC3E}">
        <p14:creationId xmlns:p14="http://schemas.microsoft.com/office/powerpoint/2010/main" val="772341069"/>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395536" y="44624"/>
            <a:ext cx="7543800" cy="858837"/>
          </a:xfrm>
        </p:spPr>
        <p:txBody>
          <a:bodyPr/>
          <a:lstStyle/>
          <a:p>
            <a:pPr eaLnBrk="1" hangingPunct="1"/>
            <a:r>
              <a:rPr lang="en-US" altLang="zh-CN" sz="4000" dirty="0">
                <a:latin typeface="+mj-ea"/>
              </a:rPr>
              <a:t>Linux</a:t>
            </a:r>
            <a:r>
              <a:rPr lang="zh-CN" altLang="en-US" sz="4000" dirty="0">
                <a:latin typeface="+mj-ea"/>
              </a:rPr>
              <a:t>内核版 </a:t>
            </a:r>
          </a:p>
        </p:txBody>
      </p:sp>
      <p:sp>
        <p:nvSpPr>
          <p:cNvPr id="14341" name="Rectangle 3"/>
          <p:cNvSpPr>
            <a:spLocks noGrp="1" noChangeArrowheads="1"/>
          </p:cNvSpPr>
          <p:nvPr>
            <p:ph type="body" idx="1"/>
          </p:nvPr>
        </p:nvSpPr>
        <p:spPr>
          <a:xfrm>
            <a:off x="179512" y="1124744"/>
            <a:ext cx="8371656" cy="3744416"/>
          </a:xfrm>
        </p:spPr>
        <p:txBody>
          <a:bodyPr/>
          <a:lstStyle/>
          <a:p>
            <a:pPr eaLnBrk="1" hangingPunct="1"/>
            <a:r>
              <a:rPr lang="en-US" altLang="zh-CN" sz="2600" dirty="0">
                <a:solidFill>
                  <a:srgbClr val="0000CC"/>
                </a:solidFill>
              </a:rPr>
              <a:t>Linux</a:t>
            </a:r>
            <a:r>
              <a:rPr lang="zh-CN" altLang="en-US" sz="2600" dirty="0">
                <a:solidFill>
                  <a:srgbClr val="0000CC"/>
                </a:solidFill>
              </a:rPr>
              <a:t>的内核版</a:t>
            </a:r>
            <a:r>
              <a:rPr lang="zh-CN" altLang="en-US" sz="2600" dirty="0"/>
              <a:t>本号由</a:t>
            </a:r>
            <a:r>
              <a:rPr lang="en-US" altLang="zh-CN" sz="2600" dirty="0"/>
              <a:t>3</a:t>
            </a:r>
            <a:r>
              <a:rPr lang="zh-CN" altLang="en-US" sz="2600" dirty="0"/>
              <a:t>个数字组成，一般表示为</a:t>
            </a:r>
            <a:r>
              <a:rPr lang="en-US" altLang="zh-CN" sz="2600" dirty="0" err="1"/>
              <a:t>X.Y.Z</a:t>
            </a:r>
            <a:r>
              <a:rPr lang="zh-CN" altLang="en-US" sz="2600" dirty="0"/>
              <a:t>形式。其中：</a:t>
            </a:r>
            <a:endParaRPr lang="en-US" altLang="zh-CN" sz="2600" dirty="0"/>
          </a:p>
          <a:p>
            <a:pPr marL="0" indent="0" eaLnBrk="1" hangingPunct="1">
              <a:buNone/>
            </a:pPr>
            <a:r>
              <a:rPr lang="en-US" altLang="zh-CN" sz="2600" dirty="0"/>
              <a:t>    X</a:t>
            </a:r>
            <a:r>
              <a:rPr lang="zh-CN" altLang="en-US" sz="2600" dirty="0"/>
              <a:t>：表示主版本号，通常在一段时间内比较稳定。</a:t>
            </a:r>
            <a:endParaRPr lang="en-US" altLang="zh-CN" sz="2600" dirty="0"/>
          </a:p>
          <a:p>
            <a:pPr marL="0" indent="0" eaLnBrk="1" hangingPunct="1">
              <a:buNone/>
            </a:pPr>
            <a:r>
              <a:rPr lang="en-US" altLang="zh-CN" sz="2600" dirty="0"/>
              <a:t>    Y</a:t>
            </a:r>
            <a:r>
              <a:rPr lang="zh-CN" altLang="en-US" sz="2600" dirty="0"/>
              <a:t>：表示次版本号。偶数表示此内核版本是正式版 </a:t>
            </a:r>
            <a:endParaRPr lang="en-US" altLang="zh-CN" sz="2600" dirty="0"/>
          </a:p>
          <a:p>
            <a:pPr marL="0" indent="0" eaLnBrk="1" hangingPunct="1">
              <a:buNone/>
            </a:pPr>
            <a:r>
              <a:rPr lang="en-US" altLang="zh-CN" sz="2600" dirty="0"/>
              <a:t>          </a:t>
            </a:r>
            <a:r>
              <a:rPr lang="zh-CN" altLang="en-US" sz="2600" dirty="0"/>
              <a:t>本，可以公开发行；奇数表示此内核是测试版 </a:t>
            </a:r>
            <a:endParaRPr lang="en-US" altLang="zh-CN" sz="2600" dirty="0"/>
          </a:p>
          <a:p>
            <a:pPr marL="0" indent="0" eaLnBrk="1" hangingPunct="1">
              <a:buNone/>
            </a:pPr>
            <a:r>
              <a:rPr lang="en-US" altLang="zh-CN" sz="2600" dirty="0"/>
              <a:t>          </a:t>
            </a:r>
            <a:r>
              <a:rPr lang="zh-CN" altLang="en-US" sz="2600" dirty="0"/>
              <a:t>本，还不太稳定，仅供测试。</a:t>
            </a:r>
            <a:endParaRPr lang="en-US" altLang="zh-CN" sz="2600" dirty="0"/>
          </a:p>
          <a:p>
            <a:pPr marL="0" indent="0" eaLnBrk="1" hangingPunct="1">
              <a:buNone/>
            </a:pPr>
            <a:r>
              <a:rPr lang="en-US" altLang="zh-CN" sz="2600" dirty="0"/>
              <a:t>    Z</a:t>
            </a:r>
            <a:r>
              <a:rPr lang="zh-CN" altLang="en-US" sz="2600" dirty="0"/>
              <a:t>：表示修改次数。数值越大，表示修改次数越多，</a:t>
            </a:r>
            <a:endParaRPr lang="en-US" altLang="zh-CN" sz="2600" dirty="0"/>
          </a:p>
          <a:p>
            <a:pPr marL="0" indent="0" eaLnBrk="1" hangingPunct="1">
              <a:buNone/>
            </a:pPr>
            <a:r>
              <a:rPr lang="en-US" altLang="zh-CN" sz="2600" dirty="0"/>
              <a:t>          </a:t>
            </a:r>
            <a:r>
              <a:rPr lang="zh-CN" altLang="en-US" sz="2600" dirty="0"/>
              <a:t>版本相对更完善。</a:t>
            </a:r>
            <a:endParaRPr lang="en-US" altLang="zh-CN" sz="2600" dirty="0"/>
          </a:p>
          <a:p>
            <a:pPr marL="0" indent="0" eaLnBrk="1" hangingPunct="1">
              <a:buNone/>
            </a:pPr>
            <a:endParaRPr lang="en-US" altLang="zh-CN" sz="2600"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25</a:t>
            </a:fld>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5871" y="4499309"/>
            <a:ext cx="2066489" cy="657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组合 5"/>
          <p:cNvGrpSpPr/>
          <p:nvPr/>
        </p:nvGrpSpPr>
        <p:grpSpPr>
          <a:xfrm>
            <a:off x="5060897" y="4981969"/>
            <a:ext cx="3183511" cy="1255343"/>
            <a:chOff x="4086225" y="3475038"/>
            <a:chExt cx="4343400" cy="1908175"/>
          </a:xfrm>
        </p:grpSpPr>
        <p:grpSp>
          <p:nvGrpSpPr>
            <p:cNvPr id="7" name="Group 5"/>
            <p:cNvGrpSpPr>
              <a:grpSpLocks/>
            </p:cNvGrpSpPr>
            <p:nvPr/>
          </p:nvGrpSpPr>
          <p:grpSpPr bwMode="auto">
            <a:xfrm>
              <a:off x="4086225" y="3475038"/>
              <a:ext cx="1828800" cy="1069975"/>
              <a:chOff x="864" y="2448"/>
              <a:chExt cx="1152" cy="674"/>
            </a:xfrm>
          </p:grpSpPr>
          <p:sp>
            <p:nvSpPr>
              <p:cNvPr id="18" name="Line 6"/>
              <p:cNvSpPr>
                <a:spLocks noChangeShapeType="1"/>
              </p:cNvSpPr>
              <p:nvPr/>
            </p:nvSpPr>
            <p:spPr bwMode="auto">
              <a:xfrm flipV="1">
                <a:off x="1536" y="2448"/>
                <a:ext cx="384" cy="38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9" name="Line 7"/>
              <p:cNvSpPr>
                <a:spLocks noChangeShapeType="1"/>
              </p:cNvSpPr>
              <p:nvPr/>
            </p:nvSpPr>
            <p:spPr bwMode="auto">
              <a:xfrm>
                <a:off x="1776" y="2448"/>
                <a:ext cx="24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0" name="Text Box 8"/>
              <p:cNvSpPr txBox="1">
                <a:spLocks noChangeArrowheads="1"/>
              </p:cNvSpPr>
              <p:nvPr/>
            </p:nvSpPr>
            <p:spPr bwMode="auto">
              <a:xfrm>
                <a:off x="864" y="2880"/>
                <a:ext cx="96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lnSpc>
                    <a:spcPct val="80000"/>
                  </a:lnSpc>
                  <a:spcBef>
                    <a:spcPct val="50000"/>
                  </a:spcBef>
                </a:pPr>
                <a:r>
                  <a:rPr lang="zh-CN" altLang="en-US" b="1">
                    <a:ea typeface="楷体_GB2312" pitchFamily="49" charset="-122"/>
                  </a:rPr>
                  <a:t>主版本号</a:t>
                </a:r>
              </a:p>
            </p:txBody>
          </p:sp>
          <p:sp>
            <p:nvSpPr>
              <p:cNvPr id="21" name="AutoShape 9"/>
              <p:cNvSpPr>
                <a:spLocks noChangeArrowheads="1"/>
              </p:cNvSpPr>
              <p:nvPr/>
            </p:nvSpPr>
            <p:spPr bwMode="auto">
              <a:xfrm>
                <a:off x="912" y="2832"/>
                <a:ext cx="864" cy="288"/>
              </a:xfrm>
              <a:prstGeom prst="flowChartAlternateProcess">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nvGrpSpPr>
            <p:cNvPr id="8" name="Group 10"/>
            <p:cNvGrpSpPr>
              <a:grpSpLocks/>
            </p:cNvGrpSpPr>
            <p:nvPr/>
          </p:nvGrpSpPr>
          <p:grpSpPr bwMode="auto">
            <a:xfrm>
              <a:off x="5534025" y="3475038"/>
              <a:ext cx="1524000" cy="1908175"/>
              <a:chOff x="1776" y="2448"/>
              <a:chExt cx="960" cy="1202"/>
            </a:xfrm>
          </p:grpSpPr>
          <p:sp>
            <p:nvSpPr>
              <p:cNvPr id="14" name="Line 11"/>
              <p:cNvSpPr>
                <a:spLocks noChangeShapeType="1"/>
              </p:cNvSpPr>
              <p:nvPr/>
            </p:nvSpPr>
            <p:spPr bwMode="auto">
              <a:xfrm>
                <a:off x="2112" y="2448"/>
                <a:ext cx="24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5" name="Line 12"/>
              <p:cNvSpPr>
                <a:spLocks noChangeShapeType="1"/>
              </p:cNvSpPr>
              <p:nvPr/>
            </p:nvSpPr>
            <p:spPr bwMode="auto">
              <a:xfrm flipV="1">
                <a:off x="2256" y="2448"/>
                <a:ext cx="0" cy="9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6" name="AutoShape 13"/>
              <p:cNvSpPr>
                <a:spLocks noChangeArrowheads="1"/>
              </p:cNvSpPr>
              <p:nvPr/>
            </p:nvSpPr>
            <p:spPr bwMode="auto">
              <a:xfrm>
                <a:off x="1824" y="3360"/>
                <a:ext cx="864" cy="288"/>
              </a:xfrm>
              <a:prstGeom prst="flowChartAlternateProcess">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 name="Text Box 14"/>
              <p:cNvSpPr txBox="1">
                <a:spLocks noChangeArrowheads="1"/>
              </p:cNvSpPr>
              <p:nvPr/>
            </p:nvSpPr>
            <p:spPr bwMode="auto">
              <a:xfrm>
                <a:off x="1776" y="3408"/>
                <a:ext cx="96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lnSpc>
                    <a:spcPct val="80000"/>
                  </a:lnSpc>
                  <a:spcBef>
                    <a:spcPct val="50000"/>
                  </a:spcBef>
                </a:pPr>
                <a:r>
                  <a:rPr lang="zh-CN" altLang="en-US" b="1">
                    <a:ea typeface="楷体_GB2312" pitchFamily="49" charset="-122"/>
                  </a:rPr>
                  <a:t>次版本号</a:t>
                </a:r>
              </a:p>
            </p:txBody>
          </p:sp>
        </p:grpSp>
        <p:grpSp>
          <p:nvGrpSpPr>
            <p:cNvPr id="9" name="Group 15"/>
            <p:cNvGrpSpPr>
              <a:grpSpLocks/>
            </p:cNvGrpSpPr>
            <p:nvPr/>
          </p:nvGrpSpPr>
          <p:grpSpPr bwMode="auto">
            <a:xfrm>
              <a:off x="6753225" y="3475038"/>
              <a:ext cx="1676400" cy="1069975"/>
              <a:chOff x="2544" y="2448"/>
              <a:chExt cx="1056" cy="674"/>
            </a:xfrm>
          </p:grpSpPr>
          <p:sp>
            <p:nvSpPr>
              <p:cNvPr id="10" name="Line 16"/>
              <p:cNvSpPr>
                <a:spLocks noChangeShapeType="1"/>
              </p:cNvSpPr>
              <p:nvPr/>
            </p:nvSpPr>
            <p:spPr bwMode="auto">
              <a:xfrm>
                <a:off x="2544" y="2448"/>
                <a:ext cx="24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 name="Line 17"/>
              <p:cNvSpPr>
                <a:spLocks noChangeShapeType="1"/>
              </p:cNvSpPr>
              <p:nvPr/>
            </p:nvSpPr>
            <p:spPr bwMode="auto">
              <a:xfrm flipH="1" flipV="1">
                <a:off x="2688" y="2448"/>
                <a:ext cx="384" cy="38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 name="AutoShape 18"/>
              <p:cNvSpPr>
                <a:spLocks noChangeArrowheads="1"/>
              </p:cNvSpPr>
              <p:nvPr/>
            </p:nvSpPr>
            <p:spPr bwMode="auto">
              <a:xfrm>
                <a:off x="2688" y="2832"/>
                <a:ext cx="864" cy="288"/>
              </a:xfrm>
              <a:prstGeom prst="flowChartAlternateProcess">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 name="Text Box 19"/>
              <p:cNvSpPr txBox="1">
                <a:spLocks noChangeArrowheads="1"/>
              </p:cNvSpPr>
              <p:nvPr/>
            </p:nvSpPr>
            <p:spPr bwMode="auto">
              <a:xfrm>
                <a:off x="2640" y="2880"/>
                <a:ext cx="96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lnSpc>
                    <a:spcPct val="80000"/>
                  </a:lnSpc>
                  <a:spcBef>
                    <a:spcPct val="50000"/>
                  </a:spcBef>
                </a:pPr>
                <a:r>
                  <a:rPr lang="zh-CN" altLang="en-US" b="1" dirty="0">
                    <a:ea typeface="楷体_GB2312" pitchFamily="49" charset="-122"/>
                  </a:rPr>
                  <a:t>末版本号</a:t>
                </a:r>
              </a:p>
            </p:txBody>
          </p:sp>
        </p:grpSp>
      </p:grpSp>
    </p:spTree>
    <p:extLst>
      <p:ext uri="{BB962C8B-B14F-4D97-AF65-F5344CB8AC3E}">
        <p14:creationId xmlns:p14="http://schemas.microsoft.com/office/powerpoint/2010/main" val="282024880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395536" y="193899"/>
            <a:ext cx="7543800" cy="858837"/>
          </a:xfrm>
        </p:spPr>
        <p:txBody>
          <a:bodyPr/>
          <a:lstStyle/>
          <a:p>
            <a:pPr eaLnBrk="1" hangingPunct="1"/>
            <a:r>
              <a:rPr lang="en-US" altLang="zh-CN" sz="4000" dirty="0">
                <a:latin typeface="+mj-ea"/>
              </a:rPr>
              <a:t>Linux</a:t>
            </a:r>
            <a:r>
              <a:rPr lang="zh-CN" altLang="en-US" dirty="0">
                <a:latin typeface="+mj-ea"/>
              </a:rPr>
              <a:t>发行版本介绍</a:t>
            </a:r>
            <a:endParaRPr lang="zh-CN" altLang="en-US" sz="4000" dirty="0">
              <a:latin typeface="+mj-ea"/>
            </a:endParaRPr>
          </a:p>
        </p:txBody>
      </p:sp>
      <p:sp>
        <p:nvSpPr>
          <p:cNvPr id="14341" name="Rectangle 3"/>
          <p:cNvSpPr>
            <a:spLocks noGrp="1" noChangeArrowheads="1"/>
          </p:cNvSpPr>
          <p:nvPr>
            <p:ph type="body" idx="1"/>
          </p:nvPr>
        </p:nvSpPr>
        <p:spPr>
          <a:xfrm>
            <a:off x="179512" y="1312168"/>
            <a:ext cx="8064896" cy="4493096"/>
          </a:xfrm>
        </p:spPr>
        <p:txBody>
          <a:bodyPr/>
          <a:lstStyle/>
          <a:p>
            <a:pPr eaLnBrk="1" hangingPunct="1">
              <a:lnSpc>
                <a:spcPct val="130000"/>
              </a:lnSpc>
            </a:pPr>
            <a:r>
              <a:rPr lang="en-US" altLang="zh-CN" sz="2800" dirty="0"/>
              <a:t>Linux</a:t>
            </a:r>
            <a:r>
              <a:rPr lang="zh-CN" altLang="en-US" sz="2800" dirty="0"/>
              <a:t>的发行版本其实就是</a:t>
            </a:r>
            <a:r>
              <a:rPr lang="en-US" altLang="zh-CN" sz="2800" dirty="0"/>
              <a:t>Linux</a:t>
            </a:r>
            <a:r>
              <a:rPr lang="zh-CN" altLang="en-US" sz="2800" dirty="0"/>
              <a:t>核心再加上一系列的系统应用程序组成的一个大软件包。</a:t>
            </a:r>
            <a:br>
              <a:rPr lang="zh-CN" altLang="en-US" sz="2800" dirty="0"/>
            </a:br>
            <a:r>
              <a:rPr lang="en-US" altLang="zh-CN" sz="2800" b="1" dirty="0"/>
              <a:t>Linux</a:t>
            </a:r>
            <a:r>
              <a:rPr lang="zh-CN" altLang="en-US" sz="2800" b="1" dirty="0"/>
              <a:t>发行版本数量达数百种之多，并且还在不断增加，但任何发行版本都不拥有发布内核的权利。发行版本之间的主要差别在于包含的软件种类和数量的不同。常见的</a:t>
            </a:r>
            <a:r>
              <a:rPr lang="en-US" altLang="zh-CN" sz="2800" b="1" dirty="0"/>
              <a:t>Linux</a:t>
            </a:r>
            <a:r>
              <a:rPr lang="zh-CN" altLang="en-US" sz="2800" b="1" dirty="0"/>
              <a:t>发行版本如下：</a:t>
            </a:r>
            <a:endParaRPr lang="en-US" altLang="zh-CN" sz="2800" b="1"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26</a:t>
            </a:fld>
            <a:endParaRPr lang="en-US" altLang="zh-CN" dirty="0"/>
          </a:p>
        </p:txBody>
      </p:sp>
    </p:spTree>
    <p:extLst>
      <p:ext uri="{BB962C8B-B14F-4D97-AF65-F5344CB8AC3E}">
        <p14:creationId xmlns:p14="http://schemas.microsoft.com/office/powerpoint/2010/main" val="3698453370"/>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395536" y="-27384"/>
            <a:ext cx="7543800" cy="858837"/>
          </a:xfrm>
        </p:spPr>
        <p:txBody>
          <a:bodyPr/>
          <a:lstStyle/>
          <a:p>
            <a:pPr eaLnBrk="1" hangingPunct="1"/>
            <a:r>
              <a:rPr lang="en-US" altLang="zh-CN" sz="4000" dirty="0">
                <a:latin typeface="+mj-ea"/>
              </a:rPr>
              <a:t>Linux</a:t>
            </a:r>
            <a:r>
              <a:rPr lang="zh-CN" altLang="en-US" dirty="0">
                <a:latin typeface="+mj-ea"/>
              </a:rPr>
              <a:t>发行版本介绍</a:t>
            </a:r>
            <a:endParaRPr lang="zh-CN" altLang="en-US" sz="4000" dirty="0">
              <a:latin typeface="+mj-ea"/>
            </a:endParaRPr>
          </a:p>
        </p:txBody>
      </p:sp>
      <p:sp>
        <p:nvSpPr>
          <p:cNvPr id="14341" name="Rectangle 3"/>
          <p:cNvSpPr>
            <a:spLocks noGrp="1" noChangeArrowheads="1"/>
          </p:cNvSpPr>
          <p:nvPr>
            <p:ph type="body" idx="1"/>
          </p:nvPr>
        </p:nvSpPr>
        <p:spPr>
          <a:xfrm>
            <a:off x="179512" y="1052736"/>
            <a:ext cx="8280920" cy="4493096"/>
          </a:xfrm>
        </p:spPr>
        <p:txBody>
          <a:bodyPr/>
          <a:lstStyle/>
          <a:p>
            <a:pPr eaLnBrk="1" hangingPunct="1">
              <a:lnSpc>
                <a:spcPct val="130000"/>
              </a:lnSpc>
            </a:pPr>
            <a:r>
              <a:rPr lang="en-US" altLang="zh-CN" sz="2800" b="1" dirty="0">
                <a:solidFill>
                  <a:schemeClr val="tx2"/>
                </a:solidFill>
              </a:rPr>
              <a:t>Red Hat</a:t>
            </a:r>
          </a:p>
          <a:p>
            <a:pPr eaLnBrk="1" hangingPunct="1">
              <a:lnSpc>
                <a:spcPct val="130000"/>
              </a:lnSpc>
              <a:buNone/>
            </a:pPr>
            <a:r>
              <a:rPr lang="en-US" altLang="zh-CN" sz="2600" b="1" dirty="0"/>
              <a:t>   Red Hat</a:t>
            </a:r>
            <a:r>
              <a:rPr lang="zh-CN" altLang="en-US" sz="2600" b="1" dirty="0"/>
              <a:t>是全世界最著名的</a:t>
            </a:r>
            <a:r>
              <a:rPr lang="en-US" altLang="zh-CN" sz="2600" b="1" dirty="0"/>
              <a:t>Linux</a:t>
            </a:r>
            <a:r>
              <a:rPr lang="zh-CN" altLang="en-US" sz="2600" b="1" dirty="0"/>
              <a:t>发行版本，</a:t>
            </a:r>
            <a:r>
              <a:rPr lang="zh-CN" altLang="en-US" sz="2600" dirty="0"/>
              <a:t>是由</a:t>
            </a:r>
            <a:r>
              <a:rPr lang="en-US" altLang="zh-CN" sz="2600" dirty="0" err="1"/>
              <a:t>RedHat</a:t>
            </a:r>
            <a:r>
              <a:rPr lang="zh-CN" altLang="en-US" sz="2600" dirty="0"/>
              <a:t>公司发行的目前应用最广泛的</a:t>
            </a:r>
            <a:r>
              <a:rPr lang="en-US" altLang="zh-CN" sz="2600" dirty="0"/>
              <a:t>Linux</a:t>
            </a:r>
            <a:r>
              <a:rPr lang="zh-CN" altLang="en-US" sz="2600" dirty="0"/>
              <a:t>套件。从</a:t>
            </a:r>
            <a:r>
              <a:rPr lang="en-US" altLang="zh-CN" sz="2600" dirty="0"/>
              <a:t>4.0</a:t>
            </a:r>
            <a:r>
              <a:rPr lang="zh-CN" altLang="en-US" sz="2600" dirty="0"/>
              <a:t>版起便同时支持</a:t>
            </a:r>
            <a:r>
              <a:rPr lang="en-US" altLang="zh-CN" sz="2600" dirty="0"/>
              <a:t>Intel</a:t>
            </a:r>
            <a:r>
              <a:rPr lang="zh-CN" altLang="en-US" sz="2600" dirty="0"/>
              <a:t>、</a:t>
            </a:r>
            <a:r>
              <a:rPr lang="en-US" altLang="zh-CN" sz="2600" dirty="0"/>
              <a:t>Alpha</a:t>
            </a:r>
            <a:r>
              <a:rPr lang="zh-CN" altLang="en-US" sz="2600" dirty="0"/>
              <a:t>、</a:t>
            </a:r>
            <a:r>
              <a:rPr lang="en-US" altLang="zh-CN" sz="2600" dirty="0" err="1"/>
              <a:t>Sparc</a:t>
            </a:r>
            <a:r>
              <a:rPr lang="zh-CN" altLang="en-US" sz="2600" dirty="0"/>
              <a:t>三种硬件平台。其所有的软件包都是以</a:t>
            </a:r>
            <a:r>
              <a:rPr lang="en-US" altLang="zh-CN" sz="2600" dirty="0"/>
              <a:t>RPM</a:t>
            </a:r>
            <a:r>
              <a:rPr lang="zh-CN" altLang="en-US" sz="2600" dirty="0"/>
              <a:t>（</a:t>
            </a:r>
            <a:r>
              <a:rPr lang="en-US" altLang="zh-CN" sz="2600" dirty="0" err="1"/>
              <a:t>Redhat</a:t>
            </a:r>
            <a:r>
              <a:rPr lang="en-US" altLang="zh-CN" sz="2600" dirty="0"/>
              <a:t> Package Manager</a:t>
            </a:r>
            <a:r>
              <a:rPr lang="zh-CN" altLang="en-US" sz="2600" dirty="0"/>
              <a:t>）方式包装的，用户可以轻松地进行软件升级，彻底卸除应用软件和系统部件。</a:t>
            </a:r>
          </a:p>
          <a:p>
            <a:pPr eaLnBrk="1" hangingPunct="1">
              <a:lnSpc>
                <a:spcPct val="130000"/>
              </a:lnSpc>
              <a:buFont typeface="Wingdings" pitchFamily="2" charset="2"/>
              <a:buNone/>
            </a:pPr>
            <a:br>
              <a:rPr lang="zh-CN" altLang="en-US" sz="2600" dirty="0"/>
            </a:br>
            <a:endParaRPr lang="zh-CN" altLang="en-US" sz="2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4510731"/>
            <a:ext cx="2276233" cy="188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27</a:t>
            </a:fld>
            <a:endParaRPr lang="en-US" altLang="zh-CN" dirty="0"/>
          </a:p>
        </p:txBody>
      </p:sp>
    </p:spTree>
    <p:extLst>
      <p:ext uri="{BB962C8B-B14F-4D97-AF65-F5344CB8AC3E}">
        <p14:creationId xmlns:p14="http://schemas.microsoft.com/office/powerpoint/2010/main" val="3093083476"/>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zh-CN" sz="4000" dirty="0">
                <a:latin typeface="+mj-ea"/>
              </a:rPr>
              <a:t>Linux</a:t>
            </a:r>
            <a:r>
              <a:rPr lang="zh-CN" altLang="en-US" sz="4000" dirty="0">
                <a:latin typeface="+mj-ea"/>
              </a:rPr>
              <a:t>发行版介绍 </a:t>
            </a:r>
          </a:p>
        </p:txBody>
      </p:sp>
      <p:sp>
        <p:nvSpPr>
          <p:cNvPr id="16389" name="Rectangle 3"/>
          <p:cNvSpPr>
            <a:spLocks noGrp="1" noChangeArrowheads="1"/>
          </p:cNvSpPr>
          <p:nvPr>
            <p:ph type="body" idx="1"/>
          </p:nvPr>
        </p:nvSpPr>
        <p:spPr>
          <a:xfrm>
            <a:off x="251520" y="1052736"/>
            <a:ext cx="8136904" cy="4953000"/>
          </a:xfrm>
        </p:spPr>
        <p:txBody>
          <a:bodyPr/>
          <a:lstStyle/>
          <a:p>
            <a:pPr eaLnBrk="1" hangingPunct="1">
              <a:lnSpc>
                <a:spcPct val="130000"/>
              </a:lnSpc>
            </a:pPr>
            <a:r>
              <a:rPr lang="en-US" altLang="zh-CN" sz="2800" b="1" dirty="0" err="1">
                <a:solidFill>
                  <a:schemeClr val="tx2"/>
                </a:solidFill>
              </a:rPr>
              <a:t>Debian</a:t>
            </a:r>
            <a:r>
              <a:rPr lang="en-US" altLang="zh-CN" sz="2800" b="1" dirty="0">
                <a:solidFill>
                  <a:schemeClr val="tx2"/>
                </a:solidFill>
              </a:rPr>
              <a:t> GNU/Linux</a:t>
            </a:r>
            <a:r>
              <a:rPr lang="en-US" altLang="zh-CN" sz="2800" dirty="0">
                <a:solidFill>
                  <a:schemeClr val="tx2"/>
                </a:solidFill>
              </a:rPr>
              <a:t> </a:t>
            </a:r>
            <a:endParaRPr lang="en-US" altLang="zh-CN" sz="2800" b="1" dirty="0">
              <a:solidFill>
                <a:schemeClr val="tx2"/>
              </a:solidFill>
            </a:endParaRPr>
          </a:p>
          <a:p>
            <a:pPr eaLnBrk="1" hangingPunct="1">
              <a:lnSpc>
                <a:spcPct val="130000"/>
              </a:lnSpc>
              <a:buNone/>
            </a:pPr>
            <a:r>
              <a:rPr lang="zh-CN" altLang="en-US" sz="2800" dirty="0"/>
              <a:t>   目前唯一由非商业组织维护的</a:t>
            </a:r>
            <a:r>
              <a:rPr lang="en-US" altLang="zh-CN" sz="2800" dirty="0"/>
              <a:t>Linux</a:t>
            </a:r>
            <a:r>
              <a:rPr lang="zh-CN" altLang="en-US" sz="2800" dirty="0"/>
              <a:t>发行版本，功能强大。由</a:t>
            </a:r>
            <a:r>
              <a:rPr lang="en-US" altLang="zh-CN" sz="2800" dirty="0"/>
              <a:t>GNU</a:t>
            </a:r>
            <a:r>
              <a:rPr lang="zh-CN" altLang="en-US" sz="2800" dirty="0"/>
              <a:t>发行的</a:t>
            </a:r>
            <a:r>
              <a:rPr lang="en-US" altLang="zh-CN" sz="2800" dirty="0"/>
              <a:t>Linux</a:t>
            </a:r>
            <a:r>
              <a:rPr lang="zh-CN" altLang="en-US" sz="2800" dirty="0"/>
              <a:t>发行套件，完全由网络上的</a:t>
            </a:r>
            <a:r>
              <a:rPr lang="en-US" altLang="zh-CN" sz="2800" dirty="0"/>
              <a:t>Linux</a:t>
            </a:r>
            <a:r>
              <a:rPr lang="zh-CN" altLang="en-US" sz="2800" dirty="0"/>
              <a:t>爱好者负责维护，其所有的组成部分都是自由软件。完全遵循</a:t>
            </a:r>
            <a:r>
              <a:rPr lang="en-US" altLang="zh-CN" sz="2800" dirty="0"/>
              <a:t>GNU</a:t>
            </a:r>
            <a:r>
              <a:rPr lang="zh-CN" altLang="en-US" sz="2800" dirty="0"/>
              <a:t>规范，</a:t>
            </a:r>
            <a:r>
              <a:rPr lang="en-US" altLang="zh-CN" sz="2800" dirty="0"/>
              <a:t>100%</a:t>
            </a:r>
            <a:r>
              <a:rPr lang="zh-CN" altLang="en-US" sz="2800" dirty="0"/>
              <a:t>免费。</a:t>
            </a:r>
          </a:p>
          <a:p>
            <a:pPr eaLnBrk="1" hangingPunct="1">
              <a:lnSpc>
                <a:spcPct val="80000"/>
              </a:lnSpc>
              <a:buFont typeface="Wingdings" pitchFamily="2" charset="2"/>
              <a:buNone/>
            </a:pPr>
            <a:endParaRPr lang="zh-CN" altLang="en-US" sz="2800" dirty="0"/>
          </a:p>
          <a:p>
            <a:pPr eaLnBrk="1" hangingPunct="1">
              <a:lnSpc>
                <a:spcPct val="80000"/>
              </a:lnSpc>
              <a:buFont typeface="Wingdings" pitchFamily="2" charset="2"/>
              <a:buNone/>
            </a:pPr>
            <a:r>
              <a:rPr lang="zh-CN" altLang="en-US" sz="2800" dirty="0"/>
              <a:t>  </a:t>
            </a:r>
            <a:endParaRPr lang="zh-CN" altLang="en-US" sz="2400" dirty="0"/>
          </a:p>
        </p:txBody>
      </p:sp>
      <p:pic>
        <p:nvPicPr>
          <p:cNvPr id="16390" name="Picture 6" descr="2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569286"/>
            <a:ext cx="1984375" cy="1927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28</a:t>
            </a:fld>
            <a:endParaRPr lang="en-US" altLang="zh-CN" dirty="0"/>
          </a:p>
        </p:txBody>
      </p:sp>
    </p:spTree>
    <p:extLst>
      <p:ext uri="{BB962C8B-B14F-4D97-AF65-F5344CB8AC3E}">
        <p14:creationId xmlns:p14="http://schemas.microsoft.com/office/powerpoint/2010/main" val="111347604"/>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zh-CN" sz="4000" dirty="0">
                <a:latin typeface="+mj-ea"/>
              </a:rPr>
              <a:t>Linux</a:t>
            </a:r>
            <a:r>
              <a:rPr lang="zh-CN" altLang="en-US" sz="4000" dirty="0">
                <a:latin typeface="+mj-ea"/>
              </a:rPr>
              <a:t>发行版介绍 </a:t>
            </a:r>
          </a:p>
        </p:txBody>
      </p:sp>
      <p:sp>
        <p:nvSpPr>
          <p:cNvPr id="17413" name="Rectangle 3"/>
          <p:cNvSpPr>
            <a:spLocks noGrp="1" noChangeArrowheads="1"/>
          </p:cNvSpPr>
          <p:nvPr>
            <p:ph type="body" idx="1"/>
          </p:nvPr>
        </p:nvSpPr>
        <p:spPr>
          <a:xfrm>
            <a:off x="107504" y="1412776"/>
            <a:ext cx="6552728" cy="2448272"/>
          </a:xfrm>
        </p:spPr>
        <p:txBody>
          <a:bodyPr/>
          <a:lstStyle/>
          <a:p>
            <a:pPr eaLnBrk="1" hangingPunct="1">
              <a:lnSpc>
                <a:spcPct val="80000"/>
              </a:lnSpc>
            </a:pPr>
            <a:r>
              <a:rPr lang="en-US" altLang="zh-CN" sz="2800" b="1" dirty="0">
                <a:solidFill>
                  <a:schemeClr val="tx2"/>
                </a:solidFill>
              </a:rPr>
              <a:t>Ubuntu</a:t>
            </a:r>
          </a:p>
          <a:p>
            <a:pPr eaLnBrk="1" hangingPunct="1">
              <a:lnSpc>
                <a:spcPct val="80000"/>
              </a:lnSpc>
              <a:buNone/>
            </a:pPr>
            <a:r>
              <a:rPr lang="en-US" altLang="zh-CN" sz="2800" dirty="0"/>
              <a:t>    </a:t>
            </a:r>
            <a:r>
              <a:rPr lang="zh-CN" altLang="en-US" sz="2800" dirty="0"/>
              <a:t>是一个相对较新的发行版，对大多数人来说改变了对</a:t>
            </a:r>
            <a:r>
              <a:rPr lang="en-US" altLang="zh-CN" sz="2800" dirty="0"/>
              <a:t>Linux</a:t>
            </a:r>
            <a:r>
              <a:rPr lang="zh-CN" altLang="en-US" sz="2800" dirty="0"/>
              <a:t>难用的看法。</a:t>
            </a:r>
            <a:r>
              <a:rPr lang="en-US" altLang="zh-CN" sz="2800" dirty="0"/>
              <a:t>Ubuntu</a:t>
            </a:r>
            <a:r>
              <a:rPr lang="zh-CN" altLang="en-US" sz="2800" dirty="0"/>
              <a:t>拥有</a:t>
            </a:r>
            <a:r>
              <a:rPr lang="en-US" altLang="zh-CN" sz="2800" dirty="0" err="1"/>
              <a:t>Debian</a:t>
            </a:r>
            <a:r>
              <a:rPr lang="zh-CN" altLang="en-US" sz="2800" dirty="0"/>
              <a:t>所有的优点，以及自己所加强的优点的近乎完美的</a:t>
            </a:r>
            <a:r>
              <a:rPr lang="en-US" altLang="zh-CN" sz="2800" dirty="0"/>
              <a:t>Linux</a:t>
            </a:r>
            <a:r>
              <a:rPr lang="zh-CN" altLang="en-US" sz="2800" dirty="0"/>
              <a:t>操作系统，目前人气颇高。</a:t>
            </a:r>
          </a:p>
          <a:p>
            <a:pPr eaLnBrk="1" hangingPunct="1">
              <a:lnSpc>
                <a:spcPct val="80000"/>
              </a:lnSpc>
              <a:buFont typeface="Wingdings" pitchFamily="2" charset="2"/>
              <a:buNone/>
            </a:pPr>
            <a:br>
              <a:rPr lang="zh-CN" altLang="en-US" sz="2800" dirty="0"/>
            </a:br>
            <a:endParaRPr lang="zh-CN" altLang="en-US" sz="2800" dirty="0"/>
          </a:p>
        </p:txBody>
      </p:sp>
      <p:pic>
        <p:nvPicPr>
          <p:cNvPr id="17414" name="Picture 6" descr="2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700" y="1700808"/>
            <a:ext cx="2204224"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29</a:t>
            </a:fld>
            <a:endParaRPr lang="en-US" altLang="zh-CN"/>
          </a:p>
        </p:txBody>
      </p:sp>
      <p:sp>
        <p:nvSpPr>
          <p:cNvPr id="6" name="Rectangle 3"/>
          <p:cNvSpPr txBox="1">
            <a:spLocks noChangeArrowheads="1"/>
          </p:cNvSpPr>
          <p:nvPr/>
        </p:nvSpPr>
        <p:spPr bwMode="auto">
          <a:xfrm>
            <a:off x="179512" y="3789040"/>
            <a:ext cx="6408712"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b="1">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b="1">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9pPr>
          </a:lstStyle>
          <a:p>
            <a:pPr eaLnBrk="1" hangingPunct="1">
              <a:lnSpc>
                <a:spcPct val="80000"/>
              </a:lnSpc>
            </a:pPr>
            <a:r>
              <a:rPr lang="en-US" altLang="zh-CN" sz="2600" kern="0" dirty="0" err="1">
                <a:solidFill>
                  <a:schemeClr val="tx2"/>
                </a:solidFill>
              </a:rPr>
              <a:t>SUSE</a:t>
            </a:r>
            <a:endParaRPr lang="en-US" altLang="zh-CN" sz="2600" kern="0" dirty="0">
              <a:solidFill>
                <a:schemeClr val="tx2"/>
              </a:solidFill>
            </a:endParaRPr>
          </a:p>
          <a:p>
            <a:pPr eaLnBrk="1" hangingPunct="1">
              <a:lnSpc>
                <a:spcPct val="80000"/>
              </a:lnSpc>
              <a:buFont typeface="Wingdings" pitchFamily="2" charset="2"/>
              <a:buNone/>
            </a:pPr>
            <a:r>
              <a:rPr lang="en-US" altLang="zh-CN" sz="2600" kern="0" dirty="0"/>
              <a:t>    </a:t>
            </a:r>
            <a:r>
              <a:rPr lang="en-US" altLang="zh-CN" sz="2600" kern="0" dirty="0" err="1"/>
              <a:t>SUSE</a:t>
            </a:r>
            <a:r>
              <a:rPr lang="zh-CN" altLang="en-US" sz="2600" kern="0" dirty="0"/>
              <a:t>是德国最著名的</a:t>
            </a:r>
            <a:r>
              <a:rPr lang="en-US" altLang="zh-CN" sz="2600" kern="0" dirty="0"/>
              <a:t>Linux</a:t>
            </a:r>
            <a:r>
              <a:rPr lang="zh-CN" altLang="en-US" sz="2600" kern="0" dirty="0"/>
              <a:t>发行版，在全世界范围中也享有较高的声誉。其特点是易于安装使用，并且包含有一些其它发行套件不具有的一些软件。</a:t>
            </a:r>
            <a:r>
              <a:rPr lang="en-US" altLang="zh-CN" sz="2600" kern="0" dirty="0" err="1"/>
              <a:t>SUSE</a:t>
            </a:r>
            <a:r>
              <a:rPr lang="zh-CN" altLang="en-US" sz="2600" kern="0" dirty="0"/>
              <a:t>于</a:t>
            </a:r>
            <a:r>
              <a:rPr lang="en-US" altLang="zh-CN" sz="2600" kern="0" dirty="0"/>
              <a:t>2003</a:t>
            </a:r>
            <a:r>
              <a:rPr lang="zh-CN" altLang="en-US" sz="2600" kern="0" dirty="0"/>
              <a:t>年年末被</a:t>
            </a:r>
            <a:r>
              <a:rPr lang="en-US" altLang="zh-CN" sz="2600" kern="0" dirty="0"/>
              <a:t>Novell</a:t>
            </a:r>
            <a:r>
              <a:rPr lang="zh-CN" altLang="en-US" sz="2600" kern="0" dirty="0"/>
              <a:t>收购。</a:t>
            </a:r>
          </a:p>
          <a:p>
            <a:pPr eaLnBrk="1" hangingPunct="1">
              <a:lnSpc>
                <a:spcPct val="80000"/>
              </a:lnSpc>
              <a:buFont typeface="Wingdings" pitchFamily="2" charset="2"/>
              <a:buNone/>
            </a:pPr>
            <a:r>
              <a:rPr lang="zh-CN" altLang="en-US" sz="2600" kern="0" dirty="0"/>
              <a:t> </a:t>
            </a:r>
            <a:br>
              <a:rPr lang="zh-CN" altLang="en-US" sz="2600" kern="0" dirty="0"/>
            </a:br>
            <a:endParaRPr lang="zh-CN" altLang="en-US" sz="2600" kern="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4221088"/>
            <a:ext cx="2204224"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496561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灯片编号占位符 4"/>
          <p:cNvSpPr>
            <a:spLocks noGrp="1"/>
          </p:cNvSpPr>
          <p:nvPr>
            <p:ph type="sldNum" sz="quarter" idx="11"/>
          </p:nvPr>
        </p:nvSpPr>
        <p:spPr>
          <a:noFill/>
        </p:spPr>
        <p:txBody>
          <a:bodyPr/>
          <a:lstStyle/>
          <a:p>
            <a:fld id="{2DA03007-1E44-40B9-B8E4-560919918108}" type="slidenum">
              <a:rPr lang="en-US" altLang="zh-CN" smtClean="0"/>
              <a:pPr/>
              <a:t>3</a:t>
            </a:fld>
            <a:endParaRPr lang="en-US" altLang="zh-CN" dirty="0"/>
          </a:p>
        </p:txBody>
      </p:sp>
      <p:sp>
        <p:nvSpPr>
          <p:cNvPr id="20484" name="Rectangle 2"/>
          <p:cNvSpPr>
            <a:spLocks noGrp="1" noChangeArrowheads="1"/>
          </p:cNvSpPr>
          <p:nvPr>
            <p:ph type="title"/>
          </p:nvPr>
        </p:nvSpPr>
        <p:spPr>
          <a:xfrm>
            <a:off x="266700" y="31750"/>
            <a:ext cx="7543800" cy="862013"/>
          </a:xfrm>
        </p:spPr>
        <p:txBody>
          <a:bodyPr/>
          <a:lstStyle/>
          <a:p>
            <a:pPr eaLnBrk="1" hangingPunct="1"/>
            <a:r>
              <a:rPr lang="zh-CN" altLang="en-US" sz="4400" dirty="0"/>
              <a:t>课时分配</a:t>
            </a:r>
          </a:p>
        </p:txBody>
      </p:sp>
      <p:sp>
        <p:nvSpPr>
          <p:cNvPr id="20485" name="Rectangle 3"/>
          <p:cNvSpPr>
            <a:spLocks noGrp="1" noChangeArrowheads="1"/>
          </p:cNvSpPr>
          <p:nvPr>
            <p:ph type="body" idx="1"/>
          </p:nvPr>
        </p:nvSpPr>
        <p:spPr>
          <a:xfrm>
            <a:off x="179388" y="1230015"/>
            <a:ext cx="8713787" cy="5367337"/>
          </a:xfrm>
        </p:spPr>
        <p:txBody>
          <a:bodyPr/>
          <a:lstStyle/>
          <a:p>
            <a:pPr algn="just" eaLnBrk="1" hangingPunct="1">
              <a:lnSpc>
                <a:spcPct val="150000"/>
              </a:lnSpc>
              <a:spcBef>
                <a:spcPct val="0"/>
              </a:spcBef>
              <a:spcAft>
                <a:spcPct val="10000"/>
              </a:spcAft>
            </a:pPr>
            <a:r>
              <a:rPr lang="zh-CN" altLang="en-US" sz="4000" dirty="0">
                <a:solidFill>
                  <a:srgbClr val="0000FF"/>
                </a:solidFill>
                <a:latin typeface="黑体" pitchFamily="2" charset="-122"/>
              </a:rPr>
              <a:t>理论课（</a:t>
            </a:r>
            <a:r>
              <a:rPr lang="en-US" altLang="zh-CN" sz="4000" dirty="0">
                <a:solidFill>
                  <a:srgbClr val="0000FF"/>
                </a:solidFill>
                <a:latin typeface="黑体" pitchFamily="2" charset="-122"/>
              </a:rPr>
              <a:t>28</a:t>
            </a:r>
            <a:r>
              <a:rPr lang="zh-CN" altLang="en-US" sz="4000" dirty="0">
                <a:solidFill>
                  <a:srgbClr val="0000FF"/>
                </a:solidFill>
                <a:latin typeface="黑体" pitchFamily="2" charset="-122"/>
              </a:rPr>
              <a:t>学时）</a:t>
            </a:r>
            <a:endParaRPr lang="zh-CN" altLang="en-US" sz="4000" dirty="0">
              <a:latin typeface="黑体" pitchFamily="2" charset="-122"/>
            </a:endParaRPr>
          </a:p>
          <a:p>
            <a:pPr algn="just" eaLnBrk="1" hangingPunct="1">
              <a:lnSpc>
                <a:spcPct val="150000"/>
              </a:lnSpc>
              <a:spcBef>
                <a:spcPct val="0"/>
              </a:spcBef>
            </a:pPr>
            <a:r>
              <a:rPr lang="zh-CN" altLang="en-US" sz="4000" dirty="0">
                <a:solidFill>
                  <a:srgbClr val="0000FF"/>
                </a:solidFill>
                <a:latin typeface="黑体" pitchFamily="2" charset="-122"/>
              </a:rPr>
              <a:t>实验课（</a:t>
            </a:r>
            <a:r>
              <a:rPr lang="en-US" altLang="zh-CN" sz="4000" dirty="0">
                <a:solidFill>
                  <a:srgbClr val="0000FF"/>
                </a:solidFill>
                <a:latin typeface="黑体" pitchFamily="2" charset="-122"/>
              </a:rPr>
              <a:t>12</a:t>
            </a:r>
            <a:r>
              <a:rPr lang="zh-CN" altLang="en-US" sz="4000" dirty="0">
                <a:solidFill>
                  <a:srgbClr val="0000FF"/>
                </a:solidFill>
                <a:latin typeface="黑体" pitchFamily="2" charset="-122"/>
              </a:rPr>
              <a:t>学时）</a:t>
            </a:r>
            <a:endParaRPr lang="zh-CN" altLang="en-US" sz="4000" dirty="0">
              <a:latin typeface="黑体" pitchFamily="2" charset="-122"/>
            </a:endParaRPr>
          </a:p>
          <a:p>
            <a:pPr marL="344487" lvl="1" indent="0" algn="just" eaLnBrk="1" hangingPunct="1">
              <a:lnSpc>
                <a:spcPct val="150000"/>
              </a:lnSpc>
              <a:spcBef>
                <a:spcPct val="0"/>
              </a:spcBef>
              <a:buNone/>
            </a:pPr>
            <a:endParaRPr lang="en-US" altLang="zh-CN" sz="3800" dirty="0">
              <a:latin typeface="黑体" pitchFamily="2" charset="-122"/>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zh-CN" sz="4000" dirty="0">
                <a:latin typeface="+mn-ea"/>
                <a:ea typeface="+mn-ea"/>
              </a:rPr>
              <a:t>Linux</a:t>
            </a:r>
            <a:r>
              <a:rPr lang="zh-CN" altLang="en-US" sz="4000" dirty="0">
                <a:latin typeface="+mn-ea"/>
                <a:ea typeface="+mn-ea"/>
              </a:rPr>
              <a:t>发行版介绍 </a:t>
            </a:r>
          </a:p>
        </p:txBody>
      </p:sp>
      <p:sp>
        <p:nvSpPr>
          <p:cNvPr id="20485" name="Rectangle 3"/>
          <p:cNvSpPr>
            <a:spLocks noGrp="1" noChangeArrowheads="1"/>
          </p:cNvSpPr>
          <p:nvPr>
            <p:ph type="body" idx="1"/>
          </p:nvPr>
        </p:nvSpPr>
        <p:spPr>
          <a:xfrm>
            <a:off x="251520" y="1363216"/>
            <a:ext cx="8077944" cy="4298032"/>
          </a:xfrm>
        </p:spPr>
        <p:txBody>
          <a:bodyPr/>
          <a:lstStyle/>
          <a:p>
            <a:pPr eaLnBrk="1" hangingPunct="1">
              <a:lnSpc>
                <a:spcPct val="80000"/>
              </a:lnSpc>
            </a:pPr>
            <a:r>
              <a:rPr lang="en-US" altLang="zh-CN" b="1" dirty="0"/>
              <a:t>CentOS</a:t>
            </a:r>
            <a:r>
              <a:rPr lang="en-US" altLang="zh-CN" dirty="0">
                <a:solidFill>
                  <a:schemeClr val="tx2"/>
                </a:solidFill>
              </a:rPr>
              <a:t> </a:t>
            </a:r>
            <a:endParaRPr lang="en-US" altLang="zh-CN" b="1" dirty="0">
              <a:solidFill>
                <a:schemeClr val="tx2"/>
              </a:solidFill>
            </a:endParaRPr>
          </a:p>
          <a:p>
            <a:pPr eaLnBrk="1" hangingPunct="1">
              <a:lnSpc>
                <a:spcPct val="80000"/>
              </a:lnSpc>
              <a:buFont typeface="Wingdings" pitchFamily="2" charset="2"/>
              <a:buNone/>
            </a:pPr>
            <a:r>
              <a:rPr lang="en-US" altLang="zh-CN" sz="1800" dirty="0"/>
              <a:t>      </a:t>
            </a:r>
            <a:r>
              <a:rPr lang="en-US" altLang="zh-CN" sz="2600" dirty="0"/>
              <a:t>CentOS</a:t>
            </a:r>
            <a:r>
              <a:rPr lang="zh-CN" altLang="en-US" sz="2600" dirty="0"/>
              <a:t>，也叫做社区企业操作系统，是企业</a:t>
            </a:r>
            <a:r>
              <a:rPr lang="en-US" altLang="zh-CN" sz="2600" dirty="0"/>
              <a:t>Linux</a:t>
            </a:r>
            <a:r>
              <a:rPr lang="zh-CN" altLang="en-US" sz="2600" dirty="0"/>
              <a:t>发行版领头羊</a:t>
            </a:r>
            <a:r>
              <a:rPr lang="en-US" altLang="zh-CN" sz="2600" dirty="0"/>
              <a:t>Red Hat Enterprise Linux</a:t>
            </a:r>
            <a:r>
              <a:rPr lang="zh-CN" altLang="en-US" sz="2600" dirty="0"/>
              <a:t>的再编译版本。</a:t>
            </a:r>
            <a:r>
              <a:rPr lang="en-US" altLang="zh-CN" sz="2600" dirty="0" err="1"/>
              <a:t>RHEL</a:t>
            </a:r>
            <a:r>
              <a:rPr lang="zh-CN" altLang="en-US" sz="2600" dirty="0"/>
              <a:t>是很多企业采用的</a:t>
            </a:r>
            <a:r>
              <a:rPr lang="en-US" altLang="zh-CN" sz="2600" dirty="0"/>
              <a:t>Linux</a:t>
            </a:r>
            <a:r>
              <a:rPr lang="zh-CN" altLang="en-US" sz="2600" dirty="0"/>
              <a:t>发行版本，但是如果想得到</a:t>
            </a:r>
            <a:r>
              <a:rPr lang="en-US" altLang="zh-CN" sz="2600" dirty="0" err="1"/>
              <a:t>RedHat</a:t>
            </a:r>
            <a:r>
              <a:rPr lang="zh-CN" altLang="en-US" sz="2600" dirty="0"/>
              <a:t>的服务与技术支持，用户必须向</a:t>
            </a:r>
            <a:r>
              <a:rPr lang="en-US" altLang="zh-CN" sz="2600" dirty="0"/>
              <a:t>Red Hat</a:t>
            </a:r>
            <a:r>
              <a:rPr lang="zh-CN" altLang="en-US" sz="2600" dirty="0"/>
              <a:t>付费才可以。</a:t>
            </a:r>
            <a:r>
              <a:rPr lang="en-US" altLang="zh-CN" sz="2600" dirty="0"/>
              <a:t>CentOS</a:t>
            </a:r>
            <a:r>
              <a:rPr lang="zh-CN" altLang="en-US" sz="2600" dirty="0"/>
              <a:t>的开发者们使用</a:t>
            </a:r>
            <a:r>
              <a:rPr lang="en-US" altLang="zh-CN" sz="2600" dirty="0"/>
              <a:t>Red Hat Linux</a:t>
            </a:r>
            <a:r>
              <a:rPr lang="zh-CN" altLang="en-US" sz="2600" dirty="0"/>
              <a:t>的源代码创造了一个和</a:t>
            </a:r>
            <a:r>
              <a:rPr lang="en-US" altLang="zh-CN" sz="2600" dirty="0" err="1"/>
              <a:t>RHEL</a:t>
            </a:r>
            <a:r>
              <a:rPr lang="zh-CN" altLang="en-US" sz="2600" dirty="0"/>
              <a:t>近乎相同的</a:t>
            </a:r>
            <a:r>
              <a:rPr lang="en-US" altLang="zh-CN" sz="2600" dirty="0"/>
              <a:t>Linux</a:t>
            </a:r>
            <a:r>
              <a:rPr lang="zh-CN" altLang="en-US" sz="2600" dirty="0"/>
              <a:t>。但是一切和</a:t>
            </a:r>
            <a:r>
              <a:rPr lang="en-US" altLang="zh-CN" sz="2600" dirty="0" err="1"/>
              <a:t>RedHat</a:t>
            </a:r>
            <a:r>
              <a:rPr lang="zh-CN" altLang="en-US" sz="2600" dirty="0"/>
              <a:t>有关的商标都被去除了。</a:t>
            </a:r>
            <a:r>
              <a:rPr lang="en-US" altLang="zh-CN" sz="2600" dirty="0"/>
              <a:t>CentOS</a:t>
            </a:r>
            <a:r>
              <a:rPr lang="zh-CN" altLang="en-US" sz="2600" dirty="0"/>
              <a:t>是免费的，可以使用它像使用</a:t>
            </a:r>
            <a:r>
              <a:rPr lang="en-US" altLang="zh-CN" sz="2600" dirty="0" err="1"/>
              <a:t>RHEL</a:t>
            </a:r>
            <a:r>
              <a:rPr lang="zh-CN" altLang="en-US" sz="2600" dirty="0"/>
              <a:t>一样去构筑企业级的</a:t>
            </a:r>
            <a:r>
              <a:rPr lang="en-US" altLang="zh-CN" sz="2600" dirty="0"/>
              <a:t>Linux</a:t>
            </a:r>
            <a:r>
              <a:rPr lang="zh-CN" altLang="en-US" sz="2600" dirty="0"/>
              <a:t>系统环境，但不需要向</a:t>
            </a:r>
            <a:r>
              <a:rPr lang="en-US" altLang="zh-CN" sz="2600" dirty="0" err="1"/>
              <a:t>RedHat</a:t>
            </a:r>
            <a:r>
              <a:rPr lang="zh-CN" altLang="en-US" sz="2600" dirty="0"/>
              <a:t>付任何的费用。</a:t>
            </a:r>
          </a:p>
        </p:txBody>
      </p:sp>
      <p:pic>
        <p:nvPicPr>
          <p:cNvPr id="20486" name="Picture 6" descr="cc11728b4710b912f8905bfbc3fdfc03924522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4941168"/>
            <a:ext cx="2955032"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30</a:t>
            </a:fld>
            <a:endParaRPr lang="en-US" altLang="zh-CN"/>
          </a:p>
        </p:txBody>
      </p:sp>
    </p:spTree>
    <p:extLst>
      <p:ext uri="{BB962C8B-B14F-4D97-AF65-F5344CB8AC3E}">
        <p14:creationId xmlns:p14="http://schemas.microsoft.com/office/powerpoint/2010/main" val="2148430046"/>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zh-CN" sz="4000" dirty="0">
                <a:latin typeface="+mj-ea"/>
              </a:rPr>
              <a:t>Linux</a:t>
            </a:r>
            <a:r>
              <a:rPr lang="zh-CN" altLang="en-US" sz="4000" dirty="0">
                <a:latin typeface="+mj-ea"/>
              </a:rPr>
              <a:t>发行版介绍 </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31</a:t>
            </a:fld>
            <a:endParaRPr lang="en-US" altLang="zh-CN"/>
          </a:p>
        </p:txBody>
      </p:sp>
      <p:sp>
        <p:nvSpPr>
          <p:cNvPr id="7" name="Text Box 3"/>
          <p:cNvSpPr txBox="1">
            <a:spLocks noGrp="1" noChangeArrowheads="1"/>
          </p:cNvSpPr>
          <p:nvPr>
            <p:ph type="body" idx="1"/>
          </p:nvPr>
        </p:nvSpPr>
        <p:spPr bwMode="auto">
          <a:xfrm>
            <a:off x="395289" y="1412875"/>
            <a:ext cx="662498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marL="514350" indent="-457200">
              <a:lnSpc>
                <a:spcPct val="80000"/>
              </a:lnSpc>
            </a:pPr>
            <a:r>
              <a:rPr lang="zh-CN" altLang="en-US" sz="2800" dirty="0">
                <a:latin typeface="+mn-lt"/>
                <a:ea typeface="+mn-ea"/>
                <a:cs typeface="+mn-cs"/>
              </a:rPr>
              <a:t>红旗</a:t>
            </a:r>
            <a:endParaRPr lang="en-US" altLang="zh-CN" sz="2800" dirty="0">
              <a:latin typeface="+mn-lt"/>
              <a:ea typeface="+mn-ea"/>
            </a:endParaRPr>
          </a:p>
          <a:p>
            <a:pPr marL="57150" indent="0">
              <a:lnSpc>
                <a:spcPct val="80000"/>
              </a:lnSpc>
              <a:buNone/>
            </a:pPr>
            <a:r>
              <a:rPr lang="zh-CN" altLang="en-US" sz="2800" dirty="0">
                <a:latin typeface="+mn-lt"/>
                <a:ea typeface="+mn-ea"/>
              </a:rPr>
              <a:t>由北京中科红旗软件技术有限公司开发的国产</a:t>
            </a:r>
            <a:r>
              <a:rPr lang="en-US" altLang="zh-CN" sz="2800" dirty="0">
                <a:latin typeface="+mn-lt"/>
                <a:ea typeface="+mn-ea"/>
              </a:rPr>
              <a:t>Linux</a:t>
            </a:r>
            <a:r>
              <a:rPr lang="zh-CN" altLang="en-US" sz="2800" dirty="0">
                <a:latin typeface="+mn-lt"/>
                <a:ea typeface="+mn-ea"/>
              </a:rPr>
              <a:t>。包括桌面版、工作站版、数据中心服务器版、</a:t>
            </a:r>
            <a:r>
              <a:rPr lang="en-US" altLang="zh-CN" sz="2800" dirty="0">
                <a:latin typeface="+mn-lt"/>
                <a:ea typeface="+mn-ea"/>
              </a:rPr>
              <a:t>HA</a:t>
            </a:r>
            <a:r>
              <a:rPr lang="zh-CN" altLang="en-US" sz="2800" dirty="0">
                <a:latin typeface="+mn-lt"/>
                <a:ea typeface="+mn-ea"/>
              </a:rPr>
              <a:t>集群版和红旗嵌入式</a:t>
            </a:r>
            <a:r>
              <a:rPr lang="en-US" altLang="zh-CN" sz="2800" dirty="0">
                <a:latin typeface="+mn-lt"/>
                <a:ea typeface="+mn-ea"/>
              </a:rPr>
              <a:t>Linux</a:t>
            </a:r>
            <a:r>
              <a:rPr lang="zh-CN" altLang="en-US" sz="2800" dirty="0">
                <a:latin typeface="+mn-lt"/>
                <a:ea typeface="+mn-ea"/>
              </a:rPr>
              <a:t>等产品。红旗</a:t>
            </a:r>
            <a:r>
              <a:rPr lang="en-US" altLang="zh-CN" sz="2800" dirty="0">
                <a:latin typeface="+mn-lt"/>
                <a:ea typeface="+mn-ea"/>
              </a:rPr>
              <a:t>Linux</a:t>
            </a:r>
            <a:r>
              <a:rPr lang="zh-CN" altLang="en-US" sz="2800" dirty="0">
                <a:latin typeface="+mn-lt"/>
                <a:ea typeface="+mn-ea"/>
              </a:rPr>
              <a:t>是中国较大、较成熟的</a:t>
            </a:r>
            <a:r>
              <a:rPr lang="en-US" altLang="zh-CN" sz="2800" dirty="0">
                <a:latin typeface="+mn-lt"/>
                <a:ea typeface="+mn-ea"/>
              </a:rPr>
              <a:t>Linux</a:t>
            </a:r>
            <a:r>
              <a:rPr lang="zh-CN" altLang="en-US" sz="2800" dirty="0">
                <a:latin typeface="+mn-lt"/>
                <a:ea typeface="+mn-ea"/>
              </a:rPr>
              <a:t>发行版之一。</a:t>
            </a:r>
            <a:endParaRPr lang="en-US" altLang="zh-CN" sz="2800" dirty="0">
              <a:latin typeface="+mn-lt"/>
              <a:ea typeface="+mn-ea"/>
            </a:endParaRPr>
          </a:p>
          <a:p>
            <a:pPr marL="57150" indent="0">
              <a:lnSpc>
                <a:spcPct val="80000"/>
              </a:lnSpc>
              <a:buNone/>
            </a:pPr>
            <a:endParaRPr lang="en-US" altLang="zh-CN" sz="2800" dirty="0">
              <a:latin typeface="+mn-lt"/>
              <a:ea typeface="+mn-ea"/>
            </a:endParaRPr>
          </a:p>
          <a:p>
            <a:pPr marL="514350" indent="-457200">
              <a:lnSpc>
                <a:spcPct val="80000"/>
              </a:lnSpc>
            </a:pPr>
            <a:r>
              <a:rPr lang="en-US" altLang="zh-CN" sz="2800" dirty="0" err="1">
                <a:latin typeface="+mn-lt"/>
                <a:ea typeface="+mn-ea"/>
              </a:rPr>
              <a:t>Xteam</a:t>
            </a:r>
            <a:r>
              <a:rPr lang="en-US" altLang="zh-CN" sz="2800" dirty="0">
                <a:latin typeface="+mn-lt"/>
                <a:ea typeface="+mn-ea"/>
              </a:rPr>
              <a:t> Linux</a:t>
            </a:r>
          </a:p>
          <a:p>
            <a:pPr marL="57150" indent="0">
              <a:lnSpc>
                <a:spcPct val="80000"/>
              </a:lnSpc>
              <a:buNone/>
            </a:pPr>
            <a:r>
              <a:rPr lang="zh-CN" altLang="en-US" sz="2800" dirty="0">
                <a:latin typeface="+mn-lt"/>
                <a:ea typeface="+mn-ea"/>
              </a:rPr>
              <a:t>也叫冲浪</a:t>
            </a:r>
            <a:r>
              <a:rPr lang="en-US" altLang="zh-CN" sz="2800" dirty="0">
                <a:latin typeface="+mn-lt"/>
                <a:ea typeface="+mn-ea"/>
              </a:rPr>
              <a:t>Linux</a:t>
            </a:r>
            <a:r>
              <a:rPr lang="zh-CN" altLang="en-US" sz="2800" dirty="0">
                <a:latin typeface="+mn-lt"/>
                <a:ea typeface="+mn-ea"/>
              </a:rPr>
              <a:t>，是由北京冲浪平台软件公司在充分考虑了国内</a:t>
            </a:r>
            <a:r>
              <a:rPr lang="en-US" altLang="zh-CN" sz="2800" dirty="0">
                <a:latin typeface="+mn-lt"/>
                <a:ea typeface="+mn-ea"/>
              </a:rPr>
              <a:t>Linux</a:t>
            </a:r>
            <a:r>
              <a:rPr lang="zh-CN" altLang="en-US" sz="2800" dirty="0">
                <a:latin typeface="+mn-lt"/>
                <a:ea typeface="+mn-ea"/>
              </a:rPr>
              <a:t>用户的需求后，开发并发行的一套中文</a:t>
            </a:r>
            <a:r>
              <a:rPr lang="en-US" altLang="zh-CN" sz="2800" dirty="0">
                <a:latin typeface="+mn-lt"/>
                <a:ea typeface="+mn-ea"/>
              </a:rPr>
              <a:t>Linux</a:t>
            </a:r>
            <a:r>
              <a:rPr lang="zh-CN" altLang="en-US" sz="2800" dirty="0">
                <a:latin typeface="+mn-lt"/>
                <a:ea typeface="+mn-ea"/>
              </a:rPr>
              <a:t>套件。</a:t>
            </a:r>
            <a:endParaRPr lang="en-US" altLang="zh-CN" sz="2800" dirty="0">
              <a:latin typeface="+mn-lt"/>
              <a:ea typeface="+mn-ea"/>
            </a:endParaRPr>
          </a:p>
          <a:p>
            <a:pPr marL="57150" indent="0">
              <a:lnSpc>
                <a:spcPct val="80000"/>
              </a:lnSpc>
              <a:buNone/>
            </a:pPr>
            <a:endParaRPr lang="en-US" altLang="zh-CN" sz="2800" dirty="0">
              <a:latin typeface="+mn-lt"/>
              <a:ea typeface="+mn-ea"/>
              <a:cs typeface="+mn-c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4221088"/>
            <a:ext cx="1800200"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1844824"/>
            <a:ext cx="1800200"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8677308"/>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dirty="0"/>
              <a:t>Linux</a:t>
            </a:r>
            <a:r>
              <a:rPr lang="zh-CN" altLang="en-US" dirty="0"/>
              <a:t>与</a:t>
            </a:r>
            <a:r>
              <a:rPr lang="en-US" altLang="zh-CN" dirty="0"/>
              <a:t>UNIX</a:t>
            </a:r>
            <a:endParaRPr lang="zh-CN" altLang="en-US" dirty="0"/>
          </a:p>
        </p:txBody>
      </p:sp>
      <p:sp>
        <p:nvSpPr>
          <p:cNvPr id="13318" name="Rectangle 6"/>
          <p:cNvSpPr>
            <a:spLocks noGrp="1" noChangeArrowheads="1"/>
          </p:cNvSpPr>
          <p:nvPr>
            <p:ph type="body" idx="1"/>
          </p:nvPr>
        </p:nvSpPr>
        <p:spPr>
          <a:xfrm>
            <a:off x="107504" y="1196752"/>
            <a:ext cx="8136904" cy="4824536"/>
          </a:xfrm>
        </p:spPr>
        <p:txBody>
          <a:bodyPr/>
          <a:lstStyle/>
          <a:p>
            <a:pPr>
              <a:lnSpc>
                <a:spcPct val="120000"/>
              </a:lnSpc>
            </a:pPr>
            <a:r>
              <a:rPr lang="en-US" altLang="zh-CN" sz="2400" dirty="0">
                <a:solidFill>
                  <a:srgbClr val="0000CC"/>
                </a:solidFill>
                <a:ea typeface="宋体" pitchFamily="2" charset="-122"/>
              </a:rPr>
              <a:t> Linux</a:t>
            </a:r>
            <a:r>
              <a:rPr lang="zh-CN" altLang="en-US" sz="2400" dirty="0">
                <a:solidFill>
                  <a:srgbClr val="0000CC"/>
                </a:solidFill>
                <a:ea typeface="宋体" pitchFamily="2" charset="-122"/>
              </a:rPr>
              <a:t>和</a:t>
            </a:r>
            <a:r>
              <a:rPr lang="en-US" altLang="zh-CN" sz="2400" dirty="0">
                <a:solidFill>
                  <a:srgbClr val="0000CC"/>
                </a:solidFill>
                <a:ea typeface="宋体" pitchFamily="2" charset="-122"/>
              </a:rPr>
              <a:t>UNIX</a:t>
            </a:r>
            <a:r>
              <a:rPr lang="zh-CN" altLang="en-US" sz="2400" dirty="0">
                <a:solidFill>
                  <a:srgbClr val="0000CC"/>
                </a:solidFill>
                <a:ea typeface="宋体" pitchFamily="2" charset="-122"/>
              </a:rPr>
              <a:t>的最大的区别</a:t>
            </a:r>
            <a:r>
              <a:rPr lang="zh-CN" altLang="en-US" sz="2400" dirty="0">
                <a:ea typeface="宋体" pitchFamily="2" charset="-122"/>
              </a:rPr>
              <a:t>：前者是开发源代码的自由</a:t>
            </a:r>
            <a:endParaRPr lang="en-US" altLang="zh-CN" sz="2400" dirty="0">
              <a:ea typeface="宋体" pitchFamily="2" charset="-122"/>
            </a:endParaRPr>
          </a:p>
          <a:p>
            <a:pPr marL="0" indent="0">
              <a:lnSpc>
                <a:spcPct val="120000"/>
              </a:lnSpc>
              <a:buNone/>
            </a:pPr>
            <a:r>
              <a:rPr lang="en-US" altLang="zh-CN" sz="2400" dirty="0">
                <a:ea typeface="宋体" pitchFamily="2" charset="-122"/>
              </a:rPr>
              <a:t>   </a:t>
            </a:r>
            <a:r>
              <a:rPr lang="zh-CN" altLang="en-US" sz="2400" dirty="0">
                <a:ea typeface="宋体" pitchFamily="2" charset="-122"/>
              </a:rPr>
              <a:t>软件，后者是对源代码实行知识产权保护的传统商业软件。 </a:t>
            </a:r>
          </a:p>
          <a:p>
            <a:pPr marL="685800" indent="-685800">
              <a:lnSpc>
                <a:spcPct val="120000"/>
              </a:lnSpc>
              <a:buFont typeface="Wingdings" pitchFamily="2" charset="2"/>
              <a:buNone/>
            </a:pPr>
            <a:r>
              <a:rPr lang="zh-CN" altLang="en-US" sz="2400" dirty="0">
                <a:ea typeface="宋体" pitchFamily="2" charset="-122"/>
              </a:rPr>
              <a:t>   </a:t>
            </a:r>
            <a:r>
              <a:rPr lang="zh-CN" altLang="en-US" sz="2400" dirty="0">
                <a:solidFill>
                  <a:srgbClr val="0000CC"/>
                </a:solidFill>
                <a:ea typeface="宋体" pitchFamily="2" charset="-122"/>
              </a:rPr>
              <a:t>另外的区别包括：</a:t>
            </a:r>
          </a:p>
          <a:p>
            <a:pPr marL="685800" indent="-685800">
              <a:lnSpc>
                <a:spcPct val="120000"/>
              </a:lnSpc>
              <a:buFont typeface="Wingdings" pitchFamily="2" charset="2"/>
              <a:buNone/>
            </a:pPr>
            <a:r>
              <a:rPr lang="en-US" altLang="zh-CN" sz="2400" dirty="0">
                <a:ea typeface="宋体" pitchFamily="2" charset="-122"/>
              </a:rPr>
              <a:t>     </a:t>
            </a:r>
            <a:r>
              <a:rPr lang="en-US" altLang="zh-CN" sz="2400" dirty="0" err="1">
                <a:ea typeface="宋体" pitchFamily="2" charset="-122"/>
              </a:rPr>
              <a:t>1.UNIX</a:t>
            </a:r>
            <a:r>
              <a:rPr lang="zh-CN" altLang="en-US" sz="2400" dirty="0">
                <a:ea typeface="宋体" pitchFamily="2" charset="-122"/>
              </a:rPr>
              <a:t>系统大多是与硬件配套的，而</a:t>
            </a:r>
            <a:r>
              <a:rPr lang="en-US" altLang="zh-CN" sz="2400" dirty="0">
                <a:ea typeface="宋体" pitchFamily="2" charset="-122"/>
              </a:rPr>
              <a:t>Linux</a:t>
            </a:r>
            <a:r>
              <a:rPr lang="zh-CN" altLang="en-US" sz="2400" dirty="0">
                <a:ea typeface="宋体" pitchFamily="2" charset="-122"/>
              </a:rPr>
              <a:t>则可运行在多种硬件平台上。</a:t>
            </a:r>
          </a:p>
          <a:p>
            <a:pPr marL="685800" indent="-685800">
              <a:lnSpc>
                <a:spcPct val="120000"/>
              </a:lnSpc>
              <a:buFont typeface="Wingdings" pitchFamily="2" charset="2"/>
              <a:buNone/>
            </a:pPr>
            <a:r>
              <a:rPr lang="en-US" altLang="zh-CN" sz="2400" dirty="0">
                <a:ea typeface="宋体" pitchFamily="2" charset="-122"/>
              </a:rPr>
              <a:t>     </a:t>
            </a:r>
            <a:r>
              <a:rPr lang="en-US" altLang="zh-CN" sz="2400" dirty="0" err="1">
                <a:ea typeface="宋体" pitchFamily="2" charset="-122"/>
              </a:rPr>
              <a:t>2.UNIX</a:t>
            </a:r>
            <a:r>
              <a:rPr lang="zh-CN" altLang="en-US" sz="2400" dirty="0">
                <a:ea typeface="宋体" pitchFamily="2" charset="-122"/>
              </a:rPr>
              <a:t>是商业软件，而</a:t>
            </a:r>
            <a:r>
              <a:rPr lang="en-US" altLang="zh-CN" sz="2400" dirty="0">
                <a:ea typeface="宋体" pitchFamily="2" charset="-122"/>
              </a:rPr>
              <a:t>Linux</a:t>
            </a:r>
            <a:r>
              <a:rPr lang="zh-CN" altLang="en-US" sz="2400" dirty="0">
                <a:ea typeface="宋体" pitchFamily="2" charset="-122"/>
              </a:rPr>
              <a:t>是自由软件，免费、公开源代码的。</a:t>
            </a:r>
          </a:p>
          <a:p>
            <a:pPr marL="685800" indent="-685800">
              <a:lnSpc>
                <a:spcPct val="120000"/>
              </a:lnSpc>
              <a:buFont typeface="Wingdings" pitchFamily="2" charset="2"/>
              <a:buNone/>
            </a:pPr>
            <a:r>
              <a:rPr lang="en-US" altLang="zh-CN" sz="2400" dirty="0">
                <a:ea typeface="宋体" pitchFamily="2" charset="-122"/>
              </a:rPr>
              <a:t>     3.</a:t>
            </a:r>
            <a:r>
              <a:rPr lang="zh-CN" altLang="en-US" sz="2400" dirty="0">
                <a:ea typeface="宋体" pitchFamily="2" charset="-122"/>
              </a:rPr>
              <a:t>在对硬件的要求上，</a:t>
            </a:r>
            <a:r>
              <a:rPr lang="en-US" altLang="zh-CN" sz="2400" dirty="0">
                <a:ea typeface="宋体" pitchFamily="2" charset="-122"/>
              </a:rPr>
              <a:t>Linux</a:t>
            </a:r>
            <a:r>
              <a:rPr lang="zh-CN" altLang="en-US" sz="2400" dirty="0">
                <a:ea typeface="宋体" pitchFamily="2" charset="-122"/>
              </a:rPr>
              <a:t>比</a:t>
            </a:r>
            <a:r>
              <a:rPr lang="en-US" altLang="zh-CN" sz="2400" dirty="0">
                <a:ea typeface="宋体" pitchFamily="2" charset="-122"/>
              </a:rPr>
              <a:t>UNIX</a:t>
            </a:r>
            <a:r>
              <a:rPr lang="zh-CN" altLang="en-US" sz="2400" dirty="0">
                <a:ea typeface="宋体" pitchFamily="2" charset="-122"/>
              </a:rPr>
              <a:t>要低，在安装上</a:t>
            </a:r>
            <a:r>
              <a:rPr lang="en-US" altLang="zh-CN" sz="2400" dirty="0">
                <a:ea typeface="宋体" pitchFamily="2" charset="-122"/>
              </a:rPr>
              <a:t>Linux</a:t>
            </a:r>
            <a:r>
              <a:rPr lang="zh-CN" altLang="en-US" sz="2400" dirty="0">
                <a:ea typeface="宋体" pitchFamily="2" charset="-122"/>
              </a:rPr>
              <a:t>比</a:t>
            </a:r>
            <a:r>
              <a:rPr lang="en-US" altLang="zh-CN" sz="2400" dirty="0">
                <a:ea typeface="宋体" pitchFamily="2" charset="-122"/>
              </a:rPr>
              <a:t>UNIX</a:t>
            </a:r>
            <a:r>
              <a:rPr lang="zh-CN" altLang="en-US" sz="2400" dirty="0">
                <a:ea typeface="宋体" pitchFamily="2" charset="-122"/>
              </a:rPr>
              <a:t>容易掌握。</a:t>
            </a:r>
          </a:p>
          <a:p>
            <a:pPr marL="685800" indent="-685800">
              <a:buFont typeface="Wingdings" pitchFamily="2" charset="2"/>
              <a:buNone/>
            </a:pPr>
            <a:endParaRPr lang="en-US" altLang="zh-CN" sz="2400" dirty="0">
              <a:ea typeface="宋体" pitchFamily="2" charset="-122"/>
            </a:endParaRPr>
          </a:p>
          <a:p>
            <a:pPr marL="685800" indent="-685800">
              <a:buFont typeface="Wingdings" pitchFamily="2" charset="2"/>
              <a:buNone/>
            </a:pPr>
            <a:endParaRPr lang="zh-CN" altLang="en-US" sz="2400" dirty="0">
              <a:ea typeface="宋体" pitchFamily="2" charset="-122"/>
            </a:endParaRPr>
          </a:p>
          <a:p>
            <a:pPr marL="685800" indent="-685800">
              <a:buFont typeface="Wingdings" pitchFamily="2" charset="2"/>
              <a:buNone/>
            </a:pPr>
            <a:r>
              <a:rPr lang="en-US" altLang="zh-CN" sz="2400" dirty="0">
                <a:ea typeface="宋体" pitchFamily="2" charset="-122"/>
              </a:rPr>
              <a:t>     </a:t>
            </a:r>
            <a:endParaRPr lang="zh-CN" altLang="en-US" sz="2400" dirty="0">
              <a:ea typeface="宋体" pitchFamily="2" charset="-122"/>
            </a:endParaRPr>
          </a:p>
          <a:p>
            <a:pPr marL="685800" indent="-685800">
              <a:buFont typeface="Wingdings" pitchFamily="2" charset="2"/>
              <a:buNone/>
            </a:pPr>
            <a:r>
              <a:rPr lang="zh-CN" altLang="en-US" sz="2400" dirty="0">
                <a:ea typeface="宋体" pitchFamily="2" charset="-122"/>
              </a:rPr>
              <a:t>     </a:t>
            </a:r>
            <a:endParaRPr lang="en-US" altLang="zh-CN" sz="2400" dirty="0">
              <a:ea typeface="宋体" pitchFamily="2" charset="-122"/>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32</a:t>
            </a:fld>
            <a:endParaRPr lang="en-US" altLang="zh-CN"/>
          </a:p>
        </p:txBody>
      </p:sp>
    </p:spTree>
    <p:extLst>
      <p:ext uri="{BB962C8B-B14F-4D97-AF65-F5344CB8AC3E}">
        <p14:creationId xmlns:p14="http://schemas.microsoft.com/office/powerpoint/2010/main" val="1674504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dirty="0"/>
              <a:t>Linux</a:t>
            </a:r>
            <a:r>
              <a:rPr lang="zh-CN" altLang="en-US" dirty="0"/>
              <a:t>与</a:t>
            </a:r>
            <a:r>
              <a:rPr lang="en-US" altLang="zh-CN" dirty="0"/>
              <a:t>UNIX</a:t>
            </a:r>
            <a:endParaRPr lang="zh-CN" altLang="en-US" dirty="0"/>
          </a:p>
        </p:txBody>
      </p:sp>
      <p:sp>
        <p:nvSpPr>
          <p:cNvPr id="13318" name="Rectangle 6"/>
          <p:cNvSpPr>
            <a:spLocks noGrp="1" noChangeArrowheads="1"/>
          </p:cNvSpPr>
          <p:nvPr>
            <p:ph type="body" idx="1"/>
          </p:nvPr>
        </p:nvSpPr>
        <p:spPr>
          <a:xfrm>
            <a:off x="611560" y="1268760"/>
            <a:ext cx="7920880" cy="4824536"/>
          </a:xfrm>
        </p:spPr>
        <p:txBody>
          <a:bodyPr/>
          <a:lstStyle/>
          <a:p>
            <a:pPr marL="0" indent="0">
              <a:buNone/>
            </a:pPr>
            <a:r>
              <a:rPr lang="en-US" altLang="zh-CN" sz="2400" dirty="0">
                <a:ea typeface="宋体" pitchFamily="2" charset="-122"/>
              </a:rPr>
              <a:t>4.</a:t>
            </a:r>
            <a:r>
              <a:rPr lang="zh-CN" altLang="en-US" sz="2400" dirty="0">
                <a:ea typeface="宋体" pitchFamily="2" charset="-122"/>
              </a:rPr>
              <a:t>价格上，个人使用的</a:t>
            </a:r>
            <a:r>
              <a:rPr lang="en-US" altLang="zh-CN" sz="2400" dirty="0">
                <a:ea typeface="宋体" pitchFamily="2" charset="-122"/>
              </a:rPr>
              <a:t>Linux</a:t>
            </a:r>
            <a:r>
              <a:rPr lang="zh-CN" altLang="en-US" sz="2400" dirty="0">
                <a:ea typeface="宋体" pitchFamily="2" charset="-122"/>
              </a:rPr>
              <a:t>基本上是免费的，不同的</a:t>
            </a:r>
            <a:r>
              <a:rPr lang="en-US" altLang="zh-CN" sz="2400" dirty="0">
                <a:ea typeface="宋体" pitchFamily="2" charset="-122"/>
              </a:rPr>
              <a:t>Linux</a:t>
            </a:r>
            <a:r>
              <a:rPr lang="zh-CN" altLang="en-US" sz="2400" dirty="0">
                <a:ea typeface="宋体" pitchFamily="2" charset="-122"/>
              </a:rPr>
              <a:t>发行厂 商针对企业级应用在基本的系统上有些优化，如</a:t>
            </a:r>
            <a:r>
              <a:rPr lang="en-US" altLang="zh-CN" sz="2400" dirty="0" err="1">
                <a:ea typeface="宋体" pitchFamily="2" charset="-122"/>
              </a:rPr>
              <a:t>RedHat</a:t>
            </a:r>
            <a:r>
              <a:rPr lang="zh-CN" altLang="en-US" sz="2400" dirty="0">
                <a:ea typeface="宋体" pitchFamily="2" charset="-122"/>
              </a:rPr>
              <a:t>的</a:t>
            </a:r>
            <a:r>
              <a:rPr lang="en-US" altLang="zh-CN" sz="2400" dirty="0">
                <a:ea typeface="宋体" pitchFamily="2" charset="-122"/>
              </a:rPr>
              <a:t>Enterprise</a:t>
            </a:r>
            <a:r>
              <a:rPr lang="zh-CN" altLang="en-US" sz="2400" dirty="0">
                <a:ea typeface="宋体" pitchFamily="2" charset="-122"/>
              </a:rPr>
              <a:t>产品，这些产品包括支持服务是比较贵的。像</a:t>
            </a:r>
            <a:r>
              <a:rPr lang="en-US" altLang="zh-CN" sz="2400" dirty="0">
                <a:ea typeface="宋体" pitchFamily="2" charset="-122"/>
              </a:rPr>
              <a:t>IBM/HP/SUN</a:t>
            </a:r>
            <a:r>
              <a:rPr lang="zh-CN" altLang="en-US" sz="2400" dirty="0">
                <a:ea typeface="宋体" pitchFamily="2" charset="-122"/>
              </a:rPr>
              <a:t>的</a:t>
            </a:r>
            <a:r>
              <a:rPr lang="en-US" altLang="zh-CN" sz="2400" dirty="0">
                <a:ea typeface="宋体" pitchFamily="2" charset="-122"/>
              </a:rPr>
              <a:t>UNIX</a:t>
            </a:r>
            <a:r>
              <a:rPr lang="zh-CN" altLang="en-US" sz="2400" dirty="0">
                <a:ea typeface="宋体" pitchFamily="2" charset="-122"/>
              </a:rPr>
              <a:t>，因为主要是针对其硬件平台，所以操作系统通常在设备价格中。</a:t>
            </a:r>
            <a:r>
              <a:rPr lang="en-US" altLang="zh-CN" sz="2400" dirty="0">
                <a:ea typeface="宋体" pitchFamily="2" charset="-122"/>
              </a:rPr>
              <a:t>(</a:t>
            </a:r>
            <a:r>
              <a:rPr lang="zh-CN" altLang="en-US" sz="2400" dirty="0">
                <a:ea typeface="宋体" pitchFamily="2" charset="-122"/>
              </a:rPr>
              <a:t>没有人单独去买一个</a:t>
            </a:r>
            <a:r>
              <a:rPr lang="en-US" altLang="zh-CN" sz="2400" dirty="0">
                <a:ea typeface="宋体" pitchFamily="2" charset="-122"/>
              </a:rPr>
              <a:t>UNIX</a:t>
            </a:r>
            <a:r>
              <a:rPr lang="zh-CN" altLang="en-US" sz="2400" dirty="0">
                <a:ea typeface="宋体" pitchFamily="2" charset="-122"/>
              </a:rPr>
              <a:t>操作系统的</a:t>
            </a:r>
            <a:r>
              <a:rPr lang="en-US" altLang="zh-CN" sz="2400" dirty="0">
                <a:ea typeface="宋体" pitchFamily="2" charset="-122"/>
              </a:rPr>
              <a:t>)</a:t>
            </a:r>
            <a:r>
              <a:rPr lang="zh-CN" altLang="en-US" sz="2400" dirty="0">
                <a:ea typeface="宋体" pitchFamily="2" charset="-122"/>
              </a:rPr>
              <a:t>。</a:t>
            </a:r>
          </a:p>
          <a:p>
            <a:pPr marL="0" indent="0">
              <a:buNone/>
            </a:pPr>
            <a:r>
              <a:rPr lang="en-US" altLang="zh-CN" sz="2400" dirty="0">
                <a:ea typeface="宋体" pitchFamily="2" charset="-122"/>
              </a:rPr>
              <a:t>5.</a:t>
            </a:r>
            <a:r>
              <a:rPr lang="zh-CN" altLang="en-US" sz="2400" dirty="0">
                <a:ea typeface="宋体" pitchFamily="2" charset="-122"/>
              </a:rPr>
              <a:t>在性能上，</a:t>
            </a:r>
            <a:r>
              <a:rPr lang="en-US" altLang="zh-CN" sz="2400" dirty="0">
                <a:ea typeface="宋体" pitchFamily="2" charset="-122"/>
              </a:rPr>
              <a:t>Linux</a:t>
            </a:r>
            <a:r>
              <a:rPr lang="zh-CN" altLang="en-US" sz="2400" dirty="0">
                <a:ea typeface="宋体" pitchFamily="2" charset="-122"/>
              </a:rPr>
              <a:t>没有</a:t>
            </a:r>
            <a:r>
              <a:rPr lang="en-US" altLang="zh-CN" sz="2400" dirty="0">
                <a:ea typeface="宋体" pitchFamily="2" charset="-122"/>
              </a:rPr>
              <a:t>UNIX</a:t>
            </a:r>
            <a:r>
              <a:rPr lang="zh-CN" altLang="en-US" sz="2400" dirty="0">
                <a:ea typeface="宋体" pitchFamily="2" charset="-122"/>
              </a:rPr>
              <a:t>那么全面，但基本上对个人用户和小型应用来说是绰绰有余。在网络管理能力和安全方面，</a:t>
            </a:r>
            <a:r>
              <a:rPr lang="en-US" altLang="zh-CN" sz="2400" dirty="0">
                <a:ea typeface="宋体" pitchFamily="2" charset="-122"/>
              </a:rPr>
              <a:t>Linux</a:t>
            </a:r>
            <a:r>
              <a:rPr lang="zh-CN" altLang="en-US" sz="2400" dirty="0">
                <a:ea typeface="宋体" pitchFamily="2" charset="-122"/>
              </a:rPr>
              <a:t>与</a:t>
            </a:r>
            <a:r>
              <a:rPr lang="en-US" altLang="zh-CN" sz="2400" dirty="0">
                <a:ea typeface="宋体" pitchFamily="2" charset="-122"/>
              </a:rPr>
              <a:t>UNIX</a:t>
            </a:r>
            <a:r>
              <a:rPr lang="zh-CN" altLang="en-US" sz="2400" dirty="0">
                <a:ea typeface="宋体" pitchFamily="2" charset="-122"/>
              </a:rPr>
              <a:t>很相似。</a:t>
            </a:r>
            <a:r>
              <a:rPr lang="en-US" altLang="zh-CN" sz="2400" dirty="0">
                <a:ea typeface="宋体" pitchFamily="2" charset="-122"/>
              </a:rPr>
              <a:t>UNIX</a:t>
            </a:r>
            <a:r>
              <a:rPr lang="zh-CN" altLang="en-US" sz="2400" dirty="0">
                <a:ea typeface="宋体" pitchFamily="2" charset="-122"/>
              </a:rPr>
              <a:t>系统一直被用做高端应用或服务器系统，因此拥有一套完善的网络管理机制和规则， </a:t>
            </a:r>
            <a:r>
              <a:rPr lang="en-US" altLang="zh-CN" sz="2400" dirty="0">
                <a:ea typeface="宋体" pitchFamily="2" charset="-122"/>
              </a:rPr>
              <a:t>Linux</a:t>
            </a:r>
            <a:r>
              <a:rPr lang="zh-CN" altLang="en-US" sz="2400" dirty="0">
                <a:ea typeface="宋体" pitchFamily="2" charset="-122"/>
              </a:rPr>
              <a:t>沿用了这些出色的规则，使网络的可配置能力很强，为系统管理提供了极大的灵活性。</a:t>
            </a:r>
            <a:endParaRPr lang="en-US" altLang="zh-CN" sz="2400" dirty="0">
              <a:ea typeface="宋体" pitchFamily="2" charset="-122"/>
            </a:endParaRPr>
          </a:p>
          <a:p>
            <a:pPr marL="0" indent="0">
              <a:buNone/>
            </a:pPr>
            <a:r>
              <a:rPr lang="zh-CN" altLang="en-US" sz="2400" dirty="0">
                <a:ea typeface="宋体" pitchFamily="2" charset="-122"/>
              </a:rPr>
              <a:t>    </a:t>
            </a:r>
            <a:endParaRPr lang="en-US" altLang="zh-CN" sz="2400" dirty="0">
              <a:ea typeface="宋体" pitchFamily="2" charset="-122"/>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33</a:t>
            </a:fld>
            <a:endParaRPr lang="en-US" altLang="zh-CN"/>
          </a:p>
        </p:txBody>
      </p:sp>
    </p:spTree>
    <p:extLst>
      <p:ext uri="{BB962C8B-B14F-4D97-AF65-F5344CB8AC3E}">
        <p14:creationId xmlns:p14="http://schemas.microsoft.com/office/powerpoint/2010/main" val="3704403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sz="4000" dirty="0">
                <a:latin typeface="+mn-lt"/>
              </a:rPr>
              <a:t>1.3  </a:t>
            </a:r>
            <a:r>
              <a:rPr lang="zh-CN" altLang="en-US" sz="4000" dirty="0">
                <a:latin typeface="+mn-lt"/>
              </a:rPr>
              <a:t>Linux</a:t>
            </a:r>
            <a:r>
              <a:rPr lang="zh-CN" altLang="en-US" sz="4000" dirty="0">
                <a:latin typeface="+mj-ea"/>
              </a:rPr>
              <a:t>的特点</a:t>
            </a:r>
          </a:p>
        </p:txBody>
      </p:sp>
      <p:sp>
        <p:nvSpPr>
          <p:cNvPr id="9219" name="Rectangle 3"/>
          <p:cNvSpPr>
            <a:spLocks noGrp="1" noChangeArrowheads="1"/>
          </p:cNvSpPr>
          <p:nvPr>
            <p:ph type="body" idx="1"/>
          </p:nvPr>
        </p:nvSpPr>
        <p:spPr>
          <a:xfrm>
            <a:off x="230188" y="1479376"/>
            <a:ext cx="8518276" cy="5334000"/>
          </a:xfrm>
        </p:spPr>
        <p:txBody>
          <a:bodyPr/>
          <a:lstStyle/>
          <a:p>
            <a:pPr marL="0" indent="0">
              <a:buNone/>
            </a:pPr>
            <a:r>
              <a:rPr lang="zh-CN" altLang="en-US" sz="2800" dirty="0">
                <a:latin typeface="+mn-ea"/>
              </a:rPr>
              <a:t>  Linux操作系统在短时间内得到迅猛的发展，这与该操作系统良好的特性是分不开的。</a:t>
            </a:r>
          </a:p>
          <a:p>
            <a:pPr marL="0" indent="0">
              <a:buNone/>
            </a:pPr>
            <a:r>
              <a:rPr lang="en-US" altLang="zh-CN" sz="2800" dirty="0">
                <a:solidFill>
                  <a:srgbClr val="0000CC"/>
                </a:solidFill>
                <a:latin typeface="+mn-ea"/>
              </a:rPr>
              <a:t>1</a:t>
            </a:r>
            <a:r>
              <a:rPr lang="zh-CN" altLang="en-US" sz="2800" dirty="0">
                <a:solidFill>
                  <a:srgbClr val="0000CC"/>
                </a:solidFill>
                <a:latin typeface="+mn-ea"/>
              </a:rPr>
              <a:t>．多任务、多用户</a:t>
            </a:r>
            <a:endParaRPr lang="en-US" altLang="zh-CN" sz="2800" dirty="0">
              <a:solidFill>
                <a:srgbClr val="0000CC"/>
              </a:solidFill>
              <a:latin typeface="+mn-ea"/>
            </a:endParaRPr>
          </a:p>
          <a:p>
            <a:pPr marL="0" indent="0">
              <a:buNone/>
            </a:pPr>
            <a:r>
              <a:rPr lang="en-US" altLang="zh-CN" sz="2800" dirty="0">
                <a:latin typeface="+mn-ea"/>
              </a:rPr>
              <a:t>Linux</a:t>
            </a:r>
            <a:r>
              <a:rPr lang="zh-CN" altLang="en-US" sz="2800" dirty="0">
                <a:latin typeface="+mn-ea"/>
              </a:rPr>
              <a:t>是真正的多用户、多任务操作系统。</a:t>
            </a:r>
            <a:r>
              <a:rPr lang="en-US" altLang="zh-CN" sz="2800" dirty="0">
                <a:latin typeface="+mn-ea"/>
              </a:rPr>
              <a:t>Linux</a:t>
            </a:r>
            <a:r>
              <a:rPr lang="zh-CN" altLang="en-US" sz="2800" dirty="0">
                <a:latin typeface="+mn-ea"/>
              </a:rPr>
              <a:t>支持多个用户从相同的或不同的终端同时使用同一台计算机，而没有商业软件所谓许可证的限制。同一时间段内，</a:t>
            </a:r>
            <a:r>
              <a:rPr lang="en-US" altLang="zh-CN" sz="2800" dirty="0">
                <a:latin typeface="+mn-ea"/>
              </a:rPr>
              <a:t>Linux</a:t>
            </a:r>
            <a:r>
              <a:rPr lang="zh-CN" altLang="en-US" sz="2800" dirty="0">
                <a:latin typeface="+mn-ea"/>
              </a:rPr>
              <a:t>能够响应多个用户的不同操作请求。系统资源可以被不同的用户各自拥有并使用，即使每个用户对自己的资源（如文件、设备）有特定权限，也互不影响。</a:t>
            </a:r>
          </a:p>
          <a:p>
            <a:endParaRPr lang="zh-CN" altLang="en-US" sz="2000" b="0" dirty="0">
              <a:solidFill>
                <a:schemeClr val="tx1"/>
              </a:solidFill>
            </a:endParaRPr>
          </a:p>
        </p:txBody>
      </p:sp>
      <p:sp>
        <p:nvSpPr>
          <p:cNvPr id="4" name="灯片编号占位符 4"/>
          <p:cNvSpPr>
            <a:spLocks noGrp="1"/>
          </p:cNvSpPr>
          <p:nvPr>
            <p:ph type="sldNum" sz="quarter" idx="11"/>
          </p:nvPr>
        </p:nvSpPr>
        <p:spPr>
          <a:xfrm>
            <a:off x="3529013" y="6240463"/>
            <a:ext cx="2133600" cy="457200"/>
          </a:xfrm>
          <a:noFill/>
        </p:spPr>
        <p:txBody>
          <a:bodyPr/>
          <a:lstStyle/>
          <a:p>
            <a:fld id="{7000AA29-53BB-4ABB-95DC-6E9302FEE583}" type="slidenum">
              <a:rPr lang="en-US" altLang="zh-CN" smtClean="0"/>
              <a:pPr/>
              <a:t>34</a:t>
            </a:fld>
            <a:endParaRPr lang="en-US" altLang="zh-CN" dirty="0"/>
          </a:p>
        </p:txBody>
      </p:sp>
    </p:spTree>
    <p:extLst>
      <p:ext uri="{BB962C8B-B14F-4D97-AF65-F5344CB8AC3E}">
        <p14:creationId xmlns:p14="http://schemas.microsoft.com/office/powerpoint/2010/main" val="3870374458"/>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grpId="0" nodeType="withEffect">
                                  <p:stCondLst>
                                    <p:cond delay="0"/>
                                  </p:stCondLst>
                                  <p:childTnLst>
                                    <p:set>
                                      <p:cBhvr>
                                        <p:cTn id="6" dur="0" fill="hold">
                                          <p:stCondLst>
                                            <p:cond delay="0"/>
                                          </p:stCondLst>
                                        </p:cTn>
                                        <p:tgtEl>
                                          <p:spTgt spid="9218"/>
                                        </p:tgtEl>
                                        <p:attrNameLst>
                                          <p:attrName>style.visibility</p:attrName>
                                        </p:attrNameLst>
                                      </p:cBhvr>
                                      <p:to>
                                        <p:strVal val="visible"/>
                                      </p:to>
                                    </p:set>
                                    <p:anim calcmode="lin" valueType="num">
                                      <p:cBhvr>
                                        <p:cTn id="7" dur="2000" fill="hold"/>
                                        <p:tgtEl>
                                          <p:spTgt spid="9218"/>
                                        </p:tgtEl>
                                        <p:attrNameLst>
                                          <p:attrName>ppt_w</p:attrName>
                                        </p:attrNameLst>
                                      </p:cBhvr>
                                      <p:tavLst>
                                        <p:tav tm="0">
                                          <p:val>
                                            <p:strVal val="#ppt_w"/>
                                          </p:val>
                                        </p:tav>
                                        <p:tav tm="100000">
                                          <p:val>
                                            <p:strVal val="#ppt_w"/>
                                          </p:val>
                                        </p:tav>
                                      </p:tavLst>
                                    </p:anim>
                                    <p:anim calcmode="lin" valueType="num">
                                      <p:cBhvr>
                                        <p:cTn id="8" dur="2000" fill="hold"/>
                                        <p:tgtEl>
                                          <p:spTgt spid="9218"/>
                                        </p:tgtEl>
                                        <p:attrNameLst>
                                          <p:attrName>ppt_h</p:attrName>
                                        </p:attrNameLst>
                                      </p:cBhvr>
                                      <p:tavLst>
                                        <p:tav tm="0">
                                          <p:val>
                                            <p:strVal val="#ppt_h"/>
                                          </p:val>
                                        </p:tav>
                                        <p:tav tm="29800">
                                          <p:val>
                                            <p:strVal val="#ppt_h/2"/>
                                          </p:val>
                                        </p:tav>
                                        <p:tav tm="39800">
                                          <p:val>
                                            <p:strVal val="#ppt_h"/>
                                          </p:val>
                                        </p:tav>
                                        <p:tav tm="50000">
                                          <p:val>
                                            <p:strVal val="#ppt_h/2"/>
                                          </p:val>
                                        </p:tav>
                                        <p:tav tm="59700">
                                          <p:val>
                                            <p:strVal val="#ppt_h"/>
                                          </p:val>
                                        </p:tav>
                                        <p:tav tm="69800">
                                          <p:val>
                                            <p:strVal val="#ppt_h/2"/>
                                          </p:val>
                                        </p:tav>
                                        <p:tav tm="79900">
                                          <p:val>
                                            <p:strVal val="#ppt_h"/>
                                          </p:val>
                                        </p:tav>
                                        <p:tav tm="100000">
                                          <p:val>
                                            <p:strVal val="#ppt_h"/>
                                          </p:val>
                                        </p:tav>
                                      </p:tavLst>
                                    </p:anim>
                                    <p:anim calcmode="lin" valueType="num">
                                      <p:cBhvr>
                                        <p:cTn id="9" dur="2000" fill="hold"/>
                                        <p:tgtEl>
                                          <p:spTgt spid="9218"/>
                                        </p:tgtEl>
                                        <p:attrNameLst>
                                          <p:attrName>ppt_x</p:attrName>
                                        </p:attrNameLst>
                                      </p:cBhvr>
                                      <p:tavLst>
                                        <p:tav tm="0">
                                          <p:val>
                                            <p:strVal val="#ppt_x-.4"/>
                                          </p:val>
                                        </p:tav>
                                        <p:tav tm="100000">
                                          <p:val>
                                            <p:strVal val="#ppt_x"/>
                                          </p:val>
                                        </p:tav>
                                      </p:tavLst>
                                    </p:anim>
                                    <p:anim calcmode="lin" valueType="num">
                                      <p:cBhvr>
                                        <p:cTn id="10" dur="2000" fill="hold"/>
                                        <p:tgtEl>
                                          <p:spTgt spid="9218"/>
                                        </p:tgtEl>
                                        <p:attrNameLst>
                                          <p:attrName>ppt_y</p:attrName>
                                        </p:attrNameLst>
                                      </p:cBhvr>
                                      <p:tavLst>
                                        <p:tav tm="0">
                                          <p:val>
                                            <p:strVal val="#ppt_y-.5"/>
                                          </p:val>
                                        </p:tav>
                                        <p:tav tm="19900">
                                          <p:val>
                                            <p:strVal val="#ppt_y-.2"/>
                                          </p:val>
                                        </p:tav>
                                        <p:tav tm="29800">
                                          <p:val>
                                            <p:strVal val="#ppt_y"/>
                                          </p:val>
                                        </p:tav>
                                        <p:tav tm="39800">
                                          <p:val>
                                            <p:strVal val="#ppt_y-.15"/>
                                          </p:val>
                                        </p:tav>
                                        <p:tav tm="50000">
                                          <p:val>
                                            <p:strVal val="#ppt_y"/>
                                          </p:val>
                                        </p:tav>
                                        <p:tav tm="59700">
                                          <p:val>
                                            <p:strVal val="#ppt_y-.1"/>
                                          </p:val>
                                        </p:tav>
                                        <p:tav tm="69800">
                                          <p:val>
                                            <p:strVal val="#ppt_y"/>
                                          </p:val>
                                        </p:tav>
                                        <p:tav tm="79900">
                                          <p:val>
                                            <p:strVal val="#ppt_y-.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0" presetClass="entr" presetSubtype="0" fill="hold" grpId="0" nodeType="clickEffect">
                                  <p:stCondLst>
                                    <p:cond delay="0"/>
                                  </p:stCondLst>
                                  <p:iterate type="lt">
                                    <p:tmPct val="10000"/>
                                  </p:iterate>
                                  <p:childTnLst>
                                    <p:set>
                                      <p:cBhvr>
                                        <p:cTn id="14" dur="0" fill="hold">
                                          <p:stCondLst>
                                            <p:cond delay="0"/>
                                          </p:stCondLst>
                                        </p:cTn>
                                        <p:tgtEl>
                                          <p:spTgt spid="9219">
                                            <p:txEl>
                                              <p:pRg st="0" end="0"/>
                                            </p:txEl>
                                          </p:spTgt>
                                        </p:tgtEl>
                                        <p:attrNameLst>
                                          <p:attrName>style.visibility</p:attrName>
                                        </p:attrNameLst>
                                      </p:cBhvr>
                                      <p:to>
                                        <p:strVal val="visible"/>
                                      </p:to>
                                    </p:set>
                                    <p:animEffect transition="in" filter="fade">
                                      <p:cBhvr>
                                        <p:cTn id="15" dur="500">
                                          <p:stCondLst>
                                            <p:cond delay="0"/>
                                          </p:stCondLst>
                                        </p:cTn>
                                        <p:tgtEl>
                                          <p:spTgt spid="9219">
                                            <p:txEl>
                                              <p:pRg st="0" end="0"/>
                                            </p:txEl>
                                          </p:spTgt>
                                        </p:tgtEl>
                                      </p:cBhvr>
                                    </p:animEffect>
                                    <p:anim calcmode="lin" valueType="num">
                                      <p:cBhvr>
                                        <p:cTn id="16" dur="500" fill="hold">
                                          <p:stCondLst>
                                            <p:cond delay="0"/>
                                          </p:stCondLst>
                                        </p:cTn>
                                        <p:tgtEl>
                                          <p:spTgt spid="9219">
                                            <p:txEl>
                                              <p:pRg st="0" end="0"/>
                                            </p:txEl>
                                          </p:spTgt>
                                        </p:tgtEl>
                                        <p:attrNameLst>
                                          <p:attrName>ppt_x</p:attrName>
                                        </p:attrNameLst>
                                      </p:cBhvr>
                                      <p:tavLst>
                                        <p:tav tm="0">
                                          <p:val>
                                            <p:strVal val="#ppt_x-.1"/>
                                          </p:val>
                                        </p:tav>
                                        <p:tav tm="100000">
                                          <p:val>
                                            <p:strVal val="#ppt_x"/>
                                          </p:val>
                                        </p:tav>
                                      </p:tavLst>
                                    </p:anim>
                                    <p:anim calcmode="lin" valueType="num">
                                      <p:cBhvr>
                                        <p:cTn id="17" dur="500" fill="hold">
                                          <p:stCondLst>
                                            <p:cond delay="0"/>
                                          </p:stCondLst>
                                        </p:cTn>
                                        <p:tgtEl>
                                          <p:spTgt spid="9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0" presetClass="entr" presetSubtype="0" fill="hold" grpId="0" nodeType="clickEffect">
                                  <p:stCondLst>
                                    <p:cond delay="0"/>
                                  </p:stCondLst>
                                  <p:iterate type="lt">
                                    <p:tmPct val="10000"/>
                                  </p:iterate>
                                  <p:childTnLst>
                                    <p:set>
                                      <p:cBhvr>
                                        <p:cTn id="21" dur="0" fill="hold">
                                          <p:stCondLst>
                                            <p:cond delay="0"/>
                                          </p:stCondLst>
                                        </p:cTn>
                                        <p:tgtEl>
                                          <p:spTgt spid="9219">
                                            <p:txEl>
                                              <p:pRg st="1" end="1"/>
                                            </p:txEl>
                                          </p:spTgt>
                                        </p:tgtEl>
                                        <p:attrNameLst>
                                          <p:attrName>style.visibility</p:attrName>
                                        </p:attrNameLst>
                                      </p:cBhvr>
                                      <p:to>
                                        <p:strVal val="visible"/>
                                      </p:to>
                                    </p:set>
                                    <p:animEffect transition="in" filter="fade">
                                      <p:cBhvr>
                                        <p:cTn id="22" dur="500">
                                          <p:stCondLst>
                                            <p:cond delay="0"/>
                                          </p:stCondLst>
                                        </p:cTn>
                                        <p:tgtEl>
                                          <p:spTgt spid="9219">
                                            <p:txEl>
                                              <p:pRg st="1" end="1"/>
                                            </p:txEl>
                                          </p:spTgt>
                                        </p:tgtEl>
                                      </p:cBhvr>
                                    </p:animEffect>
                                    <p:anim calcmode="lin" valueType="num">
                                      <p:cBhvr>
                                        <p:cTn id="23" dur="500" fill="hold">
                                          <p:stCondLst>
                                            <p:cond delay="0"/>
                                          </p:stCondLst>
                                        </p:cTn>
                                        <p:tgtEl>
                                          <p:spTgt spid="9219">
                                            <p:txEl>
                                              <p:pRg st="1" end="1"/>
                                            </p:txEl>
                                          </p:spTgt>
                                        </p:tgtEl>
                                        <p:attrNameLst>
                                          <p:attrName>ppt_x</p:attrName>
                                        </p:attrNameLst>
                                      </p:cBhvr>
                                      <p:tavLst>
                                        <p:tav tm="0">
                                          <p:val>
                                            <p:strVal val="#ppt_x-.1"/>
                                          </p:val>
                                        </p:tav>
                                        <p:tav tm="100000">
                                          <p:val>
                                            <p:strVal val="#ppt_x"/>
                                          </p:val>
                                        </p:tav>
                                      </p:tavLst>
                                    </p:anim>
                                    <p:anim calcmode="lin" valueType="num">
                                      <p:cBhvr>
                                        <p:cTn id="24" dur="500" fill="hold">
                                          <p:stCondLst>
                                            <p:cond delay="0"/>
                                          </p:stCondLst>
                                        </p:cTn>
                                        <p:tgtEl>
                                          <p:spTgt spid="92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0" presetClass="entr" presetSubtype="0" fill="hold" grpId="0" nodeType="clickEffect">
                                  <p:stCondLst>
                                    <p:cond delay="0"/>
                                  </p:stCondLst>
                                  <p:iterate type="lt">
                                    <p:tmPct val="10000"/>
                                  </p:iterate>
                                  <p:childTnLst>
                                    <p:set>
                                      <p:cBhvr>
                                        <p:cTn id="28" dur="0" fill="hold">
                                          <p:stCondLst>
                                            <p:cond delay="0"/>
                                          </p:stCondLst>
                                        </p:cTn>
                                        <p:tgtEl>
                                          <p:spTgt spid="9219">
                                            <p:txEl>
                                              <p:pRg st="2" end="2"/>
                                            </p:txEl>
                                          </p:spTgt>
                                        </p:tgtEl>
                                        <p:attrNameLst>
                                          <p:attrName>style.visibility</p:attrName>
                                        </p:attrNameLst>
                                      </p:cBhvr>
                                      <p:to>
                                        <p:strVal val="visible"/>
                                      </p:to>
                                    </p:set>
                                    <p:animEffect transition="in" filter="fade">
                                      <p:cBhvr>
                                        <p:cTn id="29" dur="500">
                                          <p:stCondLst>
                                            <p:cond delay="0"/>
                                          </p:stCondLst>
                                        </p:cTn>
                                        <p:tgtEl>
                                          <p:spTgt spid="9219">
                                            <p:txEl>
                                              <p:pRg st="2" end="2"/>
                                            </p:txEl>
                                          </p:spTgt>
                                        </p:tgtEl>
                                      </p:cBhvr>
                                    </p:animEffect>
                                    <p:anim calcmode="lin" valueType="num">
                                      <p:cBhvr>
                                        <p:cTn id="30" dur="500" fill="hold">
                                          <p:stCondLst>
                                            <p:cond delay="0"/>
                                          </p:stCondLst>
                                        </p:cTn>
                                        <p:tgtEl>
                                          <p:spTgt spid="9219">
                                            <p:txEl>
                                              <p:pRg st="2" end="2"/>
                                            </p:txEl>
                                          </p:spTgt>
                                        </p:tgtEl>
                                        <p:attrNameLst>
                                          <p:attrName>ppt_x</p:attrName>
                                        </p:attrNameLst>
                                      </p:cBhvr>
                                      <p:tavLst>
                                        <p:tav tm="0">
                                          <p:val>
                                            <p:strVal val="#ppt_x-.1"/>
                                          </p:val>
                                        </p:tav>
                                        <p:tav tm="100000">
                                          <p:val>
                                            <p:strVal val="#ppt_x"/>
                                          </p:val>
                                        </p:tav>
                                      </p:tavLst>
                                    </p:anim>
                                    <p:anim calcmode="lin" valueType="num">
                                      <p:cBhvr>
                                        <p:cTn id="31" dur="500" fill="hold">
                                          <p:stCondLst>
                                            <p:cond delay="0"/>
                                          </p:stCondLst>
                                        </p:cTn>
                                        <p:tgtEl>
                                          <p:spTgt spid="92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utoUpdateAnimBg="0"/>
      <p:bldP spid="921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44624"/>
            <a:ext cx="7543800" cy="858837"/>
          </a:xfrm>
        </p:spPr>
        <p:txBody>
          <a:bodyPr/>
          <a:lstStyle/>
          <a:p>
            <a:r>
              <a:rPr lang="en-US" altLang="zh-CN" dirty="0">
                <a:solidFill>
                  <a:srgbClr val="000000"/>
                </a:solidFill>
              </a:rPr>
              <a:t>Linux</a:t>
            </a:r>
            <a:r>
              <a:rPr lang="zh-CN" altLang="en-US" dirty="0">
                <a:solidFill>
                  <a:srgbClr val="000000"/>
                </a:solidFill>
              </a:rPr>
              <a:t>的特点</a:t>
            </a:r>
          </a:p>
        </p:txBody>
      </p:sp>
      <p:sp>
        <p:nvSpPr>
          <p:cNvPr id="64515" name="Rectangle 3"/>
          <p:cNvSpPr>
            <a:spLocks noGrp="1" noChangeArrowheads="1"/>
          </p:cNvSpPr>
          <p:nvPr>
            <p:ph type="body" idx="1"/>
          </p:nvPr>
        </p:nvSpPr>
        <p:spPr>
          <a:xfrm>
            <a:off x="467544" y="1052736"/>
            <a:ext cx="7992888" cy="5256584"/>
          </a:xfrm>
        </p:spPr>
        <p:txBody>
          <a:bodyPr/>
          <a:lstStyle/>
          <a:p>
            <a:pPr marL="0" indent="0">
              <a:buNone/>
            </a:pPr>
            <a:r>
              <a:rPr lang="en-US" altLang="zh-CN" sz="2800" dirty="0">
                <a:solidFill>
                  <a:srgbClr val="0000CC"/>
                </a:solidFill>
              </a:rPr>
              <a:t>2.  </a:t>
            </a:r>
            <a:r>
              <a:rPr lang="zh-CN" altLang="en-US" sz="2800" dirty="0">
                <a:solidFill>
                  <a:srgbClr val="0000CC"/>
                </a:solidFill>
              </a:rPr>
              <a:t>良好的兼容性</a:t>
            </a:r>
            <a:endParaRPr lang="en-US" altLang="zh-CN" sz="2800" dirty="0">
              <a:solidFill>
                <a:srgbClr val="0000CC"/>
              </a:solidFill>
            </a:endParaRPr>
          </a:p>
          <a:p>
            <a:pPr marL="0" indent="0">
              <a:buNone/>
            </a:pPr>
            <a:r>
              <a:rPr lang="en-US" altLang="zh-CN" sz="2800" dirty="0"/>
              <a:t>Linux</a:t>
            </a:r>
            <a:r>
              <a:rPr lang="zh-CN" altLang="en-US" sz="2800" dirty="0"/>
              <a:t>完全符合</a:t>
            </a:r>
            <a:r>
              <a:rPr lang="en-US" altLang="zh-CN" sz="2800" dirty="0"/>
              <a:t>IEEE</a:t>
            </a:r>
            <a:r>
              <a:rPr lang="zh-CN" altLang="en-US" sz="2800" dirty="0"/>
              <a:t>的</a:t>
            </a:r>
            <a:r>
              <a:rPr lang="en-US" altLang="zh-CN" sz="2800" dirty="0"/>
              <a:t>POSIX</a:t>
            </a:r>
            <a:r>
              <a:rPr lang="zh-CN" altLang="en-US" sz="2800" dirty="0"/>
              <a:t>（面向</a:t>
            </a:r>
            <a:r>
              <a:rPr lang="en-US" altLang="zh-CN" sz="2800" dirty="0"/>
              <a:t>UNIX</a:t>
            </a:r>
            <a:r>
              <a:rPr lang="zh-CN" altLang="en-US" sz="2800" dirty="0"/>
              <a:t>的可移植操作系统）标准，兼容现在主流的</a:t>
            </a:r>
            <a:r>
              <a:rPr lang="en-US" altLang="zh-CN" sz="2800" dirty="0"/>
              <a:t>UNIX</a:t>
            </a:r>
            <a:r>
              <a:rPr lang="zh-CN" altLang="en-US" sz="2800" dirty="0"/>
              <a:t>操作系统，在</a:t>
            </a:r>
            <a:r>
              <a:rPr lang="en-US" altLang="zh-CN" sz="2800" dirty="0"/>
              <a:t>UNIX</a:t>
            </a:r>
            <a:r>
              <a:rPr lang="zh-CN" altLang="en-US" sz="2800" dirty="0"/>
              <a:t>中运行的程序，也几乎完全可以在</a:t>
            </a:r>
            <a:r>
              <a:rPr lang="en-US" altLang="zh-CN" sz="2800" dirty="0"/>
              <a:t>Linux</a:t>
            </a:r>
            <a:r>
              <a:rPr lang="zh-CN" altLang="en-US" sz="2800" dirty="0"/>
              <a:t>中运行。它所构成的子系统支持所有相关的</a:t>
            </a:r>
            <a:r>
              <a:rPr lang="en-US" altLang="zh-CN" sz="2800" dirty="0"/>
              <a:t>ANSI</a:t>
            </a:r>
            <a:r>
              <a:rPr lang="zh-CN" altLang="en-US" sz="2800" dirty="0"/>
              <a:t>、</a:t>
            </a:r>
            <a:r>
              <a:rPr lang="en-US" altLang="zh-CN" sz="2800" dirty="0"/>
              <a:t>ISO</a:t>
            </a:r>
            <a:r>
              <a:rPr lang="zh-CN" altLang="en-US" sz="2800" dirty="0"/>
              <a:t>、</a:t>
            </a:r>
            <a:r>
              <a:rPr lang="en-US" altLang="zh-CN" sz="2800" dirty="0" err="1"/>
              <a:t>IETF</a:t>
            </a:r>
            <a:r>
              <a:rPr lang="zh-CN" altLang="en-US" sz="2800" dirty="0"/>
              <a:t>和</a:t>
            </a:r>
            <a:r>
              <a:rPr lang="en-US" altLang="zh-CN" sz="2800" dirty="0" err="1"/>
              <a:t>W3C</a:t>
            </a:r>
            <a:r>
              <a:rPr lang="zh-CN" altLang="en-US" sz="2800" dirty="0"/>
              <a:t>业界标准。</a:t>
            </a:r>
            <a:endParaRPr lang="en-US" altLang="zh-CN" sz="2800" dirty="0"/>
          </a:p>
          <a:p>
            <a:pPr marL="0" indent="0">
              <a:buNone/>
            </a:pPr>
            <a:r>
              <a:rPr lang="en-US" altLang="zh-CN" sz="2800" dirty="0">
                <a:solidFill>
                  <a:srgbClr val="0000CC"/>
                </a:solidFill>
              </a:rPr>
              <a:t>3</a:t>
            </a:r>
            <a:r>
              <a:rPr lang="zh-CN" altLang="en-US" sz="2800" dirty="0">
                <a:solidFill>
                  <a:srgbClr val="0000CC"/>
                </a:solidFill>
              </a:rPr>
              <a:t>．良好的可移植性</a:t>
            </a:r>
          </a:p>
          <a:p>
            <a:pPr marL="0" indent="0">
              <a:buNone/>
            </a:pPr>
            <a:r>
              <a:rPr lang="en-US" altLang="zh-CN" sz="2800" dirty="0"/>
              <a:t>Linux</a:t>
            </a:r>
            <a:r>
              <a:rPr lang="zh-CN" altLang="en-US" sz="2800" dirty="0"/>
              <a:t>能够在微型计算机到大型计算机的任何环境中和平台上运行。该特性为</a:t>
            </a:r>
            <a:r>
              <a:rPr lang="en-US" altLang="zh-CN" sz="2800" dirty="0"/>
              <a:t>Linux</a:t>
            </a:r>
            <a:r>
              <a:rPr lang="zh-CN" altLang="en-US" sz="2800" dirty="0"/>
              <a:t>操作系统的不同计算机平台与其他任何机器进行</a:t>
            </a:r>
            <a:r>
              <a:rPr lang="zh-CN" altLang="en-US" sz="2800" dirty="0">
                <a:solidFill>
                  <a:srgbClr val="0000CC"/>
                </a:solidFill>
              </a:rPr>
              <a:t>准确而有效的通信提供了保障</a:t>
            </a:r>
            <a:r>
              <a:rPr lang="zh-CN" altLang="en-US" sz="2800" dirty="0"/>
              <a:t>，不需要另外增加特殊的通信接口。</a:t>
            </a:r>
          </a:p>
          <a:p>
            <a:pPr marL="0" indent="0">
              <a:buNone/>
            </a:pPr>
            <a:endParaRPr lang="zh-CN" altLang="en-US" sz="2800"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35</a:t>
            </a:fld>
            <a:endParaRPr lang="en-US" altLang="zh-CN"/>
          </a:p>
        </p:txBody>
      </p:sp>
    </p:spTree>
    <p:extLst>
      <p:ext uri="{BB962C8B-B14F-4D97-AF65-F5344CB8AC3E}">
        <p14:creationId xmlns:p14="http://schemas.microsoft.com/office/powerpoint/2010/main" val="3186410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220216" y="1118349"/>
            <a:ext cx="8744272"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defRPr>
                <a:solidFill>
                  <a:schemeClr val="tx1"/>
                </a:solidFill>
                <a:latin typeface="Arial" pitchFamily="34" charset="0"/>
              </a:defRPr>
            </a:lvl6pPr>
            <a:lvl7pPr fontAlgn="base">
              <a:spcBef>
                <a:spcPct val="0"/>
              </a:spcBef>
              <a:spcAft>
                <a:spcPct val="0"/>
              </a:spcAft>
              <a:defRPr>
                <a:solidFill>
                  <a:schemeClr val="tx1"/>
                </a:solidFill>
                <a:latin typeface="Arial" pitchFamily="34" charset="0"/>
              </a:defRPr>
            </a:lvl7pPr>
            <a:lvl8pPr fontAlgn="base">
              <a:spcBef>
                <a:spcPct val="0"/>
              </a:spcBef>
              <a:spcAft>
                <a:spcPct val="0"/>
              </a:spcAft>
              <a:defRPr>
                <a:solidFill>
                  <a:schemeClr val="tx1"/>
                </a:solidFill>
                <a:latin typeface="Arial" pitchFamily="34" charset="0"/>
              </a:defRPr>
            </a:lvl8pPr>
            <a:lvl9pPr fontAlgn="base">
              <a:spcBef>
                <a:spcPct val="0"/>
              </a:spcBef>
              <a:spcAft>
                <a:spcPct val="0"/>
              </a:spcAft>
              <a:defRPr>
                <a:solidFill>
                  <a:schemeClr val="tx1"/>
                </a:solidFill>
                <a:latin typeface="Arial" pitchFamily="34" charset="0"/>
              </a:defRPr>
            </a:lvl9pPr>
          </a:lstStyle>
          <a:p>
            <a:r>
              <a:rPr lang="zh-CN" altLang="en-US" sz="2400" b="1" dirty="0">
                <a:latin typeface="宋体" pitchFamily="2" charset="-122"/>
                <a:ea typeface="宋体" pitchFamily="2" charset="-122"/>
                <a:sym typeface="宋体" pitchFamily="2" charset="-122"/>
              </a:rPr>
              <a:t> </a:t>
            </a:r>
          </a:p>
          <a:p>
            <a:pPr algn="l"/>
            <a:r>
              <a:rPr lang="en-US" altLang="zh-CN" sz="2400" dirty="0">
                <a:solidFill>
                  <a:srgbClr val="0000CC"/>
                </a:solidFill>
                <a:latin typeface="+mn-ea"/>
                <a:ea typeface="+mn-ea"/>
                <a:sym typeface="宋体" pitchFamily="2" charset="-122"/>
              </a:rPr>
              <a:t>4</a:t>
            </a:r>
            <a:r>
              <a:rPr lang="zh-CN" altLang="en-US" sz="2400" b="1" dirty="0">
                <a:solidFill>
                  <a:srgbClr val="0000CC"/>
                </a:solidFill>
                <a:latin typeface="+mn-ea"/>
                <a:ea typeface="+mn-ea"/>
                <a:sym typeface="宋体" pitchFamily="2" charset="-122"/>
              </a:rPr>
              <a:t>．丰富的网络功能</a:t>
            </a:r>
            <a:endParaRPr lang="en-US" altLang="zh-CN" sz="2400" b="1" dirty="0">
              <a:solidFill>
                <a:srgbClr val="0000CC"/>
              </a:solidFill>
              <a:latin typeface="+mn-ea"/>
              <a:ea typeface="+mn-ea"/>
              <a:sym typeface="宋体" pitchFamily="2" charset="-122"/>
            </a:endParaRPr>
          </a:p>
          <a:p>
            <a:pPr algn="l"/>
            <a:r>
              <a:rPr lang="zh-CN" altLang="en-US" sz="2400" b="1" dirty="0">
                <a:latin typeface="+mn-ea"/>
                <a:ea typeface="+mn-ea"/>
                <a:sym typeface="宋体" pitchFamily="2" charset="-122"/>
              </a:rPr>
              <a:t>完善的</a:t>
            </a:r>
            <a:r>
              <a:rPr lang="zh-CN" altLang="en-US" sz="2400" b="1" dirty="0">
                <a:solidFill>
                  <a:srgbClr val="0000CC"/>
                </a:solidFill>
                <a:latin typeface="+mn-ea"/>
                <a:ea typeface="+mn-ea"/>
                <a:sym typeface="宋体" pitchFamily="2" charset="-122"/>
              </a:rPr>
              <a:t>内置网络是</a:t>
            </a:r>
            <a:r>
              <a:rPr lang="zh-CN" altLang="en-US" sz="2400" b="1" dirty="0">
                <a:solidFill>
                  <a:srgbClr val="0000CC"/>
                </a:solidFill>
                <a:latin typeface="+mn-ea"/>
                <a:ea typeface="+mn-ea"/>
                <a:sym typeface="Times New Roman" pitchFamily="18" charset="0"/>
              </a:rPr>
              <a:t>Linux</a:t>
            </a:r>
            <a:r>
              <a:rPr lang="zh-CN" altLang="en-US" sz="2400" b="1" dirty="0">
                <a:latin typeface="+mn-ea"/>
                <a:ea typeface="+mn-ea"/>
                <a:sym typeface="宋体" pitchFamily="2" charset="-122"/>
              </a:rPr>
              <a:t>的一大特点，</a:t>
            </a:r>
            <a:r>
              <a:rPr lang="zh-CN" altLang="en-US" sz="2400" b="1" dirty="0">
                <a:latin typeface="+mn-ea"/>
                <a:ea typeface="+mn-ea"/>
                <a:sym typeface="Times New Roman" pitchFamily="18" charset="0"/>
              </a:rPr>
              <a:t>Linux</a:t>
            </a:r>
            <a:r>
              <a:rPr lang="zh-CN" altLang="en-US" sz="2400" b="1" dirty="0">
                <a:latin typeface="+mn-ea"/>
                <a:ea typeface="+mn-ea"/>
                <a:sym typeface="宋体" pitchFamily="2" charset="-122"/>
              </a:rPr>
              <a:t>在通信和网络功能方面优于其他操作系统。其他操作系统不包含如此紧密的内核结合在一起的联接网络的能力，也没有内置这些联网特性的灵活性。</a:t>
            </a:r>
            <a:endParaRPr lang="en-US" altLang="zh-CN" sz="2400" b="1" dirty="0">
              <a:latin typeface="+mn-ea"/>
              <a:ea typeface="+mn-ea"/>
              <a:sym typeface="宋体" pitchFamily="2" charset="-122"/>
            </a:endParaRPr>
          </a:p>
          <a:p>
            <a:pPr algn="l"/>
            <a:r>
              <a:rPr lang="zh-CN" altLang="en-US" sz="2400" b="1" dirty="0">
                <a:latin typeface="+mn-ea"/>
                <a:ea typeface="+mn-ea"/>
                <a:sym typeface="宋体" pitchFamily="2" charset="-122"/>
              </a:rPr>
              <a:t>有</a:t>
            </a:r>
            <a:r>
              <a:rPr lang="zh-CN" altLang="en-US" sz="2400" b="1" dirty="0">
                <a:solidFill>
                  <a:srgbClr val="0000CC"/>
                </a:solidFill>
                <a:latin typeface="+mn-ea"/>
                <a:ea typeface="+mn-ea"/>
                <a:sym typeface="宋体" pitchFamily="2" charset="-122"/>
              </a:rPr>
              <a:t>支持</a:t>
            </a:r>
            <a:r>
              <a:rPr lang="zh-CN" altLang="en-US" sz="2400" b="1" dirty="0">
                <a:solidFill>
                  <a:srgbClr val="0000CC"/>
                </a:solidFill>
                <a:latin typeface="+mn-ea"/>
                <a:ea typeface="+mn-ea"/>
                <a:sym typeface="Times New Roman" pitchFamily="18" charset="0"/>
              </a:rPr>
              <a:t>Internet</a:t>
            </a:r>
            <a:r>
              <a:rPr lang="zh-CN" altLang="en-US" sz="2400" b="1" dirty="0">
                <a:latin typeface="+mn-ea"/>
                <a:ea typeface="+mn-ea"/>
                <a:sym typeface="宋体" pitchFamily="2" charset="-122"/>
              </a:rPr>
              <a:t>：</a:t>
            </a:r>
            <a:r>
              <a:rPr lang="zh-CN" altLang="en-US" sz="2400" b="1" dirty="0">
                <a:latin typeface="+mn-ea"/>
                <a:ea typeface="+mn-ea"/>
                <a:sym typeface="Times New Roman" pitchFamily="18" charset="0"/>
              </a:rPr>
              <a:t>Linux</a:t>
            </a:r>
            <a:r>
              <a:rPr lang="zh-CN" altLang="en-US" sz="2400" b="1" dirty="0">
                <a:latin typeface="+mn-ea"/>
                <a:ea typeface="+mn-ea"/>
                <a:sym typeface="宋体" pitchFamily="2" charset="-122"/>
              </a:rPr>
              <a:t>免费提供了大量支持</a:t>
            </a:r>
            <a:r>
              <a:rPr lang="zh-CN" altLang="en-US" sz="2400" b="1" dirty="0">
                <a:latin typeface="+mn-ea"/>
                <a:ea typeface="+mn-ea"/>
                <a:sym typeface="Times New Roman" pitchFamily="18" charset="0"/>
              </a:rPr>
              <a:t>Internet</a:t>
            </a:r>
            <a:r>
              <a:rPr lang="zh-CN" altLang="en-US" sz="2400" b="1" dirty="0">
                <a:latin typeface="+mn-ea"/>
                <a:ea typeface="+mn-ea"/>
                <a:sym typeface="宋体" pitchFamily="2" charset="-122"/>
              </a:rPr>
              <a:t>的软件</a:t>
            </a:r>
            <a:r>
              <a:rPr lang="zh-CN" altLang="en-US" sz="2400" dirty="0">
                <a:latin typeface="+mn-ea"/>
                <a:ea typeface="+mn-ea"/>
                <a:sym typeface="宋体" pitchFamily="2" charset="-122"/>
              </a:rPr>
              <a:t>。</a:t>
            </a:r>
            <a:endParaRPr lang="zh-CN" altLang="en-US" sz="2400" b="1" dirty="0">
              <a:latin typeface="+mn-ea"/>
              <a:ea typeface="+mn-ea"/>
              <a:sym typeface="宋体" pitchFamily="2" charset="-122"/>
            </a:endParaRPr>
          </a:p>
          <a:p>
            <a:pPr algn="l"/>
            <a:r>
              <a:rPr lang="zh-CN" altLang="en-US" sz="2400" b="1" dirty="0">
                <a:latin typeface="+mn-ea"/>
                <a:ea typeface="+mn-ea"/>
                <a:sym typeface="宋体" pitchFamily="2" charset="-122"/>
              </a:rPr>
              <a:t>有</a:t>
            </a:r>
            <a:r>
              <a:rPr lang="zh-CN" altLang="en-US" sz="2400" b="1" dirty="0">
                <a:solidFill>
                  <a:srgbClr val="0000CC"/>
                </a:solidFill>
                <a:latin typeface="+mn-ea"/>
                <a:ea typeface="+mn-ea"/>
                <a:sym typeface="宋体" pitchFamily="2" charset="-122"/>
              </a:rPr>
              <a:t>支持文件传输</a:t>
            </a:r>
            <a:r>
              <a:rPr lang="zh-CN" altLang="en-US" sz="2400" b="1" dirty="0">
                <a:latin typeface="+mn-ea"/>
                <a:ea typeface="+mn-ea"/>
                <a:sym typeface="宋体" pitchFamily="2" charset="-122"/>
              </a:rPr>
              <a:t>：用户能通过</a:t>
            </a:r>
            <a:r>
              <a:rPr lang="zh-CN" altLang="en-US" sz="2400" b="1" dirty="0">
                <a:latin typeface="+mn-ea"/>
                <a:ea typeface="+mn-ea"/>
                <a:sym typeface="Times New Roman" pitchFamily="18" charset="0"/>
              </a:rPr>
              <a:t>Linux</a:t>
            </a:r>
            <a:r>
              <a:rPr lang="zh-CN" altLang="en-US" sz="2400" b="1" dirty="0">
                <a:latin typeface="+mn-ea"/>
                <a:ea typeface="+mn-ea"/>
                <a:sym typeface="宋体" pitchFamily="2" charset="-122"/>
              </a:rPr>
              <a:t>命令完成内部信息或文件的传输。 </a:t>
            </a:r>
          </a:p>
          <a:p>
            <a:pPr algn="l"/>
            <a:r>
              <a:rPr lang="zh-CN" altLang="en-US" sz="2400" b="1" dirty="0">
                <a:latin typeface="+mn-ea"/>
                <a:ea typeface="+mn-ea"/>
                <a:sym typeface="宋体" pitchFamily="2" charset="-122"/>
              </a:rPr>
              <a:t>有</a:t>
            </a:r>
            <a:r>
              <a:rPr lang="zh-CN" altLang="en-US" sz="2400" b="1" dirty="0">
                <a:solidFill>
                  <a:srgbClr val="0000CC"/>
                </a:solidFill>
                <a:latin typeface="+mn-ea"/>
                <a:ea typeface="+mn-ea"/>
                <a:sym typeface="宋体" pitchFamily="2" charset="-122"/>
              </a:rPr>
              <a:t>支持远程访问</a:t>
            </a:r>
            <a:r>
              <a:rPr lang="zh-CN" altLang="en-US" sz="2400" b="1" dirty="0">
                <a:latin typeface="+mn-ea"/>
                <a:ea typeface="+mn-ea"/>
                <a:sym typeface="宋体" pitchFamily="2" charset="-122"/>
              </a:rPr>
              <a:t>：</a:t>
            </a:r>
            <a:r>
              <a:rPr lang="zh-CN" altLang="en-US" sz="2400" b="1" dirty="0">
                <a:latin typeface="+mn-ea"/>
                <a:ea typeface="+mn-ea"/>
                <a:sym typeface="Times New Roman" pitchFamily="18" charset="0"/>
              </a:rPr>
              <a:t>Linux</a:t>
            </a:r>
            <a:r>
              <a:rPr lang="zh-CN" altLang="en-US" sz="2400" b="1" dirty="0">
                <a:latin typeface="+mn-ea"/>
                <a:ea typeface="+mn-ea"/>
                <a:sym typeface="宋体" pitchFamily="2" charset="-122"/>
              </a:rPr>
              <a:t>为系统管理员和技术人员提供了访问其他系统的窗口。通过这种远程访问的功能，一位技术人员能够有效地为多个系统服务，即使那些系统位于很远的地方。</a:t>
            </a:r>
          </a:p>
          <a:p>
            <a:pPr algn="l"/>
            <a:endParaRPr lang="zh-CN" altLang="en-US" sz="2400" b="1" dirty="0">
              <a:latin typeface="+mn-ea"/>
              <a:ea typeface="+mn-ea"/>
            </a:endParaRPr>
          </a:p>
        </p:txBody>
      </p:sp>
      <p:sp>
        <p:nvSpPr>
          <p:cNvPr id="4" name="Rectangle 2"/>
          <p:cNvSpPr>
            <a:spLocks noGrp="1" noChangeArrowheads="1"/>
          </p:cNvSpPr>
          <p:nvPr>
            <p:ph type="title"/>
          </p:nvPr>
        </p:nvSpPr>
        <p:spPr>
          <a:xfrm>
            <a:off x="412576" y="116632"/>
            <a:ext cx="7543800" cy="858837"/>
          </a:xfrm>
        </p:spPr>
        <p:txBody>
          <a:bodyPr/>
          <a:lstStyle/>
          <a:p>
            <a:r>
              <a:rPr lang="zh-CN" altLang="en-US" sz="3600" dirty="0">
                <a:latin typeface="+mj-ea"/>
              </a:rPr>
              <a:t>Linux的特点</a:t>
            </a:r>
            <a:endParaRPr lang="zh-CN" altLang="en-US" sz="3600" b="0" dirty="0">
              <a:latin typeface="宋体" pitchFamily="2" charset="-122"/>
              <a:ea typeface="宋体" pitchFamily="2" charset="-122"/>
            </a:endParaRPr>
          </a:p>
        </p:txBody>
      </p:sp>
      <p:sp>
        <p:nvSpPr>
          <p:cNvPr id="5" name="灯片编号占位符 4"/>
          <p:cNvSpPr>
            <a:spLocks noGrp="1"/>
          </p:cNvSpPr>
          <p:nvPr>
            <p:ph type="sldNum" sz="quarter" idx="11"/>
          </p:nvPr>
        </p:nvSpPr>
        <p:spPr>
          <a:xfrm>
            <a:off x="3529013" y="6240463"/>
            <a:ext cx="2133600" cy="457200"/>
          </a:xfrm>
          <a:noFill/>
        </p:spPr>
        <p:txBody>
          <a:bodyPr/>
          <a:lstStyle/>
          <a:p>
            <a:fld id="{7000AA29-53BB-4ABB-95DC-6E9302FEE583}" type="slidenum">
              <a:rPr lang="en-US" altLang="zh-CN" smtClean="0"/>
              <a:pPr/>
              <a:t>36</a:t>
            </a:fld>
            <a:endParaRPr lang="en-US" altLang="zh-CN" dirty="0"/>
          </a:p>
        </p:txBody>
      </p:sp>
    </p:spTree>
    <p:extLst>
      <p:ext uri="{BB962C8B-B14F-4D97-AF65-F5344CB8AC3E}">
        <p14:creationId xmlns:p14="http://schemas.microsoft.com/office/powerpoint/2010/main" val="662878446"/>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grpId="0" nodeType="withEffect">
                                  <p:stCondLst>
                                    <p:cond delay="0"/>
                                  </p:stCondLst>
                                  <p:childTnLst>
                                    <p:set>
                                      <p:cBhvr>
                                        <p:cTn id="6" dur="0" fill="hold">
                                          <p:stCondLst>
                                            <p:cond delay="0"/>
                                          </p:stCondLst>
                                        </p:cTn>
                                        <p:tgtEl>
                                          <p:spTgt spid="4"/>
                                        </p:tgtEl>
                                        <p:attrNameLst>
                                          <p:attrName>style.visibility</p:attrName>
                                        </p:attrNameLst>
                                      </p:cBhvr>
                                      <p:to>
                                        <p:strVal val="visible"/>
                                      </p:to>
                                    </p:set>
                                    <p:animEffect transition="in" filter="fade">
                                      <p:cBhvr>
                                        <p:cTn id="7" dur="767" decel="100000"/>
                                        <p:tgtEl>
                                          <p:spTgt spid="4"/>
                                        </p:tgtEl>
                                      </p:cBhvr>
                                    </p:animEffect>
                                    <p:animScale>
                                      <p:cBhvr>
                                        <p:cTn id="8" dur="767" decel="100000"/>
                                        <p:tgtEl>
                                          <p:spTgt spid="4"/>
                                        </p:tgtEl>
                                      </p:cBhvr>
                                      <p:from x="10000" y="10000"/>
                                      <p:to x="200000" y="450000"/>
                                    </p:animScale>
                                    <p:animScale>
                                      <p:cBhvr>
                                        <p:cTn id="9" dur="1228" accel="100000" fill="hold">
                                          <p:stCondLst>
                                            <p:cond delay="767"/>
                                          </p:stCondLst>
                                        </p:cTn>
                                        <p:tgtEl>
                                          <p:spTgt spid="4"/>
                                        </p:tgtEl>
                                      </p:cBhvr>
                                      <p:from x="200000" y="450000"/>
                                      <p:to x="100000" y="100000"/>
                                    </p:animScale>
                                    <p:set>
                                      <p:cBhvr>
                                        <p:cTn id="10" dur="767" fill="hold"/>
                                        <p:tgtEl>
                                          <p:spTgt spid="4"/>
                                        </p:tgtEl>
                                        <p:attrNameLst>
                                          <p:attrName>ppt_x</p:attrName>
                                        </p:attrNameLst>
                                      </p:cBhvr>
                                      <p:to>
                                        <p:strVal val="(0.5)"/>
                                      </p:to>
                                    </p:set>
                                    <p:anim from="(0.5)" to="(#ppt_x)" calcmode="lin" valueType="num">
                                      <p:cBhvr>
                                        <p:cTn id="11" dur="1228" accel="100000" fill="hold">
                                          <p:stCondLst>
                                            <p:cond delay="767"/>
                                          </p:stCondLst>
                                        </p:cTn>
                                        <p:tgtEl>
                                          <p:spTgt spid="4"/>
                                        </p:tgtEl>
                                        <p:attrNameLst>
                                          <p:attrName>ppt_x</p:attrName>
                                        </p:attrNameLst>
                                      </p:cBhvr>
                                    </p:anim>
                                    <p:set>
                                      <p:cBhvr>
                                        <p:cTn id="12" dur="767" fill="hold"/>
                                        <p:tgtEl>
                                          <p:spTgt spid="4"/>
                                        </p:tgtEl>
                                        <p:attrNameLst>
                                          <p:attrName>ppt_y</p:attrName>
                                        </p:attrNameLst>
                                      </p:cBhvr>
                                      <p:to>
                                        <p:strVal val="(#ppt_y+0.4)"/>
                                      </p:to>
                                    </p:set>
                                    <p:anim from="(#ppt_y+0.4)" to="(#ppt_y)" calcmode="lin" valueType="num">
                                      <p:cBhvr>
                                        <p:cTn id="13" dur="1228" accel="100000" fill="hold">
                                          <p:stCondLst>
                                            <p:cond delay="767"/>
                                          </p:stCondLst>
                                        </p:cTn>
                                        <p:tgtEl>
                                          <p:spTgt spid="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000" dirty="0">
                <a:latin typeface="+mj-ea"/>
              </a:rPr>
              <a:t>Linux的特点</a:t>
            </a:r>
          </a:p>
        </p:txBody>
      </p:sp>
      <p:sp>
        <p:nvSpPr>
          <p:cNvPr id="9219" name="Rectangle 3"/>
          <p:cNvSpPr>
            <a:spLocks noGrp="1" noChangeArrowheads="1"/>
          </p:cNvSpPr>
          <p:nvPr>
            <p:ph type="body" idx="1"/>
          </p:nvPr>
        </p:nvSpPr>
        <p:spPr>
          <a:xfrm>
            <a:off x="395536" y="1335360"/>
            <a:ext cx="7834726" cy="5334000"/>
          </a:xfrm>
        </p:spPr>
        <p:txBody>
          <a:bodyPr/>
          <a:lstStyle/>
          <a:p>
            <a:pPr marL="0" indent="0">
              <a:lnSpc>
                <a:spcPct val="120000"/>
              </a:lnSpc>
              <a:buNone/>
            </a:pPr>
            <a:r>
              <a:rPr lang="en-US" altLang="zh-CN" sz="2600" dirty="0">
                <a:solidFill>
                  <a:srgbClr val="0000CC"/>
                </a:solidFill>
                <a:latin typeface="+mn-ea"/>
              </a:rPr>
              <a:t>5</a:t>
            </a:r>
            <a:r>
              <a:rPr lang="zh-CN" altLang="en-US" sz="2600" dirty="0">
                <a:solidFill>
                  <a:srgbClr val="0000CC"/>
                </a:solidFill>
                <a:latin typeface="+mn-ea"/>
              </a:rPr>
              <a:t>．高度的稳定性</a:t>
            </a:r>
            <a:endParaRPr lang="en-US" altLang="zh-CN" sz="2600" dirty="0">
              <a:solidFill>
                <a:srgbClr val="0000CC"/>
              </a:solidFill>
              <a:latin typeface="+mn-ea"/>
            </a:endParaRPr>
          </a:p>
          <a:p>
            <a:pPr marL="0" indent="0">
              <a:lnSpc>
                <a:spcPct val="120000"/>
              </a:lnSpc>
              <a:buNone/>
            </a:pPr>
            <a:r>
              <a:rPr lang="en-US" altLang="zh-CN" sz="2600" dirty="0">
                <a:latin typeface="+mn-ea"/>
              </a:rPr>
              <a:t>Linux</a:t>
            </a:r>
            <a:r>
              <a:rPr lang="zh-CN" altLang="en-US" sz="2600" dirty="0">
                <a:latin typeface="+mn-ea"/>
              </a:rPr>
              <a:t>继承了</a:t>
            </a:r>
            <a:r>
              <a:rPr lang="en-US" altLang="zh-CN" sz="2600" dirty="0">
                <a:latin typeface="+mn-ea"/>
              </a:rPr>
              <a:t>UNIX</a:t>
            </a:r>
            <a:r>
              <a:rPr lang="zh-CN" altLang="en-US" sz="2600" dirty="0">
                <a:latin typeface="+mn-ea"/>
              </a:rPr>
              <a:t>的优良特性，可以连续运行数月、数年而无需重新启动。在过去的二十几年广泛使用中，只有屈指可数的几个病毒感染过</a:t>
            </a:r>
            <a:r>
              <a:rPr lang="en-US" altLang="zh-CN" sz="2600" dirty="0">
                <a:latin typeface="+mn-ea"/>
              </a:rPr>
              <a:t>Linux</a:t>
            </a:r>
            <a:r>
              <a:rPr lang="zh-CN" altLang="en-US" sz="2600" dirty="0">
                <a:latin typeface="+mn-ea"/>
              </a:rPr>
              <a:t>。这种强免疫力归功于</a:t>
            </a:r>
            <a:r>
              <a:rPr lang="en-US" altLang="zh-CN" sz="2600" dirty="0">
                <a:latin typeface="+mn-ea"/>
              </a:rPr>
              <a:t>Linux</a:t>
            </a:r>
            <a:r>
              <a:rPr lang="zh-CN" altLang="en-US" sz="2600" dirty="0">
                <a:latin typeface="+mn-ea"/>
              </a:rPr>
              <a:t>健壮的基础架构。</a:t>
            </a:r>
            <a:r>
              <a:rPr lang="en-US" altLang="zh-CN" sz="2600" dirty="0">
                <a:latin typeface="+mn-ea"/>
              </a:rPr>
              <a:t>Linux</a:t>
            </a:r>
            <a:r>
              <a:rPr lang="zh-CN" altLang="en-US" sz="2600" dirty="0">
                <a:latin typeface="+mn-ea"/>
              </a:rPr>
              <a:t>的基础架构由相互无关的多个层组成，每层都拥有特定的功能和严格的权限许可，从而保证最大限度的稳定运行。</a:t>
            </a:r>
            <a:endParaRPr lang="en-US" altLang="zh-CN" sz="2600" dirty="0">
              <a:latin typeface="+mn-ea"/>
            </a:endParaRPr>
          </a:p>
          <a:p>
            <a:pPr marL="0" indent="0">
              <a:buNone/>
            </a:pPr>
            <a:r>
              <a:rPr lang="en-US" altLang="zh-CN" sz="2600" b="0" dirty="0">
                <a:solidFill>
                  <a:schemeClr val="tx1"/>
                </a:solidFill>
              </a:rPr>
              <a:t>     </a:t>
            </a:r>
            <a:endParaRPr lang="zh-CN" altLang="en-US" sz="2600" b="0" dirty="0">
              <a:solidFill>
                <a:schemeClr val="tx1"/>
              </a:solidFill>
            </a:endParaRPr>
          </a:p>
        </p:txBody>
      </p:sp>
      <p:sp>
        <p:nvSpPr>
          <p:cNvPr id="4" name="灯片编号占位符 4"/>
          <p:cNvSpPr>
            <a:spLocks noGrp="1"/>
          </p:cNvSpPr>
          <p:nvPr>
            <p:ph type="sldNum" sz="quarter" idx="11"/>
          </p:nvPr>
        </p:nvSpPr>
        <p:spPr>
          <a:xfrm>
            <a:off x="3529013" y="6240463"/>
            <a:ext cx="2133600" cy="457200"/>
          </a:xfrm>
          <a:noFill/>
        </p:spPr>
        <p:txBody>
          <a:bodyPr/>
          <a:lstStyle/>
          <a:p>
            <a:fld id="{7000AA29-53BB-4ABB-95DC-6E9302FEE583}" type="slidenum">
              <a:rPr lang="en-US" altLang="zh-CN" smtClean="0"/>
              <a:pPr/>
              <a:t>37</a:t>
            </a:fld>
            <a:endParaRPr lang="en-US" altLang="zh-CN" dirty="0"/>
          </a:p>
        </p:txBody>
      </p:sp>
    </p:spTree>
    <p:extLst>
      <p:ext uri="{BB962C8B-B14F-4D97-AF65-F5344CB8AC3E}">
        <p14:creationId xmlns:p14="http://schemas.microsoft.com/office/powerpoint/2010/main" val="336735580"/>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grpId="0" nodeType="withEffect">
                                  <p:stCondLst>
                                    <p:cond delay="0"/>
                                  </p:stCondLst>
                                  <p:childTnLst>
                                    <p:set>
                                      <p:cBhvr>
                                        <p:cTn id="6" dur="0" fill="hold">
                                          <p:stCondLst>
                                            <p:cond delay="0"/>
                                          </p:stCondLst>
                                        </p:cTn>
                                        <p:tgtEl>
                                          <p:spTgt spid="9218"/>
                                        </p:tgtEl>
                                        <p:attrNameLst>
                                          <p:attrName>style.visibility</p:attrName>
                                        </p:attrNameLst>
                                      </p:cBhvr>
                                      <p:to>
                                        <p:strVal val="visible"/>
                                      </p:to>
                                    </p:set>
                                    <p:anim calcmode="lin" valueType="num">
                                      <p:cBhvr>
                                        <p:cTn id="7" dur="2000" fill="hold"/>
                                        <p:tgtEl>
                                          <p:spTgt spid="9218"/>
                                        </p:tgtEl>
                                        <p:attrNameLst>
                                          <p:attrName>ppt_w</p:attrName>
                                        </p:attrNameLst>
                                      </p:cBhvr>
                                      <p:tavLst>
                                        <p:tav tm="0">
                                          <p:val>
                                            <p:strVal val="#ppt_w"/>
                                          </p:val>
                                        </p:tav>
                                        <p:tav tm="100000">
                                          <p:val>
                                            <p:strVal val="#ppt_w"/>
                                          </p:val>
                                        </p:tav>
                                      </p:tavLst>
                                    </p:anim>
                                    <p:anim calcmode="lin" valueType="num">
                                      <p:cBhvr>
                                        <p:cTn id="8" dur="2000" fill="hold"/>
                                        <p:tgtEl>
                                          <p:spTgt spid="9218"/>
                                        </p:tgtEl>
                                        <p:attrNameLst>
                                          <p:attrName>ppt_h</p:attrName>
                                        </p:attrNameLst>
                                      </p:cBhvr>
                                      <p:tavLst>
                                        <p:tav tm="0">
                                          <p:val>
                                            <p:strVal val="#ppt_h"/>
                                          </p:val>
                                        </p:tav>
                                        <p:tav tm="29800">
                                          <p:val>
                                            <p:strVal val="#ppt_h/2"/>
                                          </p:val>
                                        </p:tav>
                                        <p:tav tm="39800">
                                          <p:val>
                                            <p:strVal val="#ppt_h"/>
                                          </p:val>
                                        </p:tav>
                                        <p:tav tm="50000">
                                          <p:val>
                                            <p:strVal val="#ppt_h/2"/>
                                          </p:val>
                                        </p:tav>
                                        <p:tav tm="59700">
                                          <p:val>
                                            <p:strVal val="#ppt_h"/>
                                          </p:val>
                                        </p:tav>
                                        <p:tav tm="69800">
                                          <p:val>
                                            <p:strVal val="#ppt_h/2"/>
                                          </p:val>
                                        </p:tav>
                                        <p:tav tm="79900">
                                          <p:val>
                                            <p:strVal val="#ppt_h"/>
                                          </p:val>
                                        </p:tav>
                                        <p:tav tm="100000">
                                          <p:val>
                                            <p:strVal val="#ppt_h"/>
                                          </p:val>
                                        </p:tav>
                                      </p:tavLst>
                                    </p:anim>
                                    <p:anim calcmode="lin" valueType="num">
                                      <p:cBhvr>
                                        <p:cTn id="9" dur="2000" fill="hold"/>
                                        <p:tgtEl>
                                          <p:spTgt spid="9218"/>
                                        </p:tgtEl>
                                        <p:attrNameLst>
                                          <p:attrName>ppt_x</p:attrName>
                                        </p:attrNameLst>
                                      </p:cBhvr>
                                      <p:tavLst>
                                        <p:tav tm="0">
                                          <p:val>
                                            <p:strVal val="#ppt_x-.4"/>
                                          </p:val>
                                        </p:tav>
                                        <p:tav tm="100000">
                                          <p:val>
                                            <p:strVal val="#ppt_x"/>
                                          </p:val>
                                        </p:tav>
                                      </p:tavLst>
                                    </p:anim>
                                    <p:anim calcmode="lin" valueType="num">
                                      <p:cBhvr>
                                        <p:cTn id="10" dur="2000" fill="hold"/>
                                        <p:tgtEl>
                                          <p:spTgt spid="9218"/>
                                        </p:tgtEl>
                                        <p:attrNameLst>
                                          <p:attrName>ppt_y</p:attrName>
                                        </p:attrNameLst>
                                      </p:cBhvr>
                                      <p:tavLst>
                                        <p:tav tm="0">
                                          <p:val>
                                            <p:strVal val="#ppt_y-.5"/>
                                          </p:val>
                                        </p:tav>
                                        <p:tav tm="19900">
                                          <p:val>
                                            <p:strVal val="#ppt_y-.2"/>
                                          </p:val>
                                        </p:tav>
                                        <p:tav tm="29800">
                                          <p:val>
                                            <p:strVal val="#ppt_y"/>
                                          </p:val>
                                        </p:tav>
                                        <p:tav tm="39800">
                                          <p:val>
                                            <p:strVal val="#ppt_y-.15"/>
                                          </p:val>
                                        </p:tav>
                                        <p:tav tm="50000">
                                          <p:val>
                                            <p:strVal val="#ppt_y"/>
                                          </p:val>
                                        </p:tav>
                                        <p:tav tm="59700">
                                          <p:val>
                                            <p:strVal val="#ppt_y-.1"/>
                                          </p:val>
                                        </p:tav>
                                        <p:tav tm="69800">
                                          <p:val>
                                            <p:strVal val="#ppt_y"/>
                                          </p:val>
                                        </p:tav>
                                        <p:tav tm="79900">
                                          <p:val>
                                            <p:strVal val="#ppt_y-.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0" presetClass="entr" presetSubtype="0" fill="hold" grpId="0" nodeType="clickEffect">
                                  <p:stCondLst>
                                    <p:cond delay="0"/>
                                  </p:stCondLst>
                                  <p:iterate type="lt">
                                    <p:tmPct val="10000"/>
                                  </p:iterate>
                                  <p:childTnLst>
                                    <p:set>
                                      <p:cBhvr>
                                        <p:cTn id="14" dur="0" fill="hold">
                                          <p:stCondLst>
                                            <p:cond delay="0"/>
                                          </p:stCondLst>
                                        </p:cTn>
                                        <p:tgtEl>
                                          <p:spTgt spid="9219">
                                            <p:txEl>
                                              <p:pRg st="0" end="0"/>
                                            </p:txEl>
                                          </p:spTgt>
                                        </p:tgtEl>
                                        <p:attrNameLst>
                                          <p:attrName>style.visibility</p:attrName>
                                        </p:attrNameLst>
                                      </p:cBhvr>
                                      <p:to>
                                        <p:strVal val="visible"/>
                                      </p:to>
                                    </p:set>
                                    <p:animEffect transition="in" filter="fade">
                                      <p:cBhvr>
                                        <p:cTn id="15" dur="500">
                                          <p:stCondLst>
                                            <p:cond delay="0"/>
                                          </p:stCondLst>
                                        </p:cTn>
                                        <p:tgtEl>
                                          <p:spTgt spid="9219">
                                            <p:txEl>
                                              <p:pRg st="0" end="0"/>
                                            </p:txEl>
                                          </p:spTgt>
                                        </p:tgtEl>
                                      </p:cBhvr>
                                    </p:animEffect>
                                    <p:anim calcmode="lin" valueType="num">
                                      <p:cBhvr>
                                        <p:cTn id="16" dur="500" fill="hold">
                                          <p:stCondLst>
                                            <p:cond delay="0"/>
                                          </p:stCondLst>
                                        </p:cTn>
                                        <p:tgtEl>
                                          <p:spTgt spid="9219">
                                            <p:txEl>
                                              <p:pRg st="0" end="0"/>
                                            </p:txEl>
                                          </p:spTgt>
                                        </p:tgtEl>
                                        <p:attrNameLst>
                                          <p:attrName>ppt_x</p:attrName>
                                        </p:attrNameLst>
                                      </p:cBhvr>
                                      <p:tavLst>
                                        <p:tav tm="0">
                                          <p:val>
                                            <p:strVal val="#ppt_x-.1"/>
                                          </p:val>
                                        </p:tav>
                                        <p:tav tm="100000">
                                          <p:val>
                                            <p:strVal val="#ppt_x"/>
                                          </p:val>
                                        </p:tav>
                                      </p:tavLst>
                                    </p:anim>
                                    <p:anim calcmode="lin" valueType="num">
                                      <p:cBhvr>
                                        <p:cTn id="17" dur="500" fill="hold">
                                          <p:stCondLst>
                                            <p:cond delay="0"/>
                                          </p:stCondLst>
                                        </p:cTn>
                                        <p:tgtEl>
                                          <p:spTgt spid="9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0" presetClass="entr" presetSubtype="0" fill="hold" grpId="0" nodeType="clickEffect">
                                  <p:stCondLst>
                                    <p:cond delay="0"/>
                                  </p:stCondLst>
                                  <p:iterate type="lt">
                                    <p:tmPct val="10000"/>
                                  </p:iterate>
                                  <p:childTnLst>
                                    <p:set>
                                      <p:cBhvr>
                                        <p:cTn id="21" dur="0" fill="hold">
                                          <p:stCondLst>
                                            <p:cond delay="0"/>
                                          </p:stCondLst>
                                        </p:cTn>
                                        <p:tgtEl>
                                          <p:spTgt spid="9219">
                                            <p:txEl>
                                              <p:pRg st="1" end="1"/>
                                            </p:txEl>
                                          </p:spTgt>
                                        </p:tgtEl>
                                        <p:attrNameLst>
                                          <p:attrName>style.visibility</p:attrName>
                                        </p:attrNameLst>
                                      </p:cBhvr>
                                      <p:to>
                                        <p:strVal val="visible"/>
                                      </p:to>
                                    </p:set>
                                    <p:animEffect transition="in" filter="fade">
                                      <p:cBhvr>
                                        <p:cTn id="22" dur="500">
                                          <p:stCondLst>
                                            <p:cond delay="0"/>
                                          </p:stCondLst>
                                        </p:cTn>
                                        <p:tgtEl>
                                          <p:spTgt spid="9219">
                                            <p:txEl>
                                              <p:pRg st="1" end="1"/>
                                            </p:txEl>
                                          </p:spTgt>
                                        </p:tgtEl>
                                      </p:cBhvr>
                                    </p:animEffect>
                                    <p:anim calcmode="lin" valueType="num">
                                      <p:cBhvr>
                                        <p:cTn id="23" dur="500" fill="hold">
                                          <p:stCondLst>
                                            <p:cond delay="0"/>
                                          </p:stCondLst>
                                        </p:cTn>
                                        <p:tgtEl>
                                          <p:spTgt spid="9219">
                                            <p:txEl>
                                              <p:pRg st="1" end="1"/>
                                            </p:txEl>
                                          </p:spTgt>
                                        </p:tgtEl>
                                        <p:attrNameLst>
                                          <p:attrName>ppt_x</p:attrName>
                                        </p:attrNameLst>
                                      </p:cBhvr>
                                      <p:tavLst>
                                        <p:tav tm="0">
                                          <p:val>
                                            <p:strVal val="#ppt_x-.1"/>
                                          </p:val>
                                        </p:tav>
                                        <p:tav tm="100000">
                                          <p:val>
                                            <p:strVal val="#ppt_x"/>
                                          </p:val>
                                        </p:tav>
                                      </p:tavLst>
                                    </p:anim>
                                    <p:anim calcmode="lin" valueType="num">
                                      <p:cBhvr>
                                        <p:cTn id="24" dur="500" fill="hold">
                                          <p:stCondLst>
                                            <p:cond delay="0"/>
                                          </p:stCondLst>
                                        </p:cTn>
                                        <p:tgtEl>
                                          <p:spTgt spid="92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0" presetClass="entr" presetSubtype="0" fill="hold" grpId="0" nodeType="clickEffect">
                                  <p:stCondLst>
                                    <p:cond delay="0"/>
                                  </p:stCondLst>
                                  <p:iterate type="lt">
                                    <p:tmPct val="10000"/>
                                  </p:iterate>
                                  <p:childTnLst>
                                    <p:set>
                                      <p:cBhvr>
                                        <p:cTn id="28" dur="0" fill="hold">
                                          <p:stCondLst>
                                            <p:cond delay="0"/>
                                          </p:stCondLst>
                                        </p:cTn>
                                        <p:tgtEl>
                                          <p:spTgt spid="9219">
                                            <p:txEl>
                                              <p:pRg st="2" end="2"/>
                                            </p:txEl>
                                          </p:spTgt>
                                        </p:tgtEl>
                                        <p:attrNameLst>
                                          <p:attrName>style.visibility</p:attrName>
                                        </p:attrNameLst>
                                      </p:cBhvr>
                                      <p:to>
                                        <p:strVal val="visible"/>
                                      </p:to>
                                    </p:set>
                                    <p:animEffect transition="in" filter="fade">
                                      <p:cBhvr>
                                        <p:cTn id="29" dur="500">
                                          <p:stCondLst>
                                            <p:cond delay="0"/>
                                          </p:stCondLst>
                                        </p:cTn>
                                        <p:tgtEl>
                                          <p:spTgt spid="9219">
                                            <p:txEl>
                                              <p:pRg st="2" end="2"/>
                                            </p:txEl>
                                          </p:spTgt>
                                        </p:tgtEl>
                                      </p:cBhvr>
                                    </p:animEffect>
                                    <p:anim calcmode="lin" valueType="num">
                                      <p:cBhvr>
                                        <p:cTn id="30" dur="500" fill="hold">
                                          <p:stCondLst>
                                            <p:cond delay="0"/>
                                          </p:stCondLst>
                                        </p:cTn>
                                        <p:tgtEl>
                                          <p:spTgt spid="9219">
                                            <p:txEl>
                                              <p:pRg st="2" end="2"/>
                                            </p:txEl>
                                          </p:spTgt>
                                        </p:tgtEl>
                                        <p:attrNameLst>
                                          <p:attrName>ppt_x</p:attrName>
                                        </p:attrNameLst>
                                      </p:cBhvr>
                                      <p:tavLst>
                                        <p:tav tm="0">
                                          <p:val>
                                            <p:strVal val="#ppt_x-.1"/>
                                          </p:val>
                                        </p:tav>
                                        <p:tav tm="100000">
                                          <p:val>
                                            <p:strVal val="#ppt_x"/>
                                          </p:val>
                                        </p:tav>
                                      </p:tavLst>
                                    </p:anim>
                                    <p:anim calcmode="lin" valueType="num">
                                      <p:cBhvr>
                                        <p:cTn id="31" dur="500" fill="hold">
                                          <p:stCondLst>
                                            <p:cond delay="0"/>
                                          </p:stCondLst>
                                        </p:cTn>
                                        <p:tgtEl>
                                          <p:spTgt spid="92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utoUpdateAnimBg="0"/>
      <p:bldP spid="921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sz="4000" dirty="0">
                <a:latin typeface="+mj-ea"/>
              </a:rPr>
              <a:t>Linux的特点</a:t>
            </a:r>
            <a:endParaRPr lang="zh-CN" altLang="en-US" sz="4000" b="0" dirty="0">
              <a:latin typeface="宋体" pitchFamily="2" charset="-122"/>
              <a:ea typeface="宋体" pitchFamily="2" charset="-122"/>
            </a:endParaRPr>
          </a:p>
        </p:txBody>
      </p:sp>
      <p:sp>
        <p:nvSpPr>
          <p:cNvPr id="10243" name="Rectangle 3"/>
          <p:cNvSpPr>
            <a:spLocks noGrp="1" noChangeArrowheads="1"/>
          </p:cNvSpPr>
          <p:nvPr>
            <p:ph type="body" idx="1"/>
          </p:nvPr>
        </p:nvSpPr>
        <p:spPr>
          <a:xfrm>
            <a:off x="467544" y="1340768"/>
            <a:ext cx="8136904" cy="5334000"/>
          </a:xfrm>
        </p:spPr>
        <p:txBody>
          <a:bodyPr/>
          <a:lstStyle/>
          <a:p>
            <a:pPr marL="0" indent="0">
              <a:lnSpc>
                <a:spcPct val="120000"/>
              </a:lnSpc>
              <a:buNone/>
            </a:pPr>
            <a:r>
              <a:rPr lang="en-US" altLang="zh-CN" sz="2600" dirty="0">
                <a:solidFill>
                  <a:srgbClr val="0000CC"/>
                </a:solidFill>
                <a:latin typeface="+mn-ea"/>
              </a:rPr>
              <a:t>6</a:t>
            </a:r>
            <a:r>
              <a:rPr lang="zh-CN" altLang="en-US" sz="2600" dirty="0">
                <a:solidFill>
                  <a:srgbClr val="0000CC"/>
                </a:solidFill>
                <a:latin typeface="+mn-ea"/>
              </a:rPr>
              <a:t>．友好的用户界面。</a:t>
            </a:r>
            <a:endParaRPr lang="en-US" altLang="zh-CN" sz="2600" dirty="0">
              <a:solidFill>
                <a:srgbClr val="0000CC"/>
              </a:solidFill>
              <a:latin typeface="+mn-ea"/>
            </a:endParaRPr>
          </a:p>
          <a:p>
            <a:pPr marL="0" indent="0">
              <a:lnSpc>
                <a:spcPct val="120000"/>
              </a:lnSpc>
              <a:buNone/>
            </a:pPr>
            <a:r>
              <a:rPr lang="zh-CN" altLang="en-US" sz="2600" dirty="0">
                <a:latin typeface="+mn-ea"/>
              </a:rPr>
              <a:t>Linux向用户提供了两种界面：</a:t>
            </a:r>
            <a:r>
              <a:rPr lang="zh-CN" altLang="en-US" sz="2600" dirty="0">
                <a:solidFill>
                  <a:srgbClr val="0000CC"/>
                </a:solidFill>
                <a:latin typeface="+mn-ea"/>
              </a:rPr>
              <a:t>字符界面</a:t>
            </a:r>
            <a:r>
              <a:rPr lang="zh-CN" altLang="en-US" sz="2600" dirty="0">
                <a:latin typeface="+mn-ea"/>
              </a:rPr>
              <a:t>和</a:t>
            </a:r>
            <a:r>
              <a:rPr lang="zh-CN" altLang="en-US" sz="2600" dirty="0">
                <a:solidFill>
                  <a:srgbClr val="0000CC"/>
                </a:solidFill>
                <a:latin typeface="+mn-ea"/>
              </a:rPr>
              <a:t>图形化界面</a:t>
            </a:r>
            <a:r>
              <a:rPr lang="zh-CN" altLang="en-US" sz="2600" dirty="0">
                <a:latin typeface="+mn-ea"/>
              </a:rPr>
              <a:t>。Linux的传统用户界面基于文本的命令行界面，即Shell。它既可以联机使用，又可以存储在文件上脱机使用。Shell有很强的程序设计能力，用户可方便地用它编写程序，从而为用户扩充系统功能提供了更高级的手段。Linux还提供了图形用户界面，它利用鼠标、菜单和窗口等设施，给用户呈现一个直观、易操作、交互性强的友好图形化界面。</a:t>
            </a:r>
          </a:p>
        </p:txBody>
      </p:sp>
      <p:sp>
        <p:nvSpPr>
          <p:cNvPr id="4" name="灯片编号占位符 4"/>
          <p:cNvSpPr>
            <a:spLocks noGrp="1"/>
          </p:cNvSpPr>
          <p:nvPr>
            <p:ph type="sldNum" sz="quarter" idx="11"/>
          </p:nvPr>
        </p:nvSpPr>
        <p:spPr>
          <a:xfrm>
            <a:off x="3529013" y="6240463"/>
            <a:ext cx="2133600" cy="457200"/>
          </a:xfrm>
          <a:noFill/>
        </p:spPr>
        <p:txBody>
          <a:bodyPr/>
          <a:lstStyle/>
          <a:p>
            <a:fld id="{7000AA29-53BB-4ABB-95DC-6E9302FEE583}" type="slidenum">
              <a:rPr lang="en-US" altLang="zh-CN" smtClean="0"/>
              <a:pPr/>
              <a:t>38</a:t>
            </a:fld>
            <a:endParaRPr lang="en-US" altLang="zh-CN" dirty="0"/>
          </a:p>
        </p:txBody>
      </p:sp>
    </p:spTree>
    <p:extLst>
      <p:ext uri="{BB962C8B-B14F-4D97-AF65-F5344CB8AC3E}">
        <p14:creationId xmlns:p14="http://schemas.microsoft.com/office/powerpoint/2010/main" val="2583201765"/>
      </p:ext>
    </p:extLst>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10242"/>
                                        </p:tgtEl>
                                        <p:attrNameLst>
                                          <p:attrName>style.visibility</p:attrName>
                                        </p:attrNameLst>
                                      </p:cBhvr>
                                      <p:to>
                                        <p:strVal val="visible"/>
                                      </p:to>
                                    </p:set>
                                    <p:animEffect transition="in" filter="fade">
                                      <p:cBhvr>
                                        <p:cTn id="7" dur="767" decel="100000"/>
                                        <p:tgtEl>
                                          <p:spTgt spid="10242"/>
                                        </p:tgtEl>
                                      </p:cBhvr>
                                    </p:animEffect>
                                    <p:animScale>
                                      <p:cBhvr>
                                        <p:cTn id="8" dur="767" decel="100000"/>
                                        <p:tgtEl>
                                          <p:spTgt spid="10242"/>
                                        </p:tgtEl>
                                      </p:cBhvr>
                                      <p:from x="10000" y="10000"/>
                                      <p:to x="200000" y="450000"/>
                                    </p:animScale>
                                    <p:animScale>
                                      <p:cBhvr>
                                        <p:cTn id="9" dur="1228" accel="100000" fill="hold">
                                          <p:stCondLst>
                                            <p:cond delay="767"/>
                                          </p:stCondLst>
                                        </p:cTn>
                                        <p:tgtEl>
                                          <p:spTgt spid="10242"/>
                                        </p:tgtEl>
                                      </p:cBhvr>
                                      <p:from x="200000" y="450000"/>
                                      <p:to x="100000" y="100000"/>
                                    </p:animScale>
                                    <p:set>
                                      <p:cBhvr>
                                        <p:cTn id="10" dur="767" fill="hold"/>
                                        <p:tgtEl>
                                          <p:spTgt spid="10242"/>
                                        </p:tgtEl>
                                        <p:attrNameLst>
                                          <p:attrName>ppt_x</p:attrName>
                                        </p:attrNameLst>
                                      </p:cBhvr>
                                      <p:to>
                                        <p:strVal val="(0.5)"/>
                                      </p:to>
                                    </p:set>
                                    <p:anim from="(0.5)" to="(#ppt_x)" calcmode="lin" valueType="num">
                                      <p:cBhvr>
                                        <p:cTn id="11" dur="1228" accel="100000" fill="hold">
                                          <p:stCondLst>
                                            <p:cond delay="767"/>
                                          </p:stCondLst>
                                        </p:cTn>
                                        <p:tgtEl>
                                          <p:spTgt spid="10242"/>
                                        </p:tgtEl>
                                        <p:attrNameLst>
                                          <p:attrName>ppt_x</p:attrName>
                                        </p:attrNameLst>
                                      </p:cBhvr>
                                    </p:anim>
                                    <p:set>
                                      <p:cBhvr>
                                        <p:cTn id="12" dur="767" fill="hold"/>
                                        <p:tgtEl>
                                          <p:spTgt spid="10242"/>
                                        </p:tgtEl>
                                        <p:attrNameLst>
                                          <p:attrName>ppt_y</p:attrName>
                                        </p:attrNameLst>
                                      </p:cBhvr>
                                      <p:to>
                                        <p:strVal val="(#ppt_y+0.4)"/>
                                      </p:to>
                                    </p:set>
                                    <p:anim from="(#ppt_y+0.4)" to="(#ppt_y)" calcmode="lin" valueType="num">
                                      <p:cBhvr>
                                        <p:cTn id="13" dur="1228" accel="100000" fill="hold">
                                          <p:stCondLst>
                                            <p:cond delay="767"/>
                                          </p:stCondLst>
                                        </p:cTn>
                                        <p:tgtEl>
                                          <p:spTgt spid="10242"/>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0" fill="hold">
                                          <p:stCondLst>
                                            <p:cond delay="0"/>
                                          </p:stCondLst>
                                        </p:cTn>
                                        <p:tgtEl>
                                          <p:spTgt spid="10243">
                                            <p:txEl>
                                              <p:pRg st="0" end="0"/>
                                            </p:txEl>
                                          </p:spTgt>
                                        </p:tgtEl>
                                        <p:attrNameLst>
                                          <p:attrName>style.visibility</p:attrName>
                                        </p:attrNameLst>
                                      </p:cBhvr>
                                      <p:to>
                                        <p:strVal val="visible"/>
                                      </p:to>
                                    </p:set>
                                    <p:anim calcmode="lin" valueType="num">
                                      <p:cBhvr>
                                        <p:cTn id="18" dur="500" fill="hold"/>
                                        <p:tgtEl>
                                          <p:spTgt spid="10243">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10243">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1024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grpId="0" nodeType="clickEffect">
                                  <p:stCondLst>
                                    <p:cond delay="0"/>
                                  </p:stCondLst>
                                  <p:childTnLst>
                                    <p:set>
                                      <p:cBhvr>
                                        <p:cTn id="24" dur="0" fill="hold">
                                          <p:stCondLst>
                                            <p:cond delay="0"/>
                                          </p:stCondLst>
                                        </p:cTn>
                                        <p:tgtEl>
                                          <p:spTgt spid="10243">
                                            <p:txEl>
                                              <p:pRg st="1" end="1"/>
                                            </p:txEl>
                                          </p:spTgt>
                                        </p:tgtEl>
                                        <p:attrNameLst>
                                          <p:attrName>style.visibility</p:attrName>
                                        </p:attrNameLst>
                                      </p:cBhvr>
                                      <p:to>
                                        <p:strVal val="visible"/>
                                      </p:to>
                                    </p:set>
                                    <p:anim calcmode="lin" valueType="num">
                                      <p:cBhvr>
                                        <p:cTn id="25" dur="500" fill="hold"/>
                                        <p:tgtEl>
                                          <p:spTgt spid="10243">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0243">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utoUpdateAnimBg="0"/>
      <p:bldP spid="1024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dirty="0"/>
              <a:t>1.4 Linux</a:t>
            </a:r>
            <a:r>
              <a:rPr lang="zh-CN" altLang="en-US" dirty="0"/>
              <a:t>现状与前景</a:t>
            </a:r>
          </a:p>
        </p:txBody>
      </p:sp>
      <p:sp>
        <p:nvSpPr>
          <p:cNvPr id="21507" name="Rectangle 3"/>
          <p:cNvSpPr>
            <a:spLocks noGrp="1" noChangeArrowheads="1"/>
          </p:cNvSpPr>
          <p:nvPr>
            <p:ph type="body" idx="1"/>
          </p:nvPr>
        </p:nvSpPr>
        <p:spPr>
          <a:xfrm>
            <a:off x="395536" y="1412776"/>
            <a:ext cx="7992888" cy="4411662"/>
          </a:xfrm>
        </p:spPr>
        <p:txBody>
          <a:bodyPr/>
          <a:lstStyle/>
          <a:p>
            <a:pPr eaLnBrk="1" hangingPunct="1"/>
            <a:r>
              <a:rPr lang="en-US" altLang="zh-CN" dirty="0"/>
              <a:t>Linux</a:t>
            </a:r>
            <a:r>
              <a:rPr lang="zh-CN" altLang="en-US" dirty="0"/>
              <a:t>已经不再只是一个新的操作系统，许多知名企业和大学都是</a:t>
            </a:r>
            <a:r>
              <a:rPr lang="en-US" altLang="zh-CN" dirty="0"/>
              <a:t>Linux</a:t>
            </a:r>
            <a:r>
              <a:rPr lang="zh-CN" altLang="en-US" dirty="0"/>
              <a:t>的忠实用户。</a:t>
            </a:r>
            <a:r>
              <a:rPr lang="en-US" altLang="zh-CN" dirty="0"/>
              <a:t>IBM</a:t>
            </a:r>
            <a:r>
              <a:rPr lang="zh-CN" altLang="en-US" dirty="0"/>
              <a:t>、</a:t>
            </a:r>
            <a:r>
              <a:rPr lang="en-US" altLang="zh-CN" dirty="0"/>
              <a:t>HP</a:t>
            </a:r>
            <a:r>
              <a:rPr lang="zh-CN" altLang="en-US" dirty="0"/>
              <a:t>、</a:t>
            </a:r>
            <a:r>
              <a:rPr lang="en-US" altLang="zh-CN" dirty="0"/>
              <a:t>Dell</a:t>
            </a:r>
            <a:r>
              <a:rPr lang="zh-CN" altLang="en-US" dirty="0"/>
              <a:t>、</a:t>
            </a:r>
            <a:r>
              <a:rPr lang="en-US" altLang="zh-CN" dirty="0"/>
              <a:t>Oracle</a:t>
            </a:r>
            <a:r>
              <a:rPr lang="zh-CN" altLang="en-US" dirty="0"/>
              <a:t>、</a:t>
            </a:r>
            <a:r>
              <a:rPr lang="en-US" altLang="zh-CN" dirty="0"/>
              <a:t>AMD</a:t>
            </a:r>
            <a:r>
              <a:rPr lang="zh-CN" altLang="en-US" dirty="0"/>
              <a:t>等计算机公司都大力支持</a:t>
            </a:r>
            <a:r>
              <a:rPr lang="en-US" altLang="zh-CN" dirty="0"/>
              <a:t>Linux</a:t>
            </a:r>
            <a:r>
              <a:rPr lang="zh-CN" altLang="en-US" dirty="0"/>
              <a:t>的发展，不断推出基于</a:t>
            </a:r>
            <a:r>
              <a:rPr lang="en-US" altLang="zh-CN" dirty="0"/>
              <a:t>Linux</a:t>
            </a:r>
            <a:r>
              <a:rPr lang="zh-CN" altLang="en-US" dirty="0"/>
              <a:t>平台的产品。</a:t>
            </a:r>
          </a:p>
          <a:p>
            <a:pPr eaLnBrk="1" hangingPunct="1"/>
            <a:r>
              <a:rPr lang="en-US" altLang="zh-CN" dirty="0"/>
              <a:t>Linux</a:t>
            </a:r>
            <a:r>
              <a:rPr lang="zh-CN" altLang="en-US" dirty="0"/>
              <a:t>的应用范围主要包括</a:t>
            </a:r>
            <a:r>
              <a:rPr lang="zh-CN" altLang="en-US" dirty="0">
                <a:solidFill>
                  <a:srgbClr val="0000CC"/>
                </a:solidFill>
              </a:rPr>
              <a:t>桌面</a:t>
            </a:r>
            <a:r>
              <a:rPr lang="zh-CN" altLang="en-US" dirty="0"/>
              <a:t>、</a:t>
            </a:r>
            <a:r>
              <a:rPr lang="zh-CN" altLang="en-US" dirty="0">
                <a:solidFill>
                  <a:srgbClr val="0000CC"/>
                </a:solidFill>
              </a:rPr>
              <a:t>服务器</a:t>
            </a:r>
            <a:r>
              <a:rPr lang="zh-CN" altLang="en-US" dirty="0"/>
              <a:t>、</a:t>
            </a:r>
            <a:r>
              <a:rPr lang="zh-CN" altLang="en-US" dirty="0">
                <a:solidFill>
                  <a:srgbClr val="0000CC"/>
                </a:solidFill>
              </a:rPr>
              <a:t>嵌入式系统</a:t>
            </a:r>
            <a:r>
              <a:rPr lang="zh-CN" altLang="en-US" dirty="0"/>
              <a:t>、和</a:t>
            </a:r>
            <a:r>
              <a:rPr lang="zh-CN" altLang="en-US" dirty="0">
                <a:solidFill>
                  <a:srgbClr val="0000CC"/>
                </a:solidFill>
              </a:rPr>
              <a:t>集群计算机</a:t>
            </a:r>
            <a:r>
              <a:rPr lang="zh-CN" altLang="en-US" dirty="0"/>
              <a:t>等几个方面。 </a:t>
            </a:r>
          </a:p>
          <a:p>
            <a:pPr eaLnBrk="1" hangingPunct="1">
              <a:buFont typeface="Wingdings" pitchFamily="2" charset="2"/>
              <a:buNone/>
            </a:pPr>
            <a:endParaRPr lang="en-US" altLang="zh-CN" dirty="0"/>
          </a:p>
        </p:txBody>
      </p:sp>
      <p:sp>
        <p:nvSpPr>
          <p:cNvPr id="4" name="灯片编号占位符 4"/>
          <p:cNvSpPr>
            <a:spLocks noGrp="1"/>
          </p:cNvSpPr>
          <p:nvPr>
            <p:ph type="sldNum" sz="quarter" idx="11"/>
          </p:nvPr>
        </p:nvSpPr>
        <p:spPr>
          <a:xfrm>
            <a:off x="3529013" y="6240463"/>
            <a:ext cx="2133600" cy="457200"/>
          </a:xfrm>
          <a:noFill/>
        </p:spPr>
        <p:txBody>
          <a:bodyPr/>
          <a:lstStyle/>
          <a:p>
            <a:fld id="{7000AA29-53BB-4ABB-95DC-6E9302FEE583}" type="slidenum">
              <a:rPr lang="en-US" altLang="zh-CN" smtClean="0"/>
              <a:pPr/>
              <a:t>39</a:t>
            </a:fld>
            <a:endParaRPr lang="en-US" altLang="zh-CN" dirty="0"/>
          </a:p>
        </p:txBody>
      </p:sp>
    </p:spTree>
    <p:extLst>
      <p:ext uri="{BB962C8B-B14F-4D97-AF65-F5344CB8AC3E}">
        <p14:creationId xmlns:p14="http://schemas.microsoft.com/office/powerpoint/2010/main" val="421262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灯片编号占位符 4"/>
          <p:cNvSpPr txBox="1">
            <a:spLocks noGrp="1"/>
          </p:cNvSpPr>
          <p:nvPr/>
        </p:nvSpPr>
        <p:spPr bwMode="auto">
          <a:xfrm>
            <a:off x="3529013" y="6240463"/>
            <a:ext cx="2133600" cy="457200"/>
          </a:xfrm>
          <a:prstGeom prst="rect">
            <a:avLst/>
          </a:prstGeom>
          <a:noFill/>
          <a:ln w="9525">
            <a:noFill/>
            <a:miter lim="800000"/>
            <a:headEnd/>
            <a:tailEnd/>
          </a:ln>
        </p:spPr>
        <p:txBody>
          <a:bodyPr/>
          <a:lstStyle/>
          <a:p>
            <a:fld id="{82030319-034E-4D4E-907E-763C507B7B06}" type="slidenum">
              <a:rPr lang="en-US" altLang="zh-CN" sz="1600"/>
              <a:pPr/>
              <a:t>4</a:t>
            </a:fld>
            <a:endParaRPr lang="en-US" altLang="zh-CN" sz="1600"/>
          </a:p>
        </p:txBody>
      </p:sp>
      <p:sp>
        <p:nvSpPr>
          <p:cNvPr id="21508" name="Rectangle 2"/>
          <p:cNvSpPr>
            <a:spLocks noGrp="1" noChangeArrowheads="1"/>
          </p:cNvSpPr>
          <p:nvPr>
            <p:ph type="title" idx="4294967295"/>
          </p:nvPr>
        </p:nvSpPr>
        <p:spPr>
          <a:xfrm>
            <a:off x="395288" y="409922"/>
            <a:ext cx="7543800" cy="858838"/>
          </a:xfrm>
        </p:spPr>
        <p:txBody>
          <a:bodyPr/>
          <a:lstStyle/>
          <a:p>
            <a:pPr eaLnBrk="1" hangingPunct="1"/>
            <a:r>
              <a:rPr lang="zh-CN" altLang="en-US" dirty="0"/>
              <a:t>本课程的考核方式</a:t>
            </a:r>
          </a:p>
        </p:txBody>
      </p:sp>
      <p:sp>
        <p:nvSpPr>
          <p:cNvPr id="21509" name="Rectangle 3"/>
          <p:cNvSpPr>
            <a:spLocks noGrp="1" noChangeArrowheads="1"/>
          </p:cNvSpPr>
          <p:nvPr>
            <p:ph type="body" idx="4294967295"/>
          </p:nvPr>
        </p:nvSpPr>
        <p:spPr>
          <a:xfrm>
            <a:off x="323528" y="1609626"/>
            <a:ext cx="8640960" cy="4411662"/>
          </a:xfrm>
        </p:spPr>
        <p:txBody>
          <a:bodyPr/>
          <a:lstStyle/>
          <a:p>
            <a:pPr eaLnBrk="1" hangingPunct="1">
              <a:lnSpc>
                <a:spcPct val="120000"/>
              </a:lnSpc>
            </a:pPr>
            <a:r>
              <a:rPr lang="zh-CN" altLang="en-US" sz="3200" dirty="0"/>
              <a:t>本课程期末考试的考核方式是</a:t>
            </a:r>
            <a:r>
              <a:rPr lang="zh-CN" altLang="en-US" sz="3200" dirty="0">
                <a:solidFill>
                  <a:srgbClr val="0000CC"/>
                </a:solidFill>
              </a:rPr>
              <a:t>闭卷</a:t>
            </a:r>
            <a:r>
              <a:rPr lang="zh-CN" altLang="en-US" sz="3200" dirty="0"/>
              <a:t>考试</a:t>
            </a:r>
            <a:r>
              <a:rPr lang="zh-CN" altLang="en-US" sz="3200" dirty="0">
                <a:solidFill>
                  <a:srgbClr val="FF0000"/>
                </a:solidFill>
              </a:rPr>
              <a:t> </a:t>
            </a:r>
            <a:r>
              <a:rPr lang="zh-CN" altLang="en-US" sz="3200" dirty="0"/>
              <a:t>。</a:t>
            </a:r>
          </a:p>
          <a:p>
            <a:pPr eaLnBrk="1" hangingPunct="1">
              <a:lnSpc>
                <a:spcPct val="120000"/>
              </a:lnSpc>
            </a:pPr>
            <a:r>
              <a:rPr lang="zh-CN" altLang="en-US" sz="3200" dirty="0">
                <a:solidFill>
                  <a:srgbClr val="CC0099"/>
                </a:solidFill>
                <a:latin typeface="黑体" pitchFamily="2" charset="-122"/>
                <a:cs typeface="Times New Roman" pitchFamily="18" charset="0"/>
              </a:rPr>
              <a:t>总评成绩</a:t>
            </a:r>
            <a:r>
              <a:rPr lang="zh-CN" altLang="en-US" sz="3200" dirty="0">
                <a:solidFill>
                  <a:srgbClr val="0000FF"/>
                </a:solidFill>
                <a:latin typeface="黑体" pitchFamily="2" charset="-122"/>
                <a:cs typeface="Times New Roman" pitchFamily="18" charset="0"/>
              </a:rPr>
              <a:t>比例：</a:t>
            </a:r>
            <a:endParaRPr lang="en-US" altLang="zh-CN" sz="3200" dirty="0">
              <a:solidFill>
                <a:srgbClr val="0000FF"/>
              </a:solidFill>
              <a:latin typeface="黑体" pitchFamily="2" charset="-122"/>
              <a:cs typeface="Times New Roman" pitchFamily="18" charset="0"/>
            </a:endParaRPr>
          </a:p>
          <a:p>
            <a:pPr eaLnBrk="1" hangingPunct="1">
              <a:lnSpc>
                <a:spcPct val="120000"/>
              </a:lnSpc>
            </a:pPr>
            <a:r>
              <a:rPr lang="zh-CN" altLang="en-US" sz="3200" dirty="0">
                <a:solidFill>
                  <a:srgbClr val="0000FF"/>
                </a:solidFill>
                <a:latin typeface="黑体" pitchFamily="2" charset="-122"/>
                <a:cs typeface="Times New Roman" pitchFamily="18" charset="0"/>
              </a:rPr>
              <a:t>考试                       </a:t>
            </a:r>
            <a:r>
              <a:rPr lang="en-US" altLang="zh-CN" sz="3200" dirty="0">
                <a:solidFill>
                  <a:srgbClr val="0000FF"/>
                </a:solidFill>
                <a:latin typeface="黑体" pitchFamily="2" charset="-122"/>
                <a:cs typeface="Times New Roman" pitchFamily="18" charset="0"/>
              </a:rPr>
              <a:t>60%</a:t>
            </a:r>
            <a:r>
              <a:rPr lang="zh-CN" altLang="en-US" sz="3200" dirty="0">
                <a:solidFill>
                  <a:srgbClr val="0000FF"/>
                </a:solidFill>
                <a:latin typeface="黑体" pitchFamily="2" charset="-122"/>
                <a:cs typeface="Times New Roman" pitchFamily="18" charset="0"/>
              </a:rPr>
              <a:t>～</a:t>
            </a:r>
            <a:r>
              <a:rPr lang="en-US" altLang="zh-CN" sz="3200" dirty="0">
                <a:solidFill>
                  <a:srgbClr val="0000FF"/>
                </a:solidFill>
                <a:latin typeface="黑体" pitchFamily="2" charset="-122"/>
                <a:cs typeface="Times New Roman" pitchFamily="18" charset="0"/>
              </a:rPr>
              <a:t>70% </a:t>
            </a:r>
            <a:br>
              <a:rPr lang="en-US" altLang="zh-CN" sz="3200" dirty="0">
                <a:solidFill>
                  <a:srgbClr val="0000FF"/>
                </a:solidFill>
                <a:latin typeface="黑体" pitchFamily="2" charset="-122"/>
                <a:cs typeface="Times New Roman" pitchFamily="18" charset="0"/>
              </a:rPr>
            </a:br>
            <a:r>
              <a:rPr lang="zh-CN" altLang="en-US" sz="3200" dirty="0">
                <a:solidFill>
                  <a:srgbClr val="0000FF"/>
                </a:solidFill>
                <a:latin typeface="黑体" pitchFamily="2" charset="-122"/>
                <a:cs typeface="Times New Roman" pitchFamily="18" charset="0"/>
              </a:rPr>
              <a:t>作业、测验、实验、出勤     </a:t>
            </a:r>
            <a:r>
              <a:rPr lang="en-US" altLang="zh-CN" sz="3200" dirty="0">
                <a:solidFill>
                  <a:srgbClr val="0000FF"/>
                </a:solidFill>
                <a:latin typeface="黑体" pitchFamily="2" charset="-122"/>
                <a:cs typeface="Times New Roman" pitchFamily="18" charset="0"/>
              </a:rPr>
              <a:t>40%</a:t>
            </a:r>
            <a:r>
              <a:rPr lang="zh-CN" altLang="en-US" sz="3200" dirty="0">
                <a:solidFill>
                  <a:srgbClr val="0000FF"/>
                </a:solidFill>
                <a:latin typeface="黑体" pitchFamily="2" charset="-122"/>
                <a:cs typeface="Times New Roman" pitchFamily="18" charset="0"/>
              </a:rPr>
              <a:t>～</a:t>
            </a:r>
            <a:r>
              <a:rPr lang="en-US" altLang="zh-CN" sz="3200" dirty="0">
                <a:solidFill>
                  <a:srgbClr val="0000FF"/>
                </a:solidFill>
                <a:latin typeface="黑体" pitchFamily="2" charset="-122"/>
                <a:cs typeface="Times New Roman" pitchFamily="18" charset="0"/>
              </a:rPr>
              <a:t>30%</a:t>
            </a:r>
            <a:br>
              <a:rPr lang="en-US" altLang="zh-CN" sz="3200" dirty="0">
                <a:solidFill>
                  <a:srgbClr val="0000FF"/>
                </a:solidFill>
                <a:latin typeface="黑体" pitchFamily="2" charset="-122"/>
                <a:cs typeface="Times New Roman" pitchFamily="18" charset="0"/>
              </a:rPr>
            </a:br>
            <a:endParaRPr lang="en-US" altLang="zh-CN" sz="3200" dirty="0">
              <a:solidFill>
                <a:srgbClr val="0000FF"/>
              </a:solidFill>
              <a:latin typeface="黑体" pitchFamily="2" charset="-122"/>
              <a:cs typeface="Times New Roman" pitchFamily="18" charset="0"/>
            </a:endParaRPr>
          </a:p>
          <a:p>
            <a:pPr marL="742950" lvl="1" indent="-285750" algn="just" eaLnBrk="1" hangingPunct="1">
              <a:lnSpc>
                <a:spcPct val="90000"/>
              </a:lnSpc>
              <a:spcAft>
                <a:spcPct val="20000"/>
              </a:spcAft>
              <a:buFont typeface="Wingdings" pitchFamily="2" charset="2"/>
              <a:buNone/>
            </a:pPr>
            <a:endParaRPr lang="en-US" altLang="zh-CN" sz="3200" dirty="0"/>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4</a:t>
            </a:fld>
            <a:endParaRPr lang="en-US" altLang="zh-CN"/>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61CCBD3-926C-4899-A953-A23A81EC17DB}" type="slidenum">
              <a:rPr lang="en-US" altLang="zh-CN"/>
              <a:pPr/>
              <a:t>40</a:t>
            </a:fld>
            <a:endParaRPr lang="en-US" altLang="zh-CN" dirty="0"/>
          </a:p>
        </p:txBody>
      </p:sp>
      <p:sp>
        <p:nvSpPr>
          <p:cNvPr id="126978" name="Rectangle 2"/>
          <p:cNvSpPr>
            <a:spLocks noGrp="1" noChangeArrowheads="1"/>
          </p:cNvSpPr>
          <p:nvPr>
            <p:ph type="title"/>
          </p:nvPr>
        </p:nvSpPr>
        <p:spPr>
          <a:xfrm>
            <a:off x="457200" y="457200"/>
            <a:ext cx="7715200" cy="955675"/>
          </a:xfrm>
        </p:spPr>
        <p:txBody>
          <a:bodyPr/>
          <a:lstStyle/>
          <a:p>
            <a:r>
              <a:rPr lang="zh-CN" altLang="en-US" b="1" dirty="0"/>
              <a:t>桌面</a:t>
            </a:r>
          </a:p>
        </p:txBody>
      </p:sp>
      <p:sp>
        <p:nvSpPr>
          <p:cNvPr id="126979" name="Rectangle 3"/>
          <p:cNvSpPr>
            <a:spLocks noGrp="1" noChangeArrowheads="1"/>
          </p:cNvSpPr>
          <p:nvPr>
            <p:ph type="body" idx="1"/>
          </p:nvPr>
        </p:nvSpPr>
        <p:spPr>
          <a:xfrm>
            <a:off x="179512" y="1556792"/>
            <a:ext cx="8352928" cy="5068887"/>
          </a:xfrm>
        </p:spPr>
        <p:txBody>
          <a:bodyPr/>
          <a:lstStyle/>
          <a:p>
            <a:pPr algn="just">
              <a:lnSpc>
                <a:spcPct val="125000"/>
              </a:lnSpc>
            </a:pPr>
            <a:r>
              <a:rPr lang="zh-CN" altLang="en-US" sz="2400" dirty="0"/>
              <a:t>桌面曾是</a:t>
            </a:r>
            <a:r>
              <a:rPr lang="en-US" altLang="zh-CN" sz="2400" dirty="0"/>
              <a:t>Linux</a:t>
            </a:r>
            <a:r>
              <a:rPr lang="zh-CN" altLang="en-US" sz="2400" dirty="0"/>
              <a:t>的弱项。</a:t>
            </a:r>
            <a:r>
              <a:rPr lang="en-US" altLang="zh-CN" sz="2400" dirty="0"/>
              <a:t>Linux</a:t>
            </a:r>
            <a:r>
              <a:rPr lang="zh-CN" altLang="en-US" sz="2400" dirty="0"/>
              <a:t>继承</a:t>
            </a:r>
            <a:r>
              <a:rPr lang="en-US" altLang="zh-CN" sz="2400" dirty="0"/>
              <a:t>UNIX</a:t>
            </a:r>
            <a:r>
              <a:rPr lang="zh-CN" altLang="en-US" sz="2400" dirty="0"/>
              <a:t>的传统，字符界面下使用</a:t>
            </a:r>
            <a:r>
              <a:rPr lang="en-US" altLang="zh-CN" sz="2400" dirty="0"/>
              <a:t>Shell</a:t>
            </a:r>
            <a:r>
              <a:rPr lang="zh-CN" altLang="en-US" sz="2400" dirty="0"/>
              <a:t>命令就可以完全控制计算机。但是随着</a:t>
            </a:r>
            <a:r>
              <a:rPr lang="en-US" altLang="zh-CN" sz="2400" dirty="0"/>
              <a:t>Linux</a:t>
            </a:r>
            <a:r>
              <a:rPr lang="zh-CN" altLang="en-US" sz="2400" dirty="0"/>
              <a:t>技术，特别是随着</a:t>
            </a:r>
            <a:r>
              <a:rPr lang="en-US" altLang="zh-CN" sz="2400" dirty="0"/>
              <a:t>X Window</a:t>
            </a:r>
            <a:r>
              <a:rPr lang="zh-CN" altLang="en-US" sz="2400" dirty="0"/>
              <a:t>领域技术的发展，</a:t>
            </a:r>
            <a:r>
              <a:rPr lang="en-US" altLang="zh-CN" sz="2400" dirty="0">
                <a:solidFill>
                  <a:srgbClr val="CC0099"/>
                </a:solidFill>
              </a:rPr>
              <a:t>Linux</a:t>
            </a:r>
            <a:r>
              <a:rPr lang="zh-CN" altLang="en-US" sz="2400" dirty="0">
                <a:solidFill>
                  <a:srgbClr val="CC0099"/>
                </a:solidFill>
              </a:rPr>
              <a:t>在界面美观、使用方便等方面都有了长足的进步</a:t>
            </a:r>
            <a:r>
              <a:rPr lang="zh-CN" altLang="en-US" sz="2400" dirty="0"/>
              <a:t>，</a:t>
            </a:r>
            <a:r>
              <a:rPr lang="en-US" altLang="zh-CN" sz="2400" dirty="0"/>
              <a:t>Linux</a:t>
            </a:r>
            <a:r>
              <a:rPr lang="zh-CN" altLang="en-US" sz="2400" dirty="0"/>
              <a:t>作为桌面操作系统逐渐被用户接受。</a:t>
            </a:r>
            <a:endParaRPr lang="en-US" altLang="zh-CN" sz="2400" dirty="0"/>
          </a:p>
          <a:p>
            <a:pPr algn="just">
              <a:lnSpc>
                <a:spcPct val="125000"/>
              </a:lnSpc>
            </a:pPr>
            <a:r>
              <a:rPr lang="zh-CN" altLang="en-US" sz="2400" dirty="0"/>
              <a:t>在中国，由于</a:t>
            </a:r>
            <a:r>
              <a:rPr lang="en-US" altLang="zh-CN" sz="2400" dirty="0"/>
              <a:t>《</a:t>
            </a:r>
            <a:r>
              <a:rPr lang="zh-CN" altLang="en-US" sz="2400" dirty="0"/>
              <a:t>软件政府采购管理办法</a:t>
            </a:r>
            <a:r>
              <a:rPr lang="en-US" altLang="zh-CN" sz="2400" dirty="0"/>
              <a:t>》</a:t>
            </a:r>
            <a:r>
              <a:rPr lang="zh-CN" altLang="en-US" sz="2400" dirty="0"/>
              <a:t>中明确规定中国政府支持国产软件的政策导向，所以在北京等城市进行的政府采购中，国产</a:t>
            </a:r>
            <a:r>
              <a:rPr lang="en-US" altLang="zh-CN" sz="2400" dirty="0"/>
              <a:t>Linux</a:t>
            </a:r>
            <a:r>
              <a:rPr lang="zh-CN" altLang="en-US" sz="2400" dirty="0"/>
              <a:t>软件（如红旗</a:t>
            </a:r>
            <a:r>
              <a:rPr lang="en-US" altLang="zh-CN" sz="2400" dirty="0"/>
              <a:t>Linux</a:t>
            </a:r>
            <a:r>
              <a:rPr lang="zh-CN" altLang="en-US" sz="2400" dirty="0"/>
              <a:t>）战胜了其他对手，成为部分政府机关的桌面操作系统。这也极大地推动了</a:t>
            </a:r>
            <a:r>
              <a:rPr lang="en-US" altLang="zh-CN" sz="2400" dirty="0"/>
              <a:t>Linux</a:t>
            </a:r>
            <a:r>
              <a:rPr lang="zh-CN" altLang="en-US" sz="2400" dirty="0"/>
              <a:t>桌面系统的普及和应用。</a:t>
            </a:r>
          </a:p>
          <a:p>
            <a:pPr algn="just">
              <a:lnSpc>
                <a:spcPct val="125000"/>
              </a:lnSpc>
            </a:pPr>
            <a:endParaRPr lang="zh-CN" altLang="en-US" sz="2800" dirty="0"/>
          </a:p>
        </p:txBody>
      </p:sp>
    </p:spTree>
    <p:extLst>
      <p:ext uri="{BB962C8B-B14F-4D97-AF65-F5344CB8AC3E}">
        <p14:creationId xmlns:p14="http://schemas.microsoft.com/office/powerpoint/2010/main" val="12814971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E29173C-DB71-46B0-A64F-3C23EBD70068}" type="slidenum">
              <a:rPr lang="en-US" altLang="zh-CN"/>
              <a:pPr/>
              <a:t>41</a:t>
            </a:fld>
            <a:endParaRPr lang="en-US" altLang="zh-CN"/>
          </a:p>
        </p:txBody>
      </p:sp>
      <p:sp>
        <p:nvSpPr>
          <p:cNvPr id="129026" name="Rectangle 2"/>
          <p:cNvSpPr>
            <a:spLocks noGrp="1" noChangeArrowheads="1"/>
          </p:cNvSpPr>
          <p:nvPr>
            <p:ph type="title"/>
          </p:nvPr>
        </p:nvSpPr>
        <p:spPr>
          <a:xfrm>
            <a:off x="107504" y="188640"/>
            <a:ext cx="7920880" cy="1027113"/>
          </a:xfrm>
        </p:spPr>
        <p:txBody>
          <a:bodyPr/>
          <a:lstStyle/>
          <a:p>
            <a:r>
              <a:rPr lang="zh-CN" altLang="en-US" b="1" dirty="0"/>
              <a:t>服务器</a:t>
            </a:r>
          </a:p>
        </p:txBody>
      </p:sp>
      <p:sp>
        <p:nvSpPr>
          <p:cNvPr id="129027" name="Rectangle 3"/>
          <p:cNvSpPr>
            <a:spLocks noGrp="1" noChangeArrowheads="1"/>
          </p:cNvSpPr>
          <p:nvPr>
            <p:ph type="body" idx="1"/>
          </p:nvPr>
        </p:nvSpPr>
        <p:spPr>
          <a:xfrm>
            <a:off x="322833" y="1312887"/>
            <a:ext cx="7921575" cy="4924425"/>
          </a:xfrm>
        </p:spPr>
        <p:txBody>
          <a:bodyPr/>
          <a:lstStyle/>
          <a:p>
            <a:pPr>
              <a:lnSpc>
                <a:spcPct val="140000"/>
              </a:lnSpc>
            </a:pPr>
            <a:r>
              <a:rPr lang="en-US" altLang="zh-CN" sz="2800" dirty="0"/>
              <a:t>Linux</a:t>
            </a:r>
            <a:r>
              <a:rPr lang="zh-CN" altLang="en-US" sz="2800" dirty="0">
                <a:latin typeface="宋体" pitchFamily="2" charset="-122"/>
              </a:rPr>
              <a:t>服务器的稳定性、安全性、可靠性已经得到业界认可，政府、银行、邮电、保险等业务关键部门已经开始规模性使用。作为服务器，</a:t>
            </a:r>
            <a:r>
              <a:rPr lang="en-US" altLang="zh-CN" sz="2800" dirty="0"/>
              <a:t>Linux </a:t>
            </a:r>
            <a:r>
              <a:rPr lang="zh-CN" altLang="en-US" sz="2800" dirty="0">
                <a:latin typeface="宋体" pitchFamily="2" charset="-122"/>
              </a:rPr>
              <a:t>的服务领域包括：</a:t>
            </a:r>
          </a:p>
          <a:p>
            <a:pPr lvl="2">
              <a:lnSpc>
                <a:spcPct val="140000"/>
              </a:lnSpc>
            </a:pPr>
            <a:r>
              <a:rPr lang="zh-CN" altLang="en-US" sz="2800" dirty="0">
                <a:latin typeface="宋体" pitchFamily="2" charset="-122"/>
              </a:rPr>
              <a:t>网络服务器</a:t>
            </a:r>
          </a:p>
          <a:p>
            <a:pPr lvl="2">
              <a:lnSpc>
                <a:spcPct val="140000"/>
              </a:lnSpc>
            </a:pPr>
            <a:r>
              <a:rPr lang="zh-CN" altLang="en-US" sz="2800" dirty="0">
                <a:latin typeface="宋体" pitchFamily="2" charset="-122"/>
              </a:rPr>
              <a:t>文件和打印服务器</a:t>
            </a:r>
          </a:p>
          <a:p>
            <a:pPr lvl="2">
              <a:lnSpc>
                <a:spcPct val="140000"/>
              </a:lnSpc>
            </a:pPr>
            <a:r>
              <a:rPr lang="zh-CN" altLang="en-US" sz="2800" dirty="0">
                <a:latin typeface="宋体" pitchFamily="2" charset="-122"/>
              </a:rPr>
              <a:t>数据库服务器</a:t>
            </a:r>
          </a:p>
        </p:txBody>
      </p:sp>
    </p:spTree>
    <p:extLst>
      <p:ext uri="{BB962C8B-B14F-4D97-AF65-F5344CB8AC3E}">
        <p14:creationId xmlns:p14="http://schemas.microsoft.com/office/powerpoint/2010/main" val="4212797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9027">
                                            <p:txEl>
                                              <p:pRg st="1" end="1"/>
                                            </p:txEl>
                                          </p:spTgt>
                                        </p:tgtEl>
                                        <p:attrNameLst>
                                          <p:attrName>style.visibility</p:attrName>
                                        </p:attrNameLst>
                                      </p:cBhvr>
                                      <p:to>
                                        <p:strVal val="visible"/>
                                      </p:to>
                                    </p:set>
                                    <p:animEffect transition="in" filter="blinds(horizontal)">
                                      <p:cBhvr>
                                        <p:cTn id="7" dur="500"/>
                                        <p:tgtEl>
                                          <p:spTgt spid="1290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9027">
                                            <p:txEl>
                                              <p:pRg st="2" end="2"/>
                                            </p:txEl>
                                          </p:spTgt>
                                        </p:tgtEl>
                                        <p:attrNameLst>
                                          <p:attrName>style.visibility</p:attrName>
                                        </p:attrNameLst>
                                      </p:cBhvr>
                                      <p:to>
                                        <p:strVal val="visible"/>
                                      </p:to>
                                    </p:set>
                                    <p:animEffect transition="in" filter="blinds(horizontal)">
                                      <p:cBhvr>
                                        <p:cTn id="12" dur="500"/>
                                        <p:tgtEl>
                                          <p:spTgt spid="1290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9027">
                                            <p:txEl>
                                              <p:pRg st="3" end="3"/>
                                            </p:txEl>
                                          </p:spTgt>
                                        </p:tgtEl>
                                        <p:attrNameLst>
                                          <p:attrName>style.visibility</p:attrName>
                                        </p:attrNameLst>
                                      </p:cBhvr>
                                      <p:to>
                                        <p:strVal val="visible"/>
                                      </p:to>
                                    </p:set>
                                    <p:animEffect transition="in" filter="blinds(horizontal)">
                                      <p:cBhvr>
                                        <p:cTn id="17" dur="500"/>
                                        <p:tgtEl>
                                          <p:spTgt spid="129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A29DE9C5-99C3-46D8-811D-8DCAF3FFC7F2}" type="slidenum">
              <a:rPr lang="en-US" altLang="zh-CN"/>
              <a:pPr/>
              <a:t>42</a:t>
            </a:fld>
            <a:endParaRPr lang="en-US" altLang="zh-CN"/>
          </a:p>
        </p:txBody>
      </p:sp>
      <p:sp>
        <p:nvSpPr>
          <p:cNvPr id="130050" name="Rectangle 2"/>
          <p:cNvSpPr>
            <a:spLocks noGrp="1" noChangeArrowheads="1"/>
          </p:cNvSpPr>
          <p:nvPr>
            <p:ph type="title"/>
          </p:nvPr>
        </p:nvSpPr>
        <p:spPr>
          <a:xfrm>
            <a:off x="395536" y="8879"/>
            <a:ext cx="8135937" cy="11525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b="1" dirty="0"/>
              <a:t>嵌入式系统</a:t>
            </a:r>
          </a:p>
        </p:txBody>
      </p:sp>
      <p:sp>
        <p:nvSpPr>
          <p:cNvPr id="130051" name="Rectangle 3"/>
          <p:cNvSpPr>
            <a:spLocks noGrp="1" noChangeArrowheads="1"/>
          </p:cNvSpPr>
          <p:nvPr>
            <p:ph type="body" idx="1"/>
          </p:nvPr>
        </p:nvSpPr>
        <p:spPr>
          <a:xfrm>
            <a:off x="323851" y="1412875"/>
            <a:ext cx="7992565" cy="4924425"/>
          </a:xfrm>
        </p:spPr>
        <p:txBody>
          <a:bodyPr/>
          <a:lstStyle/>
          <a:p>
            <a:pPr>
              <a:lnSpc>
                <a:spcPct val="150000"/>
              </a:lnSpc>
            </a:pPr>
            <a:r>
              <a:rPr lang="zh-CN" altLang="en-US" sz="2800" dirty="0">
                <a:latin typeface="宋体" pitchFamily="2" charset="-122"/>
              </a:rPr>
              <a:t>凡是带有微处理器的非计算机系统都可以称为嵌入式系统。身边触手可及的电子产品，小到</a:t>
            </a:r>
            <a:r>
              <a:rPr lang="en-US" altLang="zh-CN" sz="2800" dirty="0"/>
              <a:t>MP3</a:t>
            </a:r>
            <a:r>
              <a:rPr lang="zh-CN" altLang="en-US" sz="2800" dirty="0">
                <a:latin typeface="宋体" pitchFamily="2" charset="-122"/>
              </a:rPr>
              <a:t>、</a:t>
            </a:r>
            <a:r>
              <a:rPr lang="en-US" altLang="zh-CN" sz="2800" dirty="0"/>
              <a:t>PDA</a:t>
            </a:r>
            <a:r>
              <a:rPr lang="zh-CN" altLang="en-US" sz="2800" dirty="0">
                <a:latin typeface="宋体" pitchFamily="2" charset="-122"/>
              </a:rPr>
              <a:t>等微型数字化产品，大到网络家电、智能家电、车载电子设备都采用嵌入式系统。大约</a:t>
            </a:r>
            <a:r>
              <a:rPr lang="en-US" altLang="zh-CN" sz="2800" dirty="0">
                <a:latin typeface="宋体" pitchFamily="2" charset="-122"/>
              </a:rPr>
              <a:t>52</a:t>
            </a:r>
            <a:r>
              <a:rPr lang="zh-CN" altLang="en-US" sz="2800" dirty="0">
                <a:latin typeface="宋体" pitchFamily="2" charset="-122"/>
              </a:rPr>
              <a:t>％的嵌入式系统倾向以</a:t>
            </a:r>
            <a:r>
              <a:rPr lang="en-US" altLang="zh-CN" sz="2800" dirty="0">
                <a:latin typeface="宋体" pitchFamily="2" charset="-122"/>
              </a:rPr>
              <a:t>Linux</a:t>
            </a:r>
            <a:r>
              <a:rPr lang="zh-CN" altLang="en-US" sz="2800" dirty="0">
                <a:latin typeface="宋体" pitchFamily="2" charset="-122"/>
              </a:rPr>
              <a:t>作为系统。</a:t>
            </a:r>
          </a:p>
        </p:txBody>
      </p:sp>
    </p:spTree>
    <p:extLst>
      <p:ext uri="{BB962C8B-B14F-4D97-AF65-F5344CB8AC3E}">
        <p14:creationId xmlns:p14="http://schemas.microsoft.com/office/powerpoint/2010/main" val="7576815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blinds(horizontal)">
                                      <p:cBhvr>
                                        <p:cTn id="7" dur="500"/>
                                        <p:tgtEl>
                                          <p:spTgt spid="130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A5E86EF6-920C-45C0-B4BC-65AD5840D8EC}" type="slidenum">
              <a:rPr lang="en-US" altLang="zh-CN"/>
              <a:pPr/>
              <a:t>43</a:t>
            </a:fld>
            <a:endParaRPr lang="en-US" altLang="zh-CN"/>
          </a:p>
        </p:txBody>
      </p:sp>
      <p:sp>
        <p:nvSpPr>
          <p:cNvPr id="131075" name="Rectangle 3"/>
          <p:cNvSpPr>
            <a:spLocks noGrp="1" noChangeArrowheads="1"/>
          </p:cNvSpPr>
          <p:nvPr>
            <p:ph type="body" idx="1"/>
          </p:nvPr>
        </p:nvSpPr>
        <p:spPr>
          <a:xfrm>
            <a:off x="179512" y="620861"/>
            <a:ext cx="7992566" cy="5832475"/>
          </a:xfrm>
        </p:spPr>
        <p:txBody>
          <a:bodyPr/>
          <a:lstStyle/>
          <a:p>
            <a:pPr>
              <a:lnSpc>
                <a:spcPct val="80000"/>
              </a:lnSpc>
              <a:buFont typeface="Wingdings" pitchFamily="2" charset="2"/>
              <a:buNone/>
            </a:pPr>
            <a:r>
              <a:rPr lang="zh-CN" altLang="en-US" sz="2600" b="1" dirty="0">
                <a:solidFill>
                  <a:srgbClr val="CC0099"/>
                </a:solidFill>
              </a:rPr>
              <a:t>作为嵌入式系统的优点</a:t>
            </a:r>
          </a:p>
          <a:p>
            <a:pPr algn="just">
              <a:lnSpc>
                <a:spcPct val="130000"/>
              </a:lnSpc>
            </a:pPr>
            <a:r>
              <a:rPr lang="zh-CN" altLang="en-US" sz="2600" dirty="0"/>
              <a:t>  </a:t>
            </a:r>
            <a:r>
              <a:rPr lang="en-US" altLang="zh-CN" sz="2600" dirty="0"/>
              <a:t>Linux</a:t>
            </a:r>
            <a:r>
              <a:rPr lang="zh-CN" altLang="en-US" sz="2600" dirty="0"/>
              <a:t>具有很强的可移植性，支持各种不同的电子产品的硬件平台。</a:t>
            </a:r>
          </a:p>
          <a:p>
            <a:pPr algn="just">
              <a:lnSpc>
                <a:spcPct val="130000"/>
              </a:lnSpc>
            </a:pPr>
            <a:r>
              <a:rPr lang="zh-CN" altLang="en-US" sz="2600" dirty="0"/>
              <a:t>  </a:t>
            </a:r>
            <a:r>
              <a:rPr lang="en-US" altLang="zh-CN" sz="2600" dirty="0"/>
              <a:t>Linux</a:t>
            </a:r>
            <a:r>
              <a:rPr lang="zh-CN" altLang="en-US" sz="2600" dirty="0"/>
              <a:t>内核可免费获得，并可根据实际需要自由修改，这符合嵌入式产品根据需要定制的要求。</a:t>
            </a:r>
          </a:p>
          <a:p>
            <a:pPr algn="just">
              <a:lnSpc>
                <a:spcPct val="130000"/>
              </a:lnSpc>
            </a:pPr>
            <a:r>
              <a:rPr lang="zh-CN" altLang="en-US" sz="2600" dirty="0"/>
              <a:t>   </a:t>
            </a:r>
            <a:r>
              <a:rPr lang="en-US" altLang="zh-CN" sz="2600" dirty="0"/>
              <a:t>Linux</a:t>
            </a:r>
            <a:r>
              <a:rPr lang="zh-CN" altLang="en-US" sz="2600" dirty="0"/>
              <a:t>功能强大并且内核很小。一个功能完备的 </a:t>
            </a:r>
            <a:r>
              <a:rPr lang="en-US" altLang="zh-CN" sz="2600" dirty="0"/>
              <a:t>Linux </a:t>
            </a:r>
            <a:r>
              <a:rPr lang="zh-CN" altLang="en-US" sz="2600" dirty="0"/>
              <a:t>内核只要求大约 </a:t>
            </a:r>
            <a:r>
              <a:rPr lang="en-US" altLang="zh-CN" sz="2600" dirty="0"/>
              <a:t>1 MB </a:t>
            </a:r>
            <a:r>
              <a:rPr lang="zh-CN" altLang="en-US" sz="2600" dirty="0"/>
              <a:t>内存</a:t>
            </a:r>
            <a:r>
              <a:rPr lang="en-US" altLang="zh-CN" sz="2600" dirty="0"/>
              <a:t>,</a:t>
            </a:r>
            <a:r>
              <a:rPr lang="zh-CN" altLang="en-US" sz="2600" dirty="0"/>
              <a:t>而最核心的微内核只需要 </a:t>
            </a:r>
            <a:r>
              <a:rPr lang="en-US" altLang="zh-CN" sz="2600" dirty="0"/>
              <a:t>100 KB </a:t>
            </a:r>
            <a:r>
              <a:rPr lang="zh-CN" altLang="en-US" sz="2600" dirty="0"/>
              <a:t>的内存。</a:t>
            </a:r>
          </a:p>
          <a:p>
            <a:pPr algn="just">
              <a:lnSpc>
                <a:spcPct val="130000"/>
              </a:lnSpc>
            </a:pPr>
            <a:r>
              <a:rPr lang="zh-CN" altLang="en-US" sz="2600" dirty="0"/>
              <a:t>   </a:t>
            </a:r>
            <a:r>
              <a:rPr lang="en-US" altLang="zh-CN" sz="2600" dirty="0"/>
              <a:t>Linux</a:t>
            </a:r>
            <a:r>
              <a:rPr lang="zh-CN" altLang="en-US" sz="2600" dirty="0"/>
              <a:t>支持多种开发语言</a:t>
            </a:r>
            <a:r>
              <a:rPr lang="en-US" altLang="zh-CN" sz="2600" dirty="0"/>
              <a:t>,</a:t>
            </a:r>
            <a:r>
              <a:rPr lang="zh-CN" altLang="en-US" sz="2600" dirty="0"/>
              <a:t>如</a:t>
            </a:r>
            <a:r>
              <a:rPr lang="en-US" altLang="zh-CN" sz="2600" dirty="0" err="1"/>
              <a:t>C,C</a:t>
            </a:r>
            <a:r>
              <a:rPr lang="en-US" altLang="zh-CN" sz="2600" dirty="0"/>
              <a:t>++,Java</a:t>
            </a:r>
            <a:r>
              <a:rPr lang="zh-CN" altLang="en-US" sz="2600" dirty="0"/>
              <a:t>为嵌入式系统上的多种应用提供了可能。</a:t>
            </a:r>
          </a:p>
        </p:txBody>
      </p:sp>
    </p:spTree>
    <p:extLst>
      <p:ext uri="{BB962C8B-B14F-4D97-AF65-F5344CB8AC3E}">
        <p14:creationId xmlns:p14="http://schemas.microsoft.com/office/powerpoint/2010/main" val="1617910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animEffect transition="in" filter="blinds(horizontal)">
                                      <p:cBhvr>
                                        <p:cTn id="7" dur="500"/>
                                        <p:tgtEl>
                                          <p:spTgt spid="1310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1075">
                                            <p:txEl>
                                              <p:pRg st="2" end="2"/>
                                            </p:txEl>
                                          </p:spTgt>
                                        </p:tgtEl>
                                        <p:attrNameLst>
                                          <p:attrName>style.visibility</p:attrName>
                                        </p:attrNameLst>
                                      </p:cBhvr>
                                      <p:to>
                                        <p:strVal val="visible"/>
                                      </p:to>
                                    </p:set>
                                    <p:animEffect transition="in" filter="blinds(horizontal)">
                                      <p:cBhvr>
                                        <p:cTn id="12" dur="500"/>
                                        <p:tgtEl>
                                          <p:spTgt spid="1310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1075">
                                            <p:txEl>
                                              <p:pRg st="3" end="3"/>
                                            </p:txEl>
                                          </p:spTgt>
                                        </p:tgtEl>
                                        <p:attrNameLst>
                                          <p:attrName>style.visibility</p:attrName>
                                        </p:attrNameLst>
                                      </p:cBhvr>
                                      <p:to>
                                        <p:strVal val="visible"/>
                                      </p:to>
                                    </p:set>
                                    <p:animEffect transition="in" filter="blinds(horizontal)">
                                      <p:cBhvr>
                                        <p:cTn id="17" dur="500"/>
                                        <p:tgtEl>
                                          <p:spTgt spid="1310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1075">
                                            <p:txEl>
                                              <p:pRg st="4" end="4"/>
                                            </p:txEl>
                                          </p:spTgt>
                                        </p:tgtEl>
                                        <p:attrNameLst>
                                          <p:attrName>style.visibility</p:attrName>
                                        </p:attrNameLst>
                                      </p:cBhvr>
                                      <p:to>
                                        <p:strVal val="visible"/>
                                      </p:to>
                                    </p:set>
                                    <p:animEffect transition="in" filter="blinds(horizontal)">
                                      <p:cBhvr>
                                        <p:cTn id="22" dur="500"/>
                                        <p:tgtEl>
                                          <p:spTgt spid="131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6138929F-183F-4195-85FD-56AF7D41ACF9}" type="slidenum">
              <a:rPr lang="en-US" altLang="zh-CN"/>
              <a:pPr/>
              <a:t>44</a:t>
            </a:fld>
            <a:endParaRPr lang="en-US" altLang="zh-CN"/>
          </a:p>
        </p:txBody>
      </p:sp>
      <p:sp>
        <p:nvSpPr>
          <p:cNvPr id="132098" name="Rectangle 2"/>
          <p:cNvSpPr>
            <a:spLocks noGrp="1" noChangeArrowheads="1"/>
          </p:cNvSpPr>
          <p:nvPr>
            <p:ph type="title"/>
          </p:nvPr>
        </p:nvSpPr>
        <p:spPr>
          <a:xfrm>
            <a:off x="395536" y="332656"/>
            <a:ext cx="7632848" cy="739775"/>
          </a:xfrm>
        </p:spPr>
        <p:txBody>
          <a:bodyPr/>
          <a:lstStyle/>
          <a:p>
            <a:r>
              <a:rPr lang="zh-CN" altLang="en-US" dirty="0">
                <a:latin typeface="宋体" pitchFamily="2" charset="-122"/>
              </a:rPr>
              <a:t>集群计算机</a:t>
            </a:r>
            <a:r>
              <a:rPr lang="zh-CN" altLang="en-US" dirty="0"/>
              <a:t> </a:t>
            </a:r>
          </a:p>
        </p:txBody>
      </p:sp>
      <p:sp>
        <p:nvSpPr>
          <p:cNvPr id="132099" name="Rectangle 3"/>
          <p:cNvSpPr>
            <a:spLocks noGrp="1" noChangeArrowheads="1"/>
          </p:cNvSpPr>
          <p:nvPr>
            <p:ph type="body" idx="1"/>
          </p:nvPr>
        </p:nvSpPr>
        <p:spPr>
          <a:xfrm>
            <a:off x="467544" y="1340768"/>
            <a:ext cx="7992888" cy="4536975"/>
          </a:xfrm>
        </p:spPr>
        <p:txBody>
          <a:bodyPr/>
          <a:lstStyle/>
          <a:p>
            <a:pPr>
              <a:lnSpc>
                <a:spcPct val="120000"/>
              </a:lnSpc>
            </a:pPr>
            <a:r>
              <a:rPr lang="zh-CN" altLang="en-US" sz="2800" dirty="0"/>
              <a:t>所谓集群计算机，就是利用高速的计算机网络，将许多台计算机连接起来，并加入相应的集群软件所形成的具有超强可靠性和计算能力的计算机。目前，</a:t>
            </a:r>
            <a:r>
              <a:rPr lang="en-US" altLang="zh-CN" sz="2800" dirty="0"/>
              <a:t>Linux</a:t>
            </a:r>
            <a:r>
              <a:rPr lang="zh-CN" altLang="en-US" sz="2800" dirty="0"/>
              <a:t>已成为构筑集群计算机的主要操作系统之一。</a:t>
            </a:r>
            <a:endParaRPr lang="en-US" altLang="zh-CN" sz="2800" dirty="0"/>
          </a:p>
          <a:p>
            <a:pPr>
              <a:lnSpc>
                <a:spcPct val="120000"/>
              </a:lnSpc>
            </a:pPr>
            <a:r>
              <a:rPr lang="zh-CN" altLang="en-US" sz="2800" b="1" dirty="0"/>
              <a:t>全球</a:t>
            </a:r>
            <a:r>
              <a:rPr lang="en-US" altLang="zh-CN" sz="2800" b="1" dirty="0"/>
              <a:t>500</a:t>
            </a:r>
            <a:r>
              <a:rPr lang="zh-CN" altLang="en-US" sz="2800" b="1" dirty="0"/>
              <a:t>强超级计算机中，约有</a:t>
            </a:r>
            <a:r>
              <a:rPr lang="en-US" altLang="zh-CN" sz="2800" b="1" dirty="0"/>
              <a:t>85%</a:t>
            </a:r>
            <a:r>
              <a:rPr lang="zh-CN" altLang="en-US" sz="2800" b="1" dirty="0"/>
              <a:t>采用的</a:t>
            </a:r>
            <a:r>
              <a:rPr lang="en-US" altLang="zh-CN" sz="2800" b="1" dirty="0"/>
              <a:t>Linux</a:t>
            </a:r>
            <a:r>
              <a:rPr lang="zh-CN" altLang="en-US" sz="2800" b="1" dirty="0"/>
              <a:t>操作系统（例如天河二号）。</a:t>
            </a:r>
            <a:endParaRPr lang="en-US" altLang="zh-CN" sz="2800" dirty="0"/>
          </a:p>
          <a:p>
            <a:pPr>
              <a:lnSpc>
                <a:spcPct val="120000"/>
              </a:lnSpc>
            </a:pPr>
            <a:r>
              <a:rPr lang="zh-CN" altLang="en-US" sz="2800" dirty="0">
                <a:latin typeface="宋体" pitchFamily="2" charset="-122"/>
              </a:rPr>
              <a:t>优势（</a:t>
            </a:r>
            <a:r>
              <a:rPr lang="en-US" altLang="zh-CN" sz="2800" dirty="0">
                <a:latin typeface="宋体" pitchFamily="2" charset="-122"/>
              </a:rPr>
              <a:t>1</a:t>
            </a:r>
            <a:r>
              <a:rPr lang="zh-CN" altLang="en-US" sz="2800" dirty="0">
                <a:latin typeface="宋体" pitchFamily="2" charset="-122"/>
              </a:rPr>
              <a:t>）极高的性能价格比</a:t>
            </a:r>
            <a:r>
              <a:rPr lang="zh-CN" altLang="en-US" sz="2800" dirty="0"/>
              <a:t> </a:t>
            </a:r>
          </a:p>
          <a:p>
            <a:pPr>
              <a:lnSpc>
                <a:spcPct val="120000"/>
              </a:lnSpc>
              <a:buFont typeface="Wingdings" pitchFamily="2" charset="2"/>
              <a:buNone/>
            </a:pPr>
            <a:r>
              <a:rPr lang="zh-CN" altLang="en-US" sz="2800" dirty="0">
                <a:latin typeface="宋体" pitchFamily="2" charset="-122"/>
              </a:rPr>
              <a:t>      （</a:t>
            </a:r>
            <a:r>
              <a:rPr lang="en-US" altLang="zh-CN" sz="2800" dirty="0">
                <a:latin typeface="宋体" pitchFamily="2" charset="-122"/>
              </a:rPr>
              <a:t>2</a:t>
            </a:r>
            <a:r>
              <a:rPr lang="zh-CN" altLang="en-US" sz="2800" dirty="0">
                <a:latin typeface="宋体" pitchFamily="2" charset="-122"/>
              </a:rPr>
              <a:t>）极强的可扩展性</a:t>
            </a:r>
            <a:r>
              <a:rPr lang="zh-CN" altLang="en-US" sz="2800" dirty="0"/>
              <a:t> </a:t>
            </a:r>
          </a:p>
        </p:txBody>
      </p:sp>
    </p:spTree>
    <p:extLst>
      <p:ext uri="{BB962C8B-B14F-4D97-AF65-F5344CB8AC3E}">
        <p14:creationId xmlns:p14="http://schemas.microsoft.com/office/powerpoint/2010/main" val="1212167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blinds(horizontal)">
                                      <p:cBhvr>
                                        <p:cTn id="7" dur="500"/>
                                        <p:tgtEl>
                                          <p:spTgt spid="132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2099">
                                            <p:txEl>
                                              <p:pRg st="1" end="1"/>
                                            </p:txEl>
                                          </p:spTgt>
                                        </p:tgtEl>
                                        <p:attrNameLst>
                                          <p:attrName>style.visibility</p:attrName>
                                        </p:attrNameLst>
                                      </p:cBhvr>
                                      <p:to>
                                        <p:strVal val="visible"/>
                                      </p:to>
                                    </p:set>
                                    <p:animEffect transition="in" filter="blinds(horizontal)">
                                      <p:cBhvr>
                                        <p:cTn id="12" dur="500"/>
                                        <p:tgtEl>
                                          <p:spTgt spid="132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2099">
                                            <p:txEl>
                                              <p:pRg st="2" end="2"/>
                                            </p:txEl>
                                          </p:spTgt>
                                        </p:tgtEl>
                                        <p:attrNameLst>
                                          <p:attrName>style.visibility</p:attrName>
                                        </p:attrNameLst>
                                      </p:cBhvr>
                                      <p:to>
                                        <p:strVal val="visible"/>
                                      </p:to>
                                    </p:set>
                                    <p:animEffect transition="in" filter="blinds(horizontal)">
                                      <p:cBhvr>
                                        <p:cTn id="17" dur="500"/>
                                        <p:tgtEl>
                                          <p:spTgt spid="132099">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32099">
                                            <p:txEl>
                                              <p:pRg st="3" end="3"/>
                                            </p:txEl>
                                          </p:spTgt>
                                        </p:tgtEl>
                                        <p:attrNameLst>
                                          <p:attrName>style.visibility</p:attrName>
                                        </p:attrNameLst>
                                      </p:cBhvr>
                                      <p:to>
                                        <p:strVal val="visible"/>
                                      </p:to>
                                    </p:set>
                                    <p:animEffect transition="in" filter="blinds(horizontal)">
                                      <p:cBhvr>
                                        <p:cTn id="20" dur="500"/>
                                        <p:tgtEl>
                                          <p:spTgt spid="132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Linux</a:t>
            </a:r>
            <a:r>
              <a:rPr lang="zh-CN" altLang="en-US" dirty="0"/>
              <a:t>的用户现状</a:t>
            </a:r>
          </a:p>
        </p:txBody>
      </p:sp>
      <p:sp>
        <p:nvSpPr>
          <p:cNvPr id="6147" name="Rectangle 3"/>
          <p:cNvSpPr>
            <a:spLocks noGrp="1" noChangeArrowheads="1"/>
          </p:cNvSpPr>
          <p:nvPr>
            <p:ph type="body" idx="1"/>
          </p:nvPr>
        </p:nvSpPr>
        <p:spPr/>
        <p:txBody>
          <a:bodyPr/>
          <a:lstStyle/>
          <a:p>
            <a:pPr>
              <a:buFontTx/>
              <a:buNone/>
            </a:pPr>
            <a:r>
              <a:rPr lang="en-US" altLang="zh-CN"/>
              <a:t>Linux</a:t>
            </a:r>
            <a:r>
              <a:rPr lang="zh-CN" altLang="en-US"/>
              <a:t>的用户</a:t>
            </a:r>
            <a:endParaRPr lang="zh-CN" altLang="en-US">
              <a:solidFill>
                <a:srgbClr val="000000"/>
              </a:solidFill>
            </a:endParaRPr>
          </a:p>
          <a:p>
            <a:r>
              <a:rPr lang="zh-CN" altLang="en-US" b="1">
                <a:solidFill>
                  <a:srgbClr val="000000"/>
                </a:solidFill>
              </a:rPr>
              <a:t>个人用户</a:t>
            </a:r>
            <a:r>
              <a:rPr lang="zh-CN" altLang="en-US">
                <a:solidFill>
                  <a:srgbClr val="000000"/>
                </a:solidFill>
              </a:rPr>
              <a:t>：是潜在用户。</a:t>
            </a:r>
          </a:p>
          <a:p>
            <a:r>
              <a:rPr lang="zh-CN" altLang="en-US" b="1">
                <a:solidFill>
                  <a:srgbClr val="000000"/>
                </a:solidFill>
              </a:rPr>
              <a:t>专业用户</a:t>
            </a:r>
            <a:r>
              <a:rPr lang="zh-CN" altLang="en-US">
                <a:solidFill>
                  <a:srgbClr val="000000"/>
                </a:solidFill>
              </a:rPr>
              <a:t>：学习内核功能，从中找到有用的思想；从源代码中获得编程技巧。</a:t>
            </a:r>
          </a:p>
          <a:p>
            <a:r>
              <a:rPr lang="zh-CN" altLang="en-US" b="1">
                <a:solidFill>
                  <a:srgbClr val="000000"/>
                </a:solidFill>
              </a:rPr>
              <a:t> 商业用户</a:t>
            </a:r>
            <a:r>
              <a:rPr lang="zh-CN" altLang="en-US">
                <a:solidFill>
                  <a:srgbClr val="000000"/>
                </a:solidFill>
              </a:rPr>
              <a:t>：看重</a:t>
            </a:r>
            <a:r>
              <a:rPr lang="en-US" altLang="zh-CN">
                <a:solidFill>
                  <a:srgbClr val="000000"/>
                </a:solidFill>
              </a:rPr>
              <a:t>Linux</a:t>
            </a:r>
            <a:r>
              <a:rPr lang="zh-CN" altLang="en-US">
                <a:solidFill>
                  <a:srgbClr val="000000"/>
                </a:solidFill>
              </a:rPr>
              <a:t>的安全性、可靠性和低廉的费用。</a:t>
            </a:r>
            <a:endParaRPr lang="zh-CN" altLang="en-US"/>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45</a:t>
            </a:fld>
            <a:endParaRPr lang="en-US" altLang="zh-CN"/>
          </a:p>
        </p:txBody>
      </p:sp>
    </p:spTree>
    <p:extLst>
      <p:ext uri="{BB962C8B-B14F-4D97-AF65-F5344CB8AC3E}">
        <p14:creationId xmlns:p14="http://schemas.microsoft.com/office/powerpoint/2010/main" val="36874328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ChangeArrowheads="1"/>
          </p:cNvSpPr>
          <p:nvPr>
            <p:ph type="body" idx="1"/>
          </p:nvPr>
        </p:nvSpPr>
        <p:spPr>
          <a:xfrm>
            <a:off x="251520" y="1268413"/>
            <a:ext cx="8137152" cy="4525962"/>
          </a:xfrm>
        </p:spPr>
        <p:txBody>
          <a:bodyPr/>
          <a:lstStyle/>
          <a:p>
            <a:r>
              <a:rPr lang="en-US" altLang="zh-CN" sz="2400" dirty="0"/>
              <a:t>Linux </a:t>
            </a:r>
            <a:r>
              <a:rPr lang="zh-CN" altLang="en-US" sz="2400" dirty="0"/>
              <a:t>机器根本不用整理硬盘，这就是为什么没有看到过 </a:t>
            </a:r>
            <a:r>
              <a:rPr lang="en-US" altLang="zh-CN" sz="2400" dirty="0"/>
              <a:t>Linux </a:t>
            </a:r>
            <a:r>
              <a:rPr lang="zh-CN" altLang="en-US" sz="2400" dirty="0"/>
              <a:t>用户整理硬盘。</a:t>
            </a:r>
            <a:r>
              <a:rPr lang="en-US" altLang="zh-CN" sz="2400" dirty="0"/>
              <a:t>Linux </a:t>
            </a:r>
            <a:r>
              <a:rPr lang="zh-CN" altLang="en-US" sz="2400" dirty="0"/>
              <a:t>的文件系统是比 </a:t>
            </a:r>
            <a:r>
              <a:rPr lang="en-US" altLang="zh-CN" sz="2400" dirty="0"/>
              <a:t>Windows </a:t>
            </a:r>
            <a:r>
              <a:rPr lang="zh-CN" altLang="en-US" sz="2400" dirty="0"/>
              <a:t>的 </a:t>
            </a:r>
            <a:r>
              <a:rPr lang="en-US" altLang="zh-CN" sz="2400" dirty="0"/>
              <a:t>FAT, </a:t>
            </a:r>
            <a:r>
              <a:rPr lang="en-US" altLang="zh-CN" sz="2400" dirty="0" err="1"/>
              <a:t>FAT32</a:t>
            </a:r>
            <a:r>
              <a:rPr lang="en-US" altLang="zh-CN" sz="2400" dirty="0"/>
              <a:t>, NTFS </a:t>
            </a:r>
            <a:r>
              <a:rPr lang="zh-CN" altLang="en-US" sz="2400" dirty="0"/>
              <a:t>高明得多的文件系统，它们不但可以对文件设置权限，实施完全的保护，而且可以</a:t>
            </a:r>
            <a:r>
              <a:rPr lang="zh-CN" altLang="en-US" sz="2400" dirty="0">
                <a:latin typeface="宋体"/>
              </a:rPr>
              <a:t>“</a:t>
            </a:r>
            <a:r>
              <a:rPr lang="zh-CN" altLang="en-US" sz="2400" dirty="0"/>
              <a:t>越用越整齐</a:t>
            </a:r>
            <a:r>
              <a:rPr lang="zh-CN" altLang="en-US" sz="2400" dirty="0">
                <a:latin typeface="宋体"/>
              </a:rPr>
              <a:t>”</a:t>
            </a:r>
            <a:r>
              <a:rPr lang="zh-CN" altLang="en-US" sz="2400" dirty="0"/>
              <a:t>，</a:t>
            </a:r>
            <a:r>
              <a:rPr lang="zh-CN" altLang="en-US" sz="2400" dirty="0">
                <a:latin typeface="宋体"/>
              </a:rPr>
              <a:t>“</a:t>
            </a:r>
            <a:r>
              <a:rPr lang="zh-CN" altLang="en-US" sz="2400" dirty="0"/>
              <a:t>越用碎片越少</a:t>
            </a:r>
            <a:r>
              <a:rPr lang="zh-CN" altLang="en-US" sz="2400" dirty="0">
                <a:latin typeface="宋体"/>
              </a:rPr>
              <a:t>”</a:t>
            </a:r>
            <a:r>
              <a:rPr lang="zh-CN" altLang="en-US" sz="2400" dirty="0"/>
              <a:t>！你应该把文件大部分放在 </a:t>
            </a:r>
            <a:r>
              <a:rPr lang="en-US" altLang="zh-CN" sz="2400" dirty="0"/>
              <a:t>Linux </a:t>
            </a:r>
            <a:r>
              <a:rPr lang="zh-CN" altLang="en-US" sz="2400" dirty="0"/>
              <a:t>的分区，而不是 </a:t>
            </a:r>
            <a:r>
              <a:rPr lang="en-US" altLang="zh-CN" sz="2400" dirty="0"/>
              <a:t>Windows </a:t>
            </a:r>
            <a:r>
              <a:rPr lang="zh-CN" altLang="en-US" sz="2400" dirty="0"/>
              <a:t>分区，因为它比</a:t>
            </a:r>
            <a:r>
              <a:rPr lang="en-US" altLang="zh-CN" sz="2400" dirty="0"/>
              <a:t>Windows</a:t>
            </a:r>
            <a:r>
              <a:rPr lang="zh-CN" altLang="en-US" sz="2400" dirty="0"/>
              <a:t>分区可靠得多。</a:t>
            </a:r>
          </a:p>
          <a:p>
            <a:r>
              <a:rPr lang="en-US" altLang="zh-CN" sz="2400" dirty="0"/>
              <a:t>Windows</a:t>
            </a:r>
            <a:r>
              <a:rPr lang="zh-CN" altLang="en-US" sz="2400" dirty="0"/>
              <a:t>下有很多</a:t>
            </a:r>
            <a:r>
              <a:rPr lang="en-US" altLang="zh-CN" sz="2400" dirty="0"/>
              <a:t>"Norton System Doctor"</a:t>
            </a:r>
            <a:r>
              <a:rPr lang="zh-CN" altLang="en-US" sz="2400" dirty="0"/>
              <a:t>，</a:t>
            </a:r>
            <a:r>
              <a:rPr lang="en-US" altLang="zh-CN" sz="2400" dirty="0"/>
              <a:t>"Windows </a:t>
            </a:r>
            <a:r>
              <a:rPr lang="zh-CN" altLang="en-US" sz="2400" dirty="0"/>
              <a:t>优化大师</a:t>
            </a:r>
            <a:r>
              <a:rPr lang="en-US" altLang="zh-CN" sz="2400" dirty="0"/>
              <a:t>"</a:t>
            </a:r>
            <a:r>
              <a:rPr lang="zh-CN" altLang="en-US" sz="2400" dirty="0"/>
              <a:t>，</a:t>
            </a:r>
            <a:r>
              <a:rPr lang="en-US" altLang="zh-CN" sz="2400" dirty="0"/>
              <a:t>"</a:t>
            </a:r>
            <a:r>
              <a:rPr lang="zh-CN" altLang="en-US" sz="2400" dirty="0"/>
              <a:t>超级兔仔注册表魔法</a:t>
            </a:r>
            <a:r>
              <a:rPr lang="en-US" altLang="zh-CN" sz="2400" dirty="0"/>
              <a:t>" </a:t>
            </a:r>
            <a:r>
              <a:rPr lang="zh-CN" altLang="en-US" sz="2400" dirty="0"/>
              <a:t>之类的程序存在，而且价格昂贵。似乎一个操作系统本来应该有很多问题，需要别的厂商做程序来</a:t>
            </a:r>
            <a:r>
              <a:rPr lang="en-US" altLang="zh-CN" sz="2400" dirty="0"/>
              <a:t>"</a:t>
            </a:r>
            <a:r>
              <a:rPr lang="zh-CN" altLang="en-US" sz="2400" dirty="0"/>
              <a:t>优化</a:t>
            </a:r>
            <a:r>
              <a:rPr lang="en-US" altLang="zh-CN" sz="2400" dirty="0"/>
              <a:t>"</a:t>
            </a:r>
            <a:r>
              <a:rPr lang="zh-CN" altLang="en-US" sz="2400" dirty="0"/>
              <a:t>它，而且为了得到优化，你需要付钱！这些问题 </a:t>
            </a:r>
            <a:r>
              <a:rPr lang="en-US" altLang="zh-CN" sz="2400" dirty="0"/>
              <a:t>Linux </a:t>
            </a:r>
            <a:r>
              <a:rPr lang="zh-CN" altLang="en-US" sz="2400" dirty="0"/>
              <a:t>根本就没有，所以不需要什么优化。</a:t>
            </a:r>
            <a:r>
              <a:rPr lang="en-US" altLang="zh-CN" sz="2400" dirty="0"/>
              <a:t>Linux </a:t>
            </a:r>
            <a:r>
              <a:rPr lang="zh-CN" altLang="en-US" sz="2400" dirty="0"/>
              <a:t>内核本身就是高度优化的。</a:t>
            </a:r>
          </a:p>
        </p:txBody>
      </p:sp>
      <p:sp>
        <p:nvSpPr>
          <p:cNvPr id="821251" name="Rectangle 3"/>
          <p:cNvSpPr>
            <a:spLocks noGrp="1" noChangeArrowheads="1"/>
          </p:cNvSpPr>
          <p:nvPr>
            <p:ph type="title"/>
          </p:nvPr>
        </p:nvSpPr>
        <p:spPr>
          <a:xfrm>
            <a:off x="766763" y="498184"/>
            <a:ext cx="7624762" cy="636879"/>
          </a:xfrm>
          <a:ln/>
          <a:extLst>
            <a:ext uri="{91240B29-F687-4F45-9708-019B960494DF}">
              <a14:hiddenLine xmlns:a14="http://schemas.microsoft.com/office/drawing/2010/main" w="9525">
                <a:solidFill>
                  <a:srgbClr val="000000"/>
                </a:solidFill>
                <a:round/>
                <a:headEnd/>
                <a:tailEnd/>
              </a14:hiddenLine>
            </a:ext>
          </a:extLst>
        </p:spPr>
        <p:txBody>
          <a:bodyPr lIns="82080" tIns="41040" rIns="82080" bIns="41040">
            <a:spAutoFit/>
          </a:bodyPr>
          <a:lstStyle/>
          <a:p>
            <a:pPr defTabSz="449263">
              <a:lnSpc>
                <a:spcPct val="90000"/>
              </a:lnSpc>
              <a:buFont typeface="Verdan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dirty="0"/>
              <a:t>Linux</a:t>
            </a:r>
            <a:r>
              <a:rPr lang="zh-CN" altLang="en-US" dirty="0"/>
              <a:t>用户</a:t>
            </a:r>
            <a:r>
              <a:rPr lang="zh-CN" altLang="en-GB" dirty="0"/>
              <a:t>感受</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46</a:t>
            </a:fld>
            <a:endParaRPr lang="en-US" altLang="zh-CN"/>
          </a:p>
        </p:txBody>
      </p:sp>
    </p:spTree>
    <p:extLst>
      <p:ext uri="{BB962C8B-B14F-4D97-AF65-F5344CB8AC3E}">
        <p14:creationId xmlns:p14="http://schemas.microsoft.com/office/powerpoint/2010/main" val="21972131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body" idx="1"/>
          </p:nvPr>
        </p:nvSpPr>
        <p:spPr>
          <a:xfrm>
            <a:off x="395288" y="1124744"/>
            <a:ext cx="7777112" cy="4525963"/>
          </a:xfrm>
        </p:spPr>
        <p:txBody>
          <a:bodyPr/>
          <a:lstStyle/>
          <a:p>
            <a:r>
              <a:rPr lang="zh-CN" altLang="en-US" sz="2800" dirty="0"/>
              <a:t>很多第一次用 </a:t>
            </a:r>
            <a:r>
              <a:rPr lang="en-US" altLang="zh-CN" sz="2800" dirty="0"/>
              <a:t>Linux </a:t>
            </a:r>
            <a:r>
              <a:rPr lang="zh-CN" altLang="en-US" sz="2800" dirty="0"/>
              <a:t>的人会惊奇的发现，</a:t>
            </a:r>
            <a:r>
              <a:rPr lang="en-US" altLang="zh-CN" sz="2800" dirty="0"/>
              <a:t>Linux </a:t>
            </a:r>
            <a:r>
              <a:rPr lang="zh-CN" altLang="en-US" sz="2800" dirty="0"/>
              <a:t>的程序居然不</a:t>
            </a:r>
            <a:r>
              <a:rPr lang="zh-CN" altLang="en-US" sz="2800" dirty="0">
                <a:latin typeface="宋体"/>
              </a:rPr>
              <a:t>“</a:t>
            </a:r>
            <a:r>
              <a:rPr lang="zh-CN" altLang="en-US" sz="2800" dirty="0"/>
              <a:t>安装</a:t>
            </a:r>
            <a:r>
              <a:rPr lang="zh-CN" altLang="en-US" sz="2800" dirty="0">
                <a:latin typeface="宋体"/>
              </a:rPr>
              <a:t>”</a:t>
            </a:r>
            <a:r>
              <a:rPr lang="zh-CN" altLang="en-US" sz="2800" dirty="0"/>
              <a:t>就可以运行，程序拷贝到随便哪个目录都可以用，而不是一定要占用你第一个分区的空间。程序的设置只是一些简简单单的文本文 件。你根本不需要什么</a:t>
            </a:r>
            <a:r>
              <a:rPr lang="zh-CN" altLang="en-US" sz="2800" dirty="0">
                <a:latin typeface="宋体"/>
              </a:rPr>
              <a:t>“</a:t>
            </a:r>
            <a:r>
              <a:rPr lang="zh-CN" altLang="en-US" sz="2800" dirty="0"/>
              <a:t>注册表修改器</a:t>
            </a:r>
            <a:r>
              <a:rPr lang="zh-CN" altLang="en-US" sz="2800" dirty="0">
                <a:latin typeface="宋体"/>
              </a:rPr>
              <a:t>”</a:t>
            </a:r>
            <a:r>
              <a:rPr lang="zh-CN" altLang="en-US" sz="2800" dirty="0"/>
              <a:t> 就可以改变系统的设置。这就叫做简单，但是简单就是美。虽然这只是 </a:t>
            </a:r>
            <a:r>
              <a:rPr lang="en-US" altLang="zh-CN" sz="2800" dirty="0"/>
              <a:t>Linux</a:t>
            </a:r>
            <a:r>
              <a:rPr lang="zh-CN" altLang="en-US" sz="2800" dirty="0"/>
              <a:t>简单性的一个肤浅的认识，你已经体会到了某些东西。</a:t>
            </a:r>
            <a:br>
              <a:rPr lang="zh-CN" altLang="en-US" sz="2800" dirty="0"/>
            </a:br>
            <a:r>
              <a:rPr lang="zh-CN" altLang="en-US" sz="2800" dirty="0"/>
              <a:t>但是简单并不意味着功能弱，并不意味着落后。相反，简单意味着强大，意味着生命力。 </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47</a:t>
            </a:fld>
            <a:endParaRPr lang="en-US" altLang="zh-CN"/>
          </a:p>
        </p:txBody>
      </p:sp>
    </p:spTree>
    <p:extLst>
      <p:ext uri="{BB962C8B-B14F-4D97-AF65-F5344CB8AC3E}">
        <p14:creationId xmlns:p14="http://schemas.microsoft.com/office/powerpoint/2010/main" val="13466325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dirty="0"/>
              <a:t>花费对比</a:t>
            </a:r>
          </a:p>
        </p:txBody>
      </p:sp>
      <p:sp>
        <p:nvSpPr>
          <p:cNvPr id="60419" name="Rectangle 3"/>
          <p:cNvSpPr>
            <a:spLocks noGrp="1" noChangeArrowheads="1"/>
          </p:cNvSpPr>
          <p:nvPr>
            <p:ph type="body" idx="1"/>
          </p:nvPr>
        </p:nvSpPr>
        <p:spPr>
          <a:xfrm>
            <a:off x="395536" y="1477739"/>
            <a:ext cx="7776864" cy="4327525"/>
          </a:xfrm>
        </p:spPr>
        <p:txBody>
          <a:bodyPr/>
          <a:lstStyle/>
          <a:p>
            <a:r>
              <a:rPr lang="zh-CN" altLang="en-US" sz="2800" dirty="0"/>
              <a:t>完全配置一台</a:t>
            </a:r>
            <a:r>
              <a:rPr lang="en-US" altLang="zh-CN" sz="2800" dirty="0"/>
              <a:t>Windows NT</a:t>
            </a:r>
            <a:r>
              <a:rPr lang="zh-CN" altLang="en-US" sz="2800" dirty="0"/>
              <a:t>服务器包括网页服务、电子邮件服务、开发工具和数据库的费用将会为４５００～４６３６美元 。</a:t>
            </a:r>
          </a:p>
          <a:p>
            <a:r>
              <a:rPr lang="zh-CN" altLang="en-US" sz="2800" dirty="0"/>
              <a:t>使用</a:t>
            </a:r>
            <a:r>
              <a:rPr lang="en-US" altLang="zh-CN" sz="2800" dirty="0"/>
              <a:t>Linux</a:t>
            </a:r>
            <a:r>
              <a:rPr lang="zh-CN" altLang="en-US" sz="2800" dirty="0"/>
              <a:t>系统您仅需要化</a:t>
            </a:r>
            <a:r>
              <a:rPr lang="en-US" altLang="zh-CN" sz="2800" dirty="0"/>
              <a:t>50</a:t>
            </a:r>
            <a:r>
              <a:rPr lang="zh-CN" altLang="en-US" sz="2800" dirty="0"/>
              <a:t>美元 。</a:t>
            </a:r>
          </a:p>
          <a:p>
            <a:r>
              <a:rPr lang="en-US" altLang="zh-CN" sz="2800" dirty="0"/>
              <a:t>Windows</a:t>
            </a:r>
            <a:r>
              <a:rPr lang="zh-CN" altLang="en-US" sz="2800" dirty="0"/>
              <a:t>的许可费用与您所安装机器的台数成正比，相应</a:t>
            </a:r>
            <a:r>
              <a:rPr lang="en-US" altLang="zh-CN" sz="2800" dirty="0"/>
              <a:t>Linux</a:t>
            </a:r>
            <a:r>
              <a:rPr lang="zh-CN" altLang="en-US" sz="2800" dirty="0"/>
              <a:t>解决方案仅仅在购买光盘时发生一次费用，</a:t>
            </a:r>
            <a:r>
              <a:rPr lang="en-US" altLang="zh-CN" sz="2800" dirty="0"/>
              <a:t>Linux</a:t>
            </a:r>
            <a:r>
              <a:rPr lang="zh-CN" altLang="en-US" sz="2800" dirty="0"/>
              <a:t>系统可以无限制地安装在各种计算机上 。</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48</a:t>
            </a:fld>
            <a:endParaRPr lang="en-US" altLang="zh-CN"/>
          </a:p>
        </p:txBody>
      </p:sp>
    </p:spTree>
    <p:extLst>
      <p:ext uri="{BB962C8B-B14F-4D97-AF65-F5344CB8AC3E}">
        <p14:creationId xmlns:p14="http://schemas.microsoft.com/office/powerpoint/2010/main" val="17042008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a:solidFill>
                  <a:srgbClr val="000000"/>
                </a:solidFill>
              </a:rPr>
              <a:t>占用资源对比</a:t>
            </a:r>
          </a:p>
        </p:txBody>
      </p:sp>
      <p:sp>
        <p:nvSpPr>
          <p:cNvPr id="61443" name="Rectangle 3"/>
          <p:cNvSpPr>
            <a:spLocks noGrp="1" noChangeArrowheads="1"/>
          </p:cNvSpPr>
          <p:nvPr>
            <p:ph type="body" idx="1"/>
          </p:nvPr>
        </p:nvSpPr>
        <p:spPr>
          <a:xfrm>
            <a:off x="323528" y="1484784"/>
            <a:ext cx="8229600" cy="4411662"/>
          </a:xfrm>
        </p:spPr>
        <p:txBody>
          <a:bodyPr/>
          <a:lstStyle/>
          <a:p>
            <a:pPr>
              <a:lnSpc>
                <a:spcPct val="150000"/>
              </a:lnSpc>
            </a:pPr>
            <a:r>
              <a:rPr lang="en-US" altLang="zh-CN" sz="2800" dirty="0"/>
              <a:t>Linux</a:t>
            </a:r>
            <a:r>
              <a:rPr lang="zh-CN" altLang="en-US" sz="2800" dirty="0"/>
              <a:t>平台下的</a:t>
            </a:r>
            <a:r>
              <a:rPr lang="en-US" altLang="zh-CN" sz="2800" dirty="0" err="1"/>
              <a:t>GCC</a:t>
            </a:r>
            <a:r>
              <a:rPr lang="en-US" altLang="zh-CN" sz="2800" dirty="0"/>
              <a:t>++</a:t>
            </a:r>
            <a:r>
              <a:rPr lang="zh-CN" altLang="en-US" sz="2800" dirty="0"/>
              <a:t>优化编译器仅仅占用</a:t>
            </a:r>
            <a:r>
              <a:rPr lang="en-US" altLang="zh-CN" sz="2800" dirty="0" err="1"/>
              <a:t>10MB</a:t>
            </a:r>
            <a:r>
              <a:rPr lang="zh-CN" altLang="en-US" sz="2800" dirty="0"/>
              <a:t>左右的硬盘空间，如果加上编辑器、调试器、项目管理工具等等总共不会超过</a:t>
            </a:r>
            <a:r>
              <a:rPr lang="en-US" altLang="zh-CN" sz="2800" dirty="0" err="1"/>
              <a:t>2MB</a:t>
            </a:r>
            <a:r>
              <a:rPr lang="zh-CN" altLang="en-US" sz="2800" dirty="0"/>
              <a:t>磁盘空间。 </a:t>
            </a:r>
          </a:p>
          <a:p>
            <a:pPr>
              <a:lnSpc>
                <a:spcPct val="150000"/>
              </a:lnSpc>
            </a:pPr>
            <a:r>
              <a:rPr lang="en-US" altLang="zh-CN" sz="2800" dirty="0"/>
              <a:t>Microsoft Visual C++ 6.0</a:t>
            </a:r>
            <a:r>
              <a:rPr lang="zh-CN" altLang="en-US" sz="2800" dirty="0"/>
              <a:t>专业版相应要占用</a:t>
            </a:r>
            <a:r>
              <a:rPr lang="en-US" altLang="zh-CN" sz="2800" dirty="0" err="1"/>
              <a:t>290MB</a:t>
            </a:r>
            <a:r>
              <a:rPr lang="zh-CN" altLang="en-US" sz="2800" dirty="0"/>
              <a:t>的磁盘空间 。</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49</a:t>
            </a:fld>
            <a:endParaRPr lang="en-US" altLang="zh-CN"/>
          </a:p>
        </p:txBody>
      </p:sp>
    </p:spTree>
    <p:extLst>
      <p:ext uri="{BB962C8B-B14F-4D97-AF65-F5344CB8AC3E}">
        <p14:creationId xmlns:p14="http://schemas.microsoft.com/office/powerpoint/2010/main" val="1801723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22238"/>
            <a:ext cx="7643192" cy="858837"/>
          </a:xfrm>
        </p:spPr>
        <p:txBody>
          <a:bodyPr/>
          <a:lstStyle/>
          <a:p>
            <a:pPr eaLnBrk="1" hangingPunct="1"/>
            <a:br>
              <a:rPr lang="zh-CN" altLang="en-US" sz="4400" dirty="0">
                <a:solidFill>
                  <a:srgbClr val="990099"/>
                </a:solidFill>
              </a:rPr>
            </a:br>
            <a:r>
              <a:rPr lang="zh-CN" altLang="en-US" sz="4400" dirty="0"/>
              <a:t>期末大作业</a:t>
            </a:r>
          </a:p>
        </p:txBody>
      </p:sp>
      <p:sp>
        <p:nvSpPr>
          <p:cNvPr id="16387" name="Rectangle 3"/>
          <p:cNvSpPr>
            <a:spLocks noGrp="1" noChangeArrowheads="1"/>
          </p:cNvSpPr>
          <p:nvPr>
            <p:ph type="body" idx="1"/>
          </p:nvPr>
        </p:nvSpPr>
        <p:spPr>
          <a:xfrm>
            <a:off x="457200" y="1484784"/>
            <a:ext cx="8003232" cy="4411662"/>
          </a:xfrm>
          <a:ln>
            <a:solidFill>
              <a:schemeClr val="bg1"/>
            </a:solidFill>
            <a:miter lim="800000"/>
            <a:headEnd/>
            <a:tailEnd/>
          </a:ln>
        </p:spPr>
        <p:txBody>
          <a:bodyPr/>
          <a:lstStyle/>
          <a:p>
            <a:pPr eaLnBrk="1" hangingPunct="1"/>
            <a:r>
              <a:rPr kumimoji="0" lang="zh-CN" altLang="en-US" dirty="0"/>
              <a:t>形式：写一篇与</a:t>
            </a:r>
            <a:r>
              <a:rPr kumimoji="0" lang="en-US" altLang="zh-CN" dirty="0"/>
              <a:t>Linux</a:t>
            </a:r>
            <a:r>
              <a:rPr kumimoji="0" lang="zh-CN" altLang="en-US" dirty="0"/>
              <a:t>操作系统有关的</a:t>
            </a:r>
            <a:r>
              <a:rPr kumimoji="0" lang="zh-CN" altLang="en-US" dirty="0">
                <a:solidFill>
                  <a:srgbClr val="990033"/>
                </a:solidFill>
              </a:rPr>
              <a:t>报告</a:t>
            </a:r>
          </a:p>
          <a:p>
            <a:pPr eaLnBrk="1" hangingPunct="1"/>
            <a:r>
              <a:rPr kumimoji="0" lang="zh-CN" altLang="en-US" dirty="0"/>
              <a:t>要求：</a:t>
            </a:r>
          </a:p>
          <a:p>
            <a:pPr lvl="1" eaLnBrk="1" hangingPunct="1"/>
            <a:r>
              <a:rPr kumimoji="0" lang="zh-CN" altLang="en-US" dirty="0">
                <a:solidFill>
                  <a:srgbClr val="0000CC"/>
                </a:solidFill>
              </a:rPr>
              <a:t>手写版</a:t>
            </a:r>
            <a:r>
              <a:rPr kumimoji="0" lang="zh-CN" altLang="en-US" dirty="0"/>
              <a:t>，</a:t>
            </a:r>
            <a:r>
              <a:rPr lang="en-US" altLang="zh-CN" dirty="0"/>
              <a:t>3</a:t>
            </a:r>
            <a:r>
              <a:rPr kumimoji="0" lang="en-US" altLang="zh-CN" dirty="0"/>
              <a:t>000</a:t>
            </a:r>
            <a:r>
              <a:rPr kumimoji="0" lang="zh-CN" altLang="en-US" dirty="0"/>
              <a:t>字</a:t>
            </a:r>
            <a:r>
              <a:rPr kumimoji="0" lang="en-US" altLang="zh-CN" dirty="0"/>
              <a:t>~5000</a:t>
            </a:r>
            <a:r>
              <a:rPr kumimoji="0" lang="zh-CN" altLang="en-US" dirty="0"/>
              <a:t>字</a:t>
            </a:r>
          </a:p>
          <a:p>
            <a:pPr lvl="1" eaLnBrk="1" hangingPunct="1"/>
            <a:r>
              <a:rPr lang="zh-CN" altLang="en-US" dirty="0">
                <a:solidFill>
                  <a:srgbClr val="0000CC"/>
                </a:solidFill>
              </a:rPr>
              <a:t>第一次</a:t>
            </a:r>
            <a:r>
              <a:rPr kumimoji="0" lang="zh-CN" altLang="en-US" dirty="0"/>
              <a:t>布置</a:t>
            </a:r>
            <a:r>
              <a:rPr kumimoji="0" lang="zh-CN" altLang="en-US" dirty="0">
                <a:solidFill>
                  <a:srgbClr val="0000CC"/>
                </a:solidFill>
              </a:rPr>
              <a:t>，最后一次课</a:t>
            </a:r>
            <a:r>
              <a:rPr lang="zh-CN" altLang="en-US" dirty="0"/>
              <a:t>前上交。</a:t>
            </a:r>
            <a:endParaRPr kumimoji="0" lang="zh-CN" altLang="en-US" dirty="0"/>
          </a:p>
          <a:p>
            <a:pPr eaLnBrk="1" hangingPunct="1"/>
            <a:r>
              <a:rPr lang="zh-CN" altLang="en-US" dirty="0"/>
              <a:t>提示</a:t>
            </a:r>
            <a:r>
              <a:rPr kumimoji="0" lang="zh-CN" altLang="en-US" dirty="0"/>
              <a:t>：</a:t>
            </a:r>
          </a:p>
          <a:p>
            <a:pPr lvl="1" eaLnBrk="1" hangingPunct="1"/>
            <a:r>
              <a:rPr kumimoji="0" lang="zh-CN" altLang="en-US" dirty="0"/>
              <a:t>技术介绍，发展趋势，课程体会等。</a:t>
            </a:r>
          </a:p>
          <a:p>
            <a:pPr eaLnBrk="1" hangingPunct="1"/>
            <a:r>
              <a:rPr kumimoji="0" lang="zh-CN" altLang="en-US" dirty="0">
                <a:solidFill>
                  <a:srgbClr val="CC0099"/>
                </a:solidFill>
              </a:rPr>
              <a:t>未交者：平时成绩取消</a:t>
            </a:r>
          </a:p>
        </p:txBody>
      </p:sp>
      <p:sp>
        <p:nvSpPr>
          <p:cNvPr id="4" name="灯片编号占位符 4"/>
          <p:cNvSpPr txBox="1">
            <a:spLocks noGrp="1"/>
          </p:cNvSpPr>
          <p:nvPr/>
        </p:nvSpPr>
        <p:spPr bwMode="auto">
          <a:xfrm>
            <a:off x="3529013" y="6240463"/>
            <a:ext cx="2133600" cy="457200"/>
          </a:xfrm>
          <a:prstGeom prst="rect">
            <a:avLst/>
          </a:prstGeom>
          <a:noFill/>
          <a:ln w="9525">
            <a:noFill/>
            <a:miter lim="800000"/>
            <a:headEnd/>
            <a:tailEnd/>
          </a:ln>
        </p:spPr>
        <p:txBody>
          <a:bodyPr/>
          <a:lstStyle/>
          <a:p>
            <a:fld id="{82030319-034E-4D4E-907E-763C507B7B06}" type="slidenum">
              <a:rPr lang="en-US" altLang="zh-CN" sz="1600"/>
              <a:pPr/>
              <a:t>5</a:t>
            </a:fld>
            <a:endParaRPr lang="en-US" altLang="zh-CN" sz="1600"/>
          </a:p>
        </p:txBody>
      </p:sp>
    </p:spTree>
    <p:extLst>
      <p:ext uri="{BB962C8B-B14F-4D97-AF65-F5344CB8AC3E}">
        <p14:creationId xmlns:p14="http://schemas.microsoft.com/office/powerpoint/2010/main" val="291366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eaLnBrk="1" hangingPunct="1"/>
            <a:r>
              <a:rPr kumimoji="0" lang="zh-CN" altLang="en-US" sz="4400" dirty="0"/>
              <a:t>考勤要求</a:t>
            </a:r>
            <a:endParaRPr lang="zh-CN" altLang="en-US" sz="4400" dirty="0"/>
          </a:p>
        </p:txBody>
      </p:sp>
      <p:sp>
        <p:nvSpPr>
          <p:cNvPr id="14339" name="Rectangle 3"/>
          <p:cNvSpPr>
            <a:spLocks noGrp="1" noChangeArrowheads="1"/>
          </p:cNvSpPr>
          <p:nvPr>
            <p:ph idx="1"/>
          </p:nvPr>
        </p:nvSpPr>
        <p:spPr>
          <a:xfrm>
            <a:off x="539552" y="1052736"/>
            <a:ext cx="8136904" cy="5040560"/>
          </a:xfrm>
          <a:ln>
            <a:solidFill>
              <a:schemeClr val="bg1"/>
            </a:solidFill>
            <a:miter lim="800000"/>
            <a:headEnd/>
            <a:tailEnd/>
          </a:ln>
        </p:spPr>
        <p:txBody>
          <a:bodyPr/>
          <a:lstStyle/>
          <a:p>
            <a:pPr eaLnBrk="1" hangingPunct="1">
              <a:lnSpc>
                <a:spcPct val="150000"/>
              </a:lnSpc>
            </a:pPr>
            <a:r>
              <a:rPr lang="zh-CN" altLang="en-US" sz="3200" b="1" dirty="0">
                <a:latin typeface="+mn-ea"/>
              </a:rPr>
              <a:t>形势：</a:t>
            </a:r>
            <a:r>
              <a:rPr lang="zh-CN" altLang="en-US" sz="3200" b="1" dirty="0">
                <a:solidFill>
                  <a:srgbClr val="CC0099"/>
                </a:solidFill>
                <a:latin typeface="+mn-ea"/>
              </a:rPr>
              <a:t>点名，课堂小作业</a:t>
            </a:r>
          </a:p>
          <a:p>
            <a:pPr eaLnBrk="1" hangingPunct="1">
              <a:lnSpc>
                <a:spcPct val="150000"/>
              </a:lnSpc>
            </a:pPr>
            <a:r>
              <a:rPr lang="zh-CN" altLang="en-US" sz="3200" b="1" dirty="0">
                <a:latin typeface="+mn-ea"/>
              </a:rPr>
              <a:t>特殊：</a:t>
            </a:r>
          </a:p>
          <a:p>
            <a:pPr lvl="1" eaLnBrk="1" hangingPunct="1">
              <a:lnSpc>
                <a:spcPct val="150000"/>
              </a:lnSpc>
            </a:pPr>
            <a:r>
              <a:rPr lang="zh-CN" altLang="en-US" sz="3200" b="1" dirty="0">
                <a:latin typeface="+mn-ea"/>
              </a:rPr>
              <a:t>代写者和被代写者，</a:t>
            </a:r>
            <a:r>
              <a:rPr lang="zh-CN" altLang="en-US" sz="3200" b="1" dirty="0">
                <a:solidFill>
                  <a:srgbClr val="CC0099"/>
                </a:solidFill>
                <a:latin typeface="+mn-ea"/>
              </a:rPr>
              <a:t>平时成绩取消</a:t>
            </a:r>
          </a:p>
          <a:p>
            <a:pPr lvl="1" eaLnBrk="1" hangingPunct="1">
              <a:lnSpc>
                <a:spcPct val="150000"/>
              </a:lnSpc>
            </a:pPr>
            <a:r>
              <a:rPr lang="zh-CN" altLang="en-US" sz="3200" b="1" dirty="0">
                <a:latin typeface="+mn-ea"/>
              </a:rPr>
              <a:t>病假、事假提前打招呼</a:t>
            </a:r>
          </a:p>
          <a:p>
            <a:pPr lvl="1" eaLnBrk="1" hangingPunct="1">
              <a:lnSpc>
                <a:spcPct val="150000"/>
              </a:lnSpc>
            </a:pPr>
            <a:r>
              <a:rPr lang="zh-CN" altLang="en-US" sz="3200" b="1" dirty="0">
                <a:latin typeface="+mn-ea"/>
              </a:rPr>
              <a:t>考勤缺席</a:t>
            </a:r>
            <a:r>
              <a:rPr lang="en-US" altLang="zh-CN" sz="3200" b="1" dirty="0">
                <a:latin typeface="+mn-ea"/>
              </a:rPr>
              <a:t>1/3</a:t>
            </a:r>
            <a:r>
              <a:rPr lang="zh-CN" altLang="en-US" sz="3200" b="1" dirty="0">
                <a:latin typeface="+mn-ea"/>
              </a:rPr>
              <a:t>者，平时成绩取消</a:t>
            </a:r>
          </a:p>
        </p:txBody>
      </p:sp>
      <p:sp>
        <p:nvSpPr>
          <p:cNvPr id="6" name="灯片编号占位符 4"/>
          <p:cNvSpPr>
            <a:spLocks noGrp="1"/>
          </p:cNvSpPr>
          <p:nvPr>
            <p:ph type="sldNum" sz="quarter" idx="11"/>
          </p:nvPr>
        </p:nvSpPr>
        <p:spPr>
          <a:xfrm>
            <a:off x="3529013" y="6240463"/>
            <a:ext cx="2133600" cy="457200"/>
          </a:xfrm>
          <a:noFill/>
        </p:spPr>
        <p:txBody>
          <a:bodyPr/>
          <a:lstStyle/>
          <a:p>
            <a:fld id="{2DA03007-1E44-40B9-B8E4-560919918108}" type="slidenum">
              <a:rPr lang="en-US" altLang="zh-CN" smtClean="0"/>
              <a:pPr/>
              <a:t>6</a:t>
            </a:fld>
            <a:endParaRPr lang="en-US" altLang="zh-CN" dirty="0"/>
          </a:p>
        </p:txBody>
      </p:sp>
    </p:spTree>
    <p:extLst>
      <p:ext uri="{BB962C8B-B14F-4D97-AF65-F5344CB8AC3E}">
        <p14:creationId xmlns:p14="http://schemas.microsoft.com/office/powerpoint/2010/main" val="1231038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灯片编号占位符 4"/>
          <p:cNvSpPr>
            <a:spLocks noGrp="1"/>
          </p:cNvSpPr>
          <p:nvPr>
            <p:ph type="sldNum" sz="quarter" idx="11"/>
          </p:nvPr>
        </p:nvSpPr>
        <p:spPr>
          <a:noFill/>
        </p:spPr>
        <p:txBody>
          <a:bodyPr/>
          <a:lstStyle/>
          <a:p>
            <a:fld id="{B31B2E18-B838-46A5-BF0E-F082CD086CDF}" type="slidenum">
              <a:rPr lang="en-US" altLang="zh-CN" smtClean="0"/>
              <a:pPr/>
              <a:t>7</a:t>
            </a:fld>
            <a:endParaRPr lang="en-US" altLang="zh-CN" dirty="0"/>
          </a:p>
        </p:txBody>
      </p:sp>
      <p:sp>
        <p:nvSpPr>
          <p:cNvPr id="22532" name="Rectangle 2"/>
          <p:cNvSpPr>
            <a:spLocks noGrp="1" noChangeArrowheads="1"/>
          </p:cNvSpPr>
          <p:nvPr>
            <p:ph type="title"/>
          </p:nvPr>
        </p:nvSpPr>
        <p:spPr>
          <a:xfrm>
            <a:off x="103188" y="315913"/>
            <a:ext cx="7543800" cy="736600"/>
          </a:xfrm>
        </p:spPr>
        <p:txBody>
          <a:bodyPr/>
          <a:lstStyle/>
          <a:p>
            <a:pPr algn="ctr" eaLnBrk="1" hangingPunct="1"/>
            <a:r>
              <a:rPr lang="zh-CN" altLang="en-US" sz="4400" dirty="0"/>
              <a:t>教学服务器</a:t>
            </a:r>
          </a:p>
        </p:txBody>
      </p:sp>
      <p:sp>
        <p:nvSpPr>
          <p:cNvPr id="22533" name="Rectangle 3"/>
          <p:cNvSpPr>
            <a:spLocks noGrp="1" noChangeArrowheads="1"/>
          </p:cNvSpPr>
          <p:nvPr>
            <p:ph type="body" idx="1"/>
          </p:nvPr>
        </p:nvSpPr>
        <p:spPr>
          <a:xfrm>
            <a:off x="106685" y="1368425"/>
            <a:ext cx="8713787" cy="4365625"/>
          </a:xfrm>
        </p:spPr>
        <p:txBody>
          <a:bodyPr/>
          <a:lstStyle/>
          <a:p>
            <a:pPr algn="just" eaLnBrk="1" hangingPunct="1">
              <a:spcAft>
                <a:spcPct val="10000"/>
              </a:spcAft>
            </a:pPr>
            <a:r>
              <a:rPr lang="en-US" altLang="zh-CN" dirty="0">
                <a:solidFill>
                  <a:srgbClr val="0000FF"/>
                </a:solidFill>
                <a:latin typeface="黑体" pitchFamily="2" charset="-122"/>
              </a:rPr>
              <a:t>ftp://211.71.149.87</a:t>
            </a:r>
            <a:endParaRPr lang="en-US" altLang="zh-CN" dirty="0">
              <a:latin typeface="黑体" pitchFamily="2" charset="-122"/>
            </a:endParaRPr>
          </a:p>
          <a:p>
            <a:pPr lvl="1" algn="just" eaLnBrk="1" hangingPunct="1">
              <a:spcAft>
                <a:spcPct val="10000"/>
              </a:spcAft>
            </a:pPr>
            <a:r>
              <a:rPr lang="en-US" altLang="zh-CN" sz="3000" dirty="0">
                <a:latin typeface="黑体" pitchFamily="2" charset="-122"/>
                <a:hlinkClick r:id="rId2"/>
              </a:rPr>
              <a:t>ftp://211.71.149.87/</a:t>
            </a:r>
            <a:r>
              <a:rPr lang="zh-CN" altLang="en-US" sz="3000" dirty="0">
                <a:latin typeface="黑体" pitchFamily="2" charset="-122"/>
                <a:hlinkClick r:id="rId2"/>
              </a:rPr>
              <a:t>李群</a:t>
            </a:r>
            <a:r>
              <a:rPr lang="en-US" altLang="zh-CN" sz="3000" dirty="0">
                <a:latin typeface="黑体" pitchFamily="2" charset="-122"/>
                <a:hlinkClick r:id="rId2"/>
              </a:rPr>
              <a:t>/</a:t>
            </a:r>
            <a:r>
              <a:rPr lang="zh-CN" altLang="en-US" sz="3000" dirty="0">
                <a:latin typeface="黑体" pitchFamily="2" charset="-122"/>
                <a:hlinkClick r:id="rId2"/>
              </a:rPr>
              <a:t>课件</a:t>
            </a:r>
            <a:r>
              <a:rPr lang="en-US" altLang="zh-CN" sz="3000" dirty="0">
                <a:latin typeface="黑体" pitchFamily="2" charset="-122"/>
                <a:hlinkClick r:id="rId2"/>
              </a:rPr>
              <a:t>/Linux</a:t>
            </a:r>
            <a:r>
              <a:rPr lang="zh-CN" altLang="en-US" sz="3000" dirty="0">
                <a:latin typeface="黑体" pitchFamily="2" charset="-122"/>
              </a:rPr>
              <a:t>应用</a:t>
            </a:r>
            <a:endParaRPr lang="zh-CN" altLang="en-US" sz="3000" dirty="0">
              <a:solidFill>
                <a:srgbClr val="FF0000"/>
              </a:solidFill>
              <a:latin typeface="黑体" pitchFamily="2" charset="-122"/>
            </a:endParaRPr>
          </a:p>
          <a:p>
            <a:pPr lvl="1" algn="just" eaLnBrk="1" hangingPunct="1">
              <a:spcAft>
                <a:spcPct val="10000"/>
              </a:spcAft>
              <a:buFont typeface="Wingdings" pitchFamily="2" charset="2"/>
              <a:buNone/>
            </a:pPr>
            <a:r>
              <a:rPr lang="zh-CN" altLang="en-US" sz="3000" dirty="0">
                <a:latin typeface="黑体" pitchFamily="2" charset="-122"/>
              </a:rPr>
              <a:t> 课件下载、实验和作业通知、教学辅助材料</a:t>
            </a:r>
          </a:p>
          <a:p>
            <a:pPr lvl="2" algn="just" eaLnBrk="1" hangingPunct="1">
              <a:spcAft>
                <a:spcPct val="10000"/>
              </a:spcAft>
              <a:buFont typeface="Wingdings" pitchFamily="2" charset="2"/>
              <a:buNone/>
            </a:pPr>
            <a:endParaRPr lang="zh-CN" altLang="en-US" sz="3000" dirty="0">
              <a:latin typeface="黑体" pitchFamily="2" charset="-122"/>
            </a:endParaRPr>
          </a:p>
          <a:p>
            <a:pPr lvl="1" algn="just" eaLnBrk="1" hangingPunct="1">
              <a:spcAft>
                <a:spcPct val="10000"/>
              </a:spcAft>
            </a:pPr>
            <a:r>
              <a:rPr lang="en-US" altLang="zh-CN" sz="3000" dirty="0">
                <a:latin typeface="黑体" pitchFamily="2" charset="-122"/>
                <a:hlinkClick r:id="rId3"/>
              </a:rPr>
              <a:t>ftp://211.71.149.87/</a:t>
            </a:r>
            <a:r>
              <a:rPr lang="zh-CN" altLang="en-US" sz="3000" dirty="0">
                <a:latin typeface="黑体" pitchFamily="2" charset="-122"/>
                <a:hlinkClick r:id="rId3"/>
              </a:rPr>
              <a:t>李群</a:t>
            </a:r>
            <a:r>
              <a:rPr lang="en-US" altLang="zh-CN" sz="3000" dirty="0">
                <a:latin typeface="黑体" pitchFamily="2" charset="-122"/>
                <a:hlinkClick r:id="rId3"/>
              </a:rPr>
              <a:t>/</a:t>
            </a:r>
            <a:r>
              <a:rPr lang="zh-CN" altLang="en-US" sz="3000" dirty="0">
                <a:latin typeface="黑体" pitchFamily="2" charset="-122"/>
                <a:hlinkClick r:id="rId3"/>
              </a:rPr>
              <a:t>作业</a:t>
            </a:r>
            <a:r>
              <a:rPr lang="en-US" altLang="zh-CN" sz="3000" dirty="0">
                <a:latin typeface="黑体" pitchFamily="2" charset="-122"/>
                <a:hlinkClick r:id="rId3"/>
              </a:rPr>
              <a:t>/</a:t>
            </a:r>
            <a:r>
              <a:rPr lang="en-US" altLang="zh-CN" sz="3000" dirty="0" err="1">
                <a:latin typeface="黑体" pitchFamily="2" charset="-122"/>
                <a:hlinkClick r:id="rId3"/>
              </a:rPr>
              <a:t>linux</a:t>
            </a:r>
            <a:r>
              <a:rPr lang="zh-CN" altLang="en-US" sz="3000" dirty="0">
                <a:latin typeface="黑体" pitchFamily="2" charset="-122"/>
              </a:rPr>
              <a:t>应用</a:t>
            </a:r>
          </a:p>
          <a:p>
            <a:pPr lvl="1" algn="just" eaLnBrk="1" hangingPunct="1">
              <a:spcAft>
                <a:spcPct val="10000"/>
              </a:spcAft>
              <a:buFont typeface="Wingdings" pitchFamily="2" charset="2"/>
              <a:buNone/>
            </a:pPr>
            <a:r>
              <a:rPr lang="zh-CN" altLang="en-US" sz="3000" dirty="0">
                <a:latin typeface="黑体" pitchFamily="2" charset="-122"/>
              </a:rPr>
              <a:t>  包含各班文件夹：上传作业和实验报告</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灯片编号占位符 4"/>
          <p:cNvSpPr>
            <a:spLocks noGrp="1"/>
          </p:cNvSpPr>
          <p:nvPr>
            <p:ph type="sldNum" sz="quarter" idx="11"/>
          </p:nvPr>
        </p:nvSpPr>
        <p:spPr>
          <a:noFill/>
        </p:spPr>
        <p:txBody>
          <a:bodyPr/>
          <a:lstStyle/>
          <a:p>
            <a:fld id="{4C865EB4-E0DA-4B6D-9545-504A0860C62A}" type="slidenum">
              <a:rPr lang="en-US" altLang="zh-CN" smtClean="0"/>
              <a:pPr/>
              <a:t>8</a:t>
            </a:fld>
            <a:endParaRPr lang="en-US" altLang="zh-CN"/>
          </a:p>
        </p:txBody>
      </p:sp>
      <p:sp>
        <p:nvSpPr>
          <p:cNvPr id="24580" name="Rectangle 2"/>
          <p:cNvSpPr>
            <a:spLocks noGrp="1" noChangeArrowheads="1"/>
          </p:cNvSpPr>
          <p:nvPr>
            <p:ph type="title"/>
          </p:nvPr>
        </p:nvSpPr>
        <p:spPr>
          <a:xfrm>
            <a:off x="115888" y="116632"/>
            <a:ext cx="7848600" cy="885825"/>
          </a:xfrm>
        </p:spPr>
        <p:txBody>
          <a:bodyPr/>
          <a:lstStyle/>
          <a:p>
            <a:pPr eaLnBrk="1" hangingPunct="1"/>
            <a:r>
              <a:rPr lang="zh-CN" altLang="en-US" sz="4600" dirty="0"/>
              <a:t>作业和实验报告</a:t>
            </a:r>
          </a:p>
        </p:txBody>
      </p:sp>
      <p:sp>
        <p:nvSpPr>
          <p:cNvPr id="24581" name="Rectangle 3"/>
          <p:cNvSpPr>
            <a:spLocks noGrp="1" noChangeArrowheads="1"/>
          </p:cNvSpPr>
          <p:nvPr>
            <p:ph type="body" idx="1"/>
          </p:nvPr>
        </p:nvSpPr>
        <p:spPr>
          <a:xfrm>
            <a:off x="107504" y="1556792"/>
            <a:ext cx="8712968" cy="4179901"/>
          </a:xfrm>
        </p:spPr>
        <p:txBody>
          <a:bodyPr/>
          <a:lstStyle/>
          <a:p>
            <a:pPr algn="just" eaLnBrk="1" hangingPunct="1">
              <a:spcAft>
                <a:spcPct val="20000"/>
              </a:spcAft>
            </a:pPr>
            <a:r>
              <a:rPr lang="zh-CN" altLang="en-US" sz="3200" dirty="0">
                <a:latin typeface="黑体" pitchFamily="2" charset="-122"/>
              </a:rPr>
              <a:t>上传作业和实验报告时，请按照以下格式给你的文件取名</a:t>
            </a:r>
          </a:p>
          <a:p>
            <a:pPr lvl="1" algn="ctr" eaLnBrk="1" hangingPunct="1">
              <a:spcAft>
                <a:spcPct val="20000"/>
              </a:spcAft>
              <a:buFont typeface="Wingdings" pitchFamily="2" charset="2"/>
              <a:buNone/>
            </a:pPr>
            <a:r>
              <a:rPr lang="zh-CN" altLang="en-US" sz="3200" dirty="0">
                <a:solidFill>
                  <a:srgbClr val="0000FF"/>
                </a:solidFill>
                <a:latin typeface="黑体" pitchFamily="2" charset="-122"/>
              </a:rPr>
              <a:t>学号</a:t>
            </a:r>
            <a:r>
              <a:rPr lang="en-US" altLang="zh-CN" sz="3200" dirty="0">
                <a:solidFill>
                  <a:srgbClr val="0000FF"/>
                </a:solidFill>
                <a:latin typeface="黑体" pitchFamily="2" charset="-122"/>
              </a:rPr>
              <a:t>-</a:t>
            </a:r>
            <a:r>
              <a:rPr lang="zh-CN" altLang="en-US" sz="3200" dirty="0">
                <a:solidFill>
                  <a:srgbClr val="0000FF"/>
                </a:solidFill>
                <a:latin typeface="黑体" pitchFamily="2" charset="-122"/>
              </a:rPr>
              <a:t>姓名</a:t>
            </a:r>
            <a:r>
              <a:rPr lang="en-US" altLang="zh-CN" sz="3200" dirty="0">
                <a:solidFill>
                  <a:srgbClr val="0000FF"/>
                </a:solidFill>
                <a:latin typeface="黑体" pitchFamily="2" charset="-122"/>
              </a:rPr>
              <a:t>-</a:t>
            </a:r>
            <a:r>
              <a:rPr lang="zh-CN" altLang="en-US" sz="3200" dirty="0">
                <a:solidFill>
                  <a:srgbClr val="0000FF"/>
                </a:solidFill>
                <a:latin typeface="黑体" pitchFamily="2" charset="-122"/>
              </a:rPr>
              <a:t>实验</a:t>
            </a:r>
            <a:r>
              <a:rPr lang="en-US" altLang="zh-CN" sz="3200" dirty="0">
                <a:solidFill>
                  <a:srgbClr val="0000FF"/>
                </a:solidFill>
                <a:latin typeface="黑体" pitchFamily="2" charset="-122"/>
              </a:rPr>
              <a:t>X.***</a:t>
            </a:r>
          </a:p>
          <a:p>
            <a:pPr algn="just" eaLnBrk="1" hangingPunct="1">
              <a:spcAft>
                <a:spcPct val="20000"/>
              </a:spcAft>
            </a:pPr>
            <a:r>
              <a:rPr lang="zh-CN" altLang="en-US" sz="3200" dirty="0">
                <a:latin typeface="黑体" pitchFamily="2" charset="-122"/>
              </a:rPr>
              <a:t>上交到作业文件夹下各自班级的子文件夹内</a:t>
            </a:r>
            <a:endParaRPr lang="en-US" altLang="zh-CN" sz="3200" dirty="0">
              <a:latin typeface="黑体" pitchFamily="2" charset="-122"/>
            </a:endParaRPr>
          </a:p>
          <a:p>
            <a:pPr algn="just" eaLnBrk="1" hangingPunct="1">
              <a:spcAft>
                <a:spcPct val="20000"/>
              </a:spcAft>
            </a:pPr>
            <a:r>
              <a:rPr lang="zh-CN" altLang="en-US" sz="3200" dirty="0">
                <a:latin typeface="黑体" pitchFamily="2" charset="-122"/>
              </a:rPr>
              <a:t>每次作业和实验报告都要按照规定的时间按时提交，否则扣分。</a:t>
            </a:r>
          </a:p>
          <a:p>
            <a:pPr marL="0" indent="0" algn="just" eaLnBrk="1" hangingPunct="1">
              <a:spcAft>
                <a:spcPct val="20000"/>
              </a:spcAft>
              <a:buNone/>
            </a:pPr>
            <a:endParaRPr lang="en-US" altLang="zh-CN" sz="3800" dirty="0">
              <a:latin typeface="黑体" pitchFamily="2" charset="-122"/>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697778" y="170056"/>
            <a:ext cx="675454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4400" dirty="0">
                <a:solidFill>
                  <a:srgbClr val="0000CC"/>
                </a:solidFill>
                <a:latin typeface="+mj-lt"/>
                <a:ea typeface="+mj-ea"/>
                <a:cs typeface="+mj-cs"/>
              </a:rPr>
              <a:t>学习方法</a:t>
            </a:r>
          </a:p>
        </p:txBody>
      </p:sp>
      <p:sp>
        <p:nvSpPr>
          <p:cNvPr id="12292" name="Text Box 4"/>
          <p:cNvSpPr txBox="1">
            <a:spLocks noChangeArrowheads="1"/>
          </p:cNvSpPr>
          <p:nvPr/>
        </p:nvSpPr>
        <p:spPr bwMode="auto">
          <a:xfrm>
            <a:off x="539552" y="1124744"/>
            <a:ext cx="756084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571500" indent="-571500" algn="l" eaLnBrk="1" hangingPunct="1">
              <a:lnSpc>
                <a:spcPct val="150000"/>
              </a:lnSpc>
              <a:buClr>
                <a:srgbClr val="002060"/>
              </a:buClr>
              <a:buSzPct val="70000"/>
              <a:buFont typeface="Wingdings" panose="05000000000000000000" pitchFamily="2" charset="2"/>
              <a:buChar char="l"/>
            </a:pPr>
            <a:r>
              <a:rPr lang="zh-CN" altLang="en-US" sz="3600" dirty="0">
                <a:latin typeface="黑体" pitchFamily="2" charset="-122"/>
                <a:ea typeface="+mn-ea"/>
              </a:rPr>
              <a:t>课堂听老师讲授为主；</a:t>
            </a:r>
            <a:endParaRPr lang="en-US" altLang="zh-CN" sz="3600" dirty="0">
              <a:latin typeface="黑体" pitchFamily="2" charset="-122"/>
              <a:ea typeface="+mn-ea"/>
            </a:endParaRPr>
          </a:p>
          <a:p>
            <a:pPr marL="571500" indent="-571500" algn="l" eaLnBrk="1" hangingPunct="1">
              <a:lnSpc>
                <a:spcPct val="150000"/>
              </a:lnSpc>
              <a:buClr>
                <a:srgbClr val="002060"/>
              </a:buClr>
              <a:buSzPct val="70000"/>
              <a:buFont typeface="Wingdings" panose="05000000000000000000" pitchFamily="2" charset="2"/>
              <a:buChar char="l"/>
            </a:pPr>
            <a:r>
              <a:rPr lang="zh-CN" altLang="en-US" sz="3600" dirty="0">
                <a:latin typeface="黑体" pitchFamily="2" charset="-122"/>
                <a:ea typeface="+mn-ea"/>
              </a:rPr>
              <a:t>穿插课堂讨论和课堂小作业；</a:t>
            </a:r>
            <a:endParaRPr lang="en-US" altLang="zh-CN" sz="3600" dirty="0">
              <a:latin typeface="黑体" pitchFamily="2" charset="-122"/>
              <a:ea typeface="+mn-ea"/>
            </a:endParaRPr>
          </a:p>
          <a:p>
            <a:pPr marL="571500" indent="-571500" algn="l" eaLnBrk="1" hangingPunct="1">
              <a:lnSpc>
                <a:spcPct val="150000"/>
              </a:lnSpc>
              <a:buClr>
                <a:srgbClr val="002060"/>
              </a:buClr>
              <a:buSzPct val="70000"/>
              <a:buFont typeface="Wingdings" panose="05000000000000000000" pitchFamily="2" charset="2"/>
              <a:buChar char="l"/>
            </a:pPr>
            <a:r>
              <a:rPr lang="zh-CN" altLang="en-US" sz="3600" dirty="0">
                <a:latin typeface="黑体" pitchFamily="2" charset="-122"/>
                <a:ea typeface="+mn-ea"/>
              </a:rPr>
              <a:t>上机实验；</a:t>
            </a:r>
            <a:endParaRPr lang="en-US" altLang="zh-CN" sz="3600" dirty="0">
              <a:latin typeface="黑体" pitchFamily="2" charset="-122"/>
              <a:ea typeface="+mn-ea"/>
            </a:endParaRPr>
          </a:p>
          <a:p>
            <a:pPr marL="571500" indent="-571500" algn="l" eaLnBrk="1" hangingPunct="1">
              <a:lnSpc>
                <a:spcPct val="150000"/>
              </a:lnSpc>
              <a:buClr>
                <a:srgbClr val="002060"/>
              </a:buClr>
              <a:buSzPct val="70000"/>
              <a:buFont typeface="Wingdings" panose="05000000000000000000" pitchFamily="2" charset="2"/>
              <a:buChar char="l"/>
            </a:pPr>
            <a:r>
              <a:rPr lang="zh-CN" altLang="en-US" sz="3600" dirty="0">
                <a:latin typeface="黑体" pitchFamily="2" charset="-122"/>
                <a:ea typeface="+mn-ea"/>
              </a:rPr>
              <a:t>类比联想，加深对知识的理解。</a:t>
            </a:r>
            <a:endParaRPr lang="en-US" altLang="zh-CN" sz="3600" dirty="0">
              <a:latin typeface="黑体" pitchFamily="2" charset="-122"/>
              <a:ea typeface="+mn-ea"/>
            </a:endParaRPr>
          </a:p>
          <a:p>
            <a:pPr marL="571500" indent="-571500" algn="l" eaLnBrk="1" hangingPunct="1">
              <a:lnSpc>
                <a:spcPct val="150000"/>
              </a:lnSpc>
              <a:buClr>
                <a:schemeClr val="accent1"/>
              </a:buClr>
              <a:buFont typeface="Wingdings" panose="05000000000000000000" pitchFamily="2" charset="2"/>
              <a:buChar char="n"/>
            </a:pPr>
            <a:endParaRPr lang="zh-CN" altLang="en-US" sz="3600" dirty="0">
              <a:latin typeface="黑体" pitchFamily="2" charset="-122"/>
              <a:ea typeface="+mn-ea"/>
            </a:endParaRPr>
          </a:p>
        </p:txBody>
      </p:sp>
      <p:sp>
        <p:nvSpPr>
          <p:cNvPr id="5" name="灯片编号占位符 4"/>
          <p:cNvSpPr>
            <a:spLocks noGrp="1"/>
          </p:cNvSpPr>
          <p:nvPr>
            <p:ph type="sldNum" sz="quarter" idx="11"/>
          </p:nvPr>
        </p:nvSpPr>
        <p:spPr>
          <a:xfrm>
            <a:off x="3529013" y="6240463"/>
            <a:ext cx="2133600" cy="457200"/>
          </a:xfrm>
          <a:noFill/>
        </p:spPr>
        <p:txBody>
          <a:bodyPr/>
          <a:lstStyle/>
          <a:p>
            <a:fld id="{B31B2E18-B838-46A5-BF0E-F082CD086CDF}" type="slidenum">
              <a:rPr lang="en-US" altLang="zh-CN" smtClean="0"/>
              <a:pPr/>
              <a:t>9</a:t>
            </a:fld>
            <a:endParaRPr lang="en-US" altLang="zh-CN" dirty="0"/>
          </a:p>
        </p:txBody>
      </p:sp>
    </p:spTree>
    <p:extLst>
      <p:ext uri="{BB962C8B-B14F-4D97-AF65-F5344CB8AC3E}">
        <p14:creationId xmlns:p14="http://schemas.microsoft.com/office/powerpoint/2010/main" val="1088650800"/>
      </p:ext>
    </p:extLst>
  </p:cSld>
  <p:clrMapOvr>
    <a:masterClrMapping/>
  </p:clrMapOvr>
</p:sld>
</file>

<file path=ppt/theme/theme1.xml><?xml version="1.0" encoding="utf-8"?>
<a:theme xmlns:a="http://schemas.openxmlformats.org/drawingml/2006/main" name="Network">
  <a:themeElements>
    <a:clrScheme name="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fontScheme name="Network">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Network 11">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66CCFF"/>
        </a:folHlink>
      </a:clrScheme>
      <a:clrMap bg1="lt1" tx1="dk1" bg2="lt2" tx2="dk2" accent1="accent1" accent2="accent2" accent3="accent3" accent4="accent4" accent5="accent5" accent6="accent6" hlink="hlink" folHlink="folHlink"/>
    </a:extraClrScheme>
    <a:extraClrScheme>
      <a:clrScheme name="Network 12">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0000FF"/>
        </a:folHlink>
      </a:clrScheme>
      <a:clrMap bg1="lt1" tx1="dk1" bg2="lt2" tx2="dk2" accent1="accent1" accent2="accent2" accent3="accent3" accent4="accent4" accent5="accent5" accent6="accent6" hlink="hlink" folHlink="folHlink"/>
    </a:extraClrScheme>
    <a:extraClrScheme>
      <a:clrScheme name="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Network">
  <a:themeElements>
    <a:clrScheme name="2_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fontScheme name="2_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2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2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2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2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2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2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2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2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2_Network 11">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66CCFF"/>
        </a:folHlink>
      </a:clrScheme>
      <a:clrMap bg1="lt1" tx1="dk1" bg2="lt2" tx2="dk2" accent1="accent1" accent2="accent2" accent3="accent3" accent4="accent4" accent5="accent5" accent6="accent6" hlink="hlink" folHlink="folHlink"/>
    </a:extraClrScheme>
    <a:extraClrScheme>
      <a:clrScheme name="2_Network 12">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0000FF"/>
        </a:folHlink>
      </a:clrScheme>
      <a:clrMap bg1="lt1" tx1="dk1" bg2="lt2" tx2="dk2" accent1="accent1" accent2="accent2" accent3="accent3" accent4="accent4" accent5="accent5" accent6="accent6" hlink="hlink" folHlink="folHlink"/>
    </a:extraClrScheme>
    <a:extraClrScheme>
      <a:clrScheme name="2_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14627</TotalTime>
  <Words>4117</Words>
  <Application>Microsoft Office PowerPoint</Application>
  <PresentationFormat>全屏显示(4:3)</PresentationFormat>
  <Paragraphs>272</Paragraphs>
  <Slides>49</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49</vt:i4>
      </vt:variant>
    </vt:vector>
  </HeadingPairs>
  <TitlesOfParts>
    <vt:vector size="58" baseType="lpstr">
      <vt:lpstr>黑体</vt:lpstr>
      <vt:lpstr>楷体_GB2312</vt:lpstr>
      <vt:lpstr>宋体</vt:lpstr>
      <vt:lpstr>Arial</vt:lpstr>
      <vt:lpstr>Times New Roman</vt:lpstr>
      <vt:lpstr>Verdana</vt:lpstr>
      <vt:lpstr>Wingdings</vt:lpstr>
      <vt:lpstr>Network</vt:lpstr>
      <vt:lpstr>2_Network</vt:lpstr>
      <vt:lpstr>       Linux应用       </vt:lpstr>
      <vt:lpstr>本次课程所讲内容</vt:lpstr>
      <vt:lpstr>课时分配</vt:lpstr>
      <vt:lpstr>本课程的考核方式</vt:lpstr>
      <vt:lpstr> 期末大作业</vt:lpstr>
      <vt:lpstr>考勤要求</vt:lpstr>
      <vt:lpstr>教学服务器</vt:lpstr>
      <vt:lpstr>作业和实验报告</vt:lpstr>
      <vt:lpstr>PowerPoint 演示文稿</vt:lpstr>
      <vt:lpstr>参考书目</vt:lpstr>
      <vt:lpstr>第1章</vt:lpstr>
      <vt:lpstr>本章内容</vt:lpstr>
      <vt:lpstr>Linux 标志</vt:lpstr>
      <vt:lpstr>Linux 创始人</vt:lpstr>
      <vt:lpstr>1.1 Linux的发展史 </vt:lpstr>
      <vt:lpstr>Linux的发展史 </vt:lpstr>
      <vt:lpstr>Linux的发展史 </vt:lpstr>
      <vt:lpstr>Linux的发展史 </vt:lpstr>
      <vt:lpstr>Linux的发展史 </vt:lpstr>
      <vt:lpstr>Linux的发展 </vt:lpstr>
      <vt:lpstr>Linux的发展史</vt:lpstr>
      <vt:lpstr>Linux的发展</vt:lpstr>
      <vt:lpstr>Linux的发展</vt:lpstr>
      <vt:lpstr>1.2 Linux版本 </vt:lpstr>
      <vt:lpstr>Linux内核版 </vt:lpstr>
      <vt:lpstr>Linux发行版本介绍</vt:lpstr>
      <vt:lpstr>Linux发行版本介绍</vt:lpstr>
      <vt:lpstr>Linux发行版介绍 </vt:lpstr>
      <vt:lpstr>Linux发行版介绍 </vt:lpstr>
      <vt:lpstr>Linux发行版介绍 </vt:lpstr>
      <vt:lpstr>Linux发行版介绍 </vt:lpstr>
      <vt:lpstr>Linux与UNIX</vt:lpstr>
      <vt:lpstr>Linux与UNIX</vt:lpstr>
      <vt:lpstr>1.3  Linux的特点</vt:lpstr>
      <vt:lpstr>Linux的特点</vt:lpstr>
      <vt:lpstr>Linux的特点</vt:lpstr>
      <vt:lpstr>Linux的特点</vt:lpstr>
      <vt:lpstr>Linux的特点</vt:lpstr>
      <vt:lpstr>1.4 Linux现状与前景</vt:lpstr>
      <vt:lpstr>桌面</vt:lpstr>
      <vt:lpstr>服务器</vt:lpstr>
      <vt:lpstr>嵌入式系统</vt:lpstr>
      <vt:lpstr>PowerPoint 演示文稿</vt:lpstr>
      <vt:lpstr>集群计算机 </vt:lpstr>
      <vt:lpstr>Linux的用户现状</vt:lpstr>
      <vt:lpstr>Linux用户感受</vt:lpstr>
      <vt:lpstr>PowerPoint 演示文稿</vt:lpstr>
      <vt:lpstr>花费对比</vt:lpstr>
      <vt:lpstr>占用资源对比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计算机应用技术基础</dc:title>
  <dc:creator>李群</dc:creator>
  <cp:lastModifiedBy>chen nan</cp:lastModifiedBy>
  <cp:revision>1303</cp:revision>
  <dcterms:created xsi:type="dcterms:W3CDTF">2007-09-10T04:44:13Z</dcterms:created>
  <dcterms:modified xsi:type="dcterms:W3CDTF">2018-06-23T05:52:38Z</dcterms:modified>
</cp:coreProperties>
</file>