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4" r:id="rId1"/>
    <p:sldMasterId id="2147483695" r:id="rId2"/>
  </p:sldMasterIdLst>
  <p:notesMasterIdLst>
    <p:notesMasterId r:id="rId127"/>
  </p:notesMasterIdLst>
  <p:handoutMasterIdLst>
    <p:handoutMasterId r:id="rId128"/>
  </p:handoutMasterIdLst>
  <p:sldIdLst>
    <p:sldId id="256" r:id="rId3"/>
    <p:sldId id="483" r:id="rId4"/>
    <p:sldId id="492" r:id="rId5"/>
    <p:sldId id="494" r:id="rId6"/>
    <p:sldId id="683" r:id="rId7"/>
    <p:sldId id="495" r:id="rId8"/>
    <p:sldId id="684" r:id="rId9"/>
    <p:sldId id="688" r:id="rId10"/>
    <p:sldId id="689" r:id="rId11"/>
    <p:sldId id="685" r:id="rId12"/>
    <p:sldId id="686" r:id="rId13"/>
    <p:sldId id="687" r:id="rId14"/>
    <p:sldId id="585" r:id="rId15"/>
    <p:sldId id="554" r:id="rId16"/>
    <p:sldId id="555" r:id="rId17"/>
    <p:sldId id="571" r:id="rId18"/>
    <p:sldId id="556" r:id="rId19"/>
    <p:sldId id="565" r:id="rId20"/>
    <p:sldId id="557" r:id="rId21"/>
    <p:sldId id="558" r:id="rId22"/>
    <p:sldId id="559" r:id="rId23"/>
    <p:sldId id="563" r:id="rId24"/>
    <p:sldId id="560" r:id="rId25"/>
    <p:sldId id="564" r:id="rId26"/>
    <p:sldId id="573" r:id="rId27"/>
    <p:sldId id="574" r:id="rId28"/>
    <p:sldId id="575" r:id="rId29"/>
    <p:sldId id="576" r:id="rId30"/>
    <p:sldId id="577" r:id="rId31"/>
    <p:sldId id="578" r:id="rId32"/>
    <p:sldId id="579" r:id="rId33"/>
    <p:sldId id="580" r:id="rId34"/>
    <p:sldId id="581" r:id="rId35"/>
    <p:sldId id="691" r:id="rId36"/>
    <p:sldId id="692" r:id="rId37"/>
    <p:sldId id="582" r:id="rId38"/>
    <p:sldId id="583" r:id="rId39"/>
    <p:sldId id="637" r:id="rId40"/>
    <p:sldId id="661" r:id="rId41"/>
    <p:sldId id="663" r:id="rId42"/>
    <p:sldId id="666" r:id="rId43"/>
    <p:sldId id="665" r:id="rId44"/>
    <p:sldId id="667" r:id="rId45"/>
    <p:sldId id="589" r:id="rId46"/>
    <p:sldId id="590" r:id="rId47"/>
    <p:sldId id="591" r:id="rId48"/>
    <p:sldId id="592" r:id="rId49"/>
    <p:sldId id="593" r:id="rId50"/>
    <p:sldId id="594" r:id="rId51"/>
    <p:sldId id="595" r:id="rId52"/>
    <p:sldId id="596" r:id="rId53"/>
    <p:sldId id="599" r:id="rId54"/>
    <p:sldId id="628" r:id="rId55"/>
    <p:sldId id="600" r:id="rId56"/>
    <p:sldId id="668" r:id="rId57"/>
    <p:sldId id="630" r:id="rId58"/>
    <p:sldId id="631" r:id="rId59"/>
    <p:sldId id="670" r:id="rId60"/>
    <p:sldId id="632" r:id="rId61"/>
    <p:sldId id="694" r:id="rId62"/>
    <p:sldId id="695" r:id="rId63"/>
    <p:sldId id="693" r:id="rId64"/>
    <p:sldId id="603" r:id="rId65"/>
    <p:sldId id="671" r:id="rId66"/>
    <p:sldId id="605" r:id="rId67"/>
    <p:sldId id="672" r:id="rId68"/>
    <p:sldId id="696" r:id="rId69"/>
    <p:sldId id="607" r:id="rId70"/>
    <p:sldId id="673" r:id="rId71"/>
    <p:sldId id="674" r:id="rId72"/>
    <p:sldId id="675" r:id="rId73"/>
    <p:sldId id="611" r:id="rId74"/>
    <p:sldId id="677" r:id="rId75"/>
    <p:sldId id="678" r:id="rId76"/>
    <p:sldId id="697" r:id="rId77"/>
    <p:sldId id="698" r:id="rId78"/>
    <p:sldId id="699" r:id="rId79"/>
    <p:sldId id="700" r:id="rId80"/>
    <p:sldId id="709" r:id="rId81"/>
    <p:sldId id="730" r:id="rId82"/>
    <p:sldId id="702" r:id="rId83"/>
    <p:sldId id="703" r:id="rId84"/>
    <p:sldId id="731" r:id="rId85"/>
    <p:sldId id="704" r:id="rId86"/>
    <p:sldId id="733" r:id="rId87"/>
    <p:sldId id="734" r:id="rId88"/>
    <p:sldId id="706" r:id="rId89"/>
    <p:sldId id="758" r:id="rId90"/>
    <p:sldId id="707" r:id="rId91"/>
    <p:sldId id="710" r:id="rId92"/>
    <p:sldId id="714" r:id="rId93"/>
    <p:sldId id="715" r:id="rId94"/>
    <p:sldId id="716" r:id="rId95"/>
    <p:sldId id="761" r:id="rId96"/>
    <p:sldId id="718" r:id="rId97"/>
    <p:sldId id="760" r:id="rId98"/>
    <p:sldId id="754" r:id="rId99"/>
    <p:sldId id="712" r:id="rId100"/>
    <p:sldId id="719" r:id="rId101"/>
    <p:sldId id="720" r:id="rId102"/>
    <p:sldId id="721" r:id="rId103"/>
    <p:sldId id="722" r:id="rId104"/>
    <p:sldId id="723" r:id="rId105"/>
    <p:sldId id="724" r:id="rId106"/>
    <p:sldId id="725" r:id="rId107"/>
    <p:sldId id="726" r:id="rId108"/>
    <p:sldId id="727" r:id="rId109"/>
    <p:sldId id="728" r:id="rId110"/>
    <p:sldId id="729" r:id="rId111"/>
    <p:sldId id="735" r:id="rId112"/>
    <p:sldId id="750" r:id="rId113"/>
    <p:sldId id="749" r:id="rId114"/>
    <p:sldId id="759" r:id="rId115"/>
    <p:sldId id="737" r:id="rId116"/>
    <p:sldId id="748" r:id="rId117"/>
    <p:sldId id="751" r:id="rId118"/>
    <p:sldId id="740" r:id="rId119"/>
    <p:sldId id="741" r:id="rId120"/>
    <p:sldId id="752" r:id="rId121"/>
    <p:sldId id="753" r:id="rId122"/>
    <p:sldId id="755" r:id="rId123"/>
    <p:sldId id="746" r:id="rId124"/>
    <p:sldId id="756" r:id="rId125"/>
    <p:sldId id="757" r:id="rId126"/>
  </p:sldIdLst>
  <p:sldSz cx="9144000" cy="6858000" type="screen4x3"/>
  <p:notesSz cx="6858000" cy="9144000"/>
  <p:defaultTextStyle>
    <a:defPPr>
      <a:defRPr lang="zh-CN"/>
    </a:defPPr>
    <a:lvl1pPr algn="ctr" rtl="0" fontAlgn="base">
      <a:spcBef>
        <a:spcPct val="0"/>
      </a:spcBef>
      <a:spcAft>
        <a:spcPct val="0"/>
      </a:spcAft>
      <a:defRPr b="1" kern="1200">
        <a:solidFill>
          <a:schemeClr val="tx1"/>
        </a:solidFill>
        <a:latin typeface="Arial" charset="0"/>
        <a:ea typeface="宋体" pitchFamily="2" charset="-122"/>
        <a:cs typeface="+mn-cs"/>
      </a:defRPr>
    </a:lvl1pPr>
    <a:lvl2pPr marL="457200" algn="ctr" rtl="0" fontAlgn="base">
      <a:spcBef>
        <a:spcPct val="0"/>
      </a:spcBef>
      <a:spcAft>
        <a:spcPct val="0"/>
      </a:spcAft>
      <a:defRPr b="1" kern="1200">
        <a:solidFill>
          <a:schemeClr val="tx1"/>
        </a:solidFill>
        <a:latin typeface="Arial" charset="0"/>
        <a:ea typeface="宋体" pitchFamily="2" charset="-122"/>
        <a:cs typeface="+mn-cs"/>
      </a:defRPr>
    </a:lvl2pPr>
    <a:lvl3pPr marL="914400" algn="ctr" rtl="0" fontAlgn="base">
      <a:spcBef>
        <a:spcPct val="0"/>
      </a:spcBef>
      <a:spcAft>
        <a:spcPct val="0"/>
      </a:spcAft>
      <a:defRPr b="1" kern="1200">
        <a:solidFill>
          <a:schemeClr val="tx1"/>
        </a:solidFill>
        <a:latin typeface="Arial" charset="0"/>
        <a:ea typeface="宋体" pitchFamily="2" charset="-122"/>
        <a:cs typeface="+mn-cs"/>
      </a:defRPr>
    </a:lvl3pPr>
    <a:lvl4pPr marL="1371600" algn="ctr" rtl="0" fontAlgn="base">
      <a:spcBef>
        <a:spcPct val="0"/>
      </a:spcBef>
      <a:spcAft>
        <a:spcPct val="0"/>
      </a:spcAft>
      <a:defRPr b="1" kern="1200">
        <a:solidFill>
          <a:schemeClr val="tx1"/>
        </a:solidFill>
        <a:latin typeface="Arial" charset="0"/>
        <a:ea typeface="宋体" pitchFamily="2" charset="-122"/>
        <a:cs typeface="+mn-cs"/>
      </a:defRPr>
    </a:lvl4pPr>
    <a:lvl5pPr marL="1828800" algn="ctr"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CC0099"/>
    <a:srgbClr val="CCECFF"/>
    <a:srgbClr val="0000FF"/>
    <a:srgbClr val="6699FF"/>
    <a:srgbClr val="00FFFF"/>
    <a:srgbClr val="33CC33"/>
    <a:srgbClr val="FF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3360" autoAdjust="0"/>
    <p:restoredTop sz="94799" autoAdjust="0"/>
  </p:normalViewPr>
  <p:slideViewPr>
    <p:cSldViewPr>
      <p:cViewPr>
        <p:scale>
          <a:sx n="71" d="100"/>
          <a:sy n="71" d="100"/>
        </p:scale>
        <p:origin x="-144" y="-846"/>
      </p:cViewPr>
      <p:guideLst>
        <p:guide orient="horz" pos="2160"/>
        <p:guide pos="2880"/>
      </p:guideLst>
    </p:cSldViewPr>
  </p:slideViewPr>
  <p:outlineViewPr>
    <p:cViewPr>
      <p:scale>
        <a:sx n="33" d="100"/>
        <a:sy n="33" d="100"/>
      </p:scale>
      <p:origin x="0" y="3955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9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handoutMaster" Target="handoutMasters/handout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B4B9BB-6DE8-4551-91B0-1D212BA0667C}" type="datetimeFigureOut">
              <a:rPr lang="zh-CN" altLang="en-US" smtClean="0"/>
              <a:pPr/>
              <a:t>2018/5/28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379E54-6977-419B-BC40-D913703F14B0}" type="slidenum">
              <a:rPr lang="zh-CN" altLang="en-US" smtClean="0"/>
              <a:pPr/>
              <a:t>‹#›</a:t>
            </a:fld>
            <a:endParaRPr lang="zh-CN" altLang="en-US"/>
          </a:p>
        </p:txBody>
      </p:sp>
    </p:spTree>
    <p:extLst>
      <p:ext uri="{BB962C8B-B14F-4D97-AF65-F5344CB8AC3E}">
        <p14:creationId xmlns:p14="http://schemas.microsoft.com/office/powerpoint/2010/main" val="281104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pPr>
              <a:defRPr/>
            </a:pPr>
            <a:endParaRPr lang="en-US" altLang="zh-CN"/>
          </a:p>
        </p:txBody>
      </p:sp>
      <p:sp>
        <p:nvSpPr>
          <p:cNvPr id="1095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972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95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95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pPr>
              <a:defRPr/>
            </a:pPr>
            <a:endParaRPr lang="en-US" altLang="zh-CN"/>
          </a:p>
        </p:txBody>
      </p:sp>
      <p:sp>
        <p:nvSpPr>
          <p:cNvPr id="1095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pPr>
              <a:defRPr/>
            </a:pPr>
            <a:fld id="{7470E5E1-4843-4932-A191-9860DB39C7B3}" type="slidenum">
              <a:rPr lang="en-US" altLang="zh-CN"/>
              <a:pPr>
                <a:defRPr/>
              </a:pPr>
              <a:t>‹#›</a:t>
            </a:fld>
            <a:endParaRPr lang="en-US" altLang="zh-CN"/>
          </a:p>
        </p:txBody>
      </p:sp>
    </p:spTree>
    <p:extLst>
      <p:ext uri="{BB962C8B-B14F-4D97-AF65-F5344CB8AC3E}">
        <p14:creationId xmlns:p14="http://schemas.microsoft.com/office/powerpoint/2010/main" val="9137970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DD57163-4E67-4B82-853A-C3C81AB53214}" type="slidenum">
              <a:rPr lang="zh-CN" altLang="en-US" smtClean="0"/>
              <a:t>2</a:t>
            </a:fld>
            <a:endParaRPr lang="zh-CN" altLang="en-US"/>
          </a:p>
        </p:txBody>
      </p:sp>
    </p:spTree>
    <p:extLst>
      <p:ext uri="{BB962C8B-B14F-4D97-AF65-F5344CB8AC3E}">
        <p14:creationId xmlns:p14="http://schemas.microsoft.com/office/powerpoint/2010/main" val="153328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7470E5E1-4843-4932-A191-9860DB39C7B3}" type="slidenum">
              <a:rPr lang="en-US" altLang="zh-CN" smtClean="0"/>
              <a:pPr>
                <a:defRPr/>
              </a:pPr>
              <a:t>41</a:t>
            </a:fld>
            <a:endParaRPr lang="en-US" altLang="zh-CN"/>
          </a:p>
        </p:txBody>
      </p:sp>
    </p:spTree>
    <p:extLst>
      <p:ext uri="{BB962C8B-B14F-4D97-AF65-F5344CB8AC3E}">
        <p14:creationId xmlns:p14="http://schemas.microsoft.com/office/powerpoint/2010/main" val="1663803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mtClean="0">
                <a:latin typeface="Times New Roman" pitchFamily="18" charset="0"/>
              </a:rPr>
              <a:t>计算机网络</a:t>
            </a:r>
          </a:p>
        </p:txBody>
      </p:sp>
      <p:sp>
        <p:nvSpPr>
          <p:cNvPr id="253955" name="Rectangle 3"/>
          <p:cNvSpPr>
            <a:spLocks noGrp="1" noChangeArrowheads="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1303D0B-7493-4B51-91FF-A4C2BB20061D}" type="datetime2">
              <a:rPr kumimoji="1" lang="zh-CN" altLang="en-US" smtClean="0">
                <a:latin typeface="Times New Roman" pitchFamily="18" charset="0"/>
              </a:rPr>
              <a:pPr eaLnBrk="1" hangingPunct="1"/>
              <a:t>2018年5月28日</a:t>
            </a:fld>
            <a:endParaRPr kumimoji="1" lang="en-US" altLang="zh-CN" smtClean="0">
              <a:latin typeface="Times New Roman" pitchFamily="18" charset="0"/>
            </a:endParaRPr>
          </a:p>
        </p:txBody>
      </p:sp>
      <p:sp>
        <p:nvSpPr>
          <p:cNvPr id="253956" name="Rectangle 6"/>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mtClean="0">
                <a:latin typeface="Times New Roman" pitchFamily="18" charset="0"/>
              </a:rPr>
              <a:t>计算机网络</a:t>
            </a:r>
            <a:endParaRPr kumimoji="1" lang="en-US" altLang="zh-CN" smtClean="0">
              <a:latin typeface="Times New Roman" pitchFamily="18" charset="0"/>
            </a:endParaRPr>
          </a:p>
        </p:txBody>
      </p:sp>
      <p:sp>
        <p:nvSpPr>
          <p:cNvPr id="25395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D36A055B-7238-4555-BBDB-5B2EA851A3ED}" type="slidenum">
              <a:rPr kumimoji="1" lang="zh-CN" altLang="en-US" smtClean="0">
                <a:latin typeface="Times New Roman" pitchFamily="18" charset="0"/>
              </a:rPr>
              <a:pPr eaLnBrk="1" hangingPunct="1"/>
              <a:t>46</a:t>
            </a:fld>
            <a:endParaRPr kumimoji="1" lang="en-US" altLang="zh-CN" smtClean="0">
              <a:latin typeface="Times New Roman" pitchFamily="18" charset="0"/>
            </a:endParaRPr>
          </a:p>
        </p:txBody>
      </p:sp>
      <p:sp>
        <p:nvSpPr>
          <p:cNvPr id="25395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49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549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BB991569-D61C-45A3-BF3D-29D7C90807A6}" type="slidenum">
              <a:rPr lang="zh-CN" altLang="en-US" smtClean="0"/>
              <a:pPr eaLnBrk="1" hangingPunct="1"/>
              <a:t>54</a:t>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560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3207DA37-D21B-46B2-BF17-DDCEB812C40B}" type="slidenum">
              <a:rPr lang="zh-CN" altLang="en-US" smtClean="0"/>
              <a:pPr eaLnBrk="1" hangingPunct="1"/>
              <a:t>109</a:t>
            </a:fld>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b="0"/>
          </a:p>
        </p:txBody>
      </p:sp>
      <p:sp>
        <p:nvSpPr>
          <p:cNvPr id="5"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b="0"/>
          </a:p>
        </p:txBody>
      </p:sp>
      <p:grpSp>
        <p:nvGrpSpPr>
          <p:cNvPr id="6" name="Group 11"/>
          <p:cNvGrpSpPr>
            <a:grpSpLocks/>
          </p:cNvGrpSpPr>
          <p:nvPr userDrawn="1"/>
        </p:nvGrpSpPr>
        <p:grpSpPr bwMode="auto">
          <a:xfrm>
            <a:off x="7493000" y="2992438"/>
            <a:ext cx="1338263" cy="2189162"/>
            <a:chOff x="4704" y="1885"/>
            <a:chExt cx="843" cy="1379"/>
          </a:xfrm>
        </p:grpSpPr>
        <p:sp>
          <p:nvSpPr>
            <p:cNvPr id="7" name="Oval 12"/>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3"/>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4"/>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5"/>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6"/>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7"/>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3" name="Oval 18"/>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4" name="Oval 19"/>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20"/>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6" name="Oval 21"/>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2"/>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8" name="Oval 23"/>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9" name="Oval 24"/>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20" name="Oval 25"/>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6"/>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2" name="Oval 27"/>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3" name="Oval 28"/>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9"/>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5" name="Oval 30"/>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31"/>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7" name="Oval 32"/>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8" name="Oval 33"/>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9" name="Oval 34"/>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5"/>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1" name="Oval 36"/>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2" name="Oval 37"/>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8"/>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4" name="Oval 39"/>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40"/>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41"/>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7" name="Oval 42"/>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28675" name="Rectangle 3"/>
          <p:cNvSpPr>
            <a:spLocks noGrp="1" noChangeArrowheads="1"/>
          </p:cNvSpPr>
          <p:nvPr>
            <p:ph type="ctrTitle"/>
          </p:nvPr>
        </p:nvSpPr>
        <p:spPr>
          <a:xfrm>
            <a:off x="315913" y="466725"/>
            <a:ext cx="6781800" cy="2133600"/>
          </a:xfrm>
        </p:spPr>
        <p:txBody>
          <a:bodyPr/>
          <a:lstStyle>
            <a:lvl1pPr algn="r">
              <a:defRPr sz="5200"/>
            </a:lvl1pPr>
          </a:lstStyle>
          <a:p>
            <a:r>
              <a:rPr lang="zh-CN" altLang="en-US"/>
              <a:t>单击此处编辑母版标题样式</a:t>
            </a:r>
          </a:p>
        </p:txBody>
      </p:sp>
      <p:sp>
        <p:nvSpPr>
          <p:cNvPr id="286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zh-CN" altLang="en-US"/>
              <a:t>单击此处编辑母版副标题样式</a:t>
            </a:r>
          </a:p>
        </p:txBody>
      </p:sp>
      <p:sp>
        <p:nvSpPr>
          <p:cNvPr id="39" name="Rectangle 6"/>
          <p:cNvSpPr>
            <a:spLocks noGrp="1" noChangeArrowheads="1"/>
          </p:cNvSpPr>
          <p:nvPr>
            <p:ph type="ftr" sz="quarter" idx="11"/>
          </p:nvPr>
        </p:nvSpPr>
        <p:spPr>
          <a:xfrm>
            <a:off x="179388" y="188913"/>
            <a:ext cx="2895600" cy="457200"/>
          </a:xfrm>
          <a:prstGeom prst="rect">
            <a:avLst/>
          </a:prstGeom>
        </p:spPr>
        <p:txBody>
          <a:bodyPr/>
          <a:lstStyle>
            <a:lvl1pPr>
              <a:defRPr/>
            </a:lvl1pPr>
          </a:lstStyle>
          <a:p>
            <a:pPr>
              <a:defRPr/>
            </a:pPr>
            <a:endParaRPr lang="en-US" altLang="zh-CN"/>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1"/>
          </p:nvPr>
        </p:nvSpPr>
        <p:spPr/>
        <p:txBody>
          <a:bodyPr/>
          <a:lstStyle>
            <a:lvl1pPr>
              <a:defRPr/>
            </a:lvl1pPr>
          </a:lstStyle>
          <a:p>
            <a:pPr>
              <a:defRPr/>
            </a:pPr>
            <a:fld id="{673C00A0-2C46-4087-9057-200FC475DE87}" type="slidenum">
              <a:rPr lang="en-US" altLang="zh-CN"/>
              <a:pPr>
                <a:defRPr/>
              </a:pPr>
              <a:t>‹#›</a:t>
            </a:fld>
            <a:endParaRPr lang="en-US" altLang="zh-CN"/>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1"/>
          </p:nvPr>
        </p:nvSpPr>
        <p:spPr/>
        <p:txBody>
          <a:bodyPr/>
          <a:lstStyle>
            <a:lvl1pPr>
              <a:defRPr/>
            </a:lvl1pPr>
          </a:lstStyle>
          <a:p>
            <a:pPr>
              <a:defRPr/>
            </a:pPr>
            <a:fld id="{BECDF150-94D8-4D32-8C0D-14E98644416A}" type="slidenum">
              <a:rPr lang="en-US" altLang="zh-CN"/>
              <a:pPr>
                <a:defRPr/>
              </a:pPr>
              <a:t>‹#›</a:t>
            </a:fld>
            <a:endParaRPr lang="en-US" altLang="zh-CN"/>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sldNum" sz="quarter" idx="11"/>
          </p:nvPr>
        </p:nvSpPr>
        <p:spPr/>
        <p:txBody>
          <a:bodyPr/>
          <a:lstStyle>
            <a:lvl1pPr>
              <a:defRPr/>
            </a:lvl1pPr>
          </a:lstStyle>
          <a:p>
            <a:pPr>
              <a:defRPr/>
            </a:pPr>
            <a:fld id="{B79023B1-0CB4-4C69-A1E8-9B75F5986AF7}" type="slidenum">
              <a:rPr lang="en-US" altLang="zh-CN"/>
              <a:pPr>
                <a:defRPr/>
              </a:pPr>
              <a:t>‹#›</a:t>
            </a:fld>
            <a:endParaRPr lang="en-US" altLang="zh-CN"/>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reserve="1">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媒体占位符 3"/>
          <p:cNvSpPr>
            <a:spLocks noGrp="1"/>
          </p:cNvSpPr>
          <p:nvPr>
            <p:ph type="media" sz="half" idx="2"/>
          </p:nvPr>
        </p:nvSpPr>
        <p:spPr>
          <a:xfrm>
            <a:off x="4648200" y="1719263"/>
            <a:ext cx="4038600" cy="4411662"/>
          </a:xfrm>
        </p:spPr>
        <p:txBody>
          <a:bodyPr/>
          <a:lstStyle/>
          <a:p>
            <a:pPr lvl="0"/>
            <a:endParaRPr lang="zh-CN" altLang="en-US" noProof="0" smtClean="0"/>
          </a:p>
        </p:txBody>
      </p:sp>
      <p:sp>
        <p:nvSpPr>
          <p:cNvPr id="6" name="Rectangle 7"/>
          <p:cNvSpPr>
            <a:spLocks noGrp="1" noChangeArrowheads="1"/>
          </p:cNvSpPr>
          <p:nvPr>
            <p:ph type="sldNum" sz="quarter" idx="11"/>
          </p:nvPr>
        </p:nvSpPr>
        <p:spPr/>
        <p:txBody>
          <a:bodyPr/>
          <a:lstStyle>
            <a:lvl1pPr>
              <a:defRPr/>
            </a:lvl1pPr>
          </a:lstStyle>
          <a:p>
            <a:pPr>
              <a:defRPr/>
            </a:pPr>
            <a:fld id="{C16F5EE4-F81D-4B65-813D-8973884A9E34}" type="slidenum">
              <a:rPr lang="en-US" altLang="zh-CN"/>
              <a:pPr>
                <a:defRPr/>
              </a:pPr>
              <a:t>‹#›</a:t>
            </a:fld>
            <a:endParaRPr lang="en-US" altLang="zh-CN"/>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8588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smtClean="0"/>
          </a:p>
        </p:txBody>
      </p:sp>
      <p:sp>
        <p:nvSpPr>
          <p:cNvPr id="5" name="Rectangle 7"/>
          <p:cNvSpPr>
            <a:spLocks noGrp="1" noChangeArrowheads="1"/>
          </p:cNvSpPr>
          <p:nvPr>
            <p:ph type="sldNum" sz="quarter" idx="11"/>
          </p:nvPr>
        </p:nvSpPr>
        <p:spPr/>
        <p:txBody>
          <a:bodyPr/>
          <a:lstStyle>
            <a:lvl1pPr>
              <a:defRPr/>
            </a:lvl1pPr>
          </a:lstStyle>
          <a:p>
            <a:pPr>
              <a:defRPr/>
            </a:pPr>
            <a:fld id="{6614ACCD-D9C7-48A9-AF67-F346CBBA37AF}" type="slidenum">
              <a:rPr lang="en-US" altLang="zh-CN"/>
              <a:pPr>
                <a:defRPr/>
              </a:pPr>
              <a:t>‹#›</a:t>
            </a:fld>
            <a:endParaRPr lang="en-US" altLang="zh-CN"/>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92100"/>
            <a:ext cx="8229600" cy="5727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107950" y="6381750"/>
            <a:ext cx="2133600" cy="331788"/>
          </a:xfrm>
          <a:prstGeom prst="rect">
            <a:avLst/>
          </a:prstGeom>
        </p:spPr>
        <p:txBody>
          <a:bodyPr/>
          <a:lstStyle>
            <a:lvl1pPr>
              <a:defRPr>
                <a:solidFill>
                  <a:schemeClr val="bg1">
                    <a:lumMod val="65000"/>
                  </a:schemeClr>
                </a:solidFill>
              </a:defRPr>
            </a:lvl1pPr>
          </a:lstStyle>
          <a:p>
            <a:pPr>
              <a:defRPr/>
            </a:pPr>
            <a:fld id="{60CCB29B-8DED-4040-A9DC-00F80125293F}" type="datetime2">
              <a:rPr lang="zh-CN" altLang="en-US"/>
              <a:pPr>
                <a:defRPr/>
              </a:pPr>
              <a:t>2018年5月28日</a:t>
            </a:fld>
            <a:endParaRPr lang="en-US" altLang="zh-CN" dirty="0"/>
          </a:p>
        </p:txBody>
      </p:sp>
      <p:sp>
        <p:nvSpPr>
          <p:cNvPr id="4" name="页脚占位符 3"/>
          <p:cNvSpPr>
            <a:spLocks noGrp="1"/>
          </p:cNvSpPr>
          <p:nvPr>
            <p:ph type="ftr" sz="quarter" idx="11"/>
          </p:nvPr>
        </p:nvSpPr>
        <p:spPr>
          <a:xfrm>
            <a:off x="2987675" y="6381750"/>
            <a:ext cx="2895600" cy="331788"/>
          </a:xfrm>
          <a:prstGeom prst="rect">
            <a:avLst/>
          </a:prstGeom>
        </p:spPr>
        <p:txBody>
          <a:bodyPr/>
          <a:lstStyle>
            <a:lvl1pPr algn="ctr">
              <a:defRPr>
                <a:solidFill>
                  <a:schemeClr val="bg1">
                    <a:lumMod val="65000"/>
                  </a:schemeClr>
                </a:solidFill>
              </a:defRPr>
            </a:lvl1pPr>
          </a:lstStyle>
          <a:p>
            <a:pPr>
              <a:defRPr/>
            </a:pPr>
            <a:r>
              <a:rPr lang="zh-CN" altLang="en-US"/>
              <a:t>操作系统原理及应用</a:t>
            </a:r>
            <a:endParaRPr lang="en-US" altLang="zh-CN" dirty="0"/>
          </a:p>
        </p:txBody>
      </p:sp>
      <p:sp>
        <p:nvSpPr>
          <p:cNvPr id="5" name="灯片编号占位符 4"/>
          <p:cNvSpPr>
            <a:spLocks noGrp="1"/>
          </p:cNvSpPr>
          <p:nvPr>
            <p:ph type="sldNum" sz="quarter" idx="12"/>
          </p:nvPr>
        </p:nvSpPr>
        <p:spPr>
          <a:xfrm>
            <a:off x="8181975" y="6381750"/>
            <a:ext cx="946150" cy="331788"/>
          </a:xfrm>
        </p:spPr>
        <p:txBody>
          <a:bodyPr/>
          <a:lstStyle>
            <a:lvl1pPr>
              <a:defRPr>
                <a:solidFill>
                  <a:schemeClr val="bg1">
                    <a:lumMod val="65000"/>
                  </a:schemeClr>
                </a:solidFill>
              </a:defRPr>
            </a:lvl1pPr>
          </a:lstStyle>
          <a:p>
            <a:pPr>
              <a:defRPr/>
            </a:pPr>
            <a:fld id="{74FDEF41-1604-4576-BF40-87DE580B24B1}" type="slidenum">
              <a:rPr lang="en-US" altLang="zh-CN"/>
              <a:pPr>
                <a:defRPr/>
              </a:pPr>
              <a:t>‹#›</a:t>
            </a:fld>
            <a:endParaRPr lang="en-US" altLang="zh-CN" dirty="0"/>
          </a:p>
        </p:txBody>
      </p:sp>
    </p:spTree>
    <p:extLst>
      <p:ext uri="{BB962C8B-B14F-4D97-AF65-F5344CB8AC3E}">
        <p14:creationId xmlns:p14="http://schemas.microsoft.com/office/powerpoint/2010/main" val="3507203840"/>
      </p:ext>
    </p:extLst>
  </p:cSld>
  <p:clrMapOvr>
    <a:masterClrMapping/>
  </p:clrMapOvr>
  <p:transition>
    <p:push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D7E199F4-F9C2-47F3-A9CF-C7E61E01A2A8}" type="slidenum">
              <a:rPr lang="en-US" altLang="zh-CN"/>
              <a:pPr>
                <a:defRPr/>
              </a:pPr>
              <a:t>‹#›</a:t>
            </a:fld>
            <a:endParaRPr lang="en-US" altLang="zh-CN"/>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46CF5370-F617-452E-810F-51450643CFF6}" type="slidenum">
              <a:rPr lang="en-US" altLang="zh-CN"/>
              <a:pPr>
                <a:defRPr/>
              </a:pPr>
              <a:t>‹#›</a:t>
            </a:fld>
            <a:endParaRPr lang="en-US" altLang="zh-CN"/>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7"/>
          <p:cNvSpPr>
            <a:spLocks noGrp="1" noChangeArrowheads="1"/>
          </p:cNvSpPr>
          <p:nvPr>
            <p:ph type="sldNum" sz="quarter" idx="11"/>
          </p:nvPr>
        </p:nvSpPr>
        <p:spPr>
          <a:ln/>
        </p:spPr>
        <p:txBody>
          <a:bodyPr/>
          <a:lstStyle>
            <a:lvl1pPr>
              <a:defRPr/>
            </a:lvl1pPr>
          </a:lstStyle>
          <a:p>
            <a:pPr>
              <a:defRPr/>
            </a:pPr>
            <a:fld id="{0DC2A26A-A11D-4C40-BEE9-C2540F45426C}" type="slidenum">
              <a:rPr lang="en-US" altLang="zh-CN"/>
              <a:pPr>
                <a:defRPr/>
              </a:pPr>
              <a:t>‹#›</a:t>
            </a:fld>
            <a:endParaRPr lang="en-US" altLang="zh-CN"/>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sldNum" sz="quarter" idx="11"/>
          </p:nvPr>
        </p:nvSpPr>
        <p:spPr>
          <a:ln/>
        </p:spPr>
        <p:txBody>
          <a:bodyPr/>
          <a:lstStyle>
            <a:lvl1pPr>
              <a:defRPr/>
            </a:lvl1pPr>
          </a:lstStyle>
          <a:p>
            <a:pPr>
              <a:defRPr/>
            </a:pPr>
            <a:fld id="{60250AA8-0700-402F-A230-C897B65B06C7}" type="slidenum">
              <a:rPr lang="en-US" altLang="zh-CN"/>
              <a:pPr>
                <a:defRPr/>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sz="40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1"/>
          </p:nvPr>
        </p:nvSpPr>
        <p:spPr/>
        <p:txBody>
          <a:bodyPr/>
          <a:lstStyle>
            <a:lvl1pPr>
              <a:defRPr/>
            </a:lvl1pPr>
          </a:lstStyle>
          <a:p>
            <a:pPr>
              <a:defRPr/>
            </a:pPr>
            <a:fld id="{110871B5-850E-4E14-A636-3EC679EBF038}" type="slidenum">
              <a:rPr lang="en-US" altLang="zh-CN"/>
              <a:pPr>
                <a:defRPr/>
              </a:pPr>
              <a:t>‹#›</a:t>
            </a:fld>
            <a:endParaRPr lang="en-US" altLang="zh-CN"/>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7"/>
          <p:cNvSpPr>
            <a:spLocks noGrp="1" noChangeArrowheads="1"/>
          </p:cNvSpPr>
          <p:nvPr>
            <p:ph type="sldNum" sz="quarter" idx="11"/>
          </p:nvPr>
        </p:nvSpPr>
        <p:spPr>
          <a:ln/>
        </p:spPr>
        <p:txBody>
          <a:bodyPr/>
          <a:lstStyle>
            <a:lvl1pPr>
              <a:defRPr/>
            </a:lvl1pPr>
          </a:lstStyle>
          <a:p>
            <a:pPr>
              <a:defRPr/>
            </a:pPr>
            <a:fld id="{E78EC45F-5BC3-4AFD-AE53-C02A6CCE0A72}" type="slidenum">
              <a:rPr lang="en-US" altLang="zh-CN"/>
              <a:pPr>
                <a:defRPr/>
              </a:pPr>
              <a:t>‹#›</a:t>
            </a:fld>
            <a:endParaRPr lang="en-US" altLang="zh-CN"/>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7"/>
          <p:cNvSpPr>
            <a:spLocks noGrp="1" noChangeArrowheads="1"/>
          </p:cNvSpPr>
          <p:nvPr>
            <p:ph type="sldNum" sz="quarter" idx="11"/>
          </p:nvPr>
        </p:nvSpPr>
        <p:spPr>
          <a:ln/>
        </p:spPr>
        <p:txBody>
          <a:bodyPr/>
          <a:lstStyle>
            <a:lvl1pPr>
              <a:defRPr/>
            </a:lvl1pPr>
          </a:lstStyle>
          <a:p>
            <a:pPr>
              <a:defRPr/>
            </a:pPr>
            <a:fld id="{FCA8214C-F769-43E3-96E2-59F4E44E6C02}" type="slidenum">
              <a:rPr lang="en-US" altLang="zh-CN"/>
              <a:pPr>
                <a:defRPr/>
              </a:pPr>
              <a:t>‹#›</a:t>
            </a:fld>
            <a:endParaRPr lang="en-US" altLang="zh-CN"/>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7"/>
          <p:cNvSpPr>
            <a:spLocks noGrp="1" noChangeArrowheads="1"/>
          </p:cNvSpPr>
          <p:nvPr>
            <p:ph type="sldNum" sz="quarter" idx="11"/>
          </p:nvPr>
        </p:nvSpPr>
        <p:spPr>
          <a:ln/>
        </p:spPr>
        <p:txBody>
          <a:bodyPr/>
          <a:lstStyle>
            <a:lvl1pPr>
              <a:defRPr/>
            </a:lvl1pPr>
          </a:lstStyle>
          <a:p>
            <a:pPr>
              <a:defRPr/>
            </a:pPr>
            <a:fld id="{76CE68C6-869C-40A5-9B67-E3B41CE595A1}" type="slidenum">
              <a:rPr lang="en-US" altLang="zh-CN"/>
              <a:pPr>
                <a:defRPr/>
              </a:pPr>
              <a:t>‹#›</a:t>
            </a:fld>
            <a:endParaRPr lang="en-US" altLang="zh-CN"/>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3" name="Rectangle 7"/>
          <p:cNvSpPr>
            <a:spLocks noGrp="1" noChangeArrowheads="1"/>
          </p:cNvSpPr>
          <p:nvPr>
            <p:ph type="sldNum" sz="quarter" idx="11"/>
          </p:nvPr>
        </p:nvSpPr>
        <p:spPr>
          <a:ln/>
        </p:spPr>
        <p:txBody>
          <a:bodyPr/>
          <a:lstStyle>
            <a:lvl1pPr>
              <a:defRPr/>
            </a:lvl1pPr>
          </a:lstStyle>
          <a:p>
            <a:pPr>
              <a:defRPr/>
            </a:pPr>
            <a:fld id="{76CE68C6-869C-40A5-9B67-E3B41CE595A1}" type="slidenum">
              <a:rPr lang="en-US" altLang="zh-CN"/>
              <a:pPr>
                <a:defRPr/>
              </a:pPr>
              <a:t>‹#›</a:t>
            </a:fld>
            <a:endParaRPr lang="en-US" altLang="zh-CN"/>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7"/>
          <p:cNvSpPr>
            <a:spLocks noGrp="1" noChangeArrowheads="1"/>
          </p:cNvSpPr>
          <p:nvPr>
            <p:ph type="sldNum" sz="quarter" idx="11"/>
          </p:nvPr>
        </p:nvSpPr>
        <p:spPr>
          <a:ln/>
        </p:spPr>
        <p:txBody>
          <a:bodyPr/>
          <a:lstStyle>
            <a:lvl1pPr>
              <a:defRPr/>
            </a:lvl1pPr>
          </a:lstStyle>
          <a:p>
            <a:pPr>
              <a:defRPr/>
            </a:pPr>
            <a:fld id="{4015DD36-B387-4528-8554-6653607938B2}" type="slidenum">
              <a:rPr lang="en-US" altLang="zh-CN"/>
              <a:pPr>
                <a:defRPr/>
              </a:pPr>
              <a:t>‹#›</a:t>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7"/>
          <p:cNvSpPr>
            <a:spLocks noGrp="1" noChangeArrowheads="1"/>
          </p:cNvSpPr>
          <p:nvPr>
            <p:ph type="sldNum" sz="quarter" idx="11"/>
          </p:nvPr>
        </p:nvSpPr>
        <p:spPr>
          <a:ln/>
        </p:spPr>
        <p:txBody>
          <a:bodyPr/>
          <a:lstStyle>
            <a:lvl1pPr>
              <a:defRPr/>
            </a:lvl1pPr>
          </a:lstStyle>
          <a:p>
            <a:pPr>
              <a:defRPr/>
            </a:pPr>
            <a:fld id="{1983FD14-5D83-42E5-805D-56005BCDE088}" type="slidenum">
              <a:rPr lang="en-US" altLang="zh-CN"/>
              <a:pPr>
                <a:defRPr/>
              </a:pPr>
              <a:t>‹#›</a:t>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55D4D261-371C-478E-9D92-CC4BEDE0F769}" type="slidenum">
              <a:rPr lang="en-US" altLang="zh-CN"/>
              <a:pPr>
                <a:defRPr/>
              </a:pPr>
              <a:t>‹#›</a:t>
            </a:fld>
            <a:endParaRPr lang="en-US" altLang="zh-C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sldNum" sz="quarter" idx="11"/>
          </p:nvPr>
        </p:nvSpPr>
        <p:spPr>
          <a:ln/>
        </p:spPr>
        <p:txBody>
          <a:bodyPr/>
          <a:lstStyle>
            <a:lvl1pPr>
              <a:defRPr/>
            </a:lvl1pPr>
          </a:lstStyle>
          <a:p>
            <a:pPr>
              <a:defRPr/>
            </a:pPr>
            <a:fld id="{126A5805-CF17-4D74-92E1-6F9D498D634E}" type="slidenum">
              <a:rPr lang="en-US" altLang="zh-CN"/>
              <a:pPr>
                <a:defRPr/>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Rectangle 7"/>
          <p:cNvSpPr>
            <a:spLocks noGrp="1" noChangeArrowheads="1"/>
          </p:cNvSpPr>
          <p:nvPr>
            <p:ph type="sldNum" sz="quarter" idx="11"/>
          </p:nvPr>
        </p:nvSpPr>
        <p:spPr/>
        <p:txBody>
          <a:bodyPr/>
          <a:lstStyle>
            <a:lvl1pPr>
              <a:defRPr/>
            </a:lvl1pPr>
          </a:lstStyle>
          <a:p>
            <a:pPr>
              <a:defRPr/>
            </a:pPr>
            <a:fld id="{67DF4681-0EF9-4093-ADCE-209947C6A470}" type="slidenum">
              <a:rPr lang="en-US" altLang="zh-CN"/>
              <a:pPr>
                <a:defRPr/>
              </a:pPr>
              <a:t>‹#›</a:t>
            </a:fld>
            <a:endParaRPr lang="en-US" altLang="zh-CN"/>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sldNum" sz="quarter" idx="11"/>
          </p:nvPr>
        </p:nvSpPr>
        <p:spPr/>
        <p:txBody>
          <a:bodyPr/>
          <a:lstStyle>
            <a:lvl1pPr>
              <a:defRPr/>
            </a:lvl1pPr>
          </a:lstStyle>
          <a:p>
            <a:pPr>
              <a:defRPr/>
            </a:pPr>
            <a:fld id="{12FDFE95-E975-478F-A645-7C4EB3F7594E}" type="slidenum">
              <a:rPr lang="en-US" altLang="zh-CN"/>
              <a:pPr>
                <a:defRPr/>
              </a:pPr>
              <a:t>‹#›</a:t>
            </a:fld>
            <a:endParaRPr lang="en-US" altLang="zh-CN"/>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Rectangle 7"/>
          <p:cNvSpPr>
            <a:spLocks noGrp="1" noChangeArrowheads="1"/>
          </p:cNvSpPr>
          <p:nvPr>
            <p:ph type="sldNum" sz="quarter" idx="11"/>
          </p:nvPr>
        </p:nvSpPr>
        <p:spPr/>
        <p:txBody>
          <a:bodyPr/>
          <a:lstStyle>
            <a:lvl1pPr>
              <a:defRPr/>
            </a:lvl1pPr>
          </a:lstStyle>
          <a:p>
            <a:pPr>
              <a:defRPr/>
            </a:pPr>
            <a:fld id="{74E65B35-C933-4A04-A71C-03F9021F5B4F}" type="slidenum">
              <a:rPr lang="en-US" altLang="zh-CN"/>
              <a:pPr>
                <a:defRPr/>
              </a:pPr>
              <a:t>‹#›</a:t>
            </a:fld>
            <a:endParaRPr lang="en-US" altLang="zh-CN"/>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7"/>
          <p:cNvSpPr>
            <a:spLocks noGrp="1" noChangeArrowheads="1"/>
          </p:cNvSpPr>
          <p:nvPr>
            <p:ph type="sldNum" sz="quarter" idx="11"/>
          </p:nvPr>
        </p:nvSpPr>
        <p:spPr/>
        <p:txBody>
          <a:bodyPr/>
          <a:lstStyle>
            <a:lvl1pPr>
              <a:defRPr/>
            </a:lvl1pPr>
          </a:lstStyle>
          <a:p>
            <a:pPr>
              <a:defRPr/>
            </a:pPr>
            <a:fld id="{BBBB0021-1471-4A19-B058-3F89A7DAB666}" type="slidenum">
              <a:rPr lang="en-US" altLang="zh-CN"/>
              <a:pPr>
                <a:defRPr/>
              </a:pPr>
              <a:t>‹#›</a:t>
            </a:fld>
            <a:endParaRPr lang="en-US" altLang="zh-CN"/>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7"/>
          <p:cNvSpPr>
            <a:spLocks noGrp="1" noChangeArrowheads="1"/>
          </p:cNvSpPr>
          <p:nvPr>
            <p:ph type="sldNum" sz="quarter" idx="11"/>
          </p:nvPr>
        </p:nvSpPr>
        <p:spPr/>
        <p:txBody>
          <a:bodyPr/>
          <a:lstStyle>
            <a:lvl1pPr>
              <a:defRPr/>
            </a:lvl1pPr>
          </a:lstStyle>
          <a:p>
            <a:pPr>
              <a:defRPr/>
            </a:pPr>
            <a:fld id="{700C099A-6552-4724-AD39-B0EE2F003FA2}" type="slidenum">
              <a:rPr lang="en-US" altLang="zh-CN"/>
              <a:pPr>
                <a:defRPr/>
              </a:pPr>
              <a:t>‹#›</a:t>
            </a:fld>
            <a:endParaRPr lang="en-US" altLang="zh-CN"/>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7"/>
          <p:cNvSpPr>
            <a:spLocks noGrp="1" noChangeArrowheads="1"/>
          </p:cNvSpPr>
          <p:nvPr>
            <p:ph type="sldNum" sz="quarter" idx="11"/>
          </p:nvPr>
        </p:nvSpPr>
        <p:spPr/>
        <p:txBody>
          <a:bodyPr/>
          <a:lstStyle>
            <a:lvl1pPr>
              <a:defRPr/>
            </a:lvl1pPr>
          </a:lstStyle>
          <a:p>
            <a:pPr>
              <a:defRPr/>
            </a:pPr>
            <a:fld id="{7ACCEEF5-A4E8-4B38-9B9A-645F7197AB0D}" type="slidenum">
              <a:rPr lang="en-US" altLang="zh-CN"/>
              <a:pPr>
                <a:defRPr/>
              </a:pPr>
              <a:t>‹#›</a:t>
            </a:fld>
            <a:endParaRPr lang="en-US" altLang="zh-CN"/>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6" name="Rectangle 7"/>
          <p:cNvSpPr>
            <a:spLocks noGrp="1" noChangeArrowheads="1"/>
          </p:cNvSpPr>
          <p:nvPr>
            <p:ph type="sldNum" sz="quarter" idx="11"/>
          </p:nvPr>
        </p:nvSpPr>
        <p:spPr/>
        <p:txBody>
          <a:bodyPr/>
          <a:lstStyle>
            <a:lvl1pPr>
              <a:defRPr/>
            </a:lvl1pPr>
          </a:lstStyle>
          <a:p>
            <a:pPr>
              <a:defRPr/>
            </a:pPr>
            <a:fld id="{0440781A-A4F2-4A76-904B-091E0D892C1E}" type="slidenum">
              <a:rPr lang="en-US" altLang="zh-CN"/>
              <a:pPr>
                <a:defRPr/>
              </a:pPr>
              <a:t>‹#›</a:t>
            </a:fld>
            <a:endParaRPr lang="en-US" altLang="zh-CN"/>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457200" y="122238"/>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1"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5" name="Rectangle 7"/>
          <p:cNvSpPr>
            <a:spLocks noGrp="1" noChangeArrowheads="1"/>
          </p:cNvSpPr>
          <p:nvPr>
            <p:ph type="sldNum" sz="quarter" idx="4"/>
          </p:nvPr>
        </p:nvSpPr>
        <p:spPr bwMode="auto">
          <a:xfrm>
            <a:off x="3529013" y="62404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vl1pPr>
          </a:lstStyle>
          <a:p>
            <a:pPr>
              <a:defRPr/>
            </a:pPr>
            <a:fld id="{F1DF145E-C5AF-4A14-B9F0-BF7FA6800514}" type="slidenum">
              <a:rPr lang="en-US" altLang="zh-CN"/>
              <a:pPr>
                <a:defRPr/>
              </a:pPr>
              <a:t>‹#›</a:t>
            </a:fld>
            <a:endParaRPr lang="en-US" altLang="zh-CN"/>
          </a:p>
        </p:txBody>
      </p:sp>
      <p:grpSp>
        <p:nvGrpSpPr>
          <p:cNvPr id="2054" name="Group 9"/>
          <p:cNvGrpSpPr>
            <a:grpSpLocks/>
          </p:cNvGrpSpPr>
          <p:nvPr userDrawn="1"/>
        </p:nvGrpSpPr>
        <p:grpSpPr bwMode="auto">
          <a:xfrm>
            <a:off x="8101013" y="261938"/>
            <a:ext cx="1042987" cy="1438275"/>
            <a:chOff x="5136" y="960"/>
            <a:chExt cx="528" cy="864"/>
          </a:xfrm>
        </p:grpSpPr>
        <p:sp>
          <p:nvSpPr>
            <p:cNvPr id="1034" name="Oval 10"/>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5" name="Oval 11"/>
            <p:cNvSpPr>
              <a:spLocks noChangeArrowheads="1"/>
            </p:cNvSpPr>
            <p:nvPr/>
          </p:nvSpPr>
          <p:spPr bwMode="auto">
            <a:xfrm>
              <a:off x="5248"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6" name="Oval 12"/>
            <p:cNvSpPr>
              <a:spLocks noChangeArrowheads="1"/>
            </p:cNvSpPr>
            <p:nvPr/>
          </p:nvSpPr>
          <p:spPr bwMode="auto">
            <a:xfrm>
              <a:off x="5360"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7" name="Oval 13"/>
            <p:cNvSpPr>
              <a:spLocks noChangeArrowheads="1"/>
            </p:cNvSpPr>
            <p:nvPr/>
          </p:nvSpPr>
          <p:spPr bwMode="auto">
            <a:xfrm>
              <a:off x="5136"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8" name="Oval 14"/>
            <p:cNvSpPr>
              <a:spLocks noChangeArrowheads="1"/>
            </p:cNvSpPr>
            <p:nvPr/>
          </p:nvSpPr>
          <p:spPr bwMode="auto">
            <a:xfrm>
              <a:off x="5248"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39" name="Oval 15"/>
            <p:cNvSpPr>
              <a:spLocks noChangeArrowheads="1"/>
            </p:cNvSpPr>
            <p:nvPr/>
          </p:nvSpPr>
          <p:spPr bwMode="auto">
            <a:xfrm>
              <a:off x="5360" y="1072"/>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0" name="Oval 16"/>
            <p:cNvSpPr>
              <a:spLocks noChangeArrowheads="1"/>
            </p:cNvSpPr>
            <p:nvPr/>
          </p:nvSpPr>
          <p:spPr bwMode="auto">
            <a:xfrm>
              <a:off x="5472" y="1072"/>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1" name="Oval 17"/>
            <p:cNvSpPr>
              <a:spLocks noChangeArrowheads="1"/>
            </p:cNvSpPr>
            <p:nvPr/>
          </p:nvSpPr>
          <p:spPr bwMode="auto">
            <a:xfrm>
              <a:off x="5136" y="1184"/>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2" name="Oval 18"/>
            <p:cNvSpPr>
              <a:spLocks noChangeArrowheads="1"/>
            </p:cNvSpPr>
            <p:nvPr/>
          </p:nvSpPr>
          <p:spPr bwMode="auto">
            <a:xfrm>
              <a:off x="5248" y="1184"/>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3" name="Oval 19"/>
            <p:cNvSpPr>
              <a:spLocks noChangeArrowheads="1"/>
            </p:cNvSpPr>
            <p:nvPr/>
          </p:nvSpPr>
          <p:spPr bwMode="auto">
            <a:xfrm>
              <a:off x="5360" y="1184"/>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4" name="Oval 20"/>
            <p:cNvSpPr>
              <a:spLocks noChangeArrowheads="1"/>
            </p:cNvSpPr>
            <p:nvPr/>
          </p:nvSpPr>
          <p:spPr bwMode="auto">
            <a:xfrm>
              <a:off x="5472" y="1184"/>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5" name="Oval 21"/>
            <p:cNvSpPr>
              <a:spLocks noChangeArrowheads="1"/>
            </p:cNvSpPr>
            <p:nvPr/>
          </p:nvSpPr>
          <p:spPr bwMode="auto">
            <a:xfrm>
              <a:off x="5584" y="1184"/>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46" name="Oval 22"/>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47" name="Oval 23"/>
            <p:cNvSpPr>
              <a:spLocks noChangeArrowheads="1"/>
            </p:cNvSpPr>
            <p:nvPr/>
          </p:nvSpPr>
          <p:spPr bwMode="auto">
            <a:xfrm>
              <a:off x="5248" y="1296"/>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8" name="Oval 24"/>
            <p:cNvSpPr>
              <a:spLocks noChangeArrowheads="1"/>
            </p:cNvSpPr>
            <p:nvPr/>
          </p:nvSpPr>
          <p:spPr bwMode="auto">
            <a:xfrm>
              <a:off x="5360" y="1296"/>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49" name="Oval 25"/>
            <p:cNvSpPr>
              <a:spLocks noChangeArrowheads="1"/>
            </p:cNvSpPr>
            <p:nvPr/>
          </p:nvSpPr>
          <p:spPr bwMode="auto">
            <a:xfrm>
              <a:off x="5472" y="1296"/>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0" name="Oval 26"/>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1" name="Oval 27"/>
            <p:cNvSpPr>
              <a:spLocks noChangeArrowheads="1"/>
            </p:cNvSpPr>
            <p:nvPr/>
          </p:nvSpPr>
          <p:spPr bwMode="auto">
            <a:xfrm>
              <a:off x="5248"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2" name="Oval 28"/>
            <p:cNvSpPr>
              <a:spLocks noChangeArrowheads="1"/>
            </p:cNvSpPr>
            <p:nvPr/>
          </p:nvSpPr>
          <p:spPr bwMode="auto">
            <a:xfrm>
              <a:off x="5360" y="1408"/>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3" name="Oval 29"/>
            <p:cNvSpPr>
              <a:spLocks noChangeArrowheads="1"/>
            </p:cNvSpPr>
            <p:nvPr/>
          </p:nvSpPr>
          <p:spPr bwMode="auto">
            <a:xfrm>
              <a:off x="5472" y="1408"/>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4" name="Oval 30"/>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55" name="Oval 31"/>
            <p:cNvSpPr>
              <a:spLocks noChangeArrowheads="1"/>
            </p:cNvSpPr>
            <p:nvPr/>
          </p:nvSpPr>
          <p:spPr bwMode="auto">
            <a:xfrm>
              <a:off x="5136" y="1520"/>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056" name="Oval 32"/>
            <p:cNvSpPr>
              <a:spLocks noChangeArrowheads="1"/>
            </p:cNvSpPr>
            <p:nvPr/>
          </p:nvSpPr>
          <p:spPr bwMode="auto">
            <a:xfrm>
              <a:off x="5248" y="1520"/>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7" name="Oval 33"/>
            <p:cNvSpPr>
              <a:spLocks noChangeArrowheads="1"/>
            </p:cNvSpPr>
            <p:nvPr/>
          </p:nvSpPr>
          <p:spPr bwMode="auto">
            <a:xfrm>
              <a:off x="5360" y="1520"/>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58" name="Oval 34"/>
            <p:cNvSpPr>
              <a:spLocks noChangeArrowheads="1"/>
            </p:cNvSpPr>
            <p:nvPr/>
          </p:nvSpPr>
          <p:spPr bwMode="auto">
            <a:xfrm>
              <a:off x="5472" y="1520"/>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59" name="Oval 35"/>
            <p:cNvSpPr>
              <a:spLocks noChangeArrowheads="1"/>
            </p:cNvSpPr>
            <p:nvPr/>
          </p:nvSpPr>
          <p:spPr bwMode="auto">
            <a:xfrm>
              <a:off x="5136" y="1632"/>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60" name="Oval 36"/>
            <p:cNvSpPr>
              <a:spLocks noChangeArrowheads="1"/>
            </p:cNvSpPr>
            <p:nvPr/>
          </p:nvSpPr>
          <p:spPr bwMode="auto">
            <a:xfrm>
              <a:off x="5248" y="1632"/>
              <a:ext cx="80"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061" name="Oval 37"/>
            <p:cNvSpPr>
              <a:spLocks noChangeArrowheads="1"/>
            </p:cNvSpPr>
            <p:nvPr/>
          </p:nvSpPr>
          <p:spPr bwMode="auto">
            <a:xfrm>
              <a:off x="5360" y="1632"/>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2" name="Oval 38"/>
            <p:cNvSpPr>
              <a:spLocks noChangeArrowheads="1"/>
            </p:cNvSpPr>
            <p:nvPr/>
          </p:nvSpPr>
          <p:spPr bwMode="auto">
            <a:xfrm>
              <a:off x="5472" y="1632"/>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3" name="Oval 39"/>
            <p:cNvSpPr>
              <a:spLocks noChangeArrowheads="1"/>
            </p:cNvSpPr>
            <p:nvPr/>
          </p:nvSpPr>
          <p:spPr bwMode="auto">
            <a:xfrm>
              <a:off x="5248" y="1744"/>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1064" name="Oval 40"/>
            <p:cNvSpPr>
              <a:spLocks noChangeArrowheads="1"/>
            </p:cNvSpPr>
            <p:nvPr/>
          </p:nvSpPr>
          <p:spPr bwMode="auto">
            <a:xfrm>
              <a:off x="5472" y="1744"/>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1065" name="Line 41"/>
          <p:cNvSpPr>
            <a:spLocks noChangeShapeType="1"/>
          </p:cNvSpPr>
          <p:nvPr userDrawn="1"/>
        </p:nvSpPr>
        <p:spPr bwMode="auto">
          <a:xfrm>
            <a:off x="8027988" y="152400"/>
            <a:ext cx="0" cy="1524000"/>
          </a:xfrm>
          <a:prstGeom prst="line">
            <a:avLst/>
          </a:prstGeom>
          <a:noFill/>
          <a:ln w="9525">
            <a:solidFill>
              <a:schemeClr val="tx1"/>
            </a:solidFill>
            <a:round/>
            <a:headEnd/>
            <a:tailE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1" r:id="rId15"/>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2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title"/>
          </p:nvPr>
        </p:nvSpPr>
        <p:spPr bwMode="auto">
          <a:xfrm>
            <a:off x="457200" y="122238"/>
            <a:ext cx="7543800" cy="8588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3075"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5" name="Rectangle 7"/>
          <p:cNvSpPr>
            <a:spLocks noGrp="1" noChangeArrowheads="1"/>
          </p:cNvSpPr>
          <p:nvPr>
            <p:ph type="sldNum" sz="quarter" idx="4"/>
          </p:nvPr>
        </p:nvSpPr>
        <p:spPr bwMode="auto">
          <a:xfrm>
            <a:off x="3529013" y="6240463"/>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vl1pPr>
          </a:lstStyle>
          <a:p>
            <a:pPr>
              <a:defRPr/>
            </a:pPr>
            <a:fld id="{49D54238-E30E-46E7-B70F-7CD95595695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60" r:id="rId8"/>
    <p:sldLayoutId id="2147483742" r:id="rId9"/>
    <p:sldLayoutId id="2147483743" r:id="rId10"/>
    <p:sldLayoutId id="2147483744" r:id="rId11"/>
    <p:sldLayoutId id="2147483745" r:id="rId12"/>
  </p:sldLayoutIdLst>
  <p:transition/>
  <p:timing>
    <p:tnLst>
      <p:par>
        <p:cTn id="1" dur="indefinite" restart="never" nodeType="tmRoot"/>
      </p:par>
    </p:tnLst>
  </p:timing>
  <p:hf hdr="0" ftr="0" dt="0"/>
  <p:txStyles>
    <p:titleStyle>
      <a:lvl1pPr algn="l" rtl="0" eaLnBrk="0" fontAlgn="base" hangingPunct="0">
        <a:spcBef>
          <a:spcPct val="0"/>
        </a:spcBef>
        <a:spcAft>
          <a:spcPct val="0"/>
        </a:spcAft>
        <a:defRPr sz="42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宋体" pitchFamily="2" charset="-122"/>
        </a:defRPr>
      </a:lvl2pPr>
      <a:lvl3pPr algn="l" rtl="0" eaLnBrk="0" fontAlgn="base" hangingPunct="0">
        <a:spcBef>
          <a:spcPct val="0"/>
        </a:spcBef>
        <a:spcAft>
          <a:spcPct val="0"/>
        </a:spcAft>
        <a:defRPr sz="4200" b="1">
          <a:solidFill>
            <a:schemeClr val="tx1"/>
          </a:solidFill>
          <a:latin typeface="Arial" charset="0"/>
          <a:ea typeface="宋体" pitchFamily="2" charset="-122"/>
        </a:defRPr>
      </a:lvl3pPr>
      <a:lvl4pPr algn="l" rtl="0" eaLnBrk="0" fontAlgn="base" hangingPunct="0">
        <a:spcBef>
          <a:spcPct val="0"/>
        </a:spcBef>
        <a:spcAft>
          <a:spcPct val="0"/>
        </a:spcAft>
        <a:defRPr sz="4200" b="1">
          <a:solidFill>
            <a:schemeClr val="tx1"/>
          </a:solidFill>
          <a:latin typeface="Arial" charset="0"/>
          <a:ea typeface="宋体" pitchFamily="2" charset="-122"/>
        </a:defRPr>
      </a:lvl4pPr>
      <a:lvl5pPr algn="l" rtl="0" eaLnBrk="0" fontAlgn="base" hangingPunct="0">
        <a:spcBef>
          <a:spcPct val="0"/>
        </a:spcBef>
        <a:spcAft>
          <a:spcPct val="0"/>
        </a:spcAft>
        <a:defRPr sz="4200" b="1">
          <a:solidFill>
            <a:schemeClr val="tx1"/>
          </a:solidFill>
          <a:latin typeface="Arial" charset="0"/>
          <a:ea typeface="宋体" pitchFamily="2" charset="-122"/>
        </a:defRPr>
      </a:lvl5pPr>
      <a:lvl6pPr marL="457200" algn="l" rtl="0" fontAlgn="base">
        <a:spcBef>
          <a:spcPct val="0"/>
        </a:spcBef>
        <a:spcAft>
          <a:spcPct val="0"/>
        </a:spcAft>
        <a:defRPr sz="4200" b="1">
          <a:solidFill>
            <a:schemeClr val="tx1"/>
          </a:solidFill>
          <a:latin typeface="Arial" charset="0"/>
          <a:ea typeface="宋体" pitchFamily="2" charset="-122"/>
        </a:defRPr>
      </a:lvl6pPr>
      <a:lvl7pPr marL="914400" algn="l" rtl="0" fontAlgn="base">
        <a:spcBef>
          <a:spcPct val="0"/>
        </a:spcBef>
        <a:spcAft>
          <a:spcPct val="0"/>
        </a:spcAft>
        <a:defRPr sz="4200" b="1">
          <a:solidFill>
            <a:schemeClr val="tx1"/>
          </a:solidFill>
          <a:latin typeface="Arial" charset="0"/>
          <a:ea typeface="宋体" pitchFamily="2" charset="-122"/>
        </a:defRPr>
      </a:lvl7pPr>
      <a:lvl8pPr marL="1371600" algn="l" rtl="0" fontAlgn="base">
        <a:spcBef>
          <a:spcPct val="0"/>
        </a:spcBef>
        <a:spcAft>
          <a:spcPct val="0"/>
        </a:spcAft>
        <a:defRPr sz="4200" b="1">
          <a:solidFill>
            <a:schemeClr val="tx1"/>
          </a:solidFill>
          <a:latin typeface="Arial" charset="0"/>
          <a:ea typeface="宋体" pitchFamily="2" charset="-122"/>
        </a:defRPr>
      </a:lvl8pPr>
      <a:lvl9pPr marL="1828800" algn="l" rtl="0" fontAlgn="base">
        <a:spcBef>
          <a:spcPct val="0"/>
        </a:spcBef>
        <a:spcAft>
          <a:spcPct val="0"/>
        </a:spcAft>
        <a:defRPr sz="4200" b="1">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10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p:nvPr>
        </p:nvSpPr>
        <p:spPr>
          <a:xfrm>
            <a:off x="-180975" y="1438722"/>
            <a:ext cx="6911975" cy="1846262"/>
          </a:xfrm>
        </p:spPr>
        <p:txBody>
          <a:bodyPr/>
          <a:lstStyle/>
          <a:p>
            <a:pPr algn="ctr" eaLnBrk="1" hangingPunct="1"/>
            <a:r>
              <a:rPr lang="en-US" altLang="zh-CN" sz="5000" smtClean="0"/>
              <a:t>       </a:t>
            </a:r>
            <a:r>
              <a:rPr lang="zh-CN" altLang="en-US" sz="5400" smtClean="0"/>
              <a:t>第</a:t>
            </a:r>
            <a:r>
              <a:rPr lang="en-US" altLang="zh-CN" sz="5400" smtClean="0"/>
              <a:t>10</a:t>
            </a:r>
            <a:r>
              <a:rPr lang="zh-CN" altLang="en-US" sz="5400" smtClean="0"/>
              <a:t>章</a:t>
            </a:r>
            <a:r>
              <a:rPr lang="en-US" altLang="zh-CN" sz="5400" smtClean="0"/>
              <a:t/>
            </a:r>
            <a:br>
              <a:rPr lang="en-US" altLang="zh-CN" sz="5400" smtClean="0"/>
            </a:br>
            <a:r>
              <a:rPr lang="en-US" altLang="zh-CN" sz="5400" smtClean="0"/>
              <a:t>      </a:t>
            </a:r>
            <a:endParaRPr lang="zh-CN" altLang="en-US" sz="4200" smtClean="0"/>
          </a:p>
        </p:txBody>
      </p:sp>
      <p:sp>
        <p:nvSpPr>
          <p:cNvPr id="18436" name="Rectangle 3"/>
          <p:cNvSpPr>
            <a:spLocks noGrp="1" noChangeArrowheads="1"/>
          </p:cNvSpPr>
          <p:nvPr>
            <p:ph type="subTitle" idx="1"/>
          </p:nvPr>
        </p:nvSpPr>
        <p:spPr>
          <a:xfrm>
            <a:off x="683568" y="2919413"/>
            <a:ext cx="6547495" cy="2449512"/>
          </a:xfrm>
        </p:spPr>
        <p:txBody>
          <a:bodyPr/>
          <a:lstStyle/>
          <a:p>
            <a:pPr algn="ctr" eaLnBrk="1" hangingPunct="1"/>
            <a:r>
              <a:rPr lang="en-US" altLang="zh-CN" sz="5400" smtClean="0">
                <a:latin typeface="黑体" pitchFamily="2" charset="-122"/>
              </a:rPr>
              <a:t>Linux</a:t>
            </a:r>
            <a:r>
              <a:rPr lang="zh-CN" altLang="en-US" sz="5400" smtClean="0">
                <a:latin typeface="黑体" pitchFamily="2" charset="-122"/>
              </a:rPr>
              <a:t>网络服务</a:t>
            </a:r>
            <a:endParaRPr lang="en-US" altLang="zh-CN" sz="1000" smtClean="0">
              <a:latin typeface="Times New Roman" pitchFamily="18" charset="0"/>
            </a:endParaRPr>
          </a:p>
          <a:p>
            <a:pPr algn="l" eaLnBrk="1" hangingPunct="1"/>
            <a:endParaRPr lang="en-US" altLang="zh-CN" sz="3000" smtClean="0">
              <a:latin typeface="Times New Roman" pitchFamily="18"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3568" y="1124744"/>
            <a:ext cx="6972300" cy="609600"/>
            <a:chOff x="1143000" y="270520"/>
            <a:chExt cx="6019800" cy="609600"/>
          </a:xfrm>
        </p:grpSpPr>
        <p:sp>
          <p:nvSpPr>
            <p:cNvPr id="7173" name="Rectangle 5"/>
            <p:cNvSpPr>
              <a:spLocks noChangeArrowheads="1"/>
            </p:cNvSpPr>
            <p:nvPr/>
          </p:nvSpPr>
          <p:spPr bwMode="auto">
            <a:xfrm>
              <a:off x="1143000" y="270520"/>
              <a:ext cx="601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4" name="Text Box 6"/>
            <p:cNvSpPr txBox="1">
              <a:spLocks noChangeArrowheads="1"/>
            </p:cNvSpPr>
            <p:nvPr/>
          </p:nvSpPr>
          <p:spPr bwMode="auto">
            <a:xfrm>
              <a:off x="1219200" y="414536"/>
              <a:ext cx="152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smtClean="0">
                  <a:latin typeface="+mn-ea"/>
                  <a:ea typeface="+mn-ea"/>
                </a:rPr>
                <a:t>网络</a:t>
              </a:r>
              <a:r>
                <a:rPr lang="zh-CN" altLang="en-US" sz="2400">
                  <a:latin typeface="+mn-ea"/>
                  <a:ea typeface="+mn-ea"/>
                </a:rPr>
                <a:t>类型</a:t>
              </a:r>
            </a:p>
          </p:txBody>
        </p:sp>
        <p:sp>
          <p:nvSpPr>
            <p:cNvPr id="7175" name="Line 7"/>
            <p:cNvSpPr>
              <a:spLocks noChangeShapeType="1"/>
            </p:cNvSpPr>
            <p:nvPr/>
          </p:nvSpPr>
          <p:spPr bwMode="auto">
            <a:xfrm>
              <a:off x="2971800" y="313184"/>
              <a:ext cx="0" cy="533400"/>
            </a:xfrm>
            <a:prstGeom prst="line">
              <a:avLst/>
            </a:prstGeom>
            <a:noFill/>
            <a:ln w="9525">
              <a:solidFill>
                <a:schemeClr val="accent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6" name="Text Box 8"/>
            <p:cNvSpPr txBox="1">
              <a:spLocks noChangeArrowheads="1"/>
            </p:cNvSpPr>
            <p:nvPr/>
          </p:nvSpPr>
          <p:spPr bwMode="auto">
            <a:xfrm>
              <a:off x="2995151" y="342528"/>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mn-ea"/>
                  <a:ea typeface="+mn-ea"/>
                </a:rPr>
                <a:t>网络</a:t>
              </a:r>
              <a:r>
                <a:rPr lang="en-US" altLang="zh-CN" sz="2400">
                  <a:latin typeface="+mn-ea"/>
                  <a:ea typeface="+mn-ea"/>
                </a:rPr>
                <a:t>ID</a:t>
              </a:r>
            </a:p>
          </p:txBody>
        </p:sp>
        <p:sp>
          <p:nvSpPr>
            <p:cNvPr id="7183" name="Text Box 15"/>
            <p:cNvSpPr txBox="1">
              <a:spLocks noChangeArrowheads="1"/>
            </p:cNvSpPr>
            <p:nvPr/>
          </p:nvSpPr>
          <p:spPr bwMode="auto">
            <a:xfrm>
              <a:off x="5193135" y="342528"/>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latin typeface="+mn-ea"/>
                  <a:ea typeface="+mn-ea"/>
                </a:rPr>
                <a:t>主机</a:t>
              </a:r>
              <a:r>
                <a:rPr lang="en-US" altLang="zh-CN" sz="2400">
                  <a:latin typeface="+mn-ea"/>
                  <a:ea typeface="+mn-ea"/>
                </a:rPr>
                <a:t>ID</a:t>
              </a:r>
            </a:p>
          </p:txBody>
        </p:sp>
        <p:sp>
          <p:nvSpPr>
            <p:cNvPr id="7184" name="Line 16"/>
            <p:cNvSpPr>
              <a:spLocks noChangeShapeType="1"/>
            </p:cNvSpPr>
            <p:nvPr/>
          </p:nvSpPr>
          <p:spPr bwMode="auto">
            <a:xfrm>
              <a:off x="4724400" y="270520"/>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185" name="Text Box 17"/>
          <p:cNvSpPr txBox="1">
            <a:spLocks noChangeArrowheads="1"/>
          </p:cNvSpPr>
          <p:nvPr/>
        </p:nvSpPr>
        <p:spPr bwMode="auto">
          <a:xfrm>
            <a:off x="457200" y="1916832"/>
            <a:ext cx="8363272"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90000"/>
              </a:lnSpc>
              <a:spcBef>
                <a:spcPct val="50000"/>
              </a:spcBef>
            </a:pPr>
            <a:r>
              <a:rPr lang="zh-CN" altLang="en-US" sz="2400" b="1" smtClean="0">
                <a:solidFill>
                  <a:srgbClr val="0000CC"/>
                </a:solidFill>
                <a:latin typeface="+mn-ea"/>
                <a:ea typeface="+mn-ea"/>
              </a:rPr>
              <a:t>网络</a:t>
            </a:r>
            <a:r>
              <a:rPr lang="zh-CN" altLang="en-US" sz="2400" b="1">
                <a:solidFill>
                  <a:srgbClr val="0000CC"/>
                </a:solidFill>
                <a:latin typeface="+mn-ea"/>
                <a:ea typeface="+mn-ea"/>
              </a:rPr>
              <a:t>类型</a:t>
            </a:r>
            <a:r>
              <a:rPr lang="zh-CN" altLang="en-US" sz="2400" b="1">
                <a:latin typeface="+mn-ea"/>
                <a:ea typeface="+mn-ea"/>
              </a:rPr>
              <a:t>：</a:t>
            </a:r>
            <a:r>
              <a:rPr lang="en-US" altLang="zh-CN" sz="2400" b="1" smtClean="0">
                <a:latin typeface="+mn-ea"/>
                <a:ea typeface="+mn-ea"/>
              </a:rPr>
              <a:t>A</a:t>
            </a:r>
            <a:r>
              <a:rPr lang="zh-CN" altLang="en-US" sz="2400" b="1" smtClean="0">
                <a:latin typeface="+mn-ea"/>
                <a:ea typeface="+mn-ea"/>
              </a:rPr>
              <a:t>～</a:t>
            </a:r>
            <a:r>
              <a:rPr lang="en-US" altLang="zh-CN" sz="2400" b="1" smtClean="0">
                <a:latin typeface="+mn-ea"/>
                <a:ea typeface="+mn-ea"/>
              </a:rPr>
              <a:t>E</a:t>
            </a:r>
            <a:r>
              <a:rPr lang="zh-CN" altLang="en-US" sz="2400" b="1">
                <a:latin typeface="+mn-ea"/>
                <a:ea typeface="+mn-ea"/>
              </a:rPr>
              <a:t>五类；</a:t>
            </a:r>
          </a:p>
          <a:p>
            <a:pPr algn="just">
              <a:lnSpc>
                <a:spcPct val="90000"/>
              </a:lnSpc>
              <a:spcBef>
                <a:spcPct val="50000"/>
              </a:spcBef>
            </a:pPr>
            <a:r>
              <a:rPr lang="zh-CN" altLang="en-US" sz="2400" b="1">
                <a:solidFill>
                  <a:srgbClr val="0000CC"/>
                </a:solidFill>
                <a:latin typeface="+mn-ea"/>
                <a:ea typeface="+mn-ea"/>
              </a:rPr>
              <a:t>网络</a:t>
            </a:r>
            <a:r>
              <a:rPr lang="en-US" altLang="zh-CN" sz="2400" b="1">
                <a:solidFill>
                  <a:srgbClr val="0000CC"/>
                </a:solidFill>
                <a:latin typeface="+mn-ea"/>
                <a:ea typeface="+mn-ea"/>
              </a:rPr>
              <a:t>ID</a:t>
            </a:r>
            <a:r>
              <a:rPr lang="zh-CN" altLang="en-US" sz="2400" b="1">
                <a:latin typeface="+mn-ea"/>
                <a:ea typeface="+mn-ea"/>
              </a:rPr>
              <a:t>：标识该主机所在的网络；</a:t>
            </a:r>
          </a:p>
          <a:p>
            <a:pPr algn="just">
              <a:lnSpc>
                <a:spcPct val="90000"/>
              </a:lnSpc>
              <a:spcBef>
                <a:spcPct val="50000"/>
              </a:spcBef>
            </a:pPr>
            <a:r>
              <a:rPr lang="zh-CN" altLang="en-US" sz="2400" b="1">
                <a:latin typeface="+mn-ea"/>
                <a:ea typeface="+mn-ea"/>
              </a:rPr>
              <a:t>       </a:t>
            </a:r>
            <a:r>
              <a:rPr lang="zh-CN" altLang="en-US" sz="2400" b="1" smtClean="0">
                <a:latin typeface="+mn-ea"/>
                <a:ea typeface="+mn-ea"/>
              </a:rPr>
              <a:t> 网络</a:t>
            </a:r>
            <a:r>
              <a:rPr lang="zh-CN" altLang="en-US" sz="2400" b="1">
                <a:latin typeface="+mn-ea"/>
                <a:ea typeface="+mn-ea"/>
              </a:rPr>
              <a:t>类型和网络</a:t>
            </a:r>
            <a:r>
              <a:rPr lang="en-US" altLang="zh-CN" sz="2400" b="1">
                <a:latin typeface="+mn-ea"/>
                <a:ea typeface="+mn-ea"/>
              </a:rPr>
              <a:t>ID</a:t>
            </a:r>
            <a:r>
              <a:rPr lang="zh-CN" altLang="en-US" sz="2400" b="1">
                <a:latin typeface="+mn-ea"/>
                <a:ea typeface="+mn-ea"/>
              </a:rPr>
              <a:t>构成</a:t>
            </a:r>
            <a:r>
              <a:rPr lang="zh-CN" altLang="en-US" sz="2400" b="1">
                <a:solidFill>
                  <a:srgbClr val="0000CC"/>
                </a:solidFill>
                <a:latin typeface="+mn-ea"/>
                <a:ea typeface="+mn-ea"/>
              </a:rPr>
              <a:t>网络标识</a:t>
            </a:r>
            <a:r>
              <a:rPr lang="zh-CN" altLang="en-US" sz="2400" b="1">
                <a:latin typeface="+mn-ea"/>
                <a:ea typeface="+mn-ea"/>
              </a:rPr>
              <a:t>；</a:t>
            </a:r>
          </a:p>
          <a:p>
            <a:pPr algn="just">
              <a:lnSpc>
                <a:spcPct val="90000"/>
              </a:lnSpc>
              <a:spcBef>
                <a:spcPct val="50000"/>
              </a:spcBef>
            </a:pPr>
            <a:r>
              <a:rPr lang="zh-CN" altLang="en-US" sz="2400" b="1">
                <a:solidFill>
                  <a:srgbClr val="0000CC"/>
                </a:solidFill>
                <a:latin typeface="+mn-ea"/>
                <a:ea typeface="+mn-ea"/>
              </a:rPr>
              <a:t>主机</a:t>
            </a:r>
            <a:r>
              <a:rPr lang="en-US" altLang="zh-CN" sz="2400" b="1">
                <a:solidFill>
                  <a:srgbClr val="0000CC"/>
                </a:solidFill>
                <a:latin typeface="+mn-ea"/>
                <a:ea typeface="+mn-ea"/>
              </a:rPr>
              <a:t>ID</a:t>
            </a:r>
            <a:r>
              <a:rPr lang="zh-CN" altLang="en-US" sz="2400" b="1">
                <a:latin typeface="+mn-ea"/>
                <a:ea typeface="+mn-ea"/>
              </a:rPr>
              <a:t>：该</a:t>
            </a:r>
            <a:r>
              <a:rPr lang="zh-CN" altLang="en-US" sz="2400" b="1">
                <a:solidFill>
                  <a:srgbClr val="0000CC"/>
                </a:solidFill>
                <a:latin typeface="+mn-ea"/>
                <a:ea typeface="+mn-ea"/>
              </a:rPr>
              <a:t>主机</a:t>
            </a:r>
            <a:r>
              <a:rPr lang="zh-CN" altLang="en-US" sz="2400" b="1">
                <a:latin typeface="+mn-ea"/>
                <a:ea typeface="+mn-ea"/>
              </a:rPr>
              <a:t>在网络中的</a:t>
            </a:r>
            <a:r>
              <a:rPr lang="zh-CN" altLang="en-US" sz="2400" b="1">
                <a:solidFill>
                  <a:srgbClr val="0000CC"/>
                </a:solidFill>
                <a:latin typeface="+mn-ea"/>
                <a:ea typeface="+mn-ea"/>
              </a:rPr>
              <a:t>标识</a:t>
            </a:r>
            <a:r>
              <a:rPr lang="zh-CN" altLang="en-US" sz="2400" b="1" smtClean="0">
                <a:latin typeface="+mn-ea"/>
                <a:ea typeface="+mn-ea"/>
              </a:rPr>
              <a:t>。</a:t>
            </a:r>
            <a:endParaRPr lang="en-US" altLang="zh-CN" sz="2400" b="1" smtClean="0">
              <a:latin typeface="+mn-ea"/>
              <a:ea typeface="+mn-ea"/>
            </a:endParaRPr>
          </a:p>
          <a:p>
            <a:pPr algn="just">
              <a:lnSpc>
                <a:spcPct val="90000"/>
              </a:lnSpc>
              <a:spcBef>
                <a:spcPct val="50000"/>
              </a:spcBef>
            </a:pPr>
            <a:r>
              <a:rPr lang="en-US" altLang="zh-CN" sz="2400">
                <a:latin typeface="+mn-ea"/>
                <a:ea typeface="+mn-ea"/>
              </a:rPr>
              <a:t>IP</a:t>
            </a:r>
            <a:r>
              <a:rPr lang="zh-CN" altLang="en-US" sz="2400">
                <a:latin typeface="+mn-ea"/>
                <a:ea typeface="+mn-ea"/>
              </a:rPr>
              <a:t>地址的基本分配原则：是要为同一网络内的所有主机分配相同的网络标识号，同一网络内的不同主机必须分配不同的主机</a:t>
            </a:r>
            <a:r>
              <a:rPr lang="en-US" altLang="zh-CN" sz="2400">
                <a:latin typeface="+mn-ea"/>
                <a:ea typeface="+mn-ea"/>
              </a:rPr>
              <a:t>ID</a:t>
            </a:r>
            <a:r>
              <a:rPr lang="zh-CN" altLang="en-US" sz="2400">
                <a:latin typeface="+mn-ea"/>
                <a:ea typeface="+mn-ea"/>
              </a:rPr>
              <a:t>号</a:t>
            </a:r>
            <a:r>
              <a:rPr lang="zh-CN" altLang="en-US" sz="2400" smtClean="0">
                <a:latin typeface="+mn-ea"/>
                <a:ea typeface="+mn-ea"/>
              </a:rPr>
              <a:t>。</a:t>
            </a:r>
            <a:r>
              <a:rPr lang="en-US" altLang="zh-CN" sz="2400">
                <a:latin typeface="+mn-ea"/>
                <a:ea typeface="+mn-ea"/>
              </a:rPr>
              <a:t>IP</a:t>
            </a:r>
            <a:r>
              <a:rPr lang="zh-CN" altLang="en-US" sz="2400">
                <a:latin typeface="+mn-ea"/>
                <a:ea typeface="+mn-ea"/>
              </a:rPr>
              <a:t>地址并不只是一个计算机的代号，而是指出了某个网络上的某个计算机</a:t>
            </a:r>
            <a:r>
              <a:rPr lang="zh-CN" altLang="en-US" sz="2400" smtClean="0">
                <a:latin typeface="+mn-ea"/>
                <a:ea typeface="+mn-ea"/>
              </a:rPr>
              <a:t>。</a:t>
            </a:r>
            <a:endParaRPr lang="zh-CN" altLang="en-US" sz="2400">
              <a:latin typeface="+mn-ea"/>
              <a:ea typeface="+mn-ea"/>
            </a:endParaRPr>
          </a:p>
          <a:p>
            <a:pPr algn="just">
              <a:lnSpc>
                <a:spcPct val="90000"/>
              </a:lnSpc>
              <a:spcBef>
                <a:spcPct val="50000"/>
              </a:spcBef>
            </a:pPr>
            <a:r>
              <a:rPr lang="zh-CN" altLang="en-US" sz="2400" b="1" smtClean="0">
                <a:latin typeface="+mn-ea"/>
                <a:ea typeface="+mn-ea"/>
              </a:rPr>
              <a:t>在</a:t>
            </a:r>
            <a:r>
              <a:rPr lang="en-US" altLang="zh-CN" sz="2400" b="1">
                <a:latin typeface="+mn-ea"/>
                <a:ea typeface="+mn-ea"/>
              </a:rPr>
              <a:t>Internet</a:t>
            </a:r>
            <a:r>
              <a:rPr lang="zh-CN" altLang="en-US" sz="2400" b="1">
                <a:latin typeface="+mn-ea"/>
                <a:ea typeface="+mn-ea"/>
              </a:rPr>
              <a:t>上寻址：先按</a:t>
            </a:r>
            <a:r>
              <a:rPr lang="en-US" altLang="zh-CN" sz="2400" b="1">
                <a:latin typeface="+mn-ea"/>
                <a:ea typeface="+mn-ea"/>
              </a:rPr>
              <a:t>IP</a:t>
            </a:r>
            <a:r>
              <a:rPr lang="zh-CN" altLang="en-US" sz="2400" b="1">
                <a:latin typeface="+mn-ea"/>
                <a:ea typeface="+mn-ea"/>
              </a:rPr>
              <a:t>地址中的网络标识号找到相应的网络，再在这个网络上利用主机</a:t>
            </a:r>
            <a:r>
              <a:rPr lang="en-US" altLang="zh-CN" sz="2400" b="1">
                <a:latin typeface="+mn-ea"/>
                <a:ea typeface="+mn-ea"/>
              </a:rPr>
              <a:t>ID</a:t>
            </a:r>
            <a:r>
              <a:rPr lang="zh-CN" altLang="en-US" sz="2400" b="1">
                <a:latin typeface="+mn-ea"/>
                <a:ea typeface="+mn-ea"/>
              </a:rPr>
              <a:t>找到相应的</a:t>
            </a:r>
            <a:r>
              <a:rPr lang="zh-CN" altLang="en-US" sz="2400" b="1" smtClean="0">
                <a:latin typeface="+mn-ea"/>
                <a:ea typeface="+mn-ea"/>
              </a:rPr>
              <a:t>主机</a:t>
            </a:r>
            <a:r>
              <a:rPr lang="zh-CN" altLang="en-US" sz="2400" smtClean="0">
                <a:latin typeface="+mn-ea"/>
                <a:ea typeface="+mn-ea"/>
              </a:rPr>
              <a:t>。</a:t>
            </a:r>
            <a:endParaRPr lang="en-US" altLang="zh-CN" sz="2500" b="1">
              <a:latin typeface="Times New Roman" pitchFamily="18" charset="0"/>
            </a:endParaRPr>
          </a:p>
        </p:txBody>
      </p:sp>
      <p:sp>
        <p:nvSpPr>
          <p:cNvPr id="11" name="Rectangle 2"/>
          <p:cNvSpPr txBox="1">
            <a:spLocks noChangeArrowheads="1"/>
          </p:cNvSpPr>
          <p:nvPr/>
        </p:nvSpPr>
        <p:spPr>
          <a:xfrm>
            <a:off x="457200" y="265907"/>
            <a:ext cx="7427168" cy="858837"/>
          </a:xfrm>
          <a:prstGeom prst="rect">
            <a:avLst/>
          </a:prstGeom>
        </p:spPr>
        <p:txBody>
          <a:bodyPr/>
          <a:lstStyle>
            <a:lvl1pPr algn="l" rtl="0" eaLnBrk="0" fontAlgn="base" hangingPunct="0">
              <a:spcBef>
                <a:spcPct val="0"/>
              </a:spcBef>
              <a:spcAft>
                <a:spcPct val="0"/>
              </a:spcAft>
              <a:defRPr sz="4200" b="1">
                <a:solidFill>
                  <a:schemeClr val="tx1"/>
                </a:solidFill>
                <a:latin typeface="+mj-lt"/>
                <a:ea typeface="+mj-ea"/>
                <a:cs typeface="+mj-cs"/>
              </a:defRPr>
            </a:lvl1pPr>
            <a:lvl2pPr algn="l" rtl="0" eaLnBrk="0" fontAlgn="base" hangingPunct="0">
              <a:spcBef>
                <a:spcPct val="0"/>
              </a:spcBef>
              <a:spcAft>
                <a:spcPct val="0"/>
              </a:spcAft>
              <a:defRPr sz="4200" b="1">
                <a:solidFill>
                  <a:schemeClr val="tx1"/>
                </a:solidFill>
                <a:latin typeface="Arial" charset="0"/>
                <a:ea typeface="黑体" pitchFamily="2" charset="-122"/>
              </a:defRPr>
            </a:lvl2pPr>
            <a:lvl3pPr algn="l" rtl="0" eaLnBrk="0" fontAlgn="base" hangingPunct="0">
              <a:spcBef>
                <a:spcPct val="0"/>
              </a:spcBef>
              <a:spcAft>
                <a:spcPct val="0"/>
              </a:spcAft>
              <a:defRPr sz="4200" b="1">
                <a:solidFill>
                  <a:schemeClr val="tx1"/>
                </a:solidFill>
                <a:latin typeface="Arial" charset="0"/>
                <a:ea typeface="黑体" pitchFamily="2" charset="-122"/>
              </a:defRPr>
            </a:lvl3pPr>
            <a:lvl4pPr algn="l" rtl="0" eaLnBrk="0" fontAlgn="base" hangingPunct="0">
              <a:spcBef>
                <a:spcPct val="0"/>
              </a:spcBef>
              <a:spcAft>
                <a:spcPct val="0"/>
              </a:spcAft>
              <a:defRPr sz="4200" b="1">
                <a:solidFill>
                  <a:schemeClr val="tx1"/>
                </a:solidFill>
                <a:latin typeface="Arial" charset="0"/>
                <a:ea typeface="黑体" pitchFamily="2" charset="-122"/>
              </a:defRPr>
            </a:lvl4pPr>
            <a:lvl5pPr algn="l" rtl="0" eaLnBrk="0" fontAlgn="base" hangingPunct="0">
              <a:spcBef>
                <a:spcPct val="0"/>
              </a:spcBef>
              <a:spcAft>
                <a:spcPct val="0"/>
              </a:spcAft>
              <a:defRPr sz="4200" b="1">
                <a:solidFill>
                  <a:schemeClr val="tx1"/>
                </a:solidFill>
                <a:latin typeface="Arial" charset="0"/>
                <a:ea typeface="黑体" pitchFamily="2" charset="-122"/>
              </a:defRPr>
            </a:lvl5pPr>
            <a:lvl6pPr marL="457200" algn="l" rtl="0" fontAlgn="base">
              <a:spcBef>
                <a:spcPct val="0"/>
              </a:spcBef>
              <a:spcAft>
                <a:spcPct val="0"/>
              </a:spcAft>
              <a:defRPr sz="4200" b="1">
                <a:solidFill>
                  <a:schemeClr val="tx1"/>
                </a:solidFill>
                <a:latin typeface="Arial" charset="0"/>
                <a:ea typeface="黑体" pitchFamily="2" charset="-122"/>
              </a:defRPr>
            </a:lvl6pPr>
            <a:lvl7pPr marL="914400" algn="l" rtl="0" fontAlgn="base">
              <a:spcBef>
                <a:spcPct val="0"/>
              </a:spcBef>
              <a:spcAft>
                <a:spcPct val="0"/>
              </a:spcAft>
              <a:defRPr sz="4200" b="1">
                <a:solidFill>
                  <a:schemeClr val="tx1"/>
                </a:solidFill>
                <a:latin typeface="Arial" charset="0"/>
                <a:ea typeface="黑体" pitchFamily="2" charset="-122"/>
              </a:defRPr>
            </a:lvl7pPr>
            <a:lvl8pPr marL="1371600" algn="l" rtl="0" fontAlgn="base">
              <a:spcBef>
                <a:spcPct val="0"/>
              </a:spcBef>
              <a:spcAft>
                <a:spcPct val="0"/>
              </a:spcAft>
              <a:defRPr sz="4200" b="1">
                <a:solidFill>
                  <a:schemeClr val="tx1"/>
                </a:solidFill>
                <a:latin typeface="Arial" charset="0"/>
                <a:ea typeface="黑体" pitchFamily="2" charset="-122"/>
              </a:defRPr>
            </a:lvl8pPr>
            <a:lvl9pPr marL="1828800" algn="l" rtl="0" fontAlgn="base">
              <a:spcBef>
                <a:spcPct val="0"/>
              </a:spcBef>
              <a:spcAft>
                <a:spcPct val="0"/>
              </a:spcAft>
              <a:defRPr sz="4200" b="1">
                <a:solidFill>
                  <a:schemeClr val="tx1"/>
                </a:solidFill>
                <a:latin typeface="Arial" charset="0"/>
                <a:ea typeface="黑体" pitchFamily="2" charset="-122"/>
              </a:defRPr>
            </a:lvl9pPr>
          </a:lstStyle>
          <a:p>
            <a:pPr algn="ctr"/>
            <a:r>
              <a:rPr lang="en-US" altLang="zh-CN" sz="4000">
                <a:latin typeface="Times New Roman" pitchFamily="18" charset="0"/>
              </a:rPr>
              <a:t>IP</a:t>
            </a:r>
            <a:r>
              <a:rPr lang="zh-CN" altLang="en-US" sz="4000">
                <a:latin typeface="Times New Roman" pitchFamily="18" charset="0"/>
              </a:rPr>
              <a:t>地址的结构</a:t>
            </a:r>
            <a:endParaRPr lang="zh-CN" altLang="en-US" sz="4000" kern="0">
              <a:latin typeface="+mj-ea"/>
            </a:endParaRPr>
          </a:p>
        </p:txBody>
      </p:sp>
      <p:sp>
        <p:nvSpPr>
          <p:cNvPr id="3" name="灯片编号占位符 2"/>
          <p:cNvSpPr>
            <a:spLocks noGrp="1"/>
          </p:cNvSpPr>
          <p:nvPr>
            <p:ph type="sldNum" sz="quarter" idx="11"/>
          </p:nvPr>
        </p:nvSpPr>
        <p:spPr/>
        <p:txBody>
          <a:bodyPr/>
          <a:lstStyle/>
          <a:p>
            <a:pPr>
              <a:defRPr/>
            </a:pPr>
            <a:fld id="{700C099A-6552-4724-AD39-B0EE2F003FA2}" type="slidenum">
              <a:rPr lang="en-US" altLang="zh-CN" smtClean="0"/>
              <a:pPr>
                <a:defRPr/>
              </a:pPr>
              <a:t>10</a:t>
            </a:fld>
            <a:endParaRPr lang="en-US" altLang="zh-CN"/>
          </a:p>
        </p:txBody>
      </p:sp>
    </p:spTree>
    <p:extLst>
      <p:ext uri="{BB962C8B-B14F-4D97-AF65-F5344CB8AC3E}">
        <p14:creationId xmlns:p14="http://schemas.microsoft.com/office/powerpoint/2010/main" val="404399024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22238"/>
            <a:ext cx="7776864" cy="858837"/>
          </a:xfrm>
        </p:spPr>
        <p:txBody>
          <a:bodyPr/>
          <a:lstStyle/>
          <a:p>
            <a:r>
              <a:rPr lang="en-US" altLang="zh-CN" sz="2600" smtClean="0"/>
              <a:t>3.</a:t>
            </a:r>
            <a:r>
              <a:rPr lang="zh-CN" altLang="en-US" sz="2600" smtClean="0"/>
              <a:t>修改</a:t>
            </a:r>
            <a:r>
              <a:rPr lang="zh-CN" altLang="en-US" sz="2600"/>
              <a:t>配置文件</a:t>
            </a:r>
            <a:r>
              <a:rPr lang="en-US" altLang="zh-CN" sz="2600"/>
              <a:t>/</a:t>
            </a:r>
            <a:r>
              <a:rPr lang="en-US" altLang="zh-CN" sz="2600" smtClean="0"/>
              <a:t>etc/httpd/conf/httpd.conf</a:t>
            </a:r>
            <a:r>
              <a:rPr lang="zh-CN" altLang="en-US" sz="2600"/>
              <a:t>（</a:t>
            </a:r>
            <a:r>
              <a:rPr lang="zh-CN" altLang="en-US" sz="2600" smtClean="0"/>
              <a:t>续</a:t>
            </a:r>
            <a:r>
              <a:rPr lang="en-US" altLang="zh-CN" sz="2600" smtClean="0"/>
              <a:t>1</a:t>
            </a:r>
            <a:r>
              <a:rPr lang="zh-CN" altLang="en-US" sz="2600" smtClean="0"/>
              <a:t>）</a:t>
            </a:r>
            <a:endParaRPr lang="zh-CN" altLang="en-US" sz="260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100</a:t>
            </a:fld>
            <a:endParaRPr lang="en-US" altLang="zh-CN"/>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3" y="1461864"/>
            <a:ext cx="6480719" cy="4775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连接符 5"/>
          <p:cNvCxnSpPr/>
          <p:nvPr/>
        </p:nvCxnSpPr>
        <p:spPr>
          <a:xfrm>
            <a:off x="1763688" y="4365104"/>
            <a:ext cx="158432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3916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24744"/>
            <a:ext cx="6251971" cy="46224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340568" y="-27384"/>
            <a:ext cx="7687816" cy="858837"/>
          </a:xfrm>
        </p:spPr>
        <p:txBody>
          <a:bodyPr/>
          <a:lstStyle/>
          <a:p>
            <a:r>
              <a:rPr lang="en-US" altLang="zh-CN" sz="2600"/>
              <a:t>3.</a:t>
            </a:r>
            <a:r>
              <a:rPr lang="zh-CN" altLang="en-US" sz="2600"/>
              <a:t>修改配置文件</a:t>
            </a:r>
            <a:r>
              <a:rPr lang="en-US" altLang="zh-CN" sz="2600"/>
              <a:t>/etc/httpd/conf/httpd.conf</a:t>
            </a:r>
            <a:r>
              <a:rPr lang="zh-CN" altLang="en-US" sz="2600"/>
              <a:t>（</a:t>
            </a:r>
            <a:r>
              <a:rPr lang="zh-CN" altLang="en-US" sz="2600" smtClean="0"/>
              <a:t>续</a:t>
            </a:r>
            <a:r>
              <a:rPr lang="en-US" altLang="zh-CN" sz="2600" smtClean="0"/>
              <a:t>2</a:t>
            </a:r>
            <a:r>
              <a:rPr lang="zh-CN" altLang="en-US" sz="2600" smtClean="0"/>
              <a:t>）</a:t>
            </a:r>
            <a:endParaRPr lang="zh-CN" altLang="en-US" sz="260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101</a:t>
            </a:fld>
            <a:endParaRPr lang="en-US" altLang="zh-CN"/>
          </a:p>
        </p:txBody>
      </p:sp>
      <p:pic>
        <p:nvPicPr>
          <p:cNvPr id="2048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8280" y="1844824"/>
            <a:ext cx="6110104"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bwMode="auto">
          <a:xfrm>
            <a:off x="1835696" y="4509120"/>
            <a:ext cx="3240360" cy="1800200"/>
          </a:xfrm>
          <a:prstGeom prst="rect">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1672505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5"/>
          <p:cNvSpPr>
            <a:spLocks noGrp="1"/>
          </p:cNvSpPr>
          <p:nvPr>
            <p:ph type="title"/>
          </p:nvPr>
        </p:nvSpPr>
        <p:spPr/>
        <p:txBody>
          <a:bodyPr/>
          <a:lstStyle/>
          <a:p>
            <a:r>
              <a:rPr lang="en-US" altLang="zh-CN" smtClean="0"/>
              <a:t>Apache</a:t>
            </a:r>
            <a:r>
              <a:rPr lang="zh-CN" altLang="en-US" smtClean="0"/>
              <a:t>的启动与停止</a:t>
            </a:r>
          </a:p>
        </p:txBody>
      </p:sp>
      <p:sp>
        <p:nvSpPr>
          <p:cNvPr id="169987" name="内容占位符 6"/>
          <p:cNvSpPr>
            <a:spLocks noGrp="1"/>
          </p:cNvSpPr>
          <p:nvPr>
            <p:ph idx="1"/>
          </p:nvPr>
        </p:nvSpPr>
        <p:spPr/>
        <p:txBody>
          <a:bodyPr/>
          <a:lstStyle/>
          <a:p>
            <a:pPr marL="0" indent="0">
              <a:buFont typeface="Wingdings 2" pitchFamily="18" charset="2"/>
              <a:buNone/>
            </a:pPr>
            <a:r>
              <a:rPr lang="en-US" altLang="zh-CN" smtClean="0"/>
              <a:t>1</a:t>
            </a:r>
            <a:r>
              <a:rPr lang="zh-CN" altLang="en-US" smtClean="0"/>
              <a:t>）启动</a:t>
            </a:r>
            <a:r>
              <a:rPr lang="en-US" altLang="zh-CN" smtClean="0"/>
              <a:t>httpd</a:t>
            </a:r>
            <a:r>
              <a:rPr lang="zh-CN" altLang="en-US" smtClean="0"/>
              <a:t>服务：</a:t>
            </a:r>
          </a:p>
          <a:p>
            <a:pPr marL="0" indent="0">
              <a:buFont typeface="Wingdings 2" pitchFamily="18" charset="2"/>
              <a:buNone/>
            </a:pPr>
            <a:r>
              <a:rPr lang="en-US" altLang="zh-CN" smtClean="0"/>
              <a:t>	service  httpd  start</a:t>
            </a:r>
          </a:p>
          <a:p>
            <a:pPr marL="0" indent="0">
              <a:buFont typeface="Wingdings 2" pitchFamily="18" charset="2"/>
              <a:buNone/>
            </a:pPr>
            <a:r>
              <a:rPr lang="en-US" altLang="zh-CN" smtClean="0"/>
              <a:t>2</a:t>
            </a:r>
            <a:r>
              <a:rPr lang="zh-CN" altLang="en-US" smtClean="0"/>
              <a:t>）停止</a:t>
            </a:r>
            <a:r>
              <a:rPr lang="en-US" altLang="zh-CN" smtClean="0"/>
              <a:t>httpd</a:t>
            </a:r>
            <a:r>
              <a:rPr lang="zh-CN" altLang="en-US" smtClean="0"/>
              <a:t>服务：</a:t>
            </a:r>
          </a:p>
          <a:p>
            <a:pPr marL="0" indent="0">
              <a:buFont typeface="Wingdings 2" pitchFamily="18" charset="2"/>
              <a:buNone/>
            </a:pPr>
            <a:r>
              <a:rPr lang="zh-CN" altLang="en-US" smtClean="0"/>
              <a:t>	</a:t>
            </a:r>
            <a:r>
              <a:rPr lang="en-US" altLang="zh-CN" smtClean="0"/>
              <a:t>service  httpd  stop</a:t>
            </a:r>
          </a:p>
          <a:p>
            <a:pPr marL="0" indent="0">
              <a:buFont typeface="Wingdings 2" pitchFamily="18" charset="2"/>
              <a:buNone/>
            </a:pPr>
            <a:r>
              <a:rPr lang="en-US" altLang="zh-CN" smtClean="0"/>
              <a:t>3</a:t>
            </a:r>
            <a:r>
              <a:rPr lang="zh-CN" altLang="en-US" smtClean="0"/>
              <a:t>）重新启动</a:t>
            </a:r>
            <a:r>
              <a:rPr lang="en-US" altLang="zh-CN" smtClean="0"/>
              <a:t>httpd</a:t>
            </a:r>
            <a:r>
              <a:rPr lang="zh-CN" altLang="en-US" smtClean="0"/>
              <a:t>服务：</a:t>
            </a:r>
          </a:p>
          <a:p>
            <a:pPr marL="0" indent="0">
              <a:buFont typeface="Wingdings 2" pitchFamily="18" charset="2"/>
              <a:buNone/>
            </a:pPr>
            <a:r>
              <a:rPr lang="zh-CN" altLang="en-US" smtClean="0"/>
              <a:t>	</a:t>
            </a:r>
            <a:r>
              <a:rPr lang="en-US" altLang="zh-CN" smtClean="0"/>
              <a:t>service  httpd  restar</a:t>
            </a:r>
          </a:p>
          <a:p>
            <a:pPr marL="0" indent="0">
              <a:buFont typeface="Wingdings 2" pitchFamily="18" charset="2"/>
              <a:buNone/>
            </a:pPr>
            <a:r>
              <a:rPr lang="en-US" altLang="zh-CN" smtClean="0"/>
              <a:t>4</a:t>
            </a:r>
            <a:r>
              <a:rPr lang="zh-CN" altLang="en-US"/>
              <a:t>）查看</a:t>
            </a:r>
            <a:r>
              <a:rPr lang="en-US" altLang="zh-CN"/>
              <a:t>Apache</a:t>
            </a:r>
            <a:r>
              <a:rPr lang="zh-CN" altLang="en-US"/>
              <a:t>服务状态</a:t>
            </a:r>
            <a:r>
              <a:rPr lang="zh-CN" altLang="en-US" smtClean="0"/>
              <a:t>：</a:t>
            </a:r>
            <a:endParaRPr lang="en-US" altLang="zh-CN" smtClean="0"/>
          </a:p>
          <a:p>
            <a:pPr marL="0" indent="0">
              <a:buFont typeface="Wingdings 2" pitchFamily="18" charset="2"/>
              <a:buNone/>
            </a:pPr>
            <a:r>
              <a:rPr lang="en-US" altLang="zh-CN"/>
              <a:t> </a:t>
            </a:r>
            <a:r>
              <a:rPr lang="en-US" altLang="zh-CN" smtClean="0"/>
              <a:t>     service </a:t>
            </a:r>
            <a:r>
              <a:rPr lang="en-US" altLang="zh-CN"/>
              <a:t>httpd status</a:t>
            </a:r>
          </a:p>
          <a:p>
            <a:pPr marL="0" indent="0">
              <a:buFont typeface="Wingdings 2" pitchFamily="18" charset="2"/>
              <a:buNone/>
            </a:pPr>
            <a:r>
              <a:rPr lang="en-US" altLang="zh-CN" smtClean="0"/>
              <a:t>			</a:t>
            </a:r>
          </a:p>
          <a:p>
            <a:pPr marL="0" indent="0">
              <a:buFont typeface="Wingdings 2" pitchFamily="18" charset="2"/>
              <a:buNone/>
            </a:pPr>
            <a:r>
              <a:rPr lang="en-US" altLang="zh-CN" smtClean="0"/>
              <a:t>	</a:t>
            </a:r>
          </a:p>
          <a:p>
            <a:pPr marL="0" indent="0">
              <a:buFont typeface="Wingdings 2" pitchFamily="18" charset="2"/>
              <a:buNone/>
            </a:pPr>
            <a:endParaRPr lang="zh-CN" altLang="en-US"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102</a:t>
            </a:fld>
            <a:endParaRPr lang="en-US" altLang="zh-CN"/>
          </a:p>
        </p:txBody>
      </p:sp>
    </p:spTree>
    <p:extLst>
      <p:ext uri="{BB962C8B-B14F-4D97-AF65-F5344CB8AC3E}">
        <p14:creationId xmlns:p14="http://schemas.microsoft.com/office/powerpoint/2010/main" val="676900334"/>
      </p:ext>
    </p:extLst>
  </p:cSld>
  <p:clrMapOvr>
    <a:masterClrMapping/>
  </p:clrMapOvr>
  <p:transition spd="slow">
    <p:circl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5"/>
          <p:cNvSpPr>
            <a:spLocks noGrp="1"/>
          </p:cNvSpPr>
          <p:nvPr>
            <p:ph type="title"/>
          </p:nvPr>
        </p:nvSpPr>
        <p:spPr>
          <a:xfrm>
            <a:off x="457200" y="115888"/>
            <a:ext cx="7427168" cy="1143000"/>
          </a:xfrm>
        </p:spPr>
        <p:txBody>
          <a:bodyPr/>
          <a:lstStyle/>
          <a:p>
            <a:r>
              <a:rPr lang="zh-CN" altLang="en-US" smtClean="0"/>
              <a:t>启动</a:t>
            </a:r>
            <a:r>
              <a:rPr lang="en-US" altLang="zh-CN" smtClean="0"/>
              <a:t>DNS</a:t>
            </a:r>
            <a:r>
              <a:rPr lang="zh-CN" altLang="en-US" smtClean="0"/>
              <a:t>和</a:t>
            </a:r>
            <a:r>
              <a:rPr lang="en-US" altLang="zh-CN" smtClean="0"/>
              <a:t>Apache</a:t>
            </a:r>
            <a:r>
              <a:rPr lang="zh-CN" altLang="en-US" smtClean="0"/>
              <a:t>服务</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484784"/>
            <a:ext cx="6840760"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1938349"/>
      </p:ext>
    </p:extLst>
  </p:cSld>
  <p:clrMapOvr>
    <a:masterClrMapping/>
  </p:clrMapOvr>
  <p:transition spd="slow">
    <p:circl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5"/>
          <p:cNvSpPr>
            <a:spLocks noGrp="1"/>
          </p:cNvSpPr>
          <p:nvPr>
            <p:ph type="title"/>
          </p:nvPr>
        </p:nvSpPr>
        <p:spPr>
          <a:xfrm>
            <a:off x="457200" y="274638"/>
            <a:ext cx="7355160" cy="850900"/>
          </a:xfrm>
        </p:spPr>
        <p:txBody>
          <a:bodyPr/>
          <a:lstStyle/>
          <a:p>
            <a:r>
              <a:rPr lang="zh-CN" altLang="en-US" sz="3600" smtClean="0"/>
              <a:t>浏览网页（默认情况）</a:t>
            </a:r>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340768"/>
            <a:ext cx="7200800"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bwMode="auto">
          <a:xfrm>
            <a:off x="2627784" y="1772816"/>
            <a:ext cx="3240360" cy="351040"/>
          </a:xfrm>
          <a:prstGeom prst="rect">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745412740"/>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内容占位符 1"/>
          <p:cNvSpPr>
            <a:spLocks noGrp="1"/>
          </p:cNvSpPr>
          <p:nvPr>
            <p:ph/>
          </p:nvPr>
        </p:nvSpPr>
        <p:spPr>
          <a:xfrm>
            <a:off x="457200" y="292100"/>
            <a:ext cx="7427168" cy="688975"/>
          </a:xfrm>
        </p:spPr>
        <p:txBody>
          <a:bodyPr/>
          <a:lstStyle/>
          <a:p>
            <a:pPr marL="0" indent="0" algn="ctr">
              <a:buFont typeface="Wingdings 2" pitchFamily="18" charset="2"/>
              <a:buNone/>
            </a:pPr>
            <a:r>
              <a:rPr lang="en-US" altLang="zh-CN" sz="3600" smtClean="0"/>
              <a:t>(</a:t>
            </a:r>
            <a:r>
              <a:rPr lang="zh-CN" altLang="en-US" sz="3600" smtClean="0"/>
              <a:t>文件</a:t>
            </a:r>
            <a:r>
              <a:rPr lang="en-US" altLang="zh-CN" sz="3600" smtClean="0"/>
              <a:t>-&gt;</a:t>
            </a:r>
            <a:r>
              <a:rPr lang="zh-CN" altLang="en-US" sz="3600" smtClean="0"/>
              <a:t>编辑页面</a:t>
            </a:r>
            <a:r>
              <a:rPr lang="en-US" altLang="zh-CN" sz="3600" smtClean="0"/>
              <a:t>)</a:t>
            </a:r>
            <a:r>
              <a:rPr lang="zh-CN" altLang="en-US" sz="3600" smtClean="0"/>
              <a:t>修改网页</a:t>
            </a: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268760"/>
            <a:ext cx="6912768"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8530207"/>
      </p:ext>
    </p:extLst>
  </p:cSld>
  <p:clrMapOvr>
    <a:masterClrMapping/>
  </p:clrMapOvr>
  <p:transition>
    <p:push di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内容占位符 1"/>
          <p:cNvSpPr>
            <a:spLocks noGrp="1"/>
          </p:cNvSpPr>
          <p:nvPr>
            <p:ph/>
          </p:nvPr>
        </p:nvSpPr>
        <p:spPr>
          <a:xfrm>
            <a:off x="457200" y="292100"/>
            <a:ext cx="7427168" cy="688975"/>
          </a:xfrm>
        </p:spPr>
        <p:txBody>
          <a:bodyPr/>
          <a:lstStyle/>
          <a:p>
            <a:pPr marL="0" indent="0" algn="ctr">
              <a:buFont typeface="Wingdings 2" pitchFamily="18" charset="2"/>
              <a:buNone/>
            </a:pPr>
            <a:r>
              <a:rPr lang="zh-CN" altLang="en-US" sz="3600" smtClean="0"/>
              <a:t>（查看</a:t>
            </a:r>
            <a:r>
              <a:rPr lang="en-US" altLang="zh-CN" sz="3600" smtClean="0"/>
              <a:t>-&gt;HTML</a:t>
            </a:r>
            <a:r>
              <a:rPr lang="zh-CN" altLang="en-US" sz="3600" smtClean="0"/>
              <a:t>源代码）添加主页</a:t>
            </a:r>
            <a:r>
              <a:rPr lang="en-US" altLang="zh-CN" sz="3600" smtClean="0"/>
              <a:t>&lt;title&gt;</a:t>
            </a:r>
            <a:r>
              <a:rPr lang="zh-CN" altLang="en-US" sz="3600" smtClean="0"/>
              <a:t>中的内容</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6792"/>
            <a:ext cx="7128792" cy="479107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bwMode="auto">
          <a:xfrm>
            <a:off x="827584" y="2780928"/>
            <a:ext cx="2232248" cy="28803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967504398"/>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内容占位符 1"/>
          <p:cNvSpPr>
            <a:spLocks noGrp="1"/>
          </p:cNvSpPr>
          <p:nvPr>
            <p:ph/>
          </p:nvPr>
        </p:nvSpPr>
        <p:spPr>
          <a:xfrm>
            <a:off x="251520" y="292100"/>
            <a:ext cx="7632848" cy="688975"/>
          </a:xfrm>
        </p:spPr>
        <p:txBody>
          <a:bodyPr/>
          <a:lstStyle/>
          <a:p>
            <a:pPr marL="0" indent="0" algn="ctr">
              <a:buFont typeface="Wingdings 2" pitchFamily="18" charset="2"/>
              <a:buNone/>
            </a:pPr>
            <a:r>
              <a:rPr lang="zh-CN" altLang="en-US" sz="3600" smtClean="0"/>
              <a:t>（文件</a:t>
            </a:r>
            <a:r>
              <a:rPr lang="en-US" altLang="zh-CN" sz="3600" smtClean="0"/>
              <a:t>-&gt;</a:t>
            </a:r>
            <a:r>
              <a:rPr lang="zh-CN" altLang="en-US" sz="3600" smtClean="0"/>
              <a:t>另存为）保存修改后的网页</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40768"/>
            <a:ext cx="5976664" cy="4608512"/>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390239"/>
      </p:ext>
    </p:extLst>
  </p:cSld>
  <p:clrMapOvr>
    <a:masterClrMapping/>
  </p:clrMapOvr>
  <p:transition>
    <p:push di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内容占位符 1"/>
          <p:cNvSpPr>
            <a:spLocks noGrp="1"/>
          </p:cNvSpPr>
          <p:nvPr>
            <p:ph/>
          </p:nvPr>
        </p:nvSpPr>
        <p:spPr>
          <a:xfrm>
            <a:off x="457200" y="292100"/>
            <a:ext cx="8229600" cy="615950"/>
          </a:xfrm>
        </p:spPr>
        <p:txBody>
          <a:bodyPr/>
          <a:lstStyle/>
          <a:p>
            <a:pPr marL="0" indent="0" algn="ctr">
              <a:buFont typeface="Wingdings 2" pitchFamily="18" charset="2"/>
              <a:buNone/>
            </a:pPr>
            <a:r>
              <a:rPr lang="zh-CN" altLang="en-US" sz="3600" smtClean="0"/>
              <a:t>重新载入网页</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196752"/>
            <a:ext cx="7610475"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bwMode="auto">
          <a:xfrm>
            <a:off x="611560" y="1061736"/>
            <a:ext cx="3240360" cy="351040"/>
          </a:xfrm>
          <a:prstGeom prst="rect">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035780518"/>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标题 1"/>
          <p:cNvSpPr>
            <a:spLocks noGrp="1"/>
          </p:cNvSpPr>
          <p:nvPr>
            <p:ph type="title"/>
          </p:nvPr>
        </p:nvSpPr>
        <p:spPr>
          <a:xfrm>
            <a:off x="457200" y="274638"/>
            <a:ext cx="7283152" cy="850900"/>
          </a:xfrm>
        </p:spPr>
        <p:txBody>
          <a:bodyPr/>
          <a:lstStyle/>
          <a:p>
            <a:r>
              <a:rPr lang="zh-CN" altLang="en-US" smtClean="0"/>
              <a:t>使用虚拟主机浏览</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109</a:t>
            </a:fld>
            <a:endParaRPr lang="en-US" altLang="zh-CN"/>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340768"/>
            <a:ext cx="7460307" cy="516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6632849"/>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1609725" y="4987925"/>
            <a:ext cx="7046913" cy="444500"/>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endParaRPr lang="zh-CN" altLang="en-US" sz="1800" b="0">
              <a:ea typeface="宋体" pitchFamily="2" charset="-122"/>
            </a:endParaRPr>
          </a:p>
        </p:txBody>
      </p:sp>
      <p:sp>
        <p:nvSpPr>
          <p:cNvPr id="86027" name="Rectangle 11"/>
          <p:cNvSpPr>
            <a:spLocks noChangeArrowheads="1"/>
          </p:cNvSpPr>
          <p:nvPr/>
        </p:nvSpPr>
        <p:spPr bwMode="auto">
          <a:xfrm>
            <a:off x="1547813" y="2349500"/>
            <a:ext cx="7085012" cy="442913"/>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endParaRPr lang="zh-CN" altLang="en-US" sz="1800" b="0">
              <a:ea typeface="宋体" pitchFamily="2" charset="-122"/>
            </a:endParaRPr>
          </a:p>
        </p:txBody>
      </p:sp>
      <p:sp>
        <p:nvSpPr>
          <p:cNvPr id="86028" name="Rectangle 12"/>
          <p:cNvSpPr>
            <a:spLocks noChangeArrowheads="1"/>
          </p:cNvSpPr>
          <p:nvPr/>
        </p:nvSpPr>
        <p:spPr bwMode="auto">
          <a:xfrm>
            <a:off x="1595438" y="3690938"/>
            <a:ext cx="7070725" cy="446087"/>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endParaRPr lang="zh-CN" altLang="en-US" sz="1800" b="0">
              <a:ea typeface="宋体" pitchFamily="2" charset="-122"/>
            </a:endParaRPr>
          </a:p>
        </p:txBody>
      </p:sp>
      <p:sp>
        <p:nvSpPr>
          <p:cNvPr id="86031" name="Rectangle 15"/>
          <p:cNvSpPr>
            <a:spLocks noChangeArrowheads="1"/>
          </p:cNvSpPr>
          <p:nvPr/>
        </p:nvSpPr>
        <p:spPr bwMode="auto">
          <a:xfrm>
            <a:off x="1619250" y="3716338"/>
            <a:ext cx="3511550" cy="409575"/>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endParaRPr lang="zh-CN" altLang="en-US" sz="1800" b="0">
              <a:ea typeface="宋体" pitchFamily="2" charset="-122"/>
            </a:endParaRPr>
          </a:p>
        </p:txBody>
      </p:sp>
      <p:sp>
        <p:nvSpPr>
          <p:cNvPr id="86032" name="Rectangle 16"/>
          <p:cNvSpPr>
            <a:spLocks noChangeArrowheads="1"/>
          </p:cNvSpPr>
          <p:nvPr/>
        </p:nvSpPr>
        <p:spPr bwMode="auto">
          <a:xfrm>
            <a:off x="1547813" y="2349500"/>
            <a:ext cx="1800225" cy="4318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endParaRPr lang="zh-CN" altLang="en-US" sz="1800" b="0">
              <a:ea typeface="宋体" pitchFamily="2" charset="-122"/>
            </a:endParaRPr>
          </a:p>
        </p:txBody>
      </p:sp>
      <p:sp>
        <p:nvSpPr>
          <p:cNvPr id="86018" name="Line 2"/>
          <p:cNvSpPr>
            <a:spLocks noChangeShapeType="1"/>
          </p:cNvSpPr>
          <p:nvPr/>
        </p:nvSpPr>
        <p:spPr bwMode="auto">
          <a:xfrm flipV="1">
            <a:off x="1609725" y="5641975"/>
            <a:ext cx="530542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19" name="Rectangle 3"/>
          <p:cNvSpPr>
            <a:spLocks noChangeArrowheads="1"/>
          </p:cNvSpPr>
          <p:nvPr/>
        </p:nvSpPr>
        <p:spPr bwMode="auto">
          <a:xfrm>
            <a:off x="3673475" y="5454650"/>
            <a:ext cx="1208665"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buClrTx/>
              <a:buSzTx/>
              <a:buFontTx/>
              <a:buNone/>
            </a:pPr>
            <a:r>
              <a:rPr kumimoji="1" lang="zh-CN" altLang="en-US" sz="2000" b="0">
                <a:solidFill>
                  <a:srgbClr val="333399"/>
                </a:solidFill>
                <a:ea typeface="黑体" pitchFamily="49" charset="-122"/>
              </a:rPr>
              <a:t>网络</a:t>
            </a:r>
            <a:r>
              <a:rPr kumimoji="1" lang="zh-CN" altLang="en-US" sz="2000" b="0" smtClean="0">
                <a:solidFill>
                  <a:srgbClr val="333399"/>
                </a:solidFill>
                <a:ea typeface="黑体" pitchFamily="49" charset="-122"/>
              </a:rPr>
              <a:t>地址</a:t>
            </a:r>
            <a:endParaRPr kumimoji="1" lang="en-US" altLang="zh-CN" sz="2000" b="0">
              <a:solidFill>
                <a:srgbClr val="333399"/>
              </a:solidFill>
              <a:ea typeface="黑体" pitchFamily="49" charset="-122"/>
            </a:endParaRPr>
          </a:p>
          <a:p>
            <a:pPr algn="l">
              <a:buClrTx/>
              <a:buSzTx/>
              <a:buFontTx/>
              <a:buNone/>
            </a:pPr>
            <a:r>
              <a:rPr kumimoji="1" lang="en-US" altLang="zh-CN" sz="2000" b="0">
                <a:solidFill>
                  <a:srgbClr val="333399"/>
                </a:solidFill>
                <a:ea typeface="黑体" pitchFamily="49" charset="-122"/>
              </a:rPr>
              <a:t>24 bit</a:t>
            </a:r>
          </a:p>
        </p:txBody>
      </p:sp>
      <p:sp>
        <p:nvSpPr>
          <p:cNvPr id="86021" name="Line 5"/>
          <p:cNvSpPr>
            <a:spLocks noChangeShapeType="1"/>
          </p:cNvSpPr>
          <p:nvPr/>
        </p:nvSpPr>
        <p:spPr bwMode="auto">
          <a:xfrm>
            <a:off x="3335338" y="2994025"/>
            <a:ext cx="531018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2" name="Rectangle 6"/>
          <p:cNvSpPr>
            <a:spLocks noChangeArrowheads="1"/>
          </p:cNvSpPr>
          <p:nvPr/>
        </p:nvSpPr>
        <p:spPr bwMode="auto">
          <a:xfrm>
            <a:off x="5093999" y="2862263"/>
            <a:ext cx="1208665"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buClrTx/>
              <a:buSzTx/>
              <a:buFontTx/>
              <a:buNone/>
            </a:pPr>
            <a:r>
              <a:rPr kumimoji="1" lang="zh-CN" altLang="en-US" sz="2000" b="0" smtClean="0">
                <a:solidFill>
                  <a:srgbClr val="333399"/>
                </a:solidFill>
                <a:ea typeface="黑体" pitchFamily="49" charset="-122"/>
              </a:rPr>
              <a:t>主机地址</a:t>
            </a:r>
            <a:endParaRPr kumimoji="1" lang="en-US" altLang="zh-CN" sz="2000" b="0">
              <a:solidFill>
                <a:srgbClr val="333399"/>
              </a:solidFill>
              <a:ea typeface="黑体" pitchFamily="49" charset="-122"/>
            </a:endParaRPr>
          </a:p>
          <a:p>
            <a:pPr>
              <a:buClrTx/>
              <a:buSzTx/>
              <a:buFontTx/>
              <a:buNone/>
            </a:pPr>
            <a:r>
              <a:rPr kumimoji="1" lang="en-US" altLang="zh-CN" sz="2000" b="0">
                <a:solidFill>
                  <a:srgbClr val="333399"/>
                </a:solidFill>
                <a:ea typeface="黑体" pitchFamily="49" charset="-122"/>
              </a:rPr>
              <a:t>24 bit</a:t>
            </a:r>
          </a:p>
        </p:txBody>
      </p:sp>
      <p:sp>
        <p:nvSpPr>
          <p:cNvPr id="86023" name="Line 7"/>
          <p:cNvSpPr>
            <a:spLocks noChangeShapeType="1"/>
          </p:cNvSpPr>
          <p:nvPr/>
        </p:nvSpPr>
        <p:spPr bwMode="auto">
          <a:xfrm flipV="1">
            <a:off x="1649413" y="4329113"/>
            <a:ext cx="347503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4" name="Rectangle 8"/>
          <p:cNvSpPr>
            <a:spLocks noChangeArrowheads="1"/>
          </p:cNvSpPr>
          <p:nvPr/>
        </p:nvSpPr>
        <p:spPr bwMode="auto">
          <a:xfrm>
            <a:off x="2773363" y="4159250"/>
            <a:ext cx="1208665"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buClrTx/>
              <a:buSzTx/>
              <a:buFontTx/>
              <a:buNone/>
            </a:pPr>
            <a:r>
              <a:rPr kumimoji="1" lang="zh-CN" altLang="en-US" sz="2000" b="0" smtClean="0">
                <a:solidFill>
                  <a:srgbClr val="333399"/>
                </a:solidFill>
                <a:ea typeface="黑体" pitchFamily="49" charset="-122"/>
              </a:rPr>
              <a:t>网络地址</a:t>
            </a:r>
            <a:endParaRPr kumimoji="1" lang="en-US" altLang="zh-CN" sz="2000" b="0">
              <a:solidFill>
                <a:srgbClr val="333399"/>
              </a:solidFill>
              <a:ea typeface="黑体" pitchFamily="49" charset="-122"/>
            </a:endParaRPr>
          </a:p>
          <a:p>
            <a:pPr algn="l">
              <a:buClrTx/>
              <a:buSzTx/>
              <a:buFontTx/>
              <a:buNone/>
            </a:pPr>
            <a:r>
              <a:rPr kumimoji="1" lang="en-US" altLang="zh-CN" sz="2000" b="0">
                <a:solidFill>
                  <a:srgbClr val="333399"/>
                </a:solidFill>
                <a:ea typeface="黑体" pitchFamily="49" charset="-122"/>
              </a:rPr>
              <a:t>16 bit</a:t>
            </a:r>
          </a:p>
        </p:txBody>
      </p:sp>
      <p:sp>
        <p:nvSpPr>
          <p:cNvPr id="86025" name="Line 9"/>
          <p:cNvSpPr>
            <a:spLocks noChangeShapeType="1"/>
          </p:cNvSpPr>
          <p:nvPr/>
        </p:nvSpPr>
        <p:spPr bwMode="auto">
          <a:xfrm>
            <a:off x="1571625" y="2994025"/>
            <a:ext cx="176371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6" name="Rectangle 10"/>
          <p:cNvSpPr>
            <a:spLocks noChangeArrowheads="1"/>
          </p:cNvSpPr>
          <p:nvPr/>
        </p:nvSpPr>
        <p:spPr bwMode="auto">
          <a:xfrm>
            <a:off x="1783268" y="2862263"/>
            <a:ext cx="1208665"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buClrTx/>
              <a:buSzTx/>
              <a:buFontTx/>
              <a:buNone/>
            </a:pPr>
            <a:r>
              <a:rPr kumimoji="1" lang="zh-CN" altLang="en-US" sz="2000" b="0" smtClean="0">
                <a:solidFill>
                  <a:srgbClr val="333399"/>
                </a:solidFill>
                <a:ea typeface="黑体" pitchFamily="49" charset="-122"/>
              </a:rPr>
              <a:t>网络地址</a:t>
            </a:r>
            <a:endParaRPr kumimoji="1" lang="en-US" altLang="zh-CN" sz="2000" b="0">
              <a:solidFill>
                <a:srgbClr val="333399"/>
              </a:solidFill>
              <a:ea typeface="黑体" pitchFamily="49" charset="-122"/>
            </a:endParaRPr>
          </a:p>
          <a:p>
            <a:pPr>
              <a:buClrTx/>
              <a:buSzTx/>
              <a:buFontTx/>
              <a:buNone/>
            </a:pPr>
            <a:r>
              <a:rPr kumimoji="1" lang="en-US" altLang="zh-CN" sz="2000" b="0">
                <a:solidFill>
                  <a:srgbClr val="333399"/>
                </a:solidFill>
                <a:ea typeface="黑体" pitchFamily="49" charset="-122"/>
              </a:rPr>
              <a:t>8 bit</a:t>
            </a:r>
          </a:p>
        </p:txBody>
      </p:sp>
      <p:sp>
        <p:nvSpPr>
          <p:cNvPr id="86034" name="Rectangle 18"/>
          <p:cNvSpPr>
            <a:spLocks noChangeArrowheads="1"/>
          </p:cNvSpPr>
          <p:nvPr/>
        </p:nvSpPr>
        <p:spPr bwMode="auto">
          <a:xfrm>
            <a:off x="395288" y="2371725"/>
            <a:ext cx="11842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a:solidFill>
                  <a:srgbClr val="333399"/>
                </a:solidFill>
                <a:ea typeface="黑体" pitchFamily="49" charset="-122"/>
              </a:rPr>
              <a:t>A </a:t>
            </a:r>
            <a:r>
              <a:rPr kumimoji="1" lang="zh-CN" altLang="en-US" sz="2000" b="0">
                <a:solidFill>
                  <a:srgbClr val="333399"/>
                </a:solidFill>
                <a:ea typeface="黑体" pitchFamily="49" charset="-122"/>
              </a:rPr>
              <a:t>类地址</a:t>
            </a:r>
          </a:p>
        </p:txBody>
      </p:sp>
      <p:sp>
        <p:nvSpPr>
          <p:cNvPr id="86035" name="Line 19"/>
          <p:cNvSpPr>
            <a:spLocks noChangeShapeType="1"/>
          </p:cNvSpPr>
          <p:nvPr/>
        </p:nvSpPr>
        <p:spPr bwMode="auto">
          <a:xfrm>
            <a:off x="1835150" y="2359025"/>
            <a:ext cx="0" cy="42227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36" name="Line 20"/>
          <p:cNvSpPr>
            <a:spLocks noChangeShapeType="1"/>
          </p:cNvSpPr>
          <p:nvPr/>
        </p:nvSpPr>
        <p:spPr bwMode="auto">
          <a:xfrm>
            <a:off x="3348038" y="234950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0" name="Line 24"/>
          <p:cNvSpPr>
            <a:spLocks noChangeShapeType="1"/>
          </p:cNvSpPr>
          <p:nvPr/>
        </p:nvSpPr>
        <p:spPr bwMode="auto">
          <a:xfrm flipV="1">
            <a:off x="5137150" y="4329113"/>
            <a:ext cx="3475038" cy="317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1" name="Rectangle 25"/>
          <p:cNvSpPr>
            <a:spLocks noChangeArrowheads="1"/>
          </p:cNvSpPr>
          <p:nvPr/>
        </p:nvSpPr>
        <p:spPr bwMode="auto">
          <a:xfrm>
            <a:off x="6225886" y="4151313"/>
            <a:ext cx="1208665"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buClrTx/>
              <a:buSzTx/>
              <a:buFontTx/>
              <a:buNone/>
            </a:pPr>
            <a:r>
              <a:rPr kumimoji="1" lang="zh-CN" altLang="en-US" sz="2000" b="0" smtClean="0">
                <a:solidFill>
                  <a:srgbClr val="333399"/>
                </a:solidFill>
                <a:ea typeface="黑体" pitchFamily="49" charset="-122"/>
              </a:rPr>
              <a:t>主机地址</a:t>
            </a:r>
            <a:endParaRPr kumimoji="1" lang="en-US" altLang="zh-CN" sz="2000" b="0">
              <a:solidFill>
                <a:srgbClr val="333399"/>
              </a:solidFill>
              <a:ea typeface="黑体" pitchFamily="49" charset="-122"/>
            </a:endParaRPr>
          </a:p>
          <a:p>
            <a:pPr>
              <a:buClrTx/>
              <a:buSzTx/>
              <a:buFontTx/>
              <a:buNone/>
            </a:pPr>
            <a:r>
              <a:rPr kumimoji="1" lang="en-US" altLang="zh-CN" sz="2000" b="0">
                <a:solidFill>
                  <a:srgbClr val="333399"/>
                </a:solidFill>
                <a:ea typeface="黑体" pitchFamily="49" charset="-122"/>
              </a:rPr>
              <a:t>16 bit</a:t>
            </a:r>
          </a:p>
        </p:txBody>
      </p:sp>
      <p:sp>
        <p:nvSpPr>
          <p:cNvPr id="86045" name="Rectangle 29"/>
          <p:cNvSpPr>
            <a:spLocks noChangeArrowheads="1"/>
          </p:cNvSpPr>
          <p:nvPr/>
        </p:nvSpPr>
        <p:spPr bwMode="auto">
          <a:xfrm>
            <a:off x="414338" y="3702050"/>
            <a:ext cx="11842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a:solidFill>
                  <a:srgbClr val="333399"/>
                </a:solidFill>
                <a:ea typeface="黑体" pitchFamily="49" charset="-122"/>
              </a:rPr>
              <a:t>B </a:t>
            </a:r>
            <a:r>
              <a:rPr kumimoji="1" lang="zh-CN" altLang="en-US" sz="2000" b="0">
                <a:solidFill>
                  <a:srgbClr val="333399"/>
                </a:solidFill>
                <a:ea typeface="黑体" pitchFamily="49" charset="-122"/>
              </a:rPr>
              <a:t>类地址</a:t>
            </a:r>
          </a:p>
        </p:txBody>
      </p:sp>
      <p:sp>
        <p:nvSpPr>
          <p:cNvPr id="86046" name="Line 30"/>
          <p:cNvSpPr>
            <a:spLocks noChangeShapeType="1"/>
          </p:cNvSpPr>
          <p:nvPr/>
        </p:nvSpPr>
        <p:spPr bwMode="auto">
          <a:xfrm>
            <a:off x="5137150" y="3700463"/>
            <a:ext cx="0" cy="43338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7" name="Rectangle 31"/>
          <p:cNvSpPr>
            <a:spLocks noChangeArrowheads="1"/>
          </p:cNvSpPr>
          <p:nvPr/>
        </p:nvSpPr>
        <p:spPr bwMode="auto">
          <a:xfrm>
            <a:off x="414338" y="4997450"/>
            <a:ext cx="11969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a:solidFill>
                  <a:srgbClr val="333399"/>
                </a:solidFill>
                <a:ea typeface="黑体" pitchFamily="49" charset="-122"/>
              </a:rPr>
              <a:t>C </a:t>
            </a:r>
            <a:r>
              <a:rPr kumimoji="1" lang="zh-CN" altLang="en-US" sz="2000" b="0">
                <a:solidFill>
                  <a:srgbClr val="333399"/>
                </a:solidFill>
                <a:ea typeface="黑体" pitchFamily="49" charset="-122"/>
              </a:rPr>
              <a:t>类地址</a:t>
            </a:r>
          </a:p>
        </p:txBody>
      </p:sp>
      <p:sp>
        <p:nvSpPr>
          <p:cNvPr id="86050" name="Rectangle 34"/>
          <p:cNvSpPr>
            <a:spLocks noChangeArrowheads="1"/>
          </p:cNvSpPr>
          <p:nvPr/>
        </p:nvSpPr>
        <p:spPr bwMode="auto">
          <a:xfrm>
            <a:off x="1763713" y="5051425"/>
            <a:ext cx="48260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a:solidFill>
                  <a:srgbClr val="333399"/>
                </a:solidFill>
                <a:ea typeface="黑体" pitchFamily="49" charset="-122"/>
              </a:rPr>
              <a:t>1</a:t>
            </a:r>
          </a:p>
        </p:txBody>
      </p:sp>
      <p:sp>
        <p:nvSpPr>
          <p:cNvPr id="86052" name="Line 36"/>
          <p:cNvSpPr>
            <a:spLocks noChangeShapeType="1"/>
          </p:cNvSpPr>
          <p:nvPr/>
        </p:nvSpPr>
        <p:spPr bwMode="auto">
          <a:xfrm>
            <a:off x="6938963" y="4981575"/>
            <a:ext cx="0" cy="44132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3" name="Line 37"/>
          <p:cNvSpPr>
            <a:spLocks noChangeShapeType="1"/>
          </p:cNvSpPr>
          <p:nvPr/>
        </p:nvSpPr>
        <p:spPr bwMode="auto">
          <a:xfrm flipV="1">
            <a:off x="6943725" y="5626100"/>
            <a:ext cx="1701800" cy="17463"/>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6054" name="Group 38"/>
          <p:cNvGrpSpPr>
            <a:grpSpLocks/>
          </p:cNvGrpSpPr>
          <p:nvPr/>
        </p:nvGrpSpPr>
        <p:grpSpPr bwMode="auto">
          <a:xfrm>
            <a:off x="7248396" y="5453065"/>
            <a:ext cx="1207838" cy="705707"/>
            <a:chOff x="2792" y="3024"/>
            <a:chExt cx="524" cy="418"/>
          </a:xfrm>
        </p:grpSpPr>
        <p:sp>
          <p:nvSpPr>
            <p:cNvPr id="86055" name="Rectangle 39"/>
            <p:cNvSpPr>
              <a:spLocks noChangeArrowheads="1"/>
            </p:cNvSpPr>
            <p:nvPr/>
          </p:nvSpPr>
          <p:spPr bwMode="auto">
            <a:xfrm>
              <a:off x="2832" y="3072"/>
              <a:ext cx="426" cy="13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6" name="Rectangle 40"/>
            <p:cNvSpPr>
              <a:spLocks noChangeArrowheads="1"/>
            </p:cNvSpPr>
            <p:nvPr/>
          </p:nvSpPr>
          <p:spPr bwMode="auto">
            <a:xfrm>
              <a:off x="2792" y="3024"/>
              <a:ext cx="524" cy="41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buClrTx/>
                <a:buSzTx/>
                <a:buFontTx/>
                <a:buNone/>
              </a:pPr>
              <a:r>
                <a:rPr kumimoji="1" lang="zh-CN" altLang="en-US" sz="2000" b="0" smtClean="0">
                  <a:solidFill>
                    <a:srgbClr val="333399"/>
                  </a:solidFill>
                  <a:ea typeface="黑体" pitchFamily="49" charset="-122"/>
                </a:rPr>
                <a:t>主机地址</a:t>
              </a:r>
              <a:endParaRPr kumimoji="1" lang="en-US" altLang="zh-CN" sz="2000" b="0">
                <a:solidFill>
                  <a:srgbClr val="333399"/>
                </a:solidFill>
                <a:ea typeface="黑体" pitchFamily="49" charset="-122"/>
              </a:endParaRPr>
            </a:p>
            <a:p>
              <a:pPr>
                <a:buClrTx/>
                <a:buSzTx/>
                <a:buFontTx/>
                <a:buNone/>
              </a:pPr>
              <a:r>
                <a:rPr kumimoji="1" lang="en-US" altLang="zh-CN" sz="2000" b="0">
                  <a:solidFill>
                    <a:srgbClr val="333399"/>
                  </a:solidFill>
                  <a:ea typeface="黑体" pitchFamily="49" charset="-122"/>
                </a:rPr>
                <a:t>8 bit</a:t>
              </a:r>
            </a:p>
          </p:txBody>
        </p:sp>
      </p:grpSp>
      <p:sp>
        <p:nvSpPr>
          <p:cNvPr id="86070" name="Rectangle 54"/>
          <p:cNvSpPr>
            <a:spLocks noChangeArrowheads="1"/>
          </p:cNvSpPr>
          <p:nvPr/>
        </p:nvSpPr>
        <p:spPr bwMode="auto">
          <a:xfrm>
            <a:off x="1728788" y="3686175"/>
            <a:ext cx="32226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a:solidFill>
                  <a:srgbClr val="333399"/>
                </a:solidFill>
                <a:ea typeface="黑体" pitchFamily="49" charset="-122"/>
              </a:rPr>
              <a:t>0</a:t>
            </a:r>
          </a:p>
        </p:txBody>
      </p:sp>
      <p:sp>
        <p:nvSpPr>
          <p:cNvPr id="86072" name="Line 56"/>
          <p:cNvSpPr>
            <a:spLocks noChangeShapeType="1"/>
          </p:cNvSpPr>
          <p:nvPr/>
        </p:nvSpPr>
        <p:spPr bwMode="auto">
          <a:xfrm>
            <a:off x="2051050" y="3716338"/>
            <a:ext cx="0" cy="441325"/>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29" name="Rectangle 13"/>
          <p:cNvSpPr>
            <a:spLocks noGrp="1" noChangeArrowheads="1"/>
          </p:cNvSpPr>
          <p:nvPr>
            <p:ph type="title"/>
          </p:nvPr>
        </p:nvSpPr>
        <p:spPr>
          <a:xfrm>
            <a:off x="85284" y="284386"/>
            <a:ext cx="7799084" cy="768350"/>
          </a:xfrm>
        </p:spPr>
        <p:txBody>
          <a:bodyPr/>
          <a:lstStyle/>
          <a:p>
            <a:r>
              <a:rPr lang="en-US" altLang="zh-CN" smtClean="0">
                <a:latin typeface="Tahoma" pitchFamily="34" charset="0"/>
              </a:rPr>
              <a:t>IP </a:t>
            </a:r>
            <a:r>
              <a:rPr lang="zh-CN" altLang="en-US" smtClean="0">
                <a:latin typeface="Tahoma" pitchFamily="34" charset="0"/>
              </a:rPr>
              <a:t>地址分类</a:t>
            </a:r>
            <a:endParaRPr lang="zh-CN" altLang="en-US" smtClean="0"/>
          </a:p>
        </p:txBody>
      </p:sp>
      <p:sp>
        <p:nvSpPr>
          <p:cNvPr id="86030" name="Rectangle 14"/>
          <p:cNvSpPr>
            <a:spLocks noChangeArrowheads="1"/>
          </p:cNvSpPr>
          <p:nvPr/>
        </p:nvSpPr>
        <p:spPr bwMode="auto">
          <a:xfrm>
            <a:off x="1619250" y="5013325"/>
            <a:ext cx="5300663" cy="423863"/>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endParaRPr lang="zh-CN" altLang="en-US" sz="1800" b="0">
              <a:ea typeface="宋体" pitchFamily="2" charset="-122"/>
            </a:endParaRPr>
          </a:p>
        </p:txBody>
      </p:sp>
      <p:sp>
        <p:nvSpPr>
          <p:cNvPr id="86033" name="Rectangle 17"/>
          <p:cNvSpPr>
            <a:spLocks noChangeArrowheads="1"/>
          </p:cNvSpPr>
          <p:nvPr/>
        </p:nvSpPr>
        <p:spPr bwMode="auto">
          <a:xfrm>
            <a:off x="1476375" y="2386013"/>
            <a:ext cx="322263"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a:solidFill>
                  <a:srgbClr val="333399"/>
                </a:solidFill>
                <a:ea typeface="黑体" pitchFamily="49" charset="-122"/>
              </a:rPr>
              <a:t>0</a:t>
            </a:r>
          </a:p>
        </p:txBody>
      </p:sp>
      <p:sp>
        <p:nvSpPr>
          <p:cNvPr id="86037" name="Line 21"/>
          <p:cNvSpPr>
            <a:spLocks noChangeShapeType="1"/>
          </p:cNvSpPr>
          <p:nvPr/>
        </p:nvSpPr>
        <p:spPr bwMode="auto">
          <a:xfrm>
            <a:off x="1547813" y="278130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8" name="Line 22"/>
          <p:cNvSpPr>
            <a:spLocks noChangeShapeType="1"/>
          </p:cNvSpPr>
          <p:nvPr/>
        </p:nvSpPr>
        <p:spPr bwMode="auto">
          <a:xfrm>
            <a:off x="3348038" y="281781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9" name="Line 23"/>
          <p:cNvSpPr>
            <a:spLocks noChangeShapeType="1"/>
          </p:cNvSpPr>
          <p:nvPr/>
        </p:nvSpPr>
        <p:spPr bwMode="auto">
          <a:xfrm>
            <a:off x="8675688" y="281781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2" name="Line 26"/>
          <p:cNvSpPr>
            <a:spLocks noChangeShapeType="1"/>
          </p:cNvSpPr>
          <p:nvPr/>
        </p:nvSpPr>
        <p:spPr bwMode="auto">
          <a:xfrm>
            <a:off x="1619250" y="41846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3" name="Line 27"/>
          <p:cNvSpPr>
            <a:spLocks noChangeShapeType="1"/>
          </p:cNvSpPr>
          <p:nvPr/>
        </p:nvSpPr>
        <p:spPr bwMode="auto">
          <a:xfrm>
            <a:off x="5148263" y="411321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4" name="Line 28"/>
          <p:cNvSpPr>
            <a:spLocks noChangeShapeType="1"/>
          </p:cNvSpPr>
          <p:nvPr/>
        </p:nvSpPr>
        <p:spPr bwMode="auto">
          <a:xfrm>
            <a:off x="8675688" y="411321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8" name="Rectangle 32"/>
          <p:cNvSpPr>
            <a:spLocks noChangeArrowheads="1"/>
          </p:cNvSpPr>
          <p:nvPr/>
        </p:nvSpPr>
        <p:spPr bwMode="auto">
          <a:xfrm>
            <a:off x="1946275" y="5051425"/>
            <a:ext cx="32226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a:solidFill>
                  <a:srgbClr val="333399"/>
                </a:solidFill>
                <a:ea typeface="黑体" pitchFamily="49" charset="-122"/>
              </a:rPr>
              <a:t>0</a:t>
            </a:r>
          </a:p>
        </p:txBody>
      </p:sp>
      <p:sp>
        <p:nvSpPr>
          <p:cNvPr id="86051" name="Line 35"/>
          <p:cNvSpPr>
            <a:spLocks noChangeShapeType="1"/>
          </p:cNvSpPr>
          <p:nvPr/>
        </p:nvSpPr>
        <p:spPr bwMode="auto">
          <a:xfrm>
            <a:off x="2268538" y="5013325"/>
            <a:ext cx="0" cy="439738"/>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57" name="Line 41"/>
          <p:cNvSpPr>
            <a:spLocks noChangeShapeType="1"/>
          </p:cNvSpPr>
          <p:nvPr/>
        </p:nvSpPr>
        <p:spPr bwMode="auto">
          <a:xfrm>
            <a:off x="1619250" y="548163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8" name="Line 42"/>
          <p:cNvSpPr>
            <a:spLocks noChangeShapeType="1"/>
          </p:cNvSpPr>
          <p:nvPr/>
        </p:nvSpPr>
        <p:spPr bwMode="auto">
          <a:xfrm>
            <a:off x="6948488" y="5481638"/>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59" name="Line 43"/>
          <p:cNvSpPr>
            <a:spLocks noChangeShapeType="1"/>
          </p:cNvSpPr>
          <p:nvPr/>
        </p:nvSpPr>
        <p:spPr bwMode="auto">
          <a:xfrm>
            <a:off x="8675688" y="5445125"/>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71" name="Rectangle 55"/>
          <p:cNvSpPr>
            <a:spLocks noChangeArrowheads="1"/>
          </p:cNvSpPr>
          <p:nvPr/>
        </p:nvSpPr>
        <p:spPr bwMode="auto">
          <a:xfrm>
            <a:off x="1547813" y="3683000"/>
            <a:ext cx="4841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a:solidFill>
                  <a:srgbClr val="333399"/>
                </a:solidFill>
                <a:ea typeface="黑体" pitchFamily="49" charset="-122"/>
              </a:rPr>
              <a:t>1</a:t>
            </a:r>
          </a:p>
        </p:txBody>
      </p:sp>
      <p:sp>
        <p:nvSpPr>
          <p:cNvPr id="86049" name="Rectangle 33"/>
          <p:cNvSpPr>
            <a:spLocks noChangeArrowheads="1"/>
          </p:cNvSpPr>
          <p:nvPr/>
        </p:nvSpPr>
        <p:spPr bwMode="auto">
          <a:xfrm>
            <a:off x="1622425" y="5051425"/>
            <a:ext cx="4857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a:solidFill>
                  <a:srgbClr val="333399"/>
                </a:solidFill>
                <a:ea typeface="黑体" pitchFamily="49" charset="-122"/>
              </a:rPr>
              <a:t>11</a:t>
            </a:r>
          </a:p>
        </p:txBody>
      </p:sp>
      <p:sp>
        <p:nvSpPr>
          <p:cNvPr id="86077" name="灯片编号占位符 5"/>
          <p:cNvSpPr txBox="1">
            <a:spLocks noGrp="1"/>
          </p:cNvSpPr>
          <p:nvPr/>
        </p:nvSpPr>
        <p:spPr bwMode="auto">
          <a:xfrm>
            <a:off x="3529013" y="62404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0"/>
              </a:spcBef>
              <a:defRPr>
                <a:solidFill>
                  <a:schemeClr val="tx1"/>
                </a:solidFill>
                <a:latin typeface="Arial" pitchFamily="34" charset="0"/>
                <a:ea typeface="宋体" pitchFamily="2" charset="-122"/>
              </a:defRPr>
            </a:lvl1pPr>
            <a:lvl2pPr marL="742950" indent="-285750" algn="ctr" eaLnBrk="0" hangingPunct="0">
              <a:spcBef>
                <a:spcPct val="0"/>
              </a:spcBef>
              <a:defRPr>
                <a:solidFill>
                  <a:schemeClr val="tx1"/>
                </a:solidFill>
                <a:latin typeface="Arial" pitchFamily="34" charset="0"/>
                <a:ea typeface="宋体" pitchFamily="2" charset="-122"/>
              </a:defRPr>
            </a:lvl2pPr>
            <a:lvl3pPr marL="1143000" indent="-228600" algn="ctr" eaLnBrk="0" hangingPunct="0">
              <a:spcBef>
                <a:spcPct val="0"/>
              </a:spcBef>
              <a:defRPr>
                <a:solidFill>
                  <a:schemeClr val="tx1"/>
                </a:solidFill>
                <a:latin typeface="Arial" pitchFamily="34" charset="0"/>
                <a:ea typeface="宋体" pitchFamily="2" charset="-122"/>
              </a:defRPr>
            </a:lvl3pPr>
            <a:lvl4pPr marL="1600200" indent="-228600" algn="ctr" eaLnBrk="0" hangingPunct="0">
              <a:spcBef>
                <a:spcPct val="0"/>
              </a:spcBef>
              <a:defRPr>
                <a:solidFill>
                  <a:schemeClr val="tx1"/>
                </a:solidFill>
                <a:latin typeface="Arial" pitchFamily="34" charset="0"/>
                <a:ea typeface="宋体" pitchFamily="2" charset="-122"/>
              </a:defRPr>
            </a:lvl4pPr>
            <a:lvl5pPr marL="2057400" indent="-228600" algn="ctr" eaLnBrk="0" hangingPunct="0">
              <a:spcBef>
                <a:spcPct val="0"/>
              </a:spcBef>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0000"/>
              </a:lnSpc>
              <a:buClrTx/>
              <a:buSzTx/>
              <a:buFontTx/>
              <a:buNone/>
            </a:pPr>
            <a:fld id="{8551431F-C700-4241-89A2-051F87BB0390}" type="slidenum">
              <a:rPr lang="en-US" altLang="zh-CN" sz="1600"/>
              <a:pPr eaLnBrk="1" hangingPunct="1">
                <a:lnSpc>
                  <a:spcPct val="100000"/>
                </a:lnSpc>
                <a:buClrTx/>
                <a:buSzTx/>
                <a:buFontTx/>
                <a:buNone/>
              </a:pPr>
              <a:t>11</a:t>
            </a:fld>
            <a:endParaRPr lang="en-US" altLang="zh-CN" sz="1600"/>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11</a:t>
            </a:fld>
            <a:endParaRPr lang="en-US" altLang="zh-CN"/>
          </a:p>
        </p:txBody>
      </p:sp>
    </p:spTree>
    <p:extLst>
      <p:ext uri="{BB962C8B-B14F-4D97-AF65-F5344CB8AC3E}">
        <p14:creationId xmlns:p14="http://schemas.microsoft.com/office/powerpoint/2010/main" val="2912503251"/>
      </p:ext>
    </p:extLst>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CN" smtClean="0">
                <a:latin typeface="Tahoma" pitchFamily="34" charset="0"/>
                <a:cs typeface="Tahoma" pitchFamily="34" charset="0"/>
              </a:rPr>
              <a:t>10.3.3  FTP</a:t>
            </a:r>
            <a:r>
              <a:rPr lang="zh-CN" altLang="en-US" smtClean="0">
                <a:latin typeface="Tahoma" pitchFamily="34" charset="0"/>
                <a:cs typeface="Tahoma" pitchFamily="34" charset="0"/>
              </a:rPr>
              <a:t>服务器</a:t>
            </a:r>
          </a:p>
        </p:txBody>
      </p:sp>
      <p:sp>
        <p:nvSpPr>
          <p:cNvPr id="13315" name="Rectangle 3"/>
          <p:cNvSpPr>
            <a:spLocks noGrp="1" noChangeArrowheads="1"/>
          </p:cNvSpPr>
          <p:nvPr>
            <p:ph idx="1"/>
          </p:nvPr>
        </p:nvSpPr>
        <p:spPr>
          <a:xfrm>
            <a:off x="323528" y="1556792"/>
            <a:ext cx="8003232" cy="4411662"/>
          </a:xfrm>
        </p:spPr>
        <p:txBody>
          <a:bodyPr/>
          <a:lstStyle/>
          <a:p>
            <a:pPr>
              <a:lnSpc>
                <a:spcPct val="120000"/>
              </a:lnSpc>
            </a:pPr>
            <a:r>
              <a:rPr lang="en-US" altLang="zh-CN" sz="2600" smtClean="0"/>
              <a:t>FTP(file transfer protocol,</a:t>
            </a:r>
            <a:r>
              <a:rPr lang="zh-CN" altLang="en-US" sz="2600" smtClean="0"/>
              <a:t>文件传输协议）服务器利用文件传输协议实现文件的上传与下载服务，从而实现文件存储和交换的目的。</a:t>
            </a:r>
            <a:endParaRPr lang="en-US" altLang="zh-CN" sz="2600" smtClean="0"/>
          </a:p>
          <a:p>
            <a:pPr>
              <a:lnSpc>
                <a:spcPct val="120000"/>
              </a:lnSpc>
            </a:pPr>
            <a:r>
              <a:rPr lang="en-US" altLang="zh-CN" sz="2600" smtClean="0"/>
              <a:t>FTP</a:t>
            </a:r>
            <a:r>
              <a:rPr lang="zh-CN" altLang="en-US" sz="2600" smtClean="0"/>
              <a:t>服务也采用客户机</a:t>
            </a:r>
            <a:r>
              <a:rPr lang="en-US" altLang="zh-CN" sz="2600" smtClean="0"/>
              <a:t>/</a:t>
            </a:r>
            <a:r>
              <a:rPr lang="zh-CN" altLang="en-US" sz="2600" smtClean="0"/>
              <a:t>服务器模式。</a:t>
            </a:r>
            <a:r>
              <a:rPr lang="en-US" altLang="zh-CN" sz="2600" smtClean="0"/>
              <a:t>FTP</a:t>
            </a:r>
            <a:r>
              <a:rPr lang="zh-CN" altLang="en-US" sz="2600" smtClean="0"/>
              <a:t>服务器与</a:t>
            </a:r>
            <a:r>
              <a:rPr lang="en-US" altLang="zh-CN" sz="2600" smtClean="0"/>
              <a:t>FTP</a:t>
            </a:r>
            <a:r>
              <a:rPr lang="zh-CN" altLang="en-US" sz="2600" smtClean="0"/>
              <a:t>客户机之间建立两个连接：控制连接和数据连接，控制连接用于传送</a:t>
            </a:r>
            <a:r>
              <a:rPr lang="en-US" altLang="zh-CN" sz="2600" smtClean="0"/>
              <a:t>FTP</a:t>
            </a:r>
            <a:r>
              <a:rPr lang="zh-CN" altLang="en-US" sz="2600" smtClean="0"/>
              <a:t>命令以及响应结果，数据连接负责传送文件。</a:t>
            </a:r>
            <a:endParaRPr lang="en-US" altLang="zh-CN" sz="2600" smtClean="0"/>
          </a:p>
          <a:p>
            <a:pPr>
              <a:lnSpc>
                <a:spcPct val="120000"/>
              </a:lnSpc>
            </a:pPr>
            <a:r>
              <a:rPr lang="en-US" altLang="zh-CN" sz="2600" smtClean="0"/>
              <a:t>Linux</a:t>
            </a:r>
            <a:r>
              <a:rPr lang="zh-CN" altLang="en-US" sz="2600" smtClean="0"/>
              <a:t>下的</a:t>
            </a:r>
            <a:r>
              <a:rPr lang="en-US" altLang="zh-CN" sz="2600" smtClean="0"/>
              <a:t>FTP</a:t>
            </a:r>
            <a:r>
              <a:rPr lang="zh-CN" altLang="en-US" sz="2600" smtClean="0"/>
              <a:t>软件常见的有</a:t>
            </a:r>
            <a:r>
              <a:rPr lang="en-US" altLang="zh-CN" sz="2600" smtClean="0"/>
              <a:t>vsftpd</a:t>
            </a:r>
            <a:r>
              <a:rPr lang="zh-CN" altLang="en-US" sz="2600" smtClean="0"/>
              <a:t>、</a:t>
            </a:r>
            <a:r>
              <a:rPr lang="en-US" altLang="zh-CN" sz="2600" smtClean="0"/>
              <a:t>wu-ftpd</a:t>
            </a:r>
            <a:r>
              <a:rPr lang="zh-CN" altLang="en-US" sz="2600" smtClean="0"/>
              <a:t>、</a:t>
            </a:r>
            <a:r>
              <a:rPr lang="en-US" altLang="zh-CN" sz="2600" smtClean="0"/>
              <a:t>proftpd</a:t>
            </a:r>
            <a:r>
              <a:rPr lang="zh-CN" altLang="en-US" sz="2600" smtClean="0"/>
              <a:t>等，从</a:t>
            </a:r>
            <a:r>
              <a:rPr lang="en-US" altLang="zh-CN" sz="2600" smtClean="0"/>
              <a:t>Red Hat Linux9</a:t>
            </a:r>
            <a:r>
              <a:rPr lang="zh-CN" altLang="en-US" sz="2600" smtClean="0"/>
              <a:t>开始默认安装</a:t>
            </a:r>
            <a:r>
              <a:rPr lang="en-US" altLang="zh-CN" sz="2600" smtClean="0"/>
              <a:t>vsftpd</a:t>
            </a:r>
            <a:r>
              <a:rPr lang="zh-CN" altLang="en-US" sz="2600" smtClean="0"/>
              <a:t>。</a:t>
            </a:r>
            <a:endParaRPr lang="en-US" altLang="zh-CN" sz="2600" smtClean="0"/>
          </a:p>
          <a:p>
            <a:endParaRPr lang="en-US" altLang="zh-CN" sz="2600" smtClean="0"/>
          </a:p>
        </p:txBody>
      </p:sp>
      <p:sp>
        <p:nvSpPr>
          <p:cNvPr id="4" name="灯片编号占位符 3"/>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110</a:t>
            </a:fld>
            <a:endParaRPr lang="en-US" altLang="zh-CN"/>
          </a:p>
        </p:txBody>
      </p:sp>
    </p:spTree>
    <p:extLst>
      <p:ext uri="{BB962C8B-B14F-4D97-AF65-F5344CB8AC3E}">
        <p14:creationId xmlns:p14="http://schemas.microsoft.com/office/powerpoint/2010/main" val="2824056121"/>
      </p:ext>
    </p:extLst>
  </p:cSld>
  <p:clrMapOvr>
    <a:masterClrMapping/>
  </p:clrMapOvr>
  <p:transition spd="slow">
    <p:circl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FPT</a:t>
            </a:r>
            <a:r>
              <a:rPr lang="zh-CN" altLang="en-US" smtClean="0"/>
              <a:t>配置文件</a:t>
            </a:r>
            <a:r>
              <a:rPr lang="en-US" altLang="zh-CN" smtClean="0"/>
              <a:t>vsftpd.conf</a:t>
            </a:r>
            <a:endParaRPr lang="zh-CN" altLang="en-US"/>
          </a:p>
        </p:txBody>
      </p:sp>
      <p:sp>
        <p:nvSpPr>
          <p:cNvPr id="3" name="内容占位符 2"/>
          <p:cNvSpPr>
            <a:spLocks noGrp="1"/>
          </p:cNvSpPr>
          <p:nvPr>
            <p:ph idx="1"/>
          </p:nvPr>
        </p:nvSpPr>
        <p:spPr/>
        <p:txBody>
          <a:bodyPr/>
          <a:lstStyle/>
          <a:p>
            <a:r>
              <a:rPr lang="en-US" altLang="zh-CN" sz="2600" smtClean="0"/>
              <a:t>Vsftpd</a:t>
            </a:r>
            <a:r>
              <a:rPr lang="zh-CN" altLang="en-US" sz="2600" smtClean="0"/>
              <a:t>是</a:t>
            </a:r>
            <a:r>
              <a:rPr lang="en-US" altLang="zh-CN" sz="2600" smtClean="0"/>
              <a:t>FTP</a:t>
            </a:r>
            <a:r>
              <a:rPr lang="zh-CN" altLang="en-US" sz="2600" smtClean="0"/>
              <a:t>的主要配置文件，位于</a:t>
            </a:r>
            <a:r>
              <a:rPr lang="en-US" altLang="zh-CN" sz="2600" smtClean="0"/>
              <a:t>/etc/vsftpd/</a:t>
            </a:r>
            <a:r>
              <a:rPr lang="zh-CN" altLang="en-US" sz="2600" smtClean="0"/>
              <a:t>文件夹下。</a:t>
            </a:r>
            <a:endParaRPr lang="en-US" altLang="zh-CN" sz="2600" smtClean="0"/>
          </a:p>
          <a:p>
            <a:r>
              <a:rPr lang="en-US" altLang="zh-CN" sz="2600" smtClean="0"/>
              <a:t>Vsftpd.conf</a:t>
            </a:r>
            <a:r>
              <a:rPr lang="zh-CN" altLang="en-US" sz="2600" smtClean="0"/>
              <a:t>配置文件的格式很简单。采用“</a:t>
            </a:r>
            <a:r>
              <a:rPr lang="en-US" altLang="zh-CN" sz="2600" smtClean="0"/>
              <a:t>#</a:t>
            </a:r>
            <a:r>
              <a:rPr lang="zh-CN" altLang="en-US" sz="2600" smtClean="0"/>
              <a:t>”作为注释符，以“</a:t>
            </a:r>
            <a:r>
              <a:rPr lang="en-US" altLang="zh-CN" sz="2600" smtClean="0"/>
              <a:t>#</a:t>
            </a:r>
            <a:r>
              <a:rPr lang="zh-CN" altLang="en-US" sz="2600" smtClean="0"/>
              <a:t>”开头的行和空白行在解析时被忽略，其余行被视为命令行。指令格式为：</a:t>
            </a:r>
            <a:endParaRPr lang="en-US" altLang="zh-CN" sz="2600" smtClean="0"/>
          </a:p>
          <a:p>
            <a:pPr marL="0" indent="0">
              <a:buNone/>
            </a:pPr>
            <a:r>
              <a:rPr lang="en-US" altLang="zh-CN" sz="2600"/>
              <a:t> </a:t>
            </a:r>
            <a:r>
              <a:rPr lang="en-US" altLang="zh-CN" sz="2600" smtClean="0"/>
              <a:t>   </a:t>
            </a:r>
            <a:r>
              <a:rPr lang="zh-CN" altLang="en-US" sz="2600" smtClean="0"/>
              <a:t>选项</a:t>
            </a:r>
            <a:r>
              <a:rPr lang="en-US" altLang="zh-CN" sz="2600" smtClean="0"/>
              <a:t>=</a:t>
            </a:r>
            <a:r>
              <a:rPr lang="zh-CN" altLang="en-US" sz="2600" smtClean="0"/>
              <a:t>值</a:t>
            </a:r>
            <a:endParaRPr lang="en-US" altLang="zh-CN" sz="2600" smtClean="0"/>
          </a:p>
          <a:p>
            <a:pPr marL="0" indent="0">
              <a:buNone/>
            </a:pPr>
            <a:r>
              <a:rPr lang="zh-CN" altLang="en-US" sz="2600" smtClean="0"/>
              <a:t>注意：“选项”、“</a:t>
            </a:r>
            <a:r>
              <a:rPr lang="en-US" altLang="zh-CN" sz="2600" smtClean="0"/>
              <a:t>=</a:t>
            </a:r>
            <a:r>
              <a:rPr lang="zh-CN" altLang="en-US" sz="2600" smtClean="0"/>
              <a:t>”、“值”之间不能有空格。</a:t>
            </a:r>
            <a:endParaRPr lang="en-US" altLang="zh-CN" sz="2600" smtClean="0"/>
          </a:p>
          <a:p>
            <a:r>
              <a:rPr lang="en-US" altLang="zh-CN" sz="2600" smtClean="0"/>
              <a:t>Vsfptd</a:t>
            </a:r>
            <a:r>
              <a:rPr lang="zh-CN" altLang="en-US" sz="2600" smtClean="0"/>
              <a:t>提供的配置命令可分为四大类：计算机配置命令、本地配置命令、匿名用户配置命令和系统安全配置命令。</a:t>
            </a:r>
            <a:endParaRPr lang="zh-CN" altLang="en-US" sz="260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111</a:t>
            </a:fld>
            <a:endParaRPr lang="en-US" altLang="zh-CN"/>
          </a:p>
        </p:txBody>
      </p:sp>
    </p:spTree>
    <p:extLst>
      <p:ext uri="{BB962C8B-B14F-4D97-AF65-F5344CB8AC3E}">
        <p14:creationId xmlns:p14="http://schemas.microsoft.com/office/powerpoint/2010/main" val="2203442045"/>
      </p:ext>
    </p:extLst>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5"/>
          <p:cNvSpPr>
            <a:spLocks noGrp="1"/>
          </p:cNvSpPr>
          <p:nvPr>
            <p:ph type="title"/>
          </p:nvPr>
        </p:nvSpPr>
        <p:spPr>
          <a:xfrm>
            <a:off x="457200" y="274638"/>
            <a:ext cx="8229600" cy="777875"/>
          </a:xfrm>
        </p:spPr>
        <p:txBody>
          <a:bodyPr/>
          <a:lstStyle/>
          <a:p>
            <a:r>
              <a:rPr lang="en-US" altLang="zh-CN" smtClean="0"/>
              <a:t>FTP</a:t>
            </a:r>
            <a:r>
              <a:rPr lang="zh-CN" altLang="en-US" b="1" smtClean="0"/>
              <a:t>服务器配置步骤</a:t>
            </a:r>
          </a:p>
        </p:txBody>
      </p:sp>
      <p:sp>
        <p:nvSpPr>
          <p:cNvPr id="129027" name="内容占位符 6"/>
          <p:cNvSpPr>
            <a:spLocks noGrp="1"/>
          </p:cNvSpPr>
          <p:nvPr>
            <p:ph idx="1"/>
          </p:nvPr>
        </p:nvSpPr>
        <p:spPr>
          <a:xfrm>
            <a:off x="734888" y="1363240"/>
            <a:ext cx="8229600" cy="5018088"/>
          </a:xfrm>
        </p:spPr>
        <p:txBody>
          <a:bodyPr/>
          <a:lstStyle/>
          <a:p>
            <a:pPr marL="0" indent="0">
              <a:buFont typeface="Wingdings 2" pitchFamily="18" charset="2"/>
              <a:buNone/>
            </a:pPr>
            <a:r>
              <a:rPr lang="en-US" altLang="zh-CN" sz="2600" smtClean="0"/>
              <a:t>1</a:t>
            </a:r>
            <a:r>
              <a:rPr lang="zh-CN" altLang="en-US" sz="2600" smtClean="0"/>
              <a:t>．</a:t>
            </a:r>
            <a:r>
              <a:rPr lang="en-US" altLang="zh-CN" sz="2600" smtClean="0"/>
              <a:t>Vsftpd</a:t>
            </a:r>
            <a:r>
              <a:rPr lang="zh-CN" altLang="en-US" sz="2600" smtClean="0"/>
              <a:t>软件</a:t>
            </a:r>
            <a:r>
              <a:rPr lang="zh-CN" altLang="sv-SE" sz="2600" smtClean="0"/>
              <a:t>的查询</a:t>
            </a:r>
            <a:r>
              <a:rPr lang="zh-CN" altLang="en-US" sz="2600"/>
              <a:t>，</a:t>
            </a:r>
            <a:r>
              <a:rPr lang="zh-CN" altLang="sv-SE" sz="2600" smtClean="0"/>
              <a:t>在终端中输入</a:t>
            </a:r>
            <a:r>
              <a:rPr lang="zh-CN" altLang="en-US" sz="2600" smtClean="0"/>
              <a:t>命令</a:t>
            </a:r>
            <a:r>
              <a:rPr lang="zh-CN" altLang="sv-SE" sz="2600" smtClean="0"/>
              <a:t>：</a:t>
            </a:r>
          </a:p>
          <a:p>
            <a:pPr marL="0" indent="0">
              <a:buFont typeface="Wingdings 2" pitchFamily="18" charset="2"/>
              <a:buNone/>
            </a:pPr>
            <a:r>
              <a:rPr lang="sv-SE" altLang="zh-CN" sz="2600" smtClean="0">
                <a:latin typeface="Tahoma" pitchFamily="34" charset="0"/>
                <a:cs typeface="Tahoma" pitchFamily="34" charset="0"/>
              </a:rPr>
              <a:t> rpm –qa|grep bind</a:t>
            </a:r>
          </a:p>
          <a:p>
            <a:pPr marL="0" indent="0">
              <a:buFont typeface="Wingdings 2" pitchFamily="18" charset="2"/>
              <a:buNone/>
            </a:pPr>
            <a:r>
              <a:rPr lang="sv-SE" altLang="zh-CN" sz="2600" smtClean="0"/>
              <a:t>2</a:t>
            </a:r>
            <a:r>
              <a:rPr lang="zh-CN" altLang="en-US" sz="2600"/>
              <a:t>．修改配置文件</a:t>
            </a:r>
            <a:r>
              <a:rPr lang="en-US" altLang="zh-CN" sz="2600" smtClean="0"/>
              <a:t>vsftpd.conf</a:t>
            </a:r>
          </a:p>
          <a:p>
            <a:pPr marL="0" indent="0">
              <a:buFont typeface="Wingdings 2" pitchFamily="18" charset="2"/>
              <a:buNone/>
            </a:pPr>
            <a:r>
              <a:rPr lang="en-US" altLang="zh-CN" sz="2600" smtClean="0">
                <a:latin typeface="Tahoma" pitchFamily="34" charset="0"/>
                <a:cs typeface="Tahoma" pitchFamily="34" charset="0"/>
              </a:rPr>
              <a:t>gedit  /etc/vsftpd/vsftp.conf</a:t>
            </a:r>
          </a:p>
          <a:p>
            <a:pPr marL="0" indent="0">
              <a:buFont typeface="Wingdings 2" pitchFamily="18" charset="2"/>
              <a:buNone/>
            </a:pPr>
            <a:r>
              <a:rPr lang="zh-CN" altLang="en-US" sz="2600" smtClean="0">
                <a:solidFill>
                  <a:srgbClr val="0000CC"/>
                </a:solidFill>
              </a:rPr>
              <a:t>第</a:t>
            </a:r>
            <a:r>
              <a:rPr lang="en-US" altLang="zh-CN" sz="2600">
                <a:solidFill>
                  <a:srgbClr val="0000CC"/>
                </a:solidFill>
              </a:rPr>
              <a:t>7</a:t>
            </a:r>
            <a:r>
              <a:rPr lang="zh-CN" altLang="en-US" sz="2600">
                <a:solidFill>
                  <a:srgbClr val="0000CC"/>
                </a:solidFill>
              </a:rPr>
              <a:t>行，设置为：</a:t>
            </a:r>
            <a:r>
              <a:rPr lang="en-US" altLang="zh-CN" sz="2600">
                <a:solidFill>
                  <a:srgbClr val="0000CC"/>
                </a:solidFill>
              </a:rPr>
              <a:t>anonymous_enable=YES</a:t>
            </a:r>
          </a:p>
          <a:p>
            <a:pPr marL="0" indent="0">
              <a:buFont typeface="Wingdings 2" pitchFamily="18" charset="2"/>
              <a:buNone/>
            </a:pPr>
            <a:r>
              <a:rPr lang="zh-CN" altLang="en-US" sz="2600">
                <a:solidFill>
                  <a:srgbClr val="0000CC"/>
                </a:solidFill>
              </a:rPr>
              <a:t>打开匿名上传和写权限：激活第</a:t>
            </a:r>
            <a:r>
              <a:rPr lang="en-US" altLang="zh-CN" sz="2600">
                <a:solidFill>
                  <a:srgbClr val="0000CC"/>
                </a:solidFill>
              </a:rPr>
              <a:t>22</a:t>
            </a:r>
            <a:r>
              <a:rPr lang="zh-CN" altLang="en-US" sz="2600">
                <a:solidFill>
                  <a:srgbClr val="0000CC"/>
                </a:solidFill>
              </a:rPr>
              <a:t>行，激活第</a:t>
            </a:r>
            <a:r>
              <a:rPr lang="en-US" altLang="zh-CN" sz="2600">
                <a:solidFill>
                  <a:srgbClr val="0000CC"/>
                </a:solidFill>
              </a:rPr>
              <a:t>26</a:t>
            </a:r>
            <a:r>
              <a:rPr lang="zh-CN" altLang="en-US" sz="2600">
                <a:solidFill>
                  <a:srgbClr val="0000CC"/>
                </a:solidFill>
              </a:rPr>
              <a:t>行</a:t>
            </a:r>
          </a:p>
          <a:p>
            <a:pPr marL="0" indent="0">
              <a:buFont typeface="Wingdings 2" pitchFamily="18" charset="2"/>
              <a:buNone/>
            </a:pPr>
            <a:r>
              <a:rPr lang="en-US" altLang="zh-CN" sz="2600" smtClean="0"/>
              <a:t>3.  </a:t>
            </a:r>
            <a:r>
              <a:rPr lang="zh-CN" altLang="en-US" sz="2600" smtClean="0"/>
              <a:t>打开</a:t>
            </a:r>
            <a:r>
              <a:rPr lang="zh-CN" altLang="en-US" sz="2600"/>
              <a:t>默认共享目录的权限</a:t>
            </a:r>
          </a:p>
          <a:p>
            <a:pPr marL="0" indent="0">
              <a:buFont typeface="Wingdings 2" pitchFamily="18" charset="2"/>
              <a:buNone/>
            </a:pPr>
            <a:r>
              <a:rPr lang="zh-CN" altLang="en-US" sz="2600"/>
              <a:t>  </a:t>
            </a:r>
            <a:r>
              <a:rPr lang="en-US" altLang="zh-CN" sz="2600">
                <a:solidFill>
                  <a:srgbClr val="0000CC"/>
                </a:solidFill>
              </a:rPr>
              <a:t>chmod 777 /var/ftp/pub</a:t>
            </a:r>
          </a:p>
          <a:p>
            <a:pPr marL="0" indent="0">
              <a:buFont typeface="Wingdings 2" pitchFamily="18" charset="2"/>
              <a:buNone/>
            </a:pPr>
            <a:r>
              <a:rPr lang="zh-CN" altLang="en-US" sz="2600"/>
              <a:t>匿名登录的默认目录为：</a:t>
            </a:r>
            <a:r>
              <a:rPr lang="en-US" altLang="zh-CN" sz="2600"/>
              <a:t>/var/ftp/pub</a:t>
            </a:r>
          </a:p>
          <a:p>
            <a:pPr marL="0" indent="0">
              <a:buFont typeface="Wingdings 2" pitchFamily="18" charset="2"/>
              <a:buNone/>
            </a:pPr>
            <a:r>
              <a:rPr lang="en-US" altLang="zh-CN" sz="2600"/>
              <a:t>4</a:t>
            </a:r>
            <a:r>
              <a:rPr lang="zh-CN" altLang="en-US" sz="2600" smtClean="0"/>
              <a:t>．测试。</a:t>
            </a:r>
            <a:endParaRPr lang="en-US" altLang="zh-CN" sz="2600" smtClean="0"/>
          </a:p>
          <a:p>
            <a:pPr marL="0" indent="0">
              <a:buFont typeface="Wingdings 2" pitchFamily="18" charset="2"/>
              <a:buNone/>
            </a:pPr>
            <a:endParaRPr lang="zh-CN" altLang="en-US"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112</a:t>
            </a:fld>
            <a:endParaRPr lang="en-US" altLang="zh-CN"/>
          </a:p>
        </p:txBody>
      </p:sp>
    </p:spTree>
    <p:extLst>
      <p:ext uri="{BB962C8B-B14F-4D97-AF65-F5344CB8AC3E}">
        <p14:creationId xmlns:p14="http://schemas.microsoft.com/office/powerpoint/2010/main" val="1015522162"/>
      </p:ext>
    </p:extLst>
  </p:cSld>
  <p:clrMapOvr>
    <a:masterClrMapping/>
  </p:clrMapOvr>
  <p:transition spd="slow">
    <p:circl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5"/>
          <p:cNvSpPr>
            <a:spLocks noGrp="1"/>
          </p:cNvSpPr>
          <p:nvPr>
            <p:ph type="title"/>
          </p:nvPr>
        </p:nvSpPr>
        <p:spPr>
          <a:xfrm>
            <a:off x="457200" y="188640"/>
            <a:ext cx="8229600" cy="777875"/>
          </a:xfrm>
        </p:spPr>
        <p:txBody>
          <a:bodyPr/>
          <a:lstStyle/>
          <a:p>
            <a:r>
              <a:rPr lang="zh-CN" altLang="en-US" smtClean="0"/>
              <a:t>启动</a:t>
            </a:r>
            <a:r>
              <a:rPr lang="en-US" altLang="zh-CN" smtClean="0"/>
              <a:t>vsftpd</a:t>
            </a:r>
            <a:r>
              <a:rPr lang="zh-CN" altLang="en-US" smtClean="0"/>
              <a:t>服务</a:t>
            </a:r>
          </a:p>
        </p:txBody>
      </p:sp>
      <p:sp>
        <p:nvSpPr>
          <p:cNvPr id="20483" name="内容占位符 6"/>
          <p:cNvSpPr>
            <a:spLocks noGrp="1"/>
          </p:cNvSpPr>
          <p:nvPr>
            <p:ph idx="1"/>
          </p:nvPr>
        </p:nvSpPr>
        <p:spPr>
          <a:xfrm>
            <a:off x="457200" y="1508398"/>
            <a:ext cx="8229600" cy="5160962"/>
          </a:xfrm>
        </p:spPr>
        <p:txBody>
          <a:bodyPr/>
          <a:lstStyle/>
          <a:p>
            <a:pPr marL="0" indent="0">
              <a:lnSpc>
                <a:spcPct val="150000"/>
              </a:lnSpc>
              <a:buFont typeface="Wingdings 2" pitchFamily="18" charset="2"/>
              <a:buNone/>
            </a:pPr>
            <a:r>
              <a:rPr lang="zh-CN" altLang="en-US" sz="2600" smtClean="0"/>
              <a:t>启动</a:t>
            </a:r>
            <a:r>
              <a:rPr lang="en-US" altLang="zh-CN" sz="2600" smtClean="0"/>
              <a:t>vsftpd</a:t>
            </a:r>
            <a:r>
              <a:rPr lang="zh-CN" altLang="en-US" sz="2600" smtClean="0"/>
              <a:t>服务器：</a:t>
            </a:r>
          </a:p>
          <a:p>
            <a:pPr marL="0" indent="0">
              <a:lnSpc>
                <a:spcPct val="150000"/>
              </a:lnSpc>
              <a:buFont typeface="Wingdings 2" pitchFamily="18" charset="2"/>
              <a:buNone/>
            </a:pPr>
            <a:r>
              <a:rPr lang="en-US" altLang="zh-CN" sz="2600" smtClean="0"/>
              <a:t>service vsftpd start</a:t>
            </a:r>
          </a:p>
          <a:p>
            <a:pPr marL="0" indent="0">
              <a:lnSpc>
                <a:spcPct val="150000"/>
              </a:lnSpc>
              <a:buFont typeface="Wingdings 2" pitchFamily="18" charset="2"/>
              <a:buNone/>
            </a:pPr>
            <a:r>
              <a:rPr lang="en-US" altLang="zh-CN" sz="2600" smtClean="0"/>
              <a:t>service vsftpd stop</a:t>
            </a:r>
          </a:p>
          <a:p>
            <a:pPr marL="0" indent="0">
              <a:lnSpc>
                <a:spcPct val="150000"/>
              </a:lnSpc>
              <a:buFont typeface="Wingdings 2" pitchFamily="18" charset="2"/>
              <a:buNone/>
            </a:pPr>
            <a:r>
              <a:rPr lang="en-US" altLang="zh-CN" sz="2600" smtClean="0"/>
              <a:t>service vsftpd restart</a:t>
            </a:r>
            <a:endParaRPr lang="zh-CN" altLang="en-US" sz="2600" smtClean="0"/>
          </a:p>
        </p:txBody>
      </p:sp>
      <p:sp>
        <p:nvSpPr>
          <p:cNvPr id="5" name="灯片编号占位符 4"/>
          <p:cNvSpPr>
            <a:spLocks noGrp="1"/>
          </p:cNvSpPr>
          <p:nvPr>
            <p:ph type="sldNum" sz="quarter" idx="4294967295"/>
          </p:nvPr>
        </p:nvSpPr>
        <p:spPr>
          <a:xfrm>
            <a:off x="4114800" y="6400800"/>
            <a:ext cx="914400" cy="284163"/>
          </a:xfrm>
          <a:prstGeom prst="rect">
            <a:avLst/>
          </a:prstGeom>
        </p:spPr>
        <p:txBody>
          <a:bodyPr/>
          <a:lstStyle/>
          <a:p>
            <a:pPr>
              <a:defRPr/>
            </a:pPr>
            <a:fld id="{E0883972-7185-4315-A78B-8B49C631A3D4}" type="slidenum">
              <a:rPr lang="en-US" altLang="zh-CN"/>
              <a:pPr>
                <a:defRPr/>
              </a:pPr>
              <a:t>113</a:t>
            </a:fld>
            <a:endParaRPr lang="en-US" altLang="zh-CN" dirty="0"/>
          </a:p>
        </p:txBody>
      </p:sp>
    </p:spTree>
    <p:extLst>
      <p:ext uri="{BB962C8B-B14F-4D97-AF65-F5344CB8AC3E}">
        <p14:creationId xmlns:p14="http://schemas.microsoft.com/office/powerpoint/2010/main" val="676532665"/>
      </p:ext>
    </p:extLst>
  </p:cSld>
  <p:clrMapOvr>
    <a:masterClrMapping/>
  </p:clrMapOvr>
  <p:transition spd="slow">
    <p:circl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r>
              <a:rPr lang="en-US" altLang="zh-CN" smtClean="0"/>
              <a:t>VSFTP</a:t>
            </a:r>
            <a:r>
              <a:rPr lang="zh-CN" altLang="en-US" smtClean="0"/>
              <a:t>服务器的安装与启动</a:t>
            </a:r>
          </a:p>
        </p:txBody>
      </p:sp>
      <p:pic>
        <p:nvPicPr>
          <p:cNvPr id="15363" name="内容占位符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447800" y="1600200"/>
            <a:ext cx="6248400" cy="4686300"/>
          </a:xfrm>
        </p:spPr>
      </p:pic>
    </p:spTree>
    <p:extLst>
      <p:ext uri="{BB962C8B-B14F-4D97-AF65-F5344CB8AC3E}">
        <p14:creationId xmlns:p14="http://schemas.microsoft.com/office/powerpoint/2010/main" val="3294467997"/>
      </p:ext>
    </p:extLst>
  </p:cSld>
  <p:clrMapOvr>
    <a:masterClrMapping/>
  </p:clrMapOvr>
  <p:transition spd="slow">
    <p:circl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测试</a:t>
            </a:r>
            <a:r>
              <a:rPr lang="en-US" altLang="zh-CN"/>
              <a:t>vsftpd</a:t>
            </a:r>
            <a:r>
              <a:rPr lang="zh-CN" altLang="en-US"/>
              <a:t>是否安装</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115</a:t>
            </a:fld>
            <a:endParaRPr lang="en-US" altLang="zh-C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6984776"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2070746"/>
      </p:ext>
    </p:extLst>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333" y="1196752"/>
            <a:ext cx="7056783" cy="522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zh-CN" altLang="en-US"/>
              <a:t>打开</a:t>
            </a:r>
            <a:r>
              <a:rPr lang="zh-CN" altLang="en-US" smtClean="0"/>
              <a:t>配置文件</a:t>
            </a:r>
            <a:r>
              <a:rPr lang="en-US" altLang="zh-CN"/>
              <a:t>vsftpd.conf</a:t>
            </a:r>
            <a:endParaRPr lang="zh-CN" altLang="en-US"/>
          </a:p>
        </p:txBody>
      </p:sp>
      <p:cxnSp>
        <p:nvCxnSpPr>
          <p:cNvPr id="6" name="直接连接符 5"/>
          <p:cNvCxnSpPr/>
          <p:nvPr/>
        </p:nvCxnSpPr>
        <p:spPr>
          <a:xfrm>
            <a:off x="1835696" y="4581128"/>
            <a:ext cx="151288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1762968" y="5157192"/>
            <a:ext cx="151288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762968" y="5661248"/>
            <a:ext cx="151288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5935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标题 5"/>
          <p:cNvSpPr>
            <a:spLocks noGrp="1"/>
          </p:cNvSpPr>
          <p:nvPr>
            <p:ph type="title"/>
          </p:nvPr>
        </p:nvSpPr>
        <p:spPr>
          <a:xfrm>
            <a:off x="395288" y="476250"/>
            <a:ext cx="8229600" cy="561975"/>
          </a:xfrm>
        </p:spPr>
        <p:txBody>
          <a:bodyPr rtlCol="0">
            <a:normAutofit fontScale="90000"/>
          </a:bodyPr>
          <a:lstStyle/>
          <a:p>
            <a:pPr fontAlgn="auto">
              <a:spcAft>
                <a:spcPts val="0"/>
              </a:spcAft>
              <a:defRPr/>
            </a:pPr>
            <a:r>
              <a:rPr lang="en-US" altLang="zh-CN" sz="4000" dirty="0" smtClean="0"/>
              <a:t>vsftpd.conf</a:t>
            </a:r>
            <a:r>
              <a:rPr lang="zh-CN" altLang="en-US" sz="4000" dirty="0" smtClean="0"/>
              <a:t>各项参数说明</a:t>
            </a:r>
          </a:p>
        </p:txBody>
      </p:sp>
      <p:sp>
        <p:nvSpPr>
          <p:cNvPr id="18435" name="内容占位符 6"/>
          <p:cNvSpPr>
            <a:spLocks noGrp="1"/>
          </p:cNvSpPr>
          <p:nvPr>
            <p:ph idx="1"/>
          </p:nvPr>
        </p:nvSpPr>
        <p:spPr>
          <a:xfrm>
            <a:off x="457200" y="1508274"/>
            <a:ext cx="8229600" cy="4945062"/>
          </a:xfrm>
        </p:spPr>
        <p:txBody>
          <a:bodyPr/>
          <a:lstStyle/>
          <a:p>
            <a:pPr marL="0" indent="0">
              <a:lnSpc>
                <a:spcPct val="110000"/>
              </a:lnSpc>
              <a:buFont typeface="Wingdings 2" pitchFamily="18" charset="2"/>
              <a:buNone/>
            </a:pPr>
            <a:r>
              <a:rPr lang="zh-CN" altLang="en-US" sz="2200" smtClean="0">
                <a:solidFill>
                  <a:srgbClr val="0000CC"/>
                </a:solidFill>
              </a:rPr>
              <a:t>选择</a:t>
            </a:r>
            <a:r>
              <a:rPr lang="zh-CN" altLang="en-US" sz="2200">
                <a:solidFill>
                  <a:srgbClr val="0000CC"/>
                </a:solidFill>
              </a:rPr>
              <a:t>“</a:t>
            </a:r>
            <a:r>
              <a:rPr lang="zh-CN" altLang="en-US" sz="2200" smtClean="0">
                <a:solidFill>
                  <a:srgbClr val="0000CC"/>
                </a:solidFill>
              </a:rPr>
              <a:t>编辑</a:t>
            </a:r>
            <a:r>
              <a:rPr lang="en-US" altLang="zh-CN" sz="2200" smtClean="0">
                <a:solidFill>
                  <a:srgbClr val="0000CC"/>
                </a:solidFill>
              </a:rPr>
              <a:t>”</a:t>
            </a:r>
            <a:r>
              <a:rPr lang="zh-CN" altLang="en-US" sz="2200" smtClean="0">
                <a:solidFill>
                  <a:srgbClr val="0000CC"/>
                </a:solidFill>
              </a:rPr>
              <a:t>菜单下的“首选项”，选择“行号”，显示行号：</a:t>
            </a:r>
            <a:endParaRPr lang="en-US" altLang="zh-CN" sz="2200" smtClean="0">
              <a:solidFill>
                <a:srgbClr val="0000CC"/>
              </a:solidFill>
            </a:endParaRPr>
          </a:p>
          <a:p>
            <a:pPr marL="0" indent="0">
              <a:lnSpc>
                <a:spcPct val="110000"/>
              </a:lnSpc>
              <a:buFont typeface="Wingdings 2" pitchFamily="18" charset="2"/>
              <a:buNone/>
            </a:pPr>
            <a:r>
              <a:rPr lang="zh-CN" altLang="en-US" sz="2400" smtClean="0"/>
              <a:t>第</a:t>
            </a:r>
            <a:r>
              <a:rPr lang="en-US" altLang="zh-CN" sz="2400" smtClean="0"/>
              <a:t>7</a:t>
            </a:r>
            <a:r>
              <a:rPr lang="zh-CN" altLang="en-US" sz="2400" smtClean="0"/>
              <a:t>行： 控制匿名登录</a:t>
            </a:r>
          </a:p>
          <a:p>
            <a:pPr marL="0" indent="0">
              <a:lnSpc>
                <a:spcPct val="110000"/>
              </a:lnSpc>
              <a:buFont typeface="Wingdings 2" pitchFamily="18" charset="2"/>
              <a:buNone/>
            </a:pPr>
            <a:r>
              <a:rPr lang="zh-CN" altLang="en-US" sz="2400" smtClean="0"/>
              <a:t>第</a:t>
            </a:r>
            <a:r>
              <a:rPr lang="en-US" altLang="zh-CN" sz="2400" smtClean="0"/>
              <a:t>10</a:t>
            </a:r>
            <a:r>
              <a:rPr lang="zh-CN" altLang="en-US" sz="2400" smtClean="0"/>
              <a:t>行：允许本地帐号登录</a:t>
            </a:r>
          </a:p>
          <a:p>
            <a:pPr marL="0" indent="0">
              <a:lnSpc>
                <a:spcPct val="110000"/>
              </a:lnSpc>
              <a:buFont typeface="Wingdings 2" pitchFamily="18" charset="2"/>
              <a:buNone/>
            </a:pPr>
            <a:r>
              <a:rPr lang="zh-CN" altLang="en-US" sz="2400" smtClean="0"/>
              <a:t>第</a:t>
            </a:r>
            <a:r>
              <a:rPr lang="en-US" altLang="zh-CN" sz="2400" smtClean="0"/>
              <a:t>13</a:t>
            </a:r>
            <a:r>
              <a:rPr lang="zh-CN" altLang="en-US" sz="2400" smtClean="0"/>
              <a:t>行：控制可写权限</a:t>
            </a:r>
          </a:p>
          <a:p>
            <a:pPr marL="0" indent="0">
              <a:lnSpc>
                <a:spcPct val="110000"/>
              </a:lnSpc>
              <a:buFont typeface="Wingdings 2" pitchFamily="18" charset="2"/>
              <a:buNone/>
            </a:pPr>
            <a:r>
              <a:rPr lang="zh-CN" altLang="en-US" sz="2400" smtClean="0"/>
              <a:t>第</a:t>
            </a:r>
            <a:r>
              <a:rPr lang="en-US" altLang="zh-CN" sz="2400" smtClean="0"/>
              <a:t>17</a:t>
            </a:r>
            <a:r>
              <a:rPr lang="zh-CN" altLang="en-US" sz="2400" smtClean="0"/>
              <a:t>行：控制本地文件的权限掩码</a:t>
            </a:r>
          </a:p>
          <a:p>
            <a:pPr marL="0" indent="0">
              <a:lnSpc>
                <a:spcPct val="110000"/>
              </a:lnSpc>
              <a:buFont typeface="Wingdings 2" pitchFamily="18" charset="2"/>
              <a:buNone/>
            </a:pPr>
            <a:r>
              <a:rPr lang="zh-CN" altLang="en-US" sz="2400" smtClean="0"/>
              <a:t>第</a:t>
            </a:r>
            <a:r>
              <a:rPr lang="en-US" altLang="zh-CN" sz="2400" smtClean="0"/>
              <a:t>22</a:t>
            </a:r>
            <a:r>
              <a:rPr lang="zh-CN" altLang="en-US" sz="2400" smtClean="0"/>
              <a:t>行：</a:t>
            </a:r>
            <a:r>
              <a:rPr lang="zh-CN" altLang="en-US" sz="2400" smtClean="0">
                <a:solidFill>
                  <a:srgbClr val="0000CC"/>
                </a:solidFill>
              </a:rPr>
              <a:t>控制是否允许匿名上传</a:t>
            </a:r>
            <a:r>
              <a:rPr lang="en-US" altLang="zh-CN" sz="2400" smtClean="0">
                <a:solidFill>
                  <a:srgbClr val="0000CC"/>
                </a:solidFill>
              </a:rPr>
              <a:t>(</a:t>
            </a:r>
            <a:r>
              <a:rPr lang="zh-CN" altLang="en-US" sz="2400" smtClean="0">
                <a:solidFill>
                  <a:srgbClr val="0000CC"/>
                </a:solidFill>
              </a:rPr>
              <a:t>与</a:t>
            </a:r>
            <a:r>
              <a:rPr lang="en-US" altLang="zh-CN" sz="2400" smtClean="0">
                <a:solidFill>
                  <a:srgbClr val="0000CC"/>
                </a:solidFill>
              </a:rPr>
              <a:t>26</a:t>
            </a:r>
            <a:r>
              <a:rPr lang="zh-CN" altLang="en-US" sz="2400" smtClean="0">
                <a:solidFill>
                  <a:srgbClr val="0000CC"/>
                </a:solidFill>
              </a:rPr>
              <a:t>行同时开启或关闭</a:t>
            </a:r>
            <a:r>
              <a:rPr lang="en-US" altLang="zh-CN" sz="2400" smtClean="0">
                <a:solidFill>
                  <a:srgbClr val="0000CC"/>
                </a:solidFill>
              </a:rPr>
              <a:t>)</a:t>
            </a:r>
          </a:p>
          <a:p>
            <a:pPr marL="0" indent="0">
              <a:lnSpc>
                <a:spcPct val="110000"/>
              </a:lnSpc>
              <a:buFont typeface="Wingdings 2" pitchFamily="18" charset="2"/>
              <a:buNone/>
            </a:pPr>
            <a:r>
              <a:rPr lang="zh-CN" altLang="en-US" sz="2400" smtClean="0"/>
              <a:t>第</a:t>
            </a:r>
            <a:r>
              <a:rPr lang="en-US" altLang="zh-CN" sz="2400" smtClean="0"/>
              <a:t>26</a:t>
            </a:r>
            <a:r>
              <a:rPr lang="zh-CN" altLang="en-US" sz="2400" smtClean="0"/>
              <a:t>行：</a:t>
            </a:r>
            <a:r>
              <a:rPr lang="zh-CN" altLang="en-US" sz="2400" smtClean="0">
                <a:solidFill>
                  <a:srgbClr val="0000CC"/>
                </a:solidFill>
              </a:rPr>
              <a:t>控制是否允许匿名写及创建目录的权限</a:t>
            </a:r>
          </a:p>
          <a:p>
            <a:pPr marL="0" indent="0">
              <a:lnSpc>
                <a:spcPct val="110000"/>
              </a:lnSpc>
              <a:buFont typeface="Wingdings 2" pitchFamily="18" charset="2"/>
              <a:buNone/>
            </a:pPr>
            <a:r>
              <a:rPr lang="zh-CN" altLang="en-US" sz="2400" smtClean="0"/>
              <a:t>第</a:t>
            </a:r>
            <a:r>
              <a:rPr lang="en-US" altLang="zh-CN" sz="2400" smtClean="0"/>
              <a:t>33</a:t>
            </a:r>
            <a:r>
              <a:rPr lang="zh-CN" altLang="en-US" sz="2400" smtClean="0"/>
              <a:t>行：控制上传或下载的日志记录</a:t>
            </a:r>
          </a:p>
          <a:p>
            <a:pPr marL="0" indent="0">
              <a:lnSpc>
                <a:spcPct val="110000"/>
              </a:lnSpc>
              <a:buFont typeface="Wingdings 2" pitchFamily="18" charset="2"/>
              <a:buNone/>
            </a:pPr>
            <a:r>
              <a:rPr lang="zh-CN" altLang="en-US" sz="2400" smtClean="0"/>
              <a:t>第</a:t>
            </a:r>
            <a:r>
              <a:rPr lang="en-US" altLang="zh-CN" sz="2400" smtClean="0"/>
              <a:t>46</a:t>
            </a:r>
            <a:r>
              <a:rPr lang="zh-CN" altLang="en-US" sz="2400" smtClean="0"/>
              <a:t>行：控制日志的保存路径</a:t>
            </a:r>
          </a:p>
          <a:p>
            <a:pPr marL="0" indent="0">
              <a:lnSpc>
                <a:spcPct val="110000"/>
              </a:lnSpc>
              <a:buFont typeface="Wingdings 2" pitchFamily="18" charset="2"/>
              <a:buNone/>
            </a:pPr>
            <a:r>
              <a:rPr lang="zh-CN" altLang="en-US" sz="2400" smtClean="0"/>
              <a:t>第</a:t>
            </a:r>
            <a:r>
              <a:rPr lang="en-US" altLang="zh-CN" sz="2400" smtClean="0"/>
              <a:t>52</a:t>
            </a:r>
            <a:r>
              <a:rPr lang="zh-CN" altLang="en-US" sz="2400" smtClean="0"/>
              <a:t>行：设置指令超时的时间，默认为</a:t>
            </a:r>
            <a:r>
              <a:rPr lang="en-US" altLang="zh-CN" sz="2400" smtClean="0"/>
              <a:t>600</a:t>
            </a:r>
            <a:r>
              <a:rPr lang="zh-CN" altLang="en-US" sz="2400" smtClean="0"/>
              <a:t>秒</a:t>
            </a:r>
          </a:p>
          <a:p>
            <a:pPr marL="0" indent="0">
              <a:buFont typeface="Wingdings 2" pitchFamily="18" charset="2"/>
              <a:buNone/>
            </a:pPr>
            <a:endParaRPr lang="zh-CN" altLang="en-US" sz="2400" smtClean="0"/>
          </a:p>
        </p:txBody>
      </p:sp>
      <p:sp>
        <p:nvSpPr>
          <p:cNvPr id="5" name="灯片编号占位符 4"/>
          <p:cNvSpPr>
            <a:spLocks noGrp="1"/>
          </p:cNvSpPr>
          <p:nvPr>
            <p:ph type="sldNum" sz="quarter" idx="4294967295"/>
          </p:nvPr>
        </p:nvSpPr>
        <p:spPr>
          <a:xfrm>
            <a:off x="4114800" y="6400800"/>
            <a:ext cx="914400" cy="284163"/>
          </a:xfrm>
          <a:prstGeom prst="rect">
            <a:avLst/>
          </a:prstGeom>
        </p:spPr>
        <p:txBody>
          <a:bodyPr/>
          <a:lstStyle/>
          <a:p>
            <a:pPr>
              <a:defRPr/>
            </a:pPr>
            <a:fld id="{6711008E-2924-42E0-8B08-EA6A0B50BE18}" type="slidenum">
              <a:rPr lang="en-US" altLang="zh-CN"/>
              <a:pPr>
                <a:defRPr/>
              </a:pPr>
              <a:t>117</a:t>
            </a:fld>
            <a:endParaRPr lang="en-US" altLang="zh-CN" dirty="0"/>
          </a:p>
        </p:txBody>
      </p:sp>
    </p:spTree>
    <p:extLst>
      <p:ext uri="{BB962C8B-B14F-4D97-AF65-F5344CB8AC3E}">
        <p14:creationId xmlns:p14="http://schemas.microsoft.com/office/powerpoint/2010/main" val="2128845963"/>
      </p:ext>
    </p:extLst>
  </p:cSld>
  <p:clrMapOvr>
    <a:masterClrMapping/>
  </p:clrMapOvr>
  <p:transition spd="slow">
    <p:circl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5"/>
          <p:cNvSpPr>
            <a:spLocks noGrp="1"/>
          </p:cNvSpPr>
          <p:nvPr>
            <p:ph type="title"/>
          </p:nvPr>
        </p:nvSpPr>
        <p:spPr>
          <a:xfrm>
            <a:off x="457200" y="274638"/>
            <a:ext cx="8229600" cy="850900"/>
          </a:xfrm>
        </p:spPr>
        <p:txBody>
          <a:bodyPr/>
          <a:lstStyle/>
          <a:p>
            <a:r>
              <a:rPr lang="en-US" altLang="zh-CN" sz="4000" smtClean="0"/>
              <a:t>vsftpd.conf</a:t>
            </a:r>
            <a:r>
              <a:rPr lang="zh-CN" altLang="en-US" sz="4000" smtClean="0"/>
              <a:t>各项参数说明</a:t>
            </a:r>
          </a:p>
        </p:txBody>
      </p:sp>
      <p:sp>
        <p:nvSpPr>
          <p:cNvPr id="19459" name="内容占位符 6"/>
          <p:cNvSpPr>
            <a:spLocks noGrp="1"/>
          </p:cNvSpPr>
          <p:nvPr>
            <p:ph idx="1"/>
          </p:nvPr>
        </p:nvSpPr>
        <p:spPr>
          <a:xfrm>
            <a:off x="518864" y="1364258"/>
            <a:ext cx="8229600" cy="4945062"/>
          </a:xfrm>
        </p:spPr>
        <p:txBody>
          <a:bodyPr/>
          <a:lstStyle/>
          <a:p>
            <a:pPr marL="0" indent="0">
              <a:lnSpc>
                <a:spcPct val="110000"/>
              </a:lnSpc>
              <a:buFont typeface="Wingdings 2" pitchFamily="18" charset="2"/>
              <a:buNone/>
            </a:pPr>
            <a:r>
              <a:rPr lang="zh-CN" altLang="en-US" sz="2400" smtClean="0"/>
              <a:t>第</a:t>
            </a:r>
            <a:r>
              <a:rPr lang="en-US" altLang="zh-CN" sz="2400" smtClean="0"/>
              <a:t>55</a:t>
            </a:r>
            <a:r>
              <a:rPr lang="zh-CN" altLang="en-US" sz="2400" smtClean="0"/>
              <a:t>行：设置数据连接的超时时间，默认为</a:t>
            </a:r>
            <a:r>
              <a:rPr lang="en-US" altLang="zh-CN" sz="2400" smtClean="0"/>
              <a:t>120</a:t>
            </a:r>
            <a:r>
              <a:rPr lang="zh-CN" altLang="en-US" sz="2400" smtClean="0"/>
              <a:t>秒</a:t>
            </a:r>
          </a:p>
          <a:p>
            <a:pPr marL="0" indent="0">
              <a:lnSpc>
                <a:spcPct val="110000"/>
              </a:lnSpc>
              <a:buFont typeface="Wingdings 2" pitchFamily="18" charset="2"/>
              <a:buNone/>
            </a:pPr>
            <a:r>
              <a:rPr lang="zh-CN" altLang="en-US" sz="2400" smtClean="0"/>
              <a:t>第</a:t>
            </a:r>
            <a:r>
              <a:rPr lang="en-US" altLang="zh-CN" sz="2400" smtClean="0"/>
              <a:t>91</a:t>
            </a:r>
            <a:r>
              <a:rPr lang="zh-CN" altLang="en-US" sz="2400" smtClean="0"/>
              <a:t>行：控制登录</a:t>
            </a:r>
            <a:r>
              <a:rPr lang="en-US" altLang="zh-CN" sz="2400" smtClean="0"/>
              <a:t>FTP</a:t>
            </a:r>
            <a:r>
              <a:rPr lang="zh-CN" altLang="en-US" sz="2400" smtClean="0"/>
              <a:t>的用户是否被限制在主目录下；</a:t>
            </a:r>
            <a:r>
              <a:rPr lang="en-US" altLang="zh-CN" sz="2400" smtClean="0"/>
              <a:t>(</a:t>
            </a:r>
            <a:r>
              <a:rPr lang="zh-CN" altLang="en-US" sz="2400" smtClean="0"/>
              <a:t>必须与</a:t>
            </a:r>
            <a:r>
              <a:rPr lang="en-US" altLang="zh-CN" sz="2400" smtClean="0"/>
              <a:t>93</a:t>
            </a:r>
            <a:r>
              <a:rPr lang="zh-CN" altLang="en-US" sz="2400" smtClean="0"/>
              <a:t>行同时开启或关闭</a:t>
            </a:r>
            <a:r>
              <a:rPr lang="en-US" altLang="zh-CN" sz="2400" smtClean="0"/>
              <a:t>)</a:t>
            </a:r>
          </a:p>
          <a:p>
            <a:pPr marL="0" indent="0">
              <a:lnSpc>
                <a:spcPct val="110000"/>
              </a:lnSpc>
              <a:buFont typeface="Wingdings 2" pitchFamily="18" charset="2"/>
              <a:buNone/>
            </a:pPr>
            <a:r>
              <a:rPr lang="zh-CN" altLang="en-US" sz="2400" smtClean="0"/>
              <a:t>第</a:t>
            </a:r>
            <a:r>
              <a:rPr lang="en-US" altLang="zh-CN" sz="2400" smtClean="0"/>
              <a:t>93</a:t>
            </a:r>
            <a:r>
              <a:rPr lang="zh-CN" altLang="en-US" sz="2400" smtClean="0"/>
              <a:t>行：登录</a:t>
            </a:r>
            <a:r>
              <a:rPr lang="en-US" altLang="zh-CN" sz="2400" smtClean="0"/>
              <a:t>FTP</a:t>
            </a:r>
            <a:r>
              <a:rPr lang="zh-CN" altLang="en-US" sz="2400" smtClean="0"/>
              <a:t>后被限制在主目录下的用户列表文件</a:t>
            </a:r>
          </a:p>
          <a:p>
            <a:pPr marL="0" indent="0">
              <a:lnSpc>
                <a:spcPct val="110000"/>
              </a:lnSpc>
              <a:buFont typeface="Wingdings 2" pitchFamily="18" charset="2"/>
              <a:buNone/>
            </a:pPr>
            <a:r>
              <a:rPr lang="zh-CN" altLang="en-US" sz="2400" smtClean="0"/>
              <a:t>            </a:t>
            </a:r>
            <a:r>
              <a:rPr lang="en-US" altLang="zh-CN" sz="2400" smtClean="0"/>
              <a:t>chroot_list_file=/etc/vsftpd.chroot_list</a:t>
            </a:r>
          </a:p>
          <a:p>
            <a:pPr marL="0" indent="0">
              <a:lnSpc>
                <a:spcPct val="110000"/>
              </a:lnSpc>
              <a:buFont typeface="Wingdings 2" pitchFamily="18" charset="2"/>
              <a:buNone/>
            </a:pPr>
            <a:r>
              <a:rPr lang="en-US" altLang="zh-CN" sz="2400" smtClean="0"/>
              <a:t>            </a:t>
            </a:r>
            <a:r>
              <a:rPr lang="zh-CN" altLang="en-US" sz="2400" smtClean="0"/>
              <a:t>在</a:t>
            </a:r>
            <a:r>
              <a:rPr lang="en-US" altLang="zh-CN" sz="2400" smtClean="0"/>
              <a:t>/etc</a:t>
            </a:r>
            <a:r>
              <a:rPr lang="zh-CN" altLang="en-US" sz="2400" smtClean="0"/>
              <a:t>目录下新建一个</a:t>
            </a:r>
            <a:r>
              <a:rPr lang="en-US" altLang="zh-CN" sz="2400" smtClean="0"/>
              <a:t>vsftpd.chroot_list</a:t>
            </a:r>
            <a:r>
              <a:rPr lang="zh-CN" altLang="en-US" sz="2400" smtClean="0"/>
              <a:t>文件，内容加入要限制用户的用户名。没加入限制用户可以访问其目录</a:t>
            </a:r>
          </a:p>
          <a:p>
            <a:pPr marL="0" indent="0">
              <a:lnSpc>
                <a:spcPct val="110000"/>
              </a:lnSpc>
              <a:buFont typeface="Wingdings 2" pitchFamily="18" charset="2"/>
              <a:buNone/>
            </a:pPr>
            <a:r>
              <a:rPr lang="zh-CN" altLang="en-US" sz="2400" smtClean="0"/>
              <a:t>第</a:t>
            </a:r>
            <a:r>
              <a:rPr lang="en-US" altLang="zh-CN" sz="2400" smtClean="0"/>
              <a:t>99</a:t>
            </a:r>
            <a:r>
              <a:rPr lang="zh-CN" altLang="en-US" sz="2400" smtClean="0"/>
              <a:t>行：控制登录</a:t>
            </a:r>
            <a:r>
              <a:rPr lang="en-US" altLang="zh-CN" sz="2400" smtClean="0"/>
              <a:t>FTP</a:t>
            </a:r>
            <a:r>
              <a:rPr lang="zh-CN" altLang="en-US" sz="2400" smtClean="0"/>
              <a:t>后是否允许</a:t>
            </a:r>
            <a:r>
              <a:rPr lang="en-US" altLang="zh-CN" sz="2400" smtClean="0"/>
              <a:t>ls</a:t>
            </a:r>
            <a:r>
              <a:rPr lang="zh-CN" altLang="en-US" sz="2400" smtClean="0"/>
              <a:t>命令</a:t>
            </a:r>
          </a:p>
          <a:p>
            <a:pPr marL="0" indent="0">
              <a:lnSpc>
                <a:spcPct val="110000"/>
              </a:lnSpc>
              <a:buFont typeface="Wingdings 2" pitchFamily="18" charset="2"/>
              <a:buNone/>
            </a:pPr>
            <a:r>
              <a:rPr lang="zh-CN" altLang="en-US" sz="2400" smtClean="0"/>
              <a:t>第</a:t>
            </a:r>
            <a:r>
              <a:rPr lang="en-US" altLang="zh-CN" sz="2400" smtClean="0"/>
              <a:t>102</a:t>
            </a:r>
            <a:r>
              <a:rPr lang="zh-CN" altLang="en-US" sz="2400" smtClean="0"/>
              <a:t>行：启用</a:t>
            </a:r>
            <a:r>
              <a:rPr lang="en-US" altLang="zh-CN" sz="2400" smtClean="0"/>
              <a:t>/etc/vsftpd.user_list</a:t>
            </a:r>
            <a:r>
              <a:rPr lang="zh-CN" altLang="en-US" sz="2400" smtClean="0"/>
              <a:t>文件</a:t>
            </a:r>
            <a:endParaRPr lang="en-US" altLang="zh-CN" sz="2400" smtClean="0"/>
          </a:p>
          <a:p>
            <a:pPr marL="0" indent="0">
              <a:buFont typeface="Wingdings 2" pitchFamily="18" charset="2"/>
              <a:buNone/>
            </a:pPr>
            <a:endParaRPr lang="zh-CN" altLang="en-US" sz="2000" smtClean="0"/>
          </a:p>
        </p:txBody>
      </p:sp>
      <p:sp>
        <p:nvSpPr>
          <p:cNvPr id="5" name="灯片编号占位符 4"/>
          <p:cNvSpPr>
            <a:spLocks noGrp="1"/>
          </p:cNvSpPr>
          <p:nvPr>
            <p:ph type="sldNum" sz="quarter" idx="4294967295"/>
          </p:nvPr>
        </p:nvSpPr>
        <p:spPr>
          <a:xfrm>
            <a:off x="4114800" y="6400800"/>
            <a:ext cx="914400" cy="284163"/>
          </a:xfrm>
          <a:prstGeom prst="rect">
            <a:avLst/>
          </a:prstGeom>
        </p:spPr>
        <p:txBody>
          <a:bodyPr/>
          <a:lstStyle/>
          <a:p>
            <a:pPr>
              <a:defRPr/>
            </a:pPr>
            <a:fld id="{488998F0-18EC-42FA-8CDB-AC12554BE59E}" type="slidenum">
              <a:rPr lang="en-US" altLang="zh-CN"/>
              <a:pPr>
                <a:defRPr/>
              </a:pPr>
              <a:t>118</a:t>
            </a:fld>
            <a:endParaRPr lang="en-US" altLang="zh-CN" dirty="0"/>
          </a:p>
        </p:txBody>
      </p:sp>
    </p:spTree>
    <p:extLst>
      <p:ext uri="{BB962C8B-B14F-4D97-AF65-F5344CB8AC3E}">
        <p14:creationId xmlns:p14="http://schemas.microsoft.com/office/powerpoint/2010/main" val="1623103129"/>
      </p:ext>
    </p:extLst>
  </p:cSld>
  <p:clrMapOvr>
    <a:masterClrMapping/>
  </p:clrMapOvr>
  <p:transition spd="slow">
    <p:circl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修改配置文件</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119</a:t>
            </a:fld>
            <a:endParaRPr lang="en-US" altLang="zh-C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52736"/>
            <a:ext cx="7620000"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直接连接符 5"/>
          <p:cNvCxnSpPr/>
          <p:nvPr/>
        </p:nvCxnSpPr>
        <p:spPr>
          <a:xfrm>
            <a:off x="2051720" y="4725144"/>
            <a:ext cx="16557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196158" y="5517232"/>
            <a:ext cx="165576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209903"/>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7" name="Rectangle 11"/>
          <p:cNvSpPr>
            <a:spLocks noChangeArrowheads="1"/>
          </p:cNvSpPr>
          <p:nvPr/>
        </p:nvSpPr>
        <p:spPr bwMode="auto">
          <a:xfrm>
            <a:off x="1547813" y="2349500"/>
            <a:ext cx="7085012" cy="442913"/>
          </a:xfrm>
          <a:prstGeom prst="rect">
            <a:avLst/>
          </a:prstGeom>
          <a:solidFill>
            <a:srgbClr val="FFFF99"/>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endParaRPr lang="zh-CN" altLang="en-US" sz="1800" b="0">
              <a:ea typeface="宋体" pitchFamily="2" charset="-122"/>
            </a:endParaRPr>
          </a:p>
        </p:txBody>
      </p:sp>
      <p:sp>
        <p:nvSpPr>
          <p:cNvPr id="86028" name="Rectangle 12"/>
          <p:cNvSpPr>
            <a:spLocks noChangeArrowheads="1"/>
          </p:cNvSpPr>
          <p:nvPr/>
        </p:nvSpPr>
        <p:spPr bwMode="auto">
          <a:xfrm>
            <a:off x="1595438" y="3690938"/>
            <a:ext cx="7070725" cy="446087"/>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endParaRPr lang="zh-CN" altLang="en-US" sz="1800" b="0">
              <a:ea typeface="宋体" pitchFamily="2" charset="-122"/>
            </a:endParaRPr>
          </a:p>
        </p:txBody>
      </p:sp>
      <p:sp>
        <p:nvSpPr>
          <p:cNvPr id="86031" name="Rectangle 15"/>
          <p:cNvSpPr>
            <a:spLocks noChangeArrowheads="1"/>
          </p:cNvSpPr>
          <p:nvPr/>
        </p:nvSpPr>
        <p:spPr bwMode="auto">
          <a:xfrm>
            <a:off x="1619250" y="3716338"/>
            <a:ext cx="1154114" cy="409575"/>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endParaRPr lang="zh-CN" altLang="en-US" sz="1800" b="0">
              <a:ea typeface="宋体" pitchFamily="2" charset="-122"/>
            </a:endParaRPr>
          </a:p>
        </p:txBody>
      </p:sp>
      <p:sp>
        <p:nvSpPr>
          <p:cNvPr id="86032" name="Rectangle 16"/>
          <p:cNvSpPr>
            <a:spLocks noChangeArrowheads="1"/>
          </p:cNvSpPr>
          <p:nvPr/>
        </p:nvSpPr>
        <p:spPr bwMode="auto">
          <a:xfrm>
            <a:off x="1547814" y="2349500"/>
            <a:ext cx="1033522" cy="431800"/>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SzTx/>
              <a:buFontTx/>
              <a:buNone/>
            </a:pPr>
            <a:endParaRPr lang="zh-CN" altLang="en-US" sz="1800" b="0">
              <a:ea typeface="宋体" pitchFamily="2" charset="-122"/>
            </a:endParaRPr>
          </a:p>
        </p:txBody>
      </p:sp>
      <p:sp>
        <p:nvSpPr>
          <p:cNvPr id="86021" name="Line 5"/>
          <p:cNvSpPr>
            <a:spLocks noChangeShapeType="1"/>
          </p:cNvSpPr>
          <p:nvPr/>
        </p:nvSpPr>
        <p:spPr bwMode="auto">
          <a:xfrm flipV="1">
            <a:off x="2627784" y="2994024"/>
            <a:ext cx="5872162" cy="2927"/>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2" name="Rectangle 6"/>
          <p:cNvSpPr>
            <a:spLocks noChangeArrowheads="1"/>
          </p:cNvSpPr>
          <p:nvPr/>
        </p:nvSpPr>
        <p:spPr bwMode="auto">
          <a:xfrm>
            <a:off x="5093999" y="2862263"/>
            <a:ext cx="1208665"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buClrTx/>
              <a:buSzTx/>
              <a:buFontTx/>
              <a:buNone/>
            </a:pPr>
            <a:r>
              <a:rPr kumimoji="1" lang="zh-CN" altLang="en-US" sz="2000" b="0" smtClean="0">
                <a:solidFill>
                  <a:srgbClr val="333399"/>
                </a:solidFill>
                <a:ea typeface="黑体" pitchFamily="49" charset="-122"/>
              </a:rPr>
              <a:t>广播地址</a:t>
            </a:r>
            <a:endParaRPr kumimoji="1" lang="en-US" altLang="zh-CN" sz="2000" b="0">
              <a:solidFill>
                <a:srgbClr val="333399"/>
              </a:solidFill>
              <a:ea typeface="黑体" pitchFamily="49" charset="-122"/>
            </a:endParaRPr>
          </a:p>
          <a:p>
            <a:pPr>
              <a:buClrTx/>
              <a:buSzTx/>
              <a:buFontTx/>
              <a:buNone/>
            </a:pPr>
            <a:r>
              <a:rPr kumimoji="1" lang="en-US" altLang="zh-CN" sz="2000" b="0" smtClean="0">
                <a:solidFill>
                  <a:srgbClr val="333399"/>
                </a:solidFill>
                <a:ea typeface="黑体" pitchFamily="49" charset="-122"/>
              </a:rPr>
              <a:t>28 </a:t>
            </a:r>
            <a:r>
              <a:rPr kumimoji="1" lang="en-US" altLang="zh-CN" sz="2000" b="0">
                <a:solidFill>
                  <a:srgbClr val="333399"/>
                </a:solidFill>
                <a:ea typeface="黑体" pitchFamily="49" charset="-122"/>
              </a:rPr>
              <a:t>bit</a:t>
            </a:r>
          </a:p>
        </p:txBody>
      </p:sp>
      <p:sp>
        <p:nvSpPr>
          <p:cNvPr id="86023" name="Line 7"/>
          <p:cNvSpPr>
            <a:spLocks noChangeShapeType="1"/>
          </p:cNvSpPr>
          <p:nvPr/>
        </p:nvSpPr>
        <p:spPr bwMode="auto">
          <a:xfrm flipV="1">
            <a:off x="1618108" y="4275138"/>
            <a:ext cx="1153692" cy="17958"/>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4" name="Rectangle 8"/>
          <p:cNvSpPr>
            <a:spLocks noChangeArrowheads="1"/>
          </p:cNvSpPr>
          <p:nvPr/>
        </p:nvSpPr>
        <p:spPr bwMode="auto">
          <a:xfrm>
            <a:off x="1757390" y="4221088"/>
            <a:ext cx="823945"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buClrTx/>
              <a:buSzTx/>
              <a:buFontTx/>
              <a:buNone/>
            </a:pPr>
            <a:r>
              <a:rPr kumimoji="1" lang="en-US" altLang="zh-CN" sz="2000" b="0">
                <a:solidFill>
                  <a:srgbClr val="333399"/>
                </a:solidFill>
                <a:ea typeface="黑体" pitchFamily="49" charset="-122"/>
              </a:rPr>
              <a:t>net-id</a:t>
            </a:r>
          </a:p>
          <a:p>
            <a:pPr algn="l">
              <a:buClrTx/>
              <a:buSzTx/>
              <a:buFontTx/>
              <a:buNone/>
            </a:pPr>
            <a:r>
              <a:rPr kumimoji="1" lang="en-US" altLang="zh-CN" sz="2000" b="0">
                <a:solidFill>
                  <a:srgbClr val="333399"/>
                </a:solidFill>
                <a:ea typeface="黑体" pitchFamily="49" charset="-122"/>
              </a:rPr>
              <a:t>5</a:t>
            </a:r>
            <a:r>
              <a:rPr kumimoji="1" lang="en-US" altLang="zh-CN" sz="2000" b="0" smtClean="0">
                <a:solidFill>
                  <a:srgbClr val="333399"/>
                </a:solidFill>
                <a:ea typeface="黑体" pitchFamily="49" charset="-122"/>
              </a:rPr>
              <a:t> </a:t>
            </a:r>
            <a:r>
              <a:rPr kumimoji="1" lang="en-US" altLang="zh-CN" sz="2000" b="0">
                <a:solidFill>
                  <a:srgbClr val="333399"/>
                </a:solidFill>
                <a:ea typeface="黑体" pitchFamily="49" charset="-122"/>
              </a:rPr>
              <a:t>bit</a:t>
            </a:r>
          </a:p>
        </p:txBody>
      </p:sp>
      <p:sp>
        <p:nvSpPr>
          <p:cNvPr id="86025" name="Line 9"/>
          <p:cNvSpPr>
            <a:spLocks noChangeShapeType="1"/>
          </p:cNvSpPr>
          <p:nvPr/>
        </p:nvSpPr>
        <p:spPr bwMode="auto">
          <a:xfrm>
            <a:off x="1475656" y="2996952"/>
            <a:ext cx="1188592"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26" name="Rectangle 10"/>
          <p:cNvSpPr>
            <a:spLocks noChangeArrowheads="1"/>
          </p:cNvSpPr>
          <p:nvPr/>
        </p:nvSpPr>
        <p:spPr bwMode="auto">
          <a:xfrm>
            <a:off x="1691680" y="2862263"/>
            <a:ext cx="823945"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buClrTx/>
              <a:buSzTx/>
              <a:buFontTx/>
              <a:buNone/>
            </a:pPr>
            <a:r>
              <a:rPr kumimoji="1" lang="en-US" altLang="zh-CN" sz="2000" b="0">
                <a:solidFill>
                  <a:srgbClr val="333399"/>
                </a:solidFill>
                <a:ea typeface="黑体" pitchFamily="49" charset="-122"/>
              </a:rPr>
              <a:t>net-id</a:t>
            </a:r>
          </a:p>
          <a:p>
            <a:pPr>
              <a:buClrTx/>
              <a:buSzTx/>
              <a:buFontTx/>
              <a:buNone/>
            </a:pPr>
            <a:r>
              <a:rPr kumimoji="1" lang="en-US" altLang="zh-CN" sz="2000" b="0" err="1">
                <a:solidFill>
                  <a:srgbClr val="333399"/>
                </a:solidFill>
                <a:ea typeface="黑体" pitchFamily="49" charset="-122"/>
              </a:rPr>
              <a:t>4</a:t>
            </a:r>
            <a:r>
              <a:rPr kumimoji="1" lang="en-US" altLang="zh-CN" sz="2000" b="0" err="1" smtClean="0">
                <a:solidFill>
                  <a:srgbClr val="333399"/>
                </a:solidFill>
                <a:ea typeface="黑体" pitchFamily="49" charset="-122"/>
              </a:rPr>
              <a:t>bit</a:t>
            </a:r>
            <a:endParaRPr kumimoji="1" lang="en-US" altLang="zh-CN" sz="2000" b="0">
              <a:solidFill>
                <a:srgbClr val="333399"/>
              </a:solidFill>
              <a:ea typeface="黑体" pitchFamily="49" charset="-122"/>
            </a:endParaRPr>
          </a:p>
        </p:txBody>
      </p:sp>
      <p:sp>
        <p:nvSpPr>
          <p:cNvPr id="86034" name="Rectangle 18"/>
          <p:cNvSpPr>
            <a:spLocks noChangeArrowheads="1"/>
          </p:cNvSpPr>
          <p:nvPr/>
        </p:nvSpPr>
        <p:spPr bwMode="auto">
          <a:xfrm>
            <a:off x="395288" y="2371725"/>
            <a:ext cx="120866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a:solidFill>
                  <a:srgbClr val="333399"/>
                </a:solidFill>
                <a:ea typeface="黑体" pitchFamily="49" charset="-122"/>
              </a:rPr>
              <a:t>D</a:t>
            </a:r>
            <a:r>
              <a:rPr kumimoji="1" lang="en-US" altLang="zh-CN" sz="2000" b="0" smtClean="0">
                <a:solidFill>
                  <a:srgbClr val="333399"/>
                </a:solidFill>
                <a:ea typeface="黑体" pitchFamily="49" charset="-122"/>
              </a:rPr>
              <a:t> </a:t>
            </a:r>
            <a:r>
              <a:rPr kumimoji="1" lang="zh-CN" altLang="en-US" sz="2000" b="0">
                <a:solidFill>
                  <a:srgbClr val="333399"/>
                </a:solidFill>
                <a:ea typeface="黑体" pitchFamily="49" charset="-122"/>
              </a:rPr>
              <a:t>类地址</a:t>
            </a:r>
          </a:p>
        </p:txBody>
      </p:sp>
      <p:sp>
        <p:nvSpPr>
          <p:cNvPr id="86036" name="Line 20"/>
          <p:cNvSpPr>
            <a:spLocks noChangeShapeType="1"/>
          </p:cNvSpPr>
          <p:nvPr/>
        </p:nvSpPr>
        <p:spPr bwMode="auto">
          <a:xfrm>
            <a:off x="2555776" y="2349500"/>
            <a:ext cx="0" cy="45085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40" name="Line 24"/>
          <p:cNvSpPr>
            <a:spLocks noChangeShapeType="1"/>
          </p:cNvSpPr>
          <p:nvPr/>
        </p:nvSpPr>
        <p:spPr bwMode="auto">
          <a:xfrm>
            <a:off x="2843808" y="4352403"/>
            <a:ext cx="5796757" cy="1270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1" name="Rectangle 25"/>
          <p:cNvSpPr>
            <a:spLocks noChangeArrowheads="1"/>
          </p:cNvSpPr>
          <p:nvPr/>
        </p:nvSpPr>
        <p:spPr bwMode="auto">
          <a:xfrm>
            <a:off x="4188752" y="4222676"/>
            <a:ext cx="3004029" cy="705321"/>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buClrTx/>
              <a:buSzTx/>
              <a:buFontTx/>
              <a:buNone/>
            </a:pPr>
            <a:r>
              <a:rPr kumimoji="1" lang="zh-CN" altLang="en-US" sz="2000" b="0">
                <a:solidFill>
                  <a:srgbClr val="333399"/>
                </a:solidFill>
                <a:ea typeface="黑体" pitchFamily="49" charset="-122"/>
              </a:rPr>
              <a:t>保留用于将来和试验</a:t>
            </a:r>
            <a:r>
              <a:rPr kumimoji="1" lang="zh-CN" altLang="en-US" sz="2000" b="0" smtClean="0">
                <a:solidFill>
                  <a:srgbClr val="333399"/>
                </a:solidFill>
                <a:ea typeface="黑体" pitchFamily="49" charset="-122"/>
              </a:rPr>
              <a:t>使用</a:t>
            </a:r>
            <a:endParaRPr kumimoji="1" lang="en-US" altLang="zh-CN" sz="2000" b="0" smtClean="0">
              <a:solidFill>
                <a:srgbClr val="333399"/>
              </a:solidFill>
              <a:ea typeface="黑体" pitchFamily="49" charset="-122"/>
            </a:endParaRPr>
          </a:p>
          <a:p>
            <a:pPr>
              <a:buClrTx/>
              <a:buSzTx/>
              <a:buFontTx/>
              <a:buNone/>
            </a:pPr>
            <a:r>
              <a:rPr kumimoji="1" lang="en-US" altLang="zh-CN" sz="2000" b="0" err="1" smtClean="0">
                <a:solidFill>
                  <a:srgbClr val="333399"/>
                </a:solidFill>
                <a:ea typeface="黑体" pitchFamily="49" charset="-122"/>
              </a:rPr>
              <a:t>27bit</a:t>
            </a:r>
            <a:endParaRPr kumimoji="1" lang="zh-CN" altLang="en-US" sz="2000" b="0">
              <a:solidFill>
                <a:srgbClr val="333399"/>
              </a:solidFill>
              <a:ea typeface="黑体" pitchFamily="49" charset="-122"/>
            </a:endParaRPr>
          </a:p>
        </p:txBody>
      </p:sp>
      <p:sp>
        <p:nvSpPr>
          <p:cNvPr id="86045" name="Rectangle 29"/>
          <p:cNvSpPr>
            <a:spLocks noChangeArrowheads="1"/>
          </p:cNvSpPr>
          <p:nvPr/>
        </p:nvSpPr>
        <p:spPr bwMode="auto">
          <a:xfrm>
            <a:off x="414338" y="3702050"/>
            <a:ext cx="119423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a:solidFill>
                  <a:srgbClr val="333399"/>
                </a:solidFill>
                <a:ea typeface="黑体" pitchFamily="49" charset="-122"/>
              </a:rPr>
              <a:t>E</a:t>
            </a:r>
            <a:r>
              <a:rPr kumimoji="1" lang="en-US" altLang="zh-CN" sz="2000" b="0" smtClean="0">
                <a:solidFill>
                  <a:srgbClr val="333399"/>
                </a:solidFill>
                <a:ea typeface="黑体" pitchFamily="49" charset="-122"/>
              </a:rPr>
              <a:t> </a:t>
            </a:r>
            <a:r>
              <a:rPr kumimoji="1" lang="zh-CN" altLang="en-US" sz="2000" b="0">
                <a:solidFill>
                  <a:srgbClr val="333399"/>
                </a:solidFill>
                <a:ea typeface="黑体" pitchFamily="49" charset="-122"/>
              </a:rPr>
              <a:t>类地址</a:t>
            </a:r>
          </a:p>
        </p:txBody>
      </p:sp>
      <p:sp>
        <p:nvSpPr>
          <p:cNvPr id="86055" name="Rectangle 39"/>
          <p:cNvSpPr>
            <a:spLocks noChangeArrowheads="1"/>
          </p:cNvSpPr>
          <p:nvPr/>
        </p:nvSpPr>
        <p:spPr bwMode="auto">
          <a:xfrm>
            <a:off x="7340600" y="5534112"/>
            <a:ext cx="981945" cy="232985"/>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070" name="Rectangle 54"/>
          <p:cNvSpPr>
            <a:spLocks noChangeArrowheads="1"/>
          </p:cNvSpPr>
          <p:nvPr/>
        </p:nvSpPr>
        <p:spPr bwMode="auto">
          <a:xfrm>
            <a:off x="1728788" y="3686175"/>
            <a:ext cx="715325"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smtClean="0">
                <a:solidFill>
                  <a:srgbClr val="333399"/>
                </a:solidFill>
                <a:ea typeface="黑体" pitchFamily="49" charset="-122"/>
              </a:rPr>
              <a:t>1110</a:t>
            </a:r>
            <a:endParaRPr kumimoji="1" lang="en-US" altLang="zh-CN" sz="2000" b="0">
              <a:solidFill>
                <a:srgbClr val="333399"/>
              </a:solidFill>
              <a:ea typeface="黑体" pitchFamily="49" charset="-122"/>
            </a:endParaRPr>
          </a:p>
        </p:txBody>
      </p:sp>
      <p:sp>
        <p:nvSpPr>
          <p:cNvPr id="86029" name="Rectangle 13"/>
          <p:cNvSpPr>
            <a:spLocks noGrp="1" noChangeArrowheads="1"/>
          </p:cNvSpPr>
          <p:nvPr>
            <p:ph type="title"/>
          </p:nvPr>
        </p:nvSpPr>
        <p:spPr>
          <a:xfrm>
            <a:off x="539750" y="356394"/>
            <a:ext cx="7291822" cy="768350"/>
          </a:xfrm>
        </p:spPr>
        <p:txBody>
          <a:bodyPr/>
          <a:lstStyle/>
          <a:p>
            <a:r>
              <a:rPr lang="en-US" altLang="zh-CN" smtClean="0">
                <a:latin typeface="Tahoma" pitchFamily="34" charset="0"/>
              </a:rPr>
              <a:t>IP </a:t>
            </a:r>
            <a:r>
              <a:rPr lang="zh-CN" altLang="en-US" smtClean="0">
                <a:latin typeface="Tahoma" pitchFamily="34" charset="0"/>
              </a:rPr>
              <a:t>地址分类</a:t>
            </a:r>
            <a:endParaRPr lang="zh-CN" altLang="en-US" smtClean="0"/>
          </a:p>
        </p:txBody>
      </p:sp>
      <p:sp>
        <p:nvSpPr>
          <p:cNvPr id="86033" name="Rectangle 17"/>
          <p:cNvSpPr>
            <a:spLocks noChangeArrowheads="1"/>
          </p:cNvSpPr>
          <p:nvPr/>
        </p:nvSpPr>
        <p:spPr bwMode="auto">
          <a:xfrm>
            <a:off x="1476375" y="2386013"/>
            <a:ext cx="96500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smtClean="0">
                <a:solidFill>
                  <a:srgbClr val="333399"/>
                </a:solidFill>
                <a:ea typeface="黑体" pitchFamily="49" charset="-122"/>
              </a:rPr>
              <a:t>1 1 1 0</a:t>
            </a:r>
            <a:endParaRPr kumimoji="1" lang="en-US" altLang="zh-CN" sz="2000" b="0">
              <a:solidFill>
                <a:srgbClr val="333399"/>
              </a:solidFill>
              <a:ea typeface="黑体" pitchFamily="49" charset="-122"/>
            </a:endParaRPr>
          </a:p>
        </p:txBody>
      </p:sp>
      <p:sp>
        <p:nvSpPr>
          <p:cNvPr id="86037" name="Line 21"/>
          <p:cNvSpPr>
            <a:spLocks noChangeShapeType="1"/>
          </p:cNvSpPr>
          <p:nvPr/>
        </p:nvSpPr>
        <p:spPr bwMode="auto">
          <a:xfrm>
            <a:off x="1547813" y="278130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8" name="Line 22"/>
          <p:cNvSpPr>
            <a:spLocks noChangeShapeType="1"/>
          </p:cNvSpPr>
          <p:nvPr/>
        </p:nvSpPr>
        <p:spPr bwMode="auto">
          <a:xfrm>
            <a:off x="2627784" y="281781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39" name="Line 23"/>
          <p:cNvSpPr>
            <a:spLocks noChangeShapeType="1"/>
          </p:cNvSpPr>
          <p:nvPr/>
        </p:nvSpPr>
        <p:spPr bwMode="auto">
          <a:xfrm>
            <a:off x="8675688" y="281781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2" name="Line 26"/>
          <p:cNvSpPr>
            <a:spLocks noChangeShapeType="1"/>
          </p:cNvSpPr>
          <p:nvPr/>
        </p:nvSpPr>
        <p:spPr bwMode="auto">
          <a:xfrm>
            <a:off x="1619250" y="4184650"/>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3" name="Line 27"/>
          <p:cNvSpPr>
            <a:spLocks noChangeShapeType="1"/>
          </p:cNvSpPr>
          <p:nvPr/>
        </p:nvSpPr>
        <p:spPr bwMode="auto">
          <a:xfrm>
            <a:off x="2771800" y="412591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44" name="Line 28"/>
          <p:cNvSpPr>
            <a:spLocks noChangeShapeType="1"/>
          </p:cNvSpPr>
          <p:nvPr/>
        </p:nvSpPr>
        <p:spPr bwMode="auto">
          <a:xfrm>
            <a:off x="8675688" y="4113213"/>
            <a:ext cx="0" cy="323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071" name="Rectangle 55"/>
          <p:cNvSpPr>
            <a:spLocks noChangeArrowheads="1"/>
          </p:cNvSpPr>
          <p:nvPr/>
        </p:nvSpPr>
        <p:spPr bwMode="auto">
          <a:xfrm>
            <a:off x="1547813" y="3683000"/>
            <a:ext cx="4841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ctr" defTabSz="762000" eaLnBrk="0" hangingPunct="0">
              <a:spcBef>
                <a:spcPct val="0"/>
              </a:spcBef>
              <a:defRPr>
                <a:solidFill>
                  <a:schemeClr val="tx1"/>
                </a:solidFill>
                <a:latin typeface="Arial" pitchFamily="34" charset="0"/>
                <a:ea typeface="宋体" pitchFamily="2" charset="-122"/>
              </a:defRPr>
            </a:lvl1pPr>
            <a:lvl2pPr marL="571500" algn="ctr" defTabSz="762000" eaLnBrk="0" hangingPunct="0">
              <a:spcBef>
                <a:spcPct val="0"/>
              </a:spcBef>
              <a:defRPr>
                <a:solidFill>
                  <a:schemeClr val="tx1"/>
                </a:solidFill>
                <a:latin typeface="Arial" pitchFamily="34" charset="0"/>
                <a:ea typeface="宋体" pitchFamily="2" charset="-122"/>
              </a:defRPr>
            </a:lvl2pPr>
            <a:lvl3pPr marL="1143000" algn="ctr" defTabSz="762000" eaLnBrk="0" hangingPunct="0">
              <a:spcBef>
                <a:spcPct val="0"/>
              </a:spcBef>
              <a:defRPr>
                <a:solidFill>
                  <a:schemeClr val="tx1"/>
                </a:solidFill>
                <a:latin typeface="Arial" pitchFamily="34" charset="0"/>
                <a:ea typeface="宋体" pitchFamily="2" charset="-122"/>
              </a:defRPr>
            </a:lvl3pPr>
            <a:lvl4pPr marL="1714500" algn="ctr" defTabSz="762000" eaLnBrk="0" hangingPunct="0">
              <a:spcBef>
                <a:spcPct val="0"/>
              </a:spcBef>
              <a:defRPr>
                <a:solidFill>
                  <a:schemeClr val="tx1"/>
                </a:solidFill>
                <a:latin typeface="Arial" pitchFamily="34" charset="0"/>
                <a:ea typeface="宋体" pitchFamily="2" charset="-122"/>
              </a:defRPr>
            </a:lvl4pPr>
            <a:lvl5pPr marL="2286000" algn="ctr" defTabSz="762000" eaLnBrk="0" hangingPunct="0">
              <a:spcBef>
                <a:spcPct val="0"/>
              </a:spcBef>
              <a:defRPr>
                <a:solidFill>
                  <a:schemeClr val="tx1"/>
                </a:solidFill>
                <a:latin typeface="Arial" pitchFamily="34" charset="0"/>
                <a:ea typeface="宋体" pitchFamily="2" charset="-122"/>
              </a:defRPr>
            </a:lvl5pPr>
            <a:lvl6pPr marL="2743200" algn="ctr" defTabSz="762000" eaLnBrk="0" fontAlgn="base" hangingPunct="0">
              <a:spcBef>
                <a:spcPct val="0"/>
              </a:spcBef>
              <a:spcAft>
                <a:spcPct val="0"/>
              </a:spcAft>
              <a:defRPr>
                <a:solidFill>
                  <a:schemeClr val="tx1"/>
                </a:solidFill>
                <a:latin typeface="Arial" pitchFamily="34" charset="0"/>
                <a:ea typeface="宋体" pitchFamily="2" charset="-122"/>
              </a:defRPr>
            </a:lvl6pPr>
            <a:lvl7pPr marL="3200400" algn="ctr" defTabSz="762000" eaLnBrk="0" fontAlgn="base" hangingPunct="0">
              <a:spcBef>
                <a:spcPct val="0"/>
              </a:spcBef>
              <a:spcAft>
                <a:spcPct val="0"/>
              </a:spcAft>
              <a:defRPr>
                <a:solidFill>
                  <a:schemeClr val="tx1"/>
                </a:solidFill>
                <a:latin typeface="Arial" pitchFamily="34" charset="0"/>
                <a:ea typeface="宋体" pitchFamily="2" charset="-122"/>
              </a:defRPr>
            </a:lvl7pPr>
            <a:lvl8pPr marL="3657600" algn="ctr" defTabSz="762000" eaLnBrk="0" fontAlgn="base" hangingPunct="0">
              <a:spcBef>
                <a:spcPct val="0"/>
              </a:spcBef>
              <a:spcAft>
                <a:spcPct val="0"/>
              </a:spcAft>
              <a:defRPr>
                <a:solidFill>
                  <a:schemeClr val="tx1"/>
                </a:solidFill>
                <a:latin typeface="Arial" pitchFamily="34" charset="0"/>
                <a:ea typeface="宋体" pitchFamily="2" charset="-122"/>
              </a:defRPr>
            </a:lvl8pPr>
            <a:lvl9pPr marL="4114800" algn="ctr" defTabSz="762000" eaLnBrk="0" fontAlgn="base" hangingPunct="0">
              <a:spcBef>
                <a:spcPct val="0"/>
              </a:spcBef>
              <a:spcAft>
                <a:spcPct val="0"/>
              </a:spcAft>
              <a:defRPr>
                <a:solidFill>
                  <a:schemeClr val="tx1"/>
                </a:solidFill>
                <a:latin typeface="Arial" pitchFamily="34" charset="0"/>
                <a:ea typeface="宋体" pitchFamily="2" charset="-122"/>
              </a:defRPr>
            </a:lvl9pPr>
          </a:lstStyle>
          <a:p>
            <a:pPr algn="l">
              <a:lnSpc>
                <a:spcPct val="100000"/>
              </a:lnSpc>
              <a:buClrTx/>
              <a:buSzTx/>
              <a:buFontTx/>
              <a:buNone/>
            </a:pPr>
            <a:r>
              <a:rPr kumimoji="1" lang="en-US" altLang="zh-CN" sz="2000" b="0">
                <a:solidFill>
                  <a:srgbClr val="333399"/>
                </a:solidFill>
                <a:ea typeface="黑体" pitchFamily="49" charset="-122"/>
              </a:rPr>
              <a:t>1</a:t>
            </a:r>
          </a:p>
        </p:txBody>
      </p:sp>
      <p:sp>
        <p:nvSpPr>
          <p:cNvPr id="86077" name="灯片编号占位符 5"/>
          <p:cNvSpPr txBox="1">
            <a:spLocks noGrp="1"/>
          </p:cNvSpPr>
          <p:nvPr/>
        </p:nvSpPr>
        <p:spPr bwMode="auto">
          <a:xfrm>
            <a:off x="3529013" y="62404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0"/>
              </a:spcBef>
              <a:defRPr>
                <a:solidFill>
                  <a:schemeClr val="tx1"/>
                </a:solidFill>
                <a:latin typeface="Arial" pitchFamily="34" charset="0"/>
                <a:ea typeface="宋体" pitchFamily="2" charset="-122"/>
              </a:defRPr>
            </a:lvl1pPr>
            <a:lvl2pPr marL="742950" indent="-285750" algn="ctr" eaLnBrk="0" hangingPunct="0">
              <a:spcBef>
                <a:spcPct val="0"/>
              </a:spcBef>
              <a:defRPr>
                <a:solidFill>
                  <a:schemeClr val="tx1"/>
                </a:solidFill>
                <a:latin typeface="Arial" pitchFamily="34" charset="0"/>
                <a:ea typeface="宋体" pitchFamily="2" charset="-122"/>
              </a:defRPr>
            </a:lvl2pPr>
            <a:lvl3pPr marL="1143000" indent="-228600" algn="ctr" eaLnBrk="0" hangingPunct="0">
              <a:spcBef>
                <a:spcPct val="0"/>
              </a:spcBef>
              <a:defRPr>
                <a:solidFill>
                  <a:schemeClr val="tx1"/>
                </a:solidFill>
                <a:latin typeface="Arial" pitchFamily="34" charset="0"/>
                <a:ea typeface="宋体" pitchFamily="2" charset="-122"/>
              </a:defRPr>
            </a:lvl3pPr>
            <a:lvl4pPr marL="1600200" indent="-228600" algn="ctr" eaLnBrk="0" hangingPunct="0">
              <a:spcBef>
                <a:spcPct val="0"/>
              </a:spcBef>
              <a:defRPr>
                <a:solidFill>
                  <a:schemeClr val="tx1"/>
                </a:solidFill>
                <a:latin typeface="Arial" pitchFamily="34" charset="0"/>
                <a:ea typeface="宋体" pitchFamily="2" charset="-122"/>
              </a:defRPr>
            </a:lvl4pPr>
            <a:lvl5pPr marL="2057400" indent="-228600" algn="ctr" eaLnBrk="0" hangingPunct="0">
              <a:spcBef>
                <a:spcPct val="0"/>
              </a:spcBef>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0000"/>
              </a:lnSpc>
              <a:buClrTx/>
              <a:buSzTx/>
              <a:buFontTx/>
              <a:buNone/>
            </a:pPr>
            <a:fld id="{8551431F-C700-4241-89A2-051F87BB0390}" type="slidenum">
              <a:rPr lang="en-US" altLang="zh-CN" sz="1600"/>
              <a:pPr eaLnBrk="1" hangingPunct="1">
                <a:lnSpc>
                  <a:spcPct val="100000"/>
                </a:lnSpc>
                <a:buClrTx/>
                <a:buSzTx/>
                <a:buFontTx/>
                <a:buNone/>
              </a:pPr>
              <a:t>12</a:t>
            </a:fld>
            <a:endParaRPr lang="en-US" altLang="zh-CN" sz="1600"/>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12</a:t>
            </a:fld>
            <a:endParaRPr lang="en-US" altLang="zh-CN"/>
          </a:p>
        </p:txBody>
      </p:sp>
    </p:spTree>
    <p:extLst>
      <p:ext uri="{BB962C8B-B14F-4D97-AF65-F5344CB8AC3E}">
        <p14:creationId xmlns:p14="http://schemas.microsoft.com/office/powerpoint/2010/main" val="2097491108"/>
      </p:ext>
    </p:extLst>
  </p:cSld>
  <p:clrMapOvr>
    <a:masterClrMapping/>
  </p:clrMapOvr>
  <p:transition spd="slow"/>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设置</a:t>
            </a:r>
            <a:r>
              <a:rPr lang="zh-CN" altLang="en-US" smtClean="0"/>
              <a:t>默认</a:t>
            </a:r>
            <a:r>
              <a:rPr lang="zh-CN" altLang="en-US"/>
              <a:t>共享目录的权限</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120</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12776"/>
            <a:ext cx="5976664"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3038727"/>
      </p:ext>
    </p:extLst>
  </p:cSld>
  <p:clrMapOvr>
    <a:masterClrMapping/>
  </p:clrMapOvr>
  <p:transition spd="slow"/>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427168" cy="858837"/>
          </a:xfrm>
        </p:spPr>
        <p:txBody>
          <a:bodyPr/>
          <a:lstStyle/>
          <a:p>
            <a:r>
              <a:rPr lang="zh-CN" altLang="en-US"/>
              <a:t>测试</a:t>
            </a:r>
            <a:r>
              <a:rPr lang="en-US" altLang="zh-CN"/>
              <a:t>VSFTP</a:t>
            </a:r>
            <a:r>
              <a:rPr lang="zh-CN" altLang="en-US"/>
              <a:t>服务器</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121</a:t>
            </a:fld>
            <a:endParaRPr lang="en-US" altLang="zh-C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268760"/>
            <a:ext cx="5904656" cy="5184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连接符 4"/>
          <p:cNvCxnSpPr/>
          <p:nvPr/>
        </p:nvCxnSpPr>
        <p:spPr>
          <a:xfrm>
            <a:off x="1187624" y="2708920"/>
            <a:ext cx="151288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69267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1"/>
          <p:cNvSpPr>
            <a:spLocks noGrp="1"/>
          </p:cNvSpPr>
          <p:nvPr>
            <p:ph/>
          </p:nvPr>
        </p:nvSpPr>
        <p:spPr>
          <a:xfrm>
            <a:off x="487363" y="220663"/>
            <a:ext cx="8229600" cy="760412"/>
          </a:xfrm>
        </p:spPr>
        <p:txBody>
          <a:bodyPr/>
          <a:lstStyle/>
          <a:p>
            <a:pPr marL="0" indent="0" algn="ctr">
              <a:buFont typeface="Wingdings 2" pitchFamily="18" charset="2"/>
              <a:buNone/>
            </a:pPr>
            <a:r>
              <a:rPr lang="zh-CN" altLang="en-US" sz="3600" smtClean="0"/>
              <a:t>查看</a:t>
            </a:r>
            <a:r>
              <a:rPr lang="en-US" altLang="zh-CN" sz="3600" smtClean="0"/>
              <a:t>root</a:t>
            </a:r>
            <a:r>
              <a:rPr lang="zh-CN" altLang="en-US" sz="3600" smtClean="0"/>
              <a:t>文件夹下的文件</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690688"/>
            <a:ext cx="6172200" cy="397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2171763"/>
      </p:ext>
    </p:extLst>
  </p:cSld>
  <p:clrMapOvr>
    <a:masterClrMapping/>
  </p:clrMapOvr>
  <p:transition>
    <p:push dir="d"/>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57200" y="122238"/>
            <a:ext cx="7355160" cy="858837"/>
          </a:xfrm>
        </p:spPr>
        <p:txBody>
          <a:bodyPr/>
          <a:lstStyle/>
          <a:p>
            <a:r>
              <a:rPr lang="zh-CN" altLang="en-US"/>
              <a:t>用浏览器进入</a:t>
            </a:r>
            <a:r>
              <a:rPr lang="en-US" altLang="zh-CN"/>
              <a:t>FTP</a:t>
            </a:r>
            <a:r>
              <a:rPr lang="zh-CN" altLang="en-US" smtClean="0"/>
              <a:t>服务器</a:t>
            </a:r>
            <a:endParaRPr lang="zh-CN" altLang="en-US"/>
          </a:p>
        </p:txBody>
      </p:sp>
      <p:sp>
        <p:nvSpPr>
          <p:cNvPr id="5" name="内容占位符 4"/>
          <p:cNvSpPr>
            <a:spLocks noGrp="1"/>
          </p:cNvSpPr>
          <p:nvPr>
            <p:ph idx="1"/>
          </p:nvPr>
        </p:nvSpPr>
        <p:spPr/>
        <p:txBody>
          <a:bodyPr/>
          <a:lstStyle/>
          <a:p>
            <a:endParaRPr lang="zh-CN" altLang="en-US"/>
          </a:p>
        </p:txBody>
      </p:sp>
      <p:sp>
        <p:nvSpPr>
          <p:cNvPr id="3" name="灯片编号占位符 2"/>
          <p:cNvSpPr>
            <a:spLocks noGrp="1"/>
          </p:cNvSpPr>
          <p:nvPr>
            <p:ph type="sldNum" sz="quarter" idx="11"/>
          </p:nvPr>
        </p:nvSpPr>
        <p:spPr/>
        <p:txBody>
          <a:bodyPr/>
          <a:lstStyle/>
          <a:p>
            <a:pPr>
              <a:defRPr/>
            </a:pPr>
            <a:fld id="{74FDEF41-1604-4576-BF40-87DE580B24B1}" type="slidenum">
              <a:rPr lang="en-US" altLang="zh-CN" smtClean="0"/>
              <a:pPr>
                <a:defRPr/>
              </a:pPr>
              <a:t>123</a:t>
            </a:fld>
            <a:endParaRPr lang="en-US" altLang="zh-CN"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6884665" cy="4768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304573"/>
      </p:ext>
    </p:extLst>
  </p:cSld>
  <p:clrMapOvr>
    <a:masterClrMapping/>
  </p:clrMapOvr>
  <p:transition spd="slow"/>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用浏览器进入</a:t>
            </a:r>
            <a:r>
              <a:rPr lang="en-US" altLang="zh-CN"/>
              <a:t>FTP</a:t>
            </a:r>
            <a:r>
              <a:rPr lang="zh-CN" altLang="en-US"/>
              <a:t>服务器</a:t>
            </a:r>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124</a:t>
            </a:fld>
            <a:endParaRPr lang="en-US" altLang="zh-C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12776"/>
            <a:ext cx="7038206" cy="4721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937384"/>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
            </a:r>
            <a:br>
              <a:rPr lang="en-US" altLang="zh-CN" smtClean="0"/>
            </a:br>
            <a:r>
              <a:rPr lang="en-US" altLang="zh-CN" smtClean="0"/>
              <a:t>10.2 Linux</a:t>
            </a:r>
            <a:r>
              <a:rPr lang="zh-CN" altLang="en-US" smtClean="0"/>
              <a:t>网络</a:t>
            </a:r>
            <a:r>
              <a:rPr lang="zh-CN" altLang="en-US"/>
              <a:t>基础</a:t>
            </a:r>
          </a:p>
        </p:txBody>
      </p:sp>
      <p:sp>
        <p:nvSpPr>
          <p:cNvPr id="3" name="内容占位符 2"/>
          <p:cNvSpPr>
            <a:spLocks noGrp="1"/>
          </p:cNvSpPr>
          <p:nvPr>
            <p:ph idx="1"/>
          </p:nvPr>
        </p:nvSpPr>
        <p:spPr>
          <a:xfrm>
            <a:off x="323528" y="1628800"/>
            <a:ext cx="8352928" cy="4590057"/>
          </a:xfrm>
        </p:spPr>
        <p:txBody>
          <a:bodyPr/>
          <a:lstStyle/>
          <a:p>
            <a:pPr>
              <a:lnSpc>
                <a:spcPct val="120000"/>
              </a:lnSpc>
            </a:pPr>
            <a:r>
              <a:rPr lang="en-US" altLang="zh-CN" sz="2600" smtClean="0"/>
              <a:t>Linux</a:t>
            </a:r>
            <a:r>
              <a:rPr lang="zh-CN" altLang="en-US" sz="2600" smtClean="0"/>
              <a:t>系统可以</a:t>
            </a:r>
            <a:r>
              <a:rPr lang="zh-CN" altLang="en-US" sz="2600"/>
              <a:t>作为</a:t>
            </a:r>
            <a:r>
              <a:rPr lang="zh-CN" altLang="en-US" sz="2600">
                <a:solidFill>
                  <a:srgbClr val="0000CC"/>
                </a:solidFill>
              </a:rPr>
              <a:t>几乎所有网络服务</a:t>
            </a:r>
            <a:r>
              <a:rPr lang="zh-CN" altLang="en-US" sz="2600"/>
              <a:t>的系统平台，如</a:t>
            </a:r>
            <a:r>
              <a:rPr lang="en-US" altLang="zh-CN" sz="2600"/>
              <a:t>Web</a:t>
            </a:r>
            <a:r>
              <a:rPr lang="zh-CN" altLang="en-US" sz="2600"/>
              <a:t>服务器、邮件服务器、</a:t>
            </a:r>
            <a:r>
              <a:rPr lang="en-US" altLang="zh-CN" sz="2600"/>
              <a:t>FTP</a:t>
            </a:r>
            <a:r>
              <a:rPr lang="zh-CN" altLang="en-US" sz="2600"/>
              <a:t>服务器、</a:t>
            </a:r>
            <a:r>
              <a:rPr lang="en-US" altLang="zh-CN" sz="2600" err="1"/>
              <a:t>DHCP</a:t>
            </a:r>
            <a:r>
              <a:rPr lang="zh-CN" altLang="en-US" sz="2600"/>
              <a:t>服务器、</a:t>
            </a:r>
            <a:r>
              <a:rPr lang="en-US" altLang="zh-CN" sz="2600"/>
              <a:t>DNS</a:t>
            </a:r>
            <a:r>
              <a:rPr lang="zh-CN" altLang="en-US" sz="2600"/>
              <a:t>服务器、</a:t>
            </a:r>
            <a:r>
              <a:rPr lang="en-US" altLang="zh-CN" sz="2600"/>
              <a:t>SMB</a:t>
            </a:r>
            <a:r>
              <a:rPr lang="zh-CN" altLang="en-US" sz="2600"/>
              <a:t>服务器</a:t>
            </a:r>
            <a:r>
              <a:rPr lang="en-US" altLang="zh-CN" sz="2600"/>
              <a:t>(</a:t>
            </a:r>
            <a:r>
              <a:rPr lang="zh-CN" altLang="en-US" sz="2600"/>
              <a:t>文件及打印共享等应用服务器</a:t>
            </a:r>
            <a:r>
              <a:rPr lang="en-US" altLang="zh-CN" sz="2600"/>
              <a:t>)</a:t>
            </a:r>
            <a:r>
              <a:rPr lang="zh-CN" altLang="en-US" sz="2600"/>
              <a:t>、数据库服务器、流媒体服务器、代理服务器、防火墙、路由器、远程桌面控制等网络服务，高端网络应用如</a:t>
            </a:r>
            <a:r>
              <a:rPr lang="zh-CN" altLang="en-US" sz="2600">
                <a:solidFill>
                  <a:srgbClr val="0000CC"/>
                </a:solidFill>
              </a:rPr>
              <a:t>集群服务</a:t>
            </a:r>
            <a:r>
              <a:rPr lang="zh-CN" altLang="en-US" sz="2600"/>
              <a:t>等在</a:t>
            </a:r>
            <a:r>
              <a:rPr lang="en-US" altLang="zh-CN" sz="2600"/>
              <a:t>Linux</a:t>
            </a:r>
            <a:r>
              <a:rPr lang="zh-CN" altLang="en-US" sz="2600"/>
              <a:t>系统平台上都有相应的软件，这些软件以功能强大、性能稳定、安全可靠、源码开放以及布置成本低等优势而吸引着众多的</a:t>
            </a:r>
            <a:r>
              <a:rPr lang="zh-CN" altLang="en-US" sz="2600" smtClean="0"/>
              <a:t>企业。</a:t>
            </a:r>
            <a:endParaRPr lang="zh-CN" altLang="en-US" sz="2600"/>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13</a:t>
            </a:fld>
            <a:endParaRPr lang="en-US" altLang="zh-CN"/>
          </a:p>
        </p:txBody>
      </p:sp>
    </p:spTree>
    <p:extLst>
      <p:ext uri="{BB962C8B-B14F-4D97-AF65-F5344CB8AC3E}">
        <p14:creationId xmlns:p14="http://schemas.microsoft.com/office/powerpoint/2010/main" val="364367133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网络配置参数</a:t>
            </a:r>
            <a:endParaRPr lang="zh-CN" altLang="en-US"/>
          </a:p>
        </p:txBody>
      </p:sp>
      <p:sp>
        <p:nvSpPr>
          <p:cNvPr id="3" name="内容占位符 2"/>
          <p:cNvSpPr>
            <a:spLocks noGrp="1"/>
          </p:cNvSpPr>
          <p:nvPr>
            <p:ph idx="1"/>
          </p:nvPr>
        </p:nvSpPr>
        <p:spPr>
          <a:xfrm>
            <a:off x="395536" y="1647254"/>
            <a:ext cx="8229600" cy="4518050"/>
          </a:xfrm>
        </p:spPr>
        <p:txBody>
          <a:bodyPr/>
          <a:lstStyle/>
          <a:p>
            <a:r>
              <a:rPr lang="zh-CN" altLang="en-US" sz="2600" smtClean="0"/>
              <a:t>目前，无论是</a:t>
            </a:r>
            <a:r>
              <a:rPr lang="en-US" altLang="zh-CN" sz="2600" smtClean="0"/>
              <a:t>UNIX</a:t>
            </a:r>
            <a:r>
              <a:rPr lang="zh-CN" altLang="en-US" sz="2600" smtClean="0"/>
              <a:t>系统还是</a:t>
            </a:r>
            <a:r>
              <a:rPr lang="en-US" altLang="zh-CN" sz="2600" smtClean="0"/>
              <a:t>Windows</a:t>
            </a:r>
            <a:r>
              <a:rPr lang="zh-CN" altLang="en-US" sz="2600" smtClean="0"/>
              <a:t>系统都全面支</a:t>
            </a:r>
            <a:endParaRPr lang="en-US" altLang="zh-CN" sz="2600" smtClean="0"/>
          </a:p>
          <a:p>
            <a:pPr marL="0" indent="0">
              <a:buNone/>
            </a:pPr>
            <a:r>
              <a:rPr lang="zh-CN" altLang="en-US" sz="2600" smtClean="0"/>
              <a:t>持</a:t>
            </a:r>
            <a:r>
              <a:rPr lang="en-US" altLang="zh-CN" sz="2600" smtClean="0"/>
              <a:t>TCP/IP</a:t>
            </a:r>
            <a:r>
              <a:rPr lang="zh-CN" altLang="en-US" sz="2600" smtClean="0"/>
              <a:t>。</a:t>
            </a:r>
            <a:r>
              <a:rPr lang="en-US" altLang="zh-CN" sz="2600" smtClean="0"/>
              <a:t>Linux</a:t>
            </a:r>
            <a:r>
              <a:rPr lang="zh-CN" altLang="en-US" sz="2600" smtClean="0"/>
              <a:t>也将</a:t>
            </a:r>
            <a:r>
              <a:rPr lang="en-US" altLang="zh-CN" sz="2600" smtClean="0"/>
              <a:t>TCP/IP</a:t>
            </a:r>
            <a:r>
              <a:rPr lang="zh-CN" altLang="en-US" sz="2600" smtClean="0"/>
              <a:t>作为网络的基础。接入</a:t>
            </a:r>
            <a:r>
              <a:rPr lang="en-US" altLang="zh-CN" sz="2600" smtClean="0"/>
              <a:t>TCP/IP</a:t>
            </a:r>
            <a:r>
              <a:rPr lang="zh-CN" altLang="en-US" sz="2600" smtClean="0"/>
              <a:t>网络的计算机需要进行网络配置，配置参数包括</a:t>
            </a:r>
            <a:r>
              <a:rPr lang="zh-CN" altLang="en-US" sz="2600" smtClean="0">
                <a:solidFill>
                  <a:srgbClr val="CC0099"/>
                </a:solidFill>
              </a:rPr>
              <a:t>主机名</a:t>
            </a:r>
            <a:r>
              <a:rPr lang="zh-CN" altLang="en-US" sz="2600" smtClean="0"/>
              <a:t>、</a:t>
            </a:r>
            <a:r>
              <a:rPr lang="en-US" altLang="zh-CN" sz="2600" smtClean="0">
                <a:solidFill>
                  <a:srgbClr val="CC0099"/>
                </a:solidFill>
              </a:rPr>
              <a:t>IP</a:t>
            </a:r>
            <a:r>
              <a:rPr lang="zh-CN" altLang="en-US" sz="2600" smtClean="0">
                <a:solidFill>
                  <a:srgbClr val="CC0099"/>
                </a:solidFill>
              </a:rPr>
              <a:t>地址</a:t>
            </a:r>
            <a:r>
              <a:rPr lang="zh-CN" altLang="en-US" sz="2600" smtClean="0"/>
              <a:t>、</a:t>
            </a:r>
            <a:r>
              <a:rPr lang="zh-CN" altLang="en-US" sz="2600" smtClean="0">
                <a:solidFill>
                  <a:srgbClr val="CC0099"/>
                </a:solidFill>
              </a:rPr>
              <a:t>子网掩码</a:t>
            </a:r>
            <a:r>
              <a:rPr lang="zh-CN" altLang="en-US" sz="2600" smtClean="0"/>
              <a:t>、</a:t>
            </a:r>
            <a:r>
              <a:rPr lang="zh-CN" altLang="en-US" sz="2600" smtClean="0">
                <a:solidFill>
                  <a:srgbClr val="CC0099"/>
                </a:solidFill>
              </a:rPr>
              <a:t>网关地址</a:t>
            </a:r>
            <a:r>
              <a:rPr lang="zh-CN" altLang="en-US" sz="2600" smtClean="0"/>
              <a:t>和</a:t>
            </a:r>
            <a:r>
              <a:rPr lang="en-US" altLang="zh-CN" sz="2600" smtClean="0">
                <a:solidFill>
                  <a:srgbClr val="CC0099"/>
                </a:solidFill>
              </a:rPr>
              <a:t>DNS</a:t>
            </a:r>
            <a:r>
              <a:rPr lang="zh-CN" altLang="en-US" sz="2600" smtClean="0">
                <a:solidFill>
                  <a:srgbClr val="CC0099"/>
                </a:solidFill>
              </a:rPr>
              <a:t>服务器</a:t>
            </a:r>
            <a:r>
              <a:rPr lang="zh-CN" altLang="en-US" sz="2600" smtClean="0"/>
              <a:t>地址等。</a:t>
            </a:r>
            <a:endParaRPr lang="en-US" altLang="zh-CN" sz="2600" smtClean="0"/>
          </a:p>
          <a:p>
            <a:r>
              <a:rPr lang="zh-CN" altLang="en-US" sz="2600" smtClean="0">
                <a:solidFill>
                  <a:srgbClr val="CC0099"/>
                </a:solidFill>
              </a:rPr>
              <a:t>主机名</a:t>
            </a:r>
            <a:r>
              <a:rPr lang="zh-CN" altLang="en-US" sz="2600" smtClean="0"/>
              <a:t>：用于标识网络中的计算机。</a:t>
            </a:r>
            <a:endParaRPr lang="en-US" altLang="zh-CN" sz="2600" smtClean="0"/>
          </a:p>
          <a:p>
            <a:r>
              <a:rPr lang="en-US" altLang="zh-CN" sz="2600" smtClean="0">
                <a:solidFill>
                  <a:srgbClr val="CC0099"/>
                </a:solidFill>
              </a:rPr>
              <a:t>IP</a:t>
            </a:r>
            <a:r>
              <a:rPr lang="zh-CN" altLang="en-US" sz="2600">
                <a:solidFill>
                  <a:srgbClr val="CC0099"/>
                </a:solidFill>
              </a:rPr>
              <a:t>地址</a:t>
            </a:r>
            <a:r>
              <a:rPr lang="zh-CN" altLang="en-US" sz="2600" smtClean="0"/>
              <a:t>：</a:t>
            </a:r>
            <a:r>
              <a:rPr lang="en-US" altLang="zh-CN" sz="2600" smtClean="0"/>
              <a:t>IP</a:t>
            </a:r>
            <a:r>
              <a:rPr lang="zh-CN" altLang="en-US" sz="2600"/>
              <a:t>地址是</a:t>
            </a:r>
            <a:r>
              <a:rPr lang="en-US" altLang="zh-CN" sz="2600"/>
              <a:t>IP</a:t>
            </a:r>
            <a:r>
              <a:rPr lang="zh-CN" altLang="en-US" sz="2600"/>
              <a:t>协议提供的一种统一的地址格式，</a:t>
            </a:r>
            <a:r>
              <a:rPr lang="zh-CN" altLang="en-US" sz="2600" smtClean="0"/>
              <a:t>它是互联网</a:t>
            </a:r>
            <a:r>
              <a:rPr lang="zh-CN" altLang="en-US" sz="2600"/>
              <a:t>上的每一个网络和每一台主机</a:t>
            </a:r>
            <a:r>
              <a:rPr lang="zh-CN" altLang="en-US" sz="2600" smtClean="0"/>
              <a:t>分配的一</a:t>
            </a:r>
            <a:r>
              <a:rPr lang="zh-CN" altLang="en-US" sz="2600"/>
              <a:t>个逻辑</a:t>
            </a:r>
            <a:r>
              <a:rPr lang="zh-CN" altLang="en-US" sz="2600" smtClean="0"/>
              <a:t>地址。</a:t>
            </a:r>
            <a:endParaRPr lang="en-US" altLang="zh-CN" sz="2600" smtClean="0"/>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14</a:t>
            </a:fld>
            <a:endParaRPr lang="en-US" altLang="zh-CN"/>
          </a:p>
        </p:txBody>
      </p:sp>
    </p:spTree>
    <p:extLst>
      <p:ext uri="{BB962C8B-B14F-4D97-AF65-F5344CB8AC3E}">
        <p14:creationId xmlns:p14="http://schemas.microsoft.com/office/powerpoint/2010/main" val="1219228840"/>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网络配置参数</a:t>
            </a:r>
            <a:endParaRPr lang="zh-CN" altLang="en-US"/>
          </a:p>
        </p:txBody>
      </p:sp>
      <p:sp>
        <p:nvSpPr>
          <p:cNvPr id="3" name="内容占位符 2"/>
          <p:cNvSpPr>
            <a:spLocks noGrp="1"/>
          </p:cNvSpPr>
          <p:nvPr>
            <p:ph idx="1"/>
          </p:nvPr>
        </p:nvSpPr>
        <p:spPr>
          <a:xfrm>
            <a:off x="457200" y="1628800"/>
            <a:ext cx="8229600" cy="4680520"/>
          </a:xfrm>
        </p:spPr>
        <p:txBody>
          <a:bodyPr/>
          <a:lstStyle/>
          <a:p>
            <a:pPr marL="0" indent="0">
              <a:buNone/>
            </a:pPr>
            <a:r>
              <a:rPr lang="zh-CN" altLang="en-US" sz="2500" smtClean="0">
                <a:solidFill>
                  <a:srgbClr val="CC0099"/>
                </a:solidFill>
              </a:rPr>
              <a:t>子网掩码</a:t>
            </a:r>
            <a:r>
              <a:rPr lang="zh-CN" altLang="en-US" sz="2500" smtClean="0"/>
              <a:t>：为保证网络的安全和减轻网络管理的负担，可以把一个网络分成几个“子网”。子网掩码用于屏蔽</a:t>
            </a:r>
            <a:r>
              <a:rPr lang="en-US" altLang="zh-CN" sz="2500" smtClean="0"/>
              <a:t>IP</a:t>
            </a:r>
            <a:r>
              <a:rPr lang="zh-CN" altLang="en-US" sz="2500" smtClean="0"/>
              <a:t>地址的一部分以区别网络</a:t>
            </a:r>
            <a:r>
              <a:rPr lang="en-US" altLang="zh-CN" sz="2500" smtClean="0"/>
              <a:t>ID</a:t>
            </a:r>
            <a:r>
              <a:rPr lang="zh-CN" altLang="en-US" sz="2500" smtClean="0"/>
              <a:t>和主机</a:t>
            </a:r>
            <a:r>
              <a:rPr lang="en-US" altLang="zh-CN" sz="2500" smtClean="0"/>
              <a:t>ID</a:t>
            </a:r>
            <a:r>
              <a:rPr lang="zh-CN" altLang="en-US" sz="2500" smtClean="0"/>
              <a:t>；其表现形式与</a:t>
            </a:r>
            <a:r>
              <a:rPr lang="en-US" altLang="zh-CN" sz="2500" smtClean="0"/>
              <a:t>IP</a:t>
            </a:r>
            <a:r>
              <a:rPr lang="zh-CN" altLang="en-US" sz="2500" smtClean="0"/>
              <a:t>地址一样。判断目的主机的</a:t>
            </a:r>
            <a:r>
              <a:rPr lang="en-US" altLang="zh-CN" sz="2500" smtClean="0"/>
              <a:t>IP</a:t>
            </a:r>
            <a:r>
              <a:rPr lang="zh-CN" altLang="en-US" sz="2500" smtClean="0"/>
              <a:t>地址是在本局域网或是在远程网。在</a:t>
            </a:r>
            <a:r>
              <a:rPr lang="en-US" altLang="zh-CN" sz="2500" smtClean="0"/>
              <a:t>TCP/IP</a:t>
            </a:r>
            <a:r>
              <a:rPr lang="zh-CN" altLang="en-US" sz="2500" smtClean="0"/>
              <a:t>网络上的每一个主机都要求有子网掩码。</a:t>
            </a:r>
            <a:endParaRPr lang="en-US" altLang="zh-CN" sz="2500" smtClean="0"/>
          </a:p>
          <a:p>
            <a:pPr marL="0" indent="0">
              <a:buNone/>
            </a:pPr>
            <a:endParaRPr lang="en-US" altLang="zh-CN" sz="2600" smtClean="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49" y="3807619"/>
            <a:ext cx="7870899" cy="257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15</a:t>
            </a:fld>
            <a:endParaRPr lang="en-US" altLang="zh-CN"/>
          </a:p>
        </p:txBody>
      </p:sp>
    </p:spTree>
    <p:extLst>
      <p:ext uri="{BB962C8B-B14F-4D97-AF65-F5344CB8AC3E}">
        <p14:creationId xmlns:p14="http://schemas.microsoft.com/office/powerpoint/2010/main" val="696178104"/>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网络配置参数</a:t>
            </a:r>
            <a:endParaRPr lang="zh-CN" altLang="en-US"/>
          </a:p>
        </p:txBody>
      </p:sp>
      <p:sp>
        <p:nvSpPr>
          <p:cNvPr id="3" name="内容占位符 2"/>
          <p:cNvSpPr>
            <a:spLocks noGrp="1"/>
          </p:cNvSpPr>
          <p:nvPr>
            <p:ph idx="1"/>
          </p:nvPr>
        </p:nvSpPr>
        <p:spPr>
          <a:xfrm>
            <a:off x="457200" y="1772816"/>
            <a:ext cx="8219256" cy="4680520"/>
          </a:xfrm>
        </p:spPr>
        <p:txBody>
          <a:bodyPr/>
          <a:lstStyle/>
          <a:p>
            <a:pPr marL="0" indent="0">
              <a:lnSpc>
                <a:spcPct val="120000"/>
              </a:lnSpc>
              <a:buNone/>
            </a:pPr>
            <a:r>
              <a:rPr lang="zh-CN" altLang="en-US" sz="2600" smtClean="0">
                <a:solidFill>
                  <a:srgbClr val="CC0099"/>
                </a:solidFill>
              </a:rPr>
              <a:t>网关地址</a:t>
            </a:r>
            <a:r>
              <a:rPr lang="zh-CN" altLang="en-US" sz="2600" smtClean="0"/>
              <a:t>：设置主机的</a:t>
            </a:r>
            <a:r>
              <a:rPr lang="en-US" altLang="zh-CN" sz="2600" smtClean="0"/>
              <a:t>IP</a:t>
            </a:r>
            <a:r>
              <a:rPr lang="zh-CN" altLang="en-US" sz="2600" smtClean="0"/>
              <a:t>地址和子网掩码后，该主机就能用</a:t>
            </a:r>
            <a:r>
              <a:rPr lang="en-US" altLang="zh-CN" sz="2600" smtClean="0"/>
              <a:t>IP</a:t>
            </a:r>
            <a:r>
              <a:rPr lang="zh-CN" altLang="en-US" sz="2600" smtClean="0"/>
              <a:t>地址与同一网段其他主机通信，但是不能与不同网段的主机通信，因此</a:t>
            </a:r>
            <a:r>
              <a:rPr lang="zh-CN" altLang="en-US" sz="2600"/>
              <a:t>网关的功能是实现不同协议网络之间的</a:t>
            </a:r>
            <a:r>
              <a:rPr lang="zh-CN" altLang="en-US" sz="2600" smtClean="0"/>
              <a:t>互连。</a:t>
            </a:r>
            <a:endParaRPr lang="en-US" altLang="zh-CN" sz="2600" smtClean="0"/>
          </a:p>
          <a:p>
            <a:pPr marL="0" indent="0">
              <a:lnSpc>
                <a:spcPct val="120000"/>
              </a:lnSpc>
              <a:buNone/>
            </a:pPr>
            <a:r>
              <a:rPr lang="en-US" altLang="zh-CN" sz="2600" smtClean="0">
                <a:solidFill>
                  <a:srgbClr val="CC0099"/>
                </a:solidFill>
              </a:rPr>
              <a:t>DNS</a:t>
            </a:r>
            <a:r>
              <a:rPr lang="zh-CN" altLang="en-US" sz="2600" smtClean="0">
                <a:solidFill>
                  <a:srgbClr val="CC0099"/>
                </a:solidFill>
              </a:rPr>
              <a:t>服务器地址</a:t>
            </a:r>
            <a:r>
              <a:rPr lang="zh-CN" altLang="en-US" sz="2600" smtClean="0"/>
              <a:t>：</a:t>
            </a:r>
            <a:r>
              <a:rPr lang="en-US" altLang="zh-CN" sz="2600" smtClean="0"/>
              <a:t>DNS</a:t>
            </a:r>
            <a:r>
              <a:rPr lang="zh-CN" altLang="en-US" sz="2600"/>
              <a:t>服务</a:t>
            </a:r>
            <a:r>
              <a:rPr lang="zh-CN" altLang="en-US" sz="2600" smtClean="0"/>
              <a:t>器用来进行域名和</a:t>
            </a:r>
            <a:r>
              <a:rPr lang="zh-CN" altLang="en-US" sz="2600"/>
              <a:t>与之相对应的</a:t>
            </a:r>
            <a:r>
              <a:rPr lang="en-US" altLang="zh-CN" sz="2600"/>
              <a:t>IP</a:t>
            </a:r>
            <a:r>
              <a:rPr lang="zh-CN" altLang="en-US" sz="2600" smtClean="0"/>
              <a:t>地址转换</a:t>
            </a:r>
            <a:r>
              <a:rPr lang="zh-CN" altLang="en-US" sz="2600"/>
              <a:t>的</a:t>
            </a:r>
            <a:r>
              <a:rPr lang="zh-CN" altLang="en-US" sz="2600" smtClean="0"/>
              <a:t>服务，包括正向解析和反向解析。</a:t>
            </a:r>
            <a:endParaRPr lang="en-US" altLang="zh-CN" sz="2600" smtClean="0"/>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16</a:t>
            </a:fld>
            <a:endParaRPr lang="en-US" altLang="zh-CN"/>
          </a:p>
        </p:txBody>
      </p:sp>
    </p:spTree>
    <p:extLst>
      <p:ext uri="{BB962C8B-B14F-4D97-AF65-F5344CB8AC3E}">
        <p14:creationId xmlns:p14="http://schemas.microsoft.com/office/powerpoint/2010/main" val="203107961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网络接口</a:t>
            </a:r>
            <a:endParaRPr lang="zh-CN" altLang="en-US"/>
          </a:p>
        </p:txBody>
      </p:sp>
      <p:sp>
        <p:nvSpPr>
          <p:cNvPr id="3" name="内容占位符 2"/>
          <p:cNvSpPr>
            <a:spLocks noGrp="1"/>
          </p:cNvSpPr>
          <p:nvPr>
            <p:ph idx="1"/>
          </p:nvPr>
        </p:nvSpPr>
        <p:spPr>
          <a:xfrm>
            <a:off x="457200" y="1124744"/>
            <a:ext cx="8435280" cy="4968552"/>
          </a:xfrm>
        </p:spPr>
        <p:txBody>
          <a:bodyPr/>
          <a:lstStyle/>
          <a:p>
            <a:pPr>
              <a:lnSpc>
                <a:spcPct val="130000"/>
              </a:lnSpc>
            </a:pPr>
            <a:r>
              <a:rPr lang="en-US" altLang="zh-CN" sz="2600" smtClean="0"/>
              <a:t>Linux</a:t>
            </a:r>
            <a:r>
              <a:rPr lang="zh-CN" altLang="en-US" sz="2600" smtClean="0"/>
              <a:t>内核中定义了不同的网络接口：</a:t>
            </a:r>
            <a:endParaRPr lang="en-US" altLang="zh-CN" sz="2600" smtClean="0"/>
          </a:p>
          <a:p>
            <a:pPr marL="0" indent="0">
              <a:lnSpc>
                <a:spcPct val="130000"/>
              </a:lnSpc>
              <a:buNone/>
            </a:pPr>
            <a:r>
              <a:rPr lang="en-US" altLang="zh-CN" sz="2600">
                <a:solidFill>
                  <a:srgbClr val="0000CC"/>
                </a:solidFill>
              </a:rPr>
              <a:t>l</a:t>
            </a:r>
            <a:r>
              <a:rPr lang="en-US" altLang="zh-CN" sz="2600" smtClean="0">
                <a:solidFill>
                  <a:srgbClr val="0000CC"/>
                </a:solidFill>
              </a:rPr>
              <a:t>o</a:t>
            </a:r>
            <a:r>
              <a:rPr lang="zh-CN" altLang="en-US" sz="2600" smtClean="0">
                <a:solidFill>
                  <a:srgbClr val="0000CC"/>
                </a:solidFill>
              </a:rPr>
              <a:t>接口</a:t>
            </a:r>
            <a:r>
              <a:rPr lang="en-US" altLang="zh-CN" sz="2600" smtClean="0"/>
              <a:t>:lo</a:t>
            </a:r>
            <a:r>
              <a:rPr lang="zh-CN" altLang="en-US" sz="2600" smtClean="0"/>
              <a:t>接口表示本地回送接口，用于网络测试以及本地主机各网络进程之间的通信。使用回送地址（</a:t>
            </a:r>
            <a:r>
              <a:rPr lang="en-US" altLang="zh-CN" sz="2600" smtClean="0"/>
              <a:t>127.*.*.*</a:t>
            </a:r>
            <a:r>
              <a:rPr lang="zh-CN" altLang="en-US" sz="2600" smtClean="0"/>
              <a:t>）发送数据时，并不进行任何真实的网络传输。</a:t>
            </a:r>
            <a:endParaRPr lang="en-US" altLang="zh-CN" sz="2600" smtClean="0"/>
          </a:p>
          <a:p>
            <a:pPr marL="0" indent="0">
              <a:lnSpc>
                <a:spcPct val="130000"/>
              </a:lnSpc>
              <a:buNone/>
            </a:pPr>
            <a:r>
              <a:rPr lang="en-US" altLang="zh-CN" sz="2600">
                <a:solidFill>
                  <a:srgbClr val="CC0099"/>
                </a:solidFill>
              </a:rPr>
              <a:t>e</a:t>
            </a:r>
            <a:r>
              <a:rPr lang="en-US" altLang="zh-CN" sz="2600" smtClean="0">
                <a:solidFill>
                  <a:srgbClr val="CC0099"/>
                </a:solidFill>
              </a:rPr>
              <a:t>th</a:t>
            </a:r>
            <a:r>
              <a:rPr lang="zh-CN" altLang="en-US" sz="2600" smtClean="0">
                <a:solidFill>
                  <a:srgbClr val="CC0099"/>
                </a:solidFill>
              </a:rPr>
              <a:t>接口</a:t>
            </a:r>
            <a:r>
              <a:rPr lang="en-US" altLang="zh-CN" sz="2600" smtClean="0"/>
              <a:t>:</a:t>
            </a:r>
            <a:r>
              <a:rPr lang="zh-CN" altLang="en-US" sz="2600" smtClean="0"/>
              <a:t>表示网卡设备接口，并附加数字来反映物理网卡的序号。</a:t>
            </a:r>
            <a:endParaRPr lang="en-US" altLang="zh-CN" sz="2600" smtClean="0"/>
          </a:p>
          <a:p>
            <a:pPr marL="0" indent="0">
              <a:lnSpc>
                <a:spcPct val="130000"/>
              </a:lnSpc>
              <a:buNone/>
            </a:pPr>
            <a:r>
              <a:rPr lang="en-US" altLang="zh-CN" sz="2600" smtClean="0">
                <a:solidFill>
                  <a:srgbClr val="0000CC"/>
                </a:solidFill>
              </a:rPr>
              <a:t>PPP</a:t>
            </a:r>
            <a:r>
              <a:rPr lang="zh-CN" altLang="en-US" sz="2600" smtClean="0">
                <a:solidFill>
                  <a:srgbClr val="0000CC"/>
                </a:solidFill>
              </a:rPr>
              <a:t>接口</a:t>
            </a:r>
            <a:r>
              <a:rPr lang="zh-CN" altLang="en-US" sz="2600" smtClean="0"/>
              <a:t>：表示</a:t>
            </a:r>
            <a:r>
              <a:rPr lang="en-US" altLang="zh-CN" sz="2600" smtClean="0"/>
              <a:t>PPP</a:t>
            </a:r>
            <a:r>
              <a:rPr lang="zh-CN" altLang="en-US" sz="2600" smtClean="0"/>
              <a:t>设备接口，并附加数字来反映</a:t>
            </a:r>
            <a:r>
              <a:rPr lang="en-US" altLang="zh-CN" sz="2600" smtClean="0"/>
              <a:t>PPP</a:t>
            </a:r>
            <a:r>
              <a:rPr lang="zh-CN" altLang="en-US" sz="2600" smtClean="0"/>
              <a:t>设备的序号。</a:t>
            </a:r>
            <a:endParaRPr lang="en-US" altLang="zh-CN" sz="2400" smtClean="0"/>
          </a:p>
          <a:p>
            <a:pPr marL="0" indent="0">
              <a:buNone/>
            </a:pPr>
            <a:endParaRPr lang="zh-CN" altLang="en-US"/>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17</a:t>
            </a:fld>
            <a:endParaRPr lang="en-US" altLang="zh-CN"/>
          </a:p>
        </p:txBody>
      </p:sp>
    </p:spTree>
    <p:extLst>
      <p:ext uri="{BB962C8B-B14F-4D97-AF65-F5344CB8AC3E}">
        <p14:creationId xmlns:p14="http://schemas.microsoft.com/office/powerpoint/2010/main" val="118754849"/>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zh-CN" altLang="en-US" sz="4000" smtClean="0">
                <a:latin typeface="+mj-ea"/>
              </a:rPr>
              <a:t>网络端口</a:t>
            </a:r>
            <a:endParaRPr lang="zh-CN" altLang="en-US" sz="4000">
              <a:latin typeface="+mj-ea"/>
            </a:endParaRPr>
          </a:p>
        </p:txBody>
      </p:sp>
      <p:sp>
        <p:nvSpPr>
          <p:cNvPr id="230403" name="Rectangle 3"/>
          <p:cNvSpPr>
            <a:spLocks noGrp="1" noChangeArrowheads="1"/>
          </p:cNvSpPr>
          <p:nvPr>
            <p:ph type="body" idx="1"/>
          </p:nvPr>
        </p:nvSpPr>
        <p:spPr>
          <a:xfrm>
            <a:off x="395536" y="1355452"/>
            <a:ext cx="8064896" cy="5025876"/>
          </a:xfrm>
        </p:spPr>
        <p:txBody>
          <a:bodyPr/>
          <a:lstStyle/>
          <a:p>
            <a:r>
              <a:rPr lang="en-US" altLang="zh-CN" sz="2600">
                <a:latin typeface="+mn-ea"/>
              </a:rPr>
              <a:t>TCP</a:t>
            </a:r>
            <a:r>
              <a:rPr lang="zh-CN" altLang="en-US" sz="2600">
                <a:latin typeface="+mn-ea"/>
              </a:rPr>
              <a:t>和</a:t>
            </a:r>
            <a:r>
              <a:rPr lang="en-US" altLang="zh-CN" sz="2600" err="1">
                <a:latin typeface="+mn-ea"/>
              </a:rPr>
              <a:t>UDP</a:t>
            </a:r>
            <a:r>
              <a:rPr lang="zh-CN" altLang="en-US" sz="2600">
                <a:latin typeface="+mn-ea"/>
              </a:rPr>
              <a:t>协议是以</a:t>
            </a:r>
            <a:r>
              <a:rPr lang="en-US" altLang="zh-CN" sz="2600">
                <a:latin typeface="+mn-ea"/>
              </a:rPr>
              <a:t>IP</a:t>
            </a:r>
            <a:r>
              <a:rPr lang="zh-CN" altLang="en-US" sz="2600">
                <a:latin typeface="+mn-ea"/>
              </a:rPr>
              <a:t>协议为基础的传输，为了方便多种应用程序，区分不同应用程序的数据和状态，引入了</a:t>
            </a:r>
            <a:r>
              <a:rPr lang="zh-CN" altLang="en-US" sz="2600">
                <a:solidFill>
                  <a:srgbClr val="CC0099"/>
                </a:solidFill>
                <a:latin typeface="+mn-ea"/>
              </a:rPr>
              <a:t>端口</a:t>
            </a:r>
            <a:r>
              <a:rPr lang="zh-CN" altLang="en-US" sz="2600">
                <a:latin typeface="+mn-ea"/>
              </a:rPr>
              <a:t>的概念。</a:t>
            </a:r>
          </a:p>
          <a:p>
            <a:r>
              <a:rPr lang="zh-CN" altLang="en-US" sz="2600">
                <a:solidFill>
                  <a:srgbClr val="0000CC"/>
                </a:solidFill>
                <a:latin typeface="+mn-ea"/>
              </a:rPr>
              <a:t>端口是一个</a:t>
            </a:r>
            <a:r>
              <a:rPr lang="en-US" altLang="zh-CN" sz="2600">
                <a:solidFill>
                  <a:srgbClr val="0000CC"/>
                </a:solidFill>
                <a:latin typeface="+mn-ea"/>
              </a:rPr>
              <a:t>16</a:t>
            </a:r>
            <a:r>
              <a:rPr lang="zh-CN" altLang="en-US" sz="2600">
                <a:solidFill>
                  <a:srgbClr val="0000CC"/>
                </a:solidFill>
                <a:latin typeface="+mn-ea"/>
              </a:rPr>
              <a:t>位的整数类型值</a:t>
            </a:r>
            <a:r>
              <a:rPr lang="zh-CN" altLang="en-US" sz="2600">
                <a:latin typeface="+mn-ea"/>
              </a:rPr>
              <a:t>，通常称这个值为</a:t>
            </a:r>
            <a:r>
              <a:rPr lang="zh-CN" altLang="en-US" sz="2600">
                <a:solidFill>
                  <a:srgbClr val="0000CC"/>
                </a:solidFill>
                <a:latin typeface="+mn-ea"/>
              </a:rPr>
              <a:t>端口号</a:t>
            </a:r>
            <a:r>
              <a:rPr lang="zh-CN" altLang="en-US" sz="2600">
                <a:latin typeface="+mn-ea"/>
              </a:rPr>
              <a:t>。如果是服务程序，则需要对某个端口进行绑定，这样某个客户端</a:t>
            </a:r>
            <a:r>
              <a:rPr lang="zh-CN" altLang="en-US" sz="2600" smtClean="0">
                <a:latin typeface="+mn-ea"/>
              </a:rPr>
              <a:t>可以</a:t>
            </a:r>
            <a:r>
              <a:rPr lang="zh-CN" altLang="en-US" sz="2600">
                <a:latin typeface="+mn-ea"/>
              </a:rPr>
              <a:t>确定</a:t>
            </a:r>
            <a:r>
              <a:rPr lang="zh-CN" altLang="en-US" sz="2600" smtClean="0">
                <a:latin typeface="+mn-ea"/>
              </a:rPr>
              <a:t>本</a:t>
            </a:r>
            <a:r>
              <a:rPr lang="zh-CN" altLang="en-US" sz="2600">
                <a:latin typeface="+mn-ea"/>
              </a:rPr>
              <a:t>主机上的此端口来与应用程序进行通信。由于</a:t>
            </a:r>
            <a:r>
              <a:rPr lang="en-US" altLang="zh-CN" sz="2600">
                <a:latin typeface="+mn-ea"/>
              </a:rPr>
              <a:t>IP</a:t>
            </a:r>
            <a:r>
              <a:rPr lang="zh-CN" altLang="en-US" sz="2600">
                <a:latin typeface="+mn-ea"/>
              </a:rPr>
              <a:t>地址只能对主机进行区分，而加上端口号就</a:t>
            </a:r>
            <a:r>
              <a:rPr lang="zh-CN" altLang="en-US" sz="2600" smtClean="0">
                <a:latin typeface="+mn-ea"/>
              </a:rPr>
              <a:t>可以区分</a:t>
            </a:r>
            <a:r>
              <a:rPr lang="zh-CN" altLang="en-US" sz="2600">
                <a:latin typeface="+mn-ea"/>
              </a:rPr>
              <a:t>此主机上的应用程序</a:t>
            </a:r>
            <a:r>
              <a:rPr lang="zh-CN" altLang="en-US" sz="2600" smtClean="0">
                <a:latin typeface="+mn-ea"/>
              </a:rPr>
              <a:t>。</a:t>
            </a:r>
            <a:endParaRPr lang="en-US" altLang="zh-CN" sz="2600" smtClean="0">
              <a:latin typeface="+mn-ea"/>
            </a:endParaRPr>
          </a:p>
          <a:p>
            <a:r>
              <a:rPr lang="zh-CN" altLang="en-US" sz="2600" smtClean="0">
                <a:latin typeface="+mn-ea"/>
              </a:rPr>
              <a:t>实际上</a:t>
            </a:r>
            <a:r>
              <a:rPr lang="zh-CN" altLang="en-US" sz="2600">
                <a:latin typeface="+mn-ea"/>
              </a:rPr>
              <a:t>，</a:t>
            </a:r>
            <a:r>
              <a:rPr lang="en-US" altLang="zh-CN" sz="2600">
                <a:solidFill>
                  <a:srgbClr val="CC0099"/>
                </a:solidFill>
                <a:latin typeface="+mn-ea"/>
              </a:rPr>
              <a:t>IP</a:t>
            </a:r>
            <a:r>
              <a:rPr lang="zh-CN" altLang="en-US" sz="2600">
                <a:solidFill>
                  <a:srgbClr val="CC0099"/>
                </a:solidFill>
                <a:latin typeface="+mn-ea"/>
              </a:rPr>
              <a:t>地址和端口号的组合</a:t>
            </a:r>
            <a:r>
              <a:rPr lang="zh-CN" altLang="en-US" sz="2600">
                <a:latin typeface="+mn-ea"/>
              </a:rPr>
              <a:t>，</a:t>
            </a:r>
            <a:r>
              <a:rPr lang="zh-CN" altLang="en-US" sz="2600">
                <a:solidFill>
                  <a:srgbClr val="CC0099"/>
                </a:solidFill>
                <a:latin typeface="+mn-ea"/>
              </a:rPr>
              <a:t>可以确定在网络上的一个程序通路</a:t>
            </a:r>
            <a:r>
              <a:rPr lang="zh-CN" altLang="en-US" sz="2600">
                <a:latin typeface="+mn-ea"/>
              </a:rPr>
              <a:t>，端口号实际上是操作系统标识应用程序的一种方法。</a:t>
            </a:r>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18</a:t>
            </a:fld>
            <a:endParaRPr lang="en-US" altLang="zh-CN"/>
          </a:p>
        </p:txBody>
      </p:sp>
    </p:spTree>
    <p:extLst>
      <p:ext uri="{BB962C8B-B14F-4D97-AF65-F5344CB8AC3E}">
        <p14:creationId xmlns:p14="http://schemas.microsoft.com/office/powerpoint/2010/main" val="439751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网络端口</a:t>
            </a:r>
            <a:endParaRPr lang="zh-CN" altLang="en-US"/>
          </a:p>
        </p:txBody>
      </p:sp>
      <p:sp>
        <p:nvSpPr>
          <p:cNvPr id="3" name="内容占位符 2"/>
          <p:cNvSpPr>
            <a:spLocks noGrp="1"/>
          </p:cNvSpPr>
          <p:nvPr>
            <p:ph idx="1"/>
          </p:nvPr>
        </p:nvSpPr>
        <p:spPr>
          <a:xfrm>
            <a:off x="323528" y="1719263"/>
            <a:ext cx="8579296" cy="4411662"/>
          </a:xfrm>
        </p:spPr>
        <p:txBody>
          <a:bodyPr/>
          <a:lstStyle/>
          <a:p>
            <a:pPr marL="0" indent="0">
              <a:lnSpc>
                <a:spcPct val="150000"/>
              </a:lnSpc>
              <a:buNone/>
            </a:pPr>
            <a:r>
              <a:rPr lang="zh-CN" altLang="en-US" sz="2600" smtClean="0"/>
              <a:t>端口号的取值范围是</a:t>
            </a:r>
            <a:r>
              <a:rPr lang="en-US" altLang="zh-CN" sz="2600" smtClean="0"/>
              <a:t>0</a:t>
            </a:r>
            <a:r>
              <a:rPr lang="zh-CN" altLang="en-US" sz="2600" smtClean="0"/>
              <a:t>～</a:t>
            </a:r>
            <a:r>
              <a:rPr lang="en-US" altLang="zh-CN" sz="2600" smtClean="0"/>
              <a:t>65535</a:t>
            </a:r>
            <a:r>
              <a:rPr lang="zh-CN" altLang="en-US" sz="2600" smtClean="0"/>
              <a:t>。根据网络服务类型的不同，</a:t>
            </a:r>
            <a:r>
              <a:rPr lang="en-US" altLang="zh-CN" sz="2600" smtClean="0"/>
              <a:t>Linux</a:t>
            </a:r>
            <a:r>
              <a:rPr lang="zh-CN" altLang="en-US" sz="2600" smtClean="0"/>
              <a:t>将所有端口分为三大类，分别对应不同类型的服务：</a:t>
            </a:r>
            <a:endParaRPr lang="en-US" altLang="zh-CN" sz="2600" smtClean="0"/>
          </a:p>
          <a:p>
            <a:pPr marL="0" indent="0">
              <a:lnSpc>
                <a:spcPct val="150000"/>
              </a:lnSpc>
              <a:buNone/>
            </a:pPr>
            <a:r>
              <a:rPr lang="en-US" altLang="zh-CN" sz="2600" smtClean="0"/>
              <a:t>0</a:t>
            </a:r>
            <a:r>
              <a:rPr lang="zh-CN" altLang="en-US" sz="2600" smtClean="0"/>
              <a:t>～</a:t>
            </a:r>
            <a:r>
              <a:rPr lang="en-US" altLang="zh-CN" sz="2600" smtClean="0"/>
              <a:t>255</a:t>
            </a:r>
            <a:r>
              <a:rPr lang="zh-CN" altLang="en-US" sz="2600" smtClean="0"/>
              <a:t>：用于最常用的网络服务，包括</a:t>
            </a:r>
            <a:r>
              <a:rPr lang="en-US" altLang="zh-CN" sz="2600" smtClean="0"/>
              <a:t>FTP</a:t>
            </a:r>
            <a:r>
              <a:rPr lang="zh-CN" altLang="en-US" sz="2600" smtClean="0"/>
              <a:t>、</a:t>
            </a:r>
            <a:r>
              <a:rPr lang="en-US" altLang="zh-CN" sz="2600" smtClean="0"/>
              <a:t>WWW</a:t>
            </a:r>
            <a:r>
              <a:rPr lang="zh-CN" altLang="en-US" sz="2600" smtClean="0"/>
              <a:t>等；</a:t>
            </a:r>
            <a:endParaRPr lang="en-US" altLang="zh-CN" sz="2600" smtClean="0"/>
          </a:p>
          <a:p>
            <a:pPr marL="0" indent="0">
              <a:lnSpc>
                <a:spcPct val="150000"/>
              </a:lnSpc>
              <a:buNone/>
            </a:pPr>
            <a:r>
              <a:rPr lang="en-US" altLang="zh-CN" sz="2600" smtClean="0"/>
              <a:t>256</a:t>
            </a:r>
            <a:r>
              <a:rPr lang="zh-CN" altLang="en-US" sz="2600" smtClean="0"/>
              <a:t>～</a:t>
            </a:r>
            <a:r>
              <a:rPr lang="en-US" altLang="zh-CN" sz="2600" smtClean="0"/>
              <a:t>1024</a:t>
            </a:r>
            <a:r>
              <a:rPr lang="zh-CN" altLang="en-US" sz="2600" smtClean="0"/>
              <a:t>：用于其他的专用服务；</a:t>
            </a:r>
            <a:endParaRPr lang="en-US" altLang="zh-CN" sz="2600" smtClean="0"/>
          </a:p>
          <a:p>
            <a:pPr marL="0" indent="0">
              <a:lnSpc>
                <a:spcPct val="150000"/>
              </a:lnSpc>
              <a:buNone/>
            </a:pPr>
            <a:r>
              <a:rPr lang="en-US" altLang="zh-CN" sz="2600" smtClean="0"/>
              <a:t>1024</a:t>
            </a:r>
            <a:r>
              <a:rPr lang="zh-CN" altLang="en-US" sz="2600" smtClean="0"/>
              <a:t>以上：用于动态分配；</a:t>
            </a:r>
            <a:endParaRPr lang="zh-CN" altLang="en-US" sz="2600"/>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19</a:t>
            </a:fld>
            <a:endParaRPr lang="en-US" altLang="zh-CN"/>
          </a:p>
        </p:txBody>
      </p:sp>
    </p:spTree>
    <p:extLst>
      <p:ext uri="{BB962C8B-B14F-4D97-AF65-F5344CB8AC3E}">
        <p14:creationId xmlns:p14="http://schemas.microsoft.com/office/powerpoint/2010/main" val="1946964807"/>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67544" y="1628800"/>
            <a:ext cx="8229600" cy="4411662"/>
          </a:xfrm>
        </p:spPr>
        <p:txBody>
          <a:bodyPr/>
          <a:lstStyle/>
          <a:p>
            <a:r>
              <a:rPr lang="en-US" altLang="zh-CN" smtClean="0"/>
              <a:t>TCP/IP</a:t>
            </a:r>
            <a:r>
              <a:rPr lang="zh-CN" altLang="en-US" smtClean="0"/>
              <a:t>理论</a:t>
            </a:r>
            <a:endParaRPr lang="en-US" altLang="zh-CN" smtClean="0"/>
          </a:p>
          <a:p>
            <a:r>
              <a:rPr lang="en-US" altLang="zh-CN" smtClean="0"/>
              <a:t>Linux</a:t>
            </a:r>
            <a:r>
              <a:rPr lang="zh-CN" altLang="en-US" smtClean="0"/>
              <a:t>网络</a:t>
            </a:r>
            <a:endParaRPr lang="en-US" altLang="zh-CN" smtClean="0"/>
          </a:p>
          <a:p>
            <a:r>
              <a:rPr lang="en-US" altLang="zh-CN" smtClean="0"/>
              <a:t>DNS</a:t>
            </a:r>
            <a:r>
              <a:rPr lang="zh-CN" altLang="en-US" smtClean="0"/>
              <a:t>服务器</a:t>
            </a:r>
            <a:endParaRPr lang="en-US" altLang="zh-CN" smtClean="0"/>
          </a:p>
          <a:p>
            <a:r>
              <a:rPr lang="en-US" altLang="zh-CN" smtClean="0"/>
              <a:t>WWW</a:t>
            </a:r>
            <a:r>
              <a:rPr lang="zh-CN" altLang="en-US" smtClean="0"/>
              <a:t>服务器</a:t>
            </a:r>
            <a:endParaRPr lang="en-US" altLang="zh-CN" smtClean="0"/>
          </a:p>
          <a:p>
            <a:r>
              <a:rPr lang="en-US" altLang="zh-CN" smtClean="0"/>
              <a:t>FTP</a:t>
            </a:r>
            <a:r>
              <a:rPr lang="zh-CN" altLang="en-US" smtClean="0"/>
              <a:t>服务器</a:t>
            </a:r>
            <a:endParaRPr lang="en-US" altLang="zh-CN" smtClean="0"/>
          </a:p>
          <a:p>
            <a:pPr marL="0" indent="0">
              <a:buNone/>
            </a:pPr>
            <a:endParaRPr lang="en-US" altLang="zh-CN" smtClean="0"/>
          </a:p>
        </p:txBody>
      </p:sp>
      <p:sp>
        <p:nvSpPr>
          <p:cNvPr id="5" name="Rectangle 2"/>
          <p:cNvSpPr>
            <a:spLocks noGrp="1" noChangeArrowheads="1"/>
          </p:cNvSpPr>
          <p:nvPr>
            <p:ph type="title"/>
          </p:nvPr>
        </p:nvSpPr>
        <p:spPr>
          <a:xfrm>
            <a:off x="250825" y="193898"/>
            <a:ext cx="7761288" cy="858838"/>
          </a:xfrm>
        </p:spPr>
        <p:txBody>
          <a:bodyPr/>
          <a:lstStyle/>
          <a:p>
            <a:pPr eaLnBrk="1" hangingPunct="1"/>
            <a:r>
              <a:rPr lang="zh-CN" altLang="en-US" sz="4600" smtClean="0"/>
              <a:t>本章内容</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2</a:t>
            </a:fld>
            <a:endParaRPr lang="en-US" altLang="zh-CN"/>
          </a:p>
        </p:txBody>
      </p:sp>
    </p:spTree>
    <p:extLst>
      <p:ext uri="{BB962C8B-B14F-4D97-AF65-F5344CB8AC3E}">
        <p14:creationId xmlns:p14="http://schemas.microsoft.com/office/powerpoint/2010/main" val="1458154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标准端口号</a:t>
            </a:r>
            <a:endParaRPr lang="zh-CN" altLang="en-US"/>
          </a:p>
        </p:txBody>
      </p:sp>
      <p:sp>
        <p:nvSpPr>
          <p:cNvPr id="3" name="内容占位符 2"/>
          <p:cNvSpPr>
            <a:spLocks noGrp="1"/>
          </p:cNvSpPr>
          <p:nvPr>
            <p:ph idx="1"/>
          </p:nvPr>
        </p:nvSpPr>
        <p:spPr>
          <a:xfrm>
            <a:off x="457200" y="1340768"/>
            <a:ext cx="8229600" cy="4915718"/>
          </a:xfrm>
        </p:spPr>
        <p:txBody>
          <a:bodyPr/>
          <a:lstStyle/>
          <a:p>
            <a:pPr marL="0" indent="0">
              <a:lnSpc>
                <a:spcPct val="150000"/>
              </a:lnSpc>
              <a:buNone/>
            </a:pPr>
            <a:r>
              <a:rPr lang="zh-CN" altLang="en-US" sz="2600" smtClean="0">
                <a:solidFill>
                  <a:srgbClr val="0000CC"/>
                </a:solidFill>
              </a:rPr>
              <a:t>常用网络服务的默认端口号</a:t>
            </a:r>
            <a:r>
              <a:rPr lang="zh-CN" altLang="en-US" sz="2600" smtClean="0"/>
              <a:t>：</a:t>
            </a:r>
            <a:endParaRPr lang="en-US" altLang="zh-CN" sz="2600" smtClean="0"/>
          </a:p>
          <a:p>
            <a:pPr marL="0" indent="0">
              <a:lnSpc>
                <a:spcPct val="150000"/>
              </a:lnSpc>
              <a:buNone/>
            </a:pPr>
            <a:r>
              <a:rPr lang="en-US" altLang="zh-CN" sz="2600"/>
              <a:t>FTP</a:t>
            </a:r>
            <a:r>
              <a:rPr lang="zh-CN" altLang="en-US" sz="2600"/>
              <a:t>（文件传输</a:t>
            </a:r>
            <a:r>
              <a:rPr lang="zh-CN" altLang="en-US" sz="2600" smtClean="0"/>
              <a:t>）服务器端口</a:t>
            </a:r>
            <a:r>
              <a:rPr lang="zh-CN" altLang="en-US" sz="2600"/>
              <a:t>号：</a:t>
            </a:r>
            <a:r>
              <a:rPr lang="en-US" altLang="zh-CN" sz="2600" smtClean="0"/>
              <a:t>21</a:t>
            </a:r>
          </a:p>
          <a:p>
            <a:pPr marL="0" indent="0">
              <a:lnSpc>
                <a:spcPct val="150000"/>
              </a:lnSpc>
              <a:buNone/>
            </a:pPr>
            <a:r>
              <a:rPr lang="en-US" altLang="zh-CN" sz="2600"/>
              <a:t>SMTP </a:t>
            </a:r>
            <a:r>
              <a:rPr lang="zh-CN" altLang="en-US" sz="2600" smtClean="0"/>
              <a:t>邮件发送服务</a:t>
            </a:r>
            <a:r>
              <a:rPr lang="en-US" altLang="zh-CN" sz="2600"/>
              <a:t> (E-mail</a:t>
            </a:r>
            <a:r>
              <a:rPr lang="en-US" altLang="zh-CN" sz="2600" smtClean="0"/>
              <a:t>)</a:t>
            </a:r>
            <a:r>
              <a:rPr lang="zh-CN" altLang="en-US" sz="2600" smtClean="0"/>
              <a:t>端口</a:t>
            </a:r>
            <a:r>
              <a:rPr lang="zh-CN" altLang="en-US" sz="2600"/>
              <a:t>号</a:t>
            </a:r>
            <a:r>
              <a:rPr lang="zh-CN" altLang="en-US" sz="2600" smtClean="0"/>
              <a:t>为：</a:t>
            </a:r>
            <a:r>
              <a:rPr lang="en-US" altLang="zh-CN" sz="2600" smtClean="0"/>
              <a:t>25</a:t>
            </a:r>
          </a:p>
          <a:p>
            <a:pPr marL="0" indent="0">
              <a:lnSpc>
                <a:spcPct val="150000"/>
              </a:lnSpc>
              <a:buNone/>
            </a:pPr>
            <a:r>
              <a:rPr lang="en-US" altLang="zh-CN" sz="2600" err="1"/>
              <a:t>POP3</a:t>
            </a:r>
            <a:r>
              <a:rPr lang="en-US" altLang="zh-CN" sz="2600"/>
              <a:t> </a:t>
            </a:r>
            <a:r>
              <a:rPr lang="zh-CN" altLang="en-US" sz="2600" smtClean="0"/>
              <a:t>邮件接收的</a:t>
            </a:r>
            <a:r>
              <a:rPr lang="zh-CN" altLang="en-US" sz="2600"/>
              <a:t>端口号</a:t>
            </a:r>
            <a:r>
              <a:rPr lang="zh-CN" altLang="en-US" sz="2600" smtClean="0"/>
              <a:t>为：</a:t>
            </a:r>
            <a:r>
              <a:rPr lang="en-US" altLang="zh-CN" sz="2600" smtClean="0"/>
              <a:t>110</a:t>
            </a:r>
          </a:p>
          <a:p>
            <a:pPr marL="0" indent="0">
              <a:lnSpc>
                <a:spcPct val="150000"/>
              </a:lnSpc>
              <a:buNone/>
            </a:pPr>
            <a:r>
              <a:rPr lang="en-US" altLang="zh-CN" sz="2600" smtClean="0"/>
              <a:t>HTTP</a:t>
            </a:r>
            <a:r>
              <a:rPr lang="zh-CN" altLang="en-US" sz="2600" smtClean="0"/>
              <a:t>协议服务器端口</a:t>
            </a:r>
            <a:r>
              <a:rPr lang="zh-CN" altLang="en-US" sz="2600"/>
              <a:t>号：</a:t>
            </a:r>
            <a:r>
              <a:rPr lang="en-US" altLang="zh-CN" sz="2600" smtClean="0"/>
              <a:t>80</a:t>
            </a:r>
          </a:p>
          <a:p>
            <a:pPr marL="0" indent="0">
              <a:lnSpc>
                <a:spcPct val="150000"/>
              </a:lnSpc>
              <a:buNone/>
            </a:pPr>
            <a:r>
              <a:rPr lang="en-US" altLang="zh-CN" sz="2600" smtClean="0"/>
              <a:t>DNS</a:t>
            </a:r>
            <a:r>
              <a:rPr lang="zh-CN" altLang="en-US" sz="2600" smtClean="0"/>
              <a:t>域名服务端口号：</a:t>
            </a:r>
            <a:r>
              <a:rPr lang="en-US" altLang="zh-CN" sz="2600" smtClean="0"/>
              <a:t>42</a:t>
            </a:r>
          </a:p>
          <a:p>
            <a:pPr marL="0" indent="0">
              <a:lnSpc>
                <a:spcPct val="150000"/>
              </a:lnSpc>
              <a:buNone/>
            </a:pPr>
            <a:r>
              <a:rPr lang="en-US" altLang="zh-CN" sz="2600" err="1" smtClean="0"/>
              <a:t>SSH</a:t>
            </a:r>
            <a:r>
              <a:rPr lang="zh-CN" altLang="en-US" sz="2600" smtClean="0"/>
              <a:t>服务端口号：</a:t>
            </a:r>
            <a:r>
              <a:rPr lang="en-US" altLang="zh-CN" sz="2600" smtClean="0"/>
              <a:t>22</a:t>
            </a:r>
            <a:endParaRPr lang="en-US" altLang="zh-CN" sz="2600"/>
          </a:p>
          <a:p>
            <a:pPr marL="0" indent="0">
              <a:buNone/>
            </a:pPr>
            <a:r>
              <a:rPr lang="en-US" altLang="zh-CN" sz="2600" smtClean="0"/>
              <a:t> </a:t>
            </a:r>
            <a:endParaRPr lang="zh-CN" altLang="en-US" sz="2600"/>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20</a:t>
            </a:fld>
            <a:endParaRPr lang="en-US" altLang="zh-CN"/>
          </a:p>
        </p:txBody>
      </p:sp>
    </p:spTree>
    <p:extLst>
      <p:ext uri="{BB962C8B-B14F-4D97-AF65-F5344CB8AC3E}">
        <p14:creationId xmlns:p14="http://schemas.microsoft.com/office/powerpoint/2010/main" val="2178463974"/>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网络配置相关文件</a:t>
            </a:r>
            <a:endParaRPr lang="zh-CN" altLang="en-US"/>
          </a:p>
        </p:txBody>
      </p:sp>
      <p:sp>
        <p:nvSpPr>
          <p:cNvPr id="3" name="内容占位符 2"/>
          <p:cNvSpPr>
            <a:spLocks noGrp="1"/>
          </p:cNvSpPr>
          <p:nvPr>
            <p:ph idx="1"/>
          </p:nvPr>
        </p:nvSpPr>
        <p:spPr>
          <a:xfrm>
            <a:off x="457200" y="1537618"/>
            <a:ext cx="8219256" cy="4411662"/>
          </a:xfrm>
        </p:spPr>
        <p:txBody>
          <a:bodyPr/>
          <a:lstStyle/>
          <a:p>
            <a:pPr marL="0" indent="0">
              <a:lnSpc>
                <a:spcPct val="150000"/>
              </a:lnSpc>
              <a:buNone/>
            </a:pPr>
            <a:r>
              <a:rPr lang="en-US" altLang="zh-CN" sz="2600" smtClean="0"/>
              <a:t>(1)  </a:t>
            </a:r>
            <a:r>
              <a:rPr lang="en-US" altLang="zh-CN" sz="2600" smtClean="0">
                <a:solidFill>
                  <a:srgbClr val="0000CC"/>
                </a:solidFill>
              </a:rPr>
              <a:t>/</a:t>
            </a:r>
            <a:r>
              <a:rPr lang="en-US" altLang="zh-CN" sz="2600" err="1" smtClean="0">
                <a:solidFill>
                  <a:srgbClr val="0000CC"/>
                </a:solidFill>
              </a:rPr>
              <a:t>etc</a:t>
            </a:r>
            <a:r>
              <a:rPr lang="en-US" altLang="zh-CN" sz="2600" smtClean="0">
                <a:solidFill>
                  <a:srgbClr val="0000CC"/>
                </a:solidFill>
              </a:rPr>
              <a:t>/</a:t>
            </a:r>
            <a:r>
              <a:rPr lang="en-US" altLang="zh-CN" sz="2600" err="1" smtClean="0">
                <a:solidFill>
                  <a:srgbClr val="0000CC"/>
                </a:solidFill>
              </a:rPr>
              <a:t>sysconfig</a:t>
            </a:r>
            <a:r>
              <a:rPr lang="en-US" altLang="zh-CN" sz="2600" smtClean="0">
                <a:solidFill>
                  <a:srgbClr val="0000CC"/>
                </a:solidFill>
              </a:rPr>
              <a:t>/network-scripts/</a:t>
            </a:r>
            <a:r>
              <a:rPr lang="en-US" altLang="zh-CN" sz="2600" err="1" smtClean="0">
                <a:solidFill>
                  <a:srgbClr val="0000CC"/>
                </a:solidFill>
              </a:rPr>
              <a:t>ifcfg-eth0</a:t>
            </a:r>
            <a:r>
              <a:rPr lang="zh-CN" altLang="en-US" sz="2600" smtClean="0">
                <a:solidFill>
                  <a:srgbClr val="0000CC"/>
                </a:solidFill>
              </a:rPr>
              <a:t>文件</a:t>
            </a:r>
            <a:endParaRPr lang="en-US" altLang="zh-CN" sz="2600" smtClean="0">
              <a:solidFill>
                <a:srgbClr val="0000CC"/>
              </a:solidFill>
            </a:endParaRPr>
          </a:p>
          <a:p>
            <a:pPr marL="0" indent="0">
              <a:lnSpc>
                <a:spcPct val="150000"/>
              </a:lnSpc>
              <a:buNone/>
            </a:pPr>
            <a:r>
              <a:rPr lang="en-US" altLang="zh-CN" sz="2600" smtClean="0"/>
              <a:t>/</a:t>
            </a:r>
            <a:r>
              <a:rPr lang="en-US" altLang="zh-CN" sz="2600" err="1" smtClean="0"/>
              <a:t>etc</a:t>
            </a:r>
            <a:r>
              <a:rPr lang="en-US" altLang="zh-CN" sz="2600" smtClean="0"/>
              <a:t>/</a:t>
            </a:r>
            <a:r>
              <a:rPr lang="en-US" altLang="zh-CN" sz="2600" err="1" smtClean="0"/>
              <a:t>sysconfig</a:t>
            </a:r>
            <a:r>
              <a:rPr lang="en-US" altLang="zh-CN" sz="2600" smtClean="0"/>
              <a:t>/network-script</a:t>
            </a:r>
            <a:r>
              <a:rPr lang="zh-CN" altLang="en-US" sz="2600" smtClean="0"/>
              <a:t>目录包含网络接口的配置文件以及部分网络命令，其中一定包含两个文件：</a:t>
            </a:r>
            <a:r>
              <a:rPr lang="en-US" altLang="zh-CN" sz="2600" err="1" smtClean="0"/>
              <a:t>ifcfg-eth0</a:t>
            </a:r>
            <a:r>
              <a:rPr lang="zh-CN" altLang="en-US" sz="2600" smtClean="0"/>
              <a:t>和</a:t>
            </a:r>
            <a:r>
              <a:rPr lang="en-US" altLang="zh-CN" sz="2600" err="1" smtClean="0"/>
              <a:t>ifcfg</a:t>
            </a:r>
            <a:r>
              <a:rPr lang="en-US" altLang="zh-CN" sz="2600" smtClean="0"/>
              <a:t>-lo</a:t>
            </a:r>
            <a:r>
              <a:rPr lang="zh-CN" altLang="en-US" sz="2600" smtClean="0"/>
              <a:t>。</a:t>
            </a:r>
            <a:r>
              <a:rPr lang="en-US" altLang="zh-CN" sz="2600" err="1" smtClean="0"/>
              <a:t>ifcfg</a:t>
            </a:r>
            <a:r>
              <a:rPr lang="en-US" altLang="zh-CN" sz="2600" smtClean="0"/>
              <a:t>-lo</a:t>
            </a:r>
            <a:r>
              <a:rPr lang="zh-CN" altLang="en-US" sz="2600" smtClean="0"/>
              <a:t>文件保存本地回送接口的相关信息，</a:t>
            </a:r>
            <a:r>
              <a:rPr lang="en-US" altLang="zh-CN" sz="2600" err="1" smtClean="0"/>
              <a:t>ifcfg-eth0</a:t>
            </a:r>
            <a:r>
              <a:rPr lang="zh-CN" altLang="en-US" sz="2600" smtClean="0"/>
              <a:t>为默认网卡的</a:t>
            </a:r>
            <a:r>
              <a:rPr lang="zh-CN" altLang="en-US" sz="2600"/>
              <a:t>配置文件，定义了计算机里面第一块以太网卡的相关配置信息，包括</a:t>
            </a:r>
            <a:r>
              <a:rPr lang="en-US" altLang="zh-CN" sz="2600"/>
              <a:t>IP</a:t>
            </a:r>
            <a:r>
              <a:rPr lang="zh-CN" altLang="en-US" sz="2600"/>
              <a:t>地址，子网掩码，网关和广播地址</a:t>
            </a:r>
            <a:r>
              <a:rPr lang="zh-CN" altLang="en-US" sz="2600" smtClean="0"/>
              <a:t>等</a:t>
            </a:r>
            <a:r>
              <a:rPr lang="en-US" altLang="zh-CN" sz="2600"/>
              <a:t>,</a:t>
            </a:r>
            <a:r>
              <a:rPr lang="zh-CN" altLang="en-US" sz="2600" smtClean="0"/>
              <a:t>内容如下：</a:t>
            </a:r>
            <a:endParaRPr lang="en-US" altLang="zh-CN" sz="2600" smtClean="0"/>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21</a:t>
            </a:fld>
            <a:endParaRPr lang="en-US" altLang="zh-CN"/>
          </a:p>
        </p:txBody>
      </p:sp>
    </p:spTree>
    <p:extLst>
      <p:ext uri="{BB962C8B-B14F-4D97-AF65-F5344CB8AC3E}">
        <p14:creationId xmlns:p14="http://schemas.microsoft.com/office/powerpoint/2010/main" val="2806790232"/>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网络配置相关文件</a:t>
            </a:r>
            <a:endParaRPr lang="zh-CN" altLang="en-US"/>
          </a:p>
        </p:txBody>
      </p:sp>
      <p:sp>
        <p:nvSpPr>
          <p:cNvPr id="3" name="内容占位符 2"/>
          <p:cNvSpPr>
            <a:spLocks noGrp="1"/>
          </p:cNvSpPr>
          <p:nvPr>
            <p:ph idx="1"/>
          </p:nvPr>
        </p:nvSpPr>
        <p:spPr>
          <a:xfrm>
            <a:off x="457200" y="1268760"/>
            <a:ext cx="8229600" cy="5256584"/>
          </a:xfrm>
        </p:spPr>
        <p:txBody>
          <a:bodyPr/>
          <a:lstStyle/>
          <a:p>
            <a:pPr marL="0" indent="0">
              <a:buNone/>
            </a:pPr>
            <a:r>
              <a:rPr lang="en-US" altLang="zh-CN" sz="2300" smtClean="0"/>
              <a:t>DEVICE=</a:t>
            </a:r>
            <a:r>
              <a:rPr lang="en-US" altLang="zh-CN" sz="2300" err="1" smtClean="0"/>
              <a:t>eth0</a:t>
            </a:r>
            <a:r>
              <a:rPr lang="en-US" altLang="zh-CN" sz="2300" smtClean="0"/>
              <a:t>  </a:t>
            </a:r>
          </a:p>
          <a:p>
            <a:pPr marL="0" indent="0">
              <a:buNone/>
            </a:pPr>
            <a:r>
              <a:rPr lang="en-US" altLang="zh-CN" sz="2300" smtClean="0"/>
              <a:t>BOOTPROTO=static</a:t>
            </a:r>
            <a:endParaRPr lang="zh-CN" altLang="en-US" sz="2300"/>
          </a:p>
          <a:p>
            <a:pPr marL="0" indent="0">
              <a:buNone/>
            </a:pPr>
            <a:r>
              <a:rPr lang="en-US" altLang="zh-CN" sz="2300" smtClean="0"/>
              <a:t>BROADCAST=192.168.0.255</a:t>
            </a:r>
          </a:p>
          <a:p>
            <a:pPr marL="0" indent="0">
              <a:buNone/>
            </a:pPr>
            <a:r>
              <a:rPr lang="en-US" altLang="zh-CN" sz="2300" err="1" smtClean="0"/>
              <a:t>IPADDR</a:t>
            </a:r>
            <a:r>
              <a:rPr lang="en-US" altLang="zh-CN" sz="2300" smtClean="0"/>
              <a:t>=192.168.0.120</a:t>
            </a:r>
          </a:p>
          <a:p>
            <a:pPr marL="0" indent="0">
              <a:buNone/>
            </a:pPr>
            <a:r>
              <a:rPr lang="en-US" altLang="zh-CN" sz="2300" smtClean="0"/>
              <a:t>NETMASK=255.255.255.0</a:t>
            </a:r>
          </a:p>
          <a:p>
            <a:pPr marL="0" indent="0">
              <a:buNone/>
            </a:pPr>
            <a:r>
              <a:rPr lang="en-US" altLang="zh-CN" sz="2300"/>
              <a:t>NETWORK=192.168.0.0 </a:t>
            </a:r>
            <a:endParaRPr lang="en-US" altLang="zh-CN" sz="2300" smtClean="0"/>
          </a:p>
          <a:p>
            <a:pPr marL="0" indent="0">
              <a:buNone/>
            </a:pPr>
            <a:r>
              <a:rPr lang="en-US" altLang="zh-CN" sz="2300" err="1" smtClean="0"/>
              <a:t>ONBOOT</a:t>
            </a:r>
            <a:r>
              <a:rPr lang="en-US" altLang="zh-CN" sz="2300" smtClean="0"/>
              <a:t>=yes</a:t>
            </a:r>
          </a:p>
          <a:p>
            <a:pPr marL="0" indent="0">
              <a:buNone/>
            </a:pPr>
            <a:r>
              <a:rPr lang="en-US" altLang="zh-CN" sz="2300" err="1" smtClean="0"/>
              <a:t>USERCTL</a:t>
            </a:r>
            <a:r>
              <a:rPr lang="en-US" altLang="zh-CN" sz="2300" smtClean="0"/>
              <a:t>=no</a:t>
            </a:r>
          </a:p>
          <a:p>
            <a:pPr marL="0" indent="0">
              <a:buNone/>
            </a:pPr>
            <a:r>
              <a:rPr lang="en-US" altLang="zh-CN" sz="2300" err="1" smtClean="0"/>
              <a:t>PEERDNS</a:t>
            </a:r>
            <a:r>
              <a:rPr lang="en-US" altLang="zh-CN" sz="2300" smtClean="0"/>
              <a:t>=no</a:t>
            </a:r>
          </a:p>
          <a:p>
            <a:pPr marL="0" indent="0">
              <a:buNone/>
            </a:pPr>
            <a:r>
              <a:rPr lang="en-US" altLang="zh-CN" sz="2300" smtClean="0"/>
              <a:t>GATEWAY=192.168.0.1</a:t>
            </a:r>
          </a:p>
          <a:p>
            <a:pPr marL="0" indent="0">
              <a:buNone/>
            </a:pPr>
            <a:r>
              <a:rPr lang="en-US" altLang="zh-CN" sz="2300" err="1" smtClean="0"/>
              <a:t>HWADDR</a:t>
            </a:r>
            <a:r>
              <a:rPr lang="en-US" altLang="zh-CN" sz="2300" smtClean="0"/>
              <a:t>=</a:t>
            </a:r>
            <a:r>
              <a:rPr lang="en-US" altLang="zh-CN" sz="2300" err="1" smtClean="0"/>
              <a:t>00:0C:29:13:5D:74</a:t>
            </a:r>
            <a:r>
              <a:rPr lang="en-US" altLang="zh-CN" sz="2300" smtClean="0"/>
              <a:t>  </a:t>
            </a:r>
            <a:endParaRPr lang="en-US" altLang="zh-CN" sz="2300"/>
          </a:p>
          <a:p>
            <a:pPr marL="0" indent="0">
              <a:buNone/>
            </a:pPr>
            <a:r>
              <a:rPr lang="en-US" altLang="zh-CN" sz="2300"/>
              <a:t>TYPE=Ethernet  </a:t>
            </a:r>
            <a:endParaRPr lang="en-US" altLang="zh-CN" sz="2300" smtClean="0"/>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22</a:t>
            </a:fld>
            <a:endParaRPr lang="en-US" altLang="zh-CN"/>
          </a:p>
        </p:txBody>
      </p:sp>
    </p:spTree>
    <p:extLst>
      <p:ext uri="{BB962C8B-B14F-4D97-AF65-F5344CB8AC3E}">
        <p14:creationId xmlns:p14="http://schemas.microsoft.com/office/powerpoint/2010/main" val="3508882389"/>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网络配置相关文件</a:t>
            </a:r>
          </a:p>
        </p:txBody>
      </p:sp>
      <p:sp>
        <p:nvSpPr>
          <p:cNvPr id="3" name="内容占位符 2"/>
          <p:cNvSpPr>
            <a:spLocks noGrp="1"/>
          </p:cNvSpPr>
          <p:nvPr>
            <p:ph idx="1"/>
          </p:nvPr>
        </p:nvSpPr>
        <p:spPr>
          <a:xfrm>
            <a:off x="457200" y="1268760"/>
            <a:ext cx="8229600" cy="4968552"/>
          </a:xfrm>
        </p:spPr>
        <p:txBody>
          <a:bodyPr/>
          <a:lstStyle/>
          <a:p>
            <a:pPr marL="0" indent="0">
              <a:buNone/>
            </a:pPr>
            <a:r>
              <a:rPr lang="en-US" altLang="zh-CN" sz="2600" smtClean="0"/>
              <a:t>(2) </a:t>
            </a:r>
            <a:r>
              <a:rPr lang="en-US" altLang="zh-CN" sz="2600">
                <a:solidFill>
                  <a:srgbClr val="0000CC"/>
                </a:solidFill>
              </a:rPr>
              <a:t>/</a:t>
            </a:r>
            <a:r>
              <a:rPr lang="en-US" altLang="zh-CN" sz="2600" err="1">
                <a:solidFill>
                  <a:srgbClr val="0000CC"/>
                </a:solidFill>
              </a:rPr>
              <a:t>etc</a:t>
            </a:r>
            <a:r>
              <a:rPr lang="en-US" altLang="zh-CN" sz="2600">
                <a:solidFill>
                  <a:srgbClr val="0000CC"/>
                </a:solidFill>
              </a:rPr>
              <a:t>/</a:t>
            </a:r>
            <a:r>
              <a:rPr lang="en-US" altLang="zh-CN" sz="2600" err="1">
                <a:solidFill>
                  <a:srgbClr val="0000CC"/>
                </a:solidFill>
              </a:rPr>
              <a:t>sysconfig</a:t>
            </a:r>
            <a:r>
              <a:rPr lang="en-US" altLang="zh-CN" sz="2600">
                <a:solidFill>
                  <a:srgbClr val="0000CC"/>
                </a:solidFill>
              </a:rPr>
              <a:t>/network</a:t>
            </a:r>
          </a:p>
          <a:p>
            <a:pPr marL="0" indent="0">
              <a:buNone/>
            </a:pPr>
            <a:r>
              <a:rPr lang="en-US" altLang="zh-CN" sz="2600"/>
              <a:t>   </a:t>
            </a:r>
            <a:r>
              <a:rPr lang="zh-CN" altLang="en-US" sz="2600"/>
              <a:t>该文件用来指定服务器上的网络配置信息，</a:t>
            </a:r>
            <a:r>
              <a:rPr lang="zh-CN" altLang="en-US" sz="2600" smtClean="0"/>
              <a:t>包含主机名等</a:t>
            </a:r>
            <a:r>
              <a:rPr lang="zh-CN" altLang="en-US" sz="2600"/>
              <a:t>信息</a:t>
            </a:r>
            <a:r>
              <a:rPr lang="zh-CN" altLang="en-US" sz="2600" smtClean="0"/>
              <a:t>，主要参数包括：</a:t>
            </a:r>
            <a:endParaRPr lang="en-US" altLang="zh-CN" sz="2600" smtClean="0"/>
          </a:p>
          <a:p>
            <a:pPr marL="0" indent="0">
              <a:buNone/>
            </a:pPr>
            <a:r>
              <a:rPr lang="en-US" altLang="zh-CN" sz="2600" smtClean="0"/>
              <a:t>NETWORKING:</a:t>
            </a:r>
            <a:r>
              <a:rPr lang="zh-CN" altLang="en-US" sz="2600" smtClean="0"/>
              <a:t>是否配置网络参数，默认为</a:t>
            </a:r>
            <a:r>
              <a:rPr lang="en-US" altLang="zh-CN" sz="2600" smtClean="0"/>
              <a:t>YES</a:t>
            </a:r>
            <a:r>
              <a:rPr lang="zh-CN" altLang="en-US" sz="2600" smtClean="0"/>
              <a:t>，不需要修改。</a:t>
            </a:r>
            <a:endParaRPr lang="en-US" altLang="zh-CN" sz="2600" smtClean="0"/>
          </a:p>
          <a:p>
            <a:pPr marL="0" indent="0">
              <a:buNone/>
            </a:pPr>
            <a:r>
              <a:rPr lang="en-US" altLang="zh-CN" sz="2600" smtClean="0"/>
              <a:t>HOSTNAME:</a:t>
            </a:r>
            <a:r>
              <a:rPr lang="zh-CN" altLang="en-US" sz="2600" smtClean="0"/>
              <a:t>主机名，可设定为完全域名形式。</a:t>
            </a:r>
            <a:endParaRPr lang="en-US" altLang="zh-CN" sz="2600" smtClean="0"/>
          </a:p>
          <a:p>
            <a:pPr marL="0" indent="0">
              <a:buNone/>
            </a:pPr>
            <a:r>
              <a:rPr lang="zh-CN" altLang="en-US" sz="2600" smtClean="0"/>
              <a:t>例如：</a:t>
            </a:r>
            <a:endParaRPr lang="en-US" altLang="zh-CN" sz="2600" smtClean="0"/>
          </a:p>
          <a:p>
            <a:pPr marL="0" indent="0">
              <a:buNone/>
            </a:pPr>
            <a:r>
              <a:rPr lang="en-US" altLang="zh-CN" sz="2600" smtClean="0"/>
              <a:t>NETWORKING=yes</a:t>
            </a:r>
          </a:p>
          <a:p>
            <a:pPr marL="0" indent="0">
              <a:buNone/>
            </a:pPr>
            <a:r>
              <a:rPr lang="en-US" altLang="zh-CN" sz="2600" smtClean="0"/>
              <a:t>HOSTNAME=</a:t>
            </a:r>
            <a:r>
              <a:rPr lang="en-US" altLang="zh-CN" sz="2600" err="1" smtClean="0"/>
              <a:t>Linux2018</a:t>
            </a:r>
            <a:endParaRPr lang="en-US" altLang="zh-CN" sz="2600" smtClean="0"/>
          </a:p>
          <a:p>
            <a:pPr marL="0" indent="0">
              <a:buNone/>
            </a:pPr>
            <a:r>
              <a:rPr lang="en-US" altLang="zh-CN" sz="2600" smtClean="0"/>
              <a:t>GATEWAY=192.168.0.1</a:t>
            </a:r>
            <a:endParaRPr lang="zh-CN" altLang="en-US" sz="2600"/>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23</a:t>
            </a:fld>
            <a:endParaRPr lang="en-US" altLang="zh-CN"/>
          </a:p>
        </p:txBody>
      </p:sp>
    </p:spTree>
    <p:extLst>
      <p:ext uri="{BB962C8B-B14F-4D97-AF65-F5344CB8AC3E}">
        <p14:creationId xmlns:p14="http://schemas.microsoft.com/office/powerpoint/2010/main" val="600762854"/>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网络配置相关文件</a:t>
            </a:r>
          </a:p>
        </p:txBody>
      </p:sp>
      <p:sp>
        <p:nvSpPr>
          <p:cNvPr id="3" name="内容占位符 2"/>
          <p:cNvSpPr>
            <a:spLocks noGrp="1"/>
          </p:cNvSpPr>
          <p:nvPr>
            <p:ph idx="1"/>
          </p:nvPr>
        </p:nvSpPr>
        <p:spPr/>
        <p:txBody>
          <a:bodyPr/>
          <a:lstStyle/>
          <a:p>
            <a:pPr marL="0" indent="0">
              <a:buNone/>
            </a:pPr>
            <a:r>
              <a:rPr lang="en-US" altLang="zh-CN" sz="2600"/>
              <a:t>(3) /</a:t>
            </a:r>
            <a:r>
              <a:rPr lang="en-US" altLang="zh-CN" sz="2600" err="1"/>
              <a:t>etc</a:t>
            </a:r>
            <a:r>
              <a:rPr lang="en-US" altLang="zh-CN" sz="2600"/>
              <a:t>/</a:t>
            </a:r>
            <a:r>
              <a:rPr lang="en-US" altLang="zh-CN" sz="2600" err="1"/>
              <a:t>resolv.conf</a:t>
            </a:r>
            <a:endParaRPr lang="en-US" altLang="zh-CN" sz="2600"/>
          </a:p>
          <a:p>
            <a:pPr marL="0" indent="0">
              <a:buNone/>
            </a:pPr>
            <a:r>
              <a:rPr lang="en-US" altLang="zh-CN" sz="2600"/>
              <a:t>    /</a:t>
            </a:r>
            <a:r>
              <a:rPr lang="en-US" altLang="zh-CN" sz="2600" err="1"/>
              <a:t>etc</a:t>
            </a:r>
            <a:r>
              <a:rPr lang="en-US" altLang="zh-CN" sz="2600"/>
              <a:t>/</a:t>
            </a:r>
            <a:r>
              <a:rPr lang="en-US" altLang="zh-CN" sz="2600" err="1"/>
              <a:t>resolv.conf</a:t>
            </a:r>
            <a:r>
              <a:rPr lang="zh-CN" altLang="en-US" sz="2600"/>
              <a:t>定义了主机的域名搜索顺序和</a:t>
            </a:r>
            <a:r>
              <a:rPr lang="en-US" altLang="zh-CN" sz="2600"/>
              <a:t>DNS</a:t>
            </a:r>
            <a:r>
              <a:rPr lang="zh-CN" altLang="en-US" sz="2600"/>
              <a:t>服务器的</a:t>
            </a:r>
            <a:r>
              <a:rPr lang="zh-CN" altLang="en-US" sz="2600" smtClean="0"/>
              <a:t>地址。</a:t>
            </a:r>
            <a:endParaRPr lang="en-US" altLang="zh-CN" sz="2600" smtClean="0"/>
          </a:p>
          <a:p>
            <a:pPr marL="0" indent="0">
              <a:buNone/>
            </a:pPr>
            <a:r>
              <a:rPr lang="en-US" altLang="zh-CN" sz="2600" smtClean="0"/>
              <a:t>(4) </a:t>
            </a:r>
            <a:r>
              <a:rPr lang="en-US" altLang="zh-CN" sz="2600"/>
              <a:t>/</a:t>
            </a:r>
            <a:r>
              <a:rPr lang="en-US" altLang="zh-CN" sz="2600" err="1"/>
              <a:t>etc</a:t>
            </a:r>
            <a:r>
              <a:rPr lang="en-US" altLang="zh-CN" sz="2600"/>
              <a:t>/hosts</a:t>
            </a:r>
          </a:p>
          <a:p>
            <a:pPr marL="0" indent="0">
              <a:buNone/>
            </a:pPr>
            <a:r>
              <a:rPr lang="en-US" altLang="zh-CN" sz="2600"/>
              <a:t>    /</a:t>
            </a:r>
            <a:r>
              <a:rPr lang="en-US" altLang="zh-CN" sz="2600" err="1"/>
              <a:t>etc</a:t>
            </a:r>
            <a:r>
              <a:rPr lang="en-US" altLang="zh-CN" sz="2600"/>
              <a:t>/hosts</a:t>
            </a:r>
            <a:r>
              <a:rPr lang="zh-CN" altLang="en-US" sz="2600"/>
              <a:t>中包含了</a:t>
            </a:r>
            <a:r>
              <a:rPr lang="en-US" altLang="zh-CN" sz="2600"/>
              <a:t>IP</a:t>
            </a:r>
            <a:r>
              <a:rPr lang="zh-CN" altLang="en-US" sz="2600"/>
              <a:t>地址和主机名之间的映射，还包括主机名的别名。在没有域名服务器情况下，系统上的所有网络程序都通过查询该文件来解析对应于某个主机名的</a:t>
            </a:r>
            <a:r>
              <a:rPr lang="en-US" altLang="zh-CN" sz="2600"/>
              <a:t>IP</a:t>
            </a:r>
            <a:r>
              <a:rPr lang="zh-CN" altLang="en-US" sz="2600"/>
              <a:t>地址，否则，其他的主机名通常使用</a:t>
            </a:r>
            <a:r>
              <a:rPr lang="en-US" altLang="zh-CN" sz="2600"/>
              <a:t>DNS</a:t>
            </a:r>
            <a:r>
              <a:rPr lang="zh-CN" altLang="en-US" sz="2600"/>
              <a:t>来解决，</a:t>
            </a:r>
            <a:r>
              <a:rPr lang="en-US" altLang="zh-CN" sz="2600"/>
              <a:t>DNS</a:t>
            </a:r>
            <a:r>
              <a:rPr lang="zh-CN" altLang="en-US" sz="2600"/>
              <a:t>客户部分的配置在文件</a:t>
            </a:r>
            <a:r>
              <a:rPr lang="en-US" altLang="zh-CN" sz="2600"/>
              <a:t>/</a:t>
            </a:r>
            <a:r>
              <a:rPr lang="en-US" altLang="zh-CN" sz="2600" err="1"/>
              <a:t>etc</a:t>
            </a:r>
            <a:r>
              <a:rPr lang="en-US" altLang="zh-CN" sz="2600"/>
              <a:t>/</a:t>
            </a:r>
            <a:r>
              <a:rPr lang="en-US" altLang="zh-CN" sz="2600" err="1"/>
              <a:t>resolv.conf</a:t>
            </a:r>
            <a:r>
              <a:rPr lang="zh-CN" altLang="en-US" sz="2600"/>
              <a:t>中。</a:t>
            </a:r>
          </a:p>
          <a:p>
            <a:pPr marL="0" indent="0">
              <a:buNone/>
            </a:pPr>
            <a:endParaRPr lang="zh-CN" altLang="en-US"/>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24</a:t>
            </a:fld>
            <a:endParaRPr lang="en-US" altLang="zh-CN"/>
          </a:p>
        </p:txBody>
      </p:sp>
    </p:spTree>
    <p:extLst>
      <p:ext uri="{BB962C8B-B14F-4D97-AF65-F5344CB8AC3E}">
        <p14:creationId xmlns:p14="http://schemas.microsoft.com/office/powerpoint/2010/main" val="479595981"/>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305175"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5" name="Text Box 5"/>
          <p:cNvSpPr txBox="1">
            <a:spLocks noChangeArrowheads="1"/>
          </p:cNvSpPr>
          <p:nvPr/>
        </p:nvSpPr>
        <p:spPr bwMode="auto">
          <a:xfrm>
            <a:off x="539552" y="1196752"/>
            <a:ext cx="8352928" cy="533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0000"/>
              </a:lnSpc>
              <a:spcBef>
                <a:spcPct val="50000"/>
              </a:spcBef>
            </a:pPr>
            <a:r>
              <a:rPr lang="en-US" altLang="zh-CN" sz="2600" smtClean="0">
                <a:solidFill>
                  <a:srgbClr val="0000CC"/>
                </a:solidFill>
                <a:latin typeface="+mn-ea"/>
                <a:ea typeface="+mn-ea"/>
                <a:cs typeface="Arial" pitchFamily="34" charset="0"/>
              </a:rPr>
              <a:t>h</a:t>
            </a:r>
            <a:r>
              <a:rPr lang="en-US" altLang="zh-CN" sz="2600" b="1" smtClean="0">
                <a:solidFill>
                  <a:srgbClr val="0000CC"/>
                </a:solidFill>
                <a:latin typeface="+mn-ea"/>
                <a:ea typeface="+mn-ea"/>
                <a:cs typeface="Arial" pitchFamily="34" charset="0"/>
              </a:rPr>
              <a:t>ostname</a:t>
            </a:r>
            <a:r>
              <a:rPr lang="zh-CN" altLang="en-US" sz="2600">
                <a:solidFill>
                  <a:srgbClr val="0000CC"/>
                </a:solidFill>
                <a:latin typeface="+mn-ea"/>
                <a:ea typeface="+mn-ea"/>
                <a:cs typeface="Arial" pitchFamily="34" charset="0"/>
              </a:rPr>
              <a:t>命令</a:t>
            </a:r>
            <a:endParaRPr lang="en-US" altLang="zh-CN" sz="2600" b="1">
              <a:solidFill>
                <a:srgbClr val="0000CC"/>
              </a:solidFill>
              <a:latin typeface="+mn-ea"/>
              <a:ea typeface="+mn-ea"/>
              <a:cs typeface="Arial" pitchFamily="34" charset="0"/>
            </a:endParaRPr>
          </a:p>
          <a:p>
            <a:pPr algn="l">
              <a:lnSpc>
                <a:spcPct val="80000"/>
              </a:lnSpc>
              <a:spcBef>
                <a:spcPct val="50000"/>
              </a:spcBef>
            </a:pPr>
            <a:r>
              <a:rPr lang="zh-CN" altLang="en-US" sz="2600" smtClean="0">
                <a:latin typeface="+mn-ea"/>
                <a:ea typeface="+mn-ea"/>
              </a:rPr>
              <a:t>格式：</a:t>
            </a:r>
            <a:r>
              <a:rPr lang="en-US" altLang="zh-CN" sz="2600" smtClean="0">
                <a:latin typeface="+mn-ea"/>
                <a:ea typeface="+mn-ea"/>
              </a:rPr>
              <a:t>hostname [</a:t>
            </a:r>
            <a:r>
              <a:rPr lang="zh-CN" altLang="en-US" sz="2600" smtClean="0">
                <a:latin typeface="+mn-ea"/>
                <a:ea typeface="+mn-ea"/>
              </a:rPr>
              <a:t>主机名</a:t>
            </a:r>
            <a:r>
              <a:rPr lang="en-US" altLang="zh-CN" sz="2600" smtClean="0">
                <a:latin typeface="+mn-ea"/>
                <a:ea typeface="+mn-ea"/>
              </a:rPr>
              <a:t>]</a:t>
            </a:r>
          </a:p>
          <a:p>
            <a:pPr algn="l">
              <a:lnSpc>
                <a:spcPct val="80000"/>
              </a:lnSpc>
              <a:spcBef>
                <a:spcPct val="50000"/>
              </a:spcBef>
            </a:pPr>
            <a:r>
              <a:rPr lang="zh-CN" altLang="en-US" sz="2600" smtClean="0">
                <a:latin typeface="+mn-ea"/>
                <a:ea typeface="+mn-ea"/>
              </a:rPr>
              <a:t>功能：查看或临时修改主机名</a:t>
            </a:r>
            <a:endParaRPr lang="en-US" altLang="zh-CN" sz="2600" smtClean="0">
              <a:latin typeface="+mn-ea"/>
              <a:ea typeface="+mn-ea"/>
            </a:endParaRPr>
          </a:p>
          <a:p>
            <a:pPr algn="l">
              <a:lnSpc>
                <a:spcPct val="80000"/>
              </a:lnSpc>
              <a:spcBef>
                <a:spcPct val="50000"/>
              </a:spcBef>
            </a:pPr>
            <a:r>
              <a:rPr lang="zh-CN" altLang="en-US" sz="2600" b="1" smtClean="0">
                <a:latin typeface="+mn-ea"/>
                <a:ea typeface="+mn-ea"/>
              </a:rPr>
              <a:t>每个</a:t>
            </a:r>
            <a:r>
              <a:rPr lang="zh-CN" altLang="en-US" sz="2600" b="1">
                <a:latin typeface="+mn-ea"/>
                <a:ea typeface="+mn-ea"/>
              </a:rPr>
              <a:t>系统都应该有一个名字，这个名字通常在系统安装时确定</a:t>
            </a:r>
            <a:r>
              <a:rPr lang="zh-CN" altLang="en-US" sz="2600" b="1" smtClean="0">
                <a:latin typeface="+mn-ea"/>
                <a:ea typeface="+mn-ea"/>
              </a:rPr>
              <a:t>。</a:t>
            </a:r>
            <a:endParaRPr lang="zh-CN" altLang="en-US" sz="2600" b="1">
              <a:latin typeface="+mn-ea"/>
              <a:ea typeface="+mn-ea"/>
            </a:endParaRPr>
          </a:p>
          <a:p>
            <a:pPr marL="457200" indent="-457200" algn="l">
              <a:lnSpc>
                <a:spcPct val="80000"/>
              </a:lnSpc>
              <a:spcBef>
                <a:spcPct val="50000"/>
              </a:spcBef>
              <a:buClr>
                <a:srgbClr val="002060"/>
              </a:buClr>
              <a:buSzPct val="70000"/>
              <a:buFont typeface="Wingdings" panose="05000000000000000000" pitchFamily="2" charset="2"/>
              <a:buChar char="l"/>
            </a:pPr>
            <a:r>
              <a:rPr lang="zh-CN" altLang="en-US" sz="2600" b="1" smtClean="0">
                <a:latin typeface="+mn-ea"/>
                <a:ea typeface="+mn-ea"/>
              </a:rPr>
              <a:t>获得</a:t>
            </a:r>
            <a:r>
              <a:rPr lang="zh-CN" altLang="en-US" sz="2600" b="1">
                <a:latin typeface="+mn-ea"/>
                <a:ea typeface="+mn-ea"/>
              </a:rPr>
              <a:t>当前系统的</a:t>
            </a:r>
            <a:r>
              <a:rPr lang="zh-CN" altLang="en-US" sz="2600" b="1" smtClean="0">
                <a:latin typeface="+mn-ea"/>
                <a:ea typeface="+mn-ea"/>
              </a:rPr>
              <a:t>名字： </a:t>
            </a:r>
            <a:r>
              <a:rPr lang="zh-CN" altLang="en-US" sz="2600" b="1">
                <a:latin typeface="+mn-ea"/>
                <a:ea typeface="+mn-ea"/>
              </a:rPr>
              <a:t>＃ </a:t>
            </a:r>
            <a:r>
              <a:rPr lang="en-US" altLang="zh-CN" sz="2600" b="1" smtClean="0">
                <a:latin typeface="+mn-ea"/>
                <a:ea typeface="+mn-ea"/>
              </a:rPr>
              <a:t>hostname</a:t>
            </a:r>
          </a:p>
          <a:p>
            <a:pPr marL="457200" indent="-457200" algn="l">
              <a:lnSpc>
                <a:spcPct val="80000"/>
              </a:lnSpc>
              <a:spcBef>
                <a:spcPct val="50000"/>
              </a:spcBef>
              <a:buClr>
                <a:srgbClr val="002060"/>
              </a:buClr>
              <a:buSzPct val="70000"/>
              <a:buFont typeface="Wingdings" panose="05000000000000000000" pitchFamily="2" charset="2"/>
              <a:buChar char="l"/>
            </a:pPr>
            <a:r>
              <a:rPr lang="zh-CN" altLang="en-US" sz="2600" b="1" smtClean="0">
                <a:latin typeface="+mn-ea"/>
                <a:ea typeface="+mn-ea"/>
              </a:rPr>
              <a:t>设置</a:t>
            </a:r>
            <a:r>
              <a:rPr lang="zh-CN" altLang="en-US" sz="2600" b="1">
                <a:latin typeface="+mn-ea"/>
                <a:ea typeface="+mn-ea"/>
              </a:rPr>
              <a:t>计算机的名字（需要</a:t>
            </a:r>
            <a:r>
              <a:rPr lang="en-US" altLang="zh-CN" sz="2600" b="1">
                <a:latin typeface="+mn-ea"/>
                <a:ea typeface="+mn-ea"/>
              </a:rPr>
              <a:t>root</a:t>
            </a:r>
            <a:r>
              <a:rPr lang="zh-CN" altLang="en-US" sz="2600" b="1">
                <a:latin typeface="+mn-ea"/>
                <a:ea typeface="+mn-ea"/>
              </a:rPr>
              <a:t>权限）</a:t>
            </a:r>
          </a:p>
          <a:p>
            <a:pPr algn="l">
              <a:lnSpc>
                <a:spcPct val="80000"/>
              </a:lnSpc>
              <a:spcBef>
                <a:spcPct val="50000"/>
              </a:spcBef>
            </a:pPr>
            <a:r>
              <a:rPr lang="zh-CN" altLang="en-US" sz="2600" b="1">
                <a:latin typeface="+mn-ea"/>
                <a:ea typeface="+mn-ea"/>
              </a:rPr>
              <a:t>    ＃ </a:t>
            </a:r>
            <a:r>
              <a:rPr lang="en-US" altLang="zh-CN" sz="2600" b="1">
                <a:latin typeface="+mn-ea"/>
                <a:ea typeface="+mn-ea"/>
              </a:rPr>
              <a:t>hostname </a:t>
            </a:r>
            <a:r>
              <a:rPr lang="en-US" altLang="zh-CN" sz="2600" err="1" smtClean="0">
                <a:latin typeface="+mn-ea"/>
                <a:ea typeface="+mn-ea"/>
              </a:rPr>
              <a:t>bjfu</a:t>
            </a:r>
            <a:r>
              <a:rPr lang="en-US" altLang="zh-CN" sz="2600" b="1" err="1" smtClean="0">
                <a:latin typeface="+mn-ea"/>
                <a:ea typeface="+mn-ea"/>
              </a:rPr>
              <a:t>.edu.cn</a:t>
            </a:r>
            <a:endParaRPr lang="en-US" altLang="zh-CN" sz="2600" b="1" smtClean="0">
              <a:latin typeface="+mn-ea"/>
              <a:ea typeface="+mn-ea"/>
            </a:endParaRPr>
          </a:p>
          <a:p>
            <a:pPr algn="l">
              <a:lnSpc>
                <a:spcPct val="80000"/>
              </a:lnSpc>
              <a:spcBef>
                <a:spcPct val="50000"/>
              </a:spcBef>
            </a:pPr>
            <a:r>
              <a:rPr lang="en-US" altLang="zh-CN" sz="2600" smtClean="0">
                <a:latin typeface="+mn-ea"/>
                <a:ea typeface="+mn-ea"/>
              </a:rPr>
              <a:t>Hostname</a:t>
            </a:r>
            <a:r>
              <a:rPr lang="zh-CN" altLang="en-US" sz="2600" smtClean="0">
                <a:latin typeface="+mn-ea"/>
                <a:ea typeface="+mn-ea"/>
              </a:rPr>
              <a:t>命令修改主机名后立即生效，但系统重启后会失效。如需永久性修改主机名，则必须编辑</a:t>
            </a:r>
            <a:r>
              <a:rPr lang="en-US" altLang="zh-CN" sz="2600" smtClean="0">
                <a:latin typeface="+mn-ea"/>
                <a:ea typeface="+mn-ea"/>
              </a:rPr>
              <a:t>/</a:t>
            </a:r>
            <a:r>
              <a:rPr lang="en-US" altLang="zh-CN" sz="2600" err="1" smtClean="0">
                <a:latin typeface="+mn-ea"/>
                <a:ea typeface="+mn-ea"/>
              </a:rPr>
              <a:t>etc</a:t>
            </a:r>
            <a:r>
              <a:rPr lang="en-US" altLang="zh-CN" sz="2600" smtClean="0">
                <a:latin typeface="+mn-ea"/>
                <a:ea typeface="+mn-ea"/>
              </a:rPr>
              <a:t>/</a:t>
            </a:r>
            <a:r>
              <a:rPr lang="en-US" altLang="zh-CN" sz="2600" err="1" smtClean="0">
                <a:latin typeface="+mn-ea"/>
                <a:ea typeface="+mn-ea"/>
              </a:rPr>
              <a:t>sysconfig</a:t>
            </a:r>
            <a:r>
              <a:rPr lang="en-US" altLang="zh-CN" sz="2600" smtClean="0">
                <a:latin typeface="+mn-ea"/>
                <a:ea typeface="+mn-ea"/>
              </a:rPr>
              <a:t>/network</a:t>
            </a:r>
            <a:r>
              <a:rPr lang="zh-CN" altLang="en-US" sz="2600" smtClean="0">
                <a:latin typeface="+mn-ea"/>
                <a:ea typeface="+mn-ea"/>
              </a:rPr>
              <a:t>文件。设置其中的</a:t>
            </a:r>
            <a:r>
              <a:rPr lang="en-US" altLang="zh-CN" sz="2600" smtClean="0">
                <a:latin typeface="+mn-ea"/>
                <a:ea typeface="+mn-ea"/>
              </a:rPr>
              <a:t>HOSTNAME</a:t>
            </a:r>
            <a:r>
              <a:rPr lang="zh-CN" altLang="en-US" sz="2600" smtClean="0">
                <a:latin typeface="+mn-ea"/>
                <a:ea typeface="+mn-ea"/>
              </a:rPr>
              <a:t>值为新主机名。</a:t>
            </a:r>
            <a:endParaRPr lang="en-US" altLang="zh-CN" sz="2600" b="1"/>
          </a:p>
        </p:txBody>
      </p:sp>
      <p:sp>
        <p:nvSpPr>
          <p:cNvPr id="2" name="标题 1"/>
          <p:cNvSpPr>
            <a:spLocks noGrp="1"/>
          </p:cNvSpPr>
          <p:nvPr>
            <p:ph type="title"/>
          </p:nvPr>
        </p:nvSpPr>
        <p:spPr/>
        <p:txBody>
          <a:bodyPr/>
          <a:lstStyle/>
          <a:p>
            <a:r>
              <a:rPr lang="zh-CN" altLang="en-US" smtClean="0"/>
              <a:t>配置网络的</a:t>
            </a:r>
            <a:r>
              <a:rPr lang="en-US" altLang="zh-CN" smtClean="0"/>
              <a:t>Shell</a:t>
            </a:r>
            <a:r>
              <a:rPr lang="zh-CN" altLang="en-US" smtClean="0"/>
              <a:t>命令</a:t>
            </a:r>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25</a:t>
            </a:fld>
            <a:endParaRPr lang="en-US" altLang="zh-CN"/>
          </a:p>
        </p:txBody>
      </p:sp>
    </p:spTree>
    <p:extLst>
      <p:ext uri="{BB962C8B-B14F-4D97-AF65-F5344CB8AC3E}">
        <p14:creationId xmlns:p14="http://schemas.microsoft.com/office/powerpoint/2010/main" val="13672843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305175"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5" name="Text Box 5"/>
          <p:cNvSpPr txBox="1">
            <a:spLocks noChangeArrowheads="1"/>
          </p:cNvSpPr>
          <p:nvPr/>
        </p:nvSpPr>
        <p:spPr bwMode="auto">
          <a:xfrm>
            <a:off x="323528" y="1196752"/>
            <a:ext cx="8640960"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50000"/>
              </a:lnSpc>
              <a:spcBef>
                <a:spcPct val="50000"/>
              </a:spcBef>
            </a:pPr>
            <a:r>
              <a:rPr lang="en-US" altLang="zh-CN" sz="2600" err="1" smtClean="0">
                <a:solidFill>
                  <a:srgbClr val="0000CC"/>
                </a:solidFill>
                <a:latin typeface="+mn-ea"/>
                <a:ea typeface="+mn-ea"/>
                <a:cs typeface="Arial" pitchFamily="34" charset="0"/>
              </a:rPr>
              <a:t>ifconfig</a:t>
            </a:r>
            <a:r>
              <a:rPr lang="zh-CN" altLang="en-US" sz="2600" smtClean="0">
                <a:solidFill>
                  <a:srgbClr val="0000CC"/>
                </a:solidFill>
                <a:latin typeface="+mn-ea"/>
                <a:ea typeface="+mn-ea"/>
                <a:cs typeface="Arial" pitchFamily="34" charset="0"/>
              </a:rPr>
              <a:t>命令</a:t>
            </a:r>
            <a:r>
              <a:rPr lang="zh-CN" altLang="en-US" sz="2600" smtClean="0">
                <a:latin typeface="+mn-ea"/>
                <a:ea typeface="+mn-ea"/>
                <a:cs typeface="Arial" pitchFamily="34" charset="0"/>
              </a:rPr>
              <a:t>，格式如下：</a:t>
            </a:r>
            <a:endParaRPr lang="en-US" altLang="zh-CN" sz="2600" b="1">
              <a:latin typeface="+mn-ea"/>
              <a:ea typeface="+mn-ea"/>
              <a:cs typeface="Arial" pitchFamily="34" charset="0"/>
            </a:endParaRPr>
          </a:p>
          <a:p>
            <a:pPr algn="l">
              <a:lnSpc>
                <a:spcPct val="150000"/>
              </a:lnSpc>
              <a:spcBef>
                <a:spcPct val="50000"/>
              </a:spcBef>
            </a:pPr>
            <a:r>
              <a:rPr lang="en-US" altLang="zh-CN" sz="2400" err="1" smtClean="0">
                <a:solidFill>
                  <a:srgbClr val="CC0099"/>
                </a:solidFill>
                <a:latin typeface="+mn-ea"/>
                <a:ea typeface="+mn-ea"/>
              </a:rPr>
              <a:t>ifconfig</a:t>
            </a:r>
            <a:r>
              <a:rPr lang="en-US" altLang="zh-CN" sz="2400" smtClean="0">
                <a:solidFill>
                  <a:srgbClr val="CC0099"/>
                </a:solidFill>
                <a:latin typeface="+mn-ea"/>
                <a:ea typeface="+mn-ea"/>
              </a:rPr>
              <a:t> [</a:t>
            </a:r>
            <a:r>
              <a:rPr lang="zh-CN" altLang="en-US" sz="2400" smtClean="0">
                <a:solidFill>
                  <a:srgbClr val="CC0099"/>
                </a:solidFill>
                <a:latin typeface="+mn-ea"/>
                <a:ea typeface="+mn-ea"/>
              </a:rPr>
              <a:t>网络接口</a:t>
            </a:r>
            <a:r>
              <a:rPr lang="en-US" altLang="zh-CN" sz="2400" smtClean="0">
                <a:solidFill>
                  <a:srgbClr val="CC0099"/>
                </a:solidFill>
                <a:latin typeface="+mn-ea"/>
                <a:ea typeface="+mn-ea"/>
              </a:rPr>
              <a:t>][IP</a:t>
            </a:r>
            <a:r>
              <a:rPr lang="zh-CN" altLang="en-US" sz="2400" smtClean="0">
                <a:solidFill>
                  <a:srgbClr val="CC0099"/>
                </a:solidFill>
                <a:latin typeface="+mn-ea"/>
                <a:ea typeface="+mn-ea"/>
              </a:rPr>
              <a:t>地址</a:t>
            </a:r>
            <a:r>
              <a:rPr lang="en-US" altLang="zh-CN" sz="2400" smtClean="0">
                <a:solidFill>
                  <a:srgbClr val="CC0099"/>
                </a:solidFill>
                <a:latin typeface="+mn-ea"/>
                <a:ea typeface="+mn-ea"/>
              </a:rPr>
              <a:t>][netmask </a:t>
            </a:r>
            <a:r>
              <a:rPr lang="zh-CN" altLang="en-US" sz="2400" smtClean="0">
                <a:solidFill>
                  <a:srgbClr val="CC0099"/>
                </a:solidFill>
                <a:latin typeface="+mn-ea"/>
                <a:ea typeface="+mn-ea"/>
              </a:rPr>
              <a:t>子网掩码</a:t>
            </a:r>
            <a:r>
              <a:rPr lang="en-US" altLang="zh-CN" sz="2400" smtClean="0">
                <a:solidFill>
                  <a:srgbClr val="CC0099"/>
                </a:solidFill>
                <a:latin typeface="+mn-ea"/>
                <a:ea typeface="+mn-ea"/>
              </a:rPr>
              <a:t>][</a:t>
            </a:r>
            <a:r>
              <a:rPr lang="en-US" altLang="zh-CN" sz="2400" err="1" smtClean="0">
                <a:solidFill>
                  <a:srgbClr val="CC0099"/>
                </a:solidFill>
                <a:latin typeface="+mn-ea"/>
                <a:ea typeface="+mn-ea"/>
              </a:rPr>
              <a:t>up|down</a:t>
            </a:r>
            <a:r>
              <a:rPr lang="en-US" altLang="zh-CN" sz="2400" smtClean="0">
                <a:solidFill>
                  <a:srgbClr val="CC0099"/>
                </a:solidFill>
                <a:latin typeface="+mn-ea"/>
                <a:ea typeface="+mn-ea"/>
              </a:rPr>
              <a:t>]</a:t>
            </a:r>
          </a:p>
          <a:p>
            <a:pPr algn="l">
              <a:lnSpc>
                <a:spcPct val="150000"/>
              </a:lnSpc>
              <a:spcBef>
                <a:spcPct val="50000"/>
              </a:spcBef>
            </a:pPr>
            <a:r>
              <a:rPr lang="zh-CN" altLang="en-US" sz="2600" smtClean="0">
                <a:latin typeface="+mn-ea"/>
                <a:ea typeface="+mn-ea"/>
              </a:rPr>
              <a:t>功能：查看网络接口的配置情况，可临时性设置网卡、激活或停用网络接口。</a:t>
            </a:r>
            <a:endParaRPr lang="zh-CN" altLang="en-US" sz="2600" b="1">
              <a:latin typeface="+mn-ea"/>
              <a:ea typeface="+mn-ea"/>
            </a:endParaRPr>
          </a:p>
          <a:p>
            <a:pPr marL="457200" indent="-457200" algn="l">
              <a:lnSpc>
                <a:spcPct val="150000"/>
              </a:lnSpc>
              <a:spcBef>
                <a:spcPct val="50000"/>
              </a:spcBef>
              <a:buClr>
                <a:srgbClr val="002060"/>
              </a:buClr>
              <a:buSzPct val="70000"/>
              <a:buFont typeface="Wingdings" panose="05000000000000000000" pitchFamily="2" charset="2"/>
              <a:buChar char="l"/>
            </a:pPr>
            <a:r>
              <a:rPr lang="zh-CN" altLang="en-US" sz="2600" b="1" smtClean="0">
                <a:latin typeface="+mn-ea"/>
                <a:ea typeface="+mn-ea"/>
              </a:rPr>
              <a:t>如不指定网络接口，则查看当前所有处于活跃状态的网络接口的配置情况。</a:t>
            </a:r>
            <a:endParaRPr lang="en-US" altLang="zh-CN" sz="2600" b="1"/>
          </a:p>
        </p:txBody>
      </p:sp>
      <p:sp>
        <p:nvSpPr>
          <p:cNvPr id="2" name="标题 1"/>
          <p:cNvSpPr>
            <a:spLocks noGrp="1"/>
          </p:cNvSpPr>
          <p:nvPr>
            <p:ph type="title"/>
          </p:nvPr>
        </p:nvSpPr>
        <p:spPr/>
        <p:txBody>
          <a:bodyPr/>
          <a:lstStyle/>
          <a:p>
            <a:r>
              <a:rPr lang="zh-CN" altLang="en-US" smtClean="0"/>
              <a:t>配置网络的</a:t>
            </a:r>
            <a:r>
              <a:rPr lang="en-US" altLang="zh-CN" smtClean="0"/>
              <a:t>Shell</a:t>
            </a:r>
            <a:r>
              <a:rPr lang="zh-CN" altLang="en-US" smtClean="0"/>
              <a:t>命令</a:t>
            </a:r>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26</a:t>
            </a:fld>
            <a:endParaRPr lang="en-US" altLang="zh-CN"/>
          </a:p>
        </p:txBody>
      </p:sp>
    </p:spTree>
    <p:extLst>
      <p:ext uri="{BB962C8B-B14F-4D97-AF65-F5344CB8AC3E}">
        <p14:creationId xmlns:p14="http://schemas.microsoft.com/office/powerpoint/2010/main" val="35121103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052736"/>
            <a:ext cx="7560840"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27</a:t>
            </a:fld>
            <a:endParaRPr lang="en-US" altLang="zh-CN"/>
          </a:p>
        </p:txBody>
      </p:sp>
    </p:spTree>
    <p:extLst>
      <p:ext uri="{BB962C8B-B14F-4D97-AF65-F5344CB8AC3E}">
        <p14:creationId xmlns:p14="http://schemas.microsoft.com/office/powerpoint/2010/main" val="2165777468"/>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305175"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5" name="Text Box 5"/>
          <p:cNvSpPr txBox="1">
            <a:spLocks noChangeArrowheads="1"/>
          </p:cNvSpPr>
          <p:nvPr/>
        </p:nvSpPr>
        <p:spPr bwMode="auto">
          <a:xfrm>
            <a:off x="323528" y="1196752"/>
            <a:ext cx="8640960"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l">
              <a:lnSpc>
                <a:spcPct val="150000"/>
              </a:lnSpc>
              <a:spcBef>
                <a:spcPct val="50000"/>
              </a:spcBef>
              <a:buClr>
                <a:srgbClr val="002060"/>
              </a:buClr>
              <a:buSzPct val="70000"/>
              <a:buFont typeface="Wingdings" panose="05000000000000000000" pitchFamily="2" charset="2"/>
              <a:buChar char="l"/>
            </a:pPr>
            <a:r>
              <a:rPr lang="zh-CN" altLang="en-US" sz="2600">
                <a:latin typeface="+mn-ea"/>
                <a:ea typeface="+mn-ea"/>
              </a:rPr>
              <a:t>以</a:t>
            </a:r>
            <a:r>
              <a:rPr lang="en-US" altLang="zh-CN" sz="2600" err="1">
                <a:latin typeface="+mn-ea"/>
                <a:ea typeface="+mn-ea"/>
              </a:rPr>
              <a:t>eth0</a:t>
            </a:r>
            <a:r>
              <a:rPr lang="zh-CN" altLang="en-US" sz="2600">
                <a:latin typeface="+mn-ea"/>
                <a:ea typeface="+mn-ea"/>
              </a:rPr>
              <a:t>为首的部分：</a:t>
            </a:r>
          </a:p>
          <a:p>
            <a:pPr marL="914400" lvl="1" indent="-457200" algn="l">
              <a:spcBef>
                <a:spcPct val="50000"/>
              </a:spcBef>
              <a:buClr>
                <a:schemeClr val="accent6"/>
              </a:buClr>
              <a:buSzPct val="70000"/>
              <a:buFont typeface="Wingdings" panose="05000000000000000000" pitchFamily="2" charset="2"/>
              <a:buChar char="l"/>
            </a:pPr>
            <a:r>
              <a:rPr lang="zh-CN" altLang="en-US" sz="2600">
                <a:latin typeface="+mn-ea"/>
                <a:ea typeface="+mn-ea"/>
              </a:rPr>
              <a:t>第一行是本机</a:t>
            </a:r>
            <a:r>
              <a:rPr lang="zh-CN" altLang="en-US" sz="2600" smtClean="0">
                <a:latin typeface="+mn-ea"/>
                <a:ea typeface="+mn-ea"/>
              </a:rPr>
              <a:t>的网卡</a:t>
            </a:r>
            <a:r>
              <a:rPr lang="en-US" altLang="zh-CN" sz="2600" smtClean="0">
                <a:latin typeface="+mn-ea"/>
                <a:ea typeface="+mn-ea"/>
              </a:rPr>
              <a:t>MAC</a:t>
            </a:r>
            <a:r>
              <a:rPr lang="zh-CN" altLang="en-US" sz="2600" smtClean="0">
                <a:latin typeface="+mn-ea"/>
                <a:ea typeface="+mn-ea"/>
              </a:rPr>
              <a:t>地址，</a:t>
            </a:r>
            <a:r>
              <a:rPr lang="en-US" altLang="zh-CN" sz="2600" smtClean="0">
                <a:latin typeface="+mn-ea"/>
                <a:ea typeface="+mn-ea"/>
              </a:rPr>
              <a:t>Link </a:t>
            </a:r>
            <a:r>
              <a:rPr lang="en-US" altLang="zh-CN" sz="2600" err="1" smtClean="0">
                <a:latin typeface="+mn-ea"/>
                <a:ea typeface="+mn-ea"/>
              </a:rPr>
              <a:t>encap</a:t>
            </a:r>
            <a:r>
              <a:rPr lang="zh-CN" altLang="en-US" sz="2600" smtClean="0">
                <a:latin typeface="+mn-ea"/>
                <a:ea typeface="+mn-ea"/>
              </a:rPr>
              <a:t>表示网络接口的类型。</a:t>
            </a:r>
            <a:endParaRPr lang="zh-CN" altLang="en-US" sz="2600">
              <a:latin typeface="+mn-ea"/>
              <a:ea typeface="+mn-ea"/>
            </a:endParaRPr>
          </a:p>
          <a:p>
            <a:pPr marL="914400" lvl="1" indent="-457200" algn="l">
              <a:spcBef>
                <a:spcPct val="50000"/>
              </a:spcBef>
              <a:buClr>
                <a:schemeClr val="accent6"/>
              </a:buClr>
              <a:buSzPct val="70000"/>
              <a:buFont typeface="Wingdings" panose="05000000000000000000" pitchFamily="2" charset="2"/>
              <a:buChar char="l"/>
            </a:pPr>
            <a:r>
              <a:rPr lang="zh-CN" altLang="en-US" sz="2600">
                <a:latin typeface="+mn-ea"/>
                <a:ea typeface="+mn-ea"/>
              </a:rPr>
              <a:t>第二行显示本机的</a:t>
            </a:r>
            <a:r>
              <a:rPr lang="en-US" altLang="zh-CN" sz="2600">
                <a:latin typeface="+mn-ea"/>
                <a:ea typeface="+mn-ea"/>
              </a:rPr>
              <a:t>IP</a:t>
            </a:r>
            <a:r>
              <a:rPr lang="zh-CN" altLang="en-US" sz="2600">
                <a:latin typeface="+mn-ea"/>
                <a:ea typeface="+mn-ea"/>
              </a:rPr>
              <a:t>地址信息：本机的</a:t>
            </a:r>
            <a:r>
              <a:rPr lang="en-US" altLang="zh-CN" sz="2600">
                <a:latin typeface="+mn-ea"/>
                <a:ea typeface="+mn-ea"/>
              </a:rPr>
              <a:t>IP</a:t>
            </a:r>
            <a:r>
              <a:rPr lang="zh-CN" altLang="en-US" sz="2600">
                <a:latin typeface="+mn-ea"/>
                <a:ea typeface="+mn-ea"/>
              </a:rPr>
              <a:t>地址，网络广播地址和子网掩码。</a:t>
            </a:r>
          </a:p>
          <a:p>
            <a:pPr marL="914400" lvl="1" indent="-457200" algn="l">
              <a:spcBef>
                <a:spcPct val="50000"/>
              </a:spcBef>
              <a:buClr>
                <a:schemeClr val="accent6"/>
              </a:buClr>
              <a:buSzPct val="70000"/>
              <a:buFont typeface="Wingdings" panose="05000000000000000000" pitchFamily="2" charset="2"/>
              <a:buChar char="l"/>
            </a:pPr>
            <a:r>
              <a:rPr lang="zh-CN" altLang="en-US" sz="2600">
                <a:latin typeface="+mn-ea"/>
                <a:ea typeface="+mn-ea"/>
              </a:rPr>
              <a:t>第三行显示的是设备的网络状态：该接口当前的</a:t>
            </a:r>
            <a:r>
              <a:rPr lang="en-US" altLang="zh-CN" sz="2600" err="1">
                <a:latin typeface="+mn-ea"/>
                <a:ea typeface="+mn-ea"/>
              </a:rPr>
              <a:t>MTU</a:t>
            </a:r>
            <a:r>
              <a:rPr lang="zh-CN" altLang="en-US" sz="2600">
                <a:latin typeface="+mn-ea"/>
                <a:ea typeface="+mn-ea"/>
              </a:rPr>
              <a:t>和度量值的值。 </a:t>
            </a:r>
          </a:p>
          <a:p>
            <a:pPr marL="914400" lvl="1" indent="-457200" algn="l">
              <a:spcBef>
                <a:spcPct val="50000"/>
              </a:spcBef>
              <a:buClr>
                <a:schemeClr val="accent6"/>
              </a:buClr>
              <a:buSzPct val="70000"/>
              <a:buFont typeface="Wingdings" panose="05000000000000000000" pitchFamily="2" charset="2"/>
              <a:buChar char="l"/>
            </a:pPr>
            <a:r>
              <a:rPr lang="zh-CN" altLang="en-US" sz="2600">
                <a:latin typeface="+mn-ea"/>
                <a:ea typeface="+mn-ea"/>
              </a:rPr>
              <a:t>后面几行显示接口通信的网络统计值。</a:t>
            </a:r>
            <a:r>
              <a:rPr lang="en-US" altLang="zh-CN" sz="2600">
                <a:latin typeface="+mn-ea"/>
                <a:ea typeface="+mn-ea"/>
              </a:rPr>
              <a:t>RX</a:t>
            </a:r>
            <a:r>
              <a:rPr lang="zh-CN" altLang="en-US" sz="2600">
                <a:latin typeface="+mn-ea"/>
                <a:ea typeface="+mn-ea"/>
              </a:rPr>
              <a:t>和</a:t>
            </a:r>
            <a:r>
              <a:rPr lang="en-US" altLang="zh-CN" sz="2600">
                <a:latin typeface="+mn-ea"/>
                <a:ea typeface="+mn-ea"/>
              </a:rPr>
              <a:t>TX</a:t>
            </a:r>
            <a:r>
              <a:rPr lang="zh-CN" altLang="en-US" sz="2600">
                <a:latin typeface="+mn-ea"/>
                <a:ea typeface="+mn-ea"/>
              </a:rPr>
              <a:t>分别表示接收和传送的数据包。</a:t>
            </a:r>
          </a:p>
        </p:txBody>
      </p:sp>
      <p:sp>
        <p:nvSpPr>
          <p:cNvPr id="2" name="标题 1"/>
          <p:cNvSpPr>
            <a:spLocks noGrp="1"/>
          </p:cNvSpPr>
          <p:nvPr>
            <p:ph type="title"/>
          </p:nvPr>
        </p:nvSpPr>
        <p:spPr/>
        <p:txBody>
          <a:bodyPr/>
          <a:lstStyle/>
          <a:p>
            <a:r>
              <a:rPr lang="zh-CN" altLang="en-US" smtClean="0"/>
              <a:t>配置网络的</a:t>
            </a:r>
            <a:r>
              <a:rPr lang="en-US" altLang="zh-CN" smtClean="0"/>
              <a:t>Shell</a:t>
            </a:r>
            <a:r>
              <a:rPr lang="zh-CN" altLang="en-US" smtClean="0"/>
              <a:t>命令</a:t>
            </a:r>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28</a:t>
            </a:fld>
            <a:endParaRPr lang="en-US" altLang="zh-CN"/>
          </a:p>
        </p:txBody>
      </p:sp>
    </p:spTree>
    <p:extLst>
      <p:ext uri="{BB962C8B-B14F-4D97-AF65-F5344CB8AC3E}">
        <p14:creationId xmlns:p14="http://schemas.microsoft.com/office/powerpoint/2010/main" val="25108031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305175"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5" name="Text Box 5"/>
          <p:cNvSpPr txBox="1">
            <a:spLocks noChangeArrowheads="1"/>
          </p:cNvSpPr>
          <p:nvPr/>
        </p:nvSpPr>
        <p:spPr bwMode="auto">
          <a:xfrm>
            <a:off x="251520" y="1196752"/>
            <a:ext cx="8640960"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l">
              <a:spcBef>
                <a:spcPct val="50000"/>
              </a:spcBef>
              <a:buClr>
                <a:srgbClr val="002060"/>
              </a:buClr>
              <a:buSzPct val="70000"/>
              <a:buFont typeface="Wingdings" panose="05000000000000000000" pitchFamily="2" charset="2"/>
              <a:buChar char="l"/>
            </a:pPr>
            <a:r>
              <a:rPr lang="en-US" altLang="zh-CN" sz="2600">
                <a:latin typeface="+mn-ea"/>
                <a:ea typeface="+mn-ea"/>
              </a:rPr>
              <a:t>lo</a:t>
            </a:r>
            <a:r>
              <a:rPr lang="zh-CN" altLang="en-US" sz="2600">
                <a:latin typeface="+mn-ea"/>
                <a:ea typeface="+mn-ea"/>
              </a:rPr>
              <a:t>是</a:t>
            </a:r>
            <a:r>
              <a:rPr lang="en-US" altLang="zh-CN" sz="2600">
                <a:latin typeface="+mn-ea"/>
                <a:ea typeface="+mn-ea"/>
              </a:rPr>
              <a:t>look-back</a:t>
            </a:r>
            <a:r>
              <a:rPr lang="zh-CN" altLang="en-US" sz="2600">
                <a:latin typeface="+mn-ea"/>
                <a:ea typeface="+mn-ea"/>
              </a:rPr>
              <a:t>网络接口。</a:t>
            </a:r>
          </a:p>
          <a:p>
            <a:pPr marL="914400" lvl="1" indent="-457200" algn="l">
              <a:spcBef>
                <a:spcPct val="50000"/>
              </a:spcBef>
              <a:buClr>
                <a:schemeClr val="accent6"/>
              </a:buClr>
              <a:buSzPct val="70000"/>
              <a:buFont typeface="Wingdings" panose="05000000000000000000" pitchFamily="2" charset="2"/>
              <a:buChar char="l"/>
            </a:pPr>
            <a:r>
              <a:rPr lang="zh-CN" altLang="en-US" sz="2600">
                <a:latin typeface="+mn-ea"/>
                <a:ea typeface="+mn-ea"/>
              </a:rPr>
              <a:t>无论系统是否接入网络，这个设备总是存在的，是一个称为回送设备的特殊设备，它自动由</a:t>
            </a:r>
            <a:r>
              <a:rPr lang="en-US" altLang="zh-CN" sz="2600">
                <a:latin typeface="+mn-ea"/>
                <a:ea typeface="+mn-ea"/>
              </a:rPr>
              <a:t>Linux</a:t>
            </a:r>
            <a:r>
              <a:rPr lang="zh-CN" altLang="en-US" sz="2600">
                <a:latin typeface="+mn-ea"/>
                <a:ea typeface="+mn-ea"/>
              </a:rPr>
              <a:t>配置以提供网络的自身连接。</a:t>
            </a:r>
          </a:p>
          <a:p>
            <a:pPr marL="914400" lvl="1" indent="-457200" algn="l">
              <a:spcBef>
                <a:spcPct val="50000"/>
              </a:spcBef>
              <a:buClr>
                <a:schemeClr val="accent6"/>
              </a:buClr>
              <a:buSzPct val="70000"/>
              <a:buFont typeface="Wingdings" panose="05000000000000000000" pitchFamily="2" charset="2"/>
              <a:buChar char="l"/>
            </a:pPr>
            <a:r>
              <a:rPr lang="en-US" altLang="zh-CN" sz="2600">
                <a:latin typeface="+mn-ea"/>
                <a:ea typeface="+mn-ea"/>
              </a:rPr>
              <a:t>IP</a:t>
            </a:r>
            <a:r>
              <a:rPr lang="zh-CN" altLang="en-US" sz="2600">
                <a:latin typeface="+mn-ea"/>
                <a:ea typeface="+mn-ea"/>
              </a:rPr>
              <a:t>地址</a:t>
            </a:r>
            <a:r>
              <a:rPr lang="en-US" altLang="zh-CN" sz="2600">
                <a:latin typeface="+mn-ea"/>
                <a:ea typeface="+mn-ea"/>
              </a:rPr>
              <a:t>127.0.0.1</a:t>
            </a:r>
            <a:r>
              <a:rPr lang="zh-CN" altLang="en-US" sz="2600">
                <a:latin typeface="+mn-ea"/>
                <a:ea typeface="+mn-ea"/>
              </a:rPr>
              <a:t>是一个特殊的回送地址（即默认的本机地址），代表“本机”。可以在系统上对</a:t>
            </a:r>
            <a:r>
              <a:rPr lang="en-US" altLang="zh-CN" sz="2600">
                <a:latin typeface="+mn-ea"/>
                <a:ea typeface="+mn-ea"/>
              </a:rPr>
              <a:t>IP</a:t>
            </a:r>
            <a:r>
              <a:rPr lang="zh-CN" altLang="en-US" sz="2600">
                <a:latin typeface="+mn-ea"/>
                <a:ea typeface="+mn-ea"/>
              </a:rPr>
              <a:t>地址</a:t>
            </a:r>
            <a:r>
              <a:rPr lang="en-US" altLang="zh-CN" sz="2600">
                <a:latin typeface="+mn-ea"/>
                <a:ea typeface="+mn-ea"/>
              </a:rPr>
              <a:t>127.0.0.1</a:t>
            </a:r>
            <a:r>
              <a:rPr lang="zh-CN" altLang="en-US" sz="2600">
                <a:latin typeface="+mn-ea"/>
                <a:ea typeface="+mn-ea"/>
              </a:rPr>
              <a:t>进行测试。</a:t>
            </a:r>
          </a:p>
          <a:p>
            <a:pPr marL="914400" lvl="1" indent="-457200" algn="l">
              <a:spcBef>
                <a:spcPct val="50000"/>
              </a:spcBef>
              <a:buClr>
                <a:schemeClr val="accent6"/>
              </a:buClr>
              <a:buSzPct val="70000"/>
              <a:buFont typeface="Wingdings" panose="05000000000000000000" pitchFamily="2" charset="2"/>
              <a:buChar char="l"/>
            </a:pPr>
            <a:r>
              <a:rPr lang="en-US" altLang="zh-CN" sz="2600">
                <a:latin typeface="+mn-ea"/>
                <a:ea typeface="+mn-ea"/>
              </a:rPr>
              <a:t>Linux</a:t>
            </a:r>
            <a:r>
              <a:rPr lang="zh-CN" altLang="en-US" sz="2600">
                <a:latin typeface="+mn-ea"/>
                <a:ea typeface="+mn-ea"/>
              </a:rPr>
              <a:t>可以利用这个特征在进程与仿真网络之间进行通信</a:t>
            </a:r>
            <a:r>
              <a:rPr lang="zh-CN" altLang="en-US" sz="2600" smtClean="0">
                <a:latin typeface="+mn-ea"/>
                <a:ea typeface="+mn-ea"/>
              </a:rPr>
              <a:t>。</a:t>
            </a:r>
            <a:endParaRPr lang="zh-CN" altLang="en-US" sz="2600">
              <a:latin typeface="+mn-ea"/>
              <a:ea typeface="+mn-ea"/>
            </a:endParaRPr>
          </a:p>
        </p:txBody>
      </p:sp>
      <p:sp>
        <p:nvSpPr>
          <p:cNvPr id="2" name="标题 1"/>
          <p:cNvSpPr>
            <a:spLocks noGrp="1"/>
          </p:cNvSpPr>
          <p:nvPr>
            <p:ph type="title"/>
          </p:nvPr>
        </p:nvSpPr>
        <p:spPr/>
        <p:txBody>
          <a:bodyPr/>
          <a:lstStyle/>
          <a:p>
            <a:r>
              <a:rPr lang="zh-CN" altLang="en-US" smtClean="0"/>
              <a:t>配置网络的</a:t>
            </a:r>
            <a:r>
              <a:rPr lang="en-US" altLang="zh-CN" smtClean="0"/>
              <a:t>Shell</a:t>
            </a:r>
            <a:r>
              <a:rPr lang="zh-CN" altLang="en-US" smtClean="0"/>
              <a:t>命令</a:t>
            </a:r>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29</a:t>
            </a:fld>
            <a:endParaRPr lang="en-US" altLang="zh-CN"/>
          </a:p>
        </p:txBody>
      </p:sp>
    </p:spTree>
    <p:extLst>
      <p:ext uri="{BB962C8B-B14F-4D97-AF65-F5344CB8AC3E}">
        <p14:creationId xmlns:p14="http://schemas.microsoft.com/office/powerpoint/2010/main" val="3358510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zh-CN" smtClean="0">
                <a:latin typeface="+mj-ea"/>
              </a:rPr>
              <a:t>10.1 TCP/IP</a:t>
            </a:r>
            <a:r>
              <a:rPr lang="zh-CN" altLang="en-US" smtClean="0">
                <a:latin typeface="+mj-ea"/>
              </a:rPr>
              <a:t>理论</a:t>
            </a:r>
            <a:endParaRPr lang="zh-CN" altLang="en-US">
              <a:latin typeface="+mj-ea"/>
            </a:endParaRPr>
          </a:p>
        </p:txBody>
      </p:sp>
      <p:sp>
        <p:nvSpPr>
          <p:cNvPr id="208899" name="Rectangle 3"/>
          <p:cNvSpPr>
            <a:spLocks noGrp="1" noChangeArrowheads="1"/>
          </p:cNvSpPr>
          <p:nvPr>
            <p:ph type="body" idx="1"/>
          </p:nvPr>
        </p:nvSpPr>
        <p:spPr>
          <a:xfrm>
            <a:off x="179512" y="1660004"/>
            <a:ext cx="8568952" cy="4937348"/>
          </a:xfrm>
        </p:spPr>
        <p:txBody>
          <a:bodyPr/>
          <a:lstStyle/>
          <a:p>
            <a:pPr>
              <a:lnSpc>
                <a:spcPct val="90000"/>
              </a:lnSpc>
            </a:pPr>
            <a:r>
              <a:rPr lang="zh-CN" altLang="en-US" sz="2600">
                <a:latin typeface="+mn-ea"/>
              </a:rPr>
              <a:t>网络结构的标准模型是</a:t>
            </a:r>
            <a:r>
              <a:rPr lang="en-US" altLang="zh-CN" sz="2600" err="1">
                <a:latin typeface="+mn-ea"/>
              </a:rPr>
              <a:t>OSI</a:t>
            </a:r>
            <a:r>
              <a:rPr lang="zh-CN" altLang="en-US" sz="2600">
                <a:latin typeface="+mn-ea"/>
              </a:rPr>
              <a:t>模型，它是由国际互联网标准化组织（</a:t>
            </a:r>
            <a:r>
              <a:rPr lang="en-US" altLang="zh-CN" sz="2600">
                <a:latin typeface="+mn-ea"/>
              </a:rPr>
              <a:t>International Standards Organizations </a:t>
            </a:r>
            <a:r>
              <a:rPr lang="en-US" altLang="zh-CN" sz="2600">
                <a:solidFill>
                  <a:srgbClr val="0000CC"/>
                </a:solidFill>
                <a:latin typeface="+mn-ea"/>
              </a:rPr>
              <a:t>ISO</a:t>
            </a:r>
            <a:r>
              <a:rPr lang="zh-CN" altLang="en-US" sz="2600">
                <a:latin typeface="+mn-ea"/>
              </a:rPr>
              <a:t>）定义的网络分层模型</a:t>
            </a:r>
            <a:r>
              <a:rPr lang="zh-CN" altLang="en-US" sz="2600" smtClean="0">
                <a:latin typeface="+mn-ea"/>
              </a:rPr>
              <a:t>。</a:t>
            </a:r>
            <a:endParaRPr lang="en-US" altLang="zh-CN" sz="2600" smtClean="0">
              <a:latin typeface="+mn-ea"/>
            </a:endParaRPr>
          </a:p>
          <a:p>
            <a:pPr>
              <a:lnSpc>
                <a:spcPct val="90000"/>
              </a:lnSpc>
            </a:pPr>
            <a:r>
              <a:rPr lang="zh-CN" altLang="en-US" sz="2600" smtClean="0">
                <a:latin typeface="+mn-ea"/>
              </a:rPr>
              <a:t>虽然</a:t>
            </a:r>
            <a:r>
              <a:rPr lang="zh-CN" altLang="en-US" sz="2600">
                <a:latin typeface="+mn-ea"/>
              </a:rPr>
              <a:t>目前没有完全按照这种模型实现的网络协议栈，</a:t>
            </a:r>
            <a:r>
              <a:rPr lang="zh-CN" altLang="en-US" sz="2600" smtClean="0">
                <a:latin typeface="+mn-ea"/>
              </a:rPr>
              <a:t>但这种</a:t>
            </a:r>
            <a:r>
              <a:rPr lang="zh-CN" altLang="en-US" sz="2600">
                <a:latin typeface="+mn-ea"/>
              </a:rPr>
              <a:t>模型对于理解网络协议内部的架构很有</a:t>
            </a:r>
            <a:r>
              <a:rPr lang="zh-CN" altLang="en-US" sz="2600" smtClean="0">
                <a:latin typeface="+mn-ea"/>
              </a:rPr>
              <a:t>帮助。</a:t>
            </a:r>
            <a:r>
              <a:rPr lang="zh-CN" altLang="en-US" sz="2600">
                <a:latin typeface="+mn-ea"/>
              </a:rPr>
              <a:t>这个</a:t>
            </a:r>
            <a:r>
              <a:rPr lang="zh-CN" altLang="en-US" sz="2600" smtClean="0">
                <a:latin typeface="+mn-ea"/>
              </a:rPr>
              <a:t>模型称为</a:t>
            </a:r>
            <a:r>
              <a:rPr lang="en-US" altLang="zh-CN" sz="2600" err="1" smtClean="0">
                <a:solidFill>
                  <a:srgbClr val="CC0099"/>
                </a:solidFill>
                <a:latin typeface="+mn-ea"/>
              </a:rPr>
              <a:t>OSI</a:t>
            </a:r>
            <a:r>
              <a:rPr lang="zh-CN" altLang="en-US" sz="2600">
                <a:latin typeface="+mn-ea"/>
              </a:rPr>
              <a:t>开放互联</a:t>
            </a:r>
            <a:r>
              <a:rPr lang="zh-CN" altLang="en-US" sz="2600" smtClean="0">
                <a:latin typeface="+mn-ea"/>
              </a:rPr>
              <a:t>模型</a:t>
            </a:r>
            <a:r>
              <a:rPr lang="zh-CN" altLang="en-US" sz="2600">
                <a:latin typeface="+mn-ea"/>
              </a:rPr>
              <a:t>（</a:t>
            </a:r>
            <a:r>
              <a:rPr lang="en-US" altLang="zh-CN" sz="2600" smtClean="0">
                <a:latin typeface="+mn-ea"/>
              </a:rPr>
              <a:t>Open </a:t>
            </a:r>
            <a:r>
              <a:rPr lang="en-US" altLang="zh-CN" sz="2600">
                <a:latin typeface="+mn-ea"/>
              </a:rPr>
              <a:t>System Interconnection Reference Model</a:t>
            </a:r>
            <a:r>
              <a:rPr lang="zh-CN" altLang="en-US" sz="2600" smtClean="0">
                <a:latin typeface="+mn-ea"/>
              </a:rPr>
              <a:t>）。</a:t>
            </a:r>
            <a:endParaRPr lang="en-US" altLang="zh-CN" sz="2600" smtClean="0">
              <a:latin typeface="+mn-ea"/>
            </a:endParaRPr>
          </a:p>
          <a:p>
            <a:pPr>
              <a:lnSpc>
                <a:spcPct val="90000"/>
              </a:lnSpc>
            </a:pPr>
            <a:r>
              <a:rPr lang="zh-CN" altLang="en-US" sz="2600" smtClean="0">
                <a:latin typeface="+mn-ea"/>
              </a:rPr>
              <a:t>在</a:t>
            </a:r>
            <a:r>
              <a:rPr lang="zh-CN" altLang="en-US" sz="2600">
                <a:latin typeface="+mn-ea"/>
              </a:rPr>
              <a:t>实际中</a:t>
            </a:r>
            <a:r>
              <a:rPr lang="en-US" altLang="zh-CN" sz="2600">
                <a:latin typeface="+mn-ea"/>
              </a:rPr>
              <a:t>TCP/IP</a:t>
            </a:r>
            <a:r>
              <a:rPr lang="zh-CN" altLang="en-US" sz="2600">
                <a:latin typeface="+mn-ea"/>
              </a:rPr>
              <a:t>协议栈更为广泛</a:t>
            </a:r>
            <a:r>
              <a:rPr lang="zh-CN" altLang="en-US" sz="2600" smtClean="0">
                <a:latin typeface="+mn-ea"/>
              </a:rPr>
              <a:t>。</a:t>
            </a:r>
            <a:r>
              <a:rPr lang="en-US" altLang="zh-CN" sz="2600" smtClean="0">
                <a:latin typeface="+mn-ea"/>
              </a:rPr>
              <a:t>TCP/IP</a:t>
            </a:r>
            <a:r>
              <a:rPr lang="zh-CN" altLang="en-US" sz="2600" smtClean="0">
                <a:latin typeface="+mn-ea"/>
              </a:rPr>
              <a:t>是</a:t>
            </a:r>
            <a:r>
              <a:rPr lang="en-US" altLang="zh-CN" sz="2600" smtClean="0">
                <a:latin typeface="+mn-ea"/>
              </a:rPr>
              <a:t>Internet</a:t>
            </a:r>
            <a:r>
              <a:rPr lang="zh-CN" altLang="en-US" sz="2600" smtClean="0">
                <a:latin typeface="+mn-ea"/>
              </a:rPr>
              <a:t>的网络协议标准，也是全球使用最为广泛的、最重要的网络通信协议。目前无论是</a:t>
            </a:r>
            <a:r>
              <a:rPr lang="en-US" altLang="zh-CN" sz="2600" smtClean="0">
                <a:latin typeface="+mn-ea"/>
              </a:rPr>
              <a:t>UNIX</a:t>
            </a:r>
            <a:r>
              <a:rPr lang="zh-CN" altLang="en-US" sz="2600" smtClean="0">
                <a:latin typeface="+mn-ea"/>
              </a:rPr>
              <a:t>系统还是</a:t>
            </a:r>
            <a:r>
              <a:rPr lang="en-US" altLang="zh-CN" sz="2600" smtClean="0">
                <a:latin typeface="+mn-ea"/>
              </a:rPr>
              <a:t>Windows</a:t>
            </a:r>
            <a:r>
              <a:rPr lang="zh-CN" altLang="en-US" sz="2600" smtClean="0">
                <a:latin typeface="+mn-ea"/>
              </a:rPr>
              <a:t>系统都全面支持</a:t>
            </a:r>
            <a:r>
              <a:rPr lang="en-US" altLang="zh-CN" sz="2600" smtClean="0">
                <a:latin typeface="+mn-ea"/>
              </a:rPr>
              <a:t>TCP/IP</a:t>
            </a:r>
            <a:r>
              <a:rPr lang="zh-CN" altLang="en-US" sz="2600" smtClean="0">
                <a:latin typeface="+mn-ea"/>
              </a:rPr>
              <a:t>，</a:t>
            </a:r>
            <a:r>
              <a:rPr lang="en-US" altLang="zh-CN" sz="2600" smtClean="0">
                <a:latin typeface="+mn-ea"/>
              </a:rPr>
              <a:t>Linux</a:t>
            </a:r>
            <a:r>
              <a:rPr lang="zh-CN" altLang="en-US" sz="2600" smtClean="0">
                <a:latin typeface="+mn-ea"/>
              </a:rPr>
              <a:t>也将</a:t>
            </a:r>
            <a:r>
              <a:rPr lang="en-US" altLang="zh-CN" sz="2600" smtClean="0">
                <a:latin typeface="+mn-ea"/>
              </a:rPr>
              <a:t>TCP/IP</a:t>
            </a:r>
            <a:r>
              <a:rPr lang="zh-CN" altLang="en-US" sz="2600" smtClean="0">
                <a:latin typeface="+mn-ea"/>
              </a:rPr>
              <a:t>作为网络基础、并基于</a:t>
            </a:r>
            <a:r>
              <a:rPr lang="en-US" altLang="zh-CN" sz="2600" smtClean="0">
                <a:latin typeface="+mn-ea"/>
              </a:rPr>
              <a:t>TCP/IP</a:t>
            </a:r>
            <a:r>
              <a:rPr lang="zh-CN" altLang="en-US" sz="2600" smtClean="0">
                <a:latin typeface="+mn-ea"/>
              </a:rPr>
              <a:t>与网络中其他计算机进行信息交换。</a:t>
            </a:r>
            <a:endParaRPr lang="zh-CN" altLang="en-US" sz="2600">
              <a:latin typeface="+mn-ea"/>
            </a:endParaRPr>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3</a:t>
            </a:fld>
            <a:endParaRPr lang="en-US" altLang="zh-CN"/>
          </a:p>
        </p:txBody>
      </p:sp>
    </p:spTree>
    <p:extLst>
      <p:ext uri="{BB962C8B-B14F-4D97-AF65-F5344CB8AC3E}">
        <p14:creationId xmlns:p14="http://schemas.microsoft.com/office/powerpoint/2010/main" val="41935981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305175"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5" name="Text Box 5"/>
          <p:cNvSpPr txBox="1">
            <a:spLocks noChangeArrowheads="1"/>
          </p:cNvSpPr>
          <p:nvPr/>
        </p:nvSpPr>
        <p:spPr bwMode="auto">
          <a:xfrm>
            <a:off x="179512" y="1196752"/>
            <a:ext cx="8640960"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buClr>
                <a:srgbClr val="002060"/>
              </a:buClr>
              <a:buSzPct val="70000"/>
            </a:pPr>
            <a:r>
              <a:rPr lang="zh-CN" altLang="en-US" sz="2600" smtClean="0">
                <a:latin typeface="+mn-ea"/>
                <a:ea typeface="+mn-ea"/>
              </a:rPr>
              <a:t>例如：将网卡</a:t>
            </a:r>
            <a:r>
              <a:rPr lang="en-US" altLang="zh-CN" sz="2600" smtClean="0">
                <a:latin typeface="+mn-ea"/>
                <a:ea typeface="+mn-ea"/>
              </a:rPr>
              <a:t>IP</a:t>
            </a:r>
            <a:r>
              <a:rPr lang="zh-CN" altLang="en-US" sz="2600" smtClean="0">
                <a:latin typeface="+mn-ea"/>
                <a:ea typeface="+mn-ea"/>
              </a:rPr>
              <a:t>地址设置为</a:t>
            </a:r>
            <a:r>
              <a:rPr lang="en-US" altLang="zh-CN" sz="2600" smtClean="0">
                <a:latin typeface="+mn-ea"/>
                <a:ea typeface="+mn-ea"/>
              </a:rPr>
              <a:t>192.168.0.10</a:t>
            </a:r>
            <a:r>
              <a:rPr lang="zh-CN" altLang="en-US" sz="2600" smtClean="0">
                <a:latin typeface="+mn-ea"/>
                <a:ea typeface="+mn-ea"/>
              </a:rPr>
              <a:t>。</a:t>
            </a:r>
            <a:endParaRPr lang="en-US" altLang="zh-CN" sz="2600" smtClean="0">
              <a:latin typeface="+mn-ea"/>
              <a:ea typeface="+mn-ea"/>
            </a:endParaRPr>
          </a:p>
          <a:p>
            <a:pPr algn="l">
              <a:spcBef>
                <a:spcPct val="50000"/>
              </a:spcBef>
              <a:buClr>
                <a:srgbClr val="002060"/>
              </a:buClr>
              <a:buSzPct val="70000"/>
            </a:pPr>
            <a:r>
              <a:rPr lang="zh-CN" altLang="en-US" sz="2600">
                <a:latin typeface="+mn-ea"/>
                <a:ea typeface="+mn-ea"/>
              </a:rPr>
              <a:t>［</a:t>
            </a:r>
            <a:r>
              <a:rPr lang="en-US" altLang="zh-CN" sz="2600">
                <a:latin typeface="+mn-ea"/>
                <a:ea typeface="+mn-ea"/>
              </a:rPr>
              <a:t>root@ Linux  root</a:t>
            </a:r>
            <a:r>
              <a:rPr lang="zh-CN" altLang="en-US" sz="2600" smtClean="0">
                <a:latin typeface="+mn-ea"/>
                <a:ea typeface="+mn-ea"/>
              </a:rPr>
              <a:t>］</a:t>
            </a:r>
            <a:r>
              <a:rPr lang="en-US" altLang="zh-CN" sz="2600" smtClean="0">
                <a:latin typeface="+mn-ea"/>
                <a:ea typeface="+mn-ea"/>
              </a:rPr>
              <a:t># </a:t>
            </a:r>
            <a:r>
              <a:rPr lang="en-US" altLang="zh-CN" sz="2600" err="1" smtClean="0">
                <a:latin typeface="+mn-ea"/>
                <a:ea typeface="+mn-ea"/>
              </a:rPr>
              <a:t>ifconfig</a:t>
            </a:r>
            <a:r>
              <a:rPr lang="en-US" altLang="zh-CN" sz="2600" smtClean="0">
                <a:latin typeface="+mn-ea"/>
                <a:ea typeface="+mn-ea"/>
              </a:rPr>
              <a:t> </a:t>
            </a:r>
            <a:r>
              <a:rPr lang="en-US" altLang="zh-CN" sz="2600" err="1" smtClean="0">
                <a:latin typeface="+mn-ea"/>
                <a:ea typeface="+mn-ea"/>
              </a:rPr>
              <a:t>eth0</a:t>
            </a:r>
            <a:r>
              <a:rPr lang="en-US" altLang="zh-CN" sz="2600" smtClean="0">
                <a:latin typeface="+mn-ea"/>
                <a:ea typeface="+mn-ea"/>
              </a:rPr>
              <a:t> 192.168.0.10</a:t>
            </a:r>
          </a:p>
          <a:p>
            <a:pPr algn="l">
              <a:spcBef>
                <a:spcPct val="50000"/>
              </a:spcBef>
              <a:buClr>
                <a:srgbClr val="002060"/>
              </a:buClr>
              <a:buSzPct val="70000"/>
            </a:pPr>
            <a:endParaRPr lang="en-US" altLang="zh-CN" sz="2600" smtClean="0">
              <a:latin typeface="+mn-ea"/>
              <a:ea typeface="+mn-ea"/>
            </a:endParaRPr>
          </a:p>
          <a:p>
            <a:pPr algn="l">
              <a:spcBef>
                <a:spcPct val="50000"/>
              </a:spcBef>
              <a:buClr>
                <a:srgbClr val="002060"/>
              </a:buClr>
              <a:buSzPct val="70000"/>
            </a:pPr>
            <a:r>
              <a:rPr lang="zh-CN" altLang="en-US" sz="2600" smtClean="0">
                <a:latin typeface="+mn-ea"/>
                <a:ea typeface="+mn-ea"/>
              </a:rPr>
              <a:t>例如：停用网卡</a:t>
            </a:r>
            <a:r>
              <a:rPr lang="en-US" altLang="zh-CN" sz="2600" err="1" smtClean="0">
                <a:latin typeface="+mn-ea"/>
                <a:ea typeface="+mn-ea"/>
              </a:rPr>
              <a:t>eth0</a:t>
            </a:r>
            <a:r>
              <a:rPr lang="zh-CN" altLang="en-US" sz="2600" smtClean="0">
                <a:latin typeface="+mn-ea"/>
                <a:ea typeface="+mn-ea"/>
              </a:rPr>
              <a:t>。</a:t>
            </a:r>
            <a:endParaRPr lang="en-US" altLang="zh-CN" sz="2600" smtClean="0">
              <a:latin typeface="+mn-ea"/>
              <a:ea typeface="+mn-ea"/>
            </a:endParaRPr>
          </a:p>
          <a:p>
            <a:pPr algn="l">
              <a:spcBef>
                <a:spcPct val="50000"/>
              </a:spcBef>
              <a:buClr>
                <a:srgbClr val="002060"/>
              </a:buClr>
              <a:buSzPct val="70000"/>
            </a:pPr>
            <a:r>
              <a:rPr lang="zh-CN" altLang="en-US" sz="2600">
                <a:latin typeface="+mn-ea"/>
                <a:ea typeface="+mn-ea"/>
              </a:rPr>
              <a:t>［</a:t>
            </a:r>
            <a:r>
              <a:rPr lang="en-US" altLang="zh-CN" sz="2600">
                <a:latin typeface="+mn-ea"/>
                <a:ea typeface="+mn-ea"/>
              </a:rPr>
              <a:t>root@ Linux  root</a:t>
            </a:r>
            <a:r>
              <a:rPr lang="zh-CN" altLang="en-US" sz="2600" smtClean="0">
                <a:latin typeface="+mn-ea"/>
                <a:ea typeface="+mn-ea"/>
              </a:rPr>
              <a:t>］</a:t>
            </a:r>
            <a:r>
              <a:rPr lang="en-US" altLang="zh-CN" sz="2600" smtClean="0">
                <a:latin typeface="+mn-ea"/>
                <a:ea typeface="+mn-ea"/>
              </a:rPr>
              <a:t>#   </a:t>
            </a:r>
            <a:r>
              <a:rPr lang="en-US" altLang="zh-CN" sz="2600" err="1" smtClean="0">
                <a:latin typeface="+mn-ea"/>
                <a:ea typeface="+mn-ea"/>
              </a:rPr>
              <a:t>ifconfig</a:t>
            </a:r>
            <a:r>
              <a:rPr lang="en-US" altLang="zh-CN" sz="2600" smtClean="0">
                <a:latin typeface="+mn-ea"/>
                <a:ea typeface="+mn-ea"/>
              </a:rPr>
              <a:t>  </a:t>
            </a:r>
            <a:r>
              <a:rPr lang="en-US" altLang="zh-CN" sz="2600" err="1" smtClean="0">
                <a:latin typeface="+mn-ea"/>
                <a:ea typeface="+mn-ea"/>
              </a:rPr>
              <a:t>eth0</a:t>
            </a:r>
            <a:r>
              <a:rPr lang="en-US" altLang="zh-CN" sz="2600" smtClean="0">
                <a:latin typeface="+mn-ea"/>
                <a:ea typeface="+mn-ea"/>
              </a:rPr>
              <a:t>  down</a:t>
            </a:r>
          </a:p>
          <a:p>
            <a:pPr algn="l">
              <a:spcBef>
                <a:spcPct val="50000"/>
              </a:spcBef>
              <a:buClr>
                <a:srgbClr val="002060"/>
              </a:buClr>
              <a:buSzPct val="70000"/>
            </a:pPr>
            <a:endParaRPr lang="en-US" altLang="zh-CN" sz="2600" smtClean="0">
              <a:latin typeface="+mn-ea"/>
              <a:ea typeface="+mn-ea"/>
            </a:endParaRPr>
          </a:p>
        </p:txBody>
      </p:sp>
      <p:sp>
        <p:nvSpPr>
          <p:cNvPr id="2" name="标题 1"/>
          <p:cNvSpPr>
            <a:spLocks noGrp="1"/>
          </p:cNvSpPr>
          <p:nvPr>
            <p:ph type="title"/>
          </p:nvPr>
        </p:nvSpPr>
        <p:spPr/>
        <p:txBody>
          <a:bodyPr/>
          <a:lstStyle/>
          <a:p>
            <a:r>
              <a:rPr lang="zh-CN" altLang="en-US" smtClean="0"/>
              <a:t>配置网络的</a:t>
            </a:r>
            <a:r>
              <a:rPr lang="en-US" altLang="zh-CN" smtClean="0"/>
              <a:t>Shell</a:t>
            </a:r>
            <a:r>
              <a:rPr lang="zh-CN" altLang="en-US" smtClean="0"/>
              <a:t>命令</a:t>
            </a:r>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30</a:t>
            </a:fld>
            <a:endParaRPr lang="en-US" altLang="zh-CN"/>
          </a:p>
        </p:txBody>
      </p:sp>
    </p:spTree>
    <p:extLst>
      <p:ext uri="{BB962C8B-B14F-4D97-AF65-F5344CB8AC3E}">
        <p14:creationId xmlns:p14="http://schemas.microsoft.com/office/powerpoint/2010/main" val="39643100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305175"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5" name="Text Box 5"/>
          <p:cNvSpPr txBox="1">
            <a:spLocks noChangeArrowheads="1"/>
          </p:cNvSpPr>
          <p:nvPr/>
        </p:nvSpPr>
        <p:spPr bwMode="auto">
          <a:xfrm>
            <a:off x="683568" y="1328223"/>
            <a:ext cx="8208912" cy="3613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0000"/>
              </a:lnSpc>
              <a:spcBef>
                <a:spcPct val="50000"/>
              </a:spcBef>
            </a:pPr>
            <a:r>
              <a:rPr lang="en-US" altLang="zh-CN" sz="2600" smtClean="0">
                <a:solidFill>
                  <a:srgbClr val="0000CC"/>
                </a:solidFill>
                <a:latin typeface="+mn-ea"/>
                <a:ea typeface="+mn-ea"/>
                <a:cs typeface="Arial" pitchFamily="34" charset="0"/>
              </a:rPr>
              <a:t>ping</a:t>
            </a:r>
            <a:r>
              <a:rPr lang="zh-CN" altLang="en-US" sz="2600" smtClean="0">
                <a:solidFill>
                  <a:srgbClr val="0000CC"/>
                </a:solidFill>
                <a:latin typeface="+mn-ea"/>
                <a:ea typeface="+mn-ea"/>
                <a:cs typeface="Arial" pitchFamily="34" charset="0"/>
              </a:rPr>
              <a:t>命令</a:t>
            </a:r>
            <a:endParaRPr lang="en-US" altLang="zh-CN" sz="2600" b="1">
              <a:solidFill>
                <a:srgbClr val="0000CC"/>
              </a:solidFill>
              <a:latin typeface="+mn-ea"/>
              <a:ea typeface="+mn-ea"/>
              <a:cs typeface="Arial" pitchFamily="34" charset="0"/>
            </a:endParaRPr>
          </a:p>
          <a:p>
            <a:pPr algn="l">
              <a:lnSpc>
                <a:spcPct val="80000"/>
              </a:lnSpc>
              <a:spcBef>
                <a:spcPct val="50000"/>
              </a:spcBef>
            </a:pPr>
            <a:r>
              <a:rPr lang="zh-CN" altLang="en-US" sz="2600" smtClean="0">
                <a:latin typeface="+mn-ea"/>
                <a:ea typeface="+mn-ea"/>
              </a:rPr>
              <a:t>格式：</a:t>
            </a:r>
            <a:r>
              <a:rPr lang="en-US" altLang="zh-CN" sz="2600" smtClean="0">
                <a:latin typeface="+mn-ea"/>
                <a:ea typeface="+mn-ea"/>
              </a:rPr>
              <a:t>ping  [-c </a:t>
            </a:r>
            <a:r>
              <a:rPr lang="zh-CN" altLang="en-US" sz="2600" smtClean="0">
                <a:latin typeface="+mn-ea"/>
                <a:ea typeface="+mn-ea"/>
              </a:rPr>
              <a:t>次数</a:t>
            </a:r>
            <a:r>
              <a:rPr lang="en-US" altLang="zh-CN" sz="2600" smtClean="0">
                <a:latin typeface="+mn-ea"/>
                <a:ea typeface="+mn-ea"/>
              </a:rPr>
              <a:t>] IP</a:t>
            </a:r>
            <a:r>
              <a:rPr lang="zh-CN" altLang="en-US" sz="2600" smtClean="0">
                <a:latin typeface="+mn-ea"/>
                <a:ea typeface="+mn-ea"/>
              </a:rPr>
              <a:t>地址</a:t>
            </a:r>
            <a:r>
              <a:rPr lang="en-US" altLang="zh-CN" sz="2600">
                <a:latin typeface="+mn-ea"/>
                <a:ea typeface="+mn-ea"/>
              </a:rPr>
              <a:t>|</a:t>
            </a:r>
            <a:r>
              <a:rPr lang="zh-CN" altLang="en-US" sz="2600" smtClean="0">
                <a:latin typeface="+mn-ea"/>
                <a:ea typeface="+mn-ea"/>
              </a:rPr>
              <a:t>主机名</a:t>
            </a:r>
            <a:endParaRPr lang="en-US" altLang="zh-CN" sz="2600" smtClean="0">
              <a:latin typeface="+mn-ea"/>
              <a:ea typeface="+mn-ea"/>
            </a:endParaRPr>
          </a:p>
          <a:p>
            <a:pPr algn="l">
              <a:lnSpc>
                <a:spcPct val="80000"/>
              </a:lnSpc>
              <a:spcBef>
                <a:spcPct val="50000"/>
              </a:spcBef>
            </a:pPr>
            <a:r>
              <a:rPr lang="zh-CN" altLang="en-US" sz="2600" smtClean="0">
                <a:latin typeface="+mn-ea"/>
                <a:ea typeface="+mn-ea"/>
              </a:rPr>
              <a:t>功能：测试网络的联通性。</a:t>
            </a:r>
            <a:endParaRPr lang="en-US" altLang="zh-CN" sz="2600" smtClean="0">
              <a:latin typeface="+mn-ea"/>
              <a:ea typeface="+mn-ea"/>
            </a:endParaRPr>
          </a:p>
          <a:p>
            <a:pPr algn="l">
              <a:lnSpc>
                <a:spcPct val="80000"/>
              </a:lnSpc>
              <a:spcBef>
                <a:spcPct val="50000"/>
              </a:spcBef>
            </a:pPr>
            <a:r>
              <a:rPr lang="zh-CN" altLang="en-US" sz="2600" smtClean="0">
                <a:latin typeface="+mn-ea"/>
                <a:ea typeface="+mn-ea"/>
              </a:rPr>
              <a:t>如果不指定发送数据包的次数，</a:t>
            </a:r>
            <a:r>
              <a:rPr lang="en-US" altLang="zh-CN" sz="2600" smtClean="0">
                <a:latin typeface="+mn-ea"/>
                <a:ea typeface="+mn-ea"/>
              </a:rPr>
              <a:t>ping</a:t>
            </a:r>
            <a:r>
              <a:rPr lang="zh-CN" altLang="en-US" sz="2600" smtClean="0">
                <a:latin typeface="+mn-ea"/>
                <a:ea typeface="+mn-ea"/>
              </a:rPr>
              <a:t>命令就会一直执行下去，直到用户按</a:t>
            </a:r>
            <a:r>
              <a:rPr lang="en-US" altLang="zh-CN" sz="2600" smtClean="0">
                <a:latin typeface="+mn-ea"/>
                <a:ea typeface="+mn-ea"/>
              </a:rPr>
              <a:t>[</a:t>
            </a:r>
            <a:r>
              <a:rPr lang="en-US" altLang="zh-CN" sz="2600" err="1" smtClean="0">
                <a:latin typeface="+mn-ea"/>
                <a:ea typeface="+mn-ea"/>
              </a:rPr>
              <a:t>Ctrl+C</a:t>
            </a:r>
            <a:r>
              <a:rPr lang="en-US" altLang="zh-CN" sz="2600" smtClean="0">
                <a:latin typeface="+mn-ea"/>
                <a:ea typeface="+mn-ea"/>
              </a:rPr>
              <a:t>]</a:t>
            </a:r>
            <a:r>
              <a:rPr lang="zh-CN" altLang="en-US" sz="2600" smtClean="0">
                <a:latin typeface="+mn-ea"/>
                <a:ea typeface="+mn-ea"/>
              </a:rPr>
              <a:t>组合键中断，最后显示本次</a:t>
            </a:r>
            <a:r>
              <a:rPr lang="en-US" altLang="zh-CN" sz="2600" smtClean="0">
                <a:latin typeface="+mn-ea"/>
                <a:ea typeface="+mn-ea"/>
              </a:rPr>
              <a:t>ping</a:t>
            </a:r>
            <a:r>
              <a:rPr lang="zh-CN" altLang="en-US" sz="2600" smtClean="0">
                <a:latin typeface="+mn-ea"/>
                <a:ea typeface="+mn-ea"/>
              </a:rPr>
              <a:t>命令执行的结果。</a:t>
            </a:r>
            <a:endParaRPr lang="en-US" altLang="zh-CN" sz="2600" smtClean="0">
              <a:latin typeface="+mn-ea"/>
              <a:ea typeface="+mn-ea"/>
            </a:endParaRPr>
          </a:p>
          <a:p>
            <a:pPr algn="l">
              <a:lnSpc>
                <a:spcPct val="80000"/>
              </a:lnSpc>
              <a:spcBef>
                <a:spcPct val="50000"/>
              </a:spcBef>
            </a:pPr>
            <a:r>
              <a:rPr lang="zh-CN" altLang="en-US" sz="2600" smtClean="0">
                <a:latin typeface="+mn-ea"/>
                <a:ea typeface="+mn-ea"/>
              </a:rPr>
              <a:t>例如：测试与</a:t>
            </a:r>
            <a:r>
              <a:rPr lang="en-US" altLang="zh-CN" sz="2600" smtClean="0">
                <a:latin typeface="+mn-ea"/>
                <a:ea typeface="+mn-ea"/>
              </a:rPr>
              <a:t>www.online.sh.cn</a:t>
            </a:r>
            <a:r>
              <a:rPr lang="zh-CN" altLang="en-US" sz="2600" smtClean="0">
                <a:latin typeface="+mn-ea"/>
                <a:ea typeface="+mn-ea"/>
              </a:rPr>
              <a:t>计算机的联通情况。</a:t>
            </a:r>
            <a:endParaRPr lang="en-US" altLang="zh-CN" sz="2600" smtClean="0">
              <a:latin typeface="+mn-ea"/>
              <a:ea typeface="+mn-ea"/>
            </a:endParaRPr>
          </a:p>
          <a:p>
            <a:pPr algn="l">
              <a:lnSpc>
                <a:spcPct val="80000"/>
              </a:lnSpc>
              <a:spcBef>
                <a:spcPct val="50000"/>
              </a:spcBef>
            </a:pPr>
            <a:r>
              <a:rPr lang="zh-CN" altLang="en-US" sz="2400">
                <a:latin typeface="+mn-ea"/>
                <a:ea typeface="+mn-ea"/>
              </a:rPr>
              <a:t>［</a:t>
            </a:r>
            <a:r>
              <a:rPr lang="en-US" altLang="zh-CN" sz="2400">
                <a:latin typeface="+mn-ea"/>
                <a:ea typeface="+mn-ea"/>
              </a:rPr>
              <a:t>root@ </a:t>
            </a:r>
            <a:r>
              <a:rPr lang="en-US" altLang="zh-CN" sz="2400" smtClean="0">
                <a:latin typeface="+mn-ea"/>
                <a:ea typeface="+mn-ea"/>
              </a:rPr>
              <a:t>Linux </a:t>
            </a:r>
            <a:r>
              <a:rPr lang="en-US" altLang="zh-CN" sz="2400">
                <a:latin typeface="+mn-ea"/>
                <a:ea typeface="+mn-ea"/>
              </a:rPr>
              <a:t>root</a:t>
            </a:r>
            <a:r>
              <a:rPr lang="zh-CN" altLang="en-US" sz="2400">
                <a:latin typeface="+mn-ea"/>
                <a:ea typeface="+mn-ea"/>
              </a:rPr>
              <a:t>］</a:t>
            </a:r>
            <a:r>
              <a:rPr lang="en-US" altLang="zh-CN" sz="2400" smtClean="0">
                <a:latin typeface="+mn-ea"/>
                <a:ea typeface="+mn-ea"/>
              </a:rPr>
              <a:t># ping –c 2 www.online.sh.cn</a:t>
            </a:r>
          </a:p>
        </p:txBody>
      </p:sp>
      <p:sp>
        <p:nvSpPr>
          <p:cNvPr id="2" name="标题 1"/>
          <p:cNvSpPr>
            <a:spLocks noGrp="1"/>
          </p:cNvSpPr>
          <p:nvPr>
            <p:ph type="title"/>
          </p:nvPr>
        </p:nvSpPr>
        <p:spPr/>
        <p:txBody>
          <a:bodyPr/>
          <a:lstStyle/>
          <a:p>
            <a:r>
              <a:rPr lang="zh-CN" altLang="en-US" smtClean="0"/>
              <a:t>配置网络的</a:t>
            </a:r>
            <a:r>
              <a:rPr lang="en-US" altLang="zh-CN" smtClean="0"/>
              <a:t>Shell</a:t>
            </a:r>
            <a:r>
              <a:rPr lang="zh-CN" altLang="en-US" smtClean="0"/>
              <a:t>命令</a:t>
            </a:r>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31</a:t>
            </a:fld>
            <a:endParaRPr lang="en-US" altLang="zh-CN"/>
          </a:p>
        </p:txBody>
      </p:sp>
    </p:spTree>
    <p:extLst>
      <p:ext uri="{BB962C8B-B14F-4D97-AF65-F5344CB8AC3E}">
        <p14:creationId xmlns:p14="http://schemas.microsoft.com/office/powerpoint/2010/main" val="14911282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305175"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5" name="Text Box 5"/>
          <p:cNvSpPr txBox="1">
            <a:spLocks noChangeArrowheads="1"/>
          </p:cNvSpPr>
          <p:nvPr/>
        </p:nvSpPr>
        <p:spPr bwMode="auto">
          <a:xfrm>
            <a:off x="611560" y="1503884"/>
            <a:ext cx="8208912" cy="365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0000"/>
              </a:lnSpc>
              <a:spcBef>
                <a:spcPct val="50000"/>
              </a:spcBef>
            </a:pPr>
            <a:r>
              <a:rPr lang="en-US" altLang="zh-CN" sz="2600" err="1">
                <a:solidFill>
                  <a:srgbClr val="0000CC"/>
                </a:solidFill>
                <a:latin typeface="+mn-ea"/>
                <a:ea typeface="+mn-ea"/>
                <a:cs typeface="Arial" pitchFamily="34" charset="0"/>
              </a:rPr>
              <a:t>i</a:t>
            </a:r>
            <a:r>
              <a:rPr lang="en-US" altLang="zh-CN" sz="2600" err="1" smtClean="0">
                <a:solidFill>
                  <a:srgbClr val="0000CC"/>
                </a:solidFill>
                <a:latin typeface="+mn-ea"/>
                <a:ea typeface="+mn-ea"/>
                <a:cs typeface="Arial" pitchFamily="34" charset="0"/>
              </a:rPr>
              <a:t>fup</a:t>
            </a:r>
            <a:r>
              <a:rPr lang="zh-CN" altLang="en-US" sz="2600" smtClean="0">
                <a:solidFill>
                  <a:srgbClr val="0000CC"/>
                </a:solidFill>
                <a:latin typeface="+mn-ea"/>
                <a:ea typeface="+mn-ea"/>
                <a:cs typeface="Arial" pitchFamily="34" charset="0"/>
              </a:rPr>
              <a:t>和</a:t>
            </a:r>
            <a:r>
              <a:rPr lang="en-US" altLang="zh-CN" sz="2600" err="1" smtClean="0">
                <a:solidFill>
                  <a:srgbClr val="0000CC"/>
                </a:solidFill>
                <a:latin typeface="+mn-ea"/>
                <a:ea typeface="+mn-ea"/>
                <a:cs typeface="Arial" pitchFamily="34" charset="0"/>
              </a:rPr>
              <a:t>ifdown</a:t>
            </a:r>
            <a:r>
              <a:rPr lang="zh-CN" altLang="en-US" sz="2600" smtClean="0">
                <a:solidFill>
                  <a:srgbClr val="0000CC"/>
                </a:solidFill>
                <a:latin typeface="+mn-ea"/>
                <a:ea typeface="+mn-ea"/>
                <a:cs typeface="Arial" pitchFamily="34" charset="0"/>
              </a:rPr>
              <a:t>命令</a:t>
            </a:r>
            <a:endParaRPr lang="en-US" altLang="zh-CN" sz="2600" b="1">
              <a:solidFill>
                <a:srgbClr val="0000CC"/>
              </a:solidFill>
              <a:latin typeface="+mn-ea"/>
              <a:ea typeface="+mn-ea"/>
              <a:cs typeface="Arial" pitchFamily="34" charset="0"/>
            </a:endParaRPr>
          </a:p>
          <a:p>
            <a:pPr algn="l">
              <a:lnSpc>
                <a:spcPct val="80000"/>
              </a:lnSpc>
              <a:spcBef>
                <a:spcPct val="50000"/>
              </a:spcBef>
            </a:pPr>
            <a:r>
              <a:rPr lang="zh-CN" altLang="en-US" sz="2600" smtClean="0">
                <a:latin typeface="+mn-ea"/>
                <a:ea typeface="+mn-ea"/>
              </a:rPr>
              <a:t>格式：</a:t>
            </a:r>
            <a:r>
              <a:rPr lang="en-US" altLang="zh-CN" sz="2600" err="1" smtClean="0">
                <a:latin typeface="+mn-ea"/>
                <a:ea typeface="+mn-ea"/>
              </a:rPr>
              <a:t>ifup</a:t>
            </a:r>
            <a:r>
              <a:rPr lang="en-US" altLang="zh-CN" sz="2600" smtClean="0">
                <a:latin typeface="+mn-ea"/>
                <a:ea typeface="+mn-ea"/>
              </a:rPr>
              <a:t>    </a:t>
            </a:r>
            <a:r>
              <a:rPr lang="zh-CN" altLang="en-US" sz="2600" smtClean="0">
                <a:latin typeface="+mn-ea"/>
                <a:ea typeface="+mn-ea"/>
              </a:rPr>
              <a:t>网络接口</a:t>
            </a:r>
            <a:endParaRPr lang="en-US" altLang="zh-CN" sz="2600" smtClean="0">
              <a:latin typeface="+mn-ea"/>
              <a:ea typeface="+mn-ea"/>
            </a:endParaRPr>
          </a:p>
          <a:p>
            <a:pPr algn="l">
              <a:lnSpc>
                <a:spcPct val="80000"/>
              </a:lnSpc>
              <a:spcBef>
                <a:spcPct val="50000"/>
              </a:spcBef>
            </a:pPr>
            <a:r>
              <a:rPr lang="en-US" altLang="zh-CN" sz="2600">
                <a:latin typeface="+mn-ea"/>
                <a:ea typeface="+mn-ea"/>
              </a:rPr>
              <a:t> </a:t>
            </a:r>
            <a:r>
              <a:rPr lang="en-US" altLang="zh-CN" sz="2600" smtClean="0">
                <a:latin typeface="+mn-ea"/>
                <a:ea typeface="+mn-ea"/>
              </a:rPr>
              <a:t>     </a:t>
            </a:r>
            <a:r>
              <a:rPr lang="en-US" altLang="zh-CN" sz="2600" err="1" smtClean="0">
                <a:latin typeface="+mn-ea"/>
                <a:ea typeface="+mn-ea"/>
              </a:rPr>
              <a:t>ifdown</a:t>
            </a:r>
            <a:r>
              <a:rPr lang="en-US" altLang="zh-CN" sz="2600" smtClean="0">
                <a:latin typeface="+mn-ea"/>
                <a:ea typeface="+mn-ea"/>
              </a:rPr>
              <a:t>  </a:t>
            </a:r>
            <a:r>
              <a:rPr lang="zh-CN" altLang="en-US" sz="2600" smtClean="0">
                <a:latin typeface="+mn-ea"/>
                <a:ea typeface="+mn-ea"/>
              </a:rPr>
              <a:t>网络接口</a:t>
            </a:r>
            <a:endParaRPr lang="en-US" altLang="zh-CN" sz="2600" smtClean="0">
              <a:latin typeface="+mn-ea"/>
              <a:ea typeface="+mn-ea"/>
            </a:endParaRPr>
          </a:p>
          <a:p>
            <a:pPr algn="l">
              <a:lnSpc>
                <a:spcPct val="80000"/>
              </a:lnSpc>
              <a:spcBef>
                <a:spcPct val="50000"/>
              </a:spcBef>
            </a:pPr>
            <a:r>
              <a:rPr lang="zh-CN" altLang="en-US" sz="2600" smtClean="0">
                <a:latin typeface="+mn-ea"/>
                <a:ea typeface="+mn-ea"/>
              </a:rPr>
              <a:t>功能：启用或停用网络接口。</a:t>
            </a:r>
            <a:endParaRPr lang="en-US" altLang="zh-CN" sz="2600" smtClean="0">
              <a:latin typeface="+mn-ea"/>
              <a:ea typeface="+mn-ea"/>
            </a:endParaRPr>
          </a:p>
          <a:p>
            <a:pPr algn="l">
              <a:lnSpc>
                <a:spcPct val="80000"/>
              </a:lnSpc>
              <a:spcBef>
                <a:spcPct val="50000"/>
              </a:spcBef>
            </a:pPr>
            <a:r>
              <a:rPr lang="zh-CN" altLang="en-US" sz="2600">
                <a:latin typeface="+mn-ea"/>
                <a:ea typeface="+mn-ea"/>
              </a:rPr>
              <a:t>“</a:t>
            </a:r>
            <a:r>
              <a:rPr lang="en-US" altLang="zh-CN" sz="2600">
                <a:latin typeface="+mn-ea"/>
                <a:ea typeface="+mn-ea"/>
              </a:rPr>
              <a:t>ifconfig </a:t>
            </a:r>
            <a:r>
              <a:rPr lang="zh-CN" altLang="en-US" sz="2600">
                <a:latin typeface="+mn-ea"/>
                <a:ea typeface="+mn-ea"/>
              </a:rPr>
              <a:t>网络接口名 </a:t>
            </a:r>
            <a:r>
              <a:rPr lang="en-US" altLang="zh-CN" sz="2600">
                <a:latin typeface="+mn-ea"/>
                <a:ea typeface="+mn-ea"/>
              </a:rPr>
              <a:t>up”</a:t>
            </a:r>
            <a:r>
              <a:rPr lang="zh-CN" altLang="en-US" sz="2600">
                <a:latin typeface="+mn-ea"/>
                <a:ea typeface="+mn-ea"/>
              </a:rPr>
              <a:t>等同于“</a:t>
            </a:r>
            <a:r>
              <a:rPr lang="en-US" altLang="zh-CN" sz="2600">
                <a:latin typeface="+mn-ea"/>
                <a:ea typeface="+mn-ea"/>
              </a:rPr>
              <a:t>ifup </a:t>
            </a:r>
            <a:r>
              <a:rPr lang="zh-CN" altLang="en-US" sz="2600">
                <a:latin typeface="+mn-ea"/>
                <a:ea typeface="+mn-ea"/>
              </a:rPr>
              <a:t>网络接口名”</a:t>
            </a:r>
            <a:endParaRPr lang="en-US" altLang="zh-CN" sz="2600">
              <a:latin typeface="+mn-ea"/>
              <a:ea typeface="+mn-ea"/>
            </a:endParaRPr>
          </a:p>
          <a:p>
            <a:pPr algn="l">
              <a:lnSpc>
                <a:spcPct val="80000"/>
              </a:lnSpc>
              <a:spcBef>
                <a:spcPct val="50000"/>
              </a:spcBef>
            </a:pPr>
            <a:r>
              <a:rPr lang="en-US" altLang="zh-CN" sz="2600" smtClean="0">
                <a:latin typeface="+mn-ea"/>
                <a:ea typeface="+mn-ea"/>
              </a:rPr>
              <a:t>“</a:t>
            </a:r>
            <a:r>
              <a:rPr lang="en-US" altLang="zh-CN" sz="2600" err="1" smtClean="0">
                <a:latin typeface="+mn-ea"/>
                <a:ea typeface="+mn-ea"/>
              </a:rPr>
              <a:t>ifconfig</a:t>
            </a:r>
            <a:r>
              <a:rPr lang="en-US" altLang="zh-CN" sz="2600" smtClean="0">
                <a:latin typeface="+mn-ea"/>
                <a:ea typeface="+mn-ea"/>
              </a:rPr>
              <a:t> </a:t>
            </a:r>
            <a:r>
              <a:rPr lang="zh-CN" altLang="en-US" sz="2600" smtClean="0">
                <a:latin typeface="+mn-ea"/>
                <a:ea typeface="+mn-ea"/>
              </a:rPr>
              <a:t>网络接口名 </a:t>
            </a:r>
            <a:r>
              <a:rPr lang="en-US" altLang="zh-CN" sz="2600" smtClean="0">
                <a:latin typeface="+mn-ea"/>
                <a:ea typeface="+mn-ea"/>
              </a:rPr>
              <a:t>down</a:t>
            </a:r>
            <a:r>
              <a:rPr lang="zh-CN" altLang="en-US" sz="2600" smtClean="0">
                <a:latin typeface="+mn-ea"/>
                <a:ea typeface="+mn-ea"/>
              </a:rPr>
              <a:t>”与</a:t>
            </a:r>
            <a:r>
              <a:rPr lang="zh-CN" altLang="en-US" sz="2600">
                <a:latin typeface="+mn-ea"/>
                <a:ea typeface="+mn-ea"/>
              </a:rPr>
              <a:t>“</a:t>
            </a:r>
            <a:r>
              <a:rPr lang="en-US" altLang="zh-CN" sz="2600" err="1" smtClean="0">
                <a:latin typeface="+mn-ea"/>
                <a:ea typeface="+mn-ea"/>
              </a:rPr>
              <a:t>ifdown</a:t>
            </a:r>
            <a:r>
              <a:rPr lang="en-US" altLang="zh-CN" sz="2600" smtClean="0">
                <a:latin typeface="+mn-ea"/>
                <a:ea typeface="+mn-ea"/>
              </a:rPr>
              <a:t> </a:t>
            </a:r>
            <a:r>
              <a:rPr lang="zh-CN" altLang="en-US" sz="2600" smtClean="0">
                <a:latin typeface="+mn-ea"/>
                <a:ea typeface="+mn-ea"/>
              </a:rPr>
              <a:t>网络接口名”命令效果相同；</a:t>
            </a:r>
            <a:endParaRPr lang="en-US" altLang="zh-CN" sz="2600" smtClean="0">
              <a:latin typeface="+mn-ea"/>
              <a:ea typeface="+mn-ea"/>
            </a:endParaRPr>
          </a:p>
        </p:txBody>
      </p:sp>
      <p:sp>
        <p:nvSpPr>
          <p:cNvPr id="2" name="标题 1"/>
          <p:cNvSpPr>
            <a:spLocks noGrp="1"/>
          </p:cNvSpPr>
          <p:nvPr>
            <p:ph type="title"/>
          </p:nvPr>
        </p:nvSpPr>
        <p:spPr/>
        <p:txBody>
          <a:bodyPr/>
          <a:lstStyle/>
          <a:p>
            <a:r>
              <a:rPr lang="zh-CN" altLang="en-US" smtClean="0"/>
              <a:t>配置网络的</a:t>
            </a:r>
            <a:r>
              <a:rPr lang="en-US" altLang="zh-CN" smtClean="0"/>
              <a:t>Shell</a:t>
            </a:r>
            <a:r>
              <a:rPr lang="zh-CN" altLang="en-US" smtClean="0"/>
              <a:t>命令</a:t>
            </a:r>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32</a:t>
            </a:fld>
            <a:endParaRPr lang="en-US" altLang="zh-CN"/>
          </a:p>
        </p:txBody>
      </p:sp>
    </p:spTree>
    <p:extLst>
      <p:ext uri="{BB962C8B-B14F-4D97-AF65-F5344CB8AC3E}">
        <p14:creationId xmlns:p14="http://schemas.microsoft.com/office/powerpoint/2010/main" val="38575181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305175"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5" name="Text Box 5"/>
          <p:cNvSpPr txBox="1">
            <a:spLocks noChangeArrowheads="1"/>
          </p:cNvSpPr>
          <p:nvPr/>
        </p:nvSpPr>
        <p:spPr bwMode="auto">
          <a:xfrm>
            <a:off x="683568" y="1268760"/>
            <a:ext cx="8208912"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60000"/>
              </a:lnSpc>
              <a:spcBef>
                <a:spcPct val="50000"/>
              </a:spcBef>
            </a:pPr>
            <a:r>
              <a:rPr lang="en-US" altLang="zh-CN" sz="2500" smtClean="0">
                <a:solidFill>
                  <a:srgbClr val="0000CC"/>
                </a:solidFill>
                <a:latin typeface="+mn-ea"/>
                <a:ea typeface="+mn-ea"/>
                <a:cs typeface="Arial" pitchFamily="34" charset="0"/>
              </a:rPr>
              <a:t>service</a:t>
            </a:r>
            <a:r>
              <a:rPr lang="zh-CN" altLang="en-US" sz="2500" smtClean="0">
                <a:solidFill>
                  <a:srgbClr val="0000CC"/>
                </a:solidFill>
                <a:latin typeface="+mn-ea"/>
                <a:ea typeface="+mn-ea"/>
                <a:cs typeface="Arial" pitchFamily="34" charset="0"/>
              </a:rPr>
              <a:t>命令</a:t>
            </a:r>
            <a:endParaRPr lang="en-US" altLang="zh-CN" sz="2500" b="1">
              <a:solidFill>
                <a:srgbClr val="0000CC"/>
              </a:solidFill>
              <a:latin typeface="+mn-ea"/>
              <a:ea typeface="+mn-ea"/>
              <a:cs typeface="Arial" pitchFamily="34" charset="0"/>
            </a:endParaRPr>
          </a:p>
          <a:p>
            <a:pPr algn="l">
              <a:lnSpc>
                <a:spcPct val="60000"/>
              </a:lnSpc>
              <a:spcBef>
                <a:spcPct val="50000"/>
              </a:spcBef>
            </a:pPr>
            <a:r>
              <a:rPr lang="zh-CN" altLang="en-US" sz="2500" smtClean="0">
                <a:latin typeface="+mn-ea"/>
                <a:ea typeface="+mn-ea"/>
              </a:rPr>
              <a:t>格式：</a:t>
            </a:r>
            <a:r>
              <a:rPr lang="en-US" altLang="zh-CN" sz="2500" smtClean="0">
                <a:latin typeface="+mn-ea"/>
                <a:ea typeface="+mn-ea"/>
              </a:rPr>
              <a:t>service </a:t>
            </a:r>
            <a:r>
              <a:rPr lang="zh-CN" altLang="en-US" sz="2500" smtClean="0">
                <a:latin typeface="+mn-ea"/>
                <a:ea typeface="+mn-ea"/>
              </a:rPr>
              <a:t>服务名  </a:t>
            </a:r>
            <a:r>
              <a:rPr lang="en-US" altLang="zh-CN" sz="2500" err="1" smtClean="0">
                <a:latin typeface="+mn-ea"/>
                <a:ea typeface="+mn-ea"/>
              </a:rPr>
              <a:t>start|stop|restart</a:t>
            </a:r>
            <a:r>
              <a:rPr lang="zh-CN" altLang="en-US" sz="2500" smtClean="0">
                <a:latin typeface="+mn-ea"/>
                <a:ea typeface="+mn-ea"/>
              </a:rPr>
              <a:t>  </a:t>
            </a:r>
            <a:endParaRPr lang="en-US" altLang="zh-CN" sz="2500" smtClean="0">
              <a:latin typeface="+mn-ea"/>
              <a:ea typeface="+mn-ea"/>
            </a:endParaRPr>
          </a:p>
          <a:p>
            <a:pPr algn="l">
              <a:lnSpc>
                <a:spcPct val="60000"/>
              </a:lnSpc>
              <a:spcBef>
                <a:spcPct val="50000"/>
              </a:spcBef>
            </a:pPr>
            <a:r>
              <a:rPr lang="zh-CN" altLang="en-US" sz="2500" smtClean="0">
                <a:latin typeface="+mn-ea"/>
                <a:ea typeface="+mn-ea"/>
              </a:rPr>
              <a:t>功能：启用、停止或重启指定的服务。</a:t>
            </a:r>
            <a:endParaRPr lang="en-US" altLang="zh-CN" sz="2500" smtClean="0">
              <a:latin typeface="+mn-ea"/>
              <a:ea typeface="+mn-ea"/>
            </a:endParaRPr>
          </a:p>
          <a:p>
            <a:pPr algn="l">
              <a:lnSpc>
                <a:spcPct val="60000"/>
              </a:lnSpc>
              <a:spcBef>
                <a:spcPct val="50000"/>
              </a:spcBef>
            </a:pPr>
            <a:r>
              <a:rPr lang="zh-CN" altLang="en-US" sz="2500" smtClean="0">
                <a:latin typeface="+mn-ea"/>
                <a:ea typeface="+mn-ea"/>
              </a:rPr>
              <a:t>例如：启用</a:t>
            </a:r>
            <a:r>
              <a:rPr lang="en-US" altLang="zh-CN" sz="2500" smtClean="0">
                <a:latin typeface="+mn-ea"/>
                <a:ea typeface="+mn-ea"/>
              </a:rPr>
              <a:t>Samba</a:t>
            </a:r>
            <a:r>
              <a:rPr lang="zh-CN" altLang="en-US" sz="2500" smtClean="0">
                <a:latin typeface="+mn-ea"/>
                <a:ea typeface="+mn-ea"/>
              </a:rPr>
              <a:t>服务。</a:t>
            </a:r>
            <a:endParaRPr lang="en-US" altLang="zh-CN" sz="2500" smtClean="0">
              <a:latin typeface="+mn-ea"/>
              <a:ea typeface="+mn-ea"/>
            </a:endParaRPr>
          </a:p>
          <a:p>
            <a:pPr algn="l">
              <a:lnSpc>
                <a:spcPct val="60000"/>
              </a:lnSpc>
              <a:spcBef>
                <a:spcPct val="50000"/>
              </a:spcBef>
            </a:pPr>
            <a:r>
              <a:rPr lang="zh-CN" altLang="en-US" sz="2500" smtClean="0">
                <a:latin typeface="+mn-ea"/>
                <a:ea typeface="+mn-ea"/>
              </a:rPr>
              <a:t>［</a:t>
            </a:r>
            <a:r>
              <a:rPr lang="en-US" altLang="zh-CN" sz="2500" smtClean="0">
                <a:latin typeface="+mn-ea"/>
                <a:ea typeface="+mn-ea"/>
              </a:rPr>
              <a:t>root@ Linux root</a:t>
            </a:r>
            <a:r>
              <a:rPr lang="zh-CN" altLang="en-US" sz="2500" smtClean="0">
                <a:latin typeface="+mn-ea"/>
                <a:ea typeface="+mn-ea"/>
              </a:rPr>
              <a:t>］</a:t>
            </a:r>
            <a:r>
              <a:rPr lang="en-US" altLang="zh-CN" sz="2500" smtClean="0">
                <a:latin typeface="+mn-ea"/>
                <a:ea typeface="+mn-ea"/>
              </a:rPr>
              <a:t># service </a:t>
            </a:r>
            <a:r>
              <a:rPr lang="en-US" altLang="zh-CN" sz="2500" err="1" smtClean="0">
                <a:latin typeface="+mn-ea"/>
                <a:ea typeface="+mn-ea"/>
              </a:rPr>
              <a:t>smb</a:t>
            </a:r>
            <a:r>
              <a:rPr lang="en-US" altLang="zh-CN" sz="2500" smtClean="0">
                <a:latin typeface="+mn-ea"/>
                <a:ea typeface="+mn-ea"/>
              </a:rPr>
              <a:t> start</a:t>
            </a:r>
          </a:p>
          <a:p>
            <a:pPr algn="l">
              <a:lnSpc>
                <a:spcPct val="60000"/>
              </a:lnSpc>
              <a:spcBef>
                <a:spcPct val="50000"/>
              </a:spcBef>
            </a:pPr>
            <a:r>
              <a:rPr lang="en-US" altLang="zh-CN" sz="2500" smtClean="0">
                <a:latin typeface="+mn-ea"/>
                <a:ea typeface="+mn-ea"/>
              </a:rPr>
              <a:t> </a:t>
            </a:r>
            <a:r>
              <a:rPr lang="zh-CN" altLang="en-US" sz="2500" smtClean="0">
                <a:latin typeface="+mn-ea"/>
                <a:ea typeface="+mn-ea"/>
              </a:rPr>
              <a:t>启动 </a:t>
            </a:r>
            <a:r>
              <a:rPr lang="en-US" altLang="zh-CN" sz="2500" smtClean="0">
                <a:latin typeface="+mn-ea"/>
                <a:ea typeface="+mn-ea"/>
              </a:rPr>
              <a:t>SMB </a:t>
            </a:r>
            <a:r>
              <a:rPr lang="zh-CN" altLang="en-US" sz="2500" smtClean="0">
                <a:latin typeface="+mn-ea"/>
                <a:ea typeface="+mn-ea"/>
              </a:rPr>
              <a:t>服务           </a:t>
            </a:r>
            <a:r>
              <a:rPr lang="en-US" altLang="zh-CN" sz="2500" smtClean="0">
                <a:latin typeface="+mn-ea"/>
                <a:ea typeface="+mn-ea"/>
              </a:rPr>
              <a:t>            [</a:t>
            </a:r>
            <a:r>
              <a:rPr lang="zh-CN" altLang="en-US" sz="2500" smtClean="0">
                <a:latin typeface="+mn-ea"/>
                <a:ea typeface="+mn-ea"/>
              </a:rPr>
              <a:t>确定</a:t>
            </a:r>
            <a:r>
              <a:rPr lang="en-US" altLang="zh-CN" sz="2500" smtClean="0">
                <a:latin typeface="+mn-ea"/>
                <a:ea typeface="+mn-ea"/>
              </a:rPr>
              <a:t>]</a:t>
            </a:r>
          </a:p>
          <a:p>
            <a:pPr algn="l">
              <a:lnSpc>
                <a:spcPct val="60000"/>
              </a:lnSpc>
              <a:spcBef>
                <a:spcPct val="50000"/>
              </a:spcBef>
            </a:pPr>
            <a:r>
              <a:rPr lang="zh-CN" altLang="en-US" sz="2500" smtClean="0">
                <a:latin typeface="+mn-ea"/>
              </a:rPr>
              <a:t> </a:t>
            </a:r>
            <a:r>
              <a:rPr lang="zh-CN" altLang="en-US" sz="2500" smtClean="0">
                <a:latin typeface="+mn-ea"/>
                <a:ea typeface="+mn-ea"/>
              </a:rPr>
              <a:t>启动 </a:t>
            </a:r>
            <a:r>
              <a:rPr lang="en-US" altLang="zh-CN" sz="2500">
                <a:latin typeface="+mn-ea"/>
                <a:ea typeface="+mn-ea"/>
              </a:rPr>
              <a:t>N</a:t>
            </a:r>
            <a:r>
              <a:rPr lang="en-US" altLang="zh-CN" sz="2500" smtClean="0">
                <a:latin typeface="+mn-ea"/>
                <a:ea typeface="+mn-ea"/>
              </a:rPr>
              <a:t>MB </a:t>
            </a:r>
            <a:r>
              <a:rPr lang="zh-CN" altLang="en-US" sz="2500">
                <a:latin typeface="+mn-ea"/>
                <a:ea typeface="+mn-ea"/>
              </a:rPr>
              <a:t>服务           </a:t>
            </a:r>
            <a:r>
              <a:rPr lang="en-US" altLang="zh-CN" sz="2500">
                <a:latin typeface="+mn-ea"/>
                <a:ea typeface="+mn-ea"/>
              </a:rPr>
              <a:t>            [</a:t>
            </a:r>
            <a:r>
              <a:rPr lang="zh-CN" altLang="en-US" sz="2500">
                <a:latin typeface="+mn-ea"/>
                <a:ea typeface="+mn-ea"/>
              </a:rPr>
              <a:t>确定</a:t>
            </a:r>
            <a:r>
              <a:rPr lang="en-US" altLang="zh-CN" sz="2500" smtClean="0">
                <a:latin typeface="+mn-ea"/>
                <a:ea typeface="+mn-ea"/>
              </a:rPr>
              <a:t>]</a:t>
            </a:r>
          </a:p>
          <a:p>
            <a:pPr algn="l">
              <a:lnSpc>
                <a:spcPct val="60000"/>
              </a:lnSpc>
              <a:spcBef>
                <a:spcPct val="50000"/>
              </a:spcBef>
            </a:pPr>
            <a:r>
              <a:rPr lang="zh-CN" altLang="en-US" sz="2500" smtClean="0">
                <a:latin typeface="+mn-ea"/>
                <a:ea typeface="+mn-ea"/>
              </a:rPr>
              <a:t>例如：重启</a:t>
            </a:r>
            <a:r>
              <a:rPr lang="en-US" altLang="zh-CN" sz="2500" err="1" smtClean="0">
                <a:latin typeface="+mn-ea"/>
                <a:ea typeface="+mn-ea"/>
              </a:rPr>
              <a:t>V</a:t>
            </a:r>
            <a:r>
              <a:rPr lang="en-US" altLang="zh-CN" sz="2500" smtClean="0">
                <a:latin typeface="+mn-ea"/>
                <a:ea typeface="+mn-ea"/>
              </a:rPr>
              <a:t>sftpd </a:t>
            </a:r>
            <a:r>
              <a:rPr lang="zh-CN" altLang="en-US" sz="2500" smtClean="0">
                <a:latin typeface="+mn-ea"/>
                <a:ea typeface="+mn-ea"/>
              </a:rPr>
              <a:t>服务。</a:t>
            </a:r>
            <a:endParaRPr lang="en-US" altLang="zh-CN" sz="2500" smtClean="0">
              <a:latin typeface="+mn-ea"/>
              <a:ea typeface="+mn-ea"/>
            </a:endParaRPr>
          </a:p>
          <a:p>
            <a:pPr algn="l">
              <a:lnSpc>
                <a:spcPct val="60000"/>
              </a:lnSpc>
              <a:spcBef>
                <a:spcPct val="50000"/>
              </a:spcBef>
            </a:pPr>
            <a:r>
              <a:rPr lang="zh-CN" altLang="en-US" sz="2500">
                <a:latin typeface="+mn-ea"/>
              </a:rPr>
              <a:t>［</a:t>
            </a:r>
            <a:r>
              <a:rPr lang="en-US" altLang="zh-CN" sz="2500">
                <a:latin typeface="+mn-ea"/>
              </a:rPr>
              <a:t>root@ Linux root</a:t>
            </a:r>
            <a:r>
              <a:rPr lang="zh-CN" altLang="en-US" sz="2500">
                <a:latin typeface="+mn-ea"/>
              </a:rPr>
              <a:t>］</a:t>
            </a:r>
            <a:r>
              <a:rPr lang="en-US" altLang="zh-CN" sz="2500">
                <a:latin typeface="+mn-ea"/>
              </a:rPr>
              <a:t># service </a:t>
            </a:r>
            <a:r>
              <a:rPr lang="en-US" altLang="zh-CN" sz="2500" err="1" smtClean="0">
                <a:latin typeface="+mn-ea"/>
              </a:rPr>
              <a:t>vsftpd</a:t>
            </a:r>
            <a:r>
              <a:rPr lang="en-US" altLang="zh-CN" sz="2500" smtClean="0">
                <a:latin typeface="+mn-ea"/>
              </a:rPr>
              <a:t>  restart</a:t>
            </a:r>
          </a:p>
          <a:p>
            <a:pPr algn="l">
              <a:lnSpc>
                <a:spcPct val="60000"/>
              </a:lnSpc>
              <a:spcBef>
                <a:spcPct val="50000"/>
              </a:spcBef>
            </a:pPr>
            <a:r>
              <a:rPr lang="zh-CN" altLang="en-US" sz="2500" smtClean="0">
                <a:latin typeface="+mn-ea"/>
                <a:ea typeface="+mn-ea"/>
              </a:rPr>
              <a:t>关闭 </a:t>
            </a:r>
            <a:r>
              <a:rPr lang="en-US" altLang="zh-CN" sz="2500" err="1" smtClean="0">
                <a:latin typeface="+mn-ea"/>
                <a:ea typeface="+mn-ea"/>
              </a:rPr>
              <a:t>vsftpd</a:t>
            </a:r>
            <a:r>
              <a:rPr lang="en-US" altLang="zh-CN" sz="2500" smtClean="0">
                <a:latin typeface="+mn-ea"/>
                <a:ea typeface="+mn-ea"/>
              </a:rPr>
              <a:t>:                         [</a:t>
            </a:r>
            <a:r>
              <a:rPr lang="zh-CN" altLang="en-US" sz="2500" smtClean="0">
                <a:latin typeface="+mn-ea"/>
                <a:ea typeface="+mn-ea"/>
              </a:rPr>
              <a:t>确定</a:t>
            </a:r>
            <a:r>
              <a:rPr lang="en-US" altLang="zh-CN" sz="2500" smtClean="0">
                <a:latin typeface="+mn-ea"/>
                <a:ea typeface="+mn-ea"/>
              </a:rPr>
              <a:t>]</a:t>
            </a:r>
          </a:p>
          <a:p>
            <a:pPr algn="l">
              <a:lnSpc>
                <a:spcPct val="60000"/>
              </a:lnSpc>
              <a:spcBef>
                <a:spcPct val="50000"/>
              </a:spcBef>
            </a:pPr>
            <a:r>
              <a:rPr lang="zh-CN" altLang="en-US" sz="2500" smtClean="0">
                <a:latin typeface="+mn-ea"/>
                <a:ea typeface="+mn-ea"/>
              </a:rPr>
              <a:t>为</a:t>
            </a:r>
            <a:r>
              <a:rPr lang="en-US" altLang="zh-CN" sz="2500" err="1" smtClean="0">
                <a:latin typeface="+mn-ea"/>
                <a:ea typeface="+mn-ea"/>
              </a:rPr>
              <a:t>vsftpd</a:t>
            </a:r>
            <a:r>
              <a:rPr lang="en-US" altLang="zh-CN" sz="2500">
                <a:latin typeface="+mn-ea"/>
                <a:ea typeface="+mn-ea"/>
              </a:rPr>
              <a:t> </a:t>
            </a:r>
            <a:r>
              <a:rPr lang="zh-CN" altLang="en-US" sz="2500" smtClean="0">
                <a:latin typeface="+mn-ea"/>
                <a:ea typeface="+mn-ea"/>
              </a:rPr>
              <a:t>启动 </a:t>
            </a:r>
            <a:r>
              <a:rPr lang="en-US" altLang="zh-CN" sz="2500" err="1" smtClean="0">
                <a:latin typeface="+mn-ea"/>
                <a:ea typeface="+mn-ea"/>
              </a:rPr>
              <a:t>vsftpd</a:t>
            </a:r>
            <a:r>
              <a:rPr lang="en-US" altLang="zh-CN" sz="2500" smtClean="0">
                <a:latin typeface="+mn-ea"/>
                <a:ea typeface="+mn-ea"/>
              </a:rPr>
              <a:t>                 [</a:t>
            </a:r>
            <a:r>
              <a:rPr lang="zh-CN" altLang="en-US" sz="2500" smtClean="0">
                <a:latin typeface="+mn-ea"/>
                <a:ea typeface="+mn-ea"/>
              </a:rPr>
              <a:t>确定</a:t>
            </a:r>
            <a:r>
              <a:rPr lang="en-US" altLang="zh-CN" sz="2500" smtClean="0">
                <a:latin typeface="+mn-ea"/>
                <a:ea typeface="+mn-ea"/>
              </a:rPr>
              <a:t>]</a:t>
            </a:r>
          </a:p>
        </p:txBody>
      </p:sp>
      <p:sp>
        <p:nvSpPr>
          <p:cNvPr id="2" name="标题 1"/>
          <p:cNvSpPr>
            <a:spLocks noGrp="1"/>
          </p:cNvSpPr>
          <p:nvPr>
            <p:ph type="title"/>
          </p:nvPr>
        </p:nvSpPr>
        <p:spPr/>
        <p:txBody>
          <a:bodyPr/>
          <a:lstStyle/>
          <a:p>
            <a:r>
              <a:rPr lang="zh-CN" altLang="en-US" smtClean="0"/>
              <a:t>管理</a:t>
            </a:r>
            <a:r>
              <a:rPr lang="zh-CN" altLang="en-US"/>
              <a:t>服务</a:t>
            </a:r>
            <a:r>
              <a:rPr lang="zh-CN" altLang="en-US" smtClean="0"/>
              <a:t>的</a:t>
            </a:r>
            <a:r>
              <a:rPr lang="en-US" altLang="zh-CN" smtClean="0"/>
              <a:t>Shell</a:t>
            </a:r>
            <a:r>
              <a:rPr lang="zh-CN" altLang="en-US" smtClean="0"/>
              <a:t>命令</a:t>
            </a:r>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33</a:t>
            </a:fld>
            <a:endParaRPr lang="en-US" altLang="zh-CN"/>
          </a:p>
        </p:txBody>
      </p:sp>
    </p:spTree>
    <p:extLst>
      <p:ext uri="{BB962C8B-B14F-4D97-AF65-F5344CB8AC3E}">
        <p14:creationId xmlns:p14="http://schemas.microsoft.com/office/powerpoint/2010/main" val="20920027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305175"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5" name="Text Box 5"/>
          <p:cNvSpPr txBox="1">
            <a:spLocks noChangeArrowheads="1"/>
          </p:cNvSpPr>
          <p:nvPr/>
        </p:nvSpPr>
        <p:spPr bwMode="auto">
          <a:xfrm>
            <a:off x="683568" y="1268760"/>
            <a:ext cx="8208912"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500" smtClean="0">
                <a:solidFill>
                  <a:srgbClr val="0000CC"/>
                </a:solidFill>
                <a:latin typeface="+mn-ea"/>
                <a:ea typeface="+mn-ea"/>
                <a:cs typeface="Arial" pitchFamily="34" charset="0"/>
              </a:rPr>
              <a:t>host</a:t>
            </a:r>
            <a:r>
              <a:rPr lang="zh-CN" altLang="en-US" sz="2500" smtClean="0">
                <a:solidFill>
                  <a:srgbClr val="0000CC"/>
                </a:solidFill>
                <a:latin typeface="+mn-ea"/>
                <a:ea typeface="+mn-ea"/>
                <a:cs typeface="Arial" pitchFamily="34" charset="0"/>
              </a:rPr>
              <a:t>命令</a:t>
            </a:r>
            <a:endParaRPr lang="en-US" altLang="zh-CN" sz="2500" b="1">
              <a:solidFill>
                <a:srgbClr val="0000CC"/>
              </a:solidFill>
              <a:latin typeface="+mn-ea"/>
              <a:ea typeface="+mn-ea"/>
              <a:cs typeface="Arial" pitchFamily="34" charset="0"/>
            </a:endParaRPr>
          </a:p>
          <a:p>
            <a:pPr algn="l">
              <a:spcBef>
                <a:spcPct val="50000"/>
              </a:spcBef>
            </a:pPr>
            <a:r>
              <a:rPr lang="zh-CN" altLang="en-US" sz="2500" smtClean="0">
                <a:latin typeface="+mn-ea"/>
                <a:ea typeface="+mn-ea"/>
              </a:rPr>
              <a:t>格式：</a:t>
            </a:r>
            <a:r>
              <a:rPr lang="en-US" altLang="zh-CN" sz="2500" smtClean="0">
                <a:latin typeface="+mn-ea"/>
                <a:ea typeface="+mn-ea"/>
              </a:rPr>
              <a:t>host [</a:t>
            </a:r>
            <a:r>
              <a:rPr lang="zh-CN" altLang="en-US" sz="2500" smtClean="0">
                <a:latin typeface="+mn-ea"/>
                <a:ea typeface="+mn-ea"/>
              </a:rPr>
              <a:t>选项</a:t>
            </a:r>
            <a:r>
              <a:rPr lang="en-US" altLang="zh-CN" sz="2500" smtClean="0">
                <a:latin typeface="+mn-ea"/>
                <a:ea typeface="+mn-ea"/>
              </a:rPr>
              <a:t>]   </a:t>
            </a:r>
            <a:r>
              <a:rPr lang="en-US" altLang="zh-CN" sz="2500" err="1">
                <a:latin typeface="+mn-ea"/>
                <a:ea typeface="+mn-ea"/>
              </a:rPr>
              <a:t>H</a:t>
            </a:r>
            <a:r>
              <a:rPr lang="en-US" altLang="zh-CN" sz="2500" err="1" smtClean="0">
                <a:latin typeface="+mn-ea"/>
                <a:ea typeface="+mn-ea"/>
              </a:rPr>
              <a:t>ostname|Address</a:t>
            </a:r>
            <a:r>
              <a:rPr lang="zh-CN" altLang="en-US" sz="2500" smtClean="0">
                <a:latin typeface="+mn-ea"/>
                <a:ea typeface="+mn-ea"/>
              </a:rPr>
              <a:t> </a:t>
            </a:r>
            <a:endParaRPr lang="en-US" altLang="zh-CN" sz="2500" smtClean="0">
              <a:latin typeface="+mn-ea"/>
              <a:ea typeface="+mn-ea"/>
            </a:endParaRPr>
          </a:p>
          <a:p>
            <a:pPr algn="l">
              <a:spcBef>
                <a:spcPct val="50000"/>
              </a:spcBef>
            </a:pPr>
            <a:r>
              <a:rPr lang="zh-CN" altLang="en-US" sz="2500" smtClean="0">
                <a:latin typeface="+mn-ea"/>
                <a:ea typeface="+mn-ea"/>
              </a:rPr>
              <a:t>功能</a:t>
            </a:r>
            <a:r>
              <a:rPr lang="zh-CN" altLang="en-US" sz="2500">
                <a:latin typeface="+mn-ea"/>
                <a:ea typeface="+mn-ea"/>
              </a:rPr>
              <a:t>：把一个主机名解析到一个网际地址或把一个网际地址解析到一个主机名</a:t>
            </a:r>
            <a:r>
              <a:rPr lang="zh-CN" altLang="en-US" sz="2500" smtClean="0">
                <a:latin typeface="+mn-ea"/>
                <a:ea typeface="+mn-ea"/>
              </a:rPr>
              <a:t>。</a:t>
            </a:r>
            <a:endParaRPr lang="en-US" altLang="zh-CN" sz="2500" smtClean="0">
              <a:latin typeface="+mn-ea"/>
              <a:ea typeface="+mn-ea"/>
            </a:endParaRPr>
          </a:p>
          <a:p>
            <a:pPr algn="l">
              <a:spcBef>
                <a:spcPct val="50000"/>
              </a:spcBef>
            </a:pPr>
            <a:r>
              <a:rPr lang="zh-CN" altLang="en-US" sz="2500" smtClean="0">
                <a:latin typeface="+mn-ea"/>
                <a:ea typeface="+mn-ea"/>
              </a:rPr>
              <a:t>例如：查看域名</a:t>
            </a:r>
            <a:r>
              <a:rPr lang="en-US" altLang="zh-CN" sz="2500" smtClean="0">
                <a:latin typeface="+mn-ea"/>
                <a:ea typeface="+mn-ea"/>
              </a:rPr>
              <a:t>www.lily.com</a:t>
            </a:r>
            <a:r>
              <a:rPr lang="zh-CN" altLang="en-US" sz="2500" smtClean="0">
                <a:latin typeface="+mn-ea"/>
                <a:ea typeface="+mn-ea"/>
              </a:rPr>
              <a:t>所对应的</a:t>
            </a:r>
            <a:r>
              <a:rPr lang="en-US" altLang="zh-CN" sz="2500" smtClean="0">
                <a:latin typeface="+mn-ea"/>
                <a:ea typeface="+mn-ea"/>
              </a:rPr>
              <a:t>IP</a:t>
            </a:r>
            <a:r>
              <a:rPr lang="zh-CN" altLang="en-US" sz="2500" smtClean="0">
                <a:latin typeface="+mn-ea"/>
                <a:ea typeface="+mn-ea"/>
              </a:rPr>
              <a:t>地址。</a:t>
            </a:r>
            <a:endParaRPr lang="en-US" altLang="zh-CN" sz="2500" smtClean="0">
              <a:latin typeface="+mn-ea"/>
              <a:ea typeface="+mn-ea"/>
            </a:endParaRPr>
          </a:p>
          <a:p>
            <a:pPr algn="l">
              <a:spcBef>
                <a:spcPct val="50000"/>
              </a:spcBef>
            </a:pPr>
            <a:r>
              <a:rPr lang="zh-CN" altLang="en-US" sz="2500" smtClean="0">
                <a:latin typeface="+mn-ea"/>
                <a:ea typeface="+mn-ea"/>
              </a:rPr>
              <a:t>［</a:t>
            </a:r>
            <a:r>
              <a:rPr lang="en-US" altLang="zh-CN" sz="2500" smtClean="0">
                <a:latin typeface="+mn-ea"/>
                <a:ea typeface="+mn-ea"/>
              </a:rPr>
              <a:t>root@ Linux root</a:t>
            </a:r>
            <a:r>
              <a:rPr lang="zh-CN" altLang="en-US" sz="2500" smtClean="0">
                <a:latin typeface="+mn-ea"/>
                <a:ea typeface="+mn-ea"/>
              </a:rPr>
              <a:t>］</a:t>
            </a:r>
            <a:r>
              <a:rPr lang="en-US" altLang="zh-CN" sz="2500" smtClean="0">
                <a:latin typeface="+mn-ea"/>
                <a:ea typeface="+mn-ea"/>
              </a:rPr>
              <a:t># host www.lily.com</a:t>
            </a:r>
          </a:p>
          <a:p>
            <a:pPr algn="l">
              <a:spcBef>
                <a:spcPct val="50000"/>
              </a:spcBef>
            </a:pPr>
            <a:r>
              <a:rPr lang="en-US" altLang="zh-CN" sz="2500" smtClean="0">
                <a:latin typeface="+mn-ea"/>
                <a:ea typeface="+mn-ea"/>
              </a:rPr>
              <a:t> </a:t>
            </a:r>
            <a:r>
              <a:rPr lang="en-US" altLang="zh-CN" sz="2500" err="1" smtClean="0">
                <a:latin typeface="+mn-ea"/>
                <a:ea typeface="+mn-ea"/>
              </a:rPr>
              <a:t>www,lily.com</a:t>
            </a:r>
            <a:r>
              <a:rPr lang="en-US" altLang="zh-CN" sz="2500" smtClean="0">
                <a:latin typeface="+mn-ea"/>
                <a:ea typeface="+mn-ea"/>
              </a:rPr>
              <a:t> has address 192.168.0.120</a:t>
            </a:r>
          </a:p>
        </p:txBody>
      </p:sp>
      <p:sp>
        <p:nvSpPr>
          <p:cNvPr id="2" name="标题 1"/>
          <p:cNvSpPr>
            <a:spLocks noGrp="1"/>
          </p:cNvSpPr>
          <p:nvPr>
            <p:ph type="title"/>
          </p:nvPr>
        </p:nvSpPr>
        <p:spPr/>
        <p:txBody>
          <a:bodyPr/>
          <a:lstStyle/>
          <a:p>
            <a:r>
              <a:rPr lang="zh-CN" altLang="en-US" smtClean="0"/>
              <a:t>管理</a:t>
            </a:r>
            <a:r>
              <a:rPr lang="zh-CN" altLang="en-US"/>
              <a:t>服务</a:t>
            </a:r>
            <a:r>
              <a:rPr lang="zh-CN" altLang="en-US" smtClean="0"/>
              <a:t>的</a:t>
            </a:r>
            <a:r>
              <a:rPr lang="en-US" altLang="zh-CN" smtClean="0"/>
              <a:t>Shell</a:t>
            </a:r>
            <a:r>
              <a:rPr lang="zh-CN" altLang="en-US" smtClean="0"/>
              <a:t>命令</a:t>
            </a:r>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34</a:t>
            </a:fld>
            <a:endParaRPr lang="en-US" altLang="zh-CN"/>
          </a:p>
        </p:txBody>
      </p:sp>
    </p:spTree>
    <p:extLst>
      <p:ext uri="{BB962C8B-B14F-4D97-AF65-F5344CB8AC3E}">
        <p14:creationId xmlns:p14="http://schemas.microsoft.com/office/powerpoint/2010/main" val="2999026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305175"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5" name="Text Box 5"/>
          <p:cNvSpPr txBox="1">
            <a:spLocks noChangeArrowheads="1"/>
          </p:cNvSpPr>
          <p:nvPr/>
        </p:nvSpPr>
        <p:spPr bwMode="auto">
          <a:xfrm>
            <a:off x="467544" y="1268760"/>
            <a:ext cx="8208912" cy="4293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zh-CN" sz="2600" err="1" smtClean="0">
                <a:solidFill>
                  <a:srgbClr val="0000CC"/>
                </a:solidFill>
                <a:latin typeface="+mn-ea"/>
                <a:ea typeface="+mn-ea"/>
                <a:cs typeface="Arial" pitchFamily="34" charset="0"/>
              </a:rPr>
              <a:t>nslookup</a:t>
            </a:r>
            <a:r>
              <a:rPr lang="zh-CN" altLang="en-US" sz="2600" smtClean="0">
                <a:solidFill>
                  <a:srgbClr val="0000CC"/>
                </a:solidFill>
                <a:latin typeface="+mn-ea"/>
                <a:ea typeface="+mn-ea"/>
                <a:cs typeface="Arial" pitchFamily="34" charset="0"/>
              </a:rPr>
              <a:t>命令</a:t>
            </a:r>
            <a:endParaRPr lang="en-US" altLang="zh-CN" sz="2600" b="1">
              <a:solidFill>
                <a:srgbClr val="0000CC"/>
              </a:solidFill>
              <a:latin typeface="+mn-ea"/>
              <a:ea typeface="+mn-ea"/>
              <a:cs typeface="Arial" pitchFamily="34" charset="0"/>
            </a:endParaRPr>
          </a:p>
          <a:p>
            <a:pPr algn="l">
              <a:spcBef>
                <a:spcPct val="50000"/>
              </a:spcBef>
            </a:pPr>
            <a:r>
              <a:rPr lang="zh-CN" altLang="en-US" sz="2600" smtClean="0">
                <a:latin typeface="+mn-ea"/>
                <a:ea typeface="+mn-ea"/>
              </a:rPr>
              <a:t>格式：</a:t>
            </a:r>
            <a:r>
              <a:rPr lang="en-US" altLang="zh-CN" sz="2600" err="1" smtClean="0">
                <a:latin typeface="+mn-ea"/>
                <a:ea typeface="+mn-ea"/>
              </a:rPr>
              <a:t>nslookup</a:t>
            </a:r>
            <a:r>
              <a:rPr lang="en-US" altLang="zh-CN" sz="2600" smtClean="0">
                <a:latin typeface="+mn-ea"/>
                <a:ea typeface="+mn-ea"/>
              </a:rPr>
              <a:t> [</a:t>
            </a:r>
            <a:r>
              <a:rPr lang="zh-CN" altLang="en-US" sz="2600" smtClean="0">
                <a:latin typeface="+mn-ea"/>
                <a:ea typeface="+mn-ea"/>
              </a:rPr>
              <a:t>选项</a:t>
            </a:r>
            <a:r>
              <a:rPr lang="en-US" altLang="zh-CN" sz="2600" smtClean="0">
                <a:latin typeface="+mn-ea"/>
                <a:ea typeface="+mn-ea"/>
              </a:rPr>
              <a:t>] </a:t>
            </a:r>
          </a:p>
          <a:p>
            <a:pPr algn="l">
              <a:spcBef>
                <a:spcPct val="50000"/>
              </a:spcBef>
            </a:pPr>
            <a:r>
              <a:rPr lang="zh-CN" altLang="en-US" sz="2600" smtClean="0">
                <a:latin typeface="+mn-ea"/>
                <a:ea typeface="+mn-ea"/>
              </a:rPr>
              <a:t>功能：查询域名</a:t>
            </a:r>
            <a:r>
              <a:rPr lang="zh-CN" altLang="en-US" sz="2600">
                <a:latin typeface="+mn-ea"/>
                <a:ea typeface="+mn-ea"/>
              </a:rPr>
              <a:t>服务器</a:t>
            </a:r>
            <a:r>
              <a:rPr lang="zh-CN" altLang="en-US" sz="2600" smtClean="0">
                <a:latin typeface="+mn-ea"/>
                <a:ea typeface="+mn-ea"/>
              </a:rPr>
              <a:t>信息，有</a:t>
            </a:r>
            <a:r>
              <a:rPr lang="zh-CN" altLang="en-US" sz="2600">
                <a:latin typeface="+mn-ea"/>
                <a:ea typeface="+mn-ea"/>
              </a:rPr>
              <a:t>两种工作模式，即“交互模式”和</a:t>
            </a:r>
            <a:r>
              <a:rPr lang="zh-CN" altLang="en-US" sz="2600" smtClean="0">
                <a:latin typeface="+mn-ea"/>
                <a:ea typeface="+mn-ea"/>
              </a:rPr>
              <a:t>“非交互模式”；在</a:t>
            </a:r>
            <a:r>
              <a:rPr lang="zh-CN" altLang="en-US" sz="2600">
                <a:latin typeface="+mn-ea"/>
                <a:ea typeface="+mn-ea"/>
              </a:rPr>
              <a:t>“交互模式”下，用户可以向域名服务器查询各类主机、域名的</a:t>
            </a:r>
            <a:r>
              <a:rPr lang="zh-CN" altLang="en-US" sz="2600" smtClean="0">
                <a:latin typeface="+mn-ea"/>
                <a:ea typeface="+mn-ea"/>
              </a:rPr>
              <a:t>信息。而</a:t>
            </a:r>
            <a:r>
              <a:rPr lang="zh-CN" altLang="en-US" sz="2600">
                <a:latin typeface="+mn-ea"/>
                <a:ea typeface="+mn-ea"/>
              </a:rPr>
              <a:t>在“非交互模式”下，用户可以针对一个主机或域名仅仅获取特定的名称或所需信息</a:t>
            </a:r>
            <a:r>
              <a:rPr lang="zh-CN" altLang="en-US" sz="2600" smtClean="0">
                <a:latin typeface="+mn-ea"/>
                <a:ea typeface="+mn-ea"/>
              </a:rPr>
              <a:t>。</a:t>
            </a:r>
            <a:endParaRPr lang="en-US" altLang="zh-CN" sz="2600" smtClean="0">
              <a:latin typeface="+mn-ea"/>
              <a:ea typeface="+mn-ea"/>
            </a:endParaRPr>
          </a:p>
          <a:p>
            <a:pPr marL="342900" indent="-342900" algn="l">
              <a:spcBef>
                <a:spcPct val="50000"/>
              </a:spcBef>
              <a:buClr>
                <a:srgbClr val="002060"/>
              </a:buClr>
              <a:buSzPct val="80000"/>
              <a:buFont typeface="Wingdings" panose="05000000000000000000" pitchFamily="2" charset="2"/>
              <a:buChar char="l"/>
            </a:pPr>
            <a:r>
              <a:rPr lang="zh-CN" altLang="en-US" sz="2600">
                <a:latin typeface="+mn-ea"/>
                <a:ea typeface="+mn-ea"/>
              </a:rPr>
              <a:t>直接输入</a:t>
            </a:r>
            <a:r>
              <a:rPr lang="en-US" altLang="zh-CN" sz="2600" err="1">
                <a:latin typeface="+mn-ea"/>
                <a:ea typeface="+mn-ea"/>
              </a:rPr>
              <a:t>nslookup</a:t>
            </a:r>
            <a:r>
              <a:rPr lang="zh-CN" altLang="en-US" sz="2600">
                <a:latin typeface="+mn-ea"/>
                <a:ea typeface="+mn-ea"/>
              </a:rPr>
              <a:t>命令，不加任何参数，则直接进入交互模式，此时</a:t>
            </a:r>
            <a:r>
              <a:rPr lang="en-US" altLang="zh-CN" sz="2600" err="1">
                <a:latin typeface="+mn-ea"/>
                <a:ea typeface="+mn-ea"/>
              </a:rPr>
              <a:t>nslookup</a:t>
            </a:r>
            <a:r>
              <a:rPr lang="zh-CN" altLang="en-US" sz="2600">
                <a:latin typeface="+mn-ea"/>
                <a:ea typeface="+mn-ea"/>
              </a:rPr>
              <a:t>会连接到默认的域名</a:t>
            </a:r>
            <a:r>
              <a:rPr lang="zh-CN" altLang="en-US" sz="2600" smtClean="0">
                <a:latin typeface="+mn-ea"/>
                <a:ea typeface="+mn-ea"/>
              </a:rPr>
              <a:t>服务器。</a:t>
            </a:r>
            <a:endParaRPr lang="en-US" altLang="zh-CN" sz="2600" smtClean="0">
              <a:latin typeface="+mn-ea"/>
              <a:ea typeface="+mn-ea"/>
            </a:endParaRPr>
          </a:p>
        </p:txBody>
      </p:sp>
      <p:sp>
        <p:nvSpPr>
          <p:cNvPr id="2" name="标题 1"/>
          <p:cNvSpPr>
            <a:spLocks noGrp="1"/>
          </p:cNvSpPr>
          <p:nvPr>
            <p:ph type="title"/>
          </p:nvPr>
        </p:nvSpPr>
        <p:spPr/>
        <p:txBody>
          <a:bodyPr/>
          <a:lstStyle/>
          <a:p>
            <a:r>
              <a:rPr lang="zh-CN" altLang="en-US" smtClean="0"/>
              <a:t>管理</a:t>
            </a:r>
            <a:r>
              <a:rPr lang="zh-CN" altLang="en-US"/>
              <a:t>服务</a:t>
            </a:r>
            <a:r>
              <a:rPr lang="zh-CN" altLang="en-US" smtClean="0"/>
              <a:t>的</a:t>
            </a:r>
            <a:r>
              <a:rPr lang="en-US" altLang="zh-CN" smtClean="0"/>
              <a:t>Shell</a:t>
            </a:r>
            <a:r>
              <a:rPr lang="zh-CN" altLang="en-US" smtClean="0"/>
              <a:t>命令</a:t>
            </a:r>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35</a:t>
            </a:fld>
            <a:endParaRPr lang="en-US" altLang="zh-CN"/>
          </a:p>
        </p:txBody>
      </p:sp>
    </p:spTree>
    <p:extLst>
      <p:ext uri="{BB962C8B-B14F-4D97-AF65-F5344CB8AC3E}">
        <p14:creationId xmlns:p14="http://schemas.microsoft.com/office/powerpoint/2010/main" val="32610195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305175"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5" name="Text Box 5"/>
          <p:cNvSpPr txBox="1">
            <a:spLocks noChangeArrowheads="1"/>
          </p:cNvSpPr>
          <p:nvPr/>
        </p:nvSpPr>
        <p:spPr bwMode="auto">
          <a:xfrm>
            <a:off x="395536" y="1328223"/>
            <a:ext cx="8496944" cy="5261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0000"/>
              </a:lnSpc>
              <a:spcBef>
                <a:spcPct val="50000"/>
              </a:spcBef>
            </a:pPr>
            <a:r>
              <a:rPr lang="en-US" altLang="zh-CN" sz="2500" err="1" smtClean="0">
                <a:solidFill>
                  <a:srgbClr val="0000CC"/>
                </a:solidFill>
                <a:latin typeface="+mn-ea"/>
                <a:ea typeface="+mn-ea"/>
              </a:rPr>
              <a:t>chkconfig</a:t>
            </a:r>
            <a:r>
              <a:rPr lang="en-US" altLang="zh-CN" sz="2500" smtClean="0">
                <a:latin typeface="+mn-ea"/>
                <a:ea typeface="+mn-ea"/>
              </a:rPr>
              <a:t> </a:t>
            </a:r>
            <a:r>
              <a:rPr lang="zh-CN" altLang="en-US" sz="2500" smtClean="0">
                <a:latin typeface="+mn-ea"/>
                <a:ea typeface="+mn-ea"/>
              </a:rPr>
              <a:t>命令</a:t>
            </a:r>
            <a:r>
              <a:rPr lang="en-US" altLang="zh-CN" sz="2500" smtClean="0">
                <a:latin typeface="+mn-ea"/>
                <a:ea typeface="+mn-ea"/>
              </a:rPr>
              <a:t> </a:t>
            </a:r>
          </a:p>
          <a:p>
            <a:pPr algn="l">
              <a:lnSpc>
                <a:spcPct val="80000"/>
              </a:lnSpc>
              <a:spcBef>
                <a:spcPct val="50000"/>
              </a:spcBef>
            </a:pPr>
            <a:r>
              <a:rPr lang="zh-CN" altLang="en-US" sz="2500">
                <a:latin typeface="+mn-ea"/>
                <a:ea typeface="+mn-ea"/>
              </a:rPr>
              <a:t>格式</a:t>
            </a:r>
            <a:r>
              <a:rPr lang="zh-CN" altLang="en-US" sz="2500" smtClean="0">
                <a:latin typeface="+mn-ea"/>
                <a:ea typeface="+mn-ea"/>
              </a:rPr>
              <a:t>：</a:t>
            </a:r>
            <a:r>
              <a:rPr lang="en-US" altLang="zh-CN" sz="2500" smtClean="0">
                <a:latin typeface="+mn-ea"/>
                <a:ea typeface="+mn-ea"/>
              </a:rPr>
              <a:t>chkconfig[</a:t>
            </a:r>
            <a:r>
              <a:rPr lang="zh-CN" altLang="en-US" sz="2500" smtClean="0">
                <a:latin typeface="+mn-ea"/>
                <a:ea typeface="+mn-ea"/>
              </a:rPr>
              <a:t>选项</a:t>
            </a:r>
            <a:r>
              <a:rPr lang="en-US" altLang="zh-CN" sz="2500" smtClean="0">
                <a:latin typeface="+mn-ea"/>
                <a:ea typeface="+mn-ea"/>
              </a:rPr>
              <a:t>][</a:t>
            </a:r>
            <a:r>
              <a:rPr lang="zh-CN" altLang="en-US" sz="2500" smtClean="0">
                <a:latin typeface="+mn-ea"/>
                <a:ea typeface="+mn-ea"/>
              </a:rPr>
              <a:t>服务名</a:t>
            </a:r>
            <a:r>
              <a:rPr lang="en-US" altLang="zh-CN" sz="2500" smtClean="0">
                <a:latin typeface="+mn-ea"/>
                <a:ea typeface="+mn-ea"/>
              </a:rPr>
              <a:t>] [</a:t>
            </a:r>
            <a:r>
              <a:rPr lang="en-US" altLang="zh-CN" sz="2500" err="1" smtClean="0">
                <a:latin typeface="+mn-ea"/>
                <a:ea typeface="+mn-ea"/>
              </a:rPr>
              <a:t>on|off</a:t>
            </a:r>
            <a:r>
              <a:rPr lang="en-US" altLang="zh-CN" sz="2500" smtClean="0">
                <a:latin typeface="+mn-ea"/>
                <a:ea typeface="+mn-ea"/>
              </a:rPr>
              <a:t>]</a:t>
            </a:r>
          </a:p>
          <a:p>
            <a:pPr algn="l">
              <a:lnSpc>
                <a:spcPct val="80000"/>
              </a:lnSpc>
              <a:spcBef>
                <a:spcPct val="50000"/>
              </a:spcBef>
            </a:pPr>
            <a:r>
              <a:rPr lang="zh-CN" altLang="en-US" sz="2500" smtClean="0">
                <a:latin typeface="+mn-ea"/>
                <a:ea typeface="+mn-ea"/>
              </a:rPr>
              <a:t>功能：设置服务开机自动启动。</a:t>
            </a:r>
            <a:endParaRPr lang="en-US" altLang="zh-CN" sz="2500" smtClean="0">
              <a:latin typeface="+mn-ea"/>
              <a:ea typeface="+mn-ea"/>
            </a:endParaRPr>
          </a:p>
          <a:p>
            <a:pPr algn="l">
              <a:lnSpc>
                <a:spcPct val="80000"/>
              </a:lnSpc>
              <a:spcBef>
                <a:spcPct val="50000"/>
              </a:spcBef>
            </a:pPr>
            <a:r>
              <a:rPr lang="zh-CN" altLang="en-US" sz="2500" smtClean="0">
                <a:latin typeface="+mn-ea"/>
                <a:ea typeface="+mn-ea"/>
              </a:rPr>
              <a:t>常用选项说明：</a:t>
            </a:r>
            <a:endParaRPr lang="en-US" altLang="zh-CN" sz="2500" smtClean="0">
              <a:latin typeface="+mn-ea"/>
              <a:ea typeface="+mn-ea"/>
            </a:endParaRPr>
          </a:p>
          <a:p>
            <a:pPr algn="l">
              <a:lnSpc>
                <a:spcPct val="80000"/>
              </a:lnSpc>
              <a:spcBef>
                <a:spcPct val="50000"/>
              </a:spcBef>
            </a:pPr>
            <a:r>
              <a:rPr lang="en-US" altLang="zh-CN" sz="2400" smtClean="0">
                <a:latin typeface="+mn-ea"/>
                <a:ea typeface="+mn-ea"/>
              </a:rPr>
              <a:t>- -add </a:t>
            </a:r>
            <a:r>
              <a:rPr lang="zh-CN" altLang="en-US" sz="2400" smtClean="0">
                <a:latin typeface="+mn-ea"/>
                <a:ea typeface="+mn-ea"/>
              </a:rPr>
              <a:t>服务名</a:t>
            </a:r>
            <a:r>
              <a:rPr lang="en-US" altLang="zh-CN" sz="2400" smtClean="0">
                <a:latin typeface="+mn-ea"/>
                <a:ea typeface="+mn-ea"/>
              </a:rPr>
              <a:t>:</a:t>
            </a:r>
            <a:r>
              <a:rPr lang="zh-CN" altLang="en-US" sz="2400" smtClean="0">
                <a:latin typeface="+mn-ea"/>
                <a:ea typeface="+mn-ea"/>
              </a:rPr>
              <a:t>  将某项服务加入开机自动启用列表</a:t>
            </a:r>
            <a:r>
              <a:rPr lang="en-US" altLang="zh-CN" sz="2400" smtClean="0">
                <a:latin typeface="+mn-ea"/>
                <a:ea typeface="+mn-ea"/>
              </a:rPr>
              <a:t>;</a:t>
            </a:r>
          </a:p>
          <a:p>
            <a:pPr algn="l">
              <a:lnSpc>
                <a:spcPct val="80000"/>
              </a:lnSpc>
              <a:spcBef>
                <a:spcPct val="50000"/>
              </a:spcBef>
            </a:pPr>
            <a:r>
              <a:rPr lang="en-US" altLang="zh-CN" sz="2400" smtClean="0">
                <a:latin typeface="+mn-ea"/>
                <a:ea typeface="+mn-ea"/>
              </a:rPr>
              <a:t>- -delete </a:t>
            </a:r>
            <a:r>
              <a:rPr lang="zh-CN" altLang="en-US" sz="2400" smtClean="0">
                <a:latin typeface="+mn-ea"/>
                <a:ea typeface="+mn-ea"/>
              </a:rPr>
              <a:t>服务名</a:t>
            </a:r>
            <a:r>
              <a:rPr lang="en-US" altLang="zh-CN" sz="2400" smtClean="0">
                <a:latin typeface="+mn-ea"/>
                <a:ea typeface="+mn-ea"/>
              </a:rPr>
              <a:t>:</a:t>
            </a:r>
            <a:r>
              <a:rPr lang="zh-CN" altLang="en-US" sz="2400" smtClean="0">
                <a:latin typeface="+mn-ea"/>
                <a:ea typeface="+mn-ea"/>
              </a:rPr>
              <a:t> 将</a:t>
            </a:r>
            <a:r>
              <a:rPr lang="zh-CN" altLang="en-US" sz="2400">
                <a:latin typeface="+mn-ea"/>
                <a:ea typeface="+mn-ea"/>
              </a:rPr>
              <a:t>某项</a:t>
            </a:r>
            <a:r>
              <a:rPr lang="zh-CN" altLang="en-US" sz="2400" smtClean="0">
                <a:latin typeface="+mn-ea"/>
                <a:ea typeface="+mn-ea"/>
              </a:rPr>
              <a:t>服务</a:t>
            </a:r>
            <a:r>
              <a:rPr lang="zh-CN" altLang="en-US" sz="2400">
                <a:latin typeface="+mn-ea"/>
                <a:ea typeface="+mn-ea"/>
              </a:rPr>
              <a:t>从</a:t>
            </a:r>
            <a:r>
              <a:rPr lang="zh-CN" altLang="en-US" sz="2400" smtClean="0">
                <a:latin typeface="+mn-ea"/>
                <a:ea typeface="+mn-ea"/>
              </a:rPr>
              <a:t>开机</a:t>
            </a:r>
            <a:r>
              <a:rPr lang="zh-CN" altLang="en-US" sz="2400">
                <a:latin typeface="+mn-ea"/>
                <a:ea typeface="+mn-ea"/>
              </a:rPr>
              <a:t>自动启用</a:t>
            </a:r>
            <a:r>
              <a:rPr lang="zh-CN" altLang="en-US" sz="2400" smtClean="0">
                <a:latin typeface="+mn-ea"/>
                <a:ea typeface="+mn-ea"/>
              </a:rPr>
              <a:t>列表中删除</a:t>
            </a:r>
            <a:r>
              <a:rPr lang="en-US" altLang="zh-CN" sz="2400" smtClean="0">
                <a:latin typeface="+mn-ea"/>
                <a:ea typeface="+mn-ea"/>
              </a:rPr>
              <a:t>;</a:t>
            </a:r>
            <a:endParaRPr lang="en-US" altLang="zh-CN" sz="2400">
              <a:latin typeface="+mn-ea"/>
              <a:ea typeface="+mn-ea"/>
            </a:endParaRPr>
          </a:p>
          <a:p>
            <a:pPr marL="342900" indent="-342900" algn="l">
              <a:lnSpc>
                <a:spcPct val="80000"/>
              </a:lnSpc>
              <a:spcBef>
                <a:spcPct val="50000"/>
              </a:spcBef>
              <a:buFontTx/>
              <a:buChar char="-"/>
            </a:pPr>
            <a:r>
              <a:rPr lang="en-US" altLang="zh-CN" sz="2400" smtClean="0">
                <a:latin typeface="+mn-ea"/>
                <a:ea typeface="+mn-ea"/>
              </a:rPr>
              <a:t>-list </a:t>
            </a:r>
            <a:r>
              <a:rPr lang="zh-CN" altLang="en-US" sz="2400" smtClean="0">
                <a:latin typeface="+mn-ea"/>
                <a:ea typeface="+mn-ea"/>
              </a:rPr>
              <a:t>服务名</a:t>
            </a:r>
            <a:r>
              <a:rPr lang="en-US" altLang="zh-CN" sz="2400" smtClean="0">
                <a:latin typeface="+mn-ea"/>
                <a:ea typeface="+mn-ea"/>
              </a:rPr>
              <a:t>:</a:t>
            </a:r>
            <a:r>
              <a:rPr lang="zh-CN" altLang="en-US" sz="2400" smtClean="0">
                <a:latin typeface="+mn-ea"/>
                <a:ea typeface="+mn-ea"/>
              </a:rPr>
              <a:t>显示在不同运行级别的启动状况。如不  </a:t>
            </a:r>
            <a:endParaRPr lang="en-US" altLang="zh-CN" sz="2400" smtClean="0">
              <a:latin typeface="+mn-ea"/>
              <a:ea typeface="+mn-ea"/>
            </a:endParaRPr>
          </a:p>
          <a:p>
            <a:pPr algn="l">
              <a:lnSpc>
                <a:spcPct val="80000"/>
              </a:lnSpc>
              <a:spcBef>
                <a:spcPct val="50000"/>
              </a:spcBef>
            </a:pPr>
            <a:r>
              <a:rPr lang="en-US" altLang="zh-CN" sz="2400" smtClean="0">
                <a:latin typeface="+mn-ea"/>
                <a:ea typeface="+mn-ea"/>
              </a:rPr>
              <a:t>                  </a:t>
            </a:r>
            <a:r>
              <a:rPr lang="zh-CN" altLang="en-US" sz="2400" smtClean="0">
                <a:latin typeface="+mn-ea"/>
                <a:ea typeface="+mn-ea"/>
              </a:rPr>
              <a:t>指定则显示全部服务</a:t>
            </a:r>
            <a:r>
              <a:rPr lang="en-US" altLang="zh-CN" sz="2400" smtClean="0">
                <a:latin typeface="+mn-ea"/>
                <a:ea typeface="+mn-ea"/>
              </a:rPr>
              <a:t>;</a:t>
            </a:r>
          </a:p>
          <a:p>
            <a:pPr marL="342900" indent="-342900" algn="l">
              <a:lnSpc>
                <a:spcPct val="80000"/>
              </a:lnSpc>
              <a:spcBef>
                <a:spcPct val="50000"/>
              </a:spcBef>
              <a:buFontTx/>
              <a:buChar char="-"/>
            </a:pPr>
            <a:r>
              <a:rPr lang="en-US" altLang="zh-CN" sz="2400" smtClean="0">
                <a:latin typeface="+mn-ea"/>
                <a:ea typeface="+mn-ea"/>
              </a:rPr>
              <a:t>-level </a:t>
            </a:r>
            <a:r>
              <a:rPr lang="zh-CN" altLang="en-US" sz="2400" smtClean="0">
                <a:latin typeface="+mn-ea"/>
                <a:ea typeface="+mn-ea"/>
              </a:rPr>
              <a:t>运行级别数  服务名</a:t>
            </a:r>
            <a:r>
              <a:rPr lang="en-US" altLang="zh-CN" sz="2400" smtClean="0">
                <a:latin typeface="+mn-ea"/>
                <a:ea typeface="+mn-ea"/>
              </a:rPr>
              <a:t> [</a:t>
            </a:r>
            <a:r>
              <a:rPr lang="en-US" altLang="zh-CN" sz="2400" err="1" smtClean="0">
                <a:latin typeface="+mn-ea"/>
                <a:ea typeface="+mn-ea"/>
              </a:rPr>
              <a:t>on|off</a:t>
            </a:r>
            <a:r>
              <a:rPr lang="en-US" altLang="zh-CN" sz="2400" smtClean="0">
                <a:latin typeface="+mn-ea"/>
                <a:ea typeface="+mn-ea"/>
              </a:rPr>
              <a:t>]:</a:t>
            </a:r>
            <a:r>
              <a:rPr lang="zh-CN" altLang="en-US" sz="2400" smtClean="0">
                <a:latin typeface="+mn-ea"/>
                <a:ea typeface="+mn-ea"/>
              </a:rPr>
              <a:t> 设置某项服务的 </a:t>
            </a:r>
            <a:endParaRPr lang="en-US" altLang="zh-CN" sz="2400" smtClean="0">
              <a:latin typeface="+mn-ea"/>
              <a:ea typeface="+mn-ea"/>
            </a:endParaRPr>
          </a:p>
          <a:p>
            <a:pPr algn="l">
              <a:lnSpc>
                <a:spcPct val="80000"/>
              </a:lnSpc>
              <a:spcBef>
                <a:spcPct val="50000"/>
              </a:spcBef>
            </a:pPr>
            <a:r>
              <a:rPr lang="en-US" altLang="zh-CN" sz="2400">
                <a:latin typeface="+mn-ea"/>
                <a:ea typeface="+mn-ea"/>
              </a:rPr>
              <a:t> </a:t>
            </a:r>
            <a:r>
              <a:rPr lang="en-US" altLang="zh-CN" sz="2400" smtClean="0">
                <a:latin typeface="+mn-ea"/>
                <a:ea typeface="+mn-ea"/>
              </a:rPr>
              <a:t>                   </a:t>
            </a:r>
            <a:r>
              <a:rPr lang="zh-CN" altLang="en-US" sz="2400" smtClean="0">
                <a:latin typeface="+mn-ea"/>
                <a:ea typeface="+mn-ea"/>
              </a:rPr>
              <a:t>指定运行级别是否自动启用</a:t>
            </a:r>
            <a:r>
              <a:rPr lang="en-US" altLang="zh-CN" sz="2400" smtClean="0">
                <a:latin typeface="+mn-ea"/>
                <a:ea typeface="+mn-ea"/>
              </a:rPr>
              <a:t>   </a:t>
            </a:r>
          </a:p>
          <a:p>
            <a:pPr algn="l">
              <a:lnSpc>
                <a:spcPct val="80000"/>
              </a:lnSpc>
              <a:spcBef>
                <a:spcPct val="50000"/>
              </a:spcBef>
            </a:pPr>
            <a:endParaRPr lang="en-US" altLang="zh-CN" sz="2400" smtClean="0">
              <a:latin typeface="+mn-ea"/>
              <a:ea typeface="+mn-ea"/>
            </a:endParaRPr>
          </a:p>
        </p:txBody>
      </p:sp>
      <p:sp>
        <p:nvSpPr>
          <p:cNvPr id="2" name="标题 1"/>
          <p:cNvSpPr>
            <a:spLocks noGrp="1"/>
          </p:cNvSpPr>
          <p:nvPr>
            <p:ph type="title"/>
          </p:nvPr>
        </p:nvSpPr>
        <p:spPr/>
        <p:txBody>
          <a:bodyPr/>
          <a:lstStyle/>
          <a:p>
            <a:r>
              <a:rPr lang="zh-CN" altLang="en-US" smtClean="0"/>
              <a:t>管理服务的</a:t>
            </a:r>
            <a:r>
              <a:rPr lang="en-US" altLang="zh-CN" smtClean="0"/>
              <a:t>Shell</a:t>
            </a:r>
            <a:r>
              <a:rPr lang="zh-CN" altLang="en-US" smtClean="0"/>
              <a:t>命令</a:t>
            </a:r>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36</a:t>
            </a:fld>
            <a:endParaRPr lang="en-US" altLang="zh-CN"/>
          </a:p>
        </p:txBody>
      </p:sp>
    </p:spTree>
    <p:extLst>
      <p:ext uri="{BB962C8B-B14F-4D97-AF65-F5344CB8AC3E}">
        <p14:creationId xmlns:p14="http://schemas.microsoft.com/office/powerpoint/2010/main" val="4189398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ChangeArrowheads="1"/>
          </p:cNvSpPr>
          <p:nvPr/>
        </p:nvSpPr>
        <p:spPr bwMode="auto">
          <a:xfrm>
            <a:off x="3305175" y="2252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5" name="Text Box 5"/>
          <p:cNvSpPr txBox="1">
            <a:spLocks noChangeArrowheads="1"/>
          </p:cNvSpPr>
          <p:nvPr/>
        </p:nvSpPr>
        <p:spPr bwMode="auto">
          <a:xfrm>
            <a:off x="395536" y="1328223"/>
            <a:ext cx="8496944" cy="5029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80000"/>
              </a:lnSpc>
              <a:spcBef>
                <a:spcPct val="50000"/>
              </a:spcBef>
            </a:pPr>
            <a:r>
              <a:rPr lang="zh-CN" altLang="en-US" sz="2400" smtClean="0">
                <a:latin typeface="+mn-ea"/>
                <a:ea typeface="+mn-ea"/>
              </a:rPr>
              <a:t>例如：查看开机是否自动启用</a:t>
            </a:r>
            <a:r>
              <a:rPr lang="en-US" altLang="zh-CN" sz="2400" err="1" smtClean="0">
                <a:latin typeface="+mn-ea"/>
                <a:ea typeface="+mn-ea"/>
              </a:rPr>
              <a:t>httpd</a:t>
            </a:r>
            <a:r>
              <a:rPr lang="zh-CN" altLang="en-US" sz="2400" smtClean="0">
                <a:latin typeface="+mn-ea"/>
                <a:ea typeface="+mn-ea"/>
              </a:rPr>
              <a:t>服务。</a:t>
            </a:r>
            <a:endParaRPr lang="en-US" altLang="zh-CN" sz="2400" smtClean="0">
              <a:latin typeface="+mn-ea"/>
              <a:ea typeface="+mn-ea"/>
            </a:endParaRPr>
          </a:p>
          <a:p>
            <a:pPr algn="l">
              <a:lnSpc>
                <a:spcPct val="80000"/>
              </a:lnSpc>
              <a:spcBef>
                <a:spcPct val="50000"/>
              </a:spcBef>
            </a:pPr>
            <a:r>
              <a:rPr lang="zh-CN" altLang="en-US" sz="2400" smtClean="0">
                <a:latin typeface="+mn-ea"/>
              </a:rPr>
              <a:t>［</a:t>
            </a:r>
            <a:r>
              <a:rPr lang="en-US" altLang="zh-CN" sz="2400">
                <a:latin typeface="+mn-ea"/>
              </a:rPr>
              <a:t>root@ Linux root</a:t>
            </a:r>
            <a:r>
              <a:rPr lang="zh-CN" altLang="en-US" sz="2400">
                <a:latin typeface="+mn-ea"/>
              </a:rPr>
              <a:t>］</a:t>
            </a:r>
            <a:r>
              <a:rPr lang="en-US" altLang="zh-CN" sz="2400" smtClean="0">
                <a:latin typeface="+mn-ea"/>
              </a:rPr>
              <a:t># </a:t>
            </a:r>
            <a:r>
              <a:rPr lang="en-US" altLang="zh-CN" sz="2400" err="1" smtClean="0">
                <a:solidFill>
                  <a:srgbClr val="0000CC"/>
                </a:solidFill>
                <a:latin typeface="+mn-ea"/>
              </a:rPr>
              <a:t>chkconfig</a:t>
            </a:r>
            <a:r>
              <a:rPr lang="en-US" altLang="zh-CN" sz="2400" smtClean="0">
                <a:solidFill>
                  <a:srgbClr val="0000CC"/>
                </a:solidFill>
                <a:latin typeface="+mn-ea"/>
              </a:rPr>
              <a:t> --list </a:t>
            </a:r>
            <a:r>
              <a:rPr lang="en-US" altLang="zh-CN" sz="2400" err="1" smtClean="0">
                <a:solidFill>
                  <a:srgbClr val="0000CC"/>
                </a:solidFill>
                <a:latin typeface="+mn-ea"/>
              </a:rPr>
              <a:t>httpd</a:t>
            </a:r>
            <a:endParaRPr lang="en-US" altLang="zh-CN" sz="2400" smtClean="0">
              <a:solidFill>
                <a:srgbClr val="0000CC"/>
              </a:solidFill>
              <a:latin typeface="+mn-ea"/>
            </a:endParaRPr>
          </a:p>
          <a:p>
            <a:pPr algn="l">
              <a:lnSpc>
                <a:spcPct val="80000"/>
              </a:lnSpc>
              <a:spcBef>
                <a:spcPct val="50000"/>
              </a:spcBef>
            </a:pPr>
            <a:r>
              <a:rPr lang="en-US" altLang="zh-CN" sz="2200" err="1">
                <a:latin typeface="+mn-ea"/>
                <a:ea typeface="+mn-ea"/>
              </a:rPr>
              <a:t>h</a:t>
            </a:r>
            <a:r>
              <a:rPr lang="en-US" altLang="zh-CN" sz="2200" smtClean="0">
                <a:latin typeface="+mn-ea"/>
                <a:ea typeface="+mn-ea"/>
              </a:rPr>
              <a:t>ttpd  0:</a:t>
            </a:r>
            <a:r>
              <a:rPr lang="zh-CN" altLang="en-US" sz="2200" smtClean="0">
                <a:latin typeface="+mn-ea"/>
                <a:ea typeface="+mn-ea"/>
              </a:rPr>
              <a:t>关闭  </a:t>
            </a:r>
            <a:r>
              <a:rPr lang="en-US" altLang="zh-CN" sz="2200" smtClean="0">
                <a:latin typeface="+mn-ea"/>
                <a:ea typeface="+mn-ea"/>
              </a:rPr>
              <a:t>1:</a:t>
            </a:r>
            <a:r>
              <a:rPr lang="zh-CN" altLang="en-US" sz="2200">
                <a:latin typeface="+mn-ea"/>
                <a:ea typeface="+mn-ea"/>
              </a:rPr>
              <a:t>关闭  </a:t>
            </a:r>
            <a:r>
              <a:rPr lang="en-US" altLang="zh-CN" sz="2200" smtClean="0">
                <a:latin typeface="+mn-ea"/>
                <a:ea typeface="+mn-ea"/>
              </a:rPr>
              <a:t>2:</a:t>
            </a:r>
            <a:r>
              <a:rPr lang="zh-CN" altLang="en-US" sz="2200">
                <a:latin typeface="+mn-ea"/>
                <a:ea typeface="+mn-ea"/>
              </a:rPr>
              <a:t>启用</a:t>
            </a:r>
            <a:r>
              <a:rPr lang="zh-CN" altLang="en-US" sz="2200" smtClean="0">
                <a:latin typeface="+mn-ea"/>
                <a:ea typeface="+mn-ea"/>
              </a:rPr>
              <a:t>  </a:t>
            </a:r>
            <a:r>
              <a:rPr lang="en-US" altLang="zh-CN" sz="2200" smtClean="0">
                <a:latin typeface="+mn-ea"/>
                <a:ea typeface="+mn-ea"/>
              </a:rPr>
              <a:t>3:</a:t>
            </a:r>
            <a:r>
              <a:rPr lang="zh-CN" altLang="en-US" sz="2200">
                <a:latin typeface="+mn-ea"/>
                <a:ea typeface="+mn-ea"/>
              </a:rPr>
              <a:t>启用</a:t>
            </a:r>
            <a:r>
              <a:rPr lang="zh-CN" altLang="en-US" sz="2200" smtClean="0">
                <a:latin typeface="+mn-ea"/>
                <a:ea typeface="+mn-ea"/>
              </a:rPr>
              <a:t> </a:t>
            </a:r>
            <a:r>
              <a:rPr lang="en-US" altLang="zh-CN" sz="2200" smtClean="0">
                <a:latin typeface="+mn-ea"/>
                <a:ea typeface="+mn-ea"/>
              </a:rPr>
              <a:t>4:</a:t>
            </a:r>
            <a:r>
              <a:rPr lang="zh-CN" altLang="en-US" sz="2200" smtClean="0">
                <a:latin typeface="+mn-ea"/>
                <a:ea typeface="+mn-ea"/>
              </a:rPr>
              <a:t>启用 </a:t>
            </a:r>
            <a:r>
              <a:rPr lang="en-US" altLang="zh-CN" sz="2200" smtClean="0">
                <a:latin typeface="+mn-ea"/>
                <a:ea typeface="+mn-ea"/>
              </a:rPr>
              <a:t>5:</a:t>
            </a:r>
            <a:r>
              <a:rPr lang="zh-CN" altLang="en-US" sz="2200" smtClean="0">
                <a:latin typeface="+mn-ea"/>
                <a:ea typeface="+mn-ea"/>
              </a:rPr>
              <a:t>关闭 </a:t>
            </a:r>
            <a:r>
              <a:rPr lang="en-US" altLang="zh-CN" sz="2200" smtClean="0">
                <a:latin typeface="+mn-ea"/>
                <a:ea typeface="+mn-ea"/>
              </a:rPr>
              <a:t>6:</a:t>
            </a:r>
            <a:r>
              <a:rPr lang="zh-CN" altLang="en-US" sz="2200" smtClean="0">
                <a:latin typeface="+mn-ea"/>
                <a:ea typeface="+mn-ea"/>
              </a:rPr>
              <a:t>关闭</a:t>
            </a:r>
            <a:endParaRPr lang="en-US" altLang="zh-CN" sz="2200" smtClean="0">
              <a:latin typeface="+mn-ea"/>
            </a:endParaRPr>
          </a:p>
          <a:p>
            <a:pPr algn="l">
              <a:lnSpc>
                <a:spcPct val="80000"/>
              </a:lnSpc>
              <a:spcBef>
                <a:spcPct val="50000"/>
              </a:spcBef>
            </a:pPr>
            <a:r>
              <a:rPr lang="zh-CN" altLang="en-US" sz="2400">
                <a:latin typeface="+mn-ea"/>
                <a:ea typeface="+mn-ea"/>
              </a:rPr>
              <a:t>例如</a:t>
            </a:r>
            <a:r>
              <a:rPr lang="zh-CN" altLang="en-US" sz="2400" smtClean="0">
                <a:latin typeface="+mn-ea"/>
                <a:ea typeface="+mn-ea"/>
              </a:rPr>
              <a:t>：</a:t>
            </a:r>
            <a:r>
              <a:rPr lang="zh-CN" altLang="en-US" sz="2400">
                <a:latin typeface="+mn-ea"/>
                <a:ea typeface="+mn-ea"/>
              </a:rPr>
              <a:t>设置</a:t>
            </a:r>
            <a:r>
              <a:rPr lang="zh-CN" altLang="en-US" sz="2400" smtClean="0">
                <a:latin typeface="+mn-ea"/>
                <a:ea typeface="+mn-ea"/>
              </a:rPr>
              <a:t>开机不自动启用</a:t>
            </a:r>
            <a:r>
              <a:rPr lang="en-US" altLang="zh-CN" sz="2400" err="1">
                <a:latin typeface="+mn-ea"/>
                <a:ea typeface="+mn-ea"/>
              </a:rPr>
              <a:t>httpd</a:t>
            </a:r>
            <a:r>
              <a:rPr lang="zh-CN" altLang="en-US" sz="2400" smtClean="0">
                <a:latin typeface="+mn-ea"/>
                <a:ea typeface="+mn-ea"/>
              </a:rPr>
              <a:t>服务。</a:t>
            </a:r>
            <a:endParaRPr lang="en-US" altLang="zh-CN" sz="2400" smtClean="0">
              <a:latin typeface="+mn-ea"/>
              <a:ea typeface="+mn-ea"/>
            </a:endParaRPr>
          </a:p>
          <a:p>
            <a:pPr algn="l">
              <a:lnSpc>
                <a:spcPct val="80000"/>
              </a:lnSpc>
              <a:spcBef>
                <a:spcPct val="50000"/>
              </a:spcBef>
            </a:pPr>
            <a:r>
              <a:rPr lang="zh-CN" altLang="en-US" sz="2400">
                <a:latin typeface="+mn-ea"/>
                <a:ea typeface="+mn-ea"/>
              </a:rPr>
              <a:t>［</a:t>
            </a:r>
            <a:r>
              <a:rPr lang="en-US" altLang="zh-CN" sz="2400">
                <a:latin typeface="+mn-ea"/>
                <a:ea typeface="+mn-ea"/>
              </a:rPr>
              <a:t>root@ Linux root</a:t>
            </a:r>
            <a:r>
              <a:rPr lang="zh-CN" altLang="en-US" sz="2400">
                <a:latin typeface="+mn-ea"/>
                <a:ea typeface="+mn-ea"/>
              </a:rPr>
              <a:t>］</a:t>
            </a:r>
            <a:r>
              <a:rPr lang="en-US" altLang="zh-CN" sz="2400">
                <a:latin typeface="+mn-ea"/>
                <a:ea typeface="+mn-ea"/>
              </a:rPr>
              <a:t># </a:t>
            </a:r>
            <a:r>
              <a:rPr lang="en-US" altLang="zh-CN" sz="2400" err="1" smtClean="0">
                <a:solidFill>
                  <a:srgbClr val="0000CC"/>
                </a:solidFill>
                <a:latin typeface="+mn-ea"/>
                <a:ea typeface="+mn-ea"/>
              </a:rPr>
              <a:t>chkconfig</a:t>
            </a:r>
            <a:r>
              <a:rPr lang="en-US" altLang="zh-CN" sz="2400" smtClean="0">
                <a:solidFill>
                  <a:srgbClr val="0000CC"/>
                </a:solidFill>
                <a:latin typeface="+mn-ea"/>
                <a:ea typeface="+mn-ea"/>
              </a:rPr>
              <a:t> </a:t>
            </a:r>
            <a:r>
              <a:rPr lang="en-US" altLang="zh-CN" sz="2400" err="1" smtClean="0">
                <a:solidFill>
                  <a:srgbClr val="0000CC"/>
                </a:solidFill>
                <a:latin typeface="+mn-ea"/>
                <a:ea typeface="+mn-ea"/>
              </a:rPr>
              <a:t>httpd</a:t>
            </a:r>
            <a:r>
              <a:rPr lang="en-US" altLang="zh-CN" sz="2400" smtClean="0">
                <a:solidFill>
                  <a:srgbClr val="0000CC"/>
                </a:solidFill>
                <a:latin typeface="+mn-ea"/>
                <a:ea typeface="+mn-ea"/>
              </a:rPr>
              <a:t> off</a:t>
            </a:r>
          </a:p>
          <a:p>
            <a:pPr algn="l">
              <a:lnSpc>
                <a:spcPct val="80000"/>
              </a:lnSpc>
              <a:spcBef>
                <a:spcPct val="50000"/>
              </a:spcBef>
            </a:pPr>
            <a:r>
              <a:rPr lang="zh-CN" altLang="en-US" sz="2400">
                <a:latin typeface="+mn-ea"/>
                <a:ea typeface="+mn-ea"/>
              </a:rPr>
              <a:t>［</a:t>
            </a:r>
            <a:r>
              <a:rPr lang="en-US" altLang="zh-CN" sz="2400">
                <a:latin typeface="+mn-ea"/>
                <a:ea typeface="+mn-ea"/>
              </a:rPr>
              <a:t>root@ Linux root</a:t>
            </a:r>
            <a:r>
              <a:rPr lang="zh-CN" altLang="en-US" sz="2400">
                <a:latin typeface="+mn-ea"/>
                <a:ea typeface="+mn-ea"/>
              </a:rPr>
              <a:t>］</a:t>
            </a:r>
            <a:r>
              <a:rPr lang="en-US" altLang="zh-CN" sz="2400">
                <a:latin typeface="+mn-ea"/>
                <a:ea typeface="+mn-ea"/>
              </a:rPr>
              <a:t># </a:t>
            </a:r>
            <a:r>
              <a:rPr lang="en-US" altLang="zh-CN" sz="2400" err="1">
                <a:solidFill>
                  <a:srgbClr val="0000CC"/>
                </a:solidFill>
                <a:latin typeface="+mn-ea"/>
                <a:ea typeface="+mn-ea"/>
              </a:rPr>
              <a:t>chkconfig</a:t>
            </a:r>
            <a:r>
              <a:rPr lang="en-US" altLang="zh-CN" sz="2400">
                <a:solidFill>
                  <a:srgbClr val="0000CC"/>
                </a:solidFill>
                <a:latin typeface="+mn-ea"/>
                <a:ea typeface="+mn-ea"/>
              </a:rPr>
              <a:t> --list </a:t>
            </a:r>
            <a:r>
              <a:rPr lang="en-US" altLang="zh-CN" sz="2400" err="1">
                <a:solidFill>
                  <a:srgbClr val="0000CC"/>
                </a:solidFill>
                <a:latin typeface="+mn-ea"/>
                <a:ea typeface="+mn-ea"/>
              </a:rPr>
              <a:t>httpd</a:t>
            </a:r>
            <a:endParaRPr lang="en-US" altLang="zh-CN" sz="2400">
              <a:solidFill>
                <a:srgbClr val="0000CC"/>
              </a:solidFill>
              <a:latin typeface="+mn-ea"/>
              <a:ea typeface="+mn-ea"/>
            </a:endParaRPr>
          </a:p>
          <a:p>
            <a:pPr algn="l">
              <a:lnSpc>
                <a:spcPct val="80000"/>
              </a:lnSpc>
              <a:spcBef>
                <a:spcPct val="50000"/>
              </a:spcBef>
            </a:pPr>
            <a:r>
              <a:rPr lang="en-US" altLang="zh-CN" sz="2200">
                <a:latin typeface="+mn-ea"/>
              </a:rPr>
              <a:t>httpd  0:</a:t>
            </a:r>
            <a:r>
              <a:rPr lang="zh-CN" altLang="en-US" sz="2200">
                <a:latin typeface="+mn-ea"/>
                <a:ea typeface="+mn-ea"/>
              </a:rPr>
              <a:t>关闭  </a:t>
            </a:r>
            <a:r>
              <a:rPr lang="en-US" altLang="zh-CN" sz="2200">
                <a:latin typeface="+mn-ea"/>
                <a:ea typeface="+mn-ea"/>
              </a:rPr>
              <a:t>1:</a:t>
            </a:r>
            <a:r>
              <a:rPr lang="zh-CN" altLang="en-US" sz="2200">
                <a:latin typeface="+mn-ea"/>
                <a:ea typeface="+mn-ea"/>
              </a:rPr>
              <a:t>关闭  </a:t>
            </a:r>
            <a:r>
              <a:rPr lang="en-US" altLang="zh-CN" sz="2200">
                <a:latin typeface="+mn-ea"/>
                <a:ea typeface="+mn-ea"/>
              </a:rPr>
              <a:t>2:</a:t>
            </a:r>
            <a:r>
              <a:rPr lang="zh-CN" altLang="en-US" sz="2200">
                <a:latin typeface="+mn-ea"/>
                <a:ea typeface="+mn-ea"/>
              </a:rPr>
              <a:t>启用  </a:t>
            </a:r>
            <a:r>
              <a:rPr lang="en-US" altLang="zh-CN" sz="2200">
                <a:latin typeface="+mn-ea"/>
                <a:ea typeface="+mn-ea"/>
              </a:rPr>
              <a:t>3:</a:t>
            </a:r>
            <a:r>
              <a:rPr lang="zh-CN" altLang="en-US" sz="2200">
                <a:latin typeface="+mn-ea"/>
                <a:ea typeface="+mn-ea"/>
              </a:rPr>
              <a:t>启用 </a:t>
            </a:r>
            <a:r>
              <a:rPr lang="en-US" altLang="zh-CN" sz="2200">
                <a:latin typeface="+mn-ea"/>
                <a:ea typeface="+mn-ea"/>
              </a:rPr>
              <a:t>4:</a:t>
            </a:r>
            <a:r>
              <a:rPr lang="zh-CN" altLang="en-US" sz="2200">
                <a:latin typeface="+mn-ea"/>
                <a:ea typeface="+mn-ea"/>
              </a:rPr>
              <a:t>启用 </a:t>
            </a:r>
            <a:r>
              <a:rPr lang="en-US" altLang="zh-CN" sz="2200">
                <a:latin typeface="+mn-ea"/>
                <a:ea typeface="+mn-ea"/>
              </a:rPr>
              <a:t>5:</a:t>
            </a:r>
            <a:r>
              <a:rPr lang="zh-CN" altLang="en-US" sz="2200">
                <a:latin typeface="+mn-ea"/>
                <a:ea typeface="+mn-ea"/>
              </a:rPr>
              <a:t>关闭 </a:t>
            </a:r>
            <a:r>
              <a:rPr lang="en-US" altLang="zh-CN" sz="2200">
                <a:latin typeface="+mn-ea"/>
                <a:ea typeface="+mn-ea"/>
              </a:rPr>
              <a:t>6:</a:t>
            </a:r>
            <a:r>
              <a:rPr lang="zh-CN" altLang="en-US" sz="2200">
                <a:latin typeface="+mn-ea"/>
                <a:ea typeface="+mn-ea"/>
              </a:rPr>
              <a:t>关闭</a:t>
            </a:r>
            <a:endParaRPr lang="en-US" altLang="zh-CN" sz="2200">
              <a:latin typeface="+mn-ea"/>
              <a:ea typeface="+mn-ea"/>
            </a:endParaRPr>
          </a:p>
          <a:p>
            <a:pPr algn="l">
              <a:lnSpc>
                <a:spcPct val="80000"/>
              </a:lnSpc>
              <a:spcBef>
                <a:spcPct val="50000"/>
              </a:spcBef>
            </a:pPr>
            <a:r>
              <a:rPr lang="zh-CN" altLang="en-US" sz="2400" smtClean="0">
                <a:latin typeface="+mn-ea"/>
                <a:ea typeface="+mn-ea"/>
              </a:rPr>
              <a:t>例如：设置运行级别为</a:t>
            </a:r>
            <a:r>
              <a:rPr lang="en-US" altLang="zh-CN" sz="2400" smtClean="0">
                <a:latin typeface="+mn-ea"/>
                <a:ea typeface="+mn-ea"/>
              </a:rPr>
              <a:t>3</a:t>
            </a:r>
            <a:r>
              <a:rPr lang="zh-CN" altLang="en-US" sz="2400" smtClean="0">
                <a:latin typeface="+mn-ea"/>
                <a:ea typeface="+mn-ea"/>
              </a:rPr>
              <a:t>时开机自动启用</a:t>
            </a:r>
            <a:r>
              <a:rPr lang="en-US" altLang="zh-CN" sz="2400" err="1" smtClean="0">
                <a:latin typeface="+mn-ea"/>
                <a:ea typeface="+mn-ea"/>
              </a:rPr>
              <a:t>httpd</a:t>
            </a:r>
            <a:r>
              <a:rPr lang="zh-CN" altLang="en-US" sz="2400" smtClean="0">
                <a:latin typeface="+mn-ea"/>
                <a:ea typeface="+mn-ea"/>
              </a:rPr>
              <a:t>服务。</a:t>
            </a:r>
            <a:endParaRPr lang="en-US" altLang="zh-CN" sz="2400" smtClean="0">
              <a:latin typeface="+mn-ea"/>
              <a:ea typeface="+mn-ea"/>
            </a:endParaRPr>
          </a:p>
          <a:p>
            <a:pPr algn="l">
              <a:lnSpc>
                <a:spcPct val="80000"/>
              </a:lnSpc>
              <a:spcBef>
                <a:spcPct val="50000"/>
              </a:spcBef>
            </a:pPr>
            <a:r>
              <a:rPr lang="zh-CN" altLang="en-US" sz="2400" smtClean="0">
                <a:latin typeface="+mn-ea"/>
              </a:rPr>
              <a:t>［</a:t>
            </a:r>
            <a:r>
              <a:rPr lang="en-US" altLang="zh-CN" sz="2400" smtClean="0">
                <a:latin typeface="+mn-ea"/>
              </a:rPr>
              <a:t>root@ Linux root</a:t>
            </a:r>
            <a:r>
              <a:rPr lang="zh-CN" altLang="en-US" sz="2400" smtClean="0">
                <a:latin typeface="+mn-ea"/>
              </a:rPr>
              <a:t>］</a:t>
            </a:r>
            <a:r>
              <a:rPr lang="en-US" altLang="zh-CN" sz="2400" smtClean="0">
                <a:latin typeface="+mn-ea"/>
              </a:rPr>
              <a:t># </a:t>
            </a:r>
            <a:r>
              <a:rPr lang="en-US" altLang="zh-CN" sz="2400" err="1" smtClean="0">
                <a:solidFill>
                  <a:srgbClr val="0000CC"/>
                </a:solidFill>
                <a:latin typeface="+mn-ea"/>
              </a:rPr>
              <a:t>chkconfig</a:t>
            </a:r>
            <a:r>
              <a:rPr lang="en-US" altLang="zh-CN" sz="2400" smtClean="0">
                <a:solidFill>
                  <a:srgbClr val="0000CC"/>
                </a:solidFill>
                <a:latin typeface="+mn-ea"/>
              </a:rPr>
              <a:t>  --level 3 </a:t>
            </a:r>
            <a:r>
              <a:rPr lang="en-US" altLang="zh-CN" sz="2400" err="1" smtClean="0">
                <a:solidFill>
                  <a:srgbClr val="0000CC"/>
                </a:solidFill>
                <a:latin typeface="+mn-ea"/>
              </a:rPr>
              <a:t>httpd</a:t>
            </a:r>
            <a:r>
              <a:rPr lang="en-US" altLang="zh-CN" sz="2400" smtClean="0">
                <a:solidFill>
                  <a:srgbClr val="0000CC"/>
                </a:solidFill>
                <a:latin typeface="+mn-ea"/>
              </a:rPr>
              <a:t> on</a:t>
            </a:r>
          </a:p>
          <a:p>
            <a:pPr algn="l">
              <a:lnSpc>
                <a:spcPct val="80000"/>
              </a:lnSpc>
              <a:spcBef>
                <a:spcPct val="50000"/>
              </a:spcBef>
            </a:pPr>
            <a:r>
              <a:rPr lang="en-US" altLang="zh-CN" sz="2200" err="1">
                <a:latin typeface="+mn-ea"/>
                <a:ea typeface="+mn-ea"/>
              </a:rPr>
              <a:t>h</a:t>
            </a:r>
            <a:r>
              <a:rPr lang="en-US" altLang="zh-CN" sz="2200" smtClean="0">
                <a:latin typeface="+mn-ea"/>
                <a:ea typeface="+mn-ea"/>
              </a:rPr>
              <a:t>ttpd  0:</a:t>
            </a:r>
            <a:r>
              <a:rPr lang="zh-CN" altLang="en-US" sz="2200" smtClean="0">
                <a:latin typeface="+mn-ea"/>
                <a:ea typeface="+mn-ea"/>
              </a:rPr>
              <a:t>关闭  </a:t>
            </a:r>
            <a:r>
              <a:rPr lang="en-US" altLang="zh-CN" sz="2200" smtClean="0">
                <a:latin typeface="+mn-ea"/>
                <a:ea typeface="+mn-ea"/>
              </a:rPr>
              <a:t>1:</a:t>
            </a:r>
            <a:r>
              <a:rPr lang="zh-CN" altLang="en-US" sz="2200" smtClean="0">
                <a:latin typeface="+mn-ea"/>
                <a:ea typeface="+mn-ea"/>
              </a:rPr>
              <a:t>关闭  </a:t>
            </a:r>
            <a:r>
              <a:rPr lang="en-US" altLang="zh-CN" sz="2200" smtClean="0">
                <a:latin typeface="+mn-ea"/>
                <a:ea typeface="+mn-ea"/>
              </a:rPr>
              <a:t>2:</a:t>
            </a:r>
            <a:r>
              <a:rPr lang="zh-CN" altLang="en-US" sz="2200" smtClean="0">
                <a:latin typeface="+mn-ea"/>
                <a:ea typeface="+mn-ea"/>
              </a:rPr>
              <a:t>关闭  </a:t>
            </a:r>
            <a:r>
              <a:rPr lang="en-US" altLang="zh-CN" sz="2200" smtClean="0">
                <a:latin typeface="+mn-ea"/>
                <a:ea typeface="+mn-ea"/>
              </a:rPr>
              <a:t>3:</a:t>
            </a:r>
            <a:r>
              <a:rPr lang="zh-CN" altLang="en-US" sz="2200" smtClean="0">
                <a:latin typeface="+mn-ea"/>
                <a:ea typeface="+mn-ea"/>
              </a:rPr>
              <a:t>启用 </a:t>
            </a:r>
            <a:r>
              <a:rPr lang="en-US" altLang="zh-CN" sz="2200" smtClean="0">
                <a:latin typeface="+mn-ea"/>
                <a:ea typeface="+mn-ea"/>
              </a:rPr>
              <a:t>4:</a:t>
            </a:r>
            <a:r>
              <a:rPr lang="zh-CN" altLang="en-US" sz="2200" smtClean="0">
                <a:latin typeface="+mn-ea"/>
                <a:ea typeface="+mn-ea"/>
              </a:rPr>
              <a:t>关闭 </a:t>
            </a:r>
            <a:r>
              <a:rPr lang="en-US" altLang="zh-CN" sz="2200" smtClean="0">
                <a:latin typeface="+mn-ea"/>
                <a:ea typeface="+mn-ea"/>
              </a:rPr>
              <a:t>5:</a:t>
            </a:r>
            <a:r>
              <a:rPr lang="zh-CN" altLang="en-US" sz="2200" smtClean="0">
                <a:latin typeface="+mn-ea"/>
                <a:ea typeface="+mn-ea"/>
              </a:rPr>
              <a:t>关闭 </a:t>
            </a:r>
            <a:r>
              <a:rPr lang="en-US" altLang="zh-CN" sz="2200">
                <a:latin typeface="+mn-ea"/>
                <a:ea typeface="+mn-ea"/>
              </a:rPr>
              <a:t>6:</a:t>
            </a:r>
            <a:r>
              <a:rPr lang="zh-CN" altLang="en-US" sz="2200">
                <a:latin typeface="+mn-ea"/>
                <a:ea typeface="+mn-ea"/>
              </a:rPr>
              <a:t>关闭</a:t>
            </a:r>
            <a:endParaRPr lang="en-US" altLang="zh-CN" sz="2200">
              <a:latin typeface="+mn-ea"/>
              <a:ea typeface="+mn-ea"/>
            </a:endParaRPr>
          </a:p>
          <a:p>
            <a:pPr algn="l">
              <a:lnSpc>
                <a:spcPct val="80000"/>
              </a:lnSpc>
              <a:spcBef>
                <a:spcPct val="50000"/>
              </a:spcBef>
            </a:pPr>
            <a:endParaRPr lang="en-US" altLang="zh-CN" sz="2200" smtClean="0">
              <a:latin typeface="+mn-ea"/>
              <a:ea typeface="+mn-ea"/>
            </a:endParaRPr>
          </a:p>
        </p:txBody>
      </p:sp>
      <p:sp>
        <p:nvSpPr>
          <p:cNvPr id="2" name="标题 1"/>
          <p:cNvSpPr>
            <a:spLocks noGrp="1"/>
          </p:cNvSpPr>
          <p:nvPr>
            <p:ph type="title"/>
          </p:nvPr>
        </p:nvSpPr>
        <p:spPr/>
        <p:txBody>
          <a:bodyPr/>
          <a:lstStyle/>
          <a:p>
            <a:r>
              <a:rPr lang="zh-CN" altLang="en-US" smtClean="0"/>
              <a:t>配置网络的</a:t>
            </a:r>
            <a:r>
              <a:rPr lang="en-US" altLang="zh-CN" smtClean="0"/>
              <a:t>Shell</a:t>
            </a:r>
            <a:r>
              <a:rPr lang="zh-CN" altLang="en-US" smtClean="0"/>
              <a:t>命令</a:t>
            </a:r>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37</a:t>
            </a:fld>
            <a:endParaRPr lang="en-US" altLang="zh-CN"/>
          </a:p>
        </p:txBody>
      </p:sp>
    </p:spTree>
    <p:extLst>
      <p:ext uri="{BB962C8B-B14F-4D97-AF65-F5344CB8AC3E}">
        <p14:creationId xmlns:p14="http://schemas.microsoft.com/office/powerpoint/2010/main" val="12290137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管理服务的</a:t>
            </a:r>
            <a:r>
              <a:rPr lang="en-US" altLang="zh-CN"/>
              <a:t>Shell</a:t>
            </a:r>
            <a:r>
              <a:rPr lang="zh-CN" altLang="en-US"/>
              <a:t>命令</a:t>
            </a:r>
          </a:p>
        </p:txBody>
      </p:sp>
      <p:sp>
        <p:nvSpPr>
          <p:cNvPr id="3" name="内容占位符 2"/>
          <p:cNvSpPr>
            <a:spLocks noGrp="1"/>
          </p:cNvSpPr>
          <p:nvPr>
            <p:ph idx="1"/>
          </p:nvPr>
        </p:nvSpPr>
        <p:spPr>
          <a:xfrm>
            <a:off x="467544" y="1340768"/>
            <a:ext cx="8229600" cy="4411662"/>
          </a:xfrm>
        </p:spPr>
        <p:txBody>
          <a:bodyPr/>
          <a:lstStyle/>
          <a:p>
            <a:pPr marL="0" indent="0">
              <a:buNone/>
            </a:pPr>
            <a:r>
              <a:rPr lang="en-US" altLang="zh-CN" sz="2400" err="1" smtClean="0">
                <a:solidFill>
                  <a:srgbClr val="0000CC"/>
                </a:solidFill>
              </a:rPr>
              <a:t>netstat</a:t>
            </a:r>
            <a:r>
              <a:rPr lang="en-US" altLang="zh-CN" sz="2400" smtClean="0">
                <a:solidFill>
                  <a:srgbClr val="0000CC"/>
                </a:solidFill>
              </a:rPr>
              <a:t> </a:t>
            </a:r>
            <a:r>
              <a:rPr lang="zh-CN" altLang="en-US" sz="2400" smtClean="0"/>
              <a:t>命令</a:t>
            </a:r>
            <a:endParaRPr lang="en-US" altLang="zh-CN" sz="2400"/>
          </a:p>
          <a:p>
            <a:pPr marL="0" indent="0">
              <a:buNone/>
            </a:pPr>
            <a:r>
              <a:rPr lang="zh-CN" altLang="en-US" sz="2400"/>
              <a:t>格式</a:t>
            </a:r>
            <a:r>
              <a:rPr lang="zh-CN" altLang="en-US" sz="2400" smtClean="0"/>
              <a:t>：</a:t>
            </a:r>
            <a:r>
              <a:rPr lang="en-US" altLang="zh-CN" sz="2400" err="1"/>
              <a:t>netstat</a:t>
            </a:r>
            <a:r>
              <a:rPr lang="en-US" altLang="zh-CN" sz="2400"/>
              <a:t> </a:t>
            </a:r>
            <a:r>
              <a:rPr lang="en-US" altLang="zh-CN" sz="2400" smtClean="0"/>
              <a:t>[</a:t>
            </a:r>
            <a:r>
              <a:rPr lang="zh-CN" altLang="en-US" sz="2400" smtClean="0"/>
              <a:t>选项</a:t>
            </a:r>
            <a:r>
              <a:rPr lang="en-US" altLang="zh-CN" sz="2400" smtClean="0"/>
              <a:t>] </a:t>
            </a:r>
            <a:r>
              <a:rPr lang="en-US" altLang="zh-CN" sz="2400"/>
              <a:t>[-A&lt;</a:t>
            </a:r>
            <a:r>
              <a:rPr lang="zh-CN" altLang="en-US" sz="2400"/>
              <a:t>网络类型</a:t>
            </a:r>
            <a:r>
              <a:rPr lang="en-US" altLang="zh-CN" sz="2400"/>
              <a:t>&gt;][--</a:t>
            </a:r>
            <a:r>
              <a:rPr lang="en-US" altLang="zh-CN" sz="2400" err="1"/>
              <a:t>ip</a:t>
            </a:r>
            <a:r>
              <a:rPr lang="en-US" altLang="zh-CN" sz="2400"/>
              <a:t>]</a:t>
            </a:r>
          </a:p>
          <a:p>
            <a:pPr marL="0" indent="0">
              <a:buNone/>
            </a:pPr>
            <a:r>
              <a:rPr lang="zh-CN" altLang="en-US" sz="2400" smtClean="0"/>
              <a:t>功能：</a:t>
            </a:r>
            <a:r>
              <a:rPr lang="zh-CN" altLang="en-US" sz="2400"/>
              <a:t>显示网络状态</a:t>
            </a:r>
            <a:r>
              <a:rPr lang="zh-CN" altLang="en-US" sz="2400" smtClean="0"/>
              <a:t>。</a:t>
            </a:r>
            <a:endParaRPr lang="en-US" altLang="zh-CN" sz="2400" smtClean="0"/>
          </a:p>
          <a:p>
            <a:pPr marL="0" indent="0">
              <a:buNone/>
            </a:pPr>
            <a:r>
              <a:rPr lang="zh-CN" altLang="en-US" sz="2400" smtClean="0"/>
              <a:t>利用</a:t>
            </a:r>
            <a:r>
              <a:rPr lang="en-US" altLang="zh-CN" sz="2400" err="1"/>
              <a:t>netstat</a:t>
            </a:r>
            <a:r>
              <a:rPr lang="zh-CN" altLang="en-US" sz="2400"/>
              <a:t>指令可用来显示网络连接、路由表和正在侦听</a:t>
            </a:r>
          </a:p>
          <a:p>
            <a:pPr marL="0" indent="0">
              <a:buNone/>
            </a:pPr>
            <a:r>
              <a:rPr lang="zh-CN" altLang="en-US" sz="2400"/>
              <a:t>的端口等信息。通过网络连接信息， 可以查看了解当</a:t>
            </a:r>
          </a:p>
          <a:p>
            <a:pPr marL="0" indent="0">
              <a:buNone/>
            </a:pPr>
            <a:r>
              <a:rPr lang="zh-CN" altLang="en-US" sz="2400"/>
              <a:t>前主机已建立了哪些连接，以及有哪些端口正处于侦听</a:t>
            </a:r>
          </a:p>
          <a:p>
            <a:pPr marL="0" indent="0">
              <a:buNone/>
            </a:pPr>
            <a:r>
              <a:rPr lang="zh-CN" altLang="en-US" sz="2400"/>
              <a:t>状态，从而发现一些异常的连接和开启的端口</a:t>
            </a:r>
            <a:r>
              <a:rPr lang="zh-CN" altLang="en-US" sz="2400" smtClean="0"/>
              <a:t>。</a:t>
            </a:r>
            <a:endParaRPr lang="en-US" altLang="zh-CN" sz="2400" smtClean="0"/>
          </a:p>
          <a:p>
            <a:pPr marL="0" indent="0">
              <a:buNone/>
            </a:pPr>
            <a:r>
              <a:rPr lang="zh-CN" altLang="en-US" sz="2400" smtClean="0"/>
              <a:t>“木马”程序</a:t>
            </a:r>
            <a:r>
              <a:rPr lang="zh-CN" altLang="en-US" sz="2400"/>
              <a:t>通常会建立相应的连接并开启所需的端口，</a:t>
            </a:r>
            <a:r>
              <a:rPr lang="zh-CN" altLang="en-US" sz="2400" smtClean="0"/>
              <a:t>有经验的</a:t>
            </a:r>
            <a:r>
              <a:rPr lang="zh-CN" altLang="en-US" sz="2400"/>
              <a:t>管理员，通过该命令，可用来检查并发现一些可能存</a:t>
            </a:r>
          </a:p>
          <a:p>
            <a:pPr marL="0" indent="0">
              <a:buNone/>
            </a:pPr>
            <a:r>
              <a:rPr lang="zh-CN" altLang="en-US" sz="2400"/>
              <a:t>在的“木马”等后门程序。</a:t>
            </a:r>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38</a:t>
            </a:fld>
            <a:endParaRPr lang="en-US" altLang="zh-CN"/>
          </a:p>
        </p:txBody>
      </p:sp>
    </p:spTree>
    <p:extLst>
      <p:ext uri="{BB962C8B-B14F-4D97-AF65-F5344CB8AC3E}">
        <p14:creationId xmlns:p14="http://schemas.microsoft.com/office/powerpoint/2010/main" val="1101077788"/>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管理服务</a:t>
            </a:r>
            <a:r>
              <a:rPr lang="zh-CN" altLang="en-US"/>
              <a:t>的</a:t>
            </a:r>
            <a:r>
              <a:rPr lang="en-US" altLang="zh-CN"/>
              <a:t>Shell</a:t>
            </a:r>
            <a:r>
              <a:rPr lang="zh-CN" altLang="en-US"/>
              <a:t>命令</a:t>
            </a:r>
          </a:p>
        </p:txBody>
      </p:sp>
      <p:sp>
        <p:nvSpPr>
          <p:cNvPr id="3" name="内容占位符 2"/>
          <p:cNvSpPr>
            <a:spLocks noGrp="1"/>
          </p:cNvSpPr>
          <p:nvPr>
            <p:ph idx="1"/>
          </p:nvPr>
        </p:nvSpPr>
        <p:spPr>
          <a:xfrm>
            <a:off x="467544" y="1340768"/>
            <a:ext cx="8229600" cy="4968552"/>
          </a:xfrm>
        </p:spPr>
        <p:txBody>
          <a:bodyPr/>
          <a:lstStyle/>
          <a:p>
            <a:pPr marL="0" indent="0">
              <a:buNone/>
            </a:pPr>
            <a:r>
              <a:rPr lang="en-US" altLang="zh-CN" sz="2400" err="1">
                <a:solidFill>
                  <a:srgbClr val="0000CC"/>
                </a:solidFill>
              </a:rPr>
              <a:t>n</a:t>
            </a:r>
            <a:r>
              <a:rPr lang="en-US" altLang="zh-CN" sz="2400" smtClean="0">
                <a:solidFill>
                  <a:srgbClr val="0000CC"/>
                </a:solidFill>
              </a:rPr>
              <a:t>etstat</a:t>
            </a:r>
            <a:r>
              <a:rPr lang="zh-CN" altLang="en-US" sz="2400" smtClean="0">
                <a:solidFill>
                  <a:srgbClr val="0000CC"/>
                </a:solidFill>
              </a:rPr>
              <a:t>命令常用选项</a:t>
            </a:r>
            <a:r>
              <a:rPr lang="zh-CN" altLang="en-US" sz="2400" smtClean="0"/>
              <a:t>：</a:t>
            </a:r>
            <a:endParaRPr lang="en-US" altLang="zh-CN" sz="2400" smtClean="0"/>
          </a:p>
          <a:p>
            <a:pPr marL="0" indent="0">
              <a:buNone/>
            </a:pPr>
            <a:r>
              <a:rPr lang="en-US" altLang="zh-CN" sz="2400"/>
              <a:t>-l </a:t>
            </a:r>
            <a:r>
              <a:rPr lang="en-US" altLang="zh-CN" sz="2400" smtClean="0"/>
              <a:t> </a:t>
            </a:r>
            <a:r>
              <a:rPr lang="zh-CN" altLang="en-US" sz="2400" smtClean="0"/>
              <a:t>显示</a:t>
            </a:r>
            <a:r>
              <a:rPr lang="zh-CN" altLang="en-US" sz="2400"/>
              <a:t>正在侦听的服务或端口。</a:t>
            </a:r>
          </a:p>
          <a:p>
            <a:pPr marL="0" indent="0">
              <a:buNone/>
            </a:pPr>
            <a:r>
              <a:rPr lang="en-US" altLang="zh-CN" sz="2400"/>
              <a:t>-a  </a:t>
            </a:r>
            <a:r>
              <a:rPr lang="en-US" altLang="zh-CN" sz="2400" smtClean="0"/>
              <a:t> </a:t>
            </a:r>
            <a:r>
              <a:rPr lang="zh-CN" altLang="en-US" sz="2400" smtClean="0"/>
              <a:t>显示</a:t>
            </a:r>
            <a:r>
              <a:rPr lang="zh-CN" altLang="en-US" sz="2400"/>
              <a:t>所开放的所有端口，包括</a:t>
            </a:r>
            <a:r>
              <a:rPr lang="en-US" altLang="zh-CN" sz="2400"/>
              <a:t>TCP</a:t>
            </a:r>
            <a:r>
              <a:rPr lang="zh-CN" altLang="en-US" sz="2400"/>
              <a:t>端口和</a:t>
            </a:r>
            <a:r>
              <a:rPr lang="en-US" altLang="zh-CN" sz="2400" err="1"/>
              <a:t>UDP</a:t>
            </a:r>
            <a:r>
              <a:rPr lang="zh-CN" altLang="en-US" sz="2400"/>
              <a:t>端口，以及当前已建立的连接和正在侦听的端口。</a:t>
            </a:r>
          </a:p>
          <a:p>
            <a:pPr marL="0" indent="0">
              <a:buNone/>
            </a:pPr>
            <a:r>
              <a:rPr lang="en-US" altLang="zh-CN" sz="2400"/>
              <a:t>-n </a:t>
            </a:r>
            <a:r>
              <a:rPr lang="en-US" altLang="zh-CN" sz="2400" smtClean="0"/>
              <a:t> </a:t>
            </a:r>
            <a:r>
              <a:rPr lang="zh-CN" altLang="en-US" sz="2400" smtClean="0"/>
              <a:t>不</a:t>
            </a:r>
            <a:r>
              <a:rPr lang="zh-CN" altLang="en-US" sz="2400"/>
              <a:t>进行名称解析。端口采用端口号来显示，而不转换为</a:t>
            </a:r>
            <a:r>
              <a:rPr lang="en-US" altLang="zh-CN" sz="2400"/>
              <a:t>service</a:t>
            </a:r>
            <a:r>
              <a:rPr lang="zh-CN" altLang="en-US" sz="2400"/>
              <a:t>文件中定义的端口名</a:t>
            </a:r>
            <a:r>
              <a:rPr lang="en-US" altLang="zh-CN" sz="2400"/>
              <a:t>;IP</a:t>
            </a:r>
            <a:r>
              <a:rPr lang="zh-CN" altLang="en-US" sz="2400"/>
              <a:t>地址采用数字式地址显示，不转换成主机名或网络名显示。</a:t>
            </a:r>
          </a:p>
          <a:p>
            <a:pPr marL="0" indent="0">
              <a:buNone/>
            </a:pPr>
            <a:r>
              <a:rPr lang="en-US" altLang="zh-CN" sz="2400"/>
              <a:t>-p  </a:t>
            </a:r>
            <a:r>
              <a:rPr lang="en-US" altLang="zh-CN" sz="2400" smtClean="0"/>
              <a:t> </a:t>
            </a:r>
            <a:r>
              <a:rPr lang="zh-CN" altLang="en-US" sz="2400" smtClean="0"/>
              <a:t>显示</a:t>
            </a:r>
            <a:r>
              <a:rPr lang="zh-CN" altLang="en-US" sz="2400"/>
              <a:t>端口是由哪个进程和程序在监听。</a:t>
            </a:r>
          </a:p>
          <a:p>
            <a:pPr marL="0" indent="0">
              <a:buNone/>
            </a:pPr>
            <a:r>
              <a:rPr lang="en-US" altLang="zh-CN" sz="2400"/>
              <a:t>-c  </a:t>
            </a:r>
            <a:r>
              <a:rPr lang="en-US" altLang="zh-CN" sz="2400" smtClean="0"/>
              <a:t> </a:t>
            </a:r>
            <a:r>
              <a:rPr lang="zh-CN" altLang="en-US" sz="2400" smtClean="0"/>
              <a:t>动态显示</a:t>
            </a:r>
            <a:r>
              <a:rPr lang="zh-CN" altLang="en-US" sz="2400"/>
              <a:t>网络连接和端口侦听信息。</a:t>
            </a:r>
          </a:p>
          <a:p>
            <a:pPr marL="0" indent="0">
              <a:buNone/>
            </a:pPr>
            <a:r>
              <a:rPr lang="en-US" altLang="zh-CN" sz="2400" smtClean="0"/>
              <a:t>-</a:t>
            </a:r>
            <a:r>
              <a:rPr lang="en-US" altLang="zh-CN" sz="2400"/>
              <a:t>r  </a:t>
            </a:r>
            <a:r>
              <a:rPr lang="en-US" altLang="zh-CN" sz="2400" smtClean="0"/>
              <a:t>  </a:t>
            </a:r>
            <a:r>
              <a:rPr lang="zh-CN" altLang="en-US" sz="2400" smtClean="0"/>
              <a:t>显示</a:t>
            </a:r>
            <a:r>
              <a:rPr lang="zh-CN" altLang="en-US" sz="2400"/>
              <a:t>当前主机的路由表</a:t>
            </a:r>
            <a:r>
              <a:rPr lang="zh-CN" altLang="en-US" sz="2400" smtClean="0"/>
              <a:t>信息</a:t>
            </a:r>
            <a:endParaRPr lang="en-US" altLang="zh-CN" sz="2400" smtClean="0"/>
          </a:p>
          <a:p>
            <a:pPr marL="0" indent="0">
              <a:buNone/>
            </a:pPr>
            <a:r>
              <a:rPr lang="en-US" altLang="zh-CN" sz="2400"/>
              <a:t>-</a:t>
            </a:r>
            <a:r>
              <a:rPr lang="en-US" altLang="zh-CN" sz="2400" smtClean="0"/>
              <a:t>t    </a:t>
            </a:r>
            <a:r>
              <a:rPr lang="zh-CN" altLang="en-US" sz="2400" smtClean="0"/>
              <a:t>显示</a:t>
            </a:r>
            <a:r>
              <a:rPr lang="en-US" altLang="zh-CN" sz="2400"/>
              <a:t>TCP</a:t>
            </a:r>
            <a:r>
              <a:rPr lang="zh-CN" altLang="en-US" sz="2400"/>
              <a:t>传输协议的连线状况； </a:t>
            </a:r>
            <a:endParaRPr lang="en-US" altLang="zh-CN" sz="2400" smtClean="0"/>
          </a:p>
          <a:p>
            <a:pPr marL="0" indent="0">
              <a:buNone/>
            </a:pPr>
            <a:endParaRPr lang="zh-CN" altLang="en-US" sz="2400"/>
          </a:p>
          <a:p>
            <a:pPr marL="0" indent="0">
              <a:buNone/>
            </a:pPr>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39</a:t>
            </a:fld>
            <a:endParaRPr lang="en-US" altLang="zh-CN"/>
          </a:p>
        </p:txBody>
      </p:sp>
    </p:spTree>
    <p:extLst>
      <p:ext uri="{BB962C8B-B14F-4D97-AF65-F5344CB8AC3E}">
        <p14:creationId xmlns:p14="http://schemas.microsoft.com/office/powerpoint/2010/main" val="38738076"/>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zh-CN" sz="4000" err="1" smtClean="0">
                <a:latin typeface="+mj-ea"/>
              </a:rPr>
              <a:t>OSI</a:t>
            </a:r>
            <a:r>
              <a:rPr lang="zh-CN" altLang="en-US" sz="4000">
                <a:latin typeface="+mj-ea"/>
              </a:rPr>
              <a:t>参考模型中的数据传输</a:t>
            </a:r>
          </a:p>
        </p:txBody>
      </p:sp>
      <p:sp>
        <p:nvSpPr>
          <p:cNvPr id="211971" name="Rectangle 3"/>
          <p:cNvSpPr>
            <a:spLocks noGrp="1" noChangeArrowheads="1"/>
          </p:cNvSpPr>
          <p:nvPr>
            <p:ph type="body" idx="1"/>
          </p:nvPr>
        </p:nvSpPr>
        <p:spPr>
          <a:xfrm>
            <a:off x="179512" y="1271662"/>
            <a:ext cx="7992244" cy="1365250"/>
          </a:xfrm>
        </p:spPr>
        <p:txBody>
          <a:bodyPr/>
          <a:lstStyle/>
          <a:p>
            <a:r>
              <a:rPr lang="en-US" altLang="zh-CN" sz="2200">
                <a:latin typeface="+mn-ea"/>
              </a:rPr>
              <a:t>ISO/</a:t>
            </a:r>
            <a:r>
              <a:rPr lang="en-US" altLang="zh-CN" sz="2200" err="1">
                <a:latin typeface="+mn-ea"/>
              </a:rPr>
              <a:t>OSI</a:t>
            </a:r>
            <a:r>
              <a:rPr lang="zh-CN" altLang="en-US" sz="2200">
                <a:latin typeface="+mn-ea"/>
              </a:rPr>
              <a:t>开放互联模型采用</a:t>
            </a:r>
            <a:r>
              <a:rPr lang="en-US" altLang="zh-CN" sz="2200">
                <a:latin typeface="+mn-ea"/>
              </a:rPr>
              <a:t>7</a:t>
            </a:r>
            <a:r>
              <a:rPr lang="zh-CN" altLang="en-US" sz="2200">
                <a:latin typeface="+mn-ea"/>
              </a:rPr>
              <a:t>层</a:t>
            </a:r>
            <a:r>
              <a:rPr lang="zh-CN" altLang="en-US" sz="2200" smtClean="0">
                <a:latin typeface="+mn-ea"/>
              </a:rPr>
              <a:t>结构。一个</a:t>
            </a:r>
            <a:r>
              <a:rPr lang="zh-CN" altLang="en-US" sz="2200">
                <a:latin typeface="+mn-ea"/>
              </a:rPr>
              <a:t>运行于</a:t>
            </a:r>
            <a:r>
              <a:rPr lang="zh-CN" altLang="en-US" sz="2200" smtClean="0">
                <a:latin typeface="+mn-ea"/>
              </a:rPr>
              <a:t>主机</a:t>
            </a:r>
            <a:r>
              <a:rPr lang="en-US" altLang="zh-CN" sz="2200">
                <a:latin typeface="+mn-ea"/>
              </a:rPr>
              <a:t>A</a:t>
            </a:r>
            <a:r>
              <a:rPr lang="zh-CN" altLang="en-US" sz="2200" smtClean="0">
                <a:latin typeface="+mn-ea"/>
              </a:rPr>
              <a:t>上</a:t>
            </a:r>
            <a:r>
              <a:rPr lang="zh-CN" altLang="en-US" sz="2200">
                <a:latin typeface="+mn-ea"/>
              </a:rPr>
              <a:t>的应用程序通过网络发送数据到</a:t>
            </a:r>
            <a:r>
              <a:rPr lang="zh-CN" altLang="en-US" sz="2200" smtClean="0">
                <a:latin typeface="+mn-ea"/>
              </a:rPr>
              <a:t>主机</a:t>
            </a:r>
            <a:r>
              <a:rPr lang="en-US" altLang="zh-CN" sz="2200">
                <a:latin typeface="+mn-ea"/>
              </a:rPr>
              <a:t>B</a:t>
            </a:r>
            <a:r>
              <a:rPr lang="zh-CN" altLang="en-US" sz="2200" smtClean="0">
                <a:latin typeface="+mn-ea"/>
              </a:rPr>
              <a:t>上</a:t>
            </a:r>
            <a:r>
              <a:rPr lang="zh-CN" altLang="en-US" sz="2200">
                <a:latin typeface="+mn-ea"/>
              </a:rPr>
              <a:t>的应用程序，数据流动过程在</a:t>
            </a:r>
            <a:r>
              <a:rPr lang="zh-CN" altLang="en-US" sz="2200" smtClean="0">
                <a:latin typeface="+mn-ea"/>
              </a:rPr>
              <a:t>主机</a:t>
            </a:r>
            <a:r>
              <a:rPr lang="en-US" altLang="zh-CN" sz="2200">
                <a:latin typeface="+mn-ea"/>
              </a:rPr>
              <a:t>A</a:t>
            </a:r>
            <a:r>
              <a:rPr lang="zh-CN" altLang="en-US" sz="2200" smtClean="0">
                <a:latin typeface="+mn-ea"/>
              </a:rPr>
              <a:t>上</a:t>
            </a:r>
            <a:r>
              <a:rPr lang="zh-CN" altLang="en-US" sz="2200">
                <a:latin typeface="+mn-ea"/>
              </a:rPr>
              <a:t>由上至下依次经过网络协议栈，通过网络发送给</a:t>
            </a:r>
            <a:r>
              <a:rPr lang="zh-CN" altLang="en-US" sz="2200" smtClean="0">
                <a:latin typeface="+mn-ea"/>
              </a:rPr>
              <a:t>主机</a:t>
            </a:r>
            <a:r>
              <a:rPr lang="en-US" altLang="zh-CN" sz="2200">
                <a:latin typeface="+mn-ea"/>
              </a:rPr>
              <a:t>B</a:t>
            </a:r>
            <a:r>
              <a:rPr lang="zh-CN" altLang="en-US" sz="2200" smtClean="0">
                <a:latin typeface="+mn-ea"/>
              </a:rPr>
              <a:t>，</a:t>
            </a:r>
            <a:r>
              <a:rPr lang="zh-CN" altLang="en-US" sz="2200">
                <a:latin typeface="+mn-ea"/>
              </a:rPr>
              <a:t>在</a:t>
            </a:r>
            <a:r>
              <a:rPr lang="zh-CN" altLang="en-US" sz="2200" smtClean="0">
                <a:latin typeface="+mn-ea"/>
              </a:rPr>
              <a:t>主机</a:t>
            </a:r>
            <a:r>
              <a:rPr lang="en-US" altLang="zh-CN" sz="2200">
                <a:latin typeface="+mn-ea"/>
              </a:rPr>
              <a:t>B</a:t>
            </a:r>
            <a:r>
              <a:rPr lang="zh-CN" altLang="en-US" sz="2200" smtClean="0">
                <a:latin typeface="+mn-ea"/>
              </a:rPr>
              <a:t>上</a:t>
            </a:r>
            <a:r>
              <a:rPr lang="zh-CN" altLang="en-US" sz="2200">
                <a:latin typeface="+mn-ea"/>
              </a:rPr>
              <a:t>又自下而上的经过</a:t>
            </a:r>
            <a:r>
              <a:rPr lang="en-US" altLang="zh-CN" sz="2200" err="1">
                <a:latin typeface="+mn-ea"/>
              </a:rPr>
              <a:t>OSI</a:t>
            </a:r>
            <a:r>
              <a:rPr lang="zh-CN" altLang="en-US" sz="2200">
                <a:latin typeface="+mn-ea"/>
              </a:rPr>
              <a:t>的七层网络协议结构。</a:t>
            </a:r>
          </a:p>
        </p:txBody>
      </p:sp>
      <p:sp>
        <p:nvSpPr>
          <p:cNvPr id="211972" name="Rectangle 4"/>
          <p:cNvSpPr>
            <a:spLocks noChangeArrowheads="1"/>
          </p:cNvSpPr>
          <p:nvPr/>
        </p:nvSpPr>
        <p:spPr bwMode="auto">
          <a:xfrm>
            <a:off x="0" y="2338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4</a:t>
            </a:fld>
            <a:endParaRPr lang="en-US" altLang="zh-CN"/>
          </a:p>
        </p:txBody>
      </p:sp>
      <p:pic>
        <p:nvPicPr>
          <p:cNvPr id="4820" name="Picture 7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013198"/>
            <a:ext cx="7560840" cy="3688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直接箭头连接符 3"/>
          <p:cNvCxnSpPr/>
          <p:nvPr/>
        </p:nvCxnSpPr>
        <p:spPr bwMode="auto">
          <a:xfrm>
            <a:off x="2051720" y="3013198"/>
            <a:ext cx="4896544"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7" name="直接箭头连接符 6"/>
          <p:cNvCxnSpPr/>
          <p:nvPr/>
        </p:nvCxnSpPr>
        <p:spPr bwMode="auto">
          <a:xfrm>
            <a:off x="1619672" y="5805264"/>
            <a:ext cx="288032"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bwMode="auto">
          <a:xfrm>
            <a:off x="6804248" y="5802738"/>
            <a:ext cx="288032" cy="0"/>
          </a:xfrm>
          <a:prstGeom prst="straightConnector1">
            <a:avLst/>
          </a:prstGeom>
          <a:ln>
            <a:headEnd type="none" w="med" len="med"/>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8287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2238"/>
            <a:ext cx="7543800" cy="858837"/>
          </a:xfrm>
        </p:spPr>
        <p:txBody>
          <a:bodyPr/>
          <a:lstStyle/>
          <a:p>
            <a:r>
              <a:rPr lang="zh-CN" altLang="en-US" smtClean="0"/>
              <a:t>常用的网络通信</a:t>
            </a:r>
            <a:r>
              <a:rPr lang="en-US" altLang="zh-CN" smtClean="0"/>
              <a:t>Shell</a:t>
            </a:r>
            <a:r>
              <a:rPr lang="zh-CN" altLang="en-US"/>
              <a:t>命令</a:t>
            </a:r>
          </a:p>
        </p:txBody>
      </p:sp>
      <p:sp>
        <p:nvSpPr>
          <p:cNvPr id="3" name="内容占位符 2"/>
          <p:cNvSpPr>
            <a:spLocks noGrp="1"/>
          </p:cNvSpPr>
          <p:nvPr>
            <p:ph idx="1"/>
          </p:nvPr>
        </p:nvSpPr>
        <p:spPr>
          <a:xfrm>
            <a:off x="467544" y="1484784"/>
            <a:ext cx="8229600" cy="4411662"/>
          </a:xfrm>
        </p:spPr>
        <p:txBody>
          <a:bodyPr/>
          <a:lstStyle/>
          <a:p>
            <a:pPr marL="0" indent="0">
              <a:buNone/>
            </a:pPr>
            <a:r>
              <a:rPr lang="en-US" altLang="zh-CN" sz="2600" smtClean="0">
                <a:solidFill>
                  <a:srgbClr val="0000CC"/>
                </a:solidFill>
              </a:rPr>
              <a:t>write</a:t>
            </a:r>
            <a:r>
              <a:rPr lang="zh-CN" altLang="en-US" sz="2600" smtClean="0">
                <a:solidFill>
                  <a:srgbClr val="000000"/>
                </a:solidFill>
              </a:rPr>
              <a:t>命令</a:t>
            </a:r>
            <a:endParaRPr lang="en-US" altLang="zh-CN" sz="2600" smtClean="0">
              <a:solidFill>
                <a:srgbClr val="000000"/>
              </a:solidFill>
            </a:endParaRPr>
          </a:p>
          <a:p>
            <a:pPr marL="0" indent="0">
              <a:buNone/>
            </a:pPr>
            <a:r>
              <a:rPr lang="zh-CN" altLang="en-US" sz="2600" smtClean="0">
                <a:solidFill>
                  <a:srgbClr val="000000"/>
                </a:solidFill>
              </a:rPr>
              <a:t>格式：</a:t>
            </a:r>
            <a:r>
              <a:rPr lang="en-US" altLang="zh-CN" sz="2600">
                <a:solidFill>
                  <a:srgbClr val="0000CC"/>
                </a:solidFill>
              </a:rPr>
              <a:t>write   </a:t>
            </a:r>
            <a:r>
              <a:rPr lang="zh-CN" altLang="en-US" sz="2600" smtClean="0">
                <a:solidFill>
                  <a:srgbClr val="0000CC"/>
                </a:solidFill>
              </a:rPr>
              <a:t>［用户名］</a:t>
            </a:r>
            <a:endParaRPr lang="en-US" altLang="zh-CN" sz="2600" smtClean="0">
              <a:solidFill>
                <a:srgbClr val="0000CC"/>
              </a:solidFill>
            </a:endParaRPr>
          </a:p>
          <a:p>
            <a:pPr marL="0" indent="0">
              <a:buNone/>
            </a:pPr>
            <a:r>
              <a:rPr lang="zh-CN" altLang="en-US" sz="2600" smtClean="0">
                <a:solidFill>
                  <a:srgbClr val="000000"/>
                </a:solidFill>
              </a:rPr>
              <a:t>功能：用来实时给其他用户</a:t>
            </a:r>
            <a:r>
              <a:rPr lang="zh-CN" altLang="en-US" sz="2600">
                <a:solidFill>
                  <a:srgbClr val="000000"/>
                </a:solidFill>
              </a:rPr>
              <a:t>发送消息，以</a:t>
            </a:r>
            <a:r>
              <a:rPr lang="en-US" altLang="zh-CN" sz="2600" err="1">
                <a:solidFill>
                  <a:srgbClr val="000000"/>
                </a:solidFill>
              </a:rPr>
              <a:t>Ctrl+D</a:t>
            </a:r>
            <a:r>
              <a:rPr lang="zh-CN" altLang="en-US" sz="2600">
                <a:solidFill>
                  <a:srgbClr val="000000"/>
                </a:solidFill>
              </a:rPr>
              <a:t>保存结束</a:t>
            </a:r>
            <a:r>
              <a:rPr lang="zh-CN" altLang="en-US" sz="2600" smtClean="0">
                <a:solidFill>
                  <a:srgbClr val="000000"/>
                </a:solidFill>
              </a:rPr>
              <a:t>。</a:t>
            </a:r>
            <a:endParaRPr lang="en-US" altLang="zh-CN" sz="2600" smtClean="0">
              <a:solidFill>
                <a:srgbClr val="000000"/>
              </a:solidFill>
            </a:endParaRPr>
          </a:p>
          <a:p>
            <a:pPr marL="0" indent="0">
              <a:buNone/>
            </a:pPr>
            <a:r>
              <a:rPr lang="zh-CN" altLang="en-US" sz="2600" smtClean="0">
                <a:solidFill>
                  <a:srgbClr val="000000"/>
                </a:solidFill>
              </a:rPr>
              <a:t>例如：用户</a:t>
            </a:r>
            <a:r>
              <a:rPr lang="en-US" altLang="zh-CN" sz="2600" smtClean="0">
                <a:solidFill>
                  <a:srgbClr val="000000"/>
                </a:solidFill>
              </a:rPr>
              <a:t>lily</a:t>
            </a:r>
            <a:r>
              <a:rPr lang="zh-CN" altLang="en-US" sz="2600" smtClean="0">
                <a:solidFill>
                  <a:srgbClr val="000000"/>
                </a:solidFill>
              </a:rPr>
              <a:t>发送消息给用户</a:t>
            </a:r>
            <a:r>
              <a:rPr lang="en-US" altLang="zh-CN" sz="2600" smtClean="0">
                <a:solidFill>
                  <a:srgbClr val="000000"/>
                </a:solidFill>
              </a:rPr>
              <a:t>tom</a:t>
            </a:r>
            <a:r>
              <a:rPr lang="zh-CN" altLang="en-US" sz="2600" smtClean="0">
                <a:solidFill>
                  <a:srgbClr val="000000"/>
                </a:solidFill>
              </a:rPr>
              <a:t>。</a:t>
            </a:r>
            <a:endParaRPr lang="en-US" altLang="zh-CN" sz="2600" smtClean="0">
              <a:solidFill>
                <a:srgbClr val="000000"/>
              </a:solidFill>
            </a:endParaRPr>
          </a:p>
          <a:p>
            <a:pPr marL="0" indent="0">
              <a:buNone/>
            </a:pPr>
            <a:r>
              <a:rPr lang="zh-CN" altLang="en-US" sz="2600" smtClean="0">
                <a:solidFill>
                  <a:srgbClr val="000000"/>
                </a:solidFill>
              </a:rPr>
              <a:t>［</a:t>
            </a:r>
            <a:r>
              <a:rPr lang="en-US" altLang="zh-CN" sz="2600" smtClean="0">
                <a:solidFill>
                  <a:srgbClr val="000000"/>
                </a:solidFill>
              </a:rPr>
              <a:t>lily@ </a:t>
            </a:r>
            <a:r>
              <a:rPr lang="en-US" altLang="zh-CN" sz="2600">
                <a:solidFill>
                  <a:srgbClr val="000000"/>
                </a:solidFill>
              </a:rPr>
              <a:t>Linux </a:t>
            </a:r>
            <a:r>
              <a:rPr lang="en-US" altLang="zh-CN" sz="2600" smtClean="0">
                <a:solidFill>
                  <a:srgbClr val="000000"/>
                </a:solidFill>
              </a:rPr>
              <a:t>lily</a:t>
            </a:r>
            <a:r>
              <a:rPr lang="zh-CN" altLang="en-US" sz="2600" smtClean="0">
                <a:solidFill>
                  <a:srgbClr val="000000"/>
                </a:solidFill>
              </a:rPr>
              <a:t>］</a:t>
            </a:r>
            <a:r>
              <a:rPr lang="en-US" altLang="zh-CN" sz="2600" smtClean="0">
                <a:solidFill>
                  <a:srgbClr val="000000"/>
                </a:solidFill>
              </a:rPr>
              <a:t>$  write tom</a:t>
            </a:r>
          </a:p>
          <a:p>
            <a:pPr marL="0" indent="0">
              <a:buNone/>
            </a:pPr>
            <a:r>
              <a:rPr lang="en-US" altLang="zh-CN" sz="2600">
                <a:solidFill>
                  <a:srgbClr val="000000"/>
                </a:solidFill>
              </a:rPr>
              <a:t> </a:t>
            </a:r>
            <a:r>
              <a:rPr lang="en-US" altLang="zh-CN" sz="2600" smtClean="0">
                <a:solidFill>
                  <a:srgbClr val="000000"/>
                </a:solidFill>
              </a:rPr>
              <a:t> This evening I will go to Shanghai by plane.</a:t>
            </a:r>
          </a:p>
          <a:p>
            <a:pPr marL="0" indent="0">
              <a:buNone/>
            </a:pPr>
            <a:r>
              <a:rPr lang="en-US" altLang="zh-CN" sz="2600" smtClean="0">
                <a:solidFill>
                  <a:srgbClr val="000000"/>
                </a:solidFill>
              </a:rPr>
              <a:t>   By!</a:t>
            </a:r>
          </a:p>
          <a:p>
            <a:pPr marL="0" indent="0">
              <a:buNone/>
            </a:pPr>
            <a:r>
              <a:rPr lang="en-US" altLang="zh-CN" sz="2600">
                <a:solidFill>
                  <a:srgbClr val="000000"/>
                </a:solidFill>
              </a:rPr>
              <a:t> </a:t>
            </a:r>
            <a:r>
              <a:rPr lang="en-US" altLang="zh-CN" sz="2600" smtClean="0">
                <a:solidFill>
                  <a:srgbClr val="000000"/>
                </a:solidFill>
              </a:rPr>
              <a:t>  </a:t>
            </a:r>
            <a:r>
              <a:rPr lang="en-US" altLang="zh-CN" sz="2600" err="1" smtClean="0">
                <a:solidFill>
                  <a:srgbClr val="000000"/>
                </a:solidFill>
              </a:rPr>
              <a:t>Ctrl+D</a:t>
            </a:r>
            <a:endParaRPr lang="en-US" altLang="zh-CN" sz="2600" smtClean="0">
              <a:solidFill>
                <a:srgbClr val="000000"/>
              </a:solidFill>
            </a:endParaRPr>
          </a:p>
          <a:p>
            <a:pPr marL="0" indent="0">
              <a:buNone/>
            </a:pPr>
            <a:endParaRPr lang="en-US" altLang="zh-CN" sz="2600" smtClean="0">
              <a:solidFill>
                <a:srgbClr val="000000"/>
              </a:solidFill>
            </a:endParaRPr>
          </a:p>
          <a:p>
            <a:pPr marL="0" indent="0">
              <a:buNone/>
            </a:pPr>
            <a:endParaRPr lang="en-US" altLang="zh-CN" sz="2600" smtClean="0">
              <a:solidFill>
                <a:srgbClr val="000000"/>
              </a:solidFill>
            </a:endParaRPr>
          </a:p>
          <a:p>
            <a:pPr marL="0" indent="0">
              <a:buNone/>
            </a:pPr>
            <a:endParaRPr lang="en-US" altLang="zh-CN" sz="2600" smtClean="0">
              <a:solidFill>
                <a:srgbClr val="000000"/>
              </a:solidFill>
            </a:endParaRPr>
          </a:p>
          <a:p>
            <a:pPr marL="0" indent="0">
              <a:buNone/>
            </a:pPr>
            <a:endParaRPr lang="zh-CN" altLang="en-US">
              <a:solidFill>
                <a:srgbClr val="000000"/>
              </a:solidFill>
            </a:endParaRPr>
          </a:p>
          <a:p>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40</a:t>
            </a:fld>
            <a:endParaRPr lang="en-US" altLang="zh-CN"/>
          </a:p>
        </p:txBody>
      </p:sp>
    </p:spTree>
    <p:extLst>
      <p:ext uri="{BB962C8B-B14F-4D97-AF65-F5344CB8AC3E}">
        <p14:creationId xmlns:p14="http://schemas.microsoft.com/office/powerpoint/2010/main" val="1297117805"/>
      </p:ext>
    </p:extLst>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2238"/>
            <a:ext cx="7543800" cy="858837"/>
          </a:xfrm>
        </p:spPr>
        <p:txBody>
          <a:bodyPr/>
          <a:lstStyle/>
          <a:p>
            <a:r>
              <a:rPr lang="zh-CN" altLang="en-US" smtClean="0"/>
              <a:t>常用的网络通信</a:t>
            </a:r>
            <a:r>
              <a:rPr lang="en-US" altLang="zh-CN" smtClean="0"/>
              <a:t>Shell</a:t>
            </a:r>
            <a:r>
              <a:rPr lang="zh-CN" altLang="en-US"/>
              <a:t>命令</a:t>
            </a:r>
          </a:p>
        </p:txBody>
      </p:sp>
      <p:sp>
        <p:nvSpPr>
          <p:cNvPr id="3" name="内容占位符 2"/>
          <p:cNvSpPr>
            <a:spLocks noGrp="1"/>
          </p:cNvSpPr>
          <p:nvPr>
            <p:ph idx="1"/>
          </p:nvPr>
        </p:nvSpPr>
        <p:spPr/>
        <p:txBody>
          <a:bodyPr/>
          <a:lstStyle/>
          <a:p>
            <a:pPr marL="0" indent="0">
              <a:buNone/>
            </a:pPr>
            <a:r>
              <a:rPr lang="zh-CN" altLang="en-US" sz="2600" smtClean="0">
                <a:solidFill>
                  <a:srgbClr val="000000"/>
                </a:solidFill>
              </a:rPr>
              <a:t>用户</a:t>
            </a:r>
            <a:r>
              <a:rPr lang="en-US" altLang="zh-CN" sz="2600" smtClean="0">
                <a:solidFill>
                  <a:srgbClr val="000000"/>
                </a:solidFill>
              </a:rPr>
              <a:t>tom</a:t>
            </a:r>
            <a:r>
              <a:rPr lang="zh-CN" altLang="en-US" sz="2600" smtClean="0">
                <a:solidFill>
                  <a:srgbClr val="000000"/>
                </a:solidFill>
              </a:rPr>
              <a:t>的窗口显示消息如下：</a:t>
            </a:r>
            <a:endParaRPr lang="en-US" altLang="zh-CN" sz="2600" smtClean="0">
              <a:solidFill>
                <a:srgbClr val="000000"/>
              </a:solidFill>
            </a:endParaRPr>
          </a:p>
          <a:p>
            <a:pPr marL="0" indent="0">
              <a:buNone/>
            </a:pPr>
            <a:r>
              <a:rPr lang="zh-CN" altLang="en-US" sz="2600" smtClean="0">
                <a:solidFill>
                  <a:srgbClr val="000000"/>
                </a:solidFill>
              </a:rPr>
              <a:t>［</a:t>
            </a:r>
            <a:r>
              <a:rPr lang="en-US" altLang="zh-CN" sz="2600" smtClean="0">
                <a:solidFill>
                  <a:srgbClr val="000000"/>
                </a:solidFill>
              </a:rPr>
              <a:t>tom@ </a:t>
            </a:r>
            <a:r>
              <a:rPr lang="en-US" altLang="zh-CN" sz="2600">
                <a:solidFill>
                  <a:srgbClr val="000000"/>
                </a:solidFill>
              </a:rPr>
              <a:t>Linux </a:t>
            </a:r>
            <a:r>
              <a:rPr lang="en-US" altLang="zh-CN" sz="2600" smtClean="0">
                <a:solidFill>
                  <a:srgbClr val="000000"/>
                </a:solidFill>
              </a:rPr>
              <a:t>tom</a:t>
            </a:r>
            <a:r>
              <a:rPr lang="zh-CN" altLang="en-US" sz="2600" smtClean="0">
                <a:solidFill>
                  <a:srgbClr val="000000"/>
                </a:solidFill>
              </a:rPr>
              <a:t>］</a:t>
            </a:r>
            <a:r>
              <a:rPr lang="en-US" altLang="zh-CN" sz="2600" smtClean="0">
                <a:solidFill>
                  <a:srgbClr val="000000"/>
                </a:solidFill>
              </a:rPr>
              <a:t>$  </a:t>
            </a:r>
          </a:p>
          <a:p>
            <a:pPr marL="0" indent="0">
              <a:buNone/>
            </a:pPr>
            <a:r>
              <a:rPr lang="en-US" altLang="zh-CN" sz="2600">
                <a:solidFill>
                  <a:srgbClr val="000000"/>
                </a:solidFill>
              </a:rPr>
              <a:t> </a:t>
            </a:r>
            <a:r>
              <a:rPr lang="en-US" altLang="zh-CN" sz="2600" smtClean="0">
                <a:solidFill>
                  <a:srgbClr val="000000"/>
                </a:solidFill>
              </a:rPr>
              <a:t> Message from lily on </a:t>
            </a:r>
            <a:r>
              <a:rPr lang="en-US" altLang="zh-CN" sz="2600" err="1" smtClean="0">
                <a:solidFill>
                  <a:srgbClr val="000000"/>
                </a:solidFill>
              </a:rPr>
              <a:t>tty2</a:t>
            </a:r>
            <a:r>
              <a:rPr lang="en-US" altLang="zh-CN" sz="2600" smtClean="0">
                <a:solidFill>
                  <a:srgbClr val="000000"/>
                </a:solidFill>
              </a:rPr>
              <a:t> at 14:00  …</a:t>
            </a:r>
          </a:p>
          <a:p>
            <a:pPr marL="0" indent="0">
              <a:buNone/>
            </a:pPr>
            <a:r>
              <a:rPr lang="en-US" altLang="zh-CN" sz="2600">
                <a:solidFill>
                  <a:srgbClr val="000000"/>
                </a:solidFill>
              </a:rPr>
              <a:t> </a:t>
            </a:r>
            <a:r>
              <a:rPr lang="en-US" altLang="zh-CN" sz="2600" smtClean="0">
                <a:solidFill>
                  <a:srgbClr val="000000"/>
                </a:solidFill>
              </a:rPr>
              <a:t> This evening I will go to Shanghai by plane.</a:t>
            </a:r>
          </a:p>
          <a:p>
            <a:pPr marL="0" indent="0">
              <a:buNone/>
            </a:pPr>
            <a:r>
              <a:rPr lang="en-US" altLang="zh-CN" sz="2600" smtClean="0">
                <a:solidFill>
                  <a:srgbClr val="000000"/>
                </a:solidFill>
              </a:rPr>
              <a:t>   By!</a:t>
            </a:r>
          </a:p>
          <a:p>
            <a:pPr marL="0" indent="0">
              <a:buNone/>
            </a:pPr>
            <a:r>
              <a:rPr lang="en-US" altLang="zh-CN" sz="2600">
                <a:solidFill>
                  <a:srgbClr val="000000"/>
                </a:solidFill>
              </a:rPr>
              <a:t> </a:t>
            </a:r>
            <a:r>
              <a:rPr lang="en-US" altLang="zh-CN" sz="2600" smtClean="0">
                <a:solidFill>
                  <a:srgbClr val="000000"/>
                </a:solidFill>
              </a:rPr>
              <a:t>  </a:t>
            </a:r>
            <a:r>
              <a:rPr lang="en-US" altLang="zh-CN" sz="2600" err="1" smtClean="0">
                <a:solidFill>
                  <a:srgbClr val="000000"/>
                </a:solidFill>
              </a:rPr>
              <a:t>EOF</a:t>
            </a:r>
            <a:endParaRPr lang="en-US" altLang="zh-CN" sz="2600" smtClean="0">
              <a:solidFill>
                <a:srgbClr val="000000"/>
              </a:solidFill>
            </a:endParaRPr>
          </a:p>
          <a:p>
            <a:pPr marL="0" indent="0">
              <a:buNone/>
            </a:pPr>
            <a:endParaRPr lang="en-US" altLang="zh-CN" sz="2600" smtClean="0">
              <a:solidFill>
                <a:srgbClr val="000000"/>
              </a:solidFill>
            </a:endParaRPr>
          </a:p>
          <a:p>
            <a:pPr marL="0" indent="0">
              <a:buNone/>
            </a:pPr>
            <a:endParaRPr lang="en-US" altLang="zh-CN" sz="2600" smtClean="0">
              <a:solidFill>
                <a:srgbClr val="000000"/>
              </a:solidFill>
            </a:endParaRPr>
          </a:p>
          <a:p>
            <a:pPr marL="0" indent="0">
              <a:buNone/>
            </a:pPr>
            <a:endParaRPr lang="en-US" altLang="zh-CN" sz="2600" smtClean="0">
              <a:solidFill>
                <a:srgbClr val="000000"/>
              </a:solidFill>
            </a:endParaRPr>
          </a:p>
          <a:p>
            <a:pPr marL="0" indent="0">
              <a:buNone/>
            </a:pPr>
            <a:endParaRPr lang="zh-CN" altLang="en-US">
              <a:solidFill>
                <a:srgbClr val="000000"/>
              </a:solidFill>
            </a:endParaRPr>
          </a:p>
          <a:p>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41</a:t>
            </a:fld>
            <a:endParaRPr lang="en-US" altLang="zh-CN"/>
          </a:p>
        </p:txBody>
      </p:sp>
    </p:spTree>
    <p:extLst>
      <p:ext uri="{BB962C8B-B14F-4D97-AF65-F5344CB8AC3E}">
        <p14:creationId xmlns:p14="http://schemas.microsoft.com/office/powerpoint/2010/main" val="3041624038"/>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2238"/>
            <a:ext cx="7543800" cy="858837"/>
          </a:xfrm>
        </p:spPr>
        <p:txBody>
          <a:bodyPr/>
          <a:lstStyle/>
          <a:p>
            <a:r>
              <a:rPr lang="zh-CN" altLang="en-US" smtClean="0"/>
              <a:t>常用的网络通信</a:t>
            </a:r>
            <a:r>
              <a:rPr lang="en-US" altLang="zh-CN" smtClean="0"/>
              <a:t>Shell</a:t>
            </a:r>
            <a:r>
              <a:rPr lang="zh-CN" altLang="en-US"/>
              <a:t>命令</a:t>
            </a:r>
          </a:p>
        </p:txBody>
      </p:sp>
      <p:sp>
        <p:nvSpPr>
          <p:cNvPr id="3" name="内容占位符 2"/>
          <p:cNvSpPr>
            <a:spLocks noGrp="1"/>
          </p:cNvSpPr>
          <p:nvPr>
            <p:ph idx="1"/>
          </p:nvPr>
        </p:nvSpPr>
        <p:spPr>
          <a:xfrm>
            <a:off x="323528" y="1719263"/>
            <a:ext cx="8568952" cy="4411662"/>
          </a:xfrm>
        </p:spPr>
        <p:txBody>
          <a:bodyPr/>
          <a:lstStyle/>
          <a:p>
            <a:pPr marL="0" indent="0">
              <a:buNone/>
            </a:pPr>
            <a:r>
              <a:rPr lang="en-US" altLang="zh-CN" sz="2600" smtClean="0">
                <a:solidFill>
                  <a:srgbClr val="0000CC"/>
                </a:solidFill>
              </a:rPr>
              <a:t>wall</a:t>
            </a:r>
            <a:r>
              <a:rPr lang="zh-CN" altLang="en-US" sz="2600" smtClean="0">
                <a:solidFill>
                  <a:srgbClr val="000000"/>
                </a:solidFill>
              </a:rPr>
              <a:t>命令</a:t>
            </a:r>
            <a:endParaRPr lang="en-US" altLang="zh-CN" sz="2600" smtClean="0">
              <a:solidFill>
                <a:srgbClr val="000000"/>
              </a:solidFill>
            </a:endParaRPr>
          </a:p>
          <a:p>
            <a:pPr marL="0" indent="0">
              <a:buNone/>
            </a:pPr>
            <a:r>
              <a:rPr lang="zh-CN" altLang="en-US" sz="2600" smtClean="0">
                <a:solidFill>
                  <a:srgbClr val="000000"/>
                </a:solidFill>
              </a:rPr>
              <a:t>格式：</a:t>
            </a:r>
            <a:r>
              <a:rPr lang="en-US" altLang="zh-CN" sz="2600" smtClean="0">
                <a:solidFill>
                  <a:srgbClr val="0000CC"/>
                </a:solidFill>
              </a:rPr>
              <a:t>wall</a:t>
            </a:r>
          </a:p>
          <a:p>
            <a:pPr marL="0" indent="0">
              <a:buNone/>
            </a:pPr>
            <a:r>
              <a:rPr lang="zh-CN" altLang="en-US" sz="2600" smtClean="0">
                <a:solidFill>
                  <a:srgbClr val="000000"/>
                </a:solidFill>
              </a:rPr>
              <a:t>功能：发送消息给系统的所有用户。以</a:t>
            </a:r>
            <a:r>
              <a:rPr lang="en-US" altLang="zh-CN" sz="2600" err="1">
                <a:solidFill>
                  <a:srgbClr val="000000"/>
                </a:solidFill>
              </a:rPr>
              <a:t>Ctrl+D</a:t>
            </a:r>
            <a:r>
              <a:rPr lang="zh-CN" altLang="en-US" sz="2600">
                <a:solidFill>
                  <a:srgbClr val="000000"/>
                </a:solidFill>
              </a:rPr>
              <a:t>保存结束</a:t>
            </a:r>
            <a:r>
              <a:rPr lang="zh-CN" altLang="en-US" sz="2600" smtClean="0">
                <a:solidFill>
                  <a:srgbClr val="000000"/>
                </a:solidFill>
              </a:rPr>
              <a:t>。</a:t>
            </a:r>
            <a:endParaRPr lang="en-US" altLang="zh-CN" sz="2600" smtClean="0">
              <a:solidFill>
                <a:srgbClr val="000000"/>
              </a:solidFill>
            </a:endParaRPr>
          </a:p>
          <a:p>
            <a:pPr marL="0" indent="0">
              <a:buNone/>
            </a:pPr>
            <a:r>
              <a:rPr lang="zh-CN" altLang="en-US" sz="2600" smtClean="0">
                <a:solidFill>
                  <a:srgbClr val="000000"/>
                </a:solidFill>
              </a:rPr>
              <a:t>例如：发送消息给所有用户。</a:t>
            </a:r>
            <a:endParaRPr lang="en-US" altLang="zh-CN" sz="2600" smtClean="0">
              <a:solidFill>
                <a:srgbClr val="000000"/>
              </a:solidFill>
            </a:endParaRPr>
          </a:p>
          <a:p>
            <a:pPr marL="0" indent="0">
              <a:buNone/>
            </a:pPr>
            <a:r>
              <a:rPr lang="en-US" altLang="zh-CN" sz="2600" smtClean="0">
                <a:solidFill>
                  <a:srgbClr val="000000"/>
                </a:solidFill>
              </a:rPr>
              <a:t>$   wall</a:t>
            </a:r>
          </a:p>
          <a:p>
            <a:pPr marL="0" indent="0">
              <a:buNone/>
            </a:pPr>
            <a:r>
              <a:rPr lang="en-US" altLang="zh-CN" sz="2600">
                <a:solidFill>
                  <a:srgbClr val="000000"/>
                </a:solidFill>
              </a:rPr>
              <a:t> </a:t>
            </a:r>
            <a:r>
              <a:rPr lang="en-US" altLang="zh-CN" sz="2600" smtClean="0">
                <a:solidFill>
                  <a:srgbClr val="000000"/>
                </a:solidFill>
              </a:rPr>
              <a:t>This evening lily will go to Shanghai by plane.</a:t>
            </a:r>
          </a:p>
          <a:p>
            <a:pPr marL="0" indent="0">
              <a:buNone/>
            </a:pPr>
            <a:r>
              <a:rPr lang="en-US" altLang="zh-CN" sz="2600" smtClean="0">
                <a:solidFill>
                  <a:srgbClr val="000000"/>
                </a:solidFill>
              </a:rPr>
              <a:t> Please send mail to him.</a:t>
            </a:r>
          </a:p>
          <a:p>
            <a:pPr marL="0" indent="0">
              <a:buNone/>
            </a:pPr>
            <a:r>
              <a:rPr lang="en-US" altLang="zh-CN" sz="2600">
                <a:solidFill>
                  <a:srgbClr val="000000"/>
                </a:solidFill>
              </a:rPr>
              <a:t> </a:t>
            </a:r>
            <a:r>
              <a:rPr lang="en-US" altLang="zh-CN" sz="2600" err="1" smtClean="0">
                <a:solidFill>
                  <a:srgbClr val="000000"/>
                </a:solidFill>
              </a:rPr>
              <a:t>Ctrl+D</a:t>
            </a:r>
            <a:endParaRPr lang="en-US" altLang="zh-CN" sz="2600" smtClean="0">
              <a:solidFill>
                <a:srgbClr val="000000"/>
              </a:solidFill>
            </a:endParaRPr>
          </a:p>
          <a:p>
            <a:pPr marL="0" indent="0">
              <a:buNone/>
            </a:pPr>
            <a:endParaRPr lang="en-US" altLang="zh-CN" sz="2600" smtClean="0">
              <a:solidFill>
                <a:srgbClr val="000000"/>
              </a:solidFill>
            </a:endParaRPr>
          </a:p>
          <a:p>
            <a:pPr marL="0" indent="0">
              <a:buNone/>
            </a:pPr>
            <a:endParaRPr lang="en-US" altLang="zh-CN" sz="2600" smtClean="0">
              <a:solidFill>
                <a:srgbClr val="000000"/>
              </a:solidFill>
            </a:endParaRPr>
          </a:p>
          <a:p>
            <a:pPr marL="0" indent="0">
              <a:buNone/>
            </a:pPr>
            <a:endParaRPr lang="en-US" altLang="zh-CN" sz="2600" smtClean="0">
              <a:solidFill>
                <a:srgbClr val="000000"/>
              </a:solidFill>
            </a:endParaRPr>
          </a:p>
          <a:p>
            <a:pPr marL="0" indent="0">
              <a:buNone/>
            </a:pPr>
            <a:endParaRPr lang="zh-CN" altLang="en-US">
              <a:solidFill>
                <a:srgbClr val="000000"/>
              </a:solidFill>
            </a:endParaRPr>
          </a:p>
          <a:p>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42</a:t>
            </a:fld>
            <a:endParaRPr lang="en-US" altLang="zh-CN"/>
          </a:p>
        </p:txBody>
      </p:sp>
    </p:spTree>
    <p:extLst>
      <p:ext uri="{BB962C8B-B14F-4D97-AF65-F5344CB8AC3E}">
        <p14:creationId xmlns:p14="http://schemas.microsoft.com/office/powerpoint/2010/main" val="424691827"/>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2238"/>
            <a:ext cx="7543800" cy="858837"/>
          </a:xfrm>
        </p:spPr>
        <p:txBody>
          <a:bodyPr/>
          <a:lstStyle/>
          <a:p>
            <a:r>
              <a:rPr lang="zh-CN" altLang="en-US" smtClean="0"/>
              <a:t>常用的网络通信</a:t>
            </a:r>
            <a:r>
              <a:rPr lang="en-US" altLang="zh-CN" smtClean="0"/>
              <a:t>Shell</a:t>
            </a:r>
            <a:r>
              <a:rPr lang="zh-CN" altLang="en-US"/>
              <a:t>命令</a:t>
            </a:r>
          </a:p>
        </p:txBody>
      </p:sp>
      <p:sp>
        <p:nvSpPr>
          <p:cNvPr id="3" name="内容占位符 2"/>
          <p:cNvSpPr>
            <a:spLocks noGrp="1"/>
          </p:cNvSpPr>
          <p:nvPr>
            <p:ph idx="1"/>
          </p:nvPr>
        </p:nvSpPr>
        <p:spPr>
          <a:xfrm>
            <a:off x="323528" y="1719263"/>
            <a:ext cx="8568952" cy="4411662"/>
          </a:xfrm>
        </p:spPr>
        <p:txBody>
          <a:bodyPr/>
          <a:lstStyle/>
          <a:p>
            <a:pPr marL="0" indent="0">
              <a:buNone/>
            </a:pPr>
            <a:r>
              <a:rPr lang="zh-CN" altLang="en-US" sz="2600" smtClean="0">
                <a:solidFill>
                  <a:srgbClr val="000000"/>
                </a:solidFill>
              </a:rPr>
              <a:t>在用户的窗口中显示消息如下：</a:t>
            </a:r>
            <a:endParaRPr lang="en-US" altLang="zh-CN" sz="2600" smtClean="0">
              <a:solidFill>
                <a:srgbClr val="000000"/>
              </a:solidFill>
            </a:endParaRPr>
          </a:p>
          <a:p>
            <a:pPr marL="0" indent="0">
              <a:buNone/>
            </a:pPr>
            <a:r>
              <a:rPr lang="en-US" altLang="zh-CN" sz="2600" smtClean="0">
                <a:solidFill>
                  <a:srgbClr val="000000"/>
                </a:solidFill>
              </a:rPr>
              <a:t>$   </a:t>
            </a:r>
          </a:p>
          <a:p>
            <a:pPr marL="0" indent="0">
              <a:buNone/>
            </a:pPr>
            <a:r>
              <a:rPr lang="en-US" altLang="zh-CN" sz="2600" smtClean="0">
                <a:solidFill>
                  <a:srgbClr val="000000"/>
                </a:solidFill>
              </a:rPr>
              <a:t>Broadcast message from lily on </a:t>
            </a:r>
            <a:r>
              <a:rPr lang="en-US" altLang="zh-CN" sz="2600" err="1" smtClean="0">
                <a:solidFill>
                  <a:srgbClr val="000000"/>
                </a:solidFill>
              </a:rPr>
              <a:t>tty2</a:t>
            </a:r>
            <a:r>
              <a:rPr lang="en-US" altLang="zh-CN" sz="2600" smtClean="0">
                <a:solidFill>
                  <a:srgbClr val="000000"/>
                </a:solidFill>
              </a:rPr>
              <a:t> at 14:00 … </a:t>
            </a:r>
          </a:p>
          <a:p>
            <a:pPr marL="0" indent="0">
              <a:buNone/>
            </a:pPr>
            <a:r>
              <a:rPr lang="en-US" altLang="zh-CN" sz="2600" smtClean="0">
                <a:solidFill>
                  <a:srgbClr val="000000"/>
                </a:solidFill>
              </a:rPr>
              <a:t>This evening lily will go to Shanghai by plane.</a:t>
            </a:r>
          </a:p>
          <a:p>
            <a:pPr marL="0" indent="0">
              <a:buNone/>
            </a:pPr>
            <a:r>
              <a:rPr lang="en-US" altLang="zh-CN" sz="2600" smtClean="0">
                <a:solidFill>
                  <a:srgbClr val="000000"/>
                </a:solidFill>
              </a:rPr>
              <a:t> Please send mail to him.</a:t>
            </a:r>
          </a:p>
          <a:p>
            <a:pPr marL="0" indent="0">
              <a:buNone/>
            </a:pPr>
            <a:r>
              <a:rPr lang="en-US" altLang="zh-CN" sz="2600">
                <a:solidFill>
                  <a:srgbClr val="000000"/>
                </a:solidFill>
              </a:rPr>
              <a:t> </a:t>
            </a:r>
            <a:r>
              <a:rPr lang="en-US" altLang="zh-CN" sz="2600" err="1" smtClean="0">
                <a:solidFill>
                  <a:srgbClr val="000000"/>
                </a:solidFill>
              </a:rPr>
              <a:t>EOF</a:t>
            </a:r>
            <a:endParaRPr lang="en-US" altLang="zh-CN" sz="2600" smtClean="0">
              <a:solidFill>
                <a:srgbClr val="000000"/>
              </a:solidFill>
            </a:endParaRPr>
          </a:p>
          <a:p>
            <a:pPr marL="0" indent="0">
              <a:buNone/>
            </a:pPr>
            <a:endParaRPr lang="en-US" altLang="zh-CN" sz="2600" smtClean="0">
              <a:solidFill>
                <a:srgbClr val="000000"/>
              </a:solidFill>
            </a:endParaRPr>
          </a:p>
          <a:p>
            <a:pPr marL="0" indent="0">
              <a:buNone/>
            </a:pPr>
            <a:endParaRPr lang="en-US" altLang="zh-CN" sz="2600" smtClean="0">
              <a:solidFill>
                <a:srgbClr val="000000"/>
              </a:solidFill>
            </a:endParaRPr>
          </a:p>
          <a:p>
            <a:pPr marL="0" indent="0">
              <a:buNone/>
            </a:pPr>
            <a:endParaRPr lang="en-US" altLang="zh-CN" sz="2600" smtClean="0">
              <a:solidFill>
                <a:srgbClr val="000000"/>
              </a:solidFill>
            </a:endParaRPr>
          </a:p>
          <a:p>
            <a:pPr marL="0" indent="0">
              <a:buNone/>
            </a:pPr>
            <a:endParaRPr lang="zh-CN" altLang="en-US">
              <a:solidFill>
                <a:srgbClr val="000000"/>
              </a:solidFill>
            </a:endParaRPr>
          </a:p>
          <a:p>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43</a:t>
            </a:fld>
            <a:endParaRPr lang="en-US" altLang="zh-CN"/>
          </a:p>
        </p:txBody>
      </p:sp>
    </p:spTree>
    <p:extLst>
      <p:ext uri="{BB962C8B-B14F-4D97-AF65-F5344CB8AC3E}">
        <p14:creationId xmlns:p14="http://schemas.microsoft.com/office/powerpoint/2010/main" val="2737210008"/>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10.3 </a:t>
            </a:r>
            <a:r>
              <a:rPr lang="zh-CN" altLang="en-US"/>
              <a:t>网络服务器</a:t>
            </a:r>
          </a:p>
        </p:txBody>
      </p:sp>
      <p:sp>
        <p:nvSpPr>
          <p:cNvPr id="3" name="内容占位符 2"/>
          <p:cNvSpPr>
            <a:spLocks noGrp="1"/>
          </p:cNvSpPr>
          <p:nvPr>
            <p:ph idx="1"/>
          </p:nvPr>
        </p:nvSpPr>
        <p:spPr>
          <a:xfrm>
            <a:off x="457200" y="1556792"/>
            <a:ext cx="8229600" cy="4411662"/>
          </a:xfrm>
        </p:spPr>
        <p:txBody>
          <a:bodyPr/>
          <a:lstStyle/>
          <a:p>
            <a:r>
              <a:rPr lang="en-US" altLang="zh-CN" sz="2600" err="1"/>
              <a:t>Linxu</a:t>
            </a:r>
            <a:r>
              <a:rPr lang="zh-CN" altLang="en-US" sz="2600"/>
              <a:t>平台可配置多种服务器，主要有</a:t>
            </a:r>
            <a:r>
              <a:rPr lang="en-US" altLang="zh-CN" sz="2600"/>
              <a:t>DNS</a:t>
            </a:r>
            <a:r>
              <a:rPr lang="zh-CN" altLang="en-US" sz="2600"/>
              <a:t>服务器、</a:t>
            </a:r>
            <a:r>
              <a:rPr lang="en-US" altLang="zh-CN" sz="2600"/>
              <a:t>WWW</a:t>
            </a:r>
            <a:r>
              <a:rPr lang="zh-CN" altLang="en-US" sz="2600"/>
              <a:t>服务器、</a:t>
            </a:r>
            <a:r>
              <a:rPr lang="en-US" altLang="zh-CN" sz="2600"/>
              <a:t>FTP</a:t>
            </a:r>
            <a:r>
              <a:rPr lang="zh-CN" altLang="en-US" sz="2600"/>
              <a:t>服务器、</a:t>
            </a:r>
            <a:r>
              <a:rPr lang="en-US" altLang="zh-CN" sz="2600"/>
              <a:t>Samba</a:t>
            </a:r>
            <a:r>
              <a:rPr lang="zh-CN" altLang="en-US" sz="2600"/>
              <a:t>服务器、</a:t>
            </a:r>
            <a:r>
              <a:rPr lang="en-US" altLang="zh-CN" sz="2600"/>
              <a:t>Mail</a:t>
            </a:r>
            <a:r>
              <a:rPr lang="zh-CN" altLang="en-US" sz="2600"/>
              <a:t>服务器等。</a:t>
            </a:r>
          </a:p>
          <a:p>
            <a:r>
              <a:rPr lang="zh-CN" altLang="en-US" sz="2600" smtClean="0"/>
              <a:t>在</a:t>
            </a:r>
            <a:r>
              <a:rPr lang="zh-CN" altLang="en-US" sz="2600"/>
              <a:t>互联网中使用</a:t>
            </a:r>
            <a:r>
              <a:rPr lang="en-US" altLang="zh-CN" sz="2600"/>
              <a:t>IP</a:t>
            </a:r>
            <a:r>
              <a:rPr lang="zh-CN" altLang="en-US" sz="2600"/>
              <a:t>地址唯一的标识一台计算机，我们在</a:t>
            </a:r>
            <a:r>
              <a:rPr lang="zh-CN" altLang="en-US" sz="2600" smtClean="0"/>
              <a:t>浏览网站</a:t>
            </a:r>
            <a:r>
              <a:rPr lang="zh-CN" altLang="en-US" sz="2600"/>
              <a:t>的时候，输入的并不是</a:t>
            </a:r>
            <a:r>
              <a:rPr lang="en-US" altLang="zh-CN" sz="2600"/>
              <a:t>IP</a:t>
            </a:r>
            <a:r>
              <a:rPr lang="zh-CN" altLang="en-US" sz="2600"/>
              <a:t>地址，而是</a:t>
            </a:r>
            <a:r>
              <a:rPr lang="en-US" altLang="zh-CN" sz="2600" smtClean="0"/>
              <a:t>URL</a:t>
            </a:r>
            <a:r>
              <a:rPr lang="zh-CN" altLang="en-US" sz="2600" smtClean="0"/>
              <a:t>。</a:t>
            </a:r>
            <a:endParaRPr lang="en-US" altLang="zh-CN" sz="2600" smtClean="0"/>
          </a:p>
          <a:p>
            <a:r>
              <a:rPr lang="en-US" altLang="zh-CN" sz="2600" smtClean="0">
                <a:solidFill>
                  <a:srgbClr val="0000CC"/>
                </a:solidFill>
              </a:rPr>
              <a:t>DNS(Domain </a:t>
            </a:r>
            <a:r>
              <a:rPr lang="en-US" altLang="zh-CN" sz="2600">
                <a:solidFill>
                  <a:srgbClr val="0000CC"/>
                </a:solidFill>
              </a:rPr>
              <a:t>Name Service, </a:t>
            </a:r>
            <a:r>
              <a:rPr lang="zh-CN" altLang="en-US" sz="2600">
                <a:solidFill>
                  <a:srgbClr val="0000CC"/>
                </a:solidFill>
              </a:rPr>
              <a:t>域名服务</a:t>
            </a:r>
            <a:r>
              <a:rPr lang="en-US" altLang="zh-CN" sz="2600">
                <a:solidFill>
                  <a:srgbClr val="0000CC"/>
                </a:solidFill>
              </a:rPr>
              <a:t>)</a:t>
            </a:r>
            <a:r>
              <a:rPr lang="zh-CN" altLang="en-US" sz="2600"/>
              <a:t>提供从字符形式的域名</a:t>
            </a:r>
            <a:r>
              <a:rPr lang="en-US" altLang="zh-CN" sz="2600"/>
              <a:t>(</a:t>
            </a:r>
            <a:r>
              <a:rPr lang="zh-CN" altLang="en-US" sz="2600"/>
              <a:t>如</a:t>
            </a:r>
            <a:r>
              <a:rPr lang="en-US" altLang="zh-CN" sz="2600" err="1" smtClean="0"/>
              <a:t>www.bjfu.edu.cn</a:t>
            </a:r>
            <a:r>
              <a:rPr lang="en-US" altLang="zh-CN" sz="2600" smtClean="0"/>
              <a:t> </a:t>
            </a:r>
            <a:r>
              <a:rPr lang="en-US" altLang="zh-CN" sz="2600"/>
              <a:t>)</a:t>
            </a:r>
            <a:r>
              <a:rPr lang="zh-CN" altLang="en-US" sz="2600"/>
              <a:t>到四段数字形式</a:t>
            </a:r>
            <a:r>
              <a:rPr lang="en-US" altLang="zh-CN" sz="2600"/>
              <a:t>IP</a:t>
            </a:r>
            <a:r>
              <a:rPr lang="zh-CN" altLang="en-US" sz="2600" smtClean="0"/>
              <a:t>地址之间</a:t>
            </a:r>
            <a:r>
              <a:rPr lang="zh-CN" altLang="en-US" sz="2600"/>
              <a:t>的转换功能，这个过程也成为</a:t>
            </a:r>
            <a:r>
              <a:rPr lang="zh-CN" altLang="en-US" sz="2600">
                <a:solidFill>
                  <a:srgbClr val="0000CC"/>
                </a:solidFill>
              </a:rPr>
              <a:t>域名解析</a:t>
            </a:r>
            <a:r>
              <a:rPr lang="zh-CN" altLang="en-US" sz="2600"/>
              <a:t>。域名解析通常由</a:t>
            </a:r>
            <a:r>
              <a:rPr lang="en-US" altLang="zh-CN" sz="2600"/>
              <a:t>DNS</a:t>
            </a:r>
            <a:r>
              <a:rPr lang="zh-CN" altLang="en-US" sz="2600"/>
              <a:t>服务器自动完成</a:t>
            </a:r>
            <a:r>
              <a:rPr lang="zh-CN" altLang="en-US" sz="2600" smtClean="0"/>
              <a:t>。</a:t>
            </a:r>
            <a:endParaRPr lang="zh-CN" altLang="en-US" sz="2600"/>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44</a:t>
            </a:fld>
            <a:endParaRPr lang="en-US" altLang="zh-CN"/>
          </a:p>
        </p:txBody>
      </p:sp>
    </p:spTree>
    <p:extLst>
      <p:ext uri="{BB962C8B-B14F-4D97-AF65-F5344CB8AC3E}">
        <p14:creationId xmlns:p14="http://schemas.microsoft.com/office/powerpoint/2010/main" val="3990754143"/>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altLang="zh-CN" smtClean="0"/>
              <a:t>10.3.1 DNS</a:t>
            </a:r>
            <a:r>
              <a:rPr lang="zh-CN" altLang="en-US"/>
              <a:t>服务器</a:t>
            </a:r>
            <a:endParaRPr lang="zh-CN" altLang="en-US" smtClean="0"/>
          </a:p>
        </p:txBody>
      </p:sp>
      <p:sp>
        <p:nvSpPr>
          <p:cNvPr id="119811" name="Rectangle 3"/>
          <p:cNvSpPr>
            <a:spLocks noGrp="1" noChangeArrowheads="1"/>
          </p:cNvSpPr>
          <p:nvPr>
            <p:ph idx="1"/>
          </p:nvPr>
        </p:nvSpPr>
        <p:spPr>
          <a:xfrm>
            <a:off x="457200" y="1719263"/>
            <a:ext cx="8363272" cy="4411662"/>
          </a:xfrm>
        </p:spPr>
        <p:txBody>
          <a:bodyPr/>
          <a:lstStyle/>
          <a:p>
            <a:pPr eaLnBrk="1" hangingPunct="1">
              <a:lnSpc>
                <a:spcPct val="150000"/>
              </a:lnSpc>
            </a:pPr>
            <a:r>
              <a:rPr lang="zh-CN" altLang="en-US" sz="2600" smtClean="0">
                <a:latin typeface="Tahoma" pitchFamily="34" charset="0"/>
                <a:cs typeface="Tahoma" pitchFamily="34" charset="0"/>
              </a:rPr>
              <a:t>域名服务是</a:t>
            </a:r>
            <a:r>
              <a:rPr lang="en-US" altLang="zh-CN" sz="2600" smtClean="0">
                <a:latin typeface="Tahoma" pitchFamily="34" charset="0"/>
                <a:cs typeface="Tahoma" pitchFamily="34" charset="0"/>
              </a:rPr>
              <a:t>TCP/IP</a:t>
            </a:r>
            <a:r>
              <a:rPr lang="zh-CN" altLang="en-US" sz="2600" smtClean="0">
                <a:latin typeface="Tahoma" pitchFamily="34" charset="0"/>
                <a:cs typeface="Tahoma" pitchFamily="34" charset="0"/>
              </a:rPr>
              <a:t>网络中极其重要的网络服务，</a:t>
            </a:r>
            <a:r>
              <a:rPr lang="en-US" altLang="zh-CN" sz="2600" smtClean="0">
                <a:latin typeface="Tahoma" pitchFamily="34" charset="0"/>
                <a:cs typeface="Tahoma" pitchFamily="34" charset="0"/>
              </a:rPr>
              <a:t>DNS</a:t>
            </a:r>
            <a:r>
              <a:rPr lang="zh-CN" altLang="en-US" sz="2600" smtClean="0">
                <a:latin typeface="Tahoma" pitchFamily="34" charset="0"/>
                <a:cs typeface="Tahoma" pitchFamily="34" charset="0"/>
              </a:rPr>
              <a:t>域名系统实际是一个层次结构的分布式数据库，域是其层次结构的基本单位。整在</a:t>
            </a:r>
            <a:r>
              <a:rPr lang="en-US" altLang="zh-CN" sz="2600" smtClean="0">
                <a:latin typeface="Tahoma" pitchFamily="34" charset="0"/>
                <a:cs typeface="Tahoma" pitchFamily="34" charset="0"/>
              </a:rPr>
              <a:t>DNS</a:t>
            </a:r>
            <a:r>
              <a:rPr lang="zh-CN" altLang="en-US" sz="2600" smtClean="0">
                <a:latin typeface="Tahoma" pitchFamily="34" charset="0"/>
                <a:cs typeface="Tahoma" pitchFamily="34" charset="0"/>
              </a:rPr>
              <a:t>域名系统中，从上到下依次为根域、顶级域、二级域、三级域、并以此扩展，根域只有一个，域名进行分层式管理，即每个域名又可进一步划分为一些子域，如下图所示。</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45</a:t>
            </a:fld>
            <a:endParaRPr lang="en-US" altLang="zh-CN"/>
          </a:p>
        </p:txBody>
      </p:sp>
    </p:spTree>
    <p:extLst>
      <p:ext uri="{BB962C8B-B14F-4D97-AF65-F5344CB8AC3E}">
        <p14:creationId xmlns:p14="http://schemas.microsoft.com/office/powerpoint/2010/main" val="191278242"/>
      </p:ext>
    </p:extLst>
  </p:cSld>
  <p:clrMapOvr>
    <a:masterClrMapping/>
  </p:clrMapOvr>
  <p:transition spd="slow">
    <p:circl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2"/>
          <p:cNvSpPr>
            <a:spLocks noGrp="1" noChangeArrowheads="1"/>
          </p:cNvSpPr>
          <p:nvPr>
            <p:ph type="title"/>
          </p:nvPr>
        </p:nvSpPr>
        <p:spPr>
          <a:xfrm>
            <a:off x="35496" y="404664"/>
            <a:ext cx="7920037" cy="744538"/>
          </a:xfrm>
        </p:spPr>
        <p:txBody>
          <a:bodyPr/>
          <a:lstStyle/>
          <a:p>
            <a:pPr algn="ctr" eaLnBrk="1" hangingPunct="1"/>
            <a:r>
              <a:rPr lang="zh-CN" altLang="en-US" smtClean="0"/>
              <a:t>域名空间 </a:t>
            </a:r>
          </a:p>
        </p:txBody>
      </p:sp>
      <p:grpSp>
        <p:nvGrpSpPr>
          <p:cNvPr id="5" name="组合 4"/>
          <p:cNvGrpSpPr/>
          <p:nvPr/>
        </p:nvGrpSpPr>
        <p:grpSpPr>
          <a:xfrm>
            <a:off x="144463" y="1547813"/>
            <a:ext cx="8775700" cy="4341083"/>
            <a:chOff x="144463" y="1547813"/>
            <a:chExt cx="8775700" cy="4341083"/>
          </a:xfrm>
        </p:grpSpPr>
        <p:sp>
          <p:nvSpPr>
            <p:cNvPr id="120838" name="Rectangle 3"/>
            <p:cNvSpPr>
              <a:spLocks noChangeArrowheads="1"/>
            </p:cNvSpPr>
            <p:nvPr/>
          </p:nvSpPr>
          <p:spPr bwMode="auto">
            <a:xfrm>
              <a:off x="4914900" y="1547813"/>
              <a:ext cx="511175" cy="438150"/>
            </a:xfrm>
            <a:prstGeom prst="rect">
              <a:avLst/>
            </a:prstGeom>
            <a:solidFill>
              <a:schemeClr val="bg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sz="2400" b="1">
                  <a:latin typeface="Arial" charset="0"/>
                  <a:ea typeface="黑体" pitchFamily="49" charset="-122"/>
                </a:rPr>
                <a:t>根</a:t>
              </a:r>
            </a:p>
          </p:txBody>
        </p:sp>
        <p:grpSp>
          <p:nvGrpSpPr>
            <p:cNvPr id="4" name="组合 3"/>
            <p:cNvGrpSpPr/>
            <p:nvPr/>
          </p:nvGrpSpPr>
          <p:grpSpPr>
            <a:xfrm>
              <a:off x="144463" y="2069371"/>
              <a:ext cx="8775700" cy="3819525"/>
              <a:chOff x="179388" y="1985963"/>
              <a:chExt cx="8775700" cy="3819525"/>
            </a:xfrm>
          </p:grpSpPr>
          <p:grpSp>
            <p:nvGrpSpPr>
              <p:cNvPr id="2" name="Group 4"/>
              <p:cNvGrpSpPr>
                <a:grpSpLocks/>
              </p:cNvGrpSpPr>
              <p:nvPr/>
            </p:nvGrpSpPr>
            <p:grpSpPr bwMode="auto">
              <a:xfrm>
                <a:off x="179388" y="4729163"/>
                <a:ext cx="8775700" cy="1076325"/>
                <a:chOff x="113" y="2435"/>
                <a:chExt cx="5528" cy="678"/>
              </a:xfrm>
            </p:grpSpPr>
            <p:sp>
              <p:nvSpPr>
                <p:cNvPr id="120942" name="Rectangle 5"/>
                <p:cNvSpPr>
                  <a:spLocks noChangeArrowheads="1"/>
                </p:cNvSpPr>
                <p:nvPr/>
              </p:nvSpPr>
              <p:spPr bwMode="auto">
                <a:xfrm>
                  <a:off x="1020" y="2822"/>
                  <a:ext cx="4621" cy="245"/>
                </a:xfrm>
                <a:prstGeom prst="rect">
                  <a:avLst/>
                </a:prstGeom>
                <a:solidFill>
                  <a:srgbClr val="CCCC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kumimoji="1" lang="zh-CN" altLang="en-US" sz="2400">
                    <a:latin typeface="Times New Roman" pitchFamily="18" charset="0"/>
                  </a:endParaRPr>
                </a:p>
              </p:txBody>
            </p:sp>
            <p:sp>
              <p:nvSpPr>
                <p:cNvPr id="120943" name="Rectangle 6"/>
                <p:cNvSpPr>
                  <a:spLocks noChangeArrowheads="1"/>
                </p:cNvSpPr>
                <p:nvPr/>
              </p:nvSpPr>
              <p:spPr bwMode="auto">
                <a:xfrm>
                  <a:off x="113" y="2819"/>
                  <a:ext cx="754" cy="248"/>
                </a:xfrm>
                <a:prstGeom prst="rect">
                  <a:avLst/>
                </a:prstGeom>
                <a:solidFill>
                  <a:srgbClr val="CCCC00"/>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Tahoma" pitchFamily="34" charset="0"/>
                      <a:ea typeface="宋体" charset="-122"/>
                    </a:defRPr>
                  </a:lvl1pPr>
                  <a:lvl2pPr marL="742950" indent="-285750" defTabSz="762000" eaLnBrk="0" hangingPunct="0">
                    <a:defRPr>
                      <a:solidFill>
                        <a:schemeClr val="tx1"/>
                      </a:solidFill>
                      <a:latin typeface="Tahoma" pitchFamily="34" charset="0"/>
                      <a:ea typeface="宋体" charset="-122"/>
                    </a:defRPr>
                  </a:lvl2pPr>
                  <a:lvl3pPr marL="1143000" indent="-228600" defTabSz="762000" eaLnBrk="0" hangingPunct="0">
                    <a:defRPr>
                      <a:solidFill>
                        <a:schemeClr val="tx1"/>
                      </a:solidFill>
                      <a:latin typeface="Tahoma" pitchFamily="34" charset="0"/>
                      <a:ea typeface="宋体" charset="-122"/>
                    </a:defRPr>
                  </a:lvl3pPr>
                  <a:lvl4pPr marL="1600200" indent="-228600" defTabSz="762000" eaLnBrk="0" hangingPunct="0">
                    <a:defRPr>
                      <a:solidFill>
                        <a:schemeClr val="tx1"/>
                      </a:solidFill>
                      <a:latin typeface="Tahoma" pitchFamily="34" charset="0"/>
                      <a:ea typeface="宋体" charset="-122"/>
                    </a:defRPr>
                  </a:lvl4pPr>
                  <a:lvl5pPr marL="2057400" indent="-228600" defTabSz="762000" eaLnBrk="0" hangingPunct="0">
                    <a:defRPr>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a:solidFill>
                        <a:schemeClr val="tx1"/>
                      </a:solidFill>
                      <a:latin typeface="Tahoma" pitchFamily="34" charset="0"/>
                      <a:ea typeface="宋体" charset="-122"/>
                    </a:defRPr>
                  </a:lvl9pPr>
                </a:lstStyle>
                <a:p>
                  <a:r>
                    <a:rPr kumimoji="1" lang="zh-CN" altLang="en-US" sz="2000">
                      <a:latin typeface="Arial" charset="0"/>
                      <a:ea typeface="黑体" pitchFamily="49" charset="-122"/>
                    </a:rPr>
                    <a:t>四级域名</a:t>
                  </a:r>
                </a:p>
              </p:txBody>
            </p:sp>
            <p:sp>
              <p:nvSpPr>
                <p:cNvPr id="120944" name="Text Box 7"/>
                <p:cNvSpPr txBox="1">
                  <a:spLocks noChangeArrowheads="1"/>
                </p:cNvSpPr>
                <p:nvPr/>
              </p:nvSpPr>
              <p:spPr bwMode="auto">
                <a:xfrm>
                  <a:off x="3556" y="2817"/>
                  <a:ext cx="4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mail</a:t>
                  </a:r>
                </a:p>
              </p:txBody>
            </p:sp>
            <p:sp>
              <p:nvSpPr>
                <p:cNvPr id="120945" name="Text Box 8"/>
                <p:cNvSpPr txBox="1">
                  <a:spLocks noChangeArrowheads="1"/>
                </p:cNvSpPr>
                <p:nvPr/>
              </p:nvSpPr>
              <p:spPr bwMode="auto">
                <a:xfrm>
                  <a:off x="4060" y="2633"/>
                  <a:ext cx="4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4400" b="1">
                      <a:latin typeface="Arial" charset="0"/>
                      <a:ea typeface="黑体" pitchFamily="49" charset="-122"/>
                    </a:rPr>
                    <a:t>…</a:t>
                  </a:r>
                </a:p>
              </p:txBody>
            </p:sp>
            <p:sp>
              <p:nvSpPr>
                <p:cNvPr id="120946" name="Text Box 9"/>
                <p:cNvSpPr txBox="1">
                  <a:spLocks noChangeArrowheads="1"/>
                </p:cNvSpPr>
                <p:nvPr/>
              </p:nvSpPr>
              <p:spPr bwMode="auto">
                <a:xfrm>
                  <a:off x="4614" y="2817"/>
                  <a:ext cx="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www</a:t>
                  </a:r>
                </a:p>
              </p:txBody>
            </p:sp>
            <p:sp>
              <p:nvSpPr>
                <p:cNvPr id="120947" name="Line 10"/>
                <p:cNvSpPr>
                  <a:spLocks noChangeShapeType="1"/>
                </p:cNvSpPr>
                <p:nvPr/>
              </p:nvSpPr>
              <p:spPr bwMode="auto">
                <a:xfrm>
                  <a:off x="4381" y="2435"/>
                  <a:ext cx="437" cy="47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48" name="Line 11"/>
                <p:cNvSpPr>
                  <a:spLocks noChangeShapeType="1"/>
                </p:cNvSpPr>
                <p:nvPr/>
              </p:nvSpPr>
              <p:spPr bwMode="auto">
                <a:xfrm flipH="1">
                  <a:off x="3819" y="2440"/>
                  <a:ext cx="560" cy="44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2"/>
              <p:cNvGrpSpPr>
                <a:grpSpLocks/>
              </p:cNvGrpSpPr>
              <p:nvPr/>
            </p:nvGrpSpPr>
            <p:grpSpPr bwMode="auto">
              <a:xfrm>
                <a:off x="179388" y="2794000"/>
                <a:ext cx="8775700" cy="1066800"/>
                <a:chOff x="113" y="1216"/>
                <a:chExt cx="5528" cy="672"/>
              </a:xfrm>
            </p:grpSpPr>
            <p:sp>
              <p:nvSpPr>
                <p:cNvPr id="120896" name="Rectangle 13"/>
                <p:cNvSpPr>
                  <a:spLocks noChangeArrowheads="1"/>
                </p:cNvSpPr>
                <p:nvPr/>
              </p:nvSpPr>
              <p:spPr bwMode="auto">
                <a:xfrm>
                  <a:off x="1020" y="1616"/>
                  <a:ext cx="4621" cy="245"/>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kumimoji="1" lang="zh-CN" altLang="en-US" sz="2400">
                    <a:latin typeface="Times New Roman" pitchFamily="18" charset="0"/>
                  </a:endParaRPr>
                </a:p>
              </p:txBody>
            </p:sp>
            <p:sp>
              <p:nvSpPr>
                <p:cNvPr id="120897" name="Text Box 14"/>
                <p:cNvSpPr txBox="1">
                  <a:spLocks noChangeArrowheads="1"/>
                </p:cNvSpPr>
                <p:nvPr/>
              </p:nvSpPr>
              <p:spPr bwMode="auto">
                <a:xfrm>
                  <a:off x="1777" y="1408"/>
                  <a:ext cx="4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4400" b="1">
                      <a:latin typeface="Arial" charset="0"/>
                      <a:ea typeface="黑体" pitchFamily="49" charset="-122"/>
                    </a:rPr>
                    <a:t>…</a:t>
                  </a:r>
                </a:p>
              </p:txBody>
            </p:sp>
            <p:sp>
              <p:nvSpPr>
                <p:cNvPr id="120898" name="Text Box 15"/>
                <p:cNvSpPr txBox="1">
                  <a:spLocks noChangeArrowheads="1"/>
                </p:cNvSpPr>
                <p:nvPr/>
              </p:nvSpPr>
              <p:spPr bwMode="auto">
                <a:xfrm>
                  <a:off x="3956" y="1593"/>
                  <a:ext cx="24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bj</a:t>
                  </a:r>
                </a:p>
              </p:txBody>
            </p:sp>
            <p:sp>
              <p:nvSpPr>
                <p:cNvPr id="120899" name="Text Box 16"/>
                <p:cNvSpPr txBox="1">
                  <a:spLocks noChangeArrowheads="1"/>
                </p:cNvSpPr>
                <p:nvPr/>
              </p:nvSpPr>
              <p:spPr bwMode="auto">
                <a:xfrm>
                  <a:off x="4554" y="159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edu</a:t>
                  </a:r>
                </a:p>
              </p:txBody>
            </p:sp>
            <p:sp>
              <p:nvSpPr>
                <p:cNvPr id="120900" name="Text Box 17"/>
                <p:cNvSpPr txBox="1">
                  <a:spLocks noChangeArrowheads="1"/>
                </p:cNvSpPr>
                <p:nvPr/>
              </p:nvSpPr>
              <p:spPr bwMode="auto">
                <a:xfrm>
                  <a:off x="5097" y="1592"/>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com</a:t>
                  </a:r>
                </a:p>
              </p:txBody>
            </p:sp>
            <p:sp>
              <p:nvSpPr>
                <p:cNvPr id="120901" name="Text Box 18"/>
                <p:cNvSpPr txBox="1">
                  <a:spLocks noChangeArrowheads="1"/>
                </p:cNvSpPr>
                <p:nvPr/>
              </p:nvSpPr>
              <p:spPr bwMode="auto">
                <a:xfrm>
                  <a:off x="4172" y="1408"/>
                  <a:ext cx="4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4400" b="1">
                      <a:latin typeface="Arial" charset="0"/>
                      <a:ea typeface="黑体" pitchFamily="49" charset="-122"/>
                    </a:rPr>
                    <a:t>…</a:t>
                  </a:r>
                </a:p>
              </p:txBody>
            </p:sp>
            <p:sp>
              <p:nvSpPr>
                <p:cNvPr id="120902" name="Text Box 19"/>
                <p:cNvSpPr txBox="1">
                  <a:spLocks noChangeArrowheads="1"/>
                </p:cNvSpPr>
                <p:nvPr/>
              </p:nvSpPr>
              <p:spPr bwMode="auto">
                <a:xfrm>
                  <a:off x="1437" y="1592"/>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cctv</a:t>
                  </a:r>
                </a:p>
              </p:txBody>
            </p:sp>
            <p:sp>
              <p:nvSpPr>
                <p:cNvPr id="120903" name="Text Box 20"/>
                <p:cNvSpPr txBox="1">
                  <a:spLocks noChangeArrowheads="1"/>
                </p:cNvSpPr>
                <p:nvPr/>
              </p:nvSpPr>
              <p:spPr bwMode="auto">
                <a:xfrm>
                  <a:off x="2185" y="1591"/>
                  <a:ext cx="37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ibm</a:t>
                  </a:r>
                </a:p>
              </p:txBody>
            </p:sp>
            <p:sp>
              <p:nvSpPr>
                <p:cNvPr id="120904" name="Text Box 21"/>
                <p:cNvSpPr txBox="1">
                  <a:spLocks noChangeArrowheads="1"/>
                </p:cNvSpPr>
                <p:nvPr/>
              </p:nvSpPr>
              <p:spPr bwMode="auto">
                <a:xfrm>
                  <a:off x="2595" y="1592"/>
                  <a:ext cx="4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err="1">
                      <a:latin typeface="Arial" charset="0"/>
                      <a:ea typeface="黑体" pitchFamily="49" charset="-122"/>
                    </a:rPr>
                    <a:t>sohu</a:t>
                  </a:r>
                  <a:endParaRPr kumimoji="1" lang="en-US" altLang="zh-CN" sz="2000">
                    <a:latin typeface="Arial" charset="0"/>
                    <a:ea typeface="黑体" pitchFamily="49" charset="-122"/>
                  </a:endParaRPr>
                </a:p>
              </p:txBody>
            </p:sp>
            <p:sp>
              <p:nvSpPr>
                <p:cNvPr id="120905" name="Rectangle 22"/>
                <p:cNvSpPr>
                  <a:spLocks noChangeArrowheads="1"/>
                </p:cNvSpPr>
                <p:nvPr/>
              </p:nvSpPr>
              <p:spPr bwMode="auto">
                <a:xfrm>
                  <a:off x="113" y="1608"/>
                  <a:ext cx="754" cy="248"/>
                </a:xfrm>
                <a:prstGeom prst="rect">
                  <a:avLst/>
                </a:prstGeom>
                <a:solidFill>
                  <a:srgbClr val="FFC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Tahoma" pitchFamily="34" charset="0"/>
                      <a:ea typeface="宋体" charset="-122"/>
                    </a:defRPr>
                  </a:lvl1pPr>
                  <a:lvl2pPr marL="742950" indent="-285750" defTabSz="762000" eaLnBrk="0" hangingPunct="0">
                    <a:defRPr>
                      <a:solidFill>
                        <a:schemeClr val="tx1"/>
                      </a:solidFill>
                      <a:latin typeface="Tahoma" pitchFamily="34" charset="0"/>
                      <a:ea typeface="宋体" charset="-122"/>
                    </a:defRPr>
                  </a:lvl2pPr>
                  <a:lvl3pPr marL="1143000" indent="-228600" defTabSz="762000" eaLnBrk="0" hangingPunct="0">
                    <a:defRPr>
                      <a:solidFill>
                        <a:schemeClr val="tx1"/>
                      </a:solidFill>
                      <a:latin typeface="Tahoma" pitchFamily="34" charset="0"/>
                      <a:ea typeface="宋体" charset="-122"/>
                    </a:defRPr>
                  </a:lvl3pPr>
                  <a:lvl4pPr marL="1600200" indent="-228600" defTabSz="762000" eaLnBrk="0" hangingPunct="0">
                    <a:defRPr>
                      <a:solidFill>
                        <a:schemeClr val="tx1"/>
                      </a:solidFill>
                      <a:latin typeface="Tahoma" pitchFamily="34" charset="0"/>
                      <a:ea typeface="宋体" charset="-122"/>
                    </a:defRPr>
                  </a:lvl4pPr>
                  <a:lvl5pPr marL="2057400" indent="-228600" defTabSz="762000" eaLnBrk="0" hangingPunct="0">
                    <a:defRPr>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a:solidFill>
                        <a:schemeClr val="tx1"/>
                      </a:solidFill>
                      <a:latin typeface="Tahoma" pitchFamily="34" charset="0"/>
                      <a:ea typeface="宋体" charset="-122"/>
                    </a:defRPr>
                  </a:lvl9pPr>
                </a:lstStyle>
                <a:p>
                  <a:r>
                    <a:rPr kumimoji="1" lang="zh-CN" altLang="en-US" sz="2000">
                      <a:latin typeface="Arial" charset="0"/>
                      <a:ea typeface="黑体" pitchFamily="49" charset="-122"/>
                    </a:rPr>
                    <a:t>二级域名</a:t>
                  </a:r>
                </a:p>
              </p:txBody>
            </p:sp>
            <p:sp>
              <p:nvSpPr>
                <p:cNvPr id="120906" name="Line 23"/>
                <p:cNvSpPr>
                  <a:spLocks noChangeShapeType="1"/>
                </p:cNvSpPr>
                <p:nvPr/>
              </p:nvSpPr>
              <p:spPr bwMode="auto">
                <a:xfrm>
                  <a:off x="2173" y="1258"/>
                  <a:ext cx="213" cy="37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07" name="Line 24"/>
                <p:cNvSpPr>
                  <a:spLocks noChangeShapeType="1"/>
                </p:cNvSpPr>
                <p:nvPr/>
              </p:nvSpPr>
              <p:spPr bwMode="auto">
                <a:xfrm>
                  <a:off x="2173" y="1269"/>
                  <a:ext cx="546" cy="34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08" name="Line 25"/>
                <p:cNvSpPr>
                  <a:spLocks noChangeShapeType="1"/>
                </p:cNvSpPr>
                <p:nvPr/>
              </p:nvSpPr>
              <p:spPr bwMode="auto">
                <a:xfrm flipV="1">
                  <a:off x="1672" y="1279"/>
                  <a:ext cx="501" cy="34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09" name="Line 26"/>
                <p:cNvSpPr>
                  <a:spLocks noChangeShapeType="1"/>
                </p:cNvSpPr>
                <p:nvPr/>
              </p:nvSpPr>
              <p:spPr bwMode="auto">
                <a:xfrm>
                  <a:off x="4662" y="1216"/>
                  <a:ext cx="111" cy="43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0" name="Line 27"/>
                <p:cNvSpPr>
                  <a:spLocks noChangeShapeType="1"/>
                </p:cNvSpPr>
                <p:nvPr/>
              </p:nvSpPr>
              <p:spPr bwMode="auto">
                <a:xfrm>
                  <a:off x="4665" y="1224"/>
                  <a:ext cx="626" cy="40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1" name="Line 28"/>
                <p:cNvSpPr>
                  <a:spLocks noChangeShapeType="1"/>
                </p:cNvSpPr>
                <p:nvPr/>
              </p:nvSpPr>
              <p:spPr bwMode="auto">
                <a:xfrm flipH="1">
                  <a:off x="4090" y="1224"/>
                  <a:ext cx="572" cy="39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912" name="Group 29"/>
                <p:cNvGrpSpPr>
                  <a:grpSpLocks/>
                </p:cNvGrpSpPr>
                <p:nvPr/>
              </p:nvGrpSpPr>
              <p:grpSpPr bwMode="auto">
                <a:xfrm>
                  <a:off x="1168" y="1244"/>
                  <a:ext cx="268" cy="101"/>
                  <a:chOff x="2875" y="1143"/>
                  <a:chExt cx="330" cy="132"/>
                </a:xfrm>
              </p:grpSpPr>
              <p:sp>
                <p:nvSpPr>
                  <p:cNvPr id="120938" name="Line 30"/>
                  <p:cNvSpPr>
                    <a:spLocks noChangeShapeType="1"/>
                  </p:cNvSpPr>
                  <p:nvPr/>
                </p:nvSpPr>
                <p:spPr bwMode="auto">
                  <a:xfrm>
                    <a:off x="3061"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39" name="Line 31"/>
                  <p:cNvSpPr>
                    <a:spLocks noChangeShapeType="1"/>
                  </p:cNvSpPr>
                  <p:nvPr/>
                </p:nvSpPr>
                <p:spPr bwMode="auto">
                  <a:xfrm>
                    <a:off x="3050" y="1143"/>
                    <a:ext cx="37" cy="1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40" name="Line 32"/>
                  <p:cNvSpPr>
                    <a:spLocks noChangeShapeType="1"/>
                  </p:cNvSpPr>
                  <p:nvPr/>
                </p:nvSpPr>
                <p:spPr bwMode="auto">
                  <a:xfrm flipH="1">
                    <a:off x="2875"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41" name="Line 33"/>
                  <p:cNvSpPr>
                    <a:spLocks noChangeShapeType="1"/>
                  </p:cNvSpPr>
                  <p:nvPr/>
                </p:nvSpPr>
                <p:spPr bwMode="auto">
                  <a:xfrm flipH="1">
                    <a:off x="2980" y="1143"/>
                    <a:ext cx="54" cy="12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13" name="Group 34"/>
                <p:cNvGrpSpPr>
                  <a:grpSpLocks/>
                </p:cNvGrpSpPr>
                <p:nvPr/>
              </p:nvGrpSpPr>
              <p:grpSpPr bwMode="auto">
                <a:xfrm>
                  <a:off x="2507" y="1244"/>
                  <a:ext cx="268" cy="101"/>
                  <a:chOff x="2875" y="1143"/>
                  <a:chExt cx="330" cy="132"/>
                </a:xfrm>
              </p:grpSpPr>
              <p:sp>
                <p:nvSpPr>
                  <p:cNvPr id="120934" name="Line 35"/>
                  <p:cNvSpPr>
                    <a:spLocks noChangeShapeType="1"/>
                  </p:cNvSpPr>
                  <p:nvPr/>
                </p:nvSpPr>
                <p:spPr bwMode="auto">
                  <a:xfrm>
                    <a:off x="3061"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35" name="Line 36"/>
                  <p:cNvSpPr>
                    <a:spLocks noChangeShapeType="1"/>
                  </p:cNvSpPr>
                  <p:nvPr/>
                </p:nvSpPr>
                <p:spPr bwMode="auto">
                  <a:xfrm>
                    <a:off x="3050" y="1143"/>
                    <a:ext cx="37" cy="1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36" name="Line 37"/>
                  <p:cNvSpPr>
                    <a:spLocks noChangeShapeType="1"/>
                  </p:cNvSpPr>
                  <p:nvPr/>
                </p:nvSpPr>
                <p:spPr bwMode="auto">
                  <a:xfrm flipH="1">
                    <a:off x="2875"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37" name="Line 38"/>
                  <p:cNvSpPr>
                    <a:spLocks noChangeShapeType="1"/>
                  </p:cNvSpPr>
                  <p:nvPr/>
                </p:nvSpPr>
                <p:spPr bwMode="auto">
                  <a:xfrm flipH="1">
                    <a:off x="2980" y="1143"/>
                    <a:ext cx="54" cy="12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14" name="Group 39"/>
                <p:cNvGrpSpPr>
                  <a:grpSpLocks/>
                </p:cNvGrpSpPr>
                <p:nvPr/>
              </p:nvGrpSpPr>
              <p:grpSpPr bwMode="auto">
                <a:xfrm>
                  <a:off x="2936" y="1244"/>
                  <a:ext cx="268" cy="101"/>
                  <a:chOff x="2875" y="1143"/>
                  <a:chExt cx="330" cy="132"/>
                </a:xfrm>
              </p:grpSpPr>
              <p:sp>
                <p:nvSpPr>
                  <p:cNvPr id="120930" name="Line 40"/>
                  <p:cNvSpPr>
                    <a:spLocks noChangeShapeType="1"/>
                  </p:cNvSpPr>
                  <p:nvPr/>
                </p:nvSpPr>
                <p:spPr bwMode="auto">
                  <a:xfrm>
                    <a:off x="3061"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31" name="Line 41"/>
                  <p:cNvSpPr>
                    <a:spLocks noChangeShapeType="1"/>
                  </p:cNvSpPr>
                  <p:nvPr/>
                </p:nvSpPr>
                <p:spPr bwMode="auto">
                  <a:xfrm>
                    <a:off x="3050" y="1143"/>
                    <a:ext cx="37" cy="1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32" name="Line 42"/>
                  <p:cNvSpPr>
                    <a:spLocks noChangeShapeType="1"/>
                  </p:cNvSpPr>
                  <p:nvPr/>
                </p:nvSpPr>
                <p:spPr bwMode="auto">
                  <a:xfrm flipH="1">
                    <a:off x="2875"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33" name="Line 43"/>
                  <p:cNvSpPr>
                    <a:spLocks noChangeShapeType="1"/>
                  </p:cNvSpPr>
                  <p:nvPr/>
                </p:nvSpPr>
                <p:spPr bwMode="auto">
                  <a:xfrm flipH="1">
                    <a:off x="2980" y="1143"/>
                    <a:ext cx="54" cy="12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15" name="Group 44"/>
                <p:cNvGrpSpPr>
                  <a:grpSpLocks/>
                </p:cNvGrpSpPr>
                <p:nvPr/>
              </p:nvGrpSpPr>
              <p:grpSpPr bwMode="auto">
                <a:xfrm>
                  <a:off x="3363" y="1244"/>
                  <a:ext cx="268" cy="101"/>
                  <a:chOff x="2875" y="1143"/>
                  <a:chExt cx="330" cy="132"/>
                </a:xfrm>
              </p:grpSpPr>
              <p:sp>
                <p:nvSpPr>
                  <p:cNvPr id="120926" name="Line 45"/>
                  <p:cNvSpPr>
                    <a:spLocks noChangeShapeType="1"/>
                  </p:cNvSpPr>
                  <p:nvPr/>
                </p:nvSpPr>
                <p:spPr bwMode="auto">
                  <a:xfrm>
                    <a:off x="3061"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7" name="Line 46"/>
                  <p:cNvSpPr>
                    <a:spLocks noChangeShapeType="1"/>
                  </p:cNvSpPr>
                  <p:nvPr/>
                </p:nvSpPr>
                <p:spPr bwMode="auto">
                  <a:xfrm>
                    <a:off x="3050" y="1143"/>
                    <a:ext cx="37" cy="1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8" name="Line 47"/>
                  <p:cNvSpPr>
                    <a:spLocks noChangeShapeType="1"/>
                  </p:cNvSpPr>
                  <p:nvPr/>
                </p:nvSpPr>
                <p:spPr bwMode="auto">
                  <a:xfrm flipH="1">
                    <a:off x="2875"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9" name="Line 48"/>
                  <p:cNvSpPr>
                    <a:spLocks noChangeShapeType="1"/>
                  </p:cNvSpPr>
                  <p:nvPr/>
                </p:nvSpPr>
                <p:spPr bwMode="auto">
                  <a:xfrm flipH="1">
                    <a:off x="2980" y="1143"/>
                    <a:ext cx="54" cy="12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16" name="Group 49"/>
                <p:cNvGrpSpPr>
                  <a:grpSpLocks/>
                </p:cNvGrpSpPr>
                <p:nvPr/>
              </p:nvGrpSpPr>
              <p:grpSpPr bwMode="auto">
                <a:xfrm>
                  <a:off x="3792" y="1244"/>
                  <a:ext cx="268" cy="101"/>
                  <a:chOff x="2875" y="1143"/>
                  <a:chExt cx="330" cy="132"/>
                </a:xfrm>
              </p:grpSpPr>
              <p:sp>
                <p:nvSpPr>
                  <p:cNvPr id="120922" name="Line 50"/>
                  <p:cNvSpPr>
                    <a:spLocks noChangeShapeType="1"/>
                  </p:cNvSpPr>
                  <p:nvPr/>
                </p:nvSpPr>
                <p:spPr bwMode="auto">
                  <a:xfrm>
                    <a:off x="3061"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3" name="Line 51"/>
                  <p:cNvSpPr>
                    <a:spLocks noChangeShapeType="1"/>
                  </p:cNvSpPr>
                  <p:nvPr/>
                </p:nvSpPr>
                <p:spPr bwMode="auto">
                  <a:xfrm>
                    <a:off x="3050" y="1143"/>
                    <a:ext cx="37" cy="1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4" name="Line 52"/>
                  <p:cNvSpPr>
                    <a:spLocks noChangeShapeType="1"/>
                  </p:cNvSpPr>
                  <p:nvPr/>
                </p:nvSpPr>
                <p:spPr bwMode="auto">
                  <a:xfrm flipH="1">
                    <a:off x="2875"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5" name="Line 53"/>
                  <p:cNvSpPr>
                    <a:spLocks noChangeShapeType="1"/>
                  </p:cNvSpPr>
                  <p:nvPr/>
                </p:nvSpPr>
                <p:spPr bwMode="auto">
                  <a:xfrm flipH="1">
                    <a:off x="2980" y="1143"/>
                    <a:ext cx="54" cy="12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917" name="Group 54"/>
                <p:cNvGrpSpPr>
                  <a:grpSpLocks/>
                </p:cNvGrpSpPr>
                <p:nvPr/>
              </p:nvGrpSpPr>
              <p:grpSpPr bwMode="auto">
                <a:xfrm>
                  <a:off x="4935" y="1244"/>
                  <a:ext cx="268" cy="101"/>
                  <a:chOff x="2875" y="1143"/>
                  <a:chExt cx="330" cy="132"/>
                </a:xfrm>
              </p:grpSpPr>
              <p:sp>
                <p:nvSpPr>
                  <p:cNvPr id="120918" name="Line 55"/>
                  <p:cNvSpPr>
                    <a:spLocks noChangeShapeType="1"/>
                  </p:cNvSpPr>
                  <p:nvPr/>
                </p:nvSpPr>
                <p:spPr bwMode="auto">
                  <a:xfrm>
                    <a:off x="3061"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19" name="Line 56"/>
                  <p:cNvSpPr>
                    <a:spLocks noChangeShapeType="1"/>
                  </p:cNvSpPr>
                  <p:nvPr/>
                </p:nvSpPr>
                <p:spPr bwMode="auto">
                  <a:xfrm>
                    <a:off x="3050" y="1143"/>
                    <a:ext cx="37" cy="1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0" name="Line 57"/>
                  <p:cNvSpPr>
                    <a:spLocks noChangeShapeType="1"/>
                  </p:cNvSpPr>
                  <p:nvPr/>
                </p:nvSpPr>
                <p:spPr bwMode="auto">
                  <a:xfrm flipH="1">
                    <a:off x="2875"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921" name="Line 58"/>
                  <p:cNvSpPr>
                    <a:spLocks noChangeShapeType="1"/>
                  </p:cNvSpPr>
                  <p:nvPr/>
                </p:nvSpPr>
                <p:spPr bwMode="auto">
                  <a:xfrm flipH="1">
                    <a:off x="2980" y="1143"/>
                    <a:ext cx="54" cy="12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0" name="Group 59"/>
              <p:cNvGrpSpPr>
                <a:grpSpLocks/>
              </p:cNvGrpSpPr>
              <p:nvPr/>
            </p:nvGrpSpPr>
            <p:grpSpPr bwMode="auto">
              <a:xfrm>
                <a:off x="179388" y="3678238"/>
                <a:ext cx="8775700" cy="1119187"/>
                <a:chOff x="113" y="1773"/>
                <a:chExt cx="5528" cy="705"/>
              </a:xfrm>
            </p:grpSpPr>
            <p:sp>
              <p:nvSpPr>
                <p:cNvPr id="120864" name="Rectangle 60"/>
                <p:cNvSpPr>
                  <a:spLocks noChangeArrowheads="1"/>
                </p:cNvSpPr>
                <p:nvPr/>
              </p:nvSpPr>
              <p:spPr bwMode="auto">
                <a:xfrm>
                  <a:off x="1020" y="2205"/>
                  <a:ext cx="4621" cy="245"/>
                </a:xfrm>
                <a:prstGeom prst="rect">
                  <a:avLst/>
                </a:prstGeom>
                <a:solidFill>
                  <a:srgbClr val="CCFF99"/>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kumimoji="1" lang="zh-CN" altLang="en-US" sz="2400">
                    <a:latin typeface="Times New Roman" pitchFamily="18" charset="0"/>
                  </a:endParaRPr>
                </a:p>
              </p:txBody>
            </p:sp>
            <p:sp>
              <p:nvSpPr>
                <p:cNvPr id="120865" name="Text Box 61"/>
                <p:cNvSpPr txBox="1">
                  <a:spLocks noChangeArrowheads="1"/>
                </p:cNvSpPr>
                <p:nvPr/>
              </p:nvSpPr>
              <p:spPr bwMode="auto">
                <a:xfrm>
                  <a:off x="5150" y="2205"/>
                  <a:ext cx="3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pku</a:t>
                  </a:r>
                </a:p>
              </p:txBody>
            </p:sp>
            <p:sp>
              <p:nvSpPr>
                <p:cNvPr id="120866" name="Text Box 62"/>
                <p:cNvSpPr txBox="1">
                  <a:spLocks noChangeArrowheads="1"/>
                </p:cNvSpPr>
                <p:nvPr/>
              </p:nvSpPr>
              <p:spPr bwMode="auto">
                <a:xfrm>
                  <a:off x="3924" y="2205"/>
                  <a:ext cx="5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      bit</a:t>
                  </a:r>
                </a:p>
              </p:txBody>
            </p:sp>
            <p:sp>
              <p:nvSpPr>
                <p:cNvPr id="120867" name="Text Box 63"/>
                <p:cNvSpPr txBox="1">
                  <a:spLocks noChangeArrowheads="1"/>
                </p:cNvSpPr>
                <p:nvPr/>
              </p:nvSpPr>
              <p:spPr bwMode="auto">
                <a:xfrm>
                  <a:off x="4649" y="1998"/>
                  <a:ext cx="4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4400" b="1">
                      <a:latin typeface="Arial" charset="0"/>
                      <a:ea typeface="黑体" pitchFamily="49" charset="-122"/>
                    </a:rPr>
                    <a:t>…</a:t>
                  </a:r>
                </a:p>
              </p:txBody>
            </p:sp>
            <p:sp>
              <p:nvSpPr>
                <p:cNvPr id="120868" name="Rectangle 64"/>
                <p:cNvSpPr>
                  <a:spLocks noChangeArrowheads="1"/>
                </p:cNvSpPr>
                <p:nvPr/>
              </p:nvSpPr>
              <p:spPr bwMode="auto">
                <a:xfrm>
                  <a:off x="113" y="2182"/>
                  <a:ext cx="754" cy="248"/>
                </a:xfrm>
                <a:prstGeom prst="rect">
                  <a:avLst/>
                </a:prstGeom>
                <a:solidFill>
                  <a:srgbClr val="CCFF99"/>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Tahoma" pitchFamily="34" charset="0"/>
                      <a:ea typeface="宋体" charset="-122"/>
                    </a:defRPr>
                  </a:lvl1pPr>
                  <a:lvl2pPr marL="742950" indent="-285750" defTabSz="762000" eaLnBrk="0" hangingPunct="0">
                    <a:defRPr>
                      <a:solidFill>
                        <a:schemeClr val="tx1"/>
                      </a:solidFill>
                      <a:latin typeface="Tahoma" pitchFamily="34" charset="0"/>
                      <a:ea typeface="宋体" charset="-122"/>
                    </a:defRPr>
                  </a:lvl2pPr>
                  <a:lvl3pPr marL="1143000" indent="-228600" defTabSz="762000" eaLnBrk="0" hangingPunct="0">
                    <a:defRPr>
                      <a:solidFill>
                        <a:schemeClr val="tx1"/>
                      </a:solidFill>
                      <a:latin typeface="Tahoma" pitchFamily="34" charset="0"/>
                      <a:ea typeface="宋体" charset="-122"/>
                    </a:defRPr>
                  </a:lvl3pPr>
                  <a:lvl4pPr marL="1600200" indent="-228600" defTabSz="762000" eaLnBrk="0" hangingPunct="0">
                    <a:defRPr>
                      <a:solidFill>
                        <a:schemeClr val="tx1"/>
                      </a:solidFill>
                      <a:latin typeface="Tahoma" pitchFamily="34" charset="0"/>
                      <a:ea typeface="宋体" charset="-122"/>
                    </a:defRPr>
                  </a:lvl4pPr>
                  <a:lvl5pPr marL="2057400" indent="-228600" defTabSz="762000" eaLnBrk="0" hangingPunct="0">
                    <a:defRPr>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a:solidFill>
                        <a:schemeClr val="tx1"/>
                      </a:solidFill>
                      <a:latin typeface="Tahoma" pitchFamily="34" charset="0"/>
                      <a:ea typeface="宋体" charset="-122"/>
                    </a:defRPr>
                  </a:lvl9pPr>
                </a:lstStyle>
                <a:p>
                  <a:r>
                    <a:rPr kumimoji="1" lang="zh-CN" altLang="en-US" sz="2000">
                      <a:latin typeface="Arial" charset="0"/>
                      <a:ea typeface="黑体" pitchFamily="49" charset="-122"/>
                    </a:rPr>
                    <a:t>三级域名</a:t>
                  </a:r>
                </a:p>
              </p:txBody>
            </p:sp>
            <p:sp>
              <p:nvSpPr>
                <p:cNvPr id="120869" name="Text Box 65"/>
                <p:cNvSpPr txBox="1">
                  <a:spLocks noChangeArrowheads="1"/>
                </p:cNvSpPr>
                <p:nvPr/>
              </p:nvSpPr>
              <p:spPr bwMode="auto">
                <a:xfrm>
                  <a:off x="1064" y="2205"/>
                  <a:ext cx="41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mail</a:t>
                  </a:r>
                </a:p>
              </p:txBody>
            </p:sp>
            <p:sp>
              <p:nvSpPr>
                <p:cNvPr id="120870" name="Line 66"/>
                <p:cNvSpPr>
                  <a:spLocks noChangeShapeType="1"/>
                </p:cNvSpPr>
                <p:nvPr/>
              </p:nvSpPr>
              <p:spPr bwMode="auto">
                <a:xfrm flipH="1">
                  <a:off x="4386" y="1773"/>
                  <a:ext cx="387" cy="42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1" name="Line 67"/>
                <p:cNvSpPr>
                  <a:spLocks noChangeShapeType="1"/>
                </p:cNvSpPr>
                <p:nvPr/>
              </p:nvSpPr>
              <p:spPr bwMode="auto">
                <a:xfrm>
                  <a:off x="4792" y="1784"/>
                  <a:ext cx="548" cy="43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2" name="Text Box 68"/>
                <p:cNvSpPr txBox="1">
                  <a:spLocks noChangeArrowheads="1"/>
                </p:cNvSpPr>
                <p:nvPr/>
              </p:nvSpPr>
              <p:spPr bwMode="auto">
                <a:xfrm>
                  <a:off x="1826" y="2205"/>
                  <a:ext cx="4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www</a:t>
                  </a:r>
                </a:p>
              </p:txBody>
            </p:sp>
            <p:sp>
              <p:nvSpPr>
                <p:cNvPr id="120873" name="Text Box 69"/>
                <p:cNvSpPr txBox="1">
                  <a:spLocks noChangeArrowheads="1"/>
                </p:cNvSpPr>
                <p:nvPr/>
              </p:nvSpPr>
              <p:spPr bwMode="auto">
                <a:xfrm>
                  <a:off x="1414" y="1998"/>
                  <a:ext cx="4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4400" b="1">
                      <a:latin typeface="Arial" charset="0"/>
                      <a:ea typeface="黑体" pitchFamily="49" charset="-122"/>
                    </a:rPr>
                    <a:t>…</a:t>
                  </a:r>
                </a:p>
              </p:txBody>
            </p:sp>
            <p:sp>
              <p:nvSpPr>
                <p:cNvPr id="120874" name="Line 70"/>
                <p:cNvSpPr>
                  <a:spLocks noChangeShapeType="1"/>
                </p:cNvSpPr>
                <p:nvPr/>
              </p:nvSpPr>
              <p:spPr bwMode="auto">
                <a:xfrm flipV="1">
                  <a:off x="1274" y="1794"/>
                  <a:ext cx="383" cy="44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5" name="Line 71"/>
                <p:cNvSpPr>
                  <a:spLocks noChangeShapeType="1"/>
                </p:cNvSpPr>
                <p:nvPr/>
              </p:nvSpPr>
              <p:spPr bwMode="auto">
                <a:xfrm>
                  <a:off x="1657" y="1794"/>
                  <a:ext cx="361" cy="47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876" name="Group 72"/>
                <p:cNvGrpSpPr>
                  <a:grpSpLocks/>
                </p:cNvGrpSpPr>
                <p:nvPr/>
              </p:nvGrpSpPr>
              <p:grpSpPr bwMode="auto">
                <a:xfrm>
                  <a:off x="2613" y="1797"/>
                  <a:ext cx="269" cy="101"/>
                  <a:chOff x="2875" y="1143"/>
                  <a:chExt cx="330" cy="132"/>
                </a:xfrm>
              </p:grpSpPr>
              <p:sp>
                <p:nvSpPr>
                  <p:cNvPr id="120892" name="Line 73"/>
                  <p:cNvSpPr>
                    <a:spLocks noChangeShapeType="1"/>
                  </p:cNvSpPr>
                  <p:nvPr/>
                </p:nvSpPr>
                <p:spPr bwMode="auto">
                  <a:xfrm>
                    <a:off x="3061"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3" name="Line 74"/>
                  <p:cNvSpPr>
                    <a:spLocks noChangeShapeType="1"/>
                  </p:cNvSpPr>
                  <p:nvPr/>
                </p:nvSpPr>
                <p:spPr bwMode="auto">
                  <a:xfrm>
                    <a:off x="3050" y="1143"/>
                    <a:ext cx="37" cy="1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4" name="Line 75"/>
                  <p:cNvSpPr>
                    <a:spLocks noChangeShapeType="1"/>
                  </p:cNvSpPr>
                  <p:nvPr/>
                </p:nvSpPr>
                <p:spPr bwMode="auto">
                  <a:xfrm flipH="1">
                    <a:off x="2875"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5" name="Line 76"/>
                  <p:cNvSpPr>
                    <a:spLocks noChangeShapeType="1"/>
                  </p:cNvSpPr>
                  <p:nvPr/>
                </p:nvSpPr>
                <p:spPr bwMode="auto">
                  <a:xfrm flipH="1">
                    <a:off x="2980" y="1143"/>
                    <a:ext cx="54" cy="12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77" name="Group 77"/>
                <p:cNvGrpSpPr>
                  <a:grpSpLocks/>
                </p:cNvGrpSpPr>
                <p:nvPr/>
              </p:nvGrpSpPr>
              <p:grpSpPr bwMode="auto">
                <a:xfrm>
                  <a:off x="5131" y="1797"/>
                  <a:ext cx="268" cy="101"/>
                  <a:chOff x="2875" y="1143"/>
                  <a:chExt cx="330" cy="132"/>
                </a:xfrm>
              </p:grpSpPr>
              <p:sp>
                <p:nvSpPr>
                  <p:cNvPr id="120888" name="Line 78"/>
                  <p:cNvSpPr>
                    <a:spLocks noChangeShapeType="1"/>
                  </p:cNvSpPr>
                  <p:nvPr/>
                </p:nvSpPr>
                <p:spPr bwMode="auto">
                  <a:xfrm>
                    <a:off x="3061"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9" name="Line 79"/>
                  <p:cNvSpPr>
                    <a:spLocks noChangeShapeType="1"/>
                  </p:cNvSpPr>
                  <p:nvPr/>
                </p:nvSpPr>
                <p:spPr bwMode="auto">
                  <a:xfrm>
                    <a:off x="3050" y="1143"/>
                    <a:ext cx="37" cy="1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0" name="Line 80"/>
                  <p:cNvSpPr>
                    <a:spLocks noChangeShapeType="1"/>
                  </p:cNvSpPr>
                  <p:nvPr/>
                </p:nvSpPr>
                <p:spPr bwMode="auto">
                  <a:xfrm flipH="1">
                    <a:off x="2875"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91" name="Line 81"/>
                  <p:cNvSpPr>
                    <a:spLocks noChangeShapeType="1"/>
                  </p:cNvSpPr>
                  <p:nvPr/>
                </p:nvSpPr>
                <p:spPr bwMode="auto">
                  <a:xfrm flipH="1">
                    <a:off x="2980" y="1143"/>
                    <a:ext cx="54" cy="12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78" name="Group 82"/>
                <p:cNvGrpSpPr>
                  <a:grpSpLocks/>
                </p:cNvGrpSpPr>
                <p:nvPr/>
              </p:nvGrpSpPr>
              <p:grpSpPr bwMode="auto">
                <a:xfrm>
                  <a:off x="2239" y="1797"/>
                  <a:ext cx="268" cy="101"/>
                  <a:chOff x="2875" y="1143"/>
                  <a:chExt cx="330" cy="132"/>
                </a:xfrm>
              </p:grpSpPr>
              <p:sp>
                <p:nvSpPr>
                  <p:cNvPr id="120884" name="Line 83"/>
                  <p:cNvSpPr>
                    <a:spLocks noChangeShapeType="1"/>
                  </p:cNvSpPr>
                  <p:nvPr/>
                </p:nvSpPr>
                <p:spPr bwMode="auto">
                  <a:xfrm>
                    <a:off x="3061"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5" name="Line 84"/>
                  <p:cNvSpPr>
                    <a:spLocks noChangeShapeType="1"/>
                  </p:cNvSpPr>
                  <p:nvPr/>
                </p:nvSpPr>
                <p:spPr bwMode="auto">
                  <a:xfrm>
                    <a:off x="3050" y="1143"/>
                    <a:ext cx="37" cy="1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6" name="Line 85"/>
                  <p:cNvSpPr>
                    <a:spLocks noChangeShapeType="1"/>
                  </p:cNvSpPr>
                  <p:nvPr/>
                </p:nvSpPr>
                <p:spPr bwMode="auto">
                  <a:xfrm flipH="1">
                    <a:off x="2875"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7" name="Line 86"/>
                  <p:cNvSpPr>
                    <a:spLocks noChangeShapeType="1"/>
                  </p:cNvSpPr>
                  <p:nvPr/>
                </p:nvSpPr>
                <p:spPr bwMode="auto">
                  <a:xfrm flipH="1">
                    <a:off x="2980" y="1143"/>
                    <a:ext cx="54" cy="12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0879" name="Group 87"/>
                <p:cNvGrpSpPr>
                  <a:grpSpLocks/>
                </p:cNvGrpSpPr>
                <p:nvPr/>
              </p:nvGrpSpPr>
              <p:grpSpPr bwMode="auto">
                <a:xfrm>
                  <a:off x="3953" y="1797"/>
                  <a:ext cx="268" cy="101"/>
                  <a:chOff x="2875" y="1143"/>
                  <a:chExt cx="330" cy="132"/>
                </a:xfrm>
              </p:grpSpPr>
              <p:sp>
                <p:nvSpPr>
                  <p:cNvPr id="120880" name="Line 88"/>
                  <p:cNvSpPr>
                    <a:spLocks noChangeShapeType="1"/>
                  </p:cNvSpPr>
                  <p:nvPr/>
                </p:nvSpPr>
                <p:spPr bwMode="auto">
                  <a:xfrm>
                    <a:off x="3061"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1" name="Line 89"/>
                  <p:cNvSpPr>
                    <a:spLocks noChangeShapeType="1"/>
                  </p:cNvSpPr>
                  <p:nvPr/>
                </p:nvSpPr>
                <p:spPr bwMode="auto">
                  <a:xfrm>
                    <a:off x="3050" y="1143"/>
                    <a:ext cx="37" cy="12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2" name="Line 90"/>
                  <p:cNvSpPr>
                    <a:spLocks noChangeShapeType="1"/>
                  </p:cNvSpPr>
                  <p:nvPr/>
                </p:nvSpPr>
                <p:spPr bwMode="auto">
                  <a:xfrm flipH="1">
                    <a:off x="2875" y="1143"/>
                    <a:ext cx="144" cy="13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3" name="Line 91"/>
                  <p:cNvSpPr>
                    <a:spLocks noChangeShapeType="1"/>
                  </p:cNvSpPr>
                  <p:nvPr/>
                </p:nvSpPr>
                <p:spPr bwMode="auto">
                  <a:xfrm flipH="1">
                    <a:off x="2980" y="1143"/>
                    <a:ext cx="54" cy="126"/>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5" name="Group 92"/>
              <p:cNvGrpSpPr>
                <a:grpSpLocks/>
              </p:cNvGrpSpPr>
              <p:nvPr/>
            </p:nvGrpSpPr>
            <p:grpSpPr bwMode="auto">
              <a:xfrm>
                <a:off x="179388" y="1985963"/>
                <a:ext cx="8775700" cy="938212"/>
                <a:chOff x="113" y="707"/>
                <a:chExt cx="5528" cy="591"/>
              </a:xfrm>
            </p:grpSpPr>
            <p:sp>
              <p:nvSpPr>
                <p:cNvPr id="120843" name="Rectangle 93"/>
                <p:cNvSpPr>
                  <a:spLocks noChangeArrowheads="1"/>
                </p:cNvSpPr>
                <p:nvPr/>
              </p:nvSpPr>
              <p:spPr bwMode="auto">
                <a:xfrm>
                  <a:off x="1020" y="1026"/>
                  <a:ext cx="4621" cy="245"/>
                </a:xfrm>
                <a:prstGeom prst="rect">
                  <a:avLst/>
                </a:prstGeom>
                <a:solidFill>
                  <a:srgbClr val="CCECFF"/>
                </a:solidFill>
                <a:ln>
                  <a:noFill/>
                </a:ln>
                <a:extLst>
                  <a:ext uri="{91240B29-F687-4F45-9708-019B960494DF}">
                    <a14:hiddenLine xmlns:a14="http://schemas.microsoft.com/office/drawing/2010/main" w="19050" algn="ctr">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kumimoji="1" lang="zh-CN" altLang="en-US" sz="2400">
                    <a:latin typeface="Times New Roman" pitchFamily="18" charset="0"/>
                  </a:endParaRPr>
                </a:p>
              </p:txBody>
            </p:sp>
            <p:sp>
              <p:nvSpPr>
                <p:cNvPr id="120844" name="Text Box 94"/>
                <p:cNvSpPr txBox="1">
                  <a:spLocks noChangeArrowheads="1"/>
                </p:cNvSpPr>
                <p:nvPr/>
              </p:nvSpPr>
              <p:spPr bwMode="auto">
                <a:xfrm>
                  <a:off x="1975" y="1026"/>
                  <a:ext cx="4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com</a:t>
                  </a:r>
                </a:p>
              </p:txBody>
            </p:sp>
            <p:sp>
              <p:nvSpPr>
                <p:cNvPr id="120845" name="Text Box 95"/>
                <p:cNvSpPr txBox="1">
                  <a:spLocks noChangeArrowheads="1"/>
                </p:cNvSpPr>
                <p:nvPr/>
              </p:nvSpPr>
              <p:spPr bwMode="auto">
                <a:xfrm>
                  <a:off x="2472" y="1026"/>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net</a:t>
                  </a:r>
                </a:p>
              </p:txBody>
            </p:sp>
            <p:sp>
              <p:nvSpPr>
                <p:cNvPr id="120846" name="Text Box 96"/>
                <p:cNvSpPr txBox="1">
                  <a:spLocks noChangeArrowheads="1"/>
                </p:cNvSpPr>
                <p:nvPr/>
              </p:nvSpPr>
              <p:spPr bwMode="auto">
                <a:xfrm>
                  <a:off x="2900" y="1026"/>
                  <a:ext cx="3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org</a:t>
                  </a:r>
                </a:p>
              </p:txBody>
            </p:sp>
            <p:sp>
              <p:nvSpPr>
                <p:cNvPr id="120847" name="Text Box 97"/>
                <p:cNvSpPr txBox="1">
                  <a:spLocks noChangeArrowheads="1"/>
                </p:cNvSpPr>
                <p:nvPr/>
              </p:nvSpPr>
              <p:spPr bwMode="auto">
                <a:xfrm>
                  <a:off x="3329" y="1026"/>
                  <a:ext cx="38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edu</a:t>
                  </a:r>
                </a:p>
              </p:txBody>
            </p:sp>
            <p:sp>
              <p:nvSpPr>
                <p:cNvPr id="120848" name="Text Box 98"/>
                <p:cNvSpPr txBox="1">
                  <a:spLocks noChangeArrowheads="1"/>
                </p:cNvSpPr>
                <p:nvPr/>
              </p:nvSpPr>
              <p:spPr bwMode="auto">
                <a:xfrm>
                  <a:off x="3758" y="1026"/>
                  <a:ext cx="3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gov</a:t>
                  </a:r>
                </a:p>
              </p:txBody>
            </p:sp>
            <p:sp>
              <p:nvSpPr>
                <p:cNvPr id="120849" name="Text Box 99"/>
                <p:cNvSpPr txBox="1">
                  <a:spLocks noChangeArrowheads="1"/>
                </p:cNvSpPr>
                <p:nvPr/>
              </p:nvSpPr>
              <p:spPr bwMode="auto">
                <a:xfrm>
                  <a:off x="1114" y="1026"/>
                  <a:ext cx="43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aero</a:t>
                  </a:r>
                </a:p>
              </p:txBody>
            </p:sp>
            <p:sp>
              <p:nvSpPr>
                <p:cNvPr id="120850" name="Text Box 100"/>
                <p:cNvSpPr txBox="1">
                  <a:spLocks noChangeArrowheads="1"/>
                </p:cNvSpPr>
                <p:nvPr/>
              </p:nvSpPr>
              <p:spPr bwMode="auto">
                <a:xfrm>
                  <a:off x="4489" y="1026"/>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cn</a:t>
                  </a:r>
                </a:p>
              </p:txBody>
            </p:sp>
            <p:sp>
              <p:nvSpPr>
                <p:cNvPr id="120851" name="Text Box 101"/>
                <p:cNvSpPr txBox="1">
                  <a:spLocks noChangeArrowheads="1"/>
                </p:cNvSpPr>
                <p:nvPr/>
              </p:nvSpPr>
              <p:spPr bwMode="auto">
                <a:xfrm>
                  <a:off x="4918" y="1026"/>
                  <a:ext cx="28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2000">
                      <a:latin typeface="Arial" charset="0"/>
                      <a:ea typeface="黑体" pitchFamily="49" charset="-122"/>
                    </a:rPr>
                    <a:t>uk</a:t>
                  </a:r>
                </a:p>
              </p:txBody>
            </p:sp>
            <p:sp>
              <p:nvSpPr>
                <p:cNvPr id="120852" name="Text Box 102"/>
                <p:cNvSpPr txBox="1">
                  <a:spLocks noChangeArrowheads="1"/>
                </p:cNvSpPr>
                <p:nvPr/>
              </p:nvSpPr>
              <p:spPr bwMode="auto">
                <a:xfrm>
                  <a:off x="5151" y="819"/>
                  <a:ext cx="46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4400" b="1">
                      <a:latin typeface="Arial" charset="0"/>
                      <a:ea typeface="黑体" pitchFamily="49" charset="-122"/>
                    </a:rPr>
                    <a:t>…</a:t>
                  </a:r>
                </a:p>
              </p:txBody>
            </p:sp>
            <p:sp>
              <p:nvSpPr>
                <p:cNvPr id="120853" name="Rectangle 103"/>
                <p:cNvSpPr>
                  <a:spLocks noChangeArrowheads="1"/>
                </p:cNvSpPr>
                <p:nvPr/>
              </p:nvSpPr>
              <p:spPr bwMode="auto">
                <a:xfrm>
                  <a:off x="113" y="1005"/>
                  <a:ext cx="754" cy="248"/>
                </a:xfrm>
                <a:prstGeom prst="rect">
                  <a:avLst/>
                </a:prstGeom>
                <a:solidFill>
                  <a:srgbClr val="CCEC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90488" tIns="44450" rIns="90488" bIns="44450">
                  <a:spAutoFit/>
                </a:bodyPr>
                <a:lstStyle>
                  <a:lvl1pPr defTabSz="762000" eaLnBrk="0" hangingPunct="0">
                    <a:defRPr>
                      <a:solidFill>
                        <a:schemeClr val="tx1"/>
                      </a:solidFill>
                      <a:latin typeface="Tahoma" pitchFamily="34" charset="0"/>
                      <a:ea typeface="宋体" charset="-122"/>
                    </a:defRPr>
                  </a:lvl1pPr>
                  <a:lvl2pPr marL="742950" indent="-285750" defTabSz="762000" eaLnBrk="0" hangingPunct="0">
                    <a:defRPr>
                      <a:solidFill>
                        <a:schemeClr val="tx1"/>
                      </a:solidFill>
                      <a:latin typeface="Tahoma" pitchFamily="34" charset="0"/>
                      <a:ea typeface="宋体" charset="-122"/>
                    </a:defRPr>
                  </a:lvl2pPr>
                  <a:lvl3pPr marL="1143000" indent="-228600" defTabSz="762000" eaLnBrk="0" hangingPunct="0">
                    <a:defRPr>
                      <a:solidFill>
                        <a:schemeClr val="tx1"/>
                      </a:solidFill>
                      <a:latin typeface="Tahoma" pitchFamily="34" charset="0"/>
                      <a:ea typeface="宋体" charset="-122"/>
                    </a:defRPr>
                  </a:lvl3pPr>
                  <a:lvl4pPr marL="1600200" indent="-228600" defTabSz="762000" eaLnBrk="0" hangingPunct="0">
                    <a:defRPr>
                      <a:solidFill>
                        <a:schemeClr val="tx1"/>
                      </a:solidFill>
                      <a:latin typeface="Tahoma" pitchFamily="34" charset="0"/>
                      <a:ea typeface="宋体" charset="-122"/>
                    </a:defRPr>
                  </a:lvl4pPr>
                  <a:lvl5pPr marL="2057400" indent="-228600" defTabSz="762000" eaLnBrk="0" hangingPunct="0">
                    <a:defRPr>
                      <a:solidFill>
                        <a:schemeClr val="tx1"/>
                      </a:solidFill>
                      <a:latin typeface="Tahoma" pitchFamily="34" charset="0"/>
                      <a:ea typeface="宋体" charset="-122"/>
                    </a:defRPr>
                  </a:lvl5pPr>
                  <a:lvl6pPr marL="2514600" indent="-228600" defTabSz="762000" eaLnBrk="0" fontAlgn="base" hangingPunct="0">
                    <a:spcBef>
                      <a:spcPct val="0"/>
                    </a:spcBef>
                    <a:spcAft>
                      <a:spcPct val="0"/>
                    </a:spcAft>
                    <a:defRPr>
                      <a:solidFill>
                        <a:schemeClr val="tx1"/>
                      </a:solidFill>
                      <a:latin typeface="Tahoma" pitchFamily="34" charset="0"/>
                      <a:ea typeface="宋体" charset="-122"/>
                    </a:defRPr>
                  </a:lvl6pPr>
                  <a:lvl7pPr marL="2971800" indent="-228600" defTabSz="762000" eaLnBrk="0" fontAlgn="base" hangingPunct="0">
                    <a:spcBef>
                      <a:spcPct val="0"/>
                    </a:spcBef>
                    <a:spcAft>
                      <a:spcPct val="0"/>
                    </a:spcAft>
                    <a:defRPr>
                      <a:solidFill>
                        <a:schemeClr val="tx1"/>
                      </a:solidFill>
                      <a:latin typeface="Tahoma" pitchFamily="34" charset="0"/>
                      <a:ea typeface="宋体" charset="-122"/>
                    </a:defRPr>
                  </a:lvl7pPr>
                  <a:lvl8pPr marL="3429000" indent="-228600" defTabSz="762000" eaLnBrk="0" fontAlgn="base" hangingPunct="0">
                    <a:spcBef>
                      <a:spcPct val="0"/>
                    </a:spcBef>
                    <a:spcAft>
                      <a:spcPct val="0"/>
                    </a:spcAft>
                    <a:defRPr>
                      <a:solidFill>
                        <a:schemeClr val="tx1"/>
                      </a:solidFill>
                      <a:latin typeface="Tahoma" pitchFamily="34" charset="0"/>
                      <a:ea typeface="宋体" charset="-122"/>
                    </a:defRPr>
                  </a:lvl8pPr>
                  <a:lvl9pPr marL="3886200" indent="-228600" defTabSz="762000" eaLnBrk="0" fontAlgn="base" hangingPunct="0">
                    <a:spcBef>
                      <a:spcPct val="0"/>
                    </a:spcBef>
                    <a:spcAft>
                      <a:spcPct val="0"/>
                    </a:spcAft>
                    <a:defRPr>
                      <a:solidFill>
                        <a:schemeClr val="tx1"/>
                      </a:solidFill>
                      <a:latin typeface="Tahoma" pitchFamily="34" charset="0"/>
                      <a:ea typeface="宋体" charset="-122"/>
                    </a:defRPr>
                  </a:lvl9pPr>
                </a:lstStyle>
                <a:p>
                  <a:r>
                    <a:rPr kumimoji="1" lang="zh-CN" altLang="en-US" sz="2000">
                      <a:latin typeface="Arial" charset="0"/>
                      <a:ea typeface="黑体" pitchFamily="49" charset="-122"/>
                    </a:rPr>
                    <a:t>顶级域名</a:t>
                  </a:r>
                </a:p>
              </p:txBody>
            </p:sp>
            <p:sp>
              <p:nvSpPr>
                <p:cNvPr id="120854" name="Line 104"/>
                <p:cNvSpPr>
                  <a:spLocks noChangeShapeType="1"/>
                </p:cNvSpPr>
                <p:nvPr/>
              </p:nvSpPr>
              <p:spPr bwMode="auto">
                <a:xfrm flipH="1">
                  <a:off x="2201" y="712"/>
                  <a:ext cx="1068" cy="389"/>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5" name="Line 105"/>
                <p:cNvSpPr>
                  <a:spLocks noChangeShapeType="1"/>
                </p:cNvSpPr>
                <p:nvPr/>
              </p:nvSpPr>
              <p:spPr bwMode="auto">
                <a:xfrm flipH="1">
                  <a:off x="2681" y="730"/>
                  <a:ext cx="575" cy="35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6" name="Line 106"/>
                <p:cNvSpPr>
                  <a:spLocks noChangeShapeType="1"/>
                </p:cNvSpPr>
                <p:nvPr/>
              </p:nvSpPr>
              <p:spPr bwMode="auto">
                <a:xfrm flipH="1">
                  <a:off x="3134" y="730"/>
                  <a:ext cx="131" cy="344"/>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7" name="Line 107"/>
                <p:cNvSpPr>
                  <a:spLocks noChangeShapeType="1"/>
                </p:cNvSpPr>
                <p:nvPr/>
              </p:nvSpPr>
              <p:spPr bwMode="auto">
                <a:xfrm>
                  <a:off x="3277" y="723"/>
                  <a:ext cx="249" cy="36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8" name="Line 108"/>
                <p:cNvSpPr>
                  <a:spLocks noChangeShapeType="1"/>
                </p:cNvSpPr>
                <p:nvPr/>
              </p:nvSpPr>
              <p:spPr bwMode="auto">
                <a:xfrm>
                  <a:off x="3275" y="715"/>
                  <a:ext cx="681" cy="37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9" name="Line 109"/>
                <p:cNvSpPr>
                  <a:spLocks noChangeShapeType="1"/>
                </p:cNvSpPr>
                <p:nvPr/>
              </p:nvSpPr>
              <p:spPr bwMode="auto">
                <a:xfrm>
                  <a:off x="3288" y="708"/>
                  <a:ext cx="1353" cy="37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0" name="Line 110"/>
                <p:cNvSpPr>
                  <a:spLocks noChangeShapeType="1"/>
                </p:cNvSpPr>
                <p:nvPr/>
              </p:nvSpPr>
              <p:spPr bwMode="auto">
                <a:xfrm flipH="1">
                  <a:off x="1358" y="707"/>
                  <a:ext cx="1933" cy="37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1" name="Line 111"/>
                <p:cNvSpPr>
                  <a:spLocks noChangeShapeType="1"/>
                </p:cNvSpPr>
                <p:nvPr/>
              </p:nvSpPr>
              <p:spPr bwMode="auto">
                <a:xfrm>
                  <a:off x="3250" y="709"/>
                  <a:ext cx="1777" cy="35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2" name="Text Box 112"/>
                <p:cNvSpPr txBox="1">
                  <a:spLocks noChangeArrowheads="1"/>
                </p:cNvSpPr>
                <p:nvPr/>
              </p:nvSpPr>
              <p:spPr bwMode="auto">
                <a:xfrm>
                  <a:off x="1542" y="818"/>
                  <a:ext cx="46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4400" b="1">
                      <a:latin typeface="Arial" charset="0"/>
                      <a:ea typeface="黑体" pitchFamily="49" charset="-122"/>
                    </a:rPr>
                    <a:t>…</a:t>
                  </a:r>
                </a:p>
              </p:txBody>
            </p:sp>
            <p:sp>
              <p:nvSpPr>
                <p:cNvPr id="120863" name="Text Box 113"/>
                <p:cNvSpPr txBox="1">
                  <a:spLocks noChangeArrowheads="1"/>
                </p:cNvSpPr>
                <p:nvPr/>
              </p:nvSpPr>
              <p:spPr bwMode="auto">
                <a:xfrm>
                  <a:off x="4042" y="817"/>
                  <a:ext cx="468"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en-US" altLang="zh-CN" sz="4400" b="1">
                      <a:latin typeface="Arial" charset="0"/>
                      <a:ea typeface="黑体" pitchFamily="49" charset="-122"/>
                    </a:rPr>
                    <a:t>…</a:t>
                  </a:r>
                </a:p>
              </p:txBody>
            </p:sp>
          </p:grpSp>
        </p:grpSp>
      </p:grpSp>
      <p:sp>
        <p:nvSpPr>
          <p:cNvPr id="6" name="灯片编号占位符 5"/>
          <p:cNvSpPr>
            <a:spLocks noGrp="1"/>
          </p:cNvSpPr>
          <p:nvPr>
            <p:ph type="sldNum" sz="quarter" idx="11"/>
          </p:nvPr>
        </p:nvSpPr>
        <p:spPr/>
        <p:txBody>
          <a:bodyPr/>
          <a:lstStyle/>
          <a:p>
            <a:pPr>
              <a:defRPr/>
            </a:pPr>
            <a:fld id="{BBBB0021-1471-4A19-B058-3F89A7DAB666}" type="slidenum">
              <a:rPr lang="en-US" altLang="zh-CN" smtClean="0"/>
              <a:pPr>
                <a:defRPr/>
              </a:pPr>
              <a:t>46</a:t>
            </a:fld>
            <a:endParaRPr lang="en-US" altLang="zh-CN"/>
          </a:p>
        </p:txBody>
      </p:sp>
    </p:spTree>
    <p:extLst>
      <p:ext uri="{BB962C8B-B14F-4D97-AF65-F5344CB8AC3E}">
        <p14:creationId xmlns:p14="http://schemas.microsoft.com/office/powerpoint/2010/main" val="1692484859"/>
      </p:ext>
    </p:extLst>
  </p:cSld>
  <p:clrMapOvr>
    <a:masterClrMapping/>
  </p:clrMapOvr>
  <p:transition spd="slow">
    <p:circl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1" name="Rectangle 2"/>
          <p:cNvSpPr>
            <a:spLocks noGrp="1" noChangeArrowheads="1"/>
          </p:cNvSpPr>
          <p:nvPr>
            <p:ph type="title"/>
          </p:nvPr>
        </p:nvSpPr>
        <p:spPr>
          <a:xfrm>
            <a:off x="395288" y="152400"/>
            <a:ext cx="7346950" cy="1116013"/>
          </a:xfrm>
        </p:spPr>
        <p:txBody>
          <a:bodyPr/>
          <a:lstStyle/>
          <a:p>
            <a:pPr algn="ctr" eaLnBrk="1" hangingPunct="1"/>
            <a:r>
              <a:rPr lang="zh-CN" altLang="en-US" smtClean="0"/>
              <a:t>域名服务器采用迭代查询 </a:t>
            </a:r>
          </a:p>
        </p:txBody>
      </p:sp>
      <p:sp>
        <p:nvSpPr>
          <p:cNvPr id="121862" name="Rectangle 3"/>
          <p:cNvSpPr>
            <a:spLocks noChangeArrowheads="1"/>
          </p:cNvSpPr>
          <p:nvPr/>
        </p:nvSpPr>
        <p:spPr bwMode="auto">
          <a:xfrm flipH="1">
            <a:off x="2767013" y="1933575"/>
            <a:ext cx="3070225" cy="3024188"/>
          </a:xfrm>
          <a:prstGeom prst="rect">
            <a:avLst/>
          </a:prstGeom>
          <a:solidFill>
            <a:srgbClr val="CCFFFF"/>
          </a:solidFill>
          <a:ln>
            <a:noFill/>
          </a:ln>
          <a:extLst>
            <a:ext uri="{91240B29-F687-4F45-9708-019B960494DF}">
              <a14:hiddenLine xmlns:a14="http://schemas.microsoft.com/office/drawing/2010/main" w="9525">
                <a:solidFill>
                  <a:srgbClr val="000000"/>
                </a:solidFill>
                <a:prstDash val="dash"/>
                <a:miter lim="800000"/>
                <a:headEnd/>
                <a:tailEnd/>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kumimoji="1" lang="zh-CN" altLang="en-US" sz="2400">
              <a:latin typeface="Times New Roman" pitchFamily="18" charset="0"/>
            </a:endParaRPr>
          </a:p>
        </p:txBody>
      </p:sp>
      <p:sp>
        <p:nvSpPr>
          <p:cNvPr id="121863" name="Text Box 4"/>
          <p:cNvSpPr txBox="1">
            <a:spLocks noChangeArrowheads="1"/>
          </p:cNvSpPr>
          <p:nvPr/>
        </p:nvSpPr>
        <p:spPr bwMode="auto">
          <a:xfrm flipH="1">
            <a:off x="5867400" y="2047875"/>
            <a:ext cx="1784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lnSpc>
                <a:spcPct val="85000"/>
              </a:lnSpc>
            </a:pPr>
            <a:r>
              <a:rPr kumimoji="1" lang="zh-CN" altLang="en-US">
                <a:latin typeface="Arial" charset="0"/>
                <a:ea typeface="黑体" pitchFamily="49" charset="-122"/>
              </a:rPr>
              <a:t>顶级域名服务器</a:t>
            </a:r>
          </a:p>
          <a:p>
            <a:pPr algn="ctr" eaLnBrk="1" hangingPunct="1">
              <a:lnSpc>
                <a:spcPct val="85000"/>
              </a:lnSpc>
            </a:pPr>
            <a:r>
              <a:rPr kumimoji="1" lang="en-US" altLang="zh-CN">
                <a:latin typeface="Arial" charset="0"/>
                <a:ea typeface="黑体" pitchFamily="49" charset="-122"/>
              </a:rPr>
              <a:t>dns.com</a:t>
            </a:r>
          </a:p>
        </p:txBody>
      </p:sp>
      <p:sp>
        <p:nvSpPr>
          <p:cNvPr id="121864" name="Text Box 5"/>
          <p:cNvSpPr txBox="1">
            <a:spLocks noChangeArrowheads="1"/>
          </p:cNvSpPr>
          <p:nvPr/>
        </p:nvSpPr>
        <p:spPr bwMode="auto">
          <a:xfrm flipH="1">
            <a:off x="5580063" y="4137025"/>
            <a:ext cx="21621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lnSpc>
                <a:spcPct val="80000"/>
              </a:lnSpc>
            </a:pPr>
            <a:r>
              <a:rPr kumimoji="1" lang="zh-CN" altLang="en-US">
                <a:latin typeface="Arial" charset="0"/>
                <a:ea typeface="黑体" pitchFamily="49" charset="-122"/>
              </a:rPr>
              <a:t>权限</a:t>
            </a:r>
            <a:r>
              <a:rPr kumimoji="1" lang="zh-CN" altLang="zh-CN">
                <a:latin typeface="Arial" charset="0"/>
                <a:ea typeface="黑体" pitchFamily="49" charset="-122"/>
              </a:rPr>
              <a:t>域名服务</a:t>
            </a:r>
            <a:r>
              <a:rPr kumimoji="1" lang="en-US" altLang="zh-CN" err="1">
                <a:latin typeface="Arial" charset="0"/>
                <a:ea typeface="黑体" pitchFamily="49" charset="-122"/>
              </a:rPr>
              <a:t>dns.abc.com</a:t>
            </a:r>
            <a:endParaRPr kumimoji="1" lang="en-US" altLang="zh-CN">
              <a:latin typeface="Arial" charset="0"/>
              <a:ea typeface="黑体" pitchFamily="49" charset="-122"/>
            </a:endParaRPr>
          </a:p>
        </p:txBody>
      </p:sp>
      <p:sp>
        <p:nvSpPr>
          <p:cNvPr id="121865" name="Text Box 6"/>
          <p:cNvSpPr txBox="1">
            <a:spLocks noChangeArrowheads="1"/>
          </p:cNvSpPr>
          <p:nvPr/>
        </p:nvSpPr>
        <p:spPr bwMode="auto">
          <a:xfrm flipH="1">
            <a:off x="911225" y="4105275"/>
            <a:ext cx="1795463"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lnSpc>
                <a:spcPct val="80000"/>
              </a:lnSpc>
            </a:pPr>
            <a:r>
              <a:rPr kumimoji="1" lang="zh-CN" altLang="en-US" b="1">
                <a:solidFill>
                  <a:schemeClr val="tx2"/>
                </a:solidFill>
                <a:latin typeface="Arial" charset="0"/>
                <a:ea typeface="黑体" pitchFamily="49" charset="-122"/>
              </a:rPr>
              <a:t>本地域名服务器</a:t>
            </a:r>
          </a:p>
          <a:p>
            <a:pPr algn="ctr" eaLnBrk="1" hangingPunct="1">
              <a:lnSpc>
                <a:spcPct val="80000"/>
              </a:lnSpc>
            </a:pPr>
            <a:r>
              <a:rPr kumimoji="1" lang="en-US" altLang="zh-CN" b="1">
                <a:solidFill>
                  <a:schemeClr val="tx2"/>
                </a:solidFill>
                <a:latin typeface="Arial" charset="0"/>
                <a:ea typeface="黑体" pitchFamily="49" charset="-122"/>
              </a:rPr>
              <a:t>dns.xyz.com</a:t>
            </a:r>
          </a:p>
        </p:txBody>
      </p:sp>
      <p:sp>
        <p:nvSpPr>
          <p:cNvPr id="121866" name="Text Box 7"/>
          <p:cNvSpPr txBox="1">
            <a:spLocks noChangeArrowheads="1"/>
          </p:cNvSpPr>
          <p:nvPr/>
        </p:nvSpPr>
        <p:spPr bwMode="auto">
          <a:xfrm flipH="1">
            <a:off x="1216025" y="2060575"/>
            <a:ext cx="155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a:latin typeface="Arial" charset="0"/>
                <a:ea typeface="黑体" pitchFamily="49" charset="-122"/>
              </a:rPr>
              <a:t>根域名服务器</a:t>
            </a:r>
          </a:p>
        </p:txBody>
      </p:sp>
      <p:pic>
        <p:nvPicPr>
          <p:cNvPr id="121867" name="Picture 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854325" y="3811588"/>
            <a:ext cx="67945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8" name="Picture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854325" y="1898650"/>
            <a:ext cx="679450"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9" name="Pictur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016500" y="1898650"/>
            <a:ext cx="681038"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2747963" y="3059113"/>
            <a:ext cx="455612" cy="901700"/>
            <a:chOff x="1731" y="1927"/>
            <a:chExt cx="287" cy="568"/>
          </a:xfrm>
        </p:grpSpPr>
        <p:sp>
          <p:nvSpPr>
            <p:cNvPr id="121902" name="Text Box 12"/>
            <p:cNvSpPr txBox="1">
              <a:spLocks noChangeArrowheads="1"/>
            </p:cNvSpPr>
            <p:nvPr/>
          </p:nvSpPr>
          <p:spPr bwMode="auto">
            <a:xfrm flipH="1">
              <a:off x="1731" y="219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a:latin typeface="Arial" charset="0"/>
                  <a:ea typeface="黑体" pitchFamily="49" charset="-122"/>
                  <a:sym typeface="Wingdings" pitchFamily="2" charset="2"/>
                </a:rPr>
                <a:t></a:t>
              </a:r>
            </a:p>
          </p:txBody>
        </p:sp>
        <p:sp>
          <p:nvSpPr>
            <p:cNvPr id="121903" name="Line 13"/>
            <p:cNvSpPr>
              <a:spLocks noChangeShapeType="1"/>
            </p:cNvSpPr>
            <p:nvPr/>
          </p:nvSpPr>
          <p:spPr bwMode="auto">
            <a:xfrm rot="10800000" flipH="1">
              <a:off x="1996" y="1927"/>
              <a:ext cx="0" cy="56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4"/>
          <p:cNvGrpSpPr>
            <a:grpSpLocks/>
          </p:cNvGrpSpPr>
          <p:nvPr/>
        </p:nvGrpSpPr>
        <p:grpSpPr bwMode="auto">
          <a:xfrm>
            <a:off x="3230563" y="2906713"/>
            <a:ext cx="455612" cy="1054100"/>
            <a:chOff x="2035" y="1831"/>
            <a:chExt cx="287" cy="664"/>
          </a:xfrm>
        </p:grpSpPr>
        <p:sp>
          <p:nvSpPr>
            <p:cNvPr id="121900" name="Text Box 15"/>
            <p:cNvSpPr txBox="1">
              <a:spLocks noChangeArrowheads="1"/>
            </p:cNvSpPr>
            <p:nvPr/>
          </p:nvSpPr>
          <p:spPr bwMode="auto">
            <a:xfrm flipH="1">
              <a:off x="2035" y="1831"/>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a:latin typeface="Arial" charset="0"/>
                  <a:ea typeface="黑体" pitchFamily="49" charset="-122"/>
                  <a:sym typeface="Wingdings" pitchFamily="2" charset="2"/>
                </a:rPr>
                <a:t></a:t>
              </a:r>
            </a:p>
          </p:txBody>
        </p:sp>
        <p:sp>
          <p:nvSpPr>
            <p:cNvPr id="121901" name="Line 16"/>
            <p:cNvSpPr>
              <a:spLocks noChangeShapeType="1"/>
            </p:cNvSpPr>
            <p:nvPr/>
          </p:nvSpPr>
          <p:spPr bwMode="auto">
            <a:xfrm rot="10800000" flipH="1" flipV="1">
              <a:off x="2089" y="1927"/>
              <a:ext cx="0" cy="56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7"/>
          <p:cNvGrpSpPr>
            <a:grpSpLocks/>
          </p:cNvGrpSpPr>
          <p:nvPr/>
        </p:nvGrpSpPr>
        <p:grpSpPr bwMode="auto">
          <a:xfrm>
            <a:off x="3419475" y="2878138"/>
            <a:ext cx="1787525" cy="1112837"/>
            <a:chOff x="2154" y="1813"/>
            <a:chExt cx="1126" cy="701"/>
          </a:xfrm>
        </p:grpSpPr>
        <p:sp>
          <p:nvSpPr>
            <p:cNvPr id="121898" name="Text Box 18"/>
            <p:cNvSpPr txBox="1">
              <a:spLocks noChangeArrowheads="1"/>
            </p:cNvSpPr>
            <p:nvPr/>
          </p:nvSpPr>
          <p:spPr bwMode="auto">
            <a:xfrm flipH="1">
              <a:off x="2154" y="2205"/>
              <a:ext cx="28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a:latin typeface="Arial" charset="0"/>
                  <a:ea typeface="黑体" pitchFamily="49" charset="-122"/>
                  <a:sym typeface="Wingdings" pitchFamily="2" charset="2"/>
                </a:rPr>
                <a:t></a:t>
              </a:r>
            </a:p>
          </p:txBody>
        </p:sp>
        <p:sp>
          <p:nvSpPr>
            <p:cNvPr id="121899" name="Line 19"/>
            <p:cNvSpPr>
              <a:spLocks noChangeShapeType="1"/>
            </p:cNvSpPr>
            <p:nvPr/>
          </p:nvSpPr>
          <p:spPr bwMode="auto">
            <a:xfrm rot="10800000" flipH="1">
              <a:off x="2245" y="1813"/>
              <a:ext cx="1035" cy="701"/>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0"/>
          <p:cNvGrpSpPr>
            <a:grpSpLocks/>
          </p:cNvGrpSpPr>
          <p:nvPr/>
        </p:nvGrpSpPr>
        <p:grpSpPr bwMode="auto">
          <a:xfrm>
            <a:off x="3546475" y="2906713"/>
            <a:ext cx="1955800" cy="1268412"/>
            <a:chOff x="2234" y="1831"/>
            <a:chExt cx="1232" cy="799"/>
          </a:xfrm>
        </p:grpSpPr>
        <p:sp>
          <p:nvSpPr>
            <p:cNvPr id="121896" name="Text Box 21"/>
            <p:cNvSpPr txBox="1">
              <a:spLocks noChangeArrowheads="1"/>
            </p:cNvSpPr>
            <p:nvPr/>
          </p:nvSpPr>
          <p:spPr bwMode="auto">
            <a:xfrm flipH="1">
              <a:off x="3179" y="1831"/>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a:latin typeface="Arial" charset="0"/>
                  <a:ea typeface="黑体" pitchFamily="49" charset="-122"/>
                  <a:sym typeface="Wingdings" pitchFamily="2" charset="2"/>
                </a:rPr>
                <a:t></a:t>
              </a:r>
            </a:p>
          </p:txBody>
        </p:sp>
        <p:sp>
          <p:nvSpPr>
            <p:cNvPr id="121897" name="Line 22"/>
            <p:cNvSpPr>
              <a:spLocks noChangeShapeType="1"/>
            </p:cNvSpPr>
            <p:nvPr/>
          </p:nvSpPr>
          <p:spPr bwMode="auto">
            <a:xfrm flipH="1">
              <a:off x="2234" y="1870"/>
              <a:ext cx="1100" cy="760"/>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121874" name="Picture 2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102225" y="3811588"/>
            <a:ext cx="681038"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24"/>
          <p:cNvGrpSpPr>
            <a:grpSpLocks/>
          </p:cNvGrpSpPr>
          <p:nvPr/>
        </p:nvGrpSpPr>
        <p:grpSpPr bwMode="auto">
          <a:xfrm>
            <a:off x="3546475" y="4051300"/>
            <a:ext cx="1600200" cy="457200"/>
            <a:chOff x="2234" y="2552"/>
            <a:chExt cx="1008" cy="288"/>
          </a:xfrm>
        </p:grpSpPr>
        <p:sp>
          <p:nvSpPr>
            <p:cNvPr id="121894" name="Text Box 25"/>
            <p:cNvSpPr txBox="1">
              <a:spLocks noChangeArrowheads="1"/>
            </p:cNvSpPr>
            <p:nvPr/>
          </p:nvSpPr>
          <p:spPr bwMode="auto">
            <a:xfrm flipH="1">
              <a:off x="2275" y="2552"/>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a:latin typeface="Arial" charset="0"/>
                  <a:ea typeface="黑体" pitchFamily="49" charset="-122"/>
                  <a:sym typeface="Wingdings" pitchFamily="2" charset="2"/>
                </a:rPr>
                <a:t></a:t>
              </a:r>
            </a:p>
          </p:txBody>
        </p:sp>
        <p:sp>
          <p:nvSpPr>
            <p:cNvPr id="121895" name="Line 26"/>
            <p:cNvSpPr>
              <a:spLocks noChangeShapeType="1"/>
            </p:cNvSpPr>
            <p:nvPr/>
          </p:nvSpPr>
          <p:spPr bwMode="auto">
            <a:xfrm rot="16200000" flipH="1">
              <a:off x="2738" y="2283"/>
              <a:ext cx="0" cy="100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27"/>
          <p:cNvGrpSpPr>
            <a:grpSpLocks/>
          </p:cNvGrpSpPr>
          <p:nvPr/>
        </p:nvGrpSpPr>
        <p:grpSpPr bwMode="auto">
          <a:xfrm>
            <a:off x="3546475" y="4508500"/>
            <a:ext cx="1625600" cy="457200"/>
            <a:chOff x="2234" y="2840"/>
            <a:chExt cx="1024" cy="288"/>
          </a:xfrm>
        </p:grpSpPr>
        <p:sp>
          <p:nvSpPr>
            <p:cNvPr id="121892" name="Line 28"/>
            <p:cNvSpPr>
              <a:spLocks noChangeShapeType="1"/>
            </p:cNvSpPr>
            <p:nvPr/>
          </p:nvSpPr>
          <p:spPr bwMode="auto">
            <a:xfrm rot="5400000">
              <a:off x="2738" y="2379"/>
              <a:ext cx="0" cy="100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1893" name="Text Box 29"/>
            <p:cNvSpPr txBox="1">
              <a:spLocks noChangeArrowheads="1"/>
            </p:cNvSpPr>
            <p:nvPr/>
          </p:nvSpPr>
          <p:spPr bwMode="auto">
            <a:xfrm flipH="1">
              <a:off x="2971" y="284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a:latin typeface="Arial" charset="0"/>
                  <a:ea typeface="黑体" pitchFamily="49" charset="-122"/>
                  <a:sym typeface="Wingdings" pitchFamily="2" charset="2"/>
                </a:rPr>
                <a:t></a:t>
              </a:r>
            </a:p>
          </p:txBody>
        </p:sp>
      </p:grpSp>
      <p:sp>
        <p:nvSpPr>
          <p:cNvPr id="2063390" name="Text Box 30"/>
          <p:cNvSpPr txBox="1">
            <a:spLocks noChangeArrowheads="1"/>
          </p:cNvSpPr>
          <p:nvPr/>
        </p:nvSpPr>
        <p:spPr bwMode="auto">
          <a:xfrm flipH="1">
            <a:off x="3781425" y="1982788"/>
            <a:ext cx="1098550" cy="3667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a:latin typeface="Arial" charset="0"/>
                <a:ea typeface="黑体" pitchFamily="49" charset="-122"/>
              </a:rPr>
              <a:t>迭代查询</a:t>
            </a:r>
          </a:p>
        </p:txBody>
      </p:sp>
      <p:grpSp>
        <p:nvGrpSpPr>
          <p:cNvPr id="8" name="Group 31"/>
          <p:cNvGrpSpPr>
            <a:grpSpLocks/>
          </p:cNvGrpSpPr>
          <p:nvPr/>
        </p:nvGrpSpPr>
        <p:grpSpPr bwMode="auto">
          <a:xfrm>
            <a:off x="3259138" y="4916488"/>
            <a:ext cx="2536825" cy="1011237"/>
            <a:chOff x="2053" y="3097"/>
            <a:chExt cx="1598" cy="637"/>
          </a:xfrm>
        </p:grpSpPr>
        <p:grpSp>
          <p:nvGrpSpPr>
            <p:cNvPr id="121886" name="Group 32"/>
            <p:cNvGrpSpPr>
              <a:grpSpLocks/>
            </p:cNvGrpSpPr>
            <p:nvPr/>
          </p:nvGrpSpPr>
          <p:grpSpPr bwMode="auto">
            <a:xfrm>
              <a:off x="2053" y="3097"/>
              <a:ext cx="1598" cy="637"/>
              <a:chOff x="2053" y="3097"/>
              <a:chExt cx="1598" cy="637"/>
            </a:xfrm>
          </p:grpSpPr>
          <p:sp>
            <p:nvSpPr>
              <p:cNvPr id="121888" name="Rectangle 33"/>
              <p:cNvSpPr>
                <a:spLocks noChangeArrowheads="1"/>
              </p:cNvSpPr>
              <p:nvPr/>
            </p:nvSpPr>
            <p:spPr bwMode="auto">
              <a:xfrm>
                <a:off x="2135" y="3356"/>
                <a:ext cx="1516" cy="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kumimoji="1" lang="zh-CN" altLang="en-US" sz="2400">
                  <a:latin typeface="Times New Roman" pitchFamily="18" charset="0"/>
                </a:endParaRPr>
              </a:p>
            </p:txBody>
          </p:sp>
          <p:grpSp>
            <p:nvGrpSpPr>
              <p:cNvPr id="121889" name="Group 34"/>
              <p:cNvGrpSpPr>
                <a:grpSpLocks/>
              </p:cNvGrpSpPr>
              <p:nvPr/>
            </p:nvGrpSpPr>
            <p:grpSpPr bwMode="auto">
              <a:xfrm>
                <a:off x="2053" y="3097"/>
                <a:ext cx="287" cy="637"/>
                <a:chOff x="2053" y="3097"/>
                <a:chExt cx="287" cy="637"/>
              </a:xfrm>
            </p:grpSpPr>
            <p:sp>
              <p:nvSpPr>
                <p:cNvPr id="121890" name="Text Box 35"/>
                <p:cNvSpPr txBox="1">
                  <a:spLocks noChangeArrowheads="1"/>
                </p:cNvSpPr>
                <p:nvPr/>
              </p:nvSpPr>
              <p:spPr bwMode="auto">
                <a:xfrm flipH="1">
                  <a:off x="2053" y="3097"/>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a:latin typeface="Arial" charset="0"/>
                      <a:ea typeface="黑体" pitchFamily="49" charset="-122"/>
                      <a:sym typeface="Wingdings" pitchFamily="2" charset="2"/>
                    </a:rPr>
                    <a:t></a:t>
                  </a:r>
                </a:p>
              </p:txBody>
            </p:sp>
            <p:sp>
              <p:nvSpPr>
                <p:cNvPr id="121891" name="Line 36"/>
                <p:cNvSpPr>
                  <a:spLocks noChangeShapeType="1"/>
                </p:cNvSpPr>
                <p:nvPr/>
              </p:nvSpPr>
              <p:spPr bwMode="auto">
                <a:xfrm rot="10800000" flipH="1" flipV="1">
                  <a:off x="2089" y="3166"/>
                  <a:ext cx="0" cy="56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21887" name="Text Box 37"/>
            <p:cNvSpPr txBox="1">
              <a:spLocks noChangeArrowheads="1"/>
            </p:cNvSpPr>
            <p:nvPr/>
          </p:nvSpPr>
          <p:spPr bwMode="auto">
            <a:xfrm flipH="1">
              <a:off x="2104" y="3417"/>
              <a:ext cx="150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80000"/>
                </a:lnSpc>
              </a:pPr>
              <a:r>
                <a:rPr kumimoji="1" lang="zh-CN" altLang="en-US">
                  <a:latin typeface="Arial" charset="0"/>
                  <a:ea typeface="黑体" pitchFamily="49" charset="-122"/>
                </a:rPr>
                <a:t> </a:t>
              </a:r>
              <a:r>
                <a:rPr kumimoji="1" lang="en-US" altLang="zh-CN">
                  <a:latin typeface="Arial" charset="0"/>
                  <a:ea typeface="黑体" pitchFamily="49" charset="-122"/>
                </a:rPr>
                <a:t>y.abc.com</a:t>
              </a:r>
              <a:r>
                <a:rPr kumimoji="1" lang="en-US" altLang="zh-CN" sz="900">
                  <a:latin typeface="Arial" charset="0"/>
                  <a:ea typeface="黑体" pitchFamily="49" charset="-122"/>
                </a:rPr>
                <a:t> </a:t>
              </a:r>
              <a:r>
                <a:rPr kumimoji="1" lang="zh-CN" altLang="en-US">
                  <a:latin typeface="Arial" charset="0"/>
                  <a:ea typeface="黑体" pitchFamily="49" charset="-122"/>
                </a:rPr>
                <a:t>的</a:t>
              </a:r>
              <a:r>
                <a:rPr kumimoji="1" lang="zh-CN" altLang="en-US" sz="1400">
                  <a:latin typeface="Arial" charset="0"/>
                  <a:ea typeface="黑体" pitchFamily="49" charset="-122"/>
                </a:rPr>
                <a:t> </a:t>
              </a:r>
              <a:r>
                <a:rPr kumimoji="1" lang="en-US" altLang="zh-CN">
                  <a:latin typeface="Arial" charset="0"/>
                  <a:ea typeface="黑体" pitchFamily="49" charset="-122"/>
                </a:rPr>
                <a:t>IP</a:t>
              </a:r>
              <a:r>
                <a:rPr kumimoji="1" lang="en-US" altLang="zh-CN" sz="1400">
                  <a:latin typeface="Arial" charset="0"/>
                  <a:ea typeface="黑体" pitchFamily="49" charset="-122"/>
                </a:rPr>
                <a:t> </a:t>
              </a:r>
              <a:r>
                <a:rPr kumimoji="1" lang="zh-CN" altLang="en-US">
                  <a:latin typeface="Arial" charset="0"/>
                  <a:ea typeface="黑体" pitchFamily="49" charset="-122"/>
                </a:rPr>
                <a:t>地址 </a:t>
              </a:r>
            </a:p>
          </p:txBody>
        </p:sp>
      </p:grpSp>
      <p:pic>
        <p:nvPicPr>
          <p:cNvPr id="121879"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81325" y="6018213"/>
            <a:ext cx="477838"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80" name="Text Box 39"/>
          <p:cNvSpPr txBox="1">
            <a:spLocks noChangeArrowheads="1"/>
          </p:cNvSpPr>
          <p:nvPr/>
        </p:nvSpPr>
        <p:spPr bwMode="auto">
          <a:xfrm flipH="1">
            <a:off x="2700338" y="6526213"/>
            <a:ext cx="1416050"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lnSpc>
                <a:spcPct val="80000"/>
              </a:lnSpc>
            </a:pPr>
            <a:r>
              <a:rPr kumimoji="1" lang="en-US" altLang="zh-CN" b="1">
                <a:latin typeface="Arial" charset="0"/>
                <a:ea typeface="黑体" pitchFamily="49" charset="-122"/>
              </a:rPr>
              <a:t>m.xyz.com</a:t>
            </a:r>
            <a:r>
              <a:rPr kumimoji="1" lang="en-US" altLang="zh-CN">
                <a:solidFill>
                  <a:schemeClr val="folHlink"/>
                </a:solidFill>
                <a:latin typeface="Arial" charset="0"/>
                <a:ea typeface="黑体" pitchFamily="49" charset="-122"/>
              </a:rPr>
              <a:t> </a:t>
            </a:r>
          </a:p>
        </p:txBody>
      </p:sp>
      <p:sp>
        <p:nvSpPr>
          <p:cNvPr id="2063400" name="Text Box 40"/>
          <p:cNvSpPr txBox="1">
            <a:spLocks noChangeArrowheads="1"/>
          </p:cNvSpPr>
          <p:nvPr/>
        </p:nvSpPr>
        <p:spPr bwMode="auto">
          <a:xfrm flipH="1">
            <a:off x="2484438" y="5157788"/>
            <a:ext cx="639762"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kumimoji="1" lang="zh-CN" altLang="en-US">
                <a:latin typeface="Arial" charset="0"/>
                <a:ea typeface="黑体" pitchFamily="49" charset="-122"/>
              </a:rPr>
              <a:t>递归</a:t>
            </a:r>
          </a:p>
          <a:p>
            <a:pPr algn="ctr" eaLnBrk="1" hangingPunct="1">
              <a:lnSpc>
                <a:spcPct val="90000"/>
              </a:lnSpc>
            </a:pPr>
            <a:r>
              <a:rPr kumimoji="1" lang="zh-CN" altLang="en-US">
                <a:latin typeface="Arial" charset="0"/>
                <a:ea typeface="黑体" pitchFamily="49" charset="-122"/>
              </a:rPr>
              <a:t>查询</a:t>
            </a:r>
          </a:p>
        </p:txBody>
      </p:sp>
      <p:grpSp>
        <p:nvGrpSpPr>
          <p:cNvPr id="11" name="Group 41"/>
          <p:cNvGrpSpPr>
            <a:grpSpLocks/>
          </p:cNvGrpSpPr>
          <p:nvPr/>
        </p:nvGrpSpPr>
        <p:grpSpPr bwMode="auto">
          <a:xfrm>
            <a:off x="2771775" y="5026025"/>
            <a:ext cx="455613" cy="1066800"/>
            <a:chOff x="1746" y="3166"/>
            <a:chExt cx="287" cy="672"/>
          </a:xfrm>
        </p:grpSpPr>
        <p:sp>
          <p:nvSpPr>
            <p:cNvPr id="121884" name="Text Box 42"/>
            <p:cNvSpPr txBox="1">
              <a:spLocks noChangeArrowheads="1"/>
            </p:cNvSpPr>
            <p:nvPr/>
          </p:nvSpPr>
          <p:spPr bwMode="auto">
            <a:xfrm flipH="1">
              <a:off x="1746" y="355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r>
                <a:rPr kumimoji="1" lang="zh-CN" altLang="en-US" sz="2400">
                  <a:latin typeface="Arial" charset="0"/>
                  <a:ea typeface="黑体" pitchFamily="49" charset="-122"/>
                  <a:sym typeface="Wingdings" pitchFamily="2" charset="2"/>
                </a:rPr>
                <a:t></a:t>
              </a:r>
            </a:p>
          </p:txBody>
        </p:sp>
        <p:sp>
          <p:nvSpPr>
            <p:cNvPr id="121885" name="Line 43"/>
            <p:cNvSpPr>
              <a:spLocks noChangeShapeType="1"/>
            </p:cNvSpPr>
            <p:nvPr/>
          </p:nvSpPr>
          <p:spPr bwMode="auto">
            <a:xfrm rot="10800000" flipH="1">
              <a:off x="1996" y="3166"/>
              <a:ext cx="0" cy="568"/>
            </a:xfrm>
            <a:prstGeom prst="line">
              <a:avLst/>
            </a:prstGeom>
            <a:noFill/>
            <a:ln w="38100">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1883" name="Text Box 44"/>
          <p:cNvSpPr txBox="1">
            <a:spLocks noChangeArrowheads="1"/>
          </p:cNvSpPr>
          <p:nvPr/>
        </p:nvSpPr>
        <p:spPr bwMode="auto">
          <a:xfrm flipH="1">
            <a:off x="3276600" y="6165850"/>
            <a:ext cx="35274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lnSpc>
                <a:spcPct val="80000"/>
              </a:lnSpc>
            </a:pPr>
            <a:r>
              <a:rPr kumimoji="1" lang="zh-CN" altLang="en-US">
                <a:latin typeface="Arial" charset="0"/>
                <a:ea typeface="黑体" pitchFamily="49" charset="-122"/>
              </a:rPr>
              <a:t>需要查找 </a:t>
            </a:r>
            <a:r>
              <a:rPr kumimoji="1" lang="en-US" altLang="zh-CN" b="1" err="1">
                <a:latin typeface="Arial" charset="0"/>
                <a:ea typeface="黑体" pitchFamily="49" charset="-122"/>
              </a:rPr>
              <a:t>y.abc.com</a:t>
            </a:r>
            <a:r>
              <a:rPr kumimoji="1" lang="en-US" altLang="zh-CN">
                <a:latin typeface="Arial" charset="0"/>
                <a:ea typeface="黑体" pitchFamily="49" charset="-122"/>
              </a:rPr>
              <a:t> </a:t>
            </a:r>
            <a:r>
              <a:rPr kumimoji="1" lang="zh-CN" altLang="en-US">
                <a:latin typeface="Arial" charset="0"/>
                <a:ea typeface="黑体" pitchFamily="49" charset="-122"/>
              </a:rPr>
              <a:t>的 </a:t>
            </a:r>
            <a:r>
              <a:rPr kumimoji="1" lang="en-US" altLang="zh-CN">
                <a:latin typeface="Arial" charset="0"/>
                <a:ea typeface="黑体" pitchFamily="49" charset="-122"/>
              </a:rPr>
              <a:t>IP </a:t>
            </a:r>
            <a:r>
              <a:rPr kumimoji="1" lang="zh-CN" altLang="en-US">
                <a:latin typeface="Arial" charset="0"/>
                <a:ea typeface="黑体" pitchFamily="49" charset="-122"/>
              </a:rPr>
              <a:t>地址</a:t>
            </a:r>
          </a:p>
        </p:txBody>
      </p:sp>
    </p:spTree>
    <p:extLst>
      <p:ext uri="{BB962C8B-B14F-4D97-AF65-F5344CB8AC3E}">
        <p14:creationId xmlns:p14="http://schemas.microsoft.com/office/powerpoint/2010/main" val="3536635119"/>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2063400"/>
                                        </p:tgtEl>
                                        <p:attrNameLst>
                                          <p:attrName>style.visibility</p:attrName>
                                        </p:attrNameLst>
                                      </p:cBhvr>
                                      <p:to>
                                        <p:strVal val="visible"/>
                                      </p:to>
                                    </p:set>
                                  </p:childTnLst>
                                </p:cTn>
                              </p:par>
                            </p:childTnLst>
                          </p:cTn>
                        </p:par>
                        <p:par>
                          <p:cTn id="11" fill="hold" nodeType="afterGroup">
                            <p:stCondLst>
                              <p:cond delay="1000"/>
                            </p:stCondLst>
                            <p:childTnLst>
                              <p:par>
                                <p:cTn id="12" presetID="22" presetClass="entr" presetSubtype="4" fill="hold" nodeType="afterEffect">
                                  <p:stCondLst>
                                    <p:cond delay="50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000"/>
                                        <p:tgtEl>
                                          <p:spTgt spid="2"/>
                                        </p:tgtEl>
                                      </p:cBhvr>
                                    </p:animEffect>
                                  </p:childTnLst>
                                </p:cTn>
                              </p:par>
                            </p:childTnLst>
                          </p:cTn>
                        </p:par>
                        <p:par>
                          <p:cTn id="15" fill="hold" nodeType="afterGroup">
                            <p:stCondLst>
                              <p:cond delay="2500"/>
                            </p:stCondLst>
                            <p:childTnLst>
                              <p:par>
                                <p:cTn id="16" presetID="1" presetClass="entr" presetSubtype="0" fill="hold" grpId="0" nodeType="afterEffect">
                                  <p:stCondLst>
                                    <p:cond delay="0"/>
                                  </p:stCondLst>
                                  <p:childTnLst>
                                    <p:set>
                                      <p:cBhvr>
                                        <p:cTn id="17" dur="1" fill="hold">
                                          <p:stCondLst>
                                            <p:cond delay="0"/>
                                          </p:stCondLst>
                                        </p:cTn>
                                        <p:tgtEl>
                                          <p:spTgt spid="2063390"/>
                                        </p:tgtEl>
                                        <p:attrNameLst>
                                          <p:attrName>style.visibility</p:attrName>
                                        </p:attrNameLst>
                                      </p:cBhvr>
                                      <p:to>
                                        <p:strVal val="visible"/>
                                      </p:to>
                                    </p:set>
                                  </p:childTnLst>
                                </p:cTn>
                              </p:par>
                            </p:childTnLst>
                          </p:cTn>
                        </p:par>
                        <p:par>
                          <p:cTn id="18" fill="hold" nodeType="afterGroup">
                            <p:stCondLst>
                              <p:cond delay="2500"/>
                            </p:stCondLst>
                            <p:childTnLst>
                              <p:par>
                                <p:cTn id="19" presetID="22" presetClass="entr" presetSubtype="1" fill="hold" nodeType="afterEffect">
                                  <p:stCondLst>
                                    <p:cond delay="50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nodeType="afterGroup">
                            <p:stCondLst>
                              <p:cond delay="3500"/>
                            </p:stCondLst>
                            <p:childTnLst>
                              <p:par>
                                <p:cTn id="23" presetID="22" presetClass="entr" presetSubtype="8" fill="hold" nodeType="afterEffect">
                                  <p:stCondLst>
                                    <p:cond delay="50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nodeType="afterGroup">
                            <p:stCondLst>
                              <p:cond delay="4500"/>
                            </p:stCondLst>
                            <p:childTnLst>
                              <p:par>
                                <p:cTn id="27" presetID="22" presetClass="entr" presetSubtype="2"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wipe(right)">
                                      <p:cBhvr>
                                        <p:cTn id="29" dur="1000"/>
                                        <p:tgtEl>
                                          <p:spTgt spid="5"/>
                                        </p:tgtEl>
                                      </p:cBhvr>
                                    </p:animEffect>
                                  </p:childTnLst>
                                </p:cTn>
                              </p:par>
                            </p:childTnLst>
                          </p:cTn>
                        </p:par>
                        <p:par>
                          <p:cTn id="30" fill="hold" nodeType="afterGroup">
                            <p:stCondLst>
                              <p:cond delay="6000"/>
                            </p:stCondLst>
                            <p:childTnLst>
                              <p:par>
                                <p:cTn id="31" presetID="22" presetClass="entr" presetSubtype="8" fill="hold" nodeType="afterEffect">
                                  <p:stCondLst>
                                    <p:cond delay="50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par>
                          <p:cTn id="34" fill="hold" nodeType="afterGroup">
                            <p:stCondLst>
                              <p:cond delay="7000"/>
                            </p:stCondLst>
                            <p:childTnLst>
                              <p:par>
                                <p:cTn id="35" presetID="22" presetClass="entr" presetSubtype="2" fill="hold"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right)">
                                      <p:cBhvr>
                                        <p:cTn id="37" dur="1000"/>
                                        <p:tgtEl>
                                          <p:spTgt spid="7"/>
                                        </p:tgtEl>
                                      </p:cBhvr>
                                    </p:animEffect>
                                  </p:childTnLst>
                                </p:cTn>
                              </p:par>
                            </p:childTnLst>
                          </p:cTn>
                        </p:par>
                        <p:par>
                          <p:cTn id="38" fill="hold" nodeType="afterGroup">
                            <p:stCondLst>
                              <p:cond delay="8500"/>
                            </p:stCondLst>
                            <p:childTnLst>
                              <p:par>
                                <p:cTn id="39" presetID="22" presetClass="entr" presetSubtype="1" fill="hold" nodeType="afterEffect">
                                  <p:stCondLst>
                                    <p:cond delay="50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3390" grpId="0" animBg="1"/>
      <p:bldP spid="206340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altLang="zh-CN" smtClean="0"/>
              <a:t>DNS</a:t>
            </a:r>
            <a:r>
              <a:rPr lang="zh-CN" altLang="en-US" smtClean="0"/>
              <a:t>的解析过程</a:t>
            </a:r>
          </a:p>
        </p:txBody>
      </p:sp>
      <p:sp>
        <p:nvSpPr>
          <p:cNvPr id="122883" name="Rectangle 3"/>
          <p:cNvSpPr>
            <a:spLocks noGrp="1" noChangeArrowheads="1"/>
          </p:cNvSpPr>
          <p:nvPr>
            <p:ph idx="1"/>
          </p:nvPr>
        </p:nvSpPr>
        <p:spPr/>
        <p:txBody>
          <a:bodyPr/>
          <a:lstStyle/>
          <a:p>
            <a:pPr marL="0" indent="0" eaLnBrk="1" hangingPunct="1">
              <a:lnSpc>
                <a:spcPct val="110000"/>
              </a:lnSpc>
              <a:buFont typeface="Wingdings 2" pitchFamily="18" charset="2"/>
              <a:buNone/>
            </a:pPr>
            <a:r>
              <a:rPr lang="en-US" altLang="zh-CN" sz="2600" smtClean="0">
                <a:latin typeface="Tahoma" pitchFamily="34" charset="0"/>
                <a:cs typeface="Tahoma" pitchFamily="34" charset="0"/>
              </a:rPr>
              <a:t>(1) </a:t>
            </a:r>
            <a:r>
              <a:rPr lang="zh-CN" altLang="en-US" sz="2600" smtClean="0">
                <a:latin typeface="Tahoma" pitchFamily="34" charset="0"/>
                <a:cs typeface="Tahoma" pitchFamily="34" charset="0"/>
              </a:rPr>
              <a:t>系统中存在一个</a:t>
            </a:r>
            <a:r>
              <a:rPr lang="en-US" altLang="zh-CN" sz="2600" smtClean="0">
                <a:latin typeface="Tahoma" pitchFamily="34" charset="0"/>
                <a:cs typeface="Tahoma" pitchFamily="34" charset="0"/>
              </a:rPr>
              <a:t>hosts</a:t>
            </a:r>
            <a:r>
              <a:rPr lang="zh-CN" altLang="en-US" sz="2600" smtClean="0">
                <a:latin typeface="Tahoma" pitchFamily="34" charset="0"/>
                <a:cs typeface="Tahoma" pitchFamily="34" charset="0"/>
              </a:rPr>
              <a:t>文件，可以用来解析域名。在系统中，可以定义查找域名的顺序：先查找</a:t>
            </a:r>
            <a:r>
              <a:rPr lang="en-US" altLang="zh-CN" sz="2600" smtClean="0">
                <a:latin typeface="Tahoma" pitchFamily="34" charset="0"/>
                <a:cs typeface="Tahoma" pitchFamily="34" charset="0"/>
              </a:rPr>
              <a:t>hosts </a:t>
            </a:r>
            <a:r>
              <a:rPr lang="zh-CN" altLang="en-US" sz="2600" smtClean="0">
                <a:latin typeface="Tahoma" pitchFamily="34" charset="0"/>
                <a:cs typeface="Tahoma" pitchFamily="34" charset="0"/>
              </a:rPr>
              <a:t>文件，还是先查找</a:t>
            </a:r>
            <a:r>
              <a:rPr lang="en-US" altLang="zh-CN" sz="2600" smtClean="0">
                <a:latin typeface="Tahoma" pitchFamily="34" charset="0"/>
                <a:cs typeface="Tahoma" pitchFamily="34" charset="0"/>
              </a:rPr>
              <a:t>DNS</a:t>
            </a:r>
            <a:r>
              <a:rPr lang="zh-CN" altLang="en-US" sz="2600" smtClean="0">
                <a:latin typeface="Tahoma" pitchFamily="34" charset="0"/>
                <a:cs typeface="Tahoma" pitchFamily="34" charset="0"/>
              </a:rPr>
              <a:t>服务器。一般设置先查找 </a:t>
            </a:r>
            <a:r>
              <a:rPr lang="en-US" altLang="zh-CN" sz="2600" smtClean="0">
                <a:latin typeface="Tahoma" pitchFamily="34" charset="0"/>
                <a:cs typeface="Tahoma" pitchFamily="34" charset="0"/>
              </a:rPr>
              <a:t>hosts</a:t>
            </a:r>
            <a:r>
              <a:rPr lang="zh-CN" altLang="en-US" sz="2600" smtClean="0">
                <a:latin typeface="Tahoma" pitchFamily="34" charset="0"/>
                <a:cs typeface="Tahoma" pitchFamily="34" charset="0"/>
              </a:rPr>
              <a:t>文件，如果在</a:t>
            </a:r>
            <a:r>
              <a:rPr lang="en-US" altLang="zh-CN" sz="2600" smtClean="0">
                <a:latin typeface="Tahoma" pitchFamily="34" charset="0"/>
                <a:cs typeface="Tahoma" pitchFamily="34" charset="0"/>
              </a:rPr>
              <a:t>hosts </a:t>
            </a:r>
            <a:r>
              <a:rPr lang="zh-CN" altLang="en-US" sz="2600" smtClean="0">
                <a:latin typeface="Tahoma" pitchFamily="34" charset="0"/>
                <a:cs typeface="Tahoma" pitchFamily="34" charset="0"/>
              </a:rPr>
              <a:t>文件中发现</a:t>
            </a:r>
            <a:r>
              <a:rPr lang="en-US" altLang="zh-CN" sz="2600" err="1" smtClean="0">
                <a:latin typeface="Tahoma" pitchFamily="34" charset="0"/>
                <a:cs typeface="Tahoma" pitchFamily="34" charset="0"/>
              </a:rPr>
              <a:t>y.abc.com</a:t>
            </a:r>
            <a:r>
              <a:rPr lang="zh-CN" altLang="en-US" sz="2600" smtClean="0">
                <a:latin typeface="Tahoma" pitchFamily="34" charset="0"/>
                <a:cs typeface="Tahoma" pitchFamily="34" charset="0"/>
              </a:rPr>
              <a:t>记录，则直接返回结果。</a:t>
            </a:r>
          </a:p>
          <a:p>
            <a:pPr marL="0" indent="0" eaLnBrk="1" hangingPunct="1">
              <a:lnSpc>
                <a:spcPct val="110000"/>
              </a:lnSpc>
              <a:buFont typeface="Wingdings 2" pitchFamily="18" charset="2"/>
              <a:buNone/>
            </a:pPr>
            <a:r>
              <a:rPr lang="en-US" altLang="zh-CN" sz="2600" smtClean="0">
                <a:latin typeface="Tahoma" pitchFamily="34" charset="0"/>
                <a:cs typeface="Tahoma" pitchFamily="34" charset="0"/>
              </a:rPr>
              <a:t>(2) </a:t>
            </a:r>
            <a:r>
              <a:rPr lang="zh-CN" altLang="en-US" sz="2600" smtClean="0">
                <a:latin typeface="Tahoma" pitchFamily="34" charset="0"/>
                <a:cs typeface="Tahoma" pitchFamily="34" charset="0"/>
              </a:rPr>
              <a:t>如果</a:t>
            </a:r>
            <a:r>
              <a:rPr lang="en-US" altLang="zh-CN" sz="2600" smtClean="0">
                <a:latin typeface="Tahoma" pitchFamily="34" charset="0"/>
                <a:cs typeface="Tahoma" pitchFamily="34" charset="0"/>
              </a:rPr>
              <a:t>hosts</a:t>
            </a:r>
            <a:r>
              <a:rPr lang="zh-CN" altLang="en-US" sz="2600" smtClean="0">
                <a:latin typeface="Tahoma" pitchFamily="34" charset="0"/>
                <a:cs typeface="Tahoma" pitchFamily="34" charset="0"/>
              </a:rPr>
              <a:t>文件中没有发现该记录，则把查询指令转发到系统中指定的域名服务器，进行</a:t>
            </a:r>
            <a:r>
              <a:rPr lang="en-US" altLang="zh-CN" sz="2600" smtClean="0">
                <a:latin typeface="Tahoma" pitchFamily="34" charset="0"/>
                <a:cs typeface="Tahoma" pitchFamily="34" charset="0"/>
              </a:rPr>
              <a:t>DNS</a:t>
            </a:r>
            <a:r>
              <a:rPr lang="zh-CN" altLang="en-US" sz="2600" smtClean="0">
                <a:latin typeface="Tahoma" pitchFamily="34" charset="0"/>
                <a:cs typeface="Tahoma" pitchFamily="34" charset="0"/>
              </a:rPr>
              <a:t>查询。</a:t>
            </a:r>
          </a:p>
          <a:p>
            <a:pPr marL="0" indent="0" eaLnBrk="1" hangingPunct="1">
              <a:lnSpc>
                <a:spcPct val="110000"/>
              </a:lnSpc>
              <a:buFont typeface="Wingdings 2" pitchFamily="18" charset="2"/>
              <a:buNone/>
            </a:pPr>
            <a:r>
              <a:rPr lang="en-US" altLang="zh-CN" sz="2600" smtClean="0">
                <a:latin typeface="Tahoma" pitchFamily="34" charset="0"/>
                <a:cs typeface="Tahoma" pitchFamily="34" charset="0"/>
              </a:rPr>
              <a:t>(3) </a:t>
            </a:r>
            <a:r>
              <a:rPr lang="zh-CN" altLang="en-US" sz="2600" smtClean="0">
                <a:latin typeface="Tahoma" pitchFamily="34" charset="0"/>
                <a:cs typeface="Tahoma" pitchFamily="34" charset="0"/>
              </a:rPr>
              <a:t>域名服务器在自己的缓存中查找相应的域名记录，如果存在该记录，则返回结果；否则，把这个查询指令转发到根域名服务器。</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48</a:t>
            </a:fld>
            <a:endParaRPr lang="en-US" altLang="zh-CN"/>
          </a:p>
        </p:txBody>
      </p:sp>
    </p:spTree>
    <p:extLst>
      <p:ext uri="{BB962C8B-B14F-4D97-AF65-F5344CB8AC3E}">
        <p14:creationId xmlns:p14="http://schemas.microsoft.com/office/powerpoint/2010/main" val="2253146624"/>
      </p:ext>
    </p:extLst>
  </p:cSld>
  <p:clrMapOvr>
    <a:masterClrMapping/>
  </p:clrMapOvr>
  <p:transition spd="slow">
    <p:circl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4"/>
          <p:cNvSpPr>
            <a:spLocks noGrp="1"/>
          </p:cNvSpPr>
          <p:nvPr>
            <p:ph type="title"/>
          </p:nvPr>
        </p:nvSpPr>
        <p:spPr/>
        <p:txBody>
          <a:bodyPr/>
          <a:lstStyle/>
          <a:p>
            <a:r>
              <a:rPr lang="en-US" altLang="zh-CN" smtClean="0"/>
              <a:t>DNS</a:t>
            </a:r>
            <a:r>
              <a:rPr lang="zh-CN" altLang="en-US" smtClean="0"/>
              <a:t>的解析过程</a:t>
            </a:r>
          </a:p>
        </p:txBody>
      </p:sp>
      <p:sp>
        <p:nvSpPr>
          <p:cNvPr id="123907" name="Rectangle 3"/>
          <p:cNvSpPr>
            <a:spLocks noGrp="1" noChangeArrowheads="1"/>
          </p:cNvSpPr>
          <p:nvPr>
            <p:ph idx="1"/>
          </p:nvPr>
        </p:nvSpPr>
        <p:spPr/>
        <p:txBody>
          <a:bodyPr/>
          <a:lstStyle/>
          <a:p>
            <a:pPr marL="0" indent="0" eaLnBrk="1" hangingPunct="1">
              <a:lnSpc>
                <a:spcPct val="110000"/>
              </a:lnSpc>
              <a:buFont typeface="Wingdings 2" pitchFamily="18" charset="2"/>
              <a:buNone/>
            </a:pPr>
            <a:r>
              <a:rPr lang="en-US" altLang="zh-CN" sz="2600" smtClean="0">
                <a:latin typeface="Tahoma" pitchFamily="34" charset="0"/>
                <a:cs typeface="Tahoma" pitchFamily="34" charset="0"/>
              </a:rPr>
              <a:t>(4) </a:t>
            </a:r>
            <a:r>
              <a:rPr lang="zh-CN" altLang="en-US" sz="2600" smtClean="0">
                <a:latin typeface="Tahoma" pitchFamily="34" charset="0"/>
                <a:cs typeface="Tahoma" pitchFamily="34" charset="0"/>
              </a:rPr>
              <a:t>在根域名服务器的记录中，根据</a:t>
            </a:r>
            <a:r>
              <a:rPr lang="zh-CN" altLang="en-US" sz="2600">
                <a:latin typeface="Tahoma" pitchFamily="34" charset="0"/>
                <a:cs typeface="Tahoma" pitchFamily="34" charset="0"/>
              </a:rPr>
              <a:t>迭代</a:t>
            </a:r>
            <a:r>
              <a:rPr lang="zh-CN" altLang="en-US" sz="2600" smtClean="0">
                <a:latin typeface="Tahoma" pitchFamily="34" charset="0"/>
                <a:cs typeface="Tahoma" pitchFamily="34" charset="0"/>
              </a:rPr>
              <a:t>查询的规则，只能返回顶级域名</a:t>
            </a:r>
            <a:r>
              <a:rPr lang="en-US" altLang="zh-CN" sz="2600" smtClean="0">
                <a:latin typeface="Tahoma" pitchFamily="34" charset="0"/>
                <a:cs typeface="Tahoma" pitchFamily="34" charset="0"/>
              </a:rPr>
              <a:t>com</a:t>
            </a:r>
            <a:r>
              <a:rPr lang="zh-CN" altLang="en-US" sz="2600" smtClean="0">
                <a:latin typeface="Tahoma" pitchFamily="34" charset="0"/>
                <a:cs typeface="Tahoma" pitchFamily="34" charset="0"/>
              </a:rPr>
              <a:t>，并且把能够解析</a:t>
            </a:r>
            <a:r>
              <a:rPr lang="en-US" altLang="zh-CN" sz="2600" smtClean="0">
                <a:latin typeface="Tahoma" pitchFamily="34" charset="0"/>
                <a:cs typeface="Tahoma" pitchFamily="34" charset="0"/>
              </a:rPr>
              <a:t>com</a:t>
            </a:r>
            <a:r>
              <a:rPr lang="zh-CN" altLang="en-US" sz="2600" smtClean="0">
                <a:latin typeface="Tahoma" pitchFamily="34" charset="0"/>
                <a:cs typeface="Tahoma" pitchFamily="34" charset="0"/>
              </a:rPr>
              <a:t>的域名服务器的地址告诉客户机。</a:t>
            </a:r>
          </a:p>
          <a:p>
            <a:pPr marL="0" indent="0" eaLnBrk="1" hangingPunct="1">
              <a:lnSpc>
                <a:spcPct val="110000"/>
              </a:lnSpc>
              <a:buFont typeface="Wingdings 2" pitchFamily="18" charset="2"/>
              <a:buNone/>
            </a:pPr>
            <a:r>
              <a:rPr lang="en-US" altLang="zh-CN" sz="2600" smtClean="0">
                <a:latin typeface="Tahoma" pitchFamily="34" charset="0"/>
                <a:cs typeface="Tahoma" pitchFamily="34" charset="0"/>
              </a:rPr>
              <a:t>(5) </a:t>
            </a:r>
            <a:r>
              <a:rPr lang="zh-CN" altLang="en-US" sz="2600" smtClean="0">
                <a:latin typeface="Tahoma" pitchFamily="34" charset="0"/>
                <a:cs typeface="Tahoma" pitchFamily="34" charset="0"/>
              </a:rPr>
              <a:t>客户机根据返回的信息，继续向</a:t>
            </a:r>
            <a:r>
              <a:rPr lang="en-US" altLang="zh-CN" sz="2600" smtClean="0">
                <a:latin typeface="Tahoma" pitchFamily="34" charset="0"/>
                <a:cs typeface="Tahoma" pitchFamily="34" charset="0"/>
              </a:rPr>
              <a:t>com</a:t>
            </a:r>
            <a:r>
              <a:rPr lang="zh-CN" altLang="en-US" sz="2600" smtClean="0">
                <a:latin typeface="Tahoma" pitchFamily="34" charset="0"/>
                <a:cs typeface="Tahoma" pitchFamily="34" charset="0"/>
              </a:rPr>
              <a:t>域名服务器发送递归请求，由收到请求的并能够正确返回</a:t>
            </a:r>
            <a:r>
              <a:rPr lang="en-US" altLang="zh-CN" sz="2600" err="1" smtClean="0">
                <a:latin typeface="Tahoma" pitchFamily="34" charset="0"/>
                <a:cs typeface="Tahoma" pitchFamily="34" charset="0"/>
              </a:rPr>
              <a:t>abc.com</a:t>
            </a:r>
            <a:r>
              <a:rPr lang="zh-CN" altLang="en-US" sz="2600" smtClean="0">
                <a:latin typeface="Tahoma" pitchFamily="34" charset="0"/>
                <a:cs typeface="Tahoma" pitchFamily="34" charset="0"/>
              </a:rPr>
              <a:t>域名信息的域名服务器，把相关信息返回给客户机。</a:t>
            </a:r>
            <a:br>
              <a:rPr lang="zh-CN" altLang="en-US" sz="2600" smtClean="0">
                <a:latin typeface="Tahoma" pitchFamily="34" charset="0"/>
                <a:cs typeface="Tahoma" pitchFamily="34" charset="0"/>
              </a:rPr>
            </a:br>
            <a:r>
              <a:rPr lang="en-US" altLang="zh-CN" sz="2600" smtClean="0">
                <a:latin typeface="Tahoma" pitchFamily="34" charset="0"/>
                <a:cs typeface="Tahoma" pitchFamily="34" charset="0"/>
              </a:rPr>
              <a:t>(6) </a:t>
            </a:r>
            <a:r>
              <a:rPr lang="zh-CN" altLang="en-US" sz="2600" smtClean="0">
                <a:latin typeface="Tahoma" pitchFamily="34" charset="0"/>
                <a:cs typeface="Tahoma" pitchFamily="34" charset="0"/>
              </a:rPr>
              <a:t>客户机再次向</a:t>
            </a:r>
            <a:r>
              <a:rPr lang="en-US" altLang="zh-CN" sz="2600" err="1" smtClean="0">
                <a:latin typeface="Tahoma" pitchFamily="34" charset="0"/>
                <a:cs typeface="Tahoma" pitchFamily="34" charset="0"/>
              </a:rPr>
              <a:t>abc.com</a:t>
            </a:r>
            <a:r>
              <a:rPr lang="zh-CN" altLang="en-US" sz="2600" smtClean="0">
                <a:latin typeface="Tahoma" pitchFamily="34" charset="0"/>
                <a:cs typeface="Tahoma" pitchFamily="34" charset="0"/>
              </a:rPr>
              <a:t>的域名服务器发送递归请求，收到请求的服务器再次进行解析：该项服务器已经能够把</a:t>
            </a:r>
            <a:r>
              <a:rPr lang="en-US" altLang="zh-CN" sz="2600" err="1" smtClean="0">
                <a:latin typeface="Tahoma" pitchFamily="34" charset="0"/>
                <a:cs typeface="Tahoma" pitchFamily="34" charset="0"/>
              </a:rPr>
              <a:t>y.abc.com</a:t>
            </a:r>
            <a:r>
              <a:rPr lang="zh-CN" altLang="en-US" sz="2600" smtClean="0">
                <a:latin typeface="Tahoma" pitchFamily="34" charset="0"/>
                <a:cs typeface="Tahoma" pitchFamily="34" charset="0"/>
              </a:rPr>
              <a:t>域名完全解析到一个</a:t>
            </a:r>
            <a:r>
              <a:rPr lang="en-US" altLang="zh-CN" sz="2600" smtClean="0">
                <a:latin typeface="Tahoma" pitchFamily="34" charset="0"/>
                <a:cs typeface="Tahoma" pitchFamily="34" charset="0"/>
              </a:rPr>
              <a:t>IP</a:t>
            </a:r>
            <a:r>
              <a:rPr lang="zh-CN" altLang="en-US" sz="2600" smtClean="0">
                <a:latin typeface="Tahoma" pitchFamily="34" charset="0"/>
                <a:cs typeface="Tahoma" pitchFamily="34" charset="0"/>
              </a:rPr>
              <a:t>地址，并把这个</a:t>
            </a:r>
            <a:r>
              <a:rPr lang="en-US" altLang="zh-CN" sz="2600" smtClean="0">
                <a:latin typeface="Tahoma" pitchFamily="34" charset="0"/>
                <a:cs typeface="Tahoma" pitchFamily="34" charset="0"/>
              </a:rPr>
              <a:t>IP</a:t>
            </a:r>
            <a:r>
              <a:rPr lang="zh-CN" altLang="en-US" sz="2600" smtClean="0">
                <a:latin typeface="Tahoma" pitchFamily="34" charset="0"/>
                <a:cs typeface="Tahoma" pitchFamily="34" charset="0"/>
              </a:rPr>
              <a:t>地址返回。</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49</a:t>
            </a:fld>
            <a:endParaRPr lang="en-US" altLang="zh-CN"/>
          </a:p>
        </p:txBody>
      </p:sp>
    </p:spTree>
    <p:extLst>
      <p:ext uri="{BB962C8B-B14F-4D97-AF65-F5344CB8AC3E}">
        <p14:creationId xmlns:p14="http://schemas.microsoft.com/office/powerpoint/2010/main" val="1428531223"/>
      </p:ext>
    </p:extLst>
  </p:cSld>
  <p:clrMapOvr>
    <a:masterClrMapping/>
  </p:clrMapOvr>
  <p:transition spd="slow">
    <p:circl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790575" y="260350"/>
            <a:ext cx="8353425" cy="560388"/>
          </a:xfrm>
        </p:spPr>
        <p:txBody>
          <a:bodyPr/>
          <a:lstStyle/>
          <a:p>
            <a:r>
              <a:rPr lang="zh-CN" altLang="en-US" sz="4000" smtClean="0">
                <a:latin typeface="黑体" pitchFamily="49" charset="-122"/>
              </a:rPr>
              <a:t>开放系统互连参考模型（</a:t>
            </a:r>
            <a:r>
              <a:rPr lang="en-US" altLang="zh-CN" sz="4000" err="1" smtClean="0">
                <a:latin typeface="黑体" pitchFamily="49" charset="-122"/>
              </a:rPr>
              <a:t>OSI</a:t>
            </a:r>
            <a:r>
              <a:rPr lang="zh-CN" altLang="en-US" sz="4000" smtClean="0">
                <a:latin typeface="黑体" pitchFamily="49" charset="-122"/>
              </a:rPr>
              <a:t>）</a:t>
            </a:r>
          </a:p>
        </p:txBody>
      </p:sp>
      <p:grpSp>
        <p:nvGrpSpPr>
          <p:cNvPr id="133125" name="Group 5"/>
          <p:cNvGrpSpPr>
            <a:grpSpLocks/>
          </p:cNvGrpSpPr>
          <p:nvPr/>
        </p:nvGrpSpPr>
        <p:grpSpPr bwMode="auto">
          <a:xfrm>
            <a:off x="9525" y="1057275"/>
            <a:ext cx="1944688" cy="582613"/>
            <a:chOff x="0" y="0"/>
            <a:chExt cx="662" cy="384"/>
          </a:xfrm>
        </p:grpSpPr>
        <p:sp>
          <p:nvSpPr>
            <p:cNvPr id="133126" name="Rectangle 6"/>
            <p:cNvSpPr>
              <a:spLocks noChangeArrowheads="1"/>
            </p:cNvSpPr>
            <p:nvPr/>
          </p:nvSpPr>
          <p:spPr bwMode="auto">
            <a:xfrm>
              <a:off x="43" y="0"/>
              <a:ext cx="576" cy="384"/>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buClrTx/>
                <a:buSzTx/>
                <a:buFontTx/>
                <a:buNone/>
              </a:pPr>
              <a:r>
                <a:rPr kumimoji="1" lang="zh-CN" altLang="en-US" sz="2800">
                  <a:latin typeface="+mn-ea"/>
                  <a:ea typeface="+mn-ea"/>
                  <a:cs typeface="Times New Roman" pitchFamily="18" charset="0"/>
                </a:rPr>
                <a:t>层次</a:t>
              </a:r>
            </a:p>
          </p:txBody>
        </p:sp>
        <p:sp>
          <p:nvSpPr>
            <p:cNvPr id="133127" name="Rectangle 7"/>
            <p:cNvSpPr>
              <a:spLocks noChangeArrowheads="1"/>
            </p:cNvSpPr>
            <p:nvPr/>
          </p:nvSpPr>
          <p:spPr bwMode="auto">
            <a:xfrm>
              <a:off x="0" y="0"/>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28" name="Group 8"/>
          <p:cNvGrpSpPr>
            <a:grpSpLocks/>
          </p:cNvGrpSpPr>
          <p:nvPr/>
        </p:nvGrpSpPr>
        <p:grpSpPr bwMode="auto">
          <a:xfrm>
            <a:off x="1954213" y="1057275"/>
            <a:ext cx="7180262" cy="582613"/>
            <a:chOff x="662" y="0"/>
            <a:chExt cx="2444" cy="384"/>
          </a:xfrm>
        </p:grpSpPr>
        <p:sp>
          <p:nvSpPr>
            <p:cNvPr id="133129" name="Rectangle 9"/>
            <p:cNvSpPr>
              <a:spLocks noChangeArrowheads="1"/>
            </p:cNvSpPr>
            <p:nvPr/>
          </p:nvSpPr>
          <p:spPr bwMode="auto">
            <a:xfrm>
              <a:off x="705" y="0"/>
              <a:ext cx="2358" cy="384"/>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spcBef>
                  <a:spcPct val="0"/>
                </a:spcBef>
                <a:buClrTx/>
                <a:buSzTx/>
                <a:buFontTx/>
                <a:buNone/>
              </a:pPr>
              <a:r>
                <a:rPr kumimoji="1" lang="zh-CN" altLang="en-US" sz="3200">
                  <a:latin typeface="+mn-ea"/>
                  <a:ea typeface="+mn-ea"/>
                  <a:cs typeface="Times New Roman" pitchFamily="18" charset="0"/>
                </a:rPr>
                <a:t>说   明</a:t>
              </a:r>
            </a:p>
            <a:p>
              <a:pPr algn="ctr" eaLnBrk="0" hangingPunct="0">
                <a:lnSpc>
                  <a:spcPct val="100000"/>
                </a:lnSpc>
                <a:spcBef>
                  <a:spcPct val="0"/>
                </a:spcBef>
                <a:buClrTx/>
                <a:buSzTx/>
                <a:buFontTx/>
                <a:buNone/>
              </a:pPr>
              <a:endParaRPr kumimoji="1" lang="zh-CN" altLang="en-US" sz="3200">
                <a:latin typeface="黑体" pitchFamily="49" charset="-122"/>
                <a:cs typeface="Times New Roman" pitchFamily="18" charset="0"/>
              </a:endParaRPr>
            </a:p>
          </p:txBody>
        </p:sp>
        <p:sp>
          <p:nvSpPr>
            <p:cNvPr id="133130" name="Rectangle 10"/>
            <p:cNvSpPr>
              <a:spLocks noChangeArrowheads="1"/>
            </p:cNvSpPr>
            <p:nvPr/>
          </p:nvSpPr>
          <p:spPr bwMode="auto">
            <a:xfrm>
              <a:off x="662" y="0"/>
              <a:ext cx="24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31" name="Group 11"/>
          <p:cNvGrpSpPr>
            <a:grpSpLocks/>
          </p:cNvGrpSpPr>
          <p:nvPr/>
        </p:nvGrpSpPr>
        <p:grpSpPr bwMode="auto">
          <a:xfrm>
            <a:off x="9525" y="1639888"/>
            <a:ext cx="1944688" cy="584200"/>
            <a:chOff x="0" y="384"/>
            <a:chExt cx="662" cy="384"/>
          </a:xfrm>
        </p:grpSpPr>
        <p:sp>
          <p:nvSpPr>
            <p:cNvPr id="133132" name="Rectangle 12"/>
            <p:cNvSpPr>
              <a:spLocks noChangeArrowheads="1"/>
            </p:cNvSpPr>
            <p:nvPr/>
          </p:nvSpPr>
          <p:spPr bwMode="auto">
            <a:xfrm>
              <a:off x="43" y="384"/>
              <a:ext cx="576" cy="384"/>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ClrTx/>
                <a:buSzTx/>
                <a:buFontTx/>
                <a:buNone/>
              </a:pPr>
              <a:r>
                <a:rPr kumimoji="1" lang="zh-CN" altLang="en-US" sz="2400">
                  <a:latin typeface="+mn-ea"/>
                  <a:ea typeface="+mn-ea"/>
                </a:rPr>
                <a:t>应用层</a:t>
              </a:r>
            </a:p>
            <a:p>
              <a:pPr>
                <a:lnSpc>
                  <a:spcPct val="100000"/>
                </a:lnSpc>
                <a:spcBef>
                  <a:spcPct val="0"/>
                </a:spcBef>
                <a:buClrTx/>
                <a:buSzTx/>
                <a:buFontTx/>
                <a:buNone/>
              </a:pPr>
              <a:endParaRPr kumimoji="1" lang="zh-CN" altLang="en-US" sz="2400">
                <a:solidFill>
                  <a:srgbClr val="000000"/>
                </a:solidFill>
                <a:latin typeface="Times New Roman" pitchFamily="18" charset="0"/>
                <a:ea typeface="宋体" pitchFamily="2" charset="-122"/>
                <a:cs typeface="Times New Roman" pitchFamily="18" charset="0"/>
              </a:endParaRPr>
            </a:p>
          </p:txBody>
        </p:sp>
        <p:sp>
          <p:nvSpPr>
            <p:cNvPr id="133133" name="Rectangle 13"/>
            <p:cNvSpPr>
              <a:spLocks noChangeArrowheads="1"/>
            </p:cNvSpPr>
            <p:nvPr/>
          </p:nvSpPr>
          <p:spPr bwMode="auto">
            <a:xfrm>
              <a:off x="0" y="384"/>
              <a:ext cx="662"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34" name="Group 14"/>
          <p:cNvGrpSpPr>
            <a:grpSpLocks/>
          </p:cNvGrpSpPr>
          <p:nvPr/>
        </p:nvGrpSpPr>
        <p:grpSpPr bwMode="auto">
          <a:xfrm>
            <a:off x="1954213" y="1639888"/>
            <a:ext cx="7180262" cy="637447"/>
            <a:chOff x="662" y="384"/>
            <a:chExt cx="2444" cy="419"/>
          </a:xfrm>
        </p:grpSpPr>
        <p:sp>
          <p:nvSpPr>
            <p:cNvPr id="133135" name="Rectangle 15"/>
            <p:cNvSpPr>
              <a:spLocks noChangeArrowheads="1"/>
            </p:cNvSpPr>
            <p:nvPr/>
          </p:nvSpPr>
          <p:spPr bwMode="auto">
            <a:xfrm>
              <a:off x="705" y="419"/>
              <a:ext cx="2358" cy="384"/>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SzTx/>
                <a:buFontTx/>
                <a:buNone/>
              </a:pPr>
              <a:r>
                <a:rPr kumimoji="1" lang="zh-CN" altLang="en-US" sz="2400">
                  <a:latin typeface="+mn-ea"/>
                  <a:ea typeface="+mn-ea"/>
                </a:rPr>
                <a:t>通过应用程序完成网络用户的应用需求</a:t>
              </a:r>
              <a:endParaRPr kumimoji="1" lang="zh-CN" altLang="en-US" sz="2400">
                <a:latin typeface="+mn-ea"/>
                <a:ea typeface="+mn-ea"/>
                <a:cs typeface="Times New Roman" pitchFamily="18" charset="0"/>
              </a:endParaRPr>
            </a:p>
          </p:txBody>
        </p:sp>
        <p:sp>
          <p:nvSpPr>
            <p:cNvPr id="133136" name="Rectangle 16"/>
            <p:cNvSpPr>
              <a:spLocks noChangeArrowheads="1"/>
            </p:cNvSpPr>
            <p:nvPr/>
          </p:nvSpPr>
          <p:spPr bwMode="auto">
            <a:xfrm>
              <a:off x="662" y="384"/>
              <a:ext cx="2444" cy="384"/>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37" name="Group 17"/>
          <p:cNvGrpSpPr>
            <a:grpSpLocks/>
          </p:cNvGrpSpPr>
          <p:nvPr/>
        </p:nvGrpSpPr>
        <p:grpSpPr bwMode="auto">
          <a:xfrm>
            <a:off x="9525" y="2224088"/>
            <a:ext cx="1944688" cy="845551"/>
            <a:chOff x="0" y="768"/>
            <a:chExt cx="662" cy="557"/>
          </a:xfrm>
        </p:grpSpPr>
        <p:sp>
          <p:nvSpPr>
            <p:cNvPr id="133138" name="Rectangle 18"/>
            <p:cNvSpPr>
              <a:spLocks noChangeArrowheads="1"/>
            </p:cNvSpPr>
            <p:nvPr/>
          </p:nvSpPr>
          <p:spPr bwMode="auto">
            <a:xfrm>
              <a:off x="43" y="845"/>
              <a:ext cx="576" cy="48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ClrTx/>
                <a:buSzTx/>
                <a:buFontTx/>
                <a:buNone/>
              </a:pPr>
              <a:r>
                <a:rPr kumimoji="1" lang="zh-CN" altLang="en-US" sz="2400">
                  <a:latin typeface="+mn-ea"/>
                  <a:ea typeface="+mn-ea"/>
                </a:rPr>
                <a:t>表示层</a:t>
              </a:r>
            </a:p>
          </p:txBody>
        </p:sp>
        <p:sp>
          <p:nvSpPr>
            <p:cNvPr id="133139" name="Rectangle 19"/>
            <p:cNvSpPr>
              <a:spLocks noChangeArrowheads="1"/>
            </p:cNvSpPr>
            <p:nvPr/>
          </p:nvSpPr>
          <p:spPr bwMode="auto">
            <a:xfrm>
              <a:off x="0" y="768"/>
              <a:ext cx="66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40" name="Group 20"/>
          <p:cNvGrpSpPr>
            <a:grpSpLocks/>
          </p:cNvGrpSpPr>
          <p:nvPr/>
        </p:nvGrpSpPr>
        <p:grpSpPr bwMode="auto">
          <a:xfrm>
            <a:off x="1954213" y="2196764"/>
            <a:ext cx="7180262" cy="755987"/>
            <a:chOff x="662" y="750"/>
            <a:chExt cx="2444" cy="498"/>
          </a:xfrm>
        </p:grpSpPr>
        <p:sp>
          <p:nvSpPr>
            <p:cNvPr id="133141" name="Rectangle 21"/>
            <p:cNvSpPr>
              <a:spLocks noChangeArrowheads="1"/>
            </p:cNvSpPr>
            <p:nvPr/>
          </p:nvSpPr>
          <p:spPr bwMode="auto">
            <a:xfrm>
              <a:off x="705" y="750"/>
              <a:ext cx="2358" cy="48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SzTx/>
                <a:buFontTx/>
                <a:buNone/>
              </a:pPr>
              <a:r>
                <a:rPr kumimoji="1" lang="zh-CN" altLang="en-US" sz="2400">
                  <a:latin typeface="+mn-ea"/>
                  <a:ea typeface="+mn-ea"/>
                </a:rPr>
                <a:t>将多种数据格式转换成网络通信的标准标识形式、编码、压缩、加密</a:t>
              </a:r>
            </a:p>
          </p:txBody>
        </p:sp>
        <p:sp>
          <p:nvSpPr>
            <p:cNvPr id="133142" name="Rectangle 22"/>
            <p:cNvSpPr>
              <a:spLocks noChangeArrowheads="1"/>
            </p:cNvSpPr>
            <p:nvPr/>
          </p:nvSpPr>
          <p:spPr bwMode="auto">
            <a:xfrm>
              <a:off x="662" y="768"/>
              <a:ext cx="24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43" name="Group 23"/>
          <p:cNvGrpSpPr>
            <a:grpSpLocks/>
          </p:cNvGrpSpPr>
          <p:nvPr/>
        </p:nvGrpSpPr>
        <p:grpSpPr bwMode="auto">
          <a:xfrm>
            <a:off x="9525" y="2952749"/>
            <a:ext cx="1944688" cy="836444"/>
            <a:chOff x="0" y="1248"/>
            <a:chExt cx="662" cy="551"/>
          </a:xfrm>
        </p:grpSpPr>
        <p:sp>
          <p:nvSpPr>
            <p:cNvPr id="133144" name="Rectangle 24"/>
            <p:cNvSpPr>
              <a:spLocks noChangeArrowheads="1"/>
            </p:cNvSpPr>
            <p:nvPr/>
          </p:nvSpPr>
          <p:spPr bwMode="auto">
            <a:xfrm>
              <a:off x="43" y="1319"/>
              <a:ext cx="576" cy="48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ClrTx/>
                <a:buSzTx/>
                <a:buFontTx/>
                <a:buNone/>
              </a:pPr>
              <a:r>
                <a:rPr kumimoji="1" lang="zh-CN" altLang="en-US" sz="2400">
                  <a:latin typeface="+mn-ea"/>
                  <a:ea typeface="+mn-ea"/>
                </a:rPr>
                <a:t>会话层</a:t>
              </a:r>
            </a:p>
          </p:txBody>
        </p:sp>
        <p:sp>
          <p:nvSpPr>
            <p:cNvPr id="133145" name="Rectangle 25"/>
            <p:cNvSpPr>
              <a:spLocks noChangeArrowheads="1"/>
            </p:cNvSpPr>
            <p:nvPr/>
          </p:nvSpPr>
          <p:spPr bwMode="auto">
            <a:xfrm>
              <a:off x="0" y="1248"/>
              <a:ext cx="66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46" name="Group 26"/>
          <p:cNvGrpSpPr>
            <a:grpSpLocks/>
          </p:cNvGrpSpPr>
          <p:nvPr/>
        </p:nvGrpSpPr>
        <p:grpSpPr bwMode="auto">
          <a:xfrm>
            <a:off x="1954213" y="2952750"/>
            <a:ext cx="7180262" cy="728663"/>
            <a:chOff x="662" y="1248"/>
            <a:chExt cx="2444" cy="480"/>
          </a:xfrm>
        </p:grpSpPr>
        <p:sp>
          <p:nvSpPr>
            <p:cNvPr id="133147" name="Rectangle 27"/>
            <p:cNvSpPr>
              <a:spLocks noChangeArrowheads="1"/>
            </p:cNvSpPr>
            <p:nvPr/>
          </p:nvSpPr>
          <p:spPr bwMode="auto">
            <a:xfrm>
              <a:off x="705" y="1248"/>
              <a:ext cx="2358" cy="48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SzTx/>
                <a:buFontTx/>
                <a:buNone/>
              </a:pPr>
              <a:r>
                <a:rPr kumimoji="1" lang="zh-CN" altLang="en-US" sz="2400">
                  <a:latin typeface="+mn-ea"/>
                  <a:ea typeface="+mn-ea"/>
                </a:rPr>
                <a:t>在相互通信的设备之间建立和维持交互，并保证它们的</a:t>
              </a:r>
              <a:r>
                <a:rPr kumimoji="1" lang="zh-CN" altLang="en-US" sz="2400" smtClean="0">
                  <a:latin typeface="+mn-ea"/>
                  <a:ea typeface="+mn-ea"/>
                </a:rPr>
                <a:t>同步。</a:t>
              </a:r>
              <a:endParaRPr kumimoji="1" lang="zh-CN" altLang="en-US" sz="2400">
                <a:latin typeface="+mn-ea"/>
                <a:ea typeface="+mn-ea"/>
              </a:endParaRPr>
            </a:p>
          </p:txBody>
        </p:sp>
        <p:sp>
          <p:nvSpPr>
            <p:cNvPr id="133148" name="Rectangle 28"/>
            <p:cNvSpPr>
              <a:spLocks noChangeArrowheads="1"/>
            </p:cNvSpPr>
            <p:nvPr/>
          </p:nvSpPr>
          <p:spPr bwMode="auto">
            <a:xfrm>
              <a:off x="662" y="1248"/>
              <a:ext cx="24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49" name="Group 29"/>
          <p:cNvGrpSpPr>
            <a:grpSpLocks/>
          </p:cNvGrpSpPr>
          <p:nvPr/>
        </p:nvGrpSpPr>
        <p:grpSpPr bwMode="auto">
          <a:xfrm>
            <a:off x="9525" y="3681413"/>
            <a:ext cx="1944688" cy="827335"/>
            <a:chOff x="0" y="1728"/>
            <a:chExt cx="662" cy="545"/>
          </a:xfrm>
        </p:grpSpPr>
        <p:sp>
          <p:nvSpPr>
            <p:cNvPr id="133150" name="Rectangle 30"/>
            <p:cNvSpPr>
              <a:spLocks noChangeArrowheads="1"/>
            </p:cNvSpPr>
            <p:nvPr/>
          </p:nvSpPr>
          <p:spPr bwMode="auto">
            <a:xfrm>
              <a:off x="43" y="1793"/>
              <a:ext cx="576" cy="48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ClrTx/>
                <a:buSzTx/>
                <a:buFontTx/>
                <a:buNone/>
              </a:pPr>
              <a:r>
                <a:rPr kumimoji="1" lang="zh-CN" altLang="en-US" sz="2400">
                  <a:latin typeface="+mn-ea"/>
                  <a:ea typeface="+mn-ea"/>
                </a:rPr>
                <a:t>传输层</a:t>
              </a:r>
            </a:p>
          </p:txBody>
        </p:sp>
        <p:sp>
          <p:nvSpPr>
            <p:cNvPr id="133151" name="Rectangle 31"/>
            <p:cNvSpPr>
              <a:spLocks noChangeArrowheads="1"/>
            </p:cNvSpPr>
            <p:nvPr/>
          </p:nvSpPr>
          <p:spPr bwMode="auto">
            <a:xfrm>
              <a:off x="0" y="1728"/>
              <a:ext cx="66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52" name="Group 32"/>
          <p:cNvGrpSpPr>
            <a:grpSpLocks/>
          </p:cNvGrpSpPr>
          <p:nvPr/>
        </p:nvGrpSpPr>
        <p:grpSpPr bwMode="auto">
          <a:xfrm>
            <a:off x="1954213" y="3681413"/>
            <a:ext cx="7180262" cy="827335"/>
            <a:chOff x="662" y="1728"/>
            <a:chExt cx="2444" cy="545"/>
          </a:xfrm>
        </p:grpSpPr>
        <p:sp>
          <p:nvSpPr>
            <p:cNvPr id="133153" name="Rectangle 33"/>
            <p:cNvSpPr>
              <a:spLocks noChangeArrowheads="1"/>
            </p:cNvSpPr>
            <p:nvPr/>
          </p:nvSpPr>
          <p:spPr bwMode="auto">
            <a:xfrm>
              <a:off x="705" y="1793"/>
              <a:ext cx="2358" cy="48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SzTx/>
                <a:buFontTx/>
                <a:buNone/>
              </a:pPr>
              <a:r>
                <a:rPr kumimoji="1" lang="zh-CN" altLang="en-US" sz="2400">
                  <a:latin typeface="+mn-ea"/>
                  <a:ea typeface="+mn-ea"/>
                </a:rPr>
                <a:t>负责将完整的报文从源端到目的端的传递。</a:t>
              </a:r>
            </a:p>
          </p:txBody>
        </p:sp>
        <p:sp>
          <p:nvSpPr>
            <p:cNvPr id="133154" name="Rectangle 34"/>
            <p:cNvSpPr>
              <a:spLocks noChangeArrowheads="1"/>
            </p:cNvSpPr>
            <p:nvPr/>
          </p:nvSpPr>
          <p:spPr bwMode="auto">
            <a:xfrm>
              <a:off x="662" y="1728"/>
              <a:ext cx="24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55" name="Group 35"/>
          <p:cNvGrpSpPr>
            <a:grpSpLocks/>
          </p:cNvGrpSpPr>
          <p:nvPr/>
        </p:nvGrpSpPr>
        <p:grpSpPr bwMode="auto">
          <a:xfrm>
            <a:off x="9525" y="4410076"/>
            <a:ext cx="1944688" cy="819746"/>
            <a:chOff x="0" y="2208"/>
            <a:chExt cx="662" cy="540"/>
          </a:xfrm>
        </p:grpSpPr>
        <p:sp>
          <p:nvSpPr>
            <p:cNvPr id="133156" name="Rectangle 36"/>
            <p:cNvSpPr>
              <a:spLocks noChangeArrowheads="1"/>
            </p:cNvSpPr>
            <p:nvPr/>
          </p:nvSpPr>
          <p:spPr bwMode="auto">
            <a:xfrm>
              <a:off x="43" y="2268"/>
              <a:ext cx="576" cy="48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ClrTx/>
                <a:buSzTx/>
                <a:buFontTx/>
                <a:buNone/>
              </a:pPr>
              <a:r>
                <a:rPr kumimoji="1" lang="zh-CN" altLang="en-US" sz="2400">
                  <a:latin typeface="+mn-ea"/>
                  <a:ea typeface="+mn-ea"/>
                </a:rPr>
                <a:t>网络层</a:t>
              </a:r>
            </a:p>
          </p:txBody>
        </p:sp>
        <p:sp>
          <p:nvSpPr>
            <p:cNvPr id="133157" name="Rectangle 37"/>
            <p:cNvSpPr>
              <a:spLocks noChangeArrowheads="1"/>
            </p:cNvSpPr>
            <p:nvPr/>
          </p:nvSpPr>
          <p:spPr bwMode="auto">
            <a:xfrm>
              <a:off x="0" y="2208"/>
              <a:ext cx="66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58" name="Group 38"/>
          <p:cNvGrpSpPr>
            <a:grpSpLocks/>
          </p:cNvGrpSpPr>
          <p:nvPr/>
        </p:nvGrpSpPr>
        <p:grpSpPr bwMode="auto">
          <a:xfrm>
            <a:off x="1954213" y="4410075"/>
            <a:ext cx="7180262" cy="728663"/>
            <a:chOff x="662" y="2208"/>
            <a:chExt cx="2444" cy="480"/>
          </a:xfrm>
        </p:grpSpPr>
        <p:sp>
          <p:nvSpPr>
            <p:cNvPr id="133159" name="Rectangle 39"/>
            <p:cNvSpPr>
              <a:spLocks noChangeArrowheads="1"/>
            </p:cNvSpPr>
            <p:nvPr/>
          </p:nvSpPr>
          <p:spPr bwMode="auto">
            <a:xfrm>
              <a:off x="705" y="2208"/>
              <a:ext cx="2358" cy="48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SzTx/>
                <a:buFontTx/>
                <a:buNone/>
              </a:pPr>
              <a:r>
                <a:rPr kumimoji="1" lang="zh-CN" altLang="en-US" sz="2400">
                  <a:latin typeface="+mn-ea"/>
                  <a:ea typeface="+mn-ea"/>
                </a:rPr>
                <a:t>负责将包通过多条网络链路进行从源站到目的站的交付</a:t>
              </a:r>
              <a:r>
                <a:rPr kumimoji="1" lang="en-US" altLang="zh-CN" sz="2400">
                  <a:latin typeface="+mn-ea"/>
                  <a:ea typeface="+mn-ea"/>
                </a:rPr>
                <a:t>, </a:t>
              </a:r>
              <a:r>
                <a:rPr kumimoji="1" lang="zh-CN" altLang="en-US" sz="2400">
                  <a:latin typeface="+mn-ea"/>
                  <a:ea typeface="+mn-ea"/>
                </a:rPr>
                <a:t>路由选择、拥塞控制</a:t>
              </a:r>
            </a:p>
            <a:p>
              <a:pPr algn="l">
                <a:lnSpc>
                  <a:spcPct val="100000"/>
                </a:lnSpc>
                <a:spcBef>
                  <a:spcPct val="0"/>
                </a:spcBef>
                <a:buClrTx/>
                <a:buSzTx/>
                <a:buFontTx/>
                <a:buNone/>
              </a:pPr>
              <a:endParaRPr kumimoji="1" lang="zh-CN" altLang="en-US" sz="2400">
                <a:latin typeface="Times New Roman" pitchFamily="18" charset="0"/>
                <a:ea typeface="宋体" pitchFamily="2" charset="-122"/>
                <a:cs typeface="Times New Roman" pitchFamily="18" charset="0"/>
              </a:endParaRPr>
            </a:p>
          </p:txBody>
        </p:sp>
        <p:sp>
          <p:nvSpPr>
            <p:cNvPr id="133160" name="Rectangle 40"/>
            <p:cNvSpPr>
              <a:spLocks noChangeArrowheads="1"/>
            </p:cNvSpPr>
            <p:nvPr/>
          </p:nvSpPr>
          <p:spPr bwMode="auto">
            <a:xfrm>
              <a:off x="662" y="2208"/>
              <a:ext cx="24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61" name="Group 41"/>
          <p:cNvGrpSpPr>
            <a:grpSpLocks/>
          </p:cNvGrpSpPr>
          <p:nvPr/>
        </p:nvGrpSpPr>
        <p:grpSpPr bwMode="auto">
          <a:xfrm>
            <a:off x="9525" y="5138736"/>
            <a:ext cx="1944688" cy="810636"/>
            <a:chOff x="0" y="2688"/>
            <a:chExt cx="662" cy="534"/>
          </a:xfrm>
        </p:grpSpPr>
        <p:sp>
          <p:nvSpPr>
            <p:cNvPr id="133162" name="Rectangle 42"/>
            <p:cNvSpPr>
              <a:spLocks noChangeArrowheads="1"/>
            </p:cNvSpPr>
            <p:nvPr/>
          </p:nvSpPr>
          <p:spPr bwMode="auto">
            <a:xfrm>
              <a:off x="43" y="2742"/>
              <a:ext cx="576" cy="48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ClrTx/>
                <a:buSzTx/>
                <a:buFontTx/>
                <a:buNone/>
              </a:pPr>
              <a:r>
                <a:rPr kumimoji="1" lang="zh-CN" altLang="en-US" sz="2200">
                  <a:latin typeface="+mn-ea"/>
                  <a:ea typeface="+mn-ea"/>
                </a:rPr>
                <a:t>数据链路层</a:t>
              </a:r>
            </a:p>
            <a:p>
              <a:pPr>
                <a:lnSpc>
                  <a:spcPct val="100000"/>
                </a:lnSpc>
                <a:spcBef>
                  <a:spcPct val="0"/>
                </a:spcBef>
                <a:buClrTx/>
                <a:buSzTx/>
                <a:buFontTx/>
                <a:buNone/>
              </a:pPr>
              <a:endParaRPr kumimoji="1" lang="zh-CN" altLang="en-US" sz="2400">
                <a:solidFill>
                  <a:srgbClr val="000000"/>
                </a:solidFill>
                <a:latin typeface="Times New Roman" pitchFamily="18" charset="0"/>
                <a:ea typeface="宋体" pitchFamily="2" charset="-122"/>
                <a:cs typeface="Times New Roman" pitchFamily="18" charset="0"/>
              </a:endParaRPr>
            </a:p>
          </p:txBody>
        </p:sp>
        <p:sp>
          <p:nvSpPr>
            <p:cNvPr id="133163" name="Rectangle 43"/>
            <p:cNvSpPr>
              <a:spLocks noChangeArrowheads="1"/>
            </p:cNvSpPr>
            <p:nvPr/>
          </p:nvSpPr>
          <p:spPr bwMode="auto">
            <a:xfrm>
              <a:off x="0" y="2688"/>
              <a:ext cx="66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64" name="Group 44"/>
          <p:cNvGrpSpPr>
            <a:grpSpLocks/>
          </p:cNvGrpSpPr>
          <p:nvPr/>
        </p:nvGrpSpPr>
        <p:grpSpPr bwMode="auto">
          <a:xfrm>
            <a:off x="1954213" y="5138738"/>
            <a:ext cx="7180262" cy="728662"/>
            <a:chOff x="662" y="2688"/>
            <a:chExt cx="2444" cy="480"/>
          </a:xfrm>
        </p:grpSpPr>
        <p:sp>
          <p:nvSpPr>
            <p:cNvPr id="133165" name="Rectangle 45"/>
            <p:cNvSpPr>
              <a:spLocks noChangeArrowheads="1"/>
            </p:cNvSpPr>
            <p:nvPr/>
          </p:nvSpPr>
          <p:spPr bwMode="auto">
            <a:xfrm>
              <a:off x="705" y="2688"/>
              <a:ext cx="2358" cy="48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SzTx/>
                <a:buFontTx/>
                <a:buNone/>
              </a:pPr>
              <a:r>
                <a:rPr kumimoji="1" lang="zh-CN" altLang="en-US" sz="2400">
                  <a:latin typeface="+mn-ea"/>
                  <a:ea typeface="+mn-ea"/>
                </a:rPr>
                <a:t>通过校验、确认、重发等手段提供在相邻结点之间可靠地传输数据帧格式</a:t>
              </a:r>
            </a:p>
          </p:txBody>
        </p:sp>
        <p:sp>
          <p:nvSpPr>
            <p:cNvPr id="133166" name="Rectangle 46"/>
            <p:cNvSpPr>
              <a:spLocks noChangeArrowheads="1"/>
            </p:cNvSpPr>
            <p:nvPr/>
          </p:nvSpPr>
          <p:spPr bwMode="auto">
            <a:xfrm>
              <a:off x="662" y="2688"/>
              <a:ext cx="24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67" name="Group 47"/>
          <p:cNvGrpSpPr>
            <a:grpSpLocks/>
          </p:cNvGrpSpPr>
          <p:nvPr/>
        </p:nvGrpSpPr>
        <p:grpSpPr bwMode="auto">
          <a:xfrm>
            <a:off x="9525" y="5867397"/>
            <a:ext cx="1944688" cy="874395"/>
            <a:chOff x="0" y="3168"/>
            <a:chExt cx="662" cy="576"/>
          </a:xfrm>
        </p:grpSpPr>
        <p:sp>
          <p:nvSpPr>
            <p:cNvPr id="133168" name="Rectangle 48"/>
            <p:cNvSpPr>
              <a:spLocks noChangeArrowheads="1"/>
            </p:cNvSpPr>
            <p:nvPr/>
          </p:nvSpPr>
          <p:spPr bwMode="auto">
            <a:xfrm>
              <a:off x="43" y="3264"/>
              <a:ext cx="576" cy="48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00000"/>
                </a:lnSpc>
                <a:spcBef>
                  <a:spcPct val="0"/>
                </a:spcBef>
                <a:buClrTx/>
                <a:buSzTx/>
                <a:buFontTx/>
                <a:buNone/>
              </a:pPr>
              <a:r>
                <a:rPr kumimoji="1" lang="zh-CN" altLang="en-US" sz="2400">
                  <a:solidFill>
                    <a:srgbClr val="000000"/>
                  </a:solidFill>
                </a:rPr>
                <a:t> </a:t>
              </a:r>
              <a:r>
                <a:rPr kumimoji="1" lang="zh-CN" altLang="en-US" sz="2400">
                  <a:latin typeface="+mn-ea"/>
                  <a:ea typeface="+mn-ea"/>
                </a:rPr>
                <a:t>物理层</a:t>
              </a:r>
            </a:p>
          </p:txBody>
        </p:sp>
        <p:sp>
          <p:nvSpPr>
            <p:cNvPr id="133169" name="Rectangle 49"/>
            <p:cNvSpPr>
              <a:spLocks noChangeArrowheads="1"/>
            </p:cNvSpPr>
            <p:nvPr/>
          </p:nvSpPr>
          <p:spPr bwMode="auto">
            <a:xfrm>
              <a:off x="0" y="3168"/>
              <a:ext cx="66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133170" name="Group 50"/>
          <p:cNvGrpSpPr>
            <a:grpSpLocks/>
          </p:cNvGrpSpPr>
          <p:nvPr/>
        </p:nvGrpSpPr>
        <p:grpSpPr bwMode="auto">
          <a:xfrm>
            <a:off x="1954213" y="5867397"/>
            <a:ext cx="7180262" cy="874395"/>
            <a:chOff x="662" y="3168"/>
            <a:chExt cx="2444" cy="576"/>
          </a:xfrm>
        </p:grpSpPr>
        <p:sp>
          <p:nvSpPr>
            <p:cNvPr id="133171" name="Rectangle 51"/>
            <p:cNvSpPr>
              <a:spLocks noChangeArrowheads="1"/>
            </p:cNvSpPr>
            <p:nvPr/>
          </p:nvSpPr>
          <p:spPr bwMode="auto">
            <a:xfrm>
              <a:off x="705" y="3264"/>
              <a:ext cx="2358" cy="48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100000"/>
                </a:lnSpc>
                <a:spcBef>
                  <a:spcPct val="0"/>
                </a:spcBef>
                <a:buClrTx/>
                <a:buSzTx/>
                <a:buFontTx/>
                <a:buNone/>
              </a:pPr>
              <a:r>
                <a:rPr kumimoji="1" lang="zh-CN" altLang="en-US" sz="2400">
                  <a:latin typeface="+mn-ea"/>
                  <a:ea typeface="+mn-ea"/>
                </a:rPr>
                <a:t>利用传输介质为数据链路层提供物理连接</a:t>
              </a:r>
            </a:p>
            <a:p>
              <a:pPr algn="l">
                <a:lnSpc>
                  <a:spcPct val="100000"/>
                </a:lnSpc>
                <a:spcBef>
                  <a:spcPct val="0"/>
                </a:spcBef>
                <a:buClrTx/>
                <a:buSzTx/>
                <a:buFontTx/>
                <a:buNone/>
              </a:pPr>
              <a:endParaRPr kumimoji="1" lang="zh-CN" altLang="en-US" sz="2400">
                <a:latin typeface="+mn-ea"/>
                <a:ea typeface="+mn-ea"/>
              </a:endParaRPr>
            </a:p>
          </p:txBody>
        </p:sp>
        <p:sp>
          <p:nvSpPr>
            <p:cNvPr id="133172" name="Rectangle 52"/>
            <p:cNvSpPr>
              <a:spLocks noChangeArrowheads="1"/>
            </p:cNvSpPr>
            <p:nvPr/>
          </p:nvSpPr>
          <p:spPr bwMode="auto">
            <a:xfrm>
              <a:off x="662" y="3168"/>
              <a:ext cx="244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853674746"/>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altLang="zh-CN" smtClean="0"/>
              <a:t>DNS</a:t>
            </a:r>
            <a:r>
              <a:rPr lang="zh-CN" altLang="en-US" smtClean="0"/>
              <a:t>中的有关概念</a:t>
            </a:r>
          </a:p>
        </p:txBody>
      </p:sp>
      <p:sp>
        <p:nvSpPr>
          <p:cNvPr id="124931" name="Rectangle 3"/>
          <p:cNvSpPr>
            <a:spLocks noGrp="1" noChangeArrowheads="1"/>
          </p:cNvSpPr>
          <p:nvPr>
            <p:ph idx="1"/>
          </p:nvPr>
        </p:nvSpPr>
        <p:spPr>
          <a:xfrm>
            <a:off x="107504" y="1772816"/>
            <a:ext cx="8640960" cy="4752528"/>
          </a:xfrm>
        </p:spPr>
        <p:txBody>
          <a:bodyPr/>
          <a:lstStyle/>
          <a:p>
            <a:pPr eaLnBrk="1" hangingPunct="1">
              <a:lnSpc>
                <a:spcPct val="120000"/>
              </a:lnSpc>
            </a:pPr>
            <a:r>
              <a:rPr lang="en-US" altLang="zh-CN" sz="2600" smtClean="0">
                <a:latin typeface="Tahoma" pitchFamily="34" charset="0"/>
                <a:cs typeface="Tahoma" pitchFamily="34" charset="0"/>
              </a:rPr>
              <a:t> </a:t>
            </a:r>
            <a:r>
              <a:rPr lang="zh-CN" altLang="en-US" sz="2600" smtClean="0">
                <a:solidFill>
                  <a:srgbClr val="0000CC"/>
                </a:solidFill>
                <a:latin typeface="Tahoma" pitchFamily="34" charset="0"/>
                <a:cs typeface="Tahoma" pitchFamily="34" charset="0"/>
              </a:rPr>
              <a:t>域名服务器</a:t>
            </a:r>
            <a:r>
              <a:rPr lang="zh-CN" altLang="en-US" sz="2600">
                <a:latin typeface="Tahoma" pitchFamily="34" charset="0"/>
                <a:cs typeface="Tahoma" pitchFamily="34" charset="0"/>
              </a:rPr>
              <a:t>：</a:t>
            </a:r>
            <a:r>
              <a:rPr lang="zh-CN" altLang="en-US" sz="2600" smtClean="0">
                <a:latin typeface="Tahoma" pitchFamily="34" charset="0"/>
                <a:cs typeface="Tahoma" pitchFamily="34" charset="0"/>
              </a:rPr>
              <a:t>它们是负责完成</a:t>
            </a:r>
            <a:r>
              <a:rPr lang="en-US" altLang="zh-CN" sz="2600" smtClean="0">
                <a:latin typeface="Tahoma" pitchFamily="34" charset="0"/>
                <a:cs typeface="Tahoma" pitchFamily="34" charset="0"/>
              </a:rPr>
              <a:t>DNS</a:t>
            </a:r>
            <a:r>
              <a:rPr lang="zh-CN" altLang="en-US" sz="2600" smtClean="0">
                <a:latin typeface="Tahoma" pitchFamily="34" charset="0"/>
                <a:cs typeface="Tahoma" pitchFamily="34" charset="0"/>
              </a:rPr>
              <a:t>域名和</a:t>
            </a:r>
            <a:r>
              <a:rPr lang="en-US" altLang="zh-CN" sz="2600" smtClean="0">
                <a:latin typeface="Tahoma" pitchFamily="34" charset="0"/>
                <a:cs typeface="Tahoma" pitchFamily="34" charset="0"/>
              </a:rPr>
              <a:t>IP</a:t>
            </a:r>
            <a:r>
              <a:rPr lang="zh-CN" altLang="en-US" sz="2600" smtClean="0">
                <a:latin typeface="Tahoma" pitchFamily="34" charset="0"/>
                <a:cs typeface="Tahoma" pitchFamily="34" charset="0"/>
              </a:rPr>
              <a:t>地址间的转换，并维护域名空间中的数据的服务器程序。每个域名服务器含有一个域名空间子集的完整信息，并保存其他有关部分的信息。</a:t>
            </a:r>
            <a:endParaRPr lang="en-US" altLang="zh-CN" sz="2600" smtClean="0">
              <a:latin typeface="Tahoma" pitchFamily="34" charset="0"/>
              <a:cs typeface="Tahoma" pitchFamily="34" charset="0"/>
            </a:endParaRPr>
          </a:p>
          <a:p>
            <a:pPr eaLnBrk="1" hangingPunct="1">
              <a:lnSpc>
                <a:spcPct val="120000"/>
              </a:lnSpc>
            </a:pPr>
            <a:r>
              <a:rPr lang="zh-CN" altLang="en-US" sz="2600">
                <a:solidFill>
                  <a:srgbClr val="0000CC"/>
                </a:solidFill>
                <a:latin typeface="Tahoma" pitchFamily="34" charset="0"/>
                <a:cs typeface="Tahoma" pitchFamily="34" charset="0"/>
              </a:rPr>
              <a:t>正向解析</a:t>
            </a:r>
            <a:r>
              <a:rPr lang="zh-CN" altLang="en-US" sz="2600">
                <a:latin typeface="Tahoma" pitchFamily="34" charset="0"/>
                <a:cs typeface="Tahoma" pitchFamily="34" charset="0"/>
              </a:rPr>
              <a:t>：把一个域名转换为与其相应的</a:t>
            </a:r>
            <a:r>
              <a:rPr lang="en-US" altLang="zh-CN" sz="2600">
                <a:latin typeface="Tahoma" pitchFamily="34" charset="0"/>
                <a:cs typeface="Tahoma" pitchFamily="34" charset="0"/>
              </a:rPr>
              <a:t>IP</a:t>
            </a:r>
            <a:r>
              <a:rPr lang="zh-CN" altLang="en-US" sz="2600">
                <a:latin typeface="Tahoma" pitchFamily="34" charset="0"/>
                <a:cs typeface="Tahoma" pitchFamily="34" charset="0"/>
              </a:rPr>
              <a:t>地址的过程，也称解析</a:t>
            </a:r>
            <a:r>
              <a:rPr lang="zh-CN" altLang="en-US" sz="2600" smtClean="0">
                <a:latin typeface="Tahoma" pitchFamily="34" charset="0"/>
                <a:cs typeface="Tahoma" pitchFamily="34" charset="0"/>
              </a:rPr>
              <a:t>。</a:t>
            </a:r>
            <a:endParaRPr lang="en-US" altLang="zh-CN" sz="2600" smtClean="0">
              <a:latin typeface="Tahoma" pitchFamily="34" charset="0"/>
              <a:cs typeface="Tahoma" pitchFamily="34" charset="0"/>
            </a:endParaRPr>
          </a:p>
          <a:p>
            <a:pPr eaLnBrk="1" hangingPunct="1">
              <a:lnSpc>
                <a:spcPct val="120000"/>
              </a:lnSpc>
            </a:pPr>
            <a:r>
              <a:rPr lang="zh-CN" altLang="en-US" sz="2600" smtClean="0">
                <a:solidFill>
                  <a:srgbClr val="0000CC"/>
                </a:solidFill>
                <a:latin typeface="Tahoma" pitchFamily="34" charset="0"/>
                <a:cs typeface="Tahoma" pitchFamily="34" charset="0"/>
              </a:rPr>
              <a:t>反向</a:t>
            </a:r>
            <a:r>
              <a:rPr lang="zh-CN" altLang="en-US" sz="2600">
                <a:solidFill>
                  <a:srgbClr val="0000CC"/>
                </a:solidFill>
                <a:latin typeface="Tahoma" pitchFamily="34" charset="0"/>
                <a:cs typeface="Tahoma" pitchFamily="34" charset="0"/>
              </a:rPr>
              <a:t>解析</a:t>
            </a:r>
            <a:r>
              <a:rPr lang="zh-CN" altLang="en-US" sz="2600">
                <a:latin typeface="Tahoma" pitchFamily="34" charset="0"/>
                <a:cs typeface="Tahoma" pitchFamily="34" charset="0"/>
              </a:rPr>
              <a:t>：将</a:t>
            </a:r>
            <a:r>
              <a:rPr lang="en-US" altLang="zh-CN" sz="2600">
                <a:latin typeface="Tahoma" pitchFamily="34" charset="0"/>
                <a:cs typeface="Tahoma" pitchFamily="34" charset="0"/>
              </a:rPr>
              <a:t>IP</a:t>
            </a:r>
            <a:r>
              <a:rPr lang="zh-CN" altLang="en-US" sz="2600">
                <a:latin typeface="Tahoma" pitchFamily="34" charset="0"/>
                <a:cs typeface="Tahoma" pitchFamily="34" charset="0"/>
              </a:rPr>
              <a:t>转换为其相应的</a:t>
            </a:r>
            <a:r>
              <a:rPr lang="en-US" altLang="zh-CN" sz="2600">
                <a:latin typeface="Tahoma" pitchFamily="34" charset="0"/>
                <a:cs typeface="Tahoma" pitchFamily="34" charset="0"/>
              </a:rPr>
              <a:t>DNS</a:t>
            </a:r>
            <a:r>
              <a:rPr lang="zh-CN" altLang="en-US" sz="2600">
                <a:latin typeface="Tahoma" pitchFamily="34" charset="0"/>
                <a:cs typeface="Tahoma" pitchFamily="34" charset="0"/>
              </a:rPr>
              <a:t>名字的过程</a:t>
            </a:r>
            <a:r>
              <a:rPr lang="zh-CN" altLang="en-US" sz="2600" smtClean="0">
                <a:latin typeface="Tahoma" pitchFamily="34" charset="0"/>
                <a:cs typeface="Tahoma" pitchFamily="34" charset="0"/>
              </a:rPr>
              <a:t>。</a:t>
            </a:r>
            <a:endParaRPr lang="en-US" altLang="zh-CN" sz="2600" smtClean="0">
              <a:latin typeface="Tahoma" pitchFamily="34" charset="0"/>
              <a:cs typeface="Tahoma" pitchFamily="34" charset="0"/>
            </a:endParaRPr>
          </a:p>
          <a:p>
            <a:pPr eaLnBrk="1" hangingPunct="1">
              <a:buFontTx/>
              <a:buNone/>
            </a:pPr>
            <a:endParaRPr lang="zh-CN" altLang="en-US" sz="2600" smtClean="0">
              <a:latin typeface="Tahoma" pitchFamily="34" charset="0"/>
              <a:cs typeface="Tahoma" pitchFamily="34" charset="0"/>
            </a:endParaRPr>
          </a:p>
        </p:txBody>
      </p:sp>
      <p:sp>
        <p:nvSpPr>
          <p:cNvPr id="5" name="灯片编号占位符 1"/>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50</a:t>
            </a:fld>
            <a:endParaRPr lang="en-US" altLang="zh-CN"/>
          </a:p>
        </p:txBody>
      </p:sp>
    </p:spTree>
    <p:extLst>
      <p:ext uri="{BB962C8B-B14F-4D97-AF65-F5344CB8AC3E}">
        <p14:creationId xmlns:p14="http://schemas.microsoft.com/office/powerpoint/2010/main" val="1411802510"/>
      </p:ext>
    </p:extLst>
  </p:cSld>
  <p:clrMapOvr>
    <a:masterClrMapping/>
  </p:clrMapOvr>
  <p:transition spd="slow">
    <p:circl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altLang="zh-CN" smtClean="0"/>
              <a:t>DNS</a:t>
            </a:r>
            <a:r>
              <a:rPr lang="zh-CN" altLang="en-US" smtClean="0"/>
              <a:t>服务器的类型</a:t>
            </a:r>
          </a:p>
        </p:txBody>
      </p:sp>
      <p:sp>
        <p:nvSpPr>
          <p:cNvPr id="125955" name="Rectangle 3"/>
          <p:cNvSpPr>
            <a:spLocks noGrp="1" noChangeArrowheads="1"/>
          </p:cNvSpPr>
          <p:nvPr>
            <p:ph idx="1"/>
          </p:nvPr>
        </p:nvSpPr>
        <p:spPr>
          <a:xfrm>
            <a:off x="395536" y="1628800"/>
            <a:ext cx="8229600" cy="4752528"/>
          </a:xfrm>
        </p:spPr>
        <p:txBody>
          <a:bodyPr/>
          <a:lstStyle/>
          <a:p>
            <a:pPr eaLnBrk="1" hangingPunct="1">
              <a:buFontTx/>
              <a:buNone/>
            </a:pPr>
            <a:r>
              <a:rPr lang="en-US" altLang="zh-CN" sz="2400" smtClean="0">
                <a:latin typeface="Tahoma" pitchFamily="34" charset="0"/>
                <a:cs typeface="Tahoma" pitchFamily="34" charset="0"/>
              </a:rPr>
              <a:t>① </a:t>
            </a:r>
            <a:r>
              <a:rPr lang="zh-CN" altLang="en-US" sz="2400" smtClean="0">
                <a:solidFill>
                  <a:srgbClr val="CC0099"/>
                </a:solidFill>
                <a:latin typeface="Tahoma" pitchFamily="34" charset="0"/>
                <a:cs typeface="Tahoma" pitchFamily="34" charset="0"/>
              </a:rPr>
              <a:t>纯高速缓存服务器</a:t>
            </a:r>
            <a:r>
              <a:rPr lang="zh-CN" altLang="en-US" sz="2400">
                <a:latin typeface="Tahoma" pitchFamily="34" charset="0"/>
                <a:cs typeface="Tahoma" pitchFamily="34" charset="0"/>
              </a:rPr>
              <a:t>：</a:t>
            </a:r>
            <a:r>
              <a:rPr lang="zh-CN" altLang="en-US" sz="2400" smtClean="0">
                <a:latin typeface="Tahoma" pitchFamily="34" charset="0"/>
                <a:cs typeface="Tahoma" pitchFamily="34" charset="0"/>
              </a:rPr>
              <a:t>仅运行域名服务器程序但是没有域名数据库的域名服务器。它需要从其他具有域名信息数据库的域名服务器取得查询结果，一旦取得相应的域名信息，就将它放在自己的高速缓存中，以后查询相同的信息时就利用高速缓存中的信息予以回答。</a:t>
            </a:r>
          </a:p>
          <a:p>
            <a:pPr eaLnBrk="1" hangingPunct="1">
              <a:buFontTx/>
              <a:buNone/>
            </a:pPr>
            <a:r>
              <a:rPr lang="zh-CN" altLang="en-US" sz="2400" smtClean="0">
                <a:latin typeface="Tahoma" pitchFamily="34" charset="0"/>
                <a:cs typeface="Tahoma" pitchFamily="34" charset="0"/>
              </a:rPr>
              <a:t>② </a:t>
            </a:r>
            <a:r>
              <a:rPr lang="zh-CN" altLang="en-US" sz="2400" smtClean="0">
                <a:solidFill>
                  <a:srgbClr val="CC0099"/>
                </a:solidFill>
                <a:latin typeface="Tahoma" pitchFamily="34" charset="0"/>
                <a:cs typeface="Tahoma" pitchFamily="34" charset="0"/>
              </a:rPr>
              <a:t>主域名服务器</a:t>
            </a:r>
            <a:r>
              <a:rPr lang="zh-CN" altLang="en-US" sz="2400">
                <a:latin typeface="Tahoma" pitchFamily="34" charset="0"/>
                <a:cs typeface="Tahoma" pitchFamily="34" charset="0"/>
              </a:rPr>
              <a:t>：</a:t>
            </a:r>
            <a:r>
              <a:rPr lang="zh-CN" altLang="en-US" sz="2400" smtClean="0">
                <a:latin typeface="Tahoma" pitchFamily="34" charset="0"/>
                <a:cs typeface="Tahoma" pitchFamily="34" charset="0"/>
              </a:rPr>
              <a:t>这是具备本地域名信息数据库的域名服务器，它从域管理员构造的本地磁盘文件中加载域信息，该文件包含着服务器管辖范围内域结构的最精确权威性信息。一个域只能有一个主域名服务器，有时为分散域名解析任务，可以创建一个或多个辅助域名服务器。</a:t>
            </a:r>
          </a:p>
          <a:p>
            <a:pPr eaLnBrk="1" hangingPunct="1">
              <a:buFontTx/>
              <a:buNone/>
            </a:pPr>
            <a:r>
              <a:rPr lang="zh-CN" altLang="en-US" sz="2400" smtClean="0">
                <a:latin typeface="Tahoma" pitchFamily="34" charset="0"/>
                <a:cs typeface="Tahoma" pitchFamily="34" charset="0"/>
              </a:rPr>
              <a:t>③ </a:t>
            </a:r>
            <a:r>
              <a:rPr lang="zh-CN" altLang="en-US" sz="2400" smtClean="0">
                <a:solidFill>
                  <a:srgbClr val="CC0099"/>
                </a:solidFill>
                <a:latin typeface="Tahoma" pitchFamily="34" charset="0"/>
                <a:cs typeface="Tahoma" pitchFamily="34" charset="0"/>
              </a:rPr>
              <a:t>辅助域名服务器</a:t>
            </a:r>
            <a:r>
              <a:rPr lang="zh-CN" altLang="en-US" sz="2400" smtClean="0">
                <a:latin typeface="Tahoma" pitchFamily="34" charset="0"/>
                <a:cs typeface="Tahoma" pitchFamily="34" charset="0"/>
              </a:rPr>
              <a:t>：保存有从主服务器中复制的完整域信息，具有主域名服务器的绝大部分功能。</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51</a:t>
            </a:fld>
            <a:endParaRPr lang="en-US" altLang="zh-CN"/>
          </a:p>
        </p:txBody>
      </p:sp>
    </p:spTree>
    <p:extLst>
      <p:ext uri="{BB962C8B-B14F-4D97-AF65-F5344CB8AC3E}">
        <p14:creationId xmlns:p14="http://schemas.microsoft.com/office/powerpoint/2010/main" val="3194253636"/>
      </p:ext>
    </p:extLst>
  </p:cSld>
  <p:clrMapOvr>
    <a:masterClrMapping/>
  </p:clrMapOvr>
  <p:transition spd="slow">
    <p:circl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5"/>
          <p:cNvSpPr>
            <a:spLocks noGrp="1"/>
          </p:cNvSpPr>
          <p:nvPr>
            <p:ph type="title"/>
          </p:nvPr>
        </p:nvSpPr>
        <p:spPr>
          <a:xfrm>
            <a:off x="457200" y="274638"/>
            <a:ext cx="7355160" cy="777875"/>
          </a:xfrm>
        </p:spPr>
        <p:txBody>
          <a:bodyPr/>
          <a:lstStyle/>
          <a:p>
            <a:r>
              <a:rPr lang="en-US" altLang="zh-CN" b="1" smtClean="0"/>
              <a:t>DNS</a:t>
            </a:r>
            <a:r>
              <a:rPr lang="zh-CN" altLang="en-US" b="1" smtClean="0"/>
              <a:t>服务器配置基础</a:t>
            </a:r>
          </a:p>
        </p:txBody>
      </p:sp>
      <p:sp>
        <p:nvSpPr>
          <p:cNvPr id="129027" name="内容占位符 6"/>
          <p:cNvSpPr>
            <a:spLocks noGrp="1"/>
          </p:cNvSpPr>
          <p:nvPr>
            <p:ph idx="1"/>
          </p:nvPr>
        </p:nvSpPr>
        <p:spPr>
          <a:xfrm>
            <a:off x="323528" y="1579264"/>
            <a:ext cx="8064896" cy="5018088"/>
          </a:xfrm>
        </p:spPr>
        <p:txBody>
          <a:bodyPr/>
          <a:lstStyle/>
          <a:p>
            <a:r>
              <a:rPr lang="zh-CN" altLang="en-US" sz="2600" smtClean="0"/>
              <a:t>配置</a:t>
            </a:r>
            <a:r>
              <a:rPr lang="en-US" altLang="zh-CN" sz="2600" smtClean="0"/>
              <a:t>DNS</a:t>
            </a:r>
            <a:r>
              <a:rPr lang="zh-CN" altLang="en-US" sz="2600" smtClean="0"/>
              <a:t>服务器有两种方法：一种是对相关文件进行设置，另一种是用图形化工具进行配置。</a:t>
            </a:r>
            <a:endParaRPr lang="en-US" altLang="zh-CN" sz="2600" smtClean="0"/>
          </a:p>
          <a:p>
            <a:r>
              <a:rPr lang="zh-CN" altLang="en-US" sz="2600" smtClean="0"/>
              <a:t>配置</a:t>
            </a:r>
            <a:r>
              <a:rPr lang="en-US" altLang="zh-CN" sz="2600" smtClean="0"/>
              <a:t>DNS</a:t>
            </a:r>
            <a:r>
              <a:rPr lang="zh-CN" altLang="en-US" sz="2600" smtClean="0"/>
              <a:t>服务器需要使用一组文件，</a:t>
            </a:r>
            <a:r>
              <a:rPr lang="en-US" altLang="zh-CN" sz="2600"/>
              <a:t>DNS</a:t>
            </a:r>
            <a:r>
              <a:rPr lang="zh-CN" altLang="en-US" sz="2600"/>
              <a:t>服务软件</a:t>
            </a:r>
            <a:r>
              <a:rPr lang="en-US" altLang="zh-CN" sz="2600"/>
              <a:t>bind</a:t>
            </a:r>
            <a:r>
              <a:rPr lang="zh-CN" altLang="en-US" sz="2600"/>
              <a:t>的主配置文件</a:t>
            </a:r>
            <a:r>
              <a:rPr lang="zh-CN" altLang="en-US" sz="2600" smtClean="0"/>
              <a:t>为</a:t>
            </a:r>
            <a:r>
              <a:rPr lang="en-US" altLang="zh-CN" sz="2600" err="1" smtClean="0">
                <a:solidFill>
                  <a:srgbClr val="CC0099"/>
                </a:solidFill>
              </a:rPr>
              <a:t>named.conf</a:t>
            </a:r>
            <a:r>
              <a:rPr lang="zh-CN" altLang="en-US" sz="2600" smtClean="0"/>
              <a:t>。</a:t>
            </a:r>
            <a:r>
              <a:rPr lang="en-US" altLang="zh-CN" sz="2600" smtClean="0"/>
              <a:t>DNS</a:t>
            </a:r>
            <a:r>
              <a:rPr lang="zh-CN" altLang="en-US" sz="2600" smtClean="0"/>
              <a:t>服务器的守护进程</a:t>
            </a:r>
            <a:r>
              <a:rPr lang="en-US" altLang="zh-CN" sz="2600" smtClean="0"/>
              <a:t>named</a:t>
            </a:r>
            <a:r>
              <a:rPr lang="zh-CN" altLang="en-US" sz="2600" smtClean="0"/>
              <a:t>首先从</a:t>
            </a:r>
            <a:r>
              <a:rPr lang="en-US" altLang="zh-CN" sz="2600" err="1" smtClean="0"/>
              <a:t>named.conf</a:t>
            </a:r>
            <a:r>
              <a:rPr lang="zh-CN" altLang="en-US" sz="2600" smtClean="0"/>
              <a:t>文件获取配置文件的信息，然后才按照各区域文件的设置内容提供域名解析服务。</a:t>
            </a:r>
            <a:endParaRPr lang="en-US" altLang="zh-CN" sz="2600" smtClean="0"/>
          </a:p>
          <a:p>
            <a:r>
              <a:rPr lang="zh-CN" altLang="en-US" sz="2600" smtClean="0"/>
              <a:t>在配置服务器之前，一般先查看系统相关软件包的信息，</a:t>
            </a:r>
            <a:r>
              <a:rPr lang="en-US" altLang="zh-CN" sz="2600" smtClean="0"/>
              <a:t>RPM</a:t>
            </a:r>
            <a:r>
              <a:rPr lang="zh-CN" altLang="en-US" sz="2600" smtClean="0"/>
              <a:t>软件包查询命令格式如下：</a:t>
            </a:r>
            <a:endParaRPr lang="en-US" altLang="zh-CN" sz="2600" smtClean="0"/>
          </a:p>
          <a:p>
            <a:pPr marL="0" indent="0">
              <a:buNone/>
            </a:pPr>
            <a:r>
              <a:rPr lang="en-US" altLang="zh-CN" sz="2600">
                <a:solidFill>
                  <a:srgbClr val="0000CC"/>
                </a:solidFill>
              </a:rPr>
              <a:t> </a:t>
            </a:r>
            <a:r>
              <a:rPr lang="en-US" altLang="zh-CN" sz="2600" smtClean="0">
                <a:solidFill>
                  <a:srgbClr val="0000CC"/>
                </a:solidFill>
              </a:rPr>
              <a:t>    rpm   -q  [</a:t>
            </a:r>
            <a:r>
              <a:rPr lang="zh-CN" altLang="en-US" sz="2600" smtClean="0">
                <a:solidFill>
                  <a:srgbClr val="0000CC"/>
                </a:solidFill>
              </a:rPr>
              <a:t>选项</a:t>
            </a:r>
            <a:r>
              <a:rPr lang="en-US" altLang="zh-CN" sz="2600" smtClean="0">
                <a:solidFill>
                  <a:srgbClr val="0000CC"/>
                </a:solidFill>
              </a:rPr>
              <a:t>]  [</a:t>
            </a:r>
            <a:r>
              <a:rPr lang="zh-CN" altLang="en-US" sz="2600" smtClean="0">
                <a:solidFill>
                  <a:srgbClr val="0000CC"/>
                </a:solidFill>
              </a:rPr>
              <a:t>查询信息</a:t>
            </a:r>
            <a:r>
              <a:rPr lang="en-US" altLang="zh-CN" sz="2600" smtClean="0">
                <a:solidFill>
                  <a:srgbClr val="0000CC"/>
                </a:solidFill>
              </a:rPr>
              <a:t>]</a:t>
            </a:r>
          </a:p>
          <a:p>
            <a:pPr marL="0" indent="0">
              <a:lnSpc>
                <a:spcPct val="120000"/>
              </a:lnSpc>
              <a:buFont typeface="Wingdings 2" pitchFamily="18" charset="2"/>
              <a:buNone/>
            </a:pPr>
            <a:endParaRPr lang="zh-CN" altLang="en-US"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52</a:t>
            </a:fld>
            <a:endParaRPr lang="en-US" altLang="zh-CN"/>
          </a:p>
        </p:txBody>
      </p:sp>
    </p:spTree>
    <p:extLst>
      <p:ext uri="{BB962C8B-B14F-4D97-AF65-F5344CB8AC3E}">
        <p14:creationId xmlns:p14="http://schemas.microsoft.com/office/powerpoint/2010/main" val="2431387783"/>
      </p:ext>
    </p:extLst>
  </p:cSld>
  <p:clrMapOvr>
    <a:masterClrMapping/>
  </p:clrMapOvr>
  <p:transition spd="slow">
    <p:circl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5"/>
          <p:cNvSpPr>
            <a:spLocks noGrp="1"/>
          </p:cNvSpPr>
          <p:nvPr>
            <p:ph type="title"/>
          </p:nvPr>
        </p:nvSpPr>
        <p:spPr>
          <a:xfrm>
            <a:off x="457200" y="274638"/>
            <a:ext cx="8229600" cy="777875"/>
          </a:xfrm>
        </p:spPr>
        <p:txBody>
          <a:bodyPr/>
          <a:lstStyle/>
          <a:p>
            <a:r>
              <a:rPr lang="en-US" altLang="zh-CN" b="1" smtClean="0"/>
              <a:t>DNS</a:t>
            </a:r>
            <a:r>
              <a:rPr lang="zh-CN" altLang="en-US" b="1" smtClean="0"/>
              <a:t>服务器配置步骤</a:t>
            </a:r>
          </a:p>
        </p:txBody>
      </p:sp>
      <p:sp>
        <p:nvSpPr>
          <p:cNvPr id="129027" name="内容占位符 6"/>
          <p:cNvSpPr>
            <a:spLocks noGrp="1"/>
          </p:cNvSpPr>
          <p:nvPr>
            <p:ph idx="1"/>
          </p:nvPr>
        </p:nvSpPr>
        <p:spPr>
          <a:xfrm>
            <a:off x="468313" y="1196975"/>
            <a:ext cx="8229600" cy="5018088"/>
          </a:xfrm>
        </p:spPr>
        <p:txBody>
          <a:bodyPr/>
          <a:lstStyle/>
          <a:p>
            <a:pPr marL="0" indent="0">
              <a:lnSpc>
                <a:spcPct val="110000"/>
              </a:lnSpc>
              <a:buFont typeface="Wingdings 2" pitchFamily="18" charset="2"/>
              <a:buNone/>
            </a:pPr>
            <a:r>
              <a:rPr lang="en-US" altLang="zh-CN" sz="2600" smtClean="0"/>
              <a:t>1</a:t>
            </a:r>
            <a:r>
              <a:rPr lang="zh-CN" altLang="en-US" sz="2600" smtClean="0"/>
              <a:t>．</a:t>
            </a:r>
            <a:r>
              <a:rPr lang="sv-SE" altLang="zh-CN" sz="2600" smtClean="0"/>
              <a:t>BIND</a:t>
            </a:r>
            <a:r>
              <a:rPr lang="zh-CN" altLang="sv-SE" sz="2600" smtClean="0"/>
              <a:t>的查询</a:t>
            </a:r>
            <a:r>
              <a:rPr lang="zh-CN" altLang="en-US" sz="2600"/>
              <a:t>，</a:t>
            </a:r>
            <a:r>
              <a:rPr lang="zh-CN" altLang="sv-SE" sz="2600" smtClean="0"/>
              <a:t>在终端中输入</a:t>
            </a:r>
            <a:r>
              <a:rPr lang="zh-CN" altLang="en-US" sz="2600" smtClean="0"/>
              <a:t>命令</a:t>
            </a:r>
            <a:r>
              <a:rPr lang="zh-CN" altLang="sv-SE" sz="2600" smtClean="0"/>
              <a:t>：</a:t>
            </a:r>
          </a:p>
          <a:p>
            <a:pPr marL="0" indent="0">
              <a:lnSpc>
                <a:spcPct val="110000"/>
              </a:lnSpc>
              <a:buFont typeface="Wingdings 2" pitchFamily="18" charset="2"/>
              <a:buNone/>
            </a:pPr>
            <a:r>
              <a:rPr lang="sv-SE" altLang="zh-CN" sz="2600" smtClean="0">
                <a:latin typeface="Tahoma" pitchFamily="34" charset="0"/>
                <a:cs typeface="Tahoma" pitchFamily="34" charset="0"/>
              </a:rPr>
              <a:t> rpm –qa|grep bind</a:t>
            </a:r>
          </a:p>
          <a:p>
            <a:pPr marL="0" indent="0">
              <a:lnSpc>
                <a:spcPct val="110000"/>
              </a:lnSpc>
              <a:buFont typeface="Wingdings 2" pitchFamily="18" charset="2"/>
              <a:buNone/>
            </a:pPr>
            <a:r>
              <a:rPr lang="sv-SE" altLang="zh-CN" sz="2600" smtClean="0"/>
              <a:t>2</a:t>
            </a:r>
            <a:r>
              <a:rPr lang="zh-CN" altLang="en-US" sz="2600" smtClean="0"/>
              <a:t>．将</a:t>
            </a:r>
            <a:r>
              <a:rPr lang="en-US" altLang="zh-CN" sz="2600" err="1" smtClean="0"/>
              <a:t>named.conf</a:t>
            </a:r>
            <a:r>
              <a:rPr lang="zh-CN" altLang="en-US" sz="2600" smtClean="0"/>
              <a:t>文件备份：</a:t>
            </a:r>
            <a:endParaRPr lang="en-US" altLang="zh-CN" sz="2600" smtClean="0"/>
          </a:p>
          <a:p>
            <a:pPr marL="0" indent="0">
              <a:lnSpc>
                <a:spcPct val="110000"/>
              </a:lnSpc>
              <a:buFont typeface="Wingdings 2" pitchFamily="18" charset="2"/>
              <a:buNone/>
            </a:pPr>
            <a:r>
              <a:rPr lang="en-US" altLang="zh-CN" sz="2600" err="1" smtClean="0">
                <a:latin typeface="Tahoma" pitchFamily="34" charset="0"/>
                <a:cs typeface="Tahoma" pitchFamily="34" charset="0"/>
              </a:rPr>
              <a:t>cp</a:t>
            </a:r>
            <a:r>
              <a:rPr lang="en-US" altLang="zh-CN" sz="2600" smtClean="0">
                <a:latin typeface="Tahoma" pitchFamily="34" charset="0"/>
                <a:cs typeface="Tahoma" pitchFamily="34" charset="0"/>
              </a:rPr>
              <a:t> /</a:t>
            </a:r>
            <a:r>
              <a:rPr lang="en-US" altLang="zh-CN" sz="2600" err="1" smtClean="0">
                <a:latin typeface="Tahoma" pitchFamily="34" charset="0"/>
                <a:cs typeface="Tahoma" pitchFamily="34" charset="0"/>
              </a:rPr>
              <a:t>etc</a:t>
            </a:r>
            <a:r>
              <a:rPr lang="en-US" altLang="zh-CN" sz="2600" smtClean="0">
                <a:latin typeface="Tahoma" pitchFamily="34" charset="0"/>
                <a:cs typeface="Tahoma" pitchFamily="34" charset="0"/>
              </a:rPr>
              <a:t>/</a:t>
            </a:r>
            <a:r>
              <a:rPr lang="en-US" altLang="zh-CN" sz="2600" err="1" smtClean="0">
                <a:latin typeface="Tahoma" pitchFamily="34" charset="0"/>
                <a:cs typeface="Tahoma" pitchFamily="34" charset="0"/>
              </a:rPr>
              <a:t>named.conf</a:t>
            </a:r>
            <a:r>
              <a:rPr lang="en-US" altLang="zh-CN" sz="2600" smtClean="0">
                <a:latin typeface="Tahoma" pitchFamily="34" charset="0"/>
                <a:cs typeface="Tahoma" pitchFamily="34" charset="0"/>
              </a:rPr>
              <a:t>    /</a:t>
            </a:r>
            <a:r>
              <a:rPr lang="en-US" altLang="zh-CN" sz="2600" err="1" smtClean="0">
                <a:latin typeface="Tahoma" pitchFamily="34" charset="0"/>
                <a:cs typeface="Tahoma" pitchFamily="34" charset="0"/>
              </a:rPr>
              <a:t>etc</a:t>
            </a:r>
            <a:r>
              <a:rPr lang="en-US" altLang="zh-CN" sz="2600" smtClean="0">
                <a:latin typeface="Tahoma" pitchFamily="34" charset="0"/>
                <a:cs typeface="Tahoma" pitchFamily="34" charset="0"/>
              </a:rPr>
              <a:t>/</a:t>
            </a:r>
            <a:r>
              <a:rPr lang="en-US" altLang="zh-CN" sz="2600" err="1" smtClean="0">
                <a:latin typeface="Tahoma" pitchFamily="34" charset="0"/>
                <a:cs typeface="Tahoma" pitchFamily="34" charset="0"/>
              </a:rPr>
              <a:t>named.conf.BAK</a:t>
            </a:r>
            <a:endParaRPr lang="en-US" altLang="zh-CN" sz="2600" smtClean="0">
              <a:latin typeface="Tahoma" pitchFamily="34" charset="0"/>
              <a:cs typeface="Tahoma" pitchFamily="34" charset="0"/>
            </a:endParaRPr>
          </a:p>
          <a:p>
            <a:pPr marL="0" indent="0">
              <a:lnSpc>
                <a:spcPct val="110000"/>
              </a:lnSpc>
              <a:buFont typeface="Wingdings 2" pitchFamily="18" charset="2"/>
              <a:buNone/>
            </a:pPr>
            <a:r>
              <a:rPr lang="en-US" altLang="zh-CN" sz="2600" smtClean="0"/>
              <a:t>3</a:t>
            </a:r>
            <a:r>
              <a:rPr lang="zh-CN" altLang="en-US" sz="2600" smtClean="0"/>
              <a:t>．修改配置文件</a:t>
            </a:r>
            <a:r>
              <a:rPr lang="en-US" altLang="zh-CN" sz="2600" err="1" smtClean="0"/>
              <a:t>named.conf</a:t>
            </a:r>
            <a:endParaRPr lang="en-US" altLang="zh-CN" sz="2600" smtClean="0"/>
          </a:p>
          <a:p>
            <a:pPr marL="0" indent="0">
              <a:lnSpc>
                <a:spcPct val="110000"/>
              </a:lnSpc>
              <a:buFont typeface="Wingdings 2" pitchFamily="18" charset="2"/>
              <a:buNone/>
            </a:pPr>
            <a:r>
              <a:rPr lang="en-US" altLang="zh-CN" sz="2600" err="1" smtClean="0">
                <a:latin typeface="Tahoma" pitchFamily="34" charset="0"/>
                <a:cs typeface="Tahoma" pitchFamily="34" charset="0"/>
              </a:rPr>
              <a:t>gedit</a:t>
            </a:r>
            <a:r>
              <a:rPr lang="en-US" altLang="zh-CN" sz="2600" smtClean="0">
                <a:latin typeface="Tahoma" pitchFamily="34" charset="0"/>
                <a:cs typeface="Tahoma" pitchFamily="34" charset="0"/>
              </a:rPr>
              <a:t>  /</a:t>
            </a:r>
            <a:r>
              <a:rPr lang="en-US" altLang="zh-CN" sz="2600" err="1" smtClean="0">
                <a:latin typeface="Tahoma" pitchFamily="34" charset="0"/>
                <a:cs typeface="Tahoma" pitchFamily="34" charset="0"/>
              </a:rPr>
              <a:t>etc</a:t>
            </a:r>
            <a:r>
              <a:rPr lang="en-US" altLang="zh-CN" sz="2600" smtClean="0">
                <a:latin typeface="Tahoma" pitchFamily="34" charset="0"/>
                <a:cs typeface="Tahoma" pitchFamily="34" charset="0"/>
              </a:rPr>
              <a:t>/</a:t>
            </a:r>
            <a:r>
              <a:rPr lang="en-US" altLang="zh-CN" sz="2600" err="1" smtClean="0">
                <a:latin typeface="Tahoma" pitchFamily="34" charset="0"/>
                <a:cs typeface="Tahoma" pitchFamily="34" charset="0"/>
              </a:rPr>
              <a:t>named.conf</a:t>
            </a:r>
            <a:endParaRPr lang="en-US" altLang="zh-CN" sz="2600" smtClean="0">
              <a:latin typeface="Tahoma" pitchFamily="34" charset="0"/>
              <a:cs typeface="Tahoma" pitchFamily="34" charset="0"/>
            </a:endParaRPr>
          </a:p>
          <a:p>
            <a:pPr marL="0" indent="0">
              <a:lnSpc>
                <a:spcPct val="110000"/>
              </a:lnSpc>
              <a:buFont typeface="Wingdings 2" pitchFamily="18" charset="2"/>
              <a:buNone/>
            </a:pPr>
            <a:r>
              <a:rPr lang="en-US" altLang="zh-CN" sz="2600" smtClean="0"/>
              <a:t>4</a:t>
            </a:r>
            <a:r>
              <a:rPr lang="zh-CN" altLang="en-US" sz="2600" smtClean="0"/>
              <a:t>．编辑正向和反向配置文件。</a:t>
            </a:r>
            <a:endParaRPr lang="en-US" altLang="zh-CN" sz="2600" smtClean="0"/>
          </a:p>
          <a:p>
            <a:pPr marL="0" indent="0">
              <a:lnSpc>
                <a:spcPct val="110000"/>
              </a:lnSpc>
              <a:buFont typeface="Wingdings 2" pitchFamily="18" charset="2"/>
              <a:buNone/>
            </a:pPr>
            <a:r>
              <a:rPr lang="en-US" altLang="zh-CN" sz="2600" smtClean="0"/>
              <a:t>5</a:t>
            </a:r>
            <a:r>
              <a:rPr lang="zh-CN" altLang="en-US" sz="2600" smtClean="0"/>
              <a:t>．配置客户端的 </a:t>
            </a:r>
            <a:r>
              <a:rPr lang="en-US" altLang="zh-CN" sz="2600" smtClean="0"/>
              <a:t>DNS</a:t>
            </a:r>
            <a:r>
              <a:rPr lang="zh-CN" altLang="en-US" sz="2600" smtClean="0"/>
              <a:t>。</a:t>
            </a:r>
            <a:endParaRPr lang="en-US" altLang="zh-CN" sz="2600" smtClean="0"/>
          </a:p>
          <a:p>
            <a:pPr marL="0" indent="0">
              <a:lnSpc>
                <a:spcPct val="110000"/>
              </a:lnSpc>
              <a:buFont typeface="Wingdings 2" pitchFamily="18" charset="2"/>
              <a:buNone/>
            </a:pPr>
            <a:r>
              <a:rPr lang="en-US" altLang="zh-CN" sz="2600" smtClean="0"/>
              <a:t>6</a:t>
            </a:r>
            <a:r>
              <a:rPr lang="zh-CN" altLang="en-US" sz="2600" smtClean="0"/>
              <a:t>．测试。</a:t>
            </a:r>
            <a:endParaRPr lang="en-US" altLang="zh-CN" sz="2600" smtClean="0"/>
          </a:p>
          <a:p>
            <a:pPr marL="0" indent="0">
              <a:buFont typeface="Wingdings 2" pitchFamily="18" charset="2"/>
              <a:buNone/>
            </a:pPr>
            <a:endParaRPr lang="zh-CN" altLang="en-US"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53</a:t>
            </a:fld>
            <a:endParaRPr lang="en-US" altLang="zh-CN"/>
          </a:p>
        </p:txBody>
      </p:sp>
    </p:spTree>
    <p:extLst>
      <p:ext uri="{BB962C8B-B14F-4D97-AF65-F5344CB8AC3E}">
        <p14:creationId xmlns:p14="http://schemas.microsoft.com/office/powerpoint/2010/main" val="2698632113"/>
      </p:ext>
    </p:extLst>
  </p:cSld>
  <p:clrMapOvr>
    <a:masterClrMapping/>
  </p:clrMapOvr>
  <p:transition spd="slow">
    <p:circl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5"/>
          <p:cNvSpPr>
            <a:spLocks noGrp="1"/>
          </p:cNvSpPr>
          <p:nvPr>
            <p:ph type="title"/>
          </p:nvPr>
        </p:nvSpPr>
        <p:spPr>
          <a:xfrm>
            <a:off x="457200" y="274638"/>
            <a:ext cx="7355160" cy="633412"/>
          </a:xfrm>
        </p:spPr>
        <p:txBody>
          <a:bodyPr/>
          <a:lstStyle/>
          <a:p>
            <a:r>
              <a:rPr lang="zh-CN" altLang="en-US" sz="3600" smtClean="0"/>
              <a:t>查询、备份配置文件</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060848"/>
            <a:ext cx="6840759" cy="4518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58600" y="1052736"/>
            <a:ext cx="6721712" cy="830997"/>
          </a:xfrm>
          <a:prstGeom prst="rect">
            <a:avLst/>
          </a:prstGeom>
          <a:noFill/>
        </p:spPr>
        <p:txBody>
          <a:bodyPr wrap="none" rtlCol="0">
            <a:spAutoFit/>
          </a:bodyPr>
          <a:lstStyle/>
          <a:p>
            <a:pPr marL="342900" indent="-342900" algn="l">
              <a:buSzPct val="80000"/>
              <a:buFont typeface="Wingdings" panose="05000000000000000000" pitchFamily="2" charset="2"/>
              <a:buChar char="l"/>
            </a:pPr>
            <a:r>
              <a:rPr lang="zh-CN" altLang="en-US" sz="2400" smtClean="0">
                <a:latin typeface="+mn-ea"/>
                <a:ea typeface="+mn-ea"/>
              </a:rPr>
              <a:t>查询</a:t>
            </a:r>
            <a:r>
              <a:rPr lang="en-US" altLang="zh-CN" sz="2400" smtClean="0">
                <a:latin typeface="+mn-ea"/>
                <a:ea typeface="+mn-ea"/>
              </a:rPr>
              <a:t>bind</a:t>
            </a:r>
            <a:r>
              <a:rPr lang="zh-CN" altLang="en-US" sz="2400" smtClean="0">
                <a:latin typeface="+mn-ea"/>
                <a:ea typeface="+mn-ea"/>
              </a:rPr>
              <a:t>软件包安装信息；备份主配置文件；</a:t>
            </a:r>
            <a:endParaRPr lang="en-US" altLang="zh-CN" sz="2400" smtClean="0">
              <a:latin typeface="+mn-ea"/>
              <a:ea typeface="+mn-ea"/>
            </a:endParaRPr>
          </a:p>
          <a:p>
            <a:pPr algn="l"/>
            <a:r>
              <a:rPr lang="zh-CN" altLang="en-US" sz="2400" smtClean="0">
                <a:latin typeface="+mn-ea"/>
                <a:ea typeface="+mn-ea"/>
              </a:rPr>
              <a:t>用编辑器打开主配置文件</a:t>
            </a:r>
            <a:endParaRPr lang="zh-CN" altLang="en-US" sz="2400">
              <a:latin typeface="+mn-ea"/>
              <a:ea typeface="+mn-ea"/>
            </a:endParaRPr>
          </a:p>
        </p:txBody>
      </p:sp>
    </p:spTree>
    <p:extLst>
      <p:ext uri="{BB962C8B-B14F-4D97-AF65-F5344CB8AC3E}">
        <p14:creationId xmlns:p14="http://schemas.microsoft.com/office/powerpoint/2010/main" val="1362106078"/>
      </p:ext>
    </p:extLst>
  </p:cSld>
  <p:clrMapOvr>
    <a:masterClrMapping/>
  </p:clrMapOvr>
  <p:transition spd="slow">
    <p:circl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0568" y="265907"/>
            <a:ext cx="7543800" cy="858837"/>
          </a:xfrm>
        </p:spPr>
        <p:txBody>
          <a:bodyPr/>
          <a:lstStyle/>
          <a:p>
            <a:r>
              <a:rPr lang="zh-CN" altLang="en-US" sz="3000"/>
              <a:t>在</a:t>
            </a:r>
            <a:r>
              <a:rPr lang="en-US" altLang="zh-CN" sz="3000" err="1"/>
              <a:t>named.conf</a:t>
            </a:r>
            <a:r>
              <a:rPr lang="zh-CN" altLang="en-US" sz="3000"/>
              <a:t>文件中添加正向和反向区域</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55</a:t>
            </a:fld>
            <a:endParaRPr lang="en-US" altLang="zh-CN"/>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340769"/>
            <a:ext cx="6696744" cy="4741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bwMode="auto">
          <a:xfrm>
            <a:off x="971600" y="3933056"/>
            <a:ext cx="2736304" cy="172819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5695848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a:t>
            </a:r>
            <a:r>
              <a:rPr lang="zh-CN" altLang="en-US" smtClean="0"/>
              <a:t>配置文件说明</a:t>
            </a:r>
            <a:endParaRPr lang="zh-CN" altLang="en-US"/>
          </a:p>
        </p:txBody>
      </p:sp>
      <p:sp>
        <p:nvSpPr>
          <p:cNvPr id="3" name="内容占位符 2"/>
          <p:cNvSpPr>
            <a:spLocks noGrp="1"/>
          </p:cNvSpPr>
          <p:nvPr>
            <p:ph idx="1"/>
          </p:nvPr>
        </p:nvSpPr>
        <p:spPr>
          <a:xfrm>
            <a:off x="251520" y="1753642"/>
            <a:ext cx="8568952" cy="4699694"/>
          </a:xfrm>
        </p:spPr>
        <p:txBody>
          <a:bodyPr/>
          <a:lstStyle/>
          <a:p>
            <a:pPr>
              <a:lnSpc>
                <a:spcPct val="80000"/>
              </a:lnSpc>
            </a:pPr>
            <a:r>
              <a:rPr lang="en-US" altLang="zh-CN" sz="2400" smtClean="0"/>
              <a:t>DNS</a:t>
            </a:r>
            <a:r>
              <a:rPr lang="zh-CN" altLang="en-US" sz="2400" smtClean="0"/>
              <a:t>服务器的主配置文件为</a:t>
            </a:r>
            <a:r>
              <a:rPr lang="en-US" altLang="zh-CN" sz="2400" smtClean="0"/>
              <a:t>/</a:t>
            </a:r>
            <a:r>
              <a:rPr lang="en-US" altLang="zh-CN" sz="2400" err="1" smtClean="0"/>
              <a:t>etc</a:t>
            </a:r>
            <a:r>
              <a:rPr lang="en-US" altLang="zh-CN" sz="2400" smtClean="0"/>
              <a:t>/</a:t>
            </a:r>
            <a:r>
              <a:rPr lang="en-US" altLang="zh-CN" sz="2400" err="1" smtClean="0"/>
              <a:t>named.conf</a:t>
            </a:r>
            <a:r>
              <a:rPr lang="zh-CN" altLang="en-US" sz="2400" smtClean="0"/>
              <a:t>中包括</a:t>
            </a:r>
            <a:r>
              <a:rPr lang="en-US" altLang="zh-CN" sz="2400" smtClean="0"/>
              <a:t>DNS</a:t>
            </a:r>
            <a:r>
              <a:rPr lang="zh-CN" altLang="en-US" sz="2400" smtClean="0"/>
              <a:t>服务器的基本配置，说明</a:t>
            </a:r>
            <a:r>
              <a:rPr lang="en-US" altLang="zh-CN" sz="2400" smtClean="0"/>
              <a:t>DNS</a:t>
            </a:r>
            <a:r>
              <a:rPr lang="zh-CN" altLang="en-US" sz="2400" smtClean="0"/>
              <a:t>服务器的全局参数，可由多个配置语句组成。每个配置语句后是参数和用大括号括起来的配置子句块。</a:t>
            </a:r>
            <a:endParaRPr lang="en-US" altLang="zh-CN" sz="2400" smtClean="0"/>
          </a:p>
          <a:p>
            <a:pPr>
              <a:lnSpc>
                <a:spcPct val="80000"/>
              </a:lnSpc>
            </a:pPr>
            <a:r>
              <a:rPr lang="en-US" altLang="zh-CN" sz="2400" err="1" smtClean="0"/>
              <a:t>Named.conf</a:t>
            </a:r>
            <a:r>
              <a:rPr lang="zh-CN" altLang="en-US" sz="2400" smtClean="0"/>
              <a:t>文件中最常用的配置语句为：</a:t>
            </a:r>
            <a:r>
              <a:rPr lang="en-US" altLang="zh-CN" sz="2400" smtClean="0">
                <a:solidFill>
                  <a:srgbClr val="CC0099"/>
                </a:solidFill>
              </a:rPr>
              <a:t>options</a:t>
            </a:r>
            <a:r>
              <a:rPr lang="zh-CN" altLang="en-US" sz="2400" smtClean="0">
                <a:solidFill>
                  <a:srgbClr val="CC0099"/>
                </a:solidFill>
              </a:rPr>
              <a:t>语句和</a:t>
            </a:r>
            <a:r>
              <a:rPr lang="en-US" altLang="zh-CN" sz="2400" smtClean="0">
                <a:solidFill>
                  <a:srgbClr val="CC0099"/>
                </a:solidFill>
              </a:rPr>
              <a:t>zone</a:t>
            </a:r>
            <a:r>
              <a:rPr lang="zh-CN" altLang="en-US" sz="2400" smtClean="0">
                <a:solidFill>
                  <a:srgbClr val="CC0099"/>
                </a:solidFill>
              </a:rPr>
              <a:t>语句</a:t>
            </a:r>
            <a:r>
              <a:rPr lang="zh-CN" altLang="en-US" sz="2400" smtClean="0"/>
              <a:t>。</a:t>
            </a:r>
            <a:endParaRPr lang="en-US" altLang="zh-CN" sz="2400" smtClean="0"/>
          </a:p>
          <a:p>
            <a:pPr marL="0" indent="0">
              <a:lnSpc>
                <a:spcPct val="80000"/>
              </a:lnSpc>
              <a:buNone/>
            </a:pPr>
            <a:r>
              <a:rPr lang="zh-CN" altLang="en-US" sz="2400" smtClean="0"/>
              <a:t>（</a:t>
            </a:r>
            <a:r>
              <a:rPr lang="en-US" altLang="zh-CN" sz="2400" smtClean="0"/>
              <a:t>1</a:t>
            </a:r>
            <a:r>
              <a:rPr lang="zh-CN" altLang="en-US" sz="2400" smtClean="0"/>
              <a:t>）</a:t>
            </a:r>
            <a:r>
              <a:rPr lang="en-US" altLang="zh-CN" sz="2400" smtClean="0"/>
              <a:t>options</a:t>
            </a:r>
            <a:r>
              <a:rPr lang="zh-CN" altLang="en-US" sz="2400" smtClean="0"/>
              <a:t>语句基本格式：</a:t>
            </a:r>
            <a:endParaRPr lang="en-US" altLang="zh-CN" sz="2400" smtClean="0"/>
          </a:p>
          <a:p>
            <a:pPr marL="0" indent="0">
              <a:lnSpc>
                <a:spcPct val="80000"/>
              </a:lnSpc>
              <a:buNone/>
            </a:pPr>
            <a:r>
              <a:rPr lang="en-US" altLang="zh-CN" sz="2400"/>
              <a:t>o</a:t>
            </a:r>
            <a:r>
              <a:rPr lang="en-US" altLang="zh-CN" sz="2400" smtClean="0"/>
              <a:t>ptions{</a:t>
            </a:r>
          </a:p>
          <a:p>
            <a:pPr marL="0" indent="0">
              <a:lnSpc>
                <a:spcPct val="80000"/>
              </a:lnSpc>
              <a:buNone/>
            </a:pPr>
            <a:r>
              <a:rPr lang="en-US" altLang="zh-CN" sz="2400"/>
              <a:t> </a:t>
            </a:r>
            <a:r>
              <a:rPr lang="en-US" altLang="zh-CN" sz="2400" smtClean="0"/>
              <a:t>            </a:t>
            </a:r>
            <a:r>
              <a:rPr lang="zh-CN" altLang="en-US" sz="2400" smtClean="0"/>
              <a:t>配置子句；</a:t>
            </a:r>
            <a:r>
              <a:rPr lang="en-US" altLang="zh-CN" sz="2400" smtClean="0"/>
              <a:t>}</a:t>
            </a:r>
          </a:p>
          <a:p>
            <a:pPr marL="0" indent="0">
              <a:lnSpc>
                <a:spcPct val="80000"/>
              </a:lnSpc>
              <a:buNone/>
            </a:pPr>
            <a:r>
              <a:rPr lang="zh-CN" altLang="en-US" sz="2400" smtClean="0"/>
              <a:t>常用的配置子句为：</a:t>
            </a:r>
            <a:endParaRPr lang="en-US" altLang="zh-CN" sz="2400" smtClean="0"/>
          </a:p>
          <a:p>
            <a:pPr marL="0" indent="0">
              <a:lnSpc>
                <a:spcPct val="80000"/>
              </a:lnSpc>
              <a:buNone/>
            </a:pPr>
            <a:r>
              <a:rPr lang="en-US" altLang="zh-CN" sz="2400" smtClean="0">
                <a:solidFill>
                  <a:srgbClr val="0000CC"/>
                </a:solidFill>
              </a:rPr>
              <a:t>directory “</a:t>
            </a:r>
            <a:r>
              <a:rPr lang="zh-CN" altLang="en-US" sz="2400" smtClean="0">
                <a:solidFill>
                  <a:srgbClr val="0000CC"/>
                </a:solidFill>
              </a:rPr>
              <a:t>目录名</a:t>
            </a:r>
            <a:r>
              <a:rPr lang="en-US" altLang="zh-CN" sz="2400" smtClean="0">
                <a:solidFill>
                  <a:srgbClr val="0000CC"/>
                </a:solidFill>
              </a:rPr>
              <a:t>”:</a:t>
            </a:r>
            <a:r>
              <a:rPr lang="zh-CN" altLang="en-US" sz="2400" smtClean="0"/>
              <a:t>区域文件的保存路径，默认为</a:t>
            </a:r>
            <a:r>
              <a:rPr lang="en-US" altLang="zh-CN" sz="2400" err="1" smtClean="0"/>
              <a:t>var</a:t>
            </a:r>
            <a:r>
              <a:rPr lang="en-US" altLang="zh-CN" sz="2400" smtClean="0"/>
              <a:t>/named</a:t>
            </a:r>
            <a:r>
              <a:rPr lang="zh-CN" altLang="en-US" sz="2400" smtClean="0"/>
              <a:t>，</a:t>
            </a:r>
            <a:r>
              <a:rPr lang="zh-CN" altLang="en-US" sz="2400" smtClean="0">
                <a:solidFill>
                  <a:srgbClr val="0000CC"/>
                </a:solidFill>
              </a:rPr>
              <a:t>通常不需要修改</a:t>
            </a:r>
            <a:r>
              <a:rPr lang="zh-CN" altLang="en-US" sz="2400" smtClean="0"/>
              <a:t>。</a:t>
            </a:r>
            <a:r>
              <a:rPr lang="en-US" altLang="zh-CN" sz="2400" smtClean="0"/>
              <a:t> </a:t>
            </a:r>
          </a:p>
          <a:p>
            <a:pPr marL="0" indent="0">
              <a:lnSpc>
                <a:spcPct val="80000"/>
              </a:lnSpc>
              <a:buNone/>
            </a:pPr>
            <a:r>
              <a:rPr lang="en-US" altLang="zh-CN" sz="2400"/>
              <a:t>o</a:t>
            </a:r>
            <a:r>
              <a:rPr lang="en-US" altLang="zh-CN" sz="2400" smtClean="0"/>
              <a:t>ptions</a:t>
            </a:r>
            <a:r>
              <a:rPr lang="zh-CN" altLang="en-US" sz="2400" smtClean="0"/>
              <a:t>选项用来定义一些影响整个</a:t>
            </a:r>
            <a:r>
              <a:rPr lang="en-US" altLang="zh-CN" sz="2400" smtClean="0"/>
              <a:t>DNS</a:t>
            </a:r>
            <a:r>
              <a:rPr lang="zh-CN" altLang="en-US" sz="2400" smtClean="0"/>
              <a:t>服务器的环境，例如用来指定文件的路径，用户还可以指定端口号，默认为</a:t>
            </a:r>
            <a:r>
              <a:rPr lang="en-US" altLang="zh-CN" sz="2400" smtClean="0"/>
              <a:t>53</a:t>
            </a:r>
            <a:r>
              <a:rPr lang="zh-CN" altLang="en-US" sz="2400" smtClean="0"/>
              <a:t>。</a:t>
            </a:r>
            <a:endParaRPr lang="en-US" altLang="zh-CN" sz="2400" smtClean="0"/>
          </a:p>
        </p:txBody>
      </p:sp>
    </p:spTree>
    <p:extLst>
      <p:ext uri="{BB962C8B-B14F-4D97-AF65-F5344CB8AC3E}">
        <p14:creationId xmlns:p14="http://schemas.microsoft.com/office/powerpoint/2010/main" val="2651447167"/>
      </p:ext>
    </p:extLst>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主</a:t>
            </a:r>
            <a:r>
              <a:rPr lang="zh-CN" altLang="en-US" smtClean="0"/>
              <a:t>配置文件说明</a:t>
            </a:r>
            <a:endParaRPr lang="zh-CN" altLang="en-US"/>
          </a:p>
        </p:txBody>
      </p:sp>
      <p:sp>
        <p:nvSpPr>
          <p:cNvPr id="3" name="内容占位符 2"/>
          <p:cNvSpPr>
            <a:spLocks noGrp="1"/>
          </p:cNvSpPr>
          <p:nvPr>
            <p:ph idx="1"/>
          </p:nvPr>
        </p:nvSpPr>
        <p:spPr>
          <a:xfrm>
            <a:off x="323528" y="1196752"/>
            <a:ext cx="8424936" cy="5112568"/>
          </a:xfrm>
        </p:spPr>
        <p:txBody>
          <a:bodyPr/>
          <a:lstStyle/>
          <a:p>
            <a:pPr marL="0" indent="0">
              <a:lnSpc>
                <a:spcPct val="90000"/>
              </a:lnSpc>
              <a:buNone/>
            </a:pPr>
            <a:r>
              <a:rPr lang="zh-CN" altLang="en-US" sz="2400" smtClean="0"/>
              <a:t>（</a:t>
            </a:r>
            <a:r>
              <a:rPr lang="en-US" altLang="zh-CN" sz="2400" smtClean="0"/>
              <a:t>2</a:t>
            </a:r>
            <a:r>
              <a:rPr lang="zh-CN" altLang="en-US" sz="2400" smtClean="0"/>
              <a:t>）</a:t>
            </a:r>
            <a:r>
              <a:rPr lang="en-US" altLang="zh-CN" sz="2400" smtClean="0"/>
              <a:t>zone</a:t>
            </a:r>
            <a:r>
              <a:rPr lang="zh-CN" altLang="en-US" sz="2400" smtClean="0"/>
              <a:t>语句</a:t>
            </a:r>
            <a:endParaRPr lang="en-US" altLang="zh-CN" sz="2400" smtClean="0"/>
          </a:p>
          <a:p>
            <a:pPr marL="0" indent="0">
              <a:lnSpc>
                <a:spcPct val="90000"/>
              </a:lnSpc>
              <a:buNone/>
            </a:pPr>
            <a:r>
              <a:rPr lang="en-US" altLang="zh-CN" sz="2400"/>
              <a:t>z</a:t>
            </a:r>
            <a:r>
              <a:rPr lang="en-US" altLang="zh-CN" sz="2400" smtClean="0"/>
              <a:t>one</a:t>
            </a:r>
            <a:r>
              <a:rPr lang="zh-CN" altLang="en-US" sz="2400" smtClean="0"/>
              <a:t>语句用于指明域名服务器所服务的区域，其中</a:t>
            </a:r>
            <a:r>
              <a:rPr lang="zh-CN" altLang="en-US" sz="2400" smtClean="0">
                <a:solidFill>
                  <a:srgbClr val="CC0099"/>
                </a:solidFill>
              </a:rPr>
              <a:t>必须说明域名</a:t>
            </a:r>
            <a:r>
              <a:rPr lang="zh-CN" altLang="en-US" sz="2400" smtClean="0"/>
              <a:t>、</a:t>
            </a:r>
            <a:r>
              <a:rPr lang="en-US" altLang="zh-CN" sz="2400" smtClean="0">
                <a:solidFill>
                  <a:srgbClr val="CC0099"/>
                </a:solidFill>
              </a:rPr>
              <a:t>DNS</a:t>
            </a:r>
            <a:r>
              <a:rPr lang="zh-CN" altLang="en-US" sz="2400" smtClean="0">
                <a:solidFill>
                  <a:srgbClr val="CC0099"/>
                </a:solidFill>
              </a:rPr>
              <a:t>服务器的类型</a:t>
            </a:r>
            <a:r>
              <a:rPr lang="zh-CN" altLang="en-US" sz="2400" smtClean="0"/>
              <a:t>和</a:t>
            </a:r>
            <a:r>
              <a:rPr lang="zh-CN" altLang="en-US" sz="2400" smtClean="0">
                <a:solidFill>
                  <a:srgbClr val="CC0099"/>
                </a:solidFill>
              </a:rPr>
              <a:t>区域文件名</a:t>
            </a:r>
            <a:r>
              <a:rPr lang="zh-CN" altLang="en-US" sz="2400" smtClean="0"/>
              <a:t>等信息，其基本格式为：</a:t>
            </a:r>
            <a:endParaRPr lang="en-US" altLang="zh-CN" sz="2400" smtClean="0"/>
          </a:p>
          <a:p>
            <a:pPr marL="0" indent="0">
              <a:lnSpc>
                <a:spcPct val="90000"/>
              </a:lnSpc>
              <a:buNone/>
            </a:pPr>
            <a:r>
              <a:rPr lang="en-US" altLang="zh-CN" sz="2400"/>
              <a:t>z</a:t>
            </a:r>
            <a:r>
              <a:rPr lang="en-US" altLang="zh-CN" sz="2400" smtClean="0"/>
              <a:t>one </a:t>
            </a:r>
            <a:r>
              <a:rPr lang="zh-CN" altLang="en-US" sz="2400" smtClean="0"/>
              <a:t>“</a:t>
            </a:r>
            <a:r>
              <a:rPr lang="zh-CN" altLang="en-US" sz="2400" smtClean="0">
                <a:solidFill>
                  <a:srgbClr val="0000CC"/>
                </a:solidFill>
              </a:rPr>
              <a:t>域名</a:t>
            </a:r>
            <a:r>
              <a:rPr lang="zh-CN" altLang="en-US" sz="2400" smtClean="0"/>
              <a:t>”</a:t>
            </a:r>
            <a:r>
              <a:rPr lang="en-US" altLang="zh-CN" sz="2400" smtClean="0"/>
              <a:t>{</a:t>
            </a:r>
          </a:p>
          <a:p>
            <a:pPr marL="0" indent="0">
              <a:lnSpc>
                <a:spcPct val="90000"/>
              </a:lnSpc>
              <a:buNone/>
            </a:pPr>
            <a:r>
              <a:rPr lang="en-US" altLang="zh-CN" sz="2400"/>
              <a:t> </a:t>
            </a:r>
            <a:r>
              <a:rPr lang="en-US" altLang="zh-CN" sz="2400" smtClean="0"/>
              <a:t>       type  </a:t>
            </a:r>
            <a:r>
              <a:rPr lang="zh-CN" altLang="en-US" sz="2400" smtClean="0"/>
              <a:t>子句</a:t>
            </a:r>
            <a:r>
              <a:rPr lang="en-US" altLang="zh-CN" sz="2400" smtClean="0"/>
              <a:t>;</a:t>
            </a:r>
          </a:p>
          <a:p>
            <a:pPr marL="0" indent="0">
              <a:lnSpc>
                <a:spcPct val="90000"/>
              </a:lnSpc>
              <a:buNone/>
            </a:pPr>
            <a:r>
              <a:rPr lang="en-US" altLang="zh-CN" sz="2400"/>
              <a:t> </a:t>
            </a:r>
            <a:r>
              <a:rPr lang="en-US" altLang="zh-CN" sz="2400" smtClean="0"/>
              <a:t>       file     </a:t>
            </a:r>
            <a:r>
              <a:rPr lang="zh-CN" altLang="en-US" sz="2400" smtClean="0"/>
              <a:t>子句；</a:t>
            </a:r>
            <a:endParaRPr lang="en-US" altLang="zh-CN" sz="2400" smtClean="0"/>
          </a:p>
          <a:p>
            <a:pPr marL="0" indent="0">
              <a:lnSpc>
                <a:spcPct val="90000"/>
              </a:lnSpc>
              <a:buNone/>
            </a:pPr>
            <a:r>
              <a:rPr lang="en-US" altLang="zh-CN" sz="2400"/>
              <a:t> </a:t>
            </a:r>
            <a:r>
              <a:rPr lang="en-US" altLang="zh-CN" sz="2400" smtClean="0"/>
              <a:t>       </a:t>
            </a:r>
            <a:r>
              <a:rPr lang="zh-CN" altLang="en-US" sz="2400" smtClean="0"/>
              <a:t>其他配置子句；</a:t>
            </a:r>
            <a:r>
              <a:rPr lang="en-US" altLang="zh-CN" sz="2400" smtClean="0"/>
              <a:t>};</a:t>
            </a:r>
          </a:p>
          <a:p>
            <a:pPr marL="0" indent="0">
              <a:lnSpc>
                <a:spcPct val="90000"/>
              </a:lnSpc>
              <a:buNone/>
            </a:pPr>
            <a:r>
              <a:rPr lang="en-US" altLang="zh-CN" sz="2400"/>
              <a:t>t</a:t>
            </a:r>
            <a:r>
              <a:rPr lang="en-US" altLang="zh-CN" sz="2400" smtClean="0"/>
              <a:t>ype</a:t>
            </a:r>
            <a:r>
              <a:rPr lang="zh-CN" altLang="en-US" sz="2400" smtClean="0"/>
              <a:t>子句说明</a:t>
            </a:r>
            <a:r>
              <a:rPr lang="en-US" altLang="zh-CN" sz="2400" smtClean="0"/>
              <a:t>DNS</a:t>
            </a:r>
            <a:r>
              <a:rPr lang="zh-CN" altLang="en-US" sz="2400" smtClean="0"/>
              <a:t>服务器的类型，参数为</a:t>
            </a:r>
            <a:r>
              <a:rPr lang="en-US" altLang="zh-CN" sz="2400" smtClean="0"/>
              <a:t>master</a:t>
            </a:r>
            <a:r>
              <a:rPr lang="zh-CN" altLang="en-US" sz="2400" smtClean="0"/>
              <a:t>，表示此</a:t>
            </a:r>
            <a:r>
              <a:rPr lang="en-US" altLang="zh-CN" sz="2400" smtClean="0"/>
              <a:t>DNS</a:t>
            </a:r>
            <a:r>
              <a:rPr lang="zh-CN" altLang="en-US" sz="2400" smtClean="0"/>
              <a:t>服务器为主域名服务器；参数为</a:t>
            </a:r>
            <a:r>
              <a:rPr lang="en-US" altLang="zh-CN" sz="2400" smtClean="0"/>
              <a:t>slave</a:t>
            </a:r>
            <a:r>
              <a:rPr lang="zh-CN" altLang="en-US" sz="2400" smtClean="0"/>
              <a:t>，则表示辅助域名服务器。</a:t>
            </a:r>
            <a:r>
              <a:rPr lang="en-US" altLang="zh-CN" sz="2400" smtClean="0">
                <a:solidFill>
                  <a:srgbClr val="0000CC"/>
                </a:solidFill>
              </a:rPr>
              <a:t>file</a:t>
            </a:r>
            <a:r>
              <a:rPr lang="zh-CN" altLang="en-US" sz="2400" smtClean="0">
                <a:solidFill>
                  <a:srgbClr val="0000CC"/>
                </a:solidFill>
              </a:rPr>
              <a:t>子句指定区域文件的名称</a:t>
            </a:r>
            <a:r>
              <a:rPr lang="zh-CN" altLang="en-US" sz="2400" smtClean="0"/>
              <a:t>。</a:t>
            </a:r>
            <a:endParaRPr lang="en-US" altLang="zh-CN" sz="2400" smtClean="0"/>
          </a:p>
          <a:p>
            <a:pPr marL="0" indent="0">
              <a:lnSpc>
                <a:spcPct val="90000"/>
              </a:lnSpc>
              <a:buNone/>
            </a:pPr>
            <a:r>
              <a:rPr lang="zh-CN" altLang="en-US" sz="2400"/>
              <a:t>图例</a:t>
            </a:r>
            <a:r>
              <a:rPr lang="zh-CN" altLang="en-US" sz="2400" smtClean="0"/>
              <a:t>中的第二个</a:t>
            </a:r>
            <a:r>
              <a:rPr lang="en-US" altLang="zh-CN" sz="2400" smtClean="0"/>
              <a:t>zone</a:t>
            </a:r>
            <a:r>
              <a:rPr lang="zh-CN" altLang="en-US" sz="2400" smtClean="0"/>
              <a:t>配置语句用于前一个区域的逆向映射，例如，其名字由</a:t>
            </a:r>
            <a:r>
              <a:rPr lang="en-US" altLang="zh-CN" sz="2400" smtClean="0"/>
              <a:t>liqun.com</a:t>
            </a:r>
            <a:r>
              <a:rPr lang="zh-CN" altLang="en-US" sz="2400" smtClean="0"/>
              <a:t>域</a:t>
            </a:r>
            <a:r>
              <a:rPr lang="en-US" altLang="zh-CN" sz="2400" smtClean="0"/>
              <a:t>IP</a:t>
            </a:r>
            <a:r>
              <a:rPr lang="zh-CN" altLang="en-US" sz="2400" smtClean="0"/>
              <a:t>地址的逆序再加上术语</a:t>
            </a:r>
            <a:r>
              <a:rPr lang="en-US" altLang="zh-CN" sz="2400" smtClean="0"/>
              <a:t>in-addr.arpa</a:t>
            </a:r>
            <a:r>
              <a:rPr lang="zh-CN" altLang="en-US" sz="2400" smtClean="0"/>
              <a:t>构成。</a:t>
            </a:r>
            <a:endParaRPr lang="en-US" altLang="zh-CN" sz="2400" smtClean="0"/>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57</a:t>
            </a:fld>
            <a:endParaRPr lang="en-US" altLang="zh-CN"/>
          </a:p>
        </p:txBody>
      </p:sp>
    </p:spTree>
    <p:extLst>
      <p:ext uri="{BB962C8B-B14F-4D97-AF65-F5344CB8AC3E}">
        <p14:creationId xmlns:p14="http://schemas.microsoft.com/office/powerpoint/2010/main" val="1840526223"/>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2238"/>
            <a:ext cx="7543800" cy="858837"/>
          </a:xfrm>
        </p:spPr>
        <p:txBody>
          <a:bodyPr/>
          <a:lstStyle/>
          <a:p>
            <a:r>
              <a:rPr lang="zh-CN" altLang="en-US" sz="3600"/>
              <a:t>编辑正向解析文件</a:t>
            </a:r>
            <a:r>
              <a:rPr lang="en-US" altLang="zh-CN" sz="3600" err="1"/>
              <a:t>liqun.com.zone</a:t>
            </a:r>
            <a:endParaRPr lang="zh-CN" altLang="en-US" sz="360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58</a:t>
            </a:fld>
            <a:endParaRPr lang="en-US" altLang="zh-CN"/>
          </a:p>
        </p:txBody>
      </p:sp>
      <p:pic>
        <p:nvPicPr>
          <p:cNvPr id="819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052736"/>
            <a:ext cx="6567826"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916832"/>
            <a:ext cx="6840760"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bwMode="auto">
          <a:xfrm>
            <a:off x="3347864" y="3501008"/>
            <a:ext cx="1008112" cy="360040"/>
          </a:xfrm>
          <a:prstGeom prst="rect">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7047244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正向区域文件说明</a:t>
            </a:r>
            <a:endParaRPr lang="zh-CN" altLang="en-US"/>
          </a:p>
        </p:txBody>
      </p:sp>
      <p:sp>
        <p:nvSpPr>
          <p:cNvPr id="3" name="内容占位符 2"/>
          <p:cNvSpPr>
            <a:spLocks noGrp="1"/>
          </p:cNvSpPr>
          <p:nvPr>
            <p:ph idx="1"/>
          </p:nvPr>
        </p:nvSpPr>
        <p:spPr>
          <a:xfrm>
            <a:off x="251520" y="1719263"/>
            <a:ext cx="8568952" cy="4411662"/>
          </a:xfrm>
        </p:spPr>
        <p:txBody>
          <a:bodyPr/>
          <a:lstStyle/>
          <a:p>
            <a:r>
              <a:rPr lang="en-US" altLang="zh-CN" sz="2400" smtClean="0"/>
              <a:t>DNS</a:t>
            </a:r>
            <a:r>
              <a:rPr lang="zh-CN" altLang="en-US" sz="2400" smtClean="0"/>
              <a:t>服务器要发挥域名解析功能，除了需要主配置文件和根服务器信息文件外，还必须有相应的区域文件（正向区域文件和反向区域文件）。一台</a:t>
            </a:r>
            <a:r>
              <a:rPr lang="en-US" altLang="zh-CN" sz="2400" smtClean="0"/>
              <a:t>DNS</a:t>
            </a:r>
            <a:r>
              <a:rPr lang="zh-CN" altLang="en-US" sz="2400" smtClean="0"/>
              <a:t>服务器内可以有多个区域文件，同一个区域文件也可以存放多台</a:t>
            </a:r>
            <a:r>
              <a:rPr lang="en-US" altLang="zh-CN" sz="2400" smtClean="0"/>
              <a:t>DNS</a:t>
            </a:r>
            <a:r>
              <a:rPr lang="zh-CN" altLang="en-US" sz="2400" smtClean="0"/>
              <a:t>服务器。正向区域文件实现区域内从域名到</a:t>
            </a:r>
            <a:r>
              <a:rPr lang="en-US" altLang="zh-CN" sz="2400" smtClean="0"/>
              <a:t>IP</a:t>
            </a:r>
            <a:r>
              <a:rPr lang="zh-CN" altLang="en-US" sz="2400" smtClean="0"/>
              <a:t>地址的解析。可以出现如下类型的资源记录：</a:t>
            </a:r>
            <a:endParaRPr lang="en-US" altLang="zh-CN" sz="2400" smtClean="0"/>
          </a:p>
          <a:p>
            <a:pPr marL="0" indent="0">
              <a:buNone/>
            </a:pPr>
            <a:r>
              <a:rPr lang="en-US" altLang="zh-CN" sz="2400" smtClean="0">
                <a:solidFill>
                  <a:srgbClr val="0000CC"/>
                </a:solidFill>
              </a:rPr>
              <a:t>SOA</a:t>
            </a:r>
            <a:r>
              <a:rPr lang="zh-CN" altLang="en-US" sz="2400" smtClean="0"/>
              <a:t>（</a:t>
            </a:r>
            <a:r>
              <a:rPr lang="en-US" altLang="zh-CN" sz="2400" smtClean="0"/>
              <a:t>Start  Of Authority</a:t>
            </a:r>
            <a:r>
              <a:rPr lang="zh-CN" altLang="en-US" sz="2400" smtClean="0"/>
              <a:t>，授权起始）</a:t>
            </a:r>
            <a:r>
              <a:rPr lang="en-US" altLang="zh-CN" sz="2400" smtClean="0"/>
              <a:t> </a:t>
            </a:r>
            <a:r>
              <a:rPr lang="zh-CN" altLang="en-US" sz="2400" smtClean="0"/>
              <a:t>记录，是记录主域名服务器的区域文件必不可少的记录，总是处于区域文件的最前面，记录定义域名的基本信息和属性，其基本格式为如下：</a:t>
            </a:r>
            <a:endParaRPr lang="en-US" altLang="zh-CN" sz="2400" smtClean="0"/>
          </a:p>
          <a:p>
            <a:pPr marL="0" indent="0">
              <a:buNone/>
            </a:pPr>
            <a:endParaRPr lang="zh-CN" altLang="en-US" sz="2400"/>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59</a:t>
            </a:fld>
            <a:endParaRPr lang="en-US" altLang="zh-CN"/>
          </a:p>
        </p:txBody>
      </p:sp>
    </p:spTree>
    <p:extLst>
      <p:ext uri="{BB962C8B-B14F-4D97-AF65-F5344CB8AC3E}">
        <p14:creationId xmlns:p14="http://schemas.microsoft.com/office/powerpoint/2010/main" val="994560940"/>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sz="4000" smtClean="0">
                <a:latin typeface="+mj-ea"/>
              </a:rPr>
              <a:t>TCP/IP</a:t>
            </a:r>
            <a:r>
              <a:rPr lang="zh-CN" altLang="en-US" sz="4000">
                <a:latin typeface="+mj-ea"/>
              </a:rPr>
              <a:t>协议栈</a:t>
            </a:r>
          </a:p>
        </p:txBody>
      </p:sp>
      <p:sp>
        <p:nvSpPr>
          <p:cNvPr id="212995" name="Rectangle 3"/>
          <p:cNvSpPr>
            <a:spLocks noGrp="1" noChangeArrowheads="1"/>
          </p:cNvSpPr>
          <p:nvPr>
            <p:ph type="body" idx="1"/>
          </p:nvPr>
        </p:nvSpPr>
        <p:spPr>
          <a:xfrm>
            <a:off x="395536" y="1484784"/>
            <a:ext cx="7992888" cy="4680520"/>
          </a:xfrm>
        </p:spPr>
        <p:txBody>
          <a:bodyPr/>
          <a:lstStyle/>
          <a:p>
            <a:pPr>
              <a:lnSpc>
                <a:spcPct val="150000"/>
              </a:lnSpc>
            </a:pPr>
            <a:r>
              <a:rPr lang="zh-CN" altLang="en-US" sz="2600" smtClean="0">
                <a:latin typeface="+mn-ea"/>
              </a:rPr>
              <a:t>由于</a:t>
            </a:r>
            <a:r>
              <a:rPr lang="en-US" altLang="zh-CN" sz="2600">
                <a:latin typeface="+mn-ea"/>
              </a:rPr>
              <a:t>ISO</a:t>
            </a:r>
            <a:r>
              <a:rPr lang="zh-CN" altLang="en-US" sz="2600">
                <a:latin typeface="+mn-ea"/>
              </a:rPr>
              <a:t>制定的</a:t>
            </a:r>
            <a:r>
              <a:rPr lang="en-US" altLang="zh-CN" sz="2600" err="1">
                <a:latin typeface="+mn-ea"/>
              </a:rPr>
              <a:t>OSI</a:t>
            </a:r>
            <a:r>
              <a:rPr lang="zh-CN" altLang="en-US" sz="2600">
                <a:latin typeface="+mn-ea"/>
              </a:rPr>
              <a:t>参考模型的过于庞大、复杂，在实现时造成了很多困难</a:t>
            </a:r>
            <a:r>
              <a:rPr lang="zh-CN" altLang="en-US" sz="2600" smtClean="0">
                <a:latin typeface="+mn-ea"/>
              </a:rPr>
              <a:t>，实际</a:t>
            </a:r>
            <a:r>
              <a:rPr lang="zh-CN" altLang="en-US" sz="2600">
                <a:latin typeface="+mn-ea"/>
              </a:rPr>
              <a:t>实现中，</a:t>
            </a:r>
            <a:r>
              <a:rPr lang="en-US" altLang="zh-CN" sz="2600">
                <a:latin typeface="+mn-ea"/>
              </a:rPr>
              <a:t>TCP/IP</a:t>
            </a:r>
            <a:r>
              <a:rPr lang="zh-CN" altLang="en-US" sz="2600">
                <a:latin typeface="+mn-ea"/>
              </a:rPr>
              <a:t>协议栈获得了更为广泛的应用，目前主流的操作系统网络协议栈基本上都采用了</a:t>
            </a:r>
            <a:r>
              <a:rPr lang="en-US" altLang="zh-CN" sz="2600">
                <a:latin typeface="+mn-ea"/>
              </a:rPr>
              <a:t>TCP/IP</a:t>
            </a:r>
            <a:r>
              <a:rPr lang="zh-CN" altLang="en-US" sz="2600">
                <a:latin typeface="+mn-ea"/>
              </a:rPr>
              <a:t>协议栈</a:t>
            </a:r>
            <a:r>
              <a:rPr lang="zh-CN" altLang="en-US" sz="2600" smtClean="0">
                <a:latin typeface="+mn-ea"/>
              </a:rPr>
              <a:t>。</a:t>
            </a:r>
            <a:endParaRPr lang="en-US" altLang="zh-CN" sz="2600" smtClean="0">
              <a:latin typeface="+mn-ea"/>
            </a:endParaRPr>
          </a:p>
          <a:p>
            <a:pPr>
              <a:lnSpc>
                <a:spcPct val="150000"/>
              </a:lnSpc>
            </a:pPr>
            <a:r>
              <a:rPr lang="zh-CN" altLang="en-US" sz="2600">
                <a:latin typeface="+mn-ea"/>
              </a:rPr>
              <a:t>经典的</a:t>
            </a:r>
            <a:r>
              <a:rPr lang="en-US" altLang="zh-CN" sz="2600">
                <a:latin typeface="+mn-ea"/>
              </a:rPr>
              <a:t>TCP/IP</a:t>
            </a:r>
            <a:r>
              <a:rPr lang="zh-CN" altLang="en-US" sz="2600">
                <a:latin typeface="+mn-ea"/>
              </a:rPr>
              <a:t>参考模型从上至下分为四个层次：</a:t>
            </a:r>
            <a:r>
              <a:rPr lang="zh-CN" altLang="en-US" sz="2600">
                <a:solidFill>
                  <a:srgbClr val="0000CC"/>
                </a:solidFill>
                <a:latin typeface="+mn-ea"/>
              </a:rPr>
              <a:t>应用层</a:t>
            </a:r>
            <a:r>
              <a:rPr lang="zh-CN" altLang="en-US" sz="2600">
                <a:latin typeface="+mn-ea"/>
              </a:rPr>
              <a:t>、</a:t>
            </a:r>
            <a:r>
              <a:rPr lang="zh-CN" altLang="en-US" sz="2600">
                <a:solidFill>
                  <a:srgbClr val="0000CC"/>
                </a:solidFill>
                <a:latin typeface="+mn-ea"/>
              </a:rPr>
              <a:t>传输层</a:t>
            </a:r>
            <a:r>
              <a:rPr lang="zh-CN" altLang="en-US" sz="2600" smtClean="0">
                <a:latin typeface="+mn-ea"/>
              </a:rPr>
              <a:t>、</a:t>
            </a:r>
            <a:r>
              <a:rPr lang="zh-CN" altLang="en-US" sz="2600" smtClean="0">
                <a:solidFill>
                  <a:srgbClr val="0000CC"/>
                </a:solidFill>
                <a:latin typeface="+mn-ea"/>
              </a:rPr>
              <a:t>互联网层</a:t>
            </a:r>
            <a:r>
              <a:rPr lang="zh-CN" altLang="en-US" sz="2600" smtClean="0">
                <a:latin typeface="+mn-ea"/>
              </a:rPr>
              <a:t>和</a:t>
            </a:r>
            <a:r>
              <a:rPr lang="zh-CN" altLang="en-US" sz="2600" smtClean="0">
                <a:solidFill>
                  <a:srgbClr val="0000CC"/>
                </a:solidFill>
                <a:latin typeface="+mn-ea"/>
              </a:rPr>
              <a:t>网络接口层</a:t>
            </a:r>
            <a:r>
              <a:rPr lang="zh-CN" altLang="en-US" sz="2600" smtClean="0">
                <a:latin typeface="+mn-ea"/>
              </a:rPr>
              <a:t>。</a:t>
            </a:r>
            <a:endParaRPr lang="zh-CN" altLang="en-US" sz="2600">
              <a:latin typeface="+mn-ea"/>
            </a:endParaRPr>
          </a:p>
        </p:txBody>
      </p:sp>
      <p:sp>
        <p:nvSpPr>
          <p:cNvPr id="3" name="灯片编号占位符 2"/>
          <p:cNvSpPr>
            <a:spLocks noGrp="1"/>
          </p:cNvSpPr>
          <p:nvPr>
            <p:ph type="sldNum" sz="quarter" idx="11"/>
          </p:nvPr>
        </p:nvSpPr>
        <p:spPr/>
        <p:txBody>
          <a:bodyPr/>
          <a:lstStyle/>
          <a:p>
            <a:pPr>
              <a:defRPr/>
            </a:pPr>
            <a:fld id="{110871B5-850E-4E14-A636-3EC679EBF038}" type="slidenum">
              <a:rPr lang="en-US" altLang="zh-CN" smtClean="0"/>
              <a:pPr>
                <a:defRPr/>
              </a:pPr>
              <a:t>6</a:t>
            </a:fld>
            <a:endParaRPr lang="en-US" altLang="zh-CN"/>
          </a:p>
        </p:txBody>
      </p:sp>
    </p:spTree>
    <p:extLst>
      <p:ext uri="{BB962C8B-B14F-4D97-AF65-F5344CB8AC3E}">
        <p14:creationId xmlns:p14="http://schemas.microsoft.com/office/powerpoint/2010/main" val="12151367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正向区域文件说明</a:t>
            </a:r>
          </a:p>
        </p:txBody>
      </p:sp>
      <p:sp>
        <p:nvSpPr>
          <p:cNvPr id="3" name="内容占位符 2"/>
          <p:cNvSpPr>
            <a:spLocks noGrp="1"/>
          </p:cNvSpPr>
          <p:nvPr>
            <p:ph idx="1"/>
          </p:nvPr>
        </p:nvSpPr>
        <p:spPr>
          <a:xfrm>
            <a:off x="457200" y="1556792"/>
            <a:ext cx="8229600" cy="5184576"/>
          </a:xfrm>
        </p:spPr>
        <p:txBody>
          <a:bodyPr/>
          <a:lstStyle/>
          <a:p>
            <a:pPr marL="0" indent="0">
              <a:buNone/>
            </a:pPr>
            <a:r>
              <a:rPr lang="zh-CN" altLang="en-US" sz="2400" smtClean="0"/>
              <a:t>域名</a:t>
            </a:r>
            <a:r>
              <a:rPr lang="en-US" altLang="zh-CN" sz="2400" smtClean="0"/>
              <a:t>	  IN	   SOA	    </a:t>
            </a:r>
            <a:r>
              <a:rPr lang="zh-CN" altLang="en-US" sz="2400" smtClean="0"/>
              <a:t>主机名</a:t>
            </a:r>
            <a:r>
              <a:rPr lang="en-US" altLang="zh-CN" sz="2400" smtClean="0"/>
              <a:t>	    </a:t>
            </a:r>
            <a:r>
              <a:rPr lang="zh-CN" altLang="en-US" sz="2400" smtClean="0"/>
              <a:t>管理员电子邮件（</a:t>
            </a:r>
            <a:endParaRPr lang="en-US" altLang="zh-CN" sz="2400" smtClean="0"/>
          </a:p>
          <a:p>
            <a:pPr marL="0" indent="0">
              <a:buNone/>
            </a:pPr>
            <a:r>
              <a:rPr lang="en-US" altLang="zh-CN" sz="2400"/>
              <a:t>	</a:t>
            </a:r>
            <a:r>
              <a:rPr lang="zh-CN" altLang="en-US" sz="2400" smtClean="0"/>
              <a:t>序列号</a:t>
            </a:r>
            <a:endParaRPr lang="en-US" altLang="zh-CN" sz="2400" smtClean="0"/>
          </a:p>
          <a:p>
            <a:pPr marL="0" indent="0">
              <a:buNone/>
            </a:pPr>
            <a:r>
              <a:rPr lang="en-US" altLang="zh-CN" sz="2400"/>
              <a:t>	</a:t>
            </a:r>
            <a:r>
              <a:rPr lang="zh-CN" altLang="en-US" sz="2400" smtClean="0"/>
              <a:t>刷新时间</a:t>
            </a:r>
            <a:endParaRPr lang="en-US" altLang="zh-CN" sz="2400" smtClean="0"/>
          </a:p>
          <a:p>
            <a:pPr marL="0" indent="0">
              <a:buNone/>
            </a:pPr>
            <a:r>
              <a:rPr lang="en-US" altLang="zh-CN" sz="2400"/>
              <a:t>	</a:t>
            </a:r>
            <a:r>
              <a:rPr lang="zh-CN" altLang="en-US" sz="2400" smtClean="0"/>
              <a:t>重试时间</a:t>
            </a:r>
            <a:endParaRPr lang="en-US" altLang="zh-CN" sz="2400" smtClean="0"/>
          </a:p>
          <a:p>
            <a:pPr marL="0" indent="0">
              <a:buNone/>
            </a:pPr>
            <a:r>
              <a:rPr lang="en-US" altLang="zh-CN" sz="2400"/>
              <a:t>	</a:t>
            </a:r>
            <a:r>
              <a:rPr lang="zh-CN" altLang="en-US" sz="2400" smtClean="0"/>
              <a:t>过期时间</a:t>
            </a:r>
            <a:endParaRPr lang="en-US" altLang="zh-CN" sz="2400" smtClean="0"/>
          </a:p>
          <a:p>
            <a:pPr marL="0" indent="0">
              <a:buNone/>
            </a:pPr>
            <a:r>
              <a:rPr lang="en-US" altLang="zh-CN" sz="2400"/>
              <a:t>	</a:t>
            </a:r>
            <a:r>
              <a:rPr lang="zh-CN" altLang="en-US" sz="2400" smtClean="0"/>
              <a:t>最小时间）</a:t>
            </a:r>
            <a:endParaRPr lang="en-US" altLang="zh-CN" sz="2400" smtClean="0"/>
          </a:p>
          <a:p>
            <a:r>
              <a:rPr lang="en-US" altLang="zh-CN" sz="2400" smtClean="0"/>
              <a:t>SOA</a:t>
            </a:r>
            <a:r>
              <a:rPr lang="zh-CN" altLang="en-US" sz="2400" smtClean="0"/>
              <a:t>记录首先用“</a:t>
            </a:r>
            <a:r>
              <a:rPr lang="en-US" altLang="zh-CN" sz="2400" smtClean="0"/>
              <a:t>@</a:t>
            </a:r>
            <a:r>
              <a:rPr lang="zh-CN" altLang="en-US" sz="2400" smtClean="0"/>
              <a:t>”符号来指定域名，“</a:t>
            </a:r>
            <a:r>
              <a:rPr lang="en-US" altLang="zh-CN" sz="2400" smtClean="0"/>
              <a:t>@</a:t>
            </a:r>
            <a:r>
              <a:rPr lang="zh-CN" altLang="en-US" sz="2400" smtClean="0"/>
              <a:t>”表示使用</a:t>
            </a:r>
            <a:r>
              <a:rPr lang="en-US" altLang="zh-CN" sz="2400" smtClean="0"/>
              <a:t>named.conf</a:t>
            </a:r>
            <a:r>
              <a:rPr lang="zh-CN" altLang="en-US" sz="2400" smtClean="0"/>
              <a:t>文件中的</a:t>
            </a:r>
            <a:r>
              <a:rPr lang="en-US" altLang="zh-CN" sz="2400" smtClean="0"/>
              <a:t>zone</a:t>
            </a:r>
            <a:r>
              <a:rPr lang="zh-CN" altLang="en-US" sz="2400" smtClean="0"/>
              <a:t>语句定义的域名。</a:t>
            </a:r>
            <a:endParaRPr lang="en-US" altLang="zh-CN" sz="2400" smtClean="0"/>
          </a:p>
          <a:p>
            <a:r>
              <a:rPr lang="zh-CN" altLang="en-US" sz="2400" smtClean="0"/>
              <a:t>然后指定主机名，注意此时要以“</a:t>
            </a:r>
            <a:r>
              <a:rPr lang="en-US" altLang="zh-CN" sz="2400" smtClean="0"/>
              <a:t>.”</a:t>
            </a:r>
            <a:r>
              <a:rPr lang="zh-CN" altLang="en-US" sz="2400" smtClean="0"/>
              <a:t>结尾。因为区域文件中规定凡是以“</a:t>
            </a:r>
            <a:r>
              <a:rPr lang="en-US" altLang="zh-CN" sz="2400" smtClean="0"/>
              <a:t>.</a:t>
            </a:r>
            <a:r>
              <a:rPr lang="zh-CN" altLang="en-US" sz="2400" smtClean="0"/>
              <a:t>”结束的名称是完整的主机名，而没有“</a:t>
            </a:r>
            <a:r>
              <a:rPr lang="en-US" altLang="zh-CN" sz="2400" smtClean="0"/>
              <a:t>.</a:t>
            </a:r>
            <a:r>
              <a:rPr lang="zh-CN" altLang="en-US" sz="2400" smtClean="0"/>
              <a:t>”结束的名称是本区域的相对域名。</a:t>
            </a:r>
            <a:endParaRPr lang="en-US" altLang="zh-CN" sz="2400" smtClean="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60</a:t>
            </a:fld>
            <a:endParaRPr lang="en-US" altLang="zh-CN"/>
          </a:p>
        </p:txBody>
      </p:sp>
    </p:spTree>
    <p:extLst>
      <p:ext uri="{BB962C8B-B14F-4D97-AF65-F5344CB8AC3E}">
        <p14:creationId xmlns:p14="http://schemas.microsoft.com/office/powerpoint/2010/main" val="814309567"/>
      </p:ext>
    </p:extLst>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正向区域文件说明</a:t>
            </a:r>
          </a:p>
        </p:txBody>
      </p:sp>
      <p:sp>
        <p:nvSpPr>
          <p:cNvPr id="3" name="内容占位符 2"/>
          <p:cNvSpPr>
            <a:spLocks noGrp="1"/>
          </p:cNvSpPr>
          <p:nvPr>
            <p:ph idx="1"/>
          </p:nvPr>
        </p:nvSpPr>
        <p:spPr>
          <a:xfrm>
            <a:off x="251520" y="1628800"/>
            <a:ext cx="8496944" cy="4968552"/>
          </a:xfrm>
        </p:spPr>
        <p:txBody>
          <a:bodyPr/>
          <a:lstStyle/>
          <a:p>
            <a:r>
              <a:rPr lang="zh-CN" altLang="en-US" sz="2200" smtClean="0"/>
              <a:t>接着指定管理员的电子邮件地址。由于“</a:t>
            </a:r>
            <a:r>
              <a:rPr lang="en-US" altLang="zh-CN" sz="2200" smtClean="0"/>
              <a:t>@</a:t>
            </a:r>
            <a:r>
              <a:rPr lang="zh-CN" altLang="en-US" sz="2200" smtClean="0"/>
              <a:t>”符号在区域文件中的特殊含义，</a:t>
            </a:r>
            <a:r>
              <a:rPr lang="zh-CN" altLang="en-US" sz="2200" smtClean="0">
                <a:solidFill>
                  <a:srgbClr val="0000CC"/>
                </a:solidFill>
              </a:rPr>
              <a:t>管理员的电子邮件地址中不能使用“</a:t>
            </a:r>
            <a:r>
              <a:rPr lang="en-US" altLang="zh-CN" sz="2200" smtClean="0">
                <a:solidFill>
                  <a:srgbClr val="0000CC"/>
                </a:solidFill>
              </a:rPr>
              <a:t>@</a:t>
            </a:r>
            <a:r>
              <a:rPr lang="zh-CN" altLang="en-US" sz="2200" smtClean="0">
                <a:solidFill>
                  <a:srgbClr val="0000CC"/>
                </a:solidFill>
              </a:rPr>
              <a:t>”符号，而使用“</a:t>
            </a:r>
            <a:r>
              <a:rPr lang="en-US" altLang="zh-CN" sz="2200" smtClean="0">
                <a:solidFill>
                  <a:srgbClr val="0000CC"/>
                </a:solidFill>
              </a:rPr>
              <a:t>.</a:t>
            </a:r>
            <a:r>
              <a:rPr lang="zh-CN" altLang="en-US" sz="2200" smtClean="0">
                <a:solidFill>
                  <a:srgbClr val="0000CC"/>
                </a:solidFill>
              </a:rPr>
              <a:t>”符号来代替</a:t>
            </a:r>
            <a:r>
              <a:rPr lang="zh-CN" altLang="en-US" sz="2200" smtClean="0"/>
              <a:t>。</a:t>
            </a:r>
            <a:endParaRPr lang="en-US" altLang="zh-CN" sz="2200" smtClean="0"/>
          </a:p>
          <a:p>
            <a:r>
              <a:rPr lang="en-US" altLang="zh-CN" sz="2200" smtClean="0"/>
              <a:t>SOA</a:t>
            </a:r>
            <a:r>
              <a:rPr lang="zh-CN" altLang="en-US" sz="2200" smtClean="0"/>
              <a:t>记录各种选项的值，主要用于与辅助域名服务器同步数据。</a:t>
            </a:r>
            <a:endParaRPr lang="en-US" altLang="zh-CN" sz="2200" smtClean="0"/>
          </a:p>
          <a:p>
            <a:pPr lvl="1"/>
            <a:r>
              <a:rPr lang="zh-CN" altLang="en-US" sz="2000">
                <a:solidFill>
                  <a:srgbClr val="0000CC"/>
                </a:solidFill>
              </a:rPr>
              <a:t>序列</a:t>
            </a:r>
            <a:r>
              <a:rPr lang="zh-CN" altLang="en-US" sz="2000" smtClean="0">
                <a:solidFill>
                  <a:srgbClr val="0000CC"/>
                </a:solidFill>
              </a:rPr>
              <a:t>号</a:t>
            </a:r>
            <a:r>
              <a:rPr lang="zh-CN" altLang="en-US" sz="2000" smtClean="0"/>
              <a:t>： 表示该</a:t>
            </a:r>
            <a:r>
              <a:rPr lang="zh-CN" altLang="en-US" sz="2000"/>
              <a:t>区域</a:t>
            </a:r>
            <a:r>
              <a:rPr lang="zh-CN" altLang="en-US" sz="2000" smtClean="0"/>
              <a:t>文件是否更新。</a:t>
            </a:r>
            <a:r>
              <a:rPr lang="zh-CN" altLang="en-US" sz="2000"/>
              <a:t>每次区域中的资源记录改变时，这个数字便会</a:t>
            </a:r>
            <a:r>
              <a:rPr lang="zh-CN" altLang="en-US" sz="2000" smtClean="0"/>
              <a:t>增加。</a:t>
            </a:r>
            <a:endParaRPr lang="en-US" altLang="zh-CN" sz="2000" smtClean="0"/>
          </a:p>
          <a:p>
            <a:pPr lvl="1"/>
            <a:r>
              <a:rPr lang="zh-CN" altLang="en-US" sz="2000" smtClean="0">
                <a:solidFill>
                  <a:srgbClr val="0000CC"/>
                </a:solidFill>
              </a:rPr>
              <a:t>刷新时间</a:t>
            </a:r>
            <a:r>
              <a:rPr lang="zh-CN" altLang="en-US" sz="2000" smtClean="0"/>
              <a:t>：默认以</a:t>
            </a:r>
            <a:r>
              <a:rPr lang="zh-CN" altLang="en-US" sz="2000"/>
              <a:t>秒</a:t>
            </a:r>
            <a:r>
              <a:rPr lang="zh-CN" altLang="en-US" sz="2000" smtClean="0"/>
              <a:t>计算，指定辅助 </a:t>
            </a:r>
            <a:r>
              <a:rPr lang="en-US" altLang="zh-CN" sz="2000"/>
              <a:t>DNS </a:t>
            </a:r>
            <a:r>
              <a:rPr lang="zh-CN" altLang="en-US" sz="2000" smtClean="0"/>
              <a:t>服务器更新区域文件的时间周期。</a:t>
            </a:r>
            <a:endParaRPr lang="en-US" altLang="zh-CN" sz="2000" smtClean="0"/>
          </a:p>
          <a:p>
            <a:pPr lvl="1"/>
            <a:r>
              <a:rPr lang="zh-CN" altLang="en-US" sz="2000" smtClean="0">
                <a:solidFill>
                  <a:srgbClr val="0000CC"/>
                </a:solidFill>
              </a:rPr>
              <a:t>重试时间</a:t>
            </a:r>
            <a:r>
              <a:rPr lang="zh-CN" altLang="en-US" sz="2000" smtClean="0"/>
              <a:t>：默认以</a:t>
            </a:r>
            <a:r>
              <a:rPr lang="zh-CN" altLang="en-US" sz="2000"/>
              <a:t>秒</a:t>
            </a:r>
            <a:r>
              <a:rPr lang="zh-CN" altLang="en-US" sz="2000" smtClean="0"/>
              <a:t>计算，</a:t>
            </a:r>
            <a:r>
              <a:rPr lang="zh-CN" altLang="en-US" sz="2000"/>
              <a:t>是辅助服务器</a:t>
            </a:r>
            <a:r>
              <a:rPr lang="zh-CN" altLang="en-US" sz="2000" smtClean="0"/>
              <a:t>在</a:t>
            </a:r>
            <a:r>
              <a:rPr lang="zh-CN" altLang="en-US" sz="2000"/>
              <a:t>更新</a:t>
            </a:r>
            <a:r>
              <a:rPr lang="zh-CN" altLang="en-US" sz="2000" smtClean="0"/>
              <a:t>失败后，等待多长时间后重试。</a:t>
            </a:r>
            <a:endParaRPr lang="en-US" altLang="zh-CN" sz="2000" smtClean="0"/>
          </a:p>
          <a:p>
            <a:pPr lvl="1"/>
            <a:r>
              <a:rPr lang="zh-CN" altLang="en-US" sz="2000" smtClean="0">
                <a:solidFill>
                  <a:srgbClr val="0000CC"/>
                </a:solidFill>
              </a:rPr>
              <a:t>到期时间</a:t>
            </a:r>
            <a:r>
              <a:rPr lang="zh-CN" altLang="en-US" sz="2000" smtClean="0"/>
              <a:t>：默认以秒计算，指定辅助域名服务器无法更新区域文件时，多长时间后所有资源记录无效。</a:t>
            </a:r>
            <a:endParaRPr lang="en-US" altLang="zh-CN" sz="2000" smtClean="0"/>
          </a:p>
          <a:p>
            <a:pPr lvl="1"/>
            <a:r>
              <a:rPr lang="zh-CN" altLang="en-US" sz="2000" smtClean="0">
                <a:solidFill>
                  <a:srgbClr val="0000CC"/>
                </a:solidFill>
              </a:rPr>
              <a:t>最小存活时间</a:t>
            </a:r>
            <a:r>
              <a:rPr lang="zh-CN" altLang="en-US" sz="2000" smtClean="0"/>
              <a:t>：指定资源记录存放信息放在缓存中的时间。</a:t>
            </a:r>
            <a:endParaRPr lang="zh-CN" altLang="en-US" sz="2000"/>
          </a:p>
        </p:txBody>
      </p:sp>
      <p:sp>
        <p:nvSpPr>
          <p:cNvPr id="6" name="灯片编号占位符 3"/>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61</a:t>
            </a:fld>
            <a:endParaRPr lang="en-US" altLang="zh-CN"/>
          </a:p>
        </p:txBody>
      </p:sp>
    </p:spTree>
    <p:extLst>
      <p:ext uri="{BB962C8B-B14F-4D97-AF65-F5344CB8AC3E}">
        <p14:creationId xmlns:p14="http://schemas.microsoft.com/office/powerpoint/2010/main" val="1478641982"/>
      </p:ext>
    </p:extLst>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zh-CN" altLang="en-US"/>
              <a:t>正向区域文件说明</a:t>
            </a:r>
            <a:endParaRPr lang="zh-CN" altLang="en-US" smtClean="0"/>
          </a:p>
        </p:txBody>
      </p:sp>
      <p:sp>
        <p:nvSpPr>
          <p:cNvPr id="133123" name="内容占位符 1"/>
          <p:cNvSpPr>
            <a:spLocks noGrp="1"/>
          </p:cNvSpPr>
          <p:nvPr>
            <p:ph idx="1"/>
          </p:nvPr>
        </p:nvSpPr>
        <p:spPr>
          <a:xfrm>
            <a:off x="457200" y="1628800"/>
            <a:ext cx="8363272" cy="4680520"/>
          </a:xfrm>
        </p:spPr>
        <p:txBody>
          <a:bodyPr/>
          <a:lstStyle/>
          <a:p>
            <a:pPr marL="0" indent="0">
              <a:buFont typeface="Wingdings 2" pitchFamily="18" charset="2"/>
              <a:buNone/>
            </a:pPr>
            <a:r>
              <a:rPr lang="en-US" altLang="zh-CN" sz="2200"/>
              <a:t>NS</a:t>
            </a:r>
            <a:r>
              <a:rPr lang="zh-CN" altLang="en-US" sz="2200"/>
              <a:t>（</a:t>
            </a:r>
            <a:r>
              <a:rPr lang="en-US" altLang="zh-CN" sz="2200"/>
              <a:t>Name  Server</a:t>
            </a:r>
            <a:r>
              <a:rPr lang="zh-CN" altLang="en-US" sz="2200"/>
              <a:t>，名称服务器）记录，指明区域中</a:t>
            </a:r>
            <a:r>
              <a:rPr lang="en-US" altLang="zh-CN" sz="2200"/>
              <a:t>DNS</a:t>
            </a:r>
            <a:r>
              <a:rPr lang="zh-CN" altLang="en-US" sz="2200"/>
              <a:t>服务器的主机名</a:t>
            </a:r>
            <a:r>
              <a:rPr lang="zh-CN" altLang="en-US" sz="2200" smtClean="0"/>
              <a:t>。</a:t>
            </a:r>
            <a:endParaRPr lang="en-US" altLang="zh-CN" sz="2200" smtClean="0"/>
          </a:p>
          <a:p>
            <a:pPr marL="0" indent="0">
              <a:buFont typeface="Wingdings 2" pitchFamily="18" charset="2"/>
              <a:buNone/>
            </a:pPr>
            <a:r>
              <a:rPr lang="en-US" altLang="zh-CN" sz="2200" smtClean="0"/>
              <a:t>MX</a:t>
            </a:r>
            <a:r>
              <a:rPr lang="zh-CN" altLang="en-US" sz="2200" smtClean="0"/>
              <a:t>记录即邮件交换记录。图例中，</a:t>
            </a:r>
            <a:r>
              <a:rPr lang="en-US" altLang="zh-CN" sz="2200" smtClean="0"/>
              <a:t>10</a:t>
            </a:r>
            <a:r>
              <a:rPr lang="zh-CN" altLang="en-US" sz="2200"/>
              <a:t>代表优先级。</a:t>
            </a:r>
            <a:r>
              <a:rPr lang="zh-CN" altLang="en-US" sz="2200" smtClean="0"/>
              <a:t>当</a:t>
            </a:r>
            <a:r>
              <a:rPr lang="zh-CN" altLang="en-US" sz="2200"/>
              <a:t>区域内有多个邮件服务器时，根据其优先级别决定其执行的先后顺序，此数字的值越小</a:t>
            </a:r>
            <a:r>
              <a:rPr lang="zh-CN" altLang="en-US" sz="2200" smtClean="0"/>
              <a:t>级别越高，越早</a:t>
            </a:r>
            <a:r>
              <a:rPr lang="zh-CN" altLang="en-US" sz="2200"/>
              <a:t>执行。如果当前网络中没有邮件服务器，那么</a:t>
            </a:r>
            <a:r>
              <a:rPr lang="en-US" altLang="zh-CN" sz="2200"/>
              <a:t>MX</a:t>
            </a:r>
            <a:r>
              <a:rPr lang="zh-CN" altLang="en-US" sz="2200"/>
              <a:t>记录可以不写。</a:t>
            </a:r>
            <a:endParaRPr lang="en-US" altLang="zh-CN" sz="2200" smtClean="0"/>
          </a:p>
          <a:p>
            <a:pPr marL="0" indent="0">
              <a:buFont typeface="Wingdings 2" pitchFamily="18" charset="2"/>
              <a:buNone/>
            </a:pPr>
            <a:r>
              <a:rPr lang="en-US" altLang="zh-CN" sz="2200" smtClean="0"/>
              <a:t>mail.liqun.com</a:t>
            </a:r>
            <a:r>
              <a:rPr lang="zh-CN" altLang="en-US" sz="2200" smtClean="0"/>
              <a:t>表示当前负责邮件收发的主机是</a:t>
            </a:r>
            <a:r>
              <a:rPr lang="en-US" altLang="zh-CN" sz="2200" smtClean="0"/>
              <a:t>mail</a:t>
            </a:r>
            <a:r>
              <a:rPr lang="zh-CN" altLang="en-US" sz="2200" smtClean="0"/>
              <a:t>主机。</a:t>
            </a:r>
          </a:p>
          <a:p>
            <a:pPr marL="0" indent="0">
              <a:buFont typeface="Wingdings 2" pitchFamily="18" charset="2"/>
              <a:buNone/>
            </a:pPr>
            <a:r>
              <a:rPr lang="en-US" altLang="zh-CN" sz="2200" smtClean="0"/>
              <a:t>IN  NS</a:t>
            </a:r>
            <a:r>
              <a:rPr lang="zh-CN" altLang="en-US" sz="2200" smtClean="0"/>
              <a:t>前面的字段是域名，这里省略了没写。</a:t>
            </a:r>
          </a:p>
          <a:p>
            <a:pPr marL="0" indent="0">
              <a:buFont typeface="Wingdings 2" pitchFamily="18" charset="2"/>
              <a:buNone/>
            </a:pPr>
            <a:r>
              <a:rPr lang="en-US" altLang="zh-CN" sz="2200" smtClean="0"/>
              <a:t>IN  NS</a:t>
            </a:r>
            <a:r>
              <a:rPr lang="zh-CN" altLang="en-US" sz="2200" smtClean="0"/>
              <a:t>和</a:t>
            </a:r>
            <a:r>
              <a:rPr lang="en-US" altLang="zh-CN" sz="2200" smtClean="0"/>
              <a:t>IN</a:t>
            </a:r>
            <a:r>
              <a:rPr lang="zh-CN" altLang="en-US" sz="2200" smtClean="0"/>
              <a:t>　</a:t>
            </a:r>
            <a:r>
              <a:rPr lang="en-US" altLang="zh-CN" sz="2200" smtClean="0"/>
              <a:t>MX</a:t>
            </a:r>
            <a:r>
              <a:rPr lang="zh-CN" altLang="en-US" sz="2200" smtClean="0"/>
              <a:t>后面的字段是主机名。即</a:t>
            </a:r>
            <a:r>
              <a:rPr lang="en-US" altLang="zh-CN" sz="2200" smtClean="0"/>
              <a:t>dns.liqun.com</a:t>
            </a:r>
            <a:r>
              <a:rPr lang="zh-CN" altLang="en-US" sz="2200" smtClean="0"/>
              <a:t>和</a:t>
            </a:r>
            <a:r>
              <a:rPr lang="en-US" altLang="zh-CN" sz="2200" err="1" smtClean="0"/>
              <a:t>mail.liqun.com</a:t>
            </a:r>
            <a:r>
              <a:rPr lang="zh-CN" altLang="en-US" sz="2200" smtClean="0"/>
              <a:t>都代表的是主机全名（</a:t>
            </a:r>
            <a:r>
              <a:rPr lang="en-US" altLang="zh-CN" sz="2200" err="1" smtClean="0"/>
              <a:t>FQDN</a:t>
            </a:r>
            <a:r>
              <a:rPr lang="zh-CN" altLang="en-US" sz="2200" smtClean="0"/>
              <a:t>），</a:t>
            </a:r>
            <a:r>
              <a:rPr lang="en-US" altLang="zh-CN" sz="2200" smtClean="0"/>
              <a:t>DNS</a:t>
            </a:r>
            <a:r>
              <a:rPr lang="zh-CN" altLang="en-US" sz="2200" smtClean="0"/>
              <a:t>数据库里存放的都是</a:t>
            </a:r>
            <a:r>
              <a:rPr lang="zh-CN" altLang="en-US" sz="2200" smtClean="0">
                <a:solidFill>
                  <a:srgbClr val="CC0099"/>
                </a:solidFill>
              </a:rPr>
              <a:t>主机全名（</a:t>
            </a:r>
            <a:r>
              <a:rPr lang="en-US" altLang="zh-CN" sz="2200" err="1" smtClean="0">
                <a:solidFill>
                  <a:srgbClr val="CC0099"/>
                </a:solidFill>
              </a:rPr>
              <a:t>FQDN</a:t>
            </a:r>
            <a:r>
              <a:rPr lang="zh-CN" altLang="en-US" sz="2200" smtClean="0">
                <a:solidFill>
                  <a:srgbClr val="CC0099"/>
                </a:solidFill>
              </a:rPr>
              <a:t>）</a:t>
            </a:r>
            <a:r>
              <a:rPr lang="zh-CN" altLang="en-US" sz="2200" smtClean="0"/>
              <a:t>。且这里所指的</a:t>
            </a:r>
            <a:r>
              <a:rPr lang="en-US" altLang="zh-CN" sz="2200" smtClean="0"/>
              <a:t>ns</a:t>
            </a:r>
            <a:r>
              <a:rPr lang="zh-CN" altLang="en-US" sz="2200" smtClean="0"/>
              <a:t>和</a:t>
            </a:r>
            <a:r>
              <a:rPr lang="en-US" altLang="zh-CN" sz="2200" smtClean="0"/>
              <a:t>mail</a:t>
            </a:r>
            <a:r>
              <a:rPr lang="zh-CN" altLang="en-US" sz="2200" smtClean="0"/>
              <a:t>主机必须是可以解析的主机，即必须为它们指定</a:t>
            </a:r>
            <a:r>
              <a:rPr lang="en-US" altLang="zh-CN" sz="2200" smtClean="0">
                <a:solidFill>
                  <a:srgbClr val="CC0099"/>
                </a:solidFill>
              </a:rPr>
              <a:t>A</a:t>
            </a:r>
            <a:r>
              <a:rPr lang="zh-CN" altLang="en-US" sz="2200" smtClean="0">
                <a:solidFill>
                  <a:srgbClr val="CC0099"/>
                </a:solidFill>
              </a:rPr>
              <a:t>记录。</a:t>
            </a:r>
            <a:endParaRPr lang="en-US" altLang="zh-CN" sz="2200" smtClean="0">
              <a:solidFill>
                <a:srgbClr val="CC0099"/>
              </a:solidFill>
            </a:endParaRPr>
          </a:p>
        </p:txBody>
      </p:sp>
      <p:sp>
        <p:nvSpPr>
          <p:cNvPr id="5" name="灯片编号占位符 3"/>
          <p:cNvSpPr>
            <a:spLocks noGrp="1"/>
          </p:cNvSpPr>
          <p:nvPr>
            <p:ph type="sldNum" sz="quarter" idx="11"/>
          </p:nvPr>
        </p:nvSpPr>
        <p:spPr>
          <a:xfrm>
            <a:off x="3529013" y="6240463"/>
            <a:ext cx="2133600" cy="457200"/>
          </a:xfrm>
        </p:spPr>
        <p:txBody>
          <a:bodyPr/>
          <a:lstStyle/>
          <a:p>
            <a:pPr>
              <a:defRPr/>
            </a:pPr>
            <a:fld id="{110871B5-850E-4E14-A636-3EC679EBF038}" type="slidenum">
              <a:rPr lang="en-US" altLang="zh-CN" smtClean="0"/>
              <a:pPr>
                <a:defRPr/>
              </a:pPr>
              <a:t>62</a:t>
            </a:fld>
            <a:endParaRPr lang="en-US" altLang="zh-CN"/>
          </a:p>
        </p:txBody>
      </p:sp>
    </p:spTree>
    <p:extLst>
      <p:ext uri="{BB962C8B-B14F-4D97-AF65-F5344CB8AC3E}">
        <p14:creationId xmlns:p14="http://schemas.microsoft.com/office/powerpoint/2010/main" val="2687450546"/>
      </p:ext>
    </p:extLst>
  </p:cSld>
  <p:clrMapOvr>
    <a:masterClrMapping/>
  </p:clrMapOvr>
  <p:transition spd="slow">
    <p:circl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1"/>
          <p:cNvSpPr>
            <a:spLocks noGrp="1"/>
          </p:cNvSpPr>
          <p:nvPr>
            <p:ph type="title"/>
          </p:nvPr>
        </p:nvSpPr>
        <p:spPr/>
        <p:txBody>
          <a:bodyPr/>
          <a:lstStyle/>
          <a:p>
            <a:r>
              <a:rPr lang="zh-CN" altLang="en-US"/>
              <a:t>正向区域文件说明</a:t>
            </a:r>
            <a:endParaRPr lang="zh-CN" altLang="en-US" smtClean="0"/>
          </a:p>
        </p:txBody>
      </p:sp>
      <p:sp>
        <p:nvSpPr>
          <p:cNvPr id="133123" name="内容占位符 1"/>
          <p:cNvSpPr>
            <a:spLocks noGrp="1"/>
          </p:cNvSpPr>
          <p:nvPr>
            <p:ph idx="1"/>
          </p:nvPr>
        </p:nvSpPr>
        <p:spPr>
          <a:xfrm>
            <a:off x="457200" y="1628800"/>
            <a:ext cx="8219256" cy="4320480"/>
          </a:xfrm>
        </p:spPr>
        <p:txBody>
          <a:bodyPr/>
          <a:lstStyle/>
          <a:p>
            <a:pPr marL="0" indent="0">
              <a:buNone/>
            </a:pPr>
            <a:r>
              <a:rPr lang="en-US" altLang="zh-CN" sz="2400">
                <a:solidFill>
                  <a:srgbClr val="CC0099"/>
                </a:solidFill>
              </a:rPr>
              <a:t>A</a:t>
            </a:r>
            <a:r>
              <a:rPr lang="zh-CN" altLang="en-US" sz="2400">
                <a:solidFill>
                  <a:srgbClr val="CC0099"/>
                </a:solidFill>
              </a:rPr>
              <a:t>记录也称</a:t>
            </a:r>
            <a:r>
              <a:rPr lang="en-US" altLang="zh-CN" sz="2400">
                <a:solidFill>
                  <a:srgbClr val="CC0099"/>
                </a:solidFill>
              </a:rPr>
              <a:t>IP</a:t>
            </a:r>
            <a:r>
              <a:rPr lang="zh-CN" altLang="en-US" sz="2400">
                <a:solidFill>
                  <a:srgbClr val="CC0099"/>
                </a:solidFill>
              </a:rPr>
              <a:t>指向，是用户指明域名所对应的</a:t>
            </a:r>
            <a:r>
              <a:rPr lang="en-US" altLang="zh-CN" sz="2400">
                <a:solidFill>
                  <a:srgbClr val="CC0099"/>
                </a:solidFill>
              </a:rPr>
              <a:t>IP</a:t>
            </a:r>
            <a:r>
              <a:rPr lang="zh-CN" altLang="en-US" sz="2400">
                <a:solidFill>
                  <a:srgbClr val="CC0099"/>
                </a:solidFill>
              </a:rPr>
              <a:t>地址</a:t>
            </a:r>
            <a:r>
              <a:rPr lang="zh-CN" altLang="en-US" sz="2400"/>
              <a:t>。</a:t>
            </a:r>
            <a:r>
              <a:rPr lang="en-US" altLang="zh-CN" sz="2400"/>
              <a:t>A</a:t>
            </a:r>
            <a:r>
              <a:rPr lang="zh-CN" altLang="en-US" sz="2400"/>
              <a:t>记录仅用于正向区域文件，通常仅写出完整域名中最左端的主机名。</a:t>
            </a:r>
            <a:endParaRPr lang="en-US" altLang="zh-CN" sz="2400"/>
          </a:p>
          <a:p>
            <a:pPr marL="0" indent="0">
              <a:buFont typeface="Wingdings 2" pitchFamily="18" charset="2"/>
              <a:buNone/>
            </a:pPr>
            <a:endParaRPr lang="en-US" altLang="zh-CN" sz="2400" smtClean="0">
              <a:solidFill>
                <a:srgbClr val="CC0099"/>
              </a:solidFill>
            </a:endParaRPr>
          </a:p>
          <a:p>
            <a:pPr marL="0" indent="0">
              <a:buFont typeface="Wingdings 2" pitchFamily="18" charset="2"/>
              <a:buNone/>
            </a:pPr>
            <a:r>
              <a:rPr lang="zh-CN" altLang="en-US" sz="2200" smtClean="0"/>
              <a:t>例图中：</a:t>
            </a:r>
          </a:p>
          <a:p>
            <a:pPr marL="0" indent="0">
              <a:buFont typeface="Wingdings 2" pitchFamily="18" charset="2"/>
              <a:buNone/>
            </a:pPr>
            <a:r>
              <a:rPr lang="en-US" altLang="zh-CN" sz="2200" smtClean="0"/>
              <a:t>dns	IN   A   192.168.0.120</a:t>
            </a:r>
            <a:r>
              <a:rPr lang="zh-CN" altLang="en-US" sz="2200" smtClean="0"/>
              <a:t>：指本机</a:t>
            </a:r>
            <a:r>
              <a:rPr lang="en-US" altLang="zh-CN" sz="2200" smtClean="0"/>
              <a:t>DNS</a:t>
            </a:r>
            <a:r>
              <a:rPr lang="zh-CN" altLang="en-US" sz="2200" smtClean="0"/>
              <a:t>服务器的地址</a:t>
            </a:r>
            <a:endParaRPr lang="en-US" altLang="zh-CN" sz="2200" smtClean="0"/>
          </a:p>
          <a:p>
            <a:pPr marL="0" indent="0">
              <a:buFont typeface="Wingdings 2" pitchFamily="18" charset="2"/>
              <a:buNone/>
            </a:pPr>
            <a:r>
              <a:rPr lang="en-US" altLang="zh-CN" sz="2200" smtClean="0"/>
              <a:t>mail	IN   A   192.168.0.120</a:t>
            </a:r>
            <a:r>
              <a:rPr lang="zh-CN" altLang="en-US" sz="2200" smtClean="0"/>
              <a:t>：指网络中的邮件服务器的地址</a:t>
            </a:r>
            <a:endParaRPr lang="en-US" altLang="zh-CN" sz="2200" smtClean="0"/>
          </a:p>
          <a:p>
            <a:pPr marL="0" indent="0">
              <a:buFont typeface="Wingdings 2" pitchFamily="18" charset="2"/>
              <a:buNone/>
            </a:pPr>
            <a:r>
              <a:rPr lang="en-US" altLang="zh-CN" sz="2200" smtClean="0"/>
              <a:t>www	IN   A   192.168.0.120</a:t>
            </a:r>
            <a:r>
              <a:rPr lang="zh-CN" altLang="en-US" sz="2200" smtClean="0"/>
              <a:t>：指</a:t>
            </a:r>
            <a:r>
              <a:rPr lang="en-US" altLang="zh-CN" sz="2200" smtClean="0"/>
              <a:t>www</a:t>
            </a:r>
            <a:r>
              <a:rPr lang="zh-CN" altLang="en-US" sz="2200" smtClean="0"/>
              <a:t>主机的地址</a:t>
            </a:r>
            <a:endParaRPr lang="en-US" altLang="zh-CN" sz="2200" smtClean="0"/>
          </a:p>
          <a:p>
            <a:pPr marL="0" indent="0">
              <a:buFont typeface="Wingdings 2" pitchFamily="18" charset="2"/>
              <a:buNone/>
            </a:pPr>
            <a:r>
              <a:rPr lang="en-US" altLang="zh-CN" sz="2200" smtClean="0"/>
              <a:t>FTP  	IN   A	 192.168.0.120</a:t>
            </a:r>
            <a:r>
              <a:rPr lang="zh-CN" altLang="en-US" sz="2200" smtClean="0"/>
              <a:t>：指</a:t>
            </a:r>
            <a:r>
              <a:rPr lang="en-US" altLang="zh-CN" sz="2200" smtClean="0"/>
              <a:t>FTP</a:t>
            </a:r>
            <a:r>
              <a:rPr lang="zh-CN" altLang="en-US" sz="2200" smtClean="0"/>
              <a:t>服务器的地址</a:t>
            </a:r>
            <a:endParaRPr lang="en-US" altLang="zh-CN" sz="2200"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63</a:t>
            </a:fld>
            <a:endParaRPr lang="en-US" altLang="zh-CN"/>
          </a:p>
        </p:txBody>
      </p:sp>
    </p:spTree>
    <p:extLst>
      <p:ext uri="{BB962C8B-B14F-4D97-AF65-F5344CB8AC3E}">
        <p14:creationId xmlns:p14="http://schemas.microsoft.com/office/powerpoint/2010/main" val="84881449"/>
      </p:ext>
    </p:extLst>
  </p:cSld>
  <p:clrMapOvr>
    <a:masterClrMapping/>
  </p:clrMapOvr>
  <p:transition spd="slow">
    <p:circl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26" y="1052736"/>
            <a:ext cx="6734094"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457200" y="122238"/>
            <a:ext cx="7298854" cy="858837"/>
          </a:xfrm>
        </p:spPr>
        <p:txBody>
          <a:bodyPr/>
          <a:lstStyle/>
          <a:p>
            <a:r>
              <a:rPr lang="zh-CN" altLang="en-US" sz="3600"/>
              <a:t>编辑反向解析文件</a:t>
            </a:r>
            <a:r>
              <a:rPr lang="en-US" altLang="zh-CN" sz="3600" err="1"/>
              <a:t>192.168.0.zone</a:t>
            </a:r>
            <a:endParaRPr lang="zh-CN" altLang="en-US" sz="360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64</a:t>
            </a:fld>
            <a:endParaRPr lang="en-US" altLang="zh-CN"/>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916832"/>
            <a:ext cx="6405364"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9835025"/>
      </p:ext>
    </p:extLst>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r>
              <a:rPr lang="zh-CN" altLang="en-US" smtClean="0"/>
              <a:t>反向解析文件说明</a:t>
            </a:r>
          </a:p>
        </p:txBody>
      </p:sp>
      <p:sp>
        <p:nvSpPr>
          <p:cNvPr id="135171" name="内容占位符 1"/>
          <p:cNvSpPr>
            <a:spLocks noGrp="1"/>
          </p:cNvSpPr>
          <p:nvPr>
            <p:ph idx="1"/>
          </p:nvPr>
        </p:nvSpPr>
        <p:spPr>
          <a:xfrm>
            <a:off x="323528" y="1753642"/>
            <a:ext cx="8229600" cy="4411662"/>
          </a:xfrm>
        </p:spPr>
        <p:txBody>
          <a:bodyPr/>
          <a:lstStyle/>
          <a:p>
            <a:pPr marL="0" indent="0">
              <a:buFont typeface="Wingdings 2" pitchFamily="18" charset="2"/>
              <a:buNone/>
            </a:pPr>
            <a:r>
              <a:rPr lang="zh-CN" altLang="en-US" sz="2400" smtClean="0"/>
              <a:t>例图中，在</a:t>
            </a:r>
            <a:r>
              <a:rPr lang="en-US" altLang="zh-CN" sz="2400" smtClean="0"/>
              <a:t>IN  NS   liqun.com.</a:t>
            </a:r>
            <a:r>
              <a:rPr lang="zh-CN" altLang="en-US" sz="2400" smtClean="0"/>
              <a:t>下面根据正向文件定义</a:t>
            </a:r>
            <a:r>
              <a:rPr lang="zh-CN" altLang="en-US" sz="2400"/>
              <a:t>的</a:t>
            </a:r>
            <a:r>
              <a:rPr lang="zh-CN" altLang="en-US" sz="2400" smtClean="0"/>
              <a:t>内容再加入反向解析：</a:t>
            </a:r>
          </a:p>
          <a:p>
            <a:pPr marL="0" indent="0">
              <a:buFont typeface="Wingdings 2" pitchFamily="18" charset="2"/>
              <a:buNone/>
            </a:pPr>
            <a:r>
              <a:rPr lang="en-US" altLang="zh-CN" sz="2400" smtClean="0"/>
              <a:t>	120   IN  PTR   dns.liqun.com.</a:t>
            </a:r>
          </a:p>
          <a:p>
            <a:pPr marL="0" indent="0">
              <a:buFont typeface="Wingdings 2" pitchFamily="18" charset="2"/>
              <a:buNone/>
            </a:pPr>
            <a:r>
              <a:rPr lang="en-US" altLang="zh-CN" sz="2400"/>
              <a:t> </a:t>
            </a:r>
            <a:r>
              <a:rPr lang="en-US" altLang="zh-CN" sz="2400" smtClean="0"/>
              <a:t>          120   IN  PTR   mail.liqun.com</a:t>
            </a:r>
          </a:p>
          <a:p>
            <a:pPr marL="0" indent="0">
              <a:buFont typeface="Wingdings 2" pitchFamily="18" charset="2"/>
              <a:buNone/>
            </a:pPr>
            <a:r>
              <a:rPr lang="en-US" altLang="zh-CN" sz="2400" smtClean="0"/>
              <a:t>	120   IN  PTR   www.liqun.com.</a:t>
            </a:r>
          </a:p>
          <a:p>
            <a:pPr marL="0" indent="0">
              <a:buFont typeface="Wingdings 2" pitchFamily="18" charset="2"/>
              <a:buNone/>
            </a:pPr>
            <a:r>
              <a:rPr lang="en-US" altLang="zh-CN" sz="2400" smtClean="0"/>
              <a:t>	120   IN  PTR   ftp.liqun.com.</a:t>
            </a:r>
          </a:p>
          <a:p>
            <a:pPr marL="0" indent="0">
              <a:buFont typeface="Wingdings 2" pitchFamily="18" charset="2"/>
              <a:buNone/>
            </a:pPr>
            <a:r>
              <a:rPr lang="zh-CN" altLang="en-US" sz="2400" b="1" smtClean="0"/>
              <a:t>注：</a:t>
            </a:r>
            <a:r>
              <a:rPr lang="en-US" altLang="zh-CN" sz="2400" smtClean="0"/>
              <a:t>IN   PTR </a:t>
            </a:r>
            <a:r>
              <a:rPr lang="zh-CN" altLang="en-US" sz="2400" smtClean="0"/>
              <a:t>前面的</a:t>
            </a:r>
            <a:r>
              <a:rPr lang="en-US" altLang="zh-CN" sz="2400" smtClean="0"/>
              <a:t>120</a:t>
            </a:r>
            <a:r>
              <a:rPr lang="zh-CN" altLang="en-US" sz="2400" smtClean="0"/>
              <a:t>代表主机地址是：</a:t>
            </a:r>
            <a:r>
              <a:rPr lang="en-US" altLang="zh-CN" sz="2400" smtClean="0"/>
              <a:t>192.168.0.120</a:t>
            </a:r>
          </a:p>
          <a:p>
            <a:pPr marL="0" indent="0">
              <a:buFont typeface="Wingdings 2" pitchFamily="18" charset="2"/>
              <a:buNone/>
            </a:pPr>
            <a:r>
              <a:rPr lang="en-US" altLang="zh-CN" sz="2400" smtClean="0">
                <a:solidFill>
                  <a:srgbClr val="0000CC"/>
                </a:solidFill>
              </a:rPr>
              <a:t>    IN PTR </a:t>
            </a:r>
            <a:r>
              <a:rPr lang="zh-CN" altLang="en-US" sz="2400" smtClean="0">
                <a:solidFill>
                  <a:srgbClr val="0000CC"/>
                </a:solidFill>
              </a:rPr>
              <a:t>后面的</a:t>
            </a:r>
            <a:r>
              <a:rPr lang="en-US" altLang="zh-CN" sz="2400" smtClean="0">
                <a:solidFill>
                  <a:srgbClr val="0000CC"/>
                </a:solidFill>
              </a:rPr>
              <a:t>PTR</a:t>
            </a:r>
            <a:r>
              <a:rPr lang="zh-CN" altLang="en-US" sz="2400" smtClean="0">
                <a:solidFill>
                  <a:srgbClr val="0000CC"/>
                </a:solidFill>
              </a:rPr>
              <a:t>代表主机的真实名（</a:t>
            </a:r>
            <a:r>
              <a:rPr lang="en-US" altLang="zh-CN" sz="2400" smtClean="0">
                <a:solidFill>
                  <a:srgbClr val="0000CC"/>
                </a:solidFill>
              </a:rPr>
              <a:t>FQDN</a:t>
            </a:r>
            <a:r>
              <a:rPr lang="zh-CN" altLang="en-US" sz="2400" smtClean="0">
                <a:solidFill>
                  <a:srgbClr val="0000CC"/>
                </a:solidFill>
              </a:rPr>
              <a:t>）名，即地址到名字的映射。此名不能简写，必须写全</a:t>
            </a:r>
            <a:r>
              <a:rPr lang="zh-CN" altLang="en-US" sz="2400" smtClean="0"/>
              <a:t>。</a:t>
            </a:r>
          </a:p>
          <a:p>
            <a:pPr marL="0" indent="0">
              <a:buFont typeface="Wingdings 2" pitchFamily="18" charset="2"/>
              <a:buNone/>
            </a:pPr>
            <a:endParaRPr lang="zh-CN" altLang="en-US" sz="1600" smtClean="0"/>
          </a:p>
        </p:txBody>
      </p:sp>
    </p:spTree>
    <p:extLst>
      <p:ext uri="{BB962C8B-B14F-4D97-AF65-F5344CB8AC3E}">
        <p14:creationId xmlns:p14="http://schemas.microsoft.com/office/powerpoint/2010/main" val="4054238160"/>
      </p:ext>
    </p:extLst>
  </p:cSld>
  <p:clrMapOvr>
    <a:masterClrMapping/>
  </p:clrMapOvr>
  <p:transition spd="slow">
    <p:circl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22238"/>
            <a:ext cx="7543800" cy="858837"/>
          </a:xfrm>
        </p:spPr>
        <p:txBody>
          <a:bodyPr/>
          <a:lstStyle/>
          <a:p>
            <a:r>
              <a:rPr lang="zh-CN" altLang="en-US"/>
              <a:t>启动</a:t>
            </a:r>
            <a:r>
              <a:rPr lang="en-US" altLang="zh-CN"/>
              <a:t>DNS</a:t>
            </a:r>
            <a:r>
              <a:rPr lang="zh-CN" altLang="en-US" smtClean="0"/>
              <a:t>服务</a:t>
            </a:r>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66</a:t>
            </a:fld>
            <a:endParaRPr lang="en-US" altLang="zh-C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052736"/>
            <a:ext cx="7344816" cy="5205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4366034"/>
      </p:ext>
    </p:extLst>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50000"/>
              </a:lnSpc>
            </a:pPr>
            <a:r>
              <a:rPr lang="en-US" altLang="zh-CN" sz="2600">
                <a:solidFill>
                  <a:srgbClr val="0000CC"/>
                </a:solidFill>
              </a:rPr>
              <a:t>rndc</a:t>
            </a:r>
            <a:r>
              <a:rPr lang="zh-CN" altLang="en-US" sz="2600"/>
              <a:t>（</a:t>
            </a:r>
            <a:r>
              <a:rPr lang="en-US" altLang="zh-CN" sz="2600"/>
              <a:t>Remote Name Domain Controllerr</a:t>
            </a:r>
            <a:r>
              <a:rPr lang="zh-CN" altLang="en-US" sz="2600"/>
              <a:t>）是一</a:t>
            </a:r>
            <a:r>
              <a:rPr lang="zh-CN" altLang="en-US" sz="2600" smtClean="0"/>
              <a:t>个管理</a:t>
            </a:r>
            <a:r>
              <a:rPr lang="en-US" altLang="zh-CN" sz="2600"/>
              <a:t>bind</a:t>
            </a:r>
            <a:r>
              <a:rPr lang="zh-CN" altLang="en-US" sz="2600"/>
              <a:t>的工具，通过这个工具可以在本地或者远程了解当前服务器的运行状况，也可以对服务器进行关闭、重载、刷新缓存、</a:t>
            </a:r>
            <a:r>
              <a:rPr lang="zh-CN" altLang="en-US" sz="2600" smtClean="0"/>
              <a:t>增加、删除</a:t>
            </a:r>
            <a:r>
              <a:rPr lang="en-US" altLang="zh-CN" sz="2600"/>
              <a:t>zone</a:t>
            </a:r>
            <a:r>
              <a:rPr lang="zh-CN" altLang="en-US" sz="2600"/>
              <a:t>等操作。  </a:t>
            </a:r>
          </a:p>
          <a:p>
            <a:pPr>
              <a:lnSpc>
                <a:spcPct val="150000"/>
              </a:lnSpc>
            </a:pPr>
            <a:r>
              <a:rPr lang="zh-CN" altLang="en-US" sz="2600"/>
              <a:t>使用</a:t>
            </a:r>
            <a:r>
              <a:rPr lang="en-US" altLang="zh-CN" sz="2600"/>
              <a:t>rndc</a:t>
            </a:r>
            <a:r>
              <a:rPr lang="zh-CN" altLang="en-US" sz="2600"/>
              <a:t>可以在不停止</a:t>
            </a:r>
            <a:r>
              <a:rPr lang="en-US" altLang="zh-CN" sz="2600"/>
              <a:t>DNS</a:t>
            </a:r>
            <a:r>
              <a:rPr lang="zh-CN" altLang="en-US" sz="2600"/>
              <a:t>服务器工作的情况进行数据的更新，使修改后的配置文件生效。</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67</a:t>
            </a:fld>
            <a:endParaRPr lang="en-US" altLang="zh-CN"/>
          </a:p>
        </p:txBody>
      </p:sp>
    </p:spTree>
    <p:extLst>
      <p:ext uri="{BB962C8B-B14F-4D97-AF65-F5344CB8AC3E}">
        <p14:creationId xmlns:p14="http://schemas.microsoft.com/office/powerpoint/2010/main" val="3893186828"/>
      </p:ext>
    </p:extLst>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smtClean="0"/>
              <a:t>测试</a:t>
            </a:r>
            <a:r>
              <a:rPr lang="en-US" altLang="zh-CN" smtClean="0"/>
              <a:t>DNS</a:t>
            </a:r>
            <a:r>
              <a:rPr lang="zh-CN" altLang="en-US" smtClean="0"/>
              <a:t>服务</a:t>
            </a:r>
          </a:p>
        </p:txBody>
      </p:sp>
      <p:sp>
        <p:nvSpPr>
          <p:cNvPr id="137219" name="Rectangle 3"/>
          <p:cNvSpPr>
            <a:spLocks noGrp="1" noChangeArrowheads="1"/>
          </p:cNvSpPr>
          <p:nvPr>
            <p:ph idx="1"/>
          </p:nvPr>
        </p:nvSpPr>
        <p:spPr/>
        <p:txBody>
          <a:bodyPr/>
          <a:lstStyle/>
          <a:p>
            <a:pPr eaLnBrk="1" hangingPunct="1">
              <a:lnSpc>
                <a:spcPct val="150000"/>
              </a:lnSpc>
            </a:pPr>
            <a:r>
              <a:rPr lang="zh-CN" altLang="en-US" sz="2800" smtClean="0">
                <a:latin typeface="Tahoma" pitchFamily="34" charset="0"/>
                <a:cs typeface="Tahoma" pitchFamily="34" charset="0"/>
              </a:rPr>
              <a:t>测试</a:t>
            </a:r>
            <a:r>
              <a:rPr lang="en-US" altLang="zh-CN" sz="2800" smtClean="0">
                <a:latin typeface="Tahoma" pitchFamily="34" charset="0"/>
                <a:cs typeface="Tahoma" pitchFamily="34" charset="0"/>
              </a:rPr>
              <a:t>DNS</a:t>
            </a:r>
            <a:r>
              <a:rPr lang="zh-CN" altLang="en-US" sz="2800" smtClean="0">
                <a:latin typeface="Tahoma" pitchFamily="34" charset="0"/>
                <a:cs typeface="Tahoma" pitchFamily="34" charset="0"/>
              </a:rPr>
              <a:t>服务器是否正常的方法很多，但首先应保证</a:t>
            </a:r>
            <a:r>
              <a:rPr lang="en-US" altLang="zh-CN" sz="2800" smtClean="0">
                <a:latin typeface="Tahoma" pitchFamily="34" charset="0"/>
                <a:cs typeface="Tahoma" pitchFamily="34" charset="0"/>
              </a:rPr>
              <a:t>DNS</a:t>
            </a:r>
            <a:r>
              <a:rPr lang="zh-CN" altLang="en-US" sz="2800" smtClean="0">
                <a:latin typeface="Tahoma" pitchFamily="34" charset="0"/>
                <a:cs typeface="Tahoma" pitchFamily="34" charset="0"/>
              </a:rPr>
              <a:t>客户机已在网络配置中正确设置了</a:t>
            </a:r>
            <a:r>
              <a:rPr lang="en-US" altLang="zh-CN" sz="2800" smtClean="0">
                <a:latin typeface="Tahoma" pitchFamily="34" charset="0"/>
                <a:cs typeface="Tahoma" pitchFamily="34" charset="0"/>
              </a:rPr>
              <a:t>DNS</a:t>
            </a:r>
            <a:r>
              <a:rPr lang="zh-CN" altLang="en-US" sz="2800" smtClean="0">
                <a:latin typeface="Tahoma" pitchFamily="34" charset="0"/>
                <a:cs typeface="Tahoma" pitchFamily="34" charset="0"/>
              </a:rPr>
              <a:t>服务器的地址。常用的测试命令有</a:t>
            </a:r>
            <a:r>
              <a:rPr lang="en-US" altLang="zh-CN" sz="2800" smtClean="0">
                <a:latin typeface="Tahoma" pitchFamily="34" charset="0"/>
                <a:cs typeface="Tahoma" pitchFamily="34" charset="0"/>
              </a:rPr>
              <a:t>ping</a:t>
            </a:r>
            <a:r>
              <a:rPr lang="zh-CN" altLang="en-US" sz="2800" smtClean="0">
                <a:latin typeface="Tahoma" pitchFamily="34" charset="0"/>
                <a:cs typeface="Tahoma" pitchFamily="34" charset="0"/>
              </a:rPr>
              <a:t>、</a:t>
            </a:r>
            <a:r>
              <a:rPr lang="en-US" altLang="zh-CN" sz="2800" smtClean="0">
                <a:latin typeface="Tahoma" pitchFamily="34" charset="0"/>
                <a:cs typeface="Tahoma" pitchFamily="34" charset="0"/>
              </a:rPr>
              <a:t>host</a:t>
            </a:r>
            <a:r>
              <a:rPr lang="zh-CN" altLang="en-US" sz="2800" smtClean="0">
                <a:latin typeface="Tahoma" pitchFamily="34" charset="0"/>
                <a:cs typeface="Tahoma" pitchFamily="34" charset="0"/>
              </a:rPr>
              <a:t>、</a:t>
            </a:r>
            <a:r>
              <a:rPr lang="en-US" altLang="zh-CN" sz="2800" smtClean="0">
                <a:latin typeface="Tahoma" pitchFamily="34" charset="0"/>
                <a:cs typeface="Tahoma" pitchFamily="34" charset="0"/>
              </a:rPr>
              <a:t>nslookup</a:t>
            </a:r>
            <a:r>
              <a:rPr lang="zh-CN" altLang="en-US" sz="2800" smtClean="0">
                <a:latin typeface="Tahoma" pitchFamily="34" charset="0"/>
                <a:cs typeface="Tahoma" pitchFamily="34" charset="0"/>
              </a:rPr>
              <a:t>、</a:t>
            </a:r>
            <a:r>
              <a:rPr lang="en-US" altLang="zh-CN" sz="2800" smtClean="0">
                <a:latin typeface="Tahoma" pitchFamily="34" charset="0"/>
                <a:cs typeface="Tahoma" pitchFamily="34" charset="0"/>
              </a:rPr>
              <a:t>dig</a:t>
            </a:r>
            <a:r>
              <a:rPr lang="zh-CN" altLang="en-US" sz="2800" smtClean="0">
                <a:latin typeface="Tahoma" pitchFamily="34" charset="0"/>
                <a:cs typeface="Tahoma" pitchFamily="34" charset="0"/>
              </a:rPr>
              <a:t>等命令。</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68</a:t>
            </a:fld>
            <a:endParaRPr lang="en-US" altLang="zh-CN"/>
          </a:p>
        </p:txBody>
      </p:sp>
    </p:spTree>
    <p:extLst>
      <p:ext uri="{BB962C8B-B14F-4D97-AF65-F5344CB8AC3E}">
        <p14:creationId xmlns:p14="http://schemas.microsoft.com/office/powerpoint/2010/main" val="2916683896"/>
      </p:ext>
    </p:extLst>
  </p:cSld>
  <p:clrMapOvr>
    <a:masterClrMapping/>
  </p:clrMapOvr>
  <p:transition spd="slow">
    <p:circl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22238"/>
            <a:ext cx="7543800" cy="858837"/>
          </a:xfrm>
        </p:spPr>
        <p:txBody>
          <a:bodyPr/>
          <a:lstStyle/>
          <a:p>
            <a:r>
              <a:rPr lang="zh-CN" altLang="en-US"/>
              <a:t>对</a:t>
            </a:r>
            <a:r>
              <a:rPr lang="en-US" altLang="zh-CN"/>
              <a:t>DNS</a:t>
            </a:r>
            <a:r>
              <a:rPr lang="zh-CN" altLang="en-US"/>
              <a:t>服务器进行测试</a:t>
            </a:r>
            <a:r>
              <a:rPr lang="en-US" altLang="zh-CN"/>
              <a:t>1</a:t>
            </a:r>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69</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4510"/>
            <a:ext cx="6696744" cy="49648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2019770"/>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38919" y="116632"/>
            <a:ext cx="7573441" cy="858838"/>
          </a:xfrm>
        </p:spPr>
        <p:txBody>
          <a:bodyPr/>
          <a:lstStyle/>
          <a:p>
            <a:pPr algn="ctr" eaLnBrk="1" hangingPunct="1"/>
            <a:r>
              <a:rPr lang="zh-CN" altLang="en-US" sz="3600" smtClean="0"/>
              <a:t>网络协议</a:t>
            </a:r>
            <a:r>
              <a:rPr lang="en-US" altLang="zh-CN" sz="3600" smtClean="0"/>
              <a:t>—TCP/IP</a:t>
            </a:r>
            <a:endParaRPr lang="zh-CN" altLang="en-US" sz="3600" smtClean="0">
              <a:latin typeface="黑体" pitchFamily="49" charset="-122"/>
            </a:endParaRPr>
          </a:p>
        </p:txBody>
      </p:sp>
      <p:graphicFrame>
        <p:nvGraphicFramePr>
          <p:cNvPr id="34850" name="Group 34"/>
          <p:cNvGraphicFramePr>
            <a:graphicFrameLocks noGrp="1"/>
          </p:cNvGraphicFramePr>
          <p:nvPr>
            <p:ph idx="1"/>
          </p:nvPr>
        </p:nvGraphicFramePr>
        <p:xfrm>
          <a:off x="611188" y="1412875"/>
          <a:ext cx="8137525" cy="4602163"/>
        </p:xfrm>
        <a:graphic>
          <a:graphicData uri="http://schemas.openxmlformats.org/drawingml/2006/table">
            <a:tbl>
              <a:tblPr/>
              <a:tblGrid>
                <a:gridCol w="3397250"/>
                <a:gridCol w="4740275"/>
              </a:tblGrid>
              <a:tr h="644525">
                <a:tc>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3500" b="1" i="0" u="none" strike="noStrike" cap="none" normalizeH="0" baseline="0" err="1" smtClean="0">
                          <a:ln>
                            <a:noFill/>
                          </a:ln>
                          <a:solidFill>
                            <a:schemeClr val="tx1"/>
                          </a:solidFill>
                          <a:effectLst/>
                          <a:latin typeface="黑体" pitchFamily="49" charset="-122"/>
                          <a:ea typeface="黑体" pitchFamily="49" charset="-122"/>
                        </a:rPr>
                        <a:t>OSI</a:t>
                      </a:r>
                      <a:endParaRPr kumimoji="0" lang="en-US" altLang="zh-CN" sz="3500" b="1" i="0" u="none" strike="noStrike" cap="none" normalizeH="0" baseline="0" smtClean="0">
                        <a:ln>
                          <a:noFill/>
                        </a:ln>
                        <a:solidFill>
                          <a:schemeClr val="tx1"/>
                        </a:solidFill>
                        <a:effectLst/>
                        <a:latin typeface="黑体" pitchFamily="49" charset="-122"/>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c>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3500" b="1" i="0" u="none" strike="noStrike" cap="none" normalizeH="0" baseline="0" smtClean="0">
                          <a:ln>
                            <a:noFill/>
                          </a:ln>
                          <a:solidFill>
                            <a:schemeClr val="tx1"/>
                          </a:solidFill>
                          <a:effectLst/>
                          <a:latin typeface="黑体" pitchFamily="49" charset="-122"/>
                          <a:ea typeface="黑体" pitchFamily="49" charset="-122"/>
                        </a:rPr>
                        <a:t>TCP/IP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solidFill>
                  </a:tcPr>
                </a:tc>
              </a:tr>
              <a:tr h="565150">
                <a:tc>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3000" b="1" i="0" u="none" strike="noStrike" cap="none" normalizeH="0" baseline="0" smtClean="0">
                          <a:ln>
                            <a:noFill/>
                          </a:ln>
                          <a:solidFill>
                            <a:schemeClr val="tx1"/>
                          </a:solidFill>
                          <a:effectLst/>
                          <a:latin typeface="黑体" pitchFamily="49" charset="-122"/>
                          <a:ea typeface="黑体" pitchFamily="49" charset="-122"/>
                        </a:rPr>
                        <a:t>应用层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tc rowSpan="3">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00000"/>
                        </a:lnSpc>
                        <a:spcBef>
                          <a:spcPct val="0"/>
                        </a:spcBef>
                        <a:spcAft>
                          <a:spcPct val="0"/>
                        </a:spcAft>
                        <a:buClr>
                          <a:schemeClr val="tx2"/>
                        </a:buClr>
                        <a:buSzPct val="70000"/>
                        <a:buFont typeface="Wingdings" pitchFamily="2" charset="2"/>
                        <a:buNone/>
                        <a:tabLst/>
                      </a:pPr>
                      <a:endParaRPr kumimoji="0" lang="en-US" altLang="zh-CN" sz="3000" b="1" i="0" u="none" strike="noStrike" cap="none" normalizeH="0" baseline="0" smtClean="0">
                        <a:ln>
                          <a:noFill/>
                        </a:ln>
                        <a:solidFill>
                          <a:schemeClr val="tx2"/>
                        </a:solidFill>
                        <a:effectLst/>
                        <a:latin typeface="黑体" pitchFamily="49" charset="-122"/>
                        <a:ea typeface="黑体" pitchFamily="49" charset="-122"/>
                      </a:endParaRPr>
                    </a:p>
                    <a:p>
                      <a:pPr marL="0" marR="0" lvl="0" indent="0" algn="ctr" defTabSz="130651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3000" b="1" i="0" u="none" strike="noStrike" cap="none" normalizeH="0" baseline="0" smtClean="0">
                          <a:ln>
                            <a:noFill/>
                          </a:ln>
                          <a:solidFill>
                            <a:schemeClr val="tx1"/>
                          </a:solidFill>
                          <a:effectLst/>
                          <a:latin typeface="黑体" pitchFamily="49" charset="-122"/>
                          <a:ea typeface="黑体" pitchFamily="49" charset="-122"/>
                        </a:rPr>
                        <a:t>应用层 </a:t>
                      </a:r>
                      <a:r>
                        <a:rPr kumimoji="0" lang="en-US" altLang="zh-CN" sz="3000" b="1" i="0" u="none" strike="noStrike" cap="none" normalizeH="0" baseline="0" smtClean="0">
                          <a:ln>
                            <a:noFill/>
                          </a:ln>
                          <a:solidFill>
                            <a:schemeClr val="tx1"/>
                          </a:solidFill>
                          <a:effectLst/>
                          <a:latin typeface="黑体" pitchFamily="49" charset="-122"/>
                          <a:ea typeface="黑体" pitchFamily="49" charset="-122"/>
                        </a:rPr>
                        <a:t>DNS</a:t>
                      </a:r>
                      <a:r>
                        <a:rPr kumimoji="0" lang="zh-CN" altLang="en-US" sz="3000" b="1" i="0" u="none" strike="noStrike" cap="none" normalizeH="0" baseline="0" smtClean="0">
                          <a:ln>
                            <a:noFill/>
                          </a:ln>
                          <a:solidFill>
                            <a:schemeClr val="tx1"/>
                          </a:solidFill>
                          <a:effectLst/>
                          <a:latin typeface="黑体" pitchFamily="49" charset="-122"/>
                          <a:ea typeface="黑体" pitchFamily="49" charset="-122"/>
                        </a:rPr>
                        <a:t>、</a:t>
                      </a:r>
                      <a:r>
                        <a:rPr kumimoji="0" lang="en-US" altLang="zh-CN" sz="3000" b="1" i="0" u="none" strike="noStrike" cap="none" normalizeH="0" baseline="0" smtClean="0">
                          <a:ln>
                            <a:noFill/>
                          </a:ln>
                          <a:solidFill>
                            <a:schemeClr val="tx1"/>
                          </a:solidFill>
                          <a:effectLst/>
                          <a:latin typeface="黑体" pitchFamily="49" charset="-122"/>
                          <a:ea typeface="黑体" pitchFamily="49" charset="-122"/>
                        </a:rPr>
                        <a:t>SMTP</a:t>
                      </a:r>
                      <a:r>
                        <a:rPr kumimoji="0" lang="zh-CN" altLang="en-US" sz="3000" b="1" i="0" u="none" strike="noStrike" cap="none" normalizeH="0" baseline="0" smtClean="0">
                          <a:ln>
                            <a:noFill/>
                          </a:ln>
                          <a:solidFill>
                            <a:schemeClr val="tx1"/>
                          </a:solidFill>
                          <a:effectLst/>
                          <a:latin typeface="黑体" pitchFamily="49" charset="-122"/>
                          <a:ea typeface="黑体" pitchFamily="49" charset="-122"/>
                        </a:rPr>
                        <a:t>、</a:t>
                      </a:r>
                      <a:r>
                        <a:rPr kumimoji="0" lang="en-US" altLang="zh-CN" sz="3000" b="1" i="0" u="none" strike="noStrike" cap="none" normalizeH="0" baseline="0" smtClean="0">
                          <a:ln>
                            <a:noFill/>
                          </a:ln>
                          <a:solidFill>
                            <a:schemeClr val="tx1"/>
                          </a:solidFill>
                          <a:effectLst/>
                          <a:latin typeface="黑体" pitchFamily="49" charset="-122"/>
                          <a:ea typeface="黑体" pitchFamily="49" charset="-122"/>
                        </a:rPr>
                        <a:t>FTP</a:t>
                      </a:r>
                      <a:r>
                        <a:rPr kumimoji="0" lang="zh-CN" altLang="en-US" sz="3000" b="1" i="0" u="none" strike="noStrike" cap="none" normalizeH="0" baseline="0" smtClean="0">
                          <a:ln>
                            <a:noFill/>
                          </a:ln>
                          <a:solidFill>
                            <a:schemeClr val="tx1"/>
                          </a:solidFill>
                          <a:effectLst/>
                          <a:latin typeface="黑体" pitchFamily="49" charset="-122"/>
                          <a:ea typeface="黑体" pitchFamily="49" charset="-122"/>
                        </a:rPr>
                        <a:t>、</a:t>
                      </a:r>
                      <a:r>
                        <a:rPr kumimoji="0" lang="en-US" altLang="zh-CN" sz="3000" b="1" i="0" u="none" strike="noStrike" cap="none" normalizeH="0" baseline="0" smtClean="0">
                          <a:ln>
                            <a:noFill/>
                          </a:ln>
                          <a:solidFill>
                            <a:schemeClr val="tx1"/>
                          </a:solidFill>
                          <a:effectLst/>
                          <a:latin typeface="黑体" pitchFamily="49" charset="-122"/>
                          <a:ea typeface="黑体" pitchFamily="49" charset="-122"/>
                        </a:rPr>
                        <a:t>HTTP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tr>
              <a:tr h="565150">
                <a:tc>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3000" b="1" i="0" u="none" strike="noStrike" cap="none" normalizeH="0" baseline="0" smtClean="0">
                          <a:ln>
                            <a:noFill/>
                          </a:ln>
                          <a:solidFill>
                            <a:schemeClr val="tx1"/>
                          </a:solidFill>
                          <a:effectLst/>
                          <a:latin typeface="黑体" pitchFamily="49" charset="-122"/>
                          <a:ea typeface="黑体" pitchFamily="49" charset="-122"/>
                        </a:rPr>
                        <a:t>表示层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tc vMerge="1">
                  <a:txBody>
                    <a:bodyPr/>
                    <a:lstStyle/>
                    <a:p>
                      <a:endParaRPr lang="zh-CN" altLang="en-US"/>
                    </a:p>
                  </a:txBody>
                  <a:tcPr/>
                </a:tc>
              </a:tr>
              <a:tr h="565150">
                <a:tc>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3000" b="1" i="0" u="none" strike="noStrike" cap="none" normalizeH="0" baseline="0" smtClean="0">
                          <a:ln>
                            <a:noFill/>
                          </a:ln>
                          <a:solidFill>
                            <a:schemeClr val="tx1"/>
                          </a:solidFill>
                          <a:effectLst/>
                          <a:latin typeface="黑体" pitchFamily="49" charset="-122"/>
                          <a:ea typeface="黑体" pitchFamily="49" charset="-122"/>
                        </a:rPr>
                        <a:t>会话层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3399"/>
                    </a:solidFill>
                  </a:tcPr>
                </a:tc>
                <a:tc vMerge="1">
                  <a:txBody>
                    <a:bodyPr/>
                    <a:lstStyle/>
                    <a:p>
                      <a:endParaRPr lang="zh-CN" altLang="en-US"/>
                    </a:p>
                  </a:txBody>
                  <a:tcPr/>
                </a:tc>
              </a:tr>
              <a:tr h="565150">
                <a:tc>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3000" b="1" i="0" u="none" strike="noStrike" cap="none" normalizeH="0" baseline="0" smtClean="0">
                          <a:ln>
                            <a:noFill/>
                          </a:ln>
                          <a:solidFill>
                            <a:schemeClr val="tx2"/>
                          </a:solidFill>
                          <a:effectLst/>
                          <a:latin typeface="黑体" pitchFamily="49" charset="-122"/>
                          <a:ea typeface="黑体" pitchFamily="49" charset="-122"/>
                        </a:rPr>
                        <a:t>传输层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00000"/>
                        </a:lnSpc>
                        <a:spcBef>
                          <a:spcPct val="0"/>
                        </a:spcBef>
                        <a:spcAft>
                          <a:spcPct val="0"/>
                        </a:spcAft>
                        <a:buClr>
                          <a:schemeClr val="tx2"/>
                        </a:buClr>
                        <a:buSzPct val="70000"/>
                        <a:buFont typeface="Wingdings" pitchFamily="2" charset="2"/>
                        <a:buNone/>
                        <a:tabLst/>
                      </a:pPr>
                      <a:r>
                        <a:rPr kumimoji="0" lang="zh-CN" altLang="en-US" sz="3000" b="1" i="0" u="none" strike="noStrike" cap="none" normalizeH="0" baseline="0" smtClean="0">
                          <a:ln>
                            <a:noFill/>
                          </a:ln>
                          <a:solidFill>
                            <a:schemeClr val="tx2"/>
                          </a:solidFill>
                          <a:effectLst/>
                          <a:latin typeface="黑体" pitchFamily="49" charset="-122"/>
                          <a:ea typeface="黑体" pitchFamily="49" charset="-122"/>
                        </a:rPr>
                        <a:t>传输层 </a:t>
                      </a:r>
                      <a:r>
                        <a:rPr kumimoji="0" lang="en-US" altLang="zh-CN" sz="3000" b="1" i="0" u="none" strike="noStrike" cap="none" normalizeH="0" baseline="0" smtClean="0">
                          <a:ln>
                            <a:noFill/>
                          </a:ln>
                          <a:solidFill>
                            <a:schemeClr val="tx2"/>
                          </a:solidFill>
                          <a:effectLst/>
                          <a:latin typeface="黑体" pitchFamily="49" charset="-122"/>
                          <a:ea typeface="黑体" pitchFamily="49" charset="-122"/>
                        </a:rPr>
                        <a:t>TCP</a:t>
                      </a:r>
                      <a:r>
                        <a:rPr kumimoji="0" lang="zh-CN" altLang="en-US" sz="3000" b="1" i="0" u="none" strike="noStrike" cap="none" normalizeH="0" baseline="0" smtClean="0">
                          <a:ln>
                            <a:noFill/>
                          </a:ln>
                          <a:solidFill>
                            <a:schemeClr val="tx2"/>
                          </a:solidFill>
                          <a:effectLst/>
                          <a:latin typeface="黑体" pitchFamily="49" charset="-122"/>
                          <a:ea typeface="黑体" pitchFamily="49" charset="-122"/>
                        </a:rPr>
                        <a:t>、</a:t>
                      </a:r>
                      <a:r>
                        <a:rPr kumimoji="0" lang="en-US" altLang="zh-CN" sz="3000" b="1" i="0" u="none" strike="noStrike" cap="none" normalizeH="0" baseline="0" smtClean="0">
                          <a:ln>
                            <a:noFill/>
                          </a:ln>
                          <a:solidFill>
                            <a:schemeClr val="tx2"/>
                          </a:solidFill>
                          <a:effectLst/>
                          <a:latin typeface="黑体" pitchFamily="49" charset="-122"/>
                          <a:ea typeface="黑体" pitchFamily="49" charset="-122"/>
                        </a:rPr>
                        <a:t>UDP</a:t>
                      </a:r>
                      <a:r>
                        <a:rPr kumimoji="0" lang="zh-CN" altLang="en-US" sz="3000" b="1" i="0" u="none" strike="noStrike" cap="none" normalizeH="0" baseline="0" smtClean="0">
                          <a:ln>
                            <a:noFill/>
                          </a:ln>
                          <a:solidFill>
                            <a:schemeClr val="tx2"/>
                          </a:solidFill>
                          <a:effectLst/>
                          <a:latin typeface="黑体" pitchFamily="49" charset="-122"/>
                          <a:ea typeface="黑体" pitchFamily="49" charset="-122"/>
                        </a:rPr>
                        <a:t>协议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r>
              <a:tr h="566738">
                <a:tc>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3000" b="1" i="0" u="none" strike="noStrike" cap="none" normalizeH="0" baseline="0" smtClean="0">
                          <a:ln>
                            <a:noFill/>
                          </a:ln>
                          <a:solidFill>
                            <a:schemeClr val="tx1"/>
                          </a:solidFill>
                          <a:effectLst/>
                          <a:latin typeface="黑体" pitchFamily="49" charset="-122"/>
                          <a:ea typeface="黑体" pitchFamily="49" charset="-122"/>
                        </a:rPr>
                        <a:t>网络层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c>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3000" b="1" i="0" u="none" strike="noStrike" cap="none" normalizeH="0" baseline="0" smtClean="0">
                          <a:ln>
                            <a:noFill/>
                          </a:ln>
                          <a:solidFill>
                            <a:schemeClr val="tx1"/>
                          </a:solidFill>
                          <a:effectLst/>
                          <a:latin typeface="黑体" pitchFamily="49" charset="-122"/>
                          <a:ea typeface="黑体" pitchFamily="49" charset="-122"/>
                        </a:rPr>
                        <a:t>互连网络层  </a:t>
                      </a:r>
                      <a:r>
                        <a:rPr kumimoji="0" lang="en-US" altLang="zh-CN" sz="3000" b="1" i="0" u="none" strike="noStrike" cap="none" normalizeH="0" baseline="0" smtClean="0">
                          <a:ln>
                            <a:noFill/>
                          </a:ln>
                          <a:solidFill>
                            <a:schemeClr val="tx1"/>
                          </a:solidFill>
                          <a:effectLst/>
                          <a:latin typeface="黑体" pitchFamily="49" charset="-122"/>
                          <a:ea typeface="黑体" pitchFamily="49" charset="-122"/>
                        </a:rPr>
                        <a:t>IP</a:t>
                      </a:r>
                      <a:r>
                        <a:rPr kumimoji="0" lang="zh-CN" altLang="en-US" sz="3000" b="1" i="0" u="none" strike="noStrike" cap="none" normalizeH="0" baseline="0" smtClean="0">
                          <a:ln>
                            <a:noFill/>
                          </a:ln>
                          <a:solidFill>
                            <a:schemeClr val="tx1"/>
                          </a:solidFill>
                          <a:effectLst/>
                          <a:latin typeface="黑体" pitchFamily="49" charset="-122"/>
                          <a:ea typeface="黑体" pitchFamily="49" charset="-122"/>
                        </a:rPr>
                        <a:t>协议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8000"/>
                    </a:solidFill>
                  </a:tcPr>
                </a:tc>
              </a:tr>
              <a:tr h="565150">
                <a:tc>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3000" b="1" i="0" u="none" strike="noStrike" cap="none" normalizeH="0" baseline="0" smtClean="0">
                          <a:ln>
                            <a:noFill/>
                          </a:ln>
                          <a:solidFill>
                            <a:schemeClr val="tx2"/>
                          </a:solidFill>
                          <a:effectLst/>
                          <a:latin typeface="黑体" pitchFamily="49" charset="-122"/>
                          <a:ea typeface="黑体" pitchFamily="49" charset="-122"/>
                        </a:rPr>
                        <a:t>数据链路层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9900"/>
                    </a:solidFill>
                  </a:tcPr>
                </a:tc>
                <a:tc rowSpan="2">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50000"/>
                        </a:lnSpc>
                        <a:spcBef>
                          <a:spcPct val="20000"/>
                        </a:spcBef>
                        <a:spcAft>
                          <a:spcPct val="0"/>
                        </a:spcAft>
                        <a:buClr>
                          <a:schemeClr val="tx2"/>
                        </a:buClr>
                        <a:buSzPct val="70000"/>
                        <a:buFont typeface="Wingdings" pitchFamily="2" charset="2"/>
                        <a:buNone/>
                        <a:tabLst/>
                      </a:pPr>
                      <a:r>
                        <a:rPr kumimoji="0" lang="zh-CN" altLang="en-US" sz="3000" b="1" i="0" u="none" strike="noStrike" cap="none" normalizeH="0" baseline="0" smtClean="0">
                          <a:ln>
                            <a:noFill/>
                          </a:ln>
                          <a:solidFill>
                            <a:schemeClr val="tx2"/>
                          </a:solidFill>
                          <a:effectLst/>
                          <a:latin typeface="黑体" pitchFamily="49" charset="-122"/>
                          <a:ea typeface="黑体" pitchFamily="49" charset="-122"/>
                        </a:rPr>
                        <a:t>网络接口层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9900"/>
                    </a:solidFill>
                  </a:tcPr>
                </a:tc>
              </a:tr>
              <a:tr h="565150">
                <a:tc>
                  <a:txBody>
                    <a:bodyPr/>
                    <a:lstStyle>
                      <a:lvl1pPr algn="l" defTabSz="1306513" eaLnBrk="0" hangingPunct="0">
                        <a:defRPr sz="2600" b="1">
                          <a:solidFill>
                            <a:schemeClr val="tx1"/>
                          </a:solidFill>
                          <a:latin typeface="Arial" pitchFamily="34" charset="0"/>
                          <a:ea typeface="黑体" pitchFamily="49" charset="-122"/>
                        </a:defRPr>
                      </a:lvl1pPr>
                      <a:lvl2pPr marL="742950" indent="-285750" algn="l" defTabSz="1306513" eaLnBrk="0" hangingPunct="0">
                        <a:buClr>
                          <a:schemeClr val="accent2"/>
                        </a:buClr>
                        <a:defRPr sz="2200" b="1">
                          <a:solidFill>
                            <a:schemeClr val="tx1"/>
                          </a:solidFill>
                          <a:latin typeface="Arial" pitchFamily="34" charset="0"/>
                          <a:ea typeface="黑体" pitchFamily="49" charset="-122"/>
                        </a:defRPr>
                      </a:lvl2pPr>
                      <a:lvl3pPr marL="1143000" indent="-228600" algn="l" defTabSz="1306513" eaLnBrk="0" hangingPunct="0">
                        <a:buClr>
                          <a:schemeClr val="accent1"/>
                        </a:buClr>
                        <a:defRPr sz="2100" b="1">
                          <a:solidFill>
                            <a:schemeClr val="tx1"/>
                          </a:solidFill>
                          <a:latin typeface="Arial" pitchFamily="34" charset="0"/>
                          <a:ea typeface="黑体" pitchFamily="49" charset="-122"/>
                        </a:defRPr>
                      </a:lvl3pPr>
                      <a:lvl4pPr marL="1600200" indent="-228600" algn="l" defTabSz="1306513" eaLnBrk="0" hangingPunct="0">
                        <a:buSzPct val="75000"/>
                        <a:defRPr b="1">
                          <a:solidFill>
                            <a:schemeClr val="tx1"/>
                          </a:solidFill>
                          <a:latin typeface="Arial" pitchFamily="34" charset="0"/>
                          <a:ea typeface="黑体" pitchFamily="49" charset="-122"/>
                        </a:defRPr>
                      </a:lvl4pPr>
                      <a:lvl5pPr marL="2057400" indent="-228600" algn="l" defTabSz="1306513" eaLnBrk="0" hangingPunct="0">
                        <a:buClr>
                          <a:schemeClr val="folHlink"/>
                        </a:buClr>
                        <a:buSzPct val="80000"/>
                        <a:defRPr b="1">
                          <a:solidFill>
                            <a:schemeClr val="tx1"/>
                          </a:solidFill>
                          <a:latin typeface="Arial" pitchFamily="34" charset="0"/>
                          <a:ea typeface="黑体" pitchFamily="49" charset="-122"/>
                        </a:defRPr>
                      </a:lvl5pPr>
                      <a:lvl6pPr marL="25146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6pPr>
                      <a:lvl7pPr marL="29718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7pPr>
                      <a:lvl8pPr marL="34290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8pPr>
                      <a:lvl9pPr marL="3886200" indent="-228600" defTabSz="1306513" eaLnBrk="0" fontAlgn="base" hangingPunct="0">
                        <a:spcBef>
                          <a:spcPct val="20000"/>
                        </a:spcBef>
                        <a:spcAft>
                          <a:spcPct val="0"/>
                        </a:spcAft>
                        <a:buClr>
                          <a:schemeClr val="folHlink"/>
                        </a:buClr>
                        <a:buSzPct val="80000"/>
                        <a:buFont typeface="Wingdings" pitchFamily="2" charset="2"/>
                        <a:defRPr b="1">
                          <a:solidFill>
                            <a:schemeClr val="tx1"/>
                          </a:solidFill>
                          <a:latin typeface="Arial" pitchFamily="34" charset="0"/>
                          <a:ea typeface="黑体" pitchFamily="49" charset="-122"/>
                        </a:defRPr>
                      </a:lvl9pPr>
                    </a:lstStyle>
                    <a:p>
                      <a:pPr marL="0" marR="0" lvl="0" indent="0" algn="ctr" defTabSz="1306513"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3000" b="1" i="0" u="none" strike="noStrike" cap="none" normalizeH="0" baseline="0" smtClean="0">
                          <a:ln>
                            <a:noFill/>
                          </a:ln>
                          <a:solidFill>
                            <a:schemeClr val="tx2"/>
                          </a:solidFill>
                          <a:effectLst/>
                          <a:latin typeface="宋体" pitchFamily="2" charset="-122"/>
                          <a:ea typeface="黑体" pitchFamily="49" charset="-122"/>
                        </a:rPr>
                        <a:t>物理层</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9900"/>
                    </a:solidFill>
                  </a:tcPr>
                </a:tc>
                <a:tc vMerge="1">
                  <a:txBody>
                    <a:bodyPr/>
                    <a:lstStyle/>
                    <a:p>
                      <a:endParaRPr lang="zh-CN" altLang="en-US"/>
                    </a:p>
                  </a:txBody>
                  <a:tcPr/>
                </a:tc>
              </a:tr>
            </a:tbl>
          </a:graphicData>
        </a:graphic>
      </p:graphicFrame>
      <p:sp>
        <p:nvSpPr>
          <p:cNvPr id="34847" name="灯片编号占位符 4"/>
          <p:cNvSpPr txBox="1">
            <a:spLocks noGrp="1"/>
          </p:cNvSpPr>
          <p:nvPr/>
        </p:nvSpPr>
        <p:spPr bwMode="auto">
          <a:xfrm>
            <a:off x="3529013" y="628491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0"/>
              </a:spcBef>
              <a:defRPr>
                <a:solidFill>
                  <a:schemeClr val="tx1"/>
                </a:solidFill>
                <a:latin typeface="Arial" pitchFamily="34" charset="0"/>
                <a:ea typeface="宋体" pitchFamily="2" charset="-122"/>
              </a:defRPr>
            </a:lvl1pPr>
            <a:lvl2pPr marL="742950" indent="-285750" algn="ctr" eaLnBrk="0" hangingPunct="0">
              <a:spcBef>
                <a:spcPct val="0"/>
              </a:spcBef>
              <a:defRPr>
                <a:solidFill>
                  <a:schemeClr val="tx1"/>
                </a:solidFill>
                <a:latin typeface="Arial" pitchFamily="34" charset="0"/>
                <a:ea typeface="宋体" pitchFamily="2" charset="-122"/>
              </a:defRPr>
            </a:lvl2pPr>
            <a:lvl3pPr marL="1143000" indent="-228600" algn="ctr" eaLnBrk="0" hangingPunct="0">
              <a:spcBef>
                <a:spcPct val="0"/>
              </a:spcBef>
              <a:defRPr>
                <a:solidFill>
                  <a:schemeClr val="tx1"/>
                </a:solidFill>
                <a:latin typeface="Arial" pitchFamily="34" charset="0"/>
                <a:ea typeface="宋体" pitchFamily="2" charset="-122"/>
              </a:defRPr>
            </a:lvl3pPr>
            <a:lvl4pPr marL="1600200" indent="-228600" algn="ctr" eaLnBrk="0" hangingPunct="0">
              <a:spcBef>
                <a:spcPct val="0"/>
              </a:spcBef>
              <a:defRPr>
                <a:solidFill>
                  <a:schemeClr val="tx1"/>
                </a:solidFill>
                <a:latin typeface="Arial" pitchFamily="34" charset="0"/>
                <a:ea typeface="宋体" pitchFamily="2" charset="-122"/>
              </a:defRPr>
            </a:lvl4pPr>
            <a:lvl5pPr marL="2057400" indent="-228600" algn="ctr" eaLnBrk="0" hangingPunct="0">
              <a:spcBef>
                <a:spcPct val="0"/>
              </a:spcBef>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0000"/>
              </a:lnSpc>
              <a:buClrTx/>
              <a:buSzTx/>
              <a:buFontTx/>
              <a:buNone/>
            </a:pPr>
            <a:fld id="{BF3484E4-9943-449B-ABA0-D00AACF6CCFB}" type="slidenum">
              <a:rPr lang="en-US" altLang="zh-CN" sz="1600"/>
              <a:pPr eaLnBrk="1" hangingPunct="1">
                <a:lnSpc>
                  <a:spcPct val="100000"/>
                </a:lnSpc>
                <a:buClrTx/>
                <a:buSzTx/>
                <a:buFontTx/>
                <a:buNone/>
              </a:pPr>
              <a:t>7</a:t>
            </a:fld>
            <a:endParaRPr lang="en-US" altLang="zh-CN" sz="1600"/>
          </a:p>
        </p:txBody>
      </p:sp>
    </p:spTree>
    <p:extLst>
      <p:ext uri="{BB962C8B-B14F-4D97-AF65-F5344CB8AC3E}">
        <p14:creationId xmlns:p14="http://schemas.microsoft.com/office/powerpoint/2010/main" val="3805678019"/>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对</a:t>
            </a:r>
            <a:r>
              <a:rPr lang="en-US" altLang="zh-CN"/>
              <a:t>DNS</a:t>
            </a:r>
            <a:r>
              <a:rPr lang="zh-CN" altLang="en-US"/>
              <a:t>服务器进行测试</a:t>
            </a:r>
            <a:r>
              <a:rPr lang="en-US" altLang="zh-CN"/>
              <a:t>2</a:t>
            </a:r>
            <a:endParaRPr lang="zh-CN" altLang="en-US"/>
          </a:p>
        </p:txBody>
      </p:sp>
      <p:sp>
        <p:nvSpPr>
          <p:cNvPr id="3" name="内容占位符 2"/>
          <p:cNvSpPr>
            <a:spLocks noGrp="1"/>
          </p:cNvSpPr>
          <p:nvPr>
            <p:ph idx="1"/>
          </p:nvPr>
        </p:nvSpPr>
        <p:spPr>
          <a:xfrm>
            <a:off x="539552" y="1340768"/>
            <a:ext cx="8229600" cy="4142085"/>
          </a:xfrm>
        </p:spPr>
        <p:txBody>
          <a:bodyPr/>
          <a:lstStyle/>
          <a:p>
            <a:pPr marL="0" indent="0">
              <a:buNone/>
            </a:pPr>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70</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57313"/>
            <a:ext cx="7632848" cy="4879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163487"/>
      </p:ext>
    </p:extLst>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067128" cy="858837"/>
          </a:xfrm>
        </p:spPr>
        <p:txBody>
          <a:bodyPr/>
          <a:lstStyle/>
          <a:p>
            <a:r>
              <a:rPr lang="zh-CN" altLang="en-US"/>
              <a:t>对反向区域进行测试</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71</a:t>
            </a:fld>
            <a:endParaRPr lang="en-US" altLang="zh-CN"/>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1042"/>
            <a:ext cx="7488832" cy="4968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6741959"/>
      </p:ext>
    </p:extLst>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5"/>
          <p:cNvSpPr>
            <a:spLocks noGrp="1"/>
          </p:cNvSpPr>
          <p:nvPr>
            <p:ph type="title"/>
          </p:nvPr>
        </p:nvSpPr>
        <p:spPr/>
        <p:txBody>
          <a:bodyPr/>
          <a:lstStyle/>
          <a:p>
            <a:r>
              <a:rPr lang="zh-CN" altLang="en-US" smtClean="0"/>
              <a:t>在</a:t>
            </a:r>
            <a:r>
              <a:rPr lang="en-US" altLang="zh-CN" smtClean="0"/>
              <a:t>Linux</a:t>
            </a:r>
            <a:r>
              <a:rPr lang="zh-CN" altLang="en-US" b="1" smtClean="0"/>
              <a:t>客户机</a:t>
            </a:r>
            <a:r>
              <a:rPr lang="zh-CN" altLang="en-US" smtClean="0"/>
              <a:t>上进行测试</a:t>
            </a:r>
          </a:p>
        </p:txBody>
      </p:sp>
      <p:sp>
        <p:nvSpPr>
          <p:cNvPr id="7" name="内容占位符 6"/>
          <p:cNvSpPr>
            <a:spLocks noGrp="1"/>
          </p:cNvSpPr>
          <p:nvPr>
            <p:ph idx="1"/>
          </p:nvPr>
        </p:nvSpPr>
        <p:spPr/>
        <p:txBody>
          <a:bodyPr/>
          <a:lstStyle/>
          <a:p>
            <a:pPr marL="0" indent="0">
              <a:buFont typeface="Wingdings 2" pitchFamily="18" charset="2"/>
              <a:buNone/>
              <a:defRPr/>
            </a:pPr>
            <a:r>
              <a:rPr lang="en-US" altLang="zh-CN" sz="2800" smtClean="0">
                <a:latin typeface="+mn-ea"/>
              </a:rPr>
              <a:t>  Linux</a:t>
            </a:r>
            <a:r>
              <a:rPr lang="zh-CN" altLang="en-US" sz="2800" smtClean="0">
                <a:latin typeface="+mn-ea"/>
              </a:rPr>
              <a:t>客户机：</a:t>
            </a:r>
            <a:endParaRPr lang="en-US" altLang="zh-CN" sz="2800" smtClean="0">
              <a:latin typeface="+mn-ea"/>
            </a:endParaRPr>
          </a:p>
          <a:p>
            <a:pPr marL="0" indent="0">
              <a:buFont typeface="Wingdings 2" pitchFamily="18" charset="2"/>
              <a:buNone/>
              <a:defRPr/>
            </a:pPr>
            <a:r>
              <a:rPr lang="en-US" altLang="zh-CN" sz="2800">
                <a:latin typeface="+mn-ea"/>
              </a:rPr>
              <a:t> </a:t>
            </a:r>
            <a:r>
              <a:rPr lang="en-US" altLang="zh-CN" sz="2800" smtClean="0">
                <a:latin typeface="+mn-ea"/>
              </a:rPr>
              <a:t> </a:t>
            </a:r>
            <a:r>
              <a:rPr lang="zh-CN" altLang="en-US" sz="2800" smtClean="0">
                <a:latin typeface="+mn-ea"/>
              </a:rPr>
              <a:t>在</a:t>
            </a:r>
            <a:r>
              <a:rPr lang="en-US" altLang="zh-CN" sz="2800" smtClean="0">
                <a:latin typeface="+mn-ea"/>
              </a:rPr>
              <a:t>/etc/resolv.conf</a:t>
            </a:r>
            <a:r>
              <a:rPr lang="zh-CN" altLang="en-US" sz="2800" smtClean="0">
                <a:latin typeface="+mn-ea"/>
              </a:rPr>
              <a:t>里加入</a:t>
            </a:r>
            <a:r>
              <a:rPr lang="en-US" altLang="zh-CN" sz="2800" smtClean="0">
                <a:latin typeface="+mn-ea"/>
              </a:rPr>
              <a:t>2</a:t>
            </a:r>
            <a:r>
              <a:rPr lang="zh-CN" altLang="en-US" sz="2800" smtClean="0">
                <a:latin typeface="+mn-ea"/>
              </a:rPr>
              <a:t>行内容：</a:t>
            </a:r>
          </a:p>
          <a:p>
            <a:pPr marL="0" indent="0">
              <a:buFont typeface="Wingdings 2" pitchFamily="18" charset="2"/>
              <a:buNone/>
              <a:defRPr/>
            </a:pPr>
            <a:r>
              <a:rPr lang="zh-CN" altLang="en-US" sz="2800" smtClean="0">
                <a:latin typeface="+mn-ea"/>
              </a:rPr>
              <a:t>　</a:t>
            </a:r>
            <a:r>
              <a:rPr lang="en-US" altLang="zh-CN" sz="2800" err="1" smtClean="0">
                <a:latin typeface="+mn-ea"/>
              </a:rPr>
              <a:t>nameserver</a:t>
            </a:r>
            <a:r>
              <a:rPr lang="en-US" altLang="zh-CN" sz="2800" smtClean="0">
                <a:latin typeface="+mn-ea"/>
              </a:rPr>
              <a:t>   192.168.0.120</a:t>
            </a:r>
          </a:p>
          <a:p>
            <a:pPr marL="0" indent="0">
              <a:buFont typeface="Wingdings 2" pitchFamily="18" charset="2"/>
              <a:buNone/>
              <a:defRPr/>
            </a:pPr>
            <a:r>
              <a:rPr lang="en-US" altLang="zh-CN" sz="2800" smtClean="0">
                <a:latin typeface="+mn-ea"/>
              </a:rPr>
              <a:t>  domain       </a:t>
            </a:r>
            <a:r>
              <a:rPr lang="en-US" altLang="zh-CN" sz="2800" err="1" smtClean="0">
                <a:latin typeface="+mn-ea"/>
              </a:rPr>
              <a:t>liqun.com</a:t>
            </a:r>
            <a:endParaRPr lang="en-US" altLang="zh-CN" sz="2800" smtClean="0">
              <a:latin typeface="+mn-ea"/>
            </a:endParaRPr>
          </a:p>
          <a:p>
            <a:pPr marL="0" indent="0">
              <a:buFont typeface="Wingdings 2" pitchFamily="18" charset="2"/>
              <a:buNone/>
              <a:defRPr/>
            </a:pPr>
            <a:endParaRPr lang="en-US" altLang="zh-CN" sz="2800" smtClean="0">
              <a:latin typeface="+mn-ea"/>
            </a:endParaRPr>
          </a:p>
          <a:p>
            <a:pPr marL="0" indent="0">
              <a:buFont typeface="Wingdings 2" pitchFamily="18" charset="2"/>
              <a:buNone/>
              <a:defRPr/>
            </a:pPr>
            <a:endParaRPr lang="zh-CN" altLang="en-US"/>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72</a:t>
            </a:fld>
            <a:endParaRPr lang="en-US" altLang="zh-CN"/>
          </a:p>
        </p:txBody>
      </p:sp>
    </p:spTree>
    <p:extLst>
      <p:ext uri="{BB962C8B-B14F-4D97-AF65-F5344CB8AC3E}">
        <p14:creationId xmlns:p14="http://schemas.microsoft.com/office/powerpoint/2010/main" val="3393280274"/>
      </p:ext>
    </p:extLst>
  </p:cSld>
  <p:clrMapOvr>
    <a:masterClrMapping/>
  </p:clrMapOvr>
  <p:transition spd="slow">
    <p:circl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24744"/>
            <a:ext cx="7632848" cy="5235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p:txBody>
          <a:bodyPr/>
          <a:lstStyle/>
          <a:p>
            <a:r>
              <a:rPr lang="en-US" altLang="zh-CN"/>
              <a:t>Linux</a:t>
            </a:r>
            <a:r>
              <a:rPr lang="zh-CN" altLang="en-US"/>
              <a:t>下添加解析内容</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73</a:t>
            </a:fld>
            <a:endParaRPr lang="en-US" altLang="zh-CN"/>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2132856"/>
            <a:ext cx="7416824"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4320955"/>
      </p:ext>
    </p:extLst>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355160" cy="858837"/>
          </a:xfrm>
        </p:spPr>
        <p:txBody>
          <a:bodyPr/>
          <a:lstStyle/>
          <a:p>
            <a:r>
              <a:rPr lang="zh-CN" altLang="en-US"/>
              <a:t>在</a:t>
            </a:r>
            <a:r>
              <a:rPr lang="en-US" altLang="zh-CN"/>
              <a:t>Linux</a:t>
            </a:r>
            <a:r>
              <a:rPr lang="zh-CN" altLang="en-US"/>
              <a:t>客户机上进行测试</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74</a:t>
            </a:fld>
            <a:endParaRPr lang="en-US" altLang="zh-CN"/>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196752"/>
            <a:ext cx="6912768"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2085323"/>
      </p:ext>
    </p:extLst>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b="1" smtClean="0"/>
              <a:t>图形界面</a:t>
            </a:r>
            <a:r>
              <a:rPr lang="en-US" altLang="zh-CN" b="1" smtClean="0"/>
              <a:t>DNS</a:t>
            </a:r>
            <a:r>
              <a:rPr lang="zh-CN" altLang="en-US" b="1" smtClean="0"/>
              <a:t>安装与配置</a:t>
            </a:r>
          </a:p>
        </p:txBody>
      </p:sp>
      <p:sp>
        <p:nvSpPr>
          <p:cNvPr id="131075" name="Rectangle 3"/>
          <p:cNvSpPr>
            <a:spLocks noGrp="1" noChangeArrowheads="1"/>
          </p:cNvSpPr>
          <p:nvPr>
            <p:ph idx="1"/>
          </p:nvPr>
        </p:nvSpPr>
        <p:spPr>
          <a:xfrm>
            <a:off x="457200" y="1268760"/>
            <a:ext cx="8229600" cy="1900237"/>
          </a:xfrm>
        </p:spPr>
        <p:txBody>
          <a:bodyPr/>
          <a:lstStyle/>
          <a:p>
            <a:pPr marL="0" indent="0" eaLnBrk="1" hangingPunct="1">
              <a:buFont typeface="Wingdings 2" pitchFamily="18" charset="2"/>
              <a:buNone/>
              <a:defRPr/>
            </a:pPr>
            <a:r>
              <a:rPr lang="en-US" altLang="zh-CN" sz="2400" dirty="0" smtClean="0">
                <a:latin typeface="Tahoma" pitchFamily="34" charset="0"/>
                <a:cs typeface="Tahoma" pitchFamily="34" charset="0"/>
              </a:rPr>
              <a:t>Red Hat Linux</a:t>
            </a:r>
            <a:r>
              <a:rPr lang="zh-CN" altLang="en-US" sz="2400" dirty="0" smtClean="0">
                <a:latin typeface="Tahoma" pitchFamily="34" charset="0"/>
                <a:cs typeface="Tahoma" pitchFamily="34" charset="0"/>
              </a:rPr>
              <a:t>提供了“</a:t>
            </a:r>
            <a:r>
              <a:rPr lang="en-US" altLang="zh-CN" sz="2400" dirty="0" smtClean="0">
                <a:latin typeface="Tahoma" pitchFamily="34" charset="0"/>
                <a:cs typeface="Tahoma" pitchFamily="34" charset="0"/>
              </a:rPr>
              <a:t>redhat-config-bind</a:t>
            </a:r>
            <a:r>
              <a:rPr lang="zh-CN" altLang="en-US" sz="2400" dirty="0" smtClean="0">
                <a:latin typeface="Tahoma" pitchFamily="34" charset="0"/>
                <a:cs typeface="Tahoma" pitchFamily="34" charset="0"/>
              </a:rPr>
              <a:t>”图形用户界面工具配置</a:t>
            </a:r>
            <a:r>
              <a:rPr lang="en-US" altLang="zh-CN" sz="2400" dirty="0" smtClean="0">
                <a:latin typeface="Tahoma" pitchFamily="34" charset="0"/>
                <a:cs typeface="Tahoma" pitchFamily="34" charset="0"/>
              </a:rPr>
              <a:t>BIND</a:t>
            </a:r>
            <a:r>
              <a:rPr lang="zh-CN" altLang="en-US" sz="2400" dirty="0" smtClean="0">
                <a:latin typeface="Tahoma" pitchFamily="34" charset="0"/>
                <a:cs typeface="Tahoma" pitchFamily="34" charset="0"/>
              </a:rPr>
              <a:t>，单击桌面面板上的“主菜单→系统设置→服务器设置→域名服务器”菜单项，进入</a:t>
            </a:r>
            <a:r>
              <a:rPr lang="zh-CN" altLang="en-US" sz="2400" smtClean="0">
                <a:latin typeface="Tahoma" pitchFamily="34" charset="0"/>
                <a:cs typeface="Tahoma" pitchFamily="34" charset="0"/>
              </a:rPr>
              <a:t>“域名服务”对话框，点击“新建”；</a:t>
            </a:r>
            <a:endParaRPr lang="zh-CN" altLang="en-US" sz="2400" dirty="0" smtClean="0">
              <a:latin typeface="Tahoma" pitchFamily="34" charset="0"/>
              <a:cs typeface="Tahoma" pitchFamily="34" charset="0"/>
            </a:endParaRPr>
          </a:p>
          <a:p>
            <a:pPr eaLnBrk="1" hangingPunct="1">
              <a:defRPr/>
            </a:pPr>
            <a:endParaRPr lang="en-US" altLang="zh-CN" dirty="0" smtClean="0"/>
          </a:p>
        </p:txBody>
      </p:sp>
      <p:pic>
        <p:nvPicPr>
          <p:cNvPr id="146439" name="Picture 8"/>
          <p:cNvPicPr>
            <a:picLocks noChangeAspect="1" noChangeArrowheads="1"/>
          </p:cNvPicPr>
          <p:nvPr/>
        </p:nvPicPr>
        <p:blipFill>
          <a:blip r:embed="rId2">
            <a:extLst>
              <a:ext uri="{28A0092B-C50C-407E-A947-70E740481C1C}">
                <a14:useLocalDpi xmlns:a14="http://schemas.microsoft.com/office/drawing/2010/main" val="0"/>
              </a:ext>
            </a:extLst>
          </a:blip>
          <a:srcRect l="19427" t="11903" r="28999" b="34000"/>
          <a:stretch>
            <a:fillRect/>
          </a:stretch>
        </p:blipFill>
        <p:spPr bwMode="auto">
          <a:xfrm>
            <a:off x="1990449" y="2924944"/>
            <a:ext cx="5544616" cy="353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796501"/>
      </p:ext>
    </p:extLst>
  </p:cSld>
  <p:clrMapOvr>
    <a:masterClrMapping/>
  </p:clrMapOvr>
  <p:transition spd="slow">
    <p:circl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274638"/>
            <a:ext cx="8229600" cy="706437"/>
          </a:xfrm>
        </p:spPr>
        <p:txBody>
          <a:bodyPr/>
          <a:lstStyle/>
          <a:p>
            <a:pPr eaLnBrk="1" hangingPunct="1"/>
            <a:r>
              <a:rPr lang="en-US" altLang="zh-CN" sz="3600" smtClean="0"/>
              <a:t> </a:t>
            </a:r>
            <a:r>
              <a:rPr lang="zh-CN" altLang="en-US" sz="3600" smtClean="0"/>
              <a:t>正向解析配置</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772816"/>
            <a:ext cx="6048672" cy="4652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097613"/>
      </p:ext>
    </p:extLst>
  </p:cSld>
  <p:clrMapOvr>
    <a:masterClrMapping/>
  </p:clrMapOvr>
  <p:transition spd="slow">
    <p:circl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a:xfrm>
            <a:off x="457200" y="188640"/>
            <a:ext cx="8229600" cy="777875"/>
          </a:xfrm>
        </p:spPr>
        <p:txBody>
          <a:bodyPr/>
          <a:lstStyle/>
          <a:p>
            <a:r>
              <a:rPr lang="zh-CN" altLang="en-US" sz="3600" smtClean="0"/>
              <a:t>配置“名称到</a:t>
            </a:r>
            <a:r>
              <a:rPr lang="en-US" altLang="zh-CN" sz="3600" smtClean="0"/>
              <a:t>IP</a:t>
            </a:r>
            <a:r>
              <a:rPr lang="zh-CN" altLang="en-US" sz="3600" smtClean="0"/>
              <a:t>的翻译” </a:t>
            </a:r>
          </a:p>
        </p:txBody>
      </p:sp>
      <p:sp>
        <p:nvSpPr>
          <p:cNvPr id="4" name="Rectangle 3"/>
          <p:cNvSpPr>
            <a:spLocks noGrp="1" noChangeArrowheads="1"/>
          </p:cNvSpPr>
          <p:nvPr>
            <p:ph idx="1"/>
          </p:nvPr>
        </p:nvSpPr>
        <p:spPr>
          <a:xfrm>
            <a:off x="457200" y="1052736"/>
            <a:ext cx="7715200" cy="1900237"/>
          </a:xfrm>
        </p:spPr>
        <p:txBody>
          <a:bodyPr/>
          <a:lstStyle/>
          <a:p>
            <a:pPr marL="0" indent="0" eaLnBrk="1" hangingPunct="1">
              <a:buNone/>
              <a:defRPr/>
            </a:pPr>
            <a:r>
              <a:rPr lang="zh-CN" altLang="en-US" sz="2400">
                <a:latin typeface="Tahoma" pitchFamily="34" charset="0"/>
                <a:cs typeface="Tahoma" pitchFamily="34" charset="0"/>
              </a:rPr>
              <a:t>配置“名称到</a:t>
            </a:r>
            <a:r>
              <a:rPr lang="en-US" altLang="zh-CN" sz="2400">
                <a:latin typeface="Tahoma" pitchFamily="34" charset="0"/>
                <a:cs typeface="Tahoma" pitchFamily="34" charset="0"/>
              </a:rPr>
              <a:t>IP</a:t>
            </a:r>
            <a:r>
              <a:rPr lang="zh-CN" altLang="en-US" sz="2400">
                <a:latin typeface="Tahoma" pitchFamily="34" charset="0"/>
                <a:cs typeface="Tahoma" pitchFamily="34" charset="0"/>
              </a:rPr>
              <a:t>的翻译” </a:t>
            </a:r>
            <a:r>
              <a:rPr lang="zh-CN" altLang="en-US" sz="2400" smtClean="0">
                <a:latin typeface="Tahoma" pitchFamily="34" charset="0"/>
                <a:cs typeface="Tahoma" pitchFamily="34" charset="0"/>
              </a:rPr>
              <a:t>各选项，然后</a:t>
            </a:r>
            <a:r>
              <a:rPr lang="zh-CN" altLang="en-US" sz="2400" smtClean="0">
                <a:solidFill>
                  <a:srgbClr val="0000CC"/>
                </a:solidFill>
                <a:latin typeface="Tahoma" pitchFamily="34" charset="0"/>
                <a:cs typeface="Tahoma" pitchFamily="34" charset="0"/>
              </a:rPr>
              <a:t>选择“编辑”</a:t>
            </a:r>
            <a:r>
              <a:rPr lang="zh-CN" altLang="en-US" sz="2400" smtClean="0">
                <a:latin typeface="Tahoma" pitchFamily="34" charset="0"/>
                <a:cs typeface="Tahoma" pitchFamily="34" charset="0"/>
              </a:rPr>
              <a:t>，打开域名设置对话框，选择“增加”打开名称服务器的属性，填入服务器地址。添加邮件交换器的主机名和优先级。</a:t>
            </a:r>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2348880"/>
            <a:ext cx="6381750" cy="4252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7519081"/>
      </p:ext>
    </p:extLst>
  </p:cSld>
  <p:clrMapOvr>
    <a:masterClrMapping/>
  </p:clrMapOvr>
  <p:transition spd="slow">
    <p:circl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内容占位符 1"/>
          <p:cNvSpPr>
            <a:spLocks noGrp="1"/>
          </p:cNvSpPr>
          <p:nvPr>
            <p:ph/>
          </p:nvPr>
        </p:nvSpPr>
        <p:spPr>
          <a:xfrm>
            <a:off x="457200" y="292100"/>
            <a:ext cx="7427168" cy="688975"/>
          </a:xfrm>
        </p:spPr>
        <p:txBody>
          <a:bodyPr/>
          <a:lstStyle/>
          <a:p>
            <a:pPr marL="0" indent="0" algn="ctr">
              <a:buFont typeface="Wingdings 2" pitchFamily="18" charset="2"/>
              <a:buNone/>
            </a:pPr>
            <a:r>
              <a:rPr lang="zh-CN" altLang="en-US" sz="4000" smtClean="0"/>
              <a:t>添加主机名</a:t>
            </a:r>
            <a:r>
              <a:rPr lang="en-US" altLang="zh-CN" sz="4000" smtClean="0"/>
              <a:t>www,ftp,mail</a:t>
            </a:r>
            <a:endParaRPr lang="zh-CN" altLang="en-US" sz="4000" smtClean="0"/>
          </a:p>
        </p:txBody>
      </p:sp>
      <p:sp>
        <p:nvSpPr>
          <p:cNvPr id="7" name="Rectangle 3"/>
          <p:cNvSpPr txBox="1">
            <a:spLocks noChangeArrowheads="1"/>
          </p:cNvSpPr>
          <p:nvPr/>
        </p:nvSpPr>
        <p:spPr>
          <a:xfrm>
            <a:off x="457200" y="1052737"/>
            <a:ext cx="7715200" cy="950118"/>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a:lstStyle>
          <a:p>
            <a:pPr marL="0" indent="0" eaLnBrk="1" hangingPunct="1">
              <a:buFont typeface="Wingdings" pitchFamily="2" charset="2"/>
              <a:buNone/>
              <a:defRPr/>
            </a:pPr>
            <a:r>
              <a:rPr lang="zh-CN" altLang="en-US" sz="2400" kern="0" smtClean="0">
                <a:latin typeface="Tahoma" pitchFamily="34" charset="0"/>
                <a:cs typeface="Tahoma" pitchFamily="34" charset="0"/>
              </a:rPr>
              <a:t>点击在域名服务窗口“添加记录”。</a:t>
            </a:r>
            <a:endParaRPr lang="en-US" altLang="zh-CN" kern="0"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37" y="1700808"/>
            <a:ext cx="4886325" cy="4391025"/>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39888"/>
      </p:ext>
    </p:extLst>
  </p:cSld>
  <p:clrMapOvr>
    <a:masterClrMapping/>
  </p:clrMapOvr>
  <p:transition>
    <p:push dir="d"/>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添加主机名</a:t>
            </a:r>
            <a:r>
              <a:rPr lang="en-US" altLang="zh-CN" smtClean="0"/>
              <a:t>www,ftp,mail</a:t>
            </a:r>
            <a:endParaRPr lang="zh-CN" altLang="en-US"/>
          </a:p>
        </p:txBody>
      </p:sp>
      <p:sp>
        <p:nvSpPr>
          <p:cNvPr id="6" name="Rectangle 3"/>
          <p:cNvSpPr txBox="1">
            <a:spLocks noChangeArrowheads="1"/>
          </p:cNvSpPr>
          <p:nvPr/>
        </p:nvSpPr>
        <p:spPr>
          <a:xfrm>
            <a:off x="457200" y="1268760"/>
            <a:ext cx="7715200" cy="950118"/>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a:lstStyle>
          <a:p>
            <a:pPr marL="0" indent="0" eaLnBrk="1" hangingPunct="1">
              <a:buFont typeface="Wingdings" pitchFamily="2" charset="2"/>
              <a:buNone/>
              <a:defRPr/>
            </a:pPr>
            <a:r>
              <a:rPr lang="zh-CN" altLang="en-US" sz="2400" kern="0">
                <a:latin typeface="Tahoma" pitchFamily="34" charset="0"/>
                <a:cs typeface="Tahoma" pitchFamily="34" charset="0"/>
              </a:rPr>
              <a:t>继续</a:t>
            </a:r>
            <a:r>
              <a:rPr lang="zh-CN" altLang="en-US" sz="2400" kern="0" smtClean="0">
                <a:latin typeface="Tahoma" pitchFamily="34" charset="0"/>
                <a:cs typeface="Tahoma" pitchFamily="34" charset="0"/>
              </a:rPr>
              <a:t>“添加记录”</a:t>
            </a:r>
            <a:endParaRPr lang="en-US" altLang="zh-CN" kern="0" dirty="0" smtClean="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43818"/>
            <a:ext cx="6048672" cy="4853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041519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zh-CN" smtClean="0"/>
              <a:t>MAC</a:t>
            </a:r>
            <a:r>
              <a:rPr lang="zh-CN" altLang="en-US" smtClean="0">
                <a:latin typeface="黑体" pitchFamily="49" charset="-122"/>
              </a:rPr>
              <a:t>地址</a:t>
            </a:r>
          </a:p>
        </p:txBody>
      </p:sp>
      <p:sp>
        <p:nvSpPr>
          <p:cNvPr id="245763" name="Rectangle 3"/>
          <p:cNvSpPr>
            <a:spLocks noGrp="1" noChangeArrowheads="1"/>
          </p:cNvSpPr>
          <p:nvPr>
            <p:ph type="body" idx="1"/>
          </p:nvPr>
        </p:nvSpPr>
        <p:spPr>
          <a:xfrm>
            <a:off x="107504" y="1609626"/>
            <a:ext cx="8568952" cy="4411662"/>
          </a:xfrm>
        </p:spPr>
        <p:txBody>
          <a:bodyPr/>
          <a:lstStyle/>
          <a:p>
            <a:pPr>
              <a:lnSpc>
                <a:spcPct val="130000"/>
              </a:lnSpc>
            </a:pPr>
            <a:r>
              <a:rPr lang="zh-CN" altLang="en-US" sz="2600" smtClean="0"/>
              <a:t>在局域网中，任意两台计算机之间通信，必须保证局域网中计算机地址的唯一性。</a:t>
            </a:r>
          </a:p>
          <a:p>
            <a:pPr>
              <a:lnSpc>
                <a:spcPct val="130000"/>
              </a:lnSpc>
            </a:pPr>
            <a:r>
              <a:rPr lang="en-US" altLang="zh-CN" sz="2600"/>
              <a:t>MAC</a:t>
            </a:r>
            <a:r>
              <a:rPr lang="zh-CN" altLang="en-US" sz="2600" smtClean="0"/>
              <a:t>地址</a:t>
            </a:r>
            <a:r>
              <a:rPr lang="zh-CN" altLang="en-US" sz="2600"/>
              <a:t>：</a:t>
            </a:r>
            <a:r>
              <a:rPr lang="zh-CN" altLang="en-US" sz="2600" smtClean="0"/>
              <a:t>媒体访问控制地址</a:t>
            </a:r>
            <a:r>
              <a:rPr lang="en-US" altLang="zh-CN" sz="2600" smtClean="0"/>
              <a:t>(Media Access Control</a:t>
            </a:r>
            <a:r>
              <a:rPr lang="zh-CN" altLang="en-US" sz="2600" smtClean="0"/>
              <a:t>，</a:t>
            </a:r>
            <a:r>
              <a:rPr lang="en-US" altLang="zh-CN" sz="2600" smtClean="0"/>
              <a:t>MAC)  </a:t>
            </a:r>
            <a:r>
              <a:rPr lang="zh-CN" altLang="en-US" sz="2600" smtClean="0"/>
              <a:t>也被称为</a:t>
            </a:r>
            <a:r>
              <a:rPr lang="zh-CN" altLang="en-US" sz="2600" smtClean="0">
                <a:solidFill>
                  <a:srgbClr val="0000FF"/>
                </a:solidFill>
              </a:rPr>
              <a:t>网卡的物理地址。</a:t>
            </a:r>
            <a:r>
              <a:rPr lang="zh-CN" altLang="en-US" sz="2600" smtClean="0"/>
              <a:t>它通常被网卡生产厂家固化在网卡</a:t>
            </a:r>
            <a:r>
              <a:rPr lang="en-US" altLang="zh-CN" sz="2600" smtClean="0"/>
              <a:t>ROM</a:t>
            </a:r>
            <a:r>
              <a:rPr lang="zh-CN" altLang="en-US" sz="2600" smtClean="0"/>
              <a:t>中，传输数据时，用它来识别局域网中的主机，</a:t>
            </a:r>
            <a:r>
              <a:rPr lang="en-US" altLang="zh-CN" sz="2600" smtClean="0"/>
              <a:t>MAC</a:t>
            </a:r>
            <a:r>
              <a:rPr lang="zh-CN" altLang="en-US" sz="2600" smtClean="0"/>
              <a:t>地址就如同我们身份证上的身份证号码，具有全球唯一性。</a:t>
            </a:r>
          </a:p>
          <a:p>
            <a:pPr>
              <a:lnSpc>
                <a:spcPct val="90000"/>
              </a:lnSpc>
              <a:buFont typeface="Wingdings" pitchFamily="2" charset="2"/>
              <a:buNone/>
            </a:pPr>
            <a:r>
              <a:rPr lang="zh-CN" altLang="en-US" smtClean="0"/>
              <a:t> </a:t>
            </a:r>
          </a:p>
        </p:txBody>
      </p:sp>
      <p:sp>
        <p:nvSpPr>
          <p:cNvPr id="245764" name="灯片编号占位符 4"/>
          <p:cNvSpPr txBox="1">
            <a:spLocks noGrp="1"/>
          </p:cNvSpPr>
          <p:nvPr/>
        </p:nvSpPr>
        <p:spPr bwMode="auto">
          <a:xfrm>
            <a:off x="3529013" y="62404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0"/>
              </a:spcBef>
              <a:defRPr>
                <a:solidFill>
                  <a:schemeClr val="tx1"/>
                </a:solidFill>
                <a:latin typeface="Arial" pitchFamily="34" charset="0"/>
                <a:ea typeface="宋体" pitchFamily="2" charset="-122"/>
              </a:defRPr>
            </a:lvl1pPr>
            <a:lvl2pPr marL="742950" indent="-285750" algn="ctr" eaLnBrk="0" hangingPunct="0">
              <a:spcBef>
                <a:spcPct val="0"/>
              </a:spcBef>
              <a:defRPr>
                <a:solidFill>
                  <a:schemeClr val="tx1"/>
                </a:solidFill>
                <a:latin typeface="Arial" pitchFamily="34" charset="0"/>
                <a:ea typeface="宋体" pitchFamily="2" charset="-122"/>
              </a:defRPr>
            </a:lvl2pPr>
            <a:lvl3pPr marL="1143000" indent="-228600" algn="ctr" eaLnBrk="0" hangingPunct="0">
              <a:spcBef>
                <a:spcPct val="0"/>
              </a:spcBef>
              <a:defRPr>
                <a:solidFill>
                  <a:schemeClr val="tx1"/>
                </a:solidFill>
                <a:latin typeface="Arial" pitchFamily="34" charset="0"/>
                <a:ea typeface="宋体" pitchFamily="2" charset="-122"/>
              </a:defRPr>
            </a:lvl3pPr>
            <a:lvl4pPr marL="1600200" indent="-228600" algn="ctr" eaLnBrk="0" hangingPunct="0">
              <a:spcBef>
                <a:spcPct val="0"/>
              </a:spcBef>
              <a:defRPr>
                <a:solidFill>
                  <a:schemeClr val="tx1"/>
                </a:solidFill>
                <a:latin typeface="Arial" pitchFamily="34" charset="0"/>
                <a:ea typeface="宋体" pitchFamily="2" charset="-122"/>
              </a:defRPr>
            </a:lvl4pPr>
            <a:lvl5pPr marL="2057400" indent="-228600" algn="ctr" eaLnBrk="0" hangingPunct="0">
              <a:spcBef>
                <a:spcPct val="0"/>
              </a:spcBef>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0000"/>
              </a:lnSpc>
              <a:buClrTx/>
              <a:buSzTx/>
              <a:buFontTx/>
              <a:buNone/>
            </a:pPr>
            <a:fld id="{A184E46B-3854-4BAA-B864-5764E6AE7291}" type="slidenum">
              <a:rPr lang="en-US" altLang="zh-CN" sz="1600"/>
              <a:pPr eaLnBrk="1" hangingPunct="1">
                <a:lnSpc>
                  <a:spcPct val="100000"/>
                </a:lnSpc>
                <a:buClrTx/>
                <a:buSzTx/>
                <a:buFontTx/>
                <a:buNone/>
              </a:pPr>
              <a:t>8</a:t>
            </a:fld>
            <a:endParaRPr lang="en-US" altLang="zh-CN" sz="1600"/>
          </a:p>
        </p:txBody>
      </p:sp>
    </p:spTree>
    <p:extLst>
      <p:ext uri="{BB962C8B-B14F-4D97-AF65-F5344CB8AC3E}">
        <p14:creationId xmlns:p14="http://schemas.microsoft.com/office/powerpoint/2010/main" val="1527485743"/>
      </p:ext>
    </p:extLst>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添加主机名</a:t>
            </a:r>
            <a:r>
              <a:rPr lang="en-US" altLang="zh-CN"/>
              <a:t>www,ftp,mail</a:t>
            </a:r>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80</a:t>
            </a:fld>
            <a:endParaRPr lang="en-US" altLang="zh-C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412776"/>
            <a:ext cx="5832647" cy="5199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213770"/>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内容占位符 1"/>
          <p:cNvSpPr>
            <a:spLocks noGrp="1"/>
          </p:cNvSpPr>
          <p:nvPr>
            <p:ph/>
          </p:nvPr>
        </p:nvSpPr>
        <p:spPr>
          <a:xfrm>
            <a:off x="457200" y="292100"/>
            <a:ext cx="7499176" cy="544513"/>
          </a:xfrm>
        </p:spPr>
        <p:txBody>
          <a:bodyPr/>
          <a:lstStyle/>
          <a:p>
            <a:pPr marL="0" indent="0" algn="ctr">
              <a:buFont typeface="Wingdings 2" pitchFamily="18" charset="2"/>
              <a:buNone/>
            </a:pPr>
            <a:r>
              <a:rPr lang="zh-CN" altLang="en-US" sz="4000" smtClean="0"/>
              <a:t>最终的结果</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003" y="1772816"/>
            <a:ext cx="6480719" cy="4752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a:xfrm>
            <a:off x="457200" y="1124744"/>
            <a:ext cx="7715200" cy="950118"/>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a:lstStyle>
          <a:p>
            <a:pPr marL="0" indent="0" eaLnBrk="1" hangingPunct="1">
              <a:buFont typeface="Wingdings" pitchFamily="2" charset="2"/>
              <a:buNone/>
              <a:defRPr/>
            </a:pPr>
            <a:r>
              <a:rPr lang="zh-CN" altLang="en-US" sz="2400" kern="0">
                <a:latin typeface="Tahoma" pitchFamily="34" charset="0"/>
                <a:cs typeface="Tahoma" pitchFamily="34" charset="0"/>
              </a:rPr>
              <a:t>点击</a:t>
            </a:r>
            <a:r>
              <a:rPr lang="zh-CN" altLang="en-US" sz="2400" kern="0" smtClean="0">
                <a:latin typeface="Tahoma" pitchFamily="34" charset="0"/>
                <a:cs typeface="Tahoma" pitchFamily="34" charset="0"/>
              </a:rPr>
              <a:t>“保存”，关闭</a:t>
            </a:r>
            <a:endParaRPr lang="en-US" altLang="zh-CN" kern="0" dirty="0" smtClean="0"/>
          </a:p>
        </p:txBody>
      </p:sp>
    </p:spTree>
    <p:extLst>
      <p:ext uri="{BB962C8B-B14F-4D97-AF65-F5344CB8AC3E}">
        <p14:creationId xmlns:p14="http://schemas.microsoft.com/office/powerpoint/2010/main" val="1244238641"/>
      </p:ext>
    </p:extLst>
  </p:cSld>
  <p:clrMapOvr>
    <a:masterClrMapping/>
  </p:clrMapOvr>
  <p:transition>
    <p:push dir="d"/>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
          <p:cNvSpPr>
            <a:spLocks noGrp="1"/>
          </p:cNvSpPr>
          <p:nvPr>
            <p:ph type="title"/>
          </p:nvPr>
        </p:nvSpPr>
        <p:spPr>
          <a:xfrm>
            <a:off x="457200" y="274638"/>
            <a:ext cx="8229600" cy="850900"/>
          </a:xfrm>
        </p:spPr>
        <p:txBody>
          <a:bodyPr/>
          <a:lstStyle/>
          <a:p>
            <a:r>
              <a:rPr lang="en-US" altLang="zh-CN" smtClean="0"/>
              <a:t>DNS</a:t>
            </a:r>
            <a:r>
              <a:rPr lang="zh-CN" altLang="en-US" smtClean="0"/>
              <a:t>正向测试</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40768"/>
            <a:ext cx="6696744"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307164"/>
      </p:ext>
    </p:extLst>
  </p:cSld>
  <p:clrMapOvr>
    <a:masterClrMapping/>
  </p:clrMapOvr>
  <p:transition spd="slow">
    <p:circl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DNS</a:t>
            </a:r>
            <a:r>
              <a:rPr lang="zh-CN" altLang="en-US"/>
              <a:t>正向测试</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83</a:t>
            </a:fld>
            <a:endParaRPr lang="en-US" altLang="zh-CN"/>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340768"/>
            <a:ext cx="7200800" cy="5169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327595"/>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标题 5"/>
          <p:cNvSpPr>
            <a:spLocks noGrp="1"/>
          </p:cNvSpPr>
          <p:nvPr>
            <p:ph type="title"/>
          </p:nvPr>
        </p:nvSpPr>
        <p:spPr>
          <a:xfrm>
            <a:off x="457200" y="274638"/>
            <a:ext cx="8229600" cy="850900"/>
          </a:xfrm>
        </p:spPr>
        <p:txBody>
          <a:bodyPr/>
          <a:lstStyle/>
          <a:p>
            <a:r>
              <a:rPr lang="zh-CN" altLang="en-US" sz="3600" smtClean="0"/>
              <a:t>反向解析配置</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75" y="1562100"/>
            <a:ext cx="5048250" cy="48192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7413724"/>
      </p:ext>
    </p:extLst>
  </p:cSld>
  <p:clrMapOvr>
    <a:masterClrMapping/>
  </p:clrMapOvr>
  <p:transition spd="slow">
    <p:circl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配置“</a:t>
            </a:r>
            <a:r>
              <a:rPr lang="en-US" altLang="zh-CN"/>
              <a:t>IP</a:t>
            </a:r>
            <a:r>
              <a:rPr lang="zh-CN" altLang="en-US"/>
              <a:t>到名称的翻译”</a:t>
            </a:r>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85</a:t>
            </a:fld>
            <a:endParaRPr lang="en-US" altLang="zh-CN"/>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6048672" cy="5112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51930"/>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86</a:t>
            </a:fld>
            <a:endParaRPr lang="en-US" altLang="zh-C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412776"/>
            <a:ext cx="5328592" cy="527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9153812"/>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5"/>
          <p:cNvSpPr>
            <a:spLocks noGrp="1"/>
          </p:cNvSpPr>
          <p:nvPr>
            <p:ph type="title"/>
          </p:nvPr>
        </p:nvSpPr>
        <p:spPr>
          <a:xfrm>
            <a:off x="479425" y="260350"/>
            <a:ext cx="8229600" cy="720725"/>
          </a:xfrm>
        </p:spPr>
        <p:txBody>
          <a:bodyPr/>
          <a:lstStyle/>
          <a:p>
            <a:pPr eaLnBrk="1" hangingPunct="1"/>
            <a:r>
              <a:rPr lang="zh-CN" altLang="en-US" smtClean="0"/>
              <a:t>最终结果</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628800"/>
            <a:ext cx="5904656" cy="4824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a:xfrm>
            <a:off x="441932" y="1102613"/>
            <a:ext cx="7715200" cy="950118"/>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b="1">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b="1">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b="1">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b="1">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b="1">
                <a:solidFill>
                  <a:schemeClr val="tx1"/>
                </a:solidFill>
                <a:latin typeface="+mn-lt"/>
                <a:ea typeface="+mn-ea"/>
              </a:defRPr>
            </a:lvl9pPr>
          </a:lstStyle>
          <a:p>
            <a:pPr marL="0" indent="0" eaLnBrk="1" hangingPunct="1">
              <a:buFont typeface="Wingdings" pitchFamily="2" charset="2"/>
              <a:buNone/>
              <a:defRPr/>
            </a:pPr>
            <a:r>
              <a:rPr lang="zh-CN" altLang="en-US" sz="2400" kern="0">
                <a:latin typeface="Tahoma" pitchFamily="34" charset="0"/>
                <a:cs typeface="Tahoma" pitchFamily="34" charset="0"/>
              </a:rPr>
              <a:t>点击</a:t>
            </a:r>
            <a:r>
              <a:rPr lang="zh-CN" altLang="en-US" sz="2400" kern="0" smtClean="0">
                <a:latin typeface="Tahoma" pitchFamily="34" charset="0"/>
                <a:cs typeface="Tahoma" pitchFamily="34" charset="0"/>
              </a:rPr>
              <a:t>“保存”，关闭</a:t>
            </a:r>
            <a:endParaRPr lang="en-US" altLang="zh-CN" kern="0" dirty="0" smtClean="0"/>
          </a:p>
        </p:txBody>
      </p:sp>
    </p:spTree>
    <p:extLst>
      <p:ext uri="{BB962C8B-B14F-4D97-AF65-F5344CB8AC3E}">
        <p14:creationId xmlns:p14="http://schemas.microsoft.com/office/powerpoint/2010/main" val="958280422"/>
      </p:ext>
    </p:extLst>
  </p:cSld>
  <p:clrMapOvr>
    <a:masterClrMapping/>
  </p:clrMapOvr>
  <p:transition spd="slow">
    <p:circl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122238"/>
            <a:ext cx="7543800" cy="858837"/>
          </a:xfrm>
        </p:spPr>
        <p:txBody>
          <a:bodyPr/>
          <a:lstStyle/>
          <a:p>
            <a:r>
              <a:rPr lang="zh-CN" altLang="en-US" smtClean="0"/>
              <a:t>编辑反向解析文件</a:t>
            </a:r>
            <a:endParaRPr lang="zh-CN" altLang="en-US"/>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88</a:t>
            </a:fld>
            <a:endParaRPr lang="en-US" altLang="zh-CN"/>
          </a:p>
        </p:txBody>
      </p:sp>
      <p:sp>
        <p:nvSpPr>
          <p:cNvPr id="5" name="内容占位符 4"/>
          <p:cNvSpPr>
            <a:spLocks noGrp="1"/>
          </p:cNvSpPr>
          <p:nvPr>
            <p:ph idx="1"/>
          </p:nvPr>
        </p:nvSpPr>
        <p:spPr/>
        <p:txBody>
          <a:bodyPr/>
          <a:lstStyle/>
          <a:p>
            <a:endParaRPr lang="zh-CN" alt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247774"/>
            <a:ext cx="6696744" cy="4845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9518017"/>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5"/>
          <p:cNvSpPr>
            <a:spLocks noGrp="1"/>
          </p:cNvSpPr>
          <p:nvPr>
            <p:ph type="title"/>
          </p:nvPr>
        </p:nvSpPr>
        <p:spPr>
          <a:xfrm>
            <a:off x="457200" y="274638"/>
            <a:ext cx="8229600" cy="777875"/>
          </a:xfrm>
        </p:spPr>
        <p:txBody>
          <a:bodyPr/>
          <a:lstStyle/>
          <a:p>
            <a:pPr eaLnBrk="1" hangingPunct="1"/>
            <a:r>
              <a:rPr lang="en-US" altLang="zh-CN" sz="3600" smtClean="0"/>
              <a:t>DNS</a:t>
            </a:r>
            <a:r>
              <a:rPr lang="zh-CN" altLang="en-US" sz="3600" smtClean="0"/>
              <a:t>反向测试</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9" y="1412776"/>
            <a:ext cx="6912768" cy="49508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3727970"/>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341313" y="49882"/>
            <a:ext cx="7543800" cy="858838"/>
          </a:xfrm>
        </p:spPr>
        <p:txBody>
          <a:bodyPr/>
          <a:lstStyle/>
          <a:p>
            <a:pPr eaLnBrk="1" hangingPunct="1"/>
            <a:r>
              <a:rPr lang="en-US" altLang="zh-CN" smtClean="0"/>
              <a:t>IP</a:t>
            </a:r>
            <a:r>
              <a:rPr lang="zh-CN" altLang="en-US" smtClean="0"/>
              <a:t>地址</a:t>
            </a:r>
          </a:p>
        </p:txBody>
      </p:sp>
      <p:sp>
        <p:nvSpPr>
          <p:cNvPr id="686083" name="Rectangle 3"/>
          <p:cNvSpPr>
            <a:spLocks noGrp="1" noChangeArrowheads="1"/>
          </p:cNvSpPr>
          <p:nvPr>
            <p:ph type="body" idx="1"/>
          </p:nvPr>
        </p:nvSpPr>
        <p:spPr>
          <a:xfrm>
            <a:off x="107504" y="1124744"/>
            <a:ext cx="7992888" cy="5115719"/>
          </a:xfrm>
        </p:spPr>
        <p:txBody>
          <a:bodyPr/>
          <a:lstStyle/>
          <a:p>
            <a:pPr algn="just" eaLnBrk="1" hangingPunct="1">
              <a:lnSpc>
                <a:spcPct val="110000"/>
              </a:lnSpc>
              <a:spcAft>
                <a:spcPct val="20000"/>
              </a:spcAft>
            </a:pPr>
            <a:r>
              <a:rPr lang="en-US" altLang="zh-CN" sz="2600" smtClean="0"/>
              <a:t>IP</a:t>
            </a:r>
            <a:r>
              <a:rPr lang="zh-CN" altLang="en-US" sz="2600" smtClean="0"/>
              <a:t>地址（</a:t>
            </a:r>
            <a:r>
              <a:rPr lang="en-US" altLang="zh-CN" sz="2600" smtClean="0"/>
              <a:t>Internet </a:t>
            </a:r>
            <a:r>
              <a:rPr lang="en-US" altLang="zh-CN" sz="2600"/>
              <a:t>Protocol Address</a:t>
            </a:r>
            <a:r>
              <a:rPr lang="zh-CN" altLang="en-US" sz="2600"/>
              <a:t>，又译为</a:t>
            </a:r>
            <a:r>
              <a:rPr lang="zh-CN" altLang="en-US" sz="2600">
                <a:solidFill>
                  <a:srgbClr val="CC0099"/>
                </a:solidFill>
              </a:rPr>
              <a:t>网际协议地址</a:t>
            </a:r>
            <a:r>
              <a:rPr lang="zh-CN" altLang="en-US" sz="2600" smtClean="0"/>
              <a:t>）：为了保证数据报的路由选择和传送得以实现， </a:t>
            </a:r>
            <a:r>
              <a:rPr lang="en-US" altLang="zh-CN" sz="2600" smtClean="0"/>
              <a:t>TCP/IP</a:t>
            </a:r>
            <a:r>
              <a:rPr lang="zh-CN" altLang="en-US" sz="2600" smtClean="0"/>
              <a:t>规定连接在</a:t>
            </a:r>
            <a:r>
              <a:rPr lang="en-US" altLang="zh-CN" sz="2600" smtClean="0"/>
              <a:t>Internet</a:t>
            </a:r>
            <a:r>
              <a:rPr lang="zh-CN" altLang="en-US" sz="2600" smtClean="0"/>
              <a:t>上的每台主机必须有一个唯一的地址，即</a:t>
            </a:r>
            <a:r>
              <a:rPr lang="en-US" altLang="zh-CN" sz="2600" smtClean="0"/>
              <a:t>IP</a:t>
            </a:r>
            <a:r>
              <a:rPr lang="zh-CN" altLang="en-US" sz="2600" smtClean="0"/>
              <a:t>地址。</a:t>
            </a:r>
          </a:p>
          <a:p>
            <a:pPr algn="just" eaLnBrk="1" hangingPunct="1">
              <a:lnSpc>
                <a:spcPct val="110000"/>
              </a:lnSpc>
              <a:spcAft>
                <a:spcPct val="20000"/>
              </a:spcAft>
            </a:pPr>
            <a:r>
              <a:rPr lang="zh-CN" altLang="en-US" sz="2600" smtClean="0"/>
              <a:t>目前使用的</a:t>
            </a:r>
            <a:r>
              <a:rPr lang="en-US" altLang="zh-CN" sz="2600" err="1" smtClean="0"/>
              <a:t>IPv4</a:t>
            </a:r>
            <a:r>
              <a:rPr lang="zh-CN" altLang="en-US" sz="2600" smtClean="0"/>
              <a:t>版本</a:t>
            </a:r>
            <a:r>
              <a:rPr lang="en-US" altLang="zh-CN" sz="2600" smtClean="0"/>
              <a:t>IP</a:t>
            </a:r>
            <a:r>
              <a:rPr lang="zh-CN" altLang="en-US" sz="2600" smtClean="0"/>
              <a:t>地址共占</a:t>
            </a:r>
            <a:r>
              <a:rPr lang="en-US" altLang="zh-CN" sz="2600" smtClean="0"/>
              <a:t>32</a:t>
            </a:r>
            <a:r>
              <a:rPr lang="zh-CN" altLang="en-US" sz="2600" smtClean="0"/>
              <a:t>位二进制数</a:t>
            </a:r>
            <a:r>
              <a:rPr lang="en-US" altLang="zh-CN" sz="2600" smtClean="0">
                <a:latin typeface="黑体" pitchFamily="49" charset="-122"/>
              </a:rPr>
              <a:t>(</a:t>
            </a:r>
            <a:r>
              <a:rPr lang="en-US" altLang="zh-CN" sz="2600" smtClean="0"/>
              <a:t>4</a:t>
            </a:r>
            <a:r>
              <a:rPr lang="zh-CN" altLang="en-US" sz="2600" smtClean="0"/>
              <a:t>个字节</a:t>
            </a:r>
            <a:r>
              <a:rPr lang="en-US" altLang="zh-CN" sz="2600" smtClean="0">
                <a:latin typeface="黑体" pitchFamily="49" charset="-122"/>
              </a:rPr>
              <a:t>)</a:t>
            </a:r>
            <a:r>
              <a:rPr lang="zh-CN" altLang="en-US" sz="2600" smtClean="0"/>
              <a:t>，</a:t>
            </a:r>
            <a:r>
              <a:rPr lang="zh-CN" altLang="zh-CN" sz="2600" smtClean="0"/>
              <a:t>为了便于记忆，一般将每个IP地址分成四段，每段为8位二进制数，</a:t>
            </a:r>
            <a:r>
              <a:rPr lang="zh-CN" altLang="en-US" sz="2600" smtClean="0"/>
              <a:t>每个字节用一个</a:t>
            </a:r>
            <a:r>
              <a:rPr lang="zh-CN" altLang="en-US" sz="2600" smtClean="0">
                <a:solidFill>
                  <a:srgbClr val="0000CC"/>
                </a:solidFill>
              </a:rPr>
              <a:t>十进制</a:t>
            </a:r>
            <a:r>
              <a:rPr lang="zh-CN" altLang="en-US" sz="2600" smtClean="0"/>
              <a:t>数表示</a:t>
            </a:r>
            <a:r>
              <a:rPr lang="zh-CN" altLang="en-US" sz="2600"/>
              <a:t>，每一段数字的范围为</a:t>
            </a:r>
            <a:r>
              <a:rPr lang="en-US" altLang="zh-CN" sz="2600"/>
              <a:t>0</a:t>
            </a:r>
            <a:r>
              <a:rPr lang="zh-CN" altLang="en-US" sz="2600"/>
              <a:t>～</a:t>
            </a:r>
            <a:r>
              <a:rPr lang="en-US" altLang="zh-CN" sz="2600" smtClean="0"/>
              <a:t>255</a:t>
            </a:r>
            <a:r>
              <a:rPr lang="zh-CN" altLang="en-US" sz="2600" smtClean="0"/>
              <a:t>，字节之间用“</a:t>
            </a:r>
            <a:r>
              <a:rPr lang="en-US" altLang="zh-CN" sz="2600" smtClean="0"/>
              <a:t>.”</a:t>
            </a:r>
            <a:r>
              <a:rPr lang="zh-CN" altLang="en-US" sz="2600" smtClean="0"/>
              <a:t>间隔，如</a:t>
            </a:r>
            <a:r>
              <a:rPr lang="en-US" altLang="zh-CN" sz="2600" smtClean="0"/>
              <a:t>202.204.125.87</a:t>
            </a:r>
            <a:r>
              <a:rPr lang="zh-CN" altLang="en-US" sz="2600" smtClean="0"/>
              <a:t>。</a:t>
            </a:r>
            <a:endParaRPr lang="en-US" altLang="zh-CN" sz="2600" smtClean="0"/>
          </a:p>
          <a:p>
            <a:pPr algn="just" eaLnBrk="1" hangingPunct="1">
              <a:lnSpc>
                <a:spcPct val="110000"/>
              </a:lnSpc>
              <a:spcAft>
                <a:spcPct val="20000"/>
              </a:spcAft>
            </a:pPr>
            <a:r>
              <a:rPr lang="en-US" altLang="zh-CN" sz="2600" err="1" smtClean="0"/>
              <a:t>IPv6</a:t>
            </a:r>
            <a:r>
              <a:rPr lang="zh-CN" altLang="en-US" sz="2600" smtClean="0"/>
              <a:t>版本的是</a:t>
            </a:r>
            <a:r>
              <a:rPr lang="en-US" altLang="zh-CN" sz="2600" smtClean="0"/>
              <a:t>128</a:t>
            </a:r>
            <a:r>
              <a:rPr lang="zh-CN" altLang="en-US" sz="2600" smtClean="0"/>
              <a:t>位的地址。</a:t>
            </a:r>
            <a:endParaRPr lang="en-US" altLang="zh-CN" sz="2600" smtClean="0"/>
          </a:p>
        </p:txBody>
      </p:sp>
      <p:sp>
        <p:nvSpPr>
          <p:cNvPr id="48136" name="灯片编号占位符 4"/>
          <p:cNvSpPr txBox="1">
            <a:spLocks noGrp="1"/>
          </p:cNvSpPr>
          <p:nvPr/>
        </p:nvSpPr>
        <p:spPr bwMode="auto">
          <a:xfrm>
            <a:off x="3529013" y="62404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eaLnBrk="0" hangingPunct="0">
              <a:spcBef>
                <a:spcPct val="0"/>
              </a:spcBef>
              <a:defRPr>
                <a:solidFill>
                  <a:schemeClr val="tx1"/>
                </a:solidFill>
                <a:latin typeface="Arial" pitchFamily="34" charset="0"/>
                <a:ea typeface="宋体" pitchFamily="2" charset="-122"/>
              </a:defRPr>
            </a:lvl1pPr>
            <a:lvl2pPr marL="742950" indent="-285750" algn="ctr" eaLnBrk="0" hangingPunct="0">
              <a:spcBef>
                <a:spcPct val="0"/>
              </a:spcBef>
              <a:defRPr>
                <a:solidFill>
                  <a:schemeClr val="tx1"/>
                </a:solidFill>
                <a:latin typeface="Arial" pitchFamily="34" charset="0"/>
                <a:ea typeface="宋体" pitchFamily="2" charset="-122"/>
              </a:defRPr>
            </a:lvl2pPr>
            <a:lvl3pPr marL="1143000" indent="-228600" algn="ctr" eaLnBrk="0" hangingPunct="0">
              <a:spcBef>
                <a:spcPct val="0"/>
              </a:spcBef>
              <a:defRPr>
                <a:solidFill>
                  <a:schemeClr val="tx1"/>
                </a:solidFill>
                <a:latin typeface="Arial" pitchFamily="34" charset="0"/>
                <a:ea typeface="宋体" pitchFamily="2" charset="-122"/>
              </a:defRPr>
            </a:lvl3pPr>
            <a:lvl4pPr marL="1600200" indent="-228600" algn="ctr" eaLnBrk="0" hangingPunct="0">
              <a:spcBef>
                <a:spcPct val="0"/>
              </a:spcBef>
              <a:defRPr>
                <a:solidFill>
                  <a:schemeClr val="tx1"/>
                </a:solidFill>
                <a:latin typeface="Arial" pitchFamily="34" charset="0"/>
                <a:ea typeface="宋体" pitchFamily="2" charset="-122"/>
              </a:defRPr>
            </a:lvl4pPr>
            <a:lvl5pPr marL="2057400" indent="-228600" algn="ctr" eaLnBrk="0" hangingPunct="0">
              <a:spcBef>
                <a:spcPct val="0"/>
              </a:spcBef>
              <a:defRPr>
                <a:solidFill>
                  <a:schemeClr val="tx1"/>
                </a:solidFill>
                <a:latin typeface="Arial" pitchFamily="34" charset="0"/>
                <a:ea typeface="宋体" pitchFamily="2" charset="-122"/>
              </a:defRPr>
            </a:lvl5pPr>
            <a:lvl6pPr marL="2514600" indent="-228600" algn="ctr"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algn="ctr"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algn="ctr"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algn="ctr"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00000"/>
              </a:lnSpc>
              <a:buClrTx/>
              <a:buSzTx/>
              <a:buFontTx/>
              <a:buNone/>
            </a:pPr>
            <a:fld id="{EE2D1EFD-C42D-49C0-B4B6-79841521A9A6}" type="slidenum">
              <a:rPr lang="en-US" altLang="zh-CN" sz="1600"/>
              <a:pPr eaLnBrk="1" hangingPunct="1">
                <a:lnSpc>
                  <a:spcPct val="100000"/>
                </a:lnSpc>
                <a:buClrTx/>
                <a:buSzTx/>
                <a:buFontTx/>
                <a:buNone/>
              </a:pPr>
              <a:t>9</a:t>
            </a:fld>
            <a:endParaRPr lang="en-US" altLang="zh-CN" sz="1600"/>
          </a:p>
        </p:txBody>
      </p:sp>
    </p:spTree>
    <p:extLst>
      <p:ext uri="{BB962C8B-B14F-4D97-AF65-F5344CB8AC3E}">
        <p14:creationId xmlns:p14="http://schemas.microsoft.com/office/powerpoint/2010/main" val="406062411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323528" y="122238"/>
            <a:ext cx="7543800" cy="858837"/>
          </a:xfrm>
        </p:spPr>
        <p:txBody>
          <a:bodyPr/>
          <a:lstStyle/>
          <a:p>
            <a:pPr eaLnBrk="1" hangingPunct="1"/>
            <a:r>
              <a:rPr lang="en-US" altLang="zh-CN" smtClean="0"/>
              <a:t>  10.3.2 WWW</a:t>
            </a:r>
            <a:r>
              <a:rPr lang="zh-CN" altLang="en-US" smtClean="0"/>
              <a:t>服务器</a:t>
            </a:r>
            <a:r>
              <a:rPr lang="en-US" altLang="zh-CN" smtClean="0"/>
              <a:t> </a:t>
            </a:r>
          </a:p>
        </p:txBody>
      </p:sp>
      <p:sp>
        <p:nvSpPr>
          <p:cNvPr id="158723" name="Rectangle 3"/>
          <p:cNvSpPr>
            <a:spLocks noGrp="1" noChangeArrowheads="1"/>
          </p:cNvSpPr>
          <p:nvPr>
            <p:ph idx="1"/>
          </p:nvPr>
        </p:nvSpPr>
        <p:spPr>
          <a:xfrm>
            <a:off x="395536" y="1700808"/>
            <a:ext cx="8229600" cy="4411662"/>
          </a:xfrm>
        </p:spPr>
        <p:txBody>
          <a:bodyPr/>
          <a:lstStyle/>
          <a:p>
            <a:pPr eaLnBrk="1" hangingPunct="1"/>
            <a:r>
              <a:rPr lang="en-US" altLang="zh-CN" sz="2400" smtClean="0"/>
              <a:t>Internet</a:t>
            </a:r>
            <a:r>
              <a:rPr lang="zh-CN" altLang="en-US" sz="2400" smtClean="0"/>
              <a:t>中最热门的服务是</a:t>
            </a:r>
            <a:r>
              <a:rPr lang="en-US" altLang="zh-CN" sz="2400" smtClean="0"/>
              <a:t>WWW</a:t>
            </a:r>
            <a:r>
              <a:rPr lang="zh-CN" altLang="en-US" sz="2400" smtClean="0"/>
              <a:t>服务，也成为</a:t>
            </a:r>
            <a:r>
              <a:rPr lang="en-US" altLang="zh-CN" sz="2400" smtClean="0"/>
              <a:t>Web</a:t>
            </a:r>
            <a:r>
              <a:rPr lang="zh-CN" altLang="en-US" sz="2400" smtClean="0"/>
              <a:t>服务。</a:t>
            </a:r>
            <a:r>
              <a:rPr lang="en-US" altLang="zh-CN" sz="2400" smtClean="0"/>
              <a:t>WWW</a:t>
            </a:r>
            <a:r>
              <a:rPr lang="zh-CN" altLang="en-US" sz="2400" smtClean="0"/>
              <a:t>服务系统采用客户机</a:t>
            </a:r>
            <a:r>
              <a:rPr lang="en-US" altLang="zh-CN" sz="2400" smtClean="0"/>
              <a:t>/</a:t>
            </a:r>
            <a:r>
              <a:rPr lang="zh-CN" altLang="en-US" sz="2400" smtClean="0"/>
              <a:t>服务器工作模式，客户机与服务器都遵循</a:t>
            </a:r>
            <a:r>
              <a:rPr lang="en-US" altLang="zh-CN" sz="2400" smtClean="0"/>
              <a:t>Http</a:t>
            </a:r>
            <a:r>
              <a:rPr lang="zh-CN" altLang="en-US" sz="2400" smtClean="0"/>
              <a:t>协议，默认采用</a:t>
            </a:r>
            <a:r>
              <a:rPr lang="en-US" altLang="zh-CN" sz="2400" smtClean="0"/>
              <a:t>80</a:t>
            </a:r>
            <a:r>
              <a:rPr lang="zh-CN" altLang="en-US" sz="2400" smtClean="0"/>
              <a:t>端口进行通信。</a:t>
            </a:r>
            <a:endParaRPr lang="en-US" altLang="zh-CN" sz="2400" smtClean="0"/>
          </a:p>
          <a:p>
            <a:pPr eaLnBrk="1" hangingPunct="1"/>
            <a:r>
              <a:rPr lang="zh-CN" altLang="en-US" sz="2400"/>
              <a:t>客户</a:t>
            </a:r>
            <a:r>
              <a:rPr lang="zh-CN" altLang="en-US" sz="2400" smtClean="0"/>
              <a:t>机运行</a:t>
            </a:r>
            <a:r>
              <a:rPr lang="en-US" altLang="zh-CN" sz="2400" smtClean="0"/>
              <a:t>WWW</a:t>
            </a:r>
            <a:r>
              <a:rPr lang="zh-CN" altLang="en-US" sz="2400" smtClean="0"/>
              <a:t>客户程序，即浏览器，浏览器提供良好、统一的用户界面，解释和显示</a:t>
            </a:r>
            <a:r>
              <a:rPr lang="en-US" altLang="zh-CN" sz="2400" smtClean="0"/>
              <a:t>Web</a:t>
            </a:r>
            <a:r>
              <a:rPr lang="zh-CN" altLang="en-US" sz="2400" smtClean="0"/>
              <a:t>页，响应用户的输入请求，并通过</a:t>
            </a:r>
            <a:r>
              <a:rPr lang="en-US" altLang="zh-CN" sz="2400" smtClean="0"/>
              <a:t>Http</a:t>
            </a:r>
            <a:r>
              <a:rPr lang="zh-CN" altLang="en-US" sz="2400" smtClean="0"/>
              <a:t>协议将用户请求传递给</a:t>
            </a:r>
            <a:r>
              <a:rPr lang="en-US" altLang="zh-CN" sz="2400" smtClean="0"/>
              <a:t>Web</a:t>
            </a:r>
            <a:r>
              <a:rPr lang="zh-CN" altLang="en-US" sz="2400" smtClean="0"/>
              <a:t>服务器。</a:t>
            </a:r>
            <a:r>
              <a:rPr lang="en-US" altLang="zh-CN" sz="2400" smtClean="0"/>
              <a:t>Web</a:t>
            </a:r>
            <a:r>
              <a:rPr lang="zh-CN" altLang="en-US" sz="2400" smtClean="0"/>
              <a:t>服务器运行服务器程序，响应客户端的</a:t>
            </a:r>
            <a:r>
              <a:rPr lang="en-US" altLang="zh-CN" sz="2400" smtClean="0"/>
              <a:t>Http</a:t>
            </a:r>
            <a:r>
              <a:rPr lang="zh-CN" altLang="en-US" sz="2400" smtClean="0"/>
              <a:t>请求，向客户端发出请求处理的结果信息。</a:t>
            </a:r>
            <a:endParaRPr lang="en-US" altLang="zh-CN" sz="2400" smtClean="0"/>
          </a:p>
          <a:p>
            <a:pPr eaLnBrk="1" hangingPunct="1"/>
            <a:r>
              <a:rPr lang="en-US" altLang="zh-CN" sz="2400" smtClean="0"/>
              <a:t>Apache</a:t>
            </a:r>
            <a:r>
              <a:rPr lang="zh-CN" altLang="en-US" sz="2400" smtClean="0"/>
              <a:t>是目前架构</a:t>
            </a:r>
            <a:r>
              <a:rPr lang="en-US" altLang="zh-CN" sz="2400" smtClean="0"/>
              <a:t>WWW</a:t>
            </a:r>
            <a:r>
              <a:rPr lang="zh-CN" altLang="en-US" sz="2400" smtClean="0"/>
              <a:t>服务器的首选软件，</a:t>
            </a:r>
            <a:r>
              <a:rPr lang="en-US" altLang="zh-CN" sz="2400" smtClean="0"/>
              <a:t>Apache</a:t>
            </a:r>
            <a:r>
              <a:rPr lang="zh-CN" altLang="en-US" sz="2400" smtClean="0"/>
              <a:t>可运行于</a:t>
            </a:r>
            <a:r>
              <a:rPr lang="en-US" altLang="zh-CN" sz="2400" smtClean="0"/>
              <a:t>UNIX</a:t>
            </a:r>
            <a:r>
              <a:rPr lang="zh-CN" altLang="en-US" sz="2400" smtClean="0"/>
              <a:t>、</a:t>
            </a:r>
            <a:r>
              <a:rPr lang="en-US" altLang="zh-CN" sz="2400" smtClean="0"/>
              <a:t>Linux</a:t>
            </a:r>
            <a:r>
              <a:rPr lang="zh-CN" altLang="en-US" sz="2400" smtClean="0"/>
              <a:t>和</a:t>
            </a:r>
            <a:r>
              <a:rPr lang="en-US" altLang="zh-CN" sz="2400" smtClean="0"/>
              <a:t>Windows</a:t>
            </a:r>
            <a:r>
              <a:rPr lang="zh-CN" altLang="en-US" sz="2400" smtClean="0"/>
              <a:t>等多种操作系统平台。目前绝大多数的</a:t>
            </a:r>
            <a:r>
              <a:rPr lang="en-US" altLang="zh-CN" sz="2400" smtClean="0"/>
              <a:t>Linux</a:t>
            </a:r>
            <a:r>
              <a:rPr lang="zh-CN" altLang="en-US" sz="2400" smtClean="0"/>
              <a:t>发行版都采用</a:t>
            </a:r>
            <a:r>
              <a:rPr lang="en-US" altLang="zh-CN" sz="2400" smtClean="0"/>
              <a:t>Apache</a:t>
            </a:r>
            <a:r>
              <a:rPr lang="zh-CN" altLang="en-US" sz="2400" smtClean="0"/>
              <a:t>作为</a:t>
            </a:r>
            <a:r>
              <a:rPr lang="en-US" altLang="zh-CN" sz="2400" smtClean="0"/>
              <a:t>Web</a:t>
            </a:r>
            <a:r>
              <a:rPr lang="zh-CN" altLang="en-US" sz="2400" smtClean="0"/>
              <a:t>服务器。</a:t>
            </a:r>
            <a:endParaRPr lang="en-US" altLang="zh-CN" sz="2400" smtClean="0"/>
          </a:p>
        </p:txBody>
      </p:sp>
      <p:sp>
        <p:nvSpPr>
          <p:cNvPr id="5" name="灯片编号占位符 4"/>
          <p:cNvSpPr>
            <a:spLocks noGrp="1"/>
          </p:cNvSpPr>
          <p:nvPr>
            <p:ph type="sldNum" sz="quarter" idx="11"/>
          </p:nvPr>
        </p:nvSpPr>
        <p:spPr/>
        <p:txBody>
          <a:bodyPr/>
          <a:lstStyle/>
          <a:p>
            <a:pPr>
              <a:defRPr/>
            </a:pPr>
            <a:fld id="{110871B5-850E-4E14-A636-3EC679EBF038}" type="slidenum">
              <a:rPr lang="en-US" altLang="zh-CN" smtClean="0"/>
              <a:pPr>
                <a:defRPr/>
              </a:pPr>
              <a:t>90</a:t>
            </a:fld>
            <a:endParaRPr lang="en-US" altLang="zh-CN"/>
          </a:p>
        </p:txBody>
      </p:sp>
    </p:spTree>
    <p:extLst>
      <p:ext uri="{BB962C8B-B14F-4D97-AF65-F5344CB8AC3E}">
        <p14:creationId xmlns:p14="http://schemas.microsoft.com/office/powerpoint/2010/main" val="1837759874"/>
      </p:ext>
    </p:extLst>
  </p:cSld>
  <p:clrMapOvr>
    <a:masterClrMapping/>
  </p:clrMapOvr>
  <p:transition spd="slow">
    <p:circl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5"/>
          <p:cNvSpPr>
            <a:spLocks noGrp="1"/>
          </p:cNvSpPr>
          <p:nvPr>
            <p:ph type="title"/>
          </p:nvPr>
        </p:nvSpPr>
        <p:spPr/>
        <p:txBody>
          <a:bodyPr/>
          <a:lstStyle/>
          <a:p>
            <a:r>
              <a:rPr lang="en-US" altLang="zh-CN" smtClean="0"/>
              <a:t>Apache</a:t>
            </a:r>
            <a:r>
              <a:rPr lang="zh-CN" altLang="en-US" smtClean="0"/>
              <a:t>服务器配置基础</a:t>
            </a:r>
          </a:p>
        </p:txBody>
      </p:sp>
      <p:sp>
        <p:nvSpPr>
          <p:cNvPr id="162819" name="内容占位符 6"/>
          <p:cNvSpPr>
            <a:spLocks noGrp="1"/>
          </p:cNvSpPr>
          <p:nvPr>
            <p:ph idx="1"/>
          </p:nvPr>
        </p:nvSpPr>
        <p:spPr>
          <a:xfrm>
            <a:off x="374848" y="1651719"/>
            <a:ext cx="8229600" cy="4873625"/>
          </a:xfrm>
        </p:spPr>
        <p:txBody>
          <a:bodyPr/>
          <a:lstStyle/>
          <a:p>
            <a:r>
              <a:rPr lang="en-US" altLang="zh-CN" sz="2600" smtClean="0"/>
              <a:t>Apache</a:t>
            </a:r>
            <a:r>
              <a:rPr lang="zh-CN" altLang="en-US" sz="2600" smtClean="0"/>
              <a:t>服务器的所有配置信息都保存在</a:t>
            </a:r>
            <a:r>
              <a:rPr lang="zh-CN" altLang="en-US" sz="2600" smtClean="0">
                <a:solidFill>
                  <a:srgbClr val="CC0099"/>
                </a:solidFill>
              </a:rPr>
              <a:t>主配置文件</a:t>
            </a:r>
            <a:r>
              <a:rPr lang="en-US" altLang="zh-CN" sz="2600" smtClean="0"/>
              <a:t>/</a:t>
            </a:r>
            <a:r>
              <a:rPr lang="en-US" altLang="zh-CN" sz="2600" err="1" smtClean="0"/>
              <a:t>etc</a:t>
            </a:r>
            <a:r>
              <a:rPr lang="en-US" altLang="zh-CN" sz="2600" smtClean="0"/>
              <a:t>/</a:t>
            </a:r>
            <a:r>
              <a:rPr lang="en-US" altLang="zh-CN" sz="2600" err="1" smtClean="0"/>
              <a:t>httpd</a:t>
            </a:r>
            <a:r>
              <a:rPr lang="en-US" altLang="zh-CN" sz="2600" smtClean="0"/>
              <a:t>/</a:t>
            </a:r>
            <a:r>
              <a:rPr lang="en-US" altLang="zh-CN" sz="2600" err="1" smtClean="0"/>
              <a:t>conf</a:t>
            </a:r>
            <a:r>
              <a:rPr lang="en-US" altLang="zh-CN" sz="2600" smtClean="0"/>
              <a:t>/</a:t>
            </a:r>
            <a:r>
              <a:rPr lang="en-US" altLang="zh-CN" sz="2600" err="1" smtClean="0">
                <a:solidFill>
                  <a:srgbClr val="CC0099"/>
                </a:solidFill>
              </a:rPr>
              <a:t>httpd.conf</a:t>
            </a:r>
            <a:r>
              <a:rPr lang="zh-CN" altLang="en-US" sz="2600" smtClean="0"/>
              <a:t>。</a:t>
            </a:r>
            <a:r>
              <a:rPr lang="en-US" altLang="zh-CN" sz="2600" err="1"/>
              <a:t>httpd.conf</a:t>
            </a:r>
            <a:r>
              <a:rPr lang="zh-CN" altLang="en-US" sz="2600"/>
              <a:t>是一个</a:t>
            </a:r>
            <a:r>
              <a:rPr lang="zh-CN" altLang="en-US" sz="2600" smtClean="0"/>
              <a:t>文本文件，其代码长达千行，其中参数</a:t>
            </a:r>
            <a:r>
              <a:rPr lang="zh-CN" altLang="en-US" sz="2600"/>
              <a:t>非常</a:t>
            </a:r>
            <a:r>
              <a:rPr lang="zh-CN" altLang="en-US" sz="2600" smtClean="0"/>
              <a:t>复杂，这里主要介绍最常用的设置选项。</a:t>
            </a:r>
            <a:endParaRPr lang="en-US" altLang="zh-CN" sz="2600" smtClean="0"/>
          </a:p>
          <a:p>
            <a:r>
              <a:rPr lang="zh-CN" altLang="en-US" sz="2600" smtClean="0">
                <a:solidFill>
                  <a:srgbClr val="0000CC"/>
                </a:solidFill>
              </a:rPr>
              <a:t>修改</a:t>
            </a:r>
            <a:r>
              <a:rPr lang="en-US" altLang="zh-CN" sz="2600" err="1" smtClean="0">
                <a:solidFill>
                  <a:srgbClr val="0000CC"/>
                </a:solidFill>
              </a:rPr>
              <a:t>httpd.conf</a:t>
            </a:r>
            <a:r>
              <a:rPr lang="zh-CN" altLang="en-US" sz="2600" smtClean="0">
                <a:solidFill>
                  <a:srgbClr val="0000CC"/>
                </a:solidFill>
              </a:rPr>
              <a:t>文件后，必须重新启动</a:t>
            </a:r>
            <a:r>
              <a:rPr lang="en-US" altLang="zh-CN" sz="2600" err="1" smtClean="0">
                <a:solidFill>
                  <a:srgbClr val="0000CC"/>
                </a:solidFill>
              </a:rPr>
              <a:t>httpd</a:t>
            </a:r>
            <a:r>
              <a:rPr lang="zh-CN" altLang="en-US" sz="2600" smtClean="0">
                <a:solidFill>
                  <a:srgbClr val="0000CC"/>
                </a:solidFill>
              </a:rPr>
              <a:t>服务，所做的修改才能够生效。</a:t>
            </a:r>
          </a:p>
          <a:p>
            <a:r>
              <a:rPr lang="en-US" altLang="zh-CN" sz="2600" err="1" smtClean="0"/>
              <a:t>httpd.conf</a:t>
            </a:r>
            <a:r>
              <a:rPr lang="zh-CN" altLang="en-US" sz="2600" smtClean="0"/>
              <a:t>配置文件主要由三个部分组成，分别是：</a:t>
            </a:r>
            <a:endParaRPr lang="en-US" altLang="zh-CN" sz="2600" smtClean="0"/>
          </a:p>
          <a:p>
            <a:pPr lvl="1"/>
            <a:r>
              <a:rPr lang="zh-CN" altLang="en-US" sz="2400" smtClean="0"/>
              <a:t>全局环境配置部分（</a:t>
            </a:r>
            <a:r>
              <a:rPr lang="en-US" altLang="zh-CN" sz="2400" smtClean="0"/>
              <a:t>Global </a:t>
            </a:r>
            <a:r>
              <a:rPr lang="en-US" altLang="zh-CN" sz="2400" err="1" smtClean="0"/>
              <a:t>Enviroment</a:t>
            </a:r>
            <a:r>
              <a:rPr lang="zh-CN" altLang="en-US" sz="2400" smtClean="0"/>
              <a:t>）</a:t>
            </a:r>
            <a:endParaRPr lang="en-US" altLang="zh-CN" sz="2400" smtClean="0"/>
          </a:p>
          <a:p>
            <a:pPr lvl="1"/>
            <a:r>
              <a:rPr lang="zh-CN" altLang="en-US" sz="2400" smtClean="0"/>
              <a:t>主服务器配置部分（</a:t>
            </a:r>
            <a:r>
              <a:rPr lang="en-US" altLang="zh-CN" sz="2400" smtClean="0"/>
              <a:t>Main server configuration</a:t>
            </a:r>
            <a:r>
              <a:rPr lang="zh-CN" altLang="en-US" sz="2400" smtClean="0"/>
              <a:t>）</a:t>
            </a:r>
            <a:endParaRPr lang="en-US" altLang="zh-CN" sz="2400" smtClean="0"/>
          </a:p>
          <a:p>
            <a:pPr lvl="1"/>
            <a:r>
              <a:rPr lang="zh-CN" altLang="en-US" sz="2400" smtClean="0"/>
              <a:t>虚拟主机配置部分（</a:t>
            </a:r>
            <a:r>
              <a:rPr lang="en-US" altLang="zh-CN" sz="2400" smtClean="0"/>
              <a:t>Virtual Hosts</a:t>
            </a:r>
            <a:r>
              <a:rPr lang="zh-CN" altLang="en-US" sz="2400" smtClean="0"/>
              <a:t>）。</a:t>
            </a:r>
            <a:endParaRPr lang="en-US" altLang="zh-CN" sz="2400" smtClean="0"/>
          </a:p>
          <a:p>
            <a:pPr marL="0" indent="0">
              <a:buNone/>
            </a:pPr>
            <a:endParaRPr lang="zh-CN" altLang="en-US"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91</a:t>
            </a:fld>
            <a:endParaRPr lang="en-US" altLang="zh-CN"/>
          </a:p>
        </p:txBody>
      </p:sp>
    </p:spTree>
    <p:extLst>
      <p:ext uri="{BB962C8B-B14F-4D97-AF65-F5344CB8AC3E}">
        <p14:creationId xmlns:p14="http://schemas.microsoft.com/office/powerpoint/2010/main" val="3501717259"/>
      </p:ext>
    </p:extLst>
  </p:cSld>
  <p:clrMapOvr>
    <a:masterClrMapping/>
  </p:clrMapOvr>
  <p:transition spd="slow">
    <p:circl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Apache</a:t>
            </a:r>
            <a:r>
              <a:rPr lang="zh-CN" altLang="en-US"/>
              <a:t>服务器配置基础</a:t>
            </a:r>
          </a:p>
        </p:txBody>
      </p:sp>
      <p:sp>
        <p:nvSpPr>
          <p:cNvPr id="3" name="内容占位符 2"/>
          <p:cNvSpPr>
            <a:spLocks noGrp="1"/>
          </p:cNvSpPr>
          <p:nvPr>
            <p:ph idx="1"/>
          </p:nvPr>
        </p:nvSpPr>
        <p:spPr/>
        <p:txBody>
          <a:bodyPr/>
          <a:lstStyle/>
          <a:p>
            <a:pPr>
              <a:lnSpc>
                <a:spcPct val="150000"/>
              </a:lnSpc>
            </a:pPr>
            <a:r>
              <a:rPr lang="en-US" altLang="zh-CN" sz="2600" err="1" smtClean="0"/>
              <a:t>httpd.conf</a:t>
            </a:r>
            <a:r>
              <a:rPr lang="en-US" altLang="zh-CN" sz="2600" smtClean="0"/>
              <a:t> </a:t>
            </a:r>
            <a:r>
              <a:rPr lang="zh-CN" altLang="en-US" sz="2600" smtClean="0"/>
              <a:t>配置文件格式有如下规则：</a:t>
            </a:r>
            <a:endParaRPr lang="en-US" altLang="zh-CN" sz="2600" smtClean="0"/>
          </a:p>
          <a:p>
            <a:pPr lvl="1" indent="-342900"/>
            <a:r>
              <a:rPr lang="zh-CN" altLang="en-US" smtClean="0"/>
              <a:t>配置语句形式为“参数名称     参数值”</a:t>
            </a:r>
            <a:endParaRPr lang="en-US" altLang="zh-CN" smtClean="0"/>
          </a:p>
          <a:p>
            <a:pPr lvl="1" indent="-342900"/>
            <a:r>
              <a:rPr lang="zh-CN" altLang="en-US" smtClean="0"/>
              <a:t>参数值区分大小写。</a:t>
            </a:r>
            <a:endParaRPr lang="en-US" altLang="zh-CN" smtClean="0"/>
          </a:p>
          <a:p>
            <a:pPr lvl="1" indent="-342900"/>
            <a:r>
              <a:rPr lang="zh-CN" altLang="en-US" smtClean="0"/>
              <a:t>以“</a:t>
            </a:r>
            <a:r>
              <a:rPr lang="en-US" altLang="zh-CN" smtClean="0"/>
              <a:t>#</a:t>
            </a:r>
            <a:r>
              <a:rPr lang="zh-CN" altLang="en-US" smtClean="0"/>
              <a:t>”开头的行是注释信息。</a:t>
            </a:r>
            <a:endParaRPr lang="en-US" altLang="zh-CN" smtClean="0"/>
          </a:p>
          <a:p>
            <a:r>
              <a:rPr lang="en-US" altLang="zh-CN" sz="2600" smtClean="0"/>
              <a:t>httpd.conf</a:t>
            </a:r>
            <a:r>
              <a:rPr lang="zh-CN" altLang="en-US" sz="2600" smtClean="0"/>
              <a:t>文件的全局环境的默认配置，基本能满足用户的需要。</a:t>
            </a:r>
            <a:endParaRPr lang="zh-CN" altLang="en-US" sz="260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92</a:t>
            </a:fld>
            <a:endParaRPr lang="en-US" altLang="zh-CN"/>
          </a:p>
        </p:txBody>
      </p:sp>
    </p:spTree>
    <p:extLst>
      <p:ext uri="{BB962C8B-B14F-4D97-AF65-F5344CB8AC3E}">
        <p14:creationId xmlns:p14="http://schemas.microsoft.com/office/powerpoint/2010/main" val="2844141729"/>
      </p:ext>
    </p:extLst>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5"/>
          <p:cNvSpPr>
            <a:spLocks noGrp="1"/>
          </p:cNvSpPr>
          <p:nvPr>
            <p:ph type="title"/>
          </p:nvPr>
        </p:nvSpPr>
        <p:spPr>
          <a:xfrm>
            <a:off x="457200" y="122238"/>
            <a:ext cx="7355160" cy="858837"/>
          </a:xfrm>
        </p:spPr>
        <p:txBody>
          <a:bodyPr/>
          <a:lstStyle/>
          <a:p>
            <a:r>
              <a:rPr lang="en-US" altLang="zh-CN" smtClean="0"/>
              <a:t>Apache</a:t>
            </a:r>
            <a:r>
              <a:rPr lang="zh-CN" altLang="en-US" smtClean="0"/>
              <a:t>服务器配置参数</a:t>
            </a:r>
          </a:p>
        </p:txBody>
      </p:sp>
      <p:sp>
        <p:nvSpPr>
          <p:cNvPr id="163843" name="内容占位符 6"/>
          <p:cNvSpPr>
            <a:spLocks noGrp="1"/>
          </p:cNvSpPr>
          <p:nvPr>
            <p:ph idx="1"/>
          </p:nvPr>
        </p:nvSpPr>
        <p:spPr>
          <a:xfrm>
            <a:off x="467544" y="1124744"/>
            <a:ext cx="8229600" cy="5256584"/>
          </a:xfrm>
        </p:spPr>
        <p:txBody>
          <a:bodyPr/>
          <a:lstStyle/>
          <a:p>
            <a:pPr marL="0" indent="0">
              <a:buFont typeface="Wingdings 2" pitchFamily="18" charset="2"/>
              <a:buNone/>
            </a:pPr>
            <a:r>
              <a:rPr lang="zh-CN" altLang="en-US" sz="2400" smtClean="0"/>
              <a:t>全局环境：</a:t>
            </a:r>
            <a:endParaRPr lang="en-US" altLang="zh-CN" sz="2400" smtClean="0"/>
          </a:p>
          <a:p>
            <a:pPr marL="0" indent="0">
              <a:buNone/>
            </a:pPr>
            <a:r>
              <a:rPr lang="zh-CN" altLang="en-US" sz="2400"/>
              <a:t>（</a:t>
            </a:r>
            <a:r>
              <a:rPr lang="en-US" altLang="zh-CN" sz="2400" smtClean="0"/>
              <a:t>1</a:t>
            </a:r>
            <a:r>
              <a:rPr lang="zh-CN" altLang="en-US" sz="2400" smtClean="0"/>
              <a:t>）</a:t>
            </a:r>
            <a:r>
              <a:rPr lang="en-US" altLang="zh-CN" sz="2400"/>
              <a:t>ServerRoot  “/etc/httpd</a:t>
            </a:r>
            <a:r>
              <a:rPr lang="en-US" altLang="zh-CN" sz="2400" smtClean="0"/>
              <a:t>”( </a:t>
            </a:r>
            <a:r>
              <a:rPr lang="zh-CN" altLang="en-US" sz="2400" smtClean="0"/>
              <a:t>设置根目录的路径</a:t>
            </a:r>
            <a:r>
              <a:rPr lang="en-US" altLang="zh-CN" sz="2400" smtClean="0"/>
              <a:t>)</a:t>
            </a:r>
          </a:p>
          <a:p>
            <a:pPr marL="0" indent="0">
              <a:buFont typeface="Wingdings 2" pitchFamily="18" charset="2"/>
              <a:buNone/>
            </a:pPr>
            <a:r>
              <a:rPr lang="zh-CN" altLang="en-US" sz="2400" smtClean="0"/>
              <a:t>（</a:t>
            </a:r>
            <a:r>
              <a:rPr lang="en-US" altLang="zh-CN" sz="2400" smtClean="0"/>
              <a:t>2</a:t>
            </a:r>
            <a:r>
              <a:rPr lang="zh-CN" altLang="en-US" sz="2400" smtClean="0"/>
              <a:t>）</a:t>
            </a:r>
            <a:r>
              <a:rPr lang="en-US" altLang="zh-CN" sz="2400" smtClean="0"/>
              <a:t>Time out   300  (</a:t>
            </a:r>
            <a:r>
              <a:rPr lang="zh-CN" altLang="en-US" sz="2400" smtClean="0"/>
              <a:t>设置</a:t>
            </a:r>
            <a:r>
              <a:rPr lang="en-US" altLang="zh-CN" sz="2400" smtClean="0"/>
              <a:t>Web</a:t>
            </a:r>
            <a:r>
              <a:rPr lang="zh-CN" altLang="en-US" sz="2400" smtClean="0"/>
              <a:t>站点的响应时间</a:t>
            </a:r>
            <a:r>
              <a:rPr lang="en-US" altLang="zh-CN" sz="2400" smtClean="0"/>
              <a:t>)</a:t>
            </a:r>
          </a:p>
          <a:p>
            <a:pPr marL="0" indent="0">
              <a:buFont typeface="Wingdings 2" pitchFamily="18" charset="2"/>
              <a:buNone/>
            </a:pPr>
            <a:r>
              <a:rPr lang="zh-CN" altLang="en-US" sz="2400" smtClean="0"/>
              <a:t>（</a:t>
            </a:r>
            <a:r>
              <a:rPr lang="en-US" altLang="zh-CN" sz="2400" smtClean="0"/>
              <a:t>3</a:t>
            </a:r>
            <a:r>
              <a:rPr lang="zh-CN" altLang="en-US" sz="2400" smtClean="0"/>
              <a:t>）</a:t>
            </a:r>
            <a:r>
              <a:rPr lang="en-US" altLang="zh-CN" sz="2400" smtClean="0"/>
              <a:t>KeepAlive   off  (</a:t>
            </a:r>
            <a:r>
              <a:rPr lang="zh-CN" altLang="en-US" sz="2400" smtClean="0"/>
              <a:t>保持与</a:t>
            </a:r>
            <a:r>
              <a:rPr lang="en-US" altLang="zh-CN" sz="2400" smtClean="0"/>
              <a:t>Apache</a:t>
            </a:r>
            <a:r>
              <a:rPr lang="zh-CN" altLang="en-US" sz="2400" smtClean="0"/>
              <a:t>的连接为激活状态）</a:t>
            </a:r>
            <a:endParaRPr lang="en-US" altLang="zh-CN" sz="2400" smtClean="0"/>
          </a:p>
          <a:p>
            <a:pPr marL="0" indent="0">
              <a:buFont typeface="Wingdings 2" pitchFamily="18" charset="2"/>
              <a:buNone/>
            </a:pPr>
            <a:r>
              <a:rPr lang="zh-CN" altLang="en-US" sz="2400" smtClean="0"/>
              <a:t>（</a:t>
            </a:r>
            <a:r>
              <a:rPr lang="en-US" altLang="zh-CN" sz="2400"/>
              <a:t>4</a:t>
            </a:r>
            <a:r>
              <a:rPr lang="zh-CN" altLang="en-US" sz="2400" smtClean="0"/>
              <a:t>）</a:t>
            </a:r>
            <a:r>
              <a:rPr lang="en-US" altLang="zh-CN" sz="2400" smtClean="0"/>
              <a:t>MaxKeepAliveRequests   100  (</a:t>
            </a:r>
            <a:r>
              <a:rPr lang="zh-CN" altLang="en-US" sz="2400" smtClean="0"/>
              <a:t>每次连接可提出的最</a:t>
            </a:r>
            <a:endParaRPr lang="en-US" altLang="zh-CN" sz="2400" smtClean="0"/>
          </a:p>
          <a:p>
            <a:pPr marL="0" indent="0">
              <a:buFont typeface="Wingdings 2" pitchFamily="18" charset="2"/>
              <a:buNone/>
            </a:pPr>
            <a:r>
              <a:rPr lang="en-US" altLang="zh-CN" sz="2400"/>
              <a:t> </a:t>
            </a:r>
            <a:r>
              <a:rPr lang="en-US" altLang="zh-CN" sz="2400" smtClean="0"/>
              <a:t>         </a:t>
            </a:r>
            <a:r>
              <a:rPr lang="zh-CN" altLang="en-US" sz="2400" smtClean="0"/>
              <a:t>大请求数量）</a:t>
            </a:r>
            <a:endParaRPr lang="en-US" altLang="zh-CN" sz="2400" smtClean="0"/>
          </a:p>
          <a:p>
            <a:pPr marL="0" indent="0">
              <a:buFont typeface="Wingdings 2" pitchFamily="18" charset="2"/>
              <a:buNone/>
            </a:pPr>
            <a:r>
              <a:rPr lang="zh-CN" altLang="en-US" sz="2400" smtClean="0"/>
              <a:t>（</a:t>
            </a:r>
            <a:r>
              <a:rPr lang="en-US" altLang="zh-CN" sz="2400"/>
              <a:t>5</a:t>
            </a:r>
            <a:r>
              <a:rPr lang="zh-CN" altLang="en-US" sz="2400" smtClean="0"/>
              <a:t>）</a:t>
            </a:r>
            <a:r>
              <a:rPr lang="en-US" altLang="zh-CN" sz="2400" smtClean="0"/>
              <a:t>KeepAliveTimeout   15(</a:t>
            </a:r>
            <a:r>
              <a:rPr lang="zh-CN" altLang="en-US" sz="2400" smtClean="0"/>
              <a:t>允许保持连接时，可指定两 </a:t>
            </a:r>
            <a:endParaRPr lang="en-US" altLang="zh-CN" sz="2400" smtClean="0"/>
          </a:p>
          <a:p>
            <a:pPr marL="0" indent="0">
              <a:buFont typeface="Wingdings 2" pitchFamily="18" charset="2"/>
              <a:buNone/>
            </a:pPr>
            <a:r>
              <a:rPr lang="en-US" altLang="zh-CN" sz="2400"/>
              <a:t> </a:t>
            </a:r>
            <a:r>
              <a:rPr lang="en-US" altLang="zh-CN" sz="2400" smtClean="0"/>
              <a:t>         </a:t>
            </a:r>
            <a:r>
              <a:rPr lang="zh-CN" altLang="en-US" sz="2400" smtClean="0"/>
              <a:t>次连续连接的间隔时间）</a:t>
            </a:r>
            <a:endParaRPr lang="en-US" altLang="zh-CN" sz="2400" smtClean="0"/>
          </a:p>
          <a:p>
            <a:pPr marL="0" indent="0">
              <a:buFont typeface="Wingdings 2" pitchFamily="18" charset="2"/>
              <a:buNone/>
            </a:pPr>
            <a:r>
              <a:rPr lang="zh-CN" altLang="en-US" sz="2400" smtClean="0"/>
              <a:t>（</a:t>
            </a:r>
            <a:r>
              <a:rPr lang="en-US" altLang="zh-CN" sz="2400"/>
              <a:t>6</a:t>
            </a:r>
            <a:r>
              <a:rPr lang="zh-CN" altLang="en-US" sz="2400" smtClean="0"/>
              <a:t>）</a:t>
            </a:r>
            <a:r>
              <a:rPr lang="en-US" altLang="zh-CN" sz="2400" smtClean="0"/>
              <a:t>Listen</a:t>
            </a:r>
            <a:r>
              <a:rPr lang="zh-CN" altLang="en-US" sz="2400" smtClean="0"/>
              <a:t>：（</a:t>
            </a:r>
            <a:r>
              <a:rPr lang="zh-CN" altLang="en-US" sz="2400" smtClean="0">
                <a:solidFill>
                  <a:srgbClr val="0000CC"/>
                </a:solidFill>
              </a:rPr>
              <a:t>设置监听</a:t>
            </a:r>
            <a:r>
              <a:rPr lang="en-US" altLang="zh-CN" sz="2400" smtClean="0">
                <a:solidFill>
                  <a:srgbClr val="0000CC"/>
                </a:solidFill>
              </a:rPr>
              <a:t>IP</a:t>
            </a:r>
            <a:r>
              <a:rPr lang="zh-CN" altLang="en-US" sz="2400" smtClean="0">
                <a:solidFill>
                  <a:srgbClr val="0000CC"/>
                </a:solidFill>
              </a:rPr>
              <a:t>地址及端口号）</a:t>
            </a:r>
            <a:endParaRPr lang="en-US" altLang="zh-CN" sz="2400" smtClean="0">
              <a:solidFill>
                <a:srgbClr val="0000CC"/>
              </a:solidFill>
            </a:endParaRPr>
          </a:p>
          <a:p>
            <a:pPr marL="0" indent="0">
              <a:buFont typeface="Wingdings 2" pitchFamily="18" charset="2"/>
              <a:buNone/>
            </a:pPr>
            <a:r>
              <a:rPr lang="en-US" altLang="zh-CN" sz="2400" smtClean="0"/>
              <a:t>	Listen     80</a:t>
            </a:r>
          </a:p>
          <a:p>
            <a:pPr marL="0" indent="0">
              <a:buFont typeface="Wingdings 2" pitchFamily="18" charset="2"/>
              <a:buNone/>
            </a:pPr>
            <a:r>
              <a:rPr lang="en-US" altLang="zh-CN" sz="2400" smtClean="0"/>
              <a:t>	Listen     192.168.0.120</a:t>
            </a:r>
            <a:r>
              <a:rPr lang="zh-CN" altLang="en-US" sz="2400" smtClean="0"/>
              <a:t>：</a:t>
            </a:r>
            <a:r>
              <a:rPr lang="en-US" altLang="zh-CN" sz="2400" smtClean="0"/>
              <a:t>8080</a:t>
            </a:r>
          </a:p>
          <a:p>
            <a:pPr marL="0" indent="0">
              <a:buFont typeface="Wingdings 2" pitchFamily="18" charset="2"/>
              <a:buNone/>
            </a:pPr>
            <a:r>
              <a:rPr lang="en-US" altLang="zh-CN" sz="2400"/>
              <a:t> </a:t>
            </a:r>
            <a:r>
              <a:rPr lang="en-US" altLang="zh-CN" sz="2400" smtClean="0"/>
              <a:t>          Listen    192.168.0.120:  8383</a:t>
            </a:r>
          </a:p>
          <a:p>
            <a:pPr marL="0" indent="0">
              <a:buFont typeface="Wingdings 2" pitchFamily="18" charset="2"/>
              <a:buNone/>
            </a:pPr>
            <a:endParaRPr lang="zh-CN" altLang="en-US" sz="2800" smtClean="0"/>
          </a:p>
          <a:p>
            <a:pPr marL="0" indent="0">
              <a:buFont typeface="Wingdings 2" pitchFamily="18" charset="2"/>
              <a:buNone/>
            </a:pPr>
            <a:endParaRPr lang="zh-CN" altLang="en-US" smtClean="0"/>
          </a:p>
        </p:txBody>
      </p:sp>
    </p:spTree>
    <p:extLst>
      <p:ext uri="{BB962C8B-B14F-4D97-AF65-F5344CB8AC3E}">
        <p14:creationId xmlns:p14="http://schemas.microsoft.com/office/powerpoint/2010/main" val="585127265"/>
      </p:ext>
    </p:extLst>
  </p:cSld>
  <p:clrMapOvr>
    <a:masterClrMapping/>
  </p:clrMapOvr>
  <p:transition spd="slow">
    <p:circl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5"/>
          <p:cNvSpPr>
            <a:spLocks noGrp="1"/>
          </p:cNvSpPr>
          <p:nvPr>
            <p:ph type="title"/>
          </p:nvPr>
        </p:nvSpPr>
        <p:spPr>
          <a:xfrm>
            <a:off x="457200" y="122238"/>
            <a:ext cx="7355160" cy="858837"/>
          </a:xfrm>
        </p:spPr>
        <p:txBody>
          <a:bodyPr/>
          <a:lstStyle/>
          <a:p>
            <a:r>
              <a:rPr lang="en-US" altLang="zh-CN" smtClean="0"/>
              <a:t>Apache</a:t>
            </a:r>
            <a:r>
              <a:rPr lang="zh-CN" altLang="en-US" smtClean="0"/>
              <a:t>服务器配置参数</a:t>
            </a:r>
          </a:p>
        </p:txBody>
      </p:sp>
      <p:sp>
        <p:nvSpPr>
          <p:cNvPr id="163843" name="内容占位符 6"/>
          <p:cNvSpPr>
            <a:spLocks noGrp="1"/>
          </p:cNvSpPr>
          <p:nvPr>
            <p:ph idx="1"/>
          </p:nvPr>
        </p:nvSpPr>
        <p:spPr>
          <a:xfrm>
            <a:off x="179512" y="1629618"/>
            <a:ext cx="8640960" cy="5111750"/>
          </a:xfrm>
        </p:spPr>
        <p:txBody>
          <a:bodyPr/>
          <a:lstStyle/>
          <a:p>
            <a:pPr marL="0" indent="0">
              <a:lnSpc>
                <a:spcPct val="120000"/>
              </a:lnSpc>
              <a:buFont typeface="Wingdings 2" pitchFamily="18" charset="2"/>
              <a:buNone/>
            </a:pPr>
            <a:r>
              <a:rPr lang="zh-CN" altLang="en-US" sz="2400"/>
              <a:t>主</a:t>
            </a:r>
            <a:r>
              <a:rPr lang="zh-CN" altLang="en-US" sz="2400" smtClean="0"/>
              <a:t>服务器配置：</a:t>
            </a:r>
            <a:endParaRPr lang="en-US" altLang="zh-CN" sz="2400" smtClean="0"/>
          </a:p>
          <a:p>
            <a:pPr marL="0" indent="0">
              <a:lnSpc>
                <a:spcPct val="120000"/>
              </a:lnSpc>
              <a:buNone/>
            </a:pPr>
            <a:r>
              <a:rPr lang="zh-CN" altLang="en-US" sz="2400" smtClean="0"/>
              <a:t>（</a:t>
            </a:r>
            <a:r>
              <a:rPr lang="en-US" altLang="zh-CN" sz="2400"/>
              <a:t>1</a:t>
            </a:r>
            <a:r>
              <a:rPr lang="zh-CN" altLang="en-US" sz="2400" smtClean="0"/>
              <a:t>）</a:t>
            </a:r>
            <a:r>
              <a:rPr lang="en-US" altLang="zh-CN" sz="2400" smtClean="0"/>
              <a:t>ServerAdmin   root@localhost  </a:t>
            </a:r>
            <a:r>
              <a:rPr lang="en-US" altLang="zh-CN" sz="2200" smtClean="0"/>
              <a:t>(</a:t>
            </a:r>
            <a:r>
              <a:rPr lang="zh-CN" altLang="en-US" sz="2200"/>
              <a:t>设置系统管理员</a:t>
            </a:r>
            <a:r>
              <a:rPr lang="en-US" altLang="zh-CN" sz="2200" smtClean="0"/>
              <a:t>E-mai)</a:t>
            </a:r>
            <a:r>
              <a:rPr lang="zh-CN" altLang="en-US" sz="2400" smtClean="0"/>
              <a:t>（</a:t>
            </a:r>
            <a:r>
              <a:rPr lang="en-US" altLang="zh-CN" sz="2400"/>
              <a:t>2</a:t>
            </a:r>
            <a:r>
              <a:rPr lang="zh-CN" altLang="en-US" sz="2400" smtClean="0"/>
              <a:t>）</a:t>
            </a:r>
            <a:r>
              <a:rPr lang="en-US" altLang="zh-CN" sz="2400"/>
              <a:t>&lt;Directory  </a:t>
            </a:r>
            <a:r>
              <a:rPr lang="en-US" altLang="zh-CN" sz="2400" smtClean="0"/>
              <a:t>“/</a:t>
            </a:r>
            <a:r>
              <a:rPr lang="en-US" altLang="zh-CN" sz="2400"/>
              <a:t>var/www/html</a:t>
            </a:r>
            <a:r>
              <a:rPr lang="en-US" altLang="zh-CN" sz="2400" smtClean="0"/>
              <a:t>”&gt;    (</a:t>
            </a:r>
            <a:r>
              <a:rPr lang="zh-CN" altLang="en-US" sz="2400" smtClean="0"/>
              <a:t>设置</a:t>
            </a:r>
            <a:r>
              <a:rPr lang="zh-CN" altLang="en-US" sz="2400"/>
              <a:t>主目录的</a:t>
            </a:r>
            <a:r>
              <a:rPr lang="zh-CN" altLang="en-US" sz="2400" smtClean="0"/>
              <a:t>路径</a:t>
            </a:r>
            <a:r>
              <a:rPr lang="en-US" altLang="zh-CN" sz="2400" smtClean="0"/>
              <a:t>)</a:t>
            </a:r>
          </a:p>
          <a:p>
            <a:pPr marL="0" indent="0">
              <a:lnSpc>
                <a:spcPct val="120000"/>
              </a:lnSpc>
              <a:buNone/>
            </a:pPr>
            <a:r>
              <a:rPr lang="zh-CN" altLang="en-US" sz="2400" smtClean="0"/>
              <a:t>（</a:t>
            </a:r>
            <a:r>
              <a:rPr lang="en-US" altLang="zh-CN" sz="2400" smtClean="0"/>
              <a:t>3</a:t>
            </a:r>
            <a:r>
              <a:rPr lang="zh-CN" altLang="en-US" sz="2400" smtClean="0"/>
              <a:t>）</a:t>
            </a:r>
            <a:r>
              <a:rPr lang="en-US" altLang="zh-CN" sz="2400"/>
              <a:t>DirectoryIndex  index.html </a:t>
            </a:r>
            <a:r>
              <a:rPr lang="zh-CN" altLang="en-US" sz="2400"/>
              <a:t>或</a:t>
            </a:r>
            <a:r>
              <a:rPr lang="en-US" altLang="zh-CN" sz="2400"/>
              <a:t> index.html.var</a:t>
            </a:r>
          </a:p>
          <a:p>
            <a:pPr marL="0" indent="0">
              <a:lnSpc>
                <a:spcPct val="120000"/>
              </a:lnSpc>
              <a:buNone/>
            </a:pPr>
            <a:r>
              <a:rPr lang="en-US" altLang="zh-CN" sz="2400"/>
              <a:t> </a:t>
            </a:r>
            <a:r>
              <a:rPr lang="en-US" altLang="zh-CN" sz="2400" smtClean="0"/>
              <a:t>         (</a:t>
            </a:r>
            <a:r>
              <a:rPr lang="zh-CN" altLang="en-US" sz="2400" smtClean="0"/>
              <a:t>设置</a:t>
            </a:r>
            <a:r>
              <a:rPr lang="en-US" altLang="zh-CN" sz="2400"/>
              <a:t>web</a:t>
            </a:r>
            <a:r>
              <a:rPr lang="zh-CN" altLang="en-US" sz="2400"/>
              <a:t>站点默认</a:t>
            </a:r>
            <a:r>
              <a:rPr lang="zh-CN" altLang="en-US" sz="2400" smtClean="0"/>
              <a:t>主页</a:t>
            </a:r>
            <a:r>
              <a:rPr lang="en-US" altLang="zh-CN" sz="2400" smtClean="0"/>
              <a:t>)</a:t>
            </a:r>
          </a:p>
          <a:p>
            <a:pPr marL="0" indent="0">
              <a:lnSpc>
                <a:spcPct val="120000"/>
              </a:lnSpc>
              <a:buNone/>
            </a:pPr>
            <a:r>
              <a:rPr lang="zh-CN" altLang="en-US" sz="2400" smtClean="0"/>
              <a:t>（</a:t>
            </a:r>
            <a:r>
              <a:rPr lang="en-US" altLang="zh-CN" sz="2400" smtClean="0"/>
              <a:t>4</a:t>
            </a:r>
            <a:r>
              <a:rPr lang="zh-CN" altLang="en-US" sz="2400" smtClean="0"/>
              <a:t>）</a:t>
            </a:r>
            <a:r>
              <a:rPr lang="en-US" altLang="zh-CN" sz="2400" smtClean="0"/>
              <a:t>AddDefaultCharset</a:t>
            </a:r>
            <a:r>
              <a:rPr lang="zh-CN" altLang="en-US" sz="2400"/>
              <a:t> </a:t>
            </a:r>
            <a:r>
              <a:rPr lang="zh-CN" altLang="en-US" sz="2400" smtClean="0"/>
              <a:t>   </a:t>
            </a:r>
            <a:r>
              <a:rPr lang="en-US" altLang="zh-CN" sz="2400" smtClean="0">
                <a:solidFill>
                  <a:srgbClr val="0000CC"/>
                </a:solidFill>
              </a:rPr>
              <a:t>GB2312  (</a:t>
            </a:r>
            <a:r>
              <a:rPr lang="zh-CN" altLang="en-US" sz="2400" smtClean="0">
                <a:solidFill>
                  <a:srgbClr val="0000CC"/>
                </a:solidFill>
              </a:rPr>
              <a:t>设置</a:t>
            </a:r>
            <a:r>
              <a:rPr lang="zh-CN" altLang="en-US" sz="2400">
                <a:solidFill>
                  <a:srgbClr val="0000CC"/>
                </a:solidFill>
              </a:rPr>
              <a:t>默认</a:t>
            </a:r>
            <a:r>
              <a:rPr lang="zh-CN" altLang="en-US" sz="2400" smtClean="0">
                <a:solidFill>
                  <a:srgbClr val="0000CC"/>
                </a:solidFill>
              </a:rPr>
              <a:t>字符集</a:t>
            </a:r>
            <a:r>
              <a:rPr lang="en-US" altLang="zh-CN" sz="2400" smtClean="0">
                <a:solidFill>
                  <a:srgbClr val="0000CC"/>
                </a:solidFill>
              </a:rPr>
              <a:t>)</a:t>
            </a:r>
            <a:endParaRPr lang="zh-CN" altLang="en-US" sz="2400">
              <a:solidFill>
                <a:srgbClr val="0000CC"/>
              </a:solidFill>
            </a:endParaRPr>
          </a:p>
          <a:p>
            <a:pPr marL="0" indent="0">
              <a:lnSpc>
                <a:spcPct val="120000"/>
              </a:lnSpc>
              <a:buNone/>
            </a:pPr>
            <a:r>
              <a:rPr lang="zh-CN" altLang="en-US" sz="2400"/>
              <a:t>	</a:t>
            </a:r>
          </a:p>
          <a:p>
            <a:pPr marL="0" indent="0">
              <a:buFont typeface="Wingdings 2" pitchFamily="18" charset="2"/>
              <a:buNone/>
            </a:pPr>
            <a:r>
              <a:rPr lang="zh-CN" altLang="en-US" sz="2400"/>
              <a:t>	</a:t>
            </a:r>
            <a:endParaRPr lang="zh-CN" altLang="en-US" smtClean="0"/>
          </a:p>
        </p:txBody>
      </p:sp>
    </p:spTree>
    <p:extLst>
      <p:ext uri="{BB962C8B-B14F-4D97-AF65-F5344CB8AC3E}">
        <p14:creationId xmlns:p14="http://schemas.microsoft.com/office/powerpoint/2010/main" val="1310306617"/>
      </p:ext>
    </p:extLst>
  </p:cSld>
  <p:clrMapOvr>
    <a:masterClrMapping/>
  </p:clrMapOvr>
  <p:transition spd="slow">
    <p:circl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5"/>
          <p:cNvSpPr>
            <a:spLocks noGrp="1"/>
          </p:cNvSpPr>
          <p:nvPr>
            <p:ph type="title"/>
          </p:nvPr>
        </p:nvSpPr>
        <p:spPr>
          <a:xfrm>
            <a:off x="457200" y="274638"/>
            <a:ext cx="7499176" cy="850900"/>
          </a:xfrm>
        </p:spPr>
        <p:txBody>
          <a:bodyPr/>
          <a:lstStyle/>
          <a:p>
            <a:r>
              <a:rPr lang="en-US" altLang="zh-CN"/>
              <a:t>Apache</a:t>
            </a:r>
            <a:r>
              <a:rPr lang="zh-CN" altLang="en-US"/>
              <a:t>服务器配置参数</a:t>
            </a:r>
            <a:endParaRPr lang="zh-CN" altLang="en-US" smtClean="0"/>
          </a:p>
        </p:txBody>
      </p:sp>
      <p:sp>
        <p:nvSpPr>
          <p:cNvPr id="165891" name="内容占位符 6"/>
          <p:cNvSpPr>
            <a:spLocks noGrp="1"/>
          </p:cNvSpPr>
          <p:nvPr>
            <p:ph idx="1"/>
          </p:nvPr>
        </p:nvSpPr>
        <p:spPr>
          <a:xfrm>
            <a:off x="457200" y="1364382"/>
            <a:ext cx="8363272" cy="5160962"/>
          </a:xfrm>
        </p:spPr>
        <p:txBody>
          <a:bodyPr/>
          <a:lstStyle/>
          <a:p>
            <a:pPr marL="0" indent="0">
              <a:buFont typeface="Wingdings 2" pitchFamily="18" charset="2"/>
              <a:buNone/>
            </a:pPr>
            <a:r>
              <a:rPr lang="zh-CN" altLang="en-US" sz="2400" smtClean="0">
                <a:solidFill>
                  <a:srgbClr val="0000CC"/>
                </a:solidFill>
              </a:rPr>
              <a:t>虚拟主机配置</a:t>
            </a:r>
            <a:r>
              <a:rPr lang="zh-CN" altLang="en-US" sz="2400" smtClean="0"/>
              <a:t>：</a:t>
            </a:r>
            <a:endParaRPr lang="en-US" altLang="zh-CN" sz="2400" smtClean="0"/>
          </a:p>
          <a:p>
            <a:pPr marL="0" indent="0">
              <a:buFont typeface="Wingdings 2" pitchFamily="18" charset="2"/>
              <a:buNone/>
            </a:pPr>
            <a:r>
              <a:rPr lang="en-US" altLang="zh-CN" sz="2400" smtClean="0"/>
              <a:t>&lt;</a:t>
            </a:r>
            <a:r>
              <a:rPr lang="en-US" altLang="zh-CN" sz="2400" err="1" smtClean="0"/>
              <a:t>VirtualHost</a:t>
            </a:r>
            <a:r>
              <a:rPr lang="en-US" altLang="zh-CN" sz="2400" smtClean="0"/>
              <a:t>  192.168.0.120:8080&gt;</a:t>
            </a:r>
          </a:p>
          <a:p>
            <a:pPr marL="0" indent="0">
              <a:buFont typeface="Wingdings 2" pitchFamily="18" charset="2"/>
              <a:buNone/>
            </a:pPr>
            <a:r>
              <a:rPr lang="en-US" altLang="zh-CN" sz="2400"/>
              <a:t> </a:t>
            </a:r>
            <a:r>
              <a:rPr lang="en-US" altLang="zh-CN" sz="2400" smtClean="0"/>
              <a:t>   ServerName  	 www.liqun.com     </a:t>
            </a:r>
            <a:r>
              <a:rPr lang="zh-CN" altLang="en-US" sz="2000" smtClean="0">
                <a:solidFill>
                  <a:srgbClr val="0000CC"/>
                </a:solidFill>
              </a:rPr>
              <a:t>（设置主机的名称）</a:t>
            </a:r>
            <a:endParaRPr lang="en-US" altLang="zh-CN" sz="2000" smtClean="0">
              <a:solidFill>
                <a:srgbClr val="0000CC"/>
              </a:solidFill>
            </a:endParaRPr>
          </a:p>
          <a:p>
            <a:pPr marL="0" indent="0">
              <a:buFont typeface="Wingdings 2" pitchFamily="18" charset="2"/>
              <a:buNone/>
            </a:pPr>
            <a:r>
              <a:rPr lang="en-US" altLang="zh-CN" sz="2400" smtClean="0"/>
              <a:t>   DocumentRoot     “/</a:t>
            </a:r>
            <a:r>
              <a:rPr lang="en-US" altLang="zh-CN" sz="2400" err="1" smtClean="0"/>
              <a:t>var</a:t>
            </a:r>
            <a:r>
              <a:rPr lang="en-US" altLang="zh-CN" sz="2400" smtClean="0"/>
              <a:t>/www/</a:t>
            </a:r>
            <a:r>
              <a:rPr lang="en-US" altLang="zh-CN" sz="2400" err="1" smtClean="0"/>
              <a:t>web1</a:t>
            </a:r>
            <a:r>
              <a:rPr lang="en-US" altLang="zh-CN" sz="2400" smtClean="0"/>
              <a:t>”  </a:t>
            </a:r>
            <a:r>
              <a:rPr lang="zh-CN" altLang="en-US" sz="2000" smtClean="0">
                <a:solidFill>
                  <a:srgbClr val="0000CC"/>
                </a:solidFill>
              </a:rPr>
              <a:t>（</a:t>
            </a:r>
            <a:r>
              <a:rPr lang="en-US" altLang="zh-CN" sz="2000" smtClean="0">
                <a:solidFill>
                  <a:srgbClr val="0000CC"/>
                </a:solidFill>
              </a:rPr>
              <a:t> </a:t>
            </a:r>
            <a:r>
              <a:rPr lang="zh-CN" altLang="en-US" sz="2000" smtClean="0">
                <a:solidFill>
                  <a:srgbClr val="0000CC"/>
                </a:solidFill>
              </a:rPr>
              <a:t>设置主机的根目录）</a:t>
            </a:r>
            <a:endParaRPr lang="en-US" altLang="zh-CN" sz="2000" smtClean="0">
              <a:solidFill>
                <a:srgbClr val="0000CC"/>
              </a:solidFill>
            </a:endParaRPr>
          </a:p>
          <a:p>
            <a:pPr marL="0" indent="0">
              <a:buFont typeface="Wingdings 2" pitchFamily="18" charset="2"/>
              <a:buNone/>
            </a:pPr>
            <a:r>
              <a:rPr lang="en-US" altLang="zh-CN" sz="2400" smtClean="0"/>
              <a:t>   DirectoryIndex  	  index.html        </a:t>
            </a:r>
            <a:r>
              <a:rPr lang="zh-CN" altLang="en-US" sz="2000" smtClean="0">
                <a:solidFill>
                  <a:srgbClr val="0000CC"/>
                </a:solidFill>
              </a:rPr>
              <a:t>（设置</a:t>
            </a:r>
            <a:r>
              <a:rPr lang="en-US" altLang="zh-CN" sz="2000">
                <a:solidFill>
                  <a:srgbClr val="0000CC"/>
                </a:solidFill>
              </a:rPr>
              <a:t>web</a:t>
            </a:r>
            <a:r>
              <a:rPr lang="zh-CN" altLang="en-US" sz="2000" smtClean="0">
                <a:solidFill>
                  <a:srgbClr val="0000CC"/>
                </a:solidFill>
              </a:rPr>
              <a:t>站点主页文件）</a:t>
            </a:r>
            <a:endParaRPr lang="en-US" altLang="zh-CN" sz="2000" smtClean="0">
              <a:solidFill>
                <a:srgbClr val="0000CC"/>
              </a:solidFill>
            </a:endParaRPr>
          </a:p>
          <a:p>
            <a:pPr marL="0" indent="0">
              <a:buFont typeface="Wingdings 2" pitchFamily="18" charset="2"/>
              <a:buNone/>
            </a:pPr>
            <a:r>
              <a:rPr lang="en-US" altLang="zh-CN" sz="2400" smtClean="0"/>
              <a:t>&lt;/</a:t>
            </a:r>
            <a:r>
              <a:rPr lang="en-US" altLang="zh-CN" sz="2400" err="1" smtClean="0"/>
              <a:t>VirtualHost</a:t>
            </a:r>
            <a:r>
              <a:rPr lang="en-US" altLang="zh-CN" sz="2400" smtClean="0"/>
              <a:t>&gt;</a:t>
            </a:r>
          </a:p>
          <a:p>
            <a:pPr marL="0" indent="0">
              <a:buFont typeface="Wingdings 2" pitchFamily="18" charset="2"/>
              <a:buNone/>
            </a:pPr>
            <a:r>
              <a:rPr lang="en-US" altLang="zh-CN" sz="2400" smtClean="0"/>
              <a:t>&lt;</a:t>
            </a:r>
            <a:r>
              <a:rPr lang="en-US" altLang="zh-CN" sz="2400" err="1" smtClean="0"/>
              <a:t>VirtualHost</a:t>
            </a:r>
            <a:r>
              <a:rPr lang="en-US" altLang="zh-CN" sz="2400" smtClean="0"/>
              <a:t>  192.168.0.120:8383&gt;</a:t>
            </a:r>
          </a:p>
          <a:p>
            <a:pPr marL="0" indent="0">
              <a:buFont typeface="Wingdings 2" pitchFamily="18" charset="2"/>
              <a:buNone/>
            </a:pPr>
            <a:r>
              <a:rPr lang="en-US" altLang="zh-CN" sz="2400" smtClean="0"/>
              <a:t>	</a:t>
            </a:r>
            <a:r>
              <a:rPr lang="en-US" altLang="zh-CN" sz="2400" err="1" smtClean="0"/>
              <a:t>ServerName</a:t>
            </a:r>
            <a:r>
              <a:rPr lang="en-US" altLang="zh-CN" sz="2400" smtClean="0"/>
              <a:t>  	mail.liqun.com</a:t>
            </a:r>
          </a:p>
          <a:p>
            <a:pPr marL="0" indent="0">
              <a:buFont typeface="Wingdings 2" pitchFamily="18" charset="2"/>
              <a:buNone/>
            </a:pPr>
            <a:r>
              <a:rPr lang="en-US" altLang="zh-CN" sz="2400" smtClean="0"/>
              <a:t>	</a:t>
            </a:r>
            <a:r>
              <a:rPr lang="en-US" altLang="zh-CN" sz="2400" err="1" smtClean="0"/>
              <a:t>DocumentRoot</a:t>
            </a:r>
            <a:r>
              <a:rPr lang="en-US" altLang="zh-CN" sz="2400" smtClean="0"/>
              <a:t>   	 “/</a:t>
            </a:r>
            <a:r>
              <a:rPr lang="en-US" altLang="zh-CN" sz="2400" err="1" smtClean="0"/>
              <a:t>var</a:t>
            </a:r>
            <a:r>
              <a:rPr lang="en-US" altLang="zh-CN" sz="2400" smtClean="0"/>
              <a:t>/www/</a:t>
            </a:r>
            <a:r>
              <a:rPr lang="en-US" altLang="zh-CN" sz="2400" err="1" smtClean="0"/>
              <a:t>web2</a:t>
            </a:r>
            <a:r>
              <a:rPr lang="en-US" altLang="zh-CN" sz="2400" smtClean="0"/>
              <a:t>”</a:t>
            </a:r>
          </a:p>
          <a:p>
            <a:pPr marL="0" indent="0">
              <a:buFont typeface="Wingdings 2" pitchFamily="18" charset="2"/>
              <a:buNone/>
            </a:pPr>
            <a:r>
              <a:rPr lang="en-US" altLang="zh-CN" sz="2400" smtClean="0"/>
              <a:t>	</a:t>
            </a:r>
            <a:r>
              <a:rPr lang="en-US" altLang="zh-CN" sz="2400" err="1" smtClean="0"/>
              <a:t>DirectoryIndex</a:t>
            </a:r>
            <a:r>
              <a:rPr lang="en-US" altLang="zh-CN" sz="2400" smtClean="0"/>
              <a:t>  	</a:t>
            </a:r>
            <a:r>
              <a:rPr lang="en-US" altLang="zh-CN" sz="2400" err="1" smtClean="0"/>
              <a:t>index.html</a:t>
            </a:r>
            <a:endParaRPr lang="en-US" altLang="zh-CN" sz="2400" smtClean="0"/>
          </a:p>
          <a:p>
            <a:pPr marL="0" indent="0">
              <a:buFont typeface="Wingdings 2" pitchFamily="18" charset="2"/>
              <a:buNone/>
            </a:pPr>
            <a:r>
              <a:rPr lang="en-US" altLang="zh-CN" sz="2400" smtClean="0"/>
              <a:t>&lt;/</a:t>
            </a:r>
            <a:r>
              <a:rPr lang="en-US" altLang="zh-CN" sz="2400" err="1" smtClean="0"/>
              <a:t>VirtualHost</a:t>
            </a:r>
            <a:r>
              <a:rPr lang="en-US" altLang="zh-CN" sz="2400" smtClean="0"/>
              <a:t>&gt;</a:t>
            </a:r>
          </a:p>
          <a:p>
            <a:pPr marL="0" indent="0">
              <a:buFont typeface="Wingdings 2" pitchFamily="18" charset="2"/>
              <a:buNone/>
            </a:pPr>
            <a:endParaRPr lang="zh-CN" altLang="en-US" sz="2400"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95</a:t>
            </a:fld>
            <a:endParaRPr lang="en-US" altLang="zh-CN"/>
          </a:p>
        </p:txBody>
      </p:sp>
    </p:spTree>
    <p:extLst>
      <p:ext uri="{BB962C8B-B14F-4D97-AF65-F5344CB8AC3E}">
        <p14:creationId xmlns:p14="http://schemas.microsoft.com/office/powerpoint/2010/main" val="2647788757"/>
      </p:ext>
    </p:extLst>
  </p:cSld>
  <p:clrMapOvr>
    <a:masterClrMapping/>
  </p:clrMapOvr>
  <p:transition spd="slow">
    <p:circl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5"/>
          <p:cNvSpPr>
            <a:spLocks noGrp="1"/>
          </p:cNvSpPr>
          <p:nvPr>
            <p:ph type="title"/>
          </p:nvPr>
        </p:nvSpPr>
        <p:spPr>
          <a:xfrm>
            <a:off x="457200" y="274638"/>
            <a:ext cx="8229600" cy="777875"/>
          </a:xfrm>
        </p:spPr>
        <p:txBody>
          <a:bodyPr/>
          <a:lstStyle/>
          <a:p>
            <a:r>
              <a:rPr lang="en-US" altLang="zh-CN" smtClean="0"/>
              <a:t>Apache</a:t>
            </a:r>
            <a:r>
              <a:rPr lang="zh-CN" altLang="en-US" smtClean="0"/>
              <a:t>的</a:t>
            </a:r>
            <a:r>
              <a:rPr lang="zh-CN" altLang="en-US" b="1" smtClean="0"/>
              <a:t>配置与测试</a:t>
            </a:r>
          </a:p>
        </p:txBody>
      </p:sp>
      <p:sp>
        <p:nvSpPr>
          <p:cNvPr id="129027" name="内容占位符 6"/>
          <p:cNvSpPr>
            <a:spLocks noGrp="1"/>
          </p:cNvSpPr>
          <p:nvPr>
            <p:ph idx="1"/>
          </p:nvPr>
        </p:nvSpPr>
        <p:spPr>
          <a:xfrm>
            <a:off x="468313" y="1435248"/>
            <a:ext cx="8229600" cy="5018088"/>
          </a:xfrm>
        </p:spPr>
        <p:txBody>
          <a:bodyPr/>
          <a:lstStyle/>
          <a:p>
            <a:pPr marL="0" indent="0">
              <a:lnSpc>
                <a:spcPct val="150000"/>
              </a:lnSpc>
              <a:buNone/>
            </a:pPr>
            <a:r>
              <a:rPr lang="en-US" altLang="zh-CN" sz="2600" smtClean="0"/>
              <a:t>1</a:t>
            </a:r>
            <a:r>
              <a:rPr lang="zh-CN" altLang="en-US" sz="2600"/>
              <a:t>．</a:t>
            </a:r>
            <a:r>
              <a:rPr lang="zh-CN" altLang="en-US" sz="2600" smtClean="0"/>
              <a:t>测试</a:t>
            </a:r>
            <a:r>
              <a:rPr lang="en-US" altLang="zh-CN" sz="2600" smtClean="0"/>
              <a:t>Apache</a:t>
            </a:r>
            <a:r>
              <a:rPr lang="zh-CN" altLang="en-US" sz="2600" smtClean="0"/>
              <a:t>软件是否安装；</a:t>
            </a:r>
            <a:endParaRPr lang="en-US" altLang="zh-CN" sz="2600" smtClean="0"/>
          </a:p>
          <a:p>
            <a:pPr marL="0" indent="0">
              <a:lnSpc>
                <a:spcPct val="150000"/>
              </a:lnSpc>
              <a:buNone/>
            </a:pPr>
            <a:r>
              <a:rPr lang="sv-SE" altLang="zh-CN" sz="2600" smtClean="0"/>
              <a:t>2</a:t>
            </a:r>
            <a:r>
              <a:rPr lang="zh-CN" altLang="en-US" sz="2600"/>
              <a:t>．建立文件夹及主页</a:t>
            </a:r>
            <a:r>
              <a:rPr lang="zh-CN" altLang="en-US" sz="2600" smtClean="0"/>
              <a:t>文件；</a:t>
            </a:r>
            <a:endParaRPr lang="en-US" altLang="zh-CN" sz="2600" smtClean="0"/>
          </a:p>
          <a:p>
            <a:pPr marL="0" indent="0">
              <a:lnSpc>
                <a:spcPct val="150000"/>
              </a:lnSpc>
              <a:buNone/>
            </a:pPr>
            <a:r>
              <a:rPr lang="en-US" altLang="zh-CN" sz="2600" smtClean="0"/>
              <a:t>3</a:t>
            </a:r>
            <a:r>
              <a:rPr lang="zh-CN" altLang="en-US" sz="2600"/>
              <a:t>．修改配置文件</a:t>
            </a:r>
            <a:r>
              <a:rPr lang="en-US" altLang="zh-CN" sz="2600"/>
              <a:t>/</a:t>
            </a:r>
            <a:r>
              <a:rPr lang="en-US" altLang="zh-CN" sz="2600" smtClean="0"/>
              <a:t>etc/httpd/conf/httpd.conf</a:t>
            </a:r>
            <a:r>
              <a:rPr lang="zh-CN" altLang="en-US" sz="2600" smtClean="0"/>
              <a:t>；</a:t>
            </a:r>
            <a:endParaRPr lang="en-US" altLang="zh-CN" sz="2600" smtClean="0"/>
          </a:p>
          <a:p>
            <a:pPr marL="0" indent="0">
              <a:lnSpc>
                <a:spcPct val="150000"/>
              </a:lnSpc>
              <a:buFont typeface="Wingdings 2" pitchFamily="18" charset="2"/>
              <a:buNone/>
            </a:pPr>
            <a:r>
              <a:rPr lang="en-US" altLang="zh-CN" sz="2600" smtClean="0"/>
              <a:t>4</a:t>
            </a:r>
            <a:r>
              <a:rPr lang="zh-CN" altLang="en-US" sz="2600"/>
              <a:t>．启动</a:t>
            </a:r>
            <a:r>
              <a:rPr lang="en-US" altLang="zh-CN" sz="2600"/>
              <a:t>DNS</a:t>
            </a:r>
            <a:r>
              <a:rPr lang="zh-CN" altLang="en-US" sz="2600"/>
              <a:t>和</a:t>
            </a:r>
            <a:r>
              <a:rPr lang="en-US" altLang="zh-CN" sz="2600"/>
              <a:t>Apache</a:t>
            </a:r>
            <a:r>
              <a:rPr lang="zh-CN" altLang="en-US" sz="2600" smtClean="0"/>
              <a:t>服务；</a:t>
            </a:r>
            <a:endParaRPr lang="en-US" altLang="zh-CN" sz="2600" smtClean="0"/>
          </a:p>
          <a:p>
            <a:pPr marL="0" indent="0">
              <a:lnSpc>
                <a:spcPct val="150000"/>
              </a:lnSpc>
              <a:buFont typeface="Wingdings 2" pitchFamily="18" charset="2"/>
              <a:buNone/>
            </a:pPr>
            <a:r>
              <a:rPr lang="en-US" altLang="zh-CN" sz="2600" smtClean="0"/>
              <a:t>5.  </a:t>
            </a:r>
            <a:r>
              <a:rPr lang="zh-CN" altLang="en-US" sz="2600" smtClean="0"/>
              <a:t>测试</a:t>
            </a:r>
            <a:r>
              <a:rPr lang="en-US" altLang="zh-CN" sz="2600" smtClean="0"/>
              <a:t>(</a:t>
            </a:r>
            <a:r>
              <a:rPr lang="zh-CN" altLang="en-US" sz="2600" smtClean="0"/>
              <a:t>浏览网页等）。</a:t>
            </a:r>
            <a:endParaRPr lang="en-US" altLang="zh-CN" sz="2600" smtClean="0"/>
          </a:p>
          <a:p>
            <a:pPr marL="0" indent="0">
              <a:buFont typeface="Wingdings 2" pitchFamily="18" charset="2"/>
              <a:buNone/>
            </a:pPr>
            <a:endParaRPr lang="zh-CN" altLang="en-US" smtClean="0"/>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96</a:t>
            </a:fld>
            <a:endParaRPr lang="en-US" altLang="zh-CN"/>
          </a:p>
        </p:txBody>
      </p:sp>
    </p:spTree>
    <p:extLst>
      <p:ext uri="{BB962C8B-B14F-4D97-AF65-F5344CB8AC3E}">
        <p14:creationId xmlns:p14="http://schemas.microsoft.com/office/powerpoint/2010/main" val="192011503"/>
      </p:ext>
    </p:extLst>
  </p:cSld>
  <p:clrMapOvr>
    <a:masterClrMapping/>
  </p:clrMapOvr>
  <p:transition spd="slow">
    <p:circl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5"/>
          <p:cNvSpPr>
            <a:spLocks noGrp="1"/>
          </p:cNvSpPr>
          <p:nvPr>
            <p:ph type="title"/>
          </p:nvPr>
        </p:nvSpPr>
        <p:spPr>
          <a:xfrm>
            <a:off x="457200" y="122238"/>
            <a:ext cx="7283152" cy="858837"/>
          </a:xfrm>
        </p:spPr>
        <p:txBody>
          <a:bodyPr/>
          <a:lstStyle/>
          <a:p>
            <a:pPr eaLnBrk="1" hangingPunct="1"/>
            <a:r>
              <a:rPr lang="en-US" altLang="zh-CN" smtClean="0"/>
              <a:t> </a:t>
            </a:r>
            <a:r>
              <a:rPr lang="en-US" altLang="zh-CN" sz="3800" smtClean="0"/>
              <a:t>Apache Web</a:t>
            </a:r>
            <a:r>
              <a:rPr lang="zh-CN" altLang="en-US" sz="3800" smtClean="0"/>
              <a:t>服务器目录和文件</a:t>
            </a:r>
          </a:p>
        </p:txBody>
      </p:sp>
      <p:sp>
        <p:nvSpPr>
          <p:cNvPr id="5" name="灯片编号占位符 4"/>
          <p:cNvSpPr>
            <a:spLocks noGrp="1"/>
          </p:cNvSpPr>
          <p:nvPr>
            <p:ph type="sldNum" sz="quarter" idx="4294967295"/>
          </p:nvPr>
        </p:nvSpPr>
        <p:spPr>
          <a:xfrm>
            <a:off x="4114800" y="6400800"/>
            <a:ext cx="914400" cy="284163"/>
          </a:xfrm>
          <a:prstGeom prst="rect">
            <a:avLst/>
          </a:prstGeom>
        </p:spPr>
        <p:txBody>
          <a:bodyPr/>
          <a:lstStyle/>
          <a:p>
            <a:pPr>
              <a:defRPr/>
            </a:pPr>
            <a:fld id="{B72A3CEE-9554-4D2D-84C9-B2D9B676EDF3}" type="slidenum">
              <a:rPr lang="en-US" altLang="zh-CN"/>
              <a:pPr>
                <a:defRPr/>
              </a:pPr>
              <a:t>97</a:t>
            </a:fld>
            <a:endParaRPr lang="en-US" altLang="zh-CN" dirty="0"/>
          </a:p>
        </p:txBody>
      </p:sp>
      <p:pic>
        <p:nvPicPr>
          <p:cNvPr id="717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700213"/>
            <a:ext cx="7632650" cy="391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9973264"/>
      </p:ext>
    </p:extLst>
  </p:cSld>
  <p:clrMapOvr>
    <a:masterClrMapping/>
  </p:clrMapOvr>
  <p:transition spd="slow">
    <p:circl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5"/>
          <p:cNvSpPr>
            <a:spLocks noGrp="1"/>
          </p:cNvSpPr>
          <p:nvPr>
            <p:ph type="title"/>
          </p:nvPr>
        </p:nvSpPr>
        <p:spPr>
          <a:xfrm>
            <a:off x="453037" y="476672"/>
            <a:ext cx="7283152" cy="993775"/>
          </a:xfrm>
        </p:spPr>
        <p:txBody>
          <a:bodyPr/>
          <a:lstStyle/>
          <a:p>
            <a:r>
              <a:rPr lang="en-US" altLang="zh-CN" sz="3200" smtClean="0"/>
              <a:t>1.</a:t>
            </a:r>
            <a:r>
              <a:rPr lang="zh-CN" altLang="en-US" sz="3200" smtClean="0"/>
              <a:t>测试</a:t>
            </a:r>
            <a:r>
              <a:rPr lang="en-US" altLang="zh-CN" sz="3200" smtClean="0"/>
              <a:t>Apache</a:t>
            </a:r>
            <a:r>
              <a:rPr lang="zh-CN" altLang="en-US" sz="3200" smtClean="0"/>
              <a:t>软件的安装</a:t>
            </a:r>
            <a:r>
              <a:rPr lang="en-US" altLang="zh-CN" sz="3200" smtClean="0"/>
              <a:t/>
            </a:r>
            <a:br>
              <a:rPr lang="en-US" altLang="zh-CN" sz="3200" smtClean="0"/>
            </a:br>
            <a:r>
              <a:rPr lang="en-US" altLang="zh-CN" sz="3200" smtClean="0"/>
              <a:t>2.</a:t>
            </a:r>
            <a:r>
              <a:rPr lang="zh-CN" altLang="en-US" sz="3200" smtClean="0"/>
              <a:t>建立文件夹及主页文件</a:t>
            </a:r>
          </a:p>
        </p:txBody>
      </p:sp>
      <p:sp>
        <p:nvSpPr>
          <p:cNvPr id="2" name="灯片编号占位符 1"/>
          <p:cNvSpPr>
            <a:spLocks noGrp="1"/>
          </p:cNvSpPr>
          <p:nvPr>
            <p:ph type="sldNum" sz="quarter" idx="11"/>
          </p:nvPr>
        </p:nvSpPr>
        <p:spPr/>
        <p:txBody>
          <a:bodyPr/>
          <a:lstStyle/>
          <a:p>
            <a:pPr>
              <a:defRPr/>
            </a:pPr>
            <a:fld id="{110871B5-850E-4E14-A636-3EC679EBF038}" type="slidenum">
              <a:rPr lang="en-US" altLang="zh-CN" smtClean="0"/>
              <a:pPr>
                <a:defRPr/>
              </a:pPr>
              <a:t>98</a:t>
            </a:fld>
            <a:endParaRPr lang="en-US" altLang="zh-CN"/>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2032" y="1772816"/>
            <a:ext cx="6552728" cy="4870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3300238"/>
      </p:ext>
    </p:extLst>
  </p:cSld>
  <p:clrMapOvr>
    <a:masterClrMapping/>
  </p:clrMapOvr>
  <p:transition spd="slow">
    <p:circl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93899"/>
            <a:ext cx="7543800" cy="858837"/>
          </a:xfrm>
        </p:spPr>
        <p:txBody>
          <a:bodyPr/>
          <a:lstStyle/>
          <a:p>
            <a:r>
              <a:rPr lang="en-US" altLang="zh-CN" sz="3000"/>
              <a:t>3</a:t>
            </a:r>
            <a:r>
              <a:rPr lang="en-US" altLang="zh-CN" sz="3000" smtClean="0"/>
              <a:t>.</a:t>
            </a:r>
            <a:r>
              <a:rPr lang="zh-CN" altLang="en-US" sz="3000"/>
              <a:t>修改配置文件</a:t>
            </a:r>
            <a:r>
              <a:rPr lang="en-US" altLang="zh-CN" sz="3000"/>
              <a:t>/</a:t>
            </a:r>
            <a:r>
              <a:rPr lang="en-US" altLang="zh-CN" sz="3000" err="1"/>
              <a:t>etc</a:t>
            </a:r>
            <a:r>
              <a:rPr lang="en-US" altLang="zh-CN" sz="3000"/>
              <a:t>/</a:t>
            </a:r>
            <a:r>
              <a:rPr lang="en-US" altLang="zh-CN" sz="3000" err="1"/>
              <a:t>httpd</a:t>
            </a:r>
            <a:r>
              <a:rPr lang="en-US" altLang="zh-CN" sz="3000"/>
              <a:t>/</a:t>
            </a:r>
            <a:r>
              <a:rPr lang="en-US" altLang="zh-CN" sz="3000" err="1"/>
              <a:t>conf</a:t>
            </a:r>
            <a:r>
              <a:rPr lang="en-US" altLang="zh-CN" sz="3000"/>
              <a:t>/</a:t>
            </a:r>
            <a:r>
              <a:rPr lang="en-US" altLang="zh-CN" sz="3000" err="1"/>
              <a:t>httpd.conf</a:t>
            </a:r>
            <a:endParaRPr lang="zh-CN" altLang="en-US" sz="3000"/>
          </a:p>
        </p:txBody>
      </p:sp>
      <p:sp>
        <p:nvSpPr>
          <p:cNvPr id="4" name="灯片编号占位符 3"/>
          <p:cNvSpPr>
            <a:spLocks noGrp="1"/>
          </p:cNvSpPr>
          <p:nvPr>
            <p:ph type="sldNum" sz="quarter" idx="11"/>
          </p:nvPr>
        </p:nvSpPr>
        <p:spPr/>
        <p:txBody>
          <a:bodyPr/>
          <a:lstStyle/>
          <a:p>
            <a:pPr>
              <a:defRPr/>
            </a:pPr>
            <a:fld id="{110871B5-850E-4E14-A636-3EC679EBF038}" type="slidenum">
              <a:rPr lang="en-US" altLang="zh-CN" smtClean="0"/>
              <a:pPr>
                <a:defRPr/>
              </a:pPr>
              <a:t>99</a:t>
            </a:fld>
            <a:endParaRPr lang="en-US" altLang="zh-CN"/>
          </a:p>
        </p:txBody>
      </p:sp>
      <p:pic>
        <p:nvPicPr>
          <p:cNvPr id="1843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1340768"/>
            <a:ext cx="6624736" cy="475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bwMode="auto">
          <a:xfrm>
            <a:off x="1187624" y="5229200"/>
            <a:ext cx="1008112" cy="4320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29599062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Network">
  <a:themeElements>
    <a:clrScheme name="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fontScheme name="Network">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FF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66CCFF"/>
        </a:folHlink>
      </a:clrScheme>
      <a:clrMap bg1="lt1" tx1="dk1" bg2="lt2" tx2="dk2" accent1="accent1" accent2="accent2" accent3="accent3" accent4="accent4" accent5="accent5" accent6="accent6" hlink="hlink" folHlink="folHlink"/>
    </a:extraClrScheme>
    <a:extraClrScheme>
      <a:clrScheme name="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0000FF"/>
        </a:folHlink>
      </a:clrScheme>
      <a:clrMap bg1="lt1" tx1="dk1" bg2="lt2" tx2="dk2" accent1="accent1" accent2="accent2" accent3="accent3" accent4="accent4" accent5="accent5" accent6="accent6" hlink="hlink" folHlink="folHlink"/>
    </a:extraClrScheme>
    <a:extraClrScheme>
      <a:clrScheme name="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Network">
  <a:themeElements>
    <a:clrScheme name="2_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fontScheme name="2_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2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2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2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2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2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2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2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2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2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
      <a:clrScheme name="2_Network 11">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66CCFF"/>
        </a:folHlink>
      </a:clrScheme>
      <a:clrMap bg1="lt1" tx1="dk1" bg2="lt2" tx2="dk2" accent1="accent1" accent2="accent2" accent3="accent3" accent4="accent4" accent5="accent5" accent6="accent6" hlink="hlink" folHlink="folHlink"/>
    </a:extraClrScheme>
    <a:extraClrScheme>
      <a:clrScheme name="2_Network 12">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0000FF"/>
        </a:folHlink>
      </a:clrScheme>
      <a:clrMap bg1="lt1" tx1="dk1" bg2="lt2" tx2="dk2" accent1="accent1" accent2="accent2" accent3="accent3" accent4="accent4" accent5="accent5" accent6="accent6" hlink="hlink" folHlink="folHlink"/>
    </a:extraClrScheme>
    <a:extraClrScheme>
      <a:clrScheme name="2_Network 13">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17919</TotalTime>
  <Words>6630</Words>
  <Application>Microsoft Office PowerPoint</Application>
  <PresentationFormat>全屏显示(4:3)</PresentationFormat>
  <Paragraphs>754</Paragraphs>
  <Slides>124</Slides>
  <Notes>5</Notes>
  <HiddenSlides>0</HiddenSlides>
  <MMClips>0</MMClips>
  <ScaleCrop>false</ScaleCrop>
  <HeadingPairs>
    <vt:vector size="4" baseType="variant">
      <vt:variant>
        <vt:lpstr>主题</vt:lpstr>
      </vt:variant>
      <vt:variant>
        <vt:i4>2</vt:i4>
      </vt:variant>
      <vt:variant>
        <vt:lpstr>幻灯片标题</vt:lpstr>
      </vt:variant>
      <vt:variant>
        <vt:i4>124</vt:i4>
      </vt:variant>
    </vt:vector>
  </HeadingPairs>
  <TitlesOfParts>
    <vt:vector size="126" baseType="lpstr">
      <vt:lpstr>Network</vt:lpstr>
      <vt:lpstr>2_Network</vt:lpstr>
      <vt:lpstr>       第10章       </vt:lpstr>
      <vt:lpstr>本章内容</vt:lpstr>
      <vt:lpstr>10.1 TCP/IP理论</vt:lpstr>
      <vt:lpstr>OSI参考模型中的数据传输</vt:lpstr>
      <vt:lpstr>开放系统互连参考模型（OSI）</vt:lpstr>
      <vt:lpstr>TCP/IP协议栈</vt:lpstr>
      <vt:lpstr>网络协议—TCP/IP</vt:lpstr>
      <vt:lpstr>MAC地址</vt:lpstr>
      <vt:lpstr>IP地址</vt:lpstr>
      <vt:lpstr>PowerPoint 演示文稿</vt:lpstr>
      <vt:lpstr>IP 地址分类</vt:lpstr>
      <vt:lpstr>IP 地址分类</vt:lpstr>
      <vt:lpstr> 10.2 Linux网络基础</vt:lpstr>
      <vt:lpstr>网络配置参数</vt:lpstr>
      <vt:lpstr>网络配置参数</vt:lpstr>
      <vt:lpstr>网络配置参数</vt:lpstr>
      <vt:lpstr>网络接口</vt:lpstr>
      <vt:lpstr>网络端口</vt:lpstr>
      <vt:lpstr>网络端口</vt:lpstr>
      <vt:lpstr>标准端口号</vt:lpstr>
      <vt:lpstr>网络配置相关文件</vt:lpstr>
      <vt:lpstr>网络配置相关文件</vt:lpstr>
      <vt:lpstr>网络配置相关文件</vt:lpstr>
      <vt:lpstr>网络配置相关文件</vt:lpstr>
      <vt:lpstr>配置网络的Shell命令</vt:lpstr>
      <vt:lpstr>配置网络的Shell命令</vt:lpstr>
      <vt:lpstr>PowerPoint 演示文稿</vt:lpstr>
      <vt:lpstr>配置网络的Shell命令</vt:lpstr>
      <vt:lpstr>配置网络的Shell命令</vt:lpstr>
      <vt:lpstr>配置网络的Shell命令</vt:lpstr>
      <vt:lpstr>配置网络的Shell命令</vt:lpstr>
      <vt:lpstr>配置网络的Shell命令</vt:lpstr>
      <vt:lpstr>管理服务的Shell命令</vt:lpstr>
      <vt:lpstr>管理服务的Shell命令</vt:lpstr>
      <vt:lpstr>管理服务的Shell命令</vt:lpstr>
      <vt:lpstr>管理服务的Shell命令</vt:lpstr>
      <vt:lpstr>配置网络的Shell命令</vt:lpstr>
      <vt:lpstr>管理服务的Shell命令</vt:lpstr>
      <vt:lpstr>管理服务的Shell命令</vt:lpstr>
      <vt:lpstr>常用的网络通信Shell命令</vt:lpstr>
      <vt:lpstr>常用的网络通信Shell命令</vt:lpstr>
      <vt:lpstr>常用的网络通信Shell命令</vt:lpstr>
      <vt:lpstr>常用的网络通信Shell命令</vt:lpstr>
      <vt:lpstr>10.3 网络服务器</vt:lpstr>
      <vt:lpstr>10.3.1 DNS服务器</vt:lpstr>
      <vt:lpstr>域名空间 </vt:lpstr>
      <vt:lpstr>域名服务器采用迭代查询 </vt:lpstr>
      <vt:lpstr>DNS的解析过程</vt:lpstr>
      <vt:lpstr>DNS的解析过程</vt:lpstr>
      <vt:lpstr>DNS中的有关概念</vt:lpstr>
      <vt:lpstr>DNS服务器的类型</vt:lpstr>
      <vt:lpstr>DNS服务器配置基础</vt:lpstr>
      <vt:lpstr>DNS服务器配置步骤</vt:lpstr>
      <vt:lpstr>查询、备份配置文件</vt:lpstr>
      <vt:lpstr>在named.conf文件中添加正向和反向区域</vt:lpstr>
      <vt:lpstr>主配置文件说明</vt:lpstr>
      <vt:lpstr>主配置文件说明</vt:lpstr>
      <vt:lpstr>编辑正向解析文件liqun.com.zone</vt:lpstr>
      <vt:lpstr>正向区域文件说明</vt:lpstr>
      <vt:lpstr>正向区域文件说明</vt:lpstr>
      <vt:lpstr>正向区域文件说明</vt:lpstr>
      <vt:lpstr>正向区域文件说明</vt:lpstr>
      <vt:lpstr>正向区域文件说明</vt:lpstr>
      <vt:lpstr>编辑反向解析文件192.168.0.zone</vt:lpstr>
      <vt:lpstr>反向解析文件说明</vt:lpstr>
      <vt:lpstr>启动DNS服务</vt:lpstr>
      <vt:lpstr>PowerPoint 演示文稿</vt:lpstr>
      <vt:lpstr>测试DNS服务</vt:lpstr>
      <vt:lpstr>对DNS服务器进行测试1</vt:lpstr>
      <vt:lpstr>对DNS服务器进行测试2</vt:lpstr>
      <vt:lpstr>对反向区域进行测试</vt:lpstr>
      <vt:lpstr>在Linux客户机上进行测试</vt:lpstr>
      <vt:lpstr>Linux下添加解析内容</vt:lpstr>
      <vt:lpstr>在Linux客户机上进行测试</vt:lpstr>
      <vt:lpstr>图形界面DNS安装与配置</vt:lpstr>
      <vt:lpstr> 正向解析配置</vt:lpstr>
      <vt:lpstr>配置“名称到IP的翻译” </vt:lpstr>
      <vt:lpstr>PowerPoint 演示文稿</vt:lpstr>
      <vt:lpstr>添加主机名www,ftp,mail</vt:lpstr>
      <vt:lpstr>添加主机名www,ftp,mail</vt:lpstr>
      <vt:lpstr>PowerPoint 演示文稿</vt:lpstr>
      <vt:lpstr>DNS正向测试</vt:lpstr>
      <vt:lpstr>DNS正向测试</vt:lpstr>
      <vt:lpstr>反向解析配置</vt:lpstr>
      <vt:lpstr>配置“IP到名称的翻译”</vt:lpstr>
      <vt:lpstr>PowerPoint 演示文稿</vt:lpstr>
      <vt:lpstr>最终结果</vt:lpstr>
      <vt:lpstr>编辑反向解析文件</vt:lpstr>
      <vt:lpstr>DNS反向测试</vt:lpstr>
      <vt:lpstr>  10.3.2 WWW服务器 </vt:lpstr>
      <vt:lpstr>Apache服务器配置基础</vt:lpstr>
      <vt:lpstr>Apache服务器配置基础</vt:lpstr>
      <vt:lpstr>Apache服务器配置参数</vt:lpstr>
      <vt:lpstr>Apache服务器配置参数</vt:lpstr>
      <vt:lpstr>Apache服务器配置参数</vt:lpstr>
      <vt:lpstr>Apache的配置与测试</vt:lpstr>
      <vt:lpstr> Apache Web服务器目录和文件</vt:lpstr>
      <vt:lpstr>1.测试Apache软件的安装 2.建立文件夹及主页文件</vt:lpstr>
      <vt:lpstr>3.修改配置文件/etc/httpd/conf/httpd.conf</vt:lpstr>
      <vt:lpstr>3.修改配置文件/etc/httpd/conf/httpd.conf（续1）</vt:lpstr>
      <vt:lpstr>3.修改配置文件/etc/httpd/conf/httpd.conf（续2）</vt:lpstr>
      <vt:lpstr>Apache的启动与停止</vt:lpstr>
      <vt:lpstr>启动DNS和Apache服务</vt:lpstr>
      <vt:lpstr>浏览网页（默认情况）</vt:lpstr>
      <vt:lpstr>PowerPoint 演示文稿</vt:lpstr>
      <vt:lpstr>PowerPoint 演示文稿</vt:lpstr>
      <vt:lpstr>PowerPoint 演示文稿</vt:lpstr>
      <vt:lpstr>PowerPoint 演示文稿</vt:lpstr>
      <vt:lpstr>使用虚拟主机浏览</vt:lpstr>
      <vt:lpstr>10.3.3  FTP服务器</vt:lpstr>
      <vt:lpstr>FPT配置文件vsftpd.conf</vt:lpstr>
      <vt:lpstr>FTP服务器配置步骤</vt:lpstr>
      <vt:lpstr>启动vsftpd服务</vt:lpstr>
      <vt:lpstr>VSFTP服务器的安装与启动</vt:lpstr>
      <vt:lpstr>测试vsftpd是否安装</vt:lpstr>
      <vt:lpstr>打开配置文件vsftpd.conf</vt:lpstr>
      <vt:lpstr>vsftpd.conf各项参数说明</vt:lpstr>
      <vt:lpstr>vsftpd.conf各项参数说明</vt:lpstr>
      <vt:lpstr>修改配置文件</vt:lpstr>
      <vt:lpstr>设置默认共享目录的权限</vt:lpstr>
      <vt:lpstr>测试VSFTP服务器</vt:lpstr>
      <vt:lpstr>PowerPoint 演示文稿</vt:lpstr>
      <vt:lpstr>用浏览器进入FTP服务器</vt:lpstr>
      <vt:lpstr>用浏览器进入FTP服务器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计算机应用技术基础</dc:title>
  <dc:creator>李群</dc:creator>
  <cp:lastModifiedBy>liqun</cp:lastModifiedBy>
  <cp:revision>2048</cp:revision>
  <dcterms:created xsi:type="dcterms:W3CDTF">2007-09-10T04:44:13Z</dcterms:created>
  <dcterms:modified xsi:type="dcterms:W3CDTF">2018-05-28T09:23:17Z</dcterms:modified>
</cp:coreProperties>
</file>