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95" r:id="rId2"/>
  </p:sldMasterIdLst>
  <p:notesMasterIdLst>
    <p:notesMasterId r:id="rId75"/>
  </p:notesMasterIdLst>
  <p:handoutMasterIdLst>
    <p:handoutMasterId r:id="rId76"/>
  </p:handoutMasterIdLst>
  <p:sldIdLst>
    <p:sldId id="256" r:id="rId3"/>
    <p:sldId id="482" r:id="rId4"/>
    <p:sldId id="507" r:id="rId5"/>
    <p:sldId id="599" r:id="rId6"/>
    <p:sldId id="522" r:id="rId7"/>
    <p:sldId id="523" r:id="rId8"/>
    <p:sldId id="509" r:id="rId9"/>
    <p:sldId id="514" r:id="rId10"/>
    <p:sldId id="525" r:id="rId11"/>
    <p:sldId id="526" r:id="rId12"/>
    <p:sldId id="527" r:id="rId13"/>
    <p:sldId id="600" r:id="rId14"/>
    <p:sldId id="612" r:id="rId15"/>
    <p:sldId id="637" r:id="rId16"/>
    <p:sldId id="515" r:id="rId17"/>
    <p:sldId id="535" r:id="rId18"/>
    <p:sldId id="534" r:id="rId19"/>
    <p:sldId id="536" r:id="rId20"/>
    <p:sldId id="537" r:id="rId21"/>
    <p:sldId id="602" r:id="rId22"/>
    <p:sldId id="572" r:id="rId23"/>
    <p:sldId id="622" r:id="rId24"/>
    <p:sldId id="623" r:id="rId25"/>
    <p:sldId id="624" r:id="rId26"/>
    <p:sldId id="625" r:id="rId27"/>
    <p:sldId id="626" r:id="rId28"/>
    <p:sldId id="573" r:id="rId29"/>
    <p:sldId id="604" r:id="rId30"/>
    <p:sldId id="605" r:id="rId31"/>
    <p:sldId id="606" r:id="rId32"/>
    <p:sldId id="608" r:id="rId33"/>
    <p:sldId id="609" r:id="rId34"/>
    <p:sldId id="617" r:id="rId35"/>
    <p:sldId id="618" r:id="rId36"/>
    <p:sldId id="621" r:id="rId37"/>
    <p:sldId id="575" r:id="rId38"/>
    <p:sldId id="576" r:id="rId39"/>
    <p:sldId id="578" r:id="rId40"/>
    <p:sldId id="579" r:id="rId41"/>
    <p:sldId id="638" r:id="rId42"/>
    <p:sldId id="582" r:id="rId43"/>
    <p:sldId id="583" r:id="rId44"/>
    <p:sldId id="587" r:id="rId45"/>
    <p:sldId id="588" r:id="rId46"/>
    <p:sldId id="619" r:id="rId47"/>
    <p:sldId id="627" r:id="rId48"/>
    <p:sldId id="542" r:id="rId49"/>
    <p:sldId id="543" r:id="rId50"/>
    <p:sldId id="561" r:id="rId51"/>
    <p:sldId id="620" r:id="rId52"/>
    <p:sldId id="546" r:id="rId53"/>
    <p:sldId id="544" r:id="rId54"/>
    <p:sldId id="547" r:id="rId55"/>
    <p:sldId id="548" r:id="rId56"/>
    <p:sldId id="562" r:id="rId57"/>
    <p:sldId id="564" r:id="rId58"/>
    <p:sldId id="628" r:id="rId59"/>
    <p:sldId id="553" r:id="rId60"/>
    <p:sldId id="554" r:id="rId61"/>
    <p:sldId id="565" r:id="rId62"/>
    <p:sldId id="556" r:id="rId63"/>
    <p:sldId id="555" r:id="rId64"/>
    <p:sldId id="634" r:id="rId65"/>
    <p:sldId id="635" r:id="rId66"/>
    <p:sldId id="636" r:id="rId67"/>
    <p:sldId id="632" r:id="rId68"/>
    <p:sldId id="633" r:id="rId69"/>
    <p:sldId id="590" r:id="rId70"/>
    <p:sldId id="558" r:id="rId71"/>
    <p:sldId id="615" r:id="rId72"/>
    <p:sldId id="591" r:id="rId73"/>
    <p:sldId id="559" r:id="rId7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CCECFF"/>
    <a:srgbClr val="0000FF"/>
    <a:srgbClr val="FF3300"/>
    <a:srgbClr val="6699FF"/>
    <a:srgbClr val="00FFFF"/>
    <a:srgbClr val="33CC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0" autoAdjust="0"/>
    <p:restoredTop sz="88342" autoAdjust="0"/>
  </p:normalViewPr>
  <p:slideViewPr>
    <p:cSldViewPr>
      <p:cViewPr varScale="1">
        <p:scale>
          <a:sx n="73" d="100"/>
          <a:sy n="73" d="100"/>
        </p:scale>
        <p:origin x="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B9BB-6DE8-4551-91B0-1D212BA0667C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9E54-6977-419B-BC40-D913703F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70E5E1-4843-4932-A191-9860DB39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1889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00A0-2C46-4087-9057-200FC475D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F150-94D8-4D32-8C0D-14E986444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23B1-0CB4-4C69-A1E8-9B75F5986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5EE4-F81D-4B65-813D-8973884A9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ACCD-D9C7-48A9-AF67-F346CBBA3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99F4-F9C2-47F3-A9CF-C7E61E01A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5370-F617-452E-810F-51450643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A26A-A11D-4C40-BEE9-C2540F454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0AA8-0700-402F-A230-C897B65B0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C45F-5BC3-4AFD-AE53-C02A6CCE0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71B5-850E-4E14-A636-3EC679EBF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14C-F769-43E3-96E2-59F4E44E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D36-B387-4528-8554-66536079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FD14-5D83-42E5-805D-56005BCD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D261-371C-478E-9D92-CC4BEDE0F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5805-CF17-4D74-92E1-6F9D498D6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4681-0EF9-4093-ADCE-209947C6A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FE95-E975-478F-A645-7C4EB3F75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5B35-C933-4A04-A71C-03F9021F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0021-1471-4A19-B058-3F89A7DA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099A-6552-4724-AD39-B0EE2F003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EEF5-A4E8-4B38-9B9A-645F7197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781A-A4F2-4A76-904B-091E0D892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F1DF145E-C5AF-4A14-B9F0-BF7FA6800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4" name="Group 9"/>
          <p:cNvGrpSpPr>
            <a:grpSpLocks/>
          </p:cNvGrpSpPr>
          <p:nvPr userDrawn="1"/>
        </p:nvGrpSpPr>
        <p:grpSpPr bwMode="auto">
          <a:xfrm>
            <a:off x="8101013" y="261938"/>
            <a:ext cx="1042987" cy="1438275"/>
            <a:chOff x="5136" y="960"/>
            <a:chExt cx="528" cy="864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8027988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49D54238-E30E-46E7-B70F-7CD95595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60" r:id="rId8"/>
    <p:sldLayoutId id="2147483742" r:id="rId9"/>
    <p:sldLayoutId id="2147483743" r:id="rId10"/>
    <p:sldLayoutId id="2147483744" r:id="rId11"/>
    <p:sldLayoutId id="214748374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975" y="1438722"/>
            <a:ext cx="6911975" cy="1846262"/>
          </a:xfrm>
        </p:spPr>
        <p:txBody>
          <a:bodyPr/>
          <a:lstStyle/>
          <a:p>
            <a:pPr algn="ctr" eaLnBrk="1" hangingPunct="1"/>
            <a:r>
              <a:rPr lang="en-US" altLang="zh-CN" sz="5000" dirty="0"/>
              <a:t>       </a:t>
            </a:r>
            <a:r>
              <a:rPr lang="zh-CN" altLang="en-US" sz="5400" dirty="0"/>
              <a:t>第</a:t>
            </a:r>
            <a:r>
              <a:rPr lang="en-US" altLang="zh-CN" sz="5400" dirty="0"/>
              <a:t>11</a:t>
            </a:r>
            <a:r>
              <a:rPr lang="zh-CN" altLang="en-US" sz="5400" dirty="0"/>
              <a:t>章</a:t>
            </a:r>
            <a:br>
              <a:rPr lang="en-US" altLang="zh-CN" sz="5400" dirty="0"/>
            </a:br>
            <a:r>
              <a:rPr lang="en-US" altLang="zh-CN" sz="5400" dirty="0"/>
              <a:t>      </a:t>
            </a:r>
            <a:endParaRPr lang="zh-CN" altLang="en-US" sz="4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2663" y="2919413"/>
            <a:ext cx="6248400" cy="2449512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latin typeface="黑体" pitchFamily="2" charset="-122"/>
              </a:rPr>
              <a:t>Linux shell</a:t>
            </a:r>
            <a:r>
              <a:rPr lang="zh-CN" altLang="en-US" sz="5400" dirty="0">
                <a:latin typeface="黑体" pitchFamily="2" charset="-122"/>
              </a:rPr>
              <a:t>编程</a:t>
            </a:r>
            <a:endParaRPr lang="en-US" altLang="zh-CN" sz="1000" dirty="0">
              <a:latin typeface="Times New Roman" pitchFamily="18" charset="0"/>
            </a:endParaRPr>
          </a:p>
          <a:p>
            <a:pPr algn="ctr" eaLnBrk="1" hangingPunct="1"/>
            <a:endParaRPr lang="en-US" altLang="zh-CN" sz="3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27168" cy="858837"/>
          </a:xfrm>
        </p:spPr>
        <p:txBody>
          <a:bodyPr/>
          <a:lstStyle/>
          <a:p>
            <a:r>
              <a:rPr lang="zh-CN" altLang="en-US" dirty="0"/>
              <a:t>编习</a:t>
            </a:r>
            <a:r>
              <a:rPr lang="en-US" altLang="zh-CN" dirty="0"/>
              <a:t>Shell</a:t>
            </a:r>
            <a:r>
              <a:rPr lang="zh-CN" altLang="en-US" dirty="0"/>
              <a:t>脚本步骤</a:t>
            </a:r>
          </a:p>
        </p:txBody>
      </p:sp>
      <p:sp>
        <p:nvSpPr>
          <p:cNvPr id="212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791" y="1340768"/>
            <a:ext cx="8300665" cy="4896544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步骤：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dirty="0"/>
              <a:t>Shell</a:t>
            </a:r>
            <a:r>
              <a:rPr lang="zh-CN" altLang="en-US" sz="2600" dirty="0"/>
              <a:t>脚本程序</a:t>
            </a:r>
            <a:r>
              <a:rPr lang="zh-CN" altLang="en-US" sz="2600"/>
              <a:t>可以用</a:t>
            </a:r>
            <a:r>
              <a:rPr lang="en-US" altLang="zh-CN" sz="2600"/>
              <a:t>vi</a:t>
            </a:r>
            <a:r>
              <a:rPr lang="zh-CN" altLang="en-US" sz="2600"/>
              <a:t>等</a:t>
            </a:r>
            <a:r>
              <a:rPr lang="zh-CN" altLang="en-US" sz="2600" dirty="0">
                <a:solidFill>
                  <a:srgbClr val="CC0099"/>
                </a:solidFill>
              </a:rPr>
              <a:t>文字编辑器</a:t>
            </a:r>
            <a:r>
              <a:rPr lang="zh-CN" altLang="en-US" sz="2600" dirty="0"/>
              <a:t>编写，将脚本命名为</a:t>
            </a:r>
            <a:r>
              <a:rPr lang="zh-CN" altLang="en-US" sz="2600" dirty="0">
                <a:solidFill>
                  <a:srgbClr val="CC0099"/>
                </a:solidFill>
              </a:rPr>
              <a:t>脚本功能</a:t>
            </a:r>
            <a:r>
              <a:rPr lang="en-US" altLang="zh-CN" sz="2600" dirty="0">
                <a:solidFill>
                  <a:srgbClr val="CC0099"/>
                </a:solidFill>
              </a:rPr>
              <a:t>.</a:t>
            </a:r>
            <a:r>
              <a:rPr lang="en-US" altLang="zh-CN" sz="2600" dirty="0" err="1">
                <a:solidFill>
                  <a:srgbClr val="CC0099"/>
                </a:solidFill>
              </a:rPr>
              <a:t>sh</a:t>
            </a:r>
            <a:r>
              <a:rPr lang="zh-CN" altLang="en-US" sz="2600" dirty="0"/>
              <a:t>（一般以</a:t>
            </a:r>
            <a:r>
              <a:rPr lang="en-US" altLang="zh-CN" sz="2600" dirty="0"/>
              <a:t>.</a:t>
            </a:r>
            <a:r>
              <a:rPr lang="en-US" altLang="zh-CN" sz="2600" dirty="0" err="1"/>
              <a:t>sh</a:t>
            </a:r>
            <a:r>
              <a:rPr lang="zh-CN" altLang="en-US" sz="2600" dirty="0"/>
              <a:t>为文件后缀，没有也能执行）；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dirty="0"/>
              <a:t>Shell</a:t>
            </a:r>
            <a:r>
              <a:rPr lang="zh-CN" altLang="en-US" sz="2600" dirty="0"/>
              <a:t>脚本程序总是以</a:t>
            </a:r>
            <a:r>
              <a:rPr lang="en-US" altLang="zh-CN" sz="2600" dirty="0">
                <a:solidFill>
                  <a:srgbClr val="CC0099"/>
                </a:solidFill>
              </a:rPr>
              <a:t>#!/bin/bash</a:t>
            </a:r>
            <a:r>
              <a:rPr lang="zh-CN" altLang="en-US" sz="2600" dirty="0"/>
              <a:t>开头，它通知使用系统上默认的</a:t>
            </a:r>
            <a:r>
              <a:rPr lang="en-US" altLang="zh-CN" sz="2600" dirty="0"/>
              <a:t>shell</a:t>
            </a:r>
            <a:r>
              <a:rPr lang="zh-CN" altLang="en-US" sz="2600" dirty="0"/>
              <a:t>解释器。</a:t>
            </a:r>
          </a:p>
          <a:p>
            <a:pPr algn="just">
              <a:lnSpc>
                <a:spcPct val="120000"/>
              </a:lnSpc>
            </a:pPr>
            <a:r>
              <a:rPr lang="zh-CN" altLang="en-US" sz="2600" dirty="0"/>
              <a:t>脚本程序编写完毕</a:t>
            </a:r>
            <a:r>
              <a:rPr lang="zh-CN" altLang="en-US" sz="2600"/>
              <a:t>后，在运行前需要使用</a:t>
            </a:r>
            <a:r>
              <a:rPr lang="en-US" altLang="zh-CN" sz="2600">
                <a:solidFill>
                  <a:srgbClr val="CC0099"/>
                </a:solidFill>
              </a:rPr>
              <a:t>chmod</a:t>
            </a:r>
            <a:r>
              <a:rPr lang="zh-CN" altLang="en-US" sz="2600">
                <a:solidFill>
                  <a:srgbClr val="CC0099"/>
                </a:solidFill>
              </a:rPr>
              <a:t>命令</a:t>
            </a:r>
            <a:r>
              <a:rPr lang="zh-CN" altLang="en-US" sz="2600"/>
              <a:t>，赋予该脚本文件可</a:t>
            </a:r>
            <a:r>
              <a:rPr lang="zh-CN" altLang="en-US" sz="2600">
                <a:solidFill>
                  <a:srgbClr val="CC0099"/>
                </a:solidFill>
              </a:rPr>
              <a:t>执行</a:t>
            </a:r>
            <a:r>
              <a:rPr lang="zh-CN" altLang="en-US" sz="2600"/>
              <a:t>的权限。</a:t>
            </a:r>
            <a:endParaRPr lang="zh-CN" altLang="en-US" sz="2600" dirty="0">
              <a:solidFill>
                <a:srgbClr val="CC0099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>
                <a:solidFill>
                  <a:srgbClr val="CC0099"/>
                </a:solidFill>
              </a:rPr>
              <a:t>运行</a:t>
            </a:r>
            <a:r>
              <a:rPr lang="zh-CN" altLang="en-US" sz="2600" dirty="0"/>
              <a:t>脚本程序的命令</a:t>
            </a:r>
            <a:r>
              <a:rPr lang="en-US" altLang="zh-CN" sz="2600" dirty="0">
                <a:solidFill>
                  <a:srgbClr val="CC0099"/>
                </a:solidFill>
              </a:rPr>
              <a:t>./filename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00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4000">
                <a:latin typeface="+mj-ea"/>
              </a:rPr>
              <a:t>一</a:t>
            </a:r>
            <a:r>
              <a:rPr lang="zh-CN" altLang="en-US" sz="4000" dirty="0">
                <a:latin typeface="+mj-ea"/>
              </a:rPr>
              <a:t>个简单的</a:t>
            </a:r>
            <a:r>
              <a:rPr lang="zh-CN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程序</a:t>
            </a:r>
            <a:endParaRPr lang="zh-CN" altLang="zh-CN" sz="4000" dirty="0">
              <a:latin typeface="+mj-ea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71600" y="972105"/>
            <a:ext cx="727280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200" dirty="0">
                <a:latin typeface="+mn-ea"/>
                <a:ea typeface="+mn-ea"/>
              </a:rPr>
              <a:t>简单脚本示例：</a:t>
            </a:r>
          </a:p>
          <a:p>
            <a:pPr algn="l"/>
            <a:r>
              <a:rPr lang="zh-CN" altLang="zh-CN" sz="2200" dirty="0">
                <a:latin typeface="+mn-ea"/>
                <a:ea typeface="+mn-ea"/>
              </a:rPr>
              <a:t>vi ShowHello.sh</a:t>
            </a:r>
          </a:p>
          <a:p>
            <a:pPr algn="l"/>
            <a:r>
              <a:rPr lang="zh-CN" altLang="zh-CN" sz="2200" dirty="0">
                <a:latin typeface="+mn-ea"/>
                <a:ea typeface="+mn-ea"/>
              </a:rPr>
              <a:t>以下为脚本内容：</a:t>
            </a:r>
          </a:p>
          <a:p>
            <a:pPr algn="l"/>
            <a:r>
              <a:rPr lang="zh-CN" altLang="zh-CN" sz="2200" dirty="0">
                <a:solidFill>
                  <a:schemeClr val="hlink"/>
                </a:solidFill>
                <a:latin typeface="+mn-ea"/>
                <a:ea typeface="+mn-ea"/>
              </a:rPr>
              <a:t>#!/bin/</a:t>
            </a:r>
            <a:r>
              <a:rPr lang="en-US" altLang="zh-CN" sz="2200" dirty="0" err="1">
                <a:solidFill>
                  <a:schemeClr val="hlink"/>
                </a:solidFill>
                <a:latin typeface="+mn-ea"/>
                <a:ea typeface="+mn-ea"/>
              </a:rPr>
              <a:t>ba</a:t>
            </a:r>
            <a:r>
              <a:rPr lang="zh-CN" altLang="zh-CN" sz="2200" dirty="0">
                <a:solidFill>
                  <a:schemeClr val="hlink"/>
                </a:solidFill>
                <a:latin typeface="+mn-ea"/>
                <a:ea typeface="+mn-ea"/>
              </a:rPr>
              <a:t>sh</a:t>
            </a:r>
          </a:p>
          <a:p>
            <a:pPr algn="l"/>
            <a:r>
              <a:rPr lang="zh-CN" altLang="zh-CN" sz="2200" dirty="0">
                <a:solidFill>
                  <a:schemeClr val="hlink"/>
                </a:solidFill>
                <a:latin typeface="+mn-ea"/>
                <a:ea typeface="+mn-ea"/>
              </a:rPr>
              <a:t>#ShowHello.sh</a:t>
            </a:r>
          </a:p>
          <a:p>
            <a:pPr algn="l"/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#</a:t>
            </a:r>
            <a:r>
              <a:rPr lang="en-US" altLang="zh-CN" sz="2200">
                <a:solidFill>
                  <a:schemeClr val="hlink"/>
                </a:solidFill>
                <a:latin typeface="+mn-ea"/>
                <a:ea typeface="+mn-ea"/>
              </a:rPr>
              <a:t>S</a:t>
            </a:r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how </a:t>
            </a:r>
            <a:r>
              <a:rPr lang="en-US" altLang="zh-CN" sz="2200" dirty="0">
                <a:solidFill>
                  <a:schemeClr val="hlink"/>
                </a:solidFill>
                <a:latin typeface="+mn-ea"/>
                <a:ea typeface="+mn-ea"/>
              </a:rPr>
              <a:t>h</a:t>
            </a:r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ello </a:t>
            </a:r>
            <a:endParaRPr lang="zh-CN" altLang="zh-CN" sz="2200" dirty="0">
              <a:solidFill>
                <a:schemeClr val="hlink"/>
              </a:solidFill>
              <a:latin typeface="+mn-ea"/>
              <a:ea typeface="+mn-ea"/>
            </a:endParaRPr>
          </a:p>
          <a:p>
            <a:pPr algn="l"/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echo </a:t>
            </a:r>
            <a:r>
              <a:rPr lang="en-US" altLang="zh-CN" sz="2200">
                <a:solidFill>
                  <a:schemeClr val="hlink"/>
                </a:solidFill>
                <a:latin typeface="+mn-ea"/>
                <a:ea typeface="+mn-ea"/>
              </a:rPr>
              <a:t>Hellow World !</a:t>
            </a:r>
            <a:endParaRPr lang="zh-CN" altLang="zh-CN" sz="2200" dirty="0">
              <a:solidFill>
                <a:schemeClr val="hlink"/>
              </a:solidFill>
              <a:latin typeface="+mn-ea"/>
              <a:ea typeface="+mn-ea"/>
            </a:endParaRPr>
          </a:p>
          <a:p>
            <a:pPr algn="l"/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echo </a:t>
            </a:r>
            <a:r>
              <a:rPr lang="en-US" altLang="zh-CN" sz="2200">
                <a:solidFill>
                  <a:schemeClr val="hlink"/>
                </a:solidFill>
                <a:latin typeface="+mn-ea"/>
                <a:ea typeface="+mn-ea"/>
              </a:rPr>
              <a:t>-n</a:t>
            </a:r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“</a:t>
            </a:r>
            <a:r>
              <a:rPr lang="en-US" altLang="zh-CN" sz="2200">
                <a:solidFill>
                  <a:schemeClr val="hlink"/>
                </a:solidFill>
                <a:latin typeface="+mn-ea"/>
                <a:ea typeface="+mn-ea"/>
              </a:rPr>
              <a:t>Today is”</a:t>
            </a:r>
          </a:p>
          <a:p>
            <a:pPr algn="l"/>
            <a:r>
              <a:rPr lang="en-US" altLang="zh-CN" sz="2200">
                <a:solidFill>
                  <a:schemeClr val="hlink"/>
                </a:solidFill>
                <a:latin typeface="+mn-ea"/>
                <a:ea typeface="+mn-ea"/>
              </a:rPr>
              <a:t>date “+%A,%B,%d,%Y.</a:t>
            </a:r>
            <a:r>
              <a:rPr lang="zh-CN" altLang="zh-CN" sz="2200">
                <a:solidFill>
                  <a:schemeClr val="hlink"/>
                </a:solidFill>
                <a:latin typeface="+mn-ea"/>
                <a:ea typeface="+mn-ea"/>
              </a:rPr>
              <a:t>”</a:t>
            </a:r>
            <a:r>
              <a:rPr lang="zh-CN" altLang="zh-CN" sz="2200">
                <a:latin typeface="+mn-ea"/>
                <a:ea typeface="+mn-ea"/>
              </a:rPr>
              <a:t>  </a:t>
            </a:r>
            <a:endParaRPr lang="zh-CN" altLang="zh-CN" sz="2200" dirty="0">
              <a:latin typeface="+mn-ea"/>
              <a:ea typeface="+mn-ea"/>
            </a:endParaRPr>
          </a:p>
          <a:p>
            <a:pPr algn="l"/>
            <a:r>
              <a:rPr lang="zh-CN" altLang="zh-CN" sz="2200" dirty="0">
                <a:latin typeface="+mn-ea"/>
                <a:ea typeface="+mn-ea"/>
              </a:rPr>
              <a:t>保存，退出vi编辑器。</a:t>
            </a:r>
          </a:p>
          <a:p>
            <a:pPr algn="l"/>
            <a:r>
              <a:rPr lang="zh-CN" altLang="zh-CN" sz="2200" dirty="0">
                <a:latin typeface="+mn-ea"/>
                <a:ea typeface="+mn-ea"/>
              </a:rPr>
              <a:t>为脚本添加可执行权限：</a:t>
            </a:r>
          </a:p>
          <a:p>
            <a:pPr algn="l"/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</a:t>
            </a:r>
            <a:r>
              <a:rPr lang="zh-CN" altLang="zh-CN" sz="2200">
                <a:latin typeface="+mn-ea"/>
                <a:ea typeface="+mn-ea"/>
              </a:rPr>
              <a:t>chmod +</a:t>
            </a:r>
            <a:r>
              <a:rPr lang="zh-CN" altLang="zh-CN" sz="2200" dirty="0">
                <a:latin typeface="+mn-ea"/>
                <a:ea typeface="+mn-ea"/>
              </a:rPr>
              <a:t>x ShowHello.sh</a:t>
            </a:r>
          </a:p>
          <a:p>
            <a:pPr algn="l"/>
            <a:r>
              <a:rPr lang="zh-CN" altLang="zh-CN" sz="2200">
                <a:latin typeface="+mn-ea"/>
                <a:ea typeface="+mn-ea"/>
              </a:rPr>
              <a:t>运行脚本</a:t>
            </a:r>
            <a:r>
              <a:rPr lang="en-US" altLang="zh-CN" sz="220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</a:t>
            </a:r>
            <a:r>
              <a:rPr lang="en-US" altLang="zh-CN" sz="2200">
                <a:latin typeface="+mn-ea"/>
                <a:ea typeface="+mn-ea"/>
              </a:rPr>
              <a:t>./</a:t>
            </a:r>
            <a:r>
              <a:rPr lang="zh-CN" altLang="zh-CN" sz="2200">
                <a:latin typeface="+mn-ea"/>
                <a:ea typeface="+mn-ea"/>
              </a:rPr>
              <a:t>ShowHello.sh</a:t>
            </a:r>
            <a:endParaRPr lang="en-US" altLang="zh-CN" sz="2200">
              <a:latin typeface="+mn-ea"/>
              <a:ea typeface="+mn-ea"/>
            </a:endParaRPr>
          </a:p>
          <a:p>
            <a:pPr algn="l"/>
            <a:r>
              <a:rPr lang="en-US" altLang="zh-CN" sz="2200">
                <a:latin typeface="+mn-ea"/>
                <a:ea typeface="+mn-ea"/>
              </a:rPr>
              <a:t>Hello World!</a:t>
            </a:r>
          </a:p>
          <a:p>
            <a:pPr algn="l"/>
            <a:r>
              <a:rPr lang="en-US" altLang="zh-CN" sz="2200">
                <a:latin typeface="+mn-ea"/>
                <a:ea typeface="+mn-ea"/>
              </a:rPr>
              <a:t>Today is </a:t>
            </a:r>
            <a:r>
              <a:rPr lang="zh-CN" altLang="en-US" sz="2200">
                <a:latin typeface="+mn-ea"/>
                <a:ea typeface="+mn-ea"/>
              </a:rPr>
              <a:t>星期一 ，六月 </a:t>
            </a:r>
            <a:r>
              <a:rPr lang="en-US" altLang="zh-CN" sz="2200">
                <a:latin typeface="+mn-ea"/>
                <a:ea typeface="+mn-ea"/>
              </a:rPr>
              <a:t>11</a:t>
            </a:r>
            <a:r>
              <a:rPr lang="zh-CN" altLang="en-US" sz="2200">
                <a:latin typeface="+mn-ea"/>
                <a:ea typeface="+mn-ea"/>
              </a:rPr>
              <a:t>，</a:t>
            </a:r>
            <a:r>
              <a:rPr lang="en-US" altLang="zh-CN" sz="2200">
                <a:latin typeface="+mn-ea"/>
                <a:ea typeface="+mn-ea"/>
              </a:rPr>
              <a:t>2018.</a:t>
            </a:r>
            <a:endParaRPr lang="zh-CN" altLang="zh-CN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1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echo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r>
              <a:rPr lang="en-US" altLang="zh-CN" sz="2600"/>
              <a:t>linux</a:t>
            </a:r>
            <a:r>
              <a:rPr lang="zh-CN" altLang="en-US" sz="2600"/>
              <a:t>的</a:t>
            </a:r>
            <a:r>
              <a:rPr lang="en-US" altLang="zh-CN" sz="2600"/>
              <a:t>echo</a:t>
            </a:r>
            <a:r>
              <a:rPr lang="zh-CN" altLang="en-US" sz="2600"/>
              <a:t>命令是一个标准输出命令</a:t>
            </a:r>
            <a:r>
              <a:rPr lang="en-US" altLang="zh-CN" sz="2600"/>
              <a:t>, </a:t>
            </a:r>
            <a:r>
              <a:rPr lang="zh-CN" altLang="en-US" sz="2600"/>
              <a:t>在</a:t>
            </a:r>
            <a:r>
              <a:rPr lang="en-US" altLang="zh-CN" sz="2600"/>
              <a:t>shell</a:t>
            </a:r>
            <a:r>
              <a:rPr lang="zh-CN" altLang="en-US" sz="2600"/>
              <a:t>编程中极为常用；</a:t>
            </a:r>
          </a:p>
          <a:p>
            <a:pPr marL="0" indent="0">
              <a:buNone/>
            </a:pPr>
            <a:r>
              <a:rPr lang="en-US" altLang="zh-CN" sz="2600">
                <a:solidFill>
                  <a:srgbClr val="0000CC"/>
                </a:solidFill>
              </a:rPr>
              <a:t>echo</a:t>
            </a:r>
            <a:r>
              <a:rPr lang="zh-CN" altLang="en-US" sz="2600">
                <a:solidFill>
                  <a:srgbClr val="0000CC"/>
                </a:solidFill>
              </a:rPr>
              <a:t>命令</a:t>
            </a:r>
            <a:endParaRPr lang="en-US" altLang="zh-CN" sz="26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600"/>
              <a:t>功能：在显示器上输出指定的字符串。</a:t>
            </a:r>
            <a:endParaRPr lang="en-US" altLang="zh-CN" sz="2600"/>
          </a:p>
          <a:p>
            <a:pPr marL="0" indent="0">
              <a:buNone/>
            </a:pPr>
            <a:r>
              <a:rPr lang="zh-CN" altLang="en-US" sz="2600">
                <a:solidFill>
                  <a:srgbClr val="0000CC"/>
                </a:solidFill>
              </a:rPr>
              <a:t>格式： </a:t>
            </a:r>
            <a:r>
              <a:rPr lang="en-US" altLang="zh-CN" sz="2600">
                <a:solidFill>
                  <a:srgbClr val="0000CC"/>
                </a:solidFill>
              </a:rPr>
              <a:t>echo [ -n ] </a:t>
            </a:r>
            <a:r>
              <a:rPr lang="zh-CN" altLang="en-US" sz="2600">
                <a:solidFill>
                  <a:srgbClr val="0000CC"/>
                </a:solidFill>
              </a:rPr>
              <a:t>字符串</a:t>
            </a:r>
          </a:p>
          <a:p>
            <a:r>
              <a:rPr lang="zh-CN" altLang="en-US" sz="2600"/>
              <a:t>选项</a:t>
            </a:r>
            <a:r>
              <a:rPr lang="en-US" altLang="zh-CN" sz="2600"/>
              <a:t>-n</a:t>
            </a:r>
            <a:r>
              <a:rPr lang="zh-CN" altLang="en-US" sz="2600"/>
              <a:t>表示输出文字后不换行；</a:t>
            </a:r>
            <a:endParaRPr lang="en-US" altLang="zh-CN" sz="2600"/>
          </a:p>
          <a:p>
            <a:r>
              <a:rPr lang="zh-CN" altLang="en-US" sz="2600"/>
              <a:t>字符串可加引号，也可不加引号。用</a:t>
            </a:r>
            <a:r>
              <a:rPr lang="en-US" altLang="zh-CN" sz="2600"/>
              <a:t>echo</a:t>
            </a:r>
            <a:r>
              <a:rPr lang="zh-CN" altLang="en-US" sz="2600"/>
              <a:t>命令输出加引号的字符串时，将字符串原样输出；用</a:t>
            </a:r>
            <a:r>
              <a:rPr lang="en-US" altLang="zh-CN" sz="2600"/>
              <a:t>echo</a:t>
            </a:r>
            <a:r>
              <a:rPr lang="zh-CN" altLang="en-US" sz="2600"/>
              <a:t>命令输出不加引号的字符串时，将字符串中的各个单词作为字符串输出，各字符串之间用一个空格分割。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51124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29600" cy="1512168"/>
          </a:xfrm>
        </p:spPr>
        <p:txBody>
          <a:bodyPr/>
          <a:lstStyle/>
          <a:p>
            <a:pPr marL="998538" lvl="1" indent="-476250" eaLnBrk="1" hangingPunct="1">
              <a:defRPr/>
            </a:pPr>
            <a:r>
              <a:rPr lang="en-US" altLang="zh-CN"/>
              <a:t>echo</a:t>
            </a:r>
            <a:r>
              <a:rPr lang="zh-CN" altLang="en-US" dirty="0"/>
              <a:t>的命令选项</a:t>
            </a:r>
          </a:p>
          <a:p>
            <a:pPr marL="1406525" lvl="2" indent="-419100" eaLnBrk="1" hangingPunct="1">
              <a:defRPr/>
            </a:pPr>
            <a:r>
              <a:rPr lang="en-US" altLang="zh-CN" sz="2600" dirty="0"/>
              <a:t>-n	</a:t>
            </a:r>
            <a:r>
              <a:rPr lang="en-US" altLang="zh-CN" sz="2600"/>
              <a:t>	</a:t>
            </a:r>
            <a:r>
              <a:rPr lang="zh-CN" altLang="en-US" sz="2600"/>
              <a:t>输出文字后不换行；</a:t>
            </a:r>
          </a:p>
          <a:p>
            <a:pPr marL="1406525" lvl="2" indent="-419100" eaLnBrk="1" hangingPunct="1">
              <a:defRPr/>
            </a:pPr>
            <a:r>
              <a:rPr lang="en-US" altLang="zh-CN" sz="2600"/>
              <a:t>-</a:t>
            </a:r>
            <a:r>
              <a:rPr lang="en-US" altLang="zh-CN" sz="2600" dirty="0"/>
              <a:t>e		</a:t>
            </a:r>
            <a:r>
              <a:rPr lang="zh-CN" altLang="en-US" sz="2600"/>
              <a:t>解释转义字符； </a:t>
            </a:r>
            <a:endParaRPr lang="zh-CN" altLang="en-US" sz="2600" dirty="0"/>
          </a:p>
        </p:txBody>
      </p:sp>
      <p:graphicFrame>
        <p:nvGraphicFramePr>
          <p:cNvPr id="5435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29376"/>
              </p:ext>
            </p:extLst>
          </p:nvPr>
        </p:nvGraphicFramePr>
        <p:xfrm>
          <a:off x="467544" y="2708920"/>
          <a:ext cx="8280920" cy="3600401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转义字符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响铃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删除前一个字符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换行但光标仍旧停留在原来的位置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换行且光标移至行首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\nnn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插入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nnn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（八进制）所代表的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\t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插入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tab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；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0436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echo -e </a:t>
            </a:r>
            <a:r>
              <a:rPr lang="zh-CN" altLang="en-US"/>
              <a:t>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3448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5670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sz="4000">
                <a:ea typeface="黑体" pitchFamily="49" charset="-122"/>
              </a:rPr>
              <a:t>Shell</a:t>
            </a:r>
            <a:r>
              <a:rPr lang="zh-CN" altLang="en-US" sz="4000" dirty="0">
                <a:ea typeface="黑体" pitchFamily="49" charset="-122"/>
              </a:rPr>
              <a:t>特殊字符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定义了一些</a:t>
            </a:r>
            <a:r>
              <a:rPr lang="zh-CN" altLang="en-US" sz="2600" dirty="0">
                <a:solidFill>
                  <a:srgbClr val="C00000"/>
                </a:solidFill>
                <a:ea typeface="黑体" pitchFamily="49" charset="-122"/>
              </a:rPr>
              <a:t>特殊字符</a:t>
            </a:r>
            <a:r>
              <a:rPr lang="zh-CN" altLang="en-US" sz="2600" dirty="0">
                <a:ea typeface="黑体" pitchFamily="49" charset="-122"/>
              </a:rPr>
              <a:t>，称为</a:t>
            </a:r>
            <a:r>
              <a:rPr lang="zh-CN" altLang="en-US" sz="2600" dirty="0">
                <a:solidFill>
                  <a:srgbClr val="C00000"/>
                </a:solidFill>
                <a:ea typeface="黑体" pitchFamily="49" charset="-122"/>
              </a:rPr>
              <a:t>元字符</a:t>
            </a:r>
            <a:r>
              <a:rPr lang="zh-CN" altLang="en-US" sz="2600" dirty="0">
                <a:ea typeface="黑体" pitchFamily="49" charset="-122"/>
              </a:rPr>
              <a:t>，它们对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有特殊的含义。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在读入命令行后要先对命令行进行扫描，找出元字符进行相应的替换或处理，以确定要执行的程序和它的参数及执行方式等。</a:t>
            </a:r>
            <a:endParaRPr lang="en-US" altLang="zh-CN" sz="2600" dirty="0"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的元字符包括：文件通配符、输入</a:t>
            </a:r>
            <a:r>
              <a:rPr lang="en-US" altLang="zh-CN" sz="2600" dirty="0">
                <a:ea typeface="黑体" pitchFamily="49" charset="-122"/>
              </a:rPr>
              <a:t>/</a:t>
            </a:r>
            <a:r>
              <a:rPr lang="zh-CN" altLang="en-US" sz="2600" dirty="0">
                <a:ea typeface="黑体" pitchFamily="49" charset="-122"/>
              </a:rPr>
              <a:t>输出重定向及管道符、注释符、命令执行控制符、命令组合与替换符、转义符</a:t>
            </a:r>
            <a:r>
              <a:rPr lang="zh-CN" altLang="en-US" sz="2600">
                <a:ea typeface="黑体" pitchFamily="49" charset="-122"/>
              </a:rPr>
              <a:t>等。</a:t>
            </a:r>
            <a:endParaRPr lang="en-US" altLang="zh-CN" sz="2600"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600" dirty="0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099A-6552-4724-AD39-B0EE2F003FA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7270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命令执行控制符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21594"/>
            <a:ext cx="7848872" cy="44116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/>
              <a:t>命令执行控制符用于控制命令的执行方式，指示</a:t>
            </a:r>
            <a:r>
              <a:rPr lang="en-US" altLang="zh-CN" sz="2400" dirty="0"/>
              <a:t>Shell</a:t>
            </a:r>
            <a:r>
              <a:rPr lang="zh-CN" altLang="en-US" sz="2400" dirty="0"/>
              <a:t>何时该执行这个命令以及在何处（前台、后台）执行这个命令。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1.  </a:t>
            </a:r>
            <a:r>
              <a:rPr lang="zh-CN" altLang="en-US" sz="2400" dirty="0">
                <a:solidFill>
                  <a:srgbClr val="0000CC"/>
                </a:solidFill>
              </a:rPr>
              <a:t>顺序执行  （</a:t>
            </a:r>
            <a:r>
              <a:rPr lang="zh-CN" altLang="en-US" sz="2400" dirty="0">
                <a:solidFill>
                  <a:srgbClr val="CC0099"/>
                </a:solidFill>
              </a:rPr>
              <a:t>；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格式：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1   </a:t>
            </a:r>
            <a:r>
              <a:rPr lang="zh-CN" altLang="en-US" sz="2400" dirty="0">
                <a:solidFill>
                  <a:srgbClr val="CC0099"/>
                </a:solidFill>
              </a:rPr>
              <a:t>；命令</a:t>
            </a:r>
            <a:r>
              <a:rPr lang="en-US" altLang="zh-CN" sz="2400" dirty="0">
                <a:solidFill>
                  <a:srgbClr val="CC0099"/>
                </a:solidFill>
              </a:rPr>
              <a:t>2</a:t>
            </a: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C0099"/>
                </a:solidFill>
              </a:rPr>
              <a:t>含义</a:t>
            </a:r>
            <a:r>
              <a:rPr lang="zh-CN" altLang="en-US" sz="2400" dirty="0"/>
              <a:t>：顺序执行命令</a:t>
            </a:r>
            <a:r>
              <a:rPr lang="en-US" altLang="zh-CN" sz="2400" dirty="0"/>
              <a:t>1</a:t>
            </a:r>
            <a:r>
              <a:rPr lang="zh-CN" altLang="en-US" sz="2400" dirty="0"/>
              <a:t>和命令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2. </a:t>
            </a:r>
            <a:r>
              <a:rPr lang="zh-CN" altLang="en-US" sz="2400" dirty="0">
                <a:solidFill>
                  <a:srgbClr val="0000CC"/>
                </a:solidFill>
              </a:rPr>
              <a:t>逻辑与（</a:t>
            </a:r>
            <a:r>
              <a:rPr lang="en-US" altLang="zh-CN" sz="2400" dirty="0">
                <a:solidFill>
                  <a:srgbClr val="CC0099"/>
                </a:solidFill>
              </a:rPr>
              <a:t>&amp;&amp;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格式：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1   &amp;&amp;  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2</a:t>
            </a: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C0099"/>
                </a:solidFill>
              </a:rPr>
              <a:t>含义</a:t>
            </a:r>
            <a:r>
              <a:rPr lang="zh-CN" altLang="en-US" sz="2400" dirty="0"/>
              <a:t>：“逻辑与”执行，若命令</a:t>
            </a:r>
            <a:r>
              <a:rPr lang="en-US" altLang="zh-CN" sz="2400" dirty="0"/>
              <a:t>1</a:t>
            </a:r>
            <a:r>
              <a:rPr lang="zh-CN" altLang="en-US" sz="2400" dirty="0"/>
              <a:t>执行成功则执行命令</a:t>
            </a:r>
            <a:r>
              <a:rPr lang="en-US" altLang="zh-CN" sz="2400" dirty="0"/>
              <a:t>2</a:t>
            </a:r>
            <a:r>
              <a:rPr lang="zh-CN" altLang="en-US" sz="2400" dirty="0"/>
              <a:t>；否则不执行命令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367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命令执行控制符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24936" cy="4411662"/>
          </a:xfrm>
        </p:spPr>
        <p:txBody>
          <a:bodyPr/>
          <a:lstStyle/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3. </a:t>
            </a:r>
            <a:r>
              <a:rPr lang="zh-CN" altLang="en-US" sz="2400" dirty="0">
                <a:solidFill>
                  <a:srgbClr val="0000CC"/>
                </a:solidFill>
              </a:rPr>
              <a:t>逻辑或（ </a:t>
            </a:r>
            <a:r>
              <a:rPr lang="en-US" altLang="zh-CN" sz="2400" dirty="0">
                <a:solidFill>
                  <a:srgbClr val="CC0099"/>
                </a:solidFill>
              </a:rPr>
              <a:t>|| 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格式：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1 || 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2</a:t>
            </a:r>
          </a:p>
          <a:p>
            <a:pPr marL="552450" indent="-552450" eaLnBrk="1" hangingPunct="1">
              <a:buNone/>
              <a:defRPr/>
            </a:pPr>
            <a:r>
              <a:rPr lang="zh-CN" altLang="en-US" sz="2400" dirty="0">
                <a:solidFill>
                  <a:srgbClr val="CC0099"/>
                </a:solidFill>
              </a:rPr>
              <a:t>含义：</a:t>
            </a:r>
            <a:r>
              <a:rPr lang="zh-CN" altLang="en-US" sz="2400" dirty="0"/>
              <a:t>“逻辑或”执行，若命令</a:t>
            </a:r>
            <a:r>
              <a:rPr lang="en-US" altLang="zh-CN" sz="2400" dirty="0"/>
              <a:t>1</a:t>
            </a:r>
            <a:r>
              <a:rPr lang="zh-CN" altLang="en-US" sz="2400" dirty="0"/>
              <a:t>执行成功则不执行命令</a:t>
            </a:r>
            <a:r>
              <a:rPr lang="en-US" altLang="zh-CN" sz="2400"/>
              <a:t>2</a:t>
            </a:r>
            <a:r>
              <a:rPr lang="zh-CN" altLang="en-US" sz="2400"/>
              <a:t>； </a:t>
            </a:r>
            <a:endParaRPr lang="en-US" altLang="zh-CN" sz="2400"/>
          </a:p>
          <a:p>
            <a:pPr marL="552450" indent="-552450" eaLnBrk="1" hangingPunct="1">
              <a:buNone/>
              <a:defRPr/>
            </a:pPr>
            <a:r>
              <a:rPr lang="en-US" altLang="zh-CN" sz="2400"/>
              <a:t>             </a:t>
            </a:r>
            <a:r>
              <a:rPr lang="zh-CN" altLang="en-US" sz="2400"/>
              <a:t>否则</a:t>
            </a:r>
            <a:r>
              <a:rPr lang="zh-CN" altLang="en-US" sz="2400" dirty="0"/>
              <a:t>继续执行命令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52450" indent="-552450" eaLnBrk="1" hangingPunct="1">
              <a:buFont typeface="Wingdings" pitchFamily="2" charset="2"/>
              <a:buNone/>
              <a:defRPr/>
            </a:pPr>
            <a:endParaRPr lang="en-US" altLang="zh-CN" sz="2400" dirty="0">
              <a:solidFill>
                <a:srgbClr val="CC0099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4. </a:t>
            </a:r>
            <a:r>
              <a:rPr lang="zh-CN" altLang="en-US" sz="2400" dirty="0">
                <a:solidFill>
                  <a:srgbClr val="0000CC"/>
                </a:solidFill>
              </a:rPr>
              <a:t>后台命令（  </a:t>
            </a:r>
            <a:r>
              <a:rPr lang="en-US" altLang="zh-CN" sz="2400" dirty="0">
                <a:solidFill>
                  <a:srgbClr val="CC0099"/>
                </a:solidFill>
              </a:rPr>
              <a:t>&amp;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552450" indent="-552450" eaLnBrk="1" hangingPunct="1">
              <a:buNone/>
              <a:defRPr/>
            </a:pPr>
            <a:r>
              <a:rPr lang="zh-CN" altLang="en-US" sz="2400" dirty="0"/>
              <a:t>格式：</a:t>
            </a:r>
            <a:r>
              <a:rPr lang="zh-CN" altLang="en-US" sz="2400" dirty="0">
                <a:solidFill>
                  <a:srgbClr val="CC0099"/>
                </a:solidFill>
              </a:rPr>
              <a:t>命令</a:t>
            </a:r>
            <a:r>
              <a:rPr lang="en-US" altLang="zh-CN" sz="2400" dirty="0">
                <a:solidFill>
                  <a:srgbClr val="CC0099"/>
                </a:solidFill>
              </a:rPr>
              <a:t>   &amp;</a:t>
            </a:r>
          </a:p>
          <a:p>
            <a:pPr marL="552450" indent="-552450" eaLnBrk="1" hangingPunct="1">
              <a:buNone/>
              <a:defRPr/>
            </a:pPr>
            <a:r>
              <a:rPr lang="zh-CN" altLang="en-US" sz="2400" dirty="0">
                <a:solidFill>
                  <a:srgbClr val="CC0099"/>
                </a:solidFill>
              </a:rPr>
              <a:t>含义：</a:t>
            </a:r>
            <a:r>
              <a:rPr lang="zh-CN" altLang="en-US" sz="2400" dirty="0"/>
              <a:t>后台执行命令。</a:t>
            </a:r>
            <a:endParaRPr lang="en-US" altLang="zh-CN" sz="2400" dirty="0"/>
          </a:p>
          <a:p>
            <a:pPr marL="552450" indent="-552450" eaLnBrk="1" hangingPunct="1">
              <a:buNone/>
              <a:defRPr/>
            </a:pPr>
            <a:endParaRPr lang="en-US" altLang="zh-CN" sz="2400" dirty="0">
              <a:solidFill>
                <a:srgbClr val="CC0099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9979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命令组合符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7848872" cy="496855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CC0099"/>
                </a:solidFill>
              </a:rPr>
              <a:t>命令组合符</a:t>
            </a:r>
            <a:r>
              <a:rPr lang="zh-CN" altLang="en-US" sz="2400" dirty="0"/>
              <a:t>的作用是指示</a:t>
            </a:r>
            <a:r>
              <a:rPr lang="en-US" altLang="zh-CN" sz="2400" dirty="0"/>
              <a:t>Shell</a:t>
            </a:r>
            <a:r>
              <a:rPr lang="zh-CN" altLang="en-US" sz="2400" dirty="0"/>
              <a:t>将多个命令组合在一起执行。组合的目的是对这些命令统一进行某种操作。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/>
              <a:t>命令的组合形式有两种：</a:t>
            </a:r>
            <a:endParaRPr lang="en-US" altLang="zh-CN" sz="24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  {</a:t>
            </a:r>
            <a:r>
              <a:rPr lang="zh-CN" altLang="en-US" sz="2400" dirty="0">
                <a:solidFill>
                  <a:srgbClr val="0000CC"/>
                </a:solidFill>
              </a:rPr>
              <a:t>命令；命令；</a:t>
            </a:r>
            <a:r>
              <a:rPr lang="en-US" altLang="zh-CN" sz="2400" dirty="0">
                <a:solidFill>
                  <a:srgbClr val="0000CC"/>
                </a:solidFill>
              </a:rPr>
              <a:t>……}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  (</a:t>
            </a:r>
            <a:r>
              <a:rPr lang="zh-CN" altLang="en-US" sz="2400" dirty="0">
                <a:solidFill>
                  <a:srgbClr val="0000CC"/>
                </a:solidFill>
              </a:rPr>
              <a:t>命令；命令；</a:t>
            </a:r>
            <a:r>
              <a:rPr lang="en-US" altLang="zh-CN" sz="2400" dirty="0">
                <a:solidFill>
                  <a:srgbClr val="0000CC"/>
                </a:solidFill>
              </a:rPr>
              <a:t>……)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zh-CN" altLang="en-US" sz="2400" dirty="0"/>
              <a:t>两种组合形式的区别在于前者只在本</a:t>
            </a:r>
            <a:r>
              <a:rPr lang="en-US" altLang="zh-CN" sz="2400" dirty="0"/>
              <a:t>Shell</a:t>
            </a:r>
            <a:r>
              <a:rPr lang="zh-CN" altLang="en-US" sz="2400" dirty="0"/>
              <a:t>中执行命令列表，不派生新的</a:t>
            </a:r>
            <a:r>
              <a:rPr lang="en-US" altLang="zh-CN" sz="2400" dirty="0"/>
              <a:t>Shell</a:t>
            </a:r>
            <a:r>
              <a:rPr lang="zh-CN" altLang="en-US" sz="2400" dirty="0"/>
              <a:t>子进程，命令执行的结果会影响当前的</a:t>
            </a:r>
            <a:r>
              <a:rPr lang="en-US" altLang="zh-CN" sz="2400" dirty="0"/>
              <a:t>Shell</a:t>
            </a:r>
            <a:r>
              <a:rPr lang="zh-CN" altLang="en-US" sz="2400" dirty="0"/>
              <a:t>环境；后者是派生一个新的子</a:t>
            </a:r>
            <a:r>
              <a:rPr lang="en-US" altLang="zh-CN" sz="2400" dirty="0"/>
              <a:t>Shell</a:t>
            </a:r>
            <a:r>
              <a:rPr lang="zh-CN" altLang="en-US" sz="2400" dirty="0"/>
              <a:t>进程来执行命令列表。命令在子</a:t>
            </a:r>
            <a:r>
              <a:rPr lang="en-US" altLang="zh-CN" sz="2400" dirty="0"/>
              <a:t>Shell</a:t>
            </a:r>
            <a:r>
              <a:rPr lang="zh-CN" altLang="en-US" sz="2400" dirty="0"/>
              <a:t>环境中执行，结果不会影响当前环境。</a:t>
            </a:r>
            <a:endParaRPr lang="en-US" altLang="zh-CN" sz="2400" dirty="0"/>
          </a:p>
          <a:p>
            <a:pPr marL="552450" indent="-552450" eaLnBrk="1" hangingPunct="1">
              <a:buNone/>
              <a:defRPr/>
            </a:pPr>
            <a:endParaRPr lang="en-US" altLang="zh-CN" sz="2400" dirty="0">
              <a:solidFill>
                <a:srgbClr val="CC0099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11916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黑体" pitchFamily="49" charset="-122"/>
              </a:rPr>
              <a:t>11.3  </a:t>
            </a:r>
            <a:r>
              <a:rPr lang="en-US" altLang="zh-CN" dirty="0">
                <a:ea typeface="黑体" pitchFamily="49" charset="-122"/>
              </a:rPr>
              <a:t>shell</a:t>
            </a:r>
            <a:r>
              <a:rPr lang="zh-CN" altLang="en-US" dirty="0">
                <a:ea typeface="黑体" pitchFamily="49" charset="-122"/>
              </a:rPr>
              <a:t>变量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93602"/>
            <a:ext cx="7787208" cy="484371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/>
              <a:t>Shell</a:t>
            </a:r>
            <a:r>
              <a:rPr lang="zh-CN" altLang="en-US" sz="2600" dirty="0"/>
              <a:t>提供了定义和使用变量的功能。用户可以将一些常用的数据存放在</a:t>
            </a:r>
            <a:r>
              <a:rPr lang="en-US" altLang="zh-CN" sz="2600" dirty="0"/>
              <a:t>Shell</a:t>
            </a:r>
            <a:r>
              <a:rPr lang="zh-CN" altLang="en-US" sz="2600" dirty="0"/>
              <a:t>变量中，并在命令行中引用这些变量。</a:t>
            </a:r>
            <a:endParaRPr lang="en-US" altLang="zh-CN" sz="2600" dirty="0"/>
          </a:p>
          <a:p>
            <a:pPr eaLnBrk="1" hangingPunct="1">
              <a:defRPr/>
            </a:pPr>
            <a:r>
              <a:rPr lang="zh-CN" altLang="en-US" sz="2600" dirty="0"/>
              <a:t>变量分类</a:t>
            </a:r>
            <a:endParaRPr lang="en-US" altLang="zh-CN" sz="2600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CC"/>
                </a:solidFill>
              </a:rPr>
              <a:t>环境变量</a:t>
            </a:r>
            <a:r>
              <a:rPr lang="zh-CN" altLang="en-US" dirty="0"/>
              <a:t>是为系统内核、系统命令和应用程序提供运行环境而设定的变量，由系统提供，不用定义，可以修改。常用的如</a:t>
            </a:r>
            <a:r>
              <a:rPr lang="en-US" altLang="zh-CN" dirty="0"/>
              <a:t>PATH</a:t>
            </a:r>
            <a:r>
              <a:rPr lang="zh-CN" altLang="en-US"/>
              <a:t>、</a:t>
            </a:r>
            <a:r>
              <a:rPr lang="en-US" altLang="zh-CN"/>
              <a:t>HOME</a:t>
            </a:r>
            <a:r>
              <a:rPr lang="zh-CN" altLang="en-US"/>
              <a:t>等</a:t>
            </a:r>
            <a:r>
              <a:rPr lang="zh-CN" altLang="en-US" dirty="0"/>
              <a:t>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CC"/>
                </a:solidFill>
              </a:rPr>
              <a:t>系统变量</a:t>
            </a:r>
            <a:r>
              <a:rPr lang="zh-CN" altLang="en-US" dirty="0"/>
              <a:t>是系统提供，不用定义，不能修改。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CC"/>
                </a:solidFill>
              </a:rPr>
              <a:t>用户变量</a:t>
            </a:r>
            <a:r>
              <a:rPr lang="zh-CN" altLang="en-US" dirty="0"/>
              <a:t>是在编写</a:t>
            </a:r>
            <a:r>
              <a:rPr lang="en-US" altLang="zh-CN" dirty="0"/>
              <a:t>shell</a:t>
            </a:r>
            <a:r>
              <a:rPr lang="zh-CN" altLang="en-US" dirty="0"/>
              <a:t>过程中定义的，可以在</a:t>
            </a:r>
            <a:r>
              <a:rPr lang="en-US" altLang="zh-CN" dirty="0"/>
              <a:t>shell</a:t>
            </a:r>
            <a:r>
              <a:rPr lang="zh-CN" altLang="en-US" dirty="0"/>
              <a:t>中任意修改。</a:t>
            </a:r>
          </a:p>
          <a:p>
            <a:pPr marL="0" indent="0" eaLnBrk="1" hangingPunct="1">
              <a:buNone/>
              <a:defRPr/>
            </a:pP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00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Shell </a:t>
            </a:r>
            <a:r>
              <a:rPr lang="zh-CN" altLang="en-US" dirty="0"/>
              <a:t>语言概述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Shell</a:t>
            </a:r>
            <a:r>
              <a:rPr lang="zh-CN" altLang="en-US" dirty="0"/>
              <a:t>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Shell 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Shell</a:t>
            </a:r>
            <a:r>
              <a:rPr lang="zh-CN" altLang="en-US"/>
              <a:t> 表达式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Shell</a:t>
            </a:r>
            <a:r>
              <a:rPr lang="zh-CN" altLang="en-US"/>
              <a:t>的流程控制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Shell</a:t>
            </a:r>
            <a:r>
              <a:rPr lang="zh-CN" altLang="en-US" dirty="0"/>
              <a:t>函数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3898"/>
            <a:ext cx="7761288" cy="858838"/>
          </a:xfrm>
        </p:spPr>
        <p:txBody>
          <a:bodyPr/>
          <a:lstStyle/>
          <a:p>
            <a:pPr eaLnBrk="1" hangingPunct="1"/>
            <a:r>
              <a:rPr lang="zh-CN" altLang="en-US" sz="4600" dirty="0"/>
              <a:t>本章内容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484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785812"/>
          </a:xfrm>
        </p:spPr>
        <p:txBody>
          <a:bodyPr/>
          <a:lstStyle/>
          <a:p>
            <a:pPr eaLnBrk="1" hangingPunct="1"/>
            <a:r>
              <a:rPr lang="zh-CN" altLang="en-US" dirty="0"/>
              <a:t>环境变量</a:t>
            </a:r>
          </a:p>
        </p:txBody>
      </p:sp>
      <p:graphicFrame>
        <p:nvGraphicFramePr>
          <p:cNvPr id="66644" name="Group 8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553303"/>
              </p:ext>
            </p:extLst>
          </p:nvPr>
        </p:nvGraphicFramePr>
        <p:xfrm>
          <a:off x="467544" y="1916832"/>
          <a:ext cx="8285163" cy="4602480"/>
        </p:xfrm>
        <a:graphic>
          <a:graphicData uri="http://schemas.openxmlformats.org/drawingml/2006/table">
            <a:tbl>
              <a:tblPr/>
              <a:tblGrid>
                <a:gridCol w="302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变量名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$HOME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设置用户默认的目录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设置命令搜索路径，以冒号分隔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$LOGNAME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用户登录名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设置终端类型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$LD_LIBRARY_PATH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寻找库的路径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以冒号分隔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$SHELL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当前使用的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Shell,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也指出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Shell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的路径名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$PS1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系统提示符，特权用户是“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”，普通用户是“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$PS2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设置系统的次提示符，通常是‘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&gt;’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$IFS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输入区的分隔符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85"/>
          <p:cNvSpPr txBox="1">
            <a:spLocks noChangeArrowheads="1"/>
          </p:cNvSpPr>
          <p:nvPr/>
        </p:nvSpPr>
        <p:spPr bwMode="auto">
          <a:xfrm>
            <a:off x="323528" y="836712"/>
            <a:ext cx="763284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/>
              <a:t>当</a:t>
            </a:r>
            <a:r>
              <a:rPr lang="en-US" altLang="zh-CN" sz="2200" kern="0"/>
              <a:t>Shell</a:t>
            </a:r>
            <a:r>
              <a:rPr lang="zh-CN" altLang="en-US" sz="2200" kern="0"/>
              <a:t>程序启动时，会自动设置的一组变量叫环境变量，环境变量不随</a:t>
            </a:r>
            <a:r>
              <a:rPr lang="en-US" altLang="zh-CN" sz="2200" kern="0"/>
              <a:t>Shell</a:t>
            </a:r>
            <a:r>
              <a:rPr lang="zh-CN" altLang="en-US" sz="2200" kern="0"/>
              <a:t>程序的结束而消失。下</a:t>
            </a:r>
            <a:r>
              <a:rPr lang="zh-CN" altLang="en-US" sz="2200" kern="0" dirty="0"/>
              <a:t>表列举了常用的</a:t>
            </a:r>
            <a:r>
              <a:rPr lang="zh-CN" altLang="en-US" sz="2200" kern="0"/>
              <a:t>环境变量：</a:t>
            </a:r>
            <a:endParaRPr lang="zh-CN" alt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086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系统变量</a:t>
            </a:r>
          </a:p>
        </p:txBody>
      </p:sp>
      <p:graphicFrame>
        <p:nvGraphicFramePr>
          <p:cNvPr id="68652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32512"/>
              </p:ext>
            </p:extLst>
          </p:nvPr>
        </p:nvGraphicFramePr>
        <p:xfrm>
          <a:off x="457200" y="1772816"/>
          <a:ext cx="7931224" cy="3840480"/>
        </p:xfrm>
        <a:graphic>
          <a:graphicData uri="http://schemas.openxmlformats.org/drawingml/2006/table">
            <a:tbl>
              <a:tblPr/>
              <a:tblGrid>
                <a:gridCol w="181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变量名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$1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表示第一个参数，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$2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表示第二个参数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能提供给脚本的位置参数的个数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当前程序的名称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前一个命令或函数的返回码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以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"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参数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参数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 ... "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形式保存所有参数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$@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以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"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参数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1" "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参数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2" ...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形式保存所有参数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上一个后台命令的进程号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$$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当前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Shell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脚本的进程号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47" name="TextBox 3"/>
          <p:cNvSpPr txBox="1">
            <a:spLocks noChangeArrowheads="1"/>
          </p:cNvSpPr>
          <p:nvPr/>
        </p:nvSpPr>
        <p:spPr bwMode="auto">
          <a:xfrm>
            <a:off x="428625" y="5857453"/>
            <a:ext cx="5929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/>
              <a:t>程序</a:t>
            </a:r>
            <a:r>
              <a:rPr lang="zh-CN" altLang="en-US" sz="2800"/>
              <a:t>举例：</a:t>
            </a:r>
            <a:r>
              <a:rPr lang="en-US" altLang="zh-CN" sz="2800"/>
              <a:t>sysvar.sh</a:t>
            </a:r>
            <a:endParaRPr lang="zh-CN" altLang="en-US" sz="28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30919" y="980728"/>
            <a:ext cx="5929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dirty="0">
                <a:latin typeface="+mn-ea"/>
                <a:ea typeface="+mn-ea"/>
              </a:rPr>
              <a:t>Shell</a:t>
            </a:r>
            <a:r>
              <a:rPr lang="zh-CN" altLang="en-US" sz="2400" dirty="0">
                <a:latin typeface="+mn-ea"/>
                <a:ea typeface="+mn-ea"/>
              </a:rPr>
              <a:t>常用的系统变量如下：</a:t>
            </a:r>
          </a:p>
        </p:txBody>
      </p:sp>
    </p:spTree>
    <p:extLst>
      <p:ext uri="{BB962C8B-B14F-4D97-AF65-F5344CB8AC3E}">
        <p14:creationId xmlns:p14="http://schemas.microsoft.com/office/powerpoint/2010/main" val="75862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系统变量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shift</a:t>
            </a:r>
            <a:r>
              <a:rPr lang="zh-CN" altLang="en-US"/>
              <a:t>命令用于移动位置参数，比如将</a:t>
            </a:r>
            <a:r>
              <a:rPr lang="en-US" altLang="zh-CN"/>
              <a:t>$2</a:t>
            </a:r>
            <a:r>
              <a:rPr lang="zh-CN" altLang="en-US"/>
              <a:t>中的内容移动到</a:t>
            </a:r>
            <a:r>
              <a:rPr lang="en-US" altLang="zh-CN"/>
              <a:t>$1</a:t>
            </a:r>
            <a:r>
              <a:rPr lang="zh-CN" altLang="en-US"/>
              <a:t>，</a:t>
            </a:r>
            <a:r>
              <a:rPr lang="en-US" altLang="zh-CN"/>
              <a:t>$3</a:t>
            </a:r>
            <a:r>
              <a:rPr lang="zh-CN" altLang="en-US"/>
              <a:t>中的内容移至</a:t>
            </a:r>
            <a:r>
              <a:rPr lang="en-US" altLang="zh-CN"/>
              <a:t>$2</a:t>
            </a:r>
            <a:r>
              <a:rPr lang="zh-CN" altLang="en-US"/>
              <a:t>，</a:t>
            </a:r>
            <a:r>
              <a:rPr lang="en-US" altLang="zh-CN"/>
              <a:t>$4</a:t>
            </a:r>
            <a:r>
              <a:rPr lang="zh-CN" altLang="en-US"/>
              <a:t>中的内容移至</a:t>
            </a:r>
            <a:r>
              <a:rPr lang="en-US" altLang="zh-CN"/>
              <a:t>$3</a:t>
            </a:r>
            <a:r>
              <a:rPr lang="zh-CN" altLang="en-US"/>
              <a:t>，以此类推，但位置参数</a:t>
            </a:r>
            <a:r>
              <a:rPr lang="en-US" altLang="zh-CN"/>
              <a:t>$0</a:t>
            </a:r>
            <a:r>
              <a:rPr lang="zh-CN" altLang="en-US"/>
              <a:t>不参与移位。</a:t>
            </a:r>
            <a:endParaRPr lang="en-US" altLang="zh-CN"/>
          </a:p>
          <a:p>
            <a:r>
              <a:rPr lang="en-US" altLang="zh-CN"/>
              <a:t>shift</a:t>
            </a:r>
            <a:r>
              <a:rPr lang="zh-CN" altLang="en-US"/>
              <a:t>命令的格式</a:t>
            </a:r>
            <a:r>
              <a:rPr lang="en-US" altLang="zh-CN"/>
              <a:t>:  shift [ n ]</a:t>
            </a:r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选项</a:t>
            </a:r>
            <a:r>
              <a:rPr lang="en-US" altLang="zh-CN"/>
              <a:t>n</a:t>
            </a:r>
            <a:r>
              <a:rPr lang="zh-CN" altLang="en-US"/>
              <a:t>表示向左移动参数的个数，默认为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14ACCD-D9C7-48A9-AF67-F346CBBA37A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1875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vi  movelab1</a:t>
            </a:r>
          </a:p>
          <a:p>
            <a:pPr marL="0" indent="0">
              <a:buNone/>
            </a:pPr>
            <a:r>
              <a:rPr lang="en-US" altLang="zh-CN" sz="2400"/>
              <a:t>#!/bin/bash</a:t>
            </a:r>
          </a:p>
          <a:p>
            <a:pPr marL="0" indent="0">
              <a:buNone/>
            </a:pPr>
            <a:r>
              <a:rPr lang="en-US" altLang="zh-CN" sz="2400"/>
              <a:t># this program show shift</a:t>
            </a:r>
          </a:p>
          <a:p>
            <a:pPr marL="0" indent="0">
              <a:buNone/>
            </a:pPr>
            <a:r>
              <a:rPr lang="en-US" altLang="zh-CN" sz="2400"/>
              <a:t>echo $0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</a:t>
            </a:r>
          </a:p>
          <a:p>
            <a:pPr marL="0" indent="0">
              <a:buNone/>
            </a:pPr>
            <a:r>
              <a:rPr lang="en-US" altLang="zh-CN" sz="2400"/>
              <a:t>echo $1,$2,$3,$4,$5,$6,$6,$7,$8,$9</a:t>
            </a:r>
          </a:p>
          <a:p>
            <a:pPr marL="0" indent="0">
              <a:buNone/>
            </a:pPr>
            <a:r>
              <a:rPr lang="zh-CN" altLang="en-US" sz="2400"/>
              <a:t>执行此程序，其输出如下：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8805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27280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74116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vi  movelab2</a:t>
            </a:r>
          </a:p>
          <a:p>
            <a:pPr marL="0" indent="0">
              <a:buNone/>
            </a:pPr>
            <a:r>
              <a:rPr lang="en-US" altLang="zh-CN" sz="2400"/>
              <a:t>#!/bin/bash</a:t>
            </a:r>
          </a:p>
          <a:p>
            <a:pPr marL="0" indent="0">
              <a:buNone/>
            </a:pPr>
            <a:r>
              <a:rPr lang="en-US" altLang="zh-CN" sz="2400"/>
              <a:t># this program show shift</a:t>
            </a:r>
          </a:p>
          <a:p>
            <a:pPr marL="0" indent="0">
              <a:buNone/>
            </a:pPr>
            <a:r>
              <a:rPr lang="en-US" altLang="zh-CN" sz="2400"/>
              <a:t>echo $0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$1,$2,$3,$4,$5,$6,$6,$7,$8,$9;shift 2</a:t>
            </a:r>
          </a:p>
          <a:p>
            <a:pPr marL="0" indent="0">
              <a:buNone/>
            </a:pPr>
            <a:r>
              <a:rPr lang="en-US" altLang="zh-CN" sz="2400"/>
              <a:t>echo $1,$2,$3,$4,$5,$6,$6,$7,$8,$9</a:t>
            </a:r>
          </a:p>
          <a:p>
            <a:pPr marL="0" indent="0">
              <a:buNone/>
            </a:pPr>
            <a:r>
              <a:rPr lang="zh-CN" altLang="en-US" sz="2400"/>
              <a:t>执行此程序，其输出如下：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4665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2918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55102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vi  sysvar.sh</a:t>
            </a:r>
          </a:p>
          <a:p>
            <a:pPr marL="0" indent="0">
              <a:buNone/>
            </a:pPr>
            <a:r>
              <a:rPr lang="en-US" altLang="zh-CN" sz="2400"/>
              <a:t>#!/</a:t>
            </a:r>
            <a:r>
              <a:rPr lang="en-US" altLang="zh-CN" sz="2400" dirty="0"/>
              <a:t>bin/bash</a:t>
            </a:r>
          </a:p>
          <a:p>
            <a:pPr marL="0" indent="0">
              <a:buNone/>
            </a:pPr>
            <a:r>
              <a:rPr lang="en-US" altLang="zh-CN" sz="2400"/>
              <a:t># this </a:t>
            </a:r>
            <a:r>
              <a:rPr lang="en-US" altLang="zh-CN" sz="2400" dirty="0"/>
              <a:t>script explains how the system </a:t>
            </a:r>
            <a:r>
              <a:rPr lang="en-US" altLang="zh-CN" sz="2400"/>
              <a:t>variable works</a:t>
            </a:r>
          </a:p>
          <a:p>
            <a:pPr marL="0" indent="0">
              <a:buNone/>
            </a:pPr>
            <a:r>
              <a:rPr lang="en-US" altLang="zh-CN" sz="2400"/>
              <a:t>echo </a:t>
            </a:r>
            <a:r>
              <a:rPr lang="en-US" altLang="zh-CN" sz="2400" dirty="0"/>
              <a:t>“The name of this program is $0”</a:t>
            </a:r>
          </a:p>
          <a:p>
            <a:pPr marL="0" indent="0">
              <a:buNone/>
            </a:pPr>
            <a:r>
              <a:rPr lang="en-US" altLang="zh-CN" sz="2400" dirty="0" err="1"/>
              <a:t>eche</a:t>
            </a:r>
            <a:r>
              <a:rPr lang="en-US" altLang="zh-CN" sz="2400" dirty="0"/>
              <a:t> “You’ve input $# parameters. They are $*”</a:t>
            </a:r>
          </a:p>
          <a:p>
            <a:pPr marL="0" indent="0">
              <a:buNone/>
            </a:pPr>
            <a:r>
              <a:rPr lang="en-US" altLang="zh-CN" sz="2400" dirty="0"/>
              <a:t>echo “And the first one them is $</a:t>
            </a:r>
            <a:r>
              <a:rPr lang="en-US" altLang="zh-CN" sz="2400"/>
              <a:t>1”</a:t>
            </a:r>
          </a:p>
          <a:p>
            <a:pPr marL="0" indent="0">
              <a:buNone/>
            </a:pPr>
            <a:r>
              <a:rPr lang="en-US" altLang="zh-CN" sz="2400"/>
              <a:t>echo “And the second one them is $2”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echo “The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of this program is $$”</a:t>
            </a:r>
          </a:p>
          <a:p>
            <a:pPr marL="0" indent="0">
              <a:buNone/>
            </a:pPr>
            <a:r>
              <a:rPr lang="en-US" altLang="zh-CN" sz="2400" dirty="0"/>
              <a:t>echo “…”</a:t>
            </a:r>
          </a:p>
          <a:p>
            <a:pPr marL="0" indent="0">
              <a:buNone/>
            </a:pPr>
            <a:r>
              <a:rPr lang="en-US" altLang="zh-CN" sz="2400" dirty="0"/>
              <a:t>echo  “You’ve </a:t>
            </a:r>
            <a:r>
              <a:rPr lang="en-US" altLang="zh-CN" sz="2400" dirty="0" err="1"/>
              <a:t>excuted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correctly,and</a:t>
            </a:r>
            <a:r>
              <a:rPr lang="en-US" altLang="zh-CN" sz="2400" dirty="0"/>
              <a:t> return code is $?”</a:t>
            </a:r>
          </a:p>
          <a:p>
            <a:pPr marL="0" indent="0">
              <a:buNone/>
            </a:pPr>
            <a:r>
              <a:rPr lang="zh-CN" altLang="en-US" sz="2400" dirty="0"/>
              <a:t>其输出如下：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14ACCD-D9C7-48A9-AF67-F346CBBA37A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55941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14ACCD-D9C7-48A9-AF67-F346CBBA37A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41682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51332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0912"/>
            <a:ext cx="7345363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用户变量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7920880" cy="5472608"/>
          </a:xfrm>
        </p:spPr>
        <p:txBody>
          <a:bodyPr/>
          <a:lstStyle/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600" dirty="0"/>
              <a:t>1. </a:t>
            </a:r>
            <a:r>
              <a:rPr lang="zh-CN" altLang="en-US" sz="2600" dirty="0">
                <a:solidFill>
                  <a:srgbClr val="0000CC"/>
                </a:solidFill>
              </a:rPr>
              <a:t>变量名</a:t>
            </a:r>
          </a:p>
          <a:p>
            <a:pPr marL="998538" lvl="1" indent="-476250" eaLnBrk="1" hangingPunct="1">
              <a:defRPr/>
            </a:pPr>
            <a:r>
              <a:rPr lang="zh-CN" altLang="en-US" dirty="0"/>
              <a:t>命令规则：</a:t>
            </a:r>
            <a:r>
              <a:rPr lang="zh-CN" altLang="en-US" sz="2600" dirty="0"/>
              <a:t>以字母或下划线开头，由字母、数字、下划线</a:t>
            </a:r>
            <a:r>
              <a:rPr lang="zh-CN" altLang="en-US" sz="2600"/>
              <a:t>组成，</a:t>
            </a:r>
            <a:r>
              <a:rPr lang="zh-CN" altLang="en-US">
                <a:solidFill>
                  <a:srgbClr val="0000CC"/>
                </a:solidFill>
              </a:rPr>
              <a:t>第一个字符不能为数字</a:t>
            </a:r>
            <a:r>
              <a:rPr lang="zh-CN" altLang="en-US"/>
              <a:t>，</a:t>
            </a:r>
            <a:r>
              <a:rPr lang="zh-CN" altLang="en-US" sz="2600">
                <a:solidFill>
                  <a:srgbClr val="0000CC"/>
                </a:solidFill>
              </a:rPr>
              <a:t>变量</a:t>
            </a:r>
            <a:r>
              <a:rPr lang="zh-CN" altLang="en-US" sz="2600" dirty="0">
                <a:solidFill>
                  <a:srgbClr val="0000CC"/>
                </a:solidFill>
              </a:rPr>
              <a:t>名区分大小写</a:t>
            </a:r>
            <a:r>
              <a:rPr lang="zh-CN" altLang="en-US" sz="2600" dirty="0"/>
              <a:t>。</a:t>
            </a: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600" dirty="0"/>
              <a:t>2. </a:t>
            </a:r>
            <a:r>
              <a:rPr lang="zh-CN" altLang="en-US" sz="2600">
                <a:solidFill>
                  <a:srgbClr val="0000CC"/>
                </a:solidFill>
              </a:rPr>
              <a:t>变量赋值</a:t>
            </a:r>
            <a:endParaRPr lang="en-US" altLang="zh-CN" sz="2600">
              <a:solidFill>
                <a:srgbClr val="0000CC"/>
              </a:solidFill>
            </a:endParaRPr>
          </a:p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600"/>
              <a:t>Shell</a:t>
            </a:r>
            <a:r>
              <a:rPr lang="zh-CN" altLang="en-US" sz="2600"/>
              <a:t>下的变量无需声明，赋值的同时即声明了变量。</a:t>
            </a:r>
            <a:endParaRPr lang="zh-CN" altLang="en-US" sz="2600" dirty="0"/>
          </a:p>
          <a:p>
            <a:pPr marL="998538" lvl="1" indent="-476250" eaLnBrk="1" hangingPunct="1">
              <a:defRPr/>
            </a:pPr>
            <a:r>
              <a:rPr lang="zh-CN" altLang="en-US" dirty="0"/>
              <a:t>格式：</a:t>
            </a:r>
          </a:p>
          <a:p>
            <a:pPr lvl="2" indent="0" eaLnBrk="1" hangingPunct="1">
              <a:buNone/>
              <a:defRPr/>
            </a:pPr>
            <a:r>
              <a:rPr lang="zh-CN" altLang="en-US" sz="2600" dirty="0"/>
              <a:t>变量名＝字符串</a:t>
            </a:r>
            <a:endParaRPr lang="en-US" altLang="zh-CN" sz="2900" dirty="0"/>
          </a:p>
          <a:p>
            <a:pPr indent="0" eaLnBrk="1" hangingPunct="1">
              <a:buNone/>
              <a:defRPr/>
            </a:pPr>
            <a:r>
              <a:rPr lang="zh-CN" altLang="en-US" sz="2600" dirty="0"/>
              <a:t>例如：</a:t>
            </a:r>
            <a:r>
              <a:rPr lang="en-US" altLang="zh-CN" sz="2600" dirty="0"/>
              <a:t>x=6</a:t>
            </a:r>
          </a:p>
          <a:p>
            <a:pPr indent="0" eaLnBrk="1" hangingPunct="1">
              <a:buNone/>
              <a:defRPr/>
            </a:pPr>
            <a:r>
              <a:rPr lang="en-US" altLang="zh-CN" sz="2600" dirty="0"/>
              <a:t>           a="hello world"</a:t>
            </a:r>
          </a:p>
          <a:p>
            <a:pPr marL="998538" lvl="1" indent="-476250" eaLnBrk="1" hangingPunct="1">
              <a:defRPr/>
            </a:pPr>
            <a:r>
              <a:rPr lang="zh-CN" altLang="en-US" dirty="0">
                <a:solidFill>
                  <a:srgbClr val="0000CC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zh-CN" altLang="en-US" sz="2600" dirty="0"/>
              <a:t>赋值号</a:t>
            </a:r>
            <a:r>
              <a:rPr lang="zh-CN" altLang="en-US" sz="2600" dirty="0">
                <a:solidFill>
                  <a:srgbClr val="CC0099"/>
                </a:solidFill>
              </a:rPr>
              <a:t>两边不能有空格</a:t>
            </a:r>
            <a:r>
              <a:rPr lang="zh-CN" altLang="en-US" sz="2600" dirty="0"/>
              <a:t>，如果字符串中含有空格，应用引号将字符串括起来。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4172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456613" cy="685800"/>
          </a:xfrm>
        </p:spPr>
        <p:txBody>
          <a:bodyPr/>
          <a:lstStyle/>
          <a:p>
            <a:r>
              <a:rPr lang="en-US" altLang="zh-CN" sz="4000"/>
              <a:t>11.1  Shell </a:t>
            </a:r>
            <a:r>
              <a:rPr lang="zh-CN" altLang="en-US" sz="4000" dirty="0"/>
              <a:t>简介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083748" cy="4465637"/>
          </a:xfrm>
        </p:spPr>
        <p:txBody>
          <a:bodyPr/>
          <a:lstStyle/>
          <a:p>
            <a:r>
              <a:rPr lang="en-US" altLang="zh-CN" sz="2600" dirty="0"/>
              <a:t>Shell</a:t>
            </a:r>
            <a:r>
              <a:rPr lang="zh-CN" altLang="en-US" sz="2600" dirty="0"/>
              <a:t>是介于使用者和</a:t>
            </a:r>
            <a:r>
              <a:rPr lang="en-US" altLang="zh-CN" sz="2600" dirty="0"/>
              <a:t>Linux </a:t>
            </a:r>
            <a:r>
              <a:rPr lang="zh-CN" altLang="en-US" sz="2600" dirty="0"/>
              <a:t>操作系统之核心程序（</a:t>
            </a:r>
            <a:r>
              <a:rPr lang="en-US" altLang="zh-CN" sz="2600" dirty="0"/>
              <a:t>kernel</a:t>
            </a:r>
            <a:r>
              <a:rPr lang="zh-CN" altLang="en-US" sz="2600" dirty="0"/>
              <a:t>）之间的一个</a:t>
            </a:r>
            <a:r>
              <a:rPr lang="zh-CN" altLang="en-US" sz="2600" dirty="0">
                <a:solidFill>
                  <a:srgbClr val="CC0099"/>
                </a:solidFill>
              </a:rPr>
              <a:t>接口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为了</a:t>
            </a:r>
            <a:r>
              <a:rPr lang="zh-CN" altLang="en-US" sz="2600" dirty="0">
                <a:solidFill>
                  <a:srgbClr val="0000CC"/>
                </a:solidFill>
              </a:rPr>
              <a:t>对用户屏蔽内核的复杂性</a:t>
            </a:r>
            <a:r>
              <a:rPr lang="zh-CN" altLang="en-US" sz="2600" dirty="0"/>
              <a:t>，也为了</a:t>
            </a:r>
            <a:r>
              <a:rPr lang="zh-CN" altLang="en-US" sz="2600" dirty="0">
                <a:solidFill>
                  <a:srgbClr val="0000CC"/>
                </a:solidFill>
              </a:rPr>
              <a:t>保护内核</a:t>
            </a:r>
            <a:r>
              <a:rPr lang="zh-CN" altLang="en-US" sz="2600" dirty="0"/>
              <a:t>以免用户误操作造成损害，在内核的周围建了一个</a:t>
            </a:r>
            <a:r>
              <a:rPr lang="zh-CN" altLang="en-US" sz="2600" dirty="0">
                <a:solidFill>
                  <a:srgbClr val="CC0099"/>
                </a:solidFill>
              </a:rPr>
              <a:t>外壳</a:t>
            </a:r>
            <a:r>
              <a:rPr lang="en-US" altLang="zh-CN" sz="2600" dirty="0">
                <a:solidFill>
                  <a:srgbClr val="CC0099"/>
                </a:solidFill>
              </a:rPr>
              <a:t>(shell)</a:t>
            </a:r>
            <a:r>
              <a:rPr lang="zh-CN" altLang="en-US" sz="2600" dirty="0"/>
              <a:t>。用户向</a:t>
            </a:r>
            <a:r>
              <a:rPr lang="en-US" altLang="zh-CN" sz="2600" dirty="0"/>
              <a:t>shell</a:t>
            </a:r>
            <a:r>
              <a:rPr lang="zh-CN" altLang="en-US" sz="2600" dirty="0"/>
              <a:t>提出请求，</a:t>
            </a:r>
            <a:r>
              <a:rPr lang="en-US" altLang="zh-CN" sz="2600" dirty="0"/>
              <a:t>shell</a:t>
            </a:r>
            <a:r>
              <a:rPr lang="zh-CN" altLang="en-US" sz="2600" dirty="0"/>
              <a:t>解释并将请求传给</a:t>
            </a:r>
            <a:r>
              <a:rPr lang="zh-CN" altLang="en-US" sz="2600"/>
              <a:t>内核。</a:t>
            </a:r>
            <a:endParaRPr lang="en-US" altLang="zh-CN" sz="2600"/>
          </a:p>
          <a:p>
            <a:r>
              <a:rPr lang="zh-CN" altLang="en-US" sz="2600"/>
              <a:t>早期</a:t>
            </a:r>
            <a:r>
              <a:rPr lang="en-US" altLang="zh-CN" sz="2600"/>
              <a:t>Shell</a:t>
            </a:r>
            <a:r>
              <a:rPr lang="zh-CN" altLang="en-US" sz="2600"/>
              <a:t>主要用作命令解释器，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   </a:t>
            </a:r>
            <a:r>
              <a:rPr lang="zh-CN" altLang="en-US" sz="2600"/>
              <a:t>经过不断扩充和发展，现在已是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   </a:t>
            </a:r>
            <a:r>
              <a:rPr lang="zh-CN" altLang="en-US" sz="2600"/>
              <a:t>命令语言、命令解释器、程序设计</a:t>
            </a:r>
            <a:endParaRPr lang="en-US" altLang="zh-CN" sz="2600"/>
          </a:p>
          <a:p>
            <a:pPr marL="0" indent="0">
              <a:buNone/>
            </a:pPr>
            <a:r>
              <a:rPr lang="zh-CN" altLang="en-US" sz="2600"/>
              <a:t>   语言的统称。</a:t>
            </a:r>
            <a:endParaRPr lang="en-US" altLang="zh-CN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736304" cy="250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509185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0912"/>
            <a:ext cx="7345363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用户变量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1216"/>
            <a:ext cx="7776864" cy="4804048"/>
          </a:xfrm>
        </p:spPr>
        <p:txBody>
          <a:bodyPr/>
          <a:lstStyle/>
          <a:p>
            <a:pPr marL="552450" indent="-552450" eaLnBrk="1" hangingPunct="1">
              <a:buFont typeface="Wingdings" pitchFamily="2" charset="2"/>
              <a:buNone/>
              <a:defRPr/>
            </a:pPr>
            <a:r>
              <a:rPr lang="en-US" altLang="zh-CN" sz="2600" dirty="0"/>
              <a:t>3. </a:t>
            </a:r>
            <a:r>
              <a:rPr lang="zh-CN" altLang="en-US" sz="2600" dirty="0">
                <a:solidFill>
                  <a:srgbClr val="0000CC"/>
                </a:solidFill>
              </a:rPr>
              <a:t>引用变量值</a:t>
            </a:r>
          </a:p>
          <a:p>
            <a:pPr marL="998538" lvl="1" indent="-476250" eaLnBrk="1" hangingPunct="1">
              <a:defRPr/>
            </a:pPr>
            <a:r>
              <a:rPr lang="zh-CN" altLang="en-US" dirty="0"/>
              <a:t>访问</a:t>
            </a:r>
            <a:r>
              <a:rPr lang="en-US" altLang="zh-CN" dirty="0"/>
              <a:t>shell</a:t>
            </a:r>
            <a:r>
              <a:rPr lang="zh-CN" altLang="en-US" dirty="0"/>
              <a:t>变量的值，必须在变量名前面加</a:t>
            </a:r>
            <a:r>
              <a:rPr lang="en-US" altLang="zh-CN">
                <a:solidFill>
                  <a:srgbClr val="CC0099"/>
                </a:solidFill>
              </a:rPr>
              <a:t>$</a:t>
            </a:r>
            <a:r>
              <a:rPr lang="zh-CN" altLang="en-US"/>
              <a:t>符号：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00CC"/>
                </a:solidFill>
              </a:rPr>
              <a:t>$</a:t>
            </a:r>
            <a:r>
              <a:rPr lang="zh-CN" altLang="en-US">
                <a:solidFill>
                  <a:srgbClr val="0000CC"/>
                </a:solidFill>
              </a:rPr>
              <a:t>变量名  </a:t>
            </a:r>
            <a:endParaRPr lang="en-US" altLang="zh-CN">
              <a:solidFill>
                <a:srgbClr val="0000CC"/>
              </a:solidFill>
            </a:endParaRPr>
          </a:p>
          <a:p>
            <a:pPr marL="998538" lvl="1" indent="-476250" eaLnBrk="1" hangingPunct="1">
              <a:defRPr/>
            </a:pPr>
            <a:r>
              <a:rPr lang="zh-CN" altLang="en-US" sz="2600"/>
              <a:t>如果变量名包含在其他字符串中，这时就需要用</a:t>
            </a:r>
            <a:r>
              <a:rPr lang="en-US" altLang="zh-CN"/>
              <a:t>{ }</a:t>
            </a:r>
            <a:r>
              <a:rPr lang="zh-CN" altLang="en-US"/>
              <a:t>将变量名括起来。</a:t>
            </a:r>
            <a:endParaRPr lang="en-US" altLang="zh-CN"/>
          </a:p>
          <a:p>
            <a:pPr marL="998538" lvl="1" indent="-476250" eaLnBrk="1" hangingPunct="1">
              <a:defRPr/>
            </a:pPr>
            <a:r>
              <a:rPr lang="zh-CN" altLang="en-US"/>
              <a:t>例如：</a:t>
            </a:r>
            <a:endParaRPr lang="en-US" altLang="zh-CN"/>
          </a:p>
          <a:p>
            <a:pPr marL="522288" lvl="1" indent="0" eaLnBrk="1" hangingPunct="1">
              <a:buNone/>
              <a:defRPr/>
            </a:pPr>
            <a:r>
              <a:rPr lang="en-US" altLang="zh-CN"/>
              <a:t>[root@ Linux  root</a:t>
            </a:r>
            <a:r>
              <a:rPr lang="zh-CN" altLang="en-US"/>
              <a:t>］</a:t>
            </a:r>
            <a:r>
              <a:rPr lang="en-US" altLang="zh-CN"/>
              <a:t>#   a=good</a:t>
            </a:r>
            <a:endParaRPr lang="en-US" altLang="zh-CN" dirty="0"/>
          </a:p>
          <a:p>
            <a:pPr marL="522288" lvl="1" indent="0" eaLnBrk="1" hangingPunct="1">
              <a:buNone/>
              <a:defRPr/>
            </a:pPr>
            <a:r>
              <a:rPr lang="en-US" altLang="zh-CN"/>
              <a:t> [root@ Linux  root</a:t>
            </a:r>
            <a:r>
              <a:rPr lang="zh-CN" altLang="en-US"/>
              <a:t>］</a:t>
            </a:r>
            <a:r>
              <a:rPr lang="en-US" altLang="zh-CN"/>
              <a:t>#  echo “${a}morning”</a:t>
            </a:r>
          </a:p>
          <a:p>
            <a:pPr marL="522288" lvl="1" indent="0" eaLnBrk="1" hangingPunct="1">
              <a:buNone/>
              <a:defRPr/>
            </a:pPr>
            <a:r>
              <a:rPr lang="en-US" altLang="zh-CN"/>
              <a:t>goodmorning</a:t>
            </a:r>
          </a:p>
          <a:p>
            <a:pPr marL="979488" lvl="1" indent="-457200" eaLnBrk="1" hangingPunct="1">
              <a:defRPr/>
            </a:pPr>
            <a:r>
              <a:rPr lang="zh-CN" altLang="en-US"/>
              <a:t>为了避免变量名混淆，建议总是使用</a:t>
            </a:r>
            <a:r>
              <a:rPr lang="en-US" altLang="zh-CN"/>
              <a:t>{ }</a:t>
            </a:r>
            <a:r>
              <a:rPr lang="zh-CN" altLang="en-US"/>
              <a:t>将变量名括起来。</a:t>
            </a:r>
          </a:p>
          <a:p>
            <a:pPr marL="979488" lvl="1" indent="-457200" eaLnBrk="1" hangingPunct="1">
              <a:defRPr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86690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/>
              <a:t>4. </a:t>
            </a:r>
            <a:r>
              <a:rPr lang="zh-CN" altLang="en-US" sz="2600">
                <a:solidFill>
                  <a:srgbClr val="0000CC"/>
                </a:solidFill>
              </a:rPr>
              <a:t>变量清除</a:t>
            </a:r>
            <a:endParaRPr lang="en-US" altLang="zh-CN" sz="26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600"/>
              <a:t>如果所设置的变量不需要时可以清除。</a:t>
            </a:r>
            <a:endParaRPr lang="en-US" altLang="zh-CN" sz="2600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格式：</a:t>
            </a:r>
          </a:p>
          <a:p>
            <a:pPr marL="344487" lvl="1" indent="0">
              <a:buNone/>
            </a:pPr>
            <a:r>
              <a:rPr lang="zh-CN" altLang="en-US">
                <a:solidFill>
                  <a:srgbClr val="0000CC"/>
                </a:solidFill>
              </a:rPr>
              <a:t>   </a:t>
            </a:r>
            <a:r>
              <a:rPr lang="en-US" altLang="zh-CN">
                <a:solidFill>
                  <a:srgbClr val="0000CC"/>
                </a:solidFill>
              </a:rPr>
              <a:t>unset </a:t>
            </a:r>
            <a:r>
              <a:rPr lang="zh-CN" altLang="en-US">
                <a:solidFill>
                  <a:srgbClr val="0000CC"/>
                </a:solidFill>
              </a:rPr>
              <a:t>变量名</a:t>
            </a:r>
          </a:p>
          <a:p>
            <a:pPr marL="0" indent="0">
              <a:buNone/>
            </a:pPr>
            <a:r>
              <a:rPr lang="zh-CN" altLang="en-US" sz="2600"/>
              <a:t>例如：</a:t>
            </a:r>
            <a:endParaRPr lang="en-US" altLang="zh-CN" sz="2600"/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 sz="2600"/>
              <a:t>[root@ Linux  root</a:t>
            </a:r>
            <a:r>
              <a:rPr lang="zh-CN" altLang="en-US" sz="2600"/>
              <a:t>］</a:t>
            </a:r>
            <a:r>
              <a:rPr lang="en-US" altLang="zh-CN" sz="2600"/>
              <a:t>#   </a:t>
            </a:r>
            <a:r>
              <a:rPr lang="en-US" altLang="zh-CN"/>
              <a:t>a=good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 sz="2600"/>
              <a:t>[root@ Linux  root</a:t>
            </a:r>
            <a:r>
              <a:rPr lang="zh-CN" altLang="en-US" sz="2600"/>
              <a:t>］</a:t>
            </a:r>
            <a:r>
              <a:rPr lang="en-US" altLang="zh-CN" sz="2600"/>
              <a:t># </a:t>
            </a:r>
            <a:r>
              <a:rPr lang="en-US" altLang="zh-CN"/>
              <a:t>  echo “${a}morning”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goodmorning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[root@ Linux  root</a:t>
            </a:r>
            <a:r>
              <a:rPr lang="zh-CN" altLang="en-US"/>
              <a:t>］</a:t>
            </a:r>
            <a:r>
              <a:rPr lang="en-US" altLang="zh-CN"/>
              <a:t>#   unset  a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[root@ Linux  root</a:t>
            </a:r>
            <a:r>
              <a:rPr lang="zh-CN" altLang="en-US"/>
              <a:t>］</a:t>
            </a:r>
            <a:r>
              <a:rPr lang="en-US" altLang="zh-CN"/>
              <a:t>#   echo “${a}morning”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morning</a:t>
            </a:r>
          </a:p>
          <a:p>
            <a:pPr marL="0" lvl="1" indent="0">
              <a:buClr>
                <a:schemeClr val="tx2"/>
              </a:buClr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z="2600"/>
          </a:p>
          <a:p>
            <a:pPr marL="0" indent="0">
              <a:buNone/>
            </a:pPr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36056306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19263"/>
            <a:ext cx="8712968" cy="4411662"/>
          </a:xfrm>
        </p:spPr>
        <p:txBody>
          <a:bodyPr/>
          <a:lstStyle/>
          <a:p>
            <a:r>
              <a:rPr lang="zh-CN" altLang="en-US" sz="2600"/>
              <a:t>如果赋值后不希望改变变量，使其类似常量，可以使用</a:t>
            </a:r>
            <a:r>
              <a:rPr lang="en-US" altLang="zh-CN" sz="2600"/>
              <a:t>readonly</a:t>
            </a:r>
            <a:r>
              <a:rPr lang="zh-CN" altLang="en-US" sz="2600"/>
              <a:t>命令将其设为只读。例如：</a:t>
            </a:r>
            <a:endParaRPr lang="en-US" altLang="zh-CN" sz="2600"/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[root@ Linux  root</a:t>
            </a:r>
            <a:r>
              <a:rPr lang="zh-CN" altLang="en-US"/>
              <a:t>］</a:t>
            </a:r>
            <a:r>
              <a:rPr lang="en-US" altLang="zh-CN"/>
              <a:t>#   a=good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/>
              <a:t>[root@ Linux  root</a:t>
            </a:r>
            <a:r>
              <a:rPr lang="zh-CN" altLang="en-US"/>
              <a:t>］</a:t>
            </a:r>
            <a:r>
              <a:rPr lang="en-US" altLang="zh-CN"/>
              <a:t>#   readonly a  </a:t>
            </a:r>
            <a:r>
              <a:rPr lang="en-US" altLang="zh-CN" sz="2000">
                <a:solidFill>
                  <a:srgbClr val="0000CC"/>
                </a:solidFill>
              </a:rPr>
              <a:t>//</a:t>
            </a:r>
            <a:r>
              <a:rPr lang="zh-CN" altLang="en-US" sz="2000">
                <a:solidFill>
                  <a:srgbClr val="0000CC"/>
                </a:solidFill>
              </a:rPr>
              <a:t>或直接在赋值时设为只读</a:t>
            </a:r>
            <a:endParaRPr lang="en-US" altLang="zh-CN" sz="2000">
              <a:solidFill>
                <a:srgbClr val="0000CC"/>
              </a:solidFill>
            </a:endParaRPr>
          </a:p>
          <a:p>
            <a:pPr marL="0" lvl="1" indent="0">
              <a:buClr>
                <a:schemeClr val="tx2"/>
              </a:buClr>
              <a:buNone/>
            </a:pPr>
            <a:r>
              <a:rPr lang="zh-CN" altLang="en-US"/>
              <a:t>此时，若要用</a:t>
            </a:r>
            <a:r>
              <a:rPr lang="en-US" altLang="zh-CN"/>
              <a:t>unset </a:t>
            </a:r>
            <a:r>
              <a:rPr lang="zh-CN" altLang="en-US"/>
              <a:t>重置变量</a:t>
            </a:r>
            <a:r>
              <a:rPr lang="en-US" altLang="zh-CN"/>
              <a:t>a</a:t>
            </a:r>
            <a:r>
              <a:rPr lang="zh-CN" altLang="en-US"/>
              <a:t>或者对</a:t>
            </a:r>
            <a:r>
              <a:rPr lang="en-US" altLang="zh-CN"/>
              <a:t>a</a:t>
            </a:r>
            <a:r>
              <a:rPr lang="zh-CN" altLang="en-US"/>
              <a:t>重新赋值，则会产生错误。</a:t>
            </a:r>
            <a:endParaRPr lang="en-US" altLang="zh-CN"/>
          </a:p>
          <a:p>
            <a:pPr marL="457200" lvl="1" indent="-457200">
              <a:buClr>
                <a:schemeClr val="tx2"/>
              </a:buClr>
            </a:pPr>
            <a:r>
              <a:rPr lang="zh-CN" altLang="en-US"/>
              <a:t>另外，</a:t>
            </a:r>
            <a:r>
              <a:rPr lang="en-US" altLang="zh-CN"/>
              <a:t>Shell</a:t>
            </a:r>
            <a:r>
              <a:rPr lang="zh-CN" altLang="en-US"/>
              <a:t>的变量默认为全局作用的，如果需要在一定范围内生效，则需要加上</a:t>
            </a:r>
            <a:r>
              <a:rPr lang="en-US" altLang="zh-CN"/>
              <a:t>local</a:t>
            </a:r>
            <a:r>
              <a:rPr lang="zh-CN" altLang="en-US"/>
              <a:t>限制，使用命令“</a:t>
            </a:r>
            <a:r>
              <a:rPr lang="en-US" altLang="zh-CN"/>
              <a:t>local a”</a:t>
            </a:r>
            <a:r>
              <a:rPr lang="zh-CN" altLang="en-US"/>
              <a:t>就将设置</a:t>
            </a:r>
            <a:r>
              <a:rPr lang="en-US" altLang="zh-CN"/>
              <a:t>a</a:t>
            </a:r>
            <a:r>
              <a:rPr lang="zh-CN" altLang="en-US"/>
              <a:t>为局部变量。</a:t>
            </a:r>
            <a:endParaRPr lang="en-US" altLang="zh-CN"/>
          </a:p>
          <a:p>
            <a:pPr marL="0" indent="0">
              <a:buNone/>
            </a:pPr>
            <a:endParaRPr lang="zh-CN" altLang="en-US" sz="2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09608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>
                <a:solidFill>
                  <a:srgbClr val="0000CC"/>
                </a:solidFill>
              </a:rPr>
              <a:t>read </a:t>
            </a:r>
            <a:r>
              <a:rPr lang="zh-CN" altLang="en-US" sz="2600">
                <a:solidFill>
                  <a:srgbClr val="0000CC"/>
                </a:solidFill>
              </a:rPr>
              <a:t>命令 </a:t>
            </a:r>
          </a:p>
          <a:p>
            <a:pPr marL="0" indent="0">
              <a:buNone/>
            </a:pPr>
            <a:r>
              <a:rPr lang="zh-CN" altLang="en-US" sz="2600"/>
              <a:t>在</a:t>
            </a:r>
            <a:r>
              <a:rPr lang="en-US" altLang="zh-CN" sz="2600"/>
              <a:t>shell</a:t>
            </a:r>
            <a:r>
              <a:rPr lang="zh-CN" altLang="en-US" sz="2600"/>
              <a:t>程序设计中，变量的值可以作为字符串从键盘读入，然后赋给指定的变量。</a:t>
            </a:r>
          </a:p>
          <a:p>
            <a:pPr marL="0" indent="0">
              <a:buNone/>
            </a:pPr>
            <a:r>
              <a:rPr lang="zh-CN" altLang="en-US" sz="2600">
                <a:solidFill>
                  <a:srgbClr val="0000CC"/>
                </a:solidFill>
              </a:rPr>
              <a:t>格式：</a:t>
            </a:r>
            <a:r>
              <a:rPr lang="en-US" altLang="zh-CN" sz="2600">
                <a:solidFill>
                  <a:srgbClr val="0000CC"/>
                </a:solidFill>
              </a:rPr>
              <a:t>read  </a:t>
            </a:r>
            <a:r>
              <a:rPr lang="zh-CN" altLang="en-US" sz="2600">
                <a:solidFill>
                  <a:srgbClr val="0000CC"/>
                </a:solidFill>
              </a:rPr>
              <a:t>变量</a:t>
            </a:r>
          </a:p>
          <a:p>
            <a:r>
              <a:rPr lang="zh-CN" altLang="en-US" sz="2600"/>
              <a:t>通常用在</a:t>
            </a:r>
            <a:r>
              <a:rPr lang="en-US" altLang="zh-CN" sz="2600"/>
              <a:t>shell</a:t>
            </a:r>
            <a:r>
              <a:rPr lang="zh-CN" altLang="en-US" sz="2600"/>
              <a:t>脚本中与用户进行交互的场合。该命令可以一次读取多个变量的值，变量和输入的值都需要使用空格隔开。</a:t>
            </a:r>
            <a:endParaRPr lang="en-US" altLang="zh-CN" sz="2600"/>
          </a:p>
          <a:p>
            <a:r>
              <a:rPr lang="zh-CN" altLang="en-US" sz="2600"/>
              <a:t>如果指定的变量名少于字段数量，则多出的字段数量分配给最后一个变量，如果指定的变量命令多于字段数量，则多出的变量赋值为空。</a:t>
            </a:r>
            <a:endParaRPr lang="en-US" altLang="zh-CN" sz="2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55624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例如：用</a:t>
            </a:r>
            <a:r>
              <a:rPr lang="en-US" altLang="zh-CN" sz="2400"/>
              <a:t>read</a:t>
            </a:r>
            <a:r>
              <a:rPr lang="zh-CN" altLang="en-US" sz="2400"/>
              <a:t>命令读入变量的值。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read var1 var2 var3 var4</a:t>
            </a:r>
          </a:p>
          <a:p>
            <a:pPr marL="0" indent="0">
              <a:buNone/>
            </a:pPr>
            <a:r>
              <a:rPr lang="en-US" altLang="zh-CN" sz="2400"/>
              <a:t>1 22 333 4444 55555</a:t>
            </a:r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echo $var1 $var2 $var3</a:t>
            </a:r>
          </a:p>
          <a:p>
            <a:pPr marL="0" indent="0">
              <a:buNone/>
            </a:pPr>
            <a:r>
              <a:rPr lang="en-US" altLang="zh-CN" sz="2400"/>
              <a:t>1 22 333</a:t>
            </a:r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echo $var4</a:t>
            </a:r>
          </a:p>
          <a:p>
            <a:pPr marL="0" indent="0">
              <a:buNone/>
            </a:pPr>
            <a:r>
              <a:rPr lang="en-US" altLang="zh-CN" sz="2400"/>
              <a:t>4444 55555</a:t>
            </a:r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read  var1 var2 var3 var4</a:t>
            </a:r>
          </a:p>
          <a:p>
            <a:pPr marL="0" indent="0">
              <a:buNone/>
            </a:pPr>
            <a:r>
              <a:rPr lang="en-US" altLang="zh-CN" sz="2400"/>
              <a:t>1 22 333</a:t>
            </a:r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echo $var1 $var2 $var3</a:t>
            </a:r>
          </a:p>
          <a:p>
            <a:pPr marL="0" indent="0">
              <a:buNone/>
            </a:pPr>
            <a:r>
              <a:rPr lang="en-US" altLang="zh-CN" sz="2400"/>
              <a:t>1 22 333</a:t>
            </a:r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echo $var4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7058263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9592" y="620688"/>
            <a:ext cx="698477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latin typeface="+mn-ea"/>
                <a:ea typeface="+mn-ea"/>
              </a:rPr>
              <a:t>例如，向某人问好</a:t>
            </a:r>
            <a:r>
              <a:rPr lang="zh-CN" altLang="zh-CN" sz="2400">
                <a:latin typeface="+mn-ea"/>
                <a:ea typeface="+mn-ea"/>
              </a:rPr>
              <a:t>：</a:t>
            </a:r>
            <a:endParaRPr lang="zh-CN" altLang="zh-CN" sz="2400" dirty="0">
              <a:latin typeface="+mn-ea"/>
              <a:ea typeface="+mn-ea"/>
            </a:endParaRPr>
          </a:p>
          <a:p>
            <a:pPr algn="l"/>
            <a:r>
              <a:rPr lang="zh-CN" altLang="zh-CN" sz="2400">
                <a:latin typeface="+mn-ea"/>
                <a:ea typeface="+mn-ea"/>
              </a:rPr>
              <a:t>vi Hello</a:t>
            </a:r>
            <a:r>
              <a:rPr lang="zh-CN" altLang="zh-CN" sz="2400" dirty="0">
                <a:latin typeface="+mn-ea"/>
                <a:ea typeface="+mn-ea"/>
              </a:rPr>
              <a:t>.sh</a:t>
            </a:r>
          </a:p>
          <a:p>
            <a:pPr algn="l"/>
            <a:r>
              <a:rPr lang="zh-CN" altLang="zh-CN" sz="2400" dirty="0">
                <a:latin typeface="+mn-ea"/>
                <a:ea typeface="+mn-ea"/>
              </a:rPr>
              <a:t>以下为脚本内容：</a:t>
            </a:r>
          </a:p>
          <a:p>
            <a:pPr algn="l"/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#!/bin/</a:t>
            </a:r>
            <a:r>
              <a:rPr lang="en-US" altLang="zh-CN" sz="2400" dirty="0" err="1">
                <a:solidFill>
                  <a:schemeClr val="hlink"/>
                </a:solidFill>
                <a:latin typeface="+mn-ea"/>
                <a:ea typeface="+mn-ea"/>
              </a:rPr>
              <a:t>ba</a:t>
            </a:r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sh</a:t>
            </a:r>
          </a:p>
          <a:p>
            <a:pPr algn="l"/>
            <a:r>
              <a:rPr lang="zh-CN" altLang="zh-CN" sz="2400">
                <a:solidFill>
                  <a:schemeClr val="hlink"/>
                </a:solidFill>
                <a:latin typeface="+mn-ea"/>
                <a:ea typeface="+mn-ea"/>
              </a:rPr>
              <a:t>#Hello</a:t>
            </a:r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.sh</a:t>
            </a:r>
          </a:p>
          <a:p>
            <a:pPr algn="l"/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#To show hello to somebody</a:t>
            </a:r>
          </a:p>
          <a:p>
            <a:pPr algn="l"/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echo -n“Enter Your Name:”</a:t>
            </a:r>
          </a:p>
          <a:p>
            <a:pPr algn="l"/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read NAME</a:t>
            </a:r>
          </a:p>
          <a:p>
            <a:pPr algn="l"/>
            <a:r>
              <a:rPr lang="zh-CN" altLang="zh-CN" sz="2400" dirty="0">
                <a:solidFill>
                  <a:schemeClr val="hlink"/>
                </a:solidFill>
                <a:latin typeface="+mn-ea"/>
                <a:ea typeface="+mn-ea"/>
              </a:rPr>
              <a:t>echo “Hello,$NAME!”</a:t>
            </a:r>
            <a:r>
              <a:rPr lang="zh-CN" altLang="zh-CN" sz="24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zh-CN" altLang="zh-CN" sz="2400" dirty="0">
                <a:latin typeface="+mn-ea"/>
                <a:ea typeface="+mn-ea"/>
              </a:rPr>
              <a:t>保存，退出vi编辑器。</a:t>
            </a:r>
          </a:p>
          <a:p>
            <a:pPr algn="l"/>
            <a:r>
              <a:rPr lang="zh-CN" altLang="zh-CN" sz="2400" dirty="0">
                <a:latin typeface="+mn-ea"/>
                <a:ea typeface="+mn-ea"/>
              </a:rPr>
              <a:t>为脚本添加可执行权限：</a:t>
            </a:r>
          </a:p>
          <a:p>
            <a:pPr algn="l"/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</a:t>
            </a:r>
            <a:r>
              <a:rPr lang="zh-CN" altLang="zh-CN" sz="2400">
                <a:latin typeface="+mn-ea"/>
                <a:ea typeface="+mn-ea"/>
              </a:rPr>
              <a:t>chmod +x Hello.sh</a:t>
            </a:r>
          </a:p>
          <a:p>
            <a:pPr algn="l"/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</a:t>
            </a:r>
            <a:r>
              <a:rPr lang="en-US" altLang="zh-CN" sz="2400">
                <a:latin typeface="+mn-ea"/>
                <a:ea typeface="+mn-ea"/>
              </a:rPr>
              <a:t>./</a:t>
            </a:r>
            <a:r>
              <a:rPr lang="zh-CN" altLang="zh-CN" sz="2400">
                <a:latin typeface="+mn-ea"/>
                <a:ea typeface="+mn-ea"/>
              </a:rPr>
              <a:t>Hello.sh</a:t>
            </a:r>
            <a:endParaRPr lang="en-US" altLang="zh-CN" sz="2400">
              <a:latin typeface="+mn-ea"/>
              <a:ea typeface="+mn-ea"/>
            </a:endParaRPr>
          </a:p>
          <a:p>
            <a:pPr algn="l"/>
            <a:r>
              <a:rPr lang="en-US" altLang="zh-CN" sz="2400"/>
              <a:t>Enter Your Name:lily</a:t>
            </a:r>
          </a:p>
          <a:p>
            <a:pPr algn="l"/>
            <a:r>
              <a:rPr lang="en-US" altLang="zh-CN" sz="2400"/>
              <a:t>Hello,lily!</a:t>
            </a:r>
            <a:endParaRPr lang="zh-CN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6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11.4  </a:t>
            </a:r>
            <a:r>
              <a:rPr lang="zh-CN" altLang="en-US"/>
              <a:t>表达式的比较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1.</a:t>
            </a:r>
            <a:r>
              <a:rPr lang="zh-CN" altLang="en-US" sz="2600" dirty="0">
                <a:solidFill>
                  <a:srgbClr val="0000CC"/>
                </a:solidFill>
              </a:rPr>
              <a:t>字符串比较 </a:t>
            </a:r>
          </a:p>
          <a:p>
            <a:pPr marL="0" indent="0" eaLnBrk="1" hangingPunct="1">
              <a:buNone/>
            </a:pPr>
            <a:r>
              <a:rPr lang="zh-CN" altLang="en-US" sz="2600" dirty="0"/>
              <a:t>作用：测试字符串是否相等、长度是否为零，字符串是否为</a:t>
            </a:r>
            <a:r>
              <a:rPr lang="en-US" altLang="zh-CN" sz="2600"/>
              <a:t>NULL</a:t>
            </a:r>
            <a:r>
              <a:rPr lang="zh-CN" altLang="en-US" sz="2600"/>
              <a:t>。为真返回值为</a:t>
            </a:r>
            <a:r>
              <a:rPr lang="en-US" altLang="zh-CN" sz="2600"/>
              <a:t>0</a:t>
            </a:r>
            <a:r>
              <a:rPr lang="zh-CN" altLang="en-US" sz="2600"/>
              <a:t>，为假返回值是</a:t>
            </a:r>
            <a:r>
              <a:rPr lang="en-US" altLang="zh-CN" sz="2600"/>
              <a:t>1</a:t>
            </a:r>
            <a:r>
              <a:rPr lang="zh-CN" altLang="en-US" sz="2600"/>
              <a:t>。</a:t>
            </a:r>
            <a:endParaRPr lang="zh-CN" altLang="en-US" sz="2600" dirty="0"/>
          </a:p>
          <a:p>
            <a:pPr marL="0" indent="0" eaLnBrk="1" hangingPunct="1">
              <a:buNone/>
            </a:pPr>
            <a:r>
              <a:rPr lang="zh-CN" altLang="en-US" sz="2600" dirty="0"/>
              <a:t>常用的字符串操作符：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1026" name="Picture 2" descr="C:\Users\liqun\Desktop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77686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59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表达式的比较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513"/>
            <a:ext cx="7992887" cy="53292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200" dirty="0"/>
              <a:t>例如，从键盘读入两个字符串，判断这两个字符串是否相等。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用</a:t>
            </a:r>
            <a:r>
              <a:rPr lang="en-US" altLang="zh-CN" sz="2200" dirty="0"/>
              <a:t>vi</a:t>
            </a:r>
            <a:r>
              <a:rPr lang="zh-CN" altLang="en-US" sz="2200" dirty="0"/>
              <a:t>编辑程序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vi </a:t>
            </a:r>
            <a:r>
              <a:rPr lang="en-US" altLang="zh-CN" sz="2200" dirty="0" err="1"/>
              <a:t>test1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#!/bin/bash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read  </a:t>
            </a:r>
            <a:r>
              <a:rPr lang="en-US" altLang="zh-CN" sz="2200" dirty="0" err="1"/>
              <a:t>ar1</a:t>
            </a:r>
            <a:r>
              <a:rPr lang="en-US" altLang="zh-CN" sz="22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read  </a:t>
            </a:r>
            <a:r>
              <a:rPr lang="en-US" altLang="zh-CN" sz="2200" dirty="0" err="1"/>
              <a:t>ar2</a:t>
            </a:r>
            <a:r>
              <a:rPr lang="en-US" altLang="zh-CN" sz="22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[ "$</a:t>
            </a:r>
            <a:r>
              <a:rPr lang="en-US" altLang="zh-CN" sz="2200" dirty="0" err="1"/>
              <a:t>ar1</a:t>
            </a:r>
            <a:r>
              <a:rPr lang="en-US" altLang="zh-CN" sz="2200" dirty="0"/>
              <a:t>"  =  "$</a:t>
            </a:r>
            <a:r>
              <a:rPr lang="en-US" altLang="zh-CN" sz="2200" dirty="0" err="1"/>
              <a:t>ar2</a:t>
            </a:r>
            <a:r>
              <a:rPr lang="en-US" altLang="zh-CN" sz="2200" dirty="0"/>
              <a:t>" 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echo </a:t>
            </a:r>
            <a:r>
              <a:rPr lang="en-US" altLang="zh-CN" sz="2200"/>
              <a:t>$?                                     #</a:t>
            </a:r>
            <a:r>
              <a:rPr lang="zh-CN" altLang="en-US" sz="2200" dirty="0"/>
              <a:t>保存前一个命令的返回码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设置权限：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</a:t>
            </a:r>
            <a:r>
              <a:rPr lang="en-US" altLang="zh-CN" sz="2200"/>
              <a:t>bin] #  chmod </a:t>
            </a:r>
            <a:r>
              <a:rPr lang="en-US" altLang="zh-CN" sz="2200" dirty="0"/>
              <a:t>+x </a:t>
            </a:r>
            <a:r>
              <a:rPr lang="en-US" altLang="zh-CN" sz="2200" dirty="0" err="1"/>
              <a:t>test1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(3)</a:t>
            </a:r>
            <a:r>
              <a:rPr lang="zh-CN" altLang="en-US" sz="2200" dirty="0"/>
              <a:t>执行：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</a:t>
            </a:r>
            <a:r>
              <a:rPr lang="en-US" altLang="zh-CN" sz="2200"/>
              <a:t>root] #  </a:t>
            </a:r>
            <a:r>
              <a:rPr lang="en-US" altLang="zh-CN" sz="2200" dirty="0"/>
              <a:t>./</a:t>
            </a:r>
            <a:r>
              <a:rPr lang="en-US" altLang="zh-CN" sz="2200" dirty="0" err="1"/>
              <a:t>test1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 err="1"/>
              <a:t>aaa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 err="1"/>
              <a:t>bbb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1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3707904" y="5373215"/>
            <a:ext cx="4968056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</a:rPr>
              <a:t>注意</a:t>
            </a:r>
            <a:r>
              <a:rPr lang="en-US" altLang="zh-CN" b="1">
                <a:solidFill>
                  <a:srgbClr val="CC0099"/>
                </a:solidFill>
                <a:latin typeface="+mn-ea"/>
                <a:ea typeface="+mn-ea"/>
              </a:rPr>
              <a:t>:“[”</a:t>
            </a:r>
            <a:r>
              <a:rPr lang="zh-CN" altLang="en-US" b="1" dirty="0">
                <a:solidFill>
                  <a:srgbClr val="CC0099"/>
                </a:solidFill>
                <a:latin typeface="+mn-ea"/>
                <a:ea typeface="+mn-ea"/>
              </a:rPr>
              <a:t>后面和“</a:t>
            </a:r>
            <a:r>
              <a:rPr lang="en-US" altLang="zh-CN" b="1" dirty="0">
                <a:solidFill>
                  <a:srgbClr val="CC0099"/>
                </a:solidFill>
                <a:latin typeface="+mn-ea"/>
                <a:ea typeface="+mn-ea"/>
              </a:rPr>
              <a:t>]”</a:t>
            </a:r>
            <a:r>
              <a:rPr lang="zh-CN" altLang="en-US" b="1" dirty="0">
                <a:solidFill>
                  <a:srgbClr val="CC0099"/>
                </a:solidFill>
                <a:latin typeface="+mn-ea"/>
                <a:ea typeface="+mn-ea"/>
              </a:rPr>
              <a:t>前面及等号“</a:t>
            </a:r>
            <a:r>
              <a:rPr lang="en-US" altLang="zh-CN" b="1" dirty="0">
                <a:solidFill>
                  <a:srgbClr val="CC0099"/>
                </a:solidFill>
                <a:latin typeface="+mn-ea"/>
                <a:ea typeface="+mn-ea"/>
              </a:rPr>
              <a:t>=”</a:t>
            </a:r>
            <a:r>
              <a:rPr lang="zh-CN" altLang="en-US" b="1" dirty="0">
                <a:solidFill>
                  <a:srgbClr val="CC0099"/>
                </a:solidFill>
                <a:latin typeface="+mn-ea"/>
                <a:ea typeface="+mn-ea"/>
              </a:rPr>
              <a:t>的前后都应有一空格；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134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表达式的比较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351309"/>
            <a:ext cx="8424935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2.</a:t>
            </a:r>
            <a:r>
              <a:rPr lang="zh-CN" altLang="en-US" sz="2600" dirty="0">
                <a:solidFill>
                  <a:srgbClr val="0000CC"/>
                </a:solidFill>
              </a:rPr>
              <a:t>数字比较 </a:t>
            </a:r>
          </a:p>
          <a:p>
            <a:pPr marL="0" indent="0" eaLnBrk="1" hangingPunct="1">
              <a:buNone/>
            </a:pPr>
            <a:r>
              <a:rPr lang="zh-CN" altLang="en-US" sz="2600" dirty="0"/>
              <a:t>在</a:t>
            </a:r>
            <a:r>
              <a:rPr lang="en-US" altLang="zh-CN" sz="2600" dirty="0"/>
              <a:t>bash shell</a:t>
            </a:r>
            <a:r>
              <a:rPr lang="zh-CN" altLang="en-US" sz="2600" dirty="0"/>
              <a:t>编程中的关系运算有别于其他编程语言。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5"/>
            <a:ext cx="763284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43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表达式的比较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5904656" cy="53276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200" dirty="0"/>
              <a:t>例如，比较两个数字是否相等。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用</a:t>
            </a:r>
            <a:r>
              <a:rPr lang="en-US" altLang="zh-CN" sz="2200"/>
              <a:t>vi</a:t>
            </a:r>
            <a:r>
              <a:rPr lang="zh-CN" altLang="en-US" sz="2200"/>
              <a:t>编辑程序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 </a:t>
            </a:r>
            <a:r>
              <a:rPr lang="en-US" altLang="zh-CN" sz="2200"/>
              <a:t># vi test2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#!/bin/bash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read x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if  test  $x  -</a:t>
            </a:r>
            <a:r>
              <a:rPr lang="en-US" altLang="zh-CN" sz="2200" dirty="0" err="1"/>
              <a:t>eq</a:t>
            </a:r>
            <a:r>
              <a:rPr lang="en-US" altLang="zh-CN" sz="2200" dirty="0"/>
              <a:t>  $y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   then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      echo “$x= =$y”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   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      echo “$x!=$y”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设置</a:t>
            </a:r>
            <a:r>
              <a:rPr lang="zh-CN" altLang="en-US" sz="2200"/>
              <a:t>权限：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/>
              <a:t>	</a:t>
            </a:r>
            <a:r>
              <a:rPr lang="en-US" altLang="zh-CN" sz="2200"/>
              <a:t> [root@ Linux  root</a:t>
            </a:r>
            <a:r>
              <a:rPr lang="zh-CN" altLang="en-US" sz="2200"/>
              <a:t>］ </a:t>
            </a:r>
            <a:r>
              <a:rPr lang="en-US" altLang="zh-CN" sz="2200"/>
              <a:t>#  chmod </a:t>
            </a:r>
            <a:r>
              <a:rPr lang="en-US" altLang="zh-CN" sz="2200" dirty="0"/>
              <a:t>+</a:t>
            </a:r>
            <a:r>
              <a:rPr lang="en-US" altLang="zh-CN" sz="2200"/>
              <a:t>x test2</a:t>
            </a:r>
            <a:endParaRPr lang="en-US" altLang="zh-CN" sz="2200" dirty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4355976" y="2204864"/>
            <a:ext cx="4608512" cy="2880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 dirty="0">
                <a:ea typeface="黑体" pitchFamily="49" charset="-122"/>
              </a:rPr>
              <a:t>(3)</a:t>
            </a:r>
            <a:r>
              <a:rPr lang="zh-CN" altLang="en-US" sz="2200" dirty="0">
                <a:ea typeface="黑体" pitchFamily="49" charset="-122"/>
              </a:rPr>
              <a:t>执行：</a:t>
            </a: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</a:t>
            </a:r>
            <a:r>
              <a:rPr lang="en-US" altLang="zh-CN" sz="2200">
                <a:ea typeface="黑体" pitchFamily="49" charset="-122"/>
              </a:rPr>
              <a:t>./test2</a:t>
            </a:r>
            <a:endParaRPr lang="en-US" altLang="zh-CN" sz="2200" dirty="0"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 dirty="0">
                <a:ea typeface="黑体" pitchFamily="49" charset="-122"/>
              </a:rPr>
              <a:t>50  100</a:t>
            </a: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 dirty="0">
                <a:ea typeface="黑体" pitchFamily="49" charset="-122"/>
              </a:rPr>
              <a:t>50!=100</a:t>
            </a: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</a:t>
            </a:r>
            <a:r>
              <a:rPr lang="en-US" altLang="zh-CN" sz="2200">
                <a:ea typeface="黑体" pitchFamily="49" charset="-122"/>
              </a:rPr>
              <a:t>./test2</a:t>
            </a:r>
            <a:endParaRPr lang="en-US" altLang="zh-CN" sz="2200" dirty="0"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 dirty="0">
                <a:ea typeface="黑体" pitchFamily="49" charset="-122"/>
              </a:rPr>
              <a:t>150  150</a:t>
            </a:r>
          </a:p>
          <a:p>
            <a:pPr lvl="1" eaLnBrk="1" hangingPunct="1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200" dirty="0">
                <a:ea typeface="黑体" pitchFamily="49" charset="-122"/>
              </a:rPr>
              <a:t>150= =150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6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 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81634"/>
            <a:ext cx="8435280" cy="4411662"/>
          </a:xfrm>
        </p:spPr>
        <p:txBody>
          <a:bodyPr/>
          <a:lstStyle/>
          <a:p>
            <a:r>
              <a:rPr lang="en-US" altLang="zh-CN" sz="2600"/>
              <a:t>Linux</a:t>
            </a:r>
            <a:r>
              <a:rPr lang="zh-CN" altLang="en-US" sz="2600"/>
              <a:t>中的</a:t>
            </a:r>
            <a:r>
              <a:rPr lang="en-US" altLang="zh-CN" sz="2600"/>
              <a:t>shell</a:t>
            </a:r>
            <a:r>
              <a:rPr lang="zh-CN" altLang="en-US" sz="2600"/>
              <a:t>有多种类型，其中最常用的几种是</a:t>
            </a:r>
            <a:r>
              <a:rPr lang="en-US" altLang="zh-CN" sz="2600"/>
              <a:t>Bourne shell</a:t>
            </a:r>
            <a:r>
              <a:rPr lang="zh-CN" altLang="en-US" sz="2600"/>
              <a:t>（</a:t>
            </a:r>
            <a:r>
              <a:rPr lang="en-US" altLang="zh-CN" sz="2600"/>
              <a:t>sh</a:t>
            </a:r>
            <a:r>
              <a:rPr lang="zh-CN" altLang="en-US" sz="2600"/>
              <a:t>）、</a:t>
            </a:r>
            <a:r>
              <a:rPr lang="en-US" altLang="zh-CN" sz="2600"/>
              <a:t>C shell</a:t>
            </a:r>
            <a:r>
              <a:rPr lang="zh-CN" altLang="en-US" sz="2600"/>
              <a:t>（</a:t>
            </a:r>
            <a:r>
              <a:rPr lang="en-US" altLang="zh-CN" sz="2600"/>
              <a:t>csh</a:t>
            </a:r>
            <a:r>
              <a:rPr lang="zh-CN" altLang="en-US" sz="2600"/>
              <a:t>）和</a:t>
            </a:r>
            <a:r>
              <a:rPr lang="en-US" altLang="zh-CN" sz="2600"/>
              <a:t>Korn shell</a:t>
            </a:r>
            <a:r>
              <a:rPr lang="zh-CN" altLang="en-US" sz="2600"/>
              <a:t>（</a:t>
            </a:r>
            <a:r>
              <a:rPr lang="en-US" altLang="zh-CN" sz="2600"/>
              <a:t>ksh</a:t>
            </a:r>
            <a:r>
              <a:rPr lang="zh-CN" altLang="en-US" sz="2600"/>
              <a:t>）。三种</a:t>
            </a:r>
            <a:r>
              <a:rPr lang="en-US" altLang="zh-CN" sz="2600"/>
              <a:t>shell</a:t>
            </a:r>
            <a:r>
              <a:rPr lang="zh-CN" altLang="en-US" sz="2600"/>
              <a:t>各有优缺点。</a:t>
            </a:r>
            <a:r>
              <a:rPr lang="en-US" altLang="zh-CN" sz="2600"/>
              <a:t>Bourne  shell</a:t>
            </a:r>
            <a:r>
              <a:rPr lang="zh-CN" altLang="en-US" sz="2600"/>
              <a:t>是</a:t>
            </a:r>
            <a:r>
              <a:rPr lang="en-US" altLang="zh-CN" sz="2600"/>
              <a:t>UNIX</a:t>
            </a:r>
            <a:r>
              <a:rPr lang="zh-CN" altLang="en-US" sz="2600"/>
              <a:t>最初使用的</a:t>
            </a:r>
            <a:r>
              <a:rPr lang="en-US" altLang="zh-CN" sz="2600"/>
              <a:t>shell</a:t>
            </a:r>
            <a:r>
              <a:rPr lang="zh-CN" altLang="en-US" sz="2600"/>
              <a:t>，并且在每种</a:t>
            </a:r>
            <a:r>
              <a:rPr lang="en-US" altLang="zh-CN" sz="2600"/>
              <a:t>UNIX</a:t>
            </a:r>
            <a:r>
              <a:rPr lang="zh-CN" altLang="en-US" sz="2600"/>
              <a:t>上都可以使用。</a:t>
            </a:r>
            <a:r>
              <a:rPr lang="en-US" altLang="zh-CN" sz="2600"/>
              <a:t>Bourne  shell</a:t>
            </a:r>
            <a:r>
              <a:rPr lang="zh-CN" altLang="en-US" sz="2600"/>
              <a:t>在</a:t>
            </a:r>
            <a:r>
              <a:rPr lang="en-US" altLang="zh-CN" sz="2600"/>
              <a:t>shell</a:t>
            </a:r>
            <a:r>
              <a:rPr lang="zh-CN" altLang="en-US" sz="2600"/>
              <a:t>编程方面相当优秀，但在处理与用户的交互方面做得不如其他几种</a:t>
            </a:r>
            <a:r>
              <a:rPr lang="en-US" altLang="zh-CN" sz="2600"/>
              <a:t>shell</a:t>
            </a:r>
            <a:r>
              <a:rPr lang="zh-CN" altLang="en-US" sz="2600"/>
              <a:t>。</a:t>
            </a:r>
            <a:r>
              <a:rPr lang="en-US" altLang="zh-CN" sz="2600"/>
              <a:t>Linux</a:t>
            </a:r>
            <a:r>
              <a:rPr lang="zh-CN" altLang="en-US" sz="2600"/>
              <a:t>操作系统缺省的</a:t>
            </a:r>
            <a:r>
              <a:rPr lang="en-US" altLang="zh-CN" sz="2600"/>
              <a:t>shell</a:t>
            </a:r>
            <a:r>
              <a:rPr lang="zh-CN" altLang="en-US" sz="2600"/>
              <a:t>是</a:t>
            </a:r>
            <a:r>
              <a:rPr lang="en-US" altLang="zh-CN" sz="2600"/>
              <a:t>Bourne   Again   shell</a:t>
            </a:r>
            <a:r>
              <a:rPr lang="zh-CN" altLang="en-US" sz="2600"/>
              <a:t>，它是</a:t>
            </a:r>
            <a:r>
              <a:rPr lang="en-US" altLang="zh-CN" sz="2600"/>
              <a:t>Bourne  shell</a:t>
            </a:r>
            <a:r>
              <a:rPr lang="zh-CN" altLang="en-US" sz="2600"/>
              <a:t>的扩展，简称</a:t>
            </a:r>
            <a:r>
              <a:rPr lang="en-US" altLang="zh-CN" sz="2600">
                <a:solidFill>
                  <a:srgbClr val="0000CC"/>
                </a:solidFill>
              </a:rPr>
              <a:t>Bash</a:t>
            </a:r>
            <a:r>
              <a:rPr lang="zh-CN" altLang="en-US" sz="2600"/>
              <a:t>，与</a:t>
            </a:r>
            <a:r>
              <a:rPr lang="en-US" altLang="zh-CN" sz="2600"/>
              <a:t>Bourne   shell</a:t>
            </a:r>
            <a:r>
              <a:rPr lang="zh-CN" altLang="en-US" sz="2600"/>
              <a:t>完全向后兼容，并且在</a:t>
            </a:r>
            <a:r>
              <a:rPr lang="en-US" altLang="zh-CN" sz="2600"/>
              <a:t>Bourne   shell</a:t>
            </a:r>
            <a:r>
              <a:rPr lang="zh-CN" altLang="en-US" sz="2600"/>
              <a:t>的基础上增加、增强了很多特性。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81711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3528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/>
              <a:t>对条件进行判断，就需要使用</a:t>
            </a:r>
            <a:r>
              <a:rPr lang="en-US" altLang="zh-CN" sz="2600"/>
              <a:t>test</a:t>
            </a:r>
            <a:r>
              <a:rPr lang="zh-CN" altLang="en-US" sz="2600"/>
              <a:t>命令。</a:t>
            </a:r>
            <a:r>
              <a:rPr lang="en-US" altLang="zh-CN" sz="2600"/>
              <a:t>test</a:t>
            </a:r>
            <a:r>
              <a:rPr lang="zh-CN" altLang="en-US" sz="2600"/>
              <a:t>命令被用来判断表达式并且产生返回值。表达式为真，返回值为</a:t>
            </a:r>
            <a:r>
              <a:rPr lang="en-US" altLang="zh-CN" sz="2600"/>
              <a:t>0</a:t>
            </a:r>
            <a:r>
              <a:rPr lang="zh-CN" altLang="en-US" sz="2600"/>
              <a:t>，表达式为假，返回值为</a:t>
            </a:r>
            <a:r>
              <a:rPr lang="en-US" altLang="zh-CN" sz="2600"/>
              <a:t>1</a:t>
            </a:r>
            <a:r>
              <a:rPr lang="zh-CN" altLang="en-US" sz="2600"/>
              <a:t>。</a:t>
            </a:r>
            <a:r>
              <a:rPr lang="en-US" altLang="zh-CN" sz="2600"/>
              <a:t>test</a:t>
            </a:r>
            <a:r>
              <a:rPr lang="zh-CN" altLang="en-US" sz="2600"/>
              <a:t>命令可对整数、字符串、以及文件进行判断，其使用方法如下：</a:t>
            </a:r>
            <a:endParaRPr lang="en-US" altLang="zh-CN" sz="2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/>
              <a:t>           test  </a:t>
            </a:r>
            <a:r>
              <a:rPr lang="zh-CN" altLang="en-US" sz="2600"/>
              <a:t>表达式</a:t>
            </a:r>
            <a:endParaRPr lang="en-US" altLang="zh-CN" sz="2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/>
              <a:t>         </a:t>
            </a:r>
            <a:r>
              <a:rPr lang="zh-CN" altLang="en-US" sz="2600"/>
              <a:t>或者</a:t>
            </a:r>
            <a:endParaRPr lang="en-US" altLang="zh-CN" sz="2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/>
              <a:t>                 [</a:t>
            </a:r>
            <a:r>
              <a:rPr lang="zh-CN" altLang="en-US" sz="2600"/>
              <a:t>表达式</a:t>
            </a:r>
            <a:r>
              <a:rPr lang="en-US" altLang="zh-CN" sz="2600"/>
              <a:t>]</a:t>
            </a:r>
            <a:endParaRPr lang="zh-CN" altLang="en-US" sz="2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43530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表达式的比较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4741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3</a:t>
            </a:r>
            <a:r>
              <a:rPr lang="en-US" altLang="zh-CN" sz="2600" b="1">
                <a:solidFill>
                  <a:srgbClr val="0000CC"/>
                </a:solidFill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</a:rPr>
              <a:t>文件操作</a:t>
            </a:r>
          </a:p>
          <a:p>
            <a:pPr marL="0" indent="0" eaLnBrk="1" hangingPunct="1">
              <a:buNone/>
            </a:pPr>
            <a:r>
              <a:rPr lang="zh-CN" altLang="en-US" sz="2600" dirty="0"/>
              <a:t>文件测试表达式通常是为了测试文件的信息，一般由脚本来决定文件是否应该备份、复制或删除。</a:t>
            </a:r>
          </a:p>
          <a:p>
            <a:pPr marL="0" indent="0" eaLnBrk="1" hangingPunct="1">
              <a:buNone/>
            </a:pPr>
            <a:r>
              <a:rPr lang="zh-CN" altLang="en-US" sz="2600" dirty="0"/>
              <a:t>常用操作符：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0164"/>
            <a:ext cx="8065194" cy="342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503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表达式的比较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29600" cy="51831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例如，判断</a:t>
            </a:r>
            <a:r>
              <a:rPr lang="en-US" altLang="zh-CN" sz="2000" dirty="0" err="1"/>
              <a:t>zb</a:t>
            </a:r>
            <a:r>
              <a:rPr lang="zh-CN" altLang="en-US" sz="2000" dirty="0"/>
              <a:t>目录是否存在</a:t>
            </a:r>
            <a:r>
              <a:rPr lang="en-US" altLang="zh-CN" sz="2000" dirty="0"/>
              <a:t>/root</a:t>
            </a:r>
            <a:r>
              <a:rPr lang="zh-CN" altLang="en-US" sz="2000" dirty="0"/>
              <a:t>下。</a:t>
            </a: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用</a:t>
            </a:r>
            <a:r>
              <a:rPr lang="en-US" altLang="zh-CN" sz="2000" dirty="0"/>
              <a:t>vi</a:t>
            </a:r>
            <a:r>
              <a:rPr lang="zh-CN" altLang="en-US" sz="2000" dirty="0"/>
              <a:t>编辑程序</a:t>
            </a:r>
          </a:p>
          <a:p>
            <a:pPr marL="800100" lvl="1" indent="-342900" eaLnBrk="1" hangingPunct="1">
              <a:lnSpc>
                <a:spcPct val="9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 </a:t>
            </a:r>
            <a:r>
              <a:rPr lang="en-US" altLang="zh-CN" sz="2000"/>
              <a:t># vi test3</a:t>
            </a:r>
            <a:endParaRPr lang="en-US" altLang="zh-CN" sz="2000" dirty="0"/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#!/bin/bash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[ -d  /root/</a:t>
            </a:r>
            <a:r>
              <a:rPr lang="en-US" altLang="zh-CN" sz="2000" dirty="0" err="1"/>
              <a:t>zb</a:t>
            </a:r>
            <a:r>
              <a:rPr lang="en-US" altLang="zh-CN" sz="2000" dirty="0"/>
              <a:t> ]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echo $?                                              #</a:t>
            </a:r>
            <a:r>
              <a:rPr lang="zh-CN" altLang="en-US" sz="2000" dirty="0"/>
              <a:t>保存前一个命令的返回码</a:t>
            </a: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设置权限：</a:t>
            </a:r>
          </a:p>
          <a:p>
            <a:pPr marL="800100" lvl="1" indent="-342900" eaLnBrk="1" hangingPunct="1">
              <a:lnSpc>
                <a:spcPct val="9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 </a:t>
            </a:r>
            <a:r>
              <a:rPr lang="en-US" altLang="zh-CN" sz="2000"/>
              <a:t># chmod </a:t>
            </a:r>
            <a:r>
              <a:rPr lang="en-US" altLang="zh-CN" sz="2000" dirty="0"/>
              <a:t>+</a:t>
            </a:r>
            <a:r>
              <a:rPr lang="en-US" altLang="zh-CN" sz="2000"/>
              <a:t>x test3</a:t>
            </a:r>
            <a:endParaRPr lang="en-US" altLang="zh-CN" sz="2000" dirty="0"/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执行：</a:t>
            </a:r>
          </a:p>
          <a:p>
            <a:pPr marL="800100" lvl="1" indent="-342900" eaLnBrk="1" hangingPunct="1">
              <a:lnSpc>
                <a:spcPct val="9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 </a:t>
            </a:r>
            <a:r>
              <a:rPr lang="en-US" altLang="zh-CN" sz="2000"/>
              <a:t>#  ./test3</a:t>
            </a:r>
            <a:endParaRPr lang="en-US" altLang="zh-CN" sz="2000" dirty="0"/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1</a:t>
            </a: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在</a:t>
            </a:r>
            <a:r>
              <a:rPr lang="en-US" altLang="zh-CN" sz="2000" dirty="0"/>
              <a:t>/root</a:t>
            </a:r>
            <a:r>
              <a:rPr lang="zh-CN" altLang="en-US" sz="2000" dirty="0"/>
              <a:t>添加</a:t>
            </a:r>
            <a:r>
              <a:rPr lang="en-US" altLang="zh-CN" sz="2000" dirty="0" err="1"/>
              <a:t>zb</a:t>
            </a:r>
            <a:r>
              <a:rPr lang="zh-CN" altLang="en-US" sz="2000" dirty="0"/>
              <a:t>目录</a:t>
            </a:r>
          </a:p>
          <a:p>
            <a:pPr marL="381000" indent="-381000" eaLnBrk="1" hangingPunct="1">
              <a:lnSpc>
                <a:spcPct val="90000"/>
              </a:lnSpc>
              <a:buNone/>
            </a:pPr>
            <a:r>
              <a:rPr lang="zh-CN" altLang="en-US" sz="2000"/>
              <a:t>	</a:t>
            </a:r>
            <a:r>
              <a:rPr lang="en-US" altLang="zh-CN" sz="2000"/>
              <a:t> [root@ Linux  root</a:t>
            </a:r>
            <a:r>
              <a:rPr lang="zh-CN" altLang="en-US" sz="2000"/>
              <a:t>］ </a:t>
            </a:r>
            <a:r>
              <a:rPr lang="en-US" altLang="zh-CN" sz="2000"/>
              <a:t># mkdir </a:t>
            </a:r>
            <a:r>
              <a:rPr lang="en-US" altLang="zh-CN" sz="2000" dirty="0" err="1"/>
              <a:t>zb</a:t>
            </a:r>
            <a:endParaRPr lang="en-US" altLang="zh-CN" sz="2000" dirty="0"/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(5)</a:t>
            </a:r>
            <a:r>
              <a:rPr lang="zh-CN" altLang="en-US" sz="2000" dirty="0"/>
              <a:t>执行：</a:t>
            </a:r>
          </a:p>
          <a:p>
            <a:pPr marL="800100" lvl="1" indent="-342900" eaLnBrk="1" hangingPunct="1">
              <a:lnSpc>
                <a:spcPct val="9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 </a:t>
            </a:r>
            <a:r>
              <a:rPr lang="en-US" altLang="zh-CN" sz="2000"/>
              <a:t>#  ./test3</a:t>
            </a:r>
            <a:endParaRPr lang="en-US" altLang="zh-CN" sz="2000" dirty="0"/>
          </a:p>
          <a:p>
            <a:pPr marL="8001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0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4788024" y="4652962"/>
            <a:ext cx="414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注意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: 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运行结果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表示判断的目录不存在，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表示判断的目录存在。</a:t>
            </a:r>
          </a:p>
        </p:txBody>
      </p:sp>
    </p:spTree>
    <p:extLst>
      <p:ext uri="{BB962C8B-B14F-4D97-AF65-F5344CB8AC3E}">
        <p14:creationId xmlns:p14="http://schemas.microsoft.com/office/powerpoint/2010/main" val="416715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算术运算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29600" cy="489654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zh-CN" altLang="en-US" sz="2600" dirty="0"/>
              <a:t>算术运算：</a:t>
            </a:r>
            <a:r>
              <a:rPr lang="en-US" altLang="zh-CN" sz="2600" dirty="0">
                <a:solidFill>
                  <a:srgbClr val="0000CC"/>
                </a:solidFill>
              </a:rPr>
              <a:t>expr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</a:p>
          <a:p>
            <a:pPr marL="173038" indent="0" eaLnBrk="1" hangingPunct="1">
              <a:lnSpc>
                <a:spcPct val="120000"/>
              </a:lnSpc>
              <a:buNone/>
              <a:defRPr/>
            </a:pPr>
            <a:r>
              <a:rPr lang="zh-CN" altLang="en-US" sz="2600"/>
              <a:t>功能：该</a:t>
            </a:r>
            <a:r>
              <a:rPr lang="zh-CN" altLang="en-US" sz="2600" dirty="0"/>
              <a:t>命令提供算术运算功能，并能对数字或非数字字符串进行</a:t>
            </a:r>
            <a:r>
              <a:rPr lang="zh-CN" altLang="en-US" sz="2600"/>
              <a:t>计算。</a:t>
            </a:r>
            <a:endParaRPr lang="en-US" altLang="zh-CN" sz="2600" dirty="0"/>
          </a:p>
          <a:p>
            <a:pPr marL="173038" indent="0" eaLnBrk="1" hangingPunct="1">
              <a:lnSpc>
                <a:spcPct val="120000"/>
              </a:lnSpc>
              <a:buNone/>
              <a:defRPr/>
            </a:pPr>
            <a:r>
              <a:rPr lang="zh-CN" altLang="en-US" sz="2600"/>
              <a:t>说明</a:t>
            </a:r>
            <a:r>
              <a:rPr lang="zh-CN" altLang="en-US" sz="2600" dirty="0"/>
              <a:t>：</a:t>
            </a:r>
          </a:p>
          <a:p>
            <a:pPr marL="1111250" lvl="1" indent="-419100" eaLnBrk="1" hangingPunct="1">
              <a:lnSpc>
                <a:spcPct val="120000"/>
              </a:lnSpc>
              <a:defRPr/>
            </a:pPr>
            <a:r>
              <a:rPr lang="zh-CN" altLang="en-US" dirty="0"/>
              <a:t>字符*（乘）和</a:t>
            </a:r>
            <a:r>
              <a:rPr lang="en-US" altLang="zh-CN" dirty="0"/>
              <a:t>%</a:t>
            </a:r>
            <a:r>
              <a:rPr lang="zh-CN" altLang="en-US" dirty="0"/>
              <a:t>（取余）在</a:t>
            </a:r>
            <a:r>
              <a:rPr lang="en-US" altLang="zh-CN" dirty="0"/>
              <a:t>shell</a:t>
            </a:r>
            <a:r>
              <a:rPr lang="zh-CN" altLang="en-US" dirty="0"/>
              <a:t>中有特殊含义，因此他们的前面必须有转义字符“</a:t>
            </a:r>
            <a:r>
              <a:rPr lang="en-US" altLang="zh-CN" dirty="0"/>
              <a:t>\”</a:t>
            </a:r>
          </a:p>
          <a:p>
            <a:pPr marL="1111250" lvl="1" indent="-419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   如：</a:t>
            </a:r>
            <a:r>
              <a:rPr lang="en-US" altLang="zh-CN" dirty="0"/>
              <a:t>expr $a \* $b</a:t>
            </a:r>
          </a:p>
          <a:p>
            <a:pPr marL="1111250" lvl="1" indent="-419100" eaLnBrk="1" hangingPunct="1">
              <a:lnSpc>
                <a:spcPct val="120000"/>
              </a:lnSpc>
              <a:defRPr/>
            </a:pPr>
            <a:r>
              <a:rPr lang="zh-CN" altLang="en-US" dirty="0"/>
              <a:t>当有变量参与运算时，需要在变量名前面加“</a:t>
            </a:r>
            <a:r>
              <a:rPr lang="en-US" altLang="zh-CN" dirty="0"/>
              <a:t>$”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35892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算术运算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411662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z="2400"/>
              <a:t>说明：</a:t>
            </a:r>
            <a:r>
              <a:rPr lang="en-US" altLang="zh-CN" sz="2400"/>
              <a:t>expr</a:t>
            </a:r>
            <a:r>
              <a:rPr lang="zh-CN" altLang="en-US" sz="2400" dirty="0"/>
              <a:t>命令可以作关系运算</a:t>
            </a:r>
          </a:p>
          <a:p>
            <a:pPr lvl="3" eaLnBrk="1" hangingPunct="1">
              <a:defRPr/>
            </a:pPr>
            <a:r>
              <a:rPr lang="zh-CN" altLang="en-US" sz="2400" dirty="0"/>
              <a:t>当比较结果为真时，</a:t>
            </a:r>
            <a:r>
              <a:rPr lang="en-US" altLang="zh-CN" sz="2400" dirty="0"/>
              <a:t>expr</a:t>
            </a:r>
            <a:r>
              <a:rPr lang="zh-CN" altLang="en-US" sz="2400" dirty="0"/>
              <a:t>命令显示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lvl="3" eaLnBrk="1" hangingPunct="1">
              <a:defRPr/>
            </a:pPr>
            <a:r>
              <a:rPr lang="zh-CN" altLang="en-US" sz="2400" dirty="0"/>
              <a:t>当比较结果为假时，</a:t>
            </a:r>
            <a:r>
              <a:rPr lang="en-US" altLang="zh-CN" sz="2400" dirty="0"/>
              <a:t>expr</a:t>
            </a:r>
            <a:r>
              <a:rPr lang="zh-CN" altLang="en-US" sz="2400" dirty="0"/>
              <a:t>命令显示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5948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29517"/>
              </p:ext>
            </p:extLst>
          </p:nvPr>
        </p:nvGraphicFramePr>
        <p:xfrm>
          <a:off x="2267745" y="2708921"/>
          <a:ext cx="5199856" cy="3672410"/>
        </p:xfrm>
        <a:graphic>
          <a:graphicData uri="http://schemas.openxmlformats.org/drawingml/2006/table">
            <a:tbl>
              <a:tblPr/>
              <a:tblGrid>
                <a:gridCol w="225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关系运算符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buSzPct val="70000"/>
                        <a:buFont typeface="Wingdings" pitchFamily="2" charset="2"/>
                        <a:defRPr sz="21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CC99FF"/>
                        </a:buClr>
                        <a:buSzPct val="7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1223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404664"/>
            <a:ext cx="7776864" cy="61926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300" dirty="0"/>
              <a:t>例如，运行程序</a:t>
            </a:r>
            <a:r>
              <a:rPr lang="en-US" altLang="zh-CN" sz="2300" dirty="0" err="1"/>
              <a:t>test8</a:t>
            </a:r>
            <a:r>
              <a:rPr lang="en-US" altLang="zh-CN" sz="2300" dirty="0"/>
              <a:t>,</a:t>
            </a:r>
            <a:r>
              <a:rPr lang="zh-CN" altLang="en-US" sz="2300" dirty="0"/>
              <a:t>从键盘读入</a:t>
            </a:r>
            <a:r>
              <a:rPr lang="en-US" altLang="zh-CN" sz="2300" dirty="0"/>
              <a:t>x</a:t>
            </a:r>
            <a:r>
              <a:rPr lang="zh-CN" altLang="en-US" sz="2300" dirty="0"/>
              <a:t>、</a:t>
            </a:r>
            <a:r>
              <a:rPr lang="en-US" altLang="zh-CN" sz="2300" dirty="0"/>
              <a:t>y</a:t>
            </a:r>
            <a:r>
              <a:rPr lang="zh-CN" altLang="en-US" sz="2300" dirty="0"/>
              <a:t>的值，然后做加法运算，最后输出结果。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(1)</a:t>
            </a:r>
            <a:r>
              <a:rPr lang="zh-CN" altLang="en-US" sz="2300" dirty="0"/>
              <a:t>用</a:t>
            </a:r>
            <a:r>
              <a:rPr lang="en-US" altLang="zh-CN" sz="2300" dirty="0"/>
              <a:t>vi</a:t>
            </a:r>
            <a:r>
              <a:rPr lang="zh-CN" altLang="en-US" sz="2300" dirty="0"/>
              <a:t>编辑程序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300"/>
              <a:t>[root@ Linux  root</a:t>
            </a:r>
            <a:r>
              <a:rPr lang="zh-CN" altLang="en-US" sz="2300"/>
              <a:t>］</a:t>
            </a:r>
            <a:r>
              <a:rPr lang="en-US" altLang="zh-CN" sz="2300"/>
              <a:t># vi </a:t>
            </a:r>
            <a:r>
              <a:rPr lang="en-US" altLang="zh-CN" sz="2300" dirty="0" err="1"/>
              <a:t>test8</a:t>
            </a:r>
            <a:endParaRPr lang="en-US" altLang="zh-CN" sz="23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#!/bin/</a:t>
            </a:r>
            <a:r>
              <a:rPr lang="en-US" altLang="zh-CN" sz="2300" dirty="0" err="1"/>
              <a:t>sh</a:t>
            </a:r>
            <a:endParaRPr lang="en-US" altLang="zh-CN" sz="23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read x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/>
              <a:t>a=`</a:t>
            </a:r>
            <a:r>
              <a:rPr lang="en-US" altLang="zh-CN" sz="2300" dirty="0"/>
              <a:t>expr $x + $</a:t>
            </a:r>
            <a:r>
              <a:rPr lang="en-US" altLang="zh-CN" sz="2300"/>
              <a:t>y`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/>
              <a:t>b=`expr $x \* $y`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/>
              <a:t>echo </a:t>
            </a:r>
            <a:r>
              <a:rPr lang="en-US" altLang="zh-CN" sz="2300" dirty="0"/>
              <a:t>"The sum </a:t>
            </a:r>
            <a:r>
              <a:rPr lang="en-US" altLang="zh-CN" sz="2300"/>
              <a:t>is $a”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/>
              <a:t>echo “The product  is $b”</a:t>
            </a:r>
            <a:endParaRPr lang="en-US" altLang="zh-CN" sz="2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(2)</a:t>
            </a:r>
            <a:r>
              <a:rPr lang="zh-CN" altLang="en-US" sz="2300" dirty="0"/>
              <a:t>设置权限：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300"/>
              <a:t>	</a:t>
            </a:r>
            <a:r>
              <a:rPr lang="en-US" altLang="zh-CN" sz="2300"/>
              <a:t>[root@ Linux  root</a:t>
            </a:r>
            <a:r>
              <a:rPr lang="zh-CN" altLang="en-US" sz="2300"/>
              <a:t>］</a:t>
            </a:r>
            <a:r>
              <a:rPr lang="en-US" altLang="zh-CN" sz="2300"/>
              <a:t>#  chmod </a:t>
            </a:r>
            <a:r>
              <a:rPr lang="en-US" altLang="zh-CN" sz="2300" dirty="0"/>
              <a:t>+x </a:t>
            </a:r>
            <a:r>
              <a:rPr lang="en-US" altLang="zh-CN" sz="2300" dirty="0" err="1"/>
              <a:t>test8</a:t>
            </a:r>
            <a:endParaRPr lang="en-US" altLang="zh-CN" sz="2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(3)</a:t>
            </a:r>
            <a:r>
              <a:rPr lang="zh-CN" altLang="en-US" sz="2300" dirty="0"/>
              <a:t>执行：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300"/>
              <a:t>[root@ Linux  root</a:t>
            </a:r>
            <a:r>
              <a:rPr lang="zh-CN" altLang="en-US" sz="2300"/>
              <a:t>］</a:t>
            </a:r>
            <a:r>
              <a:rPr lang="en-US" altLang="zh-CN" sz="2300"/>
              <a:t>#  ./</a:t>
            </a:r>
            <a:r>
              <a:rPr lang="en-US" altLang="zh-CN" sz="2300" dirty="0" err="1"/>
              <a:t>test8</a:t>
            </a:r>
            <a:endParaRPr lang="en-US" altLang="zh-CN" sz="23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45  78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dirty="0"/>
              <a:t>The sum </a:t>
            </a:r>
            <a:r>
              <a:rPr lang="en-US" altLang="zh-CN" sz="2300"/>
              <a:t>is 123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/>
              <a:t>The product is 3510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7335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75147"/>
            <a:ext cx="8568952" cy="44301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例如，将一个</a:t>
            </a:r>
            <a:r>
              <a:rPr lang="en-US" altLang="zh-CN" sz="2400"/>
              <a:t>Shell</a:t>
            </a:r>
            <a:r>
              <a:rPr lang="zh-CN" altLang="en-US" sz="2400"/>
              <a:t>命令的输出作为另一个命令的参数。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（包含倒双引号，则要作命令替换）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echo “ Now my work directory is `pwd` 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/>
              <a:t>Now my work directory is  /root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 time=`date`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 echo $time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一  </a:t>
            </a:r>
            <a:r>
              <a:rPr lang="en-US" altLang="zh-CN" sz="2200"/>
              <a:t>6</a:t>
            </a:r>
            <a:r>
              <a:rPr lang="zh-CN" altLang="en-US" sz="2200"/>
              <a:t>月  </a:t>
            </a:r>
            <a:r>
              <a:rPr lang="en-US" altLang="zh-CN" sz="2200"/>
              <a:t>11   15</a:t>
            </a:r>
            <a:r>
              <a:rPr lang="zh-CN" altLang="en-US" sz="2200"/>
              <a:t>：</a:t>
            </a:r>
            <a:r>
              <a:rPr lang="en-US" altLang="zh-CN" sz="2200"/>
              <a:t>30</a:t>
            </a:r>
            <a:r>
              <a:rPr lang="zh-CN" altLang="en-US" sz="2200"/>
              <a:t>：</a:t>
            </a:r>
            <a:r>
              <a:rPr lang="en-US" altLang="zh-CN" sz="2200"/>
              <a:t>37   CST  2018</a:t>
            </a: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78060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22238"/>
            <a:ext cx="7543800" cy="858837"/>
          </a:xfrm>
        </p:spPr>
        <p:txBody>
          <a:bodyPr/>
          <a:lstStyle/>
          <a:p>
            <a:r>
              <a:rPr lang="en-US" altLang="zh-CN">
                <a:ea typeface="黑体" pitchFamily="49" charset="-122"/>
              </a:rPr>
              <a:t>11.5  Shell</a:t>
            </a:r>
            <a:r>
              <a:rPr lang="zh-CN" altLang="en-US" dirty="0">
                <a:ea typeface="黑体" pitchFamily="49" charset="-122"/>
              </a:rPr>
              <a:t>的流程控制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792088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+mn-ea"/>
              </a:rPr>
              <a:t>和其他编程语言相似，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编程也可以使用分支结循环结构的流程控制语句。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分支结构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case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循环结构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while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until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for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循环控制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break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continue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结束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return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exit</a:t>
            </a:r>
            <a:endParaRPr lang="zh-CN" altLang="en-US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9451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条件结构语句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9702"/>
            <a:ext cx="7992243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CC"/>
                </a:solidFill>
              </a:rPr>
              <a:t>If</a:t>
            </a:r>
            <a:r>
              <a:rPr lang="zh-CN" altLang="en-US" sz="2600" dirty="0">
                <a:solidFill>
                  <a:srgbClr val="0000CC"/>
                </a:solidFill>
              </a:rPr>
              <a:t> 命令：</a:t>
            </a:r>
            <a:r>
              <a:rPr lang="zh-CN" altLang="en-US" sz="2600" dirty="0"/>
              <a:t>根据条件命令执行的结果决定后续命令的执行路径。</a:t>
            </a:r>
            <a:endParaRPr lang="zh-CN" altLang="en-US" sz="26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rgbClr val="CC0099"/>
                </a:solidFill>
              </a:rPr>
              <a:t>语法</a:t>
            </a:r>
            <a:r>
              <a:rPr lang="zh-CN" altLang="en-US" sz="2600" dirty="0"/>
              <a:t>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if  </a:t>
            </a:r>
            <a:r>
              <a:rPr lang="zh-CN" altLang="en-US" dirty="0">
                <a:solidFill>
                  <a:srgbClr val="0000CC"/>
                </a:solidFill>
              </a:rPr>
              <a:t>条件命令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then  </a:t>
            </a:r>
            <a:r>
              <a:rPr lang="zh-CN" altLang="en-US" dirty="0">
                <a:solidFill>
                  <a:srgbClr val="0000CC"/>
                </a:solidFill>
              </a:rPr>
              <a:t>命令列表</a:t>
            </a:r>
            <a:r>
              <a:rPr lang="en-US" altLang="zh-CN" dirty="0">
                <a:solidFill>
                  <a:srgbClr val="0000CC"/>
                </a:solidFill>
              </a:rPr>
              <a:t>1               #  </a:t>
            </a:r>
            <a:r>
              <a:rPr lang="zh-CN" altLang="en-US" dirty="0">
                <a:solidFill>
                  <a:srgbClr val="0000CC"/>
                </a:solidFill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$? </a:t>
            </a:r>
            <a:r>
              <a:rPr lang="zh-CN" altLang="en-US" dirty="0">
                <a:solidFill>
                  <a:srgbClr val="0000CC"/>
                </a:solidFill>
              </a:rPr>
              <a:t>为</a:t>
            </a: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zh-CN" altLang="en-US" dirty="0">
                <a:solidFill>
                  <a:srgbClr val="0000CC"/>
                </a:solidFill>
              </a:rPr>
              <a:t>，执行此分支</a:t>
            </a:r>
            <a:endParaRPr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[  else </a:t>
            </a:r>
            <a:r>
              <a:rPr lang="zh-CN" altLang="en-US" dirty="0">
                <a:solidFill>
                  <a:srgbClr val="0000CC"/>
                </a:solidFill>
              </a:rPr>
              <a:t>命令列表</a:t>
            </a:r>
            <a:r>
              <a:rPr lang="en-US" altLang="zh-CN" dirty="0">
                <a:solidFill>
                  <a:srgbClr val="0000CC"/>
                </a:solidFill>
              </a:rPr>
              <a:t>2  ]               #  </a:t>
            </a:r>
            <a:r>
              <a:rPr lang="zh-CN" altLang="en-US" dirty="0">
                <a:solidFill>
                  <a:srgbClr val="0000CC"/>
                </a:solidFill>
              </a:rPr>
              <a:t>否则，执行此分支</a:t>
            </a:r>
            <a:endParaRPr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fi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Linux</a:t>
            </a:r>
            <a:r>
              <a:rPr lang="zh-CN" altLang="en-US" sz="2600" dirty="0"/>
              <a:t>里的</a:t>
            </a:r>
            <a:r>
              <a:rPr lang="en-US" altLang="zh-CN" sz="2600" dirty="0"/>
              <a:t>if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CC0099"/>
                </a:solidFill>
              </a:rPr>
              <a:t>结束标志</a:t>
            </a:r>
            <a:r>
              <a:rPr lang="zh-CN" altLang="en-US" sz="2600" dirty="0"/>
              <a:t>是将</a:t>
            </a:r>
            <a:r>
              <a:rPr lang="en-US" altLang="zh-CN" sz="2600" dirty="0"/>
              <a:t>if</a:t>
            </a:r>
            <a:r>
              <a:rPr lang="zh-CN" altLang="en-US" sz="2600" dirty="0"/>
              <a:t>反过来写成</a:t>
            </a:r>
            <a:r>
              <a:rPr lang="en-US" altLang="zh-CN" sz="2600" dirty="0">
                <a:solidFill>
                  <a:srgbClr val="CC0099"/>
                </a:solidFill>
              </a:rPr>
              <a:t>fi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If</a:t>
            </a:r>
            <a:r>
              <a:rPr lang="zh-CN" altLang="en-US" sz="2600" dirty="0"/>
              <a:t>命令的执行过程是，首先执行条件命令，然后根据条件命令的退出状态作为条件决定后续的执行路径。若条件为真则执行命令列表</a:t>
            </a:r>
            <a:r>
              <a:rPr lang="en-US" altLang="zh-CN" sz="2600" dirty="0"/>
              <a:t>1</a:t>
            </a:r>
            <a:r>
              <a:rPr lang="zh-CN" altLang="en-US" sz="2600" dirty="0"/>
              <a:t>，否则执行命令列表</a:t>
            </a:r>
            <a:r>
              <a:rPr lang="en-US" altLang="zh-CN" sz="2600" dirty="0"/>
              <a:t>2</a:t>
            </a:r>
            <a:r>
              <a:rPr lang="zh-CN" altLang="en-US" sz="2600" dirty="0"/>
              <a:t>。以上是</a:t>
            </a:r>
            <a:r>
              <a:rPr lang="en-US" altLang="zh-CN" sz="2600" dirty="0"/>
              <a:t>if</a:t>
            </a:r>
            <a:r>
              <a:rPr lang="zh-CN" altLang="en-US" sz="2600" dirty="0"/>
              <a:t>语句最</a:t>
            </a:r>
            <a:r>
              <a:rPr lang="zh-CN" altLang="en-US" sz="2600" dirty="0">
                <a:solidFill>
                  <a:srgbClr val="0000CC"/>
                </a:solidFill>
              </a:rPr>
              <a:t>基本的格式</a:t>
            </a:r>
            <a:r>
              <a:rPr lang="zh-CN" altLang="en-US" sz="26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334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124744"/>
            <a:ext cx="4038600" cy="4411662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CC0099"/>
                </a:solidFill>
              </a:rPr>
              <a:t>If</a:t>
            </a:r>
            <a:r>
              <a:rPr lang="zh-CN" altLang="en-US" sz="2600" dirty="0">
                <a:solidFill>
                  <a:srgbClr val="CC0099"/>
                </a:solidFill>
              </a:rPr>
              <a:t>其它格式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51520" y="1772816"/>
            <a:ext cx="6336704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If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条件命令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then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命令列表</a:t>
            </a:r>
            <a:r>
              <a:rPr lang="en-US" altLang="zh-CN" sz="2400" b="1">
                <a:latin typeface="+mn-ea"/>
                <a:ea typeface="+mn-ea"/>
              </a:rPr>
              <a:t>1</a:t>
            </a:r>
            <a:r>
              <a:rPr lang="zh-CN" altLang="en-US" sz="2400" b="1">
                <a:latin typeface="+mn-ea"/>
                <a:ea typeface="+mn-ea"/>
              </a:rPr>
              <a:t>      </a:t>
            </a:r>
            <a:r>
              <a:rPr lang="en-US" altLang="zh-CN" sz="2400" b="1">
                <a:latin typeface="+mn-ea"/>
                <a:ea typeface="+mn-ea"/>
              </a:rPr>
              <a:t>#</a:t>
            </a:r>
            <a:r>
              <a:rPr lang="zh-CN" altLang="en-US" sz="2400" b="1" dirty="0">
                <a:latin typeface="+mn-ea"/>
                <a:ea typeface="+mn-ea"/>
              </a:rPr>
              <a:t>可以是多条语句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endParaRPr lang="zh-CN" altLang="en-US" sz="24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>
                <a:latin typeface="+mn-ea"/>
                <a:ea typeface="+mn-ea"/>
              </a:rPr>
              <a:t>[</a:t>
            </a:r>
            <a:r>
              <a:rPr lang="en-US" altLang="zh-CN" sz="2400" b="1">
                <a:solidFill>
                  <a:srgbClr val="0000CC"/>
                </a:solidFill>
                <a:latin typeface="+mn-ea"/>
                <a:ea typeface="+mn-ea"/>
              </a:rPr>
              <a:t>elif</a:t>
            </a:r>
            <a:r>
              <a:rPr lang="en-US" altLang="zh-CN" sz="2400" b="1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条件</a:t>
            </a:r>
            <a:r>
              <a:rPr lang="en-US" altLang="zh-CN" sz="2400" b="1" dirty="0">
                <a:latin typeface="+mn-ea"/>
                <a:ea typeface="+mn-ea"/>
              </a:rPr>
              <a:t>2</a:t>
            </a:r>
          </a:p>
          <a:p>
            <a:pPr lvl="1" algn="just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then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>
                <a:latin typeface="+mn-ea"/>
                <a:ea typeface="+mn-ea"/>
              </a:rPr>
              <a:t>      </a:t>
            </a:r>
            <a:r>
              <a:rPr lang="zh-CN" altLang="en-US" sz="2400" b="1">
                <a:latin typeface="+mn-ea"/>
                <a:ea typeface="+mn-ea"/>
              </a:rPr>
              <a:t>命令</a:t>
            </a:r>
            <a:r>
              <a:rPr lang="zh-CN" altLang="en-US" sz="2400">
                <a:latin typeface="+mn-ea"/>
                <a:ea typeface="+mn-ea"/>
              </a:rPr>
              <a:t>列表</a:t>
            </a:r>
            <a:r>
              <a:rPr lang="en-US" altLang="zh-CN" sz="2400">
                <a:latin typeface="+mn-ea"/>
                <a:ea typeface="+mn-ea"/>
              </a:rPr>
              <a:t>2 </a:t>
            </a:r>
            <a:r>
              <a:rPr lang="zh-CN" altLang="en-US" sz="2400" b="1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#</a:t>
            </a:r>
            <a:r>
              <a:rPr lang="zh-CN" altLang="en-US" sz="2400" b="1" dirty="0">
                <a:latin typeface="+mn-ea"/>
                <a:ea typeface="+mn-ea"/>
              </a:rPr>
              <a:t>可以是多条语句</a:t>
            </a:r>
            <a:r>
              <a:rPr lang="en-US" altLang="zh-CN" sz="2400" b="1" dirty="0">
                <a:latin typeface="+mn-ea"/>
                <a:ea typeface="+mn-ea"/>
              </a:rPr>
              <a:t>]</a:t>
            </a:r>
          </a:p>
          <a:p>
            <a:pPr marL="0" lvl="1" algn="just" eaLnBrk="1" hangingPunct="1">
              <a:spcBef>
                <a:spcPct val="20000"/>
              </a:spcBef>
            </a:pPr>
            <a:r>
              <a:rPr lang="en-US" altLang="zh-CN" sz="2400" dirty="0"/>
              <a:t>…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>
                <a:latin typeface="+mn-ea"/>
                <a:ea typeface="+mn-ea"/>
              </a:rPr>
              <a:t>  </a:t>
            </a:r>
            <a:r>
              <a:rPr lang="zh-CN" altLang="en-US" sz="2400" b="1">
                <a:latin typeface="+mn-ea"/>
                <a:ea typeface="+mn-ea"/>
              </a:rPr>
              <a:t>命令列表</a:t>
            </a:r>
            <a:r>
              <a:rPr lang="en-US" altLang="zh-CN" sz="2400" b="1">
                <a:latin typeface="+mn-ea"/>
                <a:ea typeface="+mn-ea"/>
              </a:rPr>
              <a:t>3  </a:t>
            </a:r>
            <a:r>
              <a:rPr lang="zh-CN" altLang="en-US" sz="2400" b="1">
                <a:latin typeface="+mn-ea"/>
                <a:ea typeface="+mn-ea"/>
              </a:rPr>
              <a:t>    </a:t>
            </a:r>
            <a:r>
              <a:rPr lang="en-US" altLang="zh-CN" sz="2400" b="1">
                <a:latin typeface="+mn-ea"/>
                <a:ea typeface="+mn-ea"/>
              </a:rPr>
              <a:t>#</a:t>
            </a:r>
            <a:r>
              <a:rPr lang="zh-CN" altLang="en-US" sz="2400" b="1" dirty="0">
                <a:latin typeface="+mn-ea"/>
                <a:ea typeface="+mn-ea"/>
              </a:rPr>
              <a:t>可以是多条语句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]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fi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条件结构语句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DFE95-E975-478F-A645-7C4EB3F7594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96136" y="3143290"/>
            <a:ext cx="3096344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注意</a:t>
            </a:r>
            <a:r>
              <a:rPr lang="en-US" altLang="zh-CN" sz="2000" b="1">
                <a:solidFill>
                  <a:srgbClr val="0000CC"/>
                </a:solidFill>
                <a:latin typeface="+mn-ea"/>
                <a:ea typeface="+mn-ea"/>
              </a:rPr>
              <a:t>: </a:t>
            </a:r>
            <a:r>
              <a:rPr lang="en-US" altLang="zh-CN" sz="2000">
                <a:solidFill>
                  <a:srgbClr val="0000CC"/>
                </a:solidFill>
                <a:latin typeface="+mn-ea"/>
                <a:ea typeface="+mn-ea"/>
              </a:rPr>
              <a:t>elif</a:t>
            </a:r>
            <a:r>
              <a:rPr lang="zh-CN" altLang="en-US" sz="2000">
                <a:solidFill>
                  <a:srgbClr val="0000CC"/>
                </a:solidFill>
                <a:latin typeface="+mn-ea"/>
                <a:ea typeface="+mn-ea"/>
              </a:rPr>
              <a:t>是</a:t>
            </a:r>
            <a:r>
              <a:rPr lang="en-US" altLang="zh-CN" sz="2000">
                <a:solidFill>
                  <a:srgbClr val="0000CC"/>
                </a:solidFill>
                <a:latin typeface="+mn-ea"/>
                <a:ea typeface="+mn-ea"/>
              </a:rPr>
              <a:t>else if</a:t>
            </a:r>
            <a:r>
              <a:rPr lang="zh-CN" altLang="en-US" sz="2000">
                <a:solidFill>
                  <a:srgbClr val="0000CC"/>
                </a:solidFill>
                <a:latin typeface="+mn-ea"/>
                <a:ea typeface="+mn-ea"/>
              </a:rPr>
              <a:t>的</a:t>
            </a:r>
            <a:endParaRPr lang="en-US" altLang="zh-CN" sz="2000">
              <a:solidFill>
                <a:srgbClr val="0000CC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  <a:latin typeface="+mn-ea"/>
                <a:ea typeface="+mn-ea"/>
              </a:rPr>
              <a:t>缩写，并且省略了</a:t>
            </a:r>
            <a:r>
              <a:rPr lang="en-US" altLang="zh-CN" sz="2000">
                <a:solidFill>
                  <a:srgbClr val="0000CC"/>
                </a:solidFill>
                <a:latin typeface="+mn-ea"/>
                <a:ea typeface="+mn-ea"/>
              </a:rPr>
              <a:t>fi</a:t>
            </a:r>
            <a:endParaRPr lang="zh-CN" altLang="en-US" sz="2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2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404664"/>
            <a:ext cx="7416824" cy="685800"/>
          </a:xfrm>
        </p:spPr>
        <p:txBody>
          <a:bodyPr/>
          <a:lstStyle/>
          <a:p>
            <a:r>
              <a:rPr lang="en-US" altLang="zh-CN" sz="4000"/>
              <a:t>Shell</a:t>
            </a:r>
            <a:r>
              <a:rPr lang="zh-CN" altLang="en-US" sz="4000"/>
              <a:t>的主要功能</a:t>
            </a:r>
            <a:endParaRPr lang="zh-CN" altLang="en-US" sz="4000" dirty="0"/>
          </a:p>
        </p:txBody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7659"/>
            <a:ext cx="8424936" cy="4465637"/>
          </a:xfrm>
        </p:spPr>
        <p:txBody>
          <a:bodyPr/>
          <a:lstStyle/>
          <a:p>
            <a:r>
              <a:rPr lang="zh-CN" altLang="en-US" sz="2600"/>
              <a:t>用户</a:t>
            </a:r>
            <a:r>
              <a:rPr lang="zh-CN" altLang="en-US" sz="2600" dirty="0"/>
              <a:t>在与</a:t>
            </a:r>
            <a:r>
              <a:rPr lang="en-US" altLang="zh-CN" sz="2600" dirty="0"/>
              <a:t>Shell</a:t>
            </a:r>
            <a:r>
              <a:rPr lang="zh-CN" altLang="en-US" sz="2600" dirty="0"/>
              <a:t>交互时所输入的命令行必须符合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命令的语法和语义规范，才能被</a:t>
            </a:r>
            <a:r>
              <a:rPr lang="en-US" altLang="zh-CN" sz="2600" dirty="0"/>
              <a:t>Shell</a:t>
            </a:r>
            <a:r>
              <a:rPr lang="zh-CN" altLang="en-US" sz="2600" dirty="0"/>
              <a:t>理解并</a:t>
            </a:r>
            <a:r>
              <a:rPr lang="zh-CN" altLang="en-US" sz="2600"/>
              <a:t>执行。前面</a:t>
            </a:r>
            <a:r>
              <a:rPr lang="zh-CN" altLang="en-US" sz="2600" dirty="0"/>
              <a:t>章节介绍的都是基于单个命令行的交互执行</a:t>
            </a:r>
            <a:r>
              <a:rPr lang="zh-CN" altLang="en-US" sz="2600"/>
              <a:t>方式。当用户登录到计算机系统时，会启动</a:t>
            </a:r>
            <a:r>
              <a:rPr lang="en-US" altLang="zh-CN" sz="2600"/>
              <a:t>Shell</a:t>
            </a:r>
            <a:r>
              <a:rPr lang="zh-CN" altLang="en-US" sz="2600"/>
              <a:t>程序，其基本功能是</a:t>
            </a:r>
            <a:r>
              <a:rPr lang="zh-CN" altLang="en-US" sz="2600">
                <a:solidFill>
                  <a:srgbClr val="0000CC"/>
                </a:solidFill>
              </a:rPr>
              <a:t>解释并执行用户键入的各种命令</a:t>
            </a:r>
            <a:r>
              <a:rPr lang="zh-CN" altLang="en-US" sz="2600"/>
              <a:t>，把相应命令程序加载到主存，启动并运行。</a:t>
            </a:r>
            <a:endParaRPr lang="en-US" altLang="zh-CN" sz="2600" dirty="0"/>
          </a:p>
          <a:p>
            <a:r>
              <a:rPr lang="en-US" altLang="zh-CN" sz="2600" dirty="0"/>
              <a:t>Shell</a:t>
            </a:r>
            <a:r>
              <a:rPr lang="zh-CN" altLang="en-US" sz="2600" dirty="0"/>
              <a:t>也是一种</a:t>
            </a:r>
            <a:r>
              <a:rPr lang="zh-CN" altLang="en-US" sz="2600" dirty="0">
                <a:solidFill>
                  <a:srgbClr val="0000CC"/>
                </a:solidFill>
              </a:rPr>
              <a:t>可编程的程序设计语言</a:t>
            </a:r>
            <a:r>
              <a:rPr lang="zh-CN" altLang="en-US" sz="2600" dirty="0"/>
              <a:t>。将若干个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命令行写入一个文件就构成了一个</a:t>
            </a:r>
            <a:r>
              <a:rPr lang="en-US" altLang="zh-CN" sz="2600" dirty="0"/>
              <a:t>Shell</a:t>
            </a:r>
            <a:r>
              <a:rPr lang="zh-CN" altLang="en-US" sz="2600" dirty="0"/>
              <a:t>程序，它可以被</a:t>
            </a:r>
            <a:r>
              <a:rPr lang="en-US" altLang="zh-CN" sz="2600" dirty="0"/>
              <a:t>Shell</a:t>
            </a:r>
            <a:r>
              <a:rPr lang="zh-CN" altLang="en-US" sz="2600" dirty="0"/>
              <a:t>逐条解释执行。</a:t>
            </a:r>
            <a:endParaRPr lang="en-US" altLang="zh-CN" sz="2600" dirty="0"/>
          </a:p>
          <a:p>
            <a:r>
              <a:rPr lang="en-US" altLang="zh-CN" sz="2600" dirty="0"/>
              <a:t>Linux</a:t>
            </a:r>
            <a:r>
              <a:rPr lang="zh-CN" altLang="en-US" sz="2600" dirty="0"/>
              <a:t>系统用</a:t>
            </a:r>
            <a:r>
              <a:rPr lang="en-US" altLang="zh-CN" sz="2600" dirty="0"/>
              <a:t>Shell</a:t>
            </a:r>
            <a:r>
              <a:rPr lang="zh-CN" altLang="en-US" sz="2600" dirty="0"/>
              <a:t>程序来实现系统的</a:t>
            </a:r>
            <a:r>
              <a:rPr lang="zh-CN" altLang="en-US" sz="2600" dirty="0">
                <a:solidFill>
                  <a:srgbClr val="CC0099"/>
                </a:solidFill>
              </a:rPr>
              <a:t>初启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CC0099"/>
                </a:solidFill>
              </a:rPr>
              <a:t>配置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CC0099"/>
                </a:solidFill>
              </a:rPr>
              <a:t>管理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CC0099"/>
                </a:solidFill>
              </a:rPr>
              <a:t>维护</a:t>
            </a:r>
            <a:r>
              <a:rPr lang="zh-CN" altLang="en-US" sz="2600" dirty="0"/>
              <a:t>等工作。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31697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197" y="476672"/>
            <a:ext cx="7488187" cy="59046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例如，输入一个字符串，如果是目录，则显示目录下的信息</a:t>
            </a:r>
            <a:r>
              <a:rPr lang="zh-CN" altLang="en-US" sz="2400"/>
              <a:t>，如果为文件则显示文件</a:t>
            </a:r>
            <a:r>
              <a:rPr lang="zh-CN" altLang="en-US" sz="2400" dirty="0"/>
              <a:t>的内容。</a:t>
            </a:r>
          </a:p>
          <a:p>
            <a:pPr lvl="1" eaLnBrk="1" hangingPunct="1"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 </a:t>
            </a:r>
            <a:r>
              <a:rPr lang="en-US" altLang="zh-CN" sz="2200"/>
              <a:t># vi </a:t>
            </a:r>
            <a:r>
              <a:rPr lang="en-US" altLang="zh-CN" sz="2200" dirty="0" err="1"/>
              <a:t>test9</a:t>
            </a:r>
            <a:endParaRPr lang="en-US" altLang="zh-CN" sz="22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#!/bin/bash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echo “Please enter the directory name or file name”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read  DORF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if [ -d $DORF 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then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  ls $DORF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-f $DORF]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then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cat $DORF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  echo “input error!”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750342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条件结构语句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CC"/>
                </a:solidFill>
              </a:rPr>
              <a:t>c</a:t>
            </a:r>
            <a:r>
              <a:rPr lang="en-US" altLang="zh-CN" sz="2400" b="1">
                <a:solidFill>
                  <a:srgbClr val="0000CC"/>
                </a:solidFill>
              </a:rPr>
              <a:t>ase</a:t>
            </a:r>
            <a:r>
              <a:rPr lang="zh-CN" altLang="en-US" sz="2400" b="1">
                <a:solidFill>
                  <a:srgbClr val="0000CC"/>
                </a:solidFill>
              </a:rPr>
              <a:t>命令</a:t>
            </a:r>
            <a:r>
              <a:rPr lang="zh-CN" altLang="en-US" sz="2400"/>
              <a:t>是一个多选择语句，根据变量与哪种模式匹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配即执行相应的语句序列。</a:t>
            </a:r>
            <a:endParaRPr lang="zh-CN" altLang="en-US" sz="24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语法：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case  </a:t>
            </a:r>
            <a:r>
              <a:rPr lang="zh-CN" altLang="en-US" sz="2400" dirty="0">
                <a:solidFill>
                  <a:srgbClr val="0000CC"/>
                </a:solidFill>
              </a:rPr>
              <a:t>测试字符串  </a:t>
            </a:r>
            <a:r>
              <a:rPr lang="en-US" altLang="zh-CN" sz="2400" dirty="0">
                <a:solidFill>
                  <a:srgbClr val="0000CC"/>
                </a:solidFill>
              </a:rPr>
              <a:t>in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模式</a:t>
            </a:r>
            <a:r>
              <a:rPr lang="en-US" altLang="zh-CN" sz="2400" dirty="0">
                <a:solidFill>
                  <a:srgbClr val="0000CC"/>
                </a:solidFill>
              </a:rPr>
              <a:t>1</a:t>
            </a:r>
            <a:r>
              <a:rPr lang="zh-CN" altLang="en-US" sz="2400" dirty="0">
                <a:solidFill>
                  <a:srgbClr val="0000CC"/>
                </a:solidFill>
              </a:rPr>
              <a:t>） 命令列表</a:t>
            </a:r>
            <a:r>
              <a:rPr lang="en-US" altLang="zh-CN" sz="2400" dirty="0">
                <a:solidFill>
                  <a:srgbClr val="0000CC"/>
                </a:solidFill>
              </a:rPr>
              <a:t>1</a:t>
            </a:r>
            <a:r>
              <a:rPr lang="zh-CN" altLang="en-US" sz="2400" dirty="0">
                <a:solidFill>
                  <a:srgbClr val="0000CC"/>
                </a:solidFill>
              </a:rPr>
              <a:t>；；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模式</a:t>
            </a:r>
            <a:r>
              <a:rPr lang="en-US" altLang="zh-CN" sz="2400" dirty="0">
                <a:solidFill>
                  <a:srgbClr val="0000CC"/>
                </a:solidFill>
              </a:rPr>
              <a:t>2</a:t>
            </a:r>
            <a:r>
              <a:rPr lang="zh-CN" altLang="en-US" sz="2400" dirty="0">
                <a:solidFill>
                  <a:srgbClr val="0000CC"/>
                </a:solidFill>
              </a:rPr>
              <a:t>） 命令列表</a:t>
            </a:r>
            <a:r>
              <a:rPr lang="en-US" altLang="zh-CN" sz="2400" dirty="0">
                <a:solidFill>
                  <a:srgbClr val="0000CC"/>
                </a:solidFill>
              </a:rPr>
              <a:t>2</a:t>
            </a:r>
            <a:r>
              <a:rPr lang="zh-CN" altLang="en-US" sz="2400" dirty="0">
                <a:solidFill>
                  <a:srgbClr val="0000CC"/>
                </a:solidFill>
              </a:rPr>
              <a:t>；；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CC"/>
                </a:solidFill>
              </a:rPr>
              <a:t>  …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模式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zh-CN" altLang="en-US" sz="2400" dirty="0">
                <a:solidFill>
                  <a:srgbClr val="0000CC"/>
                </a:solidFill>
              </a:rPr>
              <a:t>） 命令列表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zh-CN" altLang="en-US" sz="2400" dirty="0">
                <a:solidFill>
                  <a:srgbClr val="0000CC"/>
                </a:solidFill>
              </a:rPr>
              <a:t>；；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esac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每个分支条件必须以两个分号“</a:t>
            </a:r>
            <a:r>
              <a:rPr lang="zh-CN" altLang="en-US" sz="2400">
                <a:solidFill>
                  <a:srgbClr val="CC0099"/>
                </a:solidFill>
              </a:rPr>
              <a:t>；；</a:t>
            </a:r>
            <a:r>
              <a:rPr lang="zh-CN" altLang="en-US" sz="2400"/>
              <a:t>”结尾。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case</a:t>
            </a:r>
            <a:r>
              <a:rPr lang="zh-CN" altLang="en-US" sz="2400" dirty="0"/>
              <a:t>命令的执行过程，先将测试字符串与各个模式字符串逐一比较，若发现了一个匹配的模式则执行该模式对应的命令</a:t>
            </a:r>
            <a:r>
              <a:rPr lang="zh-CN" altLang="en-US" sz="2400"/>
              <a:t>列表。如果都不匹配，可用“ </a:t>
            </a:r>
            <a:r>
              <a:rPr lang="en-US" altLang="zh-CN" sz="2400"/>
              <a:t>* ”</a:t>
            </a:r>
            <a:r>
              <a:rPr lang="zh-CN" altLang="en-US" sz="2400"/>
              <a:t>代替，相当于</a:t>
            </a:r>
            <a:r>
              <a:rPr lang="en-US" altLang="zh-CN" sz="2400"/>
              <a:t>defult</a:t>
            </a:r>
            <a:r>
              <a:rPr lang="zh-CN" altLang="en-US" sz="2400"/>
              <a:t>。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注意</a:t>
            </a:r>
            <a:r>
              <a:rPr lang="zh-CN" altLang="en-US" sz="2400" dirty="0"/>
              <a:t>：若有多个匹配的模式时，只执行最前面的那个分支。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00446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7632848" cy="576064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200" dirty="0">
                <a:latin typeface="+mn-ea"/>
              </a:rPr>
              <a:t>例如：</a:t>
            </a:r>
            <a:r>
              <a:rPr lang="en-US" altLang="zh-CN" sz="2200" dirty="0">
                <a:latin typeface="+mn-ea"/>
              </a:rPr>
              <a:t>Linux</a:t>
            </a:r>
            <a:r>
              <a:rPr lang="zh-CN" altLang="en-US" sz="2200" dirty="0">
                <a:latin typeface="+mn-ea"/>
              </a:rPr>
              <a:t>是一个多用户操作系统，编写一程序根据不同的用户登录输出不同的反馈结果。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(1)</a:t>
            </a:r>
            <a:r>
              <a:rPr lang="zh-CN" altLang="en-US" sz="2200" dirty="0">
                <a:latin typeface="+mn-ea"/>
              </a:rPr>
              <a:t>用</a:t>
            </a:r>
            <a:r>
              <a:rPr lang="en-US" altLang="zh-CN" sz="2200" dirty="0">
                <a:latin typeface="+mn-ea"/>
              </a:rPr>
              <a:t>vi</a:t>
            </a:r>
            <a:r>
              <a:rPr lang="zh-CN" altLang="en-US" sz="2200" dirty="0">
                <a:latin typeface="+mn-ea"/>
              </a:rPr>
              <a:t>编辑脚本</a:t>
            </a:r>
            <a:r>
              <a:rPr lang="zh-CN" altLang="en-US" sz="2200">
                <a:latin typeface="+mn-ea"/>
              </a:rPr>
              <a:t>程序</a:t>
            </a:r>
            <a:r>
              <a:rPr lang="en-US" altLang="zh-CN" sz="2200">
                <a:latin typeface="+mn-ea"/>
              </a:rPr>
              <a:t>test_b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</a:t>
            </a:r>
            <a:r>
              <a:rPr lang="en-US" altLang="zh-CN" sz="2200">
                <a:latin typeface="+mn-ea"/>
              </a:rPr>
              <a:t>vi test_b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#!/bin/bash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case $USER  in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err="1">
                <a:latin typeface="+mn-ea"/>
              </a:rPr>
              <a:t>zhangsan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  echo "You are </a:t>
            </a:r>
            <a:r>
              <a:rPr lang="en-US" altLang="zh-CN" sz="2200" dirty="0" err="1">
                <a:latin typeface="+mn-ea"/>
              </a:rPr>
              <a:t>zhangsan</a:t>
            </a:r>
            <a:r>
              <a:rPr lang="en-US" altLang="zh-CN" sz="2200" dirty="0">
                <a:latin typeface="+mn-ea"/>
              </a:rPr>
              <a:t>!";;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err="1">
                <a:latin typeface="+mn-ea"/>
              </a:rPr>
              <a:t>lisi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  echo "You are </a:t>
            </a:r>
            <a:r>
              <a:rPr lang="en-US" altLang="zh-CN" sz="2200" dirty="0" err="1">
                <a:latin typeface="+mn-ea"/>
              </a:rPr>
              <a:t>lisi</a:t>
            </a:r>
            <a:r>
              <a:rPr lang="en-US" altLang="zh-CN" sz="2200">
                <a:latin typeface="+mn-ea"/>
              </a:rPr>
              <a:t>";   //</a:t>
            </a:r>
            <a:r>
              <a:rPr lang="zh-CN" altLang="en-US" sz="2200" dirty="0">
                <a:latin typeface="+mn-ea"/>
              </a:rPr>
              <a:t>注意这里只有一个分号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+mn-ea"/>
              </a:rPr>
              <a:t>   </a:t>
            </a:r>
            <a:r>
              <a:rPr lang="en-US" altLang="zh-CN" sz="2200" dirty="0">
                <a:latin typeface="+mn-ea"/>
              </a:rPr>
              <a:t>echo "Welcome</a:t>
            </a:r>
            <a:r>
              <a:rPr lang="en-US" altLang="zh-CN" sz="2200">
                <a:latin typeface="+mn-ea"/>
              </a:rPr>
              <a:t>!";;     </a:t>
            </a:r>
            <a:r>
              <a:rPr lang="en-US" altLang="zh-CN" sz="2200" dirty="0">
                <a:latin typeface="+mn-ea"/>
              </a:rPr>
              <a:t>//</a:t>
            </a:r>
            <a:r>
              <a:rPr lang="zh-CN" altLang="en-US" sz="2200" dirty="0">
                <a:latin typeface="+mn-ea"/>
              </a:rPr>
              <a:t>这里才是两个分号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root)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  echo "You are root! "; echo "Welcome!";;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>
                <a:latin typeface="+mn-ea"/>
              </a:rPr>
              <a:t>       </a:t>
            </a:r>
            <a:r>
              <a:rPr lang="en-US" altLang="zh-CN" sz="2200" dirty="0">
                <a:latin typeface="+mn-ea"/>
              </a:rPr>
              <a:t>//</a:t>
            </a:r>
            <a:r>
              <a:rPr lang="zh-CN" altLang="en-US" sz="2200" dirty="0">
                <a:latin typeface="+mn-ea"/>
              </a:rPr>
              <a:t>将两命令写在一行，用一个分号作为分隔符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+mn-ea"/>
              </a:rPr>
              <a:t> *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   echo "Who are you?$USER?";;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 err="1">
                <a:latin typeface="+mn-ea"/>
              </a:rPr>
              <a:t>esac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760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8229600" cy="44116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设置权限：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chmod </a:t>
            </a:r>
            <a:r>
              <a:rPr lang="en-US" altLang="zh-CN" sz="2400" dirty="0"/>
              <a:t>+</a:t>
            </a:r>
            <a:r>
              <a:rPr lang="en-US" altLang="zh-CN" sz="2400"/>
              <a:t>x test_b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执行：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./test_b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You are root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Welcome!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544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循环结构语句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363272" cy="505973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for </a:t>
            </a:r>
            <a:r>
              <a:rPr lang="zh-CN" altLang="en-US" sz="2600" dirty="0">
                <a:solidFill>
                  <a:srgbClr val="0000CC"/>
                </a:solidFill>
              </a:rPr>
              <a:t>循环 </a:t>
            </a:r>
          </a:p>
          <a:p>
            <a:pPr marL="0" indent="0" eaLnBrk="1" hangingPunct="1">
              <a:buNone/>
            </a:pPr>
            <a:r>
              <a:rPr lang="zh-CN" altLang="en-US" sz="2600" dirty="0">
                <a:solidFill>
                  <a:srgbClr val="C00000"/>
                </a:solidFill>
              </a:rPr>
              <a:t>语法</a:t>
            </a:r>
            <a:r>
              <a:rPr lang="zh-CN" altLang="en-US" sz="2600" dirty="0"/>
              <a:t>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for  </a:t>
            </a:r>
            <a:r>
              <a:rPr lang="zh-CN" altLang="en-US" dirty="0">
                <a:solidFill>
                  <a:srgbClr val="0000CC"/>
                </a:solidFill>
              </a:rPr>
              <a:t>变量  </a:t>
            </a:r>
            <a:r>
              <a:rPr lang="en-US" altLang="zh-CN" dirty="0">
                <a:solidFill>
                  <a:srgbClr val="0000CC"/>
                </a:solidFill>
              </a:rPr>
              <a:t>[in </a:t>
            </a:r>
            <a:r>
              <a:rPr lang="zh-CN" altLang="en-US" dirty="0">
                <a:solidFill>
                  <a:srgbClr val="0000CC"/>
                </a:solidFill>
              </a:rPr>
              <a:t>字符串列表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endParaRPr lang="zh-CN" altLang="en-US" dirty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do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</a:t>
            </a:r>
            <a:r>
              <a:rPr lang="zh-CN" altLang="en-US" dirty="0">
                <a:solidFill>
                  <a:srgbClr val="0000CC"/>
                </a:solidFill>
              </a:rPr>
              <a:t>命令列表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done</a:t>
            </a:r>
            <a:endParaRPr lang="en-US" altLang="zh-CN" b="1" dirty="0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 sz="2600" dirty="0"/>
              <a:t>f</a:t>
            </a:r>
            <a:r>
              <a:rPr lang="en-US" altLang="zh-CN" sz="2600" b="1" dirty="0"/>
              <a:t>or</a:t>
            </a:r>
            <a:r>
              <a:rPr lang="zh-CN" altLang="en-US" sz="2600" b="1" dirty="0"/>
              <a:t>命令执行的</a:t>
            </a:r>
            <a:r>
              <a:rPr lang="zh-CN" altLang="en-US" sz="2600" dirty="0"/>
              <a:t>过程是，定义一个变量，它依次取字符串列表中的各个字符串的值。对每次取值都依次执行命令列表，直到所有的字符串都处理完。当没有指定字符串列表时，默认指脚本的参数列表，即</a:t>
            </a:r>
            <a:r>
              <a:rPr lang="en-US" altLang="zh-CN" sz="2600" dirty="0"/>
              <a:t>for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</a:t>
            </a:r>
            <a:r>
              <a:rPr lang="zh-CN" altLang="en-US" sz="2600" dirty="0"/>
              <a:t>等同于 </a:t>
            </a:r>
            <a:r>
              <a:rPr lang="en-US" altLang="zh-CN" sz="2600" dirty="0"/>
              <a:t>for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in “$@”</a:t>
            </a:r>
            <a:r>
              <a:rPr lang="zh-CN" altLang="en-US" sz="2600" dirty="0"/>
              <a:t>。</a:t>
            </a:r>
            <a:endParaRPr lang="en-US" altLang="zh-CN" sz="2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404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7776864" cy="53292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200"/>
              <a:t>例如，</a:t>
            </a:r>
            <a:r>
              <a:rPr lang="zh-CN" altLang="en-US" sz="2200" dirty="0"/>
              <a:t>在列表中的值：</a:t>
            </a:r>
            <a:r>
              <a:rPr lang="en-US" altLang="zh-CN" sz="2200" dirty="0" err="1"/>
              <a:t>a,b,c,e,i,2,4,6,8</a:t>
            </a:r>
            <a:r>
              <a:rPr lang="zh-CN" altLang="en-US" sz="2200" dirty="0"/>
              <a:t>用循环的方式</a:t>
            </a:r>
            <a:r>
              <a:rPr lang="zh-CN" altLang="en-US" sz="2200"/>
              <a:t>把字母</a:t>
            </a:r>
            <a:endParaRPr lang="en-US" altLang="zh-CN" sz="220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200"/>
              <a:t>与</a:t>
            </a:r>
            <a:r>
              <a:rPr lang="zh-CN" altLang="en-US" sz="2200" dirty="0"/>
              <a:t>数字分成两行输出。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编辑脚本</a:t>
            </a:r>
            <a:r>
              <a:rPr lang="zh-CN" altLang="en-US" sz="2200"/>
              <a:t>程序</a:t>
            </a:r>
            <a:r>
              <a:rPr lang="en-US" altLang="zh-CN" sz="2200"/>
              <a:t>test_c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vi  test_c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#!/bin/bash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</a:t>
            </a:r>
            <a:r>
              <a:rPr lang="en-US" altLang="zh-CN" sz="2200" dirty="0" err="1"/>
              <a:t>a,b,c,e,i</a:t>
            </a:r>
            <a:r>
              <a:rPr lang="en-US" altLang="zh-CN" sz="2200" dirty="0"/>
              <a:t>   2,4,6,8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/>
              <a:t> echo </a:t>
            </a:r>
            <a:r>
              <a:rPr lang="en-US" altLang="zh-CN" sz="2200" dirty="0"/>
              <a:t>$</a:t>
            </a:r>
            <a:r>
              <a:rPr lang="en-US" altLang="zh-CN" sz="2200" dirty="0" err="1"/>
              <a:t>i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 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设置权限：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chmod </a:t>
            </a:r>
            <a:r>
              <a:rPr lang="en-US" altLang="zh-CN" sz="2200" dirty="0"/>
              <a:t>+</a:t>
            </a:r>
            <a:r>
              <a:rPr lang="en-US" altLang="zh-CN" sz="2200"/>
              <a:t>x test_c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(3)</a:t>
            </a:r>
            <a:r>
              <a:rPr lang="zh-CN" altLang="en-US" sz="2200" dirty="0"/>
              <a:t>执行：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./test_c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err="1"/>
              <a:t>a,b,c,e,i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2,4,6,8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580112" y="2780928"/>
            <a:ext cx="2952750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注意：在循环列表中的空格可表示换行。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338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692696"/>
            <a:ext cx="8229600" cy="5327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200"/>
              <a:t>例如：</a:t>
            </a:r>
            <a:r>
              <a:rPr lang="zh-CN" altLang="en-US" sz="2200" dirty="0"/>
              <a:t>求从</a:t>
            </a:r>
            <a:r>
              <a:rPr lang="en-US" altLang="zh-CN" sz="2200" dirty="0"/>
              <a:t>1</a:t>
            </a:r>
            <a:r>
              <a:rPr lang="zh-CN" altLang="en-US" sz="2200" dirty="0"/>
              <a:t>到</a:t>
            </a:r>
            <a:r>
              <a:rPr lang="en-US" altLang="zh-CN" sz="2200" dirty="0"/>
              <a:t>100</a:t>
            </a:r>
            <a:r>
              <a:rPr lang="zh-CN" altLang="en-US" sz="2200" dirty="0"/>
              <a:t>的和。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 编辑脚本程序</a:t>
            </a:r>
            <a:r>
              <a:rPr lang="en-US" altLang="zh-CN" sz="2200" dirty="0" err="1"/>
              <a:t>test5</a:t>
            </a:r>
            <a:endParaRPr lang="en-US" altLang="zh-CN" sz="2200" dirty="0"/>
          </a:p>
          <a:p>
            <a:pPr marL="838200" lvl="1" indent="-381000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vi  test5</a:t>
            </a:r>
            <a:endParaRPr lang="en-US" altLang="zh-CN" sz="2200" dirty="0"/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#!/bin/bash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total=0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for ((j=</a:t>
            </a:r>
            <a:r>
              <a:rPr lang="en-US" altLang="zh-CN" sz="2200" dirty="0" err="1"/>
              <a:t>1;j</a:t>
            </a:r>
            <a:r>
              <a:rPr lang="en-US" altLang="zh-CN" sz="2200" dirty="0"/>
              <a:t>&lt;=</a:t>
            </a:r>
            <a:r>
              <a:rPr lang="en-US" altLang="zh-CN" sz="2200" dirty="0" err="1"/>
              <a:t>100;j</a:t>
            </a:r>
            <a:r>
              <a:rPr lang="en-US" altLang="zh-CN" sz="2200" dirty="0"/>
              <a:t>++));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  do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/>
              <a:t>  total</a:t>
            </a:r>
            <a:r>
              <a:rPr lang="en-US" altLang="zh-CN" sz="2200" dirty="0"/>
              <a:t>=`expr $</a:t>
            </a:r>
            <a:r>
              <a:rPr lang="en-US" altLang="zh-CN" sz="2200"/>
              <a:t>total  +  </a:t>
            </a:r>
            <a:r>
              <a:rPr lang="en-US" altLang="zh-CN" sz="2200" dirty="0"/>
              <a:t>$j`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  done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echo "The result is $total"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设置权限：</a:t>
            </a:r>
          </a:p>
          <a:p>
            <a:pPr marL="838200" lvl="1" indent="-381000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chmod </a:t>
            </a:r>
            <a:r>
              <a:rPr lang="en-US" altLang="zh-CN" sz="2200" dirty="0"/>
              <a:t>+</a:t>
            </a:r>
            <a:r>
              <a:rPr lang="en-US" altLang="zh-CN" sz="2200"/>
              <a:t>x test5</a:t>
            </a:r>
            <a:endParaRPr lang="en-US" altLang="zh-CN" sz="2200" dirty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(3)</a:t>
            </a:r>
            <a:r>
              <a:rPr lang="zh-CN" altLang="en-US" sz="2200" dirty="0"/>
              <a:t>执行：</a:t>
            </a:r>
          </a:p>
          <a:p>
            <a:pPr marL="838200" lvl="1" indent="-381000" eaLnBrk="1" hangingPunct="1">
              <a:lnSpc>
                <a:spcPct val="90000"/>
              </a:lnSpc>
              <a:buNone/>
            </a:pP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 ./test5</a:t>
            </a:r>
            <a:endParaRPr lang="en-US" altLang="zh-CN" sz="2200" dirty="0"/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The result is 5050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535934" y="2348880"/>
            <a:ext cx="4500562" cy="17851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0000CC"/>
                </a:solidFill>
                <a:latin typeface="+mn-ea"/>
                <a:ea typeface="+mn-ea"/>
              </a:rPr>
              <a:t>注意：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  <a:ea typeface="+mn-ea"/>
              </a:rPr>
              <a:t>for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  <a:ea typeface="+mn-ea"/>
              </a:rPr>
              <a:t>语句中的双括号不能省，最后的分号可有可无，表达式</a:t>
            </a:r>
            <a:r>
              <a:rPr lang="en-US" altLang="zh-CN" sz="2200" b="1" dirty="0">
                <a:solidFill>
                  <a:srgbClr val="0000CC"/>
                </a:solidFill>
                <a:latin typeface="+mn-ea"/>
                <a:ea typeface="+mn-ea"/>
              </a:rPr>
              <a:t>total=`expr $total + $j`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  <a:ea typeface="+mn-ea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加号两边的空格不能省</a:t>
            </a:r>
            <a:r>
              <a:rPr lang="zh-CN" altLang="en-US" sz="2200" b="1" dirty="0">
                <a:solidFill>
                  <a:srgbClr val="0000CC"/>
                </a:solidFill>
                <a:latin typeface="+mn-ea"/>
                <a:ea typeface="+mn-ea"/>
              </a:rPr>
              <a:t>，否则会成为字符串的连接。</a:t>
            </a:r>
          </a:p>
        </p:txBody>
      </p:sp>
    </p:spTree>
    <p:extLst>
      <p:ext uri="{BB962C8B-B14F-4D97-AF65-F5344CB8AC3E}">
        <p14:creationId xmlns:p14="http://schemas.microsoft.com/office/powerpoint/2010/main" val="2571709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04664"/>
            <a:ext cx="8229600" cy="626469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/>
              <a:t>例如：</a:t>
            </a:r>
            <a:r>
              <a:rPr lang="zh-CN" altLang="en-US" sz="2400" dirty="0"/>
              <a:t>用</a:t>
            </a:r>
            <a:r>
              <a:rPr lang="en-US" altLang="zh-CN" sz="2400" dirty="0"/>
              <a:t>for</a:t>
            </a:r>
            <a:r>
              <a:rPr lang="zh-CN" altLang="en-US" sz="2400" dirty="0"/>
              <a:t>循环输出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10</a:t>
            </a:r>
            <a:r>
              <a:rPr lang="zh-CN" altLang="en-US" sz="2400" dirty="0"/>
              <a:t>间的奇数。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 编辑脚本</a:t>
            </a:r>
            <a:r>
              <a:rPr lang="zh-CN" altLang="en-US" sz="2000"/>
              <a:t>程序</a:t>
            </a:r>
            <a:r>
              <a:rPr lang="en-US" altLang="zh-CN" sz="2000"/>
              <a:t>test_a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vi test_a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#!/bin/bash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for((j=</a:t>
            </a:r>
            <a:r>
              <a:rPr lang="en-US" altLang="zh-CN" sz="2000" dirty="0" err="1"/>
              <a:t>0;j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10;j</a:t>
            </a:r>
            <a:r>
              <a:rPr lang="en-US" altLang="zh-CN" sz="2000" dirty="0"/>
              <a:t>++))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do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if(($</a:t>
            </a:r>
            <a:r>
              <a:rPr lang="en-US" altLang="zh-CN" sz="2000" dirty="0" err="1"/>
              <a:t>j%2</a:t>
            </a:r>
            <a:r>
              <a:rPr lang="en-US" altLang="zh-CN" sz="2000" dirty="0"/>
              <a:t>==1))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then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echo "$j"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fi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设置权限：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chmod </a:t>
            </a:r>
            <a:r>
              <a:rPr lang="en-US" altLang="zh-CN" sz="2000" dirty="0"/>
              <a:t>+</a:t>
            </a:r>
            <a:r>
              <a:rPr lang="en-US" altLang="zh-CN" sz="2000"/>
              <a:t>x test_a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执行：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test_a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9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22632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循环结构语句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CC"/>
                </a:solidFill>
              </a:rPr>
              <a:t>while</a:t>
            </a:r>
            <a:r>
              <a:rPr lang="zh-CN" altLang="en-US" sz="2600" b="1" dirty="0">
                <a:solidFill>
                  <a:srgbClr val="0000CC"/>
                </a:solidFill>
              </a:rPr>
              <a:t>循环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C00000"/>
                </a:solidFill>
              </a:rPr>
              <a:t>语法：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while </a:t>
            </a:r>
            <a:r>
              <a:rPr lang="zh-CN" altLang="en-US" dirty="0">
                <a:solidFill>
                  <a:srgbClr val="0000CC"/>
                </a:solidFill>
              </a:rPr>
              <a:t>条件命令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  </a:t>
            </a:r>
            <a:r>
              <a:rPr lang="en-US" altLang="zh-CN" dirty="0">
                <a:solidFill>
                  <a:srgbClr val="0000CC"/>
                </a:solidFill>
              </a:rPr>
              <a:t>do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</a:t>
            </a:r>
            <a:r>
              <a:rPr lang="zh-CN" altLang="en-US" dirty="0">
                <a:solidFill>
                  <a:srgbClr val="0000CC"/>
                </a:solidFill>
              </a:rPr>
              <a:t>命令列表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  </a:t>
            </a:r>
            <a:r>
              <a:rPr lang="en-US" altLang="zh-CN" dirty="0">
                <a:solidFill>
                  <a:srgbClr val="0000CC"/>
                </a:solidFill>
              </a:rPr>
              <a:t>done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/>
              <a:t>w</a:t>
            </a:r>
            <a:r>
              <a:rPr lang="en-US" altLang="zh-CN" sz="2600"/>
              <a:t>hile</a:t>
            </a:r>
            <a:r>
              <a:rPr lang="zh-CN" altLang="en-US" sz="2600" dirty="0"/>
              <a:t>命令的作用是进行有条件的循环控制，只要</a:t>
            </a:r>
            <a:r>
              <a:rPr lang="en-US" altLang="zh-CN" sz="2600" dirty="0"/>
              <a:t>while</a:t>
            </a:r>
            <a:r>
              <a:rPr lang="zh-CN" altLang="en-US" sz="2600" dirty="0"/>
              <a:t>表达式为真，</a:t>
            </a:r>
            <a:r>
              <a:rPr lang="en-US" altLang="zh-CN" sz="2600" dirty="0"/>
              <a:t>do</a:t>
            </a:r>
            <a:r>
              <a:rPr lang="zh-CN" altLang="en-US" sz="2600" dirty="0"/>
              <a:t>和</a:t>
            </a:r>
            <a:r>
              <a:rPr lang="en-US" altLang="zh-CN" sz="2600" dirty="0"/>
              <a:t>done</a:t>
            </a:r>
            <a:r>
              <a:rPr lang="zh-CN" altLang="en-US" sz="2600" dirty="0"/>
              <a:t>之间的操作就一直会进行。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186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76672"/>
            <a:ext cx="8229600" cy="590465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例如：用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循环求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100</a:t>
            </a:r>
            <a:r>
              <a:rPr lang="zh-CN" altLang="en-US" sz="2400" dirty="0"/>
              <a:t>的和。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(1)</a:t>
            </a:r>
            <a:r>
              <a:rPr lang="zh-CN" altLang="en-US" sz="2400" dirty="0"/>
              <a:t>编辑脚本</a:t>
            </a:r>
            <a:r>
              <a:rPr lang="zh-CN" altLang="en-US" sz="2400"/>
              <a:t>程序</a:t>
            </a:r>
            <a:r>
              <a:rPr lang="en-US" altLang="zh-CN" sz="2400"/>
              <a:t>test_e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vi  test_e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total=0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=0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while((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&lt;=</a:t>
            </a:r>
            <a:r>
              <a:rPr lang="en-US" altLang="zh-CN" sz="2400"/>
              <a:t>100));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do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total=`expr $total + $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`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((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+=1))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done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echo "The result is $total"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设置权限：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chmod </a:t>
            </a:r>
            <a:r>
              <a:rPr lang="en-US" altLang="zh-CN" sz="2400" dirty="0"/>
              <a:t>+</a:t>
            </a:r>
            <a:r>
              <a:rPr lang="en-US" altLang="zh-CN" sz="2400"/>
              <a:t>x test_e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执行：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./test_e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The result is 5050</a:t>
            </a:r>
          </a:p>
        </p:txBody>
      </p:sp>
    </p:spTree>
    <p:extLst>
      <p:ext uri="{BB962C8B-B14F-4D97-AF65-F5344CB8AC3E}">
        <p14:creationId xmlns:p14="http://schemas.microsoft.com/office/powerpoint/2010/main" val="209524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en-US" altLang="zh-CN" sz="4000" dirty="0">
                <a:latin typeface="+mj-ea"/>
              </a:rPr>
              <a:t>Shell</a:t>
            </a:r>
            <a:r>
              <a:rPr lang="zh-CN" altLang="en-US" dirty="0">
                <a:latin typeface="+mj-ea"/>
              </a:rPr>
              <a:t>语言的特点</a:t>
            </a:r>
            <a:endParaRPr lang="zh-CN" altLang="en-US" sz="4000" dirty="0">
              <a:latin typeface="+mj-ea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74848" y="1196752"/>
            <a:ext cx="8229600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与其他编程语言相比，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语言具有如下特点：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latin typeface="+mn-ea"/>
              </a:rPr>
              <a:t>（</a:t>
            </a:r>
            <a:r>
              <a:rPr lang="en-US" altLang="zh-CN" sz="2600" dirty="0">
                <a:latin typeface="+mn-ea"/>
              </a:rPr>
              <a:t>1</a:t>
            </a:r>
            <a:r>
              <a:rPr lang="zh-CN" altLang="en-US" sz="2600" dirty="0">
                <a:latin typeface="+mn-ea"/>
              </a:rPr>
              <a:t>）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是一种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解释性语言</a:t>
            </a:r>
            <a:r>
              <a:rPr lang="zh-CN" altLang="en-US" sz="2600" dirty="0">
                <a:latin typeface="+mn-ea"/>
              </a:rPr>
              <a:t>。就是说，用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语言编写的程序不需要编译，可以直接由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进程解释执行。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latin typeface="+mn-ea"/>
              </a:rPr>
              <a:t>（</a:t>
            </a: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）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是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基于字符串的语言</a:t>
            </a:r>
            <a:r>
              <a:rPr lang="zh-CN" altLang="en-US" sz="2600" dirty="0">
                <a:latin typeface="+mn-ea"/>
              </a:rPr>
              <a:t>。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只是做字符串处理，不支持复杂的数据结构和运算。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的输出也全部是字符方式的。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latin typeface="+mn-ea"/>
              </a:rPr>
              <a:t>（</a:t>
            </a:r>
            <a:r>
              <a:rPr lang="en-US" altLang="zh-CN" sz="26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）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是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命令级语言</a:t>
            </a:r>
            <a:r>
              <a:rPr lang="zh-CN" altLang="en-US" sz="2600" dirty="0">
                <a:latin typeface="+mn-ea"/>
              </a:rPr>
              <a:t>。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程序全部由命令而不是语句组成，几乎所有的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命令和可执行程序都可用来编写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程序。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命令丰富，命令的组合功能也十分强大。</a:t>
            </a:r>
            <a:endParaRPr lang="en-US" altLang="zh-CN" sz="26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另外需要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说明</a:t>
            </a:r>
            <a:r>
              <a:rPr lang="zh-CN" altLang="en-US" sz="2600" dirty="0">
                <a:latin typeface="+mn-ea"/>
              </a:rPr>
              <a:t>的是，不同版本的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程序可能不完全兼容。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1094296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循环结构语句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89654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CC"/>
                </a:solidFill>
              </a:rPr>
              <a:t>until</a:t>
            </a:r>
            <a:r>
              <a:rPr lang="zh-CN" altLang="en-US" sz="2600" b="1" dirty="0">
                <a:solidFill>
                  <a:srgbClr val="0000CC"/>
                </a:solidFill>
              </a:rPr>
              <a:t>循环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CC0099"/>
                </a:solidFill>
              </a:rPr>
              <a:t>语法</a:t>
            </a:r>
            <a:r>
              <a:rPr lang="zh-CN" altLang="en-US" sz="2600" dirty="0"/>
              <a:t>：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until </a:t>
            </a:r>
            <a:r>
              <a:rPr lang="zh-CN" altLang="en-US" dirty="0">
                <a:solidFill>
                  <a:srgbClr val="0000CC"/>
                </a:solidFill>
              </a:rPr>
              <a:t>条件命令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do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</a:t>
            </a:r>
            <a:r>
              <a:rPr lang="zh-CN" altLang="en-US" dirty="0">
                <a:solidFill>
                  <a:srgbClr val="0000CC"/>
                </a:solidFill>
              </a:rPr>
              <a:t>命令列表</a:t>
            </a:r>
            <a:endParaRPr lang="en-US" altLang="zh-CN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done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until</a:t>
            </a:r>
            <a:r>
              <a:rPr lang="zh-CN" altLang="en-US" sz="2600"/>
              <a:t>命令与</a:t>
            </a:r>
            <a:r>
              <a:rPr lang="en-US" altLang="zh-CN" sz="2600" dirty="0"/>
              <a:t>while</a:t>
            </a:r>
            <a:r>
              <a:rPr lang="zh-CN" altLang="en-US" sz="2600"/>
              <a:t>类似，区别在于</a:t>
            </a:r>
            <a:r>
              <a:rPr lang="en-US" altLang="zh-CN" sz="2600"/>
              <a:t>while</a:t>
            </a:r>
            <a:r>
              <a:rPr lang="zh-CN" altLang="en-US" sz="2600"/>
              <a:t>是当判断条件为真时执行循环，而</a:t>
            </a:r>
            <a:r>
              <a:rPr lang="en-US" altLang="zh-CN" sz="2600"/>
              <a:t>until</a:t>
            </a:r>
            <a:r>
              <a:rPr lang="zh-CN" altLang="en-US" sz="2600"/>
              <a:t>循环在判断条件为假时才停止循环。</a:t>
            </a:r>
            <a:endParaRPr lang="zh-CN" altLang="en-US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930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229600" cy="597666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  <a:r>
              <a:rPr lang="zh-CN" altLang="en-US" sz="2400" dirty="0"/>
              <a:t>用</a:t>
            </a:r>
            <a:r>
              <a:rPr lang="en-US" altLang="zh-CN" sz="2400" dirty="0"/>
              <a:t>until</a:t>
            </a:r>
            <a:r>
              <a:rPr lang="zh-CN" altLang="en-US" sz="2400" dirty="0"/>
              <a:t>循环求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100</a:t>
            </a:r>
            <a:r>
              <a:rPr lang="zh-CN" altLang="en-US" sz="2400" dirty="0"/>
              <a:t>的和。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编辑脚本</a:t>
            </a:r>
            <a:r>
              <a:rPr lang="zh-CN" altLang="en-US" sz="2400"/>
              <a:t>程序</a:t>
            </a:r>
            <a:r>
              <a:rPr lang="en-US" altLang="zh-CN" sz="2400"/>
              <a:t>test_f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 vi test_f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total=0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/>
              <a:t>num</a:t>
            </a:r>
            <a:r>
              <a:rPr lang="en-US" altLang="zh-CN" sz="2400" dirty="0"/>
              <a:t>=0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until   </a:t>
            </a:r>
            <a:r>
              <a:rPr lang="en-US" altLang="zh-CN" sz="2400" dirty="0"/>
              <a:t>[ $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gt</a:t>
            </a:r>
            <a:r>
              <a:rPr lang="en-US" altLang="zh-CN" sz="2400" dirty="0"/>
              <a:t> 100 ]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do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total=`expr $total + $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`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=`expr $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+ 1`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done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"The result is $total"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设置权限：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chmod </a:t>
            </a:r>
            <a:r>
              <a:rPr lang="en-US" altLang="zh-CN" sz="2400" dirty="0"/>
              <a:t>+</a:t>
            </a:r>
            <a:r>
              <a:rPr lang="en-US" altLang="zh-CN" sz="2400"/>
              <a:t>x test_f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执行：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./test_f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The result is 5050</a:t>
            </a:r>
          </a:p>
        </p:txBody>
      </p:sp>
    </p:spTree>
    <p:extLst>
      <p:ext uri="{BB962C8B-B14F-4D97-AF65-F5344CB8AC3E}">
        <p14:creationId xmlns:p14="http://schemas.microsoft.com/office/powerpoint/2010/main" val="2519140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退出循环语句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931224" cy="4968552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CC0099"/>
                </a:solidFill>
              </a:rPr>
              <a:t>break</a:t>
            </a:r>
            <a:r>
              <a:rPr lang="zh-CN" altLang="en-US" sz="2600" dirty="0">
                <a:solidFill>
                  <a:srgbClr val="CC0099"/>
                </a:solidFill>
              </a:rPr>
              <a:t>和</a:t>
            </a:r>
            <a:r>
              <a:rPr lang="en-US" altLang="zh-CN" sz="2600" dirty="0">
                <a:solidFill>
                  <a:srgbClr val="CC0099"/>
                </a:solidFill>
              </a:rPr>
              <a:t>continue</a:t>
            </a:r>
            <a:r>
              <a:rPr lang="zh-CN" altLang="en-US" sz="2600" dirty="0"/>
              <a:t>命令的作用与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</a:t>
            </a:r>
            <a:r>
              <a:rPr lang="zh-CN" altLang="en-US" sz="2600"/>
              <a:t>的</a:t>
            </a:r>
            <a:r>
              <a:rPr lang="en-US" altLang="zh-CN" sz="2600"/>
              <a:t>break</a:t>
            </a:r>
          </a:p>
          <a:p>
            <a:pPr marL="0" indent="0" eaLnBrk="1" hangingPunct="1">
              <a:buNone/>
            </a:pPr>
            <a:r>
              <a:rPr lang="en-US" altLang="zh-CN" sz="2600"/>
              <a:t>    </a:t>
            </a:r>
            <a:r>
              <a:rPr lang="zh-CN" altLang="en-US" sz="2600"/>
              <a:t>和</a:t>
            </a:r>
            <a:r>
              <a:rPr lang="en-US" altLang="zh-CN" sz="2600" dirty="0"/>
              <a:t>continue</a:t>
            </a:r>
            <a:r>
              <a:rPr lang="zh-CN" altLang="en-US" sz="2600" dirty="0"/>
              <a:t>语句相同，用于在必要时跳出</a:t>
            </a:r>
            <a:r>
              <a:rPr lang="zh-CN" altLang="en-US" sz="2600" b="1" dirty="0"/>
              <a:t>循环。</a:t>
            </a:r>
            <a:endParaRPr lang="en-US" altLang="zh-CN" sz="2600" b="1" dirty="0"/>
          </a:p>
          <a:p>
            <a:pPr eaLnBrk="1" hangingPunct="1"/>
            <a:r>
              <a:rPr lang="en-US" altLang="zh-CN" sz="2600" dirty="0"/>
              <a:t>break</a:t>
            </a:r>
            <a:r>
              <a:rPr lang="zh-CN" altLang="en-US" sz="2600" dirty="0"/>
              <a:t>用于终止整个循环，</a:t>
            </a:r>
            <a:r>
              <a:rPr lang="en-US" altLang="zh-CN" sz="2600" dirty="0"/>
              <a:t>continue</a:t>
            </a:r>
            <a:r>
              <a:rPr lang="zh-CN" altLang="en-US" sz="2600" dirty="0"/>
              <a:t>用于终止本轮循环，直接进入下一轮循环。</a:t>
            </a:r>
            <a:endParaRPr lang="en-US" altLang="zh-CN" sz="2600" dirty="0"/>
          </a:p>
          <a:p>
            <a:pPr eaLnBrk="1" hangingPunct="1"/>
            <a:r>
              <a:rPr lang="zh-CN" altLang="en-US" sz="2600" b="1" dirty="0"/>
              <a:t>另外，</a:t>
            </a:r>
            <a:r>
              <a:rPr lang="en-US" altLang="zh-CN" sz="2600" b="1" dirty="0"/>
              <a:t>break</a:t>
            </a:r>
            <a:r>
              <a:rPr lang="zh-CN" altLang="en-US" sz="2600" b="1" dirty="0"/>
              <a:t>和</a:t>
            </a:r>
            <a:r>
              <a:rPr lang="en-US" altLang="zh-CN" sz="2600" b="1" dirty="0"/>
              <a:t>continue</a:t>
            </a:r>
            <a:r>
              <a:rPr lang="zh-CN" altLang="en-US" sz="2600" b="1" dirty="0"/>
              <a:t>命令只能应用在</a:t>
            </a:r>
            <a:r>
              <a:rPr lang="en-US" altLang="zh-CN" sz="2600" dirty="0"/>
              <a:t>for</a:t>
            </a:r>
            <a:r>
              <a:rPr lang="zh-CN" altLang="en-US" sz="2600" dirty="0"/>
              <a:t>、</a:t>
            </a:r>
            <a:r>
              <a:rPr lang="en-US" altLang="zh-CN" sz="2600" dirty="0"/>
              <a:t>while</a:t>
            </a:r>
            <a:r>
              <a:rPr lang="zh-CN" altLang="en-US" sz="2600" dirty="0"/>
              <a:t>和</a:t>
            </a:r>
            <a:r>
              <a:rPr lang="en-US" altLang="zh-CN" sz="2600" dirty="0"/>
              <a:t>until</a:t>
            </a:r>
            <a:r>
              <a:rPr lang="zh-CN" altLang="en-US" sz="2600" dirty="0"/>
              <a:t>命令的循环体内。</a:t>
            </a:r>
            <a:endParaRPr lang="en-US" altLang="zh-CN" sz="2600" dirty="0"/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</a:rPr>
              <a:t>e</a:t>
            </a:r>
            <a:r>
              <a:rPr lang="en-US" altLang="zh-CN" sz="2600" b="1">
                <a:solidFill>
                  <a:srgbClr val="0000CC"/>
                </a:solidFill>
              </a:rPr>
              <a:t>xit</a:t>
            </a:r>
            <a:r>
              <a:rPr lang="zh-CN" altLang="en-US" sz="2600" b="1"/>
              <a:t>命令用</a:t>
            </a:r>
            <a:r>
              <a:rPr lang="zh-CN" altLang="en-US" sz="2600"/>
              <a:t>于终止</a:t>
            </a:r>
            <a:r>
              <a:rPr lang="en-US" altLang="zh-CN" sz="2600" b="1"/>
              <a:t>Shell</a:t>
            </a:r>
            <a:r>
              <a:rPr lang="zh-CN" altLang="en-US" sz="2600" b="1"/>
              <a:t>脚本程序并返回值。该值可用“</a:t>
            </a:r>
            <a:r>
              <a:rPr lang="en-US" altLang="zh-CN" sz="2600" b="1"/>
              <a:t>$?</a:t>
            </a:r>
            <a:r>
              <a:rPr lang="zh-CN" altLang="en-US" sz="2600" b="1"/>
              <a:t>”在下一条命令中获取。通常情况下正常执行的程序将返回</a:t>
            </a:r>
            <a:r>
              <a:rPr lang="en-US" altLang="zh-CN" sz="2600" b="1"/>
              <a:t>0</a:t>
            </a:r>
            <a:r>
              <a:rPr lang="zh-CN" altLang="en-US" sz="2600" b="1"/>
              <a:t>，而未正常结束的程序则返回</a:t>
            </a:r>
            <a:r>
              <a:rPr lang="en-US" altLang="zh-CN" sz="2600" b="1"/>
              <a:t>1</a:t>
            </a:r>
            <a:r>
              <a:rPr lang="zh-CN" altLang="en-US" sz="2600" b="1"/>
              <a:t>～</a:t>
            </a:r>
            <a:r>
              <a:rPr lang="en-US" altLang="zh-CN" sz="2600" b="1"/>
              <a:t>255</a:t>
            </a:r>
            <a:r>
              <a:rPr lang="zh-CN" altLang="en-US" sz="2600" b="1"/>
              <a:t>间的错误代码。</a:t>
            </a:r>
            <a:endParaRPr lang="zh-CN" altLang="en-US" sz="2600" b="1" dirty="0">
              <a:solidFill>
                <a:srgbClr val="CC009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12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/>
              <a:t>vi test_break</a:t>
            </a:r>
          </a:p>
          <a:p>
            <a:pPr marL="0" indent="0">
              <a:buNone/>
            </a:pPr>
            <a:r>
              <a:rPr lang="en-US" altLang="zh-CN" sz="2200"/>
              <a:t>#!/bin/bash</a:t>
            </a:r>
          </a:p>
          <a:p>
            <a:pPr marL="0" indent="0">
              <a:buNone/>
            </a:pPr>
            <a:r>
              <a:rPr lang="en-US" altLang="zh-CN" sz="2200"/>
              <a:t># this is break test script</a:t>
            </a:r>
          </a:p>
          <a:p>
            <a:pPr marL="0" indent="0">
              <a:buNone/>
            </a:pPr>
            <a:r>
              <a:rPr lang="en-US" altLang="zh-CN" sz="2200"/>
              <a:t>i=1</a:t>
            </a:r>
          </a:p>
          <a:p>
            <a:pPr marL="0" indent="0">
              <a:buNone/>
            </a:pPr>
            <a:r>
              <a:rPr lang="en-US" altLang="zh-CN" sz="2200"/>
              <a:t>for day in Mon Tue Wed Thu Fri</a:t>
            </a:r>
          </a:p>
          <a:p>
            <a:pPr marL="0" indent="0">
              <a:buNone/>
            </a:pPr>
            <a:r>
              <a:rPr lang="en-US" altLang="zh-CN" sz="2200"/>
              <a:t>do</a:t>
            </a:r>
          </a:p>
          <a:p>
            <a:pPr marL="0" indent="0">
              <a:buNone/>
            </a:pPr>
            <a:r>
              <a:rPr lang="en-US" altLang="zh-CN" sz="2200"/>
              <a:t>   echo "Weekday $((i++)) : $day"</a:t>
            </a:r>
          </a:p>
          <a:p>
            <a:pPr marL="0" indent="0">
              <a:buNone/>
            </a:pPr>
            <a:r>
              <a:rPr lang="en-US" altLang="zh-CN" sz="2200"/>
              <a:t>   if [  $i  -eq 3  ]; then</a:t>
            </a:r>
          </a:p>
          <a:p>
            <a:pPr marL="0" indent="0">
              <a:buNone/>
            </a:pPr>
            <a:r>
              <a:rPr lang="en-US" altLang="zh-CN" sz="2200"/>
              <a:t>      break</a:t>
            </a:r>
          </a:p>
          <a:p>
            <a:pPr marL="0" indent="0">
              <a:buNone/>
            </a:pPr>
            <a:r>
              <a:rPr lang="en-US" altLang="zh-CN" sz="2200"/>
              <a:t>   fi </a:t>
            </a:r>
          </a:p>
          <a:p>
            <a:pPr marL="0" indent="0">
              <a:buNone/>
            </a:pPr>
            <a:r>
              <a:rPr lang="en-US" altLang="zh-CN" sz="2200"/>
              <a:t>done</a:t>
            </a:r>
          </a:p>
          <a:p>
            <a:pPr marL="0" indent="0">
              <a:buNone/>
            </a:pPr>
            <a:r>
              <a:rPr lang="zh-CN" altLang="en-US" sz="2200"/>
              <a:t>设置权限：</a:t>
            </a: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chmod +x test_break</a:t>
            </a:r>
          </a:p>
          <a:p>
            <a:pPr marL="0" indent="0">
              <a:buNone/>
            </a:pPr>
            <a:r>
              <a:rPr lang="zh-CN" altLang="en-US" sz="2200"/>
              <a:t>执行：</a:t>
            </a:r>
            <a:r>
              <a:rPr lang="en-US" altLang="zh-CN" sz="2200"/>
              <a:t>[root@ Linux  root</a:t>
            </a:r>
            <a:r>
              <a:rPr lang="zh-CN" altLang="en-US" sz="2200"/>
              <a:t>］</a:t>
            </a:r>
            <a:r>
              <a:rPr lang="en-US" altLang="zh-CN" sz="2200"/>
              <a:t># . /test_break</a:t>
            </a:r>
          </a:p>
          <a:p>
            <a:pPr marL="0" indent="0">
              <a:buNone/>
            </a:pPr>
            <a:r>
              <a:rPr lang="en-US" altLang="zh-CN" sz="2200"/>
              <a:t>Weekday 1:   Mon</a:t>
            </a:r>
          </a:p>
          <a:p>
            <a:pPr marL="0" indent="0">
              <a:buNone/>
            </a:pPr>
            <a:r>
              <a:rPr lang="en-US" altLang="zh-CN" sz="2200"/>
              <a:t>Weekday 2:   Tue</a:t>
            </a:r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4848" y="620688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/>
              <a:t>vi test_continue</a:t>
            </a:r>
          </a:p>
          <a:p>
            <a:pPr marL="0" indent="0">
              <a:buNone/>
            </a:pPr>
            <a:r>
              <a:rPr lang="en-US" altLang="zh-CN" sz="2200"/>
              <a:t>#!/bin/bash</a:t>
            </a:r>
          </a:p>
          <a:p>
            <a:pPr marL="0" indent="0">
              <a:buNone/>
            </a:pPr>
            <a:r>
              <a:rPr lang="en-US" altLang="zh-CN" sz="2200"/>
              <a:t># this is continue  test script</a:t>
            </a:r>
          </a:p>
          <a:p>
            <a:pPr marL="0" indent="0">
              <a:buNone/>
            </a:pPr>
            <a:r>
              <a:rPr lang="en-US" altLang="zh-CN" sz="2200"/>
              <a:t>i=1</a:t>
            </a:r>
          </a:p>
          <a:p>
            <a:pPr marL="0" indent="0">
              <a:buNone/>
            </a:pPr>
            <a:r>
              <a:rPr lang="en-US" altLang="zh-CN" sz="2200"/>
              <a:t>for day in Mon Tue Wed Thu Fri Sat Sun</a:t>
            </a:r>
          </a:p>
          <a:p>
            <a:pPr marL="0" indent="0">
              <a:buNone/>
            </a:pPr>
            <a:r>
              <a:rPr lang="en-US" altLang="zh-CN" sz="2200"/>
              <a:t>do</a:t>
            </a:r>
          </a:p>
          <a:p>
            <a:pPr marL="0" indent="0">
              <a:buNone/>
            </a:pPr>
            <a:r>
              <a:rPr lang="en-US" altLang="zh-CN" sz="2200"/>
              <a:t>   echo -n "Day $((i++)) : $day"</a:t>
            </a:r>
          </a:p>
          <a:p>
            <a:pPr marL="0" indent="0">
              <a:buNone/>
            </a:pPr>
            <a:r>
              <a:rPr lang="en-US" altLang="zh-CN" sz="2200"/>
              <a:t>   if [ $i -eq 7 -o $i -eq 8 ]; then</a:t>
            </a:r>
          </a:p>
          <a:p>
            <a:pPr marL="0" indent="0">
              <a:buNone/>
            </a:pPr>
            <a:r>
              <a:rPr lang="en-US" altLang="zh-CN" sz="2200"/>
              <a:t>       echo " (WEEKEND)" </a:t>
            </a:r>
          </a:p>
          <a:p>
            <a:pPr marL="0" indent="0">
              <a:buNone/>
            </a:pPr>
            <a:r>
              <a:rPr lang="en-US" altLang="zh-CN" sz="2200"/>
              <a:t>       continue</a:t>
            </a:r>
          </a:p>
          <a:p>
            <a:pPr marL="0" indent="0">
              <a:buNone/>
            </a:pPr>
            <a:r>
              <a:rPr lang="en-US" altLang="zh-CN" sz="2200"/>
              <a:t>   fi </a:t>
            </a:r>
          </a:p>
          <a:p>
            <a:pPr marL="0" indent="0">
              <a:buNone/>
            </a:pPr>
            <a:r>
              <a:rPr lang="en-US" altLang="zh-CN" sz="2200"/>
              <a:t>   echo " (weekday)"</a:t>
            </a:r>
          </a:p>
          <a:p>
            <a:pPr marL="0" indent="0">
              <a:buNone/>
            </a:pPr>
            <a:r>
              <a:rPr lang="en-US" altLang="zh-CN" sz="2200"/>
              <a:t>done</a:t>
            </a:r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74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704856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50346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654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例如：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vi test_d</a:t>
            </a:r>
          </a:p>
          <a:p>
            <a:pPr marL="0" indent="0">
              <a:buNone/>
            </a:pPr>
            <a:r>
              <a:rPr lang="en-US" altLang="zh-CN" sz="2400"/>
              <a:t>#!/bin/bash</a:t>
            </a:r>
          </a:p>
          <a:p>
            <a:pPr marL="0" indent="0">
              <a:buNone/>
            </a:pPr>
            <a:r>
              <a:rPr lang="en-US" altLang="zh-CN" sz="2400"/>
              <a:t>for age in 58 14 -25 26</a:t>
            </a:r>
          </a:p>
          <a:p>
            <a:pPr marL="0" indent="0">
              <a:buNone/>
            </a:pPr>
            <a:r>
              <a:rPr lang="en-US" altLang="zh-CN" sz="2400"/>
              <a:t>do</a:t>
            </a:r>
          </a:p>
          <a:p>
            <a:pPr marL="0" indent="0">
              <a:buNone/>
            </a:pPr>
            <a:r>
              <a:rPr lang="en-US" altLang="zh-CN" sz="2400"/>
              <a:t>if [ $age –lt 0 ];</a:t>
            </a:r>
          </a:p>
          <a:p>
            <a:pPr marL="0" indent="0">
              <a:buNone/>
            </a:pPr>
            <a:r>
              <a:rPr lang="en-US" altLang="zh-CN" sz="2400"/>
              <a:t>then</a:t>
            </a:r>
          </a:p>
          <a:p>
            <a:pPr marL="0" indent="0">
              <a:buNone/>
            </a:pPr>
            <a:r>
              <a:rPr lang="en-US" altLang="zh-CN" sz="2400"/>
              <a:t>echo “$age is not a valid age. Exit …”</a:t>
            </a:r>
          </a:p>
          <a:p>
            <a:pPr marL="0" indent="0">
              <a:buNone/>
            </a:pPr>
            <a:r>
              <a:rPr lang="en-US" altLang="zh-CN" sz="2400"/>
              <a:t>exit 100</a:t>
            </a:r>
          </a:p>
          <a:p>
            <a:pPr marL="0" indent="0">
              <a:buNone/>
            </a:pPr>
            <a:r>
              <a:rPr lang="en-US" altLang="zh-CN" sz="2400"/>
              <a:t>else</a:t>
            </a:r>
          </a:p>
          <a:p>
            <a:pPr marL="0" indent="0">
              <a:buNone/>
            </a:pPr>
            <a:r>
              <a:rPr lang="en-US" altLang="zh-CN" sz="2400"/>
              <a:t>echo “$age is a valid age”</a:t>
            </a:r>
          </a:p>
          <a:p>
            <a:pPr marL="0" indent="0">
              <a:buNone/>
            </a:pPr>
            <a:r>
              <a:rPr lang="en-US" altLang="zh-CN" sz="2400"/>
              <a:t>fi</a:t>
            </a:r>
          </a:p>
          <a:p>
            <a:pPr marL="0" indent="0">
              <a:buNone/>
            </a:pPr>
            <a:r>
              <a:rPr lang="en-US" altLang="zh-CN" sz="2400"/>
              <a:t>done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226839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50494"/>
            <a:ext cx="8229600" cy="15707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执行该脚本，到</a:t>
            </a:r>
            <a:r>
              <a:rPr lang="en-US" altLang="zh-CN" sz="2400"/>
              <a:t>-25</a:t>
            </a:r>
            <a:r>
              <a:rPr lang="zh-CN" altLang="en-US" sz="2400"/>
              <a:t>处程序就停止并跳出运行。执行“</a:t>
            </a:r>
            <a:r>
              <a:rPr lang="en-US" altLang="zh-CN" sz="2400"/>
              <a:t>echo $?”</a:t>
            </a:r>
            <a:r>
              <a:rPr lang="zh-CN" altLang="en-US" sz="2400"/>
              <a:t>命令就会显示“</a:t>
            </a:r>
            <a:r>
              <a:rPr lang="en-US" altLang="zh-CN" sz="2400"/>
              <a:t>100</a:t>
            </a:r>
            <a:r>
              <a:rPr lang="zh-CN" altLang="en-US" sz="2400"/>
              <a:t>”。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通常情况下，正常执行的程序将返回</a:t>
            </a:r>
            <a:r>
              <a:rPr lang="en-US" altLang="zh-CN" sz="2400"/>
              <a:t>0</a:t>
            </a:r>
            <a:r>
              <a:rPr lang="zh-CN" altLang="en-US" sz="2400"/>
              <a:t>，而未正常结束的程序则返回</a:t>
            </a:r>
            <a:r>
              <a:rPr lang="en-US" altLang="zh-CN" sz="2400"/>
              <a:t>1</a:t>
            </a:r>
            <a:r>
              <a:rPr lang="zh-CN" altLang="en-US" sz="2400"/>
              <a:t>～</a:t>
            </a:r>
            <a:r>
              <a:rPr lang="en-US" altLang="zh-CN" sz="2400"/>
              <a:t>255</a:t>
            </a:r>
            <a:r>
              <a:rPr lang="zh-CN" altLang="en-US" sz="2400"/>
              <a:t>间的错误代码。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1"/>
            <a:ext cx="756084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473567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+mn-lt"/>
              </a:rPr>
              <a:t>11.6  shell</a:t>
            </a:r>
            <a:r>
              <a:rPr lang="zh-CN" altLang="en-US" dirty="0">
                <a:latin typeface="+mn-lt"/>
              </a:rPr>
              <a:t>函数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7848872" cy="4411662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shell</a:t>
            </a:r>
            <a:r>
              <a:rPr lang="zh-CN" altLang="en-US" sz="2600" dirty="0"/>
              <a:t>程序也支持函数。函数能完成一个特定的功能，可以重复调用这个函数。</a:t>
            </a:r>
            <a:r>
              <a:rPr lang="en-US" altLang="zh-CN" sz="2600" dirty="0"/>
              <a:t>Shell</a:t>
            </a:r>
            <a:r>
              <a:rPr lang="zh-CN" altLang="en-US" sz="2600" dirty="0"/>
              <a:t>函数的</a:t>
            </a:r>
            <a:r>
              <a:rPr lang="zh-CN" altLang="en-US" sz="2600"/>
              <a:t>名字必须唯一，</a:t>
            </a:r>
            <a:r>
              <a:rPr lang="zh-CN" altLang="en-US" sz="2600" dirty="0"/>
              <a:t>且符合变量命名规则。函数必须声明：</a:t>
            </a:r>
          </a:p>
          <a:p>
            <a:pPr eaLnBrk="1" hangingPunct="1"/>
            <a:r>
              <a:rPr lang="zh-CN" altLang="en-US" sz="2600" dirty="0">
                <a:solidFill>
                  <a:srgbClr val="0000CC"/>
                </a:solidFill>
              </a:rPr>
              <a:t>函数格式</a:t>
            </a:r>
            <a:r>
              <a:rPr lang="zh-CN" altLang="en-US" sz="2600" dirty="0"/>
              <a:t>如下：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函数名（   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函数体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}</a:t>
            </a:r>
          </a:p>
          <a:p>
            <a:pPr eaLnBrk="1" hangingPunct="1"/>
            <a:r>
              <a:rPr lang="zh-CN" altLang="en-US" sz="2600" dirty="0">
                <a:solidFill>
                  <a:srgbClr val="0000CC"/>
                </a:solidFill>
              </a:rPr>
              <a:t>函数调用方式</a:t>
            </a:r>
            <a:r>
              <a:rPr lang="zh-CN" altLang="en-US" sz="2600" dirty="0"/>
              <a:t>为：</a:t>
            </a:r>
            <a:endParaRPr lang="zh-CN" altLang="en-US" sz="2600" b="1" dirty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/>
              <a:t>函数名  参数列表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59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ea"/>
              </a:rPr>
              <a:t>shell</a:t>
            </a:r>
            <a:r>
              <a:rPr lang="zh-CN" altLang="en-US" dirty="0">
                <a:latin typeface="+mj-ea"/>
              </a:rPr>
              <a:t>函数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7560840" cy="554461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/>
              <a:t>例如，编写一函数</a:t>
            </a:r>
            <a:r>
              <a:rPr lang="en-US" altLang="zh-CN" sz="2000" dirty="0"/>
              <a:t>add</a:t>
            </a:r>
            <a:r>
              <a:rPr lang="zh-CN" altLang="en-US" sz="2000" dirty="0"/>
              <a:t>求两个数的和</a:t>
            </a:r>
            <a:r>
              <a:rPr lang="en-US" altLang="zh-CN" sz="2000" dirty="0"/>
              <a:t>,</a:t>
            </a:r>
            <a:r>
              <a:rPr lang="zh-CN" altLang="en-US" sz="2000" dirty="0"/>
              <a:t>这两个数用位置参数传入，最后输出结果。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编辑代码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vi test_g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#!/bin/bash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add(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a=$1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b=$2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z=`expr $a + $b`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echo "The sum is $z"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add  $1  $2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修改权限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/>
              <a:t>	</a:t>
            </a:r>
            <a:r>
              <a:rPr lang="en-US" altLang="zh-CN" sz="2000"/>
              <a:t> [root@ Linux  root</a:t>
            </a:r>
            <a:r>
              <a:rPr lang="zh-CN" altLang="en-US" sz="2000"/>
              <a:t>］</a:t>
            </a:r>
            <a:r>
              <a:rPr lang="en-US" altLang="zh-CN" sz="2000"/>
              <a:t># chmod </a:t>
            </a:r>
            <a:r>
              <a:rPr lang="en-US" altLang="zh-CN" sz="2000" dirty="0"/>
              <a:t>+</a:t>
            </a:r>
            <a:r>
              <a:rPr lang="en-US" altLang="zh-CN" sz="2000"/>
              <a:t>x test_g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程序运行结果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./test_g  </a:t>
            </a:r>
            <a:r>
              <a:rPr lang="en-US" altLang="zh-CN" sz="2000" dirty="0"/>
              <a:t>10  20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The sum is 30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4643562" y="2708920"/>
            <a:ext cx="4176910" cy="1107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0000CC"/>
                </a:solidFill>
                <a:latin typeface="+mn-ea"/>
                <a:ea typeface="+mn-ea"/>
              </a:rPr>
              <a:t>注意：函数定义完成后必须同时写出函数的调用，然后对此文件进行权限设定，再执行此文件。</a:t>
            </a:r>
          </a:p>
        </p:txBody>
      </p:sp>
    </p:spTree>
    <p:extLst>
      <p:ext uri="{BB962C8B-B14F-4D97-AF65-F5344CB8AC3E}">
        <p14:creationId xmlns:p14="http://schemas.microsoft.com/office/powerpoint/2010/main" val="24240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543800" cy="858837"/>
          </a:xfrm>
        </p:spPr>
        <p:txBody>
          <a:bodyPr/>
          <a:lstStyle/>
          <a:p>
            <a:r>
              <a:rPr lang="en-US" altLang="zh-CN" sz="400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脚本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8229600" cy="47717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利用文本编辑器，事先把一系列</a:t>
            </a:r>
            <a:r>
              <a:rPr lang="en-US" altLang="zh-CN" sz="2600" dirty="0">
                <a:latin typeface="+mn-ea"/>
              </a:rPr>
              <a:t>Linux</a:t>
            </a:r>
            <a:r>
              <a:rPr lang="zh-CN" altLang="en-US" sz="2600" dirty="0">
                <a:latin typeface="+mn-ea"/>
              </a:rPr>
              <a:t>命令或可执行程序放到文件中，然后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修改文件的访问权限</a:t>
            </a:r>
            <a:r>
              <a:rPr lang="zh-CN" altLang="en-US" sz="2600" dirty="0">
                <a:latin typeface="+mn-ea"/>
              </a:rPr>
              <a:t>，使之能够像系统命令或实用程序一样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执行</a:t>
            </a:r>
            <a:r>
              <a:rPr lang="zh-CN" altLang="en-US" sz="2600" dirty="0">
                <a:latin typeface="+mn-ea"/>
              </a:rPr>
              <a:t>，这样的文本文件就是</a:t>
            </a:r>
            <a:r>
              <a:rPr lang="en-US" altLang="zh-CN" sz="2600" dirty="0">
                <a:solidFill>
                  <a:srgbClr val="0000CC"/>
                </a:solidFill>
                <a:latin typeface="+mn-ea"/>
              </a:rPr>
              <a:t>Shell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脚本</a:t>
            </a:r>
            <a:r>
              <a:rPr lang="zh-CN" altLang="en-US" sz="2600" dirty="0">
                <a:latin typeface="+mn-ea"/>
              </a:rPr>
              <a:t>，或称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程序。简单地讲，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脚本就是一种包含若干</a:t>
            </a:r>
            <a:r>
              <a:rPr lang="en-US" altLang="zh-CN" sz="2600" dirty="0">
                <a:latin typeface="+mn-ea"/>
              </a:rPr>
              <a:t>Linux</a:t>
            </a:r>
            <a:r>
              <a:rPr lang="zh-CN" altLang="en-US" sz="2600" dirty="0">
                <a:latin typeface="+mn-ea"/>
              </a:rPr>
              <a:t>命令或可执行程序的文本文件。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当执行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脚本时，文件中的所有命令将从头到尾，一个一个地顺序执行（除非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脚本中含有控制结构语句）。就像用户在终端前，以命令行方式，每次输入一个命令，让系统依次执行</a:t>
            </a:r>
            <a:r>
              <a:rPr lang="zh-CN" altLang="en-US" sz="2600">
                <a:latin typeface="+mn-ea"/>
              </a:rPr>
              <a:t>一样。</a:t>
            </a:r>
            <a:endParaRPr lang="en-US" altLang="zh-CN" sz="260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600">
                <a:latin typeface="+mn-ea"/>
              </a:rPr>
              <a:t>通过使用</a:t>
            </a:r>
            <a:r>
              <a:rPr lang="en-US" altLang="zh-CN" sz="2600">
                <a:latin typeface="+mn-ea"/>
              </a:rPr>
              <a:t>shell</a:t>
            </a:r>
            <a:r>
              <a:rPr lang="zh-CN" altLang="en-US" sz="2600">
                <a:solidFill>
                  <a:srgbClr val="CC0099"/>
                </a:solidFill>
                <a:latin typeface="+mn-ea"/>
              </a:rPr>
              <a:t>使大量的任务自动化</a:t>
            </a:r>
            <a:r>
              <a:rPr lang="zh-CN" altLang="en-US" sz="2600">
                <a:latin typeface="+mn-ea"/>
              </a:rPr>
              <a:t>，</a:t>
            </a:r>
            <a:r>
              <a:rPr lang="en-US" altLang="zh-CN" sz="2600">
                <a:latin typeface="+mn-ea"/>
              </a:rPr>
              <a:t>shell</a:t>
            </a:r>
            <a:r>
              <a:rPr lang="zh-CN" altLang="en-US" sz="2600">
                <a:latin typeface="+mn-ea"/>
              </a:rPr>
              <a:t>脚本在处理自动循环或大的任务方面可节省大量的时间，且功能强大。</a:t>
            </a:r>
          </a:p>
          <a:p>
            <a:pPr>
              <a:lnSpc>
                <a:spcPct val="90000"/>
              </a:lnSpc>
            </a:pPr>
            <a:endParaRPr lang="zh-CN" altLang="en-US" sz="26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656344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例如，定义一个简单的函数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(1)</a:t>
            </a:r>
            <a:r>
              <a:rPr lang="zh-CN" altLang="en-US" sz="2000"/>
              <a:t>编辑代码</a:t>
            </a:r>
          </a:p>
          <a:p>
            <a:pPr marL="0" indent="0"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vi test_h</a:t>
            </a:r>
          </a:p>
          <a:p>
            <a:pPr marL="0" indent="0">
              <a:buNone/>
            </a:pPr>
            <a:r>
              <a:rPr lang="en-US" altLang="zh-CN" sz="2000"/>
              <a:t>#!/bin/bash</a:t>
            </a:r>
          </a:p>
          <a:p>
            <a:pPr marL="0" indent="0">
              <a:buNone/>
            </a:pPr>
            <a:r>
              <a:rPr lang="en-US" altLang="zh-CN" sz="2000"/>
              <a:t>sayhello ( ) {</a:t>
            </a:r>
          </a:p>
          <a:p>
            <a:pPr marL="0" indent="0">
              <a:buNone/>
            </a:pPr>
            <a:r>
              <a:rPr lang="en-US" altLang="zh-CN" sz="2000"/>
              <a:t>    for name in $@; do</a:t>
            </a:r>
          </a:p>
          <a:p>
            <a:pPr marL="0" indent="0">
              <a:buNone/>
            </a:pPr>
            <a:r>
              <a:rPr lang="en-US" altLang="zh-CN" sz="2000"/>
              <a:t>    echo “Hello ${name} !”</a:t>
            </a:r>
          </a:p>
          <a:p>
            <a:pPr marL="0" indent="0">
              <a:buNone/>
            </a:pPr>
            <a:r>
              <a:rPr lang="en-US" altLang="zh-CN" sz="2000"/>
              <a:t>done</a:t>
            </a:r>
          </a:p>
          <a:p>
            <a:pPr marL="0" indent="0">
              <a:buNone/>
            </a:pPr>
            <a:r>
              <a:rPr lang="en-US" altLang="zh-CN" sz="2000"/>
              <a:t>}</a:t>
            </a:r>
          </a:p>
          <a:p>
            <a:pPr marL="0" indent="0">
              <a:buNone/>
            </a:pPr>
            <a:r>
              <a:rPr lang="en-US" altLang="zh-CN" sz="2000"/>
              <a:t>sayhello Lily Tom Candy</a:t>
            </a:r>
          </a:p>
          <a:p>
            <a:pPr marL="0" indent="0">
              <a:buNone/>
            </a:pPr>
            <a:r>
              <a:rPr lang="en-US" altLang="zh-CN" sz="2000"/>
              <a:t>(2)</a:t>
            </a:r>
            <a:r>
              <a:rPr lang="zh-CN" altLang="en-US" sz="2000"/>
              <a:t>修改权限</a:t>
            </a:r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chmod +x test_h</a:t>
            </a:r>
          </a:p>
          <a:p>
            <a:pPr marL="0" indent="0">
              <a:buNone/>
            </a:pPr>
            <a:r>
              <a:rPr lang="en-US" altLang="zh-CN" sz="2000"/>
              <a:t>(3)</a:t>
            </a:r>
            <a:r>
              <a:rPr lang="zh-CN" altLang="en-US" sz="2000"/>
              <a:t>程序运行结果</a:t>
            </a:r>
          </a:p>
          <a:p>
            <a:pPr marL="0" indent="0">
              <a:buNone/>
            </a:pPr>
            <a:r>
              <a:rPr lang="en-US" altLang="zh-CN" sz="2000"/>
              <a:t>[root@ Linux  root</a:t>
            </a:r>
            <a:r>
              <a:rPr lang="zh-CN" altLang="en-US" sz="2000"/>
              <a:t>］</a:t>
            </a:r>
            <a:r>
              <a:rPr lang="en-US" altLang="zh-CN" sz="2000"/>
              <a:t>#  ./test_h</a:t>
            </a:r>
          </a:p>
          <a:p>
            <a:pPr marL="0" indent="0">
              <a:buNone/>
            </a:pPr>
            <a:r>
              <a:rPr lang="en-US" altLang="zh-CN" sz="2000"/>
              <a:t>Hello Lily !</a:t>
            </a:r>
          </a:p>
          <a:p>
            <a:pPr marL="0" indent="0">
              <a:buNone/>
            </a:pPr>
            <a:r>
              <a:rPr lang="en-US" altLang="zh-CN" sz="2000"/>
              <a:t>Hello Tom!</a:t>
            </a:r>
          </a:p>
          <a:p>
            <a:pPr marL="0" indent="0">
              <a:buNone/>
            </a:pPr>
            <a:r>
              <a:rPr lang="en-US" altLang="zh-CN" sz="2000"/>
              <a:t>Hello Candy!</a:t>
            </a:r>
          </a:p>
          <a:p>
            <a:pPr marL="0" indent="0"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805557483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在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脚本中调用其他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脚本</a:t>
            </a:r>
            <a:r>
              <a:rPr lang="zh-CN" altLang="en-US" sz="3200" dirty="0"/>
              <a:t>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677"/>
            <a:ext cx="7704856" cy="489661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脚本的执行过程中，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脚本支持调用另一个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脚本，调用的格式为：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sz="2400" dirty="0">
                <a:solidFill>
                  <a:srgbClr val="0000CC"/>
                </a:solidFill>
              </a:rPr>
              <a:t>程序名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例：在</a:t>
            </a:r>
            <a:r>
              <a:rPr lang="en-US" altLang="zh-CN" sz="2400" dirty="0"/>
              <a:t>shell</a:t>
            </a:r>
            <a:r>
              <a:rPr lang="zh-CN" altLang="en-US" sz="2400"/>
              <a:t>脚本</a:t>
            </a:r>
            <a:r>
              <a:rPr lang="en-US" altLang="zh-CN" sz="2400"/>
              <a:t>test_1</a:t>
            </a:r>
            <a:r>
              <a:rPr lang="zh-CN" altLang="en-US" sz="2400"/>
              <a:t>中调用</a:t>
            </a:r>
            <a:r>
              <a:rPr lang="en-US" altLang="zh-CN" sz="2400"/>
              <a:t>test_2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编辑代码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#test_1</a:t>
            </a:r>
            <a:r>
              <a:rPr lang="zh-CN" altLang="en-US" sz="2400"/>
              <a:t>脚本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"The main name is $0"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./test_2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echo “The </a:t>
            </a:r>
            <a:r>
              <a:rPr lang="en-US" altLang="zh-CN" sz="2400" dirty="0"/>
              <a:t>first string is $1"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/>
              <a:t>#test_2</a:t>
            </a:r>
            <a:r>
              <a:rPr lang="zh-CN" altLang="en-US" sz="2400"/>
              <a:t>脚本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"How are you $USER?"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2238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在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脚本中调用其他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脚本</a:t>
            </a:r>
            <a:r>
              <a:rPr lang="zh-CN" altLang="en-US" sz="3200" dirty="0"/>
              <a:t>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01"/>
            <a:ext cx="7776864" cy="468059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修改权限</a:t>
            </a:r>
          </a:p>
          <a:p>
            <a:pPr lvl="1" eaLnBrk="1" hangingPunct="1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chmod </a:t>
            </a:r>
            <a:r>
              <a:rPr lang="en-US" altLang="zh-CN" sz="2400" dirty="0"/>
              <a:t>+</a:t>
            </a:r>
            <a:r>
              <a:rPr lang="en-US" altLang="zh-CN" sz="2400"/>
              <a:t>x test_1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chmod </a:t>
            </a:r>
            <a:r>
              <a:rPr lang="en-US" altLang="zh-CN" sz="2400" dirty="0"/>
              <a:t>+</a:t>
            </a:r>
            <a:r>
              <a:rPr lang="en-US" altLang="zh-CN" sz="2400"/>
              <a:t>x test_2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程序运行结果</a:t>
            </a:r>
          </a:p>
          <a:p>
            <a:pPr eaLnBrk="1" hangingPunct="1">
              <a:buNone/>
            </a:pPr>
            <a:r>
              <a:rPr lang="en-US" altLang="zh-CN" sz="2400"/>
              <a:t>[root@ Linux  root</a:t>
            </a:r>
            <a:r>
              <a:rPr lang="zh-CN" altLang="en-US" sz="2400"/>
              <a:t>］</a:t>
            </a:r>
            <a:r>
              <a:rPr lang="en-US" altLang="zh-CN" sz="2400"/>
              <a:t># ./test_1  abc123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The main name is </a:t>
            </a:r>
            <a:r>
              <a:rPr lang="en-US" altLang="zh-CN" sz="2400"/>
              <a:t>./test_1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How are you root?</a:t>
            </a:r>
          </a:p>
          <a:p>
            <a:pPr eaLnBrk="1" hangingPunct="1">
              <a:buNone/>
            </a:pPr>
            <a:r>
              <a:rPr lang="en-US" altLang="zh-CN" sz="2400" dirty="0"/>
              <a:t>    the first string is </a:t>
            </a:r>
            <a:r>
              <a:rPr lang="en-US" altLang="zh-CN" sz="2400" dirty="0" err="1"/>
              <a:t>abc123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1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黑体" pitchFamily="49" charset="-122"/>
              </a:rPr>
              <a:t>11.2  </a:t>
            </a:r>
            <a:r>
              <a:rPr lang="zh-CN" altLang="en-US">
                <a:ea typeface="黑体" pitchFamily="49" charset="-122"/>
              </a:rPr>
              <a:t>创建</a:t>
            </a:r>
            <a:r>
              <a:rPr lang="en-US" altLang="zh-CN" dirty="0">
                <a:ea typeface="黑体" pitchFamily="49" charset="-122"/>
              </a:rPr>
              <a:t>Shell</a:t>
            </a:r>
            <a:r>
              <a:rPr lang="zh-CN" altLang="en-US" dirty="0">
                <a:ea typeface="黑体" pitchFamily="49" charset="-122"/>
              </a:rPr>
              <a:t>程序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74848" y="1681634"/>
            <a:ext cx="8229600" cy="4411662"/>
          </a:xfrm>
        </p:spPr>
        <p:txBody>
          <a:bodyPr/>
          <a:lstStyle/>
          <a:p>
            <a:r>
              <a:rPr lang="zh-CN" altLang="en-US" sz="2600" dirty="0">
                <a:ea typeface="黑体" pitchFamily="49" charset="-122"/>
              </a:rPr>
              <a:t>通常，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脚本的第一行均包含一个以“</a:t>
            </a:r>
            <a:r>
              <a:rPr lang="en-US" altLang="zh-CN" sz="2600" dirty="0">
                <a:ea typeface="黑体" pitchFamily="49" charset="-122"/>
              </a:rPr>
              <a:t>#!”</a:t>
            </a:r>
            <a:r>
              <a:rPr lang="zh-CN" altLang="en-US" sz="2600" dirty="0">
                <a:ea typeface="黑体" pitchFamily="49" charset="-122"/>
              </a:rPr>
              <a:t>为起始标志的文本行</a:t>
            </a:r>
            <a:r>
              <a:rPr lang="zh-CN" altLang="en-US" sz="2600">
                <a:ea typeface="黑体" pitchFamily="49" charset="-122"/>
              </a:rPr>
              <a:t>。</a:t>
            </a:r>
            <a:r>
              <a:rPr lang="zh-CN" altLang="en-US" sz="2600">
                <a:solidFill>
                  <a:srgbClr val="CC0099"/>
                </a:solidFill>
                <a:ea typeface="黑体" pitchFamily="49" charset="-122"/>
              </a:rPr>
              <a:t>指明系统用哪种</a:t>
            </a:r>
            <a:r>
              <a:rPr lang="en-US" altLang="zh-CN" sz="2600">
                <a:solidFill>
                  <a:srgbClr val="CC0099"/>
                </a:solidFill>
                <a:ea typeface="黑体" pitchFamily="49" charset="-122"/>
              </a:rPr>
              <a:t>Shell</a:t>
            </a:r>
            <a:r>
              <a:rPr lang="zh-CN" altLang="en-US" sz="2600">
                <a:solidFill>
                  <a:srgbClr val="CC0099"/>
                </a:solidFill>
                <a:ea typeface="黑体" pitchFamily="49" charset="-122"/>
              </a:rPr>
              <a:t>解释用户的</a:t>
            </a:r>
            <a:r>
              <a:rPr lang="en-US" altLang="zh-CN" sz="2600">
                <a:solidFill>
                  <a:srgbClr val="CC0099"/>
                </a:solidFill>
                <a:ea typeface="黑体" pitchFamily="49" charset="-122"/>
              </a:rPr>
              <a:t>Shell</a:t>
            </a:r>
            <a:r>
              <a:rPr lang="zh-CN" altLang="en-US" sz="2600">
                <a:solidFill>
                  <a:srgbClr val="CC0099"/>
                </a:solidFill>
                <a:ea typeface="黑体" pitchFamily="49" charset="-122"/>
              </a:rPr>
              <a:t>程序</a:t>
            </a:r>
            <a:r>
              <a:rPr lang="zh-CN" altLang="en-US" sz="2600">
                <a:ea typeface="黑体" pitchFamily="49" charset="-122"/>
              </a:rPr>
              <a:t>。 </a:t>
            </a:r>
            <a:r>
              <a:rPr lang="zh-CN" altLang="en-US" sz="2600" dirty="0">
                <a:ea typeface="黑体" pitchFamily="49" charset="-122"/>
              </a:rPr>
              <a:t>“</a:t>
            </a:r>
            <a:r>
              <a:rPr lang="en-US" altLang="zh-CN" sz="2600" dirty="0">
                <a:ea typeface="黑体" pitchFamily="49" charset="-122"/>
              </a:rPr>
              <a:t>#!</a:t>
            </a:r>
            <a:r>
              <a:rPr lang="zh-CN" altLang="en-US" sz="2600" dirty="0">
                <a:ea typeface="黑体" pitchFamily="49" charset="-122"/>
              </a:rPr>
              <a:t>”特殊标志实际是一个文件类型标识码，表示当前的文件是一个可执行的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脚本文件。紧随“</a:t>
            </a:r>
            <a:r>
              <a:rPr lang="en-US" altLang="zh-CN" sz="2600" dirty="0">
                <a:ea typeface="黑体" pitchFamily="49" charset="-122"/>
              </a:rPr>
              <a:t>#!</a:t>
            </a:r>
            <a:r>
              <a:rPr lang="zh-CN" altLang="en-US" sz="2600" dirty="0">
                <a:ea typeface="黑体" pitchFamily="49" charset="-122"/>
              </a:rPr>
              <a:t>” 标志的是一个路径文件名，指向用于执行当前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脚本文件的命令解释程序。</a:t>
            </a:r>
            <a:endParaRPr lang="en-US" altLang="zh-CN" sz="2600" dirty="0"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600" dirty="0">
                <a:ea typeface="黑体" pitchFamily="49" charset="-122"/>
              </a:rPr>
              <a:t>例如：</a:t>
            </a:r>
          </a:p>
          <a:p>
            <a:pPr marL="0" indent="0">
              <a:buNone/>
            </a:pPr>
            <a:r>
              <a:rPr lang="zh-CN" altLang="en-US" sz="2600" dirty="0">
                <a:ea typeface="黑体" pitchFamily="49" charset="-122"/>
              </a:rPr>
              <a:t>表示调用</a:t>
            </a:r>
            <a:r>
              <a:rPr lang="en-US" altLang="zh-CN" sz="2600" dirty="0">
                <a:ea typeface="黑体" pitchFamily="49" charset="-122"/>
              </a:rPr>
              <a:t>Linux</a:t>
            </a:r>
            <a:r>
              <a:rPr lang="zh-CN" altLang="en-US" sz="2600" dirty="0">
                <a:ea typeface="黑体" pitchFamily="49" charset="-122"/>
              </a:rPr>
              <a:t>系统默认的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，即</a:t>
            </a:r>
            <a:r>
              <a:rPr lang="en-US" altLang="zh-CN" sz="2600" dirty="0">
                <a:ea typeface="黑体" pitchFamily="49" charset="-122"/>
              </a:rPr>
              <a:t>Bash</a:t>
            </a:r>
            <a:r>
              <a:rPr lang="zh-CN" altLang="en-US" sz="2600" dirty="0">
                <a:ea typeface="黑体" pitchFamily="49" charset="-122"/>
              </a:rPr>
              <a:t>，来解释执行当前的</a:t>
            </a:r>
            <a:r>
              <a:rPr lang="en-US" altLang="zh-CN" sz="2600" dirty="0">
                <a:ea typeface="黑体" pitchFamily="49" charset="-122"/>
              </a:rPr>
              <a:t>Shell</a:t>
            </a:r>
            <a:r>
              <a:rPr lang="zh-CN" altLang="en-US" sz="2600" dirty="0">
                <a:ea typeface="黑体" pitchFamily="49" charset="-122"/>
              </a:rPr>
              <a:t>脚本。</a:t>
            </a:r>
          </a:p>
          <a:p>
            <a:pPr marL="0" indent="0">
              <a:buNone/>
            </a:pP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656" y="4077072"/>
            <a:ext cx="6884987" cy="6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altLang="en-US" sz="2800" b="1" dirty="0">
                <a:solidFill>
                  <a:srgbClr val="CC0099"/>
                </a:solidFill>
                <a:latin typeface="Courier New" pitchFamily="49" charset="0"/>
                <a:ea typeface="宋体" pitchFamily="2" charset="-122"/>
              </a:rPr>
              <a:t>#!/bin/bash</a:t>
            </a:r>
          </a:p>
        </p:txBody>
      </p:sp>
    </p:spTree>
    <p:extLst>
      <p:ext uri="{BB962C8B-B14F-4D97-AF65-F5344CB8AC3E}">
        <p14:creationId xmlns:p14="http://schemas.microsoft.com/office/powerpoint/2010/main" val="133746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5632" y="1457975"/>
            <a:ext cx="7924800" cy="384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50000"/>
              </a:lnSpc>
              <a:buSzPct val="70000"/>
            </a:pP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的基本元素</a:t>
            </a:r>
            <a:r>
              <a:rPr lang="zh-CN" altLang="en-US" sz="2800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50000"/>
              </a:lnSpc>
              <a:buSzPct val="70000"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 </a:t>
            </a:r>
            <a:r>
              <a:rPr lang="en-US" altLang="zh-CN" sz="2800" dirty="0">
                <a:latin typeface="+mn-ea"/>
                <a:ea typeface="+mn-ea"/>
              </a:rPr>
              <a:t>#</a:t>
            </a:r>
            <a:r>
              <a:rPr lang="zh-CN" altLang="en-US" sz="2800" dirty="0">
                <a:latin typeface="+mn-ea"/>
                <a:ea typeface="+mn-ea"/>
              </a:rPr>
              <a:t>！</a:t>
            </a:r>
            <a:r>
              <a:rPr lang="en-US" altLang="zh-CN" sz="2800" dirty="0">
                <a:latin typeface="+mn-ea"/>
                <a:ea typeface="+mn-ea"/>
              </a:rPr>
              <a:t>/bin/bash </a:t>
            </a:r>
            <a:r>
              <a:rPr lang="zh-CN" altLang="en-US" sz="2800" dirty="0">
                <a:latin typeface="+mn-ea"/>
                <a:ea typeface="+mn-ea"/>
              </a:rPr>
              <a:t>必须的，指出</a:t>
            </a:r>
            <a:r>
              <a:rPr lang="en-US" altLang="zh-CN" sz="2800" dirty="0">
                <a:latin typeface="+mn-ea"/>
                <a:ea typeface="+mn-ea"/>
              </a:rPr>
              <a:t>shell</a:t>
            </a:r>
            <a:r>
              <a:rPr lang="zh-CN" altLang="en-US" sz="2800" dirty="0">
                <a:latin typeface="+mn-ea"/>
                <a:ea typeface="+mn-ea"/>
              </a:rPr>
              <a:t>的类型</a:t>
            </a:r>
          </a:p>
          <a:p>
            <a:pPr algn="l">
              <a:lnSpc>
                <a:spcPct val="150000"/>
              </a:lnSpc>
              <a:buSzPct val="70000"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）注释行，使用“</a:t>
            </a:r>
            <a:r>
              <a:rPr lang="en-US" altLang="zh-CN" sz="2800" dirty="0">
                <a:solidFill>
                  <a:srgbClr val="CC0099"/>
                </a:solidFill>
                <a:latin typeface="+mn-ea"/>
                <a:ea typeface="+mn-ea"/>
              </a:rPr>
              <a:t>#</a:t>
            </a:r>
            <a:r>
              <a:rPr lang="zh-CN" altLang="en-US" sz="2800" dirty="0">
                <a:latin typeface="+mn-ea"/>
                <a:ea typeface="+mn-ea"/>
              </a:rPr>
              <a:t>”符号。 </a:t>
            </a:r>
          </a:p>
          <a:p>
            <a:pPr algn="l">
              <a:lnSpc>
                <a:spcPct val="150000"/>
              </a:lnSpc>
              <a:buSzPct val="70000"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）变量</a:t>
            </a:r>
          </a:p>
          <a:p>
            <a:pPr algn="l">
              <a:lnSpc>
                <a:spcPct val="150000"/>
              </a:lnSpc>
              <a:buSzPct val="70000"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）控制</a:t>
            </a:r>
          </a:p>
          <a:p>
            <a:pPr marL="457200" indent="-457200" algn="l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609600" y="116632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>
                <a:latin typeface="+mj-ea"/>
              </a:rPr>
              <a:t>Shell</a:t>
            </a:r>
            <a:r>
              <a:rPr lang="zh-CN" altLang="en-US" kern="0" dirty="0">
                <a:latin typeface="+mj-ea"/>
              </a:rPr>
              <a:t>的基本元素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9055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18217</TotalTime>
  <Words>6179</Words>
  <Application>Microsoft Office PowerPoint</Application>
  <PresentationFormat>全屏显示(4:3)</PresentationFormat>
  <Paragraphs>762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黑体</vt:lpstr>
      <vt:lpstr>楷体_GB2312</vt:lpstr>
      <vt:lpstr>宋体</vt:lpstr>
      <vt:lpstr>Arial</vt:lpstr>
      <vt:lpstr>Courier New</vt:lpstr>
      <vt:lpstr>Tahoma</vt:lpstr>
      <vt:lpstr>Times New Roman</vt:lpstr>
      <vt:lpstr>Wingdings</vt:lpstr>
      <vt:lpstr>Network</vt:lpstr>
      <vt:lpstr>2_Network</vt:lpstr>
      <vt:lpstr>       第11章       </vt:lpstr>
      <vt:lpstr>本章内容</vt:lpstr>
      <vt:lpstr>11.1  Shell 简介</vt:lpstr>
      <vt:lpstr>Shell 简介</vt:lpstr>
      <vt:lpstr>Shell的主要功能</vt:lpstr>
      <vt:lpstr>Shell语言的特点</vt:lpstr>
      <vt:lpstr>Shell脚本</vt:lpstr>
      <vt:lpstr>11.2  创建Shell程序</vt:lpstr>
      <vt:lpstr>PowerPoint 演示文稿</vt:lpstr>
      <vt:lpstr>编习Shell脚本步骤</vt:lpstr>
      <vt:lpstr>一个简单的Shell程序</vt:lpstr>
      <vt:lpstr>echo命令</vt:lpstr>
      <vt:lpstr>输入/输出</vt:lpstr>
      <vt:lpstr>echo -e 实例</vt:lpstr>
      <vt:lpstr>Shell特殊字符</vt:lpstr>
      <vt:lpstr>命令执行控制符</vt:lpstr>
      <vt:lpstr>命令执行控制符</vt:lpstr>
      <vt:lpstr>命令组合符</vt:lpstr>
      <vt:lpstr>11.3  shell变量</vt:lpstr>
      <vt:lpstr>环境变量</vt:lpstr>
      <vt:lpstr>系统变量</vt:lpstr>
      <vt:lpstr>系统变量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用户变量</vt:lpstr>
      <vt:lpstr>用户变量</vt:lpstr>
      <vt:lpstr>用户变量</vt:lpstr>
      <vt:lpstr>用户变量</vt:lpstr>
      <vt:lpstr>read命令</vt:lpstr>
      <vt:lpstr>PowerPoint 演示文稿</vt:lpstr>
      <vt:lpstr>PowerPoint 演示文稿</vt:lpstr>
      <vt:lpstr>11.4  表达式的比较</vt:lpstr>
      <vt:lpstr>表达式的比较</vt:lpstr>
      <vt:lpstr>表达式的比较</vt:lpstr>
      <vt:lpstr>表达式的比较</vt:lpstr>
      <vt:lpstr>test命令</vt:lpstr>
      <vt:lpstr>表达式的比较</vt:lpstr>
      <vt:lpstr>表达式的比较</vt:lpstr>
      <vt:lpstr>算术运算</vt:lpstr>
      <vt:lpstr>算术运算</vt:lpstr>
      <vt:lpstr>PowerPoint 演示文稿</vt:lpstr>
      <vt:lpstr>PowerPoint 演示文稿</vt:lpstr>
      <vt:lpstr>11.5  Shell的流程控制</vt:lpstr>
      <vt:lpstr>条件结构语句 </vt:lpstr>
      <vt:lpstr>条件结构语句 </vt:lpstr>
      <vt:lpstr>PowerPoint 演示文稿</vt:lpstr>
      <vt:lpstr>条件结构语句 </vt:lpstr>
      <vt:lpstr>PowerPoint 演示文稿</vt:lpstr>
      <vt:lpstr>PowerPoint 演示文稿</vt:lpstr>
      <vt:lpstr>循环结构语句 </vt:lpstr>
      <vt:lpstr>PowerPoint 演示文稿</vt:lpstr>
      <vt:lpstr>PowerPoint 演示文稿</vt:lpstr>
      <vt:lpstr>PowerPoint 演示文稿</vt:lpstr>
      <vt:lpstr>循环结构语句 </vt:lpstr>
      <vt:lpstr>PowerPoint 演示文稿</vt:lpstr>
      <vt:lpstr>循环结构语句 </vt:lpstr>
      <vt:lpstr>PowerPoint 演示文稿</vt:lpstr>
      <vt:lpstr>退出循环语句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11.6  shell函数 </vt:lpstr>
      <vt:lpstr>shell函数 </vt:lpstr>
      <vt:lpstr>PowerPoint 演示文稿</vt:lpstr>
      <vt:lpstr>在shell脚本中调用其他shell脚本 </vt:lpstr>
      <vt:lpstr>在shell脚本中调用其他shell脚本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chen nan</cp:lastModifiedBy>
  <cp:revision>1645</cp:revision>
  <dcterms:created xsi:type="dcterms:W3CDTF">2007-09-10T04:44:13Z</dcterms:created>
  <dcterms:modified xsi:type="dcterms:W3CDTF">2018-06-25T03:10:45Z</dcterms:modified>
</cp:coreProperties>
</file>