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95" r:id="rId2"/>
  </p:sldMasterIdLst>
  <p:notesMasterIdLst>
    <p:notesMasterId r:id="rId51"/>
  </p:notesMasterIdLst>
  <p:handoutMasterIdLst>
    <p:handoutMasterId r:id="rId52"/>
  </p:handoutMasterIdLst>
  <p:sldIdLst>
    <p:sldId id="256" r:id="rId3"/>
    <p:sldId id="484" r:id="rId4"/>
    <p:sldId id="593" r:id="rId5"/>
    <p:sldId id="595" r:id="rId6"/>
    <p:sldId id="596" r:id="rId7"/>
    <p:sldId id="520" r:id="rId8"/>
    <p:sldId id="601" r:id="rId9"/>
    <p:sldId id="602" r:id="rId10"/>
    <p:sldId id="603" r:id="rId11"/>
    <p:sldId id="647" r:id="rId12"/>
    <p:sldId id="648" r:id="rId13"/>
    <p:sldId id="649" r:id="rId14"/>
    <p:sldId id="650" r:id="rId15"/>
    <p:sldId id="604" r:id="rId16"/>
    <p:sldId id="628" r:id="rId17"/>
    <p:sldId id="606" r:id="rId18"/>
    <p:sldId id="605" r:id="rId19"/>
    <p:sldId id="607" r:id="rId20"/>
    <p:sldId id="578" r:id="rId21"/>
    <p:sldId id="608" r:id="rId22"/>
    <p:sldId id="609" r:id="rId23"/>
    <p:sldId id="579" r:id="rId24"/>
    <p:sldId id="610" r:id="rId25"/>
    <p:sldId id="611" r:id="rId26"/>
    <p:sldId id="612" r:id="rId27"/>
    <p:sldId id="613" r:id="rId28"/>
    <p:sldId id="615" r:id="rId29"/>
    <p:sldId id="629" r:id="rId30"/>
    <p:sldId id="630" r:id="rId31"/>
    <p:sldId id="646" r:id="rId32"/>
    <p:sldId id="624" r:id="rId33"/>
    <p:sldId id="618" r:id="rId34"/>
    <p:sldId id="638" r:id="rId35"/>
    <p:sldId id="639" r:id="rId36"/>
    <p:sldId id="625" r:id="rId37"/>
    <p:sldId id="634" r:id="rId38"/>
    <p:sldId id="635" r:id="rId39"/>
    <p:sldId id="636" r:id="rId40"/>
    <p:sldId id="641" r:id="rId41"/>
    <p:sldId id="642" r:id="rId42"/>
    <p:sldId id="643" r:id="rId43"/>
    <p:sldId id="645" r:id="rId44"/>
    <p:sldId id="644" r:id="rId45"/>
    <p:sldId id="617" r:id="rId46"/>
    <p:sldId id="582" r:id="rId47"/>
    <p:sldId id="620" r:id="rId48"/>
    <p:sldId id="621" r:id="rId49"/>
    <p:sldId id="622" r:id="rId5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  <a:srgbClr val="CCECFF"/>
    <a:srgbClr val="0000FF"/>
    <a:srgbClr val="FF3300"/>
    <a:srgbClr val="6699FF"/>
    <a:srgbClr val="00FFFF"/>
    <a:srgbClr val="33CC3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0" autoAdjust="0"/>
    <p:restoredTop sz="83204" autoAdjust="0"/>
  </p:normalViewPr>
  <p:slideViewPr>
    <p:cSldViewPr>
      <p:cViewPr>
        <p:scale>
          <a:sx n="66" d="100"/>
          <a:sy n="66" d="100"/>
        </p:scale>
        <p:origin x="-2466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4B9BB-6DE8-4551-91B0-1D212BA0667C}" type="datetimeFigureOut">
              <a:rPr lang="zh-CN" altLang="en-US" smtClean="0"/>
              <a:pPr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9E54-6977-419B-BC40-D913703F1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4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70E5E1-4843-4932-A191-9860DB39C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97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</p:spPr>
        <p:txBody>
          <a:bodyPr/>
          <a:lstStyle/>
          <a:p>
            <a:pPr algn="just"/>
            <a:r>
              <a:rPr lang="zh-CN" altLang="en-US">
                <a:latin typeface="宋体" pitchFamily="2" charset="-122"/>
              </a:rPr>
              <a:t>在这段程序中，用到四个函数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open(), close(),write()</a:t>
            </a:r>
            <a:r>
              <a:rPr lang="zh-CN" altLang="en-US">
                <a:latin typeface="宋体" pitchFamily="2" charset="-122"/>
              </a:rPr>
              <a:t>和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read()</a:t>
            </a:r>
            <a:r>
              <a:rPr lang="zh-CN" altLang="en-US">
                <a:latin typeface="宋体" pitchFamily="2" charset="-122"/>
              </a:rPr>
              <a:t>，这些都是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C</a:t>
            </a:r>
            <a:r>
              <a:rPr lang="zh-CN" altLang="en-US">
                <a:latin typeface="宋体" pitchFamily="2" charset="-122"/>
              </a:rPr>
              <a:t>语言函数库中的函数。进一步追究，这些函数都要涉及</a:t>
            </a:r>
            <a:r>
              <a:rPr lang="en-US" altLang="zh-CN">
                <a:latin typeface="宋体" pitchFamily="2" charset="-122"/>
                <a:cs typeface="Times New Roman" pitchFamily="18" charset="0"/>
              </a:rPr>
              <a:t>I/O</a:t>
            </a:r>
            <a:r>
              <a:rPr lang="zh-CN" altLang="en-US">
                <a:latin typeface="宋体" pitchFamily="2" charset="-122"/>
              </a:rPr>
              <a:t>操作，因此，它们的实现必须调用操作系统所提供的接口，也就是说，打开文件、关闭文件、读写文件的真正操作是由操作系统完成的。这些操作非常繁琐，操作系统不同，其具体实现可能不同，程序开发者不必关心这些具体操作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684213"/>
            <a:ext cx="4572000" cy="3429000"/>
          </a:xfrm>
          <a:ln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ln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笼统地说，计算机的硬件资源包括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、存储器和各种外设，其中外设种类繁多，如磁盘、鼠标、网络接口、打印机等，操作系统对外设的操作是通过</a:t>
            </a:r>
            <a:r>
              <a:rPr lang="en-US" altLang="zh-CN" dirty="0">
                <a:latin typeface="宋体" pitchFamily="2" charset="-122"/>
              </a:rPr>
              <a:t>I/O</a:t>
            </a:r>
            <a:r>
              <a:rPr lang="zh-CN" altLang="en-US" dirty="0">
                <a:latin typeface="宋体" pitchFamily="2" charset="-122"/>
              </a:rPr>
              <a:t>接口进行的。软件资源主要指存放在存储介质上的文件。</a:t>
            </a:r>
          </a:p>
          <a:p>
            <a:endParaRPr lang="zh-CN" altLang="en-US" dirty="0">
              <a:latin typeface="宋体" pitchFamily="2" charset="-122"/>
              <a:cs typeface="Times New Roman" pitchFamily="18" charset="0"/>
            </a:endParaRPr>
          </a:p>
          <a:p>
            <a:pPr algn="just"/>
            <a:r>
              <a:rPr lang="zh-CN" altLang="en-US" dirty="0">
                <a:latin typeface="宋体" pitchFamily="2" charset="-122"/>
              </a:rPr>
              <a:t>假设在一台计算机上有三道程序同时运行，并试图在一台打印机上输出运算结果，这意味着必须考虑以下问题：（</a:t>
            </a:r>
            <a:r>
              <a:rPr lang="en-US" altLang="zh-CN" dirty="0"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）三道程序在内存中如何存放？（</a:t>
            </a:r>
            <a:r>
              <a:rPr lang="en-US" altLang="zh-CN" dirty="0">
                <a:latin typeface="宋体" pitchFamily="2" charset="-122"/>
              </a:rPr>
              <a:t>2</a:t>
            </a:r>
            <a:r>
              <a:rPr lang="zh-CN" altLang="en-US" dirty="0">
                <a:latin typeface="宋体" pitchFamily="2" charset="-122"/>
              </a:rPr>
              <a:t>）什么时候让某个程序占用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？（</a:t>
            </a:r>
            <a:r>
              <a:rPr lang="en-US" altLang="zh-CN" dirty="0">
                <a:latin typeface="宋体" pitchFamily="2" charset="-122"/>
              </a:rPr>
              <a:t>3</a:t>
            </a:r>
            <a:r>
              <a:rPr lang="zh-CN" altLang="en-US" dirty="0">
                <a:latin typeface="宋体" pitchFamily="2" charset="-122"/>
              </a:rPr>
              <a:t>）怎样有序地输出各个程序的运算结果？对这些问题的解决都必须求助于操作系统，也就是说操作系统必须对内存进行管理，对</a:t>
            </a:r>
            <a:r>
              <a:rPr lang="en-US" altLang="zh-CN" dirty="0">
                <a:latin typeface="宋体" pitchFamily="2" charset="-122"/>
              </a:rPr>
              <a:t>CPU</a:t>
            </a:r>
            <a:r>
              <a:rPr lang="zh-CN" altLang="en-US" dirty="0">
                <a:latin typeface="宋体" pitchFamily="2" charset="-122"/>
              </a:rPr>
              <a:t>进行管理，当然也包括对外设的管理。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将模块从内核中独立出来，不必预先绑定在 </a:t>
            </a:r>
            <a:r>
              <a:rPr lang="en-US" altLang="zh-CN" dirty="0" smtClean="0"/>
              <a:t>kernel codes </a:t>
            </a:r>
            <a:r>
              <a:rPr lang="zh-CN" altLang="en-US" dirty="0" smtClean="0"/>
              <a:t>中。这样做有三种优点：</a:t>
            </a:r>
          </a:p>
          <a:p>
            <a:r>
              <a:rPr lang="en-US" altLang="zh-CN" dirty="0" smtClean="0"/>
              <a:t>1  </a:t>
            </a:r>
            <a:r>
              <a:rPr lang="zh-CN" altLang="en-US" dirty="0" smtClean="0"/>
              <a:t>将来修改 </a:t>
            </a:r>
            <a:r>
              <a:rPr lang="en-US" altLang="zh-CN" dirty="0" smtClean="0"/>
              <a:t>kernel </a:t>
            </a:r>
            <a:r>
              <a:rPr lang="zh-CN" altLang="en-US" dirty="0" smtClean="0"/>
              <a:t>时，不必全部重新</a:t>
            </a:r>
            <a:r>
              <a:rPr lang="en-US" altLang="zh-CN" dirty="0" smtClean="0"/>
              <a:t>compile</a:t>
            </a:r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若需要安装新的 </a:t>
            </a:r>
            <a:r>
              <a:rPr lang="en-US" altLang="zh-CN" dirty="0" smtClean="0"/>
              <a:t>modules </a:t>
            </a:r>
            <a:r>
              <a:rPr lang="zh-CN" altLang="en-US" dirty="0" smtClean="0"/>
              <a:t>，不必重新 </a:t>
            </a:r>
            <a:r>
              <a:rPr lang="en-US" altLang="zh-CN" dirty="0" smtClean="0"/>
              <a:t>compile kernel</a:t>
            </a:r>
            <a:r>
              <a:rPr lang="zh-CN" altLang="en-US" dirty="0" smtClean="0"/>
              <a:t>，只要插入 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insmode</a:t>
            </a:r>
            <a:r>
              <a:rPr lang="zh-CN" altLang="en-US" dirty="0" smtClean="0"/>
              <a:t>指令</a:t>
            </a:r>
            <a:r>
              <a:rPr lang="en-US" altLang="zh-CN" dirty="0" smtClean="0"/>
              <a:t>) 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modules </a:t>
            </a:r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减少内核对系统资源的占用，内核可以集中精力做最基本的事情，把一些扩展功能交由</a:t>
            </a:r>
            <a:r>
              <a:rPr lang="en-US" altLang="zh-CN" dirty="0" smtClean="0"/>
              <a:t>modules</a:t>
            </a:r>
            <a:r>
              <a:rPr lang="zh-CN" altLang="en-US" dirty="0" smtClean="0"/>
              <a:t>实现。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0E5E1-4843-4932-A191-9860DB39C7B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71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禁止用户程序和底层硬件直接打交道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最简单的例子，如果用户程序往硬件控制寄存器写入不恰当的值，可能导致硬件无法正常工作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禁止用户程序访问任意的物理内存</a:t>
            </a:r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否则可能会破坏其他程序的正常执行，如果对内核所在的地址空间写入数据的话，会导致系统崩溃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0E5E1-4843-4932-A191-9860DB39C7B3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817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3516214-7271-460B-8DC0-6376AB328CFA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69" tIns="46484" rIns="92969" bIns="46484" anchor="b"/>
          <a:lstStyle>
            <a:lvl1pPr algn="l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algn="l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algn="l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algn="l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spcBef>
                <a:spcPct val="0"/>
              </a:spcBef>
            </a:pPr>
            <a:fld id="{208D5BFC-73E4-4A84-A3A6-48051606785C}" type="slidenum">
              <a:rPr lang="ar-SA" altLang="zh-CN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pPr algn="r">
                <a:spcBef>
                  <a:spcPct val="0"/>
                </a:spcBef>
              </a:pPr>
              <a:t>28</a:t>
            </a:fld>
            <a:endParaRPr lang="en-US" altLang="zh-CN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</p:spPr>
        <p:txBody>
          <a:bodyPr wrap="none" lIns="92969" tIns="46484" rIns="92969" bIns="46484"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fld id="{5962ED50-452F-4C0D-8190-E63F57D330BB}" type="slidenum">
              <a:rPr lang="zh-CN" altLang="en-US" sz="1200" b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40</a:t>
            </a:fld>
            <a:endParaRPr lang="en-US" altLang="zh-CN" sz="12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fld id="{6F1D2CA0-B6A0-46F9-97D4-EA0E2EE09822}" type="slidenum">
              <a:rPr lang="zh-CN" altLang="en-US" sz="1200" b="0">
                <a:solidFill>
                  <a:schemeClr val="tx1"/>
                </a:solidFill>
                <a:latin typeface="Arial" charset="0"/>
                <a:ea typeface="宋体" charset="-122"/>
              </a:rPr>
              <a:pPr eaLnBrk="1" hangingPunct="1"/>
              <a:t>42</a:t>
            </a:fld>
            <a:endParaRPr lang="en-US" altLang="zh-CN" sz="1200" b="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38213" y="684213"/>
            <a:ext cx="4979987" cy="3429000"/>
          </a:xfrm>
          <a:prstGeom prst="rect">
            <a:avLst/>
          </a:prstGeom>
          <a:solidFill>
            <a:srgbClr val="FFFFFF"/>
          </a:solidFill>
          <a:ln w="936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Text Box 3"/>
          <p:cNvSpPr txBox="1">
            <a:spLocks noGrp="1" noChangeArrowheads="1"/>
          </p:cNvSpPr>
          <p:nvPr>
            <p:ph type="body"/>
          </p:nvPr>
        </p:nvSpPr>
        <p:spPr>
          <a:xfrm>
            <a:off x="911225" y="4341813"/>
            <a:ext cx="5029200" cy="4122737"/>
          </a:xfr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749" tIns="43708" rIns="87749" bIns="43708" anchor="ctr" anchorCtr="1"/>
          <a:lstStyle/>
          <a:p>
            <a:pPr defTabSz="449263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（</a:t>
            </a:r>
            <a:r>
              <a:rPr lang="en-GB" altLang="en-US" dirty="0" err="1"/>
              <a:t>而有些操作系统系统调用多达1000个以上</a:t>
            </a:r>
            <a:r>
              <a:rPr lang="en-GB" altLang="en-US" dirty="0"/>
              <a:t>）</a:t>
            </a:r>
          </a:p>
          <a:p>
            <a:pPr defTabSz="449263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 err="1"/>
              <a:t>熟练了解和掌握上面这些系统调用是对系统程序员的必备要求，但对于一个开发内核的人员或内核开发者来</a:t>
            </a:r>
            <a:r>
              <a:rPr lang="en-GB" altLang="en-US" u="sng" dirty="0"/>
              <a:t>[1]</a:t>
            </a:r>
            <a:r>
              <a:rPr lang="en-GB" altLang="en-US" dirty="0" err="1"/>
              <a:t>说，死记硬背下这些调用还远远不够</a:t>
            </a:r>
            <a:r>
              <a:rPr lang="en-GB" altLang="en-US" dirty="0"/>
              <a:t>。 </a:t>
            </a:r>
          </a:p>
          <a:p>
            <a:pPr defTabSz="449263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388" y="1889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C00A0-2C46-4087-9057-200FC475D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DF150-94D8-4D32-8C0D-14E986444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23B1-0CB4-4C69-A1E8-9B75F5986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5EE4-F81D-4B65-813D-8973884A9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ACCD-D9C7-48A9-AF67-F346CBBA3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199F4-F9C2-47F3-A9CF-C7E61E01A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5370-F617-452E-810F-51450643C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2A26A-A11D-4C40-BEE9-C2540F454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50AA8-0700-402F-A230-C897B65B0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EC45F-5BC3-4AFD-AE53-C02A6CCE0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71B5-850E-4E14-A636-3EC679EBF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214C-F769-43E3-96E2-59F4E44E6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5DD36-B387-4528-8554-665360793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3FD14-5D83-42E5-805D-56005BCDE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4D261-371C-478E-9D92-CC4BEDE0F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5805-CF17-4D74-92E1-6F9D498D6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4681-0EF9-4093-ADCE-209947C6A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FE95-E975-478F-A645-7C4EB3F75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65B35-C933-4A04-A71C-03F9021F5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0021-1471-4A19-B058-3F89A7DAB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099A-6552-4724-AD39-B0EE2F003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CEEF5-A4E8-4B38-9B9A-645F7197A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0781A-A4F2-4A76-904B-091E0D892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F1DF145E-C5AF-4A14-B9F0-BF7FA6800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4" name="Group 9"/>
          <p:cNvGrpSpPr>
            <a:grpSpLocks/>
          </p:cNvGrpSpPr>
          <p:nvPr userDrawn="1"/>
        </p:nvGrpSpPr>
        <p:grpSpPr bwMode="auto">
          <a:xfrm>
            <a:off x="8101013" y="261938"/>
            <a:ext cx="1042987" cy="1438275"/>
            <a:chOff x="5136" y="960"/>
            <a:chExt cx="528" cy="864"/>
          </a:xfrm>
        </p:grpSpPr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65" name="Line 41"/>
          <p:cNvSpPr>
            <a:spLocks noChangeShapeType="1"/>
          </p:cNvSpPr>
          <p:nvPr userDrawn="1"/>
        </p:nvSpPr>
        <p:spPr bwMode="auto">
          <a:xfrm>
            <a:off x="8027988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49D54238-E30E-46E7-B70F-7CD955956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60" r:id="rId8"/>
    <p:sldLayoutId id="2147483742" r:id="rId9"/>
    <p:sldLayoutId id="2147483743" r:id="rId10"/>
    <p:sldLayoutId id="2147483744" r:id="rId11"/>
    <p:sldLayoutId id="2147483745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i386_entry.S.do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0975" y="1438722"/>
            <a:ext cx="6911975" cy="1846262"/>
          </a:xfrm>
        </p:spPr>
        <p:txBody>
          <a:bodyPr/>
          <a:lstStyle/>
          <a:p>
            <a:pPr algn="ctr" eaLnBrk="1" hangingPunct="1"/>
            <a:r>
              <a:rPr lang="en-US" altLang="zh-CN" sz="5000" dirty="0" smtClean="0"/>
              <a:t>       </a:t>
            </a:r>
            <a:r>
              <a:rPr lang="zh-CN" altLang="en-US" sz="5400" dirty="0" smtClean="0"/>
              <a:t>第</a:t>
            </a:r>
            <a:r>
              <a:rPr lang="en-US" altLang="zh-CN" sz="5400" dirty="0"/>
              <a:t>2</a:t>
            </a:r>
            <a:r>
              <a:rPr lang="zh-CN" altLang="en-US" sz="5400" dirty="0" smtClean="0"/>
              <a:t>章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      </a:t>
            </a:r>
            <a:endParaRPr lang="zh-CN" altLang="en-US" sz="4200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2663" y="2919413"/>
            <a:ext cx="6248400" cy="2449512"/>
          </a:xfrm>
        </p:spPr>
        <p:txBody>
          <a:bodyPr/>
          <a:lstStyle/>
          <a:p>
            <a:pPr algn="ctr" eaLnBrk="1" hangingPunct="1"/>
            <a:r>
              <a:rPr lang="en-US" altLang="zh-CN" sz="5400" dirty="0" smtClean="0">
                <a:latin typeface="黑体" pitchFamily="2" charset="-122"/>
              </a:rPr>
              <a:t>Linux</a:t>
            </a:r>
            <a:r>
              <a:rPr lang="zh-CN" altLang="en-US" sz="5400" smtClean="0">
                <a:latin typeface="黑体" pitchFamily="2" charset="-122"/>
              </a:rPr>
              <a:t>内核</a:t>
            </a:r>
            <a:endParaRPr lang="en-US" altLang="zh-CN" sz="1000" dirty="0" smtClean="0">
              <a:latin typeface="Times New Roman" pitchFamily="18" charset="0"/>
            </a:endParaRPr>
          </a:p>
          <a:p>
            <a:pPr algn="ctr" eaLnBrk="1" hangingPunct="1"/>
            <a:endParaRPr lang="en-US" altLang="zh-CN" sz="3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Linux</a:t>
            </a:r>
            <a:r>
              <a:rPr lang="zh-CN" altLang="en-US" dirty="0">
                <a:latin typeface="+mn-ea"/>
              </a:rPr>
              <a:t>内核的技术特点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7920880" cy="44116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 smtClean="0"/>
              <a:t>4. </a:t>
            </a:r>
            <a:r>
              <a:rPr lang="en-US" altLang="zh-CN" sz="2600" dirty="0" err="1"/>
              <a:t>linux</a:t>
            </a:r>
            <a:r>
              <a:rPr lang="zh-CN" altLang="en-US" sz="2600" dirty="0"/>
              <a:t>简化了分段机制，使得虚拟地址与线性地址总是一致</a:t>
            </a:r>
            <a:r>
              <a:rPr lang="zh-CN" altLang="en-US" sz="2600" dirty="0" smtClean="0"/>
              <a:t>的。</a:t>
            </a:r>
            <a:r>
              <a:rPr lang="zh-CN" altLang="en-US" sz="2600" dirty="0" smtClean="0"/>
              <a:t>内核</a:t>
            </a:r>
            <a:r>
              <a:rPr lang="zh-CN" altLang="en-US" sz="2600" dirty="0" smtClean="0"/>
              <a:t>采用</a:t>
            </a:r>
            <a:r>
              <a:rPr lang="zh-CN" altLang="en-US" sz="2600" dirty="0" smtClean="0">
                <a:solidFill>
                  <a:srgbClr val="0000CC"/>
                </a:solidFill>
              </a:rPr>
              <a:t>虚拟内存技术</a:t>
            </a:r>
            <a:r>
              <a:rPr lang="zh-CN" altLang="en-US" sz="2600" dirty="0" smtClean="0"/>
              <a:t>，使得</a:t>
            </a:r>
            <a:r>
              <a:rPr lang="zh-CN" altLang="en-US" sz="2600" dirty="0" smtClean="0"/>
              <a:t>内存空间达到</a:t>
            </a:r>
            <a:r>
              <a:rPr lang="en-US" altLang="zh-CN" sz="2600" dirty="0" err="1" smtClean="0"/>
              <a:t>4GB</a:t>
            </a:r>
            <a:r>
              <a:rPr lang="zh-CN" altLang="en-US" sz="2600" dirty="0" smtClean="0"/>
              <a:t>。其中</a:t>
            </a:r>
            <a:r>
              <a:rPr lang="en-US" altLang="zh-CN" sz="2600" dirty="0" err="1" smtClean="0"/>
              <a:t>0~3G</a:t>
            </a:r>
            <a:r>
              <a:rPr lang="zh-CN" altLang="en-US" sz="2600" dirty="0" smtClean="0"/>
              <a:t>属于用户空间</a:t>
            </a:r>
            <a:r>
              <a:rPr lang="zh-CN" altLang="en-US" sz="2600" dirty="0"/>
              <a:t>，这个空间对系统中的其他进程是不可见</a:t>
            </a:r>
            <a:r>
              <a:rPr lang="zh-CN" altLang="en-US" sz="2600" dirty="0" smtClean="0"/>
              <a:t>的，称为</a:t>
            </a:r>
            <a:r>
              <a:rPr lang="zh-CN" altLang="en-US" sz="2600" dirty="0" smtClean="0"/>
              <a:t>用户段，</a:t>
            </a:r>
            <a:r>
              <a:rPr lang="en-US" altLang="zh-CN" sz="2600" dirty="0" err="1" smtClean="0"/>
              <a:t>3G~4G</a:t>
            </a:r>
            <a:r>
              <a:rPr lang="zh-CN" altLang="en-US" sz="2600" dirty="0" smtClean="0"/>
              <a:t>属于内核空间，称为内核段</a:t>
            </a:r>
            <a:r>
              <a:rPr lang="zh-CN" altLang="en-US" sz="2600" dirty="0"/>
              <a:t>。因为每个进程可以通过系统调用进入</a:t>
            </a:r>
            <a:r>
              <a:rPr lang="zh-CN" altLang="en-US" sz="2600" dirty="0" smtClean="0"/>
              <a:t>内核，最高</a:t>
            </a:r>
            <a:r>
              <a:rPr lang="zh-CN" altLang="en-US" sz="2600" dirty="0"/>
              <a:t>的</a:t>
            </a:r>
            <a:r>
              <a:rPr lang="en-US" altLang="zh-CN" sz="2600" dirty="0" err="1"/>
              <a:t>1GB</a:t>
            </a:r>
            <a:r>
              <a:rPr lang="zh-CN" altLang="en-US" sz="2600" dirty="0"/>
              <a:t>内核空间则为所有进程以及内核所</a:t>
            </a:r>
            <a:r>
              <a:rPr lang="zh-CN" altLang="en-US" sz="2600" dirty="0" smtClean="0"/>
              <a:t>共享。</a:t>
            </a:r>
            <a:endParaRPr lang="en-US" altLang="zh-CN" sz="2600" dirty="0" smtClean="0"/>
          </a:p>
          <a:p>
            <a:pPr marL="0" indent="0">
              <a:buNone/>
            </a:pPr>
            <a:r>
              <a:rPr lang="zh-CN" altLang="en-US" sz="2600" dirty="0" smtClean="0"/>
              <a:t>这样</a:t>
            </a:r>
            <a:r>
              <a:rPr lang="zh-CN" altLang="en-US" sz="2600" dirty="0"/>
              <a:t>，每个进程可以拥有</a:t>
            </a:r>
            <a:r>
              <a:rPr lang="en-US" altLang="zh-CN" sz="2600" dirty="0" err="1"/>
              <a:t>4GB</a:t>
            </a:r>
            <a:r>
              <a:rPr lang="zh-CN" altLang="en-US" sz="2600" dirty="0"/>
              <a:t>的虚拟地址空间（也叫虚拟内存）。应用程序</a:t>
            </a:r>
            <a:r>
              <a:rPr lang="zh-CN" altLang="en-US" sz="2600" dirty="0" smtClean="0"/>
              <a:t>就可以使用远远大于实际物理内存的存储空间了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12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Linux</a:t>
            </a:r>
            <a:r>
              <a:rPr lang="zh-CN" altLang="en-US" dirty="0"/>
              <a:t>内核的技术特点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7787208" cy="4411662"/>
          </a:xfrm>
        </p:spPr>
        <p:txBody>
          <a:bodyPr/>
          <a:lstStyle/>
          <a:p>
            <a:r>
              <a:rPr lang="zh-CN" altLang="en-US" sz="2600" dirty="0">
                <a:solidFill>
                  <a:srgbClr val="CC0099"/>
                </a:solidFill>
              </a:rPr>
              <a:t>用户空间不是被进程</a:t>
            </a:r>
            <a:r>
              <a:rPr lang="zh-CN" altLang="en-US" sz="2600" dirty="0" smtClean="0">
                <a:solidFill>
                  <a:srgbClr val="CC0099"/>
                </a:solidFill>
              </a:rPr>
              <a:t>共享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而是被进程隔离的。每个进程最大可以有</a:t>
            </a:r>
            <a:r>
              <a:rPr lang="en-US" altLang="zh-CN" sz="2600" dirty="0" err="1"/>
              <a:t>3GB</a:t>
            </a:r>
            <a:r>
              <a:rPr lang="zh-CN" altLang="en-US" sz="2600" dirty="0"/>
              <a:t>用户空间。所以说一个进程对一个地址的访问，与另一个进程对同一个地址的访问不冲突，因为尽管是同一个地址但因为，进程的用户空间不共享 导致他们其实并没有指向同一个地址。而对于</a:t>
            </a:r>
            <a:r>
              <a:rPr lang="en-US" altLang="zh-CN" sz="2600" dirty="0" err="1"/>
              <a:t>cpu</a:t>
            </a:r>
            <a:r>
              <a:rPr lang="zh-CN" altLang="en-US" sz="2600" dirty="0"/>
              <a:t>来讲，在任意的时刻，整个系统都只有</a:t>
            </a:r>
            <a:r>
              <a:rPr lang="en-US" altLang="zh-CN" sz="2600" dirty="0" err="1"/>
              <a:t>4GB</a:t>
            </a:r>
            <a:r>
              <a:rPr lang="zh-CN" altLang="en-US" sz="2600" dirty="0"/>
              <a:t>的虚拟地址空间，</a:t>
            </a:r>
            <a:r>
              <a:rPr lang="zh-CN" altLang="en-US" sz="2600" dirty="0">
                <a:solidFill>
                  <a:srgbClr val="0000CC"/>
                </a:solidFill>
              </a:rPr>
              <a:t>这个虚拟空间是面向进程</a:t>
            </a:r>
            <a:r>
              <a:rPr lang="zh-CN" altLang="en-US" sz="2600" dirty="0"/>
              <a:t>的，所以当进程切换的时候，虚拟地址空间也会切换。所以只有此进程运行的时候，其虚拟地址空间才被</a:t>
            </a:r>
            <a:r>
              <a:rPr lang="en-US" altLang="zh-CN" sz="2600" dirty="0"/>
              <a:t>CPU</a:t>
            </a:r>
            <a:r>
              <a:rPr lang="zh-CN" altLang="en-US" sz="2600" dirty="0"/>
              <a:t>所知。其他时刻，其虚拟空间不被</a:t>
            </a:r>
            <a:r>
              <a:rPr lang="en-US" altLang="zh-CN" sz="2600" dirty="0"/>
              <a:t>CPU</a:t>
            </a:r>
            <a:r>
              <a:rPr lang="zh-CN" altLang="en-US" sz="2600" dirty="0"/>
              <a:t>所知。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024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内核的技术特点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064896" cy="4411662"/>
          </a:xfrm>
        </p:spPr>
        <p:txBody>
          <a:bodyPr/>
          <a:lstStyle/>
          <a:p>
            <a:r>
              <a:rPr lang="zh-CN" altLang="en-US" sz="2400" dirty="0"/>
              <a:t>一个程序编译链接后形成的是虚拟地址空间</a:t>
            </a:r>
            <a:r>
              <a:rPr lang="zh-CN" altLang="en-US" sz="2400" dirty="0" smtClean="0"/>
              <a:t>，虚拟地址</a:t>
            </a:r>
            <a:r>
              <a:rPr lang="zh-CN" altLang="en-US" sz="2400" dirty="0"/>
              <a:t>空间必须被映射到物理内存空间中，这个映射关系需要通过硬件体系结构所规定的数据结构来建立。即段描述符表和页表，而</a:t>
            </a:r>
            <a:r>
              <a:rPr lang="en-US" altLang="zh-CN" sz="2400" dirty="0">
                <a:solidFill>
                  <a:srgbClr val="0000CC"/>
                </a:solidFill>
              </a:rPr>
              <a:t>Linux</a:t>
            </a:r>
            <a:r>
              <a:rPr lang="zh-CN" altLang="en-US" sz="2400" dirty="0">
                <a:solidFill>
                  <a:srgbClr val="0000CC"/>
                </a:solidFill>
              </a:rPr>
              <a:t>主要通过页表来进行</a:t>
            </a:r>
            <a:r>
              <a:rPr lang="zh-CN" altLang="en-US" sz="2400" dirty="0" smtClean="0">
                <a:solidFill>
                  <a:srgbClr val="0000CC"/>
                </a:solidFill>
              </a:rPr>
              <a:t>映射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r>
              <a:rPr lang="zh-CN" altLang="en-US" sz="2400" dirty="0" smtClean="0"/>
              <a:t>如果给</a:t>
            </a:r>
            <a:r>
              <a:rPr lang="zh-CN" altLang="en-US" sz="2400" dirty="0"/>
              <a:t>出的页表不同</a:t>
            </a:r>
            <a:r>
              <a:rPr lang="zh-CN" altLang="en-US" sz="2400" dirty="0" smtClean="0"/>
              <a:t>，那么</a:t>
            </a:r>
            <a:r>
              <a:rPr lang="en-US" altLang="zh-CN" sz="2400" dirty="0" smtClean="0"/>
              <a:t>CPU</a:t>
            </a:r>
            <a:r>
              <a:rPr lang="zh-CN" altLang="en-US" sz="2400" dirty="0"/>
              <a:t>将某一虚拟地址空间中的地址转化成的物理地址也不同，所以每个进程都建立了页表，将每个进程的虚拟地址空间根据自己的需要映射到物理地址空间上。既然在一个时刻</a:t>
            </a:r>
            <a:r>
              <a:rPr lang="en-US" altLang="zh-CN" sz="2400" dirty="0"/>
              <a:t>CPU</a:t>
            </a:r>
            <a:r>
              <a:rPr lang="zh-CN" altLang="en-US" sz="2400" dirty="0"/>
              <a:t>上只能有一个进程在运行，那么</a:t>
            </a:r>
            <a:r>
              <a:rPr lang="zh-CN" altLang="en-US" sz="2400" dirty="0">
                <a:solidFill>
                  <a:srgbClr val="0000CC"/>
                </a:solidFill>
              </a:rPr>
              <a:t>当进程发生切换时，将页表也更换为相应进程的页表</a:t>
            </a:r>
            <a:r>
              <a:rPr lang="zh-CN" altLang="en-US" sz="2400" dirty="0"/>
              <a:t>，这就可以实现每个进程都有自己的虚拟地址空间而互不影响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7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Linux</a:t>
            </a:r>
            <a:r>
              <a:rPr lang="zh-CN" altLang="en-US" dirty="0"/>
              <a:t>内核的技术特点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93602"/>
            <a:ext cx="7920880" cy="4411662"/>
          </a:xfrm>
        </p:spPr>
        <p:txBody>
          <a:bodyPr/>
          <a:lstStyle/>
          <a:p>
            <a:r>
              <a:rPr lang="zh-CN" altLang="en-US" sz="2600" dirty="0"/>
              <a:t>内核空间到物理空间内存的</a:t>
            </a:r>
            <a:r>
              <a:rPr lang="zh-CN" altLang="en-US" sz="2600" dirty="0" smtClean="0"/>
              <a:t>映射：</a:t>
            </a:r>
            <a:endParaRPr lang="zh-CN" altLang="en-US" sz="2600" dirty="0"/>
          </a:p>
          <a:p>
            <a:pPr lvl="1"/>
            <a:r>
              <a:rPr lang="zh-CN" altLang="en-US" dirty="0"/>
              <a:t>内核空间占据了每个虚拟空间中的最高</a:t>
            </a:r>
            <a:r>
              <a:rPr lang="en-US" altLang="zh-CN" dirty="0" err="1"/>
              <a:t>1GB</a:t>
            </a:r>
            <a:r>
              <a:rPr lang="zh-CN" altLang="en-US" dirty="0"/>
              <a:t>，但映射到物理内存却总是从最低的</a:t>
            </a:r>
            <a:r>
              <a:rPr lang="zh-CN" altLang="en-US" dirty="0" smtClean="0"/>
              <a:t>地址开始</a:t>
            </a:r>
            <a:r>
              <a:rPr lang="zh-CN" altLang="en-US" dirty="0"/>
              <a:t>的</a:t>
            </a:r>
            <a:r>
              <a:rPr lang="en-US" altLang="zh-CN" dirty="0"/>
              <a:t>,</a:t>
            </a:r>
            <a:r>
              <a:rPr lang="zh-CN" altLang="en-US" dirty="0"/>
              <a:t>所以</a:t>
            </a:r>
            <a:r>
              <a:rPr lang="en-US" altLang="zh-CN" dirty="0" err="1" smtClean="0"/>
              <a:t>3GB</a:t>
            </a:r>
            <a:r>
              <a:rPr lang="zh-CN" altLang="en-US" dirty="0" smtClean="0"/>
              <a:t>就是</a:t>
            </a:r>
            <a:r>
              <a:rPr lang="zh-CN" altLang="en-US" dirty="0"/>
              <a:t>物理地址与虚拟地址之间的</a:t>
            </a:r>
            <a:r>
              <a:rPr lang="zh-CN" altLang="en-US" dirty="0">
                <a:solidFill>
                  <a:srgbClr val="0000CC"/>
                </a:solidFill>
              </a:rPr>
              <a:t>位移量</a:t>
            </a:r>
            <a:r>
              <a:rPr lang="zh-CN" altLang="en-US" dirty="0"/>
              <a:t>，而在</a:t>
            </a:r>
            <a:r>
              <a:rPr lang="en-US" altLang="zh-CN" dirty="0"/>
              <a:t>Linux</a:t>
            </a:r>
            <a:r>
              <a:rPr lang="zh-CN" altLang="en-US" dirty="0"/>
              <a:t>代码中就叫做</a:t>
            </a:r>
            <a:r>
              <a:rPr lang="en-US" altLang="zh-CN" dirty="0" err="1"/>
              <a:t>PAGE_OFFSET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对于内核空间而言，给定一个虚地址</a:t>
            </a:r>
            <a:r>
              <a:rPr lang="en-US" altLang="zh-CN" dirty="0"/>
              <a:t>x</a:t>
            </a:r>
            <a:r>
              <a:rPr lang="zh-CN" altLang="en-US" dirty="0"/>
              <a:t>，其物理地址为</a:t>
            </a:r>
            <a:r>
              <a:rPr lang="en-US" altLang="zh-CN" dirty="0"/>
              <a:t>x-</a:t>
            </a:r>
            <a:r>
              <a:rPr lang="en-US" altLang="zh-CN" dirty="0" err="1"/>
              <a:t>PAGE_OFFSET</a:t>
            </a:r>
            <a:r>
              <a:rPr lang="en-US" altLang="zh-CN" dirty="0"/>
              <a:t>,</a:t>
            </a:r>
            <a:r>
              <a:rPr lang="zh-CN" altLang="en-US" dirty="0"/>
              <a:t>给定一个物理地址</a:t>
            </a:r>
            <a:r>
              <a:rPr lang="en-US" altLang="zh-CN" dirty="0"/>
              <a:t>x</a:t>
            </a:r>
            <a:r>
              <a:rPr lang="zh-CN" altLang="en-US" dirty="0"/>
              <a:t>，其虚地址为</a:t>
            </a:r>
            <a:r>
              <a:rPr lang="en-US" altLang="zh-CN" dirty="0" err="1"/>
              <a:t>x+PAGE_OFFSET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/>
              <a:t> 这只适合内核空间的虚地址映射到物理地址，而绝不适用于用户空间。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7060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Linux</a:t>
            </a:r>
            <a:r>
              <a:rPr lang="zh-CN" altLang="en-US" dirty="0">
                <a:latin typeface="+mn-ea"/>
              </a:rPr>
              <a:t>内核的技术特点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65610"/>
            <a:ext cx="7776864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5</a:t>
            </a:r>
            <a:r>
              <a:rPr lang="en-US" altLang="zh-CN" sz="2800" dirty="0" smtClean="0"/>
              <a:t>. Linux</a:t>
            </a:r>
            <a:r>
              <a:rPr lang="zh-CN" altLang="en-US" sz="2800" dirty="0" smtClean="0"/>
              <a:t>的文件系统实现了一种抽象文件模型</a:t>
            </a:r>
            <a:r>
              <a:rPr lang="en-US" altLang="zh-CN" sz="2800" dirty="0" smtClean="0"/>
              <a:t>------</a:t>
            </a:r>
            <a:r>
              <a:rPr lang="zh-CN" altLang="en-US" sz="2800" dirty="0" smtClean="0">
                <a:solidFill>
                  <a:srgbClr val="0000CC"/>
                </a:solidFill>
              </a:rPr>
              <a:t>虚拟文件系统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Virtual Filesystem Switch, VFS</a:t>
            </a:r>
            <a:r>
              <a:rPr lang="zh-CN" altLang="en-US" sz="2800" dirty="0" smtClean="0"/>
              <a:t>），</a:t>
            </a:r>
            <a:r>
              <a:rPr lang="en-US" altLang="zh-CN" sz="2800" dirty="0" smtClean="0"/>
              <a:t>VFS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的特色之一。通过使用虚拟文件系统，内核屏蔽了各种文件系统的内在差别，使得用户可以通过统一的界面访问各种不同格式的文件系统。</a:t>
            </a:r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5368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8005" y="620688"/>
            <a:ext cx="7773988" cy="871892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系统的核心框图如</a:t>
            </a:r>
            <a:r>
              <a:rPr lang="zh-CN" altLang="en-US" dirty="0" smtClean="0"/>
              <a:t>图所示</a:t>
            </a:r>
            <a:endParaRPr lang="zh-CN" altLang="en-US" dirty="0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2576513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74435" name="Picture 3" descr="02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28800"/>
            <a:ext cx="7696200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1662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746625" y="5953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344850"/>
            <a:ext cx="73551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+mn-lt"/>
                <a:ea typeface="+mn-ea"/>
              </a:rPr>
              <a:t>Linux</a:t>
            </a:r>
            <a:r>
              <a:rPr lang="zh-CN" altLang="en-US" sz="4000" b="1" dirty="0">
                <a:latin typeface="+mn-ea"/>
                <a:ea typeface="+mn-ea"/>
              </a:rPr>
              <a:t>内核子系统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4801" y="1556792"/>
            <a:ext cx="8227639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ctr" anchorCtr="1"/>
          <a:lstStyle>
            <a:lvl1pPr marL="288925" indent="-288925" defTabSz="8143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565150" defTabSz="8143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855663" defTabSz="8143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131888" defTabSz="8143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420813" defTabSz="8143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1878013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335213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2792413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249613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进程调度</a:t>
            </a:r>
            <a:r>
              <a:rPr lang="zh-CN" altLang="en-US" sz="2800" b="1" dirty="0">
                <a:latin typeface="+mn-ea"/>
                <a:ea typeface="+mn-ea"/>
              </a:rPr>
              <a:t>－控制着进程对</a:t>
            </a:r>
            <a:r>
              <a:rPr lang="en-US" altLang="zh-CN" sz="2800" b="1" dirty="0">
                <a:latin typeface="+mn-ea"/>
                <a:ea typeface="+mn-ea"/>
              </a:rPr>
              <a:t>CPU</a:t>
            </a:r>
            <a:r>
              <a:rPr lang="zh-CN" altLang="en-US" sz="2800" b="1" dirty="0">
                <a:latin typeface="+mn-ea"/>
                <a:ea typeface="+mn-ea"/>
              </a:rPr>
              <a:t>的访问。 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内存管理</a:t>
            </a:r>
            <a:r>
              <a:rPr lang="zh-CN" altLang="en-US" sz="2800" b="1" dirty="0">
                <a:latin typeface="+mn-ea"/>
                <a:ea typeface="+mn-ea"/>
              </a:rPr>
              <a:t>－允许多个进程安全地共享主内存区域 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虚拟文件系统</a:t>
            </a:r>
            <a:r>
              <a:rPr lang="zh-CN" altLang="en-US" sz="2800" b="1" dirty="0">
                <a:latin typeface="+mn-ea"/>
                <a:ea typeface="+mn-ea"/>
              </a:rPr>
              <a:t>－隐藏各种不同硬供统一的接口。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网络接口</a:t>
            </a:r>
            <a:r>
              <a:rPr lang="zh-CN" altLang="en-US" sz="2800" b="1" dirty="0" smtClean="0">
                <a:latin typeface="+mn-ea"/>
                <a:ea typeface="+mn-ea"/>
              </a:rPr>
              <a:t>－</a:t>
            </a:r>
            <a:r>
              <a:rPr lang="zh-CN" altLang="en-US" sz="2800" b="1" dirty="0">
                <a:latin typeface="+mn-ea"/>
                <a:ea typeface="+mn-ea"/>
              </a:rPr>
              <a:t>提供了对各种网络</a:t>
            </a:r>
            <a:r>
              <a:rPr lang="zh-CN" altLang="en-US" sz="2800" b="1" dirty="0" smtClean="0">
                <a:latin typeface="+mn-ea"/>
                <a:ea typeface="+mn-ea"/>
              </a:rPr>
              <a:t>标准</a:t>
            </a:r>
            <a:r>
              <a:rPr lang="zh-CN" altLang="en-US" sz="2800" dirty="0">
                <a:latin typeface="+mn-ea"/>
                <a:ea typeface="+mn-ea"/>
              </a:rPr>
              <a:t>的</a:t>
            </a:r>
            <a:r>
              <a:rPr lang="zh-CN" altLang="en-US" sz="2800" dirty="0" smtClean="0">
                <a:latin typeface="+mn-ea"/>
                <a:ea typeface="+mn-ea"/>
              </a:rPr>
              <a:t>存取</a:t>
            </a:r>
            <a:r>
              <a:rPr lang="zh-CN" altLang="en-US" sz="2800" dirty="0">
                <a:latin typeface="+mn-ea"/>
                <a:ea typeface="+mn-ea"/>
              </a:rPr>
              <a:t>和各种</a:t>
            </a:r>
            <a:r>
              <a:rPr lang="zh-CN" altLang="en-US" sz="2800" dirty="0" smtClean="0">
                <a:latin typeface="+mn-ea"/>
                <a:ea typeface="+mn-ea"/>
              </a:rPr>
              <a:t>网络硬件的</a:t>
            </a:r>
            <a:r>
              <a:rPr lang="zh-CN" altLang="en-US" sz="2800" b="1" dirty="0" smtClean="0">
                <a:latin typeface="+mn-ea"/>
                <a:ea typeface="+mn-ea"/>
              </a:rPr>
              <a:t>支持</a:t>
            </a:r>
            <a:r>
              <a:rPr lang="zh-CN" altLang="en-US" sz="2800" b="1" dirty="0">
                <a:latin typeface="+mn-ea"/>
                <a:ea typeface="+mn-ea"/>
              </a:rPr>
              <a:t>。  </a:t>
            </a:r>
          </a:p>
          <a:p>
            <a:pPr marL="457200" indent="-457200" algn="l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进程间通信</a:t>
            </a:r>
            <a:r>
              <a:rPr lang="en-US" altLang="zh-CN" sz="2800" b="1" dirty="0"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latin typeface="+mn-ea"/>
                <a:ea typeface="+mn-ea"/>
              </a:rPr>
              <a:t>IPC</a:t>
            </a:r>
            <a:r>
              <a:rPr lang="en-US" altLang="zh-CN" sz="2800" b="1" dirty="0">
                <a:latin typeface="+mn-ea"/>
                <a:ea typeface="+mn-ea"/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ea typeface="+mn-ea"/>
              </a:rPr>
              <a:t>－ 支持进程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间各种通信机制，包括共享内存、消息队列及管道等。</a:t>
            </a:r>
            <a:r>
              <a:rPr lang="zh-CN" altLang="en-US" sz="2800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C099A-6552-4724-AD39-B0EE2F003FA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393283"/>
      </p:ext>
    </p:extLst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+mn-lt"/>
              </a:rPr>
              <a:t>Linux</a:t>
            </a:r>
            <a:r>
              <a:rPr lang="zh-CN" altLang="en-US" sz="4000" dirty="0">
                <a:latin typeface="+mj-ea"/>
              </a:rPr>
              <a:t>内核组成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7776864" cy="4625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500" dirty="0" smtClean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zh-CN" sz="25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进程调度</a:t>
            </a:r>
            <a:endParaRPr lang="en-US" altLang="zh-CN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负责控制进程访问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C P U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。调度程序所使用的策略，可以保证进程能够公平地访问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C P U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，同时保证内核可以准时执行一些必需的硬件操作。</a:t>
            </a:r>
          </a:p>
          <a:p>
            <a:r>
              <a:rPr lang="zh-CN" altLang="en-US" sz="2500" dirty="0" smtClean="0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需要选择下一个进程运行时，由调度程序选择最值得运行的进程。</a:t>
            </a:r>
          </a:p>
          <a:p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可运行进程实际上是仅等待</a:t>
            </a:r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资源的进程，如果某个进程在等待其它资源，则该进程是不可运行进程。</a:t>
            </a:r>
          </a:p>
          <a:p>
            <a:r>
              <a:rPr lang="en-US" altLang="zh-CN" sz="2500" dirty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sz="2500" dirty="0">
                <a:latin typeface="Times New Roman" pitchFamily="18" charset="0"/>
                <a:cs typeface="Times New Roman" pitchFamily="18" charset="0"/>
              </a:rPr>
              <a:t>使用了基于优先级的进程调度算法选择新的进程</a:t>
            </a:r>
            <a:r>
              <a:rPr lang="zh-CN" altLang="en-US" sz="25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9254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+mn-lt"/>
              </a:rPr>
              <a:t>Linux</a:t>
            </a:r>
            <a:r>
              <a:rPr lang="zh-CN" altLang="en-US" sz="4000" dirty="0">
                <a:latin typeface="+mj-ea"/>
              </a:rPr>
              <a:t>内核组成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80920" cy="46259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5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8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zh-CN" altLang="en-US" sz="28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zh-CN" altLang="zh-CN" sz="28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管理</a:t>
            </a:r>
            <a:endParaRPr lang="en-US" altLang="zh-CN" sz="2800" dirty="0" smtClean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物理内存的管理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：内存分配、回收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等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使多个进程可以安全地共享机器的主存系统。此外，内核管理程序支持虚拟</a:t>
            </a:r>
            <a:r>
              <a:rPr lang="zh-CN" altLang="zh-CN" sz="2800" dirty="0" smtClean="0">
                <a:latin typeface="Times New Roman" pitchFamily="18" charset="0"/>
                <a:cs typeface="Times New Roman" pitchFamily="18" charset="0"/>
              </a:rPr>
              <a:t>内存</a:t>
            </a:r>
            <a:r>
              <a:rPr lang="zh-CN" altLang="en-US" sz="2800" dirty="0">
                <a:latin typeface="Times New Roman" pitchFamily="18" charset="0"/>
              </a:rPr>
              <a:t>。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内核采用虚拟内存技术，使得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n u x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可以支持进程使用超过系统中的内存数量的内存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9635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7915"/>
            <a:ext cx="7543800" cy="858837"/>
          </a:xfrm>
        </p:spPr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Linux</a:t>
            </a:r>
            <a:r>
              <a:rPr lang="zh-CN" altLang="en-US" dirty="0"/>
              <a:t>内核组成</a:t>
            </a:r>
            <a:endParaRPr lang="zh-CN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5495"/>
            <a:ext cx="7704856" cy="374173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6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虚拟</a:t>
            </a:r>
            <a:r>
              <a:rPr lang="zh-CN" altLang="en-US" sz="2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文件系统</a:t>
            </a:r>
            <a:r>
              <a:rPr lang="en-US" altLang="zh-CN" sz="2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VFS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，通过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提供一个所有设备的公共文件接口，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V F S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抽象了不同硬件设备的细节。此外，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V F S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支持与其他操作系统兼容的不同的文件系统格式。实现了一种通用文件模型，为用户访问不同的文件系统提供统一的通用的接口。</a:t>
            </a:r>
          </a:p>
          <a:p>
            <a:pPr>
              <a:lnSpc>
                <a:spcPct val="120000"/>
              </a:lnSpc>
              <a:buNone/>
            </a:pP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147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000" b="1" dirty="0" smtClean="0">
                <a:latin typeface="Tahoma" pitchFamily="34" charset="0"/>
                <a:ea typeface="黑体" pitchFamily="49" charset="-122"/>
                <a:cs typeface="Tahoma" pitchFamily="34" charset="0"/>
              </a:rPr>
              <a:t>本章内容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 smtClean="0">
                <a:latin typeface="Tahoma" pitchFamily="34" charset="0"/>
                <a:cs typeface="Tahoma" pitchFamily="34" charset="0"/>
              </a:rPr>
              <a:t>认识操作系统</a:t>
            </a:r>
            <a:endParaRPr lang="en-US" altLang="zh-CN" sz="3200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latin typeface="Tahoma" pitchFamily="34" charset="0"/>
                <a:cs typeface="Tahoma" pitchFamily="34" charset="0"/>
              </a:rPr>
              <a:t>Linux</a:t>
            </a:r>
            <a:r>
              <a:rPr lang="zh-CN" altLang="en-US" sz="3200" dirty="0" smtClean="0">
                <a:latin typeface="Tahoma" pitchFamily="34" charset="0"/>
                <a:cs typeface="Tahoma" pitchFamily="34" charset="0"/>
              </a:rPr>
              <a:t>内核体系结构</a:t>
            </a:r>
            <a:endParaRPr lang="en-US" altLang="zh-CN" sz="3200" dirty="0" smtClean="0"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dirty="0" smtClean="0">
                <a:latin typeface="Tahoma" pitchFamily="34" charset="0"/>
                <a:cs typeface="Tahoma" pitchFamily="34" charset="0"/>
              </a:rPr>
              <a:t>Linux</a:t>
            </a:r>
            <a:r>
              <a:rPr lang="zh-CN" altLang="en-US" sz="3200" dirty="0" smtClean="0">
                <a:latin typeface="Tahoma" pitchFamily="34" charset="0"/>
                <a:cs typeface="Tahoma" pitchFamily="34" charset="0"/>
              </a:rPr>
              <a:t>的系统调用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529696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899"/>
            <a:ext cx="7543800" cy="858837"/>
          </a:xfrm>
        </p:spPr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Linux</a:t>
            </a:r>
            <a:r>
              <a:rPr lang="zh-CN" altLang="en-US" dirty="0"/>
              <a:t>内核组成</a:t>
            </a:r>
            <a:endParaRPr lang="zh-CN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7920880" cy="4464496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6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网络</a:t>
            </a:r>
            <a:r>
              <a:rPr lang="zh-CN" altLang="en-US" sz="2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接口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提供了对各种网络标准的存取和各种网络硬件的支持。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网络接口可分为</a:t>
            </a:r>
            <a:r>
              <a:rPr lang="zh-CN" altLang="en-US" sz="26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网络协议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6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网络驱动程序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网络协议部分负责实现每一种可能的网络传输协议。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网络设备驱动程序负责与硬件设备通讯，每一种可能的硬件设备都有相应的设备驱动程序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95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899"/>
            <a:ext cx="7543800" cy="858837"/>
          </a:xfrm>
        </p:spPr>
        <p:txBody>
          <a:bodyPr/>
          <a:lstStyle/>
          <a:p>
            <a:pPr algn="ctr"/>
            <a:r>
              <a:rPr lang="en-US" altLang="zh-CN" dirty="0">
                <a:latin typeface="+mn-lt"/>
              </a:rPr>
              <a:t>Linux</a:t>
            </a:r>
            <a:r>
              <a:rPr lang="zh-CN" altLang="en-US" dirty="0"/>
              <a:t>内核组成</a:t>
            </a:r>
            <a:endParaRPr lang="zh-CN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7920880" cy="37417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进程间通信（</a:t>
            </a:r>
            <a:r>
              <a:rPr lang="en-US" altLang="zh-CN" sz="2600" dirty="0" err="1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IPC</a:t>
            </a:r>
            <a:r>
              <a:rPr lang="zh-CN" altLang="en-US" sz="26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支持进程间各种通信机制，包括共享内存、消息队列及管道等。</a:t>
            </a: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IPC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是从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系统的进程间通讯机制移植过来的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614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ctr"/>
            <a:r>
              <a:rPr lang="zh-CN" altLang="zh-CN" sz="4000" dirty="0">
                <a:latin typeface="+mj-ea"/>
              </a:rPr>
              <a:t>子系统之间关系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FDFE95-E975-478F-A645-7C4EB3F7594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98477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动作按钮: 上一张 2">
            <a:hlinkClick r:id="rId3" action="ppaction://hlinksldjump" highlightClick="1"/>
          </p:cNvPr>
          <p:cNvSpPr/>
          <p:nvPr/>
        </p:nvSpPr>
        <p:spPr bwMode="auto">
          <a:xfrm>
            <a:off x="8100392" y="5949280"/>
            <a:ext cx="576064" cy="576064"/>
          </a:xfrm>
          <a:prstGeom prst="actionButtonReturn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1931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子系统之间关系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49586"/>
            <a:ext cx="8424936" cy="498772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 smtClean="0">
                <a:latin typeface="+mn-ea"/>
              </a:rPr>
              <a:t>  各个</a:t>
            </a:r>
            <a:r>
              <a:rPr lang="zh-CN" altLang="en-US" sz="2600" dirty="0">
                <a:latin typeface="+mn-ea"/>
              </a:rPr>
              <a:t>子系统之间的依赖关系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处于</a:t>
            </a:r>
            <a:r>
              <a:rPr lang="zh-CN" altLang="en-US" dirty="0">
                <a:solidFill>
                  <a:srgbClr val="CC0099"/>
                </a:solidFill>
                <a:latin typeface="+mn-ea"/>
              </a:rPr>
              <a:t>中心位置</a:t>
            </a:r>
            <a:r>
              <a:rPr lang="zh-CN" altLang="en-US" dirty="0">
                <a:latin typeface="+mn-ea"/>
              </a:rPr>
              <a:t>的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进程调度</a:t>
            </a:r>
            <a:r>
              <a:rPr lang="zh-CN" altLang="en-US" dirty="0" smtClean="0">
                <a:latin typeface="+mn-ea"/>
              </a:rPr>
              <a:t>，其它</a:t>
            </a:r>
            <a:r>
              <a:rPr lang="zh-CN" altLang="en-US" dirty="0">
                <a:latin typeface="+mn-ea"/>
              </a:rPr>
              <a:t>的子系统都依赖它，因为每个子系统都需要挂起或恢复进程。一般情况下，当一个进程等待硬件操作完成时，它被挂起；当操作真正完成时，进程被恢复执行。例如，当一个进程通过网络发送一条消息时，网络接口需要挂起发送进程，直到硬件成功地完成消息的发送，当消息被成功的发送出去以后，网络接口给进程返回一个代码，表示操作的成功或失败。其他子系统以相似的理由依赖于进程调度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5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子系统之间关系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08912" cy="4824413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>
                <a:latin typeface="+mn-ea"/>
              </a:rPr>
              <a:t>各个子系统之间的依赖关系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进程调度与内存管理之间的关系</a:t>
            </a:r>
            <a:r>
              <a:rPr lang="zh-CN" altLang="en-US" sz="2600" dirty="0">
                <a:latin typeface="+mn-ea"/>
              </a:rPr>
              <a:t>：这两个子系统</a:t>
            </a:r>
            <a:r>
              <a:rPr lang="zh-CN" altLang="en-US" sz="2600" dirty="0">
                <a:solidFill>
                  <a:srgbClr val="CC0099"/>
                </a:solidFill>
                <a:latin typeface="+mn-ea"/>
              </a:rPr>
              <a:t>互相依赖</a:t>
            </a:r>
            <a:r>
              <a:rPr lang="zh-CN" altLang="en-US" sz="2600" dirty="0">
                <a:latin typeface="+mn-ea"/>
              </a:rPr>
              <a:t>。在多道程序环境下，程序要运行必须为之创建进程，而创建进程的第一件事情，就是将程序和数据装入内存。 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进程间通信与内存管理的关系</a:t>
            </a:r>
            <a:r>
              <a:rPr lang="zh-CN" altLang="en-US" sz="2600" dirty="0">
                <a:latin typeface="+mn-ea"/>
              </a:rPr>
              <a:t>：</a:t>
            </a:r>
            <a:r>
              <a:rPr lang="zh-CN" altLang="en-US" sz="2600" dirty="0">
                <a:solidFill>
                  <a:srgbClr val="CC0099"/>
                </a:solidFill>
                <a:latin typeface="+mn-ea"/>
              </a:rPr>
              <a:t>进程间通信子系统要依赖内存管理</a:t>
            </a:r>
            <a:r>
              <a:rPr lang="zh-CN" altLang="en-US" sz="2600" dirty="0">
                <a:latin typeface="+mn-ea"/>
              </a:rPr>
              <a:t>支持共享内存通信机制，这种机制允许两个进程除了拥有自己的私有空间，还可以存取共同的内存区域。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28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子系统之间关系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280920" cy="482441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latin typeface="+mn-ea"/>
              </a:rPr>
              <a:t>各个子系统之间的依赖关系</a:t>
            </a: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00CC"/>
                </a:solidFill>
                <a:latin typeface="+mn-ea"/>
              </a:rPr>
              <a:t>虚拟</a:t>
            </a: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文件系统与网络接口之间的关系</a:t>
            </a:r>
            <a:r>
              <a:rPr lang="zh-CN" altLang="en-US" sz="2600" dirty="0">
                <a:latin typeface="+mn-ea"/>
              </a:rPr>
              <a:t>：虚拟文件系统利用网络接口支持网络文件系统</a:t>
            </a:r>
            <a:r>
              <a:rPr lang="en-US" altLang="zh-CN" sz="2600" dirty="0">
                <a:latin typeface="+mn-ea"/>
              </a:rPr>
              <a:t>(NFS),</a:t>
            </a:r>
            <a:r>
              <a:rPr lang="zh-CN" altLang="en-US" sz="2600" dirty="0">
                <a:latin typeface="+mn-ea"/>
              </a:rPr>
              <a:t>也利用内存管理支持</a:t>
            </a:r>
            <a:r>
              <a:rPr lang="en-US" altLang="zh-CN" sz="2600" dirty="0" err="1">
                <a:latin typeface="+mn-ea"/>
              </a:rPr>
              <a:t>RAMDISK</a:t>
            </a:r>
            <a:r>
              <a:rPr lang="zh-CN" altLang="en-US" sz="2600" dirty="0">
                <a:latin typeface="+mn-ea"/>
              </a:rPr>
              <a:t>设备。 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内存管理与虚拟文件系统之间的关系</a:t>
            </a:r>
            <a:r>
              <a:rPr lang="zh-CN" altLang="en-US" sz="2600" dirty="0">
                <a:latin typeface="+mn-ea"/>
              </a:rPr>
              <a:t>：</a:t>
            </a:r>
            <a:r>
              <a:rPr lang="zh-CN" altLang="en-US" sz="2600" dirty="0">
                <a:solidFill>
                  <a:srgbClr val="CC0099"/>
                </a:solidFill>
                <a:latin typeface="+mn-ea"/>
              </a:rPr>
              <a:t>内存管理利用虚拟文件系统支持交换</a:t>
            </a:r>
            <a:r>
              <a:rPr lang="zh-CN" altLang="en-US" sz="2600" dirty="0">
                <a:latin typeface="+mn-ea"/>
              </a:rPr>
              <a:t>，交换进程</a:t>
            </a:r>
            <a:r>
              <a:rPr lang="en-US" altLang="zh-CN" sz="2600" dirty="0">
                <a:latin typeface="+mn-ea"/>
              </a:rPr>
              <a:t>(</a:t>
            </a:r>
            <a:r>
              <a:rPr lang="en-US" altLang="zh-CN" sz="2600" dirty="0" err="1">
                <a:latin typeface="+mn-ea"/>
              </a:rPr>
              <a:t>swapd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en-US" sz="2600" dirty="0">
                <a:latin typeface="+mn-ea"/>
              </a:rPr>
              <a:t>定期由调度程序调度，这也是内存管理依赖于进程调度的唯一原因。当一个进程存取的内存映射被换出时，内存管理向文件系统发出请求，请求文件系统从永久性存储设备中去取该内存同时，挂起当前正在运行的进程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动作按钮: 上一张 2">
            <a:hlinkClick r:id="rId2" action="ppaction://hlinksldjump" highlightClick="1"/>
          </p:cNvPr>
          <p:cNvSpPr/>
          <p:nvPr/>
        </p:nvSpPr>
        <p:spPr bwMode="auto">
          <a:xfrm>
            <a:off x="7884368" y="6165304"/>
            <a:ext cx="576064" cy="504056"/>
          </a:xfrm>
          <a:prstGeom prst="actionButtonReturn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ea typeface="+mn-ea"/>
              </a:rPr>
              <a:t>2.3 Linux</a:t>
            </a:r>
            <a:r>
              <a:rPr lang="zh-CN" altLang="en-US" dirty="0">
                <a:latin typeface="+mn-ea"/>
                <a:ea typeface="+mn-ea"/>
              </a:rPr>
              <a:t>的系统调用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7920880" cy="46805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013"/>
              </a:spcBef>
            </a:pPr>
            <a:r>
              <a:rPr lang="en-US" altLang="zh-CN" sz="2700" dirty="0">
                <a:latin typeface="+mn-ea"/>
              </a:rPr>
              <a:t>OS</a:t>
            </a:r>
            <a:r>
              <a:rPr lang="zh-CN" altLang="en-US" sz="2700" dirty="0">
                <a:latin typeface="+mn-ea"/>
              </a:rPr>
              <a:t>内核中都有一组实现系统功能的过程，系统调用就是对上述过程的调用</a:t>
            </a:r>
            <a:r>
              <a:rPr lang="zh-CN" altLang="en-US" sz="2700" dirty="0" smtClean="0">
                <a:latin typeface="+mn-ea"/>
              </a:rPr>
              <a:t>。用户程序利用系统调用，向</a:t>
            </a:r>
            <a:r>
              <a:rPr lang="en-US" altLang="zh-CN" sz="2700" dirty="0" smtClean="0">
                <a:latin typeface="+mn-ea"/>
              </a:rPr>
              <a:t>OS</a:t>
            </a:r>
            <a:r>
              <a:rPr lang="zh-CN" altLang="en-US" sz="2700" dirty="0" smtClean="0">
                <a:latin typeface="+mn-ea"/>
              </a:rPr>
              <a:t>提出服务请求，由</a:t>
            </a:r>
            <a:r>
              <a:rPr lang="en-US" altLang="zh-CN" sz="2700" dirty="0" smtClean="0">
                <a:latin typeface="+mn-ea"/>
              </a:rPr>
              <a:t>OS</a:t>
            </a:r>
            <a:r>
              <a:rPr lang="zh-CN" altLang="en-US" sz="2700" dirty="0" smtClean="0">
                <a:latin typeface="+mn-ea"/>
              </a:rPr>
              <a:t>代为完成。</a:t>
            </a:r>
            <a:endParaRPr lang="en-US" altLang="zh-CN" sz="2700" dirty="0" smtClean="0">
              <a:latin typeface="+mn-ea"/>
            </a:endParaRPr>
          </a:p>
          <a:p>
            <a:pPr>
              <a:lnSpc>
                <a:spcPct val="150000"/>
              </a:lnSpc>
              <a:spcBef>
                <a:spcPts val="1013"/>
              </a:spcBef>
            </a:pPr>
            <a:r>
              <a:rPr lang="zh-CN" altLang="en-US" sz="2700" dirty="0" smtClean="0">
                <a:latin typeface="+mn-ea"/>
              </a:rPr>
              <a:t>系统调用是操作系统与应用程序之间的一组“</a:t>
            </a:r>
            <a:r>
              <a:rPr lang="zh-CN" altLang="en-US" sz="2700" dirty="0" smtClean="0">
                <a:solidFill>
                  <a:srgbClr val="0000CC"/>
                </a:solidFill>
                <a:latin typeface="+mn-ea"/>
              </a:rPr>
              <a:t>特殊”接口</a:t>
            </a:r>
            <a:r>
              <a:rPr lang="zh-CN" altLang="en-US" sz="2700" dirty="0" smtClean="0">
                <a:latin typeface="+mn-ea"/>
              </a:rPr>
              <a:t>，是为用户程序或其它系统程序在执行过程中访问系统资源，调用系统功能建立的，</a:t>
            </a:r>
            <a:r>
              <a:rPr lang="zh-CN" altLang="en-US" sz="2700" dirty="0" smtClean="0">
                <a:solidFill>
                  <a:srgbClr val="0000CC"/>
                </a:solidFill>
                <a:latin typeface="+mn-ea"/>
              </a:rPr>
              <a:t>是用户程序获得操作系统服务的唯一途径</a:t>
            </a:r>
            <a:r>
              <a:rPr lang="zh-CN" altLang="en-US" sz="2700" dirty="0" smtClean="0">
                <a:latin typeface="+mn-ea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2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为什么需要系统调用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229600" cy="4896544"/>
          </a:xfrm>
        </p:spPr>
        <p:txBody>
          <a:bodyPr/>
          <a:lstStyle/>
          <a:p>
            <a:pPr marL="344487" lvl="1" indent="0">
              <a:lnSpc>
                <a:spcPct val="120000"/>
              </a:lnSpc>
              <a:buNone/>
            </a:pPr>
            <a:r>
              <a:rPr lang="en-GB" altLang="en-US" dirty="0" smtClean="0">
                <a:solidFill>
                  <a:schemeClr val="hlink"/>
                </a:solidFill>
              </a:rPr>
              <a:t>出于安全的考虑。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C0099"/>
                </a:solidFill>
              </a:rPr>
              <a:t>禁止</a:t>
            </a:r>
            <a:r>
              <a:rPr lang="zh-CN" altLang="en-US" dirty="0"/>
              <a:t>用户程序和底层硬件直接</a:t>
            </a:r>
            <a:r>
              <a:rPr lang="zh-CN" altLang="en-US" dirty="0" smtClean="0"/>
              <a:t>打交道。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CC0099"/>
                </a:solidFill>
              </a:rPr>
              <a:t>禁止</a:t>
            </a:r>
            <a:r>
              <a:rPr lang="zh-CN" altLang="en-US" dirty="0"/>
              <a:t>用户</a:t>
            </a:r>
            <a:r>
              <a:rPr lang="zh-CN" altLang="en-US" dirty="0" smtClean="0"/>
              <a:t>程序任意访问物理内存。</a:t>
            </a:r>
            <a:endParaRPr lang="en-GB" altLang="en-US" dirty="0" smtClean="0"/>
          </a:p>
          <a:p>
            <a:pPr lvl="1">
              <a:lnSpc>
                <a:spcPct val="120000"/>
              </a:lnSpc>
            </a:pPr>
            <a:r>
              <a:rPr lang="en-GB" altLang="en-US" dirty="0" smtClean="0"/>
              <a:t>用户进程</a:t>
            </a:r>
            <a:r>
              <a:rPr lang="en-GB" altLang="en-US" dirty="0" smtClean="0">
                <a:solidFill>
                  <a:srgbClr val="CC0099"/>
                </a:solidFill>
              </a:rPr>
              <a:t>不能随便</a:t>
            </a:r>
            <a:r>
              <a:rPr lang="en-GB" altLang="en-US" dirty="0" smtClean="0"/>
              <a:t>的进入内核空间</a:t>
            </a:r>
            <a:r>
              <a:rPr lang="en-GB" altLang="en-US" dirty="0"/>
              <a:t>，访问内核变量和内核函数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en-GB" altLang="en-US" dirty="0" err="1" smtClean="0"/>
              <a:t>用户进程</a:t>
            </a:r>
            <a:r>
              <a:rPr lang="en-GB" altLang="en-US" dirty="0" err="1" smtClean="0">
                <a:solidFill>
                  <a:srgbClr val="CC0099"/>
                </a:solidFill>
              </a:rPr>
              <a:t>只能通过系统调用</a:t>
            </a:r>
            <a:r>
              <a:rPr lang="en-GB" altLang="en-US" dirty="0" err="1" smtClean="0"/>
              <a:t>获取系统内核服务</a:t>
            </a:r>
            <a:r>
              <a:rPr lang="en-GB" altLang="en-US" dirty="0" err="1"/>
              <a:t>，规定了用户进程进入内核的具体位置</a:t>
            </a:r>
            <a:r>
              <a:rPr lang="en-GB" altLang="en-US" dirty="0"/>
              <a:t> ，</a:t>
            </a:r>
            <a:r>
              <a:rPr lang="en-GB" altLang="en-US" dirty="0" err="1"/>
              <a:t>也就是用户访问内核的路径是事先规定好的，只能从规定位置进入内核，</a:t>
            </a:r>
            <a:r>
              <a:rPr lang="en-GB" altLang="en-US" dirty="0" err="1" smtClean="0"/>
              <a:t>执行规定的内核函数</a:t>
            </a:r>
            <a:r>
              <a:rPr lang="en-GB" altLang="en-US" dirty="0" smtClean="0"/>
              <a:t>。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88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7145" y="1196752"/>
            <a:ext cx="7993135" cy="453231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latin typeface="+mn-ea"/>
              </a:rPr>
              <a:t>因此</a:t>
            </a:r>
            <a:r>
              <a:rPr lang="zh-CN" altLang="en-US" sz="2800" b="1" dirty="0">
                <a:latin typeface="+mn-ea"/>
              </a:rPr>
              <a:t>，系统调用像一个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黑箱子</a:t>
            </a:r>
            <a:r>
              <a:rPr lang="zh-CN" altLang="en-US" sz="2800" b="1" dirty="0">
                <a:latin typeface="+mn-ea"/>
              </a:rPr>
              <a:t>那样，对用户屏蔽了操作系统的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具体动作</a:t>
            </a:r>
            <a:r>
              <a:rPr lang="zh-CN" altLang="en-US" sz="2800" b="1" dirty="0">
                <a:latin typeface="+mn-ea"/>
              </a:rPr>
              <a:t>而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只提供有关的功能</a:t>
            </a:r>
            <a:r>
              <a:rPr lang="zh-CN" altLang="en-US" sz="2800" b="1" dirty="0">
                <a:latin typeface="+mn-ea"/>
              </a:rPr>
              <a:t>。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</a:rPr>
              <a:t> </a:t>
            </a:r>
            <a:endParaRPr lang="en-US" altLang="zh-CN" sz="2800" b="1" dirty="0" smtClean="0">
              <a:solidFill>
                <a:srgbClr val="0000CC"/>
              </a:solidFill>
              <a:latin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+mn-ea"/>
              </a:rPr>
              <a:t>系统</a:t>
            </a:r>
            <a:r>
              <a:rPr lang="zh-CN" altLang="en-US" sz="2800" dirty="0" smtClean="0">
                <a:latin typeface="+mn-ea"/>
              </a:rPr>
              <a:t>调用</a:t>
            </a:r>
            <a:r>
              <a:rPr lang="zh-CN" altLang="en-US" sz="2800" dirty="0" smtClean="0">
                <a:solidFill>
                  <a:srgbClr val="0000CC"/>
                </a:solidFill>
                <a:latin typeface="+mn-ea"/>
              </a:rPr>
              <a:t>本质上</a:t>
            </a:r>
            <a:r>
              <a:rPr lang="zh-CN" altLang="en-US" sz="2800" dirty="0" smtClean="0">
                <a:latin typeface="+mn-ea"/>
              </a:rPr>
              <a:t>是通过</a:t>
            </a:r>
            <a:r>
              <a:rPr lang="zh-CN" altLang="en-US" sz="2800" dirty="0">
                <a:latin typeface="+mn-ea"/>
              </a:rPr>
              <a:t>特殊硬件指令和中断系统实现的，但它不是一条简单的硬件指令，而是带有一定功能号的“访管指令”。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+mn-ea"/>
              </a:rPr>
              <a:t>它的功能的实现并非由硬件直接提供，而是由操作系统中的一段</a:t>
            </a:r>
            <a:r>
              <a:rPr lang="zh-CN" altLang="en-US" sz="2800" dirty="0">
                <a:solidFill>
                  <a:srgbClr val="0000CC"/>
                </a:solidFill>
                <a:latin typeface="+mn-ea"/>
              </a:rPr>
              <a:t>例行子程序</a:t>
            </a:r>
            <a:r>
              <a:rPr lang="zh-CN" altLang="en-US" sz="2800" dirty="0">
                <a:latin typeface="+mn-ea"/>
              </a:rPr>
              <a:t>完成的，即由软件方法实现的。 </a:t>
            </a:r>
          </a:p>
          <a:p>
            <a:pPr marL="0" indent="0" eaLnBrk="1" hangingPunct="1">
              <a:buNone/>
            </a:pP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37145" y="227112"/>
            <a:ext cx="7115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None/>
            </a:pPr>
            <a:r>
              <a:rPr kumimoji="1" lang="zh-CN" altLang="en-US" sz="4000" dirty="0" smtClean="0">
                <a:effectLst/>
                <a:latin typeface="+mn-ea"/>
                <a:ea typeface="+mn-ea"/>
              </a:rPr>
              <a:t>系统调用</a:t>
            </a:r>
            <a:endParaRPr kumimoji="1" lang="zh-CN" altLang="en-US" sz="4000" dirty="0">
              <a:effectLst/>
              <a:latin typeface="+mn-ea"/>
              <a:ea typeface="+mn-ea"/>
            </a:endParaRP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61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35496" y="1052736"/>
            <a:ext cx="7992888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ea"/>
                <a:ea typeface="+mn-ea"/>
              </a:rPr>
              <a:t>在</a:t>
            </a:r>
            <a:r>
              <a:rPr lang="zh-CN" altLang="en-US" sz="2600" b="1" dirty="0">
                <a:latin typeface="+mn-ea"/>
                <a:ea typeface="+mn-ea"/>
              </a:rPr>
              <a:t>计算机系统中存在两类不同的程序：一类是</a:t>
            </a:r>
            <a:r>
              <a:rPr lang="zh-CN" altLang="en-US" sz="2600" b="1" dirty="0">
                <a:solidFill>
                  <a:srgbClr val="0000CC"/>
                </a:solidFill>
                <a:latin typeface="+mn-ea"/>
                <a:ea typeface="+mn-ea"/>
              </a:rPr>
              <a:t>用户程序</a:t>
            </a:r>
            <a:r>
              <a:rPr lang="zh-CN" altLang="en-US" sz="2600" b="1" dirty="0">
                <a:latin typeface="+mn-ea"/>
                <a:ea typeface="+mn-ea"/>
              </a:rPr>
              <a:t>，一类是</a:t>
            </a:r>
            <a:r>
              <a:rPr lang="zh-CN" altLang="en-US" sz="2600" b="1" dirty="0">
                <a:solidFill>
                  <a:srgbClr val="0000CC"/>
                </a:solidFill>
                <a:latin typeface="+mn-ea"/>
                <a:ea typeface="+mn-ea"/>
              </a:rPr>
              <a:t>系统程序</a:t>
            </a:r>
            <a:r>
              <a:rPr lang="zh-CN" altLang="en-US" sz="2600" b="1" dirty="0">
                <a:latin typeface="+mn-ea"/>
                <a:ea typeface="+mn-ea"/>
              </a:rPr>
              <a:t>。而且用户程序必需在系统程序的控制和管理下运行</a:t>
            </a:r>
            <a:r>
              <a:rPr lang="zh-CN" altLang="en-US" sz="2600" b="1" dirty="0" smtClean="0">
                <a:latin typeface="+mn-ea"/>
                <a:ea typeface="+mn-ea"/>
              </a:rPr>
              <a:t>。为了</a:t>
            </a:r>
            <a:r>
              <a:rPr lang="zh-CN" altLang="en-US" sz="2600" b="1" dirty="0">
                <a:latin typeface="+mn-ea"/>
                <a:ea typeface="+mn-ea"/>
              </a:rPr>
              <a:t>使计算机有条不紊地工作</a:t>
            </a:r>
            <a:r>
              <a:rPr lang="zh-CN" altLang="en-US" sz="2600" b="1" dirty="0" smtClean="0">
                <a:latin typeface="+mn-ea"/>
                <a:ea typeface="+mn-ea"/>
              </a:rPr>
              <a:t>，在</a:t>
            </a:r>
            <a:r>
              <a:rPr lang="zh-CN" altLang="en-US" sz="2600" b="1" dirty="0">
                <a:latin typeface="+mn-ea"/>
                <a:ea typeface="+mn-ea"/>
              </a:rPr>
              <a:t>运行过程中对这两类不同的程序应该予以区分</a:t>
            </a:r>
            <a:r>
              <a:rPr lang="zh-CN" altLang="en-US" sz="2600" b="1" dirty="0" smtClean="0">
                <a:latin typeface="+mn-ea"/>
                <a:ea typeface="+mn-ea"/>
              </a:rPr>
              <a:t>。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ea"/>
                <a:ea typeface="+mn-ea"/>
              </a:rPr>
              <a:t>我们</a:t>
            </a:r>
            <a:r>
              <a:rPr lang="zh-CN" altLang="en-US" sz="2600" b="1" dirty="0">
                <a:latin typeface="+mn-ea"/>
                <a:ea typeface="+mn-ea"/>
              </a:rPr>
              <a:t>把用户工作的状态</a:t>
            </a:r>
            <a:r>
              <a:rPr lang="zh-CN" altLang="en-US" sz="2600" dirty="0" smtClean="0">
                <a:latin typeface="+mn-ea"/>
                <a:ea typeface="+mn-ea"/>
              </a:rPr>
              <a:t>称为</a:t>
            </a:r>
            <a:r>
              <a:rPr lang="zh-CN" altLang="en-US" sz="2600" b="1" dirty="0" smtClean="0">
                <a:solidFill>
                  <a:srgbClr val="7030A0"/>
                </a:solidFill>
                <a:latin typeface="+mn-ea"/>
                <a:ea typeface="+mn-ea"/>
              </a:rPr>
              <a:t>用户</a:t>
            </a:r>
            <a:r>
              <a:rPr lang="zh-CN" altLang="en-US" sz="2600" b="1" dirty="0">
                <a:solidFill>
                  <a:srgbClr val="7030A0"/>
                </a:solidFill>
                <a:latin typeface="+mn-ea"/>
                <a:ea typeface="+mn-ea"/>
              </a:rPr>
              <a:t>态</a:t>
            </a:r>
            <a:r>
              <a:rPr lang="zh-CN" altLang="en-US" sz="2600" b="1" dirty="0" smtClean="0">
                <a:latin typeface="+mn-ea"/>
                <a:ea typeface="+mn-ea"/>
              </a:rPr>
              <a:t>或</a:t>
            </a:r>
            <a:r>
              <a:rPr lang="zh-CN" altLang="en-US" sz="2600" dirty="0">
                <a:solidFill>
                  <a:srgbClr val="7030A0"/>
                </a:solidFill>
                <a:latin typeface="+mn-ea"/>
                <a:ea typeface="+mn-ea"/>
              </a:rPr>
              <a:t>算</a:t>
            </a:r>
            <a:r>
              <a:rPr lang="zh-CN" altLang="en-US" sz="2600" b="1" dirty="0" smtClean="0">
                <a:solidFill>
                  <a:srgbClr val="7030A0"/>
                </a:solidFill>
                <a:latin typeface="+mn-ea"/>
                <a:ea typeface="+mn-ea"/>
              </a:rPr>
              <a:t>态</a:t>
            </a:r>
            <a:r>
              <a:rPr lang="zh-CN" altLang="en-US" sz="2600" b="1" dirty="0">
                <a:latin typeface="+mn-ea"/>
                <a:ea typeface="+mn-ea"/>
              </a:rPr>
              <a:t>；将系统程序工作的状态</a:t>
            </a:r>
            <a:r>
              <a:rPr lang="zh-CN" altLang="en-US" sz="2600" b="1" dirty="0" smtClean="0">
                <a:latin typeface="+mn-ea"/>
                <a:ea typeface="+mn-ea"/>
              </a:rPr>
              <a:t>称为</a:t>
            </a:r>
            <a:r>
              <a:rPr lang="zh-CN" altLang="en-US" sz="2600" dirty="0">
                <a:solidFill>
                  <a:srgbClr val="7030A0"/>
                </a:solidFill>
                <a:latin typeface="+mn-ea"/>
                <a:ea typeface="+mn-ea"/>
              </a:rPr>
              <a:t>管</a:t>
            </a:r>
            <a:r>
              <a:rPr lang="zh-CN" altLang="en-US" sz="2600" b="1" dirty="0" smtClean="0">
                <a:solidFill>
                  <a:srgbClr val="7030A0"/>
                </a:solidFill>
                <a:latin typeface="+mn-ea"/>
                <a:ea typeface="+mn-ea"/>
              </a:rPr>
              <a:t>态</a:t>
            </a:r>
            <a:r>
              <a:rPr lang="zh-CN" altLang="en-US" sz="2600" b="1" dirty="0">
                <a:latin typeface="+mn-ea"/>
                <a:ea typeface="+mn-ea"/>
              </a:rPr>
              <a:t>或</a:t>
            </a:r>
            <a:r>
              <a:rPr lang="zh-CN" altLang="en-US" sz="2600" b="1" dirty="0">
                <a:solidFill>
                  <a:srgbClr val="7030A0"/>
                </a:solidFill>
                <a:latin typeface="+mn-ea"/>
                <a:ea typeface="+mn-ea"/>
              </a:rPr>
              <a:t>系统态</a:t>
            </a:r>
            <a:r>
              <a:rPr lang="zh-CN" altLang="en-US" sz="2600" b="1" dirty="0" smtClean="0">
                <a:latin typeface="+mn-ea"/>
                <a:ea typeface="+mn-ea"/>
              </a:rPr>
              <a:t>。 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45120"/>
            <a:ext cx="7416824" cy="863600"/>
          </a:xfrm>
        </p:spPr>
        <p:txBody>
          <a:bodyPr/>
          <a:lstStyle/>
          <a:p>
            <a:r>
              <a:rPr kumimoji="1" lang="zh-CN" altLang="en-US" kern="1200" dirty="0">
                <a:latin typeface="+mn-ea"/>
                <a:ea typeface="+mn-ea"/>
                <a:cs typeface="+mn-cs"/>
              </a:rPr>
              <a:t>系统态与用户态</a:t>
            </a:r>
            <a:r>
              <a:rPr lang="zh-CN" altLang="en-US" sz="4000" b="1" dirty="0">
                <a:solidFill>
                  <a:srgbClr val="FFFF00"/>
                </a:solidFill>
                <a:latin typeface="Arial" pitchFamily="34" charset="0"/>
                <a:ea typeface="华文新魏" pitchFamily="2" charset="-122"/>
              </a:rPr>
              <a:t></a:t>
            </a:r>
            <a:endParaRPr lang="zh-CN" altLang="en-US" sz="4000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2882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496944" cy="49685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从使用者的角度看操作系统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打开计算机，首先跳入眼帘的是什么？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要拷贝一个文件，具体的拷贝操作是谁完成的？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需要知道文件存放在何处，在硬盘的那个柱面、磁道、扇区。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数据的搬动过程怎样进行</a:t>
            </a:r>
            <a:r>
              <a:rPr lang="zh-CN" altLang="en-US" sz="2400" dirty="0">
                <a:latin typeface="+mn-ea"/>
                <a:sym typeface="Wingdings" pitchFamily="2" charset="2"/>
              </a:rPr>
              <a:t></a:t>
            </a:r>
            <a:r>
              <a:rPr lang="zh-CN" altLang="en-US" sz="2400" dirty="0">
                <a:latin typeface="+mn-ea"/>
              </a:rPr>
              <a:t>复杂的I/O操作。</a:t>
            </a:r>
          </a:p>
          <a:p>
            <a:pPr lvl="1">
              <a:lnSpc>
                <a:spcPct val="120000"/>
              </a:lnSpc>
            </a:pPr>
            <a:r>
              <a:rPr lang="zh-CN" altLang="en-US" sz="2800" dirty="0">
                <a:solidFill>
                  <a:srgbClr val="CC0099"/>
                </a:solidFill>
                <a:latin typeface="+mn-ea"/>
              </a:rPr>
              <a:t>繁琐留给自己，简单留给用户 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操作系统穿上华丽的外衣－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图形界面</a:t>
            </a: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操作系统穿上朴素的外衣－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字符界面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1520" y="188640"/>
            <a:ext cx="76328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+mn-ea"/>
                <a:ea typeface="+mn-ea"/>
              </a:rPr>
              <a:t>2.1 </a:t>
            </a:r>
            <a:r>
              <a:rPr lang="zh-CN" altLang="en-US" sz="4000" b="1" dirty="0" smtClean="0">
                <a:latin typeface="+mn-ea"/>
                <a:ea typeface="+mn-ea"/>
              </a:rPr>
              <a:t>认识</a:t>
            </a:r>
            <a:r>
              <a:rPr lang="zh-CN" altLang="en-US" sz="4000" b="1" dirty="0">
                <a:latin typeface="+mn-ea"/>
                <a:ea typeface="+mn-ea"/>
              </a:rPr>
              <a:t>操作系统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C099A-6552-4724-AD39-B0EE2F003FA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183411"/>
      </p:ext>
    </p:extLst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179512" y="1484784"/>
            <a:ext cx="8064896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用户</a:t>
            </a:r>
            <a:r>
              <a:rPr lang="zh-CN" altLang="en-US" sz="2800" b="1" dirty="0">
                <a:latin typeface="+mn-ea"/>
                <a:ea typeface="+mn-ea"/>
              </a:rPr>
              <a:t>程序在</a:t>
            </a:r>
            <a:r>
              <a:rPr lang="zh-CN" altLang="en-US" sz="2800" b="1" dirty="0">
                <a:solidFill>
                  <a:srgbClr val="CC0099"/>
                </a:solidFill>
                <a:latin typeface="+mn-ea"/>
                <a:ea typeface="+mn-ea"/>
              </a:rPr>
              <a:t>算态</a:t>
            </a:r>
            <a:r>
              <a:rPr lang="zh-CN" altLang="en-US" sz="2800" b="1" dirty="0">
                <a:latin typeface="+mn-ea"/>
                <a:ea typeface="+mn-ea"/>
              </a:rPr>
              <a:t>下运行，只能使用算态指令，而操作系统是系统程序，在</a:t>
            </a:r>
            <a:r>
              <a:rPr lang="zh-CN" altLang="en-US" sz="2800" b="1" dirty="0">
                <a:solidFill>
                  <a:srgbClr val="CC0099"/>
                </a:solidFill>
                <a:latin typeface="+mn-ea"/>
                <a:ea typeface="+mn-ea"/>
              </a:rPr>
              <a:t>管态</a:t>
            </a:r>
            <a:r>
              <a:rPr lang="zh-CN" altLang="en-US" sz="2800" b="1" dirty="0">
                <a:latin typeface="+mn-ea"/>
                <a:ea typeface="+mn-ea"/>
              </a:rPr>
              <a:t>下运行，它既可使用算态指令，也能使用</a:t>
            </a:r>
            <a:r>
              <a:rPr lang="zh-CN" altLang="en-US" sz="2800" b="1" dirty="0">
                <a:solidFill>
                  <a:srgbClr val="CC0099"/>
                </a:solidFill>
                <a:latin typeface="+mn-ea"/>
                <a:ea typeface="+mn-ea"/>
              </a:rPr>
              <a:t>特权指令</a:t>
            </a:r>
            <a:r>
              <a:rPr lang="zh-CN" altLang="en-US" sz="2800" b="1" dirty="0">
                <a:latin typeface="+mn-ea"/>
                <a:ea typeface="+mn-ea"/>
              </a:rPr>
              <a:t>。而</a:t>
            </a:r>
            <a:r>
              <a:rPr lang="zh-CN" altLang="en-US" sz="2800" b="1" dirty="0">
                <a:solidFill>
                  <a:srgbClr val="663300"/>
                </a:solidFill>
                <a:latin typeface="+mn-ea"/>
                <a:ea typeface="+mn-ea"/>
              </a:rPr>
              <a:t>用户要使用外设</a:t>
            </a:r>
            <a:r>
              <a:rPr lang="zh-CN" altLang="en-US" sz="2800" b="1" dirty="0" smtClean="0">
                <a:solidFill>
                  <a:srgbClr val="663300"/>
                </a:solidFill>
                <a:latin typeface="+mn-ea"/>
                <a:ea typeface="+mn-ea"/>
              </a:rPr>
              <a:t>，必须</a:t>
            </a:r>
            <a:r>
              <a:rPr lang="zh-CN" altLang="en-US" sz="2800" b="1" dirty="0">
                <a:solidFill>
                  <a:srgbClr val="663300"/>
                </a:solidFill>
                <a:latin typeface="+mn-ea"/>
                <a:ea typeface="+mn-ea"/>
              </a:rPr>
              <a:t>在管态下完成</a:t>
            </a:r>
            <a:r>
              <a:rPr lang="zh-CN" altLang="en-US" sz="2800" b="1" dirty="0" smtClean="0">
                <a:latin typeface="+mn-ea"/>
                <a:ea typeface="+mn-ea"/>
              </a:rPr>
              <a:t>，因而</a:t>
            </a:r>
            <a:r>
              <a:rPr lang="zh-CN" altLang="en-US" sz="2800" b="1" dirty="0">
                <a:latin typeface="+mn-ea"/>
                <a:ea typeface="+mn-ea"/>
              </a:rPr>
              <a:t>引入</a:t>
            </a:r>
            <a:r>
              <a:rPr lang="zh-CN" altLang="en-US" sz="2800" b="1" dirty="0">
                <a:solidFill>
                  <a:srgbClr val="CC0099"/>
                </a:solidFill>
                <a:latin typeface="+mn-ea"/>
                <a:ea typeface="+mn-ea"/>
              </a:rPr>
              <a:t>访管指令</a:t>
            </a:r>
            <a:r>
              <a:rPr lang="zh-CN" altLang="en-US" sz="2800" b="1" dirty="0" smtClean="0">
                <a:latin typeface="+mn-ea"/>
                <a:ea typeface="+mn-ea"/>
              </a:rPr>
              <a:t>。</a:t>
            </a:r>
            <a:endParaRPr lang="en-US" altLang="zh-CN" sz="2800" b="1" dirty="0" smtClean="0">
              <a:latin typeface="+mn-ea"/>
              <a:ea typeface="+mn-e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483768" y="0"/>
            <a:ext cx="3352800" cy="7747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访管指令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34326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71400"/>
            <a:ext cx="7499176" cy="1096963"/>
          </a:xfrm>
        </p:spPr>
        <p:txBody>
          <a:bodyPr/>
          <a:lstStyle/>
          <a:p>
            <a:r>
              <a:rPr lang="zh-CN" altLang="en-US" dirty="0" smtClean="0"/>
              <a:t>系统</a:t>
            </a:r>
            <a:r>
              <a:rPr lang="zh-CN" altLang="en-US" dirty="0"/>
              <a:t>调用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80728"/>
            <a:ext cx="7776864" cy="51845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+mn-ea"/>
              </a:rPr>
              <a:t>用户程序如何同设备</a:t>
            </a:r>
            <a:r>
              <a:rPr lang="zh-CN" altLang="en-US" sz="2800" dirty="0" smtClean="0">
                <a:latin typeface="+mn-ea"/>
              </a:rPr>
              <a:t>打交道？例如</a:t>
            </a:r>
            <a:r>
              <a:rPr lang="zh-CN" altLang="en-US" sz="2800" dirty="0">
                <a:latin typeface="+mn-ea"/>
              </a:rPr>
              <a:t>，用户需通过网卡发送</a:t>
            </a:r>
            <a:r>
              <a:rPr lang="zh-CN" altLang="en-US" sz="2800" dirty="0" smtClean="0">
                <a:latin typeface="+mn-ea"/>
              </a:rPr>
              <a:t>数据</a:t>
            </a:r>
            <a:endParaRPr lang="zh-CN" altLang="en-US" sz="2800" dirty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硬件</a:t>
            </a:r>
            <a:r>
              <a:rPr lang="zh-CN" altLang="en-US" sz="2800" dirty="0">
                <a:latin typeface="+mn-ea"/>
              </a:rPr>
              <a:t>被</a:t>
            </a:r>
            <a:r>
              <a:rPr lang="en-US" altLang="zh-CN" sz="2800" dirty="0">
                <a:latin typeface="+mn-ea"/>
              </a:rPr>
              <a:t>linux </a:t>
            </a:r>
            <a:r>
              <a:rPr lang="zh-CN" altLang="en-US" sz="2800" dirty="0">
                <a:latin typeface="+mn-ea"/>
              </a:rPr>
              <a:t>内核隔离，只能通过内核实现。</a:t>
            </a:r>
          </a:p>
          <a:p>
            <a:r>
              <a:rPr lang="zh-CN" altLang="en-US" sz="2800" dirty="0">
                <a:latin typeface="+mn-ea"/>
              </a:rPr>
              <a:t>不可能直接调用操作系统的函数：不可行，也不安全</a:t>
            </a:r>
            <a:r>
              <a:rPr lang="zh-CN" altLang="en-US" sz="2800" dirty="0" smtClean="0">
                <a:latin typeface="+mn-ea"/>
              </a:rPr>
              <a:t>。</a:t>
            </a:r>
            <a:endParaRPr lang="zh-CN" altLang="en-US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提供的解决方法：</a:t>
            </a:r>
            <a:r>
              <a:rPr lang="zh-CN" altLang="en-US" sz="2800" dirty="0">
                <a:solidFill>
                  <a:srgbClr val="CC0099"/>
                </a:solidFill>
                <a:latin typeface="+mn-ea"/>
              </a:rPr>
              <a:t>系统</a:t>
            </a:r>
            <a:r>
              <a:rPr lang="zh-CN" altLang="en-US" sz="2800" dirty="0" smtClean="0">
                <a:solidFill>
                  <a:srgbClr val="CC0099"/>
                </a:solidFill>
                <a:latin typeface="+mn-ea"/>
              </a:rPr>
              <a:t>调用</a:t>
            </a:r>
            <a:endParaRPr lang="en-US" altLang="zh-CN" sz="2800" dirty="0" smtClean="0">
              <a:solidFill>
                <a:srgbClr val="CC0099"/>
              </a:solidFill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从用户态切换到</a:t>
            </a:r>
            <a:r>
              <a:rPr lang="zh-CN" altLang="en-US" sz="2800" dirty="0" smtClean="0">
                <a:latin typeface="+mn-ea"/>
              </a:rPr>
              <a:t>内核</a:t>
            </a:r>
            <a:r>
              <a:rPr lang="zh-CN" altLang="en-US" sz="2800" dirty="0">
                <a:latin typeface="+mn-ea"/>
              </a:rPr>
              <a:t>态</a:t>
            </a:r>
            <a:r>
              <a:rPr lang="zh-CN" altLang="en-US" sz="2800" dirty="0" smtClean="0">
                <a:latin typeface="+mn-ea"/>
              </a:rPr>
              <a:t>，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在</a:t>
            </a:r>
            <a:r>
              <a:rPr lang="zh-CN" altLang="en-US" sz="2800" dirty="0">
                <a:latin typeface="+mn-ea"/>
              </a:rPr>
              <a:t>内核态完成任务后再返回用户</a:t>
            </a:r>
            <a:r>
              <a:rPr lang="zh-CN" altLang="en-US" sz="2800" dirty="0" smtClean="0">
                <a:latin typeface="+mn-ea"/>
              </a:rPr>
              <a:t>态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系统调用是用户态进入内核态的唯一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入口：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一夫当关，万夫莫开</a:t>
            </a:r>
            <a:r>
              <a:rPr lang="zh-CN" altLang="en-US" sz="2800" dirty="0" smtClean="0">
                <a:latin typeface="+mn-ea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B0021-1471-4A19-B058-3F89A7DAB666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2342669"/>
              </p:ext>
            </p:extLst>
          </p:nvPr>
        </p:nvGraphicFramePr>
        <p:xfrm>
          <a:off x="6300192" y="3573016"/>
          <a:ext cx="2736304" cy="262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r:id="rId3" imgW="2554468" imgH="2423282" progId="">
                  <p:embed/>
                </p:oleObj>
              </mc:Choice>
              <mc:Fallback>
                <p:oleObj r:id="rId3" imgW="2554468" imgH="2423282" progId="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573016"/>
                        <a:ext cx="2736304" cy="2629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35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en-GB" altLang="en-US" dirty="0">
                <a:latin typeface="+mn-lt"/>
              </a:rPr>
              <a:t>Linux</a:t>
            </a:r>
            <a:r>
              <a:rPr lang="en-GB" altLang="en-US" dirty="0"/>
              <a:t>的系统调用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064896" cy="44116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863"/>
              </a:spcBef>
            </a:pPr>
            <a:r>
              <a:rPr lang="zh-CN" altLang="en-US" sz="2400" dirty="0" smtClean="0"/>
              <a:t>程序员或系统管理员并非直接与系统调用打交道，在实际使用中程序员调用的是应用程序</a:t>
            </a:r>
            <a:r>
              <a:rPr lang="en-GB" altLang="en-US" sz="2400" dirty="0" err="1" smtClean="0"/>
              <a:t>接口</a:t>
            </a:r>
            <a:r>
              <a:rPr lang="en-GB" altLang="en-US" sz="2400" dirty="0"/>
              <a:t>——</a:t>
            </a:r>
            <a:r>
              <a:rPr lang="en-GB" altLang="en-US" sz="2400" dirty="0" smtClean="0"/>
              <a:t>API</a:t>
            </a:r>
            <a:r>
              <a:rPr lang="zh-CN" altLang="en-US" sz="2400" dirty="0" smtClean="0"/>
              <a:t>。</a:t>
            </a:r>
            <a:endParaRPr lang="en-GB" altLang="en-US" sz="2400" dirty="0"/>
          </a:p>
          <a:p>
            <a:pPr>
              <a:lnSpc>
                <a:spcPct val="90000"/>
              </a:lnSpc>
              <a:spcBef>
                <a:spcPts val="863"/>
              </a:spcBef>
            </a:pPr>
            <a:r>
              <a:rPr lang="en-GB" altLang="en-US" sz="2400" dirty="0" err="1"/>
              <a:t>Linux的API遵循POSIX标准，定义了一系列API，通过C库（glibc）实现</a:t>
            </a:r>
            <a:r>
              <a:rPr lang="en-GB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2420888"/>
            <a:ext cx="6768752" cy="43651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2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和系统调用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229600" cy="4824536"/>
          </a:xfrm>
        </p:spPr>
        <p:txBody>
          <a:bodyPr/>
          <a:lstStyle/>
          <a:p>
            <a:r>
              <a:rPr lang="en-US" altLang="zh-CN" sz="2800" dirty="0" smtClean="0"/>
              <a:t>API</a:t>
            </a:r>
            <a:r>
              <a:rPr lang="zh-CN" altLang="en-US" sz="2800" dirty="0" smtClean="0"/>
              <a:t>和</a:t>
            </a:r>
            <a:r>
              <a:rPr lang="zh-CN" altLang="en-US" sz="2800" dirty="0"/>
              <a:t>系统调用是不同的</a:t>
            </a:r>
          </a:p>
          <a:p>
            <a:pPr lvl="1"/>
            <a:r>
              <a:rPr lang="en-US" altLang="zh-CN" sz="2800" dirty="0" smtClean="0"/>
              <a:t>API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一个函数定义</a:t>
            </a:r>
          </a:p>
          <a:p>
            <a:pPr lvl="1"/>
            <a:r>
              <a:rPr lang="zh-CN" altLang="en-US" sz="2800" dirty="0"/>
              <a:t>系统调用通过软中断向内核发出一个明确的请求</a:t>
            </a:r>
          </a:p>
          <a:p>
            <a:r>
              <a:rPr lang="en-US" altLang="zh-CN" sz="2800" dirty="0" err="1"/>
              <a:t>Libc</a:t>
            </a:r>
            <a:r>
              <a:rPr lang="zh-CN" altLang="en-US" sz="2800" dirty="0"/>
              <a:t>库除了定义标准的</a:t>
            </a:r>
            <a:r>
              <a:rPr lang="en-US" altLang="zh-CN" sz="2800" dirty="0"/>
              <a:t>C</a:t>
            </a:r>
            <a:r>
              <a:rPr lang="zh-CN" altLang="en-US" sz="2800" dirty="0"/>
              <a:t>函数外</a:t>
            </a:r>
            <a:r>
              <a:rPr lang="zh-CN" altLang="en-US" sz="2800" dirty="0" smtClean="0"/>
              <a:t>，还提供</a:t>
            </a:r>
            <a:r>
              <a:rPr lang="zh-CN" altLang="en-US" sz="2800" dirty="0"/>
              <a:t>了一套封装</a:t>
            </a:r>
            <a:r>
              <a:rPr lang="zh-CN" altLang="en-US" sz="2800" dirty="0" smtClean="0"/>
              <a:t>例程</a:t>
            </a:r>
            <a:r>
              <a:rPr lang="en-US" altLang="zh-CN" sz="2800" dirty="0"/>
              <a:t>(wrapper routine</a:t>
            </a:r>
            <a:r>
              <a:rPr lang="zh-CN" altLang="en-US" sz="2800" dirty="0"/>
              <a:t>），</a:t>
            </a:r>
            <a:r>
              <a:rPr lang="zh-CN" altLang="en-US" sz="2800" dirty="0" smtClean="0"/>
              <a:t>将</a:t>
            </a:r>
            <a:r>
              <a:rPr lang="zh-CN" altLang="en-US" sz="2800" dirty="0"/>
              <a:t>系统调用在用户空间封装后供用户编程</a:t>
            </a:r>
            <a:r>
              <a:rPr lang="zh-CN" altLang="en-US" sz="2800" dirty="0" smtClean="0"/>
              <a:t>使用，唯一</a:t>
            </a:r>
            <a:r>
              <a:rPr lang="zh-CN" altLang="en-US" sz="2800" dirty="0"/>
              <a:t>目的就是发布系统</a:t>
            </a:r>
            <a:r>
              <a:rPr lang="zh-CN" altLang="en-US" sz="2800" dirty="0" smtClean="0"/>
              <a:t>调用。</a:t>
            </a:r>
            <a:endParaRPr lang="en-US" altLang="zh-CN" sz="2800" dirty="0"/>
          </a:p>
          <a:p>
            <a:pPr lvl="1"/>
            <a:r>
              <a:rPr lang="zh-CN" altLang="en-US" sz="2800" dirty="0"/>
              <a:t>一般每个系统调用对应一个封装例程</a:t>
            </a:r>
          </a:p>
          <a:p>
            <a:pPr lvl="1"/>
            <a:r>
              <a:rPr lang="zh-CN" altLang="en-US" sz="2800" dirty="0"/>
              <a:t>库再用这些封装例程定义出给用户的</a:t>
            </a:r>
            <a:r>
              <a:rPr lang="en-US" altLang="zh-CN" sz="2800" dirty="0"/>
              <a:t>API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BBBB0021-1471-4A19-B058-3F89A7DAB666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337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和系统调用</a:t>
            </a:r>
            <a:endParaRPr lang="zh-CN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22960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不是每个</a:t>
            </a:r>
            <a:r>
              <a:rPr lang="en-US" altLang="zh-CN" sz="2800" dirty="0"/>
              <a:t>API</a:t>
            </a:r>
            <a:r>
              <a:rPr lang="zh-CN" altLang="en-US" sz="2800" dirty="0"/>
              <a:t>都对应一个特定的系统调用。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首先，</a:t>
            </a:r>
            <a:r>
              <a:rPr lang="en-US" altLang="zh-CN" sz="2800" dirty="0"/>
              <a:t>API</a:t>
            </a:r>
            <a:r>
              <a:rPr lang="zh-CN" altLang="en-US" sz="2800" dirty="0"/>
              <a:t>可能直接提供用户态的服务</a:t>
            </a:r>
            <a:r>
              <a:rPr lang="en-US" altLang="zh-CN" sz="2800" dirty="0"/>
              <a:t>(</a:t>
            </a:r>
            <a:r>
              <a:rPr lang="zh-CN" altLang="en-US" sz="2800" dirty="0"/>
              <a:t>比如一些数学函数</a:t>
            </a:r>
            <a:r>
              <a:rPr lang="en-US" altLang="zh-CN" sz="2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其次，一个单独的</a:t>
            </a:r>
            <a:r>
              <a:rPr lang="en-US" altLang="zh-CN" sz="2800" dirty="0"/>
              <a:t>API</a:t>
            </a:r>
            <a:r>
              <a:rPr lang="zh-CN" altLang="en-US" sz="2800" dirty="0"/>
              <a:t>可能调用几个系统调用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不同的</a:t>
            </a:r>
            <a:r>
              <a:rPr lang="en-US" altLang="zh-CN" sz="2800" dirty="0"/>
              <a:t>API</a:t>
            </a:r>
            <a:r>
              <a:rPr lang="zh-CN" altLang="en-US" sz="2800" dirty="0"/>
              <a:t>可能调用了同一个系统</a:t>
            </a:r>
            <a:r>
              <a:rPr lang="zh-CN" altLang="en-US" sz="2800" dirty="0" smtClean="0"/>
              <a:t>调用</a:t>
            </a:r>
            <a:endParaRPr lang="zh-CN" altLang="en-US" sz="2800" dirty="0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BBBB0021-1471-4A19-B058-3F89A7DAB666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32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7776864" cy="54324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系统有几百个系统</a:t>
            </a:r>
            <a:r>
              <a:rPr lang="zh-CN" altLang="en-US" sz="2800" dirty="0" smtClean="0">
                <a:latin typeface="+mn-ea"/>
              </a:rPr>
              <a:t>调用，</a:t>
            </a:r>
            <a:r>
              <a:rPr lang="zh-CN" altLang="en-US" sz="2800" dirty="0">
                <a:latin typeface="+mn-ea"/>
              </a:rPr>
              <a:t>为了唯一</a:t>
            </a:r>
            <a:r>
              <a:rPr lang="zh-CN" altLang="en-US" sz="2800" dirty="0" smtClean="0">
                <a:latin typeface="+mn-ea"/>
              </a:rPr>
              <a:t>的</a:t>
            </a:r>
            <a:r>
              <a:rPr lang="zh-CN" altLang="en-US" sz="2800" dirty="0">
                <a:latin typeface="+mn-ea"/>
              </a:rPr>
              <a:t>标识</a:t>
            </a:r>
            <a:r>
              <a:rPr lang="zh-CN" altLang="en-US" sz="2800" dirty="0" smtClean="0">
                <a:latin typeface="+mn-ea"/>
              </a:rPr>
              <a:t>每</a:t>
            </a:r>
            <a:r>
              <a:rPr lang="zh-CN" altLang="en-US" sz="2800" dirty="0">
                <a:latin typeface="+mn-ea"/>
              </a:rPr>
              <a:t>一个系统调用，</a:t>
            </a:r>
            <a:r>
              <a:rPr lang="en-US" altLang="zh-CN" sz="2800" dirty="0">
                <a:latin typeface="+mn-ea"/>
              </a:rPr>
              <a:t>linux</a:t>
            </a:r>
            <a:r>
              <a:rPr lang="zh-CN" altLang="en-US" sz="2800" dirty="0">
                <a:latin typeface="+mn-ea"/>
              </a:rPr>
              <a:t>为每一个系统调用定义了一个唯一的编号，此编号就是系统调用号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+mn-ea"/>
              </a:rPr>
              <a:t>每一个系统调用</a:t>
            </a:r>
            <a:r>
              <a:rPr lang="en-US" altLang="zh-CN" sz="2800" dirty="0">
                <a:latin typeface="+mn-ea"/>
              </a:rPr>
              <a:t>bar()</a:t>
            </a:r>
            <a:r>
              <a:rPr lang="zh-CN" altLang="en-US" sz="2800" dirty="0">
                <a:latin typeface="+mn-ea"/>
              </a:rPr>
              <a:t>在内核都有一个对应的内核函数</a:t>
            </a:r>
            <a:r>
              <a:rPr lang="en-US" altLang="zh-CN" sz="2800" dirty="0" err="1">
                <a:latin typeface="+mn-ea"/>
              </a:rPr>
              <a:t>sys_bar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，这个内核函数就是系统调用</a:t>
            </a:r>
            <a:r>
              <a:rPr lang="en-US" altLang="zh-CN" sz="2800" dirty="0">
                <a:latin typeface="+mn-ea"/>
              </a:rPr>
              <a:t>bar()</a:t>
            </a:r>
            <a:r>
              <a:rPr lang="zh-CN" altLang="en-US" sz="2800" dirty="0">
                <a:latin typeface="+mn-ea"/>
              </a:rPr>
              <a:t>的实现，也就是说在用户态调用</a:t>
            </a:r>
            <a:r>
              <a:rPr lang="en-US" altLang="zh-CN" sz="2800" dirty="0">
                <a:latin typeface="+mn-ea"/>
              </a:rPr>
              <a:t>bar()</a:t>
            </a:r>
            <a:r>
              <a:rPr lang="zh-CN" altLang="en-US" sz="2800" dirty="0">
                <a:latin typeface="+mn-ea"/>
              </a:rPr>
              <a:t>，最终会有内核函数</a:t>
            </a:r>
            <a:r>
              <a:rPr lang="en-US" altLang="zh-CN" sz="2800" dirty="0" err="1">
                <a:latin typeface="+mn-ea"/>
              </a:rPr>
              <a:t>sys_bar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为用户服务，这里的</a:t>
            </a:r>
            <a:r>
              <a:rPr lang="en-US" altLang="zh-CN" sz="2800" dirty="0" err="1">
                <a:latin typeface="+mn-ea"/>
              </a:rPr>
              <a:t>sys_bar</a:t>
            </a:r>
            <a:r>
              <a:rPr lang="en-US" altLang="zh-CN" sz="2800" dirty="0">
                <a:latin typeface="+mn-ea"/>
              </a:rPr>
              <a:t>()</a:t>
            </a:r>
            <a:r>
              <a:rPr lang="zh-CN" altLang="en-US" sz="2800" dirty="0">
                <a:latin typeface="+mn-ea"/>
              </a:rPr>
              <a:t>就是</a:t>
            </a:r>
            <a:r>
              <a:rPr lang="zh-CN" altLang="en-US" sz="2800" dirty="0">
                <a:solidFill>
                  <a:srgbClr val="CC0099"/>
                </a:solidFill>
                <a:latin typeface="+mn-ea"/>
              </a:rPr>
              <a:t>系统调用的服务例程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en-GB" altLang="en-US" dirty="0" err="1" smtClean="0"/>
              <a:t>系统调用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0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7920880" cy="50405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700" dirty="0" smtClean="0">
                <a:latin typeface="+mn-ea"/>
              </a:rPr>
              <a:t>那么为什么</a:t>
            </a:r>
            <a:r>
              <a:rPr lang="zh-CN" altLang="en-US" sz="2700" dirty="0">
                <a:latin typeface="+mn-ea"/>
              </a:rPr>
              <a:t>不直接调用内核函数呢？这是因为用户空间无法直接执行内核代码，因为</a:t>
            </a:r>
            <a:r>
              <a:rPr lang="zh-CN" altLang="en-US" sz="2700" dirty="0" smtClean="0">
                <a:latin typeface="+mn-ea"/>
              </a:rPr>
              <a:t>内核</a:t>
            </a:r>
            <a:r>
              <a:rPr lang="zh-CN" altLang="en-US" sz="2700" dirty="0">
                <a:latin typeface="+mn-ea"/>
              </a:rPr>
              <a:t>驻留</a:t>
            </a:r>
            <a:r>
              <a:rPr lang="zh-CN" altLang="en-US" sz="2700" dirty="0" smtClean="0">
                <a:latin typeface="+mn-ea"/>
              </a:rPr>
              <a:t>在</a:t>
            </a:r>
            <a:r>
              <a:rPr lang="zh-CN" altLang="en-US" sz="2700" dirty="0">
                <a:latin typeface="+mn-ea"/>
              </a:rPr>
              <a:t>受保护的地址空间上，不允许用户进程在内核地址空间上进行读写。所以，应用程序应该</a:t>
            </a:r>
            <a:r>
              <a:rPr lang="zh-CN" altLang="en-US" sz="2700" dirty="0">
                <a:solidFill>
                  <a:srgbClr val="0000CC"/>
                </a:solidFill>
                <a:latin typeface="+mn-ea"/>
              </a:rPr>
              <a:t>以某种方式通知系统</a:t>
            </a:r>
            <a:r>
              <a:rPr lang="zh-CN" altLang="en-US" sz="2700" dirty="0">
                <a:latin typeface="+mn-ea"/>
              </a:rPr>
              <a:t>，告诉内核自己需要执行一个系统调用，而</a:t>
            </a:r>
            <a:r>
              <a:rPr lang="zh-CN" altLang="en-US" sz="2700" dirty="0">
                <a:solidFill>
                  <a:srgbClr val="0000CC"/>
                </a:solidFill>
                <a:latin typeface="+mn-ea"/>
              </a:rPr>
              <a:t>这种机制是通过软中断实现的</a:t>
            </a:r>
            <a:r>
              <a:rPr lang="zh-CN" altLang="en-US" sz="2700" dirty="0">
                <a:latin typeface="+mn-ea"/>
              </a:rPr>
              <a:t>，通过</a:t>
            </a:r>
            <a:r>
              <a:rPr lang="zh-CN" altLang="en-US" sz="2700" dirty="0">
                <a:solidFill>
                  <a:srgbClr val="0000CC"/>
                </a:solidFill>
                <a:latin typeface="+mn-ea"/>
              </a:rPr>
              <a:t>引发一个异常促使系统切换到内核态去执行异常处理程序</a:t>
            </a:r>
            <a:r>
              <a:rPr lang="zh-CN" altLang="en-US" sz="2700" dirty="0">
                <a:latin typeface="+mn-ea"/>
              </a:rPr>
              <a:t>。此时的异常处理程序就是所谓的</a:t>
            </a:r>
            <a:r>
              <a:rPr lang="zh-CN" altLang="en-US" sz="2700" dirty="0">
                <a:solidFill>
                  <a:srgbClr val="CC0099"/>
                </a:solidFill>
                <a:latin typeface="+mn-ea"/>
              </a:rPr>
              <a:t>系统调用</a:t>
            </a:r>
            <a:r>
              <a:rPr lang="zh-CN" altLang="en-US" sz="2700" dirty="0" smtClean="0">
                <a:solidFill>
                  <a:srgbClr val="CC0099"/>
                </a:solidFill>
                <a:latin typeface="+mn-ea"/>
              </a:rPr>
              <a:t>处理程序（中断处理程序）</a:t>
            </a:r>
            <a:r>
              <a:rPr lang="zh-CN" altLang="en-US" sz="2700" dirty="0" smtClean="0">
                <a:latin typeface="+mn-ea"/>
              </a:rPr>
              <a:t>。</a:t>
            </a:r>
            <a:endParaRPr lang="zh-CN" altLang="en-US" sz="2700" dirty="0">
              <a:latin typeface="+mn-ea"/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en-GB" altLang="en-US" dirty="0" err="1" smtClean="0"/>
              <a:t>系统调用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76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9512" y="1465610"/>
            <a:ext cx="8136904" cy="44116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从程序调用的角度来看，用户应用程序中要调用一些子程序。子程序可以分为用户自己编写的子程序和软件提供的子程序，对后者的访问即被称为</a:t>
            </a:r>
            <a:r>
              <a:rPr lang="zh-CN" altLang="en-US" sz="2800" dirty="0">
                <a:solidFill>
                  <a:srgbClr val="0000CC"/>
                </a:solidFill>
              </a:rPr>
              <a:t>访问系统程序（访管）指令</a:t>
            </a:r>
            <a:r>
              <a:rPr lang="zh-CN" altLang="en-US" sz="2800" dirty="0"/>
              <a:t>，又称为</a:t>
            </a:r>
            <a:r>
              <a:rPr lang="zh-CN" altLang="en-US" sz="2800" dirty="0">
                <a:solidFill>
                  <a:srgbClr val="0000CC"/>
                </a:solidFill>
              </a:rPr>
              <a:t>陷阱（</a:t>
            </a:r>
            <a:r>
              <a:rPr lang="en-US" altLang="zh-CN" sz="2800" dirty="0">
                <a:solidFill>
                  <a:srgbClr val="0000CC"/>
                </a:solidFill>
              </a:rPr>
              <a:t>TRAP</a:t>
            </a:r>
            <a:r>
              <a:rPr lang="zh-CN" altLang="en-US" sz="2800" dirty="0">
                <a:solidFill>
                  <a:srgbClr val="0000CC"/>
                </a:solidFill>
              </a:rPr>
              <a:t>）指令</a:t>
            </a:r>
            <a:r>
              <a:rPr lang="zh-CN" altLang="en-US" sz="2800" dirty="0"/>
              <a:t>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访管指令并</a:t>
            </a:r>
            <a:r>
              <a:rPr lang="zh-CN" altLang="en-US" sz="2800" dirty="0">
                <a:solidFill>
                  <a:srgbClr val="0000CC"/>
                </a:solidFill>
              </a:rPr>
              <a:t>不是特权指令</a:t>
            </a:r>
            <a:r>
              <a:rPr lang="zh-CN" altLang="en-US" sz="2800" dirty="0"/>
              <a:t>。所谓特权指令，是指用于操作系统或其他系统软件的指令，一般不提供给用户使用。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B0021-1471-4A19-B058-3F89A7DAB666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4990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23528" y="1340768"/>
            <a:ext cx="7992888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访管</a:t>
            </a:r>
            <a:r>
              <a:rPr lang="zh-CN" altLang="en-US" sz="2400" dirty="0" smtClean="0">
                <a:solidFill>
                  <a:srgbClr val="0000CC"/>
                </a:solidFill>
              </a:rPr>
              <a:t>指令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让程序拥有“自愿进管”的手段，从而引起访管</a:t>
            </a:r>
            <a:r>
              <a:rPr lang="zh-CN" altLang="en-US" sz="2400" dirty="0" smtClean="0"/>
              <a:t>中断</a:t>
            </a:r>
            <a:r>
              <a:rPr lang="zh-CN" altLang="en-US" sz="2400" dirty="0"/>
              <a:t>，</a:t>
            </a:r>
            <a:r>
              <a:rPr lang="zh-CN" altLang="en-US" sz="2400" dirty="0" smtClean="0">
                <a:solidFill>
                  <a:srgbClr val="CC0099"/>
                </a:solidFill>
              </a:rPr>
              <a:t>主要</a:t>
            </a:r>
            <a:r>
              <a:rPr lang="zh-CN" altLang="en-US" sz="2400" dirty="0">
                <a:solidFill>
                  <a:srgbClr val="CC0099"/>
                </a:solidFill>
              </a:rPr>
              <a:t>功能</a:t>
            </a:r>
            <a:r>
              <a:rPr lang="zh-CN" altLang="en-US" sz="2400" dirty="0" smtClean="0"/>
              <a:t>为</a:t>
            </a:r>
            <a:r>
              <a:rPr lang="zh-CN" altLang="en-US" sz="2400" dirty="0"/>
              <a:t>： </a:t>
            </a:r>
          </a:p>
          <a:p>
            <a:pPr marL="806450" lvl="1" indent="-457200">
              <a:lnSpc>
                <a:spcPct val="120000"/>
              </a:lnSpc>
            </a:pPr>
            <a:r>
              <a:rPr lang="zh-CN" altLang="en-US" sz="2400" dirty="0"/>
              <a:t> 实现从算态到管态的改变； </a:t>
            </a:r>
          </a:p>
          <a:p>
            <a:pPr marL="806450" lvl="1" indent="-457200">
              <a:lnSpc>
                <a:spcPct val="120000"/>
              </a:lnSpc>
            </a:pPr>
            <a:r>
              <a:rPr lang="zh-CN" altLang="en-US" sz="2400" dirty="0"/>
              <a:t> 在管态下由操作系统代替用户完成其请求；</a:t>
            </a:r>
          </a:p>
          <a:p>
            <a:pPr marL="806450" lvl="1" indent="-457200">
              <a:lnSpc>
                <a:spcPct val="120000"/>
              </a:lnSpc>
            </a:pPr>
            <a:r>
              <a:rPr lang="zh-CN" altLang="en-US" sz="2400" dirty="0"/>
              <a:t> 操作系统工作完成后由管态返回到算态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</a:pPr>
            <a:r>
              <a:rPr lang="zh-CN" altLang="en-US" sz="2400" dirty="0" smtClean="0"/>
              <a:t>自愿</a:t>
            </a:r>
            <a:r>
              <a:rPr lang="zh-CN" altLang="en-US" sz="2400" dirty="0"/>
              <a:t>性中断事件（</a:t>
            </a:r>
            <a:r>
              <a:rPr lang="zh-CN" altLang="en-US" sz="2400" dirty="0" smtClean="0"/>
              <a:t>软中断</a:t>
            </a:r>
            <a:r>
              <a:rPr lang="zh-CN" altLang="en-US" sz="2400" dirty="0"/>
              <a:t>）是正在运行的程序所期待的事件。这种事件是由于执行了一条访管指令而引起的，它表示正在运行的程序对操作系统有某种需求。一旦机器执行这一中断时，便自愿停止现行程序而转入访管</a:t>
            </a:r>
            <a:r>
              <a:rPr lang="zh-CN" altLang="en-US" sz="2400" dirty="0">
                <a:solidFill>
                  <a:srgbClr val="0000CC"/>
                </a:solidFill>
              </a:rPr>
              <a:t>中断处理程序处理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457200" indent="-457200"/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BB0021-1471-4A19-B058-3F89A7DAB666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9108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</a:t>
            </a:r>
            <a:r>
              <a:rPr lang="zh-CN" altLang="en-US" dirty="0" smtClean="0"/>
              <a:t>调用实现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65610"/>
            <a:ext cx="8229600" cy="4411662"/>
          </a:xfrm>
        </p:spPr>
        <p:txBody>
          <a:bodyPr/>
          <a:lstStyle/>
          <a:p>
            <a:r>
              <a:rPr lang="zh-CN" altLang="en-US" sz="2600" dirty="0">
                <a:latin typeface="+mn-ea"/>
              </a:rPr>
              <a:t>应用程序能直接调用的是系统提供的</a:t>
            </a:r>
            <a:r>
              <a:rPr lang="en-US" altLang="zh-CN" sz="2600" dirty="0">
                <a:latin typeface="+mn-ea"/>
              </a:rPr>
              <a:t>API</a:t>
            </a:r>
            <a:r>
              <a:rPr lang="zh-CN" altLang="en-US" sz="2600" dirty="0">
                <a:latin typeface="+mn-ea"/>
              </a:rPr>
              <a:t>，这个在用户态下就可做到。然后相应的</a:t>
            </a:r>
            <a:r>
              <a:rPr lang="en-US" altLang="zh-CN" sz="2600" dirty="0">
                <a:latin typeface="+mn-ea"/>
              </a:rPr>
              <a:t>API</a:t>
            </a:r>
            <a:r>
              <a:rPr lang="zh-CN" altLang="en-US" sz="2600" dirty="0">
                <a:latin typeface="+mn-ea"/>
              </a:rPr>
              <a:t>就会将相应的系统调用号保存到</a:t>
            </a:r>
            <a:r>
              <a:rPr lang="en-US" altLang="zh-CN" sz="2600" dirty="0" err="1">
                <a:latin typeface="+mn-ea"/>
              </a:rPr>
              <a:t>EAX</a:t>
            </a:r>
            <a:r>
              <a:rPr lang="zh-CN" altLang="en-US" sz="2600" dirty="0">
                <a:latin typeface="+mn-ea"/>
              </a:rPr>
              <a:t>寄存器中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 smtClean="0"/>
          </a:p>
          <a:p>
            <a:r>
              <a:rPr lang="zh-CN" altLang="en-US" sz="2600" dirty="0" smtClean="0"/>
              <a:t>当</a:t>
            </a:r>
            <a:r>
              <a:rPr lang="zh-CN" altLang="en-US" sz="2600" dirty="0"/>
              <a:t>用户态进程调用一个系统调用时，</a:t>
            </a:r>
            <a:r>
              <a:rPr lang="en-US" altLang="zh-CN" sz="2600" dirty="0"/>
              <a:t>CPU</a:t>
            </a:r>
            <a:r>
              <a:rPr lang="zh-CN" altLang="en-US" sz="2600" dirty="0"/>
              <a:t>切换到内核态并开始执行一个内核函数。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中是通过执行</a:t>
            </a:r>
            <a:r>
              <a:rPr lang="en-US" altLang="zh-CN" dirty="0" err="1"/>
              <a:t>int</a:t>
            </a:r>
            <a:r>
              <a:rPr lang="en-US" altLang="zh-CN" dirty="0"/>
              <a:t> $</a:t>
            </a:r>
            <a:r>
              <a:rPr lang="en-US" altLang="zh-CN" dirty="0" err="1"/>
              <a:t>0x80</a:t>
            </a:r>
            <a:r>
              <a:rPr lang="zh-CN" altLang="en-US" dirty="0"/>
              <a:t>这条汇编语言来执行系统调用的，这条汇编指令产生向量为</a:t>
            </a:r>
            <a:r>
              <a:rPr lang="en-US" altLang="zh-CN" dirty="0"/>
              <a:t>128</a:t>
            </a:r>
            <a:r>
              <a:rPr lang="zh-CN" altLang="en-US" dirty="0"/>
              <a:t>的编程</a:t>
            </a:r>
            <a:r>
              <a:rPr lang="zh-CN" altLang="en-US" dirty="0" smtClean="0"/>
              <a:t>异常，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便切换到内核态执行内核函数，</a:t>
            </a:r>
            <a:r>
              <a:rPr lang="zh-CN" altLang="en-US" dirty="0"/>
              <a:t>并将控制权交给系统调用过程的</a:t>
            </a:r>
            <a:r>
              <a:rPr lang="zh-CN" altLang="en-US" dirty="0" smtClean="0"/>
              <a:t>起点：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system_call</a:t>
            </a:r>
            <a:r>
              <a:rPr lang="zh-CN" altLang="en-US" dirty="0" smtClean="0"/>
              <a:t>（）。</a:t>
            </a:r>
            <a:endParaRPr lang="en-US" altLang="zh-CN" dirty="0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BBBB0021-1471-4A19-B058-3F89A7DAB666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20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533400"/>
            <a:ext cx="7000875" cy="1076325"/>
          </a:xfrm>
        </p:spPr>
        <p:txBody>
          <a:bodyPr/>
          <a:lstStyle/>
          <a:p>
            <a:r>
              <a:rPr lang="zh-CN" altLang="en-US" sz="2800" dirty="0"/>
              <a:t>从程序开发者的角度看操作系统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sz="2400" dirty="0">
                <a:latin typeface="+mn-ea"/>
              </a:rPr>
              <a:t>拷贝命令的C语言实现片断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2060848"/>
            <a:ext cx="7632848" cy="309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inf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=open(“/</a:t>
            </a:r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mnt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/</a:t>
            </a:r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usbdisk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/test”,</a:t>
            </a:r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O_RDONLY,0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outf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=open(“/</a:t>
            </a:r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mydir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/test”,</a:t>
            </a:r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O_WRONLY,0600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do{</a:t>
            </a:r>
          </a:p>
          <a:p>
            <a:pPr algn="l"/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    </a:t>
            </a:r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read_size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=read(</a:t>
            </a:r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inf,buf,4096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    write(</a:t>
            </a:r>
            <a:r>
              <a:rPr lang="en-US" altLang="zh-CN" sz="2200" b="1" dirty="0" err="1">
                <a:latin typeface="宋体" pitchFamily="2" charset="-122"/>
                <a:cs typeface="Times New Roman" pitchFamily="18" charset="0"/>
              </a:rPr>
              <a:t>outf,buf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, </a:t>
            </a:r>
            <a:r>
              <a:rPr lang="en-US" altLang="zh-CN" sz="2200" b="1" dirty="0" err="1">
                <a:latin typeface="隶书" pitchFamily="49" charset="-122"/>
                <a:ea typeface="隶书" pitchFamily="49" charset="-122"/>
              </a:rPr>
              <a:t>read_size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} while(</a:t>
            </a:r>
            <a:r>
              <a:rPr lang="en-US" altLang="zh-CN" sz="2200" b="1" dirty="0" err="1">
                <a:ea typeface="隶书" pitchFamily="49" charset="-122"/>
              </a:rPr>
              <a:t>read_size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200" b="1" dirty="0" smtClean="0">
                <a:latin typeface="宋体" pitchFamily="2" charset="-122"/>
                <a:cs typeface="Times New Roman" pitchFamily="18" charset="0"/>
              </a:rPr>
              <a:t>   close(</a:t>
            </a:r>
            <a:r>
              <a:rPr lang="en-US" altLang="zh-CN" sz="2200" b="1" dirty="0" err="1" smtClean="0">
                <a:latin typeface="宋体" pitchFamily="2" charset="-122"/>
                <a:cs typeface="Times New Roman" pitchFamily="18" charset="0"/>
              </a:rPr>
              <a:t>outf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);</a:t>
            </a:r>
          </a:p>
          <a:p>
            <a:pPr algn="l"/>
            <a:r>
              <a:rPr lang="en-US" altLang="zh-CN" sz="2200" b="1" dirty="0" smtClean="0">
                <a:latin typeface="宋体" pitchFamily="2" charset="-122"/>
                <a:cs typeface="Times New Roman" pitchFamily="18" charset="0"/>
              </a:rPr>
              <a:t>   close(</a:t>
            </a:r>
            <a:r>
              <a:rPr lang="en-US" altLang="zh-CN" sz="2200" b="1" dirty="0" err="1" smtClean="0">
                <a:latin typeface="宋体" pitchFamily="2" charset="-122"/>
                <a:cs typeface="Times New Roman" pitchFamily="18" charset="0"/>
              </a:rPr>
              <a:t>inf</a:t>
            </a:r>
            <a:r>
              <a:rPr lang="en-US" altLang="zh-CN" sz="2200" b="1" dirty="0">
                <a:latin typeface="宋体" pitchFamily="2" charset="-122"/>
                <a:cs typeface="Times New Roman" pitchFamily="18" charset="0"/>
              </a:rPr>
              <a:t>);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C099A-6552-4724-AD39-B0EE2F003F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199666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>
                <a:latin typeface="+mn-lt"/>
                <a:ea typeface="+mn-ea"/>
              </a:rPr>
              <a:t>system_call</a:t>
            </a:r>
            <a:r>
              <a:rPr lang="en-US" altLang="zh-CN" dirty="0" smtClean="0">
                <a:latin typeface="+mn-lt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函数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037803"/>
            <a:ext cx="7776864" cy="5343525"/>
          </a:xfrm>
        </p:spPr>
        <p:txBody>
          <a:bodyPr/>
          <a:lstStyle/>
          <a:p>
            <a:pPr eaLnBrk="1" hangingPunct="1"/>
            <a:r>
              <a:rPr lang="en-US" altLang="zh-CN" sz="2600" dirty="0" err="1" smtClean="0">
                <a:latin typeface="+mn-ea"/>
              </a:rPr>
              <a:t>system_cal</a:t>
            </a:r>
            <a:r>
              <a:rPr lang="en-US" altLang="zh-CN" sz="2600" dirty="0" smtClean="0">
                <a:latin typeface="+mn-ea"/>
              </a:rPr>
              <a:t>()</a:t>
            </a:r>
            <a:r>
              <a:rPr lang="zh-CN" altLang="en-US" sz="2600" dirty="0" smtClean="0">
                <a:latin typeface="+mn-ea"/>
              </a:rPr>
              <a:t>检查系统调用号，该号码告诉内核进程请求哪种服务。</a:t>
            </a:r>
          </a:p>
          <a:p>
            <a:pPr eaLnBrk="1" hangingPunct="1"/>
            <a:r>
              <a:rPr lang="zh-CN" altLang="en-US" sz="2600" dirty="0" smtClean="0">
                <a:latin typeface="+mn-ea"/>
              </a:rPr>
              <a:t>内核进程查看系统调用表</a:t>
            </a:r>
            <a:r>
              <a:rPr lang="en-US" altLang="zh-CN" sz="2600" dirty="0" smtClean="0">
                <a:latin typeface="+mn-ea"/>
              </a:rPr>
              <a:t>(</a:t>
            </a:r>
            <a:r>
              <a:rPr lang="en-US" altLang="zh-CN" sz="2600" dirty="0" err="1" smtClean="0">
                <a:latin typeface="+mn-ea"/>
              </a:rPr>
              <a:t>sys_call_table</a:t>
            </a:r>
            <a:r>
              <a:rPr lang="en-US" altLang="zh-CN" sz="2600" dirty="0" smtClean="0">
                <a:latin typeface="+mn-ea"/>
              </a:rPr>
              <a:t>)</a:t>
            </a:r>
            <a:r>
              <a:rPr lang="zh-CN" altLang="en-US" sz="2600" dirty="0" smtClean="0">
                <a:latin typeface="+mn-ea"/>
              </a:rPr>
              <a:t>找到所调用的内核函数入口地址。</a:t>
            </a:r>
          </a:p>
          <a:p>
            <a:pPr eaLnBrk="1" hangingPunct="1"/>
            <a:r>
              <a:rPr lang="zh-CN" altLang="en-US" sz="2600" dirty="0" smtClean="0">
                <a:latin typeface="+mn-ea"/>
              </a:rPr>
              <a:t>接着调用相应的函数，在返回后做一些系统检查，最后返回到进程。</a:t>
            </a:r>
          </a:p>
          <a:p>
            <a:pPr eaLnBrk="1" hangingPunct="1"/>
            <a:endParaRPr lang="zh-CN" altLang="en-US" sz="2400" b="0" dirty="0" smtClean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54" y="3645024"/>
            <a:ext cx="7344817" cy="306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5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系统命令、内核函数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5536"/>
            <a:ext cx="8208143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8B3A21"/>
                </a:solidFill>
                <a:latin typeface="+mn-ea"/>
              </a:rPr>
              <a:t>系统调用与系统命令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+mn-ea"/>
              </a:rPr>
              <a:t>系统命令相对</a:t>
            </a:r>
            <a:r>
              <a:rPr lang="en-US" altLang="zh-CN" dirty="0" smtClean="0">
                <a:latin typeface="+mn-ea"/>
              </a:rPr>
              <a:t>API</a:t>
            </a:r>
            <a:r>
              <a:rPr lang="zh-CN" altLang="en-US" dirty="0" smtClean="0">
                <a:latin typeface="+mn-ea"/>
              </a:rPr>
              <a:t>来说，更高一层。每个系统命令都是一个执行程序，如</a:t>
            </a:r>
            <a:r>
              <a:rPr lang="en-US" altLang="zh-CN" dirty="0" smtClean="0">
                <a:latin typeface="+mn-ea"/>
              </a:rPr>
              <a:t>ls</a:t>
            </a:r>
            <a:r>
              <a:rPr lang="zh-CN" altLang="en-US" dirty="0" smtClean="0">
                <a:latin typeface="+mn-ea"/>
              </a:rPr>
              <a:t>命令等。这些命令的实现调用了系统调用。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rgbClr val="8B3A21"/>
                </a:solidFill>
                <a:latin typeface="+mn-ea"/>
              </a:rPr>
              <a:t>系统调用与内核函数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+mn-ea"/>
              </a:rPr>
              <a:t>系统调用是用户进入内核的接口层，它本身并非内核函数，但是它由内核函数实现。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+mn-ea"/>
              </a:rPr>
              <a:t>进入内核后，不同的系统调用会找到各自对应的内核函数，这些内核函数被称为系统调用的“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服务例程</a:t>
            </a:r>
            <a:r>
              <a:rPr lang="zh-CN" altLang="en-US" dirty="0" smtClean="0">
                <a:latin typeface="+mn-ea"/>
              </a:rPr>
              <a:t>”。如系统调用</a:t>
            </a:r>
            <a:r>
              <a:rPr lang="en-US" altLang="zh-CN" dirty="0" err="1" smtClean="0">
                <a:latin typeface="+mn-ea"/>
              </a:rPr>
              <a:t>getpid</a:t>
            </a:r>
            <a:r>
              <a:rPr lang="zh-CN" altLang="en-US" dirty="0" smtClean="0">
                <a:latin typeface="+mn-ea"/>
              </a:rPr>
              <a:t>实际调用的服务例程为</a:t>
            </a:r>
            <a:r>
              <a:rPr lang="en-US" altLang="zh-CN" dirty="0" err="1" smtClean="0">
                <a:latin typeface="+mn-ea"/>
              </a:rPr>
              <a:t>sys_getpid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，或者说系统调用</a:t>
            </a:r>
            <a:r>
              <a:rPr lang="en-US" altLang="zh-CN" dirty="0" err="1" smtClean="0">
                <a:latin typeface="+mn-ea"/>
              </a:rPr>
              <a:t>getpid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是服务例程</a:t>
            </a:r>
            <a:r>
              <a:rPr lang="en-US" altLang="zh-CN" dirty="0" err="1" smtClean="0">
                <a:latin typeface="+mn-ea"/>
              </a:rPr>
              <a:t>sys_getpid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</a:rPr>
              <a:t>封装例程</a:t>
            </a:r>
            <a:r>
              <a:rPr lang="zh-CN" altLang="en-US" dirty="0" smtClean="0">
                <a:latin typeface="+mn-ea"/>
              </a:rPr>
              <a:t>。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B79023B1-0CB4-4C69-A1E8-9B75F5986AF7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2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899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n-ea"/>
                <a:ea typeface="+mn-ea"/>
              </a:rPr>
              <a:t>系统调用表与调用号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12776"/>
            <a:ext cx="8280920" cy="5256584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500" dirty="0" smtClean="0">
                <a:latin typeface="+mn-ea"/>
              </a:rPr>
              <a:t>核心中为每个系统调用定义了一个唯一的</a:t>
            </a:r>
            <a:r>
              <a:rPr lang="zh-CN" altLang="en-US" sz="2500" dirty="0" smtClean="0">
                <a:latin typeface="+mn-ea"/>
              </a:rPr>
              <a:t>编号</a:t>
            </a:r>
            <a:r>
              <a:rPr lang="zh-CN" altLang="en-US" sz="2500" dirty="0" smtClean="0">
                <a:latin typeface="+mn-ea"/>
              </a:rPr>
              <a:t>，</a:t>
            </a:r>
            <a:r>
              <a:rPr lang="zh-CN" altLang="en-US" sz="2500" dirty="0" smtClean="0">
                <a:latin typeface="+mn-ea"/>
              </a:rPr>
              <a:t>同时</a:t>
            </a:r>
            <a:r>
              <a:rPr lang="zh-CN" altLang="en-US" sz="2500" dirty="0" smtClean="0">
                <a:latin typeface="+mn-ea"/>
              </a:rPr>
              <a:t>在内核中保存了一张</a:t>
            </a:r>
            <a:r>
              <a:rPr lang="zh-CN" altLang="en-US" sz="2500" dirty="0" smtClean="0">
                <a:solidFill>
                  <a:srgbClr val="8B3A21"/>
                </a:solidFill>
                <a:latin typeface="+mn-ea"/>
              </a:rPr>
              <a:t>系统调用</a:t>
            </a:r>
            <a:r>
              <a:rPr lang="zh-CN" altLang="en-US" sz="2500" dirty="0" smtClean="0">
                <a:solidFill>
                  <a:srgbClr val="8B3A21"/>
                </a:solidFill>
                <a:latin typeface="+mn-ea"/>
              </a:rPr>
              <a:t>表</a:t>
            </a:r>
            <a:r>
              <a:rPr lang="en-US" altLang="zh-CN" sz="2500" dirty="0">
                <a:latin typeface="+mn-ea"/>
              </a:rPr>
              <a:t>(  </a:t>
            </a:r>
            <a:r>
              <a:rPr lang="en-US" altLang="zh-CN" sz="2500" dirty="0" err="1">
                <a:latin typeface="+mn-ea"/>
                <a:hlinkClick r:id="rId3" action="ppaction://hlinkfile"/>
              </a:rPr>
              <a:t>sys_call_table</a:t>
            </a:r>
            <a:r>
              <a:rPr lang="en-US" altLang="zh-CN" sz="2500" dirty="0">
                <a:latin typeface="+mn-ea"/>
              </a:rPr>
              <a:t>)</a:t>
            </a:r>
            <a:r>
              <a:rPr lang="zh-CN" altLang="en-US" sz="2500" dirty="0" smtClean="0">
                <a:solidFill>
                  <a:srgbClr val="8B3A21"/>
                </a:solidFill>
                <a:latin typeface="+mn-ea"/>
              </a:rPr>
              <a:t>，</a:t>
            </a:r>
            <a:r>
              <a:rPr lang="zh-CN" altLang="en-US" sz="2500" dirty="0" smtClean="0">
                <a:solidFill>
                  <a:srgbClr val="8B3A21"/>
                </a:solidFill>
                <a:latin typeface="+mn-ea"/>
              </a:rPr>
              <a:t>该表中保存了系统调用编号和其对应的服务例程地址</a:t>
            </a:r>
            <a:r>
              <a:rPr lang="zh-CN" altLang="en-US" sz="2500" dirty="0" smtClean="0">
                <a:latin typeface="+mn-ea"/>
              </a:rPr>
              <a:t>。第</a:t>
            </a:r>
            <a:r>
              <a:rPr lang="en-US" altLang="zh-CN" sz="2500" dirty="0" smtClean="0">
                <a:latin typeface="+mn-ea"/>
              </a:rPr>
              <a:t>n</a:t>
            </a:r>
            <a:r>
              <a:rPr lang="zh-CN" altLang="en-US" sz="2500" dirty="0" smtClean="0">
                <a:latin typeface="+mn-ea"/>
              </a:rPr>
              <a:t>个表项包含系统调用号为</a:t>
            </a:r>
            <a:r>
              <a:rPr lang="en-US" altLang="zh-CN" sz="2500" dirty="0" smtClean="0">
                <a:latin typeface="+mn-ea"/>
              </a:rPr>
              <a:t>n</a:t>
            </a:r>
            <a:r>
              <a:rPr lang="zh-CN" altLang="en-US" sz="2500" dirty="0" smtClean="0">
                <a:latin typeface="+mn-ea"/>
              </a:rPr>
              <a:t>的服务例程的地址。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500" dirty="0" smtClean="0">
                <a:latin typeface="+mn-ea"/>
              </a:rPr>
              <a:t>系统调用陷入内核前，需要把系统调用号一起传入内核</a:t>
            </a:r>
            <a:r>
              <a:rPr lang="zh-CN" altLang="en-US" sz="2500" dirty="0" smtClean="0">
                <a:latin typeface="+mn-ea"/>
              </a:rPr>
              <a:t>。这个</a:t>
            </a:r>
            <a:r>
              <a:rPr lang="zh-CN" altLang="en-US" sz="2500" dirty="0" smtClean="0">
                <a:latin typeface="+mn-ea"/>
              </a:rPr>
              <a:t>传递动作是通过在执行</a:t>
            </a:r>
            <a:r>
              <a:rPr lang="en-US" altLang="zh-CN" sz="2500" dirty="0" err="1" smtClean="0">
                <a:latin typeface="+mn-ea"/>
              </a:rPr>
              <a:t>int</a:t>
            </a:r>
            <a:r>
              <a:rPr lang="en-US" altLang="zh-CN" sz="2500" dirty="0" smtClean="0">
                <a:latin typeface="+mn-ea"/>
              </a:rPr>
              <a:t>  $</a:t>
            </a:r>
            <a:r>
              <a:rPr lang="en-US" altLang="zh-CN" sz="2500" dirty="0" err="1" smtClean="0">
                <a:latin typeface="+mn-ea"/>
              </a:rPr>
              <a:t>0x80</a:t>
            </a:r>
            <a:r>
              <a:rPr lang="zh-CN" altLang="en-US" sz="2500" dirty="0" smtClean="0">
                <a:latin typeface="+mn-ea"/>
              </a:rPr>
              <a:t>前</a:t>
            </a:r>
            <a:r>
              <a:rPr lang="zh-CN" altLang="en-US" sz="2500" dirty="0" smtClean="0">
                <a:solidFill>
                  <a:srgbClr val="8B3A21"/>
                </a:solidFill>
                <a:latin typeface="+mn-ea"/>
              </a:rPr>
              <a:t>把调用号装入</a:t>
            </a:r>
            <a:r>
              <a:rPr lang="en-US" altLang="zh-CN" sz="2500" dirty="0" err="1" smtClean="0">
                <a:solidFill>
                  <a:srgbClr val="8B3A21"/>
                </a:solidFill>
                <a:latin typeface="+mn-ea"/>
              </a:rPr>
              <a:t>eax</a:t>
            </a:r>
            <a:r>
              <a:rPr lang="zh-CN" altLang="en-US" sz="2500" dirty="0" smtClean="0">
                <a:solidFill>
                  <a:srgbClr val="8B3A21"/>
                </a:solidFill>
                <a:latin typeface="+mn-ea"/>
              </a:rPr>
              <a:t>寄存器</a:t>
            </a:r>
            <a:r>
              <a:rPr lang="zh-CN" altLang="en-US" sz="2500" dirty="0" smtClean="0">
                <a:latin typeface="+mn-ea"/>
              </a:rPr>
              <a:t>实现。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500" dirty="0" smtClean="0">
                <a:latin typeface="+mn-ea"/>
              </a:rPr>
              <a:t>这样系统调用处理程序一旦运行，就可以从</a:t>
            </a:r>
            <a:r>
              <a:rPr lang="en-US" altLang="zh-CN" sz="2500" dirty="0" err="1" smtClean="0">
                <a:latin typeface="+mn-ea"/>
              </a:rPr>
              <a:t>eax</a:t>
            </a:r>
            <a:r>
              <a:rPr lang="zh-CN" altLang="en-US" sz="2500" dirty="0" smtClean="0">
                <a:latin typeface="+mn-ea"/>
              </a:rPr>
              <a:t>中得到系统调用号，然后再去系统调用表中寻找相应服务例程。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B79023B1-0CB4-4C69-A1E8-9B75F5986AF7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2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68313" y="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400" b="1">
                <a:solidFill>
                  <a:srgbClr val="2B568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chemeClr val="tx1"/>
                </a:solidFill>
                <a:latin typeface="+mn-ea"/>
                <a:ea typeface="+mn-ea"/>
              </a:rPr>
              <a:t>系统调用过程</a:t>
            </a:r>
            <a:r>
              <a:rPr lang="zh-CN" altLang="en-US" sz="2800" dirty="0">
                <a:solidFill>
                  <a:schemeClr val="tx1"/>
                </a:solidFill>
              </a:rPr>
              <a:t/>
            </a:r>
            <a:br>
              <a:rPr lang="zh-CN" altLang="en-US" sz="2800" dirty="0">
                <a:solidFill>
                  <a:schemeClr val="tx1"/>
                </a:solidFill>
              </a:rPr>
            </a:b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908721"/>
            <a:ext cx="7573590" cy="514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2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46100"/>
            <a:ext cx="7392988" cy="566738"/>
          </a:xfrm>
          <a:noFill/>
          <a:ln/>
        </p:spPr>
        <p:txBody>
          <a:bodyPr lIns="90036" tIns="46872" rIns="90036" bIns="46872" anchor="b"/>
          <a:lstStyle/>
          <a:p>
            <a:pPr defTabSz="449263">
              <a:lnSpc>
                <a:spcPct val="90000"/>
              </a:lnSpc>
              <a:tabLst>
                <a:tab pos="0" algn="l"/>
                <a:tab pos="974725" algn="l"/>
                <a:tab pos="1951038" algn="l"/>
                <a:tab pos="2927350" algn="l"/>
                <a:tab pos="3903663" algn="l"/>
                <a:tab pos="4879975" algn="l"/>
                <a:tab pos="5856288" algn="l"/>
                <a:tab pos="6832600" algn="l"/>
                <a:tab pos="7808913" algn="l"/>
                <a:tab pos="8785225" algn="l"/>
                <a:tab pos="9761538" algn="l"/>
                <a:tab pos="10737850" algn="l"/>
              </a:tabLst>
            </a:pPr>
            <a:r>
              <a:rPr lang="en-GB" altLang="en-US" dirty="0"/>
              <a:t>Linux的系统调用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7920880" cy="4608512"/>
          </a:xfrm>
          <a:noFill/>
          <a:ln/>
        </p:spPr>
        <p:txBody>
          <a:bodyPr lIns="90036" tIns="46872" rIns="90036" bIns="46872"/>
          <a:lstStyle/>
          <a:p>
            <a:pPr marL="338138" indent="-338138" defTabSz="449263">
              <a:lnSpc>
                <a:spcPct val="90000"/>
              </a:lnSpc>
              <a:tabLst>
                <a:tab pos="703263" algn="l"/>
                <a:tab pos="1679575" algn="l"/>
                <a:tab pos="2655888" algn="l"/>
                <a:tab pos="3632200" algn="l"/>
                <a:tab pos="4608513" algn="l"/>
                <a:tab pos="5584825" algn="l"/>
                <a:tab pos="6561138" algn="l"/>
                <a:tab pos="7537450" algn="l"/>
                <a:tab pos="8513763" algn="l"/>
                <a:tab pos="9490075" algn="l"/>
                <a:tab pos="10466388" algn="l"/>
              </a:tabLst>
            </a:pPr>
            <a:r>
              <a:rPr lang="en-GB" altLang="en-US" sz="2500" dirty="0"/>
              <a:t>Linux的系统调用跟很多Unix和windows系统相比，简洁和高效。 （Linux设计精髓）</a:t>
            </a:r>
          </a:p>
          <a:p>
            <a:pPr marL="338138" indent="-338138" defTabSz="449263">
              <a:lnSpc>
                <a:spcPct val="90000"/>
              </a:lnSpc>
              <a:spcBef>
                <a:spcPts val="863"/>
              </a:spcBef>
              <a:tabLst>
                <a:tab pos="703263" algn="l"/>
                <a:tab pos="1679575" algn="l"/>
                <a:tab pos="2655888" algn="l"/>
                <a:tab pos="3632200" algn="l"/>
                <a:tab pos="4608513" algn="l"/>
                <a:tab pos="5584825" algn="l"/>
                <a:tab pos="6561138" algn="l"/>
                <a:tab pos="7537450" algn="l"/>
                <a:tab pos="8513763" algn="l"/>
                <a:tab pos="9490075" algn="l"/>
                <a:tab pos="10466388" algn="l"/>
              </a:tabLst>
            </a:pPr>
            <a:r>
              <a:rPr lang="en-GB" altLang="en-US" sz="2500" dirty="0"/>
              <a:t>Linux系统调用继承Unix的部分系统调用（最基本和最有用的系统调用），所以Linux全部系统调用只有</a:t>
            </a:r>
            <a:r>
              <a:rPr lang="zh-CN" altLang="en-US" sz="2500" dirty="0">
                <a:ea typeface="宋体" pitchFamily="2" charset="-122"/>
              </a:rPr>
              <a:t>30</a:t>
            </a:r>
            <a:r>
              <a:rPr lang="en-GB" altLang="en-US" sz="2500" dirty="0"/>
              <a:t>0个左右。 </a:t>
            </a:r>
          </a:p>
          <a:p>
            <a:pPr marL="338138" indent="-338138" defTabSz="449263">
              <a:lnSpc>
                <a:spcPct val="90000"/>
              </a:lnSpc>
              <a:tabLst>
                <a:tab pos="703263" algn="l"/>
                <a:tab pos="1679575" algn="l"/>
                <a:tab pos="2655888" algn="l"/>
                <a:tab pos="3632200" algn="l"/>
                <a:tab pos="4608513" algn="l"/>
                <a:tab pos="5584825" algn="l"/>
                <a:tab pos="6561138" algn="l"/>
                <a:tab pos="7537450" algn="l"/>
                <a:tab pos="8513763" algn="l"/>
                <a:tab pos="9490075" algn="l"/>
                <a:tab pos="10466388" algn="l"/>
              </a:tabLst>
            </a:pPr>
            <a:r>
              <a:rPr lang="en-GB" altLang="en-US" sz="2500" dirty="0"/>
              <a:t>按照功能大致可分为</a:t>
            </a:r>
          </a:p>
          <a:p>
            <a:pPr marL="457200" lvl="1" indent="0" defTabSz="449263">
              <a:lnSpc>
                <a:spcPct val="90000"/>
              </a:lnSpc>
              <a:buNone/>
              <a:tabLst>
                <a:tab pos="703263" algn="l"/>
                <a:tab pos="1679575" algn="l"/>
                <a:tab pos="2655888" algn="l"/>
                <a:tab pos="3632200" algn="l"/>
                <a:tab pos="4608513" algn="l"/>
                <a:tab pos="5584825" algn="l"/>
                <a:tab pos="6561138" algn="l"/>
                <a:tab pos="7537450" algn="l"/>
                <a:tab pos="8513763" algn="l"/>
                <a:tab pos="9490075" algn="l"/>
                <a:tab pos="10466388" algn="l"/>
              </a:tabLst>
            </a:pPr>
            <a:r>
              <a:rPr lang="en-GB" altLang="en-US" sz="2500" dirty="0"/>
              <a:t>进程控制		文件系统控制</a:t>
            </a:r>
          </a:p>
          <a:p>
            <a:pPr marL="457200" lvl="1" indent="0" defTabSz="449263">
              <a:lnSpc>
                <a:spcPct val="90000"/>
              </a:lnSpc>
              <a:buNone/>
              <a:tabLst>
                <a:tab pos="703263" algn="l"/>
                <a:tab pos="1679575" algn="l"/>
                <a:tab pos="2655888" algn="l"/>
                <a:tab pos="3632200" algn="l"/>
                <a:tab pos="4608513" algn="l"/>
                <a:tab pos="5584825" algn="l"/>
                <a:tab pos="6561138" algn="l"/>
                <a:tab pos="7537450" algn="l"/>
                <a:tab pos="8513763" algn="l"/>
                <a:tab pos="9490075" algn="l"/>
                <a:tab pos="10466388" algn="l"/>
              </a:tabLst>
            </a:pPr>
            <a:r>
              <a:rPr lang="en-GB" altLang="en-US" sz="2500" dirty="0"/>
              <a:t>系统控制		存储管理</a:t>
            </a:r>
          </a:p>
          <a:p>
            <a:pPr marL="457200" lvl="1" indent="0" defTabSz="449263">
              <a:lnSpc>
                <a:spcPct val="90000"/>
              </a:lnSpc>
              <a:buNone/>
              <a:tabLst>
                <a:tab pos="703263" algn="l"/>
                <a:tab pos="1679575" algn="l"/>
                <a:tab pos="2655888" algn="l"/>
                <a:tab pos="3632200" algn="l"/>
                <a:tab pos="4608513" algn="l"/>
                <a:tab pos="5584825" algn="l"/>
                <a:tab pos="6561138" algn="l"/>
                <a:tab pos="7537450" algn="l"/>
                <a:tab pos="8513763" algn="l"/>
                <a:tab pos="9490075" algn="l"/>
                <a:tab pos="10466388" algn="l"/>
              </a:tabLst>
            </a:pPr>
            <a:r>
              <a:rPr lang="en-GB" altLang="en-US" sz="2500" dirty="0"/>
              <a:t>网络管理		socket控制</a:t>
            </a:r>
          </a:p>
          <a:p>
            <a:pPr marL="457200" lvl="1" indent="0" defTabSz="449263">
              <a:lnSpc>
                <a:spcPct val="90000"/>
              </a:lnSpc>
              <a:buNone/>
              <a:tabLst>
                <a:tab pos="703263" algn="l"/>
                <a:tab pos="1679575" algn="l"/>
                <a:tab pos="2655888" algn="l"/>
                <a:tab pos="3632200" algn="l"/>
                <a:tab pos="4608513" algn="l"/>
                <a:tab pos="5584825" algn="l"/>
                <a:tab pos="6561138" algn="l"/>
                <a:tab pos="7537450" algn="l"/>
                <a:tab pos="8513763" algn="l"/>
                <a:tab pos="9490075" algn="l"/>
                <a:tab pos="10466388" algn="l"/>
              </a:tabLst>
            </a:pPr>
            <a:r>
              <a:rPr lang="en-GB" altLang="en-US" sz="2500" dirty="0"/>
              <a:t>用户管理		进程间通信   </a:t>
            </a:r>
          </a:p>
          <a:p>
            <a:pPr marL="387350" indent="-279400" defTabSz="449263">
              <a:lnSpc>
                <a:spcPct val="90000"/>
              </a:lnSpc>
              <a:tabLst>
                <a:tab pos="703263" algn="l"/>
                <a:tab pos="1679575" algn="l"/>
                <a:tab pos="2655888" algn="l"/>
                <a:tab pos="3632200" algn="l"/>
                <a:tab pos="4608513" algn="l"/>
                <a:tab pos="5584825" algn="l"/>
                <a:tab pos="6561138" algn="l"/>
                <a:tab pos="7537450" algn="l"/>
                <a:tab pos="8513763" algn="l"/>
                <a:tab pos="9490075" algn="l"/>
                <a:tab pos="10466388" algn="l"/>
              </a:tabLst>
            </a:pPr>
            <a:r>
              <a:rPr lang="en-GB" altLang="en-US" sz="2500" dirty="0"/>
              <a:t>使用man 2 syscalls 命令查看系统调用的说明   </a:t>
            </a:r>
            <a:r>
              <a:rPr lang="en-GB" altLang="en-US" sz="2900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023B1-0CB4-4C69-A1E8-9B75F5986AF7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8937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pPr algn="ctr"/>
            <a:r>
              <a:rPr lang="en-US" altLang="zh-CN" sz="4000" dirty="0" smtClean="0">
                <a:latin typeface="+mn-lt"/>
              </a:rPr>
              <a:t> Linux</a:t>
            </a:r>
            <a:r>
              <a:rPr lang="zh-CN" altLang="en-US" sz="4000" dirty="0">
                <a:latin typeface="+mj-ea"/>
              </a:rPr>
              <a:t>内核源码分析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229600" cy="4411662"/>
          </a:xfrm>
        </p:spPr>
        <p:txBody>
          <a:bodyPr/>
          <a:lstStyle/>
          <a:p>
            <a:r>
              <a:rPr lang="zh-CN" altLang="en-US" sz="2400" dirty="0"/>
              <a:t>内核源程序代码安装在</a:t>
            </a:r>
            <a:r>
              <a:rPr lang="en-US" altLang="zh-CN" sz="2400" dirty="0"/>
              <a:t>/usr/src/linux</a:t>
            </a:r>
            <a:r>
              <a:rPr lang="zh-CN" altLang="en-US" sz="2400" dirty="0"/>
              <a:t>目录</a:t>
            </a:r>
            <a:r>
              <a:rPr lang="zh-CN" altLang="en-US" sz="2400" dirty="0" smtClean="0"/>
              <a:t>下，该</a:t>
            </a:r>
            <a:r>
              <a:rPr lang="zh-CN" altLang="en-US" sz="2400" dirty="0"/>
              <a:t>目录下还有几个其它目录，每一个都代表一个特定的内核功能性</a:t>
            </a:r>
            <a:r>
              <a:rPr lang="zh-CN" altLang="en-US" sz="2400" dirty="0" smtClean="0"/>
              <a:t>子集。 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69674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5062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397875" cy="609600"/>
          </a:xfrm>
          <a:noFill/>
          <a:ln/>
        </p:spPr>
        <p:txBody>
          <a:bodyPr lIns="84290" tIns="43832" rIns="84290" bIns="43832" anchor="b"/>
          <a:lstStyle/>
          <a:p>
            <a:r>
              <a:rPr lang="zh-CN" altLang="en-US" dirty="0">
                <a:latin typeface="+mn-ea"/>
              </a:rPr>
              <a:t>内核源代码结构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369300" cy="5232400"/>
          </a:xfrm>
          <a:noFill/>
          <a:ln/>
        </p:spPr>
        <p:txBody>
          <a:bodyPr lIns="84290" tIns="43832" rIns="84290" bIns="43832"/>
          <a:lstStyle/>
          <a:p>
            <a:pPr marL="609600" indent="-609600" defTabSz="976313"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Linux </a:t>
            </a:r>
            <a:r>
              <a:rPr lang="zh-CN" altLang="en-US" sz="2400" dirty="0">
                <a:latin typeface="+mn-ea"/>
              </a:rPr>
              <a:t>内核源代码的结构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内核源代码位于</a:t>
            </a:r>
            <a:r>
              <a:rPr lang="en-GB" altLang="en-US" sz="2400" dirty="0">
                <a:latin typeface="+mn-ea"/>
              </a:rPr>
              <a:t>/</a:t>
            </a:r>
            <a:r>
              <a:rPr lang="en-GB" altLang="en-US" sz="2400" dirty="0" err="1">
                <a:latin typeface="+mn-ea"/>
              </a:rPr>
              <a:t>usr</a:t>
            </a:r>
            <a:r>
              <a:rPr lang="en-GB" altLang="en-US" sz="2400" dirty="0">
                <a:latin typeface="+mn-ea"/>
              </a:rPr>
              <a:t>/</a:t>
            </a:r>
            <a:r>
              <a:rPr lang="en-GB" altLang="en-US" sz="2400" dirty="0" err="1">
                <a:latin typeface="+mn-ea"/>
              </a:rPr>
              <a:t>src</a:t>
            </a:r>
            <a:r>
              <a:rPr lang="en-GB" altLang="en-US" sz="2400" dirty="0">
                <a:latin typeface="+mn-ea"/>
              </a:rPr>
              <a:t>/</a:t>
            </a:r>
            <a:r>
              <a:rPr lang="en-GB" altLang="en-US" sz="2400" dirty="0" err="1">
                <a:latin typeface="+mn-ea"/>
              </a:rPr>
              <a:t>linux</a:t>
            </a:r>
            <a:r>
              <a:rPr lang="zh-CN" altLang="en-US" sz="2400" dirty="0">
                <a:latin typeface="+mn-ea"/>
              </a:rPr>
              <a:t>目录下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/include</a:t>
            </a:r>
            <a:r>
              <a:rPr lang="zh-CN" altLang="en-US" sz="2400" dirty="0">
                <a:latin typeface="+mn-ea"/>
              </a:rPr>
              <a:t>子目录包含了建立内核代码时所需的大部分包含文件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</a:t>
            </a:r>
            <a:r>
              <a:rPr lang="en-GB" altLang="en-US" sz="2400" dirty="0" err="1">
                <a:latin typeface="+mn-ea"/>
              </a:rPr>
              <a:t>init</a:t>
            </a:r>
            <a:r>
              <a:rPr lang="en-GB" altLang="en-US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子目录包含了内核的初始化代码 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/arch</a:t>
            </a:r>
            <a:r>
              <a:rPr lang="zh-CN" altLang="en-US" sz="2400" dirty="0">
                <a:latin typeface="+mn-ea"/>
              </a:rPr>
              <a:t>子目录包含了所有硬件结构特定的内核代码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/drivers</a:t>
            </a:r>
            <a:r>
              <a:rPr lang="zh-CN" altLang="en-US" sz="2400" dirty="0">
                <a:latin typeface="+mn-ea"/>
              </a:rPr>
              <a:t>子目录包含了内核中所有的设备驱动程序 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/fs</a:t>
            </a:r>
            <a:r>
              <a:rPr lang="zh-CN" altLang="en-US" sz="2400" dirty="0">
                <a:latin typeface="+mn-ea"/>
              </a:rPr>
              <a:t>子目录包含了所有的文件系统的代码 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/net</a:t>
            </a:r>
            <a:r>
              <a:rPr lang="zh-CN" altLang="en-US" sz="2400" dirty="0">
                <a:latin typeface="+mn-ea"/>
              </a:rPr>
              <a:t>子目录包含了内核的网络连接代码   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/mm</a:t>
            </a:r>
            <a:r>
              <a:rPr lang="zh-CN" altLang="en-US" sz="2400" dirty="0">
                <a:latin typeface="+mn-ea"/>
              </a:rPr>
              <a:t>子目录包含了所有内存管理代码 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</a:t>
            </a:r>
            <a:r>
              <a:rPr lang="en-GB" altLang="en-US" sz="2400" dirty="0" err="1">
                <a:latin typeface="+mn-ea"/>
              </a:rPr>
              <a:t>ipc</a:t>
            </a:r>
            <a:r>
              <a:rPr lang="zh-CN" altLang="en-US" sz="2400" dirty="0">
                <a:latin typeface="+mn-ea"/>
              </a:rPr>
              <a:t>子目录包含了进程间通信代码 </a:t>
            </a:r>
          </a:p>
          <a:p>
            <a:pPr marL="1098550" lvl="1" indent="-487363" defTabSz="976313"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2288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4063" algn="l"/>
                <a:tab pos="6283325" algn="l"/>
                <a:tab pos="6732588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 dirty="0">
                <a:latin typeface="+mn-ea"/>
              </a:rPr>
              <a:t>/kernel</a:t>
            </a:r>
            <a:r>
              <a:rPr lang="zh-CN" altLang="en-US" sz="2400" dirty="0">
                <a:latin typeface="+mn-ea"/>
              </a:rPr>
              <a:t>子目录包含了主内核代码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76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2656"/>
            <a:ext cx="8137525" cy="649288"/>
          </a:xfrm>
          <a:noFill/>
          <a:ln/>
        </p:spPr>
        <p:txBody>
          <a:bodyPr anchor="b"/>
          <a:lstStyle/>
          <a:p>
            <a:r>
              <a:rPr lang="zh-CN" altLang="en-US" sz="3200" dirty="0"/>
              <a:t>一个典型的</a:t>
            </a:r>
            <a:r>
              <a:rPr lang="en-US" altLang="zh-CN" sz="3200" dirty="0"/>
              <a:t>Linux</a:t>
            </a:r>
            <a:r>
              <a:rPr lang="zh-CN" altLang="en-US" sz="3200" dirty="0"/>
              <a:t>操作系统的结构</a:t>
            </a: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97802"/>
              </p:ext>
            </p:extLst>
          </p:nvPr>
        </p:nvGraphicFramePr>
        <p:xfrm>
          <a:off x="395536" y="1484784"/>
          <a:ext cx="6085085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Picture" r:id="rId3" imgW="3905280" imgH="3076560" progId="Word.Picture.8">
                  <p:embed/>
                </p:oleObj>
              </mc:Choice>
              <mc:Fallback>
                <p:oleObj name="Picture" r:id="rId3" imgW="3905280" imgH="30765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84784"/>
                        <a:ext cx="6085085" cy="482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8" name="Line 4"/>
          <p:cNvSpPr>
            <a:spLocks noChangeShapeType="1"/>
          </p:cNvSpPr>
          <p:nvPr/>
        </p:nvSpPr>
        <p:spPr bwMode="auto">
          <a:xfrm>
            <a:off x="6443439" y="350043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>
            <a:off x="6444009" y="1844824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923882" y="1622128"/>
            <a:ext cx="172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+mn-ea"/>
                <a:ea typeface="+mn-ea"/>
              </a:rPr>
              <a:t>用户应用程序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6948264" y="3284538"/>
            <a:ext cx="17275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Verdana" pitchFamily="34" charset="0"/>
              </a:rPr>
              <a:t>System call</a:t>
            </a:r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>
            <a:off x="6443439" y="5301208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7019924" y="5019898"/>
            <a:ext cx="1655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+mn-ea"/>
                <a:ea typeface="+mn-ea"/>
              </a:rPr>
              <a:t>对硬件资源的管理</a:t>
            </a:r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>
            <a:off x="6444009" y="26369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6948488" y="270827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6948488" y="2486025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Shell</a:t>
            </a:r>
            <a:r>
              <a:rPr lang="zh-CN" altLang="en-US" sz="1800" dirty="0">
                <a:solidFill>
                  <a:schemeClr val="tx1"/>
                </a:solidFill>
                <a:latin typeface="Verdana" pitchFamily="34" charset="0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Verdana" pitchFamily="34" charset="0"/>
              </a:rPr>
              <a:t>lib</a:t>
            </a:r>
          </a:p>
        </p:txBody>
      </p:sp>
      <p:sp>
        <p:nvSpPr>
          <p:cNvPr id="195597" name="Line 13"/>
          <p:cNvSpPr>
            <a:spLocks noChangeShapeType="1"/>
          </p:cNvSpPr>
          <p:nvPr/>
        </p:nvSpPr>
        <p:spPr bwMode="auto">
          <a:xfrm>
            <a:off x="6443439" y="4365104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6948488" y="4149725"/>
            <a:ext cx="24479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Verdana" pitchFamily="34" charset="0"/>
              </a:rPr>
              <a:t>Kernel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Verdana" pitchFamily="34" charset="0"/>
              </a:rPr>
              <a:t>implementation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2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611188" y="187424"/>
            <a:ext cx="813752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>
              <a:spcBef>
                <a:spcPct val="0"/>
              </a:spcBef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1pPr>
            <a:lvl2pPr algn="r">
              <a:spcBef>
                <a:spcPct val="0"/>
              </a:spcBef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2pPr>
            <a:lvl3pPr algn="r">
              <a:spcBef>
                <a:spcPct val="0"/>
              </a:spcBef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3pPr>
            <a:lvl4pPr algn="r">
              <a:spcBef>
                <a:spcPct val="0"/>
              </a:spcBef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4pPr>
            <a:lvl5pPr algn="r">
              <a:spcBef>
                <a:spcPct val="0"/>
              </a:spcBef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最简单也是最复杂的操作</a:t>
            </a:r>
          </a:p>
        </p:txBody>
      </p:sp>
      <p:sp>
        <p:nvSpPr>
          <p:cNvPr id="196611" name="Text Box 3"/>
          <p:cNvSpPr txBox="1">
            <a:spLocks noChangeArrowheads="1"/>
          </p:cNvSpPr>
          <p:nvPr/>
        </p:nvSpPr>
        <p:spPr bwMode="auto">
          <a:xfrm>
            <a:off x="754063" y="1196975"/>
            <a:ext cx="287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在控制台下输入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ls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1979613" y="1557338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754063" y="1989138"/>
            <a:ext cx="2808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Verdana" pitchFamily="34" charset="0"/>
              </a:rPr>
              <a:t>Shell</a:t>
            </a:r>
            <a:r>
              <a:rPr lang="zh-CN" altLang="en-US" sz="2000">
                <a:solidFill>
                  <a:schemeClr val="tx1"/>
                </a:solidFill>
                <a:latin typeface="Verdana" pitchFamily="34" charset="0"/>
              </a:rPr>
              <a:t>程序分析输入参数，确定这是</a:t>
            </a:r>
            <a:r>
              <a:rPr lang="en-US" altLang="zh-CN" sz="2000">
                <a:solidFill>
                  <a:schemeClr val="tx1"/>
                </a:solidFill>
                <a:latin typeface="Verdana" pitchFamily="34" charset="0"/>
              </a:rPr>
              <a:t>ls</a:t>
            </a:r>
            <a:r>
              <a:rPr lang="zh-CN" altLang="en-US" sz="2000">
                <a:solidFill>
                  <a:schemeClr val="tx1"/>
                </a:solidFill>
                <a:latin typeface="Verdana" pitchFamily="34" charset="0"/>
              </a:rPr>
              <a:t>命令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1979613" y="2708275"/>
            <a:ext cx="0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754063" y="3284538"/>
            <a:ext cx="28082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调用系统调用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fork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生成一个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本身的拷贝</a:t>
            </a:r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 flipV="1">
            <a:off x="3419475" y="2708275"/>
            <a:ext cx="1008063" cy="865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4354513" y="2565400"/>
            <a:ext cx="287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什么是系统调用？</a:t>
            </a:r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3419475" y="1412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3995738" y="1196975"/>
            <a:ext cx="2376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为什么我们敲击键盘就会在终端上显示？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3429000" y="3492500"/>
            <a:ext cx="854075" cy="88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1" name="Text Box 13"/>
          <p:cNvSpPr txBox="1">
            <a:spLocks noChangeArrowheads="1"/>
          </p:cNvSpPr>
          <p:nvPr/>
        </p:nvSpPr>
        <p:spPr bwMode="auto">
          <a:xfrm>
            <a:off x="4267200" y="4139788"/>
            <a:ext cx="2303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</a:rPr>
              <a:t>fork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是什么</a:t>
            </a:r>
            <a:r>
              <a:rPr lang="zh-CN" altLang="en-US" dirty="0" smtClean="0">
                <a:solidFill>
                  <a:srgbClr val="0000CC"/>
                </a:solidFill>
                <a:latin typeface="+mn-ea"/>
                <a:ea typeface="+mn-ea"/>
              </a:rPr>
              <a:t>？</a:t>
            </a:r>
            <a:endParaRPr lang="zh-CN" altLang="en-US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6154738" y="141287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6731000" y="1124744"/>
            <a:ext cx="21605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latin typeface="+mn-ea"/>
                <a:ea typeface="+mn-ea"/>
              </a:rPr>
              <a:t>中断的概念，终端控制台设备驱动</a:t>
            </a:r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172200" y="2743200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内核态用户态相关问题，内存保护</a:t>
            </a:r>
          </a:p>
        </p:txBody>
      </p:sp>
      <p:sp>
        <p:nvSpPr>
          <p:cNvPr id="196626" name="Line 18"/>
          <p:cNvSpPr>
            <a:spLocks noChangeShapeType="1"/>
          </p:cNvSpPr>
          <p:nvPr/>
        </p:nvSpPr>
        <p:spPr bwMode="auto">
          <a:xfrm>
            <a:off x="5795963" y="3421063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6781800" y="3810000"/>
            <a:ext cx="2243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进程的描述，进程的创建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283075" y="3205163"/>
            <a:ext cx="165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系统调用是怎么实现的？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6400800" y="3200400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软中断、异常的概念</a:t>
            </a:r>
          </a:p>
        </p:txBody>
      </p:sp>
      <p:sp>
        <p:nvSpPr>
          <p:cNvPr id="196630" name="Line 22"/>
          <p:cNvSpPr>
            <a:spLocks noChangeShapeType="1"/>
          </p:cNvSpPr>
          <p:nvPr/>
        </p:nvSpPr>
        <p:spPr bwMode="auto">
          <a:xfrm>
            <a:off x="5868144" y="4191000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31" name="Line 23"/>
          <p:cNvSpPr>
            <a:spLocks noChangeShapeType="1"/>
          </p:cNvSpPr>
          <p:nvPr/>
        </p:nvSpPr>
        <p:spPr bwMode="auto">
          <a:xfrm>
            <a:off x="3419475" y="3716338"/>
            <a:ext cx="847725" cy="627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32" name="Line 24"/>
          <p:cNvSpPr>
            <a:spLocks noChangeShapeType="1"/>
          </p:cNvSpPr>
          <p:nvPr/>
        </p:nvSpPr>
        <p:spPr bwMode="auto">
          <a:xfrm>
            <a:off x="1981200" y="40386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682625" y="4365625"/>
            <a:ext cx="2952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Verdana" pitchFamily="34" charset="0"/>
              </a:rPr>
              <a:t>调用</a:t>
            </a:r>
            <a:r>
              <a:rPr lang="en-US" altLang="zh-CN" sz="2000" dirty="0">
                <a:solidFill>
                  <a:schemeClr val="tx1"/>
                </a:solidFill>
                <a:latin typeface="Verdana" pitchFamily="34" charset="0"/>
              </a:rPr>
              <a:t>exec</a:t>
            </a:r>
            <a:r>
              <a:rPr lang="zh-CN" altLang="en-US" sz="2000" dirty="0">
                <a:solidFill>
                  <a:schemeClr val="tx1"/>
                </a:solidFill>
                <a:latin typeface="Verdana" pitchFamily="34" charset="0"/>
              </a:rPr>
              <a:t>系统调用将</a:t>
            </a:r>
            <a:r>
              <a:rPr lang="en-US" altLang="zh-CN" sz="2000" dirty="0">
                <a:solidFill>
                  <a:schemeClr val="tx1"/>
                </a:solidFill>
                <a:latin typeface="Verdana" pitchFamily="34" charset="0"/>
              </a:rPr>
              <a:t>ls</a:t>
            </a:r>
            <a:r>
              <a:rPr lang="zh-CN" altLang="en-US" sz="2000" dirty="0">
                <a:solidFill>
                  <a:schemeClr val="tx1"/>
                </a:solidFill>
                <a:latin typeface="Verdana" pitchFamily="34" charset="0"/>
              </a:rPr>
              <a:t>的可执行文件装入内存</a:t>
            </a:r>
          </a:p>
        </p:txBody>
      </p:sp>
      <p:sp>
        <p:nvSpPr>
          <p:cNvPr id="196634" name="Line 26"/>
          <p:cNvSpPr>
            <a:spLocks noChangeShapeType="1"/>
          </p:cNvSpPr>
          <p:nvPr/>
        </p:nvSpPr>
        <p:spPr bwMode="auto">
          <a:xfrm>
            <a:off x="3490913" y="4797425"/>
            <a:ext cx="649287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35" name="Text Box 27"/>
          <p:cNvSpPr txBox="1">
            <a:spLocks noChangeArrowheads="1"/>
          </p:cNvSpPr>
          <p:nvPr/>
        </p:nvSpPr>
        <p:spPr bwMode="auto">
          <a:xfrm>
            <a:off x="4031456" y="4692650"/>
            <a:ext cx="360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内存管理模块，进程的地址空间，分页机制，文件系统</a:t>
            </a:r>
          </a:p>
        </p:txBody>
      </p:sp>
      <p:sp>
        <p:nvSpPr>
          <p:cNvPr id="196636" name="Line 28"/>
          <p:cNvSpPr>
            <a:spLocks noChangeShapeType="1"/>
          </p:cNvSpPr>
          <p:nvPr/>
        </p:nvSpPr>
        <p:spPr bwMode="auto">
          <a:xfrm flipH="1">
            <a:off x="1979613" y="50133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37" name="Text Box 29"/>
          <p:cNvSpPr txBox="1">
            <a:spLocks noChangeArrowheads="1"/>
          </p:cNvSpPr>
          <p:nvPr/>
        </p:nvSpPr>
        <p:spPr bwMode="auto">
          <a:xfrm>
            <a:off x="1114425" y="5373688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从系统调用返回</a:t>
            </a:r>
          </a:p>
        </p:txBody>
      </p:sp>
      <p:sp>
        <p:nvSpPr>
          <p:cNvPr id="196638" name="Line 30"/>
          <p:cNvSpPr>
            <a:spLocks noChangeShapeType="1"/>
          </p:cNvSpPr>
          <p:nvPr/>
        </p:nvSpPr>
        <p:spPr bwMode="auto">
          <a:xfrm>
            <a:off x="2843213" y="5516563"/>
            <a:ext cx="1008062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39" name="Text Box 31"/>
          <p:cNvSpPr txBox="1">
            <a:spLocks noChangeArrowheads="1"/>
          </p:cNvSpPr>
          <p:nvPr/>
        </p:nvSpPr>
        <p:spPr bwMode="auto">
          <a:xfrm>
            <a:off x="3779838" y="54387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如何做到正确的返回？</a:t>
            </a:r>
          </a:p>
        </p:txBody>
      </p:sp>
      <p:sp>
        <p:nvSpPr>
          <p:cNvPr id="196640" name="Line 32"/>
          <p:cNvSpPr>
            <a:spLocks noChangeShapeType="1"/>
          </p:cNvSpPr>
          <p:nvPr/>
        </p:nvSpPr>
        <p:spPr bwMode="auto">
          <a:xfrm>
            <a:off x="6083300" y="56610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41" name="Text Box 33"/>
          <p:cNvSpPr txBox="1">
            <a:spLocks noChangeArrowheads="1"/>
          </p:cNvSpPr>
          <p:nvPr/>
        </p:nvSpPr>
        <p:spPr bwMode="auto">
          <a:xfrm>
            <a:off x="6660901" y="5307930"/>
            <a:ext cx="208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堆栈的维护，寄存器的保存与恢复</a:t>
            </a:r>
          </a:p>
        </p:txBody>
      </p:sp>
      <p:sp>
        <p:nvSpPr>
          <p:cNvPr id="196642" name="Line 34"/>
          <p:cNvSpPr>
            <a:spLocks noChangeShapeType="1"/>
          </p:cNvSpPr>
          <p:nvPr/>
        </p:nvSpPr>
        <p:spPr bwMode="auto">
          <a:xfrm>
            <a:off x="1979613" y="5734050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43" name="Text Box 35"/>
          <p:cNvSpPr txBox="1">
            <a:spLocks noChangeArrowheads="1"/>
          </p:cNvSpPr>
          <p:nvPr/>
        </p:nvSpPr>
        <p:spPr bwMode="auto">
          <a:xfrm>
            <a:off x="827088" y="6021388"/>
            <a:ext cx="2808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Verdana" pitchFamily="34" charset="0"/>
              </a:rPr>
              <a:t>Shell</a:t>
            </a:r>
            <a:r>
              <a:rPr lang="zh-CN" altLang="en-US" sz="2000" dirty="0">
                <a:solidFill>
                  <a:schemeClr val="tx1"/>
                </a:solidFill>
                <a:latin typeface="Verdana" pitchFamily="34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Verdana" pitchFamily="34" charset="0"/>
              </a:rPr>
              <a:t>ls</a:t>
            </a:r>
            <a:r>
              <a:rPr lang="zh-CN" altLang="en-US" sz="2000" dirty="0">
                <a:solidFill>
                  <a:schemeClr val="tx1"/>
                </a:solidFill>
                <a:latin typeface="Verdana" pitchFamily="34" charset="0"/>
              </a:rPr>
              <a:t>都得以执行</a:t>
            </a:r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 flipV="1">
            <a:off x="3562350" y="616585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45" name="Text Box 37"/>
          <p:cNvSpPr txBox="1">
            <a:spLocks noChangeArrowheads="1"/>
          </p:cNvSpPr>
          <p:nvPr/>
        </p:nvSpPr>
        <p:spPr bwMode="auto">
          <a:xfrm>
            <a:off x="4114800" y="5867400"/>
            <a:ext cx="252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进程的调度，运行队列等待队列的维护</a:t>
            </a:r>
          </a:p>
        </p:txBody>
      </p:sp>
      <p:sp>
        <p:nvSpPr>
          <p:cNvPr id="196646" name="Line 38"/>
          <p:cNvSpPr>
            <a:spLocks noChangeShapeType="1"/>
          </p:cNvSpPr>
          <p:nvPr/>
        </p:nvSpPr>
        <p:spPr bwMode="auto">
          <a:xfrm>
            <a:off x="3348038" y="227647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47" name="Text Box 39"/>
          <p:cNvSpPr txBox="1">
            <a:spLocks noChangeArrowheads="1"/>
          </p:cNvSpPr>
          <p:nvPr/>
        </p:nvSpPr>
        <p:spPr bwMode="auto">
          <a:xfrm>
            <a:off x="3876789" y="2021681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什么是</a:t>
            </a:r>
            <a:r>
              <a:rPr lang="en-US" altLang="zh-CN" dirty="0">
                <a:solidFill>
                  <a:srgbClr val="0000CC"/>
                </a:solidFill>
                <a:latin typeface="+mn-ea"/>
                <a:ea typeface="+mn-ea"/>
              </a:rPr>
              <a:t>shell</a:t>
            </a:r>
            <a:r>
              <a:rPr lang="zh-CN" altLang="en-US" dirty="0">
                <a:solidFill>
                  <a:srgbClr val="0000CC"/>
                </a:solidFill>
                <a:latin typeface="+mn-ea"/>
                <a:ea typeface="+mn-ea"/>
              </a:rPr>
              <a:t>？</a:t>
            </a:r>
          </a:p>
        </p:txBody>
      </p:sp>
      <p:sp>
        <p:nvSpPr>
          <p:cNvPr id="196648" name="Line 40"/>
          <p:cNvSpPr>
            <a:spLocks noChangeShapeType="1"/>
          </p:cNvSpPr>
          <p:nvPr/>
        </p:nvSpPr>
        <p:spPr bwMode="auto">
          <a:xfrm>
            <a:off x="5435600" y="2205038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49" name="Text Box 41"/>
          <p:cNvSpPr txBox="1">
            <a:spLocks noChangeArrowheads="1"/>
          </p:cNvSpPr>
          <p:nvPr/>
        </p:nvSpPr>
        <p:spPr bwMode="auto">
          <a:xfrm>
            <a:off x="6011863" y="1989138"/>
            <a:ext cx="21605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latin typeface="+mn-ea"/>
                <a:ea typeface="+mn-ea"/>
              </a:rPr>
              <a:t>终端解释程序</a:t>
            </a:r>
          </a:p>
        </p:txBody>
      </p:sp>
    </p:spTree>
    <p:extLst>
      <p:ext uri="{BB962C8B-B14F-4D97-AF65-F5344CB8AC3E}">
        <p14:creationId xmlns:p14="http://schemas.microsoft.com/office/powerpoint/2010/main" val="1163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76672"/>
            <a:ext cx="8105775" cy="583264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从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操作系统设计者的角度</a:t>
            </a:r>
            <a:r>
              <a:rPr lang="zh-CN" altLang="en-US" sz="2400" dirty="0">
                <a:latin typeface="+mn-ea"/>
              </a:rPr>
              <a:t>看操作系统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操作系统的设计目标是什么？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让各种软件资源和硬件资源高效而协调地运转起来。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尽可能地方便用户使用计算机。  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假设在一台计算机上有三道程序同时运行，并试图在一台打印机上输出运算结果，必须考虑哪些问题 ?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从操作系统设计者的角度考虑，一个操作系统必须包含以下几部分 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CPU管理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内存管理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设备管理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+mn-ea"/>
              </a:rPr>
              <a:t>文件管理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0C099A-6552-4724-AD39-B0EE2F003FA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2781453"/>
      </p:ext>
    </p:extLst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 smtClean="0">
                <a:latin typeface="+mn-lt"/>
              </a:rPr>
              <a:t>2.2  linux </a:t>
            </a:r>
            <a:r>
              <a:rPr lang="zh-CN" altLang="zh-CN" sz="4000" dirty="0" smtClean="0"/>
              <a:t>内核</a:t>
            </a:r>
            <a:r>
              <a:rPr lang="zh-CN" altLang="en-US" sz="4000" dirty="0" smtClean="0"/>
              <a:t>结构</a:t>
            </a:r>
            <a:endParaRPr lang="zh-CN" altLang="zh-CN" sz="40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66255"/>
            <a:ext cx="7992888" cy="41949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各部分功能介绍</a:t>
            </a:r>
            <a:r>
              <a:rPr lang="en-US" altLang="zh-CN" sz="2800" dirty="0" smtClean="0"/>
              <a:t>:</a:t>
            </a:r>
          </a:p>
          <a:p>
            <a:r>
              <a:rPr lang="zh-CN" altLang="en-US" sz="2800" dirty="0" smtClean="0">
                <a:solidFill>
                  <a:srgbClr val="0000CC"/>
                </a:solidFill>
              </a:rPr>
              <a:t>内核</a:t>
            </a:r>
            <a:r>
              <a:rPr lang="zh-CN" altLang="en-US" sz="2800" dirty="0" smtClean="0"/>
              <a:t>是整个</a:t>
            </a:r>
            <a:r>
              <a:rPr lang="zh-CN" altLang="zh-CN" sz="2800" dirty="0" smtClean="0"/>
              <a:t>操作系统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核心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CC0099"/>
                </a:solidFill>
              </a:rPr>
              <a:t>管理</a:t>
            </a:r>
            <a:r>
              <a:rPr lang="zh-CN" altLang="en-US" sz="2800" dirty="0" smtClean="0"/>
              <a:t>着整个计算机系统的</a:t>
            </a:r>
            <a:r>
              <a:rPr lang="zh-CN" altLang="en-US" sz="2800" dirty="0" smtClean="0">
                <a:solidFill>
                  <a:srgbClr val="CC0099"/>
                </a:solidFill>
              </a:rPr>
              <a:t>软硬件资源</a:t>
            </a:r>
            <a:r>
              <a:rPr lang="zh-CN" altLang="en-US" sz="2800" dirty="0" smtClean="0"/>
              <a:t>。内核控制整个计算机的运行。提供相应的硬件驱动程序和网络接口程序，并管理所有应用程序的执行，</a:t>
            </a:r>
            <a:r>
              <a:rPr lang="zh-CN" altLang="zh-CN" sz="2800" dirty="0" smtClean="0"/>
              <a:t>决定</a:t>
            </a:r>
            <a:r>
              <a:rPr lang="zh-CN" altLang="zh-CN" sz="2800" dirty="0"/>
              <a:t>着系统的性能和稳定性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Linux</a:t>
            </a:r>
            <a:r>
              <a:rPr lang="zh-CN" altLang="en-US" sz="2800" dirty="0" smtClean="0"/>
              <a:t>内核采用模块化的结构，主要模块包括：</a:t>
            </a:r>
            <a:r>
              <a:rPr lang="zh-CN" altLang="en-US" sz="2800" dirty="0" smtClean="0">
                <a:solidFill>
                  <a:srgbClr val="0000CC"/>
                </a:solidFill>
              </a:rPr>
              <a:t>存储管理</a:t>
            </a:r>
            <a:r>
              <a:rPr lang="zh-CN" altLang="en-US" sz="2800" dirty="0" smtClean="0"/>
              <a:t>、</a:t>
            </a:r>
            <a:r>
              <a:rPr lang="en-US" altLang="zh-CN" sz="2800" dirty="0" smtClean="0">
                <a:solidFill>
                  <a:srgbClr val="0000CC"/>
                </a:solidFill>
              </a:rPr>
              <a:t>CPU</a:t>
            </a:r>
            <a:r>
              <a:rPr lang="zh-CN" altLang="en-US" sz="2800" dirty="0" smtClean="0">
                <a:solidFill>
                  <a:srgbClr val="0000CC"/>
                </a:solidFill>
              </a:rPr>
              <a:t>和进程管理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0000CC"/>
                </a:solidFill>
              </a:rPr>
              <a:t>文件系统管理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0000CC"/>
                </a:solidFill>
              </a:rPr>
              <a:t>设备管理和驱动</a:t>
            </a:r>
            <a:r>
              <a:rPr lang="zh-CN" altLang="en-US" sz="2800" dirty="0" smtClean="0"/>
              <a:t>，</a:t>
            </a:r>
            <a:r>
              <a:rPr lang="zh-CN" altLang="en-US" sz="2800" dirty="0" smtClean="0">
                <a:solidFill>
                  <a:srgbClr val="0000CC"/>
                </a:solidFill>
              </a:rPr>
              <a:t>网络通信</a:t>
            </a:r>
            <a:r>
              <a:rPr lang="zh-CN" altLang="en-US" sz="2800" dirty="0" smtClean="0"/>
              <a:t>、</a:t>
            </a:r>
            <a:r>
              <a:rPr lang="zh-CN" altLang="en-US" sz="2800" dirty="0" smtClean="0">
                <a:solidFill>
                  <a:srgbClr val="0000CC"/>
                </a:solidFill>
              </a:rPr>
              <a:t>系统调用</a:t>
            </a:r>
            <a:r>
              <a:rPr lang="zh-CN" altLang="en-US" sz="2800" dirty="0" smtClean="0"/>
              <a:t>等。</a:t>
            </a:r>
            <a:endParaRPr lang="zh-CN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1175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Linux</a:t>
            </a:r>
            <a:r>
              <a:rPr lang="zh-CN" altLang="en-US" dirty="0" smtClean="0">
                <a:latin typeface="+mn-ea"/>
              </a:rPr>
              <a:t>内核的技术特点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21594"/>
            <a:ext cx="8136904" cy="441166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500" dirty="0" smtClean="0"/>
              <a:t>1. Linux</a:t>
            </a:r>
            <a:r>
              <a:rPr lang="zh-CN" altLang="en-US" sz="2500" dirty="0" smtClean="0"/>
              <a:t>内核被设计成</a:t>
            </a:r>
            <a:r>
              <a:rPr lang="zh-CN" altLang="en-US" sz="2500" dirty="0" smtClean="0">
                <a:solidFill>
                  <a:srgbClr val="CC0099"/>
                </a:solidFill>
              </a:rPr>
              <a:t>宏内核（</a:t>
            </a:r>
            <a:r>
              <a:rPr lang="en-US" altLang="zh-CN" sz="2500" dirty="0" smtClean="0">
                <a:solidFill>
                  <a:srgbClr val="CC0099"/>
                </a:solidFill>
              </a:rPr>
              <a:t>Monolithic</a:t>
            </a:r>
            <a:r>
              <a:rPr lang="zh-CN" altLang="en-US" sz="2500" dirty="0" smtClean="0">
                <a:solidFill>
                  <a:srgbClr val="CC0099"/>
                </a:solidFill>
              </a:rPr>
              <a:t>）结构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pPr>
              <a:lnSpc>
                <a:spcPct val="120000"/>
              </a:lnSpc>
            </a:pPr>
            <a:r>
              <a:rPr lang="zh-CN" altLang="en-US" sz="2500" dirty="0" smtClean="0"/>
              <a:t>所谓宏内核就是从整体上把内核作为一个大过程来实现，而进程管理、内存管理等是其中的一个个模块。模块之间可以直接调用相关函数。</a:t>
            </a:r>
            <a:endParaRPr lang="en-US" altLang="zh-CN" sz="2500" dirty="0" smtClean="0"/>
          </a:p>
          <a:p>
            <a:r>
              <a:rPr lang="zh-CN" altLang="en-US" sz="2500" dirty="0"/>
              <a:t>宏内核由于全部功能集中在一块，系统花在内核功能的切换上（例如文件系统到</a:t>
            </a:r>
            <a:r>
              <a:rPr lang="en-US" altLang="zh-CN" sz="2500" dirty="0"/>
              <a:t>IO</a:t>
            </a:r>
            <a:r>
              <a:rPr lang="zh-CN" altLang="en-US" sz="2500" dirty="0"/>
              <a:t>驱动系统上的切换上）开销就非常小，提供给用户程序的反应就很快</a:t>
            </a:r>
            <a:r>
              <a:rPr lang="zh-CN" altLang="en-US" sz="2500" dirty="0" smtClean="0"/>
              <a:t>。相对于微内核，</a:t>
            </a:r>
            <a:r>
              <a:rPr lang="zh-CN" altLang="en-US" sz="2500" dirty="0" smtClean="0">
                <a:solidFill>
                  <a:srgbClr val="0000CC"/>
                </a:solidFill>
              </a:rPr>
              <a:t>宏内核的</a:t>
            </a:r>
            <a:r>
              <a:rPr lang="en-US" altLang="zh-CN" sz="2500" dirty="0" smtClean="0">
                <a:solidFill>
                  <a:srgbClr val="0000CC"/>
                </a:solidFill>
              </a:rPr>
              <a:t>Linux</a:t>
            </a:r>
            <a:r>
              <a:rPr lang="zh-CN" altLang="en-US" sz="2500" dirty="0" smtClean="0">
                <a:solidFill>
                  <a:srgbClr val="0000CC"/>
                </a:solidFill>
              </a:rPr>
              <a:t>效率高，紧凑性强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r>
              <a:rPr lang="zh-CN" altLang="en-US" sz="2500" dirty="0"/>
              <a:t>同时，因为全部功能集中在一块，各个功能之间的耦合度就很紧，导致了内核难以修改和增加新功能。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7898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>
                <a:latin typeface="+mn-ea"/>
              </a:rPr>
              <a:t>内核的技术特点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41166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 smtClean="0"/>
              <a:t>2. Linux</a:t>
            </a:r>
            <a:r>
              <a:rPr lang="zh-CN" altLang="en-US" sz="2600" dirty="0" smtClean="0"/>
              <a:t>内核在</a:t>
            </a:r>
            <a:r>
              <a:rPr lang="en-US" altLang="zh-CN" sz="2600" dirty="0" smtClean="0"/>
              <a:t>2.6</a:t>
            </a:r>
            <a:r>
              <a:rPr lang="zh-CN" altLang="en-US" sz="2600" dirty="0" smtClean="0"/>
              <a:t>版本之前是单线程结构。</a:t>
            </a:r>
            <a:endParaRPr lang="en-US" altLang="zh-CN" sz="2600" dirty="0" smtClean="0"/>
          </a:p>
          <a:p>
            <a:pPr>
              <a:lnSpc>
                <a:spcPct val="120000"/>
              </a:lnSpc>
            </a:pPr>
            <a:r>
              <a:rPr lang="zh-CN" altLang="en-US" sz="2600" dirty="0" smtClean="0"/>
              <a:t>同一时间只允许一个执行线程在内核中执行，不会被调度程序打断而运行其他任务。这种内核称为非抢占式。其好处是内核中没有并发任务（单处理器），避免了许多复杂的同步问题。</a:t>
            </a:r>
            <a:endParaRPr lang="en-US" altLang="zh-CN" sz="2600" dirty="0" smtClean="0"/>
          </a:p>
          <a:p>
            <a:pPr>
              <a:lnSpc>
                <a:spcPct val="120000"/>
              </a:lnSpc>
            </a:pPr>
            <a:r>
              <a:rPr lang="zh-CN" altLang="en-US" sz="2600" dirty="0" smtClean="0"/>
              <a:t>但非抢占特征延迟了系统的响应速度，新任务必须等到当前任务执行完毕才能获得机会。</a:t>
            </a:r>
            <a:endParaRPr lang="en-US" altLang="zh-CN" sz="2600" dirty="0" smtClean="0"/>
          </a:p>
          <a:p>
            <a:pPr>
              <a:lnSpc>
                <a:spcPct val="120000"/>
              </a:lnSpc>
            </a:pPr>
            <a:r>
              <a:rPr lang="en-US" altLang="zh-CN" sz="2600" dirty="0" smtClean="0"/>
              <a:t>2.6</a:t>
            </a:r>
            <a:r>
              <a:rPr lang="zh-CN" altLang="en-US" sz="2600" dirty="0" smtClean="0"/>
              <a:t>版本将抢占技术引入了</a:t>
            </a:r>
            <a:r>
              <a:rPr lang="en-US" altLang="zh-CN" sz="2600" dirty="0" smtClean="0"/>
              <a:t>Linux</a:t>
            </a:r>
            <a:r>
              <a:rPr lang="zh-CN" altLang="en-US" sz="2600" dirty="0" smtClean="0"/>
              <a:t>内核，当然，付出的代价是同步变得更复杂。</a:t>
            </a:r>
            <a:endParaRPr lang="en-US" altLang="zh-CN" sz="26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4074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363272" cy="4411662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 smtClean="0"/>
              <a:t>3. Linux</a:t>
            </a:r>
            <a:r>
              <a:rPr lang="zh-CN" altLang="en-US" sz="2800" dirty="0" smtClean="0"/>
              <a:t>内核支持动态</a:t>
            </a:r>
            <a:r>
              <a:rPr lang="zh-CN" altLang="en-US" sz="2800" dirty="0" smtClean="0">
                <a:solidFill>
                  <a:srgbClr val="0000CC"/>
                </a:solidFill>
              </a:rPr>
              <a:t>加载内核模块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 smtClean="0"/>
              <a:t>为保证支持新设备、新功能，又不会无限扩大内核规模，</a:t>
            </a:r>
            <a:r>
              <a:rPr lang="en-US" altLang="zh-CN" sz="2800" dirty="0" smtClean="0"/>
              <a:t>Linux</a:t>
            </a:r>
            <a:r>
              <a:rPr lang="zh-CN" altLang="en-US" sz="2800" dirty="0" smtClean="0"/>
              <a:t>系统对设备驱动或新文件系统等采用了模块化的方式，用户在需要时可以现场动态加载，使用完毕可以动态卸载。</a:t>
            </a:r>
            <a:endParaRPr lang="en-US" altLang="zh-CN" sz="2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 smtClean="0"/>
              <a:t>同时，用户可以定制、选择适合自己的功能，将不用的部分剔除内核。</a:t>
            </a:r>
            <a:r>
              <a:rPr lang="zh-CN" altLang="en-US" sz="2800" dirty="0" smtClean="0"/>
              <a:t>这些保证</a:t>
            </a:r>
            <a:r>
              <a:rPr lang="zh-CN" altLang="en-US" sz="2800" dirty="0" smtClean="0"/>
              <a:t>了内核的紧凑性、可扩展性。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>
                <a:latin typeface="+mn-ea"/>
              </a:rPr>
              <a:t>内核的技术特点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719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">
  <a:themeElements>
    <a:clrScheme name="2_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16047</TotalTime>
  <Words>4320</Words>
  <Application>Microsoft Office PowerPoint</Application>
  <PresentationFormat>全屏显示(4:3)</PresentationFormat>
  <Paragraphs>302</Paragraphs>
  <Slides>48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Network</vt:lpstr>
      <vt:lpstr>2_Network</vt:lpstr>
      <vt:lpstr>Picture</vt:lpstr>
      <vt:lpstr>       第2章       </vt:lpstr>
      <vt:lpstr>本章内容</vt:lpstr>
      <vt:lpstr>PowerPoint 演示文稿</vt:lpstr>
      <vt:lpstr>PowerPoint 演示文稿</vt:lpstr>
      <vt:lpstr>PowerPoint 演示文稿</vt:lpstr>
      <vt:lpstr>2.2  linux 内核结构</vt:lpstr>
      <vt:lpstr>Linux内核的技术特点</vt:lpstr>
      <vt:lpstr>Linux内核的技术特点</vt:lpstr>
      <vt:lpstr>Linux内核的技术特点</vt:lpstr>
      <vt:lpstr>Linux内核的技术特点</vt:lpstr>
      <vt:lpstr>Linux内核的技术特点</vt:lpstr>
      <vt:lpstr>Linux内核的技术特点</vt:lpstr>
      <vt:lpstr>Linux内核的技术特点</vt:lpstr>
      <vt:lpstr>Linux内核的技术特点</vt:lpstr>
      <vt:lpstr>PowerPoint 演示文稿</vt:lpstr>
      <vt:lpstr>PowerPoint 演示文稿</vt:lpstr>
      <vt:lpstr>Linux内核组成</vt:lpstr>
      <vt:lpstr>Linux内核组成</vt:lpstr>
      <vt:lpstr>Linux内核组成</vt:lpstr>
      <vt:lpstr>Linux内核组成</vt:lpstr>
      <vt:lpstr>Linux内核组成</vt:lpstr>
      <vt:lpstr>子系统之间关系</vt:lpstr>
      <vt:lpstr>子系统之间关系</vt:lpstr>
      <vt:lpstr>子系统之间关系</vt:lpstr>
      <vt:lpstr>子系统之间关系</vt:lpstr>
      <vt:lpstr>2.3 Linux的系统调用</vt:lpstr>
      <vt:lpstr>为什么需要系统调用</vt:lpstr>
      <vt:lpstr>PowerPoint 演示文稿</vt:lpstr>
      <vt:lpstr>系统态与用户态</vt:lpstr>
      <vt:lpstr>访管指令</vt:lpstr>
      <vt:lpstr>系统调用</vt:lpstr>
      <vt:lpstr>Linux的系统调用</vt:lpstr>
      <vt:lpstr>API和系统调用</vt:lpstr>
      <vt:lpstr>API和系统调用</vt:lpstr>
      <vt:lpstr>系统调用实现</vt:lpstr>
      <vt:lpstr>系统调用</vt:lpstr>
      <vt:lpstr>系统调用</vt:lpstr>
      <vt:lpstr>系统调用</vt:lpstr>
      <vt:lpstr>系统调用实现</vt:lpstr>
      <vt:lpstr>system_call()函数</vt:lpstr>
      <vt:lpstr>系统命令、内核函数</vt:lpstr>
      <vt:lpstr>系统调用表与调用号</vt:lpstr>
      <vt:lpstr>PowerPoint 演示文稿</vt:lpstr>
      <vt:lpstr>Linux的系统调用 </vt:lpstr>
      <vt:lpstr> Linux内核源码分析</vt:lpstr>
      <vt:lpstr>内核源代码结构</vt:lpstr>
      <vt:lpstr>一个典型的Linux操作系统的结构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计算机应用技术基础</dc:title>
  <dc:creator>李群</dc:creator>
  <cp:lastModifiedBy>liqun</cp:lastModifiedBy>
  <cp:revision>1587</cp:revision>
  <dcterms:created xsi:type="dcterms:W3CDTF">2007-09-10T04:44:13Z</dcterms:created>
  <dcterms:modified xsi:type="dcterms:W3CDTF">2018-04-04T06:52:44Z</dcterms:modified>
</cp:coreProperties>
</file>