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95" r:id="rId2"/>
  </p:sldMasterIdLst>
  <p:notesMasterIdLst>
    <p:notesMasterId r:id="rId64"/>
  </p:notesMasterIdLst>
  <p:handoutMasterIdLst>
    <p:handoutMasterId r:id="rId65"/>
  </p:handoutMasterIdLst>
  <p:sldIdLst>
    <p:sldId id="256" r:id="rId3"/>
    <p:sldId id="484" r:id="rId4"/>
    <p:sldId id="593" r:id="rId5"/>
    <p:sldId id="594" r:id="rId6"/>
    <p:sldId id="595" r:id="rId7"/>
    <p:sldId id="661" r:id="rId8"/>
    <p:sldId id="596" r:id="rId9"/>
    <p:sldId id="631" r:id="rId10"/>
    <p:sldId id="597" r:id="rId11"/>
    <p:sldId id="632" r:id="rId12"/>
    <p:sldId id="633" r:id="rId13"/>
    <p:sldId id="634" r:id="rId14"/>
    <p:sldId id="598" r:id="rId15"/>
    <p:sldId id="602" r:id="rId16"/>
    <p:sldId id="603" r:id="rId17"/>
    <p:sldId id="635" r:id="rId18"/>
    <p:sldId id="606" r:id="rId19"/>
    <p:sldId id="607" r:id="rId20"/>
    <p:sldId id="636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  <p:sldId id="637" r:id="rId35"/>
    <p:sldId id="622" r:id="rId36"/>
    <p:sldId id="638" r:id="rId37"/>
    <p:sldId id="639" r:id="rId38"/>
    <p:sldId id="623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653" r:id="rId53"/>
    <p:sldId id="654" r:id="rId54"/>
    <p:sldId id="655" r:id="rId55"/>
    <p:sldId id="624" r:id="rId56"/>
    <p:sldId id="625" r:id="rId57"/>
    <p:sldId id="656" r:id="rId58"/>
    <p:sldId id="657" r:id="rId59"/>
    <p:sldId id="658" r:id="rId60"/>
    <p:sldId id="659" r:id="rId61"/>
    <p:sldId id="660" r:id="rId62"/>
    <p:sldId id="630" r:id="rId6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  <a:srgbClr val="CCECFF"/>
    <a:srgbClr val="0000FF"/>
    <a:srgbClr val="FF3300"/>
    <a:srgbClr val="6699FF"/>
    <a:srgbClr val="00FFFF"/>
    <a:srgbClr val="33CC3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0" autoAdjust="0"/>
    <p:restoredTop sz="88342" autoAdjust="0"/>
  </p:normalViewPr>
  <p:slideViewPr>
    <p:cSldViewPr>
      <p:cViewPr varScale="1">
        <p:scale>
          <a:sx n="73" d="100"/>
          <a:sy n="73" d="100"/>
        </p:scale>
        <p:origin x="11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4B9BB-6DE8-4551-91B0-1D212BA0667C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9E54-6977-419B-BC40-D913703F1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4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70E5E1-4843-4932-A191-9860DB39C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97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388" y="1889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C00A0-2C46-4087-9057-200FC475D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DF150-94D8-4D32-8C0D-14E986444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23B1-0CB4-4C69-A1E8-9B75F5986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5EE4-F81D-4B65-813D-8973884A9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4ACCD-D9C7-48A9-AF67-F346CBBA3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199F4-F9C2-47F3-A9CF-C7E61E01A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5370-F617-452E-810F-51450643C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2A26A-A11D-4C40-BEE9-C2540F4542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50AA8-0700-402F-A230-C897B65B0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EC45F-5BC3-4AFD-AE53-C02A6CCE0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71B5-850E-4E14-A636-3EC679EBF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214C-F769-43E3-96E2-59F4E44E6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5DD36-B387-4528-8554-665360793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3FD14-5D83-42E5-805D-56005BCDE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4D261-371C-478E-9D92-CC4BEDE0F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5805-CF17-4D74-92E1-6F9D498D63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4681-0EF9-4093-ADCE-209947C6A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FE95-E975-478F-A645-7C4EB3F75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65B35-C933-4A04-A71C-03F9021F5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0021-1471-4A19-B058-3F89A7DAB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099A-6552-4724-AD39-B0EE2F003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CEEF5-A4E8-4B38-9B9A-645F7197A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0781A-A4F2-4A76-904B-091E0D892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F1DF145E-C5AF-4A14-B9F0-BF7FA6800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4" name="Group 9"/>
          <p:cNvGrpSpPr>
            <a:grpSpLocks/>
          </p:cNvGrpSpPr>
          <p:nvPr userDrawn="1"/>
        </p:nvGrpSpPr>
        <p:grpSpPr bwMode="auto">
          <a:xfrm>
            <a:off x="8101013" y="261938"/>
            <a:ext cx="1042987" cy="1438275"/>
            <a:chOff x="5136" y="960"/>
            <a:chExt cx="528" cy="864"/>
          </a:xfrm>
        </p:grpSpPr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65" name="Line 41"/>
          <p:cNvSpPr>
            <a:spLocks noChangeShapeType="1"/>
          </p:cNvSpPr>
          <p:nvPr userDrawn="1"/>
        </p:nvSpPr>
        <p:spPr bwMode="auto">
          <a:xfrm>
            <a:off x="8027988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49D54238-E30E-46E7-B70F-7CD955956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60" r:id="rId8"/>
    <p:sldLayoutId id="2147483742" r:id="rId9"/>
    <p:sldLayoutId id="2147483743" r:id="rId10"/>
    <p:sldLayoutId id="2147483744" r:id="rId11"/>
    <p:sldLayoutId id="214748374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80975" y="1438722"/>
            <a:ext cx="6911975" cy="1846262"/>
          </a:xfrm>
        </p:spPr>
        <p:txBody>
          <a:bodyPr/>
          <a:lstStyle/>
          <a:p>
            <a:pPr algn="ctr" eaLnBrk="1" hangingPunct="1"/>
            <a:r>
              <a:rPr lang="en-US" altLang="zh-CN" sz="5000" dirty="0"/>
              <a:t>       </a:t>
            </a:r>
            <a:r>
              <a:rPr lang="zh-CN" altLang="en-US" sz="5400" dirty="0"/>
              <a:t>第</a:t>
            </a:r>
            <a:r>
              <a:rPr lang="en-US" altLang="zh-CN" sz="5400" dirty="0"/>
              <a:t>3</a:t>
            </a:r>
            <a:r>
              <a:rPr lang="zh-CN" altLang="en-US" sz="5400" dirty="0"/>
              <a:t>章</a:t>
            </a:r>
            <a:br>
              <a:rPr lang="en-US" altLang="zh-CN" sz="5400" dirty="0"/>
            </a:br>
            <a:r>
              <a:rPr lang="en-US" altLang="zh-CN" sz="5400" dirty="0"/>
              <a:t>      </a:t>
            </a:r>
            <a:endParaRPr lang="zh-CN" altLang="en-US" sz="42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2663" y="2919413"/>
            <a:ext cx="6248400" cy="1733723"/>
          </a:xfrm>
        </p:spPr>
        <p:txBody>
          <a:bodyPr/>
          <a:lstStyle/>
          <a:p>
            <a:pPr algn="ctr" eaLnBrk="1" hangingPunct="1"/>
            <a:r>
              <a:rPr lang="en-US" altLang="zh-CN" sz="5400" dirty="0"/>
              <a:t>Linux</a:t>
            </a:r>
            <a:r>
              <a:rPr lang="zh-CN" altLang="en-US" sz="5400" dirty="0"/>
              <a:t>系统安装及基本操作</a:t>
            </a:r>
            <a:endParaRPr lang="en-US" altLang="zh-CN" sz="1000" dirty="0"/>
          </a:p>
          <a:p>
            <a:pPr algn="ctr" eaLnBrk="1" hangingPunct="1"/>
            <a:endParaRPr lang="en-US" altLang="zh-CN" sz="30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安装配置虚拟机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606916" y="1124744"/>
            <a:ext cx="73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单击“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自定义硬件</a:t>
            </a:r>
            <a:r>
              <a:rPr lang="zh-CN" altLang="en-US" sz="2800" dirty="0">
                <a:latin typeface="+mn-ea"/>
                <a:ea typeface="+mn-ea"/>
              </a:rPr>
              <a:t>”来设定虚拟机的配置</a:t>
            </a:r>
            <a:endParaRPr lang="zh-CN" altLang="en-US" sz="2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75" y="1647964"/>
            <a:ext cx="5328592" cy="451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60917"/>
      </p:ext>
    </p:extLst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安装配置虚拟机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539552" y="126876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内存设置</a:t>
            </a:r>
            <a:r>
              <a:rPr lang="en-US" altLang="zh-CN" sz="2800" dirty="0" err="1"/>
              <a:t>512MB</a:t>
            </a:r>
            <a:endParaRPr lang="zh-CN" altLang="en-US" sz="2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472608" cy="422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54405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r>
              <a:rPr lang="zh-CN" altLang="en-US" dirty="0"/>
              <a:t>安装配置虚拟机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179512" y="980728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网络设置（</a:t>
            </a:r>
            <a:r>
              <a:rPr lang="zh-CN" altLang="en-US" sz="2800" dirty="0">
                <a:solidFill>
                  <a:srgbClr val="0000CC"/>
                </a:solidFill>
              </a:rPr>
              <a:t>桥接模式</a:t>
            </a:r>
            <a:r>
              <a:rPr lang="zh-CN" altLang="en-US" sz="2800" dirty="0"/>
              <a:t>），并</a:t>
            </a:r>
            <a:r>
              <a:rPr lang="zh-CN" altLang="en-US" sz="2800" dirty="0">
                <a:solidFill>
                  <a:srgbClr val="0000CC"/>
                </a:solidFill>
              </a:rPr>
              <a:t>勾选“复制物理网络</a:t>
            </a:r>
            <a:r>
              <a:rPr lang="zh-CN" altLang="en-US" sz="2800" dirty="0"/>
              <a:t>连接状态（</a:t>
            </a:r>
            <a:r>
              <a:rPr lang="en-US" altLang="zh-CN" sz="2800" dirty="0"/>
              <a:t>P</a:t>
            </a:r>
            <a:r>
              <a:rPr lang="zh-CN" altLang="en-US" sz="2800" dirty="0"/>
              <a:t>）”。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61662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60429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安装配置虚拟机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916" y="1124744"/>
            <a:ext cx="730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完成虚拟机的创建后回到</a:t>
            </a:r>
            <a:r>
              <a:rPr lang="en-US" altLang="zh-CN" sz="2800" dirty="0" err="1">
                <a:latin typeface="+mn-ea"/>
                <a:ea typeface="+mn-ea"/>
              </a:rPr>
              <a:t>Wmware</a:t>
            </a:r>
            <a:r>
              <a:rPr lang="zh-CN" altLang="en-US" sz="2800" dirty="0">
                <a:latin typeface="+mn-ea"/>
                <a:ea typeface="+mn-ea"/>
              </a:rPr>
              <a:t>主界面，可以看到创建的“</a:t>
            </a:r>
            <a:r>
              <a:rPr lang="en-US" altLang="zh-CN" sz="2800" dirty="0">
                <a:latin typeface="+mn-ea"/>
                <a:ea typeface="+mn-ea"/>
              </a:rPr>
              <a:t>Red Hat Linux</a:t>
            </a:r>
            <a:r>
              <a:rPr lang="zh-CN" altLang="en-US" sz="2800" dirty="0">
                <a:latin typeface="+mn-ea"/>
                <a:ea typeface="+mn-ea"/>
              </a:rPr>
              <a:t>”虚拟机</a:t>
            </a:r>
            <a:r>
              <a:rPr lang="zh-CN" altLang="en-US" sz="2800" dirty="0"/>
              <a:t>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07288"/>
            <a:ext cx="5328592" cy="405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219656"/>
      </p:ext>
    </p:extLst>
  </p:cSld>
  <p:clrMapOvr>
    <a:masterClrMapping/>
  </p:clrMapOvr>
  <p:transition spd="slow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cs typeface="Tahoma" pitchFamily="34" charset="0"/>
              </a:rPr>
              <a:t>安装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Linux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29600" cy="7620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单击“开启此虚拟机”启动安装程序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dirty="0">
              <a:latin typeface="宋体" pitchFamily="2" charset="-122"/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dirty="0"/>
          </a:p>
        </p:txBody>
      </p:sp>
      <p:pic>
        <p:nvPicPr>
          <p:cNvPr id="143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220980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97291"/>
      </p:ext>
    </p:extLst>
  </p:cSld>
  <p:clrMapOvr>
    <a:masterClrMapping/>
  </p:clrMapOvr>
  <p:transition spd="slow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Tahoma" pitchFamily="34" charset="0"/>
                <a:cs typeface="Tahoma" pitchFamily="34" charset="0"/>
              </a:rPr>
              <a:t>光盘介质的检测</a:t>
            </a:r>
            <a:endParaRPr lang="zh-CN" altLang="en-US" dirty="0"/>
          </a:p>
        </p:txBody>
      </p:sp>
      <p:pic>
        <p:nvPicPr>
          <p:cNvPr id="1536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67" y="2286000"/>
            <a:ext cx="5779005" cy="44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80728"/>
            <a:ext cx="8229600" cy="7620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选择“</a:t>
            </a:r>
            <a:r>
              <a:rPr lang="en-US" altLang="zh-CN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Skip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”进入安装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dirty="0">
              <a:latin typeface="宋体" pitchFamily="2" charset="-122"/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84897"/>
      </p:ext>
    </p:extLst>
  </p:cSld>
  <p:clrMapOvr>
    <a:masterClrMapping/>
  </p:clrMapOvr>
  <p:transition spd="slow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cs typeface="Tahoma" pitchFamily="34" charset="0"/>
              </a:rPr>
              <a:t>安装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Linux 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80728"/>
            <a:ext cx="8229600" cy="7620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zh-CN" dirty="0"/>
              <a:t>安装欢迎界面</a:t>
            </a:r>
            <a:endParaRPr lang="zh-CN" altLang="en-US" dirty="0">
              <a:latin typeface="宋体" pitchFamily="2" charset="-122"/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4867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976090"/>
      </p:ext>
    </p:extLst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ahoma" pitchFamily="34" charset="0"/>
                <a:cs typeface="Tahoma" pitchFamily="34" charset="0"/>
              </a:rPr>
              <a:t>选择</a:t>
            </a:r>
            <a:r>
              <a:rPr lang="zh-CN" altLang="en-US" sz="32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安装语言</a:t>
            </a:r>
            <a:endParaRPr lang="zh-CN" altLang="en-US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91276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223716"/>
      </p:ext>
    </p:extLst>
  </p:cSld>
  <p:clrMapOvr>
    <a:masterClrMapping/>
  </p:clrMapOvr>
  <p:transition spd="slow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ahoma" pitchFamily="34" charset="0"/>
                <a:cs typeface="Tahoma" pitchFamily="34" charset="0"/>
              </a:rPr>
              <a:t>选择安装键盘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12068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148271"/>
      </p:ext>
    </p:extLst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ahoma" pitchFamily="34" charset="0"/>
                <a:cs typeface="Tahoma" pitchFamily="34" charset="0"/>
              </a:rPr>
              <a:t>选择安装鼠标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597666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404533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b="1" dirty="0">
                <a:latin typeface="Tahoma" pitchFamily="34" charset="0"/>
                <a:ea typeface="黑体" pitchFamily="49" charset="-122"/>
                <a:cs typeface="Tahoma" pitchFamily="34" charset="0"/>
              </a:rPr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latin typeface="Tahoma" pitchFamily="34" charset="0"/>
                <a:cs typeface="Tahoma" pitchFamily="34" charset="0"/>
              </a:rPr>
              <a:t>安装</a:t>
            </a:r>
            <a:r>
              <a:rPr lang="en-US" altLang="zh-CN" sz="3200" dirty="0">
                <a:latin typeface="Tahoma" pitchFamily="34" charset="0"/>
                <a:cs typeface="Tahoma" pitchFamily="34" charset="0"/>
              </a:rPr>
              <a:t>Linux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latin typeface="Tahoma" pitchFamily="34" charset="0"/>
                <a:cs typeface="Tahoma" pitchFamily="34" charset="0"/>
              </a:rPr>
              <a:t>登录、注销和关机</a:t>
            </a:r>
            <a:endParaRPr lang="en-US" altLang="zh-CN" sz="3200" dirty="0">
              <a:latin typeface="Tahoma" pitchFamily="34" charset="0"/>
              <a:cs typeface="Tahoma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32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3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296966"/>
      </p:ext>
    </p:extLst>
  </p:cSld>
  <p:clrMapOvr>
    <a:masterClrMapping/>
  </p:clrMapOvr>
  <p:transition spd="slow"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ahoma" pitchFamily="34" charset="0"/>
                <a:cs typeface="Tahoma" pitchFamily="34" charset="0"/>
              </a:rPr>
              <a:t>选择安装类型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150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2776"/>
            <a:ext cx="6248400" cy="479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229600" cy="7620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dirty="0"/>
              <a:t>安装类型选择</a:t>
            </a:r>
            <a:r>
              <a:rPr lang="zh-CN" altLang="en-US" sz="2400" dirty="0">
                <a:solidFill>
                  <a:srgbClr val="0000CC"/>
                </a:solidFill>
              </a:rPr>
              <a:t>“服务器”</a:t>
            </a:r>
            <a:endParaRPr lang="zh-CN" altLang="en-US" sz="2400" dirty="0">
              <a:solidFill>
                <a:srgbClr val="0000CC"/>
              </a:solidFill>
              <a:latin typeface="宋体" pitchFamily="2" charset="-122"/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8392724"/>
      </p:ext>
    </p:extLst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ahoma" pitchFamily="34" charset="0"/>
                <a:cs typeface="Tahoma" pitchFamily="34" charset="0"/>
              </a:rPr>
              <a:t>创建</a:t>
            </a:r>
            <a:r>
              <a:rPr lang="en-US" altLang="zh-CN" sz="3200" dirty="0">
                <a:latin typeface="Tahoma" pitchFamily="34" charset="0"/>
                <a:cs typeface="Tahoma" pitchFamily="34" charset="0"/>
              </a:rPr>
              <a:t>Linux</a:t>
            </a:r>
            <a:r>
              <a:rPr lang="zh-CN" altLang="en-US" sz="3200" dirty="0">
                <a:latin typeface="Tahoma" pitchFamily="34" charset="0"/>
                <a:cs typeface="Tahoma" pitchFamily="34" charset="0"/>
              </a:rPr>
              <a:t>磁盘分区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253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40768"/>
            <a:ext cx="6350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346640"/>
      </p:ext>
    </p:extLst>
  </p:cSld>
  <p:clrMapOvr>
    <a:masterClrMapping/>
  </p:clrMapOvr>
  <p:transition spd="slow"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ahoma" pitchFamily="34" charset="0"/>
                <a:cs typeface="Tahoma" pitchFamily="34" charset="0"/>
              </a:rPr>
              <a:t>创建</a:t>
            </a:r>
            <a:r>
              <a:rPr lang="en-US" altLang="zh-CN" sz="3200" dirty="0">
                <a:latin typeface="Tahoma" pitchFamily="34" charset="0"/>
                <a:cs typeface="Tahoma" pitchFamily="34" charset="0"/>
              </a:rPr>
              <a:t>Linux</a:t>
            </a:r>
            <a:r>
              <a:rPr lang="zh-CN" altLang="en-US" sz="3200" dirty="0">
                <a:latin typeface="Tahoma" pitchFamily="34" charset="0"/>
                <a:cs typeface="Tahoma" pitchFamily="34" charset="0"/>
              </a:rPr>
              <a:t>磁盘分区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355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49400"/>
            <a:ext cx="63246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512334"/>
      </p:ext>
    </p:extLst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76872"/>
            <a:ext cx="518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434901"/>
      </p:ext>
    </p:extLst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68760"/>
            <a:ext cx="6350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Tahoma" pitchFamily="34" charset="0"/>
                <a:cs typeface="Tahoma" pitchFamily="34" charset="0"/>
              </a:rPr>
              <a:t>创建</a:t>
            </a:r>
            <a:r>
              <a:rPr lang="en-US" altLang="zh-CN" sz="3200" dirty="0">
                <a:latin typeface="Tahoma" pitchFamily="34" charset="0"/>
                <a:cs typeface="Tahoma" pitchFamily="34" charset="0"/>
              </a:rPr>
              <a:t>Linux</a:t>
            </a:r>
            <a:r>
              <a:rPr lang="zh-CN" altLang="en-US" sz="3200" dirty="0">
                <a:latin typeface="Tahoma" pitchFamily="34" charset="0"/>
                <a:cs typeface="Tahoma" pitchFamily="34" charset="0"/>
              </a:rPr>
              <a:t>磁盘分区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492080"/>
      </p:ext>
    </p:extLst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Tahoma" pitchFamily="34" charset="0"/>
                <a:cs typeface="Tahoma" pitchFamily="34" charset="0"/>
              </a:rPr>
              <a:t>配置引导装载程序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662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834700"/>
      </p:ext>
    </p:extLst>
  </p:cSld>
  <p:clrMapOvr>
    <a:masterClrMapping/>
  </p:clrMapOvr>
  <p:transition spd="slow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cs typeface="Tahoma" pitchFamily="34" charset="0"/>
              </a:rPr>
              <a:t>网络配置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697955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zh-CN" sz="3200" dirty="0"/>
              <a:t>设置</a:t>
            </a:r>
            <a:r>
              <a:rPr lang="zh-CN" altLang="zh-CN" sz="3200" dirty="0">
                <a:solidFill>
                  <a:srgbClr val="0000CC"/>
                </a:solidFill>
              </a:rPr>
              <a:t>主机名</a:t>
            </a:r>
            <a:r>
              <a:rPr lang="zh-CN" altLang="zh-CN" sz="3200" dirty="0"/>
              <a:t>，然后点击“</a:t>
            </a:r>
            <a:r>
              <a:rPr lang="zh-CN" altLang="zh-CN" sz="3200" dirty="0">
                <a:solidFill>
                  <a:srgbClr val="0000CC"/>
                </a:solidFill>
              </a:rPr>
              <a:t>编辑</a:t>
            </a:r>
            <a:r>
              <a:rPr lang="zh-CN" altLang="zh-CN" sz="3200" dirty="0"/>
              <a:t>”</a:t>
            </a:r>
            <a:endParaRPr lang="zh-CN" altLang="en-US" kern="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68863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902581"/>
      </p:ext>
    </p:extLst>
  </p:cSld>
  <p:clrMapOvr>
    <a:masterClrMapping/>
  </p:clrMapOvr>
  <p:transition spd="slow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cs typeface="Tahoma" pitchFamily="34" charset="0"/>
              </a:rPr>
              <a:t>网络配置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0608" y="1052736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配置</a:t>
            </a:r>
            <a:r>
              <a:rPr lang="en-US" altLang="zh-CN" sz="3200" dirty="0">
                <a:solidFill>
                  <a:srgbClr val="0000CC"/>
                </a:solidFill>
              </a:rPr>
              <a:t>IP</a:t>
            </a:r>
            <a:r>
              <a:rPr lang="zh-CN" altLang="en-US" sz="3200" dirty="0">
                <a:solidFill>
                  <a:srgbClr val="0000CC"/>
                </a:solidFill>
              </a:rPr>
              <a:t>地址</a:t>
            </a:r>
            <a:r>
              <a:rPr lang="zh-CN" altLang="en-US" sz="3200" dirty="0"/>
              <a:t>和</a:t>
            </a:r>
            <a:r>
              <a:rPr lang="zh-CN" altLang="en-US" sz="3200" dirty="0">
                <a:solidFill>
                  <a:srgbClr val="0000CC"/>
                </a:solidFill>
              </a:rPr>
              <a:t>子网掩码</a:t>
            </a:r>
            <a:endParaRPr lang="zh-CN" altLang="en-US" sz="3200" kern="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97666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403731"/>
      </p:ext>
    </p:extLst>
  </p:cSld>
  <p:clrMapOvr>
    <a:masterClrMapping/>
  </p:clrMapOvr>
  <p:transition spd="slow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cs typeface="Tahoma" pitchFamily="34" charset="0"/>
              </a:rPr>
              <a:t>网络配置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536" y="692696"/>
            <a:ext cx="7416824" cy="81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rgbClr val="0000CC"/>
                </a:solidFill>
              </a:rPr>
              <a:t>设置网关和</a:t>
            </a:r>
            <a:r>
              <a:rPr lang="en-US" altLang="zh-CN" sz="3200" dirty="0">
                <a:solidFill>
                  <a:srgbClr val="0000CC"/>
                </a:solidFill>
              </a:rPr>
              <a:t>DNS</a:t>
            </a:r>
            <a:r>
              <a:rPr lang="zh-CN" altLang="en-US" sz="3200" dirty="0"/>
              <a:t>。</a:t>
            </a:r>
            <a:endParaRPr lang="zh-CN" altLang="en-US" sz="3200" kern="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06870"/>
            <a:ext cx="5904656" cy="465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349648"/>
      </p:ext>
    </p:extLst>
  </p:cSld>
  <p:clrMapOvr>
    <a:masterClrMapping/>
  </p:clrMapOvr>
  <p:transition spd="slow">
    <p:circl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cs typeface="Tahoma" pitchFamily="34" charset="0"/>
              </a:rPr>
              <a:t>防火墙配置</a:t>
            </a:r>
            <a:endParaRPr lang="zh-CN" altLang="en-US" dirty="0"/>
          </a:p>
        </p:txBody>
      </p:sp>
      <p:pic>
        <p:nvPicPr>
          <p:cNvPr id="3072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06869"/>
            <a:ext cx="6552728" cy="462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536" y="620688"/>
            <a:ext cx="7416824" cy="81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设置安全级别及防火墙。</a:t>
            </a:r>
            <a:endParaRPr lang="zh-CN" altLang="en-US" sz="3200" kern="0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82626"/>
      </p:ext>
    </p:extLst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411662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dirty="0">
                <a:latin typeface="+mn-ea"/>
                <a:cs typeface="Tahoma" pitchFamily="34" charset="0"/>
              </a:rPr>
              <a:t>虚拟机安装</a:t>
            </a:r>
            <a:r>
              <a:rPr lang="en-US" altLang="zh-CN" dirty="0">
                <a:latin typeface="+mn-ea"/>
                <a:cs typeface="Tahoma" pitchFamily="34" charset="0"/>
              </a:rPr>
              <a:t>Linux</a:t>
            </a:r>
            <a:r>
              <a:rPr lang="zh-CN" altLang="en-US" dirty="0">
                <a:latin typeface="+mn-ea"/>
                <a:cs typeface="Tahoma" pitchFamily="34" charset="0"/>
              </a:rPr>
              <a:t>操作系统：</a:t>
            </a:r>
            <a:endParaRPr lang="en-US" altLang="zh-CN" dirty="0">
              <a:latin typeface="+mn-ea"/>
              <a:cs typeface="Tahoma" pitchFamily="34" charset="0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Red Hat Linux 9.0 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对系统的需求如下。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(1) 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装有</a:t>
            </a: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Pentium 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及以上处理器。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(2) 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最小内存为</a:t>
            </a:r>
            <a:r>
              <a:rPr lang="en-US" altLang="zh-CN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128MB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(3) 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个人桌面安装，包括图形化桌面环境，至少需要 </a:t>
            </a:r>
            <a:r>
              <a:rPr lang="en-US" altLang="zh-CN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1.7G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空闲空间。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	(4) 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配置</a:t>
            </a: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CD-ROM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驱动器，最好是可以直接引导系统。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(5) 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装有</a:t>
            </a: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VGA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或更高分辨率的显示卡。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(6) </a:t>
            </a:r>
            <a:r>
              <a:rPr lang="zh-CN" altLang="en-US" sz="2800" dirty="0">
                <a:latin typeface="Tahoma" pitchFamily="34" charset="0"/>
                <a:cs typeface="Tahoma" pitchFamily="34" charset="0"/>
              </a:rPr>
              <a:t>配有两键或三键的鼠标。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3.1 </a:t>
            </a:r>
            <a:r>
              <a:rPr lang="zh-CN" altLang="en-US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安装</a:t>
            </a:r>
            <a:r>
              <a:rPr lang="en-US" altLang="zh-CN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Linux</a:t>
            </a:r>
            <a:endParaRPr lang="zh-CN" altLang="en-US" dirty="0"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082670"/>
      </p:ext>
    </p:extLst>
  </p:cSld>
  <p:clrMapOvr>
    <a:masterClrMapping/>
  </p:clrMapOvr>
  <p:transition spd="slow">
    <p:circl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ahoma" pitchFamily="34" charset="0"/>
                <a:cs typeface="Tahoma" pitchFamily="34" charset="0"/>
              </a:rPr>
              <a:t>附加语言支持的选择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174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4744"/>
            <a:ext cx="6299200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156486"/>
      </p:ext>
    </p:extLst>
  </p:cSld>
  <p:clrMapOvr>
    <a:masterClrMapping/>
  </p:clrMapOvr>
  <p:transition spd="slow">
    <p:circl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ahoma" pitchFamily="34" charset="0"/>
                <a:cs typeface="Tahoma" pitchFamily="34" charset="0"/>
              </a:rPr>
              <a:t>选择时区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3277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635576" cy="527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82074"/>
      </p:ext>
    </p:extLst>
  </p:cSld>
  <p:clrMapOvr>
    <a:masterClrMapping/>
  </p:clrMapOvr>
  <p:transition spd="slow">
    <p:circl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cs typeface="Tahoma" pitchFamily="34" charset="0"/>
              </a:rPr>
              <a:t>设置根口令</a:t>
            </a:r>
          </a:p>
        </p:txBody>
      </p:sp>
      <p:pic>
        <p:nvPicPr>
          <p:cNvPr id="3379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672" y="1600200"/>
            <a:ext cx="6048672" cy="4493096"/>
          </a:xfrm>
        </p:spPr>
      </p:pic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1209546" y="1052736"/>
            <a:ext cx="55947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itchFamily="49" charset="-122"/>
              </a:rPr>
              <a:t>设置系统管理员口令</a:t>
            </a:r>
            <a:endParaRPr lang="zh-CN" altLang="en-US" sz="2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594837"/>
      </p:ext>
    </p:extLst>
  </p:cSld>
  <p:clrMapOvr>
    <a:masterClrMapping/>
  </p:clrMapOvr>
  <p:transition spd="slow">
    <p:circl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cs typeface="Tahoma" pitchFamily="34" charset="0"/>
              </a:rPr>
              <a:t>选择安装软件包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52524"/>
            <a:ext cx="6597352" cy="465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726158"/>
      </p:ext>
    </p:extLst>
  </p:cSld>
  <p:clrMapOvr>
    <a:masterClrMapping/>
  </p:clrMapOvr>
  <p:transition spd="slow">
    <p:circl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  <a:cs typeface="Tahoma" pitchFamily="34" charset="0"/>
              </a:rPr>
              <a:t>选择安装软件包</a:t>
            </a:r>
          </a:p>
        </p:txBody>
      </p:sp>
      <p:pic>
        <p:nvPicPr>
          <p:cNvPr id="3584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6792"/>
            <a:ext cx="6140152" cy="445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1600" y="1052736"/>
            <a:ext cx="6768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</a:rPr>
              <a:t>拖动视窗右侧滑杆，继续勾选服务器安装包；</a:t>
            </a:r>
            <a:endParaRPr lang="zh-CN" altLang="en-US" sz="24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440574"/>
      </p:ext>
    </p:extLst>
  </p:cSld>
  <p:clrMapOvr>
    <a:masterClrMapping/>
  </p:clrMapOvr>
  <p:transition spd="slow">
    <p:circl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选择安装软件包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3074" name="图片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92" y="1719263"/>
            <a:ext cx="5882216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600" y="1052736"/>
            <a:ext cx="6768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</a:rPr>
              <a:t>勾选“网络服务器”时，点击“细节”按钮；</a:t>
            </a:r>
            <a:endParaRPr lang="zh-CN" altLang="en-US" sz="24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195736" y="4365104"/>
            <a:ext cx="3096344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503241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选择安装软件包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27280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09546" y="1052736"/>
            <a:ext cx="55947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/>
              <a:t>勾选开发工具软件包</a:t>
            </a:r>
            <a:endParaRPr lang="zh-CN" altLang="en-US" sz="28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99771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702907"/>
      </p:ext>
    </p:extLst>
  </p:cSld>
  <p:clrMapOvr>
    <a:masterClrMapping/>
  </p:clrMapOvr>
  <p:transition spd="slow">
    <p:circl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安装过程中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604867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797097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88" y="188640"/>
            <a:ext cx="5770984" cy="858837"/>
          </a:xfrm>
        </p:spPr>
        <p:txBody>
          <a:bodyPr/>
          <a:lstStyle/>
          <a:p>
            <a:pPr algn="l"/>
            <a:r>
              <a:rPr lang="zh-CN" altLang="zh-CN" sz="3000" dirty="0"/>
              <a:t>更换光盘</a:t>
            </a: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19268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60113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dirty="0"/>
              <a:t>首先配置虚拟机，然后安装</a:t>
            </a:r>
            <a:r>
              <a:rPr lang="en-US" altLang="zh-CN" dirty="0"/>
              <a:t>Linux</a:t>
            </a:r>
            <a:r>
              <a:rPr lang="zh-CN" altLang="en-US" dirty="0"/>
              <a:t>。虚拟机的版本要求在</a:t>
            </a:r>
            <a:r>
              <a:rPr lang="en-US" altLang="zh-CN" dirty="0"/>
              <a:t>7.0</a:t>
            </a:r>
            <a:r>
              <a:rPr lang="zh-CN" altLang="en-US" dirty="0"/>
              <a:t>以上，安装过程中需要三个</a:t>
            </a:r>
            <a:r>
              <a:rPr lang="en-US" altLang="zh-CN" dirty="0"/>
              <a:t>Linux</a:t>
            </a:r>
            <a:r>
              <a:rPr lang="zh-CN" altLang="en-US" dirty="0"/>
              <a:t>安装文件。</a:t>
            </a:r>
            <a:endParaRPr lang="en-US" altLang="zh-CN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dirty="0"/>
              <a:t>shrike-</a:t>
            </a:r>
            <a:r>
              <a:rPr lang="en-US" altLang="zh-CN" dirty="0" err="1"/>
              <a:t>i386</a:t>
            </a:r>
            <a:r>
              <a:rPr lang="en-US" altLang="zh-CN" dirty="0"/>
              <a:t>-</a:t>
            </a:r>
            <a:r>
              <a:rPr lang="en-US" altLang="zh-CN" dirty="0" err="1"/>
              <a:t>disc1.iso</a:t>
            </a:r>
            <a:endParaRPr lang="en-US" altLang="zh-CN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dirty="0"/>
              <a:t>shrike-</a:t>
            </a:r>
            <a:r>
              <a:rPr lang="en-US" altLang="zh-CN" dirty="0" err="1"/>
              <a:t>i386</a:t>
            </a:r>
            <a:r>
              <a:rPr lang="en-US" altLang="zh-CN" dirty="0"/>
              <a:t>-</a:t>
            </a:r>
            <a:r>
              <a:rPr lang="en-US" altLang="zh-CN" dirty="0" err="1"/>
              <a:t>disc2.iso</a:t>
            </a:r>
            <a:endParaRPr lang="en-US" altLang="zh-CN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zh-CN" dirty="0"/>
              <a:t>shrike-</a:t>
            </a:r>
            <a:r>
              <a:rPr lang="en-US" altLang="zh-CN" dirty="0" err="1"/>
              <a:t>i386</a:t>
            </a:r>
            <a:r>
              <a:rPr lang="en-US" altLang="zh-CN" dirty="0"/>
              <a:t>-</a:t>
            </a:r>
            <a:r>
              <a:rPr lang="en-US" altLang="zh-CN" dirty="0" err="1"/>
              <a:t>disc3.iso</a:t>
            </a:r>
            <a:endParaRPr lang="en-US" altLang="zh-CN" dirty="0"/>
          </a:p>
          <a:p>
            <a:pPr marL="0" indent="0" eaLnBrk="1" hangingPunct="1">
              <a:buFont typeface="Wingdings 2" pitchFamily="18" charset="2"/>
              <a:buNone/>
            </a:pPr>
            <a:endParaRPr lang="zh-CN" alt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latin typeface="Tahoma" pitchFamily="34" charset="0"/>
                <a:cs typeface="Tahoma" pitchFamily="34" charset="0"/>
              </a:rPr>
              <a:t>安装</a:t>
            </a:r>
            <a:r>
              <a:rPr lang="en-US" altLang="zh-CN" sz="4800" dirty="0">
                <a:latin typeface="Tahoma" pitchFamily="34" charset="0"/>
                <a:cs typeface="Tahoma" pitchFamily="34" charset="0"/>
              </a:rPr>
              <a:t>Linux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258429"/>
      </p:ext>
    </p:extLst>
  </p:cSld>
  <p:clrMapOvr>
    <a:masterClrMapping/>
  </p:clrMapOvr>
  <p:transition spd="slow">
    <p:circl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5907"/>
            <a:ext cx="7543800" cy="858837"/>
          </a:xfrm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0000CC"/>
                </a:solidFill>
              </a:rPr>
              <a:t>点击虚拟机右下角的光盘图标，打开虚拟机设置对话框，勾选“已连接”，点击浏览按钮，选择第二个文件。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1"/>
            <a:ext cx="597666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590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200" dirty="0"/>
              <a:t>更换光盘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96752"/>
            <a:ext cx="623731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85952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9218" name="图片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6912768" cy="46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418073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/>
              <a:t>创建引导盘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4744"/>
            <a:ext cx="5877272" cy="48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26170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配置</a:t>
            </a:r>
            <a:r>
              <a:rPr lang="en-US" altLang="zh-CN" sz="2800" dirty="0"/>
              <a:t>X Window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12068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909500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dirty="0"/>
              <a:t>显示器配置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33670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387457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dirty="0"/>
              <a:t>颜色、分辨率设置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12068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031715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安装完成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3475"/>
            <a:ext cx="6237312" cy="467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349539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dirty="0"/>
              <a:t>安装后的配置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691276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582599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dirty="0"/>
              <a:t>创建用户账号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6247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73051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安装配置虚拟机</a:t>
            </a:r>
          </a:p>
        </p:txBody>
      </p:sp>
      <p:pic>
        <p:nvPicPr>
          <p:cNvPr id="7171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3968" y="2204864"/>
            <a:ext cx="4059560" cy="3851542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23528" y="1085835"/>
            <a:ext cx="759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首先创建一个新的虚拟机。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3528392" cy="405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78639"/>
      </p:ext>
    </p:extLst>
  </p:cSld>
  <p:clrMapOvr>
    <a:masterClrMapping/>
  </p:clrMapOvr>
  <p:transition spd="slow">
    <p:circl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dirty="0"/>
              <a:t>设置时间和日期</a:t>
            </a:r>
            <a:r>
              <a:rPr lang="zh-CN" altLang="en-US" sz="2800" dirty="0"/>
              <a:t>，</a:t>
            </a:r>
            <a:r>
              <a:rPr lang="zh-CN" altLang="zh-CN" sz="2800" dirty="0"/>
              <a:t>设置声卡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816424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3"/>
            <a:ext cx="3816424" cy="381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355785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40871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04871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12068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设置完成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669360" cy="502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81017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>
                <a:latin typeface="+mj-ea"/>
                <a:cs typeface="Tahoma" pitchFamily="34" charset="0"/>
              </a:rPr>
              <a:t>登录</a:t>
            </a:r>
            <a:endParaRPr lang="zh-CN" altLang="en-US" sz="4800" dirty="0">
              <a:latin typeface="+mj-ea"/>
              <a:cs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11561" y="1124744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+mn-ea"/>
                <a:ea typeface="+mn-ea"/>
              </a:rPr>
              <a:t>重新启动系统，</a:t>
            </a: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首次登录用户名为</a:t>
            </a:r>
            <a:r>
              <a:rPr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root</a:t>
            </a:r>
            <a:endParaRPr lang="zh-CN" altLang="en-US" sz="2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07" y="1700808"/>
            <a:ext cx="568679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593551"/>
      </p:ext>
    </p:extLst>
  </p:cSld>
  <p:clrMapOvr>
    <a:masterClrMapping/>
  </p:clrMapOvr>
  <p:transition spd="slow">
    <p:circl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/>
              <a:t>登录界面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96753"/>
            <a:ext cx="638132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256579"/>
      </p:ext>
    </p:extLst>
  </p:cSld>
  <p:clrMapOvr>
    <a:masterClrMapping/>
  </p:clrMapOvr>
  <p:transition spd="slow">
    <p:circl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62473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605275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060" y="985987"/>
            <a:ext cx="7543800" cy="858837"/>
          </a:xfrm>
        </p:spPr>
        <p:txBody>
          <a:bodyPr/>
          <a:lstStyle/>
          <a:p>
            <a:pPr algn="l"/>
            <a:r>
              <a:rPr lang="zh-CN" altLang="zh-CN" sz="2600" dirty="0">
                <a:solidFill>
                  <a:srgbClr val="0000CC"/>
                </a:solidFill>
              </a:rPr>
              <a:t>修改</a:t>
            </a:r>
            <a:r>
              <a:rPr lang="en-US" altLang="zh-CN" sz="2600" dirty="0">
                <a:solidFill>
                  <a:srgbClr val="0000CC"/>
                </a:solidFill>
              </a:rPr>
              <a:t>MAC</a:t>
            </a:r>
            <a:r>
              <a:rPr lang="zh-CN" altLang="zh-CN" sz="2600" dirty="0">
                <a:solidFill>
                  <a:srgbClr val="0000CC"/>
                </a:solidFill>
              </a:rPr>
              <a:t>地址。选择主菜单下的“主文件夹”，打开</a:t>
            </a:r>
            <a:r>
              <a:rPr lang="en-US" altLang="zh-CN" sz="2600" dirty="0">
                <a:solidFill>
                  <a:srgbClr val="0000CC"/>
                </a:solidFill>
              </a:rPr>
              <a:t>/</a:t>
            </a:r>
            <a:r>
              <a:rPr lang="en-US" altLang="zh-CN" sz="2600" dirty="0" err="1">
                <a:solidFill>
                  <a:srgbClr val="0000CC"/>
                </a:solidFill>
              </a:rPr>
              <a:t>etc</a:t>
            </a:r>
            <a:r>
              <a:rPr lang="en-US" altLang="zh-CN" sz="2600" dirty="0">
                <a:solidFill>
                  <a:srgbClr val="0000CC"/>
                </a:solidFill>
              </a:rPr>
              <a:t>/</a:t>
            </a:r>
            <a:r>
              <a:rPr lang="en-US" altLang="zh-CN" sz="2600" dirty="0" err="1">
                <a:solidFill>
                  <a:srgbClr val="0000CC"/>
                </a:solidFill>
              </a:rPr>
              <a:t>rc.d</a:t>
            </a:r>
            <a:r>
              <a:rPr lang="en-US" altLang="zh-CN" sz="2600" dirty="0">
                <a:solidFill>
                  <a:srgbClr val="0000CC"/>
                </a:solidFill>
              </a:rPr>
              <a:t>/</a:t>
            </a:r>
            <a:r>
              <a:rPr lang="en-US" altLang="zh-CN" sz="2600" dirty="0" err="1">
                <a:solidFill>
                  <a:srgbClr val="0000CC"/>
                </a:solidFill>
              </a:rPr>
              <a:t>rc.local</a:t>
            </a:r>
            <a:r>
              <a:rPr lang="zh-CN" altLang="zh-CN" sz="2600" dirty="0">
                <a:solidFill>
                  <a:srgbClr val="0000CC"/>
                </a:solidFill>
              </a:rPr>
              <a:t>文件。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33670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-27384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/>
              <a:t>安装后的设置</a:t>
            </a:r>
          </a:p>
        </p:txBody>
      </p:sp>
    </p:spTree>
    <p:extLst>
      <p:ext uri="{BB962C8B-B14F-4D97-AF65-F5344CB8AC3E}">
        <p14:creationId xmlns:p14="http://schemas.microsoft.com/office/powerpoint/2010/main" val="2655932742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04665"/>
            <a:ext cx="7677472" cy="1080120"/>
          </a:xfrm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0000CC"/>
                </a:solidFill>
              </a:rPr>
              <a:t>用</a:t>
            </a:r>
            <a:r>
              <a:rPr lang="en-US" altLang="zh-CN" sz="2400" dirty="0" err="1">
                <a:solidFill>
                  <a:srgbClr val="0000CC"/>
                </a:solidFill>
              </a:rPr>
              <a:t>gedit</a:t>
            </a:r>
            <a:r>
              <a:rPr lang="zh-CN" altLang="en-US" sz="2400" dirty="0">
                <a:solidFill>
                  <a:srgbClr val="0000CC"/>
                </a:solidFill>
              </a:rPr>
              <a:t>打开该文件，添加如下内容并保存。注意后四位的区别：例如</a:t>
            </a:r>
            <a:r>
              <a:rPr lang="en-US" altLang="zh-CN" sz="2400" dirty="0" err="1">
                <a:solidFill>
                  <a:srgbClr val="0000CC"/>
                </a:solidFill>
              </a:rPr>
              <a:t>D2</a:t>
            </a:r>
            <a:r>
              <a:rPr lang="zh-CN" altLang="en-US" sz="2400" dirty="0">
                <a:solidFill>
                  <a:srgbClr val="0000CC"/>
                </a:solidFill>
              </a:rPr>
              <a:t>：</a:t>
            </a:r>
            <a:r>
              <a:rPr lang="en-US" altLang="zh-CN" sz="2400" dirty="0">
                <a:solidFill>
                  <a:srgbClr val="0000CC"/>
                </a:solidFill>
              </a:rPr>
              <a:t>53</a:t>
            </a:r>
            <a:r>
              <a:rPr lang="zh-CN" altLang="en-US" sz="2400" dirty="0">
                <a:solidFill>
                  <a:srgbClr val="0000CC"/>
                </a:solidFill>
              </a:rPr>
              <a:t>表示</a:t>
            </a:r>
            <a:r>
              <a:rPr lang="en-US" altLang="zh-CN" sz="2400" dirty="0">
                <a:solidFill>
                  <a:srgbClr val="0000CC"/>
                </a:solidFill>
              </a:rPr>
              <a:t>IP</a:t>
            </a:r>
            <a:r>
              <a:rPr lang="zh-CN" altLang="en-US" sz="2400" dirty="0">
                <a:solidFill>
                  <a:srgbClr val="0000CC"/>
                </a:solidFill>
              </a:rPr>
              <a:t>地址最后一个字节是</a:t>
            </a:r>
            <a:r>
              <a:rPr lang="en-US" altLang="zh-CN" sz="2400" dirty="0">
                <a:solidFill>
                  <a:srgbClr val="0000CC"/>
                </a:solidFill>
              </a:rPr>
              <a:t>253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84076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343623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7915"/>
            <a:ext cx="7543800" cy="858837"/>
          </a:xfrm>
        </p:spPr>
        <p:txBody>
          <a:bodyPr/>
          <a:lstStyle/>
          <a:p>
            <a:pPr algn="l"/>
            <a:r>
              <a:rPr lang="zh-CN" altLang="zh-CN" sz="2400" dirty="0">
                <a:solidFill>
                  <a:srgbClr val="0000CC"/>
                </a:solidFill>
              </a:rPr>
              <a:t>重新启动</a:t>
            </a:r>
            <a:r>
              <a:rPr lang="en-US" altLang="zh-CN" sz="2400" dirty="0">
                <a:solidFill>
                  <a:srgbClr val="0000CC"/>
                </a:solidFill>
              </a:rPr>
              <a:t>Linux</a:t>
            </a:r>
            <a:r>
              <a:rPr lang="zh-CN" altLang="zh-CN" sz="2400" dirty="0">
                <a:solidFill>
                  <a:srgbClr val="0000CC"/>
                </a:solidFill>
              </a:rPr>
              <a:t>系统，点击主菜单下的“系统工具”选择“终端”，打开虚拟终端，运行命令：</a:t>
            </a:r>
            <a:r>
              <a:rPr lang="en-US" altLang="zh-CN" sz="2400" dirty="0" err="1">
                <a:solidFill>
                  <a:srgbClr val="0000CC"/>
                </a:solidFill>
              </a:rPr>
              <a:t>ifconfig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40768"/>
            <a:ext cx="674136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13110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dirty="0"/>
              <a:t>安装配置虚拟机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759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在创建的虚拟机安装需要的操作系统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选择光盘映像文件。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34836"/>
            <a:ext cx="4752528" cy="430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077031"/>
      </p:ext>
    </p:extLst>
  </p:cSld>
  <p:clrMapOvr>
    <a:masterClrMapping/>
  </p:clrMapOvr>
  <p:transition spd="slow">
    <p:circl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>
                <a:solidFill>
                  <a:srgbClr val="0000CC"/>
                </a:solidFill>
              </a:rPr>
              <a:t>ping</a:t>
            </a:r>
            <a:r>
              <a:rPr lang="zh-CN" altLang="zh-CN" sz="3200" dirty="0">
                <a:solidFill>
                  <a:srgbClr val="0000CC"/>
                </a:solidFill>
              </a:rPr>
              <a:t>临组同学的虚拟机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4744"/>
            <a:ext cx="674136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955461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296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注销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图形界面下注销很简单，这里不描述了。在文本模式“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[</a:t>
            </a:r>
            <a:r>
              <a:rPr lang="en-US" altLang="zh-CN" sz="2400" dirty="0" err="1">
                <a:latin typeface="Tahoma" pitchFamily="34" charset="0"/>
                <a:cs typeface="Tahoma" pitchFamily="34" charset="0"/>
              </a:rPr>
              <a:t>root@liqun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  root]#”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下，退出系统有三种方式：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	(1) 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输入“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logout”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，然后按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Enter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键。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	(2) 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输入“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exit”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，然后按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Enter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键。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	(3) 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按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Ctrl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＋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d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组合键。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关机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ahoma" pitchFamily="34" charset="0"/>
                <a:cs typeface="Tahoma" pitchFamily="34" charset="0"/>
              </a:rPr>
              <a:t>  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图形界面下关机很简单，这里不描述了。文本模式下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	(1) 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关闭系统：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[</a:t>
            </a:r>
            <a:r>
              <a:rPr lang="en-US" altLang="zh-CN" sz="2400" dirty="0" err="1">
                <a:latin typeface="Tahoma" pitchFamily="34" charset="0"/>
                <a:cs typeface="Tahoma" pitchFamily="34" charset="0"/>
              </a:rPr>
              <a:t>root@liqun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  root]# halt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或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shutdown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命令。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	(2) 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重新启动系统：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[</a:t>
            </a:r>
            <a:r>
              <a:rPr lang="en-US" altLang="zh-CN" sz="2400" dirty="0" err="1">
                <a:latin typeface="Tahoma" pitchFamily="34" charset="0"/>
                <a:cs typeface="Tahoma" pitchFamily="34" charset="0"/>
              </a:rPr>
              <a:t>root@liqun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  root]# reboot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或按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Ctrl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＋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Alt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＋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Del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组合键</a:t>
            </a:r>
            <a:r>
              <a:rPr lang="zh-CN" altLang="en-US" sz="20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zh-CN" sz="2000" dirty="0">
              <a:latin typeface="宋体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>
                <a:latin typeface="Tahoma" pitchFamily="34" charset="0"/>
                <a:cs typeface="Tahoma" pitchFamily="34" charset="0"/>
              </a:rPr>
              <a:t>注销和关机</a:t>
            </a:r>
            <a:endParaRPr lang="zh-CN" altLang="en-US" sz="4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44268"/>
      </p:ext>
    </p:extLst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安装配置虚拟机</a:t>
            </a:r>
          </a:p>
        </p:txBody>
      </p:sp>
      <p:pic>
        <p:nvPicPr>
          <p:cNvPr id="819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47964"/>
            <a:ext cx="4608512" cy="451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344327" y="1124744"/>
            <a:ext cx="756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选择操作系统，并选择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版本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9036551"/>
      </p:ext>
    </p:extLst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安装配置虚拟机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344327" y="1124744"/>
            <a:ext cx="756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设置当前虚拟机的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名称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安装路径</a:t>
            </a:r>
            <a:r>
              <a:rPr lang="zh-CN" altLang="en-US" sz="2800" dirty="0"/>
              <a:t>。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47964"/>
            <a:ext cx="4968552" cy="444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283959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安装配置虚拟机</a:t>
            </a:r>
          </a:p>
        </p:txBody>
      </p:sp>
      <p:pic>
        <p:nvPicPr>
          <p:cNvPr id="921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772816"/>
            <a:ext cx="4591595" cy="425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606916" y="1124744"/>
            <a:ext cx="73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设置系统的磁盘容量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6619754"/>
      </p:ext>
    </p:extLst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Network">
  <a:themeElements>
    <a:clrScheme name="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twork">
  <a:themeElements>
    <a:clrScheme name="2_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15246</TotalTime>
  <Words>593</Words>
  <Application>Microsoft Office PowerPoint</Application>
  <PresentationFormat>全屏显示(4:3)</PresentationFormat>
  <Paragraphs>159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黑体</vt:lpstr>
      <vt:lpstr>宋体</vt:lpstr>
      <vt:lpstr>Arial</vt:lpstr>
      <vt:lpstr>Franklin Gothic Book</vt:lpstr>
      <vt:lpstr>Tahoma</vt:lpstr>
      <vt:lpstr>Times New Roman</vt:lpstr>
      <vt:lpstr>Wingdings</vt:lpstr>
      <vt:lpstr>Wingdings 2</vt:lpstr>
      <vt:lpstr>Network</vt:lpstr>
      <vt:lpstr>2_Network</vt:lpstr>
      <vt:lpstr>       第3章       </vt:lpstr>
      <vt:lpstr>本章内容</vt:lpstr>
      <vt:lpstr>3.1 安装Linux</vt:lpstr>
      <vt:lpstr>安装Linux </vt:lpstr>
      <vt:lpstr>安装配置虚拟机</vt:lpstr>
      <vt:lpstr>安装配置虚拟机</vt:lpstr>
      <vt:lpstr>安装配置虚拟机</vt:lpstr>
      <vt:lpstr>安装配置虚拟机</vt:lpstr>
      <vt:lpstr>安装配置虚拟机</vt:lpstr>
      <vt:lpstr>安装配置虚拟机</vt:lpstr>
      <vt:lpstr>安装配置虚拟机</vt:lpstr>
      <vt:lpstr>安装配置虚拟机</vt:lpstr>
      <vt:lpstr>安装配置虚拟机</vt:lpstr>
      <vt:lpstr>安装Linux </vt:lpstr>
      <vt:lpstr>光盘介质的检测</vt:lpstr>
      <vt:lpstr>安装Linux </vt:lpstr>
      <vt:lpstr>选择安装语言</vt:lpstr>
      <vt:lpstr>选择安装键盘 </vt:lpstr>
      <vt:lpstr>选择安装鼠标 </vt:lpstr>
      <vt:lpstr>选择安装类型</vt:lpstr>
      <vt:lpstr>创建Linux磁盘分区</vt:lpstr>
      <vt:lpstr>创建Linux磁盘分区</vt:lpstr>
      <vt:lpstr>PowerPoint 演示文稿</vt:lpstr>
      <vt:lpstr>创建Linux磁盘分区</vt:lpstr>
      <vt:lpstr>配置引导装载程序</vt:lpstr>
      <vt:lpstr>网络配置</vt:lpstr>
      <vt:lpstr>网络配置</vt:lpstr>
      <vt:lpstr>网络配置</vt:lpstr>
      <vt:lpstr>防火墙配置</vt:lpstr>
      <vt:lpstr>附加语言支持的选择</vt:lpstr>
      <vt:lpstr>选择时区 </vt:lpstr>
      <vt:lpstr>设置根口令</vt:lpstr>
      <vt:lpstr>选择安装软件包</vt:lpstr>
      <vt:lpstr>选择安装软件包</vt:lpstr>
      <vt:lpstr>选择安装软件包</vt:lpstr>
      <vt:lpstr>选择安装软件包</vt:lpstr>
      <vt:lpstr>PowerPoint 演示文稿</vt:lpstr>
      <vt:lpstr>安装过程中</vt:lpstr>
      <vt:lpstr>更换光盘</vt:lpstr>
      <vt:lpstr>点击虚拟机右下角的光盘图标，打开虚拟机设置对话框，勾选“已连接”，点击浏览按钮，选择第二个文件。</vt:lpstr>
      <vt:lpstr>更换光盘</vt:lpstr>
      <vt:lpstr>PowerPoint 演示文稿</vt:lpstr>
      <vt:lpstr>创建引导盘</vt:lpstr>
      <vt:lpstr>配置X Window</vt:lpstr>
      <vt:lpstr>显示器配置</vt:lpstr>
      <vt:lpstr>颜色、分辨率设置</vt:lpstr>
      <vt:lpstr>安装完成</vt:lpstr>
      <vt:lpstr>安装后的配置</vt:lpstr>
      <vt:lpstr>创建用户账号</vt:lpstr>
      <vt:lpstr>设置时间和日期，设置声卡</vt:lpstr>
      <vt:lpstr>PowerPoint 演示文稿</vt:lpstr>
      <vt:lpstr>PowerPoint 演示文稿</vt:lpstr>
      <vt:lpstr>设置完成</vt:lpstr>
      <vt:lpstr>登录</vt:lpstr>
      <vt:lpstr>登录界面</vt:lpstr>
      <vt:lpstr>PowerPoint 演示文稿</vt:lpstr>
      <vt:lpstr>修改MAC地址。选择主菜单下的“主文件夹”，打开/etc/rc.d/rc.local文件。</vt:lpstr>
      <vt:lpstr>用gedit打开该文件，添加如下内容并保存。注意后四位的区别：例如D2：53表示IP地址最后一个字节是253。</vt:lpstr>
      <vt:lpstr>重新启动Linux系统，点击主菜单下的“系统工具”选择“终端”，打开虚拟终端，运行命令：ifconfig</vt:lpstr>
      <vt:lpstr>ping临组同学的虚拟机</vt:lpstr>
      <vt:lpstr>注销和关机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计算机应用技术基础</dc:title>
  <dc:creator>李群</dc:creator>
  <cp:lastModifiedBy>nan chen</cp:lastModifiedBy>
  <cp:revision>1440</cp:revision>
  <dcterms:created xsi:type="dcterms:W3CDTF">2007-09-10T04:44:13Z</dcterms:created>
  <dcterms:modified xsi:type="dcterms:W3CDTF">2018-05-02T07:07:15Z</dcterms:modified>
</cp:coreProperties>
</file>