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95" r:id="rId2"/>
  </p:sldMasterIdLst>
  <p:notesMasterIdLst>
    <p:notesMasterId r:id="rId62"/>
  </p:notesMasterIdLst>
  <p:handoutMasterIdLst>
    <p:handoutMasterId r:id="rId63"/>
  </p:handoutMasterIdLst>
  <p:sldIdLst>
    <p:sldId id="256" r:id="rId3"/>
    <p:sldId id="482" r:id="rId4"/>
    <p:sldId id="526" r:id="rId5"/>
    <p:sldId id="556" r:id="rId6"/>
    <p:sldId id="525" r:id="rId7"/>
    <p:sldId id="611" r:id="rId8"/>
    <p:sldId id="517" r:id="rId9"/>
    <p:sldId id="527" r:id="rId10"/>
    <p:sldId id="519" r:id="rId11"/>
    <p:sldId id="520" r:id="rId12"/>
    <p:sldId id="613" r:id="rId13"/>
    <p:sldId id="521" r:id="rId14"/>
    <p:sldId id="612" r:id="rId15"/>
    <p:sldId id="528" r:id="rId16"/>
    <p:sldId id="523" r:id="rId17"/>
    <p:sldId id="488" r:id="rId18"/>
    <p:sldId id="614" r:id="rId19"/>
    <p:sldId id="557" r:id="rId20"/>
    <p:sldId id="534" r:id="rId21"/>
    <p:sldId id="530" r:id="rId22"/>
    <p:sldId id="589" r:id="rId23"/>
    <p:sldId id="559" r:id="rId24"/>
    <p:sldId id="558" r:id="rId25"/>
    <p:sldId id="598" r:id="rId26"/>
    <p:sldId id="582" r:id="rId27"/>
    <p:sldId id="560" r:id="rId28"/>
    <p:sldId id="599" r:id="rId29"/>
    <p:sldId id="600" r:id="rId30"/>
    <p:sldId id="561" r:id="rId31"/>
    <p:sldId id="566" r:id="rId32"/>
    <p:sldId id="562" r:id="rId33"/>
    <p:sldId id="567" r:id="rId34"/>
    <p:sldId id="601" r:id="rId35"/>
    <p:sldId id="568" r:id="rId36"/>
    <p:sldId id="573" r:id="rId37"/>
    <p:sldId id="569" r:id="rId38"/>
    <p:sldId id="570" r:id="rId39"/>
    <p:sldId id="584" r:id="rId40"/>
    <p:sldId id="585" r:id="rId41"/>
    <p:sldId id="586" r:id="rId42"/>
    <p:sldId id="588" r:id="rId43"/>
    <p:sldId id="575" r:id="rId44"/>
    <p:sldId id="587" r:id="rId45"/>
    <p:sldId id="591" r:id="rId46"/>
    <p:sldId id="592" r:id="rId47"/>
    <p:sldId id="590" r:id="rId48"/>
    <p:sldId id="577" r:id="rId49"/>
    <p:sldId id="578" r:id="rId50"/>
    <p:sldId id="615" r:id="rId51"/>
    <p:sldId id="547" r:id="rId52"/>
    <p:sldId id="555" r:id="rId53"/>
    <p:sldId id="603" r:id="rId54"/>
    <p:sldId id="604" r:id="rId55"/>
    <p:sldId id="608" r:id="rId56"/>
    <p:sldId id="609" r:id="rId57"/>
    <p:sldId id="605" r:id="rId58"/>
    <p:sldId id="606" r:id="rId59"/>
    <p:sldId id="607" r:id="rId60"/>
    <p:sldId id="610" r:id="rId61"/>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99"/>
    <a:srgbClr val="0000FF"/>
    <a:srgbClr val="CCECFF"/>
    <a:srgbClr val="FF3300"/>
    <a:srgbClr val="6699FF"/>
    <a:srgbClr val="00FFFF"/>
    <a:srgbClr val="33CC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0" autoAdjust="0"/>
    <p:restoredTop sz="88342" autoAdjust="0"/>
  </p:normalViewPr>
  <p:slideViewPr>
    <p:cSldViewPr>
      <p:cViewPr>
        <p:scale>
          <a:sx n="63" d="100"/>
          <a:sy n="63" d="100"/>
        </p:scale>
        <p:origin x="-2556" y="-942"/>
      </p:cViewPr>
      <p:guideLst>
        <p:guide orient="horz" pos="2160"/>
        <p:guide pos="2880"/>
      </p:guideLst>
    </p:cSldViewPr>
  </p:slideViewPr>
  <p:outlineViewPr>
    <p:cViewPr>
      <p:scale>
        <a:sx n="33" d="100"/>
        <a:sy n="33" d="100"/>
      </p:scale>
      <p:origin x="0" y="395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B4B9BB-6DE8-4551-91B0-1D212BA0667C}" type="datetimeFigureOut">
              <a:rPr lang="zh-CN" altLang="en-US" smtClean="0"/>
              <a:pPr/>
              <a:t>2018/4/9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379E54-6977-419B-BC40-D913703F14B0}" type="slidenum">
              <a:rPr lang="zh-CN" altLang="en-US" smtClean="0"/>
              <a:pPr/>
              <a:t>‹#›</a:t>
            </a:fld>
            <a:endParaRPr lang="zh-CN" altLang="en-US"/>
          </a:p>
        </p:txBody>
      </p:sp>
    </p:spTree>
    <p:extLst>
      <p:ext uri="{BB962C8B-B14F-4D97-AF65-F5344CB8AC3E}">
        <p14:creationId xmlns:p14="http://schemas.microsoft.com/office/powerpoint/2010/main" val="281104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7470E5E1-4843-4932-A191-9860DB39C7B3}" type="slidenum">
              <a:rPr lang="en-US" altLang="zh-CN"/>
              <a:pPr>
                <a:defRPr/>
              </a:pPr>
              <a:t>‹#›</a:t>
            </a:fld>
            <a:endParaRPr lang="en-US" altLang="zh-CN"/>
          </a:p>
        </p:txBody>
      </p:sp>
    </p:spTree>
    <p:extLst>
      <p:ext uri="{BB962C8B-B14F-4D97-AF65-F5344CB8AC3E}">
        <p14:creationId xmlns:p14="http://schemas.microsoft.com/office/powerpoint/2010/main" val="913797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18</a:t>
            </a:fld>
            <a:endParaRPr lang="en-US" altLang="zh-CN"/>
          </a:p>
        </p:txBody>
      </p:sp>
    </p:spTree>
    <p:extLst>
      <p:ext uri="{BB962C8B-B14F-4D97-AF65-F5344CB8AC3E}">
        <p14:creationId xmlns:p14="http://schemas.microsoft.com/office/powerpoint/2010/main" val="3633772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1DFD5C4F-A7D4-4AEC-A8D3-6A6C00AC849B}" type="slidenum">
              <a:rPr lang="en-US" altLang="zh-CN" sz="1200"/>
              <a:pPr eaLnBrk="1" hangingPunct="1"/>
              <a:t>57</a:t>
            </a:fld>
            <a:endParaRPr lang="en-US" altLang="zh-CN" sz="1200"/>
          </a:p>
        </p:txBody>
      </p:sp>
      <p:sp>
        <p:nvSpPr>
          <p:cNvPr id="62467" name="Rectangle 2"/>
          <p:cNvSpPr>
            <a:spLocks noGrp="1" noRot="1" noChangeAspect="1" noChangeArrowheads="1" noTextEdit="1"/>
          </p:cNvSpPr>
          <p:nvPr>
            <p:ph type="sldImg"/>
          </p:nvPr>
        </p:nvSpPr>
        <p:spPr>
          <a:xfrm>
            <a:off x="3429000" y="2400300"/>
            <a:ext cx="0" cy="0"/>
          </a:xfrm>
          <a:ln/>
        </p:spPr>
      </p:sp>
      <p:sp>
        <p:nvSpPr>
          <p:cNvPr id="62468" name="Rectangle 3"/>
          <p:cNvSpPr>
            <a:spLocks noGrp="1" noChangeArrowheads="1"/>
          </p:cNvSpPr>
          <p:nvPr>
            <p:ph type="body" idx="1"/>
          </p:nvPr>
        </p:nvSpPr>
        <p:spPr>
          <a:xfrm>
            <a:off x="914400" y="6262688"/>
            <a:ext cx="1403350" cy="27463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fld id="{7F56B52D-6748-4DA8-9985-1F5557F556BB}" type="slidenum">
              <a:rPr lang="en-US" altLang="zh-CN" sz="1200"/>
              <a:pPr eaLnBrk="1" hangingPunct="1"/>
              <a:t>58</a:t>
            </a:fld>
            <a:endParaRPr lang="en-US" altLang="zh-CN" sz="1200"/>
          </a:p>
        </p:txBody>
      </p:sp>
      <p:sp>
        <p:nvSpPr>
          <p:cNvPr id="63491" name="Rectangle 2"/>
          <p:cNvSpPr>
            <a:spLocks noGrp="1" noRot="1" noChangeAspect="1" noChangeArrowheads="1" noTextEdit="1"/>
          </p:cNvSpPr>
          <p:nvPr>
            <p:ph type="sldImg"/>
          </p:nvPr>
        </p:nvSpPr>
        <p:spPr>
          <a:xfrm>
            <a:off x="3429000" y="2400300"/>
            <a:ext cx="0" cy="0"/>
          </a:xfrm>
          <a:ln/>
        </p:spPr>
      </p:sp>
      <p:sp>
        <p:nvSpPr>
          <p:cNvPr id="63492" name="Rectangle 3"/>
          <p:cNvSpPr>
            <a:spLocks noGrp="1" noChangeArrowheads="1"/>
          </p:cNvSpPr>
          <p:nvPr>
            <p:ph type="body" idx="1"/>
          </p:nvPr>
        </p:nvSpPr>
        <p:spPr>
          <a:xfrm>
            <a:off x="914400" y="6262688"/>
            <a:ext cx="1403350" cy="274637"/>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b="0"/>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b="0"/>
          </a:p>
        </p:txBody>
      </p:sp>
      <p:grpSp>
        <p:nvGrpSpPr>
          <p:cNvPr id="6" name="Group 11"/>
          <p:cNvGrpSpPr>
            <a:grpSpLocks/>
          </p:cNvGrpSpPr>
          <p:nvPr userDrawn="1"/>
        </p:nvGrpSpPr>
        <p:grpSpPr bwMode="auto">
          <a:xfrm>
            <a:off x="7493000" y="2992438"/>
            <a:ext cx="1338263" cy="2189162"/>
            <a:chOff x="4704" y="1885"/>
            <a:chExt cx="843" cy="1379"/>
          </a:xfrm>
        </p:grpSpPr>
        <p:sp>
          <p:nvSpPr>
            <p:cNvPr id="7" name="Oval 12"/>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3"/>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4"/>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5"/>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6"/>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7"/>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3" name="Oval 18"/>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4" name="Oval 19"/>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20"/>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6" name="Oval 21"/>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2"/>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8" name="Oval 23"/>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9" name="Oval 24"/>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20" name="Oval 25"/>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6"/>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2" name="Oval 27"/>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3" name="Oval 28"/>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9"/>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5" name="Oval 30"/>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31"/>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7" name="Oval 32"/>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8" name="Oval 33"/>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9" name="Oval 34"/>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5"/>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1" name="Oval 36"/>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2" name="Oval 37"/>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8"/>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4" name="Oval 39"/>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40"/>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41"/>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7" name="Oval 42"/>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28675" name="Rectangle 3"/>
          <p:cNvSpPr>
            <a:spLocks noGrp="1" noChangeArrowheads="1"/>
          </p:cNvSpPr>
          <p:nvPr>
            <p:ph type="ctrTitle"/>
          </p:nvPr>
        </p:nvSpPr>
        <p:spPr>
          <a:xfrm>
            <a:off x="315913" y="466725"/>
            <a:ext cx="6781800" cy="2133600"/>
          </a:xfrm>
        </p:spPr>
        <p:txBody>
          <a:bodyPr/>
          <a:lstStyle>
            <a:lvl1pPr algn="r">
              <a:defRPr sz="5200"/>
            </a:lvl1pPr>
          </a:lstStyle>
          <a:p>
            <a:r>
              <a:rPr lang="zh-CN" altLang="en-US"/>
              <a:t>单击此处编辑母版标题样式</a:t>
            </a:r>
          </a:p>
        </p:txBody>
      </p:sp>
      <p:sp>
        <p:nvSpPr>
          <p:cNvPr id="28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000" b="0"/>
            </a:lvl1pPr>
          </a:lstStyle>
          <a:p>
            <a:pPr>
              <a:defRPr/>
            </a:pPr>
            <a:endParaRPr lang="en-US" altLang="zh-CN"/>
          </a:p>
        </p:txBody>
      </p:sp>
      <p:sp>
        <p:nvSpPr>
          <p:cNvPr id="39" name="Rectangle 6"/>
          <p:cNvSpPr>
            <a:spLocks noGrp="1" noChangeArrowheads="1"/>
          </p:cNvSpPr>
          <p:nvPr>
            <p:ph type="ftr" sz="quarter" idx="11"/>
          </p:nvPr>
        </p:nvSpPr>
        <p:spPr>
          <a:xfrm>
            <a:off x="179388" y="188913"/>
            <a:ext cx="2895600" cy="457200"/>
          </a:xfrm>
        </p:spPr>
        <p:txBody>
          <a:bodyPr/>
          <a:lstStyle>
            <a:lvl1pPr>
              <a:defRPr/>
            </a:lvl1pPr>
          </a:lstStyle>
          <a:p>
            <a:pPr>
              <a:defRPr/>
            </a:pPr>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73C00A0-2C46-4087-9057-200FC475DE87}" type="slidenum">
              <a:rPr lang="en-US" altLang="zh-CN"/>
              <a:pPr>
                <a:defRPr/>
              </a:pPr>
              <a:t>‹#›</a:t>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BECDF150-94D8-4D32-8C0D-14E98644416A}" type="slidenum">
              <a:rPr lang="en-US" altLang="zh-CN"/>
              <a:pPr>
                <a:defRPr/>
              </a:pPr>
              <a:t>‹#›</a:t>
            </a:fld>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B79023B1-0CB4-4C69-A1E8-9B75F5986AF7}" type="slidenum">
              <a:rPr lang="en-US" altLang="zh-CN"/>
              <a:pPr>
                <a:defRPr/>
              </a:pPr>
              <a:t>‹#›</a:t>
            </a:fld>
            <a:endParaRPr lang="en-US" altLang="zh-CN"/>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648200" y="1719263"/>
            <a:ext cx="4038600" cy="4411662"/>
          </a:xfrm>
        </p:spPr>
        <p:txBody>
          <a:bodyPr/>
          <a:lstStyle/>
          <a:p>
            <a:pPr lvl="0"/>
            <a:endParaRPr lang="zh-CN" altLang="en-US" noProof="0" smtClean="0"/>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C16F5EE4-F81D-4B65-813D-8973884A9E34}" type="slidenum">
              <a:rPr lang="en-US" altLang="zh-CN"/>
              <a:pPr>
                <a:defRPr/>
              </a:pPr>
              <a:t>‹#›</a:t>
            </a:fld>
            <a:endParaRPr lang="en-US" altLang="zh-CN"/>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614ACCD-D9C7-48A9-AF67-F346CBBA37AF}" type="slidenum">
              <a:rPr lang="en-US" altLang="zh-CN"/>
              <a:pPr>
                <a:defRPr/>
              </a:pPr>
              <a:t>‹#›</a:t>
            </a:fld>
            <a:endParaRPr lang="en-US" altLang="zh-CN"/>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B160E9CA-F52C-4D0B-82BD-BAAA88E26D2D}" type="slidenum">
              <a:rPr lang="en-US" altLang="zh-CN"/>
              <a:pPr/>
              <a:t>‹#›</a:t>
            </a:fld>
            <a:endParaRPr lang="en-US" altLang="zh-CN"/>
          </a:p>
        </p:txBody>
      </p:sp>
    </p:spTree>
    <p:extLst>
      <p:ext uri="{BB962C8B-B14F-4D97-AF65-F5344CB8AC3E}">
        <p14:creationId xmlns:p14="http://schemas.microsoft.com/office/powerpoint/2010/main" val="3181555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D7E199F4-F9C2-47F3-A9CF-C7E61E01A2A8}" type="slidenum">
              <a:rPr lang="en-US" altLang="zh-CN"/>
              <a:pPr>
                <a:defRPr/>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46CF5370-F617-452E-810F-51450643CFF6}" type="slidenum">
              <a:rPr lang="en-US" altLang="zh-CN"/>
              <a:pPr>
                <a:defRPr/>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0DC2A26A-A11D-4C40-BEE9-C2540F45426C}" type="slidenum">
              <a:rPr lang="en-US" altLang="zh-CN"/>
              <a:pPr>
                <a:defRPr/>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60250AA8-0700-402F-A230-C897B65B06C7}"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110871B5-850E-4E14-A636-3EC679EBF038}" type="slidenum">
              <a:rPr lang="en-US" altLang="zh-CN"/>
              <a:pPr>
                <a:defRPr/>
              </a:pPr>
              <a:t>‹#›</a:t>
            </a:fld>
            <a:endParaRPr lang="en-US" altLang="zh-CN"/>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E78EC45F-5BC3-4AFD-AE53-C02A6CCE0A72}" type="slidenum">
              <a:rPr lang="en-US" altLang="zh-CN"/>
              <a:pPr>
                <a:defRPr/>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fld id="{FCA8214C-F769-43E3-96E2-59F4E44E6C02}" type="slidenum">
              <a:rPr lang="en-US" altLang="zh-CN"/>
              <a:pPr>
                <a:defRPr/>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4015DD36-B387-4528-8554-6653607938B2}" type="slidenum">
              <a:rPr lang="en-US" altLang="zh-CN"/>
              <a:pPr>
                <a:defRPr/>
              </a:pPr>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1983FD14-5D83-42E5-805D-56005BCDE088}" type="slidenum">
              <a:rPr lang="en-US" altLang="zh-CN"/>
              <a:pPr>
                <a:defRPr/>
              </a:pPr>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55D4D261-371C-478E-9D92-CC4BEDE0F769}" type="slidenum">
              <a:rPr lang="en-US" altLang="zh-CN"/>
              <a:pPr>
                <a:defRPr/>
              </a:pPr>
              <a:t>‹#›</a:t>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126A5805-CF17-4D74-92E1-6F9D498D634E}"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p:txBody>
          <a:bodyPr/>
          <a:lstStyle>
            <a:lvl1pPr>
              <a:defRPr/>
            </a:lvl1pPr>
          </a:lstStyle>
          <a:p>
            <a:pPr>
              <a:defRPr/>
            </a:pPr>
            <a:fld id="{67DF4681-0EF9-4093-ADCE-209947C6A470}" type="slidenum">
              <a:rPr lang="en-US" altLang="zh-CN"/>
              <a:pPr>
                <a:defRPr/>
              </a:pPr>
              <a:t>‹#›</a:t>
            </a:fld>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12FDFE95-E975-478F-A645-7C4EB3F7594E}" type="slidenum">
              <a:rPr lang="en-US" altLang="zh-CN"/>
              <a:pPr>
                <a:defRPr/>
              </a:pPr>
              <a:t>‹#›</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p:txBody>
          <a:bodyPr/>
          <a:lstStyle>
            <a:lvl1pPr>
              <a:defRPr/>
            </a:lvl1pPr>
          </a:lstStyle>
          <a:p>
            <a:pPr>
              <a:defRPr/>
            </a:pPr>
            <a:fld id="{74E65B35-C933-4A04-A71C-03F9021F5B4F}" type="slidenum">
              <a:rPr lang="en-US" altLang="zh-CN"/>
              <a:pPr>
                <a:defRPr/>
              </a:pPr>
              <a:t>‹#›</a:t>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p:txBody>
          <a:bodyPr/>
          <a:lstStyle>
            <a:lvl1pPr>
              <a:defRPr/>
            </a:lvl1pPr>
          </a:lstStyle>
          <a:p>
            <a:pPr>
              <a:defRPr/>
            </a:pPr>
            <a:fld id="{BBBB0021-1471-4A19-B058-3F89A7DAB666}" type="slidenum">
              <a:rPr lang="en-US" altLang="zh-CN"/>
              <a:pPr>
                <a:defRPr/>
              </a:pPr>
              <a:t>‹#›</a:t>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p:txBody>
          <a:bodyPr/>
          <a:lstStyle>
            <a:lvl1pPr>
              <a:defRPr/>
            </a:lvl1pPr>
          </a:lstStyle>
          <a:p>
            <a:pPr>
              <a:defRPr/>
            </a:pPr>
            <a:fld id="{700C099A-6552-4724-AD39-B0EE2F003FA2}" type="slidenum">
              <a:rPr lang="en-US" altLang="zh-CN"/>
              <a:pPr>
                <a:defRPr/>
              </a:pPr>
              <a:t>‹#›</a:t>
            </a:fld>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7ACCEEF5-A4E8-4B38-9B9A-645F7197AB0D}" type="slidenum">
              <a:rPr lang="en-US" altLang="zh-CN"/>
              <a:pPr>
                <a:defRPr/>
              </a:pPr>
              <a:t>‹#›</a:t>
            </a:fld>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pPr>
              <a:defRPr/>
            </a:pPr>
            <a:fld id="{0440781A-A4F2-4A76-904B-091E0D892C1E}" type="slidenum">
              <a:rPr lang="en-US" altLang="zh-CN"/>
              <a:pPr>
                <a:defRPr/>
              </a:pPr>
              <a:t>‹#›</a:t>
            </a:fld>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2051"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endParaRPr lang="en-US" altLang="zh-CN"/>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F1DF145E-C5AF-4A14-B9F0-BF7FA6800514}" type="slidenum">
              <a:rPr lang="en-US" altLang="zh-CN"/>
              <a:pPr>
                <a:defRPr/>
              </a:pPr>
              <a:t>‹#›</a:t>
            </a:fld>
            <a:endParaRPr lang="en-US" altLang="zh-CN"/>
          </a:p>
        </p:txBody>
      </p:sp>
      <p:grpSp>
        <p:nvGrpSpPr>
          <p:cNvPr id="2054" name="Group 9"/>
          <p:cNvGrpSpPr>
            <a:grpSpLocks/>
          </p:cNvGrpSpPr>
          <p:nvPr userDrawn="1"/>
        </p:nvGrpSpPr>
        <p:grpSpPr bwMode="auto">
          <a:xfrm>
            <a:off x="8101013" y="261938"/>
            <a:ext cx="1042987" cy="1438275"/>
            <a:chOff x="5136" y="960"/>
            <a:chExt cx="528" cy="864"/>
          </a:xfrm>
        </p:grpSpPr>
        <p:sp>
          <p:nvSpPr>
            <p:cNvPr id="1034" name="Oval 10"/>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5" name="Oval 11"/>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6" name="Oval 12"/>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7" name="Oval 13"/>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8" name="Oval 14"/>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9" name="Oval 15"/>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0" name="Oval 16"/>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1" name="Oval 17"/>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2" name="Oval 18"/>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3" name="Oval 19"/>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4" name="Oval 20"/>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5" name="Oval 21"/>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46" name="Oval 22"/>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7" name="Oval 23"/>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8" name="Oval 24"/>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9" name="Oval 25"/>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0" name="Oval 26"/>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1" name="Oval 27"/>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2" name="Oval 28"/>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3" name="Oval 29"/>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4" name="Oval 30"/>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5" name="Oval 31"/>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6" name="Oval 32"/>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7" name="Oval 33"/>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8" name="Oval 34"/>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9" name="Oval 35"/>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0" name="Oval 36"/>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1" name="Oval 37"/>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2" name="Oval 38"/>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3" name="Oval 39"/>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4" name="Oval 40"/>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1065" name="Line 41"/>
          <p:cNvSpPr>
            <a:spLocks noChangeShapeType="1"/>
          </p:cNvSpPr>
          <p:nvPr userDrawn="1"/>
        </p:nvSpPr>
        <p:spPr bwMode="auto">
          <a:xfrm>
            <a:off x="8027988" y="152400"/>
            <a:ext cx="0" cy="152400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1" r:id="rId15"/>
  </p:sldLayoutIdLst>
  <p:transition/>
  <p:timing>
    <p:tnLst>
      <p:par>
        <p:cTn id="1" dur="indefinite" restart="never" nodeType="tmRoot"/>
      </p:par>
    </p:tnLst>
  </p:timing>
  <p:hf hdr="0" ftr="0" dt="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3"/>
          </p:nvPr>
        </p:nvSpPr>
        <p:spPr bwMode="auto">
          <a:xfrm>
            <a:off x="228600" y="618013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2000" b="0">
                <a:ea typeface="+mn-ea"/>
              </a:defRPr>
            </a:lvl1pPr>
          </a:lstStyle>
          <a:p>
            <a:pPr>
              <a:defRPr/>
            </a:pPr>
            <a:endParaRPr lang="en-US" altLang="zh-CN"/>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49D54238-E30E-46E7-B70F-7CD9559569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60" r:id="rId8"/>
    <p:sldLayoutId id="2147483742" r:id="rId9"/>
    <p:sldLayoutId id="2147483743" r:id="rId10"/>
    <p:sldLayoutId id="2147483744" r:id="rId11"/>
    <p:sldLayoutId id="2147483745"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宋体" pitchFamily="2" charset="-122"/>
        </a:defRPr>
      </a:lvl2pPr>
      <a:lvl3pPr algn="l" rtl="0" eaLnBrk="0" fontAlgn="base" hangingPunct="0">
        <a:spcBef>
          <a:spcPct val="0"/>
        </a:spcBef>
        <a:spcAft>
          <a:spcPct val="0"/>
        </a:spcAft>
        <a:defRPr sz="4200" b="1">
          <a:solidFill>
            <a:schemeClr val="tx1"/>
          </a:solidFill>
          <a:latin typeface="Arial" charset="0"/>
          <a:ea typeface="宋体" pitchFamily="2" charset="-122"/>
        </a:defRPr>
      </a:lvl3pPr>
      <a:lvl4pPr algn="l" rtl="0" eaLnBrk="0" fontAlgn="base" hangingPunct="0">
        <a:spcBef>
          <a:spcPct val="0"/>
        </a:spcBef>
        <a:spcAft>
          <a:spcPct val="0"/>
        </a:spcAft>
        <a:defRPr sz="4200" b="1">
          <a:solidFill>
            <a:schemeClr val="tx1"/>
          </a:solidFill>
          <a:latin typeface="Arial" charset="0"/>
          <a:ea typeface="宋体" pitchFamily="2" charset="-122"/>
        </a:defRPr>
      </a:lvl4pPr>
      <a:lvl5pPr algn="l" rtl="0" eaLnBrk="0" fontAlgn="base" hangingPunct="0">
        <a:spcBef>
          <a:spcPct val="0"/>
        </a:spcBef>
        <a:spcAft>
          <a:spcPct val="0"/>
        </a:spcAft>
        <a:defRPr sz="4200" b="1">
          <a:solidFill>
            <a:schemeClr val="tx1"/>
          </a:solidFill>
          <a:latin typeface="Arial" charset="0"/>
          <a:ea typeface="宋体" pitchFamily="2" charset="-122"/>
        </a:defRPr>
      </a:lvl5pPr>
      <a:lvl6pPr marL="457200" algn="l" rtl="0" fontAlgn="base">
        <a:spcBef>
          <a:spcPct val="0"/>
        </a:spcBef>
        <a:spcAft>
          <a:spcPct val="0"/>
        </a:spcAft>
        <a:defRPr sz="4200" b="1">
          <a:solidFill>
            <a:schemeClr val="tx1"/>
          </a:solidFill>
          <a:latin typeface="Arial" charset="0"/>
          <a:ea typeface="宋体" pitchFamily="2" charset="-122"/>
        </a:defRPr>
      </a:lvl6pPr>
      <a:lvl7pPr marL="914400" algn="l" rtl="0" fontAlgn="base">
        <a:spcBef>
          <a:spcPct val="0"/>
        </a:spcBef>
        <a:spcAft>
          <a:spcPct val="0"/>
        </a:spcAft>
        <a:defRPr sz="4200" b="1">
          <a:solidFill>
            <a:schemeClr val="tx1"/>
          </a:solidFill>
          <a:latin typeface="Arial" charset="0"/>
          <a:ea typeface="宋体" pitchFamily="2" charset="-122"/>
        </a:defRPr>
      </a:lvl7pPr>
      <a:lvl8pPr marL="1371600" algn="l" rtl="0" fontAlgn="base">
        <a:spcBef>
          <a:spcPct val="0"/>
        </a:spcBef>
        <a:spcAft>
          <a:spcPct val="0"/>
        </a:spcAft>
        <a:defRPr sz="4200" b="1">
          <a:solidFill>
            <a:schemeClr val="tx1"/>
          </a:solidFill>
          <a:latin typeface="Arial" charset="0"/>
          <a:ea typeface="宋体" pitchFamily="2" charset="-122"/>
        </a:defRPr>
      </a:lvl8pPr>
      <a:lvl9pPr marL="1828800" algn="l" rtl="0" fontAlgn="base">
        <a:spcBef>
          <a:spcPct val="0"/>
        </a:spcBef>
        <a:spcAft>
          <a:spcPct val="0"/>
        </a:spcAft>
        <a:defRPr sz="42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png"/><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180975" y="1438722"/>
            <a:ext cx="6911975" cy="1846262"/>
          </a:xfrm>
        </p:spPr>
        <p:txBody>
          <a:bodyPr/>
          <a:lstStyle/>
          <a:p>
            <a:pPr algn="ctr" eaLnBrk="1" hangingPunct="1"/>
            <a:r>
              <a:rPr lang="en-US" altLang="zh-CN" sz="5000" dirty="0" smtClean="0"/>
              <a:t>       </a:t>
            </a:r>
            <a:r>
              <a:rPr lang="zh-CN" altLang="en-US" sz="5400" dirty="0" smtClean="0"/>
              <a:t>第</a:t>
            </a:r>
            <a:r>
              <a:rPr lang="en-US" altLang="zh-CN" sz="5400" dirty="0"/>
              <a:t>4</a:t>
            </a:r>
            <a:r>
              <a:rPr lang="zh-CN" altLang="en-US" sz="5400" dirty="0" smtClean="0"/>
              <a:t>章</a:t>
            </a:r>
            <a:r>
              <a:rPr lang="en-US" altLang="zh-CN" sz="5400" dirty="0" smtClean="0"/>
              <a:t/>
            </a:r>
            <a:br>
              <a:rPr lang="en-US" altLang="zh-CN" sz="5400" dirty="0" smtClean="0"/>
            </a:br>
            <a:r>
              <a:rPr lang="en-US" altLang="zh-CN" sz="5400" dirty="0" smtClean="0"/>
              <a:t>      </a:t>
            </a:r>
            <a:endParaRPr lang="zh-CN" altLang="en-US" sz="4200" dirty="0" smtClean="0"/>
          </a:p>
        </p:txBody>
      </p:sp>
      <p:sp>
        <p:nvSpPr>
          <p:cNvPr id="18436" name="Rectangle 3"/>
          <p:cNvSpPr>
            <a:spLocks noGrp="1" noChangeArrowheads="1"/>
          </p:cNvSpPr>
          <p:nvPr>
            <p:ph type="subTitle" idx="1"/>
          </p:nvPr>
        </p:nvSpPr>
        <p:spPr>
          <a:xfrm>
            <a:off x="982663" y="2919413"/>
            <a:ext cx="6248400" cy="2449512"/>
          </a:xfrm>
        </p:spPr>
        <p:txBody>
          <a:bodyPr/>
          <a:lstStyle/>
          <a:p>
            <a:pPr algn="ctr" eaLnBrk="1" hangingPunct="1"/>
            <a:r>
              <a:rPr lang="en-US" altLang="zh-CN" sz="5400" dirty="0" smtClean="0">
                <a:latin typeface="黑体" pitchFamily="2" charset="-122"/>
              </a:rPr>
              <a:t>Linux</a:t>
            </a:r>
            <a:r>
              <a:rPr lang="zh-CN" altLang="en-US" sz="5400" dirty="0" smtClean="0">
                <a:latin typeface="黑体" pitchFamily="2" charset="-122"/>
              </a:rPr>
              <a:t>图形界面与命令行</a:t>
            </a:r>
          </a:p>
          <a:p>
            <a:pPr algn="ctr" eaLnBrk="1" hangingPunct="1"/>
            <a:endParaRPr lang="en-US" altLang="zh-CN" sz="1000" dirty="0" smtClean="0">
              <a:latin typeface="Times New Roman" pitchFamily="18" charset="0"/>
            </a:endParaRPr>
          </a:p>
          <a:p>
            <a:pPr algn="ctr" eaLnBrk="1" hangingPunct="1"/>
            <a:endParaRPr lang="en-US" altLang="zh-CN" sz="3000" dirty="0" smtClean="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395536" y="193899"/>
            <a:ext cx="7543800" cy="858837"/>
          </a:xfrm>
        </p:spPr>
        <p:txBody>
          <a:bodyPr/>
          <a:lstStyle/>
          <a:p>
            <a:pPr algn="ctr"/>
            <a:r>
              <a:rPr lang="en-US" altLang="zh-CN" sz="4000" dirty="0" smtClean="0"/>
              <a:t>X Window </a:t>
            </a:r>
            <a:r>
              <a:rPr lang="zh-CN" altLang="en-US" sz="4000" dirty="0" smtClean="0"/>
              <a:t>架构</a:t>
            </a:r>
            <a:endParaRPr lang="zh-CN" altLang="en-US" sz="4000" dirty="0"/>
          </a:p>
        </p:txBody>
      </p:sp>
      <p:sp>
        <p:nvSpPr>
          <p:cNvPr id="296963" name="Rectangle 3"/>
          <p:cNvSpPr>
            <a:spLocks noChangeArrowheads="1"/>
          </p:cNvSpPr>
          <p:nvPr/>
        </p:nvSpPr>
        <p:spPr bwMode="auto">
          <a:xfrm>
            <a:off x="476300" y="1129382"/>
            <a:ext cx="8272164"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l" eaLnBrk="0" hangingPunct="0">
              <a:lnSpc>
                <a:spcPct val="150000"/>
              </a:lnSpc>
              <a:buClr>
                <a:srgbClr val="002060"/>
              </a:buClr>
              <a:buSzPct val="70000"/>
              <a:buFont typeface="Wingdings" panose="05000000000000000000" pitchFamily="2" charset="2"/>
              <a:buChar char="l"/>
            </a:pPr>
            <a:r>
              <a:rPr lang="en-US" altLang="zh-CN" sz="2600" b="1" dirty="0" smtClean="0">
                <a:solidFill>
                  <a:srgbClr val="000099"/>
                </a:solidFill>
                <a:effectLst>
                  <a:outerShdw blurRad="38100" dist="38100" dir="2700000" algn="tl">
                    <a:srgbClr val="C0C0C0"/>
                  </a:outerShdw>
                </a:effectLst>
                <a:latin typeface="+mn-ea"/>
                <a:ea typeface="+mn-ea"/>
              </a:rPr>
              <a:t>X</a:t>
            </a:r>
            <a:r>
              <a:rPr lang="zh-CN" altLang="en-US" sz="2600" b="1" dirty="0">
                <a:solidFill>
                  <a:srgbClr val="000099"/>
                </a:solidFill>
                <a:effectLst>
                  <a:outerShdw blurRad="38100" dist="38100" dir="2700000" algn="tl">
                    <a:srgbClr val="C0C0C0"/>
                  </a:outerShdw>
                </a:effectLst>
                <a:latin typeface="+mn-ea"/>
                <a:ea typeface="+mn-ea"/>
              </a:rPr>
              <a:t>通讯协议</a:t>
            </a:r>
            <a:r>
              <a:rPr lang="en-US" altLang="zh-CN" sz="2600" dirty="0">
                <a:latin typeface="+mn-ea"/>
                <a:ea typeface="+mn-ea"/>
              </a:rPr>
              <a:t>——</a:t>
            </a:r>
            <a:r>
              <a:rPr lang="en-US" altLang="zh-CN" sz="2600" b="1" dirty="0">
                <a:solidFill>
                  <a:srgbClr val="000099"/>
                </a:solidFill>
                <a:effectLst>
                  <a:outerShdw blurRad="38100" dist="38100" dir="2700000" algn="tl">
                    <a:srgbClr val="C0C0C0"/>
                  </a:outerShdw>
                </a:effectLst>
                <a:latin typeface="+mn-ea"/>
                <a:ea typeface="+mn-ea"/>
              </a:rPr>
              <a:t>X Protocol</a:t>
            </a:r>
            <a:r>
              <a:rPr lang="en-US" altLang="zh-CN" sz="2600" dirty="0">
                <a:latin typeface="+mn-ea"/>
                <a:ea typeface="+mn-ea"/>
              </a:rPr>
              <a:t> </a:t>
            </a:r>
          </a:p>
          <a:p>
            <a:pPr algn="l" eaLnBrk="0" hangingPunct="0">
              <a:lnSpc>
                <a:spcPct val="150000"/>
              </a:lnSpc>
            </a:pPr>
            <a:r>
              <a:rPr lang="en-US" altLang="zh-CN" sz="2600" dirty="0">
                <a:solidFill>
                  <a:srgbClr val="0000CC"/>
                </a:solidFill>
                <a:latin typeface="+mn-ea"/>
                <a:ea typeface="+mn-ea"/>
              </a:rPr>
              <a:t>X</a:t>
            </a:r>
            <a:r>
              <a:rPr lang="zh-CN" altLang="en-US" sz="2600" dirty="0" smtClean="0">
                <a:solidFill>
                  <a:srgbClr val="0000CC"/>
                </a:solidFill>
                <a:latin typeface="+mn-ea"/>
                <a:ea typeface="+mn-ea"/>
              </a:rPr>
              <a:t>客户端和</a:t>
            </a:r>
            <a:r>
              <a:rPr lang="en-US" altLang="zh-CN" sz="2600" dirty="0" smtClean="0">
                <a:solidFill>
                  <a:srgbClr val="0000CC"/>
                </a:solidFill>
                <a:latin typeface="+mn-ea"/>
                <a:ea typeface="+mn-ea"/>
              </a:rPr>
              <a:t>X</a:t>
            </a:r>
            <a:r>
              <a:rPr lang="zh-CN" altLang="en-US" sz="2600" dirty="0" smtClean="0">
                <a:solidFill>
                  <a:srgbClr val="0000CC"/>
                </a:solidFill>
                <a:latin typeface="+mn-ea"/>
                <a:ea typeface="+mn-ea"/>
              </a:rPr>
              <a:t>服务器</a:t>
            </a:r>
            <a:r>
              <a:rPr lang="zh-CN" altLang="en-US" sz="2600" dirty="0">
                <a:solidFill>
                  <a:srgbClr val="0000CC"/>
                </a:solidFill>
                <a:latin typeface="+mn-ea"/>
                <a:ea typeface="+mn-ea"/>
              </a:rPr>
              <a:t>之间的一切交互操作都必须通过交换消息才能进行</a:t>
            </a:r>
            <a:r>
              <a:rPr lang="zh-CN" altLang="en-US" sz="2600" dirty="0">
                <a:latin typeface="+mn-ea"/>
                <a:ea typeface="+mn-ea"/>
              </a:rPr>
              <a:t>。消息的类型和用途就构成了</a:t>
            </a:r>
            <a:r>
              <a:rPr lang="en-US" altLang="zh-CN" sz="2600" dirty="0">
                <a:latin typeface="+mn-ea"/>
                <a:ea typeface="+mn-ea"/>
              </a:rPr>
              <a:t>X</a:t>
            </a:r>
            <a:r>
              <a:rPr lang="zh-CN" altLang="en-US" sz="2600" dirty="0">
                <a:latin typeface="+mn-ea"/>
                <a:ea typeface="+mn-ea"/>
              </a:rPr>
              <a:t>协议</a:t>
            </a:r>
            <a:r>
              <a:rPr lang="zh-CN" altLang="en-US" sz="2600" dirty="0" smtClean="0">
                <a:latin typeface="+mn-ea"/>
                <a:ea typeface="+mn-ea"/>
              </a:rPr>
              <a:t>。只有借助</a:t>
            </a:r>
            <a:r>
              <a:rPr lang="en-US" altLang="zh-CN" sz="2600" dirty="0" smtClean="0">
                <a:latin typeface="+mn-ea"/>
                <a:ea typeface="+mn-ea"/>
              </a:rPr>
              <a:t>X</a:t>
            </a:r>
            <a:r>
              <a:rPr lang="zh-CN" altLang="en-US" sz="2600" dirty="0" smtClean="0">
                <a:latin typeface="+mn-ea"/>
                <a:ea typeface="+mn-ea"/>
              </a:rPr>
              <a:t>协议，</a:t>
            </a:r>
            <a:r>
              <a:rPr lang="en-US" altLang="zh-CN" sz="2600" dirty="0" smtClean="0">
                <a:latin typeface="+mn-ea"/>
                <a:ea typeface="+mn-ea"/>
              </a:rPr>
              <a:t>X</a:t>
            </a:r>
            <a:r>
              <a:rPr lang="zh-CN" altLang="en-US" sz="2600" dirty="0" smtClean="0">
                <a:latin typeface="+mn-ea"/>
                <a:ea typeface="+mn-ea"/>
              </a:rPr>
              <a:t>客户机与</a:t>
            </a:r>
            <a:r>
              <a:rPr lang="en-US" altLang="zh-CN" sz="2600" dirty="0" smtClean="0">
                <a:latin typeface="+mn-ea"/>
                <a:ea typeface="+mn-ea"/>
              </a:rPr>
              <a:t>X</a:t>
            </a:r>
            <a:r>
              <a:rPr lang="zh-CN" altLang="en-US" sz="2600" dirty="0" smtClean="0">
                <a:latin typeface="+mn-ea"/>
                <a:ea typeface="+mn-ea"/>
              </a:rPr>
              <a:t>服务器才能相互交换信息。</a:t>
            </a:r>
            <a:endParaRPr lang="en-US" altLang="zh-CN" sz="2600" dirty="0" smtClean="0">
              <a:latin typeface="+mn-ea"/>
              <a:ea typeface="+mn-ea"/>
            </a:endParaRPr>
          </a:p>
          <a:p>
            <a:pPr algn="l" eaLnBrk="0" hangingPunct="0">
              <a:lnSpc>
                <a:spcPct val="150000"/>
              </a:lnSpc>
            </a:pPr>
            <a:r>
              <a:rPr lang="en-US" altLang="zh-CN" sz="2600" dirty="0">
                <a:latin typeface="+mn-ea"/>
                <a:ea typeface="+mn-ea"/>
              </a:rPr>
              <a:t>X</a:t>
            </a:r>
            <a:r>
              <a:rPr lang="zh-CN" altLang="en-US" sz="2600" dirty="0">
                <a:latin typeface="+mn-ea"/>
                <a:ea typeface="+mn-ea"/>
              </a:rPr>
              <a:t>协议定义了</a:t>
            </a:r>
            <a:r>
              <a:rPr lang="zh-CN" altLang="en-US" sz="2600" dirty="0" smtClean="0">
                <a:latin typeface="+mn-ea"/>
                <a:ea typeface="+mn-ea"/>
              </a:rPr>
              <a:t>客户机－</a:t>
            </a:r>
            <a:r>
              <a:rPr lang="zh-CN" altLang="en-US" sz="2600" dirty="0">
                <a:latin typeface="+mn-ea"/>
                <a:ea typeface="+mn-ea"/>
              </a:rPr>
              <a:t>服务器中</a:t>
            </a:r>
            <a:r>
              <a:rPr lang="zh-CN" altLang="en-US" sz="2600" dirty="0">
                <a:solidFill>
                  <a:srgbClr val="0000CC"/>
                </a:solidFill>
                <a:latin typeface="+mn-ea"/>
                <a:ea typeface="+mn-ea"/>
              </a:rPr>
              <a:t>应用程序和它的显示的联系</a:t>
            </a:r>
            <a:r>
              <a:rPr lang="zh-CN" altLang="en-US" sz="2600" dirty="0">
                <a:latin typeface="+mn-ea"/>
                <a:ea typeface="+mn-ea"/>
              </a:rPr>
              <a:t>。通过这个协议，应用与它的显示被分离开来</a:t>
            </a:r>
            <a:r>
              <a:rPr lang="zh-CN" altLang="en-US" sz="2600" dirty="0" smtClean="0">
                <a:latin typeface="+mn-ea"/>
                <a:ea typeface="+mn-ea"/>
              </a:rPr>
              <a:t>。</a:t>
            </a:r>
            <a:endParaRPr lang="en-US" altLang="zh-CN" sz="2600" dirty="0" smtClean="0">
              <a:latin typeface="+mn-ea"/>
              <a:ea typeface="+mn-ea"/>
            </a:endParaRPr>
          </a:p>
          <a:p>
            <a:pPr algn="l" eaLnBrk="0" hangingPunct="0">
              <a:lnSpc>
                <a:spcPct val="150000"/>
              </a:lnSpc>
            </a:pPr>
            <a:r>
              <a:rPr lang="en-US" altLang="zh-CN" sz="2600" dirty="0">
                <a:latin typeface="+mn-ea"/>
                <a:ea typeface="+mn-ea"/>
              </a:rPr>
              <a:t>X Client</a:t>
            </a:r>
            <a:r>
              <a:rPr lang="zh-CN" altLang="en-US" sz="2600" dirty="0">
                <a:latin typeface="+mn-ea"/>
                <a:ea typeface="+mn-ea"/>
              </a:rPr>
              <a:t>与</a:t>
            </a:r>
            <a:r>
              <a:rPr lang="en-US" altLang="zh-CN" sz="2600" dirty="0">
                <a:latin typeface="+mn-ea"/>
                <a:ea typeface="+mn-ea"/>
              </a:rPr>
              <a:t>X Server</a:t>
            </a:r>
            <a:r>
              <a:rPr lang="zh-CN" altLang="en-US" sz="2600" dirty="0">
                <a:latin typeface="+mn-ea"/>
                <a:ea typeface="+mn-ea"/>
              </a:rPr>
              <a:t>之间的通信是异步的双向协议，任何提供字节流通信的方式都可以使用。</a:t>
            </a:r>
            <a:endParaRPr lang="en-US" altLang="zh-CN" sz="2600" dirty="0" smtClean="0">
              <a:latin typeface="+mn-ea"/>
              <a:ea typeface="+mn-ea"/>
            </a:endParaRPr>
          </a:p>
          <a:p>
            <a:pPr algn="l" eaLnBrk="0" hangingPunct="0">
              <a:lnSpc>
                <a:spcPct val="150000"/>
              </a:lnSpc>
            </a:pPr>
            <a:endParaRPr lang="en-US" altLang="zh-CN" sz="2800" dirty="0" smtClean="0">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10</a:t>
            </a:fld>
            <a:endParaRPr lang="en-US" altLang="zh-CN"/>
          </a:p>
        </p:txBody>
      </p:sp>
    </p:spTree>
    <p:extLst>
      <p:ext uri="{BB962C8B-B14F-4D97-AF65-F5344CB8AC3E}">
        <p14:creationId xmlns:p14="http://schemas.microsoft.com/office/powerpoint/2010/main" val="165228764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395536" y="44624"/>
            <a:ext cx="7543800" cy="858837"/>
          </a:xfrm>
        </p:spPr>
        <p:txBody>
          <a:bodyPr/>
          <a:lstStyle/>
          <a:p>
            <a:pPr algn="ctr"/>
            <a:r>
              <a:rPr lang="en-US" altLang="zh-CN" sz="4000" dirty="0" smtClean="0"/>
              <a:t>X Window </a:t>
            </a:r>
            <a:r>
              <a:rPr lang="zh-CN" altLang="en-US" sz="4000" dirty="0" smtClean="0"/>
              <a:t>架构</a:t>
            </a:r>
            <a:endParaRPr lang="zh-CN" altLang="en-US" sz="4000" dirty="0"/>
          </a:p>
        </p:txBody>
      </p:sp>
      <p:sp>
        <p:nvSpPr>
          <p:cNvPr id="296963" name="Rectangle 3"/>
          <p:cNvSpPr>
            <a:spLocks noChangeArrowheads="1"/>
          </p:cNvSpPr>
          <p:nvPr/>
        </p:nvSpPr>
        <p:spPr bwMode="auto">
          <a:xfrm>
            <a:off x="482412" y="980728"/>
            <a:ext cx="8266052" cy="540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l" eaLnBrk="0" hangingPunct="0">
              <a:lnSpc>
                <a:spcPct val="150000"/>
              </a:lnSpc>
              <a:buClr>
                <a:srgbClr val="002060"/>
              </a:buClr>
              <a:buSzPct val="70000"/>
              <a:buFont typeface="Wingdings" panose="05000000000000000000" pitchFamily="2" charset="2"/>
              <a:buChar char="l"/>
            </a:pPr>
            <a:r>
              <a:rPr lang="en-US" altLang="zh-CN" sz="2600" b="1" dirty="0" smtClean="0">
                <a:solidFill>
                  <a:srgbClr val="000099"/>
                </a:solidFill>
                <a:effectLst>
                  <a:outerShdw blurRad="38100" dist="38100" dir="2700000" algn="tl">
                    <a:srgbClr val="C0C0C0"/>
                  </a:outerShdw>
                </a:effectLst>
                <a:latin typeface="+mn-ea"/>
                <a:ea typeface="+mn-ea"/>
              </a:rPr>
              <a:t>X</a:t>
            </a:r>
            <a:r>
              <a:rPr lang="zh-CN" altLang="en-US" sz="2600" b="1" dirty="0">
                <a:solidFill>
                  <a:srgbClr val="000099"/>
                </a:solidFill>
                <a:effectLst>
                  <a:outerShdw blurRad="38100" dist="38100" dir="2700000" algn="tl">
                    <a:srgbClr val="C0C0C0"/>
                  </a:outerShdw>
                </a:effectLst>
                <a:latin typeface="+mn-ea"/>
                <a:ea typeface="+mn-ea"/>
              </a:rPr>
              <a:t>通讯协议</a:t>
            </a:r>
            <a:r>
              <a:rPr lang="en-US" altLang="zh-CN" sz="2600" dirty="0">
                <a:latin typeface="+mn-ea"/>
                <a:ea typeface="+mn-ea"/>
              </a:rPr>
              <a:t>——</a:t>
            </a:r>
            <a:r>
              <a:rPr lang="en-US" altLang="zh-CN" sz="2600" b="1" dirty="0">
                <a:solidFill>
                  <a:srgbClr val="000099"/>
                </a:solidFill>
                <a:effectLst>
                  <a:outerShdw blurRad="38100" dist="38100" dir="2700000" algn="tl">
                    <a:srgbClr val="C0C0C0"/>
                  </a:outerShdw>
                </a:effectLst>
                <a:latin typeface="+mn-ea"/>
                <a:ea typeface="+mn-ea"/>
              </a:rPr>
              <a:t>X Protocol</a:t>
            </a:r>
            <a:r>
              <a:rPr lang="en-US" altLang="zh-CN" sz="2600" dirty="0">
                <a:latin typeface="+mn-ea"/>
                <a:ea typeface="+mn-ea"/>
              </a:rPr>
              <a:t> </a:t>
            </a:r>
          </a:p>
          <a:p>
            <a:pPr algn="l" eaLnBrk="0" hangingPunct="0">
              <a:lnSpc>
                <a:spcPct val="150000"/>
              </a:lnSpc>
              <a:buSzPct val="80000"/>
            </a:pPr>
            <a:r>
              <a:rPr lang="en-US" altLang="zh-CN" sz="2600" dirty="0" smtClean="0">
                <a:latin typeface="+mn-ea"/>
                <a:ea typeface="+mn-ea"/>
              </a:rPr>
              <a:t>X</a:t>
            </a:r>
            <a:r>
              <a:rPr lang="zh-CN" altLang="en-US" sz="2600" dirty="0" smtClean="0">
                <a:latin typeface="+mn-ea"/>
                <a:ea typeface="+mn-ea"/>
              </a:rPr>
              <a:t>服务器和</a:t>
            </a:r>
            <a:r>
              <a:rPr lang="en-US" altLang="zh-CN" sz="2600" dirty="0" smtClean="0">
                <a:latin typeface="+mn-ea"/>
                <a:ea typeface="+mn-ea"/>
              </a:rPr>
              <a:t>X</a:t>
            </a:r>
            <a:r>
              <a:rPr lang="zh-CN" altLang="en-US" sz="2600" dirty="0" smtClean="0">
                <a:latin typeface="+mn-ea"/>
                <a:ea typeface="+mn-ea"/>
              </a:rPr>
              <a:t>客户机之间的</a:t>
            </a:r>
            <a:r>
              <a:rPr lang="zh-CN" altLang="en-US" sz="2600" dirty="0" smtClean="0">
                <a:solidFill>
                  <a:srgbClr val="CC0099"/>
                </a:solidFill>
                <a:latin typeface="+mn-ea"/>
                <a:ea typeface="+mn-ea"/>
              </a:rPr>
              <a:t>通信方式可分为两类</a:t>
            </a:r>
            <a:r>
              <a:rPr lang="zh-CN" altLang="en-US" sz="2600" dirty="0" smtClean="0">
                <a:latin typeface="+mn-ea"/>
                <a:ea typeface="+mn-ea"/>
              </a:rPr>
              <a:t>：</a:t>
            </a:r>
            <a:endParaRPr lang="en-US" altLang="zh-CN" sz="2600" dirty="0" smtClean="0">
              <a:latin typeface="+mn-ea"/>
              <a:ea typeface="+mn-ea"/>
            </a:endParaRPr>
          </a:p>
          <a:p>
            <a:pPr algn="l" eaLnBrk="0" hangingPunct="0">
              <a:lnSpc>
                <a:spcPct val="150000"/>
              </a:lnSpc>
            </a:pPr>
            <a:r>
              <a:rPr lang="en-US" altLang="zh-CN" sz="2600" dirty="0" smtClean="0">
                <a:latin typeface="+mn-ea"/>
                <a:ea typeface="+mn-ea"/>
              </a:rPr>
              <a:t>X</a:t>
            </a:r>
            <a:r>
              <a:rPr lang="zh-CN" altLang="en-US" sz="2600" dirty="0" smtClean="0">
                <a:latin typeface="+mn-ea"/>
                <a:ea typeface="+mn-ea"/>
              </a:rPr>
              <a:t>服务器和</a:t>
            </a:r>
            <a:r>
              <a:rPr lang="en-US" altLang="zh-CN" sz="2600" dirty="0" smtClean="0">
                <a:latin typeface="+mn-ea"/>
                <a:ea typeface="+mn-ea"/>
              </a:rPr>
              <a:t>X</a:t>
            </a:r>
            <a:r>
              <a:rPr lang="zh-CN" altLang="en-US" sz="2600" dirty="0" smtClean="0">
                <a:latin typeface="+mn-ea"/>
                <a:ea typeface="+mn-ea"/>
              </a:rPr>
              <a:t>客户机</a:t>
            </a:r>
            <a:r>
              <a:rPr lang="zh-CN" altLang="en-US" sz="2600" dirty="0" smtClean="0">
                <a:solidFill>
                  <a:srgbClr val="0000CC"/>
                </a:solidFill>
                <a:latin typeface="+mn-ea"/>
                <a:ea typeface="+mn-ea"/>
              </a:rPr>
              <a:t>在同一台计算机上运行</a:t>
            </a:r>
            <a:r>
              <a:rPr lang="zh-CN" altLang="en-US" sz="2600" dirty="0" smtClean="0">
                <a:latin typeface="+mn-ea"/>
                <a:ea typeface="+mn-ea"/>
              </a:rPr>
              <a:t>，两者通过计算机内部通信机制来传递信息。这是传统的图形化用户界面的工作方式。</a:t>
            </a:r>
            <a:endParaRPr lang="en-US" altLang="zh-CN" sz="2600" dirty="0" smtClean="0">
              <a:latin typeface="+mn-ea"/>
              <a:ea typeface="+mn-ea"/>
            </a:endParaRPr>
          </a:p>
          <a:p>
            <a:pPr algn="l" eaLnBrk="0" hangingPunct="0">
              <a:lnSpc>
                <a:spcPct val="150000"/>
              </a:lnSpc>
            </a:pPr>
            <a:r>
              <a:rPr lang="en-US" altLang="zh-CN" sz="2600" dirty="0">
                <a:latin typeface="+mn-ea"/>
                <a:ea typeface="+mn-ea"/>
              </a:rPr>
              <a:t>X</a:t>
            </a:r>
            <a:r>
              <a:rPr lang="zh-CN" altLang="en-US" sz="2600" dirty="0">
                <a:latin typeface="+mn-ea"/>
                <a:ea typeface="+mn-ea"/>
              </a:rPr>
              <a:t>服务器和</a:t>
            </a:r>
            <a:r>
              <a:rPr lang="en-US" altLang="zh-CN" sz="2600" dirty="0">
                <a:latin typeface="+mn-ea"/>
                <a:ea typeface="+mn-ea"/>
              </a:rPr>
              <a:t>X</a:t>
            </a:r>
            <a:r>
              <a:rPr lang="zh-CN" altLang="en-US" sz="2600" dirty="0">
                <a:latin typeface="+mn-ea"/>
                <a:ea typeface="+mn-ea"/>
              </a:rPr>
              <a:t>客户</a:t>
            </a:r>
            <a:r>
              <a:rPr lang="zh-CN" altLang="en-US" sz="2600" dirty="0" smtClean="0">
                <a:latin typeface="+mn-ea"/>
                <a:ea typeface="+mn-ea"/>
              </a:rPr>
              <a:t>机</a:t>
            </a:r>
            <a:r>
              <a:rPr lang="zh-CN" altLang="en-US" sz="2600" dirty="0" smtClean="0">
                <a:solidFill>
                  <a:srgbClr val="0000CC"/>
                </a:solidFill>
                <a:latin typeface="+mn-ea"/>
                <a:ea typeface="+mn-ea"/>
              </a:rPr>
              <a:t>不在</a:t>
            </a:r>
            <a:r>
              <a:rPr lang="zh-CN" altLang="en-US" sz="2600" dirty="0">
                <a:solidFill>
                  <a:srgbClr val="0000CC"/>
                </a:solidFill>
                <a:latin typeface="+mn-ea"/>
                <a:ea typeface="+mn-ea"/>
              </a:rPr>
              <a:t>同一台计算机上</a:t>
            </a:r>
            <a:r>
              <a:rPr lang="zh-CN" altLang="en-US" sz="2600" dirty="0" smtClean="0">
                <a:solidFill>
                  <a:srgbClr val="0000CC"/>
                </a:solidFill>
                <a:latin typeface="+mn-ea"/>
                <a:ea typeface="+mn-ea"/>
              </a:rPr>
              <a:t>运行</a:t>
            </a:r>
            <a:r>
              <a:rPr lang="zh-CN" altLang="en-US" sz="2600" dirty="0" smtClean="0">
                <a:latin typeface="+mn-ea"/>
                <a:ea typeface="+mn-ea"/>
              </a:rPr>
              <a:t>，两者通过</a:t>
            </a:r>
            <a:r>
              <a:rPr lang="en-US" altLang="zh-CN" sz="2600" dirty="0" smtClean="0">
                <a:latin typeface="+mn-ea"/>
                <a:ea typeface="+mn-ea"/>
              </a:rPr>
              <a:t>TCP/IP</a:t>
            </a:r>
            <a:r>
              <a:rPr lang="zh-CN" altLang="en-US" sz="2600" dirty="0" smtClean="0">
                <a:latin typeface="+mn-ea"/>
                <a:ea typeface="+mn-ea"/>
              </a:rPr>
              <a:t>等网络协议进行通信，这是</a:t>
            </a:r>
            <a:r>
              <a:rPr lang="en-US" altLang="zh-CN" sz="2600" dirty="0" smtClean="0">
                <a:latin typeface="+mn-ea"/>
                <a:ea typeface="+mn-ea"/>
              </a:rPr>
              <a:t>X Window</a:t>
            </a:r>
            <a:r>
              <a:rPr lang="zh-CN" altLang="en-US" sz="2600" dirty="0" smtClean="0">
                <a:latin typeface="+mn-ea"/>
                <a:ea typeface="+mn-ea"/>
              </a:rPr>
              <a:t>特有的工作方式。此时，显示功能与应用程序的执行功能分别由不同的计算机来承担。</a:t>
            </a:r>
            <a:endParaRPr lang="zh-CN" altLang="en-US" sz="2600" dirty="0">
              <a:latin typeface="+mn-ea"/>
              <a:ea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11</a:t>
            </a:fld>
            <a:endParaRPr lang="en-US" altLang="zh-CN"/>
          </a:p>
        </p:txBody>
      </p:sp>
    </p:spTree>
    <p:extLst>
      <p:ext uri="{BB962C8B-B14F-4D97-AF65-F5344CB8AC3E}">
        <p14:creationId xmlns:p14="http://schemas.microsoft.com/office/powerpoint/2010/main" val="2078993160"/>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a:xfrm>
            <a:off x="457200" y="-27384"/>
            <a:ext cx="7543800" cy="858837"/>
          </a:xfrm>
        </p:spPr>
        <p:txBody>
          <a:bodyPr/>
          <a:lstStyle/>
          <a:p>
            <a:r>
              <a:rPr lang="en-US" altLang="zh-CN" sz="4000" dirty="0" smtClean="0"/>
              <a:t>X Window</a:t>
            </a:r>
            <a:r>
              <a:rPr lang="zh-CN" altLang="en-US" sz="4000" dirty="0"/>
              <a:t>的工作过程</a:t>
            </a:r>
          </a:p>
        </p:txBody>
      </p:sp>
      <p:sp>
        <p:nvSpPr>
          <p:cNvPr id="83971" name="Rectangle 3"/>
          <p:cNvSpPr>
            <a:spLocks noGrp="1" noRot="1" noChangeArrowheads="1"/>
          </p:cNvSpPr>
          <p:nvPr>
            <p:ph type="body" idx="1"/>
          </p:nvPr>
        </p:nvSpPr>
        <p:spPr>
          <a:xfrm>
            <a:off x="395536" y="980728"/>
            <a:ext cx="7416824" cy="2592288"/>
          </a:xfrm>
        </p:spPr>
        <p:txBody>
          <a:bodyPr/>
          <a:lstStyle/>
          <a:p>
            <a:pPr marL="0" indent="0">
              <a:buNone/>
            </a:pPr>
            <a:r>
              <a:rPr lang="en-US" altLang="zh-CN" sz="2400" dirty="0"/>
              <a:t>(1) </a:t>
            </a:r>
            <a:r>
              <a:rPr lang="zh-CN" altLang="en-US" sz="2400" dirty="0"/>
              <a:t>用户通过鼠标键盘对</a:t>
            </a:r>
            <a:r>
              <a:rPr lang="en-US" altLang="zh-CN" sz="2400" dirty="0"/>
              <a:t>X </a:t>
            </a:r>
            <a:r>
              <a:rPr lang="en-US" altLang="zh-CN" sz="2400" dirty="0" smtClean="0"/>
              <a:t>server</a:t>
            </a:r>
            <a:r>
              <a:rPr lang="zh-CN" altLang="en-US" sz="2400" dirty="0" smtClean="0"/>
              <a:t>下达操作命令</a:t>
            </a:r>
            <a:endParaRPr lang="zh-CN" altLang="en-US" sz="2400" dirty="0"/>
          </a:p>
          <a:p>
            <a:pPr marL="0" indent="0">
              <a:buNone/>
            </a:pPr>
            <a:r>
              <a:rPr lang="en-US" altLang="zh-CN" sz="2400" dirty="0"/>
              <a:t>(2) X </a:t>
            </a:r>
            <a:r>
              <a:rPr lang="en-US" altLang="zh-CN" sz="2400" dirty="0" smtClean="0"/>
              <a:t>server</a:t>
            </a:r>
            <a:r>
              <a:rPr lang="zh-CN" altLang="en-US" sz="2400" dirty="0" smtClean="0"/>
              <a:t>传递</a:t>
            </a:r>
            <a:r>
              <a:rPr lang="zh-CN" altLang="en-US" sz="2400" dirty="0"/>
              <a:t>用户操作信息给</a:t>
            </a:r>
            <a:r>
              <a:rPr lang="en-US" altLang="zh-CN" sz="2400" dirty="0"/>
              <a:t>X client</a:t>
            </a:r>
          </a:p>
          <a:p>
            <a:pPr marL="0" indent="0">
              <a:buNone/>
            </a:pPr>
            <a:r>
              <a:rPr lang="en-US" altLang="zh-CN" sz="2400" dirty="0"/>
              <a:t>(3) X </a:t>
            </a:r>
            <a:r>
              <a:rPr lang="en-US" altLang="zh-CN" sz="2400" dirty="0" smtClean="0"/>
              <a:t>client</a:t>
            </a:r>
            <a:r>
              <a:rPr lang="zh-CN" altLang="en-US" sz="2400" dirty="0" smtClean="0"/>
              <a:t>使用</a:t>
            </a:r>
            <a:r>
              <a:rPr lang="en-US" altLang="zh-CN" sz="2400" dirty="0" smtClean="0"/>
              <a:t>Server</a:t>
            </a:r>
            <a:r>
              <a:rPr lang="zh-CN" altLang="en-US" sz="2400" dirty="0" smtClean="0"/>
              <a:t>内存和处理器等资源进行程序  </a:t>
            </a:r>
            <a:endParaRPr lang="en-US" altLang="zh-CN" sz="2400" dirty="0" smtClean="0"/>
          </a:p>
          <a:p>
            <a:pPr marL="0" indent="0">
              <a:buNone/>
            </a:pPr>
            <a:r>
              <a:rPr lang="en-US" altLang="zh-CN" sz="2400" dirty="0"/>
              <a:t> </a:t>
            </a:r>
            <a:r>
              <a:rPr lang="en-US" altLang="zh-CN" sz="2400" dirty="0" smtClean="0"/>
              <a:t>    </a:t>
            </a:r>
            <a:r>
              <a:rPr lang="zh-CN" altLang="en-US" sz="2400" dirty="0" smtClean="0"/>
              <a:t>处理</a:t>
            </a:r>
            <a:endParaRPr lang="zh-CN" altLang="en-US" sz="2400" dirty="0"/>
          </a:p>
          <a:p>
            <a:pPr marL="0" indent="0">
              <a:buNone/>
            </a:pPr>
            <a:r>
              <a:rPr lang="en-US" altLang="zh-CN" sz="2400" dirty="0"/>
              <a:t>(4) X client</a:t>
            </a:r>
            <a:r>
              <a:rPr lang="zh-CN" altLang="en-US" sz="2400" dirty="0"/>
              <a:t>利用</a:t>
            </a:r>
            <a:r>
              <a:rPr lang="en-US" altLang="zh-CN" sz="2400" dirty="0"/>
              <a:t>Request</a:t>
            </a:r>
            <a:r>
              <a:rPr lang="zh-CN" altLang="en-US" sz="2400" dirty="0"/>
              <a:t>传回所要显示的</a:t>
            </a:r>
            <a:r>
              <a:rPr lang="zh-CN" altLang="en-US" sz="2400" dirty="0" smtClean="0"/>
              <a:t>结果</a:t>
            </a:r>
            <a:endParaRPr lang="zh-CN" altLang="en-US" sz="2400" dirty="0"/>
          </a:p>
          <a:p>
            <a:pPr marL="0" indent="0">
              <a:buNone/>
            </a:pPr>
            <a:r>
              <a:rPr lang="en-US" altLang="zh-CN" sz="2400" dirty="0"/>
              <a:t>(5) X server</a:t>
            </a:r>
            <a:r>
              <a:rPr lang="zh-CN" altLang="en-US" sz="2400" dirty="0"/>
              <a:t>将结果显示在屏幕上</a:t>
            </a:r>
          </a:p>
        </p:txBody>
      </p:sp>
      <p:pic>
        <p:nvPicPr>
          <p:cNvPr id="1024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5816" y="3573016"/>
            <a:ext cx="6192688" cy="316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6932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27384"/>
            <a:ext cx="8229600" cy="919162"/>
          </a:xfrm>
        </p:spPr>
        <p:txBody>
          <a:bodyPr/>
          <a:lstStyle/>
          <a:p>
            <a:r>
              <a:rPr lang="zh-CN" altLang="en-US" b="1" dirty="0"/>
              <a:t>窗口</a:t>
            </a:r>
            <a:r>
              <a:rPr lang="zh-CN" altLang="en-US" b="1" dirty="0" smtClean="0"/>
              <a:t>管理器</a:t>
            </a:r>
            <a:endParaRPr lang="zh-CN" altLang="en-US" b="1" dirty="0"/>
          </a:p>
        </p:txBody>
      </p:sp>
      <p:sp>
        <p:nvSpPr>
          <p:cNvPr id="251907" name="Rectangle 3"/>
          <p:cNvSpPr>
            <a:spLocks noGrp="1" noChangeArrowheads="1"/>
          </p:cNvSpPr>
          <p:nvPr>
            <p:ph type="body" idx="1"/>
          </p:nvPr>
        </p:nvSpPr>
        <p:spPr>
          <a:xfrm>
            <a:off x="251520" y="1124545"/>
            <a:ext cx="7992888" cy="5184775"/>
          </a:xfrm>
        </p:spPr>
        <p:txBody>
          <a:bodyPr/>
          <a:lstStyle/>
          <a:p>
            <a:r>
              <a:rPr lang="en-US" altLang="zh-CN" sz="2600" b="1" dirty="0"/>
              <a:t>X Window</a:t>
            </a:r>
            <a:r>
              <a:rPr lang="zh-CN" altLang="en-US" sz="2600" b="1" dirty="0"/>
              <a:t>只是一个框架，本身只定义了最基本的窗口功能，如建立</a:t>
            </a:r>
            <a:r>
              <a:rPr lang="zh-CN" altLang="en-US" sz="2600" b="1" dirty="0" smtClean="0"/>
              <a:t>窗口</a:t>
            </a:r>
            <a:r>
              <a:rPr lang="zh-CN" altLang="en-US" sz="2600" dirty="0"/>
              <a:t>、</a:t>
            </a:r>
            <a:r>
              <a:rPr lang="zh-CN" altLang="en-US" sz="2600" dirty="0" smtClean="0"/>
              <a:t>显示图像、</a:t>
            </a:r>
            <a:r>
              <a:rPr lang="zh-CN" altLang="en-US" sz="2600" b="1" dirty="0" smtClean="0"/>
              <a:t>鼠标</a:t>
            </a:r>
            <a:r>
              <a:rPr lang="zh-CN" altLang="en-US" sz="2600" b="1" dirty="0"/>
              <a:t>控制和键盘输入</a:t>
            </a:r>
            <a:r>
              <a:rPr lang="zh-CN" altLang="en-US" sz="2600" dirty="0"/>
              <a:t>等</a:t>
            </a:r>
            <a:r>
              <a:rPr lang="zh-CN" altLang="en-US" sz="2600" dirty="0" smtClean="0"/>
              <a:t>。而负责</a:t>
            </a:r>
            <a:r>
              <a:rPr lang="zh-CN" altLang="en-US" sz="2600" dirty="0"/>
              <a:t>窗口的操作，如</a:t>
            </a:r>
            <a:r>
              <a:rPr lang="zh-CN" altLang="en-US" sz="2600" dirty="0">
                <a:solidFill>
                  <a:srgbClr val="0000CC"/>
                </a:solidFill>
              </a:rPr>
              <a:t>改变</a:t>
            </a:r>
            <a:r>
              <a:rPr lang="zh-CN" altLang="en-US" sz="2600" dirty="0" smtClean="0">
                <a:solidFill>
                  <a:srgbClr val="0000CC"/>
                </a:solidFill>
              </a:rPr>
              <a:t>大小</a:t>
            </a:r>
            <a:r>
              <a:rPr lang="zh-CN" altLang="en-US" sz="2600" dirty="0"/>
              <a:t>、</a:t>
            </a:r>
            <a:r>
              <a:rPr lang="zh-CN" altLang="en-US" sz="2600" dirty="0" smtClean="0">
                <a:solidFill>
                  <a:srgbClr val="0000CC"/>
                </a:solidFill>
              </a:rPr>
              <a:t>移动窗口</a:t>
            </a:r>
            <a:r>
              <a:rPr lang="zh-CN" altLang="en-US" sz="2600" dirty="0" smtClean="0"/>
              <a:t>、最大化或最小化等</a:t>
            </a:r>
            <a:r>
              <a:rPr lang="zh-CN" altLang="en-US" sz="2600" b="1" dirty="0" smtClean="0"/>
              <a:t>显示</a:t>
            </a:r>
            <a:r>
              <a:rPr lang="zh-CN" altLang="en-US" sz="2600" b="1" dirty="0"/>
              <a:t>在</a:t>
            </a:r>
            <a:r>
              <a:rPr lang="en-US" altLang="zh-CN" sz="2600" b="1" dirty="0" smtClean="0"/>
              <a:t>X</a:t>
            </a:r>
            <a:r>
              <a:rPr lang="zh-CN" altLang="en-US" sz="2600" b="1" dirty="0" smtClean="0"/>
              <a:t>系统屏幕</a:t>
            </a:r>
            <a:r>
              <a:rPr lang="zh-CN" altLang="en-US" sz="2600" b="1" dirty="0"/>
              <a:t>上的外观及控制等界面都要由</a:t>
            </a:r>
            <a:r>
              <a:rPr lang="zh-CN" altLang="en-US" sz="2600" b="1" dirty="0">
                <a:solidFill>
                  <a:srgbClr val="CC0099"/>
                </a:solidFill>
              </a:rPr>
              <a:t>窗口管理器</a:t>
            </a:r>
            <a:r>
              <a:rPr lang="zh-CN" altLang="en-US" sz="2600" b="1" dirty="0"/>
              <a:t>（</a:t>
            </a:r>
            <a:r>
              <a:rPr lang="en-US" altLang="zh-CN" sz="2600" b="1" dirty="0"/>
              <a:t>Window Manager</a:t>
            </a:r>
            <a:r>
              <a:rPr lang="zh-CN" altLang="en-US" sz="2600" b="1" dirty="0"/>
              <a:t>）来管理</a:t>
            </a:r>
            <a:r>
              <a:rPr lang="zh-CN" altLang="en-US" sz="2600" b="1" dirty="0" smtClean="0"/>
              <a:t>。</a:t>
            </a:r>
            <a:endParaRPr lang="en-US" altLang="zh-CN" sz="2600" b="1" dirty="0" smtClean="0"/>
          </a:p>
          <a:p>
            <a:r>
              <a:rPr lang="zh-CN" altLang="en-US" sz="2600" dirty="0"/>
              <a:t>一</a:t>
            </a:r>
            <a:r>
              <a:rPr lang="zh-CN" altLang="en-US" sz="2600" dirty="0" smtClean="0"/>
              <a:t>个窗口管理器是在</a:t>
            </a:r>
            <a:r>
              <a:rPr lang="en-US" altLang="zh-CN" sz="2600" dirty="0" smtClean="0"/>
              <a:t>X</a:t>
            </a:r>
            <a:r>
              <a:rPr lang="zh-CN" altLang="en-US" sz="2600" dirty="0" smtClean="0"/>
              <a:t>服务器开始后立即启动的。</a:t>
            </a:r>
            <a:endParaRPr lang="en-US" altLang="zh-CN" sz="2600" dirty="0" smtClean="0"/>
          </a:p>
          <a:p>
            <a:pPr marL="0" indent="0">
              <a:buNone/>
            </a:pPr>
            <a:r>
              <a:rPr lang="en-US" altLang="zh-CN" sz="2600" b="1" dirty="0"/>
              <a:t> </a:t>
            </a:r>
            <a:r>
              <a:rPr lang="en-US" altLang="zh-CN" sz="2600" b="1" dirty="0" smtClean="0"/>
              <a:t>  Linux</a:t>
            </a:r>
            <a:r>
              <a:rPr lang="zh-CN" altLang="en-US" sz="2600" b="1" dirty="0" smtClean="0"/>
              <a:t>窗口的元素与</a:t>
            </a:r>
            <a:r>
              <a:rPr lang="en-US" altLang="zh-CN" sz="2600" b="1" dirty="0" smtClean="0"/>
              <a:t>Windows</a:t>
            </a:r>
            <a:r>
              <a:rPr lang="zh-CN" altLang="en-US" sz="2600" b="1" dirty="0" smtClean="0"/>
              <a:t>操作中窗口基本相同，都包括几个基本的组件：边框、标题栏、按钮和窗口菜单等。还有一些功能部件（如菜单栏和工具栏）是由应用程序本身提供的，并由应用程序所使用的图形库来决定它们的外观。</a:t>
            </a:r>
            <a:endParaRPr lang="zh-CN" altLang="en-US" sz="2600" b="1" dirty="0"/>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13</a:t>
            </a:fld>
            <a:endParaRPr lang="en-US" altLang="zh-CN" dirty="0"/>
          </a:p>
        </p:txBody>
      </p:sp>
    </p:spTree>
    <p:extLst>
      <p:ext uri="{BB962C8B-B14F-4D97-AF65-F5344CB8AC3E}">
        <p14:creationId xmlns:p14="http://schemas.microsoft.com/office/powerpoint/2010/main" val="1724287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180602" y="1484213"/>
            <a:ext cx="8423846" cy="4537075"/>
          </a:xfrm>
        </p:spPr>
        <p:txBody>
          <a:bodyPr/>
          <a:lstStyle/>
          <a:p>
            <a:pPr>
              <a:lnSpc>
                <a:spcPct val="120000"/>
              </a:lnSpc>
              <a:spcBef>
                <a:spcPct val="0"/>
              </a:spcBef>
            </a:pPr>
            <a:r>
              <a:rPr lang="zh-CN" altLang="en-US" sz="2800" dirty="0">
                <a:latin typeface="宋体" charset="-122"/>
              </a:rPr>
              <a:t>所谓</a:t>
            </a:r>
            <a:r>
              <a:rPr lang="zh-CN" altLang="en-US" sz="2800" dirty="0">
                <a:solidFill>
                  <a:srgbClr val="0000CC"/>
                </a:solidFill>
                <a:latin typeface="宋体" charset="-122"/>
              </a:rPr>
              <a:t>桌面环境</a:t>
            </a:r>
            <a:r>
              <a:rPr lang="zh-CN" altLang="en-US" sz="2800" dirty="0">
                <a:latin typeface="宋体" charset="-122"/>
              </a:rPr>
              <a:t>就是包括窗口管理器、面板、桌面、以及一整套应用程序和系统工具在内的套件</a:t>
            </a:r>
            <a:r>
              <a:rPr lang="zh-CN" altLang="en-US" sz="2800" dirty="0" smtClean="0">
                <a:latin typeface="宋体" charset="-122"/>
              </a:rPr>
              <a:t>。</a:t>
            </a:r>
            <a:endParaRPr lang="en-US" altLang="zh-CN" sz="2800" b="1" dirty="0" smtClean="0">
              <a:solidFill>
                <a:srgbClr val="0000CC"/>
              </a:solidFill>
              <a:latin typeface="宋体" charset="-122"/>
            </a:endParaRPr>
          </a:p>
          <a:p>
            <a:pPr>
              <a:lnSpc>
                <a:spcPct val="120000"/>
              </a:lnSpc>
              <a:spcBef>
                <a:spcPct val="0"/>
              </a:spcBef>
            </a:pPr>
            <a:r>
              <a:rPr lang="zh-CN" altLang="en-US" sz="2800" b="1" dirty="0" smtClean="0">
                <a:latin typeface="宋体" charset="-122"/>
              </a:rPr>
              <a:t>桌面</a:t>
            </a:r>
            <a:r>
              <a:rPr lang="zh-CN" altLang="en-US" sz="2800" b="1" dirty="0" smtClean="0">
                <a:latin typeface="宋体" charset="-122"/>
              </a:rPr>
              <a:t>系统它</a:t>
            </a:r>
            <a:r>
              <a:rPr lang="zh-CN" altLang="en-US" sz="2800" b="1" dirty="0">
                <a:latin typeface="宋体" charset="-122"/>
              </a:rPr>
              <a:t>控制桌面图标和目录的出现位置、桌面和</a:t>
            </a:r>
            <a:r>
              <a:rPr lang="zh-CN" altLang="en-US" sz="2800" b="1" dirty="0">
                <a:solidFill>
                  <a:srgbClr val="0000CC"/>
                </a:solidFill>
                <a:latin typeface="宋体" charset="-122"/>
              </a:rPr>
              <a:t>目录选单的内容</a:t>
            </a:r>
            <a:r>
              <a:rPr lang="zh-CN" altLang="en-US" sz="2800" b="1" dirty="0">
                <a:latin typeface="宋体" charset="-122"/>
              </a:rPr>
              <a:t>，以及控制在</a:t>
            </a:r>
            <a:r>
              <a:rPr lang="zh-CN" altLang="en-US" sz="2800" b="1" dirty="0">
                <a:solidFill>
                  <a:srgbClr val="0000CC"/>
                </a:solidFill>
                <a:latin typeface="宋体" charset="-122"/>
              </a:rPr>
              <a:t>桌面图标</a:t>
            </a:r>
            <a:r>
              <a:rPr lang="zh-CN" altLang="en-US" sz="2800" b="1" dirty="0">
                <a:latin typeface="宋体" charset="-122"/>
              </a:rPr>
              <a:t>、目录和</a:t>
            </a:r>
            <a:r>
              <a:rPr lang="zh-CN" altLang="en-US" sz="2800" b="1" dirty="0">
                <a:solidFill>
                  <a:srgbClr val="0000CC"/>
                </a:solidFill>
                <a:latin typeface="宋体" charset="-122"/>
              </a:rPr>
              <a:t>选单上进行键击和拖动操作所产生的效果</a:t>
            </a:r>
            <a:r>
              <a:rPr lang="zh-CN" altLang="en-US" sz="2800" b="1" dirty="0" smtClean="0">
                <a:latin typeface="宋体" charset="-122"/>
              </a:rPr>
              <a:t>。</a:t>
            </a:r>
            <a:endParaRPr lang="en-US" altLang="zh-CN" sz="2800" b="1" dirty="0" smtClean="0">
              <a:latin typeface="宋体" charset="-122"/>
            </a:endParaRPr>
          </a:p>
          <a:p>
            <a:pPr>
              <a:lnSpc>
                <a:spcPct val="120000"/>
              </a:lnSpc>
              <a:spcBef>
                <a:spcPct val="0"/>
              </a:spcBef>
            </a:pPr>
            <a:r>
              <a:rPr lang="zh-CN" altLang="en-US" sz="2800" b="1" dirty="0" smtClean="0">
                <a:latin typeface="宋体" charset="-122"/>
              </a:rPr>
              <a:t>目前</a:t>
            </a:r>
            <a:r>
              <a:rPr lang="en-US" altLang="zh-CN" sz="2800" b="1" dirty="0"/>
              <a:t>Linux</a:t>
            </a:r>
            <a:r>
              <a:rPr lang="zh-CN" altLang="en-US" sz="2800" b="1" dirty="0">
                <a:latin typeface="宋体" charset="-122"/>
              </a:rPr>
              <a:t>系统两种主要的桌面系统环境</a:t>
            </a:r>
            <a:r>
              <a:rPr lang="zh-CN" altLang="en-US" sz="2800" b="1" dirty="0" smtClean="0">
                <a:latin typeface="宋体" charset="-122"/>
              </a:rPr>
              <a:t>是</a:t>
            </a:r>
            <a:r>
              <a:rPr lang="en-US" altLang="zh-CN" sz="2800" dirty="0" smtClean="0">
                <a:solidFill>
                  <a:srgbClr val="CC0099"/>
                </a:solidFill>
              </a:rPr>
              <a:t>GNOME</a:t>
            </a:r>
            <a:r>
              <a:rPr lang="zh-CN" altLang="en-US" sz="2800" dirty="0">
                <a:latin typeface="宋体" charset="-122"/>
              </a:rPr>
              <a:t>和</a:t>
            </a:r>
            <a:r>
              <a:rPr lang="en-US" altLang="zh-CN" sz="2800" dirty="0" err="1" smtClean="0">
                <a:solidFill>
                  <a:srgbClr val="CC0099"/>
                </a:solidFill>
              </a:rPr>
              <a:t>KDE</a:t>
            </a:r>
            <a:r>
              <a:rPr lang="zh-CN" altLang="en-US" sz="2800" b="1" dirty="0" smtClean="0">
                <a:latin typeface="宋体" charset="-122"/>
              </a:rPr>
              <a:t>。</a:t>
            </a:r>
            <a:endParaRPr lang="zh-CN" altLang="en-US" sz="2800" b="1" dirty="0">
              <a:latin typeface="宋体" charset="-122"/>
            </a:endParaRPr>
          </a:p>
        </p:txBody>
      </p:sp>
      <p:sp>
        <p:nvSpPr>
          <p:cNvPr id="51203" name="Rectangle 3"/>
          <p:cNvSpPr>
            <a:spLocks noGrp="1" noChangeArrowheads="1"/>
          </p:cNvSpPr>
          <p:nvPr>
            <p:ph type="title"/>
          </p:nvPr>
        </p:nvSpPr>
        <p:spPr>
          <a:xfrm>
            <a:off x="468313" y="404813"/>
            <a:ext cx="8229600" cy="633412"/>
          </a:xfrm>
          <a:noFill/>
          <a:ln/>
        </p:spPr>
        <p:txBody>
          <a:bodyPr/>
          <a:lstStyle/>
          <a:p>
            <a:r>
              <a:rPr lang="en-US" altLang="zh-CN" sz="4000" b="1" dirty="0" smtClean="0"/>
              <a:t>Linux</a:t>
            </a:r>
            <a:r>
              <a:rPr lang="zh-CN" altLang="en-US" sz="4000" b="1" dirty="0" smtClean="0"/>
              <a:t>桌面</a:t>
            </a:r>
            <a:r>
              <a:rPr lang="zh-CN" altLang="en-US" dirty="0"/>
              <a:t>环境</a:t>
            </a:r>
            <a:r>
              <a:rPr lang="zh-CN" altLang="en-US" sz="4000" dirty="0" smtClean="0"/>
              <a:t> </a:t>
            </a:r>
            <a:endParaRPr lang="zh-CN" altLang="en-US" sz="40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14</a:t>
            </a:fld>
            <a:endParaRPr lang="en-US" altLang="zh-CN" dirty="0"/>
          </a:p>
        </p:txBody>
      </p:sp>
    </p:spTree>
    <p:extLst>
      <p:ext uri="{BB962C8B-B14F-4D97-AF65-F5344CB8AC3E}">
        <p14:creationId xmlns:p14="http://schemas.microsoft.com/office/powerpoint/2010/main" val="3805225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395536" y="116632"/>
            <a:ext cx="7543800" cy="858837"/>
          </a:xfrm>
        </p:spPr>
        <p:txBody>
          <a:bodyPr/>
          <a:lstStyle/>
          <a:p>
            <a:r>
              <a:rPr lang="en-US" altLang="zh-CN" dirty="0" err="1"/>
              <a:t>KDE</a:t>
            </a:r>
            <a:r>
              <a:rPr lang="zh-CN" altLang="en-US" dirty="0"/>
              <a:t>和</a:t>
            </a:r>
            <a:r>
              <a:rPr lang="en-US" altLang="zh-CN" dirty="0"/>
              <a:t>GNOME</a:t>
            </a:r>
            <a:endParaRPr lang="en-US" altLang="zh-CN" sz="4000" dirty="0"/>
          </a:p>
        </p:txBody>
      </p:sp>
      <p:sp>
        <p:nvSpPr>
          <p:cNvPr id="46083" name="Rectangle 3"/>
          <p:cNvSpPr>
            <a:spLocks noGrp="1" noRot="1" noChangeArrowheads="1"/>
          </p:cNvSpPr>
          <p:nvPr>
            <p:ph type="body" idx="1"/>
          </p:nvPr>
        </p:nvSpPr>
        <p:spPr>
          <a:xfrm>
            <a:off x="251520" y="1124744"/>
            <a:ext cx="8229600" cy="4411662"/>
          </a:xfrm>
        </p:spPr>
        <p:txBody>
          <a:bodyPr/>
          <a:lstStyle/>
          <a:p>
            <a:pPr>
              <a:lnSpc>
                <a:spcPct val="150000"/>
              </a:lnSpc>
            </a:pPr>
            <a:r>
              <a:rPr lang="en-US" altLang="zh-CN" sz="2400" dirty="0" err="1"/>
              <a:t>KDE</a:t>
            </a:r>
            <a:r>
              <a:rPr lang="zh-CN" altLang="en-US" sz="2400" dirty="0"/>
              <a:t>和</a:t>
            </a:r>
            <a:r>
              <a:rPr lang="en-US" altLang="zh-CN" sz="2400" dirty="0"/>
              <a:t>GNOME</a:t>
            </a:r>
            <a:r>
              <a:rPr lang="zh-CN" altLang="en-US" sz="2400" dirty="0"/>
              <a:t>到底是什么</a:t>
            </a:r>
            <a:r>
              <a:rPr lang="en-US" altLang="zh-CN" sz="2400" dirty="0" smtClean="0"/>
              <a:t>?</a:t>
            </a:r>
            <a:r>
              <a:rPr lang="zh-CN" altLang="en-US" sz="2400" dirty="0" smtClean="0"/>
              <a:t>他们</a:t>
            </a:r>
            <a:r>
              <a:rPr lang="zh-CN" altLang="en-US" sz="2400" dirty="0"/>
              <a:t>和</a:t>
            </a:r>
            <a:r>
              <a:rPr lang="en-US" altLang="zh-CN" sz="2400" dirty="0"/>
              <a:t>WM</a:t>
            </a:r>
            <a:r>
              <a:rPr lang="zh-CN" altLang="en-US" sz="2400" dirty="0"/>
              <a:t>又有什么关系</a:t>
            </a:r>
            <a:r>
              <a:rPr lang="en-US" altLang="zh-CN" sz="2400" dirty="0"/>
              <a:t>?</a:t>
            </a:r>
          </a:p>
          <a:p>
            <a:pPr>
              <a:lnSpc>
                <a:spcPct val="150000"/>
              </a:lnSpc>
            </a:pPr>
            <a:r>
              <a:rPr lang="zh-CN" altLang="en-US" sz="2400" dirty="0">
                <a:solidFill>
                  <a:srgbClr val="0000CC"/>
                </a:solidFill>
              </a:rPr>
              <a:t>两个误区</a:t>
            </a:r>
            <a:r>
              <a:rPr lang="en-US" altLang="zh-CN" sz="2400" dirty="0"/>
              <a:t>:</a:t>
            </a:r>
          </a:p>
          <a:p>
            <a:pPr lvl="1">
              <a:lnSpc>
                <a:spcPct val="150000"/>
              </a:lnSpc>
            </a:pPr>
            <a:r>
              <a:rPr lang="en-US" altLang="zh-CN" sz="2400" dirty="0"/>
              <a:t>Gnome</a:t>
            </a:r>
            <a:r>
              <a:rPr lang="zh-CN" altLang="en-US" sz="2400" dirty="0"/>
              <a:t>和</a:t>
            </a:r>
            <a:r>
              <a:rPr lang="en-US" altLang="zh-CN" sz="2400" dirty="0" err="1"/>
              <a:t>KDE</a:t>
            </a:r>
            <a:r>
              <a:rPr lang="en-US" altLang="zh-CN" sz="2400" dirty="0"/>
              <a:t> </a:t>
            </a:r>
            <a:r>
              <a:rPr lang="zh-CN" altLang="en-US" sz="2400" dirty="0"/>
              <a:t>是窗口管理器</a:t>
            </a:r>
          </a:p>
          <a:p>
            <a:pPr lvl="1">
              <a:lnSpc>
                <a:spcPct val="150000"/>
              </a:lnSpc>
            </a:pPr>
            <a:r>
              <a:rPr lang="en-US" altLang="zh-CN" sz="2400" dirty="0"/>
              <a:t>Gnome</a:t>
            </a:r>
            <a:r>
              <a:rPr lang="zh-CN" altLang="en-US" sz="2400" dirty="0"/>
              <a:t>和</a:t>
            </a:r>
            <a:r>
              <a:rPr lang="en-US" altLang="zh-CN" sz="2400" dirty="0" err="1"/>
              <a:t>KDE</a:t>
            </a:r>
            <a:r>
              <a:rPr lang="zh-CN" altLang="en-US" sz="2400" dirty="0"/>
              <a:t>是 </a:t>
            </a:r>
            <a:r>
              <a:rPr lang="en-US" altLang="zh-CN" sz="2400" dirty="0" smtClean="0"/>
              <a:t>X </a:t>
            </a:r>
            <a:r>
              <a:rPr lang="en-US" altLang="zh-CN" sz="2400" dirty="0" smtClean="0"/>
              <a:t>W</a:t>
            </a:r>
            <a:r>
              <a:rPr lang="en-US" altLang="zh-CN" sz="2400" dirty="0" smtClean="0"/>
              <a:t>indow</a:t>
            </a:r>
            <a:endParaRPr lang="en-US" altLang="zh-CN" sz="2400" dirty="0"/>
          </a:p>
          <a:p>
            <a:pPr lvl="1">
              <a:lnSpc>
                <a:spcPct val="150000"/>
              </a:lnSpc>
            </a:pPr>
            <a:r>
              <a:rPr lang="zh-CN" altLang="en-US" sz="2400" dirty="0"/>
              <a:t>经常看到有人问：“装哪种 </a:t>
            </a:r>
            <a:r>
              <a:rPr lang="en-US" altLang="zh-CN" sz="2400" dirty="0" err="1"/>
              <a:t>Xwindow</a:t>
            </a:r>
            <a:r>
              <a:rPr lang="en-US" altLang="zh-CN" sz="2400" dirty="0"/>
              <a:t> </a:t>
            </a:r>
            <a:r>
              <a:rPr lang="zh-CN" altLang="en-US" sz="2400" dirty="0"/>
              <a:t>好啊？</a:t>
            </a:r>
            <a:r>
              <a:rPr lang="en-US" altLang="zh-CN" sz="2400" dirty="0" smtClean="0"/>
              <a:t>GNOME </a:t>
            </a:r>
            <a:r>
              <a:rPr lang="zh-CN" altLang="en-US" sz="2400" dirty="0"/>
              <a:t>还是 </a:t>
            </a:r>
            <a:r>
              <a:rPr lang="en-US" altLang="zh-CN" sz="2400" dirty="0" err="1"/>
              <a:t>KDE</a:t>
            </a:r>
            <a:r>
              <a:rPr lang="zh-CN" altLang="en-US" sz="2400" dirty="0"/>
              <a:t>？</a:t>
            </a:r>
            <a:r>
              <a:rPr lang="zh-CN" altLang="en-US" sz="2400" dirty="0" smtClean="0"/>
              <a:t>”</a:t>
            </a:r>
            <a:endParaRPr lang="en-US" altLang="zh-CN" sz="2400" dirty="0" smtClean="0"/>
          </a:p>
          <a:p>
            <a:pPr>
              <a:lnSpc>
                <a:spcPct val="150000"/>
              </a:lnSpc>
            </a:pPr>
            <a:r>
              <a:rPr lang="en-US" altLang="zh-CN" sz="2400" dirty="0"/>
              <a:t>GNOME </a:t>
            </a:r>
            <a:r>
              <a:rPr lang="zh-CN" altLang="en-US" sz="2400" dirty="0"/>
              <a:t>和 </a:t>
            </a:r>
            <a:r>
              <a:rPr lang="en-US" altLang="zh-CN" sz="2400" dirty="0" err="1"/>
              <a:t>KDE</a:t>
            </a:r>
            <a:r>
              <a:rPr lang="en-US" altLang="zh-CN" sz="2400" dirty="0"/>
              <a:t> </a:t>
            </a:r>
            <a:r>
              <a:rPr lang="zh-CN" altLang="en-US" sz="2400" dirty="0"/>
              <a:t>是“桌面环境”，或者也可以叫做桌面系统。它们的设计目的是提供一致的方便的操作方式来满足普通用户的需要。</a:t>
            </a:r>
          </a:p>
          <a:p>
            <a:pPr>
              <a:lnSpc>
                <a:spcPct val="150000"/>
              </a:lnSpc>
            </a:pPr>
            <a:endParaRPr lang="zh-CN" altLang="en-US" sz="28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15</a:t>
            </a:fld>
            <a:endParaRPr lang="en-US" altLang="zh-CN" dirty="0"/>
          </a:p>
        </p:txBody>
      </p:sp>
    </p:spTree>
    <p:extLst>
      <p:ext uri="{BB962C8B-B14F-4D97-AF65-F5344CB8AC3E}">
        <p14:creationId xmlns:p14="http://schemas.microsoft.com/office/powerpoint/2010/main" val="180174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3">
                                            <p:txEl>
                                              <p:pRg st="5" end="5"/>
                                            </p:txEl>
                                          </p:spTgt>
                                        </p:tgtEl>
                                        <p:attrNameLst>
                                          <p:attrName>style.visibility</p:attrName>
                                        </p:attrNameLst>
                                      </p:cBhvr>
                                      <p:to>
                                        <p:strVal val="visible"/>
                                      </p:to>
                                    </p:set>
                                    <p:anim calcmode="lin" valueType="num">
                                      <p:cBhvr additive="base">
                                        <p:cTn id="7"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dirty="0"/>
              <a:t>4</a:t>
            </a:r>
            <a:r>
              <a:rPr lang="en-US" altLang="zh-CN" dirty="0" smtClean="0"/>
              <a:t>.2  GNOME</a:t>
            </a:r>
            <a:endParaRPr lang="zh-CN" altLang="en-US" dirty="0" smtClean="0"/>
          </a:p>
        </p:txBody>
      </p:sp>
      <p:sp>
        <p:nvSpPr>
          <p:cNvPr id="3" name="内容占位符 2"/>
          <p:cNvSpPr>
            <a:spLocks noGrp="1"/>
          </p:cNvSpPr>
          <p:nvPr>
            <p:ph idx="1"/>
          </p:nvPr>
        </p:nvSpPr>
        <p:spPr>
          <a:xfrm>
            <a:off x="179512" y="980728"/>
            <a:ext cx="8568952" cy="5328592"/>
          </a:xfrm>
        </p:spPr>
        <p:txBody>
          <a:bodyPr/>
          <a:lstStyle/>
          <a:p>
            <a:pPr>
              <a:lnSpc>
                <a:spcPct val="150000"/>
              </a:lnSpc>
              <a:defRPr/>
            </a:pPr>
            <a:r>
              <a:rPr kumimoji="1" lang="en-US" altLang="zh-CN" sz="2800" dirty="0" smtClean="0">
                <a:solidFill>
                  <a:srgbClr val="0000CC"/>
                </a:solidFill>
                <a:latin typeface="+mn-ea"/>
              </a:rPr>
              <a:t>GNOME</a:t>
            </a:r>
            <a:r>
              <a:rPr kumimoji="1" lang="zh-CN" altLang="en-US" sz="2800" dirty="0" smtClean="0">
                <a:solidFill>
                  <a:srgbClr val="0000CC"/>
                </a:solidFill>
                <a:latin typeface="+mn-ea"/>
              </a:rPr>
              <a:t>简介</a:t>
            </a:r>
          </a:p>
          <a:p>
            <a:pPr lvl="1">
              <a:lnSpc>
                <a:spcPct val="150000"/>
              </a:lnSpc>
              <a:defRPr/>
            </a:pPr>
            <a:r>
              <a:rPr kumimoji="1" lang="en-US" altLang="zh-CN" sz="2400" dirty="0">
                <a:latin typeface="+mn-ea"/>
              </a:rPr>
              <a:t>GNOME</a:t>
            </a:r>
            <a:r>
              <a:rPr kumimoji="1" lang="zh-CN" altLang="en-US" sz="2400" dirty="0">
                <a:latin typeface="+mn-ea"/>
              </a:rPr>
              <a:t>是</a:t>
            </a:r>
            <a:r>
              <a:rPr kumimoji="1" lang="en-US" altLang="zh-CN" sz="2400" dirty="0">
                <a:latin typeface="+mn-ea"/>
              </a:rPr>
              <a:t>GNU</a:t>
            </a:r>
            <a:r>
              <a:rPr kumimoji="1" lang="zh-CN" altLang="en-US" sz="2400" dirty="0">
                <a:latin typeface="+mn-ea"/>
              </a:rPr>
              <a:t>网络对象模型环境（</a:t>
            </a:r>
            <a:r>
              <a:rPr kumimoji="1" lang="en-US" altLang="zh-CN" sz="2400" dirty="0">
                <a:latin typeface="+mn-ea"/>
              </a:rPr>
              <a:t>GNU network object model environment</a:t>
            </a:r>
            <a:r>
              <a:rPr kumimoji="1" lang="zh-CN" altLang="en-US" sz="2400" dirty="0">
                <a:latin typeface="+mn-ea"/>
              </a:rPr>
              <a:t>）的缩写</a:t>
            </a:r>
            <a:r>
              <a:rPr kumimoji="1" lang="zh-CN" altLang="en-US" sz="2400" dirty="0" smtClean="0">
                <a:latin typeface="+mn-ea"/>
              </a:rPr>
              <a:t>，</a:t>
            </a:r>
            <a:r>
              <a:rPr kumimoji="1" lang="en-US" altLang="zh-CN" sz="2400" dirty="0">
                <a:latin typeface="+mn-ea"/>
              </a:rPr>
              <a:t>GNOME</a:t>
            </a:r>
            <a:r>
              <a:rPr kumimoji="1" lang="zh-CN" altLang="en-US" sz="2400" dirty="0">
                <a:latin typeface="+mn-ea"/>
              </a:rPr>
              <a:t>源自美国</a:t>
            </a:r>
            <a:r>
              <a:rPr kumimoji="1" lang="zh-CN" altLang="en-US" sz="2400" dirty="0" smtClean="0">
                <a:latin typeface="+mn-ea"/>
              </a:rPr>
              <a:t>，是</a:t>
            </a:r>
            <a:r>
              <a:rPr kumimoji="1" lang="en-US" altLang="zh-CN" sz="2400" dirty="0">
                <a:latin typeface="+mn-ea"/>
              </a:rPr>
              <a:t>GNU</a:t>
            </a:r>
            <a:r>
              <a:rPr kumimoji="1" lang="zh-CN" altLang="en-US" sz="2400" dirty="0">
                <a:latin typeface="+mn-ea"/>
              </a:rPr>
              <a:t>项目的一部分，是完全开放源代码的自由软件。在</a:t>
            </a:r>
            <a:r>
              <a:rPr kumimoji="1" lang="en-US" altLang="zh-CN" sz="2400" dirty="0" err="1">
                <a:latin typeface="+mn-ea"/>
              </a:rPr>
              <a:t>RedHat</a:t>
            </a:r>
            <a:r>
              <a:rPr kumimoji="1" lang="en-US" altLang="zh-CN" sz="2400" dirty="0">
                <a:latin typeface="+mn-ea"/>
              </a:rPr>
              <a:t> Linux</a:t>
            </a:r>
            <a:r>
              <a:rPr kumimoji="1" lang="zh-CN" altLang="en-US" sz="2400" dirty="0">
                <a:latin typeface="+mn-ea"/>
              </a:rPr>
              <a:t>系统中，已经将</a:t>
            </a:r>
            <a:r>
              <a:rPr kumimoji="1" lang="en-US" altLang="zh-CN" sz="2400" dirty="0">
                <a:latin typeface="+mn-ea"/>
              </a:rPr>
              <a:t>GNOME</a:t>
            </a:r>
            <a:r>
              <a:rPr kumimoji="1" lang="zh-CN" altLang="en-US" sz="2400" dirty="0">
                <a:latin typeface="+mn-ea"/>
              </a:rPr>
              <a:t>作为默认的桌面系统环境</a:t>
            </a:r>
            <a:r>
              <a:rPr kumimoji="1" lang="zh-CN" altLang="en-US" sz="2400" dirty="0" smtClean="0">
                <a:latin typeface="+mn-ea"/>
              </a:rPr>
              <a:t>。</a:t>
            </a:r>
            <a:endParaRPr kumimoji="1" lang="en-US" altLang="zh-CN" sz="2400" dirty="0" smtClean="0">
              <a:latin typeface="+mn-ea"/>
            </a:endParaRPr>
          </a:p>
          <a:p>
            <a:pPr lvl="1">
              <a:lnSpc>
                <a:spcPct val="150000"/>
              </a:lnSpc>
              <a:defRPr/>
            </a:pPr>
            <a:r>
              <a:rPr lang="en-US" altLang="zh-CN" sz="2400" dirty="0" smtClean="0">
                <a:latin typeface="+mn-ea"/>
              </a:rPr>
              <a:t>GNOME</a:t>
            </a:r>
            <a:r>
              <a:rPr lang="zh-CN" altLang="en-US" sz="2400" dirty="0" smtClean="0">
                <a:latin typeface="+mn-ea"/>
              </a:rPr>
              <a:t>桌面环境的使用方法和</a:t>
            </a:r>
            <a:r>
              <a:rPr lang="en-US" altLang="zh-CN" sz="2400" dirty="0" smtClean="0">
                <a:latin typeface="+mn-ea"/>
              </a:rPr>
              <a:t>Windows</a:t>
            </a:r>
            <a:r>
              <a:rPr lang="zh-CN" altLang="en-US" sz="2400" dirty="0" smtClean="0">
                <a:latin typeface="+mn-ea"/>
              </a:rPr>
              <a:t>非常相似。用户可以在桌面或面板上添加文件和程序的图标；可以拖动图标；双击图标打开对应的文件或程序；还可以利用配置工具来改变系统设置。</a:t>
            </a:r>
            <a:endParaRPr lang="zh-CN" altLang="en-US" sz="2400" dirty="0">
              <a:latin typeface="+mn-ea"/>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16</a:t>
            </a:fld>
            <a:endParaRPr lang="en-US" altLang="zh-CN" dirty="0"/>
          </a:p>
        </p:txBody>
      </p:sp>
    </p:spTree>
    <p:extLst>
      <p:ext uri="{BB962C8B-B14F-4D97-AF65-F5344CB8AC3E}">
        <p14:creationId xmlns:p14="http://schemas.microsoft.com/office/powerpoint/2010/main" val="2449064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ChangeArrowheads="1"/>
          </p:cNvSpPr>
          <p:nvPr/>
        </p:nvSpPr>
        <p:spPr bwMode="auto">
          <a:xfrm>
            <a:off x="539750" y="333375"/>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3200" b="1">
                <a:solidFill>
                  <a:schemeClr val="tx1"/>
                </a:solidFill>
                <a:latin typeface="Arial" charset="0"/>
                <a:ea typeface="宋体" charset="-122"/>
              </a:defRPr>
            </a:lvl1pPr>
            <a:lvl2pPr marL="742950" indent="-285750" eaLnBrk="0" hangingPunct="0">
              <a:defRPr sz="3200" b="1">
                <a:solidFill>
                  <a:schemeClr val="tx1"/>
                </a:solidFill>
                <a:latin typeface="Arial" charset="0"/>
                <a:ea typeface="宋体" charset="-122"/>
              </a:defRPr>
            </a:lvl2pPr>
            <a:lvl3pPr marL="1143000" indent="-228600" eaLnBrk="0" hangingPunct="0">
              <a:defRPr sz="3200" b="1">
                <a:solidFill>
                  <a:schemeClr val="tx1"/>
                </a:solidFill>
                <a:latin typeface="Arial" charset="0"/>
                <a:ea typeface="宋体" charset="-122"/>
              </a:defRPr>
            </a:lvl3pPr>
            <a:lvl4pPr marL="1600200" indent="-228600" eaLnBrk="0" hangingPunct="0">
              <a:defRPr sz="3200" b="1">
                <a:solidFill>
                  <a:schemeClr val="tx1"/>
                </a:solidFill>
                <a:latin typeface="Arial" charset="0"/>
                <a:ea typeface="宋体" charset="-122"/>
              </a:defRPr>
            </a:lvl4pPr>
            <a:lvl5pPr marL="2057400" indent="-228600" eaLnBrk="0" hangingPunct="0">
              <a:defRPr sz="3200" b="1">
                <a:solidFill>
                  <a:schemeClr val="tx1"/>
                </a:solidFill>
                <a:latin typeface="Arial" charset="0"/>
                <a:ea typeface="宋体" charset="-122"/>
              </a:defRPr>
            </a:lvl5pPr>
            <a:lvl6pPr marL="2514600" indent="-228600" eaLnBrk="0" fontAlgn="base" hangingPunct="0">
              <a:spcBef>
                <a:spcPct val="20000"/>
              </a:spcBef>
              <a:spcAft>
                <a:spcPct val="0"/>
              </a:spcAft>
              <a:buChar char="•"/>
              <a:defRPr sz="3200" b="1">
                <a:solidFill>
                  <a:schemeClr val="tx1"/>
                </a:solidFill>
                <a:latin typeface="Arial" charset="0"/>
                <a:ea typeface="宋体" charset="-122"/>
              </a:defRPr>
            </a:lvl6pPr>
            <a:lvl7pPr marL="2971800" indent="-228600" eaLnBrk="0" fontAlgn="base" hangingPunct="0">
              <a:spcBef>
                <a:spcPct val="20000"/>
              </a:spcBef>
              <a:spcAft>
                <a:spcPct val="0"/>
              </a:spcAft>
              <a:buChar char="•"/>
              <a:defRPr sz="3200" b="1">
                <a:solidFill>
                  <a:schemeClr val="tx1"/>
                </a:solidFill>
                <a:latin typeface="Arial" charset="0"/>
                <a:ea typeface="宋体" charset="-122"/>
              </a:defRPr>
            </a:lvl7pPr>
            <a:lvl8pPr marL="3429000" indent="-228600" eaLnBrk="0" fontAlgn="base" hangingPunct="0">
              <a:spcBef>
                <a:spcPct val="20000"/>
              </a:spcBef>
              <a:spcAft>
                <a:spcPct val="0"/>
              </a:spcAft>
              <a:buChar char="•"/>
              <a:defRPr sz="3200" b="1">
                <a:solidFill>
                  <a:schemeClr val="tx1"/>
                </a:solidFill>
                <a:latin typeface="Arial" charset="0"/>
                <a:ea typeface="宋体" charset="-122"/>
              </a:defRPr>
            </a:lvl8pPr>
            <a:lvl9pPr marL="3886200" indent="-228600" eaLnBrk="0" fontAlgn="base" hangingPunct="0">
              <a:spcBef>
                <a:spcPct val="20000"/>
              </a:spcBef>
              <a:spcAft>
                <a:spcPct val="0"/>
              </a:spcAft>
              <a:buChar char="•"/>
              <a:defRPr sz="3200" b="1">
                <a:solidFill>
                  <a:schemeClr val="tx1"/>
                </a:solidFill>
                <a:latin typeface="Arial" charset="0"/>
                <a:ea typeface="宋体" charset="-122"/>
              </a:defRPr>
            </a:lvl9pPr>
          </a:lstStyle>
          <a:p>
            <a:pPr algn="ctr" eaLnBrk="1" hangingPunct="1">
              <a:spcBef>
                <a:spcPct val="0"/>
              </a:spcBef>
              <a:buFontTx/>
              <a:buNone/>
            </a:pPr>
            <a:endParaRPr lang="zh-CN" altLang="zh-CN" sz="4400" b="0">
              <a:solidFill>
                <a:schemeClr val="tx2"/>
              </a:solidFill>
            </a:endParaRPr>
          </a:p>
        </p:txBody>
      </p:sp>
      <p:sp>
        <p:nvSpPr>
          <p:cNvPr id="17411" name="Rectangle 8"/>
          <p:cNvSpPr>
            <a:spLocks noGrp="1" noChangeArrowheads="1"/>
          </p:cNvSpPr>
          <p:nvPr>
            <p:ph type="body" idx="1"/>
          </p:nvPr>
        </p:nvSpPr>
        <p:spPr>
          <a:xfrm>
            <a:off x="467544" y="1196752"/>
            <a:ext cx="7848600" cy="4464050"/>
          </a:xfrm>
          <a:noFill/>
        </p:spPr>
        <p:txBody>
          <a:bodyPr/>
          <a:lstStyle/>
          <a:p>
            <a:pPr eaLnBrk="1" hangingPunct="1">
              <a:lnSpc>
                <a:spcPct val="150000"/>
              </a:lnSpc>
            </a:pPr>
            <a:r>
              <a:rPr lang="en-US" altLang="zh-CN" sz="2800" b="1" dirty="0" smtClean="0">
                <a:solidFill>
                  <a:srgbClr val="0000CC"/>
                </a:solidFill>
              </a:rPr>
              <a:t>GNOME</a:t>
            </a:r>
            <a:r>
              <a:rPr lang="zh-CN" altLang="en-US" sz="2800" b="1" dirty="0" smtClean="0">
                <a:solidFill>
                  <a:srgbClr val="0000CC"/>
                </a:solidFill>
              </a:rPr>
              <a:t>与</a:t>
            </a:r>
            <a:r>
              <a:rPr lang="en-US" altLang="zh-CN" sz="2800" b="1" dirty="0" smtClean="0">
                <a:solidFill>
                  <a:srgbClr val="0000CC"/>
                </a:solidFill>
              </a:rPr>
              <a:t>X Window</a:t>
            </a:r>
            <a:r>
              <a:rPr lang="zh-CN" altLang="zh-CN" sz="2800" b="1" dirty="0" smtClean="0">
                <a:solidFill>
                  <a:srgbClr val="0000CC"/>
                </a:solidFill>
              </a:rPr>
              <a:t>和窗口管理器</a:t>
            </a:r>
            <a:r>
              <a:rPr lang="zh-CN" altLang="en-US" sz="2800" b="1" dirty="0" smtClean="0">
                <a:solidFill>
                  <a:srgbClr val="0000CC"/>
                </a:solidFill>
              </a:rPr>
              <a:t>的关系：</a:t>
            </a:r>
            <a:endParaRPr lang="en-US" altLang="zh-CN" sz="2800" b="1" dirty="0" smtClean="0">
              <a:solidFill>
                <a:srgbClr val="0000CC"/>
              </a:solidFill>
            </a:endParaRPr>
          </a:p>
          <a:p>
            <a:pPr marL="0" indent="0" eaLnBrk="1" hangingPunct="1">
              <a:lnSpc>
                <a:spcPct val="150000"/>
              </a:lnSpc>
              <a:buNone/>
            </a:pPr>
            <a:r>
              <a:rPr lang="en-US" altLang="zh-CN" sz="2800" b="1" dirty="0" smtClean="0">
                <a:solidFill>
                  <a:srgbClr val="CC6600"/>
                </a:solidFill>
              </a:rPr>
              <a:t>X</a:t>
            </a:r>
            <a:r>
              <a:rPr lang="zh-CN" altLang="zh-CN" sz="2800" b="1" dirty="0" smtClean="0">
                <a:solidFill>
                  <a:srgbClr val="CC6600"/>
                </a:solidFill>
                <a:latin typeface="Times New Roman" pitchFamily="18" charset="0"/>
              </a:rPr>
              <a:t>窗口系统</a:t>
            </a:r>
            <a:r>
              <a:rPr lang="zh-CN" altLang="zh-CN" sz="2800" b="1" dirty="0" smtClean="0">
                <a:latin typeface="Times New Roman" pitchFamily="18" charset="0"/>
              </a:rPr>
              <a:t>支持在屏幕上画出图形组件。它是整个系统的基础，提供了所有库函数和支持图形显示的技术。</a:t>
            </a:r>
            <a:endParaRPr lang="en-US" altLang="zh-CN" sz="2800" b="1" dirty="0" smtClean="0">
              <a:latin typeface="Times New Roman" pitchFamily="18" charset="0"/>
            </a:endParaRPr>
          </a:p>
          <a:p>
            <a:pPr marL="0" indent="0" eaLnBrk="1" hangingPunct="1">
              <a:lnSpc>
                <a:spcPct val="150000"/>
              </a:lnSpc>
              <a:buNone/>
            </a:pPr>
            <a:r>
              <a:rPr lang="zh-CN" altLang="zh-CN" sz="2800" b="1" dirty="0" smtClean="0">
                <a:solidFill>
                  <a:srgbClr val="CC6600"/>
                </a:solidFill>
                <a:latin typeface="Times New Roman" pitchFamily="18" charset="0"/>
              </a:rPr>
              <a:t>窗口管理器</a:t>
            </a:r>
            <a:r>
              <a:rPr lang="zh-CN" altLang="zh-CN" sz="2800" b="1" dirty="0" smtClean="0">
                <a:latin typeface="Times New Roman" pitchFamily="18" charset="0"/>
              </a:rPr>
              <a:t>是定义窗口显示方法的软件。</a:t>
            </a:r>
            <a:r>
              <a:rPr lang="en-US" altLang="zh-CN" sz="2800" b="1" dirty="0" smtClean="0">
                <a:solidFill>
                  <a:srgbClr val="CC6600"/>
                </a:solidFill>
              </a:rPr>
              <a:t>GNOME</a:t>
            </a:r>
            <a:r>
              <a:rPr lang="zh-CN" altLang="zh-CN" sz="2800" b="1" dirty="0" smtClean="0">
                <a:latin typeface="Times New Roman" pitchFamily="18" charset="0"/>
              </a:rPr>
              <a:t>是一个运行在</a:t>
            </a:r>
            <a:r>
              <a:rPr lang="en-US" altLang="zh-CN" sz="2800" b="1" dirty="0" smtClean="0"/>
              <a:t>X</a:t>
            </a:r>
            <a:r>
              <a:rPr lang="zh-CN" altLang="zh-CN" sz="2800" b="1" dirty="0" smtClean="0">
                <a:latin typeface="Times New Roman" pitchFamily="18" charset="0"/>
              </a:rPr>
              <a:t>窗口系统和窗口管理器之上桌面环境。</a:t>
            </a:r>
            <a:endParaRPr lang="zh-CN" altLang="en-US" sz="2800" b="1" dirty="0" smtClean="0"/>
          </a:p>
        </p:txBody>
      </p:sp>
      <p:sp>
        <p:nvSpPr>
          <p:cNvPr id="17412" name="Rectangle 11"/>
          <p:cNvSpPr>
            <a:spLocks noGrp="1" noChangeArrowheads="1"/>
          </p:cNvSpPr>
          <p:nvPr>
            <p:ph type="title"/>
          </p:nvPr>
        </p:nvSpPr>
        <p:spPr>
          <a:xfrm>
            <a:off x="539750" y="333375"/>
            <a:ext cx="8229600" cy="647700"/>
          </a:xfrm>
        </p:spPr>
        <p:txBody>
          <a:bodyPr/>
          <a:lstStyle/>
          <a:p>
            <a:pPr eaLnBrk="1" hangingPunct="1"/>
            <a:r>
              <a:rPr lang="en-US" altLang="zh-CN" sz="4000" b="1" dirty="0" smtClean="0"/>
              <a:t>Linux</a:t>
            </a:r>
            <a:r>
              <a:rPr lang="zh-CN" altLang="en-US" sz="4000" b="1" dirty="0" smtClean="0"/>
              <a:t>图形化桌面系统</a:t>
            </a: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17</a:t>
            </a:fld>
            <a:endParaRPr lang="en-US" altLang="zh-CN" dirty="0"/>
          </a:p>
        </p:txBody>
      </p:sp>
    </p:spTree>
    <p:extLst>
      <p:ext uri="{BB962C8B-B14F-4D97-AF65-F5344CB8AC3E}">
        <p14:creationId xmlns:p14="http://schemas.microsoft.com/office/powerpoint/2010/main" val="889281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b="1" dirty="0" smtClean="0"/>
              <a:t>GNOME</a:t>
            </a:r>
            <a:r>
              <a:rPr lang="zh-CN" altLang="en-US" b="1" dirty="0" smtClean="0"/>
              <a:t>环境</a:t>
            </a:r>
          </a:p>
        </p:txBody>
      </p:sp>
      <p:sp>
        <p:nvSpPr>
          <p:cNvPr id="12291" name="Rectangle 3"/>
          <p:cNvSpPr>
            <a:spLocks noGrp="1" noChangeArrowheads="1"/>
          </p:cNvSpPr>
          <p:nvPr>
            <p:ph type="body" idx="1"/>
          </p:nvPr>
        </p:nvSpPr>
        <p:spPr>
          <a:xfrm>
            <a:off x="179512" y="1196752"/>
            <a:ext cx="8640960" cy="4968552"/>
          </a:xfrm>
        </p:spPr>
        <p:txBody>
          <a:bodyPr/>
          <a:lstStyle/>
          <a:p>
            <a:pPr eaLnBrk="1" hangingPunct="1">
              <a:lnSpc>
                <a:spcPct val="90000"/>
              </a:lnSpc>
            </a:pPr>
            <a:r>
              <a:rPr lang="en-US" altLang="zh-CN" sz="2400" dirty="0" smtClean="0"/>
              <a:t>GNOME</a:t>
            </a:r>
            <a:r>
              <a:rPr lang="zh-CN" altLang="en-US" sz="2400" dirty="0" smtClean="0"/>
              <a:t>桌面环境由</a:t>
            </a:r>
            <a:r>
              <a:rPr lang="zh-CN" altLang="en-US" sz="2400" dirty="0"/>
              <a:t>三</a:t>
            </a:r>
            <a:r>
              <a:rPr lang="zh-CN" altLang="en-US" sz="2400" dirty="0" smtClean="0"/>
              <a:t>部分组成</a:t>
            </a:r>
          </a:p>
          <a:p>
            <a:pPr lvl="1" algn="just" eaLnBrk="1" hangingPunct="1">
              <a:lnSpc>
                <a:spcPct val="90000"/>
              </a:lnSpc>
            </a:pPr>
            <a:r>
              <a:rPr lang="en-US" altLang="zh-CN" sz="2400" dirty="0" smtClean="0">
                <a:solidFill>
                  <a:srgbClr val="0000CC"/>
                </a:solidFill>
              </a:rPr>
              <a:t>GNOME</a:t>
            </a:r>
            <a:r>
              <a:rPr lang="zh-CN" altLang="en-US" sz="2400" dirty="0" smtClean="0">
                <a:solidFill>
                  <a:srgbClr val="CC0099"/>
                </a:solidFill>
              </a:rPr>
              <a:t>面板</a:t>
            </a:r>
          </a:p>
          <a:p>
            <a:pPr lvl="2" algn="just" eaLnBrk="1" hangingPunct="1">
              <a:lnSpc>
                <a:spcPct val="90000"/>
              </a:lnSpc>
            </a:pPr>
            <a:r>
              <a:rPr lang="zh-CN" altLang="en-US" sz="2400" dirty="0" smtClean="0"/>
              <a:t>用于启动当前所有可能运行的程序，是个折叠式菜单，与</a:t>
            </a:r>
            <a:r>
              <a:rPr lang="en-US" altLang="zh-CN" sz="2400" dirty="0" smtClean="0">
                <a:solidFill>
                  <a:srgbClr val="0000CC"/>
                </a:solidFill>
              </a:rPr>
              <a:t>WINDOWS</a:t>
            </a:r>
            <a:r>
              <a:rPr lang="zh-CN" altLang="en-US" sz="2400" dirty="0" smtClean="0">
                <a:solidFill>
                  <a:srgbClr val="0000CC"/>
                </a:solidFill>
              </a:rPr>
              <a:t>的</a:t>
            </a:r>
            <a:r>
              <a:rPr lang="zh-CN" altLang="en-US" sz="2400" dirty="0" smtClean="0">
                <a:solidFill>
                  <a:srgbClr val="0000CC"/>
                </a:solidFill>
                <a:latin typeface="Arial" pitchFamily="34" charset="0"/>
              </a:rPr>
              <a:t>“</a:t>
            </a:r>
            <a:r>
              <a:rPr lang="zh-CN" altLang="en-US" sz="2400" dirty="0" smtClean="0">
                <a:solidFill>
                  <a:srgbClr val="0000CC"/>
                </a:solidFill>
              </a:rPr>
              <a:t>开始</a:t>
            </a:r>
            <a:r>
              <a:rPr lang="zh-CN" altLang="en-US" sz="2400" dirty="0" smtClean="0">
                <a:solidFill>
                  <a:srgbClr val="0000CC"/>
                </a:solidFill>
                <a:latin typeface="Arial" pitchFamily="34" charset="0"/>
              </a:rPr>
              <a:t>”</a:t>
            </a:r>
            <a:r>
              <a:rPr lang="zh-CN" altLang="en-US" sz="2400" dirty="0" smtClean="0">
                <a:solidFill>
                  <a:srgbClr val="0000CC"/>
                </a:solidFill>
              </a:rPr>
              <a:t>菜单相似</a:t>
            </a:r>
            <a:r>
              <a:rPr lang="zh-CN" altLang="en-US" sz="2400" dirty="0" smtClean="0"/>
              <a:t>。</a:t>
            </a:r>
          </a:p>
          <a:p>
            <a:pPr lvl="2" algn="just" eaLnBrk="1" hangingPunct="1">
              <a:lnSpc>
                <a:spcPct val="90000"/>
              </a:lnSpc>
            </a:pPr>
            <a:r>
              <a:rPr lang="zh-CN" altLang="en-US" sz="2400" dirty="0" smtClean="0"/>
              <a:t>是屏幕最下边的一个长条，是</a:t>
            </a:r>
            <a:r>
              <a:rPr lang="en-US" altLang="zh-CN" sz="2400" dirty="0" smtClean="0"/>
              <a:t>GNOME</a:t>
            </a:r>
            <a:r>
              <a:rPr lang="zh-CN" altLang="en-US" sz="2400" dirty="0" smtClean="0"/>
              <a:t>操作界面的内核部分，可在上面运行所有程序。</a:t>
            </a:r>
            <a:endParaRPr lang="en-US" altLang="zh-CN" sz="2400" dirty="0" smtClean="0"/>
          </a:p>
          <a:p>
            <a:pPr lvl="1" algn="just" eaLnBrk="1" hangingPunct="1">
              <a:lnSpc>
                <a:spcPct val="90000"/>
              </a:lnSpc>
            </a:pPr>
            <a:r>
              <a:rPr lang="zh-CN" altLang="en-US" sz="2400" dirty="0" smtClean="0">
                <a:solidFill>
                  <a:srgbClr val="CC0099"/>
                </a:solidFill>
              </a:rPr>
              <a:t>菜单系统</a:t>
            </a:r>
            <a:endParaRPr lang="en-US" altLang="zh-CN" sz="2400" dirty="0" smtClean="0">
              <a:solidFill>
                <a:srgbClr val="CC0099"/>
              </a:solidFill>
            </a:endParaRPr>
          </a:p>
          <a:p>
            <a:pPr lvl="2" algn="just" eaLnBrk="1" hangingPunct="1">
              <a:lnSpc>
                <a:spcPct val="90000"/>
              </a:lnSpc>
            </a:pPr>
            <a:r>
              <a:rPr lang="zh-CN" altLang="en-US" sz="2400" dirty="0" smtClean="0"/>
              <a:t>位于底部或顶部</a:t>
            </a:r>
            <a:r>
              <a:rPr lang="zh-CN" altLang="en-US" sz="2400" dirty="0" smtClean="0"/>
              <a:t>面板的最左侧，包到应用程序和管理工具的快捷方式。</a:t>
            </a:r>
          </a:p>
          <a:p>
            <a:pPr lvl="1" algn="just" eaLnBrk="1" hangingPunct="1">
              <a:lnSpc>
                <a:spcPct val="90000"/>
              </a:lnSpc>
            </a:pPr>
            <a:r>
              <a:rPr lang="en-US" altLang="zh-CN" sz="2400" dirty="0" smtClean="0">
                <a:solidFill>
                  <a:srgbClr val="0000CC"/>
                </a:solidFill>
              </a:rPr>
              <a:t>GNOME</a:t>
            </a:r>
            <a:r>
              <a:rPr lang="zh-CN" altLang="en-US" sz="2400" dirty="0" smtClean="0">
                <a:solidFill>
                  <a:srgbClr val="CC0099"/>
                </a:solidFill>
              </a:rPr>
              <a:t>桌面</a:t>
            </a:r>
          </a:p>
          <a:p>
            <a:pPr lvl="2" eaLnBrk="1" hangingPunct="1">
              <a:lnSpc>
                <a:spcPct val="90000"/>
              </a:lnSpc>
            </a:pPr>
            <a:r>
              <a:rPr lang="zh-CN" altLang="en-US" sz="2400" dirty="0" smtClean="0"/>
              <a:t>是功能强大的</a:t>
            </a:r>
            <a:r>
              <a:rPr lang="en-US" altLang="zh-CN" sz="2400" dirty="0" smtClean="0"/>
              <a:t>GUI</a:t>
            </a:r>
            <a:r>
              <a:rPr lang="zh-CN" altLang="en-US" sz="2400" dirty="0" smtClean="0"/>
              <a:t>桌面环境。可放置多个图标和窗口。</a:t>
            </a:r>
          </a:p>
          <a:p>
            <a:pPr lvl="2" eaLnBrk="1" hangingPunct="1">
              <a:lnSpc>
                <a:spcPct val="90000"/>
              </a:lnSpc>
            </a:pPr>
            <a:r>
              <a:rPr lang="zh-CN" altLang="en-US" sz="2400" dirty="0" smtClean="0"/>
              <a:t>常用的项目可以拖到桌面上用于提高速度，</a:t>
            </a:r>
            <a:r>
              <a:rPr lang="zh-CN" altLang="en-US" sz="2400" dirty="0" smtClean="0">
                <a:solidFill>
                  <a:srgbClr val="0000CC"/>
                </a:solidFill>
              </a:rPr>
              <a:t>类似于</a:t>
            </a:r>
            <a:r>
              <a:rPr lang="en-US" altLang="zh-CN" sz="2400" dirty="0" smtClean="0">
                <a:solidFill>
                  <a:srgbClr val="0000CC"/>
                </a:solidFill>
              </a:rPr>
              <a:t>WINDOWS</a:t>
            </a:r>
            <a:r>
              <a:rPr lang="zh-CN" altLang="en-US" sz="2400" dirty="0" smtClean="0">
                <a:solidFill>
                  <a:srgbClr val="0000CC"/>
                </a:solidFill>
              </a:rPr>
              <a:t>的快捷方式</a:t>
            </a:r>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18</a:t>
            </a:fld>
            <a:endParaRPr lang="en-US" altLang="zh-CN" dirty="0"/>
          </a:p>
        </p:txBody>
      </p:sp>
    </p:spTree>
    <p:extLst>
      <p:ext uri="{BB962C8B-B14F-4D97-AF65-F5344CB8AC3E}">
        <p14:creationId xmlns:p14="http://schemas.microsoft.com/office/powerpoint/2010/main" val="2345439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116632"/>
            <a:ext cx="8229600" cy="865188"/>
          </a:xfrm>
        </p:spPr>
        <p:txBody>
          <a:bodyPr/>
          <a:lstStyle/>
          <a:p>
            <a:r>
              <a:rPr lang="en-US" altLang="zh-CN" dirty="0"/>
              <a:t>GNOME </a:t>
            </a:r>
            <a:r>
              <a:rPr lang="zh-CN" altLang="en-US" dirty="0" smtClean="0"/>
              <a:t>桌面</a:t>
            </a:r>
            <a:endParaRPr lang="zh-CN" altLang="en-US" dirty="0"/>
          </a:p>
        </p:txBody>
      </p:sp>
      <p:pic>
        <p:nvPicPr>
          <p:cNvPr id="10247" name="Picture 7" descr="gnome桌面"/>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rcRect/>
          <a:stretch>
            <a:fillRect/>
          </a:stretch>
        </p:blipFill>
        <p:spPr>
          <a:xfrm>
            <a:off x="827584" y="1124744"/>
            <a:ext cx="7128792" cy="49689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灯片编号占位符 1"/>
          <p:cNvSpPr>
            <a:spLocks noGrp="1"/>
          </p:cNvSpPr>
          <p:nvPr>
            <p:ph type="sldNum" sz="quarter" idx="11"/>
          </p:nvPr>
        </p:nvSpPr>
        <p:spPr>
          <a:xfrm>
            <a:off x="3529013" y="6240463"/>
            <a:ext cx="2133600" cy="457200"/>
          </a:xfrm>
        </p:spPr>
        <p:txBody>
          <a:bodyPr/>
          <a:lstStyle/>
          <a:p>
            <a:pPr algn="ctr">
              <a:defRPr/>
            </a:pPr>
            <a:fld id="{110871B5-850E-4E14-A636-3EC679EBF038}" type="slidenum">
              <a:rPr lang="en-US" altLang="zh-CN" sz="1600" b="1" smtClean="0"/>
              <a:pPr algn="ctr">
                <a:defRPr/>
              </a:pPr>
              <a:t>19</a:t>
            </a:fld>
            <a:endParaRPr lang="en-US" altLang="zh-CN" sz="1600" b="1" dirty="0"/>
          </a:p>
        </p:txBody>
      </p:sp>
    </p:spTree>
    <p:extLst>
      <p:ext uri="{BB962C8B-B14F-4D97-AF65-F5344CB8AC3E}">
        <p14:creationId xmlns:p14="http://schemas.microsoft.com/office/powerpoint/2010/main" val="1849095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467544" y="1484784"/>
            <a:ext cx="8229600" cy="2044700"/>
          </a:xfrm>
        </p:spPr>
        <p:txBody>
          <a:bodyPr/>
          <a:lstStyle/>
          <a:p>
            <a:pPr>
              <a:lnSpc>
                <a:spcPct val="150000"/>
              </a:lnSpc>
            </a:pPr>
            <a:r>
              <a:rPr lang="en-US" altLang="zh-CN" dirty="0" smtClean="0"/>
              <a:t> X Window</a:t>
            </a:r>
            <a:r>
              <a:rPr lang="zh-CN" altLang="en-US" dirty="0" smtClean="0"/>
              <a:t>的体系结构</a:t>
            </a:r>
            <a:endParaRPr lang="en-US" altLang="zh-CN" dirty="0" smtClean="0"/>
          </a:p>
          <a:p>
            <a:pPr>
              <a:lnSpc>
                <a:spcPct val="150000"/>
              </a:lnSpc>
            </a:pPr>
            <a:r>
              <a:rPr lang="en-US" altLang="zh-CN" dirty="0" smtClean="0"/>
              <a:t>GNOME</a:t>
            </a:r>
            <a:r>
              <a:rPr lang="zh-CN" altLang="en-US" dirty="0"/>
              <a:t>桌面环境</a:t>
            </a:r>
          </a:p>
          <a:p>
            <a:pPr>
              <a:lnSpc>
                <a:spcPct val="150000"/>
              </a:lnSpc>
            </a:pPr>
            <a:r>
              <a:rPr lang="en-US" altLang="zh-CN" dirty="0" err="1"/>
              <a:t>KDE</a:t>
            </a:r>
            <a:r>
              <a:rPr lang="zh-CN" altLang="en-US" dirty="0"/>
              <a:t>桌面</a:t>
            </a:r>
            <a:r>
              <a:rPr lang="zh-CN" altLang="en-US" dirty="0" smtClean="0"/>
              <a:t>环境</a:t>
            </a:r>
            <a:endParaRPr lang="en-US" altLang="zh-CN" dirty="0" smtClean="0"/>
          </a:p>
          <a:p>
            <a:pPr>
              <a:lnSpc>
                <a:spcPct val="150000"/>
              </a:lnSpc>
            </a:pPr>
            <a:r>
              <a:rPr lang="zh-CN" altLang="en-US" dirty="0" smtClean="0"/>
              <a:t>字符界面</a:t>
            </a:r>
            <a:endParaRPr lang="zh-CN" altLang="en-US" dirty="0"/>
          </a:p>
        </p:txBody>
      </p:sp>
      <p:sp>
        <p:nvSpPr>
          <p:cNvPr id="6" name="Rectangle 2"/>
          <p:cNvSpPr>
            <a:spLocks noGrp="1" noChangeArrowheads="1"/>
          </p:cNvSpPr>
          <p:nvPr>
            <p:ph type="title"/>
          </p:nvPr>
        </p:nvSpPr>
        <p:spPr>
          <a:xfrm>
            <a:off x="250825" y="193898"/>
            <a:ext cx="7761288" cy="858838"/>
          </a:xfrm>
        </p:spPr>
        <p:txBody>
          <a:bodyPr/>
          <a:lstStyle/>
          <a:p>
            <a:pPr algn="ctr" eaLnBrk="1" hangingPunct="1"/>
            <a:r>
              <a:rPr lang="zh-CN" altLang="en-US" sz="4600" dirty="0" smtClean="0"/>
              <a:t>本次</a:t>
            </a:r>
            <a:r>
              <a:rPr lang="zh-CN" altLang="en-US" sz="4600" dirty="0"/>
              <a:t>章</a:t>
            </a:r>
            <a:r>
              <a:rPr lang="zh-CN" altLang="en-US" sz="4600" dirty="0" smtClean="0"/>
              <a:t>内容</a:t>
            </a: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2</a:t>
            </a:fld>
            <a:endParaRPr lang="en-US" altLang="zh-CN" dirty="0"/>
          </a:p>
        </p:txBody>
      </p:sp>
    </p:spTree>
    <p:extLst>
      <p:ext uri="{BB962C8B-B14F-4D97-AF65-F5344CB8AC3E}">
        <p14:creationId xmlns:p14="http://schemas.microsoft.com/office/powerpoint/2010/main" val="2904848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706437"/>
          </a:xfrm>
        </p:spPr>
        <p:txBody>
          <a:bodyPr/>
          <a:lstStyle/>
          <a:p>
            <a:r>
              <a:rPr lang="en-US" altLang="zh-CN" sz="3600" dirty="0"/>
              <a:t>GNOME </a:t>
            </a:r>
            <a:r>
              <a:rPr lang="zh-CN" altLang="en-US" sz="3600" dirty="0"/>
              <a:t>桌面环境</a:t>
            </a:r>
            <a:r>
              <a:rPr lang="zh-CN" altLang="en-US" sz="4000" dirty="0"/>
              <a:t> </a:t>
            </a:r>
          </a:p>
        </p:txBody>
      </p:sp>
      <p:sp>
        <p:nvSpPr>
          <p:cNvPr id="57348" name="Rectangle 4"/>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7349" name="Picture 5" descr="gnom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1560" y="1146897"/>
            <a:ext cx="7344816" cy="480238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灯片编号占位符 1"/>
          <p:cNvSpPr>
            <a:spLocks noGrp="1"/>
          </p:cNvSpPr>
          <p:nvPr>
            <p:ph type="sldNum" sz="quarter" idx="11"/>
          </p:nvPr>
        </p:nvSpPr>
        <p:spPr/>
        <p:txBody>
          <a:bodyPr/>
          <a:lstStyle/>
          <a:p>
            <a:pPr>
              <a:defRPr/>
            </a:pPr>
            <a:fld id="{B79023B1-0CB4-4C69-A1E8-9B75F5986AF7}" type="slidenum">
              <a:rPr lang="en-US" altLang="zh-CN" smtClean="0"/>
              <a:pPr>
                <a:defRPr/>
              </a:pPr>
              <a:t>20</a:t>
            </a:fld>
            <a:endParaRPr lang="en-US" altLang="zh-CN" dirty="0"/>
          </a:p>
        </p:txBody>
      </p:sp>
    </p:spTree>
    <p:extLst>
      <p:ext uri="{BB962C8B-B14F-4D97-AF65-F5344CB8AC3E}">
        <p14:creationId xmlns:p14="http://schemas.microsoft.com/office/powerpoint/2010/main" val="3304867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41" name="Rectangle 17"/>
          <p:cNvSpPr>
            <a:spLocks noChangeArrowheads="1"/>
          </p:cNvSpPr>
          <p:nvPr/>
        </p:nvSpPr>
        <p:spPr bwMode="auto">
          <a:xfrm>
            <a:off x="1088953" y="3398126"/>
            <a:ext cx="7028146" cy="1200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00"/>
                </a:solidFill>
                <a:latin typeface="+mn-ea"/>
                <a:ea typeface="+mn-ea"/>
              </a:rPr>
              <a:t>6. </a:t>
            </a:r>
            <a:r>
              <a:rPr kumimoji="1" lang="zh-CN" altLang="en-US" sz="2400" dirty="0">
                <a:solidFill>
                  <a:srgbClr val="000000"/>
                </a:solidFill>
                <a:latin typeface="+mn-ea"/>
                <a:ea typeface="+mn-ea"/>
              </a:rPr>
              <a:t>插件小程序</a:t>
            </a:r>
          </a:p>
          <a:p>
            <a:pPr algn="l"/>
            <a:r>
              <a:rPr kumimoji="1" lang="zh-CN" altLang="en-US" sz="2400" dirty="0">
                <a:solidFill>
                  <a:srgbClr val="000000"/>
                </a:solidFill>
                <a:latin typeface="+mn-ea"/>
                <a:ea typeface="+mn-ea"/>
              </a:rPr>
              <a:t>它是完成特定任务的</a:t>
            </a:r>
            <a:r>
              <a:rPr kumimoji="1" lang="zh-CN" altLang="en-US" sz="2400" b="1" dirty="0">
                <a:solidFill>
                  <a:srgbClr val="0000FF"/>
                </a:solidFill>
                <a:latin typeface="+mn-ea"/>
                <a:ea typeface="+mn-ea"/>
              </a:rPr>
              <a:t>小程序</a:t>
            </a:r>
            <a:r>
              <a:rPr kumimoji="1" lang="zh-CN" altLang="en-US" sz="2400" dirty="0">
                <a:solidFill>
                  <a:srgbClr val="000000"/>
                </a:solidFill>
                <a:latin typeface="+mn-ea"/>
                <a:ea typeface="+mn-ea"/>
              </a:rPr>
              <a:t>。例如，时钟日历、</a:t>
            </a:r>
            <a:r>
              <a:rPr kumimoji="1" lang="en-US" altLang="zh-CN" sz="2400" dirty="0">
                <a:solidFill>
                  <a:srgbClr val="000000"/>
                </a:solidFill>
                <a:latin typeface="+mn-ea"/>
                <a:ea typeface="+mn-ea"/>
              </a:rPr>
              <a:t>CPU</a:t>
            </a:r>
            <a:r>
              <a:rPr kumimoji="1" lang="zh-CN" altLang="en-US" sz="2400" dirty="0">
                <a:solidFill>
                  <a:srgbClr val="000000"/>
                </a:solidFill>
                <a:latin typeface="+mn-ea"/>
                <a:ea typeface="+mn-ea"/>
              </a:rPr>
              <a:t>负荷情况查看器等。</a:t>
            </a:r>
          </a:p>
        </p:txBody>
      </p:sp>
      <p:sp>
        <p:nvSpPr>
          <p:cNvPr id="205840" name="Rectangle 16"/>
          <p:cNvSpPr>
            <a:spLocks noChangeArrowheads="1"/>
          </p:cNvSpPr>
          <p:nvPr/>
        </p:nvSpPr>
        <p:spPr bwMode="auto">
          <a:xfrm>
            <a:off x="1018155" y="3398126"/>
            <a:ext cx="7300913" cy="19389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000000"/>
                </a:solidFill>
                <a:latin typeface="+mn-ea"/>
                <a:ea typeface="+mn-ea"/>
              </a:rPr>
              <a:t>5. </a:t>
            </a:r>
            <a:r>
              <a:rPr kumimoji="1" lang="zh-CN" altLang="en-US" sz="2400" dirty="0">
                <a:solidFill>
                  <a:srgbClr val="000000"/>
                </a:solidFill>
                <a:latin typeface="+mn-ea"/>
                <a:ea typeface="+mn-ea"/>
              </a:rPr>
              <a:t>通知区域</a:t>
            </a:r>
          </a:p>
          <a:p>
            <a:pPr algn="l"/>
            <a:r>
              <a:rPr kumimoji="1" lang="en-US" altLang="zh-CN" sz="2400" dirty="0">
                <a:solidFill>
                  <a:srgbClr val="000000"/>
                </a:solidFill>
                <a:latin typeface="+mn-ea"/>
                <a:ea typeface="+mn-ea"/>
              </a:rPr>
              <a:t>Red Hat</a:t>
            </a:r>
            <a:r>
              <a:rPr kumimoji="1" lang="zh-CN" altLang="en-US" sz="2400" dirty="0">
                <a:solidFill>
                  <a:srgbClr val="000000"/>
                </a:solidFill>
                <a:latin typeface="+mn-ea"/>
                <a:ea typeface="+mn-ea"/>
              </a:rPr>
              <a:t>网络更新通知工具是通知区域的一部分。它提供一种简捷的系统更新方式。如果是“</a:t>
            </a:r>
            <a:r>
              <a:rPr kumimoji="1" lang="zh-CN" altLang="en-US" sz="2400" b="1" dirty="0">
                <a:latin typeface="+mn-ea"/>
                <a:ea typeface="+mn-ea"/>
              </a:rPr>
              <a:t>叹号</a:t>
            </a:r>
            <a:r>
              <a:rPr kumimoji="1" lang="zh-CN" altLang="en-US" sz="2400" dirty="0">
                <a:solidFill>
                  <a:srgbClr val="000000"/>
                </a:solidFill>
                <a:latin typeface="+mn-ea"/>
                <a:ea typeface="+mn-ea"/>
              </a:rPr>
              <a:t>”图标，说明系统需要升级；如果是“</a:t>
            </a:r>
            <a:r>
              <a:rPr kumimoji="1" lang="zh-CN" altLang="en-US" sz="2400" b="1" dirty="0">
                <a:solidFill>
                  <a:srgbClr val="0000FF"/>
                </a:solidFill>
                <a:latin typeface="+mn-ea"/>
                <a:ea typeface="+mn-ea"/>
              </a:rPr>
              <a:t>对号</a:t>
            </a:r>
            <a:r>
              <a:rPr kumimoji="1" lang="zh-CN" altLang="en-US" sz="2400" dirty="0">
                <a:solidFill>
                  <a:srgbClr val="000000"/>
                </a:solidFill>
                <a:latin typeface="+mn-ea"/>
                <a:ea typeface="+mn-ea"/>
              </a:rPr>
              <a:t>”图标，说明系统处于最新状态。</a:t>
            </a:r>
          </a:p>
        </p:txBody>
      </p:sp>
      <p:sp>
        <p:nvSpPr>
          <p:cNvPr id="205839" name="Rectangle 15"/>
          <p:cNvSpPr>
            <a:spLocks noChangeArrowheads="1"/>
          </p:cNvSpPr>
          <p:nvPr/>
        </p:nvSpPr>
        <p:spPr bwMode="auto">
          <a:xfrm>
            <a:off x="792680" y="4767534"/>
            <a:ext cx="7189270" cy="8309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00"/>
                </a:solidFill>
                <a:latin typeface="+mn-ea"/>
                <a:ea typeface="+mn-ea"/>
              </a:rPr>
              <a:t>4. </a:t>
            </a:r>
            <a:r>
              <a:rPr kumimoji="1" lang="zh-CN" altLang="en-US" sz="2400" dirty="0">
                <a:solidFill>
                  <a:srgbClr val="000000"/>
                </a:solidFill>
                <a:latin typeface="+mn-ea"/>
                <a:ea typeface="+mn-ea"/>
              </a:rPr>
              <a:t>窗口列表</a:t>
            </a:r>
          </a:p>
          <a:p>
            <a:pPr algn="l"/>
            <a:r>
              <a:rPr kumimoji="1" lang="zh-CN" altLang="en-US" sz="2400" dirty="0">
                <a:solidFill>
                  <a:srgbClr val="000000"/>
                </a:solidFill>
                <a:latin typeface="+mn-ea"/>
                <a:ea typeface="+mn-ea"/>
              </a:rPr>
              <a:t>显示任意桌面上运行的应用的程序名的</a:t>
            </a:r>
            <a:r>
              <a:rPr kumimoji="1" lang="zh-CN" altLang="en-US" sz="2400" b="1" dirty="0">
                <a:solidFill>
                  <a:srgbClr val="0000FF"/>
                </a:solidFill>
                <a:latin typeface="+mn-ea"/>
                <a:ea typeface="+mn-ea"/>
              </a:rPr>
              <a:t>小程序</a:t>
            </a:r>
            <a:r>
              <a:rPr kumimoji="1" lang="zh-CN" altLang="en-US" sz="2400" dirty="0">
                <a:solidFill>
                  <a:srgbClr val="000000"/>
                </a:solidFill>
                <a:latin typeface="+mn-ea"/>
                <a:ea typeface="+mn-ea"/>
              </a:rPr>
              <a:t>。</a:t>
            </a:r>
          </a:p>
        </p:txBody>
      </p:sp>
      <p:sp>
        <p:nvSpPr>
          <p:cNvPr id="205838" name="Rectangle 14"/>
          <p:cNvSpPr>
            <a:spLocks noChangeArrowheads="1"/>
          </p:cNvSpPr>
          <p:nvPr/>
        </p:nvSpPr>
        <p:spPr bwMode="auto">
          <a:xfrm>
            <a:off x="689471" y="3398126"/>
            <a:ext cx="7501732" cy="15696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00"/>
                </a:solidFill>
                <a:latin typeface="+mn-ea"/>
                <a:ea typeface="+mn-ea"/>
              </a:rPr>
              <a:t>3. </a:t>
            </a:r>
            <a:r>
              <a:rPr kumimoji="1" lang="zh-CN" altLang="en-US" sz="2400" dirty="0">
                <a:solidFill>
                  <a:srgbClr val="000000"/>
                </a:solidFill>
                <a:latin typeface="+mn-ea"/>
                <a:ea typeface="+mn-ea"/>
              </a:rPr>
              <a:t>工作区切换器</a:t>
            </a:r>
          </a:p>
          <a:p>
            <a:pPr algn="l"/>
            <a:r>
              <a:rPr kumimoji="1" lang="zh-CN" altLang="en-US" sz="2400" dirty="0">
                <a:solidFill>
                  <a:srgbClr val="000000"/>
                </a:solidFill>
                <a:latin typeface="+mn-ea"/>
                <a:ea typeface="+mn-ea"/>
              </a:rPr>
              <a:t>工作区切换器把每个工作区</a:t>
            </a:r>
            <a:r>
              <a:rPr kumimoji="1" lang="en-US" altLang="zh-CN" sz="2400" dirty="0">
                <a:solidFill>
                  <a:srgbClr val="000000"/>
                </a:solidFill>
                <a:latin typeface="+mn-ea"/>
                <a:ea typeface="+mn-ea"/>
              </a:rPr>
              <a:t>(</a:t>
            </a:r>
            <a:r>
              <a:rPr kumimoji="1" lang="zh-CN" altLang="en-US" sz="2400" dirty="0">
                <a:solidFill>
                  <a:srgbClr val="000000"/>
                </a:solidFill>
                <a:latin typeface="+mn-ea"/>
                <a:ea typeface="+mn-ea"/>
              </a:rPr>
              <a:t>或桌面</a:t>
            </a:r>
            <a:r>
              <a:rPr kumimoji="1" lang="en-US" altLang="zh-CN" sz="2400" dirty="0">
                <a:solidFill>
                  <a:srgbClr val="000000"/>
                </a:solidFill>
                <a:latin typeface="+mn-ea"/>
                <a:ea typeface="+mn-ea"/>
              </a:rPr>
              <a:t>)</a:t>
            </a:r>
            <a:r>
              <a:rPr kumimoji="1" lang="zh-CN" altLang="en-US" sz="2400" dirty="0">
                <a:solidFill>
                  <a:srgbClr val="000000"/>
                </a:solidFill>
                <a:latin typeface="+mn-ea"/>
                <a:ea typeface="+mn-ea"/>
              </a:rPr>
              <a:t>都显示为一个小方块，然后在上面显示运行着的应用程序。默认为</a:t>
            </a:r>
            <a:r>
              <a:rPr kumimoji="1" lang="en-US" altLang="zh-CN" sz="2400" b="1" dirty="0">
                <a:solidFill>
                  <a:srgbClr val="0000FF"/>
                </a:solidFill>
                <a:latin typeface="+mn-ea"/>
                <a:ea typeface="+mn-ea"/>
              </a:rPr>
              <a:t>4</a:t>
            </a:r>
            <a:r>
              <a:rPr kumimoji="1" lang="zh-CN" altLang="en-US" sz="2400" dirty="0">
                <a:solidFill>
                  <a:srgbClr val="000000"/>
                </a:solidFill>
                <a:latin typeface="+mn-ea"/>
                <a:ea typeface="+mn-ea"/>
              </a:rPr>
              <a:t>个工作区。</a:t>
            </a:r>
          </a:p>
        </p:txBody>
      </p:sp>
      <p:sp>
        <p:nvSpPr>
          <p:cNvPr id="205837" name="Rectangle 13"/>
          <p:cNvSpPr>
            <a:spLocks noChangeArrowheads="1"/>
          </p:cNvSpPr>
          <p:nvPr/>
        </p:nvSpPr>
        <p:spPr bwMode="auto">
          <a:xfrm>
            <a:off x="653030" y="4398202"/>
            <a:ext cx="8031164" cy="120032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00"/>
                </a:solidFill>
                <a:latin typeface="+mn-ea"/>
                <a:ea typeface="+mn-ea"/>
              </a:rPr>
              <a:t>2. </a:t>
            </a:r>
            <a:r>
              <a:rPr kumimoji="1" lang="zh-CN" altLang="en-US" sz="2400" dirty="0">
                <a:solidFill>
                  <a:srgbClr val="000000"/>
                </a:solidFill>
                <a:latin typeface="+mn-ea"/>
                <a:ea typeface="+mn-ea"/>
              </a:rPr>
              <a:t>程序启动器</a:t>
            </a:r>
          </a:p>
          <a:p>
            <a:pPr algn="l"/>
            <a:r>
              <a:rPr kumimoji="1" lang="zh-CN" altLang="en-US" sz="2400" dirty="0">
                <a:solidFill>
                  <a:srgbClr val="000000"/>
                </a:solidFill>
                <a:latin typeface="+mn-ea"/>
                <a:ea typeface="+mn-ea"/>
              </a:rPr>
              <a:t>程序启动器是</a:t>
            </a:r>
            <a:r>
              <a:rPr kumimoji="1" lang="en-US" altLang="zh-CN" sz="2400" dirty="0">
                <a:solidFill>
                  <a:srgbClr val="000000"/>
                </a:solidFill>
                <a:latin typeface="+mn-ea"/>
                <a:ea typeface="+mn-ea"/>
              </a:rPr>
              <a:t>Linux</a:t>
            </a:r>
            <a:r>
              <a:rPr kumimoji="1" lang="zh-CN" altLang="en-US" sz="2400" dirty="0">
                <a:solidFill>
                  <a:srgbClr val="000000"/>
                </a:solidFill>
                <a:latin typeface="+mn-ea"/>
                <a:ea typeface="+mn-ea"/>
              </a:rPr>
              <a:t>应用程序的启动链接。如同</a:t>
            </a:r>
            <a:r>
              <a:rPr kumimoji="1" lang="en-US" altLang="zh-CN" sz="2400" dirty="0">
                <a:solidFill>
                  <a:srgbClr val="000000"/>
                </a:solidFill>
                <a:latin typeface="+mn-ea"/>
                <a:ea typeface="+mn-ea"/>
              </a:rPr>
              <a:t>Windows</a:t>
            </a:r>
            <a:r>
              <a:rPr kumimoji="1" lang="zh-CN" altLang="en-US" sz="2400" dirty="0">
                <a:solidFill>
                  <a:srgbClr val="000000"/>
                </a:solidFill>
                <a:latin typeface="+mn-ea"/>
                <a:ea typeface="+mn-ea"/>
              </a:rPr>
              <a:t>中的</a:t>
            </a:r>
            <a:r>
              <a:rPr kumimoji="1" lang="zh-CN" altLang="en-US" sz="2400" b="1" dirty="0">
                <a:solidFill>
                  <a:srgbClr val="0000FF"/>
                </a:solidFill>
                <a:latin typeface="+mn-ea"/>
                <a:ea typeface="+mn-ea"/>
              </a:rPr>
              <a:t>快捷方式</a:t>
            </a:r>
            <a:r>
              <a:rPr kumimoji="1" lang="zh-CN" altLang="en-US" sz="2400" dirty="0">
                <a:solidFill>
                  <a:srgbClr val="000000"/>
                </a:solidFill>
                <a:latin typeface="+mn-ea"/>
                <a:ea typeface="+mn-ea"/>
              </a:rPr>
              <a:t>。</a:t>
            </a:r>
          </a:p>
        </p:txBody>
      </p:sp>
      <p:sp>
        <p:nvSpPr>
          <p:cNvPr id="205836" name="Rectangle 12"/>
          <p:cNvSpPr>
            <a:spLocks noChangeArrowheads="1"/>
          </p:cNvSpPr>
          <p:nvPr/>
        </p:nvSpPr>
        <p:spPr bwMode="auto">
          <a:xfrm>
            <a:off x="621572" y="2690044"/>
            <a:ext cx="7481093" cy="15696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rgbClr val="000000"/>
                </a:solidFill>
                <a:latin typeface="+mn-ea"/>
                <a:ea typeface="+mn-ea"/>
              </a:rPr>
              <a:t>1. </a:t>
            </a:r>
            <a:r>
              <a:rPr kumimoji="1" lang="zh-CN" altLang="en-US" sz="2400" dirty="0">
                <a:solidFill>
                  <a:srgbClr val="000000"/>
                </a:solidFill>
                <a:latin typeface="+mn-ea"/>
                <a:ea typeface="+mn-ea"/>
              </a:rPr>
              <a:t>主菜单</a:t>
            </a:r>
          </a:p>
          <a:p>
            <a:pPr algn="l"/>
            <a:r>
              <a:rPr kumimoji="1" lang="zh-CN" altLang="en-US" sz="2400" dirty="0">
                <a:solidFill>
                  <a:srgbClr val="000000"/>
                </a:solidFill>
                <a:latin typeface="+mn-ea"/>
                <a:ea typeface="+mn-ea"/>
              </a:rPr>
              <a:t>它是系统中所有应用程序的起点，从这里可以启动绝大多数的应用程序。单击主菜单按钮，它会像</a:t>
            </a:r>
            <a:r>
              <a:rPr kumimoji="1" lang="en-US" altLang="zh-CN" sz="2400" dirty="0">
                <a:solidFill>
                  <a:srgbClr val="000000"/>
                </a:solidFill>
                <a:latin typeface="+mn-ea"/>
                <a:ea typeface="+mn-ea"/>
              </a:rPr>
              <a:t>Windows</a:t>
            </a:r>
            <a:r>
              <a:rPr kumimoji="1" lang="zh-CN" altLang="en-US" sz="2400" dirty="0">
                <a:solidFill>
                  <a:srgbClr val="000000"/>
                </a:solidFill>
                <a:latin typeface="+mn-ea"/>
                <a:ea typeface="+mn-ea"/>
              </a:rPr>
              <a:t>里的</a:t>
            </a:r>
            <a:r>
              <a:rPr kumimoji="1" lang="en-US" altLang="zh-CN" sz="2400" b="1" dirty="0">
                <a:solidFill>
                  <a:srgbClr val="0000FF"/>
                </a:solidFill>
                <a:latin typeface="+mn-ea"/>
                <a:ea typeface="+mn-ea"/>
              </a:rPr>
              <a:t>【</a:t>
            </a:r>
            <a:r>
              <a:rPr kumimoji="1" lang="zh-CN" altLang="en-US" sz="2400" b="1" dirty="0">
                <a:solidFill>
                  <a:srgbClr val="0000FF"/>
                </a:solidFill>
                <a:latin typeface="+mn-ea"/>
                <a:ea typeface="+mn-ea"/>
              </a:rPr>
              <a:t>开始</a:t>
            </a:r>
            <a:r>
              <a:rPr kumimoji="1" lang="en-US" altLang="zh-CN" sz="2400" b="1" dirty="0">
                <a:solidFill>
                  <a:srgbClr val="0000FF"/>
                </a:solidFill>
                <a:latin typeface="+mn-ea"/>
                <a:ea typeface="+mn-ea"/>
              </a:rPr>
              <a:t>】</a:t>
            </a:r>
            <a:r>
              <a:rPr kumimoji="1" lang="zh-CN" altLang="en-US" sz="2400" dirty="0">
                <a:solidFill>
                  <a:srgbClr val="000000"/>
                </a:solidFill>
                <a:latin typeface="+mn-ea"/>
                <a:ea typeface="+mn-ea"/>
              </a:rPr>
              <a:t>菜单一样弹出。</a:t>
            </a:r>
          </a:p>
        </p:txBody>
      </p:sp>
      <p:grpSp>
        <p:nvGrpSpPr>
          <p:cNvPr id="205835" name="Group 11"/>
          <p:cNvGrpSpPr>
            <a:grpSpLocks/>
          </p:cNvGrpSpPr>
          <p:nvPr/>
        </p:nvGrpSpPr>
        <p:grpSpPr bwMode="auto">
          <a:xfrm>
            <a:off x="4814888" y="1706563"/>
            <a:ext cx="1914525" cy="447675"/>
            <a:chOff x="2880" y="273"/>
            <a:chExt cx="1206" cy="282"/>
          </a:xfrm>
        </p:grpSpPr>
        <p:pic>
          <p:nvPicPr>
            <p:cNvPr id="2058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324"/>
              <a:ext cx="168" cy="180"/>
            </a:xfrm>
            <a:prstGeom prst="rect">
              <a:avLst/>
            </a:prstGeom>
            <a:noFill/>
            <a:extLst>
              <a:ext uri="{909E8E84-426E-40DD-AFC4-6F175D3DCCD1}">
                <a14:hiddenFill xmlns:a14="http://schemas.microsoft.com/office/drawing/2010/main">
                  <a:solidFill>
                    <a:srgbClr val="FFFFFF"/>
                  </a:solidFill>
                </a14:hiddenFill>
              </a:ext>
            </a:extLst>
          </p:spPr>
        </p:pic>
        <p:pic>
          <p:nvPicPr>
            <p:cNvPr id="20583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 y="309"/>
              <a:ext cx="168" cy="210"/>
            </a:xfrm>
            <a:prstGeom prst="rect">
              <a:avLst/>
            </a:prstGeom>
            <a:noFill/>
            <a:extLst>
              <a:ext uri="{909E8E84-426E-40DD-AFC4-6F175D3DCCD1}">
                <a14:hiddenFill xmlns:a14="http://schemas.microsoft.com/office/drawing/2010/main">
                  <a:solidFill>
                    <a:srgbClr val="FFFFFF"/>
                  </a:solidFill>
                </a14:hiddenFill>
              </a:ext>
            </a:extLst>
          </p:spPr>
        </p:pic>
        <p:pic>
          <p:nvPicPr>
            <p:cNvPr id="20583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0" y="273"/>
              <a:ext cx="186" cy="2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5831" name="Group 7"/>
          <p:cNvGrpSpPr>
            <a:grpSpLocks/>
          </p:cNvGrpSpPr>
          <p:nvPr/>
        </p:nvGrpSpPr>
        <p:grpSpPr bwMode="auto">
          <a:xfrm>
            <a:off x="206375" y="1573213"/>
            <a:ext cx="8785225" cy="592137"/>
            <a:chOff x="113" y="299"/>
            <a:chExt cx="5534" cy="373"/>
          </a:xfrm>
        </p:grpSpPr>
        <p:pic>
          <p:nvPicPr>
            <p:cNvPr id="205829" name="Picture 5" descr="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 y="299"/>
              <a:ext cx="5534" cy="373"/>
            </a:xfrm>
            <a:prstGeom prst="rect">
              <a:avLst/>
            </a:prstGeom>
            <a:noFill/>
            <a:extLst>
              <a:ext uri="{909E8E84-426E-40DD-AFC4-6F175D3DCCD1}">
                <a14:hiddenFill xmlns:a14="http://schemas.microsoft.com/office/drawing/2010/main">
                  <a:solidFill>
                    <a:srgbClr val="FFFFFF"/>
                  </a:solidFill>
                </a14:hiddenFill>
              </a:ext>
            </a:extLst>
          </p:spPr>
        </p:pic>
        <p:pic>
          <p:nvPicPr>
            <p:cNvPr id="2058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3" y="383"/>
              <a:ext cx="168" cy="204"/>
            </a:xfrm>
            <a:prstGeom prst="rect">
              <a:avLst/>
            </a:prstGeom>
            <a:noFill/>
            <a:extLst>
              <a:ext uri="{909E8E84-426E-40DD-AFC4-6F175D3DCCD1}">
                <a14:hiddenFill xmlns:a14="http://schemas.microsoft.com/office/drawing/2010/main">
                  <a:solidFill>
                    <a:srgbClr val="FFFFFF"/>
                  </a:solidFill>
                </a14:hiddenFill>
              </a:ext>
            </a:extLst>
          </p:spPr>
        </p:pic>
      </p:grpSp>
      <p:sp>
        <p:nvSpPr>
          <p:cNvPr id="205842" name="Oval 18"/>
          <p:cNvSpPr>
            <a:spLocks noChangeArrowheads="1"/>
          </p:cNvSpPr>
          <p:nvPr/>
        </p:nvSpPr>
        <p:spPr bwMode="auto">
          <a:xfrm>
            <a:off x="87313" y="1573213"/>
            <a:ext cx="827087" cy="592137"/>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43" name="Oval 19"/>
          <p:cNvSpPr>
            <a:spLocks noChangeArrowheads="1"/>
          </p:cNvSpPr>
          <p:nvPr/>
        </p:nvSpPr>
        <p:spPr bwMode="auto">
          <a:xfrm>
            <a:off x="746125" y="1374775"/>
            <a:ext cx="3216275" cy="987425"/>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845" name="Oval 21"/>
          <p:cNvSpPr>
            <a:spLocks noChangeArrowheads="1"/>
          </p:cNvSpPr>
          <p:nvPr/>
        </p:nvSpPr>
        <p:spPr bwMode="auto">
          <a:xfrm>
            <a:off x="3722688" y="1485900"/>
            <a:ext cx="1116012" cy="766763"/>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846" name="Oval 22"/>
          <p:cNvSpPr>
            <a:spLocks noChangeArrowheads="1"/>
          </p:cNvSpPr>
          <p:nvPr/>
        </p:nvSpPr>
        <p:spPr bwMode="auto">
          <a:xfrm>
            <a:off x="4557713" y="1479550"/>
            <a:ext cx="2605087" cy="776288"/>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5847" name="Oval 23"/>
          <p:cNvSpPr>
            <a:spLocks noChangeArrowheads="1"/>
          </p:cNvSpPr>
          <p:nvPr/>
        </p:nvSpPr>
        <p:spPr bwMode="auto">
          <a:xfrm>
            <a:off x="7256463" y="1573213"/>
            <a:ext cx="827087" cy="592137"/>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48" name="Oval 24"/>
          <p:cNvSpPr>
            <a:spLocks noChangeArrowheads="1"/>
          </p:cNvSpPr>
          <p:nvPr/>
        </p:nvSpPr>
        <p:spPr bwMode="auto">
          <a:xfrm>
            <a:off x="7981950" y="1566863"/>
            <a:ext cx="1100138" cy="601662"/>
          </a:xfrm>
          <a:prstGeom prst="ellipse">
            <a:avLst/>
          </a:prstGeom>
          <a:noFill/>
          <a:ln w="25400" algn="ctr">
            <a:solidFill>
              <a:srgbClr val="FF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1" name="灯片编号占位符 1"/>
          <p:cNvSpPr>
            <a:spLocks noGrp="1"/>
          </p:cNvSpPr>
          <p:nvPr>
            <p:ph type="sldNum" sz="quarter" idx="4294967295"/>
          </p:nvPr>
        </p:nvSpPr>
        <p:spPr>
          <a:xfrm>
            <a:off x="3419872" y="6093296"/>
            <a:ext cx="2133600" cy="476250"/>
          </a:xfrm>
          <a:prstGeom prst="rect">
            <a:avLst/>
          </a:prstGeom>
        </p:spPr>
        <p:txBody>
          <a:bodyPr/>
          <a:lstStyle/>
          <a:p>
            <a:fld id="{B160E9CA-F52C-4D0B-82BD-BAAA88E26D2D}" type="slidenum">
              <a:rPr lang="en-US" altLang="zh-CN" smtClean="0"/>
              <a:pPr/>
              <a:t>21</a:t>
            </a:fld>
            <a:endParaRPr lang="en-US" altLang="zh-CN" dirty="0"/>
          </a:p>
        </p:txBody>
      </p:sp>
    </p:spTree>
    <p:extLst>
      <p:ext uri="{BB962C8B-B14F-4D97-AF65-F5344CB8AC3E}">
        <p14:creationId xmlns:p14="http://schemas.microsoft.com/office/powerpoint/2010/main" val="3085720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5836"/>
                                        </p:tgtEl>
                                        <p:attrNameLst>
                                          <p:attrName>style.visibility</p:attrName>
                                        </p:attrNameLst>
                                      </p:cBhvr>
                                      <p:to>
                                        <p:strVal val="visible"/>
                                      </p:to>
                                    </p:set>
                                    <p:animEffect transition="in" filter="box(out)">
                                      <p:cBhvr>
                                        <p:cTn id="7" dur="500"/>
                                        <p:tgtEl>
                                          <p:spTgt spid="205836"/>
                                        </p:tgtEl>
                                      </p:cBhvr>
                                    </p:animEffect>
                                  </p:childTnLst>
                                  <p:subTnLst>
                                    <p:set>
                                      <p:cBhvr override="childStyle">
                                        <p:cTn dur="1" fill="hold" display="0" masterRel="nextClick" afterEffect="1"/>
                                        <p:tgtEl>
                                          <p:spTgt spid="205836"/>
                                        </p:tgtEl>
                                        <p:attrNameLst>
                                          <p:attrName>style.visibility</p:attrName>
                                        </p:attrNameLst>
                                      </p:cBhvr>
                                      <p:to>
                                        <p:strVal val="hidden"/>
                                      </p:to>
                                    </p:set>
                                  </p:subTnLst>
                                </p:cTn>
                              </p:par>
                              <p:par>
                                <p:cTn id="8" presetID="2" presetClass="entr" presetSubtype="8" fill="hold" grpId="0" nodeType="withEffect">
                                  <p:stCondLst>
                                    <p:cond delay="0"/>
                                  </p:stCondLst>
                                  <p:childTnLst>
                                    <p:set>
                                      <p:cBhvr>
                                        <p:cTn id="9" dur="1" fill="hold">
                                          <p:stCondLst>
                                            <p:cond delay="0"/>
                                          </p:stCondLst>
                                        </p:cTn>
                                        <p:tgtEl>
                                          <p:spTgt spid="205842"/>
                                        </p:tgtEl>
                                        <p:attrNameLst>
                                          <p:attrName>style.visibility</p:attrName>
                                        </p:attrNameLst>
                                      </p:cBhvr>
                                      <p:to>
                                        <p:strVal val="visible"/>
                                      </p:to>
                                    </p:set>
                                    <p:anim calcmode="lin" valueType="num">
                                      <p:cBhvr additive="base">
                                        <p:cTn id="10" dur="500" fill="hold"/>
                                        <p:tgtEl>
                                          <p:spTgt spid="205842"/>
                                        </p:tgtEl>
                                        <p:attrNameLst>
                                          <p:attrName>ppt_x</p:attrName>
                                        </p:attrNameLst>
                                      </p:cBhvr>
                                      <p:tavLst>
                                        <p:tav tm="0">
                                          <p:val>
                                            <p:strVal val="0-#ppt_w/2"/>
                                          </p:val>
                                        </p:tav>
                                        <p:tav tm="100000">
                                          <p:val>
                                            <p:strVal val="#ppt_x"/>
                                          </p:val>
                                        </p:tav>
                                      </p:tavLst>
                                    </p:anim>
                                    <p:anim calcmode="lin" valueType="num">
                                      <p:cBhvr additive="base">
                                        <p:cTn id="11" dur="500" fill="hold"/>
                                        <p:tgtEl>
                                          <p:spTgt spid="20584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05842"/>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05837"/>
                                        </p:tgtEl>
                                        <p:attrNameLst>
                                          <p:attrName>style.visibility</p:attrName>
                                        </p:attrNameLst>
                                      </p:cBhvr>
                                      <p:to>
                                        <p:strVal val="visible"/>
                                      </p:to>
                                    </p:set>
                                    <p:animEffect transition="in" filter="box(out)">
                                      <p:cBhvr>
                                        <p:cTn id="16" dur="500"/>
                                        <p:tgtEl>
                                          <p:spTgt spid="205837"/>
                                        </p:tgtEl>
                                      </p:cBhvr>
                                    </p:animEffect>
                                  </p:childTnLst>
                                  <p:subTnLst>
                                    <p:set>
                                      <p:cBhvr override="childStyle">
                                        <p:cTn dur="1" fill="hold" display="0" masterRel="nextClick" afterEffect="1"/>
                                        <p:tgtEl>
                                          <p:spTgt spid="205837"/>
                                        </p:tgtEl>
                                        <p:attrNameLst>
                                          <p:attrName>style.visibility</p:attrName>
                                        </p:attrNameLst>
                                      </p:cBhvr>
                                      <p:to>
                                        <p:strVal val="hidden"/>
                                      </p:to>
                                    </p:set>
                                  </p:subTnLst>
                                </p:cTn>
                              </p:par>
                              <p:par>
                                <p:cTn id="17" presetID="2" presetClass="entr" presetSubtype="9" fill="hold" grpId="0" nodeType="withEffect">
                                  <p:stCondLst>
                                    <p:cond delay="0"/>
                                  </p:stCondLst>
                                  <p:childTnLst>
                                    <p:set>
                                      <p:cBhvr>
                                        <p:cTn id="18" dur="1" fill="hold">
                                          <p:stCondLst>
                                            <p:cond delay="0"/>
                                          </p:stCondLst>
                                        </p:cTn>
                                        <p:tgtEl>
                                          <p:spTgt spid="205843"/>
                                        </p:tgtEl>
                                        <p:attrNameLst>
                                          <p:attrName>style.visibility</p:attrName>
                                        </p:attrNameLst>
                                      </p:cBhvr>
                                      <p:to>
                                        <p:strVal val="visible"/>
                                      </p:to>
                                    </p:set>
                                    <p:anim calcmode="lin" valueType="num">
                                      <p:cBhvr additive="base">
                                        <p:cTn id="19" dur="500" fill="hold"/>
                                        <p:tgtEl>
                                          <p:spTgt spid="205843"/>
                                        </p:tgtEl>
                                        <p:attrNameLst>
                                          <p:attrName>ppt_x</p:attrName>
                                        </p:attrNameLst>
                                      </p:cBhvr>
                                      <p:tavLst>
                                        <p:tav tm="0">
                                          <p:val>
                                            <p:strVal val="0-#ppt_w/2"/>
                                          </p:val>
                                        </p:tav>
                                        <p:tav tm="100000">
                                          <p:val>
                                            <p:strVal val="#ppt_x"/>
                                          </p:val>
                                        </p:tav>
                                      </p:tavLst>
                                    </p:anim>
                                    <p:anim calcmode="lin" valueType="num">
                                      <p:cBhvr additive="base">
                                        <p:cTn id="20" dur="500" fill="hold"/>
                                        <p:tgtEl>
                                          <p:spTgt spid="205843"/>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5843"/>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05838"/>
                                        </p:tgtEl>
                                        <p:attrNameLst>
                                          <p:attrName>style.visibility</p:attrName>
                                        </p:attrNameLst>
                                      </p:cBhvr>
                                      <p:to>
                                        <p:strVal val="visible"/>
                                      </p:to>
                                    </p:set>
                                    <p:animEffect transition="in" filter="box(out)">
                                      <p:cBhvr>
                                        <p:cTn id="25" dur="500"/>
                                        <p:tgtEl>
                                          <p:spTgt spid="205838"/>
                                        </p:tgtEl>
                                      </p:cBhvr>
                                    </p:animEffect>
                                  </p:childTnLst>
                                  <p:subTnLst>
                                    <p:set>
                                      <p:cBhvr override="childStyle">
                                        <p:cTn dur="1" fill="hold" display="0" masterRel="nextClick" afterEffect="1"/>
                                        <p:tgtEl>
                                          <p:spTgt spid="205838"/>
                                        </p:tgtEl>
                                        <p:attrNameLst>
                                          <p:attrName>style.visibility</p:attrName>
                                        </p:attrNameLst>
                                      </p:cBhvr>
                                      <p:to>
                                        <p:strVal val="hidden"/>
                                      </p:to>
                                    </p:set>
                                  </p:subTnLst>
                                </p:cTn>
                              </p:par>
                              <p:par>
                                <p:cTn id="26" presetID="2" presetClass="entr" presetSubtype="1" fill="hold" grpId="0" nodeType="withEffect">
                                  <p:stCondLst>
                                    <p:cond delay="0"/>
                                  </p:stCondLst>
                                  <p:childTnLst>
                                    <p:set>
                                      <p:cBhvr>
                                        <p:cTn id="27" dur="1" fill="hold">
                                          <p:stCondLst>
                                            <p:cond delay="0"/>
                                          </p:stCondLst>
                                        </p:cTn>
                                        <p:tgtEl>
                                          <p:spTgt spid="205845"/>
                                        </p:tgtEl>
                                        <p:attrNameLst>
                                          <p:attrName>style.visibility</p:attrName>
                                        </p:attrNameLst>
                                      </p:cBhvr>
                                      <p:to>
                                        <p:strVal val="visible"/>
                                      </p:to>
                                    </p:set>
                                    <p:anim calcmode="lin" valueType="num">
                                      <p:cBhvr additive="base">
                                        <p:cTn id="28" dur="500" fill="hold"/>
                                        <p:tgtEl>
                                          <p:spTgt spid="205845"/>
                                        </p:tgtEl>
                                        <p:attrNameLst>
                                          <p:attrName>ppt_x</p:attrName>
                                        </p:attrNameLst>
                                      </p:cBhvr>
                                      <p:tavLst>
                                        <p:tav tm="0">
                                          <p:val>
                                            <p:strVal val="#ppt_x"/>
                                          </p:val>
                                        </p:tav>
                                        <p:tav tm="100000">
                                          <p:val>
                                            <p:strVal val="#ppt_x"/>
                                          </p:val>
                                        </p:tav>
                                      </p:tavLst>
                                    </p:anim>
                                    <p:anim calcmode="lin" valueType="num">
                                      <p:cBhvr additive="base">
                                        <p:cTn id="29" dur="500" fill="hold"/>
                                        <p:tgtEl>
                                          <p:spTgt spid="20584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5845"/>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205839"/>
                                        </p:tgtEl>
                                        <p:attrNameLst>
                                          <p:attrName>style.visibility</p:attrName>
                                        </p:attrNameLst>
                                      </p:cBhvr>
                                      <p:to>
                                        <p:strVal val="visible"/>
                                      </p:to>
                                    </p:set>
                                    <p:animEffect transition="in" filter="box(out)">
                                      <p:cBhvr>
                                        <p:cTn id="34" dur="500"/>
                                        <p:tgtEl>
                                          <p:spTgt spid="205839"/>
                                        </p:tgtEl>
                                      </p:cBhvr>
                                    </p:animEffect>
                                  </p:childTnLst>
                                  <p:subTnLst>
                                    <p:set>
                                      <p:cBhvr override="childStyle">
                                        <p:cTn dur="1" fill="hold" display="0" masterRel="nextClick" afterEffect="1"/>
                                        <p:tgtEl>
                                          <p:spTgt spid="205839"/>
                                        </p:tgtEl>
                                        <p:attrNameLst>
                                          <p:attrName>style.visibility</p:attrName>
                                        </p:attrNameLst>
                                      </p:cBhvr>
                                      <p:to>
                                        <p:strVal val="hidden"/>
                                      </p:to>
                                    </p:set>
                                  </p:subTnLst>
                                </p:cTn>
                              </p:par>
                              <p:par>
                                <p:cTn id="35" presetID="2" presetClass="entr" presetSubtype="1" fill="hold" grpId="0" nodeType="withEffect">
                                  <p:stCondLst>
                                    <p:cond delay="0"/>
                                  </p:stCondLst>
                                  <p:childTnLst>
                                    <p:set>
                                      <p:cBhvr>
                                        <p:cTn id="36" dur="1" fill="hold">
                                          <p:stCondLst>
                                            <p:cond delay="0"/>
                                          </p:stCondLst>
                                        </p:cTn>
                                        <p:tgtEl>
                                          <p:spTgt spid="205846"/>
                                        </p:tgtEl>
                                        <p:attrNameLst>
                                          <p:attrName>style.visibility</p:attrName>
                                        </p:attrNameLst>
                                      </p:cBhvr>
                                      <p:to>
                                        <p:strVal val="visible"/>
                                      </p:to>
                                    </p:set>
                                    <p:anim calcmode="lin" valueType="num">
                                      <p:cBhvr additive="base">
                                        <p:cTn id="37" dur="500" fill="hold"/>
                                        <p:tgtEl>
                                          <p:spTgt spid="205846"/>
                                        </p:tgtEl>
                                        <p:attrNameLst>
                                          <p:attrName>ppt_x</p:attrName>
                                        </p:attrNameLst>
                                      </p:cBhvr>
                                      <p:tavLst>
                                        <p:tav tm="0">
                                          <p:val>
                                            <p:strVal val="#ppt_x"/>
                                          </p:val>
                                        </p:tav>
                                        <p:tav tm="100000">
                                          <p:val>
                                            <p:strVal val="#ppt_x"/>
                                          </p:val>
                                        </p:tav>
                                      </p:tavLst>
                                    </p:anim>
                                    <p:anim calcmode="lin" valueType="num">
                                      <p:cBhvr additive="base">
                                        <p:cTn id="38" dur="500" fill="hold"/>
                                        <p:tgtEl>
                                          <p:spTgt spid="205846"/>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5846"/>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205840"/>
                                        </p:tgtEl>
                                        <p:attrNameLst>
                                          <p:attrName>style.visibility</p:attrName>
                                        </p:attrNameLst>
                                      </p:cBhvr>
                                      <p:to>
                                        <p:strVal val="visible"/>
                                      </p:to>
                                    </p:set>
                                    <p:animEffect transition="in" filter="box(out)">
                                      <p:cBhvr>
                                        <p:cTn id="43" dur="500"/>
                                        <p:tgtEl>
                                          <p:spTgt spid="205840"/>
                                        </p:tgtEl>
                                      </p:cBhvr>
                                    </p:animEffect>
                                  </p:childTnLst>
                                  <p:subTnLst>
                                    <p:set>
                                      <p:cBhvr override="childStyle">
                                        <p:cTn dur="1" fill="hold" display="0" masterRel="nextClick" afterEffect="1"/>
                                        <p:tgtEl>
                                          <p:spTgt spid="205840"/>
                                        </p:tgtEl>
                                        <p:attrNameLst>
                                          <p:attrName>style.visibility</p:attrName>
                                        </p:attrNameLst>
                                      </p:cBhvr>
                                      <p:to>
                                        <p:strVal val="hidden"/>
                                      </p:to>
                                    </p:set>
                                  </p:subTnLst>
                                </p:cTn>
                              </p:par>
                              <p:par>
                                <p:cTn id="44" presetID="2" presetClass="entr" presetSubtype="3" fill="hold" grpId="0" nodeType="withEffect">
                                  <p:stCondLst>
                                    <p:cond delay="0"/>
                                  </p:stCondLst>
                                  <p:childTnLst>
                                    <p:set>
                                      <p:cBhvr>
                                        <p:cTn id="45" dur="1" fill="hold">
                                          <p:stCondLst>
                                            <p:cond delay="0"/>
                                          </p:stCondLst>
                                        </p:cTn>
                                        <p:tgtEl>
                                          <p:spTgt spid="205847"/>
                                        </p:tgtEl>
                                        <p:attrNameLst>
                                          <p:attrName>style.visibility</p:attrName>
                                        </p:attrNameLst>
                                      </p:cBhvr>
                                      <p:to>
                                        <p:strVal val="visible"/>
                                      </p:to>
                                    </p:set>
                                    <p:anim calcmode="lin" valueType="num">
                                      <p:cBhvr additive="base">
                                        <p:cTn id="46" dur="500" fill="hold"/>
                                        <p:tgtEl>
                                          <p:spTgt spid="205847"/>
                                        </p:tgtEl>
                                        <p:attrNameLst>
                                          <p:attrName>ppt_x</p:attrName>
                                        </p:attrNameLst>
                                      </p:cBhvr>
                                      <p:tavLst>
                                        <p:tav tm="0">
                                          <p:val>
                                            <p:strVal val="1+#ppt_w/2"/>
                                          </p:val>
                                        </p:tav>
                                        <p:tav tm="100000">
                                          <p:val>
                                            <p:strVal val="#ppt_x"/>
                                          </p:val>
                                        </p:tav>
                                      </p:tavLst>
                                    </p:anim>
                                    <p:anim calcmode="lin" valueType="num">
                                      <p:cBhvr additive="base">
                                        <p:cTn id="47" dur="500" fill="hold"/>
                                        <p:tgtEl>
                                          <p:spTgt spid="205847"/>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05847"/>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205841"/>
                                        </p:tgtEl>
                                        <p:attrNameLst>
                                          <p:attrName>style.visibility</p:attrName>
                                        </p:attrNameLst>
                                      </p:cBhvr>
                                      <p:to>
                                        <p:strVal val="visible"/>
                                      </p:to>
                                    </p:set>
                                    <p:animEffect transition="in" filter="box(out)">
                                      <p:cBhvr>
                                        <p:cTn id="52" dur="500"/>
                                        <p:tgtEl>
                                          <p:spTgt spid="20584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5848"/>
                                        </p:tgtEl>
                                        <p:attrNameLst>
                                          <p:attrName>style.visibility</p:attrName>
                                        </p:attrNameLst>
                                      </p:cBhvr>
                                      <p:to>
                                        <p:strVal val="visible"/>
                                      </p:to>
                                    </p:set>
                                    <p:anim calcmode="lin" valueType="num">
                                      <p:cBhvr additive="base">
                                        <p:cTn id="55" dur="500" fill="hold"/>
                                        <p:tgtEl>
                                          <p:spTgt spid="205848"/>
                                        </p:tgtEl>
                                        <p:attrNameLst>
                                          <p:attrName>ppt_x</p:attrName>
                                        </p:attrNameLst>
                                      </p:cBhvr>
                                      <p:tavLst>
                                        <p:tav tm="0">
                                          <p:val>
                                            <p:strVal val="1+#ppt_w/2"/>
                                          </p:val>
                                        </p:tav>
                                        <p:tav tm="100000">
                                          <p:val>
                                            <p:strVal val="#ppt_x"/>
                                          </p:val>
                                        </p:tav>
                                      </p:tavLst>
                                    </p:anim>
                                    <p:anim calcmode="lin" valueType="num">
                                      <p:cBhvr additive="base">
                                        <p:cTn id="56" dur="500" fill="hold"/>
                                        <p:tgtEl>
                                          <p:spTgt spid="2058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1" grpId="0"/>
      <p:bldP spid="205840" grpId="0"/>
      <p:bldP spid="205839" grpId="0"/>
      <p:bldP spid="205838" grpId="0"/>
      <p:bldP spid="205837" grpId="0"/>
      <p:bldP spid="205836" grpId="0"/>
      <p:bldP spid="205842" grpId="0" animBg="1"/>
      <p:bldP spid="205843" grpId="0" animBg="1"/>
      <p:bldP spid="205845" grpId="0" animBg="1"/>
      <p:bldP spid="205846" grpId="0" animBg="1"/>
      <p:bldP spid="205847" grpId="0" animBg="1"/>
      <p:bldP spid="2058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GNOME</a:t>
            </a:r>
            <a:r>
              <a:rPr lang="zh-CN" altLang="en-US" smtClean="0"/>
              <a:t>的面板</a:t>
            </a:r>
          </a:p>
        </p:txBody>
      </p:sp>
      <p:sp>
        <p:nvSpPr>
          <p:cNvPr id="14339" name="Rectangle 3"/>
          <p:cNvSpPr>
            <a:spLocks noGrp="1" noChangeArrowheads="1"/>
          </p:cNvSpPr>
          <p:nvPr>
            <p:ph type="body" idx="1"/>
          </p:nvPr>
        </p:nvSpPr>
        <p:spPr>
          <a:xfrm>
            <a:off x="683568" y="1412776"/>
            <a:ext cx="8229600" cy="4411662"/>
          </a:xfrm>
        </p:spPr>
        <p:txBody>
          <a:bodyPr/>
          <a:lstStyle/>
          <a:p>
            <a:pPr eaLnBrk="1" hangingPunct="1">
              <a:buFont typeface="Wingdings" pitchFamily="2" charset="2"/>
              <a:buNone/>
            </a:pPr>
            <a:r>
              <a:rPr lang="zh-CN" altLang="en-US" dirty="0" smtClean="0"/>
              <a:t>面板操作</a:t>
            </a:r>
          </a:p>
          <a:p>
            <a:pPr eaLnBrk="1" hangingPunct="1"/>
            <a:r>
              <a:rPr lang="zh-CN" altLang="en-US" dirty="0" smtClean="0"/>
              <a:t>移动面板</a:t>
            </a:r>
          </a:p>
          <a:p>
            <a:pPr eaLnBrk="1" hangingPunct="1"/>
            <a:r>
              <a:rPr lang="zh-CN" altLang="en-US" dirty="0" smtClean="0"/>
              <a:t>添加新面板</a:t>
            </a:r>
          </a:p>
          <a:p>
            <a:pPr eaLnBrk="1" hangingPunct="1"/>
            <a:r>
              <a:rPr lang="zh-CN" altLang="en-US" dirty="0" smtClean="0"/>
              <a:t>修改面板属性</a:t>
            </a:r>
          </a:p>
          <a:p>
            <a:pPr eaLnBrk="1" hangingPunct="1"/>
            <a:r>
              <a:rPr lang="zh-CN" altLang="en-US" dirty="0" smtClean="0"/>
              <a:t>向面板添加对象</a:t>
            </a:r>
          </a:p>
          <a:p>
            <a:pPr eaLnBrk="1" hangingPunct="1"/>
            <a:r>
              <a:rPr lang="zh-CN" altLang="en-US" dirty="0" smtClean="0"/>
              <a:t>移动面板中的对象</a:t>
            </a:r>
          </a:p>
          <a:p>
            <a:pPr eaLnBrk="1" hangingPunct="1"/>
            <a:endParaRPr lang="zh-CN" altLang="en-US"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22</a:t>
            </a:fld>
            <a:endParaRPr lang="en-US" altLang="zh-CN"/>
          </a:p>
        </p:txBody>
      </p:sp>
    </p:spTree>
    <p:extLst>
      <p:ext uri="{BB962C8B-B14F-4D97-AF65-F5344CB8AC3E}">
        <p14:creationId xmlns:p14="http://schemas.microsoft.com/office/powerpoint/2010/main" val="2370726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t>GNOME</a:t>
            </a:r>
            <a:r>
              <a:rPr lang="zh-CN" altLang="en-US" dirty="0" smtClean="0"/>
              <a:t>的面板 </a:t>
            </a:r>
          </a:p>
        </p:txBody>
      </p:sp>
      <p:sp>
        <p:nvSpPr>
          <p:cNvPr id="13315" name="Rectangle 3"/>
          <p:cNvSpPr>
            <a:spLocks noGrp="1" noChangeArrowheads="1"/>
          </p:cNvSpPr>
          <p:nvPr>
            <p:ph type="body" idx="1"/>
          </p:nvPr>
        </p:nvSpPr>
        <p:spPr>
          <a:xfrm>
            <a:off x="251520" y="1196752"/>
            <a:ext cx="5472608" cy="4608512"/>
          </a:xfrm>
        </p:spPr>
        <p:txBody>
          <a:bodyPr/>
          <a:lstStyle/>
          <a:p>
            <a:pPr marL="0" indent="0" eaLnBrk="1" hangingPunct="1">
              <a:buNone/>
            </a:pPr>
            <a:r>
              <a:rPr lang="en-US" altLang="zh-CN" sz="2400" dirty="0" smtClean="0"/>
              <a:t>GNOME</a:t>
            </a:r>
            <a:r>
              <a:rPr lang="zh-CN" altLang="en-US" sz="2400" dirty="0" smtClean="0"/>
              <a:t>面板种类</a:t>
            </a:r>
            <a:r>
              <a:rPr lang="en-US" altLang="zh-CN" sz="2400" dirty="0" smtClean="0"/>
              <a:t>:</a:t>
            </a:r>
            <a:r>
              <a:rPr lang="zh-CN" altLang="en-US" sz="2400" dirty="0" smtClean="0"/>
              <a:t>有</a:t>
            </a:r>
            <a:r>
              <a:rPr lang="zh-CN" altLang="en-US" sz="2400" dirty="0">
                <a:solidFill>
                  <a:srgbClr val="0000CC"/>
                </a:solidFill>
              </a:rPr>
              <a:t>边缘面板</a:t>
            </a:r>
            <a:r>
              <a:rPr lang="zh-CN" altLang="en-US" sz="2400" dirty="0"/>
              <a:t>、</a:t>
            </a:r>
            <a:r>
              <a:rPr lang="zh-CN" altLang="en-US" sz="2400" dirty="0">
                <a:solidFill>
                  <a:srgbClr val="0000CC"/>
                </a:solidFill>
              </a:rPr>
              <a:t>角落面板</a:t>
            </a:r>
            <a:r>
              <a:rPr lang="zh-CN" altLang="en-US" sz="2400" dirty="0"/>
              <a:t>、</a:t>
            </a:r>
            <a:r>
              <a:rPr lang="zh-CN" altLang="en-US" sz="2400" dirty="0">
                <a:solidFill>
                  <a:srgbClr val="0000CC"/>
                </a:solidFill>
              </a:rPr>
              <a:t>浮动面板</a:t>
            </a:r>
            <a:r>
              <a:rPr lang="zh-CN" altLang="en-US" sz="2400" dirty="0"/>
              <a:t>、</a:t>
            </a:r>
            <a:r>
              <a:rPr lang="zh-CN" altLang="en-US" sz="2400" dirty="0">
                <a:solidFill>
                  <a:srgbClr val="0000CC"/>
                </a:solidFill>
              </a:rPr>
              <a:t>滑动面板</a:t>
            </a:r>
            <a:r>
              <a:rPr lang="zh-CN" altLang="en-US" sz="2400" dirty="0"/>
              <a:t>和</a:t>
            </a:r>
            <a:r>
              <a:rPr lang="zh-CN" altLang="en-US" sz="2400" dirty="0">
                <a:solidFill>
                  <a:srgbClr val="0000CC"/>
                </a:solidFill>
              </a:rPr>
              <a:t>菜单面板</a:t>
            </a:r>
            <a:r>
              <a:rPr lang="en-US" altLang="zh-CN" sz="2400" dirty="0"/>
              <a:t>5</a:t>
            </a:r>
            <a:r>
              <a:rPr lang="zh-CN" altLang="en-US" sz="2400" dirty="0"/>
              <a:t>种不同属性的面</a:t>
            </a:r>
            <a:r>
              <a:rPr lang="zh-CN" altLang="en-US" sz="2400" dirty="0" smtClean="0"/>
              <a:t>板。</a:t>
            </a:r>
            <a:endParaRPr lang="en-US" altLang="zh-CN" sz="2400" dirty="0" smtClean="0"/>
          </a:p>
          <a:p>
            <a:pPr eaLnBrk="1" hangingPunct="1"/>
            <a:r>
              <a:rPr lang="zh-CN" altLang="en-US" sz="2400" dirty="0"/>
              <a:t>除菜单面板只能添加一次外，其他种类的面板都可以添加多次</a:t>
            </a:r>
            <a:r>
              <a:rPr lang="zh-CN" altLang="en-US" sz="2400" dirty="0" smtClean="0"/>
              <a:t>。</a:t>
            </a:r>
            <a:endParaRPr lang="en-US" altLang="zh-CN" sz="2400" dirty="0" smtClean="0"/>
          </a:p>
          <a:p>
            <a:pPr eaLnBrk="1" hangingPunct="1"/>
            <a:r>
              <a:rPr lang="zh-CN" altLang="en-US" sz="2400" dirty="0"/>
              <a:t>右击面板</a:t>
            </a:r>
            <a:r>
              <a:rPr lang="zh-CN" altLang="en-US" sz="2400" dirty="0" smtClean="0"/>
              <a:t>空白处在</a:t>
            </a:r>
            <a:r>
              <a:rPr lang="zh-CN" altLang="en-US" sz="2400" dirty="0"/>
              <a:t>弹出的面板快捷菜单中选择“新建面板” </a:t>
            </a:r>
            <a:r>
              <a:rPr lang="zh-CN" altLang="en-US" sz="2400" dirty="0" smtClean="0"/>
              <a:t>通过</a:t>
            </a:r>
            <a:r>
              <a:rPr lang="zh-CN" altLang="en-US" sz="2400" dirty="0"/>
              <a:t>鼠标拖动的方式，将其放置在想放置的位置</a:t>
            </a:r>
            <a:r>
              <a:rPr lang="zh-CN" altLang="en-US" sz="2400" dirty="0" smtClean="0"/>
              <a:t>。</a:t>
            </a:r>
            <a:endParaRPr lang="en-US" altLang="zh-CN" sz="2400" dirty="0" smtClean="0"/>
          </a:p>
          <a:p>
            <a:pPr eaLnBrk="1" hangingPunct="1"/>
            <a:r>
              <a:rPr lang="zh-CN" altLang="en-US" sz="2400" dirty="0"/>
              <a:t>若要删除某面板</a:t>
            </a:r>
            <a:r>
              <a:rPr lang="zh-CN" altLang="en-US" sz="2400" dirty="0" smtClean="0"/>
              <a:t>，可</a:t>
            </a:r>
            <a:r>
              <a:rPr lang="zh-CN" altLang="en-US" sz="2400" dirty="0"/>
              <a:t>在要删除的面</a:t>
            </a:r>
            <a:r>
              <a:rPr lang="zh-CN" altLang="en-US" sz="2400" dirty="0" smtClean="0"/>
              <a:t>板上</a:t>
            </a:r>
            <a:r>
              <a:rPr lang="zh-CN" altLang="en-US" sz="2400" dirty="0"/>
              <a:t>用鼠标右键</a:t>
            </a:r>
            <a:r>
              <a:rPr lang="zh-CN" altLang="en-US" sz="2400" dirty="0" smtClean="0"/>
              <a:t>单击，</a:t>
            </a:r>
            <a:r>
              <a:rPr lang="zh-CN" altLang="en-US" sz="2400" dirty="0"/>
              <a:t>在弹出</a:t>
            </a:r>
            <a:r>
              <a:rPr lang="zh-CN" altLang="en-US" sz="2400" dirty="0" smtClean="0"/>
              <a:t>的快捷</a:t>
            </a:r>
            <a:r>
              <a:rPr lang="zh-CN" altLang="en-US" sz="2400" dirty="0"/>
              <a:t>菜单中选择“</a:t>
            </a:r>
            <a:r>
              <a:rPr lang="zh-CN" altLang="en-US" sz="2400" dirty="0" smtClean="0"/>
              <a:t>删除</a:t>
            </a:r>
            <a:r>
              <a:rPr lang="zh-CN" altLang="en-US" sz="2400" dirty="0"/>
              <a:t>该面板”即可。</a:t>
            </a:r>
          </a:p>
          <a:p>
            <a:pPr eaLnBrk="1" hangingPunct="1"/>
            <a:endParaRPr lang="zh-CN" altLang="en-US" sz="2600" dirty="0"/>
          </a:p>
          <a:p>
            <a:pPr eaLnBrk="1" hangingPunct="1"/>
            <a:endParaRPr lang="zh-CN" altLang="en-US" sz="2800" dirty="0"/>
          </a:p>
          <a:p>
            <a:pPr marL="0" indent="0" eaLnBrk="1" hangingPunct="1">
              <a:buNone/>
            </a:pPr>
            <a:endParaRPr lang="zh-CN" altLang="en-US" sz="2800" dirty="0"/>
          </a:p>
          <a:p>
            <a:pPr marL="0" indent="0" eaLnBrk="1" hangingPunct="1">
              <a:buNone/>
            </a:pPr>
            <a:endParaRPr lang="zh-CN" altLang="en-US" sz="2800" dirty="0" smtClean="0"/>
          </a:p>
          <a:p>
            <a:pPr eaLnBrk="1" hangingPunct="1">
              <a:buFont typeface="Wingdings" pitchFamily="2" charset="2"/>
              <a:buNone/>
            </a:pPr>
            <a:endParaRPr lang="zh-CN" altLang="en-US"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23</a:t>
            </a:fld>
            <a:endParaRPr lang="en-US" altLang="zh-C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5648" y="1484784"/>
            <a:ext cx="3168352"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8185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idx="1"/>
          </p:nvPr>
        </p:nvSpPr>
        <p:spPr>
          <a:xfrm>
            <a:off x="467544" y="441449"/>
            <a:ext cx="4104456" cy="5795863"/>
          </a:xfrm>
        </p:spPr>
        <p:txBody>
          <a:bodyPr/>
          <a:lstStyle/>
          <a:p>
            <a:r>
              <a:rPr kumimoji="1" lang="zh-CN" altLang="en-US" dirty="0" smtClean="0">
                <a:solidFill>
                  <a:srgbClr val="0000CC"/>
                </a:solidFill>
              </a:rPr>
              <a:t>添加面板小程序</a:t>
            </a:r>
          </a:p>
          <a:p>
            <a:pPr lvl="1"/>
            <a:r>
              <a:rPr kumimoji="1" lang="zh-CN" altLang="en-US" dirty="0" smtClean="0"/>
              <a:t>在面板快捷菜单中选择“添加到面板</a:t>
            </a:r>
            <a:r>
              <a:rPr kumimoji="1" lang="en-US" altLang="zh-CN" dirty="0" smtClean="0"/>
              <a:t>…”</a:t>
            </a:r>
            <a:r>
              <a:rPr kumimoji="1" lang="en-US" altLang="zh-CN" dirty="0" smtClean="0">
                <a:solidFill>
                  <a:srgbClr val="FF0000"/>
                </a:solidFill>
                <a:sym typeface="Wingdings" pitchFamily="2" charset="2"/>
              </a:rPr>
              <a:t></a:t>
            </a:r>
            <a:r>
              <a:rPr kumimoji="1" lang="zh-CN" altLang="en-US" dirty="0" smtClean="0"/>
              <a:t>在列表框中选择要添加的面板小程序</a:t>
            </a:r>
            <a:r>
              <a:rPr kumimoji="1" lang="en-US" altLang="zh-CN" dirty="0" smtClean="0">
                <a:solidFill>
                  <a:srgbClr val="FF0000"/>
                </a:solidFill>
                <a:sym typeface="Wingdings" pitchFamily="2" charset="2"/>
              </a:rPr>
              <a:t></a:t>
            </a:r>
            <a:r>
              <a:rPr kumimoji="1" lang="zh-CN" altLang="en-US" dirty="0" smtClean="0"/>
              <a:t>单击，即可实现将选择的面板小程序添加到面板中。</a:t>
            </a:r>
            <a:endParaRPr kumimoji="1" lang="en-US" altLang="zh-CN" dirty="0"/>
          </a:p>
          <a:p>
            <a:r>
              <a:rPr kumimoji="1" lang="zh-CN" altLang="en-US" dirty="0">
                <a:solidFill>
                  <a:srgbClr val="0000CC"/>
                </a:solidFill>
              </a:rPr>
              <a:t>删除面板小程序</a:t>
            </a:r>
          </a:p>
          <a:p>
            <a:pPr lvl="1"/>
            <a:r>
              <a:rPr kumimoji="1" lang="zh-CN" altLang="en-US" dirty="0"/>
              <a:t>在面板小程序对象上用鼠标右键单击</a:t>
            </a:r>
            <a:r>
              <a:rPr kumimoji="1" lang="en-US" altLang="zh-CN" dirty="0">
                <a:solidFill>
                  <a:srgbClr val="FF0000"/>
                </a:solidFill>
                <a:sym typeface="Wingdings" pitchFamily="2" charset="2"/>
              </a:rPr>
              <a:t></a:t>
            </a:r>
            <a:r>
              <a:rPr kumimoji="1" lang="zh-CN" altLang="en-US" dirty="0"/>
              <a:t>在弹出的快捷菜单中选择“从面板上删除”菜单项即可。</a:t>
            </a:r>
          </a:p>
          <a:p>
            <a:endParaRPr kumimoji="1" lang="en-US" altLang="zh-CN"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24</a:t>
            </a:fld>
            <a:endParaRPr lang="en-US" altLang="zh-C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569" y="1124744"/>
            <a:ext cx="3763863"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83420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zh-CN"/>
              <a:t>GNOME</a:t>
            </a:r>
            <a:r>
              <a:rPr lang="zh-CN" altLang="en-US"/>
              <a:t>桌面</a:t>
            </a:r>
          </a:p>
        </p:txBody>
      </p:sp>
      <p:sp>
        <p:nvSpPr>
          <p:cNvPr id="278531" name="Rectangle 3"/>
          <p:cNvSpPr>
            <a:spLocks noGrp="1" noChangeArrowheads="1"/>
          </p:cNvSpPr>
          <p:nvPr>
            <p:ph type="body" idx="1"/>
          </p:nvPr>
        </p:nvSpPr>
        <p:spPr>
          <a:xfrm>
            <a:off x="395536" y="1393602"/>
            <a:ext cx="7992888" cy="4411662"/>
          </a:xfrm>
        </p:spPr>
        <p:txBody>
          <a:bodyPr/>
          <a:lstStyle/>
          <a:p>
            <a:r>
              <a:rPr lang="zh-CN" altLang="en-US" sz="2800" b="1" dirty="0"/>
              <a:t>初始</a:t>
            </a:r>
            <a:r>
              <a:rPr lang="zh-CN" altLang="en-US" sz="2800" b="1" dirty="0" smtClean="0"/>
              <a:t>桌面包括 </a:t>
            </a:r>
            <a:r>
              <a:rPr lang="en-US" altLang="zh-CN" sz="2800" b="1" dirty="0" smtClean="0"/>
              <a:t>:</a:t>
            </a:r>
          </a:p>
          <a:p>
            <a:pPr marL="0" indent="0">
              <a:buNone/>
            </a:pPr>
            <a:r>
              <a:rPr lang="zh-CN" altLang="en-US" sz="2800" dirty="0"/>
              <a:t> </a:t>
            </a:r>
            <a:r>
              <a:rPr lang="zh-CN" altLang="en-US" sz="2800" b="1" dirty="0" smtClean="0"/>
              <a:t> </a:t>
            </a:r>
            <a:r>
              <a:rPr lang="zh-CN" altLang="en-US" sz="2800" b="1" dirty="0">
                <a:solidFill>
                  <a:srgbClr val="0000CC"/>
                </a:solidFill>
                <a:latin typeface="Arial"/>
              </a:rPr>
              <a:t>“</a:t>
            </a:r>
            <a:r>
              <a:rPr lang="en-US" altLang="zh-CN" sz="2800" b="1" dirty="0">
                <a:solidFill>
                  <a:srgbClr val="0000CC"/>
                </a:solidFill>
              </a:rPr>
              <a:t>&lt;</a:t>
            </a:r>
            <a:r>
              <a:rPr lang="zh-CN" altLang="en-US" sz="2800" b="1" dirty="0">
                <a:solidFill>
                  <a:srgbClr val="0000CC"/>
                </a:solidFill>
              </a:rPr>
              <a:t>用户名</a:t>
            </a:r>
            <a:r>
              <a:rPr lang="en-US" altLang="zh-CN" sz="2800" b="1" dirty="0">
                <a:solidFill>
                  <a:srgbClr val="0000CC"/>
                </a:solidFill>
              </a:rPr>
              <a:t>&gt;</a:t>
            </a:r>
            <a:r>
              <a:rPr lang="zh-CN" altLang="en-US" sz="2800" b="1" dirty="0">
                <a:solidFill>
                  <a:srgbClr val="0000CC"/>
                </a:solidFill>
              </a:rPr>
              <a:t>的主目录</a:t>
            </a:r>
            <a:r>
              <a:rPr lang="zh-CN" altLang="en-US" sz="2800" b="1" dirty="0">
                <a:solidFill>
                  <a:srgbClr val="0000CC"/>
                </a:solidFill>
                <a:latin typeface="Arial"/>
              </a:rPr>
              <a:t>”</a:t>
            </a:r>
            <a:r>
              <a:rPr lang="zh-CN" altLang="en-US" sz="2800" b="1" dirty="0" smtClean="0">
                <a:solidFill>
                  <a:srgbClr val="0000CC"/>
                </a:solidFill>
              </a:rPr>
              <a:t>、</a:t>
            </a:r>
            <a:endParaRPr lang="en-US" altLang="zh-CN" sz="2800" b="1" dirty="0" smtClean="0">
              <a:solidFill>
                <a:srgbClr val="0000CC"/>
              </a:solidFill>
            </a:endParaRPr>
          </a:p>
          <a:p>
            <a:pPr marL="0" indent="0">
              <a:buNone/>
            </a:pPr>
            <a:r>
              <a:rPr lang="en-US" altLang="zh-CN" sz="2800" dirty="0">
                <a:solidFill>
                  <a:srgbClr val="0000CC"/>
                </a:solidFill>
                <a:latin typeface="Arial"/>
              </a:rPr>
              <a:t> </a:t>
            </a:r>
            <a:r>
              <a:rPr lang="en-US" altLang="zh-CN" sz="2800" dirty="0" smtClean="0">
                <a:solidFill>
                  <a:srgbClr val="0000CC"/>
                </a:solidFill>
                <a:latin typeface="Arial"/>
              </a:rPr>
              <a:t> </a:t>
            </a:r>
            <a:r>
              <a:rPr lang="zh-CN" altLang="en-US" sz="2800" b="1" dirty="0" smtClean="0">
                <a:solidFill>
                  <a:srgbClr val="0000CC"/>
                </a:solidFill>
                <a:latin typeface="Arial"/>
              </a:rPr>
              <a:t>“</a:t>
            </a:r>
            <a:r>
              <a:rPr lang="zh-CN" altLang="en-US" sz="2800" b="1" dirty="0" smtClean="0">
                <a:solidFill>
                  <a:srgbClr val="0000CC"/>
                </a:solidFill>
              </a:rPr>
              <a:t>从这里开始</a:t>
            </a:r>
            <a:r>
              <a:rPr lang="zh-CN" altLang="en-US" sz="2800" b="1" dirty="0" smtClean="0">
                <a:solidFill>
                  <a:srgbClr val="0000CC"/>
                </a:solidFill>
                <a:latin typeface="Arial"/>
              </a:rPr>
              <a:t>”</a:t>
            </a:r>
            <a:endParaRPr lang="en-US" altLang="zh-CN" sz="2800" dirty="0" smtClean="0">
              <a:solidFill>
                <a:srgbClr val="0000CC"/>
              </a:solidFill>
            </a:endParaRPr>
          </a:p>
          <a:p>
            <a:pPr marL="0" indent="0">
              <a:buNone/>
            </a:pPr>
            <a:r>
              <a:rPr lang="en-US" altLang="zh-CN" sz="2800" b="1" dirty="0">
                <a:solidFill>
                  <a:srgbClr val="0000CC"/>
                </a:solidFill>
                <a:latin typeface="Arial"/>
              </a:rPr>
              <a:t> </a:t>
            </a:r>
            <a:r>
              <a:rPr lang="en-US" altLang="zh-CN" sz="2800" b="1" dirty="0" smtClean="0">
                <a:solidFill>
                  <a:srgbClr val="0000CC"/>
                </a:solidFill>
                <a:latin typeface="Arial"/>
              </a:rPr>
              <a:t> </a:t>
            </a:r>
            <a:r>
              <a:rPr lang="zh-CN" altLang="en-US" sz="2800" b="1" dirty="0" smtClean="0">
                <a:solidFill>
                  <a:srgbClr val="0000CC"/>
                </a:solidFill>
                <a:latin typeface="Arial"/>
              </a:rPr>
              <a:t>“</a:t>
            </a:r>
            <a:r>
              <a:rPr lang="zh-CN" altLang="en-US" sz="2800" b="1" dirty="0" smtClean="0">
                <a:solidFill>
                  <a:srgbClr val="0000CC"/>
                </a:solidFill>
              </a:rPr>
              <a:t>回收站</a:t>
            </a:r>
            <a:r>
              <a:rPr lang="zh-CN" altLang="en-US" sz="2800" b="1" dirty="0" smtClean="0">
                <a:solidFill>
                  <a:srgbClr val="0000CC"/>
                </a:solidFill>
                <a:latin typeface="Arial"/>
              </a:rPr>
              <a:t>”</a:t>
            </a:r>
            <a:endParaRPr lang="zh-CN" altLang="en-US" sz="2800" b="1" dirty="0"/>
          </a:p>
          <a:p>
            <a:r>
              <a:rPr lang="en-US" altLang="zh-CN" sz="2800" b="1" dirty="0"/>
              <a:t>root</a:t>
            </a:r>
            <a:r>
              <a:rPr lang="zh-CN" altLang="en-US" sz="2800" b="1" dirty="0"/>
              <a:t>用户桌面上所保存的所有项目都保存在目录</a:t>
            </a:r>
            <a:r>
              <a:rPr lang="en-US" altLang="zh-CN" sz="2800" b="1" dirty="0"/>
              <a:t>/root/.gnome-desktop/</a:t>
            </a:r>
            <a:r>
              <a:rPr lang="zh-CN" altLang="en-US" sz="2800" b="1" dirty="0"/>
              <a:t>下，其它用户的桌面上所保存的所有项目都位于该用户主目录下的</a:t>
            </a:r>
            <a:r>
              <a:rPr lang="en-US" altLang="zh-CN" sz="2800" b="1" dirty="0"/>
              <a:t>.gnome-desktop</a:t>
            </a:r>
            <a:r>
              <a:rPr lang="zh-CN" altLang="en-US" sz="2800" b="1" dirty="0"/>
              <a:t>目录</a:t>
            </a:r>
            <a:r>
              <a:rPr lang="zh-CN" altLang="en-US" sz="2800" b="1" dirty="0" smtClean="0"/>
              <a:t>中</a:t>
            </a:r>
            <a:r>
              <a:rPr lang="zh-CN" altLang="en-US" sz="2800" dirty="0"/>
              <a:t>，</a:t>
            </a:r>
            <a:r>
              <a:rPr lang="zh-CN" altLang="en-US" sz="2800" b="1" dirty="0" smtClean="0"/>
              <a:t>该</a:t>
            </a:r>
            <a:r>
              <a:rPr lang="zh-CN" altLang="en-US" sz="2800" b="1" dirty="0"/>
              <a:t>目录是个点文件，一般</a:t>
            </a:r>
            <a:r>
              <a:rPr lang="zh-CN" altLang="en-US" sz="2800" b="1" dirty="0">
                <a:solidFill>
                  <a:srgbClr val="0000CC"/>
                </a:solidFill>
              </a:rPr>
              <a:t>隐藏显示</a:t>
            </a:r>
            <a:r>
              <a:rPr lang="zh-CN" altLang="en-US" sz="2800" b="1" dirty="0"/>
              <a:t>。</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25</a:t>
            </a:fld>
            <a:endParaRPr lang="en-US" altLang="zh-CN"/>
          </a:p>
        </p:txBody>
      </p:sp>
    </p:spTree>
    <p:extLst>
      <p:ext uri="{BB962C8B-B14F-4D97-AF65-F5344CB8AC3E}">
        <p14:creationId xmlns:p14="http://schemas.microsoft.com/office/powerpoint/2010/main" val="2178444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t>GNOME</a:t>
            </a:r>
            <a:r>
              <a:rPr lang="zh-CN" altLang="en-US" dirty="0" smtClean="0"/>
              <a:t>桌面 </a:t>
            </a:r>
          </a:p>
        </p:txBody>
      </p:sp>
      <p:sp>
        <p:nvSpPr>
          <p:cNvPr id="15363" name="Rectangle 3"/>
          <p:cNvSpPr>
            <a:spLocks noGrp="1" noChangeArrowheads="1"/>
          </p:cNvSpPr>
          <p:nvPr>
            <p:ph type="body" idx="1"/>
          </p:nvPr>
        </p:nvSpPr>
        <p:spPr>
          <a:xfrm>
            <a:off x="395536" y="1268760"/>
            <a:ext cx="8229600" cy="4411662"/>
          </a:xfrm>
        </p:spPr>
        <p:txBody>
          <a:bodyPr/>
          <a:lstStyle/>
          <a:p>
            <a:pPr eaLnBrk="1" hangingPunct="1">
              <a:lnSpc>
                <a:spcPct val="120000"/>
              </a:lnSpc>
            </a:pPr>
            <a:r>
              <a:rPr lang="zh-CN" altLang="en-US" sz="2800" dirty="0" smtClean="0"/>
              <a:t>虚拟桌面</a:t>
            </a:r>
          </a:p>
          <a:p>
            <a:pPr eaLnBrk="1" hangingPunct="1">
              <a:lnSpc>
                <a:spcPct val="120000"/>
              </a:lnSpc>
              <a:buFont typeface="Wingdings" pitchFamily="2" charset="2"/>
              <a:buNone/>
            </a:pPr>
            <a:r>
              <a:rPr lang="en-US" altLang="zh-CN" sz="2800" dirty="0" smtClean="0">
                <a:latin typeface="Arial" pitchFamily="34" charset="0"/>
              </a:rPr>
              <a:t>—</a:t>
            </a:r>
            <a:r>
              <a:rPr lang="zh-CN" altLang="en-US" sz="2800" dirty="0" smtClean="0"/>
              <a:t>在默认环境下，</a:t>
            </a:r>
            <a:r>
              <a:rPr lang="en-US" altLang="zh-CN" sz="2800" dirty="0" smtClean="0"/>
              <a:t>GNOME</a:t>
            </a:r>
            <a:r>
              <a:rPr lang="zh-CN" altLang="en-US" sz="2800" dirty="0" smtClean="0"/>
              <a:t>提供了四个虚拟桌面。</a:t>
            </a:r>
          </a:p>
          <a:p>
            <a:pPr eaLnBrk="1" hangingPunct="1">
              <a:lnSpc>
                <a:spcPct val="120000"/>
              </a:lnSpc>
              <a:buFont typeface="Wingdings" pitchFamily="2" charset="2"/>
              <a:buNone/>
            </a:pPr>
            <a:r>
              <a:rPr lang="en-US" altLang="zh-CN" sz="2800" dirty="0" smtClean="0">
                <a:latin typeface="Arial" pitchFamily="34" charset="0"/>
              </a:rPr>
              <a:t>—</a:t>
            </a:r>
            <a:r>
              <a:rPr lang="zh-CN" altLang="en-US" sz="2800" dirty="0" smtClean="0"/>
              <a:t>用户可以通过面板上的切换工具在这些虚拟桌面之间切换。 虚拟桌面为用户同时执行多个程序提供了一个很好的组织形式。</a:t>
            </a:r>
          </a:p>
          <a:p>
            <a:pPr eaLnBrk="1" hangingPunct="1">
              <a:lnSpc>
                <a:spcPct val="120000"/>
              </a:lnSpc>
              <a:buFont typeface="Wingdings" pitchFamily="2" charset="2"/>
              <a:buNone/>
            </a:pPr>
            <a:r>
              <a:rPr lang="en-US" altLang="zh-CN" sz="2800" dirty="0" smtClean="0">
                <a:latin typeface="Arial" pitchFamily="34" charset="0"/>
              </a:rPr>
              <a:t>—</a:t>
            </a:r>
            <a:r>
              <a:rPr lang="zh-CN" altLang="en-US" sz="2800" dirty="0" smtClean="0"/>
              <a:t>用户可以在每个虚拟桌面上运行若干应用程序。 并且可以通过窗口的操作，将一个窗口移动到其他的虚拟桌面上运行。</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26</a:t>
            </a:fld>
            <a:endParaRPr lang="en-US" altLang="zh-CN" dirty="0"/>
          </a:p>
        </p:txBody>
      </p:sp>
    </p:spTree>
    <p:extLst>
      <p:ext uri="{BB962C8B-B14F-4D97-AF65-F5344CB8AC3E}">
        <p14:creationId xmlns:p14="http://schemas.microsoft.com/office/powerpoint/2010/main" val="4269358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340768"/>
            <a:ext cx="8229600" cy="4411662"/>
          </a:xfrm>
        </p:spPr>
        <p:txBody>
          <a:bodyPr/>
          <a:lstStyle/>
          <a:p>
            <a:r>
              <a:rPr lang="zh-CN" altLang="en-US" sz="2800" dirty="0" smtClean="0"/>
              <a:t>右击底部面板的工作区切换器，弹出快捷菜单，从中选择“首选项”命令，弹出的“工作区切换器首选项”对话框，在此可以设置工作区的数量、名称和显示形式。</a:t>
            </a:r>
            <a:endParaRPr lang="zh-CN" altLang="en-US" sz="28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27</a:t>
            </a:fld>
            <a:endParaRPr lang="en-US" altLang="zh-C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852936"/>
            <a:ext cx="4824536" cy="3206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p:cNvSpPr>
            <a:spLocks noGrp="1" noChangeArrowheads="1"/>
          </p:cNvSpPr>
          <p:nvPr>
            <p:ph type="title"/>
          </p:nvPr>
        </p:nvSpPr>
        <p:spPr/>
        <p:txBody>
          <a:bodyPr/>
          <a:lstStyle/>
          <a:p>
            <a:pPr eaLnBrk="1" hangingPunct="1"/>
            <a:r>
              <a:rPr lang="zh-CN" altLang="en-US" dirty="0" smtClean="0"/>
              <a:t>设置工作区</a:t>
            </a:r>
          </a:p>
        </p:txBody>
      </p:sp>
    </p:spTree>
    <p:extLst>
      <p:ext uri="{BB962C8B-B14F-4D97-AF65-F5344CB8AC3E}">
        <p14:creationId xmlns:p14="http://schemas.microsoft.com/office/powerpoint/2010/main" val="3686815006"/>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设置桌面背景</a:t>
            </a:r>
            <a:endParaRPr lang="zh-CN" altLang="en-US" dirty="0"/>
          </a:p>
        </p:txBody>
      </p:sp>
      <p:sp>
        <p:nvSpPr>
          <p:cNvPr id="3" name="内容占位符 2"/>
          <p:cNvSpPr>
            <a:spLocks noGrp="1"/>
          </p:cNvSpPr>
          <p:nvPr>
            <p:ph idx="1"/>
          </p:nvPr>
        </p:nvSpPr>
        <p:spPr>
          <a:xfrm>
            <a:off x="179512" y="1196752"/>
            <a:ext cx="8229600" cy="4411662"/>
          </a:xfrm>
        </p:spPr>
        <p:txBody>
          <a:bodyPr/>
          <a:lstStyle/>
          <a:p>
            <a:r>
              <a:rPr lang="zh-CN" altLang="en-US" sz="2800" dirty="0" smtClean="0"/>
              <a:t>选择主菜单中“首选项”菜单中的“背景”，或从桌面快捷菜单中选择“改变桌面背景”，在弹出的“桌面背景首选项”对话框中可以改变桌面背景图片。</a:t>
            </a:r>
            <a:endParaRPr lang="zh-CN" altLang="en-US" sz="2800"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28</a:t>
            </a:fld>
            <a:endParaRPr lang="en-US" altLang="zh-C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780928"/>
            <a:ext cx="5511527" cy="3456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577383"/>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23528" y="908720"/>
            <a:ext cx="7992888" cy="4411662"/>
          </a:xfrm>
        </p:spPr>
        <p:txBody>
          <a:bodyPr/>
          <a:lstStyle/>
          <a:p>
            <a:pPr eaLnBrk="1" hangingPunct="1"/>
            <a:r>
              <a:rPr lang="zh-CN" altLang="en-US" sz="2400" dirty="0" smtClean="0">
                <a:solidFill>
                  <a:srgbClr val="0000CC"/>
                </a:solidFill>
              </a:rPr>
              <a:t>窗口的基本操作</a:t>
            </a:r>
            <a:endParaRPr lang="en-US" altLang="zh-CN" sz="2400" dirty="0" smtClean="0">
              <a:solidFill>
                <a:srgbClr val="0000CC"/>
              </a:solidFill>
            </a:endParaRPr>
          </a:p>
          <a:p>
            <a:pPr marL="0" indent="0" eaLnBrk="1" hangingPunct="1">
              <a:buNone/>
            </a:pPr>
            <a:r>
              <a:rPr lang="zh-CN" altLang="en-US" sz="2400" dirty="0"/>
              <a:t>调整窗口大小、移动窗口、最大化、最小化、关闭窗口等操作与</a:t>
            </a:r>
            <a:r>
              <a:rPr lang="en-US" altLang="zh-CN" sz="2400" dirty="0"/>
              <a:t>Windows</a:t>
            </a:r>
            <a:r>
              <a:rPr lang="zh-CN" altLang="en-US" sz="2400" dirty="0"/>
              <a:t>的对应操作几乎一样</a:t>
            </a:r>
          </a:p>
          <a:p>
            <a:pPr marL="0" indent="0" eaLnBrk="1" hangingPunct="1">
              <a:buNone/>
            </a:pPr>
            <a:r>
              <a:rPr lang="zh-CN" altLang="en-US" dirty="0" smtClean="0"/>
              <a:t> </a:t>
            </a:r>
          </a:p>
        </p:txBody>
      </p:sp>
      <p:pic>
        <p:nvPicPr>
          <p:cNvPr id="16388" name="Picture 4" descr="窗口的基本操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320" y="2132855"/>
            <a:ext cx="7704138"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457200" y="-22125"/>
            <a:ext cx="7543800" cy="858837"/>
          </a:xfrm>
        </p:spPr>
        <p:txBody>
          <a:bodyPr/>
          <a:lstStyle/>
          <a:p>
            <a:r>
              <a:rPr lang="en-US" altLang="zh-CN" sz="4000" b="1" dirty="0"/>
              <a:t>GNOME</a:t>
            </a:r>
            <a:r>
              <a:rPr lang="zh-CN" altLang="en-US" sz="4000" b="1" dirty="0"/>
              <a:t>的</a:t>
            </a:r>
            <a:r>
              <a:rPr lang="zh-CN" altLang="en-US" sz="4000" b="1" dirty="0" smtClean="0"/>
              <a:t>窗口</a:t>
            </a:r>
            <a:endParaRPr lang="zh-CN" altLang="en-US" dirty="0"/>
          </a:p>
        </p:txBody>
      </p:sp>
      <p:sp>
        <p:nvSpPr>
          <p:cNvPr id="3" name="椭圆 2"/>
          <p:cNvSpPr/>
          <p:nvPr/>
        </p:nvSpPr>
        <p:spPr bwMode="auto">
          <a:xfrm>
            <a:off x="2987824" y="1916832"/>
            <a:ext cx="4248471" cy="1296144"/>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
        <p:nvSpPr>
          <p:cNvPr id="8" name="椭圆 7"/>
          <p:cNvSpPr/>
          <p:nvPr/>
        </p:nvSpPr>
        <p:spPr bwMode="auto">
          <a:xfrm>
            <a:off x="6660232" y="3933056"/>
            <a:ext cx="2016224" cy="1296144"/>
          </a:xfrm>
          <a:prstGeom prst="ellipse">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82942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algn="ctr"/>
            <a:r>
              <a:rPr lang="en-US" altLang="zh-TW" dirty="0"/>
              <a:t>4</a:t>
            </a:r>
            <a:r>
              <a:rPr lang="en-US" altLang="zh-TW" sz="4000" dirty="0" smtClean="0"/>
              <a:t>.1 Linux </a:t>
            </a:r>
            <a:r>
              <a:rPr lang="zh-CN" altLang="en-US" sz="4000" dirty="0" smtClean="0"/>
              <a:t>桌面</a:t>
            </a:r>
          </a:p>
        </p:txBody>
      </p:sp>
      <p:sp>
        <p:nvSpPr>
          <p:cNvPr id="3" name="内容占位符 2"/>
          <p:cNvSpPr>
            <a:spLocks noGrp="1"/>
          </p:cNvSpPr>
          <p:nvPr>
            <p:ph idx="1"/>
          </p:nvPr>
        </p:nvSpPr>
        <p:spPr>
          <a:xfrm>
            <a:off x="179512" y="1340768"/>
            <a:ext cx="7992888" cy="4697412"/>
          </a:xfrm>
        </p:spPr>
        <p:txBody>
          <a:bodyPr/>
          <a:lstStyle/>
          <a:p>
            <a:pPr indent="342900">
              <a:lnSpc>
                <a:spcPct val="120000"/>
              </a:lnSpc>
              <a:defRPr/>
            </a:pPr>
            <a:r>
              <a:rPr lang="zh-CN" altLang="en-US" sz="2800" dirty="0" smtClean="0"/>
              <a:t>和</a:t>
            </a:r>
            <a:r>
              <a:rPr lang="en-US" altLang="zh-CN" sz="2800" dirty="0" smtClean="0"/>
              <a:t>Windows</a:t>
            </a:r>
            <a:r>
              <a:rPr lang="zh-CN" altLang="en-US" sz="2800" dirty="0" smtClean="0"/>
              <a:t>的图形化管理方式一样，</a:t>
            </a:r>
            <a:r>
              <a:rPr lang="en-US" altLang="zh-CN" sz="2800" dirty="0" smtClean="0"/>
              <a:t>Linux</a:t>
            </a:r>
            <a:r>
              <a:rPr lang="zh-CN" altLang="en-US" sz="2800" dirty="0" smtClean="0"/>
              <a:t>下也有自己的图形化管理系统。</a:t>
            </a:r>
            <a:r>
              <a:rPr lang="en-US" altLang="zh-CN" sz="2800" dirty="0" smtClean="0"/>
              <a:t>Linux</a:t>
            </a:r>
            <a:r>
              <a:rPr lang="zh-CN" altLang="en-US" sz="2800" dirty="0" smtClean="0"/>
              <a:t>图形化管理系统主要由以下两部分组成。</a:t>
            </a:r>
            <a:endParaRPr lang="en-US" altLang="zh-CN" sz="2800" dirty="0" smtClean="0"/>
          </a:p>
          <a:p>
            <a:pPr indent="0">
              <a:lnSpc>
                <a:spcPct val="120000"/>
              </a:lnSpc>
              <a:buNone/>
              <a:defRPr/>
            </a:pPr>
            <a:r>
              <a:rPr lang="zh-CN" altLang="en-US" sz="2800" dirty="0" smtClean="0"/>
              <a:t>（</a:t>
            </a:r>
            <a:r>
              <a:rPr lang="en-US" altLang="zh-CN" sz="2800" dirty="0" smtClean="0"/>
              <a:t>1</a:t>
            </a:r>
            <a:r>
              <a:rPr lang="zh-CN" altLang="en-US" sz="2800" dirty="0" smtClean="0"/>
              <a:t>）</a:t>
            </a:r>
            <a:r>
              <a:rPr lang="en-US" altLang="zh-CN" sz="2800" dirty="0" smtClean="0"/>
              <a:t>X Window</a:t>
            </a:r>
            <a:r>
              <a:rPr lang="zh-CN" altLang="en-US" sz="2800" dirty="0" smtClean="0"/>
              <a:t>系统。</a:t>
            </a:r>
            <a:endParaRPr lang="en-US" altLang="zh-CN" sz="2800" dirty="0" smtClean="0"/>
          </a:p>
          <a:p>
            <a:pPr indent="0">
              <a:lnSpc>
                <a:spcPct val="120000"/>
              </a:lnSpc>
              <a:buNone/>
              <a:defRPr/>
            </a:pPr>
            <a:r>
              <a:rPr lang="zh-CN" altLang="en-US" sz="2800" dirty="0" smtClean="0"/>
              <a:t>（</a:t>
            </a:r>
            <a:r>
              <a:rPr lang="en-US" altLang="zh-CN" sz="2800" dirty="0" smtClean="0"/>
              <a:t>2</a:t>
            </a:r>
            <a:r>
              <a:rPr lang="zh-CN" altLang="en-US" sz="2800" dirty="0" smtClean="0"/>
              <a:t>）</a:t>
            </a:r>
            <a:r>
              <a:rPr lang="en-US" altLang="zh-CN" sz="2800" dirty="0" smtClean="0"/>
              <a:t>GNOME</a:t>
            </a:r>
            <a:r>
              <a:rPr lang="zh-CN" altLang="en-US" sz="2800" dirty="0"/>
              <a:t>、</a:t>
            </a:r>
            <a:r>
              <a:rPr lang="en-US" altLang="zh-CN" sz="2800" dirty="0" err="1" smtClean="0"/>
              <a:t>KDE</a:t>
            </a:r>
            <a:r>
              <a:rPr lang="zh-CN" altLang="en-US" sz="2800" dirty="0" smtClean="0"/>
              <a:t>或其他桌面环境（如</a:t>
            </a:r>
            <a:r>
              <a:rPr lang="en-US" altLang="zh-CN" sz="2800" dirty="0" err="1" smtClean="0"/>
              <a:t>XFCE</a:t>
            </a:r>
            <a:r>
              <a:rPr lang="zh-CN" altLang="en-US" sz="2800" dirty="0" smtClean="0"/>
              <a:t>等）。</a:t>
            </a:r>
            <a:endParaRPr lang="en-US" altLang="zh-CN" sz="2800" dirty="0" smtClean="0"/>
          </a:p>
          <a:p>
            <a:pPr indent="0">
              <a:lnSpc>
                <a:spcPct val="120000"/>
              </a:lnSpc>
              <a:buNone/>
              <a:defRPr/>
            </a:pPr>
            <a:endParaRPr lang="zh-CN" altLang="en-US" sz="28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a:t>
            </a:fld>
            <a:endParaRPr lang="en-US" altLang="zh-CN"/>
          </a:p>
        </p:txBody>
      </p:sp>
    </p:spTree>
    <p:extLst>
      <p:ext uri="{BB962C8B-B14F-4D97-AF65-F5344CB8AC3E}">
        <p14:creationId xmlns:p14="http://schemas.microsoft.com/office/powerpoint/2010/main" val="2686621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850900"/>
          </a:xfrm>
        </p:spPr>
        <p:txBody>
          <a:bodyPr/>
          <a:lstStyle/>
          <a:p>
            <a:r>
              <a:rPr lang="en-US" altLang="zh-CN" sz="4000" b="1" dirty="0"/>
              <a:t>GNOME</a:t>
            </a:r>
            <a:r>
              <a:rPr lang="zh-CN" altLang="en-US" sz="4000" b="1" dirty="0"/>
              <a:t>的</a:t>
            </a:r>
            <a:r>
              <a:rPr lang="zh-CN" altLang="en-US" sz="4000" b="1" dirty="0" smtClean="0"/>
              <a:t>窗口</a:t>
            </a:r>
            <a:endParaRPr lang="zh-CN" altLang="en-US" dirty="0"/>
          </a:p>
        </p:txBody>
      </p:sp>
      <p:sp>
        <p:nvSpPr>
          <p:cNvPr id="13315" name="Rectangle 3"/>
          <p:cNvSpPr>
            <a:spLocks noGrp="1" noChangeArrowheads="1"/>
          </p:cNvSpPr>
          <p:nvPr>
            <p:ph type="body" idx="1"/>
          </p:nvPr>
        </p:nvSpPr>
        <p:spPr>
          <a:xfrm>
            <a:off x="395536" y="1196975"/>
            <a:ext cx="7776095" cy="5327650"/>
          </a:xfrm>
        </p:spPr>
        <p:txBody>
          <a:bodyPr/>
          <a:lstStyle/>
          <a:p>
            <a:pPr>
              <a:lnSpc>
                <a:spcPct val="90000"/>
              </a:lnSpc>
            </a:pPr>
            <a:r>
              <a:rPr lang="zh-CN" altLang="en-US" sz="2400" b="1" dirty="0" smtClean="0">
                <a:solidFill>
                  <a:srgbClr val="0000CC"/>
                </a:solidFill>
              </a:rPr>
              <a:t>与</a:t>
            </a:r>
            <a:r>
              <a:rPr lang="en-US" altLang="zh-CN" sz="2400" b="1" dirty="0">
                <a:solidFill>
                  <a:srgbClr val="0000CC"/>
                </a:solidFill>
              </a:rPr>
              <a:t>Windows</a:t>
            </a:r>
            <a:r>
              <a:rPr lang="zh-CN" altLang="en-US" sz="2400" b="1" dirty="0">
                <a:solidFill>
                  <a:srgbClr val="0000CC"/>
                </a:solidFill>
              </a:rPr>
              <a:t>下的窗口不同的操作有</a:t>
            </a:r>
            <a:r>
              <a:rPr lang="zh-CN" altLang="en-US" sz="2400" b="1" dirty="0"/>
              <a:t>： </a:t>
            </a:r>
          </a:p>
          <a:p>
            <a:pPr lvl="1">
              <a:lnSpc>
                <a:spcPct val="90000"/>
              </a:lnSpc>
            </a:pPr>
            <a:r>
              <a:rPr lang="zh-CN" altLang="en-US" sz="2400" b="1" dirty="0">
                <a:solidFill>
                  <a:srgbClr val="7030A0"/>
                </a:solidFill>
              </a:rPr>
              <a:t>卷起</a:t>
            </a:r>
            <a:r>
              <a:rPr lang="zh-CN" altLang="en-US" sz="2400" b="1" dirty="0"/>
              <a:t>：窗口卷起后只剩下窗口标题栏可见，</a:t>
            </a:r>
            <a:r>
              <a:rPr lang="en-US" altLang="zh-CN" sz="2400" b="1" dirty="0"/>
              <a:t>GNOME</a:t>
            </a:r>
            <a:r>
              <a:rPr lang="zh-CN" altLang="en-US" sz="2400" b="1" dirty="0"/>
              <a:t>默认将鼠标在窗口标题栏上双击作为窗口的卷起操作，也可以右单击窗口标题栏，选择</a:t>
            </a:r>
            <a:r>
              <a:rPr lang="en-US" altLang="zh-CN" sz="2400" b="1" dirty="0"/>
              <a:t>【</a:t>
            </a:r>
            <a:r>
              <a:rPr lang="zh-CN" altLang="en-US" sz="2400" b="1" dirty="0"/>
              <a:t>卷起</a:t>
            </a:r>
            <a:r>
              <a:rPr lang="en-US" altLang="zh-CN" sz="2400" b="1" dirty="0"/>
              <a:t>】</a:t>
            </a:r>
            <a:r>
              <a:rPr lang="zh-CN" altLang="en-US" sz="2400" b="1" dirty="0"/>
              <a:t>命令。对于卷起以后的窗口，鼠标双击标题栏或者右单击窗口标题栏，选择</a:t>
            </a:r>
            <a:r>
              <a:rPr lang="en-US" altLang="zh-CN" sz="2400" b="1" dirty="0"/>
              <a:t>【</a:t>
            </a:r>
            <a:r>
              <a:rPr lang="zh-CN" altLang="en-US" sz="2400" b="1" dirty="0"/>
              <a:t>展开</a:t>
            </a:r>
            <a:r>
              <a:rPr lang="en-US" altLang="zh-CN" sz="2400" b="1" dirty="0"/>
              <a:t>】</a:t>
            </a:r>
            <a:r>
              <a:rPr lang="zh-CN" altLang="en-US" sz="2400" b="1" dirty="0"/>
              <a:t>命令可使窗口恢复原样。</a:t>
            </a:r>
          </a:p>
          <a:p>
            <a:pPr lvl="1">
              <a:lnSpc>
                <a:spcPct val="90000"/>
              </a:lnSpc>
            </a:pPr>
            <a:r>
              <a:rPr lang="zh-CN" altLang="en-US" sz="2400" b="1" dirty="0">
                <a:solidFill>
                  <a:srgbClr val="7030A0"/>
                </a:solidFill>
              </a:rPr>
              <a:t>移动到别的工作区</a:t>
            </a:r>
            <a:r>
              <a:rPr lang="zh-CN" altLang="en-US" sz="2400" b="1" dirty="0"/>
              <a:t>：右单击窗口标题栏，选择“移动到工作区 </a:t>
            </a:r>
            <a:r>
              <a:rPr lang="en-US" altLang="zh-CN" sz="2400" b="1" dirty="0"/>
              <a:t>&lt;</a:t>
            </a:r>
            <a:r>
              <a:rPr lang="zh-CN" altLang="en-US" sz="2400" b="1" dirty="0"/>
              <a:t>工作区名</a:t>
            </a:r>
            <a:r>
              <a:rPr lang="en-US" altLang="zh-CN" sz="2400" b="1" dirty="0"/>
              <a:t>&gt;”</a:t>
            </a:r>
            <a:r>
              <a:rPr lang="zh-CN" altLang="en-US" sz="2400" b="1" dirty="0"/>
              <a:t>，可将该窗口移动到指定的工作区，同时该窗口从原来的工作区消失。</a:t>
            </a:r>
          </a:p>
          <a:p>
            <a:pPr lvl="1">
              <a:lnSpc>
                <a:spcPct val="90000"/>
              </a:lnSpc>
            </a:pPr>
            <a:r>
              <a:rPr lang="zh-CN" altLang="en-US" sz="2400" b="1" dirty="0">
                <a:solidFill>
                  <a:srgbClr val="7030A0"/>
                </a:solidFill>
              </a:rPr>
              <a:t>复制到别的工作区</a:t>
            </a:r>
            <a:r>
              <a:rPr lang="zh-CN" altLang="en-US" sz="2400" b="1" dirty="0"/>
              <a:t>：右单击窗口标题栏，选择“放在所有工作区上”命令，将该窗口在各个工作区生成一个备份。</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30</a:t>
            </a:fld>
            <a:endParaRPr lang="en-US" altLang="zh-CN"/>
          </a:p>
        </p:txBody>
      </p:sp>
    </p:spTree>
    <p:extLst>
      <p:ext uri="{BB962C8B-B14F-4D97-AF65-F5344CB8AC3E}">
        <p14:creationId xmlns:p14="http://schemas.microsoft.com/office/powerpoint/2010/main" val="3270363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smtClean="0"/>
              <a:t>鼠标操作</a:t>
            </a:r>
          </a:p>
        </p:txBody>
      </p:sp>
      <p:sp>
        <p:nvSpPr>
          <p:cNvPr id="17411" name="Rectangle 3"/>
          <p:cNvSpPr>
            <a:spLocks noGrp="1" noChangeArrowheads="1"/>
          </p:cNvSpPr>
          <p:nvPr>
            <p:ph type="body" idx="1"/>
          </p:nvPr>
        </p:nvSpPr>
        <p:spPr>
          <a:xfrm>
            <a:off x="467544" y="1268760"/>
            <a:ext cx="8229600" cy="4411662"/>
          </a:xfrm>
        </p:spPr>
        <p:txBody>
          <a:bodyPr/>
          <a:lstStyle/>
          <a:p>
            <a:pPr eaLnBrk="1" hangingPunct="1">
              <a:lnSpc>
                <a:spcPct val="120000"/>
              </a:lnSpc>
            </a:pPr>
            <a:r>
              <a:rPr lang="zh-CN" altLang="en-US" sz="2800" dirty="0" smtClean="0"/>
              <a:t>使用鼠标</a:t>
            </a:r>
          </a:p>
          <a:p>
            <a:pPr eaLnBrk="1" hangingPunct="1">
              <a:lnSpc>
                <a:spcPct val="120000"/>
              </a:lnSpc>
              <a:buFont typeface="Wingdings" pitchFamily="2" charset="2"/>
              <a:buNone/>
            </a:pPr>
            <a:r>
              <a:rPr lang="en-US" altLang="zh-CN" sz="2800" dirty="0" smtClean="0">
                <a:latin typeface="Arial" pitchFamily="34" charset="0"/>
              </a:rPr>
              <a:t>—</a:t>
            </a:r>
            <a:r>
              <a:rPr lang="zh-CN" altLang="en-US" sz="2800" dirty="0" smtClean="0"/>
              <a:t>在</a:t>
            </a:r>
            <a:r>
              <a:rPr lang="en-US" altLang="zh-CN" sz="2800" dirty="0" smtClean="0"/>
              <a:t>GNOME</a:t>
            </a:r>
            <a:r>
              <a:rPr lang="zh-CN" altLang="en-US" sz="2800" dirty="0" smtClean="0"/>
              <a:t>中，鼠标的三个键分别有不同的用途，一般地：</a:t>
            </a:r>
          </a:p>
          <a:p>
            <a:pPr lvl="1" eaLnBrk="1" hangingPunct="1">
              <a:lnSpc>
                <a:spcPct val="120000"/>
              </a:lnSpc>
            </a:pPr>
            <a:r>
              <a:rPr lang="zh-CN" altLang="en-US" sz="2800" dirty="0" smtClean="0"/>
              <a:t>鼠标左键用于选中和拖动目标</a:t>
            </a:r>
          </a:p>
          <a:p>
            <a:pPr lvl="1" eaLnBrk="1" hangingPunct="1">
              <a:lnSpc>
                <a:spcPct val="120000"/>
              </a:lnSpc>
            </a:pPr>
            <a:r>
              <a:rPr lang="zh-CN" altLang="en-US" sz="2800" dirty="0" smtClean="0"/>
              <a:t>鼠标的右键提供一个关于选中目标的菜单</a:t>
            </a:r>
          </a:p>
          <a:p>
            <a:pPr lvl="1" eaLnBrk="1" hangingPunct="1">
              <a:lnSpc>
                <a:spcPct val="120000"/>
              </a:lnSpc>
            </a:pPr>
            <a:r>
              <a:rPr lang="zh-CN" altLang="en-US" sz="2800" dirty="0" smtClean="0"/>
              <a:t>中键用于粘贴操作或是移动目标</a:t>
            </a:r>
          </a:p>
          <a:p>
            <a:pPr eaLnBrk="1" hangingPunct="1">
              <a:lnSpc>
                <a:spcPct val="120000"/>
              </a:lnSpc>
              <a:buFont typeface="Wingdings" pitchFamily="2" charset="2"/>
              <a:buNone/>
            </a:pPr>
            <a:r>
              <a:rPr lang="en-US" altLang="zh-CN" sz="2800" dirty="0" smtClean="0">
                <a:latin typeface="Arial" pitchFamily="34" charset="0"/>
              </a:rPr>
              <a:t>—</a:t>
            </a:r>
            <a:r>
              <a:rPr lang="zh-CN" altLang="en-US" sz="2800" dirty="0" smtClean="0"/>
              <a:t>如果是只有两个键的鼠标，可以</a:t>
            </a:r>
            <a:r>
              <a:rPr lang="zh-CN" altLang="en-US" sz="2800" dirty="0" smtClean="0">
                <a:solidFill>
                  <a:srgbClr val="0000CC"/>
                </a:solidFill>
              </a:rPr>
              <a:t>同时按下左键和右键</a:t>
            </a:r>
            <a:r>
              <a:rPr lang="zh-CN" altLang="en-US" sz="2800" dirty="0" smtClean="0"/>
              <a:t>来模拟中间键。</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31</a:t>
            </a:fld>
            <a:endParaRPr lang="en-US" altLang="zh-CN"/>
          </a:p>
        </p:txBody>
      </p:sp>
    </p:spTree>
    <p:extLst>
      <p:ext uri="{BB962C8B-B14F-4D97-AF65-F5344CB8AC3E}">
        <p14:creationId xmlns:p14="http://schemas.microsoft.com/office/powerpoint/2010/main" val="2484710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在</a:t>
            </a:r>
            <a:r>
              <a:rPr lang="en-US" altLang="zh-CN" dirty="0" smtClean="0"/>
              <a:t>GNOME</a:t>
            </a:r>
            <a:r>
              <a:rPr lang="zh-CN" altLang="en-US" dirty="0" smtClean="0"/>
              <a:t>中运行应用程序 </a:t>
            </a:r>
          </a:p>
        </p:txBody>
      </p:sp>
      <p:sp>
        <p:nvSpPr>
          <p:cNvPr id="21507" name="Rectangle 3"/>
          <p:cNvSpPr>
            <a:spLocks noGrp="1" noChangeArrowheads="1"/>
          </p:cNvSpPr>
          <p:nvPr>
            <p:ph type="body" idx="1"/>
          </p:nvPr>
        </p:nvSpPr>
        <p:spPr>
          <a:xfrm>
            <a:off x="467544" y="1484784"/>
            <a:ext cx="7992888" cy="4411662"/>
          </a:xfrm>
        </p:spPr>
        <p:txBody>
          <a:bodyPr/>
          <a:lstStyle/>
          <a:p>
            <a:pPr eaLnBrk="1" hangingPunct="1">
              <a:lnSpc>
                <a:spcPct val="90000"/>
              </a:lnSpc>
              <a:buFont typeface="Wingdings" pitchFamily="2" charset="2"/>
              <a:buNone/>
            </a:pPr>
            <a:r>
              <a:rPr lang="zh-CN" altLang="en-US" sz="2800" dirty="0" smtClean="0"/>
              <a:t>在</a:t>
            </a:r>
            <a:r>
              <a:rPr lang="en-US" altLang="zh-CN" sz="2800" dirty="0" smtClean="0"/>
              <a:t>GNOME</a:t>
            </a:r>
            <a:r>
              <a:rPr lang="zh-CN" altLang="en-US" sz="2800" dirty="0" smtClean="0"/>
              <a:t>中运行应用程序的方法：</a:t>
            </a:r>
          </a:p>
          <a:p>
            <a:pPr eaLnBrk="1" hangingPunct="1">
              <a:lnSpc>
                <a:spcPct val="90000"/>
              </a:lnSpc>
            </a:pPr>
            <a:r>
              <a:rPr lang="zh-CN" altLang="en-US" sz="2800" dirty="0" smtClean="0"/>
              <a:t>从主菜单中选择并运行应用程序。</a:t>
            </a:r>
          </a:p>
          <a:p>
            <a:pPr eaLnBrk="1" hangingPunct="1">
              <a:lnSpc>
                <a:spcPct val="90000"/>
              </a:lnSpc>
            </a:pPr>
            <a:r>
              <a:rPr lang="zh-CN" altLang="en-US" sz="2800" dirty="0" smtClean="0"/>
              <a:t>双击桌面上的快捷图标运行应用程序。</a:t>
            </a:r>
          </a:p>
          <a:p>
            <a:pPr eaLnBrk="1" hangingPunct="1">
              <a:lnSpc>
                <a:spcPct val="90000"/>
              </a:lnSpc>
            </a:pPr>
            <a:r>
              <a:rPr lang="zh-CN" altLang="en-US" sz="2800" dirty="0" smtClean="0"/>
              <a:t>如果正在使用</a:t>
            </a:r>
            <a:r>
              <a:rPr lang="en-US" altLang="zh-CN" sz="2800" dirty="0" smtClean="0"/>
              <a:t>GNOME</a:t>
            </a:r>
            <a:r>
              <a:rPr lang="zh-CN" altLang="en-US" sz="2800" dirty="0" smtClean="0"/>
              <a:t>文件管理器，可以双击可执行文件来运行这个程序。</a:t>
            </a:r>
          </a:p>
          <a:p>
            <a:pPr eaLnBrk="1" hangingPunct="1">
              <a:lnSpc>
                <a:spcPct val="90000"/>
              </a:lnSpc>
            </a:pPr>
            <a:r>
              <a:rPr lang="zh-CN" altLang="en-US" sz="2800" dirty="0" smtClean="0"/>
              <a:t>双击桌面上的</a:t>
            </a:r>
            <a:r>
              <a:rPr lang="zh-CN" altLang="en-US" sz="2800" dirty="0" smtClean="0">
                <a:latin typeface="Arial" pitchFamily="34" charset="0"/>
              </a:rPr>
              <a:t>“</a:t>
            </a:r>
            <a:r>
              <a:rPr lang="zh-CN" altLang="en-US" sz="2800" dirty="0" smtClean="0"/>
              <a:t>从这里开始</a:t>
            </a:r>
            <a:r>
              <a:rPr lang="zh-CN" altLang="en-US" sz="2800" dirty="0" smtClean="0">
                <a:latin typeface="Arial" pitchFamily="34" charset="0"/>
              </a:rPr>
              <a:t>”</a:t>
            </a:r>
            <a:r>
              <a:rPr lang="zh-CN" altLang="en-US" sz="2800" dirty="0" smtClean="0"/>
              <a:t>图标，然后选择</a:t>
            </a:r>
            <a:r>
              <a:rPr lang="zh-CN" altLang="en-US" sz="2800" dirty="0" smtClean="0">
                <a:latin typeface="Arial" pitchFamily="34" charset="0"/>
              </a:rPr>
              <a:t>“</a:t>
            </a:r>
            <a:r>
              <a:rPr lang="zh-CN" altLang="en-US" sz="2800" dirty="0" smtClean="0"/>
              <a:t>应用程序</a:t>
            </a:r>
            <a:r>
              <a:rPr lang="zh-CN" altLang="en-US" sz="2800" dirty="0" smtClean="0">
                <a:latin typeface="Arial" pitchFamily="34" charset="0"/>
              </a:rPr>
              <a:t>”</a:t>
            </a:r>
            <a:r>
              <a:rPr lang="zh-CN" altLang="en-US" sz="2800" dirty="0" smtClean="0"/>
              <a:t>图标来进入。</a:t>
            </a:r>
          </a:p>
          <a:p>
            <a:pPr eaLnBrk="1" hangingPunct="1">
              <a:lnSpc>
                <a:spcPct val="90000"/>
              </a:lnSpc>
            </a:pPr>
            <a:r>
              <a:rPr lang="zh-CN" altLang="en-US" sz="2800" dirty="0" smtClean="0"/>
              <a:t>从主菜单中选择</a:t>
            </a:r>
            <a:r>
              <a:rPr lang="zh-CN" altLang="en-US" sz="2800" dirty="0" smtClean="0">
                <a:latin typeface="Arial" pitchFamily="34" charset="0"/>
              </a:rPr>
              <a:t>“</a:t>
            </a:r>
            <a:r>
              <a:rPr lang="zh-CN" altLang="en-US" sz="2800" dirty="0" smtClean="0"/>
              <a:t>运行程序</a:t>
            </a:r>
            <a:r>
              <a:rPr lang="en-US" altLang="zh-CN" sz="2800" dirty="0" smtClean="0">
                <a:latin typeface="Arial" pitchFamily="34" charset="0"/>
              </a:rPr>
              <a:t>…”</a:t>
            </a:r>
            <a:r>
              <a:rPr lang="zh-CN" altLang="en-US" sz="2800" dirty="0" smtClean="0"/>
              <a:t>来运行任何应用程序。</a:t>
            </a:r>
          </a:p>
          <a:p>
            <a:pPr eaLnBrk="1" hangingPunct="1">
              <a:lnSpc>
                <a:spcPct val="90000"/>
              </a:lnSpc>
            </a:pPr>
            <a:endParaRPr lang="zh-CN" altLang="en-US" sz="2800"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32</a:t>
            </a:fld>
            <a:endParaRPr lang="en-US" altLang="zh-CN"/>
          </a:p>
        </p:txBody>
      </p:sp>
    </p:spTree>
    <p:extLst>
      <p:ext uri="{BB962C8B-B14F-4D97-AF65-F5344CB8AC3E}">
        <p14:creationId xmlns:p14="http://schemas.microsoft.com/office/powerpoint/2010/main" val="1831843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zh-CN" altLang="en-US" dirty="0" smtClean="0"/>
              <a:t>文本编辑</a:t>
            </a:r>
            <a:endParaRPr lang="zh-CN" altLang="en-US" dirty="0"/>
          </a:p>
        </p:txBody>
      </p:sp>
      <p:sp>
        <p:nvSpPr>
          <p:cNvPr id="176131" name="Rectangle 3"/>
          <p:cNvSpPr>
            <a:spLocks noGrp="1" noChangeArrowheads="1"/>
          </p:cNvSpPr>
          <p:nvPr>
            <p:ph type="body" idx="1"/>
          </p:nvPr>
        </p:nvSpPr>
        <p:spPr>
          <a:xfrm>
            <a:off x="323528" y="1268760"/>
            <a:ext cx="7920880" cy="936104"/>
          </a:xfrm>
        </p:spPr>
        <p:txBody>
          <a:bodyPr/>
          <a:lstStyle/>
          <a:p>
            <a:r>
              <a:rPr lang="zh-CN" altLang="en-US" sz="2800" dirty="0" smtClean="0">
                <a:latin typeface="+mn-ea"/>
              </a:rPr>
              <a:t>在</a:t>
            </a:r>
            <a:r>
              <a:rPr lang="en-US" altLang="zh-CN" sz="2800" dirty="0" err="1">
                <a:latin typeface="+mn-ea"/>
              </a:rPr>
              <a:t>linux</a:t>
            </a:r>
            <a:r>
              <a:rPr lang="zh-CN" altLang="en-US" sz="2800" dirty="0">
                <a:latin typeface="+mn-ea"/>
              </a:rPr>
              <a:t>环境中，常见的中文输入法有紫光拼音输入法、小企鹅输入法。</a:t>
            </a:r>
          </a:p>
          <a:p>
            <a:endParaRPr lang="en-US" altLang="zh-CN" dirty="0">
              <a:ea typeface="宋体"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92896"/>
            <a:ext cx="6552728" cy="367240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33</a:t>
            </a:fld>
            <a:endParaRPr lang="en-US" altLang="zh-CN"/>
          </a:p>
        </p:txBody>
      </p:sp>
    </p:spTree>
    <p:extLst>
      <p:ext uri="{BB962C8B-B14F-4D97-AF65-F5344CB8AC3E}">
        <p14:creationId xmlns:p14="http://schemas.microsoft.com/office/powerpoint/2010/main" val="39125845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7544" y="116632"/>
            <a:ext cx="7632848" cy="1014412"/>
          </a:xfrm>
        </p:spPr>
        <p:txBody>
          <a:bodyPr/>
          <a:lstStyle/>
          <a:p>
            <a:pPr eaLnBrk="1" hangingPunct="1"/>
            <a:r>
              <a:rPr lang="en-US" altLang="zh-CN" sz="3600" dirty="0" smtClean="0"/>
              <a:t>GNOME</a:t>
            </a:r>
            <a:r>
              <a:rPr lang="zh-CN" altLang="en-US" sz="3600" dirty="0"/>
              <a:t>的</a:t>
            </a:r>
            <a:r>
              <a:rPr lang="zh-CN" altLang="en-US" sz="3600" dirty="0" smtClean="0"/>
              <a:t>文件管理器</a:t>
            </a:r>
            <a:r>
              <a:rPr lang="en-US" altLang="zh-CN" sz="3600" b="1" dirty="0" smtClean="0"/>
              <a:t>Nautilus</a:t>
            </a:r>
            <a:endParaRPr lang="zh-CN" altLang="en-US" sz="3600" b="1" dirty="0" smtClean="0"/>
          </a:p>
        </p:txBody>
      </p:sp>
      <p:sp>
        <p:nvSpPr>
          <p:cNvPr id="25603" name="Rectangle 3"/>
          <p:cNvSpPr>
            <a:spLocks noGrp="1" noChangeArrowheads="1"/>
          </p:cNvSpPr>
          <p:nvPr>
            <p:ph type="body" idx="1"/>
          </p:nvPr>
        </p:nvSpPr>
        <p:spPr>
          <a:xfrm>
            <a:off x="467544" y="1484784"/>
            <a:ext cx="8003232" cy="4824536"/>
          </a:xfrm>
        </p:spPr>
        <p:txBody>
          <a:bodyPr/>
          <a:lstStyle/>
          <a:p>
            <a:pPr eaLnBrk="1" hangingPunct="1">
              <a:lnSpc>
                <a:spcPct val="90000"/>
              </a:lnSpc>
              <a:buFont typeface="Wingdings" pitchFamily="2" charset="2"/>
              <a:buNone/>
            </a:pPr>
            <a:r>
              <a:rPr lang="en-US" altLang="zh-CN" sz="2800" dirty="0" smtClean="0"/>
              <a:t>Nautilus</a:t>
            </a:r>
            <a:r>
              <a:rPr lang="zh-CN" altLang="en-US" sz="2800" dirty="0" smtClean="0"/>
              <a:t>简介</a:t>
            </a:r>
          </a:p>
          <a:p>
            <a:pPr eaLnBrk="1" hangingPunct="1">
              <a:lnSpc>
                <a:spcPct val="90000"/>
              </a:lnSpc>
            </a:pPr>
            <a:r>
              <a:rPr lang="en-US" altLang="zh-CN" sz="2800" dirty="0" smtClean="0"/>
              <a:t>GNOME</a:t>
            </a:r>
            <a:r>
              <a:rPr lang="zh-CN" altLang="en-US" sz="2800" dirty="0" smtClean="0"/>
              <a:t>桌面环境包括了一个叫做</a:t>
            </a:r>
            <a:r>
              <a:rPr lang="en-US" altLang="zh-CN" sz="2800" dirty="0" smtClean="0"/>
              <a:t>Nautilus</a:t>
            </a:r>
            <a:r>
              <a:rPr lang="zh-CN" altLang="en-US" sz="2800" dirty="0" smtClean="0"/>
              <a:t>的文件管理器，它是一个强大而有效的图形化工具。其功能</a:t>
            </a:r>
            <a:r>
              <a:rPr lang="zh-CN" altLang="en-US" sz="2800" dirty="0" smtClean="0">
                <a:solidFill>
                  <a:srgbClr val="0000CC"/>
                </a:solidFill>
              </a:rPr>
              <a:t>类似</a:t>
            </a:r>
            <a:r>
              <a:rPr lang="en-US" altLang="zh-CN" sz="2800" dirty="0" smtClean="0">
                <a:solidFill>
                  <a:srgbClr val="0000CC"/>
                </a:solidFill>
              </a:rPr>
              <a:t>Windows</a:t>
            </a:r>
            <a:r>
              <a:rPr lang="zh-CN" altLang="en-US" sz="2800" dirty="0" smtClean="0">
                <a:solidFill>
                  <a:srgbClr val="0000CC"/>
                </a:solidFill>
              </a:rPr>
              <a:t>中的资源管理器</a:t>
            </a:r>
            <a:r>
              <a:rPr lang="zh-CN" altLang="en-US" sz="2800" dirty="0" smtClean="0"/>
              <a:t>。</a:t>
            </a:r>
          </a:p>
          <a:p>
            <a:pPr eaLnBrk="1" hangingPunct="1">
              <a:lnSpc>
                <a:spcPct val="90000"/>
              </a:lnSpc>
            </a:pPr>
            <a:r>
              <a:rPr lang="en-US" altLang="zh-CN" sz="2800" dirty="0" smtClean="0"/>
              <a:t>Nautilus</a:t>
            </a:r>
            <a:r>
              <a:rPr lang="zh-CN" altLang="en-US" sz="2800" dirty="0" smtClean="0"/>
              <a:t>除了具有传统的文件管理器的功能外，还允许用户从一个综合界面来配置桌面、配置</a:t>
            </a:r>
            <a:r>
              <a:rPr lang="en-US" altLang="zh-CN" sz="2800" dirty="0" smtClean="0"/>
              <a:t>Red Hat Linux</a:t>
            </a:r>
            <a:r>
              <a:rPr lang="zh-CN" altLang="en-US" sz="2800" dirty="0" smtClean="0"/>
              <a:t>系统、浏览图片、访问网络资源等。</a:t>
            </a:r>
            <a:endParaRPr lang="en-US" altLang="zh-CN" sz="2800" dirty="0" smtClean="0"/>
          </a:p>
          <a:p>
            <a:pPr eaLnBrk="1" hangingPunct="1">
              <a:lnSpc>
                <a:spcPct val="90000"/>
              </a:lnSpc>
            </a:pPr>
            <a:r>
              <a:rPr lang="en-US" altLang="zh-CN" sz="2800" dirty="0" smtClean="0"/>
              <a:t>Nautilus </a:t>
            </a:r>
            <a:r>
              <a:rPr lang="zh-CN" altLang="en-US" sz="2800" dirty="0" smtClean="0"/>
              <a:t>已成为整个桌面的</a:t>
            </a:r>
            <a:r>
              <a:rPr lang="zh-CN" altLang="en-US" sz="2800" dirty="0" smtClean="0">
                <a:latin typeface="Arial" pitchFamily="34" charset="0"/>
              </a:rPr>
              <a:t>“</a:t>
            </a:r>
            <a:r>
              <a:rPr lang="zh-CN" altLang="en-US" sz="2800" dirty="0" smtClean="0"/>
              <a:t>外壳</a:t>
            </a:r>
            <a:r>
              <a:rPr lang="zh-CN" altLang="en-US" sz="2800" dirty="0" smtClean="0">
                <a:latin typeface="Arial" pitchFamily="34" charset="0"/>
              </a:rPr>
              <a:t>”</a:t>
            </a:r>
            <a:r>
              <a:rPr lang="zh-CN" altLang="en-US" sz="2800" dirty="0" smtClean="0"/>
              <a:t> 。</a:t>
            </a:r>
          </a:p>
          <a:p>
            <a:pPr eaLnBrk="1" hangingPunct="1">
              <a:lnSpc>
                <a:spcPct val="90000"/>
              </a:lnSpc>
              <a:buFont typeface="Wingdings" pitchFamily="2" charset="2"/>
              <a:buNone/>
            </a:pPr>
            <a:endParaRPr lang="zh-CN" altLang="en-US" sz="2800"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34</a:t>
            </a:fld>
            <a:endParaRPr lang="en-US" altLang="zh-CN"/>
          </a:p>
        </p:txBody>
      </p:sp>
    </p:spTree>
    <p:extLst>
      <p:ext uri="{BB962C8B-B14F-4D97-AF65-F5344CB8AC3E}">
        <p14:creationId xmlns:p14="http://schemas.microsoft.com/office/powerpoint/2010/main" val="3896925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27384"/>
            <a:ext cx="7543800" cy="858837"/>
          </a:xfrm>
        </p:spPr>
        <p:txBody>
          <a:bodyPr/>
          <a:lstStyle/>
          <a:p>
            <a:pPr eaLnBrk="1" hangingPunct="1"/>
            <a:r>
              <a:rPr lang="en-US" altLang="zh-CN" dirty="0" smtClean="0"/>
              <a:t>Nautilus</a:t>
            </a:r>
            <a:r>
              <a:rPr lang="zh-CN" altLang="en-US" dirty="0" smtClean="0"/>
              <a:t>的窗口操作 </a:t>
            </a:r>
          </a:p>
        </p:txBody>
      </p:sp>
      <p:sp>
        <p:nvSpPr>
          <p:cNvPr id="30723" name="Rectangle 3"/>
          <p:cNvSpPr>
            <a:spLocks noGrp="1" noChangeArrowheads="1"/>
          </p:cNvSpPr>
          <p:nvPr>
            <p:ph type="body" idx="1"/>
          </p:nvPr>
        </p:nvSpPr>
        <p:spPr>
          <a:xfrm>
            <a:off x="601216" y="961554"/>
            <a:ext cx="7715200" cy="4411662"/>
          </a:xfrm>
        </p:spPr>
        <p:txBody>
          <a:bodyPr/>
          <a:lstStyle/>
          <a:p>
            <a:pPr eaLnBrk="1" hangingPunct="1"/>
            <a:r>
              <a:rPr lang="en-US" altLang="zh-CN" sz="2400" dirty="0" smtClean="0">
                <a:solidFill>
                  <a:srgbClr val="0000CC"/>
                </a:solidFill>
              </a:rPr>
              <a:t>Nautilus</a:t>
            </a:r>
            <a:r>
              <a:rPr lang="zh-CN" altLang="en-US" sz="2400" dirty="0" smtClean="0">
                <a:solidFill>
                  <a:srgbClr val="0000CC"/>
                </a:solidFill>
              </a:rPr>
              <a:t>的窗口</a:t>
            </a:r>
            <a:endParaRPr lang="en-US" altLang="zh-CN" sz="2400" dirty="0" smtClean="0">
              <a:solidFill>
                <a:srgbClr val="0000CC"/>
              </a:solidFill>
            </a:endParaRPr>
          </a:p>
          <a:p>
            <a:pPr marL="0" indent="0" eaLnBrk="1" hangingPunct="1">
              <a:buNone/>
            </a:pPr>
            <a:r>
              <a:rPr lang="en-US" altLang="zh-CN" sz="2400" dirty="0"/>
              <a:t>Nautilus</a:t>
            </a:r>
            <a:r>
              <a:rPr lang="zh-CN" altLang="en-US" sz="2400" dirty="0"/>
              <a:t>文件管理器主要由菜单栏、工具栏、位置栏、状态栏、侧栏和浏览窗格等组成 。</a:t>
            </a:r>
          </a:p>
          <a:p>
            <a:pPr marL="0" indent="0" eaLnBrk="1" hangingPunct="1">
              <a:buNone/>
            </a:pPr>
            <a:r>
              <a:rPr lang="zh-CN" altLang="en-US" sz="2400" dirty="0" smtClean="0"/>
              <a:t> </a:t>
            </a:r>
          </a:p>
        </p:txBody>
      </p:sp>
      <p:pic>
        <p:nvPicPr>
          <p:cNvPr id="30724" name="Picture 5" descr="Nautilus的窗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6696744"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9492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t>Nautilus</a:t>
            </a:r>
            <a:endParaRPr lang="zh-CN" altLang="en-US" dirty="0" smtClean="0"/>
          </a:p>
        </p:txBody>
      </p:sp>
      <p:sp>
        <p:nvSpPr>
          <p:cNvPr id="26627" name="Rectangle 3"/>
          <p:cNvSpPr>
            <a:spLocks noGrp="1" noChangeArrowheads="1"/>
          </p:cNvSpPr>
          <p:nvPr>
            <p:ph type="body" idx="1"/>
          </p:nvPr>
        </p:nvSpPr>
        <p:spPr>
          <a:xfrm>
            <a:off x="467544" y="1196752"/>
            <a:ext cx="8229600" cy="4411662"/>
          </a:xfrm>
        </p:spPr>
        <p:txBody>
          <a:bodyPr/>
          <a:lstStyle/>
          <a:p>
            <a:pPr eaLnBrk="1" hangingPunct="1">
              <a:lnSpc>
                <a:spcPct val="130000"/>
              </a:lnSpc>
              <a:buFont typeface="Wingdings" pitchFamily="2" charset="2"/>
              <a:buNone/>
            </a:pPr>
            <a:r>
              <a:rPr lang="en-US" altLang="zh-CN" sz="2800" dirty="0" smtClean="0">
                <a:solidFill>
                  <a:srgbClr val="0000CC"/>
                </a:solidFill>
              </a:rPr>
              <a:t>Nautilus</a:t>
            </a:r>
            <a:r>
              <a:rPr lang="zh-CN" altLang="en-US" sz="2800" dirty="0" smtClean="0">
                <a:solidFill>
                  <a:srgbClr val="0000CC"/>
                </a:solidFill>
              </a:rPr>
              <a:t>的功能</a:t>
            </a:r>
          </a:p>
          <a:p>
            <a:pPr eaLnBrk="1" hangingPunct="1">
              <a:lnSpc>
                <a:spcPct val="130000"/>
              </a:lnSpc>
            </a:pPr>
            <a:r>
              <a:rPr lang="zh-CN" altLang="en-US" sz="2800" dirty="0" smtClean="0"/>
              <a:t>浏览整个</a:t>
            </a:r>
            <a:r>
              <a:rPr lang="en-US" altLang="zh-CN" sz="2800" dirty="0" smtClean="0"/>
              <a:t>Linux</a:t>
            </a:r>
            <a:r>
              <a:rPr lang="zh-CN" altLang="en-US" sz="2800" dirty="0" smtClean="0"/>
              <a:t>系统的目录树结构。</a:t>
            </a:r>
          </a:p>
          <a:p>
            <a:pPr eaLnBrk="1" hangingPunct="1">
              <a:lnSpc>
                <a:spcPct val="130000"/>
              </a:lnSpc>
            </a:pPr>
            <a:r>
              <a:rPr lang="zh-CN" altLang="en-US" sz="2800" dirty="0" smtClean="0"/>
              <a:t>管理文件和目录（包括查找、打开、移动、复制和删除等）。</a:t>
            </a:r>
          </a:p>
          <a:p>
            <a:pPr eaLnBrk="1" hangingPunct="1">
              <a:lnSpc>
                <a:spcPct val="130000"/>
              </a:lnSpc>
            </a:pPr>
            <a:r>
              <a:rPr lang="zh-CN" altLang="en-US" sz="2800" dirty="0" smtClean="0"/>
              <a:t>运行脚本文件（命令批处理文件）。</a:t>
            </a:r>
          </a:p>
          <a:p>
            <a:pPr eaLnBrk="1" hangingPunct="1">
              <a:lnSpc>
                <a:spcPct val="130000"/>
              </a:lnSpc>
            </a:pPr>
            <a:r>
              <a:rPr lang="zh-CN" altLang="en-US" sz="2800" dirty="0" smtClean="0"/>
              <a:t>为管理桌面和系统提供了一个综合界面。</a:t>
            </a:r>
          </a:p>
          <a:p>
            <a:pPr marL="0" indent="0" eaLnBrk="1" hangingPunct="1">
              <a:buNone/>
            </a:pPr>
            <a:endParaRPr lang="zh-CN" altLang="en-US"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36</a:t>
            </a:fld>
            <a:endParaRPr lang="en-US" altLang="zh-CN"/>
          </a:p>
        </p:txBody>
      </p:sp>
    </p:spTree>
    <p:extLst>
      <p:ext uri="{BB962C8B-B14F-4D97-AF65-F5344CB8AC3E}">
        <p14:creationId xmlns:p14="http://schemas.microsoft.com/office/powerpoint/2010/main" val="1044748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b="1" dirty="0" smtClean="0"/>
              <a:t>启动 </a:t>
            </a:r>
            <a:r>
              <a:rPr lang="en-US" altLang="zh-CN" b="1" dirty="0" smtClean="0"/>
              <a:t>Nautilus</a:t>
            </a:r>
            <a:endParaRPr lang="zh-CN" altLang="en-US" b="1" dirty="0" smtClean="0"/>
          </a:p>
        </p:txBody>
      </p:sp>
      <p:sp>
        <p:nvSpPr>
          <p:cNvPr id="27651" name="Rectangle 3"/>
          <p:cNvSpPr>
            <a:spLocks noGrp="1" noChangeArrowheads="1"/>
          </p:cNvSpPr>
          <p:nvPr>
            <p:ph type="body" idx="1"/>
          </p:nvPr>
        </p:nvSpPr>
        <p:spPr>
          <a:xfrm>
            <a:off x="467544" y="1249586"/>
            <a:ext cx="8229600" cy="4411662"/>
          </a:xfrm>
        </p:spPr>
        <p:txBody>
          <a:bodyPr/>
          <a:lstStyle/>
          <a:p>
            <a:pPr eaLnBrk="1" hangingPunct="1">
              <a:lnSpc>
                <a:spcPct val="120000"/>
              </a:lnSpc>
              <a:buFont typeface="Wingdings" pitchFamily="2" charset="2"/>
              <a:buNone/>
            </a:pPr>
            <a:r>
              <a:rPr lang="zh-CN" altLang="en-US" sz="2800" dirty="0" smtClean="0"/>
              <a:t>启动 </a:t>
            </a:r>
            <a:r>
              <a:rPr lang="en-US" altLang="zh-CN" sz="2800" dirty="0" smtClean="0"/>
              <a:t>Nautilus</a:t>
            </a:r>
            <a:r>
              <a:rPr lang="zh-CN" altLang="en-US" sz="2800" dirty="0" smtClean="0"/>
              <a:t>的方法：</a:t>
            </a:r>
          </a:p>
          <a:p>
            <a:pPr eaLnBrk="1" hangingPunct="1">
              <a:lnSpc>
                <a:spcPct val="120000"/>
              </a:lnSpc>
            </a:pPr>
            <a:r>
              <a:rPr lang="zh-CN" altLang="en-US" sz="2800" dirty="0" smtClean="0"/>
              <a:t>从主菜单选</a:t>
            </a:r>
            <a:r>
              <a:rPr lang="zh-CN" altLang="en-US" sz="2800" dirty="0" smtClean="0">
                <a:latin typeface="Arial" pitchFamily="34" charset="0"/>
              </a:rPr>
              <a:t>“</a:t>
            </a:r>
            <a:r>
              <a:rPr lang="zh-CN" altLang="en-US" sz="2800" dirty="0" smtClean="0"/>
              <a:t>主文件夹</a:t>
            </a:r>
            <a:r>
              <a:rPr lang="zh-CN" altLang="en-US" sz="2800" dirty="0" smtClean="0">
                <a:latin typeface="Arial" pitchFamily="34" charset="0"/>
              </a:rPr>
              <a:t>”</a:t>
            </a:r>
            <a:endParaRPr lang="zh-CN" altLang="en-US" sz="2800" dirty="0" smtClean="0"/>
          </a:p>
          <a:p>
            <a:pPr eaLnBrk="1" hangingPunct="1">
              <a:lnSpc>
                <a:spcPct val="120000"/>
              </a:lnSpc>
            </a:pPr>
            <a:r>
              <a:rPr lang="zh-CN" altLang="en-US" sz="2800" dirty="0" smtClean="0"/>
              <a:t>双击桌面上的用户主目录图标</a:t>
            </a:r>
          </a:p>
          <a:p>
            <a:pPr eaLnBrk="1" hangingPunct="1">
              <a:lnSpc>
                <a:spcPct val="120000"/>
              </a:lnSpc>
            </a:pPr>
            <a:r>
              <a:rPr lang="zh-CN" altLang="en-US" sz="2800" dirty="0" smtClean="0"/>
              <a:t>用鼠标右击桌面，从快捷菜单中选择</a:t>
            </a:r>
            <a:r>
              <a:rPr lang="zh-CN" altLang="en-US" sz="2800" dirty="0" smtClean="0">
                <a:latin typeface="Arial" pitchFamily="34" charset="0"/>
              </a:rPr>
              <a:t>“</a:t>
            </a:r>
            <a:r>
              <a:rPr lang="zh-CN" altLang="en-US" sz="2800" dirty="0" smtClean="0"/>
              <a:t>新建窗口</a:t>
            </a:r>
            <a:r>
              <a:rPr lang="zh-CN" altLang="en-US" sz="2800" dirty="0" smtClean="0">
                <a:latin typeface="Arial" pitchFamily="34" charset="0"/>
              </a:rPr>
              <a:t>”</a:t>
            </a:r>
            <a:endParaRPr lang="zh-CN" altLang="en-US" sz="2800" dirty="0" smtClean="0"/>
          </a:p>
          <a:p>
            <a:pPr eaLnBrk="1" hangingPunct="1">
              <a:lnSpc>
                <a:spcPct val="120000"/>
              </a:lnSpc>
            </a:pPr>
            <a:r>
              <a:rPr lang="zh-CN" altLang="en-US" sz="2800" dirty="0" smtClean="0"/>
              <a:t>双击已经</a:t>
            </a:r>
            <a:r>
              <a:rPr lang="zh-CN" altLang="en-US" sz="2800" dirty="0"/>
              <a:t>挂载</a:t>
            </a:r>
            <a:r>
              <a:rPr lang="zh-CN" altLang="en-US" sz="2800" dirty="0" smtClean="0"/>
              <a:t>了的桌面上的软盘或光盘图标</a:t>
            </a:r>
          </a:p>
          <a:p>
            <a:pPr eaLnBrk="1" hangingPunct="1">
              <a:lnSpc>
                <a:spcPct val="120000"/>
              </a:lnSpc>
            </a:pPr>
            <a:r>
              <a:rPr lang="zh-CN" altLang="en-US" sz="2800" dirty="0" smtClean="0"/>
              <a:t>从主菜单选</a:t>
            </a:r>
            <a:r>
              <a:rPr lang="zh-CN" altLang="en-US" sz="2800" dirty="0" smtClean="0">
                <a:latin typeface="Arial" pitchFamily="34" charset="0"/>
              </a:rPr>
              <a:t>“</a:t>
            </a:r>
            <a:r>
              <a:rPr lang="zh-CN" altLang="en-US" sz="2800" dirty="0" smtClean="0"/>
              <a:t>运行程序</a:t>
            </a:r>
            <a:r>
              <a:rPr lang="zh-CN" altLang="en-US" sz="2800" dirty="0" smtClean="0">
                <a:latin typeface="Arial" pitchFamily="34" charset="0"/>
              </a:rPr>
              <a:t>”</a:t>
            </a:r>
            <a:r>
              <a:rPr lang="zh-CN" altLang="en-US" sz="2800" dirty="0" smtClean="0"/>
              <a:t>，在弹出的窗口中输入</a:t>
            </a:r>
            <a:r>
              <a:rPr lang="en-US" altLang="zh-CN" sz="2800" dirty="0" smtClean="0"/>
              <a:t>Nautilus</a:t>
            </a:r>
          </a:p>
          <a:p>
            <a:pPr eaLnBrk="1" hangingPunct="1">
              <a:lnSpc>
                <a:spcPct val="120000"/>
              </a:lnSpc>
            </a:pPr>
            <a:r>
              <a:rPr lang="zh-CN" altLang="en-US" sz="2800" dirty="0" smtClean="0"/>
              <a:t>在终端窗口中输入</a:t>
            </a:r>
            <a:r>
              <a:rPr lang="en-US" altLang="zh-CN" sz="2800" dirty="0" smtClean="0"/>
              <a:t>nautilus</a:t>
            </a:r>
          </a:p>
          <a:p>
            <a:pPr eaLnBrk="1" hangingPunct="1">
              <a:lnSpc>
                <a:spcPct val="90000"/>
              </a:lnSpc>
            </a:pPr>
            <a:endParaRPr lang="zh-CN" altLang="en-US" sz="2600"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37</a:t>
            </a:fld>
            <a:endParaRPr lang="en-US" altLang="zh-CN"/>
          </a:p>
        </p:txBody>
      </p:sp>
    </p:spTree>
    <p:extLst>
      <p:ext uri="{BB962C8B-B14F-4D97-AF65-F5344CB8AC3E}">
        <p14:creationId xmlns:p14="http://schemas.microsoft.com/office/powerpoint/2010/main" val="19349393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323528" y="-25955"/>
            <a:ext cx="8229600" cy="1139825"/>
          </a:xfrm>
        </p:spPr>
        <p:txBody>
          <a:bodyPr/>
          <a:lstStyle/>
          <a:p>
            <a:r>
              <a:rPr lang="en-US" altLang="zh-CN" dirty="0"/>
              <a:t>nautilus</a:t>
            </a:r>
            <a:r>
              <a:rPr lang="zh-CN" altLang="en-US" dirty="0"/>
              <a:t>的窗口元素</a:t>
            </a:r>
          </a:p>
        </p:txBody>
      </p:sp>
      <p:sp>
        <p:nvSpPr>
          <p:cNvPr id="209923" name="Rectangle 3"/>
          <p:cNvSpPr>
            <a:spLocks noGrp="1" noChangeArrowheads="1"/>
          </p:cNvSpPr>
          <p:nvPr>
            <p:ph type="body" idx="1"/>
          </p:nvPr>
        </p:nvSpPr>
        <p:spPr>
          <a:xfrm>
            <a:off x="755576" y="1772816"/>
            <a:ext cx="6994525" cy="3052763"/>
          </a:xfrm>
        </p:spPr>
        <p:txBody>
          <a:bodyPr/>
          <a:lstStyle/>
          <a:p>
            <a:pPr>
              <a:lnSpc>
                <a:spcPct val="150000"/>
              </a:lnSpc>
            </a:pPr>
            <a:r>
              <a:rPr lang="zh-CN" altLang="en-US" dirty="0"/>
              <a:t>主视图窗口可以显示：</a:t>
            </a:r>
          </a:p>
          <a:p>
            <a:pPr lvl="1">
              <a:lnSpc>
                <a:spcPct val="150000"/>
              </a:lnSpc>
            </a:pPr>
            <a:r>
              <a:rPr lang="zh-CN" altLang="en-US" sz="3000" dirty="0"/>
              <a:t>文件及属性</a:t>
            </a:r>
          </a:p>
          <a:p>
            <a:pPr lvl="1">
              <a:lnSpc>
                <a:spcPct val="150000"/>
              </a:lnSpc>
            </a:pPr>
            <a:r>
              <a:rPr lang="zh-CN" altLang="en-US" sz="3000" dirty="0"/>
              <a:t>文件夹及属性</a:t>
            </a:r>
          </a:p>
          <a:p>
            <a:pPr lvl="1">
              <a:lnSpc>
                <a:spcPct val="150000"/>
              </a:lnSpc>
            </a:pPr>
            <a:r>
              <a:rPr lang="en-US" altLang="zh-CN" sz="3000" dirty="0"/>
              <a:t>FTP</a:t>
            </a:r>
            <a:r>
              <a:rPr lang="zh-CN" altLang="en-US" sz="3000" dirty="0"/>
              <a:t>站点内容</a:t>
            </a:r>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38</a:t>
            </a:fld>
            <a:endParaRPr lang="en-US" altLang="zh-CN" dirty="0"/>
          </a:p>
        </p:txBody>
      </p:sp>
    </p:spTree>
    <p:extLst>
      <p:ext uri="{BB962C8B-B14F-4D97-AF65-F5344CB8AC3E}">
        <p14:creationId xmlns:p14="http://schemas.microsoft.com/office/powerpoint/2010/main" val="13686187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type="body" idx="1"/>
          </p:nvPr>
        </p:nvSpPr>
        <p:spPr>
          <a:xfrm>
            <a:off x="251520" y="764704"/>
            <a:ext cx="7272808" cy="5322813"/>
          </a:xfrm>
        </p:spPr>
        <p:txBody>
          <a:bodyPr/>
          <a:lstStyle/>
          <a:p>
            <a:pPr>
              <a:lnSpc>
                <a:spcPct val="90000"/>
              </a:lnSpc>
            </a:pPr>
            <a:r>
              <a:rPr lang="zh-CN" altLang="en-US" sz="2800" b="1" dirty="0"/>
              <a:t>侧栏</a:t>
            </a:r>
          </a:p>
          <a:p>
            <a:pPr lvl="1">
              <a:lnSpc>
                <a:spcPct val="90000"/>
              </a:lnSpc>
            </a:pPr>
            <a:r>
              <a:rPr lang="zh-CN" altLang="en-US" sz="2800" b="1" dirty="0">
                <a:solidFill>
                  <a:srgbClr val="0000CC"/>
                </a:solidFill>
              </a:rPr>
              <a:t>在</a:t>
            </a:r>
            <a:r>
              <a:rPr lang="en-US" altLang="zh-CN" sz="2800" b="1" dirty="0">
                <a:solidFill>
                  <a:srgbClr val="0000CC"/>
                </a:solidFill>
              </a:rPr>
              <a:t>Nautilus</a:t>
            </a:r>
            <a:r>
              <a:rPr lang="zh-CN" altLang="en-US" sz="2800" b="1" dirty="0">
                <a:solidFill>
                  <a:srgbClr val="0000CC"/>
                </a:solidFill>
              </a:rPr>
              <a:t>菜单中选择</a:t>
            </a:r>
            <a:r>
              <a:rPr lang="zh-CN" altLang="en-US" sz="2800" b="1" dirty="0">
                <a:solidFill>
                  <a:srgbClr val="0000CC"/>
                </a:solidFill>
                <a:latin typeface="Arial"/>
              </a:rPr>
              <a:t>“</a:t>
            </a:r>
            <a:r>
              <a:rPr lang="zh-CN" altLang="en-US" sz="2800" b="1" dirty="0">
                <a:solidFill>
                  <a:srgbClr val="0000CC"/>
                </a:solidFill>
              </a:rPr>
              <a:t>侧栏</a:t>
            </a:r>
            <a:r>
              <a:rPr lang="zh-CN" altLang="en-US" sz="2800" b="1" dirty="0">
                <a:solidFill>
                  <a:srgbClr val="0000CC"/>
                </a:solidFill>
                <a:latin typeface="Arial"/>
              </a:rPr>
              <a:t>”</a:t>
            </a:r>
            <a:r>
              <a:rPr lang="zh-CN" altLang="en-US" sz="2800" b="1" dirty="0"/>
              <a:t>或按快捷键</a:t>
            </a:r>
            <a:r>
              <a:rPr lang="en-US" altLang="zh-CN" sz="2800" b="1" dirty="0" err="1"/>
              <a:t>F9</a:t>
            </a:r>
            <a:r>
              <a:rPr lang="zh-CN" altLang="en-US" sz="2800" b="1" dirty="0"/>
              <a:t>显示此栏。</a:t>
            </a:r>
          </a:p>
          <a:p>
            <a:pPr lvl="1">
              <a:lnSpc>
                <a:spcPct val="90000"/>
              </a:lnSpc>
            </a:pPr>
            <a:r>
              <a:rPr lang="zh-CN" altLang="en-US" sz="2800" b="1" dirty="0"/>
              <a:t>侧栏有五种显示方式</a:t>
            </a:r>
          </a:p>
          <a:p>
            <a:pPr lvl="2"/>
            <a:r>
              <a:rPr lang="zh-CN" altLang="en-US" sz="2400" b="1" dirty="0"/>
              <a:t>信息：显示文件或文件夹的信息。</a:t>
            </a:r>
          </a:p>
          <a:p>
            <a:pPr lvl="2"/>
            <a:r>
              <a:rPr lang="zh-CN" altLang="en-US" sz="2400" b="1" dirty="0"/>
              <a:t>历史：显示最近浏览过的文件或文件夹。</a:t>
            </a:r>
          </a:p>
          <a:p>
            <a:pPr lvl="2"/>
            <a:r>
              <a:rPr lang="zh-CN" altLang="en-US" sz="2400" b="1" dirty="0"/>
              <a:t>徽标：显示徽标，可以用徽标对主视图窗口的文件或文件夹作标记。</a:t>
            </a:r>
          </a:p>
          <a:p>
            <a:pPr lvl="2"/>
            <a:r>
              <a:rPr lang="zh-CN" altLang="en-US" sz="2400" b="1" dirty="0"/>
              <a:t>树：显示整个目录树。</a:t>
            </a:r>
          </a:p>
          <a:p>
            <a:pPr lvl="2"/>
            <a:r>
              <a:rPr lang="zh-CN" altLang="en-US" sz="2400" b="1" dirty="0"/>
              <a:t>注释：显示文件或文件夹的注释信息。</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2276872"/>
            <a:ext cx="1584176" cy="405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39</a:t>
            </a:fld>
            <a:endParaRPr lang="en-US" altLang="zh-CN" dirty="0"/>
          </a:p>
        </p:txBody>
      </p:sp>
    </p:spTree>
    <p:extLst>
      <p:ext uri="{BB962C8B-B14F-4D97-AF65-F5344CB8AC3E}">
        <p14:creationId xmlns:p14="http://schemas.microsoft.com/office/powerpoint/2010/main" val="4031131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algn="ctr"/>
            <a:r>
              <a:rPr lang="en-US" altLang="zh-TW" sz="4000" dirty="0" smtClean="0"/>
              <a:t>X Window</a:t>
            </a:r>
            <a:endParaRPr lang="zh-CN" altLang="en-US" sz="4000" dirty="0" smtClean="0"/>
          </a:p>
        </p:txBody>
      </p:sp>
      <p:sp>
        <p:nvSpPr>
          <p:cNvPr id="3" name="内容占位符 2"/>
          <p:cNvSpPr>
            <a:spLocks noGrp="1"/>
          </p:cNvSpPr>
          <p:nvPr>
            <p:ph idx="1"/>
          </p:nvPr>
        </p:nvSpPr>
        <p:spPr>
          <a:xfrm>
            <a:off x="107504" y="1124744"/>
            <a:ext cx="8064896" cy="4697412"/>
          </a:xfrm>
        </p:spPr>
        <p:txBody>
          <a:bodyPr/>
          <a:lstStyle/>
          <a:p>
            <a:pPr indent="342900">
              <a:lnSpc>
                <a:spcPct val="120000"/>
              </a:lnSpc>
              <a:defRPr/>
            </a:pPr>
            <a:r>
              <a:rPr lang="en-US" altLang="zh-CN" sz="2500" dirty="0"/>
              <a:t>X </a:t>
            </a:r>
            <a:r>
              <a:rPr lang="en-US" altLang="zh-CN" sz="2500" dirty="0" smtClean="0"/>
              <a:t>Window</a:t>
            </a:r>
            <a:r>
              <a:rPr lang="zh-CN" altLang="en-US" sz="2500" dirty="0" smtClean="0"/>
              <a:t>于</a:t>
            </a:r>
            <a:r>
              <a:rPr lang="en-US" altLang="zh-CN" sz="2500" dirty="0"/>
              <a:t>1984</a:t>
            </a:r>
            <a:r>
              <a:rPr lang="zh-CN" altLang="en-US" sz="2500" dirty="0"/>
              <a:t>年在美国麻省理工学院计算机科学研究室开始开发</a:t>
            </a:r>
            <a:r>
              <a:rPr lang="zh-CN" altLang="en-US" sz="2500" dirty="0" smtClean="0"/>
              <a:t>。它是</a:t>
            </a:r>
            <a:r>
              <a:rPr lang="zh-CN" altLang="en-US" sz="2500" dirty="0"/>
              <a:t>目前</a:t>
            </a:r>
            <a:r>
              <a:rPr lang="en-US" altLang="zh-CN" sz="2500" dirty="0" smtClean="0"/>
              <a:t>UNIX</a:t>
            </a:r>
            <a:r>
              <a:rPr lang="zh-CN" altLang="en-US" sz="2500" dirty="0"/>
              <a:t>及类</a:t>
            </a:r>
            <a:r>
              <a:rPr lang="en-US" altLang="zh-CN" sz="2500" dirty="0"/>
              <a:t>UNIX</a:t>
            </a:r>
            <a:r>
              <a:rPr lang="zh-CN" altLang="en-US" sz="2500" dirty="0"/>
              <a:t>系统中最流行的视窗系统，并可用于几乎所有的现代操作系统</a:t>
            </a:r>
            <a:r>
              <a:rPr lang="zh-CN" altLang="en-US" sz="2500" dirty="0" smtClean="0"/>
              <a:t>。</a:t>
            </a:r>
            <a:endParaRPr lang="en-US" altLang="zh-CN" sz="2500" dirty="0" smtClean="0"/>
          </a:p>
          <a:p>
            <a:pPr indent="342900">
              <a:lnSpc>
                <a:spcPct val="120000"/>
              </a:lnSpc>
              <a:defRPr/>
            </a:pPr>
            <a:r>
              <a:rPr lang="en-US" altLang="zh-CN" sz="2500" dirty="0" smtClean="0">
                <a:solidFill>
                  <a:srgbClr val="0000CC"/>
                </a:solidFill>
              </a:rPr>
              <a:t>X Window</a:t>
            </a:r>
            <a:r>
              <a:rPr lang="zh-CN" altLang="en-US" sz="2500" dirty="0" smtClean="0"/>
              <a:t>是</a:t>
            </a:r>
            <a:r>
              <a:rPr lang="en-US" altLang="zh-CN" sz="2500" dirty="0" smtClean="0"/>
              <a:t>UNIX</a:t>
            </a:r>
            <a:r>
              <a:rPr lang="en-US" altLang="zh-CN" sz="2500" dirty="0"/>
              <a:t>/</a:t>
            </a:r>
            <a:r>
              <a:rPr lang="en-US" altLang="zh-CN" sz="2500" dirty="0" smtClean="0"/>
              <a:t>Linux</a:t>
            </a:r>
            <a:r>
              <a:rPr lang="zh-CN" altLang="en-US" sz="2500" dirty="0" smtClean="0">
                <a:solidFill>
                  <a:srgbClr val="CC0099"/>
                </a:solidFill>
              </a:rPr>
              <a:t>图形化用户界面的标准</a:t>
            </a:r>
            <a:r>
              <a:rPr lang="zh-CN" altLang="en-US" sz="2500" dirty="0" smtClean="0"/>
              <a:t>，提供</a:t>
            </a:r>
            <a:r>
              <a:rPr lang="zh-CN" altLang="en-US" sz="2500" dirty="0"/>
              <a:t>美观易用的图形化操作平台，是普通用户逐渐接受</a:t>
            </a:r>
            <a:r>
              <a:rPr lang="en-US" altLang="zh-CN" sz="2500" dirty="0"/>
              <a:t>Linux</a:t>
            </a:r>
            <a:r>
              <a:rPr lang="zh-CN" altLang="en-US" sz="2500" dirty="0"/>
              <a:t>的重要原因</a:t>
            </a:r>
            <a:r>
              <a:rPr lang="zh-CN" altLang="en-US" sz="2500" dirty="0" smtClean="0"/>
              <a:t>。</a:t>
            </a:r>
            <a:endParaRPr lang="en-US" altLang="zh-CN" sz="2500" dirty="0" smtClean="0"/>
          </a:p>
          <a:p>
            <a:pPr indent="342900">
              <a:lnSpc>
                <a:spcPct val="120000"/>
              </a:lnSpc>
              <a:defRPr/>
            </a:pPr>
            <a:r>
              <a:rPr lang="en-US" altLang="zh-CN" sz="2500" dirty="0">
                <a:solidFill>
                  <a:srgbClr val="0000CC"/>
                </a:solidFill>
              </a:rPr>
              <a:t>X Window</a:t>
            </a:r>
            <a:r>
              <a:rPr lang="zh-CN" altLang="en-US" sz="2500" dirty="0" smtClean="0"/>
              <a:t>为</a:t>
            </a:r>
            <a:r>
              <a:rPr lang="en-US" altLang="zh-CN" sz="2500" dirty="0" smtClean="0"/>
              <a:t>GUI</a:t>
            </a:r>
            <a:r>
              <a:rPr lang="zh-CN" altLang="en-US" sz="2500" dirty="0" smtClean="0"/>
              <a:t>环境提供了基本的框架：在屏幕上绘图和移动窗口，以及与鼠标和键盘的互动。</a:t>
            </a:r>
            <a:r>
              <a:rPr lang="en-US" altLang="zh-CN" sz="2500" dirty="0" smtClean="0"/>
              <a:t>X Window</a:t>
            </a:r>
            <a:r>
              <a:rPr lang="zh-CN" altLang="en-US" sz="2500" dirty="0" smtClean="0"/>
              <a:t>系统并没有管辖到使用者接口</a:t>
            </a:r>
            <a:r>
              <a:rPr lang="en-US" altLang="zh-CN" sz="2500" dirty="0" smtClean="0"/>
              <a:t>-----</a:t>
            </a:r>
            <a:r>
              <a:rPr lang="zh-CN" altLang="en-US" sz="2500" dirty="0" smtClean="0"/>
              <a:t>这是由每个独立的程序处理。</a:t>
            </a:r>
            <a:endParaRPr lang="zh-CN" altLang="en-US" sz="25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a:t>
            </a:fld>
            <a:endParaRPr lang="en-US" altLang="zh-CN"/>
          </a:p>
        </p:txBody>
      </p:sp>
    </p:spTree>
    <p:extLst>
      <p:ext uri="{BB962C8B-B14F-4D97-AF65-F5344CB8AC3E}">
        <p14:creationId xmlns:p14="http://schemas.microsoft.com/office/powerpoint/2010/main" val="30734725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395536" y="-99392"/>
            <a:ext cx="8229600" cy="1139825"/>
          </a:xfrm>
        </p:spPr>
        <p:txBody>
          <a:bodyPr/>
          <a:lstStyle/>
          <a:p>
            <a:r>
              <a:rPr lang="en-US" altLang="zh-CN" dirty="0"/>
              <a:t>nautilus</a:t>
            </a:r>
            <a:r>
              <a:rPr lang="zh-CN" altLang="en-US" dirty="0"/>
              <a:t>的窗口元素</a:t>
            </a:r>
          </a:p>
        </p:txBody>
      </p:sp>
      <p:sp>
        <p:nvSpPr>
          <p:cNvPr id="210947" name="Rectangle 3"/>
          <p:cNvSpPr>
            <a:spLocks noGrp="1" noChangeArrowheads="1"/>
          </p:cNvSpPr>
          <p:nvPr>
            <p:ph type="body" idx="1"/>
          </p:nvPr>
        </p:nvSpPr>
        <p:spPr>
          <a:xfrm>
            <a:off x="457200" y="1484784"/>
            <a:ext cx="8229600" cy="4176713"/>
          </a:xfrm>
        </p:spPr>
        <p:txBody>
          <a:bodyPr/>
          <a:lstStyle/>
          <a:p>
            <a:pPr>
              <a:lnSpc>
                <a:spcPct val="120000"/>
              </a:lnSpc>
            </a:pPr>
            <a:r>
              <a:rPr lang="zh-CN" altLang="en-US" sz="2800" b="1" dirty="0"/>
              <a:t>显示方式按钮</a:t>
            </a:r>
          </a:p>
          <a:p>
            <a:pPr lvl="1">
              <a:lnSpc>
                <a:spcPct val="120000"/>
              </a:lnSpc>
            </a:pPr>
            <a:r>
              <a:rPr lang="en-US" altLang="zh-CN" sz="2800" b="1" dirty="0"/>
              <a:t>View as Icons</a:t>
            </a:r>
            <a:r>
              <a:rPr lang="zh-CN" altLang="en-US" sz="2800" b="1" dirty="0"/>
              <a:t>：图标显示</a:t>
            </a:r>
          </a:p>
          <a:p>
            <a:pPr lvl="1">
              <a:lnSpc>
                <a:spcPct val="120000"/>
              </a:lnSpc>
            </a:pPr>
            <a:r>
              <a:rPr lang="en-US" altLang="zh-CN" sz="2800" b="1" dirty="0"/>
              <a:t>View as List</a:t>
            </a:r>
            <a:r>
              <a:rPr lang="zh-CN" altLang="en-US" sz="2800" b="1" dirty="0"/>
              <a:t>：列表显示</a:t>
            </a:r>
          </a:p>
          <a:p>
            <a:pPr lvl="1">
              <a:lnSpc>
                <a:spcPct val="120000"/>
              </a:lnSpc>
            </a:pPr>
            <a:r>
              <a:rPr lang="zh-CN" altLang="en-US" sz="2800" b="1" dirty="0"/>
              <a:t>查看方式</a:t>
            </a:r>
            <a:r>
              <a:rPr lang="en-US" altLang="zh-CN" sz="2800" b="1" dirty="0">
                <a:latin typeface="Arial"/>
              </a:rPr>
              <a:t>…</a:t>
            </a:r>
            <a:r>
              <a:rPr lang="zh-CN" altLang="en-US" sz="2800" b="1" dirty="0"/>
              <a:t>：调用应用程序显示</a:t>
            </a:r>
          </a:p>
          <a:p>
            <a:pPr>
              <a:lnSpc>
                <a:spcPct val="120000"/>
              </a:lnSpc>
            </a:pPr>
            <a:r>
              <a:rPr lang="zh-CN" altLang="en-US" sz="2800" b="1" dirty="0"/>
              <a:t>文件属性按钮</a:t>
            </a:r>
          </a:p>
          <a:p>
            <a:pPr>
              <a:lnSpc>
                <a:spcPct val="120000"/>
              </a:lnSpc>
            </a:pPr>
            <a:r>
              <a:rPr lang="zh-CN" altLang="en-US" sz="2800" b="1" dirty="0"/>
              <a:t>视图比例按钮</a:t>
            </a:r>
          </a:p>
          <a:p>
            <a:pPr>
              <a:lnSpc>
                <a:spcPct val="120000"/>
              </a:lnSpc>
            </a:pPr>
            <a:r>
              <a:rPr lang="zh-CN" altLang="en-US" sz="2800" b="1" dirty="0"/>
              <a:t>位置栏</a:t>
            </a:r>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40</a:t>
            </a:fld>
            <a:endParaRPr lang="en-US" altLang="zh-CN" dirty="0"/>
          </a:p>
        </p:txBody>
      </p:sp>
    </p:spTree>
    <p:extLst>
      <p:ext uri="{BB962C8B-B14F-4D97-AF65-F5344CB8AC3E}">
        <p14:creationId xmlns:p14="http://schemas.microsoft.com/office/powerpoint/2010/main" val="18686758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200" y="-27384"/>
            <a:ext cx="8229600" cy="919162"/>
          </a:xfrm>
        </p:spPr>
        <p:txBody>
          <a:bodyPr/>
          <a:lstStyle/>
          <a:p>
            <a:r>
              <a:rPr lang="en-US" altLang="zh-CN" b="1" dirty="0">
                <a:effectLst/>
                <a:latin typeface="+mn-lt"/>
                <a:ea typeface="+mn-ea"/>
              </a:rPr>
              <a:t>nautilus</a:t>
            </a:r>
            <a:r>
              <a:rPr lang="zh-CN" altLang="en-US" b="1" dirty="0">
                <a:effectLst/>
                <a:latin typeface="+mn-ea"/>
                <a:ea typeface="+mn-ea"/>
              </a:rPr>
              <a:t>的快捷菜单</a:t>
            </a:r>
          </a:p>
        </p:txBody>
      </p:sp>
      <p:sp>
        <p:nvSpPr>
          <p:cNvPr id="211971" name="Rectangle 3"/>
          <p:cNvSpPr>
            <a:spLocks noGrp="1" noChangeArrowheads="1"/>
          </p:cNvSpPr>
          <p:nvPr>
            <p:ph type="body" idx="1"/>
          </p:nvPr>
        </p:nvSpPr>
        <p:spPr>
          <a:xfrm>
            <a:off x="395288" y="1052736"/>
            <a:ext cx="8229600" cy="1150937"/>
          </a:xfrm>
        </p:spPr>
        <p:txBody>
          <a:bodyPr/>
          <a:lstStyle/>
          <a:p>
            <a:r>
              <a:rPr lang="zh-CN" altLang="en-US" sz="2800" b="1" dirty="0">
                <a:effectLst/>
              </a:rPr>
              <a:t>在</a:t>
            </a:r>
            <a:r>
              <a:rPr lang="zh-CN" altLang="en-US" sz="2800" b="1" dirty="0">
                <a:solidFill>
                  <a:srgbClr val="0000CC"/>
                </a:solidFill>
                <a:effectLst/>
              </a:rPr>
              <a:t>主视图窗口中的文件或文件夹上右击</a:t>
            </a:r>
          </a:p>
          <a:p>
            <a:r>
              <a:rPr lang="zh-CN" altLang="en-US" sz="2800" b="1" dirty="0">
                <a:effectLst/>
              </a:rPr>
              <a:t>在主视图窗口中的</a:t>
            </a:r>
            <a:r>
              <a:rPr lang="zh-CN" altLang="en-US" sz="2800" b="1" dirty="0">
                <a:solidFill>
                  <a:srgbClr val="0000CC"/>
                </a:solidFill>
                <a:effectLst/>
              </a:rPr>
              <a:t>空白处右击</a:t>
            </a:r>
          </a:p>
        </p:txBody>
      </p:sp>
      <p:sp>
        <p:nvSpPr>
          <p:cNvPr id="211972" name="Rectangle 4"/>
          <p:cNvSpPr>
            <a:spLocks noChangeArrowheads="1"/>
          </p:cNvSpPr>
          <p:nvPr/>
        </p:nvSpPr>
        <p:spPr bwMode="auto">
          <a:xfrm>
            <a:off x="250825" y="2592388"/>
            <a:ext cx="5849938" cy="358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57056" rIns="457056" anchor="ctr">
            <a:spAutoFit/>
          </a:bodyPr>
          <a:lstStyle/>
          <a:p>
            <a:endParaRPr lang="en-US" altLang="zh-CN" dirty="0">
              <a:latin typeface="Arial" charset="0"/>
            </a:endParaRPr>
          </a:p>
          <a:p>
            <a:pPr eaLnBrk="0" hangingPunct="0"/>
            <a:r>
              <a:rPr lang="en-US" altLang="zh-CN" sz="21100" dirty="0">
                <a:latin typeface="Arial" charset="0"/>
              </a:rPr>
              <a:t> </a:t>
            </a:r>
            <a:r>
              <a:rPr lang="en-US" altLang="zh-CN" dirty="0">
                <a:latin typeface="Arial" charset="0"/>
              </a:rPr>
              <a: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266801"/>
            <a:ext cx="2232248" cy="3970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2204864"/>
            <a:ext cx="2448272" cy="4042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41</a:t>
            </a:fld>
            <a:endParaRPr lang="en-US" altLang="zh-CN" dirty="0"/>
          </a:p>
        </p:txBody>
      </p:sp>
    </p:spTree>
    <p:extLst>
      <p:ext uri="{BB962C8B-B14F-4D97-AF65-F5344CB8AC3E}">
        <p14:creationId xmlns:p14="http://schemas.microsoft.com/office/powerpoint/2010/main" val="21429416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z="3400" smtClean="0"/>
              <a:t>使用</a:t>
            </a:r>
            <a:r>
              <a:rPr lang="en-US" altLang="zh-CN" sz="3400" smtClean="0"/>
              <a:t>Nautilus</a:t>
            </a:r>
            <a:r>
              <a:rPr lang="zh-CN" altLang="en-US" sz="3400" smtClean="0"/>
              <a:t>管理文件夹和文件 </a:t>
            </a:r>
          </a:p>
        </p:txBody>
      </p:sp>
      <p:sp>
        <p:nvSpPr>
          <p:cNvPr id="32771" name="Rectangle 3"/>
          <p:cNvSpPr>
            <a:spLocks noGrp="1" noChangeArrowheads="1"/>
          </p:cNvSpPr>
          <p:nvPr>
            <p:ph type="body" idx="1"/>
          </p:nvPr>
        </p:nvSpPr>
        <p:spPr>
          <a:xfrm>
            <a:off x="251520" y="1196752"/>
            <a:ext cx="8445624" cy="4411662"/>
          </a:xfrm>
        </p:spPr>
        <p:txBody>
          <a:bodyPr/>
          <a:lstStyle/>
          <a:p>
            <a:pPr eaLnBrk="1" hangingPunct="1">
              <a:lnSpc>
                <a:spcPct val="90000"/>
              </a:lnSpc>
            </a:pPr>
            <a:r>
              <a:rPr lang="zh-CN" altLang="en-US" sz="2800" dirty="0" smtClean="0"/>
              <a:t>在</a:t>
            </a:r>
            <a:r>
              <a:rPr lang="en-US" altLang="zh-CN" sz="2800" dirty="0" smtClean="0"/>
              <a:t>Nautilus</a:t>
            </a:r>
            <a:r>
              <a:rPr lang="zh-CN" altLang="en-US" sz="2800" dirty="0" smtClean="0"/>
              <a:t>中选择文件或文件夹</a:t>
            </a:r>
          </a:p>
          <a:p>
            <a:pPr eaLnBrk="1" hangingPunct="1">
              <a:lnSpc>
                <a:spcPct val="90000"/>
              </a:lnSpc>
            </a:pPr>
            <a:r>
              <a:rPr lang="zh-CN" altLang="en-US" sz="2800" dirty="0" smtClean="0"/>
              <a:t>在</a:t>
            </a:r>
            <a:r>
              <a:rPr lang="en-US" altLang="zh-CN" sz="2800" dirty="0" smtClean="0"/>
              <a:t>Nautilus</a:t>
            </a:r>
            <a:r>
              <a:rPr lang="zh-CN" altLang="en-US" sz="2800" dirty="0" smtClean="0"/>
              <a:t>中移动</a:t>
            </a:r>
            <a:r>
              <a:rPr lang="en-US" altLang="zh-CN" sz="2800" dirty="0" smtClean="0"/>
              <a:t>/</a:t>
            </a:r>
            <a:r>
              <a:rPr lang="zh-CN" altLang="en-US" sz="2800" dirty="0" smtClean="0"/>
              <a:t>复制</a:t>
            </a:r>
            <a:r>
              <a:rPr lang="en-US" altLang="zh-CN" sz="2800" dirty="0" smtClean="0"/>
              <a:t>/</a:t>
            </a:r>
            <a:r>
              <a:rPr lang="zh-CN" altLang="en-US" sz="2800" dirty="0" smtClean="0"/>
              <a:t>链接文件或文件夹</a:t>
            </a:r>
          </a:p>
          <a:p>
            <a:pPr eaLnBrk="1" hangingPunct="1">
              <a:lnSpc>
                <a:spcPct val="90000"/>
              </a:lnSpc>
              <a:buFont typeface="Wingdings" pitchFamily="2" charset="2"/>
              <a:buNone/>
            </a:pPr>
            <a:r>
              <a:rPr lang="en-US" altLang="zh-CN" sz="2800" dirty="0" smtClean="0">
                <a:latin typeface="Arial" pitchFamily="34" charset="0"/>
              </a:rPr>
              <a:t>—</a:t>
            </a:r>
            <a:r>
              <a:rPr lang="zh-CN" altLang="en-US" sz="2800" dirty="0" smtClean="0"/>
              <a:t>使用鼠标拖放方法</a:t>
            </a:r>
          </a:p>
          <a:p>
            <a:pPr eaLnBrk="1" hangingPunct="1">
              <a:lnSpc>
                <a:spcPct val="90000"/>
              </a:lnSpc>
              <a:buFont typeface="Wingdings" pitchFamily="2" charset="2"/>
              <a:buNone/>
            </a:pPr>
            <a:r>
              <a:rPr lang="en-US" altLang="zh-CN" sz="2800" dirty="0" smtClean="0">
                <a:latin typeface="Arial" pitchFamily="34" charset="0"/>
              </a:rPr>
              <a:t>—</a:t>
            </a:r>
            <a:r>
              <a:rPr lang="zh-CN" altLang="en-US" sz="2800" dirty="0" smtClean="0"/>
              <a:t>使用剪贴</a:t>
            </a:r>
            <a:r>
              <a:rPr lang="en-US" altLang="zh-CN" sz="2800" dirty="0" smtClean="0"/>
              <a:t>/</a:t>
            </a:r>
            <a:r>
              <a:rPr lang="zh-CN" altLang="en-US" sz="2800" dirty="0" smtClean="0"/>
              <a:t>复制</a:t>
            </a:r>
            <a:r>
              <a:rPr lang="en-US" altLang="zh-CN" sz="2800" dirty="0" smtClean="0"/>
              <a:t>/</a:t>
            </a:r>
            <a:r>
              <a:rPr lang="zh-CN" altLang="en-US" sz="2800" dirty="0" smtClean="0"/>
              <a:t>粘贴方法移动</a:t>
            </a:r>
            <a:r>
              <a:rPr lang="en-US" altLang="zh-CN" sz="2800" dirty="0" smtClean="0"/>
              <a:t>/</a:t>
            </a:r>
            <a:r>
              <a:rPr lang="zh-CN" altLang="en-US" sz="2800" dirty="0" smtClean="0"/>
              <a:t>复制文件或文件夹</a:t>
            </a:r>
          </a:p>
          <a:p>
            <a:pPr eaLnBrk="1" hangingPunct="1">
              <a:lnSpc>
                <a:spcPct val="90000"/>
              </a:lnSpc>
            </a:pPr>
            <a:r>
              <a:rPr lang="zh-CN" altLang="en-US" sz="2800" dirty="0" smtClean="0"/>
              <a:t>新建文件夹</a:t>
            </a:r>
          </a:p>
          <a:p>
            <a:pPr eaLnBrk="1" hangingPunct="1">
              <a:lnSpc>
                <a:spcPct val="90000"/>
              </a:lnSpc>
            </a:pPr>
            <a:r>
              <a:rPr lang="zh-CN" altLang="en-US" sz="2800" dirty="0" smtClean="0"/>
              <a:t>文件</a:t>
            </a:r>
            <a:r>
              <a:rPr lang="en-US" altLang="zh-CN" sz="2800" dirty="0" smtClean="0"/>
              <a:t>/</a:t>
            </a:r>
            <a:r>
              <a:rPr lang="zh-CN" altLang="en-US" sz="2800" dirty="0" smtClean="0"/>
              <a:t>文件夹更名</a:t>
            </a:r>
          </a:p>
          <a:p>
            <a:pPr eaLnBrk="1" hangingPunct="1">
              <a:lnSpc>
                <a:spcPct val="90000"/>
              </a:lnSpc>
            </a:pPr>
            <a:r>
              <a:rPr lang="zh-CN" altLang="en-US" sz="2800" dirty="0" smtClean="0"/>
              <a:t>将文件</a:t>
            </a:r>
            <a:r>
              <a:rPr lang="en-US" altLang="zh-CN" sz="2800" dirty="0" smtClean="0"/>
              <a:t>/</a:t>
            </a:r>
            <a:r>
              <a:rPr lang="zh-CN" altLang="en-US" sz="2800" dirty="0" smtClean="0"/>
              <a:t>文件夹移动到回收站</a:t>
            </a:r>
          </a:p>
          <a:p>
            <a:pPr eaLnBrk="1" hangingPunct="1">
              <a:lnSpc>
                <a:spcPct val="90000"/>
              </a:lnSpc>
            </a:pPr>
            <a:r>
              <a:rPr lang="zh-CN" altLang="en-US" sz="2800" dirty="0" smtClean="0"/>
              <a:t>删除文件</a:t>
            </a:r>
            <a:r>
              <a:rPr lang="en-US" altLang="zh-CN" sz="2800" dirty="0" smtClean="0"/>
              <a:t>/</a:t>
            </a:r>
            <a:r>
              <a:rPr lang="zh-CN" altLang="en-US" sz="2800" dirty="0" smtClean="0"/>
              <a:t>文件夹</a:t>
            </a:r>
          </a:p>
          <a:p>
            <a:pPr eaLnBrk="1" hangingPunct="1">
              <a:lnSpc>
                <a:spcPct val="90000"/>
              </a:lnSpc>
            </a:pPr>
            <a:r>
              <a:rPr lang="zh-CN" altLang="en-US" sz="2800" dirty="0" smtClean="0"/>
              <a:t>修改文件</a:t>
            </a:r>
            <a:r>
              <a:rPr lang="en-US" altLang="zh-CN" sz="2800" dirty="0" smtClean="0"/>
              <a:t>/</a:t>
            </a:r>
            <a:r>
              <a:rPr lang="zh-CN" altLang="en-US" sz="2800" dirty="0" smtClean="0"/>
              <a:t>文件夹的属性</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42</a:t>
            </a:fld>
            <a:endParaRPr lang="en-US" altLang="zh-CN"/>
          </a:p>
        </p:txBody>
      </p:sp>
    </p:spTree>
    <p:extLst>
      <p:ext uri="{BB962C8B-B14F-4D97-AF65-F5344CB8AC3E}">
        <p14:creationId xmlns:p14="http://schemas.microsoft.com/office/powerpoint/2010/main" val="15108346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5" name="Rectangle 5"/>
          <p:cNvSpPr>
            <a:spLocks noGrp="1" noChangeArrowheads="1"/>
          </p:cNvSpPr>
          <p:nvPr>
            <p:ph type="title"/>
          </p:nvPr>
        </p:nvSpPr>
        <p:spPr>
          <a:xfrm>
            <a:off x="457200" y="188640"/>
            <a:ext cx="8229600" cy="774700"/>
          </a:xfrm>
        </p:spPr>
        <p:txBody>
          <a:bodyPr/>
          <a:lstStyle/>
          <a:p>
            <a:r>
              <a:rPr lang="zh-CN" altLang="en-US" dirty="0" smtClean="0"/>
              <a:t>修改文件属性</a:t>
            </a:r>
            <a:endParaRPr lang="zh-CN" altLang="en-US" dirty="0"/>
          </a:p>
        </p:txBody>
      </p:sp>
      <p:pic>
        <p:nvPicPr>
          <p:cNvPr id="922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1268760"/>
            <a:ext cx="4053627"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extLst>
              <p:ext uri="{D42A27DB-BD31-4B8C-83A1-F6EECF244321}">
                <p14:modId xmlns:p14="http://schemas.microsoft.com/office/powerpoint/2010/main" val="671962605"/>
              </p:ext>
            </p:extLst>
          </p:nvPr>
        </p:nvGraphicFramePr>
        <p:xfrm>
          <a:off x="4355976" y="1268760"/>
          <a:ext cx="3868391" cy="4680520"/>
        </p:xfrm>
        <a:graphic>
          <a:graphicData uri="http://schemas.openxmlformats.org/presentationml/2006/ole">
            <mc:AlternateContent xmlns:mc="http://schemas.openxmlformats.org/markup-compatibility/2006">
              <mc:Choice xmlns:v="urn:schemas-microsoft-com:vml" Requires="v">
                <p:oleObj spid="_x0000_s9436" name="位图图像" r:id="rId4" imgW="3591426" imgH="4219048" progId="PBrush">
                  <p:embed/>
                </p:oleObj>
              </mc:Choice>
              <mc:Fallback>
                <p:oleObj name="位图图像" r:id="rId4" imgW="3591426" imgH="4219048" progId="PBrush">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1268760"/>
                        <a:ext cx="3868391" cy="4680520"/>
                      </a:xfrm>
                      <a:prstGeom prst="rect">
                        <a:avLst/>
                      </a:prstGeom>
                      <a:noFill/>
                      <a:ln>
                        <a:noFill/>
                      </a:ln>
                      <a:effectLst/>
                    </p:spPr>
                  </p:pic>
                </p:oleObj>
              </mc:Fallback>
            </mc:AlternateContent>
          </a:graphicData>
        </a:graphic>
      </p:graphicFrame>
      <p:sp>
        <p:nvSpPr>
          <p:cNvPr id="7"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43</a:t>
            </a:fld>
            <a:endParaRPr lang="en-US" altLang="zh-CN" dirty="0"/>
          </a:p>
        </p:txBody>
      </p:sp>
    </p:spTree>
    <p:extLst>
      <p:ext uri="{BB962C8B-B14F-4D97-AF65-F5344CB8AC3E}">
        <p14:creationId xmlns:p14="http://schemas.microsoft.com/office/powerpoint/2010/main" val="11226633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539552" y="116632"/>
            <a:ext cx="8229600" cy="1139825"/>
          </a:xfrm>
        </p:spPr>
        <p:txBody>
          <a:bodyPr/>
          <a:lstStyle/>
          <a:p>
            <a:r>
              <a:rPr lang="zh-CN" altLang="en-US" b="1" dirty="0" smtClean="0"/>
              <a:t>系统配置</a:t>
            </a:r>
            <a:endParaRPr lang="zh-CN" altLang="en-US" b="1" dirty="0"/>
          </a:p>
        </p:txBody>
      </p:sp>
      <p:sp>
        <p:nvSpPr>
          <p:cNvPr id="264195" name="Rectangle 3"/>
          <p:cNvSpPr>
            <a:spLocks noGrp="1" noChangeArrowheads="1"/>
          </p:cNvSpPr>
          <p:nvPr>
            <p:ph type="body" idx="1"/>
          </p:nvPr>
        </p:nvSpPr>
        <p:spPr>
          <a:xfrm>
            <a:off x="395536" y="1628800"/>
            <a:ext cx="8229600" cy="3888432"/>
          </a:xfrm>
        </p:spPr>
        <p:txBody>
          <a:bodyPr/>
          <a:lstStyle/>
          <a:p>
            <a:pPr>
              <a:lnSpc>
                <a:spcPct val="150000"/>
              </a:lnSpc>
            </a:pPr>
            <a:r>
              <a:rPr lang="zh-CN" altLang="en-US" sz="2800" b="1" dirty="0"/>
              <a:t>可以用</a:t>
            </a:r>
            <a:r>
              <a:rPr lang="zh-CN" altLang="en-US" sz="2800" b="1" dirty="0">
                <a:solidFill>
                  <a:srgbClr val="0000CC"/>
                </a:solidFill>
              </a:rPr>
              <a:t>两种途径</a:t>
            </a:r>
            <a:r>
              <a:rPr lang="zh-CN" altLang="en-US" sz="2800" b="1" dirty="0"/>
              <a:t>实现</a:t>
            </a:r>
          </a:p>
          <a:p>
            <a:pPr lvl="1">
              <a:lnSpc>
                <a:spcPct val="150000"/>
              </a:lnSpc>
            </a:pPr>
            <a:r>
              <a:rPr lang="zh-CN" altLang="en-US" sz="2800" b="1" dirty="0"/>
              <a:t>在</a:t>
            </a:r>
            <a:r>
              <a:rPr lang="zh-CN" altLang="en-US" sz="2800" b="1" dirty="0">
                <a:solidFill>
                  <a:srgbClr val="0000CC"/>
                </a:solidFill>
              </a:rPr>
              <a:t>主菜单中选</a:t>
            </a:r>
            <a:r>
              <a:rPr lang="zh-CN" altLang="en-US" sz="2800" b="1" dirty="0">
                <a:solidFill>
                  <a:srgbClr val="0000CC"/>
                </a:solidFill>
                <a:latin typeface="Arial"/>
              </a:rPr>
              <a:t>“</a:t>
            </a:r>
            <a:r>
              <a:rPr lang="zh-CN" altLang="en-US" sz="2800" b="1" dirty="0">
                <a:solidFill>
                  <a:srgbClr val="0000CC"/>
                </a:solidFill>
              </a:rPr>
              <a:t>系统设置</a:t>
            </a:r>
            <a:r>
              <a:rPr lang="zh-CN" altLang="en-US" sz="2800" b="1" dirty="0">
                <a:solidFill>
                  <a:srgbClr val="0000CC"/>
                </a:solidFill>
                <a:latin typeface="Arial"/>
              </a:rPr>
              <a:t>”</a:t>
            </a:r>
            <a:r>
              <a:rPr lang="zh-CN" altLang="en-US" sz="2800" b="1" dirty="0"/>
              <a:t>，再在菜单中选择配置项目</a:t>
            </a:r>
          </a:p>
          <a:p>
            <a:pPr lvl="1">
              <a:lnSpc>
                <a:spcPct val="150000"/>
              </a:lnSpc>
            </a:pPr>
            <a:r>
              <a:rPr lang="zh-CN" altLang="en-US" sz="2800" b="1" dirty="0">
                <a:solidFill>
                  <a:srgbClr val="0000CC"/>
                </a:solidFill>
              </a:rPr>
              <a:t>双击桌面上的</a:t>
            </a:r>
            <a:r>
              <a:rPr lang="zh-CN" altLang="en-US" sz="2800" b="1" dirty="0">
                <a:solidFill>
                  <a:srgbClr val="0000CC"/>
                </a:solidFill>
                <a:latin typeface="Arial"/>
              </a:rPr>
              <a:t>“</a:t>
            </a:r>
            <a:r>
              <a:rPr lang="zh-CN" altLang="en-US" sz="2800" b="1" dirty="0">
                <a:solidFill>
                  <a:srgbClr val="0000CC"/>
                </a:solidFill>
              </a:rPr>
              <a:t>从这里开始</a:t>
            </a:r>
            <a:r>
              <a:rPr lang="zh-CN" altLang="en-US" sz="2800" b="1" dirty="0">
                <a:solidFill>
                  <a:srgbClr val="0000CC"/>
                </a:solidFill>
                <a:latin typeface="Arial"/>
              </a:rPr>
              <a:t>”</a:t>
            </a:r>
            <a:r>
              <a:rPr lang="zh-CN" altLang="en-US" sz="2800" b="1" dirty="0">
                <a:solidFill>
                  <a:srgbClr val="0000CC"/>
                </a:solidFill>
              </a:rPr>
              <a:t>图标</a:t>
            </a:r>
            <a:r>
              <a:rPr lang="zh-CN" altLang="en-US" sz="2800" b="1" dirty="0"/>
              <a:t>，</a:t>
            </a:r>
            <a:r>
              <a:rPr lang="zh-CN" altLang="en-US" sz="2800" b="1" dirty="0">
                <a:solidFill>
                  <a:srgbClr val="0000CC"/>
                </a:solidFill>
              </a:rPr>
              <a:t>选择</a:t>
            </a:r>
            <a:r>
              <a:rPr lang="zh-CN" altLang="en-US" sz="2800" b="1" dirty="0">
                <a:solidFill>
                  <a:srgbClr val="0000CC"/>
                </a:solidFill>
                <a:latin typeface="Arial"/>
              </a:rPr>
              <a:t>“</a:t>
            </a:r>
            <a:r>
              <a:rPr lang="zh-CN" altLang="en-US" sz="2800" b="1" dirty="0">
                <a:solidFill>
                  <a:srgbClr val="0000CC"/>
                </a:solidFill>
              </a:rPr>
              <a:t>系统设置</a:t>
            </a:r>
            <a:r>
              <a:rPr lang="zh-CN" altLang="en-US" sz="2800" b="1" dirty="0">
                <a:solidFill>
                  <a:srgbClr val="0000CC"/>
                </a:solidFill>
                <a:latin typeface="Arial"/>
              </a:rPr>
              <a:t>”</a:t>
            </a:r>
            <a:r>
              <a:rPr lang="zh-CN" altLang="en-US" sz="2800" b="1" dirty="0"/>
              <a:t>，然后在界面中选择配置</a:t>
            </a:r>
            <a:r>
              <a:rPr lang="zh-CN" altLang="en-US" sz="2800" b="1" dirty="0" smtClean="0"/>
              <a:t>项目。</a:t>
            </a:r>
            <a:endParaRPr lang="zh-CN" altLang="en-US" sz="2800" b="1" dirty="0"/>
          </a:p>
          <a:p>
            <a:endParaRPr lang="en-US" altLang="zh-CN" b="1" dirty="0"/>
          </a:p>
        </p:txBody>
      </p:sp>
      <p:sp>
        <p:nvSpPr>
          <p:cNvPr id="4"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44</a:t>
            </a:fld>
            <a:endParaRPr lang="en-US" altLang="zh-CN" dirty="0"/>
          </a:p>
        </p:txBody>
      </p:sp>
    </p:spTree>
    <p:extLst>
      <p:ext uri="{BB962C8B-B14F-4D97-AF65-F5344CB8AC3E}">
        <p14:creationId xmlns:p14="http://schemas.microsoft.com/office/powerpoint/2010/main" val="14915023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2" name="Rectangle 6"/>
          <p:cNvSpPr>
            <a:spLocks noGrp="1" noChangeArrowheads="1"/>
          </p:cNvSpPr>
          <p:nvPr>
            <p:ph type="title"/>
          </p:nvPr>
        </p:nvSpPr>
        <p:spPr/>
        <p:txBody>
          <a:bodyPr/>
          <a:lstStyle/>
          <a:p>
            <a:r>
              <a:rPr lang="zh-CN" altLang="en-US"/>
              <a:t>系统配置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45</a:t>
            </a:fld>
            <a:endParaRPr lang="en-US" altLang="zh-CN"/>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38263"/>
            <a:ext cx="7776864" cy="4755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59726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Text Box 4"/>
          <p:cNvSpPr txBox="1">
            <a:spLocks noChangeArrowheads="1"/>
          </p:cNvSpPr>
          <p:nvPr/>
        </p:nvSpPr>
        <p:spPr bwMode="auto">
          <a:xfrm>
            <a:off x="457200" y="1196752"/>
            <a:ext cx="8363272" cy="452431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smtClean="0">
                <a:solidFill>
                  <a:srgbClr val="0000CC"/>
                </a:solidFill>
                <a:latin typeface="+mn-ea"/>
                <a:ea typeface="+mn-ea"/>
              </a:rPr>
              <a:t>“从这里开始”视窗</a:t>
            </a:r>
            <a:endParaRPr lang="zh-CN" altLang="en-US" sz="2400" dirty="0">
              <a:solidFill>
                <a:srgbClr val="0000CC"/>
              </a:solidFill>
              <a:latin typeface="+mn-ea"/>
              <a:ea typeface="+mn-ea"/>
            </a:endParaRPr>
          </a:p>
          <a:p>
            <a:pPr algn="l">
              <a:spcBef>
                <a:spcPct val="50000"/>
              </a:spcBef>
            </a:pPr>
            <a:r>
              <a:rPr lang="zh-CN" altLang="en-US" sz="2400" dirty="0" smtClean="0">
                <a:latin typeface="+mn-ea"/>
                <a:ea typeface="+mn-ea"/>
              </a:rPr>
              <a:t>“</a:t>
            </a:r>
            <a:r>
              <a:rPr lang="zh-CN" altLang="en-US" sz="2400" dirty="0" smtClean="0">
                <a:solidFill>
                  <a:schemeClr val="tx1"/>
                </a:solidFill>
                <a:latin typeface="+mn-ea"/>
                <a:ea typeface="+mn-ea"/>
              </a:rPr>
              <a:t>从这里开始</a:t>
            </a:r>
            <a:r>
              <a:rPr lang="zh-CN" altLang="en-US" sz="2400" dirty="0" smtClean="0">
                <a:latin typeface="+mn-ea"/>
                <a:ea typeface="+mn-ea"/>
              </a:rPr>
              <a:t>”</a:t>
            </a:r>
            <a:r>
              <a:rPr lang="zh-CN" altLang="en-US" sz="2400" dirty="0" smtClean="0">
                <a:solidFill>
                  <a:schemeClr val="tx1"/>
                </a:solidFill>
                <a:latin typeface="+mn-ea"/>
                <a:ea typeface="+mn-ea"/>
              </a:rPr>
              <a:t>屏幕</a:t>
            </a:r>
            <a:r>
              <a:rPr lang="zh-CN" altLang="en-US" sz="2400" dirty="0">
                <a:solidFill>
                  <a:schemeClr val="tx1"/>
                </a:solidFill>
                <a:latin typeface="+mn-ea"/>
                <a:ea typeface="+mn-ea"/>
              </a:rPr>
              <a:t>中包括了许多图标，这些图标允许用户使用最喜欢的应用程序；编辑桌面首选项，进入主菜单项目，使用服务器配制工具，以及编辑系统设置。</a:t>
            </a:r>
          </a:p>
          <a:p>
            <a:pPr algn="l">
              <a:spcBef>
                <a:spcPct val="50000"/>
              </a:spcBef>
            </a:pPr>
            <a:r>
              <a:rPr lang="en-US" altLang="zh-CN" sz="2400" dirty="0" smtClean="0">
                <a:solidFill>
                  <a:srgbClr val="0000FF"/>
                </a:solidFill>
                <a:latin typeface="+mn-ea"/>
                <a:ea typeface="+mn-ea"/>
              </a:rPr>
              <a:t>1</a:t>
            </a:r>
            <a:r>
              <a:rPr lang="en-US" altLang="zh-CN" sz="2400" dirty="0">
                <a:solidFill>
                  <a:srgbClr val="0000FF"/>
                </a:solidFill>
                <a:latin typeface="+mn-ea"/>
                <a:ea typeface="+mn-ea"/>
              </a:rPr>
              <a:t>. </a:t>
            </a:r>
            <a:r>
              <a:rPr lang="zh-CN" altLang="en-US" sz="2400" dirty="0">
                <a:solidFill>
                  <a:srgbClr val="0000FF"/>
                </a:solidFill>
                <a:latin typeface="+mn-ea"/>
                <a:ea typeface="+mn-ea"/>
              </a:rPr>
              <a:t>定制桌面</a:t>
            </a:r>
          </a:p>
          <a:p>
            <a:pPr marL="800100" lvl="1" indent="-342900" algn="l">
              <a:lnSpc>
                <a:spcPct val="150000"/>
              </a:lnSpc>
              <a:spcBef>
                <a:spcPct val="50000"/>
              </a:spcBef>
              <a:buSzPct val="50000"/>
              <a:buFont typeface="Wingdings" panose="05000000000000000000" pitchFamily="2" charset="2"/>
              <a:buChar char="l"/>
            </a:pPr>
            <a:r>
              <a:rPr lang="zh-CN" altLang="en-US" sz="2400" dirty="0" smtClean="0">
                <a:solidFill>
                  <a:schemeClr val="tx1"/>
                </a:solidFill>
                <a:latin typeface="+mn-ea"/>
                <a:ea typeface="+mn-ea"/>
              </a:rPr>
              <a:t>背景</a:t>
            </a:r>
            <a:endParaRPr lang="en-US" altLang="zh-CN" sz="2400" dirty="0">
              <a:solidFill>
                <a:schemeClr val="tx1"/>
              </a:solidFill>
              <a:latin typeface="+mn-ea"/>
              <a:ea typeface="+mn-ea"/>
            </a:endParaRPr>
          </a:p>
          <a:p>
            <a:pPr marL="800100" lvl="1" indent="-342900" algn="l">
              <a:lnSpc>
                <a:spcPct val="150000"/>
              </a:lnSpc>
              <a:spcBef>
                <a:spcPct val="50000"/>
              </a:spcBef>
              <a:buSzPct val="50000"/>
              <a:buFont typeface="Wingdings" panose="05000000000000000000" pitchFamily="2" charset="2"/>
              <a:buChar char="l"/>
            </a:pPr>
            <a:r>
              <a:rPr lang="zh-CN" altLang="en-US" sz="2400" dirty="0" smtClean="0">
                <a:solidFill>
                  <a:schemeClr val="tx1"/>
                </a:solidFill>
                <a:latin typeface="+mn-ea"/>
                <a:ea typeface="+mn-ea"/>
              </a:rPr>
              <a:t>音效</a:t>
            </a:r>
            <a:endParaRPr lang="en-US" altLang="zh-CN" sz="2400" dirty="0">
              <a:solidFill>
                <a:schemeClr val="tx1"/>
              </a:solidFill>
              <a:latin typeface="+mn-ea"/>
              <a:ea typeface="+mn-ea"/>
            </a:endParaRPr>
          </a:p>
          <a:p>
            <a:pPr marL="800100" lvl="1" indent="-342900" algn="l">
              <a:lnSpc>
                <a:spcPct val="150000"/>
              </a:lnSpc>
              <a:spcBef>
                <a:spcPct val="50000"/>
              </a:spcBef>
              <a:buSzPct val="50000"/>
              <a:buFont typeface="Wingdings" panose="05000000000000000000" pitchFamily="2" charset="2"/>
              <a:buChar char="l"/>
            </a:pPr>
            <a:r>
              <a:rPr lang="zh-CN" altLang="en-US" sz="2400" dirty="0" smtClean="0">
                <a:solidFill>
                  <a:schemeClr val="tx1"/>
                </a:solidFill>
                <a:latin typeface="+mn-ea"/>
                <a:ea typeface="+mn-ea"/>
              </a:rPr>
              <a:t>键盘快捷键</a:t>
            </a:r>
            <a:endParaRPr lang="en-US" altLang="zh-CN" sz="2400" dirty="0">
              <a:solidFill>
                <a:schemeClr val="tx1"/>
              </a:solidFill>
              <a:latin typeface="+mn-ea"/>
              <a:ea typeface="+mn-ea"/>
            </a:endParaRPr>
          </a:p>
        </p:txBody>
      </p:sp>
      <p:sp>
        <p:nvSpPr>
          <p:cNvPr id="4" name="Rectangle 5"/>
          <p:cNvSpPr txBox="1">
            <a:spLocks noChangeArrowheads="1"/>
          </p:cNvSpPr>
          <p:nvPr/>
        </p:nvSpPr>
        <p:spPr>
          <a:xfrm>
            <a:off x="457200" y="188640"/>
            <a:ext cx="8229600" cy="774700"/>
          </a:xfrm>
          <a:prstGeom prst="rect">
            <a:avLst/>
          </a:prstGeom>
        </p:spPr>
        <p:txBody>
          <a:bodyPr/>
          <a:lstStyle>
            <a:lvl1pPr algn="ctr" rtl="0" eaLnBrk="0" fontAlgn="base" hangingPunct="0">
              <a:spcBef>
                <a:spcPct val="0"/>
              </a:spcBef>
              <a:spcAft>
                <a:spcPct val="0"/>
              </a:spcAft>
              <a:defRPr sz="40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r>
              <a:rPr lang="zh-CN" altLang="en-US" kern="0" dirty="0" smtClean="0"/>
              <a:t>系统设置</a:t>
            </a:r>
            <a:endParaRPr lang="zh-CN" altLang="en-US" kern="0" dirty="0"/>
          </a:p>
        </p:txBody>
      </p:sp>
      <p:sp>
        <p:nvSpPr>
          <p:cNvPr id="2" name="TextBox 1"/>
          <p:cNvSpPr txBox="1"/>
          <p:nvPr/>
        </p:nvSpPr>
        <p:spPr>
          <a:xfrm>
            <a:off x="4769252" y="2924944"/>
            <a:ext cx="2539478" cy="3600986"/>
          </a:xfrm>
          <a:prstGeom prst="rect">
            <a:avLst/>
          </a:prstGeom>
          <a:noFill/>
        </p:spPr>
        <p:txBody>
          <a:bodyPr wrap="none" rtlCol="0">
            <a:spAutoFit/>
          </a:bodyPr>
          <a:lstStyle/>
          <a:p>
            <a:pPr>
              <a:lnSpc>
                <a:spcPct val="150000"/>
              </a:lnSpc>
            </a:pPr>
            <a:r>
              <a:rPr lang="en-US" altLang="zh-CN" sz="2400" dirty="0">
                <a:solidFill>
                  <a:srgbClr val="0000FF"/>
                </a:solidFill>
                <a:latin typeface="+mn-ea"/>
                <a:ea typeface="+mn-ea"/>
              </a:rPr>
              <a:t>2. </a:t>
            </a:r>
            <a:r>
              <a:rPr lang="zh-CN" altLang="en-US" sz="2400" dirty="0">
                <a:solidFill>
                  <a:srgbClr val="0000FF"/>
                </a:solidFill>
                <a:latin typeface="+mn-ea"/>
                <a:ea typeface="+mn-ea"/>
              </a:rPr>
              <a:t>定制系统</a:t>
            </a:r>
          </a:p>
          <a:p>
            <a:pPr marL="800100" lvl="1" indent="-342900" algn="l">
              <a:lnSpc>
                <a:spcPct val="150000"/>
              </a:lnSpc>
              <a:spcBef>
                <a:spcPct val="50000"/>
              </a:spcBef>
              <a:buSzPct val="50000"/>
              <a:buFont typeface="Wingdings" panose="05000000000000000000" pitchFamily="2" charset="2"/>
              <a:buChar char="l"/>
            </a:pPr>
            <a:r>
              <a:rPr lang="zh-CN" altLang="en-US" sz="2400" dirty="0">
                <a:latin typeface="+mn-ea"/>
                <a:ea typeface="+mn-ea"/>
              </a:rPr>
              <a:t>日期</a:t>
            </a:r>
            <a:r>
              <a:rPr lang="en-US" altLang="zh-CN" sz="2400" dirty="0">
                <a:latin typeface="+mn-ea"/>
                <a:ea typeface="+mn-ea"/>
              </a:rPr>
              <a:t>&amp;</a:t>
            </a:r>
            <a:r>
              <a:rPr lang="zh-CN" altLang="en-US" sz="2400" dirty="0">
                <a:latin typeface="+mn-ea"/>
                <a:ea typeface="+mn-ea"/>
              </a:rPr>
              <a:t>时间</a:t>
            </a:r>
            <a:endParaRPr lang="en-US" altLang="zh-CN" sz="2400" dirty="0">
              <a:latin typeface="+mn-ea"/>
              <a:ea typeface="+mn-ea"/>
            </a:endParaRPr>
          </a:p>
          <a:p>
            <a:pPr marL="800100" lvl="1" indent="-342900" algn="l">
              <a:lnSpc>
                <a:spcPct val="150000"/>
              </a:lnSpc>
              <a:spcBef>
                <a:spcPct val="50000"/>
              </a:spcBef>
              <a:buSzPct val="50000"/>
              <a:buFont typeface="Wingdings" panose="05000000000000000000" pitchFamily="2" charset="2"/>
              <a:buChar char="l"/>
            </a:pPr>
            <a:r>
              <a:rPr lang="zh-CN" altLang="en-US" sz="2400" dirty="0">
                <a:latin typeface="+mn-ea"/>
                <a:ea typeface="+mn-ea"/>
              </a:rPr>
              <a:t>声卡检测</a:t>
            </a:r>
            <a:endParaRPr lang="en-US" altLang="zh-CN" sz="2400" dirty="0">
              <a:latin typeface="+mn-ea"/>
              <a:ea typeface="+mn-ea"/>
            </a:endParaRPr>
          </a:p>
          <a:p>
            <a:pPr marL="800100" lvl="1" indent="-342900" algn="l">
              <a:lnSpc>
                <a:spcPct val="150000"/>
              </a:lnSpc>
              <a:spcBef>
                <a:spcPct val="50000"/>
              </a:spcBef>
              <a:buSzPct val="50000"/>
              <a:buFont typeface="Wingdings" panose="05000000000000000000" pitchFamily="2" charset="2"/>
              <a:buChar char="l"/>
            </a:pPr>
            <a:r>
              <a:rPr lang="zh-CN" altLang="en-US" sz="2400" dirty="0">
                <a:latin typeface="+mn-ea"/>
                <a:ea typeface="+mn-ea"/>
              </a:rPr>
              <a:t>用户和组群</a:t>
            </a:r>
            <a:endParaRPr lang="en-US" altLang="zh-CN" sz="2400" dirty="0">
              <a:latin typeface="+mn-ea"/>
              <a:ea typeface="+mn-ea"/>
            </a:endParaRPr>
          </a:p>
          <a:p>
            <a:pPr marL="800100" lvl="1" indent="-342900" algn="l">
              <a:lnSpc>
                <a:spcPct val="150000"/>
              </a:lnSpc>
              <a:spcBef>
                <a:spcPct val="50000"/>
              </a:spcBef>
              <a:buSzPct val="50000"/>
              <a:buFont typeface="Wingdings" panose="05000000000000000000" pitchFamily="2" charset="2"/>
              <a:buChar char="l"/>
            </a:pPr>
            <a:r>
              <a:rPr lang="en-US" altLang="zh-CN" sz="2400" dirty="0">
                <a:latin typeface="+mn-ea"/>
                <a:ea typeface="+mn-ea"/>
              </a:rPr>
              <a:t>Printing</a:t>
            </a:r>
          </a:p>
        </p:txBody>
      </p:sp>
      <p:sp>
        <p:nvSpPr>
          <p:cNvPr id="6"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46</a:t>
            </a:fld>
            <a:endParaRPr lang="en-US" altLang="zh-CN" dirty="0"/>
          </a:p>
        </p:txBody>
      </p:sp>
    </p:spTree>
    <p:extLst>
      <p:ext uri="{BB962C8B-B14F-4D97-AF65-F5344CB8AC3E}">
        <p14:creationId xmlns:p14="http://schemas.microsoft.com/office/powerpoint/2010/main" val="1027333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smtClean="0"/>
              <a:t>系统信息显示</a:t>
            </a:r>
          </a:p>
        </p:txBody>
      </p:sp>
      <p:sp>
        <p:nvSpPr>
          <p:cNvPr id="34819" name="Rectangle 3"/>
          <p:cNvSpPr>
            <a:spLocks noGrp="1" noChangeArrowheads="1"/>
          </p:cNvSpPr>
          <p:nvPr>
            <p:ph type="body" idx="1"/>
          </p:nvPr>
        </p:nvSpPr>
        <p:spPr>
          <a:xfrm>
            <a:off x="323528" y="1124744"/>
            <a:ext cx="8229600" cy="4411662"/>
          </a:xfrm>
        </p:spPr>
        <p:txBody>
          <a:bodyPr/>
          <a:lstStyle/>
          <a:p>
            <a:pPr eaLnBrk="1" hangingPunct="1"/>
            <a:r>
              <a:rPr lang="zh-CN" altLang="en-US" sz="2800" dirty="0" smtClean="0"/>
              <a:t>硬件浏览器</a:t>
            </a:r>
          </a:p>
          <a:p>
            <a:pPr marL="0" indent="0" eaLnBrk="1" hangingPunct="1">
              <a:buNone/>
            </a:pPr>
            <a:r>
              <a:rPr lang="zh-CN" altLang="en-US" sz="2800" dirty="0" smtClean="0"/>
              <a:t>   </a:t>
            </a:r>
            <a:r>
              <a:rPr lang="zh-CN" altLang="en-US" sz="2400" dirty="0" smtClean="0"/>
              <a:t>选择</a:t>
            </a:r>
            <a:r>
              <a:rPr lang="zh-CN" altLang="en-US" sz="2400" dirty="0" smtClean="0">
                <a:latin typeface="Arial" pitchFamily="34" charset="0"/>
              </a:rPr>
              <a:t>“</a:t>
            </a:r>
            <a:r>
              <a:rPr lang="zh-CN" altLang="en-US" sz="2400" dirty="0" smtClean="0"/>
              <a:t>主菜单</a:t>
            </a:r>
            <a:r>
              <a:rPr lang="zh-CN" altLang="en-US" sz="2400" dirty="0" smtClean="0">
                <a:latin typeface="Arial" pitchFamily="34" charset="0"/>
              </a:rPr>
              <a:t>”</a:t>
            </a:r>
            <a:r>
              <a:rPr lang="zh-CN" altLang="en-US" sz="2400" dirty="0" smtClean="0"/>
              <a:t>→</a:t>
            </a:r>
            <a:r>
              <a:rPr lang="zh-CN" altLang="en-US" sz="2400" dirty="0" smtClean="0">
                <a:latin typeface="Arial" pitchFamily="34" charset="0"/>
              </a:rPr>
              <a:t>“</a:t>
            </a:r>
            <a:r>
              <a:rPr lang="zh-CN" altLang="en-US" sz="2400" dirty="0" smtClean="0"/>
              <a:t>系统工具</a:t>
            </a:r>
            <a:r>
              <a:rPr lang="zh-CN" altLang="en-US" sz="2400" dirty="0" smtClean="0">
                <a:latin typeface="Arial" pitchFamily="34" charset="0"/>
              </a:rPr>
              <a:t>”</a:t>
            </a:r>
            <a:r>
              <a:rPr lang="zh-CN" altLang="en-US" sz="2400" dirty="0" smtClean="0"/>
              <a:t>→</a:t>
            </a:r>
            <a:r>
              <a:rPr lang="zh-CN" altLang="en-US" sz="2400" dirty="0" smtClean="0">
                <a:latin typeface="Arial" pitchFamily="34" charset="0"/>
              </a:rPr>
              <a:t>“</a:t>
            </a:r>
            <a:r>
              <a:rPr lang="zh-CN" altLang="en-US" sz="2400" dirty="0" smtClean="0"/>
              <a:t>硬件浏览器</a:t>
            </a:r>
            <a:r>
              <a:rPr lang="zh-CN" altLang="en-US" sz="2400" dirty="0" smtClean="0">
                <a:latin typeface="Arial" pitchFamily="34" charset="0"/>
              </a:rPr>
              <a:t>”</a:t>
            </a:r>
            <a:endParaRPr lang="zh-CN" altLang="en-US" sz="2400" dirty="0" smtClean="0"/>
          </a:p>
          <a:p>
            <a:pPr eaLnBrk="1" hangingPunct="1"/>
            <a:endParaRPr lang="zh-CN" altLang="en-US"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47</a:t>
            </a:fld>
            <a:endParaRPr lang="en-US" altLang="zh-C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348880"/>
            <a:ext cx="6120680" cy="3888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63506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smtClean="0"/>
              <a:t>系统信息显示</a:t>
            </a:r>
          </a:p>
        </p:txBody>
      </p:sp>
      <p:sp>
        <p:nvSpPr>
          <p:cNvPr id="35843" name="Rectangle 3"/>
          <p:cNvSpPr>
            <a:spLocks noGrp="1" noChangeArrowheads="1"/>
          </p:cNvSpPr>
          <p:nvPr>
            <p:ph type="body" idx="1"/>
          </p:nvPr>
        </p:nvSpPr>
        <p:spPr>
          <a:xfrm>
            <a:off x="395536" y="1124744"/>
            <a:ext cx="8229600" cy="4411662"/>
          </a:xfrm>
        </p:spPr>
        <p:txBody>
          <a:bodyPr/>
          <a:lstStyle/>
          <a:p>
            <a:pPr eaLnBrk="1" hangingPunct="1"/>
            <a:r>
              <a:rPr lang="zh-CN" altLang="en-US" sz="2800" dirty="0" smtClean="0"/>
              <a:t>系统监视器</a:t>
            </a:r>
          </a:p>
          <a:p>
            <a:pPr marL="0" indent="0" eaLnBrk="1" hangingPunct="1">
              <a:buNone/>
            </a:pPr>
            <a:r>
              <a:rPr lang="zh-CN" altLang="en-US" sz="2400" dirty="0" smtClean="0"/>
              <a:t>    选择</a:t>
            </a:r>
            <a:r>
              <a:rPr lang="zh-CN" altLang="en-US" sz="2400" dirty="0" smtClean="0">
                <a:latin typeface="Arial" pitchFamily="34" charset="0"/>
              </a:rPr>
              <a:t>“</a:t>
            </a:r>
            <a:r>
              <a:rPr lang="zh-CN" altLang="en-US" sz="2400" dirty="0" smtClean="0"/>
              <a:t>主菜单</a:t>
            </a:r>
            <a:r>
              <a:rPr lang="zh-CN" altLang="en-US" sz="2400" dirty="0" smtClean="0">
                <a:latin typeface="Arial" pitchFamily="34" charset="0"/>
              </a:rPr>
              <a:t>”</a:t>
            </a:r>
            <a:r>
              <a:rPr lang="zh-CN" altLang="en-US" sz="2400" dirty="0" smtClean="0"/>
              <a:t>→</a:t>
            </a:r>
            <a:r>
              <a:rPr lang="zh-CN" altLang="en-US" sz="2400" dirty="0" smtClean="0">
                <a:latin typeface="Arial" pitchFamily="34" charset="0"/>
              </a:rPr>
              <a:t>“</a:t>
            </a:r>
            <a:r>
              <a:rPr lang="zh-CN" altLang="en-US" sz="2400" dirty="0" smtClean="0"/>
              <a:t>系统工具</a:t>
            </a:r>
            <a:r>
              <a:rPr lang="zh-CN" altLang="en-US" sz="2400" dirty="0" smtClean="0">
                <a:latin typeface="Arial" pitchFamily="34" charset="0"/>
              </a:rPr>
              <a:t>”</a:t>
            </a:r>
            <a:r>
              <a:rPr lang="zh-CN" altLang="en-US" sz="2400" dirty="0" smtClean="0"/>
              <a:t>→</a:t>
            </a:r>
            <a:r>
              <a:rPr lang="zh-CN" altLang="en-US" sz="2400" dirty="0" smtClean="0">
                <a:latin typeface="Arial" pitchFamily="34" charset="0"/>
              </a:rPr>
              <a:t>“</a:t>
            </a:r>
            <a:r>
              <a:rPr lang="zh-CN" altLang="en-US" sz="2400" dirty="0" smtClean="0"/>
              <a:t>系统监视器</a:t>
            </a:r>
            <a:r>
              <a:rPr lang="zh-CN" altLang="en-US" sz="2400" dirty="0" smtClean="0">
                <a:latin typeface="Arial" pitchFamily="34" charset="0"/>
              </a:rPr>
              <a:t>”</a:t>
            </a:r>
            <a:endParaRPr lang="zh-CN" altLang="en-US" sz="2400" dirty="0" smtClean="0"/>
          </a:p>
        </p:txBody>
      </p:sp>
      <p:pic>
        <p:nvPicPr>
          <p:cNvPr id="388100" name="Picture 4" descr="系统监视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204864"/>
            <a:ext cx="5328592"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48</a:t>
            </a:fld>
            <a:endParaRPr lang="en-US" altLang="zh-CN"/>
          </a:p>
        </p:txBody>
      </p:sp>
    </p:spTree>
    <p:extLst>
      <p:ext uri="{BB962C8B-B14F-4D97-AF65-F5344CB8AC3E}">
        <p14:creationId xmlns:p14="http://schemas.microsoft.com/office/powerpoint/2010/main" val="1215004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8100"/>
                                        </p:tgtEl>
                                        <p:attrNameLst>
                                          <p:attrName>style.visibility</p:attrName>
                                        </p:attrNameLst>
                                      </p:cBhvr>
                                      <p:to>
                                        <p:strVal val="visible"/>
                                      </p:to>
                                    </p:set>
                                    <p:animEffect transition="in" filter="blinds(horizontal)">
                                      <p:cBhvr>
                                        <p:cTn id="7" dur="500"/>
                                        <p:tgtEl>
                                          <p:spTgt spid="388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zh-CN" altLang="en-US" b="1" dirty="0">
                <a:effectLst/>
              </a:rPr>
              <a:t>图形界面注销、关机和重启</a:t>
            </a:r>
          </a:p>
        </p:txBody>
      </p:sp>
      <p:pic>
        <p:nvPicPr>
          <p:cNvPr id="256005" name="Picture 5" descr="在主菜单中选择“注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5184527" cy="1631319"/>
          </a:xfrm>
          <a:prstGeom prst="rect">
            <a:avLst/>
          </a:prstGeom>
          <a:noFill/>
          <a:extLst>
            <a:ext uri="{909E8E84-426E-40DD-AFC4-6F175D3DCCD1}">
              <a14:hiddenFill xmlns:a14="http://schemas.microsoft.com/office/drawing/2010/main">
                <a:solidFill>
                  <a:srgbClr val="FFFFFF"/>
                </a:solidFill>
              </a14:hiddenFill>
            </a:ext>
          </a:extLst>
        </p:spPr>
      </p:pic>
      <p:pic>
        <p:nvPicPr>
          <p:cNvPr id="256008" name="Picture 8" descr="选择“注销”/“关机”/“重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1" y="3178175"/>
            <a:ext cx="4536255" cy="3335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0525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05"/>
                                        </p:tgtEl>
                                        <p:attrNameLst>
                                          <p:attrName>style.visibility</p:attrName>
                                        </p:attrNameLst>
                                      </p:cBhvr>
                                      <p:to>
                                        <p:strVal val="visible"/>
                                      </p:to>
                                    </p:set>
                                    <p:animEffect transition="in" filter="blinds(horizontal)">
                                      <p:cBhvr>
                                        <p:cTn id="7" dur="500"/>
                                        <p:tgtEl>
                                          <p:spTgt spid="2560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08"/>
                                        </p:tgtEl>
                                        <p:attrNameLst>
                                          <p:attrName>style.visibility</p:attrName>
                                        </p:attrNameLst>
                                      </p:cBhvr>
                                      <p:to>
                                        <p:strVal val="visible"/>
                                      </p:to>
                                    </p:set>
                                    <p:animEffect transition="in" filter="blinds(horizontal)">
                                      <p:cBhvr>
                                        <p:cTn id="12" dur="500"/>
                                        <p:tgtEl>
                                          <p:spTgt spid="2560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algn="ctr"/>
            <a:r>
              <a:rPr lang="en-US" altLang="zh-TW" sz="4000" dirty="0" smtClean="0"/>
              <a:t>X Window</a:t>
            </a:r>
            <a:endParaRPr lang="zh-CN" altLang="en-US" sz="4000" dirty="0" smtClean="0"/>
          </a:p>
        </p:txBody>
      </p:sp>
      <p:sp>
        <p:nvSpPr>
          <p:cNvPr id="3" name="内容占位符 2"/>
          <p:cNvSpPr>
            <a:spLocks noGrp="1"/>
          </p:cNvSpPr>
          <p:nvPr>
            <p:ph idx="1"/>
          </p:nvPr>
        </p:nvSpPr>
        <p:spPr>
          <a:xfrm>
            <a:off x="-36512" y="1124744"/>
            <a:ext cx="8568952" cy="5201468"/>
          </a:xfrm>
        </p:spPr>
        <p:txBody>
          <a:bodyPr/>
          <a:lstStyle/>
          <a:p>
            <a:pPr indent="342900">
              <a:lnSpc>
                <a:spcPct val="120000"/>
              </a:lnSpc>
              <a:defRPr/>
            </a:pPr>
            <a:r>
              <a:rPr lang="en-US" altLang="zh-CN" sz="2800" dirty="0"/>
              <a:t>X </a:t>
            </a:r>
            <a:r>
              <a:rPr lang="en-US" altLang="zh-CN" sz="2800" dirty="0" smtClean="0"/>
              <a:t>Window</a:t>
            </a:r>
            <a:r>
              <a:rPr lang="zh-CN" altLang="en-US" sz="2800" dirty="0" smtClean="0"/>
              <a:t>和</a:t>
            </a:r>
            <a:r>
              <a:rPr lang="en-US" altLang="zh-CN" sz="2800" dirty="0" smtClean="0"/>
              <a:t>Windows</a:t>
            </a:r>
            <a:r>
              <a:rPr lang="zh-CN" altLang="en-US" sz="2800" dirty="0" smtClean="0"/>
              <a:t>都提供图形化用户界面，在使用上也</a:t>
            </a:r>
            <a:r>
              <a:rPr lang="zh-CN" altLang="en-US" sz="2800" dirty="0"/>
              <a:t>很</a:t>
            </a:r>
            <a:r>
              <a:rPr lang="zh-CN" altLang="en-US" sz="2800" dirty="0" smtClean="0"/>
              <a:t>相似，但在结构上两者完全不同。</a:t>
            </a:r>
            <a:r>
              <a:rPr lang="en-US" altLang="zh-CN" sz="2800" dirty="0"/>
              <a:t> X </a:t>
            </a:r>
            <a:r>
              <a:rPr lang="en-US" altLang="zh-CN" sz="2800" dirty="0" smtClean="0"/>
              <a:t>Window</a:t>
            </a:r>
            <a:r>
              <a:rPr lang="zh-CN" altLang="en-US" sz="2800" dirty="0" smtClean="0"/>
              <a:t>本身不是操作系统，而是一种可运行于多种操作系统，</a:t>
            </a:r>
            <a:r>
              <a:rPr lang="zh-CN" altLang="en-US" sz="2800" dirty="0"/>
              <a:t>基于</a:t>
            </a:r>
            <a:r>
              <a:rPr lang="zh-CN" altLang="en-US" sz="2800" dirty="0" smtClean="0"/>
              <a:t>客户机</a:t>
            </a:r>
            <a:r>
              <a:rPr lang="en-US" altLang="zh-CN" sz="2800" dirty="0" smtClean="0"/>
              <a:t>/</a:t>
            </a:r>
            <a:r>
              <a:rPr lang="zh-CN" altLang="en-US" sz="2800" dirty="0" smtClean="0"/>
              <a:t>服务器架构的视窗系统。</a:t>
            </a:r>
            <a:endParaRPr lang="en-US" altLang="zh-CN" sz="2800" dirty="0" smtClean="0"/>
          </a:p>
          <a:p>
            <a:pPr indent="342900">
              <a:lnSpc>
                <a:spcPct val="120000"/>
              </a:lnSpc>
              <a:defRPr/>
            </a:pPr>
            <a:r>
              <a:rPr lang="zh-CN" altLang="en-US" sz="2800" dirty="0"/>
              <a:t>也就是</a:t>
            </a:r>
            <a:r>
              <a:rPr lang="zh-CN" altLang="en-US" sz="2800" dirty="0" smtClean="0"/>
              <a:t>说</a:t>
            </a:r>
            <a:r>
              <a:rPr lang="zh-CN" altLang="en-US" sz="2800" dirty="0"/>
              <a:t>，</a:t>
            </a:r>
            <a:r>
              <a:rPr lang="zh-CN" altLang="en-US" sz="2800" dirty="0">
                <a:solidFill>
                  <a:srgbClr val="0000CC"/>
                </a:solidFill>
              </a:rPr>
              <a:t>微软的图形支持是内核级别的，</a:t>
            </a:r>
            <a:r>
              <a:rPr lang="zh-CN" altLang="en-US" sz="2800" dirty="0" smtClean="0">
                <a:solidFill>
                  <a:srgbClr val="0000CC"/>
                </a:solidFill>
              </a:rPr>
              <a:t>而</a:t>
            </a:r>
            <a:r>
              <a:rPr lang="en-US" altLang="zh-CN" sz="2800" dirty="0" smtClean="0">
                <a:solidFill>
                  <a:srgbClr val="0000CC"/>
                </a:solidFill>
              </a:rPr>
              <a:t>X </a:t>
            </a:r>
            <a:r>
              <a:rPr lang="en-US" altLang="zh-CN" sz="2800" dirty="0">
                <a:solidFill>
                  <a:srgbClr val="0000CC"/>
                </a:solidFill>
              </a:rPr>
              <a:t>Window</a:t>
            </a:r>
            <a:r>
              <a:rPr lang="zh-CN" altLang="en-US" sz="2800" dirty="0">
                <a:solidFill>
                  <a:srgbClr val="0000CC"/>
                </a:solidFill>
              </a:rPr>
              <a:t>则是应用程序级别的</a:t>
            </a:r>
            <a:r>
              <a:rPr lang="zh-CN" altLang="en-US" sz="2800" dirty="0" smtClean="0"/>
              <a:t>。</a:t>
            </a:r>
            <a:endParaRPr lang="en-US" altLang="zh-CN" sz="2800" dirty="0" smtClean="0"/>
          </a:p>
          <a:p>
            <a:pPr indent="342900">
              <a:lnSpc>
                <a:spcPct val="120000"/>
              </a:lnSpc>
              <a:defRPr/>
            </a:pPr>
            <a:r>
              <a:rPr lang="zh-CN" altLang="en-US" sz="2800" dirty="0"/>
              <a:t>实际上</a:t>
            </a:r>
            <a:r>
              <a:rPr lang="zh-CN" altLang="en-US" sz="2800" dirty="0" smtClean="0"/>
              <a:t>，</a:t>
            </a:r>
            <a:r>
              <a:rPr lang="en-US" altLang="zh-CN" sz="2800" dirty="0" smtClean="0">
                <a:solidFill>
                  <a:srgbClr val="0000CC"/>
                </a:solidFill>
              </a:rPr>
              <a:t>X </a:t>
            </a:r>
            <a:r>
              <a:rPr lang="en-US" altLang="zh-CN" sz="2800" dirty="0" smtClean="0">
                <a:solidFill>
                  <a:srgbClr val="0000CC"/>
                </a:solidFill>
              </a:rPr>
              <a:t>Window</a:t>
            </a:r>
            <a:r>
              <a:rPr lang="zh-CN" altLang="en-US" sz="2800" dirty="0" smtClean="0"/>
              <a:t>是</a:t>
            </a:r>
            <a:r>
              <a:rPr lang="zh-CN" altLang="en-US" sz="2800" dirty="0" smtClean="0"/>
              <a:t>一个协议（</a:t>
            </a:r>
            <a:r>
              <a:rPr lang="en-US" altLang="zh-CN" sz="2800" dirty="0" err="1" smtClean="0"/>
              <a:t>protocal</a:t>
            </a:r>
            <a:r>
              <a:rPr lang="zh-CN" altLang="en-US" sz="2800" dirty="0" smtClean="0"/>
              <a:t>），这个协议定义一个系统成品所必需具备的功能（就如同 </a:t>
            </a:r>
            <a:r>
              <a:rPr lang="en-US" altLang="zh-CN" sz="2800" dirty="0" smtClean="0"/>
              <a:t>TCP/IP</a:t>
            </a:r>
            <a:r>
              <a:rPr lang="zh-CN" altLang="en-US" sz="2800" dirty="0" smtClean="0"/>
              <a:t>或</a:t>
            </a:r>
            <a:r>
              <a:rPr lang="en-US" altLang="zh-CN" sz="2800" dirty="0" smtClean="0"/>
              <a:t>IBM</a:t>
            </a:r>
            <a:r>
              <a:rPr lang="zh-CN" altLang="en-US" sz="2800" dirty="0" smtClean="0"/>
              <a:t>的 </a:t>
            </a:r>
            <a:r>
              <a:rPr lang="en-US" altLang="zh-CN" sz="2800" dirty="0" smtClean="0"/>
              <a:t>SNA</a:t>
            </a:r>
            <a:r>
              <a:rPr lang="zh-CN" altLang="en-US" sz="2800" dirty="0" smtClean="0"/>
              <a:t>，这些也都是协议，定义软件所应具备的功能）。</a:t>
            </a:r>
            <a:endParaRPr lang="en-US" altLang="zh-CN" sz="2800" dirty="0" smtClean="0"/>
          </a:p>
          <a:p>
            <a:pPr indent="342900">
              <a:lnSpc>
                <a:spcPct val="120000"/>
              </a:lnSpc>
              <a:defRPr/>
            </a:pPr>
            <a:endParaRPr lang="zh-CN" altLang="en-US" sz="2800" dirty="0"/>
          </a:p>
        </p:txBody>
      </p:sp>
    </p:spTree>
    <p:extLst>
      <p:ext uri="{BB962C8B-B14F-4D97-AF65-F5344CB8AC3E}">
        <p14:creationId xmlns:p14="http://schemas.microsoft.com/office/powerpoint/2010/main" val="31521621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536" y="188640"/>
            <a:ext cx="8229600" cy="711200"/>
          </a:xfrm>
        </p:spPr>
        <p:txBody>
          <a:bodyPr/>
          <a:lstStyle/>
          <a:p>
            <a:r>
              <a:rPr lang="en-US" altLang="zh-CN" sz="4000" b="1" dirty="0" smtClean="0"/>
              <a:t>4.3 </a:t>
            </a:r>
            <a:r>
              <a:rPr lang="en-US" altLang="zh-CN" sz="4000" b="1" dirty="0" err="1" smtClean="0"/>
              <a:t>KDE</a:t>
            </a:r>
            <a:r>
              <a:rPr lang="zh-CN" altLang="en-US" sz="4000" b="1" dirty="0"/>
              <a:t>桌面环境</a:t>
            </a:r>
            <a:r>
              <a:rPr lang="zh-CN" altLang="en-US" sz="4000" dirty="0"/>
              <a:t> </a:t>
            </a:r>
          </a:p>
        </p:txBody>
      </p:sp>
      <p:sp>
        <p:nvSpPr>
          <p:cNvPr id="20483" name="Rectangle 3"/>
          <p:cNvSpPr>
            <a:spLocks noGrp="1" noChangeArrowheads="1"/>
          </p:cNvSpPr>
          <p:nvPr>
            <p:ph type="body" idx="1"/>
          </p:nvPr>
        </p:nvSpPr>
        <p:spPr>
          <a:xfrm>
            <a:off x="323528" y="1052736"/>
            <a:ext cx="7992888" cy="1972816"/>
          </a:xfrm>
        </p:spPr>
        <p:txBody>
          <a:bodyPr/>
          <a:lstStyle/>
          <a:p>
            <a:pPr marL="0" indent="0">
              <a:lnSpc>
                <a:spcPct val="120000"/>
              </a:lnSpc>
              <a:buNone/>
            </a:pPr>
            <a:r>
              <a:rPr lang="en-US" altLang="zh-CN" sz="2600" dirty="0" err="1"/>
              <a:t>KDE</a:t>
            </a:r>
            <a:r>
              <a:rPr lang="zh-CN" altLang="en-US" sz="2600" dirty="0"/>
              <a:t>（</a:t>
            </a:r>
            <a:r>
              <a:rPr lang="en-US" altLang="zh-CN" sz="2600" dirty="0"/>
              <a:t>K Desktop Environment</a:t>
            </a:r>
            <a:r>
              <a:rPr lang="zh-CN" altLang="en-US" sz="2600" dirty="0"/>
              <a:t>），即</a:t>
            </a:r>
            <a:r>
              <a:rPr lang="en-US" altLang="zh-CN" sz="2600" dirty="0"/>
              <a:t>K</a:t>
            </a:r>
            <a:r>
              <a:rPr lang="zh-CN" altLang="en-US" sz="2600" dirty="0"/>
              <a:t>桌面环境</a:t>
            </a:r>
            <a:r>
              <a:rPr lang="zh-CN" altLang="en-US" sz="2600" dirty="0" smtClean="0"/>
              <a:t>，源自德国。 </a:t>
            </a:r>
            <a:r>
              <a:rPr lang="en-US" altLang="zh-CN" sz="2600" b="1" dirty="0" err="1" smtClean="0"/>
              <a:t>KDE</a:t>
            </a:r>
            <a:r>
              <a:rPr lang="zh-CN" altLang="en-US" sz="2600" b="1" dirty="0"/>
              <a:t>从外表上看同</a:t>
            </a:r>
            <a:r>
              <a:rPr lang="en-US" altLang="zh-CN" sz="2600" b="1" dirty="0" smtClean="0"/>
              <a:t>GNOME</a:t>
            </a:r>
            <a:r>
              <a:rPr lang="zh-CN" altLang="en-US" sz="2600" dirty="0" smtClean="0"/>
              <a:t>很相似</a:t>
            </a:r>
            <a:r>
              <a:rPr lang="zh-CN" altLang="en-US" sz="2600" b="1" dirty="0" smtClean="0"/>
              <a:t>，</a:t>
            </a:r>
            <a:r>
              <a:rPr lang="zh-CN" altLang="en-US" sz="2600" b="1" dirty="0"/>
              <a:t>也是由面板和桌面组成</a:t>
            </a:r>
            <a:r>
              <a:rPr lang="zh-CN" altLang="en-US" sz="2600" b="1" dirty="0" smtClean="0"/>
              <a:t>。两者在操作上也很类似。</a:t>
            </a:r>
            <a:r>
              <a:rPr lang="zh-CN" altLang="en-US" sz="2600" dirty="0" smtClean="0"/>
              <a:t>  </a:t>
            </a:r>
            <a:endParaRPr lang="zh-CN" altLang="en-US" sz="26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50</a:t>
            </a:fld>
            <a:endParaRPr lang="en-US" altLang="zh-C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564904"/>
            <a:ext cx="5682208" cy="3541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3739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706437"/>
          </a:xfrm>
        </p:spPr>
        <p:txBody>
          <a:bodyPr/>
          <a:lstStyle/>
          <a:p>
            <a:r>
              <a:rPr lang="zh-CN" altLang="en-US" sz="4000" dirty="0"/>
              <a:t>桌面切换 </a:t>
            </a:r>
          </a:p>
        </p:txBody>
      </p:sp>
      <p:sp>
        <p:nvSpPr>
          <p:cNvPr id="28675" name="Rectangle 3"/>
          <p:cNvSpPr>
            <a:spLocks noGrp="1" noChangeArrowheads="1"/>
          </p:cNvSpPr>
          <p:nvPr>
            <p:ph type="body" idx="1"/>
          </p:nvPr>
        </p:nvSpPr>
        <p:spPr>
          <a:xfrm>
            <a:off x="457200" y="1125538"/>
            <a:ext cx="8229600" cy="5327650"/>
          </a:xfrm>
        </p:spPr>
        <p:txBody>
          <a:bodyPr/>
          <a:lstStyle/>
          <a:p>
            <a:pPr algn="just">
              <a:lnSpc>
                <a:spcPct val="130000"/>
              </a:lnSpc>
            </a:pPr>
            <a:r>
              <a:rPr lang="zh-CN" altLang="en-US" sz="2800" b="1" dirty="0" smtClean="0"/>
              <a:t>在</a:t>
            </a:r>
            <a:r>
              <a:rPr lang="en-US" altLang="zh-CN" sz="2800" b="1" dirty="0"/>
              <a:t>X Window</a:t>
            </a:r>
            <a:r>
              <a:rPr lang="zh-CN" altLang="en-US" sz="2800" b="1" dirty="0"/>
              <a:t>下切换桌面：</a:t>
            </a:r>
          </a:p>
          <a:p>
            <a:pPr lvl="1" algn="just">
              <a:lnSpc>
                <a:spcPct val="130000"/>
              </a:lnSpc>
            </a:pPr>
            <a:r>
              <a:rPr lang="zh-CN" altLang="en-US" sz="2800" b="1" dirty="0"/>
              <a:t>在桌面环境中完成切换选择 </a:t>
            </a:r>
          </a:p>
          <a:p>
            <a:pPr lvl="1" algn="just">
              <a:lnSpc>
                <a:spcPct val="130000"/>
              </a:lnSpc>
              <a:buFontTx/>
              <a:buNone/>
            </a:pPr>
            <a:r>
              <a:rPr lang="zh-CN" altLang="en-US" sz="2800" b="1" dirty="0"/>
              <a:t>“主菜单</a:t>
            </a:r>
            <a:r>
              <a:rPr lang="en-US" altLang="zh-CN" sz="2800" b="1" dirty="0"/>
              <a:t>/</a:t>
            </a:r>
            <a:r>
              <a:rPr lang="zh-CN" altLang="en-US" sz="2800" b="1" dirty="0"/>
              <a:t>系统工具</a:t>
            </a:r>
            <a:r>
              <a:rPr lang="en-US" altLang="zh-CN" sz="2800" b="1" dirty="0"/>
              <a:t>/</a:t>
            </a:r>
            <a:r>
              <a:rPr lang="zh-CN" altLang="en-US" sz="2800" b="1" dirty="0"/>
              <a:t>更多系统工具</a:t>
            </a:r>
            <a:r>
              <a:rPr lang="en-US" altLang="zh-CN" sz="2800" b="1" dirty="0"/>
              <a:t>/Desktop Switching tool ”</a:t>
            </a:r>
          </a:p>
          <a:p>
            <a:pPr lvl="1">
              <a:lnSpc>
                <a:spcPct val="130000"/>
              </a:lnSpc>
            </a:pPr>
            <a:r>
              <a:rPr lang="zh-CN" altLang="en-US" sz="2800" dirty="0" smtClean="0"/>
              <a:t>  在</a:t>
            </a:r>
            <a:r>
              <a:rPr lang="zh-CN" altLang="en-US" sz="2800" dirty="0"/>
              <a:t>登录界面实现选择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51</a:t>
            </a:fld>
            <a:endParaRPr lang="en-US" altLang="zh-CN"/>
          </a:p>
        </p:txBody>
      </p:sp>
    </p:spTree>
    <p:extLst>
      <p:ext uri="{BB962C8B-B14F-4D97-AF65-F5344CB8AC3E}">
        <p14:creationId xmlns:p14="http://schemas.microsoft.com/office/powerpoint/2010/main" val="33587268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Rot="1" noChangeArrowheads="1"/>
          </p:cNvSpPr>
          <p:nvPr>
            <p:ph type="body" idx="1"/>
          </p:nvPr>
        </p:nvSpPr>
        <p:spPr>
          <a:xfrm>
            <a:off x="251520" y="1412776"/>
            <a:ext cx="8280920" cy="5191125"/>
          </a:xfrm>
        </p:spPr>
        <p:txBody>
          <a:bodyPr/>
          <a:lstStyle/>
          <a:p>
            <a:pPr>
              <a:lnSpc>
                <a:spcPct val="140000"/>
              </a:lnSpc>
            </a:pPr>
            <a:r>
              <a:rPr lang="en-US" altLang="zh-CN" sz="2400" dirty="0" smtClean="0"/>
              <a:t>Linux</a:t>
            </a:r>
            <a:r>
              <a:rPr lang="zh-CN" altLang="en-US" sz="2400" dirty="0" smtClean="0"/>
              <a:t>与</a:t>
            </a:r>
            <a:r>
              <a:rPr lang="en-US" altLang="zh-CN" sz="2400" dirty="0" smtClean="0"/>
              <a:t>UNIX</a:t>
            </a:r>
            <a:r>
              <a:rPr lang="zh-CN" altLang="en-US" sz="2400" dirty="0" smtClean="0"/>
              <a:t>操作系统类似，在字符界面下使用相关的</a:t>
            </a:r>
            <a:r>
              <a:rPr lang="en-US" altLang="zh-CN" sz="2400" dirty="0" smtClean="0"/>
              <a:t>Shell</a:t>
            </a:r>
            <a:r>
              <a:rPr lang="zh-CN" altLang="en-US" sz="2400" dirty="0" smtClean="0"/>
              <a:t>命令就可以完成操作系统的所有任务。图形化用户界面的出现，为用户提供了简便易用的操作平台。虽然图形化用户界面比较简单直观，但</a:t>
            </a:r>
            <a:r>
              <a:rPr lang="zh-CN" altLang="en-US" sz="2400" dirty="0" smtClean="0">
                <a:solidFill>
                  <a:srgbClr val="CC0099"/>
                </a:solidFill>
              </a:rPr>
              <a:t>字符界面模式下不</a:t>
            </a:r>
            <a:r>
              <a:rPr lang="zh-CN" altLang="en-US" sz="2400" dirty="0">
                <a:solidFill>
                  <a:srgbClr val="CC0099"/>
                </a:solidFill>
              </a:rPr>
              <a:t>需要占用太多的系统资源</a:t>
            </a:r>
            <a:r>
              <a:rPr lang="zh-CN" altLang="en-US" sz="2400" dirty="0"/>
              <a:t>。特别是在计算机的远程管理和服务器环境中，使用命令行模式的优势更为明显</a:t>
            </a:r>
            <a:r>
              <a:rPr lang="zh-CN" altLang="en-US" sz="2400" dirty="0" smtClean="0"/>
              <a:t>。</a:t>
            </a:r>
            <a:endParaRPr lang="en-US" altLang="zh-CN" sz="2400" dirty="0" smtClean="0"/>
          </a:p>
          <a:p>
            <a:pPr>
              <a:lnSpc>
                <a:spcPct val="140000"/>
              </a:lnSpc>
            </a:pPr>
            <a:r>
              <a:rPr lang="zh-CN" altLang="en-US" sz="2400" b="1" dirty="0" smtClean="0"/>
              <a:t>要</a:t>
            </a:r>
            <a:r>
              <a:rPr lang="zh-CN" altLang="en-US" sz="2400" b="1" dirty="0"/>
              <a:t>熟练运用</a:t>
            </a:r>
            <a:r>
              <a:rPr lang="en-US" altLang="zh-CN" sz="2400" b="1" dirty="0"/>
              <a:t>Linux</a:t>
            </a:r>
            <a:r>
              <a:rPr lang="zh-CN" altLang="en-US" sz="2400" b="1" dirty="0"/>
              <a:t>操作系统，字符界面以及</a:t>
            </a:r>
            <a:r>
              <a:rPr lang="en-US" altLang="zh-CN" sz="2400" b="1" dirty="0"/>
              <a:t>shell</a:t>
            </a:r>
            <a:r>
              <a:rPr lang="zh-CN" altLang="en-US" sz="2400" b="1" dirty="0"/>
              <a:t>命令是必须要掌握的核心内容。</a:t>
            </a:r>
          </a:p>
        </p:txBody>
      </p:sp>
      <p:sp>
        <p:nvSpPr>
          <p:cNvPr id="3" name="Rectangle 2"/>
          <p:cNvSpPr>
            <a:spLocks noGrp="1" noRot="1" noChangeArrowheads="1"/>
          </p:cNvSpPr>
          <p:nvPr>
            <p:ph type="title"/>
          </p:nvPr>
        </p:nvSpPr>
        <p:spPr>
          <a:xfrm>
            <a:off x="457200" y="122238"/>
            <a:ext cx="7543800" cy="858837"/>
          </a:xfrm>
        </p:spPr>
        <p:txBody>
          <a:bodyPr/>
          <a:lstStyle/>
          <a:p>
            <a:r>
              <a:rPr lang="en-US" altLang="zh-CN" dirty="0" smtClean="0">
                <a:cs typeface="Arial" pitchFamily="34" charset="0"/>
              </a:rPr>
              <a:t>4.4  </a:t>
            </a:r>
            <a:r>
              <a:rPr lang="zh-CN" altLang="en-US" dirty="0">
                <a:ea typeface="黑体" pitchFamily="49" charset="-122"/>
              </a:rPr>
              <a:t>字符界面简介</a:t>
            </a:r>
            <a:endParaRPr lang="zh-CN" altLang="en-US" dirty="0">
              <a:cs typeface="Arial" pitchFamily="34" charset="0"/>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52</a:t>
            </a:fld>
            <a:endParaRPr lang="en-US" altLang="zh-CN"/>
          </a:p>
        </p:txBody>
      </p:sp>
    </p:spTree>
    <p:extLst>
      <p:ext uri="{BB962C8B-B14F-4D97-AF65-F5344CB8AC3E}">
        <p14:creationId xmlns:p14="http://schemas.microsoft.com/office/powerpoint/2010/main" val="173199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zh-CN" altLang="en-US" dirty="0" smtClean="0">
                <a:ea typeface="黑体" pitchFamily="49" charset="-122"/>
              </a:rPr>
              <a:t>字符界面</a:t>
            </a:r>
            <a:endParaRPr lang="zh-CN" altLang="en-US" dirty="0">
              <a:cs typeface="Arial" pitchFamily="34" charset="0"/>
            </a:endParaRPr>
          </a:p>
        </p:txBody>
      </p:sp>
      <p:sp>
        <p:nvSpPr>
          <p:cNvPr id="3075" name="Rectangle 3"/>
          <p:cNvSpPr>
            <a:spLocks noGrp="1" noRot="1" noChangeArrowheads="1"/>
          </p:cNvSpPr>
          <p:nvPr>
            <p:ph type="body" idx="1"/>
          </p:nvPr>
        </p:nvSpPr>
        <p:spPr>
          <a:xfrm>
            <a:off x="251520" y="1196752"/>
            <a:ext cx="8136904" cy="4411662"/>
          </a:xfrm>
        </p:spPr>
        <p:txBody>
          <a:bodyPr/>
          <a:lstStyle/>
          <a:p>
            <a:pPr algn="just">
              <a:buFont typeface="Wingdings" pitchFamily="2" charset="2"/>
              <a:buNone/>
            </a:pPr>
            <a:r>
              <a:rPr lang="zh-CN" altLang="en-US" sz="2800" dirty="0" smtClean="0">
                <a:solidFill>
                  <a:srgbClr val="0000CC"/>
                </a:solidFill>
                <a:ea typeface="黑体" pitchFamily="49" charset="-122"/>
              </a:rPr>
              <a:t>虚拟终端</a:t>
            </a:r>
            <a:endParaRPr lang="zh-CN" altLang="en-US" sz="2800" dirty="0">
              <a:solidFill>
                <a:srgbClr val="0000CC"/>
              </a:solidFill>
              <a:ea typeface="黑体" pitchFamily="49" charset="-122"/>
            </a:endParaRPr>
          </a:p>
          <a:p>
            <a:pPr lvl="1" algn="just">
              <a:lnSpc>
                <a:spcPct val="135000"/>
              </a:lnSpc>
            </a:pPr>
            <a:r>
              <a:rPr lang="en-US" altLang="zh-CN" dirty="0" smtClean="0"/>
              <a:t>Linux</a:t>
            </a:r>
            <a:r>
              <a:rPr lang="zh-CN" altLang="en-US" dirty="0" smtClean="0"/>
              <a:t>具备</a:t>
            </a:r>
            <a:r>
              <a:rPr lang="zh-CN" altLang="en-US" dirty="0" smtClean="0">
                <a:latin typeface="宋体" pitchFamily="2" charset="-122"/>
              </a:rPr>
              <a:t>虚拟终端功能，可为用户提供多个互不干扰、独立工作的工作界面。用户面对的虽然是一套物理终端设备，但是仿佛在操作多个终端设备。每个终端之间相互独立。本地登录</a:t>
            </a:r>
            <a:r>
              <a:rPr lang="zh-CN" altLang="en-US" dirty="0">
                <a:latin typeface="宋体" pitchFamily="2" charset="-122"/>
              </a:rPr>
              <a:t>默认有</a:t>
            </a:r>
            <a:r>
              <a:rPr lang="en-US" altLang="zh-CN" dirty="0">
                <a:latin typeface="宋体" pitchFamily="2" charset="-122"/>
              </a:rPr>
              <a:t>7</a:t>
            </a:r>
            <a:r>
              <a:rPr lang="zh-CN" altLang="en-US" dirty="0">
                <a:latin typeface="宋体" pitchFamily="2" charset="-122"/>
              </a:rPr>
              <a:t>个，</a:t>
            </a:r>
            <a:r>
              <a:rPr lang="en-US" altLang="zh-CN" dirty="0">
                <a:latin typeface="宋体" pitchFamily="2" charset="-122"/>
              </a:rPr>
              <a:t>1~6</a:t>
            </a:r>
            <a:r>
              <a:rPr lang="zh-CN" altLang="en-US" dirty="0">
                <a:latin typeface="宋体" pitchFamily="2" charset="-122"/>
              </a:rPr>
              <a:t>是字符界面，第</a:t>
            </a:r>
            <a:r>
              <a:rPr lang="en-US" altLang="zh-CN" dirty="0">
                <a:latin typeface="宋体" pitchFamily="2" charset="-122"/>
              </a:rPr>
              <a:t>7</a:t>
            </a:r>
            <a:r>
              <a:rPr lang="zh-CN" altLang="en-US" dirty="0">
                <a:latin typeface="宋体" pitchFamily="2" charset="-122"/>
              </a:rPr>
              <a:t>个是图形化用户界面（启动后）。</a:t>
            </a:r>
          </a:p>
          <a:p>
            <a:pPr lvl="1" algn="just">
              <a:lnSpc>
                <a:spcPct val="135000"/>
              </a:lnSpc>
            </a:pPr>
            <a:r>
              <a:rPr lang="zh-CN" altLang="en-US" dirty="0" smtClean="0">
                <a:latin typeface="宋体" pitchFamily="2" charset="-122"/>
              </a:rPr>
              <a:t>用户</a:t>
            </a:r>
            <a:r>
              <a:rPr lang="zh-CN" altLang="en-US" dirty="0">
                <a:latin typeface="宋体" pitchFamily="2" charset="-122"/>
              </a:rPr>
              <a:t>可以相同或不同的用户账号登陆各</a:t>
            </a:r>
            <a:r>
              <a:rPr lang="zh-CN" altLang="en-US" dirty="0" smtClean="0">
                <a:latin typeface="宋体" pitchFamily="2" charset="-122"/>
              </a:rPr>
              <a:t>虚拟终端，终端之间可以相互切换。 </a:t>
            </a:r>
            <a:endParaRPr lang="zh-CN" altLang="en-US" dirty="0">
              <a:latin typeface="宋体" pitchFamily="2" charset="-122"/>
            </a:endParaRPr>
          </a:p>
          <a:p>
            <a:pPr marL="344487" lvl="1" indent="0" algn="just">
              <a:lnSpc>
                <a:spcPct val="135000"/>
              </a:lnSpc>
              <a:buNone/>
            </a:pPr>
            <a:r>
              <a:rPr lang="zh-CN" altLang="en-US" sz="2400" dirty="0" smtClean="0">
                <a:latin typeface="宋体" pitchFamily="2" charset="-122"/>
              </a:rPr>
              <a:t>  </a:t>
            </a:r>
            <a:endParaRPr lang="zh-CN" altLang="en-US" sz="2400" dirty="0">
              <a:latin typeface="宋体" pitchFamily="2" charset="-122"/>
            </a:endParaRPr>
          </a:p>
          <a:p>
            <a:pPr lvl="1" algn="just">
              <a:lnSpc>
                <a:spcPct val="135000"/>
              </a:lnSpc>
              <a:buFont typeface="Wingdings" pitchFamily="2" charset="2"/>
              <a:buNone/>
            </a:pPr>
            <a:r>
              <a:rPr lang="zh-CN" altLang="en-US" sz="2400" dirty="0" smtClean="0">
                <a:cs typeface="Arial" pitchFamily="34" charset="0"/>
              </a:rPr>
              <a:t>                                   </a:t>
            </a:r>
            <a:endParaRPr lang="zh-CN" altLang="en-US" sz="2400" dirty="0">
              <a:cs typeface="Arial" pitchFamily="34" charset="0"/>
            </a:endParaRP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53</a:t>
            </a:fld>
            <a:endParaRPr lang="en-US" altLang="zh-CN"/>
          </a:p>
        </p:txBody>
      </p:sp>
    </p:spTree>
    <p:extLst>
      <p:ext uri="{BB962C8B-B14F-4D97-AF65-F5344CB8AC3E}">
        <p14:creationId xmlns:p14="http://schemas.microsoft.com/office/powerpoint/2010/main" val="41293049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登录终端控制台</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登录终端控制台有两种方式：</a:t>
            </a:r>
            <a:endParaRPr lang="en-US" altLang="zh-CN" dirty="0" smtClean="0"/>
          </a:p>
          <a:p>
            <a:pPr marL="806450" lvl="1" indent="-457200">
              <a:lnSpc>
                <a:spcPct val="150000"/>
              </a:lnSpc>
            </a:pPr>
            <a:r>
              <a:rPr lang="zh-CN" altLang="en-US" dirty="0"/>
              <a:t>一</a:t>
            </a:r>
            <a:r>
              <a:rPr lang="zh-CN" altLang="en-US" dirty="0" smtClean="0"/>
              <a:t>种是在桌面系统中使用终端仿真器；</a:t>
            </a:r>
            <a:endParaRPr lang="en-US" altLang="zh-CN" dirty="0" smtClean="0"/>
          </a:p>
          <a:p>
            <a:pPr marL="806450" lvl="1" indent="-457200">
              <a:lnSpc>
                <a:spcPct val="150000"/>
              </a:lnSpc>
            </a:pPr>
            <a:r>
              <a:rPr lang="zh-CN" altLang="en-US" dirty="0"/>
              <a:t>另一</a:t>
            </a:r>
            <a:r>
              <a:rPr lang="zh-CN" altLang="en-US" dirty="0" smtClean="0"/>
              <a:t>种是直接在字符界面登录终端。</a:t>
            </a:r>
            <a:endParaRPr lang="zh-CN" altLang="en-US"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54</a:t>
            </a:fld>
            <a:endParaRPr lang="en-US" altLang="zh-CN"/>
          </a:p>
        </p:txBody>
      </p:sp>
    </p:spTree>
    <p:extLst>
      <p:ext uri="{BB962C8B-B14F-4D97-AF65-F5344CB8AC3E}">
        <p14:creationId xmlns:p14="http://schemas.microsoft.com/office/powerpoint/2010/main" val="2556763089"/>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t>登录</a:t>
            </a:r>
            <a:r>
              <a:rPr lang="zh-CN" altLang="en-US" dirty="0" smtClean="0"/>
              <a:t>终端控制台</a:t>
            </a:r>
          </a:p>
        </p:txBody>
      </p:sp>
      <p:sp>
        <p:nvSpPr>
          <p:cNvPr id="18435" name="Rectangle 3"/>
          <p:cNvSpPr>
            <a:spLocks noGrp="1" noChangeArrowheads="1"/>
          </p:cNvSpPr>
          <p:nvPr>
            <p:ph type="body" idx="1"/>
          </p:nvPr>
        </p:nvSpPr>
        <p:spPr>
          <a:xfrm>
            <a:off x="467544" y="1052736"/>
            <a:ext cx="8229600" cy="4411662"/>
          </a:xfrm>
        </p:spPr>
        <p:txBody>
          <a:bodyPr/>
          <a:lstStyle/>
          <a:p>
            <a:pPr eaLnBrk="1" hangingPunct="1"/>
            <a:r>
              <a:rPr lang="en-US" altLang="zh-CN" sz="2400" dirty="0" smtClean="0"/>
              <a:t>GNOME</a:t>
            </a:r>
            <a:r>
              <a:rPr lang="zh-CN" altLang="en-US" sz="2400" dirty="0" smtClean="0"/>
              <a:t>下的</a:t>
            </a:r>
            <a:r>
              <a:rPr lang="zh-CN" altLang="en-US" sz="2400" dirty="0" smtClean="0">
                <a:solidFill>
                  <a:srgbClr val="0000CC"/>
                </a:solidFill>
              </a:rPr>
              <a:t>虚拟终端</a:t>
            </a:r>
            <a:r>
              <a:rPr lang="zh-CN" altLang="en-US" sz="2400" dirty="0" smtClean="0"/>
              <a:t> </a:t>
            </a:r>
            <a:endParaRPr lang="en-US" altLang="zh-CN" sz="2400" dirty="0" smtClean="0"/>
          </a:p>
          <a:p>
            <a:pPr marL="0" indent="0" eaLnBrk="1" hangingPunct="1">
              <a:buNone/>
            </a:pPr>
            <a:r>
              <a:rPr lang="zh-CN" altLang="en-US" sz="2400" dirty="0" smtClean="0"/>
              <a:t>    选择</a:t>
            </a:r>
            <a:r>
              <a:rPr lang="zh-CN" altLang="en-US" sz="2400" dirty="0"/>
              <a:t>主菜</a:t>
            </a:r>
            <a:r>
              <a:rPr lang="zh-CN" altLang="en-US" sz="2400" dirty="0" smtClean="0"/>
              <a:t>单下“系统工具”</a:t>
            </a:r>
            <a:r>
              <a:rPr lang="zh-CN" altLang="en-US" sz="2400" dirty="0"/>
              <a:t>菜单中的</a:t>
            </a:r>
            <a:r>
              <a:rPr lang="zh-CN" altLang="en-US" sz="2400" dirty="0" smtClean="0"/>
              <a:t>“终端”可打开   </a:t>
            </a:r>
            <a:endParaRPr lang="en-US" altLang="zh-CN" sz="2400" dirty="0" smtClean="0"/>
          </a:p>
          <a:p>
            <a:pPr marL="0" indent="0" eaLnBrk="1" hangingPunct="1">
              <a:buNone/>
            </a:pPr>
            <a:r>
              <a:rPr lang="en-US" altLang="zh-CN" sz="2400" dirty="0"/>
              <a:t> </a:t>
            </a:r>
            <a:r>
              <a:rPr lang="en-US" altLang="zh-CN" sz="2400" dirty="0" smtClean="0"/>
              <a:t>    GNOME</a:t>
            </a:r>
            <a:r>
              <a:rPr lang="zh-CN" altLang="en-US" sz="2400" dirty="0"/>
              <a:t>下的虚拟终端 ，</a:t>
            </a:r>
            <a:r>
              <a:rPr lang="zh-CN" altLang="en-US" sz="2400" dirty="0" smtClean="0"/>
              <a:t>或从</a:t>
            </a:r>
            <a:r>
              <a:rPr lang="zh-CN" altLang="en-US" sz="2400" dirty="0"/>
              <a:t>桌面快捷菜单中选择</a:t>
            </a:r>
            <a:r>
              <a:rPr lang="zh-CN" altLang="en-US" sz="2400" dirty="0" smtClean="0"/>
              <a:t>“新</a:t>
            </a:r>
            <a:endParaRPr lang="en-US" altLang="zh-CN" sz="2400" dirty="0" smtClean="0"/>
          </a:p>
          <a:p>
            <a:pPr marL="0" indent="0" eaLnBrk="1" hangingPunct="1">
              <a:buNone/>
            </a:pPr>
            <a:r>
              <a:rPr lang="en-US" altLang="zh-CN" sz="2400" dirty="0"/>
              <a:t> </a:t>
            </a:r>
            <a:r>
              <a:rPr lang="en-US" altLang="zh-CN" sz="2400" dirty="0" smtClean="0"/>
              <a:t>    </a:t>
            </a:r>
            <a:r>
              <a:rPr lang="zh-CN" altLang="en-US" sz="2400" dirty="0" smtClean="0"/>
              <a:t>建终端”。</a:t>
            </a:r>
            <a:endParaRPr lang="en-US" altLang="zh-CN" sz="2400" dirty="0"/>
          </a:p>
          <a:p>
            <a:pPr marL="0" indent="0" eaLnBrk="1" hangingPunct="1">
              <a:buNone/>
            </a:pPr>
            <a:endParaRPr lang="zh-CN" altLang="en-US" sz="2400" dirty="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55</a:t>
            </a:fld>
            <a:endParaRPr lang="en-US" altLang="zh-C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492896"/>
            <a:ext cx="5184576" cy="3643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382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Rot="1" noChangeArrowheads="1"/>
          </p:cNvSpPr>
          <p:nvPr>
            <p:ph type="body" idx="1"/>
          </p:nvPr>
        </p:nvSpPr>
        <p:spPr>
          <a:xfrm>
            <a:off x="251520" y="1052736"/>
            <a:ext cx="7857351" cy="4411662"/>
          </a:xfrm>
        </p:spPr>
        <p:txBody>
          <a:bodyPr/>
          <a:lstStyle/>
          <a:p>
            <a:pPr algn="just">
              <a:lnSpc>
                <a:spcPct val="120000"/>
              </a:lnSpc>
            </a:pPr>
            <a:r>
              <a:rPr lang="zh-CN" altLang="en-US" sz="2800" dirty="0" smtClean="0">
                <a:solidFill>
                  <a:srgbClr val="0000CC"/>
                </a:solidFill>
                <a:ea typeface="黑体" pitchFamily="49" charset="-122"/>
              </a:rPr>
              <a:t>直接登录终端界面</a:t>
            </a:r>
            <a:endParaRPr lang="en-US" altLang="zh-CN" sz="2800" dirty="0" smtClean="0">
              <a:solidFill>
                <a:srgbClr val="0000CC"/>
              </a:solidFill>
              <a:ea typeface="黑体" pitchFamily="49" charset="-122"/>
            </a:endParaRPr>
          </a:p>
          <a:p>
            <a:pPr marL="0" indent="0">
              <a:lnSpc>
                <a:spcPct val="120000"/>
              </a:lnSpc>
              <a:buNone/>
            </a:pPr>
            <a:r>
              <a:rPr lang="zh-CN" altLang="en-US" sz="2400" dirty="0" smtClean="0">
                <a:ea typeface="黑体" pitchFamily="49" charset="-122"/>
              </a:rPr>
              <a:t>    如果从图形化界面进入字符界面，则可以使用“</a:t>
            </a:r>
            <a:r>
              <a:rPr lang="en-US" altLang="zh-CN" sz="2400" dirty="0" err="1" smtClean="0">
                <a:solidFill>
                  <a:srgbClr val="0000CC"/>
                </a:solidFill>
                <a:ea typeface="黑体" pitchFamily="49" charset="-122"/>
              </a:rPr>
              <a:t>Ctrl+Alt+Fn</a:t>
            </a:r>
            <a:r>
              <a:rPr lang="zh-CN" altLang="en-US" sz="2400" dirty="0" smtClean="0">
                <a:ea typeface="黑体" pitchFamily="49" charset="-122"/>
              </a:rPr>
              <a:t>”</a:t>
            </a:r>
            <a:r>
              <a:rPr lang="en-US" altLang="zh-CN" sz="2400" dirty="0" smtClean="0">
                <a:ea typeface="黑体" pitchFamily="49" charset="-122"/>
              </a:rPr>
              <a:t>(n</a:t>
            </a:r>
            <a:r>
              <a:rPr lang="zh-CN" altLang="en-US" sz="2400" dirty="0" smtClean="0">
                <a:ea typeface="黑体" pitchFamily="49" charset="-122"/>
              </a:rPr>
              <a:t>为终端号，</a:t>
            </a:r>
            <a:r>
              <a:rPr lang="en-US" altLang="zh-CN" sz="2400" dirty="0" err="1" smtClean="0">
                <a:ea typeface="黑体" pitchFamily="49" charset="-122"/>
              </a:rPr>
              <a:t>F1~F6</a:t>
            </a:r>
            <a:r>
              <a:rPr lang="zh-CN" altLang="en-US" sz="2400" dirty="0" smtClean="0">
                <a:ea typeface="黑体" pitchFamily="49" charset="-122"/>
              </a:rPr>
              <a:t>均可）组合键可以从图形化界面切换到字符界面的虚拟终端。</a:t>
            </a:r>
            <a:endParaRPr lang="en-US" altLang="zh-CN" sz="2400" dirty="0" smtClean="0">
              <a:ea typeface="黑体" pitchFamily="49" charset="-122"/>
            </a:endParaRPr>
          </a:p>
          <a:p>
            <a:pPr marL="0" indent="0">
              <a:lnSpc>
                <a:spcPct val="120000"/>
              </a:lnSpc>
              <a:buNone/>
            </a:pPr>
            <a:r>
              <a:rPr lang="en-US" altLang="zh-CN" sz="2400" dirty="0">
                <a:ea typeface="黑体" pitchFamily="49" charset="-122"/>
              </a:rPr>
              <a:t> </a:t>
            </a:r>
            <a:r>
              <a:rPr lang="en-US" altLang="zh-CN" sz="2400" dirty="0" smtClean="0">
                <a:ea typeface="黑体" pitchFamily="49" charset="-122"/>
              </a:rPr>
              <a:t>   </a:t>
            </a:r>
            <a:r>
              <a:rPr lang="zh-CN" altLang="en-US" sz="2400" dirty="0" smtClean="0">
                <a:ea typeface="黑体" pitchFamily="49" charset="-122"/>
              </a:rPr>
              <a:t>若要切换回图形界面，可以使用“</a:t>
            </a:r>
            <a:r>
              <a:rPr lang="en-US" altLang="zh-CN" sz="2400" dirty="0" err="1" smtClean="0">
                <a:solidFill>
                  <a:srgbClr val="0000CC"/>
                </a:solidFill>
                <a:ea typeface="黑体" pitchFamily="49" charset="-122"/>
              </a:rPr>
              <a:t>Ctrl+Alt+F7</a:t>
            </a:r>
            <a:r>
              <a:rPr lang="zh-CN" altLang="en-US" sz="2400" dirty="0" smtClean="0">
                <a:ea typeface="黑体" pitchFamily="49" charset="-122"/>
              </a:rPr>
              <a:t>”。</a:t>
            </a:r>
            <a:endParaRPr lang="en-US" altLang="zh-CN" sz="2400" dirty="0" smtClean="0">
              <a:ea typeface="黑体" pitchFamily="49" charset="-122"/>
            </a:endParaRPr>
          </a:p>
          <a:p>
            <a:pPr>
              <a:lnSpc>
                <a:spcPct val="120000"/>
              </a:lnSpc>
            </a:pPr>
            <a:r>
              <a:rPr lang="zh-CN" altLang="en-US" sz="2400" dirty="0" smtClean="0">
                <a:ea typeface="黑体" pitchFamily="49" charset="-122"/>
              </a:rPr>
              <a:t>字符</a:t>
            </a:r>
            <a:r>
              <a:rPr lang="zh-CN" altLang="en-US" sz="2400" dirty="0">
                <a:ea typeface="黑体" pitchFamily="49" charset="-122"/>
              </a:rPr>
              <a:t>界面下的用户登录</a:t>
            </a:r>
          </a:p>
          <a:p>
            <a:pPr algn="just">
              <a:buClr>
                <a:schemeClr val="tx1"/>
              </a:buClr>
              <a:buFont typeface="Wingdings" pitchFamily="2" charset="2"/>
              <a:buNone/>
            </a:pPr>
            <a:endParaRPr lang="zh-CN" altLang="en-US" dirty="0">
              <a:cs typeface="Arial" pitchFamily="34" charset="0"/>
            </a:endParaRPr>
          </a:p>
          <a:p>
            <a:pPr algn="just">
              <a:buClr>
                <a:schemeClr val="tx1"/>
              </a:buClr>
              <a:buFont typeface="Wingdings" pitchFamily="2" charset="2"/>
              <a:buNone/>
            </a:pPr>
            <a:endParaRPr lang="zh-CN" altLang="en-US" dirty="0">
              <a:cs typeface="Arial" pitchFamily="34" charset="0"/>
            </a:endParaRPr>
          </a:p>
          <a:p>
            <a:pPr algn="just">
              <a:buFont typeface="Wingdings" pitchFamily="2" charset="2"/>
              <a:buNone/>
            </a:pPr>
            <a:r>
              <a:rPr lang="zh-CN" altLang="en-US" dirty="0"/>
              <a:t>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56</a:t>
            </a:fld>
            <a:endParaRPr lang="en-US" altLang="zh-CN"/>
          </a:p>
        </p:txBody>
      </p:sp>
      <p:sp>
        <p:nvSpPr>
          <p:cNvPr id="7" name="Rectangle 2"/>
          <p:cNvSpPr>
            <a:spLocks noGrp="1" noChangeArrowheads="1"/>
          </p:cNvSpPr>
          <p:nvPr>
            <p:ph type="title"/>
          </p:nvPr>
        </p:nvSpPr>
        <p:spPr>
          <a:xfrm>
            <a:off x="457200" y="122238"/>
            <a:ext cx="7543800" cy="858837"/>
          </a:xfrm>
        </p:spPr>
        <p:txBody>
          <a:bodyPr/>
          <a:lstStyle/>
          <a:p>
            <a:pPr eaLnBrk="1" hangingPunct="1"/>
            <a:r>
              <a:rPr lang="zh-CN" altLang="en-US" dirty="0"/>
              <a:t>登录</a:t>
            </a:r>
            <a:r>
              <a:rPr lang="zh-CN" altLang="en-US" dirty="0" smtClean="0"/>
              <a:t>终端控制台</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365104"/>
            <a:ext cx="648072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97748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179512" y="1124744"/>
            <a:ext cx="7992888" cy="44116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dirty="0" smtClean="0"/>
              <a:t>与</a:t>
            </a:r>
            <a:r>
              <a:rPr lang="en-US" altLang="zh-CN" sz="2400" dirty="0" smtClean="0"/>
              <a:t>Windows</a:t>
            </a:r>
            <a:r>
              <a:rPr lang="zh-CN" altLang="en-US" sz="2400" dirty="0" smtClean="0"/>
              <a:t>不同的是：</a:t>
            </a:r>
            <a:r>
              <a:rPr lang="en-US" altLang="zh-CN" sz="2400" dirty="0" smtClean="0"/>
              <a:t>Linux</a:t>
            </a:r>
            <a:r>
              <a:rPr lang="zh-CN" altLang="en-US" sz="2400" dirty="0" smtClean="0"/>
              <a:t>界面下输入口令，屏幕上没有任何显示，并不会出现类似“******”的字符来提醒用户已经输入了几个字符。这种方法进一步提高了系统的安全性。</a:t>
            </a:r>
          </a:p>
          <a:p>
            <a:pPr eaLnBrk="1" hangingPunct="1"/>
            <a:r>
              <a:rPr lang="zh-CN" altLang="en-US" sz="2400" dirty="0" smtClean="0"/>
              <a:t>只要不是第一次登录，屏幕都会显示该用户上次登录系统的时间以及登录的终端号。</a:t>
            </a:r>
            <a:endParaRPr lang="en-US" altLang="zh-CN" sz="2400" dirty="0" smtClean="0"/>
          </a:p>
          <a:p>
            <a:pPr eaLnBrk="1" hangingPunct="1"/>
            <a:r>
              <a:rPr lang="zh-CN" altLang="en-US" sz="2400" dirty="0" smtClean="0"/>
              <a:t>第一次登录</a:t>
            </a:r>
            <a:r>
              <a:rPr lang="en-US" altLang="zh-CN" sz="2400" dirty="0" smtClean="0"/>
              <a:t>Linux</a:t>
            </a:r>
            <a:r>
              <a:rPr lang="zh-CN" altLang="en-US" sz="2400" dirty="0" smtClean="0"/>
              <a:t>系统必须以超级用户</a:t>
            </a:r>
            <a:r>
              <a:rPr lang="en-US" altLang="zh-CN" sz="2400" dirty="0" smtClean="0"/>
              <a:t>root</a:t>
            </a:r>
            <a:r>
              <a:rPr lang="zh-CN" altLang="en-US" sz="2400" dirty="0" smtClean="0"/>
              <a:t>身份登录。这个账号对系统的一切拥有完全的控制权限。通常用</a:t>
            </a:r>
            <a:r>
              <a:rPr lang="en-US" altLang="zh-CN" sz="2400" dirty="0" smtClean="0"/>
              <a:t>root</a:t>
            </a:r>
            <a:r>
              <a:rPr lang="zh-CN" altLang="en-US" sz="2400" dirty="0" smtClean="0"/>
              <a:t>账号进行系统管理及维护，包括建立新的用户账号，启动、关闭、后备及恢复系统等。</a:t>
            </a:r>
            <a:endParaRPr lang="en-US" altLang="zh-CN" sz="2400" dirty="0" smtClean="0"/>
          </a:p>
          <a:p>
            <a:pPr eaLnBrk="1" hangingPunct="1"/>
            <a:r>
              <a:rPr lang="zh-CN" altLang="en-US" sz="2400" dirty="0" smtClean="0"/>
              <a:t>登录的方式是在系统提示符后键入</a:t>
            </a:r>
            <a:r>
              <a:rPr lang="en-US" altLang="zh-CN" sz="2400" dirty="0" smtClean="0"/>
              <a:t>root</a:t>
            </a:r>
            <a:r>
              <a:rPr lang="zh-CN" altLang="en-US" sz="2400" dirty="0" smtClean="0"/>
              <a:t>， 例如：</a:t>
            </a:r>
          </a:p>
          <a:p>
            <a:pPr eaLnBrk="1" hangingPunct="1">
              <a:spcBef>
                <a:spcPct val="0"/>
              </a:spcBef>
              <a:buFontTx/>
              <a:buNone/>
            </a:pPr>
            <a:r>
              <a:rPr lang="zh-CN" altLang="en-US" sz="2600" dirty="0" smtClean="0"/>
              <a:t>    </a:t>
            </a:r>
            <a:r>
              <a:rPr lang="en-US" altLang="zh-CN" sz="2600" dirty="0" smtClean="0">
                <a:solidFill>
                  <a:srgbClr val="0000CC"/>
                </a:solidFill>
              </a:rPr>
              <a:t>login</a:t>
            </a:r>
            <a:r>
              <a:rPr lang="zh-CN" altLang="en-US" sz="2600" dirty="0" smtClean="0">
                <a:solidFill>
                  <a:srgbClr val="0000CC"/>
                </a:solidFill>
              </a:rPr>
              <a:t>：</a:t>
            </a:r>
            <a:r>
              <a:rPr lang="en-US" altLang="zh-CN" sz="2600" dirty="0" smtClean="0">
                <a:solidFill>
                  <a:srgbClr val="0000CC"/>
                </a:solidFill>
              </a:rPr>
              <a:t>root </a:t>
            </a:r>
          </a:p>
          <a:p>
            <a:pPr eaLnBrk="1" hangingPunct="1">
              <a:spcBef>
                <a:spcPct val="0"/>
              </a:spcBef>
              <a:buFontTx/>
              <a:buNone/>
            </a:pPr>
            <a:r>
              <a:rPr lang="en-US" altLang="zh-CN" sz="2600" dirty="0" smtClean="0">
                <a:solidFill>
                  <a:srgbClr val="0000CC"/>
                </a:solidFill>
              </a:rPr>
              <a:t>    Password</a:t>
            </a:r>
            <a:r>
              <a:rPr lang="zh-CN" altLang="en-US" sz="2600" dirty="0" smtClean="0">
                <a:solidFill>
                  <a:srgbClr val="0000CC"/>
                </a:solidFill>
              </a:rPr>
              <a:t>：  </a:t>
            </a:r>
          </a:p>
        </p:txBody>
      </p:sp>
      <p:sp>
        <p:nvSpPr>
          <p:cNvPr id="4" name="Rectangle 2"/>
          <p:cNvSpPr>
            <a:spLocks noGrp="1" noRot="1" noChangeArrowheads="1"/>
          </p:cNvSpPr>
          <p:nvPr>
            <p:ph type="title"/>
          </p:nvPr>
        </p:nvSpPr>
        <p:spPr>
          <a:xfrm>
            <a:off x="457200" y="122238"/>
            <a:ext cx="7543800" cy="858837"/>
          </a:xfrm>
        </p:spPr>
        <p:txBody>
          <a:bodyPr/>
          <a:lstStyle/>
          <a:p>
            <a:r>
              <a:rPr lang="zh-CN" altLang="en-US" dirty="0" smtClean="0">
                <a:ea typeface="黑体" pitchFamily="49" charset="-122"/>
              </a:rPr>
              <a:t>字符界面</a:t>
            </a:r>
            <a:endParaRPr lang="zh-CN" altLang="en-US" dirty="0">
              <a:cs typeface="Arial" pitchFamily="34" charset="0"/>
            </a:endParaRP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57</a:t>
            </a:fld>
            <a:endParaRPr lang="en-US" altLang="zh-CN"/>
          </a:p>
        </p:txBody>
      </p:sp>
    </p:spTree>
    <p:extLst>
      <p:ext uri="{BB962C8B-B14F-4D97-AF65-F5344CB8AC3E}">
        <p14:creationId xmlns:p14="http://schemas.microsoft.com/office/powerpoint/2010/main" val="37660501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a:xfrm>
            <a:off x="251520" y="1249586"/>
            <a:ext cx="8280920" cy="47717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400" dirty="0" smtClean="0"/>
              <a:t>键入</a:t>
            </a:r>
            <a:r>
              <a:rPr lang="en-US" altLang="zh-CN" sz="2400" dirty="0" smtClean="0"/>
              <a:t>root</a:t>
            </a:r>
            <a:r>
              <a:rPr lang="zh-CN" altLang="en-US" sz="2400" dirty="0" smtClean="0"/>
              <a:t>账号后，按下回车键，然后在系统提示</a:t>
            </a:r>
            <a:r>
              <a:rPr lang="en-US" altLang="zh-CN" sz="2400" dirty="0" smtClean="0"/>
              <a:t>Password</a:t>
            </a:r>
            <a:r>
              <a:rPr lang="zh-CN" altLang="en-US" sz="2400" dirty="0" smtClean="0"/>
              <a:t>后输入超级用户的密码。系统将验证输入的用户名和密码是否正确，若正确，会出现如下提示： </a:t>
            </a:r>
          </a:p>
          <a:p>
            <a:pPr eaLnBrk="1" hangingPunct="1">
              <a:buFontTx/>
              <a:buNone/>
            </a:pPr>
            <a:r>
              <a:rPr lang="zh-CN" altLang="en-US" sz="2600" dirty="0" smtClean="0"/>
              <a:t>              ［</a:t>
            </a:r>
            <a:r>
              <a:rPr lang="en-US" altLang="zh-CN" sz="2600" dirty="0" smtClean="0"/>
              <a:t>root@ Linux  root</a:t>
            </a:r>
            <a:r>
              <a:rPr lang="zh-CN" altLang="en-US" sz="2600" dirty="0" smtClean="0"/>
              <a:t>］ </a:t>
            </a:r>
            <a:r>
              <a:rPr lang="en-US" altLang="zh-CN" sz="2600" dirty="0" smtClean="0"/>
              <a:t># </a:t>
            </a:r>
          </a:p>
          <a:p>
            <a:pPr eaLnBrk="1" hangingPunct="1">
              <a:buFontTx/>
              <a:buNone/>
            </a:pPr>
            <a:endParaRPr lang="en-US" altLang="zh-CN" sz="2600" dirty="0"/>
          </a:p>
          <a:p>
            <a:pPr eaLnBrk="1" hangingPunct="1">
              <a:buFontTx/>
              <a:buNone/>
            </a:pPr>
            <a:r>
              <a:rPr lang="en-US" altLang="zh-CN" sz="2600" dirty="0" smtClean="0"/>
              <a:t>   </a:t>
            </a:r>
          </a:p>
          <a:p>
            <a:pPr eaLnBrk="1" hangingPunct="1"/>
            <a:r>
              <a:rPr lang="zh-CN" altLang="en-US" sz="2400" dirty="0" smtClean="0"/>
              <a:t>这表明已经进入系统，此处的“</a:t>
            </a:r>
            <a:r>
              <a:rPr lang="en-US" altLang="zh-CN" sz="2400" dirty="0" smtClean="0">
                <a:solidFill>
                  <a:srgbClr val="0000CC"/>
                </a:solidFill>
              </a:rPr>
              <a:t>#”</a:t>
            </a:r>
            <a:r>
              <a:rPr lang="zh-CN" altLang="en-US" sz="2400" dirty="0" smtClean="0">
                <a:solidFill>
                  <a:srgbClr val="0000CC"/>
                </a:solidFill>
              </a:rPr>
              <a:t>符号是超级用户的系统提示符</a:t>
            </a:r>
            <a:r>
              <a:rPr lang="zh-CN" altLang="en-US" sz="2400" dirty="0" smtClean="0"/>
              <a:t>，而</a:t>
            </a:r>
            <a:r>
              <a:rPr lang="zh-CN" altLang="en-US" sz="2400" dirty="0" smtClean="0">
                <a:solidFill>
                  <a:srgbClr val="0000CC"/>
                </a:solidFill>
              </a:rPr>
              <a:t>普通用户的提示符是“＄”</a:t>
            </a:r>
            <a:r>
              <a:rPr lang="zh-CN" altLang="en-US" sz="2400" dirty="0" smtClean="0"/>
              <a:t>。</a:t>
            </a:r>
            <a:endParaRPr lang="en-US" altLang="zh-CN" sz="2400" dirty="0" smtClean="0"/>
          </a:p>
          <a:p>
            <a:pPr eaLnBrk="1" hangingPunct="1"/>
            <a:r>
              <a:rPr lang="zh-CN" altLang="en-US" sz="2400" dirty="0" smtClean="0"/>
              <a:t>如果密码输入错误，将出现如下提示： </a:t>
            </a:r>
          </a:p>
          <a:p>
            <a:pPr eaLnBrk="1" hangingPunct="1">
              <a:buFontTx/>
              <a:buNone/>
            </a:pPr>
            <a:r>
              <a:rPr lang="zh-CN" altLang="en-US" sz="2400" dirty="0" smtClean="0"/>
              <a:t>    </a:t>
            </a:r>
            <a:r>
              <a:rPr lang="en-US" altLang="zh-CN" sz="2400" dirty="0" smtClean="0"/>
              <a:t>Login incorrect</a:t>
            </a:r>
          </a:p>
          <a:p>
            <a:pPr eaLnBrk="1" hangingPunct="1">
              <a:buFontTx/>
              <a:buNone/>
            </a:pPr>
            <a:r>
              <a:rPr lang="en-US" altLang="zh-CN" sz="2400" dirty="0" smtClean="0"/>
              <a:t>    </a:t>
            </a:r>
            <a:r>
              <a:rPr lang="zh-CN" altLang="en-US" sz="2400" dirty="0" smtClean="0"/>
              <a:t>稍后，又会出现“</a:t>
            </a:r>
            <a:r>
              <a:rPr lang="en-US" altLang="zh-CN" sz="2400" dirty="0" smtClean="0"/>
              <a:t>login</a:t>
            </a:r>
            <a:r>
              <a:rPr lang="zh-CN" altLang="en-US" sz="2400" dirty="0" smtClean="0"/>
              <a:t>：”，要求重新输入用户名。 </a:t>
            </a:r>
          </a:p>
        </p:txBody>
      </p:sp>
      <p:sp>
        <p:nvSpPr>
          <p:cNvPr id="4" name="Rectangle 2"/>
          <p:cNvSpPr>
            <a:spLocks noGrp="1" noRot="1" noChangeArrowheads="1"/>
          </p:cNvSpPr>
          <p:nvPr>
            <p:ph type="title"/>
          </p:nvPr>
        </p:nvSpPr>
        <p:spPr>
          <a:xfrm>
            <a:off x="457200" y="122238"/>
            <a:ext cx="7543800" cy="858837"/>
          </a:xfrm>
        </p:spPr>
        <p:txBody>
          <a:bodyPr/>
          <a:lstStyle/>
          <a:p>
            <a:r>
              <a:rPr lang="zh-CN" altLang="en-US" dirty="0" smtClean="0">
                <a:ea typeface="黑体" pitchFamily="49" charset="-122"/>
              </a:rPr>
              <a:t>字符界面</a:t>
            </a:r>
            <a:endParaRPr lang="zh-CN" altLang="en-US" dirty="0">
              <a:cs typeface="Arial" pitchFamily="34" charset="0"/>
            </a:endParaRP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58</a:t>
            </a:fld>
            <a:endParaRPr lang="en-US" altLang="zh-CN"/>
          </a:p>
        </p:txBody>
      </p:sp>
      <p:pic>
        <p:nvPicPr>
          <p:cNvPr id="1026" name="Picture 2"/>
          <p:cNvPicPr>
            <a:picLocks noChangeAspect="1" noChangeArrowheads="1"/>
          </p:cNvPicPr>
          <p:nvPr/>
        </p:nvPicPr>
        <p:blipFill>
          <a:blip r:embed="rId3">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544638" y="2714625"/>
            <a:ext cx="6053137" cy="121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33194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484784"/>
            <a:ext cx="8219256" cy="4411662"/>
          </a:xfrm>
        </p:spPr>
        <p:txBody>
          <a:bodyPr/>
          <a:lstStyle/>
          <a:p>
            <a:pPr>
              <a:lnSpc>
                <a:spcPct val="150000"/>
              </a:lnSpc>
            </a:pPr>
            <a:r>
              <a:rPr lang="zh-CN" altLang="en-US" dirty="0" smtClean="0"/>
              <a:t>如果图形界面属于未开启状态（如直接登录字符界面，或退出了图形界面），则需要首先输入命令“</a:t>
            </a:r>
            <a:r>
              <a:rPr lang="en-US" altLang="zh-CN" dirty="0" err="1" smtClean="0"/>
              <a:t>startx</a:t>
            </a:r>
            <a:r>
              <a:rPr lang="zh-CN" altLang="en-US" dirty="0" smtClean="0"/>
              <a:t>”启动 </a:t>
            </a:r>
            <a:r>
              <a:rPr lang="en-US" altLang="zh-CN" dirty="0" smtClean="0"/>
              <a:t>X  Window</a:t>
            </a:r>
            <a:r>
              <a:rPr lang="zh-CN" altLang="en-US" dirty="0" smtClean="0"/>
              <a:t>。</a:t>
            </a:r>
            <a:endParaRPr lang="en-US" altLang="zh-CN" dirty="0" smtClean="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59</a:t>
            </a:fld>
            <a:endParaRPr lang="en-US" altLang="zh-CN"/>
          </a:p>
        </p:txBody>
      </p:sp>
      <p:sp>
        <p:nvSpPr>
          <p:cNvPr id="5" name="Rectangle 2"/>
          <p:cNvSpPr>
            <a:spLocks noGrp="1" noRot="1" noChangeArrowheads="1"/>
          </p:cNvSpPr>
          <p:nvPr>
            <p:ph type="title"/>
          </p:nvPr>
        </p:nvSpPr>
        <p:spPr>
          <a:xfrm>
            <a:off x="457200" y="122238"/>
            <a:ext cx="7543800" cy="858837"/>
          </a:xfrm>
        </p:spPr>
        <p:txBody>
          <a:bodyPr/>
          <a:lstStyle/>
          <a:p>
            <a:r>
              <a:rPr lang="zh-CN" altLang="en-US" dirty="0" smtClean="0">
                <a:ea typeface="黑体" pitchFamily="49" charset="-122"/>
              </a:rPr>
              <a:t>字符界面</a:t>
            </a:r>
            <a:endParaRPr lang="zh-CN" altLang="en-US" dirty="0">
              <a:cs typeface="Arial" pitchFamily="34" charset="0"/>
            </a:endParaRPr>
          </a:p>
        </p:txBody>
      </p:sp>
    </p:spTree>
    <p:extLst>
      <p:ext uri="{BB962C8B-B14F-4D97-AF65-F5344CB8AC3E}">
        <p14:creationId xmlns:p14="http://schemas.microsoft.com/office/powerpoint/2010/main" val="253521002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X Window</a:t>
            </a:r>
            <a:endParaRPr lang="zh-CN" altLang="en-US" dirty="0"/>
          </a:p>
        </p:txBody>
      </p:sp>
      <p:sp>
        <p:nvSpPr>
          <p:cNvPr id="3" name="内容占位符 2"/>
          <p:cNvSpPr>
            <a:spLocks noGrp="1"/>
          </p:cNvSpPr>
          <p:nvPr>
            <p:ph idx="1"/>
          </p:nvPr>
        </p:nvSpPr>
        <p:spPr>
          <a:xfrm>
            <a:off x="385192" y="1321594"/>
            <a:ext cx="8003232" cy="4411662"/>
          </a:xfrm>
        </p:spPr>
        <p:txBody>
          <a:bodyPr/>
          <a:lstStyle/>
          <a:p>
            <a:pPr marL="0" indent="0">
              <a:lnSpc>
                <a:spcPct val="120000"/>
              </a:lnSpc>
              <a:buNone/>
            </a:pPr>
            <a:r>
              <a:rPr lang="en-US" altLang="zh-CN" sz="2600" dirty="0" smtClean="0"/>
              <a:t>X Window</a:t>
            </a:r>
            <a:r>
              <a:rPr lang="zh-CN" altLang="en-US" sz="2600" dirty="0" smtClean="0"/>
              <a:t>环境，一个重要的概念就是</a:t>
            </a:r>
            <a:r>
              <a:rPr lang="zh-CN" altLang="en-US" sz="2600" dirty="0" smtClean="0">
                <a:solidFill>
                  <a:srgbClr val="0000CC"/>
                </a:solidFill>
              </a:rPr>
              <a:t>窗口和界面分离</a:t>
            </a:r>
            <a:r>
              <a:rPr lang="zh-CN" altLang="en-US" sz="2600" dirty="0" smtClean="0"/>
              <a:t>。在</a:t>
            </a:r>
            <a:r>
              <a:rPr lang="en-US" altLang="zh-CN" sz="2600" dirty="0" smtClean="0"/>
              <a:t>X</a:t>
            </a:r>
            <a:r>
              <a:rPr lang="zh-CN" altLang="en-US" sz="2600" dirty="0" smtClean="0"/>
              <a:t>环境中必须运行两个应用程序（</a:t>
            </a:r>
            <a:r>
              <a:rPr lang="en-US" altLang="zh-CN" sz="2600" dirty="0" smtClean="0"/>
              <a:t>X</a:t>
            </a:r>
            <a:r>
              <a:rPr lang="zh-CN" altLang="en-US" sz="2600" dirty="0" smtClean="0"/>
              <a:t>服务器和窗口管理器），才能提供完整的图形化用户界面。</a:t>
            </a:r>
            <a:r>
              <a:rPr lang="en-US" altLang="zh-CN" sz="2600" dirty="0" smtClean="0"/>
              <a:t>X</a:t>
            </a:r>
            <a:r>
              <a:rPr lang="zh-CN" altLang="en-US" sz="2600" dirty="0" smtClean="0"/>
              <a:t>服务器用来建立图形显示，包括分辨率、颜色等；窗口管理器提供菜单、窗口边框以及移动、切换、最大化和最小化窗口等。</a:t>
            </a:r>
            <a:endParaRPr lang="en-US" altLang="zh-CN" sz="2600" dirty="0" smtClean="0"/>
          </a:p>
          <a:p>
            <a:pPr marL="0" indent="0">
              <a:lnSpc>
                <a:spcPct val="120000"/>
              </a:lnSpc>
              <a:buNone/>
            </a:pPr>
            <a:r>
              <a:rPr lang="en-US" altLang="zh-CN" sz="2600" dirty="0"/>
              <a:t>X </a:t>
            </a:r>
            <a:r>
              <a:rPr lang="en-US" altLang="zh-CN" sz="2600" dirty="0" smtClean="0"/>
              <a:t>Window</a:t>
            </a:r>
            <a:r>
              <a:rPr lang="zh-CN" altLang="en-US" sz="2600" dirty="0" smtClean="0"/>
              <a:t>界面提供了很大的</a:t>
            </a:r>
            <a:r>
              <a:rPr lang="zh-CN" altLang="en-US" sz="2600" dirty="0" smtClean="0">
                <a:solidFill>
                  <a:srgbClr val="0000CC"/>
                </a:solidFill>
              </a:rPr>
              <a:t>灵活性</a:t>
            </a:r>
            <a:r>
              <a:rPr lang="zh-CN" altLang="en-US" sz="2600" dirty="0" smtClean="0"/>
              <a:t>，这种用户界面和基本窗口层的分离使</a:t>
            </a:r>
            <a:r>
              <a:rPr lang="en-US" altLang="zh-CN" sz="2600" dirty="0" smtClean="0"/>
              <a:t>X Window</a:t>
            </a:r>
            <a:r>
              <a:rPr lang="zh-CN" altLang="en-US" sz="2600" dirty="0" smtClean="0">
                <a:solidFill>
                  <a:srgbClr val="0000CC"/>
                </a:solidFill>
              </a:rPr>
              <a:t>可以通过生成不同窗口管理器而生成多个完全不同的设计界面。</a:t>
            </a:r>
            <a:endParaRPr lang="en-US" altLang="zh-CN" sz="2600" dirty="0" smtClean="0">
              <a:solidFill>
                <a:srgbClr val="0000CC"/>
              </a:solidFill>
            </a:endParaRPr>
          </a:p>
          <a:p>
            <a:pPr marL="0" indent="0">
              <a:buNone/>
            </a:pPr>
            <a:endParaRPr lang="en-US" altLang="zh-CN" dirty="0" smtClean="0"/>
          </a:p>
          <a:p>
            <a:pPr marL="0" indent="0">
              <a:buNone/>
            </a:pPr>
            <a:endParaRPr lang="en-US" altLang="zh-CN" dirty="0" smtClean="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a:t>
            </a:fld>
            <a:endParaRPr lang="en-US" altLang="zh-CN"/>
          </a:p>
        </p:txBody>
      </p:sp>
    </p:spTree>
    <p:extLst>
      <p:ext uri="{BB962C8B-B14F-4D97-AF65-F5344CB8AC3E}">
        <p14:creationId xmlns:p14="http://schemas.microsoft.com/office/powerpoint/2010/main" val="1516934791"/>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57200" y="44624"/>
            <a:ext cx="7543800" cy="858837"/>
          </a:xfrm>
        </p:spPr>
        <p:txBody>
          <a:bodyPr/>
          <a:lstStyle/>
          <a:p>
            <a:pPr algn="ctr"/>
            <a:r>
              <a:rPr lang="en-US" altLang="zh-CN" sz="4000" dirty="0" smtClean="0"/>
              <a:t>X Window </a:t>
            </a:r>
            <a:r>
              <a:rPr lang="zh-CN" altLang="en-US" sz="4000" dirty="0" smtClean="0"/>
              <a:t>架构</a:t>
            </a:r>
            <a:endParaRPr lang="zh-CN" altLang="en-US" sz="4000" dirty="0"/>
          </a:p>
        </p:txBody>
      </p:sp>
      <p:sp>
        <p:nvSpPr>
          <p:cNvPr id="296963" name="Rectangle 3"/>
          <p:cNvSpPr>
            <a:spLocks noChangeArrowheads="1"/>
          </p:cNvSpPr>
          <p:nvPr/>
        </p:nvSpPr>
        <p:spPr bwMode="auto">
          <a:xfrm>
            <a:off x="314679" y="1052736"/>
            <a:ext cx="81359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lnSpc>
                <a:spcPct val="150000"/>
              </a:lnSpc>
            </a:pPr>
            <a:r>
              <a:rPr lang="en-US" altLang="zh-CN" sz="2800" dirty="0">
                <a:latin typeface="+mn-ea"/>
                <a:ea typeface="+mn-ea"/>
              </a:rPr>
              <a:t>X Window</a:t>
            </a:r>
            <a:r>
              <a:rPr lang="zh-CN" altLang="en-US" sz="2800" dirty="0">
                <a:latin typeface="+mn-ea"/>
                <a:ea typeface="+mn-ea"/>
              </a:rPr>
              <a:t>从逻辑上分为三层：</a:t>
            </a:r>
          </a:p>
          <a:p>
            <a:pPr marL="342900" indent="-342900" algn="l" eaLnBrk="0" hangingPunct="0">
              <a:lnSpc>
                <a:spcPct val="150000"/>
              </a:lnSpc>
              <a:buClr>
                <a:srgbClr val="002060"/>
              </a:buClr>
              <a:buSzPct val="70000"/>
              <a:buFont typeface="Wingdings" panose="05000000000000000000" pitchFamily="2" charset="2"/>
              <a:buChar char="l"/>
            </a:pPr>
            <a:r>
              <a:rPr lang="en-US" altLang="zh-CN" sz="2800" b="1" dirty="0">
                <a:solidFill>
                  <a:srgbClr val="000099"/>
                </a:solidFill>
                <a:effectLst>
                  <a:outerShdw blurRad="38100" dist="38100" dir="2700000" algn="tl">
                    <a:srgbClr val="C0C0C0"/>
                  </a:outerShdw>
                </a:effectLst>
                <a:latin typeface="+mn-ea"/>
                <a:ea typeface="+mn-ea"/>
              </a:rPr>
              <a:t>X</a:t>
            </a:r>
            <a:r>
              <a:rPr lang="zh-CN" altLang="en-US" sz="2800" b="1" dirty="0">
                <a:solidFill>
                  <a:srgbClr val="000099"/>
                </a:solidFill>
                <a:effectLst>
                  <a:outerShdw blurRad="38100" dist="38100" dir="2700000" algn="tl">
                    <a:srgbClr val="C0C0C0"/>
                  </a:outerShdw>
                </a:effectLst>
                <a:latin typeface="+mn-ea"/>
                <a:ea typeface="+mn-ea"/>
              </a:rPr>
              <a:t>服务器</a:t>
            </a:r>
            <a:r>
              <a:rPr lang="en-US" altLang="zh-CN" sz="2800" dirty="0">
                <a:latin typeface="+mn-ea"/>
                <a:ea typeface="+mn-ea"/>
              </a:rPr>
              <a:t>——</a:t>
            </a:r>
            <a:r>
              <a:rPr lang="en-US" altLang="zh-CN" sz="2800" b="1" dirty="0">
                <a:solidFill>
                  <a:srgbClr val="000099"/>
                </a:solidFill>
                <a:effectLst>
                  <a:outerShdw blurRad="38100" dist="38100" dir="2700000" algn="tl">
                    <a:srgbClr val="C0C0C0"/>
                  </a:outerShdw>
                </a:effectLst>
                <a:latin typeface="+mn-ea"/>
                <a:ea typeface="+mn-ea"/>
              </a:rPr>
              <a:t>X </a:t>
            </a:r>
            <a:r>
              <a:rPr lang="en-US" altLang="zh-CN" sz="2800" b="1" dirty="0" smtClean="0">
                <a:solidFill>
                  <a:srgbClr val="000099"/>
                </a:solidFill>
                <a:effectLst>
                  <a:outerShdw blurRad="38100" dist="38100" dir="2700000" algn="tl">
                    <a:srgbClr val="C0C0C0"/>
                  </a:outerShdw>
                </a:effectLst>
                <a:latin typeface="+mn-ea"/>
                <a:ea typeface="+mn-ea"/>
              </a:rPr>
              <a:t>Server</a:t>
            </a:r>
            <a:endParaRPr lang="en-US" altLang="zh-CN" sz="2800" dirty="0">
              <a:latin typeface="+mn-ea"/>
              <a:ea typeface="+mn-ea"/>
            </a:endParaRPr>
          </a:p>
          <a:p>
            <a:pPr marL="342900" indent="-342900" algn="l" eaLnBrk="0" hangingPunct="0">
              <a:lnSpc>
                <a:spcPct val="150000"/>
              </a:lnSpc>
              <a:buClr>
                <a:srgbClr val="002060"/>
              </a:buClr>
              <a:buSzPct val="70000"/>
              <a:buFont typeface="Wingdings" panose="05000000000000000000" pitchFamily="2" charset="2"/>
              <a:buChar char="l"/>
            </a:pPr>
            <a:r>
              <a:rPr lang="en-US" altLang="zh-CN" sz="2800" b="1" dirty="0" smtClean="0">
                <a:solidFill>
                  <a:srgbClr val="000099"/>
                </a:solidFill>
                <a:effectLst>
                  <a:outerShdw blurRad="38100" dist="38100" dir="2700000" algn="tl">
                    <a:srgbClr val="C0C0C0"/>
                  </a:outerShdw>
                </a:effectLst>
                <a:latin typeface="+mn-ea"/>
                <a:ea typeface="+mn-ea"/>
              </a:rPr>
              <a:t>X</a:t>
            </a:r>
            <a:r>
              <a:rPr lang="zh-CN" altLang="en-US" sz="2800" b="1" dirty="0">
                <a:solidFill>
                  <a:srgbClr val="000099"/>
                </a:solidFill>
                <a:effectLst>
                  <a:outerShdw blurRad="38100" dist="38100" dir="2700000" algn="tl">
                    <a:srgbClr val="C0C0C0"/>
                  </a:outerShdw>
                </a:effectLst>
                <a:latin typeface="+mn-ea"/>
                <a:ea typeface="+mn-ea"/>
              </a:rPr>
              <a:t>客户端</a:t>
            </a:r>
            <a:r>
              <a:rPr lang="en-US" altLang="zh-CN" sz="2800" dirty="0">
                <a:latin typeface="+mn-ea"/>
                <a:ea typeface="+mn-ea"/>
              </a:rPr>
              <a:t>——</a:t>
            </a:r>
            <a:r>
              <a:rPr lang="en-US" altLang="zh-CN" sz="2800" b="1" dirty="0">
                <a:solidFill>
                  <a:srgbClr val="000099"/>
                </a:solidFill>
                <a:effectLst>
                  <a:outerShdw blurRad="38100" dist="38100" dir="2700000" algn="tl">
                    <a:srgbClr val="C0C0C0"/>
                  </a:outerShdw>
                </a:effectLst>
                <a:latin typeface="+mn-ea"/>
                <a:ea typeface="+mn-ea"/>
              </a:rPr>
              <a:t>X </a:t>
            </a:r>
            <a:r>
              <a:rPr lang="en-US" altLang="zh-CN" sz="2800" b="1" dirty="0" smtClean="0">
                <a:solidFill>
                  <a:srgbClr val="000099"/>
                </a:solidFill>
                <a:effectLst>
                  <a:outerShdw blurRad="38100" dist="38100" dir="2700000" algn="tl">
                    <a:srgbClr val="C0C0C0"/>
                  </a:outerShdw>
                </a:effectLst>
                <a:latin typeface="+mn-ea"/>
                <a:ea typeface="+mn-ea"/>
              </a:rPr>
              <a:t>Client</a:t>
            </a:r>
            <a:endParaRPr lang="en-US" altLang="zh-CN" sz="2800" dirty="0" smtClean="0">
              <a:latin typeface="+mn-ea"/>
              <a:ea typeface="+mn-ea"/>
            </a:endParaRPr>
          </a:p>
          <a:p>
            <a:pPr marL="342900" indent="-342900" algn="l" eaLnBrk="0" hangingPunct="0">
              <a:lnSpc>
                <a:spcPct val="150000"/>
              </a:lnSpc>
              <a:buClr>
                <a:srgbClr val="002060"/>
              </a:buClr>
              <a:buSzPct val="70000"/>
              <a:buFont typeface="Wingdings" panose="05000000000000000000" pitchFamily="2" charset="2"/>
              <a:buChar char="l"/>
            </a:pPr>
            <a:r>
              <a:rPr lang="en-US" altLang="zh-CN" sz="2800" b="1" dirty="0" smtClean="0">
                <a:solidFill>
                  <a:srgbClr val="000099"/>
                </a:solidFill>
                <a:effectLst>
                  <a:outerShdw blurRad="38100" dist="38100" dir="2700000" algn="tl">
                    <a:srgbClr val="C0C0C0"/>
                  </a:outerShdw>
                </a:effectLst>
                <a:latin typeface="+mn-ea"/>
                <a:ea typeface="+mn-ea"/>
              </a:rPr>
              <a:t>X</a:t>
            </a:r>
            <a:r>
              <a:rPr lang="zh-CN" altLang="en-US" sz="2800" b="1" dirty="0">
                <a:solidFill>
                  <a:srgbClr val="000099"/>
                </a:solidFill>
                <a:effectLst>
                  <a:outerShdw blurRad="38100" dist="38100" dir="2700000" algn="tl">
                    <a:srgbClr val="C0C0C0"/>
                  </a:outerShdw>
                </a:effectLst>
                <a:latin typeface="+mn-ea"/>
                <a:ea typeface="+mn-ea"/>
              </a:rPr>
              <a:t>通讯协议</a:t>
            </a:r>
            <a:r>
              <a:rPr lang="en-US" altLang="zh-CN" sz="2800" dirty="0">
                <a:latin typeface="+mn-ea"/>
                <a:ea typeface="+mn-ea"/>
              </a:rPr>
              <a:t>——</a:t>
            </a:r>
            <a:r>
              <a:rPr lang="en-US" altLang="zh-CN" sz="2800" b="1" dirty="0">
                <a:solidFill>
                  <a:srgbClr val="000099"/>
                </a:solidFill>
                <a:effectLst>
                  <a:outerShdw blurRad="38100" dist="38100" dir="2700000" algn="tl">
                    <a:srgbClr val="C0C0C0"/>
                  </a:outerShdw>
                </a:effectLst>
                <a:latin typeface="+mn-ea"/>
                <a:ea typeface="+mn-ea"/>
              </a:rPr>
              <a:t>X Protocol</a:t>
            </a:r>
            <a:r>
              <a:rPr lang="en-US" altLang="zh-CN" sz="2800" dirty="0">
                <a:latin typeface="+mn-ea"/>
                <a:ea typeface="+mn-ea"/>
              </a:rPr>
              <a:t> </a:t>
            </a:r>
          </a:p>
        </p:txBody>
      </p:sp>
      <p:sp>
        <p:nvSpPr>
          <p:cNvPr id="2" name="矩形 1"/>
          <p:cNvSpPr/>
          <p:nvPr/>
        </p:nvSpPr>
        <p:spPr>
          <a:xfrm>
            <a:off x="395536" y="3964493"/>
            <a:ext cx="3674282" cy="1865126"/>
          </a:xfrm>
          <a:prstGeom prst="rect">
            <a:avLst/>
          </a:prstGeom>
        </p:spPr>
        <p:txBody>
          <a:bodyPr wrap="square">
            <a:spAutoFit/>
          </a:bodyPr>
          <a:lstStyle/>
          <a:p>
            <a:pPr algn="l">
              <a:lnSpc>
                <a:spcPct val="120000"/>
              </a:lnSpc>
            </a:pPr>
            <a:r>
              <a:rPr lang="zh-CN" altLang="en-US" sz="2400" dirty="0">
                <a:latin typeface="+mn-ea"/>
                <a:ea typeface="+mn-ea"/>
              </a:rPr>
              <a:t>这样做的优点是你可以把服务器运行于和你的显示器所在的机器不同的另一台机器</a:t>
            </a:r>
            <a:r>
              <a:rPr lang="zh-CN" altLang="en-US" sz="2400" dirty="0" smtClean="0">
                <a:latin typeface="+mn-ea"/>
                <a:ea typeface="+mn-ea"/>
              </a:rPr>
              <a:t>上</a:t>
            </a:r>
            <a:r>
              <a:rPr lang="zh-CN" altLang="en-US" sz="2400" dirty="0">
                <a:latin typeface="+mn-ea"/>
                <a:ea typeface="+mn-ea"/>
              </a:rPr>
              <a:t>。</a:t>
            </a: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7</a:t>
            </a:fld>
            <a:endParaRPr lang="en-US" altLang="zh-CN"/>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54655" y="3429000"/>
            <a:ext cx="4581841"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81624"/>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67544" y="44624"/>
            <a:ext cx="7543800" cy="858837"/>
          </a:xfrm>
        </p:spPr>
        <p:txBody>
          <a:bodyPr/>
          <a:lstStyle/>
          <a:p>
            <a:pPr algn="ctr"/>
            <a:r>
              <a:rPr lang="en-US" altLang="zh-CN" sz="4000" dirty="0" smtClean="0"/>
              <a:t>X Window </a:t>
            </a:r>
            <a:r>
              <a:rPr lang="zh-CN" altLang="en-US" sz="4000" dirty="0" smtClean="0"/>
              <a:t>架构</a:t>
            </a:r>
            <a:endParaRPr lang="zh-CN" altLang="en-US" sz="4000" dirty="0"/>
          </a:p>
        </p:txBody>
      </p:sp>
      <p:sp>
        <p:nvSpPr>
          <p:cNvPr id="296963" name="Rectangle 3"/>
          <p:cNvSpPr>
            <a:spLocks noChangeArrowheads="1"/>
          </p:cNvSpPr>
          <p:nvPr/>
        </p:nvSpPr>
        <p:spPr bwMode="auto">
          <a:xfrm>
            <a:off x="251520" y="908720"/>
            <a:ext cx="7992888"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l" eaLnBrk="0" hangingPunct="0">
              <a:lnSpc>
                <a:spcPct val="150000"/>
              </a:lnSpc>
              <a:buClr>
                <a:srgbClr val="002060"/>
              </a:buClr>
              <a:buSzPct val="70000"/>
              <a:buFont typeface="Wingdings" panose="05000000000000000000" pitchFamily="2" charset="2"/>
              <a:buChar char="l"/>
            </a:pPr>
            <a:r>
              <a:rPr lang="en-US" altLang="zh-CN" sz="2600" b="1" dirty="0" smtClean="0">
                <a:solidFill>
                  <a:srgbClr val="000099"/>
                </a:solidFill>
                <a:effectLst>
                  <a:outerShdw blurRad="38100" dist="38100" dir="2700000" algn="tl">
                    <a:srgbClr val="C0C0C0"/>
                  </a:outerShdw>
                </a:effectLst>
                <a:latin typeface="+mn-ea"/>
                <a:ea typeface="+mn-ea"/>
              </a:rPr>
              <a:t>X</a:t>
            </a:r>
            <a:r>
              <a:rPr lang="zh-CN" altLang="en-US" sz="2600" b="1" dirty="0">
                <a:solidFill>
                  <a:srgbClr val="000099"/>
                </a:solidFill>
                <a:effectLst>
                  <a:outerShdw blurRad="38100" dist="38100" dir="2700000" algn="tl">
                    <a:srgbClr val="C0C0C0"/>
                  </a:outerShdw>
                </a:effectLst>
                <a:latin typeface="+mn-ea"/>
                <a:ea typeface="+mn-ea"/>
              </a:rPr>
              <a:t>服务器</a:t>
            </a:r>
            <a:r>
              <a:rPr lang="en-US" altLang="zh-CN" sz="2600" dirty="0" smtClean="0">
                <a:latin typeface="+mn-ea"/>
                <a:ea typeface="+mn-ea"/>
              </a:rPr>
              <a:t>——</a:t>
            </a:r>
            <a:r>
              <a:rPr lang="en-US" altLang="zh-CN" sz="2600" dirty="0">
                <a:solidFill>
                  <a:srgbClr val="000099"/>
                </a:solidFill>
                <a:effectLst>
                  <a:outerShdw blurRad="38100" dist="38100" dir="2700000" algn="tl">
                    <a:srgbClr val="C0C0C0"/>
                  </a:outerShdw>
                </a:effectLst>
                <a:latin typeface="+mn-ea"/>
              </a:rPr>
              <a:t>X </a:t>
            </a:r>
            <a:r>
              <a:rPr lang="en-US" altLang="zh-CN" sz="2600" dirty="0" smtClean="0">
                <a:solidFill>
                  <a:srgbClr val="000099"/>
                </a:solidFill>
                <a:effectLst>
                  <a:outerShdw blurRad="38100" dist="38100" dir="2700000" algn="tl">
                    <a:srgbClr val="C0C0C0"/>
                  </a:outerShdw>
                </a:effectLst>
                <a:latin typeface="+mn-ea"/>
              </a:rPr>
              <a:t>Server</a:t>
            </a:r>
            <a:r>
              <a:rPr lang="zh-CN" altLang="en-US" sz="2600" dirty="0" smtClean="0">
                <a:latin typeface="+mn-ea"/>
                <a:ea typeface="+mn-ea"/>
              </a:rPr>
              <a:t>是</a:t>
            </a:r>
            <a:r>
              <a:rPr lang="en-US" altLang="zh-CN" sz="2600" dirty="0" smtClean="0">
                <a:latin typeface="+mn-ea"/>
                <a:ea typeface="+mn-ea"/>
              </a:rPr>
              <a:t>X Window</a:t>
            </a:r>
            <a:r>
              <a:rPr lang="zh-CN" altLang="en-US" sz="2600" dirty="0" smtClean="0">
                <a:latin typeface="+mn-ea"/>
                <a:ea typeface="+mn-ea"/>
              </a:rPr>
              <a:t>的</a:t>
            </a:r>
            <a:r>
              <a:rPr lang="zh-CN" altLang="en-US" sz="2600" dirty="0">
                <a:latin typeface="+mn-ea"/>
                <a:ea typeface="+mn-ea"/>
              </a:rPr>
              <a:t>核心，它接受输入设备的输入</a:t>
            </a:r>
            <a:r>
              <a:rPr lang="zh-CN" altLang="en-US" sz="2600" dirty="0" smtClean="0">
                <a:latin typeface="+mn-ea"/>
                <a:ea typeface="+mn-ea"/>
              </a:rPr>
              <a:t>信息，并控制屏幕的显示。负责</a:t>
            </a:r>
            <a:r>
              <a:rPr lang="zh-CN" altLang="en-US" sz="2600" dirty="0">
                <a:latin typeface="+mn-ea"/>
                <a:ea typeface="+mn-ea"/>
              </a:rPr>
              <a:t>所有有关图形显示的操作，控制输入输出，维护字体，颜色等相关</a:t>
            </a:r>
            <a:r>
              <a:rPr lang="zh-CN" altLang="en-US" sz="2600" dirty="0" smtClean="0">
                <a:latin typeface="+mn-ea"/>
                <a:ea typeface="+mn-ea"/>
              </a:rPr>
              <a:t>资源，包括所有的你</a:t>
            </a:r>
            <a:r>
              <a:rPr lang="zh-CN" altLang="en-US" sz="2600" dirty="0">
                <a:latin typeface="+mn-ea"/>
                <a:ea typeface="+mn-ea"/>
              </a:rPr>
              <a:t>可以见到的图形元素的</a:t>
            </a:r>
            <a:r>
              <a:rPr lang="zh-CN" altLang="en-US" sz="2600" dirty="0" smtClean="0">
                <a:latin typeface="+mn-ea"/>
                <a:ea typeface="+mn-ea"/>
              </a:rPr>
              <a:t>绘制。</a:t>
            </a:r>
            <a:endParaRPr lang="en-US" altLang="zh-CN" sz="2600" dirty="0">
              <a:latin typeface="+mn-ea"/>
              <a:ea typeface="+mn-ea"/>
            </a:endParaRPr>
          </a:p>
          <a:p>
            <a:pPr marL="342900" indent="-342900" algn="l" eaLnBrk="0" hangingPunct="0">
              <a:lnSpc>
                <a:spcPct val="150000"/>
              </a:lnSpc>
              <a:buClr>
                <a:srgbClr val="002060"/>
              </a:buClr>
              <a:buSzPct val="70000"/>
              <a:buFont typeface="Wingdings" panose="05000000000000000000" pitchFamily="2" charset="2"/>
              <a:buChar char="l"/>
            </a:pPr>
            <a:r>
              <a:rPr lang="en-US" altLang="zh-CN" sz="2600" dirty="0" smtClean="0">
                <a:latin typeface="+mn-ea"/>
                <a:ea typeface="+mn-ea"/>
              </a:rPr>
              <a:t>X </a:t>
            </a:r>
            <a:r>
              <a:rPr lang="zh-CN" altLang="en-US" sz="2600" dirty="0" smtClean="0">
                <a:latin typeface="+mn-ea"/>
                <a:ea typeface="+mn-ea"/>
              </a:rPr>
              <a:t>服务器响应</a:t>
            </a:r>
            <a:r>
              <a:rPr lang="en-US" altLang="zh-CN" sz="2600" dirty="0" smtClean="0">
                <a:latin typeface="+mn-ea"/>
                <a:ea typeface="+mn-ea"/>
              </a:rPr>
              <a:t>X</a:t>
            </a:r>
            <a:r>
              <a:rPr lang="zh-CN" altLang="en-US" sz="2600" dirty="0" smtClean="0">
                <a:latin typeface="+mn-ea"/>
                <a:ea typeface="+mn-ea"/>
              </a:rPr>
              <a:t>客户机的显示请求建立窗口，由服务器程序将显示的具体要求翻译，并传给硬件</a:t>
            </a:r>
            <a:r>
              <a:rPr lang="zh-CN" altLang="en-US" sz="2600" dirty="0" smtClean="0">
                <a:latin typeface="+mn-ea"/>
                <a:ea typeface="+mn-ea"/>
              </a:rPr>
              <a:t>设备，在</a:t>
            </a:r>
            <a:r>
              <a:rPr lang="zh-CN" altLang="en-US" sz="2600" dirty="0" smtClean="0">
                <a:latin typeface="+mn-ea"/>
                <a:ea typeface="+mn-ea"/>
              </a:rPr>
              <a:t>窗口显示图形和</a:t>
            </a:r>
            <a:r>
              <a:rPr lang="zh-CN" altLang="en-US" sz="2600" dirty="0" smtClean="0">
                <a:latin typeface="+mn-ea"/>
                <a:ea typeface="+mn-ea"/>
              </a:rPr>
              <a:t>文字，回应客户机程序的需求。每</a:t>
            </a:r>
            <a:r>
              <a:rPr lang="zh-CN" altLang="en-US" sz="2600" dirty="0" smtClean="0">
                <a:latin typeface="+mn-ea"/>
                <a:ea typeface="+mn-ea"/>
              </a:rPr>
              <a:t>一套显示设备只对应唯一的一个</a:t>
            </a:r>
            <a:r>
              <a:rPr lang="en-US" altLang="zh-CN" sz="2600" dirty="0" smtClean="0">
                <a:latin typeface="+mn-ea"/>
                <a:ea typeface="+mn-ea"/>
              </a:rPr>
              <a:t>X</a:t>
            </a:r>
            <a:r>
              <a:rPr lang="zh-CN" altLang="en-US" sz="2600" dirty="0" smtClean="0">
                <a:latin typeface="+mn-ea"/>
                <a:ea typeface="+mn-ea"/>
              </a:rPr>
              <a:t>服务器。</a:t>
            </a:r>
            <a:r>
              <a:rPr lang="en-US" altLang="zh-CN" sz="2600" dirty="0" smtClean="0">
                <a:latin typeface="+mn-ea"/>
                <a:ea typeface="+mn-ea"/>
              </a:rPr>
              <a:t>      </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8</a:t>
            </a:fld>
            <a:endParaRPr lang="en-US" altLang="zh-CN"/>
          </a:p>
        </p:txBody>
      </p:sp>
    </p:spTree>
    <p:extLst>
      <p:ext uri="{BB962C8B-B14F-4D97-AF65-F5344CB8AC3E}">
        <p14:creationId xmlns:p14="http://schemas.microsoft.com/office/powerpoint/2010/main" val="425888911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457200" y="44624"/>
            <a:ext cx="7543800" cy="858837"/>
          </a:xfrm>
        </p:spPr>
        <p:txBody>
          <a:bodyPr/>
          <a:lstStyle/>
          <a:p>
            <a:pPr algn="ctr"/>
            <a:r>
              <a:rPr lang="en-US" altLang="zh-CN" sz="4000" dirty="0" smtClean="0"/>
              <a:t>X Window </a:t>
            </a:r>
            <a:r>
              <a:rPr lang="zh-CN" altLang="en-US" sz="4000" dirty="0" smtClean="0"/>
              <a:t>架构</a:t>
            </a:r>
            <a:endParaRPr lang="zh-CN" altLang="en-US" sz="4000" dirty="0"/>
          </a:p>
        </p:txBody>
      </p:sp>
      <p:sp>
        <p:nvSpPr>
          <p:cNvPr id="296963" name="Rectangle 3"/>
          <p:cNvSpPr>
            <a:spLocks noChangeArrowheads="1"/>
          </p:cNvSpPr>
          <p:nvPr/>
        </p:nvSpPr>
        <p:spPr bwMode="auto">
          <a:xfrm>
            <a:off x="323527" y="1298463"/>
            <a:ext cx="777686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gn="l" eaLnBrk="0" hangingPunct="0">
              <a:lnSpc>
                <a:spcPct val="150000"/>
              </a:lnSpc>
              <a:buClr>
                <a:srgbClr val="002060"/>
              </a:buClr>
              <a:buSzPct val="70000"/>
              <a:buFont typeface="Wingdings" panose="05000000000000000000" pitchFamily="2" charset="2"/>
              <a:buChar char="l"/>
            </a:pPr>
            <a:r>
              <a:rPr lang="en-US" altLang="zh-CN" sz="2600" b="1" dirty="0" smtClean="0">
                <a:solidFill>
                  <a:srgbClr val="000099"/>
                </a:solidFill>
                <a:effectLst>
                  <a:outerShdw blurRad="38100" dist="38100" dir="2700000" algn="tl">
                    <a:srgbClr val="C0C0C0"/>
                  </a:outerShdw>
                </a:effectLst>
                <a:latin typeface="+mn-ea"/>
                <a:ea typeface="+mn-ea"/>
              </a:rPr>
              <a:t>X</a:t>
            </a:r>
            <a:r>
              <a:rPr lang="zh-CN" altLang="en-US" sz="2600" b="1" dirty="0">
                <a:solidFill>
                  <a:srgbClr val="000099"/>
                </a:solidFill>
                <a:effectLst>
                  <a:outerShdw blurRad="38100" dist="38100" dir="2700000" algn="tl">
                    <a:srgbClr val="C0C0C0"/>
                  </a:outerShdw>
                </a:effectLst>
                <a:latin typeface="+mn-ea"/>
                <a:ea typeface="+mn-ea"/>
              </a:rPr>
              <a:t>客户端</a:t>
            </a:r>
            <a:r>
              <a:rPr lang="en-US" altLang="zh-CN" sz="2600" dirty="0">
                <a:latin typeface="+mn-ea"/>
                <a:ea typeface="+mn-ea"/>
              </a:rPr>
              <a:t>——</a:t>
            </a:r>
            <a:r>
              <a:rPr lang="en-US" altLang="zh-CN" sz="2600" b="1" dirty="0">
                <a:solidFill>
                  <a:srgbClr val="000099"/>
                </a:solidFill>
                <a:effectLst>
                  <a:outerShdw blurRad="38100" dist="38100" dir="2700000" algn="tl">
                    <a:srgbClr val="C0C0C0"/>
                  </a:outerShdw>
                </a:effectLst>
                <a:latin typeface="+mn-ea"/>
                <a:ea typeface="+mn-ea"/>
              </a:rPr>
              <a:t>X Client</a:t>
            </a:r>
            <a:r>
              <a:rPr lang="zh-CN" altLang="en-US" sz="2600" dirty="0" smtClean="0">
                <a:latin typeface="+mn-ea"/>
                <a:ea typeface="+mn-ea"/>
              </a:rPr>
              <a:t>：提供</a:t>
            </a:r>
            <a:r>
              <a:rPr lang="en-US" altLang="zh-CN" sz="2600" dirty="0">
                <a:latin typeface="+mn-ea"/>
                <a:ea typeface="+mn-ea"/>
              </a:rPr>
              <a:t>GUI</a:t>
            </a:r>
            <a:r>
              <a:rPr lang="zh-CN" altLang="en-US" sz="2600" dirty="0" smtClean="0">
                <a:latin typeface="+mn-ea"/>
                <a:ea typeface="+mn-ea"/>
              </a:rPr>
              <a:t>，是运行于图形化用户界面的应用程序。</a:t>
            </a:r>
            <a:r>
              <a:rPr lang="zh-CN" altLang="en-US" sz="2600" dirty="0" smtClean="0">
                <a:solidFill>
                  <a:srgbClr val="0000CC"/>
                </a:solidFill>
                <a:latin typeface="+mn-ea"/>
                <a:ea typeface="+mn-ea"/>
              </a:rPr>
              <a:t>负责</a:t>
            </a:r>
            <a:r>
              <a:rPr lang="zh-CN" altLang="en-US" sz="2600" dirty="0">
                <a:solidFill>
                  <a:srgbClr val="0000CC"/>
                </a:solidFill>
                <a:latin typeface="+mn-ea"/>
                <a:ea typeface="+mn-ea"/>
              </a:rPr>
              <a:t>与用户直接交互</a:t>
            </a:r>
            <a:r>
              <a:rPr lang="zh-CN" altLang="en-US" sz="2600" dirty="0" smtClean="0">
                <a:solidFill>
                  <a:srgbClr val="0000CC"/>
                </a:solidFill>
                <a:latin typeface="+mn-ea"/>
                <a:ea typeface="+mn-ea"/>
              </a:rPr>
              <a:t>。</a:t>
            </a:r>
            <a:r>
              <a:rPr lang="zh-CN" altLang="en-US" sz="2600" dirty="0" smtClean="0">
                <a:latin typeface="+mn-ea"/>
                <a:ea typeface="+mn-ea"/>
              </a:rPr>
              <a:t>每个</a:t>
            </a:r>
            <a:r>
              <a:rPr lang="zh-CN" altLang="en-US" sz="2600" dirty="0">
                <a:latin typeface="+mn-ea"/>
                <a:ea typeface="+mn-ea"/>
              </a:rPr>
              <a:t>应用程序就是一个</a:t>
            </a:r>
            <a:r>
              <a:rPr lang="en-US" altLang="zh-CN" sz="2600" dirty="0">
                <a:latin typeface="+mn-ea"/>
                <a:ea typeface="+mn-ea"/>
              </a:rPr>
              <a:t>X</a:t>
            </a:r>
            <a:r>
              <a:rPr lang="zh-CN" altLang="en-US" sz="2600" dirty="0">
                <a:latin typeface="+mn-ea"/>
                <a:ea typeface="+mn-ea"/>
              </a:rPr>
              <a:t>客户， 它与硬件无关</a:t>
            </a:r>
            <a:r>
              <a:rPr lang="zh-CN" altLang="en-US" sz="2600" dirty="0" smtClean="0">
                <a:latin typeface="+mn-ea"/>
                <a:ea typeface="+mn-ea"/>
              </a:rPr>
              <a:t>。</a:t>
            </a:r>
            <a:endParaRPr lang="en-US" altLang="zh-CN" sz="2600" dirty="0" smtClean="0">
              <a:solidFill>
                <a:srgbClr val="0000CC"/>
              </a:solidFill>
              <a:latin typeface="+mn-ea"/>
              <a:ea typeface="+mn-ea"/>
            </a:endParaRPr>
          </a:p>
          <a:p>
            <a:pPr marL="342900" indent="-342900" algn="l" eaLnBrk="0" hangingPunct="0">
              <a:lnSpc>
                <a:spcPct val="150000"/>
              </a:lnSpc>
              <a:buClr>
                <a:srgbClr val="002060"/>
              </a:buClr>
              <a:buSzPct val="70000"/>
              <a:buFont typeface="Wingdings" panose="05000000000000000000" pitchFamily="2" charset="2"/>
              <a:buChar char="l"/>
            </a:pPr>
            <a:r>
              <a:rPr lang="zh-CN" altLang="en-US" sz="2600" dirty="0" smtClean="0">
                <a:latin typeface="+mn-ea"/>
                <a:ea typeface="+mn-ea"/>
              </a:rPr>
              <a:t>用户的输入信息由</a:t>
            </a:r>
            <a:r>
              <a:rPr lang="en-US" altLang="zh-CN" sz="2600" dirty="0" smtClean="0">
                <a:latin typeface="+mn-ea"/>
                <a:ea typeface="+mn-ea"/>
              </a:rPr>
              <a:t>X</a:t>
            </a:r>
            <a:r>
              <a:rPr lang="zh-CN" altLang="en-US" sz="2600" dirty="0" smtClean="0">
                <a:latin typeface="+mn-ea"/>
                <a:ea typeface="+mn-ea"/>
              </a:rPr>
              <a:t>服务器接收后，会传递给</a:t>
            </a:r>
            <a:r>
              <a:rPr lang="en-US" altLang="zh-CN" sz="2600" dirty="0" smtClean="0">
                <a:latin typeface="+mn-ea"/>
                <a:ea typeface="+mn-ea"/>
              </a:rPr>
              <a:t>X</a:t>
            </a:r>
            <a:r>
              <a:rPr lang="zh-CN" altLang="en-US" sz="2600" dirty="0" smtClean="0">
                <a:latin typeface="+mn-ea"/>
                <a:ea typeface="+mn-ea"/>
              </a:rPr>
              <a:t>客户机。</a:t>
            </a:r>
            <a:r>
              <a:rPr lang="en-US" altLang="zh-CN" sz="2600" dirty="0" smtClean="0">
                <a:latin typeface="+mn-ea"/>
                <a:ea typeface="+mn-ea"/>
              </a:rPr>
              <a:t>X</a:t>
            </a:r>
            <a:r>
              <a:rPr lang="zh-CN" altLang="en-US" sz="2600" dirty="0" smtClean="0">
                <a:latin typeface="+mn-ea"/>
                <a:ea typeface="+mn-ea"/>
              </a:rPr>
              <a:t>客户机根据用户的需求运行后，再发出相应的请求传给</a:t>
            </a:r>
            <a:r>
              <a:rPr lang="en-US" altLang="zh-CN" sz="2600" dirty="0" smtClean="0">
                <a:latin typeface="+mn-ea"/>
                <a:ea typeface="+mn-ea"/>
              </a:rPr>
              <a:t>X</a:t>
            </a:r>
            <a:r>
              <a:rPr lang="zh-CN" altLang="en-US" sz="2600" dirty="0" smtClean="0">
                <a:latin typeface="+mn-ea"/>
                <a:ea typeface="+mn-ea"/>
              </a:rPr>
              <a:t>服务器，最后由</a:t>
            </a:r>
            <a:r>
              <a:rPr lang="en-US" altLang="zh-CN" sz="2600" dirty="0" smtClean="0">
                <a:latin typeface="+mn-ea"/>
                <a:ea typeface="+mn-ea"/>
              </a:rPr>
              <a:t>X</a:t>
            </a:r>
            <a:r>
              <a:rPr lang="zh-CN" altLang="en-US" sz="2600" dirty="0" smtClean="0">
                <a:latin typeface="+mn-ea"/>
                <a:ea typeface="+mn-ea"/>
              </a:rPr>
              <a:t>服务器负责显示执行结果。这种交互一般来说是通过在底层调用</a:t>
            </a:r>
            <a:r>
              <a:rPr lang="en-US" altLang="zh-CN" sz="2600" dirty="0" err="1" smtClean="0">
                <a:latin typeface="+mn-ea"/>
                <a:ea typeface="+mn-ea"/>
              </a:rPr>
              <a:t>xlib</a:t>
            </a:r>
            <a:r>
              <a:rPr lang="zh-CN" altLang="en-US" sz="2600" dirty="0" smtClean="0">
                <a:latin typeface="+mn-ea"/>
                <a:ea typeface="+mn-ea"/>
              </a:rPr>
              <a:t>实现的。</a:t>
            </a:r>
            <a:endParaRPr lang="zh-CN" altLang="en-US" sz="2600" dirty="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9</a:t>
            </a:fld>
            <a:endParaRPr lang="en-US" altLang="zh-CN"/>
          </a:p>
        </p:txBody>
      </p:sp>
    </p:spTree>
    <p:extLst>
      <p:ext uri="{BB962C8B-B14F-4D97-AF65-F5344CB8AC3E}">
        <p14:creationId xmlns:p14="http://schemas.microsoft.com/office/powerpoint/2010/main" val="1401841350"/>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Network">
  <a:themeElements>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Networ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etwork">
  <a:themeElements>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2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2_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2_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15741</TotalTime>
  <Words>3462</Words>
  <Application>Microsoft Office PowerPoint</Application>
  <PresentationFormat>全屏显示(4:3)</PresentationFormat>
  <Paragraphs>348</Paragraphs>
  <Slides>59</Slides>
  <Notes>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59</vt:i4>
      </vt:variant>
    </vt:vector>
  </HeadingPairs>
  <TitlesOfParts>
    <vt:vector size="62" baseType="lpstr">
      <vt:lpstr>Network</vt:lpstr>
      <vt:lpstr>2_Network</vt:lpstr>
      <vt:lpstr>位图图像</vt:lpstr>
      <vt:lpstr>       第4章       </vt:lpstr>
      <vt:lpstr>本次章内容</vt:lpstr>
      <vt:lpstr>4.1 Linux 桌面</vt:lpstr>
      <vt:lpstr>X Window</vt:lpstr>
      <vt:lpstr>X Window</vt:lpstr>
      <vt:lpstr>X Window</vt:lpstr>
      <vt:lpstr>X Window 架构</vt:lpstr>
      <vt:lpstr>X Window 架构</vt:lpstr>
      <vt:lpstr>X Window 架构</vt:lpstr>
      <vt:lpstr>X Window 架构</vt:lpstr>
      <vt:lpstr>X Window 架构</vt:lpstr>
      <vt:lpstr>X Window的工作过程</vt:lpstr>
      <vt:lpstr>窗口管理器</vt:lpstr>
      <vt:lpstr>Linux桌面环境 </vt:lpstr>
      <vt:lpstr>KDE和GNOME</vt:lpstr>
      <vt:lpstr>4.2  GNOME</vt:lpstr>
      <vt:lpstr>Linux图形化桌面系统</vt:lpstr>
      <vt:lpstr>GNOME环境</vt:lpstr>
      <vt:lpstr>GNOME 桌面</vt:lpstr>
      <vt:lpstr>GNOME 桌面环境 </vt:lpstr>
      <vt:lpstr>PowerPoint 演示文稿</vt:lpstr>
      <vt:lpstr>GNOME的面板</vt:lpstr>
      <vt:lpstr>GNOME的面板 </vt:lpstr>
      <vt:lpstr>PowerPoint 演示文稿</vt:lpstr>
      <vt:lpstr>GNOME桌面</vt:lpstr>
      <vt:lpstr>GNOME桌面 </vt:lpstr>
      <vt:lpstr>设置工作区</vt:lpstr>
      <vt:lpstr>设置桌面背景</vt:lpstr>
      <vt:lpstr>GNOME的窗口</vt:lpstr>
      <vt:lpstr>GNOME的窗口</vt:lpstr>
      <vt:lpstr>鼠标操作</vt:lpstr>
      <vt:lpstr>在GNOME中运行应用程序 </vt:lpstr>
      <vt:lpstr>文本编辑</vt:lpstr>
      <vt:lpstr>GNOME的文件管理器Nautilus</vt:lpstr>
      <vt:lpstr>Nautilus的窗口操作 </vt:lpstr>
      <vt:lpstr>Nautilus</vt:lpstr>
      <vt:lpstr>启动 Nautilus</vt:lpstr>
      <vt:lpstr>nautilus的窗口元素</vt:lpstr>
      <vt:lpstr>PowerPoint 演示文稿</vt:lpstr>
      <vt:lpstr>nautilus的窗口元素</vt:lpstr>
      <vt:lpstr>nautilus的快捷菜单</vt:lpstr>
      <vt:lpstr>使用Nautilus管理文件夹和文件 </vt:lpstr>
      <vt:lpstr>修改文件属性</vt:lpstr>
      <vt:lpstr>系统配置</vt:lpstr>
      <vt:lpstr>系统配置 </vt:lpstr>
      <vt:lpstr>PowerPoint 演示文稿</vt:lpstr>
      <vt:lpstr>系统信息显示</vt:lpstr>
      <vt:lpstr>系统信息显示</vt:lpstr>
      <vt:lpstr>图形界面注销、关机和重启</vt:lpstr>
      <vt:lpstr>4.3 KDE桌面环境 </vt:lpstr>
      <vt:lpstr>桌面切换 </vt:lpstr>
      <vt:lpstr>4.4  字符界面简介</vt:lpstr>
      <vt:lpstr>字符界面</vt:lpstr>
      <vt:lpstr>登录终端控制台</vt:lpstr>
      <vt:lpstr>登录终端控制台</vt:lpstr>
      <vt:lpstr>登录终端控制台</vt:lpstr>
      <vt:lpstr>字符界面</vt:lpstr>
      <vt:lpstr>字符界面</vt:lpstr>
      <vt:lpstr>字符界面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计算机应用技术基础</dc:title>
  <dc:creator>李群</dc:creator>
  <cp:lastModifiedBy>liqun</cp:lastModifiedBy>
  <cp:revision>1462</cp:revision>
  <dcterms:created xsi:type="dcterms:W3CDTF">2007-09-10T04:44:13Z</dcterms:created>
  <dcterms:modified xsi:type="dcterms:W3CDTF">2018-04-09T08:47:23Z</dcterms:modified>
</cp:coreProperties>
</file>