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95" r:id="rId2"/>
  </p:sldMasterIdLst>
  <p:notesMasterIdLst>
    <p:notesMasterId r:id="rId63"/>
  </p:notesMasterIdLst>
  <p:handoutMasterIdLst>
    <p:handoutMasterId r:id="rId64"/>
  </p:handoutMasterIdLst>
  <p:sldIdLst>
    <p:sldId id="256" r:id="rId3"/>
    <p:sldId id="483" r:id="rId4"/>
    <p:sldId id="595" r:id="rId5"/>
    <p:sldId id="622" r:id="rId6"/>
    <p:sldId id="623" r:id="rId7"/>
    <p:sldId id="484" r:id="rId8"/>
    <p:sldId id="624" r:id="rId9"/>
    <p:sldId id="572" r:id="rId10"/>
    <p:sldId id="671" r:id="rId11"/>
    <p:sldId id="598" r:id="rId12"/>
    <p:sldId id="601" r:id="rId13"/>
    <p:sldId id="573" r:id="rId14"/>
    <p:sldId id="574" r:id="rId15"/>
    <p:sldId id="602" r:id="rId16"/>
    <p:sldId id="646" r:id="rId17"/>
    <p:sldId id="647" r:id="rId18"/>
    <p:sldId id="648" r:id="rId19"/>
    <p:sldId id="649" r:id="rId20"/>
    <p:sldId id="650" r:id="rId21"/>
    <p:sldId id="670" r:id="rId22"/>
    <p:sldId id="651" r:id="rId23"/>
    <p:sldId id="669" r:id="rId24"/>
    <p:sldId id="652" r:id="rId25"/>
    <p:sldId id="653" r:id="rId26"/>
    <p:sldId id="654" r:id="rId27"/>
    <p:sldId id="655" r:id="rId28"/>
    <p:sldId id="656" r:id="rId29"/>
    <p:sldId id="657" r:id="rId30"/>
    <p:sldId id="658" r:id="rId31"/>
    <p:sldId id="659" r:id="rId32"/>
    <p:sldId id="660" r:id="rId33"/>
    <p:sldId id="661" r:id="rId34"/>
    <p:sldId id="662" r:id="rId35"/>
    <p:sldId id="663" r:id="rId36"/>
    <p:sldId id="664" r:id="rId37"/>
    <p:sldId id="666" r:id="rId38"/>
    <p:sldId id="667" r:id="rId39"/>
    <p:sldId id="672" r:id="rId40"/>
    <p:sldId id="627" r:id="rId41"/>
    <p:sldId id="626" r:id="rId42"/>
    <p:sldId id="625" r:id="rId43"/>
    <p:sldId id="668" r:id="rId44"/>
    <p:sldId id="628" r:id="rId45"/>
    <p:sldId id="629" r:id="rId46"/>
    <p:sldId id="630" r:id="rId47"/>
    <p:sldId id="631" r:id="rId48"/>
    <p:sldId id="632" r:id="rId49"/>
    <p:sldId id="633" r:id="rId50"/>
    <p:sldId id="634" r:id="rId51"/>
    <p:sldId id="635" r:id="rId52"/>
    <p:sldId id="636" r:id="rId53"/>
    <p:sldId id="637" r:id="rId54"/>
    <p:sldId id="638" r:id="rId55"/>
    <p:sldId id="639" r:id="rId56"/>
    <p:sldId id="640" r:id="rId57"/>
    <p:sldId id="641" r:id="rId58"/>
    <p:sldId id="642" r:id="rId59"/>
    <p:sldId id="643" r:id="rId60"/>
    <p:sldId id="644" r:id="rId61"/>
    <p:sldId id="645" r:id="rId62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99"/>
    <a:srgbClr val="CCECFF"/>
    <a:srgbClr val="0000FF"/>
    <a:srgbClr val="FF3300"/>
    <a:srgbClr val="6699FF"/>
    <a:srgbClr val="00FFFF"/>
    <a:srgbClr val="33CC33"/>
    <a:srgbClr val="FF99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60" autoAdjust="0"/>
    <p:restoredTop sz="88342" autoAdjust="0"/>
  </p:normalViewPr>
  <p:slideViewPr>
    <p:cSldViewPr>
      <p:cViewPr varScale="1">
        <p:scale>
          <a:sx n="73" d="100"/>
          <a:sy n="73" d="100"/>
        </p:scale>
        <p:origin x="116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95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4B9BB-6DE8-4551-91B0-1D212BA0667C}" type="datetimeFigureOut">
              <a:rPr lang="zh-CN" altLang="en-US" smtClean="0"/>
              <a:pPr/>
              <a:t>2018/4/16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79E54-6977-419B-BC40-D913703F14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4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7470E5E1-4843-4932-A191-9860DB39C7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37970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/>
            <a:fld id="{20A96435-FC45-4893-9262-821AB0465E16}" type="slidenum">
              <a:rPr lang="en-US" altLang="zh-CN" sz="1200"/>
              <a:pPr eaLnBrk="1" hangingPunct="1"/>
              <a:t>11</a:t>
            </a:fld>
            <a:endParaRPr lang="en-US" altLang="zh-CN" sz="1200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07FB29A7-16AD-4069-A9AE-5B47B8558769}" type="slidenum">
              <a:rPr lang="en-US" altLang="zh-CN">
                <a:latin typeface="Arial" pitchFamily="34" charset="0"/>
              </a:rPr>
              <a:pPr eaLnBrk="1" hangingPunct="1"/>
              <a:t>26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67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6886C2B-50DF-4115-BE51-ABC8DE99DA7E}" type="slidenum">
              <a:rPr lang="en-US" altLang="zh-CN">
                <a:latin typeface="Arial" pitchFamily="34" charset="0"/>
              </a:rPr>
              <a:pPr eaLnBrk="1" hangingPunct="1"/>
              <a:t>30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69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13FDCCD9-EE38-4F0B-B502-B1E430C42F33}" type="slidenum">
              <a:rPr lang="en-US" altLang="zh-CN">
                <a:latin typeface="Arial" pitchFamily="34" charset="0"/>
              </a:rPr>
              <a:pPr eaLnBrk="1" hangingPunct="1"/>
              <a:t>32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68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8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A4FDAEA-67A2-4E6F-95B6-2553A8B24B40}" type="slidenum">
              <a:rPr lang="en-US" altLang="zh-CN">
                <a:latin typeface="Arial" pitchFamily="34" charset="0"/>
              </a:rPr>
              <a:pPr eaLnBrk="1" hangingPunct="1"/>
              <a:t>34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A4FDAEA-67A2-4E6F-95B6-2553A8B24B40}" type="slidenum">
              <a:rPr lang="en-US" altLang="zh-CN">
                <a:latin typeface="Arial" pitchFamily="34" charset="0"/>
              </a:rPr>
              <a:pPr eaLnBrk="1" hangingPunct="1"/>
              <a:t>35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71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dirty="0">
              <a:latin typeface="Arial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/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 b="0"/>
          </a:p>
        </p:txBody>
      </p:sp>
      <p:grpSp>
        <p:nvGrpSpPr>
          <p:cNvPr id="6" name="Group 11"/>
          <p:cNvGrpSpPr>
            <a:grpSpLocks/>
          </p:cNvGrpSpPr>
          <p:nvPr userDrawn="1"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Oval 13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1" name="Oval 16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2" name="Oval 17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" name="Oval 22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" name="Oval 24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0" name="Oval 25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1" name="Oval 26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Oval 27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Oval 28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Oval 29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Oval 30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6" name="Oval 31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7" name="Oval 32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9" name="Oval 34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Oval 35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5" name="Oval 40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5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179388" y="1889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C00A0-2C46-4087-9057-200FC475DE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CDF150-94D8-4D32-8C0D-14E9864441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023B1-0CB4-4C69-A1E8-9B75F5986A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标题，文本与媒体剪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媒体占位符 3"/>
          <p:cNvSpPr>
            <a:spLocks noGrp="1"/>
          </p:cNvSpPr>
          <p:nvPr>
            <p:ph type="media"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6F5EE4-F81D-4B65-813D-8973884A9E3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14ACCD-D9C7-48A9-AF67-F346CBBA37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199F4-F9C2-47F3-A9CF-C7E61E01A2A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CF5370-F617-452E-810F-51450643CF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2A26A-A11D-4C40-BEE9-C2540F45426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250AA8-0700-402F-A230-C897B65B06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8EC45F-5BC3-4AFD-AE53-C02A6CCE0A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0871B5-850E-4E14-A636-3EC679EBF0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8214C-F769-43E3-96E2-59F4E44E6C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E68C6-869C-40A5-9B67-E3B41CE59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CE68C6-869C-40A5-9B67-E3B41CE595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5DD36-B387-4528-8554-6653607938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3FD14-5D83-42E5-805D-56005BCDE08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D4D261-371C-478E-9D92-CC4BEDE0F76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A5805-CF17-4D74-92E1-6F9D498D63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F4681-0EF9-4093-ADCE-209947C6A47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DFE95-E975-478F-A645-7C4EB3F759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65B35-C933-4A04-A71C-03F9021F5B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B0021-1471-4A19-B058-3F89A7DAB66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C099A-6552-4724-AD39-B0EE2F003F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CEEF5-A4E8-4B38-9B9A-645F7197AB0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0781A-A4F2-4A76-904B-091E0D892C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1801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29013" y="62404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>
              <a:defRPr/>
            </a:pPr>
            <a:fld id="{F1DF145E-C5AF-4A14-B9F0-BF7FA68005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2054" name="Group 9"/>
          <p:cNvGrpSpPr>
            <a:grpSpLocks/>
          </p:cNvGrpSpPr>
          <p:nvPr userDrawn="1"/>
        </p:nvGrpSpPr>
        <p:grpSpPr bwMode="auto">
          <a:xfrm>
            <a:off x="8101013" y="261938"/>
            <a:ext cx="1042987" cy="1438275"/>
            <a:chOff x="5136" y="960"/>
            <a:chExt cx="528" cy="864"/>
          </a:xfrm>
        </p:grpSpPr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064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65" name="Line 41"/>
          <p:cNvSpPr>
            <a:spLocks noChangeShapeType="1"/>
          </p:cNvSpPr>
          <p:nvPr userDrawn="1"/>
        </p:nvSpPr>
        <p:spPr bwMode="auto">
          <a:xfrm>
            <a:off x="8027988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85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600" y="61801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2000" b="0"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29013" y="6240463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/>
            </a:lvl1pPr>
          </a:lstStyle>
          <a:p>
            <a:pPr>
              <a:defRPr/>
            </a:pPr>
            <a:fld id="{49D54238-E30E-46E7-B70F-7CD9559569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60" r:id="rId8"/>
    <p:sldLayoutId id="2147483742" r:id="rId9"/>
    <p:sldLayoutId id="2147483743" r:id="rId10"/>
    <p:sldLayoutId id="2147483744" r:id="rId11"/>
    <p:sldLayoutId id="2147483745" r:id="rId12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 b="1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 b="1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 b="1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-180975" y="1438722"/>
            <a:ext cx="6911975" cy="1846262"/>
          </a:xfrm>
        </p:spPr>
        <p:txBody>
          <a:bodyPr/>
          <a:lstStyle/>
          <a:p>
            <a:pPr algn="ctr" eaLnBrk="1" hangingPunct="1"/>
            <a:r>
              <a:rPr lang="en-US" altLang="zh-CN" sz="5000" dirty="0"/>
              <a:t>       </a:t>
            </a:r>
            <a:r>
              <a:rPr lang="zh-CN" altLang="en-US" sz="5400" dirty="0"/>
              <a:t>第</a:t>
            </a:r>
            <a:r>
              <a:rPr lang="en-US" altLang="zh-CN" sz="5400" dirty="0"/>
              <a:t>5</a:t>
            </a:r>
            <a:r>
              <a:rPr lang="zh-CN" altLang="en-US" sz="5400" dirty="0"/>
              <a:t>章</a:t>
            </a:r>
            <a:br>
              <a:rPr lang="en-US" altLang="zh-CN" sz="5400" dirty="0"/>
            </a:br>
            <a:r>
              <a:rPr lang="en-US" altLang="zh-CN" sz="5400" dirty="0"/>
              <a:t>      </a:t>
            </a:r>
            <a:endParaRPr lang="zh-CN" altLang="en-US" sz="4200" dirty="0"/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82663" y="2919413"/>
            <a:ext cx="6248400" cy="2449512"/>
          </a:xfrm>
        </p:spPr>
        <p:txBody>
          <a:bodyPr/>
          <a:lstStyle/>
          <a:p>
            <a:pPr algn="ctr" eaLnBrk="1" hangingPunct="1"/>
            <a:r>
              <a:rPr lang="en-US" altLang="zh-CN" sz="5400" dirty="0">
                <a:latin typeface="黑体" pitchFamily="2" charset="-122"/>
              </a:rPr>
              <a:t>Linux</a:t>
            </a:r>
            <a:r>
              <a:rPr lang="zh-CN" altLang="en-US" sz="5400" dirty="0">
                <a:latin typeface="黑体" pitchFamily="2" charset="-122"/>
              </a:rPr>
              <a:t>常用命令</a:t>
            </a:r>
          </a:p>
          <a:p>
            <a:pPr algn="ctr" eaLnBrk="1" hangingPunct="1"/>
            <a:endParaRPr lang="en-US" altLang="zh-CN" sz="1000" dirty="0">
              <a:latin typeface="Times New Roman" pitchFamily="18" charset="0"/>
            </a:endParaRPr>
          </a:p>
          <a:p>
            <a:pPr algn="ctr" eaLnBrk="1" hangingPunct="1"/>
            <a:endParaRPr lang="en-US" altLang="zh-CN" sz="3000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r>
              <a:rPr lang="zh-CN" altLang="en-US" sz="3600" dirty="0">
                <a:ea typeface="黑体" pitchFamily="49" charset="-122"/>
              </a:rPr>
              <a:t>注销，重启与关机</a:t>
            </a:r>
            <a:endParaRPr lang="zh-CN" altLang="en-US" sz="3600" dirty="0">
              <a:cs typeface="Arial" pitchFamily="34" charset="0"/>
            </a:endParaRP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980728"/>
            <a:ext cx="7704534" cy="532765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  <a:latin typeface="+mn-ea"/>
              </a:rPr>
              <a:t>3</a:t>
            </a:r>
            <a:r>
              <a:rPr lang="zh-CN" altLang="en-US" sz="2800" dirty="0">
                <a:solidFill>
                  <a:srgbClr val="0000CC"/>
                </a:solidFill>
                <a:latin typeface="+mn-ea"/>
              </a:rPr>
              <a:t>、关机</a:t>
            </a:r>
            <a:endParaRPr lang="en-US" altLang="zh-CN" sz="2800" dirty="0">
              <a:latin typeface="+mn-ea"/>
            </a:endParaRPr>
          </a:p>
          <a:p>
            <a:pPr algn="just">
              <a:lnSpc>
                <a:spcPct val="115000"/>
              </a:lnSpc>
            </a:pPr>
            <a:r>
              <a:rPr lang="zh-CN" altLang="en-US" sz="2800" dirty="0">
                <a:latin typeface="+mn-ea"/>
              </a:rPr>
              <a:t>当做完所有的工作要关闭系统时，切不可直接关掉电源，一定要首先执行关闭系统命令。命令如下：</a:t>
            </a:r>
            <a:endParaRPr lang="en-US" altLang="zh-CN" sz="2800" dirty="0">
              <a:latin typeface="+mn-ea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2800" dirty="0">
                <a:latin typeface="+mn-ea"/>
              </a:rPr>
              <a:t>    </a:t>
            </a:r>
            <a:r>
              <a:rPr lang="zh-CN" altLang="en-US" sz="2800" dirty="0">
                <a:solidFill>
                  <a:srgbClr val="0000CC"/>
                </a:solidFill>
              </a:rPr>
              <a:t>［</a:t>
            </a:r>
            <a:r>
              <a:rPr lang="en-US" altLang="zh-CN" sz="2800" dirty="0">
                <a:solidFill>
                  <a:srgbClr val="0000CC"/>
                </a:solidFill>
              </a:rPr>
              <a:t>root@ </a:t>
            </a:r>
            <a:r>
              <a:rPr lang="en-US" altLang="zh-CN" sz="2800" dirty="0" err="1">
                <a:solidFill>
                  <a:srgbClr val="0000CC"/>
                </a:solidFill>
              </a:rPr>
              <a:t>xLinux</a:t>
            </a:r>
            <a:r>
              <a:rPr lang="en-US" altLang="zh-CN" sz="2800" dirty="0">
                <a:solidFill>
                  <a:srgbClr val="0000CC"/>
                </a:solidFill>
              </a:rPr>
              <a:t>  root</a:t>
            </a:r>
            <a:r>
              <a:rPr lang="zh-CN" altLang="en-US" sz="2800" dirty="0">
                <a:solidFill>
                  <a:srgbClr val="0000CC"/>
                </a:solidFill>
              </a:rPr>
              <a:t>］ </a:t>
            </a:r>
            <a:r>
              <a:rPr lang="en-US" altLang="zh-CN" sz="2800" dirty="0">
                <a:solidFill>
                  <a:srgbClr val="0000CC"/>
                </a:solidFill>
              </a:rPr>
              <a:t>#halt </a:t>
            </a:r>
            <a:endParaRPr lang="en-US" altLang="zh-CN" sz="2800" dirty="0">
              <a:solidFill>
                <a:srgbClr val="0000CC"/>
              </a:solidFill>
              <a:latin typeface="+mn-ea"/>
            </a:endParaRPr>
          </a:p>
          <a:p>
            <a:pPr algn="just">
              <a:lnSpc>
                <a:spcPct val="115000"/>
              </a:lnSpc>
            </a:pPr>
            <a:r>
              <a:rPr lang="zh-CN" altLang="en-US" sz="2800" dirty="0">
                <a:latin typeface="宋体" pitchFamily="2" charset="-122"/>
              </a:rPr>
              <a:t>或者</a:t>
            </a:r>
            <a:r>
              <a:rPr lang="zh-CN" altLang="en-US" sz="2800" dirty="0">
                <a:latin typeface="Arial"/>
              </a:rPr>
              <a:t>“</a:t>
            </a:r>
            <a:r>
              <a:rPr lang="en-US" altLang="zh-CN" sz="2800" dirty="0">
                <a:solidFill>
                  <a:srgbClr val="0000CC"/>
                </a:solidFill>
              </a:rPr>
              <a:t>shutdown  –h  now</a:t>
            </a:r>
            <a:r>
              <a:rPr lang="en-US" altLang="zh-CN" sz="2800" dirty="0">
                <a:latin typeface="Arial"/>
              </a:rPr>
              <a:t>”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zh-CN" altLang="en-US" sz="2800" dirty="0">
                <a:solidFill>
                  <a:srgbClr val="0000CC"/>
                </a:solidFill>
                <a:latin typeface="Arial"/>
              </a:rPr>
              <a:t>参数说明</a:t>
            </a:r>
            <a:r>
              <a:rPr lang="zh-CN" altLang="en-US" sz="2800" dirty="0">
                <a:latin typeface="Arial"/>
              </a:rPr>
              <a:t>：</a:t>
            </a:r>
            <a:endParaRPr lang="en-US" altLang="zh-CN" sz="2800" dirty="0">
              <a:latin typeface="Arial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2800" dirty="0">
                <a:latin typeface="宋体" pitchFamily="2" charset="-122"/>
              </a:rPr>
              <a:t>-h</a:t>
            </a:r>
            <a:r>
              <a:rPr lang="zh-CN" altLang="en-US" sz="2800" dirty="0">
                <a:latin typeface="宋体" pitchFamily="2" charset="-122"/>
              </a:rPr>
              <a:t>：关机后关闭电源；</a:t>
            </a:r>
            <a:endParaRPr lang="en-US" altLang="zh-CN" sz="2800" dirty="0">
              <a:latin typeface="宋体" pitchFamily="2" charset="-122"/>
            </a:endParaRPr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2800" dirty="0">
                <a:latin typeface="宋体" pitchFamily="2" charset="-122"/>
              </a:rPr>
              <a:t>-time</a:t>
            </a:r>
            <a:r>
              <a:rPr lang="zh-CN" altLang="en-US" sz="2800" dirty="0">
                <a:latin typeface="宋体" pitchFamily="2" charset="-122"/>
              </a:rPr>
              <a:t>：设定关机前的时间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5770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idx="1"/>
          </p:nvPr>
        </p:nvSpPr>
        <p:spPr>
          <a:xfrm>
            <a:off x="302840" y="1196752"/>
            <a:ext cx="8085584" cy="44116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由于</a:t>
            </a:r>
            <a:r>
              <a:rPr lang="en-US" altLang="zh-CN" sz="2400" dirty="0"/>
              <a:t>Linux</a:t>
            </a:r>
            <a:r>
              <a:rPr lang="zh-CN" altLang="en-US" sz="2400" dirty="0"/>
              <a:t>是多用户操作系统，同一时间可能有多个用户正在使用，立即关机可能导致其他用户的工作被突然打断，通常，系统管理员在关机或重新启动之前都会提前发出提示信息，提醒所有的用户系统即将关闭或重启，并预留一段时间让用户结束各自的工作，并退出登录。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常用的关机或重启命令如下：</a:t>
            </a:r>
            <a:endParaRPr lang="en-US" altLang="zh-CN" sz="24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200" dirty="0">
                <a:solidFill>
                  <a:srgbClr val="0000CC"/>
                </a:solidFill>
              </a:rPr>
              <a:t>［</a:t>
            </a:r>
            <a:r>
              <a:rPr lang="en-US" altLang="zh-CN" sz="2200" dirty="0">
                <a:solidFill>
                  <a:srgbClr val="0000CC"/>
                </a:solidFill>
              </a:rPr>
              <a:t>root@ </a:t>
            </a:r>
            <a:r>
              <a:rPr lang="en-US" altLang="zh-CN" sz="2200" dirty="0" err="1">
                <a:solidFill>
                  <a:srgbClr val="0000CC"/>
                </a:solidFill>
              </a:rPr>
              <a:t>xLinux</a:t>
            </a:r>
            <a:r>
              <a:rPr lang="en-US" altLang="zh-CN" sz="2200" dirty="0">
                <a:solidFill>
                  <a:srgbClr val="0000CC"/>
                </a:solidFill>
              </a:rPr>
              <a:t>  root</a:t>
            </a:r>
            <a:r>
              <a:rPr lang="zh-CN" altLang="en-US" sz="2200" dirty="0">
                <a:solidFill>
                  <a:srgbClr val="0000CC"/>
                </a:solidFill>
              </a:rPr>
              <a:t>］ </a:t>
            </a:r>
            <a:r>
              <a:rPr lang="en-US" altLang="zh-CN" sz="2200" dirty="0">
                <a:solidFill>
                  <a:srgbClr val="0000CC"/>
                </a:solidFill>
              </a:rPr>
              <a:t># shutdown   -h  10      </a:t>
            </a:r>
            <a:r>
              <a:rPr lang="en-US" altLang="zh-CN" sz="2000" dirty="0"/>
              <a:t>#10</a:t>
            </a:r>
            <a:r>
              <a:rPr lang="zh-CN" altLang="en-US" sz="2000" dirty="0"/>
              <a:t>分钟后关机</a:t>
            </a:r>
            <a:endParaRPr lang="en-US" altLang="zh-CN" sz="2000" dirty="0">
              <a:latin typeface="+mn-ea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200" dirty="0">
                <a:solidFill>
                  <a:srgbClr val="0000CC"/>
                </a:solidFill>
              </a:rPr>
              <a:t>［</a:t>
            </a:r>
            <a:r>
              <a:rPr lang="en-US" altLang="zh-CN" sz="2200" dirty="0">
                <a:solidFill>
                  <a:srgbClr val="0000CC"/>
                </a:solidFill>
              </a:rPr>
              <a:t>root@ </a:t>
            </a:r>
            <a:r>
              <a:rPr lang="en-US" altLang="zh-CN" sz="2200" dirty="0" err="1">
                <a:solidFill>
                  <a:srgbClr val="0000CC"/>
                </a:solidFill>
              </a:rPr>
              <a:t>xLinux</a:t>
            </a:r>
            <a:r>
              <a:rPr lang="en-US" altLang="zh-CN" sz="2200" dirty="0">
                <a:solidFill>
                  <a:srgbClr val="0000CC"/>
                </a:solidFill>
              </a:rPr>
              <a:t>  root</a:t>
            </a:r>
            <a:r>
              <a:rPr lang="zh-CN" altLang="en-US" sz="2200" dirty="0">
                <a:solidFill>
                  <a:srgbClr val="0000CC"/>
                </a:solidFill>
              </a:rPr>
              <a:t>］ </a:t>
            </a:r>
            <a:r>
              <a:rPr lang="en-US" altLang="zh-CN" sz="2200" dirty="0">
                <a:solidFill>
                  <a:srgbClr val="0000CC"/>
                </a:solidFill>
              </a:rPr>
              <a:t># shutdown   -r   10      </a:t>
            </a:r>
            <a:r>
              <a:rPr lang="en-US" altLang="zh-CN" sz="2000" dirty="0"/>
              <a:t>#10</a:t>
            </a:r>
            <a:r>
              <a:rPr lang="zh-CN" altLang="en-US" sz="2000" dirty="0"/>
              <a:t>分钟后重启</a:t>
            </a:r>
            <a:endParaRPr lang="en-US" altLang="zh-CN" sz="2000" dirty="0"/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练习</a:t>
            </a:r>
            <a:r>
              <a:rPr lang="en-US" altLang="zh-CN" sz="2400" dirty="0">
                <a:solidFill>
                  <a:srgbClr val="0000CC"/>
                </a:solidFill>
              </a:rPr>
              <a:t>1</a:t>
            </a:r>
            <a:r>
              <a:rPr lang="zh-CN" altLang="en-US" sz="2400" dirty="0"/>
              <a:t>：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dirty="0"/>
              <a:t> 设置</a:t>
            </a:r>
            <a:r>
              <a:rPr lang="en-US" altLang="zh-CN" sz="2400" dirty="0"/>
              <a:t>3</a:t>
            </a:r>
            <a:r>
              <a:rPr lang="zh-CN" altLang="en-US" sz="2400" dirty="0"/>
              <a:t>：</a:t>
            </a:r>
            <a:r>
              <a:rPr lang="en-US" altLang="zh-CN" sz="2400" dirty="0"/>
              <a:t>40</a:t>
            </a:r>
            <a:r>
              <a:rPr lang="zh-CN" altLang="en-US" sz="2400" dirty="0"/>
              <a:t>开始关机，并关闭电源。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endParaRPr lang="en-US" altLang="zh-CN" sz="2000" dirty="0">
              <a:latin typeface="+mn-ea"/>
            </a:endParaRPr>
          </a:p>
          <a:p>
            <a:pPr eaLnBrk="1" hangingPunct="1"/>
            <a:endParaRPr lang="zh-CN" altLang="en-US" sz="2800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eaLnBrk="1" hangingPunct="1">
              <a:buFontTx/>
              <a:buNone/>
            </a:pPr>
            <a:endParaRPr lang="en-US" altLang="zh-CN" dirty="0"/>
          </a:p>
        </p:txBody>
      </p:sp>
      <p:sp>
        <p:nvSpPr>
          <p:cNvPr id="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r>
              <a:rPr lang="zh-CN" altLang="en-US" sz="3600" dirty="0">
                <a:ea typeface="黑体" pitchFamily="49" charset="-122"/>
              </a:rPr>
              <a:t>注销，重启与关机</a:t>
            </a:r>
            <a:endParaRPr lang="zh-CN" altLang="en-US" sz="3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8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itchFamily="34" charset="0"/>
              </a:rPr>
              <a:t>5.2 </a:t>
            </a:r>
            <a:r>
              <a:rPr lang="zh-CN" altLang="en-US" dirty="0">
                <a:cs typeface="Arial" pitchFamily="34" charset="0"/>
              </a:rPr>
              <a:t>常用</a:t>
            </a:r>
            <a:r>
              <a:rPr lang="en-US" altLang="zh-CN" dirty="0">
                <a:cs typeface="Arial" pitchFamily="34" charset="0"/>
              </a:rPr>
              <a:t>Shell</a:t>
            </a:r>
            <a:r>
              <a:rPr lang="zh-CN" altLang="en-US" dirty="0">
                <a:ea typeface="黑体" pitchFamily="49" charset="-122"/>
              </a:rPr>
              <a:t>命令</a:t>
            </a:r>
            <a:endParaRPr lang="zh-CN" altLang="en-US" dirty="0">
              <a:cs typeface="Arial" pitchFamily="34" charset="0"/>
            </a:endParaRP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dirty="0">
                <a:cs typeface="Arial" pitchFamily="34" charset="0"/>
              </a:rPr>
              <a:t>1. </a:t>
            </a:r>
            <a:r>
              <a:rPr lang="zh-CN" altLang="en-US" sz="2800" dirty="0">
                <a:ea typeface="黑体" pitchFamily="49" charset="-122"/>
              </a:rPr>
              <a:t>与时间相关的命令</a:t>
            </a:r>
            <a:endParaRPr lang="zh-CN" altLang="en-US" sz="2800" dirty="0">
              <a:cs typeface="Arial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dirty="0">
                <a:cs typeface="Arial" pitchFamily="34" charset="0"/>
              </a:rPr>
              <a:t>2. </a:t>
            </a:r>
            <a:r>
              <a:rPr lang="zh-CN" altLang="en-US" sz="2800" dirty="0">
                <a:cs typeface="Arial" pitchFamily="34" charset="0"/>
              </a:rPr>
              <a:t>管理文件和目录的命令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zh-CN" sz="2800" dirty="0">
                <a:cs typeface="Arial" pitchFamily="34" charset="0"/>
              </a:rPr>
              <a:t>3. </a:t>
            </a:r>
            <a:r>
              <a:rPr lang="zh-CN" altLang="en-US" sz="2800" dirty="0">
                <a:cs typeface="Arial" pitchFamily="34" charset="0"/>
              </a:rPr>
              <a:t>其他</a:t>
            </a:r>
            <a:r>
              <a:rPr lang="en-US" altLang="zh-CN" sz="2800" dirty="0">
                <a:cs typeface="Arial" pitchFamily="34" charset="0"/>
              </a:rPr>
              <a:t>Shell</a:t>
            </a:r>
            <a:r>
              <a:rPr lang="zh-CN" altLang="en-US" sz="2800" dirty="0">
                <a:cs typeface="Arial" pitchFamily="34" charset="0"/>
              </a:rPr>
              <a:t>命令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6754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cs typeface="Arial" pitchFamily="34" charset="0"/>
              </a:rPr>
              <a:t>与时间相关的命令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484784"/>
            <a:ext cx="8229600" cy="4411662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CC"/>
                </a:solidFill>
                <a:ea typeface="方正魏碑简体" charset="-122"/>
              </a:rPr>
              <a:t>date</a:t>
            </a:r>
            <a:r>
              <a:rPr lang="zh-CN" altLang="en-US" sz="2600" dirty="0">
                <a:ea typeface="方正魏碑简体" charset="-122"/>
              </a:rPr>
              <a:t>命令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/>
              <a:t>格式：</a:t>
            </a:r>
            <a:r>
              <a:rPr lang="en-US" altLang="zh-CN" dirty="0">
                <a:solidFill>
                  <a:srgbClr val="0000CC"/>
                </a:solidFill>
              </a:rPr>
              <a:t>date   [</a:t>
            </a:r>
            <a:r>
              <a:rPr lang="en-US" altLang="zh-CN" dirty="0" err="1">
                <a:solidFill>
                  <a:srgbClr val="0000CC"/>
                </a:solidFill>
              </a:rPr>
              <a:t>MMDDhhmm</a:t>
            </a:r>
            <a:r>
              <a:rPr lang="en-US" altLang="zh-CN" dirty="0">
                <a:solidFill>
                  <a:srgbClr val="0000CC"/>
                </a:solidFill>
              </a:rPr>
              <a:t>[</a:t>
            </a:r>
            <a:r>
              <a:rPr lang="en-US" altLang="zh-CN" dirty="0" err="1">
                <a:solidFill>
                  <a:srgbClr val="0000CC"/>
                </a:solidFill>
              </a:rPr>
              <a:t>YYYY</a:t>
            </a:r>
            <a:r>
              <a:rPr lang="en-US" altLang="zh-CN" dirty="0">
                <a:solidFill>
                  <a:srgbClr val="0000CC"/>
                </a:solidFill>
              </a:rPr>
              <a:t>]]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/>
              <a:t>功能：查看或修改系统时间。</a:t>
            </a:r>
            <a:endParaRPr lang="en-US" altLang="zh-CN" dirty="0"/>
          </a:p>
          <a:p>
            <a:pPr algn="just">
              <a:lnSpc>
                <a:spcPct val="90000"/>
              </a:lnSpc>
              <a:buClr>
                <a:schemeClr val="tx1"/>
              </a:buClr>
            </a:pPr>
            <a:r>
              <a:rPr lang="en-US" altLang="zh-CN" sz="2600" dirty="0"/>
              <a:t>data</a:t>
            </a:r>
            <a:r>
              <a:rPr lang="zh-CN" altLang="en-US" sz="2600" dirty="0"/>
              <a:t>命令显示的内容依次为星期、月份、日期、小时、分钟，秒和年。</a:t>
            </a:r>
            <a:endParaRPr lang="en-US" altLang="zh-CN" sz="2600" dirty="0"/>
          </a:p>
          <a:p>
            <a:pPr marL="0" indent="0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sz="2600" dirty="0"/>
              <a:t>例如：将当前时间修改为</a:t>
            </a:r>
            <a:r>
              <a:rPr lang="en-US" altLang="zh-CN" sz="2600" dirty="0"/>
              <a:t>8</a:t>
            </a:r>
            <a:r>
              <a:rPr lang="zh-CN" altLang="en-US" sz="2600" dirty="0"/>
              <a:t>月</a:t>
            </a:r>
            <a:r>
              <a:rPr lang="en-US" altLang="zh-CN" sz="2600" dirty="0"/>
              <a:t>15</a:t>
            </a:r>
            <a:r>
              <a:rPr lang="zh-CN" altLang="en-US" sz="2600" dirty="0"/>
              <a:t>日</a:t>
            </a:r>
            <a:r>
              <a:rPr lang="en-US" altLang="zh-CN" sz="2600" dirty="0"/>
              <a:t>20</a:t>
            </a:r>
            <a:r>
              <a:rPr lang="zh-CN" altLang="en-US" sz="2600" dirty="0"/>
              <a:t>时</a:t>
            </a:r>
            <a:r>
              <a:rPr lang="en-US" altLang="zh-CN" sz="2600" dirty="0"/>
              <a:t>04</a:t>
            </a:r>
            <a:r>
              <a:rPr lang="zh-CN" altLang="en-US" sz="2600" dirty="0"/>
              <a:t>分</a:t>
            </a:r>
            <a:endParaRPr lang="en-US" altLang="zh-CN" sz="2600" dirty="0"/>
          </a:p>
          <a:p>
            <a:pPr marL="0" indent="0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[root@ Linux  root</a:t>
            </a:r>
            <a:r>
              <a:rPr lang="zh-CN" altLang="en-US" sz="2600" dirty="0">
                <a:solidFill>
                  <a:srgbClr val="0000CC"/>
                </a:solidFill>
              </a:rPr>
              <a:t>］ </a:t>
            </a:r>
            <a:r>
              <a:rPr lang="en-US" altLang="zh-CN" sz="2600" dirty="0">
                <a:solidFill>
                  <a:srgbClr val="0000CC"/>
                </a:solidFill>
              </a:rPr>
              <a:t># date  08152004 </a:t>
            </a:r>
          </a:p>
          <a:p>
            <a:pPr marL="0" indent="0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sz="2600" dirty="0"/>
              <a:t>用户必须拥有超级用户权限才能修改系统时间。必须按照月份、日期、小时、分钟，秒和年的顺序修改，年份可以占</a:t>
            </a:r>
            <a:r>
              <a:rPr lang="en-US" altLang="zh-CN" sz="2600" dirty="0"/>
              <a:t>4</a:t>
            </a:r>
            <a:r>
              <a:rPr lang="zh-CN" altLang="en-US" sz="2600" dirty="0"/>
              <a:t>位，也可以占</a:t>
            </a:r>
            <a:r>
              <a:rPr lang="en-US" altLang="zh-CN" sz="2600" dirty="0"/>
              <a:t>2</a:t>
            </a:r>
            <a:r>
              <a:rPr lang="zh-CN" altLang="en-US" sz="2600" dirty="0"/>
              <a:t>位，其他部分占</a:t>
            </a:r>
            <a:r>
              <a:rPr lang="en-US" altLang="zh-CN" sz="2600" dirty="0"/>
              <a:t>2</a:t>
            </a:r>
            <a:r>
              <a:rPr lang="zh-CN" altLang="en-US" sz="2600" dirty="0"/>
              <a:t>位，不足</a:t>
            </a:r>
            <a:r>
              <a:rPr lang="en-US" altLang="zh-CN" sz="2600" dirty="0"/>
              <a:t>2</a:t>
            </a:r>
            <a:r>
              <a:rPr lang="zh-CN" altLang="en-US" sz="2600" dirty="0"/>
              <a:t>位添</a:t>
            </a:r>
            <a:r>
              <a:rPr lang="en-US" altLang="zh-CN" sz="2600" dirty="0"/>
              <a:t>0</a:t>
            </a:r>
            <a:r>
              <a:rPr lang="zh-CN" altLang="en-US" sz="2600" dirty="0"/>
              <a:t>补足。年份可省略，其他部分不可省。</a:t>
            </a:r>
            <a:endParaRPr lang="en-US" altLang="zh-CN" sz="2600" dirty="0"/>
          </a:p>
          <a:p>
            <a:pPr marL="344487" lvl="1" indent="0" algn="just">
              <a:lnSpc>
                <a:spcPct val="90000"/>
              </a:lnSpc>
              <a:buNone/>
            </a:pPr>
            <a:endParaRPr lang="zh-CN" altLang="en-US" dirty="0">
              <a:ea typeface="方正魏碑简体" charset="-122"/>
            </a:endParaRP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20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cs typeface="Arial" pitchFamily="34" charset="0"/>
              </a:rPr>
              <a:t>与时间相关的命令</a:t>
            </a:r>
            <a:endParaRPr lang="zh-CN" altLang="en-US" sz="3600" dirty="0">
              <a:ea typeface="黑体" pitchFamily="49" charset="-122"/>
            </a:endParaRP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err="1">
                <a:solidFill>
                  <a:srgbClr val="0000CC"/>
                </a:solidFill>
                <a:ea typeface="方正魏碑简体" charset="-122"/>
              </a:rPr>
              <a:t>cal</a:t>
            </a:r>
            <a:r>
              <a:rPr lang="zh-CN" altLang="en-US" dirty="0">
                <a:latin typeface="+mn-ea"/>
              </a:rPr>
              <a:t>命令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/>
              <a:t>格式：</a:t>
            </a:r>
            <a:r>
              <a:rPr lang="en-US" altLang="zh-CN" dirty="0" err="1">
                <a:solidFill>
                  <a:srgbClr val="0000CC"/>
                </a:solidFill>
              </a:rPr>
              <a:t>cal</a:t>
            </a:r>
            <a:r>
              <a:rPr lang="en-US" altLang="zh-CN" dirty="0">
                <a:solidFill>
                  <a:srgbClr val="0000CC"/>
                </a:solidFill>
              </a:rPr>
              <a:t>   [</a:t>
            </a:r>
            <a:r>
              <a:rPr lang="en-US" altLang="zh-CN" dirty="0" err="1">
                <a:solidFill>
                  <a:srgbClr val="0000CC"/>
                </a:solidFill>
              </a:rPr>
              <a:t>YYYY</a:t>
            </a:r>
            <a:r>
              <a:rPr lang="en-US" altLang="zh-CN" dirty="0">
                <a:solidFill>
                  <a:srgbClr val="0000CC"/>
                </a:solidFill>
              </a:rPr>
              <a:t>]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/>
              <a:t>功能：显示日历。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/>
              <a:t> 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dirty="0"/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dirty="0"/>
          </a:p>
          <a:p>
            <a:pPr lvl="1" algn="just">
              <a:lnSpc>
                <a:spcPct val="90000"/>
              </a:lnSpc>
            </a:pPr>
            <a:endParaRPr lang="zh-CN" altLang="en-US" dirty="0">
              <a:ea typeface="方正魏碑简体" charset="-122"/>
            </a:endParaRP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356992"/>
            <a:ext cx="4032448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560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99392"/>
            <a:ext cx="7543800" cy="858837"/>
          </a:xfrm>
        </p:spPr>
        <p:txBody>
          <a:bodyPr/>
          <a:lstStyle/>
          <a:p>
            <a:pPr eaLnBrk="1" hangingPunct="1"/>
            <a:r>
              <a:rPr lang="zh-CN" altLang="en-US" sz="3800" b="1" dirty="0">
                <a:latin typeface="宋体" pitchFamily="2" charset="-122"/>
              </a:rPr>
              <a:t>管理文件和目录的命令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053" y="-243408"/>
            <a:ext cx="7568467" cy="6885384"/>
          </a:xfrm>
        </p:spPr>
        <p:txBody>
          <a:bodyPr/>
          <a:lstStyle/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en-US" altLang="zh-CN" sz="2500" b="1" dirty="0">
                <a:solidFill>
                  <a:schemeClr val="tx2"/>
                </a:solidFill>
              </a:rPr>
              <a:t>    </a:t>
            </a:r>
            <a:endParaRPr lang="zh-CN" altLang="en-US" sz="2500" dirty="0"/>
          </a:p>
          <a:p>
            <a:pPr eaLnBrk="1" hangingPunct="1">
              <a:lnSpc>
                <a:spcPct val="20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              命令                        功能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             </a:t>
            </a:r>
            <a:r>
              <a:rPr lang="zh-CN" altLang="en-US" sz="1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1800" dirty="0" err="1">
                <a:solidFill>
                  <a:schemeClr val="tx2"/>
                </a:solidFill>
                <a:latin typeface="Times New Roman" pitchFamily="18" charset="0"/>
              </a:rPr>
              <a:t>pwd</a:t>
            </a:r>
            <a:r>
              <a:rPr lang="en-US" altLang="zh-CN" sz="1800" b="1" dirty="0">
                <a:solidFill>
                  <a:schemeClr val="tx2"/>
                </a:solidFill>
              </a:rPr>
              <a:t>                         </a:t>
            </a:r>
            <a:r>
              <a:rPr lang="zh-CN" altLang="en-US" sz="1800" b="1" dirty="0">
                <a:solidFill>
                  <a:schemeClr val="tx2"/>
                </a:solidFill>
              </a:rPr>
              <a:t>判定当前目录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             </a:t>
            </a:r>
            <a:r>
              <a:rPr lang="zh-CN" altLang="en-US" sz="1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cd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/>
                </a:solidFill>
              </a:rPr>
              <a:t>                           </a:t>
            </a:r>
            <a:r>
              <a:rPr lang="zh-CN" altLang="en-US" sz="1800" b="1" dirty="0">
                <a:solidFill>
                  <a:schemeClr val="tx2"/>
                </a:solidFill>
              </a:rPr>
              <a:t>改变所在目录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800" dirty="0">
                <a:solidFill>
                  <a:schemeClr val="tx2"/>
                </a:solidFill>
                <a:latin typeface="Times New Roman" pitchFamily="18" charset="0"/>
              </a:rPr>
              <a:t>               </a:t>
            </a: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ls</a:t>
            </a:r>
            <a:r>
              <a:rPr lang="en-US" altLang="zh-CN" sz="1800" dirty="0">
                <a:solidFill>
                  <a:schemeClr val="tx2"/>
                </a:solidFill>
              </a:rPr>
              <a:t>  </a:t>
            </a:r>
            <a:r>
              <a:rPr lang="en-US" altLang="zh-CN" sz="1800" b="1" dirty="0">
                <a:solidFill>
                  <a:schemeClr val="tx2"/>
                </a:solidFill>
                <a:latin typeface="Times New Roman" pitchFamily="18" charset="0"/>
              </a:rPr>
              <a:t>                              </a:t>
            </a:r>
            <a:r>
              <a:rPr lang="zh-CN" altLang="en-US" sz="1800" b="1" dirty="0">
                <a:solidFill>
                  <a:schemeClr val="tx2"/>
                </a:solidFill>
              </a:rPr>
              <a:t>查看目录下的内容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             </a:t>
            </a:r>
            <a:r>
              <a:rPr lang="zh-CN" altLang="en-US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cat</a:t>
            </a:r>
            <a:r>
              <a:rPr lang="en-US" altLang="zh-CN" sz="1800" b="1" dirty="0">
                <a:solidFill>
                  <a:schemeClr val="tx2"/>
                </a:solidFill>
              </a:rPr>
              <a:t>                           </a:t>
            </a:r>
            <a:r>
              <a:rPr lang="zh-CN" altLang="en-US" sz="1800" b="1" dirty="0">
                <a:solidFill>
                  <a:schemeClr val="tx2"/>
                </a:solidFill>
              </a:rPr>
              <a:t>显示文件的内容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              </a:t>
            </a: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grep </a:t>
            </a:r>
            <a:r>
              <a:rPr lang="en-US" altLang="zh-CN" sz="1800" b="1" dirty="0">
                <a:solidFill>
                  <a:schemeClr val="tx2"/>
                </a:solidFill>
              </a:rPr>
              <a:t>                        </a:t>
            </a:r>
            <a:r>
              <a:rPr lang="zh-CN" altLang="en-US" sz="1800" b="1" dirty="0">
                <a:solidFill>
                  <a:schemeClr val="tx2"/>
                </a:solidFill>
              </a:rPr>
              <a:t>在文件中查找某字符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             </a:t>
            </a:r>
            <a:r>
              <a:rPr lang="zh-CN" altLang="en-US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touch</a:t>
            </a:r>
            <a:r>
              <a:rPr lang="en-US" altLang="zh-CN" sz="1800" b="1" dirty="0">
                <a:solidFill>
                  <a:schemeClr val="tx2"/>
                </a:solidFill>
              </a:rPr>
              <a:t>                        </a:t>
            </a:r>
            <a:r>
              <a:rPr lang="zh-CN" altLang="en-US" sz="1800" b="1" dirty="0">
                <a:solidFill>
                  <a:schemeClr val="tx2"/>
                </a:solidFill>
              </a:rPr>
              <a:t>创建文件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              </a:t>
            </a:r>
            <a:r>
              <a:rPr lang="en-US" altLang="zh-CN" sz="1800" dirty="0" err="1">
                <a:solidFill>
                  <a:schemeClr val="tx2"/>
                </a:solidFill>
                <a:latin typeface="Times New Roman" pitchFamily="18" charset="0"/>
              </a:rPr>
              <a:t>cp</a:t>
            </a: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1800" b="1" dirty="0">
                <a:solidFill>
                  <a:schemeClr val="tx2"/>
                </a:solidFill>
              </a:rPr>
              <a:t>                            </a:t>
            </a:r>
            <a:r>
              <a:rPr lang="zh-CN" altLang="en-US" sz="1800" b="1" dirty="0">
                <a:solidFill>
                  <a:schemeClr val="tx2"/>
                </a:solidFill>
              </a:rPr>
              <a:t>复制文件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             </a:t>
            </a:r>
            <a:r>
              <a:rPr lang="zh-CN" altLang="en-US" sz="1800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mv</a:t>
            </a:r>
            <a:r>
              <a:rPr lang="en-US" altLang="zh-CN" sz="1800" b="1" dirty="0">
                <a:solidFill>
                  <a:schemeClr val="tx2"/>
                </a:solidFill>
              </a:rPr>
              <a:t>                            </a:t>
            </a:r>
            <a:r>
              <a:rPr lang="zh-CN" altLang="en-US" sz="1800" b="1" dirty="0">
                <a:solidFill>
                  <a:schemeClr val="tx2"/>
                </a:solidFill>
              </a:rPr>
              <a:t>移动文件</a:t>
            </a:r>
            <a:r>
              <a:rPr lang="zh-CN" altLang="en-US" sz="1800" dirty="0"/>
              <a:t> </a:t>
            </a:r>
            <a:endParaRPr lang="zh-CN" altLang="en-US" sz="1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tx2"/>
                </a:solidFill>
              </a:rPr>
              <a:t>              </a:t>
            </a:r>
            <a:r>
              <a:rPr lang="en-US" altLang="zh-CN" sz="1800" dirty="0" err="1">
                <a:solidFill>
                  <a:schemeClr val="tx2"/>
                </a:solidFill>
                <a:latin typeface="Times New Roman" pitchFamily="18" charset="0"/>
              </a:rPr>
              <a:t>rm</a:t>
            </a:r>
            <a:r>
              <a:rPr lang="en-US" altLang="zh-CN" sz="1800" b="1" dirty="0">
                <a:solidFill>
                  <a:schemeClr val="tx2"/>
                </a:solidFill>
              </a:rPr>
              <a:t>                            </a:t>
            </a:r>
            <a:r>
              <a:rPr lang="zh-CN" altLang="en-US" sz="1800" b="1" dirty="0">
                <a:solidFill>
                  <a:schemeClr val="tx2"/>
                </a:solidFill>
              </a:rPr>
              <a:t>删除文件</a:t>
            </a:r>
            <a:endParaRPr lang="en-US" altLang="zh-CN" sz="1800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tx2"/>
                </a:solidFill>
              </a:rPr>
              <a:t>              </a:t>
            </a: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more                           </a:t>
            </a:r>
            <a:r>
              <a:rPr lang="zh-CN" altLang="en-US" sz="1800" dirty="0">
                <a:solidFill>
                  <a:schemeClr val="tx2"/>
                </a:solidFill>
                <a:latin typeface="Times New Roman" pitchFamily="18" charset="0"/>
              </a:rPr>
              <a:t>分屏显示文件内容</a:t>
            </a:r>
            <a:endParaRPr lang="en-US" altLang="zh-CN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                tail                              </a:t>
            </a:r>
            <a:r>
              <a:rPr lang="zh-CN" altLang="en-US" sz="1800" dirty="0">
                <a:solidFill>
                  <a:schemeClr val="tx2"/>
                </a:solidFill>
                <a:latin typeface="Times New Roman" pitchFamily="18" charset="0"/>
              </a:rPr>
              <a:t>显示文本结尾部分</a:t>
            </a:r>
            <a:endParaRPr lang="en-US" altLang="zh-CN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                </a:t>
            </a:r>
            <a:r>
              <a:rPr lang="en-US" altLang="zh-CN" sz="1800" dirty="0" err="1">
                <a:solidFill>
                  <a:schemeClr val="tx2"/>
                </a:solidFill>
                <a:latin typeface="Times New Roman" pitchFamily="18" charset="0"/>
              </a:rPr>
              <a:t>mkdir</a:t>
            </a: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                          </a:t>
            </a:r>
            <a:r>
              <a:rPr lang="zh-CN" altLang="en-US" sz="1800" dirty="0">
                <a:solidFill>
                  <a:schemeClr val="tx2"/>
                </a:solidFill>
                <a:latin typeface="Times New Roman" pitchFamily="18" charset="0"/>
              </a:rPr>
              <a:t>创建目录</a:t>
            </a:r>
            <a:endParaRPr lang="en-US" altLang="zh-CN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                </a:t>
            </a:r>
            <a:r>
              <a:rPr lang="en-US" altLang="zh-CN" sz="1800" dirty="0" err="1">
                <a:solidFill>
                  <a:schemeClr val="tx2"/>
                </a:solidFill>
                <a:latin typeface="Times New Roman" pitchFamily="18" charset="0"/>
              </a:rPr>
              <a:t>rmdir</a:t>
            </a: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                          </a:t>
            </a:r>
            <a:r>
              <a:rPr lang="zh-CN" altLang="en-US" sz="1800" dirty="0">
                <a:solidFill>
                  <a:schemeClr val="tx2"/>
                </a:solidFill>
                <a:latin typeface="Times New Roman" pitchFamily="18" charset="0"/>
              </a:rPr>
              <a:t>删除空目录</a:t>
            </a:r>
            <a:endParaRPr lang="en-US" altLang="zh-CN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                 find                            </a:t>
            </a:r>
            <a:r>
              <a:rPr lang="zh-CN" altLang="en-US" sz="1800" dirty="0">
                <a:solidFill>
                  <a:schemeClr val="tx2"/>
                </a:solidFill>
                <a:latin typeface="Times New Roman" pitchFamily="18" charset="0"/>
              </a:rPr>
              <a:t>查看满足表达的文件和目录</a:t>
            </a:r>
            <a:endParaRPr lang="en-US" altLang="zh-CN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dirty="0">
                <a:solidFill>
                  <a:schemeClr val="tx2"/>
                </a:solidFill>
                <a:latin typeface="Times New Roman" pitchFamily="18" charset="0"/>
              </a:rPr>
              <a:t>                </a:t>
            </a:r>
            <a:endParaRPr lang="zh-CN" altLang="en-US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altLang="zh-CN" sz="1800" dirty="0">
              <a:solidFill>
                <a:schemeClr val="tx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1800" dirty="0"/>
              <a:t> </a:t>
            </a:r>
          </a:p>
        </p:txBody>
      </p:sp>
      <p:sp>
        <p:nvSpPr>
          <p:cNvPr id="55300" name="Line 4"/>
          <p:cNvSpPr>
            <a:spLocks noChangeShapeType="1"/>
          </p:cNvSpPr>
          <p:nvPr/>
        </p:nvSpPr>
        <p:spPr bwMode="auto">
          <a:xfrm>
            <a:off x="539552" y="764704"/>
            <a:ext cx="678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544701" y="1196752"/>
            <a:ext cx="678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2" name="Line 6"/>
          <p:cNvSpPr>
            <a:spLocks noChangeShapeType="1"/>
          </p:cNvSpPr>
          <p:nvPr/>
        </p:nvSpPr>
        <p:spPr bwMode="auto">
          <a:xfrm flipV="1">
            <a:off x="670520" y="6597352"/>
            <a:ext cx="66559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42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</a:t>
            </a:r>
            <a:r>
              <a:rPr lang="en-US" altLang="zh-CN" sz="3200" dirty="0">
                <a:cs typeface="Arial" pitchFamily="34" charset="0"/>
              </a:rPr>
              <a:t>Shell</a:t>
            </a:r>
            <a:r>
              <a:rPr lang="zh-CN" altLang="en-US" sz="3200" dirty="0">
                <a:ea typeface="黑体" pitchFamily="49" charset="-122"/>
              </a:rPr>
              <a:t>命令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11188" y="1412875"/>
            <a:ext cx="8153400" cy="4498975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dirty="0" err="1">
                <a:solidFill>
                  <a:srgbClr val="0000CC"/>
                </a:solidFill>
                <a:ea typeface="方正魏碑简体" charset="-122"/>
              </a:rPr>
              <a:t>pwd</a:t>
            </a:r>
            <a:r>
              <a:rPr lang="zh-CN" altLang="en-US" sz="2800" dirty="0">
                <a:ea typeface="方正魏碑简体" charset="-122"/>
              </a:rPr>
              <a:t>命令：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/>
              <a:t>格式：</a:t>
            </a:r>
            <a:r>
              <a:rPr lang="en-US" altLang="zh-CN" sz="2800" dirty="0" err="1"/>
              <a:t>pwd</a:t>
            </a:r>
            <a:endParaRPr lang="en-US" altLang="zh-CN" sz="2800" dirty="0"/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CC0099"/>
                </a:solidFill>
              </a:rPr>
              <a:t>功能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0000CC"/>
                </a:solidFill>
              </a:rPr>
              <a:t>显示当前目录的绝对路径</a:t>
            </a:r>
            <a:r>
              <a:rPr lang="zh-CN" altLang="en-US" sz="2800" dirty="0"/>
              <a:t>。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/>
              <a:t>注：</a:t>
            </a:r>
          </a:p>
          <a:p>
            <a:pPr lvl="1" algn="just"/>
            <a:r>
              <a:rPr lang="zh-CN" altLang="en-US" sz="2400" dirty="0">
                <a:solidFill>
                  <a:srgbClr val="0000CC"/>
                </a:solidFill>
              </a:rPr>
              <a:t>绝对路径</a:t>
            </a:r>
            <a:r>
              <a:rPr lang="zh-CN" altLang="en-US" sz="2400" dirty="0"/>
              <a:t>是指从根目录（</a:t>
            </a:r>
            <a:r>
              <a:rPr lang="en-US" altLang="zh-CN" sz="2400" dirty="0"/>
              <a:t>/</a:t>
            </a:r>
            <a:r>
              <a:rPr lang="zh-CN" altLang="en-US" sz="2400" dirty="0"/>
              <a:t>）开始到到当前目录（文件）的路径；</a:t>
            </a:r>
          </a:p>
          <a:p>
            <a:pPr lvl="1" algn="just"/>
            <a:r>
              <a:rPr lang="zh-CN" altLang="en-US" sz="2400" dirty="0"/>
              <a:t>而</a:t>
            </a:r>
            <a:r>
              <a:rPr lang="zh-CN" altLang="en-US" sz="2400" dirty="0">
                <a:solidFill>
                  <a:srgbClr val="0000CC"/>
                </a:solidFill>
              </a:rPr>
              <a:t>相对路径</a:t>
            </a:r>
            <a:r>
              <a:rPr lang="zh-CN" altLang="en-US" sz="2400" dirty="0"/>
              <a:t>是指从当前目录到其下子目录（文件）的路径。</a:t>
            </a:r>
          </a:p>
          <a:p>
            <a:pPr lvl="1" algn="just"/>
            <a:r>
              <a:rPr lang="zh-CN" altLang="en-US" sz="2400" dirty="0"/>
              <a:t>目录之间的层次关系总是用“</a:t>
            </a:r>
            <a:r>
              <a:rPr lang="en-US" altLang="zh-CN" sz="2400" dirty="0"/>
              <a:t>/”</a:t>
            </a:r>
            <a:r>
              <a:rPr lang="zh-CN" altLang="en-US" sz="2400" dirty="0"/>
              <a:t>来表示。</a:t>
            </a:r>
          </a:p>
          <a:p>
            <a:pPr algn="just"/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2790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</a:t>
            </a:r>
            <a:r>
              <a:rPr lang="en-US" altLang="zh-CN" sz="3200" dirty="0">
                <a:cs typeface="Arial" pitchFamily="34" charset="0"/>
              </a:rPr>
              <a:t>Shell</a:t>
            </a:r>
            <a:r>
              <a:rPr lang="zh-CN" altLang="en-US" sz="3200" dirty="0">
                <a:ea typeface="黑体" pitchFamily="49" charset="-122"/>
              </a:rPr>
              <a:t>命令</a:t>
            </a:r>
          </a:p>
        </p:txBody>
      </p:sp>
      <p:sp>
        <p:nvSpPr>
          <p:cNvPr id="153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1196752"/>
            <a:ext cx="8075240" cy="4411662"/>
          </a:xfrm>
        </p:spPr>
        <p:txBody>
          <a:bodyPr/>
          <a:lstStyle/>
          <a:p>
            <a:pPr marL="0" indent="0" algn="just">
              <a:buNone/>
            </a:pPr>
            <a:r>
              <a:rPr lang="en-US" altLang="zh-CN" sz="2800" dirty="0">
                <a:solidFill>
                  <a:srgbClr val="0000CC"/>
                </a:solidFill>
                <a:ea typeface="方正魏碑简体" charset="-122"/>
              </a:rPr>
              <a:t>cd</a:t>
            </a:r>
            <a:r>
              <a:rPr lang="zh-CN" altLang="en-US" sz="2800" dirty="0">
                <a:ea typeface="方正魏碑简体" charset="-122"/>
              </a:rPr>
              <a:t>命令：</a:t>
            </a:r>
          </a:p>
          <a:p>
            <a:pPr marL="0" indent="0" algn="just">
              <a:buNone/>
            </a:pPr>
            <a:r>
              <a:rPr lang="zh-CN" altLang="en-US" sz="2800" dirty="0"/>
              <a:t>格式：</a:t>
            </a:r>
            <a:r>
              <a:rPr lang="en-US" altLang="zh-CN" sz="2800" dirty="0"/>
              <a:t>cd   [</a:t>
            </a:r>
            <a:r>
              <a:rPr lang="zh-CN" altLang="en-US" sz="2800" dirty="0"/>
              <a:t>目录</a:t>
            </a:r>
            <a:r>
              <a:rPr lang="en-US" altLang="zh-CN" sz="2800" dirty="0"/>
              <a:t>]</a:t>
            </a:r>
          </a:p>
          <a:p>
            <a:pPr marL="0" indent="0" algn="just">
              <a:buNone/>
            </a:pPr>
            <a:r>
              <a:rPr lang="zh-CN" altLang="en-US" sz="2800" dirty="0">
                <a:solidFill>
                  <a:srgbClr val="CC0099"/>
                </a:solidFill>
              </a:rPr>
              <a:t>功能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0000CC"/>
                </a:solidFill>
              </a:rPr>
              <a:t>切换到指定目录</a:t>
            </a:r>
            <a:r>
              <a:rPr lang="zh-CN" altLang="en-US" sz="2800" dirty="0"/>
              <a:t>。</a:t>
            </a:r>
          </a:p>
          <a:p>
            <a:pPr marL="0" indent="0">
              <a:buNone/>
            </a:pPr>
            <a:r>
              <a:rPr lang="zh-CN" altLang="en-US" sz="2800" dirty="0"/>
              <a:t>注：</a:t>
            </a:r>
          </a:p>
          <a:p>
            <a:pPr lvl="1"/>
            <a:r>
              <a:rPr lang="zh-CN" altLang="en-US" sz="2800" dirty="0">
                <a:latin typeface="宋体" pitchFamily="2" charset="-122"/>
              </a:rPr>
              <a:t>超级用户的主目录是</a:t>
            </a:r>
            <a:r>
              <a:rPr lang="en-US" altLang="zh-CN" sz="2800" dirty="0"/>
              <a:t>/root</a:t>
            </a:r>
            <a:r>
              <a:rPr lang="zh-CN" altLang="en-US" sz="2800" dirty="0">
                <a:latin typeface="宋体" pitchFamily="2" charset="-122"/>
              </a:rPr>
              <a:t>；</a:t>
            </a:r>
          </a:p>
          <a:p>
            <a:pPr lvl="1"/>
            <a:r>
              <a:rPr lang="zh-CN" altLang="en-US" sz="2800" dirty="0">
                <a:latin typeface="宋体" pitchFamily="2" charset="-122"/>
              </a:rPr>
              <a:t>而普通用户的主目录是</a:t>
            </a:r>
            <a:r>
              <a:rPr lang="en-US" altLang="zh-CN" sz="2800" dirty="0"/>
              <a:t>/home</a:t>
            </a:r>
            <a:r>
              <a:rPr lang="zh-CN" altLang="en-US" sz="2800" dirty="0">
                <a:latin typeface="宋体" pitchFamily="2" charset="-122"/>
              </a:rPr>
              <a:t>下与该用户同名的子目录。</a:t>
            </a:r>
            <a:endParaRPr lang="en-US" altLang="zh-CN" sz="2800" dirty="0">
              <a:latin typeface="宋体" pitchFamily="2" charset="-122"/>
            </a:endParaRPr>
          </a:p>
          <a:p>
            <a:pPr lvl="1"/>
            <a:r>
              <a:rPr lang="zh-CN" altLang="en-US" sz="2800" dirty="0">
                <a:latin typeface="宋体" pitchFamily="2" charset="-122"/>
              </a:rPr>
              <a:t>例如，普通用户</a:t>
            </a:r>
            <a:r>
              <a:rPr lang="en-US" altLang="zh-CN" sz="2800" dirty="0" err="1"/>
              <a:t>hellen</a:t>
            </a:r>
            <a:r>
              <a:rPr lang="zh-CN" altLang="en-US" sz="2800" dirty="0">
                <a:latin typeface="宋体" pitchFamily="2" charset="-122"/>
              </a:rPr>
              <a:t>主目录默认就是</a:t>
            </a:r>
            <a:r>
              <a:rPr lang="en-US" altLang="zh-CN" sz="2800" dirty="0"/>
              <a:t>/home/</a:t>
            </a:r>
            <a:r>
              <a:rPr lang="en-US" altLang="zh-CN" sz="2800" dirty="0" err="1"/>
              <a:t>hellen</a:t>
            </a:r>
            <a:r>
              <a:rPr lang="zh-CN" altLang="en-US" sz="2800" dirty="0">
                <a:latin typeface="宋体" pitchFamily="2" charset="-122"/>
              </a:rPr>
              <a:t>。</a:t>
            </a:r>
            <a:r>
              <a:rPr lang="zh-CN" altLang="en-US" sz="2800" dirty="0"/>
              <a:t> </a:t>
            </a:r>
            <a:endParaRPr lang="en-US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4835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4704"/>
            <a:ext cx="8229600" cy="4968552"/>
          </a:xfrm>
        </p:spPr>
        <p:txBody>
          <a:bodyPr/>
          <a:lstStyle/>
          <a:p>
            <a:pPr marL="0" indent="0" eaLnBrk="1" hangingPunct="1">
              <a:buNone/>
            </a:pPr>
            <a:r>
              <a:rPr kumimoji="1" lang="zh-CN" altLang="en-US" sz="2800" dirty="0">
                <a:latin typeface="+mn-ea"/>
              </a:rPr>
              <a:t>例如</a:t>
            </a:r>
            <a:endParaRPr kumimoji="1" lang="en-US" altLang="zh-CN" sz="2800" dirty="0">
              <a:latin typeface="+mn-ea"/>
            </a:endParaRPr>
          </a:p>
          <a:p>
            <a:pPr eaLnBrk="1" hangingPunct="1"/>
            <a:r>
              <a:rPr kumimoji="1" lang="zh-CN" altLang="en-US" sz="2800" dirty="0">
                <a:latin typeface="+mn-ea"/>
              </a:rPr>
              <a:t>从</a:t>
            </a:r>
            <a:r>
              <a:rPr kumimoji="1" lang="zh-CN" altLang="en-US" sz="2800" dirty="0">
                <a:solidFill>
                  <a:srgbClr val="0000CC"/>
                </a:solidFill>
                <a:latin typeface="+mn-ea"/>
              </a:rPr>
              <a:t>相对路径</a:t>
            </a:r>
            <a:r>
              <a:rPr kumimoji="1" lang="zh-CN" altLang="en-US" sz="2800" dirty="0">
                <a:latin typeface="+mn-ea"/>
              </a:rPr>
              <a:t>切换到</a:t>
            </a:r>
            <a:r>
              <a:rPr kumimoji="1" lang="en-US" altLang="zh-CN" sz="2800" dirty="0">
                <a:latin typeface="+mn-ea"/>
              </a:rPr>
              <a:t>/home/tux/doc</a:t>
            </a:r>
            <a:r>
              <a:rPr kumimoji="1" lang="zh-CN" altLang="en-US" sz="2800" dirty="0">
                <a:latin typeface="+mn-ea"/>
              </a:rPr>
              <a:t>目录</a:t>
            </a:r>
          </a:p>
          <a:p>
            <a:pPr marL="344487" lvl="1" indent="0" eaLnBrk="1" hangingPunct="1">
              <a:buNone/>
            </a:pPr>
            <a:r>
              <a:rPr kumimoji="1" lang="en-US" altLang="zh-CN" sz="2800" dirty="0">
                <a:latin typeface="+mn-ea"/>
              </a:rPr>
              <a:t>$ </a:t>
            </a:r>
            <a:r>
              <a:rPr kumimoji="1" lang="en-US" altLang="zh-CN" sz="2800" dirty="0" err="1">
                <a:latin typeface="+mn-ea"/>
              </a:rPr>
              <a:t>pwd</a:t>
            </a:r>
            <a:endParaRPr kumimoji="1" lang="en-US" altLang="zh-CN" sz="2800" dirty="0">
              <a:latin typeface="+mn-ea"/>
            </a:endParaRPr>
          </a:p>
          <a:p>
            <a:pPr marL="344487" lvl="1" indent="0" eaLnBrk="1" hangingPunct="1">
              <a:buNone/>
            </a:pPr>
            <a:r>
              <a:rPr kumimoji="1" lang="en-US" altLang="zh-CN" sz="2800" dirty="0">
                <a:latin typeface="+mn-ea"/>
                <a:sym typeface="Wingdings" pitchFamily="2" charset="2"/>
              </a:rPr>
              <a:t>/home/tux</a:t>
            </a:r>
            <a:endParaRPr kumimoji="1" lang="en-US" altLang="zh-CN" sz="2800" dirty="0">
              <a:latin typeface="+mn-ea"/>
            </a:endParaRPr>
          </a:p>
          <a:p>
            <a:pPr marL="344487" lvl="1" indent="0" eaLnBrk="1" hangingPunct="1">
              <a:buNone/>
            </a:pPr>
            <a:r>
              <a:rPr kumimoji="1" lang="en-US" altLang="zh-CN" sz="2800" dirty="0">
                <a:latin typeface="+mn-ea"/>
              </a:rPr>
              <a:t>$ cd doc</a:t>
            </a:r>
          </a:p>
          <a:p>
            <a:pPr eaLnBrk="1" hangingPunct="1"/>
            <a:r>
              <a:rPr kumimoji="1" lang="zh-CN" altLang="en-US" sz="2800" dirty="0">
                <a:latin typeface="+mn-ea"/>
              </a:rPr>
              <a:t>从</a:t>
            </a:r>
            <a:r>
              <a:rPr kumimoji="1" lang="zh-CN" altLang="en-US" sz="2800" dirty="0">
                <a:solidFill>
                  <a:srgbClr val="0000CC"/>
                </a:solidFill>
                <a:latin typeface="+mn-ea"/>
              </a:rPr>
              <a:t>绝对路径</a:t>
            </a:r>
            <a:r>
              <a:rPr kumimoji="1" lang="zh-CN" altLang="en-US" sz="2800" dirty="0">
                <a:latin typeface="+mn-ea"/>
              </a:rPr>
              <a:t>直接切换到</a:t>
            </a:r>
            <a:r>
              <a:rPr kumimoji="1" lang="en-US" altLang="zh-CN" sz="2800" dirty="0">
                <a:latin typeface="+mn-ea"/>
              </a:rPr>
              <a:t>/home/tux/doc</a:t>
            </a:r>
            <a:r>
              <a:rPr kumimoji="1" lang="zh-CN" altLang="en-US" sz="2800" dirty="0">
                <a:latin typeface="+mn-ea"/>
              </a:rPr>
              <a:t>目录</a:t>
            </a:r>
          </a:p>
          <a:p>
            <a:pPr marL="344487" lvl="1" indent="0" eaLnBrk="1" hangingPunct="1">
              <a:lnSpc>
                <a:spcPct val="125000"/>
              </a:lnSpc>
              <a:buNone/>
            </a:pPr>
            <a:r>
              <a:rPr kumimoji="1" lang="en-US" altLang="zh-CN" sz="2800" dirty="0">
                <a:latin typeface="+mn-ea"/>
              </a:rPr>
              <a:t>$ cd /home/tux/doc</a:t>
            </a:r>
          </a:p>
          <a:p>
            <a:pPr marL="0" indent="-4763" eaLnBrk="1" hangingPunct="1">
              <a:lnSpc>
                <a:spcPct val="125000"/>
              </a:lnSpc>
              <a:buNone/>
            </a:pPr>
            <a:r>
              <a:rPr kumimoji="1" lang="zh-CN" altLang="en-US" sz="2800" dirty="0">
                <a:solidFill>
                  <a:srgbClr val="0000CC"/>
                </a:solidFill>
                <a:latin typeface="+mn-ea"/>
              </a:rPr>
              <a:t>练习</a:t>
            </a:r>
            <a:r>
              <a:rPr kumimoji="1" lang="en-US" altLang="zh-CN" sz="2800" dirty="0">
                <a:solidFill>
                  <a:srgbClr val="0000CC"/>
                </a:solidFill>
                <a:latin typeface="+mn-ea"/>
              </a:rPr>
              <a:t>2</a:t>
            </a:r>
            <a:r>
              <a:rPr kumimoji="1" lang="zh-CN" altLang="en-US" sz="2800" dirty="0">
                <a:latin typeface="+mn-ea"/>
              </a:rPr>
              <a:t>：</a:t>
            </a:r>
            <a:endParaRPr kumimoji="1" lang="en-US" altLang="zh-CN" sz="2800" dirty="0">
              <a:latin typeface="+mn-ea"/>
            </a:endParaRPr>
          </a:p>
          <a:p>
            <a:pPr marL="0" indent="-4763" eaLnBrk="1" hangingPunct="1">
              <a:lnSpc>
                <a:spcPct val="125000"/>
              </a:lnSpc>
              <a:buNone/>
            </a:pPr>
            <a:r>
              <a:rPr kumimoji="1" lang="zh-CN" altLang="en-US" sz="2800" dirty="0">
                <a:latin typeface="+mn-ea"/>
              </a:rPr>
              <a:t>进入</a:t>
            </a:r>
            <a:r>
              <a:rPr kumimoji="1" lang="en-US" altLang="zh-CN" sz="2800" dirty="0">
                <a:latin typeface="+mn-ea"/>
              </a:rPr>
              <a:t>user</a:t>
            </a:r>
            <a:r>
              <a:rPr kumimoji="1" lang="zh-CN" altLang="en-US" sz="2800" dirty="0">
                <a:latin typeface="+mn-ea"/>
              </a:rPr>
              <a:t>用户主目录，显示当前的路径。</a:t>
            </a:r>
          </a:p>
          <a:p>
            <a:pPr marL="0" indent="-4763" eaLnBrk="1" hangingPunct="1">
              <a:lnSpc>
                <a:spcPct val="125000"/>
              </a:lnSpc>
              <a:buNone/>
            </a:pPr>
            <a:endParaRPr kumimoji="1" lang="en-US" altLang="zh-CN" sz="3200" dirty="0">
              <a:latin typeface="+mn-ea"/>
            </a:endParaRP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721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r>
              <a:rPr lang="zh-CN" altLang="en-US" sz="3600" dirty="0">
                <a:ea typeface="黑体" pitchFamily="49" charset="-122"/>
              </a:rPr>
              <a:t>管理文件和目录的</a:t>
            </a:r>
            <a:r>
              <a:rPr lang="en-US" altLang="zh-CN" sz="3600" dirty="0">
                <a:cs typeface="Arial" pitchFamily="34" charset="0"/>
              </a:rPr>
              <a:t>Shell</a:t>
            </a:r>
            <a:r>
              <a:rPr lang="zh-CN" altLang="en-US" sz="3600" dirty="0">
                <a:ea typeface="黑体" pitchFamily="49" charset="-122"/>
              </a:rPr>
              <a:t>命令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177578"/>
            <a:ext cx="8219256" cy="4843710"/>
          </a:xfrm>
        </p:spPr>
        <p:txBody>
          <a:bodyPr/>
          <a:lstStyle/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500" dirty="0">
                <a:solidFill>
                  <a:srgbClr val="0000CC"/>
                </a:solidFill>
                <a:latin typeface="+mn-ea"/>
              </a:rPr>
              <a:t>ls </a:t>
            </a:r>
            <a:r>
              <a:rPr lang="zh-CN" altLang="en-US" sz="2500" dirty="0">
                <a:latin typeface="+mn-ea"/>
              </a:rPr>
              <a:t>命令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500" dirty="0">
                <a:solidFill>
                  <a:srgbClr val="CC0099"/>
                </a:solidFill>
              </a:rPr>
              <a:t>格式</a:t>
            </a:r>
            <a:r>
              <a:rPr lang="zh-CN" altLang="en-US" sz="2500" dirty="0"/>
              <a:t>：</a:t>
            </a:r>
            <a:r>
              <a:rPr lang="en-US" altLang="zh-CN" sz="2500" dirty="0"/>
              <a:t>ls  [</a:t>
            </a:r>
            <a:r>
              <a:rPr lang="zh-CN" altLang="en-US" sz="2500" dirty="0"/>
              <a:t>选项</a:t>
            </a:r>
            <a:r>
              <a:rPr lang="en-US" altLang="zh-CN" sz="2500" dirty="0"/>
              <a:t>]   [</a:t>
            </a:r>
            <a:r>
              <a:rPr lang="zh-CN" altLang="en-US" sz="2500" dirty="0"/>
              <a:t>文件</a:t>
            </a:r>
            <a:r>
              <a:rPr lang="en-US" altLang="zh-CN" sz="2500" dirty="0"/>
              <a:t>|</a:t>
            </a:r>
            <a:r>
              <a:rPr lang="zh-CN" altLang="en-US" sz="2500" dirty="0"/>
              <a:t>目录</a:t>
            </a:r>
            <a:r>
              <a:rPr lang="en-US" altLang="zh-CN" sz="2500" dirty="0"/>
              <a:t>]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500" dirty="0">
                <a:solidFill>
                  <a:srgbClr val="CC0099"/>
                </a:solidFill>
              </a:rPr>
              <a:t>功能</a:t>
            </a:r>
            <a:r>
              <a:rPr lang="zh-CN" altLang="en-US" sz="2500" dirty="0"/>
              <a:t>：</a:t>
            </a:r>
            <a:r>
              <a:rPr lang="zh-CN" altLang="en-US" sz="2500" dirty="0">
                <a:solidFill>
                  <a:srgbClr val="0000CC"/>
                </a:solidFill>
              </a:rPr>
              <a:t>显示指定目录中的文件和子目录信息。</a:t>
            </a:r>
            <a:r>
              <a:rPr lang="zh-CN" altLang="en-US" sz="2500" dirty="0"/>
              <a:t>当不指定目录时，显示当前目录中的文件和子目录信息。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500" dirty="0">
                <a:solidFill>
                  <a:srgbClr val="0000CC"/>
                </a:solidFill>
              </a:rPr>
              <a:t>主要选项说明</a:t>
            </a:r>
            <a:r>
              <a:rPr lang="zh-CN" altLang="en-US" sz="2500" dirty="0">
                <a:solidFill>
                  <a:srgbClr val="000000"/>
                </a:solidFill>
              </a:rPr>
              <a:t>：</a:t>
            </a:r>
            <a:endParaRPr lang="en-US" altLang="zh-CN" sz="2500" dirty="0"/>
          </a:p>
          <a:p>
            <a:pPr lvl="1" eaLnBrk="1" hangingPunct="1">
              <a:lnSpc>
                <a:spcPct val="120000"/>
              </a:lnSpc>
            </a:pPr>
            <a:r>
              <a:rPr lang="en-US" altLang="zh-CN" sz="2500" dirty="0"/>
              <a:t>-a </a:t>
            </a:r>
            <a:r>
              <a:rPr lang="zh-CN" altLang="en-US" sz="2500" dirty="0"/>
              <a:t>，显示所有文件和子目录，包括以</a:t>
            </a:r>
            <a:r>
              <a:rPr lang="zh-CN" altLang="en-US" sz="2500" dirty="0">
                <a:latin typeface="Arial" pitchFamily="34" charset="0"/>
              </a:rPr>
              <a:t>“</a:t>
            </a:r>
            <a:r>
              <a:rPr lang="en-US" altLang="zh-CN" sz="2500" dirty="0"/>
              <a:t>.</a:t>
            </a:r>
            <a:r>
              <a:rPr lang="en-US" altLang="zh-CN" sz="2500" dirty="0">
                <a:latin typeface="Arial" pitchFamily="34" charset="0"/>
              </a:rPr>
              <a:t>”</a:t>
            </a:r>
            <a:r>
              <a:rPr lang="zh-CN" altLang="en-US" sz="2500" dirty="0"/>
              <a:t>开头的隐藏文件。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sz="2500" dirty="0"/>
              <a:t>-l </a:t>
            </a:r>
            <a:r>
              <a:rPr lang="zh-CN" altLang="en-US" sz="2500" dirty="0"/>
              <a:t>，显示文件和子目录的详细信息，包括文件类型、权限、所有者和所属组群、文件大小，修改时间等。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2200" dirty="0"/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/>
              <a:t> 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2400" dirty="0"/>
          </a:p>
          <a:p>
            <a:pPr>
              <a:lnSpc>
                <a:spcPct val="90000"/>
              </a:lnSpc>
            </a:pPr>
            <a:endParaRPr lang="en-US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2894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456085"/>
            <a:ext cx="7313612" cy="4421187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3600" dirty="0"/>
              <a:t>Shell</a:t>
            </a:r>
            <a:r>
              <a:rPr lang="zh-CN" altLang="en-US" sz="3600" dirty="0">
                <a:latin typeface="宋体" pitchFamily="2" charset="-122"/>
              </a:rPr>
              <a:t>命令简介</a:t>
            </a:r>
            <a:endParaRPr lang="en-US" altLang="zh-CN" sz="3600" dirty="0">
              <a:latin typeface="宋体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3600" dirty="0">
                <a:latin typeface="宋体" pitchFamily="2" charset="-122"/>
              </a:rPr>
              <a:t>常用的</a:t>
            </a:r>
            <a:r>
              <a:rPr lang="en-US" altLang="zh-CN" sz="3600" dirty="0"/>
              <a:t>Shell</a:t>
            </a:r>
            <a:r>
              <a:rPr lang="zh-CN" altLang="en-US" sz="3600" dirty="0">
                <a:latin typeface="宋体" pitchFamily="2" charset="-122"/>
              </a:rPr>
              <a:t>命令</a:t>
            </a:r>
            <a:r>
              <a:rPr lang="zh-CN" altLang="en-US" sz="3600" b="1" dirty="0">
                <a:latin typeface="宋体" pitchFamily="2" charset="-122"/>
              </a:rPr>
              <a:t> </a:t>
            </a:r>
            <a:endParaRPr lang="en-US" altLang="zh-CN" sz="3600" b="1" dirty="0">
              <a:latin typeface="宋体" pitchFamily="2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3600" b="1" dirty="0">
                <a:latin typeface="宋体" pitchFamily="2" charset="-122"/>
              </a:rPr>
              <a:t>深入</a:t>
            </a:r>
            <a:r>
              <a:rPr lang="en-US" altLang="zh-CN" sz="3600" dirty="0"/>
              <a:t>Shell</a:t>
            </a:r>
            <a:endParaRPr lang="zh-CN" altLang="en-US" sz="3600" b="1" dirty="0"/>
          </a:p>
          <a:p>
            <a:pPr marL="0" indent="0" eaLnBrk="1" hangingPunct="1">
              <a:lnSpc>
                <a:spcPct val="150000"/>
              </a:lnSpc>
              <a:buNone/>
            </a:pPr>
            <a:endParaRPr lang="zh-CN" altLang="en-US" b="1" dirty="0">
              <a:latin typeface="宋体" pitchFamily="2" charset="-122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93898"/>
            <a:ext cx="7761288" cy="858838"/>
          </a:xfrm>
        </p:spPr>
        <p:txBody>
          <a:bodyPr/>
          <a:lstStyle/>
          <a:p>
            <a:pPr algn="ctr" eaLnBrk="1" hangingPunct="1"/>
            <a:r>
              <a:rPr lang="zh-CN" altLang="en-US" sz="4000" dirty="0"/>
              <a:t>本次章内容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7394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r>
              <a:rPr lang="zh-CN" altLang="en-US" sz="3600" dirty="0">
                <a:ea typeface="黑体" pitchFamily="49" charset="-122"/>
              </a:rPr>
              <a:t>管理文件和目录的</a:t>
            </a:r>
            <a:r>
              <a:rPr lang="en-US" altLang="zh-CN" sz="3600" dirty="0">
                <a:cs typeface="Arial" pitchFamily="34" charset="0"/>
              </a:rPr>
              <a:t>Shell</a:t>
            </a:r>
            <a:r>
              <a:rPr lang="zh-CN" altLang="en-US" sz="3600" dirty="0">
                <a:ea typeface="黑体" pitchFamily="49" charset="-122"/>
              </a:rPr>
              <a:t>命令</a:t>
            </a:r>
          </a:p>
        </p:txBody>
      </p:sp>
      <p:sp>
        <p:nvSpPr>
          <p:cNvPr id="1638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13184" y="1052736"/>
            <a:ext cx="8363272" cy="5328592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en-US" altLang="zh-CN" sz="2500" dirty="0"/>
              <a:t>-R </a:t>
            </a:r>
            <a:r>
              <a:rPr lang="zh-CN" altLang="en-US" sz="2500" dirty="0"/>
              <a:t>，列出目录和其子目录下的文件。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500" dirty="0"/>
              <a:t>-d </a:t>
            </a:r>
            <a:r>
              <a:rPr lang="zh-CN" altLang="en-US" sz="2500" dirty="0"/>
              <a:t>，参数是目录，只显示目录的信息，不显示所包含文件的信息。</a:t>
            </a:r>
            <a:endParaRPr lang="en-US" altLang="zh-CN" sz="2500" dirty="0"/>
          </a:p>
          <a:p>
            <a:pPr lvl="1" eaLnBrk="1" hangingPunct="1">
              <a:lnSpc>
                <a:spcPct val="150000"/>
              </a:lnSpc>
            </a:pPr>
            <a:r>
              <a:rPr lang="en-US" altLang="zh-CN" sz="2500" dirty="0"/>
              <a:t>-t</a:t>
            </a:r>
            <a:r>
              <a:rPr lang="zh-CN" altLang="en-US" sz="2500" dirty="0"/>
              <a:t> ，按时间顺序显示文件，新文件排在前面。</a:t>
            </a:r>
            <a:r>
              <a:rPr lang="en-US" altLang="zh-CN" sz="2500" dirty="0"/>
              <a:t>ls</a:t>
            </a:r>
            <a:r>
              <a:rPr lang="zh-CN" altLang="en-US" sz="2500" dirty="0"/>
              <a:t>命令默认按字母顺序排列。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500" dirty="0">
                <a:solidFill>
                  <a:srgbClr val="0000CC"/>
                </a:solidFill>
              </a:rPr>
              <a:t>练习</a:t>
            </a:r>
            <a:r>
              <a:rPr lang="en-US" altLang="zh-CN" sz="2500" dirty="0">
                <a:solidFill>
                  <a:srgbClr val="0000CC"/>
                </a:solidFill>
              </a:rPr>
              <a:t>3</a:t>
            </a:r>
            <a:r>
              <a:rPr lang="zh-CN" altLang="en-US" sz="2500" dirty="0"/>
              <a:t>：</a:t>
            </a:r>
            <a:endParaRPr lang="en-US" altLang="zh-CN" sz="2500" dirty="0"/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500" dirty="0"/>
              <a:t>查看当前目录中</a:t>
            </a:r>
            <a:r>
              <a:rPr lang="zh-CN" altLang="en-US" sz="2500" dirty="0">
                <a:solidFill>
                  <a:srgbClr val="0000CC"/>
                </a:solidFill>
              </a:rPr>
              <a:t>所有文件和子目录</a:t>
            </a:r>
            <a:r>
              <a:rPr lang="zh-CN" altLang="en-US" sz="2500" dirty="0"/>
              <a:t>的</a:t>
            </a:r>
            <a:r>
              <a:rPr lang="zh-CN" altLang="en-US" sz="2500" dirty="0">
                <a:solidFill>
                  <a:srgbClr val="0000CC"/>
                </a:solidFill>
              </a:rPr>
              <a:t>详细信息</a:t>
            </a:r>
            <a:r>
              <a:rPr lang="zh-CN" altLang="en-US" sz="2500" dirty="0"/>
              <a:t>。</a:t>
            </a:r>
            <a:endParaRPr lang="en-US" altLang="zh-CN" sz="2500" dirty="0"/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500" dirty="0">
                <a:solidFill>
                  <a:srgbClr val="0000CC"/>
                </a:solidFill>
              </a:rPr>
              <a:t>练习</a:t>
            </a:r>
            <a:r>
              <a:rPr lang="en-US" altLang="zh-CN" sz="2500" dirty="0">
                <a:solidFill>
                  <a:srgbClr val="0000CC"/>
                </a:solidFill>
              </a:rPr>
              <a:t>4</a:t>
            </a:r>
            <a:r>
              <a:rPr lang="zh-CN" altLang="en-US" sz="2500" dirty="0"/>
              <a:t>：</a:t>
            </a:r>
            <a:endParaRPr lang="en-US" altLang="zh-CN" sz="2500" dirty="0"/>
          </a:p>
          <a:p>
            <a:pPr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sz="2500" dirty="0">
                <a:solidFill>
                  <a:srgbClr val="0000CC"/>
                </a:solidFill>
              </a:rPr>
              <a:t>按时间顺序</a:t>
            </a:r>
            <a:r>
              <a:rPr lang="zh-CN" altLang="en-US" sz="2500" dirty="0"/>
              <a:t>查看当前目录下的后缀为“</a:t>
            </a:r>
            <a:r>
              <a:rPr lang="en-US" altLang="zh-CN" sz="2500" dirty="0"/>
              <a:t>.c”</a:t>
            </a:r>
            <a:r>
              <a:rPr lang="zh-CN" altLang="en-US" sz="2500" dirty="0"/>
              <a:t>的文件，列出文</a:t>
            </a:r>
            <a:endParaRPr lang="en-US" altLang="zh-CN" sz="2500" dirty="0"/>
          </a:p>
          <a:p>
            <a:pPr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sz="2500" dirty="0"/>
              <a:t>件的</a:t>
            </a:r>
            <a:r>
              <a:rPr lang="zh-CN" altLang="en-US" sz="2500" dirty="0">
                <a:solidFill>
                  <a:srgbClr val="0000CC"/>
                </a:solidFill>
              </a:rPr>
              <a:t>详细信息</a:t>
            </a:r>
            <a:r>
              <a:rPr lang="zh-CN" altLang="en-US" sz="2500" dirty="0"/>
              <a:t>。</a:t>
            </a: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2500" dirty="0"/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/>
              <a:t> 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4880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-99392"/>
            <a:ext cx="7543800" cy="858837"/>
          </a:xfrm>
        </p:spPr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</a:t>
            </a:r>
            <a:r>
              <a:rPr lang="en-US" altLang="zh-CN" sz="3200" dirty="0">
                <a:cs typeface="Arial" pitchFamily="34" charset="0"/>
              </a:rPr>
              <a:t>Shell</a:t>
            </a:r>
            <a:r>
              <a:rPr lang="zh-CN" altLang="en-US" sz="3200" dirty="0">
                <a:ea typeface="黑体" pitchFamily="49" charset="-122"/>
              </a:rPr>
              <a:t>命令</a:t>
            </a:r>
          </a:p>
        </p:txBody>
      </p:sp>
      <p:sp>
        <p:nvSpPr>
          <p:cNvPr id="1741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980728"/>
            <a:ext cx="8229600" cy="5112568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ea typeface="方正魏碑简体" charset="-122"/>
              </a:rPr>
              <a:t>cat</a:t>
            </a:r>
            <a:r>
              <a:rPr lang="zh-CN" altLang="en-US" sz="2800" dirty="0">
                <a:ea typeface="方正魏碑简体" charset="-122"/>
              </a:rPr>
              <a:t>命令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/>
              <a:t>格式：</a:t>
            </a:r>
            <a:r>
              <a:rPr lang="en-US" altLang="zh-CN" sz="2800" dirty="0"/>
              <a:t>cat  [</a:t>
            </a:r>
            <a:r>
              <a:rPr lang="zh-CN" altLang="en-US" sz="2800" dirty="0"/>
              <a:t>选项</a:t>
            </a:r>
            <a:r>
              <a:rPr lang="en-US" altLang="zh-CN" sz="2800" dirty="0"/>
              <a:t>]  </a:t>
            </a:r>
            <a:r>
              <a:rPr lang="zh-CN" altLang="en-US" sz="2800" dirty="0"/>
              <a:t>文件列表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CC0099"/>
                </a:solidFill>
              </a:rPr>
              <a:t>功能</a:t>
            </a:r>
            <a:r>
              <a:rPr lang="zh-CN" altLang="en-US" sz="2800" dirty="0"/>
              <a:t>：</a:t>
            </a:r>
            <a:r>
              <a:rPr lang="zh-CN" altLang="en-US" sz="2800" dirty="0">
                <a:solidFill>
                  <a:srgbClr val="0000CC"/>
                </a:solidFill>
              </a:rPr>
              <a:t>显示文本文件的内容</a:t>
            </a:r>
            <a:r>
              <a:rPr lang="zh-CN" altLang="en-US" sz="2800" dirty="0"/>
              <a:t>。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主要选项说明：</a:t>
            </a:r>
            <a:endParaRPr lang="zh-CN" altLang="en-US" sz="2800" dirty="0"/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-n</a:t>
            </a:r>
            <a:r>
              <a:rPr lang="zh-CN" altLang="en-US" sz="2800" dirty="0"/>
              <a:t>（</a:t>
            </a:r>
            <a:r>
              <a:rPr lang="en-US" altLang="zh-CN" sz="2800" dirty="0"/>
              <a:t>number</a:t>
            </a:r>
            <a:r>
              <a:rPr lang="zh-CN" altLang="en-US" sz="2800" dirty="0"/>
              <a:t>）在每一行前显示行号</a:t>
            </a:r>
            <a:endParaRPr lang="en-US" altLang="zh-CN" sz="2800" dirty="0"/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dirty="0"/>
              <a:t>-u  </a:t>
            </a:r>
            <a:r>
              <a:rPr lang="zh-CN" altLang="en-US" sz="2800" dirty="0"/>
              <a:t>输出不经过缓冲区</a:t>
            </a:r>
            <a:endParaRPr lang="en-US" altLang="zh-CN" sz="2800" dirty="0"/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/>
              <a:t>注：使用</a:t>
            </a:r>
            <a:r>
              <a:rPr lang="en-US" altLang="zh-CN" sz="2800" dirty="0"/>
              <a:t>cat</a:t>
            </a:r>
            <a:r>
              <a:rPr lang="zh-CN" altLang="en-US" sz="2800" dirty="0"/>
              <a:t>命令可以查看文本文件的内容。如果查</a:t>
            </a:r>
            <a:endParaRPr lang="en-US" altLang="zh-CN" sz="2800" dirty="0"/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/>
              <a:t>看其他类型的文件只能显示乱码。</a:t>
            </a:r>
            <a:endParaRPr lang="en-US" altLang="zh-CN" sz="2800" dirty="0"/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练习</a:t>
            </a:r>
            <a:r>
              <a:rPr lang="en-US" altLang="zh-CN" sz="2800" dirty="0">
                <a:solidFill>
                  <a:srgbClr val="0000CC"/>
                </a:solidFill>
              </a:rPr>
              <a:t>5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/>
              <a:t>显示</a:t>
            </a:r>
            <a:r>
              <a:rPr lang="en-US" altLang="zh-CN" sz="2600" dirty="0" err="1"/>
              <a:t>Readme.txt</a:t>
            </a:r>
            <a:r>
              <a:rPr lang="en-US" altLang="zh-CN" sz="2600" dirty="0"/>
              <a:t> </a:t>
            </a:r>
            <a:r>
              <a:rPr lang="zh-CN" altLang="en-US" sz="2600" dirty="0"/>
              <a:t>文件的内容，并在每一行前加行号。</a:t>
            </a:r>
            <a:r>
              <a:rPr lang="en-US" altLang="zh-CN" sz="2800" dirty="0"/>
              <a:t> </a:t>
            </a:r>
            <a:endParaRPr lang="zh-CN" altLang="en-US" sz="2800" dirty="0"/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79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管理文件和目录的命令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340768"/>
            <a:ext cx="8208912" cy="4411662"/>
          </a:xfrm>
        </p:spPr>
        <p:txBody>
          <a:bodyPr/>
          <a:lstStyle/>
          <a:p>
            <a:pPr algn="just">
              <a:lnSpc>
                <a:spcPct val="13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ea typeface="方正魏碑简体" charset="-122"/>
              </a:rPr>
              <a:t>more</a:t>
            </a:r>
            <a:r>
              <a:rPr lang="zh-CN" altLang="en-US" sz="2800" dirty="0">
                <a:ea typeface="方正魏碑简体" charset="-122"/>
              </a:rPr>
              <a:t>命令</a:t>
            </a:r>
          </a:p>
          <a:p>
            <a:pPr algn="just">
              <a:lnSpc>
                <a:spcPct val="13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/>
              <a:t>格式：</a:t>
            </a:r>
            <a:r>
              <a:rPr lang="en-US" altLang="zh-CN" sz="2800" dirty="0"/>
              <a:t>more  </a:t>
            </a:r>
            <a:r>
              <a:rPr lang="zh-CN" altLang="en-US" sz="2800" dirty="0"/>
              <a:t>文件</a:t>
            </a:r>
          </a:p>
          <a:p>
            <a:pPr algn="just">
              <a:lnSpc>
                <a:spcPct val="13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/>
              <a:t>功能：</a:t>
            </a:r>
            <a:r>
              <a:rPr lang="zh-CN" altLang="en-US" sz="2800" dirty="0">
                <a:solidFill>
                  <a:srgbClr val="0000CC"/>
                </a:solidFill>
              </a:rPr>
              <a:t>分屏显示文本文件的内容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algn="just">
              <a:lnSpc>
                <a:spcPct val="13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/>
              <a:t>例如：分屏显示</a:t>
            </a:r>
          </a:p>
          <a:p>
            <a:pPr algn="just">
              <a:lnSpc>
                <a:spcPct val="13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/>
              <a:t> 注：</a:t>
            </a:r>
            <a:r>
              <a:rPr lang="zh-CN" altLang="en-US" sz="2800" dirty="0">
                <a:latin typeface="宋体" pitchFamily="2" charset="-122"/>
              </a:rPr>
              <a:t>按</a:t>
            </a:r>
            <a:r>
              <a:rPr lang="en-US" altLang="zh-CN" sz="2800" dirty="0">
                <a:solidFill>
                  <a:srgbClr val="0000CC"/>
                </a:solidFill>
              </a:rPr>
              <a:t>Enter</a:t>
            </a:r>
            <a:r>
              <a:rPr lang="zh-CN" altLang="en-US" sz="2800" dirty="0">
                <a:solidFill>
                  <a:srgbClr val="0000CC"/>
                </a:solidFill>
                <a:latin typeface="宋体" pitchFamily="2" charset="-122"/>
              </a:rPr>
              <a:t>键</a:t>
            </a:r>
            <a:r>
              <a:rPr lang="zh-CN" altLang="en-US" sz="2800" dirty="0">
                <a:latin typeface="宋体" pitchFamily="2" charset="-122"/>
              </a:rPr>
              <a:t>显示下一行内容；按</a:t>
            </a:r>
            <a:r>
              <a:rPr lang="zh-CN" altLang="en-US" sz="2800" dirty="0">
                <a:solidFill>
                  <a:srgbClr val="0000CC"/>
                </a:solidFill>
                <a:latin typeface="宋体" pitchFamily="2" charset="-122"/>
              </a:rPr>
              <a:t>空格键</a:t>
            </a:r>
            <a:r>
              <a:rPr lang="zh-CN" altLang="en-US" sz="2800" dirty="0">
                <a:latin typeface="宋体" pitchFamily="2" charset="-122"/>
              </a:rPr>
              <a:t>显示下一屏的内容，按</a:t>
            </a:r>
            <a:r>
              <a:rPr lang="en-US" altLang="zh-CN" sz="2800" dirty="0"/>
              <a:t>q</a:t>
            </a:r>
            <a:r>
              <a:rPr lang="zh-CN" altLang="en-US" sz="2800" dirty="0">
                <a:latin typeface="宋体" pitchFamily="2" charset="-122"/>
              </a:rPr>
              <a:t>键，则退出</a:t>
            </a:r>
            <a:r>
              <a:rPr lang="en-US" altLang="zh-CN" sz="2800" dirty="0"/>
              <a:t>more</a:t>
            </a:r>
            <a:r>
              <a:rPr lang="zh-CN" altLang="en-US" sz="2800" dirty="0">
                <a:latin typeface="宋体" pitchFamily="2" charset="-122"/>
              </a:rPr>
              <a:t>命令。</a:t>
            </a:r>
            <a:r>
              <a:rPr lang="zh-CN" altLang="en-US" sz="2800" dirty="0"/>
              <a:t> 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4311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管理文件和目录的命令</a:t>
            </a:r>
          </a:p>
        </p:txBody>
      </p:sp>
      <p:sp>
        <p:nvSpPr>
          <p:cNvPr id="184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537618"/>
            <a:ext cx="7632848" cy="4411662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>
                <a:solidFill>
                  <a:srgbClr val="0000CC"/>
                </a:solidFill>
              </a:rPr>
              <a:t>less</a:t>
            </a:r>
            <a:r>
              <a:rPr lang="en-US" altLang="zh-CN" dirty="0"/>
              <a:t> </a:t>
            </a:r>
            <a:r>
              <a:rPr lang="zh-CN" altLang="en-US" dirty="0"/>
              <a:t>命令</a:t>
            </a:r>
          </a:p>
          <a:p>
            <a:pPr>
              <a:lnSpc>
                <a:spcPct val="15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dirty="0"/>
              <a:t>    Less</a:t>
            </a:r>
            <a:r>
              <a:rPr lang="zh-CN" altLang="en-US" sz="2800" dirty="0"/>
              <a:t>命令与</a:t>
            </a:r>
            <a:r>
              <a:rPr lang="en-US" altLang="zh-CN" sz="2800" dirty="0"/>
              <a:t>more</a:t>
            </a:r>
            <a:r>
              <a:rPr lang="zh-CN" altLang="en-US" sz="2800" dirty="0"/>
              <a:t>命令非常相似，和</a:t>
            </a:r>
            <a:r>
              <a:rPr lang="en-US" altLang="zh-CN" sz="2800" dirty="0"/>
              <a:t>more</a:t>
            </a:r>
            <a:r>
              <a:rPr lang="zh-CN" altLang="en-US" sz="2800" dirty="0"/>
              <a:t>命令唯一的不同是</a:t>
            </a:r>
            <a:r>
              <a:rPr lang="en-US" altLang="zh-CN" sz="2800" dirty="0"/>
              <a:t>more</a:t>
            </a:r>
            <a:r>
              <a:rPr lang="zh-CN" altLang="en-US" sz="2800" dirty="0"/>
              <a:t>命令只能向后翻页，而</a:t>
            </a:r>
            <a:r>
              <a:rPr lang="en-US" altLang="zh-CN" sz="2800" dirty="0"/>
              <a:t>less</a:t>
            </a:r>
            <a:r>
              <a:rPr lang="zh-CN" altLang="en-US" sz="2800" dirty="0"/>
              <a:t>命令可以</a:t>
            </a:r>
            <a:r>
              <a:rPr lang="zh-CN" altLang="en-US" sz="2800" dirty="0">
                <a:solidFill>
                  <a:srgbClr val="0000CC"/>
                </a:solidFill>
              </a:rPr>
              <a:t>使用上下方向键、</a:t>
            </a:r>
            <a:r>
              <a:rPr lang="en-US" altLang="zh-CN" sz="2800" dirty="0" err="1">
                <a:solidFill>
                  <a:srgbClr val="0000CC"/>
                </a:solidFill>
              </a:rPr>
              <a:t>PaUp</a:t>
            </a:r>
            <a:r>
              <a:rPr lang="zh-CN" altLang="en-US" sz="2800" dirty="0">
                <a:solidFill>
                  <a:srgbClr val="0000CC"/>
                </a:solidFill>
              </a:rPr>
              <a:t>或</a:t>
            </a:r>
            <a:r>
              <a:rPr lang="en-US" altLang="zh-CN" sz="2800" dirty="0" err="1">
                <a:solidFill>
                  <a:srgbClr val="0000CC"/>
                </a:solidFill>
              </a:rPr>
              <a:t>PaDn</a:t>
            </a:r>
            <a:r>
              <a:rPr lang="zh-CN" altLang="en-US" sz="2800" dirty="0">
                <a:solidFill>
                  <a:srgbClr val="0000CC"/>
                </a:solidFill>
              </a:rPr>
              <a:t>向前向后翻页</a:t>
            </a:r>
            <a:r>
              <a:rPr lang="zh-CN" altLang="en-US" sz="2800" dirty="0"/>
              <a:t>。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endParaRPr lang="zh-CN" altLang="en-US" sz="2800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43881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</a:t>
            </a:r>
            <a:r>
              <a:rPr lang="en-US" altLang="zh-CN" sz="3200" dirty="0">
                <a:cs typeface="Arial" pitchFamily="34" charset="0"/>
              </a:rPr>
              <a:t>Shell</a:t>
            </a:r>
            <a:r>
              <a:rPr lang="zh-CN" altLang="en-US" sz="3200" dirty="0">
                <a:ea typeface="黑体" pitchFamily="49" charset="-122"/>
              </a:rPr>
              <a:t>命令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96752"/>
            <a:ext cx="8352928" cy="4968552"/>
          </a:xfrm>
        </p:spPr>
        <p:txBody>
          <a:bodyPr/>
          <a:lstStyle/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CC"/>
                </a:solidFill>
                <a:ea typeface="方正魏碑简体" charset="-122"/>
              </a:rPr>
              <a:t>tail </a:t>
            </a:r>
            <a:r>
              <a:rPr lang="zh-CN" altLang="en-US" sz="2600" dirty="0">
                <a:ea typeface="方正魏碑简体" charset="-122"/>
              </a:rPr>
              <a:t>命令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/>
              <a:t>格式：</a:t>
            </a:r>
            <a:r>
              <a:rPr lang="en-US" altLang="zh-CN" sz="2600" dirty="0">
                <a:solidFill>
                  <a:srgbClr val="0000CC"/>
                </a:solidFill>
              </a:rPr>
              <a:t>tail  [</a:t>
            </a:r>
            <a:r>
              <a:rPr lang="zh-CN" altLang="en-US" sz="2600" dirty="0">
                <a:solidFill>
                  <a:srgbClr val="0000CC"/>
                </a:solidFill>
              </a:rPr>
              <a:t>选项</a:t>
            </a:r>
            <a:r>
              <a:rPr lang="en-US" altLang="zh-CN" sz="2600" dirty="0">
                <a:solidFill>
                  <a:srgbClr val="0000CC"/>
                </a:solidFill>
              </a:rPr>
              <a:t>]  </a:t>
            </a:r>
            <a:r>
              <a:rPr lang="zh-CN" altLang="en-US" sz="2600" dirty="0">
                <a:solidFill>
                  <a:srgbClr val="0000CC"/>
                </a:solidFill>
              </a:rPr>
              <a:t>文件 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CC"/>
                </a:solidFill>
              </a:rPr>
              <a:t>功能</a:t>
            </a:r>
            <a:r>
              <a:rPr lang="zh-CN" altLang="en-US" sz="2600" dirty="0"/>
              <a:t>：</a:t>
            </a:r>
            <a:r>
              <a:rPr lang="zh-CN" altLang="en-US" sz="2400" dirty="0"/>
              <a:t>显示文本文件的结尾部分，默认显示文件的最后</a:t>
            </a:r>
            <a:r>
              <a:rPr lang="en-US" altLang="zh-CN" sz="2400" dirty="0"/>
              <a:t>10</a:t>
            </a:r>
            <a:r>
              <a:rPr lang="zh-CN" altLang="en-US" sz="2400" dirty="0"/>
              <a:t>行</a:t>
            </a:r>
            <a:endParaRPr lang="en-US" altLang="zh-CN" sz="2400" dirty="0"/>
          </a:p>
          <a:p>
            <a:pPr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head</a:t>
            </a:r>
            <a:r>
              <a:rPr lang="zh-CN" altLang="en-US" sz="2400" dirty="0"/>
              <a:t>命令与</a:t>
            </a:r>
            <a:r>
              <a:rPr lang="en-US" altLang="zh-CN" sz="2400" dirty="0"/>
              <a:t>tail</a:t>
            </a:r>
            <a:r>
              <a:rPr lang="zh-CN" altLang="en-US" sz="2400" dirty="0"/>
              <a:t>命令很相似，</a:t>
            </a:r>
            <a:r>
              <a:rPr lang="en-US" altLang="zh-CN" sz="2400" dirty="0"/>
              <a:t>head</a:t>
            </a:r>
            <a:r>
              <a:rPr lang="zh-CN" altLang="en-US" sz="2400" dirty="0"/>
              <a:t>命令显示文本文件的开头部分，默认显示文件的开头</a:t>
            </a:r>
            <a:r>
              <a:rPr lang="en-US" altLang="zh-CN" sz="2400" dirty="0"/>
              <a:t>10</a:t>
            </a:r>
            <a:r>
              <a:rPr lang="zh-CN" altLang="en-US" sz="2400" dirty="0"/>
              <a:t>行。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主要选项说明：</a:t>
            </a:r>
            <a:endParaRPr lang="zh-CN" altLang="en-US" sz="2600" dirty="0"/>
          </a:p>
          <a:p>
            <a:pPr marL="0" indent="0"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sz="2600" dirty="0"/>
              <a:t>-n:  </a:t>
            </a:r>
            <a:r>
              <a:rPr lang="zh-CN" altLang="en-US" sz="2600" dirty="0"/>
              <a:t>数字，指定显示的行数。</a:t>
            </a:r>
            <a:endParaRPr lang="en-US" altLang="zh-CN" sz="2600" dirty="0"/>
          </a:p>
          <a:p>
            <a:pPr marL="0" indent="0"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sz="2600" dirty="0">
                <a:solidFill>
                  <a:srgbClr val="0000CC"/>
                </a:solidFill>
              </a:rPr>
              <a:t>练习</a:t>
            </a:r>
            <a:r>
              <a:rPr lang="en-US" altLang="zh-CN" sz="2600" dirty="0">
                <a:solidFill>
                  <a:srgbClr val="0000CC"/>
                </a:solidFill>
              </a:rPr>
              <a:t>6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marL="0" indent="0"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fr-FR" sz="2600" dirty="0"/>
              <a:t>查看</a:t>
            </a:r>
            <a:r>
              <a:rPr lang="fr-FR" altLang="zh-CN" sz="2600" dirty="0"/>
              <a:t>/etc/passwd</a:t>
            </a:r>
            <a:r>
              <a:rPr lang="zh-CN" altLang="fr-FR" sz="2600" dirty="0"/>
              <a:t>文件的后</a:t>
            </a:r>
            <a:r>
              <a:rPr lang="fr-FR" altLang="zh-CN" sz="2600" dirty="0"/>
              <a:t>5</a:t>
            </a:r>
            <a:r>
              <a:rPr lang="zh-CN" altLang="fr-FR" sz="2600" dirty="0"/>
              <a:t>行。</a:t>
            </a:r>
          </a:p>
          <a:p>
            <a:pPr marL="0" indent="0" algn="just">
              <a:lnSpc>
                <a:spcPct val="120000"/>
              </a:lnSpc>
              <a:buClr>
                <a:schemeClr val="tx1"/>
              </a:buClr>
              <a:buNone/>
            </a:pP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176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</a:t>
            </a:r>
            <a:r>
              <a:rPr lang="en-US" altLang="zh-CN" sz="3200" dirty="0">
                <a:cs typeface="Arial" pitchFamily="34" charset="0"/>
              </a:rPr>
              <a:t>Shell</a:t>
            </a:r>
            <a:r>
              <a:rPr lang="zh-CN" altLang="en-US" sz="3200" dirty="0">
                <a:ea typeface="黑体" pitchFamily="49" charset="-122"/>
              </a:rPr>
              <a:t>命令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340768"/>
            <a:ext cx="8363272" cy="4752528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 err="1">
                <a:solidFill>
                  <a:srgbClr val="0000CC"/>
                </a:solidFill>
                <a:ea typeface="方正魏碑简体" charset="-122"/>
              </a:rPr>
              <a:t>cp</a:t>
            </a:r>
            <a:r>
              <a:rPr lang="zh-CN" altLang="en-US" dirty="0">
                <a:ea typeface="方正魏碑简体" charset="-122"/>
              </a:rPr>
              <a:t>命令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/>
              <a:t>格式：</a:t>
            </a:r>
            <a:r>
              <a:rPr lang="en-US" altLang="zh-CN" sz="2800" dirty="0" err="1"/>
              <a:t>cp</a:t>
            </a:r>
            <a:r>
              <a:rPr lang="en-US" altLang="zh-CN" sz="2800" dirty="0"/>
              <a:t>  [</a:t>
            </a:r>
            <a:r>
              <a:rPr lang="zh-CN" altLang="en-US" sz="2800" dirty="0"/>
              <a:t>选项</a:t>
            </a:r>
            <a:r>
              <a:rPr lang="en-US" altLang="zh-CN" sz="2800" dirty="0"/>
              <a:t>]  </a:t>
            </a:r>
            <a:r>
              <a:rPr lang="zh-CN" altLang="en-US" sz="2800" dirty="0"/>
              <a:t>源文件或目录   目标文件或目录 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/>
              <a:t>功能：</a:t>
            </a:r>
            <a:r>
              <a:rPr lang="zh-CN" altLang="en-US" sz="2800" dirty="0">
                <a:solidFill>
                  <a:srgbClr val="0000CC"/>
                </a:solidFill>
              </a:rPr>
              <a:t>复制文件或目录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主要选项说明：</a:t>
            </a:r>
            <a:endParaRPr lang="zh-CN" altLang="en-US" sz="2800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zh-CN" sz="2400" dirty="0"/>
              <a:t>-r </a:t>
            </a:r>
            <a:r>
              <a:rPr lang="zh-CN" altLang="en-US" sz="2400" dirty="0"/>
              <a:t>或</a:t>
            </a:r>
            <a:r>
              <a:rPr lang="en-US" altLang="zh-CN" sz="2400" dirty="0"/>
              <a:t>-R: </a:t>
            </a:r>
            <a:r>
              <a:rPr lang="zh-CN" altLang="en-US" sz="2400" dirty="0"/>
              <a:t>若给出的源文件是一目录文件，此时</a:t>
            </a:r>
            <a:r>
              <a:rPr lang="en-US" altLang="zh-CN" sz="2400" dirty="0" err="1"/>
              <a:t>cp</a:t>
            </a:r>
            <a:r>
              <a:rPr lang="zh-CN" altLang="en-US" sz="2400" dirty="0"/>
              <a:t>将递归复制该目录下所有的子目录和文件。此时目标文件必须为一个目录名。 </a:t>
            </a:r>
            <a:endParaRPr lang="en-US" altLang="zh-CN" sz="2400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zh-CN" sz="2400" dirty="0"/>
              <a:t>-b: </a:t>
            </a:r>
            <a:r>
              <a:rPr lang="zh-CN" altLang="en-US" sz="2400" dirty="0"/>
              <a:t>若存在同名文件，则在覆盖之前备份原来的文件。</a:t>
            </a:r>
            <a:endParaRPr lang="en-US" altLang="zh-CN" sz="2400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zh-CN" sz="2400" dirty="0"/>
              <a:t>-f :  </a:t>
            </a:r>
            <a:r>
              <a:rPr lang="zh-CN" altLang="en-US" sz="2400" dirty="0"/>
              <a:t>强制覆盖同名文件。</a:t>
            </a:r>
            <a:endParaRPr lang="en-US" altLang="zh-CN" sz="2400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zh-CN" sz="2400" dirty="0"/>
              <a:t>-p</a:t>
            </a:r>
            <a:r>
              <a:rPr lang="zh-CN" altLang="en-US" sz="2400" dirty="0"/>
              <a:t>：保持文件原来的属性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zh-CN" altLang="en-US" sz="2400" dirty="0"/>
          </a:p>
          <a:p>
            <a:endParaRPr lang="zh-CN" altLang="en-US" sz="2800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0118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052736"/>
            <a:ext cx="8568952" cy="5400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500" dirty="0"/>
              <a:t>例如，复制文件</a:t>
            </a:r>
          </a:p>
          <a:p>
            <a:pPr marL="344487" lvl="1" indent="0" eaLnBrk="1" hangingPunct="1">
              <a:lnSpc>
                <a:spcPct val="120000"/>
              </a:lnSpc>
              <a:buNone/>
            </a:pPr>
            <a:r>
              <a:rPr lang="zh-CN" altLang="en-US" sz="2500" dirty="0"/>
              <a:t>将</a:t>
            </a:r>
            <a:r>
              <a:rPr lang="en-US" altLang="zh-CN" sz="2500" dirty="0"/>
              <a:t>/</a:t>
            </a:r>
            <a:r>
              <a:rPr lang="en-US" altLang="zh-CN" sz="2500" dirty="0" err="1"/>
              <a:t>dir1</a:t>
            </a:r>
            <a:r>
              <a:rPr lang="en-US" altLang="zh-CN" sz="2500" dirty="0"/>
              <a:t>/a</a:t>
            </a:r>
            <a:r>
              <a:rPr lang="zh-CN" altLang="en-US" sz="2500" dirty="0"/>
              <a:t>复制到</a:t>
            </a:r>
            <a:r>
              <a:rPr lang="en-US" altLang="zh-CN" sz="2500" dirty="0"/>
              <a:t>/</a:t>
            </a:r>
            <a:r>
              <a:rPr lang="en-US" altLang="zh-CN" sz="2500" dirty="0" err="1"/>
              <a:t>dir2</a:t>
            </a:r>
            <a:r>
              <a:rPr lang="zh-CN" altLang="en-US" sz="2500" dirty="0"/>
              <a:t>目录下，命名为</a:t>
            </a:r>
            <a:r>
              <a:rPr lang="en-US" altLang="zh-CN" sz="2500" dirty="0"/>
              <a:t>b</a:t>
            </a:r>
            <a:r>
              <a:rPr lang="zh-CN" altLang="en-US" sz="2500" dirty="0"/>
              <a:t>：</a:t>
            </a:r>
          </a:p>
          <a:p>
            <a:pPr marL="344487" lvl="1" indent="0" eaLnBrk="1" hangingPunct="1">
              <a:lnSpc>
                <a:spcPct val="120000"/>
              </a:lnSpc>
              <a:buNone/>
            </a:pPr>
            <a:r>
              <a:rPr lang="en-US" altLang="zh-CN" sz="2500" dirty="0"/>
              <a:t> $ </a:t>
            </a:r>
            <a:r>
              <a:rPr lang="en-US" altLang="zh-CN" sz="2500" dirty="0" err="1"/>
              <a:t>cp</a:t>
            </a:r>
            <a:r>
              <a:rPr lang="en-US" altLang="zh-CN" sz="2500" dirty="0"/>
              <a:t>  /</a:t>
            </a:r>
            <a:r>
              <a:rPr lang="en-US" altLang="zh-CN" sz="2500" dirty="0" err="1"/>
              <a:t>dir1</a:t>
            </a:r>
            <a:r>
              <a:rPr lang="en-US" altLang="zh-CN" sz="2500" dirty="0"/>
              <a:t>/a  /</a:t>
            </a:r>
            <a:r>
              <a:rPr lang="en-US" altLang="zh-CN" sz="2500" dirty="0" err="1"/>
              <a:t>dir2</a:t>
            </a:r>
            <a:r>
              <a:rPr lang="en-US" altLang="zh-CN" sz="2500" dirty="0"/>
              <a:t>/b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500" dirty="0" err="1">
                <a:solidFill>
                  <a:srgbClr val="CC0099"/>
                </a:solidFill>
              </a:rPr>
              <a:t>cp</a:t>
            </a:r>
            <a:r>
              <a:rPr lang="en-US" altLang="zh-CN" sz="2500" dirty="0">
                <a:solidFill>
                  <a:srgbClr val="CC0099"/>
                </a:solidFill>
              </a:rPr>
              <a:t> </a:t>
            </a:r>
            <a:r>
              <a:rPr lang="zh-CN" altLang="en-US" sz="2500" dirty="0">
                <a:solidFill>
                  <a:srgbClr val="CC0099"/>
                </a:solidFill>
              </a:rPr>
              <a:t>命令复制多个文件到目录</a:t>
            </a:r>
            <a:r>
              <a:rPr lang="zh-CN" altLang="en-US" sz="2500" dirty="0"/>
              <a:t>，命令语法：</a:t>
            </a:r>
          </a:p>
          <a:p>
            <a:pPr marL="344487" lvl="1" indent="0" eaLnBrk="1" hangingPunct="1">
              <a:lnSpc>
                <a:spcPct val="120000"/>
              </a:lnSpc>
              <a:buNone/>
            </a:pPr>
            <a:r>
              <a:rPr lang="en-US" altLang="zh-CN" sz="2500" dirty="0" err="1">
                <a:solidFill>
                  <a:srgbClr val="0000CC"/>
                </a:solidFill>
              </a:rPr>
              <a:t>cp</a:t>
            </a:r>
            <a:r>
              <a:rPr lang="en-US" altLang="zh-CN" sz="2500" dirty="0">
                <a:solidFill>
                  <a:srgbClr val="0000CC"/>
                </a:solidFill>
              </a:rPr>
              <a:t>   </a:t>
            </a:r>
            <a:r>
              <a:rPr lang="zh-CN" altLang="en-US" sz="2500" dirty="0">
                <a:solidFill>
                  <a:srgbClr val="0000CC"/>
                </a:solidFill>
              </a:rPr>
              <a:t>文件名</a:t>
            </a:r>
            <a:r>
              <a:rPr lang="en-US" altLang="zh-CN" sz="2500" dirty="0">
                <a:solidFill>
                  <a:srgbClr val="0000CC"/>
                </a:solidFill>
              </a:rPr>
              <a:t>1   </a:t>
            </a:r>
            <a:r>
              <a:rPr lang="zh-CN" altLang="en-US" sz="2500" dirty="0">
                <a:solidFill>
                  <a:srgbClr val="0000CC"/>
                </a:solidFill>
              </a:rPr>
              <a:t>文件名</a:t>
            </a:r>
            <a:r>
              <a:rPr lang="en-US" altLang="zh-CN" sz="2500" dirty="0">
                <a:solidFill>
                  <a:srgbClr val="0000CC"/>
                </a:solidFill>
              </a:rPr>
              <a:t>2 </a:t>
            </a:r>
            <a:r>
              <a:rPr lang="en-US" altLang="zh-CN" sz="2500" dirty="0">
                <a:solidFill>
                  <a:srgbClr val="0000CC"/>
                </a:solidFill>
                <a:latin typeface="Arial" pitchFamily="34" charset="0"/>
              </a:rPr>
              <a:t>… …</a:t>
            </a:r>
            <a:r>
              <a:rPr lang="en-US" altLang="zh-CN" sz="2500" dirty="0">
                <a:solidFill>
                  <a:srgbClr val="0000CC"/>
                </a:solidFill>
              </a:rPr>
              <a:t>  </a:t>
            </a:r>
            <a:r>
              <a:rPr lang="zh-CN" altLang="en-US" sz="2500" dirty="0">
                <a:solidFill>
                  <a:srgbClr val="0000CC"/>
                </a:solidFill>
              </a:rPr>
              <a:t>目标目录名</a:t>
            </a:r>
            <a:r>
              <a:rPr lang="en-US" altLang="zh-CN" sz="2500" dirty="0">
                <a:solidFill>
                  <a:srgbClr val="0000CC"/>
                </a:solidFill>
              </a:rPr>
              <a:t>(</a:t>
            </a:r>
            <a:r>
              <a:rPr lang="zh-CN" altLang="en-US" sz="2500" dirty="0">
                <a:solidFill>
                  <a:srgbClr val="0000CC"/>
                </a:solidFill>
              </a:rPr>
              <a:t>最后的项目必须是目录</a:t>
            </a:r>
            <a:r>
              <a:rPr lang="en-US" altLang="zh-CN" sz="2500" dirty="0">
                <a:solidFill>
                  <a:srgbClr val="0000CC"/>
                </a:solidFill>
              </a:rPr>
              <a:t>)</a:t>
            </a:r>
          </a:p>
          <a:p>
            <a:pPr marL="344487" lvl="1" indent="0" eaLnBrk="1" hangingPunct="1">
              <a:lnSpc>
                <a:spcPct val="120000"/>
              </a:lnSpc>
              <a:buNone/>
            </a:pPr>
            <a:r>
              <a:rPr lang="zh-CN" altLang="en-US" sz="2500" dirty="0"/>
              <a:t> 例如：将</a:t>
            </a:r>
            <a:r>
              <a:rPr lang="en-US" altLang="zh-CN" sz="2500" dirty="0"/>
              <a:t>a b </a:t>
            </a:r>
            <a:r>
              <a:rPr lang="zh-CN" altLang="en-US" sz="2500" dirty="0"/>
              <a:t>二个文件复制到</a:t>
            </a:r>
            <a:r>
              <a:rPr lang="en-US" altLang="zh-CN" sz="2500" dirty="0" err="1"/>
              <a:t>newdir</a:t>
            </a:r>
            <a:r>
              <a:rPr lang="zh-CN" altLang="en-US" sz="2500" dirty="0"/>
              <a:t>目录下</a:t>
            </a:r>
          </a:p>
          <a:p>
            <a:pPr marL="344487" lvl="1" indent="0" eaLnBrk="1" hangingPunct="1">
              <a:lnSpc>
                <a:spcPct val="120000"/>
              </a:lnSpc>
              <a:buNone/>
            </a:pPr>
            <a:r>
              <a:rPr lang="en-US" altLang="zh-CN" sz="2500" dirty="0"/>
              <a:t>    $ </a:t>
            </a:r>
            <a:r>
              <a:rPr lang="en-US" altLang="zh-CN" sz="2500" dirty="0" err="1"/>
              <a:t>cp</a:t>
            </a:r>
            <a:r>
              <a:rPr lang="en-US" altLang="zh-CN" sz="2500" dirty="0"/>
              <a:t> a b  </a:t>
            </a:r>
            <a:r>
              <a:rPr lang="en-US" altLang="zh-CN" sz="2500" dirty="0" err="1"/>
              <a:t>newdir</a:t>
            </a:r>
            <a:r>
              <a:rPr lang="en-US" altLang="zh-CN" sz="2500" dirty="0"/>
              <a:t>/</a:t>
            </a:r>
          </a:p>
          <a:p>
            <a:pPr marL="0" indent="-4763" eaLnBrk="1" hangingPunct="1">
              <a:lnSpc>
                <a:spcPct val="120000"/>
              </a:lnSpc>
              <a:buNone/>
            </a:pPr>
            <a:r>
              <a:rPr lang="zh-CN" altLang="en-US" sz="2500" dirty="0">
                <a:solidFill>
                  <a:srgbClr val="0000CC"/>
                </a:solidFill>
              </a:rPr>
              <a:t>练习</a:t>
            </a:r>
            <a:r>
              <a:rPr lang="en-US" altLang="zh-CN" sz="2500" dirty="0">
                <a:solidFill>
                  <a:srgbClr val="0000CC"/>
                </a:solidFill>
              </a:rPr>
              <a:t>7</a:t>
            </a:r>
            <a:r>
              <a:rPr lang="zh-CN" altLang="en-US" sz="2500" dirty="0"/>
              <a:t>：将文件</a:t>
            </a:r>
            <a:r>
              <a:rPr lang="en-US" altLang="zh-CN" sz="2500" dirty="0" err="1"/>
              <a:t>exam.c</a:t>
            </a:r>
            <a:r>
              <a:rPr lang="en-US" altLang="zh-CN" sz="2500" dirty="0"/>
              <a:t> </a:t>
            </a:r>
            <a:r>
              <a:rPr lang="zh-CN" altLang="en-US" sz="2500" dirty="0"/>
              <a:t>复制到</a:t>
            </a:r>
            <a:r>
              <a:rPr lang="en-US" altLang="zh-CN" sz="2500" dirty="0"/>
              <a:t>/user/</a:t>
            </a:r>
            <a:r>
              <a:rPr lang="en-US" altLang="zh-CN" sz="2500" dirty="0" err="1"/>
              <a:t>wang</a:t>
            </a:r>
            <a:r>
              <a:rPr lang="zh-CN" altLang="en-US" sz="2500" dirty="0"/>
              <a:t>目录下，并改名为</a:t>
            </a:r>
            <a:r>
              <a:rPr lang="en-US" altLang="zh-CN" sz="2500" dirty="0" err="1"/>
              <a:t>shiyan.c</a:t>
            </a:r>
            <a:endParaRPr lang="en-US" altLang="zh-CN" sz="2500" dirty="0"/>
          </a:p>
          <a:p>
            <a:pPr marL="344487" lvl="1" indent="0" eaLnBrk="1" hangingPunct="1">
              <a:lnSpc>
                <a:spcPct val="120000"/>
              </a:lnSpc>
              <a:buNone/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</a:t>
            </a:r>
            <a:r>
              <a:rPr lang="en-US" altLang="zh-CN" sz="3200" dirty="0">
                <a:cs typeface="Arial" pitchFamily="34" charset="0"/>
              </a:rPr>
              <a:t>Shell</a:t>
            </a:r>
            <a:r>
              <a:rPr lang="zh-CN" altLang="en-US" sz="3200" dirty="0">
                <a:ea typeface="黑体" pitchFamily="49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6943962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</a:t>
            </a:r>
            <a:r>
              <a:rPr lang="en-US" altLang="zh-CN" sz="3200" dirty="0">
                <a:cs typeface="Arial" pitchFamily="34" charset="0"/>
              </a:rPr>
              <a:t>Shell</a:t>
            </a:r>
            <a:r>
              <a:rPr lang="zh-CN" altLang="en-US" sz="3200" dirty="0">
                <a:ea typeface="黑体" pitchFamily="49" charset="-122"/>
              </a:rPr>
              <a:t>命令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340768"/>
            <a:ext cx="8363272" cy="4752528"/>
          </a:xfrm>
        </p:spPr>
        <p:txBody>
          <a:bodyPr/>
          <a:lstStyle/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600" dirty="0" err="1">
                <a:solidFill>
                  <a:srgbClr val="0000CC"/>
                </a:solidFill>
                <a:latin typeface="+mn-ea"/>
              </a:rPr>
              <a:t>mkdir</a:t>
            </a:r>
            <a:r>
              <a:rPr lang="zh-CN" altLang="en-US" sz="2600" dirty="0">
                <a:latin typeface="+mn-ea"/>
              </a:rPr>
              <a:t>命令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/>
              <a:t>格式：</a:t>
            </a:r>
            <a:r>
              <a:rPr lang="en-US" altLang="zh-CN" sz="2600" dirty="0" err="1"/>
              <a:t>mkdir</a:t>
            </a:r>
            <a:r>
              <a:rPr lang="en-US" altLang="zh-CN" sz="2600" dirty="0"/>
              <a:t>   [</a:t>
            </a:r>
            <a:r>
              <a:rPr lang="zh-CN" altLang="en-US" sz="2600" dirty="0"/>
              <a:t>选项</a:t>
            </a:r>
            <a:r>
              <a:rPr lang="en-US" altLang="zh-CN" sz="2600" dirty="0"/>
              <a:t>]   </a:t>
            </a:r>
            <a:r>
              <a:rPr lang="zh-CN" altLang="en-US" sz="2600" dirty="0"/>
              <a:t>目录 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/>
              <a:t>功能：创建目录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主要选项说明：</a:t>
            </a:r>
            <a:endParaRPr lang="zh-CN" altLang="en-US" sz="2600" dirty="0"/>
          </a:p>
          <a:p>
            <a:pPr marL="0" indent="0"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sz="2400" dirty="0"/>
              <a:t>-m:   </a:t>
            </a:r>
            <a:r>
              <a:rPr lang="zh-CN" altLang="en-US" sz="2400" dirty="0"/>
              <a:t>对新创建目录的设置访问权限，也可以用</a:t>
            </a:r>
            <a:r>
              <a:rPr lang="en-US" altLang="zh-CN" sz="2400" dirty="0" err="1"/>
              <a:t>chmod</a:t>
            </a:r>
            <a:r>
              <a:rPr lang="zh-CN" altLang="en-US" sz="2400" dirty="0"/>
              <a:t>命令。</a:t>
            </a:r>
            <a:endParaRPr lang="en-US" altLang="zh-CN" sz="2400" dirty="0"/>
          </a:p>
          <a:p>
            <a:pPr marL="0" indent="0"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sz="2400" dirty="0"/>
              <a:t>-p</a:t>
            </a:r>
            <a:r>
              <a:rPr lang="zh-CN" altLang="en-US" sz="2400" dirty="0"/>
              <a:t>：  一次性创建多级目录。</a:t>
            </a:r>
            <a:endParaRPr lang="en-US" altLang="zh-CN" sz="24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例如</a:t>
            </a:r>
            <a:r>
              <a:rPr lang="zh-CN" altLang="en-US" sz="2400" dirty="0"/>
              <a:t>：创建名为</a:t>
            </a:r>
            <a:r>
              <a:rPr lang="en-US" altLang="zh-CN" sz="2400" dirty="0"/>
              <a:t>test</a:t>
            </a:r>
            <a:r>
              <a:rPr lang="zh-CN" altLang="en-US" sz="2400" dirty="0"/>
              <a:t>的目录，并在其下创建 </a:t>
            </a:r>
            <a:r>
              <a:rPr lang="en-US" altLang="zh-CN" sz="2400" dirty="0" err="1"/>
              <a:t>linux</a:t>
            </a:r>
            <a:r>
              <a:rPr lang="zh-CN" altLang="en-US" sz="2400" dirty="0"/>
              <a:t>目录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$  </a:t>
            </a:r>
            <a:r>
              <a:rPr lang="en-US" altLang="zh-CN" sz="2400" dirty="0" err="1"/>
              <a:t>mkdir</a:t>
            </a: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00CC"/>
                </a:solidFill>
              </a:rPr>
              <a:t>-p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/>
              <a:t>test/</a:t>
            </a:r>
            <a:r>
              <a:rPr lang="en-US" altLang="zh-CN" sz="2400" dirty="0" err="1"/>
              <a:t>linux</a:t>
            </a:r>
            <a:endParaRPr lang="zh-CN" altLang="en-US" sz="2400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58750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</a:t>
            </a:r>
            <a:r>
              <a:rPr lang="en-US" altLang="zh-CN" sz="3200" dirty="0">
                <a:cs typeface="Arial" pitchFamily="34" charset="0"/>
              </a:rPr>
              <a:t>Shell</a:t>
            </a:r>
            <a:r>
              <a:rPr lang="zh-CN" altLang="en-US" sz="3200" dirty="0">
                <a:ea typeface="黑体" pitchFamily="49" charset="-122"/>
              </a:rPr>
              <a:t>命令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96752"/>
            <a:ext cx="8363272" cy="4752528"/>
          </a:xfrm>
        </p:spPr>
        <p:txBody>
          <a:bodyPr/>
          <a:lstStyle/>
          <a:p>
            <a:pPr algn="just">
              <a:buClr>
                <a:schemeClr val="tx1"/>
              </a:buClr>
              <a:buNone/>
            </a:pPr>
            <a:r>
              <a:rPr lang="en-US" altLang="zh-CN" sz="2800" dirty="0" err="1">
                <a:solidFill>
                  <a:srgbClr val="0000CC"/>
                </a:solidFill>
                <a:latin typeface="+mn-ea"/>
              </a:rPr>
              <a:t>rmdir</a:t>
            </a:r>
            <a:r>
              <a:rPr lang="zh-CN" altLang="en-US" sz="2800" dirty="0">
                <a:latin typeface="+mn-ea"/>
              </a:rPr>
              <a:t>命令</a:t>
            </a:r>
          </a:p>
          <a:p>
            <a:pPr algn="just">
              <a:buClr>
                <a:schemeClr val="tx1"/>
              </a:buClr>
              <a:buNone/>
            </a:pPr>
            <a:r>
              <a:rPr lang="zh-CN" altLang="en-US" sz="2400" dirty="0"/>
              <a:t>格式：</a:t>
            </a:r>
            <a:r>
              <a:rPr lang="en-US" altLang="zh-CN" sz="2400" dirty="0" err="1"/>
              <a:t>rmdir</a:t>
            </a:r>
            <a:r>
              <a:rPr lang="en-US" altLang="zh-CN" sz="2400" dirty="0"/>
              <a:t>  [</a:t>
            </a:r>
            <a:r>
              <a:rPr lang="zh-CN" altLang="en-US" sz="2400" dirty="0"/>
              <a:t>选项</a:t>
            </a:r>
            <a:r>
              <a:rPr lang="en-US" altLang="zh-CN" sz="2400" dirty="0"/>
              <a:t>]  </a:t>
            </a:r>
            <a:r>
              <a:rPr lang="zh-CN" altLang="en-US" sz="2400" dirty="0"/>
              <a:t>目录名</a:t>
            </a:r>
          </a:p>
          <a:p>
            <a:pPr algn="just">
              <a:buClr>
                <a:schemeClr val="tx1"/>
              </a:buClr>
              <a:buNone/>
            </a:pPr>
            <a:r>
              <a:rPr lang="zh-CN" altLang="en-US" sz="2400" dirty="0"/>
              <a:t>功能：</a:t>
            </a:r>
            <a:r>
              <a:rPr lang="zh-CN" altLang="en-US" sz="2400" dirty="0">
                <a:solidFill>
                  <a:srgbClr val="0000CC"/>
                </a:solidFill>
              </a:rPr>
              <a:t>删除空目录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just">
              <a:buClr>
                <a:schemeClr val="tx1"/>
              </a:buClr>
              <a:buNone/>
            </a:pPr>
            <a:r>
              <a:rPr lang="zh-CN" altLang="en-US" sz="2400" dirty="0"/>
              <a:t>例如，删除</a:t>
            </a:r>
            <a:r>
              <a:rPr lang="en-US" altLang="zh-CN" sz="2400" dirty="0"/>
              <a:t>/home/</a:t>
            </a:r>
            <a:r>
              <a:rPr lang="en-US" altLang="zh-CN" sz="2400" dirty="0" err="1"/>
              <a:t>limhai</a:t>
            </a:r>
            <a:r>
              <a:rPr lang="en-US" altLang="zh-CN" sz="2400" dirty="0"/>
              <a:t>/</a:t>
            </a:r>
            <a:r>
              <a:rPr lang="en-US" altLang="zh-CN" sz="2400" dirty="0" err="1"/>
              <a:t>newdir</a:t>
            </a:r>
            <a:r>
              <a:rPr lang="en-US" altLang="zh-CN" sz="2400" dirty="0"/>
              <a:t> </a:t>
            </a:r>
            <a:r>
              <a:rPr lang="zh-CN" altLang="en-US" sz="2400" dirty="0"/>
              <a:t>目录的方法：</a:t>
            </a:r>
          </a:p>
          <a:p>
            <a:pPr algn="just">
              <a:buClr>
                <a:schemeClr val="tx1"/>
              </a:buClr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$ </a:t>
            </a:r>
            <a:r>
              <a:rPr lang="en-US" altLang="zh-CN" sz="2400" dirty="0" err="1"/>
              <a:t>rmdir</a:t>
            </a:r>
            <a:r>
              <a:rPr lang="en-US" altLang="zh-CN" sz="2400" dirty="0"/>
              <a:t>  /home/</a:t>
            </a:r>
            <a:r>
              <a:rPr lang="en-US" altLang="zh-CN" sz="2400" dirty="0" err="1"/>
              <a:t>limhai</a:t>
            </a:r>
            <a:r>
              <a:rPr lang="en-US" altLang="zh-CN" sz="2400" dirty="0"/>
              <a:t>/</a:t>
            </a:r>
            <a:r>
              <a:rPr lang="en-US" altLang="zh-CN" sz="2400" dirty="0" err="1"/>
              <a:t>newdir</a:t>
            </a:r>
            <a:endParaRPr lang="en-US" altLang="zh-CN" sz="2400" dirty="0"/>
          </a:p>
          <a:p>
            <a:pPr algn="just">
              <a:buClr>
                <a:schemeClr val="tx1"/>
              </a:buClr>
              <a:buNone/>
            </a:pPr>
            <a:r>
              <a:rPr lang="zh-CN" altLang="en-US" sz="2400" dirty="0"/>
              <a:t>    </a:t>
            </a:r>
            <a:r>
              <a:rPr lang="zh-CN" altLang="en-US" sz="2400" dirty="0">
                <a:solidFill>
                  <a:srgbClr val="0000CC"/>
                </a:solidFill>
              </a:rPr>
              <a:t>或</a:t>
            </a:r>
          </a:p>
          <a:p>
            <a:pPr algn="just">
              <a:buClr>
                <a:schemeClr val="tx1"/>
              </a:buClr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$ cd /home/</a:t>
            </a:r>
            <a:r>
              <a:rPr lang="en-US" altLang="zh-CN" sz="2400" dirty="0" err="1"/>
              <a:t>limhai</a:t>
            </a:r>
            <a:endParaRPr lang="en-US" altLang="zh-CN" sz="2400" dirty="0"/>
          </a:p>
          <a:p>
            <a:pPr algn="just">
              <a:buClr>
                <a:schemeClr val="tx1"/>
              </a:buClr>
              <a:buNone/>
            </a:pPr>
            <a:r>
              <a:rPr lang="en-US" altLang="zh-CN" sz="2400" dirty="0"/>
              <a:t>    $ </a:t>
            </a:r>
            <a:r>
              <a:rPr lang="en-US" altLang="zh-CN" sz="2400" dirty="0" err="1"/>
              <a:t>rmdir</a:t>
            </a:r>
            <a:r>
              <a:rPr lang="en-US" altLang="zh-CN" sz="2400" dirty="0"/>
              <a:t> </a:t>
            </a:r>
            <a:r>
              <a:rPr lang="en-US" altLang="zh-CN" sz="2400" dirty="0" err="1"/>
              <a:t>newdir</a:t>
            </a:r>
            <a:endParaRPr lang="en-US" altLang="zh-CN" sz="2400" dirty="0"/>
          </a:p>
          <a:p>
            <a:pPr algn="just">
              <a:buClr>
                <a:schemeClr val="tx1"/>
              </a:buClr>
              <a:buNone/>
            </a:pPr>
            <a:r>
              <a:rPr lang="en-US" altLang="zh-CN" sz="2400" dirty="0" err="1"/>
              <a:t>rmdir</a:t>
            </a:r>
            <a:r>
              <a:rPr lang="zh-CN" altLang="en-US" sz="2400" dirty="0"/>
              <a:t>命令删除的目录</a:t>
            </a:r>
            <a:r>
              <a:rPr lang="zh-CN" altLang="en-US" sz="2400" dirty="0">
                <a:solidFill>
                  <a:srgbClr val="0000CC"/>
                </a:solidFill>
              </a:rPr>
              <a:t>必须是空目录</a:t>
            </a:r>
            <a:r>
              <a:rPr lang="zh-CN" altLang="en-US" sz="2400" dirty="0"/>
              <a:t>，若不是空目录，必须先</a:t>
            </a:r>
            <a:endParaRPr lang="en-US" altLang="zh-CN" sz="2400" dirty="0"/>
          </a:p>
          <a:p>
            <a:pPr algn="just">
              <a:buClr>
                <a:schemeClr val="tx1"/>
              </a:buClr>
              <a:buNone/>
            </a:pPr>
            <a:r>
              <a:rPr lang="zh-CN" altLang="en-US" sz="2400" dirty="0"/>
              <a:t>用</a:t>
            </a:r>
            <a:r>
              <a:rPr lang="en-US" altLang="zh-CN" sz="2400" dirty="0" err="1"/>
              <a:t>rm</a:t>
            </a:r>
            <a:r>
              <a:rPr lang="en-US" altLang="zh-CN" sz="2400" dirty="0"/>
              <a:t> </a:t>
            </a:r>
            <a:r>
              <a:rPr lang="zh-CN" altLang="en-US" sz="2400" dirty="0"/>
              <a:t>命令删除目录下所有文件。</a:t>
            </a:r>
          </a:p>
          <a:p>
            <a:pPr algn="just">
              <a:buClr>
                <a:schemeClr val="tx1"/>
              </a:buClr>
              <a:buNone/>
            </a:pPr>
            <a:endParaRPr lang="en-US" altLang="zh-CN" sz="2400" dirty="0"/>
          </a:p>
          <a:p>
            <a:pPr algn="just">
              <a:buClr>
                <a:schemeClr val="tx1"/>
              </a:buClr>
              <a:buNone/>
            </a:pPr>
            <a:endParaRPr lang="zh-CN" altLang="en-US" sz="2400" dirty="0"/>
          </a:p>
          <a:p>
            <a:pPr marL="0" indent="0" algn="just">
              <a:buClr>
                <a:schemeClr val="tx1"/>
              </a:buClr>
              <a:buNone/>
            </a:pPr>
            <a:endParaRPr lang="zh-CN" altLang="en-US" sz="2400" dirty="0"/>
          </a:p>
          <a:p>
            <a:pPr marL="0" indent="0" algn="just">
              <a:buClr>
                <a:schemeClr val="tx1"/>
              </a:buClr>
              <a:buNone/>
            </a:pPr>
            <a:endParaRPr lang="zh-CN" altLang="en-US" sz="2400" dirty="0"/>
          </a:p>
          <a:p>
            <a:endParaRPr lang="zh-CN" altLang="en-US" sz="2800" dirty="0"/>
          </a:p>
          <a:p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5476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</a:t>
            </a:r>
            <a:r>
              <a:rPr lang="en-US" altLang="zh-CN" sz="3200" dirty="0">
                <a:cs typeface="Arial" pitchFamily="34" charset="0"/>
              </a:rPr>
              <a:t>Shell</a:t>
            </a:r>
            <a:r>
              <a:rPr lang="zh-CN" altLang="en-US" sz="3200" dirty="0">
                <a:ea typeface="黑体" pitchFamily="49" charset="-122"/>
              </a:rPr>
              <a:t>命令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340768"/>
            <a:ext cx="8363272" cy="4752528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600" dirty="0" err="1">
                <a:solidFill>
                  <a:srgbClr val="0000CC"/>
                </a:solidFill>
              </a:rPr>
              <a:t>rm</a:t>
            </a:r>
            <a:r>
              <a:rPr lang="en-US" altLang="zh-CN" sz="2600" dirty="0">
                <a:solidFill>
                  <a:srgbClr val="0000CC"/>
                </a:solidFill>
                <a:latin typeface="+mn-ea"/>
              </a:rPr>
              <a:t> </a:t>
            </a:r>
            <a:r>
              <a:rPr lang="zh-CN" altLang="en-US" sz="2600" dirty="0">
                <a:latin typeface="+mn-ea"/>
              </a:rPr>
              <a:t>命令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/>
              <a:t>格式：</a:t>
            </a:r>
            <a:r>
              <a:rPr lang="en-US" altLang="zh-CN" sz="2600" dirty="0" err="1">
                <a:solidFill>
                  <a:srgbClr val="CC0099"/>
                </a:solidFill>
              </a:rPr>
              <a:t>rm</a:t>
            </a:r>
            <a:r>
              <a:rPr lang="en-US" altLang="zh-CN" sz="2600" dirty="0">
                <a:solidFill>
                  <a:srgbClr val="CC0099"/>
                </a:solidFill>
              </a:rPr>
              <a:t>  [</a:t>
            </a:r>
            <a:r>
              <a:rPr lang="zh-CN" altLang="en-US" sz="2600" dirty="0">
                <a:solidFill>
                  <a:srgbClr val="CC0099"/>
                </a:solidFill>
              </a:rPr>
              <a:t>选项</a:t>
            </a:r>
            <a:r>
              <a:rPr lang="en-US" altLang="zh-CN" sz="2600" dirty="0">
                <a:solidFill>
                  <a:srgbClr val="CC0099"/>
                </a:solidFill>
              </a:rPr>
              <a:t>]  </a:t>
            </a:r>
            <a:r>
              <a:rPr lang="zh-CN" altLang="en-US" sz="2600" dirty="0">
                <a:solidFill>
                  <a:srgbClr val="CC0099"/>
                </a:solidFill>
              </a:rPr>
              <a:t>文件或目录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/>
              <a:t>功能：</a:t>
            </a:r>
            <a:r>
              <a:rPr lang="zh-CN" altLang="en-US" sz="2600" dirty="0">
                <a:solidFill>
                  <a:srgbClr val="0000CC"/>
                </a:solidFill>
              </a:rPr>
              <a:t>删除文件或目录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</a:rPr>
              <a:t>主要选项说明：</a:t>
            </a:r>
            <a:endParaRPr lang="zh-CN" altLang="en-US" sz="2600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zh-CN" sz="2600" dirty="0"/>
              <a:t>-f:  </a:t>
            </a:r>
            <a:r>
              <a:rPr lang="zh-CN" altLang="en-US" sz="2600" dirty="0"/>
              <a:t>强制删除，不需要确认，包括删除有写保护文件。</a:t>
            </a:r>
            <a:endParaRPr lang="en-US" altLang="zh-CN" sz="2600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zh-CN" sz="2600" dirty="0"/>
              <a:t>-r</a:t>
            </a:r>
            <a:r>
              <a:rPr lang="zh-CN" altLang="en-US" sz="2600" dirty="0"/>
              <a:t>或</a:t>
            </a:r>
            <a:r>
              <a:rPr lang="en-US" altLang="zh-CN" sz="2600" dirty="0"/>
              <a:t>-R</a:t>
            </a:r>
            <a:r>
              <a:rPr lang="zh-CN" altLang="en-US" sz="2600" dirty="0"/>
              <a:t>： 按递归方式删除目录，即删除目录和目录里的</a:t>
            </a:r>
            <a:endParaRPr lang="en-US" altLang="zh-CN" sz="2600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zh-CN" sz="2600" dirty="0"/>
              <a:t>               </a:t>
            </a:r>
            <a:r>
              <a:rPr lang="zh-CN" altLang="en-US" sz="2600" dirty="0"/>
              <a:t>所有内容。</a:t>
            </a:r>
            <a:endParaRPr lang="en-US" altLang="zh-CN" sz="2600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zh-CN" sz="2600" dirty="0"/>
              <a:t>-</a:t>
            </a:r>
            <a:r>
              <a:rPr lang="en-US" altLang="zh-CN" sz="2600" dirty="0" err="1"/>
              <a:t>i</a:t>
            </a:r>
            <a:r>
              <a:rPr lang="zh-CN" altLang="en-US" sz="2600" dirty="0"/>
              <a:t>：交互方式操作，删除之前提示，要求用户回答</a:t>
            </a:r>
            <a:r>
              <a:rPr lang="en-US" altLang="zh-CN" sz="2600" dirty="0"/>
              <a:t>           </a:t>
            </a:r>
            <a:r>
              <a:rPr lang="zh-CN" altLang="en-US" sz="2600" dirty="0"/>
              <a:t>“</a:t>
            </a:r>
            <a:r>
              <a:rPr lang="en-US" altLang="zh-CN" sz="2600" dirty="0"/>
              <a:t>y”</a:t>
            </a:r>
            <a:r>
              <a:rPr lang="zh-CN" altLang="en-US" sz="2600" dirty="0"/>
              <a:t>或“</a:t>
            </a:r>
            <a:r>
              <a:rPr lang="en-US" altLang="zh-CN" sz="2600" dirty="0"/>
              <a:t>n”</a:t>
            </a:r>
            <a:r>
              <a:rPr lang="zh-CN" altLang="en-US" sz="2600" dirty="0"/>
              <a:t>，避免误删除文件。</a:t>
            </a:r>
            <a:endParaRPr lang="en-US" altLang="zh-CN" sz="2600" dirty="0"/>
          </a:p>
          <a:p>
            <a:pPr marL="0" indent="0" algn="just">
              <a:buClr>
                <a:schemeClr val="tx1"/>
              </a:buClr>
              <a:buNone/>
            </a:pPr>
            <a:endParaRPr lang="zh-CN" altLang="en-US" dirty="0"/>
          </a:p>
          <a:p>
            <a:endParaRPr lang="zh-CN" altLang="en-US" dirty="0"/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29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5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44624"/>
            <a:ext cx="7632848" cy="858837"/>
          </a:xfrm>
        </p:spPr>
        <p:txBody>
          <a:bodyPr/>
          <a:lstStyle/>
          <a:p>
            <a:r>
              <a:rPr lang="en-US" altLang="zh-CN" sz="3600" dirty="0">
                <a:cs typeface="Arial" pitchFamily="34" charset="0"/>
              </a:rPr>
              <a:t> 5.1  </a:t>
            </a:r>
            <a:r>
              <a:rPr lang="en-US" altLang="zh-CN" dirty="0">
                <a:cs typeface="Arial" pitchFamily="34" charset="0"/>
              </a:rPr>
              <a:t>Shell</a:t>
            </a:r>
            <a:r>
              <a:rPr lang="zh-CN" altLang="en-US" dirty="0">
                <a:ea typeface="黑体" pitchFamily="49" charset="-122"/>
              </a:rPr>
              <a:t>命令简介</a:t>
            </a:r>
            <a:endParaRPr lang="zh-CN" altLang="en-US" dirty="0"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251520" y="1196752"/>
            <a:ext cx="7920880" cy="4752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dirty="0"/>
              <a:t>字符界面下，用户对</a:t>
            </a:r>
            <a:r>
              <a:rPr lang="en-US" altLang="zh-CN" sz="2600" dirty="0"/>
              <a:t>Linux</a:t>
            </a:r>
            <a:r>
              <a:rPr lang="zh-CN" altLang="en-US" sz="2600" dirty="0"/>
              <a:t>的操作通过</a:t>
            </a:r>
            <a:r>
              <a:rPr lang="en-US" altLang="zh-CN" sz="2600" dirty="0"/>
              <a:t>Shell</a:t>
            </a:r>
            <a:r>
              <a:rPr lang="zh-CN" altLang="en-US" sz="2600" dirty="0"/>
              <a:t>命令来实现。</a:t>
            </a:r>
            <a:r>
              <a:rPr lang="en-US" altLang="zh-CN" sz="2600" dirty="0"/>
              <a:t>Shell</a:t>
            </a:r>
            <a:r>
              <a:rPr lang="zh-CN" altLang="en-US" sz="2600" dirty="0"/>
              <a:t>是</a:t>
            </a:r>
            <a:r>
              <a:rPr lang="en-US" altLang="zh-CN" sz="2600" dirty="0"/>
              <a:t>Linux</a:t>
            </a:r>
            <a:r>
              <a:rPr lang="zh-CN" altLang="en-US" sz="2600" dirty="0"/>
              <a:t>内核与用户之间的接口，负责解释执行用户从终端输入的命令行。</a:t>
            </a:r>
            <a:endParaRPr lang="en-US" altLang="zh-CN" sz="2600" dirty="0"/>
          </a:p>
          <a:p>
            <a:pPr>
              <a:lnSpc>
                <a:spcPct val="150000"/>
              </a:lnSpc>
            </a:pPr>
            <a:r>
              <a:rPr lang="en-US" altLang="zh-CN" sz="2600" dirty="0"/>
              <a:t>Shell</a:t>
            </a:r>
            <a:r>
              <a:rPr lang="zh-CN" altLang="en-US" sz="2600" dirty="0">
                <a:latin typeface="宋体" pitchFamily="2" charset="-122"/>
              </a:rPr>
              <a:t>可以执行的命令分为两大类：</a:t>
            </a:r>
            <a:r>
              <a:rPr lang="zh-CN" altLang="en-US" sz="2600" dirty="0">
                <a:solidFill>
                  <a:srgbClr val="CC0099"/>
                </a:solidFill>
                <a:latin typeface="宋体" pitchFamily="2" charset="-122"/>
              </a:rPr>
              <a:t>内置命令</a:t>
            </a:r>
            <a:r>
              <a:rPr lang="zh-CN" altLang="en-US" sz="2600" dirty="0">
                <a:latin typeface="宋体" pitchFamily="2" charset="-122"/>
              </a:rPr>
              <a:t>和</a:t>
            </a:r>
            <a:r>
              <a:rPr lang="zh-CN" altLang="en-US" sz="2600" dirty="0">
                <a:solidFill>
                  <a:srgbClr val="CC0099"/>
                </a:solidFill>
                <a:latin typeface="宋体" pitchFamily="2" charset="-122"/>
              </a:rPr>
              <a:t>实用程序</a:t>
            </a:r>
            <a:r>
              <a:rPr lang="zh-CN" altLang="en-US" sz="2600" dirty="0">
                <a:latin typeface="宋体" pitchFamily="2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CC"/>
                </a:solidFill>
                <a:latin typeface="宋体" pitchFamily="2" charset="-122"/>
              </a:rPr>
              <a:t>内置命令</a:t>
            </a:r>
            <a:r>
              <a:rPr lang="zh-CN" altLang="en-US" sz="2600" dirty="0">
                <a:latin typeface="宋体" pitchFamily="2" charset="-122"/>
              </a:rPr>
              <a:t>：为提高执行效率，将一部分最常用命令的解释器构置于</a:t>
            </a:r>
            <a:r>
              <a:rPr lang="en-US" altLang="zh-CN" sz="2600" dirty="0"/>
              <a:t>shell</a:t>
            </a:r>
            <a:r>
              <a:rPr lang="zh-CN" altLang="en-US" sz="2600" dirty="0">
                <a:latin typeface="宋体" pitchFamily="2" charset="-122"/>
              </a:rPr>
              <a:t>内部。</a:t>
            </a:r>
          </a:p>
          <a:p>
            <a:pPr lvl="1" algn="just">
              <a:buClr>
                <a:schemeClr val="tx1"/>
              </a:buClr>
              <a:buFont typeface="Wingdings" pitchFamily="2" charset="2"/>
              <a:buNone/>
            </a:pPr>
            <a:endParaRPr lang="zh-CN" altLang="en-US" sz="2000" dirty="0"/>
          </a:p>
          <a:p>
            <a:pPr algn="just"/>
            <a:endParaRPr lang="zh-CN" altLang="en-US" dirty="0">
              <a:ea typeface="方正魏碑简体" charset="-122"/>
            </a:endParaRPr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95263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49586"/>
            <a:ext cx="8424936" cy="4411662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600" dirty="0"/>
              <a:t>例如：</a:t>
            </a:r>
          </a:p>
          <a:p>
            <a:pPr marL="344487" lvl="1" indent="0" eaLnBrk="1" hangingPunct="1">
              <a:lnSpc>
                <a:spcPct val="120000"/>
              </a:lnSpc>
              <a:buNone/>
            </a:pPr>
            <a:r>
              <a:rPr lang="zh-CN" altLang="en-US" dirty="0"/>
              <a:t>删除当前目录下所有以</a:t>
            </a:r>
            <a:r>
              <a:rPr lang="en-US" altLang="zh-CN" dirty="0"/>
              <a:t>file</a:t>
            </a:r>
            <a:r>
              <a:rPr lang="zh-CN" altLang="en-US" dirty="0"/>
              <a:t>打头的文件，删除前先询问。</a:t>
            </a:r>
          </a:p>
          <a:p>
            <a:pPr marL="344487" lvl="1" indent="0" eaLnBrk="1" hangingPunct="1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</a:t>
            </a:r>
            <a:r>
              <a:rPr lang="en-US" altLang="zh-CN" dirty="0">
                <a:latin typeface="Arial" pitchFamily="34" charset="0"/>
              </a:rPr>
              <a:t>–</a:t>
            </a:r>
            <a:r>
              <a:rPr lang="en-US" altLang="zh-CN" dirty="0" err="1"/>
              <a:t>i</a:t>
            </a:r>
            <a:r>
              <a:rPr lang="en-US" altLang="zh-CN" dirty="0"/>
              <a:t>  file*</a:t>
            </a:r>
          </a:p>
          <a:p>
            <a:pPr marL="344487" lvl="1" indent="0" eaLnBrk="1" hangingPunct="1">
              <a:lnSpc>
                <a:spcPct val="120000"/>
              </a:lnSpc>
              <a:buNone/>
            </a:pPr>
            <a:r>
              <a:rPr lang="zh-CN" altLang="en-US" dirty="0"/>
              <a:t> 删除目录</a:t>
            </a:r>
            <a:r>
              <a:rPr lang="en-US" altLang="zh-CN" dirty="0"/>
              <a:t>doc</a:t>
            </a:r>
            <a:r>
              <a:rPr lang="zh-CN" altLang="en-US" dirty="0"/>
              <a:t>，无论是否是空目录。</a:t>
            </a:r>
          </a:p>
          <a:p>
            <a:pPr marL="344487" lvl="1" indent="0" eaLnBrk="1" hangingPunct="1">
              <a:lnSpc>
                <a:spcPct val="120000"/>
              </a:lnSpc>
              <a:buNone/>
            </a:pPr>
            <a:r>
              <a:rPr lang="en-US" altLang="zh-CN" dirty="0"/>
              <a:t> </a:t>
            </a:r>
            <a:r>
              <a:rPr lang="en-US" altLang="zh-CN" dirty="0" err="1"/>
              <a:t>rm</a:t>
            </a:r>
            <a:r>
              <a:rPr lang="en-US" altLang="zh-CN" dirty="0"/>
              <a:t>  </a:t>
            </a:r>
            <a:r>
              <a:rPr lang="en-US" altLang="zh-CN" dirty="0">
                <a:latin typeface="Arial" pitchFamily="34" charset="0"/>
              </a:rPr>
              <a:t>–</a:t>
            </a:r>
            <a:r>
              <a:rPr lang="en-US" altLang="zh-CN" dirty="0" err="1"/>
              <a:t>rf</a:t>
            </a:r>
            <a:r>
              <a:rPr lang="en-US" altLang="zh-CN" dirty="0"/>
              <a:t>  doc/</a:t>
            </a:r>
          </a:p>
          <a:p>
            <a:pPr marL="0" indent="-4763" eaLnBrk="1" hangingPunct="1">
              <a:lnSpc>
                <a:spcPct val="120000"/>
              </a:lnSpc>
              <a:buNone/>
            </a:pPr>
            <a:r>
              <a:rPr lang="zh-CN" altLang="en-US" sz="2600" dirty="0">
                <a:solidFill>
                  <a:srgbClr val="0000CC"/>
                </a:solidFill>
              </a:rPr>
              <a:t>练习</a:t>
            </a:r>
            <a:r>
              <a:rPr lang="en-US" altLang="zh-CN" sz="2600" dirty="0">
                <a:solidFill>
                  <a:srgbClr val="0000CC"/>
                </a:solidFill>
              </a:rPr>
              <a:t>8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marL="0" indent="-4763" eaLnBrk="1" hangingPunct="1">
              <a:lnSpc>
                <a:spcPct val="120000"/>
              </a:lnSpc>
              <a:buNone/>
            </a:pPr>
            <a:r>
              <a:rPr lang="zh-CN" altLang="en-US" sz="2600" dirty="0"/>
              <a:t>将</a:t>
            </a:r>
            <a:r>
              <a:rPr lang="en-US" altLang="zh-CN" sz="2600" dirty="0"/>
              <a:t>/home</a:t>
            </a:r>
            <a:r>
              <a:rPr lang="zh-CN" altLang="en-US" sz="2600" dirty="0"/>
              <a:t>目录拷贝到</a:t>
            </a:r>
            <a:r>
              <a:rPr lang="en-US" altLang="zh-CN" sz="2600" dirty="0"/>
              <a:t>/root</a:t>
            </a:r>
            <a:r>
              <a:rPr lang="zh-CN" altLang="en-US" sz="2600" dirty="0"/>
              <a:t>目录下，然后再将</a:t>
            </a:r>
            <a:r>
              <a:rPr lang="en-US" altLang="zh-CN" sz="2600" dirty="0"/>
              <a:t>root</a:t>
            </a:r>
            <a:r>
              <a:rPr lang="zh-CN" altLang="en-US" sz="2600" dirty="0"/>
              <a:t>下的</a:t>
            </a:r>
            <a:r>
              <a:rPr lang="en-US" altLang="zh-CN" sz="2600" dirty="0"/>
              <a:t>home</a:t>
            </a:r>
            <a:r>
              <a:rPr lang="zh-CN" altLang="en-US" sz="2600" dirty="0"/>
              <a:t>及子目录强制删除。</a:t>
            </a:r>
            <a:endParaRPr lang="en-US" altLang="zh-CN" sz="2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</a:t>
            </a:r>
            <a:r>
              <a:rPr lang="en-US" altLang="zh-CN" sz="3200" dirty="0">
                <a:cs typeface="Arial" pitchFamily="34" charset="0"/>
              </a:rPr>
              <a:t>Shell</a:t>
            </a:r>
            <a:r>
              <a:rPr lang="zh-CN" altLang="en-US" sz="3200" dirty="0">
                <a:ea typeface="黑体" pitchFamily="49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95297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</a:t>
            </a:r>
            <a:r>
              <a:rPr lang="en-US" altLang="zh-CN" sz="3200" dirty="0">
                <a:cs typeface="Arial" pitchFamily="34" charset="0"/>
              </a:rPr>
              <a:t>Shell</a:t>
            </a:r>
            <a:r>
              <a:rPr lang="zh-CN" altLang="en-US" sz="3200" dirty="0">
                <a:ea typeface="黑体" pitchFamily="49" charset="-122"/>
              </a:rPr>
              <a:t>命令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412776"/>
            <a:ext cx="8352928" cy="4752528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  <a:ea typeface="方正魏碑简体" charset="-122"/>
              </a:rPr>
              <a:t>mv</a:t>
            </a:r>
            <a:r>
              <a:rPr lang="zh-CN" altLang="en-US" sz="2600" dirty="0">
                <a:latin typeface="+mn-ea"/>
              </a:rPr>
              <a:t>命令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>
                <a:latin typeface="+mn-ea"/>
              </a:rPr>
              <a:t>格式：</a:t>
            </a:r>
            <a:r>
              <a:rPr lang="en-US" altLang="zh-CN" sz="2600" dirty="0">
                <a:solidFill>
                  <a:srgbClr val="CC0099"/>
                </a:solidFill>
                <a:latin typeface="+mn-ea"/>
              </a:rPr>
              <a:t>mv [</a:t>
            </a:r>
            <a:r>
              <a:rPr lang="zh-CN" altLang="en-US" sz="2600" dirty="0">
                <a:solidFill>
                  <a:srgbClr val="CC0099"/>
                </a:solidFill>
                <a:latin typeface="+mn-ea"/>
              </a:rPr>
              <a:t>选项</a:t>
            </a:r>
            <a:r>
              <a:rPr lang="en-US" altLang="zh-CN" sz="2600" dirty="0">
                <a:solidFill>
                  <a:srgbClr val="CC0099"/>
                </a:solidFill>
                <a:latin typeface="+mn-ea"/>
              </a:rPr>
              <a:t>] </a:t>
            </a:r>
            <a:r>
              <a:rPr lang="zh-CN" altLang="en-US" sz="2600" dirty="0">
                <a:solidFill>
                  <a:srgbClr val="CC0099"/>
                </a:solidFill>
                <a:latin typeface="+mn-ea"/>
              </a:rPr>
              <a:t>源文件或目录  目标文件或目标目录</a:t>
            </a:r>
            <a:r>
              <a:rPr lang="zh-CN" altLang="en-US" sz="2600" dirty="0">
                <a:latin typeface="+mn-ea"/>
              </a:rPr>
              <a:t> 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>
                <a:latin typeface="+mn-ea"/>
              </a:rPr>
              <a:t>功能：</a:t>
            </a:r>
            <a:r>
              <a:rPr lang="zh-CN" altLang="en-US" sz="2600" dirty="0">
                <a:solidFill>
                  <a:srgbClr val="0000CC"/>
                </a:solidFill>
                <a:latin typeface="+mn-ea"/>
              </a:rPr>
              <a:t>移动或重命名文件或目录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00"/>
                </a:solidFill>
                <a:latin typeface="+mn-ea"/>
              </a:rPr>
              <a:t>主要选项说明：</a:t>
            </a:r>
            <a:endParaRPr lang="zh-CN" altLang="en-US" sz="2600" dirty="0">
              <a:latin typeface="+mn-ea"/>
            </a:endParaRPr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zh-CN" sz="2600" dirty="0">
                <a:latin typeface="+mn-ea"/>
              </a:rPr>
              <a:t>-b: </a:t>
            </a:r>
            <a:r>
              <a:rPr lang="zh-CN" altLang="en-US" sz="2600" dirty="0">
                <a:latin typeface="+mn-ea"/>
              </a:rPr>
              <a:t>若存在同名文件，则在覆盖之前备份原来的文件。</a:t>
            </a:r>
            <a:endParaRPr lang="en-US" altLang="zh-CN" sz="2600" dirty="0">
              <a:latin typeface="+mn-ea"/>
            </a:endParaRPr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zh-CN" sz="2600" dirty="0">
                <a:latin typeface="+mn-ea"/>
              </a:rPr>
              <a:t>-f</a:t>
            </a:r>
            <a:r>
              <a:rPr lang="zh-CN" altLang="en-US" sz="2600" dirty="0">
                <a:latin typeface="+mn-ea"/>
              </a:rPr>
              <a:t>：强制覆盖同名文件。</a:t>
            </a:r>
            <a:endParaRPr lang="en-US" altLang="zh-CN" sz="2600" dirty="0">
              <a:latin typeface="+mn-ea"/>
            </a:endParaRPr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zh-CN" sz="2600" dirty="0">
                <a:latin typeface="+mn-ea"/>
              </a:rPr>
              <a:t>-</a:t>
            </a:r>
            <a:r>
              <a:rPr lang="en-US" altLang="zh-CN" sz="2600" dirty="0" err="1">
                <a:latin typeface="+mn-ea"/>
              </a:rPr>
              <a:t>i</a:t>
            </a:r>
            <a:r>
              <a:rPr lang="zh-CN" altLang="en-US" sz="2600" dirty="0">
                <a:latin typeface="+mn-ea"/>
              </a:rPr>
              <a:t>：交互方式操作。如果</a:t>
            </a:r>
            <a:r>
              <a:rPr lang="en-US" altLang="zh-CN" sz="2600" dirty="0">
                <a:latin typeface="+mn-ea"/>
              </a:rPr>
              <a:t>mv</a:t>
            </a:r>
            <a:r>
              <a:rPr lang="zh-CN" altLang="en-US" sz="2600" dirty="0">
                <a:latin typeface="+mn-ea"/>
              </a:rPr>
              <a:t>操作将导致对已存在的目标文件的覆盖，此时系统询问是否重写，要求用户回答“</a:t>
            </a:r>
            <a:r>
              <a:rPr lang="en-US" altLang="zh-CN" sz="2600" dirty="0">
                <a:latin typeface="+mn-ea"/>
              </a:rPr>
              <a:t>y”</a:t>
            </a:r>
            <a:r>
              <a:rPr lang="zh-CN" altLang="en-US" sz="2600" dirty="0">
                <a:latin typeface="+mn-ea"/>
              </a:rPr>
              <a:t>或“</a:t>
            </a:r>
            <a:r>
              <a:rPr lang="en-US" altLang="zh-CN" sz="2600" dirty="0">
                <a:latin typeface="+mn-ea"/>
              </a:rPr>
              <a:t>n”</a:t>
            </a:r>
            <a:r>
              <a:rPr lang="zh-CN" altLang="en-US" sz="2600" dirty="0">
                <a:latin typeface="+mn-ea"/>
              </a:rPr>
              <a:t>，这样可以避免误覆盖文件。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4392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784"/>
            <a:ext cx="8229600" cy="441166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例如</a:t>
            </a:r>
            <a:endParaRPr lang="en-US" altLang="zh-CN" dirty="0"/>
          </a:p>
          <a:p>
            <a:pPr eaLnBrk="1" hangingPunct="1"/>
            <a:r>
              <a:rPr lang="zh-CN" altLang="en-US" dirty="0"/>
              <a:t>用</a:t>
            </a:r>
            <a:r>
              <a:rPr lang="en-US" altLang="zh-CN" dirty="0"/>
              <a:t>mv </a:t>
            </a:r>
            <a:r>
              <a:rPr lang="zh-CN" altLang="en-US" dirty="0"/>
              <a:t>命令修改文件名，命令语法为</a:t>
            </a:r>
          </a:p>
          <a:p>
            <a:pPr marL="344487" lvl="1" indent="0" eaLnBrk="1" hangingPunct="1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0000CC"/>
                </a:solidFill>
              </a:rPr>
              <a:t>$ mv   </a:t>
            </a:r>
            <a:r>
              <a:rPr lang="zh-CN" altLang="en-US" dirty="0">
                <a:solidFill>
                  <a:srgbClr val="0000CC"/>
                </a:solidFill>
              </a:rPr>
              <a:t>原文件名   目标文件名</a:t>
            </a:r>
          </a:p>
          <a:p>
            <a:pPr marL="344487" lvl="1" indent="0" eaLnBrk="1" hangingPunct="1">
              <a:buNone/>
            </a:pPr>
            <a:r>
              <a:rPr lang="zh-CN" altLang="en-US" dirty="0"/>
              <a:t>    比如，</a:t>
            </a:r>
            <a:r>
              <a:rPr lang="en-US" altLang="zh-CN" dirty="0"/>
              <a:t>$ mv </a:t>
            </a:r>
            <a:r>
              <a:rPr lang="en-US" altLang="zh-CN" dirty="0" err="1"/>
              <a:t>myfile1</a:t>
            </a:r>
            <a:r>
              <a:rPr lang="en-US" altLang="zh-CN" dirty="0"/>
              <a:t>  </a:t>
            </a:r>
            <a:r>
              <a:rPr lang="en-US" altLang="zh-CN" dirty="0" err="1"/>
              <a:t>myfile2</a:t>
            </a:r>
            <a:endParaRPr lang="en-US" altLang="zh-CN" dirty="0"/>
          </a:p>
          <a:p>
            <a:pPr eaLnBrk="1" hangingPunct="1"/>
            <a:r>
              <a:rPr lang="zh-CN" altLang="en-US" dirty="0"/>
              <a:t>用</a:t>
            </a:r>
            <a:r>
              <a:rPr lang="en-US" altLang="zh-CN" dirty="0"/>
              <a:t>mv </a:t>
            </a:r>
            <a:r>
              <a:rPr lang="zh-CN" altLang="en-US" dirty="0"/>
              <a:t>命令移动文件，命令语法：</a:t>
            </a:r>
          </a:p>
          <a:p>
            <a:pPr marL="344487" lvl="1" indent="0" eaLnBrk="1" hangingPunct="1"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0000CC"/>
                </a:solidFill>
              </a:rPr>
              <a:t>$ mv  </a:t>
            </a:r>
            <a:r>
              <a:rPr lang="zh-CN" altLang="en-US" dirty="0">
                <a:solidFill>
                  <a:srgbClr val="0000CC"/>
                </a:solidFill>
              </a:rPr>
              <a:t>文件名</a:t>
            </a:r>
            <a:r>
              <a:rPr lang="en-US" altLang="zh-CN" dirty="0">
                <a:solidFill>
                  <a:srgbClr val="0000CC"/>
                </a:solidFill>
              </a:rPr>
              <a:t>1   </a:t>
            </a:r>
            <a:r>
              <a:rPr lang="zh-CN" altLang="en-US" dirty="0">
                <a:solidFill>
                  <a:srgbClr val="0000CC"/>
                </a:solidFill>
              </a:rPr>
              <a:t>文件名</a:t>
            </a:r>
            <a:r>
              <a:rPr lang="en-US" altLang="zh-CN" dirty="0">
                <a:solidFill>
                  <a:srgbClr val="0000CC"/>
                </a:solidFill>
              </a:rPr>
              <a:t>2 </a:t>
            </a:r>
            <a:r>
              <a:rPr lang="en-US" altLang="zh-CN" dirty="0">
                <a:solidFill>
                  <a:srgbClr val="0000CC"/>
                </a:solidFill>
                <a:latin typeface="Arial" pitchFamily="34" charset="0"/>
              </a:rPr>
              <a:t>……</a:t>
            </a:r>
            <a:r>
              <a:rPr lang="en-US" altLang="zh-CN" dirty="0">
                <a:solidFill>
                  <a:srgbClr val="0000CC"/>
                </a:solidFill>
              </a:rPr>
              <a:t>  </a:t>
            </a:r>
            <a:r>
              <a:rPr lang="zh-CN" altLang="en-US" dirty="0">
                <a:solidFill>
                  <a:srgbClr val="0000CC"/>
                </a:solidFill>
              </a:rPr>
              <a:t>目标目录名</a:t>
            </a:r>
          </a:p>
          <a:p>
            <a:pPr lvl="1" eaLnBrk="1" hangingPunct="1"/>
            <a:r>
              <a:rPr lang="en-US" altLang="zh-CN" dirty="0"/>
              <a:t>(mv</a:t>
            </a:r>
            <a:r>
              <a:rPr lang="zh-CN" altLang="en-US" dirty="0"/>
              <a:t>命令可以移动多个文件，但最后的项目必须是目录</a:t>
            </a:r>
            <a:r>
              <a:rPr lang="en-US" altLang="zh-CN" dirty="0"/>
              <a:t>)</a:t>
            </a:r>
          </a:p>
          <a:p>
            <a:pPr marL="344487" lvl="1" indent="0" eaLnBrk="1" hangingPunct="1">
              <a:buNone/>
            </a:pPr>
            <a:r>
              <a:rPr lang="zh-CN" altLang="en-US" dirty="0"/>
              <a:t>    比如，</a:t>
            </a:r>
            <a:r>
              <a:rPr lang="en-US" altLang="zh-CN" dirty="0"/>
              <a:t>mv </a:t>
            </a:r>
            <a:r>
              <a:rPr lang="en-US" altLang="zh-CN" dirty="0" err="1"/>
              <a:t>myfile1</a:t>
            </a:r>
            <a:r>
              <a:rPr lang="en-US" altLang="zh-CN" dirty="0"/>
              <a:t> </a:t>
            </a:r>
            <a:r>
              <a:rPr lang="en-US" altLang="zh-CN" dirty="0" err="1"/>
              <a:t>myfile2</a:t>
            </a:r>
            <a:r>
              <a:rPr lang="en-US" altLang="zh-CN" dirty="0"/>
              <a:t>  </a:t>
            </a:r>
            <a:r>
              <a:rPr lang="en-US" altLang="zh-CN" dirty="0" err="1"/>
              <a:t>newdir</a:t>
            </a:r>
            <a:r>
              <a:rPr lang="en-US" altLang="zh-CN" dirty="0"/>
              <a:t>/</a:t>
            </a:r>
          </a:p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</a:t>
            </a:r>
            <a:r>
              <a:rPr lang="en-US" altLang="zh-CN" sz="3200" dirty="0">
                <a:cs typeface="Arial" pitchFamily="34" charset="0"/>
              </a:rPr>
              <a:t>Shell</a:t>
            </a:r>
            <a:r>
              <a:rPr lang="zh-CN" altLang="en-US" sz="3200" dirty="0">
                <a:ea typeface="黑体" pitchFamily="49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65898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</a:t>
            </a:r>
            <a:r>
              <a:rPr lang="en-US" altLang="zh-CN" sz="3200" dirty="0">
                <a:cs typeface="Arial" pitchFamily="34" charset="0"/>
              </a:rPr>
              <a:t>Shell</a:t>
            </a:r>
            <a:r>
              <a:rPr lang="zh-CN" altLang="en-US" sz="3200" dirty="0">
                <a:ea typeface="黑体" pitchFamily="49" charset="-122"/>
              </a:rPr>
              <a:t>命令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24744"/>
            <a:ext cx="8363272" cy="4752528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find</a:t>
            </a:r>
            <a:r>
              <a:rPr lang="en-US" altLang="zh-CN" sz="2400" dirty="0">
                <a:solidFill>
                  <a:srgbClr val="0000CC"/>
                </a:solidFill>
                <a:latin typeface="+mn-ea"/>
              </a:rPr>
              <a:t> </a:t>
            </a:r>
            <a:r>
              <a:rPr lang="zh-CN" altLang="en-US" sz="2400" dirty="0">
                <a:latin typeface="+mn-ea"/>
              </a:rPr>
              <a:t>命令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/>
              <a:t>格式：</a:t>
            </a:r>
            <a:r>
              <a:rPr lang="en-US" altLang="zh-CN" sz="2400" dirty="0">
                <a:solidFill>
                  <a:srgbClr val="CC0099"/>
                </a:solidFill>
              </a:rPr>
              <a:t>find  [</a:t>
            </a:r>
            <a:r>
              <a:rPr lang="zh-CN" altLang="en-US" sz="2400" dirty="0">
                <a:solidFill>
                  <a:srgbClr val="CC0099"/>
                </a:solidFill>
              </a:rPr>
              <a:t>路径</a:t>
            </a:r>
            <a:r>
              <a:rPr lang="en-US" altLang="zh-CN" sz="2400" dirty="0">
                <a:solidFill>
                  <a:srgbClr val="CC0099"/>
                </a:solidFill>
              </a:rPr>
              <a:t>]  </a:t>
            </a:r>
            <a:r>
              <a:rPr lang="zh-CN" altLang="en-US" sz="2400" dirty="0">
                <a:solidFill>
                  <a:srgbClr val="CC0099"/>
                </a:solidFill>
              </a:rPr>
              <a:t>表达式</a:t>
            </a:r>
          </a:p>
          <a:p>
            <a:pPr algn="just">
              <a:buClr>
                <a:schemeClr val="tx1"/>
              </a:buClr>
              <a:buNone/>
            </a:pPr>
            <a:r>
              <a:rPr lang="zh-CN" altLang="en-US" sz="2400" dirty="0"/>
              <a:t>功能：从指定路径开始向下搜索满足表达式的文件和目录。不指定路径，则查找当前目录。当查找到用户不具有执行权限的目录时，屏幕将显示“权限不够”等提示信息。</a:t>
            </a:r>
            <a:endParaRPr lang="en-US" altLang="zh-CN" sz="2400" dirty="0"/>
          </a:p>
          <a:p>
            <a:pPr algn="just">
              <a:buClr>
                <a:schemeClr val="tx1"/>
              </a:buClr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主要表达式</a:t>
            </a:r>
            <a:r>
              <a:rPr lang="zh-CN" altLang="en-US" sz="2400" dirty="0">
                <a:solidFill>
                  <a:srgbClr val="000000"/>
                </a:solidFill>
              </a:rPr>
              <a:t>：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</a:t>
            </a:r>
            <a:r>
              <a:rPr lang="en-US" altLang="zh-CN" sz="2000" dirty="0"/>
              <a:t>-name  </a:t>
            </a:r>
            <a:r>
              <a:rPr lang="zh-CN" altLang="en-US" sz="2000" dirty="0"/>
              <a:t>文件   按文件名查找，可使用通配符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-group  </a:t>
            </a:r>
            <a:r>
              <a:rPr lang="zh-CN" altLang="en-US" sz="2000" dirty="0"/>
              <a:t>组群名   查找文件所属组群为指定组群的文件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-user     </a:t>
            </a:r>
            <a:r>
              <a:rPr lang="zh-CN" altLang="en-US" sz="2000" dirty="0"/>
              <a:t>用户名   查找文件所有者为指定用户的文件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-type     </a:t>
            </a:r>
            <a:r>
              <a:rPr lang="zh-CN" altLang="en-US" sz="2000" dirty="0"/>
              <a:t>文件类型</a:t>
            </a:r>
            <a:r>
              <a:rPr lang="en-US" altLang="zh-CN" sz="2000" dirty="0"/>
              <a:t>   </a:t>
            </a:r>
            <a:r>
              <a:rPr lang="zh-CN" altLang="en-US" sz="2000" dirty="0"/>
              <a:t>按照文件类型查找，其中</a:t>
            </a:r>
            <a:r>
              <a:rPr lang="en-US" altLang="zh-CN" sz="2000" dirty="0"/>
              <a:t>d</a:t>
            </a:r>
            <a:r>
              <a:rPr lang="zh-CN" altLang="en-US" sz="2000" dirty="0"/>
              <a:t>为目录文件，</a:t>
            </a:r>
            <a:r>
              <a:rPr lang="en-US" altLang="zh-CN" sz="2000" dirty="0"/>
              <a:t>l</a:t>
            </a:r>
            <a:r>
              <a:rPr lang="zh-CN" altLang="en-US" sz="2000" dirty="0"/>
              <a:t>为符号链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</a:t>
            </a:r>
            <a:r>
              <a:rPr lang="zh-CN" altLang="en-US" sz="2000" dirty="0"/>
              <a:t>接文件。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-size  n   [+|-] </a:t>
            </a:r>
            <a:r>
              <a:rPr lang="zh-CN" altLang="en-US" sz="2000" dirty="0"/>
              <a:t>    查找指定大小的文件，“</a:t>
            </a:r>
            <a:r>
              <a:rPr lang="en-US" altLang="zh-CN" sz="2000" dirty="0"/>
              <a:t>+</a:t>
            </a:r>
            <a:r>
              <a:rPr lang="zh-CN" altLang="en-US" sz="2000" dirty="0"/>
              <a:t>”表示超过，“</a:t>
            </a:r>
            <a:r>
              <a:rPr lang="en-US" altLang="zh-CN" sz="2000" dirty="0"/>
              <a:t>-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             表示不足。</a:t>
            </a:r>
            <a:r>
              <a:rPr lang="en-US" altLang="zh-CN" sz="2000" dirty="0"/>
              <a:t>   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7634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08520" y="1340768"/>
            <a:ext cx="8928992" cy="4411662"/>
          </a:xfrm>
        </p:spPr>
        <p:txBody>
          <a:bodyPr/>
          <a:lstStyle/>
          <a:p>
            <a:pPr marL="344487" lvl="1" indent="0" eaLnBrk="1" hangingPunct="1">
              <a:lnSpc>
                <a:spcPct val="150000"/>
              </a:lnSpc>
              <a:buNone/>
            </a:pPr>
            <a:r>
              <a:rPr lang="zh-CN" altLang="en-US" sz="2800" dirty="0"/>
              <a:t>例：查找</a:t>
            </a:r>
            <a:r>
              <a:rPr lang="en-US" altLang="zh-CN" sz="2800" dirty="0"/>
              <a:t>/</a:t>
            </a:r>
            <a:r>
              <a:rPr lang="en-US" altLang="zh-CN" sz="2800" dirty="0" err="1"/>
              <a:t>ect</a:t>
            </a:r>
            <a:r>
              <a:rPr lang="zh-CN" altLang="en-US" sz="2800" dirty="0"/>
              <a:t>目录中以</a:t>
            </a:r>
            <a:r>
              <a:rPr lang="en-US" altLang="zh-CN" sz="2800" dirty="0"/>
              <a:t>fs</a:t>
            </a:r>
            <a:r>
              <a:rPr lang="zh-CN" altLang="en-US" sz="2800" dirty="0"/>
              <a:t>开头的文件</a:t>
            </a:r>
          </a:p>
          <a:p>
            <a:pPr marL="344487" lvl="1" indent="0" eaLnBrk="1" hangingPunct="1">
              <a:lnSpc>
                <a:spcPct val="150000"/>
              </a:lnSpc>
              <a:buNone/>
            </a:pPr>
            <a:r>
              <a:rPr lang="en-US" altLang="zh-CN" sz="2800" dirty="0"/>
              <a:t>     $ find  /</a:t>
            </a:r>
            <a:r>
              <a:rPr lang="en-US" altLang="zh-CN" sz="2800" dirty="0" err="1"/>
              <a:t>ect</a:t>
            </a:r>
            <a:r>
              <a:rPr lang="en-US" altLang="zh-CN" sz="2800" dirty="0"/>
              <a:t>  -name  fs*</a:t>
            </a:r>
          </a:p>
          <a:p>
            <a:pPr marL="344487" lvl="1" indent="0" eaLnBrk="1" hangingPunct="1">
              <a:lnSpc>
                <a:spcPct val="150000"/>
              </a:lnSpc>
              <a:buNone/>
            </a:pPr>
            <a:r>
              <a:rPr lang="zh-CN" altLang="en-US" sz="2800" dirty="0"/>
              <a:t> 例：查找当面目录找中所有大于</a:t>
            </a:r>
            <a:r>
              <a:rPr lang="en-US" altLang="zh-CN" sz="2800" dirty="0" err="1"/>
              <a:t>100KB</a:t>
            </a:r>
            <a:r>
              <a:rPr lang="zh-CN" altLang="en-US" sz="2800" dirty="0"/>
              <a:t>的文件和目录</a:t>
            </a:r>
            <a:r>
              <a:rPr lang="en-US" altLang="zh-CN" sz="2800" dirty="0"/>
              <a:t>           </a:t>
            </a:r>
          </a:p>
          <a:p>
            <a:pPr marL="344487" lvl="1" indent="0" eaLnBrk="1" hangingPunct="1">
              <a:lnSpc>
                <a:spcPct val="150000"/>
              </a:lnSpc>
              <a:buNone/>
            </a:pPr>
            <a:r>
              <a:rPr lang="en-US" altLang="zh-CN" sz="2800" dirty="0"/>
              <a:t>      $ find  -size  +</a:t>
            </a:r>
            <a:r>
              <a:rPr lang="en-US" altLang="zh-CN" sz="2800" dirty="0" err="1"/>
              <a:t>100k</a:t>
            </a:r>
            <a:endParaRPr lang="en-US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22238"/>
            <a:ext cx="7543800" cy="858837"/>
          </a:xfrm>
        </p:spPr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</a:t>
            </a:r>
            <a:r>
              <a:rPr lang="en-US" altLang="zh-CN" sz="3200" dirty="0">
                <a:cs typeface="Arial" pitchFamily="34" charset="0"/>
              </a:rPr>
              <a:t>Shell</a:t>
            </a:r>
            <a:r>
              <a:rPr lang="zh-CN" altLang="en-US" sz="3200" dirty="0">
                <a:ea typeface="黑体" pitchFamily="49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8945651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80728"/>
            <a:ext cx="8496944" cy="5184576"/>
          </a:xfrm>
        </p:spPr>
        <p:txBody>
          <a:bodyPr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500" dirty="0">
                <a:solidFill>
                  <a:srgbClr val="0000CC"/>
                </a:solidFill>
              </a:rPr>
              <a:t>grep</a:t>
            </a:r>
            <a:r>
              <a:rPr lang="zh-CN" altLang="en-US" sz="2500" dirty="0">
                <a:latin typeface="+mn-ea"/>
              </a:rPr>
              <a:t>命令</a:t>
            </a:r>
            <a:endParaRPr lang="en-US" altLang="zh-CN" sz="2500" dirty="0">
              <a:latin typeface="+mn-ea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500" dirty="0"/>
              <a:t>格式：</a:t>
            </a:r>
            <a:r>
              <a:rPr lang="en-US" altLang="zh-CN" sz="2500" dirty="0">
                <a:solidFill>
                  <a:srgbClr val="CC0099"/>
                </a:solidFill>
              </a:rPr>
              <a:t>grep  [</a:t>
            </a:r>
            <a:r>
              <a:rPr lang="zh-CN" altLang="en-US" sz="2500" dirty="0">
                <a:solidFill>
                  <a:srgbClr val="CC0099"/>
                </a:solidFill>
              </a:rPr>
              <a:t>选项</a:t>
            </a:r>
            <a:r>
              <a:rPr lang="en-US" altLang="zh-CN" sz="2500" dirty="0">
                <a:solidFill>
                  <a:srgbClr val="CC0099"/>
                </a:solidFill>
              </a:rPr>
              <a:t>]    </a:t>
            </a:r>
            <a:r>
              <a:rPr lang="zh-CN" altLang="en-US" sz="2500" dirty="0">
                <a:solidFill>
                  <a:srgbClr val="CC0099"/>
                </a:solidFill>
              </a:rPr>
              <a:t>字符串   文件列表 </a:t>
            </a:r>
            <a:endParaRPr lang="en-US" altLang="zh-CN" sz="2500" dirty="0">
              <a:solidFill>
                <a:srgbClr val="CC0099"/>
              </a:solidFill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500" dirty="0">
                <a:solidFill>
                  <a:srgbClr val="0000CC"/>
                </a:solidFill>
              </a:rPr>
              <a:t>功能</a:t>
            </a:r>
            <a:r>
              <a:rPr lang="zh-CN" altLang="en-US" sz="2500" dirty="0"/>
              <a:t>：从指定文件中查找符合条件的字符串，默认显示指定字符串所在行的内容。</a:t>
            </a:r>
            <a:endParaRPr lang="en-US" altLang="zh-CN" sz="25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500" dirty="0"/>
              <a:t>主要选项说明：</a:t>
            </a:r>
            <a:endParaRPr lang="en-US" altLang="zh-CN" sz="25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500" dirty="0"/>
              <a:t>-n:   </a:t>
            </a:r>
            <a:r>
              <a:rPr lang="zh-CN" altLang="en-US" sz="2500" dirty="0"/>
              <a:t>显示行号</a:t>
            </a:r>
            <a:endParaRPr lang="en-US" altLang="zh-CN" sz="25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500" dirty="0"/>
              <a:t>-v</a:t>
            </a:r>
            <a:r>
              <a:rPr lang="zh-CN" altLang="en-US" sz="2500" dirty="0"/>
              <a:t>：显示不包括指定字符串的行</a:t>
            </a:r>
            <a:endParaRPr lang="en-US" altLang="zh-CN" sz="25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sz="2500" dirty="0"/>
              <a:t>-</a:t>
            </a:r>
            <a:r>
              <a:rPr lang="en-US" altLang="zh-CN" sz="2500" dirty="0" err="1"/>
              <a:t>i</a:t>
            </a:r>
            <a:r>
              <a:rPr lang="zh-CN" altLang="en-US" sz="2500" dirty="0"/>
              <a:t>： 查找时不区分大小写</a:t>
            </a:r>
            <a:endParaRPr lang="en-US" altLang="zh-CN" sz="2500" dirty="0"/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2500" dirty="0">
                <a:solidFill>
                  <a:srgbClr val="0000CC"/>
                </a:solidFill>
              </a:rPr>
              <a:t>例如</a:t>
            </a:r>
            <a:r>
              <a:rPr lang="zh-CN" altLang="en-US" sz="2500" dirty="0"/>
              <a:t>：显示文件</a:t>
            </a:r>
            <a:r>
              <a:rPr lang="en-US" altLang="zh-CN" sz="2500" dirty="0"/>
              <a:t>file</a:t>
            </a:r>
            <a:r>
              <a:rPr lang="zh-CN" altLang="en-US" sz="2500" dirty="0"/>
              <a:t>中包含字符串</a:t>
            </a:r>
            <a:r>
              <a:rPr lang="en-US" altLang="zh-CN" sz="2500" dirty="0" err="1"/>
              <a:t>abc</a:t>
            </a:r>
            <a:r>
              <a:rPr lang="zh-CN" altLang="en-US" sz="2500" dirty="0"/>
              <a:t>的行</a:t>
            </a:r>
          </a:p>
          <a:p>
            <a:pPr marL="344487" lvl="1" indent="0" eaLnBrk="1" hangingPunct="1">
              <a:lnSpc>
                <a:spcPct val="150000"/>
              </a:lnSpc>
              <a:buNone/>
            </a:pPr>
            <a:r>
              <a:rPr lang="en-US" altLang="zh-CN" sz="2500" dirty="0"/>
              <a:t>     $ grep   </a:t>
            </a:r>
            <a:r>
              <a:rPr lang="en-US" altLang="zh-CN" sz="2500" dirty="0">
                <a:latin typeface="Arial" pitchFamily="34" charset="0"/>
              </a:rPr>
              <a:t>“</a:t>
            </a:r>
            <a:r>
              <a:rPr lang="en-US" altLang="zh-CN" sz="2500" dirty="0" err="1"/>
              <a:t>abc</a:t>
            </a:r>
            <a:r>
              <a:rPr lang="en-US" altLang="zh-CN" sz="2500" dirty="0">
                <a:latin typeface="Arial" pitchFamily="34" charset="0"/>
              </a:rPr>
              <a:t>”</a:t>
            </a:r>
            <a:r>
              <a:rPr lang="en-US" altLang="zh-CN" sz="2500" dirty="0"/>
              <a:t> file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endParaRPr lang="zh-CN" altLang="en-US" sz="26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</a:t>
            </a:r>
            <a:r>
              <a:rPr lang="en-US" altLang="zh-CN" sz="3200" dirty="0">
                <a:cs typeface="Arial" pitchFamily="34" charset="0"/>
              </a:rPr>
              <a:t>Shell</a:t>
            </a:r>
            <a:r>
              <a:rPr lang="zh-CN" altLang="en-US" sz="3200" dirty="0">
                <a:ea typeface="黑体" pitchFamily="49" charset="-122"/>
              </a:rPr>
              <a:t>命令</a:t>
            </a:r>
          </a:p>
        </p:txBody>
      </p:sp>
    </p:spTree>
    <p:extLst>
      <p:ext uri="{BB962C8B-B14F-4D97-AF65-F5344CB8AC3E}">
        <p14:creationId xmlns:p14="http://schemas.microsoft.com/office/powerpoint/2010/main" val="2252419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ea typeface="黑体" pitchFamily="49" charset="-122"/>
              </a:rPr>
              <a:t>管理文件和目录的</a:t>
            </a:r>
            <a:r>
              <a:rPr lang="en-US" altLang="zh-CN" sz="3200" dirty="0">
                <a:cs typeface="Arial" pitchFamily="34" charset="0"/>
              </a:rPr>
              <a:t>Shell</a:t>
            </a:r>
            <a:r>
              <a:rPr lang="zh-CN" altLang="en-US" sz="3200" dirty="0">
                <a:ea typeface="黑体" pitchFamily="49" charset="-122"/>
              </a:rPr>
              <a:t>命令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340768"/>
            <a:ext cx="8363272" cy="4752528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3200" dirty="0">
                <a:solidFill>
                  <a:srgbClr val="0000CC"/>
                </a:solidFill>
                <a:latin typeface="+mn-ea"/>
              </a:rPr>
              <a:t>touch </a:t>
            </a:r>
            <a:r>
              <a:rPr lang="zh-CN" altLang="en-US" sz="3200" dirty="0">
                <a:latin typeface="+mn-ea"/>
              </a:rPr>
              <a:t>命令</a:t>
            </a:r>
          </a:p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/>
              <a:t>格式：</a:t>
            </a:r>
            <a:r>
              <a:rPr lang="en-US" altLang="zh-CN" sz="2600" dirty="0">
                <a:solidFill>
                  <a:srgbClr val="CC0099"/>
                </a:solidFill>
              </a:rPr>
              <a:t>touch  [</a:t>
            </a:r>
            <a:r>
              <a:rPr lang="zh-CN" altLang="en-US" sz="2600" dirty="0">
                <a:solidFill>
                  <a:srgbClr val="CC0099"/>
                </a:solidFill>
              </a:rPr>
              <a:t>选项</a:t>
            </a:r>
            <a:r>
              <a:rPr lang="en-US" altLang="zh-CN" sz="2600" dirty="0">
                <a:solidFill>
                  <a:srgbClr val="CC0099"/>
                </a:solidFill>
              </a:rPr>
              <a:t>]  </a:t>
            </a:r>
            <a:r>
              <a:rPr lang="zh-CN" altLang="en-US" sz="2600" dirty="0">
                <a:solidFill>
                  <a:srgbClr val="CC0099"/>
                </a:solidFill>
              </a:rPr>
              <a:t>文件或目录</a:t>
            </a:r>
          </a:p>
          <a:p>
            <a:pPr algn="just">
              <a:buClr>
                <a:schemeClr val="tx1"/>
              </a:buClr>
              <a:buNone/>
            </a:pPr>
            <a:r>
              <a:rPr lang="zh-CN" altLang="en-US" sz="2600" dirty="0">
                <a:solidFill>
                  <a:srgbClr val="0000CC"/>
                </a:solidFill>
              </a:rPr>
              <a:t>功能</a:t>
            </a:r>
            <a:r>
              <a:rPr lang="zh-CN" altLang="en-US" sz="2600" dirty="0"/>
              <a:t>：若指定文件不存在，则创建一个空文件；若文件存在则将更新文件时间</a:t>
            </a:r>
            <a:endParaRPr lang="en-US" altLang="zh-CN" sz="2600" dirty="0"/>
          </a:p>
          <a:p>
            <a:pPr algn="just">
              <a:buClr>
                <a:schemeClr val="tx1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例如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algn="just">
              <a:buClr>
                <a:schemeClr val="tx1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创建一个新文件：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algn="just">
              <a:buClr>
                <a:schemeClr val="tx1"/>
              </a:buClr>
              <a:buNone/>
            </a:pPr>
            <a:r>
              <a:rPr lang="en-US" altLang="zh-CN" sz="2800" dirty="0">
                <a:solidFill>
                  <a:srgbClr val="000000"/>
                </a:solidFill>
              </a:rPr>
              <a:t>    $ touch </a:t>
            </a:r>
            <a:r>
              <a:rPr lang="en-US" altLang="zh-CN" sz="2800" dirty="0" err="1">
                <a:solidFill>
                  <a:srgbClr val="000000"/>
                </a:solidFill>
              </a:rPr>
              <a:t>newfile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algn="just">
              <a:buClr>
                <a:schemeClr val="tx1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将文件</a:t>
            </a:r>
            <a:r>
              <a:rPr lang="en-US" altLang="zh-CN" sz="2800" dirty="0">
                <a:solidFill>
                  <a:srgbClr val="000000"/>
                </a:solidFill>
              </a:rPr>
              <a:t>file</a:t>
            </a:r>
            <a:r>
              <a:rPr lang="zh-CN" altLang="en-US" sz="2800" dirty="0">
                <a:solidFill>
                  <a:srgbClr val="000000"/>
                </a:solidFill>
              </a:rPr>
              <a:t>的最后修改时间设置为当前时间：</a:t>
            </a:r>
          </a:p>
          <a:p>
            <a:pPr algn="just">
              <a:buClr>
                <a:schemeClr val="tx1"/>
              </a:buClr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    </a:t>
            </a:r>
            <a:r>
              <a:rPr lang="en-US" altLang="zh-CN" sz="2800" dirty="0">
                <a:solidFill>
                  <a:srgbClr val="000000"/>
                </a:solidFill>
              </a:rPr>
              <a:t>$ touch file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1255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r>
              <a:rPr lang="zh-CN" altLang="en-US" sz="3600" dirty="0">
                <a:ea typeface="黑体" pitchFamily="49" charset="-122"/>
              </a:rPr>
              <a:t>修改文件权限的命令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57200" y="980728"/>
            <a:ext cx="8229600" cy="5112568"/>
          </a:xfrm>
        </p:spPr>
        <p:txBody>
          <a:bodyPr/>
          <a:lstStyle/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400" dirty="0" err="1">
                <a:solidFill>
                  <a:srgbClr val="0000CC"/>
                </a:solidFill>
                <a:ea typeface="方正魏碑简体" charset="-122"/>
              </a:rPr>
              <a:t>chmod</a:t>
            </a:r>
            <a:r>
              <a:rPr lang="zh-CN" altLang="en-US" sz="2400" dirty="0">
                <a:latin typeface="+mj-ea"/>
                <a:ea typeface="+mj-ea"/>
              </a:rPr>
              <a:t>命令</a:t>
            </a:r>
            <a:endParaRPr lang="en-US" altLang="zh-CN" sz="2400" dirty="0">
              <a:latin typeface="+mj-ea"/>
              <a:ea typeface="+mj-ea"/>
            </a:endParaRPr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/>
              <a:t>格式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chmod</a:t>
            </a:r>
            <a:r>
              <a:rPr lang="en-US" altLang="zh-CN" sz="2400" dirty="0"/>
              <a:t>    </a:t>
            </a:r>
            <a:r>
              <a:rPr lang="zh-CN" altLang="en-US" sz="2400" dirty="0"/>
              <a:t>数字模式    文件</a:t>
            </a:r>
            <a:endParaRPr lang="en-US" altLang="zh-CN" sz="2400" dirty="0"/>
          </a:p>
          <a:p>
            <a:pPr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zh-CN" altLang="en-US" sz="2400" dirty="0"/>
              <a:t>格式</a:t>
            </a:r>
            <a:r>
              <a:rPr lang="en-US" altLang="zh-CN" sz="2400" dirty="0"/>
              <a:t>2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chmod</a:t>
            </a:r>
            <a:r>
              <a:rPr lang="en-US" altLang="zh-CN" sz="2400" dirty="0"/>
              <a:t>    </a:t>
            </a:r>
            <a:r>
              <a:rPr lang="zh-CN" altLang="en-US" sz="2400" dirty="0"/>
              <a:t>功能模式    文件</a:t>
            </a:r>
            <a:endParaRPr lang="en-US" altLang="zh-CN" sz="2400" dirty="0"/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/>
              <a:t>功能：</a:t>
            </a:r>
            <a:r>
              <a:rPr lang="zh-CN" altLang="en-US" sz="2400" dirty="0">
                <a:solidFill>
                  <a:srgbClr val="0000CC"/>
                </a:solidFill>
              </a:rPr>
              <a:t>修改文件的访问权限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/>
              <a:t>功能模式由以下三部分组成：</a:t>
            </a:r>
            <a:endParaRPr lang="en-US" altLang="zh-CN" sz="2400" dirty="0"/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400" dirty="0"/>
              <a:t>对象</a:t>
            </a:r>
            <a:r>
              <a:rPr lang="zh-CN" altLang="en-US" sz="2000" dirty="0"/>
              <a:t>：     </a:t>
            </a:r>
            <a:r>
              <a:rPr lang="en-US" altLang="zh-CN" sz="2000" dirty="0"/>
              <a:t>u      </a:t>
            </a:r>
            <a:r>
              <a:rPr lang="zh-CN" altLang="en-US" sz="2000" dirty="0"/>
              <a:t>文件所有者</a:t>
            </a:r>
            <a:endParaRPr lang="en-US" altLang="zh-CN" sz="2000" dirty="0"/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                  g      </a:t>
            </a:r>
            <a:r>
              <a:rPr lang="zh-CN" altLang="en-US" sz="2000" dirty="0"/>
              <a:t>同组用户                          </a:t>
            </a:r>
            <a:r>
              <a:rPr lang="zh-CN" altLang="en-US" sz="2000" dirty="0">
                <a:solidFill>
                  <a:srgbClr val="0000CC"/>
                </a:solidFill>
              </a:rPr>
              <a:t>练习</a:t>
            </a:r>
            <a:r>
              <a:rPr lang="en-US" altLang="zh-CN" sz="2000" dirty="0">
                <a:solidFill>
                  <a:srgbClr val="0000CC"/>
                </a:solidFill>
              </a:rPr>
              <a:t>9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                  o      </a:t>
            </a:r>
            <a:r>
              <a:rPr lang="zh-CN" altLang="en-US" sz="2000" dirty="0"/>
              <a:t>其他用户</a:t>
            </a:r>
            <a:endParaRPr lang="en-US" altLang="zh-CN" sz="2000" dirty="0"/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 dirty="0"/>
              <a:t>操作符：    </a:t>
            </a:r>
            <a:r>
              <a:rPr lang="en-US" altLang="zh-CN" sz="2000" dirty="0"/>
              <a:t>+     </a:t>
            </a:r>
            <a:r>
              <a:rPr lang="zh-CN" altLang="en-US" sz="2000" dirty="0"/>
              <a:t>增加权限</a:t>
            </a:r>
            <a:endParaRPr lang="en-US" altLang="zh-CN" sz="2000" dirty="0"/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                   -       </a:t>
            </a:r>
            <a:r>
              <a:rPr lang="zh-CN" altLang="en-US" sz="2000" dirty="0"/>
              <a:t>删除权限                         </a:t>
            </a:r>
            <a:r>
              <a:rPr lang="zh-CN" altLang="en-US" sz="2000" dirty="0">
                <a:solidFill>
                  <a:srgbClr val="0000CC"/>
                </a:solidFill>
              </a:rPr>
              <a:t>练习</a:t>
            </a:r>
            <a:r>
              <a:rPr lang="en-US" altLang="zh-CN" sz="2000" dirty="0">
                <a:solidFill>
                  <a:srgbClr val="0000CC"/>
                </a:solidFill>
              </a:rPr>
              <a:t>10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                   =      </a:t>
            </a:r>
            <a:r>
              <a:rPr lang="zh-CN" altLang="en-US" sz="2000" dirty="0"/>
              <a:t>赋予给定权限</a:t>
            </a:r>
            <a:endParaRPr lang="en-US" altLang="zh-CN" sz="2000" dirty="0"/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000" dirty="0"/>
              <a:t>权限：        </a:t>
            </a:r>
            <a:r>
              <a:rPr lang="en-US" altLang="zh-CN" sz="2000" dirty="0"/>
              <a:t>r       </a:t>
            </a:r>
            <a:r>
              <a:rPr lang="zh-CN" altLang="en-US" sz="2000" dirty="0"/>
              <a:t>读取权限</a:t>
            </a:r>
            <a:endParaRPr lang="en-US" altLang="zh-CN" sz="2000" dirty="0"/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                   w      </a:t>
            </a:r>
            <a:r>
              <a:rPr lang="zh-CN" altLang="en-US" sz="2000" dirty="0"/>
              <a:t>写入权限</a:t>
            </a:r>
            <a:endParaRPr lang="en-US" altLang="zh-CN" sz="2000" dirty="0"/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000" dirty="0"/>
              <a:t>                   x       </a:t>
            </a:r>
            <a:r>
              <a:rPr lang="zh-CN" altLang="en-US" sz="2000" dirty="0"/>
              <a:t>执行权限</a:t>
            </a:r>
            <a:endParaRPr lang="en-US" altLang="zh-CN" sz="2000" dirty="0"/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en-US" altLang="zh-CN" sz="2000" dirty="0"/>
          </a:p>
          <a:p>
            <a:pPr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dirty="0"/>
              <a:t>               </a:t>
            </a:r>
            <a:br>
              <a:rPr lang="en-US" altLang="zh-CN" dirty="0"/>
            </a:br>
            <a:endParaRPr lang="zh-CN" altLang="en-US" dirty="0"/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/>
              <a:t> </a:t>
            </a:r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dirty="0"/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dirty="0"/>
          </a:p>
          <a:p>
            <a:pPr lvl="1" algn="just">
              <a:lnSpc>
                <a:spcPct val="90000"/>
              </a:lnSpc>
            </a:pPr>
            <a:endParaRPr lang="zh-CN" altLang="en-US" dirty="0">
              <a:ea typeface="方正魏碑简体" charset="-122"/>
            </a:endParaRP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37</a:t>
            </a:fld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6156176" y="3356992"/>
            <a:ext cx="280831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>
                <a:latin typeface="+mn-ea"/>
                <a:ea typeface="+mn-ea"/>
              </a:rPr>
              <a:t>给文件</a:t>
            </a:r>
            <a:r>
              <a:rPr lang="en-US" altLang="zh-CN" sz="2000" dirty="0" err="1">
                <a:latin typeface="+mn-ea"/>
                <a:ea typeface="+mn-ea"/>
              </a:rPr>
              <a:t>file1</a:t>
            </a:r>
            <a:r>
              <a:rPr lang="zh-CN" altLang="en-US" sz="2000" dirty="0">
                <a:latin typeface="+mn-ea"/>
                <a:ea typeface="+mn-ea"/>
              </a:rPr>
              <a:t>加上其他用户可执行属性的命令</a:t>
            </a:r>
            <a:endParaRPr lang="en-US" altLang="zh-CN" sz="2000" dirty="0">
              <a:latin typeface="+mn-ea"/>
              <a:ea typeface="+mn-ea"/>
            </a:endParaRPr>
          </a:p>
          <a:p>
            <a:pPr algn="l"/>
            <a:endParaRPr lang="en-US" altLang="zh-CN" sz="2000" dirty="0">
              <a:latin typeface="+mn-ea"/>
              <a:ea typeface="+mn-ea"/>
            </a:endParaRPr>
          </a:p>
          <a:p>
            <a:pPr algn="l"/>
            <a:r>
              <a:rPr lang="zh-CN" altLang="en-US" sz="2000" dirty="0">
                <a:latin typeface="+mn-ea"/>
                <a:ea typeface="+mn-ea"/>
              </a:rPr>
              <a:t>修改</a:t>
            </a:r>
            <a:r>
              <a:rPr lang="en-US" altLang="zh-CN" sz="2000" dirty="0">
                <a:latin typeface="+mn-ea"/>
                <a:ea typeface="+mn-ea"/>
              </a:rPr>
              <a:t>/home/</a:t>
            </a:r>
            <a:r>
              <a:rPr lang="en-US" altLang="zh-CN" sz="2000" dirty="0" err="1">
                <a:latin typeface="+mn-ea"/>
                <a:ea typeface="+mn-ea"/>
              </a:rPr>
              <a:t>abc</a:t>
            </a:r>
            <a:r>
              <a:rPr lang="zh-CN" altLang="en-US" sz="2000" dirty="0">
                <a:latin typeface="+mn-ea"/>
                <a:ea typeface="+mn-ea"/>
              </a:rPr>
              <a:t>的属性为：属主具有一切权限，同组用户和其他用户具有可读可写的权限。</a:t>
            </a:r>
          </a:p>
        </p:txBody>
      </p:sp>
    </p:spTree>
    <p:extLst>
      <p:ext uri="{BB962C8B-B14F-4D97-AF65-F5344CB8AC3E}">
        <p14:creationId xmlns:p14="http://schemas.microsoft.com/office/powerpoint/2010/main" val="241142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itchFamily="49" charset="-122"/>
              </a:rPr>
              <a:t>修改文件权限的命令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496855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300" dirty="0">
                <a:solidFill>
                  <a:srgbClr val="0000CC"/>
                </a:solidFill>
              </a:rPr>
              <a:t>数字模式</a:t>
            </a:r>
            <a:r>
              <a:rPr lang="zh-CN" altLang="en-US" sz="2300" dirty="0"/>
              <a:t>：</a:t>
            </a:r>
            <a:endParaRPr lang="en-US" altLang="zh-CN" sz="2300" dirty="0"/>
          </a:p>
          <a:p>
            <a:r>
              <a:rPr lang="zh-CN" altLang="en-US" sz="2300" dirty="0">
                <a:solidFill>
                  <a:srgbClr val="0000CC"/>
                </a:solidFill>
              </a:rPr>
              <a:t>一般是三个数字</a:t>
            </a:r>
            <a:r>
              <a:rPr lang="zh-CN" altLang="en-US" sz="2300" dirty="0"/>
              <a:t>：</a:t>
            </a:r>
          </a:p>
          <a:p>
            <a:pPr marL="0" indent="0">
              <a:buNone/>
            </a:pPr>
            <a:r>
              <a:rPr lang="zh-CN" altLang="en-US" sz="2300" dirty="0"/>
              <a:t>第一个数字表示文件所有者的权限</a:t>
            </a:r>
          </a:p>
          <a:p>
            <a:pPr marL="0" indent="0">
              <a:buNone/>
            </a:pPr>
            <a:r>
              <a:rPr lang="zh-CN" altLang="en-US" sz="2300" dirty="0"/>
              <a:t>第二个数字表示与文件所有者同一个用户组的其他用户的权限</a:t>
            </a:r>
          </a:p>
          <a:p>
            <a:pPr marL="0" indent="0">
              <a:buNone/>
            </a:pPr>
            <a:r>
              <a:rPr lang="zh-CN" altLang="en-US" sz="2300" dirty="0"/>
              <a:t>第三个数字表示其它用户组的权限。</a:t>
            </a:r>
          </a:p>
          <a:p>
            <a:r>
              <a:rPr lang="zh-CN" altLang="en-US" sz="2300" dirty="0">
                <a:solidFill>
                  <a:srgbClr val="0000CC"/>
                </a:solidFill>
              </a:rPr>
              <a:t>权限分为三种</a:t>
            </a:r>
            <a:r>
              <a:rPr lang="zh-CN" altLang="en-US" sz="2300" dirty="0"/>
              <a:t>：读（</a:t>
            </a:r>
            <a:r>
              <a:rPr lang="en-US" altLang="zh-CN" sz="2300" dirty="0"/>
              <a:t>r=4</a:t>
            </a:r>
            <a:r>
              <a:rPr lang="zh-CN" altLang="en-US" sz="2300" dirty="0"/>
              <a:t>），写（</a:t>
            </a:r>
            <a:r>
              <a:rPr lang="en-US" altLang="zh-CN" sz="2300" dirty="0"/>
              <a:t>w=2</a:t>
            </a:r>
            <a:r>
              <a:rPr lang="zh-CN" altLang="en-US" sz="2300" dirty="0"/>
              <a:t>），执行（</a:t>
            </a:r>
            <a:r>
              <a:rPr lang="en-US" altLang="zh-CN" sz="2300" dirty="0"/>
              <a:t>x=1</a:t>
            </a:r>
            <a:r>
              <a:rPr lang="zh-CN" altLang="en-US" sz="2300" dirty="0"/>
              <a:t>）。综合起来还有可读可执行（</a:t>
            </a:r>
            <a:r>
              <a:rPr lang="en-US" altLang="zh-CN" sz="2300" dirty="0" err="1"/>
              <a:t>rx</a:t>
            </a:r>
            <a:r>
              <a:rPr lang="en-US" altLang="zh-CN" sz="2300" dirty="0"/>
              <a:t>=5=4+1</a:t>
            </a:r>
            <a:r>
              <a:rPr lang="zh-CN" altLang="en-US" sz="2300" dirty="0"/>
              <a:t>）、可读可写（</a:t>
            </a:r>
            <a:r>
              <a:rPr lang="en-US" altLang="zh-CN" sz="2300" dirty="0" err="1"/>
              <a:t>rw</a:t>
            </a:r>
            <a:r>
              <a:rPr lang="en-US" altLang="zh-CN" sz="2300" dirty="0"/>
              <a:t>=6=4+2</a:t>
            </a:r>
            <a:r>
              <a:rPr lang="zh-CN" altLang="en-US" sz="2300" dirty="0"/>
              <a:t>）、可读可写可执行</a:t>
            </a:r>
            <a:r>
              <a:rPr lang="en-US" altLang="zh-CN" sz="2300" dirty="0"/>
              <a:t>(</a:t>
            </a:r>
            <a:r>
              <a:rPr lang="en-US" altLang="zh-CN" sz="2300" dirty="0" err="1"/>
              <a:t>rwx</a:t>
            </a:r>
            <a:r>
              <a:rPr lang="en-US" altLang="zh-CN" sz="2300" dirty="0"/>
              <a:t>=7=4+2+1)</a:t>
            </a:r>
            <a:r>
              <a:rPr lang="zh-CN" altLang="en-US" sz="2300" dirty="0"/>
              <a:t>。</a:t>
            </a:r>
          </a:p>
          <a:p>
            <a:r>
              <a:rPr lang="zh-CN" altLang="en-US" sz="2300" dirty="0"/>
              <a:t>例如，</a:t>
            </a:r>
            <a:r>
              <a:rPr lang="en-US" altLang="zh-CN" sz="2300" dirty="0" err="1"/>
              <a:t>chmod</a:t>
            </a:r>
            <a:r>
              <a:rPr lang="en-US" altLang="zh-CN" sz="2300" dirty="0"/>
              <a:t> 755 </a:t>
            </a:r>
            <a:r>
              <a:rPr lang="zh-CN" altLang="en-US" sz="2300" dirty="0"/>
              <a:t>设置用户的权限为：</a:t>
            </a:r>
          </a:p>
          <a:p>
            <a:pPr marL="0" indent="0">
              <a:buNone/>
            </a:pPr>
            <a:r>
              <a:rPr lang="en-US" altLang="zh-CN" sz="2300" dirty="0"/>
              <a:t>1.</a:t>
            </a:r>
            <a:r>
              <a:rPr lang="zh-CN" altLang="en-US" sz="2300" dirty="0"/>
              <a:t>文件所有者可读可写可执行</a:t>
            </a:r>
          </a:p>
          <a:p>
            <a:pPr marL="0" indent="0">
              <a:buNone/>
            </a:pPr>
            <a:r>
              <a:rPr lang="en-US" altLang="zh-CN" sz="2300" dirty="0"/>
              <a:t>2.</a:t>
            </a:r>
            <a:r>
              <a:rPr lang="zh-CN" altLang="en-US" sz="2300" dirty="0"/>
              <a:t>与文件所有者同属一个用户组的其他用户可读可执行</a:t>
            </a:r>
          </a:p>
          <a:p>
            <a:pPr marL="0" indent="0">
              <a:buNone/>
            </a:pPr>
            <a:r>
              <a:rPr lang="en-US" altLang="zh-CN" sz="2300" dirty="0"/>
              <a:t>3.</a:t>
            </a:r>
            <a:r>
              <a:rPr lang="zh-CN" altLang="en-US" sz="2300" dirty="0"/>
              <a:t>其它用户组可读可执行</a:t>
            </a:r>
            <a:endParaRPr lang="en-US" altLang="zh-CN" sz="2300" dirty="0"/>
          </a:p>
        </p:txBody>
      </p:sp>
      <p:sp>
        <p:nvSpPr>
          <p:cNvPr id="4" name="灯片编号占位符 1"/>
          <p:cNvSpPr>
            <a:spLocks noGrp="1"/>
          </p:cNvSpPr>
          <p:nvPr>
            <p:ph type="sldNum" sz="quarter" idx="11"/>
          </p:nvPr>
        </p:nvSpPr>
        <p:spPr>
          <a:xfrm>
            <a:off x="3529013" y="6240463"/>
            <a:ext cx="2133600" cy="457200"/>
          </a:xfrm>
        </p:spPr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8305973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Arial" pitchFamily="34" charset="0"/>
              </a:rPr>
              <a:t>其他</a:t>
            </a:r>
            <a:r>
              <a:rPr lang="en-US" altLang="zh-CN" dirty="0">
                <a:cs typeface="Arial" pitchFamily="34" charset="0"/>
              </a:rPr>
              <a:t>Shell</a:t>
            </a:r>
            <a:r>
              <a:rPr lang="zh-CN" altLang="en-US" dirty="0">
                <a:ea typeface="黑体" pitchFamily="49" charset="-122"/>
              </a:rPr>
              <a:t>命令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24744"/>
            <a:ext cx="7992888" cy="5184576"/>
          </a:xfrm>
        </p:spPr>
        <p:txBody>
          <a:bodyPr/>
          <a:lstStyle/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600" dirty="0" err="1">
                <a:solidFill>
                  <a:srgbClr val="0000CC"/>
                </a:solidFill>
              </a:rPr>
              <a:t>wc</a:t>
            </a:r>
            <a:r>
              <a:rPr lang="en-US" altLang="zh-CN" sz="2600" dirty="0">
                <a:solidFill>
                  <a:srgbClr val="0000CC"/>
                </a:solidFill>
              </a:rPr>
              <a:t> </a:t>
            </a:r>
            <a:r>
              <a:rPr lang="zh-CN" altLang="en-US" sz="2600" dirty="0">
                <a:solidFill>
                  <a:srgbClr val="0000CC"/>
                </a:solidFill>
              </a:rPr>
              <a:t>命令</a:t>
            </a:r>
            <a:r>
              <a:rPr lang="zh-CN" altLang="en-US" sz="2600" dirty="0"/>
              <a:t>（文件内容统计命令）</a:t>
            </a:r>
            <a:endParaRPr lang="zh-CN" altLang="en-US" sz="2600" dirty="0">
              <a:latin typeface="+mn-ea"/>
            </a:endParaRP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/>
              <a:t>格式：</a:t>
            </a:r>
            <a:r>
              <a:rPr lang="en-US" altLang="zh-CN" sz="2600" dirty="0">
                <a:solidFill>
                  <a:srgbClr val="0000CC"/>
                </a:solidFill>
              </a:rPr>
              <a:t>  </a:t>
            </a:r>
            <a:r>
              <a:rPr lang="en-US" altLang="zh-CN" sz="2600" dirty="0" err="1">
                <a:solidFill>
                  <a:srgbClr val="0000CC"/>
                </a:solidFill>
              </a:rPr>
              <a:t>wc</a:t>
            </a:r>
            <a:r>
              <a:rPr lang="en-US" altLang="zh-CN" sz="2600" dirty="0">
                <a:solidFill>
                  <a:srgbClr val="0000CC"/>
                </a:solidFill>
              </a:rPr>
              <a:t> [</a:t>
            </a:r>
            <a:r>
              <a:rPr lang="zh-CN" altLang="en-US" sz="2600" dirty="0">
                <a:solidFill>
                  <a:srgbClr val="0000CC"/>
                </a:solidFill>
              </a:rPr>
              <a:t>选项</a:t>
            </a:r>
            <a:r>
              <a:rPr lang="en-US" altLang="zh-CN" sz="2600" dirty="0">
                <a:solidFill>
                  <a:srgbClr val="0000CC"/>
                </a:solidFill>
              </a:rPr>
              <a:t>]  </a:t>
            </a:r>
            <a:r>
              <a:rPr lang="zh-CN" altLang="en-US" sz="2600" dirty="0">
                <a:solidFill>
                  <a:srgbClr val="0000CC"/>
                </a:solidFill>
              </a:rPr>
              <a:t>文件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CC"/>
                </a:solidFill>
              </a:rPr>
              <a:t>功能</a:t>
            </a:r>
            <a:r>
              <a:rPr lang="zh-CN" altLang="en-US" sz="2600" dirty="0"/>
              <a:t>：统计文件的行数、字数和字节数。</a:t>
            </a:r>
            <a:endParaRPr lang="en-US" altLang="zh-CN" sz="2600" dirty="0"/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/>
              <a:t>主要选项说明：</a:t>
            </a:r>
            <a:endParaRPr lang="en-US" altLang="zh-CN" sz="2600" dirty="0"/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600" dirty="0"/>
              <a:t>-c   </a:t>
            </a:r>
            <a:r>
              <a:rPr lang="zh-CN" altLang="en-US" sz="2600" dirty="0"/>
              <a:t>仅显示文件的字节数</a:t>
            </a:r>
            <a:endParaRPr lang="en-US" altLang="zh-CN" sz="2600" dirty="0"/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600" dirty="0"/>
              <a:t>-l    </a:t>
            </a:r>
            <a:r>
              <a:rPr lang="zh-CN" altLang="en-US" sz="2600" dirty="0"/>
              <a:t>仅显示文件的行数</a:t>
            </a:r>
            <a:endParaRPr lang="en-US" altLang="zh-CN" sz="2600" dirty="0"/>
          </a:p>
          <a:p>
            <a:pPr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sz="2600" dirty="0"/>
              <a:t>-w  </a:t>
            </a:r>
            <a:r>
              <a:rPr lang="zh-CN" altLang="en-US" sz="2600" dirty="0"/>
              <a:t>仅显示文件的字数</a:t>
            </a:r>
            <a:endParaRPr lang="en-US" altLang="zh-CN" sz="2600" dirty="0"/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CC"/>
                </a:solidFill>
              </a:rPr>
              <a:t>练习</a:t>
            </a:r>
            <a:r>
              <a:rPr lang="en-US" altLang="zh-CN" sz="2600" dirty="0">
                <a:solidFill>
                  <a:srgbClr val="0000CC"/>
                </a:solidFill>
              </a:rPr>
              <a:t>11</a:t>
            </a:r>
            <a:r>
              <a:rPr lang="zh-CN" altLang="en-US" sz="2600" dirty="0"/>
              <a:t>：</a:t>
            </a:r>
            <a:endParaRPr lang="en-US" altLang="zh-CN" sz="2600" dirty="0"/>
          </a:p>
          <a:p>
            <a:pPr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sz="2600" dirty="0"/>
              <a:t>统计文件</a:t>
            </a:r>
            <a:r>
              <a:rPr lang="en-US" altLang="zh-CN" sz="2600" dirty="0"/>
              <a:t>/</a:t>
            </a:r>
            <a:r>
              <a:rPr lang="en-US" altLang="zh-CN" sz="2600" dirty="0" err="1"/>
              <a:t>etc</a:t>
            </a:r>
            <a:r>
              <a:rPr lang="en-US" altLang="zh-CN" sz="2600" dirty="0"/>
              <a:t>/</a:t>
            </a:r>
            <a:r>
              <a:rPr lang="en-US" altLang="zh-CN" sz="2600" dirty="0" err="1"/>
              <a:t>fstab</a:t>
            </a:r>
            <a:r>
              <a:rPr lang="zh-CN" altLang="en-US" sz="2600" dirty="0"/>
              <a:t>的行数、单词数、字符数。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4645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79512" y="44624"/>
            <a:ext cx="7632848" cy="858837"/>
          </a:xfrm>
        </p:spPr>
        <p:txBody>
          <a:bodyPr/>
          <a:lstStyle/>
          <a:p>
            <a:r>
              <a:rPr lang="en-US" altLang="zh-CN" dirty="0">
                <a:cs typeface="Arial" pitchFamily="34" charset="0"/>
              </a:rPr>
              <a:t>Shell</a:t>
            </a:r>
            <a:r>
              <a:rPr lang="zh-CN" altLang="en-US" dirty="0">
                <a:ea typeface="黑体" pitchFamily="49" charset="-122"/>
              </a:rPr>
              <a:t>命令简介</a:t>
            </a:r>
            <a:endParaRPr lang="zh-CN" altLang="en-US" dirty="0">
              <a:cs typeface="Arial" pitchFamily="34" charset="0"/>
            </a:endParaRPr>
          </a:p>
        </p:txBody>
      </p:sp>
      <p:sp>
        <p:nvSpPr>
          <p:cNvPr id="921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124744"/>
            <a:ext cx="7920880" cy="4752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600" dirty="0">
                <a:solidFill>
                  <a:srgbClr val="0000CC"/>
                </a:solidFill>
                <a:latin typeface="宋体" pitchFamily="2" charset="-122"/>
              </a:rPr>
              <a:t>实用程序</a:t>
            </a:r>
            <a:r>
              <a:rPr lang="zh-CN" altLang="en-US" sz="2600" dirty="0">
                <a:latin typeface="宋体" pitchFamily="2" charset="-122"/>
              </a:rPr>
              <a:t>又分为：</a:t>
            </a:r>
          </a:p>
          <a:p>
            <a:pPr lvl="2">
              <a:lnSpc>
                <a:spcPct val="150000"/>
              </a:lnSpc>
            </a:pPr>
            <a:r>
              <a:rPr lang="zh-CN" altLang="en-US" sz="2600" dirty="0"/>
              <a:t> </a:t>
            </a:r>
            <a:r>
              <a:rPr lang="en-US" altLang="zh-CN" sz="2600" dirty="0"/>
              <a:t>Linux</a:t>
            </a:r>
            <a:r>
              <a:rPr lang="zh-CN" altLang="en-US" sz="2600" dirty="0"/>
              <a:t>程序：</a:t>
            </a:r>
            <a:r>
              <a:rPr lang="en-US" altLang="zh-CN" sz="2600" dirty="0"/>
              <a:t>Linux</a:t>
            </a:r>
            <a:r>
              <a:rPr lang="zh-CN" altLang="en-US" sz="2600" dirty="0"/>
              <a:t>自带的命令，位于</a:t>
            </a:r>
            <a:r>
              <a:rPr lang="en-US" altLang="zh-CN" sz="2600" dirty="0"/>
              <a:t>/bin</a:t>
            </a:r>
            <a:r>
              <a:rPr lang="zh-CN" altLang="en-US" sz="2600" dirty="0"/>
              <a:t>和</a:t>
            </a:r>
            <a:r>
              <a:rPr lang="en-US" altLang="zh-CN" sz="2600" dirty="0"/>
              <a:t>/</a:t>
            </a:r>
            <a:r>
              <a:rPr lang="en-US" altLang="zh-CN" sz="2600" dirty="0" err="1"/>
              <a:t>sbin</a:t>
            </a:r>
            <a:endParaRPr lang="en-US" altLang="zh-CN" sz="2600" dirty="0"/>
          </a:p>
          <a:p>
            <a:pPr lvl="2">
              <a:lnSpc>
                <a:spcPct val="150000"/>
              </a:lnSpc>
            </a:pPr>
            <a:r>
              <a:rPr lang="en-US" altLang="zh-CN" sz="2600" dirty="0"/>
              <a:t> </a:t>
            </a:r>
            <a:r>
              <a:rPr lang="zh-CN" altLang="en-US" sz="2600" dirty="0"/>
              <a:t>应用程序</a:t>
            </a:r>
            <a:r>
              <a:rPr lang="en-US" altLang="zh-CN" sz="2600" dirty="0"/>
              <a:t>:</a:t>
            </a:r>
            <a:r>
              <a:rPr lang="zh-CN" altLang="en-US" sz="2600" dirty="0"/>
              <a:t>位于</a:t>
            </a:r>
            <a:r>
              <a:rPr lang="en-US" altLang="zh-CN" sz="2600" dirty="0"/>
              <a:t>/</a:t>
            </a:r>
            <a:r>
              <a:rPr lang="en-US" altLang="zh-CN" sz="2600" dirty="0" err="1"/>
              <a:t>usr</a:t>
            </a:r>
            <a:r>
              <a:rPr lang="en-US" altLang="zh-CN" sz="2600" dirty="0"/>
              <a:t>/bin </a:t>
            </a:r>
            <a:r>
              <a:rPr lang="zh-CN" altLang="en-US" sz="2600" dirty="0"/>
              <a:t>和</a:t>
            </a:r>
            <a:r>
              <a:rPr lang="en-US" altLang="zh-CN" sz="2600" dirty="0"/>
              <a:t>/</a:t>
            </a:r>
            <a:r>
              <a:rPr lang="en-US" altLang="zh-CN" sz="2600" dirty="0" err="1"/>
              <a:t>usr</a:t>
            </a:r>
            <a:r>
              <a:rPr lang="en-US" altLang="zh-CN" sz="2600" dirty="0"/>
              <a:t>/</a:t>
            </a:r>
            <a:r>
              <a:rPr lang="en-US" altLang="zh-CN" sz="2600" dirty="0" err="1"/>
              <a:t>sbin</a:t>
            </a:r>
            <a:r>
              <a:rPr lang="zh-CN" altLang="en-US" sz="2600" dirty="0"/>
              <a:t>等目录中的应用程序</a:t>
            </a:r>
            <a:endParaRPr lang="en-US" altLang="zh-CN" sz="2600" dirty="0"/>
          </a:p>
          <a:p>
            <a:pPr lvl="2">
              <a:lnSpc>
                <a:spcPct val="150000"/>
              </a:lnSpc>
            </a:pPr>
            <a:r>
              <a:rPr lang="en-US" altLang="zh-CN" sz="2600" dirty="0"/>
              <a:t> Shell</a:t>
            </a:r>
            <a:r>
              <a:rPr lang="zh-CN" altLang="en-US" sz="2600" dirty="0"/>
              <a:t>脚本：</a:t>
            </a:r>
            <a:r>
              <a:rPr lang="en-US" altLang="zh-CN" sz="2600" dirty="0"/>
              <a:t>shell</a:t>
            </a:r>
            <a:r>
              <a:rPr lang="zh-CN" altLang="en-US" sz="2600" dirty="0"/>
              <a:t>语言编写的脚本程序</a:t>
            </a:r>
          </a:p>
          <a:p>
            <a:pPr lvl="2">
              <a:lnSpc>
                <a:spcPct val="150000"/>
              </a:lnSpc>
            </a:pPr>
            <a:r>
              <a:rPr lang="zh-CN" altLang="en-US" sz="2600" dirty="0"/>
              <a:t>用户程序：用户编写的其他可执行程序</a:t>
            </a:r>
          </a:p>
          <a:p>
            <a:pPr lvl="1" algn="just">
              <a:buClr>
                <a:schemeClr val="tx1"/>
              </a:buClr>
              <a:buFont typeface="Wingdings" pitchFamily="2" charset="2"/>
              <a:buNone/>
            </a:pPr>
            <a:endParaRPr lang="zh-CN" altLang="en-US" sz="2000" dirty="0"/>
          </a:p>
          <a:p>
            <a:pPr algn="just"/>
            <a:endParaRPr lang="zh-CN" altLang="en-US" dirty="0">
              <a:ea typeface="方正魏碑简体" charset="-122"/>
            </a:endParaRPr>
          </a:p>
          <a:p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26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Arial" pitchFamily="34" charset="0"/>
              </a:rPr>
              <a:t>其他</a:t>
            </a:r>
            <a:r>
              <a:rPr lang="en-US" altLang="zh-CN" dirty="0">
                <a:cs typeface="Arial" pitchFamily="34" charset="0"/>
              </a:rPr>
              <a:t>Shell</a:t>
            </a:r>
            <a:r>
              <a:rPr lang="zh-CN" altLang="en-US" dirty="0">
                <a:ea typeface="黑体" pitchFamily="49" charset="-122"/>
              </a:rPr>
              <a:t>命令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484784"/>
            <a:ext cx="8352928" cy="4752528"/>
          </a:xfrm>
        </p:spPr>
        <p:txBody>
          <a:bodyPr/>
          <a:lstStyle/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800" dirty="0">
                <a:solidFill>
                  <a:srgbClr val="0000CC"/>
                </a:solidFill>
              </a:rPr>
              <a:t>clear </a:t>
            </a:r>
            <a:r>
              <a:rPr lang="zh-CN" altLang="en-US" sz="2800" dirty="0">
                <a:solidFill>
                  <a:srgbClr val="0000CC"/>
                </a:solidFill>
              </a:rPr>
              <a:t>命令</a:t>
            </a:r>
            <a:endParaRPr lang="zh-CN" altLang="en-US" sz="2800" dirty="0">
              <a:latin typeface="+mn-ea"/>
            </a:endParaRP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/>
              <a:t>格式：</a:t>
            </a:r>
            <a:r>
              <a:rPr lang="en-US" altLang="zh-CN" sz="2800" dirty="0">
                <a:solidFill>
                  <a:srgbClr val="0000CC"/>
                </a:solidFill>
              </a:rPr>
              <a:t>  clear</a:t>
            </a:r>
            <a:endParaRPr lang="zh-CN" altLang="en-US" sz="2800" dirty="0">
              <a:solidFill>
                <a:srgbClr val="0000CC"/>
              </a:solidFill>
            </a:endParaRP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功能</a:t>
            </a:r>
            <a:r>
              <a:rPr lang="zh-CN" altLang="en-US" sz="2800" dirty="0"/>
              <a:t>：清楚当前终端的屏幕内容。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84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r>
              <a:rPr lang="zh-CN" altLang="en-US" sz="3600" dirty="0">
                <a:cs typeface="Arial" pitchFamily="34" charset="0"/>
              </a:rPr>
              <a:t>其他</a:t>
            </a:r>
            <a:r>
              <a:rPr lang="en-US" altLang="zh-CN" sz="3600" dirty="0">
                <a:cs typeface="Arial" pitchFamily="34" charset="0"/>
              </a:rPr>
              <a:t>Shell</a:t>
            </a:r>
            <a:r>
              <a:rPr lang="zh-CN" altLang="en-US" sz="3600" dirty="0">
                <a:ea typeface="黑体" pitchFamily="49" charset="-122"/>
              </a:rPr>
              <a:t>命令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062807"/>
            <a:ext cx="7776864" cy="4958481"/>
          </a:xfrm>
        </p:spPr>
        <p:txBody>
          <a:bodyPr/>
          <a:lstStyle/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CC"/>
                </a:solidFill>
                <a:ea typeface="方正魏碑简体" charset="-122"/>
              </a:rPr>
              <a:t>man</a:t>
            </a:r>
            <a:r>
              <a:rPr lang="zh-CN" altLang="en-US" sz="2600" dirty="0">
                <a:ea typeface="方正魏碑简体" charset="-122"/>
              </a:rPr>
              <a:t>命令</a:t>
            </a:r>
          </a:p>
          <a:p>
            <a:pPr lvl="1"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/>
              <a:t>格式：</a:t>
            </a:r>
            <a:r>
              <a:rPr lang="en-US" altLang="zh-CN" dirty="0">
                <a:solidFill>
                  <a:srgbClr val="0000CC"/>
                </a:solidFill>
              </a:rPr>
              <a:t>man </a:t>
            </a:r>
            <a:r>
              <a:rPr lang="zh-CN" altLang="en-US" dirty="0">
                <a:solidFill>
                  <a:srgbClr val="0000CC"/>
                </a:solidFill>
              </a:rPr>
              <a:t>命令名</a:t>
            </a:r>
            <a:r>
              <a:rPr lang="en-US" altLang="zh-CN" dirty="0">
                <a:solidFill>
                  <a:srgbClr val="0000CC"/>
                </a:solidFill>
              </a:rPr>
              <a:t>   </a:t>
            </a:r>
          </a:p>
          <a:p>
            <a:pPr lvl="1"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/>
              <a:t>功能：显示指定命令的手册页帮助信息。</a:t>
            </a:r>
            <a:endParaRPr lang="en-US" altLang="zh-CN" dirty="0"/>
          </a:p>
          <a:p>
            <a:pPr lvl="1"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/>
              <a:t>例如：</a:t>
            </a:r>
            <a:endParaRPr lang="en-US" altLang="zh-CN" sz="2600" dirty="0"/>
          </a:p>
          <a:p>
            <a:pPr marL="0" indent="0"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sz="2600" dirty="0"/>
              <a:t>   [root@ Linux  root</a:t>
            </a:r>
            <a:r>
              <a:rPr lang="zh-CN" altLang="en-US" sz="2600" dirty="0"/>
              <a:t>］ </a:t>
            </a:r>
            <a:r>
              <a:rPr lang="en-US" altLang="zh-CN" sz="2600" dirty="0"/>
              <a:t># man ls</a:t>
            </a:r>
          </a:p>
          <a:p>
            <a:pPr marL="0" indent="0"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sz="2600" dirty="0"/>
              <a:t>该命令输入命令后屏幕显示该命令在</a:t>
            </a:r>
            <a:r>
              <a:rPr lang="en-US" altLang="zh-CN" sz="2600" dirty="0"/>
              <a:t>Shell</a:t>
            </a:r>
            <a:r>
              <a:rPr lang="zh-CN" altLang="en-US" sz="2600" dirty="0"/>
              <a:t>手册页的第一屏帮助信息，可以使用上下方向键翻页查看。</a:t>
            </a:r>
            <a:r>
              <a:rPr lang="zh-CN" altLang="en-US" sz="2600" dirty="0">
                <a:solidFill>
                  <a:srgbClr val="0000CC"/>
                </a:solidFill>
              </a:rPr>
              <a:t>按“</a:t>
            </a:r>
            <a:r>
              <a:rPr lang="en-US" altLang="zh-CN" sz="2600" dirty="0">
                <a:solidFill>
                  <a:srgbClr val="0000CC"/>
                </a:solidFill>
              </a:rPr>
              <a:t>q”</a:t>
            </a:r>
            <a:r>
              <a:rPr lang="zh-CN" altLang="en-US" sz="2600" dirty="0">
                <a:solidFill>
                  <a:srgbClr val="0000CC"/>
                </a:solidFill>
              </a:rPr>
              <a:t>键则退出</a:t>
            </a:r>
            <a:r>
              <a:rPr lang="en-US" altLang="zh-CN" sz="2600" dirty="0">
                <a:solidFill>
                  <a:srgbClr val="0000CC"/>
                </a:solidFill>
              </a:rPr>
              <a:t>man</a:t>
            </a:r>
            <a:r>
              <a:rPr lang="zh-CN" altLang="en-US" sz="2600" dirty="0">
                <a:solidFill>
                  <a:srgbClr val="0000CC"/>
                </a:solidFill>
              </a:rPr>
              <a:t>命令</a:t>
            </a:r>
            <a:r>
              <a:rPr lang="zh-CN" altLang="en-US" sz="2600" dirty="0"/>
              <a:t>。</a:t>
            </a:r>
          </a:p>
          <a:p>
            <a:pPr marL="0" indent="0" algn="just">
              <a:lnSpc>
                <a:spcPct val="90000"/>
              </a:lnSpc>
              <a:buClr>
                <a:schemeClr val="tx1"/>
              </a:buClr>
              <a:buNone/>
            </a:pPr>
            <a:endParaRPr lang="en-US" altLang="zh-CN" sz="2600" dirty="0"/>
          </a:p>
          <a:p>
            <a:pPr marL="0" indent="0" algn="just">
              <a:lnSpc>
                <a:spcPct val="90000"/>
              </a:lnSpc>
              <a:buClr>
                <a:schemeClr val="tx1"/>
              </a:buClr>
              <a:buNone/>
            </a:pPr>
            <a:r>
              <a:rPr lang="en-US" altLang="zh-CN" sz="2600" dirty="0"/>
              <a:t> </a:t>
            </a:r>
            <a:r>
              <a:rPr lang="zh-CN" altLang="en-US" dirty="0"/>
              <a:t>  </a:t>
            </a:r>
            <a:endParaRPr lang="zh-CN" altLang="en-US" dirty="0">
              <a:ea typeface="方正魏碑简体" charset="-122"/>
            </a:endParaRPr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dirty="0"/>
          </a:p>
          <a:p>
            <a:pPr lvl="1" algn="just"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dirty="0"/>
          </a:p>
          <a:p>
            <a:pPr lvl="1" algn="just">
              <a:lnSpc>
                <a:spcPct val="90000"/>
              </a:lnSpc>
            </a:pPr>
            <a:endParaRPr lang="zh-CN" altLang="en-US" dirty="0">
              <a:ea typeface="方正魏碑简体" charset="-122"/>
            </a:endParaRPr>
          </a:p>
          <a:p>
            <a:pPr>
              <a:lnSpc>
                <a:spcPct val="90000"/>
              </a:lnSpc>
            </a:pP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814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r>
              <a:rPr lang="zh-CN" altLang="en-US" sz="3600" dirty="0">
                <a:cs typeface="Arial" pitchFamily="34" charset="0"/>
              </a:rPr>
              <a:t>其他</a:t>
            </a:r>
            <a:r>
              <a:rPr lang="en-US" altLang="zh-CN" sz="3600" dirty="0">
                <a:cs typeface="Arial" pitchFamily="34" charset="0"/>
              </a:rPr>
              <a:t>Shell</a:t>
            </a:r>
            <a:r>
              <a:rPr lang="zh-CN" altLang="en-US" sz="3600" dirty="0">
                <a:ea typeface="黑体" pitchFamily="49" charset="-122"/>
              </a:rPr>
              <a:t>命令</a:t>
            </a:r>
          </a:p>
        </p:txBody>
      </p:sp>
      <p:sp>
        <p:nvSpPr>
          <p:cNvPr id="112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95536" y="1340768"/>
            <a:ext cx="7992888" cy="4752528"/>
          </a:xfrm>
        </p:spPr>
        <p:txBody>
          <a:bodyPr/>
          <a:lstStyle/>
          <a:p>
            <a:pPr algn="just">
              <a:buClr>
                <a:schemeClr val="tx1"/>
              </a:buClr>
              <a:buFont typeface="Wingdings" pitchFamily="2" charset="2"/>
              <a:buNone/>
            </a:pPr>
            <a:r>
              <a:rPr lang="en-US" altLang="zh-CN" sz="2600" dirty="0">
                <a:solidFill>
                  <a:srgbClr val="0000CC"/>
                </a:solidFill>
                <a:ea typeface="方正魏碑简体" charset="-122"/>
              </a:rPr>
              <a:t>help</a:t>
            </a:r>
            <a:r>
              <a:rPr lang="zh-CN" altLang="en-US" sz="2600" dirty="0">
                <a:ea typeface="方正魏碑简体" charset="-122"/>
              </a:rPr>
              <a:t>命令</a:t>
            </a:r>
          </a:p>
          <a:p>
            <a:pPr lvl="1"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/>
              <a:t>格式：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zh-CN" altLang="en-US" dirty="0">
                <a:solidFill>
                  <a:srgbClr val="0000CC"/>
                </a:solidFill>
              </a:rPr>
              <a:t>命令名</a:t>
            </a:r>
            <a:r>
              <a:rPr lang="en-US" altLang="zh-CN" dirty="0">
                <a:solidFill>
                  <a:srgbClr val="0000CC"/>
                </a:solidFill>
              </a:rPr>
              <a:t>--help   </a:t>
            </a:r>
          </a:p>
          <a:p>
            <a:pPr lvl="1"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/>
              <a:t>功能：显示指定命令的帮助信息。</a:t>
            </a:r>
            <a:endParaRPr lang="en-US" altLang="zh-CN" dirty="0"/>
          </a:p>
          <a:p>
            <a:pPr lvl="1" algn="just"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dirty="0"/>
              <a:t>例如：查看</a:t>
            </a:r>
            <a:r>
              <a:rPr lang="en-US" altLang="zh-CN" dirty="0"/>
              <a:t>ls</a:t>
            </a:r>
            <a:r>
              <a:rPr lang="zh-CN" altLang="en-US" dirty="0"/>
              <a:t>命令的帮助信息，并分屏显示。</a:t>
            </a:r>
            <a:endParaRPr lang="en-US" altLang="zh-CN" dirty="0"/>
          </a:p>
          <a:p>
            <a:pPr marL="0" indent="0" algn="just">
              <a:buClr>
                <a:schemeClr val="tx1"/>
              </a:buClr>
              <a:buNone/>
            </a:pPr>
            <a:r>
              <a:rPr lang="en-US" altLang="zh-CN" sz="2600" dirty="0"/>
              <a:t>[root@ Linux  root</a:t>
            </a:r>
            <a:r>
              <a:rPr lang="zh-CN" altLang="en-US" sz="2600" dirty="0"/>
              <a:t>］ </a:t>
            </a:r>
            <a:r>
              <a:rPr lang="en-US" altLang="zh-CN" sz="2600" dirty="0"/>
              <a:t>#  ls  --</a:t>
            </a:r>
            <a:r>
              <a:rPr lang="en-US" altLang="zh-CN" sz="2600" dirty="0" err="1"/>
              <a:t>help</a:t>
            </a:r>
            <a:r>
              <a:rPr lang="en-US" altLang="zh-CN" sz="2600" dirty="0" err="1">
                <a:solidFill>
                  <a:srgbClr val="0000CC"/>
                </a:solidFill>
              </a:rPr>
              <a:t>|more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marL="0" indent="0" algn="just">
              <a:buClr>
                <a:schemeClr val="tx1"/>
              </a:buClr>
              <a:buNone/>
            </a:pPr>
            <a:endParaRPr lang="en-US" altLang="zh-CN" sz="2600" dirty="0"/>
          </a:p>
          <a:p>
            <a:pPr>
              <a:buClr>
                <a:schemeClr val="tx1"/>
              </a:buClr>
            </a:pPr>
            <a:r>
              <a:rPr lang="zh-CN" altLang="en-US" sz="2600" dirty="0"/>
              <a:t>帮助信息较长时，可使用</a:t>
            </a:r>
            <a:r>
              <a:rPr lang="en-US" altLang="zh-CN" sz="2600" dirty="0"/>
              <a:t>[</a:t>
            </a:r>
            <a:r>
              <a:rPr lang="en-US" altLang="zh-CN" sz="2600" dirty="0" err="1"/>
              <a:t>Shift+PgDn</a:t>
            </a:r>
            <a:r>
              <a:rPr lang="en-US" altLang="zh-CN" sz="2600" dirty="0"/>
              <a:t>][</a:t>
            </a:r>
            <a:r>
              <a:rPr lang="en-US" altLang="zh-CN" sz="2600" dirty="0" err="1"/>
              <a:t>Shift+PgUp</a:t>
            </a:r>
            <a:r>
              <a:rPr lang="en-US" altLang="zh-CN" sz="2600" dirty="0"/>
              <a:t>]</a:t>
            </a:r>
            <a:r>
              <a:rPr lang="zh-CN" altLang="en-US" sz="2600" dirty="0"/>
              <a:t>组合键向前向后翻页。</a:t>
            </a:r>
            <a:endParaRPr lang="en-US" altLang="zh-CN" sz="2600" dirty="0"/>
          </a:p>
          <a:p>
            <a:pPr algn="just">
              <a:buClr>
                <a:schemeClr val="tx1"/>
              </a:buClr>
            </a:pPr>
            <a:r>
              <a:rPr lang="zh-CN" altLang="en-US" sz="2600" dirty="0"/>
              <a:t>使用</a:t>
            </a:r>
            <a:r>
              <a:rPr lang="en-US" altLang="zh-CN" sz="2600" dirty="0"/>
              <a:t>--help</a:t>
            </a:r>
            <a:r>
              <a:rPr lang="zh-CN" altLang="en-US" sz="2600" dirty="0"/>
              <a:t>选项可以获取命令的帮助信息，但</a:t>
            </a:r>
            <a:r>
              <a:rPr lang="zh-CN" altLang="en-US" sz="2600" dirty="0">
                <a:solidFill>
                  <a:srgbClr val="0000CC"/>
                </a:solidFill>
              </a:rPr>
              <a:t>不是所有的命令都有此选项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marL="0" indent="0" algn="just">
              <a:lnSpc>
                <a:spcPct val="90000"/>
              </a:lnSpc>
              <a:buClr>
                <a:schemeClr val="tx1"/>
              </a:buClr>
              <a:buNone/>
            </a:pPr>
            <a:endParaRPr lang="zh-CN" altLang="en-US" dirty="0">
              <a:ea typeface="方正魏碑简体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664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itchFamily="34" charset="0"/>
              </a:rPr>
              <a:t>5.3 </a:t>
            </a:r>
            <a:r>
              <a:rPr lang="zh-CN" altLang="en-US" dirty="0">
                <a:cs typeface="Arial" pitchFamily="34" charset="0"/>
              </a:rPr>
              <a:t>深入</a:t>
            </a:r>
            <a:r>
              <a:rPr lang="en-US" altLang="zh-CN" dirty="0">
                <a:cs typeface="Arial" pitchFamily="34" charset="0"/>
              </a:rPr>
              <a:t>Shell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39552" y="1196752"/>
            <a:ext cx="7776864" cy="4752528"/>
          </a:xfrm>
        </p:spPr>
        <p:txBody>
          <a:bodyPr/>
          <a:lstStyle/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zh-CN" altLang="en-US" sz="2600" dirty="0">
                <a:solidFill>
                  <a:srgbClr val="0000CC"/>
                </a:solidFill>
              </a:rPr>
              <a:t>通配符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algn="just">
              <a:lnSpc>
                <a:spcPct val="120000"/>
              </a:lnSpc>
              <a:buClr>
                <a:schemeClr val="tx1"/>
              </a:buClr>
            </a:pPr>
            <a:r>
              <a:rPr lang="en-US" altLang="zh-CN" sz="2600" dirty="0"/>
              <a:t>Shell</a:t>
            </a:r>
            <a:r>
              <a:rPr lang="zh-CN" altLang="en-US" sz="2600" dirty="0"/>
              <a:t>命令中可以使用通配符来同时匹配多个文件以方便操作。</a:t>
            </a:r>
            <a:endParaRPr lang="en-US" altLang="zh-CN" sz="2600" dirty="0"/>
          </a:p>
          <a:p>
            <a:pPr marL="0" indent="0"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sz="2600" dirty="0"/>
              <a:t>1. </a:t>
            </a:r>
            <a:r>
              <a:rPr lang="zh-CN" altLang="en-US" sz="2600" dirty="0"/>
              <a:t>通配符“  </a:t>
            </a:r>
            <a:r>
              <a:rPr lang="zh-CN" altLang="en-US" sz="2600" dirty="0">
                <a:solidFill>
                  <a:srgbClr val="CC0099"/>
                </a:solidFill>
              </a:rPr>
              <a:t>*</a:t>
            </a:r>
            <a:r>
              <a:rPr lang="zh-CN" altLang="en-US" sz="2600" dirty="0"/>
              <a:t>  ”</a:t>
            </a:r>
            <a:endParaRPr lang="en-US" altLang="zh-CN" sz="2600" dirty="0"/>
          </a:p>
          <a:p>
            <a:pPr marL="0" indent="0"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sz="2600" dirty="0"/>
              <a:t>      </a:t>
            </a:r>
            <a:r>
              <a:rPr lang="zh-CN" altLang="en-US" sz="2600" dirty="0">
                <a:solidFill>
                  <a:srgbClr val="0000CC"/>
                </a:solidFill>
              </a:rPr>
              <a:t>代表任意长度的任何字符</a:t>
            </a:r>
            <a:r>
              <a:rPr lang="zh-CN" altLang="en-US" sz="2600" dirty="0"/>
              <a:t>，如“</a:t>
            </a:r>
            <a:r>
              <a:rPr lang="en-US" altLang="zh-CN" sz="2600" dirty="0"/>
              <a:t>a*</a:t>
            </a:r>
            <a:r>
              <a:rPr lang="zh-CN" altLang="en-US" sz="2600" dirty="0"/>
              <a:t>”可以表示“</a:t>
            </a:r>
            <a:r>
              <a:rPr lang="en-US" altLang="zh-CN" sz="2600" dirty="0" err="1"/>
              <a:t>abc</a:t>
            </a:r>
            <a:r>
              <a:rPr lang="zh-CN" altLang="en-US" sz="2600" dirty="0"/>
              <a:t>” “</a:t>
            </a:r>
            <a:r>
              <a:rPr lang="en-US" altLang="zh-CN" sz="2600" dirty="0"/>
              <a:t>about</a:t>
            </a:r>
            <a:r>
              <a:rPr lang="zh-CN" altLang="en-US" sz="2600" dirty="0"/>
              <a:t>”等以“</a:t>
            </a:r>
            <a:r>
              <a:rPr lang="en-US" altLang="zh-CN" sz="2600" dirty="0"/>
              <a:t>a</a:t>
            </a:r>
            <a:r>
              <a:rPr lang="zh-CN" altLang="en-US" sz="2600" dirty="0"/>
              <a:t>”开头的字符串。</a:t>
            </a:r>
            <a:endParaRPr lang="en-US" altLang="zh-CN" sz="2600" dirty="0"/>
          </a:p>
          <a:p>
            <a:pPr marL="0" indent="0"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sz="2600" dirty="0">
                <a:solidFill>
                  <a:srgbClr val="CC0099"/>
                </a:solidFill>
              </a:rPr>
              <a:t>注意</a:t>
            </a:r>
            <a:r>
              <a:rPr lang="zh-CN" altLang="en-US" sz="2600" dirty="0"/>
              <a:t>：通配符“*”不能与“</a:t>
            </a:r>
            <a:r>
              <a:rPr lang="en-US" altLang="zh-CN" sz="2600" dirty="0"/>
              <a:t>.</a:t>
            </a:r>
            <a:r>
              <a:rPr lang="zh-CN" altLang="en-US" sz="2600" dirty="0"/>
              <a:t>”开头的文件名匹配。例如，“*”不能匹配到名为“</a:t>
            </a:r>
            <a:r>
              <a:rPr lang="en-US" altLang="zh-CN" sz="2600" dirty="0"/>
              <a:t>.file</a:t>
            </a:r>
            <a:r>
              <a:rPr lang="zh-CN" altLang="en-US" sz="2600" dirty="0"/>
              <a:t>”的文件，而必须使用“</a:t>
            </a:r>
            <a:r>
              <a:rPr lang="en-US" altLang="zh-CN" sz="2600" dirty="0"/>
              <a:t>.*</a:t>
            </a:r>
            <a:r>
              <a:rPr lang="zh-CN" altLang="en-US" sz="2600" dirty="0"/>
              <a:t>”才能匹配到类似“</a:t>
            </a:r>
            <a:r>
              <a:rPr lang="en-US" altLang="zh-CN" sz="2600" dirty="0"/>
              <a:t>.file”</a:t>
            </a:r>
            <a:r>
              <a:rPr lang="zh-CN" altLang="en-US" sz="2600" dirty="0"/>
              <a:t>的文件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514350" indent="-514350" algn="just">
              <a:lnSpc>
                <a:spcPct val="120000"/>
              </a:lnSpc>
              <a:buClr>
                <a:schemeClr val="tx1"/>
              </a:buClr>
              <a:buAutoNum type="arabicPeriod"/>
            </a:pPr>
            <a:endParaRPr lang="en-US" altLang="zh-CN" sz="2800" dirty="0"/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09934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Arial" pitchFamily="34" charset="0"/>
              </a:rPr>
              <a:t>通配符</a:t>
            </a:r>
            <a:endParaRPr lang="zh-CN" altLang="en-US" dirty="0">
              <a:ea typeface="黑体" pitchFamily="49" charset="-122"/>
            </a:endParaRP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052736"/>
            <a:ext cx="7704856" cy="5328592"/>
          </a:xfrm>
        </p:spPr>
        <p:txBody>
          <a:bodyPr/>
          <a:lstStyle/>
          <a:p>
            <a:pPr marL="0" indent="0"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sz="2600" dirty="0"/>
              <a:t>2. </a:t>
            </a:r>
            <a:r>
              <a:rPr lang="zh-CN" altLang="en-US" sz="2600" dirty="0"/>
              <a:t>通配符“  </a:t>
            </a:r>
            <a:r>
              <a:rPr lang="zh-CN" altLang="en-US" sz="2600" dirty="0">
                <a:solidFill>
                  <a:srgbClr val="CC0099"/>
                </a:solidFill>
              </a:rPr>
              <a:t>？</a:t>
            </a:r>
            <a:r>
              <a:rPr lang="zh-CN" altLang="en-US" sz="2600" dirty="0"/>
              <a:t>”</a:t>
            </a:r>
            <a:endParaRPr lang="en-US" altLang="zh-CN" sz="2600" dirty="0"/>
          </a:p>
          <a:p>
            <a:pPr marL="0" indent="0"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sz="2600" dirty="0"/>
              <a:t> </a:t>
            </a:r>
            <a:r>
              <a:rPr lang="zh-CN" altLang="en-US" sz="2600" dirty="0">
                <a:solidFill>
                  <a:srgbClr val="0000CC"/>
                </a:solidFill>
              </a:rPr>
              <a:t>代表任意一个字符</a:t>
            </a:r>
            <a:r>
              <a:rPr lang="zh-CN" altLang="en-US" sz="2600" dirty="0"/>
              <a:t>，如“</a:t>
            </a:r>
            <a:r>
              <a:rPr lang="en-US" altLang="zh-CN" sz="2600" dirty="0"/>
              <a:t>a</a:t>
            </a:r>
            <a:r>
              <a:rPr lang="zh-CN" altLang="en-US" sz="2600" dirty="0"/>
              <a:t>？</a:t>
            </a:r>
            <a:r>
              <a:rPr lang="en-US" altLang="zh-CN" sz="2600" dirty="0"/>
              <a:t>”</a:t>
            </a:r>
            <a:r>
              <a:rPr lang="zh-CN" altLang="en-US" sz="2600" dirty="0"/>
              <a:t>可以表示“</a:t>
            </a:r>
            <a:r>
              <a:rPr lang="en-US" altLang="zh-CN" sz="2600" dirty="0"/>
              <a:t>ab” “at”</a:t>
            </a:r>
            <a:r>
              <a:rPr lang="zh-CN" altLang="en-US" sz="2600" dirty="0"/>
              <a:t>等以“</a:t>
            </a:r>
            <a:r>
              <a:rPr lang="en-US" altLang="zh-CN" sz="2600" dirty="0"/>
              <a:t>a”</a:t>
            </a:r>
            <a:r>
              <a:rPr lang="zh-CN" altLang="en-US" sz="2600" dirty="0"/>
              <a:t>开头，并且仅有两个字符的字符串。</a:t>
            </a:r>
            <a:endParaRPr lang="en-US" altLang="zh-CN" sz="2600" dirty="0"/>
          </a:p>
          <a:p>
            <a:pPr marL="0" indent="0"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en-US" altLang="zh-CN" sz="2600" dirty="0"/>
              <a:t>3. </a:t>
            </a:r>
            <a:r>
              <a:rPr lang="zh-CN" altLang="en-US" sz="2600" dirty="0">
                <a:solidFill>
                  <a:srgbClr val="0000CC"/>
                </a:solidFill>
              </a:rPr>
              <a:t>字符组通配符</a:t>
            </a:r>
            <a:r>
              <a:rPr lang="zh-CN" altLang="en-US" sz="2600" dirty="0"/>
              <a:t>“  </a:t>
            </a:r>
            <a:r>
              <a:rPr lang="en-US" altLang="zh-CN" sz="2600" dirty="0">
                <a:solidFill>
                  <a:srgbClr val="CC0099"/>
                </a:solidFill>
              </a:rPr>
              <a:t>[ ] </a:t>
            </a:r>
            <a:r>
              <a:rPr lang="zh-CN" altLang="en-US" sz="2600" dirty="0"/>
              <a:t>”“ </a:t>
            </a:r>
            <a:r>
              <a:rPr lang="en-US" altLang="zh-CN" sz="2600" dirty="0">
                <a:solidFill>
                  <a:srgbClr val="CC0099"/>
                </a:solidFill>
              </a:rPr>
              <a:t>-</a:t>
            </a:r>
            <a:r>
              <a:rPr lang="zh-CN" altLang="en-US" sz="2600" dirty="0"/>
              <a:t>”“</a:t>
            </a:r>
            <a:r>
              <a:rPr lang="zh-CN" altLang="en-US" sz="2600" dirty="0">
                <a:solidFill>
                  <a:srgbClr val="CC0099"/>
                </a:solidFill>
              </a:rPr>
              <a:t>！</a:t>
            </a:r>
            <a:r>
              <a:rPr lang="zh-CN" altLang="en-US" sz="2600" dirty="0"/>
              <a:t>”</a:t>
            </a:r>
            <a:endParaRPr lang="en-US" altLang="zh-CN" sz="2600" dirty="0"/>
          </a:p>
          <a:p>
            <a:pPr marL="0" indent="0" algn="just">
              <a:lnSpc>
                <a:spcPct val="120000"/>
              </a:lnSpc>
              <a:buClr>
                <a:schemeClr val="tx1"/>
              </a:buClr>
              <a:buNone/>
            </a:pPr>
            <a:r>
              <a:rPr lang="zh-CN" altLang="en-US" sz="2600" dirty="0"/>
              <a:t>“</a:t>
            </a:r>
            <a:r>
              <a:rPr lang="en-US" altLang="zh-CN" sz="2600" dirty="0"/>
              <a:t>[ ]</a:t>
            </a:r>
            <a:r>
              <a:rPr lang="zh-CN" altLang="en-US" sz="2600" dirty="0"/>
              <a:t>”表示指定的字符范围，</a:t>
            </a:r>
            <a:r>
              <a:rPr lang="zh-CN" altLang="en-US" sz="2600" dirty="0">
                <a:solidFill>
                  <a:srgbClr val="0000CC"/>
                </a:solidFill>
              </a:rPr>
              <a:t>“</a:t>
            </a:r>
            <a:r>
              <a:rPr lang="en-US" altLang="zh-CN" sz="2600" dirty="0">
                <a:solidFill>
                  <a:srgbClr val="0000CC"/>
                </a:solidFill>
              </a:rPr>
              <a:t>[ ]</a:t>
            </a:r>
            <a:r>
              <a:rPr lang="zh-CN" altLang="en-US" sz="2600" dirty="0">
                <a:solidFill>
                  <a:srgbClr val="0000CC"/>
                </a:solidFill>
              </a:rPr>
              <a:t>”内的任意一个字符都用于匹配</a:t>
            </a:r>
            <a:r>
              <a:rPr lang="zh-CN" altLang="en-US" sz="2600" dirty="0"/>
              <a:t>。“</a:t>
            </a:r>
            <a:r>
              <a:rPr lang="en-US" altLang="zh-CN" sz="2600" dirty="0"/>
              <a:t>[ ]</a:t>
            </a:r>
            <a:r>
              <a:rPr lang="zh-CN" altLang="en-US" sz="2600" dirty="0"/>
              <a:t>”内的字符范围可以由直接给出的字符组成，也可以由起始字符、“</a:t>
            </a:r>
            <a:r>
              <a:rPr lang="en-US" altLang="zh-CN" sz="2600" dirty="0"/>
              <a:t>-</a:t>
            </a:r>
            <a:r>
              <a:rPr lang="zh-CN" altLang="en-US" sz="2600" dirty="0"/>
              <a:t>”和终止字符组成。例如“</a:t>
            </a:r>
            <a:r>
              <a:rPr lang="en-US" altLang="zh-CN" sz="2600" dirty="0"/>
              <a:t>[</a:t>
            </a:r>
            <a:r>
              <a:rPr lang="en-US" altLang="zh-CN" sz="2600" dirty="0" err="1"/>
              <a:t>abc</a:t>
            </a:r>
            <a:r>
              <a:rPr lang="en-US" altLang="zh-CN" sz="2600" dirty="0"/>
              <a:t>]*</a:t>
            </a:r>
            <a:r>
              <a:rPr lang="zh-CN" altLang="en-US" sz="2600" dirty="0"/>
              <a:t>”或“</a:t>
            </a:r>
            <a:r>
              <a:rPr lang="en-US" altLang="zh-CN" sz="2600" dirty="0"/>
              <a:t>[a-c]*</a:t>
            </a:r>
            <a:r>
              <a:rPr lang="zh-CN" altLang="en-US" sz="2600" dirty="0"/>
              <a:t>”都表示所有以“</a:t>
            </a:r>
            <a:r>
              <a:rPr lang="en-US" altLang="zh-CN" sz="2600" dirty="0"/>
              <a:t>a</a:t>
            </a:r>
            <a:r>
              <a:rPr lang="zh-CN" altLang="en-US" sz="2600" dirty="0"/>
              <a:t>”“</a:t>
            </a:r>
            <a:r>
              <a:rPr lang="en-US" altLang="zh-CN" sz="2600" dirty="0"/>
              <a:t>b</a:t>
            </a:r>
            <a:r>
              <a:rPr lang="zh-CN" altLang="en-US" sz="2600" dirty="0"/>
              <a:t>”或者“</a:t>
            </a:r>
            <a:r>
              <a:rPr lang="en-US" altLang="zh-CN" sz="2600" dirty="0"/>
              <a:t>c</a:t>
            </a:r>
            <a:r>
              <a:rPr lang="zh-CN" altLang="en-US" sz="2600" dirty="0"/>
              <a:t>”开头的字符串。而如果使用</a:t>
            </a:r>
            <a:r>
              <a:rPr lang="zh-CN" altLang="en-US" sz="2600" dirty="0">
                <a:solidFill>
                  <a:srgbClr val="0000CC"/>
                </a:solidFill>
              </a:rPr>
              <a:t>“！”，则表示不在此范围之内的其他字符</a:t>
            </a:r>
            <a:r>
              <a:rPr lang="zh-CN" altLang="en-US" sz="2600" dirty="0"/>
              <a:t>。</a:t>
            </a:r>
            <a:endParaRPr lang="en-US" altLang="zh-CN" sz="2600" dirty="0"/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Wingdings" pitchFamily="2" charset="2"/>
              <a:buNone/>
            </a:pP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89076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r>
              <a:rPr lang="zh-CN" altLang="en-US" dirty="0">
                <a:cs typeface="Arial" pitchFamily="34" charset="0"/>
              </a:rPr>
              <a:t>通配符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052736"/>
            <a:ext cx="8496944" cy="5040560"/>
          </a:xfrm>
        </p:spPr>
        <p:txBody>
          <a:bodyPr/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2800" dirty="0"/>
              <a:t>例如：</a:t>
            </a:r>
            <a:endParaRPr lang="en-US" altLang="zh-CN" sz="2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ls  *.</a:t>
            </a:r>
            <a:r>
              <a:rPr lang="en-US" altLang="zh-CN" sz="2800" dirty="0" err="1"/>
              <a:t>png</a:t>
            </a:r>
            <a:r>
              <a:rPr lang="en-US" altLang="zh-CN" sz="2800" dirty="0"/>
              <a:t>    </a:t>
            </a:r>
            <a:r>
              <a:rPr lang="zh-CN" altLang="en-US" sz="2800" dirty="0"/>
              <a:t>列出所有</a:t>
            </a:r>
            <a:r>
              <a:rPr lang="en-US" altLang="zh-CN" sz="2800" dirty="0"/>
              <a:t>PNG</a:t>
            </a:r>
            <a:r>
              <a:rPr lang="zh-CN" altLang="en-US" sz="2800" dirty="0"/>
              <a:t>图片文件</a:t>
            </a:r>
            <a:endParaRPr lang="en-US" altLang="zh-CN" sz="2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ls   a?        </a:t>
            </a:r>
            <a:r>
              <a:rPr lang="zh-CN" altLang="en-US" sz="2800" dirty="0"/>
              <a:t>列出所有字母</a:t>
            </a:r>
            <a:r>
              <a:rPr lang="en-US" altLang="zh-CN" sz="2800" dirty="0"/>
              <a:t>a</a:t>
            </a:r>
            <a:r>
              <a:rPr lang="zh-CN" altLang="en-US" sz="2800" dirty="0"/>
              <a:t>开头</a:t>
            </a:r>
            <a:r>
              <a:rPr lang="en-US" altLang="zh-CN" sz="2800" dirty="0"/>
              <a:t>,</a:t>
            </a:r>
            <a:r>
              <a:rPr lang="zh-CN" altLang="en-US" sz="2800" dirty="0"/>
              <a:t>文件名只有两个字 </a:t>
            </a:r>
            <a:endParaRPr lang="en-US" altLang="zh-CN" sz="2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                  </a:t>
            </a:r>
            <a:r>
              <a:rPr lang="zh-CN" altLang="en-US" sz="2800" dirty="0"/>
              <a:t>符的所有文件</a:t>
            </a:r>
            <a:endParaRPr lang="en-US" altLang="zh-CN" sz="2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ls   [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]*   </a:t>
            </a:r>
            <a:r>
              <a:rPr lang="zh-CN" altLang="en-US" sz="2800" dirty="0"/>
              <a:t>列出首字母是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或者</a:t>
            </a:r>
            <a:r>
              <a:rPr lang="en-US" altLang="zh-CN" sz="2800" dirty="0"/>
              <a:t>c</a:t>
            </a:r>
            <a:r>
              <a:rPr lang="zh-CN" altLang="en-US" sz="2800" dirty="0"/>
              <a:t>的所有文件</a:t>
            </a:r>
            <a:endParaRPr lang="en-US" altLang="zh-CN" sz="2800" dirty="0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ls   [!</a:t>
            </a:r>
            <a:r>
              <a:rPr lang="en-US" altLang="zh-CN" sz="2800" dirty="0" err="1"/>
              <a:t>abc</a:t>
            </a:r>
            <a:r>
              <a:rPr lang="en-US" altLang="zh-CN" sz="2800" dirty="0"/>
              <a:t>]*  </a:t>
            </a:r>
            <a:r>
              <a:rPr lang="zh-CN" altLang="en-US" sz="2800" dirty="0">
                <a:solidFill>
                  <a:srgbClr val="0000CC"/>
                </a:solidFill>
              </a:rPr>
              <a:t>列出首字母不是</a:t>
            </a:r>
            <a:r>
              <a:rPr lang="en-US" altLang="zh-CN" sz="2800" dirty="0">
                <a:solidFill>
                  <a:srgbClr val="0000CC"/>
                </a:solidFill>
              </a:rPr>
              <a:t>a</a:t>
            </a:r>
            <a:r>
              <a:rPr lang="zh-CN" altLang="en-US" sz="2800" dirty="0">
                <a:solidFill>
                  <a:srgbClr val="0000CC"/>
                </a:solidFill>
              </a:rPr>
              <a:t>、</a:t>
            </a:r>
            <a:r>
              <a:rPr lang="en-US" altLang="zh-CN" sz="2800" dirty="0">
                <a:solidFill>
                  <a:srgbClr val="0000CC"/>
                </a:solidFill>
              </a:rPr>
              <a:t>b</a:t>
            </a:r>
            <a:r>
              <a:rPr lang="zh-CN" altLang="en-US" sz="2800" dirty="0">
                <a:solidFill>
                  <a:srgbClr val="0000CC"/>
                </a:solidFill>
              </a:rPr>
              <a:t>或者</a:t>
            </a:r>
            <a:r>
              <a:rPr lang="en-US" altLang="zh-CN" sz="2800" dirty="0">
                <a:solidFill>
                  <a:srgbClr val="0000CC"/>
                </a:solidFill>
              </a:rPr>
              <a:t>c</a:t>
            </a:r>
            <a:r>
              <a:rPr lang="zh-CN" altLang="en-US" sz="2800" dirty="0">
                <a:solidFill>
                  <a:srgbClr val="0000CC"/>
                </a:solidFill>
              </a:rPr>
              <a:t>的所有文件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altLang="zh-CN" sz="2800" dirty="0"/>
              <a:t>ls   [a-z]*     </a:t>
            </a:r>
            <a:r>
              <a:rPr lang="zh-CN" altLang="en-US" sz="2800" dirty="0"/>
              <a:t>列出首字母是小写字母的所有文件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>
              <a:solidFill>
                <a:srgbClr val="0000CC"/>
              </a:solidFill>
            </a:endParaRPr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1096572"/>
      </p:ext>
    </p:extLst>
  </p:cSld>
  <p:clrMapOvr>
    <a:masterClrMapping/>
  </p:clrMapOvr>
  <p:transition spd="slow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重定向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628800"/>
            <a:ext cx="8075240" cy="44116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800" dirty="0"/>
              <a:t>Shell</a:t>
            </a:r>
            <a:r>
              <a:rPr lang="zh-CN" altLang="en-US" sz="2800" dirty="0"/>
              <a:t>中不使用系统的标准输入、标准输出或标准错误输出端口，重新指定至文件的情况称为</a:t>
            </a:r>
            <a:r>
              <a:rPr lang="zh-CN" altLang="en-US" sz="2800" dirty="0">
                <a:solidFill>
                  <a:srgbClr val="CC0099"/>
                </a:solidFill>
              </a:rPr>
              <a:t>重定向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根据输出效果的不同，与输出相关的重定向可分为</a:t>
            </a:r>
            <a:r>
              <a:rPr lang="zh-CN" altLang="en-US" sz="2800" dirty="0">
                <a:solidFill>
                  <a:srgbClr val="0000CC"/>
                </a:solidFill>
              </a:rPr>
              <a:t>输出重定向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0000CC"/>
                </a:solidFill>
              </a:rPr>
              <a:t>附加输出重定向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0000CC"/>
                </a:solidFill>
              </a:rPr>
              <a:t>错误输出重定向</a:t>
            </a:r>
            <a:r>
              <a:rPr lang="en-US" altLang="zh-CN" sz="2800" dirty="0"/>
              <a:t>3</a:t>
            </a:r>
            <a:r>
              <a:rPr lang="zh-CN" altLang="en-US" sz="2800" dirty="0"/>
              <a:t>种。</a:t>
            </a:r>
            <a:endParaRPr lang="en-US" altLang="zh-CN" sz="2800" dirty="0"/>
          </a:p>
          <a:p>
            <a:pPr lvl="1">
              <a:lnSpc>
                <a:spcPct val="120000"/>
              </a:lnSpc>
            </a:pPr>
            <a:r>
              <a:rPr lang="zh-CN" altLang="en-US" sz="2800" dirty="0"/>
              <a:t>与输入相关的重定向只有一种，称为</a:t>
            </a:r>
            <a:r>
              <a:rPr lang="zh-CN" altLang="en-US" sz="2800" dirty="0">
                <a:solidFill>
                  <a:srgbClr val="0000CC"/>
                </a:solidFill>
              </a:rPr>
              <a:t>输入重定向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5222798"/>
      </p:ext>
    </p:extLst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r>
              <a:rPr lang="zh-CN" altLang="en-US" dirty="0"/>
              <a:t>输出重定向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980728"/>
            <a:ext cx="7776864" cy="52565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1. </a:t>
            </a:r>
            <a:r>
              <a:rPr lang="zh-CN" altLang="en-US" sz="2600" dirty="0">
                <a:solidFill>
                  <a:srgbClr val="0000CC"/>
                </a:solidFill>
              </a:rPr>
              <a:t>输出重定向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600" dirty="0"/>
              <a:t>输出重定向就是命令执行的结果不在标准输出（屏幕）上显示，而是保存到某一文件的操作，利用符号“ </a:t>
            </a:r>
            <a:r>
              <a:rPr lang="en-US" altLang="zh-CN" sz="2600" dirty="0">
                <a:solidFill>
                  <a:srgbClr val="CC0099"/>
                </a:solidFill>
              </a:rPr>
              <a:t>&gt; </a:t>
            </a:r>
            <a:r>
              <a:rPr lang="zh-CN" altLang="en-US" sz="2600" dirty="0"/>
              <a:t>”来实现。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例如，将当前目录中所有文件和子目录的详细信息保存到</a:t>
            </a:r>
            <a:r>
              <a:rPr lang="en-US" altLang="zh-CN" sz="2600" dirty="0"/>
              <a:t>list</a:t>
            </a:r>
            <a:r>
              <a:rPr lang="zh-CN" altLang="en-US" sz="2600" dirty="0"/>
              <a:t>文件。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[root@ Linux  root</a:t>
            </a:r>
            <a:r>
              <a:rPr lang="zh-CN" altLang="en-US" sz="2600" dirty="0"/>
              <a:t>］ </a:t>
            </a:r>
            <a:r>
              <a:rPr lang="en-US" altLang="zh-CN" sz="2600" dirty="0"/>
              <a:t>#  ls –al  &gt;list</a:t>
            </a:r>
          </a:p>
          <a:p>
            <a:pPr marL="0" indent="0">
              <a:buNone/>
            </a:pPr>
            <a:r>
              <a:rPr lang="zh-CN" altLang="en-US" sz="2600" dirty="0">
                <a:solidFill>
                  <a:srgbClr val="0000CC"/>
                </a:solidFill>
              </a:rPr>
              <a:t>上述命令执行后屏幕上不会出现任何信息</a:t>
            </a:r>
            <a:r>
              <a:rPr lang="zh-CN" altLang="en-US" sz="2600" dirty="0"/>
              <a:t>，而是将本应该出现在屏幕上的内容全部保存到指定的文件中。指定的文件不需要预先创建。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cat</a:t>
            </a:r>
            <a:r>
              <a:rPr lang="zh-CN" altLang="en-US" sz="2600" dirty="0"/>
              <a:t>命令可用于查看文本文件中的内容，而如果与输出重定向相配合，则有更加强大的功能。</a:t>
            </a:r>
            <a:endParaRPr lang="en-US" altLang="zh-CN" sz="26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6593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输出重定向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0"/>
            <a:ext cx="8147248" cy="48965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000CC"/>
                </a:solidFill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</a:rPr>
              <a:t>1</a:t>
            </a:r>
            <a:r>
              <a:rPr lang="zh-CN" altLang="en-US" sz="2800" dirty="0">
                <a:solidFill>
                  <a:srgbClr val="0000CC"/>
                </a:solidFill>
              </a:rPr>
              <a:t>）创建文本文件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800" dirty="0"/>
              <a:t>格式：</a:t>
            </a:r>
            <a:r>
              <a:rPr lang="en-US" altLang="zh-CN" sz="2800" dirty="0"/>
              <a:t>cat   &gt; </a:t>
            </a:r>
            <a:r>
              <a:rPr lang="zh-CN" altLang="en-US" sz="2800" dirty="0"/>
              <a:t>文件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说明：输入此类命令后，屏幕光标闪烁，用户输入文件内容。所有的内容输入完成后，按“</a:t>
            </a:r>
            <a:r>
              <a:rPr lang="en-US" altLang="zh-CN" sz="2800" dirty="0"/>
              <a:t>Enter</a:t>
            </a:r>
            <a:r>
              <a:rPr lang="zh-CN" altLang="en-US" sz="2800" dirty="0"/>
              <a:t>”键将光标移动到下一行，然后按“</a:t>
            </a:r>
            <a:r>
              <a:rPr lang="en-US" altLang="zh-CN" sz="2800" dirty="0"/>
              <a:t>Ctrl +D</a:t>
            </a:r>
            <a:r>
              <a:rPr lang="zh-CN" altLang="en-US" sz="2800" dirty="0"/>
              <a:t>”组合键结束输入，再次出现</a:t>
            </a:r>
            <a:r>
              <a:rPr lang="en-US" altLang="zh-CN" sz="2800" dirty="0"/>
              <a:t>Shell</a:t>
            </a:r>
            <a:r>
              <a:rPr lang="zh-CN" altLang="en-US" sz="2800" dirty="0"/>
              <a:t>命令提示符。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例如：</a:t>
            </a:r>
            <a:r>
              <a:rPr lang="en-US" altLang="zh-CN" sz="2800" dirty="0"/>
              <a:t> </a:t>
            </a:r>
          </a:p>
          <a:p>
            <a:pPr marL="0" indent="0">
              <a:buNone/>
            </a:pPr>
            <a:r>
              <a:rPr lang="en-US" altLang="zh-CN" sz="2800" dirty="0"/>
              <a:t>[root@ Linux  root</a:t>
            </a:r>
            <a:r>
              <a:rPr lang="zh-CN" altLang="en-US" sz="2800" dirty="0"/>
              <a:t>］ </a:t>
            </a:r>
            <a:r>
              <a:rPr lang="en-US" altLang="zh-CN" sz="2800" dirty="0"/>
              <a:t># cat  &gt; </a:t>
            </a:r>
            <a:r>
              <a:rPr lang="en-US" altLang="zh-CN" sz="2800" dirty="0" err="1"/>
              <a:t>f1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This is a file named </a:t>
            </a:r>
            <a:r>
              <a:rPr lang="en-US" altLang="zh-CN" sz="2800" dirty="0" err="1"/>
              <a:t>f1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[root@ </a:t>
            </a:r>
            <a:r>
              <a:rPr lang="en-US" altLang="zh-CN" sz="2800" dirty="0" err="1"/>
              <a:t>xLinux</a:t>
            </a:r>
            <a:r>
              <a:rPr lang="en-US" altLang="zh-CN" sz="2800" dirty="0"/>
              <a:t>  root</a:t>
            </a:r>
            <a:r>
              <a:rPr lang="zh-CN" altLang="en-US" sz="2800" dirty="0"/>
              <a:t>］ </a:t>
            </a:r>
            <a:r>
              <a:rPr lang="en-US" altLang="zh-CN" sz="2800" dirty="0"/>
              <a:t>#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2010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7543800" cy="858837"/>
          </a:xfrm>
        </p:spPr>
        <p:txBody>
          <a:bodyPr/>
          <a:lstStyle/>
          <a:p>
            <a:r>
              <a:rPr lang="zh-CN" altLang="en-US" dirty="0"/>
              <a:t>输出重定向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80728"/>
            <a:ext cx="7920880" cy="55446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（</a:t>
            </a:r>
            <a:r>
              <a:rPr lang="en-US" altLang="zh-CN" sz="2400" dirty="0">
                <a:solidFill>
                  <a:srgbClr val="0000CC"/>
                </a:solidFill>
              </a:rPr>
              <a:t>2</a:t>
            </a:r>
            <a:r>
              <a:rPr lang="zh-CN" altLang="en-US" sz="2400" dirty="0">
                <a:solidFill>
                  <a:srgbClr val="0000CC"/>
                </a:solidFill>
              </a:rPr>
              <a:t>）合并文本文件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格式：</a:t>
            </a:r>
            <a:r>
              <a:rPr lang="en-US" altLang="zh-CN" sz="2400" dirty="0">
                <a:solidFill>
                  <a:srgbClr val="0000CC"/>
                </a:solidFill>
              </a:rPr>
              <a:t>cat   &gt; </a:t>
            </a:r>
            <a:r>
              <a:rPr lang="zh-CN" altLang="en-US" sz="2400" dirty="0">
                <a:solidFill>
                  <a:srgbClr val="0000CC"/>
                </a:solidFill>
              </a:rPr>
              <a:t>文件列表   </a:t>
            </a:r>
            <a:r>
              <a:rPr lang="en-US" altLang="zh-CN" sz="2400" dirty="0">
                <a:solidFill>
                  <a:srgbClr val="0000CC"/>
                </a:solidFill>
              </a:rPr>
              <a:t>&gt;   </a:t>
            </a:r>
            <a:r>
              <a:rPr lang="zh-CN" altLang="en-US" sz="2400" dirty="0">
                <a:solidFill>
                  <a:srgbClr val="0000CC"/>
                </a:solidFill>
              </a:rPr>
              <a:t>文件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说明：将文件列表中所有文件的内容合并到指定文件。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例如：</a:t>
            </a:r>
            <a:r>
              <a:rPr lang="zh-CN" altLang="en-US" sz="2400" dirty="0">
                <a:solidFill>
                  <a:srgbClr val="0000CC"/>
                </a:solidFill>
              </a:rPr>
              <a:t>将</a:t>
            </a:r>
            <a:r>
              <a:rPr lang="en-US" altLang="zh-CN" sz="2400" dirty="0" err="1">
                <a:solidFill>
                  <a:srgbClr val="0000CC"/>
                </a:solidFill>
              </a:rPr>
              <a:t>f1</a:t>
            </a:r>
            <a:r>
              <a:rPr lang="zh-CN" altLang="en-US" sz="2400" dirty="0">
                <a:solidFill>
                  <a:srgbClr val="0000CC"/>
                </a:solidFill>
              </a:rPr>
              <a:t>和</a:t>
            </a:r>
            <a:r>
              <a:rPr lang="en-US" altLang="zh-CN" sz="2400" dirty="0" err="1">
                <a:solidFill>
                  <a:srgbClr val="0000CC"/>
                </a:solidFill>
              </a:rPr>
              <a:t>f2</a:t>
            </a:r>
            <a:r>
              <a:rPr lang="zh-CN" altLang="en-US" sz="2400" dirty="0">
                <a:solidFill>
                  <a:srgbClr val="0000CC"/>
                </a:solidFill>
              </a:rPr>
              <a:t>文件合并生成</a:t>
            </a:r>
            <a:r>
              <a:rPr lang="en-US" altLang="zh-CN" sz="2400" dirty="0">
                <a:solidFill>
                  <a:srgbClr val="0000CC"/>
                </a:solidFill>
              </a:rPr>
              <a:t>f</a:t>
            </a:r>
            <a:r>
              <a:rPr lang="zh-CN" altLang="en-US" sz="2400" dirty="0">
                <a:solidFill>
                  <a:srgbClr val="0000CC"/>
                </a:solidFill>
              </a:rPr>
              <a:t>文件</a:t>
            </a:r>
            <a:r>
              <a:rPr lang="en-US" altLang="zh-CN" sz="2400" dirty="0">
                <a:solidFill>
                  <a:srgbClr val="0000CC"/>
                </a:solidFill>
              </a:rPr>
              <a:t> </a:t>
            </a:r>
          </a:p>
          <a:p>
            <a:pPr marL="0" indent="0">
              <a:buNone/>
            </a:pPr>
            <a:r>
              <a:rPr lang="en-US" altLang="zh-CN" sz="2400" dirty="0"/>
              <a:t>[root@ Linux  root</a:t>
            </a:r>
            <a:r>
              <a:rPr lang="zh-CN" altLang="en-US" sz="2400" dirty="0"/>
              <a:t>］ </a:t>
            </a:r>
            <a:r>
              <a:rPr lang="en-US" altLang="zh-CN" sz="2400" dirty="0"/>
              <a:t># cat    </a:t>
            </a:r>
            <a:r>
              <a:rPr lang="en-US" altLang="zh-CN" sz="2400" dirty="0" err="1"/>
              <a:t>f1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This is a file named </a:t>
            </a:r>
            <a:r>
              <a:rPr lang="en-US" altLang="zh-CN" sz="2400" dirty="0" err="1"/>
              <a:t>f1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[root@ Linux  root</a:t>
            </a:r>
            <a:r>
              <a:rPr lang="zh-CN" altLang="en-US" sz="2400" dirty="0"/>
              <a:t>］ </a:t>
            </a:r>
            <a:r>
              <a:rPr lang="en-US" altLang="zh-CN" sz="2400" dirty="0"/>
              <a:t># cat    </a:t>
            </a:r>
            <a:r>
              <a:rPr lang="en-US" altLang="zh-CN" sz="2400" dirty="0" err="1"/>
              <a:t>f2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This is a file named </a:t>
            </a:r>
            <a:r>
              <a:rPr lang="en-US" altLang="zh-CN" sz="2400" dirty="0" err="1"/>
              <a:t>f2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[root@ Linux  root</a:t>
            </a:r>
            <a:r>
              <a:rPr lang="zh-CN" altLang="en-US" sz="2400" dirty="0"/>
              <a:t>］ </a:t>
            </a:r>
            <a:r>
              <a:rPr lang="en-US" altLang="zh-CN" sz="2400" dirty="0"/>
              <a:t># cat   f</a:t>
            </a:r>
          </a:p>
          <a:p>
            <a:pPr marL="0" indent="0">
              <a:buNone/>
            </a:pPr>
            <a:r>
              <a:rPr lang="en-US" altLang="zh-CN" sz="2400" dirty="0"/>
              <a:t>This is a file named </a:t>
            </a:r>
            <a:r>
              <a:rPr lang="en-US" altLang="zh-CN" sz="2400" dirty="0" err="1"/>
              <a:t>f1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This is a file named </a:t>
            </a:r>
            <a:r>
              <a:rPr lang="en-US" altLang="zh-CN" sz="2400" dirty="0" err="1"/>
              <a:t>f2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500" dirty="0"/>
          </a:p>
          <a:p>
            <a:pPr marL="0" indent="0">
              <a:buNone/>
            </a:pPr>
            <a:endParaRPr lang="en-US" altLang="zh-CN" sz="25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49</a:t>
            </a:fld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479503"/>
            <a:ext cx="5379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</a:rPr>
              <a:t>[root@ Linux  root</a:t>
            </a:r>
            <a:r>
              <a:rPr lang="zh-CN" altLang="en-US" sz="2400" dirty="0">
                <a:solidFill>
                  <a:srgbClr val="0000CC"/>
                </a:solidFill>
              </a:rPr>
              <a:t>］ </a:t>
            </a:r>
            <a:r>
              <a:rPr lang="en-US" altLang="zh-CN" sz="2400" dirty="0">
                <a:solidFill>
                  <a:srgbClr val="0000CC"/>
                </a:solidFill>
              </a:rPr>
              <a:t># cat  </a:t>
            </a:r>
            <a:r>
              <a:rPr lang="en-US" altLang="zh-CN" sz="2400" dirty="0" err="1">
                <a:solidFill>
                  <a:srgbClr val="0000CC"/>
                </a:solidFill>
              </a:rPr>
              <a:t>f1</a:t>
            </a:r>
            <a:r>
              <a:rPr lang="en-US" altLang="zh-CN" sz="2400" dirty="0">
                <a:solidFill>
                  <a:srgbClr val="0000CC"/>
                </a:solidFill>
              </a:rPr>
              <a:t>  </a:t>
            </a:r>
            <a:r>
              <a:rPr lang="en-US" altLang="zh-CN" sz="2400" dirty="0" err="1">
                <a:solidFill>
                  <a:srgbClr val="0000CC"/>
                </a:solidFill>
              </a:rPr>
              <a:t>f2</a:t>
            </a:r>
            <a:r>
              <a:rPr lang="en-US" altLang="zh-CN" sz="2400" dirty="0">
                <a:solidFill>
                  <a:srgbClr val="0000CC"/>
                </a:solidFill>
              </a:rPr>
              <a:t>&gt; f</a:t>
            </a:r>
          </a:p>
        </p:txBody>
      </p:sp>
    </p:spTree>
    <p:extLst>
      <p:ext uri="{BB962C8B-B14F-4D97-AF65-F5344CB8AC3E}">
        <p14:creationId xmlns:p14="http://schemas.microsoft.com/office/powerpoint/2010/main" val="168125068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Arial" pitchFamily="34" charset="0"/>
              </a:rPr>
              <a:t>Shell</a:t>
            </a:r>
            <a:r>
              <a:rPr lang="zh-CN" altLang="en-US" dirty="0">
                <a:ea typeface="黑体" pitchFamily="49" charset="-122"/>
              </a:rPr>
              <a:t>命令简介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268760"/>
            <a:ext cx="7848872" cy="4752528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Shell</a:t>
            </a:r>
            <a:r>
              <a:rPr lang="zh-CN" altLang="en-US" sz="2400" dirty="0"/>
              <a:t>对于用户输入的命令，有以下</a:t>
            </a:r>
            <a:r>
              <a:rPr lang="en-US" altLang="zh-CN" sz="2400" dirty="0">
                <a:solidFill>
                  <a:srgbClr val="0000CC"/>
                </a:solidFill>
              </a:rPr>
              <a:t>3</a:t>
            </a:r>
            <a:r>
              <a:rPr lang="zh-CN" altLang="en-US" sz="2400" dirty="0">
                <a:solidFill>
                  <a:srgbClr val="0000CC"/>
                </a:solidFill>
              </a:rPr>
              <a:t>种处理方式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rgbClr val="0000CC"/>
                </a:solidFill>
              </a:rPr>
              <a:t>如果用户输入的是内置命令</a:t>
            </a:r>
            <a:r>
              <a:rPr lang="zh-CN" altLang="en-US" sz="2400" dirty="0"/>
              <a:t>，那么由</a:t>
            </a:r>
            <a:r>
              <a:rPr lang="en-US" altLang="zh-CN" sz="2400" dirty="0"/>
              <a:t>Shell</a:t>
            </a:r>
            <a:r>
              <a:rPr lang="zh-CN" altLang="en-US" sz="2400" dirty="0"/>
              <a:t>的内部解释器进行解释，并交由内核执行。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rgbClr val="0000CC"/>
                </a:solidFill>
              </a:rPr>
              <a:t>如果用户输入的是实用程序命令</a:t>
            </a:r>
            <a:r>
              <a:rPr lang="zh-CN" altLang="en-US" sz="2400" dirty="0"/>
              <a:t>，而且给出了命令的路径，那么</a:t>
            </a:r>
            <a:r>
              <a:rPr lang="en-US" altLang="zh-CN" sz="2400" dirty="0"/>
              <a:t>Shell</a:t>
            </a:r>
            <a:r>
              <a:rPr lang="zh-CN" altLang="en-US" sz="2400" dirty="0"/>
              <a:t>会按照用户提供的路径在硬盘中查找，并交由内核执行；否则输出提示信息。</a:t>
            </a:r>
            <a:endParaRPr lang="en-US" altLang="zh-CN" sz="2400" dirty="0"/>
          </a:p>
          <a:p>
            <a:pPr lvl="1">
              <a:lnSpc>
                <a:spcPct val="120000"/>
              </a:lnSpc>
            </a:pPr>
            <a:r>
              <a:rPr lang="zh-CN" altLang="en-US" sz="2400" dirty="0">
                <a:solidFill>
                  <a:srgbClr val="0000CC"/>
                </a:solidFill>
              </a:rPr>
              <a:t>如果用户输入的是实用程序命令</a:t>
            </a:r>
            <a:r>
              <a:rPr lang="zh-CN" altLang="en-US" sz="2400" dirty="0"/>
              <a:t>，但没给出路径，那么</a:t>
            </a:r>
            <a:r>
              <a:rPr lang="en-US" altLang="zh-CN" sz="2400" dirty="0"/>
              <a:t>Shell</a:t>
            </a:r>
            <a:r>
              <a:rPr lang="zh-CN" altLang="en-US" sz="2400" dirty="0"/>
              <a:t>会根据</a:t>
            </a:r>
            <a:r>
              <a:rPr lang="en-US" altLang="zh-CN" sz="2400" dirty="0"/>
              <a:t>PATH</a:t>
            </a:r>
            <a:r>
              <a:rPr lang="zh-CN" altLang="en-US" sz="2400" dirty="0"/>
              <a:t>环境变化量所指定的路径依次进行查找，找到就调入内存，交由内核执行；否则输出提示信息。</a:t>
            </a:r>
            <a:endParaRPr lang="en-US" altLang="zh-CN" sz="2400" dirty="0"/>
          </a:p>
          <a:p>
            <a:pPr marL="344487" lvl="1"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5254134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输出重定向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124744"/>
            <a:ext cx="8147248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600" dirty="0">
                <a:solidFill>
                  <a:srgbClr val="0000CC"/>
                </a:solidFill>
              </a:rPr>
              <a:t>2.  </a:t>
            </a:r>
            <a:r>
              <a:rPr lang="zh-CN" altLang="en-US" sz="2600" dirty="0">
                <a:solidFill>
                  <a:srgbClr val="0000CC"/>
                </a:solidFill>
              </a:rPr>
              <a:t>附加输出重定向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600" dirty="0"/>
              <a:t>附加输出重定向的功能与输出重定向基本相同。两者的不同之处在于附加输出重定向</a:t>
            </a:r>
            <a:r>
              <a:rPr lang="zh-CN" altLang="en-US" sz="2600" dirty="0">
                <a:solidFill>
                  <a:srgbClr val="0000CC"/>
                </a:solidFill>
              </a:rPr>
              <a:t>将输出内容</a:t>
            </a:r>
            <a:r>
              <a:rPr lang="zh-CN" altLang="en-US" sz="2600" dirty="0">
                <a:solidFill>
                  <a:srgbClr val="CC0099"/>
                </a:solidFill>
              </a:rPr>
              <a:t>追加</a:t>
            </a:r>
            <a:r>
              <a:rPr lang="zh-CN" altLang="en-US" sz="2600" dirty="0">
                <a:solidFill>
                  <a:srgbClr val="0000CC"/>
                </a:solidFill>
              </a:rPr>
              <a:t>到原有的内容的后面</a:t>
            </a:r>
            <a:r>
              <a:rPr lang="zh-CN" altLang="en-US" sz="2600" dirty="0"/>
              <a:t>，而不会覆盖其内容，利用符号“ </a:t>
            </a:r>
            <a:r>
              <a:rPr lang="en-US" altLang="zh-CN" sz="2600" dirty="0">
                <a:solidFill>
                  <a:srgbClr val="CC0099"/>
                </a:solidFill>
              </a:rPr>
              <a:t>&gt;&gt; </a:t>
            </a:r>
            <a:r>
              <a:rPr lang="zh-CN" altLang="en-US" sz="2600" dirty="0"/>
              <a:t>”来实现附加输出重定向功能。</a:t>
            </a:r>
            <a:endParaRPr lang="en-US" altLang="zh-CN" sz="2600" dirty="0"/>
          </a:p>
          <a:p>
            <a:pPr marL="0" indent="0">
              <a:buNone/>
            </a:pPr>
            <a:r>
              <a:rPr lang="zh-CN" altLang="en-US" sz="2600" dirty="0"/>
              <a:t>例如：向</a:t>
            </a:r>
            <a:r>
              <a:rPr lang="en-US" altLang="zh-CN" sz="2600" dirty="0" err="1"/>
              <a:t>f1</a:t>
            </a:r>
            <a:r>
              <a:rPr lang="zh-CN" altLang="en-US" sz="2600" dirty="0"/>
              <a:t>文件添加内容。</a:t>
            </a:r>
            <a:r>
              <a:rPr lang="en-US" altLang="zh-CN" sz="2600" dirty="0"/>
              <a:t> </a:t>
            </a:r>
          </a:p>
          <a:p>
            <a:pPr marL="0" indent="0">
              <a:buNone/>
            </a:pPr>
            <a:r>
              <a:rPr lang="en-US" altLang="zh-CN" sz="2600" dirty="0"/>
              <a:t>[</a:t>
            </a:r>
            <a:r>
              <a:rPr lang="en-US" altLang="zh-CN" sz="2600" dirty="0" err="1"/>
              <a:t>root@Linux</a:t>
            </a:r>
            <a:r>
              <a:rPr lang="en-US" altLang="zh-CN" sz="2600" dirty="0"/>
              <a:t>  root</a:t>
            </a:r>
            <a:r>
              <a:rPr lang="zh-CN" altLang="en-US" sz="2600" dirty="0"/>
              <a:t>］ </a:t>
            </a:r>
            <a:r>
              <a:rPr lang="en-US" altLang="zh-CN" sz="2600" dirty="0"/>
              <a:t># cat  &gt;&gt; </a:t>
            </a:r>
            <a:r>
              <a:rPr lang="en-US" altLang="zh-CN" sz="2600" dirty="0" err="1"/>
              <a:t>f1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Append to </a:t>
            </a:r>
            <a:r>
              <a:rPr lang="en-US" altLang="zh-CN" sz="2600" dirty="0" err="1"/>
              <a:t>f1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[</a:t>
            </a:r>
            <a:r>
              <a:rPr lang="en-US" altLang="zh-CN" sz="2600" dirty="0" err="1"/>
              <a:t>root@Linux</a:t>
            </a:r>
            <a:r>
              <a:rPr lang="en-US" altLang="zh-CN" sz="2600" dirty="0"/>
              <a:t>  root</a:t>
            </a:r>
            <a:r>
              <a:rPr lang="zh-CN" altLang="en-US" sz="2600" dirty="0"/>
              <a:t>］ </a:t>
            </a:r>
            <a:r>
              <a:rPr lang="en-US" altLang="zh-CN" sz="2600" dirty="0"/>
              <a:t>#  cat  </a:t>
            </a:r>
            <a:r>
              <a:rPr lang="en-US" altLang="zh-CN" sz="2600" dirty="0" err="1"/>
              <a:t>f1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This is a file named </a:t>
            </a:r>
            <a:r>
              <a:rPr lang="en-US" altLang="zh-CN" sz="2600" dirty="0" err="1"/>
              <a:t>f1</a:t>
            </a:r>
            <a:endParaRPr lang="en-US" altLang="zh-CN" sz="2600" dirty="0"/>
          </a:p>
          <a:p>
            <a:pPr marL="0" indent="0">
              <a:buNone/>
            </a:pPr>
            <a:r>
              <a:rPr lang="en-US" altLang="zh-CN" sz="2600" dirty="0"/>
              <a:t>Append to </a:t>
            </a:r>
            <a:r>
              <a:rPr lang="en-US" altLang="zh-CN" sz="2600" dirty="0" err="1"/>
              <a:t>f1</a:t>
            </a:r>
            <a:endParaRPr lang="en-US" altLang="zh-CN" sz="26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641866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196752"/>
            <a:ext cx="8229600" cy="511256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3.  </a:t>
            </a:r>
            <a:r>
              <a:rPr lang="zh-CN" altLang="en-US" sz="2400" dirty="0">
                <a:solidFill>
                  <a:srgbClr val="0000CC"/>
                </a:solidFill>
              </a:rPr>
              <a:t>错误输出重定向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400" dirty="0"/>
              <a:t>    Shell</a:t>
            </a:r>
            <a:r>
              <a:rPr lang="zh-CN" altLang="en-US" sz="2400" dirty="0"/>
              <a:t>中标准输出与错误输出是两个独立的输出操作。</a:t>
            </a:r>
            <a:r>
              <a:rPr lang="zh-CN" altLang="en-US" sz="2400" dirty="0">
                <a:solidFill>
                  <a:srgbClr val="0000CC"/>
                </a:solidFill>
              </a:rPr>
              <a:t>前者是输出命令执行的结果</a:t>
            </a:r>
            <a:r>
              <a:rPr lang="zh-CN" altLang="en-US" sz="2400" dirty="0"/>
              <a:t>，</a:t>
            </a:r>
            <a:r>
              <a:rPr lang="zh-CN" altLang="en-US" sz="2400" dirty="0">
                <a:solidFill>
                  <a:srgbClr val="0000CC"/>
                </a:solidFill>
              </a:rPr>
              <a:t>后者是输出命令执行中的错误信息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rgbClr val="CC0099"/>
                </a:solidFill>
              </a:rPr>
              <a:t>错误输出也可以进行重定向</a:t>
            </a:r>
            <a:r>
              <a:rPr lang="zh-CN" altLang="en-US" sz="2400" dirty="0"/>
              <a:t>，并可分为两种情况：</a:t>
            </a:r>
            <a:endParaRPr lang="en-US" altLang="zh-CN" sz="2400" dirty="0"/>
          </a:p>
          <a:p>
            <a:pPr lvl="1"/>
            <a:r>
              <a:rPr lang="zh-CN" altLang="en-US" sz="2000" dirty="0"/>
              <a:t>程序的执行结果显示在屏幕上，而错误信息重定向到指定文件，使用“ </a:t>
            </a:r>
            <a:r>
              <a:rPr lang="en-US" altLang="zh-CN" sz="2000" dirty="0">
                <a:solidFill>
                  <a:srgbClr val="CC0099"/>
                </a:solidFill>
              </a:rPr>
              <a:t>2&gt; </a:t>
            </a:r>
            <a:r>
              <a:rPr lang="zh-CN" altLang="en-US" sz="2000" dirty="0"/>
              <a:t>”符号。</a:t>
            </a:r>
            <a:endParaRPr lang="en-US" altLang="zh-CN" sz="2000" dirty="0"/>
          </a:p>
          <a:p>
            <a:pPr lvl="1"/>
            <a:r>
              <a:rPr lang="zh-CN" altLang="en-US" sz="2000" dirty="0"/>
              <a:t>程序的执行结果和错误信息都重定向到同一文件，使用“ </a:t>
            </a:r>
            <a:r>
              <a:rPr lang="en-US" altLang="zh-CN" sz="2000" dirty="0">
                <a:solidFill>
                  <a:srgbClr val="CC0099"/>
                </a:solidFill>
              </a:rPr>
              <a:t>&amp;&gt; </a:t>
            </a:r>
            <a:r>
              <a:rPr lang="zh-CN" altLang="en-US" sz="2000" dirty="0"/>
              <a:t>”符号。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400" dirty="0"/>
              <a:t>例如，查看</a:t>
            </a:r>
            <a:r>
              <a:rPr lang="en-US" altLang="zh-CN" sz="2400" dirty="0"/>
              <a:t>/temp</a:t>
            </a:r>
            <a:r>
              <a:rPr lang="zh-CN" altLang="en-US" sz="2400" dirty="0"/>
              <a:t>目录的文件和子目录信息，如有错误信息，则保存到</a:t>
            </a:r>
            <a:r>
              <a:rPr lang="en-US" altLang="zh-CN" sz="2400" dirty="0"/>
              <a:t>err</a:t>
            </a:r>
            <a:r>
              <a:rPr lang="zh-CN" altLang="en-US" sz="2400" dirty="0"/>
              <a:t>文件。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[root@ Linux  root</a:t>
            </a:r>
            <a:r>
              <a:rPr lang="zh-CN" altLang="en-US" sz="2400" dirty="0">
                <a:solidFill>
                  <a:srgbClr val="0000CC"/>
                </a:solidFill>
              </a:rPr>
              <a:t>］ </a:t>
            </a:r>
            <a:r>
              <a:rPr lang="en-US" altLang="zh-CN" sz="2400" dirty="0">
                <a:solidFill>
                  <a:srgbClr val="0000CC"/>
                </a:solidFill>
              </a:rPr>
              <a:t>#  ls  /temp  2 &gt;err</a:t>
            </a:r>
          </a:p>
          <a:p>
            <a:pPr marL="0" indent="0">
              <a:buNone/>
            </a:pPr>
            <a:r>
              <a:rPr lang="en-US" altLang="zh-CN" sz="2400" dirty="0"/>
              <a:t>[root@ Linux  root</a:t>
            </a:r>
            <a:r>
              <a:rPr lang="zh-CN" altLang="en-US" sz="2400" dirty="0"/>
              <a:t>］ </a:t>
            </a:r>
            <a:r>
              <a:rPr lang="en-US" altLang="zh-CN" sz="2400" dirty="0"/>
              <a:t>#  cat   err</a:t>
            </a:r>
          </a:p>
          <a:p>
            <a:pPr marL="0" indent="0">
              <a:buNone/>
            </a:pPr>
            <a:r>
              <a:rPr lang="en-US" altLang="zh-CN" sz="2400" dirty="0"/>
              <a:t>Ls: cannot  access /temp: No such file or directory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输出重定向</a:t>
            </a:r>
          </a:p>
        </p:txBody>
      </p:sp>
    </p:spTree>
    <p:extLst>
      <p:ext uri="{BB962C8B-B14F-4D97-AF65-F5344CB8AC3E}">
        <p14:creationId xmlns:p14="http://schemas.microsoft.com/office/powerpoint/2010/main" val="37436474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输出重定向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75252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4.  </a:t>
            </a:r>
            <a:r>
              <a:rPr lang="zh-CN" altLang="en-US" sz="2400" dirty="0">
                <a:solidFill>
                  <a:srgbClr val="0000CC"/>
                </a:solidFill>
              </a:rPr>
              <a:t>输入重定向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输入重定向跟输出重定向相反，是指</a:t>
            </a:r>
            <a:r>
              <a:rPr lang="zh-CN" altLang="en-US" sz="2400" dirty="0">
                <a:solidFill>
                  <a:srgbClr val="CC0099"/>
                </a:solidFill>
              </a:rPr>
              <a:t>不从标准输入（键盘）读入数据，而是从文件读入数据</a:t>
            </a:r>
            <a:r>
              <a:rPr lang="zh-CN" altLang="en-US" sz="2400" dirty="0"/>
              <a:t>，用“ </a:t>
            </a:r>
            <a:r>
              <a:rPr lang="en-US" altLang="zh-CN" sz="2400" dirty="0">
                <a:solidFill>
                  <a:srgbClr val="CC0099"/>
                </a:solidFill>
              </a:rPr>
              <a:t>&lt; </a:t>
            </a:r>
            <a:r>
              <a:rPr lang="zh-CN" altLang="en-US" sz="2400" dirty="0"/>
              <a:t>”符号来实现。由于大多数命令都以参数的形式在命令行上指定输入文件，所以输入重定向</a:t>
            </a:r>
            <a:r>
              <a:rPr lang="zh-CN" altLang="en-US" sz="2400" dirty="0">
                <a:solidFill>
                  <a:srgbClr val="0000CC"/>
                </a:solidFill>
              </a:rPr>
              <a:t>不常使用</a:t>
            </a:r>
            <a:r>
              <a:rPr lang="zh-CN" altLang="en-US" sz="2400" dirty="0"/>
              <a:t>。但是，少数命令（如</a:t>
            </a:r>
            <a:r>
              <a:rPr lang="en-US" altLang="zh-CN" sz="2400" dirty="0"/>
              <a:t>patch</a:t>
            </a:r>
            <a:r>
              <a:rPr lang="zh-CN" altLang="en-US" sz="2400" dirty="0"/>
              <a:t>命令）不接受文件名作为参数，必须使用输入重定向。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例如：用输入重定向的方式查看</a:t>
            </a:r>
            <a:r>
              <a:rPr lang="en-US" altLang="zh-CN" sz="2400" dirty="0" err="1"/>
              <a:t>f1</a:t>
            </a:r>
            <a:r>
              <a:rPr lang="zh-CN" altLang="en-US" sz="2400" dirty="0"/>
              <a:t>文件的内容。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[root@ Linux  root</a:t>
            </a:r>
            <a:r>
              <a:rPr lang="zh-CN" altLang="en-US" sz="2400" dirty="0"/>
              <a:t>］ </a:t>
            </a:r>
            <a:r>
              <a:rPr lang="en-US" altLang="zh-CN" sz="2400" dirty="0"/>
              <a:t>#    cat &lt;</a:t>
            </a:r>
            <a:r>
              <a:rPr lang="en-US" altLang="zh-CN" sz="2400" dirty="0" err="1"/>
              <a:t>f1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/>
              <a:t>This is a file named </a:t>
            </a:r>
            <a:r>
              <a:rPr lang="en-US" altLang="zh-CN" sz="2400" dirty="0" err="1"/>
              <a:t>f1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Append to </a:t>
            </a:r>
            <a:r>
              <a:rPr lang="en-US" altLang="zh-CN" sz="2400" dirty="0" err="1"/>
              <a:t>f1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此时</a:t>
            </a:r>
            <a:r>
              <a:rPr lang="en-US" altLang="zh-CN" sz="2400" dirty="0"/>
              <a:t>cat&lt;</a:t>
            </a:r>
            <a:r>
              <a:rPr lang="en-US" altLang="zh-CN" sz="2400" dirty="0" err="1"/>
              <a:t>f1</a:t>
            </a:r>
            <a:r>
              <a:rPr lang="zh-CN" altLang="en-US" sz="2400" dirty="0"/>
              <a:t>命令的输入结果与</a:t>
            </a:r>
            <a:r>
              <a:rPr lang="en-US" altLang="zh-CN" sz="2400" dirty="0"/>
              <a:t>cat  </a:t>
            </a:r>
            <a:r>
              <a:rPr lang="en-US" altLang="zh-CN" sz="2400" dirty="0" err="1"/>
              <a:t>f1</a:t>
            </a:r>
            <a:r>
              <a:rPr lang="zh-CN" altLang="en-US" sz="2400" dirty="0"/>
              <a:t>命令完全相同。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3762420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1176" y="1052736"/>
            <a:ext cx="7931224" cy="5328592"/>
          </a:xfrm>
        </p:spPr>
        <p:txBody>
          <a:bodyPr/>
          <a:lstStyle/>
          <a:p>
            <a:r>
              <a:rPr lang="zh-CN" altLang="en-US" sz="2400" dirty="0">
                <a:solidFill>
                  <a:srgbClr val="0000CC"/>
                </a:solidFill>
              </a:rPr>
              <a:t>管道</a:t>
            </a:r>
            <a:r>
              <a:rPr lang="zh-CN" altLang="en-US" sz="2400" dirty="0"/>
              <a:t>是</a:t>
            </a:r>
            <a:r>
              <a:rPr lang="en-US" altLang="zh-CN" sz="2400" dirty="0"/>
              <a:t>Shell</a:t>
            </a:r>
            <a:r>
              <a:rPr lang="zh-CN" altLang="en-US" sz="2400" dirty="0"/>
              <a:t>的另一大特征，其将多个命令前后连接起来形成一个管道流。管道流中的每一个命令都作为一个单独的进程运行，</a:t>
            </a:r>
            <a:r>
              <a:rPr lang="zh-CN" altLang="en-US" sz="2400" dirty="0">
                <a:solidFill>
                  <a:srgbClr val="CC0099"/>
                </a:solidFill>
              </a:rPr>
              <a:t>前一命令的输出结果传送到后一个命令作为输入，从左到右依次执行</a:t>
            </a:r>
            <a:r>
              <a:rPr lang="zh-CN" altLang="en-US" sz="2400" dirty="0"/>
              <a:t>每个命令。</a:t>
            </a:r>
            <a:endParaRPr lang="en-US" altLang="zh-CN" sz="2400" dirty="0"/>
          </a:p>
          <a:p>
            <a:r>
              <a:rPr lang="zh-CN" altLang="en-US" sz="2400" dirty="0"/>
              <a:t>利用“ </a:t>
            </a:r>
            <a:r>
              <a:rPr lang="en-US" altLang="zh-CN" sz="2400" dirty="0">
                <a:solidFill>
                  <a:srgbClr val="CC0099"/>
                </a:solidFill>
              </a:rPr>
              <a:t>| </a:t>
            </a:r>
            <a:r>
              <a:rPr lang="zh-CN" altLang="en-US" sz="2400" dirty="0"/>
              <a:t>”符号实现管道功能。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例如：利用管道统计当前目录中的文件和子目录的数目。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[root@ Linux  root</a:t>
            </a:r>
            <a:r>
              <a:rPr lang="zh-CN" altLang="en-US" sz="2400" dirty="0"/>
              <a:t>］ </a:t>
            </a:r>
            <a:r>
              <a:rPr lang="en-US" altLang="zh-CN" sz="2400" dirty="0"/>
              <a:t>#    ls   |</a:t>
            </a:r>
            <a:r>
              <a:rPr lang="en-US" altLang="zh-CN" sz="2400" dirty="0" err="1"/>
              <a:t>wc</a:t>
            </a:r>
            <a:r>
              <a:rPr lang="en-US" altLang="zh-CN" sz="2400" dirty="0"/>
              <a:t>  -l</a:t>
            </a:r>
          </a:p>
          <a:p>
            <a:pPr marL="0" indent="0">
              <a:buNone/>
            </a:pPr>
            <a:r>
              <a:rPr lang="en-US" altLang="zh-CN" sz="2400" dirty="0"/>
              <a:t>10</a:t>
            </a:r>
          </a:p>
          <a:p>
            <a:pPr marL="0" indent="0">
              <a:buNone/>
            </a:pPr>
            <a:r>
              <a:rPr lang="zh-CN" altLang="en-US" sz="2400" dirty="0"/>
              <a:t>此时，屏幕上并不会显示</a:t>
            </a:r>
            <a:r>
              <a:rPr lang="en-US" altLang="zh-CN" sz="2400" dirty="0"/>
              <a:t>ls</a:t>
            </a:r>
            <a:r>
              <a:rPr lang="zh-CN" altLang="en-US" sz="2400" dirty="0"/>
              <a:t>命令执行的结果，因为</a:t>
            </a:r>
            <a:r>
              <a:rPr lang="en-US" altLang="zh-CN" sz="2400" dirty="0"/>
              <a:t>ls</a:t>
            </a:r>
            <a:r>
              <a:rPr lang="zh-CN" altLang="en-US" sz="2400" dirty="0"/>
              <a:t>命令执行的结果通过管道交给</a:t>
            </a:r>
            <a:r>
              <a:rPr lang="en-US" altLang="zh-CN" sz="2400" dirty="0" err="1"/>
              <a:t>wc</a:t>
            </a:r>
            <a:r>
              <a:rPr lang="en-US" altLang="zh-CN" sz="2400" dirty="0"/>
              <a:t> –l</a:t>
            </a:r>
            <a:r>
              <a:rPr lang="zh-CN" altLang="en-US" sz="2400" dirty="0"/>
              <a:t>来执行，屏幕最后显示</a:t>
            </a:r>
            <a:r>
              <a:rPr lang="en-US" altLang="zh-CN" sz="2400" dirty="0" err="1"/>
              <a:t>wc</a:t>
            </a:r>
            <a:r>
              <a:rPr lang="en-US" altLang="zh-CN" sz="2400" dirty="0"/>
              <a:t> –l</a:t>
            </a:r>
            <a:r>
              <a:rPr lang="zh-CN" altLang="en-US" sz="2400" dirty="0"/>
              <a:t>执行后的结果。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练习</a:t>
            </a:r>
            <a:r>
              <a:rPr lang="en-US" altLang="zh-CN" sz="2400" dirty="0">
                <a:solidFill>
                  <a:srgbClr val="0000CC"/>
                </a:solidFill>
              </a:rPr>
              <a:t>12</a:t>
            </a:r>
            <a:r>
              <a:rPr lang="zh-CN" altLang="en-US" sz="2400" dirty="0"/>
              <a:t>：将当前目录下</a:t>
            </a:r>
            <a:r>
              <a:rPr lang="en-US" altLang="zh-CN" sz="2400" dirty="0"/>
              <a:t>ls</a:t>
            </a:r>
            <a:r>
              <a:rPr lang="zh-CN" altLang="en-US" sz="2400" dirty="0"/>
              <a:t>命令输出结果用</a:t>
            </a:r>
            <a:r>
              <a:rPr lang="en-US" altLang="zh-CN" sz="2400" dirty="0"/>
              <a:t>grep</a:t>
            </a:r>
            <a:r>
              <a:rPr lang="zh-CN" altLang="en-US" sz="2400" dirty="0"/>
              <a:t>命令把包含字符串“</a:t>
            </a:r>
            <a:r>
              <a:rPr lang="en-US" altLang="zh-CN" sz="2400" dirty="0" err="1"/>
              <a:t>abc</a:t>
            </a:r>
            <a:r>
              <a:rPr lang="en-US" altLang="zh-CN" sz="2400" dirty="0"/>
              <a:t>”</a:t>
            </a:r>
            <a:r>
              <a:rPr lang="zh-CN" altLang="en-US" sz="2400" dirty="0"/>
              <a:t>的行过滤出来，作为</a:t>
            </a:r>
            <a:r>
              <a:rPr lang="en-US" altLang="zh-CN" sz="2400" dirty="0" err="1"/>
              <a:t>wc</a:t>
            </a:r>
            <a:r>
              <a:rPr lang="zh-CN" altLang="en-US" sz="2400" dirty="0"/>
              <a:t>命令的输入：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79392728"/>
      </p:ext>
    </p:extLst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12776"/>
            <a:ext cx="8064896" cy="4411662"/>
          </a:xfrm>
        </p:spPr>
        <p:txBody>
          <a:bodyPr/>
          <a:lstStyle/>
          <a:p>
            <a:r>
              <a:rPr lang="zh-CN" altLang="en-US" sz="2800" dirty="0"/>
              <a:t>利用</a:t>
            </a:r>
            <a:r>
              <a:rPr lang="en-US" altLang="zh-CN" sz="2800" dirty="0"/>
              <a:t>Shell</a:t>
            </a:r>
            <a:r>
              <a:rPr lang="zh-CN" altLang="en-US" sz="2800" dirty="0"/>
              <a:t>命令进行操作时，用户需要对次反复输入相关命令，</a:t>
            </a:r>
            <a:r>
              <a:rPr lang="en-US" altLang="zh-CN" sz="2800" dirty="0"/>
              <a:t>Shell</a:t>
            </a:r>
            <a:r>
              <a:rPr lang="zh-CN" altLang="en-US" sz="2800" dirty="0"/>
              <a:t>提供历史记录、别名和自动补齐等功能，可以简化</a:t>
            </a:r>
            <a:r>
              <a:rPr lang="en-US" altLang="zh-CN" sz="2800" dirty="0"/>
              <a:t>Shell</a:t>
            </a:r>
            <a:r>
              <a:rPr lang="zh-CN" altLang="en-US" sz="2800" dirty="0"/>
              <a:t>命令输入工作。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1. </a:t>
            </a:r>
            <a:r>
              <a:rPr lang="zh-CN" altLang="en-US" sz="2800" dirty="0">
                <a:solidFill>
                  <a:srgbClr val="0000CC"/>
                </a:solidFill>
              </a:rPr>
              <a:t>历史记录</a:t>
            </a:r>
            <a:endParaRPr lang="en-US" altLang="zh-CN" sz="28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en-US" altLang="zh-CN" sz="2800" dirty="0"/>
              <a:t>    Shell</a:t>
            </a:r>
            <a:r>
              <a:rPr lang="zh-CN" altLang="en-US" sz="2800" dirty="0"/>
              <a:t>记录一定数量的已执行命令，当再次执行时，不用再次输入，直接调用即可。这些记录保存在用户目录名为</a:t>
            </a:r>
            <a:r>
              <a:rPr lang="en-US" altLang="zh-CN" sz="2800" dirty="0"/>
              <a:t>.</a:t>
            </a:r>
            <a:r>
              <a:rPr lang="en-US" altLang="zh-CN" sz="2800" dirty="0" err="1"/>
              <a:t>bash_history</a:t>
            </a:r>
            <a:r>
              <a:rPr lang="zh-CN" altLang="en-US" sz="2800" dirty="0"/>
              <a:t>的隐藏文件。当用户关机或退出登录，本次操作中使用过的所有</a:t>
            </a:r>
            <a:r>
              <a:rPr lang="en-US" altLang="zh-CN" sz="2800" dirty="0"/>
              <a:t>Shell</a:t>
            </a:r>
            <a:r>
              <a:rPr lang="zh-CN" altLang="en-US" sz="2800" dirty="0"/>
              <a:t>命令就会追加保存到该文件中。</a:t>
            </a:r>
            <a:r>
              <a:rPr lang="en-US" altLang="zh-CN" sz="2800" dirty="0"/>
              <a:t>Bash</a:t>
            </a:r>
            <a:r>
              <a:rPr lang="zh-CN" altLang="en-US" sz="2800" dirty="0"/>
              <a:t>默认保存</a:t>
            </a:r>
            <a:r>
              <a:rPr lang="en-US" altLang="zh-CN" sz="2800" dirty="0"/>
              <a:t>1000</a:t>
            </a:r>
            <a:r>
              <a:rPr lang="zh-CN" altLang="en-US" sz="2800" dirty="0"/>
              <a:t>条。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30659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历史记录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>
                <a:solidFill>
                  <a:srgbClr val="0000CC"/>
                </a:solidFill>
              </a:rPr>
              <a:t>历史记录使用方法</a:t>
            </a:r>
            <a:endParaRPr lang="en-US" altLang="zh-CN" dirty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/>
              <a:t>使用上下方向键、</a:t>
            </a:r>
            <a:r>
              <a:rPr lang="en-US" altLang="zh-CN" sz="2800" dirty="0"/>
              <a:t>[</a:t>
            </a:r>
            <a:r>
              <a:rPr lang="en-US" altLang="zh-CN" sz="2800" dirty="0" err="1"/>
              <a:t>PgUp</a:t>
            </a:r>
            <a:r>
              <a:rPr lang="en-US" altLang="zh-CN" sz="2800" dirty="0"/>
              <a:t>]</a:t>
            </a:r>
            <a:r>
              <a:rPr lang="zh-CN" altLang="en-US" sz="2800" dirty="0"/>
              <a:t>或</a:t>
            </a:r>
            <a:r>
              <a:rPr lang="en-US" altLang="zh-CN" sz="2800" dirty="0"/>
              <a:t>[</a:t>
            </a:r>
            <a:r>
              <a:rPr lang="en-US" altLang="zh-CN" sz="2800" dirty="0" err="1"/>
              <a:t>PgDn</a:t>
            </a:r>
            <a:r>
              <a:rPr lang="en-US" altLang="zh-CN" sz="2800" dirty="0"/>
              <a:t>]</a:t>
            </a:r>
            <a:r>
              <a:rPr lang="zh-CN" altLang="en-US" sz="2800" dirty="0"/>
              <a:t>，在</a:t>
            </a:r>
            <a:r>
              <a:rPr lang="en-US" altLang="zh-CN" sz="2800" dirty="0"/>
              <a:t>Shell</a:t>
            </a:r>
            <a:r>
              <a:rPr lang="zh-CN" altLang="en-US" sz="2800" dirty="0"/>
              <a:t>命令提示符后出现已执行过的命令。直接按</a:t>
            </a:r>
            <a:r>
              <a:rPr lang="en-US" altLang="zh-CN" sz="2800" dirty="0"/>
              <a:t>[Enter]</a:t>
            </a:r>
            <a:r>
              <a:rPr lang="zh-CN" altLang="en-US" sz="2800" dirty="0"/>
              <a:t>键就可以在执行这一命令。</a:t>
            </a:r>
            <a:endParaRPr lang="en-US" altLang="zh-CN" sz="28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800" dirty="0"/>
              <a:t>先利用</a:t>
            </a:r>
            <a:r>
              <a:rPr lang="en-US" altLang="zh-CN" sz="2800" dirty="0"/>
              <a:t>history</a:t>
            </a:r>
            <a:r>
              <a:rPr lang="zh-CN" altLang="en-US" sz="2800" dirty="0"/>
              <a:t>命令查看</a:t>
            </a:r>
            <a:r>
              <a:rPr lang="en-US" altLang="zh-CN" sz="2800" dirty="0"/>
              <a:t>Shell</a:t>
            </a:r>
            <a:r>
              <a:rPr lang="zh-CN" altLang="en-US" sz="2800" dirty="0"/>
              <a:t>命令的历史记录，然后调用已执行过的</a:t>
            </a:r>
            <a:r>
              <a:rPr lang="en-US" altLang="zh-CN" sz="2800" dirty="0"/>
              <a:t>Shell</a:t>
            </a:r>
            <a:r>
              <a:rPr lang="zh-CN" altLang="en-US" sz="2800" dirty="0"/>
              <a:t>命令。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3298473"/>
      </p:ext>
    </p:extLst>
  </p:cSld>
  <p:clrMapOvr>
    <a:masterClrMapping/>
  </p:clrMapOvr>
  <p:transition spd="slow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96752"/>
            <a:ext cx="8229600" cy="4411662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3. </a:t>
            </a:r>
            <a:r>
              <a:rPr lang="en-US" altLang="zh-CN" sz="2600" dirty="0">
                <a:solidFill>
                  <a:srgbClr val="0000CC"/>
                </a:solidFill>
              </a:rPr>
              <a:t>history</a:t>
            </a:r>
            <a:r>
              <a:rPr lang="zh-CN" altLang="en-US" sz="2600" dirty="0">
                <a:solidFill>
                  <a:srgbClr val="0000CC"/>
                </a:solidFill>
              </a:rPr>
              <a:t>命令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dirty="0"/>
              <a:t>格式：</a:t>
            </a:r>
            <a:r>
              <a:rPr lang="en-US" altLang="zh-CN" sz="2600" dirty="0">
                <a:solidFill>
                  <a:srgbClr val="0000CC"/>
                </a:solidFill>
              </a:rPr>
              <a:t>history  [</a:t>
            </a:r>
            <a:r>
              <a:rPr lang="zh-CN" altLang="en-US" sz="2600" dirty="0">
                <a:solidFill>
                  <a:srgbClr val="0000CC"/>
                </a:solidFill>
              </a:rPr>
              <a:t>数字</a:t>
            </a:r>
            <a:r>
              <a:rPr lang="en-US" altLang="zh-CN" sz="2600" dirty="0">
                <a:solidFill>
                  <a:srgbClr val="0000CC"/>
                </a:solidFill>
              </a:rPr>
              <a:t>]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dirty="0"/>
              <a:t>功能：查看</a:t>
            </a:r>
            <a:r>
              <a:rPr lang="en-US" altLang="zh-CN" sz="2600" dirty="0"/>
              <a:t>Shell</a:t>
            </a:r>
            <a:r>
              <a:rPr lang="zh-CN" altLang="en-US" sz="2600" dirty="0"/>
              <a:t>命令的历史记录。数字参数指定最近执行过的</a:t>
            </a:r>
            <a:r>
              <a:rPr lang="en-US" altLang="zh-CN" sz="2600" dirty="0"/>
              <a:t>Shell</a:t>
            </a:r>
            <a:r>
              <a:rPr lang="zh-CN" altLang="en-US" sz="2600" dirty="0"/>
              <a:t>命令的个数。如果不使用数字参数，则查看</a:t>
            </a:r>
            <a:r>
              <a:rPr lang="en-US" altLang="zh-CN" sz="2600" dirty="0"/>
              <a:t>Shell</a:t>
            </a:r>
            <a:r>
              <a:rPr lang="zh-CN" altLang="en-US" sz="2600" dirty="0"/>
              <a:t>命令的所有历史记录。</a:t>
            </a:r>
            <a:endParaRPr lang="en-US" altLang="zh-CN" sz="26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600" dirty="0"/>
              <a:t>4. </a:t>
            </a:r>
            <a:r>
              <a:rPr lang="zh-CN" altLang="en-US" sz="2600" dirty="0">
                <a:solidFill>
                  <a:srgbClr val="0000CC"/>
                </a:solidFill>
              </a:rPr>
              <a:t>再次执行已经执行过的</a:t>
            </a:r>
            <a:r>
              <a:rPr lang="en-US" altLang="zh-CN" sz="2600" dirty="0">
                <a:solidFill>
                  <a:srgbClr val="0000CC"/>
                </a:solidFill>
              </a:rPr>
              <a:t>Shell</a:t>
            </a:r>
            <a:r>
              <a:rPr lang="zh-CN" altLang="en-US" sz="2600" dirty="0">
                <a:solidFill>
                  <a:srgbClr val="0000CC"/>
                </a:solidFill>
              </a:rPr>
              <a:t>命令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dirty="0"/>
              <a:t>格式：</a:t>
            </a:r>
            <a:r>
              <a:rPr lang="zh-CN" altLang="en-US" sz="2600" dirty="0">
                <a:solidFill>
                  <a:srgbClr val="0000CC"/>
                </a:solidFill>
              </a:rPr>
              <a:t>！序号</a:t>
            </a:r>
            <a:endParaRPr lang="en-US" altLang="zh-CN" sz="2600" dirty="0">
              <a:solidFill>
                <a:srgbClr val="0000CC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600" dirty="0"/>
              <a:t>功能：执行指定序号的</a:t>
            </a:r>
            <a:r>
              <a:rPr lang="en-US" altLang="zh-CN" sz="2600" dirty="0"/>
              <a:t>Shell</a:t>
            </a:r>
            <a:r>
              <a:rPr lang="zh-CN" altLang="en-US" sz="2600" dirty="0"/>
              <a:t>命令，而“ </a:t>
            </a:r>
            <a:r>
              <a:rPr lang="en-US" altLang="zh-CN" sz="2600" dirty="0">
                <a:solidFill>
                  <a:srgbClr val="CC0099"/>
                </a:solidFill>
              </a:rPr>
              <a:t>!! </a:t>
            </a:r>
            <a:r>
              <a:rPr lang="zh-CN" altLang="en-US" sz="2600" dirty="0"/>
              <a:t>”命令再次执行刚刚执行过的那个</a:t>
            </a:r>
            <a:r>
              <a:rPr lang="en-US" altLang="zh-CN" sz="2600" dirty="0"/>
              <a:t>Shell</a:t>
            </a:r>
            <a:r>
              <a:rPr lang="zh-CN" altLang="en-US" sz="2600" dirty="0"/>
              <a:t>命令。</a:t>
            </a:r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历史记录</a:t>
            </a:r>
          </a:p>
        </p:txBody>
      </p:sp>
    </p:spTree>
    <p:extLst>
      <p:ext uri="{BB962C8B-B14F-4D97-AF65-F5344CB8AC3E}">
        <p14:creationId xmlns:p14="http://schemas.microsoft.com/office/powerpoint/2010/main" val="2502877022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7543800" cy="858837"/>
          </a:xfrm>
        </p:spPr>
        <p:txBody>
          <a:bodyPr/>
          <a:lstStyle/>
          <a:p>
            <a:r>
              <a:rPr lang="zh-CN" altLang="en-US" dirty="0"/>
              <a:t>别名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836712"/>
            <a:ext cx="7787208" cy="441166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0000CC"/>
                </a:solidFill>
              </a:rPr>
              <a:t>别名命令</a:t>
            </a:r>
            <a:r>
              <a:rPr lang="en-US" altLang="zh-CN" sz="2400" dirty="0">
                <a:solidFill>
                  <a:srgbClr val="0000CC"/>
                </a:solidFill>
              </a:rPr>
              <a:t>alias</a:t>
            </a:r>
            <a:r>
              <a:rPr lang="zh-CN" altLang="en-US" sz="2400" dirty="0"/>
              <a:t>是按照</a:t>
            </a:r>
            <a:r>
              <a:rPr lang="en-US" altLang="zh-CN" sz="2400" dirty="0"/>
              <a:t>Shell</a:t>
            </a:r>
            <a:r>
              <a:rPr lang="zh-CN" altLang="en-US" sz="2400" dirty="0"/>
              <a:t>命令标准格式所写命令行的缩写，用于减少输入。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格式：</a:t>
            </a:r>
            <a:r>
              <a:rPr lang="en-US" altLang="zh-CN" sz="2400" dirty="0">
                <a:solidFill>
                  <a:srgbClr val="0000CC"/>
                </a:solidFill>
              </a:rPr>
              <a:t>alias  [</a:t>
            </a:r>
            <a:r>
              <a:rPr lang="zh-CN" altLang="en-US" sz="2400" dirty="0">
                <a:solidFill>
                  <a:srgbClr val="0000CC"/>
                </a:solidFill>
              </a:rPr>
              <a:t>别名</a:t>
            </a:r>
            <a:r>
              <a:rPr lang="en-US" altLang="zh-CN" sz="2400" dirty="0">
                <a:solidFill>
                  <a:srgbClr val="0000CC"/>
                </a:solidFill>
              </a:rPr>
              <a:t>=</a:t>
            </a:r>
            <a:r>
              <a:rPr lang="zh-CN" altLang="en-US" sz="2400" dirty="0">
                <a:solidFill>
                  <a:srgbClr val="0000CC"/>
                </a:solidFill>
              </a:rPr>
              <a:t>‘标准</a:t>
            </a:r>
            <a:r>
              <a:rPr lang="en-US" altLang="zh-CN" sz="2400" dirty="0">
                <a:solidFill>
                  <a:srgbClr val="0000CC"/>
                </a:solidFill>
              </a:rPr>
              <a:t>Shell</a:t>
            </a:r>
            <a:r>
              <a:rPr lang="zh-CN" altLang="en-US" sz="2400" dirty="0">
                <a:solidFill>
                  <a:srgbClr val="0000CC"/>
                </a:solidFill>
              </a:rPr>
              <a:t>命令行’</a:t>
            </a:r>
            <a:r>
              <a:rPr lang="en-US" altLang="zh-CN" sz="2400" dirty="0">
                <a:solidFill>
                  <a:srgbClr val="0000CC"/>
                </a:solidFill>
              </a:rPr>
              <a:t>]</a:t>
            </a:r>
          </a:p>
          <a:p>
            <a:pPr marL="0" indent="0">
              <a:buNone/>
            </a:pPr>
            <a:r>
              <a:rPr lang="zh-CN" altLang="en-US" sz="2400" dirty="0"/>
              <a:t>功能：查看和设置别名。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1.</a:t>
            </a:r>
            <a:r>
              <a:rPr lang="zh-CN" altLang="en-US" sz="2400" dirty="0">
                <a:solidFill>
                  <a:srgbClr val="0000CC"/>
                </a:solidFill>
              </a:rPr>
              <a:t>查看别名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zh-CN" altLang="en-US" sz="2400" dirty="0"/>
              <a:t>无参数的</a:t>
            </a:r>
            <a:r>
              <a:rPr lang="en-US" altLang="zh-CN" sz="2400" dirty="0"/>
              <a:t>alias</a:t>
            </a:r>
            <a:r>
              <a:rPr lang="zh-CN" altLang="en-US" sz="2400" dirty="0"/>
              <a:t>命令查看用户可使用的所有别名命令以及对应的标准</a:t>
            </a:r>
            <a:r>
              <a:rPr lang="en-US" altLang="zh-CN" sz="2400" dirty="0"/>
              <a:t>Shell</a:t>
            </a:r>
            <a:r>
              <a:rPr lang="zh-CN" altLang="en-US" sz="2400" dirty="0"/>
              <a:t>命令。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61048"/>
            <a:ext cx="626469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696025"/>
      </p:ext>
    </p:extLst>
  </p:cSld>
  <p:clrMapOvr>
    <a:masterClrMapping/>
  </p:clrMapOvr>
  <p:transition spd="slow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93899"/>
            <a:ext cx="7543800" cy="858837"/>
          </a:xfrm>
        </p:spPr>
        <p:txBody>
          <a:bodyPr/>
          <a:lstStyle/>
          <a:p>
            <a:r>
              <a:rPr lang="zh-CN" altLang="en-US" dirty="0"/>
              <a:t>别名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465610"/>
            <a:ext cx="7704856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Shell</a:t>
            </a:r>
            <a:r>
              <a:rPr lang="zh-CN" altLang="en-US" sz="2800" dirty="0"/>
              <a:t>规定：当</a:t>
            </a:r>
            <a:r>
              <a:rPr lang="zh-CN" altLang="en-US" sz="2800" dirty="0">
                <a:solidFill>
                  <a:srgbClr val="0000CC"/>
                </a:solidFill>
              </a:rPr>
              <a:t>别名与标准</a:t>
            </a:r>
            <a:r>
              <a:rPr lang="en-US" altLang="zh-CN" sz="2800" dirty="0">
                <a:solidFill>
                  <a:srgbClr val="0000CC"/>
                </a:solidFill>
              </a:rPr>
              <a:t>Shell</a:t>
            </a:r>
            <a:r>
              <a:rPr lang="zh-CN" altLang="en-US" sz="2800" dirty="0">
                <a:solidFill>
                  <a:srgbClr val="0000CC"/>
                </a:solidFill>
              </a:rPr>
              <a:t>命令同名时，别名命令优先于标准</a:t>
            </a:r>
            <a:r>
              <a:rPr lang="en-US" altLang="zh-CN" sz="2800" dirty="0">
                <a:solidFill>
                  <a:srgbClr val="0000CC"/>
                </a:solidFill>
              </a:rPr>
              <a:t>Shell</a:t>
            </a:r>
            <a:r>
              <a:rPr lang="zh-CN" altLang="en-US" sz="2800" dirty="0">
                <a:solidFill>
                  <a:srgbClr val="0000CC"/>
                </a:solidFill>
              </a:rPr>
              <a:t>命令执行。</a:t>
            </a:r>
            <a:r>
              <a:rPr lang="zh-CN" altLang="en-US" sz="2800" dirty="0"/>
              <a:t>也就是说。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如果要使用标准的</a:t>
            </a:r>
            <a:r>
              <a:rPr lang="en-US" altLang="zh-CN" sz="2800" dirty="0"/>
              <a:t>Shell</a:t>
            </a:r>
            <a:r>
              <a:rPr lang="zh-CN" altLang="en-US" sz="2800" dirty="0"/>
              <a:t>命令，需要在命名名前添加“</a:t>
            </a:r>
            <a:r>
              <a:rPr lang="en-US" altLang="zh-CN" sz="2800" dirty="0"/>
              <a:t>\</a:t>
            </a:r>
            <a:r>
              <a:rPr lang="zh-CN" altLang="en-US" sz="2800" dirty="0"/>
              <a:t>”字符。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3341343"/>
      </p:ext>
    </p:extLst>
  </p:cSld>
  <p:clrMapOvr>
    <a:masterClrMapping/>
  </p:clrMapOvr>
  <p:transition spd="slow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设置别名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5"/>
            <a:ext cx="8147248" cy="4680520"/>
          </a:xfrm>
        </p:spPr>
        <p:txBody>
          <a:bodyPr/>
          <a:lstStyle/>
          <a:p>
            <a:r>
              <a:rPr lang="zh-CN" altLang="en-US" sz="2800" dirty="0"/>
              <a:t>使用带参数的</a:t>
            </a:r>
            <a:r>
              <a:rPr lang="en-US" altLang="zh-CN" sz="2800" dirty="0"/>
              <a:t>alias</a:t>
            </a:r>
            <a:r>
              <a:rPr lang="zh-CN" altLang="en-US" sz="2800" dirty="0"/>
              <a:t>命令可以设置用户别名。</a:t>
            </a:r>
            <a:endParaRPr lang="en-US" altLang="zh-CN" sz="2800" dirty="0"/>
          </a:p>
          <a:p>
            <a:r>
              <a:rPr lang="zh-CN" altLang="en-US" sz="2800" dirty="0"/>
              <a:t>设置别名时，</a:t>
            </a:r>
            <a:r>
              <a:rPr lang="zh-CN" altLang="en-US" sz="2800" dirty="0">
                <a:solidFill>
                  <a:srgbClr val="CC0099"/>
                </a:solidFill>
              </a:rPr>
              <a:t>“</a:t>
            </a:r>
            <a:r>
              <a:rPr lang="en-US" altLang="zh-CN" sz="2800" dirty="0">
                <a:solidFill>
                  <a:srgbClr val="CC0099"/>
                </a:solidFill>
              </a:rPr>
              <a:t>=</a:t>
            </a:r>
            <a:r>
              <a:rPr lang="zh-CN" altLang="en-US" sz="2800" dirty="0">
                <a:solidFill>
                  <a:srgbClr val="CC0099"/>
                </a:solidFill>
              </a:rPr>
              <a:t>”的两边不能有空格</a:t>
            </a:r>
            <a:r>
              <a:rPr lang="zh-CN" altLang="en-US" sz="2800" dirty="0"/>
              <a:t>，并在标准</a:t>
            </a:r>
            <a:r>
              <a:rPr lang="en-US" altLang="zh-CN" sz="2800" dirty="0"/>
              <a:t>Shell</a:t>
            </a:r>
            <a:r>
              <a:rPr lang="zh-CN" altLang="en-US" sz="2800" dirty="0">
                <a:solidFill>
                  <a:srgbClr val="CC0099"/>
                </a:solidFill>
              </a:rPr>
              <a:t>命令行的两端使用单引号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例如：设置别名命令</a:t>
            </a:r>
            <a:r>
              <a:rPr lang="en-US" altLang="zh-CN" sz="2800" dirty="0" err="1"/>
              <a:t>ctab</a:t>
            </a:r>
            <a:r>
              <a:rPr lang="en-US" altLang="zh-CN" sz="2800" dirty="0"/>
              <a:t>,</a:t>
            </a:r>
            <a:r>
              <a:rPr lang="zh-CN" altLang="en-US" sz="2800" dirty="0"/>
              <a:t>其功能是在</a:t>
            </a:r>
            <a:r>
              <a:rPr lang="en-US" altLang="zh-CN" sz="2800" dirty="0"/>
              <a:t>vi</a:t>
            </a:r>
            <a:r>
              <a:rPr lang="zh-CN" altLang="en-US" sz="2800" dirty="0"/>
              <a:t>中打开</a:t>
            </a:r>
            <a:r>
              <a:rPr lang="en-US" altLang="zh-CN" sz="2800" dirty="0"/>
              <a:t>/</a:t>
            </a:r>
            <a:r>
              <a:rPr lang="en-US" altLang="zh-CN" sz="2800" dirty="0" err="1"/>
              <a:t>etc</a:t>
            </a:r>
            <a:r>
              <a:rPr lang="en-US" altLang="zh-CN" sz="2800" dirty="0"/>
              <a:t>/</a:t>
            </a:r>
            <a:r>
              <a:rPr lang="en-US" altLang="zh-CN" sz="2800" dirty="0" err="1"/>
              <a:t>inittab</a:t>
            </a:r>
            <a:r>
              <a:rPr lang="zh-CN" altLang="en-US" sz="2800" dirty="0"/>
              <a:t>文件。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sz="2400" dirty="0"/>
              <a:t>别名的有效期仅持续到用户退出登录为止。</a:t>
            </a:r>
            <a:endParaRPr lang="en-US" altLang="zh-CN" sz="2400" dirty="0"/>
          </a:p>
          <a:p>
            <a:r>
              <a:rPr lang="zh-CN" altLang="en-US" sz="2400" dirty="0"/>
              <a:t>若希望别名命令每次登录都有效，可以将</a:t>
            </a:r>
            <a:r>
              <a:rPr lang="en-US" altLang="zh-CN" sz="2400" dirty="0"/>
              <a:t>alias</a:t>
            </a:r>
            <a:r>
              <a:rPr lang="zh-CN" altLang="en-US" sz="2400" dirty="0"/>
              <a:t>命令写入用户主目录中的</a:t>
            </a:r>
            <a:r>
              <a:rPr lang="en-US" altLang="zh-CN" sz="2400" dirty="0"/>
              <a:t>.</a:t>
            </a:r>
            <a:r>
              <a:rPr lang="en-US" altLang="zh-CN" sz="2400" dirty="0" err="1"/>
              <a:t>bashrc</a:t>
            </a:r>
            <a:r>
              <a:rPr lang="zh-CN" altLang="en-US" sz="2400" dirty="0"/>
              <a:t>文件中。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11560" y="3966155"/>
            <a:ext cx="75841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  <a:latin typeface="+mn-lt"/>
                <a:ea typeface="+mn-ea"/>
              </a:rPr>
              <a:t>[root@ Linux  root</a:t>
            </a:r>
            <a:r>
              <a:rPr lang="zh-CN" altLang="en-US" sz="2400" dirty="0">
                <a:solidFill>
                  <a:srgbClr val="0000CC"/>
                </a:solidFill>
                <a:latin typeface="+mn-lt"/>
                <a:ea typeface="+mn-ea"/>
              </a:rPr>
              <a:t>］ 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+mn-ea"/>
              </a:rPr>
              <a:t># alias  </a:t>
            </a:r>
            <a:r>
              <a:rPr lang="en-US" altLang="zh-CN" sz="2400" dirty="0" err="1">
                <a:solidFill>
                  <a:srgbClr val="0000CC"/>
                </a:solidFill>
                <a:latin typeface="+mn-lt"/>
                <a:ea typeface="+mn-ea"/>
              </a:rPr>
              <a:t>ctab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+mn-ea"/>
              </a:rPr>
              <a:t>=‘cat /</a:t>
            </a:r>
            <a:r>
              <a:rPr lang="en-US" altLang="zh-CN" sz="2400" dirty="0" err="1">
                <a:solidFill>
                  <a:srgbClr val="0000CC"/>
                </a:solidFill>
                <a:latin typeface="+mn-lt"/>
                <a:ea typeface="+mn-ea"/>
              </a:rPr>
              <a:t>etc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+mn-ea"/>
              </a:rPr>
              <a:t>/</a:t>
            </a:r>
            <a:r>
              <a:rPr lang="en-US" altLang="zh-CN" sz="2400" dirty="0" err="1">
                <a:solidFill>
                  <a:srgbClr val="0000CC"/>
                </a:solidFill>
                <a:latin typeface="+mn-lt"/>
                <a:ea typeface="+mn-ea"/>
              </a:rPr>
              <a:t>inittab</a:t>
            </a:r>
            <a:r>
              <a:rPr lang="en-US" altLang="zh-CN" sz="2400" dirty="0">
                <a:solidFill>
                  <a:srgbClr val="0000CC"/>
                </a:solidFill>
                <a:latin typeface="+mn-lt"/>
                <a:ea typeface="+mn-ea"/>
              </a:rPr>
              <a:t>’</a:t>
            </a:r>
          </a:p>
          <a:p>
            <a:endParaRPr lang="zh-CN" altLang="en-US" sz="2400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9806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eaLnBrk="1" hangingPunct="1"/>
            <a:r>
              <a:rPr lang="en-US" altLang="zh-CN" dirty="0"/>
              <a:t>Shell</a:t>
            </a:r>
            <a:r>
              <a:rPr lang="zh-CN" altLang="en-US" dirty="0"/>
              <a:t>命令格式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124744"/>
            <a:ext cx="8229600" cy="4968552"/>
          </a:xfrm>
        </p:spPr>
        <p:txBody>
          <a:bodyPr/>
          <a:lstStyle/>
          <a:p>
            <a:pPr eaLnBrk="1" hangingPunct="1"/>
            <a:r>
              <a:rPr lang="en-US" altLang="zh-CN" sz="2800" dirty="0"/>
              <a:t>Linux</a:t>
            </a:r>
            <a:r>
              <a:rPr lang="zh-CN" altLang="en-US" sz="2800" dirty="0"/>
              <a:t>中的命令格式一般为：</a:t>
            </a:r>
            <a:br>
              <a:rPr lang="zh-CN" altLang="en-US" sz="2800" dirty="0"/>
            </a:br>
            <a:r>
              <a:rPr lang="zh-CN" altLang="en-US" sz="2800" dirty="0"/>
              <a:t>	</a:t>
            </a:r>
            <a:r>
              <a:rPr lang="zh-CN" altLang="en-US" sz="2800" dirty="0">
                <a:solidFill>
                  <a:srgbClr val="0000CC"/>
                </a:solidFill>
              </a:rPr>
              <a:t>命令名  </a:t>
            </a:r>
            <a:r>
              <a:rPr lang="en-US" altLang="zh-CN" sz="2800" dirty="0">
                <a:solidFill>
                  <a:srgbClr val="0000CC"/>
                </a:solidFill>
              </a:rPr>
              <a:t>[</a:t>
            </a:r>
            <a:r>
              <a:rPr lang="zh-CN" altLang="en-US" sz="2800" dirty="0">
                <a:solidFill>
                  <a:srgbClr val="0000CC"/>
                </a:solidFill>
              </a:rPr>
              <a:t>选项</a:t>
            </a:r>
            <a:r>
              <a:rPr lang="en-US" altLang="zh-CN" sz="2800" dirty="0">
                <a:solidFill>
                  <a:srgbClr val="0000CC"/>
                </a:solidFill>
              </a:rPr>
              <a:t>]  [</a:t>
            </a:r>
            <a:r>
              <a:rPr lang="zh-CN" altLang="en-US" sz="2800" dirty="0">
                <a:solidFill>
                  <a:srgbClr val="0000CC"/>
                </a:solidFill>
              </a:rPr>
              <a:t> 参数</a:t>
            </a:r>
            <a:r>
              <a:rPr lang="en-US" altLang="zh-CN" sz="2800" dirty="0">
                <a:solidFill>
                  <a:srgbClr val="0000CC"/>
                </a:solidFill>
              </a:rPr>
              <a:t>]</a:t>
            </a:r>
          </a:p>
          <a:p>
            <a:pPr lvl="1" eaLnBrk="1" hangingPunct="1"/>
            <a:r>
              <a:rPr lang="zh-CN" altLang="en-US" sz="2400" dirty="0"/>
              <a:t>命令名是描述该命令功能的英文单词或缩写。命令名必不可少；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选项是执行该命令的限定参数或功能参数。选项可以有多个，通常以“</a:t>
            </a:r>
            <a:r>
              <a:rPr lang="en-US" altLang="zh-CN" sz="2400" dirty="0">
                <a:solidFill>
                  <a:srgbClr val="CC0099"/>
                </a:solidFill>
              </a:rPr>
              <a:t>-</a:t>
            </a:r>
            <a:r>
              <a:rPr lang="en-US" altLang="zh-CN" sz="2400" dirty="0"/>
              <a:t>”</a:t>
            </a:r>
            <a:r>
              <a:rPr lang="zh-CN" altLang="en-US" sz="2400" dirty="0"/>
              <a:t>开头；</a:t>
            </a:r>
          </a:p>
          <a:p>
            <a:pPr marL="644525" lvl="2" indent="0" eaLnBrk="1" hangingPunct="1">
              <a:buNone/>
            </a:pPr>
            <a:r>
              <a:rPr lang="zh-CN" altLang="en-US" sz="2400" dirty="0"/>
              <a:t>  例如：    </a:t>
            </a:r>
            <a:r>
              <a:rPr lang="en-US" altLang="zh-CN" sz="2400" dirty="0"/>
              <a:t>ls -l /home</a:t>
            </a:r>
            <a:r>
              <a:rPr lang="zh-CN" altLang="en-US" sz="2400" dirty="0"/>
              <a:t>。 </a:t>
            </a:r>
          </a:p>
          <a:p>
            <a:pPr marL="644525" lvl="2" indent="0" eaLnBrk="1" hangingPunct="1">
              <a:buNone/>
            </a:pPr>
            <a:r>
              <a:rPr lang="zh-CN" altLang="en-US" sz="2400" dirty="0"/>
              <a:t>  如果有多个选项，既可以连在一起写，如</a:t>
            </a:r>
            <a:r>
              <a:rPr lang="en-US" altLang="zh-CN" sz="2400" dirty="0"/>
              <a:t>ls -al</a:t>
            </a:r>
            <a:r>
              <a:rPr lang="zh-CN" altLang="en-US" sz="2400" dirty="0"/>
              <a:t>，也可以分开写，如</a:t>
            </a:r>
            <a:r>
              <a:rPr lang="en-US" altLang="zh-CN" sz="2400" dirty="0"/>
              <a:t>ls -a -l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 eaLnBrk="1" hangingPunct="1"/>
            <a:r>
              <a:rPr lang="zh-CN" altLang="en-US" sz="2400" dirty="0"/>
              <a:t>参数是执行该命令所必需的对象，如文件，目录等。根据命令的不同，参数可以有一个或多个，也可以没有。</a:t>
            </a:r>
            <a:endParaRPr lang="en-US" altLang="zh-CN" sz="2400" dirty="0"/>
          </a:p>
          <a:p>
            <a:pPr marL="0" indent="0" eaLnBrk="1" hangingPunct="1">
              <a:buNone/>
            </a:pPr>
            <a:r>
              <a:rPr lang="zh-CN" altLang="en-US" sz="2400" dirty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54586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自动补全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4116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C0099"/>
                </a:solidFill>
              </a:rPr>
              <a:t>自动补全</a:t>
            </a:r>
            <a:r>
              <a:rPr lang="zh-CN" altLang="en-US" sz="2800" dirty="0"/>
              <a:t>是指用户在输入命令行时不需要输入完整的命令，只需要输入前几个字母，系统就自动找出匹配的文件或命令。</a:t>
            </a:r>
            <a:r>
              <a:rPr lang="zh-CN" altLang="en-US" sz="2800" dirty="0">
                <a:solidFill>
                  <a:srgbClr val="0000CC"/>
                </a:solidFill>
              </a:rPr>
              <a:t>利用</a:t>
            </a:r>
            <a:r>
              <a:rPr lang="en-US" altLang="zh-CN" sz="2800" dirty="0">
                <a:solidFill>
                  <a:srgbClr val="0000CC"/>
                </a:solidFill>
              </a:rPr>
              <a:t>[Tab]</a:t>
            </a:r>
            <a:r>
              <a:rPr lang="zh-CN" altLang="en-US" sz="2800" dirty="0">
                <a:solidFill>
                  <a:srgbClr val="0000CC"/>
                </a:solidFill>
              </a:rPr>
              <a:t>键实现自动补全功能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自动补全</a:t>
            </a:r>
            <a:r>
              <a:rPr lang="zh-CN" altLang="en-US" sz="2800" dirty="0">
                <a:solidFill>
                  <a:srgbClr val="CC0099"/>
                </a:solidFill>
              </a:rPr>
              <a:t>文件或目录名</a:t>
            </a:r>
            <a:endParaRPr lang="en-US" altLang="zh-CN" sz="2800" dirty="0">
              <a:solidFill>
                <a:srgbClr val="CC0099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800" dirty="0"/>
              <a:t>自动补全</a:t>
            </a:r>
            <a:r>
              <a:rPr lang="zh-CN" altLang="en-US" sz="2800" dirty="0">
                <a:solidFill>
                  <a:srgbClr val="CC0099"/>
                </a:solidFill>
              </a:rPr>
              <a:t>命令名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27595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4624"/>
            <a:ext cx="7543800" cy="858837"/>
          </a:xfrm>
        </p:spPr>
        <p:txBody>
          <a:bodyPr/>
          <a:lstStyle/>
          <a:p>
            <a:pPr eaLnBrk="1" hangingPunct="1"/>
            <a:r>
              <a:rPr lang="en-US" altLang="zh-CN" dirty="0"/>
              <a:t>Shell</a:t>
            </a:r>
            <a:r>
              <a:rPr lang="zh-CN" altLang="en-US" dirty="0"/>
              <a:t>命令格式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052736"/>
            <a:ext cx="8352928" cy="4968552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700" dirty="0">
                <a:solidFill>
                  <a:srgbClr val="CC0099"/>
                </a:solidFill>
              </a:rPr>
              <a:t>注意</a:t>
            </a:r>
            <a:r>
              <a:rPr lang="zh-CN" altLang="en-US" sz="2700" dirty="0"/>
              <a:t>：</a:t>
            </a:r>
          </a:p>
          <a:p>
            <a:pPr lvl="1" eaLnBrk="1" hangingPunct="1">
              <a:lnSpc>
                <a:spcPct val="130000"/>
              </a:lnSpc>
            </a:pPr>
            <a:r>
              <a:rPr lang="en-US" altLang="zh-CN" sz="2700" dirty="0"/>
              <a:t>Linux</a:t>
            </a:r>
            <a:r>
              <a:rPr lang="zh-CN" altLang="en-US" sz="2700" dirty="0"/>
              <a:t>系统</a:t>
            </a:r>
            <a:r>
              <a:rPr lang="zh-CN" altLang="en-US" sz="2700" dirty="0">
                <a:solidFill>
                  <a:srgbClr val="0000CC"/>
                </a:solidFill>
              </a:rPr>
              <a:t>严格区分英文字母的大小写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700" dirty="0"/>
              <a:t>命令名、选项、</a:t>
            </a:r>
            <a:r>
              <a:rPr lang="zh-CN" altLang="en-US" sz="2700" dirty="0">
                <a:solidFill>
                  <a:srgbClr val="CC0099"/>
                </a:solidFill>
              </a:rPr>
              <a:t>参数之间必须有空格</a:t>
            </a:r>
            <a:r>
              <a:rPr lang="zh-CN" altLang="en-US" sz="2700" dirty="0"/>
              <a:t>。</a:t>
            </a:r>
            <a:r>
              <a:rPr lang="en-US" altLang="zh-CN" sz="2700" dirty="0"/>
              <a:t>Shell</a:t>
            </a:r>
            <a:r>
              <a:rPr lang="zh-CN" altLang="en-US" sz="2700" dirty="0"/>
              <a:t>自动过滤多余的空格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sz="2700" dirty="0"/>
              <a:t>一个命令行可以输入</a:t>
            </a:r>
            <a:r>
              <a:rPr lang="zh-CN" altLang="en-US" sz="2700" dirty="0">
                <a:solidFill>
                  <a:srgbClr val="0000CC"/>
                </a:solidFill>
              </a:rPr>
              <a:t>多个命令，之间用“；”分隔</a:t>
            </a:r>
            <a:endParaRPr lang="en-US" altLang="zh-CN" sz="2700" dirty="0">
              <a:solidFill>
                <a:srgbClr val="0000CC"/>
              </a:solidFill>
            </a:endParaRPr>
          </a:p>
          <a:p>
            <a:pPr lvl="1" eaLnBrk="1" hangingPunct="1">
              <a:lnSpc>
                <a:spcPct val="130000"/>
              </a:lnSpc>
            </a:pPr>
            <a:r>
              <a:rPr lang="zh-CN" altLang="en-US" sz="2700" dirty="0"/>
              <a:t>输入命令或文件名时可以通过按</a:t>
            </a:r>
            <a:r>
              <a:rPr lang="en-US" altLang="zh-CN" sz="2700" dirty="0">
                <a:solidFill>
                  <a:srgbClr val="0000CC"/>
                </a:solidFill>
              </a:rPr>
              <a:t>Tab</a:t>
            </a:r>
            <a:r>
              <a:rPr lang="zh-CN" altLang="en-US" sz="2700" dirty="0">
                <a:solidFill>
                  <a:srgbClr val="0000CC"/>
                </a:solidFill>
              </a:rPr>
              <a:t>键来补齐</a:t>
            </a:r>
            <a:r>
              <a:rPr lang="en-US" altLang="zh-CN" sz="2700" dirty="0"/>
              <a:t>,</a:t>
            </a:r>
            <a:r>
              <a:rPr lang="zh-CN" altLang="en-US" sz="2700" dirty="0"/>
              <a:t>可以用上下箭头来上下翻动显示历史命令</a:t>
            </a:r>
            <a:r>
              <a:rPr lang="en-US" altLang="zh-CN" sz="2700" dirty="0"/>
              <a:t>.</a:t>
            </a:r>
            <a:r>
              <a:rPr lang="zh-CN" altLang="en-US" sz="2700" dirty="0">
                <a:solidFill>
                  <a:srgbClr val="0000CC"/>
                </a:solidFill>
              </a:rPr>
              <a:t> 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zh-CN" altLang="en-US" sz="2800" dirty="0"/>
              <a:t> 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241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a typeface="黑体" pitchFamily="49" charset="-122"/>
              </a:rPr>
              <a:t>注销、重启与关机</a:t>
            </a:r>
            <a:endParaRPr lang="zh-CN" altLang="en-US" sz="3600" dirty="0">
              <a:cs typeface="Arial" pitchFamily="34" charset="0"/>
            </a:endParaRP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850" y="1125538"/>
            <a:ext cx="8208590" cy="532765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2600" dirty="0">
                <a:solidFill>
                  <a:srgbClr val="0000CC"/>
                </a:solidFill>
                <a:latin typeface="+mn-ea"/>
              </a:rPr>
              <a:t>  1.</a:t>
            </a:r>
            <a:r>
              <a:rPr lang="zh-CN" altLang="en-US" sz="2600" dirty="0">
                <a:solidFill>
                  <a:srgbClr val="0000CC"/>
                </a:solidFill>
                <a:latin typeface="+mn-ea"/>
              </a:rPr>
              <a:t>注销</a:t>
            </a:r>
          </a:p>
          <a:p>
            <a:pPr lvl="1" algn="just">
              <a:lnSpc>
                <a:spcPct val="115000"/>
              </a:lnSpc>
            </a:pPr>
            <a:r>
              <a:rPr lang="zh-CN" altLang="en-US" dirty="0"/>
              <a:t>注销即退出登录状态：“</a:t>
            </a:r>
            <a:r>
              <a:rPr lang="en-US" altLang="zh-CN" dirty="0">
                <a:solidFill>
                  <a:srgbClr val="0000CC"/>
                </a:solidFill>
              </a:rPr>
              <a:t>exit</a:t>
            </a:r>
            <a:r>
              <a:rPr lang="en-US" altLang="zh-CN" dirty="0"/>
              <a:t>”</a:t>
            </a:r>
            <a:r>
              <a:rPr lang="zh-CN" altLang="en-US" dirty="0"/>
              <a:t>命令或</a:t>
            </a:r>
            <a:r>
              <a:rPr lang="en-US" altLang="zh-CN" dirty="0" err="1">
                <a:solidFill>
                  <a:srgbClr val="0000CC"/>
                </a:solidFill>
              </a:rPr>
              <a:t>Ctrl+d</a:t>
            </a:r>
            <a:r>
              <a:rPr lang="zh-CN" altLang="en-US" dirty="0"/>
              <a:t>。</a:t>
            </a:r>
          </a:p>
          <a:p>
            <a:pPr lvl="1" algn="just">
              <a:lnSpc>
                <a:spcPct val="115000"/>
              </a:lnSpc>
            </a:pPr>
            <a:r>
              <a:rPr lang="zh-CN" altLang="en-US" dirty="0">
                <a:latin typeface="宋体" pitchFamily="2" charset="-122"/>
              </a:rPr>
              <a:t>当用户执行完各种操作后，就要及时退出系统，这是一个良好的习惯，即使是暂时离开机器也同样如此。</a:t>
            </a:r>
            <a:endParaRPr lang="en-US" altLang="zh-CN" dirty="0">
              <a:latin typeface="宋体" pitchFamily="2" charset="-122"/>
            </a:endParaRPr>
          </a:p>
          <a:p>
            <a:pPr lvl="1" algn="just">
              <a:lnSpc>
                <a:spcPct val="115000"/>
              </a:lnSpc>
            </a:pPr>
            <a:r>
              <a:rPr lang="zh-CN" altLang="en-US" dirty="0">
                <a:latin typeface="宋体" pitchFamily="2" charset="-122"/>
              </a:rPr>
              <a:t>例如：</a:t>
            </a:r>
            <a:endParaRPr lang="en-US" altLang="zh-CN" dirty="0">
              <a:latin typeface="宋体" pitchFamily="2" charset="-122"/>
            </a:endParaRPr>
          </a:p>
          <a:p>
            <a:pPr marL="344487" lvl="1" indent="0" algn="just">
              <a:lnSpc>
                <a:spcPct val="115000"/>
              </a:lnSpc>
              <a:buNone/>
            </a:pPr>
            <a:r>
              <a:rPr lang="zh-CN" altLang="en-US" dirty="0"/>
              <a:t>   ［</a:t>
            </a:r>
            <a:r>
              <a:rPr lang="en-US" altLang="zh-CN" dirty="0"/>
              <a:t>root@ Linux   root</a:t>
            </a:r>
            <a:r>
              <a:rPr lang="zh-CN" altLang="en-US" dirty="0"/>
              <a:t>］ </a:t>
            </a:r>
            <a:r>
              <a:rPr lang="en-US" altLang="zh-CN" dirty="0"/>
              <a:t># exit</a:t>
            </a:r>
            <a:endParaRPr lang="en-US" altLang="zh-CN" dirty="0">
              <a:latin typeface="宋体" pitchFamily="2" charset="-122"/>
            </a:endParaRPr>
          </a:p>
          <a:p>
            <a:pPr lvl="1" algn="just">
              <a:lnSpc>
                <a:spcPct val="115000"/>
              </a:lnSpc>
            </a:pPr>
            <a:r>
              <a:rPr lang="zh-CN" altLang="en-US" dirty="0">
                <a:latin typeface="宋体" pitchFamily="2" charset="-122"/>
              </a:rPr>
              <a:t>在提示符</a:t>
            </a:r>
            <a:r>
              <a:rPr lang="en-US" altLang="zh-CN" dirty="0">
                <a:latin typeface="宋体" pitchFamily="2" charset="-122"/>
              </a:rPr>
              <a:t># </a:t>
            </a:r>
            <a:r>
              <a:rPr lang="zh-CN" altLang="en-US" dirty="0">
                <a:latin typeface="宋体" pitchFamily="2" charset="-122"/>
              </a:rPr>
              <a:t>后键入命令</a:t>
            </a:r>
            <a:r>
              <a:rPr lang="en-US" altLang="zh-CN" dirty="0">
                <a:latin typeface="宋体" pitchFamily="2" charset="-122"/>
              </a:rPr>
              <a:t>exit</a:t>
            </a:r>
            <a:r>
              <a:rPr lang="zh-CN" altLang="en-US" dirty="0">
                <a:latin typeface="宋体" pitchFamily="2" charset="-122"/>
              </a:rPr>
              <a:t>后回车即可退出系统，重新出现</a:t>
            </a:r>
            <a:r>
              <a:rPr lang="en-US" altLang="zh-CN" dirty="0">
                <a:latin typeface="宋体" pitchFamily="2" charset="-122"/>
              </a:rPr>
              <a:t>login</a:t>
            </a:r>
            <a:r>
              <a:rPr lang="zh-CN" altLang="en-US" dirty="0">
                <a:latin typeface="宋体" pitchFamily="2" charset="-122"/>
              </a:rPr>
              <a:t>提示符。一个用户注销不影响其他</a:t>
            </a:r>
            <a:r>
              <a:rPr lang="zh-CN" altLang="en-US" dirty="0"/>
              <a:t>登录</a:t>
            </a:r>
            <a:r>
              <a:rPr lang="zh-CN" altLang="en-US" dirty="0">
                <a:latin typeface="宋体" pitchFamily="2" charset="-122"/>
              </a:rPr>
              <a:t>用户的操作。</a:t>
            </a:r>
            <a:r>
              <a:rPr lang="zh-CN" altLang="en-US" dirty="0">
                <a:ea typeface="方正魏碑简体" charset="-122"/>
              </a:rPr>
              <a:t> </a:t>
            </a:r>
          </a:p>
          <a:p>
            <a:pPr marL="0" indent="0">
              <a:buNone/>
            </a:pP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269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ea typeface="黑体" pitchFamily="49" charset="-122"/>
              </a:rPr>
              <a:t>注销，重启与关机</a:t>
            </a:r>
            <a:endParaRPr lang="zh-CN" altLang="en-US" sz="3600" dirty="0">
              <a:cs typeface="Arial" pitchFamily="34" charset="0"/>
            </a:endParaRP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467544" y="1125538"/>
            <a:ext cx="7992888" cy="5327650"/>
          </a:xfrm>
        </p:spPr>
        <p:txBody>
          <a:bodyPr/>
          <a:lstStyle/>
          <a:p>
            <a:pPr marL="0" indent="0" algn="just">
              <a:lnSpc>
                <a:spcPct val="115000"/>
              </a:lnSpc>
              <a:buNone/>
            </a:pPr>
            <a:r>
              <a:rPr lang="en-US" altLang="zh-CN" sz="2800" dirty="0">
                <a:solidFill>
                  <a:srgbClr val="0000CC"/>
                </a:solidFill>
                <a:latin typeface="+mn-ea"/>
              </a:rPr>
              <a:t>  </a:t>
            </a:r>
            <a:r>
              <a:rPr lang="en-US" altLang="zh-CN" sz="2700" dirty="0">
                <a:solidFill>
                  <a:srgbClr val="0000CC"/>
                </a:solidFill>
                <a:latin typeface="+mn-ea"/>
              </a:rPr>
              <a:t>2. </a:t>
            </a:r>
            <a:r>
              <a:rPr lang="zh-CN" altLang="en-US" sz="2700" dirty="0">
                <a:solidFill>
                  <a:srgbClr val="0000CC"/>
                </a:solidFill>
                <a:latin typeface="+mn-ea"/>
              </a:rPr>
              <a:t>重启</a:t>
            </a:r>
          </a:p>
          <a:p>
            <a:pPr algn="just">
              <a:lnSpc>
                <a:spcPct val="115000"/>
              </a:lnSpc>
            </a:pPr>
            <a:r>
              <a:rPr lang="zh-CN" altLang="en-US" sz="2700" dirty="0"/>
              <a:t>有时在对系统的某一配置做了修改，或者安装了新的软件，需要重新启动才能使所做的修改生效，这时就要用到</a:t>
            </a:r>
            <a:r>
              <a:rPr lang="zh-CN" altLang="en-US" sz="2700" dirty="0">
                <a:solidFill>
                  <a:srgbClr val="CC0099"/>
                </a:solidFill>
              </a:rPr>
              <a:t>重新启动命令</a:t>
            </a:r>
            <a:r>
              <a:rPr lang="en-US" altLang="zh-CN" sz="2700" dirty="0">
                <a:solidFill>
                  <a:srgbClr val="CC0099"/>
                </a:solidFill>
              </a:rPr>
              <a:t>reboot</a:t>
            </a:r>
            <a:r>
              <a:rPr lang="zh-CN" altLang="en-US" sz="2700" dirty="0"/>
              <a:t>，</a:t>
            </a:r>
            <a:endParaRPr lang="en-US" altLang="zh-CN" sz="27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zh-CN" altLang="en-US" sz="2700" dirty="0"/>
              <a:t>例如：</a:t>
            </a:r>
            <a:endParaRPr lang="en-US" altLang="zh-CN" sz="2700" dirty="0"/>
          </a:p>
          <a:p>
            <a:pPr marL="344487" lvl="1" indent="0" algn="just">
              <a:lnSpc>
                <a:spcPct val="115000"/>
              </a:lnSpc>
              <a:buNone/>
            </a:pPr>
            <a:r>
              <a:rPr lang="zh-CN" altLang="en-US" sz="2700" dirty="0"/>
              <a:t>［</a:t>
            </a:r>
            <a:r>
              <a:rPr lang="en-US" altLang="zh-CN" sz="2700" dirty="0"/>
              <a:t>root@ Linux   root</a:t>
            </a:r>
            <a:r>
              <a:rPr lang="zh-CN" altLang="en-US" sz="2700" dirty="0"/>
              <a:t>］ </a:t>
            </a:r>
            <a:r>
              <a:rPr lang="en-US" altLang="zh-CN" sz="2700" dirty="0"/>
              <a:t># reboot </a:t>
            </a:r>
          </a:p>
          <a:p>
            <a:pPr marL="0" indent="0" algn="just">
              <a:lnSpc>
                <a:spcPct val="115000"/>
              </a:lnSpc>
              <a:buNone/>
            </a:pPr>
            <a:r>
              <a:rPr lang="zh-CN" altLang="en-US" sz="2700" dirty="0"/>
              <a:t>或“</a:t>
            </a:r>
            <a:r>
              <a:rPr lang="en-US" altLang="zh-CN" sz="2700" dirty="0"/>
              <a:t>shutdown  –r  now”</a:t>
            </a:r>
            <a:r>
              <a:rPr lang="zh-CN" altLang="en-US" sz="2700" dirty="0"/>
              <a:t> （需要超级用户的权限）</a:t>
            </a:r>
            <a:endParaRPr lang="en-US" altLang="zh-CN" sz="27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zh-CN" altLang="en-US" sz="2700" dirty="0"/>
              <a:t>参数说明：</a:t>
            </a:r>
            <a:endParaRPr lang="en-US" altLang="zh-CN" sz="2700" dirty="0"/>
          </a:p>
          <a:p>
            <a:pPr marL="0" indent="0" algn="just">
              <a:lnSpc>
                <a:spcPct val="115000"/>
              </a:lnSpc>
              <a:buNone/>
            </a:pPr>
            <a:r>
              <a:rPr lang="en-US" altLang="zh-CN" sz="2700" dirty="0"/>
              <a:t>-r   </a:t>
            </a:r>
            <a:r>
              <a:rPr lang="zh-CN" altLang="en-US" sz="2700" dirty="0"/>
              <a:t>关闭并重启动此计算机</a:t>
            </a:r>
          </a:p>
          <a:p>
            <a:pPr marL="344487" lvl="1" indent="0" algn="just">
              <a:lnSpc>
                <a:spcPct val="115000"/>
              </a:lnSpc>
              <a:buNone/>
            </a:pPr>
            <a:endParaRPr lang="en-US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10871B5-850E-4E14-A636-3EC679EBF038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548560"/>
      </p:ext>
    </p:extLst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3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FF"/>
      </a:hlink>
      <a:folHlink>
        <a:srgbClr val="0000FF"/>
      </a:folHlink>
    </a:clrScheme>
    <a:fontScheme name="Network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3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Network">
  <a:themeElements>
    <a:clrScheme name="2_Network 13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0000FF"/>
      </a:hlink>
      <a:folHlink>
        <a:srgbClr val="0000FF"/>
      </a:folHlink>
    </a:clrScheme>
    <a:fontScheme name="2_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1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2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3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16316</TotalTime>
  <Words>5090</Words>
  <Application>Microsoft Office PowerPoint</Application>
  <PresentationFormat>全屏显示(4:3)</PresentationFormat>
  <Paragraphs>562</Paragraphs>
  <Slides>60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60</vt:i4>
      </vt:variant>
    </vt:vector>
  </HeadingPairs>
  <TitlesOfParts>
    <vt:vector size="68" baseType="lpstr">
      <vt:lpstr>方正魏碑简体</vt:lpstr>
      <vt:lpstr>黑体</vt:lpstr>
      <vt:lpstr>宋体</vt:lpstr>
      <vt:lpstr>Arial</vt:lpstr>
      <vt:lpstr>Times New Roman</vt:lpstr>
      <vt:lpstr>Wingdings</vt:lpstr>
      <vt:lpstr>Network</vt:lpstr>
      <vt:lpstr>2_Network</vt:lpstr>
      <vt:lpstr>       第5章       </vt:lpstr>
      <vt:lpstr>本次章内容</vt:lpstr>
      <vt:lpstr> 5.1  Shell命令简介</vt:lpstr>
      <vt:lpstr>Shell命令简介</vt:lpstr>
      <vt:lpstr>Shell命令简介</vt:lpstr>
      <vt:lpstr>Shell命令格式</vt:lpstr>
      <vt:lpstr>Shell命令格式</vt:lpstr>
      <vt:lpstr>注销、重启与关机</vt:lpstr>
      <vt:lpstr>注销，重启与关机</vt:lpstr>
      <vt:lpstr>注销，重启与关机</vt:lpstr>
      <vt:lpstr>注销，重启与关机</vt:lpstr>
      <vt:lpstr>5.2 常用Shell命令</vt:lpstr>
      <vt:lpstr>与时间相关的命令</vt:lpstr>
      <vt:lpstr>与时间相关的命令</vt:lpstr>
      <vt:lpstr>管理文件和目录的命令</vt:lpstr>
      <vt:lpstr>管理文件和目录的Shell命令</vt:lpstr>
      <vt:lpstr>管理文件和目录的Shell命令</vt:lpstr>
      <vt:lpstr>PowerPoint 演示文稿</vt:lpstr>
      <vt:lpstr>管理文件和目录的Shell命令</vt:lpstr>
      <vt:lpstr>管理文件和目录的Shell命令</vt:lpstr>
      <vt:lpstr>管理文件和目录的Shell命令</vt:lpstr>
      <vt:lpstr>管理文件和目录的命令</vt:lpstr>
      <vt:lpstr>管理文件和目录的命令</vt:lpstr>
      <vt:lpstr>管理文件和目录的Shell命令</vt:lpstr>
      <vt:lpstr>管理文件和目录的Shell命令</vt:lpstr>
      <vt:lpstr>管理文件和目录的Shell命令</vt:lpstr>
      <vt:lpstr>管理文件和目录的Shell命令</vt:lpstr>
      <vt:lpstr>管理文件和目录的Shell命令</vt:lpstr>
      <vt:lpstr>管理文件和目录的Shell命令</vt:lpstr>
      <vt:lpstr>管理文件和目录的Shell命令</vt:lpstr>
      <vt:lpstr>管理文件和目录的Shell命令</vt:lpstr>
      <vt:lpstr>管理文件和目录的Shell命令</vt:lpstr>
      <vt:lpstr>管理文件和目录的Shell命令</vt:lpstr>
      <vt:lpstr>管理文件和目录的Shell命令</vt:lpstr>
      <vt:lpstr>管理文件和目录的Shell命令</vt:lpstr>
      <vt:lpstr>管理文件和目录的Shell命令</vt:lpstr>
      <vt:lpstr>修改文件权限的命令</vt:lpstr>
      <vt:lpstr>修改文件权限的命令</vt:lpstr>
      <vt:lpstr>其他Shell命令</vt:lpstr>
      <vt:lpstr>其他Shell命令</vt:lpstr>
      <vt:lpstr>其他Shell命令</vt:lpstr>
      <vt:lpstr>其他Shell命令</vt:lpstr>
      <vt:lpstr>5.3 深入Shell</vt:lpstr>
      <vt:lpstr>通配符</vt:lpstr>
      <vt:lpstr>通配符</vt:lpstr>
      <vt:lpstr>重定向</vt:lpstr>
      <vt:lpstr>输出重定向</vt:lpstr>
      <vt:lpstr>输出重定向</vt:lpstr>
      <vt:lpstr>输出重定向</vt:lpstr>
      <vt:lpstr>输出重定向</vt:lpstr>
      <vt:lpstr>输出重定向</vt:lpstr>
      <vt:lpstr>输出重定向</vt:lpstr>
      <vt:lpstr>管道</vt:lpstr>
      <vt:lpstr>历史记录</vt:lpstr>
      <vt:lpstr>历史记录</vt:lpstr>
      <vt:lpstr>历史记录</vt:lpstr>
      <vt:lpstr>别名</vt:lpstr>
      <vt:lpstr>别名</vt:lpstr>
      <vt:lpstr>设置别名</vt:lpstr>
      <vt:lpstr>自动补全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计算机应用技术基础</dc:title>
  <dc:creator>李群</dc:creator>
  <cp:lastModifiedBy>nan chen</cp:lastModifiedBy>
  <cp:revision>1663</cp:revision>
  <dcterms:created xsi:type="dcterms:W3CDTF">2007-09-10T04:44:13Z</dcterms:created>
  <dcterms:modified xsi:type="dcterms:W3CDTF">2018-04-16T12:03:22Z</dcterms:modified>
</cp:coreProperties>
</file>