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95" r:id="rId2"/>
  </p:sldMasterIdLst>
  <p:notesMasterIdLst>
    <p:notesMasterId r:id="rId58"/>
  </p:notesMasterIdLst>
  <p:handoutMasterIdLst>
    <p:handoutMasterId r:id="rId59"/>
  </p:handoutMasterIdLst>
  <p:sldIdLst>
    <p:sldId id="256" r:id="rId3"/>
    <p:sldId id="484" r:id="rId4"/>
    <p:sldId id="492" r:id="rId5"/>
    <p:sldId id="494" r:id="rId6"/>
    <p:sldId id="505" r:id="rId7"/>
    <p:sldId id="595" r:id="rId8"/>
    <p:sldId id="541" r:id="rId9"/>
    <p:sldId id="495" r:id="rId10"/>
    <p:sldId id="496" r:id="rId11"/>
    <p:sldId id="542" r:id="rId12"/>
    <p:sldId id="497" r:id="rId13"/>
    <p:sldId id="543" r:id="rId14"/>
    <p:sldId id="544" r:id="rId15"/>
    <p:sldId id="547" r:id="rId16"/>
    <p:sldId id="549" r:id="rId17"/>
    <p:sldId id="551" r:id="rId18"/>
    <p:sldId id="552" r:id="rId19"/>
    <p:sldId id="506" r:id="rId20"/>
    <p:sldId id="499" r:id="rId21"/>
    <p:sldId id="500" r:id="rId22"/>
    <p:sldId id="553" r:id="rId23"/>
    <p:sldId id="596" r:id="rId24"/>
    <p:sldId id="554" r:id="rId25"/>
    <p:sldId id="507" r:id="rId26"/>
    <p:sldId id="556" r:id="rId27"/>
    <p:sldId id="502" r:id="rId28"/>
    <p:sldId id="503" r:id="rId29"/>
    <p:sldId id="597" r:id="rId30"/>
    <p:sldId id="598" r:id="rId31"/>
    <p:sldId id="504" r:id="rId32"/>
    <p:sldId id="508" r:id="rId33"/>
    <p:sldId id="559" r:id="rId34"/>
    <p:sldId id="599" r:id="rId35"/>
    <p:sldId id="557" r:id="rId36"/>
    <p:sldId id="560" r:id="rId37"/>
    <p:sldId id="561" r:id="rId38"/>
    <p:sldId id="563" r:id="rId39"/>
    <p:sldId id="564" r:id="rId40"/>
    <p:sldId id="601" r:id="rId41"/>
    <p:sldId id="558" r:id="rId42"/>
    <p:sldId id="565" r:id="rId43"/>
    <p:sldId id="566" r:id="rId44"/>
    <p:sldId id="567" r:id="rId45"/>
    <p:sldId id="568" r:id="rId46"/>
    <p:sldId id="569" r:id="rId47"/>
    <p:sldId id="571" r:id="rId48"/>
    <p:sldId id="570" r:id="rId49"/>
    <p:sldId id="600" r:id="rId50"/>
    <p:sldId id="572" r:id="rId51"/>
    <p:sldId id="573" r:id="rId52"/>
    <p:sldId id="588" r:id="rId53"/>
    <p:sldId id="589" r:id="rId54"/>
    <p:sldId id="590" r:id="rId55"/>
    <p:sldId id="591" r:id="rId56"/>
    <p:sldId id="592" r:id="rId5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9900"/>
    <a:srgbClr val="CC0099"/>
    <a:srgbClr val="CCECFF"/>
    <a:srgbClr val="0000FF"/>
    <a:srgbClr val="FF3300"/>
    <a:srgbClr val="6699FF"/>
    <a:srgbClr val="00FF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0" autoAdjust="0"/>
    <p:restoredTop sz="88342" autoAdjust="0"/>
  </p:normalViewPr>
  <p:slideViewPr>
    <p:cSldViewPr>
      <p:cViewPr varScale="1">
        <p:scale>
          <a:sx n="73" d="100"/>
          <a:sy n="73" d="100"/>
        </p:scale>
        <p:origin x="11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4B9BB-6DE8-4551-91B0-1D212BA0667C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9E54-6977-419B-BC40-D913703F14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4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470E5E1-4843-4932-A191-9860DB39C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97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388" y="1889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C00A0-2C46-4087-9057-200FC475DE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DF150-94D8-4D32-8C0D-14E986444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023B1-0CB4-4C69-A1E8-9B75F5986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5EE4-F81D-4B65-813D-8973884A9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4ACCD-D9C7-48A9-AF67-F346CBBA3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199F4-F9C2-47F3-A9CF-C7E61E01A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5370-F617-452E-810F-51450643C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2A26A-A11D-4C40-BEE9-C2540F4542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50AA8-0700-402F-A230-C897B65B0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EC45F-5BC3-4AFD-AE53-C02A6CCE0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71B5-850E-4E14-A636-3EC679EBF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214C-F769-43E3-96E2-59F4E44E6C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68C6-869C-40A5-9B67-E3B41CE59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68C6-869C-40A5-9B67-E3B41CE59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5DD36-B387-4528-8554-665360793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3FD14-5D83-42E5-805D-56005BCDE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4D261-371C-478E-9D92-CC4BEDE0F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A5805-CF17-4D74-92E1-6F9D498D63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4681-0EF9-4093-ADCE-209947C6A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DFE95-E975-478F-A645-7C4EB3F75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65B35-C933-4A04-A71C-03F9021F5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0021-1471-4A19-B058-3F89A7DAB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099A-6552-4724-AD39-B0EE2F003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CEEF5-A4E8-4B38-9B9A-645F7197A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0781A-A4F2-4A76-904B-091E0D892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801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9013" y="62404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fld id="{F1DF145E-C5AF-4A14-B9F0-BF7FA6800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4" name="Group 9"/>
          <p:cNvGrpSpPr>
            <a:grpSpLocks/>
          </p:cNvGrpSpPr>
          <p:nvPr userDrawn="1"/>
        </p:nvGrpSpPr>
        <p:grpSpPr bwMode="auto">
          <a:xfrm>
            <a:off x="8101013" y="261938"/>
            <a:ext cx="1042987" cy="1438275"/>
            <a:chOff x="5136" y="960"/>
            <a:chExt cx="528" cy="864"/>
          </a:xfrm>
        </p:grpSpPr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65" name="Line 41"/>
          <p:cNvSpPr>
            <a:spLocks noChangeShapeType="1"/>
          </p:cNvSpPr>
          <p:nvPr userDrawn="1"/>
        </p:nvSpPr>
        <p:spPr bwMode="auto">
          <a:xfrm>
            <a:off x="8027988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801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9013" y="62404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fld id="{49D54238-E30E-46E7-B70F-7CD955956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60" r:id="rId8"/>
    <p:sldLayoutId id="2147483742" r:id="rId9"/>
    <p:sldLayoutId id="2147483743" r:id="rId10"/>
    <p:sldLayoutId id="2147483744" r:id="rId11"/>
    <p:sldLayoutId id="214748374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80975" y="1438722"/>
            <a:ext cx="6911975" cy="1846262"/>
          </a:xfrm>
        </p:spPr>
        <p:txBody>
          <a:bodyPr/>
          <a:lstStyle/>
          <a:p>
            <a:pPr algn="ctr" eaLnBrk="1" hangingPunct="1"/>
            <a:r>
              <a:rPr lang="en-US" altLang="zh-CN" sz="5000" dirty="0"/>
              <a:t>       </a:t>
            </a:r>
            <a:r>
              <a:rPr lang="zh-CN" altLang="en-US" sz="5400" dirty="0"/>
              <a:t>第</a:t>
            </a:r>
            <a:r>
              <a:rPr lang="en-US" altLang="zh-CN" sz="5400" dirty="0"/>
              <a:t>6</a:t>
            </a:r>
            <a:r>
              <a:rPr lang="zh-CN" altLang="en-US" sz="5400" dirty="0"/>
              <a:t>章</a:t>
            </a:r>
            <a:br>
              <a:rPr lang="en-US" altLang="zh-CN" sz="5400" dirty="0"/>
            </a:br>
            <a:r>
              <a:rPr lang="en-US" altLang="zh-CN" sz="5400" dirty="0"/>
              <a:t>      </a:t>
            </a:r>
            <a:endParaRPr lang="zh-CN" altLang="en-US" sz="42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2663" y="2919413"/>
            <a:ext cx="6248400" cy="2449512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latin typeface="黑体" pitchFamily="2" charset="-122"/>
              </a:rPr>
              <a:t>用户与组群管理</a:t>
            </a:r>
            <a:endParaRPr lang="en-US" altLang="zh-CN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337"/>
          </a:xfrm>
        </p:spPr>
        <p:txBody>
          <a:bodyPr/>
          <a:lstStyle/>
          <a:p>
            <a:pPr algn="ctr"/>
            <a:r>
              <a:rPr lang="en-US" altLang="zh-CN" sz="4000" dirty="0"/>
              <a:t>/</a:t>
            </a:r>
            <a:r>
              <a:rPr lang="en-US" altLang="zh-CN" sz="4000" dirty="0" err="1"/>
              <a:t>etc</a:t>
            </a:r>
            <a:r>
              <a:rPr lang="en-US" altLang="zh-CN" sz="4000" dirty="0"/>
              <a:t>/</a:t>
            </a:r>
            <a:r>
              <a:rPr lang="en-US" altLang="zh-CN" sz="4000" dirty="0" err="1"/>
              <a:t>passwd</a:t>
            </a:r>
            <a:r>
              <a:rPr lang="en-US" altLang="zh-CN" sz="4000" dirty="0"/>
              <a:t> </a:t>
            </a:r>
            <a:r>
              <a:rPr lang="zh-CN" altLang="en-US" sz="4000" dirty="0"/>
              <a:t>文件内容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23528" y="1435125"/>
            <a:ext cx="8136904" cy="4802187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800" dirty="0">
                <a:solidFill>
                  <a:srgbClr val="CC0099"/>
                </a:solidFill>
              </a:rPr>
              <a:t>用户</a:t>
            </a:r>
            <a:r>
              <a:rPr lang="en-US" altLang="zh-CN" sz="2800" dirty="0">
                <a:solidFill>
                  <a:srgbClr val="CC0099"/>
                </a:solidFill>
              </a:rPr>
              <a:t>ID</a:t>
            </a:r>
            <a:r>
              <a:rPr lang="en-US" altLang="zh-CN" sz="2800" dirty="0"/>
              <a:t>:</a:t>
            </a:r>
            <a:r>
              <a:rPr lang="zh-CN" altLang="en-US" sz="2800" dirty="0"/>
              <a:t>是一个整数，系统内部用它来标识用户，如同每个人都拥有的身份证号。通常用户</a:t>
            </a:r>
            <a:r>
              <a:rPr lang="en-US" altLang="zh-CN" sz="2800" dirty="0"/>
              <a:t>ID</a:t>
            </a:r>
            <a:r>
              <a:rPr lang="zh-CN" altLang="en-US" sz="2800" dirty="0"/>
              <a:t>的取值范围是</a:t>
            </a:r>
            <a:r>
              <a:rPr lang="en-US" altLang="zh-CN" sz="2800" dirty="0"/>
              <a:t>0</a:t>
            </a:r>
            <a:r>
              <a:rPr lang="zh-CN" altLang="en-US" sz="2800" dirty="0"/>
              <a:t>～</a:t>
            </a:r>
            <a:r>
              <a:rPr lang="en-US" altLang="zh-CN" sz="2800" dirty="0"/>
              <a:t>65535</a:t>
            </a:r>
            <a:r>
              <a:rPr lang="zh-CN" altLang="en-US" sz="2800" dirty="0"/>
              <a:t>。</a:t>
            </a:r>
            <a:r>
              <a:rPr lang="en-US" altLang="zh-CN" sz="2800" dirty="0"/>
              <a:t>0</a:t>
            </a:r>
            <a:r>
              <a:rPr lang="zh-CN" altLang="en-US" sz="2800" dirty="0"/>
              <a:t>是超级用户</a:t>
            </a:r>
            <a:r>
              <a:rPr lang="en-US" altLang="zh-CN" sz="2800" dirty="0"/>
              <a:t>root</a:t>
            </a:r>
            <a:r>
              <a:rPr lang="zh-CN" altLang="en-US" sz="2800" dirty="0"/>
              <a:t>的标识号，</a:t>
            </a:r>
            <a:r>
              <a:rPr lang="en-US" altLang="zh-CN" sz="2800" dirty="0"/>
              <a:t>1</a:t>
            </a:r>
            <a:r>
              <a:rPr lang="zh-CN" altLang="en-US" sz="2800" dirty="0"/>
              <a:t>～</a:t>
            </a:r>
            <a:r>
              <a:rPr lang="en-US" altLang="zh-CN" sz="2800" dirty="0"/>
              <a:t>499</a:t>
            </a:r>
            <a:r>
              <a:rPr lang="zh-CN" altLang="en-US" sz="2800" dirty="0"/>
              <a:t>由系统保留，作为管理账号，普通用户的标识号从</a:t>
            </a:r>
            <a:r>
              <a:rPr lang="en-US" altLang="zh-CN" sz="2800" dirty="0"/>
              <a:t>500</a:t>
            </a:r>
            <a:r>
              <a:rPr lang="zh-CN" altLang="en-US" sz="2800" dirty="0"/>
              <a:t>开始。</a:t>
            </a:r>
            <a:endParaRPr lang="en-US" altLang="zh-CN" sz="2800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800" dirty="0">
                <a:solidFill>
                  <a:srgbClr val="CC0099"/>
                </a:solidFill>
              </a:rPr>
              <a:t>组</a:t>
            </a:r>
            <a:r>
              <a:rPr lang="en-US" altLang="zh-CN" sz="2800" dirty="0">
                <a:solidFill>
                  <a:srgbClr val="CC0099"/>
                </a:solidFill>
              </a:rPr>
              <a:t>ID</a:t>
            </a:r>
            <a:r>
              <a:rPr lang="zh-CN" altLang="en-US" sz="2800" dirty="0"/>
              <a:t>：每个用户至少所属一个组群。组群</a:t>
            </a:r>
            <a:r>
              <a:rPr lang="en-US" altLang="zh-CN" sz="2800" dirty="0"/>
              <a:t>ID</a:t>
            </a:r>
            <a:r>
              <a:rPr lang="zh-CN" altLang="en-US" sz="2800" dirty="0"/>
              <a:t>是</a:t>
            </a:r>
            <a:r>
              <a:rPr lang="en-US" altLang="zh-CN" sz="2800" dirty="0"/>
              <a:t>Linux</a:t>
            </a:r>
            <a:r>
              <a:rPr lang="zh-CN" altLang="en-US" sz="2800" dirty="0"/>
              <a:t>中每个组群都拥有的唯一识别号。它对应着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/group</a:t>
            </a:r>
            <a:r>
              <a:rPr lang="zh-CN" altLang="en-US" sz="2800" dirty="0"/>
              <a:t>文件中的一条记录。超级用户所属组群的</a:t>
            </a:r>
            <a:r>
              <a:rPr lang="en-US" altLang="zh-CN" sz="2800" dirty="0"/>
              <a:t>ID</a:t>
            </a:r>
            <a:r>
              <a:rPr lang="zh-CN" altLang="en-US" sz="2800" dirty="0"/>
              <a:t>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～</a:t>
            </a:r>
            <a:r>
              <a:rPr lang="en-US" altLang="zh-CN" sz="2800" dirty="0"/>
              <a:t>499</a:t>
            </a:r>
            <a:r>
              <a:rPr lang="zh-CN" altLang="en-US" sz="2800" dirty="0"/>
              <a:t>默认为系统组群专用。</a:t>
            </a:r>
            <a:endParaRPr lang="en-US" altLang="zh-CN" sz="2800" dirty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800" dirty="0"/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800" dirty="0"/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44459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704856" cy="49685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700" dirty="0">
                <a:solidFill>
                  <a:srgbClr val="CC0099"/>
                </a:solidFill>
              </a:rPr>
              <a:t>用户信息</a:t>
            </a:r>
            <a:r>
              <a:rPr lang="zh-CN" altLang="en-US" sz="2700" dirty="0"/>
              <a:t>：用户信息说明栏，是用户信息的附加信息，如用户的真实姓名、办公地址，联系电话等，可以为空。</a:t>
            </a:r>
            <a:endParaRPr lang="en-US" altLang="zh-CN" sz="27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700" b="1" dirty="0">
                <a:solidFill>
                  <a:srgbClr val="CC0099"/>
                </a:solidFill>
              </a:rPr>
              <a:t>用户主目录</a:t>
            </a:r>
            <a:r>
              <a:rPr lang="zh-CN" altLang="en-US" sz="2700" b="1" dirty="0"/>
              <a:t>：</a:t>
            </a:r>
            <a:r>
              <a:rPr lang="zh-CN" altLang="en-US" sz="2700" dirty="0"/>
              <a:t>也就是用户的起始工作目录，用于保存用户的自用文件。用户登录</a:t>
            </a:r>
            <a:r>
              <a:rPr lang="en-US" altLang="zh-CN" sz="2700" dirty="0"/>
              <a:t>Linux</a:t>
            </a:r>
            <a:r>
              <a:rPr lang="zh-CN" altLang="en-US" sz="2700" dirty="0"/>
              <a:t>后默认进入此目录，且对此目录具有完全控制权限。其他用户对此目录的访问权限则根据具体情况设置。</a:t>
            </a:r>
          </a:p>
          <a:p>
            <a:pPr marL="0" indent="0">
              <a:buFont typeface="Wingdings 2" pitchFamily="18" charset="2"/>
              <a:buNone/>
            </a:pPr>
            <a:r>
              <a:rPr lang="zh-CN" altLang="en-US" sz="2700" b="1" dirty="0">
                <a:solidFill>
                  <a:srgbClr val="CC0099"/>
                </a:solidFill>
              </a:rPr>
              <a:t>登陆</a:t>
            </a:r>
            <a:r>
              <a:rPr lang="en-US" altLang="zh-CN" sz="2700" b="1" dirty="0">
                <a:solidFill>
                  <a:srgbClr val="CC0099"/>
                </a:solidFill>
              </a:rPr>
              <a:t>Shell</a:t>
            </a:r>
            <a:r>
              <a:rPr lang="zh-CN" altLang="en-US" sz="2700" b="1" dirty="0"/>
              <a:t>：</a:t>
            </a:r>
            <a:r>
              <a:rPr lang="zh-CN" altLang="en-US" sz="2700" dirty="0"/>
              <a:t>用户登录后，要启动一个进程，负责将用户的操作传给内核，这个进程是用户登录到系统后运行的命令解释器或某个特定的程序，即</a:t>
            </a:r>
            <a:r>
              <a:rPr lang="en-US" altLang="zh-CN" sz="2700" dirty="0"/>
              <a:t>Shell</a:t>
            </a:r>
            <a:r>
              <a:rPr lang="zh-CN" altLang="en-US" sz="2700" dirty="0"/>
              <a:t>。</a:t>
            </a:r>
            <a:r>
              <a:rPr lang="en-US" altLang="zh-CN" sz="2700" dirty="0"/>
              <a:t>Shell</a:t>
            </a:r>
            <a:r>
              <a:rPr lang="zh-CN" altLang="en-US" sz="2700" dirty="0"/>
              <a:t>是用户与</a:t>
            </a:r>
            <a:r>
              <a:rPr lang="en-US" altLang="zh-CN" sz="2700" dirty="0"/>
              <a:t>Linux</a:t>
            </a:r>
            <a:r>
              <a:rPr lang="zh-CN" altLang="en-US" sz="2700" dirty="0"/>
              <a:t>系统之间的接口。</a:t>
            </a:r>
            <a:endParaRPr lang="en-US" altLang="zh-CN" sz="2700" dirty="0"/>
          </a:p>
          <a:p>
            <a:pPr marL="0" indent="0">
              <a:buFont typeface="Wingdings 2" pitchFamily="18" charset="2"/>
              <a:buNone/>
            </a:pPr>
            <a:endParaRPr lang="zh-CN" altLang="en-US" sz="2400" dirty="0"/>
          </a:p>
        </p:txBody>
      </p:sp>
      <p:sp>
        <p:nvSpPr>
          <p:cNvPr id="17414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900"/>
          </a:xfrm>
        </p:spPr>
        <p:txBody>
          <a:bodyPr/>
          <a:lstStyle/>
          <a:p>
            <a:pPr algn="ctr"/>
            <a:r>
              <a:rPr lang="en-US" altLang="zh-CN" sz="4000" dirty="0"/>
              <a:t>/</a:t>
            </a:r>
            <a:r>
              <a:rPr lang="en-US" altLang="zh-CN" sz="4000" dirty="0" err="1"/>
              <a:t>etc</a:t>
            </a:r>
            <a:r>
              <a:rPr lang="en-US" altLang="zh-CN" sz="4000" dirty="0"/>
              <a:t>/</a:t>
            </a:r>
            <a:r>
              <a:rPr lang="en-US" altLang="zh-CN" sz="4000" dirty="0" err="1"/>
              <a:t>passwd</a:t>
            </a:r>
            <a:r>
              <a:rPr lang="en-US" altLang="zh-CN" sz="4000" dirty="0"/>
              <a:t> </a:t>
            </a:r>
            <a:r>
              <a:rPr lang="zh-CN" altLang="en-US" sz="4000" dirty="0"/>
              <a:t>文件内容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77709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67544" y="332656"/>
            <a:ext cx="729944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SzPct val="80000"/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  <a:ea typeface="+mn-ea"/>
              </a:rPr>
              <a:t>用户密码信息文件</a:t>
            </a:r>
            <a:r>
              <a:rPr lang="en-US" altLang="zh-CN" sz="2600" dirty="0">
                <a:latin typeface="+mn-ea"/>
                <a:ea typeface="+mn-ea"/>
              </a:rPr>
              <a:t>/</a:t>
            </a:r>
            <a:r>
              <a:rPr lang="en-US" altLang="zh-CN" sz="2600" dirty="0" err="1">
                <a:latin typeface="+mn-ea"/>
                <a:ea typeface="+mn-ea"/>
              </a:rPr>
              <a:t>etc</a:t>
            </a:r>
            <a:r>
              <a:rPr lang="en-US" altLang="zh-CN" sz="2600" dirty="0">
                <a:latin typeface="+mn-ea"/>
                <a:ea typeface="+mn-ea"/>
              </a:rPr>
              <a:t>/shadow</a:t>
            </a:r>
            <a:r>
              <a:rPr lang="zh-CN" altLang="en-US" sz="2600" dirty="0">
                <a:latin typeface="+mn-ea"/>
                <a:ea typeface="+mn-ea"/>
              </a:rPr>
              <a:t>，只有超级用户才能查看其内容。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25208"/>
            <a:ext cx="6624736" cy="486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929270"/>
      </p:ext>
    </p:extLst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12776"/>
            <a:ext cx="7848872" cy="4411662"/>
          </a:xfrm>
        </p:spPr>
        <p:txBody>
          <a:bodyPr/>
          <a:lstStyle/>
          <a:p>
            <a:r>
              <a:rPr lang="zh-CN" altLang="zh-CN" sz="2700" dirty="0"/>
              <a:t>/etc/shadow也是以冒号（:）作为分隔符，共分</a:t>
            </a:r>
            <a:r>
              <a:rPr lang="zh-CN" altLang="zh-CN" sz="2700" dirty="0">
                <a:solidFill>
                  <a:srgbClr val="0000CC"/>
                </a:solidFill>
              </a:rPr>
              <a:t>9个字段</a:t>
            </a:r>
            <a:r>
              <a:rPr lang="zh-CN" altLang="zh-CN" sz="2700" dirty="0"/>
              <a:t>（列）。</a:t>
            </a:r>
          </a:p>
          <a:p>
            <a:pPr marL="0" indent="0">
              <a:buNone/>
            </a:pPr>
            <a:r>
              <a:rPr lang="zh-CN" altLang="en-US" sz="2700" dirty="0"/>
              <a:t>（</a:t>
            </a:r>
            <a:r>
              <a:rPr lang="en-US" altLang="zh-CN" sz="2700" dirty="0"/>
              <a:t>1</a:t>
            </a:r>
            <a:r>
              <a:rPr lang="zh-CN" altLang="en-US" sz="2700" dirty="0"/>
              <a:t>）</a:t>
            </a:r>
            <a:r>
              <a:rPr lang="zh-CN" altLang="zh-CN" sz="2700" dirty="0">
                <a:solidFill>
                  <a:srgbClr val="CC0099"/>
                </a:solidFill>
              </a:rPr>
              <a:t>账号名称</a:t>
            </a:r>
            <a:r>
              <a:rPr lang="zh-CN" altLang="en-US" sz="2700" dirty="0"/>
              <a:t>：</a:t>
            </a:r>
            <a:r>
              <a:rPr lang="zh-CN" altLang="zh-CN" sz="2700" dirty="0"/>
              <a:t>与/etc/passwd相同。</a:t>
            </a:r>
          </a:p>
          <a:p>
            <a:pPr marL="0" indent="0">
              <a:buNone/>
            </a:pPr>
            <a:r>
              <a:rPr lang="zh-CN" altLang="en-US" sz="2700" dirty="0"/>
              <a:t>（</a:t>
            </a:r>
            <a:r>
              <a:rPr lang="en-US" altLang="zh-CN" sz="2700" dirty="0"/>
              <a:t>2</a:t>
            </a:r>
            <a:r>
              <a:rPr lang="zh-CN" altLang="en-US" sz="2700" dirty="0"/>
              <a:t>）</a:t>
            </a:r>
            <a:r>
              <a:rPr lang="zh-CN" altLang="zh-CN" sz="2700" dirty="0">
                <a:solidFill>
                  <a:srgbClr val="CC0099"/>
                </a:solidFill>
              </a:rPr>
              <a:t>密码</a:t>
            </a:r>
            <a:r>
              <a:rPr lang="zh-CN" altLang="en-US" sz="2700" dirty="0"/>
              <a:t>：加密</a:t>
            </a:r>
            <a:r>
              <a:rPr lang="zh-CN" altLang="zh-CN" sz="2700" dirty="0"/>
              <a:t>后的密码</a:t>
            </a:r>
            <a:r>
              <a:rPr lang="zh-CN" altLang="en-US" sz="2700" dirty="0"/>
              <a:t>，如果是“！</a:t>
            </a:r>
            <a:r>
              <a:rPr lang="en-US" altLang="zh-CN" sz="2700" dirty="0"/>
              <a:t>!”,</a:t>
            </a:r>
            <a:r>
              <a:rPr lang="zh-CN" altLang="en-US" sz="2700" dirty="0"/>
              <a:t>则表示这个账号无密码，不能登录。部分系统账号无密码</a:t>
            </a:r>
            <a:endParaRPr lang="en-US" altLang="zh-CN" sz="2700" dirty="0"/>
          </a:p>
          <a:p>
            <a:pPr marL="0" indent="0">
              <a:buNone/>
            </a:pPr>
            <a:r>
              <a:rPr lang="zh-CN" altLang="en-US" sz="2700" dirty="0"/>
              <a:t>（</a:t>
            </a:r>
            <a:r>
              <a:rPr lang="en-US" altLang="zh-CN" sz="2700" dirty="0"/>
              <a:t>3</a:t>
            </a:r>
            <a:r>
              <a:rPr lang="zh-CN" altLang="en-US" sz="2700" dirty="0"/>
              <a:t>）</a:t>
            </a:r>
            <a:r>
              <a:rPr lang="zh-CN" altLang="en-US" sz="2700" dirty="0">
                <a:solidFill>
                  <a:srgbClr val="CC0099"/>
                </a:solidFill>
              </a:rPr>
              <a:t>最近更改密码的日期</a:t>
            </a:r>
            <a:r>
              <a:rPr lang="zh-CN" altLang="en-US" sz="2700" dirty="0"/>
              <a:t>：记录了更改密码那天的日期，并</a:t>
            </a:r>
            <a:r>
              <a:rPr lang="zh-CN" altLang="en-US" sz="2700" dirty="0">
                <a:solidFill>
                  <a:srgbClr val="0000CC"/>
                </a:solidFill>
              </a:rPr>
              <a:t>以数字出现</a:t>
            </a:r>
            <a:r>
              <a:rPr lang="zh-CN" altLang="en-US" sz="2700" dirty="0"/>
              <a:t>，因为</a:t>
            </a:r>
            <a:r>
              <a:rPr lang="en-US" altLang="zh-CN" sz="2700" dirty="0" err="1"/>
              <a:t>linux</a:t>
            </a:r>
            <a:r>
              <a:rPr lang="zh-CN" altLang="en-US" sz="2700" dirty="0"/>
              <a:t>日期时间是以</a:t>
            </a:r>
            <a:r>
              <a:rPr lang="en-US" altLang="zh-CN" sz="2700" dirty="0"/>
              <a:t>1970</a:t>
            </a:r>
            <a:r>
              <a:rPr lang="zh-CN" altLang="en-US" sz="2700" dirty="0"/>
              <a:t>年</a:t>
            </a:r>
            <a:r>
              <a:rPr lang="en-US" altLang="zh-CN" sz="2700" dirty="0"/>
              <a:t>1</a:t>
            </a:r>
            <a:r>
              <a:rPr lang="zh-CN" altLang="en-US" sz="2700" dirty="0"/>
              <a:t>月</a:t>
            </a:r>
            <a:r>
              <a:rPr lang="en-US" altLang="zh-CN" sz="2700" dirty="0"/>
              <a:t>1</a:t>
            </a:r>
            <a:r>
              <a:rPr lang="zh-CN" altLang="en-US" sz="2700" dirty="0"/>
              <a:t>日作为</a:t>
            </a:r>
            <a:r>
              <a:rPr lang="en-US" altLang="zh-CN" sz="2700" dirty="0"/>
              <a:t>1</a:t>
            </a:r>
            <a:r>
              <a:rPr lang="zh-CN" altLang="en-US" sz="2700" dirty="0"/>
              <a:t>，而</a:t>
            </a:r>
            <a:r>
              <a:rPr lang="en-US" altLang="zh-CN" sz="2700" dirty="0"/>
              <a:t>1971</a:t>
            </a:r>
            <a:r>
              <a:rPr lang="zh-CN" altLang="en-US" sz="2700" dirty="0"/>
              <a:t>年</a:t>
            </a:r>
            <a:r>
              <a:rPr lang="en-US" altLang="zh-CN" sz="2700" dirty="0"/>
              <a:t>1</a:t>
            </a:r>
            <a:r>
              <a:rPr lang="zh-CN" altLang="en-US" sz="2700" dirty="0"/>
              <a:t>月</a:t>
            </a:r>
            <a:r>
              <a:rPr lang="en-US" altLang="zh-CN" sz="2700" dirty="0"/>
              <a:t>1</a:t>
            </a:r>
            <a:r>
              <a:rPr lang="zh-CN" altLang="en-US" sz="2700" dirty="0"/>
              <a:t>日为</a:t>
            </a:r>
            <a:r>
              <a:rPr lang="en-US" altLang="zh-CN" sz="2700" dirty="0"/>
              <a:t>366</a:t>
            </a:r>
            <a:r>
              <a:rPr lang="zh-CN" altLang="en-US" sz="2700" dirty="0"/>
              <a:t>，这样累加得来的。对于无密码的账号而言，是从</a:t>
            </a:r>
            <a:r>
              <a:rPr lang="en-US" altLang="zh-CN" sz="2700" dirty="0"/>
              <a:t>1970</a:t>
            </a:r>
            <a:r>
              <a:rPr lang="zh-CN" altLang="en-US" sz="2700" dirty="0"/>
              <a:t>年</a:t>
            </a:r>
            <a:r>
              <a:rPr lang="en-US" altLang="zh-CN" sz="2700" dirty="0"/>
              <a:t>1</a:t>
            </a:r>
            <a:r>
              <a:rPr lang="zh-CN" altLang="en-US" sz="2700" dirty="0"/>
              <a:t>月</a:t>
            </a:r>
            <a:r>
              <a:rPr lang="en-US" altLang="zh-CN" sz="2700" dirty="0"/>
              <a:t>1</a:t>
            </a:r>
            <a:r>
              <a:rPr lang="zh-CN" altLang="en-US" sz="2700" dirty="0"/>
              <a:t>日起到创建该用户帐号的间隔的天数。</a:t>
            </a: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900"/>
          </a:xfrm>
        </p:spPr>
        <p:txBody>
          <a:bodyPr/>
          <a:lstStyle/>
          <a:p>
            <a:pPr algn="ctr"/>
            <a:r>
              <a:rPr lang="en-US" altLang="zh-CN" sz="4000" dirty="0"/>
              <a:t>/</a:t>
            </a:r>
            <a:r>
              <a:rPr lang="en-US" altLang="zh-CN" sz="4000" dirty="0" err="1"/>
              <a:t>etc</a:t>
            </a:r>
            <a:r>
              <a:rPr lang="en-US" altLang="zh-CN" sz="4000" dirty="0"/>
              <a:t>/shadow </a:t>
            </a:r>
            <a:r>
              <a:rPr lang="zh-CN" altLang="en-US" sz="4000" dirty="0"/>
              <a:t>文件内容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01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7787208" cy="4411662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zh-CN" altLang="zh-CN" sz="2800" dirty="0">
                <a:solidFill>
                  <a:srgbClr val="CC0099"/>
                </a:solidFill>
              </a:rPr>
              <a:t>密码不可更改的天数</a:t>
            </a:r>
            <a:r>
              <a:rPr lang="zh-CN" altLang="en-US" sz="2800" dirty="0"/>
              <a:t>：</a:t>
            </a:r>
            <a:r>
              <a:rPr lang="zh-CN" altLang="zh-CN" sz="2800" dirty="0"/>
              <a:t>记录了该账号需要过多少天才可以更改。如果是0的话，表示密码随时可以更改。假设为20时，并设置了密码，表示20天内都无法更改这个密码。</a:t>
            </a:r>
            <a:endParaRPr lang="en-US" altLang="zh-CN" sz="28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CC0099"/>
                </a:solidFill>
              </a:rPr>
              <a:t>密码需要重新更改的天数</a:t>
            </a:r>
            <a:r>
              <a:rPr lang="zh-CN" altLang="en-US" sz="2800" dirty="0"/>
              <a:t>：必须在这个时间内进行密码更新，否则这个账号会暂时失效，主要是针对密码安全的。但如果标为</a:t>
            </a:r>
            <a:r>
              <a:rPr lang="en-US" altLang="zh-CN" sz="2800" dirty="0"/>
              <a:t>99999</a:t>
            </a:r>
            <a:r>
              <a:rPr lang="zh-CN" altLang="en-US" sz="2800" dirty="0"/>
              <a:t>的话，表示密码不需要重新输入。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900"/>
          </a:xfrm>
        </p:spPr>
        <p:txBody>
          <a:bodyPr/>
          <a:lstStyle/>
          <a:p>
            <a:pPr algn="ctr"/>
            <a:r>
              <a:rPr lang="en-US" altLang="zh-CN" sz="4000" dirty="0"/>
              <a:t>/</a:t>
            </a:r>
            <a:r>
              <a:rPr lang="en-US" altLang="zh-CN" sz="4000" dirty="0" err="1"/>
              <a:t>etc</a:t>
            </a:r>
            <a:r>
              <a:rPr lang="en-US" altLang="zh-CN" sz="4000" dirty="0"/>
              <a:t>/shadow </a:t>
            </a:r>
            <a:r>
              <a:rPr lang="zh-CN" altLang="en-US" sz="4000" dirty="0"/>
              <a:t>文件内容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00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196752"/>
            <a:ext cx="7776864" cy="504056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</a:t>
            </a:r>
            <a:r>
              <a:rPr lang="zh-CN" altLang="zh-CN" sz="2800" dirty="0">
                <a:solidFill>
                  <a:srgbClr val="CC0099"/>
                </a:solidFill>
              </a:rPr>
              <a:t>密码更改期限前的警告天数</a:t>
            </a:r>
            <a:r>
              <a:rPr lang="zh-CN" altLang="en-US" sz="2800" dirty="0"/>
              <a:t>：</a:t>
            </a:r>
            <a:r>
              <a:rPr lang="zh-CN" altLang="zh-CN" sz="2800" dirty="0"/>
              <a:t>当账号的密码失效期限快到的时候，就是上面那个“必须更改密码”的时间，系统会提出警告，字样：</a:t>
            </a:r>
            <a:r>
              <a:rPr lang="zh-CN" altLang="zh-CN" sz="2800" dirty="0">
                <a:solidFill>
                  <a:schemeClr val="hlink"/>
                </a:solidFill>
              </a:rPr>
              <a:t>再过n天您的密码就要失效了，请尽快重新设置密码</a:t>
            </a:r>
            <a:r>
              <a:rPr lang="zh-CN" altLang="zh-CN" sz="2800" dirty="0"/>
              <a:t>。</a:t>
            </a:r>
            <a:r>
              <a:rPr lang="zh-CN" altLang="en-US" sz="2800" dirty="0"/>
              <a:t>默认为</a:t>
            </a:r>
            <a:r>
              <a:rPr lang="en-US" altLang="zh-CN" sz="2800" dirty="0"/>
              <a:t>7</a:t>
            </a:r>
            <a:r>
              <a:rPr lang="zh-CN" altLang="en-US" sz="2800" dirty="0"/>
              <a:t>天。</a:t>
            </a:r>
            <a:endParaRPr lang="en-US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CC0099"/>
                </a:solidFill>
              </a:rPr>
              <a:t>密码过期宽限时间</a:t>
            </a:r>
            <a:r>
              <a:rPr lang="zh-CN" altLang="en-US" sz="2800" dirty="0"/>
              <a:t>：意思是当密码失效后，还可以用这个密码在</a:t>
            </a:r>
            <a:r>
              <a:rPr lang="en-US" altLang="zh-CN" sz="2800" dirty="0"/>
              <a:t>n</a:t>
            </a:r>
            <a:r>
              <a:rPr lang="zh-CN" altLang="en-US" sz="2800" dirty="0"/>
              <a:t>天内进行登录，如果在这个</a:t>
            </a:r>
            <a:r>
              <a:rPr lang="en-US" altLang="zh-CN" sz="2800" dirty="0"/>
              <a:t>n</a:t>
            </a:r>
            <a:r>
              <a:rPr lang="zh-CN" altLang="en-US" sz="2800" dirty="0"/>
              <a:t>天内还是没有更改密码，那该账号就会失效，无法再登录。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endParaRPr lang="zh-CN" altLang="zh-CN" dirty="0">
              <a:solidFill>
                <a:schemeClr val="hlink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900"/>
          </a:xfrm>
        </p:spPr>
        <p:txBody>
          <a:bodyPr/>
          <a:lstStyle/>
          <a:p>
            <a:pPr algn="ctr"/>
            <a:r>
              <a:rPr lang="en-US" altLang="zh-CN" sz="4000" dirty="0"/>
              <a:t>/</a:t>
            </a:r>
            <a:r>
              <a:rPr lang="en-US" altLang="zh-CN" sz="4000" dirty="0" err="1"/>
              <a:t>etc</a:t>
            </a:r>
            <a:r>
              <a:rPr lang="en-US" altLang="zh-CN" sz="4000" dirty="0"/>
              <a:t>/shadow </a:t>
            </a:r>
            <a:r>
              <a:rPr lang="zh-CN" altLang="en-US" sz="4000" dirty="0"/>
              <a:t>文件内容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3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/</a:t>
            </a:r>
            <a:r>
              <a:rPr lang="en-US" altLang="zh-CN" sz="4000" dirty="0" err="1"/>
              <a:t>etc</a:t>
            </a:r>
            <a:r>
              <a:rPr lang="en-US" altLang="zh-CN" sz="4000" dirty="0"/>
              <a:t>/shadow </a:t>
            </a:r>
            <a:r>
              <a:rPr lang="zh-CN" altLang="en-US" sz="4000" dirty="0"/>
              <a:t>文件内容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628800"/>
            <a:ext cx="7643192" cy="44116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zh-CN" altLang="zh-CN" dirty="0">
                <a:solidFill>
                  <a:srgbClr val="CC0099"/>
                </a:solidFill>
              </a:rPr>
              <a:t>账号失效日期</a:t>
            </a:r>
            <a:r>
              <a:rPr lang="zh-CN" altLang="en-US" dirty="0"/>
              <a:t>：</a:t>
            </a:r>
            <a:r>
              <a:rPr lang="zh-CN" altLang="zh-CN" dirty="0"/>
              <a:t>表示该账号在此字段规定的日期之后，将无法再使用。</a:t>
            </a:r>
            <a:r>
              <a:rPr lang="zh-CN" altLang="en-US" dirty="0"/>
              <a:t>系统从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日起到账户失效日期之间的天数来表示这个日期。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zh-CN" altLang="zh-CN" dirty="0">
                <a:solidFill>
                  <a:srgbClr val="CC0099"/>
                </a:solidFill>
              </a:rPr>
              <a:t>为保留字段</a:t>
            </a:r>
            <a:r>
              <a:rPr lang="zh-CN" altLang="en-US" dirty="0">
                <a:solidFill>
                  <a:srgbClr val="CC0099"/>
                </a:solidFill>
              </a:rPr>
              <a:t>：</a:t>
            </a:r>
            <a:r>
              <a:rPr lang="zh-CN" altLang="zh-CN" dirty="0"/>
              <a:t>以备以后有新的功能加入。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830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764704"/>
            <a:ext cx="8208912" cy="441166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zh-CN" sz="2400" dirty="0"/>
              <a:t>lhb</a:t>
            </a:r>
            <a:r>
              <a:rPr lang="zh-CN" altLang="zh-CN" sz="2400" dirty="0">
                <a:solidFill>
                  <a:srgbClr val="FF0000"/>
                </a:solidFill>
              </a:rPr>
              <a:t>:</a:t>
            </a:r>
            <a:r>
              <a:rPr lang="zh-CN" altLang="zh-CN" sz="2400" dirty="0"/>
              <a:t>$1$ns4QMsJ4$AuhkKGdvoDbVg0jGJ.q4p/</a:t>
            </a:r>
            <a:r>
              <a:rPr lang="zh-CN" altLang="zh-CN" sz="2400" dirty="0">
                <a:solidFill>
                  <a:srgbClr val="FF0000"/>
                </a:solidFill>
              </a:rPr>
              <a:t>: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zh-CN" sz="2400" dirty="0"/>
              <a:t>13025</a:t>
            </a:r>
            <a:r>
              <a:rPr lang="zh-CN" altLang="zh-CN" sz="2400" dirty="0">
                <a:solidFill>
                  <a:srgbClr val="FF0000"/>
                </a:solidFill>
              </a:rPr>
              <a:t>:</a:t>
            </a:r>
            <a:r>
              <a:rPr lang="zh-CN" altLang="zh-CN" sz="2400" dirty="0"/>
              <a:t>5</a:t>
            </a:r>
            <a:r>
              <a:rPr lang="zh-CN" altLang="zh-CN" sz="2400" dirty="0">
                <a:solidFill>
                  <a:srgbClr val="FF0000"/>
                </a:solidFill>
              </a:rPr>
              <a:t>:</a:t>
            </a:r>
            <a:r>
              <a:rPr lang="zh-CN" altLang="zh-CN" sz="2400" dirty="0"/>
              <a:t>60</a:t>
            </a:r>
            <a:r>
              <a:rPr lang="zh-CN" altLang="zh-CN" sz="2400" dirty="0">
                <a:solidFill>
                  <a:srgbClr val="FF0000"/>
                </a:solidFill>
              </a:rPr>
              <a:t>:</a:t>
            </a:r>
            <a:r>
              <a:rPr lang="zh-CN" altLang="zh-CN" sz="2400" dirty="0"/>
              <a:t>7</a:t>
            </a:r>
            <a:r>
              <a:rPr lang="zh-CN" altLang="zh-CN" sz="2400" dirty="0">
                <a:solidFill>
                  <a:srgbClr val="FF0000"/>
                </a:solidFill>
              </a:rPr>
              <a:t>:</a:t>
            </a:r>
            <a:r>
              <a:rPr lang="zh-CN" altLang="zh-CN" sz="2400" dirty="0"/>
              <a:t>2</a:t>
            </a:r>
            <a:r>
              <a:rPr lang="zh-CN" altLang="zh-CN" sz="2400" dirty="0">
                <a:solidFill>
                  <a:srgbClr val="FF0000"/>
                </a:solidFill>
              </a:rPr>
              <a:t>:</a:t>
            </a:r>
            <a:r>
              <a:rPr lang="zh-CN" altLang="zh-CN" sz="2400" dirty="0"/>
              <a:t>13125</a:t>
            </a:r>
            <a:r>
              <a:rPr lang="zh-CN" altLang="zh-CN" sz="2400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rgbClr val="CC0099"/>
                </a:solidFill>
              </a:rPr>
              <a:t>13025表示</a:t>
            </a:r>
            <a:r>
              <a:rPr lang="zh-CN" altLang="zh-CN" sz="2400" dirty="0"/>
              <a:t>2005年8月30日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rgbClr val="CC0099"/>
                </a:solidFill>
              </a:rPr>
              <a:t>5表示</a:t>
            </a:r>
            <a:r>
              <a:rPr lang="zh-CN" altLang="zh-CN" sz="2400" dirty="0"/>
              <a:t>能够修改密码的时间是5天后</a:t>
            </a: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rgbClr val="CC0099"/>
                </a:solidFill>
              </a:rPr>
              <a:t>60表示</a:t>
            </a:r>
            <a:r>
              <a:rPr lang="zh-CN" altLang="zh-CN" sz="2400" dirty="0"/>
              <a:t>用户必须在2005年9月4日至2005年10月29日之间的60天限制内修改密码，若2005年10月29日之后还是没有修改，该账号会声明失效。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C0099"/>
                </a:solidFill>
              </a:rPr>
              <a:t>7</a:t>
            </a:r>
            <a:r>
              <a:rPr lang="zh-CN" altLang="en-US" sz="2400" dirty="0"/>
              <a:t>表示在</a:t>
            </a:r>
            <a:r>
              <a:rPr lang="en-US" altLang="zh-CN" sz="2400" dirty="0"/>
              <a:t>2005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</a:t>
            </a:r>
            <a:r>
              <a:rPr lang="en-US" altLang="zh-CN" sz="2400" dirty="0"/>
              <a:t>29</a:t>
            </a:r>
            <a:r>
              <a:rPr lang="zh-CN" altLang="en-US" sz="2400" dirty="0"/>
              <a:t>日之前的</a:t>
            </a:r>
            <a:r>
              <a:rPr lang="en-US" altLang="zh-CN" sz="2400" dirty="0"/>
              <a:t>7</a:t>
            </a:r>
            <a:r>
              <a:rPr lang="zh-CN" altLang="en-US" sz="2400" dirty="0"/>
              <a:t>天内，系统警告</a:t>
            </a:r>
            <a:r>
              <a:rPr lang="en-US" altLang="zh-CN" sz="2400" dirty="0" err="1"/>
              <a:t>lhb</a:t>
            </a:r>
            <a:r>
              <a:rPr lang="zh-CN" altLang="en-US" sz="2400" dirty="0"/>
              <a:t>应该修改密码。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C0099"/>
                </a:solidFill>
              </a:rPr>
              <a:t>2</a:t>
            </a:r>
            <a:r>
              <a:rPr lang="zh-CN" altLang="en-US" sz="2400" dirty="0"/>
              <a:t>表示如果在</a:t>
            </a:r>
            <a:r>
              <a:rPr lang="en-US" altLang="zh-CN" sz="2400" dirty="0"/>
              <a:t>2005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</a:t>
            </a:r>
            <a:r>
              <a:rPr lang="en-US" altLang="zh-CN" sz="2400" dirty="0"/>
              <a:t>29</a:t>
            </a:r>
            <a:r>
              <a:rPr lang="zh-CN" altLang="en-US" sz="2400" dirty="0"/>
              <a:t>日都没有更改密码，由于还有两天的宽限时间，因此，</a:t>
            </a:r>
            <a:r>
              <a:rPr lang="en-US" altLang="zh-CN" sz="2400" dirty="0" err="1"/>
              <a:t>lhb</a:t>
            </a:r>
            <a:r>
              <a:rPr lang="zh-CN" altLang="en-US" sz="2400" dirty="0"/>
              <a:t>还是可以在</a:t>
            </a:r>
            <a:r>
              <a:rPr lang="en-US" altLang="zh-CN" sz="2400" dirty="0"/>
              <a:t>2005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</a:t>
            </a:r>
            <a:r>
              <a:rPr lang="en-US" altLang="zh-CN" sz="2400" dirty="0"/>
              <a:t>31</a:t>
            </a:r>
            <a:r>
              <a:rPr lang="zh-CN" altLang="en-US" sz="2400" dirty="0"/>
              <a:t>日以前继续登录。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C0099"/>
                </a:solidFill>
              </a:rPr>
              <a:t>13125</a:t>
            </a:r>
            <a:r>
              <a:rPr lang="zh-CN" altLang="en-US" sz="2400" dirty="0"/>
              <a:t>表示大约在</a:t>
            </a:r>
            <a:r>
              <a:rPr lang="en-US" altLang="zh-CN" sz="2400" dirty="0"/>
              <a:t>2005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8</a:t>
            </a:r>
            <a:r>
              <a:rPr lang="zh-CN" altLang="en-US" sz="2400" dirty="0"/>
              <a:t>日左右，该账号就失效了</a:t>
            </a:r>
          </a:p>
          <a:p>
            <a:pPr>
              <a:lnSpc>
                <a:spcPct val="90000"/>
              </a:lnSpc>
            </a:pPr>
            <a:endParaRPr lang="zh-CN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1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331913" y="404813"/>
            <a:ext cx="6230937" cy="576262"/>
          </a:xfrm>
        </p:spPr>
        <p:txBody>
          <a:bodyPr/>
          <a:lstStyle/>
          <a:p>
            <a:pPr algn="ctr"/>
            <a:r>
              <a:rPr lang="zh-CN" altLang="zh-CN" sz="4000" dirty="0"/>
              <a:t>组群概念</a:t>
            </a:r>
            <a:endParaRPr lang="zh-CN" altLang="en-US" sz="4000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23528" y="1384573"/>
            <a:ext cx="7772400" cy="5284787"/>
          </a:xfrm>
        </p:spPr>
        <p:txBody>
          <a:bodyPr/>
          <a:lstStyle/>
          <a:p>
            <a:r>
              <a:rPr lang="zh-CN" altLang="en-US" sz="2800" dirty="0"/>
              <a:t>用户组是为了简化用户的管理，</a:t>
            </a:r>
            <a:r>
              <a:rPr lang="zh-CN" altLang="en-US" sz="2800" dirty="0">
                <a:solidFill>
                  <a:srgbClr val="CC0099"/>
                </a:solidFill>
              </a:rPr>
              <a:t>方便用户之间的文件与数据的共享</a:t>
            </a:r>
            <a:r>
              <a:rPr lang="zh-CN" altLang="en-US" sz="2800" dirty="0"/>
              <a:t>而设立的。</a:t>
            </a:r>
            <a:endParaRPr lang="en-US" altLang="zh-CN" sz="2800" dirty="0"/>
          </a:p>
          <a:p>
            <a:r>
              <a:rPr lang="en-US" altLang="zh-CN" sz="2800" dirty="0"/>
              <a:t>Linux</a:t>
            </a:r>
            <a:r>
              <a:rPr lang="zh-CN" altLang="zh-CN" sz="2800" dirty="0"/>
              <a:t>将具有相同特性的用户划为一个组</a:t>
            </a:r>
            <a:r>
              <a:rPr lang="zh-CN" altLang="en-US" sz="2800" dirty="0"/>
              <a:t>。任何</a:t>
            </a:r>
            <a:r>
              <a:rPr lang="zh-CN" altLang="en-US" sz="2800" dirty="0">
                <a:solidFill>
                  <a:srgbClr val="0000CC"/>
                </a:solidFill>
              </a:rPr>
              <a:t>一个用户至少属于一个组群</a:t>
            </a:r>
            <a:r>
              <a:rPr lang="zh-CN" altLang="en-US" sz="2800" dirty="0"/>
              <a:t>，这组称为</a:t>
            </a:r>
            <a:r>
              <a:rPr lang="zh-CN" altLang="en-US" sz="2800" dirty="0">
                <a:solidFill>
                  <a:srgbClr val="CC0099"/>
                </a:solidFill>
              </a:rPr>
              <a:t>基本组（主组）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Linux</a:t>
            </a:r>
            <a:r>
              <a:rPr lang="zh-CN" altLang="en-US" sz="2800" dirty="0">
                <a:solidFill>
                  <a:srgbClr val="0000CC"/>
                </a:solidFill>
              </a:rPr>
              <a:t>允许一个用户同时拥有几个用户组的权限</a:t>
            </a:r>
            <a:r>
              <a:rPr lang="zh-CN" altLang="en-US" sz="2800" dirty="0"/>
              <a:t>，即它可以同时属于几个用户组，除了基本组外，其他组称为</a:t>
            </a:r>
            <a:r>
              <a:rPr lang="zh-CN" altLang="en-US" sz="2800" dirty="0">
                <a:solidFill>
                  <a:srgbClr val="CC0099"/>
                </a:solidFill>
              </a:rPr>
              <a:t>附加组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77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>
                <a:latin typeface="Tahoma" pitchFamily="34" charset="0"/>
                <a:cs typeface="Tahoma" pitchFamily="34" charset="0"/>
              </a:rPr>
              <a:t>用户组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74848" y="1268760"/>
            <a:ext cx="8229600" cy="4896544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组群作用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：</a:t>
            </a:r>
          </a:p>
          <a:p>
            <a:pPr lvl="1" eaLnBrk="1" hangingPunct="1"/>
            <a:r>
              <a:rPr lang="zh-CN" altLang="en-US" sz="2800" dirty="0">
                <a:latin typeface="Tahoma" pitchFamily="34" charset="0"/>
                <a:cs typeface="Tahoma" pitchFamily="34" charset="0"/>
              </a:rPr>
              <a:t>避免手工逐个调整用户权限</a:t>
            </a:r>
          </a:p>
          <a:p>
            <a:pPr lvl="1" eaLnBrk="1" hangingPunct="1"/>
            <a:r>
              <a:rPr lang="zh-CN" altLang="en-US" sz="2800" dirty="0">
                <a:latin typeface="Tahoma" pitchFamily="34" charset="0"/>
                <a:cs typeface="Tahoma" pitchFamily="34" charset="0"/>
              </a:rPr>
              <a:t>在同组用户中，实现资源共享</a:t>
            </a:r>
          </a:p>
          <a:p>
            <a:pPr lvl="1" eaLnBrk="1" hangingPunct="1"/>
            <a:r>
              <a:rPr lang="zh-CN" altLang="en-US" sz="2800" dirty="0">
                <a:latin typeface="Tahoma" pitchFamily="34" charset="0"/>
                <a:cs typeface="Tahoma" pitchFamily="34" charset="0"/>
              </a:rPr>
              <a:t>增加灵活性</a:t>
            </a:r>
            <a:endParaRPr lang="en-US" altLang="zh-CN" sz="2800" dirty="0">
              <a:latin typeface="Tahoma" pitchFamily="34" charset="0"/>
              <a:cs typeface="Tahoma" pitchFamily="34" charset="0"/>
            </a:endParaRPr>
          </a:p>
          <a:p>
            <a:pPr eaLnBrk="1" hangingPunct="1"/>
            <a:r>
              <a:rPr lang="zh-CN" altLang="en-US" sz="2800" dirty="0">
                <a:latin typeface="Tahoma" pitchFamily="34" charset="0"/>
                <a:cs typeface="Tahoma" pitchFamily="34" charset="0"/>
              </a:rPr>
              <a:t>当用户登陆进入系统后，总是属于某一基本组的，在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/</a:t>
            </a:r>
            <a:r>
              <a:rPr lang="en-US" altLang="zh-CN" sz="2800" dirty="0" err="1">
                <a:latin typeface="Tahoma" pitchFamily="34" charset="0"/>
                <a:cs typeface="Tahoma" pitchFamily="34" charset="0"/>
              </a:rPr>
              <a:t>etc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/</a:t>
            </a:r>
            <a:r>
              <a:rPr lang="en-US" altLang="zh-CN" sz="2800" dirty="0" err="1">
                <a:latin typeface="Tahoma" pitchFamily="34" charset="0"/>
                <a:cs typeface="Tahoma" pitchFamily="34" charset="0"/>
              </a:rPr>
              <a:t>passwd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文件中记录的</a:t>
            </a:r>
            <a:r>
              <a:rPr lang="en-US" altLang="zh-CN" sz="2800" dirty="0" err="1">
                <a:latin typeface="Tahoma" pitchFamily="34" charset="0"/>
                <a:cs typeface="Tahoma" pitchFamily="34" charset="0"/>
              </a:rPr>
              <a:t>GID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是基本组的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ID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。</a:t>
            </a:r>
          </a:p>
          <a:p>
            <a:pPr eaLnBrk="1" hangingPunct="1"/>
            <a:r>
              <a:rPr lang="zh-CN" altLang="en-US" sz="2800" dirty="0">
                <a:latin typeface="Tahoma" pitchFamily="34" charset="0"/>
                <a:cs typeface="Tahoma" pitchFamily="34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用户组的信息保存在</a:t>
            </a:r>
            <a:r>
              <a:rPr lang="en-US" altLang="zh-CN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altLang="zh-CN" sz="2800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etc</a:t>
            </a:r>
            <a:r>
              <a:rPr lang="en-US" altLang="zh-CN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/group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文件中，与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/</a:t>
            </a:r>
            <a:r>
              <a:rPr lang="en-US" altLang="zh-CN" sz="2800" dirty="0" err="1">
                <a:latin typeface="Tahoma" pitchFamily="34" charset="0"/>
                <a:cs typeface="Tahoma" pitchFamily="34" charset="0"/>
              </a:rPr>
              <a:t>etc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/ password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文件类似，它的每一行代表一个组的信息。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016789"/>
      </p:ext>
    </p:extLst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b="1" dirty="0">
                <a:latin typeface="Tahoma" pitchFamily="34" charset="0"/>
                <a:ea typeface="黑体" pitchFamily="49" charset="-122"/>
                <a:cs typeface="Tahoma" pitchFamily="34" charset="0"/>
              </a:rPr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latin typeface="Tahoma" pitchFamily="34" charset="0"/>
                <a:cs typeface="Tahoma" pitchFamily="34" charset="0"/>
              </a:rPr>
              <a:t>用户与组群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latin typeface="Tahoma" pitchFamily="34" charset="0"/>
                <a:cs typeface="Tahoma" pitchFamily="34" charset="0"/>
              </a:rPr>
              <a:t>桌面环境下管理用户和组群</a:t>
            </a:r>
            <a:endParaRPr lang="en-US" altLang="zh-CN" sz="32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latin typeface="Tahoma" pitchFamily="34" charset="0"/>
                <a:cs typeface="Tahoma" pitchFamily="34" charset="0"/>
              </a:rPr>
              <a:t>管理用户组群的</a:t>
            </a:r>
            <a:r>
              <a:rPr lang="en-US" altLang="zh-CN" sz="3200" dirty="0">
                <a:latin typeface="Tahoma" pitchFamily="34" charset="0"/>
                <a:cs typeface="Tahoma" pitchFamily="34" charset="0"/>
              </a:rPr>
              <a:t>Shell</a:t>
            </a:r>
            <a:r>
              <a:rPr lang="zh-CN" altLang="en-US" sz="3200" dirty="0">
                <a:latin typeface="Tahoma" pitchFamily="34" charset="0"/>
                <a:cs typeface="Tahoma" pitchFamily="34" charset="0"/>
              </a:rPr>
              <a:t>命令</a:t>
            </a:r>
            <a:endParaRPr lang="en-US" altLang="zh-CN" sz="32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3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296966"/>
      </p:ext>
    </p:extLst>
  </p:cSld>
  <p:clrMapOvr>
    <a:masterClrMapping/>
  </p:clrMapOvr>
  <p:transition spd="slow"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/>
          <p:cNvSpPr txBox="1">
            <a:spLocks noChangeArrowheads="1"/>
          </p:cNvSpPr>
          <p:nvPr/>
        </p:nvSpPr>
        <p:spPr bwMode="auto">
          <a:xfrm>
            <a:off x="1547664" y="260350"/>
            <a:ext cx="4968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+mn-ea"/>
                <a:ea typeface="+mn-ea"/>
                <a:cs typeface="Tahoma" pitchFamily="34" charset="0"/>
              </a:rPr>
              <a:t> /</a:t>
            </a:r>
            <a:r>
              <a:rPr lang="en-US" altLang="zh-CN" sz="3600" dirty="0" err="1">
                <a:latin typeface="+mn-ea"/>
                <a:ea typeface="+mn-ea"/>
                <a:cs typeface="Tahoma" pitchFamily="34" charset="0"/>
              </a:rPr>
              <a:t>etc</a:t>
            </a:r>
            <a:r>
              <a:rPr lang="en-US" altLang="zh-CN" sz="3600" dirty="0">
                <a:latin typeface="+mn-ea"/>
                <a:ea typeface="+mn-ea"/>
                <a:cs typeface="Tahoma" pitchFamily="34" charset="0"/>
              </a:rPr>
              <a:t>/group</a:t>
            </a:r>
            <a:r>
              <a:rPr lang="zh-CN" altLang="en-US" sz="3600" dirty="0">
                <a:latin typeface="+mn-ea"/>
                <a:ea typeface="+mn-ea"/>
                <a:cs typeface="Tahoma" pitchFamily="34" charset="0"/>
              </a:rPr>
              <a:t>文件内容</a:t>
            </a:r>
            <a:endParaRPr lang="en-US" altLang="zh-CN" sz="3600" dirty="0">
              <a:latin typeface="+mn-ea"/>
              <a:ea typeface="+mn-ea"/>
              <a:cs typeface="Tahoma" pitchFamily="34" charset="0"/>
            </a:endParaRP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5"/>
            <a:ext cx="7128792" cy="515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288381"/>
      </p:ext>
    </p:extLst>
  </p:cSld>
  <p:clrMapOvr>
    <a:masterClrMapping/>
  </p:clrMapOvr>
  <p:transition spd="slow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3224" y="1412776"/>
            <a:ext cx="8003232" cy="441166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800" dirty="0"/>
              <a:t>还是以冒号（:）为分隔符</a:t>
            </a:r>
            <a:r>
              <a:rPr lang="zh-CN" altLang="en-US" sz="2800" dirty="0"/>
              <a:t>分为四段</a:t>
            </a:r>
            <a:r>
              <a:rPr lang="zh-CN" altLang="zh-CN" sz="28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 dirty="0"/>
              <a:t>第一列：</a:t>
            </a:r>
            <a:r>
              <a:rPr lang="zh-CN" altLang="zh-CN" sz="2800" dirty="0">
                <a:solidFill>
                  <a:srgbClr val="CC0099"/>
                </a:solidFill>
              </a:rPr>
              <a:t>用户组名称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 dirty="0"/>
              <a:t>第二列：</a:t>
            </a:r>
            <a:r>
              <a:rPr lang="zh-CN" altLang="zh-CN" sz="2800" dirty="0">
                <a:solidFill>
                  <a:srgbClr val="CC0099"/>
                </a:solidFill>
              </a:rPr>
              <a:t>用户组密码</a:t>
            </a:r>
            <a:r>
              <a:rPr lang="zh-CN" altLang="zh-CN" sz="2800" dirty="0"/>
              <a:t>，通常不设置，很少用，记录在/etc/gshadow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 dirty="0"/>
              <a:t>第三列：</a:t>
            </a:r>
            <a:r>
              <a:rPr lang="zh-CN" altLang="en-US" sz="2800" dirty="0">
                <a:solidFill>
                  <a:srgbClr val="CC0099"/>
                </a:solidFill>
              </a:rPr>
              <a:t>组标识号</a:t>
            </a:r>
            <a:r>
              <a:rPr lang="zh-CN" altLang="zh-CN" sz="2800" dirty="0">
                <a:solidFill>
                  <a:srgbClr val="CC0099"/>
                </a:solidFill>
              </a:rPr>
              <a:t>GID</a:t>
            </a:r>
            <a:r>
              <a:rPr lang="zh-CN" altLang="zh-CN" sz="28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 dirty="0"/>
              <a:t>第四组：</a:t>
            </a:r>
            <a:r>
              <a:rPr lang="zh-CN" altLang="en-US" sz="2800" dirty="0">
                <a:solidFill>
                  <a:srgbClr val="CC0099"/>
                </a:solidFill>
              </a:rPr>
              <a:t>组成员列表</a:t>
            </a:r>
            <a:r>
              <a:rPr lang="zh-CN" altLang="en-US" sz="2800" dirty="0"/>
              <a:t>，保存该用户组的用户帐户成员，列表中多个用户帐户用“   ，”隔开</a:t>
            </a:r>
            <a:r>
              <a:rPr lang="zh-CN" altLang="zh-CN" sz="2800" dirty="0"/>
              <a:t>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3768" y="238613"/>
            <a:ext cx="49685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zh-CN" sz="4000" dirty="0">
                <a:latin typeface="+mn-ea"/>
                <a:ea typeface="+mn-ea"/>
                <a:cs typeface="Tahoma" pitchFamily="34" charset="0"/>
              </a:rPr>
              <a:t>/</a:t>
            </a:r>
            <a:r>
              <a:rPr lang="en-US" altLang="zh-CN" sz="4000" dirty="0" err="1">
                <a:latin typeface="+mn-ea"/>
                <a:ea typeface="+mn-ea"/>
                <a:cs typeface="Tahoma" pitchFamily="34" charset="0"/>
              </a:rPr>
              <a:t>etc</a:t>
            </a:r>
            <a:r>
              <a:rPr lang="en-US" altLang="zh-CN" sz="4000" dirty="0">
                <a:latin typeface="+mn-ea"/>
                <a:ea typeface="+mn-ea"/>
                <a:cs typeface="Tahoma" pitchFamily="34" charset="0"/>
              </a:rPr>
              <a:t>/group</a:t>
            </a:r>
            <a:r>
              <a:rPr lang="zh-CN" altLang="en-US" sz="4000" dirty="0">
                <a:latin typeface="+mn-ea"/>
                <a:ea typeface="+mn-ea"/>
                <a:cs typeface="Tahoma" pitchFamily="34" charset="0"/>
              </a:rPr>
              <a:t>文件内容</a:t>
            </a:r>
            <a:endParaRPr lang="en-US" altLang="zh-CN" sz="4000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96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>
                <a:latin typeface="+mn-ea"/>
                <a:cs typeface="Tahoma" pitchFamily="34" charset="0"/>
              </a:rPr>
              <a:t>/</a:t>
            </a:r>
            <a:r>
              <a:rPr lang="en-US" altLang="zh-CN" sz="4000" dirty="0" err="1">
                <a:latin typeface="+mn-ea"/>
                <a:cs typeface="Tahoma" pitchFamily="34" charset="0"/>
              </a:rPr>
              <a:t>etc</a:t>
            </a:r>
            <a:r>
              <a:rPr lang="en-US" altLang="zh-CN" sz="4000" dirty="0">
                <a:latin typeface="+mn-ea"/>
                <a:cs typeface="Tahoma" pitchFamily="34" charset="0"/>
              </a:rPr>
              <a:t>/</a:t>
            </a:r>
            <a:r>
              <a:rPr lang="en-US" altLang="zh-CN" sz="4000" dirty="0" err="1">
                <a:latin typeface="+mn-ea"/>
                <a:cs typeface="Tahoma" pitchFamily="34" charset="0"/>
              </a:rPr>
              <a:t>gshadow</a:t>
            </a:r>
            <a:r>
              <a:rPr lang="zh-CN" altLang="en-US" sz="4000" dirty="0">
                <a:latin typeface="+mn-ea"/>
                <a:cs typeface="Tahoma" pitchFamily="34" charset="0"/>
              </a:rPr>
              <a:t>文件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696744" cy="482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20668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/>
            <a:r>
              <a:rPr lang="zh-CN" altLang="zh-CN" dirty="0">
                <a:latin typeface="+mn-ea"/>
                <a:ea typeface="+mn-ea"/>
              </a:rPr>
              <a:t>/etc/gshadow</a:t>
            </a:r>
            <a:r>
              <a:rPr lang="zh-CN" altLang="en-US" dirty="0">
                <a:latin typeface="+mn-ea"/>
                <a:ea typeface="+mn-ea"/>
              </a:rPr>
              <a:t>文件内容</a:t>
            </a: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29208" y="1124744"/>
            <a:ext cx="8003232" cy="532859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800" dirty="0"/>
              <a:t>/etc/gshadow是记录用户组密码的文件。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 dirty="0"/>
              <a:t>第一列：</a:t>
            </a:r>
            <a:r>
              <a:rPr lang="zh-CN" altLang="zh-CN" sz="2800" dirty="0">
                <a:solidFill>
                  <a:srgbClr val="CC0099"/>
                </a:solidFill>
              </a:rPr>
              <a:t>用户组名称</a:t>
            </a:r>
            <a:r>
              <a:rPr lang="zh-CN" altLang="en-US" sz="2800" dirty="0"/>
              <a:t>，与</a:t>
            </a:r>
            <a:r>
              <a:rPr lang="en-US" altLang="zh-CN" sz="2800" dirty="0"/>
              <a:t>group</a:t>
            </a:r>
            <a:r>
              <a:rPr lang="zh-CN" altLang="en-US" sz="2800" dirty="0"/>
              <a:t>文件的用户组账号名对应。</a:t>
            </a:r>
            <a:endParaRPr lang="zh-CN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 dirty="0"/>
              <a:t>第二列：</a:t>
            </a:r>
            <a:r>
              <a:rPr lang="zh-CN" altLang="en-US" sz="2800" dirty="0">
                <a:solidFill>
                  <a:srgbClr val="CC0099"/>
                </a:solidFill>
              </a:rPr>
              <a:t>用户组</a:t>
            </a:r>
            <a:r>
              <a:rPr lang="zh-CN" altLang="zh-CN" sz="2800" dirty="0">
                <a:solidFill>
                  <a:srgbClr val="CC0099"/>
                </a:solidFill>
              </a:rPr>
              <a:t>密码</a:t>
            </a:r>
            <a:r>
              <a:rPr lang="zh-CN" altLang="zh-CN" sz="2800" dirty="0"/>
              <a:t>，</a:t>
            </a:r>
            <a:r>
              <a:rPr lang="zh-CN" altLang="en-US" sz="2800" dirty="0"/>
              <a:t>一般不使用。如果</a:t>
            </a:r>
            <a:r>
              <a:rPr lang="zh-CN" altLang="zh-CN" sz="2800" dirty="0"/>
              <a:t>开头为！表示无法登录。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 dirty="0"/>
              <a:t>第三列：</a:t>
            </a:r>
            <a:r>
              <a:rPr lang="zh-CN" altLang="zh-CN" sz="2800" dirty="0">
                <a:solidFill>
                  <a:srgbClr val="CC0099"/>
                </a:solidFill>
              </a:rPr>
              <a:t>用户组管理员账号</a:t>
            </a:r>
            <a:r>
              <a:rPr lang="zh-CN" altLang="zh-CN" sz="2800" dirty="0"/>
              <a:t>。</a:t>
            </a:r>
            <a:r>
              <a:rPr lang="zh-CN" altLang="en-US" sz="2800" dirty="0"/>
              <a:t>用户组管理员有权将用户添加到该用户组或从用户组中删除用户。</a:t>
            </a:r>
            <a:endParaRPr lang="zh-CN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/>
              <a:t>第四列：</a:t>
            </a:r>
            <a:r>
              <a:rPr lang="zh-CN" altLang="zh-CN" sz="2800" dirty="0">
                <a:solidFill>
                  <a:srgbClr val="CC0099"/>
                </a:solidFill>
              </a:rPr>
              <a:t>用户组</a:t>
            </a:r>
            <a:r>
              <a:rPr lang="zh-CN" altLang="en-US" sz="2800" dirty="0">
                <a:solidFill>
                  <a:srgbClr val="CC0099"/>
                </a:solidFill>
              </a:rPr>
              <a:t>成员列表</a:t>
            </a:r>
            <a:r>
              <a:rPr lang="zh-CN" altLang="en-US" sz="2800" dirty="0"/>
              <a:t>，保存该用户组的用户帐户成员，列表中多个用户帐户用“  ，”隔开</a:t>
            </a:r>
            <a:r>
              <a:rPr lang="zh-CN" altLang="zh-CN" sz="2800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36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en-US" altLang="zh-CN" sz="3800" dirty="0">
                <a:latin typeface="+mn-lt"/>
              </a:rPr>
              <a:t>6.2 </a:t>
            </a:r>
            <a:r>
              <a:rPr lang="zh-CN" altLang="en-US" sz="3800" dirty="0">
                <a:latin typeface="宋体" pitchFamily="2" charset="-122"/>
              </a:rPr>
              <a:t>桌面环境下管理用户和组群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7992888" cy="441166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Tahoma" pitchFamily="34" charset="0"/>
                <a:cs typeface="Tahoma" pitchFamily="34" charset="0"/>
              </a:rPr>
              <a:t>在图形界面下可以使用用户管理器进行查看、修改、添加和删除本地用户和组群。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Tahoma" pitchFamily="34" charset="0"/>
                <a:cs typeface="Tahoma" pitchFamily="34" charset="0"/>
              </a:rPr>
              <a:t>从桌面启动用户管理器，单击桌面上的“主菜单”→“系统设置”→“用户和组群”。</a:t>
            </a:r>
            <a:endParaRPr lang="en-US" altLang="zh-CN" sz="28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Tahoma" pitchFamily="34" charset="0"/>
                <a:cs typeface="Tahoma" pitchFamily="34" charset="0"/>
              </a:rPr>
              <a:t>或在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shell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提示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(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如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GNOME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终端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)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下键入：</a:t>
            </a:r>
            <a:r>
              <a:rPr lang="en-US" altLang="zh-CN" sz="2800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redhat</a:t>
            </a:r>
            <a:r>
              <a:rPr lang="en-US" altLang="zh-CN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-</a:t>
            </a:r>
            <a:r>
              <a:rPr lang="en-US" altLang="zh-CN" sz="2800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config</a:t>
            </a:r>
            <a:r>
              <a:rPr lang="en-US" altLang="zh-CN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-users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命令。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645158"/>
      </p:ext>
    </p:extLst>
  </p:cSld>
  <p:clrMapOvr>
    <a:masterClrMapping/>
  </p:clrMapOvr>
  <p:transition spd="slow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2000" y="333375"/>
            <a:ext cx="6258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ea typeface="Tahoma" pitchFamily="34" charset="0"/>
                <a:cs typeface="Tahoma" pitchFamily="34" charset="0"/>
              </a:rPr>
              <a:t>Red Hat Linux</a:t>
            </a:r>
            <a:r>
              <a:rPr lang="zh-CN" altLang="en-US" sz="2800" dirty="0">
                <a:ea typeface="+mn-ea"/>
                <a:cs typeface="Tahoma" pitchFamily="34" charset="0"/>
              </a:rPr>
              <a:t>用户管理器界面</a:t>
            </a:r>
            <a:endParaRPr lang="en-US" altLang="zh-CN" sz="2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67218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15938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5"/>
          <p:cNvSpPr txBox="1">
            <a:spLocks noChangeArrowheads="1"/>
          </p:cNvSpPr>
          <p:nvPr/>
        </p:nvSpPr>
        <p:spPr bwMode="auto">
          <a:xfrm>
            <a:off x="3243262" y="313492"/>
            <a:ext cx="2840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创建新用户界面</a:t>
            </a:r>
            <a:endParaRPr lang="en-US" altLang="zh-CN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2888" cy="486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041284"/>
      </p:ext>
    </p:extLst>
  </p:cSld>
  <p:clrMapOvr>
    <a:masterClrMapping/>
  </p:clrMapOvr>
  <p:transition spd="slow">
    <p:circl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2627784" y="260350"/>
            <a:ext cx="37444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用户帐户属性</a:t>
            </a:r>
            <a:endParaRPr lang="en-US" altLang="zh-CN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5" y="1196752"/>
            <a:ext cx="7121715" cy="500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289131"/>
      </p:ext>
    </p:extLst>
  </p:cSld>
  <p:clrMapOvr>
    <a:masterClrMapping/>
  </p:clrMapOvr>
  <p:transition spd="slow"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200800" cy="48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用户帐户属性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2008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2008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5718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6697"/>
            <a:ext cx="75057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删除用户帐户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2987824" y="1700808"/>
            <a:ext cx="864096" cy="50405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72890"/>
            <a:ext cx="2736304" cy="175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25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000" dirty="0">
                <a:latin typeface="+mn-lt"/>
                <a:cs typeface="Tahoma" pitchFamily="34" charset="0"/>
              </a:rPr>
              <a:t>6.1</a:t>
            </a:r>
            <a:r>
              <a:rPr lang="en-US" altLang="zh-CN" sz="4000" dirty="0">
                <a:latin typeface="+mj-ea"/>
                <a:cs typeface="Tahoma" pitchFamily="34" charset="0"/>
              </a:rPr>
              <a:t> </a:t>
            </a:r>
            <a:r>
              <a:rPr lang="zh-CN" altLang="en-US" sz="4000" dirty="0">
                <a:latin typeface="+mj-ea"/>
                <a:cs typeface="Tahoma" pitchFamily="34" charset="0"/>
              </a:rPr>
              <a:t>用户与组群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65610"/>
            <a:ext cx="7776864" cy="44116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latin typeface="Tahoma" pitchFamily="34" charset="0"/>
                <a:cs typeface="Tahoma" pitchFamily="34" charset="0"/>
              </a:rPr>
              <a:t>Linux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系统是一个多用户多任务的分时操作系统，从本机或远程登录的多个用户能同时使用同一计算机，同时访问同一外围设备。</a:t>
            </a:r>
            <a:r>
              <a:rPr lang="zh-CN" altLang="en-US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不同的用户对于相同的资源拥有不同的使用权限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。</a:t>
            </a:r>
            <a:endParaRPr lang="en-US" altLang="zh-CN" sz="28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latin typeface="Tahoma" pitchFamily="34" charset="0"/>
                <a:cs typeface="Tahoma" pitchFamily="34" charset="0"/>
              </a:rPr>
              <a:t>Linux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将</a:t>
            </a:r>
            <a:r>
              <a:rPr lang="zh-CN" altLang="en-US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同一类型的用户归于一个组群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，可利用组群权限来控制组群成员用户的权限。</a:t>
            </a:r>
            <a:endParaRPr lang="en-US" altLang="zh-CN" sz="28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latin typeface="Tahoma" pitchFamily="34" charset="0"/>
                <a:cs typeface="Tahoma" pitchFamily="34" charset="0"/>
              </a:rPr>
              <a:t>Linux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系统进行用户和组群管理的</a:t>
            </a:r>
            <a:r>
              <a:rPr lang="zh-CN" altLang="en-US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目的在于保证系统中数据与进程的安全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。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035691"/>
      </p:ext>
    </p:extLst>
  </p:cSld>
  <p:clrMapOvr>
    <a:masterClrMapping/>
  </p:clrMapOvr>
  <p:transition spd="slow">
    <p:circl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6"/>
          <p:cNvSpPr txBox="1">
            <a:spLocks noChangeArrowheads="1"/>
          </p:cNvSpPr>
          <p:nvPr/>
        </p:nvSpPr>
        <p:spPr bwMode="auto">
          <a:xfrm>
            <a:off x="2700338" y="198438"/>
            <a:ext cx="35278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添加新用户组群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505700" cy="463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990207"/>
      </p:ext>
    </p:extLst>
  </p:cSld>
  <p:clrMapOvr>
    <a:masterClrMapping/>
  </p:clrMapOvr>
  <p:transition spd="slow">
    <p:circl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39552" y="1096541"/>
            <a:ext cx="7632848" cy="5284787"/>
          </a:xfrm>
        </p:spPr>
        <p:txBody>
          <a:bodyPr/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Shell</a:t>
            </a:r>
            <a:r>
              <a:rPr lang="zh-CN" altLang="en-US" sz="2400" dirty="0"/>
              <a:t>命令进行用户和组群管理，更加可靠高效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1. </a:t>
            </a:r>
            <a:r>
              <a:rPr lang="en-US" altLang="zh-CN" sz="2400" dirty="0" err="1">
                <a:solidFill>
                  <a:srgbClr val="0000CC"/>
                </a:solidFill>
              </a:rPr>
              <a:t>useradd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命令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 err="1">
                <a:solidFill>
                  <a:srgbClr val="CC0099"/>
                </a:solidFill>
              </a:rPr>
              <a:t>useradd</a:t>
            </a:r>
            <a:r>
              <a:rPr lang="en-US" altLang="zh-CN" sz="2400" dirty="0">
                <a:solidFill>
                  <a:srgbClr val="CC0099"/>
                </a:solidFill>
              </a:rPr>
              <a:t>   [</a:t>
            </a:r>
            <a:r>
              <a:rPr lang="zh-CN" altLang="en-US" sz="2400" dirty="0">
                <a:solidFill>
                  <a:srgbClr val="CC0099"/>
                </a:solidFill>
              </a:rPr>
              <a:t>选项</a:t>
            </a:r>
            <a:r>
              <a:rPr lang="en-US" altLang="zh-CN" sz="2400" dirty="0">
                <a:solidFill>
                  <a:srgbClr val="CC0099"/>
                </a:solidFill>
              </a:rPr>
              <a:t>]   </a:t>
            </a:r>
            <a:r>
              <a:rPr lang="zh-CN" altLang="en-US" sz="2400" dirty="0">
                <a:solidFill>
                  <a:srgbClr val="CC0099"/>
                </a:solidFill>
              </a:rPr>
              <a:t>用户名</a:t>
            </a:r>
            <a:endParaRPr lang="en-US" altLang="zh-CN" sz="2400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功能：新建</a:t>
            </a:r>
            <a:r>
              <a:rPr lang="zh-CN" altLang="zh-CN" sz="2400" dirty="0"/>
              <a:t>用户</a:t>
            </a:r>
            <a:r>
              <a:rPr lang="zh-CN" altLang="en-US" sz="2400" dirty="0"/>
              <a:t>账号，只有超级用户才能使用此命令。</a:t>
            </a:r>
            <a:endParaRPr lang="zh-CN" altLang="zh-CN" sz="2400" dirty="0"/>
          </a:p>
          <a:p>
            <a:pPr>
              <a:buFontTx/>
              <a:buNone/>
            </a:pPr>
            <a:r>
              <a:rPr lang="zh-CN" altLang="en-US" sz="2400" dirty="0"/>
              <a:t>主要选项说明：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000" dirty="0"/>
              <a:t>-u:   </a:t>
            </a:r>
            <a:r>
              <a:rPr lang="zh-CN" altLang="en-US" sz="2000" dirty="0"/>
              <a:t>指定用户</a:t>
            </a:r>
            <a:r>
              <a:rPr lang="en-US" altLang="zh-CN" sz="2000" dirty="0" err="1"/>
              <a:t>UID</a:t>
            </a:r>
            <a:r>
              <a:rPr lang="zh-CN" altLang="en-US" sz="2000" dirty="0"/>
              <a:t>，是一组数字。</a:t>
            </a:r>
          </a:p>
          <a:p>
            <a:pPr>
              <a:buFontTx/>
              <a:buNone/>
            </a:pPr>
            <a:r>
              <a:rPr lang="en-US" altLang="zh-CN" sz="2000" dirty="0"/>
              <a:t>-g</a:t>
            </a:r>
            <a:r>
              <a:rPr lang="zh-CN" altLang="en-US" sz="2000" dirty="0"/>
              <a:t>：用户组名称，用户所属的主要组群。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-G</a:t>
            </a:r>
            <a:r>
              <a:rPr lang="zh-CN" altLang="en-US" sz="2000" dirty="0"/>
              <a:t>：用户所属的附加组群。</a:t>
            </a:r>
          </a:p>
          <a:p>
            <a:pPr>
              <a:buFontTx/>
              <a:buNone/>
            </a:pPr>
            <a:r>
              <a:rPr lang="en-US" altLang="zh-CN" sz="2000" dirty="0"/>
              <a:t>-c</a:t>
            </a:r>
            <a:r>
              <a:rPr lang="zh-CN" altLang="en-US" sz="2000" dirty="0"/>
              <a:t>：加上用户的备注信息。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-d</a:t>
            </a:r>
            <a:r>
              <a:rPr lang="zh-CN" altLang="en-US" sz="2000" dirty="0"/>
              <a:t>：指定用户的主目录。</a:t>
            </a:r>
          </a:p>
          <a:p>
            <a:pPr>
              <a:buFontTx/>
              <a:buNone/>
            </a:pPr>
            <a:r>
              <a:rPr lang="en-US" altLang="zh-CN" sz="2000" dirty="0"/>
              <a:t>-e</a:t>
            </a:r>
            <a:r>
              <a:rPr lang="zh-CN" altLang="en-US" sz="2000" dirty="0"/>
              <a:t>：指定用户账号的有效期限，缺省表示永久有效。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-f </a:t>
            </a:r>
            <a:r>
              <a:rPr lang="zh-CN" altLang="en-US" sz="2000" dirty="0"/>
              <a:t>：指定在用户密码过期后允许该账号登录的最长天数。</a:t>
            </a:r>
          </a:p>
          <a:p>
            <a:pPr>
              <a:buFontTx/>
              <a:buNone/>
            </a:pPr>
            <a:r>
              <a:rPr lang="en-US" altLang="zh-CN" sz="2000" dirty="0"/>
              <a:t>-s:   </a:t>
            </a:r>
            <a:r>
              <a:rPr lang="zh-CN" altLang="en-US" sz="2000" dirty="0"/>
              <a:t>指定用户登录</a:t>
            </a:r>
            <a:r>
              <a:rPr lang="en-US" altLang="zh-CN" sz="2000" dirty="0"/>
              <a:t>shell</a:t>
            </a:r>
            <a:r>
              <a:rPr lang="zh-CN" altLang="en-US" sz="2000" dirty="0"/>
              <a:t>，默认是</a:t>
            </a:r>
            <a:r>
              <a:rPr lang="en-US" altLang="zh-CN" sz="2000" dirty="0"/>
              <a:t>/bin/bash</a:t>
            </a:r>
            <a:r>
              <a:rPr lang="zh-CN" altLang="en-US" sz="2000" dirty="0"/>
              <a:t>。</a:t>
            </a:r>
          </a:p>
          <a:p>
            <a:pPr>
              <a:buFontTx/>
              <a:buNone/>
            </a:pP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en-US" altLang="zh-CN" sz="3800" dirty="0">
                <a:latin typeface="+mn-lt"/>
              </a:rPr>
              <a:t>6.3</a:t>
            </a:r>
            <a:r>
              <a:rPr lang="en-US" altLang="zh-CN" sz="3800" dirty="0">
                <a:latin typeface="+mj-ea"/>
              </a:rPr>
              <a:t> </a:t>
            </a:r>
            <a:r>
              <a:rPr lang="zh-CN" altLang="en-US" sz="3800" dirty="0">
                <a:latin typeface="+mj-ea"/>
              </a:rPr>
              <a:t>命令行方式管理用户和组群</a:t>
            </a:r>
          </a:p>
        </p:txBody>
      </p:sp>
    </p:spTree>
    <p:extLst>
      <p:ext uri="{BB962C8B-B14F-4D97-AF65-F5344CB8AC3E}">
        <p14:creationId xmlns:p14="http://schemas.microsoft.com/office/powerpoint/2010/main" val="3978431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105570"/>
            <a:ext cx="8229600" cy="441166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例</a:t>
            </a:r>
            <a:r>
              <a:rPr lang="en-US" altLang="zh-CN" sz="2400" dirty="0"/>
              <a:t>1 :</a:t>
            </a:r>
            <a:r>
              <a:rPr lang="zh-CN" altLang="zh-CN" sz="2400" dirty="0"/>
              <a:t>给系统添加一个名称为</a:t>
            </a:r>
            <a:r>
              <a:rPr lang="en-US" altLang="zh-CN" sz="2400" dirty="0" err="1"/>
              <a:t>wang</a:t>
            </a:r>
            <a:r>
              <a:rPr lang="zh-CN" altLang="zh-CN" sz="2400" dirty="0"/>
              <a:t>的账户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[root@</a:t>
            </a:r>
            <a:r>
              <a:rPr lang="en-US" altLang="zh-CN" sz="2400" dirty="0"/>
              <a:t>Linux root</a:t>
            </a:r>
            <a:r>
              <a:rPr lang="zh-CN" altLang="zh-CN" sz="2400" dirty="0"/>
              <a:t>]# useradd 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wang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不使用任何选项时，将按照系统默认值新建用户。系统在</a:t>
            </a:r>
            <a:r>
              <a:rPr lang="en-US" altLang="zh-CN" sz="2400" dirty="0"/>
              <a:t>/home</a:t>
            </a:r>
            <a:r>
              <a:rPr lang="zh-CN" altLang="en-US" sz="2400" dirty="0"/>
              <a:t>目录新建</a:t>
            </a:r>
            <a:r>
              <a:rPr lang="zh-CN" altLang="en-US" sz="2400" dirty="0">
                <a:solidFill>
                  <a:srgbClr val="0000CC"/>
                </a:solidFill>
              </a:rPr>
              <a:t>与用户同名的子目录作为该用户的主目录</a:t>
            </a:r>
            <a:r>
              <a:rPr lang="zh-CN" altLang="en-US" sz="2400" dirty="0"/>
              <a:t>，并且还</a:t>
            </a:r>
            <a:r>
              <a:rPr lang="zh-CN" altLang="en-US" sz="2400" dirty="0">
                <a:solidFill>
                  <a:srgbClr val="0000CC"/>
                </a:solidFill>
              </a:rPr>
              <a:t>新建一个与用户同名的私有组群作为该用户的主要组群</a:t>
            </a:r>
            <a:r>
              <a:rPr lang="zh-CN" altLang="en-US" sz="2400" dirty="0"/>
              <a:t>。该用户的登录</a:t>
            </a:r>
            <a:r>
              <a:rPr lang="en-US" altLang="zh-CN" sz="2400" dirty="0"/>
              <a:t>Shell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Bash,UID</a:t>
            </a:r>
            <a:r>
              <a:rPr lang="zh-CN" altLang="en-US" sz="2400" dirty="0"/>
              <a:t>由系统自动分配。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useradd</a:t>
            </a:r>
            <a:r>
              <a:rPr lang="zh-CN" altLang="en-US" sz="2400" dirty="0"/>
              <a:t>命令新建用户账号，将在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passwd</a:t>
            </a:r>
            <a:r>
              <a:rPr lang="zh-CN" altLang="en-US" sz="2400" dirty="0"/>
              <a:t>文件和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/shadow</a:t>
            </a:r>
            <a:r>
              <a:rPr lang="zh-CN" altLang="en-US" sz="2400" dirty="0"/>
              <a:t>文件中增加新用户的记录。如果同时还新建了私人组群，还将在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/group</a:t>
            </a:r>
            <a:r>
              <a:rPr lang="zh-CN" altLang="en-US" sz="2400" dirty="0"/>
              <a:t>文件和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gshadow</a:t>
            </a:r>
            <a:r>
              <a:rPr lang="zh-CN" altLang="en-US" sz="2400" dirty="0"/>
              <a:t>文件中增加记录。</a:t>
            </a:r>
            <a:endParaRPr lang="zh-CN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910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管理用户的</a:t>
            </a:r>
            <a:r>
              <a:rPr lang="en-US" altLang="zh-CN" dirty="0">
                <a:latin typeface="+mj-ea"/>
              </a:rPr>
              <a:t>Shell</a:t>
            </a:r>
            <a:r>
              <a:rPr lang="zh-CN" altLang="en-US" dirty="0">
                <a:latin typeface="+mj-ea"/>
              </a:rPr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81634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2</a:t>
            </a:r>
            <a:r>
              <a:rPr lang="zh-CN" altLang="en-US" sz="2800" dirty="0"/>
              <a:t>：新增用户帐号为</a:t>
            </a:r>
            <a:r>
              <a:rPr lang="en-US" altLang="zh-CN" sz="2800" dirty="0" err="1"/>
              <a:t>zhanglm</a:t>
            </a:r>
            <a:r>
              <a:rPr lang="zh-CN" altLang="en-US" sz="2800" dirty="0"/>
              <a:t>的用户。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#  </a:t>
            </a:r>
            <a:r>
              <a:rPr lang="en-US" altLang="zh-CN" sz="2800" dirty="0" err="1"/>
              <a:t>useradd</a:t>
            </a:r>
            <a:r>
              <a:rPr lang="en-US" altLang="zh-CN" sz="2800" dirty="0"/>
              <a:t>  -c “Zhang li </a:t>
            </a:r>
            <a:r>
              <a:rPr lang="en-US" altLang="zh-CN" sz="2800" dirty="0" err="1"/>
              <a:t>ming</a:t>
            </a:r>
            <a:r>
              <a:rPr lang="en-US" altLang="zh-CN" sz="2800" dirty="0"/>
              <a:t> 010-87654321”</a:t>
            </a:r>
          </a:p>
          <a:p>
            <a:pPr marL="0" indent="0">
              <a:buNone/>
            </a:pPr>
            <a:r>
              <a:rPr lang="en-US" altLang="zh-CN" sz="2800" dirty="0"/>
              <a:t> -e 089823 –f 30 –g admin </a:t>
            </a:r>
            <a:r>
              <a:rPr lang="en-US" altLang="zh-CN" sz="2800" dirty="0" err="1"/>
              <a:t>zhanglm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练习</a:t>
            </a:r>
            <a:r>
              <a:rPr lang="en-US" altLang="zh-CN" sz="2800" dirty="0">
                <a:solidFill>
                  <a:srgbClr val="0000CC"/>
                </a:solidFill>
              </a:rPr>
              <a:t>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新建用户</a:t>
            </a:r>
            <a:r>
              <a:rPr lang="en-US" altLang="zh-CN" sz="2800" dirty="0" err="1"/>
              <a:t>user1</a:t>
            </a:r>
            <a:r>
              <a:rPr lang="en-US" altLang="zh-CN" sz="2800" dirty="0"/>
              <a:t>,</a:t>
            </a:r>
            <a:r>
              <a:rPr lang="zh-CN" altLang="en-US" sz="2800" dirty="0"/>
              <a:t>指定</a:t>
            </a:r>
            <a:r>
              <a:rPr lang="en-US" altLang="zh-CN" sz="2800" dirty="0" err="1"/>
              <a:t>UID</a:t>
            </a:r>
            <a:r>
              <a:rPr lang="zh-CN" altLang="en-US" sz="2800" dirty="0"/>
              <a:t>为</a:t>
            </a:r>
            <a:r>
              <a:rPr lang="en-US" altLang="zh-CN" sz="2800" dirty="0"/>
              <a:t>777,</a:t>
            </a:r>
            <a:r>
              <a:rPr lang="zh-CN" altLang="en-US" sz="2800" dirty="0"/>
              <a:t>目录为</a:t>
            </a:r>
            <a:r>
              <a:rPr lang="en-US" altLang="zh-CN" sz="2800" dirty="0"/>
              <a:t>/home/</a:t>
            </a:r>
            <a:r>
              <a:rPr lang="en-US" altLang="zh-CN" sz="2800" dirty="0" err="1"/>
              <a:t>user1</a:t>
            </a:r>
            <a:r>
              <a:rPr lang="en-US" altLang="zh-CN" sz="2800" dirty="0"/>
              <a:t>,</a:t>
            </a:r>
            <a:r>
              <a:rPr lang="zh-CN" altLang="en-US" sz="2800" dirty="0"/>
              <a:t>初始组为</a:t>
            </a:r>
            <a:r>
              <a:rPr lang="en-US" altLang="zh-CN" sz="2800" dirty="0" err="1"/>
              <a:t>group1</a:t>
            </a:r>
            <a:r>
              <a:rPr lang="en-US" altLang="zh-CN" sz="2800" dirty="0"/>
              <a:t>,</a:t>
            </a:r>
            <a:r>
              <a:rPr lang="zh-CN" altLang="en-US" sz="2800" dirty="0"/>
              <a:t>有效组为</a:t>
            </a:r>
            <a:r>
              <a:rPr lang="en-US" altLang="zh-CN" sz="2800" dirty="0"/>
              <a:t>root</a:t>
            </a:r>
            <a:r>
              <a:rPr lang="zh-CN" altLang="en-US" sz="28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5364088" y="3504233"/>
            <a:ext cx="2736304" cy="644848"/>
            <a:chOff x="4616381" y="3614208"/>
            <a:chExt cx="3600400" cy="817059"/>
          </a:xfrm>
        </p:grpSpPr>
        <p:sp>
          <p:nvSpPr>
            <p:cNvPr id="5" name="椭圆形标注 4"/>
            <p:cNvSpPr/>
            <p:nvPr/>
          </p:nvSpPr>
          <p:spPr bwMode="auto">
            <a:xfrm>
              <a:off x="4616381" y="3614208"/>
              <a:ext cx="3600400" cy="817059"/>
            </a:xfrm>
            <a:prstGeom prst="wedgeEllipseCallout">
              <a:avLst>
                <a:gd name="adj1" fmla="val -119578"/>
                <a:gd name="adj2" fmla="val -6819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162872" y="3791905"/>
              <a:ext cx="2507417" cy="285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+mn-ea"/>
                  <a:ea typeface="+mn-ea"/>
                </a:rPr>
                <a:t>说明上述命令的含义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5099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395536" y="1096541"/>
            <a:ext cx="8352928" cy="52847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2.  </a:t>
            </a:r>
            <a:r>
              <a:rPr lang="en-US" altLang="zh-CN" sz="2400" dirty="0" err="1">
                <a:solidFill>
                  <a:srgbClr val="0000CC"/>
                </a:solidFill>
              </a:rPr>
              <a:t>passwd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命令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 err="1">
                <a:solidFill>
                  <a:srgbClr val="CC0099"/>
                </a:solidFill>
              </a:rPr>
              <a:t>passwd</a:t>
            </a:r>
            <a:r>
              <a:rPr lang="en-US" altLang="zh-CN" sz="2400" dirty="0">
                <a:solidFill>
                  <a:srgbClr val="CC0099"/>
                </a:solidFill>
              </a:rPr>
              <a:t>   [</a:t>
            </a:r>
            <a:r>
              <a:rPr lang="zh-CN" altLang="en-US" sz="2400" dirty="0">
                <a:solidFill>
                  <a:srgbClr val="CC0099"/>
                </a:solidFill>
              </a:rPr>
              <a:t>选项</a:t>
            </a:r>
            <a:r>
              <a:rPr lang="en-US" altLang="zh-CN" sz="2400" dirty="0">
                <a:solidFill>
                  <a:srgbClr val="CC0099"/>
                </a:solidFill>
              </a:rPr>
              <a:t>]   </a:t>
            </a:r>
            <a:r>
              <a:rPr lang="zh-CN" altLang="en-US" sz="2400" dirty="0">
                <a:solidFill>
                  <a:srgbClr val="CC0099"/>
                </a:solidFill>
              </a:rPr>
              <a:t>用户名</a:t>
            </a:r>
            <a:endParaRPr lang="en-US" altLang="zh-CN" sz="2400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功能：设置或修改密码以及密码属性。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主要选项说明：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-d: </a:t>
            </a:r>
            <a:r>
              <a:rPr lang="zh-CN" altLang="en-US" sz="2400" dirty="0"/>
              <a:t>删除用户的密码，则该用户账号无须密码即可登录系统。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-l:  </a:t>
            </a:r>
            <a:r>
              <a:rPr lang="zh-CN" altLang="en-US" sz="2400" dirty="0"/>
              <a:t>暂时锁定指定的用户账号。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-u: </a:t>
            </a:r>
            <a:r>
              <a:rPr lang="zh-CN" altLang="en-US" sz="2400" dirty="0"/>
              <a:t>解除指定的用户账号。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-s:  </a:t>
            </a:r>
            <a:r>
              <a:rPr lang="zh-CN" altLang="en-US" sz="2400" dirty="0"/>
              <a:t>显示指定用户账号的状态。</a:t>
            </a:r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系统安全性较高，合格的密码应当由字母、数字和符号混合编排，且长度超过</a:t>
            </a:r>
            <a:r>
              <a:rPr lang="en-US" altLang="zh-CN" sz="2400" dirty="0"/>
              <a:t>6</a:t>
            </a:r>
            <a:r>
              <a:rPr lang="zh-CN" altLang="en-US" sz="2400" dirty="0"/>
              <a:t>位。如果密码不合格，系统会出现提示信息。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Tx/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管理用户的</a:t>
            </a:r>
            <a:r>
              <a:rPr lang="en-US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514795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908720"/>
            <a:ext cx="8496944" cy="53285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例</a:t>
            </a:r>
            <a:r>
              <a:rPr lang="en-US" altLang="zh-CN" sz="2600" dirty="0"/>
              <a:t>3: </a:t>
            </a:r>
            <a:r>
              <a:rPr lang="zh-CN" altLang="en-US" sz="2600" dirty="0"/>
              <a:t>为</a:t>
            </a:r>
            <a:r>
              <a:rPr lang="en-US" altLang="zh-CN" sz="2600" dirty="0"/>
              <a:t>liqun</a:t>
            </a:r>
            <a:r>
              <a:rPr lang="zh-CN" altLang="en-US" sz="2600" dirty="0"/>
              <a:t>用户</a:t>
            </a:r>
            <a:r>
              <a:rPr lang="zh-CN" altLang="en-US" sz="2600" dirty="0">
                <a:solidFill>
                  <a:srgbClr val="0000CC"/>
                </a:solidFill>
              </a:rPr>
              <a:t>设置初始密码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600" dirty="0"/>
              <a:t>[root@</a:t>
            </a:r>
            <a:r>
              <a:rPr lang="en-US" altLang="zh-CN" sz="2600" dirty="0"/>
              <a:t>Linux root</a:t>
            </a:r>
            <a:r>
              <a:rPr lang="zh-CN" altLang="zh-CN" sz="2600" dirty="0"/>
              <a:t>]# </a:t>
            </a:r>
            <a:r>
              <a:rPr lang="en-US" altLang="zh-CN" sz="2600" dirty="0" err="1"/>
              <a:t>passwd</a:t>
            </a:r>
            <a:r>
              <a:rPr lang="en-US" altLang="zh-CN" sz="2600" dirty="0"/>
              <a:t>  liqun</a:t>
            </a:r>
          </a:p>
          <a:p>
            <a:pPr>
              <a:lnSpc>
                <a:spcPct val="150000"/>
              </a:lnSpc>
            </a:pPr>
            <a:r>
              <a:rPr lang="zh-CN" altLang="en-US" sz="2600" dirty="0"/>
              <a:t>超级用户可以修改所有用户的密码，并且不要先输入原来密码。普通用户使用</a:t>
            </a:r>
            <a:r>
              <a:rPr lang="en-US" altLang="zh-CN" sz="2600" dirty="0" err="1"/>
              <a:t>passwd</a:t>
            </a:r>
            <a:r>
              <a:rPr lang="zh-CN" altLang="en-US" sz="2600" dirty="0"/>
              <a:t>命令修改密码时不能使用参数，只能修改自己的密码并需要输入原来的密码。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练习</a:t>
            </a:r>
            <a:r>
              <a:rPr lang="en-US" altLang="zh-CN" sz="2600" dirty="0">
                <a:solidFill>
                  <a:srgbClr val="0000CC"/>
                </a:solidFill>
              </a:rPr>
              <a:t>2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新建用户帐号</a:t>
            </a:r>
            <a:r>
              <a:rPr lang="en-US" altLang="zh-CN" sz="2600" dirty="0" err="1"/>
              <a:t>user2</a:t>
            </a:r>
            <a:r>
              <a:rPr lang="zh-CN" altLang="en-US" sz="2600" dirty="0"/>
              <a:t>，</a:t>
            </a:r>
            <a:r>
              <a:rPr lang="zh-CN" altLang="en-US" sz="2600" dirty="0">
                <a:solidFill>
                  <a:srgbClr val="0000CC"/>
                </a:solidFill>
              </a:rPr>
              <a:t>查看</a:t>
            </a:r>
            <a:r>
              <a:rPr lang="en-US" altLang="zh-CN" sz="2600" dirty="0" err="1">
                <a:solidFill>
                  <a:srgbClr val="0000CC"/>
                </a:solidFill>
              </a:rPr>
              <a:t>passwd</a:t>
            </a:r>
            <a:r>
              <a:rPr lang="zh-CN" altLang="en-US" sz="2600" dirty="0">
                <a:solidFill>
                  <a:srgbClr val="0000CC"/>
                </a:solidFill>
              </a:rPr>
              <a:t>文件和</a:t>
            </a:r>
            <a:r>
              <a:rPr lang="en-US" altLang="zh-CN" sz="2600" dirty="0">
                <a:solidFill>
                  <a:srgbClr val="0000CC"/>
                </a:solidFill>
              </a:rPr>
              <a:t>shadow</a:t>
            </a:r>
            <a:r>
              <a:rPr lang="zh-CN" altLang="en-US" sz="2600" dirty="0">
                <a:solidFill>
                  <a:srgbClr val="0000CC"/>
                </a:solidFill>
              </a:rPr>
              <a:t>文件的最后一行</a:t>
            </a:r>
            <a:r>
              <a:rPr lang="zh-CN" altLang="en-US" sz="2600" dirty="0"/>
              <a:t>，然后为用户</a:t>
            </a:r>
            <a:r>
              <a:rPr lang="en-US" altLang="zh-CN" sz="2600" dirty="0" err="1"/>
              <a:t>user2</a:t>
            </a:r>
            <a:r>
              <a:rPr lang="zh-CN" altLang="en-US" sz="2600" dirty="0"/>
              <a:t>设置密码。</a:t>
            </a:r>
            <a:endParaRPr lang="en-US" altLang="zh-CN" sz="2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设置密码</a:t>
            </a:r>
          </a:p>
        </p:txBody>
      </p:sp>
    </p:spTree>
    <p:extLst>
      <p:ext uri="{BB962C8B-B14F-4D97-AF65-F5344CB8AC3E}">
        <p14:creationId xmlns:p14="http://schemas.microsoft.com/office/powerpoint/2010/main" val="8930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105570"/>
            <a:ext cx="8568952" cy="44116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4</a:t>
            </a:r>
            <a:r>
              <a:rPr lang="zh-CN" altLang="en-US" sz="2400" dirty="0"/>
              <a:t>：普通用户</a:t>
            </a:r>
            <a:r>
              <a:rPr lang="en-US" altLang="zh-CN" sz="2400" dirty="0"/>
              <a:t>Tom</a:t>
            </a:r>
            <a:r>
              <a:rPr lang="zh-CN" altLang="en-US" sz="2400" dirty="0"/>
              <a:t>登录后</a:t>
            </a:r>
            <a:r>
              <a:rPr lang="zh-CN" altLang="en-US" sz="2400" dirty="0">
                <a:solidFill>
                  <a:srgbClr val="0000CC"/>
                </a:solidFill>
              </a:rPr>
              <a:t>修改密码</a:t>
            </a:r>
          </a:p>
          <a:p>
            <a:pPr marL="0" indent="0">
              <a:buNone/>
            </a:pPr>
            <a:r>
              <a:rPr lang="en-US" altLang="zh-CN" sz="2400" dirty="0"/>
              <a:t>[</a:t>
            </a:r>
            <a:r>
              <a:rPr lang="en-US" altLang="zh-CN" sz="2400" dirty="0" err="1"/>
              <a:t>Tom@Linux</a:t>
            </a:r>
            <a:r>
              <a:rPr lang="en-US" altLang="zh-CN" sz="2400" dirty="0"/>
              <a:t>  Tom]$ </a:t>
            </a:r>
            <a:r>
              <a:rPr lang="en-US" altLang="zh-CN" sz="2400" dirty="0" err="1"/>
              <a:t>passwd</a:t>
            </a:r>
            <a:r>
              <a:rPr lang="en-US" altLang="zh-CN" sz="2400" dirty="0"/>
              <a:t>  </a:t>
            </a:r>
          </a:p>
          <a:p>
            <a:pPr marL="0" indent="0">
              <a:buNone/>
            </a:pPr>
            <a:r>
              <a:rPr lang="en-US" altLang="zh-CN" sz="2400" dirty="0"/>
              <a:t>Changing password for user Tom.</a:t>
            </a:r>
          </a:p>
          <a:p>
            <a:pPr marL="0" indent="0">
              <a:buNone/>
            </a:pPr>
            <a:r>
              <a:rPr lang="en-US" altLang="zh-CN" sz="2400" dirty="0"/>
              <a:t>Changing password for Tom</a:t>
            </a:r>
          </a:p>
          <a:p>
            <a:pPr marL="0" indent="0">
              <a:buNone/>
            </a:pPr>
            <a:r>
              <a:rPr lang="en-US" altLang="zh-CN" sz="2400" dirty="0"/>
              <a:t>(current) UNIX password:</a:t>
            </a:r>
          </a:p>
          <a:p>
            <a:pPr marL="0" indent="0">
              <a:buNone/>
            </a:pPr>
            <a:r>
              <a:rPr lang="en-US" altLang="zh-CN" sz="2400" dirty="0"/>
              <a:t>New  password: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BAD PASSWORD: it is too simplistic/systematic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密码简单）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New  password:</a:t>
            </a:r>
          </a:p>
          <a:p>
            <a:pPr marL="0" indent="0">
              <a:buNone/>
            </a:pPr>
            <a:r>
              <a:rPr lang="en-US" altLang="zh-CN" sz="2400" dirty="0"/>
              <a:t>Retype new UNIX password:</a:t>
            </a:r>
          </a:p>
          <a:p>
            <a:pPr marL="0" indent="0">
              <a:buNone/>
            </a:pPr>
            <a:r>
              <a:rPr lang="en-US" altLang="zh-CN" sz="2400" dirty="0" err="1"/>
              <a:t>passwd</a:t>
            </a:r>
            <a:r>
              <a:rPr lang="en-US" altLang="zh-CN" sz="2400" dirty="0"/>
              <a:t>: all authentication tokens updated successfully.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修改密码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82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052736"/>
            <a:ext cx="7776864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超级用户可以</a:t>
            </a:r>
            <a:r>
              <a:rPr lang="zh-CN" altLang="en-US" sz="2600" dirty="0">
                <a:solidFill>
                  <a:srgbClr val="0000CC"/>
                </a:solidFill>
              </a:rPr>
              <a:t>删除用户密码</a:t>
            </a:r>
            <a:r>
              <a:rPr lang="zh-CN" altLang="en-US" sz="2600" dirty="0"/>
              <a:t>，该用户账号无须密码即可登录。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例如：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600" dirty="0"/>
              <a:t>[root@</a:t>
            </a:r>
            <a:r>
              <a:rPr lang="en-US" altLang="zh-CN" sz="2600" dirty="0"/>
              <a:t>Linux root</a:t>
            </a:r>
            <a:r>
              <a:rPr lang="zh-CN" altLang="zh-CN" sz="2600" dirty="0"/>
              <a:t>]# </a:t>
            </a:r>
            <a:r>
              <a:rPr lang="en-US" altLang="zh-CN" sz="2600" dirty="0" err="1"/>
              <a:t>passwd</a:t>
            </a:r>
            <a:r>
              <a:rPr lang="en-US" altLang="zh-CN" sz="2600" dirty="0"/>
              <a:t>  -d Tom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/>
              <a:t>Tom</a:t>
            </a:r>
            <a:r>
              <a:rPr lang="zh-CN" altLang="en-US" sz="2600" dirty="0"/>
              <a:t>用户登录系统时不需要输入密码，此时，查看</a:t>
            </a:r>
            <a:r>
              <a:rPr lang="en-US" altLang="zh-CN" sz="2600" dirty="0"/>
              <a:t>/</a:t>
            </a:r>
            <a:r>
              <a:rPr lang="en-US" altLang="zh-CN" sz="2600" dirty="0" err="1"/>
              <a:t>etc</a:t>
            </a:r>
            <a:r>
              <a:rPr lang="en-US" altLang="zh-CN" sz="2600" dirty="0"/>
              <a:t>/shadow</a:t>
            </a:r>
            <a:r>
              <a:rPr lang="zh-CN" altLang="en-US" sz="2600" dirty="0"/>
              <a:t>文件会发现该用户账号所在的行的密码字段为空白。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6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删除密码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477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177578"/>
            <a:ext cx="7776864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用户因放假、出差等原因不使用系统时，处于安全考虑，系统管理员可以暂时</a:t>
            </a:r>
            <a:r>
              <a:rPr lang="zh-CN" altLang="en-US" sz="2600" dirty="0">
                <a:solidFill>
                  <a:srgbClr val="0000CC"/>
                </a:solidFill>
              </a:rPr>
              <a:t>锁定用户账号</a:t>
            </a:r>
            <a:r>
              <a:rPr lang="zh-CN" altLang="en-US" sz="2600" dirty="0"/>
              <a:t>。被锁定的账号必须</a:t>
            </a:r>
            <a:r>
              <a:rPr lang="zh-CN" altLang="en-US" sz="2600" dirty="0">
                <a:solidFill>
                  <a:srgbClr val="0000CC"/>
                </a:solidFill>
              </a:rPr>
              <a:t>解除锁定</a:t>
            </a:r>
            <a:r>
              <a:rPr lang="zh-CN" altLang="en-US" sz="2600" dirty="0"/>
              <a:t>后才能继续使用。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例如：</a:t>
            </a:r>
            <a:r>
              <a:rPr lang="zh-CN" altLang="en-US" sz="2600" dirty="0">
                <a:solidFill>
                  <a:srgbClr val="0000CC"/>
                </a:solidFill>
              </a:rPr>
              <a:t>锁定</a:t>
            </a:r>
            <a:r>
              <a:rPr lang="en-US" altLang="zh-CN" sz="2600" dirty="0"/>
              <a:t>Tom</a:t>
            </a:r>
            <a:r>
              <a:rPr lang="zh-CN" altLang="en-US" sz="2600" dirty="0"/>
              <a:t>用户账号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600" dirty="0"/>
              <a:t>[root@</a:t>
            </a:r>
            <a:r>
              <a:rPr lang="en-US" altLang="zh-CN" sz="2600" dirty="0"/>
              <a:t>Linux root</a:t>
            </a:r>
            <a:r>
              <a:rPr lang="zh-CN" altLang="zh-CN" sz="2600" dirty="0"/>
              <a:t>]# </a:t>
            </a:r>
            <a:r>
              <a:rPr lang="en-US" altLang="zh-CN" sz="2600" dirty="0" err="1"/>
              <a:t>passwd</a:t>
            </a:r>
            <a:r>
              <a:rPr lang="en-US" altLang="zh-CN" sz="2600" dirty="0"/>
              <a:t>  -l Tom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解除</a:t>
            </a:r>
            <a:r>
              <a:rPr lang="en-US" altLang="zh-CN" sz="2600" dirty="0"/>
              <a:t>tom</a:t>
            </a:r>
            <a:r>
              <a:rPr lang="zh-CN" altLang="en-US" sz="2600" dirty="0"/>
              <a:t>用户账号的锁定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600" dirty="0"/>
              <a:t>[root@</a:t>
            </a:r>
            <a:r>
              <a:rPr lang="en-US" altLang="zh-CN" sz="2600" dirty="0"/>
              <a:t>Linux root</a:t>
            </a:r>
            <a:r>
              <a:rPr lang="zh-CN" altLang="zh-CN" sz="2600" dirty="0"/>
              <a:t>]# </a:t>
            </a:r>
            <a:r>
              <a:rPr lang="en-US" altLang="zh-CN" sz="2600" dirty="0" err="1"/>
              <a:t>passwd</a:t>
            </a:r>
            <a:r>
              <a:rPr lang="en-US" altLang="zh-CN" sz="2600" dirty="0"/>
              <a:t>  -u Tom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锁定与解除用户账号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89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105570"/>
            <a:ext cx="7992888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CC"/>
                </a:solidFill>
              </a:rPr>
              <a:t>超级用户也可以直接编辑</a:t>
            </a:r>
            <a:r>
              <a:rPr lang="en-US" altLang="zh-CN" sz="2600" dirty="0">
                <a:solidFill>
                  <a:srgbClr val="0000CC"/>
                </a:solidFill>
              </a:rPr>
              <a:t>/</a:t>
            </a:r>
            <a:r>
              <a:rPr lang="en-US" altLang="zh-CN" sz="2600" dirty="0" err="1">
                <a:solidFill>
                  <a:srgbClr val="0000CC"/>
                </a:solidFill>
              </a:rPr>
              <a:t>etc</a:t>
            </a:r>
            <a:r>
              <a:rPr lang="en-US" altLang="zh-CN" sz="2600" dirty="0">
                <a:solidFill>
                  <a:srgbClr val="0000CC"/>
                </a:solidFill>
              </a:rPr>
              <a:t>/</a:t>
            </a:r>
            <a:r>
              <a:rPr lang="en-US" altLang="zh-CN" sz="2600" dirty="0" err="1">
                <a:solidFill>
                  <a:srgbClr val="0000CC"/>
                </a:solidFill>
              </a:rPr>
              <a:t>passwd</a:t>
            </a:r>
            <a:r>
              <a:rPr lang="zh-CN" altLang="en-US" sz="2600" dirty="0">
                <a:solidFill>
                  <a:srgbClr val="0000CC"/>
                </a:solidFill>
              </a:rPr>
              <a:t>文件</a:t>
            </a:r>
            <a:r>
              <a:rPr lang="zh-CN" altLang="en-US" sz="2600" dirty="0"/>
              <a:t>，在指定的用户账号所在行前加上“</a:t>
            </a:r>
            <a:r>
              <a:rPr lang="en-US" altLang="zh-CN" sz="2600" dirty="0"/>
              <a:t>#</a:t>
            </a:r>
            <a:r>
              <a:rPr lang="zh-CN" altLang="en-US" sz="2600" dirty="0"/>
              <a:t>”或“*”符号使其成为注释行，那么该用户账号也被锁定不能使用。去除“</a:t>
            </a:r>
            <a:r>
              <a:rPr lang="en-US" altLang="zh-CN" sz="2600" dirty="0"/>
              <a:t>#”</a:t>
            </a:r>
            <a:r>
              <a:rPr lang="zh-CN" altLang="en-US" sz="2600" dirty="0"/>
              <a:t>或“*”符号，用户账号就可以恢复使用。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练习</a:t>
            </a:r>
            <a:r>
              <a:rPr lang="en-US" altLang="zh-CN" sz="2600" dirty="0">
                <a:solidFill>
                  <a:srgbClr val="0000CC"/>
                </a:solidFill>
              </a:rPr>
              <a:t>3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使用</a:t>
            </a:r>
            <a:r>
              <a:rPr lang="en-US" altLang="zh-CN" sz="2600" dirty="0" err="1"/>
              <a:t>passwd</a:t>
            </a:r>
            <a:r>
              <a:rPr lang="zh-CN" altLang="en-US" sz="2600" dirty="0"/>
              <a:t>给</a:t>
            </a:r>
            <a:r>
              <a:rPr lang="en-US" altLang="zh-CN" sz="2600" dirty="0"/>
              <a:t>lily</a:t>
            </a:r>
            <a:r>
              <a:rPr lang="zh-CN" altLang="en-US" sz="2600" dirty="0"/>
              <a:t>用户密码冻结，用</a:t>
            </a:r>
            <a:r>
              <a:rPr lang="en-US" altLang="zh-CN" sz="2600" dirty="0" err="1"/>
              <a:t>passwd</a:t>
            </a:r>
            <a:r>
              <a:rPr lang="zh-CN" altLang="en-US" sz="2600" dirty="0"/>
              <a:t>查看</a:t>
            </a:r>
            <a:r>
              <a:rPr lang="en-US" altLang="zh-CN" sz="2600" dirty="0"/>
              <a:t>lily</a:t>
            </a:r>
            <a:r>
              <a:rPr lang="zh-CN" altLang="en-US" sz="2600" dirty="0"/>
              <a:t>相关信息，最后用</a:t>
            </a:r>
            <a:r>
              <a:rPr lang="en-US" altLang="zh-CN" sz="2600" dirty="0" err="1"/>
              <a:t>passwd</a:t>
            </a:r>
            <a:r>
              <a:rPr lang="zh-CN" altLang="en-US" sz="2600" dirty="0"/>
              <a:t>给用户</a:t>
            </a:r>
            <a:r>
              <a:rPr lang="en-US" altLang="zh-CN" sz="2600" dirty="0"/>
              <a:t>lily</a:t>
            </a:r>
            <a:r>
              <a:rPr lang="zh-CN" altLang="en-US" sz="2600" dirty="0"/>
              <a:t>解冻</a:t>
            </a:r>
            <a:endParaRPr lang="en-US" altLang="zh-CN" sz="24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锁定与解除用户账号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0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>
                <a:latin typeface="Tahoma" pitchFamily="34" charset="0"/>
                <a:cs typeface="Tahoma" pitchFamily="34" charset="0"/>
              </a:rPr>
              <a:t>用户和组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229600" cy="44116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1. 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用户管理信息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>
                <a:latin typeface="Tahoma" pitchFamily="34" charset="0"/>
                <a:cs typeface="Tahoma" pitchFamily="34" charset="0"/>
              </a:rPr>
              <a:t>	Linux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的每一个用户都具有自己的用户账号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(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用户名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)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、用户</a:t>
            </a:r>
            <a:r>
              <a:rPr lang="en-US" altLang="zh-CN" sz="2800" dirty="0" err="1">
                <a:latin typeface="Tahoma" pitchFamily="34" charset="0"/>
                <a:cs typeface="Tahoma" pitchFamily="34" charset="0"/>
              </a:rPr>
              <a:t>UID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及口令。</a:t>
            </a:r>
            <a:r>
              <a:rPr lang="zh-CN" altLang="en-US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只有用户名是已经登记在案，且口令符合者才能进入系统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。用户</a:t>
            </a:r>
            <a:r>
              <a:rPr lang="zh-CN" altLang="en-US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登录成功后，系统会为该用户建立一个工作环境</a:t>
            </a:r>
            <a:r>
              <a:rPr lang="en-US" altLang="zh-CN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如缺省的工作目录、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Shell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环境等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)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，在使用中记录该用户对系统的使用情况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(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日志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)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，控制该用户对文件的存取权限与系统资源使用权限。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	</a:t>
            </a:r>
            <a:endParaRPr lang="zh-CN" altLang="en-US" sz="2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788337"/>
      </p:ext>
    </p:extLst>
  </p:cSld>
  <p:clrMapOvr>
    <a:masterClrMapping/>
  </p:clrMapOvr>
  <p:transition spd="slow">
    <p:circl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39552" y="1096541"/>
            <a:ext cx="7632848" cy="52847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3. </a:t>
            </a:r>
            <a:r>
              <a:rPr lang="en-US" altLang="zh-CN" sz="2400" dirty="0" err="1">
                <a:solidFill>
                  <a:srgbClr val="0000CC"/>
                </a:solidFill>
              </a:rPr>
              <a:t>usermod</a:t>
            </a:r>
            <a:r>
              <a:rPr lang="zh-CN" altLang="en-US" sz="2400" dirty="0">
                <a:solidFill>
                  <a:srgbClr val="0000CC"/>
                </a:solidFill>
              </a:rPr>
              <a:t>命令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 err="1">
                <a:solidFill>
                  <a:srgbClr val="CC0099"/>
                </a:solidFill>
              </a:rPr>
              <a:t>usermod</a:t>
            </a:r>
            <a:r>
              <a:rPr lang="en-US" altLang="zh-CN" sz="2400" dirty="0">
                <a:solidFill>
                  <a:srgbClr val="CC0099"/>
                </a:solidFill>
              </a:rPr>
              <a:t>   [</a:t>
            </a:r>
            <a:r>
              <a:rPr lang="zh-CN" altLang="en-US" sz="2400" dirty="0">
                <a:solidFill>
                  <a:srgbClr val="CC0099"/>
                </a:solidFill>
              </a:rPr>
              <a:t>选项</a:t>
            </a:r>
            <a:r>
              <a:rPr lang="en-US" altLang="zh-CN" sz="2400" dirty="0">
                <a:solidFill>
                  <a:srgbClr val="CC0099"/>
                </a:solidFill>
              </a:rPr>
              <a:t>]   </a:t>
            </a:r>
            <a:r>
              <a:rPr lang="zh-CN" altLang="en-US" sz="2400" dirty="0">
                <a:solidFill>
                  <a:srgbClr val="CC0099"/>
                </a:solidFill>
              </a:rPr>
              <a:t>用户名</a:t>
            </a:r>
          </a:p>
          <a:p>
            <a:pPr marL="0" indent="0">
              <a:buNone/>
            </a:pPr>
            <a:r>
              <a:rPr lang="zh-CN" altLang="en-US" sz="2400" dirty="0"/>
              <a:t>功能：修改用户的属性。只有超级用户才能使用此命令，且</a:t>
            </a:r>
            <a:r>
              <a:rPr lang="zh-CN" altLang="en-US" sz="2400" dirty="0">
                <a:solidFill>
                  <a:srgbClr val="0000CC"/>
                </a:solidFill>
              </a:rPr>
              <a:t>需要修改属性的用户当前未登录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主要选项说明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-u:  </a:t>
            </a:r>
            <a:r>
              <a:rPr lang="zh-CN" altLang="en-US" sz="2000" dirty="0"/>
              <a:t>指定用户</a:t>
            </a:r>
            <a:r>
              <a:rPr lang="en-US" altLang="zh-CN" sz="2000" dirty="0" err="1"/>
              <a:t>UID</a:t>
            </a:r>
            <a:r>
              <a:rPr lang="zh-CN" altLang="en-US" sz="2000" dirty="0"/>
              <a:t>，是一组数字。</a:t>
            </a:r>
          </a:p>
          <a:p>
            <a:pPr marL="0" indent="0">
              <a:buNone/>
            </a:pPr>
            <a:r>
              <a:rPr lang="en-US" altLang="zh-CN" sz="2000" dirty="0"/>
              <a:t>-g</a:t>
            </a:r>
            <a:r>
              <a:rPr lang="zh-CN" altLang="en-US" sz="2000" dirty="0"/>
              <a:t>：用户组名称，用户所属的主要组群。</a:t>
            </a:r>
          </a:p>
          <a:p>
            <a:pPr marL="0" indent="0">
              <a:buNone/>
            </a:pPr>
            <a:r>
              <a:rPr lang="en-US" altLang="zh-CN" sz="2000" dirty="0"/>
              <a:t>-G</a:t>
            </a:r>
            <a:r>
              <a:rPr lang="zh-CN" altLang="en-US" sz="2000" dirty="0"/>
              <a:t>：用户所属的附加组群。</a:t>
            </a:r>
          </a:p>
          <a:p>
            <a:pPr marL="0" indent="0">
              <a:buNone/>
            </a:pPr>
            <a:r>
              <a:rPr lang="en-US" altLang="zh-CN" sz="2000" dirty="0"/>
              <a:t>-c</a:t>
            </a:r>
            <a:r>
              <a:rPr lang="zh-CN" altLang="en-US" sz="2000" dirty="0"/>
              <a:t>：指定用户全称，即用户的注释信息。</a:t>
            </a:r>
          </a:p>
          <a:p>
            <a:pPr marL="0" indent="0">
              <a:buNone/>
            </a:pPr>
            <a:r>
              <a:rPr lang="en-US" altLang="zh-CN" sz="2000" dirty="0"/>
              <a:t>-d</a:t>
            </a:r>
            <a:r>
              <a:rPr lang="zh-CN" altLang="en-US" sz="2000" dirty="0"/>
              <a:t>：指定用户的主目录。</a:t>
            </a:r>
          </a:p>
          <a:p>
            <a:pPr marL="0" indent="0">
              <a:buNone/>
            </a:pPr>
            <a:r>
              <a:rPr lang="en-US" altLang="zh-CN" sz="2000" dirty="0"/>
              <a:t>-e</a:t>
            </a:r>
            <a:r>
              <a:rPr lang="zh-CN" altLang="en-US" sz="2000" dirty="0"/>
              <a:t>：指定用户账号的有限期限。</a:t>
            </a:r>
          </a:p>
          <a:p>
            <a:pPr marL="0" indent="0">
              <a:buNone/>
            </a:pPr>
            <a:r>
              <a:rPr lang="en-US" altLang="zh-CN" sz="2000" dirty="0"/>
              <a:t>-s:   </a:t>
            </a:r>
            <a:r>
              <a:rPr lang="zh-CN" altLang="en-US" sz="2000" dirty="0"/>
              <a:t>指定用户登录</a:t>
            </a:r>
            <a:r>
              <a:rPr lang="en-US" altLang="zh-CN" sz="2000" dirty="0"/>
              <a:t>shell</a:t>
            </a:r>
            <a:r>
              <a:rPr lang="zh-CN" altLang="en-US" sz="2000" dirty="0"/>
              <a:t>，默认是</a:t>
            </a:r>
            <a:r>
              <a:rPr lang="en-US" altLang="zh-CN" sz="2000" dirty="0"/>
              <a:t>/bin/bash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-l</a:t>
            </a:r>
            <a:r>
              <a:rPr lang="zh-CN" altLang="en-US" sz="2000" dirty="0"/>
              <a:t>： </a:t>
            </a:r>
            <a:r>
              <a:rPr lang="zh-CN" altLang="en-US" sz="2000" dirty="0">
                <a:solidFill>
                  <a:srgbClr val="0000CC"/>
                </a:solidFill>
              </a:rPr>
              <a:t>指定用户的新名称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管理用户的</a:t>
            </a:r>
            <a:r>
              <a:rPr lang="en-US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472147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908720"/>
            <a:ext cx="7848872" cy="554461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500" dirty="0" err="1"/>
              <a:t>usermod</a:t>
            </a:r>
            <a:r>
              <a:rPr lang="zh-CN" altLang="en-US" sz="2500" dirty="0"/>
              <a:t>命令可以使用的选项跟</a:t>
            </a:r>
            <a:r>
              <a:rPr lang="en-US" altLang="zh-CN" sz="2500" dirty="0" err="1"/>
              <a:t>useradd</a:t>
            </a:r>
            <a:r>
              <a:rPr lang="zh-CN" altLang="en-US" sz="2500" dirty="0"/>
              <a:t>命令基本相同，</a:t>
            </a:r>
            <a:r>
              <a:rPr lang="zh-CN" altLang="en-US" sz="2500" dirty="0">
                <a:solidFill>
                  <a:srgbClr val="0000CC"/>
                </a:solidFill>
              </a:rPr>
              <a:t>唯一的不同在于</a:t>
            </a:r>
            <a:r>
              <a:rPr lang="en-US" altLang="zh-CN" sz="2500" dirty="0" err="1">
                <a:solidFill>
                  <a:srgbClr val="0000CC"/>
                </a:solidFill>
              </a:rPr>
              <a:t>usermod</a:t>
            </a:r>
            <a:r>
              <a:rPr lang="zh-CN" altLang="en-US" sz="2500" dirty="0">
                <a:solidFill>
                  <a:srgbClr val="0000CC"/>
                </a:solidFill>
              </a:rPr>
              <a:t>命令可以修改用户名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500" dirty="0"/>
              <a:t>例如：将用户</a:t>
            </a:r>
            <a:r>
              <a:rPr lang="en-US" altLang="zh-CN" sz="2500" dirty="0"/>
              <a:t>Tom</a:t>
            </a:r>
            <a:r>
              <a:rPr lang="zh-CN" altLang="en-US" sz="2500" dirty="0"/>
              <a:t>改名为</a:t>
            </a:r>
            <a:r>
              <a:rPr lang="en-US" altLang="zh-CN" sz="2500" dirty="0"/>
              <a:t>Tommy</a:t>
            </a:r>
            <a:endParaRPr lang="zh-CN" altLang="en-US" sz="25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500" dirty="0"/>
              <a:t>[root@</a:t>
            </a:r>
            <a:r>
              <a:rPr lang="en-US" altLang="zh-CN" sz="2500" dirty="0"/>
              <a:t>Linux root</a:t>
            </a:r>
            <a:r>
              <a:rPr lang="zh-CN" altLang="zh-CN" sz="2500" dirty="0"/>
              <a:t>]# </a:t>
            </a:r>
            <a:r>
              <a:rPr lang="en-US" altLang="zh-CN" sz="2500" dirty="0" err="1"/>
              <a:t>usermod</a:t>
            </a:r>
            <a:r>
              <a:rPr lang="en-US" altLang="zh-CN" sz="2500" dirty="0"/>
              <a:t>  -l  Tommy Tom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500" dirty="0"/>
              <a:t>原名为</a:t>
            </a:r>
            <a:r>
              <a:rPr lang="en-US" altLang="zh-CN" sz="2500" dirty="0"/>
              <a:t>Tom</a:t>
            </a:r>
            <a:r>
              <a:rPr lang="zh-CN" altLang="en-US" sz="2500" dirty="0"/>
              <a:t>的用户被改名为</a:t>
            </a:r>
            <a:r>
              <a:rPr lang="en-US" altLang="zh-CN" sz="2500" dirty="0"/>
              <a:t>Tommy</a:t>
            </a:r>
            <a:r>
              <a:rPr lang="zh-CN" altLang="en-US" sz="2500" dirty="0"/>
              <a:t>，</a:t>
            </a:r>
            <a:r>
              <a:rPr lang="zh-CN" altLang="en-US" sz="2500" dirty="0">
                <a:solidFill>
                  <a:srgbClr val="0000CC"/>
                </a:solidFill>
              </a:rPr>
              <a:t>用户的其他信息没有变化</a:t>
            </a:r>
            <a:r>
              <a:rPr lang="zh-CN" altLang="en-US" sz="2500" dirty="0"/>
              <a:t>，即</a:t>
            </a:r>
            <a:r>
              <a:rPr lang="en-US" altLang="zh-CN" sz="2500" dirty="0"/>
              <a:t>Tommy</a:t>
            </a:r>
            <a:r>
              <a:rPr lang="zh-CN" altLang="en-US" sz="2500" dirty="0"/>
              <a:t>用户的主目录仍然是</a:t>
            </a:r>
            <a:r>
              <a:rPr lang="en-US" altLang="zh-CN" sz="2500" dirty="0"/>
              <a:t>/home/Tom</a:t>
            </a:r>
            <a:r>
              <a:rPr lang="zh-CN" altLang="en-US" sz="2500" dirty="0"/>
              <a:t>，所属的组群，登录</a:t>
            </a:r>
            <a:r>
              <a:rPr lang="en-US" altLang="zh-CN" sz="2500" dirty="0"/>
              <a:t>Shell</a:t>
            </a:r>
            <a:r>
              <a:rPr lang="zh-CN" altLang="en-US" sz="2500" dirty="0"/>
              <a:t>和</a:t>
            </a:r>
            <a:r>
              <a:rPr lang="en-US" altLang="zh-CN" sz="2500" dirty="0" err="1"/>
              <a:t>UID</a:t>
            </a:r>
            <a:r>
              <a:rPr lang="zh-CN" altLang="en-US" sz="2500" dirty="0"/>
              <a:t>等都未改变。</a:t>
            </a:r>
            <a:endParaRPr lang="en-US" altLang="zh-CN" sz="25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500" dirty="0">
                <a:solidFill>
                  <a:srgbClr val="0000CC"/>
                </a:solidFill>
              </a:rPr>
              <a:t>练习</a:t>
            </a:r>
            <a:r>
              <a:rPr lang="en-US" altLang="zh-CN" sz="2500" dirty="0">
                <a:solidFill>
                  <a:srgbClr val="0000CC"/>
                </a:solidFill>
              </a:rPr>
              <a:t>4</a:t>
            </a:r>
            <a:r>
              <a:rPr lang="zh-CN" altLang="en-US" sz="2500" dirty="0"/>
              <a:t>：将用户</a:t>
            </a:r>
            <a:r>
              <a:rPr lang="en-US" altLang="zh-CN" sz="2500" dirty="0"/>
              <a:t>Lily</a:t>
            </a:r>
            <a:r>
              <a:rPr lang="zh-CN" altLang="en-US" sz="2500" dirty="0"/>
              <a:t>的组群改为</a:t>
            </a:r>
            <a:r>
              <a:rPr lang="en-US" altLang="zh-CN" sz="2500" dirty="0"/>
              <a:t>super</a:t>
            </a:r>
            <a:r>
              <a:rPr lang="zh-CN" altLang="en-US" sz="2500" dirty="0"/>
              <a:t>，其用户号改为</a:t>
            </a:r>
            <a:r>
              <a:rPr lang="en-US" altLang="zh-CN" sz="2500" dirty="0"/>
              <a:t>5600</a:t>
            </a:r>
            <a:r>
              <a:rPr lang="zh-CN" altLang="en-US" sz="2500" dirty="0"/>
              <a:t>，用户描述改为“</a:t>
            </a:r>
            <a:r>
              <a:rPr lang="en-US" altLang="zh-CN" sz="2500" dirty="0"/>
              <a:t>honey-lily”</a:t>
            </a:r>
            <a:r>
              <a:rPr lang="zh-CN" altLang="en-US" sz="2500" dirty="0"/>
              <a:t>。</a:t>
            </a:r>
            <a:endParaRPr lang="en-US" altLang="zh-CN" sz="25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修改用户属性</a:t>
            </a:r>
          </a:p>
        </p:txBody>
      </p:sp>
    </p:spTree>
    <p:extLst>
      <p:ext uri="{BB962C8B-B14F-4D97-AF65-F5344CB8AC3E}">
        <p14:creationId xmlns:p14="http://schemas.microsoft.com/office/powerpoint/2010/main" val="3366985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80920" cy="52847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4. </a:t>
            </a:r>
            <a:r>
              <a:rPr lang="en-US" altLang="zh-CN" sz="2400" dirty="0" err="1">
                <a:solidFill>
                  <a:srgbClr val="0000CC"/>
                </a:solidFill>
              </a:rPr>
              <a:t>userdel</a:t>
            </a:r>
            <a:r>
              <a:rPr lang="zh-CN" altLang="en-US" sz="2400" dirty="0">
                <a:solidFill>
                  <a:srgbClr val="0000CC"/>
                </a:solidFill>
              </a:rPr>
              <a:t>命令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 err="1">
                <a:solidFill>
                  <a:srgbClr val="CC0099"/>
                </a:solidFill>
              </a:rPr>
              <a:t>userdel</a:t>
            </a:r>
            <a:r>
              <a:rPr lang="en-US" altLang="zh-CN" sz="2400" dirty="0">
                <a:solidFill>
                  <a:srgbClr val="CC0099"/>
                </a:solidFill>
              </a:rPr>
              <a:t>   [-r]   </a:t>
            </a:r>
            <a:r>
              <a:rPr lang="zh-CN" altLang="en-US" sz="2400" dirty="0">
                <a:solidFill>
                  <a:srgbClr val="CC0099"/>
                </a:solidFill>
              </a:rPr>
              <a:t>用户名</a:t>
            </a:r>
          </a:p>
          <a:p>
            <a:pPr marL="0" indent="0">
              <a:buNone/>
            </a:pPr>
            <a:r>
              <a:rPr lang="zh-CN" altLang="en-US" sz="2400" dirty="0"/>
              <a:t>功能：</a:t>
            </a:r>
            <a:r>
              <a:rPr lang="zh-CN" altLang="en-US" sz="2400" dirty="0">
                <a:solidFill>
                  <a:srgbClr val="0000CC"/>
                </a:solidFill>
              </a:rPr>
              <a:t>删除指定的用户账号</a:t>
            </a:r>
            <a:r>
              <a:rPr lang="zh-CN" altLang="en-US" sz="2400" dirty="0"/>
              <a:t>，只有超级用户才能使用此命令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CC0099"/>
                </a:solidFill>
              </a:rPr>
              <a:t>-r </a:t>
            </a:r>
            <a:r>
              <a:rPr lang="en-US" altLang="zh-CN" sz="2400" dirty="0"/>
              <a:t>: </a:t>
            </a:r>
            <a:r>
              <a:rPr lang="zh-CN" altLang="en-US" sz="2400" dirty="0"/>
              <a:t>删除帐号时，连同账号主目录一起删除。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例如：删除</a:t>
            </a:r>
            <a:r>
              <a:rPr lang="en-US" altLang="zh-CN" sz="2400" dirty="0"/>
              <a:t>Tommy</a:t>
            </a:r>
            <a:r>
              <a:rPr lang="zh-CN" altLang="en-US" sz="2400" dirty="0"/>
              <a:t>用户账号及其主目录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/>
              <a:t>[root@</a:t>
            </a:r>
            <a:r>
              <a:rPr lang="en-US" altLang="zh-CN" sz="2400" dirty="0"/>
              <a:t>Linux root</a:t>
            </a:r>
            <a:r>
              <a:rPr lang="zh-CN" altLang="zh-CN" sz="2400" dirty="0"/>
              <a:t>]# </a:t>
            </a:r>
            <a:r>
              <a:rPr lang="en-US" altLang="zh-CN" sz="2400" dirty="0" err="1"/>
              <a:t>userdel</a:t>
            </a:r>
            <a:r>
              <a:rPr lang="en-US" altLang="zh-CN" sz="2400" dirty="0"/>
              <a:t>  -r  Tommy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如果在新建该用户账号时已创建私人组群，而该私人组群</a:t>
            </a:r>
            <a:r>
              <a:rPr lang="zh-CN" altLang="en-US" sz="2400" dirty="0">
                <a:solidFill>
                  <a:srgbClr val="0000CC"/>
                </a:solidFill>
              </a:rPr>
              <a:t>当前又无其他用户，那么在删除用户的同时也一并删除</a:t>
            </a:r>
            <a:r>
              <a:rPr lang="zh-CN" altLang="en-US" sz="2400" dirty="0"/>
              <a:t>这一私人组群。正在使用系统的用户不能被删除，必须退出登录才行。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管理用户的</a:t>
            </a:r>
            <a:r>
              <a:rPr lang="en-US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4162651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52847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5. </a:t>
            </a:r>
            <a:r>
              <a:rPr lang="en-US" altLang="zh-CN" sz="2400" dirty="0" err="1">
                <a:solidFill>
                  <a:srgbClr val="0000CC"/>
                </a:solidFill>
              </a:rPr>
              <a:t>su</a:t>
            </a:r>
            <a:r>
              <a:rPr lang="zh-CN" altLang="en-US" sz="2400" dirty="0">
                <a:solidFill>
                  <a:srgbClr val="0000CC"/>
                </a:solidFill>
              </a:rPr>
              <a:t>命令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 err="1">
                <a:solidFill>
                  <a:srgbClr val="CC0099"/>
                </a:solidFill>
              </a:rPr>
              <a:t>su</a:t>
            </a:r>
            <a:r>
              <a:rPr lang="en-US" altLang="zh-CN" sz="2400" dirty="0">
                <a:solidFill>
                  <a:srgbClr val="CC0099"/>
                </a:solidFill>
              </a:rPr>
              <a:t>   [-]   [</a:t>
            </a:r>
            <a:r>
              <a:rPr lang="zh-CN" altLang="en-US" sz="2400" dirty="0">
                <a:solidFill>
                  <a:srgbClr val="CC0099"/>
                </a:solidFill>
              </a:rPr>
              <a:t>用户名</a:t>
            </a:r>
            <a:r>
              <a:rPr lang="en-US" altLang="zh-CN" sz="2400" dirty="0">
                <a:solidFill>
                  <a:srgbClr val="CC0099"/>
                </a:solidFill>
              </a:rPr>
              <a:t>]</a:t>
            </a:r>
            <a:endParaRPr lang="zh-CN" altLang="en-US" sz="2400" dirty="0">
              <a:solidFill>
                <a:srgbClr val="CC009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功能：切换用户身份，</a:t>
            </a:r>
            <a:r>
              <a:rPr lang="zh-CN" altLang="en-US" sz="2400" dirty="0">
                <a:solidFill>
                  <a:srgbClr val="0000CC"/>
                </a:solidFill>
              </a:rPr>
              <a:t>无用户名参数，即切换为超级用户</a:t>
            </a:r>
            <a:r>
              <a:rPr lang="zh-CN" altLang="en-US" sz="2400" dirty="0"/>
              <a:t>。超级用户可以切换为任何普通用户，而且不需要输入密码。普通用户转换为其他用户时需要输入被转换用户的密码。切换为其他用户之后就拥有该用户的权限。使用</a:t>
            </a:r>
            <a:r>
              <a:rPr lang="en-US" altLang="zh-CN" sz="2400" dirty="0">
                <a:solidFill>
                  <a:srgbClr val="0000CC"/>
                </a:solidFill>
              </a:rPr>
              <a:t>exit</a:t>
            </a:r>
            <a:r>
              <a:rPr lang="zh-CN" altLang="en-US" sz="2400" dirty="0">
                <a:solidFill>
                  <a:srgbClr val="0000CC"/>
                </a:solidFill>
              </a:rPr>
              <a:t>命令可返回到本来的用户身份</a:t>
            </a:r>
            <a:r>
              <a:rPr lang="zh-CN" altLang="en-US" sz="2400" dirty="0"/>
              <a:t>。</a:t>
            </a:r>
          </a:p>
          <a:p>
            <a:pPr>
              <a:buFontTx/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管理用户的</a:t>
            </a:r>
            <a:r>
              <a:rPr lang="en-US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714608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2847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5</a:t>
            </a:r>
            <a:r>
              <a:rPr lang="zh-CN" altLang="en-US" sz="2400" dirty="0"/>
              <a:t>：普通</a:t>
            </a:r>
            <a:r>
              <a:rPr lang="en-US" altLang="zh-CN" sz="2400" dirty="0"/>
              <a:t>jerry</a:t>
            </a:r>
            <a:r>
              <a:rPr lang="zh-CN" altLang="en-US" sz="2400" dirty="0"/>
              <a:t>用户切换为</a:t>
            </a:r>
            <a:r>
              <a:rPr lang="en-US" altLang="zh-CN" sz="2400" dirty="0" err="1"/>
              <a:t>helen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[</a:t>
            </a:r>
            <a:r>
              <a:rPr lang="en-US" altLang="zh-CN" sz="2400" dirty="0" err="1"/>
              <a:t>jerry@Linux</a:t>
            </a:r>
            <a:r>
              <a:rPr lang="en-US" altLang="zh-CN" sz="2400" dirty="0"/>
              <a:t>  jerry]$    </a:t>
            </a:r>
            <a:r>
              <a:rPr lang="en-US" altLang="zh-CN" sz="2400" dirty="0" err="1"/>
              <a:t>su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helen</a:t>
            </a:r>
            <a:r>
              <a:rPr lang="en-US" altLang="zh-CN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Password: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[</a:t>
            </a:r>
            <a:r>
              <a:rPr lang="en-US" altLang="zh-CN" sz="2400" dirty="0" err="1"/>
              <a:t>helen@Linux</a:t>
            </a:r>
            <a:r>
              <a:rPr lang="en-US" altLang="zh-CN" sz="2400" dirty="0"/>
              <a:t>  jerry]$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切换用户时使用用户参数，则切换为指定用户。本例未使用“</a:t>
            </a:r>
            <a:r>
              <a:rPr lang="en-US" altLang="zh-CN" sz="2400" dirty="0"/>
              <a:t>-</a:t>
            </a:r>
            <a:r>
              <a:rPr lang="zh-CN" altLang="en-US" sz="2400" dirty="0"/>
              <a:t>”选项，</a:t>
            </a:r>
            <a:r>
              <a:rPr lang="zh-CN" altLang="en-US" sz="2400" dirty="0">
                <a:solidFill>
                  <a:srgbClr val="CC0099"/>
                </a:solidFill>
              </a:rPr>
              <a:t>用户的环境变量</a:t>
            </a:r>
            <a:r>
              <a:rPr lang="zh-CN" altLang="en-US" sz="2400" dirty="0"/>
              <a:t>未发生变化，从</a:t>
            </a:r>
            <a:r>
              <a:rPr lang="en-US" altLang="zh-CN" sz="2400" dirty="0"/>
              <a:t>Shell</a:t>
            </a:r>
            <a:r>
              <a:rPr lang="zh-CN" altLang="en-US" sz="2400" dirty="0"/>
              <a:t>提示符可知，虽然切换后的当前用户是</a:t>
            </a:r>
            <a:r>
              <a:rPr lang="en-US" altLang="zh-CN" sz="2400" dirty="0" err="1"/>
              <a:t>helen</a:t>
            </a:r>
            <a:r>
              <a:rPr lang="zh-CN" altLang="en-US" sz="2400" dirty="0"/>
              <a:t>，但当前的工作目录仍然是</a:t>
            </a:r>
            <a:r>
              <a:rPr lang="en-US" altLang="zh-CN" sz="2400" dirty="0"/>
              <a:t>/home/jerry</a:t>
            </a:r>
            <a:r>
              <a:rPr lang="zh-CN" altLang="en-US" sz="2400" dirty="0"/>
              <a:t>。</a:t>
            </a:r>
          </a:p>
          <a:p>
            <a:pPr>
              <a:buFontTx/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管理用户的</a:t>
            </a:r>
            <a:r>
              <a:rPr lang="en-US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命令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251520" y="2924944"/>
            <a:ext cx="3744416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07504" y="1700808"/>
            <a:ext cx="3744416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39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704856" cy="52847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6</a:t>
            </a:r>
            <a:r>
              <a:rPr lang="zh-CN" altLang="en-US" sz="2400" dirty="0"/>
              <a:t>：普通用户</a:t>
            </a:r>
            <a:r>
              <a:rPr lang="en-US" altLang="zh-CN" sz="2400" dirty="0"/>
              <a:t>jerry</a:t>
            </a:r>
            <a:r>
              <a:rPr lang="zh-CN" altLang="en-US" sz="2400" dirty="0"/>
              <a:t>切换为超级用户，并</a:t>
            </a:r>
            <a:r>
              <a:rPr lang="zh-CN" altLang="en-US" sz="2400" dirty="0">
                <a:solidFill>
                  <a:srgbClr val="0000CC"/>
                </a:solidFill>
              </a:rPr>
              <a:t>使用超级用户的环境变量</a:t>
            </a:r>
            <a:r>
              <a:rPr lang="zh-CN" altLang="en-US" sz="2400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[</a:t>
            </a:r>
            <a:r>
              <a:rPr lang="en-US" altLang="zh-CN" sz="2400" dirty="0" err="1">
                <a:solidFill>
                  <a:srgbClr val="0000CC"/>
                </a:solidFill>
              </a:rPr>
              <a:t>jerry@Linux</a:t>
            </a:r>
            <a:r>
              <a:rPr lang="en-US" altLang="zh-CN" sz="2400" dirty="0">
                <a:solidFill>
                  <a:srgbClr val="0000CC"/>
                </a:solidFill>
              </a:rPr>
              <a:t>  jerry]$ </a:t>
            </a:r>
            <a:r>
              <a:rPr lang="en-US" altLang="zh-CN" sz="2400" dirty="0" err="1">
                <a:solidFill>
                  <a:srgbClr val="0000CC"/>
                </a:solidFill>
              </a:rPr>
              <a:t>su</a:t>
            </a:r>
            <a:r>
              <a:rPr lang="en-US" altLang="zh-CN" sz="2400" dirty="0">
                <a:solidFill>
                  <a:srgbClr val="0000CC"/>
                </a:solidFill>
              </a:rPr>
              <a:t> 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Password: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/>
              <a:t>[root@</a:t>
            </a:r>
            <a:r>
              <a:rPr lang="en-US" altLang="zh-CN" sz="2400" dirty="0"/>
              <a:t>Linux root</a:t>
            </a:r>
            <a:r>
              <a:rPr lang="zh-CN" altLang="zh-CN" sz="2400" dirty="0"/>
              <a:t>]#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命令“</a:t>
            </a:r>
            <a:r>
              <a:rPr lang="en-US" altLang="zh-CN" sz="2400" dirty="0" err="1"/>
              <a:t>su</a:t>
            </a:r>
            <a:r>
              <a:rPr lang="en-US" altLang="zh-CN" sz="2400" dirty="0"/>
              <a:t>  -</a:t>
            </a:r>
            <a:r>
              <a:rPr lang="zh-CN" altLang="en-US" sz="2400" dirty="0"/>
              <a:t>”与</a:t>
            </a:r>
            <a:r>
              <a:rPr lang="en-US" altLang="zh-CN" sz="2400" dirty="0" err="1"/>
              <a:t>su</a:t>
            </a:r>
            <a:r>
              <a:rPr lang="en-US" altLang="zh-CN" sz="2400" dirty="0"/>
              <a:t> -  root </a:t>
            </a:r>
            <a:r>
              <a:rPr lang="zh-CN" altLang="en-US" sz="2400" dirty="0"/>
              <a:t>作用相同，都是从普通用户切换为超级用户。需要输入超级用户的密码。从</a:t>
            </a:r>
            <a:r>
              <a:rPr lang="en-US" altLang="zh-CN" sz="2400" dirty="0"/>
              <a:t>Shell</a:t>
            </a:r>
            <a:r>
              <a:rPr lang="zh-CN" altLang="en-US" sz="2400" dirty="0"/>
              <a:t>提示符可知，切换后的当前用户是</a:t>
            </a:r>
            <a:r>
              <a:rPr lang="en-US" altLang="zh-CN" sz="2400" dirty="0"/>
              <a:t>root</a:t>
            </a:r>
            <a:r>
              <a:rPr lang="zh-CN" altLang="en-US" sz="2400" dirty="0"/>
              <a:t>，且当前的工作目录也切换为</a:t>
            </a:r>
            <a:r>
              <a:rPr lang="en-US" altLang="zh-CN" sz="2400" dirty="0"/>
              <a:t>/root</a:t>
            </a:r>
            <a:r>
              <a:rPr lang="zh-CN" altLang="en-US" sz="2400" dirty="0"/>
              <a:t>。</a:t>
            </a:r>
          </a:p>
          <a:p>
            <a:pPr>
              <a:buFontTx/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管理用户的</a:t>
            </a:r>
            <a:r>
              <a:rPr lang="en-US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45109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352928" cy="532859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6. id</a:t>
            </a:r>
            <a:r>
              <a:rPr lang="zh-CN" altLang="en-US" sz="2400" dirty="0">
                <a:solidFill>
                  <a:srgbClr val="0000CC"/>
                </a:solidFill>
              </a:rPr>
              <a:t>命令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>
                <a:solidFill>
                  <a:srgbClr val="CC0099"/>
                </a:solidFill>
              </a:rPr>
              <a:t>id    [</a:t>
            </a:r>
            <a:r>
              <a:rPr lang="zh-CN" altLang="en-US" sz="2400" dirty="0">
                <a:solidFill>
                  <a:srgbClr val="CC0099"/>
                </a:solidFill>
              </a:rPr>
              <a:t>用户名</a:t>
            </a:r>
            <a:r>
              <a:rPr lang="en-US" altLang="zh-CN" sz="2400" dirty="0">
                <a:solidFill>
                  <a:srgbClr val="CC0099"/>
                </a:solidFill>
              </a:rPr>
              <a:t>]</a:t>
            </a:r>
            <a:endParaRPr lang="zh-CN" altLang="en-US" sz="2400" dirty="0">
              <a:solidFill>
                <a:srgbClr val="CC0099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功能：查看用户的</a:t>
            </a:r>
            <a:r>
              <a:rPr lang="en-US" altLang="zh-CN" sz="2400" dirty="0" err="1"/>
              <a:t>UID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GID</a:t>
            </a:r>
            <a:r>
              <a:rPr lang="zh-CN" altLang="en-US" sz="2400" dirty="0"/>
              <a:t>和用户所属组群的信息。不指定用户名，则显示当前用户的相关信息。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C0099"/>
                </a:solidFill>
              </a:rPr>
              <a:t>-g</a:t>
            </a:r>
            <a:r>
              <a:rPr lang="zh-CN" altLang="en-US" sz="2400" dirty="0">
                <a:solidFill>
                  <a:srgbClr val="CC0099"/>
                </a:solidFill>
              </a:rPr>
              <a:t>：　显示用户所属群组的</a:t>
            </a:r>
            <a:r>
              <a:rPr lang="en-US" altLang="zh-CN" sz="2400" dirty="0">
                <a:solidFill>
                  <a:srgbClr val="CC0099"/>
                </a:solidFill>
              </a:rPr>
              <a:t>ID</a:t>
            </a:r>
            <a:r>
              <a:rPr lang="zh-CN" altLang="en-US" sz="2400" dirty="0">
                <a:solidFill>
                  <a:srgbClr val="CC0099"/>
                </a:solidFill>
              </a:rPr>
              <a:t>。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CC0099"/>
                </a:solidFill>
              </a:rPr>
              <a:t>　</a:t>
            </a:r>
            <a:r>
              <a:rPr lang="en-US" altLang="zh-CN" sz="2400" dirty="0">
                <a:solidFill>
                  <a:srgbClr val="CC0099"/>
                </a:solidFill>
              </a:rPr>
              <a:t>-G</a:t>
            </a:r>
            <a:r>
              <a:rPr lang="zh-CN" altLang="en-US" sz="2400" dirty="0">
                <a:solidFill>
                  <a:srgbClr val="CC0099"/>
                </a:solidFill>
              </a:rPr>
              <a:t>：    显示用户所属附加群组的</a:t>
            </a:r>
            <a:r>
              <a:rPr lang="en-US" altLang="zh-CN" sz="2400" dirty="0">
                <a:solidFill>
                  <a:srgbClr val="CC0099"/>
                </a:solidFill>
              </a:rPr>
              <a:t>ID</a:t>
            </a:r>
            <a:r>
              <a:rPr lang="zh-CN" altLang="en-US" sz="2400" dirty="0">
                <a:solidFill>
                  <a:srgbClr val="CC0099"/>
                </a:solidFill>
              </a:rPr>
              <a:t>。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CC0099"/>
                </a:solidFill>
              </a:rPr>
              <a:t>　</a:t>
            </a:r>
            <a:r>
              <a:rPr lang="en-US" altLang="zh-CN" sz="2400" dirty="0">
                <a:solidFill>
                  <a:srgbClr val="CC0099"/>
                </a:solidFill>
              </a:rPr>
              <a:t>-n</a:t>
            </a:r>
            <a:r>
              <a:rPr lang="zh-CN" altLang="en-US" sz="2400" dirty="0">
                <a:solidFill>
                  <a:srgbClr val="CC0099"/>
                </a:solidFill>
              </a:rPr>
              <a:t>：</a:t>
            </a:r>
            <a:r>
              <a:rPr lang="en-US" altLang="zh-CN" sz="2400" dirty="0">
                <a:solidFill>
                  <a:srgbClr val="CC0099"/>
                </a:solidFill>
              </a:rPr>
              <a:t> </a:t>
            </a:r>
            <a:r>
              <a:rPr lang="zh-CN" altLang="en-US" sz="2400" dirty="0">
                <a:solidFill>
                  <a:srgbClr val="CC0099"/>
                </a:solidFill>
              </a:rPr>
              <a:t>　显示用户，所属群组或附加群组的名称。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CC0099"/>
                </a:solidFill>
              </a:rPr>
              <a:t>　</a:t>
            </a:r>
            <a:r>
              <a:rPr lang="en-US" altLang="zh-CN" sz="2400" dirty="0">
                <a:solidFill>
                  <a:srgbClr val="CC0099"/>
                </a:solidFill>
              </a:rPr>
              <a:t>-u</a:t>
            </a:r>
            <a:r>
              <a:rPr lang="zh-CN" altLang="en-US" sz="2400" dirty="0">
                <a:solidFill>
                  <a:srgbClr val="CC0099"/>
                </a:solidFill>
              </a:rPr>
              <a:t>：　 显示用户</a:t>
            </a:r>
            <a:r>
              <a:rPr lang="en-US" altLang="zh-CN" sz="2400" dirty="0">
                <a:solidFill>
                  <a:srgbClr val="CC0099"/>
                </a:solidFill>
              </a:rPr>
              <a:t>ID</a:t>
            </a:r>
            <a:r>
              <a:rPr lang="zh-CN" altLang="en-US" sz="2400" dirty="0">
                <a:solidFill>
                  <a:srgbClr val="CC0099"/>
                </a:solidFill>
              </a:rPr>
              <a:t>。</a:t>
            </a:r>
            <a:endParaRPr lang="en-US" altLang="zh-CN" sz="2400" dirty="0">
              <a:solidFill>
                <a:srgbClr val="CC0099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7</a:t>
            </a:r>
            <a:r>
              <a:rPr lang="zh-CN" altLang="en-US" sz="2400" dirty="0"/>
              <a:t>：查看普通用户</a:t>
            </a:r>
            <a:r>
              <a:rPr lang="en-US" altLang="zh-CN" sz="2400" dirty="0"/>
              <a:t>Tom</a:t>
            </a:r>
            <a:r>
              <a:rPr lang="zh-CN" altLang="en-US" sz="2400" dirty="0"/>
              <a:t>的用户信息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[root@</a:t>
            </a:r>
            <a:r>
              <a:rPr lang="en-US" altLang="zh-CN" sz="2400" dirty="0"/>
              <a:t>Linux root</a:t>
            </a:r>
            <a:r>
              <a:rPr lang="zh-CN" altLang="zh-CN" sz="2400" dirty="0"/>
              <a:t>]#</a:t>
            </a:r>
            <a:r>
              <a:rPr lang="en-US" altLang="zh-CN" sz="2400" dirty="0"/>
              <a:t>  id    Tom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管理用户的</a:t>
            </a:r>
            <a:r>
              <a:rPr lang="en-US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4060222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54726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1. </a:t>
            </a:r>
            <a:r>
              <a:rPr lang="en-US" altLang="zh-CN" sz="2600" dirty="0" err="1">
                <a:solidFill>
                  <a:srgbClr val="0000CC"/>
                </a:solidFill>
              </a:rPr>
              <a:t>groupadd</a:t>
            </a:r>
            <a:r>
              <a:rPr lang="zh-CN" altLang="en-US" sz="2600" dirty="0">
                <a:solidFill>
                  <a:srgbClr val="0000CC"/>
                </a:solidFill>
              </a:rPr>
              <a:t>命令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格式</a:t>
            </a:r>
            <a:r>
              <a:rPr lang="en-US" altLang="zh-CN" sz="2600" dirty="0"/>
              <a:t>:  </a:t>
            </a:r>
            <a:r>
              <a:rPr lang="en-US" altLang="zh-CN" sz="2600" dirty="0" err="1">
                <a:solidFill>
                  <a:srgbClr val="CC0099"/>
                </a:solidFill>
              </a:rPr>
              <a:t>groupadd</a:t>
            </a:r>
            <a:r>
              <a:rPr lang="en-US" altLang="zh-CN" sz="2600" dirty="0">
                <a:solidFill>
                  <a:srgbClr val="CC0099"/>
                </a:solidFill>
              </a:rPr>
              <a:t>    [</a:t>
            </a:r>
            <a:r>
              <a:rPr lang="zh-CN" altLang="en-US" sz="2600" dirty="0">
                <a:solidFill>
                  <a:srgbClr val="CC0099"/>
                </a:solidFill>
              </a:rPr>
              <a:t>选项</a:t>
            </a:r>
            <a:r>
              <a:rPr lang="en-US" altLang="zh-CN" sz="2600" dirty="0">
                <a:solidFill>
                  <a:srgbClr val="CC0099"/>
                </a:solidFill>
              </a:rPr>
              <a:t>]   </a:t>
            </a:r>
            <a:r>
              <a:rPr lang="zh-CN" altLang="en-US" sz="2600" dirty="0">
                <a:solidFill>
                  <a:srgbClr val="CC0099"/>
                </a:solidFill>
              </a:rPr>
              <a:t>组群名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功能：新建组群，只有超级用户才能使用此命令。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主要选项说明：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/>
              <a:t>-g</a:t>
            </a:r>
            <a:r>
              <a:rPr lang="zh-CN" altLang="en-US" sz="2600" dirty="0"/>
              <a:t>： 指定组群</a:t>
            </a:r>
            <a:r>
              <a:rPr lang="en-US" altLang="zh-CN" sz="2600" dirty="0" err="1"/>
              <a:t>GID</a:t>
            </a:r>
            <a:r>
              <a:rPr lang="zh-CN" altLang="en-US" sz="2600" dirty="0"/>
              <a:t>号。（预设为最低不小于</a:t>
            </a:r>
            <a:r>
              <a:rPr lang="en-US" altLang="zh-CN" sz="2600" dirty="0"/>
              <a:t>500</a:t>
            </a:r>
            <a:r>
              <a:rPr lang="zh-CN" altLang="en-US" sz="2600" dirty="0"/>
              <a:t>的值）除非使用</a:t>
            </a:r>
            <a:r>
              <a:rPr lang="en-US" altLang="zh-CN" sz="2600" dirty="0"/>
              <a:t>-o</a:t>
            </a:r>
            <a:r>
              <a:rPr lang="zh-CN" altLang="en-US" sz="2600" dirty="0"/>
              <a:t>参数，否则该值必须唯一。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/>
              <a:t>-o:   </a:t>
            </a:r>
            <a:r>
              <a:rPr lang="zh-CN" altLang="en-US" sz="2600" dirty="0"/>
              <a:t>配合上面的</a:t>
            </a:r>
            <a:r>
              <a:rPr lang="en-US" altLang="zh-CN" sz="2600" dirty="0"/>
              <a:t>-g</a:t>
            </a:r>
            <a:r>
              <a:rPr lang="zh-CN" altLang="en-US" sz="2600" dirty="0"/>
              <a:t>参数，可以设定不唯一的组</a:t>
            </a:r>
            <a:r>
              <a:rPr lang="en-US" altLang="zh-CN" sz="2600" dirty="0"/>
              <a:t>ID</a:t>
            </a:r>
            <a:r>
              <a:rPr lang="zh-CN" altLang="en-US" sz="2600" dirty="0"/>
              <a:t>值。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/>
              <a:t>-r</a:t>
            </a:r>
            <a:r>
              <a:rPr lang="zh-CN" altLang="en-US" sz="2600" dirty="0"/>
              <a:t>：  此选项用来建立系统帐号</a:t>
            </a:r>
            <a:endParaRPr lang="en-US" altLang="zh-CN" sz="2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管理组群的</a:t>
            </a:r>
            <a:r>
              <a:rPr lang="en-US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611418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39552" y="1384573"/>
            <a:ext cx="7920880" cy="42046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例</a:t>
            </a:r>
            <a:r>
              <a:rPr lang="en-US" altLang="zh-CN" sz="2600" dirty="0"/>
              <a:t>8</a:t>
            </a:r>
            <a:r>
              <a:rPr lang="zh-CN" altLang="en-US" sz="2600" dirty="0"/>
              <a:t>：新建</a:t>
            </a:r>
            <a:r>
              <a:rPr lang="en-US" altLang="zh-CN" sz="2600" dirty="0"/>
              <a:t>staff</a:t>
            </a:r>
            <a:r>
              <a:rPr lang="zh-CN" altLang="en-US" sz="2600" dirty="0"/>
              <a:t>组群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600" dirty="0"/>
              <a:t>[root@</a:t>
            </a:r>
            <a:r>
              <a:rPr lang="en-US" altLang="zh-CN" sz="2600" dirty="0"/>
              <a:t>Linux root</a:t>
            </a:r>
            <a:r>
              <a:rPr lang="zh-CN" altLang="zh-CN" sz="2600" dirty="0"/>
              <a:t>]#</a:t>
            </a:r>
            <a:r>
              <a:rPr lang="en-US" altLang="zh-CN" sz="2600" dirty="0"/>
              <a:t>  </a:t>
            </a:r>
            <a:r>
              <a:rPr lang="en-US" altLang="zh-CN" sz="2600" dirty="0" err="1"/>
              <a:t>groupadd</a:t>
            </a:r>
            <a:r>
              <a:rPr lang="en-US" altLang="zh-CN" sz="2600" dirty="0"/>
              <a:t>     staff</a:t>
            </a:r>
          </a:p>
          <a:p>
            <a:pPr>
              <a:lnSpc>
                <a:spcPct val="150000"/>
              </a:lnSpc>
            </a:pPr>
            <a:r>
              <a:rPr lang="zh-CN" altLang="en-US" sz="2600" dirty="0"/>
              <a:t>利用</a:t>
            </a:r>
            <a:r>
              <a:rPr lang="en-US" altLang="zh-CN" sz="2600" dirty="0" err="1"/>
              <a:t>groupadd</a:t>
            </a:r>
            <a:r>
              <a:rPr lang="zh-CN" altLang="en-US" sz="2600" dirty="0"/>
              <a:t>命令新建组群时如果不指定</a:t>
            </a:r>
            <a:r>
              <a:rPr lang="en-US" altLang="zh-CN" sz="2600" dirty="0" err="1"/>
              <a:t>GID</a:t>
            </a:r>
            <a:r>
              <a:rPr lang="zh-CN" altLang="en-US" sz="2600" dirty="0"/>
              <a:t>，则其</a:t>
            </a:r>
            <a:r>
              <a:rPr lang="en-US" altLang="zh-CN" sz="2600" dirty="0" err="1"/>
              <a:t>GID</a:t>
            </a:r>
            <a:r>
              <a:rPr lang="zh-CN" altLang="en-US" sz="2600" dirty="0"/>
              <a:t>由系统自动分配。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3899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管理组群的</a:t>
            </a:r>
            <a:r>
              <a:rPr lang="en-US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105483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52847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2. </a:t>
            </a:r>
            <a:r>
              <a:rPr lang="en-US" altLang="zh-CN" sz="2400" dirty="0" err="1">
                <a:solidFill>
                  <a:srgbClr val="0000CC"/>
                </a:solidFill>
              </a:rPr>
              <a:t>groupdel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命令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格式</a:t>
            </a:r>
            <a:r>
              <a:rPr lang="en-US" altLang="zh-CN" sz="2400" dirty="0"/>
              <a:t>:  </a:t>
            </a:r>
            <a:r>
              <a:rPr lang="en-US" altLang="zh-CN" sz="2400" dirty="0" err="1">
                <a:solidFill>
                  <a:srgbClr val="CC0099"/>
                </a:solidFill>
              </a:rPr>
              <a:t>groupdel</a:t>
            </a:r>
            <a:r>
              <a:rPr lang="en-US" altLang="zh-CN" sz="2400" dirty="0">
                <a:solidFill>
                  <a:srgbClr val="CC0099"/>
                </a:solidFill>
              </a:rPr>
              <a:t>      </a:t>
            </a:r>
            <a:r>
              <a:rPr lang="zh-CN" altLang="en-US" sz="2400" dirty="0">
                <a:solidFill>
                  <a:srgbClr val="CC0099"/>
                </a:solidFill>
              </a:rPr>
              <a:t>组群名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功能：删除指定组群，只有超级用户才能使用此命令。删除指定组群之前必须</a:t>
            </a:r>
            <a:r>
              <a:rPr lang="zh-CN" altLang="en-US" sz="2400" dirty="0">
                <a:solidFill>
                  <a:srgbClr val="0000CC"/>
                </a:solidFill>
              </a:rPr>
              <a:t>确保该组群不是任何用户的主要组群</a:t>
            </a:r>
            <a:r>
              <a:rPr lang="zh-CN" altLang="en-US" sz="2400" dirty="0"/>
              <a:t>，否则必须删除那些以此组群为主要组群的用户才行。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9</a:t>
            </a:r>
            <a:r>
              <a:rPr lang="zh-CN" altLang="en-US" sz="2400" dirty="0"/>
              <a:t>：删除</a:t>
            </a:r>
            <a:r>
              <a:rPr lang="en-US" altLang="zh-CN" sz="2400" dirty="0"/>
              <a:t>staff</a:t>
            </a:r>
            <a:r>
              <a:rPr lang="zh-CN" altLang="en-US" sz="2400" dirty="0"/>
              <a:t>组群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/>
              <a:t>[root@</a:t>
            </a:r>
            <a:r>
              <a:rPr lang="en-US" altLang="zh-CN" sz="2400" dirty="0"/>
              <a:t>Linux root</a:t>
            </a:r>
            <a:r>
              <a:rPr lang="zh-CN" altLang="zh-CN" sz="2400" dirty="0"/>
              <a:t>]#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groupdel</a:t>
            </a:r>
            <a:r>
              <a:rPr lang="en-US" altLang="zh-CN" sz="2400" dirty="0"/>
              <a:t>     staff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管理组群的</a:t>
            </a:r>
            <a:r>
              <a:rPr lang="en-US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38278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259632" y="476474"/>
            <a:ext cx="6230937" cy="576262"/>
          </a:xfrm>
        </p:spPr>
        <p:txBody>
          <a:bodyPr/>
          <a:lstStyle/>
          <a:p>
            <a:pPr algn="ctr"/>
            <a:r>
              <a:rPr lang="zh-CN" altLang="en-US" sz="4000" dirty="0"/>
              <a:t>用户分类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536" y="1456581"/>
            <a:ext cx="8208912" cy="470872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Linux</a:t>
            </a:r>
            <a:r>
              <a:rPr lang="zh-CN" altLang="zh-CN" sz="2800" dirty="0"/>
              <a:t>下的用户可以分为</a:t>
            </a:r>
            <a:r>
              <a:rPr lang="zh-CN" altLang="zh-CN" sz="2800" dirty="0">
                <a:solidFill>
                  <a:srgbClr val="0000CC"/>
                </a:solidFill>
              </a:rPr>
              <a:t>三</a:t>
            </a:r>
            <a:r>
              <a:rPr lang="zh-CN" altLang="en-US" sz="2800" dirty="0">
                <a:solidFill>
                  <a:srgbClr val="0000CC"/>
                </a:solidFill>
              </a:rPr>
              <a:t>大</a:t>
            </a:r>
            <a:r>
              <a:rPr lang="zh-CN" altLang="zh-CN" sz="2800" dirty="0">
                <a:solidFill>
                  <a:srgbClr val="0000CC"/>
                </a:solidFill>
              </a:rPr>
              <a:t>类</a:t>
            </a:r>
            <a:r>
              <a:rPr lang="zh-CN" altLang="en-US" sz="2800" dirty="0">
                <a:solidFill>
                  <a:srgbClr val="0000CC"/>
                </a:solidFill>
              </a:rPr>
              <a:t>型</a:t>
            </a:r>
            <a:r>
              <a:rPr lang="zh-CN" altLang="zh-CN" sz="2800" dirty="0"/>
              <a:t>：</a:t>
            </a:r>
            <a:r>
              <a:rPr lang="zh-CN" altLang="zh-CN" sz="2800" dirty="0">
                <a:solidFill>
                  <a:srgbClr val="FF9900"/>
                </a:solidFill>
              </a:rPr>
              <a:t>超级用户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FF9900"/>
                </a:solidFill>
              </a:rPr>
              <a:t>系统用户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FF9900"/>
                </a:solidFill>
              </a:rPr>
              <a:t>普通用户</a:t>
            </a:r>
            <a:r>
              <a:rPr lang="zh-CN" altLang="zh-CN" sz="2800" dirty="0"/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zh-CN" sz="2800" dirty="0">
                <a:solidFill>
                  <a:srgbClr val="0000CC"/>
                </a:solidFill>
              </a:rPr>
              <a:t>超级用户</a:t>
            </a:r>
            <a:r>
              <a:rPr lang="zh-CN" altLang="en-US" sz="2800" dirty="0"/>
              <a:t>：</a:t>
            </a:r>
            <a:r>
              <a:rPr lang="en-US" altLang="zh-CN" sz="2800" dirty="0"/>
              <a:t>root</a:t>
            </a:r>
            <a:r>
              <a:rPr lang="zh-CN" altLang="zh-CN" sz="2800" dirty="0"/>
              <a:t>用户是超级用户</a:t>
            </a:r>
            <a:r>
              <a:rPr lang="zh-CN" altLang="en-US" sz="2800" dirty="0"/>
              <a:t>（或根用户）</a:t>
            </a:r>
            <a:r>
              <a:rPr lang="en-US" altLang="zh-CN" sz="2800" dirty="0"/>
              <a:t>root</a:t>
            </a:r>
            <a:r>
              <a:rPr lang="zh-CN" altLang="en-US" sz="2800" dirty="0"/>
              <a:t>用户可以控制所有程序</a:t>
            </a:r>
            <a:r>
              <a:rPr lang="zh-CN" altLang="zh-CN" sz="2800" dirty="0"/>
              <a:t>，</a:t>
            </a:r>
            <a:r>
              <a:rPr lang="zh-CN" altLang="en-US" sz="2800" dirty="0"/>
              <a:t>访问所有文件，使用系统上的所有功能。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zh-CN" altLang="en-US" sz="2800" dirty="0"/>
              <a:t>用户在没有特殊情况下，不要用</a:t>
            </a:r>
            <a:r>
              <a:rPr lang="en-US" altLang="zh-CN" sz="2800" dirty="0"/>
              <a:t>root</a:t>
            </a:r>
            <a:r>
              <a:rPr lang="zh-CN" altLang="en-US" sz="2800" dirty="0"/>
              <a:t>身份来处理日常事务。</a:t>
            </a:r>
            <a:r>
              <a:rPr lang="en-US" altLang="zh-CN" sz="2800" dirty="0"/>
              <a:t>root</a:t>
            </a:r>
            <a:r>
              <a:rPr lang="zh-CN" altLang="zh-CN" sz="2800" dirty="0"/>
              <a:t>用户的</a:t>
            </a:r>
            <a:r>
              <a:rPr lang="en-US" altLang="zh-CN" sz="2800" dirty="0" err="1"/>
              <a:t>UID</a:t>
            </a:r>
            <a:r>
              <a:rPr lang="zh-CN" altLang="zh-CN" sz="2800" dirty="0"/>
              <a:t>和</a:t>
            </a:r>
            <a:r>
              <a:rPr lang="en-US" altLang="zh-CN" sz="2800" dirty="0" err="1"/>
              <a:t>GID</a:t>
            </a:r>
            <a:r>
              <a:rPr lang="zh-CN" altLang="zh-CN" sz="2800" dirty="0"/>
              <a:t>都为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  <a:endParaRPr lang="zh-CN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722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284787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3. </a:t>
            </a:r>
            <a:r>
              <a:rPr lang="en-US" altLang="zh-CN" sz="2400" dirty="0" err="1">
                <a:solidFill>
                  <a:srgbClr val="0000CC"/>
                </a:solidFill>
              </a:rPr>
              <a:t>groupmod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命令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格式</a:t>
            </a:r>
            <a:r>
              <a:rPr lang="en-US" altLang="zh-CN" sz="2400" dirty="0"/>
              <a:t>:  </a:t>
            </a:r>
            <a:r>
              <a:rPr lang="en-US" altLang="zh-CN" sz="2400" dirty="0" err="1">
                <a:solidFill>
                  <a:srgbClr val="CC0099"/>
                </a:solidFill>
              </a:rPr>
              <a:t>groupmod</a:t>
            </a:r>
            <a:r>
              <a:rPr lang="en-US" altLang="zh-CN" sz="2400" dirty="0">
                <a:solidFill>
                  <a:srgbClr val="CC0099"/>
                </a:solidFill>
              </a:rPr>
              <a:t>  [</a:t>
            </a:r>
            <a:r>
              <a:rPr lang="zh-CN" altLang="en-US" sz="2400" dirty="0">
                <a:solidFill>
                  <a:srgbClr val="CC0099"/>
                </a:solidFill>
              </a:rPr>
              <a:t>选项</a:t>
            </a:r>
            <a:r>
              <a:rPr lang="en-US" altLang="zh-CN" sz="2400" dirty="0">
                <a:solidFill>
                  <a:srgbClr val="CC0099"/>
                </a:solidFill>
              </a:rPr>
              <a:t>]    </a:t>
            </a:r>
            <a:r>
              <a:rPr lang="zh-CN" altLang="en-US" sz="2400" dirty="0">
                <a:solidFill>
                  <a:srgbClr val="CC0099"/>
                </a:solidFill>
              </a:rPr>
              <a:t>组群名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功能：修改指定组群属性，只有超级用户才能使用此命令。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主要选项说明：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-g</a:t>
            </a:r>
            <a:r>
              <a:rPr lang="zh-CN" altLang="en-US" sz="2400" dirty="0"/>
              <a:t>： 指定组群的</a:t>
            </a:r>
            <a:r>
              <a:rPr lang="en-US" altLang="zh-CN" sz="2400" dirty="0" err="1"/>
              <a:t>GID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-o:    </a:t>
            </a:r>
            <a:r>
              <a:rPr lang="zh-CN" altLang="en-US" sz="2400" dirty="0"/>
              <a:t>配合</a:t>
            </a:r>
            <a:r>
              <a:rPr lang="en-US" altLang="zh-CN" sz="2400" dirty="0"/>
              <a:t>-g</a:t>
            </a:r>
            <a:r>
              <a:rPr lang="zh-CN" altLang="en-US" sz="2400" dirty="0"/>
              <a:t>选项使用，可以设定不唯一的</a:t>
            </a:r>
            <a:r>
              <a:rPr lang="en-US" altLang="zh-CN" sz="2400" dirty="0" err="1"/>
              <a:t>GID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-n</a:t>
            </a:r>
            <a:r>
              <a:rPr lang="zh-CN" altLang="en-US" sz="2400" dirty="0"/>
              <a:t>： 指定组群的新名字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练习</a:t>
            </a:r>
            <a:r>
              <a:rPr lang="en-US" altLang="zh-CN" sz="2400" dirty="0">
                <a:solidFill>
                  <a:srgbClr val="0000CC"/>
                </a:solidFill>
              </a:rPr>
              <a:t>5</a:t>
            </a:r>
            <a:r>
              <a:rPr lang="zh-CN" altLang="en-US" sz="2400" dirty="0"/>
              <a:t>：建立组帐号</a:t>
            </a:r>
            <a:r>
              <a:rPr lang="en-US" altLang="zh-CN" sz="2400" dirty="0" err="1"/>
              <a:t>mygroup</a:t>
            </a:r>
            <a:r>
              <a:rPr lang="zh-CN" altLang="en-US" sz="2400" dirty="0"/>
              <a:t>，查询文件</a:t>
            </a:r>
            <a:r>
              <a:rPr lang="en-US" altLang="zh-CN" sz="2400" dirty="0"/>
              <a:t>group</a:t>
            </a:r>
            <a:r>
              <a:rPr lang="zh-CN" altLang="en-US" sz="2400" dirty="0"/>
              <a:t>中</a:t>
            </a:r>
            <a:r>
              <a:rPr lang="en-US" altLang="zh-CN" sz="2400" dirty="0" err="1"/>
              <a:t>mygroup</a:t>
            </a:r>
            <a:r>
              <a:rPr lang="zh-CN" altLang="en-US" sz="2400" dirty="0"/>
              <a:t>的记录，改变</a:t>
            </a:r>
            <a:r>
              <a:rPr lang="en-US" altLang="zh-CN" sz="2400" dirty="0" err="1"/>
              <a:t>mygroup</a:t>
            </a:r>
            <a:r>
              <a:rPr lang="zh-CN" altLang="en-US" sz="2400" dirty="0"/>
              <a:t>组的</a:t>
            </a:r>
            <a:r>
              <a:rPr lang="en-US" altLang="zh-CN" sz="2400" dirty="0" err="1"/>
              <a:t>GID</a:t>
            </a:r>
            <a:r>
              <a:rPr lang="en-US" altLang="zh-CN" sz="2400" dirty="0"/>
              <a:t> </a:t>
            </a:r>
            <a:r>
              <a:rPr lang="zh-CN" altLang="en-US" sz="2400" dirty="0"/>
              <a:t>为</a:t>
            </a:r>
            <a:r>
              <a:rPr lang="en-US" altLang="zh-CN" sz="2400" dirty="0"/>
              <a:t>600, </a:t>
            </a:r>
            <a:r>
              <a:rPr lang="zh-CN" altLang="en-US" sz="2400" dirty="0"/>
              <a:t>再查看</a:t>
            </a:r>
            <a:r>
              <a:rPr lang="en-US" altLang="zh-CN" sz="2400" dirty="0"/>
              <a:t>group</a:t>
            </a:r>
            <a:r>
              <a:rPr lang="zh-CN" altLang="en-US" sz="2400" dirty="0"/>
              <a:t>中</a:t>
            </a:r>
            <a:r>
              <a:rPr lang="en-US" altLang="zh-CN" sz="2400" dirty="0" err="1"/>
              <a:t>mygroup</a:t>
            </a:r>
            <a:r>
              <a:rPr lang="zh-CN" altLang="en-US" sz="2400" dirty="0"/>
              <a:t>的记录。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</a:rPr>
              <a:t>管理组群的</a:t>
            </a:r>
            <a:r>
              <a:rPr lang="en-US" altLang="zh-CN" sz="4000" dirty="0">
                <a:latin typeface="+mj-ea"/>
              </a:rPr>
              <a:t>Shell</a:t>
            </a:r>
            <a:r>
              <a:rPr lang="zh-CN" altLang="en-US" sz="4000" dirty="0">
                <a:latin typeface="+mj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555666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772400" cy="808038"/>
          </a:xfrm>
        </p:spPr>
        <p:txBody>
          <a:bodyPr/>
          <a:lstStyle/>
          <a:p>
            <a:pPr algn="ctr"/>
            <a:r>
              <a:rPr lang="zh-CN" altLang="en-US" sz="4000" dirty="0"/>
              <a:t>管理帐号常用的命令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840" y="1484784"/>
            <a:ext cx="8227640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b="1" dirty="0"/>
              <a:t>1</a:t>
            </a:r>
            <a:r>
              <a:rPr lang="en-US" altLang="zh-CN" sz="2600" dirty="0"/>
              <a:t>. </a:t>
            </a:r>
            <a:r>
              <a:rPr lang="zh-CN" altLang="en-US" sz="2600" b="1" dirty="0">
                <a:solidFill>
                  <a:srgbClr val="CC0099"/>
                </a:solidFill>
              </a:rPr>
              <a:t>显示自身的用户名</a:t>
            </a:r>
            <a:r>
              <a:rPr lang="en-US" altLang="zh-CN" sz="2600" b="1" dirty="0">
                <a:solidFill>
                  <a:srgbClr val="CC0099"/>
                </a:solidFill>
              </a:rPr>
              <a:t>——</a:t>
            </a:r>
            <a:r>
              <a:rPr lang="en-US" altLang="zh-CN" sz="2600" b="1" dirty="0" err="1">
                <a:solidFill>
                  <a:srgbClr val="CC0099"/>
                </a:solidFill>
              </a:rPr>
              <a:t>whoami</a:t>
            </a:r>
            <a:endParaRPr lang="en-US" altLang="zh-CN" sz="2600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zh-CN" altLang="en-US" sz="2600" dirty="0"/>
              <a:t>因为有时可以在</a:t>
            </a:r>
            <a:r>
              <a:rPr lang="en-US" altLang="zh-CN" sz="2600" dirty="0"/>
              <a:t>Linux</a:t>
            </a:r>
            <a:r>
              <a:rPr lang="zh-CN" altLang="en-US" sz="2600" dirty="0"/>
              <a:t>系统中更换身份，通常是以一般的用户身份登录，如果需要设置系统的某些内容，再以</a:t>
            </a:r>
            <a:r>
              <a:rPr lang="en-US" altLang="zh-CN" sz="2600" dirty="0" err="1"/>
              <a:t>su</a:t>
            </a:r>
            <a:r>
              <a:rPr lang="zh-CN" altLang="en-US" sz="2600" dirty="0"/>
              <a:t>命令切换到管理员的身份。</a:t>
            </a:r>
          </a:p>
          <a:p>
            <a:pPr marL="0" indent="0">
              <a:buNone/>
            </a:pPr>
            <a:r>
              <a:rPr lang="zh-CN" altLang="en-US" sz="2600" dirty="0"/>
              <a:t>直接输入”</a:t>
            </a:r>
            <a:r>
              <a:rPr lang="en-US" altLang="zh-CN" sz="2600" dirty="0" err="1"/>
              <a:t>whosmi</a:t>
            </a:r>
            <a:r>
              <a:rPr lang="en-US" altLang="zh-CN" sz="2600" dirty="0"/>
              <a:t>”</a:t>
            </a:r>
            <a:r>
              <a:rPr lang="zh-CN" altLang="en-US" sz="2600" dirty="0"/>
              <a:t>命令可以显示当前登录的用户名，其作用与“</a:t>
            </a:r>
            <a:r>
              <a:rPr lang="en-US" altLang="zh-CN" sz="2600" dirty="0"/>
              <a:t>id-un”</a:t>
            </a:r>
            <a:r>
              <a:rPr lang="zh-CN" altLang="en-US" sz="2600" dirty="0"/>
              <a:t>命令相同。</a:t>
            </a:r>
          </a:p>
          <a:p>
            <a:pPr marL="0" indent="0">
              <a:buNone/>
            </a:pPr>
            <a:r>
              <a:rPr lang="en-US" altLang="zh-CN" sz="2600" dirty="0"/>
              <a:t>[</a:t>
            </a:r>
            <a:r>
              <a:rPr lang="en-US" altLang="zh-CN" sz="2600" dirty="0" err="1"/>
              <a:t>root@Linux</a:t>
            </a:r>
            <a:r>
              <a:rPr lang="en-US" altLang="zh-CN" sz="2600" dirty="0"/>
              <a:t> root]# </a:t>
            </a:r>
            <a:r>
              <a:rPr lang="en-US" altLang="zh-CN" sz="2600" dirty="0" err="1"/>
              <a:t>whoami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root</a:t>
            </a:r>
          </a:p>
          <a:p>
            <a:pPr marL="0" indent="0">
              <a:buNone/>
            </a:pPr>
            <a:r>
              <a:rPr lang="en-US" altLang="zh-CN" sz="2600" dirty="0"/>
              <a:t>[</a:t>
            </a:r>
            <a:r>
              <a:rPr lang="en-US" altLang="zh-CN" sz="2600" dirty="0" err="1"/>
              <a:t>root@Linux</a:t>
            </a:r>
            <a:r>
              <a:rPr lang="en-US" altLang="zh-CN" sz="2600" dirty="0"/>
              <a:t> root]# id –un</a:t>
            </a:r>
          </a:p>
          <a:p>
            <a:pPr marL="0" indent="0">
              <a:buNone/>
            </a:pPr>
            <a:r>
              <a:rPr lang="en-US" altLang="zh-CN" sz="2600" dirty="0"/>
              <a:t>root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465290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16706"/>
            <a:ext cx="7772400" cy="808038"/>
          </a:xfrm>
        </p:spPr>
        <p:txBody>
          <a:bodyPr/>
          <a:lstStyle/>
          <a:p>
            <a:pPr algn="ctr"/>
            <a:r>
              <a:rPr lang="zh-CN" altLang="en-US" sz="4000" dirty="0"/>
              <a:t>管理帐号常用的命令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816" y="1435893"/>
            <a:ext cx="7867600" cy="42973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/>
              <a:t>2</a:t>
            </a:r>
            <a:r>
              <a:rPr lang="en-US" altLang="zh-CN" sz="2800" dirty="0"/>
              <a:t>. </a:t>
            </a:r>
            <a:r>
              <a:rPr lang="zh-CN" altLang="en-US" sz="2800" b="1" dirty="0">
                <a:solidFill>
                  <a:srgbClr val="CC0099"/>
                </a:solidFill>
              </a:rPr>
              <a:t>显示当前所有登录用户信息</a:t>
            </a:r>
            <a:r>
              <a:rPr lang="en-US" altLang="zh-CN" sz="2800" b="1" dirty="0">
                <a:solidFill>
                  <a:srgbClr val="CC0099"/>
                </a:solidFill>
              </a:rPr>
              <a:t>——w</a:t>
            </a:r>
            <a:endParaRPr lang="en-US" altLang="zh-CN" sz="2800" dirty="0">
              <a:solidFill>
                <a:srgbClr val="CC009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运行“</a:t>
            </a:r>
            <a:r>
              <a:rPr lang="en-US" altLang="zh-CN" sz="2800" dirty="0"/>
              <a:t>w”</a:t>
            </a:r>
            <a:r>
              <a:rPr lang="zh-CN" altLang="en-US" sz="2800" dirty="0"/>
              <a:t>命令可以显示当前所有登录用户的信息，如用户名、登录时间、登录位置、系统启动到目前的时间以及过去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5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10min</a:t>
            </a:r>
            <a:r>
              <a:rPr lang="zh-CN" altLang="en-US" sz="2800" dirty="0"/>
              <a:t>内系统的平均负载程度。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39039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4698"/>
            <a:ext cx="7772400" cy="808038"/>
          </a:xfrm>
        </p:spPr>
        <p:txBody>
          <a:bodyPr/>
          <a:lstStyle/>
          <a:p>
            <a:pPr algn="ctr"/>
            <a:r>
              <a:rPr lang="zh-CN" altLang="en-US" sz="4000" dirty="0"/>
              <a:t>管理帐号常用的命令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0768"/>
            <a:ext cx="8155632" cy="46085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b="1" dirty="0"/>
              <a:t>3</a:t>
            </a:r>
            <a:r>
              <a:rPr lang="en-US" altLang="zh-CN" sz="2600" dirty="0"/>
              <a:t>. </a:t>
            </a:r>
            <a:r>
              <a:rPr lang="zh-CN" altLang="en-US" sz="2600" b="1" dirty="0">
                <a:solidFill>
                  <a:srgbClr val="CC0099"/>
                </a:solidFill>
              </a:rPr>
              <a:t>显示当前所有登录用户信息</a:t>
            </a:r>
            <a:r>
              <a:rPr lang="en-US" altLang="zh-CN" sz="2600" b="1" dirty="0">
                <a:solidFill>
                  <a:srgbClr val="CC0099"/>
                </a:solidFill>
              </a:rPr>
              <a:t>——who</a:t>
            </a:r>
            <a:endParaRPr lang="en-US" altLang="zh-CN" sz="2600" dirty="0">
              <a:solidFill>
                <a:srgbClr val="CC009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/>
              <a:t>与“</a:t>
            </a:r>
            <a:r>
              <a:rPr lang="en-US" altLang="zh-CN" sz="2600" dirty="0"/>
              <a:t>w”</a:t>
            </a:r>
            <a:r>
              <a:rPr lang="zh-CN" altLang="en-US" sz="2600" dirty="0"/>
              <a:t>命令的功能相似，都是用来显示当前所有登录用户的信息，但</a:t>
            </a:r>
            <a:r>
              <a:rPr lang="zh-CN" altLang="en-US" sz="2600" dirty="0">
                <a:solidFill>
                  <a:srgbClr val="0000CC"/>
                </a:solidFill>
              </a:rPr>
              <a:t>“</a:t>
            </a:r>
            <a:r>
              <a:rPr lang="en-US" altLang="zh-CN" sz="2600" dirty="0">
                <a:solidFill>
                  <a:srgbClr val="0000CC"/>
                </a:solidFill>
              </a:rPr>
              <a:t>who”</a:t>
            </a:r>
            <a:r>
              <a:rPr lang="zh-CN" altLang="en-US" sz="2600" dirty="0">
                <a:solidFill>
                  <a:srgbClr val="0000CC"/>
                </a:solidFill>
              </a:rPr>
              <a:t>命令只能显示用户名、使用的终端、登录时间以及登录地址</a:t>
            </a:r>
            <a:r>
              <a:rPr lang="en-US" altLang="zh-CN" sz="2600" dirty="0">
                <a:solidFill>
                  <a:srgbClr val="0000CC"/>
                </a:solidFill>
              </a:rPr>
              <a:t>4</a:t>
            </a:r>
            <a:r>
              <a:rPr lang="zh-CN" altLang="en-US" sz="2600" dirty="0">
                <a:solidFill>
                  <a:srgbClr val="0000CC"/>
                </a:solidFill>
              </a:rPr>
              <a:t>种信息</a:t>
            </a:r>
            <a:r>
              <a:rPr lang="zh-CN" altLang="en-US" sz="2600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227340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44698"/>
            <a:ext cx="7772400" cy="808038"/>
          </a:xfrm>
        </p:spPr>
        <p:txBody>
          <a:bodyPr/>
          <a:lstStyle/>
          <a:p>
            <a:pPr algn="ctr"/>
            <a:r>
              <a:rPr lang="zh-CN" altLang="en-US" sz="4000" dirty="0"/>
              <a:t>管理帐号常用的命令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8458200" cy="468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b="1" dirty="0"/>
              <a:t>4</a:t>
            </a:r>
            <a:r>
              <a:rPr lang="en-US" altLang="zh-CN" sz="2600" dirty="0"/>
              <a:t>. </a:t>
            </a:r>
            <a:r>
              <a:rPr lang="zh-CN" altLang="en-US" sz="2600" b="1" dirty="0">
                <a:solidFill>
                  <a:srgbClr val="CC0099"/>
                </a:solidFill>
              </a:rPr>
              <a:t>查找并显示用户信息</a:t>
            </a:r>
            <a:r>
              <a:rPr lang="en-US" altLang="zh-CN" sz="2600" b="1" dirty="0">
                <a:solidFill>
                  <a:srgbClr val="CC0099"/>
                </a:solidFill>
              </a:rPr>
              <a:t>——finger</a:t>
            </a:r>
            <a:endParaRPr lang="en-US" altLang="zh-CN" sz="2600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en-US" altLang="zh-CN" sz="2600" dirty="0"/>
              <a:t>finger</a:t>
            </a:r>
            <a:r>
              <a:rPr lang="zh-CN" altLang="en-US" sz="2600" dirty="0"/>
              <a:t>命令运行用户名的查找，并且在查找后显示指定帐号的相关信息，如登录终端、电话、住址和主目录等。</a:t>
            </a:r>
          </a:p>
          <a:p>
            <a:pPr marL="0" indent="0">
              <a:buNone/>
            </a:pPr>
            <a:r>
              <a:rPr lang="zh-CN" altLang="en-US" sz="2600" dirty="0"/>
              <a:t>例</a:t>
            </a:r>
            <a:r>
              <a:rPr lang="en-US" altLang="zh-CN" sz="2600" dirty="0"/>
              <a:t>9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500" dirty="0"/>
              <a:t>[</a:t>
            </a:r>
            <a:r>
              <a:rPr lang="en-US" altLang="zh-CN" sz="2500" dirty="0" err="1"/>
              <a:t>root@Linux</a:t>
            </a:r>
            <a:r>
              <a:rPr lang="en-US" altLang="zh-CN" sz="2500" dirty="0"/>
              <a:t> root]# finger- l </a:t>
            </a:r>
            <a:r>
              <a:rPr lang="en-US" altLang="zh-CN" sz="2500" dirty="0" err="1"/>
              <a:t>alice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Login</a:t>
            </a:r>
            <a:r>
              <a:rPr lang="zh-CN" altLang="en-US" sz="2500" dirty="0"/>
              <a:t>：</a:t>
            </a:r>
            <a:r>
              <a:rPr lang="en-US" altLang="zh-CN" sz="2500" dirty="0" err="1"/>
              <a:t>alice</a:t>
            </a:r>
            <a:r>
              <a:rPr lang="en-US" altLang="zh-CN" sz="2500" dirty="0"/>
              <a:t>                              Name</a:t>
            </a:r>
            <a:r>
              <a:rPr lang="zh-CN" altLang="en-US" sz="2500" dirty="0"/>
              <a:t>：</a:t>
            </a:r>
            <a:r>
              <a:rPr lang="en-US" altLang="zh-CN" sz="2500" dirty="0" err="1"/>
              <a:t>alice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Directory</a:t>
            </a:r>
            <a:r>
              <a:rPr lang="zh-CN" altLang="en-US" sz="2500" dirty="0"/>
              <a:t>： </a:t>
            </a:r>
            <a:r>
              <a:rPr lang="en-US" altLang="zh-CN" sz="2500" dirty="0"/>
              <a:t>/home/</a:t>
            </a:r>
            <a:r>
              <a:rPr lang="en-US" altLang="zh-CN" sz="2500" dirty="0" err="1"/>
              <a:t>alice</a:t>
            </a:r>
            <a:r>
              <a:rPr lang="en-US" altLang="zh-CN" sz="2500" dirty="0"/>
              <a:t>            Shell</a:t>
            </a:r>
            <a:r>
              <a:rPr lang="zh-CN" altLang="en-US" sz="2500" dirty="0"/>
              <a:t>：</a:t>
            </a:r>
            <a:r>
              <a:rPr lang="en-US" altLang="zh-CN" sz="2500" dirty="0"/>
              <a:t>bin/bash</a:t>
            </a:r>
          </a:p>
          <a:p>
            <a:pPr marL="0" indent="0">
              <a:buNone/>
            </a:pPr>
            <a:r>
              <a:rPr lang="en-US" altLang="zh-CN" sz="2500" dirty="0"/>
              <a:t>Last login Thu  Apr   10  16</a:t>
            </a:r>
            <a:r>
              <a:rPr lang="zh-CN" altLang="en-US" sz="2500" dirty="0"/>
              <a:t>：</a:t>
            </a:r>
            <a:r>
              <a:rPr lang="en-US" altLang="zh-CN" sz="2500" dirty="0"/>
              <a:t>49</a:t>
            </a:r>
            <a:r>
              <a:rPr lang="zh-CN" altLang="en-US" sz="2500" dirty="0"/>
              <a:t>（</a:t>
            </a:r>
            <a:r>
              <a:rPr lang="en-US" altLang="zh-CN" sz="2500" dirty="0"/>
              <a:t>CST</a:t>
            </a:r>
            <a:r>
              <a:rPr lang="zh-CN" altLang="en-US" sz="2500" dirty="0"/>
              <a:t>）</a:t>
            </a:r>
            <a:r>
              <a:rPr lang="en-US" altLang="zh-CN" sz="2500" dirty="0"/>
              <a:t>on  :0</a:t>
            </a:r>
          </a:p>
          <a:p>
            <a:pPr marL="0" indent="0">
              <a:buNone/>
            </a:pPr>
            <a:r>
              <a:rPr lang="en-US" altLang="zh-CN" sz="2500" dirty="0"/>
              <a:t>No mail.</a:t>
            </a:r>
          </a:p>
          <a:p>
            <a:pPr marL="0" indent="0">
              <a:buNone/>
            </a:pPr>
            <a:r>
              <a:rPr lang="en-US" altLang="zh-CN" sz="2500" dirty="0"/>
              <a:t>No plan.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838521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772400" cy="808038"/>
          </a:xfrm>
        </p:spPr>
        <p:txBody>
          <a:bodyPr/>
          <a:lstStyle/>
          <a:p>
            <a:pPr algn="ctr"/>
            <a:r>
              <a:rPr lang="zh-CN" altLang="en-US" sz="4000" dirty="0"/>
              <a:t>管理帐号常用的命令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58200" cy="4297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CC0099"/>
                </a:solidFill>
              </a:rPr>
              <a:t> </a:t>
            </a:r>
            <a:r>
              <a:rPr lang="en-US" altLang="zh-CN" sz="2400" b="1" dirty="0"/>
              <a:t>5</a:t>
            </a:r>
            <a:r>
              <a:rPr lang="en-US" altLang="zh-CN" sz="2400" dirty="0"/>
              <a:t>. </a:t>
            </a:r>
            <a:r>
              <a:rPr lang="zh-CN" altLang="en-US" sz="2400" b="1" dirty="0">
                <a:solidFill>
                  <a:srgbClr val="CC0099"/>
                </a:solidFill>
              </a:rPr>
              <a:t>改变</a:t>
            </a:r>
            <a:r>
              <a:rPr lang="en-US" altLang="zh-CN" sz="2400" b="1" dirty="0">
                <a:solidFill>
                  <a:srgbClr val="CC0099"/>
                </a:solidFill>
              </a:rPr>
              <a:t>finger</a:t>
            </a:r>
            <a:r>
              <a:rPr lang="zh-CN" altLang="en-US" sz="2400" b="1" dirty="0">
                <a:solidFill>
                  <a:srgbClr val="CC0099"/>
                </a:solidFill>
              </a:rPr>
              <a:t>命令的显示内容</a:t>
            </a:r>
            <a:r>
              <a:rPr lang="en-US" altLang="zh-CN" sz="2400" b="1" dirty="0">
                <a:solidFill>
                  <a:srgbClr val="CC0099"/>
                </a:solidFill>
              </a:rPr>
              <a:t>——</a:t>
            </a:r>
            <a:r>
              <a:rPr lang="en-US" altLang="zh-CN" sz="2400" b="1" dirty="0" err="1">
                <a:solidFill>
                  <a:srgbClr val="CC0099"/>
                </a:solidFill>
              </a:rPr>
              <a:t>chfn</a:t>
            </a:r>
            <a:endParaRPr lang="en-US" altLang="zh-CN" sz="2400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该命令用来改变</a:t>
            </a:r>
            <a:r>
              <a:rPr lang="en-US" altLang="zh-CN" sz="2400" dirty="0"/>
              <a:t>finger</a:t>
            </a:r>
            <a:r>
              <a:rPr lang="zh-CN" altLang="en-US" sz="2400" dirty="0"/>
              <a:t>命令显示的信息。如果除了用户名外并没有指定任何参数，则出现交互式的画面，询问的问题依次为：设置真实姓名、设置办公室住址、设置办公室电话、设置家中电话。</a:t>
            </a:r>
          </a:p>
          <a:p>
            <a:pPr marL="0" indent="0">
              <a:buNone/>
            </a:pPr>
            <a:r>
              <a:rPr lang="zh-CN" altLang="en-US" sz="2000" dirty="0"/>
              <a:t>例</a:t>
            </a:r>
            <a:r>
              <a:rPr lang="en-US" altLang="zh-CN" sz="2000" dirty="0"/>
              <a:t>10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root@Linux</a:t>
            </a:r>
            <a:r>
              <a:rPr lang="en-US" altLang="zh-CN" sz="2000" dirty="0"/>
              <a:t> root]#</a:t>
            </a:r>
            <a:r>
              <a:rPr lang="en-US" altLang="zh-CN" sz="2000" dirty="0" err="1"/>
              <a:t>chfn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alice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Changing finger information for </a:t>
            </a:r>
            <a:r>
              <a:rPr lang="en-US" altLang="zh-CN" sz="2000" dirty="0" err="1"/>
              <a:t>alice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r>
              <a:rPr lang="en-US" altLang="zh-CN" sz="2000" dirty="0"/>
              <a:t>Name[]:</a:t>
            </a:r>
            <a:r>
              <a:rPr lang="en-US" altLang="zh-CN" sz="2000" dirty="0" err="1"/>
              <a:t>alice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Office[]:  </a:t>
            </a:r>
            <a:r>
              <a:rPr lang="en-US" altLang="zh-CN" sz="2000" dirty="0" err="1"/>
              <a:t>Xueyuan</a:t>
            </a:r>
            <a:r>
              <a:rPr lang="en-US" altLang="zh-CN" sz="2000" dirty="0"/>
              <a:t> Road, </a:t>
            </a:r>
            <a:r>
              <a:rPr lang="en-US" altLang="zh-CN" sz="2000" dirty="0" err="1"/>
              <a:t>Haidian</a:t>
            </a:r>
            <a:r>
              <a:rPr lang="en-US" altLang="zh-CN" sz="2000" dirty="0"/>
              <a:t> District</a:t>
            </a:r>
          </a:p>
          <a:p>
            <a:pPr marL="0" indent="0">
              <a:buNone/>
            </a:pPr>
            <a:r>
              <a:rPr lang="en-US" altLang="zh-CN" sz="2000" dirty="0"/>
              <a:t>Office  Phone[]: 21583654</a:t>
            </a:r>
          </a:p>
          <a:p>
            <a:pPr marL="0" indent="0">
              <a:buNone/>
            </a:pPr>
            <a:r>
              <a:rPr lang="en-US" altLang="zh-CN" sz="2000" dirty="0"/>
              <a:t>Home  Phone[]: 21542555</a:t>
            </a:r>
          </a:p>
          <a:p>
            <a:pPr marL="0" indent="0">
              <a:buNone/>
            </a:pPr>
            <a:r>
              <a:rPr lang="en-US" altLang="zh-CN" sz="2000" dirty="0"/>
              <a:t>Finger information changed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984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259632" y="476474"/>
            <a:ext cx="6230937" cy="576262"/>
          </a:xfrm>
        </p:spPr>
        <p:txBody>
          <a:bodyPr/>
          <a:lstStyle/>
          <a:p>
            <a:pPr algn="ctr"/>
            <a:r>
              <a:rPr lang="zh-CN" altLang="en-US" sz="4000" dirty="0"/>
              <a:t>用户分类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-36512" y="1240557"/>
            <a:ext cx="8136904" cy="5284787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zh-CN" altLang="zh-CN" sz="2800" dirty="0">
                <a:solidFill>
                  <a:srgbClr val="0000CC"/>
                </a:solidFill>
              </a:rPr>
              <a:t>系统用户</a:t>
            </a:r>
            <a:r>
              <a:rPr lang="zh-CN" altLang="en-US" sz="2800" dirty="0"/>
              <a:t>：也称为虚拟用户，它不具备登录系统的能力，但也是系统运行不可缺少的用户，如</a:t>
            </a:r>
            <a:r>
              <a:rPr lang="en-US" altLang="zh-CN" sz="2800" dirty="0"/>
              <a:t>bin</a:t>
            </a:r>
            <a:r>
              <a:rPr lang="zh-CN" altLang="en-US" sz="2800" dirty="0"/>
              <a:t>、</a:t>
            </a:r>
            <a:r>
              <a:rPr lang="en-US" altLang="zh-CN" sz="2800" dirty="0"/>
              <a:t>daemon</a:t>
            </a:r>
            <a:r>
              <a:rPr lang="zh-CN" altLang="en-US" sz="2800" dirty="0"/>
              <a:t>、</a:t>
            </a:r>
            <a:r>
              <a:rPr lang="en-US" altLang="zh-CN" sz="2800" dirty="0"/>
              <a:t>admin</a:t>
            </a:r>
            <a:r>
              <a:rPr lang="zh-CN" altLang="en-US" sz="2800" dirty="0"/>
              <a:t>、</a:t>
            </a:r>
            <a:r>
              <a:rPr lang="en-US" altLang="zh-CN" sz="2800" dirty="0"/>
              <a:t>ftp</a:t>
            </a:r>
            <a:r>
              <a:rPr lang="zh-CN" altLang="en-US" sz="2800" dirty="0"/>
              <a:t>、</a:t>
            </a:r>
            <a:r>
              <a:rPr lang="en-US" altLang="zh-CN" sz="2800" dirty="0"/>
              <a:t>mail</a:t>
            </a:r>
            <a:r>
              <a:rPr lang="zh-CN" altLang="en-US" sz="2800" dirty="0"/>
              <a:t>等。这些账户是</a:t>
            </a:r>
            <a:r>
              <a:rPr lang="en-US" altLang="zh-CN" sz="2800" dirty="0"/>
              <a:t>Linux</a:t>
            </a:r>
            <a:r>
              <a:rPr lang="zh-CN" altLang="en-US" sz="2800" dirty="0"/>
              <a:t>系统的内置用户，</a:t>
            </a:r>
            <a:r>
              <a:rPr lang="zh-CN" altLang="zh-CN" sz="2800" dirty="0">
                <a:solidFill>
                  <a:srgbClr val="FF9900"/>
                </a:solidFill>
              </a:rPr>
              <a:t>与系统服务相关</a:t>
            </a:r>
            <a:r>
              <a:rPr lang="zh-CN" altLang="zh-CN" sz="2800" dirty="0"/>
              <a:t>，通常时在安装相关的软</a:t>
            </a:r>
            <a:r>
              <a:rPr lang="en-US" altLang="zh-CN" sz="2800" dirty="0"/>
              <a:t> </a:t>
            </a:r>
            <a:r>
              <a:rPr lang="zh-CN" altLang="zh-CN" sz="2800" dirty="0"/>
              <a:t>件包自动创建，一般不需要改其默认配置。</a:t>
            </a:r>
          </a:p>
          <a:p>
            <a:pPr lvl="1">
              <a:lnSpc>
                <a:spcPct val="130000"/>
              </a:lnSpc>
            </a:pPr>
            <a:r>
              <a:rPr lang="zh-CN" altLang="zh-CN" sz="2800" dirty="0">
                <a:solidFill>
                  <a:srgbClr val="0000CC"/>
                </a:solidFill>
              </a:rPr>
              <a:t>普通用户</a:t>
            </a:r>
            <a:r>
              <a:rPr lang="zh-CN" altLang="en-US" sz="2800" dirty="0"/>
              <a:t>：</a:t>
            </a:r>
            <a:r>
              <a:rPr lang="zh-CN" altLang="zh-CN" sz="2800" dirty="0"/>
              <a:t>由超级用户创建，</a:t>
            </a:r>
            <a:r>
              <a:rPr lang="zh-CN" altLang="en-US" sz="2800" dirty="0"/>
              <a:t>普通用户</a:t>
            </a:r>
            <a:r>
              <a:rPr lang="zh-CN" altLang="zh-CN" sz="2800" dirty="0"/>
              <a:t>权限有限</a:t>
            </a:r>
            <a:r>
              <a:rPr lang="zh-CN" altLang="en-US" sz="2800" dirty="0"/>
              <a:t>，只能操作其拥有的文件。</a:t>
            </a:r>
            <a:endParaRPr lang="en-US" altLang="zh-CN" sz="2800" dirty="0"/>
          </a:p>
          <a:p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64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ID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12776"/>
            <a:ext cx="7920880" cy="44116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主机并不会直接认识“账号名称”，它仅认识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C0099"/>
                </a:solidFill>
              </a:rPr>
              <a:t>ID</a:t>
            </a:r>
            <a:r>
              <a:rPr lang="zh-CN" altLang="en-US" dirty="0">
                <a:solidFill>
                  <a:srgbClr val="CC0099"/>
                </a:solidFill>
              </a:rPr>
              <a:t>就是一组号码</a:t>
            </a:r>
            <a:r>
              <a:rPr lang="zh-CN" altLang="en-US" dirty="0"/>
              <a:t>。主机识别的是数字，账号只是为了让人们容易记忆而已。</a:t>
            </a:r>
            <a:r>
              <a:rPr lang="en-US" altLang="zh-CN" dirty="0"/>
              <a:t>ID</a:t>
            </a:r>
            <a:r>
              <a:rPr lang="zh-CN" altLang="en-US" dirty="0"/>
              <a:t>与账号的对应关系就在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每个用户登录至少会取得两个</a:t>
            </a:r>
            <a:r>
              <a:rPr lang="en-US" altLang="zh-CN" dirty="0"/>
              <a:t>ID</a:t>
            </a:r>
            <a:r>
              <a:rPr lang="zh-CN" altLang="en-US" dirty="0"/>
              <a:t>，一个是</a:t>
            </a:r>
            <a:r>
              <a:rPr lang="zh-CN" altLang="en-US" dirty="0">
                <a:solidFill>
                  <a:srgbClr val="CC0099"/>
                </a:solidFill>
              </a:rPr>
              <a:t>用户</a:t>
            </a:r>
            <a:r>
              <a:rPr lang="en-US" altLang="zh-CN" dirty="0">
                <a:solidFill>
                  <a:srgbClr val="CC0099"/>
                </a:solidFill>
              </a:rPr>
              <a:t>ID</a:t>
            </a:r>
            <a:r>
              <a:rPr lang="zh-CN" altLang="en-US" dirty="0"/>
              <a:t>，或称</a:t>
            </a:r>
            <a:r>
              <a:rPr lang="en-US" altLang="zh-CN" dirty="0" err="1">
                <a:solidFill>
                  <a:srgbClr val="CC0099"/>
                </a:solidFill>
              </a:rPr>
              <a:t>UID</a:t>
            </a:r>
            <a:r>
              <a:rPr lang="zh-CN" altLang="en-US" dirty="0"/>
              <a:t>；一个是</a:t>
            </a:r>
            <a:r>
              <a:rPr lang="zh-CN" altLang="en-US" dirty="0">
                <a:solidFill>
                  <a:srgbClr val="CC0099"/>
                </a:solidFill>
              </a:rPr>
              <a:t>用户组</a:t>
            </a:r>
            <a:r>
              <a:rPr lang="en-US" altLang="zh-CN" dirty="0">
                <a:solidFill>
                  <a:srgbClr val="CC0099"/>
                </a:solidFill>
              </a:rPr>
              <a:t>ID</a:t>
            </a:r>
            <a:r>
              <a:rPr lang="zh-CN" altLang="en-US" dirty="0"/>
              <a:t>，或称</a:t>
            </a:r>
            <a:r>
              <a:rPr lang="en-US" altLang="zh-CN" dirty="0" err="1">
                <a:solidFill>
                  <a:srgbClr val="CC0099"/>
                </a:solidFill>
              </a:rPr>
              <a:t>GID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15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67544" y="548680"/>
            <a:ext cx="7299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Linux</a:t>
            </a:r>
            <a:r>
              <a:rPr lang="zh-CN" altLang="en-US" sz="2400" dirty="0">
                <a:latin typeface="+mn-ea"/>
                <a:ea typeface="+mn-ea"/>
              </a:rPr>
              <a:t>操作系统中，所有用户的有关信息，都存放在文件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  <a:r>
              <a:rPr lang="en-US" altLang="zh-CN" sz="2400" dirty="0" err="1">
                <a:latin typeface="+mn-ea"/>
                <a:ea typeface="+mn-ea"/>
              </a:rPr>
              <a:t>etc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  <a:r>
              <a:rPr lang="en-US" altLang="zh-CN" sz="2400" dirty="0" err="1">
                <a:latin typeface="+mn-ea"/>
                <a:ea typeface="+mn-ea"/>
              </a:rPr>
              <a:t>passwd</a:t>
            </a:r>
            <a:r>
              <a:rPr lang="zh-CN" altLang="en-US" sz="2400" dirty="0">
                <a:latin typeface="+mn-ea"/>
                <a:ea typeface="+mn-ea"/>
              </a:rPr>
              <a:t>中。（也可以在图形化界面下打开此文件）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57374"/>
            <a:ext cx="7128791" cy="430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652719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2337"/>
          </a:xfrm>
        </p:spPr>
        <p:txBody>
          <a:bodyPr/>
          <a:lstStyle/>
          <a:p>
            <a:pPr algn="ctr"/>
            <a:r>
              <a:rPr lang="en-US" altLang="zh-CN" sz="4000" dirty="0"/>
              <a:t>/</a:t>
            </a:r>
            <a:r>
              <a:rPr lang="en-US" altLang="zh-CN" sz="4000" dirty="0" err="1"/>
              <a:t>etc</a:t>
            </a:r>
            <a:r>
              <a:rPr lang="en-US" altLang="zh-CN" sz="4000" dirty="0"/>
              <a:t>/</a:t>
            </a:r>
            <a:r>
              <a:rPr lang="en-US" altLang="zh-CN" sz="4000" dirty="0" err="1"/>
              <a:t>passwd</a:t>
            </a:r>
            <a:r>
              <a:rPr lang="en-US" altLang="zh-CN" sz="4000" dirty="0"/>
              <a:t> </a:t>
            </a:r>
            <a:r>
              <a:rPr lang="zh-CN" altLang="en-US" sz="4000" dirty="0"/>
              <a:t>文件内容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7848872" cy="5256584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passwd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0000CC"/>
                </a:solidFill>
              </a:rPr>
              <a:t>一行记录对应着一个用户</a:t>
            </a:r>
            <a:r>
              <a:rPr lang="zh-CN" altLang="en-US" sz="2800" dirty="0"/>
              <a:t>，每行记录又被冒号</a:t>
            </a:r>
            <a:r>
              <a:rPr lang="en-US" altLang="zh-CN" sz="2800" dirty="0"/>
              <a:t>(:)</a:t>
            </a:r>
            <a:r>
              <a:rPr lang="zh-CN" altLang="en-US" sz="2800" dirty="0">
                <a:solidFill>
                  <a:srgbClr val="0000CC"/>
                </a:solidFill>
              </a:rPr>
              <a:t>分隔为</a:t>
            </a:r>
            <a:r>
              <a:rPr lang="en-US" altLang="zh-CN" sz="2800" dirty="0">
                <a:solidFill>
                  <a:srgbClr val="0000CC"/>
                </a:solidFill>
              </a:rPr>
              <a:t>7</a:t>
            </a:r>
            <a:r>
              <a:rPr lang="zh-CN" altLang="en-US" sz="2800" dirty="0">
                <a:solidFill>
                  <a:srgbClr val="0000CC"/>
                </a:solidFill>
              </a:rPr>
              <a:t>个字段</a:t>
            </a:r>
            <a:r>
              <a:rPr lang="zh-CN" altLang="en-US" sz="2800" dirty="0"/>
              <a:t>，其格式和具体含义如下：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800" b="1" dirty="0">
                <a:solidFill>
                  <a:srgbClr val="CC0099"/>
                </a:solidFill>
              </a:rPr>
              <a:t>用户名</a:t>
            </a:r>
            <a:r>
              <a:rPr lang="zh-CN" altLang="en-US" sz="2800" b="1" dirty="0"/>
              <a:t>：登录时代表用户账号的字符串，必须唯一。</a:t>
            </a:r>
            <a:r>
              <a:rPr lang="zh-CN" altLang="en-US" sz="2800" dirty="0"/>
              <a:t>长度不超过</a:t>
            </a:r>
            <a:r>
              <a:rPr lang="en-US" altLang="zh-CN" sz="2800" dirty="0"/>
              <a:t>8</a:t>
            </a:r>
            <a:r>
              <a:rPr lang="zh-CN" altLang="en-US" sz="2800" dirty="0"/>
              <a:t>个字符，并且由大小写字母和</a:t>
            </a:r>
            <a:r>
              <a:rPr lang="en-US" altLang="zh-CN" sz="2800" dirty="0"/>
              <a:t>/</a:t>
            </a:r>
            <a:r>
              <a:rPr lang="zh-CN" altLang="en-US" sz="2800" dirty="0"/>
              <a:t>或数字组成。用户名中不能有冒号</a:t>
            </a:r>
            <a:r>
              <a:rPr lang="en-US" altLang="zh-CN" sz="2800" dirty="0"/>
              <a:t>(:)</a:t>
            </a:r>
            <a:r>
              <a:rPr lang="zh-CN" altLang="en-US" sz="2800" dirty="0"/>
              <a:t>，因为冒号在这里是分隔符。为了兼容起见，用户名中最好不要包含点字符</a:t>
            </a:r>
            <a:r>
              <a:rPr lang="en-US" altLang="zh-CN" sz="2800" dirty="0"/>
              <a:t>(.)</a:t>
            </a:r>
            <a:r>
              <a:rPr lang="zh-CN" altLang="en-US" sz="2800" dirty="0"/>
              <a:t>，并且不使用连字符</a:t>
            </a:r>
            <a:r>
              <a:rPr lang="en-US" altLang="zh-CN" sz="2800" dirty="0"/>
              <a:t>(-)</a:t>
            </a:r>
            <a:r>
              <a:rPr lang="zh-CN" altLang="en-US" sz="2800" dirty="0"/>
              <a:t>和加号</a:t>
            </a:r>
            <a:r>
              <a:rPr lang="en-US" altLang="zh-CN" sz="2800" dirty="0"/>
              <a:t>(+)</a:t>
            </a:r>
            <a:r>
              <a:rPr lang="zh-CN" altLang="en-US" sz="2800" dirty="0"/>
              <a:t>打头。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800" dirty="0">
                <a:solidFill>
                  <a:srgbClr val="CC0099"/>
                </a:solidFill>
              </a:rPr>
              <a:t>口令</a:t>
            </a:r>
            <a:r>
              <a:rPr lang="zh-CN" altLang="en-US" sz="2800" b="1" dirty="0"/>
              <a:t>：用于身份验证。在操作中可以看到口令全部被</a:t>
            </a:r>
            <a:r>
              <a:rPr lang="en-US" altLang="zh-CN" sz="2800" dirty="0"/>
              <a:t>x</a:t>
            </a:r>
            <a:r>
              <a:rPr lang="zh-CN" altLang="en-US" sz="2800" dirty="0"/>
              <a:t>表示。真正的密码保存在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/shadow</a:t>
            </a:r>
            <a:r>
              <a:rPr lang="zh-CN" altLang="en-US" sz="2800" dirty="0"/>
              <a:t>文件中。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41583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Network">
  <a:themeElements>
    <a:clrScheme name="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etwork">
  <a:themeElements>
    <a:clrScheme name="2_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15740</TotalTime>
  <Words>4064</Words>
  <Application>Microsoft Office PowerPoint</Application>
  <PresentationFormat>全屏显示(4:3)</PresentationFormat>
  <Paragraphs>333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黑体</vt:lpstr>
      <vt:lpstr>宋体</vt:lpstr>
      <vt:lpstr>Arial</vt:lpstr>
      <vt:lpstr>Tahoma</vt:lpstr>
      <vt:lpstr>Times New Roman</vt:lpstr>
      <vt:lpstr>Wingdings</vt:lpstr>
      <vt:lpstr>Wingdings 2</vt:lpstr>
      <vt:lpstr>Network</vt:lpstr>
      <vt:lpstr>2_Network</vt:lpstr>
      <vt:lpstr>       第6章       </vt:lpstr>
      <vt:lpstr>本章内容</vt:lpstr>
      <vt:lpstr>6.1 用户与组群</vt:lpstr>
      <vt:lpstr>用户和组</vt:lpstr>
      <vt:lpstr>用户分类</vt:lpstr>
      <vt:lpstr>用户分类</vt:lpstr>
      <vt:lpstr>什么是ID</vt:lpstr>
      <vt:lpstr>PowerPoint 演示文稿</vt:lpstr>
      <vt:lpstr>/etc/passwd 文件内容</vt:lpstr>
      <vt:lpstr>/etc/passwd 文件内容</vt:lpstr>
      <vt:lpstr>/etc/passwd 文件内容</vt:lpstr>
      <vt:lpstr>PowerPoint 演示文稿</vt:lpstr>
      <vt:lpstr>/etc/shadow 文件内容</vt:lpstr>
      <vt:lpstr>/etc/shadow 文件内容</vt:lpstr>
      <vt:lpstr>/etc/shadow 文件内容</vt:lpstr>
      <vt:lpstr>/etc/shadow 文件内容</vt:lpstr>
      <vt:lpstr>PowerPoint 演示文稿</vt:lpstr>
      <vt:lpstr>组群概念</vt:lpstr>
      <vt:lpstr>用户组</vt:lpstr>
      <vt:lpstr>PowerPoint 演示文稿</vt:lpstr>
      <vt:lpstr>PowerPoint 演示文稿</vt:lpstr>
      <vt:lpstr>/etc/gshadow文件</vt:lpstr>
      <vt:lpstr>/etc/gshadow文件内容</vt:lpstr>
      <vt:lpstr>6.2 桌面环境下管理用户和组群</vt:lpstr>
      <vt:lpstr>PowerPoint 演示文稿</vt:lpstr>
      <vt:lpstr>PowerPoint 演示文稿</vt:lpstr>
      <vt:lpstr>PowerPoint 演示文稿</vt:lpstr>
      <vt:lpstr>用户帐户属性</vt:lpstr>
      <vt:lpstr>删除用户帐户</vt:lpstr>
      <vt:lpstr>PowerPoint 演示文稿</vt:lpstr>
      <vt:lpstr>6.3 命令行方式管理用户和组群</vt:lpstr>
      <vt:lpstr>PowerPoint 演示文稿</vt:lpstr>
      <vt:lpstr>管理用户的Shell命令</vt:lpstr>
      <vt:lpstr>管理用户的Shell命令</vt:lpstr>
      <vt:lpstr>设置密码</vt:lpstr>
      <vt:lpstr>修改密码</vt:lpstr>
      <vt:lpstr>删除密码</vt:lpstr>
      <vt:lpstr>锁定与解除用户账号</vt:lpstr>
      <vt:lpstr>锁定与解除用户账号</vt:lpstr>
      <vt:lpstr>管理用户的Shell命令</vt:lpstr>
      <vt:lpstr>修改用户属性</vt:lpstr>
      <vt:lpstr>管理用户的Shell命令</vt:lpstr>
      <vt:lpstr>管理用户的Shell命令</vt:lpstr>
      <vt:lpstr>管理用户的Shell命令</vt:lpstr>
      <vt:lpstr>管理用户的Shell命令</vt:lpstr>
      <vt:lpstr>管理用户的Shell命令</vt:lpstr>
      <vt:lpstr>管理组群的Shell命令</vt:lpstr>
      <vt:lpstr>管理组群的Shell命令</vt:lpstr>
      <vt:lpstr>管理组群的Shell命令</vt:lpstr>
      <vt:lpstr>管理组群的Shell命令</vt:lpstr>
      <vt:lpstr>管理帐号常用的命令</vt:lpstr>
      <vt:lpstr>管理帐号常用的命令</vt:lpstr>
      <vt:lpstr>管理帐号常用的命令</vt:lpstr>
      <vt:lpstr>管理帐号常用的命令</vt:lpstr>
      <vt:lpstr>管理帐号常用的命令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计算机应用技术基础</dc:title>
  <dc:creator>李群</dc:creator>
  <cp:lastModifiedBy>nan chen</cp:lastModifiedBy>
  <cp:revision>1494</cp:revision>
  <dcterms:created xsi:type="dcterms:W3CDTF">2007-09-10T04:44:13Z</dcterms:created>
  <dcterms:modified xsi:type="dcterms:W3CDTF">2018-04-16T11:57:35Z</dcterms:modified>
</cp:coreProperties>
</file>