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 id="2147483695" r:id="rId2"/>
  </p:sldMasterIdLst>
  <p:notesMasterIdLst>
    <p:notesMasterId r:id="rId125"/>
  </p:notesMasterIdLst>
  <p:handoutMasterIdLst>
    <p:handoutMasterId r:id="rId126"/>
  </p:handoutMasterIdLst>
  <p:sldIdLst>
    <p:sldId id="256" r:id="rId3"/>
    <p:sldId id="482" r:id="rId4"/>
    <p:sldId id="567" r:id="rId5"/>
    <p:sldId id="568" r:id="rId6"/>
    <p:sldId id="570" r:id="rId7"/>
    <p:sldId id="571" r:id="rId8"/>
    <p:sldId id="572" r:id="rId9"/>
    <p:sldId id="573" r:id="rId10"/>
    <p:sldId id="574" r:id="rId11"/>
    <p:sldId id="646" r:id="rId12"/>
    <p:sldId id="575" r:id="rId13"/>
    <p:sldId id="576" r:id="rId14"/>
    <p:sldId id="577" r:id="rId15"/>
    <p:sldId id="578" r:id="rId16"/>
    <p:sldId id="662" r:id="rId17"/>
    <p:sldId id="663" r:id="rId18"/>
    <p:sldId id="664" r:id="rId19"/>
    <p:sldId id="579" r:id="rId20"/>
    <p:sldId id="665" r:id="rId21"/>
    <p:sldId id="580" r:id="rId22"/>
    <p:sldId id="666" r:id="rId23"/>
    <p:sldId id="581" r:id="rId24"/>
    <p:sldId id="582" r:id="rId25"/>
    <p:sldId id="584" r:id="rId26"/>
    <p:sldId id="585" r:id="rId27"/>
    <p:sldId id="645" r:id="rId28"/>
    <p:sldId id="586" r:id="rId29"/>
    <p:sldId id="587" r:id="rId30"/>
    <p:sldId id="669" r:id="rId31"/>
    <p:sldId id="647" r:id="rId32"/>
    <p:sldId id="588" r:id="rId33"/>
    <p:sldId id="589" r:id="rId34"/>
    <p:sldId id="590" r:id="rId35"/>
    <p:sldId id="591" r:id="rId36"/>
    <p:sldId id="592" r:id="rId37"/>
    <p:sldId id="594" r:id="rId38"/>
    <p:sldId id="595" r:id="rId39"/>
    <p:sldId id="596" r:id="rId40"/>
    <p:sldId id="598" r:id="rId41"/>
    <p:sldId id="599" r:id="rId42"/>
    <p:sldId id="600" r:id="rId43"/>
    <p:sldId id="670" r:id="rId44"/>
    <p:sldId id="601" r:id="rId45"/>
    <p:sldId id="648" r:id="rId46"/>
    <p:sldId id="602" r:id="rId47"/>
    <p:sldId id="603" r:id="rId48"/>
    <p:sldId id="604" r:id="rId49"/>
    <p:sldId id="605" r:id="rId50"/>
    <p:sldId id="606" r:id="rId51"/>
    <p:sldId id="607" r:id="rId52"/>
    <p:sldId id="608" r:id="rId53"/>
    <p:sldId id="671" r:id="rId54"/>
    <p:sldId id="612" r:id="rId55"/>
    <p:sldId id="613" r:id="rId56"/>
    <p:sldId id="682" r:id="rId57"/>
    <p:sldId id="683" r:id="rId58"/>
    <p:sldId id="614" r:id="rId59"/>
    <p:sldId id="615" r:id="rId60"/>
    <p:sldId id="616" r:id="rId61"/>
    <p:sldId id="617" r:id="rId62"/>
    <p:sldId id="618" r:id="rId63"/>
    <p:sldId id="619" r:id="rId64"/>
    <p:sldId id="620" r:id="rId65"/>
    <p:sldId id="621" r:id="rId66"/>
    <p:sldId id="622" r:id="rId67"/>
    <p:sldId id="623" r:id="rId68"/>
    <p:sldId id="676" r:id="rId69"/>
    <p:sldId id="677" r:id="rId70"/>
    <p:sldId id="678" r:id="rId71"/>
    <p:sldId id="693" r:id="rId72"/>
    <p:sldId id="694" r:id="rId73"/>
    <p:sldId id="695" r:id="rId74"/>
    <p:sldId id="684" r:id="rId75"/>
    <p:sldId id="685" r:id="rId76"/>
    <p:sldId id="686" r:id="rId77"/>
    <p:sldId id="687" r:id="rId78"/>
    <p:sldId id="688" r:id="rId79"/>
    <p:sldId id="689" r:id="rId80"/>
    <p:sldId id="690" r:id="rId81"/>
    <p:sldId id="691" r:id="rId82"/>
    <p:sldId id="692" r:id="rId83"/>
    <p:sldId id="696" r:id="rId84"/>
    <p:sldId id="697" r:id="rId85"/>
    <p:sldId id="698" r:id="rId86"/>
    <p:sldId id="699" r:id="rId87"/>
    <p:sldId id="700" r:id="rId88"/>
    <p:sldId id="701" r:id="rId89"/>
    <p:sldId id="754" r:id="rId90"/>
    <p:sldId id="755" r:id="rId91"/>
    <p:sldId id="756" r:id="rId92"/>
    <p:sldId id="762" r:id="rId93"/>
    <p:sldId id="757" r:id="rId94"/>
    <p:sldId id="759" r:id="rId95"/>
    <p:sldId id="721" r:id="rId96"/>
    <p:sldId id="722" r:id="rId97"/>
    <p:sldId id="761" r:id="rId98"/>
    <p:sldId id="704" r:id="rId99"/>
    <p:sldId id="703" r:id="rId100"/>
    <p:sldId id="729" r:id="rId101"/>
    <p:sldId id="730" r:id="rId102"/>
    <p:sldId id="731" r:id="rId103"/>
    <p:sldId id="732" r:id="rId104"/>
    <p:sldId id="733" r:id="rId105"/>
    <p:sldId id="735" r:id="rId106"/>
    <p:sldId id="736" r:id="rId107"/>
    <p:sldId id="738" r:id="rId108"/>
    <p:sldId id="740" r:id="rId109"/>
    <p:sldId id="760" r:id="rId110"/>
    <p:sldId id="743" r:id="rId111"/>
    <p:sldId id="746" r:id="rId112"/>
    <p:sldId id="705" r:id="rId113"/>
    <p:sldId id="706" r:id="rId114"/>
    <p:sldId id="707" r:id="rId115"/>
    <p:sldId id="708" r:id="rId116"/>
    <p:sldId id="710" r:id="rId117"/>
    <p:sldId id="751" r:id="rId118"/>
    <p:sldId id="753" r:id="rId119"/>
    <p:sldId id="718" r:id="rId120"/>
    <p:sldId id="719" r:id="rId121"/>
    <p:sldId id="720" r:id="rId122"/>
    <p:sldId id="763" r:id="rId123"/>
    <p:sldId id="764" r:id="rId124"/>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Arial" charset="0"/>
        <a:ea typeface="宋体" pitchFamily="2" charset="-122"/>
        <a:cs typeface="+mn-cs"/>
      </a:defRPr>
    </a:lvl1pPr>
    <a:lvl2pPr marL="457200" algn="ctr" rtl="0" fontAlgn="base">
      <a:spcBef>
        <a:spcPct val="0"/>
      </a:spcBef>
      <a:spcAft>
        <a:spcPct val="0"/>
      </a:spcAft>
      <a:defRPr b="1" kern="1200">
        <a:solidFill>
          <a:schemeClr val="tx1"/>
        </a:solidFill>
        <a:latin typeface="Arial" charset="0"/>
        <a:ea typeface="宋体" pitchFamily="2" charset="-122"/>
        <a:cs typeface="+mn-cs"/>
      </a:defRPr>
    </a:lvl2pPr>
    <a:lvl3pPr marL="914400" algn="ctr" rtl="0" fontAlgn="base">
      <a:spcBef>
        <a:spcPct val="0"/>
      </a:spcBef>
      <a:spcAft>
        <a:spcPct val="0"/>
      </a:spcAft>
      <a:defRPr b="1" kern="1200">
        <a:solidFill>
          <a:schemeClr val="tx1"/>
        </a:solidFill>
        <a:latin typeface="Arial" charset="0"/>
        <a:ea typeface="宋体" pitchFamily="2" charset="-122"/>
        <a:cs typeface="+mn-cs"/>
      </a:defRPr>
    </a:lvl3pPr>
    <a:lvl4pPr marL="1371600" algn="ctr" rtl="0" fontAlgn="base">
      <a:spcBef>
        <a:spcPct val="0"/>
      </a:spcBef>
      <a:spcAft>
        <a:spcPct val="0"/>
      </a:spcAft>
      <a:defRPr b="1" kern="1200">
        <a:solidFill>
          <a:schemeClr val="tx1"/>
        </a:solidFill>
        <a:latin typeface="Arial" charset="0"/>
        <a:ea typeface="宋体" pitchFamily="2" charset="-122"/>
        <a:cs typeface="+mn-cs"/>
      </a:defRPr>
    </a:lvl4pPr>
    <a:lvl5pPr marL="1828800" algn="ctr"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99"/>
    <a:srgbClr val="FF9900"/>
    <a:srgbClr val="FF0000"/>
    <a:srgbClr val="0000FF"/>
    <a:srgbClr val="CCECFF"/>
    <a:srgbClr val="FF3300"/>
    <a:srgbClr val="6699FF"/>
    <a:srgbClr val="00FF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26" autoAdjust="0"/>
    <p:restoredTop sz="88342" autoAdjust="0"/>
  </p:normalViewPr>
  <p:slideViewPr>
    <p:cSldViewPr>
      <p:cViewPr>
        <p:scale>
          <a:sx n="64" d="100"/>
          <a:sy n="64" d="100"/>
        </p:scale>
        <p:origin x="-3192" y="-888"/>
      </p:cViewPr>
      <p:guideLst>
        <p:guide orient="horz" pos="2160"/>
        <p:guide pos="2880"/>
      </p:guideLst>
    </p:cSldViewPr>
  </p:slideViewPr>
  <p:outlineViewPr>
    <p:cViewPr>
      <p:scale>
        <a:sx n="33" d="100"/>
        <a:sy n="33" d="100"/>
      </p:scale>
      <p:origin x="0" y="39552"/>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9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_rels/viewProps.xml.rels><?xml version="1.0" encoding="UTF-8" standalone="yes"?>
<Relationships xmlns="http://schemas.openxmlformats.org/package/2006/relationships"><Relationship Id="rId1"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B4B9BB-6DE8-4551-91B0-1D212BA0667C}" type="datetimeFigureOut">
              <a:rPr lang="zh-CN" altLang="en-US" smtClean="0"/>
              <a:pPr/>
              <a:t>2018-5-16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379E54-6977-419B-BC40-D913703F14B0}" type="slidenum">
              <a:rPr lang="zh-CN" altLang="en-US" smtClean="0"/>
              <a:pPr/>
              <a:t>‹#›</a:t>
            </a:fld>
            <a:endParaRPr lang="zh-CN" altLang="en-US"/>
          </a:p>
        </p:txBody>
      </p:sp>
    </p:spTree>
    <p:extLst>
      <p:ext uri="{BB962C8B-B14F-4D97-AF65-F5344CB8AC3E}">
        <p14:creationId xmlns:p14="http://schemas.microsoft.com/office/powerpoint/2010/main" val="281104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ltLang="zh-CN"/>
          </a:p>
        </p:txBody>
      </p:sp>
      <p:sp>
        <p:nvSpPr>
          <p:cNvPr id="1095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972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95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95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ltLang="zh-CN"/>
          </a:p>
        </p:txBody>
      </p:sp>
      <p:sp>
        <p:nvSpPr>
          <p:cNvPr id="1095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7470E5E1-4843-4932-A191-9860DB39C7B3}" type="slidenum">
              <a:rPr lang="en-US" altLang="zh-CN"/>
              <a:pPr>
                <a:defRPr/>
              </a:pPr>
              <a:t>‹#›</a:t>
            </a:fld>
            <a:endParaRPr lang="en-US" altLang="zh-CN"/>
          </a:p>
        </p:txBody>
      </p:sp>
    </p:spTree>
    <p:extLst>
      <p:ext uri="{BB962C8B-B14F-4D97-AF65-F5344CB8AC3E}">
        <p14:creationId xmlns:p14="http://schemas.microsoft.com/office/powerpoint/2010/main" val="913797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36650" y="749300"/>
            <a:ext cx="4391025" cy="3294063"/>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6627" name="Rectangle 3"/>
          <p:cNvSpPr>
            <a:spLocks noGrp="1" noChangeArrowheads="1"/>
          </p:cNvSpPr>
          <p:nvPr>
            <p:ph type="body" idx="1"/>
          </p:nvPr>
        </p:nvSpPr>
        <p:spPr>
          <a:xfrm>
            <a:off x="533400" y="4383088"/>
            <a:ext cx="5780088" cy="39528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mtClean="0">
                <a:ea typeface="宋体" charset="-122"/>
              </a:rPr>
              <a:t>讲一下GNU的历史，以及GPL协议</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36650" y="749300"/>
            <a:ext cx="4391025" cy="3294063"/>
          </a:xfr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sp>
      <p:sp>
        <p:nvSpPr>
          <p:cNvPr id="27651" name="Rectangle 3"/>
          <p:cNvSpPr>
            <a:spLocks noGrp="1" noChangeArrowheads="1"/>
          </p:cNvSpPr>
          <p:nvPr>
            <p:ph type="body" idx="1"/>
          </p:nvPr>
        </p:nvSpPr>
        <p:spPr>
          <a:xfrm>
            <a:off x="533400" y="4383088"/>
            <a:ext cx="5780088" cy="39528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mtClean="0">
                <a:ea typeface="宋体" charset="-122"/>
              </a:rPr>
              <a:t>讲一下GNU的历史，以及GPL协议</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70E5E1-4843-4932-A191-9860DB39C7B3}" type="slidenum">
              <a:rPr lang="en-US" altLang="zh-CN" smtClean="0"/>
              <a:pPr>
                <a:defRPr/>
              </a:pPr>
              <a:t>61</a:t>
            </a:fld>
            <a:endParaRPr lang="en-US" altLang="zh-CN"/>
          </a:p>
        </p:txBody>
      </p:sp>
    </p:spTree>
    <p:extLst>
      <p:ext uri="{BB962C8B-B14F-4D97-AF65-F5344CB8AC3E}">
        <p14:creationId xmlns:p14="http://schemas.microsoft.com/office/powerpoint/2010/main" val="1843943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原因就在于程序是在断点设置的对应行之前停止的，那么在此时，并没有把”</a:t>
            </a:r>
            <a:r>
              <a:rPr lang="en-US" altLang="zh-CN" dirty="0" err="1" smtClean="0"/>
              <a:t>i</a:t>
            </a:r>
            <a:r>
              <a:rPr lang="en-US" altLang="zh-CN" dirty="0" smtClean="0"/>
              <a:t>”</a:t>
            </a:r>
            <a:r>
              <a:rPr lang="zh-CN" altLang="en-US" dirty="0" smtClean="0"/>
              <a:t>的数值赋为零，而只是一个随机的数字。但变量”</a:t>
            </a:r>
            <a:r>
              <a:rPr lang="en-US" altLang="zh-CN" dirty="0" smtClean="0"/>
              <a:t>n”</a:t>
            </a:r>
            <a:r>
              <a:rPr lang="zh-CN" altLang="en-US" dirty="0" smtClean="0"/>
              <a:t>是在第</a:t>
            </a:r>
            <a:r>
              <a:rPr lang="en-US" altLang="zh-CN" dirty="0" smtClean="0"/>
              <a:t>5</a:t>
            </a:r>
            <a:r>
              <a:rPr lang="zh-CN" altLang="en-US" dirty="0" smtClean="0"/>
              <a:t>行赋值的，故在此时已经为零。</a:t>
            </a:r>
            <a:endParaRPr lang="zh-CN" altLang="en-US" dirty="0"/>
          </a:p>
        </p:txBody>
      </p:sp>
      <p:sp>
        <p:nvSpPr>
          <p:cNvPr id="4" name="灯片编号占位符 3"/>
          <p:cNvSpPr>
            <a:spLocks noGrp="1"/>
          </p:cNvSpPr>
          <p:nvPr>
            <p:ph type="sldNum" sz="quarter" idx="10"/>
          </p:nvPr>
        </p:nvSpPr>
        <p:spPr/>
        <p:txBody>
          <a:bodyPr/>
          <a:lstStyle/>
          <a:p>
            <a:pPr>
              <a:defRPr/>
            </a:pPr>
            <a:fld id="{7470E5E1-4843-4932-A191-9860DB39C7B3}" type="slidenum">
              <a:rPr lang="en-US" altLang="zh-CN" smtClean="0"/>
              <a:pPr>
                <a:defRPr/>
              </a:pPr>
              <a:t>64</a:t>
            </a:fld>
            <a:endParaRPr lang="en-US" altLang="zh-CN"/>
          </a:p>
        </p:txBody>
      </p:sp>
    </p:spTree>
    <p:extLst>
      <p:ext uri="{BB962C8B-B14F-4D97-AF65-F5344CB8AC3E}">
        <p14:creationId xmlns:p14="http://schemas.microsoft.com/office/powerpoint/2010/main" val="2457555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a:t>
            </a:r>
            <a:r>
              <a:rPr lang="zh-CN" altLang="en-US" dirty="0" smtClean="0"/>
              <a:t>就类似于</a:t>
            </a:r>
            <a:r>
              <a:rPr lang="en-US" altLang="zh-CN" dirty="0" smtClean="0"/>
              <a:t>VC</a:t>
            </a:r>
            <a:r>
              <a:rPr lang="zh-CN" altLang="en-US" dirty="0" smtClean="0"/>
              <a:t>等工具中的”</a:t>
            </a:r>
            <a:r>
              <a:rPr lang="en-US" altLang="zh-CN" dirty="0" smtClean="0"/>
              <a:t>step in”</a:t>
            </a:r>
            <a:r>
              <a:rPr lang="zh-CN" altLang="en-US" dirty="0" smtClean="0"/>
              <a:t>，”</a:t>
            </a:r>
            <a:r>
              <a:rPr lang="en-US" altLang="zh-CN" dirty="0" smtClean="0"/>
              <a:t>n”</a:t>
            </a:r>
            <a:r>
              <a:rPr lang="zh-CN" altLang="en-US" dirty="0" smtClean="0"/>
              <a:t>类似与</a:t>
            </a:r>
            <a:r>
              <a:rPr lang="en-US" altLang="zh-CN" dirty="0" smtClean="0"/>
              <a:t>VC</a:t>
            </a:r>
            <a:r>
              <a:rPr lang="zh-CN" altLang="en-US" dirty="0" smtClean="0"/>
              <a:t>等工具中的”</a:t>
            </a:r>
            <a:r>
              <a:rPr lang="en-US" altLang="zh-CN" dirty="0" err="1" smtClean="0"/>
              <a:t>stepover</a:t>
            </a:r>
            <a:r>
              <a:rPr lang="en-US" altLang="zh-CN" dirty="0" smtClean="0"/>
              <a:t>”</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7470E5E1-4843-4932-A191-9860DB39C7B3}" type="slidenum">
              <a:rPr lang="en-US" altLang="zh-CN" smtClean="0"/>
              <a:pPr>
                <a:defRPr/>
              </a:pPr>
              <a:t>65</a:t>
            </a:fld>
            <a:endParaRPr lang="en-US" altLang="zh-CN"/>
          </a:p>
        </p:txBody>
      </p:sp>
    </p:spTree>
    <p:extLst>
      <p:ext uri="{BB962C8B-B14F-4D97-AF65-F5344CB8AC3E}">
        <p14:creationId xmlns:p14="http://schemas.microsoft.com/office/powerpoint/2010/main" val="3373966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B9E31E2A-E368-469B-A8E7-837E7EDFD151}" type="slidenum">
              <a:rPr lang="zh-CN" altLang="en-US" smtClean="0"/>
              <a:pPr>
                <a:defRPr/>
              </a:pPr>
              <a:t>92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p>
            <a:pPr>
              <a:defRPr/>
            </a:pPr>
            <a:fld id="{B9E31E2A-E368-469B-A8E7-837E7EDFD151}" type="slidenum">
              <a:rPr lang="zh-CN" altLang="en-US" smtClean="0"/>
              <a:pPr>
                <a:defRPr/>
              </a:pPr>
              <a:t>93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b="0"/>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b="0"/>
          </a:p>
        </p:txBody>
      </p:sp>
      <p:grpSp>
        <p:nvGrpSpPr>
          <p:cNvPr id="6" name="Group 11"/>
          <p:cNvGrpSpPr>
            <a:grpSpLocks/>
          </p:cNvGrpSpPr>
          <p:nvPr userDrawn="1"/>
        </p:nvGrpSpPr>
        <p:grpSpPr bwMode="auto">
          <a:xfrm>
            <a:off x="7493000" y="2992438"/>
            <a:ext cx="1338263" cy="2189162"/>
            <a:chOff x="4704" y="1885"/>
            <a:chExt cx="843" cy="1379"/>
          </a:xfrm>
        </p:grpSpPr>
        <p:sp>
          <p:nvSpPr>
            <p:cNvPr id="7" name="Oval 12"/>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 name="Oval 13"/>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9" name="Oval 14"/>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 name="Oval 15"/>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1" name="Oval 16"/>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2" name="Oval 17"/>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3" name="Oval 18"/>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4" name="Oval 19"/>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5" name="Oval 20"/>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6" name="Oval 21"/>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7" name="Oval 22"/>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8" name="Oval 23"/>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9" name="Oval 24"/>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20" name="Oval 25"/>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1" name="Oval 26"/>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2" name="Oval 27"/>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3" name="Oval 28"/>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4" name="Oval 29"/>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5" name="Oval 30"/>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6" name="Oval 31"/>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7" name="Oval 32"/>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28" name="Oval 33"/>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9" name="Oval 34"/>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0" name="Oval 35"/>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1" name="Oval 36"/>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2" name="Oval 37"/>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3" name="Oval 38"/>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4" name="Oval 39"/>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5" name="Oval 40"/>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6" name="Oval 41"/>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7" name="Oval 42"/>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28675" name="Rectangle 3"/>
          <p:cNvSpPr>
            <a:spLocks noGrp="1" noChangeArrowheads="1"/>
          </p:cNvSpPr>
          <p:nvPr>
            <p:ph type="ctrTitle"/>
          </p:nvPr>
        </p:nvSpPr>
        <p:spPr>
          <a:xfrm>
            <a:off x="315913" y="466725"/>
            <a:ext cx="6781800" cy="2133600"/>
          </a:xfrm>
        </p:spPr>
        <p:txBody>
          <a:bodyPr/>
          <a:lstStyle>
            <a:lvl1pPr algn="r">
              <a:defRPr sz="5200"/>
            </a:lvl1pPr>
          </a:lstStyle>
          <a:p>
            <a:r>
              <a:rPr lang="zh-CN" altLang="en-US"/>
              <a:t>单击此处编辑母版标题样式</a:t>
            </a:r>
          </a:p>
        </p:txBody>
      </p:sp>
      <p:sp>
        <p:nvSpPr>
          <p:cNvPr id="2867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000" b="0"/>
            </a:lvl1pPr>
          </a:lstStyle>
          <a:p>
            <a:pPr>
              <a:defRPr/>
            </a:pPr>
            <a:endParaRPr lang="en-US" altLang="zh-CN"/>
          </a:p>
        </p:txBody>
      </p:sp>
      <p:sp>
        <p:nvSpPr>
          <p:cNvPr id="39" name="Rectangle 6"/>
          <p:cNvSpPr>
            <a:spLocks noGrp="1" noChangeArrowheads="1"/>
          </p:cNvSpPr>
          <p:nvPr>
            <p:ph type="ftr" sz="quarter" idx="11"/>
          </p:nvPr>
        </p:nvSpPr>
        <p:spPr>
          <a:xfrm>
            <a:off x="179388" y="188913"/>
            <a:ext cx="2895600" cy="457200"/>
          </a:xfrm>
        </p:spPr>
        <p:txBody>
          <a:bodyPr/>
          <a:lstStyle>
            <a:lvl1pPr>
              <a:defRPr/>
            </a:lvl1pPr>
          </a:lstStyle>
          <a:p>
            <a:pPr>
              <a:defRPr/>
            </a:pPr>
            <a:endParaRPr lang="en-US" altLang="zh-CN"/>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673C00A0-2C46-4087-9057-200FC475DE87}" type="slidenum">
              <a:rPr lang="en-US" altLang="zh-CN"/>
              <a:pPr>
                <a:defRPr/>
              </a:pPr>
              <a:t>‹#›</a:t>
            </a:fld>
            <a:endParaRPr lang="en-US" altLang="zh-CN"/>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BECDF150-94D8-4D32-8C0D-14E98644416A}" type="slidenum">
              <a:rPr lang="en-US" altLang="zh-CN"/>
              <a:pPr>
                <a:defRPr/>
              </a:pPr>
              <a:t>‹#›</a:t>
            </a:fld>
            <a:endParaRPr lang="en-US" altLang="zh-CN"/>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8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B79023B1-0CB4-4C69-A1E8-9B75F5986AF7}" type="slidenum">
              <a:rPr lang="en-US" altLang="zh-CN"/>
              <a:pPr>
                <a:defRPr/>
              </a:pPr>
              <a:t>‹#›</a:t>
            </a:fld>
            <a:endParaRPr lang="en-US" altLang="zh-CN"/>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8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媒体占位符 3"/>
          <p:cNvSpPr>
            <a:spLocks noGrp="1"/>
          </p:cNvSpPr>
          <p:nvPr>
            <p:ph type="media" sz="half" idx="2"/>
          </p:nvPr>
        </p:nvSpPr>
        <p:spPr>
          <a:xfrm>
            <a:off x="4648200" y="1719263"/>
            <a:ext cx="4038600" cy="4411662"/>
          </a:xfrm>
        </p:spPr>
        <p:txBody>
          <a:bodyPr/>
          <a:lstStyle/>
          <a:p>
            <a:pPr lvl="0"/>
            <a:endParaRPr lang="zh-CN" altLang="en-US" noProof="0" smtClean="0"/>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C16F5EE4-F81D-4B65-813D-8973884A9E34}" type="slidenum">
              <a:rPr lang="en-US" altLang="zh-CN"/>
              <a:pPr>
                <a:defRPr/>
              </a:pPr>
              <a:t>‹#›</a:t>
            </a:fld>
            <a:endParaRPr lang="en-US" altLang="zh-CN"/>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8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smtClean="0"/>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6614ACCD-D9C7-48A9-AF67-F346CBBA37AF}" type="slidenum">
              <a:rPr lang="en-US" altLang="zh-CN"/>
              <a:pPr>
                <a:defRPr/>
              </a:pPr>
              <a:t>‹#›</a:t>
            </a:fld>
            <a:endParaRPr lang="en-US" altLang="zh-CN"/>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D7E199F4-F9C2-47F3-A9CF-C7E61E01A2A8}" type="slidenum">
              <a:rPr lang="en-US" altLang="zh-CN"/>
              <a:pPr>
                <a:defRPr/>
              </a:pPr>
              <a:t>‹#›</a:t>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46CF5370-F617-452E-810F-51450643CFF6}" type="slidenum">
              <a:rPr lang="en-US" altLang="zh-CN"/>
              <a:pPr>
                <a:defRPr/>
              </a:pPr>
              <a:t>‹#›</a:t>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0DC2A26A-A11D-4C40-BEE9-C2540F45426C}" type="slidenum">
              <a:rPr lang="en-US" altLang="zh-CN"/>
              <a:pPr>
                <a:defRPr/>
              </a:pPr>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60250AA8-0700-402F-A230-C897B65B06C7}" type="slidenum">
              <a:rPr lang="en-US" altLang="zh-CN"/>
              <a:pPr>
                <a:defRPr/>
              </a:pPr>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fld id="{E78EC45F-5BC3-4AFD-AE53-C02A6CCE0A72}"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110871B5-850E-4E14-A636-3EC679EBF038}" type="slidenum">
              <a:rPr lang="en-US" altLang="zh-CN"/>
              <a:pPr>
                <a:defRPr/>
              </a:pPr>
              <a:t>‹#›</a:t>
            </a:fld>
            <a:endParaRPr lang="en-US" altLang="zh-CN"/>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1"/>
          </p:nvPr>
        </p:nvSpPr>
        <p:spPr>
          <a:ln/>
        </p:spPr>
        <p:txBody>
          <a:bodyPr/>
          <a:lstStyle>
            <a:lvl1pPr>
              <a:defRPr/>
            </a:lvl1pPr>
          </a:lstStyle>
          <a:p>
            <a:pPr>
              <a:defRPr/>
            </a:pPr>
            <a:fld id="{FCA8214C-F769-43E3-96E2-59F4E44E6C02}" type="slidenum">
              <a:rPr lang="en-US" altLang="zh-CN"/>
              <a:pPr>
                <a:defRPr/>
              </a:pPr>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7"/>
          <p:cNvSpPr>
            <a:spLocks noGrp="1" noChangeArrowheads="1"/>
          </p:cNvSpPr>
          <p:nvPr>
            <p:ph type="sldNum" sz="quarter" idx="11"/>
          </p:nvPr>
        </p:nvSpPr>
        <p:spPr>
          <a:ln/>
        </p:spPr>
        <p:txBody>
          <a:bodyPr/>
          <a:lstStyle>
            <a:lvl1pPr>
              <a:defRPr/>
            </a:lvl1pPr>
          </a:lstStyle>
          <a:p>
            <a:pPr>
              <a:defRPr/>
            </a:pPr>
            <a:fld id="{76CE68C6-869C-40A5-9B67-E3B41CE595A1}" type="slidenum">
              <a:rPr lang="en-US" altLang="zh-CN"/>
              <a:pPr>
                <a:defRPr/>
              </a:pPr>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7"/>
          <p:cNvSpPr>
            <a:spLocks noGrp="1" noChangeArrowheads="1"/>
          </p:cNvSpPr>
          <p:nvPr>
            <p:ph type="sldNum" sz="quarter" idx="11"/>
          </p:nvPr>
        </p:nvSpPr>
        <p:spPr>
          <a:ln/>
        </p:spPr>
        <p:txBody>
          <a:bodyPr/>
          <a:lstStyle>
            <a:lvl1pPr>
              <a:defRPr/>
            </a:lvl1pPr>
          </a:lstStyle>
          <a:p>
            <a:pPr>
              <a:defRPr/>
            </a:pPr>
            <a:fld id="{76CE68C6-869C-40A5-9B67-E3B41CE595A1}" type="slidenum">
              <a:rPr lang="en-US" altLang="zh-CN"/>
              <a:pPr>
                <a:defRPr/>
              </a:pPr>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4015DD36-B387-4528-8554-6653607938B2}" type="slidenum">
              <a:rPr lang="en-US" altLang="zh-CN"/>
              <a:pPr>
                <a:defRPr/>
              </a:pPr>
              <a:t>‹#›</a:t>
            </a:fld>
            <a:endParaRPr lang="en-US" altLang="zh-CN"/>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1983FD14-5D83-42E5-805D-56005BCDE088}" type="slidenum">
              <a:rPr lang="en-US" altLang="zh-CN"/>
              <a:pPr>
                <a:defRPr/>
              </a:pPr>
              <a:t>‹#›</a:t>
            </a:fld>
            <a:endParaRPr lang="en-US" altLang="zh-C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55D4D261-371C-478E-9D92-CC4BEDE0F769}" type="slidenum">
              <a:rPr lang="en-US" altLang="zh-CN"/>
              <a:pPr>
                <a:defRPr/>
              </a:pPr>
              <a:t>‹#›</a:t>
            </a:fld>
            <a:endParaRPr lang="en-US" altLang="zh-C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126A5805-CF17-4D74-92E1-6F9D498D634E}" type="slidenum">
              <a:rPr lang="en-US" altLang="zh-CN"/>
              <a:pPr>
                <a:defRPr/>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67DF4681-0EF9-4093-ADCE-209947C6A470}" type="slidenum">
              <a:rPr lang="en-US" altLang="zh-CN"/>
              <a:pPr>
                <a:defRPr/>
              </a:pPr>
              <a:t>‹#›</a:t>
            </a:fld>
            <a:endParaRPr lang="en-US" altLang="zh-CN"/>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12FDFE95-E975-478F-A645-7C4EB3F7594E}" type="slidenum">
              <a:rPr lang="en-US" altLang="zh-CN"/>
              <a:pPr>
                <a:defRPr/>
              </a:pPr>
              <a:t>‹#›</a:t>
            </a:fld>
            <a:endParaRPr lang="en-US" altLang="zh-CN"/>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ftr" sz="quarter" idx="10"/>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p:txBody>
          <a:bodyPr/>
          <a:lstStyle>
            <a:lvl1pPr>
              <a:defRPr/>
            </a:lvl1pPr>
          </a:lstStyle>
          <a:p>
            <a:pPr>
              <a:defRPr/>
            </a:pPr>
            <a:fld id="{74E65B35-C933-4A04-A71C-03F9021F5B4F}" type="slidenum">
              <a:rPr lang="en-US" altLang="zh-CN"/>
              <a:pPr>
                <a:defRPr/>
              </a:pPr>
              <a:t>‹#›</a:t>
            </a:fld>
            <a:endParaRPr lang="en-US" altLang="zh-CN"/>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ftr" sz="quarter" idx="10"/>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1"/>
          </p:nvPr>
        </p:nvSpPr>
        <p:spPr/>
        <p:txBody>
          <a:bodyPr/>
          <a:lstStyle>
            <a:lvl1pPr>
              <a:defRPr/>
            </a:lvl1pPr>
          </a:lstStyle>
          <a:p>
            <a:pPr>
              <a:defRPr/>
            </a:pPr>
            <a:fld id="{BBBB0021-1471-4A19-B058-3F89A7DAB666}" type="slidenum">
              <a:rPr lang="en-US" altLang="zh-CN"/>
              <a:pPr>
                <a:defRPr/>
              </a:pPr>
              <a:t>‹#›</a:t>
            </a:fld>
            <a:endParaRPr lang="en-US" altLang="zh-CN"/>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p:txBody>
          <a:bodyPr/>
          <a:lstStyle>
            <a:lvl1pPr>
              <a:defRPr/>
            </a:lvl1pPr>
          </a:lstStyle>
          <a:p>
            <a:pPr>
              <a:defRPr/>
            </a:pPr>
            <a:endParaRPr lang="en-US" altLang="zh-CN"/>
          </a:p>
        </p:txBody>
      </p:sp>
      <p:sp>
        <p:nvSpPr>
          <p:cNvPr id="3" name="Rectangle 7"/>
          <p:cNvSpPr>
            <a:spLocks noGrp="1" noChangeArrowheads="1"/>
          </p:cNvSpPr>
          <p:nvPr>
            <p:ph type="sldNum" sz="quarter" idx="11"/>
          </p:nvPr>
        </p:nvSpPr>
        <p:spPr/>
        <p:txBody>
          <a:bodyPr/>
          <a:lstStyle>
            <a:lvl1pPr>
              <a:defRPr/>
            </a:lvl1pPr>
          </a:lstStyle>
          <a:p>
            <a:pPr>
              <a:defRPr/>
            </a:pPr>
            <a:fld id="{700C099A-6552-4724-AD39-B0EE2F003FA2}" type="slidenum">
              <a:rPr lang="en-US" altLang="zh-CN"/>
              <a:pPr>
                <a:defRPr/>
              </a:pPr>
              <a:t>‹#›</a:t>
            </a:fld>
            <a:endParaRPr lang="en-US" altLang="zh-CN"/>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7ACCEEF5-A4E8-4B38-9B9A-645F7197AB0D}" type="slidenum">
              <a:rPr lang="en-US" altLang="zh-CN"/>
              <a:pPr>
                <a:defRPr/>
              </a:pPr>
              <a:t>‹#›</a:t>
            </a:fld>
            <a:endParaRPr lang="en-US" altLang="zh-CN"/>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0440781A-A4F2-4A76-904B-091E0D892C1E}" type="slidenum">
              <a:rPr lang="en-US" altLang="zh-CN"/>
              <a:pPr>
                <a:defRPr/>
              </a:pPr>
              <a:t>‹#›</a:t>
            </a:fld>
            <a:endParaRPr lang="en-US" altLang="zh-CN"/>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457200" y="122238"/>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2051"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654" name="Rectangle 6"/>
          <p:cNvSpPr>
            <a:spLocks noGrp="1" noChangeArrowheads="1"/>
          </p:cNvSpPr>
          <p:nvPr>
            <p:ph type="ftr" sz="quarter" idx="3"/>
          </p:nvPr>
        </p:nvSpPr>
        <p:spPr bwMode="auto">
          <a:xfrm>
            <a:off x="228600" y="6180138"/>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2000" b="0">
                <a:ea typeface="+mn-ea"/>
              </a:defRPr>
            </a:lvl1pPr>
          </a:lstStyle>
          <a:p>
            <a:pPr>
              <a:defRPr/>
            </a:pPr>
            <a:endParaRPr lang="en-US" altLang="zh-CN"/>
          </a:p>
        </p:txBody>
      </p:sp>
      <p:sp>
        <p:nvSpPr>
          <p:cNvPr id="27655" name="Rectangle 7"/>
          <p:cNvSpPr>
            <a:spLocks noGrp="1" noChangeArrowheads="1"/>
          </p:cNvSpPr>
          <p:nvPr>
            <p:ph type="sldNum" sz="quarter" idx="4"/>
          </p:nvPr>
        </p:nvSpPr>
        <p:spPr bwMode="auto">
          <a:xfrm>
            <a:off x="3529013" y="62404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vl1pPr>
          </a:lstStyle>
          <a:p>
            <a:pPr>
              <a:defRPr/>
            </a:pPr>
            <a:fld id="{F1DF145E-C5AF-4A14-B9F0-BF7FA6800514}" type="slidenum">
              <a:rPr lang="en-US" altLang="zh-CN"/>
              <a:pPr>
                <a:defRPr/>
              </a:pPr>
              <a:t>‹#›</a:t>
            </a:fld>
            <a:endParaRPr lang="en-US" altLang="zh-CN"/>
          </a:p>
        </p:txBody>
      </p:sp>
      <p:grpSp>
        <p:nvGrpSpPr>
          <p:cNvPr id="2054" name="Group 9"/>
          <p:cNvGrpSpPr>
            <a:grpSpLocks/>
          </p:cNvGrpSpPr>
          <p:nvPr userDrawn="1"/>
        </p:nvGrpSpPr>
        <p:grpSpPr bwMode="auto">
          <a:xfrm>
            <a:off x="8101013" y="261938"/>
            <a:ext cx="1042987" cy="1438275"/>
            <a:chOff x="5136" y="960"/>
            <a:chExt cx="528" cy="864"/>
          </a:xfrm>
        </p:grpSpPr>
        <p:sp>
          <p:nvSpPr>
            <p:cNvPr id="1034" name="Oval 10"/>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5" name="Oval 11"/>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6" name="Oval 12"/>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7" name="Oval 13"/>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8" name="Oval 14"/>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9" name="Oval 15"/>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0" name="Oval 16"/>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1" name="Oval 17"/>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2" name="Oval 18"/>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3" name="Oval 19"/>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4" name="Oval 20"/>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5" name="Oval 21"/>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46" name="Oval 22"/>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7" name="Oval 23"/>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8" name="Oval 24"/>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9" name="Oval 25"/>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0" name="Oval 26"/>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51" name="Oval 27"/>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52" name="Oval 28"/>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3" name="Oval 29"/>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4" name="Oval 30"/>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55" name="Oval 31"/>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56" name="Oval 32"/>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7" name="Oval 33"/>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8" name="Oval 34"/>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59" name="Oval 35"/>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60" name="Oval 36"/>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61" name="Oval 37"/>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62" name="Oval 38"/>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63" name="Oval 39"/>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64" name="Oval 40"/>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1065" name="Line 41"/>
          <p:cNvSpPr>
            <a:spLocks noChangeShapeType="1"/>
          </p:cNvSpPr>
          <p:nvPr userDrawn="1"/>
        </p:nvSpPr>
        <p:spPr bwMode="auto">
          <a:xfrm>
            <a:off x="8027988" y="152400"/>
            <a:ext cx="0" cy="1524000"/>
          </a:xfrm>
          <a:prstGeom prst="line">
            <a:avLst/>
          </a:prstGeom>
          <a:noFill/>
          <a:ln w="9525">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b="1">
          <a:solidFill>
            <a:schemeClr val="tx1"/>
          </a:solidFill>
          <a:latin typeface="+mj-ea"/>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auto">
          <a:xfrm>
            <a:off x="457200" y="122238"/>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3075"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7654" name="Rectangle 6"/>
          <p:cNvSpPr>
            <a:spLocks noGrp="1" noChangeArrowheads="1"/>
          </p:cNvSpPr>
          <p:nvPr>
            <p:ph type="ftr" sz="quarter" idx="3"/>
          </p:nvPr>
        </p:nvSpPr>
        <p:spPr bwMode="auto">
          <a:xfrm>
            <a:off x="228600" y="6180138"/>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2000" b="0">
                <a:ea typeface="+mn-ea"/>
              </a:defRPr>
            </a:lvl1pPr>
          </a:lstStyle>
          <a:p>
            <a:pPr>
              <a:defRPr/>
            </a:pPr>
            <a:endParaRPr lang="en-US" altLang="zh-CN"/>
          </a:p>
        </p:txBody>
      </p:sp>
      <p:sp>
        <p:nvSpPr>
          <p:cNvPr id="27655" name="Rectangle 7"/>
          <p:cNvSpPr>
            <a:spLocks noGrp="1" noChangeArrowheads="1"/>
          </p:cNvSpPr>
          <p:nvPr>
            <p:ph type="sldNum" sz="quarter" idx="4"/>
          </p:nvPr>
        </p:nvSpPr>
        <p:spPr bwMode="auto">
          <a:xfrm>
            <a:off x="3529013" y="62404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vl1pPr>
          </a:lstStyle>
          <a:p>
            <a:pPr>
              <a:defRPr/>
            </a:pPr>
            <a:fld id="{49D54238-E30E-46E7-B70F-7CD95595695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60" r:id="rId8"/>
    <p:sldLayoutId id="2147483742" r:id="rId9"/>
    <p:sldLayoutId id="2147483743" r:id="rId10"/>
    <p:sldLayoutId id="2147483744" r:id="rId11"/>
    <p:sldLayoutId id="2147483745" r:id="rId12"/>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200" b="1">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4200" b="1">
          <a:solidFill>
            <a:schemeClr val="tx1"/>
          </a:solidFill>
          <a:latin typeface="Arial" charset="0"/>
          <a:ea typeface="宋体" pitchFamily="2" charset="-122"/>
        </a:defRPr>
      </a:lvl2pPr>
      <a:lvl3pPr algn="l" rtl="0" eaLnBrk="0" fontAlgn="base" hangingPunct="0">
        <a:spcBef>
          <a:spcPct val="0"/>
        </a:spcBef>
        <a:spcAft>
          <a:spcPct val="0"/>
        </a:spcAft>
        <a:defRPr sz="4200" b="1">
          <a:solidFill>
            <a:schemeClr val="tx1"/>
          </a:solidFill>
          <a:latin typeface="Arial" charset="0"/>
          <a:ea typeface="宋体" pitchFamily="2" charset="-122"/>
        </a:defRPr>
      </a:lvl3pPr>
      <a:lvl4pPr algn="l" rtl="0" eaLnBrk="0" fontAlgn="base" hangingPunct="0">
        <a:spcBef>
          <a:spcPct val="0"/>
        </a:spcBef>
        <a:spcAft>
          <a:spcPct val="0"/>
        </a:spcAft>
        <a:defRPr sz="4200" b="1">
          <a:solidFill>
            <a:schemeClr val="tx1"/>
          </a:solidFill>
          <a:latin typeface="Arial" charset="0"/>
          <a:ea typeface="宋体" pitchFamily="2" charset="-122"/>
        </a:defRPr>
      </a:lvl4pPr>
      <a:lvl5pPr algn="l" rtl="0" eaLnBrk="0" fontAlgn="base" hangingPunct="0">
        <a:spcBef>
          <a:spcPct val="0"/>
        </a:spcBef>
        <a:spcAft>
          <a:spcPct val="0"/>
        </a:spcAft>
        <a:defRPr sz="4200" b="1">
          <a:solidFill>
            <a:schemeClr val="tx1"/>
          </a:solidFill>
          <a:latin typeface="Arial" charset="0"/>
          <a:ea typeface="宋体" pitchFamily="2" charset="-122"/>
        </a:defRPr>
      </a:lvl5pPr>
      <a:lvl6pPr marL="457200" algn="l" rtl="0" fontAlgn="base">
        <a:spcBef>
          <a:spcPct val="0"/>
        </a:spcBef>
        <a:spcAft>
          <a:spcPct val="0"/>
        </a:spcAft>
        <a:defRPr sz="4200" b="1">
          <a:solidFill>
            <a:schemeClr val="tx1"/>
          </a:solidFill>
          <a:latin typeface="Arial" charset="0"/>
          <a:ea typeface="宋体" pitchFamily="2" charset="-122"/>
        </a:defRPr>
      </a:lvl6pPr>
      <a:lvl7pPr marL="914400" algn="l" rtl="0" fontAlgn="base">
        <a:spcBef>
          <a:spcPct val="0"/>
        </a:spcBef>
        <a:spcAft>
          <a:spcPct val="0"/>
        </a:spcAft>
        <a:defRPr sz="4200" b="1">
          <a:solidFill>
            <a:schemeClr val="tx1"/>
          </a:solidFill>
          <a:latin typeface="Arial" charset="0"/>
          <a:ea typeface="宋体" pitchFamily="2" charset="-122"/>
        </a:defRPr>
      </a:lvl7pPr>
      <a:lvl8pPr marL="1371600" algn="l" rtl="0" fontAlgn="base">
        <a:spcBef>
          <a:spcPct val="0"/>
        </a:spcBef>
        <a:spcAft>
          <a:spcPct val="0"/>
        </a:spcAft>
        <a:defRPr sz="4200" b="1">
          <a:solidFill>
            <a:schemeClr val="tx1"/>
          </a:solidFill>
          <a:latin typeface="Arial" charset="0"/>
          <a:ea typeface="宋体" pitchFamily="2" charset="-122"/>
        </a:defRPr>
      </a:lvl8pPr>
      <a:lvl9pPr marL="1828800" algn="l" rtl="0" fontAlgn="base">
        <a:spcBef>
          <a:spcPct val="0"/>
        </a:spcBef>
        <a:spcAft>
          <a:spcPct val="0"/>
        </a:spcAft>
        <a:defRPr sz="4200" b="1">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黑体" panose="02010609060101010101" pitchFamily="49" charset="-122"/>
          <a:ea typeface="黑体" panose="02010609060101010101" pitchFamily="49" charset="-122"/>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黑体" panose="02010609060101010101" pitchFamily="49" charset="-122"/>
          <a:ea typeface="黑体" panose="02010609060101010101" pitchFamily="49" charset="-122"/>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黑体" panose="02010609060101010101" pitchFamily="49" charset="-122"/>
          <a:ea typeface="黑体" panose="02010609060101010101" pitchFamily="49" charset="-122"/>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黑体" panose="02010609060101010101" pitchFamily="49" charset="-122"/>
          <a:ea typeface="黑体" panose="02010609060101010101" pitchFamily="49" charset="-122"/>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黑体" panose="02010609060101010101" pitchFamily="49" charset="-122"/>
          <a:ea typeface="黑体" panose="02010609060101010101" pitchFamily="49" charset="-122"/>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ctrTitle"/>
          </p:nvPr>
        </p:nvSpPr>
        <p:spPr>
          <a:xfrm>
            <a:off x="-180975" y="1438722"/>
            <a:ext cx="6911975" cy="1846262"/>
          </a:xfrm>
        </p:spPr>
        <p:txBody>
          <a:bodyPr/>
          <a:lstStyle/>
          <a:p>
            <a:pPr algn="ctr" eaLnBrk="1" hangingPunct="1"/>
            <a:r>
              <a:rPr lang="en-US" altLang="zh-CN" sz="5000" dirty="0" smtClean="0"/>
              <a:t>       </a:t>
            </a:r>
            <a:r>
              <a:rPr lang="zh-CN" altLang="en-US" sz="5400" dirty="0" smtClean="0"/>
              <a:t>第</a:t>
            </a:r>
            <a:r>
              <a:rPr lang="en-US" altLang="zh-CN" sz="5400" dirty="0"/>
              <a:t>8</a:t>
            </a:r>
            <a:r>
              <a:rPr lang="zh-CN" altLang="en-US" sz="5400" dirty="0" smtClean="0"/>
              <a:t>章</a:t>
            </a:r>
            <a:r>
              <a:rPr lang="en-US" altLang="zh-CN" sz="5400" dirty="0" smtClean="0"/>
              <a:t/>
            </a:r>
            <a:br>
              <a:rPr lang="en-US" altLang="zh-CN" sz="5400" dirty="0" smtClean="0"/>
            </a:br>
            <a:r>
              <a:rPr lang="en-US" altLang="zh-CN" sz="5400" dirty="0" smtClean="0"/>
              <a:t>      </a:t>
            </a:r>
            <a:endParaRPr lang="zh-CN" altLang="en-US" sz="4200" dirty="0" smtClean="0"/>
          </a:p>
        </p:txBody>
      </p:sp>
      <p:sp>
        <p:nvSpPr>
          <p:cNvPr id="18436" name="Rectangle 3"/>
          <p:cNvSpPr>
            <a:spLocks noGrp="1" noChangeArrowheads="1"/>
          </p:cNvSpPr>
          <p:nvPr>
            <p:ph type="subTitle" idx="1"/>
          </p:nvPr>
        </p:nvSpPr>
        <p:spPr>
          <a:xfrm>
            <a:off x="539552" y="2919413"/>
            <a:ext cx="6619503" cy="1589707"/>
          </a:xfrm>
        </p:spPr>
        <p:txBody>
          <a:bodyPr/>
          <a:lstStyle/>
          <a:p>
            <a:pPr algn="ctr" eaLnBrk="1" hangingPunct="1"/>
            <a:r>
              <a:rPr lang="en-US" altLang="zh-CN" sz="5400" dirty="0" smtClean="0">
                <a:latin typeface="黑体" pitchFamily="2" charset="-122"/>
              </a:rPr>
              <a:t>Linux</a:t>
            </a:r>
            <a:r>
              <a:rPr lang="zh-CN" altLang="en-US" sz="5400" dirty="0" smtClean="0">
                <a:latin typeface="黑体" pitchFamily="2" charset="-122"/>
              </a:rPr>
              <a:t>下的</a:t>
            </a:r>
            <a:r>
              <a:rPr lang="en-US" altLang="zh-CN" sz="5400" dirty="0" smtClean="0">
                <a:latin typeface="黑体" pitchFamily="2" charset="-122"/>
              </a:rPr>
              <a:t>C</a:t>
            </a:r>
            <a:r>
              <a:rPr lang="zh-CN" altLang="en-US" sz="5400" smtClean="0">
                <a:latin typeface="黑体" pitchFamily="2" charset="-122"/>
              </a:rPr>
              <a:t>编程</a:t>
            </a:r>
            <a:endParaRPr lang="zh-CN" altLang="en-US" sz="5400" dirty="0" smtClean="0">
              <a:latin typeface="黑体" pitchFamily="2" charset="-122"/>
            </a:endParaRPr>
          </a:p>
          <a:p>
            <a:pPr algn="ctr" eaLnBrk="1" hangingPunct="1"/>
            <a:endParaRPr lang="en-US" altLang="zh-CN" sz="1000" dirty="0" smtClean="0">
              <a:latin typeface="Times New Roman" pitchFamily="18" charset="0"/>
            </a:endParaRPr>
          </a:p>
          <a:p>
            <a:pPr algn="ctr" eaLnBrk="1" hangingPunct="1"/>
            <a:endParaRPr lang="en-US" altLang="zh-CN" sz="3000" dirty="0" smtClean="0">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10</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08720"/>
            <a:ext cx="7200800" cy="4752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8977425"/>
      </p:ext>
    </p:extLst>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Makefile</a:t>
            </a:r>
            <a:r>
              <a:rPr lang="zh-CN" altLang="en-US" dirty="0">
                <a:latin typeface="+mn-ea"/>
              </a:rPr>
              <a:t>文件</a:t>
            </a:r>
            <a:endParaRPr lang="zh-CN" altLang="en-US" dirty="0"/>
          </a:p>
        </p:txBody>
      </p:sp>
      <p:sp>
        <p:nvSpPr>
          <p:cNvPr id="13314" name="Rectangle 3"/>
          <p:cNvSpPr>
            <a:spLocks noGrp="1" noRot="1" noChangeArrowheads="1"/>
          </p:cNvSpPr>
          <p:nvPr>
            <p:ph idx="1"/>
          </p:nvPr>
        </p:nvSpPr>
        <p:spPr>
          <a:xfrm>
            <a:off x="323528" y="1484784"/>
            <a:ext cx="8291264" cy="4411662"/>
          </a:xfrm>
        </p:spPr>
        <p:txBody>
          <a:bodyPr/>
          <a:lstStyle/>
          <a:p>
            <a:pPr eaLnBrk="1" hangingPunct="1"/>
            <a:r>
              <a:rPr lang="zh-CN" altLang="en-US" sz="2600" dirty="0" smtClean="0"/>
              <a:t>上面的</a:t>
            </a:r>
            <a:r>
              <a:rPr lang="en-US" altLang="zh-CN" sz="2600" dirty="0" err="1" smtClean="0"/>
              <a:t>Makefile</a:t>
            </a:r>
            <a:r>
              <a:rPr lang="zh-CN" altLang="en-US" sz="2600" dirty="0" smtClean="0"/>
              <a:t>文件中共</a:t>
            </a:r>
            <a:r>
              <a:rPr lang="zh-CN" altLang="en-US" sz="2600" dirty="0" smtClean="0">
                <a:solidFill>
                  <a:srgbClr val="0000CC"/>
                </a:solidFill>
              </a:rPr>
              <a:t>定义了四个目标</a:t>
            </a:r>
            <a:r>
              <a:rPr lang="zh-CN" altLang="en-US" sz="2600" dirty="0" smtClean="0"/>
              <a:t>：</a:t>
            </a:r>
            <a:endParaRPr lang="en-US" altLang="zh-CN" sz="2600" dirty="0" smtClean="0"/>
          </a:p>
          <a:p>
            <a:pPr marL="0" indent="0" eaLnBrk="1" hangingPunct="1">
              <a:buNone/>
            </a:pPr>
            <a:r>
              <a:rPr lang="en-US" altLang="zh-CN" sz="2600" dirty="0"/>
              <a:t> </a:t>
            </a:r>
            <a:r>
              <a:rPr lang="en-US" altLang="zh-CN" sz="2600" dirty="0" smtClean="0"/>
              <a:t>     test</a:t>
            </a:r>
            <a:r>
              <a:rPr lang="zh-CN" altLang="en-US" sz="2600" dirty="0" smtClean="0"/>
              <a:t>、</a:t>
            </a:r>
            <a:r>
              <a:rPr lang="en-US" altLang="zh-CN" sz="2600" dirty="0" err="1" smtClean="0"/>
              <a:t>prog.o</a:t>
            </a:r>
            <a:r>
              <a:rPr lang="zh-CN" altLang="en-US" sz="2600" dirty="0" smtClean="0"/>
              <a:t>、</a:t>
            </a:r>
            <a:r>
              <a:rPr lang="en-US" altLang="zh-CN" sz="2600" dirty="0" err="1" smtClean="0"/>
              <a:t>code.o</a:t>
            </a:r>
            <a:r>
              <a:rPr lang="zh-CN" altLang="en-US" sz="2600" dirty="0" smtClean="0"/>
              <a:t>、</a:t>
            </a:r>
            <a:r>
              <a:rPr lang="en-US" altLang="zh-CN" sz="2600" dirty="0" smtClean="0"/>
              <a:t>clean</a:t>
            </a:r>
          </a:p>
          <a:p>
            <a:pPr eaLnBrk="1" hangingPunct="1"/>
            <a:r>
              <a:rPr lang="zh-CN" altLang="en-US" sz="2600" dirty="0" smtClean="0">
                <a:solidFill>
                  <a:srgbClr val="0000CC"/>
                </a:solidFill>
              </a:rPr>
              <a:t>目标从每行的最左边开始写，后面跟一个冒号（：）</a:t>
            </a:r>
            <a:r>
              <a:rPr lang="zh-CN" altLang="en-US" sz="2600" dirty="0" smtClean="0"/>
              <a:t>，如果有与这个目标有依赖性的其他目标或文件，把它们列在冒号后面，并以空格隔开。</a:t>
            </a:r>
            <a:endParaRPr lang="en-US" altLang="zh-CN" sz="2600" dirty="0" smtClean="0"/>
          </a:p>
          <a:p>
            <a:pPr eaLnBrk="1" hangingPunct="1"/>
            <a:r>
              <a:rPr lang="zh-CN" altLang="en-US" sz="2600" dirty="0" smtClean="0"/>
              <a:t>然后另起一行开始写实现这个目标的一组命令。在</a:t>
            </a:r>
            <a:r>
              <a:rPr lang="en-US" altLang="zh-CN" sz="2600" dirty="0" err="1" smtClean="0"/>
              <a:t>Makefile</a:t>
            </a:r>
            <a:r>
              <a:rPr lang="zh-CN" altLang="en-US" sz="2600" dirty="0" smtClean="0"/>
              <a:t>中，可使用续行号（</a:t>
            </a:r>
            <a:r>
              <a:rPr lang="en-US" altLang="zh-CN" sz="2600" dirty="0" smtClean="0"/>
              <a:t>\</a:t>
            </a:r>
            <a:r>
              <a:rPr lang="zh-CN" altLang="en-US" sz="2600" dirty="0" smtClean="0"/>
              <a:t>）将一个单独的命令行延续成几行。但要注意在续行号（</a:t>
            </a:r>
            <a:r>
              <a:rPr lang="en-US" altLang="zh-CN" sz="2600" dirty="0" smtClean="0"/>
              <a:t>\</a:t>
            </a:r>
            <a:r>
              <a:rPr lang="zh-CN" altLang="en-US" sz="2600" dirty="0" smtClean="0"/>
              <a:t>）后面不能跟任何字符（包括空格和键）。</a:t>
            </a:r>
          </a:p>
        </p:txBody>
      </p:sp>
      <p:sp>
        <p:nvSpPr>
          <p:cNvPr id="5"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100</a:t>
            </a:fld>
            <a:endParaRPr lang="en-US" altLang="zh-CN" dirty="0"/>
          </a:p>
        </p:txBody>
      </p:sp>
    </p:spTree>
    <p:extLst>
      <p:ext uri="{BB962C8B-B14F-4D97-AF65-F5344CB8AC3E}">
        <p14:creationId xmlns:p14="http://schemas.microsoft.com/office/powerpoint/2010/main" val="132861275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Makefile</a:t>
            </a:r>
            <a:r>
              <a:rPr lang="zh-CN" altLang="en-US" dirty="0">
                <a:latin typeface="+mn-ea"/>
              </a:rPr>
              <a:t>文件</a:t>
            </a:r>
            <a:endParaRPr lang="zh-CN" altLang="en-US" dirty="0"/>
          </a:p>
        </p:txBody>
      </p:sp>
      <p:sp>
        <p:nvSpPr>
          <p:cNvPr id="14338" name="Rectangle 3"/>
          <p:cNvSpPr>
            <a:spLocks noGrp="1" noRot="1" noChangeArrowheads="1"/>
          </p:cNvSpPr>
          <p:nvPr>
            <p:ph idx="1"/>
          </p:nvPr>
        </p:nvSpPr>
        <p:spPr>
          <a:xfrm>
            <a:off x="457200" y="1196752"/>
            <a:ext cx="8229600" cy="4968552"/>
          </a:xfrm>
        </p:spPr>
        <p:txBody>
          <a:bodyPr/>
          <a:lstStyle/>
          <a:p>
            <a:pPr eaLnBrk="1" hangingPunct="1"/>
            <a:r>
              <a:rPr lang="zh-CN" altLang="en-US" sz="2500" dirty="0" smtClean="0"/>
              <a:t>调用</a:t>
            </a:r>
            <a:r>
              <a:rPr lang="en-US" altLang="zh-CN" sz="2500" dirty="0" smtClean="0"/>
              <a:t>make</a:t>
            </a:r>
            <a:r>
              <a:rPr lang="zh-CN" altLang="en-US" sz="2500" dirty="0" smtClean="0"/>
              <a:t>命令可输入：</a:t>
            </a:r>
          </a:p>
          <a:p>
            <a:pPr eaLnBrk="1" hangingPunct="1">
              <a:buFont typeface="Wingdings" pitchFamily="2" charset="2"/>
              <a:buNone/>
            </a:pPr>
            <a:r>
              <a:rPr lang="en-US" altLang="zh-CN" sz="2500" dirty="0" smtClean="0"/>
              <a:t>          </a:t>
            </a:r>
            <a:r>
              <a:rPr lang="en-US" altLang="zh-CN" sz="2500" dirty="0" smtClean="0">
                <a:solidFill>
                  <a:srgbClr val="0000CC"/>
                </a:solidFill>
              </a:rPr>
              <a:t># make target</a:t>
            </a:r>
          </a:p>
          <a:p>
            <a:pPr eaLnBrk="1" hangingPunct="1">
              <a:buFont typeface="Wingdings" pitchFamily="2" charset="2"/>
              <a:buNone/>
            </a:pPr>
            <a:r>
              <a:rPr lang="en-US" altLang="zh-CN" sz="2500" dirty="0" smtClean="0"/>
              <a:t>    </a:t>
            </a:r>
            <a:r>
              <a:rPr lang="en-US" altLang="zh-CN" sz="2500" dirty="0" smtClean="0">
                <a:solidFill>
                  <a:srgbClr val="CC0099"/>
                </a:solidFill>
              </a:rPr>
              <a:t>target</a:t>
            </a:r>
            <a:r>
              <a:rPr lang="zh-CN" altLang="en-US" sz="2500" dirty="0" smtClean="0">
                <a:solidFill>
                  <a:srgbClr val="CC0099"/>
                </a:solidFill>
              </a:rPr>
              <a:t>是</a:t>
            </a:r>
            <a:r>
              <a:rPr lang="en-US" altLang="zh-CN" sz="2500" dirty="0" err="1" smtClean="0">
                <a:solidFill>
                  <a:srgbClr val="CC0099"/>
                </a:solidFill>
              </a:rPr>
              <a:t>Makefile</a:t>
            </a:r>
            <a:r>
              <a:rPr lang="zh-CN" altLang="en-US" sz="2500" dirty="0" smtClean="0">
                <a:solidFill>
                  <a:srgbClr val="CC0099"/>
                </a:solidFill>
              </a:rPr>
              <a:t>文件中定义的目标之一</a:t>
            </a:r>
            <a:r>
              <a:rPr lang="zh-CN" altLang="en-US" sz="2500" dirty="0" smtClean="0"/>
              <a:t>，如果省略</a:t>
            </a:r>
            <a:r>
              <a:rPr lang="en-US" altLang="zh-CN" sz="2500" dirty="0" smtClean="0"/>
              <a:t>target</a:t>
            </a:r>
            <a:r>
              <a:rPr lang="zh-CN" altLang="en-US" sz="2500" dirty="0" smtClean="0"/>
              <a:t>，</a:t>
            </a:r>
            <a:r>
              <a:rPr lang="en-US" altLang="zh-CN" sz="2500" dirty="0" smtClean="0"/>
              <a:t>make</a:t>
            </a:r>
            <a:r>
              <a:rPr lang="zh-CN" altLang="en-US" sz="2500" dirty="0" smtClean="0"/>
              <a:t>就将生成</a:t>
            </a:r>
            <a:r>
              <a:rPr lang="en-US" altLang="zh-CN" sz="2500" dirty="0" err="1" smtClean="0"/>
              <a:t>Makefile</a:t>
            </a:r>
            <a:r>
              <a:rPr lang="zh-CN" altLang="en-US" sz="2500" dirty="0" smtClean="0"/>
              <a:t>文件中定义的第一个目标。对于上面</a:t>
            </a:r>
            <a:r>
              <a:rPr lang="en-US" altLang="zh-CN" sz="2500" dirty="0" err="1" smtClean="0"/>
              <a:t>Makefile</a:t>
            </a:r>
            <a:r>
              <a:rPr lang="zh-CN" altLang="en-US" sz="2500" dirty="0" smtClean="0"/>
              <a:t>的例子，单独的一个</a:t>
            </a:r>
            <a:r>
              <a:rPr lang="zh-CN" altLang="en-US" sz="2500" dirty="0" smtClean="0">
                <a:latin typeface="Arial" pitchFamily="34" charset="0"/>
              </a:rPr>
              <a:t>“</a:t>
            </a:r>
            <a:r>
              <a:rPr lang="en-US" altLang="zh-CN" sz="2500" dirty="0" smtClean="0"/>
              <a:t>make</a:t>
            </a:r>
            <a:r>
              <a:rPr lang="en-US" altLang="zh-CN" sz="2500" dirty="0" smtClean="0">
                <a:latin typeface="Arial" pitchFamily="34" charset="0"/>
              </a:rPr>
              <a:t>”</a:t>
            </a:r>
            <a:r>
              <a:rPr lang="zh-CN" altLang="en-US" sz="2500" dirty="0" smtClean="0"/>
              <a:t>命令等价于：</a:t>
            </a:r>
            <a:r>
              <a:rPr lang="en-US" altLang="zh-CN" sz="2500" dirty="0" smtClean="0"/>
              <a:t># make test</a:t>
            </a:r>
          </a:p>
          <a:p>
            <a:pPr eaLnBrk="1" hangingPunct="1"/>
            <a:r>
              <a:rPr lang="zh-CN" altLang="en-US" sz="2500" dirty="0" smtClean="0"/>
              <a:t>因为</a:t>
            </a:r>
            <a:r>
              <a:rPr lang="en-US" altLang="zh-CN" sz="2500" dirty="0" smtClean="0"/>
              <a:t>test</a:t>
            </a:r>
            <a:r>
              <a:rPr lang="zh-CN" altLang="en-US" sz="2500" dirty="0" smtClean="0"/>
              <a:t>是</a:t>
            </a:r>
            <a:r>
              <a:rPr lang="en-US" altLang="zh-CN" sz="2500" dirty="0" err="1" smtClean="0"/>
              <a:t>Makefile</a:t>
            </a:r>
            <a:r>
              <a:rPr lang="zh-CN" altLang="en-US" sz="2500" dirty="0" smtClean="0"/>
              <a:t>文件中定义的第一个目标，所以</a:t>
            </a:r>
            <a:r>
              <a:rPr lang="en-US" altLang="zh-CN" sz="2500" dirty="0" smtClean="0"/>
              <a:t>make</a:t>
            </a:r>
            <a:r>
              <a:rPr lang="zh-CN" altLang="en-US" sz="2500" dirty="0" smtClean="0"/>
              <a:t>首先将其读入，然后从第一行开始执行，把第一个目标</a:t>
            </a:r>
            <a:r>
              <a:rPr lang="en-US" altLang="zh-CN" sz="2500" dirty="0" smtClean="0"/>
              <a:t>test</a:t>
            </a:r>
            <a:r>
              <a:rPr lang="zh-CN" altLang="en-US" sz="2500" dirty="0" smtClean="0"/>
              <a:t>作为它的最终目标，后面的目标的更新都会影响到</a:t>
            </a:r>
            <a:r>
              <a:rPr lang="en-US" altLang="zh-CN" sz="2500" dirty="0" smtClean="0"/>
              <a:t>test</a:t>
            </a:r>
            <a:r>
              <a:rPr lang="zh-CN" altLang="en-US" sz="2500" dirty="0" smtClean="0"/>
              <a:t>的更新。第一条规则说明只要文件</a:t>
            </a:r>
            <a:r>
              <a:rPr lang="en-US" altLang="zh-CN" sz="2500" dirty="0" smtClean="0"/>
              <a:t>test</a:t>
            </a:r>
            <a:r>
              <a:rPr lang="zh-CN" altLang="en-US" sz="2500" dirty="0" smtClean="0"/>
              <a:t>的时间戳比文件</a:t>
            </a:r>
            <a:r>
              <a:rPr lang="en-US" altLang="zh-CN" sz="2500" dirty="0" err="1" smtClean="0"/>
              <a:t>prog.o</a:t>
            </a:r>
            <a:r>
              <a:rPr lang="zh-CN" altLang="en-US" sz="2500" dirty="0" smtClean="0"/>
              <a:t>或</a:t>
            </a:r>
            <a:r>
              <a:rPr lang="en-US" altLang="zh-CN" sz="2500" dirty="0" err="1" smtClean="0"/>
              <a:t>code.o</a:t>
            </a:r>
            <a:r>
              <a:rPr lang="zh-CN" altLang="en-US" sz="2500" dirty="0" smtClean="0"/>
              <a:t>中的任何一个旧，下一行的编译命令将会被执行。 </a:t>
            </a:r>
          </a:p>
        </p:txBody>
      </p:sp>
      <p:sp>
        <p:nvSpPr>
          <p:cNvPr id="5"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101</a:t>
            </a:fld>
            <a:endParaRPr lang="en-US" altLang="zh-CN" dirty="0"/>
          </a:p>
        </p:txBody>
      </p:sp>
    </p:spTree>
    <p:extLst>
      <p:ext uri="{BB962C8B-B14F-4D97-AF65-F5344CB8AC3E}">
        <p14:creationId xmlns:p14="http://schemas.microsoft.com/office/powerpoint/2010/main" val="293150431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Makefile</a:t>
            </a:r>
            <a:r>
              <a:rPr lang="zh-CN" altLang="en-US" dirty="0">
                <a:latin typeface="+mn-ea"/>
              </a:rPr>
              <a:t>文件</a:t>
            </a:r>
            <a:endParaRPr lang="zh-CN" altLang="en-US" dirty="0"/>
          </a:p>
        </p:txBody>
      </p:sp>
      <p:sp>
        <p:nvSpPr>
          <p:cNvPr id="15362" name="Rectangle 3"/>
          <p:cNvSpPr>
            <a:spLocks noGrp="1" noRot="1" noChangeArrowheads="1"/>
          </p:cNvSpPr>
          <p:nvPr>
            <p:ph idx="1"/>
          </p:nvPr>
        </p:nvSpPr>
        <p:spPr>
          <a:xfrm>
            <a:off x="457200" y="1484784"/>
            <a:ext cx="8229600" cy="4411662"/>
          </a:xfrm>
        </p:spPr>
        <p:txBody>
          <a:bodyPr/>
          <a:lstStyle/>
          <a:p>
            <a:pPr eaLnBrk="1" hangingPunct="1">
              <a:lnSpc>
                <a:spcPct val="120000"/>
              </a:lnSpc>
            </a:pPr>
            <a:r>
              <a:rPr kumimoji="1" lang="zh-CN" altLang="en-US" sz="2600" dirty="0" smtClean="0"/>
              <a:t>但是，在检查文件</a:t>
            </a:r>
            <a:r>
              <a:rPr kumimoji="1" lang="en-US" altLang="zh-CN" sz="2600" dirty="0" err="1" smtClean="0"/>
              <a:t>prog.o</a:t>
            </a:r>
            <a:r>
              <a:rPr kumimoji="1" lang="zh-CN" altLang="en-US" sz="2600" dirty="0" smtClean="0"/>
              <a:t>和</a:t>
            </a:r>
            <a:r>
              <a:rPr kumimoji="1" lang="en-US" altLang="zh-CN" sz="2600" dirty="0" err="1" smtClean="0"/>
              <a:t>code.o</a:t>
            </a:r>
            <a:r>
              <a:rPr kumimoji="1" lang="zh-CN" altLang="en-US" sz="2600" dirty="0" smtClean="0"/>
              <a:t>的时间戳之前，</a:t>
            </a:r>
            <a:r>
              <a:rPr kumimoji="1" lang="en-US" altLang="zh-CN" sz="2600" dirty="0" smtClean="0"/>
              <a:t>make</a:t>
            </a:r>
            <a:r>
              <a:rPr kumimoji="1" lang="zh-CN" altLang="en-US" sz="2600" dirty="0" smtClean="0"/>
              <a:t>会在下面的行中寻找以</a:t>
            </a:r>
            <a:r>
              <a:rPr kumimoji="1" lang="en-US" altLang="zh-CN" sz="2600" dirty="0" err="1" smtClean="0"/>
              <a:t>prog.o</a:t>
            </a:r>
            <a:r>
              <a:rPr kumimoji="1" lang="zh-CN" altLang="en-US" sz="2600" dirty="0" smtClean="0"/>
              <a:t>和</a:t>
            </a:r>
            <a:r>
              <a:rPr kumimoji="1" lang="en-US" altLang="zh-CN" sz="2600" dirty="0" err="1" smtClean="0"/>
              <a:t>code.o</a:t>
            </a:r>
            <a:r>
              <a:rPr kumimoji="1" lang="zh-CN" altLang="en-US" sz="2600" dirty="0" smtClean="0"/>
              <a:t>为目标的规则，在第三行中找到了关于</a:t>
            </a:r>
            <a:r>
              <a:rPr kumimoji="1" lang="en-US" altLang="zh-CN" sz="2600" dirty="0" err="1" smtClean="0"/>
              <a:t>prog.o</a:t>
            </a:r>
            <a:r>
              <a:rPr kumimoji="1" lang="zh-CN" altLang="en-US" sz="2600" dirty="0" smtClean="0"/>
              <a:t>的规则，该文件的依赖文件是</a:t>
            </a:r>
            <a:r>
              <a:rPr kumimoji="1" lang="en-US" altLang="zh-CN" sz="2600" dirty="0" err="1" smtClean="0"/>
              <a:t>prog.c</a:t>
            </a:r>
            <a:r>
              <a:rPr kumimoji="1" lang="zh-CN" altLang="en-US" sz="2600" dirty="0" smtClean="0"/>
              <a:t>、</a:t>
            </a:r>
            <a:r>
              <a:rPr kumimoji="1" lang="en-US" altLang="zh-CN" sz="2600" dirty="0" err="1" smtClean="0"/>
              <a:t>prog.h</a:t>
            </a:r>
            <a:r>
              <a:rPr kumimoji="1" lang="zh-CN" altLang="en-US" sz="2600" dirty="0" smtClean="0"/>
              <a:t>和</a:t>
            </a:r>
            <a:r>
              <a:rPr kumimoji="1" lang="en-US" altLang="zh-CN" sz="2600" dirty="0" err="1" smtClean="0"/>
              <a:t>code.h</a:t>
            </a:r>
            <a:r>
              <a:rPr kumimoji="1" lang="zh-CN" altLang="en-US" sz="2600" dirty="0" smtClean="0"/>
              <a:t>。</a:t>
            </a:r>
            <a:endParaRPr kumimoji="1" lang="en-US" altLang="zh-CN" sz="2600" dirty="0" smtClean="0"/>
          </a:p>
          <a:p>
            <a:pPr eaLnBrk="1" hangingPunct="1">
              <a:lnSpc>
                <a:spcPct val="120000"/>
              </a:lnSpc>
            </a:pPr>
            <a:r>
              <a:rPr kumimoji="1" lang="zh-CN" altLang="en-US" sz="2600" dirty="0" smtClean="0"/>
              <a:t>同样，</a:t>
            </a:r>
            <a:r>
              <a:rPr kumimoji="1" lang="en-US" altLang="zh-CN" sz="2600" dirty="0" smtClean="0"/>
              <a:t>make</a:t>
            </a:r>
            <a:r>
              <a:rPr kumimoji="1" lang="zh-CN" altLang="en-US" sz="2600" dirty="0" smtClean="0"/>
              <a:t>会在后面的规则行中继续查找这些依赖文件的规则，如果找不到，则开始检查这些依赖文件的时间戳，如果这些文件中任何一个的时间戳比</a:t>
            </a:r>
            <a:r>
              <a:rPr kumimoji="1" lang="en-US" altLang="zh-CN" sz="2600" dirty="0" err="1" smtClean="0"/>
              <a:t>prog.o</a:t>
            </a:r>
            <a:r>
              <a:rPr kumimoji="1" lang="zh-CN" altLang="en-US" sz="2600" dirty="0" smtClean="0"/>
              <a:t>的新，</a:t>
            </a:r>
            <a:r>
              <a:rPr kumimoji="1" lang="en-US" altLang="zh-CN" sz="2600" dirty="0" smtClean="0"/>
              <a:t>make</a:t>
            </a:r>
            <a:r>
              <a:rPr kumimoji="1" lang="zh-CN" altLang="en-US" sz="2600" dirty="0" smtClean="0"/>
              <a:t>将执行</a:t>
            </a:r>
            <a:r>
              <a:rPr kumimoji="1" lang="zh-CN" altLang="en-US" sz="2600" dirty="0" smtClean="0">
                <a:latin typeface="Arial" pitchFamily="34" charset="0"/>
              </a:rPr>
              <a:t>“</a:t>
            </a:r>
            <a:r>
              <a:rPr kumimoji="1" lang="en-US" altLang="zh-CN" sz="2600" dirty="0" err="1" smtClean="0"/>
              <a:t>gcc</a:t>
            </a:r>
            <a:r>
              <a:rPr kumimoji="1" lang="en-US" altLang="zh-CN" sz="2600" dirty="0" smtClean="0"/>
              <a:t> </a:t>
            </a:r>
            <a:r>
              <a:rPr kumimoji="1" lang="en-US" altLang="zh-CN" sz="2600" dirty="0" smtClean="0">
                <a:latin typeface="Arial" pitchFamily="34" charset="0"/>
              </a:rPr>
              <a:t>–</a:t>
            </a:r>
            <a:r>
              <a:rPr kumimoji="1" lang="en-US" altLang="zh-CN" sz="2600" dirty="0" smtClean="0"/>
              <a:t>c </a:t>
            </a:r>
            <a:r>
              <a:rPr kumimoji="1" lang="en-US" altLang="zh-CN" sz="2600" dirty="0" err="1" smtClean="0"/>
              <a:t>prog.c</a:t>
            </a:r>
            <a:r>
              <a:rPr kumimoji="1" lang="en-US" altLang="zh-CN" sz="2600" dirty="0" smtClean="0"/>
              <a:t> </a:t>
            </a:r>
            <a:r>
              <a:rPr kumimoji="1" lang="en-US" altLang="zh-CN" sz="2600" dirty="0" smtClean="0">
                <a:latin typeface="Arial" pitchFamily="34" charset="0"/>
              </a:rPr>
              <a:t>–</a:t>
            </a:r>
            <a:r>
              <a:rPr kumimoji="1" lang="en-US" altLang="zh-CN" sz="2600" dirty="0" smtClean="0"/>
              <a:t>o </a:t>
            </a:r>
            <a:r>
              <a:rPr kumimoji="1" lang="en-US" altLang="zh-CN" sz="2600" dirty="0" err="1" smtClean="0"/>
              <a:t>prog.o</a:t>
            </a:r>
            <a:r>
              <a:rPr kumimoji="1" lang="en-US" altLang="zh-CN" sz="2600" dirty="0" smtClean="0">
                <a:latin typeface="Arial" pitchFamily="34" charset="0"/>
              </a:rPr>
              <a:t>”</a:t>
            </a:r>
            <a:r>
              <a:rPr kumimoji="1" lang="zh-CN" altLang="en-US" sz="2600" dirty="0" smtClean="0"/>
              <a:t>命令，更新</a:t>
            </a:r>
            <a:r>
              <a:rPr kumimoji="1" lang="en-US" altLang="zh-CN" sz="2600" dirty="0" err="1" smtClean="0"/>
              <a:t>prog.o</a:t>
            </a:r>
            <a:r>
              <a:rPr kumimoji="1" lang="zh-CN" altLang="en-US" sz="2600" dirty="0" smtClean="0"/>
              <a:t>文件。</a:t>
            </a:r>
          </a:p>
        </p:txBody>
      </p:sp>
      <p:sp>
        <p:nvSpPr>
          <p:cNvPr id="5"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102</a:t>
            </a:fld>
            <a:endParaRPr lang="en-US" altLang="zh-CN" dirty="0"/>
          </a:p>
        </p:txBody>
      </p:sp>
    </p:spTree>
    <p:extLst>
      <p:ext uri="{BB962C8B-B14F-4D97-AF65-F5344CB8AC3E}">
        <p14:creationId xmlns:p14="http://schemas.microsoft.com/office/powerpoint/2010/main" val="368082922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a:t>Makefile</a:t>
            </a:r>
            <a:r>
              <a:rPr lang="zh-CN" altLang="en-US" dirty="0">
                <a:latin typeface="+mn-ea"/>
              </a:rPr>
              <a:t>文件</a:t>
            </a:r>
            <a:endParaRPr lang="zh-CN" altLang="en-US" dirty="0"/>
          </a:p>
        </p:txBody>
      </p:sp>
      <p:sp>
        <p:nvSpPr>
          <p:cNvPr id="6" name="灯片编号占位符 1"/>
          <p:cNvSpPr>
            <a:spLocks noGrp="1"/>
          </p:cNvSpPr>
          <p:nvPr>
            <p:ph type="sldNum" sz="quarter" idx="11"/>
          </p:nvPr>
        </p:nvSpPr>
        <p:spPr/>
        <p:txBody>
          <a:bodyPr/>
          <a:lstStyle/>
          <a:p>
            <a:pPr>
              <a:defRPr/>
            </a:pPr>
            <a:fld id="{110871B5-850E-4E14-A636-3EC679EBF038}" type="slidenum">
              <a:rPr lang="en-US" altLang="zh-CN" smtClean="0"/>
              <a:pPr>
                <a:defRPr/>
              </a:pPr>
              <a:t>103</a:t>
            </a:fld>
            <a:endParaRPr lang="en-US" altLang="zh-CN" dirty="0"/>
          </a:p>
        </p:txBody>
      </p:sp>
      <p:sp>
        <p:nvSpPr>
          <p:cNvPr id="16387" name="矩形 5"/>
          <p:cNvSpPr>
            <a:spLocks noChangeArrowheads="1"/>
          </p:cNvSpPr>
          <p:nvPr/>
        </p:nvSpPr>
        <p:spPr bwMode="auto">
          <a:xfrm>
            <a:off x="179512" y="1343665"/>
            <a:ext cx="856895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algn="l" eaLnBrk="1" hangingPunct="1">
              <a:buSzPct val="80000"/>
              <a:buFont typeface="Wingdings" panose="05000000000000000000" pitchFamily="2" charset="2"/>
              <a:buChar char="l"/>
            </a:pPr>
            <a:r>
              <a:rPr kumimoji="1" lang="zh-CN" altLang="en-US" sz="2600" dirty="0" smtClean="0">
                <a:latin typeface="+mn-lt"/>
                <a:ea typeface="+mn-ea"/>
              </a:rPr>
              <a:t>同样方法</a:t>
            </a:r>
            <a:r>
              <a:rPr kumimoji="1" lang="zh-CN" altLang="en-US" sz="2600" dirty="0">
                <a:latin typeface="+mn-lt"/>
                <a:ea typeface="+mn-ea"/>
              </a:rPr>
              <a:t>，接下来</a:t>
            </a:r>
            <a:r>
              <a:rPr kumimoji="1" lang="zh-CN" altLang="en-US" sz="2600" dirty="0" smtClean="0">
                <a:latin typeface="+mn-lt"/>
                <a:ea typeface="+mn-ea"/>
              </a:rPr>
              <a:t>对</a:t>
            </a:r>
            <a:r>
              <a:rPr kumimoji="1" lang="en-US" altLang="zh-CN" sz="2600" dirty="0" err="1" smtClean="0">
                <a:latin typeface="+mn-lt"/>
                <a:ea typeface="+mn-ea"/>
              </a:rPr>
              <a:t>code.o</a:t>
            </a:r>
            <a:r>
              <a:rPr kumimoji="1" lang="zh-CN" altLang="en-US" sz="2600" dirty="0">
                <a:latin typeface="+mn-lt"/>
                <a:ea typeface="+mn-ea"/>
              </a:rPr>
              <a:t>做</a:t>
            </a:r>
            <a:r>
              <a:rPr kumimoji="1" lang="zh-CN" altLang="en-US" sz="2600" dirty="0" smtClean="0">
                <a:latin typeface="+mn-lt"/>
                <a:ea typeface="+mn-ea"/>
              </a:rPr>
              <a:t>类似的</a:t>
            </a:r>
            <a:r>
              <a:rPr kumimoji="1" lang="zh-CN" altLang="en-US" sz="2600" dirty="0">
                <a:latin typeface="+mn-lt"/>
                <a:ea typeface="+mn-ea"/>
              </a:rPr>
              <a:t>检查</a:t>
            </a:r>
            <a:r>
              <a:rPr kumimoji="1" lang="zh-CN" altLang="en-US" sz="2600" dirty="0" smtClean="0">
                <a:latin typeface="+mn-lt"/>
                <a:ea typeface="+mn-ea"/>
              </a:rPr>
              <a:t>，依赖文</a:t>
            </a:r>
            <a:endParaRPr kumimoji="1" lang="en-US" altLang="zh-CN" sz="2600" dirty="0" smtClean="0">
              <a:latin typeface="+mn-lt"/>
              <a:ea typeface="+mn-ea"/>
            </a:endParaRPr>
          </a:p>
          <a:p>
            <a:pPr algn="l" eaLnBrk="1" hangingPunct="1">
              <a:buSzPct val="80000"/>
            </a:pPr>
            <a:r>
              <a:rPr kumimoji="1" lang="zh-CN" altLang="en-US" sz="2600" dirty="0" smtClean="0">
                <a:latin typeface="+mn-lt"/>
                <a:ea typeface="+mn-ea"/>
              </a:rPr>
              <a:t>件</a:t>
            </a:r>
            <a:r>
              <a:rPr kumimoji="1" lang="zh-CN" altLang="en-US" sz="2600" dirty="0">
                <a:latin typeface="+mn-lt"/>
                <a:ea typeface="+mn-ea"/>
              </a:rPr>
              <a:t>是</a:t>
            </a:r>
            <a:r>
              <a:rPr kumimoji="1" lang="en-US" altLang="zh-CN" sz="2600" dirty="0" err="1">
                <a:latin typeface="+mn-lt"/>
                <a:ea typeface="+mn-ea"/>
              </a:rPr>
              <a:t>code.c</a:t>
            </a:r>
            <a:r>
              <a:rPr kumimoji="1" lang="zh-CN" altLang="en-US" sz="2600" dirty="0">
                <a:latin typeface="+mn-lt"/>
                <a:ea typeface="+mn-ea"/>
              </a:rPr>
              <a:t>和</a:t>
            </a:r>
            <a:r>
              <a:rPr kumimoji="1" lang="en-US" altLang="zh-CN" sz="2600" dirty="0" err="1">
                <a:latin typeface="+mn-lt"/>
                <a:ea typeface="+mn-ea"/>
              </a:rPr>
              <a:t>code.h</a:t>
            </a:r>
            <a:r>
              <a:rPr kumimoji="1" lang="zh-CN" altLang="en-US" sz="2600" dirty="0">
                <a:latin typeface="+mn-lt"/>
                <a:ea typeface="+mn-ea"/>
              </a:rPr>
              <a:t>。当</a:t>
            </a:r>
            <a:r>
              <a:rPr kumimoji="1" lang="en-US" altLang="zh-CN" sz="2600" dirty="0">
                <a:latin typeface="+mn-lt"/>
                <a:ea typeface="+mn-ea"/>
              </a:rPr>
              <a:t>make</a:t>
            </a:r>
            <a:r>
              <a:rPr kumimoji="1" lang="zh-CN" altLang="en-US" sz="2600" dirty="0">
                <a:latin typeface="+mn-lt"/>
                <a:ea typeface="+mn-ea"/>
              </a:rPr>
              <a:t>执行完所有这些套嵌的规则后，</a:t>
            </a:r>
            <a:r>
              <a:rPr kumimoji="1" lang="en-US" altLang="zh-CN" sz="2600" dirty="0">
                <a:latin typeface="+mn-lt"/>
                <a:ea typeface="+mn-ea"/>
              </a:rPr>
              <a:t>make</a:t>
            </a:r>
            <a:r>
              <a:rPr kumimoji="1" lang="zh-CN" altLang="en-US" sz="2600" dirty="0">
                <a:latin typeface="+mn-lt"/>
                <a:ea typeface="+mn-ea"/>
              </a:rPr>
              <a:t>将处理最顶层的</a:t>
            </a:r>
            <a:r>
              <a:rPr kumimoji="1" lang="en-US" altLang="zh-CN" sz="2600" dirty="0">
                <a:latin typeface="+mn-lt"/>
                <a:ea typeface="+mn-ea"/>
              </a:rPr>
              <a:t>test</a:t>
            </a:r>
            <a:r>
              <a:rPr kumimoji="1" lang="zh-CN" altLang="en-US" sz="2600" dirty="0">
                <a:latin typeface="+mn-lt"/>
                <a:ea typeface="+mn-ea"/>
              </a:rPr>
              <a:t>规则。如果关于</a:t>
            </a:r>
            <a:r>
              <a:rPr kumimoji="1" lang="en-US" altLang="zh-CN" sz="2600" dirty="0" err="1">
                <a:latin typeface="+mn-lt"/>
                <a:ea typeface="+mn-ea"/>
              </a:rPr>
              <a:t>prog.o</a:t>
            </a:r>
            <a:r>
              <a:rPr kumimoji="1" lang="zh-CN" altLang="en-US" sz="2600" dirty="0">
                <a:latin typeface="+mn-lt"/>
                <a:ea typeface="+mn-ea"/>
              </a:rPr>
              <a:t>和</a:t>
            </a:r>
            <a:r>
              <a:rPr kumimoji="1" lang="en-US" altLang="zh-CN" sz="2600" dirty="0" err="1">
                <a:latin typeface="+mn-lt"/>
                <a:ea typeface="+mn-ea"/>
              </a:rPr>
              <a:t>code.o</a:t>
            </a:r>
            <a:r>
              <a:rPr kumimoji="1" lang="zh-CN" altLang="en-US" sz="2600" dirty="0">
                <a:latin typeface="+mn-lt"/>
                <a:ea typeface="+mn-ea"/>
              </a:rPr>
              <a:t>的两个规则中的任何一个被执行，至少其中一个</a:t>
            </a:r>
            <a:r>
              <a:rPr kumimoji="1" lang="en-US" altLang="zh-CN" sz="2600" dirty="0">
                <a:latin typeface="+mn-lt"/>
                <a:ea typeface="+mn-ea"/>
              </a:rPr>
              <a:t>.o</a:t>
            </a:r>
            <a:r>
              <a:rPr kumimoji="1" lang="zh-CN" altLang="en-US" sz="2600" dirty="0">
                <a:latin typeface="+mn-lt"/>
                <a:ea typeface="+mn-ea"/>
              </a:rPr>
              <a:t>目标文件就会比</a:t>
            </a:r>
            <a:r>
              <a:rPr kumimoji="1" lang="en-US" altLang="zh-CN" sz="2600" dirty="0">
                <a:latin typeface="+mn-lt"/>
                <a:ea typeface="+mn-ea"/>
              </a:rPr>
              <a:t>test</a:t>
            </a:r>
            <a:r>
              <a:rPr kumimoji="1" lang="zh-CN" altLang="en-US" sz="2600" dirty="0">
                <a:latin typeface="+mn-lt"/>
                <a:ea typeface="+mn-ea"/>
              </a:rPr>
              <a:t>新，那么就要执行</a:t>
            </a:r>
            <a:r>
              <a:rPr kumimoji="1" lang="en-US" altLang="zh-CN" sz="2600" dirty="0">
                <a:latin typeface="+mn-lt"/>
                <a:ea typeface="+mn-ea"/>
              </a:rPr>
              <a:t>test</a:t>
            </a:r>
            <a:r>
              <a:rPr kumimoji="1" lang="zh-CN" altLang="en-US" sz="2600" dirty="0">
                <a:latin typeface="+mn-lt"/>
                <a:ea typeface="+mn-ea"/>
              </a:rPr>
              <a:t>规则中的命令，因此</a:t>
            </a:r>
            <a:r>
              <a:rPr kumimoji="1" lang="en-US" altLang="zh-CN" sz="2600" dirty="0">
                <a:latin typeface="+mn-lt"/>
                <a:ea typeface="+mn-ea"/>
              </a:rPr>
              <a:t>make</a:t>
            </a:r>
            <a:r>
              <a:rPr kumimoji="1" lang="zh-CN" altLang="en-US" sz="2600" dirty="0">
                <a:latin typeface="+mn-lt"/>
                <a:ea typeface="+mn-ea"/>
              </a:rPr>
              <a:t>去执行</a:t>
            </a:r>
            <a:r>
              <a:rPr kumimoji="1" lang="en-US" altLang="zh-CN" sz="2600" dirty="0" err="1">
                <a:latin typeface="+mn-lt"/>
                <a:ea typeface="+mn-ea"/>
              </a:rPr>
              <a:t>gcc</a:t>
            </a:r>
            <a:r>
              <a:rPr kumimoji="1" lang="zh-CN" altLang="en-US" sz="2600" dirty="0">
                <a:latin typeface="+mn-lt"/>
                <a:ea typeface="+mn-ea"/>
              </a:rPr>
              <a:t>命令将</a:t>
            </a:r>
            <a:r>
              <a:rPr kumimoji="1" lang="en-US" altLang="zh-CN" sz="2600" dirty="0" err="1">
                <a:latin typeface="+mn-lt"/>
                <a:ea typeface="+mn-ea"/>
              </a:rPr>
              <a:t>prog.o</a:t>
            </a:r>
            <a:r>
              <a:rPr kumimoji="1" lang="zh-CN" altLang="en-US" sz="2600" dirty="0">
                <a:latin typeface="+mn-lt"/>
                <a:ea typeface="+mn-ea"/>
              </a:rPr>
              <a:t>和</a:t>
            </a:r>
            <a:r>
              <a:rPr kumimoji="1" lang="en-US" altLang="zh-CN" sz="2600" dirty="0" err="1">
                <a:latin typeface="+mn-lt"/>
                <a:ea typeface="+mn-ea"/>
              </a:rPr>
              <a:t>code.o</a:t>
            </a:r>
            <a:r>
              <a:rPr kumimoji="1" lang="zh-CN" altLang="en-US" sz="2600" dirty="0">
                <a:latin typeface="+mn-lt"/>
                <a:ea typeface="+mn-ea"/>
              </a:rPr>
              <a:t>连接成目标文件</a:t>
            </a:r>
            <a:r>
              <a:rPr kumimoji="1" lang="en-US" altLang="zh-CN" sz="2600" dirty="0">
                <a:latin typeface="+mn-lt"/>
                <a:ea typeface="+mn-ea"/>
              </a:rPr>
              <a:t>test</a:t>
            </a:r>
            <a:r>
              <a:rPr kumimoji="1" lang="zh-CN" altLang="en-US" sz="2600" dirty="0" smtClean="0">
                <a:latin typeface="+mn-lt"/>
                <a:ea typeface="+mn-ea"/>
              </a:rPr>
              <a:t>。</a:t>
            </a:r>
            <a:endParaRPr kumimoji="1" lang="en-US" altLang="zh-CN" sz="2600" dirty="0" smtClean="0">
              <a:latin typeface="+mn-lt"/>
              <a:ea typeface="+mn-ea"/>
            </a:endParaRPr>
          </a:p>
          <a:p>
            <a:pPr marL="457200" indent="-457200" algn="l" eaLnBrk="1" hangingPunct="1">
              <a:buSzPct val="80000"/>
              <a:buFont typeface="Wingdings" panose="05000000000000000000" pitchFamily="2" charset="2"/>
              <a:buChar char="l"/>
            </a:pPr>
            <a:r>
              <a:rPr kumimoji="1" lang="en-US" altLang="zh-CN" sz="2600" dirty="0">
                <a:solidFill>
                  <a:srgbClr val="CC0099"/>
                </a:solidFill>
                <a:latin typeface="+mn-lt"/>
                <a:ea typeface="+mn-ea"/>
              </a:rPr>
              <a:t>make</a:t>
            </a:r>
            <a:r>
              <a:rPr kumimoji="1" lang="zh-CN" altLang="en-US" sz="2600" dirty="0">
                <a:solidFill>
                  <a:srgbClr val="CC0099"/>
                </a:solidFill>
                <a:latin typeface="+mn-lt"/>
                <a:ea typeface="+mn-ea"/>
              </a:rPr>
              <a:t>做的</a:t>
            </a:r>
            <a:r>
              <a:rPr kumimoji="1" lang="zh-CN" altLang="en-US" sz="2600" dirty="0" smtClean="0">
                <a:solidFill>
                  <a:srgbClr val="CC0099"/>
                </a:solidFill>
                <a:latin typeface="+mn-lt"/>
                <a:ea typeface="+mn-ea"/>
              </a:rPr>
              <a:t>工作</a:t>
            </a:r>
            <a:r>
              <a:rPr kumimoji="1" lang="zh-CN" altLang="en-US" sz="2600" dirty="0" smtClean="0">
                <a:latin typeface="+mn-lt"/>
                <a:ea typeface="+mn-ea"/>
              </a:rPr>
              <a:t>就是从</a:t>
            </a:r>
            <a:r>
              <a:rPr kumimoji="1" lang="zh-CN" altLang="en-US" sz="2600" dirty="0">
                <a:latin typeface="+mn-lt"/>
                <a:ea typeface="+mn-ea"/>
              </a:rPr>
              <a:t>下到上依照规则链执行目标</a:t>
            </a:r>
            <a:r>
              <a:rPr kumimoji="1" lang="zh-CN" altLang="en-US" sz="2600" dirty="0" smtClean="0">
                <a:latin typeface="+mn-lt"/>
                <a:ea typeface="+mn-ea"/>
              </a:rPr>
              <a:t>文件</a:t>
            </a:r>
            <a:endParaRPr kumimoji="1" lang="en-US" altLang="zh-CN" sz="2600" dirty="0" smtClean="0">
              <a:latin typeface="+mn-lt"/>
              <a:ea typeface="+mn-ea"/>
            </a:endParaRPr>
          </a:p>
          <a:p>
            <a:pPr algn="l" eaLnBrk="1" hangingPunct="1">
              <a:buSzPct val="80000"/>
            </a:pPr>
            <a:r>
              <a:rPr kumimoji="1" lang="zh-CN" altLang="en-US" sz="2600" dirty="0" smtClean="0">
                <a:latin typeface="+mn-lt"/>
                <a:ea typeface="+mn-ea"/>
              </a:rPr>
              <a:t>的</a:t>
            </a:r>
            <a:r>
              <a:rPr kumimoji="1" lang="zh-CN" altLang="en-US" sz="2600" dirty="0">
                <a:latin typeface="+mn-lt"/>
                <a:ea typeface="+mn-ea"/>
              </a:rPr>
              <a:t>时间戳</a:t>
            </a:r>
            <a:r>
              <a:rPr kumimoji="1" lang="zh-CN" altLang="en-US" sz="2600" dirty="0" smtClean="0">
                <a:latin typeface="+mn-lt"/>
                <a:ea typeface="+mn-ea"/>
              </a:rPr>
              <a:t>比依赖文件</a:t>
            </a:r>
            <a:r>
              <a:rPr kumimoji="1" lang="zh-CN" altLang="en-US" sz="2600" dirty="0">
                <a:latin typeface="+mn-lt"/>
                <a:ea typeface="+mn-ea"/>
              </a:rPr>
              <a:t>时间戳旧的规则，直到最顶层的规则。 </a:t>
            </a:r>
            <a:endParaRPr kumimoji="1" lang="en-US" altLang="zh-CN" sz="2600" dirty="0" smtClean="0">
              <a:latin typeface="+mn-lt"/>
              <a:ea typeface="+mn-ea"/>
            </a:endParaRPr>
          </a:p>
          <a:p>
            <a:pPr marL="457200" indent="-457200" algn="l" eaLnBrk="1" hangingPunct="1">
              <a:buSzPct val="80000"/>
              <a:buFont typeface="Wingdings" panose="05000000000000000000" pitchFamily="2" charset="2"/>
              <a:buChar char="l"/>
            </a:pPr>
            <a:r>
              <a:rPr kumimoji="1" lang="zh-CN" altLang="en-US" sz="2600" dirty="0" smtClean="0">
                <a:latin typeface="+mn-lt"/>
                <a:ea typeface="+mn-ea"/>
              </a:rPr>
              <a:t>在</a:t>
            </a:r>
            <a:r>
              <a:rPr kumimoji="1" lang="zh-CN" altLang="en-US" sz="2600" dirty="0">
                <a:latin typeface="+mn-lt"/>
                <a:ea typeface="+mn-ea"/>
              </a:rPr>
              <a:t>上面</a:t>
            </a:r>
            <a:r>
              <a:rPr kumimoji="1" lang="en-US" altLang="zh-CN" sz="2600" dirty="0" err="1">
                <a:latin typeface="+mn-lt"/>
                <a:ea typeface="+mn-ea"/>
              </a:rPr>
              <a:t>Makefile</a:t>
            </a:r>
            <a:r>
              <a:rPr kumimoji="1" lang="zh-CN" altLang="en-US" sz="2600" dirty="0">
                <a:latin typeface="+mn-lt"/>
                <a:ea typeface="+mn-ea"/>
              </a:rPr>
              <a:t>的例子中，还定义了一个目标</a:t>
            </a:r>
            <a:r>
              <a:rPr kumimoji="1" lang="en-US" altLang="zh-CN" sz="2600" dirty="0" smtClean="0">
                <a:latin typeface="+mn-lt"/>
                <a:ea typeface="+mn-ea"/>
              </a:rPr>
              <a:t>clean</a:t>
            </a:r>
            <a:r>
              <a:rPr kumimoji="1" lang="zh-CN" altLang="en-US" sz="2600" dirty="0" smtClean="0">
                <a:latin typeface="+mn-lt"/>
                <a:ea typeface="+mn-ea"/>
              </a:rPr>
              <a:t>，</a:t>
            </a:r>
            <a:endParaRPr kumimoji="1" lang="en-US" altLang="zh-CN" sz="2600" dirty="0" smtClean="0">
              <a:latin typeface="+mn-lt"/>
              <a:ea typeface="+mn-ea"/>
            </a:endParaRPr>
          </a:p>
          <a:p>
            <a:pPr algn="l" eaLnBrk="1" hangingPunct="1">
              <a:buSzPct val="80000"/>
            </a:pPr>
            <a:r>
              <a:rPr kumimoji="1" lang="zh-CN" altLang="en-US" sz="2600" dirty="0" smtClean="0">
                <a:latin typeface="+mn-lt"/>
                <a:ea typeface="+mn-ea"/>
              </a:rPr>
              <a:t>它</a:t>
            </a:r>
            <a:r>
              <a:rPr kumimoji="1" lang="zh-CN" altLang="en-US" sz="2600" dirty="0">
                <a:latin typeface="+mn-lt"/>
                <a:ea typeface="+mn-ea"/>
              </a:rPr>
              <a:t>是</a:t>
            </a:r>
            <a:r>
              <a:rPr kumimoji="1" lang="en-US" altLang="zh-CN" sz="2600" dirty="0" err="1">
                <a:latin typeface="+mn-lt"/>
                <a:ea typeface="+mn-ea"/>
              </a:rPr>
              <a:t>Makefile</a:t>
            </a:r>
            <a:r>
              <a:rPr kumimoji="1" lang="zh-CN" altLang="en-US" sz="2600" dirty="0">
                <a:latin typeface="+mn-lt"/>
                <a:ea typeface="+mn-ea"/>
              </a:rPr>
              <a:t>中常用的一种专用</a:t>
            </a:r>
            <a:r>
              <a:rPr kumimoji="1" lang="zh-CN" altLang="en-US" sz="2600" dirty="0" smtClean="0">
                <a:latin typeface="+mn-lt"/>
                <a:ea typeface="+mn-ea"/>
              </a:rPr>
              <a:t>目标（伪目标），</a:t>
            </a:r>
            <a:r>
              <a:rPr kumimoji="1" lang="zh-CN" altLang="en-US" sz="2600" dirty="0">
                <a:latin typeface="+mn-lt"/>
                <a:ea typeface="+mn-ea"/>
              </a:rPr>
              <a:t>即删除所有的目标模块。</a:t>
            </a:r>
          </a:p>
        </p:txBody>
      </p:sp>
    </p:spTree>
    <p:extLst>
      <p:ext uri="{BB962C8B-B14F-4D97-AF65-F5344CB8AC3E}">
        <p14:creationId xmlns:p14="http://schemas.microsoft.com/office/powerpoint/2010/main" val="15151343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Makefile</a:t>
            </a:r>
            <a:r>
              <a:rPr lang="zh-CN" altLang="en-US" dirty="0"/>
              <a:t>中的变量 </a:t>
            </a:r>
          </a:p>
        </p:txBody>
      </p:sp>
      <p:sp>
        <p:nvSpPr>
          <p:cNvPr id="18434" name="Rectangle 3"/>
          <p:cNvSpPr>
            <a:spLocks noGrp="1" noRot="1" noChangeArrowheads="1"/>
          </p:cNvSpPr>
          <p:nvPr>
            <p:ph idx="1"/>
          </p:nvPr>
        </p:nvSpPr>
        <p:spPr>
          <a:xfrm>
            <a:off x="179512" y="1556792"/>
            <a:ext cx="8003232" cy="4411662"/>
          </a:xfrm>
        </p:spPr>
        <p:txBody>
          <a:bodyPr/>
          <a:lstStyle/>
          <a:p>
            <a:pPr eaLnBrk="1" hangingPunct="1"/>
            <a:r>
              <a:rPr lang="en-US" altLang="zh-CN" sz="2400" dirty="0" smtClean="0"/>
              <a:t> </a:t>
            </a:r>
            <a:r>
              <a:rPr lang="en-US" altLang="zh-CN" sz="2600" dirty="0" err="1" smtClean="0"/>
              <a:t>Makefile</a:t>
            </a:r>
            <a:r>
              <a:rPr lang="zh-CN" altLang="en-US" sz="2600" dirty="0" smtClean="0"/>
              <a:t>里的变量就像一个环境变量。事实上，环境变量在</a:t>
            </a:r>
            <a:r>
              <a:rPr lang="en-US" altLang="zh-CN" sz="2600" dirty="0" smtClean="0"/>
              <a:t>make</a:t>
            </a:r>
            <a:r>
              <a:rPr lang="zh-CN" altLang="en-US" sz="2600" dirty="0" smtClean="0"/>
              <a:t>中也被解释成</a:t>
            </a:r>
            <a:r>
              <a:rPr lang="en-US" altLang="zh-CN" sz="2600" dirty="0" smtClean="0"/>
              <a:t>make</a:t>
            </a:r>
            <a:r>
              <a:rPr lang="zh-CN" altLang="en-US" sz="2600" dirty="0" smtClean="0"/>
              <a:t>的变量。这些变量区分大小写，一般使用大写宇母。通常可以从任何地方引用定义的变量，</a:t>
            </a:r>
            <a:r>
              <a:rPr lang="zh-CN" altLang="en-US" sz="2600" dirty="0" smtClean="0">
                <a:solidFill>
                  <a:srgbClr val="0000CC"/>
                </a:solidFill>
              </a:rPr>
              <a:t>变量的主要作用如下</a:t>
            </a:r>
            <a:r>
              <a:rPr lang="zh-CN" altLang="en-US" sz="2600" dirty="0" smtClean="0"/>
              <a:t>： </a:t>
            </a:r>
          </a:p>
          <a:p>
            <a:pPr marL="349250" lvl="1" indent="0" eaLnBrk="1" hangingPunct="1">
              <a:buNone/>
            </a:pPr>
            <a:r>
              <a:rPr lang="zh-CN" altLang="en-US" dirty="0" smtClean="0">
                <a:solidFill>
                  <a:srgbClr val="CC0099"/>
                </a:solidFill>
              </a:rPr>
              <a:t>（</a:t>
            </a:r>
            <a:r>
              <a:rPr lang="en-US" altLang="zh-CN" dirty="0" smtClean="0">
                <a:solidFill>
                  <a:srgbClr val="CC0099"/>
                </a:solidFill>
              </a:rPr>
              <a:t>1</a:t>
            </a:r>
            <a:r>
              <a:rPr lang="zh-CN" altLang="en-US" dirty="0" smtClean="0">
                <a:solidFill>
                  <a:srgbClr val="CC0099"/>
                </a:solidFill>
              </a:rPr>
              <a:t>）保存文件名列表</a:t>
            </a:r>
            <a:r>
              <a:rPr lang="zh-CN" altLang="en-US" dirty="0" smtClean="0"/>
              <a:t>。在前例中，作为依赖文 件的一些目标文件名出现在可执行文件的规则中，而在这个规则的命令行里同样包含这些文件并传递给</a:t>
            </a:r>
            <a:r>
              <a:rPr lang="en-US" altLang="zh-CN" dirty="0" err="1" smtClean="0"/>
              <a:t>gcc</a:t>
            </a:r>
            <a:r>
              <a:rPr lang="zh-CN" altLang="en-US" dirty="0" smtClean="0"/>
              <a:t>做为命令参数。如果使用一个变量来保存所有的目标文件名，则可以方便地加入新的目标文件而且不易出错。 </a:t>
            </a:r>
          </a:p>
        </p:txBody>
      </p:sp>
      <p:sp>
        <p:nvSpPr>
          <p:cNvPr id="7"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104</a:t>
            </a:fld>
            <a:endParaRPr lang="en-US" altLang="zh-CN" dirty="0"/>
          </a:p>
        </p:txBody>
      </p:sp>
    </p:spTree>
    <p:extLst>
      <p:ext uri="{BB962C8B-B14F-4D97-AF65-F5344CB8AC3E}">
        <p14:creationId xmlns:p14="http://schemas.microsoft.com/office/powerpoint/2010/main" val="18638192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Makefile</a:t>
            </a:r>
            <a:r>
              <a:rPr lang="zh-CN" altLang="en-US" dirty="0"/>
              <a:t>中的变量 </a:t>
            </a:r>
          </a:p>
        </p:txBody>
      </p:sp>
      <p:sp>
        <p:nvSpPr>
          <p:cNvPr id="19458" name="Rectangle 3"/>
          <p:cNvSpPr>
            <a:spLocks noGrp="1" noRot="1" noChangeArrowheads="1"/>
          </p:cNvSpPr>
          <p:nvPr>
            <p:ph idx="1"/>
          </p:nvPr>
        </p:nvSpPr>
        <p:spPr>
          <a:xfrm>
            <a:off x="323528" y="1681634"/>
            <a:ext cx="8229600" cy="4411662"/>
          </a:xfrm>
        </p:spPr>
        <p:txBody>
          <a:bodyPr/>
          <a:lstStyle/>
          <a:p>
            <a:pPr marL="0" indent="0" eaLnBrk="1" hangingPunct="1">
              <a:buNone/>
            </a:pPr>
            <a:r>
              <a:rPr lang="zh-CN" altLang="en-US" sz="2500" dirty="0" smtClean="0">
                <a:solidFill>
                  <a:srgbClr val="CC0099"/>
                </a:solidFill>
              </a:rPr>
              <a:t>（</a:t>
            </a:r>
            <a:r>
              <a:rPr lang="en-US" altLang="zh-CN" sz="2500" dirty="0" smtClean="0">
                <a:solidFill>
                  <a:srgbClr val="CC0099"/>
                </a:solidFill>
              </a:rPr>
              <a:t>2</a:t>
            </a:r>
            <a:r>
              <a:rPr lang="zh-CN" altLang="en-US" sz="2500" dirty="0" smtClean="0">
                <a:solidFill>
                  <a:srgbClr val="CC0099"/>
                </a:solidFill>
              </a:rPr>
              <a:t>）保存可执行命令名</a:t>
            </a:r>
            <a:r>
              <a:rPr lang="zh-CN" altLang="en-US" sz="2500" dirty="0" smtClean="0"/>
              <a:t>，如编译器。在不同的</a:t>
            </a:r>
            <a:r>
              <a:rPr lang="en-US" altLang="zh-CN" sz="2500" dirty="0" smtClean="0"/>
              <a:t>Linux</a:t>
            </a:r>
            <a:r>
              <a:rPr lang="zh-CN" altLang="en-US" sz="2500" dirty="0" smtClean="0"/>
              <a:t>系统中存在很多相似的编译器系统，这些编译器系统会有细微的差别，如果项目被用在一个非</a:t>
            </a:r>
            <a:r>
              <a:rPr lang="en-US" altLang="zh-CN" sz="2500" dirty="0" err="1" smtClean="0"/>
              <a:t>gcc</a:t>
            </a:r>
            <a:r>
              <a:rPr lang="zh-CN" altLang="en-US" sz="2500" dirty="0" smtClean="0"/>
              <a:t>的系统里，则必须将所有出现编译器名的地方改成用新的编译器名，如果使用一个变量来代替编译器名，那么只需要改变该变量的值。其他所有地方的命令名就都改变了。 </a:t>
            </a:r>
            <a:endParaRPr lang="en-US" altLang="zh-CN" sz="2500" dirty="0" smtClean="0"/>
          </a:p>
          <a:p>
            <a:pPr marL="0" indent="0" eaLnBrk="1" hangingPunct="1">
              <a:buNone/>
            </a:pPr>
            <a:r>
              <a:rPr lang="zh-CN" altLang="en-US" sz="2500" dirty="0" smtClean="0">
                <a:solidFill>
                  <a:srgbClr val="CC0099"/>
                </a:solidFill>
              </a:rPr>
              <a:t>（</a:t>
            </a:r>
            <a:r>
              <a:rPr lang="en-US" altLang="zh-CN" sz="2500" dirty="0" smtClean="0">
                <a:solidFill>
                  <a:srgbClr val="CC0099"/>
                </a:solidFill>
              </a:rPr>
              <a:t>3</a:t>
            </a:r>
            <a:r>
              <a:rPr lang="zh-CN" altLang="en-US" sz="2500" dirty="0" smtClean="0">
                <a:solidFill>
                  <a:srgbClr val="CC0099"/>
                </a:solidFill>
              </a:rPr>
              <a:t>）保存</a:t>
            </a:r>
            <a:r>
              <a:rPr lang="zh-CN" altLang="en-US" sz="2500" dirty="0">
                <a:solidFill>
                  <a:srgbClr val="CC0099"/>
                </a:solidFill>
              </a:rPr>
              <a:t>编译器的参数</a:t>
            </a:r>
            <a:r>
              <a:rPr lang="zh-CN" altLang="en-US" sz="2500" dirty="0"/>
              <a:t>。在很多源代码编译时，</a:t>
            </a:r>
            <a:r>
              <a:rPr lang="en-US" altLang="zh-CN" sz="2500" dirty="0" err="1"/>
              <a:t>gcc</a:t>
            </a:r>
            <a:r>
              <a:rPr lang="zh-CN" altLang="en-US" sz="2500" dirty="0"/>
              <a:t>需要很长的参数选项</a:t>
            </a:r>
            <a:r>
              <a:rPr lang="zh-CN" altLang="en-US" sz="2500" dirty="0" smtClean="0"/>
              <a:t>，有时，所有</a:t>
            </a:r>
            <a:r>
              <a:rPr lang="zh-CN" altLang="en-US" sz="2500" dirty="0"/>
              <a:t>的编译命令使用一组相同的选项，如果把这组</a:t>
            </a:r>
            <a:r>
              <a:rPr lang="zh-CN" altLang="en-US" sz="2500" dirty="0" smtClean="0"/>
              <a:t>选项定义为一</a:t>
            </a:r>
            <a:r>
              <a:rPr lang="zh-CN" altLang="en-US" sz="2500" dirty="0"/>
              <a:t>个</a:t>
            </a:r>
            <a:r>
              <a:rPr lang="zh-CN" altLang="en-US" sz="2500" dirty="0" smtClean="0"/>
              <a:t>变量，把</a:t>
            </a:r>
            <a:r>
              <a:rPr lang="zh-CN" altLang="en-US" sz="2500" dirty="0"/>
              <a:t>这个变量放在所有引用编译器的地方。当要改变选项的时候，只需改变一次这个变量的内容即可。 </a:t>
            </a:r>
          </a:p>
          <a:p>
            <a:pPr marL="0" indent="0" eaLnBrk="1" hangingPunct="1">
              <a:buNone/>
            </a:pPr>
            <a:endParaRPr lang="zh-CN" altLang="en-US" sz="2400" dirty="0" smtClean="0"/>
          </a:p>
          <a:p>
            <a:pPr marL="0" indent="0" eaLnBrk="1" hangingPunct="1">
              <a:buNone/>
            </a:pPr>
            <a:endParaRPr lang="en-US" altLang="zh-CN" sz="2800" dirty="0" smtClean="0"/>
          </a:p>
        </p:txBody>
      </p:sp>
      <p:sp>
        <p:nvSpPr>
          <p:cNvPr id="5"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105</a:t>
            </a:fld>
            <a:endParaRPr lang="en-US" altLang="zh-CN" dirty="0"/>
          </a:p>
        </p:txBody>
      </p:sp>
    </p:spTree>
    <p:extLst>
      <p:ext uri="{BB962C8B-B14F-4D97-AF65-F5344CB8AC3E}">
        <p14:creationId xmlns:p14="http://schemas.microsoft.com/office/powerpoint/2010/main" val="368375348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a:t>
            </a:r>
            <a:r>
              <a:rPr lang="zh-CN" altLang="en-US" dirty="0" smtClean="0"/>
              <a:t>变量</a:t>
            </a:r>
            <a:endParaRPr lang="zh-CN" altLang="en-US" dirty="0"/>
          </a:p>
        </p:txBody>
      </p:sp>
      <p:sp>
        <p:nvSpPr>
          <p:cNvPr id="21506" name="Rectangle 3"/>
          <p:cNvSpPr>
            <a:spLocks noGrp="1" noRot="1" noChangeArrowheads="1"/>
          </p:cNvSpPr>
          <p:nvPr>
            <p:ph idx="1"/>
          </p:nvPr>
        </p:nvSpPr>
        <p:spPr>
          <a:xfrm>
            <a:off x="251520" y="1268760"/>
            <a:ext cx="8208912" cy="4843710"/>
          </a:xfrm>
        </p:spPr>
        <p:txBody>
          <a:bodyPr/>
          <a:lstStyle/>
          <a:p>
            <a:pPr eaLnBrk="1" hangingPunct="1"/>
            <a:r>
              <a:rPr lang="en-US" altLang="zh-CN" sz="2400" dirty="0" err="1" smtClean="0"/>
              <a:t>Makefile</a:t>
            </a:r>
            <a:r>
              <a:rPr lang="zh-CN" altLang="en-US" sz="2400" dirty="0" smtClean="0"/>
              <a:t>中的变量是用一个文本串在</a:t>
            </a:r>
            <a:r>
              <a:rPr lang="en-US" altLang="zh-CN" sz="2400" dirty="0" err="1" smtClean="0"/>
              <a:t>Makefile</a:t>
            </a:r>
            <a:r>
              <a:rPr lang="zh-CN" altLang="en-US" sz="2400" dirty="0" smtClean="0"/>
              <a:t>中来定义，这个文本串就是变量的值。</a:t>
            </a:r>
            <a:endParaRPr lang="en-US" altLang="zh-CN" sz="2400" dirty="0" smtClean="0"/>
          </a:p>
          <a:p>
            <a:pPr eaLnBrk="1" hangingPunct="1"/>
            <a:r>
              <a:rPr lang="zh-CN" altLang="en-US" sz="2400" dirty="0" smtClean="0"/>
              <a:t>定义变量：在一行的开始写下变量名，后面跟一个</a:t>
            </a:r>
            <a:r>
              <a:rPr lang="zh-CN" altLang="en-US" sz="2400" dirty="0" smtClean="0">
                <a:latin typeface="Arial" pitchFamily="34" charset="0"/>
              </a:rPr>
              <a:t>“</a:t>
            </a:r>
            <a:r>
              <a:rPr lang="zh-CN" altLang="en-US" sz="2400" dirty="0" smtClean="0"/>
              <a:t>＝</a:t>
            </a:r>
            <a:r>
              <a:rPr lang="zh-CN" altLang="en-US" sz="2400" dirty="0" smtClean="0">
                <a:latin typeface="Arial" pitchFamily="34" charset="0"/>
              </a:rPr>
              <a:t>”</a:t>
            </a:r>
            <a:r>
              <a:rPr lang="zh-CN" altLang="en-US" sz="2400" dirty="0" smtClean="0"/>
              <a:t>号，等号右面设定这个变量的值。下面是定义变量的语法：</a:t>
            </a:r>
          </a:p>
          <a:p>
            <a:pPr marL="0" indent="0" eaLnBrk="1" hangingPunct="1">
              <a:buNone/>
            </a:pPr>
            <a:r>
              <a:rPr lang="en-US" altLang="zh-CN" sz="2400" dirty="0" smtClean="0"/>
              <a:t>                </a:t>
            </a:r>
            <a:r>
              <a:rPr lang="en-US" altLang="zh-CN" sz="2400" dirty="0" err="1" smtClean="0"/>
              <a:t>VARNAME</a:t>
            </a:r>
            <a:r>
              <a:rPr lang="en-US" altLang="zh-CN" sz="2400" dirty="0" smtClean="0"/>
              <a:t>=string</a:t>
            </a:r>
          </a:p>
          <a:p>
            <a:pPr eaLnBrk="1" hangingPunct="1"/>
            <a:r>
              <a:rPr lang="zh-CN" altLang="en-US" sz="2400" dirty="0">
                <a:solidFill>
                  <a:srgbClr val="CC0099"/>
                </a:solidFill>
              </a:rPr>
              <a:t>引用</a:t>
            </a:r>
            <a:r>
              <a:rPr lang="zh-CN" altLang="en-US" sz="2400" dirty="0" smtClean="0">
                <a:solidFill>
                  <a:srgbClr val="CC0099"/>
                </a:solidFill>
              </a:rPr>
              <a:t>时，把变量用括号括起来</a:t>
            </a:r>
            <a:r>
              <a:rPr lang="zh-CN" altLang="en-US" sz="2400" dirty="0" smtClean="0"/>
              <a:t>，并在前面加上</a:t>
            </a:r>
            <a:r>
              <a:rPr lang="en-US" altLang="zh-CN" sz="2400" dirty="0" smtClean="0">
                <a:solidFill>
                  <a:srgbClr val="CC0099"/>
                </a:solidFill>
              </a:rPr>
              <a:t>$</a:t>
            </a:r>
            <a:r>
              <a:rPr lang="zh-CN" altLang="en-US" sz="2400" dirty="0" smtClean="0"/>
              <a:t>符号，就可以引用变量的值：</a:t>
            </a:r>
          </a:p>
          <a:p>
            <a:pPr marL="0" indent="0" eaLnBrk="1" hangingPunct="1">
              <a:buNone/>
            </a:pPr>
            <a:r>
              <a:rPr lang="zh-CN" altLang="en-US" sz="2400" dirty="0"/>
              <a:t> </a:t>
            </a:r>
            <a:r>
              <a:rPr lang="zh-CN" altLang="en-US" sz="2400" dirty="0" smtClean="0"/>
              <a:t>               </a:t>
            </a:r>
            <a:r>
              <a:rPr lang="en-US" altLang="zh-CN" sz="2400" dirty="0" smtClean="0"/>
              <a:t>${</a:t>
            </a:r>
            <a:r>
              <a:rPr lang="en-US" altLang="zh-CN" sz="2400" dirty="0" err="1" smtClean="0"/>
              <a:t>VARNAME</a:t>
            </a:r>
            <a:r>
              <a:rPr lang="en-US" altLang="zh-CN" sz="2400" dirty="0" smtClean="0"/>
              <a:t>} </a:t>
            </a:r>
          </a:p>
          <a:p>
            <a:pPr eaLnBrk="1" hangingPunct="1"/>
            <a:r>
              <a:rPr lang="en-US" altLang="zh-CN" sz="2400" dirty="0"/>
              <a:t>make</a:t>
            </a:r>
            <a:r>
              <a:rPr lang="zh-CN" altLang="en-US" sz="2400" dirty="0"/>
              <a:t>解释规则时，</a:t>
            </a:r>
            <a:r>
              <a:rPr lang="en-US" altLang="zh-CN" sz="2400" dirty="0" err="1"/>
              <a:t>VARNAME</a:t>
            </a:r>
            <a:r>
              <a:rPr lang="zh-CN" altLang="en-US" sz="2400" dirty="0"/>
              <a:t>在等式右端展开为定义它的字符串。</a:t>
            </a:r>
            <a:r>
              <a:rPr lang="zh-CN" altLang="en-US" sz="2400" dirty="0">
                <a:solidFill>
                  <a:srgbClr val="0000CC"/>
                </a:solidFill>
              </a:rPr>
              <a:t>变量一般都在</a:t>
            </a:r>
            <a:r>
              <a:rPr lang="en-US" altLang="zh-CN" sz="2400" dirty="0" err="1">
                <a:solidFill>
                  <a:srgbClr val="0000CC"/>
                </a:solidFill>
              </a:rPr>
              <a:t>Makefile</a:t>
            </a:r>
            <a:r>
              <a:rPr lang="zh-CN" altLang="en-US" sz="2400" dirty="0">
                <a:solidFill>
                  <a:srgbClr val="0000CC"/>
                </a:solidFill>
              </a:rPr>
              <a:t>的头部定义</a:t>
            </a:r>
            <a:r>
              <a:rPr lang="zh-CN" altLang="en-US" sz="2400" dirty="0" smtClean="0"/>
              <a:t>。如果</a:t>
            </a:r>
            <a:r>
              <a:rPr lang="zh-CN" altLang="en-US" sz="2400" dirty="0"/>
              <a:t>变量的值发生变化，就只需要在一个地方修改，从而简化了</a:t>
            </a:r>
            <a:r>
              <a:rPr lang="en-US" altLang="zh-CN" sz="2400" dirty="0" err="1"/>
              <a:t>Makefile</a:t>
            </a:r>
            <a:r>
              <a:rPr lang="zh-CN" altLang="en-US" sz="2400" dirty="0"/>
              <a:t>的维护。 </a:t>
            </a:r>
          </a:p>
          <a:p>
            <a:pPr marL="0" indent="0" eaLnBrk="1" hangingPunct="1">
              <a:buNone/>
            </a:pPr>
            <a:endParaRPr lang="en-US" altLang="zh-CN" sz="2400" dirty="0" smtClean="0"/>
          </a:p>
        </p:txBody>
      </p:sp>
      <p:sp>
        <p:nvSpPr>
          <p:cNvPr id="6"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106</a:t>
            </a:fld>
            <a:endParaRPr lang="en-US" altLang="zh-CN" dirty="0"/>
          </a:p>
        </p:txBody>
      </p:sp>
    </p:spTree>
    <p:extLst>
      <p:ext uri="{BB962C8B-B14F-4D97-AF65-F5344CB8AC3E}">
        <p14:creationId xmlns:p14="http://schemas.microsoft.com/office/powerpoint/2010/main" val="382876224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定义变量</a:t>
            </a:r>
          </a:p>
        </p:txBody>
      </p:sp>
      <p:sp>
        <p:nvSpPr>
          <p:cNvPr id="23554" name="Rectangle 3"/>
          <p:cNvSpPr>
            <a:spLocks noGrp="1" noRot="1" noChangeArrowheads="1"/>
          </p:cNvSpPr>
          <p:nvPr>
            <p:ph idx="1"/>
          </p:nvPr>
        </p:nvSpPr>
        <p:spPr>
          <a:xfrm>
            <a:off x="467544" y="1412776"/>
            <a:ext cx="8229600" cy="4411662"/>
          </a:xfrm>
        </p:spPr>
        <p:txBody>
          <a:bodyPr/>
          <a:lstStyle/>
          <a:p>
            <a:pPr eaLnBrk="1" hangingPunct="1"/>
            <a:r>
              <a:rPr lang="zh-CN" altLang="en-US" sz="2400" dirty="0" smtClean="0"/>
              <a:t>现在利用变量把前面例</a:t>
            </a:r>
            <a:r>
              <a:rPr lang="en-US" altLang="zh-CN" sz="2400" dirty="0" smtClean="0"/>
              <a:t>2</a:t>
            </a:r>
            <a:r>
              <a:rPr lang="zh-CN" altLang="en-US" sz="2400" dirty="0" smtClean="0"/>
              <a:t>的</a:t>
            </a:r>
            <a:r>
              <a:rPr lang="en-US" altLang="zh-CN" sz="2400" dirty="0" err="1" smtClean="0"/>
              <a:t>Makefile</a:t>
            </a:r>
            <a:r>
              <a:rPr lang="zh-CN" altLang="en-US" sz="2400" dirty="0" smtClean="0"/>
              <a:t>重写一遍：</a:t>
            </a:r>
          </a:p>
          <a:p>
            <a:pPr eaLnBrk="1" hangingPunct="1">
              <a:buFont typeface="Wingdings" pitchFamily="2" charset="2"/>
              <a:buNone/>
            </a:pPr>
            <a:r>
              <a:rPr lang="zh-CN" altLang="en-US" sz="2200" dirty="0" smtClean="0"/>
              <a:t>	</a:t>
            </a:r>
            <a:r>
              <a:rPr lang="en-US" altLang="zh-CN" sz="2200" dirty="0" err="1" smtClean="0"/>
              <a:t>OBJS</a:t>
            </a:r>
            <a:r>
              <a:rPr lang="en-US" altLang="zh-CN" sz="2200" dirty="0" smtClean="0"/>
              <a:t>=</a:t>
            </a:r>
            <a:r>
              <a:rPr lang="en-US" altLang="zh-CN" sz="2200" dirty="0" err="1" smtClean="0"/>
              <a:t>prog.o</a:t>
            </a:r>
            <a:r>
              <a:rPr lang="en-US" altLang="zh-CN" sz="2200" dirty="0" smtClean="0"/>
              <a:t> </a:t>
            </a:r>
            <a:r>
              <a:rPr lang="en-US" altLang="zh-CN" sz="2200" dirty="0" err="1" smtClean="0"/>
              <a:t>code.o</a:t>
            </a:r>
            <a:endParaRPr lang="en-US" altLang="zh-CN" sz="2200" dirty="0" smtClean="0"/>
          </a:p>
          <a:p>
            <a:pPr eaLnBrk="1" hangingPunct="1">
              <a:buFont typeface="Wingdings" pitchFamily="2" charset="2"/>
              <a:buNone/>
            </a:pPr>
            <a:r>
              <a:rPr lang="en-US" altLang="zh-CN" sz="2200" dirty="0" smtClean="0"/>
              <a:t>	CC=</a:t>
            </a:r>
            <a:r>
              <a:rPr lang="en-US" altLang="zh-CN" sz="2200" dirty="0" err="1" smtClean="0"/>
              <a:t>gcc</a:t>
            </a:r>
            <a:endParaRPr lang="en-US" altLang="zh-CN" sz="2200" dirty="0" smtClean="0"/>
          </a:p>
          <a:p>
            <a:pPr eaLnBrk="1" hangingPunct="1">
              <a:buFont typeface="Wingdings" pitchFamily="2" charset="2"/>
              <a:buNone/>
            </a:pPr>
            <a:r>
              <a:rPr lang="en-US" altLang="zh-CN" sz="2200" dirty="0" smtClean="0">
                <a:latin typeface="Arial" pitchFamily="34" charset="0"/>
              </a:rPr>
              <a:t> </a:t>
            </a:r>
            <a:r>
              <a:rPr lang="en-US" altLang="zh-CN" sz="2200" dirty="0" smtClean="0"/>
              <a:t>	test</a:t>
            </a:r>
            <a:r>
              <a:rPr lang="zh-CN" altLang="en-US" sz="2200" dirty="0" smtClean="0"/>
              <a:t>：</a:t>
            </a:r>
            <a:r>
              <a:rPr lang="en-US" altLang="zh-CN" sz="2200" dirty="0" smtClean="0"/>
              <a:t>${ </a:t>
            </a:r>
            <a:r>
              <a:rPr lang="en-US" altLang="zh-CN" sz="2200" dirty="0" err="1" smtClean="0"/>
              <a:t>OBJS</a:t>
            </a:r>
            <a:r>
              <a:rPr lang="en-US" altLang="zh-CN" sz="2200" dirty="0" smtClean="0"/>
              <a:t> }</a:t>
            </a:r>
          </a:p>
          <a:p>
            <a:pPr eaLnBrk="1" hangingPunct="1">
              <a:buFont typeface="Wingdings" pitchFamily="2" charset="2"/>
              <a:buNone/>
            </a:pPr>
            <a:r>
              <a:rPr lang="en-US" altLang="zh-CN" sz="2200" dirty="0" smtClean="0"/>
              <a:t>		   ${ CC } </a:t>
            </a:r>
            <a:r>
              <a:rPr lang="en-US" altLang="zh-CN" sz="2200" dirty="0" smtClean="0">
                <a:latin typeface="Arial" pitchFamily="34" charset="0"/>
              </a:rPr>
              <a:t>–</a:t>
            </a:r>
            <a:r>
              <a:rPr lang="en-US" altLang="zh-CN" sz="2200" dirty="0" smtClean="0"/>
              <a:t>o test ${ </a:t>
            </a:r>
            <a:r>
              <a:rPr lang="en-US" altLang="zh-CN" sz="2200" dirty="0" err="1" smtClean="0"/>
              <a:t>OBJS</a:t>
            </a:r>
            <a:r>
              <a:rPr lang="en-US" altLang="zh-CN" sz="2200" dirty="0" smtClean="0"/>
              <a:t> }</a:t>
            </a:r>
          </a:p>
          <a:p>
            <a:pPr eaLnBrk="1" hangingPunct="1">
              <a:buFont typeface="Wingdings" pitchFamily="2" charset="2"/>
              <a:buNone/>
            </a:pPr>
            <a:r>
              <a:rPr lang="en-US" altLang="zh-CN" sz="2200" dirty="0" smtClean="0"/>
              <a:t>	</a:t>
            </a:r>
            <a:r>
              <a:rPr lang="en-US" altLang="zh-CN" sz="2200" dirty="0" err="1" smtClean="0"/>
              <a:t>prog.o</a:t>
            </a:r>
            <a:r>
              <a:rPr lang="zh-CN" altLang="en-US" sz="2200" dirty="0" smtClean="0"/>
              <a:t>：</a:t>
            </a:r>
            <a:r>
              <a:rPr lang="en-US" altLang="zh-CN" sz="2200" dirty="0" err="1" smtClean="0"/>
              <a:t>prog.c</a:t>
            </a:r>
            <a:r>
              <a:rPr lang="en-US" altLang="zh-CN" sz="2200" dirty="0" smtClean="0"/>
              <a:t> </a:t>
            </a:r>
            <a:r>
              <a:rPr lang="en-US" altLang="zh-CN" sz="2200" dirty="0" err="1" smtClean="0"/>
              <a:t>prog.h</a:t>
            </a:r>
            <a:r>
              <a:rPr lang="en-US" altLang="zh-CN" sz="2200" dirty="0" smtClean="0"/>
              <a:t> </a:t>
            </a:r>
            <a:r>
              <a:rPr lang="en-US" altLang="zh-CN" sz="2200" dirty="0" err="1" smtClean="0"/>
              <a:t>code.h</a:t>
            </a:r>
            <a:endParaRPr lang="en-US" altLang="zh-CN" sz="2200" dirty="0" smtClean="0"/>
          </a:p>
          <a:p>
            <a:pPr eaLnBrk="1" hangingPunct="1">
              <a:buFont typeface="Wingdings" pitchFamily="2" charset="2"/>
              <a:buNone/>
            </a:pPr>
            <a:r>
              <a:rPr lang="en-US" altLang="zh-CN" sz="2200" dirty="0" smtClean="0"/>
              <a:t>		   ${ CC } </a:t>
            </a:r>
            <a:r>
              <a:rPr lang="en-US" altLang="zh-CN" sz="2200" dirty="0" smtClean="0">
                <a:latin typeface="Arial" pitchFamily="34" charset="0"/>
              </a:rPr>
              <a:t>–</a:t>
            </a:r>
            <a:r>
              <a:rPr lang="en-US" altLang="zh-CN" sz="2200" dirty="0" smtClean="0"/>
              <a:t>c </a:t>
            </a:r>
            <a:r>
              <a:rPr lang="en-US" altLang="zh-CN" sz="2200" dirty="0" err="1" smtClean="0"/>
              <a:t>prog.c</a:t>
            </a:r>
            <a:r>
              <a:rPr lang="en-US" altLang="zh-CN" sz="2200" dirty="0" smtClean="0"/>
              <a:t> </a:t>
            </a:r>
            <a:r>
              <a:rPr lang="en-US" altLang="zh-CN" sz="2200" dirty="0" smtClean="0">
                <a:latin typeface="Arial" pitchFamily="34" charset="0"/>
              </a:rPr>
              <a:t>–</a:t>
            </a:r>
            <a:r>
              <a:rPr lang="en-US" altLang="zh-CN" sz="2200" dirty="0" smtClean="0"/>
              <a:t>o </a:t>
            </a:r>
            <a:r>
              <a:rPr lang="en-US" altLang="zh-CN" sz="2200" dirty="0" err="1" smtClean="0"/>
              <a:t>prog.o</a:t>
            </a:r>
            <a:endParaRPr lang="en-US" altLang="zh-CN" sz="2200" dirty="0" smtClean="0"/>
          </a:p>
          <a:p>
            <a:pPr eaLnBrk="1" hangingPunct="1">
              <a:buFont typeface="Wingdings" pitchFamily="2" charset="2"/>
              <a:buNone/>
            </a:pPr>
            <a:r>
              <a:rPr lang="en-US" altLang="zh-CN" sz="2200" dirty="0" smtClean="0"/>
              <a:t>	</a:t>
            </a:r>
            <a:r>
              <a:rPr lang="en-US" altLang="zh-CN" sz="2200" dirty="0" err="1" smtClean="0"/>
              <a:t>code.o</a:t>
            </a:r>
            <a:r>
              <a:rPr lang="zh-CN" altLang="en-US" sz="2200" dirty="0" smtClean="0"/>
              <a:t>：</a:t>
            </a:r>
            <a:r>
              <a:rPr lang="en-US" altLang="zh-CN" sz="2200" dirty="0" err="1" smtClean="0"/>
              <a:t>code.c</a:t>
            </a:r>
            <a:r>
              <a:rPr lang="en-US" altLang="zh-CN" sz="2200" dirty="0" smtClean="0"/>
              <a:t> </a:t>
            </a:r>
            <a:r>
              <a:rPr lang="en-US" altLang="zh-CN" sz="2200" dirty="0" err="1" smtClean="0"/>
              <a:t>code.h</a:t>
            </a:r>
            <a:endParaRPr lang="en-US" altLang="zh-CN" sz="2200" dirty="0" smtClean="0"/>
          </a:p>
          <a:p>
            <a:pPr eaLnBrk="1" hangingPunct="1">
              <a:buFont typeface="Wingdings" pitchFamily="2" charset="2"/>
              <a:buNone/>
            </a:pPr>
            <a:r>
              <a:rPr lang="en-US" altLang="zh-CN" sz="2200" dirty="0" smtClean="0"/>
              <a:t>		   ${ CC } </a:t>
            </a:r>
            <a:r>
              <a:rPr lang="en-US" altLang="zh-CN" sz="2200" dirty="0" smtClean="0">
                <a:latin typeface="Arial" pitchFamily="34" charset="0"/>
              </a:rPr>
              <a:t>–</a:t>
            </a:r>
            <a:r>
              <a:rPr lang="en-US" altLang="zh-CN" sz="2200" dirty="0" smtClean="0"/>
              <a:t>c </a:t>
            </a:r>
            <a:r>
              <a:rPr lang="en-US" altLang="zh-CN" sz="2200" dirty="0" err="1" smtClean="0"/>
              <a:t>code.c</a:t>
            </a:r>
            <a:r>
              <a:rPr lang="en-US" altLang="zh-CN" sz="2200" dirty="0" smtClean="0"/>
              <a:t> </a:t>
            </a:r>
            <a:r>
              <a:rPr lang="en-US" altLang="zh-CN" sz="2200" dirty="0" smtClean="0">
                <a:latin typeface="Arial" pitchFamily="34" charset="0"/>
              </a:rPr>
              <a:t>–</a:t>
            </a:r>
            <a:r>
              <a:rPr lang="en-US" altLang="zh-CN" sz="2200" dirty="0" smtClean="0"/>
              <a:t>o </a:t>
            </a:r>
            <a:r>
              <a:rPr lang="en-US" altLang="zh-CN" sz="2200" dirty="0" err="1" smtClean="0"/>
              <a:t>code.o</a:t>
            </a:r>
            <a:endParaRPr lang="en-US" altLang="zh-CN" sz="2200" dirty="0" smtClean="0"/>
          </a:p>
          <a:p>
            <a:pPr eaLnBrk="1" hangingPunct="1">
              <a:buFont typeface="Wingdings" pitchFamily="2" charset="2"/>
              <a:buNone/>
            </a:pPr>
            <a:r>
              <a:rPr lang="en-US" altLang="zh-CN" sz="2200" dirty="0" smtClean="0">
                <a:latin typeface="Arial" pitchFamily="34" charset="0"/>
              </a:rPr>
              <a:t> </a:t>
            </a:r>
            <a:r>
              <a:rPr lang="en-US" altLang="zh-CN" sz="2200" dirty="0" smtClean="0"/>
              <a:t>	clean</a:t>
            </a:r>
            <a:r>
              <a:rPr lang="zh-CN" altLang="en-US" sz="2200" dirty="0" smtClean="0"/>
              <a:t>：</a:t>
            </a:r>
          </a:p>
          <a:p>
            <a:pPr eaLnBrk="1" hangingPunct="1">
              <a:buFont typeface="Wingdings" pitchFamily="2" charset="2"/>
              <a:buNone/>
            </a:pPr>
            <a:r>
              <a:rPr lang="zh-CN" altLang="en-US" sz="2200" dirty="0" smtClean="0"/>
              <a:t>		   </a:t>
            </a:r>
            <a:r>
              <a:rPr lang="en-US" altLang="zh-CN" sz="2200" dirty="0" err="1" smtClean="0"/>
              <a:t>rm</a:t>
            </a:r>
            <a:r>
              <a:rPr lang="en-US" altLang="zh-CN" sz="2200" dirty="0" smtClean="0"/>
              <a:t> </a:t>
            </a:r>
            <a:r>
              <a:rPr lang="en-US" altLang="zh-CN" sz="2200" dirty="0" smtClean="0">
                <a:latin typeface="Arial" pitchFamily="34" charset="0"/>
              </a:rPr>
              <a:t>–</a:t>
            </a:r>
            <a:r>
              <a:rPr lang="en-US" altLang="zh-CN" sz="2200" dirty="0" smtClean="0"/>
              <a:t>f *.o </a:t>
            </a:r>
          </a:p>
        </p:txBody>
      </p:sp>
      <p:sp>
        <p:nvSpPr>
          <p:cNvPr id="5"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107</a:t>
            </a:fld>
            <a:endParaRPr lang="en-US" altLang="zh-CN" dirty="0"/>
          </a:p>
        </p:txBody>
      </p:sp>
    </p:spTree>
    <p:extLst>
      <p:ext uri="{BB962C8B-B14F-4D97-AF65-F5344CB8AC3E}">
        <p14:creationId xmlns:p14="http://schemas.microsoft.com/office/powerpoint/2010/main" val="280828474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zh-CN" altLang="en-US" smtClean="0"/>
              <a:t>特殊变量</a:t>
            </a:r>
          </a:p>
        </p:txBody>
      </p:sp>
      <p:sp>
        <p:nvSpPr>
          <p:cNvPr id="15363" name="内容占位符 2"/>
          <p:cNvSpPr>
            <a:spLocks noGrp="1"/>
          </p:cNvSpPr>
          <p:nvPr>
            <p:ph idx="1"/>
          </p:nvPr>
        </p:nvSpPr>
        <p:spPr>
          <a:xfrm>
            <a:off x="361950" y="1143000"/>
            <a:ext cx="8458200" cy="5094288"/>
          </a:xfrm>
        </p:spPr>
        <p:txBody>
          <a:bodyPr/>
          <a:lstStyle/>
          <a:p>
            <a:r>
              <a:rPr lang="zh-CN" altLang="en-US" sz="2600" dirty="0" smtClean="0">
                <a:latin typeface="+mn-ea"/>
              </a:rPr>
              <a:t>常用的特殊变量有：</a:t>
            </a:r>
          </a:p>
          <a:p>
            <a:pPr marL="0" indent="0">
              <a:buNone/>
            </a:pPr>
            <a:r>
              <a:rPr lang="en-US" altLang="zh-CN" sz="2600" dirty="0" smtClean="0">
                <a:latin typeface="+mn-ea"/>
              </a:rPr>
              <a:t> $@	</a:t>
            </a:r>
            <a:r>
              <a:rPr lang="zh-CN" altLang="en-US" sz="2600" dirty="0" smtClean="0">
                <a:latin typeface="+mn-ea"/>
              </a:rPr>
              <a:t>表示</a:t>
            </a:r>
            <a:r>
              <a:rPr lang="zh-CN" altLang="en-US" sz="2600" dirty="0">
                <a:latin typeface="+mn-ea"/>
              </a:rPr>
              <a:t>目标文件的完整</a:t>
            </a:r>
            <a:r>
              <a:rPr lang="zh-CN" altLang="en-US" sz="2600" dirty="0" smtClean="0">
                <a:latin typeface="+mn-ea"/>
              </a:rPr>
              <a:t>名称。</a:t>
            </a:r>
          </a:p>
          <a:p>
            <a:pPr marL="0" indent="0">
              <a:buNone/>
            </a:pPr>
            <a:r>
              <a:rPr lang="en-US" altLang="zh-CN" sz="2600" dirty="0" smtClean="0">
                <a:latin typeface="+mn-ea"/>
              </a:rPr>
              <a:t> $&lt;	</a:t>
            </a:r>
            <a:r>
              <a:rPr lang="zh-CN" altLang="en-US" sz="2600" dirty="0" smtClean="0">
                <a:latin typeface="+mn-ea"/>
              </a:rPr>
              <a:t>表示规则中的第一个依赖文件。</a:t>
            </a:r>
          </a:p>
          <a:p>
            <a:pPr marL="0" indent="0">
              <a:buNone/>
            </a:pPr>
            <a:r>
              <a:rPr lang="en-US" altLang="zh-CN" sz="2600" dirty="0" smtClean="0">
                <a:latin typeface="+mn-ea"/>
              </a:rPr>
              <a:t> $?	</a:t>
            </a:r>
            <a:r>
              <a:rPr lang="zh-CN" altLang="en-US" sz="2600" dirty="0" smtClean="0">
                <a:latin typeface="+mn-ea"/>
              </a:rPr>
              <a:t>表示规则中所有比目标新的依赖文件，组成   </a:t>
            </a:r>
            <a:endParaRPr lang="en-US" altLang="zh-CN" sz="2600" dirty="0" smtClean="0">
              <a:latin typeface="+mn-ea"/>
            </a:endParaRPr>
          </a:p>
          <a:p>
            <a:pPr marL="0" indent="0">
              <a:buNone/>
            </a:pPr>
            <a:r>
              <a:rPr lang="en-US" altLang="zh-CN" sz="2600" dirty="0">
                <a:latin typeface="+mn-ea"/>
              </a:rPr>
              <a:t> </a:t>
            </a:r>
            <a:r>
              <a:rPr lang="en-US" altLang="zh-CN" sz="2600" dirty="0" smtClean="0">
                <a:latin typeface="+mn-ea"/>
              </a:rPr>
              <a:t>     </a:t>
            </a:r>
            <a:r>
              <a:rPr lang="zh-CN" altLang="en-US" sz="2600" dirty="0" smtClean="0">
                <a:latin typeface="+mn-ea"/>
              </a:rPr>
              <a:t>一个列表，以空格分隔。</a:t>
            </a:r>
          </a:p>
          <a:p>
            <a:pPr marL="0" indent="0">
              <a:buNone/>
            </a:pPr>
            <a:r>
              <a:rPr lang="en-US" altLang="zh-CN" sz="2600" dirty="0" smtClean="0">
                <a:latin typeface="+mn-ea"/>
              </a:rPr>
              <a:t> $^	</a:t>
            </a:r>
            <a:r>
              <a:rPr lang="zh-CN" altLang="en-US" sz="2600" dirty="0" smtClean="0">
                <a:latin typeface="+mn-ea"/>
              </a:rPr>
              <a:t>表示规则中的所有依赖文件，组成一个列表，以空</a:t>
            </a:r>
            <a:endParaRPr lang="en-US" altLang="zh-CN" sz="2600" dirty="0" smtClean="0">
              <a:latin typeface="+mn-ea"/>
            </a:endParaRPr>
          </a:p>
          <a:p>
            <a:pPr marL="0" indent="0">
              <a:buNone/>
            </a:pPr>
            <a:r>
              <a:rPr lang="en-US" altLang="zh-CN" sz="2600" dirty="0">
                <a:latin typeface="+mn-ea"/>
              </a:rPr>
              <a:t> </a:t>
            </a:r>
            <a:r>
              <a:rPr lang="en-US" altLang="zh-CN" sz="2600" dirty="0" smtClean="0">
                <a:latin typeface="+mn-ea"/>
              </a:rPr>
              <a:t>     </a:t>
            </a:r>
            <a:r>
              <a:rPr lang="zh-CN" altLang="en-US" sz="2600" dirty="0" smtClean="0">
                <a:latin typeface="+mn-ea"/>
              </a:rPr>
              <a:t>格分隔。</a:t>
            </a:r>
          </a:p>
          <a:p>
            <a:r>
              <a:rPr lang="zh-CN" altLang="en-US" sz="2600" dirty="0" smtClean="0">
                <a:latin typeface="+mn-ea"/>
              </a:rPr>
              <a:t>例如：下面左边的规则，可以改写成右边的形式</a:t>
            </a:r>
          </a:p>
        </p:txBody>
      </p:sp>
      <p:sp>
        <p:nvSpPr>
          <p:cNvPr id="15364" name="TextBox 3"/>
          <p:cNvSpPr txBox="1">
            <a:spLocks noChangeArrowheads="1"/>
          </p:cNvSpPr>
          <p:nvPr/>
        </p:nvSpPr>
        <p:spPr bwMode="auto">
          <a:xfrm>
            <a:off x="467544" y="5035823"/>
            <a:ext cx="4692310" cy="7694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lang="en-US" altLang="zh-CN" sz="2200" dirty="0" err="1"/>
              <a:t>file1</a:t>
            </a:r>
            <a:r>
              <a:rPr lang="en-US" altLang="zh-CN" sz="2200" dirty="0"/>
              <a:t>: </a:t>
            </a:r>
            <a:r>
              <a:rPr lang="en-US" altLang="zh-CN" sz="2200" dirty="0" err="1"/>
              <a:t>file1.o</a:t>
            </a:r>
            <a:r>
              <a:rPr lang="en-US" altLang="zh-CN" sz="2200" dirty="0"/>
              <a:t> </a:t>
            </a:r>
            <a:r>
              <a:rPr lang="en-US" altLang="zh-CN" sz="2200" dirty="0" err="1"/>
              <a:t>file2.o</a:t>
            </a:r>
            <a:endParaRPr lang="en-US" altLang="zh-CN" sz="2200" dirty="0"/>
          </a:p>
          <a:p>
            <a:pPr algn="l" eaLnBrk="1" hangingPunct="1"/>
            <a:r>
              <a:rPr lang="en-US" altLang="zh-CN" sz="2200" dirty="0"/>
              <a:t>	</a:t>
            </a:r>
            <a:r>
              <a:rPr lang="en-US" altLang="zh-CN" sz="2200" dirty="0" err="1"/>
              <a:t>gcc</a:t>
            </a:r>
            <a:r>
              <a:rPr lang="en-US" altLang="zh-CN" sz="2200" dirty="0"/>
              <a:t>  -o  </a:t>
            </a:r>
            <a:r>
              <a:rPr lang="en-US" altLang="zh-CN" sz="2200" dirty="0" err="1"/>
              <a:t>file1</a:t>
            </a:r>
            <a:r>
              <a:rPr lang="en-US" altLang="zh-CN" sz="2200" dirty="0"/>
              <a:t>  </a:t>
            </a:r>
            <a:r>
              <a:rPr lang="en-US" altLang="zh-CN" sz="2200" dirty="0" err="1"/>
              <a:t>file1.o</a:t>
            </a:r>
            <a:r>
              <a:rPr lang="en-US" altLang="zh-CN" sz="2200" dirty="0"/>
              <a:t>  </a:t>
            </a:r>
            <a:r>
              <a:rPr lang="en-US" altLang="zh-CN" sz="2200" dirty="0" err="1"/>
              <a:t>file2.o</a:t>
            </a:r>
            <a:endParaRPr lang="zh-CN" altLang="en-US" sz="2200" dirty="0"/>
          </a:p>
        </p:txBody>
      </p:sp>
      <p:sp>
        <p:nvSpPr>
          <p:cNvPr id="15365" name="TextBox 4"/>
          <p:cNvSpPr txBox="1">
            <a:spLocks noChangeArrowheads="1"/>
          </p:cNvSpPr>
          <p:nvPr/>
        </p:nvSpPr>
        <p:spPr bwMode="auto">
          <a:xfrm>
            <a:off x="5652120" y="5035823"/>
            <a:ext cx="3089307" cy="76944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l" eaLnBrk="1" hangingPunct="1"/>
            <a:r>
              <a:rPr lang="en-US" altLang="zh-CN" sz="2200" dirty="0" err="1"/>
              <a:t>file1</a:t>
            </a:r>
            <a:r>
              <a:rPr lang="en-US" altLang="zh-CN" sz="2200" dirty="0"/>
              <a:t>: </a:t>
            </a:r>
            <a:r>
              <a:rPr lang="en-US" altLang="zh-CN" sz="2200" dirty="0" err="1"/>
              <a:t>file1.o</a:t>
            </a:r>
            <a:r>
              <a:rPr lang="en-US" altLang="zh-CN" sz="2200" dirty="0"/>
              <a:t> </a:t>
            </a:r>
            <a:r>
              <a:rPr lang="en-US" altLang="zh-CN" sz="2200" dirty="0" err="1"/>
              <a:t>file2.o</a:t>
            </a:r>
            <a:endParaRPr lang="en-US" altLang="zh-CN" sz="2200" dirty="0"/>
          </a:p>
          <a:p>
            <a:pPr algn="l" eaLnBrk="1" hangingPunct="1"/>
            <a:r>
              <a:rPr lang="en-US" altLang="zh-CN" sz="2200" dirty="0"/>
              <a:t>	</a:t>
            </a:r>
            <a:r>
              <a:rPr lang="en-US" altLang="zh-CN" sz="2200" dirty="0" err="1"/>
              <a:t>gcc</a:t>
            </a:r>
            <a:r>
              <a:rPr lang="en-US" altLang="zh-CN" sz="2200" dirty="0"/>
              <a:t>  -o  $@  $^</a:t>
            </a:r>
            <a:endParaRPr lang="zh-CN" altLang="en-US" sz="2200" dirty="0"/>
          </a:p>
        </p:txBody>
      </p:sp>
      <p:sp>
        <p:nvSpPr>
          <p:cNvPr id="6"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108</a:t>
            </a:fld>
            <a:endParaRPr lang="en-US" altLang="zh-CN" dirty="0"/>
          </a:p>
        </p:txBody>
      </p:sp>
    </p:spTree>
    <p:extLst>
      <p:ext uri="{BB962C8B-B14F-4D97-AF65-F5344CB8AC3E}">
        <p14:creationId xmlns:p14="http://schemas.microsoft.com/office/powerpoint/2010/main" val="128763115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2238"/>
            <a:ext cx="7543800" cy="858837"/>
          </a:xfrm>
        </p:spPr>
        <p:txBody>
          <a:bodyPr/>
          <a:lstStyle/>
          <a:p>
            <a:r>
              <a:rPr lang="en-US" altLang="zh-CN" dirty="0" err="1"/>
              <a:t>Makefile</a:t>
            </a:r>
            <a:r>
              <a:rPr lang="zh-CN" altLang="en-US" dirty="0"/>
              <a:t>的隐含规则 </a:t>
            </a:r>
          </a:p>
        </p:txBody>
      </p:sp>
      <p:sp>
        <p:nvSpPr>
          <p:cNvPr id="26626" name="Rectangle 3"/>
          <p:cNvSpPr>
            <a:spLocks noGrp="1" noRot="1" noChangeArrowheads="1"/>
          </p:cNvSpPr>
          <p:nvPr>
            <p:ph idx="1"/>
          </p:nvPr>
        </p:nvSpPr>
        <p:spPr>
          <a:xfrm>
            <a:off x="179512" y="1196752"/>
            <a:ext cx="7920880" cy="5256584"/>
          </a:xfrm>
        </p:spPr>
        <p:txBody>
          <a:bodyPr/>
          <a:lstStyle/>
          <a:p>
            <a:pPr algn="just" eaLnBrk="1" hangingPunct="1">
              <a:buClrTx/>
              <a:buSzPct val="80000"/>
            </a:pPr>
            <a:r>
              <a:rPr kumimoji="1" lang="zh-CN" altLang="en-US" sz="2600" dirty="0" smtClean="0"/>
              <a:t>在上面的例子中，几个产生目标文件的命令都是从</a:t>
            </a:r>
            <a:r>
              <a:rPr kumimoji="1" lang="zh-CN" altLang="en-US" sz="2600" dirty="0" smtClean="0">
                <a:latin typeface="Arial" pitchFamily="34" charset="0"/>
              </a:rPr>
              <a:t>“</a:t>
            </a:r>
            <a:r>
              <a:rPr kumimoji="1" lang="en-US" altLang="zh-CN" sz="2600" dirty="0" smtClean="0"/>
              <a:t>.c</a:t>
            </a:r>
            <a:r>
              <a:rPr kumimoji="1" lang="en-US" altLang="zh-CN" sz="2600" dirty="0" smtClean="0">
                <a:latin typeface="Arial" pitchFamily="34" charset="0"/>
              </a:rPr>
              <a:t>”</a:t>
            </a:r>
            <a:r>
              <a:rPr kumimoji="1" lang="zh-CN" altLang="en-US" sz="2600" dirty="0" smtClean="0"/>
              <a:t>的</a:t>
            </a:r>
            <a:r>
              <a:rPr kumimoji="1" lang="en-US" altLang="zh-CN" sz="2600" dirty="0" smtClean="0"/>
              <a:t>C</a:t>
            </a:r>
            <a:r>
              <a:rPr kumimoji="1" lang="zh-CN" altLang="en-US" sz="2600" dirty="0" smtClean="0"/>
              <a:t>语言源文件和相关文件通过编译产生</a:t>
            </a:r>
            <a:r>
              <a:rPr kumimoji="1" lang="zh-CN" altLang="en-US" sz="2600" dirty="0" smtClean="0">
                <a:latin typeface="Arial" pitchFamily="34" charset="0"/>
              </a:rPr>
              <a:t>“</a:t>
            </a:r>
            <a:r>
              <a:rPr kumimoji="1" lang="en-US" altLang="zh-CN" sz="2600" dirty="0" smtClean="0"/>
              <a:t>.o</a:t>
            </a:r>
            <a:r>
              <a:rPr kumimoji="1" lang="en-US" altLang="zh-CN" sz="2600" dirty="0" smtClean="0">
                <a:latin typeface="Arial" pitchFamily="34" charset="0"/>
              </a:rPr>
              <a:t>”</a:t>
            </a:r>
            <a:r>
              <a:rPr kumimoji="1" lang="zh-CN" altLang="en-US" sz="2600" dirty="0" smtClean="0"/>
              <a:t>目标文件，这也是一般的步骤。</a:t>
            </a:r>
            <a:endParaRPr kumimoji="1" lang="en-US" altLang="zh-CN" sz="2600" dirty="0" smtClean="0"/>
          </a:p>
          <a:p>
            <a:pPr algn="just" eaLnBrk="1" hangingPunct="1">
              <a:buClrTx/>
              <a:buSzPct val="80000"/>
            </a:pPr>
            <a:r>
              <a:rPr kumimoji="1" lang="zh-CN" altLang="en-US" sz="2600" dirty="0" smtClean="0"/>
              <a:t>实际上，</a:t>
            </a:r>
            <a:r>
              <a:rPr kumimoji="1" lang="en-US" altLang="zh-CN" sz="2600" dirty="0" smtClean="0">
                <a:solidFill>
                  <a:srgbClr val="CC0099"/>
                </a:solidFill>
              </a:rPr>
              <a:t>make</a:t>
            </a:r>
            <a:r>
              <a:rPr kumimoji="1" lang="zh-CN" altLang="en-US" sz="2600" dirty="0" smtClean="0">
                <a:solidFill>
                  <a:srgbClr val="CC0099"/>
                </a:solidFill>
              </a:rPr>
              <a:t>可以使工作更加自动化</a:t>
            </a:r>
            <a:r>
              <a:rPr kumimoji="1" lang="zh-CN" altLang="en-US" sz="2600" dirty="0" smtClean="0"/>
              <a:t>，</a:t>
            </a:r>
            <a:r>
              <a:rPr kumimoji="1" lang="en-US" altLang="zh-CN" sz="2600" dirty="0" smtClean="0"/>
              <a:t>make</a:t>
            </a:r>
            <a:r>
              <a:rPr kumimoji="1" lang="zh-CN" altLang="en-US" sz="2600" dirty="0" smtClean="0"/>
              <a:t>知道一些默认的动作，有一些称作</a:t>
            </a:r>
            <a:r>
              <a:rPr kumimoji="1" lang="zh-CN" altLang="en-US" sz="2600" dirty="0" smtClean="0">
                <a:solidFill>
                  <a:srgbClr val="CC0099"/>
                </a:solidFill>
              </a:rPr>
              <a:t>隐含规则的内置的规则</a:t>
            </a:r>
            <a:r>
              <a:rPr kumimoji="1" lang="zh-CN" altLang="en-US" sz="2600" dirty="0" smtClean="0"/>
              <a:t>，这些规则告诉</a:t>
            </a:r>
            <a:r>
              <a:rPr kumimoji="1" lang="en-US" altLang="zh-CN" sz="2600" dirty="0" smtClean="0"/>
              <a:t>make</a:t>
            </a:r>
            <a:r>
              <a:rPr kumimoji="1" lang="zh-CN" altLang="en-US" sz="2600" dirty="0" smtClean="0"/>
              <a:t>当用户没有完整地给出某些命令的时候，应该怎样执行。</a:t>
            </a:r>
            <a:endParaRPr kumimoji="1" lang="en-US" altLang="zh-CN" sz="2600" dirty="0" smtClean="0"/>
          </a:p>
          <a:p>
            <a:pPr algn="just" eaLnBrk="1" hangingPunct="1">
              <a:buClrTx/>
              <a:buSzPct val="80000"/>
            </a:pPr>
            <a:r>
              <a:rPr lang="zh-CN" altLang="en-US" sz="2600" dirty="0" smtClean="0"/>
              <a:t>若</a:t>
            </a:r>
            <a:r>
              <a:rPr lang="zh-CN" altLang="en-US" sz="2600" dirty="0"/>
              <a:t>目标是</a:t>
            </a:r>
            <a:r>
              <a:rPr lang="en-US" altLang="zh-CN" sz="2600" dirty="0"/>
              <a:t>.o</a:t>
            </a:r>
            <a:r>
              <a:rPr lang="zh-CN" altLang="en-US" sz="2600" dirty="0"/>
              <a:t>文件，那么他会自动的去寻找相应的</a:t>
            </a:r>
            <a:r>
              <a:rPr lang="en-US" altLang="zh-CN" sz="2600" dirty="0"/>
              <a:t>.c</a:t>
            </a:r>
            <a:r>
              <a:rPr lang="zh-CN" altLang="en-US" sz="2600" dirty="0"/>
              <a:t>文件， 并隐式的进行编译</a:t>
            </a:r>
            <a:r>
              <a:rPr lang="zh-CN" altLang="en-US" sz="2600" dirty="0" smtClean="0"/>
              <a:t>。例如，把</a:t>
            </a:r>
            <a:r>
              <a:rPr lang="zh-CN" altLang="en-US" sz="2600" dirty="0"/>
              <a:t>生成</a:t>
            </a:r>
            <a:r>
              <a:rPr lang="en-US" altLang="zh-CN" sz="2600" dirty="0" err="1"/>
              <a:t>prog.o</a:t>
            </a:r>
            <a:r>
              <a:rPr lang="zh-CN" altLang="en-US" sz="2600" dirty="0"/>
              <a:t>和</a:t>
            </a:r>
            <a:r>
              <a:rPr lang="en-US" altLang="zh-CN" sz="2600" dirty="0" err="1"/>
              <a:t>code.o</a:t>
            </a:r>
            <a:r>
              <a:rPr lang="zh-CN" altLang="en-US" sz="2600" dirty="0"/>
              <a:t>的命令从规则中删除，</a:t>
            </a:r>
            <a:r>
              <a:rPr lang="en-US" altLang="zh-CN" sz="2600" dirty="0"/>
              <a:t>make</a:t>
            </a:r>
            <a:r>
              <a:rPr lang="zh-CN" altLang="en-US" sz="2600" dirty="0"/>
              <a:t>将会查找隐含规则，然后会找到并执行一个适当的命令</a:t>
            </a:r>
            <a:r>
              <a:rPr lang="zh-CN" altLang="en-US" sz="2600" dirty="0" smtClean="0"/>
              <a:t>。</a:t>
            </a:r>
          </a:p>
        </p:txBody>
      </p:sp>
      <p:sp>
        <p:nvSpPr>
          <p:cNvPr id="7"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109</a:t>
            </a:fld>
            <a:endParaRPr lang="en-US" altLang="zh-CN" dirty="0"/>
          </a:p>
        </p:txBody>
      </p:sp>
    </p:spTree>
    <p:extLst>
      <p:ext uri="{BB962C8B-B14F-4D97-AF65-F5344CB8AC3E}">
        <p14:creationId xmlns:p14="http://schemas.microsoft.com/office/powerpoint/2010/main" val="3550231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Text Box 4"/>
          <p:cNvSpPr txBox="1">
            <a:spLocks noChangeArrowheads="1"/>
          </p:cNvSpPr>
          <p:nvPr/>
        </p:nvSpPr>
        <p:spPr bwMode="auto">
          <a:xfrm>
            <a:off x="395536" y="1124744"/>
            <a:ext cx="8280920" cy="513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l">
              <a:lnSpc>
                <a:spcPct val="110000"/>
              </a:lnSpc>
              <a:spcBef>
                <a:spcPct val="20000"/>
              </a:spcBef>
              <a:buSzPct val="80000"/>
              <a:buFont typeface="Wingdings" panose="05000000000000000000" pitchFamily="2" charset="2"/>
              <a:buChar char="l"/>
            </a:pPr>
            <a:r>
              <a:rPr kumimoji="1" lang="zh-CN" altLang="en-US" sz="2600" b="1" dirty="0" smtClean="0">
                <a:latin typeface="+mn-ea"/>
                <a:ea typeface="+mn-ea"/>
              </a:rPr>
              <a:t>使用</a:t>
            </a:r>
            <a:r>
              <a:rPr kumimoji="1" lang="en-US" altLang="zh-CN" sz="2600" b="1" dirty="0" smtClean="0">
                <a:latin typeface="+mn-ea"/>
                <a:ea typeface="+mn-ea"/>
              </a:rPr>
              <a:t>vi</a:t>
            </a:r>
            <a:r>
              <a:rPr kumimoji="1" lang="zh-CN" altLang="en-US" sz="2600" b="1" dirty="0" smtClean="0">
                <a:latin typeface="+mn-ea"/>
                <a:ea typeface="+mn-ea"/>
              </a:rPr>
              <a:t>进行编辑工作的第一步是进入编辑模式界面。</a:t>
            </a:r>
            <a:endParaRPr kumimoji="1" lang="en-US" altLang="zh-CN" sz="2600" b="1" dirty="0" smtClean="0">
              <a:latin typeface="+mn-ea"/>
              <a:ea typeface="+mn-ea"/>
            </a:endParaRPr>
          </a:p>
          <a:p>
            <a:pPr algn="l">
              <a:lnSpc>
                <a:spcPct val="110000"/>
              </a:lnSpc>
              <a:spcBef>
                <a:spcPct val="20000"/>
              </a:spcBef>
            </a:pPr>
            <a:r>
              <a:rPr kumimoji="1" lang="zh-CN" altLang="en-US" sz="2600" b="1" dirty="0" smtClean="0">
                <a:latin typeface="+mn-ea"/>
                <a:ea typeface="+mn-ea"/>
              </a:rPr>
              <a:t>启动</a:t>
            </a:r>
            <a:r>
              <a:rPr kumimoji="1" lang="en-US" altLang="zh-CN" sz="2600" b="1" dirty="0">
                <a:latin typeface="+mn-ea"/>
                <a:ea typeface="+mn-ea"/>
              </a:rPr>
              <a:t>vi</a:t>
            </a:r>
            <a:r>
              <a:rPr kumimoji="1" lang="zh-CN" altLang="en-US" sz="2600" b="1" dirty="0" smtClean="0">
                <a:latin typeface="+mn-ea"/>
                <a:ea typeface="+mn-ea"/>
              </a:rPr>
              <a:t>时可附带</a:t>
            </a:r>
            <a:r>
              <a:rPr kumimoji="1" lang="zh-CN" altLang="en-US" sz="2600" b="1" dirty="0">
                <a:latin typeface="+mn-ea"/>
                <a:ea typeface="+mn-ea"/>
              </a:rPr>
              <a:t>选项参数，以适应某些特殊的应用场合。</a:t>
            </a:r>
          </a:p>
          <a:p>
            <a:pPr algn="l">
              <a:lnSpc>
                <a:spcPct val="110000"/>
              </a:lnSpc>
              <a:spcBef>
                <a:spcPct val="20000"/>
              </a:spcBef>
            </a:pPr>
            <a:r>
              <a:rPr kumimoji="1" lang="zh-CN" altLang="en-US" sz="2600" b="1" dirty="0">
                <a:latin typeface="+mn-ea"/>
                <a:ea typeface="+mn-ea"/>
              </a:rPr>
              <a:t>    基本格式：</a:t>
            </a:r>
            <a:r>
              <a:rPr kumimoji="1" lang="en-US" altLang="zh-CN" sz="2600" b="1" dirty="0">
                <a:solidFill>
                  <a:srgbClr val="CC0099"/>
                </a:solidFill>
                <a:latin typeface="+mn-ea"/>
                <a:ea typeface="+mn-ea"/>
              </a:rPr>
              <a:t>vi [</a:t>
            </a:r>
            <a:r>
              <a:rPr kumimoji="1" lang="zh-CN" altLang="en-US" sz="2600" b="1" dirty="0">
                <a:solidFill>
                  <a:srgbClr val="CC0099"/>
                </a:solidFill>
                <a:latin typeface="+mn-ea"/>
                <a:ea typeface="+mn-ea"/>
              </a:rPr>
              <a:t>选项</a:t>
            </a:r>
            <a:r>
              <a:rPr kumimoji="1" lang="en-US" altLang="zh-CN" sz="2600" b="1" dirty="0">
                <a:solidFill>
                  <a:srgbClr val="CC0099"/>
                </a:solidFill>
                <a:latin typeface="+mn-ea"/>
                <a:ea typeface="+mn-ea"/>
              </a:rPr>
              <a:t>] </a:t>
            </a:r>
            <a:r>
              <a:rPr kumimoji="1" lang="zh-CN" altLang="en-US" sz="2600" b="1" dirty="0" smtClean="0">
                <a:solidFill>
                  <a:srgbClr val="CC0099"/>
                </a:solidFill>
                <a:latin typeface="+mn-ea"/>
                <a:ea typeface="+mn-ea"/>
              </a:rPr>
              <a:t>文件名列表</a:t>
            </a:r>
            <a:endParaRPr kumimoji="1" lang="zh-CN" altLang="en-US" sz="2600" b="1" dirty="0">
              <a:solidFill>
                <a:srgbClr val="CC0099"/>
              </a:solidFill>
              <a:latin typeface="+mn-ea"/>
              <a:ea typeface="+mn-ea"/>
            </a:endParaRPr>
          </a:p>
          <a:p>
            <a:pPr algn="l">
              <a:lnSpc>
                <a:spcPct val="110000"/>
              </a:lnSpc>
              <a:spcBef>
                <a:spcPct val="20000"/>
              </a:spcBef>
            </a:pPr>
            <a:r>
              <a:rPr kumimoji="1" lang="zh-CN" altLang="en-US" sz="2600" b="1" dirty="0">
                <a:latin typeface="+mn-ea"/>
                <a:ea typeface="+mn-ea"/>
              </a:rPr>
              <a:t>    常用选项说明：</a:t>
            </a:r>
          </a:p>
          <a:p>
            <a:pPr algn="l">
              <a:lnSpc>
                <a:spcPct val="110000"/>
              </a:lnSpc>
              <a:spcBef>
                <a:spcPct val="20000"/>
              </a:spcBef>
            </a:pPr>
            <a:r>
              <a:rPr kumimoji="1" lang="en-US" altLang="zh-CN" sz="2600" b="1" dirty="0">
                <a:latin typeface="+mn-ea"/>
                <a:ea typeface="+mn-ea"/>
              </a:rPr>
              <a:t>	-r	</a:t>
            </a:r>
            <a:r>
              <a:rPr kumimoji="1" lang="zh-CN" altLang="en-US" sz="2600" b="1" dirty="0">
                <a:latin typeface="+mn-ea"/>
                <a:ea typeface="+mn-ea"/>
              </a:rPr>
              <a:t>用于恢复系统突然崩溃时正在编辑的文件；</a:t>
            </a:r>
          </a:p>
          <a:p>
            <a:pPr algn="l">
              <a:lnSpc>
                <a:spcPct val="110000"/>
              </a:lnSpc>
              <a:spcBef>
                <a:spcPct val="20000"/>
              </a:spcBef>
            </a:pPr>
            <a:r>
              <a:rPr kumimoji="1" lang="en-US" altLang="zh-CN" sz="2600" b="1" dirty="0">
                <a:latin typeface="+mn-ea"/>
                <a:ea typeface="+mn-ea"/>
              </a:rPr>
              <a:t>	-R	</a:t>
            </a:r>
            <a:r>
              <a:rPr kumimoji="1" lang="zh-CN" altLang="en-US" sz="2600" b="1" dirty="0">
                <a:latin typeface="+mn-ea"/>
                <a:ea typeface="+mn-ea"/>
              </a:rPr>
              <a:t>用于以只读方式打开文件；</a:t>
            </a:r>
          </a:p>
          <a:p>
            <a:pPr algn="l">
              <a:lnSpc>
                <a:spcPct val="110000"/>
              </a:lnSpc>
              <a:spcBef>
                <a:spcPct val="20000"/>
              </a:spcBef>
            </a:pPr>
            <a:r>
              <a:rPr kumimoji="1" lang="en-US" altLang="zh-CN" sz="2600" b="1" dirty="0">
                <a:latin typeface="+mn-ea"/>
                <a:ea typeface="+mn-ea"/>
              </a:rPr>
              <a:t>	+n	</a:t>
            </a:r>
            <a:r>
              <a:rPr kumimoji="1" lang="zh-CN" altLang="en-US" sz="2600" b="1" dirty="0">
                <a:latin typeface="+mn-ea"/>
                <a:ea typeface="+mn-ea"/>
              </a:rPr>
              <a:t>用来指明进入</a:t>
            </a:r>
            <a:r>
              <a:rPr kumimoji="1" lang="en-US" altLang="zh-CN" sz="2600" b="1" dirty="0">
                <a:latin typeface="+mn-ea"/>
                <a:ea typeface="+mn-ea"/>
              </a:rPr>
              <a:t>vi</a:t>
            </a:r>
            <a:r>
              <a:rPr kumimoji="1" lang="zh-CN" altLang="en-US" sz="2600" b="1" dirty="0">
                <a:latin typeface="+mn-ea"/>
                <a:ea typeface="+mn-ea"/>
              </a:rPr>
              <a:t>编辑器后，屏幕显示到文件的第</a:t>
            </a:r>
            <a:r>
              <a:rPr kumimoji="1" lang="en-US" altLang="zh-CN" sz="2600" b="1" dirty="0">
                <a:latin typeface="+mn-ea"/>
                <a:ea typeface="+mn-ea"/>
              </a:rPr>
              <a:t>n</a:t>
            </a:r>
            <a:r>
              <a:rPr kumimoji="1" lang="zh-CN" altLang="en-US" sz="2600" b="1" dirty="0">
                <a:latin typeface="+mn-ea"/>
                <a:ea typeface="+mn-ea"/>
              </a:rPr>
              <a:t>行为止，如果不指定</a:t>
            </a:r>
            <a:r>
              <a:rPr kumimoji="1" lang="en-US" altLang="zh-CN" sz="2600" b="1" dirty="0">
                <a:latin typeface="+mn-ea"/>
                <a:ea typeface="+mn-ea"/>
              </a:rPr>
              <a:t>n</a:t>
            </a:r>
            <a:r>
              <a:rPr kumimoji="1" lang="zh-CN" altLang="en-US" sz="2600" b="1" dirty="0">
                <a:latin typeface="+mn-ea"/>
                <a:ea typeface="+mn-ea"/>
              </a:rPr>
              <a:t>，则显示到末行。</a:t>
            </a:r>
          </a:p>
          <a:p>
            <a:pPr algn="l">
              <a:lnSpc>
                <a:spcPct val="110000"/>
              </a:lnSpc>
              <a:spcBef>
                <a:spcPct val="20000"/>
              </a:spcBef>
            </a:pPr>
            <a:r>
              <a:rPr kumimoji="1" lang="zh-CN" altLang="en-US" sz="2600" b="1" dirty="0" smtClean="0">
                <a:latin typeface="+mn-ea"/>
                <a:ea typeface="+mn-ea"/>
              </a:rPr>
              <a:t>例如：在</a:t>
            </a:r>
            <a:r>
              <a:rPr kumimoji="1" lang="en-US" altLang="zh-CN" sz="2600" b="1" dirty="0" smtClean="0">
                <a:latin typeface="+mn-ea"/>
                <a:ea typeface="+mn-ea"/>
              </a:rPr>
              <a:t>shell</a:t>
            </a:r>
            <a:r>
              <a:rPr kumimoji="1" lang="zh-CN" altLang="en-US" sz="2600" b="1" dirty="0" smtClean="0">
                <a:latin typeface="+mn-ea"/>
                <a:ea typeface="+mn-ea"/>
              </a:rPr>
              <a:t>命令行下，键入 </a:t>
            </a:r>
            <a:r>
              <a:rPr kumimoji="1" lang="en-US" altLang="zh-CN" sz="2600" b="1" dirty="0" smtClean="0">
                <a:latin typeface="+mn-ea"/>
                <a:ea typeface="+mn-ea"/>
              </a:rPr>
              <a:t>vi </a:t>
            </a:r>
            <a:r>
              <a:rPr kumimoji="1" lang="en-US" altLang="zh-CN" sz="2600" b="1" dirty="0" err="1" smtClean="0">
                <a:latin typeface="+mn-ea"/>
                <a:ea typeface="+mn-ea"/>
              </a:rPr>
              <a:t>hello.c</a:t>
            </a:r>
            <a:endParaRPr kumimoji="1" lang="zh-CN" altLang="en-US" sz="2600" b="1" dirty="0" smtClean="0">
              <a:latin typeface="+mn-ea"/>
              <a:ea typeface="+mn-ea"/>
            </a:endParaRPr>
          </a:p>
          <a:p>
            <a:pPr algn="l">
              <a:lnSpc>
                <a:spcPct val="110000"/>
              </a:lnSpc>
              <a:spcBef>
                <a:spcPct val="20000"/>
              </a:spcBef>
            </a:pPr>
            <a:r>
              <a:rPr kumimoji="1" lang="en-US" altLang="zh-CN" sz="2600" b="1" dirty="0" smtClean="0">
                <a:latin typeface="+mn-ea"/>
                <a:ea typeface="+mn-ea"/>
              </a:rPr>
              <a:t>	</a:t>
            </a:r>
            <a:r>
              <a:rPr lang="zh-CN" altLang="en-US" sz="2400" dirty="0"/>
              <a:t> ［</a:t>
            </a:r>
            <a:r>
              <a:rPr lang="en-US" altLang="zh-CN" sz="2400" dirty="0"/>
              <a:t>root@ Linux   root</a:t>
            </a:r>
            <a:r>
              <a:rPr lang="zh-CN" altLang="en-US" sz="2400" dirty="0" smtClean="0"/>
              <a:t>］</a:t>
            </a:r>
            <a:r>
              <a:rPr lang="en-US" altLang="zh-CN" sz="2400" dirty="0"/>
              <a:t>#</a:t>
            </a:r>
            <a:r>
              <a:rPr lang="zh-CN" altLang="en-US" sz="2400" dirty="0" smtClean="0"/>
              <a:t> </a:t>
            </a:r>
            <a:r>
              <a:rPr kumimoji="1" lang="en-US" altLang="zh-CN" sz="2600" b="1" dirty="0" smtClean="0">
                <a:latin typeface="+mn-ea"/>
                <a:ea typeface="+mn-ea"/>
              </a:rPr>
              <a:t>vi </a:t>
            </a:r>
            <a:r>
              <a:rPr kumimoji="1" lang="en-US" altLang="zh-CN" sz="2600" b="1" dirty="0" err="1" smtClean="0">
                <a:latin typeface="+mn-ea"/>
                <a:ea typeface="+mn-ea"/>
              </a:rPr>
              <a:t>hello.c</a:t>
            </a:r>
            <a:r>
              <a:rPr kumimoji="1" lang="en-US" altLang="zh-CN" sz="2600" b="1" dirty="0" smtClean="0">
                <a:latin typeface="+mn-ea"/>
                <a:ea typeface="+mn-ea"/>
              </a:rPr>
              <a:t> </a:t>
            </a:r>
            <a:endParaRPr kumimoji="1" lang="zh-CN" altLang="en-US" sz="2600" b="1" dirty="0">
              <a:latin typeface="+mn-ea"/>
              <a:ea typeface="+mn-ea"/>
            </a:endParaRPr>
          </a:p>
        </p:txBody>
      </p:sp>
      <p:sp>
        <p:nvSpPr>
          <p:cNvPr id="186373" name="Rectangle 5"/>
          <p:cNvSpPr>
            <a:spLocks noChangeArrowheads="1"/>
          </p:cNvSpPr>
          <p:nvPr/>
        </p:nvSpPr>
        <p:spPr bwMode="auto">
          <a:xfrm>
            <a:off x="1043608" y="194845"/>
            <a:ext cx="583200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20000"/>
              </a:spcBef>
            </a:pPr>
            <a:r>
              <a:rPr kumimoji="1" lang="en-US" altLang="zh-CN" sz="4000" b="1" dirty="0" smtClean="0">
                <a:latin typeface="+mj-ea"/>
                <a:ea typeface="+mj-ea"/>
              </a:rPr>
              <a:t>vi</a:t>
            </a:r>
            <a:r>
              <a:rPr kumimoji="1" lang="zh-CN" altLang="en-US" sz="4000" b="1" dirty="0">
                <a:latin typeface="+mj-ea"/>
                <a:ea typeface="+mj-ea"/>
              </a:rPr>
              <a:t>的运行与退出</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11</a:t>
            </a:fld>
            <a:endParaRPr lang="en-US" altLang="zh-CN"/>
          </a:p>
        </p:txBody>
      </p:sp>
    </p:spTree>
    <p:extLst>
      <p:ext uri="{BB962C8B-B14F-4D97-AF65-F5344CB8AC3E}">
        <p14:creationId xmlns:p14="http://schemas.microsoft.com/office/powerpoint/2010/main" val="283478234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Makefile</a:t>
            </a:r>
            <a:r>
              <a:rPr lang="zh-CN" altLang="en-US" dirty="0"/>
              <a:t>的隐含规则 </a:t>
            </a:r>
          </a:p>
        </p:txBody>
      </p:sp>
      <p:sp>
        <p:nvSpPr>
          <p:cNvPr id="29698" name="Rectangle 3"/>
          <p:cNvSpPr>
            <a:spLocks noGrp="1" noRot="1" noChangeArrowheads="1"/>
          </p:cNvSpPr>
          <p:nvPr>
            <p:ph idx="1"/>
          </p:nvPr>
        </p:nvSpPr>
        <p:spPr>
          <a:xfrm>
            <a:off x="590872" y="1484784"/>
            <a:ext cx="8229600" cy="4411662"/>
          </a:xfrm>
        </p:spPr>
        <p:txBody>
          <a:bodyPr/>
          <a:lstStyle/>
          <a:p>
            <a:pPr eaLnBrk="1" hangingPunct="1"/>
            <a:r>
              <a:rPr lang="zh-CN" altLang="en-US" sz="2600" dirty="0" smtClean="0"/>
              <a:t>在上面的例子中，利用隐含规则，可以简化为：</a:t>
            </a:r>
          </a:p>
          <a:p>
            <a:pPr eaLnBrk="1" hangingPunct="1">
              <a:buFont typeface="Wingdings" pitchFamily="2" charset="2"/>
              <a:buNone/>
            </a:pPr>
            <a:r>
              <a:rPr lang="zh-CN" altLang="en-US" sz="2600" dirty="0" smtClean="0"/>
              <a:t>	</a:t>
            </a:r>
            <a:r>
              <a:rPr lang="en-US" altLang="zh-CN" sz="2600" dirty="0" err="1" smtClean="0"/>
              <a:t>OBJS</a:t>
            </a:r>
            <a:r>
              <a:rPr lang="en-US" altLang="zh-CN" sz="2600" dirty="0" smtClean="0"/>
              <a:t>=</a:t>
            </a:r>
            <a:r>
              <a:rPr lang="en-US" altLang="zh-CN" sz="2600" dirty="0" err="1" smtClean="0"/>
              <a:t>prog.o</a:t>
            </a:r>
            <a:r>
              <a:rPr lang="en-US" altLang="zh-CN" sz="2600" dirty="0" smtClean="0"/>
              <a:t> </a:t>
            </a:r>
            <a:r>
              <a:rPr lang="en-US" altLang="zh-CN" sz="2600" dirty="0" err="1" smtClean="0"/>
              <a:t>code.o</a:t>
            </a:r>
            <a:endParaRPr lang="en-US" altLang="zh-CN" sz="2600" dirty="0" smtClean="0"/>
          </a:p>
          <a:p>
            <a:pPr eaLnBrk="1" hangingPunct="1">
              <a:buFont typeface="Wingdings" pitchFamily="2" charset="2"/>
              <a:buNone/>
            </a:pPr>
            <a:r>
              <a:rPr lang="en-US" altLang="zh-CN" sz="2600" dirty="0" smtClean="0"/>
              <a:t>	CC=</a:t>
            </a:r>
            <a:r>
              <a:rPr lang="en-US" altLang="zh-CN" sz="2600" dirty="0" err="1" smtClean="0"/>
              <a:t>gcc</a:t>
            </a:r>
            <a:endParaRPr lang="en-US" altLang="zh-CN" sz="2600" dirty="0" smtClean="0"/>
          </a:p>
          <a:p>
            <a:pPr eaLnBrk="1" hangingPunct="1">
              <a:buFont typeface="Wingdings" pitchFamily="2" charset="2"/>
              <a:buNone/>
            </a:pPr>
            <a:r>
              <a:rPr lang="en-US" altLang="zh-CN" sz="2600" dirty="0" smtClean="0"/>
              <a:t>	test</a:t>
            </a:r>
            <a:r>
              <a:rPr lang="zh-CN" altLang="en-US" sz="2600" dirty="0" smtClean="0"/>
              <a:t>： </a:t>
            </a:r>
            <a:r>
              <a:rPr lang="en-US" altLang="zh-CN" sz="2600" dirty="0" smtClean="0"/>
              <a:t>${ </a:t>
            </a:r>
            <a:r>
              <a:rPr lang="en-US" altLang="zh-CN" sz="2600" dirty="0" err="1" smtClean="0"/>
              <a:t>OBJS</a:t>
            </a:r>
            <a:r>
              <a:rPr lang="en-US" altLang="zh-CN" sz="2600" dirty="0" smtClean="0"/>
              <a:t> }</a:t>
            </a:r>
          </a:p>
          <a:p>
            <a:pPr eaLnBrk="1" hangingPunct="1">
              <a:buFont typeface="Wingdings" pitchFamily="2" charset="2"/>
              <a:buNone/>
            </a:pPr>
            <a:r>
              <a:rPr lang="en-US" altLang="zh-CN" sz="2600" dirty="0" smtClean="0"/>
              <a:t>		     ${ CC } </a:t>
            </a:r>
            <a:r>
              <a:rPr lang="en-US" altLang="zh-CN" sz="2600" dirty="0" smtClean="0">
                <a:latin typeface="Arial" pitchFamily="34" charset="0"/>
              </a:rPr>
              <a:t>–</a:t>
            </a:r>
            <a:r>
              <a:rPr lang="en-US" altLang="zh-CN" sz="2600" dirty="0" smtClean="0"/>
              <a:t>o $@ $^</a:t>
            </a:r>
          </a:p>
          <a:p>
            <a:pPr eaLnBrk="1" hangingPunct="1">
              <a:buFont typeface="Wingdings" pitchFamily="2" charset="2"/>
              <a:buNone/>
            </a:pPr>
            <a:r>
              <a:rPr lang="en-US" altLang="zh-CN" sz="2600" dirty="0" smtClean="0"/>
              <a:t>	</a:t>
            </a:r>
            <a:r>
              <a:rPr lang="en-US" altLang="zh-CN" sz="2600" dirty="0" err="1" smtClean="0"/>
              <a:t>prog.o</a:t>
            </a:r>
            <a:r>
              <a:rPr lang="zh-CN" altLang="en-US" sz="2600" dirty="0" smtClean="0"/>
              <a:t>：</a:t>
            </a:r>
            <a:r>
              <a:rPr lang="en-US" altLang="zh-CN" sz="2600" dirty="0" err="1" smtClean="0"/>
              <a:t>prog.c</a:t>
            </a:r>
            <a:r>
              <a:rPr lang="en-US" altLang="zh-CN" sz="2600" dirty="0" smtClean="0"/>
              <a:t> </a:t>
            </a:r>
            <a:r>
              <a:rPr lang="en-US" altLang="zh-CN" sz="2600" dirty="0" err="1" smtClean="0"/>
              <a:t>prog.h</a:t>
            </a:r>
            <a:r>
              <a:rPr lang="en-US" altLang="zh-CN" sz="2600" dirty="0" smtClean="0"/>
              <a:t> </a:t>
            </a:r>
            <a:r>
              <a:rPr lang="en-US" altLang="zh-CN" sz="2600" dirty="0" err="1" smtClean="0"/>
              <a:t>code.h</a:t>
            </a:r>
            <a:endParaRPr lang="en-US" altLang="zh-CN" sz="2600" dirty="0" smtClean="0"/>
          </a:p>
          <a:p>
            <a:pPr eaLnBrk="1" hangingPunct="1">
              <a:buFont typeface="Wingdings" pitchFamily="2" charset="2"/>
              <a:buNone/>
            </a:pPr>
            <a:r>
              <a:rPr lang="en-US" altLang="zh-CN" sz="2600" dirty="0" smtClean="0"/>
              <a:t>	</a:t>
            </a:r>
            <a:r>
              <a:rPr lang="en-US" altLang="zh-CN" sz="2600" dirty="0" err="1" smtClean="0"/>
              <a:t>code.o</a:t>
            </a:r>
            <a:r>
              <a:rPr lang="zh-CN" altLang="en-US" sz="2600" dirty="0" smtClean="0"/>
              <a:t>：</a:t>
            </a:r>
            <a:r>
              <a:rPr lang="en-US" altLang="zh-CN" sz="2600" dirty="0" err="1" smtClean="0"/>
              <a:t>code.c</a:t>
            </a:r>
            <a:r>
              <a:rPr lang="en-US" altLang="zh-CN" sz="2600" dirty="0" smtClean="0"/>
              <a:t> </a:t>
            </a:r>
            <a:r>
              <a:rPr lang="en-US" altLang="zh-CN" sz="2600" dirty="0" err="1" smtClean="0"/>
              <a:t>code.h</a:t>
            </a:r>
            <a:endParaRPr lang="en-US" altLang="zh-CN" sz="2600" dirty="0" smtClean="0"/>
          </a:p>
          <a:p>
            <a:pPr eaLnBrk="1" hangingPunct="1">
              <a:buFont typeface="Wingdings" pitchFamily="2" charset="2"/>
              <a:buNone/>
            </a:pPr>
            <a:r>
              <a:rPr lang="en-US" altLang="zh-CN" sz="2600" dirty="0" smtClean="0"/>
              <a:t>	clean</a:t>
            </a:r>
            <a:r>
              <a:rPr lang="zh-CN" altLang="en-US" sz="2600" dirty="0" smtClean="0"/>
              <a:t>：</a:t>
            </a:r>
          </a:p>
          <a:p>
            <a:pPr eaLnBrk="1" hangingPunct="1">
              <a:buFont typeface="Wingdings" pitchFamily="2" charset="2"/>
              <a:buNone/>
            </a:pPr>
            <a:r>
              <a:rPr lang="zh-CN" altLang="en-US" sz="2600" dirty="0" smtClean="0"/>
              <a:t>	      </a:t>
            </a:r>
            <a:r>
              <a:rPr lang="en-US" altLang="zh-CN" sz="2600" dirty="0"/>
              <a:t> </a:t>
            </a:r>
            <a:r>
              <a:rPr lang="zh-CN" altLang="en-US" sz="2600" dirty="0" smtClean="0"/>
              <a:t>	</a:t>
            </a:r>
            <a:r>
              <a:rPr lang="en-US" altLang="zh-CN" sz="2600" dirty="0" err="1" smtClean="0"/>
              <a:t>rm</a:t>
            </a:r>
            <a:r>
              <a:rPr lang="en-US" altLang="zh-CN" sz="2600" dirty="0" smtClean="0"/>
              <a:t> </a:t>
            </a:r>
            <a:r>
              <a:rPr lang="en-US" altLang="zh-CN" sz="2600" dirty="0" smtClean="0">
                <a:latin typeface="Arial" pitchFamily="34" charset="0"/>
              </a:rPr>
              <a:t>–</a:t>
            </a:r>
            <a:r>
              <a:rPr lang="en-US" altLang="zh-CN" sz="2600" dirty="0" smtClean="0"/>
              <a:t>f *.o </a:t>
            </a:r>
          </a:p>
          <a:p>
            <a:pPr eaLnBrk="1" hangingPunct="1"/>
            <a:endParaRPr lang="en-US" altLang="zh-CN" sz="2400" dirty="0" smtClean="0"/>
          </a:p>
        </p:txBody>
      </p:sp>
      <p:sp>
        <p:nvSpPr>
          <p:cNvPr id="5"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110</a:t>
            </a:fld>
            <a:endParaRPr lang="en-US" altLang="zh-CN" dirty="0"/>
          </a:p>
        </p:txBody>
      </p:sp>
    </p:spTree>
    <p:extLst>
      <p:ext uri="{BB962C8B-B14F-4D97-AF65-F5344CB8AC3E}">
        <p14:creationId xmlns:p14="http://schemas.microsoft.com/office/powerpoint/2010/main" val="214480271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4"/>
          <p:cNvSpPr txBox="1">
            <a:spLocks noChangeArrowheads="1"/>
          </p:cNvSpPr>
          <p:nvPr/>
        </p:nvSpPr>
        <p:spPr bwMode="auto">
          <a:xfrm>
            <a:off x="323850" y="1111613"/>
            <a:ext cx="8424863" cy="505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spcBef>
                <a:spcPct val="30000"/>
              </a:spcBef>
            </a:pPr>
            <a:r>
              <a:rPr kumimoji="1" lang="zh-CN" altLang="en-US" sz="2600" b="1" dirty="0">
                <a:latin typeface="+mn-ea"/>
                <a:ea typeface="+mn-ea"/>
              </a:rPr>
              <a:t>假设：</a:t>
            </a:r>
            <a:r>
              <a:rPr kumimoji="1" lang="en-US" altLang="zh-CN" sz="2600" b="1" dirty="0">
                <a:latin typeface="+mn-ea"/>
                <a:ea typeface="+mn-ea"/>
              </a:rPr>
              <a:t>/</a:t>
            </a:r>
            <a:r>
              <a:rPr kumimoji="1" lang="en-US" altLang="zh-CN" sz="2600" b="1" dirty="0" smtClean="0">
                <a:latin typeface="+mn-ea"/>
                <a:ea typeface="+mn-ea"/>
              </a:rPr>
              <a:t>home/</a:t>
            </a:r>
            <a:r>
              <a:rPr kumimoji="1" lang="en-US" altLang="zh-CN" sz="2600" b="1" dirty="0" err="1" smtClean="0">
                <a:latin typeface="+mn-ea"/>
                <a:ea typeface="+mn-ea"/>
              </a:rPr>
              <a:t>myprg</a:t>
            </a:r>
            <a:r>
              <a:rPr kumimoji="1" lang="en-US" altLang="zh-CN" sz="2600" b="1" dirty="0">
                <a:latin typeface="+mn-ea"/>
                <a:ea typeface="+mn-ea"/>
              </a:rPr>
              <a:t>/</a:t>
            </a:r>
            <a:r>
              <a:rPr kumimoji="1" lang="zh-CN" altLang="en-US" sz="2600" b="1" dirty="0">
                <a:latin typeface="+mn-ea"/>
                <a:ea typeface="+mn-ea"/>
              </a:rPr>
              <a:t>目录下有两个文件分别</a:t>
            </a:r>
            <a:r>
              <a:rPr kumimoji="1" lang="zh-CN" altLang="en-US" sz="2600" b="1" dirty="0" smtClean="0">
                <a:latin typeface="+mn-ea"/>
                <a:ea typeface="+mn-ea"/>
              </a:rPr>
              <a:t>为</a:t>
            </a:r>
            <a:endParaRPr kumimoji="1" lang="en-US" altLang="zh-CN" sz="2600" b="1" dirty="0" smtClean="0">
              <a:latin typeface="+mn-ea"/>
              <a:ea typeface="+mn-ea"/>
            </a:endParaRPr>
          </a:p>
          <a:p>
            <a:pPr algn="l" eaLnBrk="1" hangingPunct="1">
              <a:spcBef>
                <a:spcPct val="30000"/>
              </a:spcBef>
            </a:pPr>
            <a:r>
              <a:rPr kumimoji="1" lang="en-US" altLang="zh-CN" sz="2600" b="1" dirty="0" err="1" smtClean="0">
                <a:latin typeface="+mn-ea"/>
                <a:ea typeface="+mn-ea"/>
              </a:rPr>
              <a:t>hello.c</a:t>
            </a:r>
            <a:r>
              <a:rPr kumimoji="1" lang="zh-CN" altLang="en-US" sz="2600" b="1" dirty="0">
                <a:latin typeface="+mn-ea"/>
                <a:ea typeface="+mn-ea"/>
              </a:rPr>
              <a:t>和</a:t>
            </a:r>
            <a:r>
              <a:rPr kumimoji="1" lang="en-US" altLang="zh-CN" sz="2600" b="1" dirty="0" err="1">
                <a:latin typeface="+mn-ea"/>
                <a:ea typeface="+mn-ea"/>
              </a:rPr>
              <a:t>hello.h</a:t>
            </a:r>
            <a:r>
              <a:rPr kumimoji="1" lang="zh-CN" altLang="en-US" sz="2600" b="1" dirty="0">
                <a:latin typeface="+mn-ea"/>
                <a:ea typeface="+mn-ea"/>
              </a:rPr>
              <a:t>，文件</a:t>
            </a:r>
            <a:r>
              <a:rPr kumimoji="1" lang="en-US" altLang="zh-CN" sz="2600" b="1" dirty="0" err="1">
                <a:latin typeface="+mn-ea"/>
                <a:ea typeface="+mn-ea"/>
              </a:rPr>
              <a:t>hello.h</a:t>
            </a:r>
            <a:r>
              <a:rPr kumimoji="1" lang="zh-CN" altLang="en-US" sz="2600" b="1" dirty="0">
                <a:latin typeface="+mn-ea"/>
                <a:ea typeface="+mn-ea"/>
              </a:rPr>
              <a:t>在文件</a:t>
            </a:r>
            <a:r>
              <a:rPr kumimoji="1" lang="en-US" altLang="zh-CN" sz="2600" b="1" dirty="0" err="1">
                <a:latin typeface="+mn-ea"/>
                <a:ea typeface="+mn-ea"/>
              </a:rPr>
              <a:t>hello.c</a:t>
            </a:r>
            <a:r>
              <a:rPr kumimoji="1" lang="zh-CN" altLang="en-US" sz="2600" b="1" dirty="0">
                <a:latin typeface="+mn-ea"/>
                <a:ea typeface="+mn-ea"/>
              </a:rPr>
              <a:t>中被引用，要创建的目标文件为</a:t>
            </a:r>
            <a:r>
              <a:rPr kumimoji="1" lang="en-US" altLang="zh-CN" sz="2600" b="1" dirty="0">
                <a:latin typeface="+mn-ea"/>
                <a:ea typeface="+mn-ea"/>
              </a:rPr>
              <a:t>hello</a:t>
            </a:r>
            <a:r>
              <a:rPr kumimoji="1" lang="zh-CN" altLang="en-US" sz="2600" b="1" dirty="0">
                <a:latin typeface="+mn-ea"/>
                <a:ea typeface="+mn-ea"/>
              </a:rPr>
              <a:t>。</a:t>
            </a:r>
          </a:p>
          <a:p>
            <a:pPr algn="l" eaLnBrk="1" hangingPunct="1">
              <a:spcBef>
                <a:spcPct val="30000"/>
              </a:spcBef>
            </a:pPr>
            <a:r>
              <a:rPr kumimoji="1" lang="zh-CN" altLang="en-US" sz="2600" b="1" dirty="0">
                <a:latin typeface="+mn-ea"/>
                <a:ea typeface="+mn-ea"/>
              </a:rPr>
              <a:t>分析：</a:t>
            </a:r>
          </a:p>
          <a:p>
            <a:pPr marL="457200" indent="-457200" algn="l" eaLnBrk="1" hangingPunct="1">
              <a:spcBef>
                <a:spcPct val="30000"/>
              </a:spcBef>
              <a:buSzPct val="80000"/>
              <a:buFont typeface="Wingdings" panose="05000000000000000000" pitchFamily="2" charset="2"/>
              <a:buChar char="l"/>
            </a:pPr>
            <a:r>
              <a:rPr kumimoji="1" lang="zh-CN" altLang="en-US" sz="2600" b="1" dirty="0" smtClean="0">
                <a:latin typeface="+mn-ea"/>
                <a:ea typeface="+mn-ea"/>
              </a:rPr>
              <a:t>编译</a:t>
            </a:r>
            <a:r>
              <a:rPr kumimoji="1" lang="zh-CN" altLang="en-US" sz="2600" b="1" dirty="0">
                <a:latin typeface="+mn-ea"/>
                <a:ea typeface="+mn-ea"/>
              </a:rPr>
              <a:t>过程的</a:t>
            </a:r>
            <a:r>
              <a:rPr kumimoji="1" lang="en-US" altLang="zh-CN" sz="2600" b="1" dirty="0">
                <a:latin typeface="+mn-ea"/>
                <a:ea typeface="+mn-ea"/>
              </a:rPr>
              <a:t>target</a:t>
            </a:r>
            <a:r>
              <a:rPr kumimoji="1" lang="zh-CN" altLang="en-US" sz="2600" b="1" dirty="0">
                <a:latin typeface="+mn-ea"/>
                <a:ea typeface="+mn-ea"/>
              </a:rPr>
              <a:t>应该</a:t>
            </a:r>
            <a:r>
              <a:rPr kumimoji="1" lang="zh-CN" altLang="en-US" sz="2600" b="1" dirty="0" smtClean="0">
                <a:latin typeface="+mn-ea"/>
                <a:ea typeface="+mn-ea"/>
              </a:rPr>
              <a:t>是</a:t>
            </a:r>
            <a:endParaRPr kumimoji="1" lang="en-US" altLang="zh-CN" sz="2600" b="1" dirty="0" smtClean="0">
              <a:latin typeface="+mn-ea"/>
              <a:ea typeface="+mn-ea"/>
            </a:endParaRPr>
          </a:p>
          <a:p>
            <a:pPr algn="l" eaLnBrk="1" hangingPunct="1">
              <a:spcBef>
                <a:spcPct val="30000"/>
              </a:spcBef>
              <a:buSzPct val="80000"/>
            </a:pPr>
            <a:r>
              <a:rPr kumimoji="1" lang="en-US" altLang="zh-CN" sz="2600" dirty="0">
                <a:latin typeface="+mn-ea"/>
                <a:ea typeface="+mn-ea"/>
              </a:rPr>
              <a:t> </a:t>
            </a:r>
            <a:r>
              <a:rPr kumimoji="1" lang="en-US" altLang="zh-CN" sz="2600" dirty="0" smtClean="0">
                <a:latin typeface="+mn-ea"/>
                <a:ea typeface="+mn-ea"/>
              </a:rPr>
              <a:t>    </a:t>
            </a:r>
            <a:r>
              <a:rPr kumimoji="1" lang="en-US" altLang="zh-CN" sz="2600" b="1" dirty="0" smtClean="0">
                <a:solidFill>
                  <a:srgbClr val="0000CC"/>
                </a:solidFill>
                <a:latin typeface="+mn-ea"/>
                <a:ea typeface="+mn-ea"/>
              </a:rPr>
              <a:t>hello</a:t>
            </a:r>
            <a:endParaRPr kumimoji="1" lang="zh-CN" altLang="en-US" sz="2600" b="1" dirty="0">
              <a:solidFill>
                <a:srgbClr val="0000CC"/>
              </a:solidFill>
              <a:latin typeface="+mn-ea"/>
              <a:ea typeface="+mn-ea"/>
            </a:endParaRPr>
          </a:p>
          <a:p>
            <a:pPr marL="457200" indent="-457200" algn="l" eaLnBrk="1" hangingPunct="1">
              <a:spcBef>
                <a:spcPct val="30000"/>
              </a:spcBef>
              <a:buSzPct val="80000"/>
              <a:buFont typeface="Wingdings" panose="05000000000000000000" pitchFamily="2" charset="2"/>
              <a:buChar char="l"/>
            </a:pPr>
            <a:r>
              <a:rPr kumimoji="1" lang="zh-CN" altLang="en-US" sz="2600" b="1" dirty="0" smtClean="0">
                <a:latin typeface="+mn-ea"/>
                <a:ea typeface="+mn-ea"/>
              </a:rPr>
              <a:t>编译</a:t>
            </a:r>
            <a:r>
              <a:rPr kumimoji="1" lang="zh-CN" altLang="en-US" sz="2600" b="1" dirty="0">
                <a:latin typeface="+mn-ea"/>
                <a:ea typeface="+mn-ea"/>
              </a:rPr>
              <a:t>过程的</a:t>
            </a:r>
            <a:r>
              <a:rPr kumimoji="1" lang="en-US" altLang="zh-CN" sz="2600" b="1" dirty="0">
                <a:latin typeface="+mn-ea"/>
                <a:ea typeface="+mn-ea"/>
              </a:rPr>
              <a:t>dependency</a:t>
            </a:r>
            <a:r>
              <a:rPr kumimoji="1" lang="zh-CN" altLang="en-US" sz="2600" b="1" dirty="0">
                <a:latin typeface="+mn-ea"/>
                <a:ea typeface="+mn-ea"/>
              </a:rPr>
              <a:t>应该是</a:t>
            </a:r>
            <a:r>
              <a:rPr kumimoji="1" lang="zh-CN" altLang="en-US" sz="2600" b="1" dirty="0" smtClean="0">
                <a:latin typeface="+mn-ea"/>
                <a:ea typeface="+mn-ea"/>
              </a:rPr>
              <a:t>文件</a:t>
            </a:r>
            <a:endParaRPr kumimoji="1" lang="en-US" altLang="zh-CN" sz="2600" b="1" dirty="0" smtClean="0">
              <a:latin typeface="+mn-ea"/>
              <a:ea typeface="+mn-ea"/>
            </a:endParaRPr>
          </a:p>
          <a:p>
            <a:pPr algn="l" eaLnBrk="1" hangingPunct="1">
              <a:spcBef>
                <a:spcPct val="30000"/>
              </a:spcBef>
              <a:buSzPct val="80000"/>
            </a:pPr>
            <a:r>
              <a:rPr kumimoji="1" lang="en-US" altLang="zh-CN" sz="2600" dirty="0">
                <a:latin typeface="+mn-ea"/>
                <a:ea typeface="+mn-ea"/>
              </a:rPr>
              <a:t> </a:t>
            </a:r>
            <a:r>
              <a:rPr kumimoji="1" lang="en-US" altLang="zh-CN" sz="2600" dirty="0" smtClean="0">
                <a:latin typeface="+mn-ea"/>
                <a:ea typeface="+mn-ea"/>
              </a:rPr>
              <a:t>    </a:t>
            </a:r>
            <a:r>
              <a:rPr kumimoji="1" lang="en-US" altLang="zh-CN" sz="2600" b="1" dirty="0" err="1" smtClean="0">
                <a:solidFill>
                  <a:srgbClr val="0000CC"/>
                </a:solidFill>
                <a:latin typeface="+mn-ea"/>
                <a:ea typeface="+mn-ea"/>
              </a:rPr>
              <a:t>hello.c</a:t>
            </a:r>
            <a:r>
              <a:rPr kumimoji="1" lang="zh-CN" altLang="en-US" sz="2600" b="1" dirty="0">
                <a:solidFill>
                  <a:srgbClr val="0000CC"/>
                </a:solidFill>
                <a:latin typeface="+mn-ea"/>
                <a:ea typeface="+mn-ea"/>
              </a:rPr>
              <a:t>和</a:t>
            </a:r>
            <a:r>
              <a:rPr kumimoji="1" lang="en-US" altLang="zh-CN" sz="2600" b="1" dirty="0" err="1" smtClean="0">
                <a:solidFill>
                  <a:srgbClr val="0000CC"/>
                </a:solidFill>
                <a:latin typeface="+mn-ea"/>
                <a:ea typeface="+mn-ea"/>
              </a:rPr>
              <a:t>hello.h</a:t>
            </a:r>
            <a:endParaRPr kumimoji="1" lang="zh-CN" altLang="en-US" sz="2600" b="1" dirty="0">
              <a:solidFill>
                <a:srgbClr val="0000CC"/>
              </a:solidFill>
              <a:latin typeface="+mn-ea"/>
              <a:ea typeface="+mn-ea"/>
            </a:endParaRPr>
          </a:p>
          <a:p>
            <a:pPr marL="457200" indent="-457200" algn="l" eaLnBrk="1" hangingPunct="1">
              <a:spcBef>
                <a:spcPct val="30000"/>
              </a:spcBef>
              <a:buSzPct val="80000"/>
              <a:buFont typeface="Wingdings" panose="05000000000000000000" pitchFamily="2" charset="2"/>
              <a:buChar char="l"/>
            </a:pPr>
            <a:r>
              <a:rPr kumimoji="1" lang="zh-CN" altLang="en-US" sz="2600" b="1" dirty="0" smtClean="0">
                <a:latin typeface="+mn-ea"/>
                <a:ea typeface="+mn-ea"/>
              </a:rPr>
              <a:t>编译</a:t>
            </a:r>
            <a:r>
              <a:rPr kumimoji="1" lang="zh-CN" altLang="en-US" sz="2600" b="1" dirty="0">
                <a:latin typeface="+mn-ea"/>
                <a:ea typeface="+mn-ea"/>
              </a:rPr>
              <a:t>过程从依赖体创建目标体所执行的</a:t>
            </a:r>
            <a:r>
              <a:rPr kumimoji="1" lang="en-US" altLang="zh-CN" sz="2600" b="1" dirty="0">
                <a:latin typeface="+mn-ea"/>
                <a:ea typeface="+mn-ea"/>
              </a:rPr>
              <a:t>COMMAND</a:t>
            </a:r>
            <a:r>
              <a:rPr kumimoji="1" lang="zh-CN" altLang="en-US" sz="2600" b="1" dirty="0" smtClean="0">
                <a:latin typeface="+mn-ea"/>
                <a:ea typeface="+mn-ea"/>
              </a:rPr>
              <a:t>命令</a:t>
            </a:r>
            <a:endParaRPr kumimoji="1" lang="en-US" altLang="zh-CN" sz="2600" b="1" dirty="0" smtClean="0">
              <a:latin typeface="+mn-ea"/>
              <a:ea typeface="+mn-ea"/>
            </a:endParaRPr>
          </a:p>
          <a:p>
            <a:pPr algn="l" eaLnBrk="1" hangingPunct="1">
              <a:spcBef>
                <a:spcPct val="30000"/>
              </a:spcBef>
              <a:buSzPct val="80000"/>
            </a:pPr>
            <a:r>
              <a:rPr kumimoji="1" lang="en-US" altLang="zh-CN" sz="2600" dirty="0">
                <a:latin typeface="+mn-ea"/>
                <a:ea typeface="+mn-ea"/>
              </a:rPr>
              <a:t> </a:t>
            </a:r>
            <a:r>
              <a:rPr kumimoji="1" lang="en-US" altLang="zh-CN" sz="2600" dirty="0" smtClean="0">
                <a:latin typeface="+mn-ea"/>
                <a:ea typeface="+mn-ea"/>
              </a:rPr>
              <a:t>    </a:t>
            </a:r>
            <a:r>
              <a:rPr kumimoji="1" lang="en-US" altLang="zh-CN" sz="2600" b="1" dirty="0" err="1" smtClean="0">
                <a:solidFill>
                  <a:srgbClr val="0000CC"/>
                </a:solidFill>
                <a:latin typeface="+mn-ea"/>
                <a:ea typeface="+mn-ea"/>
              </a:rPr>
              <a:t>gcc</a:t>
            </a:r>
            <a:r>
              <a:rPr kumimoji="1" lang="en-US" altLang="zh-CN" sz="2600" b="1" dirty="0" smtClean="0">
                <a:solidFill>
                  <a:srgbClr val="0000CC"/>
                </a:solidFill>
                <a:latin typeface="+mn-ea"/>
                <a:ea typeface="+mn-ea"/>
              </a:rPr>
              <a:t> </a:t>
            </a:r>
            <a:r>
              <a:rPr kumimoji="1" lang="en-US" altLang="zh-CN" sz="2600" b="1" dirty="0">
                <a:solidFill>
                  <a:srgbClr val="0000CC"/>
                </a:solidFill>
                <a:latin typeface="+mn-ea"/>
                <a:ea typeface="+mn-ea"/>
              </a:rPr>
              <a:t>-c </a:t>
            </a:r>
            <a:r>
              <a:rPr kumimoji="1" lang="en-US" altLang="zh-CN" sz="2600" b="1" dirty="0" err="1">
                <a:solidFill>
                  <a:srgbClr val="0000CC"/>
                </a:solidFill>
                <a:latin typeface="+mn-ea"/>
                <a:ea typeface="+mn-ea"/>
              </a:rPr>
              <a:t>hello.c</a:t>
            </a:r>
            <a:r>
              <a:rPr kumimoji="1" lang="en-US" altLang="zh-CN" sz="2600" b="1" dirty="0">
                <a:solidFill>
                  <a:srgbClr val="0000CC"/>
                </a:solidFill>
                <a:latin typeface="+mn-ea"/>
                <a:ea typeface="+mn-ea"/>
              </a:rPr>
              <a:t> -o </a:t>
            </a:r>
            <a:r>
              <a:rPr kumimoji="1" lang="en-US" altLang="zh-CN" sz="2600" b="1" dirty="0" smtClean="0">
                <a:solidFill>
                  <a:srgbClr val="0000CC"/>
                </a:solidFill>
                <a:latin typeface="+mn-ea"/>
                <a:ea typeface="+mn-ea"/>
              </a:rPr>
              <a:t>hello</a:t>
            </a:r>
            <a:endParaRPr kumimoji="1" lang="zh-CN" altLang="en-US" sz="2600" b="1" dirty="0">
              <a:solidFill>
                <a:srgbClr val="0000CC"/>
              </a:solidFill>
              <a:latin typeface="+mn-ea"/>
              <a:ea typeface="+mn-ea"/>
            </a:endParaRPr>
          </a:p>
        </p:txBody>
      </p:sp>
      <p:sp>
        <p:nvSpPr>
          <p:cNvPr id="75779" name="Rectangle 5"/>
          <p:cNvSpPr>
            <a:spLocks noChangeArrowheads="1"/>
          </p:cNvSpPr>
          <p:nvPr/>
        </p:nvSpPr>
        <p:spPr bwMode="auto">
          <a:xfrm>
            <a:off x="323850" y="280120"/>
            <a:ext cx="75605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4000" b="1" dirty="0" err="1" smtClean="0">
                <a:latin typeface="+mn-lt"/>
                <a:ea typeface="+mj-ea"/>
              </a:rPr>
              <a:t>Makefile</a:t>
            </a:r>
            <a:r>
              <a:rPr kumimoji="1" lang="zh-CN" altLang="en-US" sz="4000" dirty="0" smtClean="0">
                <a:latin typeface="+mj-ea"/>
                <a:ea typeface="+mj-ea"/>
              </a:rPr>
              <a:t>练习</a:t>
            </a:r>
            <a:r>
              <a:rPr kumimoji="1" lang="en-US" altLang="zh-CN" sz="4000" dirty="0" smtClean="0">
                <a:latin typeface="+mj-ea"/>
                <a:ea typeface="+mj-ea"/>
              </a:rPr>
              <a:t>1</a:t>
            </a:r>
            <a:endParaRPr kumimoji="1" lang="zh-CN" altLang="en-US" sz="4000" b="1" dirty="0">
              <a:latin typeface="+mj-ea"/>
              <a:ea typeface="+mj-ea"/>
            </a:endParaRPr>
          </a:p>
        </p:txBody>
      </p:sp>
      <p:sp>
        <p:nvSpPr>
          <p:cNvPr id="4"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111</a:t>
            </a:fld>
            <a:endParaRPr lang="en-US" altLang="zh-CN" dirty="0"/>
          </a:p>
        </p:txBody>
      </p:sp>
    </p:spTree>
    <p:extLst>
      <p:ext uri="{BB962C8B-B14F-4D97-AF65-F5344CB8AC3E}">
        <p14:creationId xmlns:p14="http://schemas.microsoft.com/office/powerpoint/2010/main" val="38486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5778">
                                            <p:txEl>
                                              <p:pRg st="4" end="4"/>
                                            </p:txEl>
                                          </p:spTgt>
                                        </p:tgtEl>
                                        <p:attrNameLst>
                                          <p:attrName>style.visibility</p:attrName>
                                        </p:attrNameLst>
                                      </p:cBhvr>
                                      <p:to>
                                        <p:strVal val="visible"/>
                                      </p:to>
                                    </p:set>
                                    <p:animEffect transition="in" filter="barn(inVertical)">
                                      <p:cBhvr>
                                        <p:cTn id="7" dur="500"/>
                                        <p:tgtEl>
                                          <p:spTgt spid="7577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5778">
                                            <p:txEl>
                                              <p:pRg st="6" end="6"/>
                                            </p:txEl>
                                          </p:spTgt>
                                        </p:tgtEl>
                                        <p:attrNameLst>
                                          <p:attrName>style.visibility</p:attrName>
                                        </p:attrNameLst>
                                      </p:cBhvr>
                                      <p:to>
                                        <p:strVal val="visible"/>
                                      </p:to>
                                    </p:set>
                                    <p:animEffect transition="in" filter="barn(inVertical)">
                                      <p:cBhvr>
                                        <p:cTn id="12" dur="500"/>
                                        <p:tgtEl>
                                          <p:spTgt spid="7577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5778">
                                            <p:txEl>
                                              <p:pRg st="8" end="8"/>
                                            </p:txEl>
                                          </p:spTgt>
                                        </p:tgtEl>
                                        <p:attrNameLst>
                                          <p:attrName>style.visibility</p:attrName>
                                        </p:attrNameLst>
                                      </p:cBhvr>
                                      <p:to>
                                        <p:strVal val="visible"/>
                                      </p:to>
                                    </p:set>
                                    <p:animEffect transition="in" filter="barn(inVertical)">
                                      <p:cBhvr>
                                        <p:cTn id="17" dur="500"/>
                                        <p:tgtEl>
                                          <p:spTgt spid="7577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457200" y="1412776"/>
            <a:ext cx="8229600" cy="4411662"/>
          </a:xfrm>
        </p:spPr>
        <p:txBody>
          <a:bodyPr/>
          <a:lstStyle/>
          <a:p>
            <a:pPr eaLnBrk="1" hangingPunct="1">
              <a:lnSpc>
                <a:spcPct val="120000"/>
              </a:lnSpc>
              <a:buFont typeface="Wingdings" pitchFamily="2" charset="2"/>
              <a:buNone/>
            </a:pPr>
            <a:r>
              <a:rPr kumimoji="1" lang="zh-CN" altLang="en-US" sz="2600" b="1" dirty="0" smtClean="0">
                <a:latin typeface="+mn-ea"/>
              </a:rPr>
              <a:t>制作</a:t>
            </a:r>
            <a:r>
              <a:rPr kumimoji="1" lang="en-US" altLang="zh-CN" sz="2600" b="1" dirty="0" err="1" smtClean="0">
                <a:latin typeface="+mn-ea"/>
              </a:rPr>
              <a:t>Makefile</a:t>
            </a:r>
            <a:r>
              <a:rPr kumimoji="1" lang="zh-CN" altLang="en-US" sz="2600" b="1" dirty="0" smtClean="0">
                <a:latin typeface="+mn-ea"/>
              </a:rPr>
              <a:t>文件：</a:t>
            </a:r>
          </a:p>
          <a:p>
            <a:pPr eaLnBrk="1" hangingPunct="1">
              <a:lnSpc>
                <a:spcPct val="120000"/>
              </a:lnSpc>
              <a:buFont typeface="Wingdings" pitchFamily="2" charset="2"/>
              <a:buNone/>
            </a:pPr>
            <a:r>
              <a:rPr kumimoji="1" lang="zh-CN" altLang="en-US" sz="2600" b="1" dirty="0" smtClean="0">
                <a:latin typeface="+mn-ea"/>
              </a:rPr>
              <a:t>打开</a:t>
            </a:r>
            <a:r>
              <a:rPr kumimoji="1" lang="en-US" altLang="zh-CN" sz="2600" b="1" dirty="0" smtClean="0">
                <a:latin typeface="+mn-ea"/>
              </a:rPr>
              <a:t>vi</a:t>
            </a:r>
            <a:r>
              <a:rPr kumimoji="1" lang="zh-CN" altLang="en-US" sz="2600" b="1" dirty="0" smtClean="0">
                <a:latin typeface="+mn-ea"/>
              </a:rPr>
              <a:t>编辑器编写</a:t>
            </a:r>
            <a:r>
              <a:rPr kumimoji="1" lang="en-US" altLang="zh-CN" sz="2600" b="1" dirty="0" err="1" smtClean="0">
                <a:latin typeface="+mn-ea"/>
              </a:rPr>
              <a:t>Makefile</a:t>
            </a:r>
            <a:r>
              <a:rPr kumimoji="1" lang="zh-CN" altLang="en-US" sz="2600" b="1" dirty="0" smtClean="0">
                <a:latin typeface="+mn-ea"/>
              </a:rPr>
              <a:t>文件</a:t>
            </a:r>
          </a:p>
          <a:p>
            <a:pPr eaLnBrk="1" hangingPunct="1">
              <a:lnSpc>
                <a:spcPct val="120000"/>
              </a:lnSpc>
              <a:buFont typeface="Wingdings" pitchFamily="2" charset="2"/>
              <a:buNone/>
            </a:pPr>
            <a:r>
              <a:rPr kumimoji="1" lang="en-US" altLang="zh-CN" sz="2600" b="1" dirty="0" smtClean="0">
                <a:latin typeface="+mn-ea"/>
              </a:rPr>
              <a:t>[</a:t>
            </a:r>
            <a:r>
              <a:rPr kumimoji="1" lang="en-US" altLang="zh-CN" sz="2600" b="1" dirty="0" err="1" smtClean="0">
                <a:latin typeface="+mn-ea"/>
              </a:rPr>
              <a:t>root@linux</a:t>
            </a:r>
            <a:r>
              <a:rPr kumimoji="1" lang="en-US" altLang="zh-CN" sz="2600" b="1" dirty="0" smtClean="0">
                <a:latin typeface="+mn-ea"/>
              </a:rPr>
              <a:t> </a:t>
            </a:r>
            <a:r>
              <a:rPr kumimoji="1" lang="en-US" altLang="zh-CN" sz="2600" b="1" dirty="0" err="1" smtClean="0">
                <a:latin typeface="+mn-ea"/>
              </a:rPr>
              <a:t>myprg</a:t>
            </a:r>
            <a:r>
              <a:rPr kumimoji="1" lang="en-US" altLang="zh-CN" sz="2600" b="1" dirty="0" smtClean="0">
                <a:latin typeface="+mn-ea"/>
              </a:rPr>
              <a:t>]#vi </a:t>
            </a:r>
            <a:r>
              <a:rPr kumimoji="1" lang="en-US" altLang="zh-CN" sz="2600" b="1" dirty="0" err="1" smtClean="0">
                <a:latin typeface="+mn-ea"/>
              </a:rPr>
              <a:t>Makefile</a:t>
            </a:r>
            <a:endParaRPr kumimoji="1" lang="en-US" altLang="zh-CN" sz="2600" b="1" dirty="0" smtClean="0">
              <a:latin typeface="+mn-ea"/>
            </a:endParaRPr>
          </a:p>
          <a:p>
            <a:pPr eaLnBrk="1" hangingPunct="1">
              <a:lnSpc>
                <a:spcPct val="120000"/>
              </a:lnSpc>
              <a:buFont typeface="Wingdings" pitchFamily="2" charset="2"/>
              <a:buNone/>
            </a:pPr>
            <a:r>
              <a:rPr kumimoji="1" lang="en-US" altLang="zh-CN" sz="2600" b="1" dirty="0" smtClean="0">
                <a:solidFill>
                  <a:srgbClr val="0000CC"/>
                </a:solidFill>
                <a:latin typeface="+mn-ea"/>
              </a:rPr>
              <a:t>hello: </a:t>
            </a:r>
            <a:r>
              <a:rPr kumimoji="1" lang="en-US" altLang="zh-CN" sz="2600" b="1" dirty="0" err="1" smtClean="0">
                <a:solidFill>
                  <a:srgbClr val="0000CC"/>
                </a:solidFill>
                <a:latin typeface="+mn-ea"/>
              </a:rPr>
              <a:t>hello.c</a:t>
            </a:r>
            <a:r>
              <a:rPr kumimoji="1" lang="en-US" altLang="zh-CN" sz="2600" b="1" dirty="0" smtClean="0">
                <a:solidFill>
                  <a:srgbClr val="0000CC"/>
                </a:solidFill>
                <a:latin typeface="+mn-ea"/>
              </a:rPr>
              <a:t> </a:t>
            </a:r>
            <a:r>
              <a:rPr kumimoji="1" lang="en-US" altLang="zh-CN" sz="2600" b="1" dirty="0" err="1" smtClean="0">
                <a:solidFill>
                  <a:srgbClr val="0000CC"/>
                </a:solidFill>
                <a:latin typeface="+mn-ea"/>
              </a:rPr>
              <a:t>hello.h</a:t>
            </a:r>
            <a:r>
              <a:rPr kumimoji="1" lang="en-US" altLang="zh-CN" sz="2600" b="1" dirty="0" smtClean="0">
                <a:solidFill>
                  <a:srgbClr val="0000CC"/>
                </a:solidFill>
                <a:latin typeface="+mn-ea"/>
              </a:rPr>
              <a:t> </a:t>
            </a:r>
          </a:p>
          <a:p>
            <a:pPr eaLnBrk="1" hangingPunct="1">
              <a:lnSpc>
                <a:spcPct val="120000"/>
              </a:lnSpc>
              <a:buFont typeface="Wingdings" pitchFamily="2" charset="2"/>
              <a:buNone/>
            </a:pPr>
            <a:r>
              <a:rPr kumimoji="1" lang="en-US" altLang="zh-CN" sz="2600" b="1" dirty="0" smtClean="0">
                <a:solidFill>
                  <a:srgbClr val="0000CC"/>
                </a:solidFill>
                <a:latin typeface="+mn-ea"/>
              </a:rPr>
              <a:t>   </a:t>
            </a:r>
            <a:r>
              <a:rPr kumimoji="1" lang="en-US" altLang="zh-CN" sz="2600" b="1" dirty="0" err="1" smtClean="0">
                <a:solidFill>
                  <a:srgbClr val="0000CC"/>
                </a:solidFill>
                <a:latin typeface="+mn-ea"/>
              </a:rPr>
              <a:t>gcc</a:t>
            </a:r>
            <a:r>
              <a:rPr kumimoji="1" lang="en-US" altLang="zh-CN" sz="2600" b="1" dirty="0" smtClean="0">
                <a:solidFill>
                  <a:srgbClr val="0000CC"/>
                </a:solidFill>
                <a:latin typeface="+mn-ea"/>
              </a:rPr>
              <a:t>  </a:t>
            </a:r>
            <a:r>
              <a:rPr kumimoji="1" lang="en-US" altLang="zh-CN" sz="2600" b="1" dirty="0" err="1" smtClean="0">
                <a:solidFill>
                  <a:srgbClr val="0000CC"/>
                </a:solidFill>
                <a:latin typeface="+mn-ea"/>
              </a:rPr>
              <a:t>hello.c</a:t>
            </a:r>
            <a:r>
              <a:rPr kumimoji="1" lang="en-US" altLang="zh-CN" sz="2600" b="1" dirty="0" smtClean="0">
                <a:solidFill>
                  <a:srgbClr val="0000CC"/>
                </a:solidFill>
                <a:latin typeface="+mn-ea"/>
              </a:rPr>
              <a:t> -o hello</a:t>
            </a:r>
          </a:p>
          <a:p>
            <a:pPr eaLnBrk="1" hangingPunct="1">
              <a:lnSpc>
                <a:spcPct val="120000"/>
              </a:lnSpc>
              <a:buFont typeface="Wingdings" pitchFamily="2" charset="2"/>
              <a:buNone/>
            </a:pPr>
            <a:r>
              <a:rPr kumimoji="1" lang="en-US" altLang="zh-CN" sz="2600" b="1" dirty="0" smtClean="0">
                <a:solidFill>
                  <a:srgbClr val="0000CC"/>
                </a:solidFill>
                <a:latin typeface="+mn-ea"/>
              </a:rPr>
              <a:t>clean:</a:t>
            </a:r>
          </a:p>
          <a:p>
            <a:pPr eaLnBrk="1" hangingPunct="1">
              <a:lnSpc>
                <a:spcPct val="120000"/>
              </a:lnSpc>
              <a:buFont typeface="Wingdings" pitchFamily="2" charset="2"/>
              <a:buNone/>
            </a:pPr>
            <a:r>
              <a:rPr kumimoji="1" lang="en-US" altLang="zh-CN" sz="2600" b="1" dirty="0" smtClean="0">
                <a:solidFill>
                  <a:srgbClr val="0000CC"/>
                </a:solidFill>
                <a:latin typeface="+mn-ea"/>
              </a:rPr>
              <a:t>   </a:t>
            </a:r>
            <a:r>
              <a:rPr kumimoji="1" lang="en-US" altLang="zh-CN" sz="2600" b="1" dirty="0" err="1" smtClean="0">
                <a:solidFill>
                  <a:srgbClr val="0000CC"/>
                </a:solidFill>
                <a:latin typeface="+mn-ea"/>
              </a:rPr>
              <a:t>rm</a:t>
            </a:r>
            <a:r>
              <a:rPr kumimoji="1" lang="en-US" altLang="zh-CN" sz="2600" b="1" dirty="0" smtClean="0">
                <a:solidFill>
                  <a:srgbClr val="0000CC"/>
                </a:solidFill>
                <a:latin typeface="+mn-ea"/>
              </a:rPr>
              <a:t>  -</a:t>
            </a:r>
            <a:r>
              <a:rPr kumimoji="1" lang="en-US" altLang="zh-CN" sz="2600" b="1" dirty="0" err="1" smtClean="0">
                <a:solidFill>
                  <a:srgbClr val="0000CC"/>
                </a:solidFill>
                <a:latin typeface="+mn-ea"/>
              </a:rPr>
              <a:t>fr</a:t>
            </a:r>
            <a:r>
              <a:rPr kumimoji="1" lang="en-US" altLang="zh-CN" sz="2600" b="1" dirty="0" smtClean="0">
                <a:solidFill>
                  <a:srgbClr val="0000CC"/>
                </a:solidFill>
                <a:latin typeface="+mn-ea"/>
              </a:rPr>
              <a:t> </a:t>
            </a:r>
            <a:r>
              <a:rPr kumimoji="1" lang="en-US" altLang="zh-CN" sz="2600" b="1" dirty="0" err="1" smtClean="0">
                <a:solidFill>
                  <a:srgbClr val="0000CC"/>
                </a:solidFill>
                <a:latin typeface="+mn-ea"/>
              </a:rPr>
              <a:t>hello.c</a:t>
            </a:r>
            <a:r>
              <a:rPr kumimoji="1" lang="en-US" altLang="zh-CN" sz="2600" b="1" dirty="0" smtClean="0">
                <a:solidFill>
                  <a:srgbClr val="0000CC"/>
                </a:solidFill>
                <a:latin typeface="+mn-ea"/>
              </a:rPr>
              <a:t> </a:t>
            </a:r>
            <a:r>
              <a:rPr kumimoji="1" lang="en-US" altLang="zh-CN" sz="2600" b="1" dirty="0" err="1" smtClean="0">
                <a:solidFill>
                  <a:srgbClr val="0000CC"/>
                </a:solidFill>
                <a:latin typeface="+mn-ea"/>
              </a:rPr>
              <a:t>hello.h</a:t>
            </a:r>
            <a:endParaRPr kumimoji="1" lang="zh-CN" altLang="en-US" sz="2600" b="1" dirty="0" smtClean="0">
              <a:solidFill>
                <a:srgbClr val="0000CC"/>
              </a:solidFill>
              <a:latin typeface="+mn-ea"/>
            </a:endParaRPr>
          </a:p>
          <a:p>
            <a:pPr eaLnBrk="1" hangingPunct="1">
              <a:lnSpc>
                <a:spcPct val="120000"/>
              </a:lnSpc>
              <a:buFont typeface="Wingdings" pitchFamily="2" charset="2"/>
              <a:buNone/>
            </a:pPr>
            <a:endParaRPr lang="zh-CN" altLang="en-US" sz="2400" dirty="0" smtClean="0">
              <a:latin typeface="楷体_GB2312" pitchFamily="49" charset="-122"/>
              <a:ea typeface="楷体_GB2312" pitchFamily="49" charset="-122"/>
            </a:endParaRPr>
          </a:p>
        </p:txBody>
      </p:sp>
      <p:sp>
        <p:nvSpPr>
          <p:cNvPr id="76803" name="Rectangle 4"/>
          <p:cNvSpPr>
            <a:spLocks noChangeArrowheads="1"/>
          </p:cNvSpPr>
          <p:nvPr/>
        </p:nvSpPr>
        <p:spPr bwMode="auto">
          <a:xfrm>
            <a:off x="1131526" y="332656"/>
            <a:ext cx="60327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4000" b="1" dirty="0" err="1" smtClean="0"/>
              <a:t>Makefile</a:t>
            </a:r>
            <a:r>
              <a:rPr kumimoji="1" lang="zh-CN" altLang="en-US" sz="4000" dirty="0" smtClean="0">
                <a:latin typeface="+mn-ea"/>
                <a:ea typeface="+mn-ea"/>
              </a:rPr>
              <a:t>练习</a:t>
            </a:r>
            <a:r>
              <a:rPr kumimoji="1" lang="en-US" altLang="zh-CN" sz="4000" dirty="0" smtClean="0">
                <a:latin typeface="+mn-ea"/>
                <a:ea typeface="+mn-ea"/>
              </a:rPr>
              <a:t>1</a:t>
            </a:r>
            <a:endParaRPr kumimoji="1" lang="zh-CN" altLang="en-US" sz="4000" b="1" dirty="0">
              <a:latin typeface="+mn-ea"/>
              <a:ea typeface="+mn-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112</a:t>
            </a:fld>
            <a:endParaRPr lang="en-US" altLang="zh-CN" dirty="0"/>
          </a:p>
        </p:txBody>
      </p:sp>
    </p:spTree>
    <p:extLst>
      <p:ext uri="{BB962C8B-B14F-4D97-AF65-F5344CB8AC3E}">
        <p14:creationId xmlns:p14="http://schemas.microsoft.com/office/powerpoint/2010/main" val="253166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6802">
                                            <p:txEl>
                                              <p:pRg st="3" end="3"/>
                                            </p:txEl>
                                          </p:spTgt>
                                        </p:tgtEl>
                                        <p:attrNameLst>
                                          <p:attrName>style.visibility</p:attrName>
                                        </p:attrNameLst>
                                      </p:cBhvr>
                                      <p:to>
                                        <p:strVal val="visible"/>
                                      </p:to>
                                    </p:set>
                                    <p:animEffect transition="in" filter="barn(inVertical)">
                                      <p:cBhvr>
                                        <p:cTn id="7" dur="500"/>
                                        <p:tgtEl>
                                          <p:spTgt spid="76802">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6802">
                                            <p:txEl>
                                              <p:pRg st="4" end="4"/>
                                            </p:txEl>
                                          </p:spTgt>
                                        </p:tgtEl>
                                        <p:attrNameLst>
                                          <p:attrName>style.visibility</p:attrName>
                                        </p:attrNameLst>
                                      </p:cBhvr>
                                      <p:to>
                                        <p:strVal val="visible"/>
                                      </p:to>
                                    </p:set>
                                    <p:animEffect transition="in" filter="barn(inVertical)">
                                      <p:cBhvr>
                                        <p:cTn id="10" dur="500"/>
                                        <p:tgtEl>
                                          <p:spTgt spid="76802">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76802">
                                            <p:txEl>
                                              <p:pRg st="5" end="5"/>
                                            </p:txEl>
                                          </p:spTgt>
                                        </p:tgtEl>
                                        <p:attrNameLst>
                                          <p:attrName>style.visibility</p:attrName>
                                        </p:attrNameLst>
                                      </p:cBhvr>
                                      <p:to>
                                        <p:strVal val="visible"/>
                                      </p:to>
                                    </p:set>
                                    <p:animEffect transition="in" filter="barn(inVertical)">
                                      <p:cBhvr>
                                        <p:cTn id="13" dur="500"/>
                                        <p:tgtEl>
                                          <p:spTgt spid="76802">
                                            <p:txEl>
                                              <p:pRg st="5" end="5"/>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76802">
                                            <p:txEl>
                                              <p:pRg st="6" end="6"/>
                                            </p:txEl>
                                          </p:spTgt>
                                        </p:tgtEl>
                                        <p:attrNameLst>
                                          <p:attrName>style.visibility</p:attrName>
                                        </p:attrNameLst>
                                      </p:cBhvr>
                                      <p:to>
                                        <p:strVal val="visible"/>
                                      </p:to>
                                    </p:set>
                                    <p:animEffect transition="in" filter="barn(inVertical)">
                                      <p:cBhvr>
                                        <p:cTn id="16" dur="500"/>
                                        <p:tgtEl>
                                          <p:spTgt spid="768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4"/>
          <p:cNvSpPr txBox="1">
            <a:spLocks noChangeArrowheads="1"/>
          </p:cNvSpPr>
          <p:nvPr/>
        </p:nvSpPr>
        <p:spPr bwMode="auto">
          <a:xfrm>
            <a:off x="539552" y="1268760"/>
            <a:ext cx="8424862" cy="496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0000"/>
              </a:lnSpc>
              <a:spcBef>
                <a:spcPct val="20000"/>
              </a:spcBef>
            </a:pPr>
            <a:r>
              <a:rPr kumimoji="1" lang="zh-CN" altLang="en-US" sz="2400" b="1" dirty="0" smtClean="0">
                <a:latin typeface="+mn-ea"/>
                <a:ea typeface="+mn-ea"/>
              </a:rPr>
              <a:t>命令</a:t>
            </a:r>
            <a:r>
              <a:rPr kumimoji="1" lang="zh-CN" altLang="en-US" sz="2400" b="1" dirty="0">
                <a:latin typeface="+mn-ea"/>
                <a:ea typeface="+mn-ea"/>
              </a:rPr>
              <a:t>格式如下： </a:t>
            </a:r>
          </a:p>
          <a:p>
            <a:pPr algn="l" eaLnBrk="1" hangingPunct="1">
              <a:lnSpc>
                <a:spcPct val="110000"/>
              </a:lnSpc>
              <a:spcBef>
                <a:spcPct val="20000"/>
              </a:spcBef>
            </a:pPr>
            <a:r>
              <a:rPr kumimoji="1" lang="en-US" altLang="zh-CN" sz="2400" b="1" dirty="0">
                <a:latin typeface="+mn-ea"/>
                <a:ea typeface="+mn-ea"/>
              </a:rPr>
              <a:t>	make [target]</a:t>
            </a:r>
          </a:p>
          <a:p>
            <a:pPr algn="l" eaLnBrk="1" hangingPunct="1">
              <a:lnSpc>
                <a:spcPct val="110000"/>
              </a:lnSpc>
              <a:spcBef>
                <a:spcPct val="20000"/>
              </a:spcBef>
            </a:pPr>
            <a:r>
              <a:rPr kumimoji="1" lang="zh-CN" altLang="en-US" sz="2400" b="1" dirty="0" smtClean="0">
                <a:latin typeface="+mn-ea"/>
                <a:ea typeface="+mn-ea"/>
              </a:rPr>
              <a:t>执行</a:t>
            </a:r>
            <a:r>
              <a:rPr kumimoji="1" lang="en-US" altLang="zh-CN" sz="2400" b="1" dirty="0">
                <a:latin typeface="+mn-ea"/>
                <a:ea typeface="+mn-ea"/>
              </a:rPr>
              <a:t>make</a:t>
            </a:r>
            <a:r>
              <a:rPr kumimoji="1" lang="zh-CN" altLang="en-US" sz="2400" b="1" dirty="0">
                <a:latin typeface="+mn-ea"/>
                <a:ea typeface="+mn-ea"/>
              </a:rPr>
              <a:t>命令时，自动读入</a:t>
            </a:r>
            <a:r>
              <a:rPr kumimoji="1" lang="en-US" altLang="zh-CN" sz="2400" b="1" dirty="0" err="1">
                <a:latin typeface="+mn-ea"/>
                <a:ea typeface="+mn-ea"/>
              </a:rPr>
              <a:t>Makefile</a:t>
            </a:r>
            <a:r>
              <a:rPr kumimoji="1" lang="zh-CN" altLang="en-US" sz="2400" b="1" dirty="0">
                <a:latin typeface="+mn-ea"/>
                <a:ea typeface="+mn-ea"/>
              </a:rPr>
              <a:t>文件并执行对应</a:t>
            </a:r>
            <a:r>
              <a:rPr kumimoji="1" lang="en-US" altLang="zh-CN" sz="2400" b="1" dirty="0">
                <a:latin typeface="+mn-ea"/>
                <a:ea typeface="+mn-ea"/>
              </a:rPr>
              <a:t>target</a:t>
            </a:r>
            <a:r>
              <a:rPr kumimoji="1" lang="zh-CN" altLang="en-US" sz="2400" b="1" dirty="0">
                <a:latin typeface="+mn-ea"/>
                <a:ea typeface="+mn-ea"/>
              </a:rPr>
              <a:t>的</a:t>
            </a:r>
            <a:r>
              <a:rPr kumimoji="1" lang="en-US" altLang="zh-CN" sz="2400" b="1" dirty="0">
                <a:latin typeface="+mn-ea"/>
                <a:ea typeface="+mn-ea"/>
              </a:rPr>
              <a:t>COMMAND</a:t>
            </a:r>
            <a:r>
              <a:rPr kumimoji="1" lang="zh-CN" altLang="en-US" sz="2400" b="1" dirty="0">
                <a:latin typeface="+mn-ea"/>
                <a:ea typeface="+mn-ea"/>
              </a:rPr>
              <a:t>语句，并找到相应的依赖文件。示例如下</a:t>
            </a:r>
            <a:r>
              <a:rPr kumimoji="1" lang="zh-CN" altLang="en-US" sz="2400" b="1" dirty="0" smtClean="0">
                <a:latin typeface="+mn-ea"/>
                <a:ea typeface="+mn-ea"/>
              </a:rPr>
              <a:t>：</a:t>
            </a:r>
            <a:endParaRPr kumimoji="1" lang="zh-CN" altLang="en-US" sz="2400" b="1" dirty="0">
              <a:latin typeface="+mn-ea"/>
              <a:ea typeface="+mn-ea"/>
            </a:endParaRPr>
          </a:p>
          <a:p>
            <a:pPr algn="l" eaLnBrk="1" hangingPunct="1">
              <a:lnSpc>
                <a:spcPct val="105000"/>
              </a:lnSpc>
            </a:pPr>
            <a:r>
              <a:rPr kumimoji="1" lang="en-US" altLang="zh-CN" sz="2400" b="1" dirty="0">
                <a:latin typeface="+mn-ea"/>
                <a:ea typeface="+mn-ea"/>
              </a:rPr>
              <a:t>[</a:t>
            </a:r>
            <a:r>
              <a:rPr kumimoji="1" lang="en-US" altLang="zh-CN" sz="2400" b="1" dirty="0" err="1" smtClean="0">
                <a:latin typeface="+mn-ea"/>
                <a:ea typeface="+mn-ea"/>
              </a:rPr>
              <a:t>root@Linux</a:t>
            </a:r>
            <a:r>
              <a:rPr kumimoji="1" lang="en-US" altLang="zh-CN" sz="2400" b="1" dirty="0" smtClean="0">
                <a:latin typeface="+mn-ea"/>
                <a:ea typeface="+mn-ea"/>
              </a:rPr>
              <a:t> </a:t>
            </a:r>
            <a:r>
              <a:rPr kumimoji="1" lang="en-US" altLang="zh-CN" sz="2400" b="1" dirty="0" err="1">
                <a:latin typeface="+mn-ea"/>
                <a:ea typeface="+mn-ea"/>
              </a:rPr>
              <a:t>myprg</a:t>
            </a:r>
            <a:r>
              <a:rPr kumimoji="1" lang="en-US" altLang="zh-CN" sz="2400" b="1" dirty="0">
                <a:latin typeface="+mn-ea"/>
                <a:ea typeface="+mn-ea"/>
              </a:rPr>
              <a:t>]#make hello</a:t>
            </a:r>
          </a:p>
          <a:p>
            <a:pPr algn="l" eaLnBrk="1" hangingPunct="1">
              <a:lnSpc>
                <a:spcPct val="105000"/>
              </a:lnSpc>
            </a:pPr>
            <a:r>
              <a:rPr kumimoji="1" lang="en-US" altLang="zh-CN" sz="2400" b="1" dirty="0" err="1">
                <a:solidFill>
                  <a:srgbClr val="0000CC"/>
                </a:solidFill>
                <a:latin typeface="+mn-ea"/>
                <a:ea typeface="+mn-ea"/>
              </a:rPr>
              <a:t>gcc</a:t>
            </a:r>
            <a:r>
              <a:rPr kumimoji="1" lang="en-US" altLang="zh-CN" sz="2400" b="1" dirty="0">
                <a:solidFill>
                  <a:srgbClr val="0000CC"/>
                </a:solidFill>
                <a:latin typeface="+mn-ea"/>
                <a:ea typeface="+mn-ea"/>
              </a:rPr>
              <a:t> </a:t>
            </a:r>
            <a:r>
              <a:rPr kumimoji="1" lang="en-US" altLang="zh-CN" sz="2400" b="1" dirty="0" err="1">
                <a:solidFill>
                  <a:srgbClr val="0000CC"/>
                </a:solidFill>
                <a:latin typeface="+mn-ea"/>
                <a:ea typeface="+mn-ea"/>
              </a:rPr>
              <a:t>hello.c</a:t>
            </a:r>
            <a:r>
              <a:rPr kumimoji="1" lang="en-US" altLang="zh-CN" sz="2400" b="1" dirty="0">
                <a:solidFill>
                  <a:srgbClr val="0000CC"/>
                </a:solidFill>
                <a:latin typeface="+mn-ea"/>
                <a:ea typeface="+mn-ea"/>
              </a:rPr>
              <a:t> -o hello</a:t>
            </a:r>
          </a:p>
          <a:p>
            <a:pPr algn="l" eaLnBrk="1" hangingPunct="1">
              <a:lnSpc>
                <a:spcPct val="105000"/>
              </a:lnSpc>
            </a:pPr>
            <a:r>
              <a:rPr kumimoji="1" lang="en-US" altLang="zh-CN" sz="2400" b="1" dirty="0">
                <a:latin typeface="+mn-ea"/>
                <a:ea typeface="+mn-ea"/>
              </a:rPr>
              <a:t>[</a:t>
            </a:r>
            <a:r>
              <a:rPr kumimoji="1" lang="en-US" altLang="zh-CN" sz="2400" b="1" dirty="0" err="1" smtClean="0">
                <a:latin typeface="+mn-ea"/>
                <a:ea typeface="+mn-ea"/>
              </a:rPr>
              <a:t>root@Linux</a:t>
            </a:r>
            <a:r>
              <a:rPr kumimoji="1" lang="en-US" altLang="zh-CN" sz="2400" b="1" dirty="0" smtClean="0">
                <a:latin typeface="+mn-ea"/>
                <a:ea typeface="+mn-ea"/>
              </a:rPr>
              <a:t> </a:t>
            </a:r>
            <a:r>
              <a:rPr kumimoji="1" lang="en-US" altLang="zh-CN" sz="2400" b="1" dirty="0" err="1">
                <a:latin typeface="+mn-ea"/>
                <a:ea typeface="+mn-ea"/>
              </a:rPr>
              <a:t>myprg</a:t>
            </a:r>
            <a:r>
              <a:rPr kumimoji="1" lang="en-US" altLang="zh-CN" sz="2400" b="1" dirty="0">
                <a:latin typeface="+mn-ea"/>
                <a:ea typeface="+mn-ea"/>
              </a:rPr>
              <a:t>]#ls</a:t>
            </a:r>
          </a:p>
          <a:p>
            <a:pPr algn="l" eaLnBrk="1" hangingPunct="1">
              <a:lnSpc>
                <a:spcPct val="105000"/>
              </a:lnSpc>
            </a:pPr>
            <a:r>
              <a:rPr kumimoji="1" lang="en-US" altLang="zh-CN" sz="2400" b="1" dirty="0">
                <a:latin typeface="+mn-ea"/>
                <a:ea typeface="+mn-ea"/>
              </a:rPr>
              <a:t>hello  </a:t>
            </a:r>
            <a:r>
              <a:rPr kumimoji="1" lang="en-US" altLang="zh-CN" sz="2400" b="1" dirty="0" err="1">
                <a:latin typeface="+mn-ea"/>
                <a:ea typeface="+mn-ea"/>
              </a:rPr>
              <a:t>hello.c</a:t>
            </a:r>
            <a:r>
              <a:rPr kumimoji="1" lang="en-US" altLang="zh-CN" sz="2400" b="1" dirty="0">
                <a:latin typeface="+mn-ea"/>
                <a:ea typeface="+mn-ea"/>
              </a:rPr>
              <a:t>  </a:t>
            </a:r>
            <a:r>
              <a:rPr kumimoji="1" lang="en-US" altLang="zh-CN" sz="2400" b="1" dirty="0" err="1">
                <a:latin typeface="+mn-ea"/>
                <a:ea typeface="+mn-ea"/>
              </a:rPr>
              <a:t>hello.h</a:t>
            </a:r>
            <a:r>
              <a:rPr kumimoji="1" lang="en-US" altLang="zh-CN" sz="2400" b="1" dirty="0">
                <a:latin typeface="+mn-ea"/>
                <a:ea typeface="+mn-ea"/>
              </a:rPr>
              <a:t>  </a:t>
            </a:r>
            <a:r>
              <a:rPr kumimoji="1" lang="en-US" altLang="zh-CN" sz="2400" b="1" dirty="0" err="1">
                <a:latin typeface="+mn-ea"/>
                <a:ea typeface="+mn-ea"/>
              </a:rPr>
              <a:t>Makefile</a:t>
            </a:r>
            <a:endParaRPr kumimoji="1" lang="en-US" altLang="zh-CN" sz="2400" b="1" dirty="0">
              <a:latin typeface="+mn-ea"/>
              <a:ea typeface="+mn-ea"/>
            </a:endParaRPr>
          </a:p>
          <a:p>
            <a:pPr algn="l" eaLnBrk="1" hangingPunct="1">
              <a:lnSpc>
                <a:spcPct val="105000"/>
              </a:lnSpc>
            </a:pPr>
            <a:r>
              <a:rPr kumimoji="1" lang="en-US" altLang="zh-CN" sz="2400" b="1" dirty="0">
                <a:latin typeface="+mn-ea"/>
                <a:ea typeface="+mn-ea"/>
              </a:rPr>
              <a:t>[</a:t>
            </a:r>
            <a:r>
              <a:rPr kumimoji="1" lang="en-US" altLang="zh-CN" sz="2400" b="1" dirty="0" err="1" smtClean="0">
                <a:latin typeface="+mn-ea"/>
                <a:ea typeface="+mn-ea"/>
              </a:rPr>
              <a:t>root@Linux</a:t>
            </a:r>
            <a:r>
              <a:rPr kumimoji="1" lang="en-US" altLang="zh-CN" sz="2400" b="1" dirty="0" smtClean="0">
                <a:latin typeface="+mn-ea"/>
                <a:ea typeface="+mn-ea"/>
              </a:rPr>
              <a:t> </a:t>
            </a:r>
            <a:r>
              <a:rPr kumimoji="1" lang="en-US" altLang="zh-CN" sz="2400" b="1" dirty="0" err="1">
                <a:latin typeface="+mn-ea"/>
                <a:ea typeface="+mn-ea"/>
              </a:rPr>
              <a:t>myprg</a:t>
            </a:r>
            <a:r>
              <a:rPr kumimoji="1" lang="en-US" altLang="zh-CN" sz="2400" b="1" dirty="0">
                <a:latin typeface="+mn-ea"/>
                <a:ea typeface="+mn-ea"/>
              </a:rPr>
              <a:t>]#make clean</a:t>
            </a:r>
          </a:p>
          <a:p>
            <a:pPr algn="l" eaLnBrk="1" hangingPunct="1">
              <a:lnSpc>
                <a:spcPct val="105000"/>
              </a:lnSpc>
            </a:pPr>
            <a:r>
              <a:rPr kumimoji="1" lang="en-US" altLang="zh-CN" sz="2400" b="1" dirty="0" err="1">
                <a:solidFill>
                  <a:srgbClr val="0000CC"/>
                </a:solidFill>
                <a:latin typeface="+mn-ea"/>
                <a:ea typeface="+mn-ea"/>
              </a:rPr>
              <a:t>rm</a:t>
            </a:r>
            <a:r>
              <a:rPr kumimoji="1" lang="en-US" altLang="zh-CN" sz="2400" b="1" dirty="0">
                <a:solidFill>
                  <a:srgbClr val="0000CC"/>
                </a:solidFill>
                <a:latin typeface="+mn-ea"/>
                <a:ea typeface="+mn-ea"/>
              </a:rPr>
              <a:t> -</a:t>
            </a:r>
            <a:r>
              <a:rPr kumimoji="1" lang="en-US" altLang="zh-CN" sz="2400" b="1" dirty="0" err="1">
                <a:solidFill>
                  <a:srgbClr val="0000CC"/>
                </a:solidFill>
                <a:latin typeface="+mn-ea"/>
                <a:ea typeface="+mn-ea"/>
              </a:rPr>
              <a:t>fr</a:t>
            </a:r>
            <a:r>
              <a:rPr kumimoji="1" lang="en-US" altLang="zh-CN" sz="2400" b="1" dirty="0">
                <a:solidFill>
                  <a:srgbClr val="0000CC"/>
                </a:solidFill>
                <a:latin typeface="+mn-ea"/>
                <a:ea typeface="+mn-ea"/>
              </a:rPr>
              <a:t> </a:t>
            </a:r>
            <a:r>
              <a:rPr kumimoji="1" lang="en-US" altLang="zh-CN" sz="2400" b="1" dirty="0" err="1">
                <a:solidFill>
                  <a:srgbClr val="0000CC"/>
                </a:solidFill>
                <a:latin typeface="+mn-ea"/>
                <a:ea typeface="+mn-ea"/>
              </a:rPr>
              <a:t>hello.c</a:t>
            </a:r>
            <a:r>
              <a:rPr kumimoji="1" lang="en-US" altLang="zh-CN" sz="2400" b="1" dirty="0">
                <a:solidFill>
                  <a:srgbClr val="0000CC"/>
                </a:solidFill>
                <a:latin typeface="+mn-ea"/>
                <a:ea typeface="+mn-ea"/>
              </a:rPr>
              <a:t> </a:t>
            </a:r>
            <a:r>
              <a:rPr kumimoji="1" lang="en-US" altLang="zh-CN" sz="2400" b="1" dirty="0" err="1">
                <a:solidFill>
                  <a:srgbClr val="0000CC"/>
                </a:solidFill>
                <a:latin typeface="+mn-ea"/>
                <a:ea typeface="+mn-ea"/>
              </a:rPr>
              <a:t>hello.h</a:t>
            </a:r>
            <a:endParaRPr kumimoji="1" lang="en-US" altLang="zh-CN" sz="2400" b="1" dirty="0">
              <a:solidFill>
                <a:srgbClr val="0000CC"/>
              </a:solidFill>
              <a:latin typeface="+mn-ea"/>
              <a:ea typeface="+mn-ea"/>
            </a:endParaRPr>
          </a:p>
          <a:p>
            <a:pPr algn="l" eaLnBrk="1" hangingPunct="1">
              <a:lnSpc>
                <a:spcPct val="105000"/>
              </a:lnSpc>
            </a:pPr>
            <a:r>
              <a:rPr kumimoji="1" lang="en-US" altLang="zh-CN" sz="2400" b="1" dirty="0">
                <a:latin typeface="+mn-ea"/>
                <a:ea typeface="+mn-ea"/>
              </a:rPr>
              <a:t>[</a:t>
            </a:r>
            <a:r>
              <a:rPr kumimoji="1" lang="en-US" altLang="zh-CN" sz="2400" b="1" dirty="0" err="1" smtClean="0">
                <a:latin typeface="+mn-ea"/>
                <a:ea typeface="+mn-ea"/>
              </a:rPr>
              <a:t>root@Linux</a:t>
            </a:r>
            <a:r>
              <a:rPr kumimoji="1" lang="en-US" altLang="zh-CN" sz="2400" b="1" dirty="0" smtClean="0">
                <a:latin typeface="+mn-ea"/>
                <a:ea typeface="+mn-ea"/>
              </a:rPr>
              <a:t> </a:t>
            </a:r>
            <a:r>
              <a:rPr kumimoji="1" lang="en-US" altLang="zh-CN" sz="2400" b="1" dirty="0" err="1">
                <a:latin typeface="+mn-ea"/>
                <a:ea typeface="+mn-ea"/>
              </a:rPr>
              <a:t>myprg</a:t>
            </a:r>
            <a:r>
              <a:rPr kumimoji="1" lang="en-US" altLang="zh-CN" sz="2400" b="1" dirty="0">
                <a:latin typeface="+mn-ea"/>
                <a:ea typeface="+mn-ea"/>
              </a:rPr>
              <a:t>]#ls</a:t>
            </a:r>
          </a:p>
          <a:p>
            <a:pPr algn="l" eaLnBrk="1" hangingPunct="1">
              <a:lnSpc>
                <a:spcPct val="105000"/>
              </a:lnSpc>
            </a:pPr>
            <a:r>
              <a:rPr kumimoji="1" lang="en-US" altLang="zh-CN" sz="2400" b="1" dirty="0">
                <a:latin typeface="+mn-ea"/>
                <a:ea typeface="+mn-ea"/>
              </a:rPr>
              <a:t>hello  </a:t>
            </a:r>
            <a:r>
              <a:rPr kumimoji="1" lang="en-US" altLang="zh-CN" sz="2400" b="1" dirty="0" err="1">
                <a:latin typeface="+mn-ea"/>
                <a:ea typeface="+mn-ea"/>
              </a:rPr>
              <a:t>Makefile</a:t>
            </a:r>
            <a:endParaRPr kumimoji="1" lang="zh-CN" altLang="en-US" sz="2400" b="1" dirty="0">
              <a:latin typeface="+mn-ea"/>
              <a:ea typeface="+mn-ea"/>
            </a:endParaRPr>
          </a:p>
        </p:txBody>
      </p:sp>
      <p:sp>
        <p:nvSpPr>
          <p:cNvPr id="3" name="标题 2"/>
          <p:cNvSpPr>
            <a:spLocks noGrp="1"/>
          </p:cNvSpPr>
          <p:nvPr>
            <p:ph type="title"/>
          </p:nvPr>
        </p:nvSpPr>
        <p:spPr/>
        <p:txBody>
          <a:bodyPr/>
          <a:lstStyle/>
          <a:p>
            <a:r>
              <a:rPr kumimoji="1" lang="zh-CN" altLang="en-US" dirty="0">
                <a:latin typeface="+mn-ea"/>
              </a:rPr>
              <a:t>使用</a:t>
            </a:r>
            <a:r>
              <a:rPr kumimoji="1" lang="en-US" altLang="zh-CN" dirty="0">
                <a:latin typeface="+mn-ea"/>
              </a:rPr>
              <a:t>make</a:t>
            </a:r>
            <a:r>
              <a:rPr kumimoji="1" lang="zh-CN" altLang="en-US" dirty="0" smtClean="0">
                <a:latin typeface="+mn-ea"/>
              </a:rPr>
              <a:t>命令</a:t>
            </a:r>
            <a:endParaRPr lang="zh-CN" altLang="en-US" dirty="0"/>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113</a:t>
            </a:fld>
            <a:endParaRPr lang="en-US" altLang="zh-CN"/>
          </a:p>
        </p:txBody>
      </p:sp>
    </p:spTree>
    <p:extLst>
      <p:ext uri="{BB962C8B-B14F-4D97-AF65-F5344CB8AC3E}">
        <p14:creationId xmlns:p14="http://schemas.microsoft.com/office/powerpoint/2010/main" val="349699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7826">
                                            <p:txEl>
                                              <p:pRg st="4" end="4"/>
                                            </p:txEl>
                                          </p:spTgt>
                                        </p:tgtEl>
                                        <p:attrNameLst>
                                          <p:attrName>style.visibility</p:attrName>
                                        </p:attrNameLst>
                                      </p:cBhvr>
                                      <p:to>
                                        <p:strVal val="visible"/>
                                      </p:to>
                                    </p:set>
                                    <p:animEffect transition="in" filter="barn(inVertical)">
                                      <p:cBhvr>
                                        <p:cTn id="7" dur="500"/>
                                        <p:tgtEl>
                                          <p:spTgt spid="7782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7826">
                                            <p:txEl>
                                              <p:pRg st="8" end="8"/>
                                            </p:txEl>
                                          </p:spTgt>
                                        </p:tgtEl>
                                        <p:attrNameLst>
                                          <p:attrName>style.visibility</p:attrName>
                                        </p:attrNameLst>
                                      </p:cBhvr>
                                      <p:to>
                                        <p:strVal val="visible"/>
                                      </p:to>
                                    </p:set>
                                    <p:animEffect transition="in" filter="barn(inVertical)">
                                      <p:cBhvr>
                                        <p:cTn id="12" dur="500"/>
                                        <p:tgtEl>
                                          <p:spTgt spid="778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4"/>
          <p:cNvSpPr txBox="1">
            <a:spLocks noChangeArrowheads="1"/>
          </p:cNvSpPr>
          <p:nvPr/>
        </p:nvSpPr>
        <p:spPr bwMode="auto">
          <a:xfrm>
            <a:off x="323528" y="679565"/>
            <a:ext cx="7992565" cy="505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5000"/>
              </a:lnSpc>
              <a:spcBef>
                <a:spcPct val="30000"/>
              </a:spcBef>
            </a:pPr>
            <a:r>
              <a:rPr kumimoji="1" lang="zh-CN" altLang="en-US" sz="2600" b="1" dirty="0" smtClean="0">
                <a:latin typeface="+mn-ea"/>
                <a:ea typeface="+mn-ea"/>
              </a:rPr>
              <a:t>上例</a:t>
            </a:r>
            <a:r>
              <a:rPr kumimoji="1" lang="zh-CN" altLang="en-US" sz="2600" b="1" dirty="0">
                <a:latin typeface="+mn-ea"/>
                <a:ea typeface="+mn-ea"/>
              </a:rPr>
              <a:t>中</a:t>
            </a:r>
          </a:p>
          <a:p>
            <a:pPr marL="457200" indent="-457200" algn="l" eaLnBrk="1" hangingPunct="1">
              <a:lnSpc>
                <a:spcPct val="115000"/>
              </a:lnSpc>
              <a:spcBef>
                <a:spcPct val="30000"/>
              </a:spcBef>
              <a:buSzPct val="80000"/>
              <a:buFont typeface="Wingdings" panose="05000000000000000000" pitchFamily="2" charset="2"/>
              <a:buChar char="l"/>
            </a:pPr>
            <a:r>
              <a:rPr kumimoji="1" lang="en-US" altLang="zh-CN" sz="2600" b="1" dirty="0" smtClean="0">
                <a:latin typeface="+mn-ea"/>
                <a:ea typeface="+mn-ea"/>
              </a:rPr>
              <a:t>make </a:t>
            </a:r>
            <a:r>
              <a:rPr kumimoji="1" lang="en-US" altLang="zh-CN" sz="2600" b="1" dirty="0">
                <a:latin typeface="+mn-ea"/>
                <a:ea typeface="+mn-ea"/>
              </a:rPr>
              <a:t>hello</a:t>
            </a:r>
            <a:r>
              <a:rPr kumimoji="1" lang="zh-CN" altLang="en-US" sz="2600" b="1" dirty="0">
                <a:latin typeface="+mn-ea"/>
                <a:ea typeface="+mn-ea"/>
              </a:rPr>
              <a:t>命令执行了目标体（</a:t>
            </a:r>
            <a:r>
              <a:rPr kumimoji="1" lang="en-US" altLang="zh-CN" sz="2600" b="1" dirty="0">
                <a:latin typeface="+mn-ea"/>
                <a:ea typeface="+mn-ea"/>
              </a:rPr>
              <a:t>hello</a:t>
            </a:r>
            <a:r>
              <a:rPr kumimoji="1" lang="zh-CN" altLang="en-US" sz="2600" b="1" dirty="0">
                <a:latin typeface="+mn-ea"/>
                <a:ea typeface="+mn-ea"/>
              </a:rPr>
              <a:t>）所对应的命令语句（</a:t>
            </a:r>
            <a:r>
              <a:rPr kumimoji="1" lang="en-US" altLang="zh-CN" sz="2600" b="1" dirty="0" err="1">
                <a:latin typeface="+mn-ea"/>
                <a:ea typeface="+mn-ea"/>
              </a:rPr>
              <a:t>gcc</a:t>
            </a:r>
            <a:r>
              <a:rPr kumimoji="1" lang="en-US" altLang="zh-CN" sz="2600" b="1" dirty="0">
                <a:latin typeface="+mn-ea"/>
                <a:ea typeface="+mn-ea"/>
              </a:rPr>
              <a:t> </a:t>
            </a:r>
            <a:r>
              <a:rPr kumimoji="1" lang="en-US" altLang="zh-CN" sz="2600" b="1" dirty="0" err="1">
                <a:latin typeface="+mn-ea"/>
                <a:ea typeface="+mn-ea"/>
              </a:rPr>
              <a:t>hello.c</a:t>
            </a:r>
            <a:r>
              <a:rPr kumimoji="1" lang="en-US" altLang="zh-CN" sz="2600" b="1" dirty="0">
                <a:latin typeface="+mn-ea"/>
                <a:ea typeface="+mn-ea"/>
              </a:rPr>
              <a:t> -o hello</a:t>
            </a:r>
            <a:r>
              <a:rPr kumimoji="1" lang="zh-CN" altLang="en-US" sz="2600" b="1" dirty="0">
                <a:latin typeface="+mn-ea"/>
                <a:ea typeface="+mn-ea"/>
              </a:rPr>
              <a:t>），并生成了该目标体（</a:t>
            </a:r>
            <a:r>
              <a:rPr kumimoji="1" lang="en-US" altLang="zh-CN" sz="2600" b="1" dirty="0">
                <a:latin typeface="+mn-ea"/>
                <a:ea typeface="+mn-ea"/>
              </a:rPr>
              <a:t>hello</a:t>
            </a:r>
            <a:r>
              <a:rPr kumimoji="1" lang="zh-CN" altLang="en-US" sz="2600" b="1" dirty="0">
                <a:latin typeface="+mn-ea"/>
                <a:ea typeface="+mn-ea"/>
              </a:rPr>
              <a:t>）。</a:t>
            </a:r>
          </a:p>
          <a:p>
            <a:pPr marL="457200" indent="-457200" algn="l" eaLnBrk="1" hangingPunct="1">
              <a:lnSpc>
                <a:spcPct val="115000"/>
              </a:lnSpc>
              <a:spcBef>
                <a:spcPct val="30000"/>
              </a:spcBef>
              <a:buSzPct val="80000"/>
              <a:buFont typeface="Wingdings" panose="05000000000000000000" pitchFamily="2" charset="2"/>
              <a:buChar char="l"/>
            </a:pPr>
            <a:r>
              <a:rPr kumimoji="1" lang="en-US" altLang="zh-CN" sz="2600" b="1" dirty="0" smtClean="0">
                <a:latin typeface="+mn-ea"/>
                <a:ea typeface="+mn-ea"/>
              </a:rPr>
              <a:t>make </a:t>
            </a:r>
            <a:r>
              <a:rPr kumimoji="1" lang="en-US" altLang="zh-CN" sz="2600" b="1" dirty="0">
                <a:latin typeface="+mn-ea"/>
                <a:ea typeface="+mn-ea"/>
              </a:rPr>
              <a:t>clean</a:t>
            </a:r>
            <a:r>
              <a:rPr kumimoji="1" lang="zh-CN" altLang="en-US" sz="2600" b="1" dirty="0">
                <a:latin typeface="+mn-ea"/>
                <a:ea typeface="+mn-ea"/>
              </a:rPr>
              <a:t>命令则执行相应命令</a:t>
            </a:r>
            <a:r>
              <a:rPr kumimoji="1" lang="en-US" altLang="zh-CN" sz="2600" b="1" dirty="0">
                <a:latin typeface="+mn-ea"/>
                <a:ea typeface="+mn-ea"/>
              </a:rPr>
              <a:t>(</a:t>
            </a:r>
            <a:r>
              <a:rPr kumimoji="1" lang="en-US" altLang="zh-CN" sz="2600" b="1" dirty="0" err="1">
                <a:latin typeface="+mn-ea"/>
                <a:ea typeface="+mn-ea"/>
              </a:rPr>
              <a:t>rm</a:t>
            </a:r>
            <a:r>
              <a:rPr kumimoji="1" lang="en-US" altLang="zh-CN" sz="2600" b="1" dirty="0">
                <a:latin typeface="+mn-ea"/>
                <a:ea typeface="+mn-ea"/>
              </a:rPr>
              <a:t> -</a:t>
            </a:r>
            <a:r>
              <a:rPr kumimoji="1" lang="en-US" altLang="zh-CN" sz="2600" b="1" dirty="0" err="1">
                <a:latin typeface="+mn-ea"/>
                <a:ea typeface="+mn-ea"/>
              </a:rPr>
              <a:t>fr</a:t>
            </a:r>
            <a:r>
              <a:rPr kumimoji="1" lang="en-US" altLang="zh-CN" sz="2600" b="1" dirty="0">
                <a:latin typeface="+mn-ea"/>
                <a:ea typeface="+mn-ea"/>
              </a:rPr>
              <a:t> </a:t>
            </a:r>
            <a:r>
              <a:rPr kumimoji="1" lang="en-US" altLang="zh-CN" sz="2600" b="1" dirty="0" err="1">
                <a:latin typeface="+mn-ea"/>
                <a:ea typeface="+mn-ea"/>
              </a:rPr>
              <a:t>hello.c</a:t>
            </a:r>
            <a:r>
              <a:rPr kumimoji="1" lang="en-US" altLang="zh-CN" sz="2600" b="1" dirty="0">
                <a:latin typeface="+mn-ea"/>
                <a:ea typeface="+mn-ea"/>
              </a:rPr>
              <a:t> </a:t>
            </a:r>
            <a:r>
              <a:rPr kumimoji="1" lang="en-US" altLang="zh-CN" sz="2600" b="1" dirty="0" err="1">
                <a:latin typeface="+mn-ea"/>
                <a:ea typeface="+mn-ea"/>
              </a:rPr>
              <a:t>hello.h</a:t>
            </a:r>
            <a:r>
              <a:rPr kumimoji="1" lang="en-US" altLang="zh-CN" sz="2600" b="1" dirty="0">
                <a:latin typeface="+mn-ea"/>
                <a:ea typeface="+mn-ea"/>
              </a:rPr>
              <a:t>)</a:t>
            </a:r>
            <a:r>
              <a:rPr kumimoji="1" lang="zh-CN" altLang="en-US" sz="2600" b="1" dirty="0">
                <a:latin typeface="+mn-ea"/>
                <a:ea typeface="+mn-ea"/>
              </a:rPr>
              <a:t>删除了文件</a:t>
            </a:r>
            <a:r>
              <a:rPr kumimoji="1" lang="en-US" altLang="zh-CN" sz="2600" b="1" dirty="0" err="1">
                <a:latin typeface="+mn-ea"/>
                <a:ea typeface="+mn-ea"/>
              </a:rPr>
              <a:t>hello.c</a:t>
            </a:r>
            <a:r>
              <a:rPr kumimoji="1" lang="zh-CN" altLang="en-US" sz="2600" b="1" dirty="0">
                <a:latin typeface="+mn-ea"/>
                <a:ea typeface="+mn-ea"/>
              </a:rPr>
              <a:t>和</a:t>
            </a:r>
            <a:r>
              <a:rPr kumimoji="1" lang="en-US" altLang="zh-CN" sz="2600" b="1" dirty="0" err="1">
                <a:latin typeface="+mn-ea"/>
                <a:ea typeface="+mn-ea"/>
              </a:rPr>
              <a:t>hello.h</a:t>
            </a:r>
            <a:r>
              <a:rPr kumimoji="1" lang="zh-CN" altLang="en-US" sz="2600" b="1" dirty="0" smtClean="0">
                <a:latin typeface="+mn-ea"/>
                <a:ea typeface="+mn-ea"/>
              </a:rPr>
              <a:t>。</a:t>
            </a:r>
            <a:endParaRPr kumimoji="1" lang="zh-CN" altLang="en-US" sz="2600" b="1" dirty="0">
              <a:latin typeface="+mn-ea"/>
              <a:ea typeface="+mn-ea"/>
            </a:endParaRPr>
          </a:p>
          <a:p>
            <a:pPr algn="l" eaLnBrk="1" hangingPunct="1">
              <a:lnSpc>
                <a:spcPct val="115000"/>
              </a:lnSpc>
              <a:spcBef>
                <a:spcPct val="30000"/>
              </a:spcBef>
            </a:pPr>
            <a:r>
              <a:rPr kumimoji="1" lang="zh-CN" altLang="en-US" sz="2600" b="1" dirty="0" smtClean="0">
                <a:latin typeface="+mn-ea"/>
                <a:ea typeface="+mn-ea"/>
              </a:rPr>
              <a:t>执行</a:t>
            </a:r>
            <a:r>
              <a:rPr kumimoji="1" lang="en-US" altLang="zh-CN" sz="2600" b="1" dirty="0">
                <a:latin typeface="+mn-ea"/>
                <a:ea typeface="+mn-ea"/>
              </a:rPr>
              <a:t>make</a:t>
            </a:r>
            <a:r>
              <a:rPr kumimoji="1" lang="zh-CN" altLang="en-US" sz="2600" b="1" dirty="0">
                <a:latin typeface="+mn-ea"/>
                <a:ea typeface="+mn-ea"/>
              </a:rPr>
              <a:t>命令时自动检测相关文件的时间戳。如执行</a:t>
            </a:r>
            <a:r>
              <a:rPr kumimoji="1" lang="en-US" altLang="zh-CN" sz="2600" b="1" dirty="0">
                <a:latin typeface="+mn-ea"/>
                <a:ea typeface="+mn-ea"/>
              </a:rPr>
              <a:t>make hello</a:t>
            </a:r>
            <a:r>
              <a:rPr kumimoji="1" lang="zh-CN" altLang="en-US" sz="2600" b="1" dirty="0">
                <a:latin typeface="+mn-ea"/>
                <a:ea typeface="+mn-ea"/>
              </a:rPr>
              <a:t>命令，</a:t>
            </a:r>
            <a:r>
              <a:rPr kumimoji="1" lang="en-US" altLang="zh-CN" sz="2600" b="1" dirty="0">
                <a:latin typeface="+mn-ea"/>
                <a:ea typeface="+mn-ea"/>
              </a:rPr>
              <a:t>make</a:t>
            </a:r>
            <a:r>
              <a:rPr kumimoji="1" lang="zh-CN" altLang="en-US" sz="2600" b="1" dirty="0">
                <a:latin typeface="+mn-ea"/>
                <a:ea typeface="+mn-ea"/>
              </a:rPr>
              <a:t>首先检查目标体和依赖体之间的时间戳，如果</a:t>
            </a:r>
            <a:r>
              <a:rPr kumimoji="1" lang="en-US" altLang="zh-CN" sz="2600" b="1" dirty="0" err="1">
                <a:latin typeface="+mn-ea"/>
                <a:ea typeface="+mn-ea"/>
              </a:rPr>
              <a:t>hello.c</a:t>
            </a:r>
            <a:r>
              <a:rPr kumimoji="1" lang="zh-CN" altLang="en-US" sz="2600" b="1" dirty="0">
                <a:latin typeface="+mn-ea"/>
                <a:ea typeface="+mn-ea"/>
              </a:rPr>
              <a:t>或</a:t>
            </a:r>
            <a:r>
              <a:rPr kumimoji="1" lang="en-US" altLang="zh-CN" sz="2600" b="1" dirty="0" err="1">
                <a:latin typeface="+mn-ea"/>
                <a:ea typeface="+mn-ea"/>
              </a:rPr>
              <a:t>hello.h</a:t>
            </a:r>
            <a:r>
              <a:rPr kumimoji="1" lang="zh-CN" altLang="en-US" sz="2600" b="1" dirty="0">
                <a:latin typeface="+mn-ea"/>
                <a:ea typeface="+mn-ea"/>
              </a:rPr>
              <a:t>的时间戳比</a:t>
            </a:r>
            <a:r>
              <a:rPr kumimoji="1" lang="en-US" altLang="zh-CN" sz="2600" b="1" dirty="0">
                <a:latin typeface="+mn-ea"/>
                <a:ea typeface="+mn-ea"/>
              </a:rPr>
              <a:t>hello</a:t>
            </a:r>
            <a:r>
              <a:rPr kumimoji="1" lang="zh-CN" altLang="en-US" sz="2600" b="1" dirty="0">
                <a:latin typeface="+mn-ea"/>
                <a:ea typeface="+mn-ea"/>
              </a:rPr>
              <a:t>更新，则对应的</a:t>
            </a:r>
            <a:r>
              <a:rPr kumimoji="1" lang="en-US" altLang="zh-CN" sz="2600" b="1" dirty="0">
                <a:latin typeface="+mn-ea"/>
                <a:ea typeface="+mn-ea"/>
              </a:rPr>
              <a:t>COMMAND</a:t>
            </a:r>
            <a:r>
              <a:rPr kumimoji="1" lang="zh-CN" altLang="en-US" sz="2600" b="1" dirty="0">
                <a:latin typeface="+mn-ea"/>
                <a:ea typeface="+mn-ea"/>
              </a:rPr>
              <a:t>命令被执行，否则不被执行。</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114</a:t>
            </a:fld>
            <a:endParaRPr lang="en-US" altLang="zh-CN"/>
          </a:p>
        </p:txBody>
      </p:sp>
    </p:spTree>
    <p:extLst>
      <p:ext uri="{BB962C8B-B14F-4D97-AF65-F5344CB8AC3E}">
        <p14:creationId xmlns:p14="http://schemas.microsoft.com/office/powerpoint/2010/main" val="166934530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44624"/>
            <a:ext cx="7543800" cy="858837"/>
          </a:xfrm>
        </p:spPr>
        <p:txBody>
          <a:bodyPr/>
          <a:lstStyle/>
          <a:p>
            <a:pPr eaLnBrk="1" hangingPunct="1"/>
            <a:r>
              <a:rPr lang="en-US" altLang="zh-CN" sz="4000" dirty="0" err="1" smtClean="0"/>
              <a:t>Makefile</a:t>
            </a:r>
            <a:r>
              <a:rPr lang="zh-CN" altLang="en-US" sz="4000" dirty="0" smtClean="0"/>
              <a:t>练习</a:t>
            </a:r>
            <a:r>
              <a:rPr lang="en-US" altLang="zh-CN" sz="4000" dirty="0" smtClean="0"/>
              <a:t>2</a:t>
            </a:r>
            <a:endParaRPr lang="zh-CN" altLang="en-US" sz="4000" dirty="0" smtClean="0"/>
          </a:p>
        </p:txBody>
      </p:sp>
      <p:sp>
        <p:nvSpPr>
          <p:cNvPr id="9219" name="Rectangle 3"/>
          <p:cNvSpPr>
            <a:spLocks noGrp="1" noChangeArrowheads="1"/>
          </p:cNvSpPr>
          <p:nvPr>
            <p:ph type="body" idx="1"/>
          </p:nvPr>
        </p:nvSpPr>
        <p:spPr>
          <a:xfrm>
            <a:off x="518864" y="1105570"/>
            <a:ext cx="8229600" cy="4411662"/>
          </a:xfrm>
        </p:spPr>
        <p:txBody>
          <a:bodyPr/>
          <a:lstStyle/>
          <a:p>
            <a:pPr marL="0" indent="0" eaLnBrk="1" hangingPunct="1">
              <a:lnSpc>
                <a:spcPct val="90000"/>
              </a:lnSpc>
              <a:buNone/>
            </a:pPr>
            <a:r>
              <a:rPr lang="zh-CN" altLang="en-US" sz="2400" dirty="0" smtClean="0"/>
              <a:t>有三个源程序</a:t>
            </a:r>
          </a:p>
          <a:p>
            <a:pPr eaLnBrk="1" hangingPunct="1">
              <a:lnSpc>
                <a:spcPct val="90000"/>
              </a:lnSpc>
            </a:pPr>
            <a:r>
              <a:rPr lang="zh-CN" altLang="en-US" sz="2000" dirty="0" smtClean="0">
                <a:solidFill>
                  <a:srgbClr val="0000CC"/>
                </a:solidFill>
              </a:rPr>
              <a:t>程序</a:t>
            </a:r>
            <a:r>
              <a:rPr lang="en-US" altLang="zh-CN" sz="2000" dirty="0" err="1" smtClean="0">
                <a:solidFill>
                  <a:srgbClr val="0000CC"/>
                </a:solidFill>
              </a:rPr>
              <a:t>fun1.c</a:t>
            </a:r>
            <a:r>
              <a:rPr lang="en-US" altLang="zh-CN" sz="2000" dirty="0" smtClean="0">
                <a:solidFill>
                  <a:srgbClr val="0000CC"/>
                </a:solidFill>
              </a:rPr>
              <a:t> : </a:t>
            </a:r>
          </a:p>
          <a:p>
            <a:pPr marL="0" indent="0" eaLnBrk="1" hangingPunct="1">
              <a:lnSpc>
                <a:spcPct val="90000"/>
              </a:lnSpc>
              <a:buNone/>
            </a:pPr>
            <a:r>
              <a:rPr lang="en-US" altLang="zh-CN" sz="2000" dirty="0" smtClean="0"/>
              <a:t>#include &lt;</a:t>
            </a:r>
            <a:r>
              <a:rPr lang="en-US" altLang="zh-CN" sz="2000" dirty="0" err="1" smtClean="0"/>
              <a:t>stdio.h</a:t>
            </a:r>
            <a:r>
              <a:rPr lang="en-US" altLang="zh-CN" sz="2000" dirty="0" smtClean="0"/>
              <a:t>&gt;</a:t>
            </a:r>
          </a:p>
          <a:p>
            <a:pPr marL="0" indent="0" eaLnBrk="1" hangingPunct="1">
              <a:lnSpc>
                <a:spcPct val="90000"/>
              </a:lnSpc>
              <a:buNone/>
            </a:pPr>
            <a:r>
              <a:rPr lang="en-US" altLang="zh-CN" sz="2000" dirty="0" smtClean="0"/>
              <a:t>void </a:t>
            </a:r>
            <a:r>
              <a:rPr lang="en-US" altLang="zh-CN" sz="2000" dirty="0" err="1" smtClean="0"/>
              <a:t>fun1</a:t>
            </a:r>
            <a:r>
              <a:rPr lang="en-US" altLang="zh-CN" sz="2000" dirty="0" smtClean="0"/>
              <a:t>(){</a:t>
            </a:r>
            <a:r>
              <a:rPr lang="en-US" altLang="zh-CN" sz="2000" dirty="0" err="1" smtClean="0"/>
              <a:t>printf</a:t>
            </a:r>
            <a:r>
              <a:rPr lang="en-US" altLang="zh-CN" sz="2000" dirty="0" smtClean="0"/>
              <a:t>(“this is </a:t>
            </a:r>
            <a:r>
              <a:rPr lang="en-US" altLang="zh-CN" sz="2000" dirty="0" err="1" smtClean="0"/>
              <a:t>fun1</a:t>
            </a:r>
            <a:r>
              <a:rPr lang="en-US" altLang="zh-CN" sz="2000" dirty="0" smtClean="0"/>
              <a:t>\n”);}</a:t>
            </a:r>
          </a:p>
          <a:p>
            <a:pPr eaLnBrk="1" hangingPunct="1">
              <a:lnSpc>
                <a:spcPct val="90000"/>
              </a:lnSpc>
            </a:pPr>
            <a:r>
              <a:rPr lang="zh-CN" altLang="en-US" sz="2000" dirty="0" smtClean="0">
                <a:solidFill>
                  <a:srgbClr val="0000CC"/>
                </a:solidFill>
              </a:rPr>
              <a:t>程序</a:t>
            </a:r>
            <a:r>
              <a:rPr lang="en-US" altLang="zh-CN" sz="2000" dirty="0" err="1" smtClean="0">
                <a:solidFill>
                  <a:srgbClr val="0000CC"/>
                </a:solidFill>
              </a:rPr>
              <a:t>fun2.c</a:t>
            </a:r>
            <a:r>
              <a:rPr lang="en-US" altLang="zh-CN" sz="2000" dirty="0" smtClean="0">
                <a:solidFill>
                  <a:srgbClr val="0000CC"/>
                </a:solidFill>
              </a:rPr>
              <a:t> :</a:t>
            </a:r>
          </a:p>
          <a:p>
            <a:pPr marL="0" indent="0" eaLnBrk="1" hangingPunct="1">
              <a:lnSpc>
                <a:spcPct val="90000"/>
              </a:lnSpc>
              <a:buNone/>
            </a:pPr>
            <a:r>
              <a:rPr lang="en-US" altLang="zh-CN" sz="2000" dirty="0"/>
              <a:t>#include &lt;</a:t>
            </a:r>
            <a:r>
              <a:rPr lang="en-US" altLang="zh-CN" sz="2000" dirty="0" err="1"/>
              <a:t>stdio.h</a:t>
            </a:r>
            <a:r>
              <a:rPr lang="en-US" altLang="zh-CN" sz="2000" dirty="0"/>
              <a:t>&gt;</a:t>
            </a:r>
          </a:p>
          <a:p>
            <a:pPr marL="0" indent="0" eaLnBrk="1" hangingPunct="1">
              <a:lnSpc>
                <a:spcPct val="90000"/>
              </a:lnSpc>
              <a:buNone/>
            </a:pPr>
            <a:r>
              <a:rPr lang="en-US" altLang="zh-CN" sz="2000" dirty="0" smtClean="0"/>
              <a:t>void </a:t>
            </a:r>
            <a:r>
              <a:rPr lang="en-US" altLang="zh-CN" sz="2000" dirty="0" err="1" smtClean="0"/>
              <a:t>fun2</a:t>
            </a:r>
            <a:r>
              <a:rPr lang="en-US" altLang="zh-CN" sz="2000" dirty="0" smtClean="0"/>
              <a:t>(){</a:t>
            </a:r>
            <a:r>
              <a:rPr lang="en-US" altLang="zh-CN" sz="2000" dirty="0" err="1" smtClean="0"/>
              <a:t>printf</a:t>
            </a:r>
            <a:r>
              <a:rPr lang="en-US" altLang="zh-CN" sz="2000" dirty="0" smtClean="0"/>
              <a:t>(“this </a:t>
            </a:r>
            <a:r>
              <a:rPr lang="en-US" altLang="zh-CN" sz="2000" dirty="0"/>
              <a:t>is </a:t>
            </a:r>
            <a:r>
              <a:rPr lang="en-US" altLang="zh-CN" sz="2000" dirty="0" err="1" smtClean="0"/>
              <a:t>fun2</a:t>
            </a:r>
            <a:r>
              <a:rPr lang="en-US" altLang="zh-CN" sz="2000" dirty="0" smtClean="0"/>
              <a:t>\n”);}</a:t>
            </a:r>
            <a:endParaRPr lang="en-US" altLang="zh-CN" sz="2400" dirty="0" smtClean="0"/>
          </a:p>
          <a:p>
            <a:pPr eaLnBrk="1" hangingPunct="1">
              <a:lnSpc>
                <a:spcPct val="90000"/>
              </a:lnSpc>
            </a:pPr>
            <a:r>
              <a:rPr lang="zh-CN" altLang="en-US" sz="2000" dirty="0" smtClean="0">
                <a:solidFill>
                  <a:srgbClr val="0000CC"/>
                </a:solidFill>
              </a:rPr>
              <a:t>程序</a:t>
            </a:r>
            <a:r>
              <a:rPr lang="en-US" altLang="zh-CN" sz="2000" dirty="0" err="1" smtClean="0">
                <a:solidFill>
                  <a:srgbClr val="0000CC"/>
                </a:solidFill>
              </a:rPr>
              <a:t>main.c</a:t>
            </a:r>
            <a:r>
              <a:rPr lang="en-US" altLang="zh-CN" sz="2000" dirty="0" smtClean="0">
                <a:solidFill>
                  <a:srgbClr val="0000CC"/>
                </a:solidFill>
              </a:rPr>
              <a:t>:</a:t>
            </a:r>
          </a:p>
          <a:p>
            <a:pPr marL="0" indent="0" eaLnBrk="1" hangingPunct="1">
              <a:lnSpc>
                <a:spcPct val="90000"/>
              </a:lnSpc>
              <a:buNone/>
            </a:pPr>
            <a:r>
              <a:rPr lang="en-US" altLang="zh-CN" sz="2000" dirty="0" smtClean="0"/>
              <a:t> #</a:t>
            </a:r>
            <a:r>
              <a:rPr lang="en-US" altLang="zh-CN" sz="2000" dirty="0"/>
              <a:t>include &lt;</a:t>
            </a:r>
            <a:r>
              <a:rPr lang="en-US" altLang="zh-CN" sz="2000" dirty="0" err="1"/>
              <a:t>stdio.h</a:t>
            </a:r>
            <a:r>
              <a:rPr lang="en-US" altLang="zh-CN" sz="2000" dirty="0"/>
              <a:t>&gt;</a:t>
            </a:r>
          </a:p>
          <a:p>
            <a:pPr marL="0" indent="0" eaLnBrk="1" hangingPunct="1">
              <a:lnSpc>
                <a:spcPct val="90000"/>
              </a:lnSpc>
              <a:buNone/>
            </a:pPr>
            <a:r>
              <a:rPr lang="en-US" altLang="zh-CN" sz="2000" dirty="0" smtClean="0"/>
              <a:t>void fun1();</a:t>
            </a:r>
          </a:p>
          <a:p>
            <a:pPr marL="0" indent="0" eaLnBrk="1" hangingPunct="1">
              <a:lnSpc>
                <a:spcPct val="90000"/>
              </a:lnSpc>
              <a:buNone/>
            </a:pPr>
            <a:r>
              <a:rPr lang="en-US" altLang="zh-CN" sz="2000" dirty="0"/>
              <a:t>v</a:t>
            </a:r>
            <a:r>
              <a:rPr lang="en-US" altLang="zh-CN" sz="2000" dirty="0" smtClean="0"/>
              <a:t>oid fun2();</a:t>
            </a:r>
          </a:p>
          <a:p>
            <a:pPr marL="0" indent="0" eaLnBrk="1" hangingPunct="1">
              <a:lnSpc>
                <a:spcPct val="90000"/>
              </a:lnSpc>
              <a:buNone/>
            </a:pPr>
            <a:r>
              <a:rPr lang="en-US" altLang="zh-CN" sz="2000" dirty="0" err="1" smtClean="0"/>
              <a:t>int</a:t>
            </a:r>
            <a:r>
              <a:rPr lang="en-US" altLang="zh-CN" sz="2000" dirty="0" smtClean="0"/>
              <a:t> </a:t>
            </a:r>
            <a:r>
              <a:rPr lang="en-US" altLang="zh-CN" sz="2000" dirty="0" smtClean="0"/>
              <a:t>main()</a:t>
            </a:r>
          </a:p>
          <a:p>
            <a:pPr marL="0" indent="0" eaLnBrk="1" hangingPunct="1">
              <a:lnSpc>
                <a:spcPct val="90000"/>
              </a:lnSpc>
              <a:buNone/>
            </a:pPr>
            <a:r>
              <a:rPr lang="en-US" altLang="zh-CN" sz="2000" dirty="0" smtClean="0"/>
              <a:t>{</a:t>
            </a:r>
          </a:p>
          <a:p>
            <a:pPr marL="0" indent="0" eaLnBrk="1" hangingPunct="1">
              <a:lnSpc>
                <a:spcPct val="90000"/>
              </a:lnSpc>
              <a:buNone/>
            </a:pPr>
            <a:r>
              <a:rPr lang="en-US" altLang="zh-CN" sz="2000" dirty="0"/>
              <a:t> </a:t>
            </a:r>
            <a:r>
              <a:rPr lang="en-US" altLang="zh-CN" sz="2000" dirty="0" smtClean="0"/>
              <a:t>     </a:t>
            </a:r>
            <a:r>
              <a:rPr lang="en-US" altLang="zh-CN" sz="2000" dirty="0" err="1" smtClean="0"/>
              <a:t>fun1</a:t>
            </a:r>
            <a:r>
              <a:rPr lang="en-US" altLang="zh-CN" sz="2000" dirty="0" smtClean="0"/>
              <a:t>();</a:t>
            </a:r>
          </a:p>
          <a:p>
            <a:pPr marL="0" indent="0" eaLnBrk="1" hangingPunct="1">
              <a:lnSpc>
                <a:spcPct val="90000"/>
              </a:lnSpc>
              <a:buNone/>
            </a:pPr>
            <a:r>
              <a:rPr lang="en-US" altLang="zh-CN" sz="2000" dirty="0"/>
              <a:t> </a:t>
            </a:r>
            <a:r>
              <a:rPr lang="en-US" altLang="zh-CN" sz="2000" dirty="0" smtClean="0"/>
              <a:t>     </a:t>
            </a:r>
            <a:r>
              <a:rPr lang="en-US" altLang="zh-CN" sz="2000" dirty="0" err="1" smtClean="0"/>
              <a:t>fun2</a:t>
            </a:r>
            <a:r>
              <a:rPr lang="en-US" altLang="zh-CN" sz="2000" dirty="0" smtClean="0"/>
              <a:t>();</a:t>
            </a:r>
          </a:p>
          <a:p>
            <a:pPr marL="0" indent="0" eaLnBrk="1" hangingPunct="1">
              <a:lnSpc>
                <a:spcPct val="90000"/>
              </a:lnSpc>
              <a:buNone/>
            </a:pPr>
            <a:r>
              <a:rPr lang="en-US" altLang="zh-CN" sz="2000" dirty="0"/>
              <a:t> </a:t>
            </a:r>
            <a:r>
              <a:rPr lang="en-US" altLang="zh-CN" sz="2000" dirty="0" smtClean="0"/>
              <a:t>     return 0;</a:t>
            </a:r>
          </a:p>
          <a:p>
            <a:pPr marL="0" indent="0" eaLnBrk="1" hangingPunct="1">
              <a:lnSpc>
                <a:spcPct val="90000"/>
              </a:lnSpc>
              <a:buNone/>
            </a:pPr>
            <a:r>
              <a:rPr lang="en-US" altLang="zh-CN" sz="2000" dirty="0"/>
              <a:t>}</a:t>
            </a:r>
            <a:r>
              <a:rPr lang="en-US" altLang="zh-CN" sz="2000" dirty="0" smtClean="0"/>
              <a:t> </a:t>
            </a:r>
          </a:p>
        </p:txBody>
      </p:sp>
      <p:sp>
        <p:nvSpPr>
          <p:cNvPr id="9223" name="Text Box 9"/>
          <p:cNvSpPr txBox="1">
            <a:spLocks noChangeArrowheads="1"/>
          </p:cNvSpPr>
          <p:nvPr/>
        </p:nvSpPr>
        <p:spPr bwMode="auto">
          <a:xfrm>
            <a:off x="3995936" y="4365104"/>
            <a:ext cx="4968552" cy="16312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r>
              <a:rPr lang="zh-CN" altLang="en-US" sz="2000" dirty="0" smtClean="0">
                <a:latin typeface="+mn-ea"/>
                <a:ea typeface="+mn-ea"/>
              </a:rPr>
              <a:t>如果使用</a:t>
            </a:r>
            <a:r>
              <a:rPr lang="en-US" altLang="zh-CN" sz="2000" dirty="0">
                <a:latin typeface="+mn-ea"/>
                <a:ea typeface="+mn-ea"/>
              </a:rPr>
              <a:t>gcc</a:t>
            </a:r>
            <a:r>
              <a:rPr lang="zh-CN" altLang="en-US" sz="2000" dirty="0">
                <a:latin typeface="+mn-ea"/>
                <a:ea typeface="+mn-ea"/>
              </a:rPr>
              <a:t>编译出应用程序</a:t>
            </a:r>
            <a:r>
              <a:rPr lang="en-US" altLang="zh-CN" sz="2000" dirty="0" smtClean="0">
                <a:latin typeface="+mn-ea"/>
                <a:ea typeface="+mn-ea"/>
              </a:rPr>
              <a:t>test:</a:t>
            </a:r>
            <a:endParaRPr lang="en-US" altLang="zh-CN" sz="2000" dirty="0">
              <a:latin typeface="+mn-ea"/>
              <a:ea typeface="+mn-ea"/>
            </a:endParaRPr>
          </a:p>
          <a:p>
            <a:pPr algn="l" eaLnBrk="1" hangingPunct="1"/>
            <a:endParaRPr lang="en-US" altLang="zh-CN" sz="2000" dirty="0">
              <a:latin typeface="+mn-ea"/>
              <a:ea typeface="+mn-ea"/>
            </a:endParaRPr>
          </a:p>
          <a:p>
            <a:pPr algn="l" eaLnBrk="1" hangingPunct="1"/>
            <a:r>
              <a:rPr lang="en-US" altLang="zh-CN" sz="2000" dirty="0">
                <a:latin typeface="+mn-ea"/>
                <a:ea typeface="+mn-ea"/>
              </a:rPr>
              <a:t>#gcc </a:t>
            </a:r>
            <a:r>
              <a:rPr lang="en-US" altLang="zh-CN" sz="2000" dirty="0" err="1">
                <a:latin typeface="+mn-ea"/>
                <a:ea typeface="+mn-ea"/>
              </a:rPr>
              <a:t>fun1.c</a:t>
            </a:r>
            <a:r>
              <a:rPr lang="en-US" altLang="zh-CN" sz="2000" dirty="0">
                <a:latin typeface="+mn-ea"/>
                <a:ea typeface="+mn-ea"/>
              </a:rPr>
              <a:t> </a:t>
            </a:r>
            <a:r>
              <a:rPr lang="en-US" altLang="zh-CN" sz="2000" dirty="0" err="1">
                <a:latin typeface="+mn-ea"/>
                <a:ea typeface="+mn-ea"/>
              </a:rPr>
              <a:t>fun2.c</a:t>
            </a:r>
            <a:r>
              <a:rPr lang="en-US" altLang="zh-CN" sz="2000" dirty="0">
                <a:latin typeface="+mn-ea"/>
                <a:ea typeface="+mn-ea"/>
              </a:rPr>
              <a:t> </a:t>
            </a:r>
            <a:r>
              <a:rPr lang="en-US" altLang="zh-CN" sz="2000" dirty="0" err="1">
                <a:latin typeface="+mn-ea"/>
                <a:ea typeface="+mn-ea"/>
              </a:rPr>
              <a:t>main.c</a:t>
            </a:r>
            <a:r>
              <a:rPr lang="en-US" altLang="zh-CN" sz="2000" dirty="0">
                <a:latin typeface="+mn-ea"/>
                <a:ea typeface="+mn-ea"/>
              </a:rPr>
              <a:t> -o </a:t>
            </a:r>
            <a:r>
              <a:rPr lang="en-US" altLang="zh-CN" sz="2000" dirty="0" err="1" smtClean="0">
                <a:latin typeface="+mn-ea"/>
                <a:ea typeface="+mn-ea"/>
              </a:rPr>
              <a:t>test2</a:t>
            </a:r>
            <a:endParaRPr lang="en-US" altLang="zh-CN" sz="2000" dirty="0">
              <a:latin typeface="+mn-ea"/>
              <a:ea typeface="+mn-ea"/>
            </a:endParaRPr>
          </a:p>
          <a:p>
            <a:pPr algn="l" eaLnBrk="1" hangingPunct="1"/>
            <a:endParaRPr lang="en-US" altLang="zh-CN" sz="2000" dirty="0">
              <a:latin typeface="+mn-ea"/>
              <a:ea typeface="+mn-ea"/>
            </a:endParaRPr>
          </a:p>
          <a:p>
            <a:pPr algn="l" eaLnBrk="1" hangingPunct="1"/>
            <a:r>
              <a:rPr lang="zh-CN" altLang="en-US" sz="2000" dirty="0">
                <a:latin typeface="+mn-ea"/>
                <a:ea typeface="+mn-ea"/>
              </a:rPr>
              <a:t>接下来，我们使用</a:t>
            </a:r>
            <a:r>
              <a:rPr lang="en-US" altLang="zh-CN" sz="2000" dirty="0" err="1">
                <a:latin typeface="+mn-ea"/>
                <a:ea typeface="+mn-ea"/>
              </a:rPr>
              <a:t>Makefile</a:t>
            </a:r>
            <a:r>
              <a:rPr lang="zh-CN" altLang="en-US" sz="2000" dirty="0">
                <a:latin typeface="+mn-ea"/>
                <a:ea typeface="+mn-ea"/>
              </a:rPr>
              <a:t>来写一个脚本。</a:t>
            </a:r>
          </a:p>
        </p:txBody>
      </p:sp>
      <p:sp>
        <p:nvSpPr>
          <p:cNvPr id="9"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115</a:t>
            </a:fld>
            <a:endParaRPr lang="en-US" altLang="zh-CN" dirty="0"/>
          </a:p>
        </p:txBody>
      </p:sp>
    </p:spTree>
    <p:extLst>
      <p:ext uri="{BB962C8B-B14F-4D97-AF65-F5344CB8AC3E}">
        <p14:creationId xmlns:p14="http://schemas.microsoft.com/office/powerpoint/2010/main" val="255536198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44624"/>
            <a:ext cx="7543800" cy="858837"/>
          </a:xfrm>
        </p:spPr>
        <p:txBody>
          <a:bodyPr/>
          <a:lstStyle/>
          <a:p>
            <a:pPr eaLnBrk="1" hangingPunct="1"/>
            <a:r>
              <a:rPr lang="en-US" altLang="zh-CN" dirty="0" err="1" smtClean="0"/>
              <a:t>Makefile</a:t>
            </a:r>
            <a:r>
              <a:rPr lang="zh-CN" altLang="en-US" dirty="0"/>
              <a:t>练习</a:t>
            </a:r>
            <a:r>
              <a:rPr lang="en-US" altLang="zh-CN" dirty="0"/>
              <a:t>2</a:t>
            </a:r>
            <a:endParaRPr lang="zh-CN" altLang="en-US" dirty="0" smtClean="0"/>
          </a:p>
        </p:txBody>
      </p:sp>
      <p:sp>
        <p:nvSpPr>
          <p:cNvPr id="18435" name="Text Box 4"/>
          <p:cNvSpPr txBox="1">
            <a:spLocks noChangeArrowheads="1"/>
          </p:cNvSpPr>
          <p:nvPr/>
        </p:nvSpPr>
        <p:spPr bwMode="auto">
          <a:xfrm>
            <a:off x="468313" y="1332749"/>
            <a:ext cx="8280400" cy="389645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lnSpc>
                <a:spcPct val="70000"/>
              </a:lnSpc>
              <a:spcBef>
                <a:spcPct val="50000"/>
              </a:spcBef>
            </a:pPr>
            <a:r>
              <a:rPr lang="en-US" altLang="zh-CN" sz="2400" dirty="0"/>
              <a:t>#sample </a:t>
            </a:r>
            <a:r>
              <a:rPr lang="en-US" altLang="zh-CN" sz="2400" dirty="0" err="1"/>
              <a:t>makefile</a:t>
            </a:r>
            <a:r>
              <a:rPr lang="en-US" altLang="zh-CN" sz="2400" dirty="0"/>
              <a:t> </a:t>
            </a:r>
          </a:p>
          <a:p>
            <a:pPr algn="l" eaLnBrk="1" hangingPunct="1">
              <a:lnSpc>
                <a:spcPct val="70000"/>
              </a:lnSpc>
              <a:spcBef>
                <a:spcPct val="50000"/>
              </a:spcBef>
            </a:pPr>
            <a:r>
              <a:rPr lang="en-US" altLang="zh-CN" sz="2400" dirty="0" err="1" smtClean="0"/>
              <a:t>test2</a:t>
            </a:r>
            <a:r>
              <a:rPr lang="en-US" altLang="zh-CN" sz="2400" dirty="0" smtClean="0"/>
              <a:t>: </a:t>
            </a:r>
            <a:r>
              <a:rPr lang="en-US" altLang="zh-CN" sz="2400" dirty="0" err="1"/>
              <a:t>fun1.o</a:t>
            </a:r>
            <a:r>
              <a:rPr lang="en-US" altLang="zh-CN" sz="2400" dirty="0"/>
              <a:t> </a:t>
            </a:r>
            <a:r>
              <a:rPr lang="en-US" altLang="zh-CN" sz="2400" dirty="0" err="1"/>
              <a:t>fun2.o</a:t>
            </a:r>
            <a:r>
              <a:rPr lang="en-US" altLang="zh-CN" sz="2400" dirty="0"/>
              <a:t> </a:t>
            </a:r>
            <a:r>
              <a:rPr lang="en-US" altLang="zh-CN" sz="2400" dirty="0" err="1"/>
              <a:t>main.o</a:t>
            </a:r>
            <a:endParaRPr lang="en-US" altLang="zh-CN" sz="2400" dirty="0"/>
          </a:p>
          <a:p>
            <a:pPr algn="l" eaLnBrk="1" hangingPunct="1">
              <a:lnSpc>
                <a:spcPct val="70000"/>
              </a:lnSpc>
              <a:spcBef>
                <a:spcPct val="50000"/>
              </a:spcBef>
            </a:pPr>
            <a:r>
              <a:rPr lang="en-US" altLang="zh-CN" sz="2400" dirty="0"/>
              <a:t>	</a:t>
            </a:r>
            <a:r>
              <a:rPr lang="en-US" altLang="zh-CN" sz="2400" dirty="0" err="1" smtClean="0"/>
              <a:t>gcc</a:t>
            </a:r>
            <a:r>
              <a:rPr lang="en-US" altLang="zh-CN" sz="2400" dirty="0" smtClean="0"/>
              <a:t> </a:t>
            </a:r>
            <a:r>
              <a:rPr lang="en-US" altLang="zh-CN" sz="2400" dirty="0" err="1"/>
              <a:t>fun1.o</a:t>
            </a:r>
            <a:r>
              <a:rPr lang="en-US" altLang="zh-CN" sz="2400" dirty="0"/>
              <a:t> </a:t>
            </a:r>
            <a:r>
              <a:rPr lang="en-US" altLang="zh-CN" sz="2400" dirty="0" err="1"/>
              <a:t>fun2.o</a:t>
            </a:r>
            <a:r>
              <a:rPr lang="en-US" altLang="zh-CN" sz="2400" dirty="0"/>
              <a:t> </a:t>
            </a:r>
            <a:r>
              <a:rPr lang="en-US" altLang="zh-CN" sz="2400" dirty="0" err="1" smtClean="0"/>
              <a:t>main.o</a:t>
            </a:r>
            <a:r>
              <a:rPr lang="en-US" altLang="zh-CN" sz="2400" dirty="0" smtClean="0"/>
              <a:t> </a:t>
            </a:r>
            <a:r>
              <a:rPr lang="en-US" altLang="zh-CN" sz="2400" dirty="0"/>
              <a:t>-</a:t>
            </a:r>
            <a:r>
              <a:rPr lang="en-US" altLang="zh-CN" sz="2400" dirty="0" smtClean="0"/>
              <a:t>o  </a:t>
            </a:r>
            <a:r>
              <a:rPr lang="en-US" altLang="zh-CN" sz="2400" dirty="0" err="1" smtClean="0"/>
              <a:t>test2</a:t>
            </a:r>
            <a:endParaRPr lang="en-US" altLang="zh-CN" sz="2400" dirty="0" smtClean="0"/>
          </a:p>
          <a:p>
            <a:pPr algn="l" eaLnBrk="1" hangingPunct="1">
              <a:lnSpc>
                <a:spcPct val="70000"/>
              </a:lnSpc>
              <a:spcBef>
                <a:spcPct val="50000"/>
              </a:spcBef>
            </a:pPr>
            <a:r>
              <a:rPr lang="en-US" altLang="zh-CN" sz="2400" dirty="0" err="1" smtClean="0"/>
              <a:t>fun1.o:fun1.c</a:t>
            </a:r>
            <a:endParaRPr lang="en-US" altLang="zh-CN" sz="2400" dirty="0"/>
          </a:p>
          <a:p>
            <a:pPr algn="l" eaLnBrk="1" hangingPunct="1">
              <a:lnSpc>
                <a:spcPct val="70000"/>
              </a:lnSpc>
              <a:spcBef>
                <a:spcPct val="50000"/>
              </a:spcBef>
            </a:pPr>
            <a:r>
              <a:rPr lang="en-US" altLang="zh-CN" sz="2400" dirty="0"/>
              <a:t>	</a:t>
            </a:r>
            <a:r>
              <a:rPr lang="en-US" altLang="zh-CN" sz="2400" dirty="0" err="1" smtClean="0"/>
              <a:t>gcc</a:t>
            </a:r>
            <a:r>
              <a:rPr lang="en-US" altLang="zh-CN" sz="2400" dirty="0" smtClean="0"/>
              <a:t> -c </a:t>
            </a:r>
            <a:r>
              <a:rPr lang="en-US" altLang="zh-CN" sz="2400" dirty="0" err="1"/>
              <a:t>fun1.c</a:t>
            </a:r>
            <a:endParaRPr lang="en-US" altLang="zh-CN" sz="2400" dirty="0"/>
          </a:p>
          <a:p>
            <a:pPr algn="l" eaLnBrk="1" hangingPunct="1">
              <a:lnSpc>
                <a:spcPct val="70000"/>
              </a:lnSpc>
              <a:spcBef>
                <a:spcPct val="50000"/>
              </a:spcBef>
            </a:pPr>
            <a:r>
              <a:rPr lang="en-US" altLang="zh-CN" sz="2400" dirty="0" err="1"/>
              <a:t>fun2.o:fun2.c</a:t>
            </a:r>
            <a:r>
              <a:rPr lang="en-US" altLang="zh-CN" sz="2400" dirty="0"/>
              <a:t>	</a:t>
            </a:r>
          </a:p>
          <a:p>
            <a:pPr algn="l" eaLnBrk="1" hangingPunct="1">
              <a:lnSpc>
                <a:spcPct val="70000"/>
              </a:lnSpc>
              <a:spcBef>
                <a:spcPct val="50000"/>
              </a:spcBef>
            </a:pPr>
            <a:r>
              <a:rPr lang="en-US" altLang="zh-CN" sz="2400" dirty="0"/>
              <a:t>	</a:t>
            </a:r>
            <a:r>
              <a:rPr lang="en-US" altLang="zh-CN" sz="2400" dirty="0" err="1" smtClean="0"/>
              <a:t>gcc</a:t>
            </a:r>
            <a:r>
              <a:rPr lang="en-US" altLang="zh-CN" sz="2400" dirty="0" smtClean="0"/>
              <a:t> -c </a:t>
            </a:r>
            <a:r>
              <a:rPr lang="en-US" altLang="zh-CN" sz="2400" dirty="0" err="1"/>
              <a:t>fun2.c</a:t>
            </a:r>
            <a:endParaRPr lang="en-US" altLang="zh-CN" sz="2400" dirty="0"/>
          </a:p>
          <a:p>
            <a:pPr algn="l" eaLnBrk="1" hangingPunct="1">
              <a:lnSpc>
                <a:spcPct val="70000"/>
              </a:lnSpc>
              <a:spcBef>
                <a:spcPct val="50000"/>
              </a:spcBef>
            </a:pPr>
            <a:r>
              <a:rPr lang="en-US" altLang="zh-CN" sz="2400" dirty="0" err="1"/>
              <a:t>main.o:main.c</a:t>
            </a:r>
            <a:endParaRPr lang="en-US" altLang="zh-CN" sz="2400" dirty="0"/>
          </a:p>
          <a:p>
            <a:pPr algn="l" eaLnBrk="1" hangingPunct="1">
              <a:lnSpc>
                <a:spcPct val="70000"/>
              </a:lnSpc>
              <a:spcBef>
                <a:spcPct val="50000"/>
              </a:spcBef>
            </a:pPr>
            <a:r>
              <a:rPr lang="en-US" altLang="zh-CN" sz="2400" dirty="0"/>
              <a:t>	</a:t>
            </a:r>
            <a:r>
              <a:rPr lang="en-US" altLang="zh-CN" sz="2400" dirty="0" err="1" smtClean="0"/>
              <a:t>gcc</a:t>
            </a:r>
            <a:r>
              <a:rPr lang="en-US" altLang="zh-CN" sz="2400" dirty="0" smtClean="0"/>
              <a:t> -c </a:t>
            </a:r>
            <a:r>
              <a:rPr lang="en-US" altLang="zh-CN" sz="2400" dirty="0" err="1" smtClean="0"/>
              <a:t>main.c</a:t>
            </a:r>
            <a:endParaRPr lang="en-US" altLang="zh-CN" sz="2400" dirty="0"/>
          </a:p>
        </p:txBody>
      </p:sp>
      <p:sp>
        <p:nvSpPr>
          <p:cNvPr id="4"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116</a:t>
            </a:fld>
            <a:endParaRPr lang="en-US" altLang="zh-CN" dirty="0"/>
          </a:p>
        </p:txBody>
      </p:sp>
    </p:spTree>
    <p:extLst>
      <p:ext uri="{BB962C8B-B14F-4D97-AF65-F5344CB8AC3E}">
        <p14:creationId xmlns:p14="http://schemas.microsoft.com/office/powerpoint/2010/main" val="364231462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528" y="122238"/>
            <a:ext cx="7543800" cy="858837"/>
          </a:xfrm>
        </p:spPr>
        <p:txBody>
          <a:bodyPr/>
          <a:lstStyle/>
          <a:p>
            <a:pPr eaLnBrk="1" hangingPunct="1"/>
            <a:r>
              <a:rPr lang="en-US" altLang="zh-CN" dirty="0" err="1" smtClean="0"/>
              <a:t>Makefile</a:t>
            </a:r>
            <a:r>
              <a:rPr lang="zh-CN" altLang="en-US" dirty="0" smtClean="0"/>
              <a:t>定义变量</a:t>
            </a:r>
          </a:p>
        </p:txBody>
      </p:sp>
      <p:sp>
        <p:nvSpPr>
          <p:cNvPr id="18435" name="Text Box 4"/>
          <p:cNvSpPr txBox="1">
            <a:spLocks noChangeArrowheads="1"/>
          </p:cNvSpPr>
          <p:nvPr/>
        </p:nvSpPr>
        <p:spPr bwMode="auto">
          <a:xfrm>
            <a:off x="468313" y="1052513"/>
            <a:ext cx="8280400" cy="473975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Ø"/>
              <a:defRPr sz="2200">
                <a:solidFill>
                  <a:schemeClr val="tx1"/>
                </a:solidFill>
                <a:latin typeface="Arial" pitchFamily="34" charset="0"/>
                <a:ea typeface="宋体" pitchFamily="2" charset="-122"/>
              </a:defRPr>
            </a:lvl1pPr>
            <a:lvl2pPr marL="742950" indent="-285750" eaLnBrk="0" hangingPunct="0">
              <a:spcBef>
                <a:spcPct val="20000"/>
              </a:spcBef>
              <a:buClr>
                <a:schemeClr val="bg2"/>
              </a:buClr>
              <a:buFont typeface="Wingdings 3" pitchFamily="18" charset="2"/>
              <a:buChar char="Ò"/>
              <a:defRPr sz="2200">
                <a:solidFill>
                  <a:schemeClr val="tx1"/>
                </a:solidFill>
                <a:latin typeface="Arial" pitchFamily="34" charset="0"/>
                <a:ea typeface="宋体" pitchFamily="2" charset="-122"/>
              </a:defRPr>
            </a:lvl2pPr>
            <a:lvl3pPr marL="1143000" indent="-228600" eaLnBrk="0" hangingPunct="0">
              <a:spcBef>
                <a:spcPct val="20000"/>
              </a:spcBef>
              <a:buClr>
                <a:schemeClr val="bg2"/>
              </a:buClr>
              <a:buFont typeface="Wingdings 3" pitchFamily="18" charset="2"/>
              <a:buChar char="Ò"/>
              <a:defRPr sz="2000">
                <a:solidFill>
                  <a:schemeClr val="tx1"/>
                </a:solidFill>
                <a:latin typeface="Arial" pitchFamily="34" charset="0"/>
                <a:ea typeface="宋体" pitchFamily="2" charset="-122"/>
              </a:defRPr>
            </a:lvl3pPr>
            <a:lvl4pPr marL="1600200" indent="-228600" eaLnBrk="0" hangingPunct="0">
              <a:spcBef>
                <a:spcPct val="20000"/>
              </a:spcBef>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algn="l" eaLnBrk="1" hangingPunct="1">
              <a:lnSpc>
                <a:spcPct val="80000"/>
              </a:lnSpc>
              <a:spcBef>
                <a:spcPct val="50000"/>
              </a:spcBef>
              <a:buFontTx/>
              <a:buNone/>
            </a:pPr>
            <a:r>
              <a:rPr lang="en-US" altLang="zh-CN" sz="2000" dirty="0"/>
              <a:t>#sample </a:t>
            </a:r>
            <a:r>
              <a:rPr lang="en-US" altLang="zh-CN" sz="2000" dirty="0" err="1" smtClean="0"/>
              <a:t>makefile</a:t>
            </a:r>
            <a:endParaRPr lang="en-US" altLang="zh-CN" sz="2000" dirty="0"/>
          </a:p>
          <a:p>
            <a:pPr algn="l" eaLnBrk="1" hangingPunct="1">
              <a:lnSpc>
                <a:spcPct val="80000"/>
              </a:lnSpc>
              <a:spcBef>
                <a:spcPct val="50000"/>
              </a:spcBef>
              <a:buFontTx/>
              <a:buNone/>
            </a:pPr>
            <a:r>
              <a:rPr lang="en-US" altLang="zh-CN" sz="2000" dirty="0"/>
              <a:t>CC=</a:t>
            </a:r>
            <a:r>
              <a:rPr lang="en-US" altLang="zh-CN" sz="2000" dirty="0" err="1"/>
              <a:t>gcc</a:t>
            </a:r>
            <a:endParaRPr lang="en-US" altLang="zh-CN" sz="2000" dirty="0"/>
          </a:p>
          <a:p>
            <a:pPr algn="l" eaLnBrk="1" hangingPunct="1">
              <a:lnSpc>
                <a:spcPct val="80000"/>
              </a:lnSpc>
              <a:spcBef>
                <a:spcPct val="50000"/>
              </a:spcBef>
              <a:buFontTx/>
              <a:buNone/>
            </a:pPr>
            <a:r>
              <a:rPr lang="en-US" altLang="zh-CN" sz="2000" dirty="0" err="1"/>
              <a:t>OBJS</a:t>
            </a:r>
            <a:r>
              <a:rPr lang="en-US" altLang="zh-CN" sz="2000" dirty="0"/>
              <a:t>=</a:t>
            </a:r>
            <a:r>
              <a:rPr lang="en-US" altLang="zh-CN" sz="2000" dirty="0" err="1"/>
              <a:t>fun1.o</a:t>
            </a:r>
            <a:r>
              <a:rPr lang="en-US" altLang="zh-CN" sz="2000" dirty="0"/>
              <a:t> </a:t>
            </a:r>
            <a:r>
              <a:rPr lang="en-US" altLang="zh-CN" sz="2000" dirty="0" err="1"/>
              <a:t>fun2.o</a:t>
            </a:r>
            <a:r>
              <a:rPr lang="en-US" altLang="zh-CN" sz="2000" dirty="0"/>
              <a:t> </a:t>
            </a:r>
            <a:r>
              <a:rPr lang="en-US" altLang="zh-CN" sz="2000" dirty="0" err="1"/>
              <a:t>main.o</a:t>
            </a:r>
            <a:endParaRPr lang="en-US" altLang="zh-CN" sz="2000" dirty="0"/>
          </a:p>
          <a:p>
            <a:pPr algn="l" eaLnBrk="1" hangingPunct="1">
              <a:lnSpc>
                <a:spcPct val="80000"/>
              </a:lnSpc>
              <a:spcBef>
                <a:spcPct val="50000"/>
              </a:spcBef>
              <a:buFontTx/>
              <a:buNone/>
            </a:pPr>
            <a:r>
              <a:rPr lang="en-US" altLang="zh-CN" sz="2000" dirty="0" smtClean="0"/>
              <a:t>EXEC=</a:t>
            </a:r>
            <a:r>
              <a:rPr lang="en-US" altLang="zh-CN" sz="2000" dirty="0" err="1" smtClean="0"/>
              <a:t>test2</a:t>
            </a:r>
            <a:endParaRPr lang="en-US" altLang="zh-CN" sz="2000" dirty="0"/>
          </a:p>
          <a:p>
            <a:pPr algn="l" eaLnBrk="1" hangingPunct="1">
              <a:lnSpc>
                <a:spcPct val="80000"/>
              </a:lnSpc>
              <a:spcBef>
                <a:spcPct val="50000"/>
              </a:spcBef>
              <a:buFontTx/>
              <a:buNone/>
            </a:pPr>
            <a:r>
              <a:rPr lang="en-US" altLang="zh-CN" sz="2000" dirty="0" smtClean="0"/>
              <a:t>all:$(</a:t>
            </a:r>
            <a:r>
              <a:rPr lang="en-US" altLang="zh-CN" sz="2000" dirty="0" err="1"/>
              <a:t>OBJS</a:t>
            </a:r>
            <a:r>
              <a:rPr lang="en-US" altLang="zh-CN" sz="2000" dirty="0"/>
              <a:t>)</a:t>
            </a:r>
          </a:p>
          <a:p>
            <a:pPr algn="l" eaLnBrk="1" hangingPunct="1">
              <a:lnSpc>
                <a:spcPct val="80000"/>
              </a:lnSpc>
              <a:spcBef>
                <a:spcPct val="50000"/>
              </a:spcBef>
              <a:buFontTx/>
              <a:buNone/>
            </a:pPr>
            <a:r>
              <a:rPr lang="en-US" altLang="zh-CN" sz="2000" dirty="0"/>
              <a:t>	$(CC) $(</a:t>
            </a:r>
            <a:r>
              <a:rPr lang="en-US" altLang="zh-CN" sz="2000" dirty="0" err="1"/>
              <a:t>OBJS</a:t>
            </a:r>
            <a:r>
              <a:rPr lang="en-US" altLang="zh-CN" sz="2000" dirty="0"/>
              <a:t>) -o $(EXEC)</a:t>
            </a:r>
          </a:p>
          <a:p>
            <a:pPr algn="l" eaLnBrk="1" hangingPunct="1">
              <a:lnSpc>
                <a:spcPct val="80000"/>
              </a:lnSpc>
              <a:spcBef>
                <a:spcPct val="50000"/>
              </a:spcBef>
              <a:buFontTx/>
              <a:buNone/>
            </a:pPr>
            <a:r>
              <a:rPr lang="en-US" altLang="zh-CN" sz="2000" dirty="0" err="1"/>
              <a:t>fun1.o:fun1.c</a:t>
            </a:r>
            <a:endParaRPr lang="en-US" altLang="zh-CN" sz="2000" dirty="0"/>
          </a:p>
          <a:p>
            <a:pPr algn="l" eaLnBrk="1" hangingPunct="1">
              <a:lnSpc>
                <a:spcPct val="80000"/>
              </a:lnSpc>
              <a:spcBef>
                <a:spcPct val="50000"/>
              </a:spcBef>
              <a:buFontTx/>
              <a:buNone/>
            </a:pPr>
            <a:r>
              <a:rPr lang="en-US" altLang="zh-CN" sz="2000" dirty="0"/>
              <a:t>	$(CC) -c </a:t>
            </a:r>
            <a:r>
              <a:rPr lang="en-US" altLang="zh-CN" sz="2000" dirty="0" err="1"/>
              <a:t>fun1.c</a:t>
            </a:r>
            <a:endParaRPr lang="en-US" altLang="zh-CN" sz="2000" dirty="0"/>
          </a:p>
          <a:p>
            <a:pPr algn="l" eaLnBrk="1" hangingPunct="1">
              <a:lnSpc>
                <a:spcPct val="80000"/>
              </a:lnSpc>
              <a:spcBef>
                <a:spcPct val="50000"/>
              </a:spcBef>
              <a:buFontTx/>
              <a:buNone/>
            </a:pPr>
            <a:r>
              <a:rPr lang="en-US" altLang="zh-CN" sz="2000" dirty="0" err="1"/>
              <a:t>fun2.o:fun2.c</a:t>
            </a:r>
            <a:r>
              <a:rPr lang="en-US" altLang="zh-CN" sz="2000" dirty="0"/>
              <a:t>	</a:t>
            </a:r>
          </a:p>
          <a:p>
            <a:pPr algn="l" eaLnBrk="1" hangingPunct="1">
              <a:lnSpc>
                <a:spcPct val="80000"/>
              </a:lnSpc>
              <a:spcBef>
                <a:spcPct val="50000"/>
              </a:spcBef>
              <a:buFontTx/>
              <a:buNone/>
            </a:pPr>
            <a:r>
              <a:rPr lang="en-US" altLang="zh-CN" sz="2000" dirty="0"/>
              <a:t>	$(CC) -c </a:t>
            </a:r>
            <a:r>
              <a:rPr lang="en-US" altLang="zh-CN" sz="2000" dirty="0" err="1"/>
              <a:t>fun2.c</a:t>
            </a:r>
            <a:endParaRPr lang="en-US" altLang="zh-CN" sz="2000" dirty="0"/>
          </a:p>
          <a:p>
            <a:pPr algn="l" eaLnBrk="1" hangingPunct="1">
              <a:lnSpc>
                <a:spcPct val="80000"/>
              </a:lnSpc>
              <a:spcBef>
                <a:spcPct val="50000"/>
              </a:spcBef>
              <a:buFontTx/>
              <a:buNone/>
            </a:pPr>
            <a:r>
              <a:rPr lang="en-US" altLang="zh-CN" sz="2000" dirty="0" err="1"/>
              <a:t>main.o:main.c</a:t>
            </a:r>
            <a:endParaRPr lang="en-US" altLang="zh-CN" sz="2000" dirty="0"/>
          </a:p>
          <a:p>
            <a:pPr algn="l" eaLnBrk="1" hangingPunct="1">
              <a:lnSpc>
                <a:spcPct val="80000"/>
              </a:lnSpc>
              <a:spcBef>
                <a:spcPct val="50000"/>
              </a:spcBef>
              <a:buFontTx/>
              <a:buNone/>
            </a:pPr>
            <a:r>
              <a:rPr lang="en-US" altLang="zh-CN" sz="2000" dirty="0"/>
              <a:t>	$(CC) -c </a:t>
            </a:r>
            <a:r>
              <a:rPr lang="en-US" altLang="zh-CN" sz="2000" dirty="0" err="1" smtClean="0"/>
              <a:t>main.c</a:t>
            </a:r>
            <a:endParaRPr lang="en-US" altLang="zh-CN" sz="2000" dirty="0"/>
          </a:p>
        </p:txBody>
      </p:sp>
      <p:sp>
        <p:nvSpPr>
          <p:cNvPr id="4"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117</a:t>
            </a:fld>
            <a:endParaRPr lang="en-US" altLang="zh-CN" dirty="0"/>
          </a:p>
        </p:txBody>
      </p:sp>
    </p:spTree>
    <p:extLst>
      <p:ext uri="{BB962C8B-B14F-4D97-AF65-F5344CB8AC3E}">
        <p14:creationId xmlns:p14="http://schemas.microsoft.com/office/powerpoint/2010/main" val="211036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435">
                                            <p:txEl>
                                              <p:pRg st="4" end="4"/>
                                            </p:txEl>
                                          </p:spTgt>
                                        </p:tgtEl>
                                        <p:attrNameLst>
                                          <p:attrName>style.visibility</p:attrName>
                                        </p:attrNameLst>
                                      </p:cBhvr>
                                      <p:to>
                                        <p:strVal val="visible"/>
                                      </p:to>
                                    </p:set>
                                    <p:animEffect transition="in" filter="barn(inVertical)">
                                      <p:cBhvr>
                                        <p:cTn id="7" dur="500"/>
                                        <p:tgtEl>
                                          <p:spTgt spid="18435">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8435">
                                            <p:txEl>
                                              <p:pRg st="5" end="5"/>
                                            </p:txEl>
                                          </p:spTgt>
                                        </p:tgtEl>
                                        <p:attrNameLst>
                                          <p:attrName>style.visibility</p:attrName>
                                        </p:attrNameLst>
                                      </p:cBhvr>
                                      <p:to>
                                        <p:strVal val="visible"/>
                                      </p:to>
                                    </p:set>
                                    <p:animEffect transition="in" filter="barn(inVertical)">
                                      <p:cBhvr>
                                        <p:cTn id="10" dur="500"/>
                                        <p:tgtEl>
                                          <p:spTgt spid="18435">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8435">
                                            <p:txEl>
                                              <p:pRg st="6" end="6"/>
                                            </p:txEl>
                                          </p:spTgt>
                                        </p:tgtEl>
                                        <p:attrNameLst>
                                          <p:attrName>style.visibility</p:attrName>
                                        </p:attrNameLst>
                                      </p:cBhvr>
                                      <p:to>
                                        <p:strVal val="visible"/>
                                      </p:to>
                                    </p:set>
                                    <p:animEffect transition="in" filter="barn(inVertical)">
                                      <p:cBhvr>
                                        <p:cTn id="13" dur="500"/>
                                        <p:tgtEl>
                                          <p:spTgt spid="18435">
                                            <p:txEl>
                                              <p:pRg st="6" end="6"/>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8435">
                                            <p:txEl>
                                              <p:pRg st="7" end="7"/>
                                            </p:txEl>
                                          </p:spTgt>
                                        </p:tgtEl>
                                        <p:attrNameLst>
                                          <p:attrName>style.visibility</p:attrName>
                                        </p:attrNameLst>
                                      </p:cBhvr>
                                      <p:to>
                                        <p:strVal val="visible"/>
                                      </p:to>
                                    </p:set>
                                    <p:animEffect transition="in" filter="barn(inVertical)">
                                      <p:cBhvr>
                                        <p:cTn id="16" dur="500"/>
                                        <p:tgtEl>
                                          <p:spTgt spid="18435">
                                            <p:txEl>
                                              <p:pRg st="7" end="7"/>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8435">
                                            <p:txEl>
                                              <p:pRg st="8" end="8"/>
                                            </p:txEl>
                                          </p:spTgt>
                                        </p:tgtEl>
                                        <p:attrNameLst>
                                          <p:attrName>style.visibility</p:attrName>
                                        </p:attrNameLst>
                                      </p:cBhvr>
                                      <p:to>
                                        <p:strVal val="visible"/>
                                      </p:to>
                                    </p:set>
                                    <p:animEffect transition="in" filter="barn(inVertical)">
                                      <p:cBhvr>
                                        <p:cTn id="19" dur="500"/>
                                        <p:tgtEl>
                                          <p:spTgt spid="18435">
                                            <p:txEl>
                                              <p:pRg st="8" end="8"/>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8435">
                                            <p:txEl>
                                              <p:pRg st="9" end="9"/>
                                            </p:txEl>
                                          </p:spTgt>
                                        </p:tgtEl>
                                        <p:attrNameLst>
                                          <p:attrName>style.visibility</p:attrName>
                                        </p:attrNameLst>
                                      </p:cBhvr>
                                      <p:to>
                                        <p:strVal val="visible"/>
                                      </p:to>
                                    </p:set>
                                    <p:animEffect transition="in" filter="barn(inVertical)">
                                      <p:cBhvr>
                                        <p:cTn id="22" dur="500"/>
                                        <p:tgtEl>
                                          <p:spTgt spid="18435">
                                            <p:txEl>
                                              <p:pRg st="9" end="9"/>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8435">
                                            <p:txEl>
                                              <p:pRg st="10" end="10"/>
                                            </p:txEl>
                                          </p:spTgt>
                                        </p:tgtEl>
                                        <p:attrNameLst>
                                          <p:attrName>style.visibility</p:attrName>
                                        </p:attrNameLst>
                                      </p:cBhvr>
                                      <p:to>
                                        <p:strVal val="visible"/>
                                      </p:to>
                                    </p:set>
                                    <p:animEffect transition="in" filter="barn(inVertical)">
                                      <p:cBhvr>
                                        <p:cTn id="25" dur="500"/>
                                        <p:tgtEl>
                                          <p:spTgt spid="18435">
                                            <p:txEl>
                                              <p:pRg st="10" end="1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18435">
                                            <p:txEl>
                                              <p:pRg st="11" end="11"/>
                                            </p:txEl>
                                          </p:spTgt>
                                        </p:tgtEl>
                                        <p:attrNameLst>
                                          <p:attrName>style.visibility</p:attrName>
                                        </p:attrNameLst>
                                      </p:cBhvr>
                                      <p:to>
                                        <p:strVal val="visible"/>
                                      </p:to>
                                    </p:set>
                                    <p:animEffect transition="in" filter="barn(inVertical)">
                                      <p:cBhvr>
                                        <p:cTn id="28" dur="500"/>
                                        <p:tgtEl>
                                          <p:spTgt spid="184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dirty="0"/>
              <a:t>利用</a:t>
            </a:r>
            <a:r>
              <a:rPr lang="zh-CN" altLang="en-US" dirty="0" smtClean="0"/>
              <a:t>隐式规则</a:t>
            </a:r>
          </a:p>
        </p:txBody>
      </p:sp>
      <p:sp>
        <p:nvSpPr>
          <p:cNvPr id="19459" name="Rectangle 3"/>
          <p:cNvSpPr>
            <a:spLocks noGrp="1" noChangeArrowheads="1"/>
          </p:cNvSpPr>
          <p:nvPr>
            <p:ph type="body" idx="1"/>
          </p:nvPr>
        </p:nvSpPr>
        <p:spPr>
          <a:xfrm>
            <a:off x="395536" y="1340768"/>
            <a:ext cx="7715200" cy="4411662"/>
          </a:xfrm>
        </p:spPr>
        <p:txBody>
          <a:bodyPr/>
          <a:lstStyle/>
          <a:p>
            <a:pPr eaLnBrk="1" hangingPunct="1">
              <a:lnSpc>
                <a:spcPct val="150000"/>
              </a:lnSpc>
            </a:pPr>
            <a:r>
              <a:rPr lang="zh-CN" altLang="en-US" sz="2600" dirty="0" smtClean="0">
                <a:latin typeface="宋体" pitchFamily="2" charset="-122"/>
              </a:rPr>
              <a:t>由于</a:t>
            </a:r>
            <a:r>
              <a:rPr lang="en-US" altLang="zh-CN" sz="2600" dirty="0" smtClean="0">
                <a:latin typeface="宋体" pitchFamily="2" charset="-122"/>
              </a:rPr>
              <a:t>make</a:t>
            </a:r>
            <a:r>
              <a:rPr lang="zh-CN" altLang="en-US" sz="2600" dirty="0" smtClean="0">
                <a:latin typeface="宋体" pitchFamily="2" charset="-122"/>
              </a:rPr>
              <a:t>有自动推导的功能，所以隐式的规则可以让程序员比较简略地书写</a:t>
            </a:r>
            <a:r>
              <a:rPr lang="en-US" altLang="zh-CN" sz="2600" dirty="0" err="1" smtClean="0">
                <a:latin typeface="宋体" pitchFamily="2" charset="-122"/>
              </a:rPr>
              <a:t>Makefile</a:t>
            </a:r>
            <a:r>
              <a:rPr lang="zh-CN" altLang="en-US" sz="2600" dirty="0" smtClean="0">
                <a:latin typeface="宋体" pitchFamily="2" charset="-122"/>
              </a:rPr>
              <a:t>。</a:t>
            </a:r>
          </a:p>
          <a:p>
            <a:pPr eaLnBrk="1" hangingPunct="1">
              <a:lnSpc>
                <a:spcPct val="150000"/>
              </a:lnSpc>
            </a:pPr>
            <a:r>
              <a:rPr lang="en-US" altLang="zh-CN" sz="2600" dirty="0" smtClean="0">
                <a:latin typeface="宋体" pitchFamily="2" charset="-122"/>
              </a:rPr>
              <a:t>make</a:t>
            </a:r>
            <a:r>
              <a:rPr lang="zh-CN" altLang="en-US" sz="2600" dirty="0" smtClean="0">
                <a:latin typeface="宋体" pitchFamily="2" charset="-122"/>
              </a:rPr>
              <a:t>在解释</a:t>
            </a:r>
            <a:r>
              <a:rPr lang="en-US" altLang="zh-CN" sz="2600" dirty="0" err="1" smtClean="0">
                <a:latin typeface="宋体" pitchFamily="2" charset="-122"/>
              </a:rPr>
              <a:t>Makefile</a:t>
            </a:r>
            <a:r>
              <a:rPr lang="zh-CN" altLang="en-US" sz="2600" dirty="0" smtClean="0">
                <a:latin typeface="宋体" pitchFamily="2" charset="-122"/>
              </a:rPr>
              <a:t>时，若目标是</a:t>
            </a:r>
            <a:r>
              <a:rPr lang="en-US" altLang="zh-CN" sz="2600" dirty="0" smtClean="0">
                <a:latin typeface="宋体" pitchFamily="2" charset="-122"/>
              </a:rPr>
              <a:t>.o</a:t>
            </a:r>
            <a:r>
              <a:rPr lang="zh-CN" altLang="en-US" sz="2600" dirty="0" smtClean="0">
                <a:latin typeface="宋体" pitchFamily="2" charset="-122"/>
              </a:rPr>
              <a:t>文件，那么他会自动的去寻找相应的</a:t>
            </a:r>
            <a:r>
              <a:rPr lang="en-US" altLang="zh-CN" sz="2600" dirty="0" smtClean="0">
                <a:latin typeface="宋体" pitchFamily="2" charset="-122"/>
              </a:rPr>
              <a:t>.c</a:t>
            </a:r>
            <a:r>
              <a:rPr lang="zh-CN" altLang="en-US" sz="2600" dirty="0" smtClean="0">
                <a:latin typeface="宋体" pitchFamily="2" charset="-122"/>
              </a:rPr>
              <a:t>文件， 并隐式的进行编译。</a:t>
            </a:r>
            <a:endParaRPr lang="en-US" altLang="zh-CN" sz="2600" dirty="0" smtClean="0">
              <a:latin typeface="宋体" pitchFamily="2" charset="-122"/>
            </a:endParaRPr>
          </a:p>
          <a:p>
            <a:pPr eaLnBrk="1" hangingPunct="1">
              <a:lnSpc>
                <a:spcPct val="150000"/>
              </a:lnSpc>
            </a:pPr>
            <a:r>
              <a:rPr lang="zh-CN" altLang="en-US" sz="2600" dirty="0" smtClean="0">
                <a:latin typeface="宋体" pitchFamily="2" charset="-122"/>
              </a:rPr>
              <a:t>引用</a:t>
            </a:r>
            <a:r>
              <a:rPr lang="zh-CN" altLang="en-US" sz="2600" dirty="0">
                <a:latin typeface="宋体" pitchFamily="2" charset="-122"/>
              </a:rPr>
              <a:t>未定义的变量时，不会出错，但其值为空，即什么都没有。</a:t>
            </a:r>
          </a:p>
          <a:p>
            <a:pPr eaLnBrk="1" hangingPunct="1">
              <a:lnSpc>
                <a:spcPct val="150000"/>
              </a:lnSpc>
            </a:pPr>
            <a:endParaRPr lang="zh-CN" altLang="en-US" sz="2600" dirty="0" smtClean="0">
              <a:latin typeface="宋体" pitchFamily="2" charset="-122"/>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118</a:t>
            </a:fld>
            <a:endParaRPr lang="en-US" altLang="zh-CN"/>
          </a:p>
        </p:txBody>
      </p:sp>
    </p:spTree>
    <p:extLst>
      <p:ext uri="{BB962C8B-B14F-4D97-AF65-F5344CB8AC3E}">
        <p14:creationId xmlns:p14="http://schemas.microsoft.com/office/powerpoint/2010/main" val="260862406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1520" y="122238"/>
            <a:ext cx="7543800" cy="858837"/>
          </a:xfrm>
        </p:spPr>
        <p:txBody>
          <a:bodyPr/>
          <a:lstStyle/>
          <a:p>
            <a:pPr eaLnBrk="1" hangingPunct="1"/>
            <a:r>
              <a:rPr lang="en-US" altLang="zh-CN" dirty="0" err="1" smtClean="0"/>
              <a:t>Makefile</a:t>
            </a:r>
            <a:r>
              <a:rPr lang="zh-CN" altLang="en-US" dirty="0" smtClean="0"/>
              <a:t>隐式规则</a:t>
            </a:r>
            <a:endParaRPr lang="en-US" altLang="zh-CN" dirty="0" smtClean="0"/>
          </a:p>
        </p:txBody>
      </p:sp>
      <p:sp>
        <p:nvSpPr>
          <p:cNvPr id="20483" name="Text Box 4"/>
          <p:cNvSpPr txBox="1">
            <a:spLocks noChangeArrowheads="1"/>
          </p:cNvSpPr>
          <p:nvPr/>
        </p:nvSpPr>
        <p:spPr bwMode="auto">
          <a:xfrm>
            <a:off x="468313" y="1052513"/>
            <a:ext cx="8280400" cy="393954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lnSpc>
                <a:spcPct val="80000"/>
              </a:lnSpc>
              <a:spcBef>
                <a:spcPct val="50000"/>
              </a:spcBef>
            </a:pPr>
            <a:r>
              <a:rPr lang="en-US" altLang="zh-CN" sz="2000" dirty="0"/>
              <a:t>#sample </a:t>
            </a:r>
            <a:r>
              <a:rPr lang="en-US" altLang="zh-CN" sz="2000" dirty="0" err="1"/>
              <a:t>makefile</a:t>
            </a:r>
            <a:r>
              <a:rPr lang="en-US" altLang="zh-CN" sz="2000" dirty="0"/>
              <a:t> </a:t>
            </a:r>
          </a:p>
          <a:p>
            <a:pPr algn="l" eaLnBrk="1" hangingPunct="1">
              <a:lnSpc>
                <a:spcPct val="80000"/>
              </a:lnSpc>
              <a:spcBef>
                <a:spcPct val="50000"/>
              </a:spcBef>
            </a:pPr>
            <a:r>
              <a:rPr lang="en-US" altLang="zh-CN" sz="2000" dirty="0"/>
              <a:t>CC=gcc</a:t>
            </a:r>
          </a:p>
          <a:p>
            <a:pPr algn="l" eaLnBrk="1" hangingPunct="1">
              <a:lnSpc>
                <a:spcPct val="80000"/>
              </a:lnSpc>
              <a:spcBef>
                <a:spcPct val="50000"/>
              </a:spcBef>
            </a:pPr>
            <a:r>
              <a:rPr lang="en-US" altLang="zh-CN" sz="2000" dirty="0" err="1"/>
              <a:t>OBJS</a:t>
            </a:r>
            <a:r>
              <a:rPr lang="en-US" altLang="zh-CN" sz="2000" dirty="0"/>
              <a:t>=</a:t>
            </a:r>
            <a:r>
              <a:rPr lang="en-US" altLang="zh-CN" sz="2000" dirty="0" err="1"/>
              <a:t>fun1.o</a:t>
            </a:r>
            <a:r>
              <a:rPr lang="en-US" altLang="zh-CN" sz="2000" dirty="0"/>
              <a:t> </a:t>
            </a:r>
            <a:r>
              <a:rPr lang="en-US" altLang="zh-CN" sz="2000" dirty="0" err="1"/>
              <a:t>fun2.o</a:t>
            </a:r>
            <a:r>
              <a:rPr lang="en-US" altLang="zh-CN" sz="2000" dirty="0"/>
              <a:t> </a:t>
            </a:r>
            <a:r>
              <a:rPr lang="en-US" altLang="zh-CN" sz="2000" dirty="0" err="1" smtClean="0"/>
              <a:t>main.o</a:t>
            </a:r>
            <a:endParaRPr lang="en-US" altLang="zh-CN" sz="2000" dirty="0" smtClean="0"/>
          </a:p>
          <a:p>
            <a:pPr algn="l" eaLnBrk="1" hangingPunct="1">
              <a:lnSpc>
                <a:spcPct val="80000"/>
              </a:lnSpc>
              <a:spcBef>
                <a:spcPct val="50000"/>
              </a:spcBef>
            </a:pPr>
            <a:r>
              <a:rPr lang="en-US" altLang="zh-CN" sz="2000" dirty="0" smtClean="0"/>
              <a:t>EXEC=</a:t>
            </a:r>
            <a:r>
              <a:rPr lang="en-US" altLang="zh-CN" sz="2000" dirty="0" err="1" smtClean="0"/>
              <a:t>test2</a:t>
            </a:r>
            <a:endParaRPr lang="en-US" altLang="zh-CN" sz="2000" dirty="0" smtClean="0"/>
          </a:p>
          <a:p>
            <a:pPr algn="l" eaLnBrk="1" hangingPunct="1">
              <a:lnSpc>
                <a:spcPct val="80000"/>
              </a:lnSpc>
              <a:spcBef>
                <a:spcPct val="50000"/>
              </a:spcBef>
            </a:pPr>
            <a:endParaRPr lang="en-US" altLang="zh-CN" sz="2000" dirty="0" smtClean="0"/>
          </a:p>
          <a:p>
            <a:pPr algn="l" eaLnBrk="1" hangingPunct="1">
              <a:lnSpc>
                <a:spcPct val="80000"/>
              </a:lnSpc>
              <a:spcBef>
                <a:spcPct val="50000"/>
              </a:spcBef>
            </a:pPr>
            <a:r>
              <a:rPr lang="en-US" altLang="zh-CN" sz="2000" dirty="0" smtClean="0"/>
              <a:t>all</a:t>
            </a:r>
            <a:r>
              <a:rPr lang="en-US" altLang="zh-CN" sz="2000" dirty="0"/>
              <a:t>:$(</a:t>
            </a:r>
            <a:r>
              <a:rPr lang="en-US" altLang="zh-CN" sz="2000" dirty="0" err="1"/>
              <a:t>OBJS</a:t>
            </a:r>
            <a:r>
              <a:rPr lang="en-US" altLang="zh-CN" sz="2000" dirty="0"/>
              <a:t>)</a:t>
            </a:r>
          </a:p>
          <a:p>
            <a:pPr algn="l" eaLnBrk="1" hangingPunct="1">
              <a:lnSpc>
                <a:spcPct val="80000"/>
              </a:lnSpc>
              <a:spcBef>
                <a:spcPct val="50000"/>
              </a:spcBef>
            </a:pPr>
            <a:r>
              <a:rPr lang="en-US" altLang="zh-CN" sz="2000" dirty="0"/>
              <a:t>	$(CC) $(</a:t>
            </a:r>
            <a:r>
              <a:rPr lang="en-US" altLang="zh-CN" sz="2000" dirty="0" err="1"/>
              <a:t>OBJS</a:t>
            </a:r>
            <a:r>
              <a:rPr lang="en-US" altLang="zh-CN" sz="2000" dirty="0"/>
              <a:t>) -o $(EXEC)</a:t>
            </a:r>
          </a:p>
          <a:p>
            <a:pPr algn="l" eaLnBrk="1" hangingPunct="1">
              <a:lnSpc>
                <a:spcPct val="80000"/>
              </a:lnSpc>
              <a:spcBef>
                <a:spcPct val="50000"/>
              </a:spcBef>
            </a:pPr>
            <a:r>
              <a:rPr lang="en-US" altLang="zh-CN" sz="2000" dirty="0" err="1"/>
              <a:t>fun1.o</a:t>
            </a:r>
            <a:r>
              <a:rPr lang="en-US" altLang="zh-CN" sz="2000" dirty="0"/>
              <a:t>:</a:t>
            </a:r>
          </a:p>
          <a:p>
            <a:pPr algn="l" eaLnBrk="1" hangingPunct="1">
              <a:lnSpc>
                <a:spcPct val="80000"/>
              </a:lnSpc>
              <a:spcBef>
                <a:spcPct val="50000"/>
              </a:spcBef>
            </a:pPr>
            <a:r>
              <a:rPr lang="en-US" altLang="zh-CN" sz="2000" dirty="0" err="1"/>
              <a:t>fun2.o</a:t>
            </a:r>
            <a:r>
              <a:rPr lang="en-US" altLang="zh-CN" sz="2000" dirty="0"/>
              <a:t>:	</a:t>
            </a:r>
          </a:p>
          <a:p>
            <a:pPr algn="l" eaLnBrk="1" hangingPunct="1">
              <a:lnSpc>
                <a:spcPct val="80000"/>
              </a:lnSpc>
              <a:spcBef>
                <a:spcPct val="50000"/>
              </a:spcBef>
            </a:pPr>
            <a:r>
              <a:rPr lang="en-US" altLang="zh-CN" sz="2000" dirty="0" err="1"/>
              <a:t>main.o</a:t>
            </a:r>
            <a:r>
              <a:rPr lang="en-US" altLang="zh-CN" sz="2000" dirty="0" smtClean="0"/>
              <a:t>:</a:t>
            </a:r>
            <a:endParaRPr lang="en-US" altLang="zh-CN" sz="2000" dirty="0"/>
          </a:p>
        </p:txBody>
      </p:sp>
      <p:sp>
        <p:nvSpPr>
          <p:cNvPr id="20484" name="Text Box 6"/>
          <p:cNvSpPr txBox="1">
            <a:spLocks noChangeArrowheads="1"/>
          </p:cNvSpPr>
          <p:nvPr/>
        </p:nvSpPr>
        <p:spPr bwMode="auto">
          <a:xfrm>
            <a:off x="468313" y="5262299"/>
            <a:ext cx="82073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r>
              <a:rPr lang="zh-CN" altLang="en-US" sz="2400" dirty="0" smtClean="0">
                <a:latin typeface="+mn-ea"/>
                <a:ea typeface="+mn-ea"/>
              </a:rPr>
              <a:t>简化</a:t>
            </a:r>
            <a:r>
              <a:rPr lang="en-US" altLang="zh-CN" sz="2400" dirty="0">
                <a:latin typeface="+mn-ea"/>
                <a:ea typeface="+mn-ea"/>
              </a:rPr>
              <a:t>2</a:t>
            </a:r>
            <a:r>
              <a:rPr lang="zh-CN" altLang="en-US" sz="2400" dirty="0">
                <a:latin typeface="+mn-ea"/>
                <a:ea typeface="+mn-ea"/>
              </a:rPr>
              <a:t>： 使用隐式规则，目标文件为</a:t>
            </a:r>
            <a:r>
              <a:rPr lang="en-US" altLang="zh-CN" sz="2400" dirty="0">
                <a:latin typeface="+mn-ea"/>
                <a:ea typeface="+mn-ea"/>
              </a:rPr>
              <a:t>.o</a:t>
            </a:r>
            <a:r>
              <a:rPr lang="zh-CN" altLang="en-US" sz="2400" dirty="0">
                <a:latin typeface="+mn-ea"/>
                <a:ea typeface="+mn-ea"/>
              </a:rPr>
              <a:t>文件，</a:t>
            </a:r>
            <a:r>
              <a:rPr lang="en-US" altLang="zh-CN" sz="2400" dirty="0">
                <a:latin typeface="+mn-ea"/>
                <a:ea typeface="+mn-ea"/>
              </a:rPr>
              <a:t>make</a:t>
            </a:r>
            <a:r>
              <a:rPr lang="zh-CN" altLang="en-US" sz="2400" dirty="0">
                <a:latin typeface="+mn-ea"/>
                <a:ea typeface="+mn-ea"/>
              </a:rPr>
              <a:t>自动推导搜索</a:t>
            </a:r>
            <a:r>
              <a:rPr lang="en-US" altLang="zh-CN" sz="2400" dirty="0">
                <a:latin typeface="+mn-ea"/>
                <a:ea typeface="+mn-ea"/>
              </a:rPr>
              <a:t>.c</a:t>
            </a:r>
            <a:r>
              <a:rPr lang="zh-CN" altLang="en-US" sz="2400" dirty="0">
                <a:latin typeface="+mn-ea"/>
                <a:ea typeface="+mn-ea"/>
              </a:rPr>
              <a:t>文件，并编译。</a:t>
            </a:r>
          </a:p>
        </p:txBody>
      </p:sp>
      <p:sp>
        <p:nvSpPr>
          <p:cNvPr id="6"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119</a:t>
            </a:fld>
            <a:endParaRPr lang="en-US" altLang="zh-CN"/>
          </a:p>
        </p:txBody>
      </p:sp>
    </p:spTree>
    <p:extLst>
      <p:ext uri="{BB962C8B-B14F-4D97-AF65-F5344CB8AC3E}">
        <p14:creationId xmlns:p14="http://schemas.microsoft.com/office/powerpoint/2010/main" val="2746452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6" name="Text Box 4"/>
          <p:cNvSpPr txBox="1">
            <a:spLocks noChangeArrowheads="1"/>
          </p:cNvSpPr>
          <p:nvPr/>
        </p:nvSpPr>
        <p:spPr bwMode="auto">
          <a:xfrm>
            <a:off x="337071" y="4869160"/>
            <a:ext cx="8785225"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20000"/>
              </a:spcBef>
            </a:pPr>
            <a:r>
              <a:rPr kumimoji="1" lang="zh-CN" altLang="en-US" sz="2400" b="1" dirty="0">
                <a:latin typeface="+mn-ea"/>
                <a:ea typeface="+mn-ea"/>
              </a:rPr>
              <a:t>如果当前目录下有</a:t>
            </a:r>
            <a:r>
              <a:rPr kumimoji="1" lang="en-US" altLang="zh-CN" sz="2400" b="1" dirty="0" err="1">
                <a:latin typeface="+mn-ea"/>
                <a:ea typeface="+mn-ea"/>
              </a:rPr>
              <a:t>hello.c</a:t>
            </a:r>
            <a:r>
              <a:rPr kumimoji="1" lang="zh-CN" altLang="en-US" sz="2400" b="1" dirty="0">
                <a:latin typeface="+mn-ea"/>
                <a:ea typeface="+mn-ea"/>
              </a:rPr>
              <a:t>文件，则打开该文件，如果当前目录下无该文件，则新建</a:t>
            </a:r>
            <a:r>
              <a:rPr kumimoji="1" lang="en-US" altLang="zh-CN" sz="2400" b="1" dirty="0" err="1">
                <a:latin typeface="+mn-ea"/>
                <a:ea typeface="+mn-ea"/>
              </a:rPr>
              <a:t>hello.c</a:t>
            </a:r>
            <a:r>
              <a:rPr kumimoji="1" lang="zh-CN" altLang="en-US" sz="2400" b="1" dirty="0">
                <a:latin typeface="+mn-ea"/>
                <a:ea typeface="+mn-ea"/>
              </a:rPr>
              <a:t>文件。此时进入的是命令模式，光标位于屏幕的顶端。</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12</a:t>
            </a:fld>
            <a:endParaRPr lang="en-US" altLang="zh-C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04665"/>
            <a:ext cx="5610225" cy="434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57740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23528" y="122238"/>
            <a:ext cx="7543800" cy="858837"/>
          </a:xfrm>
        </p:spPr>
        <p:txBody>
          <a:bodyPr/>
          <a:lstStyle/>
          <a:p>
            <a:pPr eaLnBrk="1" hangingPunct="1"/>
            <a:r>
              <a:rPr lang="en-US" altLang="zh-CN" dirty="0" err="1" smtClean="0"/>
              <a:t>Makefile</a:t>
            </a:r>
            <a:r>
              <a:rPr lang="zh-CN" altLang="en-US" dirty="0" smtClean="0"/>
              <a:t>隐式规则</a:t>
            </a:r>
            <a:endParaRPr lang="en-US" altLang="zh-CN" dirty="0" smtClean="0"/>
          </a:p>
        </p:txBody>
      </p:sp>
      <p:sp>
        <p:nvSpPr>
          <p:cNvPr id="21507" name="Text Box 3"/>
          <p:cNvSpPr txBox="1">
            <a:spLocks noChangeArrowheads="1"/>
          </p:cNvSpPr>
          <p:nvPr/>
        </p:nvSpPr>
        <p:spPr bwMode="auto">
          <a:xfrm>
            <a:off x="395536" y="1484784"/>
            <a:ext cx="8280400" cy="3268587"/>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lnSpc>
                <a:spcPct val="80000"/>
              </a:lnSpc>
              <a:spcBef>
                <a:spcPct val="50000"/>
              </a:spcBef>
            </a:pPr>
            <a:r>
              <a:rPr lang="en-US" altLang="zh-CN" sz="2400" dirty="0"/>
              <a:t>#sample </a:t>
            </a:r>
            <a:r>
              <a:rPr lang="en-US" altLang="zh-CN" sz="2400" dirty="0" err="1"/>
              <a:t>makefile</a:t>
            </a:r>
            <a:r>
              <a:rPr lang="en-US" altLang="zh-CN" sz="2400" dirty="0"/>
              <a:t> </a:t>
            </a:r>
          </a:p>
          <a:p>
            <a:pPr algn="l" eaLnBrk="1" hangingPunct="1">
              <a:lnSpc>
                <a:spcPct val="80000"/>
              </a:lnSpc>
              <a:spcBef>
                <a:spcPct val="50000"/>
              </a:spcBef>
            </a:pPr>
            <a:r>
              <a:rPr lang="en-US" altLang="zh-CN" sz="2400" dirty="0"/>
              <a:t>CC=gcc</a:t>
            </a:r>
          </a:p>
          <a:p>
            <a:pPr algn="l" eaLnBrk="1" hangingPunct="1">
              <a:lnSpc>
                <a:spcPct val="80000"/>
              </a:lnSpc>
              <a:spcBef>
                <a:spcPct val="50000"/>
              </a:spcBef>
            </a:pPr>
            <a:r>
              <a:rPr lang="en-US" altLang="zh-CN" sz="2400" dirty="0" err="1"/>
              <a:t>OBJS</a:t>
            </a:r>
            <a:r>
              <a:rPr lang="en-US" altLang="zh-CN" sz="2400" dirty="0"/>
              <a:t>=</a:t>
            </a:r>
            <a:r>
              <a:rPr lang="en-US" altLang="zh-CN" sz="2400" dirty="0" err="1"/>
              <a:t>fun1.o</a:t>
            </a:r>
            <a:r>
              <a:rPr lang="en-US" altLang="zh-CN" sz="2400" dirty="0"/>
              <a:t> </a:t>
            </a:r>
            <a:r>
              <a:rPr lang="en-US" altLang="zh-CN" sz="2400" dirty="0" err="1"/>
              <a:t>fun2.o</a:t>
            </a:r>
            <a:r>
              <a:rPr lang="en-US" altLang="zh-CN" sz="2400" dirty="0"/>
              <a:t> </a:t>
            </a:r>
            <a:r>
              <a:rPr lang="en-US" altLang="zh-CN" sz="2400" dirty="0" err="1"/>
              <a:t>main.o</a:t>
            </a:r>
            <a:endParaRPr lang="en-US" altLang="zh-CN" sz="2400" dirty="0"/>
          </a:p>
          <a:p>
            <a:pPr algn="l" eaLnBrk="1" hangingPunct="1">
              <a:lnSpc>
                <a:spcPct val="80000"/>
              </a:lnSpc>
              <a:spcBef>
                <a:spcPct val="50000"/>
              </a:spcBef>
            </a:pPr>
            <a:r>
              <a:rPr lang="en-US" altLang="zh-CN" sz="2400" dirty="0" smtClean="0"/>
              <a:t>EXEC=</a:t>
            </a:r>
            <a:r>
              <a:rPr lang="en-US" altLang="zh-CN" sz="2400" dirty="0" err="1" smtClean="0"/>
              <a:t>test2</a:t>
            </a:r>
            <a:endParaRPr lang="en-US" altLang="zh-CN" sz="2400" dirty="0" smtClean="0"/>
          </a:p>
          <a:p>
            <a:pPr algn="l" eaLnBrk="1" hangingPunct="1">
              <a:lnSpc>
                <a:spcPct val="80000"/>
              </a:lnSpc>
              <a:spcBef>
                <a:spcPct val="50000"/>
              </a:spcBef>
            </a:pPr>
            <a:endParaRPr lang="en-US" altLang="zh-CN" sz="2400" dirty="0"/>
          </a:p>
          <a:p>
            <a:pPr algn="l" eaLnBrk="1" hangingPunct="1">
              <a:lnSpc>
                <a:spcPct val="80000"/>
              </a:lnSpc>
              <a:spcBef>
                <a:spcPct val="50000"/>
              </a:spcBef>
            </a:pPr>
            <a:r>
              <a:rPr lang="en-US" altLang="zh-CN" sz="2400" dirty="0"/>
              <a:t>all:$(</a:t>
            </a:r>
            <a:r>
              <a:rPr lang="en-US" altLang="zh-CN" sz="2400" dirty="0" err="1"/>
              <a:t>OBJS</a:t>
            </a:r>
            <a:r>
              <a:rPr lang="en-US" altLang="zh-CN" sz="2400" dirty="0"/>
              <a:t>)</a:t>
            </a:r>
          </a:p>
          <a:p>
            <a:pPr algn="l" eaLnBrk="1" hangingPunct="1">
              <a:lnSpc>
                <a:spcPct val="80000"/>
              </a:lnSpc>
              <a:spcBef>
                <a:spcPct val="50000"/>
              </a:spcBef>
            </a:pPr>
            <a:r>
              <a:rPr lang="en-US" altLang="zh-CN" sz="2400" dirty="0"/>
              <a:t>	$(CC) $(</a:t>
            </a:r>
            <a:r>
              <a:rPr lang="en-US" altLang="zh-CN" sz="2400" dirty="0" err="1"/>
              <a:t>OBJS</a:t>
            </a:r>
            <a:r>
              <a:rPr lang="en-US" altLang="zh-CN" sz="2400" dirty="0"/>
              <a:t>) -o $(EXEC</a:t>
            </a:r>
            <a:r>
              <a:rPr lang="en-US" altLang="zh-CN" sz="2400" dirty="0" smtClean="0"/>
              <a:t>)</a:t>
            </a:r>
            <a:endParaRPr lang="en-US" altLang="zh-CN" sz="2400" dirty="0"/>
          </a:p>
        </p:txBody>
      </p:sp>
      <p:sp>
        <p:nvSpPr>
          <p:cNvPr id="21508" name="Text Box 4"/>
          <p:cNvSpPr txBox="1">
            <a:spLocks noChangeArrowheads="1"/>
          </p:cNvSpPr>
          <p:nvPr/>
        </p:nvSpPr>
        <p:spPr bwMode="auto">
          <a:xfrm>
            <a:off x="468313" y="4964975"/>
            <a:ext cx="8280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l" eaLnBrk="1" hangingPunct="1"/>
            <a:r>
              <a:rPr lang="zh-CN" altLang="en-US" sz="2400" dirty="0">
                <a:latin typeface="+mn-ea"/>
                <a:ea typeface="+mn-ea"/>
              </a:rPr>
              <a:t>简化</a:t>
            </a:r>
            <a:r>
              <a:rPr lang="en-US" altLang="zh-CN" sz="2400" dirty="0">
                <a:latin typeface="+mn-ea"/>
                <a:ea typeface="+mn-ea"/>
              </a:rPr>
              <a:t>3</a:t>
            </a:r>
            <a:r>
              <a:rPr lang="zh-CN" altLang="en-US" sz="2400" dirty="0">
                <a:latin typeface="+mn-ea"/>
                <a:ea typeface="+mn-ea"/>
              </a:rPr>
              <a:t>： 使用隐式规则，目标的依赖为三个</a:t>
            </a:r>
            <a:r>
              <a:rPr lang="en-US" altLang="zh-CN" sz="2400" dirty="0">
                <a:latin typeface="+mn-ea"/>
                <a:ea typeface="+mn-ea"/>
              </a:rPr>
              <a:t>.o</a:t>
            </a:r>
            <a:r>
              <a:rPr lang="zh-CN" altLang="en-US" sz="2400" dirty="0">
                <a:latin typeface="+mn-ea"/>
                <a:ea typeface="+mn-ea"/>
              </a:rPr>
              <a:t>文件，</a:t>
            </a:r>
            <a:r>
              <a:rPr lang="en-US" altLang="zh-CN" sz="2400" dirty="0" err="1">
                <a:latin typeface="+mn-ea"/>
                <a:ea typeface="+mn-ea"/>
              </a:rPr>
              <a:t>fun1.o</a:t>
            </a:r>
            <a:r>
              <a:rPr lang="en-US" altLang="zh-CN" sz="2400" dirty="0">
                <a:latin typeface="+mn-ea"/>
                <a:ea typeface="+mn-ea"/>
              </a:rPr>
              <a:t>, </a:t>
            </a:r>
            <a:r>
              <a:rPr lang="en-US" altLang="zh-CN" sz="2400" dirty="0" err="1">
                <a:latin typeface="+mn-ea"/>
                <a:ea typeface="+mn-ea"/>
              </a:rPr>
              <a:t>fun2.o,main.o</a:t>
            </a:r>
            <a:r>
              <a:rPr lang="zh-CN" altLang="en-US" sz="2400" dirty="0">
                <a:latin typeface="+mn-ea"/>
                <a:ea typeface="+mn-ea"/>
              </a:rPr>
              <a:t>， </a:t>
            </a:r>
            <a:r>
              <a:rPr lang="en-US" altLang="zh-CN" sz="2400" dirty="0">
                <a:latin typeface="+mn-ea"/>
                <a:ea typeface="+mn-ea"/>
              </a:rPr>
              <a:t>make</a:t>
            </a:r>
            <a:r>
              <a:rPr lang="zh-CN" altLang="en-US" sz="2400" dirty="0">
                <a:latin typeface="+mn-ea"/>
                <a:ea typeface="+mn-ea"/>
              </a:rPr>
              <a:t>自动推导，找到相应</a:t>
            </a:r>
            <a:r>
              <a:rPr lang="en-US" altLang="zh-CN" sz="2400" dirty="0">
                <a:latin typeface="+mn-ea"/>
                <a:ea typeface="+mn-ea"/>
              </a:rPr>
              <a:t>.c</a:t>
            </a:r>
            <a:r>
              <a:rPr lang="zh-CN" altLang="en-US" sz="2400" dirty="0">
                <a:latin typeface="+mn-ea"/>
                <a:ea typeface="+mn-ea"/>
              </a:rPr>
              <a:t>文件生成找到</a:t>
            </a:r>
            <a:r>
              <a:rPr lang="en-US" altLang="zh-CN" sz="2400" dirty="0">
                <a:latin typeface="+mn-ea"/>
                <a:ea typeface="+mn-ea"/>
              </a:rPr>
              <a:t>.o</a:t>
            </a:r>
            <a:r>
              <a:rPr lang="zh-CN" altLang="en-US" sz="2400" dirty="0">
                <a:latin typeface="+mn-ea"/>
                <a:ea typeface="+mn-ea"/>
              </a:rPr>
              <a:t>文件。</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120</a:t>
            </a:fld>
            <a:endParaRPr lang="en-US" altLang="zh-CN" dirty="0"/>
          </a:p>
        </p:txBody>
      </p:sp>
    </p:spTree>
    <p:extLst>
      <p:ext uri="{BB962C8B-B14F-4D97-AF65-F5344CB8AC3E}">
        <p14:creationId xmlns:p14="http://schemas.microsoft.com/office/powerpoint/2010/main" val="53259067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dirty="0" err="1" smtClean="0"/>
              <a:t>Makefile</a:t>
            </a:r>
            <a:r>
              <a:rPr lang="zh-CN" altLang="en-US" dirty="0" smtClean="0"/>
              <a:t>的变量替换</a:t>
            </a:r>
          </a:p>
        </p:txBody>
      </p:sp>
      <p:sp>
        <p:nvSpPr>
          <p:cNvPr id="22531" name="Rectangle 3"/>
          <p:cNvSpPr>
            <a:spLocks noGrp="1" noChangeArrowheads="1"/>
          </p:cNvSpPr>
          <p:nvPr>
            <p:ph type="body" idx="1"/>
          </p:nvPr>
        </p:nvSpPr>
        <p:spPr>
          <a:xfrm>
            <a:off x="395536" y="1249586"/>
            <a:ext cx="7715200" cy="4843710"/>
          </a:xfrm>
        </p:spPr>
        <p:txBody>
          <a:bodyPr/>
          <a:lstStyle/>
          <a:p>
            <a:pPr eaLnBrk="1" hangingPunct="1"/>
            <a:r>
              <a:rPr lang="zh-CN" altLang="en-US" sz="2400" dirty="0" smtClean="0"/>
              <a:t>在</a:t>
            </a:r>
            <a:r>
              <a:rPr lang="en-US" altLang="zh-CN" sz="2400" dirty="0" err="1" smtClean="0"/>
              <a:t>Makefile</a:t>
            </a:r>
            <a:r>
              <a:rPr lang="zh-CN" altLang="en-US" sz="2400" dirty="0" smtClean="0"/>
              <a:t>中通常指定需要编译的</a:t>
            </a:r>
            <a:r>
              <a:rPr lang="en-US" altLang="zh-CN" sz="2400" dirty="0" smtClean="0"/>
              <a:t>.c</a:t>
            </a:r>
            <a:r>
              <a:rPr lang="zh-CN" altLang="en-US" sz="2400" dirty="0" smtClean="0"/>
              <a:t>文件，我们可以将多个</a:t>
            </a:r>
            <a:r>
              <a:rPr lang="en-US" altLang="zh-CN" sz="2400" dirty="0" smtClean="0"/>
              <a:t>.c</a:t>
            </a:r>
            <a:r>
              <a:rPr lang="zh-CN" altLang="en-US" sz="2400" dirty="0" smtClean="0"/>
              <a:t>文件名保存在变量</a:t>
            </a:r>
            <a:r>
              <a:rPr lang="en-US" altLang="zh-CN" sz="2400" dirty="0" err="1" smtClean="0"/>
              <a:t>SRCS</a:t>
            </a:r>
            <a:r>
              <a:rPr lang="zh-CN" altLang="en-US" sz="2400" dirty="0" smtClean="0"/>
              <a:t>中，再定义另一个变量</a:t>
            </a:r>
            <a:r>
              <a:rPr lang="en-US" altLang="zh-CN" sz="2400" dirty="0" err="1" smtClean="0"/>
              <a:t>OBJS</a:t>
            </a:r>
            <a:r>
              <a:rPr lang="zh-CN" altLang="en-US" sz="2400" dirty="0" smtClean="0"/>
              <a:t>使其保存</a:t>
            </a:r>
            <a:r>
              <a:rPr lang="en-US" altLang="zh-CN" sz="2400" dirty="0" smtClean="0"/>
              <a:t>.o</a:t>
            </a:r>
            <a:r>
              <a:rPr lang="zh-CN" altLang="en-US" sz="2400" dirty="0" smtClean="0"/>
              <a:t>文件名。</a:t>
            </a:r>
          </a:p>
          <a:p>
            <a:pPr eaLnBrk="1" hangingPunct="1"/>
            <a:r>
              <a:rPr lang="zh-CN" altLang="en-US" sz="2400" dirty="0" smtClean="0"/>
              <a:t>我们可以</a:t>
            </a:r>
            <a:r>
              <a:rPr lang="zh-CN" altLang="en-US" sz="2400" dirty="0" smtClean="0">
                <a:solidFill>
                  <a:srgbClr val="0000CC"/>
                </a:solidFill>
              </a:rPr>
              <a:t>直接使用变量的替换方式</a:t>
            </a:r>
            <a:r>
              <a:rPr lang="zh-CN" altLang="en-US" sz="2400" dirty="0" smtClean="0"/>
              <a:t>，将</a:t>
            </a:r>
            <a:r>
              <a:rPr lang="en-US" altLang="zh-CN" sz="2400" dirty="0" err="1" smtClean="0"/>
              <a:t>SRCS</a:t>
            </a:r>
            <a:r>
              <a:rPr lang="zh-CN" altLang="en-US" sz="2400" dirty="0" smtClean="0"/>
              <a:t>中的</a:t>
            </a:r>
            <a:r>
              <a:rPr lang="en-US" altLang="zh-CN" sz="2400" dirty="0" smtClean="0"/>
              <a:t>“.c”</a:t>
            </a:r>
            <a:r>
              <a:rPr lang="zh-CN" altLang="en-US" sz="2400" dirty="0" smtClean="0"/>
              <a:t>字符串替换成</a:t>
            </a:r>
            <a:r>
              <a:rPr lang="en-US" altLang="zh-CN" sz="2400" dirty="0" smtClean="0"/>
              <a:t>“.o”</a:t>
            </a:r>
            <a:r>
              <a:rPr lang="zh-CN" altLang="en-US" sz="2400" dirty="0" smtClean="0"/>
              <a:t>，赋值</a:t>
            </a:r>
            <a:r>
              <a:rPr lang="en-US" altLang="zh-CN" sz="2400" dirty="0" err="1" smtClean="0"/>
              <a:t>OBJS</a:t>
            </a:r>
            <a:r>
              <a:rPr lang="zh-CN" altLang="en-US" sz="2400" dirty="0" smtClean="0"/>
              <a:t>变量</a:t>
            </a:r>
            <a:r>
              <a:rPr lang="zh-CN" altLang="en-US" sz="2400" dirty="0"/>
              <a:t>，</a:t>
            </a:r>
            <a:r>
              <a:rPr lang="zh-CN" altLang="en-US" sz="2400" dirty="0" smtClean="0"/>
              <a:t>其格式为：</a:t>
            </a:r>
            <a:endParaRPr lang="en-US" altLang="zh-CN" sz="2400" dirty="0"/>
          </a:p>
          <a:p>
            <a:pPr marL="0" indent="0" eaLnBrk="1" hangingPunct="1">
              <a:buNone/>
            </a:pPr>
            <a:r>
              <a:rPr lang="en-US" altLang="zh-CN" sz="2400" dirty="0" smtClean="0">
                <a:solidFill>
                  <a:srgbClr val="CC0099"/>
                </a:solidFill>
              </a:rPr>
              <a:t>                        foo = $(</a:t>
            </a:r>
            <a:r>
              <a:rPr lang="en-US" altLang="zh-CN" sz="2400" dirty="0" err="1" smtClean="0">
                <a:solidFill>
                  <a:srgbClr val="CC0099"/>
                </a:solidFill>
              </a:rPr>
              <a:t>var:a</a:t>
            </a:r>
            <a:r>
              <a:rPr lang="en-US" altLang="zh-CN" sz="2400" dirty="0" smtClean="0">
                <a:solidFill>
                  <a:srgbClr val="CC0099"/>
                </a:solidFill>
              </a:rPr>
              <a:t>=b)</a:t>
            </a:r>
          </a:p>
          <a:p>
            <a:pPr marL="0" indent="0" eaLnBrk="1" hangingPunct="1">
              <a:buNone/>
            </a:pPr>
            <a:r>
              <a:rPr lang="en-US" altLang="zh-CN" sz="2400" dirty="0"/>
              <a:t> </a:t>
            </a:r>
            <a:r>
              <a:rPr lang="en-US" altLang="zh-CN" sz="2400" dirty="0" smtClean="0"/>
              <a:t>    </a:t>
            </a:r>
            <a:r>
              <a:rPr lang="zh-CN" altLang="en-US" sz="2400" dirty="0" smtClean="0"/>
              <a:t>将</a:t>
            </a:r>
            <a:r>
              <a:rPr lang="en-US" altLang="zh-CN" sz="2400" dirty="0" err="1" smtClean="0"/>
              <a:t>var</a:t>
            </a:r>
            <a:r>
              <a:rPr lang="zh-CN" altLang="en-US" sz="2400" dirty="0" smtClean="0"/>
              <a:t>变量中的</a:t>
            </a:r>
            <a:r>
              <a:rPr lang="en-US" altLang="zh-CN" sz="2400" dirty="0" smtClean="0"/>
              <a:t>a</a:t>
            </a:r>
            <a:r>
              <a:rPr lang="zh-CN" altLang="en-US" sz="2400" dirty="0" smtClean="0"/>
              <a:t>替换成</a:t>
            </a:r>
            <a:r>
              <a:rPr lang="en-US" altLang="zh-CN" sz="2400" dirty="0" smtClean="0"/>
              <a:t>b</a:t>
            </a:r>
            <a:r>
              <a:rPr lang="zh-CN" altLang="en-US" sz="2400" dirty="0" smtClean="0"/>
              <a:t>，并返回给</a:t>
            </a:r>
            <a:r>
              <a:rPr lang="en-US" altLang="zh-CN" sz="2400" dirty="0" smtClean="0"/>
              <a:t>foo</a:t>
            </a:r>
            <a:r>
              <a:rPr lang="zh-CN" altLang="en-US" sz="2400" dirty="0" smtClean="0"/>
              <a:t>。</a:t>
            </a:r>
          </a:p>
          <a:p>
            <a:pPr eaLnBrk="1" hangingPunct="1"/>
            <a:r>
              <a:rPr lang="zh-CN" altLang="en-US" sz="2400" dirty="0" smtClean="0"/>
              <a:t>例：</a:t>
            </a:r>
          </a:p>
          <a:p>
            <a:pPr eaLnBrk="1" hangingPunct="1">
              <a:buFont typeface="Wingdings" pitchFamily="2" charset="2"/>
              <a:buNone/>
            </a:pPr>
            <a:r>
              <a:rPr lang="zh-CN" altLang="en-US" sz="2400" dirty="0" smtClean="0"/>
              <a:t>	</a:t>
            </a:r>
            <a:r>
              <a:rPr lang="en-US" altLang="zh-CN" sz="2400" dirty="0" err="1" smtClean="0"/>
              <a:t>SRCS</a:t>
            </a:r>
            <a:r>
              <a:rPr lang="en-US" altLang="zh-CN" sz="2400" dirty="0" smtClean="0"/>
              <a:t> = </a:t>
            </a:r>
            <a:r>
              <a:rPr lang="en-US" altLang="zh-CN" sz="2400" dirty="0" err="1" smtClean="0"/>
              <a:t>fun1.c</a:t>
            </a:r>
            <a:r>
              <a:rPr lang="en-US" altLang="zh-CN" sz="2400" dirty="0" smtClean="0"/>
              <a:t> </a:t>
            </a:r>
            <a:r>
              <a:rPr lang="en-US" altLang="zh-CN" sz="2400" dirty="0" err="1" smtClean="0"/>
              <a:t>fun2.c</a:t>
            </a:r>
            <a:r>
              <a:rPr lang="en-US" altLang="zh-CN" sz="2400" dirty="0" smtClean="0"/>
              <a:t> </a:t>
            </a:r>
            <a:r>
              <a:rPr lang="en-US" altLang="zh-CN" sz="2400" dirty="0" err="1" smtClean="0"/>
              <a:t>main.c</a:t>
            </a:r>
            <a:r>
              <a:rPr lang="en-US" altLang="zh-CN" sz="2400" dirty="0" smtClean="0"/>
              <a:t/>
            </a:r>
            <a:br>
              <a:rPr lang="en-US" altLang="zh-CN" sz="2400" dirty="0" smtClean="0"/>
            </a:br>
            <a:r>
              <a:rPr lang="en-US" altLang="zh-CN" sz="2400" dirty="0" err="1" smtClean="0"/>
              <a:t>OBJS</a:t>
            </a:r>
            <a:r>
              <a:rPr lang="en-US" altLang="zh-CN" sz="2400" dirty="0" smtClean="0"/>
              <a:t> = $(</a:t>
            </a:r>
            <a:r>
              <a:rPr lang="en-US" altLang="zh-CN" sz="2400" dirty="0" err="1" smtClean="0"/>
              <a:t>SRCS</a:t>
            </a:r>
            <a:r>
              <a:rPr lang="zh-CN" altLang="en-US" sz="2400" dirty="0" smtClean="0"/>
              <a:t>：</a:t>
            </a:r>
            <a:r>
              <a:rPr lang="en-US" altLang="zh-CN" sz="2400" dirty="0" smtClean="0"/>
              <a:t>.c=.o)	</a:t>
            </a:r>
          </a:p>
          <a:p>
            <a:pPr eaLnBrk="1" hangingPunct="1">
              <a:buFont typeface="Wingdings" pitchFamily="2" charset="2"/>
              <a:buNone/>
            </a:pPr>
            <a:r>
              <a:rPr lang="en-US" altLang="zh-CN" sz="2400" dirty="0" smtClean="0"/>
              <a:t>	</a:t>
            </a:r>
            <a:r>
              <a:rPr lang="zh-CN" altLang="en-US" sz="2400" dirty="0" smtClean="0"/>
              <a:t>那么变量</a:t>
            </a:r>
            <a:r>
              <a:rPr lang="en-US" altLang="zh-CN" sz="2400" dirty="0" err="1" smtClean="0"/>
              <a:t>OBJS</a:t>
            </a:r>
            <a:r>
              <a:rPr lang="zh-CN" altLang="en-US" sz="2400" dirty="0" smtClean="0"/>
              <a:t>值为</a:t>
            </a:r>
            <a:r>
              <a:rPr lang="en-US" altLang="zh-CN" sz="2400" dirty="0" err="1" smtClean="0"/>
              <a:t>fun1.o</a:t>
            </a:r>
            <a:r>
              <a:rPr lang="en-US" altLang="zh-CN" sz="2400" dirty="0" smtClean="0"/>
              <a:t> </a:t>
            </a:r>
            <a:r>
              <a:rPr lang="en-US" altLang="zh-CN" sz="2400" dirty="0" err="1" smtClean="0"/>
              <a:t>fun2.o</a:t>
            </a:r>
            <a:r>
              <a:rPr lang="en-US" altLang="zh-CN" sz="2400" dirty="0" smtClean="0"/>
              <a:t> </a:t>
            </a:r>
            <a:r>
              <a:rPr lang="en-US" altLang="zh-CN" sz="2400" dirty="0" err="1" smtClean="0"/>
              <a:t>main.o</a:t>
            </a:r>
            <a:endParaRPr lang="en-US" altLang="zh-CN" sz="2400" dirty="0" smtClean="0"/>
          </a:p>
          <a:p>
            <a:pPr eaLnBrk="1" hangingPunct="1">
              <a:buFont typeface="Wingdings" pitchFamily="2" charset="2"/>
              <a:buNone/>
            </a:pPr>
            <a:r>
              <a:rPr lang="en-US" altLang="zh-CN" sz="2000" dirty="0" smtClean="0"/>
              <a:t>	</a:t>
            </a:r>
          </a:p>
        </p:txBody>
      </p:sp>
      <p:sp>
        <p:nvSpPr>
          <p:cNvPr id="4"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121</a:t>
            </a:fld>
            <a:endParaRPr lang="en-US" altLang="zh-CN" dirty="0"/>
          </a:p>
        </p:txBody>
      </p:sp>
    </p:spTree>
    <p:extLst>
      <p:ext uri="{BB962C8B-B14F-4D97-AF65-F5344CB8AC3E}">
        <p14:creationId xmlns:p14="http://schemas.microsoft.com/office/powerpoint/2010/main" val="336985358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t>Makefile</a:t>
            </a:r>
            <a:r>
              <a:rPr lang="zh-CN" altLang="en-US" smtClean="0"/>
              <a:t>优化</a:t>
            </a:r>
          </a:p>
        </p:txBody>
      </p:sp>
      <p:sp>
        <p:nvSpPr>
          <p:cNvPr id="23555" name="Text Box 4"/>
          <p:cNvSpPr txBox="1">
            <a:spLocks noChangeArrowheads="1"/>
          </p:cNvSpPr>
          <p:nvPr/>
        </p:nvSpPr>
        <p:spPr bwMode="auto">
          <a:xfrm>
            <a:off x="468313" y="1201044"/>
            <a:ext cx="8280400" cy="344402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Ø"/>
              <a:defRPr sz="2200">
                <a:solidFill>
                  <a:schemeClr val="tx1"/>
                </a:solidFill>
                <a:latin typeface="Arial" pitchFamily="34" charset="0"/>
                <a:ea typeface="宋体" pitchFamily="2" charset="-122"/>
              </a:defRPr>
            </a:lvl1pPr>
            <a:lvl2pPr marL="742950" indent="-285750" eaLnBrk="0" hangingPunct="0">
              <a:spcBef>
                <a:spcPct val="20000"/>
              </a:spcBef>
              <a:buClr>
                <a:schemeClr val="bg2"/>
              </a:buClr>
              <a:buFont typeface="Wingdings 3" pitchFamily="18" charset="2"/>
              <a:buChar char="Ò"/>
              <a:defRPr sz="2200">
                <a:solidFill>
                  <a:schemeClr val="tx1"/>
                </a:solidFill>
                <a:latin typeface="Arial" pitchFamily="34" charset="0"/>
                <a:ea typeface="宋体" pitchFamily="2" charset="-122"/>
              </a:defRPr>
            </a:lvl2pPr>
            <a:lvl3pPr marL="1143000" indent="-228600" eaLnBrk="0" hangingPunct="0">
              <a:spcBef>
                <a:spcPct val="20000"/>
              </a:spcBef>
              <a:buClr>
                <a:schemeClr val="bg2"/>
              </a:buClr>
              <a:buFont typeface="Wingdings 3" pitchFamily="18" charset="2"/>
              <a:buChar char="Ò"/>
              <a:defRPr sz="2000">
                <a:solidFill>
                  <a:schemeClr val="tx1"/>
                </a:solidFill>
                <a:latin typeface="Arial" pitchFamily="34" charset="0"/>
                <a:ea typeface="宋体" pitchFamily="2" charset="-122"/>
              </a:defRPr>
            </a:lvl3pPr>
            <a:lvl4pPr marL="1600200" indent="-228600" eaLnBrk="0" hangingPunct="0">
              <a:spcBef>
                <a:spcPct val="20000"/>
              </a:spcBef>
              <a:defRPr sz="2000">
                <a:solidFill>
                  <a:schemeClr val="tx1"/>
                </a:solidFill>
                <a:latin typeface="Arial"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宋体" pitchFamily="2" charset="-122"/>
              </a:defRPr>
            </a:lvl9pPr>
          </a:lstStyle>
          <a:p>
            <a:pPr algn="l" eaLnBrk="1" hangingPunct="1">
              <a:lnSpc>
                <a:spcPct val="80000"/>
              </a:lnSpc>
              <a:spcBef>
                <a:spcPct val="50000"/>
              </a:spcBef>
              <a:buFontTx/>
              <a:buNone/>
            </a:pPr>
            <a:r>
              <a:rPr lang="en-US" altLang="zh-CN" dirty="0"/>
              <a:t>#sample </a:t>
            </a:r>
            <a:r>
              <a:rPr lang="en-US" altLang="zh-CN" dirty="0" err="1"/>
              <a:t>makefile</a:t>
            </a:r>
            <a:r>
              <a:rPr lang="en-US" altLang="zh-CN" dirty="0"/>
              <a:t> </a:t>
            </a:r>
          </a:p>
          <a:p>
            <a:pPr algn="l" eaLnBrk="1" hangingPunct="1">
              <a:lnSpc>
                <a:spcPct val="80000"/>
              </a:lnSpc>
              <a:spcBef>
                <a:spcPct val="50000"/>
              </a:spcBef>
              <a:buFontTx/>
              <a:buNone/>
            </a:pPr>
            <a:r>
              <a:rPr lang="en-US" altLang="zh-CN" dirty="0"/>
              <a:t>CC=</a:t>
            </a:r>
            <a:r>
              <a:rPr lang="en-US" altLang="zh-CN" dirty="0" err="1"/>
              <a:t>gcc</a:t>
            </a:r>
            <a:endParaRPr lang="en-US" altLang="zh-CN" dirty="0"/>
          </a:p>
          <a:p>
            <a:pPr algn="l" eaLnBrk="1" hangingPunct="1">
              <a:lnSpc>
                <a:spcPct val="80000"/>
              </a:lnSpc>
              <a:spcBef>
                <a:spcPct val="50000"/>
              </a:spcBef>
              <a:buFontTx/>
              <a:buNone/>
            </a:pPr>
            <a:r>
              <a:rPr lang="en-US" altLang="zh-CN" dirty="0" err="1"/>
              <a:t>SRCS</a:t>
            </a:r>
            <a:r>
              <a:rPr lang="en-US" altLang="zh-CN" dirty="0"/>
              <a:t>=</a:t>
            </a:r>
            <a:r>
              <a:rPr lang="en-US" altLang="zh-CN" dirty="0" err="1"/>
              <a:t>fun1.c</a:t>
            </a:r>
            <a:r>
              <a:rPr lang="en-US" altLang="zh-CN" dirty="0"/>
              <a:t> </a:t>
            </a:r>
            <a:r>
              <a:rPr lang="en-US" altLang="zh-CN" dirty="0" err="1"/>
              <a:t>fun2.c</a:t>
            </a:r>
            <a:r>
              <a:rPr lang="en-US" altLang="zh-CN" dirty="0"/>
              <a:t> </a:t>
            </a:r>
            <a:r>
              <a:rPr lang="en-US" altLang="zh-CN" dirty="0" err="1"/>
              <a:t>main.c</a:t>
            </a:r>
            <a:endParaRPr lang="en-US" altLang="zh-CN" dirty="0"/>
          </a:p>
          <a:p>
            <a:pPr algn="l" eaLnBrk="1" hangingPunct="1">
              <a:lnSpc>
                <a:spcPct val="80000"/>
              </a:lnSpc>
              <a:spcBef>
                <a:spcPct val="50000"/>
              </a:spcBef>
              <a:buFontTx/>
              <a:buNone/>
            </a:pPr>
            <a:endParaRPr lang="en-US" altLang="zh-CN" dirty="0"/>
          </a:p>
          <a:p>
            <a:pPr algn="l" eaLnBrk="1" hangingPunct="1">
              <a:lnSpc>
                <a:spcPct val="80000"/>
              </a:lnSpc>
              <a:spcBef>
                <a:spcPct val="50000"/>
              </a:spcBef>
              <a:buFontTx/>
              <a:buNone/>
            </a:pPr>
            <a:r>
              <a:rPr lang="en-US" altLang="zh-CN" dirty="0" smtClean="0"/>
              <a:t>EXEC=</a:t>
            </a:r>
            <a:r>
              <a:rPr lang="en-US" altLang="zh-CN" dirty="0" err="1" smtClean="0"/>
              <a:t>test2</a:t>
            </a:r>
            <a:endParaRPr lang="en-US" altLang="zh-CN" dirty="0"/>
          </a:p>
          <a:p>
            <a:pPr algn="l" eaLnBrk="1" hangingPunct="1">
              <a:lnSpc>
                <a:spcPct val="80000"/>
              </a:lnSpc>
              <a:spcBef>
                <a:spcPct val="50000"/>
              </a:spcBef>
              <a:buFontTx/>
              <a:buNone/>
            </a:pPr>
            <a:endParaRPr lang="en-US" altLang="zh-CN" dirty="0"/>
          </a:p>
          <a:p>
            <a:pPr algn="l" eaLnBrk="1" hangingPunct="1">
              <a:lnSpc>
                <a:spcPct val="80000"/>
              </a:lnSpc>
              <a:spcBef>
                <a:spcPct val="50000"/>
              </a:spcBef>
              <a:buFontTx/>
              <a:buNone/>
            </a:pPr>
            <a:r>
              <a:rPr lang="en-US" altLang="zh-CN" dirty="0" smtClean="0"/>
              <a:t>all:</a:t>
            </a:r>
            <a:endParaRPr lang="en-US" altLang="zh-CN" dirty="0"/>
          </a:p>
          <a:p>
            <a:pPr algn="l" eaLnBrk="1" hangingPunct="1">
              <a:lnSpc>
                <a:spcPct val="80000"/>
              </a:lnSpc>
              <a:spcBef>
                <a:spcPct val="50000"/>
              </a:spcBef>
              <a:buFontTx/>
              <a:buNone/>
            </a:pPr>
            <a:r>
              <a:rPr lang="en-US" altLang="zh-CN" dirty="0"/>
              <a:t>	$(CC) </a:t>
            </a:r>
            <a:r>
              <a:rPr lang="en-US" altLang="zh-CN" dirty="0" smtClean="0"/>
              <a:t>$(SRCS) </a:t>
            </a:r>
            <a:r>
              <a:rPr lang="en-US" altLang="zh-CN" dirty="0"/>
              <a:t>-o $(EXEC</a:t>
            </a:r>
            <a:r>
              <a:rPr lang="en-US" altLang="zh-CN" dirty="0" smtClean="0"/>
              <a:t>)</a:t>
            </a:r>
            <a:endParaRPr lang="en-US" altLang="zh-CN" dirty="0"/>
          </a:p>
        </p:txBody>
      </p:sp>
      <p:sp>
        <p:nvSpPr>
          <p:cNvPr id="4"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122</a:t>
            </a:fld>
            <a:endParaRPr lang="en-US" altLang="zh-CN" dirty="0"/>
          </a:p>
        </p:txBody>
      </p:sp>
    </p:spTree>
    <p:extLst>
      <p:ext uri="{BB962C8B-B14F-4D97-AF65-F5344CB8AC3E}">
        <p14:creationId xmlns:p14="http://schemas.microsoft.com/office/powerpoint/2010/main" val="1532150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Text Box 4"/>
          <p:cNvSpPr txBox="1">
            <a:spLocks noChangeArrowheads="1"/>
          </p:cNvSpPr>
          <p:nvPr/>
        </p:nvSpPr>
        <p:spPr bwMode="auto">
          <a:xfrm>
            <a:off x="323850" y="5013176"/>
            <a:ext cx="8569325"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20000"/>
              </a:spcBef>
            </a:pPr>
            <a:r>
              <a:rPr kumimoji="1" lang="zh-CN" altLang="en-US" sz="2400" b="1" dirty="0" smtClean="0">
                <a:latin typeface="+mn-ea"/>
                <a:ea typeface="+mn-ea"/>
              </a:rPr>
              <a:t>在</a:t>
            </a:r>
            <a:r>
              <a:rPr kumimoji="1" lang="zh-CN" altLang="en-US" sz="2400" b="1" dirty="0">
                <a:latin typeface="+mn-ea"/>
                <a:ea typeface="+mn-ea"/>
              </a:rPr>
              <a:t>命令行模式下键入</a:t>
            </a:r>
            <a:r>
              <a:rPr kumimoji="1" lang="en-US" altLang="zh-CN" sz="2400" b="1" dirty="0" err="1" smtClean="0">
                <a:latin typeface="+mn-ea"/>
                <a:ea typeface="+mn-ea"/>
              </a:rPr>
              <a:t>i</a:t>
            </a:r>
            <a:r>
              <a:rPr kumimoji="1" lang="zh-CN" altLang="en-US" sz="2400" b="1" dirty="0" smtClean="0">
                <a:latin typeface="+mn-ea"/>
                <a:ea typeface="+mn-ea"/>
              </a:rPr>
              <a:t>，可</a:t>
            </a:r>
            <a:r>
              <a:rPr kumimoji="1" lang="zh-CN" altLang="en-US" sz="2400" b="1" dirty="0">
                <a:latin typeface="+mn-ea"/>
                <a:ea typeface="+mn-ea"/>
              </a:rPr>
              <a:t>切换</a:t>
            </a:r>
            <a:r>
              <a:rPr kumimoji="1" lang="en-US" altLang="zh-CN" sz="2400" b="1" dirty="0">
                <a:latin typeface="+mn-ea"/>
                <a:ea typeface="+mn-ea"/>
              </a:rPr>
              <a:t>Vi</a:t>
            </a:r>
            <a:r>
              <a:rPr kumimoji="1" lang="zh-CN" altLang="en-US" sz="2400" b="1" dirty="0">
                <a:latin typeface="+mn-ea"/>
                <a:ea typeface="+mn-ea"/>
              </a:rPr>
              <a:t>编辑器到插入模式，在屏幕底部显示有“插入”表示插入模式，在该模式下可以录入程序源代码。</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13</a:t>
            </a:fld>
            <a:endParaRPr lang="en-US" altLang="zh-C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32656"/>
            <a:ext cx="6624736"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6700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Text Box 4"/>
          <p:cNvSpPr txBox="1">
            <a:spLocks noChangeArrowheads="1"/>
          </p:cNvSpPr>
          <p:nvPr/>
        </p:nvSpPr>
        <p:spPr bwMode="auto">
          <a:xfrm>
            <a:off x="323155" y="4401686"/>
            <a:ext cx="8569325"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20000"/>
              </a:spcBef>
            </a:pPr>
            <a:r>
              <a:rPr kumimoji="1" lang="zh-CN" altLang="en-US" sz="2400" b="1" dirty="0" smtClean="0">
                <a:latin typeface="+mn-ea"/>
                <a:ea typeface="+mn-ea"/>
              </a:rPr>
              <a:t>在</a:t>
            </a:r>
            <a:r>
              <a:rPr kumimoji="1" lang="zh-CN" altLang="en-US" sz="2400" b="1" dirty="0">
                <a:latin typeface="+mn-ea"/>
                <a:ea typeface="+mn-ea"/>
              </a:rPr>
              <a:t>插入模式中，按下“</a:t>
            </a:r>
            <a:r>
              <a:rPr kumimoji="1" lang="en-US" altLang="zh-CN" sz="2400" b="1" dirty="0">
                <a:latin typeface="+mn-ea"/>
                <a:ea typeface="+mn-ea"/>
              </a:rPr>
              <a:t>Esc”</a:t>
            </a:r>
            <a:r>
              <a:rPr kumimoji="1" lang="zh-CN" altLang="en-US" sz="2400" b="1" dirty="0">
                <a:latin typeface="+mn-ea"/>
                <a:ea typeface="+mn-ea"/>
              </a:rPr>
              <a:t>建，则当前模式转入到命令模式，再键入“</a:t>
            </a:r>
            <a:r>
              <a:rPr kumimoji="1" lang="en-US" altLang="zh-CN" sz="2400" b="1" dirty="0">
                <a:latin typeface="+mn-ea"/>
                <a:ea typeface="+mn-ea"/>
              </a:rPr>
              <a:t>:”</a:t>
            </a:r>
            <a:r>
              <a:rPr kumimoji="1" lang="zh-CN" altLang="en-US" sz="2400" b="1" dirty="0">
                <a:latin typeface="+mn-ea"/>
                <a:ea typeface="+mn-ea"/>
              </a:rPr>
              <a:t>键，则从命令模式转入到末行模式，并在底行显示“</a:t>
            </a:r>
            <a:r>
              <a:rPr kumimoji="1" lang="en-US" altLang="zh-CN" sz="2400" b="1" dirty="0">
                <a:latin typeface="+mn-ea"/>
                <a:ea typeface="+mn-ea"/>
              </a:rPr>
              <a:t>:”</a:t>
            </a:r>
            <a:r>
              <a:rPr kumimoji="1" lang="zh-CN" altLang="en-US" sz="2400" b="1" dirty="0">
                <a:latin typeface="+mn-ea"/>
                <a:ea typeface="+mn-ea"/>
              </a:rPr>
              <a:t>，在末行模式下键入字符串命令“</a:t>
            </a:r>
            <a:r>
              <a:rPr kumimoji="1" lang="en-US" altLang="zh-CN" sz="2400" b="1" dirty="0" err="1">
                <a:latin typeface="+mn-ea"/>
                <a:ea typeface="+mn-ea"/>
              </a:rPr>
              <a:t>wq</a:t>
            </a:r>
            <a:r>
              <a:rPr kumimoji="1" lang="en-US" altLang="zh-CN" sz="2400" b="1" dirty="0">
                <a:latin typeface="+mn-ea"/>
                <a:ea typeface="+mn-ea"/>
              </a:rPr>
              <a:t>”</a:t>
            </a:r>
            <a:r>
              <a:rPr kumimoji="1" lang="zh-CN" altLang="en-US" sz="2400" b="1" dirty="0">
                <a:latin typeface="+mn-ea"/>
                <a:ea typeface="+mn-ea"/>
              </a:rPr>
              <a:t>（存盘退出），界面如图所示，未键入回车时，末行命令不被执行，键入回车可发现编辑器退出。 </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14</a:t>
            </a:fld>
            <a:endParaRPr lang="en-US" altLang="zh-C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0648"/>
            <a:ext cx="6264696" cy="4141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1348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827584" y="332656"/>
            <a:ext cx="6870700" cy="844550"/>
          </a:xfrm>
        </p:spPr>
        <p:txBody>
          <a:bodyPr/>
          <a:lstStyle/>
          <a:p>
            <a:pPr eaLnBrk="1" hangingPunct="1"/>
            <a:r>
              <a:rPr lang="zh-CN" altLang="en-US" dirty="0"/>
              <a:t>末</a:t>
            </a:r>
            <a:r>
              <a:rPr lang="zh-CN" altLang="en-US" dirty="0" smtClean="0"/>
              <a:t>行命令</a:t>
            </a:r>
            <a:endParaRPr lang="zh-CN" altLang="zh-CN" sz="2400" b="1" dirty="0" smtClean="0"/>
          </a:p>
        </p:txBody>
      </p:sp>
      <p:sp>
        <p:nvSpPr>
          <p:cNvPr id="18436" name="Rectangle 3"/>
          <p:cNvSpPr>
            <a:spLocks noGrp="1" noChangeArrowheads="1"/>
          </p:cNvSpPr>
          <p:nvPr>
            <p:ph type="body" idx="1"/>
          </p:nvPr>
        </p:nvSpPr>
        <p:spPr>
          <a:xfrm>
            <a:off x="467544" y="1556792"/>
            <a:ext cx="8229600" cy="4411662"/>
          </a:xfrm>
        </p:spPr>
        <p:txBody>
          <a:bodyPr/>
          <a:lstStyle/>
          <a:p>
            <a:pPr eaLnBrk="1" hangingPunct="1">
              <a:buFontTx/>
              <a:buNone/>
            </a:pPr>
            <a:r>
              <a:rPr lang="en-US" altLang="zh-CN" dirty="0"/>
              <a:t>(</a:t>
            </a:r>
            <a:r>
              <a:rPr lang="zh-CN" altLang="zh-CN" b="1" dirty="0" smtClean="0"/>
              <a:t>1) 列出行号 </a:t>
            </a:r>
          </a:p>
          <a:p>
            <a:pPr eaLnBrk="1" hangingPunct="1">
              <a:buFontTx/>
              <a:buNone/>
            </a:pPr>
            <a:r>
              <a:rPr lang="zh-CN" altLang="zh-CN" b="1" dirty="0" smtClean="0"/>
              <a:t>　</a:t>
            </a:r>
            <a:r>
              <a:rPr lang="en-US" altLang="zh-CN" b="1" dirty="0" smtClean="0"/>
              <a:t>: </a:t>
            </a:r>
            <a:r>
              <a:rPr lang="zh-CN" altLang="zh-CN" b="1" dirty="0" smtClean="0"/>
              <a:t>se nu</a:t>
            </a:r>
            <a:endParaRPr lang="en-US" altLang="zh-CN" dirty="0"/>
          </a:p>
          <a:p>
            <a:pPr eaLnBrk="1" hangingPunct="1">
              <a:buFontTx/>
              <a:buNone/>
            </a:pPr>
            <a:r>
              <a:rPr lang="zh-CN" altLang="zh-CN" b="1" dirty="0" smtClean="0"/>
              <a:t>输入</a:t>
            </a:r>
            <a:r>
              <a:rPr lang="zh-CN" altLang="en-US" dirty="0" smtClean="0"/>
              <a:t>“</a:t>
            </a:r>
            <a:r>
              <a:rPr lang="zh-CN" altLang="zh-CN" b="1" dirty="0" smtClean="0"/>
              <a:t>se</a:t>
            </a:r>
            <a:r>
              <a:rPr lang="en-US" altLang="zh-CN" b="1" dirty="0" smtClean="0"/>
              <a:t>  </a:t>
            </a:r>
            <a:r>
              <a:rPr lang="zh-CN" altLang="zh-CN" b="1" dirty="0" smtClean="0"/>
              <a:t>nu</a:t>
            </a:r>
            <a:r>
              <a:rPr lang="zh-CN" altLang="en-US" b="1" dirty="0" smtClean="0"/>
              <a:t>”</a:t>
            </a:r>
            <a:r>
              <a:rPr lang="zh-CN" altLang="zh-CN" b="1" dirty="0" smtClean="0"/>
              <a:t>后，会在文件中的每一行前面列出行号。 </a:t>
            </a:r>
          </a:p>
          <a:p>
            <a:pPr eaLnBrk="1" hangingPunct="1">
              <a:buFontTx/>
              <a:buNone/>
            </a:pPr>
            <a:r>
              <a:rPr lang="en-US" altLang="zh-CN" b="1" dirty="0" smtClean="0"/>
              <a:t>(</a:t>
            </a:r>
            <a:r>
              <a:rPr lang="zh-CN" altLang="zh-CN" b="1" dirty="0" smtClean="0"/>
              <a:t>2) 跳到文件中的某一行 </a:t>
            </a:r>
          </a:p>
          <a:p>
            <a:pPr eaLnBrk="1" hangingPunct="1">
              <a:buFontTx/>
              <a:buNone/>
            </a:pPr>
            <a:r>
              <a:rPr lang="zh-CN" altLang="zh-CN" b="1" dirty="0" smtClean="0"/>
              <a:t>　</a:t>
            </a:r>
            <a:r>
              <a:rPr lang="zh-CN" altLang="en-US" b="1" dirty="0" smtClean="0"/>
              <a:t>：</a:t>
            </a:r>
            <a:r>
              <a:rPr lang="zh-CN" altLang="zh-CN" b="1" dirty="0" smtClean="0"/>
              <a:t>#</a:t>
            </a:r>
            <a:r>
              <a:rPr lang="zh-CN" altLang="en-US" b="1" dirty="0" smtClean="0"/>
              <a:t>，</a:t>
            </a:r>
            <a:r>
              <a:rPr lang="zh-CN" altLang="en-US" dirty="0" smtClean="0"/>
              <a:t>“</a:t>
            </a:r>
            <a:r>
              <a:rPr lang="zh-CN" altLang="zh-CN" b="1" dirty="0" smtClean="0"/>
              <a:t>#</a:t>
            </a:r>
            <a:r>
              <a:rPr lang="zh-CN" altLang="en-US" b="1" dirty="0" smtClean="0"/>
              <a:t>”</a:t>
            </a:r>
            <a:r>
              <a:rPr lang="zh-CN" altLang="zh-CN" b="1" dirty="0" smtClean="0"/>
              <a:t>号表示一个数字，在冒号后输入一个数字，再按回车键就会跳到该行了，</a:t>
            </a:r>
            <a:r>
              <a:rPr lang="zh-CN" altLang="en-US" b="1" dirty="0" smtClean="0"/>
              <a:t>例如</a:t>
            </a:r>
            <a:r>
              <a:rPr lang="zh-CN" altLang="zh-CN" b="1" dirty="0" smtClean="0"/>
              <a:t>输入数字15，再回车，就会跳到文章的第15行。 </a:t>
            </a:r>
          </a:p>
          <a:p>
            <a:pPr eaLnBrk="1" hangingPunct="1">
              <a:buFontTx/>
              <a:buNone/>
            </a:pPr>
            <a:endParaRPr lang="zh-CN" altLang="zh-CN" b="1" dirty="0" smtClean="0"/>
          </a:p>
        </p:txBody>
      </p:sp>
      <p:sp>
        <p:nvSpPr>
          <p:cNvPr id="5" name="灯片编号占位符 1"/>
          <p:cNvSpPr>
            <a:spLocks noGrp="1"/>
          </p:cNvSpPr>
          <p:nvPr>
            <p:ph type="sldNum" sz="quarter" idx="11"/>
          </p:nvPr>
        </p:nvSpPr>
        <p:spPr>
          <a:xfrm>
            <a:off x="3529013" y="6240463"/>
            <a:ext cx="2133600" cy="457200"/>
          </a:xfrm>
        </p:spPr>
        <p:txBody>
          <a:bodyPr/>
          <a:lstStyle/>
          <a:p>
            <a:pPr>
              <a:defRPr/>
            </a:pPr>
            <a:fld id="{700C099A-6552-4724-AD39-B0EE2F003FA2}" type="slidenum">
              <a:rPr lang="en-US" altLang="zh-CN" smtClean="0"/>
              <a:pPr>
                <a:defRPr/>
              </a:pPr>
              <a:t>15</a:t>
            </a:fld>
            <a:endParaRPr lang="en-US" altLang="zh-CN" dirty="0"/>
          </a:p>
        </p:txBody>
      </p:sp>
    </p:spTree>
    <p:extLst>
      <p:ext uri="{BB962C8B-B14F-4D97-AF65-F5344CB8AC3E}">
        <p14:creationId xmlns:p14="http://schemas.microsoft.com/office/powerpoint/2010/main" val="4290810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4213" y="404813"/>
            <a:ext cx="6870700" cy="844550"/>
          </a:xfrm>
        </p:spPr>
        <p:txBody>
          <a:bodyPr/>
          <a:lstStyle/>
          <a:p>
            <a:pPr eaLnBrk="1" hangingPunct="1"/>
            <a:r>
              <a:rPr lang="zh-CN" altLang="en-US" dirty="0"/>
              <a:t>末行命令</a:t>
            </a:r>
            <a:endParaRPr lang="zh-CN" altLang="zh-CN" sz="2400" b="1" dirty="0" smtClean="0"/>
          </a:p>
        </p:txBody>
      </p:sp>
      <p:sp>
        <p:nvSpPr>
          <p:cNvPr id="19460" name="Rectangle 3"/>
          <p:cNvSpPr>
            <a:spLocks noGrp="1" noChangeArrowheads="1"/>
          </p:cNvSpPr>
          <p:nvPr>
            <p:ph type="body" idx="1"/>
          </p:nvPr>
        </p:nvSpPr>
        <p:spPr/>
        <p:txBody>
          <a:bodyPr/>
          <a:lstStyle/>
          <a:p>
            <a:pPr eaLnBrk="1" hangingPunct="1">
              <a:lnSpc>
                <a:spcPct val="90000"/>
              </a:lnSpc>
              <a:buFontTx/>
              <a:buNone/>
            </a:pPr>
            <a:r>
              <a:rPr lang="en-US" altLang="zh-CN" b="1" dirty="0" smtClean="0"/>
              <a:t>(</a:t>
            </a:r>
            <a:r>
              <a:rPr lang="zh-CN" altLang="zh-CN" b="1" dirty="0" smtClean="0"/>
              <a:t>3) 查找字符 </a:t>
            </a:r>
          </a:p>
          <a:p>
            <a:pPr eaLnBrk="1" hangingPunct="1">
              <a:lnSpc>
                <a:spcPct val="90000"/>
              </a:lnSpc>
              <a:buFontTx/>
              <a:buNone/>
            </a:pPr>
            <a:r>
              <a:rPr lang="zh-CN" altLang="zh-CN" b="1" dirty="0" smtClean="0"/>
              <a:t>　</a:t>
            </a:r>
            <a:r>
              <a:rPr lang="en-US" altLang="zh-CN" b="1" dirty="0" smtClean="0"/>
              <a:t>:  </a:t>
            </a:r>
            <a:r>
              <a:rPr lang="zh-CN" altLang="zh-CN" b="1" dirty="0" smtClean="0"/>
              <a:t>/关键字</a:t>
            </a:r>
            <a:r>
              <a:rPr lang="zh-CN" altLang="en-US" b="1" dirty="0" smtClean="0"/>
              <a:t>，</a:t>
            </a:r>
            <a:r>
              <a:rPr lang="zh-CN" altLang="zh-CN" b="1" dirty="0" smtClean="0"/>
              <a:t>先按</a:t>
            </a:r>
            <a:r>
              <a:rPr lang="zh-CN" altLang="en-US" b="1" dirty="0" smtClean="0"/>
              <a:t>“</a:t>
            </a:r>
            <a:r>
              <a:rPr lang="zh-CN" altLang="zh-CN" b="1" dirty="0" smtClean="0"/>
              <a:t>/</a:t>
            </a:r>
            <a:r>
              <a:rPr lang="en-US" altLang="zh-CN" dirty="0" smtClean="0"/>
              <a:t>”</a:t>
            </a:r>
            <a:r>
              <a:rPr lang="zh-CN" altLang="zh-CN" b="1" dirty="0" smtClean="0"/>
              <a:t>，再输入您想寻找的字符，如果第一次找的关键字不是您想要的，可以一直按</a:t>
            </a:r>
            <a:r>
              <a:rPr lang="zh-CN" altLang="en-US" b="1" dirty="0" smtClean="0"/>
              <a:t>“</a:t>
            </a:r>
            <a:r>
              <a:rPr lang="zh-CN" altLang="zh-CN" b="1" dirty="0" smtClean="0"/>
              <a:t>n</a:t>
            </a:r>
            <a:r>
              <a:rPr lang="zh-CN" altLang="en-US" dirty="0" smtClean="0"/>
              <a:t>”</a:t>
            </a:r>
            <a:r>
              <a:rPr lang="zh-CN" altLang="zh-CN" b="1" dirty="0" smtClean="0"/>
              <a:t>会往后寻找到您要的关键字为止。 </a:t>
            </a:r>
          </a:p>
          <a:p>
            <a:pPr eaLnBrk="1" hangingPunct="1">
              <a:lnSpc>
                <a:spcPct val="90000"/>
              </a:lnSpc>
              <a:buFontTx/>
              <a:buNone/>
            </a:pPr>
            <a:r>
              <a:rPr lang="zh-CN" altLang="zh-CN" b="1" dirty="0" smtClean="0"/>
              <a:t>　</a:t>
            </a:r>
            <a:r>
              <a:rPr lang="en-US" altLang="zh-CN" b="1" dirty="0" smtClean="0"/>
              <a:t>: </a:t>
            </a:r>
            <a:r>
              <a:rPr lang="zh-CN" altLang="zh-CN" b="1" dirty="0" smtClean="0"/>
              <a:t>?关键字</a:t>
            </a:r>
            <a:r>
              <a:rPr lang="en-US" altLang="zh-CN" dirty="0"/>
              <a:t> </a:t>
            </a:r>
            <a:r>
              <a:rPr lang="zh-CN" altLang="en-US" dirty="0" smtClean="0"/>
              <a:t>，</a:t>
            </a:r>
            <a:r>
              <a:rPr lang="zh-CN" altLang="zh-CN" b="1" dirty="0" smtClean="0"/>
              <a:t>先按</a:t>
            </a:r>
            <a:r>
              <a:rPr lang="zh-CN" altLang="en-US" b="1" dirty="0" smtClean="0"/>
              <a:t>“</a:t>
            </a:r>
            <a:r>
              <a:rPr lang="zh-CN" altLang="zh-CN" b="1" dirty="0" smtClean="0"/>
              <a:t>?</a:t>
            </a:r>
            <a:r>
              <a:rPr lang="zh-CN" altLang="en-US" dirty="0" smtClean="0"/>
              <a:t>”</a:t>
            </a:r>
            <a:r>
              <a:rPr lang="zh-CN" altLang="zh-CN" b="1" dirty="0" smtClean="0"/>
              <a:t>键，再输入您想寻找的字符，如果第一次找的关键字不是您想要的，可以一直按</a:t>
            </a:r>
            <a:r>
              <a:rPr lang="zh-CN" altLang="en-US" b="1" dirty="0" smtClean="0"/>
              <a:t>“</a:t>
            </a:r>
            <a:r>
              <a:rPr lang="zh-CN" altLang="zh-CN" b="1" dirty="0" smtClean="0"/>
              <a:t>n</a:t>
            </a:r>
            <a:r>
              <a:rPr lang="zh-CN" altLang="en-US" dirty="0" smtClean="0"/>
              <a:t>”</a:t>
            </a:r>
            <a:r>
              <a:rPr lang="zh-CN" altLang="zh-CN" b="1" dirty="0" smtClean="0"/>
              <a:t>会往前寻找到您要的关键字为止。 </a:t>
            </a:r>
          </a:p>
          <a:p>
            <a:pPr eaLnBrk="1" hangingPunct="1">
              <a:lnSpc>
                <a:spcPct val="90000"/>
              </a:lnSpc>
              <a:buFontTx/>
              <a:buNone/>
            </a:pPr>
            <a:endParaRPr lang="zh-CN" altLang="zh-CN" b="1" dirty="0" smtClean="0"/>
          </a:p>
        </p:txBody>
      </p:sp>
      <p:sp>
        <p:nvSpPr>
          <p:cNvPr id="5" name="灯片编号占位符 1"/>
          <p:cNvSpPr>
            <a:spLocks noGrp="1"/>
          </p:cNvSpPr>
          <p:nvPr>
            <p:ph type="sldNum" sz="quarter" idx="11"/>
          </p:nvPr>
        </p:nvSpPr>
        <p:spPr>
          <a:xfrm>
            <a:off x="3529013" y="6240463"/>
            <a:ext cx="2133600" cy="457200"/>
          </a:xfrm>
        </p:spPr>
        <p:txBody>
          <a:bodyPr/>
          <a:lstStyle/>
          <a:p>
            <a:pPr>
              <a:defRPr/>
            </a:pPr>
            <a:fld id="{700C099A-6552-4724-AD39-B0EE2F003FA2}" type="slidenum">
              <a:rPr lang="en-US" altLang="zh-CN" smtClean="0"/>
              <a:pPr>
                <a:defRPr/>
              </a:pPr>
              <a:t>16</a:t>
            </a:fld>
            <a:endParaRPr lang="en-US" altLang="zh-CN" dirty="0"/>
          </a:p>
        </p:txBody>
      </p:sp>
    </p:spTree>
    <p:extLst>
      <p:ext uri="{BB962C8B-B14F-4D97-AF65-F5344CB8AC3E}">
        <p14:creationId xmlns:p14="http://schemas.microsoft.com/office/powerpoint/2010/main" val="10017561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683568" y="116632"/>
            <a:ext cx="6870700" cy="881063"/>
          </a:xfrm>
        </p:spPr>
        <p:txBody>
          <a:bodyPr/>
          <a:lstStyle/>
          <a:p>
            <a:pPr eaLnBrk="1" hangingPunct="1"/>
            <a:r>
              <a:rPr lang="zh-CN" altLang="en-US" dirty="0"/>
              <a:t>末行命令</a:t>
            </a:r>
            <a:endParaRPr lang="zh-CN" altLang="zh-CN" sz="2400" b="1" dirty="0" smtClean="0"/>
          </a:p>
        </p:txBody>
      </p:sp>
      <p:sp>
        <p:nvSpPr>
          <p:cNvPr id="20484" name="Rectangle 3"/>
          <p:cNvSpPr>
            <a:spLocks noGrp="1" noChangeArrowheads="1"/>
          </p:cNvSpPr>
          <p:nvPr>
            <p:ph type="body" idx="1"/>
          </p:nvPr>
        </p:nvSpPr>
        <p:spPr>
          <a:xfrm>
            <a:off x="539750" y="1124744"/>
            <a:ext cx="8208714" cy="5112568"/>
          </a:xfrm>
        </p:spPr>
        <p:txBody>
          <a:bodyPr/>
          <a:lstStyle/>
          <a:p>
            <a:pPr eaLnBrk="1" hangingPunct="1">
              <a:buFontTx/>
              <a:buNone/>
            </a:pPr>
            <a:r>
              <a:rPr lang="en-US" altLang="zh-CN" dirty="0"/>
              <a:t>(</a:t>
            </a:r>
            <a:r>
              <a:rPr lang="zh-CN" altLang="zh-CN" b="1" dirty="0" smtClean="0"/>
              <a:t>4) 保存文件 </a:t>
            </a:r>
          </a:p>
          <a:p>
            <a:pPr eaLnBrk="1" hangingPunct="1">
              <a:buFontTx/>
              <a:buNone/>
            </a:pPr>
            <a:r>
              <a:rPr lang="zh-CN" altLang="zh-CN" b="1" dirty="0" smtClean="0"/>
              <a:t>　</a:t>
            </a:r>
            <a:r>
              <a:rPr lang="en-US" altLang="zh-CN" b="1" dirty="0" smtClean="0"/>
              <a:t>: </a:t>
            </a:r>
            <a:r>
              <a:rPr lang="zh-CN" altLang="zh-CN" b="1" dirty="0" smtClean="0"/>
              <a:t>w</a:t>
            </a:r>
            <a:r>
              <a:rPr lang="zh-CN" altLang="en-US" b="1" dirty="0" smtClean="0"/>
              <a:t>，</a:t>
            </a:r>
            <a:r>
              <a:rPr lang="zh-CN" altLang="zh-CN" b="1" dirty="0" smtClean="0"/>
              <a:t>在冒号</a:t>
            </a:r>
            <a:r>
              <a:rPr lang="zh-CN" altLang="en-US" b="1" dirty="0" smtClean="0"/>
              <a:t>后面</a:t>
            </a:r>
            <a:r>
              <a:rPr lang="zh-CN" altLang="zh-CN" b="1" dirty="0" smtClean="0"/>
              <a:t>输入字母w就可以将文件保存起来。 </a:t>
            </a:r>
            <a:endParaRPr lang="en-US" altLang="zh-CN" b="1" dirty="0" smtClean="0"/>
          </a:p>
          <a:p>
            <a:pPr marL="0" indent="0" eaLnBrk="1" fontAlgn="ctr" hangingPunct="1">
              <a:buNone/>
            </a:pPr>
            <a:r>
              <a:rPr lang="en-US" altLang="zh-CN" b="0" dirty="0" smtClean="0"/>
              <a:t>    </a:t>
            </a:r>
            <a:r>
              <a:rPr lang="en-US" altLang="zh-CN" dirty="0" smtClean="0"/>
              <a:t>: w  filename</a:t>
            </a:r>
            <a:r>
              <a:rPr lang="en-US" altLang="zh-CN" dirty="0"/>
              <a:t> </a:t>
            </a:r>
            <a:r>
              <a:rPr lang="en-US" altLang="zh-CN" dirty="0" smtClean="0"/>
              <a:t> </a:t>
            </a:r>
            <a:r>
              <a:rPr lang="zh-CN" altLang="zh-CN" dirty="0" smtClean="0"/>
              <a:t>将</a:t>
            </a:r>
            <a:r>
              <a:rPr lang="zh-CN" altLang="zh-CN" dirty="0"/>
              <a:t>编辑的文本保存到名</a:t>
            </a:r>
            <a:r>
              <a:rPr lang="zh-CN" altLang="zh-CN" dirty="0" smtClean="0"/>
              <a:t>为</a:t>
            </a:r>
            <a:r>
              <a:rPr lang="en-US" altLang="zh-CN" dirty="0" smtClean="0"/>
              <a:t>  </a:t>
            </a:r>
          </a:p>
          <a:p>
            <a:pPr marL="0" indent="0" eaLnBrk="1" fontAlgn="ctr" hangingPunct="1">
              <a:buNone/>
            </a:pPr>
            <a:r>
              <a:rPr lang="en-US" altLang="zh-CN" dirty="0"/>
              <a:t> </a:t>
            </a:r>
            <a:r>
              <a:rPr lang="en-US" altLang="zh-CN" dirty="0" smtClean="0"/>
              <a:t>   filename</a:t>
            </a:r>
            <a:r>
              <a:rPr lang="zh-CN" altLang="zh-CN" dirty="0"/>
              <a:t>的文件中。</a:t>
            </a:r>
          </a:p>
          <a:p>
            <a:pPr eaLnBrk="1" hangingPunct="1">
              <a:buFontTx/>
              <a:buNone/>
            </a:pPr>
            <a:r>
              <a:rPr lang="en-US" altLang="zh-CN" b="1" dirty="0" smtClean="0"/>
              <a:t>(</a:t>
            </a:r>
            <a:r>
              <a:rPr lang="zh-CN" altLang="zh-CN" b="1" dirty="0" smtClean="0"/>
              <a:t>5) 离开vi </a:t>
            </a:r>
          </a:p>
          <a:p>
            <a:pPr eaLnBrk="1" hangingPunct="1">
              <a:buFontTx/>
              <a:buNone/>
            </a:pPr>
            <a:r>
              <a:rPr lang="zh-CN" altLang="zh-CN" b="1" dirty="0" smtClean="0"/>
              <a:t>　</a:t>
            </a:r>
            <a:r>
              <a:rPr lang="zh-CN" altLang="en-US" b="1" dirty="0" smtClean="0"/>
              <a:t>：</a:t>
            </a:r>
            <a:r>
              <a:rPr lang="zh-CN" altLang="zh-CN" b="1" dirty="0" smtClean="0"/>
              <a:t>q</a:t>
            </a:r>
            <a:r>
              <a:rPr lang="en-US" altLang="zh-CN" dirty="0"/>
              <a:t> </a:t>
            </a:r>
            <a:r>
              <a:rPr lang="zh-CN" altLang="en-US" dirty="0" smtClean="0"/>
              <a:t>，</a:t>
            </a:r>
            <a:r>
              <a:rPr lang="zh-CN" altLang="en-US" dirty="0"/>
              <a:t>在冒号后面输入字母</a:t>
            </a:r>
            <a:r>
              <a:rPr lang="zh-CN" altLang="zh-CN" b="1" dirty="0" smtClean="0"/>
              <a:t>q就是退出</a:t>
            </a:r>
            <a:r>
              <a:rPr lang="en-US" altLang="zh-CN" b="1" dirty="0" smtClean="0"/>
              <a:t>vi</a:t>
            </a:r>
            <a:r>
              <a:rPr lang="zh-CN" altLang="zh-CN" b="1" dirty="0" smtClean="0"/>
              <a:t>，如果无法离开vi，可以在q后跟一个</a:t>
            </a:r>
            <a:r>
              <a:rPr lang="zh-CN" altLang="en-US" dirty="0"/>
              <a:t>“</a:t>
            </a:r>
            <a:r>
              <a:rPr lang="zh-CN" altLang="zh-CN" b="1" dirty="0" smtClean="0"/>
              <a:t>!</a:t>
            </a:r>
            <a:r>
              <a:rPr lang="en-US" altLang="zh-CN" b="1" dirty="0" smtClean="0"/>
              <a:t>”</a:t>
            </a:r>
            <a:r>
              <a:rPr lang="zh-CN" altLang="zh-CN" b="1" dirty="0" smtClean="0"/>
              <a:t>强制离开vi。 </a:t>
            </a:r>
            <a:r>
              <a:rPr lang="zh-CN" altLang="zh-CN" b="1" dirty="0" smtClean="0">
                <a:solidFill>
                  <a:srgbClr val="0000CC"/>
                </a:solidFill>
              </a:rPr>
              <a:t>一般建议离开时，搭配w</a:t>
            </a:r>
            <a:r>
              <a:rPr lang="en-US" altLang="zh-CN" dirty="0" smtClean="0">
                <a:solidFill>
                  <a:srgbClr val="0000CC"/>
                </a:solidFill>
              </a:rPr>
              <a:t>q</a:t>
            </a:r>
            <a:r>
              <a:rPr lang="zh-CN" altLang="en-US" dirty="0" smtClean="0">
                <a:solidFill>
                  <a:srgbClr val="0000CC"/>
                </a:solidFill>
              </a:rPr>
              <a:t>一起</a:t>
            </a:r>
            <a:r>
              <a:rPr lang="zh-CN" altLang="zh-CN" b="1" dirty="0" smtClean="0">
                <a:solidFill>
                  <a:srgbClr val="0000CC"/>
                </a:solidFill>
              </a:rPr>
              <a:t>使用</a:t>
            </a:r>
            <a:r>
              <a:rPr lang="zh-CN" altLang="zh-CN" b="1" dirty="0" smtClean="0"/>
              <a:t>，这样在退出的时候</a:t>
            </a:r>
            <a:r>
              <a:rPr lang="zh-CN" altLang="en-US" dirty="0" smtClean="0"/>
              <a:t>是先</a:t>
            </a:r>
            <a:r>
              <a:rPr lang="zh-CN" altLang="zh-CN" b="1" dirty="0" smtClean="0"/>
              <a:t>保存文件</a:t>
            </a:r>
            <a:r>
              <a:rPr lang="zh-CN" altLang="en-US" b="1" dirty="0" smtClean="0"/>
              <a:t>再退出</a:t>
            </a:r>
            <a:r>
              <a:rPr lang="zh-CN" altLang="zh-CN" b="1" dirty="0" smtClean="0"/>
              <a:t>。 </a:t>
            </a:r>
          </a:p>
        </p:txBody>
      </p:sp>
      <p:sp>
        <p:nvSpPr>
          <p:cNvPr id="5" name="灯片编号占位符 1"/>
          <p:cNvSpPr>
            <a:spLocks noGrp="1"/>
          </p:cNvSpPr>
          <p:nvPr>
            <p:ph type="sldNum" sz="quarter" idx="11"/>
          </p:nvPr>
        </p:nvSpPr>
        <p:spPr>
          <a:xfrm>
            <a:off x="3529013" y="6240463"/>
            <a:ext cx="2133600" cy="457200"/>
          </a:xfrm>
        </p:spPr>
        <p:txBody>
          <a:bodyPr/>
          <a:lstStyle/>
          <a:p>
            <a:pPr>
              <a:defRPr/>
            </a:pPr>
            <a:fld id="{700C099A-6552-4724-AD39-B0EE2F003FA2}" type="slidenum">
              <a:rPr lang="en-US" altLang="zh-CN" smtClean="0"/>
              <a:pPr>
                <a:defRPr/>
              </a:pPr>
              <a:t>17</a:t>
            </a:fld>
            <a:endParaRPr lang="en-US" altLang="zh-CN" dirty="0"/>
          </a:p>
        </p:txBody>
      </p:sp>
    </p:spTree>
    <p:extLst>
      <p:ext uri="{BB962C8B-B14F-4D97-AF65-F5344CB8AC3E}">
        <p14:creationId xmlns:p14="http://schemas.microsoft.com/office/powerpoint/2010/main" val="1952634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8" name="Text Box 4"/>
          <p:cNvSpPr txBox="1">
            <a:spLocks noChangeArrowheads="1"/>
          </p:cNvSpPr>
          <p:nvPr/>
        </p:nvSpPr>
        <p:spPr bwMode="auto">
          <a:xfrm>
            <a:off x="252413" y="1268760"/>
            <a:ext cx="7991995" cy="4973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spcBef>
                <a:spcPct val="30000"/>
              </a:spcBef>
              <a:buFont typeface="Wingdings" pitchFamily="2" charset="2"/>
              <a:buNone/>
            </a:pPr>
            <a:r>
              <a:rPr kumimoji="1" lang="en-US" altLang="zh-CN" sz="2600" b="1" dirty="0" smtClean="0">
                <a:latin typeface="+mn-ea"/>
                <a:ea typeface="+mn-ea"/>
              </a:rPr>
              <a:t>Vi</a:t>
            </a:r>
            <a:r>
              <a:rPr kumimoji="1" lang="zh-CN" altLang="en-US" sz="2600" b="1" dirty="0">
                <a:latin typeface="+mn-ea"/>
                <a:ea typeface="+mn-ea"/>
              </a:rPr>
              <a:t>编辑器的文本编辑命令包括</a:t>
            </a:r>
            <a:r>
              <a:rPr kumimoji="1" lang="zh-CN" altLang="en-US" sz="2600" b="1" dirty="0">
                <a:solidFill>
                  <a:srgbClr val="CC0099"/>
                </a:solidFill>
                <a:latin typeface="+mn-ea"/>
                <a:ea typeface="+mn-ea"/>
              </a:rPr>
              <a:t>移动光标</a:t>
            </a:r>
            <a:r>
              <a:rPr kumimoji="1" lang="zh-CN" altLang="en-US" sz="2600" b="1" dirty="0">
                <a:latin typeface="+mn-ea"/>
                <a:ea typeface="+mn-ea"/>
              </a:rPr>
              <a:t>、</a:t>
            </a:r>
            <a:r>
              <a:rPr kumimoji="1" lang="zh-CN" altLang="en-US" sz="2600" b="1" dirty="0">
                <a:solidFill>
                  <a:srgbClr val="CC0099"/>
                </a:solidFill>
                <a:latin typeface="+mn-ea"/>
                <a:ea typeface="+mn-ea"/>
              </a:rPr>
              <a:t>滚屏</a:t>
            </a:r>
            <a:r>
              <a:rPr kumimoji="1" lang="zh-CN" altLang="en-US" sz="2600" b="1" dirty="0">
                <a:latin typeface="+mn-ea"/>
                <a:ea typeface="+mn-ea"/>
              </a:rPr>
              <a:t>、</a:t>
            </a:r>
            <a:r>
              <a:rPr kumimoji="1" lang="zh-CN" altLang="en-US" sz="2600" b="1" dirty="0">
                <a:solidFill>
                  <a:srgbClr val="CC0099"/>
                </a:solidFill>
                <a:latin typeface="+mn-ea"/>
                <a:ea typeface="+mn-ea"/>
              </a:rPr>
              <a:t>删改</a:t>
            </a:r>
            <a:r>
              <a:rPr kumimoji="1" lang="zh-CN" altLang="en-US" sz="2600" b="1" dirty="0">
                <a:latin typeface="+mn-ea"/>
                <a:ea typeface="+mn-ea"/>
              </a:rPr>
              <a:t>、</a:t>
            </a:r>
            <a:r>
              <a:rPr kumimoji="1" lang="zh-CN" altLang="en-US" sz="2600" b="1" dirty="0">
                <a:solidFill>
                  <a:srgbClr val="CC0099"/>
                </a:solidFill>
                <a:latin typeface="+mn-ea"/>
                <a:ea typeface="+mn-ea"/>
              </a:rPr>
              <a:t>复制</a:t>
            </a:r>
            <a:r>
              <a:rPr kumimoji="1" lang="zh-CN" altLang="en-US" sz="2600" b="1" dirty="0">
                <a:latin typeface="+mn-ea"/>
                <a:ea typeface="+mn-ea"/>
              </a:rPr>
              <a:t>、</a:t>
            </a:r>
            <a:r>
              <a:rPr kumimoji="1" lang="zh-CN" altLang="en-US" sz="2600" b="1" dirty="0">
                <a:solidFill>
                  <a:srgbClr val="CC0099"/>
                </a:solidFill>
                <a:latin typeface="+mn-ea"/>
                <a:ea typeface="+mn-ea"/>
              </a:rPr>
              <a:t>粘贴</a:t>
            </a:r>
            <a:r>
              <a:rPr kumimoji="1" lang="zh-CN" altLang="en-US" sz="2600" b="1" dirty="0">
                <a:latin typeface="+mn-ea"/>
                <a:ea typeface="+mn-ea"/>
              </a:rPr>
              <a:t>等操作。</a:t>
            </a:r>
          </a:p>
          <a:p>
            <a:pPr algn="l">
              <a:lnSpc>
                <a:spcPct val="110000"/>
              </a:lnSpc>
              <a:spcBef>
                <a:spcPct val="30000"/>
              </a:spcBef>
              <a:buFont typeface="Wingdings" pitchFamily="2" charset="2"/>
              <a:buNone/>
            </a:pPr>
            <a:r>
              <a:rPr kumimoji="1" lang="en-US" altLang="zh-CN" sz="2600" b="1" dirty="0">
                <a:latin typeface="+mn-ea"/>
                <a:ea typeface="+mn-ea"/>
              </a:rPr>
              <a:t>1</a:t>
            </a:r>
            <a:r>
              <a:rPr kumimoji="1" lang="zh-CN" altLang="en-US" sz="2600" b="1" dirty="0">
                <a:latin typeface="+mn-ea"/>
                <a:ea typeface="+mn-ea"/>
              </a:rPr>
              <a:t>．基本的光标移动</a:t>
            </a:r>
          </a:p>
          <a:p>
            <a:pPr marL="800100" lvl="1" indent="-342900" algn="l">
              <a:lnSpc>
                <a:spcPct val="110000"/>
              </a:lnSpc>
              <a:spcBef>
                <a:spcPct val="30000"/>
              </a:spcBef>
              <a:buSzPct val="80000"/>
              <a:buFont typeface="Wingdings" panose="05000000000000000000" pitchFamily="2" charset="2"/>
              <a:buChar char="l"/>
            </a:pPr>
            <a:r>
              <a:rPr kumimoji="1" lang="zh-CN" altLang="en-US" sz="2600" b="1" dirty="0">
                <a:latin typeface="+mn-ea"/>
                <a:ea typeface="+mn-ea"/>
              </a:rPr>
              <a:t> 在</a:t>
            </a:r>
            <a:r>
              <a:rPr kumimoji="1" lang="en-US" altLang="zh-CN" sz="2600" b="1" dirty="0">
                <a:latin typeface="+mn-ea"/>
                <a:ea typeface="+mn-ea"/>
              </a:rPr>
              <a:t>vi</a:t>
            </a:r>
            <a:r>
              <a:rPr kumimoji="1" lang="zh-CN" altLang="en-US" sz="2600" b="1" dirty="0">
                <a:latin typeface="+mn-ea"/>
                <a:ea typeface="+mn-ea"/>
              </a:rPr>
              <a:t>末行模式下，只能在末行输入末行命令，不能移动光标；</a:t>
            </a:r>
          </a:p>
          <a:p>
            <a:pPr marL="800100" lvl="1" indent="-342900" algn="l">
              <a:lnSpc>
                <a:spcPct val="110000"/>
              </a:lnSpc>
              <a:spcBef>
                <a:spcPct val="30000"/>
              </a:spcBef>
              <a:buSzPct val="80000"/>
              <a:buFont typeface="Wingdings" panose="05000000000000000000" pitchFamily="2" charset="2"/>
              <a:buChar char="l"/>
            </a:pPr>
            <a:r>
              <a:rPr kumimoji="1" lang="zh-CN" altLang="en-US" sz="2600" b="1" dirty="0">
                <a:latin typeface="+mn-ea"/>
                <a:ea typeface="+mn-ea"/>
              </a:rPr>
              <a:t> 在</a:t>
            </a:r>
            <a:r>
              <a:rPr kumimoji="1" lang="en-US" altLang="zh-CN" sz="2600" b="1" dirty="0" smtClean="0">
                <a:latin typeface="+mn-ea"/>
                <a:ea typeface="+mn-ea"/>
              </a:rPr>
              <a:t>vi</a:t>
            </a:r>
            <a:r>
              <a:rPr kumimoji="1" lang="zh-CN" altLang="en-US" sz="2600" b="1" dirty="0" smtClean="0">
                <a:latin typeface="+mn-ea"/>
                <a:ea typeface="+mn-ea"/>
              </a:rPr>
              <a:t>文本插入</a:t>
            </a:r>
            <a:r>
              <a:rPr kumimoji="1" lang="zh-CN" altLang="en-US" sz="2600" b="1" dirty="0">
                <a:latin typeface="+mn-ea"/>
                <a:ea typeface="+mn-ea"/>
              </a:rPr>
              <a:t>模式下，可以使用键盘上的</a:t>
            </a:r>
            <a:r>
              <a:rPr kumimoji="1" lang="en-US" altLang="zh-CN" sz="2600" b="1" dirty="0">
                <a:latin typeface="+mn-ea"/>
                <a:ea typeface="+mn-ea"/>
              </a:rPr>
              <a:t>4</a:t>
            </a:r>
            <a:r>
              <a:rPr kumimoji="1" lang="zh-CN" altLang="en-US" sz="2600" b="1" dirty="0">
                <a:latin typeface="+mn-ea"/>
                <a:ea typeface="+mn-ea"/>
              </a:rPr>
              <a:t>个方向键移动光标，其他字符键或组合键只能在光标所在位置插入一个新的字符；</a:t>
            </a:r>
          </a:p>
          <a:p>
            <a:pPr marL="800100" lvl="1" indent="-342900" algn="l">
              <a:lnSpc>
                <a:spcPct val="110000"/>
              </a:lnSpc>
              <a:spcBef>
                <a:spcPct val="30000"/>
              </a:spcBef>
              <a:buSzPct val="80000"/>
              <a:buFont typeface="Wingdings" panose="05000000000000000000" pitchFamily="2" charset="2"/>
              <a:buChar char="l"/>
            </a:pPr>
            <a:r>
              <a:rPr kumimoji="1" lang="zh-CN" altLang="en-US" sz="2600" b="1" dirty="0">
                <a:latin typeface="+mn-ea"/>
                <a:ea typeface="+mn-ea"/>
              </a:rPr>
              <a:t> 在</a:t>
            </a:r>
            <a:r>
              <a:rPr kumimoji="1" lang="en-US" altLang="zh-CN" sz="2600" b="1" dirty="0">
                <a:latin typeface="+mn-ea"/>
                <a:ea typeface="+mn-ea"/>
              </a:rPr>
              <a:t>vi</a:t>
            </a:r>
            <a:r>
              <a:rPr kumimoji="1" lang="zh-CN" altLang="en-US" sz="2600" b="1" dirty="0">
                <a:latin typeface="+mn-ea"/>
                <a:ea typeface="+mn-ea"/>
              </a:rPr>
              <a:t>的命令模式下</a:t>
            </a:r>
            <a:r>
              <a:rPr kumimoji="1" lang="zh-CN" altLang="en-US" sz="2600" b="1" dirty="0" smtClean="0">
                <a:latin typeface="+mn-ea"/>
                <a:ea typeface="+mn-ea"/>
              </a:rPr>
              <a:t>，也</a:t>
            </a:r>
            <a:r>
              <a:rPr kumimoji="1" lang="zh-CN" altLang="en-US" sz="2600" b="1" dirty="0">
                <a:latin typeface="+mn-ea"/>
                <a:ea typeface="+mn-ea"/>
              </a:rPr>
              <a:t>可以使用一些特殊键或组合键来整屏移动文本。</a:t>
            </a:r>
          </a:p>
        </p:txBody>
      </p:sp>
      <p:sp>
        <p:nvSpPr>
          <p:cNvPr id="190469" name="Rectangle 5"/>
          <p:cNvSpPr>
            <a:spLocks noChangeArrowheads="1"/>
          </p:cNvSpPr>
          <p:nvPr/>
        </p:nvSpPr>
        <p:spPr bwMode="auto">
          <a:xfrm>
            <a:off x="574675" y="116632"/>
            <a:ext cx="716567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800">
                <a:solidFill>
                  <a:schemeClr val="tx2"/>
                </a:solidFill>
                <a:latin typeface="Verdana" pitchFamily="34" charset="0"/>
                <a:ea typeface="宋体" pitchFamily="2" charset="-122"/>
              </a:defRPr>
            </a:lvl1pPr>
            <a:lvl2pPr>
              <a:defRPr sz="3800">
                <a:solidFill>
                  <a:schemeClr val="tx2"/>
                </a:solidFill>
                <a:latin typeface="Verdana" pitchFamily="34" charset="0"/>
                <a:ea typeface="宋体" pitchFamily="2" charset="-122"/>
              </a:defRPr>
            </a:lvl2pPr>
            <a:lvl3pPr>
              <a:defRPr sz="3800">
                <a:solidFill>
                  <a:schemeClr val="tx2"/>
                </a:solidFill>
                <a:latin typeface="Verdana" pitchFamily="34" charset="0"/>
                <a:ea typeface="宋体" pitchFamily="2" charset="-122"/>
              </a:defRPr>
            </a:lvl3pPr>
            <a:lvl4pPr>
              <a:defRPr sz="3800">
                <a:solidFill>
                  <a:schemeClr val="tx2"/>
                </a:solidFill>
                <a:latin typeface="Verdana" pitchFamily="34" charset="0"/>
                <a:ea typeface="宋体" pitchFamily="2" charset="-122"/>
              </a:defRPr>
            </a:lvl4pPr>
            <a:lvl5pPr>
              <a:defRPr sz="3800">
                <a:solidFill>
                  <a:schemeClr val="tx2"/>
                </a:solidFill>
                <a:latin typeface="Verdana" pitchFamily="34" charset="0"/>
                <a:ea typeface="宋体" pitchFamily="2" charset="-122"/>
              </a:defRPr>
            </a:lvl5pPr>
            <a:lvl6pPr marL="457200" fontAlgn="base">
              <a:spcBef>
                <a:spcPct val="0"/>
              </a:spcBef>
              <a:spcAft>
                <a:spcPct val="0"/>
              </a:spcAft>
              <a:defRPr sz="3800">
                <a:solidFill>
                  <a:schemeClr val="tx2"/>
                </a:solidFill>
                <a:latin typeface="Verdana" pitchFamily="34" charset="0"/>
                <a:ea typeface="宋体" pitchFamily="2" charset="-122"/>
              </a:defRPr>
            </a:lvl6pPr>
            <a:lvl7pPr marL="914400" fontAlgn="base">
              <a:spcBef>
                <a:spcPct val="0"/>
              </a:spcBef>
              <a:spcAft>
                <a:spcPct val="0"/>
              </a:spcAft>
              <a:defRPr sz="3800">
                <a:solidFill>
                  <a:schemeClr val="tx2"/>
                </a:solidFill>
                <a:latin typeface="Verdana" pitchFamily="34" charset="0"/>
                <a:ea typeface="宋体" pitchFamily="2" charset="-122"/>
              </a:defRPr>
            </a:lvl7pPr>
            <a:lvl8pPr marL="1371600" fontAlgn="base">
              <a:spcBef>
                <a:spcPct val="0"/>
              </a:spcBef>
              <a:spcAft>
                <a:spcPct val="0"/>
              </a:spcAft>
              <a:defRPr sz="3800">
                <a:solidFill>
                  <a:schemeClr val="tx2"/>
                </a:solidFill>
                <a:latin typeface="Verdana" pitchFamily="34" charset="0"/>
                <a:ea typeface="宋体" pitchFamily="2" charset="-122"/>
              </a:defRPr>
            </a:lvl8pPr>
            <a:lvl9pPr marL="1828800" fontAlgn="base">
              <a:spcBef>
                <a:spcPct val="0"/>
              </a:spcBef>
              <a:spcAft>
                <a:spcPct val="0"/>
              </a:spcAft>
              <a:defRPr sz="3800">
                <a:solidFill>
                  <a:schemeClr val="tx2"/>
                </a:solidFill>
                <a:latin typeface="Verdana" pitchFamily="34" charset="0"/>
                <a:ea typeface="宋体" pitchFamily="2" charset="-122"/>
              </a:defRPr>
            </a:lvl9pPr>
          </a:lstStyle>
          <a:p>
            <a:r>
              <a:rPr kumimoji="1" lang="en-US" altLang="zh-CN" sz="4000" b="1" dirty="0" smtClean="0">
                <a:solidFill>
                  <a:schemeClr val="tx1"/>
                </a:solidFill>
                <a:latin typeface="+mj-ea"/>
                <a:ea typeface="+mj-ea"/>
              </a:rPr>
              <a:t>vi</a:t>
            </a:r>
            <a:r>
              <a:rPr kumimoji="1" lang="zh-CN" altLang="en-US" sz="4000" b="1" dirty="0">
                <a:solidFill>
                  <a:schemeClr val="tx1"/>
                </a:solidFill>
                <a:latin typeface="+mj-ea"/>
                <a:ea typeface="+mj-ea"/>
              </a:rPr>
              <a:t>基本编辑命令</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18</a:t>
            </a:fld>
            <a:endParaRPr lang="en-US" altLang="zh-CN"/>
          </a:p>
        </p:txBody>
      </p:sp>
    </p:spTree>
    <p:extLst>
      <p:ext uri="{BB962C8B-B14F-4D97-AF65-F5344CB8AC3E}">
        <p14:creationId xmlns:p14="http://schemas.microsoft.com/office/powerpoint/2010/main" val="1426435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Text Box 4"/>
          <p:cNvSpPr txBox="1">
            <a:spLocks noChangeArrowheads="1"/>
          </p:cNvSpPr>
          <p:nvPr/>
        </p:nvSpPr>
        <p:spPr bwMode="auto">
          <a:xfrm>
            <a:off x="539552" y="1327871"/>
            <a:ext cx="7704856" cy="388414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pPr>
            <a:r>
              <a:rPr kumimoji="1" lang="zh-CN" altLang="en-US" sz="2800" b="1" dirty="0">
                <a:solidFill>
                  <a:srgbClr val="0000CC"/>
                </a:solidFill>
                <a:latin typeface="+mn-ea"/>
                <a:ea typeface="+mn-ea"/>
              </a:rPr>
              <a:t>光标移动命令如下</a:t>
            </a:r>
            <a:r>
              <a:rPr kumimoji="1" lang="zh-CN" altLang="en-US" sz="2800" b="1" dirty="0">
                <a:latin typeface="+mn-ea"/>
                <a:ea typeface="+mn-ea"/>
              </a:rPr>
              <a:t>：</a:t>
            </a:r>
          </a:p>
          <a:p>
            <a:pPr algn="l">
              <a:lnSpc>
                <a:spcPct val="120000"/>
              </a:lnSpc>
            </a:pPr>
            <a:r>
              <a:rPr kumimoji="1" lang="zh-CN" altLang="en-US" sz="2800" b="1" dirty="0">
                <a:latin typeface="+mn-ea"/>
                <a:ea typeface="+mn-ea"/>
              </a:rPr>
              <a:t>↑		光标上移一行；</a:t>
            </a:r>
          </a:p>
          <a:p>
            <a:pPr algn="l">
              <a:lnSpc>
                <a:spcPct val="120000"/>
              </a:lnSpc>
            </a:pPr>
            <a:r>
              <a:rPr kumimoji="1" lang="zh-CN" altLang="en-US" sz="2800" b="1" dirty="0">
                <a:latin typeface="+mn-ea"/>
                <a:ea typeface="+mn-ea"/>
              </a:rPr>
              <a:t>←		光标左移一个字符；</a:t>
            </a:r>
          </a:p>
          <a:p>
            <a:pPr algn="l">
              <a:lnSpc>
                <a:spcPct val="120000"/>
              </a:lnSpc>
            </a:pPr>
            <a:r>
              <a:rPr kumimoji="1" lang="zh-CN" altLang="en-US" sz="2800" b="1" dirty="0">
                <a:latin typeface="+mn-ea"/>
                <a:ea typeface="+mn-ea"/>
              </a:rPr>
              <a:t>→		光标右移一个字符；</a:t>
            </a:r>
          </a:p>
          <a:p>
            <a:pPr algn="l">
              <a:lnSpc>
                <a:spcPct val="120000"/>
              </a:lnSpc>
            </a:pPr>
            <a:r>
              <a:rPr kumimoji="1" lang="zh-CN" altLang="en-US" sz="2800" b="1" dirty="0">
                <a:latin typeface="+mn-ea"/>
                <a:ea typeface="+mn-ea"/>
              </a:rPr>
              <a:t>↓		光标下移一行；</a:t>
            </a:r>
            <a:endParaRPr kumimoji="1" lang="en-US" altLang="zh-CN" sz="2800" b="1" dirty="0">
              <a:latin typeface="+mn-ea"/>
              <a:ea typeface="+mn-ea"/>
            </a:endParaRPr>
          </a:p>
          <a:p>
            <a:pPr algn="l">
              <a:lnSpc>
                <a:spcPct val="120000"/>
              </a:lnSpc>
              <a:spcBef>
                <a:spcPct val="20000"/>
              </a:spcBef>
              <a:buFont typeface="Wingdings" pitchFamily="2" charset="2"/>
              <a:buNone/>
            </a:pPr>
            <a:r>
              <a:rPr kumimoji="1" lang="en-US" altLang="zh-CN" sz="2800" b="1" dirty="0" smtClean="0">
                <a:latin typeface="+mn-ea"/>
                <a:ea typeface="+mn-ea"/>
              </a:rPr>
              <a:t>0</a:t>
            </a:r>
            <a:r>
              <a:rPr kumimoji="1" lang="zh-CN" altLang="en-US" sz="2800" b="1" dirty="0">
                <a:latin typeface="+mn-ea"/>
                <a:ea typeface="+mn-ea"/>
              </a:rPr>
              <a:t>（数字</a:t>
            </a:r>
            <a:r>
              <a:rPr kumimoji="1" lang="en-US" altLang="zh-CN" sz="2800" b="1" dirty="0">
                <a:latin typeface="+mn-ea"/>
                <a:ea typeface="+mn-ea"/>
              </a:rPr>
              <a:t>0</a:t>
            </a:r>
            <a:r>
              <a:rPr kumimoji="1" lang="zh-CN" altLang="en-US" sz="2800" b="1" dirty="0">
                <a:latin typeface="+mn-ea"/>
                <a:ea typeface="+mn-ea"/>
              </a:rPr>
              <a:t>）	光标移至行首，等价于</a:t>
            </a:r>
            <a:r>
              <a:rPr kumimoji="1" lang="en-US" altLang="zh-CN" sz="2800" b="1" dirty="0">
                <a:latin typeface="+mn-ea"/>
                <a:ea typeface="+mn-ea"/>
              </a:rPr>
              <a:t>Home</a:t>
            </a:r>
            <a:r>
              <a:rPr kumimoji="1" lang="zh-CN" altLang="en-US" sz="2800" b="1" dirty="0">
                <a:latin typeface="+mn-ea"/>
                <a:ea typeface="+mn-ea"/>
              </a:rPr>
              <a:t>键；</a:t>
            </a:r>
          </a:p>
          <a:p>
            <a:pPr algn="l">
              <a:lnSpc>
                <a:spcPct val="120000"/>
              </a:lnSpc>
              <a:spcBef>
                <a:spcPct val="20000"/>
              </a:spcBef>
              <a:buFont typeface="Wingdings" pitchFamily="2" charset="2"/>
              <a:buNone/>
            </a:pPr>
            <a:r>
              <a:rPr kumimoji="1" lang="en-US" altLang="zh-CN" sz="2800" b="1" dirty="0">
                <a:latin typeface="+mn-ea"/>
                <a:ea typeface="+mn-ea"/>
              </a:rPr>
              <a:t>$		</a:t>
            </a:r>
            <a:r>
              <a:rPr kumimoji="1" lang="zh-CN" altLang="en-US" sz="2800" b="1" dirty="0">
                <a:latin typeface="+mn-ea"/>
                <a:ea typeface="+mn-ea"/>
              </a:rPr>
              <a:t>光标移至行尾，等价于</a:t>
            </a:r>
            <a:r>
              <a:rPr kumimoji="1" lang="en-US" altLang="zh-CN" sz="2800" b="1" dirty="0">
                <a:latin typeface="+mn-ea"/>
                <a:ea typeface="+mn-ea"/>
              </a:rPr>
              <a:t>End</a:t>
            </a:r>
            <a:r>
              <a:rPr kumimoji="1" lang="zh-CN" altLang="en-US" sz="2800" b="1" dirty="0">
                <a:latin typeface="+mn-ea"/>
                <a:ea typeface="+mn-ea"/>
              </a:rPr>
              <a:t>键</a:t>
            </a:r>
            <a:r>
              <a:rPr kumimoji="1" lang="zh-CN" altLang="en-US" sz="2800" b="1" dirty="0" smtClean="0">
                <a:latin typeface="+mn-ea"/>
                <a:ea typeface="+mn-ea"/>
              </a:rPr>
              <a:t>；</a:t>
            </a:r>
            <a:endParaRPr kumimoji="1" lang="zh-CN" altLang="en-US" sz="2800" b="1" dirty="0">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19</a:t>
            </a:fld>
            <a:endParaRPr lang="en-US" altLang="zh-CN"/>
          </a:p>
        </p:txBody>
      </p:sp>
      <p:sp>
        <p:nvSpPr>
          <p:cNvPr id="4" name="Rectangle 5"/>
          <p:cNvSpPr>
            <a:spLocks noChangeArrowheads="1"/>
          </p:cNvSpPr>
          <p:nvPr/>
        </p:nvSpPr>
        <p:spPr bwMode="auto">
          <a:xfrm>
            <a:off x="539552" y="44624"/>
            <a:ext cx="716567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800">
                <a:solidFill>
                  <a:schemeClr val="tx2"/>
                </a:solidFill>
                <a:latin typeface="Verdana" pitchFamily="34" charset="0"/>
                <a:ea typeface="宋体" pitchFamily="2" charset="-122"/>
              </a:defRPr>
            </a:lvl1pPr>
            <a:lvl2pPr>
              <a:defRPr sz="3800">
                <a:solidFill>
                  <a:schemeClr val="tx2"/>
                </a:solidFill>
                <a:latin typeface="Verdana" pitchFamily="34" charset="0"/>
                <a:ea typeface="宋体" pitchFamily="2" charset="-122"/>
              </a:defRPr>
            </a:lvl2pPr>
            <a:lvl3pPr>
              <a:defRPr sz="3800">
                <a:solidFill>
                  <a:schemeClr val="tx2"/>
                </a:solidFill>
                <a:latin typeface="Verdana" pitchFamily="34" charset="0"/>
                <a:ea typeface="宋体" pitchFamily="2" charset="-122"/>
              </a:defRPr>
            </a:lvl3pPr>
            <a:lvl4pPr>
              <a:defRPr sz="3800">
                <a:solidFill>
                  <a:schemeClr val="tx2"/>
                </a:solidFill>
                <a:latin typeface="Verdana" pitchFamily="34" charset="0"/>
                <a:ea typeface="宋体" pitchFamily="2" charset="-122"/>
              </a:defRPr>
            </a:lvl4pPr>
            <a:lvl5pPr>
              <a:defRPr sz="3800">
                <a:solidFill>
                  <a:schemeClr val="tx2"/>
                </a:solidFill>
                <a:latin typeface="Verdana" pitchFamily="34" charset="0"/>
                <a:ea typeface="宋体" pitchFamily="2" charset="-122"/>
              </a:defRPr>
            </a:lvl5pPr>
            <a:lvl6pPr marL="457200" fontAlgn="base">
              <a:spcBef>
                <a:spcPct val="0"/>
              </a:spcBef>
              <a:spcAft>
                <a:spcPct val="0"/>
              </a:spcAft>
              <a:defRPr sz="3800">
                <a:solidFill>
                  <a:schemeClr val="tx2"/>
                </a:solidFill>
                <a:latin typeface="Verdana" pitchFamily="34" charset="0"/>
                <a:ea typeface="宋体" pitchFamily="2" charset="-122"/>
              </a:defRPr>
            </a:lvl6pPr>
            <a:lvl7pPr marL="914400" fontAlgn="base">
              <a:spcBef>
                <a:spcPct val="0"/>
              </a:spcBef>
              <a:spcAft>
                <a:spcPct val="0"/>
              </a:spcAft>
              <a:defRPr sz="3800">
                <a:solidFill>
                  <a:schemeClr val="tx2"/>
                </a:solidFill>
                <a:latin typeface="Verdana" pitchFamily="34" charset="0"/>
                <a:ea typeface="宋体" pitchFamily="2" charset="-122"/>
              </a:defRPr>
            </a:lvl7pPr>
            <a:lvl8pPr marL="1371600" fontAlgn="base">
              <a:spcBef>
                <a:spcPct val="0"/>
              </a:spcBef>
              <a:spcAft>
                <a:spcPct val="0"/>
              </a:spcAft>
              <a:defRPr sz="3800">
                <a:solidFill>
                  <a:schemeClr val="tx2"/>
                </a:solidFill>
                <a:latin typeface="Verdana" pitchFamily="34" charset="0"/>
                <a:ea typeface="宋体" pitchFamily="2" charset="-122"/>
              </a:defRPr>
            </a:lvl8pPr>
            <a:lvl9pPr marL="1828800" fontAlgn="base">
              <a:spcBef>
                <a:spcPct val="0"/>
              </a:spcBef>
              <a:spcAft>
                <a:spcPct val="0"/>
              </a:spcAft>
              <a:defRPr sz="3800">
                <a:solidFill>
                  <a:schemeClr val="tx2"/>
                </a:solidFill>
                <a:latin typeface="Verdana" pitchFamily="34" charset="0"/>
                <a:ea typeface="宋体" pitchFamily="2" charset="-122"/>
              </a:defRPr>
            </a:lvl9pPr>
          </a:lstStyle>
          <a:p>
            <a:r>
              <a:rPr kumimoji="1" lang="zh-CN" altLang="en-US" sz="4000" dirty="0" smtClean="0">
                <a:solidFill>
                  <a:schemeClr val="tx1"/>
                </a:solidFill>
                <a:latin typeface="+mj-ea"/>
                <a:ea typeface="+mj-ea"/>
              </a:rPr>
              <a:t>光标移动操作</a:t>
            </a:r>
            <a:endParaRPr kumimoji="1" lang="zh-CN" altLang="en-US" sz="4000" b="1" dirty="0">
              <a:solidFill>
                <a:schemeClr val="tx1"/>
              </a:solidFill>
              <a:latin typeface="+mj-ea"/>
              <a:ea typeface="+mj-ea"/>
            </a:endParaRPr>
          </a:p>
        </p:txBody>
      </p:sp>
    </p:spTree>
    <p:extLst>
      <p:ext uri="{BB962C8B-B14F-4D97-AF65-F5344CB8AC3E}">
        <p14:creationId xmlns:p14="http://schemas.microsoft.com/office/powerpoint/2010/main" val="2348862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467544" y="1628800"/>
            <a:ext cx="7920880" cy="3888432"/>
          </a:xfrm>
        </p:spPr>
        <p:txBody>
          <a:bodyPr/>
          <a:lstStyle/>
          <a:p>
            <a:pPr>
              <a:lnSpc>
                <a:spcPct val="150000"/>
              </a:lnSpc>
            </a:pPr>
            <a:r>
              <a:rPr lang="zh-CN" altLang="en-US" dirty="0" smtClean="0"/>
              <a:t>文本编辑器</a:t>
            </a:r>
            <a:endParaRPr lang="en-US" altLang="zh-CN" dirty="0" smtClean="0"/>
          </a:p>
          <a:p>
            <a:pPr>
              <a:lnSpc>
                <a:spcPct val="150000"/>
              </a:lnSpc>
            </a:pPr>
            <a:r>
              <a:rPr lang="en-US" altLang="zh-CN" dirty="0"/>
              <a:t>g</a:t>
            </a:r>
            <a:r>
              <a:rPr lang="en-US" altLang="zh-CN" dirty="0" smtClean="0"/>
              <a:t>cc</a:t>
            </a:r>
            <a:r>
              <a:rPr lang="zh-CN" altLang="en-US" dirty="0" smtClean="0"/>
              <a:t>编译</a:t>
            </a:r>
            <a:endParaRPr lang="en-US" altLang="zh-CN" dirty="0" smtClean="0"/>
          </a:p>
          <a:p>
            <a:pPr>
              <a:lnSpc>
                <a:spcPct val="150000"/>
              </a:lnSpc>
            </a:pPr>
            <a:r>
              <a:rPr lang="en-US" altLang="zh-CN" dirty="0" err="1"/>
              <a:t>g</a:t>
            </a:r>
            <a:r>
              <a:rPr lang="en-US" altLang="zh-CN" dirty="0" err="1" smtClean="0"/>
              <a:t>db</a:t>
            </a:r>
            <a:r>
              <a:rPr lang="zh-CN" altLang="en-US" dirty="0" smtClean="0"/>
              <a:t>调试</a:t>
            </a:r>
            <a:endParaRPr lang="en-US" altLang="zh-CN" dirty="0" smtClean="0"/>
          </a:p>
          <a:p>
            <a:pPr>
              <a:lnSpc>
                <a:spcPct val="150000"/>
              </a:lnSpc>
            </a:pPr>
            <a:r>
              <a:rPr lang="zh-CN" altLang="en-US" dirty="0" smtClean="0"/>
              <a:t>使用</a:t>
            </a:r>
            <a:r>
              <a:rPr lang="en-US" altLang="zh-CN" dirty="0" smtClean="0"/>
              <a:t>make</a:t>
            </a:r>
          </a:p>
        </p:txBody>
      </p:sp>
      <p:sp>
        <p:nvSpPr>
          <p:cNvPr id="6" name="Rectangle 2"/>
          <p:cNvSpPr>
            <a:spLocks noGrp="1" noChangeArrowheads="1"/>
          </p:cNvSpPr>
          <p:nvPr>
            <p:ph type="title"/>
          </p:nvPr>
        </p:nvSpPr>
        <p:spPr>
          <a:xfrm>
            <a:off x="250825" y="193898"/>
            <a:ext cx="7761288" cy="858838"/>
          </a:xfrm>
        </p:spPr>
        <p:txBody>
          <a:bodyPr/>
          <a:lstStyle/>
          <a:p>
            <a:pPr eaLnBrk="1" hangingPunct="1"/>
            <a:r>
              <a:rPr lang="zh-CN" altLang="en-US" sz="4600" dirty="0" smtClean="0"/>
              <a:t>本</a:t>
            </a:r>
            <a:r>
              <a:rPr lang="zh-CN" altLang="en-US" sz="4600" dirty="0"/>
              <a:t>章</a:t>
            </a:r>
            <a:r>
              <a:rPr lang="zh-CN" altLang="en-US" sz="4600" dirty="0" smtClean="0"/>
              <a:t>内容</a:t>
            </a:r>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2</a:t>
            </a:fld>
            <a:endParaRPr lang="en-US" altLang="zh-CN" dirty="0"/>
          </a:p>
        </p:txBody>
      </p:sp>
    </p:spTree>
    <p:extLst>
      <p:ext uri="{BB962C8B-B14F-4D97-AF65-F5344CB8AC3E}">
        <p14:creationId xmlns:p14="http://schemas.microsoft.com/office/powerpoint/2010/main" val="2904848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Text Box 4"/>
          <p:cNvSpPr txBox="1">
            <a:spLocks noChangeArrowheads="1"/>
          </p:cNvSpPr>
          <p:nvPr/>
        </p:nvSpPr>
        <p:spPr bwMode="auto">
          <a:xfrm>
            <a:off x="467544" y="1719850"/>
            <a:ext cx="8352928" cy="40134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spcBef>
                <a:spcPct val="20000"/>
              </a:spcBef>
              <a:buFont typeface="Wingdings" pitchFamily="2" charset="2"/>
              <a:buNone/>
            </a:pPr>
            <a:r>
              <a:rPr kumimoji="1" lang="en-US" altLang="zh-CN" sz="2600" b="1" dirty="0" err="1" smtClean="0">
                <a:latin typeface="+mn-ea"/>
                <a:ea typeface="+mn-ea"/>
              </a:rPr>
              <a:t>ctrl+b</a:t>
            </a:r>
            <a:r>
              <a:rPr kumimoji="1" lang="en-US" altLang="zh-CN" sz="2600" b="1" dirty="0" smtClean="0">
                <a:latin typeface="+mn-ea"/>
                <a:ea typeface="+mn-ea"/>
              </a:rPr>
              <a:t> 	</a:t>
            </a:r>
            <a:r>
              <a:rPr kumimoji="1" lang="zh-CN" altLang="en-US" sz="2600" b="1" dirty="0" smtClean="0">
                <a:latin typeface="+mn-ea"/>
                <a:ea typeface="+mn-ea"/>
              </a:rPr>
              <a:t>屏幕往“后”翻动一页，等价于</a:t>
            </a:r>
            <a:r>
              <a:rPr kumimoji="1" lang="en-US" altLang="zh-CN" sz="2600" b="1" dirty="0" err="1" smtClean="0">
                <a:latin typeface="+mn-ea"/>
                <a:ea typeface="+mn-ea"/>
              </a:rPr>
              <a:t>PageDown</a:t>
            </a:r>
            <a:r>
              <a:rPr kumimoji="1" lang="zh-CN" altLang="en-US" sz="2600" b="1" dirty="0" smtClean="0">
                <a:latin typeface="+mn-ea"/>
                <a:ea typeface="+mn-ea"/>
              </a:rPr>
              <a:t>键；</a:t>
            </a:r>
          </a:p>
          <a:p>
            <a:pPr algn="l">
              <a:lnSpc>
                <a:spcPct val="110000"/>
              </a:lnSpc>
              <a:spcBef>
                <a:spcPct val="20000"/>
              </a:spcBef>
              <a:buFont typeface="Wingdings" pitchFamily="2" charset="2"/>
              <a:buNone/>
            </a:pPr>
            <a:r>
              <a:rPr kumimoji="1" lang="en-US" altLang="zh-CN" sz="2600" b="1" dirty="0" err="1" smtClean="0">
                <a:latin typeface="+mn-ea"/>
                <a:ea typeface="+mn-ea"/>
              </a:rPr>
              <a:t>ctrl+f</a:t>
            </a:r>
            <a:r>
              <a:rPr kumimoji="1" lang="en-US" altLang="zh-CN" sz="2600" b="1" dirty="0" smtClean="0">
                <a:latin typeface="+mn-ea"/>
                <a:ea typeface="+mn-ea"/>
              </a:rPr>
              <a:t>   </a:t>
            </a:r>
            <a:r>
              <a:rPr kumimoji="1" lang="zh-CN" altLang="en-US" sz="2600" b="1" dirty="0" smtClean="0">
                <a:latin typeface="+mn-ea"/>
                <a:ea typeface="+mn-ea"/>
              </a:rPr>
              <a:t>屏幕往“前”翻动一页，等价于</a:t>
            </a:r>
            <a:r>
              <a:rPr kumimoji="1" lang="en-US" altLang="zh-CN" sz="2600" b="1" dirty="0" err="1" smtClean="0">
                <a:latin typeface="+mn-ea"/>
                <a:ea typeface="+mn-ea"/>
              </a:rPr>
              <a:t>PageUp</a:t>
            </a:r>
            <a:r>
              <a:rPr kumimoji="1" lang="zh-CN" altLang="en-US" sz="2600" b="1" dirty="0" smtClean="0">
                <a:latin typeface="+mn-ea"/>
                <a:ea typeface="+mn-ea"/>
              </a:rPr>
              <a:t>键；</a:t>
            </a:r>
            <a:endParaRPr kumimoji="1" lang="en-US" altLang="zh-CN" sz="2600" b="1" dirty="0" smtClean="0">
              <a:latin typeface="+mn-ea"/>
              <a:ea typeface="+mn-ea"/>
            </a:endParaRPr>
          </a:p>
          <a:p>
            <a:pPr marL="457200" indent="-457200" algn="l">
              <a:lnSpc>
                <a:spcPct val="110000"/>
              </a:lnSpc>
              <a:spcBef>
                <a:spcPct val="20000"/>
              </a:spcBef>
              <a:buSzPct val="80000"/>
              <a:buFont typeface="Wingdings" panose="05000000000000000000" pitchFamily="2" charset="2"/>
              <a:buChar char="l"/>
            </a:pPr>
            <a:r>
              <a:rPr kumimoji="1" lang="zh-CN" altLang="en-US" sz="2600" dirty="0">
                <a:latin typeface="+mn-ea"/>
                <a:ea typeface="+mn-ea"/>
              </a:rPr>
              <a:t>可以在这两个命令之前加上一个数字</a:t>
            </a:r>
            <a:r>
              <a:rPr kumimoji="1" lang="en-US" altLang="zh-CN" sz="2600" dirty="0">
                <a:latin typeface="+mn-ea"/>
                <a:ea typeface="+mn-ea"/>
              </a:rPr>
              <a:t>n</a:t>
            </a:r>
            <a:r>
              <a:rPr kumimoji="1" lang="zh-CN" altLang="en-US" sz="2600" dirty="0">
                <a:latin typeface="+mn-ea"/>
                <a:ea typeface="+mn-ea"/>
              </a:rPr>
              <a:t>，则</a:t>
            </a:r>
            <a:r>
              <a:rPr kumimoji="1" lang="zh-CN" altLang="en-US" sz="2600" dirty="0">
                <a:solidFill>
                  <a:srgbClr val="0000CC"/>
                </a:solidFill>
                <a:latin typeface="+mn-ea"/>
                <a:ea typeface="+mn-ea"/>
              </a:rPr>
              <a:t>屏幕向前或向后翻滚</a:t>
            </a:r>
            <a:r>
              <a:rPr kumimoji="1" lang="en-US" altLang="zh-CN" sz="2600" dirty="0" smtClean="0">
                <a:solidFill>
                  <a:srgbClr val="0000CC"/>
                </a:solidFill>
                <a:latin typeface="+mn-ea"/>
                <a:ea typeface="+mn-ea"/>
              </a:rPr>
              <a:t>n</a:t>
            </a:r>
            <a:r>
              <a:rPr kumimoji="1" lang="zh-CN" altLang="en-US" sz="2600" dirty="0" smtClean="0">
                <a:solidFill>
                  <a:srgbClr val="0000CC"/>
                </a:solidFill>
                <a:latin typeface="+mn-ea"/>
                <a:ea typeface="+mn-ea"/>
              </a:rPr>
              <a:t>页</a:t>
            </a:r>
            <a:r>
              <a:rPr kumimoji="1" lang="zh-CN" altLang="en-US" sz="2600" dirty="0" smtClean="0">
                <a:latin typeface="+mn-ea"/>
                <a:ea typeface="+mn-ea"/>
              </a:rPr>
              <a:t>。</a:t>
            </a:r>
            <a:endParaRPr kumimoji="1" lang="en-US" altLang="zh-CN" sz="2600" dirty="0" smtClean="0">
              <a:latin typeface="+mn-ea"/>
              <a:ea typeface="+mn-ea"/>
            </a:endParaRPr>
          </a:p>
          <a:p>
            <a:pPr algn="l">
              <a:lnSpc>
                <a:spcPct val="110000"/>
              </a:lnSpc>
              <a:spcBef>
                <a:spcPct val="20000"/>
              </a:spcBef>
              <a:buFont typeface="Wingdings" pitchFamily="2" charset="2"/>
              <a:buNone/>
            </a:pPr>
            <a:r>
              <a:rPr kumimoji="1" lang="en-US" altLang="zh-CN" sz="2600" b="1" dirty="0" err="1" smtClean="0">
                <a:latin typeface="+mn-ea"/>
                <a:ea typeface="+mn-ea"/>
              </a:rPr>
              <a:t>ctrl+u</a:t>
            </a:r>
            <a:r>
              <a:rPr kumimoji="1" lang="en-US" altLang="zh-CN" sz="2600" b="1" dirty="0" smtClean="0">
                <a:latin typeface="+mn-ea"/>
                <a:ea typeface="+mn-ea"/>
              </a:rPr>
              <a:t> 	</a:t>
            </a:r>
            <a:r>
              <a:rPr kumimoji="1" lang="zh-CN" altLang="en-US" sz="2600" b="1" dirty="0" smtClean="0">
                <a:latin typeface="+mn-ea"/>
                <a:ea typeface="+mn-ea"/>
              </a:rPr>
              <a:t>屏幕往“后”翻动半页；</a:t>
            </a:r>
          </a:p>
          <a:p>
            <a:pPr algn="l">
              <a:lnSpc>
                <a:spcPct val="110000"/>
              </a:lnSpc>
              <a:spcBef>
                <a:spcPct val="20000"/>
              </a:spcBef>
              <a:buFont typeface="Wingdings" pitchFamily="2" charset="2"/>
              <a:buNone/>
            </a:pPr>
            <a:r>
              <a:rPr kumimoji="1" lang="en-US" altLang="zh-CN" sz="2600" b="1" dirty="0" err="1" smtClean="0">
                <a:latin typeface="+mn-ea"/>
                <a:ea typeface="+mn-ea"/>
              </a:rPr>
              <a:t>ctrl+d</a:t>
            </a:r>
            <a:r>
              <a:rPr kumimoji="1" lang="en-US" altLang="zh-CN" sz="2600" b="1" dirty="0" smtClean="0">
                <a:latin typeface="+mn-ea"/>
                <a:ea typeface="+mn-ea"/>
              </a:rPr>
              <a:t> 	</a:t>
            </a:r>
            <a:r>
              <a:rPr kumimoji="1" lang="zh-CN" altLang="en-US" sz="2600" b="1" dirty="0" smtClean="0">
                <a:latin typeface="+mn-ea"/>
                <a:ea typeface="+mn-ea"/>
              </a:rPr>
              <a:t>屏幕往“前”翻动半页；</a:t>
            </a:r>
            <a:endParaRPr kumimoji="1" lang="en-US" altLang="zh-CN" sz="2600" b="1" dirty="0" smtClean="0">
              <a:latin typeface="+mn-ea"/>
              <a:ea typeface="+mn-ea"/>
            </a:endParaRPr>
          </a:p>
          <a:p>
            <a:pPr marL="457200" indent="-457200" algn="l">
              <a:lnSpc>
                <a:spcPct val="110000"/>
              </a:lnSpc>
              <a:spcBef>
                <a:spcPct val="20000"/>
              </a:spcBef>
              <a:buSzPct val="80000"/>
              <a:buFont typeface="Wingdings" panose="05000000000000000000" pitchFamily="2" charset="2"/>
              <a:buChar char="l"/>
            </a:pPr>
            <a:r>
              <a:rPr kumimoji="1" lang="zh-CN" altLang="en-US" sz="2600" dirty="0" smtClean="0">
                <a:latin typeface="+mn-ea"/>
                <a:ea typeface="+mn-ea"/>
              </a:rPr>
              <a:t>可以在这两个命令之前加上一个数字</a:t>
            </a:r>
            <a:r>
              <a:rPr kumimoji="1" lang="en-US" altLang="zh-CN" sz="2600" dirty="0" smtClean="0">
                <a:latin typeface="+mn-ea"/>
                <a:ea typeface="+mn-ea"/>
              </a:rPr>
              <a:t>n</a:t>
            </a:r>
            <a:r>
              <a:rPr kumimoji="1" lang="zh-CN" altLang="en-US" sz="2600" dirty="0" smtClean="0">
                <a:latin typeface="+mn-ea"/>
                <a:ea typeface="+mn-ea"/>
              </a:rPr>
              <a:t>，则</a:t>
            </a:r>
            <a:r>
              <a:rPr kumimoji="1" lang="zh-CN" altLang="en-US" sz="2600" dirty="0" smtClean="0">
                <a:solidFill>
                  <a:srgbClr val="0000CC"/>
                </a:solidFill>
                <a:latin typeface="+mn-ea"/>
                <a:ea typeface="+mn-ea"/>
              </a:rPr>
              <a:t>屏幕向前或向后翻滚</a:t>
            </a:r>
            <a:r>
              <a:rPr kumimoji="1" lang="en-US" altLang="zh-CN" sz="2600" dirty="0" smtClean="0">
                <a:solidFill>
                  <a:srgbClr val="0000CC"/>
                </a:solidFill>
                <a:latin typeface="+mn-ea"/>
                <a:ea typeface="+mn-ea"/>
              </a:rPr>
              <a:t>n</a:t>
            </a:r>
            <a:r>
              <a:rPr kumimoji="1" lang="zh-CN" altLang="en-US" sz="2600" dirty="0" smtClean="0">
                <a:solidFill>
                  <a:srgbClr val="0000CC"/>
                </a:solidFill>
                <a:latin typeface="+mn-ea"/>
                <a:ea typeface="+mn-ea"/>
              </a:rPr>
              <a:t>行</a:t>
            </a:r>
            <a:r>
              <a:rPr kumimoji="1" lang="zh-CN" altLang="en-US" sz="2600" dirty="0" smtClean="0">
                <a:latin typeface="+mn-ea"/>
                <a:ea typeface="+mn-ea"/>
              </a:rPr>
              <a:t>。</a:t>
            </a:r>
            <a:endParaRPr kumimoji="1" lang="zh-CN" altLang="en-US" sz="2600" b="1" dirty="0">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20</a:t>
            </a:fld>
            <a:endParaRPr lang="en-US" altLang="zh-CN"/>
          </a:p>
        </p:txBody>
      </p:sp>
      <p:sp>
        <p:nvSpPr>
          <p:cNvPr id="4" name="Rectangle 5"/>
          <p:cNvSpPr>
            <a:spLocks noChangeArrowheads="1"/>
          </p:cNvSpPr>
          <p:nvPr/>
        </p:nvSpPr>
        <p:spPr bwMode="auto">
          <a:xfrm>
            <a:off x="574675" y="116632"/>
            <a:ext cx="716567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800">
                <a:solidFill>
                  <a:schemeClr val="tx2"/>
                </a:solidFill>
                <a:latin typeface="Verdana" pitchFamily="34" charset="0"/>
                <a:ea typeface="宋体" pitchFamily="2" charset="-122"/>
              </a:defRPr>
            </a:lvl1pPr>
            <a:lvl2pPr>
              <a:defRPr sz="3800">
                <a:solidFill>
                  <a:schemeClr val="tx2"/>
                </a:solidFill>
                <a:latin typeface="Verdana" pitchFamily="34" charset="0"/>
                <a:ea typeface="宋体" pitchFamily="2" charset="-122"/>
              </a:defRPr>
            </a:lvl2pPr>
            <a:lvl3pPr>
              <a:defRPr sz="3800">
                <a:solidFill>
                  <a:schemeClr val="tx2"/>
                </a:solidFill>
                <a:latin typeface="Verdana" pitchFamily="34" charset="0"/>
                <a:ea typeface="宋体" pitchFamily="2" charset="-122"/>
              </a:defRPr>
            </a:lvl3pPr>
            <a:lvl4pPr>
              <a:defRPr sz="3800">
                <a:solidFill>
                  <a:schemeClr val="tx2"/>
                </a:solidFill>
                <a:latin typeface="Verdana" pitchFamily="34" charset="0"/>
                <a:ea typeface="宋体" pitchFamily="2" charset="-122"/>
              </a:defRPr>
            </a:lvl4pPr>
            <a:lvl5pPr>
              <a:defRPr sz="3800">
                <a:solidFill>
                  <a:schemeClr val="tx2"/>
                </a:solidFill>
                <a:latin typeface="Verdana" pitchFamily="34" charset="0"/>
                <a:ea typeface="宋体" pitchFamily="2" charset="-122"/>
              </a:defRPr>
            </a:lvl5pPr>
            <a:lvl6pPr marL="457200" fontAlgn="base">
              <a:spcBef>
                <a:spcPct val="0"/>
              </a:spcBef>
              <a:spcAft>
                <a:spcPct val="0"/>
              </a:spcAft>
              <a:defRPr sz="3800">
                <a:solidFill>
                  <a:schemeClr val="tx2"/>
                </a:solidFill>
                <a:latin typeface="Verdana" pitchFamily="34" charset="0"/>
                <a:ea typeface="宋体" pitchFamily="2" charset="-122"/>
              </a:defRPr>
            </a:lvl6pPr>
            <a:lvl7pPr marL="914400" fontAlgn="base">
              <a:spcBef>
                <a:spcPct val="0"/>
              </a:spcBef>
              <a:spcAft>
                <a:spcPct val="0"/>
              </a:spcAft>
              <a:defRPr sz="3800">
                <a:solidFill>
                  <a:schemeClr val="tx2"/>
                </a:solidFill>
                <a:latin typeface="Verdana" pitchFamily="34" charset="0"/>
                <a:ea typeface="宋体" pitchFamily="2" charset="-122"/>
              </a:defRPr>
            </a:lvl7pPr>
            <a:lvl8pPr marL="1371600" fontAlgn="base">
              <a:spcBef>
                <a:spcPct val="0"/>
              </a:spcBef>
              <a:spcAft>
                <a:spcPct val="0"/>
              </a:spcAft>
              <a:defRPr sz="3800">
                <a:solidFill>
                  <a:schemeClr val="tx2"/>
                </a:solidFill>
                <a:latin typeface="Verdana" pitchFamily="34" charset="0"/>
                <a:ea typeface="宋体" pitchFamily="2" charset="-122"/>
              </a:defRPr>
            </a:lvl8pPr>
            <a:lvl9pPr marL="1828800" fontAlgn="base">
              <a:spcBef>
                <a:spcPct val="0"/>
              </a:spcBef>
              <a:spcAft>
                <a:spcPct val="0"/>
              </a:spcAft>
              <a:defRPr sz="3800">
                <a:solidFill>
                  <a:schemeClr val="tx2"/>
                </a:solidFill>
                <a:latin typeface="Verdana" pitchFamily="34" charset="0"/>
                <a:ea typeface="宋体" pitchFamily="2" charset="-122"/>
              </a:defRPr>
            </a:lvl9pPr>
          </a:lstStyle>
          <a:p>
            <a:r>
              <a:rPr kumimoji="1" lang="zh-CN" altLang="en-US" sz="4000" dirty="0" smtClean="0">
                <a:solidFill>
                  <a:schemeClr val="tx1"/>
                </a:solidFill>
                <a:latin typeface="+mj-ea"/>
                <a:ea typeface="+mj-ea"/>
              </a:rPr>
              <a:t>滚屏</a:t>
            </a:r>
            <a:r>
              <a:rPr kumimoji="1" lang="zh-CN" altLang="en-US" sz="4000" b="1" dirty="0" smtClean="0">
                <a:solidFill>
                  <a:schemeClr val="tx1"/>
                </a:solidFill>
                <a:latin typeface="+mj-ea"/>
                <a:ea typeface="+mj-ea"/>
              </a:rPr>
              <a:t>命令</a:t>
            </a:r>
            <a:endParaRPr kumimoji="1" lang="zh-CN" altLang="en-US" sz="4000" b="1" dirty="0">
              <a:solidFill>
                <a:schemeClr val="tx1"/>
              </a:solidFill>
              <a:latin typeface="+mj-ea"/>
              <a:ea typeface="+mj-ea"/>
            </a:endParaRPr>
          </a:p>
        </p:txBody>
      </p:sp>
    </p:spTree>
    <p:extLst>
      <p:ext uri="{BB962C8B-B14F-4D97-AF65-F5344CB8AC3E}">
        <p14:creationId xmlns:p14="http://schemas.microsoft.com/office/powerpoint/2010/main" val="3076986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Text Box 4"/>
          <p:cNvSpPr txBox="1">
            <a:spLocks noChangeArrowheads="1"/>
          </p:cNvSpPr>
          <p:nvPr/>
        </p:nvSpPr>
        <p:spPr bwMode="auto">
          <a:xfrm>
            <a:off x="179512" y="1268760"/>
            <a:ext cx="8047335" cy="26776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l">
              <a:lnSpc>
                <a:spcPct val="150000"/>
              </a:lnSpc>
              <a:spcBef>
                <a:spcPct val="20000"/>
              </a:spcBef>
              <a:buSzPct val="80000"/>
              <a:buFont typeface="Wingdings" panose="05000000000000000000" pitchFamily="2" charset="2"/>
              <a:buChar char="l"/>
            </a:pPr>
            <a:r>
              <a:rPr kumimoji="1" lang="zh-CN" altLang="en-US" sz="2800" dirty="0" smtClean="0">
                <a:latin typeface="+mn-ea"/>
                <a:ea typeface="+mn-ea"/>
              </a:rPr>
              <a:t>查看</a:t>
            </a:r>
            <a:r>
              <a:rPr kumimoji="1" lang="en-US" altLang="zh-CN" sz="2800" dirty="0" smtClean="0">
                <a:latin typeface="+mn-ea"/>
                <a:ea typeface="+mn-ea"/>
              </a:rPr>
              <a:t>Vi</a:t>
            </a:r>
            <a:r>
              <a:rPr kumimoji="1" lang="zh-CN" altLang="en-US" sz="2800" dirty="0" smtClean="0">
                <a:latin typeface="+mn-ea"/>
                <a:ea typeface="+mn-ea"/>
              </a:rPr>
              <a:t>状态行上的状态信息，包括正在编辑的文件名、是否修改过、当前行号、文件的行数以及光标之前的行占整个文件的百分比。使用</a:t>
            </a:r>
            <a:r>
              <a:rPr kumimoji="1" lang="zh-CN" altLang="en-US" sz="2800" dirty="0" smtClean="0">
                <a:solidFill>
                  <a:srgbClr val="0000CC"/>
                </a:solidFill>
                <a:latin typeface="+mn-ea"/>
                <a:ea typeface="+mn-ea"/>
              </a:rPr>
              <a:t>“</a:t>
            </a:r>
            <a:r>
              <a:rPr kumimoji="1" lang="en-US" altLang="zh-CN" sz="2800" dirty="0" err="1" smtClean="0">
                <a:solidFill>
                  <a:srgbClr val="0000CC"/>
                </a:solidFill>
                <a:latin typeface="+mn-ea"/>
                <a:ea typeface="+mn-ea"/>
              </a:rPr>
              <a:t>ctrl+g</a:t>
            </a:r>
            <a:r>
              <a:rPr kumimoji="1" lang="en-US" altLang="zh-CN" sz="2800" dirty="0" smtClean="0">
                <a:solidFill>
                  <a:srgbClr val="0000CC"/>
                </a:solidFill>
                <a:latin typeface="+mn-ea"/>
                <a:ea typeface="+mn-ea"/>
              </a:rPr>
              <a:t>”</a:t>
            </a:r>
            <a:r>
              <a:rPr kumimoji="1" lang="zh-CN" altLang="en-US" sz="2800" dirty="0" smtClean="0">
                <a:latin typeface="+mn-ea"/>
                <a:ea typeface="+mn-ea"/>
              </a:rPr>
              <a:t>。</a:t>
            </a:r>
            <a:endParaRPr kumimoji="1" lang="zh-CN" altLang="en-US" sz="2800" b="1" dirty="0">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21</a:t>
            </a:fld>
            <a:endParaRPr lang="en-US" altLang="zh-CN"/>
          </a:p>
        </p:txBody>
      </p:sp>
      <p:sp>
        <p:nvSpPr>
          <p:cNvPr id="4" name="Rectangle 5"/>
          <p:cNvSpPr>
            <a:spLocks noChangeArrowheads="1"/>
          </p:cNvSpPr>
          <p:nvPr/>
        </p:nvSpPr>
        <p:spPr bwMode="auto">
          <a:xfrm>
            <a:off x="574675" y="116632"/>
            <a:ext cx="716567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800">
                <a:solidFill>
                  <a:schemeClr val="tx2"/>
                </a:solidFill>
                <a:latin typeface="Verdana" pitchFamily="34" charset="0"/>
                <a:ea typeface="宋体" pitchFamily="2" charset="-122"/>
              </a:defRPr>
            </a:lvl1pPr>
            <a:lvl2pPr>
              <a:defRPr sz="3800">
                <a:solidFill>
                  <a:schemeClr val="tx2"/>
                </a:solidFill>
                <a:latin typeface="Verdana" pitchFamily="34" charset="0"/>
                <a:ea typeface="宋体" pitchFamily="2" charset="-122"/>
              </a:defRPr>
            </a:lvl2pPr>
            <a:lvl3pPr>
              <a:defRPr sz="3800">
                <a:solidFill>
                  <a:schemeClr val="tx2"/>
                </a:solidFill>
                <a:latin typeface="Verdana" pitchFamily="34" charset="0"/>
                <a:ea typeface="宋体" pitchFamily="2" charset="-122"/>
              </a:defRPr>
            </a:lvl3pPr>
            <a:lvl4pPr>
              <a:defRPr sz="3800">
                <a:solidFill>
                  <a:schemeClr val="tx2"/>
                </a:solidFill>
                <a:latin typeface="Verdana" pitchFamily="34" charset="0"/>
                <a:ea typeface="宋体" pitchFamily="2" charset="-122"/>
              </a:defRPr>
            </a:lvl4pPr>
            <a:lvl5pPr>
              <a:defRPr sz="3800">
                <a:solidFill>
                  <a:schemeClr val="tx2"/>
                </a:solidFill>
                <a:latin typeface="Verdana" pitchFamily="34" charset="0"/>
                <a:ea typeface="宋体" pitchFamily="2" charset="-122"/>
              </a:defRPr>
            </a:lvl5pPr>
            <a:lvl6pPr marL="457200" fontAlgn="base">
              <a:spcBef>
                <a:spcPct val="0"/>
              </a:spcBef>
              <a:spcAft>
                <a:spcPct val="0"/>
              </a:spcAft>
              <a:defRPr sz="3800">
                <a:solidFill>
                  <a:schemeClr val="tx2"/>
                </a:solidFill>
                <a:latin typeface="Verdana" pitchFamily="34" charset="0"/>
                <a:ea typeface="宋体" pitchFamily="2" charset="-122"/>
              </a:defRPr>
            </a:lvl6pPr>
            <a:lvl7pPr marL="914400" fontAlgn="base">
              <a:spcBef>
                <a:spcPct val="0"/>
              </a:spcBef>
              <a:spcAft>
                <a:spcPct val="0"/>
              </a:spcAft>
              <a:defRPr sz="3800">
                <a:solidFill>
                  <a:schemeClr val="tx2"/>
                </a:solidFill>
                <a:latin typeface="Verdana" pitchFamily="34" charset="0"/>
                <a:ea typeface="宋体" pitchFamily="2" charset="-122"/>
              </a:defRPr>
            </a:lvl7pPr>
            <a:lvl8pPr marL="1371600" fontAlgn="base">
              <a:spcBef>
                <a:spcPct val="0"/>
              </a:spcBef>
              <a:spcAft>
                <a:spcPct val="0"/>
              </a:spcAft>
              <a:defRPr sz="3800">
                <a:solidFill>
                  <a:schemeClr val="tx2"/>
                </a:solidFill>
                <a:latin typeface="Verdana" pitchFamily="34" charset="0"/>
                <a:ea typeface="宋体" pitchFamily="2" charset="-122"/>
              </a:defRPr>
            </a:lvl8pPr>
            <a:lvl9pPr marL="1828800" fontAlgn="base">
              <a:spcBef>
                <a:spcPct val="0"/>
              </a:spcBef>
              <a:spcAft>
                <a:spcPct val="0"/>
              </a:spcAft>
              <a:defRPr sz="3800">
                <a:solidFill>
                  <a:schemeClr val="tx2"/>
                </a:solidFill>
                <a:latin typeface="Verdana" pitchFamily="34" charset="0"/>
                <a:ea typeface="宋体" pitchFamily="2" charset="-122"/>
              </a:defRPr>
            </a:lvl9pPr>
          </a:lstStyle>
          <a:p>
            <a:r>
              <a:rPr kumimoji="1" lang="zh-CN" altLang="en-US" sz="4000" dirty="0">
                <a:solidFill>
                  <a:schemeClr val="tx1"/>
                </a:solidFill>
                <a:latin typeface="+mj-ea"/>
                <a:ea typeface="+mj-ea"/>
              </a:rPr>
              <a:t>状态</a:t>
            </a:r>
            <a:r>
              <a:rPr kumimoji="1" lang="zh-CN" altLang="en-US" sz="4000" b="1" dirty="0" smtClean="0">
                <a:solidFill>
                  <a:schemeClr val="tx1"/>
                </a:solidFill>
                <a:latin typeface="+mj-ea"/>
                <a:ea typeface="+mj-ea"/>
              </a:rPr>
              <a:t>命令</a:t>
            </a:r>
            <a:endParaRPr kumimoji="1" lang="zh-CN" altLang="en-US" sz="4000" b="1" dirty="0">
              <a:solidFill>
                <a:schemeClr val="tx1"/>
              </a:solidFill>
              <a:latin typeface="+mj-ea"/>
              <a:ea typeface="+mj-ea"/>
            </a:endParaRPr>
          </a:p>
        </p:txBody>
      </p:sp>
    </p:spTree>
    <p:extLst>
      <p:ext uri="{BB962C8B-B14F-4D97-AF65-F5344CB8AC3E}">
        <p14:creationId xmlns:p14="http://schemas.microsoft.com/office/powerpoint/2010/main" val="1009016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Text Box 4"/>
          <p:cNvSpPr txBox="1">
            <a:spLocks noChangeArrowheads="1"/>
          </p:cNvSpPr>
          <p:nvPr/>
        </p:nvSpPr>
        <p:spPr bwMode="auto">
          <a:xfrm>
            <a:off x="250825" y="44624"/>
            <a:ext cx="86423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dirty="0" smtClean="0">
                <a:latin typeface="+mj-ea"/>
                <a:ea typeface="+mj-ea"/>
              </a:rPr>
              <a:t>vi</a:t>
            </a:r>
            <a:r>
              <a:rPr kumimoji="1" lang="zh-CN" altLang="en-US" sz="3200" b="1" dirty="0">
                <a:latin typeface="+mj-ea"/>
                <a:ea typeface="+mj-ea"/>
              </a:rPr>
              <a:t>命令模式下的基本命令</a:t>
            </a:r>
          </a:p>
        </p:txBody>
      </p:sp>
      <p:graphicFrame>
        <p:nvGraphicFramePr>
          <p:cNvPr id="193072" name="Group 560"/>
          <p:cNvGraphicFramePr>
            <a:graphicFrameLocks noGrp="1"/>
          </p:cNvGraphicFramePr>
          <p:nvPr>
            <p:extLst>
              <p:ext uri="{D42A27DB-BD31-4B8C-83A1-F6EECF244321}">
                <p14:modId xmlns:p14="http://schemas.microsoft.com/office/powerpoint/2010/main" val="173533243"/>
              </p:ext>
            </p:extLst>
          </p:nvPr>
        </p:nvGraphicFramePr>
        <p:xfrm>
          <a:off x="395475" y="764704"/>
          <a:ext cx="8353050" cy="5912640"/>
        </p:xfrm>
        <a:graphic>
          <a:graphicData uri="http://schemas.openxmlformats.org/drawingml/2006/table">
            <a:tbl>
              <a:tblPr/>
              <a:tblGrid>
                <a:gridCol w="635459"/>
                <a:gridCol w="3267864"/>
                <a:gridCol w="821116"/>
                <a:gridCol w="3628611"/>
              </a:tblGrid>
              <a:tr h="267333">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命令</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作用</a:t>
                      </a:r>
                    </a:p>
                  </a:txBody>
                  <a:tcPr marL="54000" marR="54000" marT="36000" marB="36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命令</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作用</a:t>
                      </a:r>
                    </a:p>
                  </a:txBody>
                  <a:tcPr marL="54000" marR="54000" marT="36000" marB="360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67214">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i</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切换到插入模式，此时可以从光标当前位置插入文本；</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dirty="0" err="1" smtClean="0">
                          <a:ln>
                            <a:noFill/>
                          </a:ln>
                          <a:solidFill>
                            <a:schemeClr val="tx1"/>
                          </a:solidFill>
                          <a:effectLst/>
                          <a:latin typeface="Verdana" pitchFamily="34" charset="0"/>
                          <a:ea typeface="方正书宋简体" charset="-122"/>
                          <a:cs typeface="Times New Roman" pitchFamily="18" charset="0"/>
                        </a:rPr>
                        <a:t>dG</a:t>
                      </a:r>
                      <a:endParaRPr kumimoji="0" lang="en-US" altLang="zh-CN"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endParaRP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删除从光标至文件尾的内容；</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67214">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a</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切换到插入模式，此时可以在光标所在字符后插入文本；</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d1G</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删除从光标至文件首的内容；</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67214">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o</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切换到插入模式，在光标所在位置下插入新行来输入文本；</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yy </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复制光标所在行；</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667096">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I </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切换到插入模式，此时光标处于行首；</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dirty="0" err="1" smtClean="0">
                          <a:ln>
                            <a:noFill/>
                          </a:ln>
                          <a:solidFill>
                            <a:schemeClr val="tx1"/>
                          </a:solidFill>
                          <a:effectLst/>
                          <a:latin typeface="Verdana" pitchFamily="34" charset="0"/>
                          <a:ea typeface="方正书宋简体" charset="-122"/>
                          <a:cs typeface="Times New Roman" pitchFamily="18" charset="0"/>
                        </a:rPr>
                        <a:t>nyy</a:t>
                      </a:r>
                      <a:r>
                        <a:rPr kumimoji="0" lang="en-US" altLang="zh-CN"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 </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从光标所在行开始，向下复制</a:t>
                      </a: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n</a:t>
                      </a:r>
                      <a:r>
                        <a:rPr kumimoji="0" lang="zh-CN" altLang="en-US"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行，类似于</a:t>
                      </a: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Windows</a:t>
                      </a:r>
                      <a:r>
                        <a:rPr kumimoji="0" lang="zh-CN" altLang="en-US"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环境下，选中</a:t>
                      </a: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n</a:t>
                      </a:r>
                      <a:r>
                        <a:rPr kumimoji="0" lang="zh-CN" altLang="en-US"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行后，再按下的</a:t>
                      </a:r>
                      <a:r>
                        <a:rPr kumimoji="0" lang="zh-CN" altLang="en-US" sz="1400" b="0" i="0" u="none" strike="noStrike" cap="none" normalizeH="0" baseline="0" smtClean="0">
                          <a:ln>
                            <a:noFill/>
                          </a:ln>
                          <a:solidFill>
                            <a:schemeClr val="tx1"/>
                          </a:solidFill>
                          <a:effectLst/>
                          <a:latin typeface="Arial"/>
                          <a:ea typeface="方正书宋简体" charset="-122"/>
                          <a:cs typeface="Times New Roman" pitchFamily="18" charset="0"/>
                        </a:rPr>
                        <a:t>“</a:t>
                      </a: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Ctrl+C</a:t>
                      </a:r>
                      <a:r>
                        <a:rPr kumimoji="0" lang="en-US" altLang="zh-CN" sz="1400" b="0" i="0" u="none" strike="noStrike" cap="none" normalizeH="0" baseline="0" smtClean="0">
                          <a:ln>
                            <a:noFill/>
                          </a:ln>
                          <a:solidFill>
                            <a:schemeClr val="tx1"/>
                          </a:solidFill>
                          <a:effectLst/>
                          <a:latin typeface="Arial"/>
                          <a:ea typeface="方正书宋简体" charset="-122"/>
                          <a:cs typeface="Times New Roman" pitchFamily="18" charset="0"/>
                        </a:rPr>
                        <a:t>”</a:t>
                      </a:r>
                      <a:r>
                        <a:rPr kumimoji="0" lang="zh-CN" altLang="en-US"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667096">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A </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切换到插入模式，此时光标处于行尾；</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p </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将缓冲区内的信息粘贴到光标所在位置（与</a:t>
                      </a:r>
                      <a:r>
                        <a:rPr kumimoji="0" lang="en-US" altLang="zh-CN" sz="1400" b="0" i="0" u="none" strike="noStrike" cap="none" normalizeH="0" baseline="0" dirty="0" err="1" smtClean="0">
                          <a:ln>
                            <a:noFill/>
                          </a:ln>
                          <a:solidFill>
                            <a:schemeClr val="tx1"/>
                          </a:solidFill>
                          <a:effectLst/>
                          <a:latin typeface="Verdana" pitchFamily="34" charset="0"/>
                          <a:ea typeface="方正书宋简体" charset="-122"/>
                          <a:cs typeface="Times New Roman" pitchFamily="18" charset="0"/>
                        </a:rPr>
                        <a:t>yy</a:t>
                      </a: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或</a:t>
                      </a:r>
                      <a:r>
                        <a:rPr kumimoji="0" lang="en-US" altLang="zh-CN" sz="1400" b="0" i="0" u="none" strike="noStrike" cap="none" normalizeH="0" baseline="0" dirty="0" err="1" smtClean="0">
                          <a:ln>
                            <a:noFill/>
                          </a:ln>
                          <a:solidFill>
                            <a:schemeClr val="tx1"/>
                          </a:solidFill>
                          <a:effectLst/>
                          <a:latin typeface="Verdana" pitchFamily="34" charset="0"/>
                          <a:ea typeface="方正书宋简体" charset="-122"/>
                          <a:cs typeface="Times New Roman" pitchFamily="18" charset="0"/>
                        </a:rPr>
                        <a:t>nyy</a:t>
                      </a: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搭配），类似于</a:t>
                      </a:r>
                      <a:r>
                        <a:rPr kumimoji="0" lang="en-US" altLang="zh-CN"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Windows</a:t>
                      </a: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环境下，选中</a:t>
                      </a:r>
                      <a:r>
                        <a:rPr kumimoji="0" lang="en-US" altLang="zh-CN"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n</a:t>
                      </a: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行后，再按下的</a:t>
                      </a:r>
                      <a:r>
                        <a:rPr kumimoji="0" lang="zh-CN" altLang="en-US" sz="1400" b="0" i="0" u="none" strike="noStrike" cap="none" normalizeH="0" baseline="0" dirty="0" smtClean="0">
                          <a:ln>
                            <a:noFill/>
                          </a:ln>
                          <a:solidFill>
                            <a:schemeClr val="tx1"/>
                          </a:solidFill>
                          <a:effectLst/>
                          <a:latin typeface="Arial"/>
                          <a:ea typeface="方正书宋简体" charset="-122"/>
                          <a:cs typeface="Times New Roman" pitchFamily="18" charset="0"/>
                        </a:rPr>
                        <a:t>“</a:t>
                      </a:r>
                      <a:r>
                        <a:rPr kumimoji="0" lang="en-US" altLang="zh-CN" sz="1400" b="0" i="0" u="none" strike="noStrike" cap="none" normalizeH="0" baseline="0" dirty="0" err="1" smtClean="0">
                          <a:ln>
                            <a:noFill/>
                          </a:ln>
                          <a:solidFill>
                            <a:schemeClr val="tx1"/>
                          </a:solidFill>
                          <a:effectLst/>
                          <a:latin typeface="Verdana" pitchFamily="34" charset="0"/>
                          <a:ea typeface="方正书宋简体" charset="-122"/>
                          <a:cs typeface="Times New Roman" pitchFamily="18" charset="0"/>
                        </a:rPr>
                        <a:t>Ctrl+V</a:t>
                      </a:r>
                      <a:r>
                        <a:rPr kumimoji="0" lang="en-US" altLang="zh-CN" sz="1400" b="0" i="0" u="none" strike="noStrike" cap="none" normalizeH="0" baseline="0" dirty="0" smtClean="0">
                          <a:ln>
                            <a:noFill/>
                          </a:ln>
                          <a:solidFill>
                            <a:schemeClr val="tx1"/>
                          </a:solidFill>
                          <a:effectLst/>
                          <a:latin typeface="Arial"/>
                          <a:ea typeface="方正书宋简体" charset="-122"/>
                          <a:cs typeface="Times New Roman" pitchFamily="18" charset="0"/>
                        </a:rPr>
                        <a:t>”</a:t>
                      </a: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67214">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O </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切换到插入模式，在光标所在位置上插入新行来输入文本；</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r </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修改光标所在位置的字符；</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67333">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x</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删除光标所在位置的一个字符；</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R</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修改字符，直到按下</a:t>
                      </a:r>
                      <a:r>
                        <a:rPr kumimoji="0" lang="zh-CN" altLang="en-US" sz="1400" b="0" i="0" u="none" strike="noStrike" cap="none" normalizeH="0" baseline="0" smtClean="0">
                          <a:ln>
                            <a:noFill/>
                          </a:ln>
                          <a:solidFill>
                            <a:schemeClr val="tx1"/>
                          </a:solidFill>
                          <a:effectLst/>
                          <a:latin typeface="Arial"/>
                          <a:ea typeface="方正书宋简体" charset="-122"/>
                          <a:cs typeface="Times New Roman" pitchFamily="18" charset="0"/>
                        </a:rPr>
                        <a:t>“</a:t>
                      </a: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Esc</a:t>
                      </a:r>
                      <a:r>
                        <a:rPr kumimoji="0" lang="en-US" altLang="zh-CN" sz="1400" b="0" i="0" u="none" strike="noStrike" cap="none" normalizeH="0" baseline="0" smtClean="0">
                          <a:ln>
                            <a:noFill/>
                          </a:ln>
                          <a:solidFill>
                            <a:schemeClr val="tx1"/>
                          </a:solidFill>
                          <a:effectLst/>
                          <a:latin typeface="Arial"/>
                          <a:ea typeface="方正书宋简体" charset="-122"/>
                          <a:cs typeface="Times New Roman" pitchFamily="18" charset="0"/>
                        </a:rPr>
                        <a:t>”</a:t>
                      </a:r>
                      <a:r>
                        <a:rPr kumimoji="0" lang="zh-CN" altLang="en-US"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键为止；</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67214">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X</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删除光标前一个字符；</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/string </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在光标之后查找一个名为</a:t>
                      </a: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string</a:t>
                      </a:r>
                      <a:r>
                        <a:rPr kumimoji="0" lang="zh-CN" altLang="en-US"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的字符串（</a:t>
                      </a: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string</a:t>
                      </a:r>
                      <a:r>
                        <a:rPr kumimoji="0" lang="zh-CN" altLang="en-US"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可以是任意字符串）；</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67214">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dd</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将光标当前所在行剪切到剪贴板；</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?string </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在光标之前查找一个名为</a:t>
                      </a:r>
                      <a:r>
                        <a:rPr kumimoji="0" lang="en-US" altLang="zh-CN"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string</a:t>
                      </a: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的字符串（</a:t>
                      </a:r>
                      <a:r>
                        <a:rPr kumimoji="0" lang="en-US" altLang="zh-CN"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string</a:t>
                      </a: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可以是任意字符串）；</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667096">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ndd</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从光标所在行开始，向下剪切</a:t>
                      </a:r>
                      <a:r>
                        <a:rPr kumimoji="0" lang="en-US" altLang="zh-CN"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n</a:t>
                      </a: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行到剪贴板，类似于</a:t>
                      </a:r>
                      <a:r>
                        <a:rPr kumimoji="0" lang="en-US" altLang="zh-CN"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Windows</a:t>
                      </a: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环境下，选中</a:t>
                      </a:r>
                      <a:r>
                        <a:rPr kumimoji="0" lang="en-US" altLang="zh-CN"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n</a:t>
                      </a: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行后，再按下的</a:t>
                      </a:r>
                      <a:r>
                        <a:rPr kumimoji="0" lang="zh-CN" altLang="en-US" sz="1400" b="0" i="0" u="none" strike="noStrike" cap="none" normalizeH="0" baseline="0" dirty="0" smtClean="0">
                          <a:ln>
                            <a:noFill/>
                          </a:ln>
                          <a:solidFill>
                            <a:schemeClr val="tx1"/>
                          </a:solidFill>
                          <a:effectLst/>
                          <a:latin typeface="Arial"/>
                          <a:ea typeface="方正书宋简体" charset="-122"/>
                          <a:cs typeface="Times New Roman" pitchFamily="18" charset="0"/>
                        </a:rPr>
                        <a:t>“</a:t>
                      </a:r>
                      <a:r>
                        <a:rPr kumimoji="0" lang="en-US" altLang="zh-CN" sz="1400" b="0" i="0" u="none" strike="noStrike" cap="none" normalizeH="0" baseline="0" dirty="0" err="1" smtClean="0">
                          <a:ln>
                            <a:noFill/>
                          </a:ln>
                          <a:solidFill>
                            <a:schemeClr val="tx1"/>
                          </a:solidFill>
                          <a:effectLst/>
                          <a:latin typeface="Verdana" pitchFamily="34" charset="0"/>
                          <a:ea typeface="方正书宋简体" charset="-122"/>
                          <a:cs typeface="Times New Roman" pitchFamily="18" charset="0"/>
                        </a:rPr>
                        <a:t>Ctrl+X</a:t>
                      </a:r>
                      <a:r>
                        <a:rPr kumimoji="0" lang="en-US" altLang="zh-CN" sz="1400" b="0" i="0" u="none" strike="noStrike" cap="none" normalizeH="0" baseline="0" dirty="0" smtClean="0">
                          <a:ln>
                            <a:noFill/>
                          </a:ln>
                          <a:solidFill>
                            <a:schemeClr val="tx1"/>
                          </a:solidFill>
                          <a:effectLst/>
                          <a:latin typeface="Arial"/>
                          <a:ea typeface="方正书宋简体" charset="-122"/>
                          <a:cs typeface="Times New Roman" pitchFamily="18" charset="0"/>
                        </a:rPr>
                        <a:t>”</a:t>
                      </a: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Verdana" pitchFamily="34" charset="0"/>
                          <a:ea typeface="方正书宋简体" charset="-122"/>
                          <a:cs typeface="Times New Roman" pitchFamily="18" charset="0"/>
                        </a:rPr>
                        <a:t>u</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取消上一次的操作，相当于</a:t>
                      </a:r>
                      <a:r>
                        <a:rPr kumimoji="0" lang="en-US" altLang="zh-CN"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undo</a:t>
                      </a:r>
                      <a:r>
                        <a:rPr kumimoji="0" lang="zh-CN" altLang="en-US" sz="1400" b="0" i="0" u="none" strike="noStrike" cap="none" normalizeH="0" baseline="0" dirty="0" smtClean="0">
                          <a:ln>
                            <a:noFill/>
                          </a:ln>
                          <a:solidFill>
                            <a:schemeClr val="tx1"/>
                          </a:solidFill>
                          <a:effectLst/>
                          <a:latin typeface="Verdana" pitchFamily="34" charset="0"/>
                          <a:ea typeface="方正书宋简体" charset="-122"/>
                          <a:cs typeface="Times New Roman" pitchFamily="18" charset="0"/>
                        </a:rPr>
                        <a:t>。</a:t>
                      </a:r>
                    </a:p>
                  </a:txBody>
                  <a:tcPr marL="54000" marR="54000" marT="36000" marB="360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bl>
          </a:graphicData>
        </a:graphic>
      </p:graphicFrame>
    </p:spTree>
    <p:extLst>
      <p:ext uri="{BB962C8B-B14F-4D97-AF65-F5344CB8AC3E}">
        <p14:creationId xmlns:p14="http://schemas.microsoft.com/office/powerpoint/2010/main" val="2530041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0" name="Text Box 4"/>
          <p:cNvSpPr txBox="1">
            <a:spLocks noChangeArrowheads="1"/>
          </p:cNvSpPr>
          <p:nvPr/>
        </p:nvSpPr>
        <p:spPr bwMode="auto">
          <a:xfrm>
            <a:off x="233824" y="1340768"/>
            <a:ext cx="8154599"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lnSpc>
                <a:spcPct val="140000"/>
              </a:lnSpc>
              <a:spcBef>
                <a:spcPct val="50000"/>
              </a:spcBef>
              <a:buSzPct val="80000"/>
              <a:buFont typeface="Wingdings" panose="05000000000000000000" pitchFamily="2" charset="2"/>
              <a:buChar char="l"/>
            </a:pPr>
            <a:r>
              <a:rPr kumimoji="1" lang="en-US" altLang="zh-CN" sz="2800" b="1" dirty="0">
                <a:latin typeface="楷体_GB2312" pitchFamily="49" charset="-122"/>
                <a:ea typeface="楷体_GB2312" pitchFamily="49" charset="-122"/>
              </a:rPr>
              <a:t> </a:t>
            </a:r>
            <a:r>
              <a:rPr kumimoji="1" lang="en-US" altLang="zh-CN" sz="2800" b="1" dirty="0">
                <a:latin typeface="+mn-ea"/>
                <a:ea typeface="+mn-ea"/>
              </a:rPr>
              <a:t>vi</a:t>
            </a:r>
            <a:r>
              <a:rPr kumimoji="1" lang="zh-CN" altLang="en-US" sz="2800" b="1" dirty="0">
                <a:latin typeface="+mn-ea"/>
                <a:ea typeface="+mn-ea"/>
              </a:rPr>
              <a:t>插入模式的基本命令只有一个，也就是键入“</a:t>
            </a:r>
            <a:r>
              <a:rPr kumimoji="1" lang="en-US" altLang="zh-CN" sz="2800" b="1" dirty="0">
                <a:solidFill>
                  <a:srgbClr val="CC0099"/>
                </a:solidFill>
                <a:latin typeface="+mn-ea"/>
                <a:ea typeface="+mn-ea"/>
              </a:rPr>
              <a:t>Esc</a:t>
            </a:r>
            <a:r>
              <a:rPr kumimoji="1" lang="en-US" altLang="zh-CN" sz="2800" b="1" dirty="0">
                <a:latin typeface="+mn-ea"/>
                <a:ea typeface="+mn-ea"/>
              </a:rPr>
              <a:t>”</a:t>
            </a:r>
            <a:r>
              <a:rPr kumimoji="1" lang="zh-CN" altLang="en-US" sz="2800" b="1" dirty="0">
                <a:latin typeface="+mn-ea"/>
                <a:ea typeface="+mn-ea"/>
              </a:rPr>
              <a:t>键退到命令模式。</a:t>
            </a:r>
          </a:p>
          <a:p>
            <a:pPr marL="457200" indent="-457200" algn="l">
              <a:lnSpc>
                <a:spcPct val="140000"/>
              </a:lnSpc>
              <a:spcBef>
                <a:spcPct val="50000"/>
              </a:spcBef>
              <a:buSzPct val="80000"/>
              <a:buFont typeface="Wingdings" panose="05000000000000000000" pitchFamily="2" charset="2"/>
              <a:buChar char="l"/>
            </a:pPr>
            <a:r>
              <a:rPr kumimoji="1" lang="zh-CN" altLang="en-US" sz="2800" b="1" dirty="0">
                <a:latin typeface="+mn-ea"/>
                <a:ea typeface="+mn-ea"/>
              </a:rPr>
              <a:t> 键盘上的功能键与</a:t>
            </a:r>
            <a:r>
              <a:rPr kumimoji="1" lang="en-US" altLang="zh-CN" sz="2800" b="1" dirty="0">
                <a:latin typeface="+mn-ea"/>
                <a:ea typeface="+mn-ea"/>
              </a:rPr>
              <a:t>Windows</a:t>
            </a:r>
            <a:r>
              <a:rPr kumimoji="1" lang="zh-CN" altLang="en-US" sz="2800" b="1" dirty="0">
                <a:latin typeface="+mn-ea"/>
                <a:ea typeface="+mn-ea"/>
              </a:rPr>
              <a:t>环境下类似，如方向键、“</a:t>
            </a:r>
            <a:r>
              <a:rPr kumimoji="1" lang="en-US" altLang="zh-CN" sz="2800" b="1" dirty="0" err="1">
                <a:latin typeface="+mn-ea"/>
                <a:ea typeface="+mn-ea"/>
              </a:rPr>
              <a:t>PageUp</a:t>
            </a:r>
            <a:r>
              <a:rPr kumimoji="1" lang="en-US" altLang="zh-CN" sz="2800" b="1" dirty="0">
                <a:latin typeface="+mn-ea"/>
                <a:ea typeface="+mn-ea"/>
              </a:rPr>
              <a:t>”</a:t>
            </a:r>
            <a:r>
              <a:rPr kumimoji="1" lang="zh-CN" altLang="en-US" sz="2800" b="1" dirty="0">
                <a:latin typeface="+mn-ea"/>
                <a:ea typeface="+mn-ea"/>
              </a:rPr>
              <a:t>与“</a:t>
            </a:r>
            <a:r>
              <a:rPr kumimoji="1" lang="en-US" altLang="zh-CN" sz="2800" b="1" dirty="0" err="1">
                <a:latin typeface="+mn-ea"/>
                <a:ea typeface="+mn-ea"/>
              </a:rPr>
              <a:t>PageDown</a:t>
            </a:r>
            <a:r>
              <a:rPr kumimoji="1" lang="en-US" altLang="zh-CN" sz="2800" b="1" dirty="0">
                <a:latin typeface="+mn-ea"/>
                <a:ea typeface="+mn-ea"/>
              </a:rPr>
              <a:t>”</a:t>
            </a:r>
            <a:r>
              <a:rPr kumimoji="1" lang="zh-CN" altLang="en-US" sz="2800" b="1" dirty="0">
                <a:latin typeface="+mn-ea"/>
                <a:ea typeface="+mn-ea"/>
              </a:rPr>
              <a:t>键、“</a:t>
            </a:r>
            <a:r>
              <a:rPr kumimoji="1" lang="en-US" altLang="zh-CN" sz="2800" b="1" dirty="0">
                <a:latin typeface="+mn-ea"/>
                <a:ea typeface="+mn-ea"/>
              </a:rPr>
              <a:t>Insert”</a:t>
            </a:r>
            <a:r>
              <a:rPr kumimoji="1" lang="zh-CN" altLang="en-US" sz="2800" b="1" dirty="0">
                <a:latin typeface="+mn-ea"/>
                <a:ea typeface="+mn-ea"/>
              </a:rPr>
              <a:t>与“</a:t>
            </a:r>
            <a:r>
              <a:rPr kumimoji="1" lang="en-US" altLang="zh-CN" sz="2800" b="1" dirty="0">
                <a:latin typeface="+mn-ea"/>
                <a:ea typeface="+mn-ea"/>
              </a:rPr>
              <a:t>Delete”</a:t>
            </a:r>
            <a:r>
              <a:rPr kumimoji="1" lang="zh-CN" altLang="en-US" sz="2800" b="1" dirty="0">
                <a:latin typeface="+mn-ea"/>
                <a:ea typeface="+mn-ea"/>
              </a:rPr>
              <a:t>键、“</a:t>
            </a:r>
            <a:r>
              <a:rPr kumimoji="1" lang="en-US" altLang="zh-CN" sz="2800" b="1" dirty="0">
                <a:latin typeface="+mn-ea"/>
                <a:ea typeface="+mn-ea"/>
              </a:rPr>
              <a:t>Home”</a:t>
            </a:r>
            <a:r>
              <a:rPr kumimoji="1" lang="zh-CN" altLang="en-US" sz="2800" b="1" dirty="0">
                <a:latin typeface="+mn-ea"/>
                <a:ea typeface="+mn-ea"/>
              </a:rPr>
              <a:t>与“</a:t>
            </a:r>
            <a:r>
              <a:rPr kumimoji="1" lang="en-US" altLang="zh-CN" sz="2800" b="1" dirty="0">
                <a:latin typeface="+mn-ea"/>
                <a:ea typeface="+mn-ea"/>
              </a:rPr>
              <a:t>End”</a:t>
            </a:r>
            <a:r>
              <a:rPr kumimoji="1" lang="zh-CN" altLang="en-US" sz="2800" b="1" dirty="0">
                <a:latin typeface="+mn-ea"/>
                <a:ea typeface="+mn-ea"/>
              </a:rPr>
              <a:t>键等。</a:t>
            </a:r>
          </a:p>
          <a:p>
            <a:pPr marL="457200" indent="-457200" algn="l">
              <a:lnSpc>
                <a:spcPct val="140000"/>
              </a:lnSpc>
              <a:spcBef>
                <a:spcPct val="50000"/>
              </a:spcBef>
              <a:buSzPct val="80000"/>
              <a:buFont typeface="Wingdings" panose="05000000000000000000" pitchFamily="2" charset="2"/>
              <a:buChar char="l"/>
            </a:pPr>
            <a:r>
              <a:rPr kumimoji="1" lang="zh-CN" altLang="en-US" sz="2800" b="1" dirty="0">
                <a:latin typeface="+mn-ea"/>
                <a:ea typeface="+mn-ea"/>
              </a:rPr>
              <a:t> 键入字符键或数字键相当于在光标位置新插入相应的文本。</a:t>
            </a:r>
          </a:p>
        </p:txBody>
      </p:sp>
      <p:sp>
        <p:nvSpPr>
          <p:cNvPr id="193541" name="Text Box 5"/>
          <p:cNvSpPr txBox="1">
            <a:spLocks noChangeArrowheads="1"/>
          </p:cNvSpPr>
          <p:nvPr/>
        </p:nvSpPr>
        <p:spPr bwMode="auto">
          <a:xfrm>
            <a:off x="233825" y="332656"/>
            <a:ext cx="86423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4000" b="1" dirty="0" smtClean="0">
                <a:latin typeface="+mj-ea"/>
                <a:ea typeface="+mj-ea"/>
              </a:rPr>
              <a:t>Vi</a:t>
            </a:r>
            <a:r>
              <a:rPr kumimoji="1" lang="zh-CN" altLang="en-US" sz="4000" b="1" dirty="0">
                <a:latin typeface="+mj-ea"/>
                <a:ea typeface="+mj-ea"/>
              </a:rPr>
              <a:t>插入模式下的基本命令</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23</a:t>
            </a:fld>
            <a:endParaRPr lang="en-US" altLang="zh-CN"/>
          </a:p>
        </p:txBody>
      </p:sp>
    </p:spTree>
    <p:extLst>
      <p:ext uri="{BB962C8B-B14F-4D97-AF65-F5344CB8AC3E}">
        <p14:creationId xmlns:p14="http://schemas.microsoft.com/office/powerpoint/2010/main" val="2908850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Text Box 4"/>
          <p:cNvSpPr txBox="1">
            <a:spLocks noChangeArrowheads="1"/>
          </p:cNvSpPr>
          <p:nvPr/>
        </p:nvSpPr>
        <p:spPr bwMode="auto">
          <a:xfrm>
            <a:off x="179388" y="260648"/>
            <a:ext cx="86407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kumimoji="1" lang="en-US" altLang="zh-CN" sz="4000" dirty="0" smtClean="0">
                <a:latin typeface="+mj-ea"/>
                <a:ea typeface="+mj-ea"/>
              </a:rPr>
              <a:t>8</a:t>
            </a:r>
            <a:r>
              <a:rPr kumimoji="1" lang="en-US" altLang="zh-CN" sz="4000" b="1" dirty="0" smtClean="0">
                <a:latin typeface="+mj-ea"/>
                <a:ea typeface="+mj-ea"/>
              </a:rPr>
              <a:t>.2  </a:t>
            </a:r>
            <a:r>
              <a:rPr kumimoji="1" lang="en-US" altLang="zh-CN" sz="4000" b="1" dirty="0">
                <a:latin typeface="+mj-ea"/>
                <a:ea typeface="+mj-ea"/>
              </a:rPr>
              <a:t>GCC</a:t>
            </a:r>
            <a:r>
              <a:rPr kumimoji="1" lang="zh-CN" altLang="en-US" sz="4000" b="1" dirty="0">
                <a:latin typeface="+mj-ea"/>
                <a:ea typeface="+mj-ea"/>
              </a:rPr>
              <a:t>编译器</a:t>
            </a:r>
          </a:p>
        </p:txBody>
      </p:sp>
      <p:sp>
        <p:nvSpPr>
          <p:cNvPr id="195589" name="Text Box 5"/>
          <p:cNvSpPr txBox="1">
            <a:spLocks noChangeArrowheads="1"/>
          </p:cNvSpPr>
          <p:nvPr/>
        </p:nvSpPr>
        <p:spPr bwMode="auto">
          <a:xfrm>
            <a:off x="107504" y="1124744"/>
            <a:ext cx="8569325" cy="513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l">
              <a:lnSpc>
                <a:spcPct val="120000"/>
              </a:lnSpc>
              <a:spcBef>
                <a:spcPct val="30000"/>
              </a:spcBef>
              <a:buSzPct val="80000"/>
              <a:buFont typeface="Wingdings" panose="05000000000000000000" pitchFamily="2" charset="2"/>
              <a:buChar char="l"/>
            </a:pPr>
            <a:r>
              <a:rPr kumimoji="1" lang="en-US" altLang="zh-CN" sz="2800" dirty="0">
                <a:latin typeface="+mn-ea"/>
                <a:ea typeface="+mn-ea"/>
              </a:rPr>
              <a:t>GCC</a:t>
            </a:r>
            <a:r>
              <a:rPr kumimoji="1" lang="zh-CN" altLang="en-US" sz="2800" dirty="0">
                <a:latin typeface="+mn-ea"/>
                <a:ea typeface="+mn-ea"/>
              </a:rPr>
              <a:t>（</a:t>
            </a:r>
            <a:r>
              <a:rPr kumimoji="1" lang="en-US" altLang="zh-CN" sz="2800" dirty="0">
                <a:latin typeface="+mn-ea"/>
                <a:ea typeface="+mn-ea"/>
              </a:rPr>
              <a:t>GNU Compiler Collection</a:t>
            </a:r>
            <a:r>
              <a:rPr kumimoji="1" lang="zh-CN" altLang="en-US" sz="2800" dirty="0">
                <a:latin typeface="+mn-ea"/>
                <a:ea typeface="+mn-ea"/>
              </a:rPr>
              <a:t>）是</a:t>
            </a:r>
            <a:r>
              <a:rPr kumimoji="1" lang="en-US" altLang="zh-CN" sz="2800" dirty="0">
                <a:latin typeface="+mn-ea"/>
                <a:ea typeface="+mn-ea"/>
              </a:rPr>
              <a:t>GNU</a:t>
            </a:r>
            <a:r>
              <a:rPr kumimoji="1" lang="zh-CN" altLang="en-US" sz="2800" dirty="0">
                <a:latin typeface="+mn-ea"/>
                <a:ea typeface="+mn-ea"/>
              </a:rPr>
              <a:t>推出的</a:t>
            </a:r>
            <a:endParaRPr kumimoji="1" lang="en-US" altLang="zh-CN" sz="2800" dirty="0">
              <a:latin typeface="+mn-ea"/>
              <a:ea typeface="+mn-ea"/>
            </a:endParaRPr>
          </a:p>
          <a:p>
            <a:pPr algn="l">
              <a:lnSpc>
                <a:spcPct val="120000"/>
              </a:lnSpc>
              <a:spcBef>
                <a:spcPct val="30000"/>
              </a:spcBef>
              <a:buSzPct val="80000"/>
            </a:pPr>
            <a:r>
              <a:rPr kumimoji="1" lang="en-US" altLang="zh-CN" sz="2800" dirty="0" smtClean="0">
                <a:latin typeface="+mn-ea"/>
                <a:ea typeface="+mn-ea"/>
              </a:rPr>
              <a:t>  </a:t>
            </a:r>
            <a:r>
              <a:rPr kumimoji="1" lang="zh-CN" altLang="en-US" sz="2800" dirty="0">
                <a:latin typeface="+mn-ea"/>
                <a:ea typeface="+mn-ea"/>
              </a:rPr>
              <a:t>功能强性能优越</a:t>
            </a:r>
            <a:r>
              <a:rPr kumimoji="1" lang="zh-CN" altLang="en-US" sz="2800" dirty="0" smtClean="0">
                <a:latin typeface="+mn-ea"/>
                <a:ea typeface="+mn-ea"/>
              </a:rPr>
              <a:t>的编译器</a:t>
            </a:r>
            <a:r>
              <a:rPr kumimoji="1" lang="zh-CN" altLang="en-US" sz="2800" dirty="0">
                <a:latin typeface="+mn-ea"/>
                <a:ea typeface="+mn-ea"/>
              </a:rPr>
              <a:t>。</a:t>
            </a:r>
            <a:r>
              <a:rPr kumimoji="1" lang="en-US" altLang="zh-CN" sz="2800" dirty="0">
                <a:latin typeface="+mn-ea"/>
                <a:ea typeface="+mn-ea"/>
              </a:rPr>
              <a:t>  </a:t>
            </a:r>
          </a:p>
          <a:p>
            <a:pPr marL="457200" indent="-457200" algn="l">
              <a:lnSpc>
                <a:spcPct val="120000"/>
              </a:lnSpc>
              <a:spcBef>
                <a:spcPct val="30000"/>
              </a:spcBef>
              <a:buSzPct val="80000"/>
              <a:buFont typeface="Wingdings" panose="05000000000000000000" pitchFamily="2" charset="2"/>
              <a:buChar char="l"/>
            </a:pPr>
            <a:r>
              <a:rPr kumimoji="1" lang="en-US" altLang="zh-CN" sz="2800" b="1" dirty="0" smtClean="0">
                <a:latin typeface="+mn-ea"/>
                <a:ea typeface="+mn-ea"/>
              </a:rPr>
              <a:t>GCC</a:t>
            </a:r>
            <a:r>
              <a:rPr kumimoji="1" lang="zh-CN" altLang="en-US" sz="2800" b="1" dirty="0" smtClean="0">
                <a:latin typeface="+mn-ea"/>
                <a:ea typeface="+mn-ea"/>
              </a:rPr>
              <a:t>是可以在多种平台上编译出可执行程序的编译器集合，集成</a:t>
            </a:r>
            <a:r>
              <a:rPr kumimoji="1" lang="en-US" altLang="zh-CN" sz="2800" b="1" dirty="0" smtClean="0">
                <a:latin typeface="+mn-ea"/>
                <a:ea typeface="+mn-ea"/>
              </a:rPr>
              <a:t>C</a:t>
            </a:r>
            <a:r>
              <a:rPr kumimoji="1" lang="zh-CN" altLang="en-US" sz="2800" b="1" dirty="0">
                <a:latin typeface="+mn-ea"/>
                <a:ea typeface="+mn-ea"/>
              </a:rPr>
              <a:t>、</a:t>
            </a:r>
            <a:r>
              <a:rPr kumimoji="1" lang="en-US" altLang="zh-CN" sz="2800" b="1" dirty="0">
                <a:latin typeface="+mn-ea"/>
                <a:ea typeface="+mn-ea"/>
              </a:rPr>
              <a:t>C</a:t>
            </a:r>
            <a:r>
              <a:rPr kumimoji="1" lang="en-US" altLang="zh-CN" sz="2800" b="1" dirty="0" smtClean="0">
                <a:latin typeface="+mn-ea"/>
                <a:ea typeface="+mn-ea"/>
              </a:rPr>
              <a:t>++</a:t>
            </a:r>
            <a:r>
              <a:rPr kumimoji="1" lang="zh-CN" altLang="en-US" sz="2800" b="1" dirty="0" smtClean="0">
                <a:latin typeface="+mn-ea"/>
                <a:ea typeface="+mn-ea"/>
              </a:rPr>
              <a:t>、</a:t>
            </a:r>
            <a:r>
              <a:rPr kumimoji="1" lang="en-US" altLang="zh-CN" sz="2800" b="1" dirty="0" smtClean="0">
                <a:latin typeface="+mn-ea"/>
                <a:ea typeface="+mn-ea"/>
              </a:rPr>
              <a:t>Objective C</a:t>
            </a:r>
            <a:r>
              <a:rPr kumimoji="1" lang="zh-CN" altLang="en-US" sz="2800" b="1" dirty="0" smtClean="0">
                <a:latin typeface="+mn-ea"/>
                <a:ea typeface="+mn-ea"/>
              </a:rPr>
              <a:t>、</a:t>
            </a:r>
            <a:r>
              <a:rPr kumimoji="1" lang="en-US" altLang="zh-CN" sz="2800" dirty="0" smtClean="0">
                <a:latin typeface="+mn-ea"/>
                <a:ea typeface="+mn-ea"/>
              </a:rPr>
              <a:t>Java</a:t>
            </a:r>
            <a:r>
              <a:rPr kumimoji="1" lang="zh-CN" altLang="en-US" sz="2800" dirty="0" smtClean="0">
                <a:latin typeface="+mn-ea"/>
                <a:ea typeface="+mn-ea"/>
              </a:rPr>
              <a:t>等多种</a:t>
            </a:r>
            <a:r>
              <a:rPr kumimoji="1" lang="zh-CN" altLang="en-US" sz="2800" b="1" dirty="0" smtClean="0">
                <a:latin typeface="+mn-ea"/>
                <a:ea typeface="+mn-ea"/>
              </a:rPr>
              <a:t>语言编译器。</a:t>
            </a:r>
            <a:endParaRPr kumimoji="1" lang="zh-CN" altLang="en-US" sz="2800" b="1" dirty="0">
              <a:latin typeface="+mn-ea"/>
              <a:ea typeface="+mn-ea"/>
            </a:endParaRPr>
          </a:p>
          <a:p>
            <a:pPr marL="457200" indent="-457200" algn="l">
              <a:lnSpc>
                <a:spcPct val="120000"/>
              </a:lnSpc>
              <a:spcBef>
                <a:spcPct val="30000"/>
              </a:spcBef>
              <a:buSzPct val="80000"/>
              <a:buFont typeface="Wingdings" panose="05000000000000000000" pitchFamily="2" charset="2"/>
              <a:buChar char="l"/>
            </a:pPr>
            <a:r>
              <a:rPr kumimoji="1" lang="zh-CN" altLang="en-US" sz="2800" b="1" dirty="0" smtClean="0">
                <a:latin typeface="+mn-ea"/>
                <a:ea typeface="+mn-ea"/>
              </a:rPr>
              <a:t>在</a:t>
            </a:r>
            <a:r>
              <a:rPr kumimoji="1" lang="en-US" altLang="zh-CN" sz="2800" b="1" dirty="0">
                <a:latin typeface="+mn-ea"/>
                <a:ea typeface="+mn-ea"/>
              </a:rPr>
              <a:t>Linux</a:t>
            </a:r>
            <a:r>
              <a:rPr kumimoji="1" lang="zh-CN" altLang="en-US" sz="2800" b="1" dirty="0">
                <a:latin typeface="+mn-ea"/>
                <a:ea typeface="+mn-ea"/>
              </a:rPr>
              <a:t>系统中，</a:t>
            </a:r>
            <a:r>
              <a:rPr kumimoji="1" lang="zh-CN" altLang="en-US" sz="2800" b="1" dirty="0">
                <a:solidFill>
                  <a:srgbClr val="0000CC"/>
                </a:solidFill>
                <a:latin typeface="+mn-ea"/>
                <a:ea typeface="+mn-ea"/>
              </a:rPr>
              <a:t>编译器通过程序的扩展名可分辨出编写原始程序代码所用的语言</a:t>
            </a:r>
            <a:r>
              <a:rPr kumimoji="1" lang="zh-CN" altLang="en-US" sz="2800" b="1" dirty="0">
                <a:latin typeface="+mn-ea"/>
                <a:ea typeface="+mn-ea"/>
              </a:rPr>
              <a:t>，由于不同程序所需要执行编译的步骤是不同的。因此</a:t>
            </a:r>
            <a:r>
              <a:rPr kumimoji="1" lang="en-US" altLang="zh-CN" sz="2800" b="1" dirty="0">
                <a:latin typeface="+mn-ea"/>
                <a:ea typeface="+mn-ea"/>
              </a:rPr>
              <a:t>GCC</a:t>
            </a:r>
            <a:r>
              <a:rPr kumimoji="1" lang="zh-CN" altLang="en-US" sz="2800" b="1" dirty="0">
                <a:latin typeface="+mn-ea"/>
                <a:ea typeface="+mn-ea"/>
              </a:rPr>
              <a:t>可根据不同的扩展名对它们进行分别</a:t>
            </a:r>
            <a:r>
              <a:rPr kumimoji="1" lang="zh-CN" altLang="en-US" sz="2800" b="1" dirty="0" smtClean="0">
                <a:latin typeface="+mn-ea"/>
                <a:ea typeface="+mn-ea"/>
              </a:rPr>
              <a:t>处理。</a:t>
            </a:r>
            <a:endParaRPr kumimoji="1" lang="zh-CN" altLang="en-US" sz="2800" b="1" dirty="0">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24</a:t>
            </a:fld>
            <a:endParaRPr lang="en-US" altLang="zh-CN"/>
          </a:p>
        </p:txBody>
      </p:sp>
    </p:spTree>
    <p:extLst>
      <p:ext uri="{BB962C8B-B14F-4D97-AF65-F5344CB8AC3E}">
        <p14:creationId xmlns:p14="http://schemas.microsoft.com/office/powerpoint/2010/main" val="27156627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282" name="Group 426"/>
          <p:cNvGraphicFramePr>
            <a:graphicFrameLocks noGrp="1"/>
          </p:cNvGraphicFramePr>
          <p:nvPr>
            <p:extLst>
              <p:ext uri="{D42A27DB-BD31-4B8C-83A1-F6EECF244321}">
                <p14:modId xmlns:p14="http://schemas.microsoft.com/office/powerpoint/2010/main" val="3360802728"/>
              </p:ext>
            </p:extLst>
          </p:nvPr>
        </p:nvGraphicFramePr>
        <p:xfrm>
          <a:off x="395288" y="1268759"/>
          <a:ext cx="8424862" cy="5184576"/>
        </p:xfrm>
        <a:graphic>
          <a:graphicData uri="http://schemas.openxmlformats.org/drawingml/2006/table">
            <a:tbl>
              <a:tblPr/>
              <a:tblGrid>
                <a:gridCol w="1223962"/>
                <a:gridCol w="3457575"/>
                <a:gridCol w="3743325"/>
              </a:tblGrid>
              <a:tr h="485173">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700" b="0" i="0" u="none" strike="noStrike" cap="none" normalizeH="0" baseline="0" dirty="0" smtClean="0">
                          <a:ln>
                            <a:noFill/>
                          </a:ln>
                          <a:solidFill>
                            <a:srgbClr val="003300"/>
                          </a:solidFill>
                          <a:effectLst/>
                          <a:latin typeface="Verdana" pitchFamily="34" charset="0"/>
                          <a:ea typeface="方正书宋简体" charset="-122"/>
                          <a:cs typeface="Times New Roman" pitchFamily="18" charset="0"/>
                        </a:rPr>
                        <a:t>扩  展  名</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700" b="0" i="0" u="none" strike="noStrike" cap="none" normalizeH="0" baseline="0" smtClean="0">
                          <a:ln>
                            <a:noFill/>
                          </a:ln>
                          <a:solidFill>
                            <a:srgbClr val="003300"/>
                          </a:solidFill>
                          <a:effectLst/>
                          <a:latin typeface="Verdana" pitchFamily="34" charset="0"/>
                          <a:ea typeface="方正书宋简体" charset="-122"/>
                          <a:cs typeface="Times New Roman" pitchFamily="18" charset="0"/>
                        </a:rPr>
                        <a:t>文 件 类 型</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700" b="0" i="0" u="none" strike="noStrike" cap="none" normalizeH="0" baseline="0" smtClean="0">
                          <a:ln>
                            <a:noFill/>
                          </a:ln>
                          <a:solidFill>
                            <a:srgbClr val="003300"/>
                          </a:solidFill>
                          <a:effectLst/>
                          <a:latin typeface="Verdana" pitchFamily="34" charset="0"/>
                          <a:ea typeface="宋体" pitchFamily="2" charset="-122"/>
                          <a:cs typeface="Times New Roman" pitchFamily="18" charset="0"/>
                        </a:rPr>
                        <a:t>后续编译流程</a:t>
                      </a:r>
                    </a:p>
                  </a:txBody>
                  <a:tcPr marL="90000" marR="90000" marT="46800" marB="46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393846">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.c</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C</a:t>
                      </a:r>
                      <a:r>
                        <a:rPr kumimoji="0" lang="zh-CN" altLang="en-US"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语言源代码文件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700" b="0" i="0" u="none" strike="noStrike" cap="none" normalizeH="0" baseline="0" smtClean="0">
                          <a:ln>
                            <a:noFill/>
                          </a:ln>
                          <a:solidFill>
                            <a:srgbClr val="000000"/>
                          </a:solidFill>
                          <a:effectLst/>
                          <a:latin typeface="Verdana" pitchFamily="34" charset="0"/>
                          <a:ea typeface="宋体" pitchFamily="2" charset="-122"/>
                          <a:cs typeface="Times New Roman" pitchFamily="18" charset="0"/>
                        </a:rPr>
                        <a:t>预处理、编译、汇编、链接</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684950">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.C/.cc/.cxx</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C++</a:t>
                      </a:r>
                      <a:r>
                        <a:rPr kumimoji="0" lang="zh-CN" altLang="en-US"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源代码文件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700" b="0" i="0" u="none" strike="noStrike" cap="none" normalizeH="0" baseline="0" smtClean="0">
                          <a:ln>
                            <a:noFill/>
                          </a:ln>
                          <a:solidFill>
                            <a:srgbClr val="000000"/>
                          </a:solidFill>
                          <a:effectLst/>
                          <a:latin typeface="Verdana" pitchFamily="34" charset="0"/>
                          <a:ea typeface="宋体" pitchFamily="2" charset="-122"/>
                          <a:cs typeface="Times New Roman" pitchFamily="18" charset="0"/>
                        </a:rPr>
                        <a:t>预处理、编译、汇编、链接</a:t>
                      </a:r>
                      <a:endParaRPr kumimoji="0" lang="en-US" altLang="zh-CN" sz="1700" b="0"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393846">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.m</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Objective-C</a:t>
                      </a:r>
                      <a:r>
                        <a:rPr kumimoji="0" lang="zh-CN" altLang="en-US"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源代码文件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700" b="0" i="0" u="none" strike="noStrike" cap="none" normalizeH="0" baseline="0" smtClean="0">
                          <a:ln>
                            <a:noFill/>
                          </a:ln>
                          <a:solidFill>
                            <a:srgbClr val="000000"/>
                          </a:solidFill>
                          <a:effectLst/>
                          <a:latin typeface="Verdana" pitchFamily="34" charset="0"/>
                          <a:ea typeface="宋体" pitchFamily="2" charset="-122"/>
                          <a:cs typeface="Times New Roman" pitchFamily="18" charset="0"/>
                        </a:rPr>
                        <a:t>预处理、编译、汇编、链接</a:t>
                      </a:r>
                      <a:endParaRPr kumimoji="0" lang="en-US" altLang="zh-CN" sz="1700" b="0"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35229">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已经预处理过的</a:t>
                      </a:r>
                      <a:r>
                        <a:rPr kumimoji="0" lang="en-US" altLang="zh-CN"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C</a:t>
                      </a:r>
                      <a:r>
                        <a:rPr kumimoji="0" lang="zh-CN" altLang="en-US"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源代码文件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700" b="0" i="0" u="none" strike="noStrike" cap="none" normalizeH="0" baseline="0" smtClean="0">
                          <a:ln>
                            <a:noFill/>
                          </a:ln>
                          <a:solidFill>
                            <a:srgbClr val="000000"/>
                          </a:solidFill>
                          <a:effectLst/>
                          <a:latin typeface="Verdana" pitchFamily="34" charset="0"/>
                          <a:ea typeface="宋体" pitchFamily="2" charset="-122"/>
                          <a:cs typeface="Times New Roman" pitchFamily="18" charset="0"/>
                        </a:rPr>
                        <a:t>编译、汇编、链接</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85173">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.ii</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已经预处理过的</a:t>
                      </a:r>
                      <a:r>
                        <a:rPr kumimoji="0" lang="en-US" altLang="zh-CN"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C++</a:t>
                      </a:r>
                      <a:r>
                        <a:rPr kumimoji="0" lang="zh-CN" altLang="en-US"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源代码文件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700" b="0" i="0" u="none" strike="noStrike" cap="none" normalizeH="0" baseline="0" smtClean="0">
                          <a:ln>
                            <a:noFill/>
                          </a:ln>
                          <a:solidFill>
                            <a:srgbClr val="000000"/>
                          </a:solidFill>
                          <a:effectLst/>
                          <a:latin typeface="Verdana" pitchFamily="34" charset="0"/>
                          <a:ea typeface="宋体" pitchFamily="2" charset="-122"/>
                          <a:cs typeface="Times New Roman" pitchFamily="18" charset="0"/>
                        </a:rPr>
                        <a:t>编译、</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20959">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.s</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汇编语言源代码文件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700" b="0" i="0" u="none" strike="noStrike" cap="none" normalizeH="0" baseline="0" smtClean="0">
                          <a:ln>
                            <a:noFill/>
                          </a:ln>
                          <a:solidFill>
                            <a:srgbClr val="000000"/>
                          </a:solidFill>
                          <a:effectLst/>
                          <a:latin typeface="Verdana" pitchFamily="34" charset="0"/>
                          <a:ea typeface="宋体" pitchFamily="2" charset="-122"/>
                          <a:cs typeface="Times New Roman" pitchFamily="18" charset="0"/>
                        </a:rPr>
                        <a:t>汇编、链接</a:t>
                      </a:r>
                      <a:endParaRPr kumimoji="0" lang="en-US" altLang="zh-CN" sz="1700" b="0"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58418">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.S</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经过预编译的汇编语言源代码文件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700" b="0" i="0" u="none" strike="noStrike" cap="none" normalizeH="0" baseline="0" smtClean="0">
                          <a:ln>
                            <a:noFill/>
                          </a:ln>
                          <a:solidFill>
                            <a:srgbClr val="000000"/>
                          </a:solidFill>
                          <a:effectLst/>
                          <a:latin typeface="Verdana" pitchFamily="34" charset="0"/>
                          <a:ea typeface="宋体" pitchFamily="2" charset="-122"/>
                          <a:cs typeface="Times New Roman" pitchFamily="18" charset="0"/>
                        </a:rPr>
                        <a:t>汇编、链接</a:t>
                      </a:r>
                      <a:endParaRPr kumimoji="0" lang="en-US" altLang="zh-CN" sz="1700" b="0"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85173">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.a</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由目标文件构成的档案库文件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700" b="0" i="0" u="none" strike="noStrike" cap="none" normalizeH="0" baseline="0" smtClean="0">
                          <a:ln>
                            <a:noFill/>
                          </a:ln>
                          <a:solidFill>
                            <a:srgbClr val="000000"/>
                          </a:solidFill>
                          <a:effectLst/>
                          <a:latin typeface="Verdana" pitchFamily="34" charset="0"/>
                          <a:ea typeface="宋体" pitchFamily="2" charset="-122"/>
                          <a:cs typeface="Times New Roman" pitchFamily="18" charset="0"/>
                        </a:rPr>
                        <a:t>链接</a:t>
                      </a:r>
                      <a:endParaRPr kumimoji="0" lang="en-US" altLang="zh-CN" sz="1700" b="0"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86958">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.o</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700" b="0" i="0" u="none" strike="noStrike" cap="none" normalizeH="0" baseline="0" dirty="0" smtClean="0">
                          <a:ln>
                            <a:noFill/>
                          </a:ln>
                          <a:solidFill>
                            <a:srgbClr val="000000"/>
                          </a:solidFill>
                          <a:effectLst/>
                          <a:latin typeface="Verdana" pitchFamily="34" charset="0"/>
                          <a:ea typeface="方正书宋简体" charset="-122"/>
                          <a:cs typeface="Times New Roman" pitchFamily="18" charset="0"/>
                        </a:rPr>
                        <a:t>编译后的目标文件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700" b="0" i="0" u="none" strike="noStrike" cap="none" normalizeH="0" baseline="0" smtClean="0">
                          <a:ln>
                            <a:noFill/>
                          </a:ln>
                          <a:solidFill>
                            <a:srgbClr val="000000"/>
                          </a:solidFill>
                          <a:effectLst/>
                          <a:latin typeface="Verdana" pitchFamily="34" charset="0"/>
                          <a:ea typeface="宋体" pitchFamily="2" charset="-122"/>
                          <a:cs typeface="Times New Roman" pitchFamily="18" charset="0"/>
                        </a:rPr>
                        <a:t>链接</a:t>
                      </a:r>
                      <a:endParaRPr kumimoji="0" lang="en-US" altLang="zh-CN" sz="1700" b="0" i="0" u="none" strike="noStrike" cap="none" normalizeH="0" baseline="0" smtClean="0">
                        <a:ln>
                          <a:noFill/>
                        </a:ln>
                        <a:solidFill>
                          <a:srgbClr val="000000"/>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54851">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1700" b="0" i="0" u="none" strike="noStrike" cap="none" normalizeH="0" baseline="0" smtClean="0">
                          <a:ln>
                            <a:noFill/>
                          </a:ln>
                          <a:solidFill>
                            <a:srgbClr val="000000"/>
                          </a:solidFill>
                          <a:effectLst/>
                          <a:latin typeface="Verdana" pitchFamily="34" charset="0"/>
                          <a:ea typeface="方正书宋简体" charset="-122"/>
                          <a:cs typeface="Times New Roman" pitchFamily="18" charset="0"/>
                        </a:rPr>
                        <a:t>.h</a:t>
                      </a: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1700" b="0" i="0" u="none" strike="noStrike" cap="none" normalizeH="0" baseline="0" dirty="0" smtClean="0">
                          <a:ln>
                            <a:noFill/>
                          </a:ln>
                          <a:solidFill>
                            <a:srgbClr val="000000"/>
                          </a:solidFill>
                          <a:effectLst/>
                          <a:latin typeface="Verdana" pitchFamily="34" charset="0"/>
                          <a:ea typeface="方正书宋简体" charset="-122"/>
                          <a:cs typeface="Times New Roman" pitchFamily="18" charset="0"/>
                        </a:rPr>
                        <a:t>程序所包含的头文件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endParaRPr kumimoji="0" lang="en-US" altLang="zh-CN" sz="1700" b="0" i="0" u="none" strike="noStrike" cap="none" normalizeH="0" baseline="0" dirty="0" smtClean="0">
                        <a:ln>
                          <a:noFill/>
                        </a:ln>
                        <a:solidFill>
                          <a:srgbClr val="000000"/>
                        </a:solidFill>
                        <a:effectLst/>
                        <a:latin typeface="Verdana"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bl>
          </a:graphicData>
        </a:graphic>
      </p:graphicFrame>
      <p:sp>
        <p:nvSpPr>
          <p:cNvPr id="249898" name="Text Box 42"/>
          <p:cNvSpPr txBox="1">
            <a:spLocks noChangeArrowheads="1"/>
          </p:cNvSpPr>
          <p:nvPr/>
        </p:nvSpPr>
        <p:spPr bwMode="auto">
          <a:xfrm>
            <a:off x="1476375" y="404664"/>
            <a:ext cx="5616575" cy="62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spcBef>
                <a:spcPct val="25000"/>
              </a:spcBef>
            </a:pPr>
            <a:r>
              <a:rPr kumimoji="1" lang="en-US" altLang="zh-CN" sz="3600" b="1" dirty="0">
                <a:latin typeface="+mj-ea"/>
                <a:ea typeface="+mj-ea"/>
              </a:rPr>
              <a:t>GCC</a:t>
            </a:r>
            <a:r>
              <a:rPr kumimoji="1" lang="zh-CN" altLang="en-US" sz="3600" b="1" dirty="0">
                <a:latin typeface="+mj-ea"/>
                <a:ea typeface="+mj-ea"/>
              </a:rPr>
              <a:t>所支持的扩展名文件</a:t>
            </a:r>
          </a:p>
        </p:txBody>
      </p:sp>
    </p:spTree>
    <p:extLst>
      <p:ext uri="{BB962C8B-B14F-4D97-AF65-F5344CB8AC3E}">
        <p14:creationId xmlns:p14="http://schemas.microsoft.com/office/powerpoint/2010/main" val="29838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107504" y="1484784"/>
            <a:ext cx="8229600" cy="4536579"/>
          </a:xfrm>
        </p:spPr>
        <p:txBody>
          <a:bodyPr/>
          <a:lstStyle/>
          <a:p>
            <a:r>
              <a:rPr lang="zh-CN" altLang="en-US" sz="2800" dirty="0"/>
              <a:t>使用</a:t>
            </a:r>
            <a:r>
              <a:rPr lang="en-US" altLang="zh-CN" sz="2800" dirty="0"/>
              <a:t>GCC</a:t>
            </a:r>
            <a:r>
              <a:rPr lang="zh-CN" altLang="en-US" sz="2800" dirty="0"/>
              <a:t>编译程序时</a:t>
            </a:r>
            <a:r>
              <a:rPr lang="en-US" altLang="zh-CN" sz="2800" dirty="0"/>
              <a:t>,</a:t>
            </a:r>
            <a:r>
              <a:rPr lang="zh-CN" altLang="en-US" sz="2800" dirty="0"/>
              <a:t>编译过程可以被</a:t>
            </a:r>
            <a:r>
              <a:rPr lang="zh-CN" altLang="en-US" sz="2800" dirty="0" smtClean="0"/>
              <a:t>细分</a:t>
            </a:r>
            <a:r>
              <a:rPr lang="zh-CN" altLang="en-US" sz="2800" dirty="0"/>
              <a:t>为四个阶段</a:t>
            </a:r>
            <a:r>
              <a:rPr lang="en-US" altLang="zh-CN" sz="2800" dirty="0"/>
              <a:t>:C/C++</a:t>
            </a:r>
            <a:r>
              <a:rPr lang="zh-CN" altLang="en-US" sz="2800" dirty="0"/>
              <a:t>编译的控制</a:t>
            </a:r>
          </a:p>
          <a:p>
            <a:pPr lvl="1"/>
            <a:r>
              <a:rPr lang="zh-CN" altLang="en-US" dirty="0">
                <a:solidFill>
                  <a:srgbClr val="0000CC"/>
                </a:solidFill>
              </a:rPr>
              <a:t>预处理</a:t>
            </a:r>
            <a:r>
              <a:rPr lang="zh-CN" altLang="en-US" dirty="0"/>
              <a:t>：对源代码文件中的文件包含</a:t>
            </a:r>
            <a:r>
              <a:rPr lang="en-US" altLang="zh-CN" dirty="0"/>
              <a:t>(include)</a:t>
            </a:r>
            <a:r>
              <a:rPr lang="zh-CN" altLang="en-US" dirty="0"/>
              <a:t>、预编译语句</a:t>
            </a:r>
            <a:r>
              <a:rPr lang="en-US" altLang="zh-CN" dirty="0"/>
              <a:t>(</a:t>
            </a:r>
            <a:r>
              <a:rPr lang="zh-CN" altLang="en-US" dirty="0"/>
              <a:t>如宏定义</a:t>
            </a:r>
            <a:r>
              <a:rPr lang="en-US" altLang="zh-CN" dirty="0"/>
              <a:t>define</a:t>
            </a:r>
            <a:r>
              <a:rPr lang="zh-CN" altLang="en-US" dirty="0"/>
              <a:t>等</a:t>
            </a:r>
            <a:r>
              <a:rPr lang="en-US" altLang="zh-CN" dirty="0"/>
              <a:t>)</a:t>
            </a:r>
            <a:r>
              <a:rPr lang="zh-CN" altLang="en-US" dirty="0"/>
              <a:t>进行分析。</a:t>
            </a:r>
          </a:p>
          <a:p>
            <a:pPr lvl="1"/>
            <a:r>
              <a:rPr lang="zh-CN" altLang="en-US" dirty="0">
                <a:solidFill>
                  <a:srgbClr val="0000CC"/>
                </a:solidFill>
              </a:rPr>
              <a:t>编译</a:t>
            </a:r>
            <a:r>
              <a:rPr lang="zh-CN" altLang="en-US" dirty="0"/>
              <a:t>：就是把</a:t>
            </a:r>
            <a:r>
              <a:rPr lang="en-US" altLang="zh-CN" dirty="0"/>
              <a:t>C/C++</a:t>
            </a:r>
            <a:r>
              <a:rPr lang="zh-CN" altLang="en-US" dirty="0"/>
              <a:t>代码“翻译”成汇编代码。</a:t>
            </a:r>
          </a:p>
          <a:p>
            <a:pPr lvl="1"/>
            <a:r>
              <a:rPr lang="zh-CN" altLang="en-US" dirty="0">
                <a:solidFill>
                  <a:srgbClr val="0000CC"/>
                </a:solidFill>
              </a:rPr>
              <a:t>汇编</a:t>
            </a:r>
            <a:r>
              <a:rPr lang="zh-CN" altLang="en-US" dirty="0"/>
              <a:t>：将第二步输出的汇编代码翻译成符合一定格式的机器代码，生成以</a:t>
            </a:r>
            <a:r>
              <a:rPr lang="en-US" altLang="zh-CN" dirty="0"/>
              <a:t>.s</a:t>
            </a:r>
            <a:r>
              <a:rPr lang="zh-CN" altLang="en-US" dirty="0"/>
              <a:t>为后缀的目标文件。</a:t>
            </a:r>
          </a:p>
          <a:p>
            <a:pPr lvl="1"/>
            <a:r>
              <a:rPr lang="zh-CN" altLang="en-US" dirty="0">
                <a:solidFill>
                  <a:srgbClr val="0000CC"/>
                </a:solidFill>
              </a:rPr>
              <a:t>链接</a:t>
            </a:r>
            <a:r>
              <a:rPr lang="zh-CN" altLang="en-US" dirty="0"/>
              <a:t>：将上步生成的目标文件和系统库的目标文件和库文件链接起来，最终生成了可以在特定平台运行的可执行文件。</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26</a:t>
            </a:fld>
            <a:endParaRPr lang="en-US" altLang="zh-CN"/>
          </a:p>
        </p:txBody>
      </p:sp>
      <p:sp>
        <p:nvSpPr>
          <p:cNvPr id="6" name="Text Box 4"/>
          <p:cNvSpPr txBox="1">
            <a:spLocks noChangeArrowheads="1"/>
          </p:cNvSpPr>
          <p:nvPr/>
        </p:nvSpPr>
        <p:spPr bwMode="auto">
          <a:xfrm>
            <a:off x="172113" y="404664"/>
            <a:ext cx="86407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4000" b="1" dirty="0" smtClean="0">
                <a:latin typeface="+mj-ea"/>
                <a:ea typeface="+mj-ea"/>
              </a:rPr>
              <a:t>GCC</a:t>
            </a:r>
            <a:r>
              <a:rPr kumimoji="1" lang="zh-CN" altLang="en-US" sz="4000" b="1" dirty="0">
                <a:latin typeface="+mj-ea"/>
                <a:ea typeface="+mj-ea"/>
              </a:rPr>
              <a:t>编译过程 </a:t>
            </a:r>
          </a:p>
        </p:txBody>
      </p:sp>
    </p:spTree>
    <p:extLst>
      <p:ext uri="{BB962C8B-B14F-4D97-AF65-F5344CB8AC3E}">
        <p14:creationId xmlns:p14="http://schemas.microsoft.com/office/powerpoint/2010/main" val="6638088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Text Box 4"/>
          <p:cNvSpPr txBox="1">
            <a:spLocks noChangeArrowheads="1"/>
          </p:cNvSpPr>
          <p:nvPr/>
        </p:nvSpPr>
        <p:spPr bwMode="auto">
          <a:xfrm>
            <a:off x="172113" y="188640"/>
            <a:ext cx="86407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4000" b="1" dirty="0" err="1" smtClean="0">
                <a:latin typeface="+mj-ea"/>
                <a:ea typeface="+mj-ea"/>
              </a:rPr>
              <a:t>GCC</a:t>
            </a:r>
            <a:r>
              <a:rPr kumimoji="1" lang="zh-CN" altLang="en-US" sz="4000" dirty="0" smtClean="0">
                <a:latin typeface="+mj-ea"/>
                <a:ea typeface="+mj-ea"/>
              </a:rPr>
              <a:t>语法格式</a:t>
            </a:r>
            <a:r>
              <a:rPr kumimoji="1" lang="zh-CN" altLang="en-US" sz="4000" b="1" dirty="0" smtClean="0">
                <a:latin typeface="+mj-ea"/>
                <a:ea typeface="+mj-ea"/>
              </a:rPr>
              <a:t> </a:t>
            </a:r>
            <a:endParaRPr kumimoji="1" lang="zh-CN" altLang="en-US" sz="4000" b="1" dirty="0">
              <a:latin typeface="+mj-ea"/>
              <a:ea typeface="+mj-ea"/>
            </a:endParaRPr>
          </a:p>
        </p:txBody>
      </p:sp>
      <p:sp>
        <p:nvSpPr>
          <p:cNvPr id="196613" name="Text Box 5"/>
          <p:cNvSpPr txBox="1">
            <a:spLocks noChangeArrowheads="1"/>
          </p:cNvSpPr>
          <p:nvPr/>
        </p:nvSpPr>
        <p:spPr bwMode="auto">
          <a:xfrm>
            <a:off x="250825" y="1268760"/>
            <a:ext cx="8562050" cy="421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spcBef>
                <a:spcPct val="25000"/>
              </a:spcBef>
              <a:buFont typeface="Wingdings" pitchFamily="2" charset="2"/>
              <a:buNone/>
            </a:pPr>
            <a:r>
              <a:rPr kumimoji="1" lang="zh-CN" altLang="en-US" sz="2600" b="1" dirty="0" smtClean="0">
                <a:latin typeface="+mn-ea"/>
                <a:ea typeface="+mn-ea"/>
              </a:rPr>
              <a:t>使用</a:t>
            </a:r>
            <a:r>
              <a:rPr kumimoji="1" lang="en-US" altLang="zh-CN" sz="2600" b="1" dirty="0">
                <a:latin typeface="+mn-ea"/>
                <a:ea typeface="+mn-ea"/>
              </a:rPr>
              <a:t>GCC</a:t>
            </a:r>
            <a:r>
              <a:rPr kumimoji="1" lang="zh-CN" altLang="en-US" sz="2600" b="1" dirty="0">
                <a:latin typeface="+mn-ea"/>
                <a:ea typeface="+mn-ea"/>
              </a:rPr>
              <a:t>编译器的基本语法格式如下</a:t>
            </a:r>
            <a:r>
              <a:rPr kumimoji="1" lang="en-US" altLang="zh-CN" sz="2600" b="1" dirty="0">
                <a:latin typeface="+mn-ea"/>
                <a:ea typeface="+mn-ea"/>
              </a:rPr>
              <a:t>:</a:t>
            </a:r>
          </a:p>
          <a:p>
            <a:pPr algn="l">
              <a:lnSpc>
                <a:spcPct val="110000"/>
              </a:lnSpc>
              <a:spcBef>
                <a:spcPct val="25000"/>
              </a:spcBef>
            </a:pPr>
            <a:r>
              <a:rPr kumimoji="1" lang="en-US" altLang="zh-CN" sz="2600" dirty="0" smtClean="0">
                <a:latin typeface="+mn-ea"/>
                <a:ea typeface="+mn-ea"/>
              </a:rPr>
              <a:t> </a:t>
            </a:r>
            <a:r>
              <a:rPr kumimoji="1" lang="en-US" altLang="zh-CN" sz="2600" b="1" dirty="0" smtClean="0">
                <a:solidFill>
                  <a:srgbClr val="CC0099"/>
                </a:solidFill>
                <a:latin typeface="+mn-ea"/>
                <a:ea typeface="+mn-ea"/>
              </a:rPr>
              <a:t>gcc </a:t>
            </a:r>
            <a:r>
              <a:rPr kumimoji="1" lang="en-US" altLang="zh-CN" sz="2600" b="1" dirty="0">
                <a:solidFill>
                  <a:srgbClr val="CC0099"/>
                </a:solidFill>
                <a:latin typeface="+mn-ea"/>
                <a:ea typeface="+mn-ea"/>
              </a:rPr>
              <a:t>[</a:t>
            </a:r>
            <a:r>
              <a:rPr kumimoji="1" lang="zh-CN" altLang="en-US" sz="2600" b="1" dirty="0">
                <a:solidFill>
                  <a:srgbClr val="CC0099"/>
                </a:solidFill>
                <a:latin typeface="+mn-ea"/>
                <a:ea typeface="+mn-ea"/>
              </a:rPr>
              <a:t>选项</a:t>
            </a:r>
            <a:r>
              <a:rPr kumimoji="1" lang="en-US" altLang="zh-CN" sz="2600" b="1" dirty="0">
                <a:solidFill>
                  <a:srgbClr val="CC0099"/>
                </a:solidFill>
                <a:latin typeface="+mn-ea"/>
                <a:ea typeface="+mn-ea"/>
              </a:rPr>
              <a:t>] </a:t>
            </a:r>
            <a:r>
              <a:rPr kumimoji="1" lang="zh-CN" altLang="en-US" sz="2600" dirty="0" smtClean="0">
                <a:solidFill>
                  <a:srgbClr val="CC0099"/>
                </a:solidFill>
                <a:latin typeface="+mn-ea"/>
                <a:ea typeface="+mn-ea"/>
              </a:rPr>
              <a:t>准备</a:t>
            </a:r>
            <a:r>
              <a:rPr kumimoji="1" lang="zh-CN" altLang="en-US" sz="2600" b="1" dirty="0" smtClean="0">
                <a:solidFill>
                  <a:srgbClr val="CC0099"/>
                </a:solidFill>
                <a:latin typeface="+mn-ea"/>
                <a:ea typeface="+mn-ea"/>
              </a:rPr>
              <a:t>编译</a:t>
            </a:r>
            <a:r>
              <a:rPr kumimoji="1" lang="zh-CN" altLang="en-US" sz="2600" b="1" dirty="0">
                <a:solidFill>
                  <a:srgbClr val="CC0099"/>
                </a:solidFill>
                <a:latin typeface="+mn-ea"/>
                <a:ea typeface="+mn-ea"/>
              </a:rPr>
              <a:t>的文件 </a:t>
            </a:r>
            <a:r>
              <a:rPr kumimoji="1" lang="en-US" altLang="zh-CN" sz="2600" b="1" dirty="0">
                <a:solidFill>
                  <a:srgbClr val="CC0099"/>
                </a:solidFill>
                <a:latin typeface="+mn-ea"/>
                <a:ea typeface="+mn-ea"/>
              </a:rPr>
              <a:t>[</a:t>
            </a:r>
            <a:r>
              <a:rPr kumimoji="1" lang="zh-CN" altLang="en-US" sz="2600" b="1" dirty="0">
                <a:solidFill>
                  <a:srgbClr val="CC0099"/>
                </a:solidFill>
                <a:latin typeface="+mn-ea"/>
                <a:ea typeface="+mn-ea"/>
              </a:rPr>
              <a:t>选项</a:t>
            </a:r>
            <a:r>
              <a:rPr kumimoji="1" lang="en-US" altLang="zh-CN" sz="2600" b="1" dirty="0">
                <a:solidFill>
                  <a:srgbClr val="CC0099"/>
                </a:solidFill>
                <a:latin typeface="+mn-ea"/>
                <a:ea typeface="+mn-ea"/>
              </a:rPr>
              <a:t>]  [</a:t>
            </a:r>
            <a:r>
              <a:rPr kumimoji="1" lang="zh-CN" altLang="en-US" sz="2600" b="1" dirty="0">
                <a:solidFill>
                  <a:srgbClr val="CC0099"/>
                </a:solidFill>
                <a:latin typeface="+mn-ea"/>
                <a:ea typeface="+mn-ea"/>
              </a:rPr>
              <a:t>目标文件</a:t>
            </a:r>
            <a:r>
              <a:rPr kumimoji="1" lang="en-US" altLang="zh-CN" sz="2600" b="1" dirty="0">
                <a:solidFill>
                  <a:srgbClr val="CC0099"/>
                </a:solidFill>
                <a:latin typeface="+mn-ea"/>
                <a:ea typeface="+mn-ea"/>
              </a:rPr>
              <a:t>] </a:t>
            </a:r>
            <a:endParaRPr kumimoji="1" lang="en-US" altLang="zh-CN" sz="2600" b="1" dirty="0" smtClean="0">
              <a:solidFill>
                <a:srgbClr val="CC0099"/>
              </a:solidFill>
              <a:latin typeface="+mn-ea"/>
              <a:ea typeface="+mn-ea"/>
            </a:endParaRPr>
          </a:p>
          <a:p>
            <a:pPr algn="l">
              <a:lnSpc>
                <a:spcPct val="110000"/>
              </a:lnSpc>
              <a:spcBef>
                <a:spcPct val="25000"/>
              </a:spcBef>
            </a:pPr>
            <a:r>
              <a:rPr kumimoji="1" lang="zh-CN" altLang="en-US" sz="2600" dirty="0">
                <a:latin typeface="+mn-ea"/>
                <a:ea typeface="+mn-ea"/>
              </a:rPr>
              <a:t>常用选项：</a:t>
            </a:r>
          </a:p>
          <a:p>
            <a:pPr algn="l">
              <a:lnSpc>
                <a:spcPct val="110000"/>
              </a:lnSpc>
              <a:spcBef>
                <a:spcPct val="25000"/>
              </a:spcBef>
            </a:pPr>
            <a:r>
              <a:rPr kumimoji="1" lang="en-US" altLang="zh-CN" sz="2600" dirty="0">
                <a:latin typeface="+mn-ea"/>
                <a:ea typeface="+mn-ea"/>
              </a:rPr>
              <a:t>-E       </a:t>
            </a:r>
            <a:r>
              <a:rPr kumimoji="1" lang="zh-CN" altLang="en-US" sz="2600" dirty="0">
                <a:latin typeface="+mn-ea"/>
                <a:ea typeface="+mn-ea"/>
              </a:rPr>
              <a:t>预处理，预处理之后的代码将送往标准输出</a:t>
            </a:r>
            <a:endParaRPr kumimoji="1" lang="en-US" altLang="zh-CN" sz="2600" dirty="0">
              <a:latin typeface="+mn-ea"/>
              <a:ea typeface="+mn-ea"/>
            </a:endParaRPr>
          </a:p>
          <a:p>
            <a:pPr algn="l">
              <a:lnSpc>
                <a:spcPct val="110000"/>
              </a:lnSpc>
              <a:spcBef>
                <a:spcPct val="25000"/>
              </a:spcBef>
            </a:pPr>
            <a:r>
              <a:rPr kumimoji="1" lang="en-US" altLang="zh-CN" sz="2600" dirty="0">
                <a:latin typeface="+mn-ea"/>
                <a:ea typeface="+mn-ea"/>
              </a:rPr>
              <a:t>-S       </a:t>
            </a:r>
            <a:r>
              <a:rPr kumimoji="1" lang="zh-CN" altLang="en-US" sz="2600" dirty="0">
                <a:latin typeface="+mn-ea"/>
                <a:ea typeface="+mn-ea"/>
              </a:rPr>
              <a:t>编译为汇编代码</a:t>
            </a:r>
          </a:p>
          <a:p>
            <a:pPr algn="l">
              <a:lnSpc>
                <a:spcPct val="110000"/>
              </a:lnSpc>
              <a:spcBef>
                <a:spcPct val="25000"/>
              </a:spcBef>
            </a:pPr>
            <a:r>
              <a:rPr kumimoji="1" lang="en-US" altLang="zh-CN" sz="2600" dirty="0" smtClean="0">
                <a:latin typeface="+mn-ea"/>
                <a:ea typeface="+mn-ea"/>
              </a:rPr>
              <a:t>-</a:t>
            </a:r>
            <a:r>
              <a:rPr kumimoji="1" lang="en-US" altLang="zh-CN" sz="2600" dirty="0">
                <a:latin typeface="+mn-ea"/>
                <a:ea typeface="+mn-ea"/>
              </a:rPr>
              <a:t>c       </a:t>
            </a:r>
            <a:r>
              <a:rPr kumimoji="1" lang="zh-CN" altLang="en-US" sz="2600" dirty="0" smtClean="0">
                <a:latin typeface="+mn-ea"/>
                <a:ea typeface="+mn-ea"/>
              </a:rPr>
              <a:t>编译</a:t>
            </a:r>
            <a:r>
              <a:rPr kumimoji="1" lang="zh-CN" altLang="en-US" sz="2600" dirty="0">
                <a:latin typeface="+mn-ea"/>
                <a:ea typeface="+mn-ea"/>
              </a:rPr>
              <a:t>为目标文件，不连接库</a:t>
            </a:r>
          </a:p>
          <a:p>
            <a:pPr algn="l">
              <a:lnSpc>
                <a:spcPct val="110000"/>
              </a:lnSpc>
              <a:spcBef>
                <a:spcPct val="25000"/>
              </a:spcBef>
            </a:pPr>
            <a:r>
              <a:rPr kumimoji="1" lang="zh-CN" altLang="en-US" sz="2600" b="1" dirty="0" smtClean="0">
                <a:solidFill>
                  <a:srgbClr val="0000CC"/>
                </a:solidFill>
                <a:latin typeface="+mn-ea"/>
                <a:ea typeface="+mn-ea"/>
              </a:rPr>
              <a:t>说明</a:t>
            </a:r>
            <a:r>
              <a:rPr kumimoji="1" lang="zh-CN" altLang="en-US" sz="2600" b="1" dirty="0">
                <a:latin typeface="+mn-ea"/>
                <a:ea typeface="+mn-ea"/>
              </a:rPr>
              <a:t>：如果目标文件缺省</a:t>
            </a:r>
            <a:r>
              <a:rPr kumimoji="1" lang="zh-CN" altLang="en-US" sz="2600" b="1" dirty="0" smtClean="0">
                <a:latin typeface="+mn-ea"/>
                <a:ea typeface="+mn-ea"/>
              </a:rPr>
              <a:t>，</a:t>
            </a:r>
            <a:r>
              <a:rPr kumimoji="1" lang="en-US" altLang="zh-CN" sz="2600" b="1" dirty="0" err="1" smtClean="0">
                <a:latin typeface="+mn-ea"/>
                <a:ea typeface="+mn-ea"/>
              </a:rPr>
              <a:t>gcc</a:t>
            </a:r>
            <a:r>
              <a:rPr kumimoji="1" lang="zh-CN" altLang="en-US" sz="2600" b="1" dirty="0" smtClean="0">
                <a:latin typeface="+mn-ea"/>
                <a:ea typeface="+mn-ea"/>
              </a:rPr>
              <a:t>编译出来的程序后缀是一个名为</a:t>
            </a:r>
            <a:r>
              <a:rPr kumimoji="1" lang="en-US" altLang="zh-CN" sz="2600" b="1" dirty="0" err="1" smtClean="0">
                <a:latin typeface="+mn-ea"/>
                <a:ea typeface="+mn-ea"/>
              </a:rPr>
              <a:t>a.out</a:t>
            </a:r>
            <a:r>
              <a:rPr kumimoji="1" lang="zh-CN" altLang="en-US" sz="2600" b="1" dirty="0" smtClean="0">
                <a:latin typeface="+mn-ea"/>
                <a:ea typeface="+mn-ea"/>
              </a:rPr>
              <a:t>的可执行文件。</a:t>
            </a:r>
            <a:endParaRPr kumimoji="1" lang="zh-CN" altLang="en-US" sz="2600" b="1" dirty="0">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27</a:t>
            </a:fld>
            <a:endParaRPr lang="en-US" altLang="zh-CN"/>
          </a:p>
        </p:txBody>
      </p:sp>
    </p:spTree>
    <p:extLst>
      <p:ext uri="{BB962C8B-B14F-4D97-AF65-F5344CB8AC3E}">
        <p14:creationId xmlns:p14="http://schemas.microsoft.com/office/powerpoint/2010/main" val="2248260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611560" y="1124744"/>
            <a:ext cx="7920880" cy="5194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20000"/>
              </a:lnSpc>
            </a:pPr>
            <a:r>
              <a:rPr kumimoji="1" lang="zh-CN" altLang="en-US" sz="2800" dirty="0" smtClean="0">
                <a:latin typeface="+mn-ea"/>
                <a:ea typeface="+mn-ea"/>
              </a:rPr>
              <a:t>举例说明</a:t>
            </a:r>
            <a:r>
              <a:rPr kumimoji="1" lang="en-US" altLang="zh-CN" sz="2800" dirty="0" err="1" smtClean="0">
                <a:latin typeface="+mn-ea"/>
                <a:ea typeface="+mn-ea"/>
              </a:rPr>
              <a:t>gcc</a:t>
            </a:r>
            <a:r>
              <a:rPr kumimoji="1" lang="zh-CN" altLang="en-US" sz="2800" dirty="0" smtClean="0">
                <a:latin typeface="+mn-ea"/>
                <a:ea typeface="+mn-ea"/>
              </a:rPr>
              <a:t>的最基本语法，首先创建一个</a:t>
            </a:r>
            <a:r>
              <a:rPr kumimoji="1" lang="en-US" altLang="zh-CN" sz="2800" dirty="0" err="1" smtClean="0">
                <a:latin typeface="+mn-ea"/>
                <a:ea typeface="+mn-ea"/>
              </a:rPr>
              <a:t>HelloWorld.c</a:t>
            </a:r>
            <a:r>
              <a:rPr kumimoji="1" lang="zh-CN" altLang="en-US" sz="2800" dirty="0" smtClean="0">
                <a:latin typeface="+mn-ea"/>
                <a:ea typeface="+mn-ea"/>
              </a:rPr>
              <a:t>的文件</a:t>
            </a:r>
            <a:endParaRPr kumimoji="1" lang="en-US" altLang="zh-CN" sz="2800" dirty="0" smtClean="0">
              <a:latin typeface="+mn-ea"/>
              <a:ea typeface="+mn-ea"/>
            </a:endParaRPr>
          </a:p>
          <a:p>
            <a:pPr algn="l" eaLnBrk="1" hangingPunct="1">
              <a:lnSpc>
                <a:spcPct val="120000"/>
              </a:lnSpc>
            </a:pPr>
            <a:r>
              <a:rPr kumimoji="1" lang="en-US" altLang="zh-CN" sz="2800" b="1" dirty="0" smtClean="0">
                <a:latin typeface="+mn-ea"/>
                <a:ea typeface="+mn-ea"/>
              </a:rPr>
              <a:t>Vi </a:t>
            </a:r>
            <a:r>
              <a:rPr kumimoji="1" lang="en-US" altLang="zh-CN" sz="2800" dirty="0" err="1" smtClean="0">
                <a:latin typeface="+mn-ea"/>
                <a:ea typeface="+mn-ea"/>
              </a:rPr>
              <a:t>H</a:t>
            </a:r>
            <a:r>
              <a:rPr kumimoji="1" lang="en-US" altLang="zh-CN" sz="2800" b="1" dirty="0" err="1" smtClean="0">
                <a:latin typeface="+mn-ea"/>
                <a:ea typeface="+mn-ea"/>
              </a:rPr>
              <a:t>elloWorld.c</a:t>
            </a:r>
            <a:endParaRPr kumimoji="1" lang="en-US" altLang="zh-CN" sz="2800" b="1" dirty="0" smtClean="0">
              <a:latin typeface="+mn-ea"/>
              <a:ea typeface="+mn-ea"/>
            </a:endParaRPr>
          </a:p>
          <a:p>
            <a:pPr algn="l" eaLnBrk="1" hangingPunct="1">
              <a:lnSpc>
                <a:spcPct val="120000"/>
              </a:lnSpc>
            </a:pPr>
            <a:r>
              <a:rPr kumimoji="1" lang="zh-CN" altLang="en-US" sz="2800" dirty="0" smtClean="0">
                <a:latin typeface="+mn-ea"/>
                <a:ea typeface="+mn-ea"/>
              </a:rPr>
              <a:t>在</a:t>
            </a:r>
            <a:r>
              <a:rPr kumimoji="1" lang="en-US" altLang="zh-CN" sz="2800" dirty="0" smtClean="0">
                <a:latin typeface="+mn-ea"/>
                <a:ea typeface="+mn-ea"/>
              </a:rPr>
              <a:t>vi</a:t>
            </a:r>
            <a:r>
              <a:rPr kumimoji="1" lang="zh-CN" altLang="en-US" sz="2800" dirty="0" smtClean="0">
                <a:latin typeface="+mn-ea"/>
                <a:ea typeface="+mn-ea"/>
              </a:rPr>
              <a:t>中输入如下内容，并保存。</a:t>
            </a:r>
            <a:endParaRPr kumimoji="1" lang="en-US" altLang="zh-CN" sz="2800" b="1" dirty="0">
              <a:latin typeface="楷体_GB2312" pitchFamily="49" charset="-122"/>
              <a:ea typeface="楷体_GB2312" pitchFamily="49" charset="-122"/>
            </a:endParaRPr>
          </a:p>
          <a:p>
            <a:pPr algn="l" eaLnBrk="1" hangingPunct="1">
              <a:lnSpc>
                <a:spcPct val="120000"/>
              </a:lnSpc>
            </a:pPr>
            <a:r>
              <a:rPr kumimoji="1" lang="en-US" altLang="zh-CN" sz="2800" b="1" dirty="0">
                <a:solidFill>
                  <a:srgbClr val="0000CC"/>
                </a:solidFill>
                <a:latin typeface="+mn-ea"/>
                <a:ea typeface="+mn-ea"/>
              </a:rPr>
              <a:t>#include &lt;</a:t>
            </a:r>
            <a:r>
              <a:rPr kumimoji="1" lang="en-US" altLang="zh-CN" sz="2800" b="1" dirty="0" err="1">
                <a:solidFill>
                  <a:srgbClr val="0000CC"/>
                </a:solidFill>
                <a:latin typeface="+mn-ea"/>
                <a:ea typeface="+mn-ea"/>
              </a:rPr>
              <a:t>stdio.h</a:t>
            </a:r>
            <a:r>
              <a:rPr kumimoji="1" lang="en-US" altLang="zh-CN" sz="2800" b="1" dirty="0">
                <a:solidFill>
                  <a:srgbClr val="0000CC"/>
                </a:solidFill>
                <a:latin typeface="+mn-ea"/>
                <a:ea typeface="+mn-ea"/>
              </a:rPr>
              <a:t>&gt;</a:t>
            </a:r>
          </a:p>
          <a:p>
            <a:pPr algn="l" eaLnBrk="1" hangingPunct="1">
              <a:lnSpc>
                <a:spcPct val="120000"/>
              </a:lnSpc>
            </a:pPr>
            <a:r>
              <a:rPr kumimoji="1" lang="en-US" altLang="zh-CN" sz="2800" b="1" dirty="0" err="1">
                <a:solidFill>
                  <a:srgbClr val="0000CC"/>
                </a:solidFill>
                <a:latin typeface="+mn-ea"/>
                <a:ea typeface="+mn-ea"/>
              </a:rPr>
              <a:t>int</a:t>
            </a:r>
            <a:r>
              <a:rPr kumimoji="1" lang="en-US" altLang="zh-CN" sz="2800" b="1" dirty="0">
                <a:solidFill>
                  <a:srgbClr val="0000CC"/>
                </a:solidFill>
                <a:latin typeface="+mn-ea"/>
                <a:ea typeface="+mn-ea"/>
              </a:rPr>
              <a:t> main()</a:t>
            </a:r>
          </a:p>
          <a:p>
            <a:pPr algn="l" eaLnBrk="1" hangingPunct="1">
              <a:lnSpc>
                <a:spcPct val="120000"/>
              </a:lnSpc>
            </a:pPr>
            <a:r>
              <a:rPr kumimoji="1" lang="en-US" altLang="zh-CN" sz="2800" b="1" dirty="0">
                <a:solidFill>
                  <a:srgbClr val="0000CC"/>
                </a:solidFill>
                <a:latin typeface="+mn-ea"/>
                <a:ea typeface="+mn-ea"/>
              </a:rPr>
              <a:t>{</a:t>
            </a:r>
          </a:p>
          <a:p>
            <a:pPr algn="l" eaLnBrk="1" hangingPunct="1">
              <a:lnSpc>
                <a:spcPct val="120000"/>
              </a:lnSpc>
            </a:pPr>
            <a:r>
              <a:rPr kumimoji="1" lang="en-US" altLang="zh-CN" sz="2800" b="1" dirty="0">
                <a:solidFill>
                  <a:srgbClr val="0000CC"/>
                </a:solidFill>
                <a:latin typeface="+mn-ea"/>
                <a:ea typeface="+mn-ea"/>
              </a:rPr>
              <a:t>   </a:t>
            </a:r>
            <a:r>
              <a:rPr kumimoji="1" lang="en-US" altLang="zh-CN" sz="2800" b="1" dirty="0" err="1">
                <a:solidFill>
                  <a:srgbClr val="0000CC"/>
                </a:solidFill>
                <a:latin typeface="+mn-ea"/>
                <a:ea typeface="+mn-ea"/>
              </a:rPr>
              <a:t>printf</a:t>
            </a:r>
            <a:r>
              <a:rPr kumimoji="1" lang="en-US" altLang="zh-CN" sz="2800" b="1" dirty="0" smtClean="0">
                <a:solidFill>
                  <a:srgbClr val="0000CC"/>
                </a:solidFill>
                <a:latin typeface="+mn-ea"/>
                <a:ea typeface="+mn-ea"/>
              </a:rPr>
              <a:t>(“Hello</a:t>
            </a:r>
            <a:r>
              <a:rPr kumimoji="1" lang="zh-CN" altLang="en-US" sz="2800" dirty="0" smtClean="0">
                <a:solidFill>
                  <a:srgbClr val="0000CC"/>
                </a:solidFill>
                <a:latin typeface="+mn-ea"/>
                <a:ea typeface="+mn-ea"/>
              </a:rPr>
              <a:t> </a:t>
            </a:r>
            <a:r>
              <a:rPr kumimoji="1" lang="en-US" altLang="zh-CN" sz="2800" dirty="0" smtClean="0">
                <a:solidFill>
                  <a:srgbClr val="0000CC"/>
                </a:solidFill>
                <a:latin typeface="+mn-ea"/>
                <a:ea typeface="+mn-ea"/>
              </a:rPr>
              <a:t>World</a:t>
            </a:r>
            <a:r>
              <a:rPr kumimoji="1" lang="en-US" altLang="zh-CN" sz="2800" b="1" dirty="0" smtClean="0">
                <a:solidFill>
                  <a:srgbClr val="0000CC"/>
                </a:solidFill>
                <a:latin typeface="+mn-ea"/>
                <a:ea typeface="+mn-ea"/>
              </a:rPr>
              <a:t>!\</a:t>
            </a:r>
            <a:r>
              <a:rPr kumimoji="1" lang="en-US" altLang="zh-CN" sz="2800" b="1" dirty="0">
                <a:solidFill>
                  <a:srgbClr val="0000CC"/>
                </a:solidFill>
                <a:latin typeface="+mn-ea"/>
                <a:ea typeface="+mn-ea"/>
              </a:rPr>
              <a:t>n");</a:t>
            </a:r>
          </a:p>
          <a:p>
            <a:pPr algn="l" eaLnBrk="1" hangingPunct="1">
              <a:lnSpc>
                <a:spcPct val="120000"/>
              </a:lnSpc>
            </a:pPr>
            <a:r>
              <a:rPr kumimoji="1" lang="en-US" altLang="zh-CN" sz="2800" b="1" dirty="0">
                <a:solidFill>
                  <a:srgbClr val="0000CC"/>
                </a:solidFill>
                <a:latin typeface="+mn-ea"/>
                <a:ea typeface="+mn-ea"/>
              </a:rPr>
              <a:t>   return</a:t>
            </a:r>
            <a:r>
              <a:rPr kumimoji="1" lang="zh-CN" altLang="en-US" sz="2800" b="1" dirty="0">
                <a:solidFill>
                  <a:srgbClr val="0000CC"/>
                </a:solidFill>
                <a:latin typeface="+mn-ea"/>
                <a:ea typeface="+mn-ea"/>
              </a:rPr>
              <a:t>（</a:t>
            </a:r>
            <a:r>
              <a:rPr kumimoji="1" lang="en-US" altLang="zh-CN" sz="2800" b="1" dirty="0">
                <a:solidFill>
                  <a:srgbClr val="0000CC"/>
                </a:solidFill>
                <a:latin typeface="+mn-ea"/>
                <a:ea typeface="+mn-ea"/>
              </a:rPr>
              <a:t>0</a:t>
            </a:r>
            <a:r>
              <a:rPr kumimoji="1" lang="zh-CN" altLang="en-US" sz="2800" b="1" dirty="0">
                <a:solidFill>
                  <a:srgbClr val="0000CC"/>
                </a:solidFill>
                <a:latin typeface="+mn-ea"/>
                <a:ea typeface="+mn-ea"/>
              </a:rPr>
              <a:t>）</a:t>
            </a:r>
            <a:r>
              <a:rPr kumimoji="1" lang="en-US" altLang="zh-CN" sz="2800" b="1" dirty="0">
                <a:solidFill>
                  <a:srgbClr val="0000CC"/>
                </a:solidFill>
                <a:latin typeface="+mn-ea"/>
                <a:ea typeface="+mn-ea"/>
              </a:rPr>
              <a:t>;</a:t>
            </a:r>
          </a:p>
          <a:p>
            <a:pPr algn="l" eaLnBrk="1" hangingPunct="1">
              <a:lnSpc>
                <a:spcPct val="120000"/>
              </a:lnSpc>
            </a:pPr>
            <a:r>
              <a:rPr kumimoji="1" lang="en-US" altLang="zh-CN" sz="2800" b="1" dirty="0" smtClean="0">
                <a:solidFill>
                  <a:srgbClr val="0000CC"/>
                </a:solidFill>
                <a:latin typeface="+mn-ea"/>
                <a:ea typeface="+mn-ea"/>
              </a:rPr>
              <a:t>}</a:t>
            </a:r>
          </a:p>
        </p:txBody>
      </p:sp>
      <p:sp>
        <p:nvSpPr>
          <p:cNvPr id="4" name="灯片编号占位符 1"/>
          <p:cNvSpPr>
            <a:spLocks noGrp="1"/>
          </p:cNvSpPr>
          <p:nvPr>
            <p:ph type="sldNum" sz="quarter" idx="11"/>
          </p:nvPr>
        </p:nvSpPr>
        <p:spPr>
          <a:xfrm>
            <a:off x="3529013" y="6240463"/>
            <a:ext cx="2133600" cy="457200"/>
          </a:xfrm>
        </p:spPr>
        <p:txBody>
          <a:bodyPr/>
          <a:lstStyle/>
          <a:p>
            <a:pPr>
              <a:defRPr/>
            </a:pPr>
            <a:fld id="{700C099A-6552-4724-AD39-B0EE2F003FA2}" type="slidenum">
              <a:rPr lang="en-US" altLang="zh-CN" smtClean="0"/>
              <a:pPr>
                <a:defRPr/>
              </a:pPr>
              <a:t>28</a:t>
            </a:fld>
            <a:endParaRPr lang="en-US" altLang="zh-CN" dirty="0"/>
          </a:p>
        </p:txBody>
      </p:sp>
      <p:sp>
        <p:nvSpPr>
          <p:cNvPr id="5" name="标题 1"/>
          <p:cNvSpPr txBox="1">
            <a:spLocks/>
          </p:cNvSpPr>
          <p:nvPr/>
        </p:nvSpPr>
        <p:spPr>
          <a:xfrm>
            <a:off x="457200" y="122238"/>
            <a:ext cx="7543800" cy="858837"/>
          </a:xfrm>
          <a:prstGeom prst="rect">
            <a:avLst/>
          </a:prstGeom>
        </p:spPr>
        <p:txBody>
          <a:bodyPr/>
          <a:lstStyle>
            <a:lvl1pPr algn="ctr" rtl="0" eaLnBrk="0" fontAlgn="base" hangingPunct="0">
              <a:spcBef>
                <a:spcPct val="0"/>
              </a:spcBef>
              <a:spcAft>
                <a:spcPct val="0"/>
              </a:spcAft>
              <a:defRPr sz="4000" b="1">
                <a:solidFill>
                  <a:schemeClr val="tx1"/>
                </a:solidFill>
                <a:latin typeface="+mj-ea"/>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a:lstStyle>
          <a:p>
            <a:r>
              <a:rPr kumimoji="1" lang="en-US" altLang="zh-CN" kern="0" smtClean="0"/>
              <a:t>GCC</a:t>
            </a:r>
            <a:r>
              <a:rPr kumimoji="1" lang="zh-CN" altLang="en-US" kern="0" smtClean="0"/>
              <a:t>编译</a:t>
            </a:r>
            <a:endParaRPr lang="zh-CN" altLang="en-US" kern="0" dirty="0"/>
          </a:p>
        </p:txBody>
      </p:sp>
    </p:spTree>
    <p:extLst>
      <p:ext uri="{BB962C8B-B14F-4D97-AF65-F5344CB8AC3E}">
        <p14:creationId xmlns:p14="http://schemas.microsoft.com/office/powerpoint/2010/main" val="21776137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457200" y="1124744"/>
            <a:ext cx="8219256"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r>
              <a:rPr kumimoji="1" lang="zh-CN" altLang="en-US" sz="2800" b="1" dirty="0" smtClean="0">
                <a:latin typeface="+mn-ea"/>
                <a:ea typeface="+mn-ea"/>
              </a:rPr>
              <a:t>然后编译运行</a:t>
            </a:r>
            <a:endParaRPr kumimoji="1" lang="en-US" altLang="zh-CN" sz="2800" b="1" dirty="0" smtClean="0">
              <a:latin typeface="+mn-ea"/>
              <a:ea typeface="+mn-ea"/>
            </a:endParaRPr>
          </a:p>
          <a:p>
            <a:pPr algn="l" eaLnBrk="1" hangingPunct="1"/>
            <a:r>
              <a:rPr kumimoji="1" lang="en-US" altLang="zh-CN" sz="2800" dirty="0">
                <a:latin typeface="+mn-ea"/>
              </a:rPr>
              <a:t>[</a:t>
            </a:r>
            <a:r>
              <a:rPr kumimoji="1" lang="en-US" altLang="zh-CN" sz="2800" dirty="0" err="1">
                <a:latin typeface="+mn-ea"/>
              </a:rPr>
              <a:t>root@linux</a:t>
            </a:r>
            <a:r>
              <a:rPr kumimoji="1" lang="en-US" altLang="zh-CN" sz="2800" dirty="0">
                <a:latin typeface="+mn-ea"/>
              </a:rPr>
              <a:t> root]# </a:t>
            </a:r>
            <a:r>
              <a:rPr kumimoji="1" lang="en-US" altLang="zh-CN" sz="2800" dirty="0" err="1" smtClean="0">
                <a:solidFill>
                  <a:srgbClr val="0000CC"/>
                </a:solidFill>
                <a:latin typeface="+mn-ea"/>
                <a:ea typeface="+mn-ea"/>
              </a:rPr>
              <a:t>gcc</a:t>
            </a:r>
            <a:r>
              <a:rPr kumimoji="1" lang="en-US" altLang="zh-CN" sz="2800" dirty="0" smtClean="0">
                <a:solidFill>
                  <a:srgbClr val="0000CC"/>
                </a:solidFill>
                <a:latin typeface="+mn-ea"/>
                <a:ea typeface="+mn-ea"/>
              </a:rPr>
              <a:t> </a:t>
            </a:r>
            <a:r>
              <a:rPr kumimoji="1" lang="en-US" altLang="zh-CN" sz="2800" dirty="0" err="1" smtClean="0">
                <a:solidFill>
                  <a:srgbClr val="0000CC"/>
                </a:solidFill>
                <a:latin typeface="+mn-ea"/>
                <a:ea typeface="+mn-ea"/>
              </a:rPr>
              <a:t>HelloWorld.c</a:t>
            </a:r>
            <a:endParaRPr kumimoji="1" lang="en-US" altLang="zh-CN" sz="2800" dirty="0" smtClean="0">
              <a:solidFill>
                <a:srgbClr val="0000CC"/>
              </a:solidFill>
              <a:latin typeface="+mn-ea"/>
              <a:ea typeface="+mn-ea"/>
            </a:endParaRPr>
          </a:p>
          <a:p>
            <a:pPr algn="l" eaLnBrk="1" hangingPunct="1"/>
            <a:r>
              <a:rPr kumimoji="1" lang="en-US" altLang="zh-CN" sz="2800" dirty="0">
                <a:latin typeface="+mn-ea"/>
              </a:rPr>
              <a:t>[</a:t>
            </a:r>
            <a:r>
              <a:rPr kumimoji="1" lang="en-US" altLang="zh-CN" sz="2800" dirty="0" err="1">
                <a:latin typeface="+mn-ea"/>
              </a:rPr>
              <a:t>root@linux</a:t>
            </a:r>
            <a:r>
              <a:rPr kumimoji="1" lang="en-US" altLang="zh-CN" sz="2800" dirty="0">
                <a:latin typeface="+mn-ea"/>
              </a:rPr>
              <a:t> root</a:t>
            </a:r>
            <a:r>
              <a:rPr kumimoji="1" lang="en-US" altLang="zh-CN" sz="2800" dirty="0" smtClean="0">
                <a:latin typeface="+mn-ea"/>
              </a:rPr>
              <a:t>]# </a:t>
            </a:r>
            <a:r>
              <a:rPr kumimoji="1" lang="en-US" altLang="zh-CN" sz="2800" dirty="0" smtClean="0">
                <a:solidFill>
                  <a:srgbClr val="0000CC"/>
                </a:solidFill>
                <a:latin typeface="+mn-ea"/>
              </a:rPr>
              <a:t>./</a:t>
            </a:r>
            <a:r>
              <a:rPr kumimoji="1" lang="en-US" altLang="zh-CN" sz="2800" dirty="0" err="1" smtClean="0">
                <a:solidFill>
                  <a:srgbClr val="0000CC"/>
                </a:solidFill>
                <a:latin typeface="+mn-ea"/>
              </a:rPr>
              <a:t>a.out</a:t>
            </a:r>
            <a:endParaRPr kumimoji="1" lang="en-US" altLang="zh-CN" sz="2800" dirty="0" smtClean="0">
              <a:solidFill>
                <a:srgbClr val="0000CC"/>
              </a:solidFill>
              <a:latin typeface="+mn-ea"/>
            </a:endParaRPr>
          </a:p>
          <a:p>
            <a:pPr algn="l" eaLnBrk="1" hangingPunct="1"/>
            <a:r>
              <a:rPr kumimoji="1" lang="en-US" altLang="zh-CN" sz="2800" dirty="0" smtClean="0">
                <a:latin typeface="+mn-ea"/>
              </a:rPr>
              <a:t>   Hello</a:t>
            </a:r>
            <a:r>
              <a:rPr kumimoji="1" lang="zh-CN" altLang="en-US" sz="2800" dirty="0" smtClean="0">
                <a:latin typeface="+mn-ea"/>
              </a:rPr>
              <a:t> </a:t>
            </a:r>
            <a:r>
              <a:rPr kumimoji="1" lang="en-US" altLang="zh-CN" sz="2800" dirty="0" smtClean="0">
                <a:latin typeface="+mn-ea"/>
              </a:rPr>
              <a:t>World!</a:t>
            </a:r>
          </a:p>
          <a:p>
            <a:pPr algn="l" eaLnBrk="1" hangingPunct="1"/>
            <a:r>
              <a:rPr kumimoji="1" lang="en-US" altLang="zh-CN" sz="2800" dirty="0">
                <a:latin typeface="+mn-ea"/>
              </a:rPr>
              <a:t>[</a:t>
            </a:r>
            <a:r>
              <a:rPr kumimoji="1" lang="en-US" altLang="zh-CN" sz="2800" dirty="0" err="1">
                <a:latin typeface="+mn-ea"/>
              </a:rPr>
              <a:t>root@linux</a:t>
            </a:r>
            <a:r>
              <a:rPr kumimoji="1" lang="en-US" altLang="zh-CN" sz="2800" dirty="0">
                <a:latin typeface="+mn-ea"/>
              </a:rPr>
              <a:t> root]#</a:t>
            </a:r>
            <a:endParaRPr kumimoji="1" lang="en-US" altLang="zh-CN" sz="2800" b="1" dirty="0" smtClean="0">
              <a:latin typeface="+mn-ea"/>
              <a:ea typeface="+mn-ea"/>
            </a:endParaRPr>
          </a:p>
          <a:p>
            <a:pPr marL="457200" indent="-457200" algn="l" eaLnBrk="1" hangingPunct="1">
              <a:buSzPct val="80000"/>
              <a:buFont typeface="Wingdings" panose="05000000000000000000" pitchFamily="2" charset="2"/>
              <a:buChar char="l"/>
            </a:pPr>
            <a:r>
              <a:rPr kumimoji="1" lang="zh-CN" altLang="en-US" sz="2800" dirty="0">
                <a:latin typeface="+mn-ea"/>
                <a:ea typeface="+mn-ea"/>
              </a:rPr>
              <a:t>这样，</a:t>
            </a:r>
            <a:r>
              <a:rPr kumimoji="1" lang="en-US" altLang="zh-CN" sz="2800" dirty="0" err="1">
                <a:latin typeface="+mn-ea"/>
                <a:ea typeface="+mn-ea"/>
              </a:rPr>
              <a:t>gcc</a:t>
            </a:r>
            <a:r>
              <a:rPr kumimoji="1" lang="en-US" altLang="zh-CN" sz="2800" dirty="0">
                <a:latin typeface="+mn-ea"/>
                <a:ea typeface="+mn-ea"/>
              </a:rPr>
              <a:t> </a:t>
            </a:r>
            <a:r>
              <a:rPr kumimoji="1" lang="zh-CN" altLang="en-US" sz="2800" dirty="0">
                <a:latin typeface="+mn-ea"/>
                <a:ea typeface="+mn-ea"/>
              </a:rPr>
              <a:t>编译器会生成一个名</a:t>
            </a:r>
            <a:r>
              <a:rPr kumimoji="1" lang="zh-CN" altLang="en-US" sz="2800" dirty="0" smtClean="0">
                <a:latin typeface="+mn-ea"/>
                <a:ea typeface="+mn-ea"/>
              </a:rPr>
              <a:t>为</a:t>
            </a:r>
            <a:r>
              <a:rPr kumimoji="1" lang="en-US" altLang="zh-CN" sz="2800" dirty="0" err="1" smtClean="0">
                <a:latin typeface="+mn-ea"/>
                <a:ea typeface="+mn-ea"/>
              </a:rPr>
              <a:t>a.out</a:t>
            </a:r>
            <a:r>
              <a:rPr kumimoji="1" lang="zh-CN" altLang="en-US" sz="2800" dirty="0" smtClean="0">
                <a:latin typeface="+mn-ea"/>
                <a:ea typeface="+mn-ea"/>
              </a:rPr>
              <a:t>的</a:t>
            </a:r>
            <a:r>
              <a:rPr kumimoji="1" lang="zh-CN" altLang="en-US" sz="2800" dirty="0">
                <a:latin typeface="+mn-ea"/>
                <a:ea typeface="+mn-ea"/>
              </a:rPr>
              <a:t>可执行文件，然后执行</a:t>
            </a:r>
            <a:r>
              <a:rPr kumimoji="1" lang="en-US" altLang="zh-CN" sz="2800" dirty="0" smtClean="0">
                <a:latin typeface="+mn-ea"/>
                <a:ea typeface="+mn-ea"/>
              </a:rPr>
              <a:t>./</a:t>
            </a:r>
            <a:r>
              <a:rPr kumimoji="1" lang="en-US" altLang="zh-CN" sz="2800" dirty="0" err="1" smtClean="0">
                <a:latin typeface="+mn-ea"/>
                <a:ea typeface="+mn-ea"/>
              </a:rPr>
              <a:t>a.out</a:t>
            </a:r>
            <a:r>
              <a:rPr kumimoji="1" lang="zh-CN" altLang="en-US" sz="2800" dirty="0" smtClean="0">
                <a:latin typeface="+mn-ea"/>
                <a:ea typeface="+mn-ea"/>
              </a:rPr>
              <a:t>就</a:t>
            </a:r>
            <a:r>
              <a:rPr kumimoji="1" lang="zh-CN" altLang="en-US" sz="2800" dirty="0">
                <a:latin typeface="+mn-ea"/>
                <a:ea typeface="+mn-ea"/>
              </a:rPr>
              <a:t>可以看到程序的输出结果了。 在终端上显示：</a:t>
            </a:r>
            <a:r>
              <a:rPr kumimoji="1" lang="en-US" altLang="zh-CN" sz="2800" dirty="0">
                <a:latin typeface="+mn-ea"/>
                <a:ea typeface="+mn-ea"/>
              </a:rPr>
              <a:t>Hello </a:t>
            </a:r>
            <a:r>
              <a:rPr kumimoji="1" lang="en-US" altLang="zh-CN" sz="2800" dirty="0" smtClean="0">
                <a:latin typeface="+mn-ea"/>
                <a:ea typeface="+mn-ea"/>
              </a:rPr>
              <a:t>World</a:t>
            </a:r>
            <a:r>
              <a:rPr kumimoji="1" lang="zh-CN" altLang="en-US" sz="2800" dirty="0" smtClean="0">
                <a:latin typeface="+mn-ea"/>
                <a:ea typeface="+mn-ea"/>
              </a:rPr>
              <a:t>！</a:t>
            </a:r>
            <a:endParaRPr kumimoji="1" lang="en-US" altLang="zh-CN" sz="2800" dirty="0" smtClean="0">
              <a:latin typeface="+mn-ea"/>
              <a:ea typeface="+mn-ea"/>
            </a:endParaRPr>
          </a:p>
          <a:p>
            <a:pPr marL="457200" indent="-457200" algn="l" eaLnBrk="1" hangingPunct="1">
              <a:buSzPct val="80000"/>
              <a:buFont typeface="Wingdings" panose="05000000000000000000" pitchFamily="2" charset="2"/>
              <a:buChar char="l"/>
            </a:pPr>
            <a:r>
              <a:rPr kumimoji="1" lang="zh-CN" altLang="en-US" sz="2800" dirty="0" smtClean="0">
                <a:latin typeface="+mn-ea"/>
                <a:ea typeface="+mn-ea"/>
              </a:rPr>
              <a:t>在执行</a:t>
            </a:r>
            <a:r>
              <a:rPr kumimoji="1" lang="en-US" altLang="zh-CN" sz="2800" dirty="0" err="1" smtClean="0">
                <a:latin typeface="+mn-ea"/>
                <a:ea typeface="+mn-ea"/>
              </a:rPr>
              <a:t>a.out</a:t>
            </a:r>
            <a:r>
              <a:rPr kumimoji="1" lang="zh-CN" altLang="en-US" sz="2800" dirty="0" smtClean="0">
                <a:latin typeface="+mn-ea"/>
                <a:ea typeface="+mn-ea"/>
              </a:rPr>
              <a:t>文件时，在文件前面添加</a:t>
            </a:r>
            <a:r>
              <a:rPr kumimoji="1" lang="en-US" altLang="zh-CN" sz="2800" dirty="0" smtClean="0">
                <a:latin typeface="+mn-ea"/>
                <a:ea typeface="+mn-ea"/>
              </a:rPr>
              <a:t>./</a:t>
            </a:r>
            <a:r>
              <a:rPr kumimoji="1" lang="zh-CN" altLang="en-US" sz="2800" dirty="0" smtClean="0">
                <a:latin typeface="+mn-ea"/>
                <a:ea typeface="+mn-ea"/>
              </a:rPr>
              <a:t>，这是让</a:t>
            </a:r>
            <a:r>
              <a:rPr kumimoji="1" lang="en-US" altLang="zh-CN" sz="2800" dirty="0" smtClean="0">
                <a:latin typeface="+mn-ea"/>
                <a:ea typeface="+mn-ea"/>
              </a:rPr>
              <a:t>Shell</a:t>
            </a:r>
            <a:r>
              <a:rPr kumimoji="1" lang="zh-CN" altLang="en-US" sz="2800" dirty="0" smtClean="0">
                <a:latin typeface="+mn-ea"/>
                <a:ea typeface="+mn-ea"/>
              </a:rPr>
              <a:t>在当前目录下去寻找需要运行的可执行文件。 </a:t>
            </a:r>
            <a:endParaRPr kumimoji="1" lang="zh-CN" altLang="en-US" sz="2800" dirty="0">
              <a:latin typeface="+mn-ea"/>
              <a:ea typeface="+mn-ea"/>
            </a:endParaRPr>
          </a:p>
          <a:p>
            <a:pPr algn="l" eaLnBrk="1" hangingPunct="1"/>
            <a:endParaRPr kumimoji="1" lang="zh-CN" altLang="en-US" sz="2400" b="1" dirty="0">
              <a:latin typeface="+mn-ea"/>
              <a:ea typeface="+mn-ea"/>
            </a:endParaRPr>
          </a:p>
        </p:txBody>
      </p:sp>
      <p:sp>
        <p:nvSpPr>
          <p:cNvPr id="4" name="灯片编号占位符 1"/>
          <p:cNvSpPr>
            <a:spLocks noGrp="1"/>
          </p:cNvSpPr>
          <p:nvPr>
            <p:ph type="sldNum" sz="quarter" idx="11"/>
          </p:nvPr>
        </p:nvSpPr>
        <p:spPr>
          <a:xfrm>
            <a:off x="3529013" y="6240463"/>
            <a:ext cx="2133600" cy="457200"/>
          </a:xfrm>
        </p:spPr>
        <p:txBody>
          <a:bodyPr/>
          <a:lstStyle/>
          <a:p>
            <a:pPr>
              <a:defRPr/>
            </a:pPr>
            <a:fld id="{700C099A-6552-4724-AD39-B0EE2F003FA2}" type="slidenum">
              <a:rPr lang="en-US" altLang="zh-CN" smtClean="0"/>
              <a:pPr>
                <a:defRPr/>
              </a:pPr>
              <a:t>29</a:t>
            </a:fld>
            <a:endParaRPr lang="en-US" altLang="zh-CN" dirty="0"/>
          </a:p>
        </p:txBody>
      </p:sp>
      <p:sp>
        <p:nvSpPr>
          <p:cNvPr id="5" name="标题 1"/>
          <p:cNvSpPr txBox="1">
            <a:spLocks/>
          </p:cNvSpPr>
          <p:nvPr/>
        </p:nvSpPr>
        <p:spPr>
          <a:xfrm>
            <a:off x="457200" y="122238"/>
            <a:ext cx="7543800" cy="858837"/>
          </a:xfrm>
          <a:prstGeom prst="rect">
            <a:avLst/>
          </a:prstGeom>
        </p:spPr>
        <p:txBody>
          <a:bodyPr/>
          <a:lstStyle>
            <a:lvl1pPr algn="ctr" rtl="0" eaLnBrk="0" fontAlgn="base" hangingPunct="0">
              <a:spcBef>
                <a:spcPct val="0"/>
              </a:spcBef>
              <a:spcAft>
                <a:spcPct val="0"/>
              </a:spcAft>
              <a:defRPr sz="4000" b="1">
                <a:solidFill>
                  <a:schemeClr val="tx1"/>
                </a:solidFill>
                <a:latin typeface="+mj-ea"/>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a:lstStyle>
          <a:p>
            <a:r>
              <a:rPr kumimoji="1" lang="en-US" altLang="zh-CN" kern="0" smtClean="0"/>
              <a:t>GCC</a:t>
            </a:r>
            <a:r>
              <a:rPr kumimoji="1" lang="zh-CN" altLang="en-US" kern="0" smtClean="0"/>
              <a:t>编译</a:t>
            </a:r>
            <a:endParaRPr lang="zh-CN" altLang="en-US" kern="0" dirty="0"/>
          </a:p>
        </p:txBody>
      </p:sp>
    </p:spTree>
    <p:extLst>
      <p:ext uri="{BB962C8B-B14F-4D97-AF65-F5344CB8AC3E}">
        <p14:creationId xmlns:p14="http://schemas.microsoft.com/office/powerpoint/2010/main" val="3923433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8" name="Rectangle 8"/>
          <p:cNvSpPr>
            <a:spLocks noChangeArrowheads="1"/>
          </p:cNvSpPr>
          <p:nvPr/>
        </p:nvSpPr>
        <p:spPr bwMode="auto">
          <a:xfrm>
            <a:off x="323850" y="260350"/>
            <a:ext cx="80645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908050" indent="-436563">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304925" indent="-395288">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93863" indent="-38735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93913" indent="-398463">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511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0083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655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9227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a:buFont typeface="Wingdings" pitchFamily="2" charset="2"/>
              <a:buNone/>
            </a:pPr>
            <a:r>
              <a:rPr lang="en-US" altLang="zh-CN" sz="4000" b="1" dirty="0" smtClean="0">
                <a:latin typeface="+mj-ea"/>
                <a:ea typeface="+mj-ea"/>
              </a:rPr>
              <a:t>Linux</a:t>
            </a:r>
            <a:r>
              <a:rPr lang="zh-CN" altLang="en-US" sz="4000" b="1" dirty="0" smtClean="0">
                <a:latin typeface="+mj-ea"/>
                <a:ea typeface="+mj-ea"/>
              </a:rPr>
              <a:t>编程 </a:t>
            </a:r>
            <a:endParaRPr lang="zh-CN" altLang="en-US" sz="4000" b="1" dirty="0">
              <a:latin typeface="+mj-ea"/>
              <a:ea typeface="+mj-ea"/>
            </a:endParaRPr>
          </a:p>
        </p:txBody>
      </p:sp>
      <p:sp>
        <p:nvSpPr>
          <p:cNvPr id="133130" name="Rectangle 10"/>
          <p:cNvSpPr>
            <a:spLocks noGrp="1" noChangeArrowheads="1"/>
          </p:cNvSpPr>
          <p:nvPr>
            <p:ph type="body" idx="1"/>
          </p:nvPr>
        </p:nvSpPr>
        <p:spPr>
          <a:xfrm>
            <a:off x="251520" y="1124744"/>
            <a:ext cx="8424614" cy="5301208"/>
          </a:xfrm>
        </p:spPr>
        <p:txBody>
          <a:bodyPr/>
          <a:lstStyle/>
          <a:p>
            <a:pPr>
              <a:lnSpc>
                <a:spcPct val="120000"/>
              </a:lnSpc>
            </a:pPr>
            <a:r>
              <a:rPr kumimoji="1" lang="zh-CN" altLang="en-US" sz="2600" dirty="0"/>
              <a:t>大多数</a:t>
            </a:r>
            <a:r>
              <a:rPr kumimoji="1" lang="en-US" altLang="zh-CN" sz="2600" dirty="0"/>
              <a:t>Linux</a:t>
            </a:r>
            <a:r>
              <a:rPr kumimoji="1" lang="zh-CN" altLang="en-US" sz="2600" dirty="0"/>
              <a:t>软件是经过自由软件基金会（</a:t>
            </a:r>
            <a:r>
              <a:rPr kumimoji="1" lang="en-US" altLang="zh-CN" sz="2600" dirty="0"/>
              <a:t>Free Software Foundation</a:t>
            </a:r>
            <a:r>
              <a:rPr kumimoji="1" lang="zh-CN" altLang="en-US" sz="2600" dirty="0"/>
              <a:t>）提供的</a:t>
            </a:r>
            <a:r>
              <a:rPr kumimoji="1" lang="en-US" altLang="zh-CN" sz="2600" dirty="0" smtClean="0"/>
              <a:t>GNU</a:t>
            </a:r>
            <a:r>
              <a:rPr kumimoji="1" lang="zh-CN" altLang="en-US" sz="2600" dirty="0" smtClean="0"/>
              <a:t>公开</a:t>
            </a:r>
            <a:r>
              <a:rPr kumimoji="1" lang="zh-CN" altLang="en-US" sz="2600" dirty="0"/>
              <a:t>认证授权的，因而通常被称作</a:t>
            </a:r>
            <a:r>
              <a:rPr kumimoji="1" lang="en-US" altLang="zh-CN" sz="2600" dirty="0"/>
              <a:t>GNU</a:t>
            </a:r>
            <a:r>
              <a:rPr kumimoji="1" lang="zh-CN" altLang="en-US" sz="2600" dirty="0"/>
              <a:t>软件。</a:t>
            </a:r>
            <a:r>
              <a:rPr kumimoji="1" lang="en-US" altLang="zh-CN" sz="2600" dirty="0"/>
              <a:t>GNU</a:t>
            </a:r>
            <a:r>
              <a:rPr kumimoji="1" lang="zh-CN" altLang="en-US" sz="2600" dirty="0"/>
              <a:t>软件免费提供给用户使用，并被证明是非常可靠和高效的。许多流行的</a:t>
            </a:r>
            <a:r>
              <a:rPr kumimoji="1" lang="en-US" altLang="zh-CN" sz="2600" dirty="0"/>
              <a:t>Linux</a:t>
            </a:r>
            <a:r>
              <a:rPr kumimoji="1" lang="zh-CN" altLang="en-US" sz="2600" dirty="0"/>
              <a:t>实用程序如</a:t>
            </a:r>
            <a:r>
              <a:rPr kumimoji="1" lang="en-US" altLang="zh-CN" sz="2600" dirty="0"/>
              <a:t>C</a:t>
            </a:r>
            <a:r>
              <a:rPr kumimoji="1" lang="zh-CN" altLang="en-US" sz="2600" dirty="0"/>
              <a:t>编译器、</a:t>
            </a:r>
            <a:r>
              <a:rPr kumimoji="1" lang="en-US" altLang="zh-CN" sz="2600" dirty="0"/>
              <a:t>shell</a:t>
            </a:r>
            <a:r>
              <a:rPr kumimoji="1" lang="zh-CN" altLang="en-US" sz="2600" dirty="0"/>
              <a:t>和编辑器都是</a:t>
            </a:r>
            <a:r>
              <a:rPr kumimoji="1" lang="en-US" altLang="zh-CN" sz="2600" dirty="0"/>
              <a:t>GNU</a:t>
            </a:r>
            <a:r>
              <a:rPr kumimoji="1" lang="zh-CN" altLang="en-US" sz="2600" dirty="0"/>
              <a:t>软件应用程序。 </a:t>
            </a:r>
            <a:endParaRPr kumimoji="1" lang="en-US" altLang="zh-CN" sz="2600" b="1" dirty="0" smtClean="0"/>
          </a:p>
          <a:p>
            <a:pPr>
              <a:lnSpc>
                <a:spcPct val="120000"/>
              </a:lnSpc>
            </a:pPr>
            <a:r>
              <a:rPr kumimoji="1" lang="en-US" altLang="zh-CN" sz="2600" b="1" dirty="0" smtClean="0"/>
              <a:t>Linux</a:t>
            </a:r>
            <a:r>
              <a:rPr kumimoji="1" lang="zh-CN" altLang="en-US" sz="2600" b="1" dirty="0" smtClean="0"/>
              <a:t>发行版中包含很多文本编辑器及软件开发工具，很多是基于</a:t>
            </a:r>
            <a:r>
              <a:rPr kumimoji="1" lang="en-US" altLang="zh-CN" sz="2600" b="1" dirty="0" smtClean="0"/>
              <a:t>C</a:t>
            </a:r>
            <a:r>
              <a:rPr kumimoji="1" lang="zh-CN" altLang="en-US" sz="2600" b="1" dirty="0" smtClean="0"/>
              <a:t>和</a:t>
            </a:r>
            <a:r>
              <a:rPr kumimoji="1" lang="en-US" altLang="zh-CN" sz="2600" b="1" dirty="0" smtClean="0"/>
              <a:t>C++</a:t>
            </a:r>
            <a:r>
              <a:rPr kumimoji="1" lang="zh-CN" altLang="en-US" sz="2600" dirty="0" smtClean="0"/>
              <a:t>等开发的。</a:t>
            </a:r>
            <a:endParaRPr kumimoji="1" lang="en-US" altLang="zh-CN" sz="2600" b="1" dirty="0" smtClean="0"/>
          </a:p>
          <a:p>
            <a:pPr>
              <a:lnSpc>
                <a:spcPct val="120000"/>
              </a:lnSpc>
            </a:pPr>
            <a:r>
              <a:rPr kumimoji="1" lang="en-US" altLang="zh-CN" sz="2600" b="1" dirty="0" smtClean="0"/>
              <a:t>Linux</a:t>
            </a:r>
            <a:r>
              <a:rPr kumimoji="1" lang="zh-CN" altLang="en-US" sz="2600" b="1" dirty="0" smtClean="0"/>
              <a:t>下的程序设计与其他环境中的程序设计一样，主要涉及</a:t>
            </a:r>
            <a:r>
              <a:rPr kumimoji="1" lang="zh-CN" altLang="en-US" sz="2600" b="1" dirty="0" smtClean="0">
                <a:solidFill>
                  <a:srgbClr val="0000CC"/>
                </a:solidFill>
              </a:rPr>
              <a:t>编辑器</a:t>
            </a:r>
            <a:r>
              <a:rPr kumimoji="1" lang="zh-CN" altLang="en-US" sz="2600" b="1" dirty="0" smtClean="0"/>
              <a:t>、</a:t>
            </a:r>
            <a:r>
              <a:rPr kumimoji="1" lang="zh-CN" altLang="en-US" sz="2600" b="1" dirty="0" smtClean="0">
                <a:solidFill>
                  <a:srgbClr val="0000CC"/>
                </a:solidFill>
              </a:rPr>
              <a:t>编译链接器</a:t>
            </a:r>
            <a:r>
              <a:rPr kumimoji="1" lang="zh-CN" altLang="en-US" sz="2600" b="1" dirty="0" smtClean="0"/>
              <a:t>、</a:t>
            </a:r>
            <a:r>
              <a:rPr kumimoji="1" lang="zh-CN" altLang="en-US" sz="2600" b="1" dirty="0" smtClean="0">
                <a:solidFill>
                  <a:srgbClr val="0000CC"/>
                </a:solidFill>
              </a:rPr>
              <a:t>调试器</a:t>
            </a:r>
            <a:r>
              <a:rPr kumimoji="1" lang="zh-CN" altLang="en-US" sz="2600" b="1" dirty="0" smtClean="0"/>
              <a:t>及</a:t>
            </a:r>
            <a:r>
              <a:rPr kumimoji="1" lang="zh-CN" altLang="en-US" sz="2600" b="1" dirty="0" smtClean="0">
                <a:solidFill>
                  <a:srgbClr val="0000CC"/>
                </a:solidFill>
              </a:rPr>
              <a:t>项目管理工具</a:t>
            </a:r>
            <a:r>
              <a:rPr kumimoji="1" lang="zh-CN" altLang="en-US" sz="2600" b="1" dirty="0" smtClean="0"/>
              <a:t>。</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a:t>
            </a:fld>
            <a:endParaRPr lang="en-US" altLang="zh-CN" dirty="0"/>
          </a:p>
        </p:txBody>
      </p:sp>
    </p:spTree>
    <p:extLst>
      <p:ext uri="{BB962C8B-B14F-4D97-AF65-F5344CB8AC3E}">
        <p14:creationId xmlns:p14="http://schemas.microsoft.com/office/powerpoint/2010/main" val="2380292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539551" y="980728"/>
            <a:ext cx="748952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r>
              <a:rPr kumimoji="1" lang="zh-CN" altLang="en-US" sz="2800" b="1" dirty="0" smtClean="0">
                <a:latin typeface="+mn-ea"/>
                <a:ea typeface="+mn-ea"/>
              </a:rPr>
              <a:t>下面</a:t>
            </a:r>
            <a:r>
              <a:rPr kumimoji="1" lang="zh-CN" altLang="en-US" sz="2800" dirty="0">
                <a:latin typeface="+mn-ea"/>
                <a:ea typeface="+mn-ea"/>
              </a:rPr>
              <a:t>来</a:t>
            </a:r>
            <a:r>
              <a:rPr kumimoji="1" lang="zh-CN" altLang="en-US" sz="2800" b="1" dirty="0" smtClean="0">
                <a:latin typeface="+mn-ea"/>
                <a:ea typeface="+mn-ea"/>
              </a:rPr>
              <a:t>具体的分析</a:t>
            </a:r>
            <a:r>
              <a:rPr kumimoji="1" lang="zh-CN" altLang="en-US" sz="2800" b="1" dirty="0">
                <a:latin typeface="+mn-ea"/>
                <a:ea typeface="+mn-ea"/>
              </a:rPr>
              <a:t>这四个</a:t>
            </a:r>
            <a:r>
              <a:rPr kumimoji="1" lang="zh-CN" altLang="en-US" sz="2800" b="1" dirty="0" smtClean="0">
                <a:latin typeface="+mn-ea"/>
                <a:ea typeface="+mn-ea"/>
              </a:rPr>
              <a:t>阶段</a:t>
            </a:r>
            <a:r>
              <a:rPr kumimoji="1" lang="en-US" altLang="zh-CN" sz="2800" b="1" dirty="0" smtClean="0">
                <a:latin typeface="+mn-ea"/>
                <a:ea typeface="+mn-ea"/>
              </a:rPr>
              <a:t>:</a:t>
            </a:r>
          </a:p>
          <a:p>
            <a:pPr algn="l" eaLnBrk="1" hangingPunct="1"/>
            <a:r>
              <a:rPr kumimoji="1" lang="zh-CN" altLang="en-US" sz="2800" dirty="0" smtClean="0">
                <a:latin typeface="+mn-ea"/>
                <a:ea typeface="+mn-ea"/>
              </a:rPr>
              <a:t>首先创建一个</a:t>
            </a:r>
            <a:r>
              <a:rPr kumimoji="1" lang="en-US" altLang="zh-CN" sz="2800" dirty="0" err="1" smtClean="0">
                <a:latin typeface="+mn-ea"/>
                <a:ea typeface="+mn-ea"/>
              </a:rPr>
              <a:t>hello.c</a:t>
            </a:r>
            <a:r>
              <a:rPr kumimoji="1" lang="zh-CN" altLang="en-US" sz="2800" dirty="0" smtClean="0">
                <a:latin typeface="+mn-ea"/>
                <a:ea typeface="+mn-ea"/>
              </a:rPr>
              <a:t>的文件</a:t>
            </a:r>
            <a:endParaRPr kumimoji="1" lang="en-US" altLang="zh-CN" sz="2800" dirty="0" smtClean="0">
              <a:latin typeface="+mn-ea"/>
              <a:ea typeface="+mn-ea"/>
            </a:endParaRPr>
          </a:p>
          <a:p>
            <a:pPr algn="l" eaLnBrk="1" hangingPunct="1"/>
            <a:r>
              <a:rPr kumimoji="1" lang="en-US" altLang="zh-CN" sz="2800" b="1" dirty="0" smtClean="0">
                <a:latin typeface="+mn-ea"/>
                <a:ea typeface="+mn-ea"/>
              </a:rPr>
              <a:t>Vi </a:t>
            </a:r>
            <a:r>
              <a:rPr kumimoji="1" lang="en-US" altLang="zh-CN" sz="2800" b="1" dirty="0" err="1" smtClean="0">
                <a:latin typeface="+mn-ea"/>
                <a:ea typeface="+mn-ea"/>
              </a:rPr>
              <a:t>hello.c</a:t>
            </a:r>
            <a:endParaRPr kumimoji="1" lang="en-US" altLang="zh-CN" sz="2800" b="1" dirty="0" smtClean="0">
              <a:latin typeface="+mn-ea"/>
              <a:ea typeface="+mn-ea"/>
            </a:endParaRPr>
          </a:p>
          <a:p>
            <a:pPr algn="l" eaLnBrk="1" hangingPunct="1"/>
            <a:r>
              <a:rPr kumimoji="1" lang="zh-CN" altLang="en-US" sz="2800" dirty="0" smtClean="0">
                <a:latin typeface="+mn-ea"/>
                <a:ea typeface="+mn-ea"/>
              </a:rPr>
              <a:t>在</a:t>
            </a:r>
            <a:r>
              <a:rPr kumimoji="1" lang="en-US" altLang="zh-CN" sz="2800" dirty="0" smtClean="0">
                <a:latin typeface="+mn-ea"/>
                <a:ea typeface="+mn-ea"/>
              </a:rPr>
              <a:t>vi</a:t>
            </a:r>
            <a:r>
              <a:rPr kumimoji="1" lang="zh-CN" altLang="en-US" sz="2800" dirty="0" smtClean="0">
                <a:latin typeface="+mn-ea"/>
                <a:ea typeface="+mn-ea"/>
              </a:rPr>
              <a:t>中输入如下内容，并保存。</a:t>
            </a:r>
            <a:endParaRPr kumimoji="1" lang="zh-CN" altLang="en-US" sz="2800" b="1" dirty="0">
              <a:latin typeface="+mn-ea"/>
              <a:ea typeface="+mn-ea"/>
            </a:endParaRPr>
          </a:p>
          <a:p>
            <a:pPr algn="l" eaLnBrk="1" hangingPunct="1"/>
            <a:endParaRPr kumimoji="1" lang="en-US" altLang="zh-CN" sz="2800" b="1" dirty="0">
              <a:latin typeface="楷体_GB2312" pitchFamily="49" charset="-122"/>
              <a:ea typeface="楷体_GB2312" pitchFamily="49" charset="-122"/>
            </a:endParaRPr>
          </a:p>
          <a:p>
            <a:pPr algn="l" eaLnBrk="1" hangingPunct="1"/>
            <a:r>
              <a:rPr kumimoji="1" lang="en-US" altLang="zh-CN" sz="2800" b="1" dirty="0">
                <a:latin typeface="+mn-ea"/>
                <a:ea typeface="+mn-ea"/>
              </a:rPr>
              <a:t>#include &lt;</a:t>
            </a:r>
            <a:r>
              <a:rPr kumimoji="1" lang="en-US" altLang="zh-CN" sz="2800" b="1" dirty="0" err="1">
                <a:latin typeface="+mn-ea"/>
                <a:ea typeface="+mn-ea"/>
              </a:rPr>
              <a:t>stdio.h</a:t>
            </a:r>
            <a:r>
              <a:rPr kumimoji="1" lang="en-US" altLang="zh-CN" sz="2800" b="1" dirty="0">
                <a:latin typeface="+mn-ea"/>
                <a:ea typeface="+mn-ea"/>
              </a:rPr>
              <a:t>&gt;</a:t>
            </a:r>
          </a:p>
          <a:p>
            <a:pPr algn="l" eaLnBrk="1" hangingPunct="1"/>
            <a:r>
              <a:rPr kumimoji="1" lang="en-US" altLang="zh-CN" sz="2800" b="1" dirty="0" err="1">
                <a:latin typeface="+mn-ea"/>
                <a:ea typeface="+mn-ea"/>
              </a:rPr>
              <a:t>int</a:t>
            </a:r>
            <a:r>
              <a:rPr kumimoji="1" lang="en-US" altLang="zh-CN" sz="2800" b="1" dirty="0">
                <a:latin typeface="+mn-ea"/>
                <a:ea typeface="+mn-ea"/>
              </a:rPr>
              <a:t> main()</a:t>
            </a:r>
          </a:p>
          <a:p>
            <a:pPr algn="l" eaLnBrk="1" hangingPunct="1"/>
            <a:r>
              <a:rPr kumimoji="1" lang="en-US" altLang="zh-CN" sz="2800" b="1" dirty="0">
                <a:latin typeface="+mn-ea"/>
                <a:ea typeface="+mn-ea"/>
              </a:rPr>
              <a:t>{</a:t>
            </a:r>
          </a:p>
          <a:p>
            <a:pPr algn="l" eaLnBrk="1" hangingPunct="1"/>
            <a:r>
              <a:rPr kumimoji="1" lang="en-US" altLang="zh-CN" sz="2800" b="1" dirty="0">
                <a:latin typeface="+mn-ea"/>
                <a:ea typeface="+mn-ea"/>
              </a:rPr>
              <a:t>   </a:t>
            </a:r>
            <a:r>
              <a:rPr kumimoji="1" lang="en-US" altLang="zh-CN" sz="2800" b="1" dirty="0" err="1">
                <a:latin typeface="+mn-ea"/>
                <a:ea typeface="+mn-ea"/>
              </a:rPr>
              <a:t>printf</a:t>
            </a:r>
            <a:r>
              <a:rPr kumimoji="1" lang="en-US" altLang="zh-CN" sz="2800" b="1" dirty="0">
                <a:latin typeface="+mn-ea"/>
                <a:ea typeface="+mn-ea"/>
              </a:rPr>
              <a:t>("Hello</a:t>
            </a:r>
            <a:r>
              <a:rPr kumimoji="1" lang="zh-CN" altLang="en-US" sz="2800" b="1" dirty="0">
                <a:latin typeface="+mn-ea"/>
                <a:ea typeface="+mn-ea"/>
              </a:rPr>
              <a:t>，</a:t>
            </a:r>
            <a:r>
              <a:rPr kumimoji="1" lang="en-US" altLang="zh-CN" sz="2800" b="1" dirty="0">
                <a:latin typeface="+mn-ea"/>
                <a:ea typeface="+mn-ea"/>
              </a:rPr>
              <a:t>my dear friend!\n");</a:t>
            </a:r>
          </a:p>
          <a:p>
            <a:pPr algn="l" eaLnBrk="1" hangingPunct="1"/>
            <a:r>
              <a:rPr kumimoji="1" lang="en-US" altLang="zh-CN" sz="2800" b="1" dirty="0">
                <a:latin typeface="+mn-ea"/>
                <a:ea typeface="+mn-ea"/>
              </a:rPr>
              <a:t>   return</a:t>
            </a:r>
            <a:r>
              <a:rPr kumimoji="1" lang="zh-CN" altLang="en-US" sz="2800" b="1" dirty="0">
                <a:latin typeface="+mn-ea"/>
                <a:ea typeface="+mn-ea"/>
              </a:rPr>
              <a:t>（</a:t>
            </a:r>
            <a:r>
              <a:rPr kumimoji="1" lang="en-US" altLang="zh-CN" sz="2800" b="1" dirty="0">
                <a:latin typeface="+mn-ea"/>
                <a:ea typeface="+mn-ea"/>
              </a:rPr>
              <a:t>0</a:t>
            </a:r>
            <a:r>
              <a:rPr kumimoji="1" lang="zh-CN" altLang="en-US" sz="2800" b="1" dirty="0">
                <a:latin typeface="+mn-ea"/>
                <a:ea typeface="+mn-ea"/>
              </a:rPr>
              <a:t>）</a:t>
            </a:r>
            <a:r>
              <a:rPr kumimoji="1" lang="en-US" altLang="zh-CN" sz="2800" b="1" dirty="0">
                <a:latin typeface="+mn-ea"/>
                <a:ea typeface="+mn-ea"/>
              </a:rPr>
              <a:t>;</a:t>
            </a:r>
          </a:p>
          <a:p>
            <a:pPr algn="l" eaLnBrk="1" hangingPunct="1"/>
            <a:r>
              <a:rPr kumimoji="1" lang="en-US" altLang="zh-CN" sz="2800" b="1" dirty="0">
                <a:latin typeface="+mn-ea"/>
                <a:ea typeface="+mn-ea"/>
              </a:rPr>
              <a:t>}</a:t>
            </a:r>
            <a:endParaRPr kumimoji="1" lang="zh-CN" altLang="en-US" sz="2800" b="1" dirty="0">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30</a:t>
            </a:fld>
            <a:endParaRPr lang="en-US" altLang="zh-CN" dirty="0"/>
          </a:p>
        </p:txBody>
      </p:sp>
    </p:spTree>
    <p:extLst>
      <p:ext uri="{BB962C8B-B14F-4D97-AF65-F5344CB8AC3E}">
        <p14:creationId xmlns:p14="http://schemas.microsoft.com/office/powerpoint/2010/main" val="27823368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395288" y="476672"/>
            <a:ext cx="8497887" cy="585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20000"/>
              </a:lnSpc>
              <a:spcBef>
                <a:spcPct val="20000"/>
              </a:spcBef>
            </a:pPr>
            <a:r>
              <a:rPr kumimoji="1" lang="en-US" altLang="zh-CN" sz="2600" b="1" dirty="0">
                <a:solidFill>
                  <a:srgbClr val="0000CC"/>
                </a:solidFill>
                <a:latin typeface="+mn-ea"/>
                <a:ea typeface="+mn-ea"/>
              </a:rPr>
              <a:t>1</a:t>
            </a:r>
            <a:r>
              <a:rPr kumimoji="1" lang="zh-CN" altLang="en-US" sz="2600" b="1" dirty="0">
                <a:solidFill>
                  <a:srgbClr val="0000CC"/>
                </a:solidFill>
                <a:latin typeface="+mn-ea"/>
                <a:ea typeface="+mn-ea"/>
              </a:rPr>
              <a:t>．预处理阶段</a:t>
            </a:r>
          </a:p>
          <a:p>
            <a:pPr algn="l" eaLnBrk="1" hangingPunct="1">
              <a:lnSpc>
                <a:spcPct val="120000"/>
              </a:lnSpc>
              <a:spcBef>
                <a:spcPct val="20000"/>
              </a:spcBef>
            </a:pPr>
            <a:r>
              <a:rPr kumimoji="1" lang="zh-CN" altLang="en-US" sz="2600" b="1" dirty="0">
                <a:latin typeface="+mn-ea"/>
                <a:ea typeface="+mn-ea"/>
              </a:rPr>
              <a:t>   </a:t>
            </a:r>
            <a:r>
              <a:rPr kumimoji="1" lang="zh-CN" altLang="en-US" sz="2600" b="1" dirty="0" smtClean="0">
                <a:latin typeface="+mn-ea"/>
                <a:ea typeface="+mn-ea"/>
              </a:rPr>
              <a:t>执行</a:t>
            </a:r>
            <a:r>
              <a:rPr kumimoji="1" lang="zh-CN" altLang="en-US" sz="2600" b="1" dirty="0">
                <a:latin typeface="+mn-ea"/>
                <a:ea typeface="+mn-ea"/>
              </a:rPr>
              <a:t>如下命令进行</a:t>
            </a:r>
            <a:r>
              <a:rPr kumimoji="1" lang="en-US" altLang="zh-CN" sz="2600" b="1" dirty="0" err="1">
                <a:latin typeface="+mn-ea"/>
                <a:ea typeface="+mn-ea"/>
              </a:rPr>
              <a:t>hello.c</a:t>
            </a:r>
            <a:r>
              <a:rPr kumimoji="1" lang="zh-CN" altLang="en-US" sz="2600" b="1" dirty="0">
                <a:latin typeface="+mn-ea"/>
                <a:ea typeface="+mn-ea"/>
              </a:rPr>
              <a:t>程序的预处理</a:t>
            </a:r>
            <a:r>
              <a:rPr kumimoji="1" lang="en-US" altLang="zh-CN" sz="2600" b="1" dirty="0">
                <a:latin typeface="+mn-ea"/>
                <a:ea typeface="+mn-ea"/>
              </a:rPr>
              <a:t>:</a:t>
            </a:r>
          </a:p>
          <a:p>
            <a:pPr algn="l" eaLnBrk="1" hangingPunct="1">
              <a:lnSpc>
                <a:spcPct val="120000"/>
              </a:lnSpc>
              <a:spcBef>
                <a:spcPct val="20000"/>
              </a:spcBef>
            </a:pPr>
            <a:r>
              <a:rPr kumimoji="1" lang="en-US" altLang="zh-CN" sz="2600" dirty="0">
                <a:latin typeface="+mn-ea"/>
              </a:rPr>
              <a:t>[</a:t>
            </a:r>
            <a:r>
              <a:rPr kumimoji="1" lang="en-US" altLang="zh-CN" sz="2600" dirty="0" err="1">
                <a:latin typeface="+mn-ea"/>
              </a:rPr>
              <a:t>root@linux</a:t>
            </a:r>
            <a:r>
              <a:rPr kumimoji="1" lang="en-US" altLang="zh-CN" sz="2600" dirty="0">
                <a:latin typeface="+mn-ea"/>
              </a:rPr>
              <a:t> root]# </a:t>
            </a:r>
            <a:r>
              <a:rPr kumimoji="1" lang="en-US" altLang="zh-CN" sz="2600" b="1" dirty="0" err="1" smtClean="0">
                <a:solidFill>
                  <a:srgbClr val="0000CC"/>
                </a:solidFill>
                <a:latin typeface="+mn-ea"/>
                <a:ea typeface="+mn-ea"/>
              </a:rPr>
              <a:t>gcc</a:t>
            </a:r>
            <a:r>
              <a:rPr kumimoji="1" lang="en-US" altLang="zh-CN" sz="2600" b="1" dirty="0" smtClean="0">
                <a:solidFill>
                  <a:srgbClr val="0000CC"/>
                </a:solidFill>
                <a:latin typeface="+mn-ea"/>
                <a:ea typeface="+mn-ea"/>
              </a:rPr>
              <a:t> </a:t>
            </a:r>
            <a:r>
              <a:rPr kumimoji="1" lang="en-US" altLang="zh-CN" sz="2600" b="1" dirty="0">
                <a:solidFill>
                  <a:srgbClr val="0000CC"/>
                </a:solidFill>
                <a:latin typeface="+mn-ea"/>
                <a:ea typeface="+mn-ea"/>
              </a:rPr>
              <a:t>-E </a:t>
            </a:r>
            <a:r>
              <a:rPr kumimoji="1" lang="en-US" altLang="zh-CN" sz="2600" b="1" dirty="0" err="1">
                <a:solidFill>
                  <a:srgbClr val="0000CC"/>
                </a:solidFill>
                <a:latin typeface="+mn-ea"/>
                <a:ea typeface="+mn-ea"/>
              </a:rPr>
              <a:t>hello.c</a:t>
            </a:r>
            <a:r>
              <a:rPr kumimoji="1" lang="en-US" altLang="zh-CN" sz="2600" b="1" dirty="0">
                <a:solidFill>
                  <a:srgbClr val="0000CC"/>
                </a:solidFill>
                <a:latin typeface="+mn-ea"/>
                <a:ea typeface="+mn-ea"/>
              </a:rPr>
              <a:t> -o </a:t>
            </a:r>
            <a:r>
              <a:rPr kumimoji="1" lang="en-US" altLang="zh-CN" sz="2600" b="1" dirty="0" err="1">
                <a:solidFill>
                  <a:srgbClr val="0000CC"/>
                </a:solidFill>
                <a:latin typeface="+mn-ea"/>
                <a:ea typeface="+mn-ea"/>
              </a:rPr>
              <a:t>hello.i</a:t>
            </a:r>
            <a:endParaRPr kumimoji="1" lang="en-US" altLang="zh-CN" sz="2600" b="1" dirty="0">
              <a:solidFill>
                <a:srgbClr val="0000CC"/>
              </a:solidFill>
              <a:latin typeface="+mn-ea"/>
              <a:ea typeface="+mn-ea"/>
            </a:endParaRPr>
          </a:p>
          <a:p>
            <a:pPr algn="l" eaLnBrk="1" hangingPunct="1">
              <a:lnSpc>
                <a:spcPct val="120000"/>
              </a:lnSpc>
              <a:spcBef>
                <a:spcPct val="20000"/>
              </a:spcBef>
            </a:pPr>
            <a:r>
              <a:rPr kumimoji="1" lang="zh-CN" altLang="en-US" sz="2600" b="1" dirty="0">
                <a:solidFill>
                  <a:srgbClr val="0000CC"/>
                </a:solidFill>
                <a:latin typeface="+mn-ea"/>
                <a:ea typeface="+mn-ea"/>
              </a:rPr>
              <a:t>    </a:t>
            </a:r>
          </a:p>
          <a:p>
            <a:pPr algn="l" eaLnBrk="1" hangingPunct="1">
              <a:lnSpc>
                <a:spcPct val="120000"/>
              </a:lnSpc>
              <a:spcBef>
                <a:spcPct val="20000"/>
              </a:spcBef>
            </a:pPr>
            <a:r>
              <a:rPr kumimoji="1" lang="zh-CN" altLang="en-US" sz="2600" b="1" dirty="0" smtClean="0">
                <a:latin typeface="+mn-ea"/>
                <a:ea typeface="+mn-ea"/>
              </a:rPr>
              <a:t>该</a:t>
            </a:r>
            <a:r>
              <a:rPr kumimoji="1" lang="zh-CN" altLang="en-US" sz="2600" b="1" dirty="0">
                <a:latin typeface="+mn-ea"/>
                <a:ea typeface="+mn-ea"/>
              </a:rPr>
              <a:t>命令使用选项</a:t>
            </a:r>
            <a:r>
              <a:rPr kumimoji="1" lang="zh-CN" altLang="en-US" sz="2600" b="1" dirty="0">
                <a:solidFill>
                  <a:srgbClr val="CC0099"/>
                </a:solidFill>
                <a:latin typeface="+mn-ea"/>
                <a:ea typeface="+mn-ea"/>
              </a:rPr>
              <a:t>“</a:t>
            </a:r>
            <a:r>
              <a:rPr kumimoji="1" lang="en-US" altLang="zh-CN" sz="2600" b="1" dirty="0">
                <a:solidFill>
                  <a:srgbClr val="CC0099"/>
                </a:solidFill>
                <a:latin typeface="+mn-ea"/>
                <a:ea typeface="+mn-ea"/>
              </a:rPr>
              <a:t>-E”</a:t>
            </a:r>
            <a:r>
              <a:rPr kumimoji="1" lang="zh-CN" altLang="en-US" sz="2600" b="1" dirty="0">
                <a:solidFill>
                  <a:srgbClr val="CC0099"/>
                </a:solidFill>
                <a:latin typeface="+mn-ea"/>
                <a:ea typeface="+mn-ea"/>
              </a:rPr>
              <a:t>指定只进行预处理</a:t>
            </a:r>
            <a:r>
              <a:rPr kumimoji="1" lang="zh-CN" altLang="en-US" sz="2600" b="1" dirty="0">
                <a:latin typeface="+mn-ea"/>
                <a:ea typeface="+mn-ea"/>
              </a:rPr>
              <a:t>，“</a:t>
            </a:r>
            <a:r>
              <a:rPr kumimoji="1" lang="en-US" altLang="zh-CN" sz="2600" b="1" dirty="0" err="1">
                <a:latin typeface="+mn-ea"/>
                <a:ea typeface="+mn-ea"/>
              </a:rPr>
              <a:t>hello.c</a:t>
            </a:r>
            <a:r>
              <a:rPr kumimoji="1" lang="en-US" altLang="zh-CN" sz="2600" b="1" dirty="0">
                <a:latin typeface="+mn-ea"/>
                <a:ea typeface="+mn-ea"/>
              </a:rPr>
              <a:t>”</a:t>
            </a:r>
            <a:r>
              <a:rPr kumimoji="1" lang="zh-CN" altLang="en-US" sz="2600" b="1" dirty="0">
                <a:latin typeface="+mn-ea"/>
                <a:ea typeface="+mn-ea"/>
              </a:rPr>
              <a:t>是源程序文件，选项</a:t>
            </a:r>
            <a:r>
              <a:rPr kumimoji="1" lang="zh-CN" altLang="en-US" sz="2600" b="1" dirty="0">
                <a:solidFill>
                  <a:srgbClr val="CC0099"/>
                </a:solidFill>
                <a:latin typeface="+mn-ea"/>
                <a:ea typeface="+mn-ea"/>
              </a:rPr>
              <a:t>“</a:t>
            </a:r>
            <a:r>
              <a:rPr kumimoji="1" lang="en-US" altLang="zh-CN" sz="2600" b="1" dirty="0">
                <a:solidFill>
                  <a:srgbClr val="CC0099"/>
                </a:solidFill>
                <a:latin typeface="+mn-ea"/>
                <a:ea typeface="+mn-ea"/>
              </a:rPr>
              <a:t>-o”</a:t>
            </a:r>
            <a:r>
              <a:rPr kumimoji="1" lang="zh-CN" altLang="en-US" sz="2600" b="1" dirty="0">
                <a:solidFill>
                  <a:srgbClr val="CC0099"/>
                </a:solidFill>
                <a:latin typeface="+mn-ea"/>
                <a:ea typeface="+mn-ea"/>
              </a:rPr>
              <a:t>指定生成目标文件</a:t>
            </a:r>
            <a:r>
              <a:rPr kumimoji="1" lang="zh-CN" altLang="en-US" sz="2600" b="1" dirty="0">
                <a:latin typeface="+mn-ea"/>
                <a:ea typeface="+mn-ea"/>
              </a:rPr>
              <a:t>，“</a:t>
            </a:r>
            <a:r>
              <a:rPr kumimoji="1" lang="en-US" altLang="zh-CN" sz="2600" b="1" dirty="0" err="1">
                <a:latin typeface="+mn-ea"/>
                <a:ea typeface="+mn-ea"/>
              </a:rPr>
              <a:t>hello.i</a:t>
            </a:r>
            <a:r>
              <a:rPr kumimoji="1" lang="en-US" altLang="zh-CN" sz="2600" b="1" dirty="0">
                <a:latin typeface="+mn-ea"/>
                <a:ea typeface="+mn-ea"/>
              </a:rPr>
              <a:t>”</a:t>
            </a:r>
            <a:r>
              <a:rPr kumimoji="1" lang="zh-CN" altLang="en-US" sz="2600" b="1" dirty="0">
                <a:latin typeface="+mn-ea"/>
                <a:ea typeface="+mn-ea"/>
              </a:rPr>
              <a:t>是预处理过程生成的目标文件。因此，本次编译到预处理结束后就停止编译过程，但要把源代码中的</a:t>
            </a:r>
            <a:r>
              <a:rPr kumimoji="1" lang="en-US" altLang="zh-CN" sz="2600" b="1" dirty="0" err="1">
                <a:latin typeface="+mn-ea"/>
                <a:ea typeface="+mn-ea"/>
              </a:rPr>
              <a:t>stdio.h</a:t>
            </a:r>
            <a:r>
              <a:rPr kumimoji="1" lang="zh-CN" altLang="en-US" sz="2600" b="1" dirty="0">
                <a:latin typeface="+mn-ea"/>
                <a:ea typeface="+mn-ea"/>
              </a:rPr>
              <a:t>编译进来</a:t>
            </a:r>
            <a:r>
              <a:rPr kumimoji="1" lang="zh-CN" altLang="en-US" sz="2600" b="1" dirty="0" smtClean="0">
                <a:latin typeface="+mn-ea"/>
                <a:ea typeface="+mn-ea"/>
              </a:rPr>
              <a:t>。</a:t>
            </a:r>
            <a:endParaRPr kumimoji="1" lang="zh-CN" altLang="en-US" sz="2600" b="1" dirty="0">
              <a:latin typeface="+mn-ea"/>
              <a:ea typeface="+mn-ea"/>
            </a:endParaRPr>
          </a:p>
          <a:p>
            <a:pPr algn="l" eaLnBrk="1" hangingPunct="1">
              <a:lnSpc>
                <a:spcPct val="120000"/>
              </a:lnSpc>
              <a:spcBef>
                <a:spcPct val="20000"/>
              </a:spcBef>
            </a:pPr>
            <a:r>
              <a:rPr kumimoji="1" lang="zh-CN" altLang="en-US" sz="2600" b="1" dirty="0" smtClean="0">
                <a:latin typeface="+mn-ea"/>
                <a:ea typeface="+mn-ea"/>
              </a:rPr>
              <a:t>使用</a:t>
            </a:r>
            <a:r>
              <a:rPr kumimoji="1" lang="zh-CN" altLang="en-US" sz="2600" b="1" dirty="0">
                <a:latin typeface="+mn-ea"/>
                <a:ea typeface="+mn-ea"/>
              </a:rPr>
              <a:t>如下命令查看预处理过程生成的目标文件</a:t>
            </a:r>
            <a:r>
              <a:rPr kumimoji="1" lang="en-US" altLang="zh-CN" sz="2600" b="1" dirty="0" err="1">
                <a:latin typeface="+mn-ea"/>
                <a:ea typeface="+mn-ea"/>
              </a:rPr>
              <a:t>hello.i</a:t>
            </a:r>
            <a:r>
              <a:rPr kumimoji="1" lang="zh-CN" altLang="en-US" sz="2600" b="1" dirty="0">
                <a:latin typeface="+mn-ea"/>
                <a:ea typeface="+mn-ea"/>
              </a:rPr>
              <a:t>。</a:t>
            </a:r>
          </a:p>
          <a:p>
            <a:pPr algn="l" eaLnBrk="1" hangingPunct="1">
              <a:lnSpc>
                <a:spcPct val="120000"/>
              </a:lnSpc>
              <a:spcBef>
                <a:spcPct val="20000"/>
              </a:spcBef>
            </a:pPr>
            <a:r>
              <a:rPr kumimoji="1" lang="en-US" altLang="zh-CN" sz="2600" dirty="0">
                <a:latin typeface="+mn-ea"/>
              </a:rPr>
              <a:t>[</a:t>
            </a:r>
            <a:r>
              <a:rPr kumimoji="1" lang="en-US" altLang="zh-CN" sz="2600" dirty="0" err="1">
                <a:latin typeface="+mn-ea"/>
              </a:rPr>
              <a:t>root@localhost</a:t>
            </a:r>
            <a:r>
              <a:rPr kumimoji="1" lang="en-US" altLang="zh-CN" sz="2600" dirty="0">
                <a:latin typeface="+mn-ea"/>
              </a:rPr>
              <a:t> root]# </a:t>
            </a:r>
            <a:r>
              <a:rPr kumimoji="1" lang="en-US" altLang="zh-CN" sz="2600" b="1" dirty="0" smtClean="0">
                <a:solidFill>
                  <a:srgbClr val="0000CC"/>
                </a:solidFill>
                <a:latin typeface="+mn-ea"/>
                <a:ea typeface="+mn-ea"/>
              </a:rPr>
              <a:t>vi </a:t>
            </a:r>
            <a:r>
              <a:rPr kumimoji="1" lang="en-US" altLang="zh-CN" sz="2600" b="1" dirty="0" err="1">
                <a:solidFill>
                  <a:srgbClr val="0000CC"/>
                </a:solidFill>
                <a:latin typeface="+mn-ea"/>
                <a:ea typeface="+mn-ea"/>
              </a:rPr>
              <a:t>hello.i</a:t>
            </a:r>
            <a:endParaRPr kumimoji="1" lang="en-US" altLang="zh-CN" sz="2600" b="1" dirty="0">
              <a:solidFill>
                <a:srgbClr val="0000CC"/>
              </a:solidFill>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31</a:t>
            </a:fld>
            <a:endParaRPr lang="en-US" altLang="zh-CN"/>
          </a:p>
        </p:txBody>
      </p:sp>
    </p:spTree>
    <p:extLst>
      <p:ext uri="{BB962C8B-B14F-4D97-AF65-F5344CB8AC3E}">
        <p14:creationId xmlns:p14="http://schemas.microsoft.com/office/powerpoint/2010/main" val="2006361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5"/>
          <p:cNvSpPr txBox="1">
            <a:spLocks noChangeArrowheads="1"/>
          </p:cNvSpPr>
          <p:nvPr/>
        </p:nvSpPr>
        <p:spPr bwMode="auto">
          <a:xfrm>
            <a:off x="322833" y="476250"/>
            <a:ext cx="7633543" cy="142192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20000"/>
              </a:lnSpc>
              <a:spcBef>
                <a:spcPct val="20000"/>
              </a:spcBef>
            </a:pPr>
            <a:r>
              <a:rPr kumimoji="1" lang="zh-CN" altLang="en-US" sz="2400" b="1" dirty="0" smtClean="0">
                <a:latin typeface="+mn-ea"/>
                <a:ea typeface="+mn-ea"/>
              </a:rPr>
              <a:t>下图给</a:t>
            </a:r>
            <a:r>
              <a:rPr kumimoji="1" lang="zh-CN" altLang="en-US" sz="2400" b="1" dirty="0">
                <a:latin typeface="+mn-ea"/>
                <a:ea typeface="+mn-ea"/>
              </a:rPr>
              <a:t>出了观察到的</a:t>
            </a:r>
            <a:r>
              <a:rPr kumimoji="1" lang="en-US" altLang="zh-CN" sz="2400" b="1" dirty="0" err="1">
                <a:latin typeface="+mn-ea"/>
                <a:ea typeface="+mn-ea"/>
              </a:rPr>
              <a:t>hello.i</a:t>
            </a:r>
            <a:r>
              <a:rPr kumimoji="1" lang="zh-CN" altLang="en-US" sz="2400" b="1" dirty="0">
                <a:latin typeface="+mn-ea"/>
                <a:ea typeface="+mn-ea"/>
              </a:rPr>
              <a:t>文件末尾部分的截</a:t>
            </a:r>
            <a:r>
              <a:rPr kumimoji="1" lang="zh-CN" altLang="en-US" sz="2400" b="1" dirty="0" smtClean="0">
                <a:latin typeface="+mn-ea"/>
                <a:ea typeface="+mn-ea"/>
              </a:rPr>
              <a:t>图，</a:t>
            </a:r>
            <a:r>
              <a:rPr kumimoji="1" lang="zh-CN" altLang="en-US" sz="2400" b="1" dirty="0">
                <a:latin typeface="+mn-ea"/>
                <a:ea typeface="+mn-ea"/>
              </a:rPr>
              <a:t>可以看出预处理过后，</a:t>
            </a:r>
            <a:r>
              <a:rPr kumimoji="1" lang="en-US" altLang="zh-CN" sz="2400" b="1" dirty="0" err="1">
                <a:latin typeface="+mn-ea"/>
                <a:ea typeface="+mn-ea"/>
              </a:rPr>
              <a:t>hello.i</a:t>
            </a:r>
            <a:r>
              <a:rPr kumimoji="1" lang="zh-CN" altLang="en-US" sz="2400" b="1" dirty="0">
                <a:latin typeface="+mn-ea"/>
                <a:ea typeface="+mn-ea"/>
              </a:rPr>
              <a:t>文件</a:t>
            </a:r>
            <a:r>
              <a:rPr kumimoji="1" lang="zh-CN" altLang="en-US" sz="2400" b="1" dirty="0" smtClean="0">
                <a:latin typeface="+mn-ea"/>
                <a:ea typeface="+mn-ea"/>
              </a:rPr>
              <a:t>有</a:t>
            </a:r>
            <a:r>
              <a:rPr kumimoji="1" lang="en-US" altLang="zh-CN" sz="2400" dirty="0" smtClean="0">
                <a:latin typeface="+mn-ea"/>
                <a:ea typeface="+mn-ea"/>
              </a:rPr>
              <a:t>839</a:t>
            </a:r>
            <a:r>
              <a:rPr kumimoji="1" lang="zh-CN" altLang="en-US" sz="2400" b="1" dirty="0" smtClean="0">
                <a:latin typeface="+mn-ea"/>
                <a:ea typeface="+mn-ea"/>
              </a:rPr>
              <a:t>行</a:t>
            </a:r>
            <a:r>
              <a:rPr kumimoji="1" lang="zh-CN" altLang="en-US" sz="2400" b="1" dirty="0">
                <a:latin typeface="+mn-ea"/>
                <a:ea typeface="+mn-ea"/>
              </a:rPr>
              <a:t>，因为预处理过程把头文件</a:t>
            </a:r>
            <a:r>
              <a:rPr kumimoji="1" lang="en-US" altLang="zh-CN" sz="2400" b="1" dirty="0" err="1">
                <a:latin typeface="+mn-ea"/>
                <a:ea typeface="+mn-ea"/>
              </a:rPr>
              <a:t>stdio.h</a:t>
            </a:r>
            <a:r>
              <a:rPr kumimoji="1" lang="zh-CN" altLang="en-US" sz="2400" b="1" dirty="0">
                <a:latin typeface="+mn-ea"/>
                <a:ea typeface="+mn-ea"/>
              </a:rPr>
              <a:t>编译进来了。</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32</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85326"/>
            <a:ext cx="7344816" cy="4279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316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395288" y="476672"/>
            <a:ext cx="8424862" cy="5853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20000"/>
              </a:lnSpc>
              <a:spcBef>
                <a:spcPct val="20000"/>
              </a:spcBef>
            </a:pPr>
            <a:r>
              <a:rPr kumimoji="1" lang="en-US" altLang="zh-CN" sz="2600" b="1" dirty="0">
                <a:solidFill>
                  <a:srgbClr val="0000CC"/>
                </a:solidFill>
                <a:latin typeface="+mn-ea"/>
                <a:ea typeface="+mn-ea"/>
              </a:rPr>
              <a:t>2</a:t>
            </a:r>
            <a:r>
              <a:rPr kumimoji="1" lang="zh-CN" altLang="en-US" sz="2600" b="1" dirty="0">
                <a:solidFill>
                  <a:srgbClr val="0000CC"/>
                </a:solidFill>
                <a:latin typeface="+mn-ea"/>
                <a:ea typeface="+mn-ea"/>
              </a:rPr>
              <a:t>．编译阶段</a:t>
            </a:r>
          </a:p>
          <a:p>
            <a:pPr algn="l" eaLnBrk="1" hangingPunct="1">
              <a:lnSpc>
                <a:spcPct val="120000"/>
              </a:lnSpc>
              <a:spcBef>
                <a:spcPct val="20000"/>
              </a:spcBef>
            </a:pPr>
            <a:r>
              <a:rPr kumimoji="1" lang="zh-CN" altLang="en-US" sz="2600" b="1" dirty="0" smtClean="0">
                <a:latin typeface="+mn-ea"/>
                <a:ea typeface="+mn-ea"/>
              </a:rPr>
              <a:t>执行</a:t>
            </a:r>
            <a:r>
              <a:rPr kumimoji="1" lang="zh-CN" altLang="en-US" sz="2600" b="1" dirty="0">
                <a:latin typeface="+mn-ea"/>
                <a:ea typeface="+mn-ea"/>
              </a:rPr>
              <a:t>如下命令对预处理文件</a:t>
            </a:r>
            <a:r>
              <a:rPr kumimoji="1" lang="en-US" altLang="zh-CN" sz="2600" b="1" dirty="0" err="1">
                <a:latin typeface="+mn-ea"/>
                <a:ea typeface="+mn-ea"/>
              </a:rPr>
              <a:t>hello.i</a:t>
            </a:r>
            <a:r>
              <a:rPr kumimoji="1" lang="zh-CN" altLang="en-US" sz="2600" b="1" dirty="0">
                <a:latin typeface="+mn-ea"/>
                <a:ea typeface="+mn-ea"/>
              </a:rPr>
              <a:t>进行编译。</a:t>
            </a:r>
          </a:p>
          <a:p>
            <a:pPr algn="l" eaLnBrk="1" hangingPunct="1">
              <a:lnSpc>
                <a:spcPct val="120000"/>
              </a:lnSpc>
              <a:spcBef>
                <a:spcPct val="20000"/>
              </a:spcBef>
            </a:pPr>
            <a:r>
              <a:rPr kumimoji="1" lang="en-US" altLang="zh-CN" sz="2600" dirty="0">
                <a:latin typeface="+mn-ea"/>
              </a:rPr>
              <a:t>[</a:t>
            </a:r>
            <a:r>
              <a:rPr kumimoji="1" lang="en-US" altLang="zh-CN" sz="2600" dirty="0" err="1">
                <a:latin typeface="+mn-ea"/>
              </a:rPr>
              <a:t>root@linux</a:t>
            </a:r>
            <a:r>
              <a:rPr kumimoji="1" lang="en-US" altLang="zh-CN" sz="2600" dirty="0">
                <a:latin typeface="+mn-ea"/>
              </a:rPr>
              <a:t> root]# </a:t>
            </a:r>
            <a:r>
              <a:rPr kumimoji="1" lang="en-US" altLang="zh-CN" sz="2600" b="1" dirty="0" err="1" smtClean="0">
                <a:solidFill>
                  <a:srgbClr val="0000CC"/>
                </a:solidFill>
                <a:latin typeface="+mn-ea"/>
                <a:ea typeface="+mn-ea"/>
              </a:rPr>
              <a:t>gcc</a:t>
            </a:r>
            <a:r>
              <a:rPr kumimoji="1" lang="en-US" altLang="zh-CN" sz="2600" b="1" dirty="0" smtClean="0">
                <a:solidFill>
                  <a:srgbClr val="0000CC"/>
                </a:solidFill>
                <a:latin typeface="+mn-ea"/>
                <a:ea typeface="+mn-ea"/>
              </a:rPr>
              <a:t> </a:t>
            </a:r>
            <a:r>
              <a:rPr kumimoji="1" lang="en-US" altLang="zh-CN" sz="2600" b="1" dirty="0">
                <a:solidFill>
                  <a:srgbClr val="0000CC"/>
                </a:solidFill>
                <a:latin typeface="+mn-ea"/>
                <a:ea typeface="+mn-ea"/>
              </a:rPr>
              <a:t>-S </a:t>
            </a:r>
            <a:r>
              <a:rPr kumimoji="1" lang="en-US" altLang="zh-CN" sz="2600" b="1" dirty="0" err="1">
                <a:solidFill>
                  <a:srgbClr val="0000CC"/>
                </a:solidFill>
                <a:latin typeface="+mn-ea"/>
                <a:ea typeface="+mn-ea"/>
              </a:rPr>
              <a:t>hello.i</a:t>
            </a:r>
            <a:r>
              <a:rPr kumimoji="1" lang="en-US" altLang="zh-CN" sz="2600" b="1" dirty="0">
                <a:solidFill>
                  <a:srgbClr val="0000CC"/>
                </a:solidFill>
                <a:latin typeface="+mn-ea"/>
                <a:ea typeface="+mn-ea"/>
              </a:rPr>
              <a:t> -o </a:t>
            </a:r>
            <a:r>
              <a:rPr kumimoji="1" lang="en-US" altLang="zh-CN" sz="2600" b="1" dirty="0" err="1">
                <a:solidFill>
                  <a:srgbClr val="0000CC"/>
                </a:solidFill>
                <a:latin typeface="+mn-ea"/>
                <a:ea typeface="+mn-ea"/>
              </a:rPr>
              <a:t>hello.S</a:t>
            </a:r>
            <a:endParaRPr kumimoji="1" lang="en-US" altLang="zh-CN" sz="2600" b="1" dirty="0">
              <a:solidFill>
                <a:srgbClr val="0000CC"/>
              </a:solidFill>
              <a:latin typeface="+mn-ea"/>
              <a:ea typeface="+mn-ea"/>
            </a:endParaRPr>
          </a:p>
          <a:p>
            <a:pPr algn="l" eaLnBrk="1" hangingPunct="1">
              <a:lnSpc>
                <a:spcPct val="120000"/>
              </a:lnSpc>
              <a:spcBef>
                <a:spcPct val="20000"/>
              </a:spcBef>
            </a:pPr>
            <a:endParaRPr kumimoji="1" lang="en-US" altLang="zh-CN" sz="2600" b="1" dirty="0">
              <a:latin typeface="+mn-ea"/>
              <a:ea typeface="+mn-ea"/>
            </a:endParaRPr>
          </a:p>
          <a:p>
            <a:pPr algn="l" eaLnBrk="1" hangingPunct="1">
              <a:lnSpc>
                <a:spcPct val="120000"/>
              </a:lnSpc>
              <a:spcBef>
                <a:spcPct val="20000"/>
              </a:spcBef>
            </a:pPr>
            <a:r>
              <a:rPr kumimoji="1" lang="zh-CN" altLang="en-US" sz="2600" b="1" dirty="0" smtClean="0">
                <a:latin typeface="+mn-ea"/>
                <a:ea typeface="+mn-ea"/>
              </a:rPr>
              <a:t>该</a:t>
            </a:r>
            <a:r>
              <a:rPr kumimoji="1" lang="zh-CN" altLang="en-US" sz="2600" b="1" dirty="0">
                <a:latin typeface="+mn-ea"/>
                <a:ea typeface="+mn-ea"/>
              </a:rPr>
              <a:t>命令使用选项</a:t>
            </a:r>
            <a:r>
              <a:rPr kumimoji="1" lang="zh-CN" altLang="en-US" sz="2600" b="1" dirty="0">
                <a:solidFill>
                  <a:srgbClr val="CC0099"/>
                </a:solidFill>
                <a:latin typeface="+mn-ea"/>
                <a:ea typeface="+mn-ea"/>
              </a:rPr>
              <a:t>“</a:t>
            </a:r>
            <a:r>
              <a:rPr kumimoji="1" lang="en-US" altLang="zh-CN" sz="2600" b="1" dirty="0">
                <a:solidFill>
                  <a:srgbClr val="CC0099"/>
                </a:solidFill>
                <a:latin typeface="+mn-ea"/>
                <a:ea typeface="+mn-ea"/>
              </a:rPr>
              <a:t>-S”</a:t>
            </a:r>
            <a:r>
              <a:rPr kumimoji="1" lang="zh-CN" altLang="en-US" sz="2600" b="1" dirty="0">
                <a:solidFill>
                  <a:srgbClr val="CC0099"/>
                </a:solidFill>
                <a:latin typeface="+mn-ea"/>
                <a:ea typeface="+mn-ea"/>
              </a:rPr>
              <a:t>指定只进行到编译阶段</a:t>
            </a:r>
            <a:r>
              <a:rPr kumimoji="1" lang="zh-CN" altLang="en-US" sz="2600" b="1" dirty="0">
                <a:latin typeface="+mn-ea"/>
                <a:ea typeface="+mn-ea"/>
              </a:rPr>
              <a:t>，“</a:t>
            </a:r>
            <a:r>
              <a:rPr kumimoji="1" lang="en-US" altLang="zh-CN" sz="2600" b="1" dirty="0" err="1">
                <a:latin typeface="+mn-ea"/>
                <a:ea typeface="+mn-ea"/>
              </a:rPr>
              <a:t>hello.i</a:t>
            </a:r>
            <a:r>
              <a:rPr kumimoji="1" lang="en-US" altLang="zh-CN" sz="2600" b="1" dirty="0">
                <a:latin typeface="+mn-ea"/>
                <a:ea typeface="+mn-ea"/>
              </a:rPr>
              <a:t>”</a:t>
            </a:r>
            <a:r>
              <a:rPr kumimoji="1" lang="zh-CN" altLang="en-US" sz="2600" b="1" dirty="0">
                <a:latin typeface="+mn-ea"/>
                <a:ea typeface="+mn-ea"/>
              </a:rPr>
              <a:t>是进行编译的源文件，选项</a:t>
            </a:r>
            <a:r>
              <a:rPr kumimoji="1" lang="zh-CN" altLang="en-US" sz="2600" b="1" dirty="0">
                <a:solidFill>
                  <a:srgbClr val="CC0099"/>
                </a:solidFill>
                <a:latin typeface="+mn-ea"/>
                <a:ea typeface="+mn-ea"/>
              </a:rPr>
              <a:t>“</a:t>
            </a:r>
            <a:r>
              <a:rPr kumimoji="1" lang="en-US" altLang="zh-CN" sz="2600" b="1" dirty="0">
                <a:solidFill>
                  <a:srgbClr val="CC0099"/>
                </a:solidFill>
                <a:latin typeface="+mn-ea"/>
                <a:ea typeface="+mn-ea"/>
              </a:rPr>
              <a:t>-o”</a:t>
            </a:r>
            <a:r>
              <a:rPr kumimoji="1" lang="zh-CN" altLang="en-US" sz="2600" b="1" dirty="0">
                <a:solidFill>
                  <a:srgbClr val="CC0099"/>
                </a:solidFill>
                <a:latin typeface="+mn-ea"/>
                <a:ea typeface="+mn-ea"/>
              </a:rPr>
              <a:t>指定生成目标文件</a:t>
            </a:r>
            <a:r>
              <a:rPr kumimoji="1" lang="zh-CN" altLang="en-US" sz="2600" b="1" dirty="0">
                <a:latin typeface="+mn-ea"/>
                <a:ea typeface="+mn-ea"/>
              </a:rPr>
              <a:t>，“</a:t>
            </a:r>
            <a:r>
              <a:rPr kumimoji="1" lang="en-US" altLang="zh-CN" sz="2600" b="1" dirty="0" err="1">
                <a:latin typeface="+mn-ea"/>
                <a:ea typeface="+mn-ea"/>
              </a:rPr>
              <a:t>hello.S</a:t>
            </a:r>
            <a:r>
              <a:rPr kumimoji="1" lang="en-US" altLang="zh-CN" sz="2600" b="1" dirty="0">
                <a:latin typeface="+mn-ea"/>
                <a:ea typeface="+mn-ea"/>
              </a:rPr>
              <a:t>”</a:t>
            </a:r>
            <a:r>
              <a:rPr kumimoji="1" lang="zh-CN" altLang="en-US" sz="2600" b="1" dirty="0">
                <a:latin typeface="+mn-ea"/>
                <a:ea typeface="+mn-ea"/>
              </a:rPr>
              <a:t>是编译生成的目标文件名。因此，本次编译到编译阶段结束后就停止编译过程，不进入汇编阶段</a:t>
            </a:r>
            <a:r>
              <a:rPr kumimoji="1" lang="zh-CN" altLang="en-US" sz="2600" b="1" dirty="0" smtClean="0">
                <a:latin typeface="+mn-ea"/>
                <a:ea typeface="+mn-ea"/>
              </a:rPr>
              <a:t>。</a:t>
            </a:r>
            <a:endParaRPr kumimoji="1" lang="en-US" altLang="zh-CN" sz="2600" b="1" dirty="0" smtClean="0">
              <a:latin typeface="+mn-ea"/>
              <a:ea typeface="+mn-ea"/>
            </a:endParaRPr>
          </a:p>
          <a:p>
            <a:pPr algn="l" eaLnBrk="1" hangingPunct="1">
              <a:lnSpc>
                <a:spcPct val="120000"/>
              </a:lnSpc>
              <a:spcBef>
                <a:spcPct val="20000"/>
              </a:spcBef>
            </a:pPr>
            <a:r>
              <a:rPr kumimoji="1" lang="zh-CN" altLang="en-US" sz="2600" b="1" dirty="0" smtClean="0">
                <a:latin typeface="+mn-ea"/>
                <a:ea typeface="+mn-ea"/>
              </a:rPr>
              <a:t>使用</a:t>
            </a:r>
            <a:r>
              <a:rPr kumimoji="1" lang="zh-CN" altLang="en-US" sz="2600" b="1" dirty="0">
                <a:latin typeface="+mn-ea"/>
                <a:ea typeface="+mn-ea"/>
              </a:rPr>
              <a:t>如下命令查看编译过程生成的目标文件</a:t>
            </a:r>
            <a:r>
              <a:rPr kumimoji="1" lang="en-US" altLang="zh-CN" sz="2600" b="1" dirty="0" err="1">
                <a:latin typeface="+mn-ea"/>
                <a:ea typeface="+mn-ea"/>
              </a:rPr>
              <a:t>hello.S</a:t>
            </a:r>
            <a:r>
              <a:rPr kumimoji="1" lang="zh-CN" altLang="en-US" sz="2600" b="1" dirty="0">
                <a:latin typeface="+mn-ea"/>
                <a:ea typeface="+mn-ea"/>
              </a:rPr>
              <a:t>。</a:t>
            </a:r>
          </a:p>
          <a:p>
            <a:pPr algn="l" eaLnBrk="1" hangingPunct="1">
              <a:lnSpc>
                <a:spcPct val="120000"/>
              </a:lnSpc>
              <a:spcBef>
                <a:spcPct val="20000"/>
              </a:spcBef>
            </a:pPr>
            <a:r>
              <a:rPr kumimoji="1" lang="en-US" altLang="zh-CN" sz="2600" dirty="0">
                <a:latin typeface="+mn-ea"/>
              </a:rPr>
              <a:t>[</a:t>
            </a:r>
            <a:r>
              <a:rPr kumimoji="1" lang="en-US" altLang="zh-CN" sz="2600" dirty="0" err="1">
                <a:latin typeface="+mn-ea"/>
              </a:rPr>
              <a:t>root@linux</a:t>
            </a:r>
            <a:r>
              <a:rPr kumimoji="1" lang="en-US" altLang="zh-CN" sz="2600" dirty="0">
                <a:latin typeface="+mn-ea"/>
              </a:rPr>
              <a:t> root]# </a:t>
            </a:r>
            <a:r>
              <a:rPr kumimoji="1" lang="en-US" altLang="zh-CN" sz="2600" b="1" dirty="0" smtClean="0">
                <a:solidFill>
                  <a:srgbClr val="0000CC"/>
                </a:solidFill>
                <a:latin typeface="+mn-ea"/>
                <a:ea typeface="+mn-ea"/>
              </a:rPr>
              <a:t>vi </a:t>
            </a:r>
            <a:r>
              <a:rPr kumimoji="1" lang="en-US" altLang="zh-CN" sz="2600" b="1" dirty="0" err="1">
                <a:solidFill>
                  <a:srgbClr val="0000CC"/>
                </a:solidFill>
                <a:latin typeface="+mn-ea"/>
                <a:ea typeface="+mn-ea"/>
              </a:rPr>
              <a:t>hello.S</a:t>
            </a:r>
            <a:endParaRPr kumimoji="1" lang="zh-CN" altLang="en-US" sz="2600" b="1" dirty="0">
              <a:solidFill>
                <a:srgbClr val="0000CC"/>
              </a:solidFill>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33</a:t>
            </a:fld>
            <a:endParaRPr lang="en-US" altLang="zh-CN"/>
          </a:p>
        </p:txBody>
      </p:sp>
    </p:spTree>
    <p:extLst>
      <p:ext uri="{BB962C8B-B14F-4D97-AF65-F5344CB8AC3E}">
        <p14:creationId xmlns:p14="http://schemas.microsoft.com/office/powerpoint/2010/main" val="1995686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07505" y="404813"/>
            <a:ext cx="7920880" cy="97872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20000"/>
              </a:lnSpc>
              <a:spcBef>
                <a:spcPct val="20000"/>
              </a:spcBef>
            </a:pPr>
            <a:r>
              <a:rPr kumimoji="1" lang="zh-CN" altLang="en-US" sz="2400" b="1" dirty="0" smtClean="0">
                <a:latin typeface="楷体_GB2312" pitchFamily="49" charset="-122"/>
                <a:ea typeface="楷体_GB2312" pitchFamily="49" charset="-122"/>
              </a:rPr>
              <a:t>下</a:t>
            </a:r>
            <a:r>
              <a:rPr kumimoji="1" lang="zh-CN" altLang="en-US" sz="2400" b="1" dirty="0" smtClean="0">
                <a:latin typeface="+mn-ea"/>
                <a:ea typeface="+mn-ea"/>
              </a:rPr>
              <a:t>图给</a:t>
            </a:r>
            <a:r>
              <a:rPr kumimoji="1" lang="zh-CN" altLang="en-US" sz="2400" b="1" dirty="0">
                <a:latin typeface="+mn-ea"/>
                <a:ea typeface="+mn-ea"/>
              </a:rPr>
              <a:t>出了观察到的</a:t>
            </a:r>
            <a:r>
              <a:rPr kumimoji="1" lang="en-US" altLang="zh-CN" sz="2400" b="1" dirty="0" err="1">
                <a:latin typeface="+mn-ea"/>
                <a:ea typeface="+mn-ea"/>
              </a:rPr>
              <a:t>hello.S</a:t>
            </a:r>
            <a:r>
              <a:rPr kumimoji="1" lang="zh-CN" altLang="en-US" sz="2400" b="1" dirty="0">
                <a:latin typeface="+mn-ea"/>
                <a:ea typeface="+mn-ea"/>
              </a:rPr>
              <a:t>文件的部分截</a:t>
            </a:r>
            <a:r>
              <a:rPr kumimoji="1" lang="zh-CN" altLang="en-US" sz="2400" b="1" dirty="0" smtClean="0">
                <a:latin typeface="+mn-ea"/>
                <a:ea typeface="+mn-ea"/>
              </a:rPr>
              <a:t>图，</a:t>
            </a:r>
            <a:r>
              <a:rPr kumimoji="1" lang="zh-CN" altLang="en-US" sz="2400" b="1" dirty="0">
                <a:latin typeface="+mn-ea"/>
                <a:ea typeface="+mn-ea"/>
              </a:rPr>
              <a:t>可以看出编译阶段过后，</a:t>
            </a:r>
            <a:r>
              <a:rPr kumimoji="1" lang="en-US" altLang="zh-CN" sz="2400" b="1" dirty="0">
                <a:latin typeface="+mn-ea"/>
                <a:ea typeface="+mn-ea"/>
              </a:rPr>
              <a:t>GCC</a:t>
            </a:r>
            <a:r>
              <a:rPr kumimoji="1" lang="zh-CN" altLang="en-US" sz="2400" b="1" dirty="0">
                <a:latin typeface="+mn-ea"/>
                <a:ea typeface="+mn-ea"/>
              </a:rPr>
              <a:t>已经将</a:t>
            </a:r>
            <a:r>
              <a:rPr kumimoji="1" lang="en-US" altLang="zh-CN" sz="2400" b="1" dirty="0" err="1">
                <a:latin typeface="+mn-ea"/>
                <a:ea typeface="+mn-ea"/>
              </a:rPr>
              <a:t>hello.i</a:t>
            </a:r>
            <a:r>
              <a:rPr kumimoji="1" lang="zh-CN" altLang="en-US" sz="2400" b="1" dirty="0">
                <a:latin typeface="+mn-ea"/>
                <a:ea typeface="+mn-ea"/>
              </a:rPr>
              <a:t>文件转化为汇编文件。</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34</a:t>
            </a:fld>
            <a:endParaRPr lang="en-US" altLang="zh-C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557338"/>
            <a:ext cx="7560841" cy="4679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56767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539750" y="836712"/>
            <a:ext cx="80645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20000"/>
              </a:lnSpc>
              <a:spcBef>
                <a:spcPct val="20000"/>
              </a:spcBef>
            </a:pPr>
            <a:r>
              <a:rPr kumimoji="1" lang="en-US" altLang="zh-CN" sz="2600" b="1" dirty="0">
                <a:solidFill>
                  <a:srgbClr val="0000CC"/>
                </a:solidFill>
                <a:latin typeface="+mn-ea"/>
                <a:ea typeface="+mn-ea"/>
              </a:rPr>
              <a:t>3</a:t>
            </a:r>
            <a:r>
              <a:rPr kumimoji="1" lang="zh-CN" altLang="en-US" sz="2600" b="1" dirty="0">
                <a:solidFill>
                  <a:srgbClr val="0000CC"/>
                </a:solidFill>
                <a:latin typeface="+mn-ea"/>
                <a:ea typeface="+mn-ea"/>
              </a:rPr>
              <a:t>．汇编阶段</a:t>
            </a:r>
          </a:p>
          <a:p>
            <a:pPr algn="l" eaLnBrk="1" hangingPunct="1">
              <a:lnSpc>
                <a:spcPct val="120000"/>
              </a:lnSpc>
              <a:spcBef>
                <a:spcPct val="20000"/>
              </a:spcBef>
            </a:pPr>
            <a:r>
              <a:rPr kumimoji="1" lang="zh-CN" altLang="en-US" sz="2600" b="1" dirty="0" smtClean="0">
                <a:latin typeface="+mn-ea"/>
                <a:ea typeface="+mn-ea"/>
              </a:rPr>
              <a:t>执行</a:t>
            </a:r>
            <a:r>
              <a:rPr kumimoji="1" lang="zh-CN" altLang="en-US" sz="2600" b="1" dirty="0">
                <a:latin typeface="+mn-ea"/>
                <a:ea typeface="+mn-ea"/>
              </a:rPr>
              <a:t>如下命令对文件</a:t>
            </a:r>
            <a:r>
              <a:rPr kumimoji="1" lang="en-US" altLang="zh-CN" sz="2600" b="1" dirty="0" err="1">
                <a:latin typeface="+mn-ea"/>
                <a:ea typeface="+mn-ea"/>
              </a:rPr>
              <a:t>hello.S</a:t>
            </a:r>
            <a:r>
              <a:rPr kumimoji="1" lang="zh-CN" altLang="en-US" sz="2600" b="1" dirty="0">
                <a:latin typeface="+mn-ea"/>
                <a:ea typeface="+mn-ea"/>
              </a:rPr>
              <a:t>进行汇编。</a:t>
            </a:r>
          </a:p>
          <a:p>
            <a:pPr algn="l" eaLnBrk="1" hangingPunct="1">
              <a:lnSpc>
                <a:spcPct val="120000"/>
              </a:lnSpc>
              <a:spcBef>
                <a:spcPct val="20000"/>
              </a:spcBef>
            </a:pPr>
            <a:r>
              <a:rPr kumimoji="1" lang="en-US" altLang="zh-CN" sz="2600" dirty="0">
                <a:latin typeface="+mn-ea"/>
              </a:rPr>
              <a:t>[</a:t>
            </a:r>
            <a:r>
              <a:rPr kumimoji="1" lang="en-US" altLang="zh-CN" sz="2600" dirty="0" err="1" smtClean="0">
                <a:latin typeface="+mn-ea"/>
              </a:rPr>
              <a:t>root@linux</a:t>
            </a:r>
            <a:r>
              <a:rPr kumimoji="1" lang="en-US" altLang="zh-CN" sz="2600" dirty="0" smtClean="0">
                <a:latin typeface="+mn-ea"/>
              </a:rPr>
              <a:t> root]# </a:t>
            </a:r>
            <a:r>
              <a:rPr kumimoji="1" lang="en-US" altLang="zh-CN" sz="2600" b="1" dirty="0" err="1" smtClean="0">
                <a:solidFill>
                  <a:srgbClr val="0000FF"/>
                </a:solidFill>
                <a:latin typeface="+mn-ea"/>
                <a:ea typeface="+mn-ea"/>
              </a:rPr>
              <a:t>gcc</a:t>
            </a:r>
            <a:r>
              <a:rPr kumimoji="1" lang="en-US" altLang="zh-CN" sz="2600" b="1" dirty="0" smtClean="0">
                <a:solidFill>
                  <a:srgbClr val="0000FF"/>
                </a:solidFill>
                <a:latin typeface="+mn-ea"/>
                <a:ea typeface="+mn-ea"/>
              </a:rPr>
              <a:t> </a:t>
            </a:r>
            <a:r>
              <a:rPr kumimoji="1" lang="en-US" altLang="zh-CN" sz="2600" b="1" dirty="0">
                <a:solidFill>
                  <a:srgbClr val="0000FF"/>
                </a:solidFill>
                <a:latin typeface="+mn-ea"/>
                <a:ea typeface="+mn-ea"/>
              </a:rPr>
              <a:t>-c </a:t>
            </a:r>
            <a:r>
              <a:rPr kumimoji="1" lang="en-US" altLang="zh-CN" sz="2600" b="1" dirty="0" err="1">
                <a:solidFill>
                  <a:srgbClr val="0000FF"/>
                </a:solidFill>
                <a:latin typeface="+mn-ea"/>
                <a:ea typeface="+mn-ea"/>
              </a:rPr>
              <a:t>hello.S</a:t>
            </a:r>
            <a:r>
              <a:rPr kumimoji="1" lang="en-US" altLang="zh-CN" sz="2600" b="1" dirty="0">
                <a:solidFill>
                  <a:srgbClr val="0000FF"/>
                </a:solidFill>
                <a:latin typeface="+mn-ea"/>
                <a:ea typeface="+mn-ea"/>
              </a:rPr>
              <a:t> -o </a:t>
            </a:r>
            <a:r>
              <a:rPr kumimoji="1" lang="en-US" altLang="zh-CN" sz="2600" b="1" dirty="0" err="1">
                <a:solidFill>
                  <a:srgbClr val="0000FF"/>
                </a:solidFill>
                <a:latin typeface="+mn-ea"/>
                <a:ea typeface="+mn-ea"/>
              </a:rPr>
              <a:t>hello.o</a:t>
            </a:r>
            <a:endParaRPr kumimoji="1" lang="en-US" altLang="zh-CN" sz="2600" b="1" dirty="0">
              <a:solidFill>
                <a:srgbClr val="0000FF"/>
              </a:solidFill>
              <a:latin typeface="+mn-ea"/>
              <a:ea typeface="+mn-ea"/>
            </a:endParaRPr>
          </a:p>
          <a:p>
            <a:pPr algn="l" eaLnBrk="1" hangingPunct="1">
              <a:lnSpc>
                <a:spcPct val="120000"/>
              </a:lnSpc>
              <a:spcBef>
                <a:spcPct val="20000"/>
              </a:spcBef>
            </a:pPr>
            <a:endParaRPr kumimoji="1" lang="en-US" altLang="zh-CN" sz="2600" b="1" dirty="0">
              <a:latin typeface="+mn-ea"/>
              <a:ea typeface="+mn-ea"/>
            </a:endParaRPr>
          </a:p>
          <a:p>
            <a:pPr algn="l" eaLnBrk="1" hangingPunct="1">
              <a:lnSpc>
                <a:spcPct val="120000"/>
              </a:lnSpc>
              <a:spcBef>
                <a:spcPct val="20000"/>
              </a:spcBef>
            </a:pPr>
            <a:r>
              <a:rPr kumimoji="1" lang="zh-CN" altLang="en-US" sz="2600" b="1" dirty="0">
                <a:latin typeface="+mn-ea"/>
                <a:ea typeface="+mn-ea"/>
              </a:rPr>
              <a:t> </a:t>
            </a:r>
            <a:r>
              <a:rPr kumimoji="1" lang="zh-CN" altLang="en-US" sz="2600" b="1" dirty="0" smtClean="0">
                <a:latin typeface="+mn-ea"/>
                <a:ea typeface="+mn-ea"/>
              </a:rPr>
              <a:t>该</a:t>
            </a:r>
            <a:r>
              <a:rPr kumimoji="1" lang="zh-CN" altLang="en-US" sz="2600" b="1" dirty="0">
                <a:latin typeface="+mn-ea"/>
                <a:ea typeface="+mn-ea"/>
              </a:rPr>
              <a:t>命令使用选项“</a:t>
            </a:r>
            <a:r>
              <a:rPr kumimoji="1" lang="en-US" altLang="zh-CN" sz="2600" b="1" dirty="0">
                <a:solidFill>
                  <a:srgbClr val="CC0099"/>
                </a:solidFill>
                <a:latin typeface="+mn-ea"/>
                <a:ea typeface="+mn-ea"/>
              </a:rPr>
              <a:t>-c”</a:t>
            </a:r>
            <a:r>
              <a:rPr kumimoji="1" lang="zh-CN" altLang="en-US" sz="2600" b="1" dirty="0">
                <a:solidFill>
                  <a:srgbClr val="CC0099"/>
                </a:solidFill>
                <a:latin typeface="+mn-ea"/>
                <a:ea typeface="+mn-ea"/>
              </a:rPr>
              <a:t>指定只进行到汇编阶段结束为止</a:t>
            </a:r>
            <a:r>
              <a:rPr kumimoji="1" lang="zh-CN" altLang="en-US" sz="2600" b="1" dirty="0">
                <a:latin typeface="+mn-ea"/>
                <a:ea typeface="+mn-ea"/>
              </a:rPr>
              <a:t>，“</a:t>
            </a:r>
            <a:r>
              <a:rPr kumimoji="1" lang="en-US" altLang="zh-CN" sz="2600" b="1" dirty="0" err="1">
                <a:latin typeface="+mn-ea"/>
                <a:ea typeface="+mn-ea"/>
              </a:rPr>
              <a:t>hello.S</a:t>
            </a:r>
            <a:r>
              <a:rPr kumimoji="1" lang="en-US" altLang="zh-CN" sz="2600" b="1" dirty="0">
                <a:latin typeface="+mn-ea"/>
                <a:ea typeface="+mn-ea"/>
              </a:rPr>
              <a:t>”</a:t>
            </a:r>
            <a:r>
              <a:rPr kumimoji="1" lang="zh-CN" altLang="en-US" sz="2600" b="1" dirty="0">
                <a:latin typeface="+mn-ea"/>
                <a:ea typeface="+mn-ea"/>
              </a:rPr>
              <a:t>是进行汇编的源文件，</a:t>
            </a:r>
            <a:r>
              <a:rPr kumimoji="1" lang="zh-CN" altLang="en-US" sz="2600" b="1" dirty="0">
                <a:solidFill>
                  <a:srgbClr val="CC0099"/>
                </a:solidFill>
                <a:latin typeface="+mn-ea"/>
                <a:ea typeface="+mn-ea"/>
              </a:rPr>
              <a:t>选项“</a:t>
            </a:r>
            <a:r>
              <a:rPr kumimoji="1" lang="en-US" altLang="zh-CN" sz="2600" b="1" dirty="0">
                <a:solidFill>
                  <a:srgbClr val="CC0099"/>
                </a:solidFill>
                <a:latin typeface="+mn-ea"/>
                <a:ea typeface="+mn-ea"/>
              </a:rPr>
              <a:t>-o”</a:t>
            </a:r>
            <a:r>
              <a:rPr kumimoji="1" lang="zh-CN" altLang="en-US" sz="2600" b="1" dirty="0">
                <a:solidFill>
                  <a:srgbClr val="CC0099"/>
                </a:solidFill>
                <a:latin typeface="+mn-ea"/>
                <a:ea typeface="+mn-ea"/>
              </a:rPr>
              <a:t>指定生成目标文件</a:t>
            </a:r>
            <a:r>
              <a:rPr kumimoji="1" lang="zh-CN" altLang="en-US" sz="2600" b="1" dirty="0">
                <a:latin typeface="+mn-ea"/>
                <a:ea typeface="+mn-ea"/>
              </a:rPr>
              <a:t>，“</a:t>
            </a:r>
            <a:r>
              <a:rPr kumimoji="1" lang="en-US" altLang="zh-CN" sz="2600" b="1" dirty="0" err="1">
                <a:latin typeface="+mn-ea"/>
                <a:ea typeface="+mn-ea"/>
              </a:rPr>
              <a:t>hello.o</a:t>
            </a:r>
            <a:r>
              <a:rPr kumimoji="1" lang="en-US" altLang="zh-CN" sz="2600" b="1" dirty="0">
                <a:latin typeface="+mn-ea"/>
                <a:ea typeface="+mn-ea"/>
              </a:rPr>
              <a:t>”</a:t>
            </a:r>
            <a:r>
              <a:rPr kumimoji="1" lang="zh-CN" altLang="en-US" sz="2600" b="1" dirty="0">
                <a:latin typeface="+mn-ea"/>
                <a:ea typeface="+mn-ea"/>
              </a:rPr>
              <a:t>是编译生成的目标文件名。</a:t>
            </a:r>
          </a:p>
          <a:p>
            <a:pPr algn="l" eaLnBrk="1" hangingPunct="1">
              <a:lnSpc>
                <a:spcPct val="120000"/>
              </a:lnSpc>
              <a:spcBef>
                <a:spcPct val="20000"/>
              </a:spcBef>
            </a:pPr>
            <a:r>
              <a:rPr kumimoji="1" lang="zh-CN" altLang="en-US" sz="2600" b="1" dirty="0">
                <a:latin typeface="+mn-ea"/>
                <a:ea typeface="+mn-ea"/>
              </a:rPr>
              <a:t> </a:t>
            </a:r>
            <a:r>
              <a:rPr kumimoji="1" lang="zh-CN" altLang="en-US" sz="2600" b="1" dirty="0" smtClean="0">
                <a:latin typeface="+mn-ea"/>
                <a:ea typeface="+mn-ea"/>
              </a:rPr>
              <a:t>因此</a:t>
            </a:r>
            <a:r>
              <a:rPr kumimoji="1" lang="zh-CN" altLang="en-US" sz="2600" b="1" dirty="0">
                <a:latin typeface="+mn-ea"/>
                <a:ea typeface="+mn-ea"/>
              </a:rPr>
              <a:t>，本次编译到汇编阶段结束后就停止编译过程，不进入链接阶段。</a:t>
            </a:r>
            <a:r>
              <a:rPr kumimoji="1" lang="en-US" altLang="zh-CN" sz="2600" b="1" dirty="0" err="1">
                <a:latin typeface="+mn-ea"/>
                <a:ea typeface="+mn-ea"/>
              </a:rPr>
              <a:t>hello.o</a:t>
            </a:r>
            <a:r>
              <a:rPr kumimoji="1" lang="zh-CN" altLang="en-US" sz="2600" b="1" dirty="0">
                <a:latin typeface="+mn-ea"/>
                <a:ea typeface="+mn-ea"/>
              </a:rPr>
              <a:t>为二进制目标代码文件。</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35</a:t>
            </a:fld>
            <a:endParaRPr lang="en-US" altLang="zh-CN"/>
          </a:p>
        </p:txBody>
      </p:sp>
    </p:spTree>
    <p:extLst>
      <p:ext uri="{BB962C8B-B14F-4D97-AF65-F5344CB8AC3E}">
        <p14:creationId xmlns:p14="http://schemas.microsoft.com/office/powerpoint/2010/main" val="3489699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275211" y="1052736"/>
            <a:ext cx="8496300" cy="5069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20000"/>
              </a:lnSpc>
              <a:spcBef>
                <a:spcPct val="20000"/>
              </a:spcBef>
            </a:pPr>
            <a:r>
              <a:rPr kumimoji="1" lang="en-US" altLang="zh-CN" sz="2600" dirty="0">
                <a:solidFill>
                  <a:srgbClr val="0000CC"/>
                </a:solidFill>
                <a:latin typeface="+mn-ea"/>
                <a:ea typeface="+mn-ea"/>
              </a:rPr>
              <a:t>4</a:t>
            </a:r>
            <a:r>
              <a:rPr kumimoji="1" lang="zh-CN" altLang="en-US" sz="2600" dirty="0">
                <a:solidFill>
                  <a:srgbClr val="0000CC"/>
                </a:solidFill>
                <a:latin typeface="+mn-ea"/>
                <a:ea typeface="+mn-ea"/>
              </a:rPr>
              <a:t>．链接</a:t>
            </a:r>
            <a:r>
              <a:rPr kumimoji="1" lang="zh-CN" altLang="en-US" sz="2600" dirty="0" smtClean="0">
                <a:solidFill>
                  <a:srgbClr val="0000CC"/>
                </a:solidFill>
                <a:latin typeface="+mn-ea"/>
                <a:ea typeface="+mn-ea"/>
              </a:rPr>
              <a:t>阶段</a:t>
            </a:r>
            <a:endParaRPr kumimoji="1" lang="en-US" altLang="zh-CN" sz="2600" b="1" dirty="0" smtClean="0">
              <a:latin typeface="+mn-ea"/>
              <a:ea typeface="+mn-ea"/>
            </a:endParaRPr>
          </a:p>
          <a:p>
            <a:pPr algn="l" eaLnBrk="1" hangingPunct="1">
              <a:lnSpc>
                <a:spcPct val="120000"/>
              </a:lnSpc>
              <a:spcBef>
                <a:spcPct val="20000"/>
              </a:spcBef>
            </a:pPr>
            <a:r>
              <a:rPr kumimoji="1" lang="zh-CN" altLang="en-US" sz="2600" b="1" dirty="0" smtClean="0">
                <a:latin typeface="+mn-ea"/>
                <a:ea typeface="+mn-ea"/>
              </a:rPr>
              <a:t>函数</a:t>
            </a:r>
            <a:r>
              <a:rPr kumimoji="1" lang="zh-CN" altLang="en-US" sz="2600" b="1" dirty="0">
                <a:latin typeface="+mn-ea"/>
                <a:ea typeface="+mn-ea"/>
              </a:rPr>
              <a:t>库一般分为</a:t>
            </a:r>
            <a:r>
              <a:rPr kumimoji="1" lang="zh-CN" altLang="en-US" sz="2600" b="1" dirty="0">
                <a:solidFill>
                  <a:srgbClr val="CC0099"/>
                </a:solidFill>
                <a:latin typeface="+mn-ea"/>
                <a:ea typeface="+mn-ea"/>
              </a:rPr>
              <a:t>静态库</a:t>
            </a:r>
            <a:r>
              <a:rPr kumimoji="1" lang="zh-CN" altLang="en-US" sz="2600" b="1" dirty="0">
                <a:latin typeface="+mn-ea"/>
                <a:ea typeface="+mn-ea"/>
              </a:rPr>
              <a:t>和</a:t>
            </a:r>
            <a:r>
              <a:rPr kumimoji="1" lang="zh-CN" altLang="en-US" sz="2600" b="1" dirty="0">
                <a:solidFill>
                  <a:srgbClr val="CC0099"/>
                </a:solidFill>
                <a:latin typeface="+mn-ea"/>
                <a:ea typeface="+mn-ea"/>
              </a:rPr>
              <a:t>动态库</a:t>
            </a:r>
            <a:r>
              <a:rPr kumimoji="1" lang="zh-CN" altLang="en-US" sz="2600" b="1" dirty="0">
                <a:latin typeface="+mn-ea"/>
                <a:ea typeface="+mn-ea"/>
              </a:rPr>
              <a:t>两种。</a:t>
            </a:r>
          </a:p>
          <a:p>
            <a:pPr marL="342900" indent="-342900" algn="l" eaLnBrk="1" hangingPunct="1">
              <a:lnSpc>
                <a:spcPct val="120000"/>
              </a:lnSpc>
              <a:spcBef>
                <a:spcPct val="20000"/>
              </a:spcBef>
              <a:buSzPct val="80000"/>
              <a:buFont typeface="Wingdings" panose="05000000000000000000" pitchFamily="2" charset="2"/>
              <a:buChar char="l"/>
            </a:pPr>
            <a:r>
              <a:rPr kumimoji="1" lang="zh-CN" altLang="en-US" sz="2600" b="1" dirty="0">
                <a:latin typeface="+mn-ea"/>
                <a:ea typeface="+mn-ea"/>
              </a:rPr>
              <a:t> </a:t>
            </a:r>
            <a:r>
              <a:rPr kumimoji="1" lang="zh-CN" altLang="en-US" sz="2600" b="1" dirty="0">
                <a:solidFill>
                  <a:srgbClr val="CC0099"/>
                </a:solidFill>
                <a:latin typeface="+mn-ea"/>
                <a:ea typeface="+mn-ea"/>
              </a:rPr>
              <a:t>静态库</a:t>
            </a:r>
            <a:r>
              <a:rPr kumimoji="1" lang="zh-CN" altLang="en-US" sz="2600" b="1" dirty="0">
                <a:latin typeface="+mn-ea"/>
                <a:ea typeface="+mn-ea"/>
              </a:rPr>
              <a:t>是指编译链接时，把库文件的代码全部加入到可执行文件中，因此生成的文件比较大，但在运行时也就不再需要库文件了。其后缀名一般为“</a:t>
            </a:r>
            <a:r>
              <a:rPr kumimoji="1" lang="en-US" altLang="zh-CN" sz="2600" b="1" dirty="0">
                <a:latin typeface="+mn-ea"/>
                <a:ea typeface="+mn-ea"/>
              </a:rPr>
              <a:t>.a”</a:t>
            </a:r>
            <a:r>
              <a:rPr kumimoji="1" lang="zh-CN" altLang="en-US" sz="2600" b="1" dirty="0">
                <a:latin typeface="+mn-ea"/>
                <a:ea typeface="+mn-ea"/>
              </a:rPr>
              <a:t>。</a:t>
            </a:r>
          </a:p>
          <a:p>
            <a:pPr marL="342900" indent="-342900" algn="l" eaLnBrk="1" hangingPunct="1">
              <a:lnSpc>
                <a:spcPct val="120000"/>
              </a:lnSpc>
              <a:spcBef>
                <a:spcPct val="20000"/>
              </a:spcBef>
              <a:buSzPct val="80000"/>
              <a:buFont typeface="Wingdings" panose="05000000000000000000" pitchFamily="2" charset="2"/>
              <a:buChar char="l"/>
            </a:pPr>
            <a:r>
              <a:rPr kumimoji="1" lang="zh-CN" altLang="en-US" sz="2600" b="1" dirty="0">
                <a:latin typeface="+mn-ea"/>
                <a:ea typeface="+mn-ea"/>
              </a:rPr>
              <a:t> </a:t>
            </a:r>
            <a:r>
              <a:rPr kumimoji="1" lang="zh-CN" altLang="en-US" sz="2600" b="1" dirty="0">
                <a:solidFill>
                  <a:srgbClr val="CC0099"/>
                </a:solidFill>
                <a:latin typeface="+mn-ea"/>
                <a:ea typeface="+mn-ea"/>
              </a:rPr>
              <a:t>动态库</a:t>
            </a:r>
            <a:r>
              <a:rPr kumimoji="1" lang="zh-CN" altLang="en-US" sz="2600" b="1" dirty="0">
                <a:latin typeface="+mn-ea"/>
                <a:ea typeface="+mn-ea"/>
              </a:rPr>
              <a:t>与之相反，在编译链接时并没有把库文件的代码加入到可执行文件中，而是在程序执行时运行链接文件加载库，这样可以节省系统的开销。动态库一般后缀名为“</a:t>
            </a:r>
            <a:r>
              <a:rPr kumimoji="1" lang="en-US" altLang="zh-CN" sz="2600" b="1" dirty="0">
                <a:latin typeface="+mn-ea"/>
                <a:ea typeface="+mn-ea"/>
              </a:rPr>
              <a:t>.so”</a:t>
            </a:r>
            <a:r>
              <a:rPr kumimoji="1" lang="zh-CN" altLang="en-US" sz="2600" b="1" dirty="0">
                <a:latin typeface="+mn-ea"/>
                <a:ea typeface="+mn-ea"/>
              </a:rPr>
              <a:t>，如前面所述的</a:t>
            </a:r>
            <a:r>
              <a:rPr kumimoji="1" lang="en-US" altLang="zh-CN" sz="2600" b="1" dirty="0" err="1">
                <a:latin typeface="+mn-ea"/>
                <a:ea typeface="+mn-ea"/>
              </a:rPr>
              <a:t>libc.so.6</a:t>
            </a:r>
            <a:r>
              <a:rPr kumimoji="1" lang="zh-CN" altLang="en-US" sz="2600" b="1" dirty="0">
                <a:latin typeface="+mn-ea"/>
                <a:ea typeface="+mn-ea"/>
              </a:rPr>
              <a:t>就是动态库</a:t>
            </a:r>
            <a:r>
              <a:rPr kumimoji="1" lang="zh-CN" altLang="en-US" sz="2600" b="1" dirty="0" smtClean="0">
                <a:latin typeface="+mn-ea"/>
                <a:ea typeface="+mn-ea"/>
              </a:rPr>
              <a:t>。</a:t>
            </a:r>
            <a:r>
              <a:rPr kumimoji="1" lang="en-US" altLang="zh-CN" sz="2600" b="1" dirty="0" err="1" smtClean="0">
                <a:latin typeface="+mn-ea"/>
                <a:ea typeface="+mn-ea"/>
              </a:rPr>
              <a:t>gcc</a:t>
            </a:r>
            <a:r>
              <a:rPr kumimoji="1" lang="zh-CN" altLang="en-US" sz="2600" b="1" dirty="0" smtClean="0">
                <a:latin typeface="+mn-ea"/>
                <a:ea typeface="+mn-ea"/>
              </a:rPr>
              <a:t>在</a:t>
            </a:r>
            <a:r>
              <a:rPr kumimoji="1" lang="zh-CN" altLang="en-US" sz="2600" b="1" dirty="0">
                <a:latin typeface="+mn-ea"/>
                <a:ea typeface="+mn-ea"/>
              </a:rPr>
              <a:t>编译时默认使用动态库。</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36</a:t>
            </a:fld>
            <a:endParaRPr lang="en-US" altLang="zh-CN"/>
          </a:p>
        </p:txBody>
      </p:sp>
    </p:spTree>
    <p:extLst>
      <p:ext uri="{BB962C8B-B14F-4D97-AF65-F5344CB8AC3E}">
        <p14:creationId xmlns:p14="http://schemas.microsoft.com/office/powerpoint/2010/main" val="36433839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250825" y="1124744"/>
            <a:ext cx="849788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20000"/>
              </a:lnSpc>
              <a:spcBef>
                <a:spcPct val="20000"/>
              </a:spcBef>
            </a:pPr>
            <a:r>
              <a:rPr kumimoji="1" lang="zh-CN" altLang="en-US" sz="2600" b="1" dirty="0" smtClean="0">
                <a:latin typeface="+mn-ea"/>
                <a:ea typeface="+mn-ea"/>
              </a:rPr>
              <a:t>完成链接</a:t>
            </a:r>
            <a:r>
              <a:rPr kumimoji="1" lang="zh-CN" altLang="en-US" sz="2600" b="1" dirty="0">
                <a:latin typeface="+mn-ea"/>
                <a:ea typeface="+mn-ea"/>
              </a:rPr>
              <a:t>之后</a:t>
            </a:r>
            <a:r>
              <a:rPr kumimoji="1" lang="zh-CN" altLang="en-US" sz="2600" b="1" dirty="0" smtClean="0">
                <a:latin typeface="+mn-ea"/>
                <a:ea typeface="+mn-ea"/>
              </a:rPr>
              <a:t>，</a:t>
            </a:r>
            <a:r>
              <a:rPr kumimoji="1" lang="en-US" altLang="zh-CN" sz="2600" dirty="0" err="1" smtClean="0">
                <a:latin typeface="+mn-ea"/>
                <a:ea typeface="+mn-ea"/>
              </a:rPr>
              <a:t>gcc</a:t>
            </a:r>
            <a:r>
              <a:rPr kumimoji="1" lang="zh-CN" altLang="en-US" sz="2600" b="1" dirty="0" smtClean="0">
                <a:latin typeface="+mn-ea"/>
                <a:ea typeface="+mn-ea"/>
              </a:rPr>
              <a:t>就</a:t>
            </a:r>
            <a:r>
              <a:rPr kumimoji="1" lang="zh-CN" altLang="en-US" sz="2600" b="1" dirty="0">
                <a:latin typeface="+mn-ea"/>
                <a:ea typeface="+mn-ea"/>
              </a:rPr>
              <a:t>可生成可执行文件，命令</a:t>
            </a:r>
            <a:r>
              <a:rPr kumimoji="1" lang="zh-CN" altLang="en-US" sz="2600" b="1" dirty="0" smtClean="0">
                <a:latin typeface="+mn-ea"/>
                <a:ea typeface="+mn-ea"/>
              </a:rPr>
              <a:t>如下</a:t>
            </a:r>
            <a:r>
              <a:rPr kumimoji="1" lang="en-US" altLang="zh-CN" sz="2600" b="1" dirty="0" smtClean="0">
                <a:latin typeface="+mn-ea"/>
                <a:ea typeface="+mn-ea"/>
              </a:rPr>
              <a:t>:</a:t>
            </a:r>
            <a:endParaRPr kumimoji="1" lang="zh-CN" altLang="en-US" sz="2600" b="1" dirty="0">
              <a:latin typeface="+mn-ea"/>
              <a:ea typeface="+mn-ea"/>
            </a:endParaRPr>
          </a:p>
          <a:p>
            <a:pPr algn="l" eaLnBrk="1" hangingPunct="1">
              <a:lnSpc>
                <a:spcPct val="120000"/>
              </a:lnSpc>
              <a:spcBef>
                <a:spcPct val="20000"/>
              </a:spcBef>
            </a:pPr>
            <a:r>
              <a:rPr kumimoji="1" lang="en-US" altLang="zh-CN" sz="2600" dirty="0">
                <a:latin typeface="+mn-ea"/>
              </a:rPr>
              <a:t>[</a:t>
            </a:r>
            <a:r>
              <a:rPr kumimoji="1" lang="en-US" altLang="zh-CN" sz="2600" dirty="0" err="1">
                <a:latin typeface="+mn-ea"/>
              </a:rPr>
              <a:t>root@linux</a:t>
            </a:r>
            <a:r>
              <a:rPr kumimoji="1" lang="en-US" altLang="zh-CN" sz="2600" dirty="0">
                <a:latin typeface="+mn-ea"/>
              </a:rPr>
              <a:t> root]# </a:t>
            </a:r>
            <a:r>
              <a:rPr kumimoji="1" lang="en-US" altLang="zh-CN" sz="2600" b="1" dirty="0" err="1" smtClean="0">
                <a:solidFill>
                  <a:srgbClr val="0000CC"/>
                </a:solidFill>
                <a:latin typeface="+mn-ea"/>
                <a:ea typeface="+mn-ea"/>
              </a:rPr>
              <a:t>gcc</a:t>
            </a:r>
            <a:r>
              <a:rPr kumimoji="1" lang="en-US" altLang="zh-CN" sz="2600" b="1" dirty="0" smtClean="0">
                <a:solidFill>
                  <a:srgbClr val="0000CC"/>
                </a:solidFill>
                <a:latin typeface="+mn-ea"/>
                <a:ea typeface="+mn-ea"/>
              </a:rPr>
              <a:t> </a:t>
            </a:r>
            <a:r>
              <a:rPr kumimoji="1" lang="en-US" altLang="zh-CN" sz="2600" b="1" dirty="0" err="1">
                <a:solidFill>
                  <a:srgbClr val="0000CC"/>
                </a:solidFill>
                <a:latin typeface="+mn-ea"/>
                <a:ea typeface="+mn-ea"/>
              </a:rPr>
              <a:t>hello.o</a:t>
            </a:r>
            <a:r>
              <a:rPr kumimoji="1" lang="en-US" altLang="zh-CN" sz="2600" b="1" dirty="0">
                <a:solidFill>
                  <a:srgbClr val="0000CC"/>
                </a:solidFill>
                <a:latin typeface="+mn-ea"/>
                <a:ea typeface="+mn-ea"/>
              </a:rPr>
              <a:t> -o hello</a:t>
            </a:r>
          </a:p>
          <a:p>
            <a:pPr algn="l" eaLnBrk="1" hangingPunct="1">
              <a:lnSpc>
                <a:spcPct val="120000"/>
              </a:lnSpc>
              <a:spcBef>
                <a:spcPct val="20000"/>
              </a:spcBef>
            </a:pPr>
            <a:r>
              <a:rPr kumimoji="1" lang="zh-CN" altLang="en-US" sz="2600" b="1" dirty="0">
                <a:latin typeface="+mn-ea"/>
                <a:ea typeface="+mn-ea"/>
              </a:rPr>
              <a:t> </a:t>
            </a:r>
            <a:r>
              <a:rPr kumimoji="1" lang="zh-CN" altLang="en-US" sz="2600" b="1" dirty="0" smtClean="0">
                <a:latin typeface="+mn-ea"/>
                <a:ea typeface="+mn-ea"/>
              </a:rPr>
              <a:t>该</a:t>
            </a:r>
            <a:r>
              <a:rPr kumimoji="1" lang="zh-CN" altLang="en-US" sz="2600" b="1" dirty="0">
                <a:latin typeface="+mn-ea"/>
                <a:ea typeface="+mn-ea"/>
              </a:rPr>
              <a:t>命令</a:t>
            </a:r>
            <a:r>
              <a:rPr kumimoji="1" lang="en-US" altLang="zh-CN" sz="2600" b="1" dirty="0">
                <a:latin typeface="+mn-ea"/>
                <a:ea typeface="+mn-ea"/>
              </a:rPr>
              <a:t>gcc</a:t>
            </a:r>
            <a:r>
              <a:rPr kumimoji="1" lang="zh-CN" altLang="en-US" sz="2600" b="1" dirty="0">
                <a:latin typeface="+mn-ea"/>
                <a:ea typeface="+mn-ea"/>
              </a:rPr>
              <a:t>之后无选项参数，表示对指定的源文件进行编译，直到输出执行</a:t>
            </a:r>
            <a:r>
              <a:rPr kumimoji="1" lang="zh-CN" altLang="en-US" sz="2600" b="1" dirty="0" smtClean="0">
                <a:latin typeface="+mn-ea"/>
                <a:ea typeface="+mn-ea"/>
              </a:rPr>
              <a:t>文件</a:t>
            </a:r>
            <a:r>
              <a:rPr kumimoji="1" lang="zh-CN" altLang="en-US" sz="2600" dirty="0">
                <a:latin typeface="+mn-ea"/>
                <a:ea typeface="+mn-ea"/>
              </a:rPr>
              <a:t>，</a:t>
            </a:r>
            <a:r>
              <a:rPr kumimoji="1" lang="zh-CN" altLang="en-US" sz="2600" b="1" dirty="0" smtClean="0">
                <a:latin typeface="+mn-ea"/>
                <a:ea typeface="+mn-ea"/>
              </a:rPr>
              <a:t>示例</a:t>
            </a:r>
            <a:r>
              <a:rPr kumimoji="1" lang="zh-CN" altLang="en-US" sz="2600" b="1" dirty="0">
                <a:latin typeface="+mn-ea"/>
                <a:ea typeface="+mn-ea"/>
              </a:rPr>
              <a:t>中的源文件为</a:t>
            </a:r>
            <a:r>
              <a:rPr kumimoji="1" lang="en-US" altLang="zh-CN" sz="2600" b="1" dirty="0" err="1">
                <a:latin typeface="+mn-ea"/>
                <a:ea typeface="+mn-ea"/>
              </a:rPr>
              <a:t>hello.o</a:t>
            </a:r>
            <a:r>
              <a:rPr kumimoji="1" lang="zh-CN" altLang="en-US" sz="2600" b="1" dirty="0">
                <a:latin typeface="+mn-ea"/>
                <a:ea typeface="+mn-ea"/>
              </a:rPr>
              <a:t>，输出的执行文件</a:t>
            </a:r>
            <a:r>
              <a:rPr kumimoji="1" lang="en-US" altLang="zh-CN" sz="2600" b="1" dirty="0" smtClean="0">
                <a:latin typeface="+mn-ea"/>
                <a:ea typeface="+mn-ea"/>
              </a:rPr>
              <a:t>hello</a:t>
            </a:r>
            <a:r>
              <a:rPr kumimoji="1" lang="zh-CN" altLang="en-US" sz="2600" b="1" dirty="0" smtClean="0">
                <a:latin typeface="+mn-ea"/>
                <a:ea typeface="+mn-ea"/>
              </a:rPr>
              <a:t>。</a:t>
            </a:r>
            <a:endParaRPr kumimoji="1" lang="zh-CN" altLang="en-US" sz="2600" b="1" dirty="0">
              <a:latin typeface="+mn-ea"/>
              <a:ea typeface="+mn-ea"/>
            </a:endParaRPr>
          </a:p>
          <a:p>
            <a:pPr algn="l" eaLnBrk="1" hangingPunct="1">
              <a:lnSpc>
                <a:spcPct val="120000"/>
              </a:lnSpc>
              <a:spcBef>
                <a:spcPct val="20000"/>
              </a:spcBef>
            </a:pPr>
            <a:r>
              <a:rPr kumimoji="1" lang="zh-CN" altLang="en-US" sz="2600" b="1" dirty="0">
                <a:latin typeface="+mn-ea"/>
                <a:ea typeface="+mn-ea"/>
              </a:rPr>
              <a:t>    </a:t>
            </a:r>
          </a:p>
          <a:p>
            <a:pPr algn="l" eaLnBrk="1" hangingPunct="1">
              <a:lnSpc>
                <a:spcPct val="120000"/>
              </a:lnSpc>
              <a:spcBef>
                <a:spcPct val="20000"/>
              </a:spcBef>
            </a:pPr>
            <a:r>
              <a:rPr kumimoji="1" lang="zh-CN" altLang="en-US" sz="2600" b="1" dirty="0" smtClean="0">
                <a:latin typeface="+mn-ea"/>
                <a:ea typeface="+mn-ea"/>
              </a:rPr>
              <a:t>运行</a:t>
            </a:r>
            <a:r>
              <a:rPr kumimoji="1" lang="zh-CN" altLang="en-US" sz="2600" b="1" dirty="0">
                <a:latin typeface="+mn-ea"/>
                <a:ea typeface="+mn-ea"/>
              </a:rPr>
              <a:t>该可执行</a:t>
            </a:r>
            <a:r>
              <a:rPr kumimoji="1" lang="zh-CN" altLang="en-US" sz="2600" b="1" dirty="0" smtClean="0">
                <a:latin typeface="+mn-ea"/>
                <a:ea typeface="+mn-ea"/>
              </a:rPr>
              <a:t>文件</a:t>
            </a:r>
            <a:r>
              <a:rPr kumimoji="1" lang="en-US" altLang="zh-CN" sz="2600" b="1" dirty="0" smtClean="0">
                <a:latin typeface="+mn-ea"/>
                <a:ea typeface="+mn-ea"/>
              </a:rPr>
              <a:t>,</a:t>
            </a:r>
            <a:r>
              <a:rPr kumimoji="1" lang="zh-CN" altLang="en-US" sz="2600" b="1" dirty="0" smtClean="0">
                <a:latin typeface="+mn-ea"/>
                <a:ea typeface="+mn-ea"/>
              </a:rPr>
              <a:t>出现</a:t>
            </a:r>
            <a:r>
              <a:rPr kumimoji="1" lang="zh-CN" altLang="en-US" sz="2600" b="1" dirty="0">
                <a:latin typeface="+mn-ea"/>
                <a:ea typeface="+mn-ea"/>
              </a:rPr>
              <a:t>正确的结果如下。</a:t>
            </a:r>
          </a:p>
          <a:p>
            <a:pPr algn="l" eaLnBrk="1" hangingPunct="1">
              <a:lnSpc>
                <a:spcPct val="120000"/>
              </a:lnSpc>
              <a:spcBef>
                <a:spcPct val="20000"/>
              </a:spcBef>
            </a:pPr>
            <a:r>
              <a:rPr kumimoji="1" lang="en-US" altLang="zh-CN" sz="2600" dirty="0">
                <a:latin typeface="+mn-ea"/>
              </a:rPr>
              <a:t>[</a:t>
            </a:r>
            <a:r>
              <a:rPr kumimoji="1" lang="en-US" altLang="zh-CN" sz="2600" dirty="0" err="1">
                <a:latin typeface="+mn-ea"/>
              </a:rPr>
              <a:t>root@linux</a:t>
            </a:r>
            <a:r>
              <a:rPr kumimoji="1" lang="en-US" altLang="zh-CN" sz="2600" dirty="0">
                <a:latin typeface="+mn-ea"/>
              </a:rPr>
              <a:t> root]#./</a:t>
            </a:r>
            <a:r>
              <a:rPr kumimoji="1" lang="en-US" altLang="zh-CN" sz="2600" b="1" dirty="0" smtClean="0">
                <a:solidFill>
                  <a:srgbClr val="0000CC"/>
                </a:solidFill>
                <a:latin typeface="+mn-ea"/>
                <a:ea typeface="+mn-ea"/>
              </a:rPr>
              <a:t>hello</a:t>
            </a:r>
            <a:endParaRPr kumimoji="1" lang="en-US" altLang="zh-CN" sz="2600" b="1" dirty="0">
              <a:solidFill>
                <a:srgbClr val="0000CC"/>
              </a:solidFill>
              <a:latin typeface="+mn-ea"/>
              <a:ea typeface="+mn-ea"/>
            </a:endParaRPr>
          </a:p>
          <a:p>
            <a:pPr algn="l" eaLnBrk="1" hangingPunct="1">
              <a:lnSpc>
                <a:spcPct val="120000"/>
              </a:lnSpc>
              <a:spcBef>
                <a:spcPct val="20000"/>
              </a:spcBef>
            </a:pPr>
            <a:r>
              <a:rPr kumimoji="1" lang="en-US" altLang="zh-CN" sz="2600" b="1" dirty="0" err="1">
                <a:latin typeface="+mn-ea"/>
                <a:ea typeface="+mn-ea"/>
              </a:rPr>
              <a:t>Hello,my</a:t>
            </a:r>
            <a:r>
              <a:rPr kumimoji="1" lang="en-US" altLang="zh-CN" sz="2600" b="1" dirty="0">
                <a:latin typeface="+mn-ea"/>
                <a:ea typeface="+mn-ea"/>
              </a:rPr>
              <a:t> dear friend! </a:t>
            </a:r>
            <a:endParaRPr kumimoji="1" lang="zh-CN" altLang="en-US" sz="2600" b="1" dirty="0">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37</a:t>
            </a:fld>
            <a:endParaRPr lang="en-US" altLang="zh-CN"/>
          </a:p>
        </p:txBody>
      </p:sp>
    </p:spTree>
    <p:extLst>
      <p:ext uri="{BB962C8B-B14F-4D97-AF65-F5344CB8AC3E}">
        <p14:creationId xmlns:p14="http://schemas.microsoft.com/office/powerpoint/2010/main" val="8575262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395536" y="1071465"/>
            <a:ext cx="8135937" cy="4589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20000"/>
              </a:lnSpc>
              <a:spcBef>
                <a:spcPct val="20000"/>
              </a:spcBef>
            </a:pPr>
            <a:r>
              <a:rPr kumimoji="1" lang="zh-CN" altLang="en-US" sz="2600" b="1" dirty="0" smtClean="0">
                <a:solidFill>
                  <a:srgbClr val="0000CC"/>
                </a:solidFill>
                <a:latin typeface="+mn-ea"/>
                <a:ea typeface="+mn-ea"/>
              </a:rPr>
              <a:t>同时</a:t>
            </a:r>
            <a:r>
              <a:rPr kumimoji="1" lang="zh-CN" altLang="en-US" sz="2600" b="1" dirty="0">
                <a:solidFill>
                  <a:srgbClr val="0000CC"/>
                </a:solidFill>
                <a:latin typeface="+mn-ea"/>
                <a:ea typeface="+mn-ea"/>
              </a:rPr>
              <a:t>编译多个文件</a:t>
            </a:r>
          </a:p>
          <a:p>
            <a:pPr marL="342900" indent="-342900" algn="l" eaLnBrk="1" hangingPunct="1">
              <a:lnSpc>
                <a:spcPct val="120000"/>
              </a:lnSpc>
              <a:spcBef>
                <a:spcPct val="20000"/>
              </a:spcBef>
              <a:buSzPct val="80000"/>
              <a:buFont typeface="Wingdings" panose="05000000000000000000" pitchFamily="2" charset="2"/>
              <a:buChar char="l"/>
            </a:pPr>
            <a:r>
              <a:rPr kumimoji="1" lang="zh-CN" altLang="en-US" sz="2600" b="1" dirty="0" smtClean="0">
                <a:latin typeface="+mn-ea"/>
                <a:ea typeface="+mn-ea"/>
              </a:rPr>
              <a:t>在</a:t>
            </a:r>
            <a:r>
              <a:rPr kumimoji="1" lang="zh-CN" altLang="en-US" sz="2600" b="1" dirty="0">
                <a:latin typeface="+mn-ea"/>
                <a:ea typeface="+mn-ea"/>
              </a:rPr>
              <a:t>采用模块化的设计思想进行软件开发时，通常整个程序是由多个源文件组成的，相应的也就形成了多个编译单元，</a:t>
            </a:r>
            <a:r>
              <a:rPr kumimoji="1" lang="zh-CN" altLang="en-US" sz="2600" b="1" dirty="0" smtClean="0">
                <a:latin typeface="+mn-ea"/>
                <a:ea typeface="+mn-ea"/>
              </a:rPr>
              <a:t>使用</a:t>
            </a:r>
            <a:r>
              <a:rPr kumimoji="1" lang="en-US" altLang="zh-CN" sz="2600" dirty="0" err="1" smtClean="0">
                <a:latin typeface="+mn-ea"/>
                <a:ea typeface="+mn-ea"/>
              </a:rPr>
              <a:t>gcc</a:t>
            </a:r>
            <a:r>
              <a:rPr kumimoji="1" lang="zh-CN" altLang="en-US" sz="2600" b="1" dirty="0" smtClean="0">
                <a:latin typeface="+mn-ea"/>
                <a:ea typeface="+mn-ea"/>
              </a:rPr>
              <a:t>能够</a:t>
            </a:r>
            <a:r>
              <a:rPr kumimoji="1" lang="zh-CN" altLang="en-US" sz="2600" b="1" dirty="0">
                <a:latin typeface="+mn-ea"/>
                <a:ea typeface="+mn-ea"/>
              </a:rPr>
              <a:t>很好地管理这些编译单元</a:t>
            </a:r>
            <a:r>
              <a:rPr kumimoji="1" lang="zh-CN" altLang="en-US" sz="2600" b="1" dirty="0" smtClean="0">
                <a:latin typeface="+mn-ea"/>
                <a:ea typeface="+mn-ea"/>
              </a:rPr>
              <a:t>。    </a:t>
            </a:r>
            <a:endParaRPr kumimoji="1" lang="zh-CN" altLang="en-US" sz="2600" b="1" dirty="0">
              <a:latin typeface="+mn-ea"/>
              <a:ea typeface="+mn-ea"/>
            </a:endParaRPr>
          </a:p>
          <a:p>
            <a:pPr marL="342900" indent="-342900" algn="l" eaLnBrk="1" hangingPunct="1">
              <a:lnSpc>
                <a:spcPct val="120000"/>
              </a:lnSpc>
              <a:spcBef>
                <a:spcPct val="20000"/>
              </a:spcBef>
              <a:buSzPct val="80000"/>
              <a:buFont typeface="Wingdings" panose="05000000000000000000" pitchFamily="2" charset="2"/>
              <a:buChar char="l"/>
            </a:pPr>
            <a:r>
              <a:rPr kumimoji="1" lang="zh-CN" altLang="en-US" sz="2600" b="1" dirty="0" smtClean="0">
                <a:latin typeface="+mn-ea"/>
                <a:ea typeface="+mn-ea"/>
              </a:rPr>
              <a:t>假设</a:t>
            </a:r>
            <a:r>
              <a:rPr kumimoji="1" lang="zh-CN" altLang="en-US" sz="2600" b="1" dirty="0">
                <a:latin typeface="+mn-ea"/>
                <a:ea typeface="+mn-ea"/>
              </a:rPr>
              <a:t>有一个由</a:t>
            </a:r>
            <a:r>
              <a:rPr kumimoji="1" lang="en-US" altLang="zh-CN" sz="2600" b="1" dirty="0" err="1">
                <a:latin typeface="+mn-ea"/>
                <a:ea typeface="+mn-ea"/>
              </a:rPr>
              <a:t>foo1.c</a:t>
            </a:r>
            <a:r>
              <a:rPr kumimoji="1" lang="zh-CN" altLang="en-US" sz="2600" b="1" dirty="0">
                <a:latin typeface="+mn-ea"/>
                <a:ea typeface="+mn-ea"/>
              </a:rPr>
              <a:t>和</a:t>
            </a:r>
            <a:r>
              <a:rPr kumimoji="1" lang="en-US" altLang="zh-CN" sz="2600" b="1" dirty="0" err="1">
                <a:latin typeface="+mn-ea"/>
                <a:ea typeface="+mn-ea"/>
              </a:rPr>
              <a:t>foo2.c</a:t>
            </a:r>
            <a:r>
              <a:rPr kumimoji="1" lang="zh-CN" altLang="en-US" sz="2600" b="1" dirty="0">
                <a:latin typeface="+mn-ea"/>
                <a:ea typeface="+mn-ea"/>
              </a:rPr>
              <a:t>两个源文件组成的程序，为了对它们进行编译，并最终生成可执行文件</a:t>
            </a:r>
            <a:r>
              <a:rPr kumimoji="1" lang="en-US" altLang="zh-CN" sz="2600" b="1" dirty="0">
                <a:latin typeface="+mn-ea"/>
                <a:ea typeface="+mn-ea"/>
              </a:rPr>
              <a:t>foo</a:t>
            </a:r>
            <a:r>
              <a:rPr kumimoji="1" lang="zh-CN" altLang="en-US" sz="2600" b="1" dirty="0">
                <a:latin typeface="+mn-ea"/>
                <a:ea typeface="+mn-ea"/>
              </a:rPr>
              <a:t>，可以使用下面这条命令：</a:t>
            </a:r>
          </a:p>
          <a:p>
            <a:pPr algn="l" eaLnBrk="1" hangingPunct="1">
              <a:lnSpc>
                <a:spcPct val="120000"/>
              </a:lnSpc>
              <a:spcBef>
                <a:spcPct val="20000"/>
              </a:spcBef>
            </a:pPr>
            <a:r>
              <a:rPr kumimoji="1" lang="en-US" altLang="zh-CN" sz="2600" dirty="0">
                <a:latin typeface="+mn-ea"/>
              </a:rPr>
              <a:t>[</a:t>
            </a:r>
            <a:r>
              <a:rPr kumimoji="1" lang="en-US" altLang="zh-CN" sz="2600" dirty="0" err="1">
                <a:latin typeface="+mn-ea"/>
              </a:rPr>
              <a:t>root@linux</a:t>
            </a:r>
            <a:r>
              <a:rPr kumimoji="1" lang="en-US" altLang="zh-CN" sz="2600" dirty="0">
                <a:latin typeface="+mn-ea"/>
              </a:rPr>
              <a:t> root]# </a:t>
            </a:r>
            <a:r>
              <a:rPr kumimoji="1" lang="en-US" altLang="zh-CN" sz="2600" b="1" dirty="0" err="1" smtClean="0">
                <a:solidFill>
                  <a:srgbClr val="0000CC"/>
                </a:solidFill>
                <a:latin typeface="+mn-ea"/>
                <a:ea typeface="+mn-ea"/>
              </a:rPr>
              <a:t>gcc</a:t>
            </a:r>
            <a:r>
              <a:rPr kumimoji="1" lang="en-US" altLang="zh-CN" sz="2600" b="1" dirty="0" smtClean="0">
                <a:solidFill>
                  <a:srgbClr val="0000CC"/>
                </a:solidFill>
                <a:latin typeface="+mn-ea"/>
                <a:ea typeface="+mn-ea"/>
              </a:rPr>
              <a:t> </a:t>
            </a:r>
            <a:r>
              <a:rPr kumimoji="1" lang="en-US" altLang="zh-CN" sz="2600" b="1" dirty="0" err="1">
                <a:solidFill>
                  <a:srgbClr val="0000CC"/>
                </a:solidFill>
                <a:latin typeface="+mn-ea"/>
                <a:ea typeface="+mn-ea"/>
              </a:rPr>
              <a:t>foo1.c</a:t>
            </a:r>
            <a:r>
              <a:rPr kumimoji="1" lang="en-US" altLang="zh-CN" sz="2600" b="1" dirty="0">
                <a:solidFill>
                  <a:srgbClr val="0000CC"/>
                </a:solidFill>
                <a:latin typeface="+mn-ea"/>
                <a:ea typeface="+mn-ea"/>
              </a:rPr>
              <a:t> </a:t>
            </a:r>
            <a:r>
              <a:rPr kumimoji="1" lang="en-US" altLang="zh-CN" sz="2600" b="1" dirty="0" err="1">
                <a:solidFill>
                  <a:srgbClr val="0000CC"/>
                </a:solidFill>
                <a:latin typeface="+mn-ea"/>
                <a:ea typeface="+mn-ea"/>
              </a:rPr>
              <a:t>foo2.c</a:t>
            </a:r>
            <a:r>
              <a:rPr kumimoji="1" lang="en-US" altLang="zh-CN" sz="2600" b="1" dirty="0">
                <a:solidFill>
                  <a:srgbClr val="0000CC"/>
                </a:solidFill>
                <a:latin typeface="+mn-ea"/>
                <a:ea typeface="+mn-ea"/>
              </a:rPr>
              <a:t> -o foo</a:t>
            </a:r>
            <a:endParaRPr kumimoji="1" lang="zh-CN" altLang="en-US" sz="2600" b="1" dirty="0">
              <a:solidFill>
                <a:srgbClr val="0000CC"/>
              </a:solidFill>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38</a:t>
            </a:fld>
            <a:endParaRPr lang="en-US" altLang="zh-CN"/>
          </a:p>
        </p:txBody>
      </p:sp>
    </p:spTree>
    <p:extLst>
      <p:ext uri="{BB962C8B-B14F-4D97-AF65-F5344CB8AC3E}">
        <p14:creationId xmlns:p14="http://schemas.microsoft.com/office/powerpoint/2010/main" val="7760906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250825" y="260350"/>
            <a:ext cx="85693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20000"/>
              </a:spcBef>
            </a:pPr>
            <a:r>
              <a:rPr kumimoji="1" lang="en-US" altLang="zh-CN" sz="4000" dirty="0" err="1" smtClean="0">
                <a:latin typeface="+mj-ea"/>
                <a:ea typeface="+mj-ea"/>
              </a:rPr>
              <a:t>GCC</a:t>
            </a:r>
            <a:r>
              <a:rPr kumimoji="1" lang="zh-CN" altLang="en-US" sz="4000" b="1" dirty="0" smtClean="0">
                <a:latin typeface="+mj-ea"/>
                <a:ea typeface="+mj-ea"/>
              </a:rPr>
              <a:t>编译</a:t>
            </a:r>
            <a:r>
              <a:rPr kumimoji="1" lang="zh-CN" altLang="en-US" sz="4000" b="1" dirty="0">
                <a:latin typeface="+mj-ea"/>
                <a:ea typeface="+mj-ea"/>
              </a:rPr>
              <a:t>选项介绍</a:t>
            </a:r>
          </a:p>
        </p:txBody>
      </p:sp>
      <p:sp>
        <p:nvSpPr>
          <p:cNvPr id="33795" name="Text Box 5"/>
          <p:cNvSpPr txBox="1">
            <a:spLocks noChangeArrowheads="1"/>
          </p:cNvSpPr>
          <p:nvPr/>
        </p:nvSpPr>
        <p:spPr bwMode="auto">
          <a:xfrm>
            <a:off x="333637" y="1340768"/>
            <a:ext cx="8198803" cy="4684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marL="457200" indent="-457200" algn="l" eaLnBrk="1" hangingPunct="1">
              <a:lnSpc>
                <a:spcPct val="120000"/>
              </a:lnSpc>
              <a:spcBef>
                <a:spcPct val="20000"/>
              </a:spcBef>
              <a:buSzPct val="80000"/>
              <a:buFont typeface="Wingdings" panose="05000000000000000000" pitchFamily="2" charset="2"/>
              <a:buChar char="l"/>
            </a:pPr>
            <a:r>
              <a:rPr kumimoji="1" lang="en-US" altLang="zh-CN" sz="2700" dirty="0">
                <a:latin typeface="+mn-ea"/>
                <a:ea typeface="+mn-ea"/>
              </a:rPr>
              <a:t>g</a:t>
            </a:r>
            <a:r>
              <a:rPr kumimoji="1" lang="en-US" altLang="zh-CN" sz="2700" dirty="0" smtClean="0">
                <a:latin typeface="+mn-ea"/>
                <a:ea typeface="+mn-ea"/>
              </a:rPr>
              <a:t>cc</a:t>
            </a:r>
            <a:r>
              <a:rPr kumimoji="1" lang="zh-CN" altLang="en-US" sz="2700" dirty="0" smtClean="0">
                <a:latin typeface="+mn-ea"/>
                <a:ea typeface="+mn-ea"/>
              </a:rPr>
              <a:t>有超过</a:t>
            </a:r>
            <a:r>
              <a:rPr kumimoji="1" lang="en-US" altLang="zh-CN" sz="2700" dirty="0" smtClean="0">
                <a:latin typeface="+mn-ea"/>
                <a:ea typeface="+mn-ea"/>
              </a:rPr>
              <a:t>100</a:t>
            </a:r>
            <a:r>
              <a:rPr kumimoji="1" lang="zh-CN" altLang="en-US" sz="2700" dirty="0" smtClean="0">
                <a:latin typeface="+mn-ea"/>
                <a:ea typeface="+mn-ea"/>
              </a:rPr>
              <a:t>个的编译选项，具体的可以使用命令</a:t>
            </a:r>
            <a:r>
              <a:rPr kumimoji="1" lang="en-US" altLang="zh-CN" sz="2700" dirty="0" smtClean="0">
                <a:solidFill>
                  <a:srgbClr val="CC0099"/>
                </a:solidFill>
                <a:latin typeface="+mn-ea"/>
                <a:ea typeface="+mn-ea"/>
              </a:rPr>
              <a:t>man gcc</a:t>
            </a:r>
            <a:r>
              <a:rPr kumimoji="1" lang="zh-CN" altLang="en-US" sz="2700" dirty="0" smtClean="0">
                <a:latin typeface="+mn-ea"/>
                <a:ea typeface="+mn-ea"/>
              </a:rPr>
              <a:t>查看。</a:t>
            </a:r>
            <a:endParaRPr kumimoji="1" lang="en-US" altLang="zh-CN" sz="2700" dirty="0" smtClean="0">
              <a:latin typeface="+mn-ea"/>
              <a:ea typeface="+mn-ea"/>
            </a:endParaRPr>
          </a:p>
          <a:p>
            <a:pPr marL="457200" indent="-457200" algn="l" eaLnBrk="1" hangingPunct="1">
              <a:lnSpc>
                <a:spcPct val="120000"/>
              </a:lnSpc>
              <a:spcBef>
                <a:spcPct val="20000"/>
              </a:spcBef>
              <a:buSzPct val="80000"/>
              <a:buFont typeface="Wingdings" panose="05000000000000000000" pitchFamily="2" charset="2"/>
              <a:buChar char="l"/>
            </a:pPr>
            <a:r>
              <a:rPr kumimoji="1" lang="en-US" altLang="zh-CN" sz="2700" b="1" dirty="0" smtClean="0">
                <a:latin typeface="+mn-ea"/>
                <a:ea typeface="+mn-ea"/>
              </a:rPr>
              <a:t>gcc</a:t>
            </a:r>
            <a:r>
              <a:rPr kumimoji="1" lang="zh-CN" altLang="en-US" sz="2700" b="1" dirty="0" smtClean="0">
                <a:latin typeface="+mn-ea"/>
                <a:ea typeface="+mn-ea"/>
              </a:rPr>
              <a:t>的常用选项</a:t>
            </a:r>
            <a:r>
              <a:rPr kumimoji="1" lang="en-US" altLang="zh-CN" sz="2700" dirty="0" smtClean="0">
                <a:latin typeface="+mn-ea"/>
                <a:ea typeface="+mn-ea"/>
              </a:rPr>
              <a:t>:</a:t>
            </a:r>
          </a:p>
          <a:p>
            <a:pPr algn="l" eaLnBrk="1" hangingPunct="1">
              <a:lnSpc>
                <a:spcPct val="120000"/>
              </a:lnSpc>
              <a:spcBef>
                <a:spcPct val="20000"/>
              </a:spcBef>
              <a:buSzPct val="80000"/>
            </a:pPr>
            <a:r>
              <a:rPr kumimoji="1" lang="zh-CN" altLang="en-US" sz="2700" b="1" dirty="0" smtClean="0">
                <a:latin typeface="+mn-ea"/>
                <a:ea typeface="+mn-ea"/>
              </a:rPr>
              <a:t> </a:t>
            </a:r>
            <a:r>
              <a:rPr kumimoji="1" lang="zh-CN" altLang="en-US" sz="2700" b="1" dirty="0">
                <a:latin typeface="+mn-ea"/>
                <a:ea typeface="+mn-ea"/>
              </a:rPr>
              <a:t>“</a:t>
            </a:r>
            <a:r>
              <a:rPr kumimoji="1" lang="en-US" altLang="zh-CN" sz="2700" b="1" dirty="0">
                <a:latin typeface="+mn-ea"/>
                <a:ea typeface="+mn-ea"/>
              </a:rPr>
              <a:t>-E”</a:t>
            </a:r>
            <a:r>
              <a:rPr kumimoji="1" lang="zh-CN" altLang="en-US" sz="2700" b="1" dirty="0">
                <a:latin typeface="+mn-ea"/>
                <a:ea typeface="+mn-ea"/>
              </a:rPr>
              <a:t>、“</a:t>
            </a:r>
            <a:r>
              <a:rPr kumimoji="1" lang="en-US" altLang="zh-CN" sz="2700" b="1" dirty="0">
                <a:latin typeface="+mn-ea"/>
                <a:ea typeface="+mn-ea"/>
              </a:rPr>
              <a:t>-o”</a:t>
            </a:r>
            <a:r>
              <a:rPr kumimoji="1" lang="zh-CN" altLang="en-US" sz="2700" b="1" dirty="0">
                <a:latin typeface="+mn-ea"/>
                <a:ea typeface="+mn-ea"/>
              </a:rPr>
              <a:t>、“</a:t>
            </a:r>
            <a:r>
              <a:rPr kumimoji="1" lang="en-US" altLang="zh-CN" sz="2700" b="1" dirty="0">
                <a:latin typeface="+mn-ea"/>
                <a:ea typeface="+mn-ea"/>
              </a:rPr>
              <a:t>-S”</a:t>
            </a:r>
            <a:r>
              <a:rPr kumimoji="1" lang="zh-CN" altLang="en-US" sz="2700" b="1" dirty="0">
                <a:latin typeface="+mn-ea"/>
                <a:ea typeface="+mn-ea"/>
              </a:rPr>
              <a:t>、“</a:t>
            </a:r>
            <a:r>
              <a:rPr kumimoji="1" lang="en-US" altLang="zh-CN" sz="2700" b="1" dirty="0">
                <a:latin typeface="+mn-ea"/>
                <a:ea typeface="+mn-ea"/>
              </a:rPr>
              <a:t>-c”</a:t>
            </a:r>
            <a:r>
              <a:rPr kumimoji="1" lang="zh-CN" altLang="en-US" sz="2700" b="1" dirty="0">
                <a:latin typeface="+mn-ea"/>
                <a:ea typeface="+mn-ea"/>
              </a:rPr>
              <a:t>选项在前一小节中已经介绍了其使用方法</a:t>
            </a:r>
            <a:r>
              <a:rPr kumimoji="1" lang="zh-CN" altLang="en-US" sz="2700" b="1" dirty="0" smtClean="0">
                <a:latin typeface="+mn-ea"/>
                <a:ea typeface="+mn-ea"/>
              </a:rPr>
              <a:t>。</a:t>
            </a:r>
            <a:r>
              <a:rPr kumimoji="1" lang="zh-CN" altLang="en-US" sz="2700" dirty="0">
                <a:latin typeface="+mn-ea"/>
                <a:ea typeface="+mn-ea"/>
              </a:rPr>
              <a:t>下</a:t>
            </a:r>
            <a:r>
              <a:rPr kumimoji="1" lang="zh-CN" altLang="en-US" sz="2700" b="1" dirty="0" smtClean="0">
                <a:latin typeface="+mn-ea"/>
                <a:ea typeface="+mn-ea"/>
              </a:rPr>
              <a:t>面介绍另外</a:t>
            </a:r>
            <a:r>
              <a:rPr kumimoji="1" lang="zh-CN" altLang="en-US" sz="2700" dirty="0">
                <a:latin typeface="+mn-ea"/>
                <a:ea typeface="+mn-ea"/>
              </a:rPr>
              <a:t>几</a:t>
            </a:r>
            <a:r>
              <a:rPr kumimoji="1" lang="zh-CN" altLang="en-US" sz="2700" b="1" dirty="0" smtClean="0">
                <a:latin typeface="+mn-ea"/>
                <a:ea typeface="+mn-ea"/>
              </a:rPr>
              <a:t>个常用的选项</a:t>
            </a:r>
            <a:r>
              <a:rPr kumimoji="1" lang="zh-CN" altLang="en-US" sz="2700" dirty="0">
                <a:latin typeface="+mn-ea"/>
                <a:ea typeface="+mn-ea"/>
              </a:rPr>
              <a:t>：</a:t>
            </a:r>
            <a:endParaRPr kumimoji="1" lang="en-US" altLang="zh-CN" sz="2700" b="1" dirty="0" smtClean="0">
              <a:latin typeface="+mn-ea"/>
              <a:ea typeface="+mn-ea"/>
            </a:endParaRPr>
          </a:p>
          <a:p>
            <a:pPr marL="0" indent="0">
              <a:buNone/>
            </a:pPr>
            <a:r>
              <a:rPr lang="en-US" altLang="zh-CN" sz="2700" dirty="0">
                <a:solidFill>
                  <a:srgbClr val="CC0099"/>
                </a:solidFill>
                <a:latin typeface="+mn-ea"/>
                <a:ea typeface="+mn-ea"/>
              </a:rPr>
              <a:t>-</a:t>
            </a:r>
            <a:r>
              <a:rPr lang="en-US" altLang="zh-CN" sz="2700" dirty="0" smtClean="0">
                <a:solidFill>
                  <a:srgbClr val="CC0099"/>
                </a:solidFill>
                <a:latin typeface="+mn-ea"/>
                <a:ea typeface="+mn-ea"/>
              </a:rPr>
              <a:t>g</a:t>
            </a:r>
            <a:r>
              <a:rPr lang="zh-CN" altLang="en-US" sz="2700" dirty="0">
                <a:latin typeface="+mn-ea"/>
                <a:ea typeface="+mn-ea"/>
              </a:rPr>
              <a:t>：产生调试工具</a:t>
            </a:r>
            <a:r>
              <a:rPr lang="en-US" altLang="zh-CN" sz="2700" dirty="0">
                <a:latin typeface="+mn-ea"/>
                <a:ea typeface="+mn-ea"/>
              </a:rPr>
              <a:t>(GNU</a:t>
            </a:r>
            <a:r>
              <a:rPr lang="zh-CN" altLang="en-US" sz="2700" dirty="0">
                <a:latin typeface="+mn-ea"/>
                <a:ea typeface="+mn-ea"/>
              </a:rPr>
              <a:t>的</a:t>
            </a:r>
            <a:r>
              <a:rPr lang="en-US" altLang="zh-CN" sz="2700" dirty="0" err="1">
                <a:latin typeface="+mn-ea"/>
                <a:ea typeface="+mn-ea"/>
              </a:rPr>
              <a:t>gdb</a:t>
            </a:r>
            <a:r>
              <a:rPr lang="en-US" altLang="zh-CN" sz="2700" dirty="0">
                <a:latin typeface="+mn-ea"/>
                <a:ea typeface="+mn-ea"/>
              </a:rPr>
              <a:t>)</a:t>
            </a:r>
            <a:r>
              <a:rPr lang="zh-CN" altLang="en-US" sz="2700" dirty="0">
                <a:latin typeface="+mn-ea"/>
                <a:ea typeface="+mn-ea"/>
              </a:rPr>
              <a:t>所必要的符号信息，</a:t>
            </a:r>
            <a:endParaRPr lang="en-US" altLang="zh-CN" sz="2700" dirty="0">
              <a:latin typeface="+mn-ea"/>
              <a:ea typeface="+mn-ea"/>
            </a:endParaRPr>
          </a:p>
          <a:p>
            <a:pPr marL="0" indent="0">
              <a:buNone/>
            </a:pPr>
            <a:r>
              <a:rPr lang="zh-CN" altLang="en-US" sz="2700" dirty="0">
                <a:latin typeface="+mn-ea"/>
                <a:ea typeface="+mn-ea"/>
              </a:rPr>
              <a:t>要想对编译出的程序进行调试，就加入这个选项。</a:t>
            </a:r>
            <a:endParaRPr lang="en-US" altLang="zh-CN" sz="2700" dirty="0">
              <a:latin typeface="+mn-ea"/>
              <a:ea typeface="+mn-ea"/>
            </a:endParaRPr>
          </a:p>
          <a:p>
            <a:pPr algn="l" eaLnBrk="1" hangingPunct="1">
              <a:lnSpc>
                <a:spcPct val="120000"/>
              </a:lnSpc>
              <a:spcBef>
                <a:spcPct val="20000"/>
              </a:spcBef>
              <a:buSzPct val="80000"/>
            </a:pPr>
            <a:endParaRPr kumimoji="1" lang="zh-CN" altLang="en-US" sz="2800" b="1" dirty="0">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39</a:t>
            </a:fld>
            <a:endParaRPr lang="en-US" altLang="zh-CN"/>
          </a:p>
        </p:txBody>
      </p:sp>
    </p:spTree>
    <p:extLst>
      <p:ext uri="{BB962C8B-B14F-4D97-AF65-F5344CB8AC3E}">
        <p14:creationId xmlns:p14="http://schemas.microsoft.com/office/powerpoint/2010/main" val="3366976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Text Box 4"/>
          <p:cNvSpPr txBox="1">
            <a:spLocks noChangeArrowheads="1"/>
          </p:cNvSpPr>
          <p:nvPr/>
        </p:nvSpPr>
        <p:spPr bwMode="auto">
          <a:xfrm>
            <a:off x="323851" y="1120207"/>
            <a:ext cx="8064573" cy="51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spcBef>
                <a:spcPct val="20000"/>
              </a:spcBef>
              <a:buFont typeface="Wingdings" pitchFamily="2" charset="2"/>
              <a:buChar char="Ø"/>
            </a:pPr>
            <a:r>
              <a:rPr kumimoji="1" lang="zh-CN" altLang="en-US" sz="2400" b="1" dirty="0">
                <a:solidFill>
                  <a:srgbClr val="CC0099"/>
                </a:solidFill>
                <a:latin typeface="+mn-ea"/>
                <a:ea typeface="+mn-ea"/>
              </a:rPr>
              <a:t>编辑器</a:t>
            </a:r>
            <a:r>
              <a:rPr kumimoji="1" lang="en-US" altLang="zh-CN" sz="2400" b="1" dirty="0">
                <a:latin typeface="+mn-ea"/>
                <a:ea typeface="+mn-ea"/>
              </a:rPr>
              <a:t>——Linux</a:t>
            </a:r>
            <a:r>
              <a:rPr kumimoji="1" lang="zh-CN" altLang="en-US" sz="2400" b="1" dirty="0">
                <a:latin typeface="+mn-ea"/>
                <a:ea typeface="+mn-ea"/>
              </a:rPr>
              <a:t>中最常用的编辑器有</a:t>
            </a:r>
            <a:r>
              <a:rPr kumimoji="1" lang="en-US" altLang="zh-CN" sz="2400" b="1" dirty="0">
                <a:latin typeface="+mn-ea"/>
                <a:ea typeface="+mn-ea"/>
              </a:rPr>
              <a:t>Vi</a:t>
            </a:r>
            <a:r>
              <a:rPr kumimoji="1" lang="zh-CN" altLang="en-US" sz="2400" b="1" dirty="0">
                <a:latin typeface="+mn-ea"/>
                <a:ea typeface="+mn-ea"/>
              </a:rPr>
              <a:t>（</a:t>
            </a:r>
            <a:r>
              <a:rPr kumimoji="1" lang="en-US" altLang="zh-CN" sz="2400" b="1" dirty="0">
                <a:latin typeface="+mn-ea"/>
                <a:ea typeface="+mn-ea"/>
              </a:rPr>
              <a:t>Vim</a:t>
            </a:r>
            <a:r>
              <a:rPr kumimoji="1" lang="zh-CN" altLang="en-US" sz="2400" b="1" dirty="0">
                <a:latin typeface="+mn-ea"/>
                <a:ea typeface="+mn-ea"/>
              </a:rPr>
              <a:t>）和 </a:t>
            </a:r>
            <a:r>
              <a:rPr kumimoji="1" lang="en-US" altLang="zh-CN" sz="2400" b="1" dirty="0" err="1">
                <a:latin typeface="+mn-ea"/>
                <a:ea typeface="+mn-ea"/>
              </a:rPr>
              <a:t>Emacs</a:t>
            </a:r>
            <a:r>
              <a:rPr kumimoji="1" lang="zh-CN" altLang="en-US" sz="2400" b="1" dirty="0">
                <a:latin typeface="+mn-ea"/>
                <a:ea typeface="+mn-ea"/>
              </a:rPr>
              <a:t>，它们功能强大，使用方便，广受编程爱好者的喜爱。</a:t>
            </a:r>
          </a:p>
          <a:p>
            <a:pPr algn="l">
              <a:lnSpc>
                <a:spcPct val="110000"/>
              </a:lnSpc>
              <a:spcBef>
                <a:spcPct val="20000"/>
              </a:spcBef>
              <a:buFont typeface="Wingdings" pitchFamily="2" charset="2"/>
              <a:buChar char="Ø"/>
            </a:pPr>
            <a:r>
              <a:rPr kumimoji="1" lang="zh-CN" altLang="en-US" sz="2400" b="1" dirty="0">
                <a:solidFill>
                  <a:srgbClr val="CC0099"/>
                </a:solidFill>
                <a:latin typeface="+mn-ea"/>
                <a:ea typeface="+mn-ea"/>
              </a:rPr>
              <a:t>编译链接器</a:t>
            </a:r>
            <a:r>
              <a:rPr kumimoji="1" lang="en-US" altLang="zh-CN" sz="2400" b="1" dirty="0">
                <a:latin typeface="+mn-ea"/>
                <a:ea typeface="+mn-ea"/>
              </a:rPr>
              <a:t>——</a:t>
            </a:r>
            <a:r>
              <a:rPr kumimoji="1" lang="zh-CN" altLang="en-US" sz="2400" b="1" dirty="0">
                <a:latin typeface="+mn-ea"/>
                <a:ea typeface="+mn-ea"/>
              </a:rPr>
              <a:t>在</a:t>
            </a:r>
            <a:r>
              <a:rPr kumimoji="1" lang="en-US" altLang="zh-CN" sz="2400" b="1" dirty="0">
                <a:latin typeface="+mn-ea"/>
                <a:ea typeface="+mn-ea"/>
              </a:rPr>
              <a:t>Linux</a:t>
            </a:r>
            <a:r>
              <a:rPr kumimoji="1" lang="zh-CN" altLang="en-US" sz="2400" b="1" dirty="0">
                <a:latin typeface="+mn-ea"/>
                <a:ea typeface="+mn-ea"/>
              </a:rPr>
              <a:t>中，最常用的编译器是</a:t>
            </a:r>
            <a:r>
              <a:rPr kumimoji="1" lang="en-US" altLang="zh-CN" sz="2400" b="1" dirty="0">
                <a:latin typeface="+mn-ea"/>
                <a:ea typeface="+mn-ea"/>
              </a:rPr>
              <a:t>Gcc</a:t>
            </a:r>
            <a:r>
              <a:rPr kumimoji="1" lang="zh-CN" altLang="en-US" sz="2400" b="1" dirty="0">
                <a:latin typeface="+mn-ea"/>
                <a:ea typeface="+mn-ea"/>
              </a:rPr>
              <a:t>编译器。</a:t>
            </a:r>
          </a:p>
          <a:p>
            <a:pPr algn="l">
              <a:lnSpc>
                <a:spcPct val="110000"/>
              </a:lnSpc>
              <a:spcBef>
                <a:spcPct val="20000"/>
              </a:spcBef>
              <a:buFont typeface="Wingdings" pitchFamily="2" charset="2"/>
              <a:buChar char="Ø"/>
            </a:pPr>
            <a:r>
              <a:rPr kumimoji="1" lang="zh-CN" altLang="en-US" sz="2400" b="1" dirty="0">
                <a:solidFill>
                  <a:srgbClr val="CC0099"/>
                </a:solidFill>
                <a:latin typeface="+mn-ea"/>
                <a:ea typeface="+mn-ea"/>
              </a:rPr>
              <a:t>调试器</a:t>
            </a:r>
            <a:r>
              <a:rPr kumimoji="1" lang="en-US" altLang="zh-CN" sz="2400" b="1" dirty="0">
                <a:latin typeface="+mn-ea"/>
                <a:ea typeface="+mn-ea"/>
              </a:rPr>
              <a:t>——</a:t>
            </a:r>
            <a:r>
              <a:rPr kumimoji="1" lang="en-US" altLang="zh-CN" sz="2400" b="1" dirty="0" err="1">
                <a:latin typeface="+mn-ea"/>
                <a:ea typeface="+mn-ea"/>
              </a:rPr>
              <a:t>Gdb</a:t>
            </a:r>
            <a:r>
              <a:rPr kumimoji="1" lang="zh-CN" altLang="en-US" sz="2400" b="1" dirty="0">
                <a:latin typeface="+mn-ea"/>
                <a:ea typeface="+mn-ea"/>
              </a:rPr>
              <a:t>是绝大多数</a:t>
            </a:r>
            <a:r>
              <a:rPr kumimoji="1" lang="en-US" altLang="zh-CN" sz="2400" b="1" dirty="0">
                <a:latin typeface="+mn-ea"/>
                <a:ea typeface="+mn-ea"/>
              </a:rPr>
              <a:t>Linux </a:t>
            </a:r>
            <a:r>
              <a:rPr kumimoji="1" lang="zh-CN" altLang="en-US" sz="2400" b="1" dirty="0">
                <a:latin typeface="+mn-ea"/>
                <a:ea typeface="+mn-ea"/>
              </a:rPr>
              <a:t>开发人员所使用的调试器，它可以方便地设置断点、单步跟踪等，足以满足开发人员的需要。</a:t>
            </a:r>
          </a:p>
          <a:p>
            <a:pPr algn="l">
              <a:lnSpc>
                <a:spcPct val="110000"/>
              </a:lnSpc>
              <a:spcBef>
                <a:spcPct val="20000"/>
              </a:spcBef>
              <a:buFont typeface="Wingdings" pitchFamily="2" charset="2"/>
              <a:buChar char="Ø"/>
            </a:pPr>
            <a:r>
              <a:rPr kumimoji="1" lang="zh-CN" altLang="en-US" sz="2400" b="1" dirty="0">
                <a:solidFill>
                  <a:srgbClr val="CC0099"/>
                </a:solidFill>
                <a:latin typeface="+mn-ea"/>
                <a:ea typeface="+mn-ea"/>
              </a:rPr>
              <a:t>项目管理器</a:t>
            </a:r>
            <a:r>
              <a:rPr kumimoji="1" lang="en-US" altLang="zh-CN" sz="2400" b="1" dirty="0">
                <a:latin typeface="+mn-ea"/>
                <a:ea typeface="+mn-ea"/>
              </a:rPr>
              <a:t>——Linux</a:t>
            </a:r>
            <a:r>
              <a:rPr kumimoji="1" lang="zh-CN" altLang="en-US" sz="2400" b="1" dirty="0">
                <a:latin typeface="+mn-ea"/>
                <a:ea typeface="+mn-ea"/>
              </a:rPr>
              <a:t>中的项目管理器“</a:t>
            </a:r>
            <a:r>
              <a:rPr kumimoji="1" lang="en-US" altLang="zh-CN" sz="2400" b="1" dirty="0">
                <a:latin typeface="+mn-ea"/>
                <a:ea typeface="+mn-ea"/>
              </a:rPr>
              <a:t>make”</a:t>
            </a:r>
            <a:r>
              <a:rPr kumimoji="1" lang="zh-CN" altLang="en-US" sz="2400" b="1" dirty="0">
                <a:latin typeface="+mn-ea"/>
                <a:ea typeface="+mn-ea"/>
              </a:rPr>
              <a:t>有些类似于</a:t>
            </a:r>
            <a:r>
              <a:rPr kumimoji="1" lang="en-US" altLang="zh-CN" sz="2400" b="1" dirty="0">
                <a:latin typeface="+mn-ea"/>
                <a:ea typeface="+mn-ea"/>
              </a:rPr>
              <a:t>Windows</a:t>
            </a:r>
            <a:r>
              <a:rPr kumimoji="1" lang="zh-CN" altLang="en-US" sz="2400" b="1" dirty="0">
                <a:latin typeface="+mn-ea"/>
                <a:ea typeface="+mn-ea"/>
              </a:rPr>
              <a:t>中</a:t>
            </a:r>
            <a:r>
              <a:rPr kumimoji="1" lang="en-US" altLang="zh-CN" sz="2400" b="1" dirty="0">
                <a:latin typeface="+mn-ea"/>
                <a:ea typeface="+mn-ea"/>
              </a:rPr>
              <a:t>Visual C++</a:t>
            </a:r>
            <a:r>
              <a:rPr kumimoji="1" lang="zh-CN" altLang="en-US" sz="2400" b="1" dirty="0">
                <a:latin typeface="+mn-ea"/>
                <a:ea typeface="+mn-ea"/>
              </a:rPr>
              <a:t>里的“工程”，它是一种控制编译或者重复编译软件的工具，另外，它还能自动管理软件编译的内容、方式和时机，使程序员能够把精力集中在代码的编写上而不是在源代码的组织上。 </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4</a:t>
            </a:fld>
            <a:endParaRPr lang="en-US" altLang="zh-CN"/>
          </a:p>
        </p:txBody>
      </p:sp>
      <p:sp>
        <p:nvSpPr>
          <p:cNvPr id="4" name="Rectangle 8"/>
          <p:cNvSpPr>
            <a:spLocks noChangeArrowheads="1"/>
          </p:cNvSpPr>
          <p:nvPr/>
        </p:nvSpPr>
        <p:spPr bwMode="auto">
          <a:xfrm>
            <a:off x="323850" y="260350"/>
            <a:ext cx="8064500" cy="85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itchFamily="2" charset="2"/>
              <a:buChar char="o"/>
              <a:defRPr sz="3000">
                <a:solidFill>
                  <a:schemeClr val="tx1"/>
                </a:solidFill>
                <a:latin typeface="Verdana" pitchFamily="34" charset="0"/>
                <a:ea typeface="宋体" pitchFamily="2" charset="-122"/>
              </a:defRPr>
            </a:lvl1pPr>
            <a:lvl2pPr marL="908050" indent="-436563">
              <a:spcBef>
                <a:spcPct val="20000"/>
              </a:spcBef>
              <a:buClr>
                <a:schemeClr val="accent2"/>
              </a:buClr>
              <a:buFont typeface="Wingdings" pitchFamily="2" charset="2"/>
              <a:buChar char="n"/>
              <a:defRPr sz="2600">
                <a:solidFill>
                  <a:schemeClr val="tx1"/>
                </a:solidFill>
                <a:latin typeface="Verdana" pitchFamily="34" charset="0"/>
                <a:ea typeface="宋体" pitchFamily="2" charset="-122"/>
              </a:defRPr>
            </a:lvl2pPr>
            <a:lvl3pPr marL="1304925" indent="-395288">
              <a:spcBef>
                <a:spcPct val="20000"/>
              </a:spcBef>
              <a:buClr>
                <a:schemeClr val="accent2"/>
              </a:buClr>
              <a:buFont typeface="Wingdings" pitchFamily="2" charset="2"/>
              <a:buChar char="o"/>
              <a:defRPr sz="2300">
                <a:solidFill>
                  <a:schemeClr val="tx1"/>
                </a:solidFill>
                <a:latin typeface="Verdana" pitchFamily="34" charset="0"/>
                <a:ea typeface="宋体" pitchFamily="2" charset="-122"/>
              </a:defRPr>
            </a:lvl3pPr>
            <a:lvl4pPr marL="1693863" indent="-387350">
              <a:spcBef>
                <a:spcPct val="20000"/>
              </a:spcBef>
              <a:buClr>
                <a:schemeClr val="accent2"/>
              </a:buClr>
              <a:buFont typeface="Wingdings" pitchFamily="2" charset="2"/>
              <a:buChar char="n"/>
              <a:defRPr sz="2000">
                <a:solidFill>
                  <a:schemeClr val="tx1"/>
                </a:solidFill>
                <a:latin typeface="Verdana" pitchFamily="34" charset="0"/>
                <a:ea typeface="宋体" pitchFamily="2" charset="-122"/>
              </a:defRPr>
            </a:lvl4pPr>
            <a:lvl5pPr marL="2093913" indent="-398463">
              <a:spcBef>
                <a:spcPct val="25000"/>
              </a:spcBef>
              <a:buClr>
                <a:schemeClr val="accent2"/>
              </a:buClr>
              <a:buFont typeface="Wingdings" pitchFamily="2" charset="2"/>
              <a:buChar char="§"/>
              <a:defRPr sz="2000">
                <a:solidFill>
                  <a:schemeClr val="tx1"/>
                </a:solidFill>
                <a:latin typeface="Verdana" pitchFamily="34" charset="0"/>
                <a:ea typeface="宋体" pitchFamily="2" charset="-122"/>
              </a:defRPr>
            </a:lvl5pPr>
            <a:lvl6pPr marL="25511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0083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655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922713" indent="-398463" fontAlgn="base">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a:buFont typeface="Wingdings" pitchFamily="2" charset="2"/>
              <a:buNone/>
            </a:pPr>
            <a:r>
              <a:rPr lang="en-US" altLang="zh-CN" sz="4000" b="1" dirty="0" smtClean="0">
                <a:latin typeface="+mj-ea"/>
                <a:ea typeface="+mj-ea"/>
              </a:rPr>
              <a:t>Linux</a:t>
            </a:r>
            <a:r>
              <a:rPr lang="zh-CN" altLang="en-US" sz="4000" b="1" dirty="0" smtClean="0">
                <a:latin typeface="+mj-ea"/>
                <a:ea typeface="+mj-ea"/>
              </a:rPr>
              <a:t>编程 </a:t>
            </a:r>
            <a:endParaRPr lang="zh-CN" altLang="en-US" sz="4000" b="1" dirty="0">
              <a:latin typeface="+mj-ea"/>
              <a:ea typeface="+mj-ea"/>
            </a:endParaRPr>
          </a:p>
        </p:txBody>
      </p:sp>
    </p:spTree>
    <p:extLst>
      <p:ext uri="{BB962C8B-B14F-4D97-AF65-F5344CB8AC3E}">
        <p14:creationId xmlns:p14="http://schemas.microsoft.com/office/powerpoint/2010/main" val="15884358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179388" y="765175"/>
            <a:ext cx="8640762" cy="315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0000"/>
              </a:lnSpc>
              <a:spcBef>
                <a:spcPct val="20000"/>
              </a:spcBef>
            </a:pPr>
            <a:r>
              <a:rPr kumimoji="1" lang="en-US" altLang="zh-CN" sz="2400" b="1" dirty="0" smtClean="0">
                <a:solidFill>
                  <a:srgbClr val="CC0099"/>
                </a:solidFill>
                <a:latin typeface="+mn-lt"/>
                <a:ea typeface="+mn-ea"/>
              </a:rPr>
              <a:t>-</a:t>
            </a:r>
            <a:r>
              <a:rPr kumimoji="1" lang="en-US" altLang="zh-CN" sz="2400" b="1" dirty="0">
                <a:solidFill>
                  <a:srgbClr val="CC0099"/>
                </a:solidFill>
                <a:latin typeface="+mn-lt"/>
                <a:ea typeface="+mn-ea"/>
              </a:rPr>
              <a:t>I </a:t>
            </a:r>
            <a:r>
              <a:rPr kumimoji="1" lang="en-US" altLang="zh-CN" sz="2400" b="1" dirty="0" err="1">
                <a:solidFill>
                  <a:srgbClr val="CC0099"/>
                </a:solidFill>
                <a:latin typeface="+mn-lt"/>
                <a:ea typeface="+mn-ea"/>
              </a:rPr>
              <a:t>dir</a:t>
            </a:r>
            <a:r>
              <a:rPr kumimoji="1" lang="zh-CN" altLang="en-US" sz="2400" b="1" dirty="0">
                <a:solidFill>
                  <a:srgbClr val="CC0099"/>
                </a:solidFill>
                <a:latin typeface="+mn-ea"/>
                <a:ea typeface="+mn-ea"/>
              </a:rPr>
              <a:t>选项</a:t>
            </a:r>
          </a:p>
          <a:p>
            <a:pPr algn="l" eaLnBrk="1" hangingPunct="1">
              <a:lnSpc>
                <a:spcPct val="110000"/>
              </a:lnSpc>
              <a:spcBef>
                <a:spcPct val="20000"/>
              </a:spcBef>
            </a:pPr>
            <a:r>
              <a:rPr kumimoji="1" lang="en-US" altLang="zh-CN" sz="2400" b="1" dirty="0">
                <a:latin typeface="+mn-lt"/>
                <a:ea typeface="+mn-ea"/>
              </a:rPr>
              <a:t> </a:t>
            </a:r>
            <a:r>
              <a:rPr kumimoji="1" lang="en-US" altLang="zh-CN" sz="2400" b="1" dirty="0" smtClean="0">
                <a:latin typeface="+mn-lt"/>
                <a:ea typeface="+mn-ea"/>
              </a:rPr>
              <a:t>-</a:t>
            </a:r>
            <a:r>
              <a:rPr kumimoji="1" lang="en-US" altLang="zh-CN" sz="2400" b="1" dirty="0">
                <a:latin typeface="+mn-lt"/>
                <a:ea typeface="+mn-ea"/>
              </a:rPr>
              <a:t>I </a:t>
            </a:r>
            <a:r>
              <a:rPr kumimoji="1" lang="en-US" altLang="zh-CN" sz="2400" b="1" dirty="0" err="1">
                <a:latin typeface="+mn-lt"/>
                <a:ea typeface="+mn-ea"/>
              </a:rPr>
              <a:t>dir</a:t>
            </a:r>
            <a:r>
              <a:rPr kumimoji="1" lang="zh-CN" altLang="en-US" sz="2400" b="1" dirty="0">
                <a:latin typeface="+mn-ea"/>
                <a:ea typeface="+mn-ea"/>
              </a:rPr>
              <a:t>选项可以在头文件的搜索路径列表中添加</a:t>
            </a:r>
            <a:r>
              <a:rPr kumimoji="1" lang="en-US" altLang="zh-CN" sz="2400" b="1" dirty="0" err="1">
                <a:latin typeface="+mn-ea"/>
                <a:ea typeface="+mn-ea"/>
              </a:rPr>
              <a:t>dir</a:t>
            </a:r>
            <a:r>
              <a:rPr kumimoji="1" lang="zh-CN" altLang="en-US" sz="2400" b="1" dirty="0">
                <a:latin typeface="+mn-ea"/>
                <a:ea typeface="+mn-ea"/>
              </a:rPr>
              <a:t>目录。</a:t>
            </a:r>
          </a:p>
          <a:p>
            <a:pPr algn="l" eaLnBrk="1" hangingPunct="1">
              <a:lnSpc>
                <a:spcPct val="110000"/>
              </a:lnSpc>
              <a:spcBef>
                <a:spcPct val="20000"/>
              </a:spcBef>
            </a:pPr>
            <a:r>
              <a:rPr kumimoji="1" lang="zh-CN" altLang="en-US" sz="2400" b="1" dirty="0">
                <a:latin typeface="+mn-ea"/>
                <a:ea typeface="+mn-ea"/>
              </a:rPr>
              <a:t> </a:t>
            </a:r>
            <a:r>
              <a:rPr kumimoji="1" lang="en-US" altLang="zh-CN" sz="2400" b="1" dirty="0" smtClean="0">
                <a:latin typeface="+mn-ea"/>
                <a:ea typeface="+mn-ea"/>
              </a:rPr>
              <a:t>Linux</a:t>
            </a:r>
            <a:r>
              <a:rPr kumimoji="1" lang="zh-CN" altLang="en-US" sz="2400" b="1" dirty="0">
                <a:latin typeface="+mn-ea"/>
                <a:ea typeface="+mn-ea"/>
              </a:rPr>
              <a:t>中的头文件的默认位置是“</a:t>
            </a:r>
            <a:r>
              <a:rPr kumimoji="1" lang="en-US" altLang="zh-CN" sz="2400" b="1" dirty="0">
                <a:latin typeface="+mn-ea"/>
                <a:ea typeface="+mn-ea"/>
              </a:rPr>
              <a:t>/</a:t>
            </a:r>
            <a:r>
              <a:rPr kumimoji="1" lang="en-US" altLang="zh-CN" sz="2400" b="1" dirty="0" err="1">
                <a:latin typeface="+mn-ea"/>
                <a:ea typeface="+mn-ea"/>
              </a:rPr>
              <a:t>usr</a:t>
            </a:r>
            <a:r>
              <a:rPr kumimoji="1" lang="en-US" altLang="zh-CN" sz="2400" b="1" dirty="0">
                <a:latin typeface="+mn-ea"/>
                <a:ea typeface="+mn-ea"/>
              </a:rPr>
              <a:t>/include/”</a:t>
            </a:r>
            <a:r>
              <a:rPr kumimoji="1" lang="zh-CN" altLang="en-US" sz="2400" b="1" dirty="0">
                <a:latin typeface="+mn-ea"/>
                <a:ea typeface="+mn-ea"/>
              </a:rPr>
              <a:t>目录，因此，当用户希望添加放置在其他位置的头文件时，就可以通过“</a:t>
            </a:r>
            <a:r>
              <a:rPr kumimoji="1" lang="en-US" altLang="zh-CN" sz="2400" b="1" dirty="0">
                <a:latin typeface="+mn-ea"/>
                <a:ea typeface="+mn-ea"/>
              </a:rPr>
              <a:t>-I </a:t>
            </a:r>
            <a:r>
              <a:rPr kumimoji="1" lang="en-US" altLang="zh-CN" sz="2400" b="1" dirty="0" err="1">
                <a:latin typeface="+mn-ea"/>
                <a:ea typeface="+mn-ea"/>
              </a:rPr>
              <a:t>dir</a:t>
            </a:r>
            <a:r>
              <a:rPr kumimoji="1" lang="en-US" altLang="zh-CN" sz="2400" b="1" dirty="0">
                <a:latin typeface="+mn-ea"/>
                <a:ea typeface="+mn-ea"/>
              </a:rPr>
              <a:t>”</a:t>
            </a:r>
            <a:r>
              <a:rPr kumimoji="1" lang="zh-CN" altLang="en-US" sz="2400" b="1" dirty="0">
                <a:latin typeface="+mn-ea"/>
                <a:ea typeface="+mn-ea"/>
              </a:rPr>
              <a:t>选项来指定，这样。</a:t>
            </a:r>
          </a:p>
          <a:p>
            <a:pPr algn="l" eaLnBrk="1" hangingPunct="1">
              <a:lnSpc>
                <a:spcPct val="110000"/>
              </a:lnSpc>
              <a:spcBef>
                <a:spcPct val="20000"/>
              </a:spcBef>
            </a:pPr>
            <a:r>
              <a:rPr kumimoji="1" lang="zh-CN" altLang="en-US" sz="2400" b="1" dirty="0">
                <a:latin typeface="+mn-ea"/>
                <a:ea typeface="+mn-ea"/>
              </a:rPr>
              <a:t> </a:t>
            </a:r>
            <a:r>
              <a:rPr kumimoji="1" lang="zh-CN" altLang="en-US" sz="2400" dirty="0" smtClean="0">
                <a:latin typeface="+mn-ea"/>
                <a:ea typeface="+mn-ea"/>
              </a:rPr>
              <a:t>例如</a:t>
            </a:r>
            <a:r>
              <a:rPr kumimoji="1" lang="zh-CN" altLang="en-US" sz="2400" b="1" dirty="0" smtClean="0">
                <a:latin typeface="+mn-ea"/>
                <a:ea typeface="+mn-ea"/>
              </a:rPr>
              <a:t>：</a:t>
            </a:r>
            <a:r>
              <a:rPr kumimoji="1" lang="zh-CN" altLang="en-US" sz="2400" b="1" dirty="0">
                <a:latin typeface="+mn-ea"/>
                <a:ea typeface="+mn-ea"/>
              </a:rPr>
              <a:t>在“</a:t>
            </a:r>
            <a:r>
              <a:rPr kumimoji="1" lang="en-US" altLang="zh-CN" sz="2400" b="1" dirty="0">
                <a:latin typeface="+mn-ea"/>
                <a:ea typeface="+mn-ea"/>
              </a:rPr>
              <a:t>/root/work/gcc/”</a:t>
            </a:r>
            <a:r>
              <a:rPr kumimoji="1" lang="zh-CN" altLang="en-US" sz="2400" b="1" dirty="0">
                <a:latin typeface="+mn-ea"/>
                <a:ea typeface="+mn-ea"/>
              </a:rPr>
              <a:t>目录下有两个文件</a:t>
            </a:r>
            <a:r>
              <a:rPr kumimoji="1" lang="en-US" altLang="zh-CN" sz="2400" b="1" dirty="0" err="1">
                <a:latin typeface="+mn-ea"/>
                <a:ea typeface="+mn-ea"/>
              </a:rPr>
              <a:t>hello1.c</a:t>
            </a:r>
            <a:r>
              <a:rPr kumimoji="1" lang="zh-CN" altLang="en-US" sz="2400" b="1" dirty="0">
                <a:latin typeface="+mn-ea"/>
                <a:ea typeface="+mn-ea"/>
              </a:rPr>
              <a:t>和</a:t>
            </a:r>
            <a:r>
              <a:rPr kumimoji="1" lang="en-US" altLang="zh-CN" sz="2400" b="1" dirty="0" err="1">
                <a:latin typeface="+mn-ea"/>
                <a:ea typeface="+mn-ea"/>
              </a:rPr>
              <a:t>my.h</a:t>
            </a:r>
            <a:r>
              <a:rPr kumimoji="1" lang="zh-CN" altLang="en-US" sz="2400" b="1" dirty="0">
                <a:latin typeface="+mn-ea"/>
                <a:ea typeface="+mn-ea"/>
              </a:rPr>
              <a:t>，而</a:t>
            </a:r>
            <a:r>
              <a:rPr kumimoji="1" lang="en-US" altLang="zh-CN" sz="2400" b="1" dirty="0" err="1">
                <a:latin typeface="+mn-ea"/>
                <a:ea typeface="+mn-ea"/>
              </a:rPr>
              <a:t>hello1.c</a:t>
            </a:r>
            <a:r>
              <a:rPr kumimoji="1" lang="en-US" altLang="zh-CN" sz="2400" b="1" dirty="0">
                <a:latin typeface="+mn-ea"/>
                <a:ea typeface="+mn-ea"/>
              </a:rPr>
              <a:t> </a:t>
            </a:r>
            <a:r>
              <a:rPr kumimoji="1" lang="zh-CN" altLang="en-US" sz="2400" b="1" dirty="0">
                <a:latin typeface="+mn-ea"/>
                <a:ea typeface="+mn-ea"/>
              </a:rPr>
              <a:t>刚好添加了</a:t>
            </a:r>
            <a:r>
              <a:rPr kumimoji="1" lang="en-US" altLang="zh-CN" sz="2400" b="1" dirty="0" err="1">
                <a:latin typeface="+mn-ea"/>
                <a:ea typeface="+mn-ea"/>
              </a:rPr>
              <a:t>my.h</a:t>
            </a:r>
            <a:r>
              <a:rPr kumimoji="1" lang="zh-CN" altLang="en-US" sz="2400" b="1" dirty="0">
                <a:latin typeface="+mn-ea"/>
                <a:ea typeface="+mn-ea"/>
              </a:rPr>
              <a:t>头文件。</a:t>
            </a:r>
          </a:p>
        </p:txBody>
      </p:sp>
      <p:sp>
        <p:nvSpPr>
          <p:cNvPr id="34819" name="Text Box 5"/>
          <p:cNvSpPr txBox="1">
            <a:spLocks noChangeArrowheads="1"/>
          </p:cNvSpPr>
          <p:nvPr/>
        </p:nvSpPr>
        <p:spPr bwMode="auto">
          <a:xfrm>
            <a:off x="250825" y="4005263"/>
            <a:ext cx="4105275" cy="2657475"/>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400" b="1" dirty="0" smtClean="0">
                <a:solidFill>
                  <a:srgbClr val="000000"/>
                </a:solidFill>
                <a:latin typeface="楷体_GB2312" pitchFamily="49" charset="-122"/>
                <a:ea typeface="楷体_GB2312" pitchFamily="49" charset="-122"/>
              </a:rPr>
              <a:t>【</a:t>
            </a:r>
            <a:r>
              <a:rPr kumimoji="1" lang="zh-CN" altLang="en-US" sz="2400" b="1" dirty="0" smtClean="0">
                <a:solidFill>
                  <a:srgbClr val="000000"/>
                </a:solidFill>
                <a:latin typeface="楷体_GB2312" pitchFamily="49" charset="-122"/>
                <a:ea typeface="楷体_GB2312" pitchFamily="49" charset="-122"/>
              </a:rPr>
              <a:t>清单</a:t>
            </a:r>
            <a:r>
              <a:rPr kumimoji="1" lang="en-US" altLang="zh-CN" sz="2400" dirty="0">
                <a:solidFill>
                  <a:srgbClr val="000000"/>
                </a:solidFill>
                <a:latin typeface="楷体_GB2312" pitchFamily="49" charset="-122"/>
                <a:ea typeface="楷体_GB2312" pitchFamily="49" charset="-122"/>
              </a:rPr>
              <a:t>1</a:t>
            </a:r>
            <a:r>
              <a:rPr kumimoji="1" lang="en-US" altLang="zh-CN" sz="2400" b="1" dirty="0" smtClean="0">
                <a:solidFill>
                  <a:srgbClr val="000000"/>
                </a:solidFill>
                <a:latin typeface="楷体_GB2312" pitchFamily="49" charset="-122"/>
                <a:ea typeface="楷体_GB2312" pitchFamily="49" charset="-122"/>
              </a:rPr>
              <a:t>】</a:t>
            </a:r>
            <a:endParaRPr kumimoji="1" lang="en-US" altLang="zh-CN" sz="2400" b="1" dirty="0">
              <a:solidFill>
                <a:srgbClr val="000000"/>
              </a:solidFill>
              <a:latin typeface="楷体_GB2312" pitchFamily="49" charset="-122"/>
              <a:ea typeface="楷体_GB2312" pitchFamily="49" charset="-122"/>
            </a:endParaRPr>
          </a:p>
          <a:p>
            <a:pPr algn="l" eaLnBrk="1" hangingPunct="1"/>
            <a:r>
              <a:rPr kumimoji="1" lang="en-US" altLang="zh-CN" sz="2400" b="1" dirty="0">
                <a:solidFill>
                  <a:srgbClr val="000000"/>
                </a:solidFill>
                <a:latin typeface="楷体_GB2312" pitchFamily="49" charset="-122"/>
                <a:ea typeface="楷体_GB2312" pitchFamily="49" charset="-122"/>
              </a:rPr>
              <a:t>#include &lt;</a:t>
            </a:r>
            <a:r>
              <a:rPr kumimoji="1" lang="en-US" altLang="zh-CN" sz="2400" b="1" dirty="0" err="1">
                <a:solidFill>
                  <a:srgbClr val="000000"/>
                </a:solidFill>
                <a:latin typeface="楷体_GB2312" pitchFamily="49" charset="-122"/>
                <a:ea typeface="楷体_GB2312" pitchFamily="49" charset="-122"/>
              </a:rPr>
              <a:t>my.h</a:t>
            </a:r>
            <a:r>
              <a:rPr kumimoji="1" lang="en-US" altLang="zh-CN" sz="2400" b="1" dirty="0">
                <a:solidFill>
                  <a:srgbClr val="000000"/>
                </a:solidFill>
                <a:latin typeface="楷体_GB2312" pitchFamily="49" charset="-122"/>
                <a:ea typeface="楷体_GB2312" pitchFamily="49" charset="-122"/>
              </a:rPr>
              <a:t>&gt;</a:t>
            </a:r>
          </a:p>
          <a:p>
            <a:pPr algn="l" eaLnBrk="1" hangingPunct="1"/>
            <a:r>
              <a:rPr kumimoji="1" lang="en-US" altLang="zh-CN" sz="2400" b="1" dirty="0" err="1">
                <a:solidFill>
                  <a:srgbClr val="000000"/>
                </a:solidFill>
                <a:latin typeface="楷体_GB2312" pitchFamily="49" charset="-122"/>
                <a:ea typeface="楷体_GB2312" pitchFamily="49" charset="-122"/>
              </a:rPr>
              <a:t>int</a:t>
            </a:r>
            <a:r>
              <a:rPr kumimoji="1" lang="en-US" altLang="zh-CN" sz="2400" b="1" dirty="0">
                <a:solidFill>
                  <a:srgbClr val="000000"/>
                </a:solidFill>
                <a:latin typeface="楷体_GB2312" pitchFamily="49" charset="-122"/>
                <a:ea typeface="楷体_GB2312" pitchFamily="49" charset="-122"/>
              </a:rPr>
              <a:t> main()</a:t>
            </a:r>
          </a:p>
          <a:p>
            <a:pPr algn="l" eaLnBrk="1" hangingPunct="1"/>
            <a:r>
              <a:rPr kumimoji="1" lang="en-US" altLang="zh-CN" sz="2400" b="1" dirty="0">
                <a:solidFill>
                  <a:srgbClr val="000000"/>
                </a:solidFill>
                <a:latin typeface="楷体_GB2312" pitchFamily="49" charset="-122"/>
                <a:ea typeface="楷体_GB2312" pitchFamily="49" charset="-122"/>
              </a:rPr>
              <a:t>{</a:t>
            </a:r>
          </a:p>
          <a:p>
            <a:pPr algn="l" eaLnBrk="1" hangingPunct="1"/>
            <a:r>
              <a:rPr kumimoji="1" lang="en-US" altLang="zh-CN" sz="2400" b="1" dirty="0">
                <a:solidFill>
                  <a:srgbClr val="000000"/>
                </a:solidFill>
                <a:latin typeface="楷体_GB2312" pitchFamily="49" charset="-122"/>
                <a:ea typeface="楷体_GB2312" pitchFamily="49" charset="-122"/>
              </a:rPr>
              <a:t>   </a:t>
            </a:r>
            <a:r>
              <a:rPr kumimoji="1" lang="en-US" altLang="zh-CN" sz="2400" b="1" dirty="0" err="1">
                <a:solidFill>
                  <a:srgbClr val="000000"/>
                </a:solidFill>
                <a:latin typeface="楷体_GB2312" pitchFamily="49" charset="-122"/>
                <a:ea typeface="楷体_GB2312" pitchFamily="49" charset="-122"/>
              </a:rPr>
              <a:t>printf</a:t>
            </a:r>
            <a:r>
              <a:rPr kumimoji="1" lang="en-US" altLang="zh-CN" sz="2400" b="1" dirty="0">
                <a:solidFill>
                  <a:srgbClr val="000000"/>
                </a:solidFill>
                <a:latin typeface="楷体_GB2312" pitchFamily="49" charset="-122"/>
                <a:ea typeface="楷体_GB2312" pitchFamily="49" charset="-122"/>
              </a:rPr>
              <a:t>("Hello!!\n");</a:t>
            </a:r>
          </a:p>
          <a:p>
            <a:pPr algn="l" eaLnBrk="1" hangingPunct="1"/>
            <a:r>
              <a:rPr kumimoji="1" lang="en-US" altLang="zh-CN" sz="2400" b="1" dirty="0">
                <a:solidFill>
                  <a:srgbClr val="000000"/>
                </a:solidFill>
                <a:latin typeface="楷体_GB2312" pitchFamily="49" charset="-122"/>
                <a:ea typeface="楷体_GB2312" pitchFamily="49" charset="-122"/>
              </a:rPr>
              <a:t>   return 0;</a:t>
            </a:r>
          </a:p>
          <a:p>
            <a:pPr algn="l" eaLnBrk="1" hangingPunct="1"/>
            <a:r>
              <a:rPr kumimoji="1" lang="en-US" altLang="zh-CN" sz="2400" b="1" dirty="0">
                <a:solidFill>
                  <a:srgbClr val="000000"/>
                </a:solidFill>
                <a:latin typeface="楷体_GB2312" pitchFamily="49" charset="-122"/>
                <a:ea typeface="楷体_GB2312" pitchFamily="49" charset="-122"/>
              </a:rPr>
              <a:t>}</a:t>
            </a:r>
            <a:endParaRPr kumimoji="1" lang="zh-CN" altLang="en-US" sz="2400" b="1" dirty="0">
              <a:solidFill>
                <a:srgbClr val="000000"/>
              </a:solidFill>
              <a:latin typeface="楷体_GB2312" pitchFamily="49" charset="-122"/>
              <a:ea typeface="楷体_GB2312" pitchFamily="49" charset="-122"/>
            </a:endParaRPr>
          </a:p>
        </p:txBody>
      </p:sp>
      <p:sp>
        <p:nvSpPr>
          <p:cNvPr id="34820" name="Text Box 6"/>
          <p:cNvSpPr txBox="1">
            <a:spLocks noChangeArrowheads="1"/>
          </p:cNvSpPr>
          <p:nvPr/>
        </p:nvSpPr>
        <p:spPr bwMode="auto">
          <a:xfrm>
            <a:off x="4643438" y="4005263"/>
            <a:ext cx="4176712" cy="2657475"/>
          </a:xfrm>
          <a:prstGeom prst="rect">
            <a:avLst/>
          </a:prstGeom>
          <a:solidFill>
            <a:srgbClr val="CC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kumimoji="1" lang="en-US" altLang="zh-CN" sz="2400" b="1" dirty="0" smtClean="0">
                <a:solidFill>
                  <a:srgbClr val="000000"/>
                </a:solidFill>
                <a:latin typeface="楷体_GB2312" pitchFamily="49" charset="-122"/>
                <a:ea typeface="楷体_GB2312" pitchFamily="49" charset="-122"/>
              </a:rPr>
              <a:t>【</a:t>
            </a:r>
            <a:r>
              <a:rPr kumimoji="1" lang="zh-CN" altLang="en-US" sz="2400" b="1" dirty="0" smtClean="0">
                <a:solidFill>
                  <a:srgbClr val="000000"/>
                </a:solidFill>
                <a:latin typeface="楷体_GB2312" pitchFamily="49" charset="-122"/>
                <a:ea typeface="楷体_GB2312" pitchFamily="49" charset="-122"/>
              </a:rPr>
              <a:t>清单</a:t>
            </a:r>
            <a:r>
              <a:rPr kumimoji="1" lang="en-US" altLang="zh-CN" sz="2400" dirty="0" smtClean="0">
                <a:solidFill>
                  <a:srgbClr val="000000"/>
                </a:solidFill>
                <a:latin typeface="楷体_GB2312" pitchFamily="49" charset="-122"/>
                <a:ea typeface="楷体_GB2312" pitchFamily="49" charset="-122"/>
              </a:rPr>
              <a:t>2</a:t>
            </a:r>
            <a:r>
              <a:rPr kumimoji="1" lang="en-US" altLang="zh-CN" sz="2400" b="1" dirty="0" smtClean="0">
                <a:solidFill>
                  <a:srgbClr val="000000"/>
                </a:solidFill>
                <a:latin typeface="楷体_GB2312" pitchFamily="49" charset="-122"/>
                <a:ea typeface="楷体_GB2312" pitchFamily="49" charset="-122"/>
              </a:rPr>
              <a:t>】</a:t>
            </a:r>
            <a:endParaRPr kumimoji="1" lang="en-US" altLang="zh-CN" sz="2400" b="1" dirty="0">
              <a:solidFill>
                <a:srgbClr val="000000"/>
              </a:solidFill>
              <a:latin typeface="楷体_GB2312" pitchFamily="49" charset="-122"/>
              <a:ea typeface="楷体_GB2312" pitchFamily="49" charset="-122"/>
            </a:endParaRPr>
          </a:p>
          <a:p>
            <a:pPr algn="l" eaLnBrk="1" hangingPunct="1"/>
            <a:r>
              <a:rPr kumimoji="1" lang="en-US" altLang="zh-CN" sz="2400" b="1" dirty="0">
                <a:solidFill>
                  <a:srgbClr val="000000"/>
                </a:solidFill>
                <a:latin typeface="楷体_GB2312" pitchFamily="49" charset="-122"/>
                <a:ea typeface="楷体_GB2312" pitchFamily="49" charset="-122"/>
              </a:rPr>
              <a:t>#include&lt;</a:t>
            </a:r>
            <a:r>
              <a:rPr kumimoji="1" lang="en-US" altLang="zh-CN" sz="2400" b="1" dirty="0" err="1">
                <a:solidFill>
                  <a:srgbClr val="000000"/>
                </a:solidFill>
                <a:latin typeface="楷体_GB2312" pitchFamily="49" charset="-122"/>
                <a:ea typeface="楷体_GB2312" pitchFamily="49" charset="-122"/>
              </a:rPr>
              <a:t>stdio.h</a:t>
            </a:r>
            <a:r>
              <a:rPr kumimoji="1" lang="en-US" altLang="zh-CN" sz="2400" b="1" dirty="0">
                <a:solidFill>
                  <a:srgbClr val="000000"/>
                </a:solidFill>
                <a:latin typeface="楷体_GB2312" pitchFamily="49" charset="-122"/>
                <a:ea typeface="楷体_GB2312" pitchFamily="49" charset="-122"/>
              </a:rPr>
              <a:t>&gt;</a:t>
            </a:r>
          </a:p>
          <a:p>
            <a:pPr eaLnBrk="1" hangingPunct="1"/>
            <a:endParaRPr kumimoji="1" lang="zh-CN" altLang="en-US" sz="2400" b="1" dirty="0">
              <a:solidFill>
                <a:srgbClr val="000000"/>
              </a:solidFill>
              <a:latin typeface="楷体_GB2312" pitchFamily="49" charset="-122"/>
              <a:ea typeface="楷体_GB2312" pitchFamily="49" charset="-122"/>
            </a:endParaRPr>
          </a:p>
          <a:p>
            <a:pPr eaLnBrk="1" hangingPunct="1"/>
            <a:endParaRPr kumimoji="1" lang="zh-CN" altLang="en-US" sz="2400" b="1" dirty="0">
              <a:solidFill>
                <a:srgbClr val="000000"/>
              </a:solidFill>
              <a:latin typeface="楷体_GB2312" pitchFamily="49" charset="-122"/>
              <a:ea typeface="楷体_GB2312" pitchFamily="49" charset="-122"/>
            </a:endParaRPr>
          </a:p>
          <a:p>
            <a:pPr eaLnBrk="1" hangingPunct="1"/>
            <a:endParaRPr kumimoji="1" lang="zh-CN" altLang="en-US" sz="2400" b="1" dirty="0">
              <a:solidFill>
                <a:srgbClr val="000000"/>
              </a:solidFill>
              <a:latin typeface="楷体_GB2312" pitchFamily="49" charset="-122"/>
              <a:ea typeface="楷体_GB2312" pitchFamily="49" charset="-122"/>
            </a:endParaRPr>
          </a:p>
          <a:p>
            <a:pPr eaLnBrk="1" hangingPunct="1"/>
            <a:endParaRPr kumimoji="1" lang="zh-CN" altLang="en-US" sz="2400" b="1" dirty="0">
              <a:solidFill>
                <a:srgbClr val="000000"/>
              </a:solidFill>
              <a:latin typeface="楷体_GB2312" pitchFamily="49" charset="-122"/>
              <a:ea typeface="楷体_GB2312" pitchFamily="49" charset="-122"/>
            </a:endParaRPr>
          </a:p>
          <a:p>
            <a:pPr eaLnBrk="1" hangingPunct="1"/>
            <a:endParaRPr kumimoji="1" lang="zh-CN" altLang="en-US" sz="2400" b="1" dirty="0">
              <a:solidFill>
                <a:srgbClr val="000000"/>
              </a:solidFill>
              <a:latin typeface="楷体_GB2312" pitchFamily="49" charset="-122"/>
              <a:ea typeface="楷体_GB2312" pitchFamily="49" charset="-122"/>
            </a:endParaRPr>
          </a:p>
        </p:txBody>
      </p:sp>
      <p:sp>
        <p:nvSpPr>
          <p:cNvPr id="6" name="Text Box 4"/>
          <p:cNvSpPr txBox="1">
            <a:spLocks noChangeArrowheads="1"/>
          </p:cNvSpPr>
          <p:nvPr/>
        </p:nvSpPr>
        <p:spPr bwMode="auto">
          <a:xfrm>
            <a:off x="-13671" y="285986"/>
            <a:ext cx="80420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20000"/>
              </a:spcBef>
            </a:pPr>
            <a:r>
              <a:rPr kumimoji="1" lang="en-US" altLang="zh-CN" sz="3600" b="1" dirty="0" smtClean="0">
                <a:latin typeface="+mn-ea"/>
                <a:ea typeface="+mn-ea"/>
              </a:rPr>
              <a:t>GCC</a:t>
            </a:r>
            <a:r>
              <a:rPr kumimoji="1" lang="zh-CN" altLang="en-US" sz="3600" b="1" dirty="0">
                <a:latin typeface="+mn-ea"/>
                <a:ea typeface="+mn-ea"/>
              </a:rPr>
              <a:t>编译</a:t>
            </a:r>
            <a:r>
              <a:rPr kumimoji="1" lang="zh-CN" altLang="en-US" sz="3600" b="1" dirty="0" smtClean="0">
                <a:latin typeface="+mn-ea"/>
                <a:ea typeface="+mn-ea"/>
              </a:rPr>
              <a:t>选项</a:t>
            </a:r>
            <a:endParaRPr kumimoji="1" lang="zh-CN" altLang="en-US" sz="3600" b="1" dirty="0">
              <a:latin typeface="+mn-ea"/>
              <a:ea typeface="+mn-ea"/>
            </a:endParaRPr>
          </a:p>
        </p:txBody>
      </p:sp>
    </p:spTree>
    <p:extLst>
      <p:ext uri="{BB962C8B-B14F-4D97-AF65-F5344CB8AC3E}">
        <p14:creationId xmlns:p14="http://schemas.microsoft.com/office/powerpoint/2010/main" val="23558745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251521" y="1124744"/>
            <a:ext cx="792087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50000"/>
              </a:lnSpc>
              <a:spcBef>
                <a:spcPct val="20000"/>
              </a:spcBef>
            </a:pPr>
            <a:r>
              <a:rPr kumimoji="1" lang="zh-CN" altLang="en-US" sz="2600" b="1" dirty="0" smtClean="0">
                <a:latin typeface="+mn-ea"/>
                <a:ea typeface="+mn-ea"/>
              </a:rPr>
              <a:t>这样</a:t>
            </a:r>
            <a:r>
              <a:rPr kumimoji="1" lang="zh-CN" altLang="en-US" sz="2600" b="1" dirty="0">
                <a:latin typeface="+mn-ea"/>
                <a:ea typeface="+mn-ea"/>
              </a:rPr>
              <a:t>，就可</a:t>
            </a:r>
            <a:r>
              <a:rPr kumimoji="1" lang="zh-CN" altLang="en-US" sz="2600" b="1" dirty="0" smtClean="0">
                <a:latin typeface="+mn-ea"/>
                <a:ea typeface="+mn-ea"/>
              </a:rPr>
              <a:t>在</a:t>
            </a:r>
            <a:r>
              <a:rPr kumimoji="1" lang="en-US" altLang="zh-CN" sz="2600" dirty="0" err="1" smtClean="0">
                <a:latin typeface="+mn-ea"/>
                <a:ea typeface="+mn-ea"/>
              </a:rPr>
              <a:t>gcc</a:t>
            </a:r>
            <a:r>
              <a:rPr kumimoji="1" lang="zh-CN" altLang="en-US" sz="2600" b="1" dirty="0" smtClean="0">
                <a:latin typeface="+mn-ea"/>
                <a:ea typeface="+mn-ea"/>
              </a:rPr>
              <a:t>命令行</a:t>
            </a:r>
            <a:r>
              <a:rPr kumimoji="1" lang="zh-CN" altLang="en-US" sz="2600" b="1" dirty="0">
                <a:latin typeface="+mn-ea"/>
                <a:ea typeface="+mn-ea"/>
              </a:rPr>
              <a:t>中加入“</a:t>
            </a:r>
            <a:r>
              <a:rPr kumimoji="1" lang="en-US" altLang="zh-CN" sz="2600" b="1" dirty="0">
                <a:latin typeface="+mn-ea"/>
                <a:ea typeface="+mn-ea"/>
              </a:rPr>
              <a:t>-I”</a:t>
            </a:r>
            <a:r>
              <a:rPr kumimoji="1" lang="zh-CN" altLang="en-US" sz="2600" b="1" dirty="0">
                <a:latin typeface="+mn-ea"/>
                <a:ea typeface="+mn-ea"/>
              </a:rPr>
              <a:t>选项，使得编译</a:t>
            </a:r>
            <a:r>
              <a:rPr kumimoji="1" lang="zh-CN" altLang="en-US" sz="2600" b="1" dirty="0" smtClean="0">
                <a:latin typeface="+mn-ea"/>
                <a:ea typeface="+mn-ea"/>
              </a:rPr>
              <a:t>过程在</a:t>
            </a:r>
            <a:r>
              <a:rPr kumimoji="1" lang="zh-CN" altLang="en-US" sz="2600" b="1" dirty="0">
                <a:latin typeface="+mn-ea"/>
                <a:ea typeface="+mn-ea"/>
              </a:rPr>
              <a:t>搜索头文件时包含指定的路径信息</a:t>
            </a:r>
            <a:r>
              <a:rPr kumimoji="1" lang="zh-CN" altLang="en-US" sz="2600" b="1" dirty="0" smtClean="0">
                <a:latin typeface="+mn-ea"/>
                <a:ea typeface="+mn-ea"/>
              </a:rPr>
              <a:t>，</a:t>
            </a:r>
            <a:r>
              <a:rPr kumimoji="1" lang="en-US" altLang="zh-CN" sz="2600" dirty="0" err="1" smtClean="0">
                <a:latin typeface="+mn-ea"/>
                <a:ea typeface="+mn-ea"/>
              </a:rPr>
              <a:t>gcc</a:t>
            </a:r>
            <a:r>
              <a:rPr kumimoji="1" lang="zh-CN" altLang="en-US" sz="2600" b="1" dirty="0" smtClean="0">
                <a:latin typeface="+mn-ea"/>
                <a:ea typeface="+mn-ea"/>
              </a:rPr>
              <a:t>就</a:t>
            </a:r>
            <a:r>
              <a:rPr kumimoji="1" lang="zh-CN" altLang="en-US" sz="2600" b="1" dirty="0">
                <a:latin typeface="+mn-ea"/>
                <a:ea typeface="+mn-ea"/>
              </a:rPr>
              <a:t>能够执行出</a:t>
            </a:r>
            <a:r>
              <a:rPr kumimoji="1" lang="zh-CN" altLang="en-US" sz="2600" b="1" dirty="0" smtClean="0">
                <a:latin typeface="+mn-ea"/>
                <a:ea typeface="+mn-ea"/>
              </a:rPr>
              <a:t>正确</a:t>
            </a:r>
            <a:r>
              <a:rPr kumimoji="1" lang="zh-CN" altLang="en-US" sz="2600" b="1" dirty="0">
                <a:latin typeface="+mn-ea"/>
                <a:ea typeface="+mn-ea"/>
              </a:rPr>
              <a:t>结果。</a:t>
            </a:r>
          </a:p>
          <a:p>
            <a:pPr algn="l" eaLnBrk="1" hangingPunct="1">
              <a:lnSpc>
                <a:spcPct val="150000"/>
              </a:lnSpc>
              <a:spcBef>
                <a:spcPct val="20000"/>
              </a:spcBef>
            </a:pPr>
            <a:r>
              <a:rPr kumimoji="1" lang="en-US" altLang="zh-CN" sz="2600" b="1" dirty="0" smtClean="0">
                <a:solidFill>
                  <a:srgbClr val="0000CC"/>
                </a:solidFill>
                <a:latin typeface="+mn-ea"/>
                <a:ea typeface="+mn-ea"/>
              </a:rPr>
              <a:t>   </a:t>
            </a:r>
            <a:r>
              <a:rPr kumimoji="1" lang="en-US" altLang="zh-CN" sz="2600" b="1" dirty="0" smtClean="0">
                <a:latin typeface="+mn-ea"/>
                <a:ea typeface="+mn-ea"/>
              </a:rPr>
              <a:t># </a:t>
            </a:r>
            <a:r>
              <a:rPr kumimoji="1" lang="en-US" altLang="zh-CN" sz="2600" b="1" dirty="0" err="1" smtClean="0">
                <a:solidFill>
                  <a:srgbClr val="0000CC"/>
                </a:solidFill>
                <a:latin typeface="+mn-ea"/>
                <a:ea typeface="+mn-ea"/>
              </a:rPr>
              <a:t>gcc</a:t>
            </a:r>
            <a:r>
              <a:rPr kumimoji="1" lang="en-US" altLang="zh-CN" sz="2600" b="1" dirty="0" smtClean="0">
                <a:solidFill>
                  <a:srgbClr val="0000CC"/>
                </a:solidFill>
                <a:latin typeface="+mn-ea"/>
                <a:ea typeface="+mn-ea"/>
              </a:rPr>
              <a:t> </a:t>
            </a:r>
            <a:r>
              <a:rPr kumimoji="1" lang="en-US" altLang="zh-CN" sz="2600" b="1" dirty="0" err="1">
                <a:solidFill>
                  <a:srgbClr val="0000CC"/>
                </a:solidFill>
                <a:latin typeface="+mn-ea"/>
                <a:ea typeface="+mn-ea"/>
              </a:rPr>
              <a:t>hello1.c</a:t>
            </a:r>
            <a:r>
              <a:rPr kumimoji="1" lang="en-US" altLang="zh-CN" sz="2600" b="1" dirty="0">
                <a:solidFill>
                  <a:srgbClr val="0000CC"/>
                </a:solidFill>
                <a:latin typeface="+mn-ea"/>
                <a:ea typeface="+mn-ea"/>
              </a:rPr>
              <a:t> </a:t>
            </a:r>
            <a:r>
              <a:rPr kumimoji="1" lang="en-US" altLang="zh-CN" sz="2600" b="1" dirty="0" smtClean="0">
                <a:solidFill>
                  <a:srgbClr val="0000CC"/>
                </a:solidFill>
                <a:latin typeface="+mn-ea"/>
                <a:ea typeface="+mn-ea"/>
              </a:rPr>
              <a:t>-I </a:t>
            </a:r>
            <a:r>
              <a:rPr kumimoji="1" lang="en-US" altLang="zh-CN" sz="2600" b="1" dirty="0">
                <a:solidFill>
                  <a:srgbClr val="0000CC"/>
                </a:solidFill>
                <a:latin typeface="+mn-ea"/>
                <a:ea typeface="+mn-ea"/>
              </a:rPr>
              <a:t>/root/work/gcc/ -o </a:t>
            </a:r>
            <a:r>
              <a:rPr kumimoji="1" lang="en-US" altLang="zh-CN" sz="2600" b="1" dirty="0" err="1" smtClean="0">
                <a:solidFill>
                  <a:srgbClr val="0000CC"/>
                </a:solidFill>
                <a:latin typeface="+mn-ea"/>
                <a:ea typeface="+mn-ea"/>
              </a:rPr>
              <a:t>hello1</a:t>
            </a:r>
            <a:endParaRPr kumimoji="1" lang="en-US" altLang="zh-CN" sz="2600" b="1" dirty="0" smtClean="0">
              <a:solidFill>
                <a:srgbClr val="0000CC"/>
              </a:solidFill>
              <a:latin typeface="+mn-ea"/>
              <a:ea typeface="+mn-ea"/>
            </a:endParaRPr>
          </a:p>
          <a:p>
            <a:pPr algn="l" eaLnBrk="1" hangingPunct="1">
              <a:lnSpc>
                <a:spcPct val="150000"/>
              </a:lnSpc>
              <a:spcBef>
                <a:spcPct val="20000"/>
              </a:spcBef>
            </a:pPr>
            <a:r>
              <a:rPr kumimoji="1" lang="en-US" altLang="zh-CN" sz="2600" dirty="0" smtClean="0">
                <a:solidFill>
                  <a:srgbClr val="0000CC"/>
                </a:solidFill>
                <a:latin typeface="+mn-ea"/>
                <a:ea typeface="+mn-ea"/>
              </a:rPr>
              <a:t>   </a:t>
            </a:r>
            <a:r>
              <a:rPr kumimoji="1" lang="en-US" altLang="zh-CN" sz="2600" dirty="0" smtClean="0">
                <a:latin typeface="+mn-ea"/>
                <a:ea typeface="+mn-ea"/>
              </a:rPr>
              <a:t>#</a:t>
            </a:r>
            <a:r>
              <a:rPr kumimoji="1" lang="en-US" altLang="zh-CN" sz="2600" dirty="0" smtClean="0">
                <a:solidFill>
                  <a:srgbClr val="0000CC"/>
                </a:solidFill>
                <a:latin typeface="+mn-ea"/>
                <a:ea typeface="+mn-ea"/>
              </a:rPr>
              <a:t> ./</a:t>
            </a:r>
            <a:r>
              <a:rPr kumimoji="1" lang="en-US" altLang="zh-CN" sz="2600" dirty="0" err="1" smtClean="0">
                <a:solidFill>
                  <a:srgbClr val="0000CC"/>
                </a:solidFill>
                <a:latin typeface="+mn-ea"/>
                <a:ea typeface="+mn-ea"/>
              </a:rPr>
              <a:t>hello1</a:t>
            </a:r>
            <a:endParaRPr kumimoji="1" lang="en-US" altLang="zh-CN" sz="2600" dirty="0" smtClean="0">
              <a:solidFill>
                <a:srgbClr val="0000CC"/>
              </a:solidFill>
              <a:latin typeface="+mn-ea"/>
              <a:ea typeface="+mn-ea"/>
            </a:endParaRPr>
          </a:p>
          <a:p>
            <a:pPr algn="l" eaLnBrk="1" hangingPunct="1">
              <a:lnSpc>
                <a:spcPct val="150000"/>
              </a:lnSpc>
              <a:spcBef>
                <a:spcPct val="20000"/>
              </a:spcBef>
            </a:pPr>
            <a:r>
              <a:rPr kumimoji="1" lang="en-US" altLang="zh-CN" sz="2600" b="1" dirty="0" smtClean="0">
                <a:solidFill>
                  <a:srgbClr val="0000CC"/>
                </a:solidFill>
                <a:latin typeface="+mn-ea"/>
                <a:ea typeface="+mn-ea"/>
              </a:rPr>
              <a:t>       Hello!!</a:t>
            </a:r>
          </a:p>
          <a:p>
            <a:pPr algn="l" eaLnBrk="1" hangingPunct="1">
              <a:lnSpc>
                <a:spcPct val="110000"/>
              </a:lnSpc>
              <a:spcBef>
                <a:spcPct val="20000"/>
              </a:spcBef>
            </a:pPr>
            <a:endParaRPr kumimoji="1" lang="en-US" altLang="zh-CN" sz="2400" b="1" dirty="0" smtClean="0">
              <a:solidFill>
                <a:srgbClr val="0000CC"/>
              </a:solidFill>
              <a:latin typeface="+mn-ea"/>
              <a:ea typeface="+mn-ea"/>
            </a:endParaRPr>
          </a:p>
          <a:p>
            <a:pPr algn="l" eaLnBrk="1" hangingPunct="1">
              <a:lnSpc>
                <a:spcPct val="110000"/>
              </a:lnSpc>
              <a:spcBef>
                <a:spcPct val="20000"/>
              </a:spcBef>
            </a:pPr>
            <a:endParaRPr kumimoji="1" lang="en-US" altLang="zh-CN" sz="2400" b="1" dirty="0">
              <a:solidFill>
                <a:srgbClr val="0000CC"/>
              </a:solidFill>
              <a:latin typeface="+mn-ea"/>
              <a:ea typeface="+mn-ea"/>
            </a:endParaRPr>
          </a:p>
        </p:txBody>
      </p:sp>
      <p:sp>
        <p:nvSpPr>
          <p:cNvPr id="4" name="Text Box 4"/>
          <p:cNvSpPr txBox="1">
            <a:spLocks noChangeArrowheads="1"/>
          </p:cNvSpPr>
          <p:nvPr/>
        </p:nvSpPr>
        <p:spPr bwMode="auto">
          <a:xfrm>
            <a:off x="-13671" y="285986"/>
            <a:ext cx="80420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20000"/>
              </a:spcBef>
            </a:pPr>
            <a:r>
              <a:rPr kumimoji="1" lang="en-US" altLang="zh-CN" sz="3600" b="1" dirty="0" smtClean="0">
                <a:latin typeface="+mn-ea"/>
                <a:ea typeface="+mn-ea"/>
              </a:rPr>
              <a:t>GCC</a:t>
            </a:r>
            <a:r>
              <a:rPr kumimoji="1" lang="zh-CN" altLang="en-US" sz="3600" b="1" dirty="0">
                <a:latin typeface="+mn-ea"/>
                <a:ea typeface="+mn-ea"/>
              </a:rPr>
              <a:t>编译</a:t>
            </a:r>
            <a:r>
              <a:rPr kumimoji="1" lang="zh-CN" altLang="en-US" sz="3600" b="1" dirty="0" smtClean="0">
                <a:latin typeface="+mn-ea"/>
                <a:ea typeface="+mn-ea"/>
              </a:rPr>
              <a:t>选项</a:t>
            </a:r>
            <a:endParaRPr kumimoji="1" lang="zh-CN" altLang="en-US" sz="3600" b="1" dirty="0">
              <a:latin typeface="+mn-ea"/>
              <a:ea typeface="+mn-ea"/>
            </a:endParaRPr>
          </a:p>
        </p:txBody>
      </p:sp>
      <p:sp>
        <p:nvSpPr>
          <p:cNvPr id="5" name="灯片编号占位符 1"/>
          <p:cNvSpPr>
            <a:spLocks noGrp="1"/>
          </p:cNvSpPr>
          <p:nvPr>
            <p:ph type="sldNum" sz="quarter" idx="11"/>
          </p:nvPr>
        </p:nvSpPr>
        <p:spPr>
          <a:xfrm>
            <a:off x="3529013" y="6240463"/>
            <a:ext cx="2133600" cy="457200"/>
          </a:xfrm>
        </p:spPr>
        <p:txBody>
          <a:bodyPr/>
          <a:lstStyle/>
          <a:p>
            <a:pPr>
              <a:defRPr/>
            </a:pPr>
            <a:fld id="{700C099A-6552-4724-AD39-B0EE2F003FA2}" type="slidenum">
              <a:rPr lang="en-US" altLang="zh-CN" smtClean="0"/>
              <a:pPr>
                <a:defRPr/>
              </a:pPr>
              <a:t>41</a:t>
            </a:fld>
            <a:endParaRPr lang="en-US" altLang="zh-CN" dirty="0"/>
          </a:p>
        </p:txBody>
      </p:sp>
    </p:spTree>
    <p:extLst>
      <p:ext uri="{BB962C8B-B14F-4D97-AF65-F5344CB8AC3E}">
        <p14:creationId xmlns:p14="http://schemas.microsoft.com/office/powerpoint/2010/main" val="28850685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4"/>
          <p:cNvSpPr txBox="1">
            <a:spLocks noChangeArrowheads="1"/>
          </p:cNvSpPr>
          <p:nvPr/>
        </p:nvSpPr>
        <p:spPr bwMode="auto">
          <a:xfrm>
            <a:off x="251521" y="1093401"/>
            <a:ext cx="8136903" cy="505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0000"/>
              </a:lnSpc>
              <a:spcBef>
                <a:spcPct val="20000"/>
              </a:spcBef>
            </a:pPr>
            <a:r>
              <a:rPr kumimoji="1" lang="zh-CN" altLang="en-US" sz="2600" b="1" dirty="0" smtClean="0">
                <a:latin typeface="+mn-ea"/>
                <a:ea typeface="+mn-ea"/>
              </a:rPr>
              <a:t>如果</a:t>
            </a:r>
            <a:r>
              <a:rPr kumimoji="1" lang="zh-CN" altLang="en-US" sz="2600" b="1" dirty="0">
                <a:latin typeface="+mn-ea"/>
                <a:ea typeface="+mn-ea"/>
              </a:rPr>
              <a:t>更改</a:t>
            </a:r>
            <a:r>
              <a:rPr kumimoji="1" lang="en-US" altLang="zh-CN" sz="2600" b="1" dirty="0" err="1">
                <a:latin typeface="+mn-ea"/>
                <a:ea typeface="+mn-ea"/>
              </a:rPr>
              <a:t>hello1.c</a:t>
            </a:r>
            <a:r>
              <a:rPr kumimoji="1" lang="zh-CN" altLang="en-US" sz="2600" b="1" dirty="0">
                <a:latin typeface="+mn-ea"/>
                <a:ea typeface="+mn-ea"/>
              </a:rPr>
              <a:t>的头文件引用方式，程序</a:t>
            </a:r>
            <a:r>
              <a:rPr kumimoji="1" lang="zh-CN" altLang="en-US" sz="2600" b="1" dirty="0" smtClean="0">
                <a:latin typeface="+mn-ea"/>
                <a:ea typeface="+mn-ea"/>
              </a:rPr>
              <a:t>清单</a:t>
            </a:r>
            <a:r>
              <a:rPr kumimoji="1" lang="en-US" altLang="zh-CN" sz="2600" b="1" dirty="0" smtClean="0">
                <a:latin typeface="+mn-ea"/>
                <a:ea typeface="+mn-ea"/>
              </a:rPr>
              <a:t>3</a:t>
            </a:r>
            <a:r>
              <a:rPr kumimoji="1" lang="zh-CN" altLang="en-US" sz="2600" b="1" dirty="0" smtClean="0">
                <a:latin typeface="+mn-ea"/>
                <a:ea typeface="+mn-ea"/>
              </a:rPr>
              <a:t>如下</a:t>
            </a:r>
            <a:r>
              <a:rPr kumimoji="1" lang="zh-CN" altLang="en-US" sz="2600" b="1" dirty="0">
                <a:latin typeface="+mn-ea"/>
                <a:ea typeface="+mn-ea"/>
              </a:rPr>
              <a:t>：</a:t>
            </a:r>
          </a:p>
          <a:p>
            <a:pPr algn="l" eaLnBrk="1" hangingPunct="1">
              <a:lnSpc>
                <a:spcPct val="110000"/>
              </a:lnSpc>
              <a:spcBef>
                <a:spcPct val="20000"/>
              </a:spcBef>
            </a:pPr>
            <a:r>
              <a:rPr kumimoji="1" lang="en-US" altLang="zh-CN" sz="2600" b="1" dirty="0">
                <a:latin typeface="+mn-ea"/>
                <a:ea typeface="+mn-ea"/>
              </a:rPr>
              <a:t>#include “</a:t>
            </a:r>
            <a:r>
              <a:rPr kumimoji="1" lang="en-US" altLang="zh-CN" sz="2600" b="1" dirty="0" err="1">
                <a:latin typeface="+mn-ea"/>
                <a:ea typeface="+mn-ea"/>
              </a:rPr>
              <a:t>my.h</a:t>
            </a:r>
            <a:r>
              <a:rPr kumimoji="1" lang="en-US" altLang="zh-CN" sz="2600" b="1" dirty="0">
                <a:latin typeface="+mn-ea"/>
                <a:ea typeface="+mn-ea"/>
              </a:rPr>
              <a:t>”</a:t>
            </a:r>
          </a:p>
          <a:p>
            <a:pPr algn="l" eaLnBrk="1" hangingPunct="1">
              <a:lnSpc>
                <a:spcPct val="110000"/>
              </a:lnSpc>
              <a:spcBef>
                <a:spcPct val="20000"/>
              </a:spcBef>
            </a:pPr>
            <a:r>
              <a:rPr kumimoji="1" lang="en-US" altLang="zh-CN" sz="2600" b="1" dirty="0" err="1">
                <a:latin typeface="+mn-ea"/>
                <a:ea typeface="+mn-ea"/>
              </a:rPr>
              <a:t>int</a:t>
            </a:r>
            <a:r>
              <a:rPr kumimoji="1" lang="en-US" altLang="zh-CN" sz="2600" b="1" dirty="0">
                <a:latin typeface="+mn-ea"/>
                <a:ea typeface="+mn-ea"/>
              </a:rPr>
              <a:t> main()</a:t>
            </a:r>
          </a:p>
          <a:p>
            <a:pPr algn="l" eaLnBrk="1" hangingPunct="1">
              <a:lnSpc>
                <a:spcPct val="110000"/>
              </a:lnSpc>
              <a:spcBef>
                <a:spcPct val="20000"/>
              </a:spcBef>
            </a:pPr>
            <a:r>
              <a:rPr kumimoji="1" lang="en-US" altLang="zh-CN" sz="2600" b="1" dirty="0">
                <a:latin typeface="+mn-ea"/>
                <a:ea typeface="+mn-ea"/>
              </a:rPr>
              <a:t>{</a:t>
            </a:r>
          </a:p>
          <a:p>
            <a:pPr algn="l" eaLnBrk="1" hangingPunct="1">
              <a:lnSpc>
                <a:spcPct val="110000"/>
              </a:lnSpc>
              <a:spcBef>
                <a:spcPct val="20000"/>
              </a:spcBef>
            </a:pPr>
            <a:r>
              <a:rPr kumimoji="1" lang="en-US" altLang="zh-CN" sz="2600" b="1" dirty="0">
                <a:latin typeface="+mn-ea"/>
                <a:ea typeface="+mn-ea"/>
              </a:rPr>
              <a:t>   </a:t>
            </a:r>
            <a:r>
              <a:rPr kumimoji="1" lang="en-US" altLang="zh-CN" sz="2600" b="1" dirty="0" err="1">
                <a:latin typeface="+mn-ea"/>
                <a:ea typeface="+mn-ea"/>
              </a:rPr>
              <a:t>printf</a:t>
            </a:r>
            <a:r>
              <a:rPr kumimoji="1" lang="en-US" altLang="zh-CN" sz="2600" b="1" dirty="0">
                <a:latin typeface="+mn-ea"/>
                <a:ea typeface="+mn-ea"/>
              </a:rPr>
              <a:t>("Hello!!\n");</a:t>
            </a:r>
          </a:p>
          <a:p>
            <a:pPr algn="l" eaLnBrk="1" hangingPunct="1">
              <a:lnSpc>
                <a:spcPct val="110000"/>
              </a:lnSpc>
              <a:spcBef>
                <a:spcPct val="20000"/>
              </a:spcBef>
            </a:pPr>
            <a:r>
              <a:rPr kumimoji="1" lang="en-US" altLang="zh-CN" sz="2600" b="1" dirty="0">
                <a:latin typeface="+mn-ea"/>
                <a:ea typeface="+mn-ea"/>
              </a:rPr>
              <a:t>   return 0;</a:t>
            </a:r>
          </a:p>
          <a:p>
            <a:pPr algn="l" eaLnBrk="1" hangingPunct="1">
              <a:lnSpc>
                <a:spcPct val="110000"/>
              </a:lnSpc>
              <a:spcBef>
                <a:spcPct val="20000"/>
              </a:spcBef>
            </a:pPr>
            <a:r>
              <a:rPr kumimoji="1" lang="en-US" altLang="zh-CN" sz="2600" b="1" dirty="0">
                <a:latin typeface="+mn-ea"/>
                <a:ea typeface="+mn-ea"/>
              </a:rPr>
              <a:t>}</a:t>
            </a:r>
          </a:p>
          <a:p>
            <a:pPr algn="l" eaLnBrk="1" hangingPunct="1">
              <a:lnSpc>
                <a:spcPct val="110000"/>
              </a:lnSpc>
              <a:spcBef>
                <a:spcPct val="20000"/>
              </a:spcBef>
            </a:pPr>
            <a:r>
              <a:rPr kumimoji="1" lang="zh-CN" altLang="en-US" sz="2600" b="1" dirty="0" smtClean="0">
                <a:latin typeface="+mn-ea"/>
                <a:ea typeface="+mn-ea"/>
              </a:rPr>
              <a:t>可不在</a:t>
            </a:r>
            <a:r>
              <a:rPr kumimoji="1" lang="en-US" altLang="zh-CN" sz="2600" dirty="0" err="1" smtClean="0">
                <a:latin typeface="+mn-ea"/>
                <a:ea typeface="+mn-ea"/>
              </a:rPr>
              <a:t>gcc</a:t>
            </a:r>
            <a:r>
              <a:rPr kumimoji="1" lang="zh-CN" altLang="en-US" sz="2600" b="1" dirty="0" smtClean="0">
                <a:latin typeface="+mn-ea"/>
                <a:ea typeface="+mn-ea"/>
              </a:rPr>
              <a:t>命令行</a:t>
            </a:r>
            <a:r>
              <a:rPr kumimoji="1" lang="zh-CN" altLang="en-US" sz="2600" b="1" dirty="0">
                <a:latin typeface="+mn-ea"/>
                <a:ea typeface="+mn-ea"/>
              </a:rPr>
              <a:t>中加入“</a:t>
            </a:r>
            <a:r>
              <a:rPr kumimoji="1" lang="en-US" altLang="zh-CN" sz="2600" b="1" dirty="0">
                <a:latin typeface="+mn-ea"/>
                <a:ea typeface="+mn-ea"/>
              </a:rPr>
              <a:t>-I </a:t>
            </a:r>
            <a:r>
              <a:rPr kumimoji="1" lang="en-US" altLang="zh-CN" sz="2600" b="1" dirty="0" err="1">
                <a:latin typeface="+mn-ea"/>
                <a:ea typeface="+mn-ea"/>
              </a:rPr>
              <a:t>dir</a:t>
            </a:r>
            <a:r>
              <a:rPr kumimoji="1" lang="en-US" altLang="zh-CN" sz="2600" b="1" dirty="0">
                <a:latin typeface="+mn-ea"/>
                <a:ea typeface="+mn-ea"/>
              </a:rPr>
              <a:t>”</a:t>
            </a:r>
            <a:r>
              <a:rPr kumimoji="1" lang="zh-CN" altLang="en-US" sz="2600" b="1" dirty="0">
                <a:latin typeface="+mn-ea"/>
                <a:ea typeface="+mn-ea"/>
              </a:rPr>
              <a:t>选项，因为在</a:t>
            </a:r>
            <a:r>
              <a:rPr kumimoji="1" lang="en-US" altLang="zh-CN" sz="2600" b="1" dirty="0">
                <a:solidFill>
                  <a:srgbClr val="0000CC"/>
                </a:solidFill>
                <a:latin typeface="+mn-ea"/>
                <a:ea typeface="+mn-ea"/>
              </a:rPr>
              <a:t>include</a:t>
            </a:r>
            <a:r>
              <a:rPr kumimoji="1" lang="zh-CN" altLang="en-US" sz="2600" b="1" dirty="0">
                <a:solidFill>
                  <a:srgbClr val="0000CC"/>
                </a:solidFill>
                <a:latin typeface="+mn-ea"/>
                <a:ea typeface="+mn-ea"/>
              </a:rPr>
              <a:t>语句中，</a:t>
            </a:r>
            <a:r>
              <a:rPr kumimoji="1" lang="en-US" altLang="zh-CN" sz="2600" b="1" dirty="0">
                <a:solidFill>
                  <a:srgbClr val="0000CC"/>
                </a:solidFill>
                <a:latin typeface="+mn-ea"/>
                <a:ea typeface="+mn-ea"/>
              </a:rPr>
              <a:t>&lt; &gt;</a:t>
            </a:r>
            <a:r>
              <a:rPr kumimoji="1" lang="zh-CN" altLang="en-US" sz="2600" b="1" dirty="0">
                <a:solidFill>
                  <a:srgbClr val="0000CC"/>
                </a:solidFill>
                <a:latin typeface="+mn-ea"/>
                <a:ea typeface="+mn-ea"/>
              </a:rPr>
              <a:t>表示在标准路径中搜索，“”表示在本目录中搜索。</a:t>
            </a:r>
          </a:p>
        </p:txBody>
      </p:sp>
      <p:sp>
        <p:nvSpPr>
          <p:cNvPr id="3" name="Text Box 4"/>
          <p:cNvSpPr txBox="1">
            <a:spLocks noChangeArrowheads="1"/>
          </p:cNvSpPr>
          <p:nvPr/>
        </p:nvSpPr>
        <p:spPr bwMode="auto">
          <a:xfrm>
            <a:off x="-13671" y="285986"/>
            <a:ext cx="80420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20000"/>
              </a:spcBef>
            </a:pPr>
            <a:r>
              <a:rPr kumimoji="1" lang="en-US" altLang="zh-CN" sz="3600" b="1" dirty="0" smtClean="0">
                <a:latin typeface="+mn-ea"/>
                <a:ea typeface="+mn-ea"/>
              </a:rPr>
              <a:t>GCC</a:t>
            </a:r>
            <a:r>
              <a:rPr kumimoji="1" lang="zh-CN" altLang="en-US" sz="3600" b="1" dirty="0">
                <a:latin typeface="+mn-ea"/>
                <a:ea typeface="+mn-ea"/>
              </a:rPr>
              <a:t>编译</a:t>
            </a:r>
            <a:r>
              <a:rPr kumimoji="1" lang="zh-CN" altLang="en-US" sz="3600" b="1" dirty="0" smtClean="0">
                <a:latin typeface="+mn-ea"/>
                <a:ea typeface="+mn-ea"/>
              </a:rPr>
              <a:t>选项</a:t>
            </a:r>
            <a:endParaRPr kumimoji="1" lang="zh-CN" altLang="en-US" sz="3600" b="1" dirty="0">
              <a:latin typeface="+mn-ea"/>
              <a:ea typeface="+mn-ea"/>
            </a:endParaRPr>
          </a:p>
        </p:txBody>
      </p:sp>
      <p:sp>
        <p:nvSpPr>
          <p:cNvPr id="4" name="灯片编号占位符 1"/>
          <p:cNvSpPr>
            <a:spLocks noGrp="1"/>
          </p:cNvSpPr>
          <p:nvPr>
            <p:ph type="sldNum" sz="quarter" idx="11"/>
          </p:nvPr>
        </p:nvSpPr>
        <p:spPr>
          <a:xfrm>
            <a:off x="3529013" y="6240463"/>
            <a:ext cx="2133600" cy="457200"/>
          </a:xfrm>
        </p:spPr>
        <p:txBody>
          <a:bodyPr/>
          <a:lstStyle/>
          <a:p>
            <a:pPr>
              <a:defRPr/>
            </a:pPr>
            <a:fld id="{700C099A-6552-4724-AD39-B0EE2F003FA2}" type="slidenum">
              <a:rPr lang="en-US" altLang="zh-CN" smtClean="0"/>
              <a:pPr>
                <a:defRPr/>
              </a:pPr>
              <a:t>42</a:t>
            </a:fld>
            <a:endParaRPr lang="en-US" altLang="zh-CN" dirty="0"/>
          </a:p>
        </p:txBody>
      </p:sp>
    </p:spTree>
    <p:extLst>
      <p:ext uri="{BB962C8B-B14F-4D97-AF65-F5344CB8AC3E}">
        <p14:creationId xmlns:p14="http://schemas.microsoft.com/office/powerpoint/2010/main" val="18011386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323851" y="1037421"/>
            <a:ext cx="8064573" cy="4839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0000"/>
              </a:lnSpc>
              <a:spcBef>
                <a:spcPct val="20000"/>
              </a:spcBef>
            </a:pPr>
            <a:r>
              <a:rPr kumimoji="1" lang="en-US" altLang="zh-CN" sz="2600" b="1" dirty="0" smtClean="0">
                <a:solidFill>
                  <a:srgbClr val="CC0099"/>
                </a:solidFill>
                <a:latin typeface="+mn-ea"/>
                <a:ea typeface="+mn-ea"/>
              </a:rPr>
              <a:t>-</a:t>
            </a:r>
            <a:r>
              <a:rPr kumimoji="1" lang="en-US" altLang="zh-CN" sz="2600" b="1" dirty="0">
                <a:solidFill>
                  <a:srgbClr val="CC0099"/>
                </a:solidFill>
                <a:latin typeface="+mn-ea"/>
                <a:ea typeface="+mn-ea"/>
              </a:rPr>
              <a:t>L </a:t>
            </a:r>
            <a:r>
              <a:rPr kumimoji="1" lang="en-US" altLang="zh-CN" sz="2600" b="1" dirty="0" err="1">
                <a:solidFill>
                  <a:srgbClr val="CC0099"/>
                </a:solidFill>
                <a:latin typeface="+mn-ea"/>
                <a:ea typeface="+mn-ea"/>
              </a:rPr>
              <a:t>dir</a:t>
            </a:r>
            <a:r>
              <a:rPr kumimoji="1" lang="zh-CN" altLang="en-US" sz="2600" b="1" dirty="0">
                <a:solidFill>
                  <a:srgbClr val="CC0099"/>
                </a:solidFill>
                <a:latin typeface="+mn-ea"/>
                <a:ea typeface="+mn-ea"/>
              </a:rPr>
              <a:t>选项</a:t>
            </a:r>
          </a:p>
          <a:p>
            <a:pPr algn="l" eaLnBrk="1" hangingPunct="1">
              <a:lnSpc>
                <a:spcPct val="110000"/>
              </a:lnSpc>
              <a:spcBef>
                <a:spcPct val="20000"/>
              </a:spcBef>
            </a:pPr>
            <a:r>
              <a:rPr kumimoji="1" lang="zh-CN" altLang="en-US" sz="2600" b="1" dirty="0" smtClean="0">
                <a:latin typeface="+mn-ea"/>
                <a:ea typeface="+mn-ea"/>
              </a:rPr>
              <a:t>选项</a:t>
            </a:r>
            <a:r>
              <a:rPr kumimoji="1" lang="zh-CN" altLang="en-US" sz="2600" b="1" dirty="0">
                <a:latin typeface="+mn-ea"/>
                <a:ea typeface="+mn-ea"/>
              </a:rPr>
              <a:t>“</a:t>
            </a:r>
            <a:r>
              <a:rPr kumimoji="1" lang="en-US" altLang="zh-CN" sz="2600" b="1" dirty="0">
                <a:latin typeface="+mn-ea"/>
                <a:ea typeface="+mn-ea"/>
              </a:rPr>
              <a:t>-L </a:t>
            </a:r>
            <a:r>
              <a:rPr kumimoji="1" lang="en-US" altLang="zh-CN" sz="2600" b="1" dirty="0" err="1">
                <a:latin typeface="+mn-ea"/>
                <a:ea typeface="+mn-ea"/>
              </a:rPr>
              <a:t>dir</a:t>
            </a:r>
            <a:r>
              <a:rPr kumimoji="1" lang="en-US" altLang="zh-CN" sz="2600" b="1" dirty="0">
                <a:latin typeface="+mn-ea"/>
                <a:ea typeface="+mn-ea"/>
              </a:rPr>
              <a:t>”</a:t>
            </a:r>
            <a:r>
              <a:rPr kumimoji="1" lang="zh-CN" altLang="en-US" sz="2600" b="1" dirty="0">
                <a:latin typeface="+mn-ea"/>
                <a:ea typeface="+mn-ea"/>
              </a:rPr>
              <a:t>的功能与“</a:t>
            </a:r>
            <a:r>
              <a:rPr kumimoji="1" lang="en-US" altLang="zh-CN" sz="2600" b="1" dirty="0">
                <a:latin typeface="+mn-ea"/>
                <a:ea typeface="+mn-ea"/>
              </a:rPr>
              <a:t>-I </a:t>
            </a:r>
            <a:r>
              <a:rPr kumimoji="1" lang="en-US" altLang="zh-CN" sz="2600" b="1" dirty="0" err="1">
                <a:latin typeface="+mn-ea"/>
                <a:ea typeface="+mn-ea"/>
              </a:rPr>
              <a:t>dir</a:t>
            </a:r>
            <a:r>
              <a:rPr kumimoji="1" lang="en-US" altLang="zh-CN" sz="2600" b="1" dirty="0">
                <a:latin typeface="+mn-ea"/>
                <a:ea typeface="+mn-ea"/>
              </a:rPr>
              <a:t>”</a:t>
            </a:r>
            <a:r>
              <a:rPr kumimoji="1" lang="zh-CN" altLang="en-US" sz="2600" b="1" dirty="0">
                <a:latin typeface="+mn-ea"/>
                <a:ea typeface="+mn-ea"/>
              </a:rPr>
              <a:t>类似，能够在库文件的搜索路径列表中添加</a:t>
            </a:r>
            <a:r>
              <a:rPr kumimoji="1" lang="en-US" altLang="zh-CN" sz="2600" b="1" dirty="0" err="1">
                <a:latin typeface="+mn-ea"/>
                <a:ea typeface="+mn-ea"/>
              </a:rPr>
              <a:t>dir</a:t>
            </a:r>
            <a:r>
              <a:rPr kumimoji="1" lang="zh-CN" altLang="en-US" sz="2600" b="1" dirty="0">
                <a:latin typeface="+mn-ea"/>
                <a:ea typeface="+mn-ea"/>
              </a:rPr>
              <a:t>目录。例如有程序</a:t>
            </a:r>
            <a:r>
              <a:rPr kumimoji="1" lang="en-US" altLang="zh-CN" sz="2600" b="1" dirty="0" err="1">
                <a:latin typeface="+mn-ea"/>
                <a:ea typeface="+mn-ea"/>
              </a:rPr>
              <a:t>hello2.c</a:t>
            </a:r>
            <a:r>
              <a:rPr kumimoji="1" lang="zh-CN" altLang="en-US" sz="2600" b="1" dirty="0">
                <a:latin typeface="+mn-ea"/>
                <a:ea typeface="+mn-ea"/>
              </a:rPr>
              <a:t>需要用到目录“</a:t>
            </a:r>
            <a:r>
              <a:rPr kumimoji="1" lang="en-US" altLang="zh-CN" sz="2600" b="1" dirty="0">
                <a:latin typeface="+mn-ea"/>
                <a:ea typeface="+mn-ea"/>
              </a:rPr>
              <a:t>/root/work/gcc/lib/”</a:t>
            </a:r>
            <a:r>
              <a:rPr kumimoji="1" lang="zh-CN" altLang="en-US" sz="2600" b="1" dirty="0">
                <a:latin typeface="+mn-ea"/>
                <a:ea typeface="+mn-ea"/>
              </a:rPr>
              <a:t>下的一个动态库</a:t>
            </a:r>
            <a:r>
              <a:rPr kumimoji="1" lang="en-US" altLang="zh-CN" sz="2600" b="1" dirty="0" err="1">
                <a:latin typeface="+mn-ea"/>
                <a:ea typeface="+mn-ea"/>
              </a:rPr>
              <a:t>libxch.so</a:t>
            </a:r>
            <a:r>
              <a:rPr kumimoji="1" lang="zh-CN" altLang="en-US" sz="2600" b="1" dirty="0">
                <a:latin typeface="+mn-ea"/>
                <a:ea typeface="+mn-ea"/>
              </a:rPr>
              <a:t>，则只需键入如下命令即可：</a:t>
            </a:r>
          </a:p>
          <a:p>
            <a:pPr algn="l" eaLnBrk="1" hangingPunct="1">
              <a:lnSpc>
                <a:spcPct val="110000"/>
              </a:lnSpc>
              <a:spcBef>
                <a:spcPct val="20000"/>
              </a:spcBef>
            </a:pPr>
            <a:endParaRPr kumimoji="1" lang="zh-CN" altLang="en-US" sz="2600" b="1" dirty="0">
              <a:latin typeface="+mn-ea"/>
              <a:ea typeface="+mn-ea"/>
            </a:endParaRPr>
          </a:p>
          <a:p>
            <a:pPr algn="l" eaLnBrk="1" hangingPunct="1">
              <a:lnSpc>
                <a:spcPct val="110000"/>
              </a:lnSpc>
              <a:spcBef>
                <a:spcPct val="20000"/>
              </a:spcBef>
            </a:pPr>
            <a:r>
              <a:rPr kumimoji="1" lang="en-US" altLang="zh-CN" sz="2600" dirty="0">
                <a:solidFill>
                  <a:srgbClr val="0000CC"/>
                </a:solidFill>
                <a:latin typeface="+mn-ea"/>
                <a:ea typeface="+mn-ea"/>
              </a:rPr>
              <a:t> </a:t>
            </a:r>
            <a:r>
              <a:rPr kumimoji="1" lang="en-US" altLang="zh-CN" sz="2600" b="1" dirty="0" smtClean="0">
                <a:solidFill>
                  <a:srgbClr val="0000CC"/>
                </a:solidFill>
                <a:latin typeface="+mn-ea"/>
                <a:ea typeface="+mn-ea"/>
              </a:rPr>
              <a:t>#</a:t>
            </a:r>
            <a:r>
              <a:rPr kumimoji="1" lang="en-US" altLang="zh-CN" sz="2600" b="1" dirty="0" err="1" smtClean="0">
                <a:solidFill>
                  <a:srgbClr val="0000CC"/>
                </a:solidFill>
                <a:latin typeface="+mn-ea"/>
                <a:ea typeface="+mn-ea"/>
              </a:rPr>
              <a:t>gcc</a:t>
            </a:r>
            <a:r>
              <a:rPr kumimoji="1" lang="en-US" altLang="zh-CN" sz="2600" b="1" dirty="0" smtClean="0">
                <a:solidFill>
                  <a:srgbClr val="0000CC"/>
                </a:solidFill>
                <a:latin typeface="+mn-ea"/>
                <a:ea typeface="+mn-ea"/>
              </a:rPr>
              <a:t> </a:t>
            </a:r>
            <a:r>
              <a:rPr kumimoji="1" lang="en-US" altLang="zh-CN" sz="2600" b="1" dirty="0" err="1">
                <a:solidFill>
                  <a:srgbClr val="0000CC"/>
                </a:solidFill>
                <a:latin typeface="+mn-ea"/>
                <a:ea typeface="+mn-ea"/>
              </a:rPr>
              <a:t>hello2.c</a:t>
            </a:r>
            <a:r>
              <a:rPr kumimoji="1" lang="en-US" altLang="zh-CN" sz="2600" b="1" dirty="0">
                <a:solidFill>
                  <a:srgbClr val="0000CC"/>
                </a:solidFill>
                <a:latin typeface="+mn-ea"/>
                <a:ea typeface="+mn-ea"/>
              </a:rPr>
              <a:t> -L /root/work/gcc/lib/ </a:t>
            </a:r>
            <a:r>
              <a:rPr kumimoji="1" lang="en-US" altLang="zh-CN" sz="2600" b="1" dirty="0" err="1">
                <a:solidFill>
                  <a:srgbClr val="0000CC"/>
                </a:solidFill>
                <a:latin typeface="+mn-ea"/>
                <a:ea typeface="+mn-ea"/>
              </a:rPr>
              <a:t>hello2</a:t>
            </a:r>
            <a:endParaRPr kumimoji="1" lang="en-US" altLang="zh-CN" sz="2600" b="1" dirty="0">
              <a:solidFill>
                <a:srgbClr val="0000CC"/>
              </a:solidFill>
              <a:latin typeface="+mn-ea"/>
              <a:ea typeface="+mn-ea"/>
            </a:endParaRPr>
          </a:p>
          <a:p>
            <a:pPr algn="l" eaLnBrk="1" hangingPunct="1">
              <a:lnSpc>
                <a:spcPct val="110000"/>
              </a:lnSpc>
              <a:spcBef>
                <a:spcPct val="20000"/>
              </a:spcBef>
            </a:pPr>
            <a:endParaRPr kumimoji="1" lang="zh-CN" altLang="en-US" sz="2600" b="1" dirty="0">
              <a:latin typeface="+mn-ea"/>
              <a:ea typeface="+mn-ea"/>
            </a:endParaRPr>
          </a:p>
          <a:p>
            <a:pPr algn="l" eaLnBrk="1" hangingPunct="1">
              <a:lnSpc>
                <a:spcPct val="110000"/>
              </a:lnSpc>
              <a:spcBef>
                <a:spcPct val="20000"/>
              </a:spcBef>
            </a:pPr>
            <a:r>
              <a:rPr kumimoji="1" lang="zh-CN" altLang="en-US" sz="2600" b="1" dirty="0" smtClean="0">
                <a:solidFill>
                  <a:srgbClr val="CC0099"/>
                </a:solidFill>
                <a:latin typeface="+mn-ea"/>
                <a:ea typeface="+mn-ea"/>
              </a:rPr>
              <a:t>注意</a:t>
            </a:r>
            <a:r>
              <a:rPr kumimoji="1" lang="zh-CN" altLang="en-US" sz="2600" b="1" dirty="0">
                <a:latin typeface="+mn-ea"/>
                <a:ea typeface="+mn-ea"/>
              </a:rPr>
              <a:t>：“</a:t>
            </a:r>
            <a:r>
              <a:rPr kumimoji="1" lang="en-US" altLang="zh-CN" sz="2600" b="1" dirty="0">
                <a:latin typeface="+mn-ea"/>
                <a:ea typeface="+mn-ea"/>
              </a:rPr>
              <a:t>-I </a:t>
            </a:r>
            <a:r>
              <a:rPr kumimoji="1" lang="en-US" altLang="zh-CN" sz="2600" b="1" dirty="0" err="1">
                <a:latin typeface="+mn-ea"/>
                <a:ea typeface="+mn-ea"/>
              </a:rPr>
              <a:t>dir</a:t>
            </a:r>
            <a:r>
              <a:rPr kumimoji="1" lang="en-US" altLang="zh-CN" sz="2600" b="1" dirty="0">
                <a:latin typeface="+mn-ea"/>
                <a:ea typeface="+mn-ea"/>
              </a:rPr>
              <a:t>”</a:t>
            </a:r>
            <a:r>
              <a:rPr kumimoji="1" lang="zh-CN" altLang="en-US" sz="2600" b="1" dirty="0">
                <a:latin typeface="+mn-ea"/>
                <a:ea typeface="+mn-ea"/>
              </a:rPr>
              <a:t>和“</a:t>
            </a:r>
            <a:r>
              <a:rPr kumimoji="1" lang="en-US" altLang="zh-CN" sz="2600" b="1" dirty="0">
                <a:latin typeface="+mn-ea"/>
                <a:ea typeface="+mn-ea"/>
              </a:rPr>
              <a:t>-L </a:t>
            </a:r>
            <a:r>
              <a:rPr kumimoji="1" lang="en-US" altLang="zh-CN" sz="2600" b="1" dirty="0" err="1">
                <a:latin typeface="+mn-ea"/>
                <a:ea typeface="+mn-ea"/>
              </a:rPr>
              <a:t>dir</a:t>
            </a:r>
            <a:r>
              <a:rPr kumimoji="1" lang="en-US" altLang="zh-CN" sz="2600" b="1" dirty="0">
                <a:latin typeface="+mn-ea"/>
                <a:ea typeface="+mn-ea"/>
              </a:rPr>
              <a:t>”</a:t>
            </a:r>
            <a:r>
              <a:rPr kumimoji="1" lang="zh-CN" altLang="en-US" sz="2600" b="1" dirty="0">
                <a:latin typeface="+mn-ea"/>
                <a:ea typeface="+mn-ea"/>
              </a:rPr>
              <a:t>都只是指定了路径，而没有指定文件，因此不能在路径中包含文件名。</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43</a:t>
            </a:fld>
            <a:endParaRPr lang="en-US" altLang="zh-CN" dirty="0"/>
          </a:p>
        </p:txBody>
      </p:sp>
      <p:sp>
        <p:nvSpPr>
          <p:cNvPr id="4" name="Text Box 4"/>
          <p:cNvSpPr txBox="1">
            <a:spLocks noChangeArrowheads="1"/>
          </p:cNvSpPr>
          <p:nvPr/>
        </p:nvSpPr>
        <p:spPr bwMode="auto">
          <a:xfrm>
            <a:off x="-13671" y="285986"/>
            <a:ext cx="80420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20000"/>
              </a:spcBef>
            </a:pPr>
            <a:r>
              <a:rPr kumimoji="1" lang="en-US" altLang="zh-CN" sz="3600" b="1" dirty="0" smtClean="0">
                <a:latin typeface="+mn-ea"/>
                <a:ea typeface="+mn-ea"/>
              </a:rPr>
              <a:t>GCC</a:t>
            </a:r>
            <a:r>
              <a:rPr kumimoji="1" lang="zh-CN" altLang="en-US" sz="3600" b="1" dirty="0">
                <a:latin typeface="+mn-ea"/>
                <a:ea typeface="+mn-ea"/>
              </a:rPr>
              <a:t>编译</a:t>
            </a:r>
            <a:r>
              <a:rPr kumimoji="1" lang="zh-CN" altLang="en-US" sz="3600" b="1" dirty="0" smtClean="0">
                <a:latin typeface="+mn-ea"/>
                <a:ea typeface="+mn-ea"/>
              </a:rPr>
              <a:t>选项</a:t>
            </a:r>
            <a:endParaRPr kumimoji="1" lang="zh-CN" altLang="en-US" sz="3600" b="1" dirty="0">
              <a:latin typeface="+mn-ea"/>
              <a:ea typeface="+mn-ea"/>
            </a:endParaRPr>
          </a:p>
        </p:txBody>
      </p:sp>
    </p:spTree>
    <p:extLst>
      <p:ext uri="{BB962C8B-B14F-4D97-AF65-F5344CB8AC3E}">
        <p14:creationId xmlns:p14="http://schemas.microsoft.com/office/powerpoint/2010/main" val="3344560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type="body" idx="1"/>
          </p:nvPr>
        </p:nvSpPr>
        <p:spPr>
          <a:xfrm>
            <a:off x="395536" y="1268760"/>
            <a:ext cx="8136904" cy="5112568"/>
          </a:xfrm>
        </p:spPr>
        <p:txBody>
          <a:bodyPr/>
          <a:lstStyle/>
          <a:p>
            <a:pPr marL="0" indent="0">
              <a:lnSpc>
                <a:spcPct val="120000"/>
              </a:lnSpc>
              <a:buNone/>
            </a:pPr>
            <a:r>
              <a:rPr lang="en-US" altLang="zh-CN" sz="2600" dirty="0" smtClean="0">
                <a:solidFill>
                  <a:srgbClr val="CC0099"/>
                </a:solidFill>
              </a:rPr>
              <a:t>-</a:t>
            </a:r>
            <a:r>
              <a:rPr lang="en-US" altLang="zh-CN" sz="2600" dirty="0">
                <a:solidFill>
                  <a:srgbClr val="CC0099"/>
                </a:solidFill>
              </a:rPr>
              <a:t>static</a:t>
            </a:r>
            <a:r>
              <a:rPr lang="zh-CN" altLang="en-US" sz="2600" dirty="0"/>
              <a:t>：静态链接库文件</a:t>
            </a:r>
          </a:p>
          <a:p>
            <a:pPr marL="0" indent="0">
              <a:lnSpc>
                <a:spcPct val="120000"/>
              </a:lnSpc>
              <a:buNone/>
            </a:pPr>
            <a:r>
              <a:rPr lang="zh-CN" altLang="en-US" sz="2600" dirty="0"/>
              <a:t>例如：</a:t>
            </a:r>
            <a:r>
              <a:rPr lang="en-US" altLang="zh-CN" sz="2600" dirty="0" err="1"/>
              <a:t>gcc</a:t>
            </a:r>
            <a:r>
              <a:rPr lang="en-US" altLang="zh-CN" sz="2600" dirty="0"/>
              <a:t> -static </a:t>
            </a:r>
            <a:r>
              <a:rPr lang="en-US" altLang="zh-CN" sz="2600" dirty="0" err="1"/>
              <a:t>hello.c</a:t>
            </a:r>
            <a:r>
              <a:rPr lang="en-US" altLang="zh-CN" sz="2600" dirty="0"/>
              <a:t> -o </a:t>
            </a:r>
            <a:r>
              <a:rPr lang="en-US" altLang="zh-CN" sz="2600" dirty="0" smtClean="0"/>
              <a:t>hello</a:t>
            </a:r>
          </a:p>
          <a:p>
            <a:pPr marL="0" indent="0">
              <a:lnSpc>
                <a:spcPct val="120000"/>
              </a:lnSpc>
              <a:buNone/>
            </a:pPr>
            <a:r>
              <a:rPr lang="zh-CN" altLang="en-US" sz="2600" dirty="0" smtClean="0"/>
              <a:t>当使用静态库时，连接器找出程序所需的函数，然后将它们拷贝到可执行文件，一旦连接成功，静态程序库也就不再需要了。对动态库而言，就不是这样，动态库会在执行程序内留下一个标记‘指明当程序执行时，首先必须载入这个库。动态库节省空间。（可以比较静态链接与动态链接可执行文件的大小）</a:t>
            </a:r>
          </a:p>
          <a:p>
            <a:pPr marL="0" indent="0">
              <a:lnSpc>
                <a:spcPct val="120000"/>
              </a:lnSpc>
              <a:buNone/>
            </a:pPr>
            <a:endParaRPr lang="en-US" altLang="zh-CN" sz="2600" dirty="0"/>
          </a:p>
          <a:p>
            <a:pPr marL="0" indent="0">
              <a:buNone/>
            </a:pPr>
            <a:endParaRPr lang="en-US" altLang="zh-CN" sz="2600" dirty="0" smtClean="0"/>
          </a:p>
          <a:p>
            <a:pPr marL="0" indent="0">
              <a:buNone/>
            </a:pPr>
            <a:endParaRPr lang="en-US" altLang="zh-CN" sz="2600" dirty="0" smtClean="0"/>
          </a:p>
          <a:p>
            <a:pPr marL="0" indent="0">
              <a:buNone/>
            </a:pPr>
            <a:endParaRPr lang="zh-CN" altLang="en-US" sz="26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44</a:t>
            </a:fld>
            <a:endParaRPr lang="en-US" altLang="zh-CN"/>
          </a:p>
        </p:txBody>
      </p:sp>
      <p:sp>
        <p:nvSpPr>
          <p:cNvPr id="4" name="Text Box 4"/>
          <p:cNvSpPr txBox="1">
            <a:spLocks noChangeArrowheads="1"/>
          </p:cNvSpPr>
          <p:nvPr/>
        </p:nvSpPr>
        <p:spPr bwMode="auto">
          <a:xfrm>
            <a:off x="-13671" y="285986"/>
            <a:ext cx="80420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20000"/>
              </a:spcBef>
            </a:pPr>
            <a:r>
              <a:rPr kumimoji="1" lang="en-US" altLang="zh-CN" sz="3600" b="1" dirty="0" smtClean="0">
                <a:latin typeface="+mn-ea"/>
                <a:ea typeface="+mn-ea"/>
              </a:rPr>
              <a:t>GCC</a:t>
            </a:r>
            <a:r>
              <a:rPr kumimoji="1" lang="zh-CN" altLang="en-US" sz="3600" b="1" dirty="0">
                <a:latin typeface="+mn-ea"/>
                <a:ea typeface="+mn-ea"/>
              </a:rPr>
              <a:t>编译</a:t>
            </a:r>
            <a:r>
              <a:rPr kumimoji="1" lang="zh-CN" altLang="en-US" sz="3600" b="1" dirty="0" smtClean="0">
                <a:latin typeface="+mn-ea"/>
                <a:ea typeface="+mn-ea"/>
              </a:rPr>
              <a:t>选项</a:t>
            </a:r>
            <a:endParaRPr kumimoji="1" lang="zh-CN" altLang="en-US" sz="3600" b="1" dirty="0">
              <a:latin typeface="+mn-ea"/>
              <a:ea typeface="+mn-ea"/>
            </a:endParaRPr>
          </a:p>
        </p:txBody>
      </p:sp>
    </p:spTree>
    <p:extLst>
      <p:ext uri="{BB962C8B-B14F-4D97-AF65-F5344CB8AC3E}">
        <p14:creationId xmlns:p14="http://schemas.microsoft.com/office/powerpoint/2010/main" val="37924254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179389" y="1015568"/>
            <a:ext cx="806502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5000"/>
              </a:lnSpc>
              <a:spcBef>
                <a:spcPct val="30000"/>
              </a:spcBef>
            </a:pPr>
            <a:r>
              <a:rPr kumimoji="1" lang="zh-CN" altLang="en-US" sz="2400" b="1" dirty="0" smtClean="0">
                <a:solidFill>
                  <a:srgbClr val="CC0099"/>
                </a:solidFill>
                <a:latin typeface="+mn-ea"/>
                <a:ea typeface="+mn-ea"/>
              </a:rPr>
              <a:t>出错</a:t>
            </a:r>
            <a:r>
              <a:rPr kumimoji="1" lang="zh-CN" altLang="en-US" sz="2400" b="1" dirty="0">
                <a:solidFill>
                  <a:srgbClr val="CC0099"/>
                </a:solidFill>
                <a:latin typeface="+mn-ea"/>
                <a:ea typeface="+mn-ea"/>
              </a:rPr>
              <a:t>检查与警告提示选项</a:t>
            </a:r>
          </a:p>
          <a:p>
            <a:pPr algn="l" eaLnBrk="1" hangingPunct="1">
              <a:lnSpc>
                <a:spcPct val="115000"/>
              </a:lnSpc>
              <a:spcBef>
                <a:spcPct val="30000"/>
              </a:spcBef>
            </a:pPr>
            <a:r>
              <a:rPr kumimoji="1" lang="en-US" altLang="zh-CN" sz="2400" dirty="0" err="1" smtClean="0">
                <a:latin typeface="+mn-ea"/>
                <a:ea typeface="+mn-ea"/>
              </a:rPr>
              <a:t>gcc</a:t>
            </a:r>
            <a:r>
              <a:rPr kumimoji="1" lang="zh-CN" altLang="en-US" sz="2400" b="1" dirty="0" smtClean="0">
                <a:latin typeface="+mn-ea"/>
                <a:ea typeface="+mn-ea"/>
              </a:rPr>
              <a:t>包含</a:t>
            </a:r>
            <a:r>
              <a:rPr kumimoji="1" lang="zh-CN" altLang="en-US" sz="2400" b="1" dirty="0">
                <a:latin typeface="+mn-ea"/>
                <a:ea typeface="+mn-ea"/>
              </a:rPr>
              <a:t>完整的出错检查和警告提示功能，它们可以帮助</a:t>
            </a:r>
            <a:r>
              <a:rPr kumimoji="1" lang="en-US" altLang="zh-CN" sz="2400" b="1" dirty="0">
                <a:latin typeface="+mn-ea"/>
                <a:ea typeface="+mn-ea"/>
              </a:rPr>
              <a:t>Linux</a:t>
            </a:r>
            <a:r>
              <a:rPr kumimoji="1" lang="zh-CN" altLang="en-US" sz="2400" b="1" dirty="0">
                <a:latin typeface="+mn-ea"/>
                <a:ea typeface="+mn-ea"/>
              </a:rPr>
              <a:t>程序员写出更加专业和优美的代码</a:t>
            </a:r>
            <a:r>
              <a:rPr kumimoji="1" lang="zh-CN" altLang="en-US" sz="2400" b="1" dirty="0" smtClean="0">
                <a:latin typeface="+mn-ea"/>
                <a:ea typeface="+mn-ea"/>
              </a:rPr>
              <a:t>。</a:t>
            </a:r>
            <a:endParaRPr kumimoji="1" lang="zh-CN" altLang="en-US" sz="2400" b="1" dirty="0">
              <a:latin typeface="+mn-ea"/>
              <a:ea typeface="+mn-ea"/>
            </a:endParaRPr>
          </a:p>
        </p:txBody>
      </p:sp>
      <p:graphicFrame>
        <p:nvGraphicFramePr>
          <p:cNvPr id="213079" name="Group 87"/>
          <p:cNvGraphicFramePr>
            <a:graphicFrameLocks noGrp="1"/>
          </p:cNvGraphicFramePr>
          <p:nvPr>
            <p:extLst>
              <p:ext uri="{D42A27DB-BD31-4B8C-83A1-F6EECF244321}">
                <p14:modId xmlns:p14="http://schemas.microsoft.com/office/powerpoint/2010/main" val="2270734888"/>
              </p:ext>
            </p:extLst>
          </p:nvPr>
        </p:nvGraphicFramePr>
        <p:xfrm>
          <a:off x="207156" y="2708919"/>
          <a:ext cx="8569076" cy="3240361"/>
        </p:xfrm>
        <a:graphic>
          <a:graphicData uri="http://schemas.openxmlformats.org/drawingml/2006/table">
            <a:tbl>
              <a:tblPr/>
              <a:tblGrid>
                <a:gridCol w="2051685"/>
                <a:gridCol w="6517391"/>
              </a:tblGrid>
              <a:tr h="477527">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选项</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ctr"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rPr>
                        <a:t>作用</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77527">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-ansi </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支持符合</a:t>
                      </a:r>
                      <a:r>
                        <a:rPr kumimoji="0" lang="en-US" altLang="zh-CN" sz="22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ANSI</a:t>
                      </a:r>
                      <a:r>
                        <a:rPr kumimoji="0" lang="zh-CN" altLang="en-US" sz="22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标准的</a:t>
                      </a:r>
                      <a:r>
                        <a:rPr kumimoji="0" lang="en-US" altLang="zh-CN" sz="22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C</a:t>
                      </a:r>
                      <a:r>
                        <a:rPr kumimoji="0" lang="zh-CN" altLang="en-US" sz="22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程序；</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77527">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-pedantic </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允许发出</a:t>
                      </a:r>
                      <a:r>
                        <a:rPr kumimoji="0" lang="en-US" altLang="zh-CN" sz="22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ANSI C</a:t>
                      </a:r>
                      <a:r>
                        <a:rPr kumimoji="0" lang="zh-CN" altLang="en-US" sz="22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标准所列的全部警告信息；</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852726">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-pedantic-error </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允许发出</a:t>
                      </a:r>
                      <a:r>
                        <a:rPr kumimoji="0" lang="en-US" altLang="zh-CN" sz="22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ANSI C</a:t>
                      </a:r>
                      <a:r>
                        <a:rPr kumimoji="0" lang="zh-CN" altLang="en-US" sz="22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标准所列的全部错误信息；</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77527">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-w </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关闭所有告警；</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477527">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-Wall </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469900" indent="-469900">
                        <a:spcBef>
                          <a:spcPct val="20000"/>
                        </a:spcBef>
                        <a:buClr>
                          <a:schemeClr val="accent2"/>
                        </a:buClr>
                        <a:buFont typeface="Wingdings" pitchFamily="2" charset="2"/>
                        <a:defRPr sz="2600">
                          <a:solidFill>
                            <a:schemeClr val="tx1"/>
                          </a:solidFill>
                          <a:latin typeface="Verdana" pitchFamily="34" charset="0"/>
                          <a:ea typeface="宋体" pitchFamily="2" charset="-122"/>
                        </a:defRPr>
                      </a:lvl1pPr>
                      <a:lvl2pPr>
                        <a:spcBef>
                          <a:spcPct val="20000"/>
                        </a:spcBef>
                        <a:buClr>
                          <a:schemeClr val="accent2"/>
                        </a:buClr>
                        <a:buFont typeface="Wingdings" pitchFamily="2" charset="2"/>
                        <a:defRPr sz="2200">
                          <a:solidFill>
                            <a:schemeClr val="tx1"/>
                          </a:solidFill>
                          <a:latin typeface="Verdana" pitchFamily="34" charset="0"/>
                          <a:ea typeface="宋体" pitchFamily="2" charset="-122"/>
                        </a:defRPr>
                      </a:lvl2pPr>
                      <a:lvl3pPr>
                        <a:spcBef>
                          <a:spcPct val="20000"/>
                        </a:spcBef>
                        <a:buClr>
                          <a:schemeClr val="accent2"/>
                        </a:buClr>
                        <a:buFont typeface="Wingdings" pitchFamily="2" charset="2"/>
                        <a:defRPr sz="2100">
                          <a:solidFill>
                            <a:schemeClr val="tx1"/>
                          </a:solidFill>
                          <a:latin typeface="Verdana" pitchFamily="34" charset="0"/>
                          <a:ea typeface="宋体" pitchFamily="2" charset="-122"/>
                        </a:defRPr>
                      </a:lvl3pPr>
                      <a:lvl4pPr>
                        <a:spcBef>
                          <a:spcPct val="20000"/>
                        </a:spcBef>
                        <a:buClr>
                          <a:schemeClr val="accent2"/>
                        </a:buClr>
                        <a:buFont typeface="Wingdings" pitchFamily="2" charset="2"/>
                        <a:defRPr>
                          <a:solidFill>
                            <a:schemeClr val="tx1"/>
                          </a:solidFill>
                          <a:latin typeface="Verdana" pitchFamily="34" charset="0"/>
                          <a:ea typeface="宋体" pitchFamily="2" charset="-122"/>
                        </a:defRPr>
                      </a:lvl4pPr>
                      <a:lvl5pPr>
                        <a:spcBef>
                          <a:spcPct val="25000"/>
                        </a:spcBef>
                        <a:buClr>
                          <a:schemeClr val="accent2"/>
                        </a:buClr>
                        <a:buFont typeface="Wingdings" pitchFamily="2" charset="2"/>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469900" marR="0" lvl="0" indent="-469900" algn="l" defTabSz="914400" rtl="0" eaLnBrk="1" fontAlgn="base" latinLnBrk="0" hangingPunct="1">
                        <a:lnSpc>
                          <a:spcPct val="100000"/>
                        </a:lnSpc>
                        <a:spcBef>
                          <a:spcPct val="0"/>
                        </a:spcBef>
                        <a:spcAft>
                          <a:spcPct val="0"/>
                        </a:spcAft>
                        <a:buClr>
                          <a:schemeClr val="accent2"/>
                        </a:buClr>
                        <a:buSzTx/>
                        <a:buFont typeface="Wingdings" pitchFamily="2" charset="2"/>
                        <a:buNone/>
                        <a:tabLst/>
                      </a:pP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允许发出</a:t>
                      </a:r>
                      <a:r>
                        <a:rPr kumimoji="0" lang="en-US" altLang="zh-CN" sz="2200" b="0" i="0" u="none" strike="noStrike" cap="none" normalizeH="0" baseline="0" dirty="0" err="1" smtClean="0">
                          <a:ln>
                            <a:noFill/>
                          </a:ln>
                          <a:solidFill>
                            <a:schemeClr val="tx1"/>
                          </a:solidFill>
                          <a:effectLst/>
                          <a:latin typeface="楷体_GB2312" pitchFamily="49" charset="-122"/>
                          <a:ea typeface="楷体_GB2312" pitchFamily="49" charset="-122"/>
                          <a:cs typeface="Times New Roman" pitchFamily="18" charset="0"/>
                        </a:rPr>
                        <a:t>Gcc</a:t>
                      </a:r>
                      <a:r>
                        <a:rPr kumimoji="0" lang="zh-CN" altLang="en-US" sz="22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提供的所有有用的告警信息；</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bl>
          </a:graphicData>
        </a:graphic>
      </p:graphicFrame>
      <p:sp>
        <p:nvSpPr>
          <p:cNvPr id="5" name="Text Box 4"/>
          <p:cNvSpPr txBox="1">
            <a:spLocks noChangeArrowheads="1"/>
          </p:cNvSpPr>
          <p:nvPr/>
        </p:nvSpPr>
        <p:spPr bwMode="auto">
          <a:xfrm>
            <a:off x="-13671" y="260648"/>
            <a:ext cx="80420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20000"/>
              </a:spcBef>
            </a:pPr>
            <a:r>
              <a:rPr kumimoji="1" lang="en-US" altLang="zh-CN" sz="3600" b="1" dirty="0" smtClean="0">
                <a:latin typeface="+mn-ea"/>
                <a:ea typeface="+mn-ea"/>
              </a:rPr>
              <a:t>GCC</a:t>
            </a:r>
            <a:r>
              <a:rPr kumimoji="1" lang="zh-CN" altLang="en-US" sz="3600" b="1" dirty="0">
                <a:latin typeface="+mn-ea"/>
                <a:ea typeface="+mn-ea"/>
              </a:rPr>
              <a:t>编译</a:t>
            </a:r>
            <a:r>
              <a:rPr kumimoji="1" lang="zh-CN" altLang="en-US" sz="3600" b="1" dirty="0" smtClean="0">
                <a:latin typeface="+mn-ea"/>
                <a:ea typeface="+mn-ea"/>
              </a:rPr>
              <a:t>选项</a:t>
            </a:r>
            <a:endParaRPr kumimoji="1" lang="zh-CN" altLang="en-US" sz="3600" b="1" dirty="0">
              <a:latin typeface="+mn-ea"/>
              <a:ea typeface="+mn-ea"/>
            </a:endParaRPr>
          </a:p>
        </p:txBody>
      </p:sp>
      <p:sp>
        <p:nvSpPr>
          <p:cNvPr id="6" name="灯片编号占位符 1"/>
          <p:cNvSpPr>
            <a:spLocks noGrp="1"/>
          </p:cNvSpPr>
          <p:nvPr>
            <p:ph type="sldNum" sz="quarter" idx="11"/>
          </p:nvPr>
        </p:nvSpPr>
        <p:spPr>
          <a:xfrm>
            <a:off x="3529013" y="6240463"/>
            <a:ext cx="2133600" cy="457200"/>
          </a:xfrm>
        </p:spPr>
        <p:txBody>
          <a:bodyPr/>
          <a:lstStyle/>
          <a:p>
            <a:pPr>
              <a:defRPr/>
            </a:pPr>
            <a:fld id="{700C099A-6552-4724-AD39-B0EE2F003FA2}" type="slidenum">
              <a:rPr lang="en-US" altLang="zh-CN" smtClean="0"/>
              <a:pPr>
                <a:defRPr/>
              </a:pPr>
              <a:t>45</a:t>
            </a:fld>
            <a:endParaRPr lang="en-US" altLang="zh-CN" dirty="0"/>
          </a:p>
        </p:txBody>
      </p:sp>
    </p:spTree>
    <p:extLst>
      <p:ext uri="{BB962C8B-B14F-4D97-AF65-F5344CB8AC3E}">
        <p14:creationId xmlns:p14="http://schemas.microsoft.com/office/powerpoint/2010/main" val="3063466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323850" y="404664"/>
            <a:ext cx="8569325" cy="380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5000"/>
              </a:lnSpc>
              <a:spcBef>
                <a:spcPct val="30000"/>
              </a:spcBef>
            </a:pPr>
            <a:r>
              <a:rPr kumimoji="1" lang="zh-CN" altLang="en-US" sz="2400" b="1" dirty="0">
                <a:latin typeface="+mn-ea"/>
                <a:ea typeface="+mn-ea"/>
              </a:rPr>
              <a:t>使用示例：</a:t>
            </a:r>
          </a:p>
          <a:p>
            <a:pPr algn="l" eaLnBrk="1" hangingPunct="1">
              <a:lnSpc>
                <a:spcPct val="115000"/>
              </a:lnSpc>
              <a:spcBef>
                <a:spcPct val="30000"/>
              </a:spcBef>
            </a:pPr>
            <a:r>
              <a:rPr kumimoji="1" lang="en-US" altLang="zh-CN" sz="2400" b="1" dirty="0" smtClean="0">
                <a:latin typeface="+mn-ea"/>
                <a:ea typeface="+mn-ea"/>
              </a:rPr>
              <a:t>C</a:t>
            </a:r>
            <a:r>
              <a:rPr kumimoji="1" lang="zh-CN" altLang="en-US" sz="2400" b="1" dirty="0">
                <a:latin typeface="+mn-ea"/>
                <a:ea typeface="+mn-ea"/>
              </a:rPr>
              <a:t>程序文件</a:t>
            </a:r>
            <a:r>
              <a:rPr kumimoji="1" lang="en-US" altLang="zh-CN" sz="2400" b="1" dirty="0" err="1">
                <a:latin typeface="+mn-ea"/>
                <a:ea typeface="+mn-ea"/>
              </a:rPr>
              <a:t>illcode.c</a:t>
            </a:r>
            <a:r>
              <a:rPr kumimoji="1" lang="zh-CN" altLang="en-US" sz="2400" b="1" dirty="0">
                <a:latin typeface="+mn-ea"/>
                <a:ea typeface="+mn-ea"/>
              </a:rPr>
              <a:t>，程序如</a:t>
            </a:r>
            <a:r>
              <a:rPr kumimoji="1" lang="zh-CN" altLang="en-US" sz="2400" b="1" dirty="0" smtClean="0">
                <a:latin typeface="+mn-ea"/>
                <a:ea typeface="+mn-ea"/>
              </a:rPr>
              <a:t>清单</a:t>
            </a:r>
            <a:r>
              <a:rPr kumimoji="1" lang="en-US" altLang="zh-CN" sz="2400" b="1" dirty="0" smtClean="0">
                <a:latin typeface="+mn-ea"/>
                <a:ea typeface="+mn-ea"/>
              </a:rPr>
              <a:t>4</a:t>
            </a:r>
            <a:r>
              <a:rPr kumimoji="1" lang="zh-CN" altLang="en-US" sz="2400" dirty="0">
                <a:latin typeface="+mn-ea"/>
                <a:ea typeface="+mn-ea"/>
              </a:rPr>
              <a:t>：</a:t>
            </a:r>
            <a:endParaRPr kumimoji="1" lang="zh-CN" altLang="en-US" sz="2400" b="1" dirty="0">
              <a:latin typeface="+mn-ea"/>
              <a:ea typeface="+mn-ea"/>
            </a:endParaRPr>
          </a:p>
          <a:p>
            <a:pPr algn="l" eaLnBrk="1" hangingPunct="1">
              <a:lnSpc>
                <a:spcPct val="115000"/>
              </a:lnSpc>
              <a:spcBef>
                <a:spcPct val="30000"/>
              </a:spcBef>
            </a:pPr>
            <a:r>
              <a:rPr kumimoji="1" lang="en-US" altLang="zh-CN" sz="2400" b="1" dirty="0">
                <a:latin typeface="+mn-ea"/>
                <a:ea typeface="+mn-ea"/>
              </a:rPr>
              <a:t>【</a:t>
            </a:r>
            <a:r>
              <a:rPr kumimoji="1" lang="zh-CN" altLang="en-US" sz="2400" b="1" dirty="0" smtClean="0">
                <a:latin typeface="+mn-ea"/>
                <a:ea typeface="+mn-ea"/>
              </a:rPr>
              <a:t>清单</a:t>
            </a:r>
            <a:r>
              <a:rPr kumimoji="1" lang="en-US" altLang="zh-CN" sz="2400" b="1" dirty="0" smtClean="0">
                <a:latin typeface="+mn-ea"/>
                <a:ea typeface="+mn-ea"/>
              </a:rPr>
              <a:t>4</a:t>
            </a:r>
            <a:r>
              <a:rPr kumimoji="1" lang="en-US" altLang="zh-CN" sz="2400" b="1" dirty="0">
                <a:latin typeface="+mn-ea"/>
                <a:ea typeface="+mn-ea"/>
              </a:rPr>
              <a:t>】</a:t>
            </a:r>
          </a:p>
          <a:p>
            <a:pPr algn="l" eaLnBrk="1" hangingPunct="1"/>
            <a:r>
              <a:rPr kumimoji="1" lang="en-US" altLang="zh-CN" sz="2400" b="1" dirty="0">
                <a:latin typeface="+mn-ea"/>
                <a:ea typeface="+mn-ea"/>
              </a:rPr>
              <a:t>#include&lt;</a:t>
            </a:r>
            <a:r>
              <a:rPr kumimoji="1" lang="en-US" altLang="zh-CN" sz="2400" b="1" dirty="0" err="1">
                <a:latin typeface="+mn-ea"/>
                <a:ea typeface="+mn-ea"/>
              </a:rPr>
              <a:t>stdio.h</a:t>
            </a:r>
            <a:r>
              <a:rPr kumimoji="1" lang="en-US" altLang="zh-CN" sz="2400" b="1" dirty="0">
                <a:latin typeface="+mn-ea"/>
                <a:ea typeface="+mn-ea"/>
              </a:rPr>
              <a:t>&gt;</a:t>
            </a:r>
          </a:p>
          <a:p>
            <a:pPr algn="l" eaLnBrk="1" hangingPunct="1"/>
            <a:r>
              <a:rPr kumimoji="1" lang="en-US" altLang="zh-CN" sz="2400" b="1" dirty="0">
                <a:latin typeface="+mn-ea"/>
                <a:ea typeface="+mn-ea"/>
              </a:rPr>
              <a:t>void main()</a:t>
            </a:r>
          </a:p>
          <a:p>
            <a:pPr algn="l" eaLnBrk="1" hangingPunct="1"/>
            <a:r>
              <a:rPr kumimoji="1" lang="en-US" altLang="zh-CN" sz="2400" b="1" dirty="0">
                <a:latin typeface="+mn-ea"/>
                <a:ea typeface="+mn-ea"/>
              </a:rPr>
              <a:t>{</a:t>
            </a:r>
          </a:p>
          <a:p>
            <a:pPr algn="l" eaLnBrk="1" hangingPunct="1"/>
            <a:r>
              <a:rPr kumimoji="1" lang="en-US" altLang="zh-CN" sz="2400" b="1" dirty="0">
                <a:latin typeface="+mn-ea"/>
                <a:ea typeface="+mn-ea"/>
              </a:rPr>
              <a:t>   long long </a:t>
            </a:r>
            <a:r>
              <a:rPr kumimoji="1" lang="en-US" altLang="zh-CN" sz="2400" b="1" dirty="0" err="1">
                <a:latin typeface="+mn-ea"/>
                <a:ea typeface="+mn-ea"/>
              </a:rPr>
              <a:t>var</a:t>
            </a:r>
            <a:r>
              <a:rPr kumimoji="1" lang="en-US" altLang="zh-CN" sz="2400" b="1" dirty="0">
                <a:latin typeface="+mn-ea"/>
                <a:ea typeface="+mn-ea"/>
              </a:rPr>
              <a:t> = 1;</a:t>
            </a:r>
          </a:p>
          <a:p>
            <a:pPr algn="l" eaLnBrk="1" hangingPunct="1"/>
            <a:r>
              <a:rPr kumimoji="1" lang="en-US" altLang="zh-CN" sz="2400" b="1" dirty="0">
                <a:latin typeface="+mn-ea"/>
                <a:ea typeface="+mn-ea"/>
              </a:rPr>
              <a:t>   </a:t>
            </a:r>
            <a:r>
              <a:rPr kumimoji="1" lang="en-US" altLang="zh-CN" sz="2400" b="1" dirty="0" err="1">
                <a:latin typeface="+mn-ea"/>
                <a:ea typeface="+mn-ea"/>
              </a:rPr>
              <a:t>printf</a:t>
            </a:r>
            <a:r>
              <a:rPr kumimoji="1" lang="en-US" altLang="zh-CN" sz="2400" b="1" dirty="0">
                <a:latin typeface="+mn-ea"/>
                <a:ea typeface="+mn-ea"/>
              </a:rPr>
              <a:t>("This is not a standard C code!\n");</a:t>
            </a:r>
          </a:p>
          <a:p>
            <a:pPr algn="l" eaLnBrk="1" hangingPunct="1"/>
            <a:r>
              <a:rPr kumimoji="1" lang="en-US" altLang="zh-CN" sz="2400" b="1" dirty="0" smtClean="0">
                <a:latin typeface="+mn-ea"/>
                <a:ea typeface="+mn-ea"/>
              </a:rPr>
              <a:t>}</a:t>
            </a:r>
            <a:endParaRPr kumimoji="1" lang="zh-CN" altLang="en-US" sz="2400" b="1" dirty="0">
              <a:latin typeface="+mn-ea"/>
              <a:ea typeface="+mn-ea"/>
            </a:endParaRPr>
          </a:p>
        </p:txBody>
      </p:sp>
      <p:sp>
        <p:nvSpPr>
          <p:cNvPr id="38915" name="Text Box 5"/>
          <p:cNvSpPr txBox="1">
            <a:spLocks noChangeArrowheads="1"/>
          </p:cNvSpPr>
          <p:nvPr/>
        </p:nvSpPr>
        <p:spPr bwMode="auto">
          <a:xfrm>
            <a:off x="395287" y="4437112"/>
            <a:ext cx="8497887"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5000"/>
              </a:lnSpc>
              <a:spcBef>
                <a:spcPct val="30000"/>
              </a:spcBef>
            </a:pPr>
            <a:r>
              <a:rPr kumimoji="1" lang="zh-CN" altLang="en-US" sz="2400" b="1" dirty="0">
                <a:latin typeface="+mn-ea"/>
                <a:ea typeface="+mn-ea"/>
              </a:rPr>
              <a:t>这段代码存在的问题：</a:t>
            </a:r>
          </a:p>
          <a:p>
            <a:pPr algn="l" eaLnBrk="1" hangingPunct="1">
              <a:lnSpc>
                <a:spcPct val="115000"/>
              </a:lnSpc>
              <a:spcBef>
                <a:spcPct val="30000"/>
              </a:spcBef>
              <a:buSzPct val="80000"/>
              <a:buFont typeface="Wingdings" pitchFamily="2" charset="2"/>
              <a:buChar char="l"/>
            </a:pPr>
            <a:r>
              <a:rPr kumimoji="1" lang="en-US" altLang="zh-CN" sz="2400" b="1" dirty="0">
                <a:latin typeface="+mn-ea"/>
                <a:ea typeface="+mn-ea"/>
              </a:rPr>
              <a:t> main</a:t>
            </a:r>
            <a:r>
              <a:rPr kumimoji="1" lang="zh-CN" altLang="en-US" sz="2400" b="1" dirty="0">
                <a:latin typeface="+mn-ea"/>
                <a:ea typeface="+mn-ea"/>
              </a:rPr>
              <a:t>函数的返回值被声明为</a:t>
            </a:r>
            <a:r>
              <a:rPr kumimoji="1" lang="en-US" altLang="zh-CN" sz="2400" b="1" dirty="0">
                <a:latin typeface="+mn-ea"/>
                <a:ea typeface="+mn-ea"/>
              </a:rPr>
              <a:t>void</a:t>
            </a:r>
            <a:r>
              <a:rPr kumimoji="1" lang="zh-CN" altLang="en-US" sz="2400" b="1" dirty="0">
                <a:latin typeface="+mn-ea"/>
                <a:ea typeface="+mn-ea"/>
              </a:rPr>
              <a:t>，但实际上应该是</a:t>
            </a:r>
            <a:r>
              <a:rPr kumimoji="1" lang="en-US" altLang="zh-CN" sz="2400" b="1" dirty="0" err="1">
                <a:latin typeface="+mn-ea"/>
                <a:ea typeface="+mn-ea"/>
              </a:rPr>
              <a:t>int</a:t>
            </a:r>
            <a:r>
              <a:rPr kumimoji="1" lang="zh-CN" altLang="en-US" sz="2400" b="1" dirty="0">
                <a:latin typeface="+mn-ea"/>
                <a:ea typeface="+mn-ea"/>
              </a:rPr>
              <a:t>；</a:t>
            </a:r>
          </a:p>
          <a:p>
            <a:pPr algn="l" eaLnBrk="1" hangingPunct="1">
              <a:lnSpc>
                <a:spcPct val="115000"/>
              </a:lnSpc>
              <a:spcBef>
                <a:spcPct val="30000"/>
              </a:spcBef>
              <a:buSzPct val="80000"/>
              <a:buFont typeface="Wingdings" pitchFamily="2" charset="2"/>
              <a:buChar char="l"/>
            </a:pPr>
            <a:r>
              <a:rPr kumimoji="1" lang="zh-CN" altLang="en-US" sz="2400" b="1" dirty="0">
                <a:latin typeface="+mn-ea"/>
                <a:ea typeface="+mn-ea"/>
              </a:rPr>
              <a:t> 使用了</a:t>
            </a:r>
            <a:r>
              <a:rPr kumimoji="1" lang="en-US" altLang="zh-CN" sz="2400" b="1" dirty="0">
                <a:latin typeface="+mn-ea"/>
                <a:ea typeface="+mn-ea"/>
              </a:rPr>
              <a:t>GNU</a:t>
            </a:r>
            <a:r>
              <a:rPr kumimoji="1" lang="zh-CN" altLang="en-US" sz="2400" b="1" dirty="0">
                <a:latin typeface="+mn-ea"/>
                <a:ea typeface="+mn-ea"/>
              </a:rPr>
              <a:t>语法扩展，即使用</a:t>
            </a:r>
            <a:r>
              <a:rPr kumimoji="1" lang="en-US" altLang="zh-CN" sz="2400" b="1" dirty="0">
                <a:latin typeface="+mn-ea"/>
                <a:ea typeface="+mn-ea"/>
              </a:rPr>
              <a:t>long long</a:t>
            </a:r>
            <a:r>
              <a:rPr kumimoji="1" lang="zh-CN" altLang="en-US" sz="2400" b="1" dirty="0">
                <a:latin typeface="+mn-ea"/>
                <a:ea typeface="+mn-ea"/>
              </a:rPr>
              <a:t>来声明</a:t>
            </a:r>
            <a:r>
              <a:rPr kumimoji="1" lang="en-US" altLang="zh-CN" sz="2400" b="1" dirty="0">
                <a:latin typeface="+mn-ea"/>
                <a:ea typeface="+mn-ea"/>
              </a:rPr>
              <a:t>64</a:t>
            </a:r>
            <a:r>
              <a:rPr kumimoji="1" lang="zh-CN" altLang="en-US" sz="2400" b="1" dirty="0">
                <a:latin typeface="+mn-ea"/>
                <a:ea typeface="+mn-ea"/>
              </a:rPr>
              <a:t>位整数，不符合</a:t>
            </a:r>
            <a:r>
              <a:rPr kumimoji="1" lang="en-US" altLang="zh-CN" sz="2400" b="1" dirty="0">
                <a:latin typeface="+mn-ea"/>
                <a:ea typeface="+mn-ea"/>
              </a:rPr>
              <a:t>ANSI/ISO C</a:t>
            </a:r>
            <a:r>
              <a:rPr kumimoji="1" lang="zh-CN" altLang="en-US" sz="2400" b="1" dirty="0">
                <a:latin typeface="+mn-ea"/>
                <a:ea typeface="+mn-ea"/>
              </a:rPr>
              <a:t>语言标准；</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46</a:t>
            </a:fld>
            <a:endParaRPr lang="en-US" altLang="zh-CN" dirty="0"/>
          </a:p>
        </p:txBody>
      </p:sp>
    </p:spTree>
    <p:extLst>
      <p:ext uri="{BB962C8B-B14F-4D97-AF65-F5344CB8AC3E}">
        <p14:creationId xmlns:p14="http://schemas.microsoft.com/office/powerpoint/2010/main" val="7856039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250825" y="1225490"/>
            <a:ext cx="8281615" cy="5309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20000"/>
              </a:lnSpc>
              <a:spcBef>
                <a:spcPct val="30000"/>
              </a:spcBef>
            </a:pPr>
            <a:r>
              <a:rPr kumimoji="1" lang="en-US" altLang="zh-CN" sz="2600" b="1" dirty="0" smtClean="0">
                <a:solidFill>
                  <a:srgbClr val="CC0099"/>
                </a:solidFill>
                <a:latin typeface="+mn-ea"/>
                <a:ea typeface="+mn-ea"/>
              </a:rPr>
              <a:t>-</a:t>
            </a:r>
            <a:r>
              <a:rPr kumimoji="1" lang="en-US" altLang="zh-CN" sz="2600" b="1" dirty="0" err="1" smtClean="0">
                <a:solidFill>
                  <a:srgbClr val="CC0099"/>
                </a:solidFill>
                <a:latin typeface="+mn-ea"/>
                <a:ea typeface="+mn-ea"/>
              </a:rPr>
              <a:t>ansi</a:t>
            </a:r>
            <a:r>
              <a:rPr kumimoji="1" lang="zh-CN" altLang="en-US" sz="2600" b="1" dirty="0">
                <a:solidFill>
                  <a:srgbClr val="CC0099"/>
                </a:solidFill>
                <a:latin typeface="+mn-ea"/>
                <a:ea typeface="+mn-ea"/>
              </a:rPr>
              <a:t>选项</a:t>
            </a:r>
          </a:p>
          <a:p>
            <a:pPr algn="l" eaLnBrk="1" hangingPunct="1">
              <a:lnSpc>
                <a:spcPct val="120000"/>
              </a:lnSpc>
              <a:spcBef>
                <a:spcPct val="30000"/>
              </a:spcBef>
            </a:pPr>
            <a:r>
              <a:rPr kumimoji="1" lang="zh-CN" altLang="en-US" sz="2600" b="1" dirty="0" smtClean="0">
                <a:latin typeface="+mn-ea"/>
                <a:ea typeface="+mn-ea"/>
              </a:rPr>
              <a:t>该</a:t>
            </a:r>
            <a:r>
              <a:rPr kumimoji="1" lang="zh-CN" altLang="en-US" sz="2600" b="1" dirty="0">
                <a:latin typeface="+mn-ea"/>
                <a:ea typeface="+mn-ea"/>
              </a:rPr>
              <a:t>选项强制</a:t>
            </a:r>
            <a:r>
              <a:rPr kumimoji="1" lang="en-US" altLang="zh-CN" sz="2600" b="1" dirty="0">
                <a:latin typeface="+mn-ea"/>
                <a:ea typeface="+mn-ea"/>
              </a:rPr>
              <a:t>GCC</a:t>
            </a:r>
            <a:r>
              <a:rPr kumimoji="1" lang="zh-CN" altLang="en-US" sz="2600" b="1" dirty="0">
                <a:latin typeface="+mn-ea"/>
                <a:ea typeface="+mn-ea"/>
              </a:rPr>
              <a:t>生成标准语法所要求的告警信息，尽管这还并不能保证所有没有警告的程序都是符合</a:t>
            </a:r>
            <a:r>
              <a:rPr kumimoji="1" lang="en-US" altLang="zh-CN" sz="2600" b="1" dirty="0">
                <a:latin typeface="+mn-ea"/>
                <a:ea typeface="+mn-ea"/>
              </a:rPr>
              <a:t>ANSI C</a:t>
            </a:r>
            <a:r>
              <a:rPr kumimoji="1" lang="zh-CN" altLang="en-US" sz="2600" b="1" dirty="0">
                <a:latin typeface="+mn-ea"/>
                <a:ea typeface="+mn-ea"/>
              </a:rPr>
              <a:t>标准的。运行结果如下所示：</a:t>
            </a:r>
          </a:p>
          <a:p>
            <a:pPr algn="l" eaLnBrk="1" hangingPunct="1">
              <a:lnSpc>
                <a:spcPct val="120000"/>
              </a:lnSpc>
              <a:spcBef>
                <a:spcPct val="30000"/>
              </a:spcBef>
            </a:pPr>
            <a:r>
              <a:rPr kumimoji="1" lang="en-US" altLang="zh-CN" sz="2000" dirty="0">
                <a:latin typeface="+mn-ea"/>
              </a:rPr>
              <a:t>[</a:t>
            </a:r>
            <a:r>
              <a:rPr kumimoji="1" lang="en-US" altLang="zh-CN" sz="2000" dirty="0" err="1">
                <a:latin typeface="+mn-ea"/>
              </a:rPr>
              <a:t>root@linux</a:t>
            </a:r>
            <a:r>
              <a:rPr kumimoji="1" lang="en-US" altLang="zh-CN" sz="2000" dirty="0">
                <a:latin typeface="+mn-ea"/>
              </a:rPr>
              <a:t> root]# </a:t>
            </a:r>
            <a:r>
              <a:rPr kumimoji="1" lang="en-US" altLang="zh-CN" sz="2200" b="1" dirty="0" err="1" smtClean="0">
                <a:solidFill>
                  <a:srgbClr val="0000CC"/>
                </a:solidFill>
                <a:latin typeface="+mn-ea"/>
                <a:ea typeface="+mn-ea"/>
              </a:rPr>
              <a:t>gcc</a:t>
            </a:r>
            <a:r>
              <a:rPr kumimoji="1" lang="en-US" altLang="zh-CN" sz="2200" b="1" dirty="0" smtClean="0">
                <a:solidFill>
                  <a:srgbClr val="0000CC"/>
                </a:solidFill>
                <a:latin typeface="+mn-ea"/>
                <a:ea typeface="+mn-ea"/>
              </a:rPr>
              <a:t> </a:t>
            </a:r>
            <a:r>
              <a:rPr kumimoji="1" lang="en-US" altLang="zh-CN" sz="2200" b="1" dirty="0">
                <a:solidFill>
                  <a:srgbClr val="0000CC"/>
                </a:solidFill>
                <a:latin typeface="+mn-ea"/>
                <a:ea typeface="+mn-ea"/>
              </a:rPr>
              <a:t>-</a:t>
            </a:r>
            <a:r>
              <a:rPr kumimoji="1" lang="en-US" altLang="zh-CN" sz="2200" b="1" dirty="0" err="1">
                <a:solidFill>
                  <a:srgbClr val="0000CC"/>
                </a:solidFill>
                <a:latin typeface="+mn-ea"/>
                <a:ea typeface="+mn-ea"/>
              </a:rPr>
              <a:t>ansi</a:t>
            </a:r>
            <a:r>
              <a:rPr kumimoji="1" lang="en-US" altLang="zh-CN" sz="2200" b="1" dirty="0">
                <a:solidFill>
                  <a:srgbClr val="0000CC"/>
                </a:solidFill>
                <a:latin typeface="+mn-ea"/>
                <a:ea typeface="+mn-ea"/>
              </a:rPr>
              <a:t> </a:t>
            </a:r>
            <a:r>
              <a:rPr kumimoji="1" lang="en-US" altLang="zh-CN" sz="2200" b="1" dirty="0" err="1">
                <a:solidFill>
                  <a:srgbClr val="0000CC"/>
                </a:solidFill>
                <a:latin typeface="+mn-ea"/>
                <a:ea typeface="+mn-ea"/>
              </a:rPr>
              <a:t>illcode.c</a:t>
            </a:r>
            <a:r>
              <a:rPr kumimoji="1" lang="en-US" altLang="zh-CN" sz="2200" b="1" dirty="0">
                <a:solidFill>
                  <a:srgbClr val="0000CC"/>
                </a:solidFill>
                <a:latin typeface="+mn-ea"/>
                <a:ea typeface="+mn-ea"/>
              </a:rPr>
              <a:t> -o </a:t>
            </a:r>
            <a:r>
              <a:rPr kumimoji="1" lang="en-US" altLang="zh-CN" sz="2200" b="1" dirty="0" err="1">
                <a:solidFill>
                  <a:srgbClr val="0000CC"/>
                </a:solidFill>
                <a:latin typeface="+mn-ea"/>
                <a:ea typeface="+mn-ea"/>
              </a:rPr>
              <a:t>illcode</a:t>
            </a:r>
            <a:endParaRPr kumimoji="1" lang="en-US" altLang="zh-CN" sz="2200" b="1" dirty="0">
              <a:solidFill>
                <a:srgbClr val="0000CC"/>
              </a:solidFill>
              <a:latin typeface="+mn-ea"/>
              <a:ea typeface="+mn-ea"/>
            </a:endParaRPr>
          </a:p>
          <a:p>
            <a:pPr algn="l" eaLnBrk="1" hangingPunct="1">
              <a:lnSpc>
                <a:spcPct val="120000"/>
              </a:lnSpc>
              <a:spcBef>
                <a:spcPct val="30000"/>
              </a:spcBef>
            </a:pPr>
            <a:r>
              <a:rPr kumimoji="1" lang="en-US" altLang="zh-CN" sz="2200" b="1" dirty="0" err="1">
                <a:latin typeface="+mn-ea"/>
                <a:ea typeface="+mn-ea"/>
              </a:rPr>
              <a:t>illcode.c:in</a:t>
            </a:r>
            <a:r>
              <a:rPr kumimoji="1" lang="en-US" altLang="zh-CN" sz="2200" b="1" dirty="0">
                <a:latin typeface="+mn-ea"/>
                <a:ea typeface="+mn-ea"/>
              </a:rPr>
              <a:t> function ‘main’:</a:t>
            </a:r>
          </a:p>
          <a:p>
            <a:pPr algn="l" eaLnBrk="1" hangingPunct="1">
              <a:lnSpc>
                <a:spcPct val="120000"/>
              </a:lnSpc>
              <a:spcBef>
                <a:spcPct val="30000"/>
              </a:spcBef>
            </a:pPr>
            <a:r>
              <a:rPr kumimoji="1" lang="en-US" altLang="zh-CN" sz="2200" b="1" dirty="0" err="1">
                <a:latin typeface="+mn-ea"/>
                <a:ea typeface="+mn-ea"/>
              </a:rPr>
              <a:t>illcode.c:3:warning</a:t>
            </a:r>
            <a:r>
              <a:rPr kumimoji="1" lang="en-US" altLang="zh-CN" sz="2200" b="1" dirty="0">
                <a:latin typeface="+mn-ea"/>
                <a:ea typeface="+mn-ea"/>
              </a:rPr>
              <a:t>: return type of ‘main’ is not ‘</a:t>
            </a:r>
            <a:r>
              <a:rPr kumimoji="1" lang="en-US" altLang="zh-CN" sz="2200" b="1" dirty="0" err="1">
                <a:latin typeface="+mn-ea"/>
                <a:ea typeface="+mn-ea"/>
              </a:rPr>
              <a:t>int</a:t>
            </a:r>
            <a:r>
              <a:rPr kumimoji="1" lang="en-US" altLang="zh-CN" sz="2200" b="1" dirty="0">
                <a:latin typeface="+mn-ea"/>
                <a:ea typeface="+mn-ea"/>
              </a:rPr>
              <a:t>’</a:t>
            </a:r>
          </a:p>
          <a:p>
            <a:pPr algn="l" eaLnBrk="1" hangingPunct="1">
              <a:lnSpc>
                <a:spcPct val="120000"/>
              </a:lnSpc>
              <a:spcBef>
                <a:spcPct val="30000"/>
              </a:spcBef>
            </a:pPr>
            <a:r>
              <a:rPr kumimoji="1" lang="zh-CN" altLang="en-US" sz="2600" b="1" dirty="0" smtClean="0">
                <a:latin typeface="+mn-ea"/>
                <a:ea typeface="+mn-ea"/>
              </a:rPr>
              <a:t>从</a:t>
            </a:r>
            <a:r>
              <a:rPr kumimoji="1" lang="zh-CN" altLang="en-US" sz="2600" b="1" dirty="0">
                <a:latin typeface="+mn-ea"/>
                <a:ea typeface="+mn-ea"/>
              </a:rPr>
              <a:t>运行结果看，该选项并没有发现“</a:t>
            </a:r>
            <a:r>
              <a:rPr kumimoji="1" lang="en-US" altLang="zh-CN" sz="2600" b="1" dirty="0">
                <a:latin typeface="+mn-ea"/>
                <a:ea typeface="+mn-ea"/>
              </a:rPr>
              <a:t>long long”</a:t>
            </a:r>
            <a:r>
              <a:rPr kumimoji="1" lang="zh-CN" altLang="en-US" sz="2600" b="1" dirty="0">
                <a:latin typeface="+mn-ea"/>
                <a:ea typeface="+mn-ea"/>
              </a:rPr>
              <a:t>这个无效数据类型的错误，只发现了程序第</a:t>
            </a:r>
            <a:r>
              <a:rPr kumimoji="1" lang="en-US" altLang="zh-CN" sz="2600" b="1" dirty="0">
                <a:latin typeface="+mn-ea"/>
                <a:ea typeface="+mn-ea"/>
              </a:rPr>
              <a:t>3</a:t>
            </a:r>
            <a:r>
              <a:rPr kumimoji="1" lang="zh-CN" altLang="en-US" sz="2600" b="1" dirty="0">
                <a:latin typeface="+mn-ea"/>
                <a:ea typeface="+mn-ea"/>
              </a:rPr>
              <a:t>行的</a:t>
            </a:r>
            <a:r>
              <a:rPr kumimoji="1" lang="en-US" altLang="zh-CN" sz="2600" b="1" dirty="0">
                <a:latin typeface="+mn-ea"/>
                <a:ea typeface="+mn-ea"/>
              </a:rPr>
              <a:t>main</a:t>
            </a:r>
            <a:r>
              <a:rPr kumimoji="1" lang="zh-CN" altLang="en-US" sz="2600" b="1" dirty="0">
                <a:latin typeface="+mn-ea"/>
                <a:ea typeface="+mn-ea"/>
              </a:rPr>
              <a:t>函数返回类型错误</a:t>
            </a:r>
            <a:r>
              <a:rPr kumimoji="1" lang="zh-CN" altLang="en-US" sz="2600" b="1" dirty="0">
                <a:latin typeface="楷体_GB2312" pitchFamily="49" charset="-122"/>
                <a:ea typeface="楷体_GB2312" pitchFamily="49" charset="-122"/>
              </a:rPr>
              <a:t>。</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47</a:t>
            </a:fld>
            <a:endParaRPr lang="en-US" altLang="zh-CN"/>
          </a:p>
        </p:txBody>
      </p:sp>
      <p:sp>
        <p:nvSpPr>
          <p:cNvPr id="4" name="Text Box 4"/>
          <p:cNvSpPr txBox="1">
            <a:spLocks noChangeArrowheads="1"/>
          </p:cNvSpPr>
          <p:nvPr/>
        </p:nvSpPr>
        <p:spPr bwMode="auto">
          <a:xfrm>
            <a:off x="-13671" y="285986"/>
            <a:ext cx="80420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20000"/>
              </a:spcBef>
            </a:pPr>
            <a:r>
              <a:rPr kumimoji="1" lang="en-US" altLang="zh-CN" sz="3600" b="1" dirty="0" smtClean="0">
                <a:latin typeface="+mn-ea"/>
                <a:ea typeface="+mn-ea"/>
              </a:rPr>
              <a:t>GCC</a:t>
            </a:r>
            <a:r>
              <a:rPr kumimoji="1" lang="zh-CN" altLang="en-US" sz="3600" b="1" dirty="0">
                <a:latin typeface="+mn-ea"/>
                <a:ea typeface="+mn-ea"/>
              </a:rPr>
              <a:t>编译</a:t>
            </a:r>
            <a:r>
              <a:rPr kumimoji="1" lang="zh-CN" altLang="en-US" sz="3600" b="1" dirty="0" smtClean="0">
                <a:latin typeface="+mn-ea"/>
                <a:ea typeface="+mn-ea"/>
              </a:rPr>
              <a:t>选项</a:t>
            </a:r>
            <a:endParaRPr kumimoji="1" lang="zh-CN" altLang="en-US" sz="3600" b="1" dirty="0">
              <a:latin typeface="+mn-ea"/>
              <a:ea typeface="+mn-ea"/>
            </a:endParaRPr>
          </a:p>
        </p:txBody>
      </p:sp>
    </p:spTree>
    <p:extLst>
      <p:ext uri="{BB962C8B-B14F-4D97-AF65-F5344CB8AC3E}">
        <p14:creationId xmlns:p14="http://schemas.microsoft.com/office/powerpoint/2010/main" val="36365753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a:spLocks noChangeArrowheads="1"/>
          </p:cNvSpPr>
          <p:nvPr/>
        </p:nvSpPr>
        <p:spPr bwMode="auto">
          <a:xfrm>
            <a:off x="323850" y="872767"/>
            <a:ext cx="8569325" cy="536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20000"/>
              </a:lnSpc>
              <a:spcBef>
                <a:spcPct val="30000"/>
              </a:spcBef>
            </a:pPr>
            <a:r>
              <a:rPr kumimoji="1" lang="en-US" altLang="zh-CN" sz="2600" b="1" dirty="0" smtClean="0">
                <a:solidFill>
                  <a:srgbClr val="CC0099"/>
                </a:solidFill>
                <a:latin typeface="+mn-ea"/>
                <a:ea typeface="+mn-ea"/>
              </a:rPr>
              <a:t>-pedantic</a:t>
            </a:r>
            <a:r>
              <a:rPr kumimoji="1" lang="zh-CN" altLang="en-US" sz="2600" b="1" dirty="0">
                <a:solidFill>
                  <a:srgbClr val="CC0099"/>
                </a:solidFill>
                <a:latin typeface="+mn-ea"/>
                <a:ea typeface="+mn-ea"/>
              </a:rPr>
              <a:t>选项</a:t>
            </a:r>
          </a:p>
          <a:p>
            <a:pPr algn="l" eaLnBrk="1" hangingPunct="1">
              <a:lnSpc>
                <a:spcPct val="120000"/>
              </a:lnSpc>
              <a:spcBef>
                <a:spcPct val="30000"/>
              </a:spcBef>
            </a:pPr>
            <a:r>
              <a:rPr kumimoji="1" lang="zh-CN" altLang="en-US" sz="2600" b="1" dirty="0" smtClean="0">
                <a:latin typeface="+mn-ea"/>
                <a:ea typeface="+mn-ea"/>
              </a:rPr>
              <a:t>该</a:t>
            </a:r>
            <a:r>
              <a:rPr kumimoji="1" lang="zh-CN" altLang="en-US" sz="2600" b="1" dirty="0">
                <a:latin typeface="+mn-ea"/>
                <a:ea typeface="+mn-ea"/>
              </a:rPr>
              <a:t>选项允许发出</a:t>
            </a:r>
            <a:r>
              <a:rPr kumimoji="1" lang="en-US" altLang="zh-CN" sz="2600" b="1" dirty="0">
                <a:latin typeface="+mn-ea"/>
                <a:ea typeface="+mn-ea"/>
              </a:rPr>
              <a:t>ANSI C</a:t>
            </a:r>
            <a:r>
              <a:rPr kumimoji="1" lang="zh-CN" altLang="en-US" sz="2600" b="1" dirty="0">
                <a:latin typeface="+mn-ea"/>
                <a:ea typeface="+mn-ea"/>
              </a:rPr>
              <a:t>标准所列的全部警告信息，同样</a:t>
            </a:r>
            <a:r>
              <a:rPr kumimoji="1" lang="zh-CN" altLang="en-US" sz="2600" b="1" dirty="0" smtClean="0">
                <a:latin typeface="+mn-ea"/>
                <a:ea typeface="+mn-ea"/>
              </a:rPr>
              <a:t>也</a:t>
            </a:r>
            <a:endParaRPr kumimoji="1" lang="en-US" altLang="zh-CN" sz="2600" b="1" dirty="0" smtClean="0">
              <a:latin typeface="+mn-ea"/>
              <a:ea typeface="+mn-ea"/>
            </a:endParaRPr>
          </a:p>
          <a:p>
            <a:pPr algn="l" eaLnBrk="1" hangingPunct="1">
              <a:lnSpc>
                <a:spcPct val="120000"/>
              </a:lnSpc>
              <a:spcBef>
                <a:spcPct val="30000"/>
              </a:spcBef>
            </a:pPr>
            <a:r>
              <a:rPr kumimoji="1" lang="zh-CN" altLang="en-US" sz="2600" b="1" dirty="0" smtClean="0">
                <a:latin typeface="+mn-ea"/>
                <a:ea typeface="+mn-ea"/>
              </a:rPr>
              <a:t>保证</a:t>
            </a:r>
            <a:r>
              <a:rPr kumimoji="1" lang="zh-CN" altLang="en-US" sz="2600" b="1" dirty="0">
                <a:latin typeface="+mn-ea"/>
                <a:ea typeface="+mn-ea"/>
              </a:rPr>
              <a:t>所有没有警告的程序都是符合</a:t>
            </a:r>
            <a:r>
              <a:rPr kumimoji="1" lang="en-US" altLang="zh-CN" sz="2600" b="1" dirty="0">
                <a:latin typeface="+mn-ea"/>
                <a:ea typeface="+mn-ea"/>
              </a:rPr>
              <a:t>ANSI C</a:t>
            </a:r>
            <a:r>
              <a:rPr kumimoji="1" lang="zh-CN" altLang="en-US" sz="2600" b="1" dirty="0">
                <a:latin typeface="+mn-ea"/>
                <a:ea typeface="+mn-ea"/>
              </a:rPr>
              <a:t>标准的。其运行结果如下所示：</a:t>
            </a:r>
          </a:p>
          <a:p>
            <a:pPr algn="l" eaLnBrk="1" hangingPunct="1">
              <a:lnSpc>
                <a:spcPct val="120000"/>
              </a:lnSpc>
              <a:spcBef>
                <a:spcPct val="30000"/>
              </a:spcBef>
            </a:pPr>
            <a:r>
              <a:rPr kumimoji="1" lang="en-US" altLang="zh-CN" sz="2400" dirty="0">
                <a:latin typeface="+mn-ea"/>
              </a:rPr>
              <a:t>[</a:t>
            </a:r>
            <a:r>
              <a:rPr kumimoji="1" lang="en-US" altLang="zh-CN" sz="2400" dirty="0" err="1">
                <a:latin typeface="+mn-ea"/>
              </a:rPr>
              <a:t>root@linux</a:t>
            </a:r>
            <a:r>
              <a:rPr kumimoji="1" lang="en-US" altLang="zh-CN" sz="2400" dirty="0">
                <a:latin typeface="+mn-ea"/>
              </a:rPr>
              <a:t> root]# </a:t>
            </a:r>
            <a:r>
              <a:rPr kumimoji="1" lang="en-US" altLang="zh-CN" sz="2200" b="1" dirty="0" err="1" smtClean="0">
                <a:solidFill>
                  <a:srgbClr val="0000CC"/>
                </a:solidFill>
                <a:latin typeface="+mn-ea"/>
                <a:ea typeface="+mn-ea"/>
              </a:rPr>
              <a:t>gcc</a:t>
            </a:r>
            <a:r>
              <a:rPr kumimoji="1" lang="en-US" altLang="zh-CN" sz="2200" b="1" dirty="0" smtClean="0">
                <a:solidFill>
                  <a:srgbClr val="0000CC"/>
                </a:solidFill>
                <a:latin typeface="+mn-ea"/>
                <a:ea typeface="+mn-ea"/>
              </a:rPr>
              <a:t> </a:t>
            </a:r>
            <a:r>
              <a:rPr kumimoji="1" lang="en-US" altLang="zh-CN" sz="2200" b="1" dirty="0">
                <a:solidFill>
                  <a:srgbClr val="0000CC"/>
                </a:solidFill>
                <a:latin typeface="+mn-ea"/>
                <a:ea typeface="+mn-ea"/>
              </a:rPr>
              <a:t>-pedantic </a:t>
            </a:r>
            <a:r>
              <a:rPr kumimoji="1" lang="en-US" altLang="zh-CN" sz="2200" b="1" dirty="0" err="1">
                <a:solidFill>
                  <a:srgbClr val="0000CC"/>
                </a:solidFill>
                <a:latin typeface="+mn-ea"/>
                <a:ea typeface="+mn-ea"/>
              </a:rPr>
              <a:t>illcode.c</a:t>
            </a:r>
            <a:r>
              <a:rPr kumimoji="1" lang="en-US" altLang="zh-CN" sz="2200" b="1" dirty="0">
                <a:solidFill>
                  <a:srgbClr val="0000CC"/>
                </a:solidFill>
                <a:latin typeface="+mn-ea"/>
                <a:ea typeface="+mn-ea"/>
              </a:rPr>
              <a:t> -o </a:t>
            </a:r>
            <a:r>
              <a:rPr kumimoji="1" lang="en-US" altLang="zh-CN" sz="2200" b="1" dirty="0" err="1">
                <a:solidFill>
                  <a:srgbClr val="0000CC"/>
                </a:solidFill>
                <a:latin typeface="+mn-ea"/>
                <a:ea typeface="+mn-ea"/>
              </a:rPr>
              <a:t>illcode</a:t>
            </a:r>
            <a:endParaRPr kumimoji="1" lang="en-US" altLang="zh-CN" sz="2200" b="1" dirty="0">
              <a:solidFill>
                <a:srgbClr val="0000CC"/>
              </a:solidFill>
              <a:latin typeface="+mn-ea"/>
              <a:ea typeface="+mn-ea"/>
            </a:endParaRPr>
          </a:p>
          <a:p>
            <a:pPr algn="l" eaLnBrk="1" hangingPunct="1">
              <a:lnSpc>
                <a:spcPct val="120000"/>
              </a:lnSpc>
              <a:spcBef>
                <a:spcPct val="30000"/>
              </a:spcBef>
            </a:pPr>
            <a:r>
              <a:rPr kumimoji="1" lang="en-US" altLang="zh-CN" sz="2200" b="1" dirty="0" err="1">
                <a:latin typeface="+mn-ea"/>
                <a:ea typeface="+mn-ea"/>
              </a:rPr>
              <a:t>illcode.c:in</a:t>
            </a:r>
            <a:r>
              <a:rPr kumimoji="1" lang="en-US" altLang="zh-CN" sz="2200" b="1" dirty="0">
                <a:latin typeface="+mn-ea"/>
                <a:ea typeface="+mn-ea"/>
              </a:rPr>
              <a:t> function ‘main’:</a:t>
            </a:r>
          </a:p>
          <a:p>
            <a:pPr algn="l" eaLnBrk="1" hangingPunct="1">
              <a:lnSpc>
                <a:spcPct val="120000"/>
              </a:lnSpc>
              <a:spcBef>
                <a:spcPct val="30000"/>
              </a:spcBef>
            </a:pPr>
            <a:r>
              <a:rPr kumimoji="1" lang="en-US" altLang="zh-CN" sz="2200" b="1" dirty="0" err="1">
                <a:latin typeface="+mn-ea"/>
                <a:ea typeface="+mn-ea"/>
              </a:rPr>
              <a:t>illcode.c:3:warning</a:t>
            </a:r>
            <a:r>
              <a:rPr kumimoji="1" lang="en-US" altLang="zh-CN" sz="2200" b="1" dirty="0">
                <a:latin typeface="+mn-ea"/>
                <a:ea typeface="+mn-ea"/>
              </a:rPr>
              <a:t>: return type of ‘main’ is not ‘</a:t>
            </a:r>
            <a:r>
              <a:rPr kumimoji="1" lang="en-US" altLang="zh-CN" sz="2200" b="1" dirty="0" err="1">
                <a:latin typeface="+mn-ea"/>
                <a:ea typeface="+mn-ea"/>
              </a:rPr>
              <a:t>int</a:t>
            </a:r>
            <a:r>
              <a:rPr kumimoji="1" lang="en-US" altLang="zh-CN" sz="2200" b="1" dirty="0">
                <a:latin typeface="+mn-ea"/>
                <a:ea typeface="+mn-ea"/>
              </a:rPr>
              <a:t>’</a:t>
            </a:r>
          </a:p>
          <a:p>
            <a:pPr algn="l" eaLnBrk="1" hangingPunct="1">
              <a:lnSpc>
                <a:spcPct val="120000"/>
              </a:lnSpc>
              <a:spcBef>
                <a:spcPct val="30000"/>
              </a:spcBef>
            </a:pPr>
            <a:r>
              <a:rPr kumimoji="1" lang="en-US" altLang="zh-CN" sz="2200" b="1" dirty="0" err="1">
                <a:latin typeface="+mn-ea"/>
                <a:ea typeface="+mn-ea"/>
              </a:rPr>
              <a:t>illcode.c:4:warning:ISO</a:t>
            </a:r>
            <a:r>
              <a:rPr kumimoji="1" lang="en-US" altLang="zh-CN" sz="2200" b="1" dirty="0">
                <a:latin typeface="+mn-ea"/>
                <a:ea typeface="+mn-ea"/>
              </a:rPr>
              <a:t> </a:t>
            </a:r>
            <a:r>
              <a:rPr kumimoji="1" lang="en-US" altLang="zh-CN" sz="2200" b="1" dirty="0" err="1" smtClean="0">
                <a:latin typeface="+mn-ea"/>
                <a:ea typeface="+mn-ea"/>
              </a:rPr>
              <a:t>C90</a:t>
            </a:r>
            <a:r>
              <a:rPr kumimoji="1" lang="en-US" altLang="zh-CN" sz="2200" b="1" dirty="0" smtClean="0">
                <a:latin typeface="+mn-ea"/>
                <a:ea typeface="+mn-ea"/>
              </a:rPr>
              <a:t> </a:t>
            </a:r>
            <a:r>
              <a:rPr kumimoji="1" lang="en-US" altLang="zh-CN" sz="2200" b="1" dirty="0">
                <a:latin typeface="+mn-ea"/>
                <a:ea typeface="+mn-ea"/>
              </a:rPr>
              <a:t>does not support ‘long long’</a:t>
            </a:r>
          </a:p>
          <a:p>
            <a:pPr algn="l" eaLnBrk="1" hangingPunct="1">
              <a:lnSpc>
                <a:spcPct val="120000"/>
              </a:lnSpc>
              <a:spcBef>
                <a:spcPct val="30000"/>
              </a:spcBef>
            </a:pPr>
            <a:r>
              <a:rPr kumimoji="1" lang="zh-CN" altLang="en-US" sz="2600" b="1" dirty="0" smtClean="0">
                <a:latin typeface="+mn-ea"/>
                <a:ea typeface="+mn-ea"/>
              </a:rPr>
              <a:t>从</a:t>
            </a:r>
            <a:r>
              <a:rPr kumimoji="1" lang="zh-CN" altLang="en-US" sz="2600" b="1" dirty="0">
                <a:latin typeface="+mn-ea"/>
                <a:ea typeface="+mn-ea"/>
              </a:rPr>
              <a:t>运行结果看，使用该选项查看出了“</a:t>
            </a:r>
            <a:r>
              <a:rPr kumimoji="1" lang="en-US" altLang="zh-CN" sz="2600" b="1" dirty="0">
                <a:latin typeface="+mn-ea"/>
                <a:ea typeface="+mn-ea"/>
              </a:rPr>
              <a:t>long long”</a:t>
            </a:r>
            <a:r>
              <a:rPr kumimoji="1" lang="zh-CN" altLang="en-US" sz="2600" b="1" dirty="0">
                <a:latin typeface="+mn-ea"/>
                <a:ea typeface="+mn-ea"/>
              </a:rPr>
              <a:t>这个无效数据类型的错误。</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48</a:t>
            </a:fld>
            <a:endParaRPr lang="en-US" altLang="zh-CN"/>
          </a:p>
        </p:txBody>
      </p:sp>
      <p:sp>
        <p:nvSpPr>
          <p:cNvPr id="4" name="Text Box 4"/>
          <p:cNvSpPr txBox="1">
            <a:spLocks noChangeArrowheads="1"/>
          </p:cNvSpPr>
          <p:nvPr/>
        </p:nvSpPr>
        <p:spPr bwMode="auto">
          <a:xfrm>
            <a:off x="-13671" y="285986"/>
            <a:ext cx="80420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20000"/>
              </a:spcBef>
            </a:pPr>
            <a:r>
              <a:rPr kumimoji="1" lang="en-US" altLang="zh-CN" sz="3600" b="1" dirty="0" smtClean="0">
                <a:latin typeface="+mn-ea"/>
                <a:ea typeface="+mn-ea"/>
              </a:rPr>
              <a:t>GCC</a:t>
            </a:r>
            <a:r>
              <a:rPr kumimoji="1" lang="zh-CN" altLang="en-US" sz="3600" b="1" dirty="0">
                <a:latin typeface="+mn-ea"/>
                <a:ea typeface="+mn-ea"/>
              </a:rPr>
              <a:t>编译</a:t>
            </a:r>
            <a:r>
              <a:rPr kumimoji="1" lang="zh-CN" altLang="en-US" sz="3600" b="1" dirty="0" smtClean="0">
                <a:latin typeface="+mn-ea"/>
                <a:ea typeface="+mn-ea"/>
              </a:rPr>
              <a:t>选项</a:t>
            </a:r>
            <a:endParaRPr kumimoji="1" lang="zh-CN" altLang="en-US" sz="3600" b="1" dirty="0">
              <a:latin typeface="+mn-ea"/>
              <a:ea typeface="+mn-ea"/>
            </a:endParaRPr>
          </a:p>
        </p:txBody>
      </p:sp>
    </p:spTree>
    <p:extLst>
      <p:ext uri="{BB962C8B-B14F-4D97-AF65-F5344CB8AC3E}">
        <p14:creationId xmlns:p14="http://schemas.microsoft.com/office/powerpoint/2010/main" val="3586966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323850" y="1203365"/>
            <a:ext cx="8569325"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20000"/>
              </a:lnSpc>
              <a:spcBef>
                <a:spcPct val="30000"/>
              </a:spcBef>
            </a:pPr>
            <a:r>
              <a:rPr kumimoji="1" lang="en-US" altLang="zh-CN" sz="2400" b="1" dirty="0" smtClean="0">
                <a:solidFill>
                  <a:srgbClr val="CC0099"/>
                </a:solidFill>
                <a:latin typeface="+mn-ea"/>
                <a:ea typeface="+mn-ea"/>
              </a:rPr>
              <a:t>-Wall</a:t>
            </a:r>
            <a:r>
              <a:rPr kumimoji="1" lang="zh-CN" altLang="en-US" sz="2400" b="1" dirty="0">
                <a:solidFill>
                  <a:srgbClr val="CC0099"/>
                </a:solidFill>
                <a:latin typeface="+mn-ea"/>
                <a:ea typeface="+mn-ea"/>
              </a:rPr>
              <a:t>选项</a:t>
            </a:r>
          </a:p>
          <a:p>
            <a:pPr algn="l" eaLnBrk="1" hangingPunct="1">
              <a:lnSpc>
                <a:spcPct val="120000"/>
              </a:lnSpc>
              <a:spcBef>
                <a:spcPct val="30000"/>
              </a:spcBef>
            </a:pPr>
            <a:r>
              <a:rPr kumimoji="1" lang="zh-CN" altLang="en-US" sz="2400" b="1" dirty="0" smtClean="0">
                <a:latin typeface="+mn-ea"/>
                <a:ea typeface="+mn-ea"/>
              </a:rPr>
              <a:t>该</a:t>
            </a:r>
            <a:r>
              <a:rPr kumimoji="1" lang="zh-CN" altLang="en-US" sz="2400" b="1" dirty="0">
                <a:latin typeface="+mn-ea"/>
                <a:ea typeface="+mn-ea"/>
              </a:rPr>
              <a:t>选项允许</a:t>
            </a:r>
            <a:r>
              <a:rPr kumimoji="1" lang="zh-CN" altLang="en-US" sz="2400" b="1" dirty="0" smtClean="0">
                <a:latin typeface="+mn-ea"/>
                <a:ea typeface="+mn-ea"/>
              </a:rPr>
              <a:t>发出</a:t>
            </a:r>
            <a:r>
              <a:rPr kumimoji="1" lang="en-US" altLang="zh-CN" sz="2400" dirty="0" err="1" smtClean="0">
                <a:latin typeface="+mn-ea"/>
                <a:ea typeface="+mn-ea"/>
              </a:rPr>
              <a:t>gcc</a:t>
            </a:r>
            <a:r>
              <a:rPr kumimoji="1" lang="zh-CN" altLang="en-US" sz="2400" b="1" dirty="0" smtClean="0">
                <a:latin typeface="+mn-ea"/>
                <a:ea typeface="+mn-ea"/>
              </a:rPr>
              <a:t>能够</a:t>
            </a:r>
            <a:r>
              <a:rPr kumimoji="1" lang="zh-CN" altLang="en-US" sz="2400" b="1" dirty="0">
                <a:latin typeface="+mn-ea"/>
                <a:ea typeface="+mn-ea"/>
              </a:rPr>
              <a:t>提供的所有有用的告警</a:t>
            </a:r>
            <a:r>
              <a:rPr kumimoji="1" lang="zh-CN" altLang="en-US" sz="2400" b="1" dirty="0" smtClean="0">
                <a:latin typeface="+mn-ea"/>
                <a:ea typeface="+mn-ea"/>
              </a:rPr>
              <a:t>信息</a:t>
            </a:r>
            <a:r>
              <a:rPr kumimoji="1" lang="zh-CN" altLang="en-US" sz="2400" dirty="0" smtClean="0">
                <a:latin typeface="+mn-ea"/>
                <a:ea typeface="+mn-ea"/>
              </a:rPr>
              <a:t>，例如：</a:t>
            </a:r>
            <a:endParaRPr kumimoji="1" lang="en-US" altLang="zh-CN" sz="2400" b="1" dirty="0" smtClean="0">
              <a:latin typeface="+mn-ea"/>
              <a:ea typeface="+mn-ea"/>
            </a:endParaRPr>
          </a:p>
          <a:p>
            <a:pPr algn="l" eaLnBrk="1" hangingPunct="1">
              <a:lnSpc>
                <a:spcPct val="120000"/>
              </a:lnSpc>
              <a:spcBef>
                <a:spcPct val="30000"/>
              </a:spcBef>
            </a:pPr>
            <a:r>
              <a:rPr kumimoji="1" lang="en-US" altLang="zh-CN" sz="2400" dirty="0">
                <a:latin typeface="+mn-ea"/>
              </a:rPr>
              <a:t>[</a:t>
            </a:r>
            <a:r>
              <a:rPr kumimoji="1" lang="en-US" altLang="zh-CN" sz="2400" dirty="0" err="1">
                <a:latin typeface="+mn-ea"/>
              </a:rPr>
              <a:t>root@linux</a:t>
            </a:r>
            <a:r>
              <a:rPr kumimoji="1" lang="en-US" altLang="zh-CN" sz="2400" dirty="0">
                <a:latin typeface="+mn-ea"/>
              </a:rPr>
              <a:t> root]# </a:t>
            </a:r>
            <a:r>
              <a:rPr kumimoji="1" lang="en-US" altLang="zh-CN" sz="2400" b="1" dirty="0" err="1" smtClean="0">
                <a:solidFill>
                  <a:srgbClr val="0000CC"/>
                </a:solidFill>
                <a:latin typeface="+mn-ea"/>
                <a:ea typeface="+mn-ea"/>
              </a:rPr>
              <a:t>gcc</a:t>
            </a:r>
            <a:r>
              <a:rPr kumimoji="1" lang="en-US" altLang="zh-CN" sz="2400" b="1" dirty="0" smtClean="0">
                <a:solidFill>
                  <a:srgbClr val="0000CC"/>
                </a:solidFill>
                <a:latin typeface="+mn-ea"/>
                <a:ea typeface="+mn-ea"/>
              </a:rPr>
              <a:t> </a:t>
            </a:r>
            <a:r>
              <a:rPr kumimoji="1" lang="en-US" altLang="zh-CN" sz="2400" b="1" dirty="0">
                <a:solidFill>
                  <a:srgbClr val="0000CC"/>
                </a:solidFill>
                <a:latin typeface="+mn-ea"/>
                <a:ea typeface="+mn-ea"/>
              </a:rPr>
              <a:t>-Wall </a:t>
            </a:r>
            <a:r>
              <a:rPr kumimoji="1" lang="en-US" altLang="zh-CN" sz="2400" b="1" dirty="0" err="1">
                <a:solidFill>
                  <a:srgbClr val="0000CC"/>
                </a:solidFill>
                <a:latin typeface="+mn-ea"/>
                <a:ea typeface="+mn-ea"/>
              </a:rPr>
              <a:t>illcode.c</a:t>
            </a:r>
            <a:r>
              <a:rPr kumimoji="1" lang="en-US" altLang="zh-CN" sz="2400" b="1" dirty="0">
                <a:solidFill>
                  <a:srgbClr val="0000CC"/>
                </a:solidFill>
                <a:latin typeface="+mn-ea"/>
                <a:ea typeface="+mn-ea"/>
              </a:rPr>
              <a:t> -o </a:t>
            </a:r>
            <a:r>
              <a:rPr kumimoji="1" lang="en-US" altLang="zh-CN" sz="2400" b="1" dirty="0" err="1">
                <a:solidFill>
                  <a:srgbClr val="0000CC"/>
                </a:solidFill>
                <a:latin typeface="+mn-ea"/>
                <a:ea typeface="+mn-ea"/>
              </a:rPr>
              <a:t>illcode</a:t>
            </a:r>
            <a:endParaRPr kumimoji="1" lang="en-US" altLang="zh-CN" sz="2400" b="1" dirty="0">
              <a:solidFill>
                <a:srgbClr val="0000CC"/>
              </a:solidFill>
              <a:latin typeface="+mn-ea"/>
              <a:ea typeface="+mn-ea"/>
            </a:endParaRPr>
          </a:p>
          <a:p>
            <a:pPr algn="l" eaLnBrk="1" hangingPunct="1">
              <a:lnSpc>
                <a:spcPct val="120000"/>
              </a:lnSpc>
              <a:spcBef>
                <a:spcPct val="30000"/>
              </a:spcBef>
            </a:pPr>
            <a:r>
              <a:rPr kumimoji="1" lang="en-US" altLang="zh-CN" sz="2400" b="1" dirty="0" err="1">
                <a:latin typeface="+mn-ea"/>
                <a:ea typeface="+mn-ea"/>
              </a:rPr>
              <a:t>illcode.c:3:warning</a:t>
            </a:r>
            <a:r>
              <a:rPr kumimoji="1" lang="en-US" altLang="zh-CN" sz="2400" b="1" dirty="0">
                <a:latin typeface="+mn-ea"/>
                <a:ea typeface="+mn-ea"/>
              </a:rPr>
              <a:t>: return type of ‘main’ is not ‘</a:t>
            </a:r>
            <a:r>
              <a:rPr kumimoji="1" lang="en-US" altLang="zh-CN" sz="2400" b="1" dirty="0" err="1">
                <a:latin typeface="+mn-ea"/>
                <a:ea typeface="+mn-ea"/>
              </a:rPr>
              <a:t>int</a:t>
            </a:r>
            <a:r>
              <a:rPr kumimoji="1" lang="en-US" altLang="zh-CN" sz="2400" b="1" dirty="0">
                <a:latin typeface="+mn-ea"/>
                <a:ea typeface="+mn-ea"/>
              </a:rPr>
              <a:t>’</a:t>
            </a:r>
          </a:p>
          <a:p>
            <a:pPr algn="l" eaLnBrk="1" hangingPunct="1">
              <a:lnSpc>
                <a:spcPct val="120000"/>
              </a:lnSpc>
              <a:spcBef>
                <a:spcPct val="30000"/>
              </a:spcBef>
            </a:pPr>
            <a:r>
              <a:rPr kumimoji="1" lang="en-US" altLang="zh-CN" sz="2400" b="1" dirty="0" err="1">
                <a:latin typeface="+mn-ea"/>
                <a:ea typeface="+mn-ea"/>
              </a:rPr>
              <a:t>illcode.c:in</a:t>
            </a:r>
            <a:r>
              <a:rPr kumimoji="1" lang="en-US" altLang="zh-CN" sz="2400" b="1" dirty="0">
                <a:latin typeface="+mn-ea"/>
                <a:ea typeface="+mn-ea"/>
              </a:rPr>
              <a:t> function ‘main’:</a:t>
            </a:r>
          </a:p>
          <a:p>
            <a:pPr algn="l" eaLnBrk="1" hangingPunct="1">
              <a:lnSpc>
                <a:spcPct val="120000"/>
              </a:lnSpc>
              <a:spcBef>
                <a:spcPct val="30000"/>
              </a:spcBef>
            </a:pPr>
            <a:r>
              <a:rPr kumimoji="1" lang="en-US" altLang="zh-CN" sz="2400" b="1" dirty="0" err="1">
                <a:latin typeface="+mn-ea"/>
                <a:ea typeface="+mn-ea"/>
              </a:rPr>
              <a:t>illcode.c:4</a:t>
            </a:r>
            <a:r>
              <a:rPr kumimoji="1" lang="en-US" altLang="zh-CN" sz="2400" b="1" dirty="0">
                <a:latin typeface="+mn-ea"/>
                <a:ea typeface="+mn-ea"/>
              </a:rPr>
              <a:t>: warning: unused </a:t>
            </a:r>
            <a:r>
              <a:rPr kumimoji="1" lang="en-US" altLang="zh-CN" sz="2400" b="1" dirty="0" err="1">
                <a:latin typeface="+mn-ea"/>
                <a:ea typeface="+mn-ea"/>
              </a:rPr>
              <a:t>variablr</a:t>
            </a:r>
            <a:r>
              <a:rPr kumimoji="1" lang="en-US" altLang="zh-CN" sz="2400" b="1" dirty="0">
                <a:latin typeface="+mn-ea"/>
                <a:ea typeface="+mn-ea"/>
              </a:rPr>
              <a:t> ‘</a:t>
            </a:r>
            <a:r>
              <a:rPr kumimoji="1" lang="en-US" altLang="zh-CN" sz="2400" b="1" dirty="0" err="1">
                <a:latin typeface="+mn-ea"/>
                <a:ea typeface="+mn-ea"/>
              </a:rPr>
              <a:t>var</a:t>
            </a:r>
            <a:r>
              <a:rPr kumimoji="1" lang="en-US" altLang="zh-CN" sz="2400" b="1" dirty="0">
                <a:latin typeface="+mn-ea"/>
                <a:ea typeface="+mn-ea"/>
              </a:rPr>
              <a:t>’</a:t>
            </a:r>
          </a:p>
          <a:p>
            <a:pPr algn="l" eaLnBrk="1" hangingPunct="1">
              <a:lnSpc>
                <a:spcPct val="120000"/>
              </a:lnSpc>
              <a:spcBef>
                <a:spcPct val="30000"/>
              </a:spcBef>
            </a:pPr>
            <a:r>
              <a:rPr kumimoji="1" lang="zh-CN" altLang="en-US" sz="2400" b="1" dirty="0" smtClean="0">
                <a:latin typeface="+mn-ea"/>
                <a:ea typeface="+mn-ea"/>
              </a:rPr>
              <a:t>使用</a:t>
            </a:r>
            <a:r>
              <a:rPr kumimoji="1" lang="zh-CN" altLang="en-US" sz="2400" b="1" dirty="0">
                <a:latin typeface="+mn-ea"/>
                <a:ea typeface="+mn-ea"/>
              </a:rPr>
              <a:t>“</a:t>
            </a:r>
            <a:r>
              <a:rPr kumimoji="1" lang="en-US" altLang="zh-CN" sz="2400" b="1" dirty="0">
                <a:latin typeface="+mn-ea"/>
                <a:ea typeface="+mn-ea"/>
              </a:rPr>
              <a:t>-Wall”</a:t>
            </a:r>
            <a:r>
              <a:rPr kumimoji="1" lang="zh-CN" altLang="en-US" sz="2400" b="1" dirty="0">
                <a:latin typeface="+mn-ea"/>
                <a:ea typeface="+mn-ea"/>
              </a:rPr>
              <a:t>选项找出了未使用的变量</a:t>
            </a:r>
            <a:r>
              <a:rPr kumimoji="1" lang="en-US" altLang="zh-CN" sz="2400" b="1" dirty="0" err="1">
                <a:latin typeface="+mn-ea"/>
                <a:ea typeface="+mn-ea"/>
              </a:rPr>
              <a:t>var</a:t>
            </a:r>
            <a:r>
              <a:rPr kumimoji="1" lang="zh-CN" altLang="en-US" sz="2400" b="1" dirty="0">
                <a:latin typeface="+mn-ea"/>
                <a:ea typeface="+mn-ea"/>
              </a:rPr>
              <a:t>，但它并没有找出无效数据类型的错误。</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49</a:t>
            </a:fld>
            <a:endParaRPr lang="en-US" altLang="zh-CN"/>
          </a:p>
        </p:txBody>
      </p:sp>
      <p:sp>
        <p:nvSpPr>
          <p:cNvPr id="4" name="Text Box 4"/>
          <p:cNvSpPr txBox="1">
            <a:spLocks noChangeArrowheads="1"/>
          </p:cNvSpPr>
          <p:nvPr/>
        </p:nvSpPr>
        <p:spPr bwMode="auto">
          <a:xfrm>
            <a:off x="-13671" y="285986"/>
            <a:ext cx="80420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20000"/>
              </a:spcBef>
            </a:pPr>
            <a:r>
              <a:rPr kumimoji="1" lang="en-US" altLang="zh-CN" sz="3600" b="1" dirty="0" smtClean="0">
                <a:latin typeface="+mn-ea"/>
                <a:ea typeface="+mn-ea"/>
              </a:rPr>
              <a:t>GCC</a:t>
            </a:r>
            <a:r>
              <a:rPr kumimoji="1" lang="zh-CN" altLang="en-US" sz="3600" b="1" dirty="0">
                <a:latin typeface="+mn-ea"/>
                <a:ea typeface="+mn-ea"/>
              </a:rPr>
              <a:t>编译</a:t>
            </a:r>
            <a:r>
              <a:rPr kumimoji="1" lang="zh-CN" altLang="en-US" sz="3600" b="1" dirty="0" smtClean="0">
                <a:latin typeface="+mn-ea"/>
                <a:ea typeface="+mn-ea"/>
              </a:rPr>
              <a:t>选项</a:t>
            </a:r>
            <a:endParaRPr kumimoji="1" lang="zh-CN" altLang="en-US" sz="3600" b="1" dirty="0">
              <a:latin typeface="+mn-ea"/>
              <a:ea typeface="+mn-ea"/>
            </a:endParaRPr>
          </a:p>
        </p:txBody>
      </p:sp>
    </p:spTree>
    <p:extLst>
      <p:ext uri="{BB962C8B-B14F-4D97-AF65-F5344CB8AC3E}">
        <p14:creationId xmlns:p14="http://schemas.microsoft.com/office/powerpoint/2010/main" val="4000137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107504" y="1484784"/>
            <a:ext cx="8424936" cy="4712643"/>
          </a:xfrm>
        </p:spPr>
        <p:txBody>
          <a:bodyPr/>
          <a:lstStyle/>
          <a:p>
            <a:pPr>
              <a:lnSpc>
                <a:spcPct val="135000"/>
              </a:lnSpc>
              <a:spcBef>
                <a:spcPct val="30000"/>
              </a:spcBef>
            </a:pPr>
            <a:r>
              <a:rPr kumimoji="1" lang="en-US" altLang="zh-CN" sz="2500" b="1" dirty="0">
                <a:latin typeface="+mn-ea"/>
              </a:rPr>
              <a:t>Linux</a:t>
            </a:r>
            <a:r>
              <a:rPr kumimoji="1" lang="zh-CN" altLang="en-US" sz="2500" b="1" dirty="0">
                <a:latin typeface="+mn-ea"/>
              </a:rPr>
              <a:t>中有许多文本编辑工具，但由于</a:t>
            </a:r>
            <a:r>
              <a:rPr kumimoji="1" lang="en-US" altLang="zh-CN" sz="2500" b="1" dirty="0">
                <a:latin typeface="+mn-ea"/>
              </a:rPr>
              <a:t>vi</a:t>
            </a:r>
            <a:r>
              <a:rPr kumimoji="1" lang="zh-CN" altLang="en-US" sz="2500" b="1" dirty="0">
                <a:latin typeface="+mn-ea"/>
              </a:rPr>
              <a:t>编辑器是最常用、最标准的编辑器</a:t>
            </a:r>
            <a:r>
              <a:rPr kumimoji="1" lang="zh-CN" altLang="en-US" sz="2500" b="1" dirty="0" smtClean="0">
                <a:latin typeface="+mn-ea"/>
              </a:rPr>
              <a:t>。某些</a:t>
            </a:r>
            <a:r>
              <a:rPr kumimoji="1" lang="en-US" altLang="zh-CN" sz="2500" b="1" dirty="0">
                <a:latin typeface="+mn-ea"/>
              </a:rPr>
              <a:t>Linux</a:t>
            </a:r>
            <a:r>
              <a:rPr kumimoji="1" lang="zh-CN" altLang="en-US" sz="2500" b="1" dirty="0">
                <a:latin typeface="+mn-ea"/>
              </a:rPr>
              <a:t>版本中不提供其他编辑程序，但必须都提供</a:t>
            </a:r>
            <a:r>
              <a:rPr kumimoji="1" lang="en-US" altLang="zh-CN" sz="2500" b="1" dirty="0">
                <a:latin typeface="+mn-ea"/>
              </a:rPr>
              <a:t>vi</a:t>
            </a:r>
            <a:r>
              <a:rPr kumimoji="1" lang="zh-CN" altLang="en-US" sz="2500" b="1" dirty="0">
                <a:latin typeface="+mn-ea"/>
              </a:rPr>
              <a:t>这一基本的编辑程序</a:t>
            </a:r>
            <a:r>
              <a:rPr kumimoji="1" lang="zh-CN" altLang="en-US" sz="2500" b="1" dirty="0" smtClean="0">
                <a:latin typeface="+mn-ea"/>
              </a:rPr>
              <a:t>。对于</a:t>
            </a:r>
            <a:r>
              <a:rPr kumimoji="1" lang="zh-CN" altLang="en-US" sz="2500" b="1" dirty="0">
                <a:latin typeface="+mn-ea"/>
              </a:rPr>
              <a:t>所有版本的</a:t>
            </a:r>
            <a:r>
              <a:rPr kumimoji="1" lang="en-US" altLang="zh-CN" sz="2500" b="1" dirty="0">
                <a:latin typeface="+mn-ea"/>
              </a:rPr>
              <a:t>Linux</a:t>
            </a:r>
            <a:r>
              <a:rPr kumimoji="1" lang="zh-CN" altLang="en-US" sz="2500" b="1" dirty="0">
                <a:latin typeface="+mn-ea"/>
              </a:rPr>
              <a:t>系统，</a:t>
            </a:r>
            <a:r>
              <a:rPr kumimoji="1" lang="en-US" altLang="zh-CN" sz="2500" b="1" dirty="0">
                <a:latin typeface="+mn-ea"/>
              </a:rPr>
              <a:t>vi</a:t>
            </a:r>
            <a:r>
              <a:rPr kumimoji="1" lang="zh-CN" altLang="en-US" sz="2500" b="1" dirty="0">
                <a:latin typeface="+mn-ea"/>
              </a:rPr>
              <a:t>编辑器是完全相同的</a:t>
            </a:r>
            <a:r>
              <a:rPr kumimoji="1" lang="zh-CN" altLang="en-US" sz="2500" b="1" dirty="0" smtClean="0">
                <a:latin typeface="+mn-ea"/>
              </a:rPr>
              <a:t>。</a:t>
            </a:r>
            <a:endParaRPr kumimoji="1" lang="en-US" altLang="zh-CN" sz="2500" b="1" dirty="0" smtClean="0">
              <a:latin typeface="+mn-ea"/>
            </a:endParaRPr>
          </a:p>
          <a:p>
            <a:pPr>
              <a:lnSpc>
                <a:spcPct val="135000"/>
              </a:lnSpc>
              <a:spcBef>
                <a:spcPct val="30000"/>
              </a:spcBef>
            </a:pPr>
            <a:r>
              <a:rPr kumimoji="1" lang="en-US" altLang="zh-CN" sz="2500" dirty="0">
                <a:latin typeface="+mn-ea"/>
              </a:rPr>
              <a:t>vi</a:t>
            </a:r>
            <a:r>
              <a:rPr kumimoji="1" lang="zh-CN" altLang="en-US" sz="2500" dirty="0">
                <a:latin typeface="+mn-ea"/>
              </a:rPr>
              <a:t>是</a:t>
            </a:r>
            <a:r>
              <a:rPr kumimoji="1" lang="en-US" altLang="zh-CN" sz="2500" dirty="0">
                <a:latin typeface="+mn-ea"/>
              </a:rPr>
              <a:t>visual interface</a:t>
            </a:r>
            <a:r>
              <a:rPr kumimoji="1" lang="zh-CN" altLang="en-US" sz="2500" dirty="0">
                <a:latin typeface="+mn-ea"/>
              </a:rPr>
              <a:t>的简称</a:t>
            </a:r>
            <a:r>
              <a:rPr kumimoji="1" lang="zh-CN" altLang="en-US" sz="2500" dirty="0" smtClean="0">
                <a:latin typeface="+mn-ea"/>
              </a:rPr>
              <a:t>，</a:t>
            </a:r>
            <a:r>
              <a:rPr kumimoji="1" lang="en-US" altLang="zh-CN" sz="2500" dirty="0" smtClean="0">
                <a:latin typeface="+mn-ea"/>
              </a:rPr>
              <a:t>vi</a:t>
            </a:r>
            <a:r>
              <a:rPr kumimoji="1" lang="zh-CN" altLang="en-US" sz="2500" dirty="0">
                <a:latin typeface="+mn-ea"/>
              </a:rPr>
              <a:t>是</a:t>
            </a:r>
            <a:r>
              <a:rPr kumimoji="1" lang="en-US" altLang="zh-CN" sz="2500" dirty="0">
                <a:latin typeface="+mn-ea"/>
              </a:rPr>
              <a:t>Linux</a:t>
            </a:r>
            <a:r>
              <a:rPr kumimoji="1" lang="zh-CN" altLang="en-US" sz="2500" dirty="0">
                <a:latin typeface="+mn-ea"/>
              </a:rPr>
              <a:t>系统的第一个全屏幕交互式编辑程序，从诞生至今，一直得到广大用户的青睐。利用它可以建立、修改文本文件。在编辑文本过程中，可以执行输出、删除、查找、替换及块操作等众多文本操作。 </a:t>
            </a:r>
          </a:p>
          <a:p>
            <a:pPr marL="0" indent="0">
              <a:lnSpc>
                <a:spcPct val="135000"/>
              </a:lnSpc>
              <a:spcBef>
                <a:spcPct val="30000"/>
              </a:spcBef>
              <a:buNone/>
            </a:pPr>
            <a:endParaRPr lang="zh-CN" altLang="en-US" sz="2800" dirty="0">
              <a:latin typeface="+mn-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5</a:t>
            </a:fld>
            <a:endParaRPr lang="en-US" altLang="zh-CN"/>
          </a:p>
        </p:txBody>
      </p:sp>
      <p:sp>
        <p:nvSpPr>
          <p:cNvPr id="6" name="Text Box 4"/>
          <p:cNvSpPr txBox="1">
            <a:spLocks noChangeArrowheads="1"/>
          </p:cNvSpPr>
          <p:nvPr/>
        </p:nvSpPr>
        <p:spPr bwMode="auto">
          <a:xfrm>
            <a:off x="539552" y="332656"/>
            <a:ext cx="7344816"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kumimoji="1" lang="en-US" altLang="zh-CN" sz="4000" dirty="0">
                <a:latin typeface="+mj-ea"/>
                <a:ea typeface="+mj-ea"/>
              </a:rPr>
              <a:t>8</a:t>
            </a:r>
            <a:r>
              <a:rPr kumimoji="1" lang="en-US" altLang="zh-CN" sz="4000" b="1" dirty="0" smtClean="0">
                <a:latin typeface="+mj-ea"/>
                <a:ea typeface="+mj-ea"/>
              </a:rPr>
              <a:t>.1 </a:t>
            </a:r>
            <a:r>
              <a:rPr kumimoji="1" lang="zh-CN" altLang="en-US" sz="4000" b="1" dirty="0" smtClean="0">
                <a:latin typeface="+mj-ea"/>
                <a:ea typeface="+mj-ea"/>
              </a:rPr>
              <a:t>文本编辑</a:t>
            </a:r>
            <a:r>
              <a:rPr kumimoji="1" lang="zh-CN" altLang="en-US" sz="4000" b="1" dirty="0">
                <a:latin typeface="+mj-ea"/>
                <a:ea typeface="+mj-ea"/>
              </a:rPr>
              <a:t>器</a:t>
            </a:r>
            <a:r>
              <a:rPr kumimoji="1" lang="en-US" altLang="zh-CN" sz="4000" b="1" dirty="0">
                <a:latin typeface="+mj-ea"/>
                <a:ea typeface="+mj-ea"/>
              </a:rPr>
              <a:t>vi</a:t>
            </a:r>
          </a:p>
        </p:txBody>
      </p:sp>
    </p:spTree>
    <p:extLst>
      <p:ext uri="{BB962C8B-B14F-4D97-AF65-F5344CB8AC3E}">
        <p14:creationId xmlns:p14="http://schemas.microsoft.com/office/powerpoint/2010/main" val="6378113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179512" y="904183"/>
            <a:ext cx="7921575" cy="51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20000"/>
              </a:lnSpc>
              <a:spcBef>
                <a:spcPct val="30000"/>
              </a:spcBef>
            </a:pPr>
            <a:r>
              <a:rPr kumimoji="1" lang="zh-CN" altLang="en-US" sz="2400" b="1" dirty="0" smtClean="0">
                <a:solidFill>
                  <a:srgbClr val="CC0099"/>
                </a:solidFill>
                <a:latin typeface="+mn-ea"/>
                <a:ea typeface="+mn-ea"/>
              </a:rPr>
              <a:t>优化</a:t>
            </a:r>
            <a:r>
              <a:rPr kumimoji="1" lang="zh-CN" altLang="en-US" sz="2400" b="1" dirty="0">
                <a:solidFill>
                  <a:srgbClr val="CC0099"/>
                </a:solidFill>
                <a:latin typeface="+mn-ea"/>
                <a:ea typeface="+mn-ea"/>
              </a:rPr>
              <a:t>选项</a:t>
            </a:r>
          </a:p>
          <a:p>
            <a:pPr marL="342900" indent="-342900" algn="l" eaLnBrk="1" hangingPunct="1">
              <a:lnSpc>
                <a:spcPct val="120000"/>
              </a:lnSpc>
              <a:spcBef>
                <a:spcPct val="30000"/>
              </a:spcBef>
              <a:buSzPct val="80000"/>
              <a:buFont typeface="Wingdings" panose="05000000000000000000" pitchFamily="2" charset="2"/>
              <a:buChar char="l"/>
            </a:pPr>
            <a:r>
              <a:rPr kumimoji="1" lang="en-US" altLang="zh-CN" sz="2400" dirty="0" smtClean="0">
                <a:latin typeface="+mn-ea"/>
                <a:ea typeface="+mn-ea"/>
              </a:rPr>
              <a:t>gcc</a:t>
            </a:r>
            <a:r>
              <a:rPr kumimoji="1" lang="zh-CN" altLang="en-US" sz="2400" b="1" dirty="0" smtClean="0">
                <a:latin typeface="+mn-ea"/>
                <a:ea typeface="+mn-ea"/>
              </a:rPr>
              <a:t>可以</a:t>
            </a:r>
            <a:r>
              <a:rPr kumimoji="1" lang="zh-CN" altLang="en-US" sz="2400" b="1" dirty="0">
                <a:latin typeface="+mn-ea"/>
                <a:ea typeface="+mn-ea"/>
              </a:rPr>
              <a:t>对代码进行优化，它通过编译选项“</a:t>
            </a:r>
            <a:r>
              <a:rPr kumimoji="1" lang="en-US" altLang="zh-CN" sz="2400" b="1" dirty="0">
                <a:latin typeface="+mn-ea"/>
                <a:ea typeface="+mn-ea"/>
              </a:rPr>
              <a:t>-On”</a:t>
            </a:r>
            <a:r>
              <a:rPr kumimoji="1" lang="zh-CN" altLang="en-US" sz="2400" b="1" dirty="0">
                <a:latin typeface="+mn-ea"/>
                <a:ea typeface="+mn-ea"/>
              </a:rPr>
              <a:t>来控制优化代码的生成，其中</a:t>
            </a:r>
            <a:r>
              <a:rPr kumimoji="1" lang="en-US" altLang="zh-CN" sz="2400" b="1" dirty="0">
                <a:solidFill>
                  <a:srgbClr val="CC0099"/>
                </a:solidFill>
                <a:latin typeface="+mn-ea"/>
                <a:ea typeface="+mn-ea"/>
              </a:rPr>
              <a:t>n</a:t>
            </a:r>
            <a:r>
              <a:rPr kumimoji="1" lang="zh-CN" altLang="en-US" sz="2400" b="1" dirty="0">
                <a:solidFill>
                  <a:srgbClr val="CC0099"/>
                </a:solidFill>
                <a:latin typeface="+mn-ea"/>
                <a:ea typeface="+mn-ea"/>
              </a:rPr>
              <a:t>是一个代表优化级别的整数</a:t>
            </a:r>
            <a:r>
              <a:rPr kumimoji="1" lang="zh-CN" altLang="en-US" sz="2400" b="1" dirty="0">
                <a:latin typeface="+mn-ea"/>
                <a:ea typeface="+mn-ea"/>
              </a:rPr>
              <a:t>。对于不同版本</a:t>
            </a:r>
            <a:r>
              <a:rPr kumimoji="1" lang="zh-CN" altLang="en-US" sz="2400" b="1" dirty="0" smtClean="0">
                <a:latin typeface="+mn-ea"/>
                <a:ea typeface="+mn-ea"/>
              </a:rPr>
              <a:t>的</a:t>
            </a:r>
            <a:r>
              <a:rPr kumimoji="1" lang="en-US" altLang="zh-CN" sz="2400" dirty="0" err="1" smtClean="0">
                <a:latin typeface="+mn-ea"/>
                <a:ea typeface="+mn-ea"/>
              </a:rPr>
              <a:t>gcc</a:t>
            </a:r>
            <a:r>
              <a:rPr kumimoji="1" lang="zh-CN" altLang="en-US" sz="2400" b="1" dirty="0" smtClean="0">
                <a:latin typeface="+mn-ea"/>
                <a:ea typeface="+mn-ea"/>
              </a:rPr>
              <a:t>来讲</a:t>
            </a:r>
            <a:r>
              <a:rPr kumimoji="1" lang="zh-CN" altLang="en-US" sz="2400" b="1" dirty="0">
                <a:latin typeface="+mn-ea"/>
                <a:ea typeface="+mn-ea"/>
              </a:rPr>
              <a:t>，</a:t>
            </a:r>
            <a:r>
              <a:rPr kumimoji="1" lang="en-US" altLang="zh-CN" sz="2400" b="1" dirty="0">
                <a:latin typeface="+mn-ea"/>
                <a:ea typeface="+mn-ea"/>
              </a:rPr>
              <a:t>n</a:t>
            </a:r>
            <a:r>
              <a:rPr kumimoji="1" lang="zh-CN" altLang="en-US" sz="2400" b="1" dirty="0">
                <a:latin typeface="+mn-ea"/>
                <a:ea typeface="+mn-ea"/>
              </a:rPr>
              <a:t>的取值范围及其对应的优化效果可能并不完全相同，比较典型的范围是从</a:t>
            </a:r>
            <a:r>
              <a:rPr kumimoji="1" lang="en-US" altLang="zh-CN" sz="2400" b="1" dirty="0">
                <a:latin typeface="+mn-ea"/>
                <a:ea typeface="+mn-ea"/>
              </a:rPr>
              <a:t>0</a:t>
            </a:r>
            <a:r>
              <a:rPr kumimoji="1" lang="zh-CN" altLang="en-US" sz="2400" b="1" dirty="0">
                <a:latin typeface="+mn-ea"/>
                <a:ea typeface="+mn-ea"/>
              </a:rPr>
              <a:t>变化</a:t>
            </a:r>
            <a:r>
              <a:rPr kumimoji="1" lang="zh-CN" altLang="en-US" sz="2400" b="1" dirty="0" smtClean="0">
                <a:latin typeface="+mn-ea"/>
                <a:ea typeface="+mn-ea"/>
              </a:rPr>
              <a:t>到</a:t>
            </a:r>
            <a:r>
              <a:rPr kumimoji="1" lang="en-US" altLang="zh-CN" sz="2400" b="1" dirty="0" smtClean="0">
                <a:latin typeface="+mn-ea"/>
                <a:ea typeface="+mn-ea"/>
              </a:rPr>
              <a:t>3</a:t>
            </a:r>
            <a:r>
              <a:rPr kumimoji="1" lang="zh-CN" altLang="en-US" sz="2400" b="1" dirty="0">
                <a:latin typeface="+mn-ea"/>
                <a:ea typeface="+mn-ea"/>
              </a:rPr>
              <a:t>。</a:t>
            </a:r>
          </a:p>
          <a:p>
            <a:pPr marL="342900" indent="-342900" algn="l" eaLnBrk="1" hangingPunct="1">
              <a:lnSpc>
                <a:spcPct val="120000"/>
              </a:lnSpc>
              <a:spcBef>
                <a:spcPct val="30000"/>
              </a:spcBef>
              <a:buSzPct val="80000"/>
              <a:buFont typeface="Wingdings" panose="05000000000000000000" pitchFamily="2" charset="2"/>
              <a:buChar char="l"/>
            </a:pPr>
            <a:r>
              <a:rPr kumimoji="1" lang="zh-CN" altLang="en-US" sz="2400" b="1" dirty="0" smtClean="0">
                <a:latin typeface="+mn-ea"/>
                <a:ea typeface="+mn-ea"/>
              </a:rPr>
              <a:t>不同</a:t>
            </a:r>
            <a:r>
              <a:rPr kumimoji="1" lang="zh-CN" altLang="en-US" sz="2400" b="1" dirty="0">
                <a:latin typeface="+mn-ea"/>
                <a:ea typeface="+mn-ea"/>
              </a:rPr>
              <a:t>的优化级别对应不同的优化处理工作。如使用优化选项“</a:t>
            </a:r>
            <a:r>
              <a:rPr kumimoji="1" lang="en-US" altLang="zh-CN" sz="2400" b="1" dirty="0">
                <a:latin typeface="+mn-ea"/>
                <a:ea typeface="+mn-ea"/>
              </a:rPr>
              <a:t>-O”</a:t>
            </a:r>
            <a:r>
              <a:rPr kumimoji="1" lang="zh-CN" altLang="en-US" sz="2400" b="1" dirty="0" smtClean="0">
                <a:latin typeface="+mn-ea"/>
                <a:ea typeface="+mn-ea"/>
              </a:rPr>
              <a:t>主要</a:t>
            </a:r>
            <a:r>
              <a:rPr kumimoji="1" lang="zh-CN" altLang="en-US" sz="2400" dirty="0" smtClean="0">
                <a:latin typeface="+mn-ea"/>
                <a:ea typeface="+mn-ea"/>
              </a:rPr>
              <a:t>表示没有优化。“</a:t>
            </a:r>
            <a:r>
              <a:rPr kumimoji="1" lang="en-US" altLang="zh-CN" sz="2400" dirty="0" smtClean="0">
                <a:latin typeface="+mn-ea"/>
                <a:ea typeface="+mn-ea"/>
              </a:rPr>
              <a:t>-</a:t>
            </a:r>
            <a:r>
              <a:rPr kumimoji="1" lang="en-US" altLang="zh-CN" sz="2400" dirty="0" err="1" smtClean="0">
                <a:latin typeface="+mn-ea"/>
                <a:ea typeface="+mn-ea"/>
              </a:rPr>
              <a:t>O1</a:t>
            </a:r>
            <a:r>
              <a:rPr kumimoji="1" lang="en-US" altLang="zh-CN" sz="2400" dirty="0" smtClean="0">
                <a:latin typeface="+mn-ea"/>
                <a:ea typeface="+mn-ea"/>
              </a:rPr>
              <a:t>”</a:t>
            </a:r>
            <a:r>
              <a:rPr kumimoji="1" lang="zh-CN" altLang="en-US" sz="2400" dirty="0" smtClean="0">
                <a:latin typeface="+mn-ea"/>
                <a:ea typeface="+mn-ea"/>
              </a:rPr>
              <a:t>为默认级别</a:t>
            </a:r>
            <a:r>
              <a:rPr kumimoji="1" lang="zh-CN" altLang="en-US" sz="2400" dirty="0">
                <a:latin typeface="+mn-ea"/>
                <a:ea typeface="+mn-ea"/>
              </a:rPr>
              <a:t>的优化</a:t>
            </a:r>
            <a:r>
              <a:rPr kumimoji="1" lang="zh-CN" altLang="en-US" sz="2400" b="1" dirty="0" smtClean="0">
                <a:latin typeface="+mn-ea"/>
                <a:ea typeface="+mn-ea"/>
              </a:rPr>
              <a:t>。</a:t>
            </a:r>
            <a:r>
              <a:rPr kumimoji="1" lang="zh-CN" altLang="en-US" sz="2400" b="1" dirty="0">
                <a:latin typeface="+mn-ea"/>
                <a:ea typeface="+mn-ea"/>
              </a:rPr>
              <a:t>使用优化选项“</a:t>
            </a:r>
            <a:r>
              <a:rPr kumimoji="1" lang="en-US" altLang="zh-CN" sz="2400" b="1" dirty="0">
                <a:latin typeface="+mn-ea"/>
                <a:ea typeface="+mn-ea"/>
              </a:rPr>
              <a:t>-</a:t>
            </a:r>
            <a:r>
              <a:rPr kumimoji="1" lang="en-US" altLang="zh-CN" sz="2400" b="1" dirty="0" err="1">
                <a:latin typeface="+mn-ea"/>
                <a:ea typeface="+mn-ea"/>
              </a:rPr>
              <a:t>O2</a:t>
            </a:r>
            <a:r>
              <a:rPr kumimoji="1" lang="en-US" altLang="zh-CN" sz="2400" b="1" dirty="0">
                <a:latin typeface="+mn-ea"/>
                <a:ea typeface="+mn-ea"/>
              </a:rPr>
              <a:t>”</a:t>
            </a:r>
            <a:r>
              <a:rPr kumimoji="1" lang="zh-CN" altLang="en-US" sz="2400" b="1" dirty="0">
                <a:latin typeface="+mn-ea"/>
                <a:ea typeface="+mn-ea"/>
              </a:rPr>
              <a:t>除了完成所有“</a:t>
            </a:r>
            <a:r>
              <a:rPr kumimoji="1" lang="en-US" altLang="zh-CN" sz="2400" b="1" dirty="0">
                <a:latin typeface="+mn-ea"/>
                <a:ea typeface="+mn-ea"/>
              </a:rPr>
              <a:t>-</a:t>
            </a:r>
            <a:r>
              <a:rPr kumimoji="1" lang="en-US" altLang="zh-CN" sz="2400" b="1" dirty="0" err="1">
                <a:latin typeface="+mn-ea"/>
                <a:ea typeface="+mn-ea"/>
              </a:rPr>
              <a:t>O1</a:t>
            </a:r>
            <a:r>
              <a:rPr kumimoji="1" lang="en-US" altLang="zh-CN" sz="2400" b="1" dirty="0">
                <a:latin typeface="+mn-ea"/>
                <a:ea typeface="+mn-ea"/>
              </a:rPr>
              <a:t>”</a:t>
            </a:r>
            <a:r>
              <a:rPr kumimoji="1" lang="zh-CN" altLang="en-US" sz="2400" b="1" dirty="0">
                <a:latin typeface="+mn-ea"/>
                <a:ea typeface="+mn-ea"/>
              </a:rPr>
              <a:t>级别的优化之外，同时还要进行一些额外的调整工作，如处理器指令调度等。选项“</a:t>
            </a:r>
            <a:r>
              <a:rPr kumimoji="1" lang="en-US" altLang="zh-CN" sz="2400" b="1" dirty="0">
                <a:latin typeface="+mn-ea"/>
                <a:ea typeface="+mn-ea"/>
              </a:rPr>
              <a:t>-</a:t>
            </a:r>
            <a:r>
              <a:rPr kumimoji="1" lang="en-US" altLang="zh-CN" sz="2400" b="1" dirty="0" err="1">
                <a:latin typeface="+mn-ea"/>
                <a:ea typeface="+mn-ea"/>
              </a:rPr>
              <a:t>O3</a:t>
            </a:r>
            <a:r>
              <a:rPr kumimoji="1" lang="en-US" altLang="zh-CN" sz="2400" b="1" dirty="0">
                <a:latin typeface="+mn-ea"/>
                <a:ea typeface="+mn-ea"/>
              </a:rPr>
              <a:t>”</a:t>
            </a:r>
            <a:r>
              <a:rPr kumimoji="1" lang="zh-CN" altLang="en-US" sz="2400" b="1" dirty="0">
                <a:latin typeface="+mn-ea"/>
                <a:ea typeface="+mn-ea"/>
              </a:rPr>
              <a:t>则还包括循环展开和其他一些与处理器特性相关的优化工作。</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50</a:t>
            </a:fld>
            <a:endParaRPr lang="en-US" altLang="zh-CN"/>
          </a:p>
        </p:txBody>
      </p:sp>
      <p:sp>
        <p:nvSpPr>
          <p:cNvPr id="4" name="Text Box 4"/>
          <p:cNvSpPr txBox="1">
            <a:spLocks noChangeArrowheads="1"/>
          </p:cNvSpPr>
          <p:nvPr/>
        </p:nvSpPr>
        <p:spPr bwMode="auto">
          <a:xfrm>
            <a:off x="-13671" y="285986"/>
            <a:ext cx="80420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20000"/>
              </a:spcBef>
            </a:pPr>
            <a:r>
              <a:rPr kumimoji="1" lang="en-US" altLang="zh-CN" sz="3600" b="1" dirty="0" smtClean="0">
                <a:latin typeface="+mn-ea"/>
                <a:ea typeface="+mn-ea"/>
              </a:rPr>
              <a:t>GCC</a:t>
            </a:r>
            <a:r>
              <a:rPr kumimoji="1" lang="zh-CN" altLang="en-US" sz="3600" b="1" dirty="0">
                <a:latin typeface="+mn-ea"/>
                <a:ea typeface="+mn-ea"/>
              </a:rPr>
              <a:t>编译</a:t>
            </a:r>
            <a:r>
              <a:rPr kumimoji="1" lang="zh-CN" altLang="en-US" sz="3600" b="1" dirty="0" smtClean="0">
                <a:latin typeface="+mn-ea"/>
                <a:ea typeface="+mn-ea"/>
              </a:rPr>
              <a:t>选项</a:t>
            </a:r>
            <a:endParaRPr kumimoji="1" lang="zh-CN" altLang="en-US" sz="3600" b="1" dirty="0">
              <a:latin typeface="+mn-ea"/>
              <a:ea typeface="+mn-ea"/>
            </a:endParaRPr>
          </a:p>
        </p:txBody>
      </p:sp>
    </p:spTree>
    <p:extLst>
      <p:ext uri="{BB962C8B-B14F-4D97-AF65-F5344CB8AC3E}">
        <p14:creationId xmlns:p14="http://schemas.microsoft.com/office/powerpoint/2010/main" val="7620857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322138" y="784092"/>
            <a:ext cx="8642350" cy="5669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0000"/>
              </a:lnSpc>
              <a:spcBef>
                <a:spcPct val="20000"/>
              </a:spcBef>
            </a:pPr>
            <a:r>
              <a:rPr kumimoji="1" lang="zh-CN" altLang="en-US" sz="2400" b="1" dirty="0">
                <a:latin typeface="楷体_GB2312" pitchFamily="49" charset="-122"/>
                <a:ea typeface="楷体_GB2312" pitchFamily="49" charset="-122"/>
              </a:rPr>
              <a:t> </a:t>
            </a:r>
            <a:r>
              <a:rPr kumimoji="1" lang="zh-CN" altLang="en-US" sz="2400" b="1" dirty="0" smtClean="0">
                <a:latin typeface="+mn-ea"/>
                <a:ea typeface="+mn-ea"/>
              </a:rPr>
              <a:t>例如：源程序</a:t>
            </a:r>
            <a:r>
              <a:rPr kumimoji="1" lang="zh-CN" altLang="en-US" sz="2400" b="1" dirty="0">
                <a:latin typeface="+mn-ea"/>
                <a:ea typeface="+mn-ea"/>
              </a:rPr>
              <a:t>文件名为</a:t>
            </a:r>
            <a:r>
              <a:rPr kumimoji="1" lang="en-US" altLang="zh-CN" sz="2400" b="1" dirty="0" err="1">
                <a:latin typeface="+mn-ea"/>
                <a:ea typeface="+mn-ea"/>
              </a:rPr>
              <a:t>optimize.c</a:t>
            </a:r>
            <a:r>
              <a:rPr kumimoji="1" lang="zh-CN" altLang="en-US" sz="2400" b="1" dirty="0">
                <a:latin typeface="+mn-ea"/>
                <a:ea typeface="+mn-ea"/>
              </a:rPr>
              <a:t>，程序代码如</a:t>
            </a:r>
            <a:r>
              <a:rPr kumimoji="1" lang="zh-CN" altLang="en-US" sz="2400" b="1" dirty="0" smtClean="0">
                <a:latin typeface="+mn-ea"/>
                <a:ea typeface="+mn-ea"/>
              </a:rPr>
              <a:t>清单</a:t>
            </a:r>
            <a:r>
              <a:rPr kumimoji="1" lang="en-US" altLang="zh-CN" sz="2400" b="1" dirty="0" smtClean="0">
                <a:latin typeface="+mn-ea"/>
                <a:ea typeface="+mn-ea"/>
              </a:rPr>
              <a:t>5:</a:t>
            </a:r>
            <a:endParaRPr kumimoji="1" lang="zh-CN" altLang="en-US" sz="2400" b="1" dirty="0">
              <a:latin typeface="+mn-ea"/>
              <a:ea typeface="+mn-ea"/>
            </a:endParaRPr>
          </a:p>
          <a:p>
            <a:pPr algn="l" eaLnBrk="1" hangingPunct="1"/>
            <a:r>
              <a:rPr kumimoji="1" lang="en-US" altLang="zh-CN" sz="2400" b="1" dirty="0" smtClean="0">
                <a:latin typeface="+mn-ea"/>
                <a:ea typeface="+mn-ea"/>
              </a:rPr>
              <a:t>#</a:t>
            </a:r>
            <a:r>
              <a:rPr kumimoji="1" lang="en-US" altLang="zh-CN" sz="2400" b="1" dirty="0">
                <a:latin typeface="+mn-ea"/>
                <a:ea typeface="+mn-ea"/>
              </a:rPr>
              <a:t>include &lt;</a:t>
            </a:r>
            <a:r>
              <a:rPr kumimoji="1" lang="en-US" altLang="zh-CN" sz="2400" b="1" dirty="0" err="1">
                <a:latin typeface="+mn-ea"/>
                <a:ea typeface="+mn-ea"/>
              </a:rPr>
              <a:t>stdio.h</a:t>
            </a:r>
            <a:r>
              <a:rPr kumimoji="1" lang="en-US" altLang="zh-CN" sz="2400" b="1" dirty="0">
                <a:latin typeface="+mn-ea"/>
                <a:ea typeface="+mn-ea"/>
              </a:rPr>
              <a:t>&gt;</a:t>
            </a:r>
          </a:p>
          <a:p>
            <a:pPr algn="l" eaLnBrk="1" hangingPunct="1"/>
            <a:r>
              <a:rPr kumimoji="1" lang="en-US" altLang="zh-CN" sz="2400" b="1" dirty="0" err="1">
                <a:latin typeface="+mn-ea"/>
                <a:ea typeface="+mn-ea"/>
              </a:rPr>
              <a:t>int</a:t>
            </a:r>
            <a:r>
              <a:rPr kumimoji="1" lang="en-US" altLang="zh-CN" sz="2400" b="1" dirty="0">
                <a:latin typeface="+mn-ea"/>
                <a:ea typeface="+mn-ea"/>
              </a:rPr>
              <a:t> main(void)</a:t>
            </a:r>
          </a:p>
          <a:p>
            <a:pPr algn="l" eaLnBrk="1" hangingPunct="1"/>
            <a:r>
              <a:rPr kumimoji="1" lang="en-US" altLang="zh-CN" sz="2400" b="1" dirty="0">
                <a:latin typeface="+mn-ea"/>
                <a:ea typeface="+mn-ea"/>
              </a:rPr>
              <a:t>{</a:t>
            </a:r>
          </a:p>
          <a:p>
            <a:pPr algn="l" eaLnBrk="1" hangingPunct="1"/>
            <a:r>
              <a:rPr kumimoji="1" lang="en-US" altLang="zh-CN" sz="2400" b="1" dirty="0">
                <a:latin typeface="+mn-ea"/>
                <a:ea typeface="+mn-ea"/>
              </a:rPr>
              <a:t>   double c;</a:t>
            </a:r>
          </a:p>
          <a:p>
            <a:pPr algn="l" eaLnBrk="1" hangingPunct="1"/>
            <a:r>
              <a:rPr kumimoji="1" lang="en-US" altLang="zh-CN" sz="2400" b="1" dirty="0">
                <a:latin typeface="+mn-ea"/>
                <a:ea typeface="+mn-ea"/>
              </a:rPr>
              <a:t>   double result;</a:t>
            </a:r>
          </a:p>
          <a:p>
            <a:pPr algn="l" eaLnBrk="1" hangingPunct="1"/>
            <a:r>
              <a:rPr kumimoji="1" lang="en-US" altLang="zh-CN" sz="2400" b="1" dirty="0">
                <a:latin typeface="+mn-ea"/>
                <a:ea typeface="+mn-ea"/>
              </a:rPr>
              <a:t>   double temp;</a:t>
            </a:r>
          </a:p>
          <a:p>
            <a:pPr algn="l" eaLnBrk="1" hangingPunct="1"/>
            <a:r>
              <a:rPr kumimoji="1" lang="en-US" altLang="zh-CN" sz="2400" b="1" dirty="0">
                <a:latin typeface="+mn-ea"/>
                <a:ea typeface="+mn-ea"/>
              </a:rPr>
              <a:t>   for(c=</a:t>
            </a:r>
            <a:r>
              <a:rPr kumimoji="1" lang="en-US" altLang="zh-CN" sz="2400" b="1" dirty="0" err="1">
                <a:latin typeface="+mn-ea"/>
                <a:ea typeface="+mn-ea"/>
              </a:rPr>
              <a:t>0;c</a:t>
            </a:r>
            <a:r>
              <a:rPr kumimoji="1" lang="en-US" altLang="zh-CN" sz="2400" b="1" dirty="0">
                <a:latin typeface="+mn-ea"/>
                <a:ea typeface="+mn-ea"/>
              </a:rPr>
              <a:t>&lt;2000.0*2000.0*2000.0/</a:t>
            </a:r>
            <a:r>
              <a:rPr kumimoji="1" lang="en-US" altLang="zh-CN" sz="2400" b="1" dirty="0" err="1">
                <a:latin typeface="+mn-ea"/>
                <a:ea typeface="+mn-ea"/>
              </a:rPr>
              <a:t>20.0+2020;c</a:t>
            </a:r>
            <a:r>
              <a:rPr kumimoji="1" lang="en-US" altLang="zh-CN" sz="2400" b="1" dirty="0">
                <a:latin typeface="+mn-ea"/>
                <a:ea typeface="+mn-ea"/>
              </a:rPr>
              <a:t>+=(5-1)/4)</a:t>
            </a:r>
          </a:p>
          <a:p>
            <a:pPr algn="l" eaLnBrk="1" hangingPunct="1"/>
            <a:r>
              <a:rPr kumimoji="1" lang="en-US" altLang="zh-CN" sz="2400" b="1" dirty="0">
                <a:latin typeface="+mn-ea"/>
                <a:ea typeface="+mn-ea"/>
              </a:rPr>
              <a:t>   {</a:t>
            </a:r>
          </a:p>
          <a:p>
            <a:pPr algn="l" eaLnBrk="1" hangingPunct="1"/>
            <a:r>
              <a:rPr kumimoji="1" lang="en-US" altLang="zh-CN" sz="2400" b="1" dirty="0">
                <a:latin typeface="+mn-ea"/>
                <a:ea typeface="+mn-ea"/>
              </a:rPr>
              <a:t>      temp = c/1979;</a:t>
            </a:r>
          </a:p>
          <a:p>
            <a:pPr algn="l" eaLnBrk="1" hangingPunct="1"/>
            <a:r>
              <a:rPr kumimoji="1" lang="en-US" altLang="zh-CN" sz="2400" b="1" dirty="0">
                <a:latin typeface="+mn-ea"/>
                <a:ea typeface="+mn-ea"/>
              </a:rPr>
              <a:t>      result = c;</a:t>
            </a:r>
          </a:p>
          <a:p>
            <a:pPr algn="l" eaLnBrk="1" hangingPunct="1"/>
            <a:r>
              <a:rPr kumimoji="1" lang="en-US" altLang="zh-CN" sz="2400" b="1" dirty="0">
                <a:latin typeface="+mn-ea"/>
                <a:ea typeface="+mn-ea"/>
              </a:rPr>
              <a:t>   }</a:t>
            </a:r>
          </a:p>
          <a:p>
            <a:pPr algn="l" eaLnBrk="1" hangingPunct="1"/>
            <a:r>
              <a:rPr kumimoji="1" lang="en-US" altLang="zh-CN" sz="2400" b="1" dirty="0">
                <a:latin typeface="+mn-ea"/>
                <a:ea typeface="+mn-ea"/>
              </a:rPr>
              <a:t>   </a:t>
            </a:r>
            <a:r>
              <a:rPr kumimoji="1" lang="en-US" altLang="zh-CN" sz="2400" b="1" dirty="0" err="1">
                <a:latin typeface="+mn-ea"/>
                <a:ea typeface="+mn-ea"/>
              </a:rPr>
              <a:t>printf</a:t>
            </a:r>
            <a:r>
              <a:rPr kumimoji="1" lang="en-US" altLang="zh-CN" sz="2400" b="1" dirty="0">
                <a:latin typeface="+mn-ea"/>
                <a:ea typeface="+mn-ea"/>
              </a:rPr>
              <a:t>("Result is %lf\n", result);</a:t>
            </a:r>
          </a:p>
          <a:p>
            <a:pPr algn="l" eaLnBrk="1" hangingPunct="1"/>
            <a:r>
              <a:rPr kumimoji="1" lang="en-US" altLang="zh-CN" sz="2400" b="1" dirty="0">
                <a:latin typeface="+mn-ea"/>
                <a:ea typeface="+mn-ea"/>
              </a:rPr>
              <a:t>   return(0);</a:t>
            </a:r>
          </a:p>
          <a:p>
            <a:pPr algn="l" eaLnBrk="1" hangingPunct="1"/>
            <a:r>
              <a:rPr kumimoji="1" lang="en-US" altLang="zh-CN" sz="2400" b="1" dirty="0">
                <a:latin typeface="+mn-ea"/>
                <a:ea typeface="+mn-ea"/>
              </a:rPr>
              <a:t>}</a:t>
            </a:r>
            <a:endParaRPr kumimoji="1" lang="zh-CN" altLang="en-US" sz="2400" b="1" dirty="0">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51</a:t>
            </a:fld>
            <a:endParaRPr lang="en-US" altLang="zh-CN"/>
          </a:p>
        </p:txBody>
      </p:sp>
    </p:spTree>
    <p:extLst>
      <p:ext uri="{BB962C8B-B14F-4D97-AF65-F5344CB8AC3E}">
        <p14:creationId xmlns:p14="http://schemas.microsoft.com/office/powerpoint/2010/main" val="11519865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20888"/>
            <a:ext cx="7416824"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Box 4"/>
          <p:cNvSpPr txBox="1">
            <a:spLocks noChangeArrowheads="1"/>
          </p:cNvSpPr>
          <p:nvPr/>
        </p:nvSpPr>
        <p:spPr bwMode="auto">
          <a:xfrm>
            <a:off x="372322" y="519787"/>
            <a:ext cx="7673259" cy="1685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5000"/>
              </a:lnSpc>
              <a:spcBef>
                <a:spcPct val="25000"/>
              </a:spcBef>
            </a:pPr>
            <a:r>
              <a:rPr kumimoji="1" lang="zh-CN" altLang="en-US" sz="2400" b="1" dirty="0">
                <a:latin typeface="楷体_GB2312" pitchFamily="49" charset="-122"/>
                <a:ea typeface="楷体_GB2312" pitchFamily="49" charset="-122"/>
              </a:rPr>
              <a:t> </a:t>
            </a:r>
            <a:r>
              <a:rPr kumimoji="1" lang="zh-CN" altLang="en-US" sz="2200" b="1" dirty="0" smtClean="0">
                <a:latin typeface="+mn-ea"/>
                <a:ea typeface="+mn-ea"/>
              </a:rPr>
              <a:t>首先</a:t>
            </a:r>
            <a:r>
              <a:rPr kumimoji="1" lang="zh-CN" altLang="en-US" sz="2200" b="1" dirty="0">
                <a:latin typeface="+mn-ea"/>
                <a:ea typeface="+mn-ea"/>
              </a:rPr>
              <a:t>不加任何优化选项进行编译，并借助</a:t>
            </a:r>
            <a:r>
              <a:rPr kumimoji="1" lang="en-US" altLang="zh-CN" sz="2200" b="1" dirty="0">
                <a:latin typeface="+mn-ea"/>
                <a:ea typeface="+mn-ea"/>
              </a:rPr>
              <a:t>Linux</a:t>
            </a:r>
            <a:r>
              <a:rPr kumimoji="1" lang="zh-CN" altLang="en-US" sz="2200" b="1" dirty="0">
                <a:latin typeface="+mn-ea"/>
                <a:ea typeface="+mn-ea"/>
              </a:rPr>
              <a:t>提供的</a:t>
            </a:r>
            <a:r>
              <a:rPr kumimoji="1" lang="en-US" altLang="zh-CN" sz="2200" b="1" dirty="0">
                <a:solidFill>
                  <a:srgbClr val="0000CC"/>
                </a:solidFill>
                <a:latin typeface="+mn-ea"/>
                <a:ea typeface="+mn-ea"/>
              </a:rPr>
              <a:t>time</a:t>
            </a:r>
            <a:r>
              <a:rPr kumimoji="1" lang="zh-CN" altLang="en-US" sz="2200" b="1" dirty="0">
                <a:solidFill>
                  <a:srgbClr val="0000CC"/>
                </a:solidFill>
                <a:latin typeface="+mn-ea"/>
                <a:ea typeface="+mn-ea"/>
              </a:rPr>
              <a:t>命令统计出该程序在运行时所需要的时间</a:t>
            </a:r>
            <a:r>
              <a:rPr kumimoji="1" lang="zh-CN" altLang="en-US" sz="2200" b="1" dirty="0" smtClean="0">
                <a:latin typeface="+mn-ea"/>
                <a:ea typeface="+mn-ea"/>
              </a:rPr>
              <a:t>。</a:t>
            </a:r>
            <a:r>
              <a:rPr kumimoji="1" lang="zh-CN" altLang="en-US" sz="2200" dirty="0">
                <a:latin typeface="+mn-ea"/>
                <a:ea typeface="+mn-ea"/>
              </a:rPr>
              <a:t>然后</a:t>
            </a:r>
            <a:r>
              <a:rPr kumimoji="1" lang="zh-CN" altLang="en-US" sz="2200" b="1" dirty="0" smtClean="0">
                <a:latin typeface="+mn-ea"/>
                <a:ea typeface="+mn-ea"/>
              </a:rPr>
              <a:t>使用</a:t>
            </a:r>
            <a:r>
              <a:rPr kumimoji="1" lang="zh-CN" altLang="en-US" sz="2200" b="1" dirty="0">
                <a:latin typeface="+mn-ea"/>
                <a:ea typeface="+mn-ea"/>
              </a:rPr>
              <a:t>优化选项来对代码进行优化处理</a:t>
            </a:r>
            <a:r>
              <a:rPr kumimoji="1" lang="zh-CN" altLang="en-US" sz="2200" b="1" dirty="0" smtClean="0">
                <a:latin typeface="+mn-ea"/>
                <a:ea typeface="+mn-ea"/>
              </a:rPr>
              <a:t>，再次</a:t>
            </a:r>
            <a:r>
              <a:rPr kumimoji="1" lang="zh-CN" altLang="en-US" sz="2200" b="1" dirty="0">
                <a:latin typeface="+mn-ea"/>
                <a:ea typeface="+mn-ea"/>
              </a:rPr>
              <a:t>测试一下运行时间，两次运行的时间对比情况</a:t>
            </a:r>
            <a:r>
              <a:rPr kumimoji="1" lang="zh-CN" altLang="en-US" sz="2200" b="1" dirty="0" smtClean="0">
                <a:latin typeface="+mn-ea"/>
                <a:ea typeface="+mn-ea"/>
              </a:rPr>
              <a:t>如图所示。</a:t>
            </a:r>
            <a:endParaRPr kumimoji="1" lang="zh-CN" altLang="en-US" sz="2200" b="1" dirty="0">
              <a:latin typeface="+mn-ea"/>
              <a:ea typeface="+mn-ea"/>
            </a:endParaRPr>
          </a:p>
        </p:txBody>
      </p:sp>
    </p:spTree>
    <p:extLst>
      <p:ext uri="{BB962C8B-B14F-4D97-AF65-F5344CB8AC3E}">
        <p14:creationId xmlns:p14="http://schemas.microsoft.com/office/powerpoint/2010/main" val="792014408"/>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684213" y="404813"/>
            <a:ext cx="6480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spcBef>
                <a:spcPct val="20000"/>
              </a:spcBef>
            </a:pPr>
            <a:r>
              <a:rPr kumimoji="1" lang="en-US" altLang="zh-CN" sz="4000" dirty="0" smtClean="0">
                <a:latin typeface="+mj-ea"/>
                <a:ea typeface="+mj-ea"/>
              </a:rPr>
              <a:t>8</a:t>
            </a:r>
            <a:r>
              <a:rPr kumimoji="1" lang="en-US" altLang="zh-CN" sz="4000" b="1" dirty="0" smtClean="0">
                <a:latin typeface="+mj-ea"/>
                <a:ea typeface="+mj-ea"/>
              </a:rPr>
              <a:t>.3  </a:t>
            </a:r>
            <a:r>
              <a:rPr kumimoji="1" lang="en-US" altLang="zh-CN" sz="4000" b="1" dirty="0" err="1">
                <a:latin typeface="+mj-ea"/>
                <a:ea typeface="+mj-ea"/>
              </a:rPr>
              <a:t>GDB</a:t>
            </a:r>
            <a:r>
              <a:rPr kumimoji="1" lang="zh-CN" altLang="en-US" sz="4000" b="1" dirty="0">
                <a:latin typeface="+mj-ea"/>
                <a:ea typeface="+mj-ea"/>
              </a:rPr>
              <a:t>调试器</a:t>
            </a:r>
          </a:p>
        </p:txBody>
      </p:sp>
      <p:sp>
        <p:nvSpPr>
          <p:cNvPr id="47107" name="Text Box 5"/>
          <p:cNvSpPr txBox="1">
            <a:spLocks noChangeArrowheads="1"/>
          </p:cNvSpPr>
          <p:nvPr/>
        </p:nvSpPr>
        <p:spPr bwMode="auto">
          <a:xfrm>
            <a:off x="179512" y="1412776"/>
            <a:ext cx="8640960" cy="459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marL="342900" indent="-342900" algn="l" eaLnBrk="1" hangingPunct="1">
              <a:spcBef>
                <a:spcPct val="25000"/>
              </a:spcBef>
              <a:buSzPct val="80000"/>
              <a:buFont typeface="Wingdings" panose="05000000000000000000" pitchFamily="2" charset="2"/>
              <a:buChar char="l"/>
            </a:pPr>
            <a:r>
              <a:rPr kumimoji="1" lang="zh-CN" altLang="en-US" sz="2400" b="1" dirty="0">
                <a:latin typeface="楷体_GB2312" pitchFamily="49" charset="-122"/>
                <a:ea typeface="楷体_GB2312" pitchFamily="49" charset="-122"/>
              </a:rPr>
              <a:t> </a:t>
            </a:r>
            <a:r>
              <a:rPr kumimoji="1" lang="zh-CN" altLang="zh-CN" sz="2600" b="1" dirty="0" smtClean="0">
                <a:latin typeface="+mn-ea"/>
                <a:ea typeface="+mn-ea"/>
              </a:rPr>
              <a:t>一</a:t>
            </a:r>
            <a:r>
              <a:rPr kumimoji="1" lang="zh-CN" altLang="zh-CN" sz="2600" b="1" dirty="0">
                <a:latin typeface="+mn-ea"/>
                <a:ea typeface="+mn-ea"/>
              </a:rPr>
              <a:t>个功能强大的调试器不仅为程序员提供了</a:t>
            </a:r>
            <a:r>
              <a:rPr kumimoji="1" lang="zh-CN" altLang="zh-CN" sz="2600" b="1" dirty="0" smtClean="0">
                <a:latin typeface="+mn-ea"/>
                <a:ea typeface="+mn-ea"/>
              </a:rPr>
              <a:t>跟踪</a:t>
            </a:r>
            <a:endParaRPr kumimoji="1" lang="en-US" altLang="zh-CN" sz="2600" b="1" dirty="0" smtClean="0">
              <a:latin typeface="+mn-ea"/>
              <a:ea typeface="+mn-ea"/>
            </a:endParaRPr>
          </a:p>
          <a:p>
            <a:pPr algn="l" eaLnBrk="1" hangingPunct="1">
              <a:spcBef>
                <a:spcPct val="25000"/>
              </a:spcBef>
              <a:buSzPct val="80000"/>
            </a:pPr>
            <a:r>
              <a:rPr kumimoji="1" lang="zh-CN" altLang="zh-CN" sz="2600" b="1" dirty="0" smtClean="0">
                <a:latin typeface="+mn-ea"/>
                <a:ea typeface="+mn-ea"/>
              </a:rPr>
              <a:t>程序的</a:t>
            </a:r>
            <a:r>
              <a:rPr kumimoji="1" lang="zh-CN" altLang="zh-CN" sz="2600" b="1" dirty="0">
                <a:latin typeface="+mn-ea"/>
                <a:ea typeface="+mn-ea"/>
              </a:rPr>
              <a:t>手段</a:t>
            </a:r>
            <a:r>
              <a:rPr kumimoji="1" lang="zh-CN" altLang="zh-CN" sz="2600" b="1" dirty="0" smtClean="0">
                <a:latin typeface="+mn-ea"/>
                <a:ea typeface="+mn-ea"/>
              </a:rPr>
              <a:t>，还</a:t>
            </a:r>
            <a:r>
              <a:rPr kumimoji="1" lang="zh-CN" altLang="en-US" sz="2600" dirty="0">
                <a:latin typeface="+mn-ea"/>
                <a:ea typeface="+mn-ea"/>
              </a:rPr>
              <a:t>能</a:t>
            </a:r>
            <a:r>
              <a:rPr kumimoji="1" lang="zh-CN" altLang="zh-CN" sz="2600" b="1" dirty="0" smtClean="0">
                <a:latin typeface="+mn-ea"/>
                <a:ea typeface="+mn-ea"/>
              </a:rPr>
              <a:t>帮助</a:t>
            </a:r>
            <a:r>
              <a:rPr kumimoji="1" lang="zh-CN" altLang="zh-CN" sz="2600" b="1" dirty="0">
                <a:latin typeface="+mn-ea"/>
                <a:ea typeface="+mn-ea"/>
              </a:rPr>
              <a:t>程序员找到解决问题的方法</a:t>
            </a:r>
            <a:r>
              <a:rPr kumimoji="1" lang="zh-CN" altLang="zh-CN" sz="2600" b="1" dirty="0" smtClean="0">
                <a:latin typeface="+mn-ea"/>
                <a:ea typeface="+mn-ea"/>
              </a:rPr>
              <a:t>。</a:t>
            </a:r>
            <a:r>
              <a:rPr kumimoji="1" lang="en-US" altLang="zh-CN" sz="2600" dirty="0" err="1">
                <a:latin typeface="+mn-ea"/>
                <a:ea typeface="+mn-ea"/>
              </a:rPr>
              <a:t>GDB</a:t>
            </a:r>
            <a:r>
              <a:rPr kumimoji="1" lang="zh-CN" altLang="en-US" sz="2600" dirty="0">
                <a:latin typeface="+mn-ea"/>
                <a:ea typeface="+mn-ea"/>
              </a:rPr>
              <a:t>是</a:t>
            </a:r>
            <a:r>
              <a:rPr kumimoji="1" lang="en-US" altLang="zh-CN" sz="2600" dirty="0">
                <a:latin typeface="+mn-ea"/>
                <a:ea typeface="+mn-ea"/>
              </a:rPr>
              <a:t>GNU</a:t>
            </a:r>
            <a:r>
              <a:rPr kumimoji="1" lang="zh-CN" altLang="en-US" sz="2600" dirty="0">
                <a:latin typeface="+mn-ea"/>
                <a:ea typeface="+mn-ea"/>
              </a:rPr>
              <a:t>开源组织发布的一个强大的</a:t>
            </a:r>
            <a:r>
              <a:rPr kumimoji="1" lang="en-US" altLang="zh-CN" sz="2600" dirty="0">
                <a:latin typeface="+mn-ea"/>
                <a:ea typeface="+mn-ea"/>
              </a:rPr>
              <a:t>UNIX</a:t>
            </a:r>
            <a:r>
              <a:rPr kumimoji="1" lang="zh-CN" altLang="en-US" sz="2600" dirty="0">
                <a:latin typeface="+mn-ea"/>
                <a:ea typeface="+mn-ea"/>
              </a:rPr>
              <a:t>下的程序调试</a:t>
            </a:r>
            <a:r>
              <a:rPr kumimoji="1" lang="zh-CN" altLang="en-US" sz="2600" dirty="0" smtClean="0">
                <a:latin typeface="+mn-ea"/>
                <a:ea typeface="+mn-ea"/>
              </a:rPr>
              <a:t>工具</a:t>
            </a:r>
            <a:r>
              <a:rPr kumimoji="1" lang="zh-CN" altLang="en-US" sz="2600" dirty="0">
                <a:latin typeface="+mn-ea"/>
                <a:ea typeface="+mn-ea"/>
              </a:rPr>
              <a:t>。</a:t>
            </a:r>
            <a:endParaRPr kumimoji="1" lang="en-US" altLang="zh-CN" sz="2600" dirty="0" smtClean="0">
              <a:latin typeface="+mn-ea"/>
              <a:ea typeface="+mn-ea"/>
            </a:endParaRPr>
          </a:p>
          <a:p>
            <a:pPr marL="342900" indent="-342900" algn="l" eaLnBrk="1" hangingPunct="1">
              <a:spcBef>
                <a:spcPct val="25000"/>
              </a:spcBef>
              <a:buSzPct val="80000"/>
              <a:buFont typeface="Wingdings" panose="05000000000000000000" pitchFamily="2" charset="2"/>
              <a:buChar char="l"/>
            </a:pPr>
            <a:r>
              <a:rPr kumimoji="1" lang="zh-CN" altLang="en-US" sz="2600" b="1" dirty="0" smtClean="0">
                <a:latin typeface="+mn-ea"/>
                <a:ea typeface="+mn-ea"/>
              </a:rPr>
              <a:t> </a:t>
            </a:r>
            <a:r>
              <a:rPr kumimoji="1" lang="zh-CN" altLang="zh-CN" sz="2600" b="1" dirty="0">
                <a:latin typeface="+mn-ea"/>
                <a:ea typeface="+mn-ea"/>
              </a:rPr>
              <a:t>对于</a:t>
            </a:r>
            <a:r>
              <a:rPr kumimoji="1" lang="en-US" altLang="zh-CN" sz="2600" b="1" dirty="0">
                <a:latin typeface="+mn-ea"/>
                <a:ea typeface="+mn-ea"/>
              </a:rPr>
              <a:t>Linux</a:t>
            </a:r>
            <a:r>
              <a:rPr kumimoji="1" lang="zh-CN" altLang="en-US" sz="2600" b="1" dirty="0">
                <a:latin typeface="+mn-ea"/>
                <a:ea typeface="+mn-ea"/>
              </a:rPr>
              <a:t>程序员来讲，</a:t>
            </a:r>
            <a:r>
              <a:rPr kumimoji="1" lang="en-US" altLang="zh-CN" sz="2600" b="1" dirty="0" err="1">
                <a:solidFill>
                  <a:srgbClr val="0000CC"/>
                </a:solidFill>
                <a:latin typeface="+mn-ea"/>
                <a:ea typeface="+mn-ea"/>
              </a:rPr>
              <a:t>GDB</a:t>
            </a:r>
            <a:r>
              <a:rPr kumimoji="1" lang="zh-CN" altLang="en-US" sz="2600" b="1" dirty="0">
                <a:latin typeface="+mn-ea"/>
                <a:ea typeface="+mn-ea"/>
              </a:rPr>
              <a:t>（</a:t>
            </a:r>
            <a:r>
              <a:rPr kumimoji="1" lang="en-US" altLang="zh-CN" sz="2600" b="1" dirty="0">
                <a:latin typeface="+mn-ea"/>
                <a:ea typeface="+mn-ea"/>
              </a:rPr>
              <a:t>GNU Debugger</a:t>
            </a:r>
            <a:r>
              <a:rPr kumimoji="1" lang="zh-CN" altLang="en-US" sz="2600" b="1" dirty="0">
                <a:latin typeface="+mn-ea"/>
                <a:ea typeface="+mn-ea"/>
              </a:rPr>
              <a:t>）通过</a:t>
            </a:r>
            <a:r>
              <a:rPr kumimoji="1" lang="zh-CN" altLang="en-US" sz="2600" b="1" dirty="0" smtClean="0">
                <a:latin typeface="+mn-ea"/>
                <a:ea typeface="+mn-ea"/>
              </a:rPr>
              <a:t>与</a:t>
            </a:r>
            <a:endParaRPr kumimoji="1" lang="en-US" altLang="zh-CN" sz="2600" b="1" dirty="0" smtClean="0">
              <a:latin typeface="+mn-ea"/>
              <a:ea typeface="+mn-ea"/>
            </a:endParaRPr>
          </a:p>
          <a:p>
            <a:pPr algn="l" eaLnBrk="1" hangingPunct="1">
              <a:spcBef>
                <a:spcPct val="25000"/>
              </a:spcBef>
              <a:buSzPct val="80000"/>
            </a:pPr>
            <a:r>
              <a:rPr kumimoji="1" lang="en-US" altLang="zh-CN" sz="2600" b="1" dirty="0" err="1" smtClean="0">
                <a:latin typeface="+mn-ea"/>
                <a:ea typeface="+mn-ea"/>
              </a:rPr>
              <a:t>GCC</a:t>
            </a:r>
            <a:r>
              <a:rPr kumimoji="1" lang="zh-CN" altLang="en-US" sz="2600" b="1" dirty="0">
                <a:latin typeface="+mn-ea"/>
                <a:ea typeface="+mn-ea"/>
              </a:rPr>
              <a:t>的配合使用，为基于</a:t>
            </a:r>
            <a:r>
              <a:rPr kumimoji="1" lang="en-US" altLang="zh-CN" sz="2600" b="1" dirty="0">
                <a:latin typeface="+mn-ea"/>
                <a:ea typeface="+mn-ea"/>
              </a:rPr>
              <a:t>Linux</a:t>
            </a:r>
            <a:r>
              <a:rPr kumimoji="1" lang="zh-CN" altLang="en-US" sz="2600" b="1" dirty="0">
                <a:latin typeface="+mn-ea"/>
                <a:ea typeface="+mn-ea"/>
              </a:rPr>
              <a:t>的软件开发提供了一个完善的调试环境。</a:t>
            </a:r>
          </a:p>
          <a:p>
            <a:pPr marL="342900" indent="-342900" algn="l" eaLnBrk="1" hangingPunct="1">
              <a:spcBef>
                <a:spcPct val="25000"/>
              </a:spcBef>
              <a:buSzPct val="80000"/>
              <a:buFont typeface="Wingdings" panose="05000000000000000000" pitchFamily="2" charset="2"/>
              <a:buChar char="l"/>
            </a:pPr>
            <a:r>
              <a:rPr kumimoji="1" lang="zh-CN" altLang="en-US" sz="2600" b="1" dirty="0">
                <a:latin typeface="+mn-ea"/>
                <a:ea typeface="+mn-ea"/>
              </a:rPr>
              <a:t> 默认情况下，</a:t>
            </a:r>
            <a:r>
              <a:rPr kumimoji="1" lang="en-US" altLang="zh-CN" sz="2600" b="1" dirty="0">
                <a:latin typeface="+mn-ea"/>
                <a:ea typeface="+mn-ea"/>
              </a:rPr>
              <a:t>GCC</a:t>
            </a:r>
            <a:r>
              <a:rPr kumimoji="1" lang="zh-CN" altLang="en-US" sz="2600" b="1" dirty="0">
                <a:latin typeface="+mn-ea"/>
                <a:ea typeface="+mn-ea"/>
              </a:rPr>
              <a:t>在编译时不会将调试符号插入到</a:t>
            </a:r>
            <a:r>
              <a:rPr kumimoji="1" lang="zh-CN" altLang="en-US" sz="2600" b="1" dirty="0" smtClean="0">
                <a:latin typeface="+mn-ea"/>
                <a:ea typeface="+mn-ea"/>
              </a:rPr>
              <a:t>生成</a:t>
            </a:r>
            <a:endParaRPr kumimoji="1" lang="en-US" altLang="zh-CN" sz="2600" b="1" dirty="0" smtClean="0">
              <a:latin typeface="+mn-ea"/>
              <a:ea typeface="+mn-ea"/>
            </a:endParaRPr>
          </a:p>
          <a:p>
            <a:pPr algn="l" eaLnBrk="1" hangingPunct="1">
              <a:spcBef>
                <a:spcPct val="25000"/>
              </a:spcBef>
              <a:buSzPct val="80000"/>
            </a:pPr>
            <a:r>
              <a:rPr kumimoji="1" lang="zh-CN" altLang="en-US" sz="2600" b="1" dirty="0" smtClean="0">
                <a:latin typeface="+mn-ea"/>
                <a:ea typeface="+mn-ea"/>
              </a:rPr>
              <a:t>的</a:t>
            </a:r>
            <a:r>
              <a:rPr kumimoji="1" lang="zh-CN" altLang="en-US" sz="2600" b="1" dirty="0">
                <a:latin typeface="+mn-ea"/>
                <a:ea typeface="+mn-ea"/>
              </a:rPr>
              <a:t>二进制代码中，因为这样会增加可执行文件的大小。如果需要在编译时</a:t>
            </a:r>
            <a:r>
              <a:rPr kumimoji="1" lang="zh-CN" altLang="en-US" sz="2600" b="1" dirty="0">
                <a:solidFill>
                  <a:srgbClr val="0000CC"/>
                </a:solidFill>
                <a:latin typeface="+mn-ea"/>
                <a:ea typeface="+mn-ea"/>
              </a:rPr>
              <a:t>生成调试符号信息</a:t>
            </a:r>
            <a:r>
              <a:rPr kumimoji="1" lang="zh-CN" altLang="en-US" sz="2600" b="1" dirty="0">
                <a:latin typeface="+mn-ea"/>
                <a:ea typeface="+mn-ea"/>
              </a:rPr>
              <a:t>，可以使用</a:t>
            </a:r>
            <a:r>
              <a:rPr kumimoji="1" lang="en-US" altLang="zh-CN" sz="2600" b="1" dirty="0">
                <a:solidFill>
                  <a:srgbClr val="0000CC"/>
                </a:solidFill>
                <a:latin typeface="+mn-ea"/>
                <a:ea typeface="+mn-ea"/>
              </a:rPr>
              <a:t>GCC</a:t>
            </a:r>
            <a:r>
              <a:rPr kumimoji="1" lang="zh-CN" altLang="en-US" sz="2600" b="1" dirty="0">
                <a:solidFill>
                  <a:srgbClr val="0000CC"/>
                </a:solidFill>
                <a:latin typeface="+mn-ea"/>
                <a:ea typeface="+mn-ea"/>
              </a:rPr>
              <a:t>的</a:t>
            </a:r>
            <a:r>
              <a:rPr kumimoji="1" lang="en-US" altLang="zh-CN" sz="2600" b="1" dirty="0">
                <a:solidFill>
                  <a:srgbClr val="0000CC"/>
                </a:solidFill>
                <a:latin typeface="+mn-ea"/>
                <a:ea typeface="+mn-ea"/>
              </a:rPr>
              <a:t>-</a:t>
            </a:r>
            <a:r>
              <a:rPr kumimoji="1" lang="en-US" altLang="zh-CN" sz="2600" b="1" dirty="0" smtClean="0">
                <a:solidFill>
                  <a:srgbClr val="0000CC"/>
                </a:solidFill>
                <a:latin typeface="+mn-ea"/>
                <a:ea typeface="+mn-ea"/>
              </a:rPr>
              <a:t>g</a:t>
            </a:r>
            <a:r>
              <a:rPr kumimoji="1" lang="zh-CN" altLang="en-US" sz="2600" b="1" dirty="0" smtClean="0">
                <a:solidFill>
                  <a:srgbClr val="0000CC"/>
                </a:solidFill>
                <a:latin typeface="+mn-ea"/>
                <a:ea typeface="+mn-ea"/>
              </a:rPr>
              <a:t>选项</a:t>
            </a:r>
            <a:r>
              <a:rPr kumimoji="1" lang="zh-CN" altLang="en-US" sz="2600" b="1" dirty="0">
                <a:solidFill>
                  <a:srgbClr val="0000CC"/>
                </a:solidFill>
                <a:latin typeface="+mn-ea"/>
                <a:ea typeface="+mn-ea"/>
              </a:rPr>
              <a:t>。</a:t>
            </a:r>
            <a:r>
              <a:rPr kumimoji="1" lang="zh-CN" altLang="en-US" sz="2600" dirty="0">
                <a:solidFill>
                  <a:srgbClr val="0000CC"/>
                </a:solidFill>
                <a:latin typeface="+mn-ea"/>
                <a:ea typeface="+mn-ea"/>
              </a:rPr>
              <a:t> </a:t>
            </a:r>
            <a:endParaRPr kumimoji="1" lang="en-US" altLang="zh-CN" sz="2600" dirty="0">
              <a:solidFill>
                <a:srgbClr val="0000CC"/>
              </a:solidFill>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53</a:t>
            </a:fld>
            <a:endParaRPr lang="en-US" altLang="zh-CN"/>
          </a:p>
        </p:txBody>
      </p:sp>
    </p:spTree>
    <p:extLst>
      <p:ext uri="{BB962C8B-B14F-4D97-AF65-F5344CB8AC3E}">
        <p14:creationId xmlns:p14="http://schemas.microsoft.com/office/powerpoint/2010/main" val="13667998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684213" y="404813"/>
            <a:ext cx="6480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spcBef>
                <a:spcPct val="20000"/>
              </a:spcBef>
            </a:pPr>
            <a:r>
              <a:rPr kumimoji="1" lang="en-US" altLang="zh-CN" sz="4000" b="1" dirty="0" err="1" smtClean="0">
                <a:latin typeface="+mj-ea"/>
                <a:ea typeface="+mj-ea"/>
              </a:rPr>
              <a:t>GDB</a:t>
            </a:r>
            <a:r>
              <a:rPr kumimoji="1" lang="zh-CN" altLang="en-US" sz="4000" b="1" dirty="0">
                <a:latin typeface="+mj-ea"/>
                <a:ea typeface="+mj-ea"/>
              </a:rPr>
              <a:t>调试器</a:t>
            </a:r>
          </a:p>
        </p:txBody>
      </p:sp>
      <p:sp>
        <p:nvSpPr>
          <p:cNvPr id="47107" name="Text Box 5"/>
          <p:cNvSpPr txBox="1">
            <a:spLocks noChangeArrowheads="1"/>
          </p:cNvSpPr>
          <p:nvPr/>
        </p:nvSpPr>
        <p:spPr bwMode="auto">
          <a:xfrm>
            <a:off x="251520" y="1124744"/>
            <a:ext cx="820891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marL="342900" indent="-342900" algn="l" eaLnBrk="1" hangingPunct="1">
              <a:lnSpc>
                <a:spcPct val="150000"/>
              </a:lnSpc>
              <a:spcBef>
                <a:spcPct val="25000"/>
              </a:spcBef>
              <a:buSzPct val="80000"/>
              <a:buFont typeface="Wingdings" panose="05000000000000000000" pitchFamily="2" charset="2"/>
              <a:buChar char="l"/>
            </a:pPr>
            <a:r>
              <a:rPr kumimoji="1" lang="zh-CN" altLang="en-US" sz="2400" b="1" dirty="0">
                <a:latin typeface="楷体_GB2312" pitchFamily="49" charset="-122"/>
                <a:ea typeface="楷体_GB2312" pitchFamily="49" charset="-122"/>
              </a:rPr>
              <a:t> </a:t>
            </a:r>
            <a:r>
              <a:rPr kumimoji="1" lang="en-US" altLang="zh-CN" sz="2800" b="1" dirty="0" err="1" smtClean="0">
                <a:latin typeface="+mn-ea"/>
                <a:ea typeface="+mn-ea"/>
              </a:rPr>
              <a:t>GDB</a:t>
            </a:r>
            <a:r>
              <a:rPr kumimoji="1" lang="zh-CN" altLang="en-US" sz="2800" b="1" dirty="0" smtClean="0">
                <a:latin typeface="+mn-ea"/>
                <a:ea typeface="+mn-ea"/>
              </a:rPr>
              <a:t>具有如下几个主要的功能：</a:t>
            </a:r>
            <a:endParaRPr kumimoji="1" lang="en-US" altLang="zh-CN" sz="2800" b="1" dirty="0" smtClean="0">
              <a:latin typeface="+mn-ea"/>
              <a:ea typeface="+mn-ea"/>
            </a:endParaRPr>
          </a:p>
          <a:p>
            <a:pPr algn="l" eaLnBrk="1" hangingPunct="1">
              <a:lnSpc>
                <a:spcPct val="150000"/>
              </a:lnSpc>
              <a:spcBef>
                <a:spcPct val="25000"/>
              </a:spcBef>
              <a:buSzPct val="80000"/>
            </a:pPr>
            <a:r>
              <a:rPr kumimoji="1" lang="zh-CN" altLang="en-US" sz="2800" dirty="0" smtClean="0">
                <a:latin typeface="+mn-ea"/>
                <a:ea typeface="+mn-ea"/>
              </a:rPr>
              <a:t>（</a:t>
            </a:r>
            <a:r>
              <a:rPr kumimoji="1" lang="en-US" altLang="zh-CN" sz="2800" dirty="0" smtClean="0">
                <a:latin typeface="+mn-ea"/>
                <a:ea typeface="+mn-ea"/>
              </a:rPr>
              <a:t>1</a:t>
            </a:r>
            <a:r>
              <a:rPr kumimoji="1" lang="zh-CN" altLang="en-US" sz="2800" dirty="0" smtClean="0">
                <a:latin typeface="+mn-ea"/>
                <a:ea typeface="+mn-ea"/>
              </a:rPr>
              <a:t>）查看文件；</a:t>
            </a:r>
            <a:endParaRPr kumimoji="1" lang="en-US" altLang="zh-CN" sz="2800" dirty="0" smtClean="0">
              <a:latin typeface="+mn-ea"/>
              <a:ea typeface="+mn-ea"/>
            </a:endParaRPr>
          </a:p>
          <a:p>
            <a:pPr algn="l" eaLnBrk="1" hangingPunct="1">
              <a:lnSpc>
                <a:spcPct val="150000"/>
              </a:lnSpc>
              <a:spcBef>
                <a:spcPct val="25000"/>
              </a:spcBef>
              <a:buSzPct val="80000"/>
            </a:pPr>
            <a:r>
              <a:rPr kumimoji="1" lang="zh-CN" altLang="en-US" sz="2800" dirty="0" smtClean="0">
                <a:latin typeface="+mn-ea"/>
                <a:ea typeface="+mn-ea"/>
              </a:rPr>
              <a:t>（</a:t>
            </a:r>
            <a:r>
              <a:rPr kumimoji="1" lang="en-US" altLang="zh-CN" sz="2800" dirty="0">
                <a:latin typeface="+mn-ea"/>
                <a:ea typeface="+mn-ea"/>
              </a:rPr>
              <a:t>2</a:t>
            </a:r>
            <a:r>
              <a:rPr kumimoji="1" lang="en-US" altLang="zh-CN" sz="2800" dirty="0" smtClean="0">
                <a:latin typeface="+mn-ea"/>
                <a:ea typeface="+mn-ea"/>
              </a:rPr>
              <a:t>) </a:t>
            </a:r>
            <a:r>
              <a:rPr kumimoji="1" lang="zh-CN" altLang="en-US" sz="2800" dirty="0" smtClean="0">
                <a:latin typeface="+mn-ea"/>
                <a:ea typeface="+mn-ea"/>
              </a:rPr>
              <a:t>设置断点；</a:t>
            </a:r>
            <a:endParaRPr kumimoji="1" lang="en-US" altLang="zh-CN" sz="2800" dirty="0" smtClean="0">
              <a:latin typeface="+mn-ea"/>
              <a:ea typeface="+mn-ea"/>
            </a:endParaRPr>
          </a:p>
          <a:p>
            <a:pPr algn="l" eaLnBrk="1" hangingPunct="1">
              <a:lnSpc>
                <a:spcPct val="150000"/>
              </a:lnSpc>
              <a:spcBef>
                <a:spcPct val="25000"/>
              </a:spcBef>
              <a:buSzPct val="80000"/>
            </a:pPr>
            <a:r>
              <a:rPr kumimoji="1" lang="zh-CN" altLang="en-US" sz="2800" dirty="0" smtClean="0">
                <a:latin typeface="+mn-ea"/>
                <a:ea typeface="+mn-ea"/>
              </a:rPr>
              <a:t>（</a:t>
            </a:r>
            <a:r>
              <a:rPr kumimoji="1" lang="en-US" altLang="zh-CN" sz="2800" dirty="0" smtClean="0">
                <a:latin typeface="+mn-ea"/>
                <a:ea typeface="+mn-ea"/>
              </a:rPr>
              <a:t>3</a:t>
            </a:r>
            <a:r>
              <a:rPr kumimoji="1" lang="zh-CN" altLang="en-US" sz="2800" dirty="0" smtClean="0">
                <a:latin typeface="+mn-ea"/>
                <a:ea typeface="+mn-ea"/>
              </a:rPr>
              <a:t>）查看断点情况；</a:t>
            </a:r>
            <a:r>
              <a:rPr kumimoji="1" lang="en-US" altLang="zh-CN" sz="2800" dirty="0" smtClean="0">
                <a:latin typeface="+mn-ea"/>
                <a:ea typeface="+mn-ea"/>
              </a:rPr>
              <a:t> </a:t>
            </a:r>
          </a:p>
          <a:p>
            <a:pPr algn="l" eaLnBrk="1" hangingPunct="1">
              <a:lnSpc>
                <a:spcPct val="150000"/>
              </a:lnSpc>
              <a:spcBef>
                <a:spcPct val="25000"/>
              </a:spcBef>
              <a:buSzPct val="80000"/>
            </a:pPr>
            <a:r>
              <a:rPr kumimoji="1" lang="zh-CN" altLang="en-US" sz="2800" dirty="0" smtClean="0">
                <a:latin typeface="+mn-ea"/>
                <a:ea typeface="+mn-ea"/>
              </a:rPr>
              <a:t>（</a:t>
            </a:r>
            <a:r>
              <a:rPr kumimoji="1" lang="en-US" altLang="zh-CN" sz="2800" dirty="0" smtClean="0">
                <a:latin typeface="+mn-ea"/>
                <a:ea typeface="+mn-ea"/>
              </a:rPr>
              <a:t>4</a:t>
            </a:r>
            <a:r>
              <a:rPr kumimoji="1" lang="zh-CN" altLang="en-US" sz="2800" dirty="0" smtClean="0">
                <a:latin typeface="+mn-ea"/>
                <a:ea typeface="+mn-ea"/>
              </a:rPr>
              <a:t>）监视程序中变量的值；</a:t>
            </a:r>
            <a:endParaRPr kumimoji="1" lang="en-US" altLang="zh-CN" sz="2800" dirty="0" smtClean="0">
              <a:latin typeface="+mn-ea"/>
              <a:ea typeface="+mn-ea"/>
            </a:endParaRPr>
          </a:p>
          <a:p>
            <a:pPr algn="l" eaLnBrk="1" hangingPunct="1">
              <a:lnSpc>
                <a:spcPct val="150000"/>
              </a:lnSpc>
              <a:spcBef>
                <a:spcPct val="25000"/>
              </a:spcBef>
              <a:buSzPct val="80000"/>
            </a:pPr>
            <a:r>
              <a:rPr kumimoji="1" lang="zh-CN" altLang="en-US" sz="2800" dirty="0" smtClean="0">
                <a:latin typeface="+mn-ea"/>
                <a:ea typeface="+mn-ea"/>
              </a:rPr>
              <a:t>（</a:t>
            </a:r>
            <a:r>
              <a:rPr kumimoji="1" lang="en-US" altLang="zh-CN" sz="2800" dirty="0">
                <a:latin typeface="+mn-ea"/>
                <a:ea typeface="+mn-ea"/>
              </a:rPr>
              <a:t>5</a:t>
            </a:r>
            <a:r>
              <a:rPr kumimoji="1" lang="zh-CN" altLang="en-US" sz="2800" dirty="0" smtClean="0">
                <a:latin typeface="+mn-ea"/>
                <a:ea typeface="+mn-ea"/>
              </a:rPr>
              <a:t>）单步运行；</a:t>
            </a:r>
            <a:endParaRPr kumimoji="1" lang="en-US" altLang="zh-CN" sz="2800" dirty="0">
              <a:latin typeface="+mn-ea"/>
              <a:ea typeface="+mn-ea"/>
            </a:endParaRPr>
          </a:p>
          <a:p>
            <a:pPr algn="l" eaLnBrk="1" hangingPunct="1">
              <a:lnSpc>
                <a:spcPct val="150000"/>
              </a:lnSpc>
              <a:spcBef>
                <a:spcPct val="25000"/>
              </a:spcBef>
              <a:buSzPct val="80000"/>
            </a:pPr>
            <a:r>
              <a:rPr kumimoji="1" lang="zh-CN" altLang="en-US" sz="2800" dirty="0" smtClean="0">
                <a:latin typeface="+mn-ea"/>
                <a:ea typeface="+mn-ea"/>
              </a:rPr>
              <a:t>（</a:t>
            </a:r>
            <a:r>
              <a:rPr kumimoji="1" lang="en-US" altLang="zh-CN" sz="2800" dirty="0">
                <a:latin typeface="+mn-ea"/>
                <a:ea typeface="+mn-ea"/>
              </a:rPr>
              <a:t>6</a:t>
            </a:r>
            <a:r>
              <a:rPr kumimoji="1" lang="zh-CN" altLang="en-US" sz="2800" dirty="0" smtClean="0">
                <a:latin typeface="+mn-ea"/>
                <a:ea typeface="+mn-ea"/>
              </a:rPr>
              <a:t>）恢复程序运行；</a:t>
            </a:r>
            <a:endParaRPr kumimoji="1" lang="en-US" altLang="zh-CN" sz="2800" dirty="0">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54</a:t>
            </a:fld>
            <a:endParaRPr lang="en-US" altLang="zh-CN"/>
          </a:p>
        </p:txBody>
      </p:sp>
    </p:spTree>
    <p:extLst>
      <p:ext uri="{BB962C8B-B14F-4D97-AF65-F5344CB8AC3E}">
        <p14:creationId xmlns:p14="http://schemas.microsoft.com/office/powerpoint/2010/main" val="38009731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err="1"/>
              <a:t>GDB</a:t>
            </a:r>
            <a:r>
              <a:rPr lang="zh-CN" altLang="en-US" dirty="0"/>
              <a:t>基本命令</a:t>
            </a:r>
          </a:p>
        </p:txBody>
      </p:sp>
      <p:sp>
        <p:nvSpPr>
          <p:cNvPr id="12291" name="Text Box 3"/>
          <p:cNvSpPr txBox="1">
            <a:spLocks noChangeArrowheads="1"/>
          </p:cNvSpPr>
          <p:nvPr/>
        </p:nvSpPr>
        <p:spPr bwMode="auto">
          <a:xfrm>
            <a:off x="467544" y="1332514"/>
            <a:ext cx="8305800" cy="533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itchFamily="2" charset="2"/>
              <a:buChar char="w"/>
              <a:defRPr sz="3200">
                <a:solidFill>
                  <a:schemeClr val="tx1"/>
                </a:solidFill>
                <a:latin typeface="Times New Roman" pitchFamily="18" charset="0"/>
                <a:ea typeface="宋体" charset="-122"/>
              </a:defRPr>
            </a:lvl1pPr>
            <a:lvl2pPr marL="742950" indent="-285750" eaLnBrk="0" hangingPunct="0">
              <a:spcBef>
                <a:spcPct val="20000"/>
              </a:spcBef>
              <a:buClr>
                <a:schemeClr val="accent2"/>
              </a:buClr>
              <a:buSzPct val="55000"/>
              <a:buFont typeface="Wingdings" pitchFamily="2" charset="2"/>
              <a:buChar char="n"/>
              <a:defRPr sz="2800">
                <a:solidFill>
                  <a:schemeClr val="tx1"/>
                </a:solidFill>
                <a:latin typeface="Times New Roman" pitchFamily="18" charset="0"/>
                <a:ea typeface="宋体" charset="-122"/>
              </a:defRPr>
            </a:lvl2pPr>
            <a:lvl3pPr marL="1143000" indent="-228600" eaLnBrk="0" hangingPunct="0">
              <a:spcBef>
                <a:spcPct val="20000"/>
              </a:spcBef>
              <a:buClr>
                <a:schemeClr val="accent2"/>
              </a:buClr>
              <a:buSzPct val="65000"/>
              <a:buFont typeface="Wingdings" pitchFamily="2" charset="2"/>
              <a:buChar char="l"/>
              <a:defRPr sz="2400">
                <a:solidFill>
                  <a:schemeClr val="tx1"/>
                </a:solidFill>
                <a:latin typeface="Times New Roman" pitchFamily="18" charset="0"/>
                <a:ea typeface="宋体" charset="-122"/>
              </a:defRPr>
            </a:lvl3pPr>
            <a:lvl4pPr marL="1600200" indent="-228600" eaLnBrk="0" hangingPunct="0">
              <a:spcBef>
                <a:spcPct val="20000"/>
              </a:spcBef>
              <a:buClr>
                <a:schemeClr val="accent2"/>
              </a:buClr>
              <a:buSzPct val="85000"/>
              <a:buFont typeface="Wingdings" pitchFamily="2" charset="2"/>
              <a:buChar char="w"/>
              <a:defRPr sz="2000">
                <a:solidFill>
                  <a:schemeClr val="tx1"/>
                </a:solidFill>
                <a:latin typeface="Times New Roman" pitchFamily="18" charset="0"/>
                <a:ea typeface="宋体" charset="-122"/>
              </a:defRPr>
            </a:lvl4pPr>
            <a:lvl5pPr marL="2057400" indent="-228600" eaLnBrk="0" hangingPunct="0">
              <a:spcBef>
                <a:spcPct val="20000"/>
              </a:spcBef>
              <a:buClr>
                <a:schemeClr val="accent2"/>
              </a:buClr>
              <a:buSzPct val="80000"/>
              <a:buFont typeface="Wingdings" pitchFamily="2" charset="2"/>
              <a:buChar char="§"/>
              <a:defRPr>
                <a:solidFill>
                  <a:schemeClr val="tx1"/>
                </a:solidFill>
                <a:latin typeface="Times New Roman" pitchFamily="18" charset="0"/>
                <a:ea typeface="宋体"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a:solidFill>
                  <a:schemeClr val="tx1"/>
                </a:solidFill>
                <a:latin typeface="Times New Roman" pitchFamily="18" charset="0"/>
                <a:ea typeface="宋体"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a:solidFill>
                  <a:schemeClr val="tx1"/>
                </a:solidFill>
                <a:latin typeface="Times New Roman" pitchFamily="18" charset="0"/>
                <a:ea typeface="宋体"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a:solidFill>
                  <a:schemeClr val="tx1"/>
                </a:solidFill>
                <a:latin typeface="Times New Roman" pitchFamily="18" charset="0"/>
                <a:ea typeface="宋体"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a:solidFill>
                  <a:schemeClr val="tx1"/>
                </a:solidFill>
                <a:latin typeface="Times New Roman" pitchFamily="18" charset="0"/>
                <a:ea typeface="宋体" charset="-122"/>
              </a:defRPr>
            </a:lvl9pPr>
          </a:lstStyle>
          <a:p>
            <a:pPr marL="457200" indent="-457200" algn="l" eaLnBrk="1" hangingPunct="1">
              <a:lnSpc>
                <a:spcPct val="120000"/>
              </a:lnSpc>
              <a:spcBef>
                <a:spcPct val="0"/>
              </a:spcBef>
              <a:buClr>
                <a:srgbClr val="002060"/>
              </a:buClr>
              <a:buSzPct val="80000"/>
              <a:buFont typeface="Wingdings" panose="05000000000000000000" pitchFamily="2" charset="2"/>
              <a:buChar char="l"/>
            </a:pPr>
            <a:r>
              <a:rPr lang="en-US" altLang="zh-CN" sz="2600" dirty="0" err="1" smtClean="0">
                <a:latin typeface="+mn-ea"/>
                <a:ea typeface="+mn-ea"/>
              </a:rPr>
              <a:t>GDB</a:t>
            </a:r>
            <a:r>
              <a:rPr lang="zh-CN" altLang="en-US" sz="2600" dirty="0" smtClean="0">
                <a:latin typeface="+mn-ea"/>
                <a:ea typeface="+mn-ea"/>
              </a:rPr>
              <a:t>支持很多命令，这些命令从简单的文件装入到</a:t>
            </a:r>
            <a:endParaRPr lang="en-US" altLang="zh-CN" sz="2600" dirty="0" smtClean="0">
              <a:latin typeface="+mn-ea"/>
              <a:ea typeface="+mn-ea"/>
            </a:endParaRPr>
          </a:p>
          <a:p>
            <a:pPr algn="l" eaLnBrk="1" hangingPunct="1">
              <a:lnSpc>
                <a:spcPct val="120000"/>
              </a:lnSpc>
              <a:spcBef>
                <a:spcPct val="0"/>
              </a:spcBef>
              <a:buClrTx/>
              <a:buFont typeface="Wingdings" pitchFamily="2" charset="2"/>
              <a:buNone/>
            </a:pPr>
            <a:r>
              <a:rPr lang="zh-CN" altLang="en-US" sz="2600" dirty="0" smtClean="0">
                <a:latin typeface="+mn-ea"/>
                <a:ea typeface="+mn-ea"/>
              </a:rPr>
              <a:t>检查所调试的堆栈的内容，可以实现不同的功能。</a:t>
            </a:r>
            <a:endParaRPr lang="en-US" altLang="zh-CN" sz="2600" dirty="0" smtClean="0">
              <a:latin typeface="+mn-ea"/>
              <a:ea typeface="+mn-ea"/>
            </a:endParaRPr>
          </a:p>
          <a:p>
            <a:pPr algn="l" eaLnBrk="1" hangingPunct="1">
              <a:lnSpc>
                <a:spcPct val="120000"/>
              </a:lnSpc>
              <a:spcBef>
                <a:spcPct val="0"/>
              </a:spcBef>
              <a:buClrTx/>
              <a:buFont typeface="Wingdings" pitchFamily="2" charset="2"/>
              <a:buNone/>
            </a:pPr>
            <a:r>
              <a:rPr lang="en-US" altLang="zh-CN" sz="2600" dirty="0" smtClean="0">
                <a:latin typeface="+mn-ea"/>
                <a:ea typeface="+mn-ea"/>
              </a:rPr>
              <a:t>file   </a:t>
            </a:r>
            <a:r>
              <a:rPr lang="zh-CN" altLang="en-US" sz="2600" dirty="0" smtClean="0">
                <a:latin typeface="+mn-ea"/>
                <a:ea typeface="+mn-ea"/>
              </a:rPr>
              <a:t>装入想要调试的可执行文件</a:t>
            </a:r>
            <a:endParaRPr lang="en-US" altLang="zh-CN" sz="2600" dirty="0" smtClean="0">
              <a:latin typeface="+mn-ea"/>
              <a:ea typeface="+mn-ea"/>
            </a:endParaRPr>
          </a:p>
          <a:p>
            <a:pPr algn="l" eaLnBrk="1" hangingPunct="1">
              <a:lnSpc>
                <a:spcPct val="120000"/>
              </a:lnSpc>
              <a:spcBef>
                <a:spcPct val="0"/>
              </a:spcBef>
              <a:buClrTx/>
              <a:buNone/>
            </a:pPr>
            <a:r>
              <a:rPr lang="en-US" altLang="zh-CN" sz="2600" dirty="0" smtClean="0">
                <a:latin typeface="+mn-ea"/>
                <a:ea typeface="+mn-ea"/>
              </a:rPr>
              <a:t>k</a:t>
            </a:r>
            <a:r>
              <a:rPr lang="zh-CN" altLang="en-US" sz="2600" dirty="0" smtClean="0">
                <a:latin typeface="+mn-ea"/>
                <a:ea typeface="+mn-ea"/>
              </a:rPr>
              <a:t>ill   异常终止在gdb 控制下运行的程序</a:t>
            </a:r>
          </a:p>
          <a:p>
            <a:pPr algn="l" eaLnBrk="1" hangingPunct="1">
              <a:lnSpc>
                <a:spcPct val="120000"/>
              </a:lnSpc>
              <a:spcBef>
                <a:spcPct val="0"/>
              </a:spcBef>
              <a:buClrTx/>
              <a:buNone/>
            </a:pPr>
            <a:r>
              <a:rPr lang="en-US" altLang="zh-CN" sz="2600" dirty="0">
                <a:latin typeface="+mn-ea"/>
                <a:ea typeface="+mn-ea"/>
              </a:rPr>
              <a:t>l</a:t>
            </a:r>
            <a:r>
              <a:rPr lang="zh-CN" altLang="en-US" sz="2600" dirty="0" smtClean="0">
                <a:latin typeface="+mn-ea"/>
                <a:ea typeface="+mn-ea"/>
              </a:rPr>
              <a:t>ist </a:t>
            </a:r>
            <a:r>
              <a:rPr lang="en-US" altLang="zh-CN" sz="2600" dirty="0" smtClean="0">
                <a:latin typeface="+mn-ea"/>
                <a:ea typeface="+mn-ea"/>
              </a:rPr>
              <a:t>  </a:t>
            </a:r>
            <a:r>
              <a:rPr lang="zh-CN" altLang="en-US" sz="2600" dirty="0" smtClean="0">
                <a:latin typeface="+mn-ea"/>
                <a:ea typeface="+mn-ea"/>
              </a:rPr>
              <a:t>列出正在执行的程序的源代码的一部分</a:t>
            </a:r>
          </a:p>
          <a:p>
            <a:pPr algn="l" eaLnBrk="1" hangingPunct="1">
              <a:lnSpc>
                <a:spcPct val="120000"/>
              </a:lnSpc>
              <a:spcBef>
                <a:spcPct val="0"/>
              </a:spcBef>
              <a:buClrTx/>
              <a:buNone/>
            </a:pPr>
            <a:r>
              <a:rPr lang="zh-CN" altLang="en-US" sz="2600" dirty="0" smtClean="0">
                <a:latin typeface="+mn-ea"/>
                <a:ea typeface="+mn-ea"/>
              </a:rPr>
              <a:t>next   执行一行源代码但不进入函数内部 </a:t>
            </a:r>
          </a:p>
          <a:p>
            <a:pPr algn="l" eaLnBrk="1" hangingPunct="1">
              <a:lnSpc>
                <a:spcPct val="120000"/>
              </a:lnSpc>
              <a:spcBef>
                <a:spcPct val="0"/>
              </a:spcBef>
              <a:buClrTx/>
              <a:buNone/>
            </a:pPr>
            <a:r>
              <a:rPr lang="en-US" altLang="zh-CN" sz="2600" dirty="0" smtClean="0">
                <a:latin typeface="+mn-ea"/>
                <a:ea typeface="+mn-ea"/>
              </a:rPr>
              <a:t>run    </a:t>
            </a:r>
            <a:r>
              <a:rPr lang="zh-CN" altLang="en-US" sz="2600" dirty="0" smtClean="0">
                <a:latin typeface="+mn-ea"/>
                <a:ea typeface="+mn-ea"/>
              </a:rPr>
              <a:t>执行当前被调试的程序</a:t>
            </a:r>
          </a:p>
          <a:p>
            <a:pPr algn="l" eaLnBrk="1" hangingPunct="1">
              <a:lnSpc>
                <a:spcPct val="120000"/>
              </a:lnSpc>
              <a:spcBef>
                <a:spcPct val="0"/>
              </a:spcBef>
              <a:buClrTx/>
              <a:buNone/>
            </a:pPr>
            <a:r>
              <a:rPr lang="en-US" altLang="zh-CN" sz="2600" dirty="0">
                <a:latin typeface="+mn-ea"/>
                <a:ea typeface="+mn-ea"/>
              </a:rPr>
              <a:t>quit </a:t>
            </a:r>
            <a:r>
              <a:rPr lang="en-US" altLang="zh-CN" sz="2600" dirty="0" smtClean="0">
                <a:latin typeface="+mn-ea"/>
                <a:ea typeface="+mn-ea"/>
              </a:rPr>
              <a:t>  </a:t>
            </a:r>
            <a:r>
              <a:rPr lang="zh-CN" altLang="en-US" sz="2600" dirty="0" smtClean="0">
                <a:latin typeface="+mn-ea"/>
                <a:ea typeface="+mn-ea"/>
              </a:rPr>
              <a:t>退出</a:t>
            </a:r>
            <a:r>
              <a:rPr lang="en-US" altLang="zh-CN" sz="2600" dirty="0" err="1">
                <a:latin typeface="+mn-ea"/>
                <a:ea typeface="+mn-ea"/>
              </a:rPr>
              <a:t>gdb</a:t>
            </a:r>
            <a:endParaRPr lang="en-US" altLang="zh-CN" sz="2600" dirty="0">
              <a:latin typeface="+mn-ea"/>
              <a:ea typeface="+mn-ea"/>
            </a:endParaRPr>
          </a:p>
          <a:p>
            <a:pPr algn="l" eaLnBrk="1" hangingPunct="1">
              <a:lnSpc>
                <a:spcPct val="120000"/>
              </a:lnSpc>
              <a:spcBef>
                <a:spcPct val="0"/>
              </a:spcBef>
              <a:buClrTx/>
              <a:buNone/>
            </a:pPr>
            <a:r>
              <a:rPr lang="en-US" altLang="zh-CN" sz="2600" dirty="0">
                <a:latin typeface="+mn-ea"/>
                <a:ea typeface="+mn-ea"/>
              </a:rPr>
              <a:t>watch </a:t>
            </a:r>
            <a:r>
              <a:rPr lang="en-US" altLang="zh-CN" sz="2600" dirty="0" smtClean="0">
                <a:latin typeface="+mn-ea"/>
                <a:ea typeface="+mn-ea"/>
              </a:rPr>
              <a:t> </a:t>
            </a:r>
            <a:r>
              <a:rPr lang="zh-CN" altLang="en-US" sz="2600" dirty="0" smtClean="0">
                <a:latin typeface="+mn-ea"/>
                <a:ea typeface="+mn-ea"/>
              </a:rPr>
              <a:t>监视一个变量的值而不管它何时被改变</a:t>
            </a:r>
            <a:endParaRPr lang="en-US" altLang="zh-CN" sz="2600" dirty="0" smtClean="0">
              <a:latin typeface="+mn-ea"/>
              <a:ea typeface="+mn-ea"/>
            </a:endParaRPr>
          </a:p>
          <a:p>
            <a:pPr algn="l" eaLnBrk="1" hangingPunct="1">
              <a:lnSpc>
                <a:spcPct val="120000"/>
              </a:lnSpc>
              <a:spcBef>
                <a:spcPct val="0"/>
              </a:spcBef>
              <a:buClrTx/>
              <a:buNone/>
            </a:pPr>
            <a:r>
              <a:rPr lang="en-US" altLang="zh-CN" sz="2600" dirty="0" smtClean="0">
                <a:latin typeface="+mn-ea"/>
                <a:ea typeface="+mn-ea"/>
              </a:rPr>
              <a:t>Break  </a:t>
            </a:r>
            <a:r>
              <a:rPr lang="zh-CN" altLang="en-US" sz="2600" dirty="0" smtClean="0">
                <a:latin typeface="+mn-ea"/>
                <a:ea typeface="+mn-ea"/>
              </a:rPr>
              <a:t>设置</a:t>
            </a:r>
            <a:r>
              <a:rPr lang="zh-CN" altLang="en-US" sz="2600" dirty="0">
                <a:latin typeface="+mn-ea"/>
                <a:ea typeface="+mn-ea"/>
              </a:rPr>
              <a:t>一个</a:t>
            </a:r>
            <a:r>
              <a:rPr lang="zh-CN" altLang="en-US" sz="2600" dirty="0" smtClean="0">
                <a:latin typeface="+mn-ea"/>
                <a:ea typeface="+mn-ea"/>
              </a:rPr>
              <a:t>断点，使程序执行到这里时被挂起</a:t>
            </a:r>
            <a:endParaRPr lang="zh-CN" altLang="en-US" sz="2600" dirty="0">
              <a:latin typeface="+mn-ea"/>
              <a:ea typeface="+mn-ea"/>
            </a:endParaRPr>
          </a:p>
          <a:p>
            <a:pPr algn="l" eaLnBrk="1" hangingPunct="1">
              <a:lnSpc>
                <a:spcPct val="120000"/>
              </a:lnSpc>
              <a:spcBef>
                <a:spcPct val="0"/>
              </a:spcBef>
              <a:buClrTx/>
              <a:buFont typeface="Wingdings" pitchFamily="2" charset="2"/>
              <a:buNone/>
            </a:pPr>
            <a:endParaRPr lang="zh-CN" altLang="en-US" sz="2400" dirty="0">
              <a:latin typeface="+mn-ea"/>
              <a:ea typeface="+mn-ea"/>
            </a:endParaRPr>
          </a:p>
        </p:txBody>
      </p:sp>
      <p:sp>
        <p:nvSpPr>
          <p:cNvPr id="12292" name="Rectangle 4"/>
          <p:cNvSpPr>
            <a:spLocks noChangeArrowheads="1"/>
          </p:cNvSpPr>
          <p:nvPr/>
        </p:nvSpPr>
        <p:spPr bwMode="auto">
          <a:xfrm>
            <a:off x="3052763" y="2290763"/>
            <a:ext cx="9144000" cy="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itchFamily="2" charset="2"/>
              <a:buChar char="w"/>
              <a:defRPr sz="3200">
                <a:solidFill>
                  <a:schemeClr val="tx1"/>
                </a:solidFill>
                <a:latin typeface="Times New Roman" pitchFamily="18" charset="0"/>
                <a:ea typeface="宋体" charset="-122"/>
              </a:defRPr>
            </a:lvl1pPr>
            <a:lvl2pPr marL="742950" indent="-285750" eaLnBrk="0" hangingPunct="0">
              <a:spcBef>
                <a:spcPct val="20000"/>
              </a:spcBef>
              <a:buClr>
                <a:schemeClr val="accent2"/>
              </a:buClr>
              <a:buSzPct val="55000"/>
              <a:buFont typeface="Wingdings" pitchFamily="2" charset="2"/>
              <a:buChar char="n"/>
              <a:defRPr sz="2800">
                <a:solidFill>
                  <a:schemeClr val="tx1"/>
                </a:solidFill>
                <a:latin typeface="Times New Roman" pitchFamily="18" charset="0"/>
                <a:ea typeface="宋体" charset="-122"/>
              </a:defRPr>
            </a:lvl2pPr>
            <a:lvl3pPr marL="1143000" indent="-228600" eaLnBrk="0" hangingPunct="0">
              <a:spcBef>
                <a:spcPct val="20000"/>
              </a:spcBef>
              <a:buClr>
                <a:schemeClr val="accent2"/>
              </a:buClr>
              <a:buSzPct val="65000"/>
              <a:buFont typeface="Wingdings" pitchFamily="2" charset="2"/>
              <a:buChar char="l"/>
              <a:defRPr sz="2400">
                <a:solidFill>
                  <a:schemeClr val="tx1"/>
                </a:solidFill>
                <a:latin typeface="Times New Roman" pitchFamily="18" charset="0"/>
                <a:ea typeface="宋体" charset="-122"/>
              </a:defRPr>
            </a:lvl3pPr>
            <a:lvl4pPr marL="1600200" indent="-228600" eaLnBrk="0" hangingPunct="0">
              <a:spcBef>
                <a:spcPct val="20000"/>
              </a:spcBef>
              <a:buClr>
                <a:schemeClr val="accent2"/>
              </a:buClr>
              <a:buSzPct val="85000"/>
              <a:buFont typeface="Wingdings" pitchFamily="2" charset="2"/>
              <a:buChar char="w"/>
              <a:defRPr sz="2000">
                <a:solidFill>
                  <a:schemeClr val="tx1"/>
                </a:solidFill>
                <a:latin typeface="Times New Roman" pitchFamily="18" charset="0"/>
                <a:ea typeface="宋体" charset="-122"/>
              </a:defRPr>
            </a:lvl4pPr>
            <a:lvl5pPr marL="2057400" indent="-228600" eaLnBrk="0" hangingPunct="0">
              <a:spcBef>
                <a:spcPct val="20000"/>
              </a:spcBef>
              <a:buClr>
                <a:schemeClr val="accent2"/>
              </a:buClr>
              <a:buSzPct val="80000"/>
              <a:buFont typeface="Wingdings" pitchFamily="2" charset="2"/>
              <a:buChar char="§"/>
              <a:defRPr>
                <a:solidFill>
                  <a:schemeClr val="tx1"/>
                </a:solidFill>
                <a:latin typeface="Times New Roman" pitchFamily="18" charset="0"/>
                <a:ea typeface="宋体"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a:solidFill>
                  <a:schemeClr val="tx1"/>
                </a:solidFill>
                <a:latin typeface="Times New Roman" pitchFamily="18" charset="0"/>
                <a:ea typeface="宋体"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a:solidFill>
                  <a:schemeClr val="tx1"/>
                </a:solidFill>
                <a:latin typeface="Times New Roman" pitchFamily="18" charset="0"/>
                <a:ea typeface="宋体"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a:solidFill>
                  <a:schemeClr val="tx1"/>
                </a:solidFill>
                <a:latin typeface="Times New Roman" pitchFamily="18" charset="0"/>
                <a:ea typeface="宋体"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a:solidFill>
                  <a:schemeClr val="tx1"/>
                </a:solidFill>
                <a:latin typeface="Times New Roman" pitchFamily="18" charset="0"/>
                <a:ea typeface="宋体" charset="-122"/>
              </a:defRPr>
            </a:lvl9pPr>
          </a:lstStyle>
          <a:p>
            <a:pPr eaLnBrk="1" hangingPunct="1">
              <a:spcBef>
                <a:spcPct val="0"/>
              </a:spcBef>
              <a:buClrTx/>
              <a:buFontTx/>
              <a:buNone/>
            </a:pPr>
            <a:endParaRPr lang="zh-CN" altLang="zh-CN" sz="2400"/>
          </a:p>
        </p:txBody>
      </p:sp>
      <p:sp>
        <p:nvSpPr>
          <p:cNvPr id="5" name="灯片编号占位符 1"/>
          <p:cNvSpPr>
            <a:spLocks noGrp="1"/>
          </p:cNvSpPr>
          <p:nvPr>
            <p:ph type="sldNum" sz="quarter" idx="11"/>
          </p:nvPr>
        </p:nvSpPr>
        <p:spPr>
          <a:xfrm>
            <a:off x="3529013" y="6240463"/>
            <a:ext cx="2133600" cy="457200"/>
          </a:xfrm>
        </p:spPr>
        <p:txBody>
          <a:bodyPr/>
          <a:lstStyle/>
          <a:p>
            <a:pPr>
              <a:defRPr/>
            </a:pPr>
            <a:fld id="{700C099A-6552-4724-AD39-B0EE2F003FA2}" type="slidenum">
              <a:rPr lang="en-US" altLang="zh-CN" smtClean="0"/>
              <a:pPr>
                <a:defRPr/>
              </a:pPr>
              <a:t>55</a:t>
            </a:fld>
            <a:endParaRPr lang="en-US" altLang="zh-CN" dirty="0"/>
          </a:p>
        </p:txBody>
      </p:sp>
    </p:spTree>
    <p:extLst>
      <p:ext uri="{BB962C8B-B14F-4D97-AF65-F5344CB8AC3E}">
        <p14:creationId xmlns:p14="http://schemas.microsoft.com/office/powerpoint/2010/main" val="5807436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err="1"/>
              <a:t>GDB</a:t>
            </a:r>
            <a:r>
              <a:rPr lang="zh-CN" altLang="en-US" dirty="0"/>
              <a:t>基本</a:t>
            </a:r>
            <a:r>
              <a:rPr lang="zh-CN" altLang="en-US" dirty="0" smtClean="0"/>
              <a:t>命令（续）</a:t>
            </a:r>
            <a:endParaRPr lang="zh-CN" altLang="en-US" dirty="0"/>
          </a:p>
        </p:txBody>
      </p:sp>
      <p:sp>
        <p:nvSpPr>
          <p:cNvPr id="13315" name="Text Box 3"/>
          <p:cNvSpPr txBox="1">
            <a:spLocks noChangeArrowheads="1"/>
          </p:cNvSpPr>
          <p:nvPr/>
        </p:nvSpPr>
        <p:spPr bwMode="auto">
          <a:xfrm>
            <a:off x="539552" y="1196752"/>
            <a:ext cx="83058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Font typeface="Wingdings" pitchFamily="2" charset="2"/>
              <a:buChar char="w"/>
              <a:defRPr sz="3200">
                <a:solidFill>
                  <a:schemeClr val="tx1"/>
                </a:solidFill>
                <a:latin typeface="Times New Roman" pitchFamily="18" charset="0"/>
                <a:ea typeface="宋体" charset="-122"/>
              </a:defRPr>
            </a:lvl1pPr>
            <a:lvl2pPr marL="742950" indent="-285750" eaLnBrk="0" hangingPunct="0">
              <a:spcBef>
                <a:spcPct val="20000"/>
              </a:spcBef>
              <a:buClr>
                <a:schemeClr val="accent2"/>
              </a:buClr>
              <a:buSzPct val="55000"/>
              <a:buFont typeface="Wingdings" pitchFamily="2" charset="2"/>
              <a:buChar char="n"/>
              <a:defRPr sz="2800">
                <a:solidFill>
                  <a:schemeClr val="tx1"/>
                </a:solidFill>
                <a:latin typeface="Times New Roman" pitchFamily="18" charset="0"/>
                <a:ea typeface="宋体" charset="-122"/>
              </a:defRPr>
            </a:lvl2pPr>
            <a:lvl3pPr marL="1143000" indent="-228600" eaLnBrk="0" hangingPunct="0">
              <a:spcBef>
                <a:spcPct val="20000"/>
              </a:spcBef>
              <a:buClr>
                <a:schemeClr val="accent2"/>
              </a:buClr>
              <a:buSzPct val="65000"/>
              <a:buFont typeface="Wingdings" pitchFamily="2" charset="2"/>
              <a:buChar char="l"/>
              <a:defRPr sz="2400">
                <a:solidFill>
                  <a:schemeClr val="tx1"/>
                </a:solidFill>
                <a:latin typeface="Times New Roman" pitchFamily="18" charset="0"/>
                <a:ea typeface="宋体" charset="-122"/>
              </a:defRPr>
            </a:lvl3pPr>
            <a:lvl4pPr marL="1600200" indent="-228600" eaLnBrk="0" hangingPunct="0">
              <a:spcBef>
                <a:spcPct val="20000"/>
              </a:spcBef>
              <a:buClr>
                <a:schemeClr val="accent2"/>
              </a:buClr>
              <a:buSzPct val="85000"/>
              <a:buFont typeface="Wingdings" pitchFamily="2" charset="2"/>
              <a:buChar char="w"/>
              <a:defRPr sz="2000">
                <a:solidFill>
                  <a:schemeClr val="tx1"/>
                </a:solidFill>
                <a:latin typeface="Times New Roman" pitchFamily="18" charset="0"/>
                <a:ea typeface="宋体" charset="-122"/>
              </a:defRPr>
            </a:lvl4pPr>
            <a:lvl5pPr marL="2057400" indent="-228600" eaLnBrk="0" hangingPunct="0">
              <a:spcBef>
                <a:spcPct val="20000"/>
              </a:spcBef>
              <a:buClr>
                <a:schemeClr val="accent2"/>
              </a:buClr>
              <a:buSzPct val="80000"/>
              <a:buFont typeface="Wingdings" pitchFamily="2" charset="2"/>
              <a:buChar char="§"/>
              <a:defRPr>
                <a:solidFill>
                  <a:schemeClr val="tx1"/>
                </a:solidFill>
                <a:latin typeface="Times New Roman" pitchFamily="18" charset="0"/>
                <a:ea typeface="宋体"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a:solidFill>
                  <a:schemeClr val="tx1"/>
                </a:solidFill>
                <a:latin typeface="Times New Roman" pitchFamily="18" charset="0"/>
                <a:ea typeface="宋体"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a:solidFill>
                  <a:schemeClr val="tx1"/>
                </a:solidFill>
                <a:latin typeface="Times New Roman" pitchFamily="18" charset="0"/>
                <a:ea typeface="宋体"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a:solidFill>
                  <a:schemeClr val="tx1"/>
                </a:solidFill>
                <a:latin typeface="Times New Roman" pitchFamily="18" charset="0"/>
                <a:ea typeface="宋体"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a:solidFill>
                  <a:schemeClr val="tx1"/>
                </a:solidFill>
                <a:latin typeface="Times New Roman" pitchFamily="18" charset="0"/>
                <a:ea typeface="宋体" charset="-122"/>
              </a:defRPr>
            </a:lvl9pPr>
          </a:lstStyle>
          <a:p>
            <a:pPr algn="l" eaLnBrk="1" hangingPunct="1">
              <a:spcBef>
                <a:spcPct val="0"/>
              </a:spcBef>
              <a:buClrTx/>
              <a:buNone/>
            </a:pPr>
            <a:r>
              <a:rPr lang="en-US" altLang="zh-CN" sz="2400" dirty="0">
                <a:latin typeface="+mn-ea"/>
                <a:ea typeface="+mn-ea"/>
              </a:rPr>
              <a:t>make   </a:t>
            </a:r>
            <a:r>
              <a:rPr lang="en-US" altLang="zh-CN" sz="2400" dirty="0" smtClean="0">
                <a:latin typeface="+mn-ea"/>
                <a:ea typeface="+mn-ea"/>
              </a:rPr>
              <a:t>  </a:t>
            </a:r>
            <a:r>
              <a:rPr lang="zh-CN" altLang="en-US" sz="2400" dirty="0" smtClean="0">
                <a:latin typeface="+mn-ea"/>
                <a:ea typeface="+mn-ea"/>
              </a:rPr>
              <a:t>不</a:t>
            </a:r>
            <a:r>
              <a:rPr lang="zh-CN" altLang="en-US" sz="2400" dirty="0">
                <a:latin typeface="+mn-ea"/>
                <a:ea typeface="+mn-ea"/>
              </a:rPr>
              <a:t>退出</a:t>
            </a:r>
            <a:r>
              <a:rPr lang="en-US" altLang="zh-CN" sz="2400" dirty="0" err="1">
                <a:latin typeface="+mn-ea"/>
                <a:ea typeface="+mn-ea"/>
              </a:rPr>
              <a:t>gdb</a:t>
            </a:r>
            <a:r>
              <a:rPr lang="zh-CN" altLang="en-US" sz="2400" dirty="0">
                <a:latin typeface="+mn-ea"/>
                <a:ea typeface="+mn-ea"/>
              </a:rPr>
              <a:t>的情况下重新产生可执行文件</a:t>
            </a:r>
            <a:r>
              <a:rPr lang="en-US" altLang="zh-CN" sz="2400" dirty="0">
                <a:latin typeface="+mn-ea"/>
                <a:ea typeface="+mn-ea"/>
              </a:rPr>
              <a:t>  </a:t>
            </a:r>
          </a:p>
          <a:p>
            <a:pPr algn="l" eaLnBrk="1" hangingPunct="1">
              <a:spcBef>
                <a:spcPct val="0"/>
              </a:spcBef>
              <a:buClrTx/>
              <a:buNone/>
            </a:pPr>
            <a:r>
              <a:rPr lang="en-US" altLang="zh-CN" sz="2400" dirty="0">
                <a:latin typeface="+mn-ea"/>
                <a:ea typeface="+mn-ea"/>
              </a:rPr>
              <a:t>clear  </a:t>
            </a:r>
            <a:r>
              <a:rPr lang="en-US" altLang="zh-CN" sz="2400" dirty="0" smtClean="0">
                <a:latin typeface="+mn-ea"/>
                <a:ea typeface="+mn-ea"/>
              </a:rPr>
              <a:t>  </a:t>
            </a:r>
            <a:r>
              <a:rPr lang="zh-CN" altLang="en-US" sz="2400" dirty="0" smtClean="0">
                <a:latin typeface="+mn-ea"/>
                <a:ea typeface="+mn-ea"/>
              </a:rPr>
              <a:t>删除</a:t>
            </a:r>
            <a:r>
              <a:rPr lang="zh-CN" altLang="en-US" sz="2400" dirty="0">
                <a:latin typeface="+mn-ea"/>
                <a:ea typeface="+mn-ea"/>
              </a:rPr>
              <a:t>刚才停止处的</a:t>
            </a:r>
            <a:r>
              <a:rPr lang="zh-CN" altLang="en-US" sz="2400" dirty="0" smtClean="0">
                <a:latin typeface="+mn-ea"/>
                <a:ea typeface="+mn-ea"/>
              </a:rPr>
              <a:t>断点</a:t>
            </a:r>
            <a:endParaRPr lang="en-US" altLang="zh-CN" sz="2400" dirty="0" smtClean="0">
              <a:latin typeface="+mn-ea"/>
              <a:ea typeface="+mn-ea"/>
            </a:endParaRPr>
          </a:p>
          <a:p>
            <a:pPr algn="l" eaLnBrk="1" hangingPunct="1">
              <a:spcBef>
                <a:spcPct val="0"/>
              </a:spcBef>
              <a:buClrTx/>
              <a:buNone/>
            </a:pPr>
            <a:r>
              <a:rPr lang="en-US" altLang="zh-CN" sz="2400" dirty="0" smtClean="0">
                <a:latin typeface="+mn-ea"/>
                <a:ea typeface="+mn-ea"/>
              </a:rPr>
              <a:t>info     </a:t>
            </a:r>
            <a:r>
              <a:rPr lang="zh-CN" altLang="en-US" sz="2400" dirty="0" smtClean="0">
                <a:latin typeface="+mn-ea"/>
                <a:ea typeface="+mn-ea"/>
              </a:rPr>
              <a:t>显示</a:t>
            </a:r>
            <a:r>
              <a:rPr lang="zh-CN" altLang="en-US" sz="2400" dirty="0">
                <a:latin typeface="+mn-ea"/>
                <a:ea typeface="+mn-ea"/>
              </a:rPr>
              <a:t>与该程序有关的各种</a:t>
            </a:r>
            <a:r>
              <a:rPr lang="zh-CN" altLang="en-US" sz="2400" dirty="0" smtClean="0">
                <a:latin typeface="+mn-ea"/>
                <a:ea typeface="+mn-ea"/>
              </a:rPr>
              <a:t>信息</a:t>
            </a:r>
            <a:endParaRPr lang="en-US" altLang="zh-CN" sz="2400" dirty="0" smtClean="0">
              <a:latin typeface="+mn-ea"/>
              <a:ea typeface="+mn-ea"/>
            </a:endParaRPr>
          </a:p>
          <a:p>
            <a:pPr algn="l" eaLnBrk="1" hangingPunct="1">
              <a:spcBef>
                <a:spcPct val="0"/>
              </a:spcBef>
              <a:buClrTx/>
              <a:buFont typeface="Wingdings" pitchFamily="2" charset="2"/>
              <a:buNone/>
            </a:pPr>
            <a:r>
              <a:rPr lang="zh-CN" altLang="en-US" sz="2400" dirty="0" smtClean="0">
                <a:latin typeface="+mn-ea"/>
                <a:ea typeface="+mn-ea"/>
              </a:rPr>
              <a:t>print    显示</a:t>
            </a:r>
            <a:r>
              <a:rPr lang="zh-CN" altLang="en-US" sz="2400" dirty="0">
                <a:latin typeface="+mn-ea"/>
                <a:ea typeface="+mn-ea"/>
              </a:rPr>
              <a:t>变量或表达式的值</a:t>
            </a:r>
          </a:p>
          <a:p>
            <a:pPr algn="l" eaLnBrk="1" hangingPunct="1">
              <a:spcBef>
                <a:spcPct val="0"/>
              </a:spcBef>
              <a:buClrTx/>
              <a:buFont typeface="Wingdings" pitchFamily="2" charset="2"/>
              <a:buNone/>
            </a:pPr>
            <a:r>
              <a:rPr lang="zh-CN" altLang="en-US" sz="2400" dirty="0">
                <a:latin typeface="+mn-ea"/>
                <a:ea typeface="+mn-ea"/>
              </a:rPr>
              <a:t>pwd </a:t>
            </a:r>
            <a:r>
              <a:rPr lang="zh-CN" altLang="en-US" sz="2400" dirty="0" smtClean="0">
                <a:latin typeface="+mn-ea"/>
                <a:ea typeface="+mn-ea"/>
              </a:rPr>
              <a:t>     显示</a:t>
            </a:r>
            <a:r>
              <a:rPr lang="zh-CN" altLang="en-US" sz="2400" dirty="0">
                <a:latin typeface="+mn-ea"/>
                <a:ea typeface="+mn-ea"/>
              </a:rPr>
              <a:t>当前工作目录</a:t>
            </a:r>
          </a:p>
          <a:p>
            <a:pPr algn="l" eaLnBrk="1" hangingPunct="1">
              <a:spcBef>
                <a:spcPct val="0"/>
              </a:spcBef>
              <a:buClrTx/>
              <a:buFont typeface="Wingdings" pitchFamily="2" charset="2"/>
              <a:buNone/>
            </a:pPr>
            <a:r>
              <a:rPr lang="zh-CN" altLang="en-US" sz="2400" dirty="0">
                <a:latin typeface="+mn-ea"/>
                <a:ea typeface="+mn-ea"/>
              </a:rPr>
              <a:t>pype </a:t>
            </a:r>
            <a:r>
              <a:rPr lang="zh-CN" altLang="en-US" sz="2400" dirty="0" smtClean="0">
                <a:latin typeface="+mn-ea"/>
                <a:ea typeface="+mn-ea"/>
              </a:rPr>
              <a:t>    显示</a:t>
            </a:r>
            <a:r>
              <a:rPr lang="zh-CN" altLang="en-US" sz="2400" dirty="0">
                <a:latin typeface="+mn-ea"/>
                <a:ea typeface="+mn-ea"/>
              </a:rPr>
              <a:t>一个</a:t>
            </a:r>
            <a:r>
              <a:rPr lang="zh-CN" altLang="en-US" sz="2400" dirty="0" smtClean="0">
                <a:latin typeface="+mn-ea"/>
                <a:ea typeface="+mn-ea"/>
              </a:rPr>
              <a:t>数据结构的</a:t>
            </a:r>
            <a:r>
              <a:rPr lang="zh-CN" altLang="en-US" sz="2400" dirty="0">
                <a:latin typeface="+mn-ea"/>
                <a:ea typeface="+mn-ea"/>
              </a:rPr>
              <a:t>内容</a:t>
            </a:r>
          </a:p>
          <a:p>
            <a:pPr algn="l" eaLnBrk="1" hangingPunct="1">
              <a:spcBef>
                <a:spcPct val="0"/>
              </a:spcBef>
              <a:buClrTx/>
              <a:buFont typeface="Wingdings" pitchFamily="2" charset="2"/>
              <a:buNone/>
            </a:pPr>
            <a:r>
              <a:rPr lang="zh-CN" altLang="en-US" sz="2400" dirty="0" smtClean="0">
                <a:latin typeface="+mn-ea"/>
                <a:ea typeface="+mn-ea"/>
              </a:rPr>
              <a:t>set </a:t>
            </a:r>
            <a:r>
              <a:rPr lang="zh-CN" altLang="en-US" sz="2400" dirty="0">
                <a:latin typeface="+mn-ea"/>
                <a:ea typeface="+mn-ea"/>
              </a:rPr>
              <a:t>variable 给变量赋值</a:t>
            </a:r>
          </a:p>
          <a:p>
            <a:pPr algn="l" eaLnBrk="1" hangingPunct="1">
              <a:spcBef>
                <a:spcPct val="0"/>
              </a:spcBef>
              <a:buClrTx/>
              <a:buFont typeface="Wingdings" pitchFamily="2" charset="2"/>
              <a:buNone/>
            </a:pPr>
            <a:r>
              <a:rPr lang="zh-CN" altLang="en-US" sz="2400" dirty="0">
                <a:latin typeface="+mn-ea"/>
                <a:ea typeface="+mn-ea"/>
              </a:rPr>
              <a:t>signal </a:t>
            </a:r>
            <a:r>
              <a:rPr lang="zh-CN" altLang="en-US" sz="2400" dirty="0" smtClean="0">
                <a:latin typeface="+mn-ea"/>
                <a:ea typeface="+mn-ea"/>
              </a:rPr>
              <a:t>  将</a:t>
            </a:r>
            <a:r>
              <a:rPr lang="zh-CN" altLang="en-US" sz="2400" dirty="0">
                <a:latin typeface="+mn-ea"/>
                <a:ea typeface="+mn-ea"/>
              </a:rPr>
              <a:t>一个信号发送到正在运行的进程</a:t>
            </a:r>
          </a:p>
          <a:p>
            <a:pPr algn="l" eaLnBrk="1" hangingPunct="1">
              <a:spcBef>
                <a:spcPct val="0"/>
              </a:spcBef>
              <a:buClrTx/>
              <a:buFont typeface="Wingdings" pitchFamily="2" charset="2"/>
              <a:buNone/>
            </a:pPr>
            <a:r>
              <a:rPr lang="zh-CN" altLang="en-US" sz="2400" dirty="0">
                <a:latin typeface="+mn-ea"/>
                <a:ea typeface="+mn-ea"/>
              </a:rPr>
              <a:t>step </a:t>
            </a:r>
            <a:r>
              <a:rPr lang="zh-CN" altLang="en-US" sz="2400" dirty="0" smtClean="0">
                <a:latin typeface="+mn-ea"/>
                <a:ea typeface="+mn-ea"/>
              </a:rPr>
              <a:t>    执行一行源代码而且进入函数内部</a:t>
            </a:r>
            <a:endParaRPr lang="zh-CN" altLang="en-US" sz="2400" dirty="0">
              <a:latin typeface="+mn-ea"/>
              <a:ea typeface="+mn-ea"/>
            </a:endParaRPr>
          </a:p>
          <a:p>
            <a:pPr algn="l" eaLnBrk="1" hangingPunct="1">
              <a:spcBef>
                <a:spcPct val="0"/>
              </a:spcBef>
              <a:buClrTx/>
              <a:buFont typeface="Wingdings" pitchFamily="2" charset="2"/>
              <a:buNone/>
            </a:pPr>
            <a:r>
              <a:rPr lang="zh-CN" altLang="en-US" sz="2400" dirty="0" smtClean="0">
                <a:latin typeface="+mn-ea"/>
                <a:ea typeface="+mn-ea"/>
              </a:rPr>
              <a:t>until    结束</a:t>
            </a:r>
            <a:r>
              <a:rPr lang="zh-CN" altLang="en-US" sz="2400" dirty="0">
                <a:latin typeface="+mn-ea"/>
                <a:ea typeface="+mn-ea"/>
              </a:rPr>
              <a:t>当前循环</a:t>
            </a:r>
          </a:p>
          <a:p>
            <a:pPr algn="l" eaLnBrk="1" hangingPunct="1">
              <a:spcBef>
                <a:spcPct val="0"/>
              </a:spcBef>
              <a:buClrTx/>
              <a:buFont typeface="Wingdings" pitchFamily="2" charset="2"/>
              <a:buNone/>
            </a:pPr>
            <a:r>
              <a:rPr lang="zh-CN" altLang="en-US" sz="2400" dirty="0" smtClean="0">
                <a:latin typeface="+mn-ea"/>
                <a:ea typeface="+mn-ea"/>
              </a:rPr>
              <a:t>whatis   显示</a:t>
            </a:r>
            <a:r>
              <a:rPr lang="zh-CN" altLang="en-US" sz="2400" dirty="0">
                <a:latin typeface="+mn-ea"/>
                <a:ea typeface="+mn-ea"/>
              </a:rPr>
              <a:t>变量或函数类型 </a:t>
            </a:r>
            <a:endParaRPr lang="en-US" altLang="zh-CN" sz="2400" dirty="0" smtClean="0">
              <a:latin typeface="+mn-ea"/>
              <a:ea typeface="+mn-ea"/>
            </a:endParaRPr>
          </a:p>
          <a:p>
            <a:pPr algn="l" eaLnBrk="1" hangingPunct="1">
              <a:spcBef>
                <a:spcPct val="0"/>
              </a:spcBef>
              <a:buClrTx/>
              <a:buNone/>
            </a:pPr>
            <a:r>
              <a:rPr lang="en-US" altLang="zh-CN" sz="2400" dirty="0" smtClean="0">
                <a:latin typeface="+mn-ea"/>
                <a:ea typeface="+mn-ea"/>
              </a:rPr>
              <a:t>info  breakpoint  </a:t>
            </a:r>
            <a:r>
              <a:rPr lang="zh-CN" altLang="en-US" sz="2400" dirty="0" smtClean="0">
                <a:latin typeface="+mn-ea"/>
                <a:ea typeface="+mn-ea"/>
              </a:rPr>
              <a:t>列出</a:t>
            </a:r>
            <a:r>
              <a:rPr lang="zh-CN" altLang="en-US" sz="2400" dirty="0">
                <a:latin typeface="+mn-ea"/>
                <a:ea typeface="+mn-ea"/>
              </a:rPr>
              <a:t>当前所</a:t>
            </a:r>
            <a:r>
              <a:rPr lang="zh-CN" altLang="en-US" sz="2400" dirty="0" smtClean="0">
                <a:latin typeface="+mn-ea"/>
                <a:ea typeface="+mn-ea"/>
              </a:rPr>
              <a:t>设置的</a:t>
            </a:r>
            <a:r>
              <a:rPr lang="zh-CN" altLang="en-US" sz="2400" dirty="0">
                <a:latin typeface="+mn-ea"/>
                <a:ea typeface="+mn-ea"/>
              </a:rPr>
              <a:t>所有观察点</a:t>
            </a:r>
            <a:endParaRPr lang="en-US" altLang="zh-CN" sz="2400" dirty="0" smtClean="0">
              <a:latin typeface="+mn-ea"/>
              <a:ea typeface="+mn-ea"/>
            </a:endParaRPr>
          </a:p>
          <a:p>
            <a:pPr algn="l" eaLnBrk="1" hangingPunct="1">
              <a:spcBef>
                <a:spcPct val="0"/>
              </a:spcBef>
              <a:buClrTx/>
              <a:buFont typeface="Wingdings" pitchFamily="2" charset="2"/>
              <a:buNone/>
            </a:pPr>
            <a:r>
              <a:rPr lang="en-US" altLang="zh-CN" sz="2400" dirty="0">
                <a:latin typeface="+mn-ea"/>
                <a:ea typeface="+mn-ea"/>
              </a:rPr>
              <a:t>e</a:t>
            </a:r>
            <a:r>
              <a:rPr lang="en-US" altLang="zh-CN" sz="2400" dirty="0" smtClean="0">
                <a:latin typeface="+mn-ea"/>
                <a:ea typeface="+mn-ea"/>
              </a:rPr>
              <a:t>nable breakpoint  </a:t>
            </a:r>
            <a:r>
              <a:rPr lang="zh-CN" altLang="en-US" sz="2400" dirty="0" smtClean="0">
                <a:latin typeface="+mn-ea"/>
                <a:ea typeface="+mn-ea"/>
              </a:rPr>
              <a:t>禁止断点</a:t>
            </a:r>
            <a:endParaRPr lang="en-US" altLang="zh-CN" sz="2400" dirty="0" smtClean="0">
              <a:latin typeface="+mn-ea"/>
              <a:ea typeface="+mn-ea"/>
            </a:endParaRPr>
          </a:p>
          <a:p>
            <a:pPr algn="l" eaLnBrk="1" hangingPunct="1">
              <a:spcBef>
                <a:spcPct val="0"/>
              </a:spcBef>
              <a:buClrTx/>
              <a:buNone/>
            </a:pPr>
            <a:r>
              <a:rPr lang="en-US" altLang="zh-CN" sz="2400" dirty="0" smtClean="0">
                <a:latin typeface="+mn-ea"/>
              </a:rPr>
              <a:t>disable breakpoint  </a:t>
            </a:r>
            <a:r>
              <a:rPr lang="zh-CN" altLang="en-US" sz="2400" dirty="0">
                <a:latin typeface="+mn-ea"/>
                <a:ea typeface="+mn-ea"/>
              </a:rPr>
              <a:t>启用</a:t>
            </a:r>
            <a:r>
              <a:rPr lang="zh-CN" altLang="en-US" sz="2400" dirty="0" smtClean="0">
                <a:latin typeface="+mn-ea"/>
                <a:ea typeface="+mn-ea"/>
              </a:rPr>
              <a:t>断点</a:t>
            </a:r>
            <a:endParaRPr lang="en-US" altLang="zh-CN" sz="2400" dirty="0">
              <a:latin typeface="+mn-ea"/>
              <a:ea typeface="+mn-ea"/>
            </a:endParaRPr>
          </a:p>
          <a:p>
            <a:pPr algn="l" eaLnBrk="1" hangingPunct="1">
              <a:spcBef>
                <a:spcPct val="0"/>
              </a:spcBef>
              <a:buClrTx/>
              <a:buFont typeface="Wingdings" pitchFamily="2" charset="2"/>
              <a:buNone/>
            </a:pPr>
            <a:endParaRPr lang="zh-CN" altLang="en-US" sz="2400" dirty="0">
              <a:latin typeface="+mn-ea"/>
              <a:ea typeface="+mn-ea"/>
            </a:endParaRPr>
          </a:p>
          <a:p>
            <a:pPr eaLnBrk="1" hangingPunct="1">
              <a:spcBef>
                <a:spcPct val="0"/>
              </a:spcBef>
              <a:buClrTx/>
              <a:buFont typeface="Wingdings" pitchFamily="2" charset="2"/>
              <a:buNone/>
            </a:pPr>
            <a:endParaRPr lang="zh-CN" altLang="en-US" sz="1800" dirty="0"/>
          </a:p>
        </p:txBody>
      </p:sp>
    </p:spTree>
    <p:extLst>
      <p:ext uri="{BB962C8B-B14F-4D97-AF65-F5344CB8AC3E}">
        <p14:creationId xmlns:p14="http://schemas.microsoft.com/office/powerpoint/2010/main" val="11517039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p:cNvSpPr txBox="1">
            <a:spLocks noChangeArrowheads="1"/>
          </p:cNvSpPr>
          <p:nvPr/>
        </p:nvSpPr>
        <p:spPr bwMode="auto">
          <a:xfrm>
            <a:off x="395288" y="188640"/>
            <a:ext cx="77057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20000"/>
              </a:spcBef>
            </a:pPr>
            <a:r>
              <a:rPr kumimoji="1" lang="en-US" altLang="zh-CN" sz="4000" b="1" dirty="0" smtClean="0">
                <a:latin typeface="+mj-ea"/>
                <a:ea typeface="+mj-ea"/>
              </a:rPr>
              <a:t>  </a:t>
            </a:r>
            <a:r>
              <a:rPr kumimoji="1" lang="en-US" altLang="zh-CN" sz="4000" b="1" dirty="0" err="1">
                <a:latin typeface="+mj-ea"/>
                <a:ea typeface="+mj-ea"/>
              </a:rPr>
              <a:t>GDB</a:t>
            </a:r>
            <a:r>
              <a:rPr kumimoji="1" lang="zh-CN" altLang="en-US" sz="4000" b="1" dirty="0">
                <a:latin typeface="+mj-ea"/>
                <a:ea typeface="+mj-ea"/>
              </a:rPr>
              <a:t>使用流程</a:t>
            </a:r>
            <a:r>
              <a:rPr kumimoji="1" lang="zh-CN" altLang="en-US" sz="4000" dirty="0">
                <a:latin typeface="+mj-ea"/>
                <a:ea typeface="+mj-ea"/>
              </a:rPr>
              <a:t> </a:t>
            </a:r>
          </a:p>
        </p:txBody>
      </p:sp>
      <p:sp>
        <p:nvSpPr>
          <p:cNvPr id="48131" name="Text Box 5"/>
          <p:cNvSpPr txBox="1">
            <a:spLocks noChangeArrowheads="1"/>
          </p:cNvSpPr>
          <p:nvPr/>
        </p:nvSpPr>
        <p:spPr bwMode="auto">
          <a:xfrm>
            <a:off x="251520" y="1124744"/>
            <a:ext cx="8136582" cy="95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5000"/>
              </a:lnSpc>
              <a:spcBef>
                <a:spcPct val="25000"/>
              </a:spcBef>
            </a:pPr>
            <a:r>
              <a:rPr kumimoji="1" lang="zh-CN" altLang="en-US" sz="2600" b="1" dirty="0">
                <a:latin typeface="+mn-ea"/>
                <a:ea typeface="+mn-ea"/>
              </a:rPr>
              <a:t>举例：程序文件名为</a:t>
            </a:r>
            <a:r>
              <a:rPr kumimoji="1" lang="en-US" altLang="zh-CN" sz="2600" b="1" dirty="0" err="1">
                <a:latin typeface="+mn-ea"/>
                <a:ea typeface="+mn-ea"/>
              </a:rPr>
              <a:t>test.c</a:t>
            </a:r>
            <a:r>
              <a:rPr kumimoji="1" lang="zh-CN" altLang="en-US" sz="2600" b="1" dirty="0">
                <a:latin typeface="+mn-ea"/>
                <a:ea typeface="+mn-ea"/>
              </a:rPr>
              <a:t>，程序代码如</a:t>
            </a:r>
            <a:r>
              <a:rPr kumimoji="1" lang="zh-CN" altLang="en-US" sz="2600" b="1" dirty="0" smtClean="0">
                <a:latin typeface="+mn-ea"/>
                <a:ea typeface="+mn-ea"/>
              </a:rPr>
              <a:t>清单</a:t>
            </a:r>
            <a:r>
              <a:rPr kumimoji="1" lang="en-US" altLang="zh-CN" sz="2600" b="1" dirty="0" smtClean="0">
                <a:latin typeface="+mn-ea"/>
                <a:ea typeface="+mn-ea"/>
              </a:rPr>
              <a:t>6</a:t>
            </a:r>
            <a:r>
              <a:rPr kumimoji="1" lang="en-US" altLang="zh-CN" sz="2600" dirty="0">
                <a:latin typeface="+mn-ea"/>
                <a:ea typeface="+mn-ea"/>
              </a:rPr>
              <a:t>,</a:t>
            </a:r>
            <a:r>
              <a:rPr kumimoji="1" lang="zh-CN" altLang="en-US" sz="2600" b="1" dirty="0" smtClean="0">
                <a:latin typeface="+mn-ea"/>
                <a:ea typeface="+mn-ea"/>
              </a:rPr>
              <a:t>通过</a:t>
            </a:r>
            <a:r>
              <a:rPr kumimoji="1" lang="zh-CN" altLang="en-US" sz="2600" b="1" dirty="0">
                <a:latin typeface="+mn-ea"/>
                <a:ea typeface="+mn-ea"/>
              </a:rPr>
              <a:t>对该程序的调试示例熟悉</a:t>
            </a:r>
            <a:r>
              <a:rPr kumimoji="1" lang="en-US" altLang="zh-CN" sz="2600" b="1" dirty="0" err="1">
                <a:latin typeface="+mn-ea"/>
                <a:ea typeface="+mn-ea"/>
              </a:rPr>
              <a:t>GDB</a:t>
            </a:r>
            <a:r>
              <a:rPr kumimoji="1" lang="zh-CN" altLang="en-US" sz="2600" b="1" dirty="0">
                <a:latin typeface="+mn-ea"/>
                <a:ea typeface="+mn-ea"/>
              </a:rPr>
              <a:t>的使用流程</a:t>
            </a:r>
            <a:r>
              <a:rPr kumimoji="1" lang="zh-CN" altLang="en-US" sz="2600" b="1" dirty="0" smtClean="0">
                <a:latin typeface="+mn-ea"/>
                <a:ea typeface="+mn-ea"/>
              </a:rPr>
              <a:t>。</a:t>
            </a:r>
            <a:endParaRPr kumimoji="1" lang="en-US" altLang="zh-CN" sz="2600" b="1" dirty="0">
              <a:latin typeface="+mn-ea"/>
              <a:ea typeface="+mn-ea"/>
            </a:endParaRPr>
          </a:p>
        </p:txBody>
      </p:sp>
      <p:sp>
        <p:nvSpPr>
          <p:cNvPr id="48132" name="Text Box 6"/>
          <p:cNvSpPr txBox="1">
            <a:spLocks noChangeArrowheads="1"/>
          </p:cNvSpPr>
          <p:nvPr/>
        </p:nvSpPr>
        <p:spPr bwMode="auto">
          <a:xfrm>
            <a:off x="323850" y="2348880"/>
            <a:ext cx="4032250" cy="4117975"/>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r>
              <a:rPr kumimoji="1" lang="en-US" altLang="zh-CN" sz="2400" b="1" dirty="0" smtClean="0">
                <a:latin typeface="Times New Roman" pitchFamily="18" charset="0"/>
              </a:rPr>
              <a:t>【</a:t>
            </a:r>
            <a:r>
              <a:rPr kumimoji="1" lang="zh-CN" altLang="en-US" sz="2400" b="1" dirty="0" smtClean="0">
                <a:latin typeface="Times New Roman" pitchFamily="18" charset="0"/>
              </a:rPr>
              <a:t>清单</a:t>
            </a:r>
            <a:r>
              <a:rPr kumimoji="1" lang="en-US" altLang="zh-CN" sz="2400" b="1" dirty="0" smtClean="0">
                <a:latin typeface="Times New Roman" pitchFamily="18" charset="0"/>
              </a:rPr>
              <a:t>6</a:t>
            </a:r>
            <a:r>
              <a:rPr kumimoji="1" lang="en-US" altLang="zh-CN" sz="2400" b="1" dirty="0">
                <a:latin typeface="Times New Roman" pitchFamily="18" charset="0"/>
              </a:rPr>
              <a:t>】</a:t>
            </a:r>
          </a:p>
          <a:p>
            <a:pPr algn="l" eaLnBrk="1" hangingPunct="1"/>
            <a:r>
              <a:rPr kumimoji="1" lang="en-US" altLang="zh-CN" sz="2400" b="1" dirty="0">
                <a:latin typeface="Times New Roman" pitchFamily="18" charset="0"/>
              </a:rPr>
              <a:t>#include &lt;</a:t>
            </a:r>
            <a:r>
              <a:rPr kumimoji="1" lang="en-US" altLang="zh-CN" sz="2400" b="1" dirty="0" err="1">
                <a:latin typeface="Times New Roman" pitchFamily="18" charset="0"/>
              </a:rPr>
              <a:t>stdio.h</a:t>
            </a:r>
            <a:r>
              <a:rPr kumimoji="1" lang="en-US" altLang="zh-CN" sz="2400" b="1" dirty="0">
                <a:latin typeface="Times New Roman" pitchFamily="18" charset="0"/>
              </a:rPr>
              <a:t>&gt;</a:t>
            </a:r>
          </a:p>
          <a:p>
            <a:pPr algn="l" eaLnBrk="1" hangingPunct="1"/>
            <a:r>
              <a:rPr kumimoji="1" lang="en-US" altLang="zh-CN" sz="2400" b="1" dirty="0">
                <a:latin typeface="Times New Roman" pitchFamily="18" charset="0"/>
              </a:rPr>
              <a:t>void sum(</a:t>
            </a:r>
            <a:r>
              <a:rPr kumimoji="1" lang="en-US" altLang="zh-CN" sz="2400" b="1" dirty="0" err="1">
                <a:latin typeface="Times New Roman" pitchFamily="18" charset="0"/>
              </a:rPr>
              <a:t>int</a:t>
            </a:r>
            <a:r>
              <a:rPr kumimoji="1" lang="en-US" altLang="zh-CN" sz="2400" b="1" dirty="0">
                <a:latin typeface="Times New Roman" pitchFamily="18" charset="0"/>
              </a:rPr>
              <a:t> m);</a:t>
            </a:r>
          </a:p>
          <a:p>
            <a:pPr algn="l" eaLnBrk="1" hangingPunct="1"/>
            <a:r>
              <a:rPr kumimoji="1" lang="en-US" altLang="zh-CN" sz="2400" b="1" dirty="0" err="1">
                <a:latin typeface="Times New Roman" pitchFamily="18" charset="0"/>
              </a:rPr>
              <a:t>int</a:t>
            </a:r>
            <a:r>
              <a:rPr kumimoji="1" lang="en-US" altLang="zh-CN" sz="2400" b="1" dirty="0">
                <a:latin typeface="Times New Roman" pitchFamily="18" charset="0"/>
              </a:rPr>
              <a:t> main()</a:t>
            </a:r>
          </a:p>
          <a:p>
            <a:pPr algn="l" eaLnBrk="1" hangingPunct="1"/>
            <a:r>
              <a:rPr kumimoji="1" lang="en-US" altLang="zh-CN" sz="2400" b="1" dirty="0">
                <a:latin typeface="Times New Roman" pitchFamily="18" charset="0"/>
              </a:rPr>
              <a:t>{</a:t>
            </a:r>
          </a:p>
          <a:p>
            <a:pPr algn="l" eaLnBrk="1" hangingPunct="1"/>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i,n</a:t>
            </a:r>
            <a:r>
              <a:rPr kumimoji="1" lang="en-US" altLang="zh-CN" sz="2400" b="1" dirty="0">
                <a:latin typeface="Times New Roman" pitchFamily="18" charset="0"/>
              </a:rPr>
              <a:t>=0;</a:t>
            </a:r>
          </a:p>
          <a:p>
            <a:pPr algn="l" eaLnBrk="1" hangingPunct="1"/>
            <a:r>
              <a:rPr kumimoji="1" lang="en-US" altLang="zh-CN" sz="2400" b="1" dirty="0">
                <a:latin typeface="Times New Roman" pitchFamily="18" charset="0"/>
              </a:rPr>
              <a:t>   sum(50);</a:t>
            </a:r>
          </a:p>
          <a:p>
            <a:pPr algn="l" eaLnBrk="1" hangingPunct="1"/>
            <a:r>
              <a:rPr kumimoji="1" lang="en-US" altLang="zh-CN" sz="2400" b="1" dirty="0">
                <a:latin typeface="Times New Roman" pitchFamily="18" charset="0"/>
              </a:rPr>
              <a:t>   for(</a:t>
            </a:r>
            <a:r>
              <a:rPr kumimoji="1" lang="en-US" altLang="zh-CN" sz="2400" b="1" dirty="0" err="1">
                <a:latin typeface="Times New Roman" pitchFamily="18" charset="0"/>
              </a:rPr>
              <a:t>i</a:t>
            </a:r>
            <a:r>
              <a:rPr kumimoji="1" lang="en-US" altLang="zh-CN" sz="2400" b="1" dirty="0">
                <a:latin typeface="Times New Roman" pitchFamily="18" charset="0"/>
              </a:rPr>
              <a:t>=1; </a:t>
            </a:r>
            <a:r>
              <a:rPr kumimoji="1" lang="en-US" altLang="zh-CN" sz="2400" b="1" dirty="0" err="1">
                <a:latin typeface="Times New Roman" pitchFamily="18" charset="0"/>
              </a:rPr>
              <a:t>i</a:t>
            </a:r>
            <a:r>
              <a:rPr kumimoji="1" lang="en-US" altLang="zh-CN" sz="2400" b="1" dirty="0">
                <a:latin typeface="Times New Roman" pitchFamily="18" charset="0"/>
              </a:rPr>
              <a:t>&lt;=50; </a:t>
            </a:r>
            <a:r>
              <a:rPr kumimoji="1" lang="en-US" altLang="zh-CN" sz="2400" b="1" dirty="0" err="1">
                <a:latin typeface="Times New Roman" pitchFamily="18" charset="0"/>
              </a:rPr>
              <a:t>i</a:t>
            </a:r>
            <a:r>
              <a:rPr kumimoji="1" lang="en-US" altLang="zh-CN" sz="2400" b="1" dirty="0">
                <a:latin typeface="Times New Roman" pitchFamily="18" charset="0"/>
              </a:rPr>
              <a:t>++)</a:t>
            </a:r>
          </a:p>
          <a:p>
            <a:pPr algn="l" eaLnBrk="1" hangingPunct="1"/>
            <a:r>
              <a:rPr kumimoji="1" lang="en-US" altLang="zh-CN" sz="2400" b="1" dirty="0">
                <a:latin typeface="Times New Roman" pitchFamily="18" charset="0"/>
              </a:rPr>
              <a:t>   {</a:t>
            </a:r>
          </a:p>
          <a:p>
            <a:pPr algn="l" eaLnBrk="1" hangingPunct="1"/>
            <a:r>
              <a:rPr kumimoji="1" lang="en-US" altLang="zh-CN" sz="2400" b="1" dirty="0">
                <a:latin typeface="Times New Roman" pitchFamily="18" charset="0"/>
              </a:rPr>
              <a:t>      n += </a:t>
            </a:r>
            <a:r>
              <a:rPr kumimoji="1" lang="en-US" altLang="zh-CN" sz="2400" b="1" dirty="0" err="1">
                <a:latin typeface="Times New Roman" pitchFamily="18" charset="0"/>
              </a:rPr>
              <a:t>i</a:t>
            </a:r>
            <a:r>
              <a:rPr kumimoji="1" lang="en-US" altLang="zh-CN" sz="2400" b="1" dirty="0">
                <a:latin typeface="Times New Roman" pitchFamily="18" charset="0"/>
              </a:rPr>
              <a:t>;</a:t>
            </a:r>
          </a:p>
          <a:p>
            <a:pPr algn="l" eaLnBrk="1" hangingPunct="1"/>
            <a:r>
              <a:rPr kumimoji="1" lang="en-US" altLang="zh-CN" sz="2400" b="1" dirty="0">
                <a:latin typeface="Times New Roman" pitchFamily="18" charset="0"/>
              </a:rPr>
              <a:t>   }</a:t>
            </a:r>
            <a:endParaRPr kumimoji="1" lang="zh-CN" altLang="en-US" sz="2400" b="1" dirty="0">
              <a:latin typeface="Times New Roman" pitchFamily="18" charset="0"/>
            </a:endParaRPr>
          </a:p>
        </p:txBody>
      </p:sp>
      <p:sp>
        <p:nvSpPr>
          <p:cNvPr id="48133" name="Text Box 7"/>
          <p:cNvSpPr txBox="1">
            <a:spLocks noChangeArrowheads="1"/>
          </p:cNvSpPr>
          <p:nvPr/>
        </p:nvSpPr>
        <p:spPr bwMode="auto">
          <a:xfrm>
            <a:off x="4572000" y="2348880"/>
            <a:ext cx="4392613" cy="4117975"/>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r>
              <a:rPr kumimoji="1" lang="en-US" altLang="zh-CN" sz="2400" b="1" dirty="0" err="1">
                <a:latin typeface="Times New Roman" pitchFamily="18" charset="0"/>
              </a:rPr>
              <a:t>printf</a:t>
            </a:r>
            <a:r>
              <a:rPr kumimoji="1" lang="en-US" altLang="zh-CN" sz="2400" b="1" dirty="0">
                <a:latin typeface="Times New Roman" pitchFamily="18" charset="0"/>
              </a:rPr>
              <a:t>("The sum of 1-50 is %d \n", n );</a:t>
            </a:r>
          </a:p>
          <a:p>
            <a:pPr algn="l" eaLnBrk="1" hangingPunct="1"/>
            <a:r>
              <a:rPr kumimoji="1" lang="en-US" altLang="zh-CN" sz="2400" b="1" dirty="0">
                <a:latin typeface="Times New Roman" pitchFamily="18" charset="0"/>
              </a:rPr>
              <a:t>   return(0);</a:t>
            </a:r>
          </a:p>
          <a:p>
            <a:pPr algn="l" eaLnBrk="1" hangingPunct="1"/>
            <a:r>
              <a:rPr kumimoji="1" lang="en-US" altLang="zh-CN" sz="2400" b="1" dirty="0">
                <a:latin typeface="Times New Roman" pitchFamily="18" charset="0"/>
              </a:rPr>
              <a:t>}</a:t>
            </a:r>
          </a:p>
          <a:p>
            <a:pPr algn="l" eaLnBrk="1" hangingPunct="1"/>
            <a:r>
              <a:rPr kumimoji="1" lang="en-US" altLang="zh-CN" sz="2400" b="1" dirty="0">
                <a:latin typeface="Times New Roman" pitchFamily="18" charset="0"/>
              </a:rPr>
              <a:t>void sum(</a:t>
            </a:r>
            <a:r>
              <a:rPr kumimoji="1" lang="en-US" altLang="zh-CN" sz="2400" b="1" dirty="0" err="1">
                <a:latin typeface="Times New Roman" pitchFamily="18" charset="0"/>
              </a:rPr>
              <a:t>int</a:t>
            </a:r>
            <a:r>
              <a:rPr kumimoji="1" lang="en-US" altLang="zh-CN" sz="2400" b="1" dirty="0">
                <a:latin typeface="Times New Roman" pitchFamily="18" charset="0"/>
              </a:rPr>
              <a:t> m)</a:t>
            </a:r>
          </a:p>
          <a:p>
            <a:pPr algn="l" eaLnBrk="1" hangingPunct="1"/>
            <a:r>
              <a:rPr kumimoji="1" lang="en-US" altLang="zh-CN" sz="2400" b="1" dirty="0">
                <a:latin typeface="Times New Roman" pitchFamily="18" charset="0"/>
              </a:rPr>
              <a:t>{</a:t>
            </a:r>
          </a:p>
          <a:p>
            <a:pPr algn="l" eaLnBrk="1" hangingPunct="1"/>
            <a:r>
              <a:rPr kumimoji="1" lang="en-US" altLang="zh-CN" sz="2400" b="1" dirty="0">
                <a:latin typeface="Times New Roman" pitchFamily="18" charset="0"/>
              </a:rPr>
              <a:t>   </a:t>
            </a:r>
            <a:r>
              <a:rPr kumimoji="1" lang="en-US" altLang="zh-CN" sz="2400" b="1" dirty="0" err="1">
                <a:latin typeface="Times New Roman" pitchFamily="18" charset="0"/>
              </a:rPr>
              <a:t>int</a:t>
            </a:r>
            <a:r>
              <a:rPr kumimoji="1" lang="en-US" altLang="zh-CN" sz="2400" b="1" dirty="0">
                <a:latin typeface="Times New Roman" pitchFamily="18" charset="0"/>
              </a:rPr>
              <a:t> </a:t>
            </a:r>
            <a:r>
              <a:rPr kumimoji="1" lang="en-US" altLang="zh-CN" sz="2400" b="1" dirty="0" err="1">
                <a:latin typeface="Times New Roman" pitchFamily="18" charset="0"/>
              </a:rPr>
              <a:t>i,n</a:t>
            </a:r>
            <a:r>
              <a:rPr kumimoji="1" lang="en-US" altLang="zh-CN" sz="2400" b="1" dirty="0">
                <a:latin typeface="Times New Roman" pitchFamily="18" charset="0"/>
              </a:rPr>
              <a:t>=0;</a:t>
            </a:r>
          </a:p>
          <a:p>
            <a:pPr algn="l" eaLnBrk="1" hangingPunct="1"/>
            <a:r>
              <a:rPr kumimoji="1" lang="en-US" altLang="zh-CN" sz="2400" b="1" dirty="0">
                <a:latin typeface="Times New Roman" pitchFamily="18" charset="0"/>
              </a:rPr>
              <a:t>   for(</a:t>
            </a:r>
            <a:r>
              <a:rPr kumimoji="1" lang="en-US" altLang="zh-CN" sz="2400" b="1" dirty="0" err="1">
                <a:latin typeface="Times New Roman" pitchFamily="18" charset="0"/>
              </a:rPr>
              <a:t>i</a:t>
            </a:r>
            <a:r>
              <a:rPr kumimoji="1" lang="en-US" altLang="zh-CN" sz="2400" b="1" dirty="0">
                <a:latin typeface="Times New Roman" pitchFamily="18" charset="0"/>
              </a:rPr>
              <a:t>=1; </a:t>
            </a:r>
            <a:r>
              <a:rPr kumimoji="1" lang="en-US" altLang="zh-CN" sz="2400" b="1" dirty="0" err="1">
                <a:latin typeface="Times New Roman" pitchFamily="18" charset="0"/>
              </a:rPr>
              <a:t>i</a:t>
            </a:r>
            <a:r>
              <a:rPr kumimoji="1" lang="en-US" altLang="zh-CN" sz="2400" b="1" dirty="0">
                <a:latin typeface="Times New Roman" pitchFamily="18" charset="0"/>
              </a:rPr>
              <a:t>&lt;=</a:t>
            </a:r>
            <a:r>
              <a:rPr kumimoji="1" lang="en-US" altLang="zh-CN" sz="2400" b="1" dirty="0" err="1">
                <a:latin typeface="Times New Roman" pitchFamily="18" charset="0"/>
              </a:rPr>
              <a:t>m;i</a:t>
            </a:r>
            <a:r>
              <a:rPr kumimoji="1" lang="en-US" altLang="zh-CN" sz="2400" b="1" dirty="0">
                <a:latin typeface="Times New Roman" pitchFamily="18" charset="0"/>
              </a:rPr>
              <a:t>++) n += </a:t>
            </a:r>
            <a:r>
              <a:rPr kumimoji="1" lang="en-US" altLang="zh-CN" sz="2400" b="1" dirty="0" err="1">
                <a:latin typeface="Times New Roman" pitchFamily="18" charset="0"/>
              </a:rPr>
              <a:t>i</a:t>
            </a:r>
            <a:r>
              <a:rPr kumimoji="1" lang="en-US" altLang="zh-CN" sz="2400" b="1" dirty="0">
                <a:latin typeface="Times New Roman" pitchFamily="18" charset="0"/>
              </a:rPr>
              <a:t>;</a:t>
            </a:r>
          </a:p>
          <a:p>
            <a:pPr algn="l" eaLnBrk="1" hangingPunct="1"/>
            <a:r>
              <a:rPr kumimoji="1" lang="en-US" altLang="zh-CN" sz="2400" b="1" dirty="0">
                <a:latin typeface="Times New Roman" pitchFamily="18" charset="0"/>
              </a:rPr>
              <a:t>   </a:t>
            </a:r>
            <a:r>
              <a:rPr kumimoji="1" lang="en-US" altLang="zh-CN" sz="2400" b="1" dirty="0" err="1">
                <a:latin typeface="Times New Roman" pitchFamily="18" charset="0"/>
              </a:rPr>
              <a:t>printf</a:t>
            </a:r>
            <a:r>
              <a:rPr kumimoji="1" lang="en-US" altLang="zh-CN" sz="2400" b="1" dirty="0">
                <a:latin typeface="Times New Roman" pitchFamily="18" charset="0"/>
              </a:rPr>
              <a:t>("The sum of 1-m is %d\n", n);</a:t>
            </a:r>
          </a:p>
          <a:p>
            <a:pPr algn="l" eaLnBrk="1" hangingPunct="1"/>
            <a:r>
              <a:rPr kumimoji="1" lang="en-US" altLang="zh-CN" sz="2400" b="1" dirty="0">
                <a:latin typeface="Times New Roman" pitchFamily="18" charset="0"/>
              </a:rPr>
              <a:t>}</a:t>
            </a:r>
            <a:endParaRPr kumimoji="1" lang="zh-CN" altLang="en-US" sz="2400" b="1" dirty="0">
              <a:latin typeface="Times New Roman" pitchFamily="18" charset="0"/>
            </a:endParaRPr>
          </a:p>
        </p:txBody>
      </p:sp>
    </p:spTree>
    <p:extLst>
      <p:ext uri="{BB962C8B-B14F-4D97-AF65-F5344CB8AC3E}">
        <p14:creationId xmlns:p14="http://schemas.microsoft.com/office/powerpoint/2010/main" val="11630560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179512" y="1363990"/>
            <a:ext cx="84963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5000"/>
              </a:lnSpc>
              <a:spcBef>
                <a:spcPct val="25000"/>
              </a:spcBef>
            </a:pPr>
            <a:r>
              <a:rPr kumimoji="1" lang="zh-CN" altLang="en-US" sz="2400" b="1" dirty="0" smtClean="0">
                <a:latin typeface="+mn-ea"/>
                <a:ea typeface="+mn-ea"/>
              </a:rPr>
              <a:t>首先使用</a:t>
            </a:r>
            <a:r>
              <a:rPr kumimoji="1" lang="en-US" altLang="zh-CN" sz="2400" dirty="0" err="1" smtClean="0">
                <a:latin typeface="+mn-ea"/>
                <a:ea typeface="+mn-ea"/>
              </a:rPr>
              <a:t>gcc</a:t>
            </a:r>
            <a:r>
              <a:rPr kumimoji="1" lang="zh-CN" altLang="en-US" sz="2400" b="1" dirty="0" smtClean="0">
                <a:latin typeface="+mn-ea"/>
                <a:ea typeface="+mn-ea"/>
              </a:rPr>
              <a:t>对</a:t>
            </a:r>
            <a:r>
              <a:rPr kumimoji="1" lang="en-US" altLang="zh-CN" sz="2400" b="1" dirty="0" err="1">
                <a:latin typeface="+mn-ea"/>
                <a:ea typeface="+mn-ea"/>
              </a:rPr>
              <a:t>test.c</a:t>
            </a:r>
            <a:r>
              <a:rPr kumimoji="1" lang="zh-CN" altLang="en-US" sz="2400" b="1" dirty="0">
                <a:latin typeface="+mn-ea"/>
                <a:ea typeface="+mn-ea"/>
              </a:rPr>
              <a:t>进行编译。</a:t>
            </a:r>
          </a:p>
          <a:p>
            <a:pPr algn="l" eaLnBrk="1" hangingPunct="1">
              <a:lnSpc>
                <a:spcPct val="115000"/>
              </a:lnSpc>
              <a:spcBef>
                <a:spcPct val="25000"/>
              </a:spcBef>
            </a:pPr>
            <a:r>
              <a:rPr kumimoji="1" lang="zh-CN" altLang="en-US" sz="2400" b="1" dirty="0" smtClean="0">
                <a:solidFill>
                  <a:srgbClr val="0000CC"/>
                </a:solidFill>
                <a:latin typeface="+mn-ea"/>
                <a:ea typeface="+mn-ea"/>
              </a:rPr>
              <a:t>注意：</a:t>
            </a:r>
            <a:r>
              <a:rPr kumimoji="1" lang="en-US" altLang="zh-CN" sz="2400" dirty="0" err="1" smtClean="0">
                <a:latin typeface="+mn-ea"/>
                <a:ea typeface="+mn-ea"/>
              </a:rPr>
              <a:t>gdb</a:t>
            </a:r>
            <a:r>
              <a:rPr kumimoji="1" lang="zh-CN" altLang="en-US" sz="2400" b="1" dirty="0" smtClean="0">
                <a:latin typeface="+mn-ea"/>
                <a:ea typeface="+mn-ea"/>
              </a:rPr>
              <a:t>进行</a:t>
            </a:r>
            <a:r>
              <a:rPr kumimoji="1" lang="zh-CN" altLang="en-US" sz="2400" b="1" dirty="0">
                <a:latin typeface="+mn-ea"/>
                <a:ea typeface="+mn-ea"/>
              </a:rPr>
              <a:t>调试的是</a:t>
            </a:r>
            <a:r>
              <a:rPr kumimoji="1" lang="zh-CN" altLang="en-US" sz="2400" b="1" dirty="0">
                <a:solidFill>
                  <a:srgbClr val="CC0099"/>
                </a:solidFill>
                <a:latin typeface="+mn-ea"/>
                <a:ea typeface="+mn-ea"/>
              </a:rPr>
              <a:t>可执行文件</a:t>
            </a:r>
            <a:r>
              <a:rPr kumimoji="1" lang="zh-CN" altLang="en-US" sz="2400" b="1" dirty="0">
                <a:latin typeface="+mn-ea"/>
                <a:ea typeface="+mn-ea"/>
              </a:rPr>
              <a:t>，而不是如“</a:t>
            </a:r>
            <a:r>
              <a:rPr kumimoji="1" lang="en-US" altLang="zh-CN" sz="2400" b="1" dirty="0">
                <a:latin typeface="+mn-ea"/>
                <a:ea typeface="+mn-ea"/>
              </a:rPr>
              <a:t>.c”</a:t>
            </a:r>
            <a:r>
              <a:rPr kumimoji="1" lang="zh-CN" altLang="en-US" sz="2400" b="1" dirty="0">
                <a:latin typeface="+mn-ea"/>
                <a:ea typeface="+mn-ea"/>
              </a:rPr>
              <a:t>的源代码，因此，需要先</a:t>
            </a:r>
            <a:r>
              <a:rPr kumimoji="1" lang="zh-CN" altLang="en-US" sz="2400" b="1" dirty="0" smtClean="0">
                <a:latin typeface="+mn-ea"/>
                <a:ea typeface="+mn-ea"/>
              </a:rPr>
              <a:t>通过</a:t>
            </a:r>
            <a:r>
              <a:rPr kumimoji="1" lang="en-US" altLang="zh-CN" sz="2400" dirty="0" err="1" smtClean="0">
                <a:latin typeface="+mn-ea"/>
                <a:ea typeface="+mn-ea"/>
              </a:rPr>
              <a:t>gcc</a:t>
            </a:r>
            <a:r>
              <a:rPr kumimoji="1" lang="zh-CN" altLang="en-US" sz="2400" b="1" dirty="0" smtClean="0">
                <a:latin typeface="+mn-ea"/>
                <a:ea typeface="+mn-ea"/>
              </a:rPr>
              <a:t>编译生成</a:t>
            </a:r>
            <a:r>
              <a:rPr kumimoji="1" lang="zh-CN" altLang="en-US" sz="2400" b="1" dirty="0">
                <a:latin typeface="+mn-ea"/>
                <a:ea typeface="+mn-ea"/>
              </a:rPr>
              <a:t>可执行文件才能</a:t>
            </a:r>
            <a:r>
              <a:rPr kumimoji="1" lang="zh-CN" altLang="en-US" sz="2400" b="1" dirty="0" smtClean="0">
                <a:latin typeface="+mn-ea"/>
                <a:ea typeface="+mn-ea"/>
              </a:rPr>
              <a:t>用</a:t>
            </a:r>
            <a:r>
              <a:rPr kumimoji="1" lang="en-US" altLang="zh-CN" sz="2400" dirty="0" err="1" smtClean="0">
                <a:latin typeface="+mn-ea"/>
                <a:ea typeface="+mn-ea"/>
              </a:rPr>
              <a:t>gdb</a:t>
            </a:r>
            <a:r>
              <a:rPr kumimoji="1" lang="zh-CN" altLang="en-US" sz="2400" b="1" dirty="0" smtClean="0">
                <a:latin typeface="+mn-ea"/>
                <a:ea typeface="+mn-ea"/>
              </a:rPr>
              <a:t>进行</a:t>
            </a:r>
            <a:r>
              <a:rPr kumimoji="1" lang="zh-CN" altLang="en-US" sz="2400" b="1" dirty="0">
                <a:latin typeface="+mn-ea"/>
                <a:ea typeface="+mn-ea"/>
              </a:rPr>
              <a:t>调试。编译时</a:t>
            </a:r>
            <a:r>
              <a:rPr kumimoji="1" lang="zh-CN" altLang="en-US" sz="2400" b="1" dirty="0">
                <a:solidFill>
                  <a:srgbClr val="CC0099"/>
                </a:solidFill>
                <a:latin typeface="+mn-ea"/>
                <a:ea typeface="+mn-ea"/>
              </a:rPr>
              <a:t>一定要加上选项“</a:t>
            </a:r>
            <a:r>
              <a:rPr kumimoji="1" lang="en-US" altLang="zh-CN" sz="2400" b="1" dirty="0">
                <a:solidFill>
                  <a:srgbClr val="CC0099"/>
                </a:solidFill>
                <a:latin typeface="+mn-ea"/>
                <a:ea typeface="+mn-ea"/>
              </a:rPr>
              <a:t>-g”</a:t>
            </a:r>
            <a:r>
              <a:rPr kumimoji="1" lang="zh-CN" altLang="en-US" sz="2400" b="1" dirty="0">
                <a:latin typeface="+mn-ea"/>
                <a:ea typeface="+mn-ea"/>
              </a:rPr>
              <a:t>，这样编译出的可执行代码中才包含调试信息，</a:t>
            </a:r>
            <a:r>
              <a:rPr kumimoji="1" lang="zh-CN" altLang="en-US" sz="2400" b="1" dirty="0" smtClean="0">
                <a:latin typeface="+mn-ea"/>
                <a:ea typeface="+mn-ea"/>
              </a:rPr>
              <a:t>否则</a:t>
            </a:r>
            <a:r>
              <a:rPr kumimoji="1" lang="en-US" altLang="zh-CN" sz="2400" dirty="0" err="1" smtClean="0">
                <a:latin typeface="+mn-ea"/>
                <a:ea typeface="+mn-ea"/>
              </a:rPr>
              <a:t>g</a:t>
            </a:r>
            <a:r>
              <a:rPr kumimoji="1" lang="en-US" altLang="zh-CN" sz="2400" b="1" dirty="0" err="1" smtClean="0">
                <a:latin typeface="+mn-ea"/>
                <a:ea typeface="+mn-ea"/>
              </a:rPr>
              <a:t>db</a:t>
            </a:r>
            <a:r>
              <a:rPr kumimoji="1" lang="zh-CN" altLang="en-US" sz="2400" b="1" dirty="0">
                <a:latin typeface="+mn-ea"/>
                <a:ea typeface="+mn-ea"/>
              </a:rPr>
              <a:t>无法载入该可执行文件。</a:t>
            </a:r>
          </a:p>
          <a:p>
            <a:pPr algn="l" eaLnBrk="1" hangingPunct="1">
              <a:lnSpc>
                <a:spcPct val="115000"/>
              </a:lnSpc>
              <a:spcBef>
                <a:spcPct val="25000"/>
              </a:spcBef>
            </a:pPr>
            <a:endParaRPr kumimoji="1" lang="zh-CN" altLang="en-US" sz="2400" b="1" dirty="0">
              <a:latin typeface="+mn-ea"/>
              <a:ea typeface="+mn-ea"/>
            </a:endParaRPr>
          </a:p>
          <a:p>
            <a:pPr algn="l" eaLnBrk="1" hangingPunct="1">
              <a:lnSpc>
                <a:spcPct val="115000"/>
              </a:lnSpc>
              <a:spcBef>
                <a:spcPct val="25000"/>
              </a:spcBef>
            </a:pPr>
            <a:r>
              <a:rPr kumimoji="1" lang="en-US" altLang="zh-CN" sz="2400" dirty="0">
                <a:latin typeface="+mn-ea"/>
              </a:rPr>
              <a:t>[</a:t>
            </a:r>
            <a:r>
              <a:rPr kumimoji="1" lang="en-US" altLang="zh-CN" sz="2400" dirty="0" err="1">
                <a:latin typeface="+mn-ea"/>
              </a:rPr>
              <a:t>root@linux</a:t>
            </a:r>
            <a:r>
              <a:rPr kumimoji="1" lang="en-US" altLang="zh-CN" sz="2400" dirty="0">
                <a:latin typeface="+mn-ea"/>
              </a:rPr>
              <a:t> root]# </a:t>
            </a:r>
            <a:r>
              <a:rPr kumimoji="1" lang="en-US" altLang="zh-CN" sz="2400" b="1" dirty="0" err="1" smtClean="0">
                <a:solidFill>
                  <a:srgbClr val="0000CC"/>
                </a:solidFill>
                <a:latin typeface="+mn-ea"/>
                <a:ea typeface="+mn-ea"/>
              </a:rPr>
              <a:t>gcc</a:t>
            </a:r>
            <a:r>
              <a:rPr kumimoji="1" lang="en-US" altLang="zh-CN" sz="2400" b="1" dirty="0" smtClean="0">
                <a:solidFill>
                  <a:srgbClr val="0000CC"/>
                </a:solidFill>
                <a:latin typeface="+mn-ea"/>
                <a:ea typeface="+mn-ea"/>
              </a:rPr>
              <a:t> </a:t>
            </a:r>
            <a:r>
              <a:rPr kumimoji="1" lang="en-US" altLang="zh-CN" sz="2400" b="1" dirty="0">
                <a:solidFill>
                  <a:srgbClr val="0000CC"/>
                </a:solidFill>
                <a:latin typeface="+mn-ea"/>
                <a:ea typeface="+mn-ea"/>
              </a:rPr>
              <a:t>-g </a:t>
            </a:r>
            <a:r>
              <a:rPr kumimoji="1" lang="en-US" altLang="zh-CN" sz="2400" b="1" dirty="0" err="1">
                <a:solidFill>
                  <a:srgbClr val="0000CC"/>
                </a:solidFill>
                <a:latin typeface="+mn-ea"/>
                <a:ea typeface="+mn-ea"/>
              </a:rPr>
              <a:t>test.c</a:t>
            </a:r>
            <a:r>
              <a:rPr kumimoji="1" lang="en-US" altLang="zh-CN" sz="2400" b="1" dirty="0">
                <a:solidFill>
                  <a:srgbClr val="0000CC"/>
                </a:solidFill>
                <a:latin typeface="+mn-ea"/>
                <a:ea typeface="+mn-ea"/>
              </a:rPr>
              <a:t> -o test</a:t>
            </a:r>
          </a:p>
          <a:p>
            <a:pPr algn="l" eaLnBrk="1" hangingPunct="1">
              <a:lnSpc>
                <a:spcPct val="115000"/>
              </a:lnSpc>
              <a:spcBef>
                <a:spcPct val="25000"/>
              </a:spcBef>
            </a:pPr>
            <a:endParaRPr kumimoji="1" lang="en-US" altLang="zh-CN" sz="2400" dirty="0">
              <a:latin typeface="+mn-ea"/>
              <a:ea typeface="+mn-ea"/>
            </a:endParaRPr>
          </a:p>
          <a:p>
            <a:pPr algn="l" eaLnBrk="1" hangingPunct="1">
              <a:lnSpc>
                <a:spcPct val="115000"/>
              </a:lnSpc>
              <a:spcBef>
                <a:spcPct val="25000"/>
              </a:spcBef>
            </a:pPr>
            <a:r>
              <a:rPr kumimoji="1" lang="zh-CN" altLang="en-US" sz="2400" b="1" dirty="0" smtClean="0">
                <a:latin typeface="+mn-ea"/>
                <a:ea typeface="+mn-ea"/>
              </a:rPr>
              <a:t>这</a:t>
            </a:r>
            <a:r>
              <a:rPr kumimoji="1" lang="zh-CN" altLang="en-US" sz="2400" b="1" dirty="0">
                <a:latin typeface="+mn-ea"/>
                <a:ea typeface="+mn-ea"/>
              </a:rPr>
              <a:t>段程序没有错误，但调试完全正确的程序可以更加了解</a:t>
            </a:r>
            <a:r>
              <a:rPr kumimoji="1" lang="en-US" altLang="zh-CN" sz="2400" b="1" dirty="0" err="1">
                <a:latin typeface="+mn-ea"/>
                <a:ea typeface="+mn-ea"/>
              </a:rPr>
              <a:t>GDB</a:t>
            </a:r>
            <a:r>
              <a:rPr kumimoji="1" lang="zh-CN" altLang="en-US" sz="2400" b="1" dirty="0">
                <a:latin typeface="+mn-ea"/>
                <a:ea typeface="+mn-ea"/>
              </a:rPr>
              <a:t>的使用流程</a:t>
            </a:r>
            <a:r>
              <a:rPr kumimoji="1" lang="zh-CN" altLang="en-US" sz="2400" b="1" dirty="0" smtClean="0">
                <a:latin typeface="+mn-ea"/>
                <a:ea typeface="+mn-ea"/>
              </a:rPr>
              <a:t>。    </a:t>
            </a:r>
            <a:endParaRPr kumimoji="1" lang="zh-CN" altLang="en-US" sz="2400" b="1" u="sng" dirty="0">
              <a:solidFill>
                <a:srgbClr val="0000CC"/>
              </a:solidFill>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58</a:t>
            </a:fld>
            <a:endParaRPr lang="en-US" altLang="zh-CN"/>
          </a:p>
        </p:txBody>
      </p:sp>
      <p:sp>
        <p:nvSpPr>
          <p:cNvPr id="4" name="Text Box 4"/>
          <p:cNvSpPr txBox="1">
            <a:spLocks noChangeArrowheads="1"/>
          </p:cNvSpPr>
          <p:nvPr/>
        </p:nvSpPr>
        <p:spPr bwMode="auto">
          <a:xfrm>
            <a:off x="684213" y="404813"/>
            <a:ext cx="6480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spcBef>
                <a:spcPct val="20000"/>
              </a:spcBef>
            </a:pPr>
            <a:r>
              <a:rPr kumimoji="1" lang="en-US" altLang="zh-CN" sz="4000" b="1" dirty="0" err="1" smtClean="0">
                <a:latin typeface="+mj-ea"/>
                <a:ea typeface="+mj-ea"/>
              </a:rPr>
              <a:t>GDB</a:t>
            </a:r>
            <a:r>
              <a:rPr kumimoji="1" lang="zh-CN" altLang="en-US" sz="4000" b="1" dirty="0">
                <a:latin typeface="+mj-ea"/>
                <a:ea typeface="+mj-ea"/>
              </a:rPr>
              <a:t>调试器</a:t>
            </a:r>
          </a:p>
        </p:txBody>
      </p:sp>
    </p:spTree>
    <p:extLst>
      <p:ext uri="{BB962C8B-B14F-4D97-AF65-F5344CB8AC3E}">
        <p14:creationId xmlns:p14="http://schemas.microsoft.com/office/powerpoint/2010/main" val="40750891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323850" y="1052736"/>
            <a:ext cx="8208590" cy="4154984"/>
          </a:xfrm>
          <a:prstGeom prst="rect">
            <a:avLst/>
          </a:prstGeom>
          <a:solidFill>
            <a:srgbClr val="CC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r>
              <a:rPr kumimoji="1" lang="en-US" altLang="zh-CN" sz="2000" dirty="0">
                <a:latin typeface="+mn-ea"/>
              </a:rPr>
              <a:t>[</a:t>
            </a:r>
            <a:r>
              <a:rPr kumimoji="1" lang="en-US" altLang="zh-CN" sz="2000" dirty="0" err="1">
                <a:latin typeface="+mn-ea"/>
              </a:rPr>
              <a:t>root@linux</a:t>
            </a:r>
            <a:r>
              <a:rPr kumimoji="1" lang="en-US" altLang="zh-CN" sz="2000" dirty="0">
                <a:latin typeface="+mn-ea"/>
              </a:rPr>
              <a:t> root]# </a:t>
            </a:r>
            <a:r>
              <a:rPr kumimoji="1" lang="en-US" altLang="zh-CN" sz="2000" b="1" dirty="0" err="1" smtClean="0">
                <a:latin typeface="Times New Roman" pitchFamily="18" charset="0"/>
              </a:rPr>
              <a:t>gdb</a:t>
            </a:r>
            <a:r>
              <a:rPr kumimoji="1" lang="en-US" altLang="zh-CN" sz="2000" b="1" dirty="0" smtClean="0">
                <a:latin typeface="Times New Roman" pitchFamily="18" charset="0"/>
              </a:rPr>
              <a:t> </a:t>
            </a:r>
            <a:r>
              <a:rPr kumimoji="1" lang="en-US" altLang="zh-CN" sz="2000" b="1" dirty="0">
                <a:latin typeface="Times New Roman" pitchFamily="18" charset="0"/>
              </a:rPr>
              <a:t>test</a:t>
            </a:r>
          </a:p>
          <a:p>
            <a:pPr algn="l" eaLnBrk="1" hangingPunct="1"/>
            <a:r>
              <a:rPr kumimoji="1" lang="en-US" altLang="zh-CN" sz="2000" b="1" dirty="0">
                <a:latin typeface="Times New Roman" pitchFamily="18" charset="0"/>
              </a:rPr>
              <a:t>GNU </a:t>
            </a:r>
            <a:r>
              <a:rPr kumimoji="1" lang="en-US" altLang="zh-CN" sz="2000" b="1" dirty="0" err="1">
                <a:latin typeface="Times New Roman" pitchFamily="18" charset="0"/>
              </a:rPr>
              <a:t>gdb</a:t>
            </a:r>
            <a:r>
              <a:rPr kumimoji="1" lang="en-US" altLang="zh-CN" sz="2000" b="1" dirty="0">
                <a:latin typeface="Times New Roman" pitchFamily="18" charset="0"/>
              </a:rPr>
              <a:t> Red Hat Linux (6.3.0.0-</a:t>
            </a:r>
            <a:r>
              <a:rPr kumimoji="1" lang="en-US" altLang="zh-CN" sz="2000" b="1" dirty="0" err="1">
                <a:latin typeface="Times New Roman" pitchFamily="18" charset="0"/>
              </a:rPr>
              <a:t>1.132.EL5rh</a:t>
            </a:r>
            <a:r>
              <a:rPr kumimoji="1" lang="en-US" altLang="zh-CN" sz="2000" b="1" dirty="0">
                <a:latin typeface="Times New Roman" pitchFamily="18" charset="0"/>
              </a:rPr>
              <a:t>)</a:t>
            </a:r>
          </a:p>
          <a:p>
            <a:pPr algn="l" eaLnBrk="1" hangingPunct="1"/>
            <a:r>
              <a:rPr kumimoji="1" lang="en-US" altLang="zh-CN" sz="2000" b="1" dirty="0">
                <a:latin typeface="Times New Roman" pitchFamily="18" charset="0"/>
              </a:rPr>
              <a:t>Copyright 2006 Free Software Foundation, Inc.</a:t>
            </a:r>
          </a:p>
          <a:p>
            <a:pPr algn="l" eaLnBrk="1" hangingPunct="1"/>
            <a:r>
              <a:rPr kumimoji="1" lang="en-US" altLang="zh-CN" sz="2000" b="1" dirty="0" err="1">
                <a:latin typeface="Times New Roman" pitchFamily="18" charset="0"/>
              </a:rPr>
              <a:t>GDB</a:t>
            </a:r>
            <a:r>
              <a:rPr kumimoji="1" lang="en-US" altLang="zh-CN" sz="2000" b="1" dirty="0">
                <a:latin typeface="Times New Roman" pitchFamily="18" charset="0"/>
              </a:rPr>
              <a:t> is free software, covered by the GNU General Public License, and you are</a:t>
            </a:r>
          </a:p>
          <a:p>
            <a:pPr algn="l" eaLnBrk="1" hangingPunct="1"/>
            <a:r>
              <a:rPr kumimoji="1" lang="en-US" altLang="zh-CN" sz="2000" b="1" dirty="0">
                <a:latin typeface="Times New Roman" pitchFamily="18" charset="0"/>
              </a:rPr>
              <a:t>welcome to change it and/or distribute copies of it under certain conditions.</a:t>
            </a:r>
          </a:p>
          <a:p>
            <a:pPr algn="l" eaLnBrk="1" hangingPunct="1"/>
            <a:r>
              <a:rPr kumimoji="1" lang="en-US" altLang="zh-CN" sz="2000" b="1" dirty="0">
                <a:latin typeface="Times New Roman" pitchFamily="18" charset="0"/>
              </a:rPr>
              <a:t>Type "show copying" to see the conditions.</a:t>
            </a:r>
          </a:p>
          <a:p>
            <a:pPr algn="l" eaLnBrk="1" hangingPunct="1"/>
            <a:r>
              <a:rPr kumimoji="1" lang="en-US" altLang="zh-CN" sz="2000" b="1" dirty="0">
                <a:latin typeface="Times New Roman" pitchFamily="18" charset="0"/>
              </a:rPr>
              <a:t>There is absolutely no warranty for </a:t>
            </a:r>
            <a:r>
              <a:rPr kumimoji="1" lang="en-US" altLang="zh-CN" sz="2000" b="1" dirty="0" err="1">
                <a:latin typeface="Times New Roman" pitchFamily="18" charset="0"/>
              </a:rPr>
              <a:t>GDB</a:t>
            </a:r>
            <a:r>
              <a:rPr kumimoji="1" lang="en-US" altLang="zh-CN" sz="2000" b="1" dirty="0">
                <a:latin typeface="Times New Roman" pitchFamily="18" charset="0"/>
              </a:rPr>
              <a:t>.  Type "show warranty" for details.</a:t>
            </a:r>
          </a:p>
          <a:p>
            <a:pPr algn="l" eaLnBrk="1" hangingPunct="1"/>
            <a:r>
              <a:rPr kumimoji="1" lang="en-US" altLang="zh-CN" sz="2000" b="1" dirty="0">
                <a:latin typeface="Times New Roman" pitchFamily="18" charset="0"/>
              </a:rPr>
              <a:t>This </a:t>
            </a:r>
            <a:r>
              <a:rPr kumimoji="1" lang="en-US" altLang="zh-CN" sz="2000" b="1" dirty="0" err="1">
                <a:latin typeface="Times New Roman" pitchFamily="18" charset="0"/>
              </a:rPr>
              <a:t>GDB</a:t>
            </a:r>
            <a:r>
              <a:rPr kumimoji="1" lang="en-US" altLang="zh-CN" sz="2000" b="1" dirty="0">
                <a:latin typeface="Times New Roman" pitchFamily="18" charset="0"/>
              </a:rPr>
              <a:t> was configured as "</a:t>
            </a:r>
            <a:r>
              <a:rPr kumimoji="1" lang="en-US" altLang="zh-CN" sz="2000" b="1" dirty="0" err="1">
                <a:latin typeface="Times New Roman" pitchFamily="18" charset="0"/>
              </a:rPr>
              <a:t>i386</a:t>
            </a:r>
            <a:r>
              <a:rPr kumimoji="1" lang="en-US" altLang="zh-CN" sz="2000" b="1" dirty="0">
                <a:latin typeface="Times New Roman" pitchFamily="18" charset="0"/>
              </a:rPr>
              <a:t>-</a:t>
            </a:r>
            <a:r>
              <a:rPr kumimoji="1" lang="en-US" altLang="zh-CN" sz="2000" b="1" dirty="0" err="1">
                <a:latin typeface="Times New Roman" pitchFamily="18" charset="0"/>
              </a:rPr>
              <a:t>redhat</a:t>
            </a:r>
            <a:r>
              <a:rPr kumimoji="1" lang="en-US" altLang="zh-CN" sz="2000" b="1" dirty="0">
                <a:latin typeface="Times New Roman" pitchFamily="18" charset="0"/>
              </a:rPr>
              <a:t>-</a:t>
            </a:r>
            <a:r>
              <a:rPr kumimoji="1" lang="en-US" altLang="zh-CN" sz="2000" b="1" dirty="0" err="1">
                <a:latin typeface="Times New Roman" pitchFamily="18" charset="0"/>
              </a:rPr>
              <a:t>linux</a:t>
            </a:r>
            <a:r>
              <a:rPr kumimoji="1" lang="en-US" altLang="zh-CN" sz="2000" b="1" dirty="0">
                <a:latin typeface="Times New Roman" pitchFamily="18" charset="0"/>
              </a:rPr>
              <a:t>-gnu"...Using host </a:t>
            </a:r>
            <a:r>
              <a:rPr kumimoji="1" lang="en-US" altLang="zh-CN" sz="2000" b="1" dirty="0" err="1">
                <a:latin typeface="Times New Roman" pitchFamily="18" charset="0"/>
              </a:rPr>
              <a:t>libthread_db</a:t>
            </a:r>
            <a:r>
              <a:rPr kumimoji="1" lang="en-US" altLang="zh-CN" sz="2000" b="1" dirty="0">
                <a:latin typeface="Times New Roman" pitchFamily="18" charset="0"/>
              </a:rPr>
              <a:t> library "/lib/</a:t>
            </a:r>
            <a:r>
              <a:rPr kumimoji="1" lang="en-US" altLang="zh-CN" sz="2000" b="1" dirty="0" err="1">
                <a:latin typeface="Times New Roman" pitchFamily="18" charset="0"/>
              </a:rPr>
              <a:t>tls</a:t>
            </a:r>
            <a:r>
              <a:rPr kumimoji="1" lang="en-US" altLang="zh-CN" sz="2000" b="1" dirty="0">
                <a:latin typeface="Times New Roman" pitchFamily="18" charset="0"/>
              </a:rPr>
              <a:t>/</a:t>
            </a:r>
            <a:r>
              <a:rPr kumimoji="1" lang="en-US" altLang="zh-CN" sz="2000" b="1" dirty="0" err="1">
                <a:latin typeface="Times New Roman" pitchFamily="18" charset="0"/>
              </a:rPr>
              <a:t>libthread_db.so.1</a:t>
            </a:r>
            <a:r>
              <a:rPr kumimoji="1" lang="en-US" altLang="zh-CN" sz="2000" b="1" dirty="0">
                <a:latin typeface="Times New Roman" pitchFamily="18" charset="0"/>
              </a:rPr>
              <a:t>".</a:t>
            </a:r>
          </a:p>
          <a:p>
            <a:pPr algn="l" eaLnBrk="1" hangingPunct="1"/>
            <a:r>
              <a:rPr kumimoji="1" lang="en-US" altLang="zh-CN" sz="2000" b="1" dirty="0">
                <a:latin typeface="Times New Roman" pitchFamily="18" charset="0"/>
              </a:rPr>
              <a:t>(</a:t>
            </a:r>
            <a:r>
              <a:rPr kumimoji="1" lang="en-US" altLang="zh-CN" sz="2000" b="1" dirty="0" err="1">
                <a:latin typeface="Times New Roman" pitchFamily="18" charset="0"/>
              </a:rPr>
              <a:t>gdb</a:t>
            </a:r>
            <a:r>
              <a:rPr kumimoji="1" lang="en-US" altLang="zh-CN" sz="2000" b="1" dirty="0">
                <a:latin typeface="Times New Roman" pitchFamily="18" charset="0"/>
              </a:rPr>
              <a:t>) </a:t>
            </a:r>
            <a:endParaRPr kumimoji="1" lang="zh-CN" altLang="en-US" sz="2000" b="1" dirty="0">
              <a:latin typeface="Times New Roman" pitchFamily="18" charset="0"/>
            </a:endParaRPr>
          </a:p>
        </p:txBody>
      </p:sp>
      <p:sp>
        <p:nvSpPr>
          <p:cNvPr id="50179" name="Text Box 5"/>
          <p:cNvSpPr txBox="1">
            <a:spLocks noChangeArrowheads="1"/>
          </p:cNvSpPr>
          <p:nvPr/>
        </p:nvSpPr>
        <p:spPr bwMode="auto">
          <a:xfrm>
            <a:off x="323850" y="5301208"/>
            <a:ext cx="8424863" cy="887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5000"/>
              </a:lnSpc>
              <a:spcBef>
                <a:spcPct val="25000"/>
              </a:spcBef>
            </a:pPr>
            <a:r>
              <a:rPr kumimoji="1" lang="zh-CN" altLang="en-US" sz="2400" b="1" dirty="0" smtClean="0">
                <a:latin typeface="+mn-ea"/>
                <a:ea typeface="+mn-ea"/>
              </a:rPr>
              <a:t>可以</a:t>
            </a:r>
            <a:r>
              <a:rPr kumimoji="1" lang="zh-CN" altLang="en-US" sz="2400" b="1" dirty="0">
                <a:latin typeface="+mn-ea"/>
                <a:ea typeface="+mn-ea"/>
              </a:rPr>
              <a:t>看出，在</a:t>
            </a:r>
            <a:r>
              <a:rPr kumimoji="1" lang="en-US" altLang="zh-CN" sz="2400" b="1" dirty="0" err="1">
                <a:latin typeface="+mn-ea"/>
                <a:ea typeface="+mn-ea"/>
              </a:rPr>
              <a:t>GDB</a:t>
            </a:r>
            <a:r>
              <a:rPr kumimoji="1" lang="zh-CN" altLang="en-US" sz="2400" b="1" dirty="0">
                <a:latin typeface="+mn-ea"/>
                <a:ea typeface="+mn-ea"/>
              </a:rPr>
              <a:t>的启动画面中指出了</a:t>
            </a:r>
            <a:r>
              <a:rPr kumimoji="1" lang="en-US" altLang="zh-CN" sz="2400" b="1" dirty="0" err="1">
                <a:latin typeface="+mn-ea"/>
                <a:ea typeface="+mn-ea"/>
              </a:rPr>
              <a:t>GDB</a:t>
            </a:r>
            <a:r>
              <a:rPr kumimoji="1" lang="zh-CN" altLang="en-US" sz="2400" b="1" dirty="0">
                <a:latin typeface="+mn-ea"/>
                <a:ea typeface="+mn-ea"/>
              </a:rPr>
              <a:t>的版本号、</a:t>
            </a:r>
            <a:r>
              <a:rPr kumimoji="1" lang="zh-CN" altLang="en-US" sz="2400" b="1" dirty="0" smtClean="0">
                <a:latin typeface="+mn-ea"/>
                <a:ea typeface="+mn-ea"/>
              </a:rPr>
              <a:t>使用的库</a:t>
            </a:r>
            <a:r>
              <a:rPr kumimoji="1" lang="zh-CN" altLang="en-US" sz="2400" b="1" dirty="0">
                <a:latin typeface="+mn-ea"/>
                <a:ea typeface="+mn-ea"/>
              </a:rPr>
              <a:t>文件等信息，最后进入“（</a:t>
            </a:r>
            <a:r>
              <a:rPr kumimoji="1" lang="en-US" altLang="zh-CN" sz="2400" b="1" dirty="0" err="1">
                <a:latin typeface="+mn-ea"/>
                <a:ea typeface="+mn-ea"/>
              </a:rPr>
              <a:t>gdb</a:t>
            </a:r>
            <a:r>
              <a:rPr kumimoji="1" lang="zh-CN" altLang="en-US" sz="2400" b="1" dirty="0">
                <a:latin typeface="+mn-ea"/>
                <a:ea typeface="+mn-ea"/>
              </a:rPr>
              <a:t>）”命令行调试界面。</a:t>
            </a:r>
          </a:p>
        </p:txBody>
      </p:sp>
      <p:sp>
        <p:nvSpPr>
          <p:cNvPr id="50180" name="Text Box 6"/>
          <p:cNvSpPr txBox="1">
            <a:spLocks noChangeArrowheads="1"/>
          </p:cNvSpPr>
          <p:nvPr/>
        </p:nvSpPr>
        <p:spPr bwMode="auto">
          <a:xfrm>
            <a:off x="684213" y="260648"/>
            <a:ext cx="7704137" cy="58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15000"/>
              </a:lnSpc>
              <a:spcBef>
                <a:spcPct val="25000"/>
              </a:spcBef>
            </a:pPr>
            <a:r>
              <a:rPr kumimoji="1" lang="zh-CN" altLang="en-US" sz="2800" b="1" dirty="0">
                <a:latin typeface="+mj-ea"/>
                <a:ea typeface="+mj-ea"/>
              </a:rPr>
              <a:t>进入</a:t>
            </a:r>
            <a:r>
              <a:rPr kumimoji="1" lang="en-US" altLang="zh-CN" sz="2800" b="1" dirty="0" err="1">
                <a:latin typeface="+mj-ea"/>
                <a:ea typeface="+mj-ea"/>
              </a:rPr>
              <a:t>GDB</a:t>
            </a:r>
            <a:r>
              <a:rPr kumimoji="1" lang="zh-CN" altLang="en-US" sz="2800" b="1" dirty="0">
                <a:latin typeface="+mj-ea"/>
                <a:ea typeface="+mj-ea"/>
              </a:rPr>
              <a:t>调试环境</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59</a:t>
            </a:fld>
            <a:endParaRPr lang="en-US" altLang="zh-CN"/>
          </a:p>
        </p:txBody>
      </p:sp>
    </p:spTree>
    <p:extLst>
      <p:ext uri="{BB962C8B-B14F-4D97-AF65-F5344CB8AC3E}">
        <p14:creationId xmlns:p14="http://schemas.microsoft.com/office/powerpoint/2010/main" val="1901363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kumimoji="1" lang="en-US" altLang="zh-CN" b="1" dirty="0" smtClean="0">
                <a:latin typeface="+mn-ea"/>
                <a:ea typeface="+mn-ea"/>
              </a:rPr>
              <a:t>vi</a:t>
            </a:r>
            <a:r>
              <a:rPr kumimoji="1" lang="zh-CN" altLang="en-US" b="1" dirty="0">
                <a:latin typeface="+mn-ea"/>
                <a:ea typeface="+mn-ea"/>
              </a:rPr>
              <a:t>的三种工作模式</a:t>
            </a:r>
          </a:p>
        </p:txBody>
      </p:sp>
      <p:sp>
        <p:nvSpPr>
          <p:cNvPr id="301059" name="Rectangle 3"/>
          <p:cNvSpPr>
            <a:spLocks noGrp="1" noChangeArrowheads="1"/>
          </p:cNvSpPr>
          <p:nvPr>
            <p:ph type="body" idx="1"/>
          </p:nvPr>
        </p:nvSpPr>
        <p:spPr>
          <a:xfrm>
            <a:off x="457200" y="1196752"/>
            <a:ext cx="8229600" cy="4411662"/>
          </a:xfrm>
        </p:spPr>
        <p:txBody>
          <a:bodyPr/>
          <a:lstStyle/>
          <a:p>
            <a:pPr>
              <a:lnSpc>
                <a:spcPct val="120000"/>
              </a:lnSpc>
            </a:pPr>
            <a:r>
              <a:rPr kumimoji="1" lang="en-US" altLang="zh-CN" sz="2800" b="1" dirty="0">
                <a:latin typeface="+mn-ea"/>
              </a:rPr>
              <a:t>Vi</a:t>
            </a:r>
            <a:r>
              <a:rPr kumimoji="1" lang="zh-CN" altLang="en-US" sz="2800" b="1" dirty="0">
                <a:latin typeface="+mn-ea"/>
              </a:rPr>
              <a:t>编辑器的工作模式包括三种：</a:t>
            </a:r>
          </a:p>
          <a:p>
            <a:pPr lvl="1">
              <a:lnSpc>
                <a:spcPct val="120000"/>
              </a:lnSpc>
            </a:pPr>
            <a:r>
              <a:rPr kumimoji="1" lang="zh-CN" altLang="en-US" sz="2800" b="1" dirty="0" smtClean="0">
                <a:solidFill>
                  <a:srgbClr val="CC0099"/>
                </a:solidFill>
                <a:latin typeface="+mn-ea"/>
              </a:rPr>
              <a:t>命令</a:t>
            </a:r>
            <a:r>
              <a:rPr kumimoji="1" lang="zh-CN" altLang="en-US" sz="2800" dirty="0">
                <a:solidFill>
                  <a:srgbClr val="CC0099"/>
                </a:solidFill>
                <a:latin typeface="+mn-ea"/>
              </a:rPr>
              <a:t>行</a:t>
            </a:r>
            <a:r>
              <a:rPr kumimoji="1" lang="zh-CN" altLang="en-US" sz="2800" b="1" dirty="0" smtClean="0">
                <a:solidFill>
                  <a:srgbClr val="CC0099"/>
                </a:solidFill>
                <a:latin typeface="+mn-ea"/>
              </a:rPr>
              <a:t>模式</a:t>
            </a:r>
            <a:r>
              <a:rPr kumimoji="1" lang="en-US" altLang="zh-CN" sz="2800" b="1" dirty="0">
                <a:latin typeface="+mn-ea"/>
              </a:rPr>
              <a:t>——</a:t>
            </a:r>
            <a:r>
              <a:rPr kumimoji="1" lang="zh-CN" altLang="en-US" sz="2800" b="1" dirty="0">
                <a:latin typeface="+mn-ea"/>
              </a:rPr>
              <a:t>编辑器的普通操作，如移动光标、查找</a:t>
            </a:r>
            <a:r>
              <a:rPr kumimoji="1" lang="en-US" altLang="zh-CN" sz="2800" b="1" dirty="0">
                <a:latin typeface="+mn-ea"/>
              </a:rPr>
              <a:t>/</a:t>
            </a:r>
            <a:r>
              <a:rPr kumimoji="1" lang="zh-CN" altLang="en-US" sz="2800" b="1" dirty="0">
                <a:latin typeface="+mn-ea"/>
              </a:rPr>
              <a:t>替换等。</a:t>
            </a:r>
          </a:p>
          <a:p>
            <a:pPr lvl="1">
              <a:lnSpc>
                <a:spcPct val="120000"/>
              </a:lnSpc>
            </a:pPr>
            <a:r>
              <a:rPr kumimoji="1" lang="zh-CN" altLang="en-US" sz="2800" b="1" dirty="0" smtClean="0">
                <a:solidFill>
                  <a:srgbClr val="CC0099"/>
                </a:solidFill>
                <a:latin typeface="+mn-ea"/>
              </a:rPr>
              <a:t>文本插入</a:t>
            </a:r>
            <a:r>
              <a:rPr kumimoji="1" lang="zh-CN" altLang="en-US" sz="2800" b="1" dirty="0">
                <a:solidFill>
                  <a:srgbClr val="CC0099"/>
                </a:solidFill>
                <a:latin typeface="+mn-ea"/>
              </a:rPr>
              <a:t>模式</a:t>
            </a:r>
            <a:r>
              <a:rPr kumimoji="1" lang="en-US" altLang="zh-CN" sz="2800" b="1" dirty="0">
                <a:latin typeface="+mn-ea"/>
              </a:rPr>
              <a:t>——</a:t>
            </a:r>
            <a:r>
              <a:rPr kumimoji="1" lang="zh-CN" altLang="en-US" sz="2800" b="1" dirty="0">
                <a:latin typeface="+mn-ea"/>
              </a:rPr>
              <a:t>在编辑器内输入文本信息。</a:t>
            </a:r>
          </a:p>
          <a:p>
            <a:pPr lvl="1">
              <a:lnSpc>
                <a:spcPct val="120000"/>
              </a:lnSpc>
            </a:pPr>
            <a:r>
              <a:rPr kumimoji="1" lang="zh-CN" altLang="en-US" sz="2800" b="1" dirty="0">
                <a:solidFill>
                  <a:srgbClr val="CC0099"/>
                </a:solidFill>
                <a:latin typeface="+mn-ea"/>
              </a:rPr>
              <a:t>末行模式</a:t>
            </a:r>
            <a:r>
              <a:rPr kumimoji="1" lang="en-US" altLang="zh-CN" sz="2800" b="1" dirty="0">
                <a:latin typeface="+mn-ea"/>
              </a:rPr>
              <a:t>——</a:t>
            </a:r>
            <a:r>
              <a:rPr kumimoji="1" lang="zh-CN" altLang="en-US" sz="2800" b="1" dirty="0">
                <a:latin typeface="+mn-ea"/>
              </a:rPr>
              <a:t>执行一些特殊命令</a:t>
            </a:r>
          </a:p>
          <a:p>
            <a:pPr>
              <a:lnSpc>
                <a:spcPct val="120000"/>
              </a:lnSpc>
            </a:pPr>
            <a:r>
              <a:rPr kumimoji="1" lang="en-US" altLang="zh-CN" sz="2800" b="1" dirty="0">
                <a:latin typeface="+mn-ea"/>
              </a:rPr>
              <a:t>Vi</a:t>
            </a:r>
            <a:r>
              <a:rPr kumimoji="1" lang="zh-CN" altLang="en-US" sz="2800" b="1" dirty="0">
                <a:latin typeface="+mn-ea"/>
              </a:rPr>
              <a:t>编辑器的三种模式可相互切换。</a:t>
            </a:r>
          </a:p>
          <a:p>
            <a:pPr>
              <a:lnSpc>
                <a:spcPct val="120000"/>
              </a:lnSpc>
              <a:buFont typeface="Wingdings" pitchFamily="2" charset="2"/>
              <a:buNone/>
            </a:pPr>
            <a:r>
              <a:rPr kumimoji="1" lang="zh-CN" altLang="en-US" sz="2800" b="1" dirty="0" smtClean="0">
                <a:solidFill>
                  <a:srgbClr val="0000CC"/>
                </a:solidFill>
                <a:latin typeface="+mn-ea"/>
              </a:rPr>
              <a:t>注意</a:t>
            </a:r>
            <a:r>
              <a:rPr kumimoji="1" lang="zh-CN" altLang="en-US" sz="2800" b="1" dirty="0">
                <a:latin typeface="+mn-ea"/>
              </a:rPr>
              <a:t>：改变</a:t>
            </a:r>
            <a:r>
              <a:rPr kumimoji="1" lang="en-US" altLang="zh-CN" sz="2800" b="1" dirty="0">
                <a:latin typeface="+mn-ea"/>
              </a:rPr>
              <a:t>vi</a:t>
            </a:r>
            <a:r>
              <a:rPr kumimoji="1" lang="zh-CN" altLang="en-US" sz="2800" b="1" dirty="0">
                <a:latin typeface="+mn-ea"/>
              </a:rPr>
              <a:t>的工作模式意味着改变键盘上按键的功能。</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6</a:t>
            </a:fld>
            <a:endParaRPr lang="en-US" altLang="zh-CN"/>
          </a:p>
        </p:txBody>
      </p:sp>
    </p:spTree>
    <p:extLst>
      <p:ext uri="{BB962C8B-B14F-4D97-AF65-F5344CB8AC3E}">
        <p14:creationId xmlns:p14="http://schemas.microsoft.com/office/powerpoint/2010/main" val="29594242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p:cNvSpPr txBox="1">
            <a:spLocks noChangeArrowheads="1"/>
          </p:cNvSpPr>
          <p:nvPr/>
        </p:nvSpPr>
        <p:spPr bwMode="auto">
          <a:xfrm>
            <a:off x="250825" y="404664"/>
            <a:ext cx="8065591" cy="144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5000"/>
              </a:lnSpc>
              <a:spcBef>
                <a:spcPct val="25000"/>
              </a:spcBef>
            </a:pPr>
            <a:r>
              <a:rPr kumimoji="1" lang="en-US" altLang="zh-CN" sz="2400" b="1" dirty="0">
                <a:solidFill>
                  <a:srgbClr val="CC0099"/>
                </a:solidFill>
                <a:latin typeface="+mn-ea"/>
                <a:ea typeface="+mn-ea"/>
              </a:rPr>
              <a:t>1</a:t>
            </a:r>
            <a:r>
              <a:rPr kumimoji="1" lang="zh-CN" altLang="en-US" sz="2400" b="1" dirty="0">
                <a:solidFill>
                  <a:srgbClr val="CC0099"/>
                </a:solidFill>
                <a:latin typeface="+mn-ea"/>
                <a:ea typeface="+mn-ea"/>
              </a:rPr>
              <a:t>．查看程序源文件</a:t>
            </a:r>
          </a:p>
          <a:p>
            <a:pPr algn="l" eaLnBrk="1" hangingPunct="1">
              <a:lnSpc>
                <a:spcPct val="115000"/>
              </a:lnSpc>
              <a:spcBef>
                <a:spcPct val="25000"/>
              </a:spcBef>
            </a:pPr>
            <a:r>
              <a:rPr kumimoji="1" lang="zh-CN" altLang="en-US" sz="2400" b="1" dirty="0" smtClean="0">
                <a:latin typeface="+mn-ea"/>
                <a:ea typeface="+mn-ea"/>
              </a:rPr>
              <a:t>在</a:t>
            </a:r>
            <a:r>
              <a:rPr kumimoji="1" lang="en-US" altLang="zh-CN" sz="2400" b="1" dirty="0" err="1">
                <a:latin typeface="+mn-ea"/>
                <a:ea typeface="+mn-ea"/>
              </a:rPr>
              <a:t>GDB</a:t>
            </a:r>
            <a:r>
              <a:rPr kumimoji="1" lang="zh-CN" altLang="en-US" sz="2400" b="1" dirty="0">
                <a:latin typeface="+mn-ea"/>
                <a:ea typeface="+mn-ea"/>
              </a:rPr>
              <a:t>调试器中，查看源程序文件的调试命令是“</a:t>
            </a:r>
            <a:r>
              <a:rPr kumimoji="1" lang="en-US" altLang="zh-CN" sz="2400" b="1" dirty="0">
                <a:solidFill>
                  <a:srgbClr val="0000CC"/>
                </a:solidFill>
                <a:latin typeface="+mn-ea"/>
                <a:ea typeface="+mn-ea"/>
              </a:rPr>
              <a:t>list</a:t>
            </a:r>
            <a:r>
              <a:rPr kumimoji="1" lang="en-US" altLang="zh-CN" sz="2400" b="1" dirty="0">
                <a:latin typeface="+mn-ea"/>
                <a:ea typeface="+mn-ea"/>
              </a:rPr>
              <a:t>”</a:t>
            </a:r>
            <a:r>
              <a:rPr kumimoji="1" lang="zh-CN" altLang="en-US" sz="2400" b="1" dirty="0">
                <a:latin typeface="+mn-ea"/>
                <a:ea typeface="+mn-ea"/>
              </a:rPr>
              <a:t>，使用示例如下：</a:t>
            </a:r>
          </a:p>
        </p:txBody>
      </p:sp>
      <p:sp>
        <p:nvSpPr>
          <p:cNvPr id="51203" name="Text Box 5"/>
          <p:cNvSpPr txBox="1">
            <a:spLocks noChangeArrowheads="1"/>
          </p:cNvSpPr>
          <p:nvPr/>
        </p:nvSpPr>
        <p:spPr bwMode="auto">
          <a:xfrm>
            <a:off x="107950" y="1988840"/>
            <a:ext cx="3168650" cy="3314700"/>
          </a:xfrm>
          <a:prstGeom prst="rect">
            <a:avLst/>
          </a:prstGeom>
          <a:solidFill>
            <a:srgbClr val="CC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90000"/>
              </a:lnSpc>
            </a:pPr>
            <a:r>
              <a:rPr kumimoji="1" lang="en-US" altLang="zh-CN" sz="2000" b="1" dirty="0">
                <a:latin typeface="Times New Roman" pitchFamily="18" charset="0"/>
              </a:rPr>
              <a:t>(</a:t>
            </a:r>
            <a:r>
              <a:rPr kumimoji="1" lang="en-US" altLang="zh-CN" sz="2000" b="1" dirty="0" err="1">
                <a:latin typeface="Times New Roman" pitchFamily="18" charset="0"/>
              </a:rPr>
              <a:t>gdb</a:t>
            </a:r>
            <a:r>
              <a:rPr kumimoji="1" lang="en-US" altLang="zh-CN" sz="2000" b="1" dirty="0">
                <a:latin typeface="Times New Roman" pitchFamily="18" charset="0"/>
              </a:rPr>
              <a:t>) list</a:t>
            </a:r>
          </a:p>
          <a:p>
            <a:pPr algn="l" eaLnBrk="1" hangingPunct="1">
              <a:lnSpc>
                <a:spcPct val="90000"/>
              </a:lnSpc>
            </a:pPr>
            <a:r>
              <a:rPr kumimoji="1" lang="en-US" altLang="zh-CN" sz="2000" b="1" dirty="0">
                <a:latin typeface="Times New Roman" pitchFamily="18" charset="0"/>
              </a:rPr>
              <a:t>1 #include &lt;</a:t>
            </a:r>
            <a:r>
              <a:rPr kumimoji="1" lang="en-US" altLang="zh-CN" sz="2000" b="1" dirty="0" err="1">
                <a:latin typeface="Times New Roman" pitchFamily="18" charset="0"/>
              </a:rPr>
              <a:t>stdio.h</a:t>
            </a:r>
            <a:r>
              <a:rPr kumimoji="1" lang="en-US" altLang="zh-CN" sz="2000" b="1" dirty="0">
                <a:latin typeface="Times New Roman" pitchFamily="18" charset="0"/>
              </a:rPr>
              <a:t>&gt;</a:t>
            </a:r>
          </a:p>
          <a:p>
            <a:pPr algn="l" eaLnBrk="1" hangingPunct="1">
              <a:lnSpc>
                <a:spcPct val="90000"/>
              </a:lnSpc>
            </a:pPr>
            <a:r>
              <a:rPr kumimoji="1" lang="en-US" altLang="zh-CN" sz="2000" b="1" dirty="0">
                <a:latin typeface="Times New Roman" pitchFamily="18" charset="0"/>
              </a:rPr>
              <a:t>2 void sum(</a:t>
            </a:r>
            <a:r>
              <a:rPr kumimoji="1" lang="en-US" altLang="zh-CN" sz="2000" b="1" dirty="0" err="1">
                <a:latin typeface="Times New Roman" pitchFamily="18" charset="0"/>
              </a:rPr>
              <a:t>int</a:t>
            </a:r>
            <a:r>
              <a:rPr kumimoji="1" lang="en-US" altLang="zh-CN" sz="2000" b="1" dirty="0">
                <a:latin typeface="Times New Roman" pitchFamily="18" charset="0"/>
              </a:rPr>
              <a:t> m);</a:t>
            </a:r>
          </a:p>
          <a:p>
            <a:pPr algn="l" eaLnBrk="1" hangingPunct="1">
              <a:lnSpc>
                <a:spcPct val="90000"/>
              </a:lnSpc>
            </a:pPr>
            <a:r>
              <a:rPr kumimoji="1" lang="en-US" altLang="zh-CN" sz="2000" b="1" dirty="0">
                <a:latin typeface="Times New Roman" pitchFamily="18" charset="0"/>
              </a:rPr>
              <a:t>3 </a:t>
            </a:r>
            <a:r>
              <a:rPr kumimoji="1" lang="en-US" altLang="zh-CN" sz="2000" b="1" dirty="0" err="1">
                <a:latin typeface="Times New Roman" pitchFamily="18" charset="0"/>
              </a:rPr>
              <a:t>int</a:t>
            </a:r>
            <a:r>
              <a:rPr kumimoji="1" lang="en-US" altLang="zh-CN" sz="2000" b="1" dirty="0">
                <a:latin typeface="Times New Roman" pitchFamily="18" charset="0"/>
              </a:rPr>
              <a:t> main()</a:t>
            </a:r>
          </a:p>
          <a:p>
            <a:pPr algn="l" eaLnBrk="1" hangingPunct="1">
              <a:lnSpc>
                <a:spcPct val="90000"/>
              </a:lnSpc>
            </a:pPr>
            <a:r>
              <a:rPr kumimoji="1" lang="en-US" altLang="zh-CN" sz="2000" b="1" dirty="0">
                <a:latin typeface="Times New Roman" pitchFamily="18" charset="0"/>
              </a:rPr>
              <a:t>4 {</a:t>
            </a:r>
          </a:p>
          <a:p>
            <a:pPr algn="l" eaLnBrk="1" hangingPunct="1">
              <a:lnSpc>
                <a:spcPct val="90000"/>
              </a:lnSpc>
            </a:pPr>
            <a:r>
              <a:rPr kumimoji="1" lang="en-US" altLang="zh-CN" sz="2000" b="1" dirty="0">
                <a:latin typeface="Times New Roman" pitchFamily="18" charset="0"/>
              </a:rPr>
              <a:t>5 	</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dirty="0" err="1">
                <a:latin typeface="Times New Roman" pitchFamily="18" charset="0"/>
              </a:rPr>
              <a:t>i,n</a:t>
            </a:r>
            <a:r>
              <a:rPr kumimoji="1" lang="en-US" altLang="zh-CN" sz="2000" b="1" dirty="0">
                <a:latin typeface="Times New Roman" pitchFamily="18" charset="0"/>
              </a:rPr>
              <a:t>=0</a:t>
            </a:r>
            <a:r>
              <a:rPr kumimoji="1" lang="en-US" altLang="zh-CN" sz="2000" b="1" dirty="0" smtClean="0">
                <a:latin typeface="Times New Roman" pitchFamily="18" charset="0"/>
              </a:rPr>
              <a:t>;</a:t>
            </a:r>
            <a:endParaRPr kumimoji="1" lang="en-US" altLang="zh-CN" sz="2000" b="1" dirty="0">
              <a:latin typeface="Times New Roman" pitchFamily="18" charset="0"/>
            </a:endParaRPr>
          </a:p>
          <a:p>
            <a:pPr algn="l" eaLnBrk="1" hangingPunct="1">
              <a:lnSpc>
                <a:spcPct val="90000"/>
              </a:lnSpc>
            </a:pPr>
            <a:r>
              <a:rPr kumimoji="1" lang="en-US" altLang="zh-CN" sz="2000" b="1" dirty="0">
                <a:latin typeface="Times New Roman" pitchFamily="18" charset="0"/>
              </a:rPr>
              <a:t>6 	sum(50);</a:t>
            </a:r>
          </a:p>
          <a:p>
            <a:pPr algn="l" eaLnBrk="1" hangingPunct="1">
              <a:lnSpc>
                <a:spcPct val="90000"/>
              </a:lnSpc>
            </a:pPr>
            <a:r>
              <a:rPr kumimoji="1" lang="en-US" altLang="zh-CN" sz="2000" b="1" dirty="0">
                <a:latin typeface="Times New Roman" pitchFamily="18" charset="0"/>
              </a:rPr>
              <a:t>7 	for(</a:t>
            </a:r>
            <a:r>
              <a:rPr kumimoji="1" lang="en-US" altLang="zh-CN" sz="2000" b="1" dirty="0" err="1">
                <a:latin typeface="Times New Roman" pitchFamily="18" charset="0"/>
              </a:rPr>
              <a:t>i</a:t>
            </a:r>
            <a:r>
              <a:rPr kumimoji="1" lang="en-US" altLang="zh-CN" sz="2000" b="1" dirty="0">
                <a:latin typeface="Times New Roman" pitchFamily="18" charset="0"/>
              </a:rPr>
              <a:t>=1; </a:t>
            </a:r>
            <a:r>
              <a:rPr kumimoji="1" lang="en-US" altLang="zh-CN" sz="2000" b="1" dirty="0" err="1">
                <a:latin typeface="Times New Roman" pitchFamily="18" charset="0"/>
              </a:rPr>
              <a:t>i</a:t>
            </a:r>
            <a:r>
              <a:rPr kumimoji="1" lang="en-US" altLang="zh-CN" sz="2000" b="1" dirty="0">
                <a:latin typeface="Times New Roman" pitchFamily="18" charset="0"/>
              </a:rPr>
              <a:t>&lt;=50; </a:t>
            </a:r>
            <a:r>
              <a:rPr kumimoji="1" lang="en-US" altLang="zh-CN" sz="2000" b="1" dirty="0" err="1">
                <a:latin typeface="Times New Roman" pitchFamily="18" charset="0"/>
              </a:rPr>
              <a:t>i</a:t>
            </a:r>
            <a:r>
              <a:rPr kumimoji="1" lang="en-US" altLang="zh-CN" sz="2000" b="1" dirty="0">
                <a:latin typeface="Times New Roman" pitchFamily="18" charset="0"/>
              </a:rPr>
              <a:t>++)</a:t>
            </a:r>
          </a:p>
          <a:p>
            <a:pPr algn="l" eaLnBrk="1" hangingPunct="1">
              <a:lnSpc>
                <a:spcPct val="90000"/>
              </a:lnSpc>
            </a:pPr>
            <a:r>
              <a:rPr kumimoji="1" lang="en-US" altLang="zh-CN" sz="2000" b="1" dirty="0">
                <a:latin typeface="Times New Roman" pitchFamily="18" charset="0"/>
              </a:rPr>
              <a:t>8 	{</a:t>
            </a:r>
          </a:p>
          <a:p>
            <a:pPr algn="l" eaLnBrk="1" hangingPunct="1">
              <a:lnSpc>
                <a:spcPct val="90000"/>
              </a:lnSpc>
            </a:pPr>
            <a:r>
              <a:rPr kumimoji="1" lang="en-US" altLang="zh-CN" sz="2000" b="1" dirty="0">
                <a:latin typeface="Times New Roman" pitchFamily="18" charset="0"/>
              </a:rPr>
              <a:t>9 		n += </a:t>
            </a:r>
            <a:r>
              <a:rPr kumimoji="1" lang="en-US" altLang="zh-CN" sz="2000" b="1" dirty="0" err="1">
                <a:latin typeface="Times New Roman" pitchFamily="18" charset="0"/>
              </a:rPr>
              <a:t>i</a:t>
            </a:r>
            <a:r>
              <a:rPr kumimoji="1" lang="en-US" altLang="zh-CN" sz="2000" b="1" dirty="0">
                <a:latin typeface="Times New Roman" pitchFamily="18" charset="0"/>
              </a:rPr>
              <a:t>;</a:t>
            </a:r>
          </a:p>
          <a:p>
            <a:pPr algn="l" eaLnBrk="1" hangingPunct="1">
              <a:lnSpc>
                <a:spcPct val="90000"/>
              </a:lnSpc>
            </a:pPr>
            <a:r>
              <a:rPr kumimoji="1" lang="en-US" altLang="zh-CN" sz="2000" b="1" dirty="0">
                <a:latin typeface="Times New Roman" pitchFamily="18" charset="0"/>
              </a:rPr>
              <a:t>10 	}</a:t>
            </a:r>
          </a:p>
        </p:txBody>
      </p:sp>
      <p:sp>
        <p:nvSpPr>
          <p:cNvPr id="51204" name="Text Box 6"/>
          <p:cNvSpPr txBox="1">
            <a:spLocks noChangeArrowheads="1"/>
          </p:cNvSpPr>
          <p:nvPr/>
        </p:nvSpPr>
        <p:spPr bwMode="auto">
          <a:xfrm>
            <a:off x="3419872" y="1988840"/>
            <a:ext cx="5580063" cy="3311525"/>
          </a:xfrm>
          <a:prstGeom prst="rect">
            <a:avLst/>
          </a:prstGeom>
          <a:solidFill>
            <a:srgbClr val="CCFFFF"/>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90000"/>
              </a:lnSpc>
            </a:pPr>
            <a:r>
              <a:rPr kumimoji="1" lang="en-US" altLang="zh-CN" sz="2000" b="1" dirty="0">
                <a:latin typeface="Times New Roman" pitchFamily="18" charset="0"/>
              </a:rPr>
              <a:t>(</a:t>
            </a:r>
            <a:r>
              <a:rPr kumimoji="1" lang="en-US" altLang="zh-CN" sz="2000" b="1" dirty="0" err="1">
                <a:latin typeface="Times New Roman" pitchFamily="18" charset="0"/>
              </a:rPr>
              <a:t>gdb</a:t>
            </a:r>
            <a:r>
              <a:rPr kumimoji="1" lang="en-US" altLang="zh-CN" sz="2000" b="1" dirty="0">
                <a:latin typeface="Times New Roman" pitchFamily="18" charset="0"/>
              </a:rPr>
              <a:t>) list</a:t>
            </a:r>
          </a:p>
          <a:p>
            <a:pPr algn="l" eaLnBrk="1" hangingPunct="1">
              <a:lnSpc>
                <a:spcPct val="90000"/>
              </a:lnSpc>
            </a:pPr>
            <a:r>
              <a:rPr kumimoji="1" lang="en-US" altLang="zh-CN" sz="2000" b="1" dirty="0">
                <a:latin typeface="Times New Roman" pitchFamily="18" charset="0"/>
              </a:rPr>
              <a:t>11 	</a:t>
            </a:r>
            <a:r>
              <a:rPr kumimoji="1" lang="en-US" altLang="zh-CN" sz="2000" b="1" dirty="0" err="1">
                <a:latin typeface="Times New Roman" pitchFamily="18" charset="0"/>
              </a:rPr>
              <a:t>printf</a:t>
            </a:r>
            <a:r>
              <a:rPr kumimoji="1" lang="en-US" altLang="zh-CN" sz="2000" b="1" dirty="0">
                <a:latin typeface="Times New Roman" pitchFamily="18" charset="0"/>
              </a:rPr>
              <a:t>("The sum of 1</a:t>
            </a:r>
            <a:r>
              <a:rPr kumimoji="1" lang="zh-CN" altLang="en-US" sz="2000" b="1" dirty="0">
                <a:latin typeface="Times New Roman" pitchFamily="18" charset="0"/>
              </a:rPr>
              <a:t>～</a:t>
            </a:r>
            <a:r>
              <a:rPr kumimoji="1" lang="en-US" altLang="zh-CN" sz="2000" b="1" dirty="0">
                <a:latin typeface="Times New Roman" pitchFamily="18" charset="0"/>
              </a:rPr>
              <a:t>50  is %d \n", n );</a:t>
            </a:r>
          </a:p>
          <a:p>
            <a:pPr algn="l" eaLnBrk="1" hangingPunct="1">
              <a:lnSpc>
                <a:spcPct val="90000"/>
              </a:lnSpc>
            </a:pPr>
            <a:r>
              <a:rPr kumimoji="1" lang="en-US" altLang="zh-CN" sz="2000" b="1" dirty="0">
                <a:latin typeface="Times New Roman" pitchFamily="18" charset="0"/>
              </a:rPr>
              <a:t>12	return</a:t>
            </a:r>
            <a:r>
              <a:rPr kumimoji="1" lang="zh-CN" altLang="en-US" sz="2000" b="1" dirty="0">
                <a:latin typeface="Times New Roman" pitchFamily="18" charset="0"/>
              </a:rPr>
              <a:t>（</a:t>
            </a:r>
            <a:r>
              <a:rPr kumimoji="1" lang="en-US" altLang="zh-CN" sz="2000" b="1" dirty="0">
                <a:latin typeface="Times New Roman" pitchFamily="18" charset="0"/>
              </a:rPr>
              <a:t>0</a:t>
            </a:r>
            <a:r>
              <a:rPr kumimoji="1" lang="zh-CN" altLang="en-US" sz="2000" b="1" dirty="0">
                <a:latin typeface="Times New Roman" pitchFamily="18" charset="0"/>
              </a:rPr>
              <a:t>）</a:t>
            </a:r>
            <a:r>
              <a:rPr kumimoji="1" lang="en-US" altLang="zh-CN" sz="2000" b="1" dirty="0">
                <a:latin typeface="Times New Roman" pitchFamily="18" charset="0"/>
              </a:rPr>
              <a:t>;</a:t>
            </a:r>
          </a:p>
          <a:p>
            <a:pPr algn="l" eaLnBrk="1" hangingPunct="1">
              <a:lnSpc>
                <a:spcPct val="90000"/>
              </a:lnSpc>
            </a:pPr>
            <a:r>
              <a:rPr kumimoji="1" lang="en-US" altLang="zh-CN" sz="2000" b="1" dirty="0">
                <a:latin typeface="Times New Roman" pitchFamily="18" charset="0"/>
              </a:rPr>
              <a:t>13 }</a:t>
            </a:r>
          </a:p>
          <a:p>
            <a:pPr algn="l" eaLnBrk="1" hangingPunct="1">
              <a:lnSpc>
                <a:spcPct val="90000"/>
              </a:lnSpc>
            </a:pPr>
            <a:r>
              <a:rPr kumimoji="1" lang="en-US" altLang="zh-CN" sz="2000" b="1" dirty="0">
                <a:latin typeface="Times New Roman" pitchFamily="18" charset="0"/>
              </a:rPr>
              <a:t>14 void sum(</a:t>
            </a:r>
            <a:r>
              <a:rPr kumimoji="1" lang="en-US" altLang="zh-CN" sz="2000" b="1" dirty="0" err="1">
                <a:latin typeface="Times New Roman" pitchFamily="18" charset="0"/>
              </a:rPr>
              <a:t>int</a:t>
            </a:r>
            <a:r>
              <a:rPr kumimoji="1" lang="en-US" altLang="zh-CN" sz="2000" b="1" dirty="0">
                <a:latin typeface="Times New Roman" pitchFamily="18" charset="0"/>
              </a:rPr>
              <a:t> m)</a:t>
            </a:r>
          </a:p>
          <a:p>
            <a:pPr algn="l" eaLnBrk="1" hangingPunct="1">
              <a:lnSpc>
                <a:spcPct val="90000"/>
              </a:lnSpc>
            </a:pPr>
            <a:r>
              <a:rPr kumimoji="1" lang="en-US" altLang="zh-CN" sz="2000" b="1" dirty="0">
                <a:latin typeface="Times New Roman" pitchFamily="18" charset="0"/>
              </a:rPr>
              <a:t>15 {</a:t>
            </a:r>
          </a:p>
          <a:p>
            <a:pPr algn="l" eaLnBrk="1" hangingPunct="1">
              <a:lnSpc>
                <a:spcPct val="90000"/>
              </a:lnSpc>
            </a:pPr>
            <a:r>
              <a:rPr kumimoji="1" lang="en-US" altLang="zh-CN" sz="2000" b="1" dirty="0">
                <a:latin typeface="Times New Roman" pitchFamily="18" charset="0"/>
              </a:rPr>
              <a:t>16 	</a:t>
            </a:r>
            <a:r>
              <a:rPr kumimoji="1" lang="en-US" altLang="zh-CN" sz="2000" b="1" dirty="0" err="1">
                <a:latin typeface="Times New Roman" pitchFamily="18" charset="0"/>
              </a:rPr>
              <a:t>int</a:t>
            </a:r>
            <a:r>
              <a:rPr kumimoji="1" lang="en-US" altLang="zh-CN" sz="2000" b="1" dirty="0">
                <a:latin typeface="Times New Roman" pitchFamily="18" charset="0"/>
              </a:rPr>
              <a:t> </a:t>
            </a:r>
            <a:r>
              <a:rPr kumimoji="1" lang="en-US" altLang="zh-CN" sz="2000" b="1" dirty="0" err="1">
                <a:latin typeface="Times New Roman" pitchFamily="18" charset="0"/>
              </a:rPr>
              <a:t>i,n</a:t>
            </a:r>
            <a:r>
              <a:rPr kumimoji="1" lang="en-US" altLang="zh-CN" sz="2000" b="1" dirty="0">
                <a:latin typeface="Times New Roman" pitchFamily="18" charset="0"/>
              </a:rPr>
              <a:t>=0;</a:t>
            </a:r>
          </a:p>
          <a:p>
            <a:pPr algn="l" eaLnBrk="1" hangingPunct="1">
              <a:lnSpc>
                <a:spcPct val="90000"/>
              </a:lnSpc>
            </a:pPr>
            <a:r>
              <a:rPr kumimoji="1" lang="en-US" altLang="zh-CN" sz="2000" b="1" dirty="0">
                <a:latin typeface="Times New Roman" pitchFamily="18" charset="0"/>
              </a:rPr>
              <a:t>17 	for(</a:t>
            </a:r>
            <a:r>
              <a:rPr kumimoji="1" lang="en-US" altLang="zh-CN" sz="2000" b="1" dirty="0" err="1">
                <a:latin typeface="Times New Roman" pitchFamily="18" charset="0"/>
              </a:rPr>
              <a:t>i</a:t>
            </a:r>
            <a:r>
              <a:rPr kumimoji="1" lang="en-US" altLang="zh-CN" sz="2000" b="1" dirty="0">
                <a:latin typeface="Times New Roman" pitchFamily="18" charset="0"/>
              </a:rPr>
              <a:t>=1; </a:t>
            </a:r>
            <a:r>
              <a:rPr kumimoji="1" lang="en-US" altLang="zh-CN" sz="2000" b="1" dirty="0" err="1">
                <a:latin typeface="Times New Roman" pitchFamily="18" charset="0"/>
              </a:rPr>
              <a:t>i</a:t>
            </a:r>
            <a:r>
              <a:rPr kumimoji="1" lang="en-US" altLang="zh-CN" sz="2000" b="1" dirty="0">
                <a:latin typeface="Times New Roman" pitchFamily="18" charset="0"/>
              </a:rPr>
              <a:t>&lt;=</a:t>
            </a:r>
            <a:r>
              <a:rPr kumimoji="1" lang="en-US" altLang="zh-CN" sz="2000" b="1" dirty="0" err="1">
                <a:latin typeface="Times New Roman" pitchFamily="18" charset="0"/>
              </a:rPr>
              <a:t>m;i</a:t>
            </a:r>
            <a:r>
              <a:rPr kumimoji="1" lang="en-US" altLang="zh-CN" sz="2000" b="1" dirty="0">
                <a:latin typeface="Times New Roman" pitchFamily="18" charset="0"/>
              </a:rPr>
              <a:t>++) n += </a:t>
            </a:r>
            <a:r>
              <a:rPr kumimoji="1" lang="en-US" altLang="zh-CN" sz="2000" b="1" dirty="0" err="1">
                <a:latin typeface="Times New Roman" pitchFamily="18" charset="0"/>
              </a:rPr>
              <a:t>i</a:t>
            </a:r>
            <a:r>
              <a:rPr kumimoji="1" lang="en-US" altLang="zh-CN" sz="2000" b="1" dirty="0">
                <a:latin typeface="Times New Roman" pitchFamily="18" charset="0"/>
              </a:rPr>
              <a:t>;</a:t>
            </a:r>
          </a:p>
          <a:p>
            <a:pPr algn="l" eaLnBrk="1" hangingPunct="1">
              <a:lnSpc>
                <a:spcPct val="90000"/>
              </a:lnSpc>
            </a:pPr>
            <a:r>
              <a:rPr kumimoji="1" lang="en-US" altLang="zh-CN" sz="2000" b="1" dirty="0">
                <a:latin typeface="Times New Roman" pitchFamily="18" charset="0"/>
              </a:rPr>
              <a:t>18 	</a:t>
            </a:r>
            <a:r>
              <a:rPr kumimoji="1" lang="en-US" altLang="zh-CN" sz="2000" b="1" dirty="0" err="1">
                <a:latin typeface="Times New Roman" pitchFamily="18" charset="0"/>
              </a:rPr>
              <a:t>printf</a:t>
            </a:r>
            <a:r>
              <a:rPr kumimoji="1" lang="en-US" altLang="zh-CN" sz="2000" b="1" dirty="0">
                <a:latin typeface="Times New Roman" pitchFamily="18" charset="0"/>
              </a:rPr>
              <a:t>("The sum of  1</a:t>
            </a:r>
            <a:r>
              <a:rPr kumimoji="1" lang="zh-CN" altLang="en-US" sz="2000" b="1" dirty="0">
                <a:latin typeface="Times New Roman" pitchFamily="18" charset="0"/>
              </a:rPr>
              <a:t>～</a:t>
            </a:r>
            <a:r>
              <a:rPr kumimoji="1" lang="en-US" altLang="zh-CN" sz="2000" b="1" dirty="0">
                <a:latin typeface="Times New Roman" pitchFamily="18" charset="0"/>
              </a:rPr>
              <a:t>m is = %d\n", n);</a:t>
            </a:r>
          </a:p>
          <a:p>
            <a:pPr algn="l" eaLnBrk="1" hangingPunct="1">
              <a:lnSpc>
                <a:spcPct val="90000"/>
              </a:lnSpc>
            </a:pPr>
            <a:r>
              <a:rPr kumimoji="1" lang="en-US" altLang="zh-CN" sz="2000" b="1" dirty="0">
                <a:latin typeface="Times New Roman" pitchFamily="18" charset="0"/>
              </a:rPr>
              <a:t>19 </a:t>
            </a:r>
            <a:r>
              <a:rPr kumimoji="1" lang="en-US" altLang="zh-CN" sz="2000" b="1" dirty="0" smtClean="0">
                <a:latin typeface="Times New Roman" pitchFamily="18" charset="0"/>
              </a:rPr>
              <a:t>}</a:t>
            </a:r>
          </a:p>
          <a:p>
            <a:pPr algn="l" eaLnBrk="1" hangingPunct="1">
              <a:lnSpc>
                <a:spcPct val="90000"/>
              </a:lnSpc>
            </a:pPr>
            <a:r>
              <a:rPr kumimoji="1" lang="zh-CN" altLang="en-US" sz="2000" dirty="0" smtClean="0">
                <a:latin typeface="Times New Roman" pitchFamily="18" charset="0"/>
              </a:rPr>
              <a:t>（</a:t>
            </a:r>
            <a:r>
              <a:rPr kumimoji="1" lang="en-US" altLang="zh-CN" sz="2000" dirty="0" err="1" smtClean="0">
                <a:latin typeface="Times New Roman" pitchFamily="18" charset="0"/>
              </a:rPr>
              <a:t>gdb</a:t>
            </a:r>
            <a:r>
              <a:rPr kumimoji="1" lang="en-US" altLang="zh-CN" sz="2000" dirty="0" smtClean="0">
                <a:latin typeface="Times New Roman" pitchFamily="18" charset="0"/>
              </a:rPr>
              <a:t>)</a:t>
            </a:r>
            <a:endParaRPr kumimoji="1" lang="zh-CN" altLang="en-US" sz="2000" b="1" dirty="0">
              <a:latin typeface="Times New Roman" pitchFamily="18" charset="0"/>
            </a:endParaRPr>
          </a:p>
        </p:txBody>
      </p:sp>
      <p:sp>
        <p:nvSpPr>
          <p:cNvPr id="51205" name="Rectangle 7"/>
          <p:cNvSpPr>
            <a:spLocks noChangeArrowheads="1"/>
          </p:cNvSpPr>
          <p:nvPr/>
        </p:nvSpPr>
        <p:spPr bwMode="auto">
          <a:xfrm>
            <a:off x="250825" y="5445224"/>
            <a:ext cx="8823325" cy="87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5000"/>
              </a:lnSpc>
              <a:spcBef>
                <a:spcPct val="25000"/>
              </a:spcBef>
            </a:pPr>
            <a:r>
              <a:rPr kumimoji="1" lang="zh-CN" altLang="en-US" sz="2200" b="1" dirty="0">
                <a:solidFill>
                  <a:srgbClr val="0000CC"/>
                </a:solidFill>
                <a:latin typeface="+mn-ea"/>
                <a:ea typeface="+mn-ea"/>
              </a:rPr>
              <a:t>说明</a:t>
            </a:r>
            <a:r>
              <a:rPr kumimoji="1" lang="zh-CN" altLang="en-US" sz="2200" b="1" dirty="0" smtClean="0">
                <a:solidFill>
                  <a:srgbClr val="0000CC"/>
                </a:solidFill>
                <a:latin typeface="+mn-ea"/>
                <a:ea typeface="+mn-ea"/>
              </a:rPr>
              <a:t>：</a:t>
            </a:r>
            <a:r>
              <a:rPr kumimoji="1" lang="zh-CN" altLang="en-US" sz="2200" b="1" dirty="0" smtClean="0">
                <a:latin typeface="+mn-ea"/>
                <a:ea typeface="+mn-ea"/>
              </a:rPr>
              <a:t>每次</a:t>
            </a:r>
            <a:r>
              <a:rPr kumimoji="1" lang="zh-CN" altLang="en-US" sz="2200" b="1" dirty="0">
                <a:latin typeface="+mn-ea"/>
                <a:ea typeface="+mn-ea"/>
              </a:rPr>
              <a:t>执行</a:t>
            </a:r>
            <a:r>
              <a:rPr kumimoji="1" lang="en-US" altLang="zh-CN" sz="2200" b="1" dirty="0">
                <a:latin typeface="+mn-ea"/>
                <a:ea typeface="+mn-ea"/>
              </a:rPr>
              <a:t>list</a:t>
            </a:r>
            <a:r>
              <a:rPr kumimoji="1" lang="zh-CN" altLang="en-US" sz="2200" b="1" dirty="0">
                <a:latin typeface="+mn-ea"/>
                <a:ea typeface="+mn-ea"/>
              </a:rPr>
              <a:t>命令只显示</a:t>
            </a:r>
            <a:r>
              <a:rPr kumimoji="1" lang="en-US" altLang="zh-CN" sz="2200" b="1" dirty="0">
                <a:latin typeface="+mn-ea"/>
                <a:ea typeface="+mn-ea"/>
              </a:rPr>
              <a:t>10</a:t>
            </a:r>
            <a:r>
              <a:rPr kumimoji="1" lang="zh-CN" altLang="en-US" sz="2200" b="1" dirty="0">
                <a:latin typeface="+mn-ea"/>
                <a:ea typeface="+mn-ea"/>
              </a:rPr>
              <a:t>行源程序文件，如果程序超过</a:t>
            </a:r>
            <a:r>
              <a:rPr kumimoji="1" lang="en-US" altLang="zh-CN" sz="2200" b="1" dirty="0">
                <a:latin typeface="+mn-ea"/>
                <a:ea typeface="+mn-ea"/>
              </a:rPr>
              <a:t>10</a:t>
            </a:r>
            <a:r>
              <a:rPr kumimoji="1" lang="zh-CN" altLang="en-US" sz="2200" b="1" dirty="0">
                <a:latin typeface="+mn-ea"/>
                <a:ea typeface="+mn-ea"/>
              </a:rPr>
              <a:t>行，则可继续使用</a:t>
            </a:r>
            <a:r>
              <a:rPr kumimoji="1" lang="en-US" altLang="zh-CN" sz="2200" b="1" dirty="0">
                <a:latin typeface="+mn-ea"/>
                <a:ea typeface="+mn-ea"/>
              </a:rPr>
              <a:t>list</a:t>
            </a:r>
            <a:r>
              <a:rPr kumimoji="1" lang="zh-CN" altLang="en-US" sz="2200" b="1" dirty="0">
                <a:latin typeface="+mn-ea"/>
                <a:ea typeface="+mn-ea"/>
              </a:rPr>
              <a:t>命令接着显示程序后面的代码。）</a:t>
            </a:r>
          </a:p>
        </p:txBody>
      </p:sp>
      <p:sp>
        <p:nvSpPr>
          <p:cNvPr id="3" name="灯片编号占位符 2"/>
          <p:cNvSpPr>
            <a:spLocks noGrp="1"/>
          </p:cNvSpPr>
          <p:nvPr>
            <p:ph type="sldNum" sz="quarter" idx="11"/>
          </p:nvPr>
        </p:nvSpPr>
        <p:spPr/>
        <p:txBody>
          <a:bodyPr/>
          <a:lstStyle/>
          <a:p>
            <a:pPr>
              <a:defRPr/>
            </a:pPr>
            <a:fld id="{700C099A-6552-4724-AD39-B0EE2F003FA2}" type="slidenum">
              <a:rPr lang="en-US" altLang="zh-CN" smtClean="0"/>
              <a:pPr>
                <a:defRPr/>
              </a:pPr>
              <a:t>60</a:t>
            </a:fld>
            <a:endParaRPr lang="en-US" altLang="zh-CN"/>
          </a:p>
        </p:txBody>
      </p:sp>
    </p:spTree>
    <p:extLst>
      <p:ext uri="{BB962C8B-B14F-4D97-AF65-F5344CB8AC3E}">
        <p14:creationId xmlns:p14="http://schemas.microsoft.com/office/powerpoint/2010/main" val="2272555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323528" y="1057300"/>
            <a:ext cx="8207375" cy="5650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5000"/>
              </a:lnSpc>
              <a:spcBef>
                <a:spcPct val="25000"/>
              </a:spcBef>
            </a:pPr>
            <a:r>
              <a:rPr kumimoji="1" lang="en-US" altLang="zh-CN" sz="2400" dirty="0">
                <a:solidFill>
                  <a:srgbClr val="CC0099"/>
                </a:solidFill>
                <a:latin typeface="+mn-ea"/>
                <a:ea typeface="+mn-ea"/>
              </a:rPr>
              <a:t>2</a:t>
            </a:r>
            <a:r>
              <a:rPr kumimoji="1" lang="zh-CN" altLang="en-US" sz="2400" dirty="0">
                <a:solidFill>
                  <a:srgbClr val="CC0099"/>
                </a:solidFill>
                <a:latin typeface="+mn-ea"/>
                <a:ea typeface="+mn-ea"/>
              </a:rPr>
              <a:t>．设置断点</a:t>
            </a:r>
          </a:p>
          <a:p>
            <a:pPr algn="l" eaLnBrk="1" hangingPunct="1">
              <a:lnSpc>
                <a:spcPct val="115000"/>
              </a:lnSpc>
              <a:spcBef>
                <a:spcPct val="25000"/>
              </a:spcBef>
            </a:pPr>
            <a:r>
              <a:rPr kumimoji="1" lang="zh-CN" altLang="en-US" sz="2400" b="1" dirty="0" smtClean="0">
                <a:latin typeface="+mn-ea"/>
                <a:ea typeface="+mn-ea"/>
              </a:rPr>
              <a:t>设置</a:t>
            </a:r>
            <a:r>
              <a:rPr kumimoji="1" lang="zh-CN" altLang="en-US" sz="2400" b="1" dirty="0">
                <a:latin typeface="+mn-ea"/>
                <a:ea typeface="+mn-ea"/>
              </a:rPr>
              <a:t>断点是调试程序中的一个重要手段，它可以使程序执行到一定位置时暂停运行。程序员在该位置处可以方便地查看变量的值、堆栈情况等，从而找出代码</a:t>
            </a:r>
            <a:r>
              <a:rPr kumimoji="1" lang="zh-CN" altLang="en-US" sz="2400" b="1" dirty="0" smtClean="0">
                <a:latin typeface="+mn-ea"/>
                <a:ea typeface="+mn-ea"/>
              </a:rPr>
              <a:t>的</a:t>
            </a:r>
            <a:r>
              <a:rPr kumimoji="1" lang="zh-CN" altLang="en-US" sz="2400" dirty="0">
                <a:latin typeface="+mn-ea"/>
                <a:ea typeface="+mn-ea"/>
              </a:rPr>
              <a:t>错误</a:t>
            </a:r>
            <a:r>
              <a:rPr kumimoji="1" lang="zh-CN" altLang="en-US" sz="2400" b="1" dirty="0" smtClean="0">
                <a:latin typeface="+mn-ea"/>
                <a:ea typeface="+mn-ea"/>
              </a:rPr>
              <a:t>所在</a:t>
            </a:r>
            <a:r>
              <a:rPr kumimoji="1" lang="zh-CN" altLang="en-US" sz="2400" b="1" dirty="0">
                <a:latin typeface="+mn-ea"/>
                <a:ea typeface="+mn-ea"/>
              </a:rPr>
              <a:t>。</a:t>
            </a:r>
          </a:p>
          <a:p>
            <a:pPr algn="l" eaLnBrk="1" hangingPunct="1">
              <a:lnSpc>
                <a:spcPct val="115000"/>
              </a:lnSpc>
              <a:spcBef>
                <a:spcPct val="25000"/>
              </a:spcBef>
            </a:pPr>
            <a:r>
              <a:rPr kumimoji="1" lang="zh-CN" altLang="en-US" sz="2400" b="1" dirty="0" smtClean="0">
                <a:latin typeface="+mn-ea"/>
                <a:ea typeface="+mn-ea"/>
              </a:rPr>
              <a:t>在</a:t>
            </a:r>
            <a:r>
              <a:rPr kumimoji="1" lang="en-US" altLang="zh-CN" sz="2400" dirty="0" err="1" smtClean="0">
                <a:latin typeface="+mn-ea"/>
                <a:ea typeface="+mn-ea"/>
              </a:rPr>
              <a:t>gdb</a:t>
            </a:r>
            <a:r>
              <a:rPr kumimoji="1" lang="zh-CN" altLang="en-US" sz="2400" b="1" dirty="0" smtClean="0">
                <a:latin typeface="+mn-ea"/>
                <a:ea typeface="+mn-ea"/>
              </a:rPr>
              <a:t>中</a:t>
            </a:r>
            <a:r>
              <a:rPr kumimoji="1" lang="zh-CN" altLang="en-US" sz="2400" b="1" dirty="0">
                <a:latin typeface="+mn-ea"/>
                <a:ea typeface="+mn-ea"/>
              </a:rPr>
              <a:t>设置断点非常简单，</a:t>
            </a:r>
            <a:r>
              <a:rPr kumimoji="1" lang="zh-CN" altLang="en-US" sz="2400" b="1" dirty="0">
                <a:solidFill>
                  <a:srgbClr val="CC0099"/>
                </a:solidFill>
                <a:latin typeface="+mn-ea"/>
                <a:ea typeface="+mn-ea"/>
              </a:rPr>
              <a:t>设置命令为“</a:t>
            </a:r>
            <a:r>
              <a:rPr kumimoji="1" lang="en-US" altLang="zh-CN" sz="2400" b="1" dirty="0">
                <a:solidFill>
                  <a:srgbClr val="CC0099"/>
                </a:solidFill>
                <a:latin typeface="+mn-ea"/>
                <a:ea typeface="+mn-ea"/>
              </a:rPr>
              <a:t>break n</a:t>
            </a:r>
            <a:r>
              <a:rPr kumimoji="1" lang="en-US" altLang="zh-CN" sz="2400" b="1" dirty="0" smtClean="0">
                <a:solidFill>
                  <a:srgbClr val="CC0099"/>
                </a:solidFill>
                <a:latin typeface="+mn-ea"/>
                <a:ea typeface="+mn-ea"/>
              </a:rPr>
              <a:t>”</a:t>
            </a:r>
            <a:r>
              <a:rPr kumimoji="1" lang="zh-CN" altLang="en-US" sz="2400" b="1" dirty="0" smtClean="0">
                <a:solidFill>
                  <a:srgbClr val="CC0099"/>
                </a:solidFill>
                <a:latin typeface="+mn-ea"/>
                <a:ea typeface="+mn-ea"/>
              </a:rPr>
              <a:t>（或</a:t>
            </a:r>
            <a:r>
              <a:rPr kumimoji="1" lang="zh-CN" altLang="en-US" sz="2400" dirty="0" smtClean="0">
                <a:solidFill>
                  <a:srgbClr val="CC0099"/>
                </a:solidFill>
                <a:latin typeface="+mn-ea"/>
                <a:ea typeface="+mn-ea"/>
              </a:rPr>
              <a:t>简写</a:t>
            </a:r>
            <a:r>
              <a:rPr kumimoji="1" lang="zh-CN" altLang="en-US" sz="2400" dirty="0">
                <a:solidFill>
                  <a:srgbClr val="CC0099"/>
                </a:solidFill>
                <a:latin typeface="+mn-ea"/>
                <a:ea typeface="+mn-ea"/>
              </a:rPr>
              <a:t>成‘</a:t>
            </a:r>
            <a:r>
              <a:rPr kumimoji="1" lang="en-US" altLang="zh-CN" sz="2400" dirty="0">
                <a:solidFill>
                  <a:srgbClr val="CC0099"/>
                </a:solidFill>
                <a:latin typeface="+mn-ea"/>
                <a:ea typeface="+mn-ea"/>
              </a:rPr>
              <a:t>b</a:t>
            </a:r>
            <a:r>
              <a:rPr kumimoji="1" lang="en-US" altLang="zh-CN" sz="2400" dirty="0" smtClean="0">
                <a:solidFill>
                  <a:srgbClr val="CC0099"/>
                </a:solidFill>
                <a:latin typeface="+mn-ea"/>
                <a:ea typeface="+mn-ea"/>
              </a:rPr>
              <a:t>’</a:t>
            </a:r>
            <a:r>
              <a:rPr kumimoji="1" lang="zh-CN" altLang="en-US" sz="2400" dirty="0" smtClean="0">
                <a:solidFill>
                  <a:srgbClr val="CC0099"/>
                </a:solidFill>
                <a:latin typeface="+mn-ea"/>
                <a:ea typeface="+mn-ea"/>
              </a:rPr>
              <a:t>）来</a:t>
            </a:r>
            <a:r>
              <a:rPr kumimoji="1" lang="zh-CN" altLang="en-US" sz="2400" dirty="0">
                <a:solidFill>
                  <a:srgbClr val="CC0099"/>
                </a:solidFill>
                <a:latin typeface="+mn-ea"/>
                <a:ea typeface="+mn-ea"/>
              </a:rPr>
              <a:t>设置断点</a:t>
            </a:r>
            <a:r>
              <a:rPr kumimoji="1" lang="en-US" altLang="zh-CN" sz="2400" b="1" dirty="0" smtClean="0">
                <a:latin typeface="+mn-ea"/>
                <a:ea typeface="+mn-ea"/>
              </a:rPr>
              <a:t>,</a:t>
            </a:r>
            <a:r>
              <a:rPr kumimoji="1" lang="en-US" altLang="zh-CN" sz="2400" b="1" dirty="0">
                <a:solidFill>
                  <a:srgbClr val="CC0099"/>
                </a:solidFill>
                <a:latin typeface="+mn-ea"/>
                <a:ea typeface="+mn-ea"/>
              </a:rPr>
              <a:t>n</a:t>
            </a:r>
            <a:r>
              <a:rPr kumimoji="1" lang="zh-CN" altLang="en-US" sz="2400" b="1" dirty="0">
                <a:solidFill>
                  <a:srgbClr val="CC0099"/>
                </a:solidFill>
                <a:latin typeface="+mn-ea"/>
                <a:ea typeface="+mn-ea"/>
              </a:rPr>
              <a:t>表示断点所在的行号</a:t>
            </a:r>
            <a:r>
              <a:rPr kumimoji="1" lang="zh-CN" altLang="en-US" sz="2400" b="1" dirty="0">
                <a:latin typeface="+mn-ea"/>
                <a:ea typeface="+mn-ea"/>
              </a:rPr>
              <a:t>，具体使用示例如下：</a:t>
            </a:r>
          </a:p>
          <a:p>
            <a:pPr algn="l" eaLnBrk="1" hangingPunct="1">
              <a:lnSpc>
                <a:spcPct val="115000"/>
              </a:lnSpc>
              <a:spcBef>
                <a:spcPct val="25000"/>
              </a:spcBef>
            </a:pPr>
            <a:r>
              <a:rPr kumimoji="1" lang="en-US" altLang="zh-CN" sz="2400" b="1" dirty="0">
                <a:latin typeface="+mn-ea"/>
                <a:ea typeface="+mn-ea"/>
              </a:rPr>
              <a:t>(</a:t>
            </a:r>
            <a:r>
              <a:rPr kumimoji="1" lang="en-US" altLang="zh-CN" sz="2400" b="1" dirty="0" err="1">
                <a:latin typeface="+mn-ea"/>
                <a:ea typeface="+mn-ea"/>
              </a:rPr>
              <a:t>gdb</a:t>
            </a:r>
            <a:r>
              <a:rPr kumimoji="1" lang="en-US" altLang="zh-CN" sz="2400" b="1" dirty="0">
                <a:latin typeface="+mn-ea"/>
                <a:ea typeface="+mn-ea"/>
              </a:rPr>
              <a:t>) </a:t>
            </a:r>
            <a:r>
              <a:rPr kumimoji="1" lang="en-US" altLang="zh-CN" sz="2400" b="1" dirty="0">
                <a:solidFill>
                  <a:srgbClr val="0000CC"/>
                </a:solidFill>
                <a:latin typeface="+mn-ea"/>
                <a:ea typeface="+mn-ea"/>
              </a:rPr>
              <a:t>break 6</a:t>
            </a:r>
          </a:p>
          <a:p>
            <a:pPr algn="l" eaLnBrk="1" hangingPunct="1">
              <a:lnSpc>
                <a:spcPct val="115000"/>
              </a:lnSpc>
              <a:spcBef>
                <a:spcPct val="25000"/>
              </a:spcBef>
            </a:pPr>
            <a:r>
              <a:rPr kumimoji="1" lang="en-US" altLang="zh-CN" sz="2400" b="1" dirty="0">
                <a:latin typeface="+mn-ea"/>
                <a:ea typeface="+mn-ea"/>
              </a:rPr>
              <a:t>Breakpoint 1 at </a:t>
            </a:r>
            <a:r>
              <a:rPr kumimoji="1" lang="en-US" altLang="zh-CN" sz="2400" b="1" dirty="0" err="1">
                <a:latin typeface="+mn-ea"/>
                <a:ea typeface="+mn-ea"/>
              </a:rPr>
              <a:t>0x8048384</a:t>
            </a:r>
            <a:r>
              <a:rPr kumimoji="1" lang="en-US" altLang="zh-CN" sz="2400" b="1" dirty="0">
                <a:latin typeface="+mn-ea"/>
                <a:ea typeface="+mn-ea"/>
              </a:rPr>
              <a:t>: file </a:t>
            </a:r>
            <a:r>
              <a:rPr kumimoji="1" lang="en-US" altLang="zh-CN" sz="2400" b="1" dirty="0" err="1">
                <a:latin typeface="+mn-ea"/>
                <a:ea typeface="+mn-ea"/>
              </a:rPr>
              <a:t>test.c</a:t>
            </a:r>
            <a:r>
              <a:rPr kumimoji="1" lang="en-US" altLang="zh-CN" sz="2400" b="1" dirty="0">
                <a:latin typeface="+mn-ea"/>
                <a:ea typeface="+mn-ea"/>
              </a:rPr>
              <a:t>, line 6. </a:t>
            </a:r>
          </a:p>
          <a:p>
            <a:pPr algn="l" eaLnBrk="1" hangingPunct="1">
              <a:lnSpc>
                <a:spcPct val="115000"/>
              </a:lnSpc>
              <a:spcBef>
                <a:spcPct val="25000"/>
              </a:spcBef>
            </a:pPr>
            <a:r>
              <a:rPr kumimoji="1" lang="zh-CN" altLang="en-US" sz="2400" b="1" dirty="0" smtClean="0">
                <a:solidFill>
                  <a:srgbClr val="0000CC"/>
                </a:solidFill>
                <a:latin typeface="+mn-ea"/>
                <a:ea typeface="+mn-ea"/>
              </a:rPr>
              <a:t>注意</a:t>
            </a:r>
            <a:r>
              <a:rPr kumimoji="1" lang="zh-CN" altLang="en-US" sz="2400" b="1" dirty="0">
                <a:solidFill>
                  <a:srgbClr val="0000CC"/>
                </a:solidFill>
                <a:latin typeface="+mn-ea"/>
                <a:ea typeface="+mn-ea"/>
              </a:rPr>
              <a:t>：</a:t>
            </a:r>
            <a:r>
              <a:rPr kumimoji="1" lang="zh-CN" altLang="en-US" sz="2400" b="1" dirty="0" smtClean="0">
                <a:latin typeface="+mn-ea"/>
                <a:ea typeface="+mn-ea"/>
              </a:rPr>
              <a:t>在</a:t>
            </a:r>
            <a:r>
              <a:rPr kumimoji="1" lang="en-US" altLang="zh-CN" sz="2400" dirty="0" err="1" smtClean="0">
                <a:latin typeface="+mn-ea"/>
                <a:ea typeface="+mn-ea"/>
              </a:rPr>
              <a:t>gdb</a:t>
            </a:r>
            <a:r>
              <a:rPr kumimoji="1" lang="zh-CN" altLang="en-US" sz="2400" b="1" dirty="0" smtClean="0">
                <a:latin typeface="+mn-ea"/>
                <a:ea typeface="+mn-ea"/>
              </a:rPr>
              <a:t>中</a:t>
            </a:r>
            <a:r>
              <a:rPr kumimoji="1" lang="zh-CN" altLang="en-US" sz="2400" b="1" dirty="0">
                <a:latin typeface="+mn-ea"/>
                <a:ea typeface="+mn-ea"/>
              </a:rPr>
              <a:t>利用行号设置断点是指代码运行到对应行之前将其停止，如上例中，代码运行到第</a:t>
            </a:r>
            <a:r>
              <a:rPr kumimoji="1" lang="en-US" altLang="zh-CN" sz="2400" b="1" dirty="0">
                <a:latin typeface="+mn-ea"/>
                <a:ea typeface="+mn-ea"/>
              </a:rPr>
              <a:t>5</a:t>
            </a:r>
            <a:r>
              <a:rPr kumimoji="1" lang="zh-CN" altLang="en-US" sz="2400" b="1" dirty="0">
                <a:latin typeface="+mn-ea"/>
                <a:ea typeface="+mn-ea"/>
              </a:rPr>
              <a:t>行之后暂停（并没有运行第</a:t>
            </a:r>
            <a:r>
              <a:rPr kumimoji="1" lang="en-US" altLang="zh-CN" sz="2400" b="1" dirty="0">
                <a:latin typeface="+mn-ea"/>
                <a:ea typeface="+mn-ea"/>
              </a:rPr>
              <a:t>6 </a:t>
            </a:r>
            <a:r>
              <a:rPr kumimoji="1" lang="zh-CN" altLang="en-US" sz="2400" b="1" dirty="0">
                <a:latin typeface="+mn-ea"/>
                <a:ea typeface="+mn-ea"/>
              </a:rPr>
              <a:t>行）。</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61</a:t>
            </a:fld>
            <a:endParaRPr lang="en-US" altLang="zh-CN"/>
          </a:p>
        </p:txBody>
      </p:sp>
      <p:sp>
        <p:nvSpPr>
          <p:cNvPr id="4" name="Text Box 6"/>
          <p:cNvSpPr txBox="1">
            <a:spLocks noChangeArrowheads="1"/>
          </p:cNvSpPr>
          <p:nvPr/>
        </p:nvSpPr>
        <p:spPr bwMode="auto">
          <a:xfrm>
            <a:off x="684213" y="260648"/>
            <a:ext cx="7128147" cy="58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ct val="115000"/>
              </a:lnSpc>
              <a:spcBef>
                <a:spcPct val="25000"/>
              </a:spcBef>
            </a:pPr>
            <a:r>
              <a:rPr kumimoji="1" lang="zh-CN" altLang="en-US" sz="2800" b="1" dirty="0">
                <a:latin typeface="+mj-ea"/>
                <a:ea typeface="+mj-ea"/>
              </a:rPr>
              <a:t>进入</a:t>
            </a:r>
            <a:r>
              <a:rPr kumimoji="1" lang="en-US" altLang="zh-CN" sz="2800" b="1" dirty="0" err="1">
                <a:latin typeface="+mj-ea"/>
                <a:ea typeface="+mj-ea"/>
              </a:rPr>
              <a:t>GDB</a:t>
            </a:r>
            <a:r>
              <a:rPr kumimoji="1" lang="zh-CN" altLang="en-US" sz="2800" b="1" dirty="0">
                <a:latin typeface="+mj-ea"/>
                <a:ea typeface="+mj-ea"/>
              </a:rPr>
              <a:t>调试环境</a:t>
            </a:r>
          </a:p>
        </p:txBody>
      </p:sp>
    </p:spTree>
    <p:extLst>
      <p:ext uri="{BB962C8B-B14F-4D97-AF65-F5344CB8AC3E}">
        <p14:creationId xmlns:p14="http://schemas.microsoft.com/office/powerpoint/2010/main" val="37933718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4"/>
          <p:cNvSpPr txBox="1">
            <a:spLocks noChangeArrowheads="1"/>
          </p:cNvSpPr>
          <p:nvPr/>
        </p:nvSpPr>
        <p:spPr bwMode="auto">
          <a:xfrm>
            <a:off x="323528" y="1687389"/>
            <a:ext cx="8352928" cy="303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5000"/>
              </a:lnSpc>
              <a:spcBef>
                <a:spcPct val="25000"/>
              </a:spcBef>
            </a:pPr>
            <a:r>
              <a:rPr kumimoji="1" lang="en-US" altLang="zh-CN" sz="2400" dirty="0">
                <a:solidFill>
                  <a:srgbClr val="CC0099"/>
                </a:solidFill>
                <a:latin typeface="+mn-ea"/>
                <a:ea typeface="+mn-ea"/>
              </a:rPr>
              <a:t>3</a:t>
            </a:r>
            <a:r>
              <a:rPr kumimoji="1" lang="zh-CN" altLang="en-US" sz="2400" dirty="0">
                <a:solidFill>
                  <a:srgbClr val="CC0099"/>
                </a:solidFill>
                <a:latin typeface="+mn-ea"/>
                <a:ea typeface="+mn-ea"/>
              </a:rPr>
              <a:t>．查看断点设置情况</a:t>
            </a:r>
          </a:p>
          <a:p>
            <a:pPr algn="l" eaLnBrk="1" hangingPunct="1">
              <a:lnSpc>
                <a:spcPct val="120000"/>
              </a:lnSpc>
              <a:spcBef>
                <a:spcPct val="30000"/>
              </a:spcBef>
            </a:pPr>
            <a:r>
              <a:rPr kumimoji="1" lang="zh-CN" altLang="en-US" sz="2400" b="1" dirty="0">
                <a:latin typeface="+mn-ea"/>
                <a:ea typeface="+mn-ea"/>
              </a:rPr>
              <a:t>在设置完断点之后</a:t>
            </a:r>
            <a:r>
              <a:rPr kumimoji="1" lang="zh-CN" altLang="en-US" sz="2400" b="1" dirty="0" smtClean="0">
                <a:latin typeface="+mn-ea"/>
                <a:ea typeface="+mn-ea"/>
              </a:rPr>
              <a:t>，可以</a:t>
            </a:r>
            <a:r>
              <a:rPr kumimoji="1" lang="zh-CN" altLang="en-US" sz="2400" b="1" dirty="0">
                <a:latin typeface="+mn-ea"/>
                <a:ea typeface="+mn-ea"/>
              </a:rPr>
              <a:t>键入“</a:t>
            </a:r>
            <a:r>
              <a:rPr kumimoji="1" lang="en-US" altLang="zh-CN" sz="2400" b="1" dirty="0">
                <a:solidFill>
                  <a:srgbClr val="CC0099"/>
                </a:solidFill>
                <a:latin typeface="+mn-ea"/>
                <a:ea typeface="+mn-ea"/>
              </a:rPr>
              <a:t>info b</a:t>
            </a:r>
            <a:r>
              <a:rPr kumimoji="1" lang="en-US" altLang="zh-CN" sz="2400" b="1" dirty="0">
                <a:latin typeface="+mn-ea"/>
                <a:ea typeface="+mn-ea"/>
              </a:rPr>
              <a:t>”</a:t>
            </a:r>
            <a:r>
              <a:rPr kumimoji="1" lang="zh-CN" altLang="en-US" sz="2400" b="1" dirty="0">
                <a:latin typeface="+mn-ea"/>
                <a:ea typeface="+mn-ea"/>
              </a:rPr>
              <a:t>来</a:t>
            </a:r>
            <a:r>
              <a:rPr kumimoji="1" lang="zh-CN" altLang="en-US" sz="2400" b="1" dirty="0">
                <a:solidFill>
                  <a:srgbClr val="0000CC"/>
                </a:solidFill>
                <a:latin typeface="+mn-ea"/>
                <a:ea typeface="+mn-ea"/>
              </a:rPr>
              <a:t>查看设置断点</a:t>
            </a:r>
            <a:r>
              <a:rPr kumimoji="1" lang="zh-CN" altLang="en-US" sz="2400" b="1" dirty="0" smtClean="0">
                <a:solidFill>
                  <a:srgbClr val="0000CC"/>
                </a:solidFill>
                <a:latin typeface="+mn-ea"/>
                <a:ea typeface="+mn-ea"/>
              </a:rPr>
              <a:t>情况</a:t>
            </a:r>
            <a:r>
              <a:rPr kumimoji="1" lang="zh-CN" altLang="en-US" sz="2400" dirty="0" smtClean="0">
                <a:latin typeface="+mn-ea"/>
                <a:ea typeface="+mn-ea"/>
              </a:rPr>
              <a:t>。</a:t>
            </a:r>
            <a:endParaRPr kumimoji="1" lang="zh-CN" altLang="en-US" sz="2400" b="1" dirty="0">
              <a:latin typeface="+mn-ea"/>
              <a:ea typeface="+mn-ea"/>
            </a:endParaRPr>
          </a:p>
          <a:p>
            <a:pPr algn="l" eaLnBrk="1" hangingPunct="1">
              <a:lnSpc>
                <a:spcPct val="120000"/>
              </a:lnSpc>
              <a:spcBef>
                <a:spcPct val="30000"/>
              </a:spcBef>
            </a:pPr>
            <a:r>
              <a:rPr kumimoji="1" lang="en-US" altLang="zh-CN" sz="2200" b="1" dirty="0">
                <a:latin typeface="+mn-ea"/>
                <a:ea typeface="+mn-ea"/>
              </a:rPr>
              <a:t>(</a:t>
            </a:r>
            <a:r>
              <a:rPr kumimoji="1" lang="en-US" altLang="zh-CN" sz="2200" b="1" dirty="0" err="1">
                <a:latin typeface="+mn-ea"/>
                <a:ea typeface="+mn-ea"/>
              </a:rPr>
              <a:t>gdb</a:t>
            </a:r>
            <a:r>
              <a:rPr kumimoji="1" lang="en-US" altLang="zh-CN" sz="2200" b="1" dirty="0">
                <a:latin typeface="+mn-ea"/>
                <a:ea typeface="+mn-ea"/>
              </a:rPr>
              <a:t>) </a:t>
            </a:r>
            <a:r>
              <a:rPr kumimoji="1" lang="en-US" altLang="zh-CN" sz="2200" b="1" dirty="0">
                <a:solidFill>
                  <a:srgbClr val="0000CC"/>
                </a:solidFill>
                <a:latin typeface="+mn-ea"/>
                <a:ea typeface="+mn-ea"/>
              </a:rPr>
              <a:t>info b</a:t>
            </a:r>
          </a:p>
          <a:p>
            <a:pPr algn="l" eaLnBrk="1" hangingPunct="1">
              <a:lnSpc>
                <a:spcPct val="120000"/>
              </a:lnSpc>
              <a:spcBef>
                <a:spcPct val="30000"/>
              </a:spcBef>
            </a:pPr>
            <a:r>
              <a:rPr kumimoji="1" lang="en-US" altLang="zh-CN" sz="2200" b="1" dirty="0" err="1">
                <a:latin typeface="+mn-ea"/>
                <a:ea typeface="+mn-ea"/>
              </a:rPr>
              <a:t>Num</a:t>
            </a:r>
            <a:r>
              <a:rPr kumimoji="1" lang="en-US" altLang="zh-CN" sz="2200" b="1" dirty="0">
                <a:latin typeface="+mn-ea"/>
                <a:ea typeface="+mn-ea"/>
              </a:rPr>
              <a:t> </a:t>
            </a:r>
            <a:r>
              <a:rPr kumimoji="1" lang="en-US" altLang="zh-CN" sz="2200" b="1" dirty="0" smtClean="0">
                <a:latin typeface="+mn-ea"/>
                <a:ea typeface="+mn-ea"/>
              </a:rPr>
              <a:t> Type      </a:t>
            </a:r>
            <a:r>
              <a:rPr kumimoji="1" lang="en-US" altLang="zh-CN" sz="2200" b="1" dirty="0" err="1">
                <a:latin typeface="+mn-ea"/>
                <a:ea typeface="+mn-ea"/>
              </a:rPr>
              <a:t>Disp</a:t>
            </a:r>
            <a:r>
              <a:rPr kumimoji="1" lang="en-US" altLang="zh-CN" sz="2200" b="1" dirty="0">
                <a:latin typeface="+mn-ea"/>
                <a:ea typeface="+mn-ea"/>
              </a:rPr>
              <a:t> </a:t>
            </a:r>
            <a:r>
              <a:rPr kumimoji="1" lang="en-US" altLang="zh-CN" sz="2200" b="1" dirty="0" smtClean="0">
                <a:latin typeface="+mn-ea"/>
                <a:ea typeface="+mn-ea"/>
              </a:rPr>
              <a:t> </a:t>
            </a:r>
            <a:r>
              <a:rPr kumimoji="1" lang="en-US" altLang="zh-CN" sz="2200" b="1" dirty="0" err="1" smtClean="0">
                <a:latin typeface="+mn-ea"/>
                <a:ea typeface="+mn-ea"/>
              </a:rPr>
              <a:t>Enb</a:t>
            </a:r>
            <a:r>
              <a:rPr kumimoji="1" lang="en-US" altLang="zh-CN" sz="2200" b="1" dirty="0" smtClean="0">
                <a:latin typeface="+mn-ea"/>
                <a:ea typeface="+mn-ea"/>
              </a:rPr>
              <a:t>  Address       What</a:t>
            </a:r>
            <a:endParaRPr kumimoji="1" lang="en-US" altLang="zh-CN" sz="2200" b="1" dirty="0">
              <a:latin typeface="+mn-ea"/>
              <a:ea typeface="+mn-ea"/>
            </a:endParaRPr>
          </a:p>
          <a:p>
            <a:pPr algn="l" eaLnBrk="1" hangingPunct="1">
              <a:lnSpc>
                <a:spcPct val="120000"/>
              </a:lnSpc>
              <a:spcBef>
                <a:spcPct val="30000"/>
              </a:spcBef>
            </a:pPr>
            <a:r>
              <a:rPr kumimoji="1" lang="en-US" altLang="zh-CN" sz="2200" b="1" dirty="0">
                <a:latin typeface="+mn-ea"/>
                <a:ea typeface="+mn-ea"/>
              </a:rPr>
              <a:t>1 </a:t>
            </a:r>
            <a:r>
              <a:rPr kumimoji="1" lang="en-US" altLang="zh-CN" sz="2200" b="1" dirty="0" smtClean="0">
                <a:latin typeface="+mn-ea"/>
                <a:ea typeface="+mn-ea"/>
              </a:rPr>
              <a:t> breakpoint  </a:t>
            </a:r>
            <a:r>
              <a:rPr kumimoji="1" lang="en-US" altLang="zh-CN" sz="2200" b="1" dirty="0">
                <a:latin typeface="+mn-ea"/>
                <a:ea typeface="+mn-ea"/>
              </a:rPr>
              <a:t>keep </a:t>
            </a:r>
            <a:r>
              <a:rPr kumimoji="1" lang="en-US" altLang="zh-CN" sz="2200" b="1" dirty="0" smtClean="0">
                <a:latin typeface="+mn-ea"/>
                <a:ea typeface="+mn-ea"/>
              </a:rPr>
              <a:t> y   </a:t>
            </a:r>
            <a:r>
              <a:rPr kumimoji="1" lang="en-US" altLang="zh-CN" sz="2200" b="1" dirty="0" err="1" smtClean="0">
                <a:latin typeface="+mn-ea"/>
                <a:ea typeface="+mn-ea"/>
              </a:rPr>
              <a:t>0x0804833f</a:t>
            </a:r>
            <a:r>
              <a:rPr kumimoji="1" lang="en-US" altLang="zh-CN" sz="2200" b="1" dirty="0" smtClean="0">
                <a:latin typeface="+mn-ea"/>
                <a:ea typeface="+mn-ea"/>
              </a:rPr>
              <a:t>   in </a:t>
            </a:r>
            <a:r>
              <a:rPr kumimoji="1" lang="en-US" altLang="zh-CN" sz="2200" b="1" dirty="0">
                <a:latin typeface="+mn-ea"/>
                <a:ea typeface="+mn-ea"/>
              </a:rPr>
              <a:t>main at </a:t>
            </a:r>
            <a:r>
              <a:rPr kumimoji="1" lang="en-US" altLang="zh-CN" sz="2200" b="1" dirty="0" err="1" smtClean="0">
                <a:latin typeface="+mn-ea"/>
                <a:ea typeface="+mn-ea"/>
              </a:rPr>
              <a:t>test.c:6</a:t>
            </a:r>
            <a:endParaRPr kumimoji="1" lang="zh-CN" altLang="en-US" sz="2200" b="1" dirty="0">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62</a:t>
            </a:fld>
            <a:endParaRPr lang="en-US" altLang="zh-CN"/>
          </a:p>
        </p:txBody>
      </p:sp>
      <p:sp>
        <p:nvSpPr>
          <p:cNvPr id="4" name="Text Box 4"/>
          <p:cNvSpPr txBox="1">
            <a:spLocks noChangeArrowheads="1"/>
          </p:cNvSpPr>
          <p:nvPr/>
        </p:nvSpPr>
        <p:spPr bwMode="auto">
          <a:xfrm>
            <a:off x="690375" y="260648"/>
            <a:ext cx="6480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spcBef>
                <a:spcPct val="20000"/>
              </a:spcBef>
            </a:pPr>
            <a:r>
              <a:rPr kumimoji="1" lang="en-US" altLang="zh-CN" sz="4000" b="1" dirty="0" err="1" smtClean="0">
                <a:latin typeface="+mj-ea"/>
                <a:ea typeface="+mj-ea"/>
              </a:rPr>
              <a:t>GDB</a:t>
            </a:r>
            <a:r>
              <a:rPr kumimoji="1" lang="zh-CN" altLang="en-US" sz="4000" b="1" dirty="0">
                <a:latin typeface="+mj-ea"/>
                <a:ea typeface="+mj-ea"/>
              </a:rPr>
              <a:t>调试器</a:t>
            </a:r>
          </a:p>
        </p:txBody>
      </p:sp>
    </p:spTree>
    <p:extLst>
      <p:ext uri="{BB962C8B-B14F-4D97-AF65-F5344CB8AC3E}">
        <p14:creationId xmlns:p14="http://schemas.microsoft.com/office/powerpoint/2010/main" val="105931862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5"/>
          <p:cNvSpPr txBox="1">
            <a:spLocks noChangeArrowheads="1"/>
          </p:cNvSpPr>
          <p:nvPr/>
        </p:nvSpPr>
        <p:spPr bwMode="auto">
          <a:xfrm>
            <a:off x="323850" y="476672"/>
            <a:ext cx="856932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5000"/>
              </a:lnSpc>
              <a:spcBef>
                <a:spcPct val="25000"/>
              </a:spcBef>
            </a:pPr>
            <a:r>
              <a:rPr kumimoji="1" lang="en-US" altLang="zh-CN" sz="2400" dirty="0">
                <a:solidFill>
                  <a:srgbClr val="CC0099"/>
                </a:solidFill>
                <a:latin typeface="+mn-ea"/>
                <a:ea typeface="+mn-ea"/>
              </a:rPr>
              <a:t>4</a:t>
            </a:r>
            <a:r>
              <a:rPr kumimoji="1" lang="zh-CN" altLang="en-US" sz="2400" dirty="0">
                <a:solidFill>
                  <a:srgbClr val="CC0099"/>
                </a:solidFill>
                <a:latin typeface="+mn-ea"/>
                <a:ea typeface="+mn-ea"/>
              </a:rPr>
              <a:t>．运行程序</a:t>
            </a:r>
          </a:p>
          <a:p>
            <a:pPr algn="l" eaLnBrk="1" hangingPunct="1">
              <a:lnSpc>
                <a:spcPct val="115000"/>
              </a:lnSpc>
              <a:spcBef>
                <a:spcPct val="25000"/>
              </a:spcBef>
            </a:pPr>
            <a:r>
              <a:rPr kumimoji="1" lang="zh-CN" altLang="en-US" sz="2400" b="1" dirty="0" smtClean="0">
                <a:latin typeface="+mn-ea"/>
                <a:ea typeface="+mn-ea"/>
              </a:rPr>
              <a:t>接下来</a:t>
            </a:r>
            <a:r>
              <a:rPr kumimoji="1" lang="zh-CN" altLang="en-US" sz="2400" b="1" dirty="0">
                <a:latin typeface="+mn-ea"/>
                <a:ea typeface="+mn-ea"/>
              </a:rPr>
              <a:t>就可运行程序了</a:t>
            </a:r>
            <a:r>
              <a:rPr kumimoji="1" lang="zh-CN" altLang="en-US" sz="2400" b="1" dirty="0" smtClean="0">
                <a:latin typeface="+mn-ea"/>
                <a:ea typeface="+mn-ea"/>
              </a:rPr>
              <a:t>，</a:t>
            </a:r>
            <a:r>
              <a:rPr kumimoji="1" lang="en-US" altLang="zh-CN" sz="2400" dirty="0" err="1" smtClean="0">
                <a:latin typeface="+mn-ea"/>
                <a:ea typeface="+mn-ea"/>
              </a:rPr>
              <a:t>gdb</a:t>
            </a:r>
            <a:r>
              <a:rPr kumimoji="1" lang="zh-CN" altLang="en-US" sz="2400" b="1" dirty="0" smtClean="0">
                <a:latin typeface="+mn-ea"/>
                <a:ea typeface="+mn-ea"/>
              </a:rPr>
              <a:t>默认</a:t>
            </a:r>
            <a:r>
              <a:rPr kumimoji="1" lang="zh-CN" altLang="en-US" sz="2400" b="1" dirty="0">
                <a:latin typeface="+mn-ea"/>
                <a:ea typeface="+mn-ea"/>
              </a:rPr>
              <a:t>从首行开始运行程序</a:t>
            </a:r>
            <a:r>
              <a:rPr kumimoji="1" lang="zh-CN" altLang="en-US" sz="2400" b="1" dirty="0" smtClean="0">
                <a:latin typeface="+mn-ea"/>
                <a:ea typeface="+mn-ea"/>
              </a:rPr>
              <a:t>，</a:t>
            </a:r>
            <a:endParaRPr kumimoji="1" lang="en-US" altLang="zh-CN" sz="2400" b="1" dirty="0" smtClean="0">
              <a:latin typeface="+mn-ea"/>
              <a:ea typeface="+mn-ea"/>
            </a:endParaRPr>
          </a:p>
          <a:p>
            <a:pPr algn="l" eaLnBrk="1" hangingPunct="1">
              <a:lnSpc>
                <a:spcPct val="115000"/>
              </a:lnSpc>
              <a:spcBef>
                <a:spcPct val="25000"/>
              </a:spcBef>
            </a:pPr>
            <a:r>
              <a:rPr kumimoji="1" lang="zh-CN" altLang="en-US" sz="2400" b="1" dirty="0" smtClean="0">
                <a:latin typeface="+mn-ea"/>
                <a:ea typeface="+mn-ea"/>
              </a:rPr>
              <a:t>运行</a:t>
            </a:r>
            <a:r>
              <a:rPr kumimoji="1" lang="zh-CN" altLang="en-US" sz="2400" b="1" dirty="0">
                <a:latin typeface="+mn-ea"/>
                <a:ea typeface="+mn-ea"/>
              </a:rPr>
              <a:t>程序的命令为“</a:t>
            </a:r>
            <a:r>
              <a:rPr kumimoji="1" lang="en-US" altLang="zh-CN" sz="2400" b="1" dirty="0">
                <a:solidFill>
                  <a:srgbClr val="CC0099"/>
                </a:solidFill>
                <a:latin typeface="+mn-ea"/>
                <a:ea typeface="+mn-ea"/>
              </a:rPr>
              <a:t>run</a:t>
            </a:r>
            <a:r>
              <a:rPr kumimoji="1" lang="en-US" altLang="zh-CN" sz="2400" b="1" dirty="0">
                <a:latin typeface="+mn-ea"/>
                <a:ea typeface="+mn-ea"/>
              </a:rPr>
              <a:t>”</a:t>
            </a:r>
            <a:r>
              <a:rPr kumimoji="1" lang="zh-CN" altLang="en-US" sz="2400" b="1" dirty="0">
                <a:latin typeface="+mn-ea"/>
                <a:ea typeface="+mn-ea"/>
              </a:rPr>
              <a:t>，若想从程序中</a:t>
            </a:r>
            <a:r>
              <a:rPr kumimoji="1" lang="zh-CN" altLang="en-US" sz="2400" b="1" dirty="0">
                <a:solidFill>
                  <a:srgbClr val="CC0099"/>
                </a:solidFill>
                <a:latin typeface="+mn-ea"/>
                <a:ea typeface="+mn-ea"/>
              </a:rPr>
              <a:t>指定行开始运行</a:t>
            </a:r>
            <a:r>
              <a:rPr kumimoji="1" lang="zh-CN" altLang="en-US" sz="2400" b="1" dirty="0">
                <a:latin typeface="+mn-ea"/>
                <a:ea typeface="+mn-ea"/>
              </a:rPr>
              <a:t>，可</a:t>
            </a:r>
            <a:r>
              <a:rPr kumimoji="1" lang="zh-CN" altLang="en-US" sz="2400" b="1" dirty="0">
                <a:solidFill>
                  <a:srgbClr val="CC0099"/>
                </a:solidFill>
                <a:latin typeface="+mn-ea"/>
                <a:ea typeface="+mn-ea"/>
              </a:rPr>
              <a:t>在</a:t>
            </a:r>
            <a:r>
              <a:rPr kumimoji="1" lang="en-US" altLang="zh-CN" sz="2400" b="1" dirty="0">
                <a:solidFill>
                  <a:srgbClr val="CC0099"/>
                </a:solidFill>
                <a:latin typeface="+mn-ea"/>
                <a:ea typeface="+mn-ea"/>
              </a:rPr>
              <a:t>run</a:t>
            </a:r>
            <a:r>
              <a:rPr kumimoji="1" lang="zh-CN" altLang="en-US" sz="2400" b="1" dirty="0">
                <a:solidFill>
                  <a:srgbClr val="CC0099"/>
                </a:solidFill>
                <a:latin typeface="+mn-ea"/>
                <a:ea typeface="+mn-ea"/>
              </a:rPr>
              <a:t>后面加上行号</a:t>
            </a:r>
            <a:r>
              <a:rPr kumimoji="1" lang="zh-CN" altLang="en-US" sz="2400" b="1" dirty="0">
                <a:latin typeface="+mn-ea"/>
                <a:ea typeface="+mn-ea"/>
              </a:rPr>
              <a:t>。</a:t>
            </a:r>
          </a:p>
          <a:p>
            <a:pPr algn="l" eaLnBrk="1" hangingPunct="1">
              <a:lnSpc>
                <a:spcPct val="115000"/>
              </a:lnSpc>
              <a:spcBef>
                <a:spcPct val="25000"/>
              </a:spcBef>
            </a:pPr>
            <a:r>
              <a:rPr kumimoji="1" lang="en-US" altLang="zh-CN" sz="2400" b="1" dirty="0">
                <a:latin typeface="+mn-ea"/>
                <a:ea typeface="+mn-ea"/>
              </a:rPr>
              <a:t>(</a:t>
            </a:r>
            <a:r>
              <a:rPr kumimoji="1" lang="en-US" altLang="zh-CN" sz="2400" b="1" dirty="0" err="1">
                <a:latin typeface="+mn-ea"/>
                <a:ea typeface="+mn-ea"/>
              </a:rPr>
              <a:t>gdb</a:t>
            </a:r>
            <a:r>
              <a:rPr kumimoji="1" lang="en-US" altLang="zh-CN" sz="2400" b="1" dirty="0">
                <a:latin typeface="+mn-ea"/>
                <a:ea typeface="+mn-ea"/>
              </a:rPr>
              <a:t>) </a:t>
            </a:r>
            <a:r>
              <a:rPr kumimoji="1" lang="en-US" altLang="zh-CN" sz="2400" b="1" dirty="0" smtClean="0">
                <a:solidFill>
                  <a:srgbClr val="0000CC"/>
                </a:solidFill>
                <a:latin typeface="+mn-ea"/>
                <a:ea typeface="+mn-ea"/>
              </a:rPr>
              <a:t>run</a:t>
            </a:r>
            <a:endParaRPr kumimoji="1" lang="en-US" altLang="zh-CN" sz="2400" b="1" dirty="0">
              <a:solidFill>
                <a:srgbClr val="0000CC"/>
              </a:solidFill>
              <a:latin typeface="+mn-ea"/>
              <a:ea typeface="+mn-ea"/>
            </a:endParaRPr>
          </a:p>
          <a:p>
            <a:pPr algn="l" eaLnBrk="1" hangingPunct="1">
              <a:lnSpc>
                <a:spcPct val="115000"/>
              </a:lnSpc>
              <a:spcBef>
                <a:spcPct val="25000"/>
              </a:spcBef>
            </a:pPr>
            <a:r>
              <a:rPr kumimoji="1" lang="en-US" altLang="zh-CN" sz="2400" b="1" dirty="0">
                <a:latin typeface="+mn-ea"/>
                <a:ea typeface="+mn-ea"/>
              </a:rPr>
              <a:t>Starting program: /</a:t>
            </a:r>
            <a:r>
              <a:rPr kumimoji="1" lang="en-US" altLang="zh-CN" sz="2400" b="1" dirty="0" smtClean="0">
                <a:latin typeface="+mn-ea"/>
                <a:ea typeface="+mn-ea"/>
              </a:rPr>
              <a:t>root/</a:t>
            </a:r>
            <a:r>
              <a:rPr kumimoji="1" lang="en-US" altLang="zh-CN" sz="2400" b="1" dirty="0" err="1" smtClean="0">
                <a:latin typeface="+mn-ea"/>
                <a:ea typeface="+mn-ea"/>
              </a:rPr>
              <a:t>myprog</a:t>
            </a:r>
            <a:r>
              <a:rPr kumimoji="1" lang="en-US" altLang="zh-CN" sz="2400" b="1" dirty="0" smtClean="0">
                <a:latin typeface="+mn-ea"/>
                <a:ea typeface="+mn-ea"/>
              </a:rPr>
              <a:t>/test</a:t>
            </a:r>
            <a:endParaRPr kumimoji="1" lang="en-US" altLang="zh-CN" sz="2400" b="1" dirty="0">
              <a:latin typeface="+mn-ea"/>
              <a:ea typeface="+mn-ea"/>
            </a:endParaRPr>
          </a:p>
          <a:p>
            <a:pPr algn="l" eaLnBrk="1" hangingPunct="1">
              <a:lnSpc>
                <a:spcPct val="115000"/>
              </a:lnSpc>
              <a:spcBef>
                <a:spcPct val="25000"/>
              </a:spcBef>
            </a:pPr>
            <a:endParaRPr kumimoji="1" lang="en-US" altLang="zh-CN" sz="2400" b="1" dirty="0" smtClean="0">
              <a:latin typeface="+mn-ea"/>
              <a:ea typeface="+mn-ea"/>
            </a:endParaRPr>
          </a:p>
          <a:p>
            <a:pPr algn="l" eaLnBrk="1" hangingPunct="1">
              <a:lnSpc>
                <a:spcPct val="115000"/>
              </a:lnSpc>
              <a:spcBef>
                <a:spcPct val="25000"/>
              </a:spcBef>
            </a:pPr>
            <a:r>
              <a:rPr kumimoji="1" lang="en-US" altLang="zh-CN" sz="2400" b="1" dirty="0" smtClean="0">
                <a:latin typeface="+mn-ea"/>
                <a:ea typeface="+mn-ea"/>
              </a:rPr>
              <a:t>Breakpoint </a:t>
            </a:r>
            <a:r>
              <a:rPr kumimoji="1" lang="en-US" altLang="zh-CN" sz="2400" b="1" dirty="0">
                <a:latin typeface="+mn-ea"/>
                <a:ea typeface="+mn-ea"/>
              </a:rPr>
              <a:t>1, main () at </a:t>
            </a:r>
            <a:r>
              <a:rPr kumimoji="1" lang="en-US" altLang="zh-CN" sz="2400" b="1" dirty="0" err="1">
                <a:latin typeface="+mn-ea"/>
                <a:ea typeface="+mn-ea"/>
              </a:rPr>
              <a:t>test.c:6</a:t>
            </a:r>
            <a:endParaRPr kumimoji="1" lang="en-US" altLang="zh-CN" sz="2400" b="1" dirty="0">
              <a:latin typeface="+mn-ea"/>
              <a:ea typeface="+mn-ea"/>
            </a:endParaRPr>
          </a:p>
          <a:p>
            <a:pPr algn="l" eaLnBrk="1" hangingPunct="1">
              <a:lnSpc>
                <a:spcPct val="115000"/>
              </a:lnSpc>
              <a:spcBef>
                <a:spcPct val="25000"/>
              </a:spcBef>
            </a:pPr>
            <a:r>
              <a:rPr kumimoji="1" lang="en-US" altLang="zh-CN" sz="2400" b="1" dirty="0">
                <a:latin typeface="+mn-ea"/>
                <a:ea typeface="+mn-ea"/>
              </a:rPr>
              <a:t>6 sum(50);</a:t>
            </a:r>
          </a:p>
          <a:p>
            <a:pPr algn="l" eaLnBrk="1" hangingPunct="1">
              <a:lnSpc>
                <a:spcPct val="115000"/>
              </a:lnSpc>
              <a:spcBef>
                <a:spcPct val="25000"/>
              </a:spcBef>
            </a:pPr>
            <a:r>
              <a:rPr kumimoji="1" lang="zh-CN" altLang="en-US" sz="2400" b="1" dirty="0" smtClean="0">
                <a:solidFill>
                  <a:srgbClr val="0000CC"/>
                </a:solidFill>
                <a:latin typeface="+mn-ea"/>
                <a:ea typeface="+mn-ea"/>
              </a:rPr>
              <a:t>注意</a:t>
            </a:r>
            <a:r>
              <a:rPr kumimoji="1" lang="zh-CN" altLang="en-US" sz="2400" b="1" dirty="0">
                <a:solidFill>
                  <a:srgbClr val="0000CC"/>
                </a:solidFill>
                <a:latin typeface="+mn-ea"/>
                <a:ea typeface="+mn-ea"/>
              </a:rPr>
              <a:t>：</a:t>
            </a:r>
            <a:r>
              <a:rPr kumimoji="1" lang="zh-CN" altLang="en-US" sz="2400" b="1" dirty="0">
                <a:latin typeface="+mn-ea"/>
                <a:ea typeface="+mn-ea"/>
              </a:rPr>
              <a:t>程序运行到断点处就停止了。</a:t>
            </a:r>
          </a:p>
        </p:txBody>
      </p:sp>
    </p:spTree>
    <p:extLst>
      <p:ext uri="{BB962C8B-B14F-4D97-AF65-F5344CB8AC3E}">
        <p14:creationId xmlns:p14="http://schemas.microsoft.com/office/powerpoint/2010/main" val="11745778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4"/>
          <p:cNvSpPr txBox="1">
            <a:spLocks noChangeArrowheads="1"/>
          </p:cNvSpPr>
          <p:nvPr/>
        </p:nvSpPr>
        <p:spPr bwMode="auto">
          <a:xfrm>
            <a:off x="251520" y="1035308"/>
            <a:ext cx="8640763"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5000"/>
              </a:lnSpc>
              <a:spcBef>
                <a:spcPct val="25000"/>
              </a:spcBef>
            </a:pPr>
            <a:r>
              <a:rPr kumimoji="1" lang="en-US" altLang="zh-CN" sz="2400" dirty="0">
                <a:solidFill>
                  <a:srgbClr val="CC0099"/>
                </a:solidFill>
                <a:latin typeface="+mn-ea"/>
                <a:ea typeface="+mn-ea"/>
              </a:rPr>
              <a:t>5</a:t>
            </a:r>
            <a:r>
              <a:rPr kumimoji="1" lang="zh-CN" altLang="en-US" sz="2400" dirty="0">
                <a:solidFill>
                  <a:srgbClr val="CC0099"/>
                </a:solidFill>
                <a:latin typeface="+mn-ea"/>
                <a:ea typeface="+mn-ea"/>
              </a:rPr>
              <a:t>．查看变量值</a:t>
            </a:r>
          </a:p>
          <a:p>
            <a:pPr algn="l" eaLnBrk="1" hangingPunct="1">
              <a:lnSpc>
                <a:spcPct val="115000"/>
              </a:lnSpc>
              <a:spcBef>
                <a:spcPct val="25000"/>
              </a:spcBef>
            </a:pPr>
            <a:r>
              <a:rPr kumimoji="1" lang="zh-CN" altLang="en-US" sz="2400" b="1" dirty="0" smtClean="0">
                <a:latin typeface="+mn-ea"/>
                <a:ea typeface="+mn-ea"/>
              </a:rPr>
              <a:t>在</a:t>
            </a:r>
            <a:r>
              <a:rPr kumimoji="1" lang="zh-CN" altLang="en-US" sz="2400" b="1" dirty="0">
                <a:latin typeface="+mn-ea"/>
                <a:ea typeface="+mn-ea"/>
              </a:rPr>
              <a:t>程序停止运行之后，程序员所要做的工作是查看断点</a:t>
            </a:r>
            <a:r>
              <a:rPr kumimoji="1" lang="zh-CN" altLang="en-US" sz="2400" b="1" dirty="0" smtClean="0">
                <a:latin typeface="+mn-ea"/>
                <a:ea typeface="+mn-ea"/>
              </a:rPr>
              <a:t>处</a:t>
            </a:r>
            <a:endParaRPr kumimoji="1" lang="en-US" altLang="zh-CN" sz="2400" b="1" dirty="0" smtClean="0">
              <a:latin typeface="+mn-ea"/>
              <a:ea typeface="+mn-ea"/>
            </a:endParaRPr>
          </a:p>
          <a:p>
            <a:pPr algn="l" eaLnBrk="1" hangingPunct="1">
              <a:lnSpc>
                <a:spcPct val="115000"/>
              </a:lnSpc>
              <a:spcBef>
                <a:spcPct val="25000"/>
              </a:spcBef>
            </a:pPr>
            <a:r>
              <a:rPr kumimoji="1" lang="zh-CN" altLang="en-US" sz="2400" b="1" dirty="0" smtClean="0">
                <a:latin typeface="+mn-ea"/>
                <a:ea typeface="+mn-ea"/>
              </a:rPr>
              <a:t>的</a:t>
            </a:r>
            <a:r>
              <a:rPr kumimoji="1" lang="zh-CN" altLang="en-US" sz="2400" b="1" dirty="0">
                <a:latin typeface="+mn-ea"/>
                <a:ea typeface="+mn-ea"/>
              </a:rPr>
              <a:t>相关变量值。</a:t>
            </a:r>
            <a:r>
              <a:rPr kumimoji="1" lang="zh-CN" altLang="en-US" sz="2400" b="1" dirty="0" smtClean="0">
                <a:latin typeface="+mn-ea"/>
                <a:ea typeface="+mn-ea"/>
              </a:rPr>
              <a:t>在</a:t>
            </a:r>
            <a:r>
              <a:rPr kumimoji="1" lang="en-US" altLang="zh-CN" sz="2400" dirty="0" err="1" smtClean="0">
                <a:latin typeface="+mn-ea"/>
                <a:ea typeface="+mn-ea"/>
              </a:rPr>
              <a:t>gdb</a:t>
            </a:r>
            <a:r>
              <a:rPr kumimoji="1" lang="zh-CN" altLang="en-US" sz="2400" b="1" dirty="0" smtClean="0">
                <a:latin typeface="+mn-ea"/>
                <a:ea typeface="+mn-ea"/>
              </a:rPr>
              <a:t>中</a:t>
            </a:r>
            <a:r>
              <a:rPr kumimoji="1" lang="zh-CN" altLang="en-US" sz="2400" b="1" dirty="0">
                <a:latin typeface="+mn-ea"/>
                <a:ea typeface="+mn-ea"/>
              </a:rPr>
              <a:t>可查看变量的命令为“</a:t>
            </a:r>
            <a:r>
              <a:rPr kumimoji="1" lang="en-US" altLang="zh-CN" sz="2400" b="1" dirty="0">
                <a:solidFill>
                  <a:srgbClr val="CC0099"/>
                </a:solidFill>
                <a:latin typeface="+mn-ea"/>
                <a:ea typeface="+mn-ea"/>
              </a:rPr>
              <a:t>print </a:t>
            </a:r>
            <a:r>
              <a:rPr kumimoji="1" lang="zh-CN" altLang="en-US" sz="2400" b="1" dirty="0">
                <a:solidFill>
                  <a:srgbClr val="CC0099"/>
                </a:solidFill>
                <a:latin typeface="+mn-ea"/>
                <a:ea typeface="+mn-ea"/>
              </a:rPr>
              <a:t>变量名</a:t>
            </a:r>
            <a:r>
              <a:rPr kumimoji="1" lang="zh-CN" altLang="en-US" sz="2400" b="1" dirty="0">
                <a:latin typeface="+mn-ea"/>
                <a:ea typeface="+mn-ea"/>
              </a:rPr>
              <a:t>”，使用示例如下：</a:t>
            </a:r>
          </a:p>
          <a:p>
            <a:pPr algn="l" eaLnBrk="1" hangingPunct="1">
              <a:lnSpc>
                <a:spcPct val="115000"/>
              </a:lnSpc>
              <a:spcBef>
                <a:spcPct val="25000"/>
              </a:spcBef>
            </a:pPr>
            <a:r>
              <a:rPr kumimoji="1" lang="en-US" altLang="zh-CN" sz="2400" b="1" dirty="0">
                <a:latin typeface="+mn-ea"/>
                <a:ea typeface="+mn-ea"/>
              </a:rPr>
              <a:t>(</a:t>
            </a:r>
            <a:r>
              <a:rPr kumimoji="1" lang="en-US" altLang="zh-CN" sz="2400" b="1" dirty="0" err="1">
                <a:latin typeface="+mn-ea"/>
                <a:ea typeface="+mn-ea"/>
              </a:rPr>
              <a:t>gdb</a:t>
            </a:r>
            <a:r>
              <a:rPr kumimoji="1" lang="en-US" altLang="zh-CN" sz="2400" b="1" dirty="0">
                <a:latin typeface="+mn-ea"/>
                <a:ea typeface="+mn-ea"/>
              </a:rPr>
              <a:t>) </a:t>
            </a:r>
            <a:r>
              <a:rPr kumimoji="1" lang="en-US" altLang="zh-CN" sz="2400" b="1" dirty="0">
                <a:solidFill>
                  <a:srgbClr val="0000CC"/>
                </a:solidFill>
                <a:latin typeface="+mn-ea"/>
                <a:ea typeface="+mn-ea"/>
              </a:rPr>
              <a:t>print n</a:t>
            </a:r>
          </a:p>
          <a:p>
            <a:pPr algn="l" eaLnBrk="1" hangingPunct="1">
              <a:lnSpc>
                <a:spcPct val="115000"/>
              </a:lnSpc>
              <a:spcBef>
                <a:spcPct val="25000"/>
              </a:spcBef>
            </a:pPr>
            <a:r>
              <a:rPr kumimoji="1" lang="en-US" altLang="zh-CN" sz="2400" b="1" dirty="0">
                <a:latin typeface="+mn-ea"/>
                <a:ea typeface="+mn-ea"/>
              </a:rPr>
              <a:t>$1 = 0</a:t>
            </a:r>
          </a:p>
          <a:p>
            <a:pPr algn="l" eaLnBrk="1" hangingPunct="1">
              <a:lnSpc>
                <a:spcPct val="115000"/>
              </a:lnSpc>
              <a:spcBef>
                <a:spcPct val="25000"/>
              </a:spcBef>
            </a:pPr>
            <a:r>
              <a:rPr kumimoji="1" lang="en-US" altLang="zh-CN" sz="2400" b="1" dirty="0">
                <a:latin typeface="+mn-ea"/>
                <a:ea typeface="+mn-ea"/>
              </a:rPr>
              <a:t>(</a:t>
            </a:r>
            <a:r>
              <a:rPr kumimoji="1" lang="en-US" altLang="zh-CN" sz="2400" b="1" dirty="0" err="1">
                <a:latin typeface="+mn-ea"/>
                <a:ea typeface="+mn-ea"/>
              </a:rPr>
              <a:t>gdb</a:t>
            </a:r>
            <a:r>
              <a:rPr kumimoji="1" lang="en-US" altLang="zh-CN" sz="2400" b="1" dirty="0">
                <a:solidFill>
                  <a:srgbClr val="0000CC"/>
                </a:solidFill>
                <a:latin typeface="+mn-ea"/>
                <a:ea typeface="+mn-ea"/>
              </a:rPr>
              <a:t>) print </a:t>
            </a:r>
            <a:r>
              <a:rPr kumimoji="1" lang="en-US" altLang="zh-CN" sz="2400" b="1" dirty="0" err="1">
                <a:solidFill>
                  <a:srgbClr val="0000CC"/>
                </a:solidFill>
                <a:latin typeface="+mn-ea"/>
                <a:ea typeface="+mn-ea"/>
              </a:rPr>
              <a:t>i</a:t>
            </a:r>
            <a:endParaRPr kumimoji="1" lang="en-US" altLang="zh-CN" sz="2400" b="1" dirty="0">
              <a:solidFill>
                <a:srgbClr val="0000CC"/>
              </a:solidFill>
              <a:latin typeface="+mn-ea"/>
              <a:ea typeface="+mn-ea"/>
            </a:endParaRPr>
          </a:p>
          <a:p>
            <a:pPr algn="l" eaLnBrk="1" hangingPunct="1">
              <a:lnSpc>
                <a:spcPct val="115000"/>
              </a:lnSpc>
              <a:spcBef>
                <a:spcPct val="25000"/>
              </a:spcBef>
            </a:pPr>
            <a:r>
              <a:rPr kumimoji="1" lang="en-US" altLang="zh-CN" sz="2400" b="1" dirty="0">
                <a:latin typeface="+mn-ea"/>
                <a:ea typeface="+mn-ea"/>
              </a:rPr>
              <a:t>$2 = </a:t>
            </a:r>
            <a:r>
              <a:rPr kumimoji="1" lang="en-US" altLang="zh-CN" sz="2400" b="1" dirty="0" smtClean="0">
                <a:latin typeface="+mn-ea"/>
                <a:ea typeface="+mn-ea"/>
              </a:rPr>
              <a:t>1073828704</a:t>
            </a:r>
            <a:endParaRPr kumimoji="1" lang="en-US" altLang="zh-CN" sz="2400" b="1" dirty="0">
              <a:latin typeface="+mn-ea"/>
              <a:ea typeface="+mn-ea"/>
            </a:endParaRPr>
          </a:p>
          <a:p>
            <a:pPr algn="l" eaLnBrk="1" hangingPunct="1">
              <a:lnSpc>
                <a:spcPct val="115000"/>
              </a:lnSpc>
              <a:spcBef>
                <a:spcPct val="25000"/>
              </a:spcBef>
            </a:pPr>
            <a:r>
              <a:rPr kumimoji="1" lang="zh-CN" altLang="en-US" sz="2400" b="1" dirty="0" smtClean="0">
                <a:solidFill>
                  <a:srgbClr val="0000CC"/>
                </a:solidFill>
                <a:latin typeface="+mn-ea"/>
                <a:ea typeface="+mn-ea"/>
              </a:rPr>
              <a:t>分析</a:t>
            </a:r>
            <a:r>
              <a:rPr kumimoji="1" lang="zh-CN" altLang="en-US" sz="2400" b="1" dirty="0">
                <a:solidFill>
                  <a:srgbClr val="0000CC"/>
                </a:solidFill>
                <a:latin typeface="+mn-ea"/>
                <a:ea typeface="+mn-ea"/>
              </a:rPr>
              <a:t>：</a:t>
            </a:r>
            <a:r>
              <a:rPr kumimoji="1" lang="zh-CN" altLang="en-US" sz="2400" b="1" dirty="0">
                <a:latin typeface="+mn-ea"/>
                <a:ea typeface="+mn-ea"/>
              </a:rPr>
              <a:t>为什么变量“</a:t>
            </a:r>
            <a:r>
              <a:rPr kumimoji="1" lang="en-US" altLang="zh-CN" sz="2400" b="1" dirty="0" err="1">
                <a:latin typeface="+mn-ea"/>
                <a:ea typeface="+mn-ea"/>
              </a:rPr>
              <a:t>i</a:t>
            </a:r>
            <a:r>
              <a:rPr kumimoji="1" lang="en-US" altLang="zh-CN" sz="2400" b="1" dirty="0">
                <a:latin typeface="+mn-ea"/>
                <a:ea typeface="+mn-ea"/>
              </a:rPr>
              <a:t>”</a:t>
            </a:r>
            <a:r>
              <a:rPr kumimoji="1" lang="zh-CN" altLang="en-US" sz="2400" b="1" dirty="0">
                <a:latin typeface="+mn-ea"/>
                <a:ea typeface="+mn-ea"/>
              </a:rPr>
              <a:t>的值为如此奇怪的一个数字呢？而变量“</a:t>
            </a:r>
            <a:r>
              <a:rPr kumimoji="1" lang="en-US" altLang="zh-CN" sz="2400" b="1" dirty="0">
                <a:latin typeface="+mn-ea"/>
                <a:ea typeface="+mn-ea"/>
              </a:rPr>
              <a:t>n”</a:t>
            </a:r>
            <a:r>
              <a:rPr kumimoji="1" lang="zh-CN" altLang="en-US" sz="2400" b="1" dirty="0">
                <a:latin typeface="+mn-ea"/>
                <a:ea typeface="+mn-ea"/>
              </a:rPr>
              <a:t>的值却是正常的</a:t>
            </a:r>
            <a:r>
              <a:rPr kumimoji="1" lang="zh-CN" altLang="en-US" sz="2400" b="1" dirty="0" smtClean="0">
                <a:latin typeface="+mn-ea"/>
                <a:ea typeface="+mn-ea"/>
              </a:rPr>
              <a:t>？</a:t>
            </a:r>
            <a:endParaRPr kumimoji="1" lang="en-US" altLang="zh-CN" sz="2400" b="1" dirty="0" smtClean="0">
              <a:latin typeface="+mn-ea"/>
              <a:ea typeface="+mn-ea"/>
            </a:endParaRPr>
          </a:p>
        </p:txBody>
      </p:sp>
      <p:sp>
        <p:nvSpPr>
          <p:cNvPr id="4" name="灯片编号占位符 2"/>
          <p:cNvSpPr>
            <a:spLocks noGrp="1"/>
          </p:cNvSpPr>
          <p:nvPr>
            <p:ph type="sldNum" sz="quarter" idx="11"/>
          </p:nvPr>
        </p:nvSpPr>
        <p:spPr>
          <a:xfrm>
            <a:off x="3529013" y="6240463"/>
            <a:ext cx="2133600" cy="457200"/>
          </a:xfrm>
        </p:spPr>
        <p:txBody>
          <a:bodyPr/>
          <a:lstStyle/>
          <a:p>
            <a:pPr>
              <a:defRPr/>
            </a:pPr>
            <a:fld id="{700C099A-6552-4724-AD39-B0EE2F003FA2}" type="slidenum">
              <a:rPr lang="en-US" altLang="zh-CN" smtClean="0"/>
              <a:pPr>
                <a:defRPr/>
              </a:pPr>
              <a:t>64</a:t>
            </a:fld>
            <a:endParaRPr lang="en-US" altLang="zh-CN" dirty="0"/>
          </a:p>
        </p:txBody>
      </p:sp>
      <p:sp>
        <p:nvSpPr>
          <p:cNvPr id="5" name="Text Box 4"/>
          <p:cNvSpPr txBox="1">
            <a:spLocks noChangeArrowheads="1"/>
          </p:cNvSpPr>
          <p:nvPr/>
        </p:nvSpPr>
        <p:spPr bwMode="auto">
          <a:xfrm>
            <a:off x="702698" y="260648"/>
            <a:ext cx="6605606"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spcBef>
                <a:spcPct val="20000"/>
              </a:spcBef>
            </a:pPr>
            <a:r>
              <a:rPr kumimoji="1" lang="en-US" altLang="zh-CN" sz="4000" b="1" dirty="0" err="1" smtClean="0">
                <a:latin typeface="+mj-ea"/>
                <a:ea typeface="+mj-ea"/>
              </a:rPr>
              <a:t>GDB</a:t>
            </a:r>
            <a:r>
              <a:rPr kumimoji="1" lang="zh-CN" altLang="en-US" sz="4000" b="1" dirty="0">
                <a:latin typeface="+mj-ea"/>
                <a:ea typeface="+mj-ea"/>
              </a:rPr>
              <a:t>调试器</a:t>
            </a:r>
          </a:p>
        </p:txBody>
      </p:sp>
    </p:spTree>
    <p:extLst>
      <p:ext uri="{BB962C8B-B14F-4D97-AF65-F5344CB8AC3E}">
        <p14:creationId xmlns:p14="http://schemas.microsoft.com/office/powerpoint/2010/main" val="5576591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4"/>
          <p:cNvSpPr txBox="1">
            <a:spLocks noChangeArrowheads="1"/>
          </p:cNvSpPr>
          <p:nvPr/>
        </p:nvSpPr>
        <p:spPr bwMode="auto">
          <a:xfrm>
            <a:off x="323851" y="404664"/>
            <a:ext cx="8352606" cy="6223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5000"/>
              </a:lnSpc>
              <a:spcBef>
                <a:spcPct val="25000"/>
              </a:spcBef>
            </a:pPr>
            <a:r>
              <a:rPr kumimoji="1" lang="en-US" altLang="zh-CN" sz="2400" dirty="0">
                <a:solidFill>
                  <a:srgbClr val="CC0099"/>
                </a:solidFill>
                <a:latin typeface="+mn-ea"/>
                <a:ea typeface="+mn-ea"/>
              </a:rPr>
              <a:t>6</a:t>
            </a:r>
            <a:r>
              <a:rPr kumimoji="1" lang="zh-CN" altLang="en-US" sz="2400" dirty="0">
                <a:solidFill>
                  <a:srgbClr val="CC0099"/>
                </a:solidFill>
                <a:latin typeface="+mn-ea"/>
                <a:ea typeface="+mn-ea"/>
              </a:rPr>
              <a:t>．单步运行</a:t>
            </a:r>
          </a:p>
          <a:p>
            <a:pPr algn="l" eaLnBrk="1" hangingPunct="1">
              <a:lnSpc>
                <a:spcPct val="110000"/>
              </a:lnSpc>
              <a:spcBef>
                <a:spcPct val="20000"/>
              </a:spcBef>
            </a:pPr>
            <a:r>
              <a:rPr kumimoji="1" lang="zh-CN" altLang="en-US" sz="2400" b="1" dirty="0" smtClean="0">
                <a:latin typeface="+mn-ea"/>
                <a:ea typeface="+mn-ea"/>
              </a:rPr>
              <a:t>单步</a:t>
            </a:r>
            <a:r>
              <a:rPr kumimoji="1" lang="zh-CN" altLang="en-US" sz="2400" b="1" dirty="0">
                <a:latin typeface="+mn-ea"/>
                <a:ea typeface="+mn-ea"/>
              </a:rPr>
              <a:t>运行命令：“</a:t>
            </a:r>
            <a:r>
              <a:rPr kumimoji="1" lang="en-US" altLang="zh-CN" sz="2400" b="1" dirty="0">
                <a:solidFill>
                  <a:srgbClr val="CC0099"/>
                </a:solidFill>
                <a:latin typeface="+mn-ea"/>
                <a:ea typeface="+mn-ea"/>
              </a:rPr>
              <a:t>next</a:t>
            </a:r>
            <a:r>
              <a:rPr kumimoji="1" lang="en-US" altLang="zh-CN" sz="2400" b="1" dirty="0">
                <a:latin typeface="+mn-ea"/>
                <a:ea typeface="+mn-ea"/>
              </a:rPr>
              <a:t>”</a:t>
            </a:r>
            <a:r>
              <a:rPr kumimoji="1" lang="zh-CN" altLang="en-US" sz="2400" b="1" dirty="0">
                <a:latin typeface="+mn-ea"/>
                <a:ea typeface="+mn-ea"/>
              </a:rPr>
              <a:t>或“</a:t>
            </a:r>
            <a:r>
              <a:rPr kumimoji="1" lang="en-US" altLang="zh-CN" sz="2400" b="1" dirty="0">
                <a:solidFill>
                  <a:srgbClr val="CC0099"/>
                </a:solidFill>
                <a:latin typeface="+mn-ea"/>
                <a:ea typeface="+mn-ea"/>
              </a:rPr>
              <a:t>step</a:t>
            </a:r>
            <a:r>
              <a:rPr kumimoji="1" lang="en-US" altLang="zh-CN" sz="2400" b="1" dirty="0">
                <a:latin typeface="+mn-ea"/>
                <a:ea typeface="+mn-ea"/>
              </a:rPr>
              <a:t>”</a:t>
            </a:r>
            <a:r>
              <a:rPr kumimoji="1" lang="zh-CN" altLang="en-US" sz="2400" b="1" dirty="0" smtClean="0">
                <a:latin typeface="+mn-ea"/>
                <a:ea typeface="+mn-ea"/>
              </a:rPr>
              <a:t>，</a:t>
            </a:r>
          </a:p>
          <a:p>
            <a:pPr algn="l" eaLnBrk="1" hangingPunct="1">
              <a:lnSpc>
                <a:spcPct val="110000"/>
              </a:lnSpc>
              <a:spcBef>
                <a:spcPct val="20000"/>
              </a:spcBef>
            </a:pPr>
            <a:r>
              <a:rPr kumimoji="1" lang="zh-CN" altLang="en-US" sz="2400" b="1" dirty="0" smtClean="0">
                <a:latin typeface="+mn-ea"/>
                <a:ea typeface="+mn-ea"/>
              </a:rPr>
              <a:t>  “</a:t>
            </a:r>
            <a:r>
              <a:rPr kumimoji="1" lang="en-US" altLang="zh-CN" sz="2400" b="1" dirty="0" smtClean="0">
                <a:latin typeface="+mn-ea"/>
                <a:ea typeface="+mn-ea"/>
              </a:rPr>
              <a:t>next”</a:t>
            </a:r>
            <a:r>
              <a:rPr kumimoji="1" lang="zh-CN" altLang="en-US" sz="2400" b="1" dirty="0" smtClean="0">
                <a:latin typeface="+mn-ea"/>
                <a:ea typeface="+mn-ea"/>
              </a:rPr>
              <a:t>或“</a:t>
            </a:r>
            <a:r>
              <a:rPr kumimoji="1" lang="en-US" altLang="zh-CN" sz="2400" b="1" dirty="0" smtClean="0">
                <a:latin typeface="+mn-ea"/>
                <a:ea typeface="+mn-ea"/>
              </a:rPr>
              <a:t>step”</a:t>
            </a:r>
            <a:r>
              <a:rPr kumimoji="1" lang="zh-CN" altLang="en-US" sz="2400" b="1" dirty="0" smtClean="0">
                <a:latin typeface="+mn-ea"/>
                <a:ea typeface="+mn-ea"/>
              </a:rPr>
              <a:t>的区别：若有函数调用的时候，“</a:t>
            </a:r>
            <a:r>
              <a:rPr kumimoji="1" lang="en-US" altLang="zh-CN" sz="2400" b="1" dirty="0" smtClean="0">
                <a:latin typeface="+mn-ea"/>
                <a:ea typeface="+mn-ea"/>
              </a:rPr>
              <a:t>step”</a:t>
            </a:r>
            <a:r>
              <a:rPr kumimoji="1" lang="zh-CN" altLang="en-US" sz="2400" b="1" dirty="0" smtClean="0">
                <a:latin typeface="+mn-ea"/>
                <a:ea typeface="+mn-ea"/>
              </a:rPr>
              <a:t>会进入该函数而“</a:t>
            </a:r>
            <a:r>
              <a:rPr kumimoji="1" lang="en-US" altLang="zh-CN" sz="2400" b="1" dirty="0" smtClean="0">
                <a:latin typeface="+mn-ea"/>
                <a:ea typeface="+mn-ea"/>
              </a:rPr>
              <a:t>next”</a:t>
            </a:r>
            <a:r>
              <a:rPr kumimoji="1" lang="zh-CN" altLang="en-US" sz="2400" b="1" dirty="0" smtClean="0">
                <a:latin typeface="+mn-ea"/>
                <a:ea typeface="+mn-ea"/>
              </a:rPr>
              <a:t>不会进入该函数。</a:t>
            </a:r>
          </a:p>
          <a:p>
            <a:pPr algn="l" eaLnBrk="1" hangingPunct="1">
              <a:lnSpc>
                <a:spcPct val="110000"/>
              </a:lnSpc>
              <a:spcBef>
                <a:spcPct val="20000"/>
              </a:spcBef>
            </a:pPr>
            <a:r>
              <a:rPr kumimoji="1" lang="zh-CN" altLang="en-US" sz="2400" b="1" dirty="0" smtClean="0">
                <a:latin typeface="+mn-ea"/>
                <a:ea typeface="+mn-ea"/>
              </a:rPr>
              <a:t> 使用</a:t>
            </a:r>
            <a:r>
              <a:rPr kumimoji="1" lang="zh-CN" altLang="en-US" sz="2400" b="1" dirty="0">
                <a:latin typeface="+mn-ea"/>
                <a:ea typeface="+mn-ea"/>
              </a:rPr>
              <a:t>示例如下：</a:t>
            </a:r>
          </a:p>
          <a:p>
            <a:pPr algn="l" eaLnBrk="1" hangingPunct="1">
              <a:lnSpc>
                <a:spcPct val="105000"/>
              </a:lnSpc>
              <a:spcBef>
                <a:spcPct val="10000"/>
              </a:spcBef>
            </a:pPr>
            <a:r>
              <a:rPr kumimoji="1" lang="en-US" altLang="zh-CN" sz="2400" b="1" i="1" dirty="0">
                <a:latin typeface="+mn-ea"/>
                <a:ea typeface="+mn-ea"/>
              </a:rPr>
              <a:t>(</a:t>
            </a:r>
            <a:r>
              <a:rPr kumimoji="1" lang="en-US" altLang="zh-CN" sz="2400" b="1" dirty="0" err="1">
                <a:latin typeface="+mn-ea"/>
                <a:ea typeface="+mn-ea"/>
              </a:rPr>
              <a:t>gdb</a:t>
            </a:r>
            <a:r>
              <a:rPr kumimoji="1" lang="en-US" altLang="zh-CN" sz="2400" b="1" dirty="0">
                <a:latin typeface="+mn-ea"/>
                <a:ea typeface="+mn-ea"/>
              </a:rPr>
              <a:t>)</a:t>
            </a:r>
            <a:r>
              <a:rPr kumimoji="1" lang="en-US" altLang="zh-CN" sz="2400" b="1" dirty="0">
                <a:solidFill>
                  <a:srgbClr val="0000CC"/>
                </a:solidFill>
                <a:latin typeface="+mn-ea"/>
                <a:ea typeface="+mn-ea"/>
              </a:rPr>
              <a:t>next</a:t>
            </a:r>
          </a:p>
          <a:p>
            <a:pPr algn="l" eaLnBrk="1" hangingPunct="1">
              <a:lnSpc>
                <a:spcPct val="105000"/>
              </a:lnSpc>
              <a:spcBef>
                <a:spcPct val="10000"/>
              </a:spcBef>
            </a:pPr>
            <a:r>
              <a:rPr kumimoji="1" lang="en-US" altLang="zh-CN" sz="2400" b="1" dirty="0">
                <a:latin typeface="+mn-ea"/>
                <a:ea typeface="+mn-ea"/>
              </a:rPr>
              <a:t>The sum of 1-m is 1275</a:t>
            </a:r>
          </a:p>
          <a:p>
            <a:pPr algn="l" eaLnBrk="1" hangingPunct="1">
              <a:lnSpc>
                <a:spcPct val="105000"/>
              </a:lnSpc>
              <a:spcBef>
                <a:spcPct val="10000"/>
              </a:spcBef>
            </a:pPr>
            <a:r>
              <a:rPr kumimoji="1" lang="en-US" altLang="zh-CN" sz="2400" b="1" dirty="0">
                <a:latin typeface="+mn-ea"/>
                <a:ea typeface="+mn-ea"/>
              </a:rPr>
              <a:t>7 for(</a:t>
            </a:r>
            <a:r>
              <a:rPr kumimoji="1" lang="en-US" altLang="zh-CN" sz="2400" b="1" dirty="0" err="1">
                <a:latin typeface="+mn-ea"/>
                <a:ea typeface="+mn-ea"/>
              </a:rPr>
              <a:t>i</a:t>
            </a:r>
            <a:r>
              <a:rPr kumimoji="1" lang="en-US" altLang="zh-CN" sz="2400" b="1" dirty="0">
                <a:latin typeface="+mn-ea"/>
                <a:ea typeface="+mn-ea"/>
              </a:rPr>
              <a:t>=1; </a:t>
            </a:r>
            <a:r>
              <a:rPr kumimoji="1" lang="en-US" altLang="zh-CN" sz="2400" b="1" dirty="0" err="1">
                <a:latin typeface="+mn-ea"/>
                <a:ea typeface="+mn-ea"/>
              </a:rPr>
              <a:t>i</a:t>
            </a:r>
            <a:r>
              <a:rPr kumimoji="1" lang="en-US" altLang="zh-CN" sz="2400" b="1" dirty="0">
                <a:latin typeface="+mn-ea"/>
                <a:ea typeface="+mn-ea"/>
              </a:rPr>
              <a:t>&lt;=50; </a:t>
            </a:r>
            <a:r>
              <a:rPr kumimoji="1" lang="en-US" altLang="zh-CN" sz="2400" b="1" dirty="0" err="1">
                <a:latin typeface="+mn-ea"/>
                <a:ea typeface="+mn-ea"/>
              </a:rPr>
              <a:t>i</a:t>
            </a:r>
            <a:r>
              <a:rPr kumimoji="1" lang="en-US" altLang="zh-CN" sz="2400" b="1" dirty="0" smtClean="0">
                <a:latin typeface="+mn-ea"/>
                <a:ea typeface="+mn-ea"/>
              </a:rPr>
              <a:t>++)</a:t>
            </a:r>
          </a:p>
          <a:p>
            <a:pPr algn="l" eaLnBrk="1" hangingPunct="1">
              <a:lnSpc>
                <a:spcPct val="105000"/>
              </a:lnSpc>
              <a:spcBef>
                <a:spcPct val="10000"/>
              </a:spcBef>
            </a:pPr>
            <a:endParaRPr kumimoji="1" lang="en-US" altLang="zh-CN" sz="2400" b="1" dirty="0">
              <a:latin typeface="+mn-ea"/>
              <a:ea typeface="+mn-ea"/>
            </a:endParaRPr>
          </a:p>
          <a:p>
            <a:pPr algn="l" eaLnBrk="1" hangingPunct="1">
              <a:lnSpc>
                <a:spcPct val="105000"/>
              </a:lnSpc>
              <a:spcBef>
                <a:spcPct val="10000"/>
              </a:spcBef>
            </a:pPr>
            <a:r>
              <a:rPr kumimoji="1" lang="en-US" altLang="zh-CN" sz="2400" b="1" dirty="0">
                <a:latin typeface="+mn-ea"/>
                <a:ea typeface="+mn-ea"/>
              </a:rPr>
              <a:t>(</a:t>
            </a:r>
            <a:r>
              <a:rPr kumimoji="1" lang="en-US" altLang="zh-CN" sz="2400" b="1" dirty="0" err="1">
                <a:latin typeface="+mn-ea"/>
                <a:ea typeface="+mn-ea"/>
              </a:rPr>
              <a:t>gdb</a:t>
            </a:r>
            <a:r>
              <a:rPr kumimoji="1" lang="en-US" altLang="zh-CN" sz="2400" b="1" dirty="0">
                <a:latin typeface="+mn-ea"/>
                <a:ea typeface="+mn-ea"/>
              </a:rPr>
              <a:t>) </a:t>
            </a:r>
            <a:r>
              <a:rPr kumimoji="1" lang="en-US" altLang="zh-CN" sz="2400" b="1" dirty="0">
                <a:solidFill>
                  <a:srgbClr val="0000CC"/>
                </a:solidFill>
                <a:latin typeface="+mn-ea"/>
                <a:ea typeface="+mn-ea"/>
              </a:rPr>
              <a:t>step</a:t>
            </a:r>
          </a:p>
          <a:p>
            <a:pPr algn="l" eaLnBrk="1" hangingPunct="1">
              <a:lnSpc>
                <a:spcPct val="105000"/>
              </a:lnSpc>
              <a:spcBef>
                <a:spcPct val="10000"/>
              </a:spcBef>
            </a:pPr>
            <a:r>
              <a:rPr kumimoji="1" lang="en-US" altLang="zh-CN" sz="2400" b="1" dirty="0">
                <a:latin typeface="+mn-ea"/>
                <a:ea typeface="+mn-ea"/>
              </a:rPr>
              <a:t>sum (m=50) at </a:t>
            </a:r>
            <a:r>
              <a:rPr kumimoji="1" lang="en-US" altLang="zh-CN" sz="2400" b="1" dirty="0" err="1">
                <a:latin typeface="+mn-ea"/>
                <a:ea typeface="+mn-ea"/>
              </a:rPr>
              <a:t>test.c:16</a:t>
            </a:r>
            <a:endParaRPr kumimoji="1" lang="en-US" altLang="zh-CN" sz="2400" b="1" dirty="0">
              <a:latin typeface="+mn-ea"/>
              <a:ea typeface="+mn-ea"/>
            </a:endParaRPr>
          </a:p>
          <a:p>
            <a:pPr algn="l" eaLnBrk="1" hangingPunct="1">
              <a:lnSpc>
                <a:spcPct val="105000"/>
              </a:lnSpc>
              <a:spcBef>
                <a:spcPct val="10000"/>
              </a:spcBef>
            </a:pPr>
            <a:r>
              <a:rPr kumimoji="1" lang="en-US" altLang="zh-CN" sz="2400" b="1" dirty="0">
                <a:latin typeface="+mn-ea"/>
                <a:ea typeface="+mn-ea"/>
              </a:rPr>
              <a:t>16 </a:t>
            </a:r>
            <a:r>
              <a:rPr kumimoji="1" lang="en-US" altLang="zh-CN" sz="2400" b="1" dirty="0" err="1">
                <a:latin typeface="+mn-ea"/>
                <a:ea typeface="+mn-ea"/>
              </a:rPr>
              <a:t>int</a:t>
            </a:r>
            <a:r>
              <a:rPr kumimoji="1" lang="en-US" altLang="zh-CN" sz="2400" b="1" dirty="0">
                <a:latin typeface="+mn-ea"/>
                <a:ea typeface="+mn-ea"/>
              </a:rPr>
              <a:t> </a:t>
            </a:r>
            <a:r>
              <a:rPr kumimoji="1" lang="en-US" altLang="zh-CN" sz="2400" b="1" dirty="0" err="1">
                <a:latin typeface="+mn-ea"/>
                <a:ea typeface="+mn-ea"/>
              </a:rPr>
              <a:t>i,n</a:t>
            </a:r>
            <a:r>
              <a:rPr kumimoji="1" lang="en-US" altLang="zh-CN" sz="2400" b="1" dirty="0">
                <a:latin typeface="+mn-ea"/>
                <a:ea typeface="+mn-ea"/>
              </a:rPr>
              <a:t>=0;</a:t>
            </a:r>
          </a:p>
          <a:p>
            <a:pPr algn="l" eaLnBrk="1" hangingPunct="1">
              <a:lnSpc>
                <a:spcPct val="110000"/>
              </a:lnSpc>
              <a:spcBef>
                <a:spcPct val="20000"/>
              </a:spcBef>
            </a:pPr>
            <a:r>
              <a:rPr kumimoji="1" lang="zh-CN" altLang="en-US" sz="2400" b="1" dirty="0" smtClean="0">
                <a:latin typeface="+mn-ea"/>
                <a:ea typeface="+mn-ea"/>
              </a:rPr>
              <a:t>可见</a:t>
            </a:r>
            <a:r>
              <a:rPr kumimoji="1" lang="zh-CN" altLang="en-US" sz="2400" b="1" dirty="0">
                <a:latin typeface="+mn-ea"/>
                <a:ea typeface="+mn-ea"/>
              </a:rPr>
              <a:t>，使用“</a:t>
            </a:r>
            <a:r>
              <a:rPr kumimoji="1" lang="en-US" altLang="zh-CN" sz="2400" b="1" dirty="0">
                <a:latin typeface="+mn-ea"/>
                <a:ea typeface="+mn-ea"/>
              </a:rPr>
              <a:t>next”</a:t>
            </a:r>
            <a:r>
              <a:rPr kumimoji="1" lang="zh-CN" altLang="en-US" sz="2400" b="1" dirty="0">
                <a:latin typeface="+mn-ea"/>
                <a:ea typeface="+mn-ea"/>
              </a:rPr>
              <a:t>后，程序显示函数</a:t>
            </a:r>
            <a:r>
              <a:rPr kumimoji="1" lang="en-US" altLang="zh-CN" sz="2400" b="1" dirty="0">
                <a:latin typeface="+mn-ea"/>
                <a:ea typeface="+mn-ea"/>
              </a:rPr>
              <a:t>sum</a:t>
            </a:r>
            <a:r>
              <a:rPr kumimoji="1" lang="zh-CN" altLang="en-US" sz="2400" b="1" dirty="0">
                <a:latin typeface="+mn-ea"/>
                <a:ea typeface="+mn-ea"/>
              </a:rPr>
              <a:t>的运行结果并向下执行，而使用“</a:t>
            </a:r>
            <a:r>
              <a:rPr kumimoji="1" lang="en-US" altLang="zh-CN" sz="2400" b="1" dirty="0">
                <a:latin typeface="+mn-ea"/>
                <a:ea typeface="+mn-ea"/>
              </a:rPr>
              <a:t>step”</a:t>
            </a:r>
            <a:r>
              <a:rPr kumimoji="1" lang="zh-CN" altLang="en-US" sz="2400" b="1" dirty="0">
                <a:latin typeface="+mn-ea"/>
                <a:ea typeface="+mn-ea"/>
              </a:rPr>
              <a:t>后则进入到</a:t>
            </a:r>
            <a:r>
              <a:rPr kumimoji="1" lang="en-US" altLang="zh-CN" sz="2400" b="1" dirty="0">
                <a:latin typeface="+mn-ea"/>
                <a:ea typeface="+mn-ea"/>
              </a:rPr>
              <a:t>sum</a:t>
            </a:r>
            <a:r>
              <a:rPr kumimoji="1" lang="zh-CN" altLang="en-US" sz="2400" b="1" dirty="0">
                <a:latin typeface="+mn-ea"/>
                <a:ea typeface="+mn-ea"/>
              </a:rPr>
              <a:t>函数之中单步运行。</a:t>
            </a:r>
          </a:p>
        </p:txBody>
      </p:sp>
    </p:spTree>
    <p:extLst>
      <p:ext uri="{BB962C8B-B14F-4D97-AF65-F5344CB8AC3E}">
        <p14:creationId xmlns:p14="http://schemas.microsoft.com/office/powerpoint/2010/main" val="25023271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323529" y="732409"/>
            <a:ext cx="8208912" cy="557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5000"/>
              </a:lnSpc>
              <a:spcBef>
                <a:spcPct val="25000"/>
              </a:spcBef>
            </a:pPr>
            <a:r>
              <a:rPr kumimoji="1" lang="en-US" altLang="zh-CN" sz="2400" dirty="0">
                <a:solidFill>
                  <a:srgbClr val="CC0099"/>
                </a:solidFill>
                <a:latin typeface="+mn-ea"/>
                <a:ea typeface="+mn-ea"/>
              </a:rPr>
              <a:t>7</a:t>
            </a:r>
            <a:r>
              <a:rPr kumimoji="1" lang="zh-CN" altLang="en-US" sz="2400" dirty="0">
                <a:solidFill>
                  <a:srgbClr val="CC0099"/>
                </a:solidFill>
                <a:latin typeface="+mn-ea"/>
                <a:ea typeface="+mn-ea"/>
              </a:rPr>
              <a:t>．恢复程序运行</a:t>
            </a:r>
          </a:p>
          <a:p>
            <a:pPr algn="l" eaLnBrk="1" hangingPunct="1">
              <a:lnSpc>
                <a:spcPct val="110000"/>
              </a:lnSpc>
              <a:spcBef>
                <a:spcPct val="20000"/>
              </a:spcBef>
            </a:pPr>
            <a:r>
              <a:rPr kumimoji="1" lang="zh-CN" altLang="en-US" sz="2400" b="1" dirty="0" smtClean="0">
                <a:latin typeface="+mn-ea"/>
                <a:ea typeface="+mn-ea"/>
              </a:rPr>
              <a:t>程序运行</a:t>
            </a:r>
            <a:r>
              <a:rPr kumimoji="1" lang="zh-CN" altLang="en-US" sz="2400" b="1" dirty="0">
                <a:latin typeface="+mn-ea"/>
                <a:ea typeface="+mn-ea"/>
              </a:rPr>
              <a:t>中断后，可以使用命令“</a:t>
            </a:r>
            <a:r>
              <a:rPr kumimoji="1" lang="en-US" altLang="zh-CN" sz="2400" b="1" dirty="0">
                <a:solidFill>
                  <a:srgbClr val="CC0099"/>
                </a:solidFill>
                <a:latin typeface="+mn-ea"/>
                <a:ea typeface="+mn-ea"/>
              </a:rPr>
              <a:t>c</a:t>
            </a:r>
            <a:r>
              <a:rPr kumimoji="1" lang="en-US" altLang="zh-CN" sz="2400" b="1" dirty="0">
                <a:latin typeface="+mn-ea"/>
                <a:ea typeface="+mn-ea"/>
              </a:rPr>
              <a:t>”</a:t>
            </a:r>
            <a:r>
              <a:rPr kumimoji="1" lang="zh-CN" altLang="en-US" sz="2400" b="1" dirty="0">
                <a:latin typeface="+mn-ea"/>
                <a:ea typeface="+mn-ea"/>
              </a:rPr>
              <a:t>（</a:t>
            </a:r>
            <a:r>
              <a:rPr kumimoji="1" lang="en-US" altLang="zh-CN" sz="2400" b="1" dirty="0">
                <a:latin typeface="+mn-ea"/>
                <a:ea typeface="+mn-ea"/>
              </a:rPr>
              <a:t>continue</a:t>
            </a:r>
            <a:r>
              <a:rPr kumimoji="1" lang="zh-CN" altLang="en-US" sz="2400" b="1" dirty="0">
                <a:latin typeface="+mn-ea"/>
                <a:ea typeface="+mn-ea"/>
              </a:rPr>
              <a:t>）</a:t>
            </a:r>
            <a:r>
              <a:rPr kumimoji="1" lang="zh-CN" altLang="en-US" sz="2400" b="1" dirty="0" smtClean="0">
                <a:latin typeface="+mn-ea"/>
                <a:ea typeface="+mn-ea"/>
              </a:rPr>
              <a:t>恢复</a:t>
            </a:r>
            <a:endParaRPr kumimoji="1" lang="en-US" altLang="zh-CN" sz="2400" b="1" dirty="0" smtClean="0">
              <a:latin typeface="+mn-ea"/>
              <a:ea typeface="+mn-ea"/>
            </a:endParaRPr>
          </a:p>
          <a:p>
            <a:pPr algn="l" eaLnBrk="1" hangingPunct="1">
              <a:lnSpc>
                <a:spcPct val="110000"/>
              </a:lnSpc>
              <a:spcBef>
                <a:spcPct val="20000"/>
              </a:spcBef>
            </a:pPr>
            <a:r>
              <a:rPr kumimoji="1" lang="zh-CN" altLang="en-US" sz="2400" b="1" dirty="0" smtClean="0">
                <a:latin typeface="+mn-ea"/>
                <a:ea typeface="+mn-ea"/>
              </a:rPr>
              <a:t>程序</a:t>
            </a:r>
            <a:r>
              <a:rPr kumimoji="1" lang="zh-CN" altLang="en-US" sz="2400" b="1" dirty="0">
                <a:latin typeface="+mn-ea"/>
                <a:ea typeface="+mn-ea"/>
              </a:rPr>
              <a:t>的正常运行了。这时，它会把剩余还未执行的程序执行完，并显示剩余程序中的执行结果。以下是之前使用“</a:t>
            </a:r>
            <a:r>
              <a:rPr kumimoji="1" lang="en-US" altLang="zh-CN" sz="2400" b="1" dirty="0">
                <a:latin typeface="+mn-ea"/>
                <a:ea typeface="+mn-ea"/>
              </a:rPr>
              <a:t>next”</a:t>
            </a:r>
            <a:r>
              <a:rPr kumimoji="1" lang="zh-CN" altLang="en-US" sz="2400" b="1" dirty="0">
                <a:latin typeface="+mn-ea"/>
                <a:ea typeface="+mn-ea"/>
              </a:rPr>
              <a:t>命令恢复后的执行结果：</a:t>
            </a:r>
          </a:p>
          <a:p>
            <a:pPr algn="l" eaLnBrk="1" hangingPunct="1">
              <a:lnSpc>
                <a:spcPct val="110000"/>
              </a:lnSpc>
              <a:spcBef>
                <a:spcPct val="20000"/>
              </a:spcBef>
            </a:pPr>
            <a:r>
              <a:rPr kumimoji="1" lang="en-US" altLang="zh-CN" sz="2400" b="1" dirty="0">
                <a:latin typeface="+mn-ea"/>
                <a:ea typeface="+mn-ea"/>
              </a:rPr>
              <a:t>(</a:t>
            </a:r>
            <a:r>
              <a:rPr kumimoji="1" lang="en-US" altLang="zh-CN" sz="2400" b="1" dirty="0" err="1">
                <a:latin typeface="+mn-ea"/>
                <a:ea typeface="+mn-ea"/>
              </a:rPr>
              <a:t>gdb</a:t>
            </a:r>
            <a:r>
              <a:rPr kumimoji="1" lang="en-US" altLang="zh-CN" sz="2400" b="1" dirty="0">
                <a:latin typeface="+mn-ea"/>
                <a:ea typeface="+mn-ea"/>
              </a:rPr>
              <a:t>) </a:t>
            </a:r>
            <a:r>
              <a:rPr kumimoji="1" lang="en-US" altLang="zh-CN" sz="2400" b="1" dirty="0" smtClean="0">
                <a:solidFill>
                  <a:srgbClr val="0000CC"/>
                </a:solidFill>
                <a:latin typeface="+mn-ea"/>
                <a:ea typeface="+mn-ea"/>
              </a:rPr>
              <a:t>c 50</a:t>
            </a:r>
            <a:endParaRPr kumimoji="1" lang="en-US" altLang="zh-CN" sz="2400" b="1" dirty="0">
              <a:solidFill>
                <a:srgbClr val="0000CC"/>
              </a:solidFill>
              <a:latin typeface="+mn-ea"/>
              <a:ea typeface="+mn-ea"/>
            </a:endParaRPr>
          </a:p>
          <a:p>
            <a:pPr algn="l" eaLnBrk="1" hangingPunct="1">
              <a:lnSpc>
                <a:spcPct val="110000"/>
              </a:lnSpc>
              <a:spcBef>
                <a:spcPct val="20000"/>
              </a:spcBef>
            </a:pPr>
            <a:r>
              <a:rPr kumimoji="1" lang="en-US" altLang="zh-CN" sz="2400" b="1" dirty="0">
                <a:latin typeface="+mn-ea"/>
                <a:ea typeface="+mn-ea"/>
              </a:rPr>
              <a:t>Continuing.</a:t>
            </a:r>
          </a:p>
          <a:p>
            <a:pPr algn="l" eaLnBrk="1" hangingPunct="1">
              <a:lnSpc>
                <a:spcPct val="110000"/>
              </a:lnSpc>
              <a:spcBef>
                <a:spcPct val="20000"/>
              </a:spcBef>
            </a:pPr>
            <a:r>
              <a:rPr kumimoji="1" lang="en-US" altLang="zh-CN" sz="2400" b="1" dirty="0">
                <a:latin typeface="+mn-ea"/>
                <a:ea typeface="+mn-ea"/>
              </a:rPr>
              <a:t>The sum of 1-50 is :1275</a:t>
            </a:r>
          </a:p>
          <a:p>
            <a:pPr algn="l" eaLnBrk="1" hangingPunct="1">
              <a:lnSpc>
                <a:spcPct val="110000"/>
              </a:lnSpc>
              <a:spcBef>
                <a:spcPct val="20000"/>
              </a:spcBef>
            </a:pPr>
            <a:r>
              <a:rPr kumimoji="1" lang="en-US" altLang="zh-CN" sz="2400" b="1" dirty="0">
                <a:latin typeface="+mn-ea"/>
                <a:ea typeface="+mn-ea"/>
              </a:rPr>
              <a:t>Program exited normally.</a:t>
            </a:r>
          </a:p>
          <a:p>
            <a:pPr algn="l" eaLnBrk="1" hangingPunct="1">
              <a:lnSpc>
                <a:spcPct val="110000"/>
              </a:lnSpc>
              <a:spcBef>
                <a:spcPct val="20000"/>
              </a:spcBef>
            </a:pPr>
            <a:r>
              <a:rPr kumimoji="1" lang="zh-CN" altLang="en-US" sz="2400" b="1" dirty="0" smtClean="0">
                <a:latin typeface="+mn-ea"/>
                <a:ea typeface="+mn-ea"/>
              </a:rPr>
              <a:t>可以</a:t>
            </a:r>
            <a:r>
              <a:rPr kumimoji="1" lang="zh-CN" altLang="en-US" sz="2400" b="1" dirty="0">
                <a:latin typeface="+mn-ea"/>
                <a:ea typeface="+mn-ea"/>
              </a:rPr>
              <a:t>看出，程序在运行完后正常退出，之后处于“停止状态”</a:t>
            </a:r>
            <a:r>
              <a:rPr kumimoji="1" lang="zh-CN" altLang="en-US" sz="2400" b="1" dirty="0" smtClean="0">
                <a:latin typeface="+mn-ea"/>
                <a:ea typeface="+mn-ea"/>
              </a:rPr>
              <a:t>。</a:t>
            </a:r>
            <a:endParaRPr kumimoji="1" lang="en-US" altLang="zh-CN" sz="2400" b="1" dirty="0" smtClean="0">
              <a:latin typeface="+mn-ea"/>
              <a:ea typeface="+mn-ea"/>
            </a:endParaRPr>
          </a:p>
          <a:p>
            <a:pPr algn="l" eaLnBrk="1" hangingPunct="1">
              <a:lnSpc>
                <a:spcPct val="110000"/>
              </a:lnSpc>
              <a:spcBef>
                <a:spcPct val="20000"/>
              </a:spcBef>
            </a:pPr>
            <a:r>
              <a:rPr kumimoji="1" lang="zh-CN" altLang="en-US" sz="2400" dirty="0">
                <a:solidFill>
                  <a:srgbClr val="0000CC"/>
                </a:solidFill>
                <a:latin typeface="+mn-ea"/>
                <a:ea typeface="+mn-ea"/>
              </a:rPr>
              <a:t>输入</a:t>
            </a:r>
            <a:r>
              <a:rPr kumimoji="1" lang="en-US" altLang="zh-CN" sz="2400" dirty="0">
                <a:solidFill>
                  <a:srgbClr val="0000CC"/>
                </a:solidFill>
                <a:latin typeface="+mn-ea"/>
                <a:ea typeface="+mn-ea"/>
              </a:rPr>
              <a:t>quit</a:t>
            </a:r>
            <a:r>
              <a:rPr kumimoji="1" lang="zh-CN" altLang="en-US" sz="2400" dirty="0">
                <a:solidFill>
                  <a:srgbClr val="0000CC"/>
                </a:solidFill>
                <a:latin typeface="+mn-ea"/>
                <a:ea typeface="+mn-ea"/>
              </a:rPr>
              <a:t>或者按下</a:t>
            </a:r>
            <a:r>
              <a:rPr kumimoji="1" lang="en-US" altLang="zh-CN" sz="2400" dirty="0">
                <a:solidFill>
                  <a:srgbClr val="0000CC"/>
                </a:solidFill>
                <a:latin typeface="+mn-ea"/>
                <a:ea typeface="+mn-ea"/>
              </a:rPr>
              <a:t>Ctrl-d</a:t>
            </a:r>
            <a:r>
              <a:rPr kumimoji="1" lang="zh-CN" altLang="en-US" sz="2400" dirty="0" smtClean="0">
                <a:solidFill>
                  <a:srgbClr val="0000CC"/>
                </a:solidFill>
                <a:latin typeface="+mn-ea"/>
                <a:ea typeface="+mn-ea"/>
              </a:rPr>
              <a:t>退出调试状态</a:t>
            </a:r>
            <a:r>
              <a:rPr kumimoji="1" lang="zh-CN" altLang="en-US" sz="2400" dirty="0" smtClean="0">
                <a:latin typeface="+mn-ea"/>
                <a:ea typeface="+mn-ea"/>
              </a:rPr>
              <a:t>。</a:t>
            </a:r>
            <a:endParaRPr kumimoji="1" lang="zh-CN" altLang="en-US" sz="2400" b="1" dirty="0">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66</a:t>
            </a:fld>
            <a:endParaRPr lang="en-US" altLang="zh-CN"/>
          </a:p>
        </p:txBody>
      </p:sp>
    </p:spTree>
    <p:extLst>
      <p:ext uri="{BB962C8B-B14F-4D97-AF65-F5344CB8AC3E}">
        <p14:creationId xmlns:p14="http://schemas.microsoft.com/office/powerpoint/2010/main" val="2196309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4"/>
          <p:cNvSpPr txBox="1">
            <a:spLocks noChangeArrowheads="1"/>
          </p:cNvSpPr>
          <p:nvPr/>
        </p:nvSpPr>
        <p:spPr bwMode="auto">
          <a:xfrm>
            <a:off x="467544" y="1131938"/>
            <a:ext cx="7777163" cy="4961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marL="457200" indent="-457200" algn="l" eaLnBrk="1" hangingPunct="1">
              <a:lnSpc>
                <a:spcPct val="150000"/>
              </a:lnSpc>
              <a:spcBef>
                <a:spcPct val="20000"/>
              </a:spcBef>
              <a:buSzPct val="80000"/>
              <a:buFont typeface="Wingdings" panose="05000000000000000000" pitchFamily="2" charset="2"/>
              <a:buChar char="l"/>
            </a:pPr>
            <a:r>
              <a:rPr kumimoji="1" lang="en-US" altLang="zh-CN" sz="2800" b="1" dirty="0" err="1" smtClean="0">
                <a:latin typeface="+mn-ea"/>
                <a:ea typeface="+mn-ea"/>
              </a:rPr>
              <a:t>GDB</a:t>
            </a:r>
            <a:r>
              <a:rPr kumimoji="1" lang="zh-CN" altLang="en-US" sz="2800" b="1" dirty="0">
                <a:latin typeface="+mn-ea"/>
                <a:ea typeface="+mn-ea"/>
              </a:rPr>
              <a:t>中设置断点有多种</a:t>
            </a:r>
            <a:r>
              <a:rPr kumimoji="1" lang="zh-CN" altLang="en-US" sz="2800" b="1" dirty="0" smtClean="0">
                <a:latin typeface="+mn-ea"/>
                <a:ea typeface="+mn-ea"/>
              </a:rPr>
              <a:t>方式</a:t>
            </a:r>
            <a:r>
              <a:rPr kumimoji="1" lang="zh-CN" altLang="en-US" sz="2800" dirty="0">
                <a:latin typeface="+mn-ea"/>
                <a:ea typeface="+mn-ea"/>
              </a:rPr>
              <a:t>，</a:t>
            </a:r>
            <a:r>
              <a:rPr kumimoji="1" lang="zh-CN" altLang="en-US" sz="2800" b="1" dirty="0" smtClean="0">
                <a:latin typeface="+mn-ea"/>
                <a:ea typeface="+mn-ea"/>
              </a:rPr>
              <a:t>如</a:t>
            </a:r>
            <a:endParaRPr kumimoji="1" lang="en-US" altLang="zh-CN" sz="2800" b="1" dirty="0" smtClean="0">
              <a:latin typeface="+mn-ea"/>
              <a:ea typeface="+mn-ea"/>
            </a:endParaRPr>
          </a:p>
          <a:p>
            <a:pPr lvl="1" algn="l" eaLnBrk="1" hangingPunct="1">
              <a:lnSpc>
                <a:spcPct val="150000"/>
              </a:lnSpc>
              <a:spcBef>
                <a:spcPct val="20000"/>
              </a:spcBef>
            </a:pPr>
            <a:r>
              <a:rPr kumimoji="1" lang="zh-CN" altLang="en-US" sz="2800" b="1" dirty="0" smtClean="0">
                <a:solidFill>
                  <a:srgbClr val="CC0099"/>
                </a:solidFill>
                <a:latin typeface="+mn-ea"/>
                <a:ea typeface="+mn-ea"/>
              </a:rPr>
              <a:t>按</a:t>
            </a:r>
            <a:r>
              <a:rPr kumimoji="1" lang="zh-CN" altLang="en-US" sz="2800" b="1" dirty="0">
                <a:solidFill>
                  <a:srgbClr val="CC0099"/>
                </a:solidFill>
                <a:latin typeface="+mn-ea"/>
                <a:ea typeface="+mn-ea"/>
              </a:rPr>
              <a:t>行设置</a:t>
            </a:r>
            <a:r>
              <a:rPr kumimoji="1" lang="zh-CN" altLang="en-US" sz="2800" b="1" dirty="0" smtClean="0">
                <a:solidFill>
                  <a:srgbClr val="CC0099"/>
                </a:solidFill>
                <a:latin typeface="+mn-ea"/>
                <a:ea typeface="+mn-ea"/>
              </a:rPr>
              <a:t>断点</a:t>
            </a:r>
            <a:r>
              <a:rPr kumimoji="1" lang="zh-CN" altLang="en-US" sz="2800" dirty="0" smtClean="0">
                <a:latin typeface="+mn-ea"/>
                <a:ea typeface="+mn-ea"/>
              </a:rPr>
              <a:t>；</a:t>
            </a:r>
            <a:endParaRPr kumimoji="1" lang="en-US" altLang="zh-CN" sz="2800" dirty="0" smtClean="0">
              <a:latin typeface="+mn-ea"/>
              <a:ea typeface="+mn-ea"/>
            </a:endParaRPr>
          </a:p>
          <a:p>
            <a:pPr lvl="1" algn="l" eaLnBrk="1" hangingPunct="1">
              <a:lnSpc>
                <a:spcPct val="150000"/>
              </a:lnSpc>
              <a:spcBef>
                <a:spcPct val="20000"/>
              </a:spcBef>
            </a:pPr>
            <a:r>
              <a:rPr kumimoji="1" lang="zh-CN" altLang="en-US" sz="2800" b="1" dirty="0" smtClean="0">
                <a:solidFill>
                  <a:srgbClr val="CC0099"/>
                </a:solidFill>
                <a:latin typeface="+mn-ea"/>
                <a:ea typeface="+mn-ea"/>
              </a:rPr>
              <a:t>按</a:t>
            </a:r>
            <a:r>
              <a:rPr kumimoji="1" lang="zh-CN" altLang="en-US" sz="2800" b="1" dirty="0">
                <a:solidFill>
                  <a:srgbClr val="CC0099"/>
                </a:solidFill>
                <a:latin typeface="+mn-ea"/>
                <a:ea typeface="+mn-ea"/>
              </a:rPr>
              <a:t>函数设置</a:t>
            </a:r>
            <a:r>
              <a:rPr kumimoji="1" lang="zh-CN" altLang="en-US" sz="2800" b="1" dirty="0" smtClean="0">
                <a:solidFill>
                  <a:srgbClr val="CC0099"/>
                </a:solidFill>
                <a:latin typeface="+mn-ea"/>
                <a:ea typeface="+mn-ea"/>
              </a:rPr>
              <a:t>断点</a:t>
            </a:r>
            <a:r>
              <a:rPr kumimoji="1" lang="zh-CN" altLang="en-US" sz="2800" dirty="0" smtClean="0">
                <a:latin typeface="+mn-ea"/>
                <a:ea typeface="+mn-ea"/>
              </a:rPr>
              <a:t>；</a:t>
            </a:r>
            <a:endParaRPr kumimoji="1" lang="en-US" altLang="zh-CN" sz="2800" dirty="0" smtClean="0">
              <a:latin typeface="+mn-ea"/>
              <a:ea typeface="+mn-ea"/>
            </a:endParaRPr>
          </a:p>
          <a:p>
            <a:pPr lvl="1" algn="l" eaLnBrk="1" hangingPunct="1">
              <a:lnSpc>
                <a:spcPct val="150000"/>
              </a:lnSpc>
              <a:spcBef>
                <a:spcPct val="20000"/>
              </a:spcBef>
            </a:pPr>
            <a:r>
              <a:rPr kumimoji="1" lang="zh-CN" altLang="en-US" sz="2800" b="1" dirty="0" smtClean="0">
                <a:solidFill>
                  <a:srgbClr val="CC0099"/>
                </a:solidFill>
                <a:latin typeface="+mn-ea"/>
                <a:ea typeface="+mn-ea"/>
              </a:rPr>
              <a:t>按</a:t>
            </a:r>
            <a:r>
              <a:rPr kumimoji="1" lang="zh-CN" altLang="en-US" sz="2800" b="1" dirty="0">
                <a:solidFill>
                  <a:srgbClr val="CC0099"/>
                </a:solidFill>
                <a:latin typeface="+mn-ea"/>
                <a:ea typeface="+mn-ea"/>
              </a:rPr>
              <a:t>条件设置断点</a:t>
            </a:r>
            <a:r>
              <a:rPr kumimoji="1" lang="zh-CN" altLang="en-US" sz="2800" b="1" dirty="0" smtClean="0">
                <a:latin typeface="+mn-ea"/>
                <a:ea typeface="+mn-ea"/>
              </a:rPr>
              <a:t>。</a:t>
            </a:r>
            <a:endParaRPr kumimoji="1" lang="en-US" altLang="zh-CN" sz="2800" b="1" dirty="0" smtClean="0">
              <a:latin typeface="+mn-ea"/>
              <a:ea typeface="+mn-ea"/>
            </a:endParaRPr>
          </a:p>
          <a:p>
            <a:pPr marL="457200" indent="-457200" algn="l" eaLnBrk="1" hangingPunct="1">
              <a:lnSpc>
                <a:spcPct val="150000"/>
              </a:lnSpc>
              <a:spcBef>
                <a:spcPct val="20000"/>
              </a:spcBef>
              <a:buSzPct val="80000"/>
              <a:buFont typeface="Wingdings" panose="05000000000000000000" pitchFamily="2" charset="2"/>
              <a:buChar char="l"/>
            </a:pPr>
            <a:r>
              <a:rPr kumimoji="1" lang="zh-CN" altLang="en-US" sz="2800" b="1" dirty="0" smtClean="0">
                <a:latin typeface="+mn-ea"/>
                <a:ea typeface="+mn-ea"/>
              </a:rPr>
              <a:t>按</a:t>
            </a:r>
            <a:r>
              <a:rPr kumimoji="1" lang="zh-CN" altLang="en-US" sz="2800" b="1" dirty="0">
                <a:latin typeface="+mn-ea"/>
                <a:ea typeface="+mn-ea"/>
              </a:rPr>
              <a:t>行设置断点的</a:t>
            </a:r>
            <a:r>
              <a:rPr kumimoji="1" lang="zh-CN" altLang="en-US" sz="2800" b="1" dirty="0" smtClean="0">
                <a:latin typeface="+mn-ea"/>
                <a:ea typeface="+mn-ea"/>
              </a:rPr>
              <a:t>方法前文已介绍，下面</a:t>
            </a:r>
            <a:r>
              <a:rPr kumimoji="1" lang="zh-CN" altLang="en-US" sz="2800" b="1" dirty="0">
                <a:latin typeface="+mn-ea"/>
                <a:ea typeface="+mn-ea"/>
              </a:rPr>
              <a:t>结合前一节的代码，具体介绍后两种设置断点的方法。</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67</a:t>
            </a:fld>
            <a:endParaRPr lang="en-US" altLang="zh-CN"/>
          </a:p>
        </p:txBody>
      </p:sp>
      <p:sp>
        <p:nvSpPr>
          <p:cNvPr id="4" name="Text Box 4"/>
          <p:cNvSpPr txBox="1">
            <a:spLocks noChangeArrowheads="1"/>
          </p:cNvSpPr>
          <p:nvPr/>
        </p:nvSpPr>
        <p:spPr bwMode="auto">
          <a:xfrm>
            <a:off x="684213" y="332656"/>
            <a:ext cx="6480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spcBef>
                <a:spcPct val="20000"/>
              </a:spcBef>
            </a:pPr>
            <a:r>
              <a:rPr kumimoji="1" lang="en-US" altLang="zh-CN" sz="4000" b="1" dirty="0" err="1" smtClean="0">
                <a:latin typeface="+mj-ea"/>
                <a:ea typeface="+mj-ea"/>
              </a:rPr>
              <a:t>GDB</a:t>
            </a:r>
            <a:r>
              <a:rPr kumimoji="1" lang="zh-CN" altLang="en-US" sz="4000" b="1" dirty="0">
                <a:latin typeface="+mj-ea"/>
                <a:ea typeface="+mj-ea"/>
              </a:rPr>
              <a:t>调试器</a:t>
            </a:r>
          </a:p>
        </p:txBody>
      </p:sp>
    </p:spTree>
    <p:extLst>
      <p:ext uri="{BB962C8B-B14F-4D97-AF65-F5344CB8AC3E}">
        <p14:creationId xmlns:p14="http://schemas.microsoft.com/office/powerpoint/2010/main" val="34763957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95536" y="625947"/>
            <a:ext cx="7543800" cy="858837"/>
          </a:xfrm>
        </p:spPr>
        <p:txBody>
          <a:bodyPr/>
          <a:lstStyle/>
          <a:p>
            <a:pPr algn="l" eaLnBrk="1" hangingPunct="1"/>
            <a:r>
              <a:rPr kumimoji="1" lang="zh-CN" altLang="en-US" sz="2800" b="1" dirty="0" smtClean="0">
                <a:solidFill>
                  <a:srgbClr val="0000CC"/>
                </a:solidFill>
                <a:latin typeface="+mn-ea"/>
                <a:ea typeface="+mn-ea"/>
              </a:rPr>
              <a:t>函数断点：</a:t>
            </a:r>
          </a:p>
        </p:txBody>
      </p:sp>
      <p:sp>
        <p:nvSpPr>
          <p:cNvPr id="65539" name="Rectangle 3"/>
          <p:cNvSpPr>
            <a:spLocks noGrp="1" noChangeArrowheads="1"/>
          </p:cNvSpPr>
          <p:nvPr>
            <p:ph type="body" idx="1"/>
          </p:nvPr>
        </p:nvSpPr>
        <p:spPr>
          <a:xfrm>
            <a:off x="374848" y="1556792"/>
            <a:ext cx="8517632" cy="4411662"/>
          </a:xfrm>
        </p:spPr>
        <p:txBody>
          <a:bodyPr/>
          <a:lstStyle/>
          <a:p>
            <a:pPr eaLnBrk="1" hangingPunct="1">
              <a:buFont typeface="Wingdings" pitchFamily="2" charset="2"/>
              <a:buNone/>
            </a:pPr>
            <a:r>
              <a:rPr kumimoji="1" lang="en-US" altLang="zh-CN" sz="2600" b="1" dirty="0" err="1" smtClean="0">
                <a:latin typeface="+mn-ea"/>
              </a:rPr>
              <a:t>GDB</a:t>
            </a:r>
            <a:r>
              <a:rPr kumimoji="1" lang="zh-CN" altLang="en-US" sz="2600" b="1" dirty="0" smtClean="0">
                <a:latin typeface="+mn-ea"/>
              </a:rPr>
              <a:t>中按函数设置断点只需</a:t>
            </a:r>
            <a:r>
              <a:rPr kumimoji="1" lang="zh-CN" altLang="en-US" sz="2600" b="1" dirty="0" smtClean="0">
                <a:solidFill>
                  <a:srgbClr val="CC0099"/>
                </a:solidFill>
                <a:latin typeface="+mn-ea"/>
              </a:rPr>
              <a:t>把函数名放在命令“</a:t>
            </a:r>
            <a:r>
              <a:rPr kumimoji="1" lang="en-US" altLang="zh-CN" sz="2600" b="1" dirty="0" smtClean="0">
                <a:solidFill>
                  <a:srgbClr val="CC0099"/>
                </a:solidFill>
                <a:latin typeface="+mn-ea"/>
              </a:rPr>
              <a:t>break”</a:t>
            </a:r>
            <a:r>
              <a:rPr kumimoji="1" lang="zh-CN" altLang="en-US" sz="2600" b="1" dirty="0" smtClean="0">
                <a:solidFill>
                  <a:srgbClr val="CC0099"/>
                </a:solidFill>
                <a:latin typeface="+mn-ea"/>
              </a:rPr>
              <a:t>之后</a:t>
            </a:r>
            <a:r>
              <a:rPr kumimoji="1" lang="zh-CN" altLang="en-US" sz="2600" b="1" dirty="0" smtClean="0">
                <a:latin typeface="+mn-ea"/>
              </a:rPr>
              <a:t>，</a:t>
            </a:r>
            <a:endParaRPr kumimoji="1" lang="en-US" altLang="zh-CN" sz="2600" b="1" dirty="0" smtClean="0">
              <a:latin typeface="+mn-ea"/>
            </a:endParaRPr>
          </a:p>
          <a:p>
            <a:pPr eaLnBrk="1" hangingPunct="1">
              <a:buFont typeface="Wingdings" pitchFamily="2" charset="2"/>
              <a:buNone/>
            </a:pPr>
            <a:r>
              <a:rPr kumimoji="1" lang="zh-CN" altLang="en-US" sz="2600" b="1" dirty="0" smtClean="0">
                <a:latin typeface="+mn-ea"/>
              </a:rPr>
              <a:t>如下所示：</a:t>
            </a:r>
          </a:p>
          <a:p>
            <a:pPr eaLnBrk="1" hangingPunct="1">
              <a:buFont typeface="Wingdings" pitchFamily="2" charset="2"/>
              <a:buNone/>
            </a:pPr>
            <a:r>
              <a:rPr kumimoji="1" lang="en-US" altLang="zh-CN" sz="2200" b="1" dirty="0" smtClean="0">
                <a:latin typeface="+mn-ea"/>
              </a:rPr>
              <a:t>(</a:t>
            </a:r>
            <a:r>
              <a:rPr kumimoji="1" lang="en-US" altLang="zh-CN" sz="2200" b="1" dirty="0" err="1" smtClean="0">
                <a:latin typeface="+mn-ea"/>
              </a:rPr>
              <a:t>gdb</a:t>
            </a:r>
            <a:r>
              <a:rPr kumimoji="1" lang="en-US" altLang="zh-CN" sz="2200" b="1" dirty="0" smtClean="0">
                <a:latin typeface="+mn-ea"/>
              </a:rPr>
              <a:t>) </a:t>
            </a:r>
            <a:r>
              <a:rPr kumimoji="1" lang="en-US" altLang="zh-CN" sz="2200" b="1" dirty="0" smtClean="0">
                <a:solidFill>
                  <a:srgbClr val="0000CC"/>
                </a:solidFill>
                <a:latin typeface="+mn-ea"/>
              </a:rPr>
              <a:t>break sum</a:t>
            </a:r>
          </a:p>
          <a:p>
            <a:pPr eaLnBrk="1" hangingPunct="1">
              <a:buFont typeface="Wingdings" pitchFamily="2" charset="2"/>
              <a:buNone/>
            </a:pPr>
            <a:r>
              <a:rPr kumimoji="1" lang="en-US" altLang="zh-CN" sz="2200" b="1" dirty="0" smtClean="0">
                <a:latin typeface="+mn-ea"/>
              </a:rPr>
              <a:t>Breakpoint 1 at </a:t>
            </a:r>
            <a:r>
              <a:rPr kumimoji="1" lang="en-US" altLang="zh-CN" sz="2200" b="1" dirty="0" err="1" smtClean="0">
                <a:latin typeface="+mn-ea"/>
              </a:rPr>
              <a:t>0x80483d1</a:t>
            </a:r>
            <a:r>
              <a:rPr kumimoji="1" lang="en-US" altLang="zh-CN" sz="2200" b="1" dirty="0" smtClean="0">
                <a:latin typeface="+mn-ea"/>
              </a:rPr>
              <a:t>: file </a:t>
            </a:r>
            <a:r>
              <a:rPr kumimoji="1" lang="en-US" altLang="zh-CN" sz="2200" b="1" dirty="0" err="1" smtClean="0">
                <a:latin typeface="+mn-ea"/>
              </a:rPr>
              <a:t>test.c</a:t>
            </a:r>
            <a:r>
              <a:rPr kumimoji="1" lang="en-US" altLang="zh-CN" sz="2200" b="1" dirty="0" smtClean="0">
                <a:latin typeface="+mn-ea"/>
              </a:rPr>
              <a:t>, line 16.</a:t>
            </a:r>
          </a:p>
          <a:p>
            <a:pPr eaLnBrk="1" hangingPunct="1">
              <a:buFont typeface="Wingdings" pitchFamily="2" charset="2"/>
              <a:buNone/>
            </a:pPr>
            <a:r>
              <a:rPr kumimoji="1" lang="en-US" altLang="zh-CN" sz="2200" b="1" dirty="0" smtClean="0">
                <a:latin typeface="+mn-ea"/>
              </a:rPr>
              <a:t>(</a:t>
            </a:r>
            <a:r>
              <a:rPr kumimoji="1" lang="en-US" altLang="zh-CN" sz="2200" b="1" dirty="0" err="1" smtClean="0">
                <a:latin typeface="+mn-ea"/>
              </a:rPr>
              <a:t>gdb</a:t>
            </a:r>
            <a:r>
              <a:rPr kumimoji="1" lang="en-US" altLang="zh-CN" sz="2200" b="1" dirty="0" smtClean="0">
                <a:latin typeface="+mn-ea"/>
              </a:rPr>
              <a:t>) info b</a:t>
            </a:r>
          </a:p>
          <a:p>
            <a:pPr eaLnBrk="1" hangingPunct="1">
              <a:buFont typeface="Wingdings" pitchFamily="2" charset="2"/>
              <a:buNone/>
            </a:pPr>
            <a:r>
              <a:rPr kumimoji="1" lang="en-US" altLang="zh-CN" sz="2200" b="1" dirty="0" err="1" smtClean="0">
                <a:latin typeface="+mn-ea"/>
              </a:rPr>
              <a:t>Num</a:t>
            </a:r>
            <a:r>
              <a:rPr kumimoji="1" lang="en-US" altLang="zh-CN" sz="2200" b="1" dirty="0" smtClean="0">
                <a:latin typeface="+mn-ea"/>
              </a:rPr>
              <a:t> Type 	 </a:t>
            </a:r>
            <a:r>
              <a:rPr kumimoji="1" lang="en-US" altLang="zh-CN" sz="2200" b="1" dirty="0" err="1" smtClean="0">
                <a:latin typeface="+mn-ea"/>
              </a:rPr>
              <a:t>Disp</a:t>
            </a:r>
            <a:r>
              <a:rPr kumimoji="1" lang="en-US" altLang="zh-CN" sz="2200" b="1" dirty="0" smtClean="0">
                <a:latin typeface="+mn-ea"/>
              </a:rPr>
              <a:t>  </a:t>
            </a:r>
            <a:r>
              <a:rPr kumimoji="1" lang="en-US" altLang="zh-CN" sz="2200" b="1" dirty="0" err="1" smtClean="0">
                <a:latin typeface="+mn-ea"/>
              </a:rPr>
              <a:t>Enb</a:t>
            </a:r>
            <a:r>
              <a:rPr kumimoji="1" lang="en-US" altLang="zh-CN" sz="2200" b="1" dirty="0" smtClean="0">
                <a:latin typeface="+mn-ea"/>
              </a:rPr>
              <a:t>  Address </a:t>
            </a:r>
            <a:r>
              <a:rPr kumimoji="1" lang="en-US" altLang="zh-CN" sz="2200" dirty="0">
                <a:latin typeface="+mn-ea"/>
              </a:rPr>
              <a:t> </a:t>
            </a:r>
            <a:r>
              <a:rPr kumimoji="1" lang="en-US" altLang="zh-CN" sz="2200" dirty="0" smtClean="0">
                <a:latin typeface="+mn-ea"/>
              </a:rPr>
              <a:t>    </a:t>
            </a:r>
            <a:r>
              <a:rPr kumimoji="1" lang="en-US" altLang="zh-CN" sz="2200" b="1" dirty="0" smtClean="0">
                <a:latin typeface="+mn-ea"/>
              </a:rPr>
              <a:t>What</a:t>
            </a:r>
          </a:p>
          <a:p>
            <a:pPr eaLnBrk="1" hangingPunct="1">
              <a:buFont typeface="Wingdings" pitchFamily="2" charset="2"/>
              <a:buNone/>
            </a:pPr>
            <a:r>
              <a:rPr kumimoji="1" lang="en-US" altLang="zh-CN" sz="2200" b="1" dirty="0" smtClean="0">
                <a:latin typeface="+mn-ea"/>
              </a:rPr>
              <a:t>1 breakpoint  keep  y  </a:t>
            </a:r>
            <a:r>
              <a:rPr kumimoji="1" lang="en-US" altLang="zh-CN" sz="2200" b="1" dirty="0" err="1" smtClean="0">
                <a:latin typeface="+mn-ea"/>
              </a:rPr>
              <a:t>0x0804838a</a:t>
            </a:r>
            <a:r>
              <a:rPr kumimoji="1" lang="en-US" altLang="zh-CN" sz="2200" b="1" dirty="0" smtClean="0">
                <a:latin typeface="+mn-ea"/>
              </a:rPr>
              <a:t>    in sum at </a:t>
            </a:r>
            <a:r>
              <a:rPr kumimoji="1" lang="en-US" altLang="zh-CN" sz="2200" b="1" dirty="0" err="1" smtClean="0">
                <a:latin typeface="+mn-ea"/>
              </a:rPr>
              <a:t>test.c:16</a:t>
            </a:r>
            <a:endParaRPr kumimoji="1" lang="zh-CN" altLang="en-US" sz="2200" b="1" dirty="0" smtClean="0">
              <a:latin typeface="+mn-ea"/>
            </a:endParaRPr>
          </a:p>
          <a:p>
            <a:pPr eaLnBrk="1" hangingPunct="1"/>
            <a:endParaRPr lang="zh-CN" altLang="en-US" sz="2400" dirty="0" smtClean="0">
              <a:latin typeface="楷体_GB2312" pitchFamily="49" charset="-122"/>
              <a:ea typeface="楷体_GB2312" pitchFamily="49" charset="-122"/>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68</a:t>
            </a:fld>
            <a:endParaRPr lang="en-US" altLang="zh-CN"/>
          </a:p>
        </p:txBody>
      </p:sp>
    </p:spTree>
    <p:extLst>
      <p:ext uri="{BB962C8B-B14F-4D97-AF65-F5344CB8AC3E}">
        <p14:creationId xmlns:p14="http://schemas.microsoft.com/office/powerpoint/2010/main" val="16405168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4"/>
          <p:cNvSpPr txBox="1">
            <a:spLocks noChangeArrowheads="1"/>
          </p:cNvSpPr>
          <p:nvPr/>
        </p:nvSpPr>
        <p:spPr bwMode="auto">
          <a:xfrm>
            <a:off x="179388" y="260648"/>
            <a:ext cx="8713787" cy="6500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0000"/>
              </a:lnSpc>
              <a:spcBef>
                <a:spcPct val="20000"/>
              </a:spcBef>
            </a:pPr>
            <a:r>
              <a:rPr kumimoji="1" lang="zh-CN" altLang="en-US" sz="2400" b="1" dirty="0" smtClean="0">
                <a:solidFill>
                  <a:srgbClr val="0000CC"/>
                </a:solidFill>
                <a:latin typeface="+mn-ea"/>
                <a:ea typeface="+mn-ea"/>
              </a:rPr>
              <a:t>条件断点：</a:t>
            </a:r>
            <a:endParaRPr kumimoji="1" lang="zh-CN" altLang="en-US" sz="2400" b="1" dirty="0">
              <a:solidFill>
                <a:srgbClr val="0000CC"/>
              </a:solidFill>
              <a:latin typeface="+mn-ea"/>
              <a:ea typeface="+mn-ea"/>
            </a:endParaRPr>
          </a:p>
          <a:p>
            <a:pPr algn="l" eaLnBrk="1" hangingPunct="1">
              <a:lnSpc>
                <a:spcPct val="110000"/>
              </a:lnSpc>
              <a:spcBef>
                <a:spcPct val="20000"/>
              </a:spcBef>
            </a:pPr>
            <a:r>
              <a:rPr kumimoji="1" lang="en-US" altLang="zh-CN" sz="2400" dirty="0" err="1" smtClean="0">
                <a:latin typeface="+mn-ea"/>
                <a:ea typeface="+mn-ea"/>
              </a:rPr>
              <a:t>gdb</a:t>
            </a:r>
            <a:r>
              <a:rPr kumimoji="1" lang="zh-CN" altLang="en-US" sz="2400" b="1" dirty="0" smtClean="0">
                <a:latin typeface="+mn-ea"/>
                <a:ea typeface="+mn-ea"/>
              </a:rPr>
              <a:t>中</a:t>
            </a:r>
            <a:r>
              <a:rPr kumimoji="1" lang="zh-CN" altLang="en-US" sz="2400" b="1" dirty="0">
                <a:latin typeface="+mn-ea"/>
                <a:ea typeface="+mn-ea"/>
              </a:rPr>
              <a:t>设置条件断点的格式为</a:t>
            </a:r>
            <a:r>
              <a:rPr kumimoji="1" lang="zh-CN" altLang="en-US" sz="2400" b="1" dirty="0" smtClean="0">
                <a:latin typeface="+mn-ea"/>
                <a:ea typeface="+mn-ea"/>
              </a:rPr>
              <a:t>：</a:t>
            </a:r>
            <a:endParaRPr kumimoji="1" lang="en-US" altLang="zh-CN" sz="2400" b="1" dirty="0" smtClean="0">
              <a:latin typeface="+mn-ea"/>
              <a:ea typeface="+mn-ea"/>
            </a:endParaRPr>
          </a:p>
          <a:p>
            <a:pPr algn="l" eaLnBrk="1" hangingPunct="1">
              <a:lnSpc>
                <a:spcPct val="110000"/>
              </a:lnSpc>
              <a:spcBef>
                <a:spcPct val="20000"/>
              </a:spcBef>
            </a:pPr>
            <a:r>
              <a:rPr kumimoji="1" lang="en-US" altLang="zh-CN" sz="2400" b="1" dirty="0" smtClean="0">
                <a:solidFill>
                  <a:srgbClr val="CC0099"/>
                </a:solidFill>
                <a:latin typeface="+mn-ea"/>
                <a:ea typeface="+mn-ea"/>
              </a:rPr>
              <a:t>break</a:t>
            </a:r>
            <a:r>
              <a:rPr kumimoji="1" lang="zh-CN" altLang="en-US" sz="2400" b="1" dirty="0">
                <a:solidFill>
                  <a:srgbClr val="CC0099"/>
                </a:solidFill>
                <a:latin typeface="+mn-ea"/>
                <a:ea typeface="+mn-ea"/>
              </a:rPr>
              <a:t>行</a:t>
            </a:r>
            <a:r>
              <a:rPr kumimoji="1" lang="zh-CN" altLang="en-US" sz="2400" b="1" dirty="0" smtClean="0">
                <a:solidFill>
                  <a:srgbClr val="CC0099"/>
                </a:solidFill>
                <a:latin typeface="+mn-ea"/>
                <a:ea typeface="+mn-ea"/>
              </a:rPr>
              <a:t>数</a:t>
            </a:r>
            <a:r>
              <a:rPr kumimoji="1" lang="zh-CN" altLang="en-US" sz="2400" dirty="0">
                <a:solidFill>
                  <a:srgbClr val="CC0099"/>
                </a:solidFill>
                <a:latin typeface="+mn-ea"/>
                <a:ea typeface="+mn-ea"/>
              </a:rPr>
              <a:t>和</a:t>
            </a:r>
            <a:r>
              <a:rPr kumimoji="1" lang="zh-CN" altLang="en-US" sz="2400" b="1" dirty="0" smtClean="0">
                <a:solidFill>
                  <a:srgbClr val="CC0099"/>
                </a:solidFill>
                <a:latin typeface="+mn-ea"/>
                <a:ea typeface="+mn-ea"/>
              </a:rPr>
              <a:t>函数</a:t>
            </a:r>
            <a:r>
              <a:rPr kumimoji="1" lang="zh-CN" altLang="en-US" sz="2400" b="1" dirty="0">
                <a:solidFill>
                  <a:srgbClr val="CC0099"/>
                </a:solidFill>
                <a:latin typeface="+mn-ea"/>
                <a:ea typeface="+mn-ea"/>
              </a:rPr>
              <a:t>名</a:t>
            </a:r>
            <a:r>
              <a:rPr kumimoji="1" lang="en-US" altLang="zh-CN" sz="2400" b="1" dirty="0">
                <a:solidFill>
                  <a:srgbClr val="CC0099"/>
                </a:solidFill>
                <a:latin typeface="+mn-ea"/>
                <a:ea typeface="+mn-ea"/>
              </a:rPr>
              <a:t>if</a:t>
            </a:r>
            <a:r>
              <a:rPr kumimoji="1" lang="zh-CN" altLang="en-US" sz="2400" b="1" dirty="0">
                <a:solidFill>
                  <a:srgbClr val="CC0099"/>
                </a:solidFill>
                <a:latin typeface="+mn-ea"/>
                <a:ea typeface="+mn-ea"/>
              </a:rPr>
              <a:t>表达式</a:t>
            </a:r>
            <a:r>
              <a:rPr kumimoji="1" lang="zh-CN" altLang="en-US" sz="2400" b="1" dirty="0" smtClean="0">
                <a:latin typeface="+mn-ea"/>
                <a:ea typeface="+mn-ea"/>
              </a:rPr>
              <a:t>。具体</a:t>
            </a:r>
            <a:r>
              <a:rPr kumimoji="1" lang="zh-CN" altLang="en-US" sz="2400" b="1" dirty="0">
                <a:latin typeface="+mn-ea"/>
                <a:ea typeface="+mn-ea"/>
              </a:rPr>
              <a:t>实例如下所示：</a:t>
            </a:r>
          </a:p>
          <a:p>
            <a:pPr algn="l" eaLnBrk="1" hangingPunct="1">
              <a:lnSpc>
                <a:spcPct val="105000"/>
              </a:lnSpc>
            </a:pPr>
            <a:r>
              <a:rPr kumimoji="1" lang="en-US" altLang="zh-CN" sz="2400" b="1" dirty="0">
                <a:latin typeface="+mn-ea"/>
                <a:ea typeface="+mn-ea"/>
              </a:rPr>
              <a:t>(</a:t>
            </a:r>
            <a:r>
              <a:rPr kumimoji="1" lang="en-US" altLang="zh-CN" sz="2400" b="1" dirty="0" err="1">
                <a:latin typeface="+mn-ea"/>
                <a:ea typeface="+mn-ea"/>
              </a:rPr>
              <a:t>gdb</a:t>
            </a:r>
            <a:r>
              <a:rPr kumimoji="1" lang="en-US" altLang="zh-CN" sz="2400" b="1" dirty="0">
                <a:latin typeface="+mn-ea"/>
                <a:ea typeface="+mn-ea"/>
              </a:rPr>
              <a:t>) break 8 if </a:t>
            </a:r>
            <a:r>
              <a:rPr kumimoji="1" lang="en-US" altLang="zh-CN" sz="2400" b="1" dirty="0" err="1">
                <a:latin typeface="+mn-ea"/>
                <a:ea typeface="+mn-ea"/>
              </a:rPr>
              <a:t>i</a:t>
            </a:r>
            <a:r>
              <a:rPr kumimoji="1" lang="en-US" altLang="zh-CN" sz="2400" b="1" dirty="0">
                <a:latin typeface="+mn-ea"/>
                <a:ea typeface="+mn-ea"/>
              </a:rPr>
              <a:t>= =10</a:t>
            </a:r>
          </a:p>
          <a:p>
            <a:pPr algn="l" eaLnBrk="1" hangingPunct="1">
              <a:lnSpc>
                <a:spcPct val="105000"/>
              </a:lnSpc>
            </a:pPr>
            <a:r>
              <a:rPr kumimoji="1" lang="en-US" altLang="zh-CN" sz="2400" b="1" dirty="0">
                <a:latin typeface="+mn-ea"/>
                <a:ea typeface="+mn-ea"/>
              </a:rPr>
              <a:t>Breakpoint 1 at </a:t>
            </a:r>
            <a:r>
              <a:rPr kumimoji="1" lang="en-US" altLang="zh-CN" sz="2400" b="1" dirty="0" err="1" smtClean="0">
                <a:latin typeface="+mn-ea"/>
                <a:ea typeface="+mn-ea"/>
              </a:rPr>
              <a:t>0x804835</a:t>
            </a:r>
            <a:r>
              <a:rPr kumimoji="1" lang="en-US" altLang="zh-CN" sz="2400" dirty="0" err="1">
                <a:latin typeface="+mn-ea"/>
                <a:ea typeface="+mn-ea"/>
              </a:rPr>
              <a:t>b</a:t>
            </a:r>
            <a:r>
              <a:rPr kumimoji="1" lang="en-US" altLang="zh-CN" sz="2400" b="1" dirty="0" smtClean="0">
                <a:latin typeface="+mn-ea"/>
                <a:ea typeface="+mn-ea"/>
              </a:rPr>
              <a:t>: </a:t>
            </a:r>
            <a:r>
              <a:rPr kumimoji="1" lang="en-US" altLang="zh-CN" sz="2400" b="1" dirty="0">
                <a:latin typeface="+mn-ea"/>
                <a:ea typeface="+mn-ea"/>
              </a:rPr>
              <a:t>file </a:t>
            </a:r>
            <a:r>
              <a:rPr kumimoji="1" lang="en-US" altLang="zh-CN" sz="2400" b="1" dirty="0" err="1">
                <a:latin typeface="+mn-ea"/>
                <a:ea typeface="+mn-ea"/>
              </a:rPr>
              <a:t>test.c</a:t>
            </a:r>
            <a:r>
              <a:rPr kumimoji="1" lang="en-US" altLang="zh-CN" sz="2400" b="1" dirty="0">
                <a:latin typeface="+mn-ea"/>
                <a:ea typeface="+mn-ea"/>
              </a:rPr>
              <a:t>, line 8.</a:t>
            </a:r>
          </a:p>
          <a:p>
            <a:pPr algn="l" eaLnBrk="1" hangingPunct="1">
              <a:lnSpc>
                <a:spcPct val="105000"/>
              </a:lnSpc>
            </a:pPr>
            <a:r>
              <a:rPr kumimoji="1" lang="en-US" altLang="zh-CN" sz="2400" b="1" dirty="0">
                <a:latin typeface="+mn-ea"/>
                <a:ea typeface="+mn-ea"/>
              </a:rPr>
              <a:t>(</a:t>
            </a:r>
            <a:r>
              <a:rPr kumimoji="1" lang="en-US" altLang="zh-CN" sz="2400" b="1" dirty="0" err="1">
                <a:latin typeface="+mn-ea"/>
                <a:ea typeface="+mn-ea"/>
              </a:rPr>
              <a:t>gdb</a:t>
            </a:r>
            <a:r>
              <a:rPr kumimoji="1" lang="en-US" altLang="zh-CN" sz="2400" b="1" dirty="0">
                <a:latin typeface="+mn-ea"/>
                <a:ea typeface="+mn-ea"/>
              </a:rPr>
              <a:t>) info b</a:t>
            </a:r>
          </a:p>
          <a:p>
            <a:pPr algn="l" eaLnBrk="1" hangingPunct="1">
              <a:lnSpc>
                <a:spcPct val="105000"/>
              </a:lnSpc>
            </a:pPr>
            <a:r>
              <a:rPr kumimoji="1" lang="en-US" altLang="zh-CN" sz="2400" b="1" dirty="0" err="1">
                <a:latin typeface="+mn-ea"/>
                <a:ea typeface="+mn-ea"/>
              </a:rPr>
              <a:t>Num</a:t>
            </a:r>
            <a:r>
              <a:rPr kumimoji="1" lang="en-US" altLang="zh-CN" sz="2400" b="1" dirty="0">
                <a:latin typeface="+mn-ea"/>
                <a:ea typeface="+mn-ea"/>
              </a:rPr>
              <a:t> </a:t>
            </a:r>
            <a:r>
              <a:rPr kumimoji="1" lang="en-US" altLang="zh-CN" sz="2400" b="1" dirty="0" smtClean="0">
                <a:latin typeface="+mn-ea"/>
                <a:ea typeface="+mn-ea"/>
              </a:rPr>
              <a:t>  Type   </a:t>
            </a:r>
            <a:r>
              <a:rPr kumimoji="1" lang="en-US" altLang="zh-CN" sz="2400" b="1" dirty="0" err="1" smtClean="0">
                <a:latin typeface="+mn-ea"/>
                <a:ea typeface="+mn-ea"/>
              </a:rPr>
              <a:t>Disp</a:t>
            </a:r>
            <a:r>
              <a:rPr kumimoji="1" lang="en-US" altLang="zh-CN" sz="2400" b="1" dirty="0" smtClean="0">
                <a:latin typeface="+mn-ea"/>
                <a:ea typeface="+mn-ea"/>
              </a:rPr>
              <a:t>  </a:t>
            </a:r>
            <a:r>
              <a:rPr kumimoji="1" lang="en-US" altLang="zh-CN" sz="2400" b="1" dirty="0" err="1" smtClean="0">
                <a:latin typeface="+mn-ea"/>
                <a:ea typeface="+mn-ea"/>
              </a:rPr>
              <a:t>Enb</a:t>
            </a:r>
            <a:r>
              <a:rPr kumimoji="1" lang="en-US" altLang="zh-CN" sz="2400" b="1" dirty="0" smtClean="0">
                <a:latin typeface="+mn-ea"/>
                <a:ea typeface="+mn-ea"/>
              </a:rPr>
              <a:t>    Address  What</a:t>
            </a:r>
            <a:endParaRPr kumimoji="1" lang="en-US" altLang="zh-CN" sz="2400" b="1" dirty="0">
              <a:latin typeface="+mn-ea"/>
              <a:ea typeface="+mn-ea"/>
            </a:endParaRPr>
          </a:p>
          <a:p>
            <a:pPr algn="l" eaLnBrk="1" hangingPunct="1">
              <a:lnSpc>
                <a:spcPct val="105000"/>
              </a:lnSpc>
            </a:pPr>
            <a:r>
              <a:rPr kumimoji="1" lang="en-US" altLang="zh-CN" sz="2400" b="1" dirty="0">
                <a:latin typeface="+mn-ea"/>
                <a:ea typeface="+mn-ea"/>
              </a:rPr>
              <a:t>1 breakpoint keep </a:t>
            </a:r>
            <a:r>
              <a:rPr kumimoji="1" lang="en-US" altLang="zh-CN" sz="2400" b="1" dirty="0" smtClean="0">
                <a:latin typeface="+mn-ea"/>
                <a:ea typeface="+mn-ea"/>
              </a:rPr>
              <a:t>  y   </a:t>
            </a:r>
            <a:r>
              <a:rPr kumimoji="1" lang="en-US" altLang="zh-CN" sz="2400" b="1" dirty="0" err="1" smtClean="0">
                <a:latin typeface="+mn-ea"/>
                <a:ea typeface="+mn-ea"/>
              </a:rPr>
              <a:t>0x0804835b</a:t>
            </a:r>
            <a:r>
              <a:rPr kumimoji="1" lang="en-US" altLang="zh-CN" sz="2400" b="1" dirty="0" smtClean="0">
                <a:latin typeface="+mn-ea"/>
                <a:ea typeface="+mn-ea"/>
              </a:rPr>
              <a:t> </a:t>
            </a:r>
            <a:r>
              <a:rPr kumimoji="1" lang="en-US" altLang="zh-CN" sz="2400" b="1" dirty="0">
                <a:latin typeface="+mn-ea"/>
                <a:ea typeface="+mn-ea"/>
              </a:rPr>
              <a:t>in main at </a:t>
            </a:r>
            <a:r>
              <a:rPr kumimoji="1" lang="en-US" altLang="zh-CN" sz="2400" b="1" dirty="0" err="1">
                <a:latin typeface="+mn-ea"/>
                <a:ea typeface="+mn-ea"/>
              </a:rPr>
              <a:t>test.c:8</a:t>
            </a:r>
            <a:endParaRPr kumimoji="1" lang="en-US" altLang="zh-CN" sz="2400" b="1" dirty="0">
              <a:latin typeface="+mn-ea"/>
              <a:ea typeface="+mn-ea"/>
            </a:endParaRPr>
          </a:p>
          <a:p>
            <a:pPr algn="l" eaLnBrk="1" hangingPunct="1">
              <a:lnSpc>
                <a:spcPct val="105000"/>
              </a:lnSpc>
            </a:pPr>
            <a:r>
              <a:rPr kumimoji="1" lang="en-US" altLang="zh-CN" sz="2400" b="1" dirty="0">
                <a:latin typeface="+mn-ea"/>
                <a:ea typeface="+mn-ea"/>
              </a:rPr>
              <a:t>stop only if </a:t>
            </a:r>
            <a:r>
              <a:rPr kumimoji="1" lang="en-US" altLang="zh-CN" sz="2400" b="1" dirty="0" err="1">
                <a:latin typeface="+mn-ea"/>
                <a:ea typeface="+mn-ea"/>
              </a:rPr>
              <a:t>i</a:t>
            </a:r>
            <a:r>
              <a:rPr kumimoji="1" lang="en-US" altLang="zh-CN" sz="2400" b="1" dirty="0">
                <a:latin typeface="+mn-ea"/>
                <a:ea typeface="+mn-ea"/>
              </a:rPr>
              <a:t> = = 10</a:t>
            </a:r>
          </a:p>
          <a:p>
            <a:pPr algn="l" eaLnBrk="1" hangingPunct="1">
              <a:lnSpc>
                <a:spcPct val="105000"/>
              </a:lnSpc>
            </a:pPr>
            <a:r>
              <a:rPr kumimoji="1" lang="en-US" altLang="zh-CN" sz="2400" b="1" dirty="0">
                <a:latin typeface="+mn-ea"/>
                <a:ea typeface="+mn-ea"/>
              </a:rPr>
              <a:t>(</a:t>
            </a:r>
            <a:r>
              <a:rPr kumimoji="1" lang="en-US" altLang="zh-CN" sz="2400" b="1" dirty="0" err="1">
                <a:latin typeface="+mn-ea"/>
                <a:ea typeface="+mn-ea"/>
              </a:rPr>
              <a:t>gdb</a:t>
            </a:r>
            <a:r>
              <a:rPr kumimoji="1" lang="en-US" altLang="zh-CN" sz="2400" b="1" dirty="0">
                <a:latin typeface="+mn-ea"/>
                <a:ea typeface="+mn-ea"/>
              </a:rPr>
              <a:t>) run</a:t>
            </a:r>
          </a:p>
          <a:p>
            <a:pPr algn="l" eaLnBrk="1" hangingPunct="1">
              <a:lnSpc>
                <a:spcPct val="105000"/>
              </a:lnSpc>
            </a:pPr>
            <a:r>
              <a:rPr kumimoji="1" lang="en-US" altLang="zh-CN" sz="2400" b="1" dirty="0">
                <a:latin typeface="+mn-ea"/>
                <a:ea typeface="+mn-ea"/>
              </a:rPr>
              <a:t>Starting program: /root/</a:t>
            </a:r>
            <a:r>
              <a:rPr kumimoji="1" lang="en-US" altLang="zh-CN" sz="2400" b="1" dirty="0" err="1">
                <a:latin typeface="+mn-ea"/>
                <a:ea typeface="+mn-ea"/>
              </a:rPr>
              <a:t>myprog</a:t>
            </a:r>
            <a:r>
              <a:rPr kumimoji="1" lang="en-US" altLang="zh-CN" sz="2400" b="1" dirty="0">
                <a:latin typeface="+mn-ea"/>
                <a:ea typeface="+mn-ea"/>
              </a:rPr>
              <a:t>/test</a:t>
            </a:r>
          </a:p>
          <a:p>
            <a:pPr algn="l" eaLnBrk="1" hangingPunct="1">
              <a:lnSpc>
                <a:spcPct val="105000"/>
              </a:lnSpc>
            </a:pPr>
            <a:r>
              <a:rPr kumimoji="1" lang="en-US" altLang="zh-CN" sz="2400" b="1" dirty="0">
                <a:latin typeface="+mn-ea"/>
                <a:ea typeface="+mn-ea"/>
              </a:rPr>
              <a:t>The sum of 1-m is 1275</a:t>
            </a:r>
          </a:p>
          <a:p>
            <a:pPr algn="l" eaLnBrk="1" hangingPunct="1">
              <a:lnSpc>
                <a:spcPct val="105000"/>
              </a:lnSpc>
            </a:pPr>
            <a:r>
              <a:rPr kumimoji="1" lang="en-US" altLang="zh-CN" sz="2400" b="1" dirty="0">
                <a:latin typeface="+mn-ea"/>
                <a:ea typeface="+mn-ea"/>
              </a:rPr>
              <a:t>Breakpoint 1, main () at </a:t>
            </a:r>
            <a:r>
              <a:rPr kumimoji="1" lang="en-US" altLang="zh-CN" sz="2400" b="1" dirty="0" err="1">
                <a:latin typeface="+mn-ea"/>
                <a:ea typeface="+mn-ea"/>
              </a:rPr>
              <a:t>test.c:9</a:t>
            </a:r>
            <a:endParaRPr kumimoji="1" lang="en-US" altLang="zh-CN" sz="2400" b="1" dirty="0">
              <a:latin typeface="+mn-ea"/>
              <a:ea typeface="+mn-ea"/>
            </a:endParaRPr>
          </a:p>
          <a:p>
            <a:pPr algn="l" eaLnBrk="1" hangingPunct="1">
              <a:lnSpc>
                <a:spcPct val="105000"/>
              </a:lnSpc>
            </a:pPr>
            <a:r>
              <a:rPr kumimoji="1" lang="en-US" altLang="zh-CN" sz="2400" b="1" dirty="0">
                <a:latin typeface="+mn-ea"/>
                <a:ea typeface="+mn-ea"/>
              </a:rPr>
              <a:t>9 n += </a:t>
            </a:r>
            <a:r>
              <a:rPr kumimoji="1" lang="en-US" altLang="zh-CN" sz="2400" b="1" dirty="0" err="1">
                <a:latin typeface="+mn-ea"/>
                <a:ea typeface="+mn-ea"/>
              </a:rPr>
              <a:t>i</a:t>
            </a:r>
            <a:r>
              <a:rPr kumimoji="1" lang="en-US" altLang="zh-CN" sz="2400" b="1" dirty="0">
                <a:latin typeface="+mn-ea"/>
                <a:ea typeface="+mn-ea"/>
              </a:rPr>
              <a:t>;</a:t>
            </a:r>
          </a:p>
          <a:p>
            <a:pPr algn="l" eaLnBrk="1" hangingPunct="1">
              <a:lnSpc>
                <a:spcPct val="105000"/>
              </a:lnSpc>
            </a:pPr>
            <a:r>
              <a:rPr kumimoji="1" lang="en-US" altLang="zh-CN" sz="2400" b="1" dirty="0">
                <a:latin typeface="+mn-ea"/>
                <a:ea typeface="+mn-ea"/>
              </a:rPr>
              <a:t>(</a:t>
            </a:r>
            <a:r>
              <a:rPr kumimoji="1" lang="en-US" altLang="zh-CN" sz="2400" b="1" dirty="0" err="1">
                <a:latin typeface="+mn-ea"/>
                <a:ea typeface="+mn-ea"/>
              </a:rPr>
              <a:t>gdb</a:t>
            </a:r>
            <a:r>
              <a:rPr kumimoji="1" lang="en-US" altLang="zh-CN" sz="2400" b="1" dirty="0">
                <a:latin typeface="+mn-ea"/>
                <a:ea typeface="+mn-ea"/>
              </a:rPr>
              <a:t>) print </a:t>
            </a:r>
            <a:r>
              <a:rPr kumimoji="1" lang="en-US" altLang="zh-CN" sz="2400" b="1" dirty="0" err="1">
                <a:latin typeface="+mn-ea"/>
                <a:ea typeface="+mn-ea"/>
              </a:rPr>
              <a:t>i</a:t>
            </a:r>
            <a:endParaRPr kumimoji="1" lang="en-US" altLang="zh-CN" sz="2400" b="1" dirty="0">
              <a:latin typeface="+mn-ea"/>
              <a:ea typeface="+mn-ea"/>
            </a:endParaRPr>
          </a:p>
          <a:p>
            <a:pPr algn="l" eaLnBrk="1" hangingPunct="1">
              <a:lnSpc>
                <a:spcPct val="105000"/>
              </a:lnSpc>
            </a:pPr>
            <a:r>
              <a:rPr kumimoji="1" lang="en-US" altLang="zh-CN" sz="2400" b="1" dirty="0">
                <a:latin typeface="+mn-ea"/>
                <a:ea typeface="+mn-ea"/>
              </a:rPr>
              <a:t>$1 = 10</a:t>
            </a:r>
            <a:endParaRPr kumimoji="1" lang="zh-CN" altLang="en-US" sz="2400" b="1" dirty="0">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69</a:t>
            </a:fld>
            <a:endParaRPr lang="en-US" altLang="zh-CN"/>
          </a:p>
        </p:txBody>
      </p:sp>
    </p:spTree>
    <p:extLst>
      <p:ext uri="{BB962C8B-B14F-4D97-AF65-F5344CB8AC3E}">
        <p14:creationId xmlns:p14="http://schemas.microsoft.com/office/powerpoint/2010/main" val="2345630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kumimoji="1" lang="zh-CN" altLang="en-US" b="1" dirty="0" smtClean="0"/>
              <a:t>命令行模式</a:t>
            </a:r>
            <a:endParaRPr kumimoji="1" lang="zh-CN" altLang="en-US" b="1" dirty="0"/>
          </a:p>
        </p:txBody>
      </p:sp>
      <p:sp>
        <p:nvSpPr>
          <p:cNvPr id="303107" name="Rectangle 3"/>
          <p:cNvSpPr>
            <a:spLocks noGrp="1" noChangeArrowheads="1"/>
          </p:cNvSpPr>
          <p:nvPr>
            <p:ph type="body" idx="1"/>
          </p:nvPr>
        </p:nvSpPr>
        <p:spPr>
          <a:xfrm>
            <a:off x="251520" y="1124744"/>
            <a:ext cx="8496944" cy="5184576"/>
          </a:xfrm>
        </p:spPr>
        <p:txBody>
          <a:bodyPr/>
          <a:lstStyle/>
          <a:p>
            <a:pPr>
              <a:lnSpc>
                <a:spcPct val="130000"/>
              </a:lnSpc>
            </a:pPr>
            <a:r>
              <a:rPr kumimoji="1" lang="zh-CN" altLang="en-US" sz="2800" b="1" dirty="0">
                <a:solidFill>
                  <a:srgbClr val="0000CC"/>
                </a:solidFill>
                <a:latin typeface="+mn-ea"/>
              </a:rPr>
              <a:t>启动</a:t>
            </a:r>
            <a:r>
              <a:rPr kumimoji="1" lang="en-US" altLang="zh-CN" sz="2800" b="1" dirty="0">
                <a:solidFill>
                  <a:srgbClr val="0000CC"/>
                </a:solidFill>
                <a:latin typeface="+mn-ea"/>
              </a:rPr>
              <a:t>vi</a:t>
            </a:r>
            <a:r>
              <a:rPr kumimoji="1" lang="zh-CN" altLang="en-US" sz="2800" b="1" dirty="0">
                <a:solidFill>
                  <a:srgbClr val="0000CC"/>
                </a:solidFill>
                <a:latin typeface="+mn-ea"/>
              </a:rPr>
              <a:t>后首先就是处于</a:t>
            </a:r>
            <a:r>
              <a:rPr kumimoji="1" lang="zh-CN" altLang="en-US" sz="2800" b="1" dirty="0" smtClean="0">
                <a:solidFill>
                  <a:srgbClr val="0000CC"/>
                </a:solidFill>
                <a:latin typeface="+mn-ea"/>
              </a:rPr>
              <a:t>命令行模式</a:t>
            </a:r>
            <a:r>
              <a:rPr kumimoji="1" lang="zh-CN" altLang="en-US" sz="2800" dirty="0">
                <a:latin typeface="+mn-ea"/>
              </a:rPr>
              <a:t>。在任何</a:t>
            </a:r>
            <a:r>
              <a:rPr kumimoji="1" lang="zh-CN" altLang="en-US" sz="2800" dirty="0" smtClean="0">
                <a:latin typeface="+mn-ea"/>
              </a:rPr>
              <a:t>模</a:t>
            </a:r>
            <a:endParaRPr kumimoji="1" lang="en-US" altLang="zh-CN" sz="2800" dirty="0" smtClean="0">
              <a:latin typeface="+mn-ea"/>
            </a:endParaRPr>
          </a:p>
          <a:p>
            <a:pPr marL="0" indent="0">
              <a:lnSpc>
                <a:spcPct val="130000"/>
              </a:lnSpc>
              <a:buNone/>
            </a:pPr>
            <a:r>
              <a:rPr kumimoji="1" lang="zh-CN" altLang="en-US" sz="2800" dirty="0" smtClean="0">
                <a:latin typeface="+mn-ea"/>
              </a:rPr>
              <a:t>式</a:t>
            </a:r>
            <a:r>
              <a:rPr kumimoji="1" lang="zh-CN" altLang="en-US" sz="2800" dirty="0">
                <a:latin typeface="+mn-ea"/>
              </a:rPr>
              <a:t>下，键入“</a:t>
            </a:r>
            <a:r>
              <a:rPr kumimoji="1" lang="en-US" altLang="zh-CN" sz="2800" dirty="0">
                <a:latin typeface="+mn-ea"/>
              </a:rPr>
              <a:t>Esc”</a:t>
            </a:r>
            <a:r>
              <a:rPr kumimoji="1" lang="zh-CN" altLang="en-US" sz="2800" dirty="0">
                <a:latin typeface="+mn-ea"/>
              </a:rPr>
              <a:t>键都会自动进入</a:t>
            </a:r>
            <a:r>
              <a:rPr kumimoji="1" lang="zh-CN" altLang="en-US" sz="2800" dirty="0" smtClean="0">
                <a:latin typeface="+mn-ea"/>
              </a:rPr>
              <a:t>命令模式。</a:t>
            </a:r>
            <a:r>
              <a:rPr kumimoji="1" lang="zh-CN" altLang="en-US" sz="2800" b="1" dirty="0" smtClean="0">
                <a:latin typeface="+mn-ea"/>
              </a:rPr>
              <a:t>此时</a:t>
            </a:r>
            <a:r>
              <a:rPr kumimoji="1" lang="zh-CN" altLang="en-US" sz="2800" b="1" dirty="0">
                <a:latin typeface="+mn-ea"/>
              </a:rPr>
              <a:t>，</a:t>
            </a:r>
            <a:r>
              <a:rPr kumimoji="1" lang="zh-CN" altLang="en-US" sz="2800" b="1" dirty="0" smtClean="0">
                <a:latin typeface="+mn-ea"/>
              </a:rPr>
              <a:t>所有从</a:t>
            </a:r>
            <a:r>
              <a:rPr kumimoji="1" lang="zh-CN" altLang="en-US" sz="2800" b="1" dirty="0">
                <a:latin typeface="+mn-ea"/>
              </a:rPr>
              <a:t>键盘的键入都被作为命令来</a:t>
            </a:r>
            <a:r>
              <a:rPr kumimoji="1" lang="zh-CN" altLang="en-US" sz="2800" b="1" dirty="0" smtClean="0">
                <a:latin typeface="+mn-ea"/>
              </a:rPr>
              <a:t>接收。用户可以输入各种合法的</a:t>
            </a:r>
            <a:r>
              <a:rPr kumimoji="1" lang="en-US" altLang="zh-CN" sz="2800" b="1" dirty="0" smtClean="0">
                <a:latin typeface="+mn-ea"/>
              </a:rPr>
              <a:t>vi</a:t>
            </a:r>
            <a:r>
              <a:rPr kumimoji="1" lang="zh-CN" altLang="en-US" sz="2800" b="1" dirty="0" smtClean="0">
                <a:latin typeface="+mn-ea"/>
              </a:rPr>
              <a:t>命令，用于管理自己的文档。此时，键盘上的任何字符都被当做编辑命令来解释。</a:t>
            </a:r>
            <a:r>
              <a:rPr kumimoji="1" lang="zh-CN" altLang="en-US" sz="2800" b="1" dirty="0" smtClean="0">
                <a:solidFill>
                  <a:srgbClr val="0000CC"/>
                </a:solidFill>
                <a:latin typeface="+mn-ea"/>
              </a:rPr>
              <a:t>注意的是</a:t>
            </a:r>
            <a:r>
              <a:rPr kumimoji="1" lang="zh-CN" altLang="en-US" sz="2800" b="1" dirty="0" smtClean="0">
                <a:latin typeface="+mn-ea"/>
              </a:rPr>
              <a:t>，所输入的命令并不在屏幕上显示出来。若输入的字符不是</a:t>
            </a:r>
            <a:r>
              <a:rPr kumimoji="1" lang="en-US" altLang="zh-CN" sz="2800" dirty="0" smtClean="0">
                <a:latin typeface="+mn-ea"/>
              </a:rPr>
              <a:t>vi</a:t>
            </a:r>
            <a:r>
              <a:rPr kumimoji="1" lang="zh-CN" altLang="en-US" sz="2800" dirty="0" smtClean="0">
                <a:latin typeface="+mn-ea"/>
              </a:rPr>
              <a:t>的合法命令，</a:t>
            </a:r>
            <a:r>
              <a:rPr kumimoji="1" lang="en-US" altLang="zh-CN" sz="2800" dirty="0" smtClean="0">
                <a:latin typeface="+mn-ea"/>
              </a:rPr>
              <a:t>vi</a:t>
            </a:r>
            <a:r>
              <a:rPr kumimoji="1" lang="zh-CN" altLang="en-US" sz="2800" dirty="0" smtClean="0">
                <a:latin typeface="+mn-ea"/>
              </a:rPr>
              <a:t>会响铃提示用户。</a:t>
            </a:r>
            <a:endParaRPr kumimoji="1" lang="zh-CN" altLang="en-US" sz="2800" b="1" dirty="0">
              <a:latin typeface="+mn-ea"/>
            </a:endParaRPr>
          </a:p>
          <a:p>
            <a:pPr>
              <a:lnSpc>
                <a:spcPct val="130000"/>
              </a:lnSpc>
            </a:pPr>
            <a:r>
              <a:rPr kumimoji="1" lang="en-US" altLang="zh-CN" sz="2800" b="1" dirty="0" smtClean="0">
                <a:latin typeface="+mn-ea"/>
              </a:rPr>
              <a:t>vi</a:t>
            </a:r>
            <a:r>
              <a:rPr kumimoji="1" lang="zh-CN" altLang="en-US" sz="2800" b="1" dirty="0">
                <a:latin typeface="+mn-ea"/>
              </a:rPr>
              <a:t>编辑器的命令模式下所有的命令都是</a:t>
            </a:r>
            <a:r>
              <a:rPr kumimoji="1" lang="zh-CN" altLang="en-US" sz="2800" b="1" dirty="0">
                <a:solidFill>
                  <a:srgbClr val="CC0099"/>
                </a:solidFill>
                <a:latin typeface="+mn-ea"/>
              </a:rPr>
              <a:t>单字符</a:t>
            </a:r>
            <a:r>
              <a:rPr kumimoji="1" lang="zh-CN" altLang="en-US" sz="2800" b="1" dirty="0">
                <a:latin typeface="+mn-ea"/>
              </a:rPr>
              <a:t>的</a:t>
            </a:r>
            <a:r>
              <a:rPr kumimoji="1" lang="zh-CN" altLang="en-US" sz="2800" b="1" dirty="0" smtClean="0">
                <a:latin typeface="+mn-ea"/>
              </a:rPr>
              <a:t>命令</a:t>
            </a:r>
            <a:r>
              <a:rPr kumimoji="1" lang="zh-CN" altLang="en-US" sz="2800" dirty="0">
                <a:latin typeface="+mn-ea"/>
              </a:rPr>
              <a:t>。</a:t>
            </a:r>
            <a:endParaRPr lang="zh-CN" altLang="en-US" sz="2800" dirty="0">
              <a:latin typeface="+mn-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7</a:t>
            </a:fld>
            <a:endParaRPr lang="en-US" altLang="zh-CN"/>
          </a:p>
        </p:txBody>
      </p:sp>
    </p:spTree>
    <p:extLst>
      <p:ext uri="{BB962C8B-B14F-4D97-AF65-F5344CB8AC3E}">
        <p14:creationId xmlns:p14="http://schemas.microsoft.com/office/powerpoint/2010/main" val="24148234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4"/>
          <p:cNvSpPr>
            <a:spLocks noGrp="1" noChangeArrowheads="1"/>
          </p:cNvSpPr>
          <p:nvPr>
            <p:ph type="body" idx="1"/>
          </p:nvPr>
        </p:nvSpPr>
        <p:spPr>
          <a:xfrm>
            <a:off x="323528" y="1268760"/>
            <a:ext cx="8001000" cy="5029200"/>
          </a:xfrm>
          <a:noFill/>
          <a:extLst>
            <a:ext uri="{91240B29-F687-4F45-9708-019B960494DF}">
              <a14:hiddenLine xmlns:a14="http://schemas.microsoft.com/office/drawing/2010/main" w="9525" algn="ctr">
                <a:solidFill>
                  <a:schemeClr val="tx1"/>
                </a:solidFill>
                <a:miter lim="800000"/>
                <a:headEnd/>
                <a:tailEnd/>
              </a14:hiddenLine>
            </a:ext>
          </a:extLst>
        </p:spPr>
        <p:txBody>
          <a:bodyPr/>
          <a:lstStyle/>
          <a:p>
            <a:pPr eaLnBrk="1" hangingPunct="1">
              <a:lnSpc>
                <a:spcPct val="150000"/>
              </a:lnSpc>
              <a:spcBef>
                <a:spcPct val="40000"/>
              </a:spcBef>
            </a:pPr>
            <a:r>
              <a:rPr kumimoji="1" lang="en-US" altLang="zh-CN" sz="2600" b="1" dirty="0" err="1" smtClean="0">
                <a:solidFill>
                  <a:srgbClr val="0000CC"/>
                </a:solidFill>
              </a:rPr>
              <a:t>GDB</a:t>
            </a:r>
            <a:r>
              <a:rPr kumimoji="1" lang="zh-CN" altLang="en-US" sz="2600" b="1" dirty="0" smtClean="0">
                <a:solidFill>
                  <a:srgbClr val="0000CC"/>
                </a:solidFill>
              </a:rPr>
              <a:t>中修改运行参数相关命令</a:t>
            </a:r>
          </a:p>
          <a:p>
            <a:pPr eaLnBrk="1" hangingPunct="1">
              <a:lnSpc>
                <a:spcPct val="150000"/>
              </a:lnSpc>
              <a:spcBef>
                <a:spcPct val="40000"/>
              </a:spcBef>
              <a:buFont typeface="Wingdings" pitchFamily="2" charset="2"/>
              <a:buNone/>
            </a:pPr>
            <a:r>
              <a:rPr kumimoji="1" lang="en-US" altLang="zh-CN" sz="2600" b="1" dirty="0" smtClean="0"/>
              <a:t>    </a:t>
            </a:r>
            <a:r>
              <a:rPr kumimoji="1" lang="en-US" altLang="zh-CN" sz="2600" dirty="0" err="1" smtClean="0"/>
              <a:t>gdb</a:t>
            </a:r>
            <a:r>
              <a:rPr kumimoji="1" lang="zh-CN" altLang="en-US" sz="2600" b="1" dirty="0" smtClean="0"/>
              <a:t>还可以修改运行时的参数，并使该变量按照用户当前输入的值继续运行。</a:t>
            </a:r>
            <a:endParaRPr kumimoji="1" lang="en-US" altLang="zh-CN" sz="2600" b="1" dirty="0" smtClean="0"/>
          </a:p>
          <a:p>
            <a:pPr eaLnBrk="1" hangingPunct="1">
              <a:lnSpc>
                <a:spcPct val="150000"/>
              </a:lnSpc>
              <a:spcBef>
                <a:spcPct val="40000"/>
              </a:spcBef>
              <a:buFont typeface="Wingdings" pitchFamily="2" charset="2"/>
              <a:buNone/>
            </a:pPr>
            <a:r>
              <a:rPr kumimoji="1" lang="en-US" altLang="zh-CN" sz="2600" dirty="0"/>
              <a:t> </a:t>
            </a:r>
            <a:r>
              <a:rPr kumimoji="1" lang="en-US" altLang="zh-CN" sz="2600" dirty="0" smtClean="0"/>
              <a:t>  </a:t>
            </a:r>
            <a:r>
              <a:rPr kumimoji="1" lang="zh-CN" altLang="en-US" sz="2600" b="1" dirty="0" smtClean="0"/>
              <a:t>设置方法为：在单步执行的过程中，键入命令</a:t>
            </a:r>
            <a:r>
              <a:rPr kumimoji="1" lang="en-US" altLang="zh-CN" sz="2600" b="1" dirty="0" smtClean="0"/>
              <a:t>:</a:t>
            </a:r>
          </a:p>
          <a:p>
            <a:pPr eaLnBrk="1" hangingPunct="1">
              <a:lnSpc>
                <a:spcPct val="150000"/>
              </a:lnSpc>
              <a:spcBef>
                <a:spcPct val="40000"/>
              </a:spcBef>
              <a:buFont typeface="Wingdings" pitchFamily="2" charset="2"/>
              <a:buNone/>
            </a:pPr>
            <a:r>
              <a:rPr kumimoji="1" lang="zh-CN" altLang="en-US" sz="2600" b="1" dirty="0" smtClean="0">
                <a:latin typeface="Arial" pitchFamily="34" charset="0"/>
              </a:rPr>
              <a:t>“</a:t>
            </a:r>
            <a:r>
              <a:rPr kumimoji="1" lang="en-US" altLang="zh-CN" sz="2600" b="1" dirty="0" smtClean="0"/>
              <a:t>set </a:t>
            </a:r>
            <a:r>
              <a:rPr kumimoji="1" lang="zh-CN" altLang="en-US" sz="2600" b="1" dirty="0" smtClean="0"/>
              <a:t>变量＝设定值</a:t>
            </a:r>
            <a:r>
              <a:rPr kumimoji="1" lang="zh-CN" altLang="en-US" sz="2600" b="1" dirty="0" smtClean="0">
                <a:latin typeface="Arial" pitchFamily="34" charset="0"/>
              </a:rPr>
              <a:t>”</a:t>
            </a:r>
            <a:r>
              <a:rPr kumimoji="1" lang="zh-CN" altLang="en-US" sz="2600" b="1" dirty="0" smtClean="0"/>
              <a:t>。这样，在此之后，程序就会按照该设定的值运行。结合上一节的代码将</a:t>
            </a:r>
            <a:r>
              <a:rPr kumimoji="1" lang="en-US" altLang="zh-CN" sz="2600" b="1" dirty="0" smtClean="0"/>
              <a:t>n</a:t>
            </a:r>
            <a:r>
              <a:rPr kumimoji="1" lang="zh-CN" altLang="en-US" sz="2600" b="1" dirty="0" smtClean="0"/>
              <a:t>的初始值设为</a:t>
            </a:r>
            <a:r>
              <a:rPr kumimoji="1" lang="en-US" altLang="zh-CN" sz="2600" b="1" dirty="0" smtClean="0"/>
              <a:t>4</a:t>
            </a:r>
            <a:r>
              <a:rPr kumimoji="1" lang="zh-CN" altLang="en-US" sz="2600" b="1" dirty="0" smtClean="0"/>
              <a:t>，示例如下所示：</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70</a:t>
            </a:fld>
            <a:endParaRPr lang="en-US" altLang="zh-CN"/>
          </a:p>
        </p:txBody>
      </p:sp>
      <p:sp>
        <p:nvSpPr>
          <p:cNvPr id="4" name="Text Box 4"/>
          <p:cNvSpPr txBox="1">
            <a:spLocks noGrp="1" noChangeArrowheads="1"/>
          </p:cNvSpPr>
          <p:nvPr>
            <p:ph type="title"/>
          </p:nvPr>
        </p:nvSpPr>
        <p:spPr bwMode="auto">
          <a:xfrm>
            <a:off x="457200" y="121891"/>
            <a:ext cx="7543800"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spcBef>
                <a:spcPct val="20000"/>
              </a:spcBef>
            </a:pPr>
            <a:r>
              <a:rPr kumimoji="1" lang="en-US" altLang="zh-CN" sz="4000" b="1" dirty="0" err="1" smtClean="0">
                <a:latin typeface="+mj-ea"/>
                <a:ea typeface="+mj-ea"/>
              </a:rPr>
              <a:t>GDB</a:t>
            </a:r>
            <a:r>
              <a:rPr kumimoji="1" lang="zh-CN" altLang="en-US" sz="4000" b="1" dirty="0">
                <a:latin typeface="+mj-ea"/>
                <a:ea typeface="+mj-ea"/>
              </a:rPr>
              <a:t>调试器</a:t>
            </a:r>
          </a:p>
        </p:txBody>
      </p:sp>
    </p:spTree>
    <p:extLst>
      <p:ext uri="{BB962C8B-B14F-4D97-AF65-F5344CB8AC3E}">
        <p14:creationId xmlns:p14="http://schemas.microsoft.com/office/powerpoint/2010/main" val="33032370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4"/>
          <p:cNvSpPr txBox="1">
            <a:spLocks noChangeArrowheads="1"/>
          </p:cNvSpPr>
          <p:nvPr/>
        </p:nvSpPr>
        <p:spPr bwMode="auto">
          <a:xfrm>
            <a:off x="539750" y="332656"/>
            <a:ext cx="8280400" cy="596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l" eaLnBrk="1" hangingPunct="1">
              <a:lnSpc>
                <a:spcPct val="110000"/>
              </a:lnSpc>
              <a:spcBef>
                <a:spcPct val="15000"/>
              </a:spcBef>
            </a:pPr>
            <a:r>
              <a:rPr kumimoji="1" lang="en-US" altLang="zh-CN" sz="2200" b="1" dirty="0">
                <a:latin typeface="+mn-ea"/>
                <a:ea typeface="+mn-ea"/>
              </a:rPr>
              <a:t>(</a:t>
            </a:r>
            <a:r>
              <a:rPr kumimoji="1" lang="en-US" altLang="zh-CN" sz="2200" b="1" dirty="0" err="1">
                <a:latin typeface="+mn-ea"/>
                <a:ea typeface="+mn-ea"/>
              </a:rPr>
              <a:t>gdb</a:t>
            </a:r>
            <a:r>
              <a:rPr kumimoji="1" lang="en-US" altLang="zh-CN" sz="2200" b="1" dirty="0">
                <a:latin typeface="+mn-ea"/>
                <a:ea typeface="+mn-ea"/>
              </a:rPr>
              <a:t>) break 7</a:t>
            </a:r>
          </a:p>
          <a:p>
            <a:pPr algn="l" eaLnBrk="1" hangingPunct="1">
              <a:lnSpc>
                <a:spcPct val="110000"/>
              </a:lnSpc>
              <a:spcBef>
                <a:spcPct val="15000"/>
              </a:spcBef>
            </a:pPr>
            <a:r>
              <a:rPr kumimoji="1" lang="en-US" altLang="zh-CN" sz="2200" b="1" dirty="0">
                <a:latin typeface="+mn-ea"/>
                <a:ea typeface="+mn-ea"/>
              </a:rPr>
              <a:t>Breakpoint 5 at </a:t>
            </a:r>
            <a:r>
              <a:rPr kumimoji="1" lang="en-US" altLang="zh-CN" sz="2200" b="1" dirty="0" err="1">
                <a:latin typeface="+mn-ea"/>
                <a:ea typeface="+mn-ea"/>
              </a:rPr>
              <a:t>0x8048391</a:t>
            </a:r>
            <a:r>
              <a:rPr kumimoji="1" lang="en-US" altLang="zh-CN" sz="2200" b="1" dirty="0">
                <a:latin typeface="+mn-ea"/>
                <a:ea typeface="+mn-ea"/>
              </a:rPr>
              <a:t>: file </a:t>
            </a:r>
            <a:r>
              <a:rPr kumimoji="1" lang="en-US" altLang="zh-CN" sz="2200" b="1" dirty="0" err="1">
                <a:latin typeface="+mn-ea"/>
                <a:ea typeface="+mn-ea"/>
              </a:rPr>
              <a:t>test.c</a:t>
            </a:r>
            <a:r>
              <a:rPr kumimoji="1" lang="en-US" altLang="zh-CN" sz="2200" b="1" dirty="0">
                <a:latin typeface="+mn-ea"/>
                <a:ea typeface="+mn-ea"/>
              </a:rPr>
              <a:t>, line 7.</a:t>
            </a:r>
          </a:p>
          <a:p>
            <a:pPr algn="l" eaLnBrk="1" hangingPunct="1">
              <a:lnSpc>
                <a:spcPct val="110000"/>
              </a:lnSpc>
              <a:spcBef>
                <a:spcPct val="15000"/>
              </a:spcBef>
            </a:pPr>
            <a:r>
              <a:rPr kumimoji="1" lang="en-US" altLang="zh-CN" sz="2200" b="1" dirty="0">
                <a:latin typeface="+mn-ea"/>
                <a:ea typeface="+mn-ea"/>
              </a:rPr>
              <a:t>(</a:t>
            </a:r>
            <a:r>
              <a:rPr kumimoji="1" lang="en-US" altLang="zh-CN" sz="2200" b="1" dirty="0" err="1">
                <a:latin typeface="+mn-ea"/>
                <a:ea typeface="+mn-ea"/>
              </a:rPr>
              <a:t>gdb</a:t>
            </a:r>
            <a:r>
              <a:rPr kumimoji="1" lang="en-US" altLang="zh-CN" sz="2200" b="1" dirty="0">
                <a:latin typeface="+mn-ea"/>
                <a:ea typeface="+mn-ea"/>
              </a:rPr>
              <a:t>) run</a:t>
            </a:r>
          </a:p>
          <a:p>
            <a:pPr algn="l" eaLnBrk="1" hangingPunct="1">
              <a:lnSpc>
                <a:spcPct val="110000"/>
              </a:lnSpc>
              <a:spcBef>
                <a:spcPct val="15000"/>
              </a:spcBef>
            </a:pPr>
            <a:r>
              <a:rPr kumimoji="1" lang="en-US" altLang="zh-CN" sz="2200" b="1" dirty="0">
                <a:latin typeface="+mn-ea"/>
                <a:ea typeface="+mn-ea"/>
              </a:rPr>
              <a:t>Starting program: /root/</a:t>
            </a:r>
            <a:r>
              <a:rPr kumimoji="1" lang="en-US" altLang="zh-CN" sz="2200" b="1" dirty="0" err="1">
                <a:latin typeface="+mn-ea"/>
                <a:ea typeface="+mn-ea"/>
              </a:rPr>
              <a:t>myprog</a:t>
            </a:r>
            <a:r>
              <a:rPr kumimoji="1" lang="en-US" altLang="zh-CN" sz="2200" b="1" dirty="0">
                <a:latin typeface="+mn-ea"/>
                <a:ea typeface="+mn-ea"/>
              </a:rPr>
              <a:t>/test</a:t>
            </a:r>
          </a:p>
          <a:p>
            <a:pPr algn="l" eaLnBrk="1" hangingPunct="1">
              <a:lnSpc>
                <a:spcPct val="110000"/>
              </a:lnSpc>
              <a:spcBef>
                <a:spcPct val="15000"/>
              </a:spcBef>
            </a:pPr>
            <a:r>
              <a:rPr kumimoji="1" lang="en-US" altLang="zh-CN" sz="2200" b="1" dirty="0">
                <a:latin typeface="+mn-ea"/>
                <a:ea typeface="+mn-ea"/>
              </a:rPr>
              <a:t>The sum of 1-m is 1275</a:t>
            </a:r>
          </a:p>
          <a:p>
            <a:pPr algn="l" eaLnBrk="1" hangingPunct="1">
              <a:lnSpc>
                <a:spcPct val="110000"/>
              </a:lnSpc>
              <a:spcBef>
                <a:spcPct val="15000"/>
              </a:spcBef>
            </a:pPr>
            <a:r>
              <a:rPr kumimoji="1" lang="en-US" altLang="zh-CN" sz="2200" b="1" dirty="0">
                <a:latin typeface="+mn-ea"/>
                <a:ea typeface="+mn-ea"/>
              </a:rPr>
              <a:t>Breakpoint 5, main () at </a:t>
            </a:r>
            <a:r>
              <a:rPr kumimoji="1" lang="en-US" altLang="zh-CN" sz="2200" b="1" dirty="0" err="1">
                <a:latin typeface="+mn-ea"/>
                <a:ea typeface="+mn-ea"/>
              </a:rPr>
              <a:t>test.c:7</a:t>
            </a:r>
            <a:endParaRPr kumimoji="1" lang="en-US" altLang="zh-CN" sz="2200" b="1" dirty="0">
              <a:latin typeface="+mn-ea"/>
              <a:ea typeface="+mn-ea"/>
            </a:endParaRPr>
          </a:p>
          <a:p>
            <a:pPr algn="l" eaLnBrk="1" hangingPunct="1">
              <a:lnSpc>
                <a:spcPct val="110000"/>
              </a:lnSpc>
              <a:spcBef>
                <a:spcPct val="15000"/>
              </a:spcBef>
            </a:pPr>
            <a:r>
              <a:rPr kumimoji="1" lang="en-US" altLang="zh-CN" sz="2200" b="1" dirty="0">
                <a:latin typeface="+mn-ea"/>
                <a:ea typeface="+mn-ea"/>
              </a:rPr>
              <a:t>7 for(</a:t>
            </a:r>
            <a:r>
              <a:rPr kumimoji="1" lang="en-US" altLang="zh-CN" sz="2200" b="1" dirty="0" err="1">
                <a:latin typeface="+mn-ea"/>
                <a:ea typeface="+mn-ea"/>
              </a:rPr>
              <a:t>i</a:t>
            </a:r>
            <a:r>
              <a:rPr kumimoji="1" lang="en-US" altLang="zh-CN" sz="2200" b="1" dirty="0">
                <a:latin typeface="+mn-ea"/>
                <a:ea typeface="+mn-ea"/>
              </a:rPr>
              <a:t>=1; </a:t>
            </a:r>
            <a:r>
              <a:rPr kumimoji="1" lang="en-US" altLang="zh-CN" sz="2200" b="1" dirty="0" err="1">
                <a:latin typeface="+mn-ea"/>
                <a:ea typeface="+mn-ea"/>
              </a:rPr>
              <a:t>i</a:t>
            </a:r>
            <a:r>
              <a:rPr kumimoji="1" lang="en-US" altLang="zh-CN" sz="2200" b="1" dirty="0">
                <a:latin typeface="+mn-ea"/>
                <a:ea typeface="+mn-ea"/>
              </a:rPr>
              <a:t>&lt;=50; </a:t>
            </a:r>
            <a:r>
              <a:rPr kumimoji="1" lang="en-US" altLang="zh-CN" sz="2200" b="1" dirty="0" err="1">
                <a:latin typeface="+mn-ea"/>
                <a:ea typeface="+mn-ea"/>
              </a:rPr>
              <a:t>i</a:t>
            </a:r>
            <a:r>
              <a:rPr kumimoji="1" lang="en-US" altLang="zh-CN" sz="2200" b="1" dirty="0">
                <a:latin typeface="+mn-ea"/>
                <a:ea typeface="+mn-ea"/>
              </a:rPr>
              <a:t>++)</a:t>
            </a:r>
          </a:p>
          <a:p>
            <a:pPr algn="l" eaLnBrk="1" hangingPunct="1">
              <a:lnSpc>
                <a:spcPct val="110000"/>
              </a:lnSpc>
              <a:spcBef>
                <a:spcPct val="15000"/>
              </a:spcBef>
            </a:pPr>
            <a:r>
              <a:rPr kumimoji="1" lang="en-US" altLang="zh-CN" sz="2200" b="1" dirty="0">
                <a:latin typeface="+mn-ea"/>
                <a:ea typeface="+mn-ea"/>
              </a:rPr>
              <a:t>(</a:t>
            </a:r>
            <a:r>
              <a:rPr kumimoji="1" lang="en-US" altLang="zh-CN" sz="2200" b="1" dirty="0" err="1">
                <a:latin typeface="+mn-ea"/>
                <a:ea typeface="+mn-ea"/>
              </a:rPr>
              <a:t>Gdb</a:t>
            </a:r>
            <a:r>
              <a:rPr kumimoji="1" lang="en-US" altLang="zh-CN" sz="2200" b="1" dirty="0">
                <a:latin typeface="+mn-ea"/>
                <a:ea typeface="+mn-ea"/>
              </a:rPr>
              <a:t>) set n=4</a:t>
            </a:r>
          </a:p>
          <a:p>
            <a:pPr algn="l" eaLnBrk="1" hangingPunct="1">
              <a:lnSpc>
                <a:spcPct val="110000"/>
              </a:lnSpc>
              <a:spcBef>
                <a:spcPct val="15000"/>
              </a:spcBef>
            </a:pPr>
            <a:r>
              <a:rPr kumimoji="1" lang="en-US" altLang="zh-CN" sz="2200" b="1" dirty="0">
                <a:latin typeface="+mn-ea"/>
                <a:ea typeface="+mn-ea"/>
              </a:rPr>
              <a:t>(</a:t>
            </a:r>
            <a:r>
              <a:rPr kumimoji="1" lang="en-US" altLang="zh-CN" sz="2200" b="1" dirty="0" err="1">
                <a:latin typeface="+mn-ea"/>
                <a:ea typeface="+mn-ea"/>
              </a:rPr>
              <a:t>Gdb</a:t>
            </a:r>
            <a:r>
              <a:rPr kumimoji="1" lang="en-US" altLang="zh-CN" sz="2200" b="1" dirty="0">
                <a:latin typeface="+mn-ea"/>
                <a:ea typeface="+mn-ea"/>
              </a:rPr>
              <a:t>) c</a:t>
            </a:r>
          </a:p>
          <a:p>
            <a:pPr algn="l" eaLnBrk="1" hangingPunct="1">
              <a:lnSpc>
                <a:spcPct val="110000"/>
              </a:lnSpc>
              <a:spcBef>
                <a:spcPct val="15000"/>
              </a:spcBef>
            </a:pPr>
            <a:r>
              <a:rPr kumimoji="1" lang="en-US" altLang="zh-CN" sz="2200" b="1" dirty="0" err="1" smtClean="0">
                <a:latin typeface="+mn-ea"/>
                <a:ea typeface="+mn-ea"/>
              </a:rPr>
              <a:t>Continuingc</a:t>
            </a:r>
            <a:endParaRPr kumimoji="1" lang="en-US" altLang="zh-CN" sz="2200" b="1" dirty="0">
              <a:latin typeface="+mn-ea"/>
              <a:ea typeface="+mn-ea"/>
            </a:endParaRPr>
          </a:p>
          <a:p>
            <a:pPr algn="l" eaLnBrk="1" hangingPunct="1">
              <a:lnSpc>
                <a:spcPct val="110000"/>
              </a:lnSpc>
              <a:spcBef>
                <a:spcPct val="15000"/>
              </a:spcBef>
            </a:pPr>
            <a:r>
              <a:rPr kumimoji="1" lang="en-US" altLang="zh-CN" sz="2200" b="1" dirty="0">
                <a:latin typeface="+mn-ea"/>
                <a:ea typeface="+mn-ea"/>
              </a:rPr>
              <a:t>The sum of 1-50 is 1279</a:t>
            </a:r>
          </a:p>
          <a:p>
            <a:pPr algn="l" eaLnBrk="1" hangingPunct="1">
              <a:lnSpc>
                <a:spcPct val="110000"/>
              </a:lnSpc>
              <a:spcBef>
                <a:spcPct val="15000"/>
              </a:spcBef>
            </a:pPr>
            <a:r>
              <a:rPr kumimoji="1" lang="en-US" altLang="zh-CN" sz="2200" b="1" dirty="0">
                <a:latin typeface="+mn-ea"/>
                <a:ea typeface="+mn-ea"/>
              </a:rPr>
              <a:t>Program exited normally</a:t>
            </a:r>
            <a:r>
              <a:rPr kumimoji="1" lang="en-US" altLang="zh-CN" sz="2200" b="1" dirty="0" smtClean="0">
                <a:latin typeface="+mn-ea"/>
                <a:ea typeface="+mn-ea"/>
              </a:rPr>
              <a:t>.</a:t>
            </a:r>
          </a:p>
          <a:p>
            <a:pPr algn="l" eaLnBrk="1" hangingPunct="1">
              <a:lnSpc>
                <a:spcPct val="110000"/>
              </a:lnSpc>
              <a:spcBef>
                <a:spcPct val="15000"/>
              </a:spcBef>
            </a:pPr>
            <a:endParaRPr kumimoji="1" lang="en-US" altLang="zh-CN" sz="2000" b="1" dirty="0">
              <a:latin typeface="+mn-ea"/>
              <a:ea typeface="+mn-ea"/>
            </a:endParaRPr>
          </a:p>
          <a:p>
            <a:pPr algn="l" eaLnBrk="1" hangingPunct="1">
              <a:lnSpc>
                <a:spcPct val="110000"/>
              </a:lnSpc>
              <a:spcBef>
                <a:spcPct val="15000"/>
              </a:spcBef>
            </a:pPr>
            <a:r>
              <a:rPr kumimoji="1" lang="zh-CN" altLang="en-US" sz="2400" b="1" dirty="0">
                <a:latin typeface="+mn-ea"/>
                <a:ea typeface="+mn-ea"/>
              </a:rPr>
              <a:t>可以看到，最后的运行结果确实比之前的值大。</a:t>
            </a: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71</a:t>
            </a:fld>
            <a:endParaRPr lang="en-US" altLang="zh-CN"/>
          </a:p>
        </p:txBody>
      </p:sp>
    </p:spTree>
    <p:extLst>
      <p:ext uri="{BB962C8B-B14F-4D97-AF65-F5344CB8AC3E}">
        <p14:creationId xmlns:p14="http://schemas.microsoft.com/office/powerpoint/2010/main" val="4556765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251520" y="1124744"/>
            <a:ext cx="8640960" cy="4411662"/>
          </a:xfrm>
        </p:spPr>
        <p:txBody>
          <a:bodyPr/>
          <a:lstStyle/>
          <a:p>
            <a:pPr marL="0" indent="0">
              <a:buNone/>
            </a:pPr>
            <a:r>
              <a:rPr lang="zh-CN" altLang="en-US" sz="2400" dirty="0" smtClean="0"/>
              <a:t>查看所设断点情况：</a:t>
            </a:r>
            <a:endParaRPr lang="en-US" altLang="zh-CN" sz="2400" dirty="0" smtClean="0"/>
          </a:p>
          <a:p>
            <a:pPr marL="0" indent="0">
              <a:buNone/>
            </a:pPr>
            <a:r>
              <a:rPr kumimoji="1" lang="zh-CN" altLang="en-US" sz="2200" dirty="0">
                <a:latin typeface="+mn-ea"/>
              </a:rPr>
              <a:t>（</a:t>
            </a:r>
            <a:r>
              <a:rPr kumimoji="1" lang="en-US" altLang="zh-CN" sz="2200" dirty="0" err="1">
                <a:latin typeface="+mn-ea"/>
              </a:rPr>
              <a:t>gdb</a:t>
            </a:r>
            <a:r>
              <a:rPr kumimoji="1" lang="en-US" altLang="zh-CN" sz="2200" dirty="0">
                <a:latin typeface="+mn-ea"/>
              </a:rPr>
              <a:t>) info breakpoint</a:t>
            </a:r>
          </a:p>
          <a:p>
            <a:pPr eaLnBrk="1" hangingPunct="1">
              <a:buNone/>
            </a:pPr>
            <a:r>
              <a:rPr kumimoji="1" lang="en-US" altLang="zh-CN" sz="2200" dirty="0" err="1">
                <a:latin typeface="+mn-ea"/>
              </a:rPr>
              <a:t>Num</a:t>
            </a:r>
            <a:r>
              <a:rPr kumimoji="1" lang="en-US" altLang="zh-CN" sz="2200" dirty="0">
                <a:latin typeface="+mn-ea"/>
              </a:rPr>
              <a:t> </a:t>
            </a:r>
            <a:r>
              <a:rPr kumimoji="1" lang="en-US" altLang="zh-CN" sz="2200" dirty="0" smtClean="0">
                <a:latin typeface="+mn-ea"/>
              </a:rPr>
              <a:t>  Type </a:t>
            </a:r>
            <a:r>
              <a:rPr kumimoji="1" lang="en-US" altLang="zh-CN" sz="2200" dirty="0">
                <a:latin typeface="+mn-ea"/>
              </a:rPr>
              <a:t>	</a:t>
            </a:r>
            <a:r>
              <a:rPr kumimoji="1" lang="en-US" altLang="zh-CN" sz="2200" dirty="0" smtClean="0">
                <a:latin typeface="+mn-ea"/>
              </a:rPr>
              <a:t> </a:t>
            </a:r>
            <a:r>
              <a:rPr kumimoji="1" lang="en-US" altLang="zh-CN" sz="2200" dirty="0" err="1" smtClean="0">
                <a:latin typeface="+mn-ea"/>
              </a:rPr>
              <a:t>Disp</a:t>
            </a:r>
            <a:r>
              <a:rPr kumimoji="1" lang="en-US" altLang="zh-CN" sz="2200" dirty="0" smtClean="0">
                <a:latin typeface="+mn-ea"/>
              </a:rPr>
              <a:t>   </a:t>
            </a:r>
            <a:r>
              <a:rPr kumimoji="1" lang="en-US" altLang="zh-CN" sz="2200" dirty="0" err="1" smtClean="0">
                <a:latin typeface="+mn-ea"/>
              </a:rPr>
              <a:t>Enb</a:t>
            </a:r>
            <a:r>
              <a:rPr kumimoji="1" lang="en-US" altLang="zh-CN" sz="2200" dirty="0" smtClean="0">
                <a:latin typeface="+mn-ea"/>
              </a:rPr>
              <a:t>     Address        </a:t>
            </a:r>
            <a:r>
              <a:rPr kumimoji="1" lang="en-US" altLang="zh-CN" sz="2200" dirty="0">
                <a:latin typeface="+mn-ea"/>
              </a:rPr>
              <a:t>What</a:t>
            </a:r>
          </a:p>
          <a:p>
            <a:pPr marL="0" indent="0" eaLnBrk="1" hangingPunct="1">
              <a:buNone/>
            </a:pPr>
            <a:r>
              <a:rPr kumimoji="1" lang="en-US" altLang="zh-CN" sz="2200" dirty="0" smtClean="0">
                <a:latin typeface="+mn-ea"/>
              </a:rPr>
              <a:t>1 breakpoint  </a:t>
            </a:r>
            <a:r>
              <a:rPr kumimoji="1" lang="en-US" altLang="zh-CN" sz="2200" dirty="0">
                <a:latin typeface="+mn-ea"/>
              </a:rPr>
              <a:t>keep  </a:t>
            </a:r>
            <a:r>
              <a:rPr kumimoji="1" lang="en-US" altLang="zh-CN" sz="2200" dirty="0" smtClean="0">
                <a:latin typeface="+mn-ea"/>
              </a:rPr>
              <a:t> y   </a:t>
            </a:r>
            <a:r>
              <a:rPr kumimoji="1" lang="en-US" altLang="zh-CN" sz="2200" dirty="0" err="1" smtClean="0">
                <a:latin typeface="+mn-ea"/>
              </a:rPr>
              <a:t>0x0804838a</a:t>
            </a:r>
            <a:r>
              <a:rPr kumimoji="1" lang="en-US" altLang="zh-CN" sz="2200" dirty="0" smtClean="0">
                <a:latin typeface="+mn-ea"/>
              </a:rPr>
              <a:t>    </a:t>
            </a:r>
            <a:r>
              <a:rPr kumimoji="1" lang="en-US" altLang="zh-CN" sz="2200" dirty="0">
                <a:latin typeface="+mn-ea"/>
              </a:rPr>
              <a:t>in sum at </a:t>
            </a:r>
            <a:r>
              <a:rPr kumimoji="1" lang="en-US" altLang="zh-CN" sz="2200" dirty="0" err="1" smtClean="0">
                <a:latin typeface="+mn-ea"/>
              </a:rPr>
              <a:t>test.c:16</a:t>
            </a:r>
            <a:endParaRPr kumimoji="1" lang="en-US" altLang="zh-CN" sz="2200" dirty="0" smtClean="0">
              <a:latin typeface="+mn-ea"/>
            </a:endParaRPr>
          </a:p>
          <a:p>
            <a:pPr marL="0" indent="0" eaLnBrk="1" hangingPunct="1">
              <a:buNone/>
            </a:pPr>
            <a:r>
              <a:rPr kumimoji="1" lang="en-US" altLang="zh-CN" sz="2200" dirty="0" smtClean="0">
                <a:latin typeface="+mn-ea"/>
              </a:rPr>
              <a:t>2 </a:t>
            </a:r>
            <a:r>
              <a:rPr kumimoji="1" lang="en-US" altLang="zh-CN" sz="2200" dirty="0">
                <a:latin typeface="+mn-ea"/>
              </a:rPr>
              <a:t>breakpoint  keep </a:t>
            </a:r>
            <a:r>
              <a:rPr kumimoji="1" lang="en-US" altLang="zh-CN" sz="2200" dirty="0" smtClean="0">
                <a:latin typeface="+mn-ea"/>
              </a:rPr>
              <a:t>  </a:t>
            </a:r>
            <a:r>
              <a:rPr kumimoji="1" lang="en-US" altLang="zh-CN" sz="2200" dirty="0">
                <a:latin typeface="+mn-ea"/>
              </a:rPr>
              <a:t>y   </a:t>
            </a:r>
            <a:r>
              <a:rPr kumimoji="1" lang="en-US" altLang="zh-CN" sz="2200" dirty="0" err="1">
                <a:latin typeface="+mn-ea"/>
              </a:rPr>
              <a:t>0x0804833f</a:t>
            </a:r>
            <a:r>
              <a:rPr kumimoji="1" lang="en-US" altLang="zh-CN" sz="2200" dirty="0">
                <a:latin typeface="+mn-ea"/>
              </a:rPr>
              <a:t>  </a:t>
            </a:r>
            <a:r>
              <a:rPr kumimoji="1" lang="en-US" altLang="zh-CN" sz="2200" dirty="0" smtClean="0">
                <a:latin typeface="+mn-ea"/>
              </a:rPr>
              <a:t>  </a:t>
            </a:r>
            <a:r>
              <a:rPr kumimoji="1" lang="en-US" altLang="zh-CN" sz="2200" dirty="0">
                <a:latin typeface="+mn-ea"/>
              </a:rPr>
              <a:t>in main at </a:t>
            </a:r>
            <a:r>
              <a:rPr kumimoji="1" lang="en-US" altLang="zh-CN" sz="2200" dirty="0" err="1" smtClean="0">
                <a:latin typeface="+mn-ea"/>
              </a:rPr>
              <a:t>test.c:6</a:t>
            </a:r>
            <a:endParaRPr kumimoji="1" lang="en-US" altLang="zh-CN" sz="2200" dirty="0" smtClean="0">
              <a:latin typeface="+mn-ea"/>
            </a:endParaRPr>
          </a:p>
          <a:p>
            <a:pPr marL="0" indent="0" eaLnBrk="1" hangingPunct="1">
              <a:buNone/>
            </a:pPr>
            <a:r>
              <a:rPr kumimoji="1" lang="en-US" altLang="zh-CN" sz="2200" dirty="0" smtClean="0">
                <a:latin typeface="+mn-ea"/>
              </a:rPr>
              <a:t>(</a:t>
            </a:r>
            <a:r>
              <a:rPr kumimoji="1" lang="en-US" altLang="zh-CN" sz="2200" dirty="0" err="1" smtClean="0">
                <a:latin typeface="+mn-ea"/>
              </a:rPr>
              <a:t>gdb</a:t>
            </a:r>
            <a:r>
              <a:rPr kumimoji="1" lang="en-US" altLang="zh-CN" sz="2200" dirty="0" smtClean="0">
                <a:latin typeface="+mn-ea"/>
              </a:rPr>
              <a:t>) disable breakpoint 1</a:t>
            </a:r>
          </a:p>
          <a:p>
            <a:pPr marL="0" indent="0" eaLnBrk="1" hangingPunct="1">
              <a:buNone/>
            </a:pPr>
            <a:r>
              <a:rPr kumimoji="1" lang="en-US" altLang="zh-CN" sz="2200" dirty="0" err="1">
                <a:latin typeface="+mn-ea"/>
              </a:rPr>
              <a:t>Num</a:t>
            </a:r>
            <a:r>
              <a:rPr kumimoji="1" lang="en-US" altLang="zh-CN" sz="2200" dirty="0">
                <a:latin typeface="+mn-ea"/>
              </a:rPr>
              <a:t>   Type 	</a:t>
            </a:r>
            <a:r>
              <a:rPr kumimoji="1" lang="en-US" altLang="zh-CN" sz="2200" dirty="0" smtClean="0">
                <a:latin typeface="+mn-ea"/>
              </a:rPr>
              <a:t> </a:t>
            </a:r>
            <a:r>
              <a:rPr kumimoji="1" lang="en-US" altLang="zh-CN" sz="2200" dirty="0" err="1">
                <a:latin typeface="+mn-ea"/>
              </a:rPr>
              <a:t>Disp</a:t>
            </a:r>
            <a:r>
              <a:rPr kumimoji="1" lang="en-US" altLang="zh-CN" sz="2200" dirty="0">
                <a:latin typeface="+mn-ea"/>
              </a:rPr>
              <a:t>   </a:t>
            </a:r>
            <a:r>
              <a:rPr kumimoji="1" lang="en-US" altLang="zh-CN" sz="2200" dirty="0" err="1">
                <a:latin typeface="+mn-ea"/>
              </a:rPr>
              <a:t>Enb</a:t>
            </a:r>
            <a:r>
              <a:rPr kumimoji="1" lang="en-US" altLang="zh-CN" sz="2200" dirty="0">
                <a:latin typeface="+mn-ea"/>
              </a:rPr>
              <a:t>     Address        </a:t>
            </a:r>
            <a:r>
              <a:rPr kumimoji="1" lang="en-US" altLang="zh-CN" sz="2200" dirty="0" smtClean="0">
                <a:latin typeface="+mn-ea"/>
              </a:rPr>
              <a:t>What</a:t>
            </a:r>
          </a:p>
          <a:p>
            <a:pPr marL="0" indent="0" eaLnBrk="1" hangingPunct="1">
              <a:buNone/>
            </a:pPr>
            <a:r>
              <a:rPr kumimoji="1" lang="en-US" altLang="zh-CN" sz="2200" dirty="0" smtClean="0">
                <a:latin typeface="+mn-ea"/>
              </a:rPr>
              <a:t>1 </a:t>
            </a:r>
            <a:r>
              <a:rPr kumimoji="1" lang="en-US" altLang="zh-CN" sz="2200" dirty="0">
                <a:latin typeface="+mn-ea"/>
              </a:rPr>
              <a:t>breakpoint  keep   </a:t>
            </a:r>
            <a:r>
              <a:rPr kumimoji="1" lang="en-US" altLang="zh-CN" sz="2200" dirty="0" smtClean="0">
                <a:latin typeface="+mn-ea"/>
              </a:rPr>
              <a:t>n   </a:t>
            </a:r>
            <a:r>
              <a:rPr kumimoji="1" lang="en-US" altLang="zh-CN" sz="2200" dirty="0" err="1">
                <a:latin typeface="+mn-ea"/>
              </a:rPr>
              <a:t>0x0804838a</a:t>
            </a:r>
            <a:r>
              <a:rPr kumimoji="1" lang="en-US" altLang="zh-CN" sz="2200" dirty="0">
                <a:latin typeface="+mn-ea"/>
              </a:rPr>
              <a:t>    in sum at </a:t>
            </a:r>
            <a:r>
              <a:rPr kumimoji="1" lang="en-US" altLang="zh-CN" sz="2200" dirty="0" err="1">
                <a:latin typeface="+mn-ea"/>
              </a:rPr>
              <a:t>test.c:16</a:t>
            </a:r>
            <a:endParaRPr kumimoji="1" lang="en-US" altLang="zh-CN" sz="2200" dirty="0">
              <a:latin typeface="+mn-ea"/>
            </a:endParaRPr>
          </a:p>
          <a:p>
            <a:pPr marL="0" indent="0" eaLnBrk="1" hangingPunct="1">
              <a:buNone/>
            </a:pPr>
            <a:r>
              <a:rPr kumimoji="1" lang="en-US" altLang="zh-CN" sz="2200" dirty="0">
                <a:latin typeface="+mn-ea"/>
              </a:rPr>
              <a:t>2 breakpoint  keep   y   </a:t>
            </a:r>
            <a:r>
              <a:rPr kumimoji="1" lang="en-US" altLang="zh-CN" sz="2200" dirty="0" err="1">
                <a:latin typeface="+mn-ea"/>
              </a:rPr>
              <a:t>0x0804833f</a:t>
            </a:r>
            <a:r>
              <a:rPr kumimoji="1" lang="en-US" altLang="zh-CN" sz="2200" dirty="0">
                <a:latin typeface="+mn-ea"/>
              </a:rPr>
              <a:t>    in main at </a:t>
            </a:r>
            <a:r>
              <a:rPr kumimoji="1" lang="en-US" altLang="zh-CN" sz="2200" dirty="0" err="1">
                <a:latin typeface="+mn-ea"/>
              </a:rPr>
              <a:t>test.c:6</a:t>
            </a:r>
            <a:endParaRPr kumimoji="1" lang="en-US" altLang="zh-CN" sz="2200" dirty="0">
              <a:latin typeface="+mn-ea"/>
            </a:endParaRPr>
          </a:p>
          <a:p>
            <a:pPr marL="0" indent="0" eaLnBrk="1" hangingPunct="1">
              <a:buNone/>
            </a:pPr>
            <a:r>
              <a:rPr kumimoji="1" lang="en-US" altLang="zh-CN" sz="2200" dirty="0">
                <a:latin typeface="+mn-ea"/>
              </a:rPr>
              <a:t>(</a:t>
            </a:r>
            <a:r>
              <a:rPr kumimoji="1" lang="en-US" altLang="zh-CN" sz="2200" dirty="0" err="1">
                <a:latin typeface="+mn-ea"/>
              </a:rPr>
              <a:t>gdb</a:t>
            </a:r>
            <a:r>
              <a:rPr kumimoji="1" lang="en-US" altLang="zh-CN" sz="2200" dirty="0">
                <a:latin typeface="+mn-ea"/>
              </a:rPr>
              <a:t>) </a:t>
            </a:r>
            <a:r>
              <a:rPr kumimoji="1" lang="en-US" altLang="zh-CN" sz="2200" dirty="0" err="1" smtClean="0">
                <a:latin typeface="+mn-ea"/>
              </a:rPr>
              <a:t>ensable</a:t>
            </a:r>
            <a:r>
              <a:rPr kumimoji="1" lang="en-US" altLang="zh-CN" sz="2200" dirty="0" smtClean="0">
                <a:latin typeface="+mn-ea"/>
              </a:rPr>
              <a:t> </a:t>
            </a:r>
            <a:r>
              <a:rPr kumimoji="1" lang="en-US" altLang="zh-CN" sz="2200" dirty="0">
                <a:latin typeface="+mn-ea"/>
              </a:rPr>
              <a:t>breakpoint 1</a:t>
            </a:r>
          </a:p>
          <a:p>
            <a:pPr marL="0" indent="0" eaLnBrk="1" hangingPunct="1">
              <a:buNone/>
            </a:pPr>
            <a:r>
              <a:rPr kumimoji="1" lang="en-US" altLang="zh-CN" sz="2200" dirty="0" err="1">
                <a:latin typeface="+mn-ea"/>
              </a:rPr>
              <a:t>Num</a:t>
            </a:r>
            <a:r>
              <a:rPr kumimoji="1" lang="en-US" altLang="zh-CN" sz="2200" dirty="0">
                <a:latin typeface="+mn-ea"/>
              </a:rPr>
              <a:t>   Type 	 </a:t>
            </a:r>
            <a:r>
              <a:rPr kumimoji="1" lang="en-US" altLang="zh-CN" sz="2200" dirty="0" err="1">
                <a:latin typeface="+mn-ea"/>
              </a:rPr>
              <a:t>Disp</a:t>
            </a:r>
            <a:r>
              <a:rPr kumimoji="1" lang="en-US" altLang="zh-CN" sz="2200" dirty="0">
                <a:latin typeface="+mn-ea"/>
              </a:rPr>
              <a:t>   </a:t>
            </a:r>
            <a:r>
              <a:rPr kumimoji="1" lang="en-US" altLang="zh-CN" sz="2200" dirty="0" err="1">
                <a:latin typeface="+mn-ea"/>
              </a:rPr>
              <a:t>Enb</a:t>
            </a:r>
            <a:r>
              <a:rPr kumimoji="1" lang="en-US" altLang="zh-CN" sz="2200" dirty="0">
                <a:latin typeface="+mn-ea"/>
              </a:rPr>
              <a:t>     Address        What</a:t>
            </a:r>
          </a:p>
          <a:p>
            <a:pPr marL="0" indent="0" eaLnBrk="1" hangingPunct="1">
              <a:buNone/>
            </a:pPr>
            <a:r>
              <a:rPr kumimoji="1" lang="en-US" altLang="zh-CN" sz="2200" dirty="0">
                <a:latin typeface="+mn-ea"/>
              </a:rPr>
              <a:t>1 breakpoint  </a:t>
            </a:r>
            <a:r>
              <a:rPr kumimoji="1" lang="en-US" altLang="zh-CN" sz="2200">
                <a:latin typeface="+mn-ea"/>
              </a:rPr>
              <a:t>keep   </a:t>
            </a:r>
            <a:r>
              <a:rPr kumimoji="1" lang="en-US" altLang="zh-CN" sz="2200" smtClean="0">
                <a:latin typeface="+mn-ea"/>
              </a:rPr>
              <a:t>y   </a:t>
            </a:r>
            <a:r>
              <a:rPr kumimoji="1" lang="en-US" altLang="zh-CN" sz="2200" dirty="0" err="1">
                <a:latin typeface="+mn-ea"/>
              </a:rPr>
              <a:t>0x0804838a</a:t>
            </a:r>
            <a:r>
              <a:rPr kumimoji="1" lang="en-US" altLang="zh-CN" sz="2200" dirty="0">
                <a:latin typeface="+mn-ea"/>
              </a:rPr>
              <a:t>    in sum at </a:t>
            </a:r>
            <a:r>
              <a:rPr kumimoji="1" lang="en-US" altLang="zh-CN" sz="2200" dirty="0" err="1">
                <a:latin typeface="+mn-ea"/>
              </a:rPr>
              <a:t>test.c:16</a:t>
            </a:r>
            <a:endParaRPr kumimoji="1" lang="en-US" altLang="zh-CN" sz="2200" dirty="0">
              <a:latin typeface="+mn-ea"/>
            </a:endParaRPr>
          </a:p>
          <a:p>
            <a:pPr marL="0" indent="0" eaLnBrk="1" hangingPunct="1">
              <a:buNone/>
            </a:pPr>
            <a:r>
              <a:rPr kumimoji="1" lang="en-US" altLang="zh-CN" sz="2200" dirty="0">
                <a:latin typeface="+mn-ea"/>
              </a:rPr>
              <a:t>2 breakpoint  keep   y   </a:t>
            </a:r>
            <a:r>
              <a:rPr kumimoji="1" lang="en-US" altLang="zh-CN" sz="2200" dirty="0" err="1">
                <a:latin typeface="+mn-ea"/>
              </a:rPr>
              <a:t>0x0804833f</a:t>
            </a:r>
            <a:r>
              <a:rPr kumimoji="1" lang="en-US" altLang="zh-CN" sz="2200" dirty="0">
                <a:latin typeface="+mn-ea"/>
              </a:rPr>
              <a:t>    in main at </a:t>
            </a:r>
            <a:r>
              <a:rPr kumimoji="1" lang="en-US" altLang="zh-CN" sz="2200" dirty="0" err="1">
                <a:latin typeface="+mn-ea"/>
              </a:rPr>
              <a:t>test.c:6</a:t>
            </a:r>
            <a:endParaRPr kumimoji="1" lang="en-US" altLang="zh-CN" sz="2200" dirty="0">
              <a:latin typeface="+mn-ea"/>
            </a:endParaRPr>
          </a:p>
          <a:p>
            <a:pPr marL="0" indent="0" eaLnBrk="1" hangingPunct="1">
              <a:buNone/>
            </a:pPr>
            <a:endParaRPr kumimoji="1" lang="en-US" altLang="zh-CN" sz="2200" dirty="0">
              <a:latin typeface="+mn-ea"/>
            </a:endParaRPr>
          </a:p>
          <a:p>
            <a:pPr marL="0" indent="0" eaLnBrk="1" hangingPunct="1">
              <a:buNone/>
            </a:pPr>
            <a:endParaRPr kumimoji="1" lang="en-US" altLang="zh-CN" sz="2200" dirty="0" smtClean="0">
              <a:latin typeface="+mn-ea"/>
            </a:endParaRPr>
          </a:p>
          <a:p>
            <a:pPr marL="0" indent="0" eaLnBrk="1" hangingPunct="1">
              <a:buNone/>
            </a:pPr>
            <a:endParaRPr kumimoji="1" lang="zh-CN" altLang="en-US" sz="2200" dirty="0">
              <a:latin typeface="+mn-ea"/>
            </a:endParaRPr>
          </a:p>
          <a:p>
            <a:pPr marL="0" indent="0" eaLnBrk="1" hangingPunct="1">
              <a:buNone/>
            </a:pPr>
            <a:endParaRPr kumimoji="1" lang="en-US" altLang="zh-CN" sz="2200" dirty="0" smtClean="0">
              <a:latin typeface="+mn-ea"/>
            </a:endParaRPr>
          </a:p>
          <a:p>
            <a:pPr eaLnBrk="1" hangingPunct="1">
              <a:buNone/>
            </a:pPr>
            <a:endParaRPr kumimoji="1" lang="zh-CN" altLang="en-US" sz="2200" dirty="0">
              <a:latin typeface="+mn-ea"/>
            </a:endParaRPr>
          </a:p>
          <a:p>
            <a:pPr marL="0" indent="0">
              <a:buNone/>
            </a:pPr>
            <a:endParaRPr lang="zh-CN" altLang="en-US" sz="2400" dirty="0"/>
          </a:p>
        </p:txBody>
      </p:sp>
      <p:sp>
        <p:nvSpPr>
          <p:cNvPr id="5" name="Text Box 4"/>
          <p:cNvSpPr txBox="1">
            <a:spLocks noGrp="1" noChangeArrowheads="1"/>
          </p:cNvSpPr>
          <p:nvPr>
            <p:ph type="title"/>
          </p:nvPr>
        </p:nvSpPr>
        <p:spPr bwMode="auto">
          <a:xfrm>
            <a:off x="457200" y="-27384"/>
            <a:ext cx="7543800"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spcBef>
                <a:spcPct val="20000"/>
              </a:spcBef>
            </a:pPr>
            <a:r>
              <a:rPr kumimoji="1" lang="en-US" altLang="zh-CN" sz="4000" b="1" dirty="0" err="1" smtClean="0">
                <a:latin typeface="+mj-ea"/>
                <a:ea typeface="+mj-ea"/>
              </a:rPr>
              <a:t>GDB</a:t>
            </a:r>
            <a:r>
              <a:rPr kumimoji="1" lang="zh-CN" altLang="en-US" sz="4000" b="1" dirty="0">
                <a:latin typeface="+mj-ea"/>
                <a:ea typeface="+mj-ea"/>
              </a:rPr>
              <a:t>调试器</a:t>
            </a:r>
          </a:p>
        </p:txBody>
      </p:sp>
    </p:spTree>
    <p:extLst>
      <p:ext uri="{BB962C8B-B14F-4D97-AF65-F5344CB8AC3E}">
        <p14:creationId xmlns:p14="http://schemas.microsoft.com/office/powerpoint/2010/main" val="2823863438"/>
      </p:ext>
    </p:ext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9883"/>
            <a:ext cx="7543800" cy="858837"/>
          </a:xfrm>
        </p:spPr>
        <p:txBody>
          <a:bodyPr/>
          <a:lstStyle/>
          <a:p>
            <a:r>
              <a:rPr lang="en-US" altLang="zh-CN" dirty="0" err="1" smtClean="0"/>
              <a:t>GDB</a:t>
            </a:r>
            <a:r>
              <a:rPr lang="zh-CN" altLang="en-US" dirty="0" smtClean="0"/>
              <a:t>调试</a:t>
            </a:r>
            <a:endParaRPr lang="zh-CN" altLang="en-US" dirty="0"/>
          </a:p>
        </p:txBody>
      </p:sp>
      <p:sp>
        <p:nvSpPr>
          <p:cNvPr id="3" name="内容占位符 2"/>
          <p:cNvSpPr>
            <a:spLocks noGrp="1"/>
          </p:cNvSpPr>
          <p:nvPr>
            <p:ph idx="1"/>
          </p:nvPr>
        </p:nvSpPr>
        <p:spPr>
          <a:xfrm>
            <a:off x="313184" y="1052736"/>
            <a:ext cx="8291264" cy="5472608"/>
          </a:xfrm>
        </p:spPr>
        <p:txBody>
          <a:bodyPr/>
          <a:lstStyle/>
          <a:p>
            <a:pPr marL="0" indent="0">
              <a:buNone/>
            </a:pPr>
            <a:r>
              <a:rPr lang="zh-CN" altLang="en-US" sz="2400" dirty="0"/>
              <a:t>有了以上的感性认识</a:t>
            </a:r>
            <a:r>
              <a:rPr lang="zh-CN" altLang="en-US" sz="2400" dirty="0" smtClean="0"/>
              <a:t>，下面再举例</a:t>
            </a:r>
            <a:r>
              <a:rPr lang="zh-CN" altLang="en-US" sz="2400" dirty="0"/>
              <a:t>用</a:t>
            </a:r>
            <a:r>
              <a:rPr lang="en-US" altLang="zh-CN" sz="2400" dirty="0" err="1" smtClean="0"/>
              <a:t>gdb</a:t>
            </a:r>
            <a:r>
              <a:rPr lang="zh-CN" altLang="en-US" sz="2400" dirty="0" smtClean="0"/>
              <a:t>调试问题代码：</a:t>
            </a:r>
            <a:endParaRPr lang="en-US" altLang="zh-CN" sz="2400" dirty="0" smtClean="0"/>
          </a:p>
          <a:p>
            <a:pPr marL="0" indent="0">
              <a:buNone/>
            </a:pPr>
            <a:r>
              <a:rPr lang="zh-CN" altLang="en-US" sz="2400" dirty="0"/>
              <a:t>程序文件名</a:t>
            </a:r>
            <a:r>
              <a:rPr lang="zh-CN" altLang="en-US" sz="2400" dirty="0" smtClean="0"/>
              <a:t>为</a:t>
            </a:r>
            <a:r>
              <a:rPr lang="en-US" altLang="zh-CN" sz="2400" dirty="0" err="1" smtClean="0"/>
              <a:t>greeting.c</a:t>
            </a:r>
            <a:r>
              <a:rPr lang="zh-CN" altLang="en-US" sz="2400" dirty="0"/>
              <a:t>，程序代码如</a:t>
            </a:r>
            <a:r>
              <a:rPr lang="zh-CN" altLang="en-US" sz="2400" dirty="0" smtClean="0"/>
              <a:t>清单</a:t>
            </a:r>
            <a:r>
              <a:rPr lang="en-US" altLang="zh-CN" sz="2400" dirty="0" smtClean="0"/>
              <a:t>7</a:t>
            </a:r>
          </a:p>
          <a:p>
            <a:pPr marL="0" indent="0">
              <a:buNone/>
            </a:pPr>
            <a:r>
              <a:rPr lang="en-US" altLang="zh-CN" sz="2000" dirty="0" smtClean="0"/>
              <a:t>#include </a:t>
            </a:r>
            <a:r>
              <a:rPr lang="en-US" altLang="zh-CN" sz="2000" dirty="0"/>
              <a:t>&lt;</a:t>
            </a:r>
            <a:r>
              <a:rPr lang="en-US" altLang="zh-CN" sz="2000" dirty="0" err="1" smtClean="0"/>
              <a:t>stdio.h</a:t>
            </a:r>
            <a:r>
              <a:rPr lang="en-US" altLang="zh-CN" sz="2000" dirty="0" smtClean="0"/>
              <a:t>&gt;</a:t>
            </a:r>
          </a:p>
          <a:p>
            <a:pPr marL="0" indent="0">
              <a:buNone/>
            </a:pPr>
            <a:r>
              <a:rPr lang="en-US" altLang="zh-CN" sz="2000" dirty="0" smtClean="0"/>
              <a:t>void </a:t>
            </a:r>
            <a:r>
              <a:rPr lang="en-US" altLang="zh-CN" sz="2000" dirty="0" err="1"/>
              <a:t>my_print</a:t>
            </a:r>
            <a:r>
              <a:rPr lang="en-US" altLang="zh-CN" sz="2000" dirty="0"/>
              <a:t> (char *string);</a:t>
            </a:r>
            <a:endParaRPr lang="zh-CN" altLang="zh-CN" sz="2000" dirty="0"/>
          </a:p>
          <a:p>
            <a:pPr marL="0" indent="0">
              <a:buNone/>
            </a:pPr>
            <a:r>
              <a:rPr lang="en-US" altLang="zh-CN" sz="2000" dirty="0"/>
              <a:t>void </a:t>
            </a:r>
            <a:r>
              <a:rPr lang="en-US" altLang="zh-CN" sz="2000" dirty="0" err="1"/>
              <a:t>my_print2</a:t>
            </a:r>
            <a:r>
              <a:rPr lang="en-US" altLang="zh-CN" sz="2000" dirty="0"/>
              <a:t> (char *string);</a:t>
            </a:r>
            <a:endParaRPr lang="en-US" altLang="zh-CN" sz="2000" dirty="0" smtClean="0"/>
          </a:p>
          <a:p>
            <a:pPr marL="0" indent="0">
              <a:buNone/>
            </a:pPr>
            <a:r>
              <a:rPr lang="en-US" altLang="zh-CN" sz="2000" dirty="0" smtClean="0"/>
              <a:t>main( )</a:t>
            </a:r>
            <a:endParaRPr lang="en-US" altLang="zh-CN" sz="2000" dirty="0"/>
          </a:p>
          <a:p>
            <a:pPr marL="0" indent="0">
              <a:buNone/>
            </a:pPr>
            <a:r>
              <a:rPr lang="en-US" altLang="zh-CN" sz="2000" dirty="0"/>
              <a:t>{</a:t>
            </a:r>
          </a:p>
          <a:p>
            <a:pPr marL="0" indent="0">
              <a:buNone/>
            </a:pPr>
            <a:r>
              <a:rPr lang="en-US" altLang="zh-CN" sz="2000" dirty="0"/>
              <a:t>  char </a:t>
            </a:r>
            <a:r>
              <a:rPr lang="en-US" altLang="zh-CN" sz="2000" dirty="0" err="1"/>
              <a:t>my_string</a:t>
            </a:r>
            <a:r>
              <a:rPr lang="en-US" altLang="zh-CN" sz="2000" dirty="0" smtClean="0"/>
              <a:t>[ ] </a:t>
            </a:r>
            <a:r>
              <a:rPr lang="en-US" altLang="zh-CN" sz="2000" dirty="0"/>
              <a:t>= "hello there";</a:t>
            </a:r>
          </a:p>
          <a:p>
            <a:pPr marL="0" indent="0">
              <a:buNone/>
            </a:pPr>
            <a:r>
              <a:rPr lang="en-US" altLang="zh-CN" sz="2000" dirty="0"/>
              <a:t>  </a:t>
            </a:r>
            <a:r>
              <a:rPr lang="en-US" altLang="zh-CN" sz="2000" dirty="0" err="1"/>
              <a:t>my_print</a:t>
            </a:r>
            <a:r>
              <a:rPr lang="en-US" altLang="zh-CN" sz="2000" dirty="0"/>
              <a:t> (</a:t>
            </a:r>
            <a:r>
              <a:rPr lang="en-US" altLang="zh-CN" sz="2000" dirty="0" err="1"/>
              <a:t>my_string</a:t>
            </a:r>
            <a:r>
              <a:rPr lang="en-US" altLang="zh-CN" sz="2000" dirty="0"/>
              <a:t>);</a:t>
            </a:r>
          </a:p>
          <a:p>
            <a:pPr marL="0" indent="0">
              <a:buNone/>
            </a:pPr>
            <a:r>
              <a:rPr lang="en-US" altLang="zh-CN" sz="2000" dirty="0"/>
              <a:t>  </a:t>
            </a:r>
            <a:r>
              <a:rPr lang="en-US" altLang="zh-CN" sz="2000" dirty="0" err="1"/>
              <a:t>my_print2</a:t>
            </a:r>
            <a:r>
              <a:rPr lang="en-US" altLang="zh-CN" sz="2000" dirty="0"/>
              <a:t> (</a:t>
            </a:r>
            <a:r>
              <a:rPr lang="en-US" altLang="zh-CN" sz="2000" dirty="0" err="1"/>
              <a:t>my_string</a:t>
            </a:r>
            <a:r>
              <a:rPr lang="en-US" altLang="zh-CN" sz="2000" dirty="0"/>
              <a:t>);</a:t>
            </a:r>
          </a:p>
          <a:p>
            <a:pPr marL="0" indent="0">
              <a:buNone/>
            </a:pPr>
            <a:r>
              <a:rPr lang="en-US" altLang="zh-CN" sz="2000" dirty="0" smtClean="0"/>
              <a:t>}</a:t>
            </a:r>
          </a:p>
          <a:p>
            <a:pPr marL="0" indent="0">
              <a:buNone/>
            </a:pPr>
            <a:r>
              <a:rPr lang="en-US" altLang="zh-CN" sz="2000" dirty="0"/>
              <a:t>v</a:t>
            </a:r>
            <a:r>
              <a:rPr lang="en-US" altLang="zh-CN" sz="2000" dirty="0" smtClean="0"/>
              <a:t>oid  </a:t>
            </a:r>
            <a:r>
              <a:rPr lang="en-US" altLang="zh-CN" sz="2000" dirty="0" err="1"/>
              <a:t>my_print</a:t>
            </a:r>
            <a:r>
              <a:rPr lang="en-US" altLang="zh-CN" sz="2000" dirty="0"/>
              <a:t> (char *string)</a:t>
            </a:r>
          </a:p>
          <a:p>
            <a:pPr marL="0" indent="0">
              <a:buNone/>
            </a:pPr>
            <a:r>
              <a:rPr lang="en-US" altLang="zh-CN" sz="2000" dirty="0"/>
              <a:t>{</a:t>
            </a:r>
          </a:p>
          <a:p>
            <a:pPr marL="0" indent="0">
              <a:buNone/>
            </a:pPr>
            <a:r>
              <a:rPr lang="en-US" altLang="zh-CN" sz="2000" dirty="0"/>
              <a:t>  </a:t>
            </a:r>
            <a:r>
              <a:rPr lang="en-US" altLang="zh-CN" sz="2000" dirty="0" err="1"/>
              <a:t>printf</a:t>
            </a:r>
            <a:r>
              <a:rPr lang="en-US" altLang="zh-CN" sz="2000" dirty="0"/>
              <a:t> ("The string is %s\n", string);</a:t>
            </a:r>
          </a:p>
          <a:p>
            <a:pPr marL="0" indent="0">
              <a:buNone/>
            </a:pPr>
            <a:r>
              <a:rPr lang="en-US" altLang="zh-CN" sz="2000" dirty="0"/>
              <a:t>}                                                                                        </a:t>
            </a:r>
          </a:p>
          <a:p>
            <a:pPr marL="0" indent="0">
              <a:buNone/>
            </a:pPr>
            <a:endParaRPr lang="zh-CN" altLang="en-US" sz="2400" dirty="0"/>
          </a:p>
        </p:txBody>
      </p:sp>
    </p:spTree>
    <p:extLst>
      <p:ext uri="{BB962C8B-B14F-4D97-AF65-F5344CB8AC3E}">
        <p14:creationId xmlns:p14="http://schemas.microsoft.com/office/powerpoint/2010/main" val="3293624460"/>
      </p:ext>
    </p:ext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7543800" cy="858837"/>
          </a:xfrm>
        </p:spPr>
        <p:txBody>
          <a:bodyPr/>
          <a:lstStyle/>
          <a:p>
            <a:r>
              <a:rPr lang="en-US" altLang="zh-CN" dirty="0" err="1"/>
              <a:t>GDB</a:t>
            </a:r>
            <a:r>
              <a:rPr lang="zh-CN" altLang="en-US" dirty="0"/>
              <a:t>调试</a:t>
            </a:r>
          </a:p>
        </p:txBody>
      </p:sp>
      <p:sp>
        <p:nvSpPr>
          <p:cNvPr id="3" name="内容占位符 2"/>
          <p:cNvSpPr>
            <a:spLocks noGrp="1"/>
          </p:cNvSpPr>
          <p:nvPr>
            <p:ph idx="1"/>
          </p:nvPr>
        </p:nvSpPr>
        <p:spPr>
          <a:xfrm>
            <a:off x="467544" y="1124744"/>
            <a:ext cx="8229600" cy="5040560"/>
          </a:xfrm>
        </p:spPr>
        <p:txBody>
          <a:bodyPr/>
          <a:lstStyle/>
          <a:p>
            <a:pPr marL="0" indent="0">
              <a:buNone/>
            </a:pPr>
            <a:r>
              <a:rPr lang="en-US" altLang="zh-CN" sz="2300" dirty="0"/>
              <a:t>v</a:t>
            </a:r>
            <a:r>
              <a:rPr lang="en-US" altLang="zh-CN" sz="2300" dirty="0" smtClean="0"/>
              <a:t>oid </a:t>
            </a:r>
            <a:r>
              <a:rPr lang="en-US" altLang="zh-CN" sz="2300" dirty="0" err="1" smtClean="0"/>
              <a:t>my_print2</a:t>
            </a:r>
            <a:r>
              <a:rPr lang="en-US" altLang="zh-CN" sz="2300" dirty="0" smtClean="0"/>
              <a:t> </a:t>
            </a:r>
            <a:r>
              <a:rPr lang="en-US" altLang="zh-CN" sz="2300" dirty="0"/>
              <a:t>(char *string)</a:t>
            </a:r>
          </a:p>
          <a:p>
            <a:pPr marL="0" indent="0">
              <a:buNone/>
            </a:pPr>
            <a:r>
              <a:rPr lang="en-US" altLang="zh-CN" sz="2300" dirty="0"/>
              <a:t>{</a:t>
            </a:r>
          </a:p>
          <a:p>
            <a:pPr marL="0" indent="0">
              <a:buNone/>
            </a:pPr>
            <a:r>
              <a:rPr lang="en-US" altLang="zh-CN" sz="2300" dirty="0"/>
              <a:t>  char </a:t>
            </a:r>
            <a:r>
              <a:rPr lang="en-US" altLang="zh-CN" sz="2300" dirty="0" smtClean="0"/>
              <a:t> *</a:t>
            </a:r>
            <a:r>
              <a:rPr lang="en-US" altLang="zh-CN" sz="2300" dirty="0" err="1"/>
              <a:t>string2</a:t>
            </a:r>
            <a:r>
              <a:rPr lang="en-US" altLang="zh-CN" sz="2300" dirty="0"/>
              <a:t>;</a:t>
            </a:r>
          </a:p>
          <a:p>
            <a:pPr marL="0" indent="0">
              <a:buNone/>
            </a:pPr>
            <a:r>
              <a:rPr lang="en-US" altLang="zh-CN" sz="2300" dirty="0"/>
              <a:t>  </a:t>
            </a:r>
            <a:r>
              <a:rPr lang="en-US" altLang="zh-CN" sz="2300" dirty="0" err="1" smtClean="0"/>
              <a:t>int</a:t>
            </a:r>
            <a:r>
              <a:rPr lang="en-US" altLang="zh-CN" sz="2300" dirty="0" smtClean="0"/>
              <a:t>  </a:t>
            </a:r>
            <a:r>
              <a:rPr lang="en-US" altLang="zh-CN" sz="2300" dirty="0"/>
              <a:t>size, </a:t>
            </a:r>
            <a:r>
              <a:rPr lang="en-US" altLang="zh-CN" sz="2300" dirty="0" err="1"/>
              <a:t>i</a:t>
            </a:r>
            <a:r>
              <a:rPr lang="en-US" altLang="zh-CN" sz="2300" dirty="0"/>
              <a:t>;</a:t>
            </a:r>
          </a:p>
          <a:p>
            <a:pPr marL="0" indent="0">
              <a:buNone/>
            </a:pPr>
            <a:r>
              <a:rPr lang="en-US" altLang="zh-CN" sz="2300" dirty="0"/>
              <a:t>  size = </a:t>
            </a:r>
            <a:r>
              <a:rPr lang="en-US" altLang="zh-CN" sz="2300" dirty="0" err="1"/>
              <a:t>strlen</a:t>
            </a:r>
            <a:r>
              <a:rPr lang="en-US" altLang="zh-CN" sz="2300" dirty="0"/>
              <a:t> (string);</a:t>
            </a:r>
          </a:p>
          <a:p>
            <a:pPr marL="0" indent="0">
              <a:buNone/>
            </a:pPr>
            <a:r>
              <a:rPr lang="en-US" altLang="zh-CN" sz="2300" dirty="0"/>
              <a:t>  </a:t>
            </a:r>
            <a:r>
              <a:rPr lang="en-US" altLang="zh-CN" sz="2300" dirty="0" err="1"/>
              <a:t>string2</a:t>
            </a:r>
            <a:r>
              <a:rPr lang="en-US" altLang="zh-CN" sz="2300" dirty="0"/>
              <a:t> = (char *) </a:t>
            </a:r>
            <a:r>
              <a:rPr lang="en-US" altLang="zh-CN" sz="2300" dirty="0" err="1"/>
              <a:t>malloc</a:t>
            </a:r>
            <a:r>
              <a:rPr lang="en-US" altLang="zh-CN" sz="2300" dirty="0"/>
              <a:t> (size + 1);</a:t>
            </a:r>
          </a:p>
          <a:p>
            <a:pPr marL="0" indent="0">
              <a:buNone/>
            </a:pPr>
            <a:r>
              <a:rPr lang="en-US" altLang="zh-CN" sz="2300" dirty="0"/>
              <a:t> </a:t>
            </a:r>
            <a:endParaRPr lang="en-US" altLang="zh-CN" sz="2300" dirty="0" smtClean="0"/>
          </a:p>
          <a:p>
            <a:pPr marL="0" indent="0">
              <a:buNone/>
            </a:pPr>
            <a:r>
              <a:rPr lang="en-US" altLang="zh-CN" sz="2300" dirty="0" smtClean="0"/>
              <a:t> </a:t>
            </a:r>
            <a:r>
              <a:rPr lang="en-US" altLang="zh-CN" sz="2300" dirty="0"/>
              <a:t>for (</a:t>
            </a:r>
            <a:r>
              <a:rPr lang="en-US" altLang="zh-CN" sz="2300" dirty="0" err="1"/>
              <a:t>i</a:t>
            </a:r>
            <a:r>
              <a:rPr lang="en-US" altLang="zh-CN" sz="2300" dirty="0"/>
              <a:t> = 0; </a:t>
            </a:r>
            <a:r>
              <a:rPr lang="en-US" altLang="zh-CN" sz="2300" dirty="0" err="1"/>
              <a:t>i</a:t>
            </a:r>
            <a:r>
              <a:rPr lang="en-US" altLang="zh-CN" sz="2300" dirty="0"/>
              <a:t> &lt; size; </a:t>
            </a:r>
            <a:r>
              <a:rPr lang="en-US" altLang="zh-CN" sz="2300" dirty="0" err="1"/>
              <a:t>i</a:t>
            </a:r>
            <a:r>
              <a:rPr lang="en-US" altLang="zh-CN" sz="2300" dirty="0"/>
              <a:t>++)</a:t>
            </a:r>
          </a:p>
          <a:p>
            <a:pPr marL="0" indent="0">
              <a:buNone/>
            </a:pPr>
            <a:r>
              <a:rPr lang="en-US" altLang="zh-CN" sz="2300" dirty="0"/>
              <a:t>    </a:t>
            </a:r>
            <a:r>
              <a:rPr lang="en-US" altLang="zh-CN" sz="2300" dirty="0" smtClean="0"/>
              <a:t>   </a:t>
            </a:r>
            <a:r>
              <a:rPr lang="en-US" altLang="zh-CN" sz="2300" dirty="0" err="1" smtClean="0"/>
              <a:t>string2</a:t>
            </a:r>
            <a:r>
              <a:rPr lang="en-US" altLang="zh-CN" sz="2300" dirty="0" smtClean="0"/>
              <a:t>[size </a:t>
            </a:r>
            <a:r>
              <a:rPr lang="en-US" altLang="zh-CN" sz="2300" dirty="0"/>
              <a:t>- </a:t>
            </a:r>
            <a:r>
              <a:rPr lang="en-US" altLang="zh-CN" sz="2300" dirty="0" err="1"/>
              <a:t>i</a:t>
            </a:r>
            <a:r>
              <a:rPr lang="en-US" altLang="zh-CN" sz="2300" dirty="0"/>
              <a:t>] = string[</a:t>
            </a:r>
            <a:r>
              <a:rPr lang="en-US" altLang="zh-CN" sz="2300" dirty="0" err="1"/>
              <a:t>i</a:t>
            </a:r>
            <a:r>
              <a:rPr lang="en-US" altLang="zh-CN" sz="2300" dirty="0"/>
              <a:t>];</a:t>
            </a:r>
          </a:p>
          <a:p>
            <a:pPr marL="0" indent="0">
              <a:buNone/>
            </a:pPr>
            <a:r>
              <a:rPr lang="en-US" altLang="zh-CN" sz="2300" dirty="0"/>
              <a:t>  </a:t>
            </a:r>
            <a:r>
              <a:rPr lang="en-US" altLang="zh-CN" sz="2300" dirty="0" err="1"/>
              <a:t>string2</a:t>
            </a:r>
            <a:r>
              <a:rPr lang="en-US" altLang="zh-CN" sz="2300" dirty="0"/>
              <a:t>[size </a:t>
            </a:r>
            <a:r>
              <a:rPr lang="en-US" altLang="zh-CN" sz="2300" dirty="0" smtClean="0"/>
              <a:t>+ 1] </a:t>
            </a:r>
            <a:r>
              <a:rPr lang="en-US" altLang="zh-CN" sz="2300" dirty="0"/>
              <a:t>= '\0';</a:t>
            </a:r>
          </a:p>
          <a:p>
            <a:pPr marL="0" indent="0">
              <a:buNone/>
            </a:pPr>
            <a:r>
              <a:rPr lang="en-US" altLang="zh-CN" sz="2300" dirty="0"/>
              <a:t>  </a:t>
            </a:r>
            <a:r>
              <a:rPr lang="en-US" altLang="zh-CN" sz="2300" dirty="0" err="1"/>
              <a:t>printf</a:t>
            </a:r>
            <a:r>
              <a:rPr lang="en-US" altLang="zh-CN" sz="2300" dirty="0"/>
              <a:t> ("The string printed backward is %s\n", </a:t>
            </a:r>
            <a:r>
              <a:rPr lang="en-US" altLang="zh-CN" sz="2300" dirty="0" err="1"/>
              <a:t>string2</a:t>
            </a:r>
            <a:r>
              <a:rPr lang="en-US" altLang="zh-CN" sz="2300" dirty="0"/>
              <a:t>);</a:t>
            </a:r>
          </a:p>
          <a:p>
            <a:pPr marL="0" indent="0">
              <a:buNone/>
            </a:pPr>
            <a:r>
              <a:rPr lang="en-US" altLang="zh-CN" sz="2300" dirty="0"/>
              <a:t>}</a:t>
            </a:r>
          </a:p>
          <a:p>
            <a:pPr marL="0" indent="0">
              <a:buNone/>
            </a:pPr>
            <a:endParaRPr lang="zh-CN" altLang="en-US" dirty="0"/>
          </a:p>
        </p:txBody>
      </p:sp>
      <p:sp>
        <p:nvSpPr>
          <p:cNvPr id="5" name="灯片编号占位符 3"/>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74</a:t>
            </a:fld>
            <a:endParaRPr lang="en-US" altLang="zh-CN" dirty="0"/>
          </a:p>
        </p:txBody>
      </p:sp>
    </p:spTree>
    <p:extLst>
      <p:ext uri="{BB962C8B-B14F-4D97-AF65-F5344CB8AC3E}">
        <p14:creationId xmlns:p14="http://schemas.microsoft.com/office/powerpoint/2010/main" val="1409255736"/>
      </p:ext>
    </p:ext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7543800" cy="858837"/>
          </a:xfrm>
        </p:spPr>
        <p:txBody>
          <a:bodyPr/>
          <a:lstStyle/>
          <a:p>
            <a:r>
              <a:rPr lang="en-US" altLang="zh-CN" dirty="0" err="1"/>
              <a:t>GDB</a:t>
            </a:r>
            <a:r>
              <a:rPr lang="zh-CN" altLang="en-US" dirty="0"/>
              <a:t>调试</a:t>
            </a:r>
          </a:p>
        </p:txBody>
      </p:sp>
      <p:sp>
        <p:nvSpPr>
          <p:cNvPr id="3" name="内容占位符 2"/>
          <p:cNvSpPr>
            <a:spLocks noGrp="1"/>
          </p:cNvSpPr>
          <p:nvPr>
            <p:ph idx="1"/>
          </p:nvPr>
        </p:nvSpPr>
        <p:spPr>
          <a:xfrm>
            <a:off x="539552" y="1124744"/>
            <a:ext cx="8229600" cy="4896544"/>
          </a:xfrm>
        </p:spPr>
        <p:txBody>
          <a:bodyPr/>
          <a:lstStyle/>
          <a:p>
            <a:pPr marL="0" indent="0">
              <a:buNone/>
            </a:pPr>
            <a:r>
              <a:rPr lang="zh-CN" altLang="en-US" sz="2400" dirty="0" smtClean="0"/>
              <a:t>该程序执行时，显示如下结果：</a:t>
            </a:r>
            <a:endParaRPr lang="en-US" altLang="zh-CN" sz="2400" dirty="0" smtClean="0"/>
          </a:p>
          <a:p>
            <a:pPr marL="0" indent="0">
              <a:buNone/>
            </a:pPr>
            <a:r>
              <a:rPr lang="en-US" altLang="zh-CN" sz="2400" dirty="0"/>
              <a:t> The string </a:t>
            </a:r>
            <a:r>
              <a:rPr lang="en-US" altLang="zh-CN" sz="2400" dirty="0" smtClean="0"/>
              <a:t>is hello there</a:t>
            </a:r>
          </a:p>
          <a:p>
            <a:pPr marL="0" indent="0">
              <a:buNone/>
            </a:pPr>
            <a:r>
              <a:rPr lang="en-US" altLang="zh-CN" sz="2400" dirty="0" smtClean="0"/>
              <a:t> The </a:t>
            </a:r>
            <a:r>
              <a:rPr lang="en-US" altLang="zh-CN" sz="2400" dirty="0"/>
              <a:t>string printed backward </a:t>
            </a:r>
            <a:r>
              <a:rPr lang="en-US" altLang="zh-CN" sz="2400" dirty="0" smtClean="0"/>
              <a:t>is</a:t>
            </a:r>
          </a:p>
          <a:p>
            <a:pPr marL="0" indent="0">
              <a:buNone/>
            </a:pPr>
            <a:r>
              <a:rPr lang="zh-CN" altLang="en-US" sz="2400" dirty="0" smtClean="0"/>
              <a:t>输出的第一行是正确的，但第二行打印出来的信息有误，所设</a:t>
            </a:r>
            <a:r>
              <a:rPr lang="zh-CN" altLang="en-US" sz="2400" dirty="0"/>
              <a:t>想的输出应该是</a:t>
            </a:r>
            <a:r>
              <a:rPr lang="zh-CN" altLang="en-US" sz="2400" dirty="0" smtClean="0"/>
              <a:t>：</a:t>
            </a:r>
            <a:endParaRPr lang="en-US" altLang="zh-CN" sz="2400" dirty="0" smtClean="0"/>
          </a:p>
          <a:p>
            <a:pPr marL="0" indent="0">
              <a:buNone/>
            </a:pPr>
            <a:r>
              <a:rPr lang="en-US" altLang="zh-CN" sz="2400" dirty="0"/>
              <a:t>The string printed backward </a:t>
            </a:r>
            <a:r>
              <a:rPr lang="en-US" altLang="zh-CN" sz="2400" dirty="0" smtClean="0"/>
              <a:t>is </a:t>
            </a:r>
            <a:r>
              <a:rPr lang="en-US" altLang="zh-CN" sz="2400" dirty="0" err="1" smtClean="0"/>
              <a:t>ereht</a:t>
            </a:r>
            <a:r>
              <a:rPr lang="en-US" altLang="zh-CN" sz="2400" dirty="0" smtClean="0"/>
              <a:t> </a:t>
            </a:r>
            <a:r>
              <a:rPr lang="en-US" altLang="zh-CN" sz="2400" dirty="0" err="1" smtClean="0"/>
              <a:t>olleh</a:t>
            </a:r>
            <a:endParaRPr lang="en-US" altLang="zh-CN" sz="2400" dirty="0" smtClean="0"/>
          </a:p>
          <a:p>
            <a:pPr marL="0" indent="0">
              <a:buNone/>
            </a:pPr>
            <a:endParaRPr lang="en-US" altLang="zh-CN" sz="2400" dirty="0" smtClean="0"/>
          </a:p>
          <a:p>
            <a:pPr marL="0" indent="0">
              <a:buNone/>
            </a:pPr>
            <a:r>
              <a:rPr lang="zh-CN" altLang="en-US" sz="2400" dirty="0" smtClean="0"/>
              <a:t>下面用</a:t>
            </a:r>
            <a:r>
              <a:rPr lang="en-US" altLang="zh-CN" sz="2400" dirty="0" err="1" smtClean="0"/>
              <a:t>gdb</a:t>
            </a:r>
            <a:r>
              <a:rPr lang="zh-CN" altLang="en-US" sz="2400" dirty="0" smtClean="0"/>
              <a:t>对程序进行调试</a:t>
            </a:r>
            <a:endParaRPr lang="en-US" altLang="zh-CN" sz="2400" dirty="0" smtClean="0"/>
          </a:p>
          <a:p>
            <a:pPr marL="0" indent="0">
              <a:buNone/>
            </a:pPr>
            <a:r>
              <a:rPr lang="en-US" altLang="zh-CN" sz="2400" dirty="0"/>
              <a:t> </a:t>
            </a:r>
            <a:r>
              <a:rPr lang="en-US" altLang="zh-CN" sz="2400" dirty="0" smtClean="0"/>
              <a:t>  # </a:t>
            </a:r>
            <a:r>
              <a:rPr lang="en-US" altLang="zh-CN" sz="2400" dirty="0" err="1" smtClean="0"/>
              <a:t>gdb</a:t>
            </a:r>
            <a:r>
              <a:rPr lang="en-US" altLang="zh-CN" sz="2400" dirty="0" smtClean="0"/>
              <a:t> greeting</a:t>
            </a:r>
          </a:p>
          <a:p>
            <a:pPr marL="0" indent="0">
              <a:buNone/>
            </a:pPr>
            <a:r>
              <a:rPr lang="en-US" altLang="zh-CN" sz="2400" dirty="0" smtClean="0"/>
              <a:t>  (</a:t>
            </a:r>
            <a:r>
              <a:rPr lang="en-US" altLang="zh-CN" sz="2400" dirty="0" err="1" smtClean="0"/>
              <a:t>gdb</a:t>
            </a:r>
            <a:r>
              <a:rPr lang="en-US" altLang="zh-CN" sz="2400" dirty="0" smtClean="0"/>
              <a:t>) file greeting</a:t>
            </a:r>
          </a:p>
          <a:p>
            <a:pPr marL="0" indent="0">
              <a:buNone/>
            </a:pPr>
            <a:r>
              <a:rPr lang="en-US" altLang="zh-CN" sz="2400" dirty="0" smtClean="0"/>
              <a:t>  (</a:t>
            </a:r>
            <a:r>
              <a:rPr lang="en-US" altLang="zh-CN" sz="2400" dirty="0" err="1" smtClean="0"/>
              <a:t>gdb</a:t>
            </a:r>
            <a:r>
              <a:rPr lang="en-US" altLang="zh-CN" sz="2400" dirty="0" smtClean="0"/>
              <a:t>) run </a:t>
            </a:r>
            <a:endParaRPr lang="en-US" altLang="zh-CN" sz="24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75</a:t>
            </a:fld>
            <a:endParaRPr lang="en-US" altLang="zh-CN"/>
          </a:p>
        </p:txBody>
      </p:sp>
    </p:spTree>
    <p:extLst>
      <p:ext uri="{BB962C8B-B14F-4D97-AF65-F5344CB8AC3E}">
        <p14:creationId xmlns:p14="http://schemas.microsoft.com/office/powerpoint/2010/main" val="1331269788"/>
      </p:ext>
    </p:extLst>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GDB</a:t>
            </a:r>
            <a:r>
              <a:rPr lang="zh-CN" altLang="en-US" dirty="0"/>
              <a:t>调试</a:t>
            </a:r>
          </a:p>
        </p:txBody>
      </p:sp>
      <p:sp>
        <p:nvSpPr>
          <p:cNvPr id="3" name="内容占位符 2"/>
          <p:cNvSpPr>
            <a:spLocks noGrp="1"/>
          </p:cNvSpPr>
          <p:nvPr>
            <p:ph idx="1"/>
          </p:nvPr>
        </p:nvSpPr>
        <p:spPr>
          <a:xfrm>
            <a:off x="539552" y="1196752"/>
            <a:ext cx="8229600" cy="5256584"/>
          </a:xfrm>
        </p:spPr>
        <p:txBody>
          <a:bodyPr/>
          <a:lstStyle/>
          <a:p>
            <a:pPr marL="0" indent="0">
              <a:buNone/>
            </a:pPr>
            <a:r>
              <a:rPr lang="en-US" altLang="zh-CN" sz="2200" dirty="0" smtClean="0"/>
              <a:t>Starting program:/root/greeting</a:t>
            </a:r>
          </a:p>
          <a:p>
            <a:pPr marL="0" indent="0">
              <a:buNone/>
            </a:pPr>
            <a:r>
              <a:rPr lang="en-US" altLang="zh-CN" sz="2200" dirty="0"/>
              <a:t>The string is hello </a:t>
            </a:r>
            <a:r>
              <a:rPr lang="en-US" altLang="zh-CN" sz="2200" dirty="0" smtClean="0"/>
              <a:t>there </a:t>
            </a:r>
          </a:p>
          <a:p>
            <a:pPr marL="0" indent="0">
              <a:buNone/>
            </a:pPr>
            <a:r>
              <a:rPr lang="en-US" altLang="zh-CN" sz="2200" dirty="0" smtClean="0"/>
              <a:t>The </a:t>
            </a:r>
            <a:r>
              <a:rPr lang="en-US" altLang="zh-CN" sz="2200" dirty="0"/>
              <a:t>string printed backward </a:t>
            </a:r>
            <a:r>
              <a:rPr lang="en-US" altLang="zh-CN" sz="2200" dirty="0" smtClean="0"/>
              <a:t>is</a:t>
            </a:r>
          </a:p>
          <a:p>
            <a:pPr marL="0" indent="0">
              <a:buNone/>
            </a:pPr>
            <a:r>
              <a:rPr lang="en-US" altLang="zh-CN" sz="2200" dirty="0" smtClean="0"/>
              <a:t>Program exited with code 040</a:t>
            </a:r>
          </a:p>
          <a:p>
            <a:pPr marL="0" indent="0">
              <a:buNone/>
            </a:pPr>
            <a:r>
              <a:rPr lang="zh-CN" altLang="en-US" sz="2400" dirty="0" smtClean="0"/>
              <a:t>可以看出，函数</a:t>
            </a:r>
            <a:r>
              <a:rPr lang="en-US" altLang="zh-CN" sz="2400" dirty="0" err="1" smtClean="0"/>
              <a:t>my_printf2</a:t>
            </a:r>
            <a:r>
              <a:rPr lang="zh-CN" altLang="en-US" sz="2400" dirty="0" smtClean="0"/>
              <a:t>没有正常工作，为了找出</a:t>
            </a:r>
            <a:r>
              <a:rPr lang="en-US" altLang="zh-CN" sz="2400" dirty="0" smtClean="0"/>
              <a:t>bug</a:t>
            </a:r>
            <a:r>
              <a:rPr lang="zh-CN" altLang="en-US" sz="2400" dirty="0" smtClean="0"/>
              <a:t>所在，可以在</a:t>
            </a:r>
            <a:r>
              <a:rPr lang="en-US" altLang="zh-CN" sz="2400" dirty="0" err="1" smtClean="0"/>
              <a:t>my_printf2</a:t>
            </a:r>
            <a:r>
              <a:rPr lang="zh-CN" altLang="en-US" sz="2400" dirty="0" smtClean="0"/>
              <a:t>函数的</a:t>
            </a:r>
            <a:r>
              <a:rPr lang="en-US" altLang="zh-CN" sz="2400" dirty="0" smtClean="0"/>
              <a:t>for</a:t>
            </a:r>
            <a:r>
              <a:rPr lang="zh-CN" altLang="en-US" sz="2400" dirty="0" smtClean="0"/>
              <a:t>语句后面设置一个断点，先使用</a:t>
            </a:r>
            <a:r>
              <a:rPr lang="en-US" altLang="zh-CN" sz="2400" dirty="0" smtClean="0"/>
              <a:t>list</a:t>
            </a:r>
            <a:r>
              <a:rPr lang="zh-CN" altLang="en-US" sz="2400" dirty="0" smtClean="0"/>
              <a:t>命令列出源代码。</a:t>
            </a:r>
            <a:endParaRPr lang="en-US" altLang="zh-CN" sz="2400" dirty="0" smtClean="0"/>
          </a:p>
          <a:p>
            <a:pPr marL="0" indent="0">
              <a:buNone/>
            </a:pPr>
            <a:r>
              <a:rPr lang="zh-CN" altLang="en-US" sz="2400" dirty="0" smtClean="0"/>
              <a:t>根据列出的源程序，可以看出要设置断点的地方在第</a:t>
            </a:r>
            <a:r>
              <a:rPr lang="en-US" altLang="zh-CN" sz="2400" dirty="0" smtClean="0"/>
              <a:t>22</a:t>
            </a:r>
            <a:r>
              <a:rPr lang="zh-CN" altLang="en-US" sz="2400" dirty="0" smtClean="0"/>
              <a:t>行。键入设置断点命令：</a:t>
            </a:r>
            <a:endParaRPr lang="en-US" altLang="zh-CN" sz="2400" dirty="0"/>
          </a:p>
          <a:p>
            <a:pPr marL="0" indent="0">
              <a:buNone/>
            </a:pPr>
            <a:r>
              <a:rPr lang="zh-CN" altLang="en-US" sz="2200" dirty="0" smtClean="0"/>
              <a:t>（</a:t>
            </a:r>
            <a:r>
              <a:rPr lang="en-US" altLang="zh-CN" sz="2200" dirty="0" err="1" smtClean="0"/>
              <a:t>gdb</a:t>
            </a:r>
            <a:r>
              <a:rPr lang="en-US" altLang="zh-CN" sz="2200" dirty="0" smtClean="0"/>
              <a:t>) break 22</a:t>
            </a:r>
          </a:p>
          <a:p>
            <a:pPr marL="0" indent="0">
              <a:buNone/>
            </a:pPr>
            <a:r>
              <a:rPr lang="en-US" altLang="zh-CN" sz="2200" dirty="0" smtClean="0"/>
              <a:t>  </a:t>
            </a:r>
            <a:r>
              <a:rPr lang="en-US" altLang="zh-CN" sz="2200" dirty="0" err="1"/>
              <a:t>g</a:t>
            </a:r>
            <a:r>
              <a:rPr lang="en-US" altLang="zh-CN" sz="2200" dirty="0" err="1" smtClean="0"/>
              <a:t>db</a:t>
            </a:r>
            <a:r>
              <a:rPr lang="zh-CN" altLang="en-US" sz="2200" dirty="0" smtClean="0"/>
              <a:t>将做出如下显示：</a:t>
            </a:r>
            <a:endParaRPr lang="en-US" altLang="zh-CN" sz="2200" dirty="0" smtClean="0"/>
          </a:p>
          <a:p>
            <a:pPr marL="0" indent="0">
              <a:buNone/>
            </a:pPr>
            <a:r>
              <a:rPr lang="en-US" altLang="zh-CN" sz="2200" dirty="0" smtClean="0"/>
              <a:t>  Breakpoint 1 at </a:t>
            </a:r>
            <a:r>
              <a:rPr lang="en-US" altLang="zh-CN" sz="2200" dirty="0" err="1" smtClean="0"/>
              <a:t>ox804842e:file</a:t>
            </a:r>
            <a:r>
              <a:rPr lang="en-US" altLang="zh-CN" sz="2200" dirty="0" smtClean="0"/>
              <a:t> </a:t>
            </a:r>
            <a:r>
              <a:rPr lang="en-US" altLang="zh-CN" sz="2200" dirty="0" err="1" smtClean="0"/>
              <a:t>greeting.c</a:t>
            </a:r>
            <a:r>
              <a:rPr lang="en-US" altLang="zh-CN" sz="2200" dirty="0" smtClean="0"/>
              <a:t> line 22</a:t>
            </a:r>
          </a:p>
          <a:p>
            <a:pPr marL="0" indent="0">
              <a:buNone/>
            </a:pPr>
            <a:r>
              <a:rPr lang="en-US" altLang="zh-CN" sz="2200" dirty="0" smtClean="0"/>
              <a:t> (</a:t>
            </a:r>
            <a:r>
              <a:rPr lang="en-US" altLang="zh-CN" sz="2200" dirty="0" err="1" smtClean="0"/>
              <a:t>gdb</a:t>
            </a:r>
            <a:r>
              <a:rPr lang="en-US" altLang="zh-CN" sz="2200" dirty="0" smtClean="0"/>
              <a:t>)</a:t>
            </a:r>
          </a:p>
          <a:p>
            <a:pPr marL="0" indent="0">
              <a:buNone/>
            </a:pPr>
            <a:endParaRPr lang="en-US" altLang="zh-CN" sz="2400" dirty="0"/>
          </a:p>
          <a:p>
            <a:pPr marL="0" indent="0">
              <a:buNone/>
            </a:pPr>
            <a:endParaRPr lang="en-US" altLang="zh-CN" sz="24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76</a:t>
            </a:fld>
            <a:endParaRPr lang="en-US" altLang="zh-CN"/>
          </a:p>
        </p:txBody>
      </p:sp>
    </p:spTree>
    <p:extLst>
      <p:ext uri="{BB962C8B-B14F-4D97-AF65-F5344CB8AC3E}">
        <p14:creationId xmlns:p14="http://schemas.microsoft.com/office/powerpoint/2010/main" val="3392340244"/>
      </p:ext>
    </p:extLst>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GDB</a:t>
            </a:r>
            <a:r>
              <a:rPr lang="zh-CN" altLang="en-US" dirty="0"/>
              <a:t>调试</a:t>
            </a:r>
          </a:p>
        </p:txBody>
      </p:sp>
      <p:sp>
        <p:nvSpPr>
          <p:cNvPr id="3" name="内容占位符 2"/>
          <p:cNvSpPr>
            <a:spLocks noGrp="1"/>
          </p:cNvSpPr>
          <p:nvPr>
            <p:ph idx="1"/>
          </p:nvPr>
        </p:nvSpPr>
        <p:spPr>
          <a:xfrm>
            <a:off x="539552" y="1196752"/>
            <a:ext cx="8229600" cy="4824536"/>
          </a:xfrm>
        </p:spPr>
        <p:txBody>
          <a:bodyPr/>
          <a:lstStyle/>
          <a:p>
            <a:pPr marL="0" indent="0">
              <a:buNone/>
            </a:pPr>
            <a:r>
              <a:rPr lang="zh-CN" altLang="en-US" sz="2400" dirty="0"/>
              <a:t>再</a:t>
            </a:r>
            <a:r>
              <a:rPr lang="zh-CN" altLang="en-US" sz="2400" dirty="0" smtClean="0"/>
              <a:t>使用</a:t>
            </a:r>
            <a:r>
              <a:rPr lang="en-US" altLang="zh-CN" sz="2400" dirty="0" smtClean="0"/>
              <a:t>run</a:t>
            </a:r>
            <a:r>
              <a:rPr lang="zh-CN" altLang="en-US" sz="2400" dirty="0" smtClean="0"/>
              <a:t>命令，输出如下结果：</a:t>
            </a:r>
            <a:endParaRPr lang="en-US" altLang="zh-CN" sz="2400" dirty="0" smtClean="0"/>
          </a:p>
          <a:p>
            <a:pPr marL="0" indent="0">
              <a:buNone/>
            </a:pPr>
            <a:r>
              <a:rPr lang="en-US" altLang="zh-CN" sz="2200" dirty="0" smtClean="0"/>
              <a:t>Starting program:/root/greeting</a:t>
            </a:r>
          </a:p>
          <a:p>
            <a:pPr marL="0" indent="0">
              <a:buNone/>
            </a:pPr>
            <a:r>
              <a:rPr lang="en-US" altLang="zh-CN" sz="2200" dirty="0"/>
              <a:t>The string is hello </a:t>
            </a:r>
            <a:r>
              <a:rPr lang="en-US" altLang="zh-CN" sz="2200" dirty="0" smtClean="0"/>
              <a:t>there</a:t>
            </a:r>
          </a:p>
          <a:p>
            <a:pPr marL="0" indent="0">
              <a:buNone/>
            </a:pPr>
            <a:r>
              <a:rPr lang="en-US" altLang="zh-CN" sz="2200" dirty="0" smtClean="0"/>
              <a:t>Breakpoint </a:t>
            </a:r>
            <a:r>
              <a:rPr lang="en-US" altLang="zh-CN" sz="2200" dirty="0" err="1" smtClean="0"/>
              <a:t>1,my_print2</a:t>
            </a:r>
            <a:r>
              <a:rPr lang="en-US" altLang="zh-CN" sz="2200" dirty="0" smtClean="0"/>
              <a:t>(string=</a:t>
            </a:r>
            <a:r>
              <a:rPr lang="en-US" altLang="zh-CN" sz="2200" dirty="0" err="1" smtClean="0"/>
              <a:t>oxbfffee00</a:t>
            </a:r>
            <a:r>
              <a:rPr lang="zh-CN" altLang="en-US" sz="2200" dirty="0" smtClean="0"/>
              <a:t>“</a:t>
            </a:r>
            <a:r>
              <a:rPr lang="en-US" altLang="zh-CN" sz="2200" dirty="0" smtClean="0"/>
              <a:t>hello there</a:t>
            </a:r>
            <a:r>
              <a:rPr lang="zh-CN" altLang="en-US" sz="2200" dirty="0" smtClean="0"/>
              <a:t>”</a:t>
            </a:r>
            <a:r>
              <a:rPr lang="en-US" altLang="zh-CN" sz="2200" dirty="0" smtClean="0"/>
              <a:t>) at </a:t>
            </a:r>
            <a:r>
              <a:rPr lang="en-US" altLang="zh-CN" sz="2200" dirty="0" err="1" smtClean="0"/>
              <a:t>greeting.c</a:t>
            </a:r>
            <a:r>
              <a:rPr lang="en-US" altLang="zh-CN" sz="2200" dirty="0" smtClean="0"/>
              <a:t> :22</a:t>
            </a:r>
          </a:p>
          <a:p>
            <a:pPr marL="0" indent="0">
              <a:buNone/>
            </a:pPr>
            <a:r>
              <a:rPr lang="en-US" altLang="zh-CN" sz="2200" dirty="0" smtClean="0"/>
              <a:t>22 </a:t>
            </a:r>
            <a:r>
              <a:rPr lang="en-US" altLang="zh-CN" sz="2200" dirty="0" err="1" smtClean="0"/>
              <a:t>string2</a:t>
            </a:r>
            <a:r>
              <a:rPr lang="en-US" altLang="zh-CN" sz="2200" dirty="0" smtClean="0"/>
              <a:t>[size-</a:t>
            </a:r>
            <a:r>
              <a:rPr lang="en-US" altLang="zh-CN" sz="2200" dirty="0" err="1" smtClean="0"/>
              <a:t>i</a:t>
            </a:r>
            <a:r>
              <a:rPr lang="en-US" altLang="zh-CN" sz="2200" dirty="0" smtClean="0"/>
              <a:t>]=string[</a:t>
            </a:r>
            <a:r>
              <a:rPr lang="en-US" altLang="zh-CN" sz="2200" dirty="0" err="1" smtClean="0"/>
              <a:t>i</a:t>
            </a:r>
            <a:r>
              <a:rPr lang="en-US" altLang="zh-CN" sz="2200" dirty="0" smtClean="0"/>
              <a:t>];</a:t>
            </a:r>
          </a:p>
          <a:p>
            <a:pPr marL="0" indent="0">
              <a:buNone/>
            </a:pPr>
            <a:endParaRPr lang="en-US" altLang="zh-CN" sz="2200" dirty="0" smtClean="0"/>
          </a:p>
          <a:p>
            <a:pPr marL="0" indent="0">
              <a:buNone/>
            </a:pPr>
            <a:r>
              <a:rPr lang="zh-CN" altLang="en-US" sz="2200" dirty="0" smtClean="0"/>
              <a:t>通过设置对</a:t>
            </a:r>
            <a:r>
              <a:rPr lang="en-US" altLang="zh-CN" sz="2200" dirty="0" err="1" smtClean="0"/>
              <a:t>string2</a:t>
            </a:r>
            <a:r>
              <a:rPr lang="en-US" altLang="zh-CN" sz="2200" dirty="0" smtClean="0"/>
              <a:t>[size-</a:t>
            </a:r>
            <a:r>
              <a:rPr lang="en-US" altLang="zh-CN" sz="2200" dirty="0" err="1" smtClean="0"/>
              <a:t>i</a:t>
            </a:r>
            <a:r>
              <a:rPr lang="en-US" altLang="zh-CN" sz="2200" dirty="0" smtClean="0"/>
              <a:t>]</a:t>
            </a:r>
            <a:r>
              <a:rPr lang="zh-CN" altLang="en-US" sz="2200" dirty="0" smtClean="0"/>
              <a:t>变量的值的观察点，来检查错误产生的原因。输入命令及输出如下：</a:t>
            </a:r>
            <a:endParaRPr lang="en-US" altLang="zh-CN" sz="2200" dirty="0" smtClean="0"/>
          </a:p>
          <a:p>
            <a:pPr marL="0" indent="0">
              <a:buNone/>
            </a:pPr>
            <a:r>
              <a:rPr lang="zh-CN" altLang="en-US" sz="2200" dirty="0" smtClean="0"/>
              <a:t>（</a:t>
            </a:r>
            <a:r>
              <a:rPr lang="en-US" altLang="zh-CN" sz="2200" dirty="0" err="1" smtClean="0"/>
              <a:t>gdb</a:t>
            </a:r>
            <a:r>
              <a:rPr lang="en-US" altLang="zh-CN" sz="2200" dirty="0" smtClean="0"/>
              <a:t>) watch  </a:t>
            </a:r>
            <a:r>
              <a:rPr lang="en-US" altLang="zh-CN" sz="2200" dirty="0" err="1" smtClean="0"/>
              <a:t>string2</a:t>
            </a:r>
            <a:r>
              <a:rPr lang="en-US" altLang="zh-CN" sz="2200" dirty="0" smtClean="0"/>
              <a:t>[size-</a:t>
            </a:r>
            <a:r>
              <a:rPr lang="en-US" altLang="zh-CN" sz="2200" dirty="0" err="1" smtClean="0"/>
              <a:t>i</a:t>
            </a:r>
            <a:r>
              <a:rPr lang="en-US" altLang="zh-CN" sz="2200" dirty="0" smtClean="0"/>
              <a:t>]</a:t>
            </a:r>
          </a:p>
          <a:p>
            <a:pPr marL="0" indent="0">
              <a:buNone/>
            </a:pPr>
            <a:r>
              <a:rPr lang="en-US" altLang="zh-CN" sz="2200" dirty="0" smtClean="0"/>
              <a:t>  </a:t>
            </a:r>
            <a:r>
              <a:rPr lang="en-US" altLang="zh-CN" sz="2200" dirty="0" err="1" smtClean="0"/>
              <a:t>Watchpoint</a:t>
            </a:r>
            <a:r>
              <a:rPr lang="en-US" altLang="zh-CN" sz="2200" dirty="0" smtClean="0"/>
              <a:t> 2: </a:t>
            </a:r>
            <a:r>
              <a:rPr lang="en-US" altLang="zh-CN" sz="2200" dirty="0" err="1" smtClean="0"/>
              <a:t>string2</a:t>
            </a:r>
            <a:r>
              <a:rPr lang="en-US" altLang="zh-CN" sz="2200" dirty="0" smtClean="0"/>
              <a:t>[size-</a:t>
            </a:r>
            <a:r>
              <a:rPr lang="en-US" altLang="zh-CN" sz="2200" dirty="0" err="1" smtClean="0"/>
              <a:t>i</a:t>
            </a:r>
            <a:r>
              <a:rPr lang="en-US" altLang="zh-CN" sz="2200" dirty="0" smtClean="0"/>
              <a:t>]</a:t>
            </a:r>
          </a:p>
          <a:p>
            <a:pPr marL="0" indent="0">
              <a:buNone/>
            </a:pPr>
            <a:r>
              <a:rPr lang="zh-CN" altLang="en-US" sz="2200" dirty="0"/>
              <a:t>观察点</a:t>
            </a:r>
            <a:r>
              <a:rPr lang="zh-CN" altLang="en-US" sz="2200" dirty="0" smtClean="0"/>
              <a:t>设好后，下面用</a:t>
            </a:r>
            <a:r>
              <a:rPr lang="en-US" altLang="zh-CN" sz="2200" dirty="0" smtClean="0"/>
              <a:t>next</a:t>
            </a:r>
            <a:r>
              <a:rPr lang="zh-CN" altLang="en-US" sz="2200" dirty="0" smtClean="0"/>
              <a:t>命令来</a:t>
            </a:r>
            <a:r>
              <a:rPr lang="zh-CN" altLang="en-US" sz="2200" dirty="0"/>
              <a:t>分步</a:t>
            </a:r>
            <a:r>
              <a:rPr lang="zh-CN" altLang="en-US" sz="2200" dirty="0" smtClean="0"/>
              <a:t>执行</a:t>
            </a:r>
            <a:r>
              <a:rPr lang="en-US" altLang="zh-CN" sz="2200" dirty="0" smtClean="0"/>
              <a:t>for</a:t>
            </a:r>
            <a:r>
              <a:rPr lang="zh-CN" altLang="en-US" sz="2200" dirty="0" smtClean="0"/>
              <a:t>循环：</a:t>
            </a:r>
            <a:endParaRPr lang="en-US" altLang="zh-CN" sz="2200" dirty="0" smtClean="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77</a:t>
            </a:fld>
            <a:endParaRPr lang="en-US" altLang="zh-CN"/>
          </a:p>
        </p:txBody>
      </p:sp>
    </p:spTree>
    <p:extLst>
      <p:ext uri="{BB962C8B-B14F-4D97-AF65-F5344CB8AC3E}">
        <p14:creationId xmlns:p14="http://schemas.microsoft.com/office/powerpoint/2010/main" val="3348627078"/>
      </p:ext>
    </p:ext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GDB</a:t>
            </a:r>
            <a:r>
              <a:rPr lang="zh-CN" altLang="en-US" dirty="0"/>
              <a:t>调试</a:t>
            </a:r>
          </a:p>
        </p:txBody>
      </p:sp>
      <p:sp>
        <p:nvSpPr>
          <p:cNvPr id="3" name="内容占位符 2"/>
          <p:cNvSpPr>
            <a:spLocks noGrp="1"/>
          </p:cNvSpPr>
          <p:nvPr>
            <p:ph idx="1"/>
          </p:nvPr>
        </p:nvSpPr>
        <p:spPr>
          <a:xfrm>
            <a:off x="457200" y="1196752"/>
            <a:ext cx="8435280" cy="5040560"/>
          </a:xfrm>
        </p:spPr>
        <p:txBody>
          <a:bodyPr/>
          <a:lstStyle/>
          <a:p>
            <a:pPr marL="0" indent="0">
              <a:buNone/>
            </a:pPr>
            <a:r>
              <a:rPr lang="zh-CN" altLang="en-US" sz="2400" dirty="0" smtClean="0"/>
              <a:t>（</a:t>
            </a:r>
            <a:r>
              <a:rPr lang="en-US" altLang="zh-CN" sz="2400" dirty="0" err="1" smtClean="0"/>
              <a:t>gdb</a:t>
            </a:r>
            <a:r>
              <a:rPr lang="en-US" altLang="zh-CN" sz="2400" dirty="0" smtClean="0"/>
              <a:t>) next</a:t>
            </a:r>
          </a:p>
          <a:p>
            <a:pPr marL="0" indent="0">
              <a:buNone/>
            </a:pPr>
            <a:r>
              <a:rPr lang="zh-CN" altLang="en-US" sz="2400" dirty="0" smtClean="0"/>
              <a:t>经过第一次循环后，</a:t>
            </a:r>
            <a:r>
              <a:rPr lang="en-US" altLang="zh-CN" sz="2400" dirty="0" err="1" smtClean="0"/>
              <a:t>gdb</a:t>
            </a:r>
            <a:r>
              <a:rPr lang="zh-CN" altLang="en-US" sz="2400" dirty="0" smtClean="0"/>
              <a:t>显示</a:t>
            </a:r>
            <a:r>
              <a:rPr lang="en-US" altLang="zh-CN" sz="2400" dirty="0" err="1"/>
              <a:t>string2</a:t>
            </a:r>
            <a:r>
              <a:rPr lang="en-US" altLang="zh-CN" sz="2400" dirty="0"/>
              <a:t>[size-</a:t>
            </a:r>
            <a:r>
              <a:rPr lang="en-US" altLang="zh-CN" sz="2400" dirty="0" err="1"/>
              <a:t>i</a:t>
            </a:r>
            <a:r>
              <a:rPr lang="en-US" altLang="zh-CN" sz="2400" dirty="0" smtClean="0"/>
              <a:t>]</a:t>
            </a:r>
            <a:r>
              <a:rPr lang="zh-CN" altLang="en-US" sz="2400" dirty="0" smtClean="0"/>
              <a:t>的值是“</a:t>
            </a:r>
            <a:r>
              <a:rPr lang="en-US" altLang="zh-CN" sz="2400" dirty="0" smtClean="0"/>
              <a:t>h</a:t>
            </a:r>
            <a:r>
              <a:rPr lang="zh-CN" altLang="en-US" sz="2400" dirty="0" smtClean="0"/>
              <a:t>”</a:t>
            </a:r>
            <a:r>
              <a:rPr lang="en-US" altLang="zh-CN" sz="2400" dirty="0" smtClean="0"/>
              <a:t>,</a:t>
            </a:r>
            <a:r>
              <a:rPr lang="en-US" altLang="zh-CN" sz="2400" dirty="0" err="1" smtClean="0"/>
              <a:t>gdb</a:t>
            </a:r>
            <a:r>
              <a:rPr lang="zh-CN" altLang="en-US" sz="2400" dirty="0" smtClean="0"/>
              <a:t>输出如下提示：</a:t>
            </a:r>
            <a:endParaRPr lang="en-US" altLang="zh-CN" sz="2400" dirty="0" smtClean="0"/>
          </a:p>
          <a:p>
            <a:pPr marL="0" indent="0">
              <a:buNone/>
            </a:pPr>
            <a:r>
              <a:rPr lang="en-US" altLang="zh-CN" sz="2200" dirty="0" err="1"/>
              <a:t>Watchpoint</a:t>
            </a:r>
            <a:r>
              <a:rPr lang="en-US" altLang="zh-CN" sz="2200" dirty="0"/>
              <a:t> </a:t>
            </a:r>
            <a:r>
              <a:rPr lang="en-US" altLang="zh-CN" sz="2200" dirty="0" smtClean="0"/>
              <a:t>2</a:t>
            </a:r>
            <a:r>
              <a:rPr lang="zh-CN" altLang="en-US" sz="2200" dirty="0" smtClean="0"/>
              <a:t>，</a:t>
            </a:r>
            <a:r>
              <a:rPr lang="en-US" altLang="zh-CN" sz="2200" dirty="0" err="1" smtClean="0"/>
              <a:t>string2</a:t>
            </a:r>
            <a:r>
              <a:rPr lang="en-US" altLang="zh-CN" sz="2200" dirty="0" smtClean="0"/>
              <a:t>[size-</a:t>
            </a:r>
            <a:r>
              <a:rPr lang="en-US" altLang="zh-CN" sz="2200" dirty="0" err="1" smtClean="0"/>
              <a:t>i</a:t>
            </a:r>
            <a:r>
              <a:rPr lang="en-US" altLang="zh-CN" sz="2200" dirty="0"/>
              <a:t>]</a:t>
            </a:r>
          </a:p>
          <a:p>
            <a:pPr marL="0" indent="0">
              <a:buNone/>
            </a:pPr>
            <a:r>
              <a:rPr lang="en-US" altLang="zh-CN" sz="2200" dirty="0" smtClean="0"/>
              <a:t>Old value = 0 ‘\0’</a:t>
            </a:r>
          </a:p>
          <a:p>
            <a:pPr marL="0" indent="0">
              <a:buNone/>
            </a:pPr>
            <a:r>
              <a:rPr lang="en-US" altLang="zh-CN" sz="2200" dirty="0" smtClean="0"/>
              <a:t>New value= 104  ‘h’</a:t>
            </a:r>
          </a:p>
          <a:p>
            <a:pPr marL="0" indent="0">
              <a:buNone/>
            </a:pPr>
            <a:r>
              <a:rPr lang="en-US" altLang="zh-CN" sz="2200" dirty="0" err="1" smtClean="0"/>
              <a:t>my_print2</a:t>
            </a:r>
            <a:r>
              <a:rPr lang="en-US" altLang="zh-CN" sz="2200" dirty="0" smtClean="0"/>
              <a:t>(string=</a:t>
            </a:r>
            <a:r>
              <a:rPr lang="en-US" altLang="zh-CN" sz="2200" dirty="0" err="1" smtClean="0"/>
              <a:t>oxbfffee00</a:t>
            </a:r>
            <a:r>
              <a:rPr lang="zh-CN" altLang="en-US" sz="2200" dirty="0"/>
              <a:t>“</a:t>
            </a:r>
            <a:r>
              <a:rPr lang="en-US" altLang="zh-CN" sz="2200" dirty="0"/>
              <a:t>hello there</a:t>
            </a:r>
            <a:r>
              <a:rPr lang="zh-CN" altLang="en-US" sz="2200" dirty="0"/>
              <a:t>”</a:t>
            </a:r>
            <a:r>
              <a:rPr lang="en-US" altLang="zh-CN" sz="2200" dirty="0"/>
              <a:t>) at </a:t>
            </a:r>
            <a:r>
              <a:rPr lang="en-US" altLang="zh-CN" sz="2200" dirty="0" err="1"/>
              <a:t>greeting.c</a:t>
            </a:r>
            <a:r>
              <a:rPr lang="en-US" altLang="zh-CN" sz="2200" dirty="0"/>
              <a:t> :</a:t>
            </a:r>
            <a:r>
              <a:rPr lang="en-US" altLang="zh-CN" sz="2200" dirty="0" smtClean="0"/>
              <a:t>21</a:t>
            </a:r>
          </a:p>
          <a:p>
            <a:pPr marL="0" indent="0">
              <a:buNone/>
            </a:pPr>
            <a:r>
              <a:rPr lang="en-US" altLang="zh-CN" sz="2200" dirty="0" smtClean="0"/>
              <a:t>21      for</a:t>
            </a:r>
            <a:r>
              <a:rPr lang="en-US" altLang="zh-CN" sz="2400" dirty="0" smtClean="0"/>
              <a:t>(</a:t>
            </a:r>
            <a:r>
              <a:rPr lang="en-US" altLang="zh-CN" sz="2400" dirty="0" err="1" smtClean="0"/>
              <a:t>i</a:t>
            </a:r>
            <a:r>
              <a:rPr lang="en-US" altLang="zh-CN" sz="2400" dirty="0" smtClean="0"/>
              <a:t> </a:t>
            </a:r>
            <a:r>
              <a:rPr lang="en-US" altLang="zh-CN" sz="2400" dirty="0"/>
              <a:t>= 0; </a:t>
            </a:r>
            <a:r>
              <a:rPr lang="en-US" altLang="zh-CN" sz="2400" dirty="0" err="1"/>
              <a:t>i</a:t>
            </a:r>
            <a:r>
              <a:rPr lang="en-US" altLang="zh-CN" sz="2400" dirty="0"/>
              <a:t> &lt; size; </a:t>
            </a:r>
            <a:r>
              <a:rPr lang="en-US" altLang="zh-CN" sz="2400" dirty="0" err="1"/>
              <a:t>i</a:t>
            </a:r>
            <a:r>
              <a:rPr lang="en-US" altLang="zh-CN" sz="2400" dirty="0" smtClean="0"/>
              <a:t>++)</a:t>
            </a:r>
          </a:p>
          <a:p>
            <a:pPr marL="0" indent="0">
              <a:buNone/>
            </a:pPr>
            <a:r>
              <a:rPr lang="en-US" altLang="zh-CN" sz="2400" dirty="0" smtClean="0"/>
              <a:t>(</a:t>
            </a:r>
            <a:r>
              <a:rPr lang="en-US" altLang="zh-CN" sz="2400" dirty="0" err="1" smtClean="0"/>
              <a:t>gdb</a:t>
            </a:r>
            <a:r>
              <a:rPr lang="en-US" altLang="zh-CN" sz="2400" dirty="0" smtClean="0"/>
              <a:t>)</a:t>
            </a:r>
            <a:endParaRPr lang="en-US" altLang="zh-CN" sz="2400" dirty="0"/>
          </a:p>
          <a:p>
            <a:pPr marL="0" indent="0">
              <a:buNone/>
            </a:pPr>
            <a:r>
              <a:rPr lang="zh-CN" altLang="en-US" sz="2400" dirty="0" smtClean="0"/>
              <a:t>该值是正确的，后来的数次循环结果都是正确的。当 </a:t>
            </a:r>
            <a:r>
              <a:rPr lang="en-US" altLang="zh-CN" sz="2400" dirty="0" err="1" smtClean="0"/>
              <a:t>i</a:t>
            </a:r>
            <a:r>
              <a:rPr lang="en-US" altLang="zh-CN" sz="2400" dirty="0" smtClean="0"/>
              <a:t> = 10</a:t>
            </a:r>
            <a:r>
              <a:rPr lang="zh-CN" altLang="en-US" sz="2400" dirty="0" smtClean="0"/>
              <a:t>时，表达式</a:t>
            </a:r>
            <a:r>
              <a:rPr lang="en-US" altLang="zh-CN" sz="2400" dirty="0" err="1"/>
              <a:t>string2</a:t>
            </a:r>
            <a:r>
              <a:rPr lang="en-US" altLang="zh-CN" sz="2400" dirty="0"/>
              <a:t>[size-</a:t>
            </a:r>
            <a:r>
              <a:rPr lang="en-US" altLang="zh-CN" sz="2400" dirty="0" err="1"/>
              <a:t>i</a:t>
            </a:r>
            <a:r>
              <a:rPr lang="en-US" altLang="zh-CN" sz="2400" dirty="0" smtClean="0"/>
              <a:t>]</a:t>
            </a:r>
            <a:r>
              <a:rPr lang="zh-CN" altLang="en-US" sz="2400" dirty="0" smtClean="0"/>
              <a:t>的值等于“</a:t>
            </a:r>
            <a:r>
              <a:rPr lang="en-US" altLang="zh-CN" sz="2400" dirty="0" smtClean="0"/>
              <a:t>e</a:t>
            </a:r>
            <a:r>
              <a:rPr lang="zh-CN" altLang="en-US" sz="2400" dirty="0" smtClean="0"/>
              <a:t>”</a:t>
            </a:r>
            <a:r>
              <a:rPr lang="en-US" altLang="zh-CN" sz="2400" dirty="0" smtClean="0"/>
              <a:t>,size-</a:t>
            </a:r>
            <a:r>
              <a:rPr lang="en-US" altLang="zh-CN" sz="2400" dirty="0" err="1" smtClean="0"/>
              <a:t>i</a:t>
            </a:r>
            <a:r>
              <a:rPr lang="zh-CN" altLang="en-US" sz="2400" dirty="0" smtClean="0"/>
              <a:t>的值等于</a:t>
            </a:r>
            <a:r>
              <a:rPr lang="en-US" altLang="zh-CN" sz="2400" dirty="0" smtClean="0"/>
              <a:t>1</a:t>
            </a:r>
            <a:r>
              <a:rPr lang="zh-CN" altLang="en-US" sz="2400" dirty="0" smtClean="0"/>
              <a:t>，最后一个字符已经复制到新字符串了。</a:t>
            </a:r>
            <a:endParaRPr lang="en-US" altLang="zh-CN" sz="24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78</a:t>
            </a:fld>
            <a:endParaRPr lang="en-US" altLang="zh-CN"/>
          </a:p>
        </p:txBody>
      </p:sp>
    </p:spTree>
    <p:extLst>
      <p:ext uri="{BB962C8B-B14F-4D97-AF65-F5344CB8AC3E}">
        <p14:creationId xmlns:p14="http://schemas.microsoft.com/office/powerpoint/2010/main" val="2608909490"/>
      </p:ext>
    </p:extLst>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7543800" cy="858837"/>
          </a:xfrm>
        </p:spPr>
        <p:txBody>
          <a:bodyPr/>
          <a:lstStyle/>
          <a:p>
            <a:r>
              <a:rPr lang="en-US" altLang="zh-CN" dirty="0" err="1"/>
              <a:t>GDB</a:t>
            </a:r>
            <a:r>
              <a:rPr lang="zh-CN" altLang="en-US" dirty="0"/>
              <a:t>调试</a:t>
            </a:r>
          </a:p>
        </p:txBody>
      </p:sp>
      <p:sp>
        <p:nvSpPr>
          <p:cNvPr id="3" name="内容占位符 2"/>
          <p:cNvSpPr>
            <a:spLocks noGrp="1"/>
          </p:cNvSpPr>
          <p:nvPr>
            <p:ph idx="1"/>
          </p:nvPr>
        </p:nvSpPr>
        <p:spPr>
          <a:xfrm>
            <a:off x="107504" y="1196752"/>
            <a:ext cx="8229600" cy="4411662"/>
          </a:xfrm>
        </p:spPr>
        <p:txBody>
          <a:bodyPr/>
          <a:lstStyle/>
          <a:p>
            <a:pPr>
              <a:lnSpc>
                <a:spcPct val="120000"/>
              </a:lnSpc>
            </a:pPr>
            <a:r>
              <a:rPr lang="zh-CN" altLang="en-US" sz="2600" dirty="0" smtClean="0"/>
              <a:t>再继续循环执行下去，将会看到已经没有值分配给</a:t>
            </a:r>
            <a:r>
              <a:rPr lang="en-US" altLang="zh-CN" sz="2600" dirty="0" err="1" smtClean="0"/>
              <a:t>string2</a:t>
            </a:r>
            <a:r>
              <a:rPr lang="en-US" altLang="zh-CN" sz="2600" dirty="0" smtClean="0"/>
              <a:t>[0]</a:t>
            </a:r>
            <a:r>
              <a:rPr lang="zh-CN" altLang="en-US" sz="2600" dirty="0" smtClean="0"/>
              <a:t>了。而它是新串的第一个字符。因为</a:t>
            </a:r>
            <a:r>
              <a:rPr lang="en-US" altLang="zh-CN" sz="2600" dirty="0" err="1" smtClean="0"/>
              <a:t>malloc</a:t>
            </a:r>
            <a:r>
              <a:rPr lang="zh-CN" altLang="en-US" sz="2600" dirty="0" smtClean="0"/>
              <a:t>函数在分配内存时把该字符串初始化为空（</a:t>
            </a:r>
            <a:r>
              <a:rPr lang="en-US" altLang="zh-CN" sz="2600" dirty="0" smtClean="0"/>
              <a:t>null)</a:t>
            </a:r>
            <a:r>
              <a:rPr lang="zh-CN" altLang="en-US" sz="2600" dirty="0" smtClean="0"/>
              <a:t>字符。所以</a:t>
            </a:r>
            <a:r>
              <a:rPr lang="en-US" altLang="zh-CN" sz="2600" dirty="0" err="1" smtClean="0"/>
              <a:t>string2</a:t>
            </a:r>
            <a:r>
              <a:rPr lang="zh-CN" altLang="en-US" sz="2600" dirty="0" smtClean="0"/>
              <a:t>的第一个字符是空字符，这就是为什么在打印</a:t>
            </a:r>
            <a:r>
              <a:rPr lang="en-US" altLang="zh-CN" sz="2600" dirty="0" err="1" smtClean="0"/>
              <a:t>string2</a:t>
            </a:r>
            <a:r>
              <a:rPr lang="zh-CN" altLang="en-US" sz="2600" dirty="0" smtClean="0"/>
              <a:t>时没有输出的原因。</a:t>
            </a:r>
            <a:endParaRPr lang="en-US" altLang="zh-CN" sz="2600" dirty="0" smtClean="0"/>
          </a:p>
          <a:p>
            <a:pPr>
              <a:lnSpc>
                <a:spcPct val="120000"/>
              </a:lnSpc>
            </a:pPr>
            <a:r>
              <a:rPr lang="zh-CN" altLang="en-US" sz="2600" dirty="0" smtClean="0"/>
              <a:t>修正错误，只需要把代码里写入</a:t>
            </a:r>
            <a:r>
              <a:rPr lang="en-US" altLang="zh-CN" sz="2600" dirty="0" err="1" smtClean="0"/>
              <a:t>string2</a:t>
            </a:r>
            <a:r>
              <a:rPr lang="zh-CN" altLang="en-US" sz="2600" dirty="0" smtClean="0"/>
              <a:t>的第一个字符的偏移量改为</a:t>
            </a:r>
            <a:r>
              <a:rPr lang="en-US" altLang="zh-CN" sz="2600" dirty="0" smtClean="0"/>
              <a:t>size-1</a:t>
            </a:r>
            <a:r>
              <a:rPr lang="zh-CN" altLang="en-US" sz="2600" dirty="0" smtClean="0"/>
              <a:t>，而不是</a:t>
            </a:r>
            <a:r>
              <a:rPr lang="en-US" altLang="zh-CN" sz="2600" dirty="0" smtClean="0"/>
              <a:t>size</a:t>
            </a:r>
            <a:r>
              <a:rPr lang="zh-CN" altLang="en-US" sz="2600" dirty="0" smtClean="0"/>
              <a:t>。因为</a:t>
            </a:r>
            <a:r>
              <a:rPr lang="en-US" altLang="zh-CN" sz="2600" dirty="0" err="1" smtClean="0"/>
              <a:t>string2</a:t>
            </a:r>
            <a:r>
              <a:rPr lang="zh-CN" altLang="en-US" sz="2600" dirty="0" smtClean="0"/>
              <a:t>的大小为</a:t>
            </a:r>
            <a:r>
              <a:rPr lang="en-US" altLang="zh-CN" sz="2600" dirty="0" smtClean="0"/>
              <a:t>12</a:t>
            </a:r>
            <a:r>
              <a:rPr lang="zh-CN" altLang="en-US" sz="2600" dirty="0" smtClean="0"/>
              <a:t>，但起始偏移量是</a:t>
            </a:r>
            <a:r>
              <a:rPr lang="en-US" altLang="zh-CN" sz="2600" dirty="0" smtClean="0"/>
              <a:t>0</a:t>
            </a:r>
            <a:r>
              <a:rPr lang="zh-CN" altLang="en-US" sz="2600" dirty="0" smtClean="0"/>
              <a:t>，串内的字符从偏移量</a:t>
            </a:r>
            <a:r>
              <a:rPr lang="en-US" altLang="zh-CN" sz="2600" dirty="0" smtClean="0"/>
              <a:t>0</a:t>
            </a:r>
            <a:r>
              <a:rPr lang="zh-CN" altLang="en-US" sz="2600" dirty="0" smtClean="0"/>
              <a:t>到偏移量</a:t>
            </a:r>
            <a:r>
              <a:rPr lang="en-US" altLang="zh-CN" sz="2600" dirty="0" smtClean="0"/>
              <a:t>10</a:t>
            </a:r>
            <a:r>
              <a:rPr lang="zh-CN" altLang="en-US" sz="2600" dirty="0" smtClean="0"/>
              <a:t>，偏移量</a:t>
            </a:r>
            <a:r>
              <a:rPr lang="en-US" altLang="zh-CN" sz="2600" dirty="0" smtClean="0"/>
              <a:t>11</a:t>
            </a:r>
            <a:r>
              <a:rPr lang="zh-CN" altLang="en-US" sz="2600" dirty="0" smtClean="0"/>
              <a:t>为空字符保留，从而引起了字符错位，导致无法获得正确的输出结果。</a:t>
            </a:r>
            <a:endParaRPr lang="zh-CN" altLang="en-US" sz="26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79</a:t>
            </a:fld>
            <a:endParaRPr lang="en-US" altLang="zh-CN"/>
          </a:p>
        </p:txBody>
      </p:sp>
    </p:spTree>
    <p:extLst>
      <p:ext uri="{BB962C8B-B14F-4D97-AF65-F5344CB8AC3E}">
        <p14:creationId xmlns:p14="http://schemas.microsoft.com/office/powerpoint/2010/main" val="216750856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kumimoji="1" lang="zh-CN" altLang="en-US" dirty="0" smtClean="0"/>
              <a:t>文本输入模式</a:t>
            </a:r>
            <a:endParaRPr kumimoji="1" lang="zh-CN" altLang="en-US" sz="3200" b="1" dirty="0">
              <a:ea typeface="楷体_GB2312" pitchFamily="49" charset="-122"/>
            </a:endParaRPr>
          </a:p>
        </p:txBody>
      </p:sp>
      <p:sp>
        <p:nvSpPr>
          <p:cNvPr id="304131" name="Rectangle 3"/>
          <p:cNvSpPr>
            <a:spLocks noGrp="1" noChangeArrowheads="1"/>
          </p:cNvSpPr>
          <p:nvPr>
            <p:ph type="body" idx="1"/>
          </p:nvPr>
        </p:nvSpPr>
        <p:spPr>
          <a:xfrm>
            <a:off x="323528" y="1556792"/>
            <a:ext cx="8280920" cy="4320480"/>
          </a:xfrm>
        </p:spPr>
        <p:txBody>
          <a:bodyPr/>
          <a:lstStyle/>
          <a:p>
            <a:pPr>
              <a:lnSpc>
                <a:spcPct val="130000"/>
              </a:lnSpc>
            </a:pPr>
            <a:r>
              <a:rPr kumimoji="1" lang="zh-CN" altLang="en-US" sz="2600" b="1" dirty="0"/>
              <a:t>在</a:t>
            </a:r>
            <a:r>
              <a:rPr kumimoji="1" lang="zh-CN" altLang="en-US" sz="2600" b="1" dirty="0">
                <a:solidFill>
                  <a:srgbClr val="CC0099"/>
                </a:solidFill>
              </a:rPr>
              <a:t>命令模式</a:t>
            </a:r>
            <a:r>
              <a:rPr kumimoji="1" lang="zh-CN" altLang="en-US" sz="2600" b="1" dirty="0" smtClean="0">
                <a:solidFill>
                  <a:srgbClr val="CC0099"/>
                </a:solidFill>
              </a:rPr>
              <a:t>下</a:t>
            </a:r>
            <a:r>
              <a:rPr kumimoji="1" lang="zh-CN" altLang="en-US" sz="2600" dirty="0" smtClean="0"/>
              <a:t>输入</a:t>
            </a:r>
            <a:r>
              <a:rPr kumimoji="1" lang="zh-CN" altLang="en-US" sz="2600" dirty="0" smtClean="0">
                <a:solidFill>
                  <a:srgbClr val="CC0099"/>
                </a:solidFill>
              </a:rPr>
              <a:t>插入命令</a:t>
            </a:r>
            <a:r>
              <a:rPr kumimoji="1" lang="en-US" altLang="zh-CN" sz="2600" dirty="0" err="1" smtClean="0">
                <a:solidFill>
                  <a:srgbClr val="CC0099"/>
                </a:solidFill>
              </a:rPr>
              <a:t>i</a:t>
            </a:r>
            <a:r>
              <a:rPr kumimoji="1" lang="zh-CN" altLang="en-US" sz="2600" dirty="0" smtClean="0"/>
              <a:t>、</a:t>
            </a:r>
            <a:r>
              <a:rPr kumimoji="1" lang="zh-CN" altLang="en-US" sz="2600" dirty="0" smtClean="0">
                <a:solidFill>
                  <a:srgbClr val="CC0099"/>
                </a:solidFill>
              </a:rPr>
              <a:t>附加命令</a:t>
            </a:r>
            <a:r>
              <a:rPr kumimoji="1" lang="en-US" altLang="zh-CN" sz="2600" dirty="0" smtClean="0">
                <a:solidFill>
                  <a:srgbClr val="CC0099"/>
                </a:solidFill>
              </a:rPr>
              <a:t>a</a:t>
            </a:r>
            <a:r>
              <a:rPr kumimoji="1" lang="zh-CN" altLang="en-US" sz="2600" dirty="0" smtClean="0"/>
              <a:t>、</a:t>
            </a:r>
            <a:r>
              <a:rPr kumimoji="1" lang="zh-CN" altLang="en-US" sz="2600" dirty="0" smtClean="0">
                <a:solidFill>
                  <a:srgbClr val="CC0099"/>
                </a:solidFill>
              </a:rPr>
              <a:t>打开命令</a:t>
            </a:r>
            <a:r>
              <a:rPr kumimoji="1" lang="en-US" altLang="zh-CN" sz="2600" dirty="0" smtClean="0">
                <a:solidFill>
                  <a:srgbClr val="CC0099"/>
                </a:solidFill>
              </a:rPr>
              <a:t>o</a:t>
            </a:r>
            <a:r>
              <a:rPr kumimoji="1" lang="zh-CN" altLang="en-US" sz="2600" dirty="0" smtClean="0"/>
              <a:t>、</a:t>
            </a:r>
            <a:r>
              <a:rPr kumimoji="1" lang="zh-CN" altLang="en-US" sz="2600" dirty="0" smtClean="0">
                <a:solidFill>
                  <a:srgbClr val="CC0099"/>
                </a:solidFill>
              </a:rPr>
              <a:t>修改命令</a:t>
            </a:r>
            <a:r>
              <a:rPr kumimoji="1" lang="en-US" altLang="zh-CN" sz="2600" dirty="0" smtClean="0">
                <a:solidFill>
                  <a:srgbClr val="CC0099"/>
                </a:solidFill>
              </a:rPr>
              <a:t>c</a:t>
            </a:r>
            <a:r>
              <a:rPr kumimoji="1" lang="zh-CN" altLang="en-US" sz="2600" dirty="0" smtClean="0"/>
              <a:t>、</a:t>
            </a:r>
            <a:r>
              <a:rPr kumimoji="1" lang="zh-CN" altLang="en-US" sz="2600" dirty="0" smtClean="0">
                <a:solidFill>
                  <a:srgbClr val="CC0099"/>
                </a:solidFill>
              </a:rPr>
              <a:t>取代命令</a:t>
            </a:r>
            <a:r>
              <a:rPr kumimoji="1" lang="en-US" altLang="zh-CN" sz="2600" dirty="0" smtClean="0">
                <a:solidFill>
                  <a:srgbClr val="CC0099"/>
                </a:solidFill>
              </a:rPr>
              <a:t>r</a:t>
            </a:r>
            <a:r>
              <a:rPr kumimoji="1" lang="zh-CN" altLang="en-US" sz="2600" dirty="0" smtClean="0"/>
              <a:t>或</a:t>
            </a:r>
            <a:r>
              <a:rPr kumimoji="1" lang="zh-CN" altLang="en-US" sz="2600" dirty="0" smtClean="0">
                <a:solidFill>
                  <a:srgbClr val="CC0099"/>
                </a:solidFill>
              </a:rPr>
              <a:t>替换命令</a:t>
            </a:r>
            <a:r>
              <a:rPr kumimoji="1" lang="en-US" altLang="zh-CN" sz="2600" dirty="0" smtClean="0">
                <a:solidFill>
                  <a:srgbClr val="CC0099"/>
                </a:solidFill>
              </a:rPr>
              <a:t>s</a:t>
            </a:r>
            <a:r>
              <a:rPr kumimoji="1" lang="zh-CN" altLang="en-US" sz="2600" dirty="0" smtClean="0"/>
              <a:t>都可以进入文本输入模式，</a:t>
            </a:r>
            <a:r>
              <a:rPr kumimoji="1" lang="zh-CN" altLang="en-US" sz="2600" b="1" dirty="0" smtClean="0"/>
              <a:t>也</a:t>
            </a:r>
            <a:r>
              <a:rPr kumimoji="1" lang="zh-CN" altLang="en-US" sz="2600" b="1" dirty="0"/>
              <a:t>称编辑</a:t>
            </a:r>
            <a:r>
              <a:rPr kumimoji="1" lang="zh-CN" altLang="en-US" sz="2600" b="1" dirty="0" smtClean="0"/>
              <a:t>模式或插入模式。</a:t>
            </a:r>
            <a:endParaRPr kumimoji="1" lang="zh-CN" altLang="en-US" sz="2600" b="1" dirty="0"/>
          </a:p>
          <a:p>
            <a:pPr>
              <a:lnSpc>
                <a:spcPct val="130000"/>
              </a:lnSpc>
            </a:pPr>
            <a:r>
              <a:rPr kumimoji="1" lang="zh-CN" altLang="en-US" sz="2600" b="1" dirty="0"/>
              <a:t>一旦</a:t>
            </a:r>
            <a:r>
              <a:rPr kumimoji="1" lang="zh-CN" altLang="en-US" sz="2600" b="1" dirty="0" smtClean="0"/>
              <a:t>进入</a:t>
            </a:r>
            <a:r>
              <a:rPr kumimoji="1" lang="zh-CN" altLang="en-US" sz="2600" dirty="0" smtClean="0"/>
              <a:t>文本输入</a:t>
            </a:r>
            <a:r>
              <a:rPr kumimoji="1" lang="zh-CN" altLang="en-US" sz="2600" b="1" dirty="0" smtClean="0"/>
              <a:t>模式，用户输入的任何字符都被</a:t>
            </a:r>
            <a:r>
              <a:rPr kumimoji="1" lang="en-US" altLang="zh-CN" sz="2600" b="1" dirty="0" smtClean="0"/>
              <a:t>vi</a:t>
            </a:r>
            <a:r>
              <a:rPr kumimoji="1" lang="zh-CN" altLang="en-US" sz="2600" b="1" dirty="0" smtClean="0"/>
              <a:t>当作文件内容保存起来，并在屏幕上显示。键入</a:t>
            </a:r>
            <a:r>
              <a:rPr kumimoji="1" lang="zh-CN" altLang="en-US" sz="2600" b="1" dirty="0">
                <a:latin typeface="Arial"/>
              </a:rPr>
              <a:t>“</a:t>
            </a:r>
            <a:r>
              <a:rPr kumimoji="1" lang="en-US" altLang="zh-CN" sz="2600" b="1" dirty="0">
                <a:solidFill>
                  <a:srgbClr val="CC0099"/>
                </a:solidFill>
              </a:rPr>
              <a:t>Esc</a:t>
            </a:r>
            <a:r>
              <a:rPr kumimoji="1" lang="en-US" altLang="zh-CN" sz="2600" b="1" dirty="0">
                <a:solidFill>
                  <a:srgbClr val="CC0099"/>
                </a:solidFill>
                <a:latin typeface="Arial"/>
              </a:rPr>
              <a:t>”</a:t>
            </a:r>
            <a:r>
              <a:rPr kumimoji="1" lang="zh-CN" altLang="en-US" sz="2600" b="1" dirty="0">
                <a:solidFill>
                  <a:srgbClr val="CC0099"/>
                </a:solidFill>
              </a:rPr>
              <a:t>键</a:t>
            </a:r>
            <a:r>
              <a:rPr kumimoji="1" lang="zh-CN" altLang="en-US" sz="2600" b="1" dirty="0"/>
              <a:t>，</a:t>
            </a:r>
            <a:r>
              <a:rPr kumimoji="1" lang="en-US" altLang="zh-CN" sz="2600" b="1" dirty="0"/>
              <a:t>vi</a:t>
            </a:r>
            <a:r>
              <a:rPr kumimoji="1" lang="zh-CN" altLang="en-US" sz="2600" b="1" dirty="0"/>
              <a:t>编辑器将</a:t>
            </a:r>
            <a:r>
              <a:rPr kumimoji="1" lang="zh-CN" altLang="en-US" sz="2600" b="1" dirty="0">
                <a:solidFill>
                  <a:srgbClr val="CC0099"/>
                </a:solidFill>
              </a:rPr>
              <a:t>自动回到命令模式</a:t>
            </a:r>
            <a:r>
              <a:rPr kumimoji="1" lang="zh-CN" altLang="en-US" sz="2600" b="1" dirty="0"/>
              <a:t>，此时所有的按键又称为命令键。</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8</a:t>
            </a:fld>
            <a:endParaRPr lang="en-US" altLang="zh-CN"/>
          </a:p>
        </p:txBody>
      </p:sp>
    </p:spTree>
    <p:extLst>
      <p:ext uri="{BB962C8B-B14F-4D97-AF65-F5344CB8AC3E}">
        <p14:creationId xmlns:p14="http://schemas.microsoft.com/office/powerpoint/2010/main" val="174122058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GDB</a:t>
            </a:r>
            <a:r>
              <a:rPr lang="zh-CN" altLang="en-US" dirty="0"/>
              <a:t>调试</a:t>
            </a:r>
          </a:p>
        </p:txBody>
      </p:sp>
      <p:sp>
        <p:nvSpPr>
          <p:cNvPr id="3" name="内容占位符 2"/>
          <p:cNvSpPr>
            <a:spLocks noGrp="1"/>
          </p:cNvSpPr>
          <p:nvPr>
            <p:ph idx="1"/>
          </p:nvPr>
        </p:nvSpPr>
        <p:spPr>
          <a:xfrm>
            <a:off x="395536" y="1124744"/>
            <a:ext cx="8229600" cy="4968552"/>
          </a:xfrm>
        </p:spPr>
        <p:txBody>
          <a:bodyPr/>
          <a:lstStyle/>
          <a:p>
            <a:pPr marL="0" indent="0">
              <a:buNone/>
            </a:pPr>
            <a:r>
              <a:rPr lang="zh-CN" altLang="en-US" sz="2400" dirty="0" smtClean="0"/>
              <a:t>修正后的代码：</a:t>
            </a:r>
            <a:endParaRPr lang="en-US" altLang="zh-CN" sz="2400" dirty="0" smtClean="0"/>
          </a:p>
          <a:p>
            <a:pPr marL="0" indent="0">
              <a:buNone/>
            </a:pPr>
            <a:r>
              <a:rPr lang="en-US" altLang="zh-CN" sz="2000" dirty="0"/>
              <a:t>#include &lt;</a:t>
            </a:r>
            <a:r>
              <a:rPr lang="en-US" altLang="zh-CN" sz="2000" dirty="0" err="1"/>
              <a:t>stdio.h</a:t>
            </a:r>
            <a:r>
              <a:rPr lang="en-US" altLang="zh-CN" sz="2000" dirty="0" smtClean="0"/>
              <a:t>&gt;</a:t>
            </a:r>
            <a:endParaRPr lang="en-US" altLang="zh-CN" sz="2000" dirty="0"/>
          </a:p>
          <a:p>
            <a:pPr marL="0" indent="0">
              <a:buNone/>
            </a:pPr>
            <a:r>
              <a:rPr lang="en-US" altLang="zh-CN" sz="2000" dirty="0"/>
              <a:t>void </a:t>
            </a:r>
            <a:r>
              <a:rPr lang="en-US" altLang="zh-CN" sz="2000" dirty="0" err="1"/>
              <a:t>my_print</a:t>
            </a:r>
            <a:r>
              <a:rPr lang="en-US" altLang="zh-CN" sz="2000" dirty="0"/>
              <a:t> (char *string);</a:t>
            </a:r>
            <a:endParaRPr lang="zh-CN" altLang="zh-CN" sz="2000" dirty="0"/>
          </a:p>
          <a:p>
            <a:pPr marL="0" indent="0">
              <a:buNone/>
            </a:pPr>
            <a:r>
              <a:rPr lang="en-US" altLang="zh-CN" sz="2000" dirty="0"/>
              <a:t>void </a:t>
            </a:r>
            <a:r>
              <a:rPr lang="en-US" altLang="zh-CN" sz="2000" dirty="0" err="1"/>
              <a:t>my_print2</a:t>
            </a:r>
            <a:r>
              <a:rPr lang="en-US" altLang="zh-CN" sz="2000" dirty="0"/>
              <a:t> (char *string);</a:t>
            </a:r>
          </a:p>
          <a:p>
            <a:pPr marL="0" indent="0">
              <a:buNone/>
            </a:pPr>
            <a:r>
              <a:rPr lang="en-US" altLang="zh-CN" sz="2000" dirty="0" smtClean="0"/>
              <a:t>main</a:t>
            </a:r>
            <a:r>
              <a:rPr lang="en-US" altLang="zh-CN" sz="2000" dirty="0"/>
              <a:t>( )</a:t>
            </a:r>
          </a:p>
          <a:p>
            <a:pPr marL="0" indent="0">
              <a:buNone/>
            </a:pPr>
            <a:r>
              <a:rPr lang="en-US" altLang="zh-CN" sz="2000" dirty="0"/>
              <a:t>{</a:t>
            </a:r>
          </a:p>
          <a:p>
            <a:pPr marL="0" indent="0">
              <a:buNone/>
            </a:pPr>
            <a:r>
              <a:rPr lang="en-US" altLang="zh-CN" sz="2000" dirty="0"/>
              <a:t>  char </a:t>
            </a:r>
            <a:r>
              <a:rPr lang="en-US" altLang="zh-CN" sz="2000" dirty="0" err="1"/>
              <a:t>my_string</a:t>
            </a:r>
            <a:r>
              <a:rPr lang="en-US" altLang="zh-CN" sz="2000" dirty="0" smtClean="0"/>
              <a:t>[ ] </a:t>
            </a:r>
            <a:r>
              <a:rPr lang="en-US" altLang="zh-CN" sz="2000" dirty="0"/>
              <a:t>= "hello there";</a:t>
            </a:r>
          </a:p>
          <a:p>
            <a:pPr marL="0" indent="0">
              <a:buNone/>
            </a:pPr>
            <a:r>
              <a:rPr lang="en-US" altLang="zh-CN" sz="2000" dirty="0"/>
              <a:t>  </a:t>
            </a:r>
            <a:r>
              <a:rPr lang="en-US" altLang="zh-CN" sz="2000" dirty="0" err="1"/>
              <a:t>my_print</a:t>
            </a:r>
            <a:r>
              <a:rPr lang="en-US" altLang="zh-CN" sz="2000" dirty="0"/>
              <a:t> (</a:t>
            </a:r>
            <a:r>
              <a:rPr lang="en-US" altLang="zh-CN" sz="2000" dirty="0" err="1"/>
              <a:t>my_string</a:t>
            </a:r>
            <a:r>
              <a:rPr lang="en-US" altLang="zh-CN" sz="2000" dirty="0"/>
              <a:t>);</a:t>
            </a:r>
          </a:p>
          <a:p>
            <a:pPr marL="0" indent="0">
              <a:buNone/>
            </a:pPr>
            <a:r>
              <a:rPr lang="en-US" altLang="zh-CN" sz="2000" dirty="0"/>
              <a:t>  </a:t>
            </a:r>
            <a:r>
              <a:rPr lang="en-US" altLang="zh-CN" sz="2000" dirty="0" err="1"/>
              <a:t>my_print2</a:t>
            </a:r>
            <a:r>
              <a:rPr lang="en-US" altLang="zh-CN" sz="2000" dirty="0"/>
              <a:t> (</a:t>
            </a:r>
            <a:r>
              <a:rPr lang="en-US" altLang="zh-CN" sz="2000" dirty="0" err="1"/>
              <a:t>my_string</a:t>
            </a:r>
            <a:r>
              <a:rPr lang="en-US" altLang="zh-CN" sz="2000" dirty="0"/>
              <a:t>);</a:t>
            </a:r>
          </a:p>
          <a:p>
            <a:pPr marL="0" indent="0">
              <a:buNone/>
            </a:pPr>
            <a:r>
              <a:rPr lang="en-US" altLang="zh-CN" sz="2000" dirty="0"/>
              <a:t>}</a:t>
            </a:r>
          </a:p>
          <a:p>
            <a:pPr marL="0" indent="0">
              <a:buNone/>
            </a:pPr>
            <a:r>
              <a:rPr lang="en-US" altLang="zh-CN" sz="2000" dirty="0"/>
              <a:t>void </a:t>
            </a:r>
            <a:r>
              <a:rPr lang="en-US" altLang="zh-CN" sz="2000" dirty="0" err="1"/>
              <a:t>my_print</a:t>
            </a:r>
            <a:r>
              <a:rPr lang="en-US" altLang="zh-CN" sz="2000" dirty="0"/>
              <a:t> (char *string)</a:t>
            </a:r>
          </a:p>
          <a:p>
            <a:pPr marL="0" indent="0">
              <a:buNone/>
            </a:pPr>
            <a:r>
              <a:rPr lang="en-US" altLang="zh-CN" sz="2000" dirty="0"/>
              <a:t>{</a:t>
            </a:r>
          </a:p>
          <a:p>
            <a:pPr marL="0" indent="0">
              <a:buNone/>
            </a:pPr>
            <a:r>
              <a:rPr lang="en-US" altLang="zh-CN" sz="2000" dirty="0"/>
              <a:t>  </a:t>
            </a:r>
            <a:r>
              <a:rPr lang="en-US" altLang="zh-CN" sz="2000" dirty="0" err="1"/>
              <a:t>printf</a:t>
            </a:r>
            <a:r>
              <a:rPr lang="en-US" altLang="zh-CN" sz="2000" dirty="0"/>
              <a:t> ("The string is %s\n", string);</a:t>
            </a:r>
          </a:p>
          <a:p>
            <a:pPr marL="0" indent="0">
              <a:buNone/>
            </a:pPr>
            <a:r>
              <a:rPr lang="en-US" altLang="zh-CN" sz="2000" dirty="0"/>
              <a:t>}</a:t>
            </a:r>
            <a:endParaRPr lang="zh-CN" altLang="en-US" sz="20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80</a:t>
            </a:fld>
            <a:endParaRPr lang="en-US" altLang="zh-CN"/>
          </a:p>
        </p:txBody>
      </p:sp>
    </p:spTree>
    <p:extLst>
      <p:ext uri="{BB962C8B-B14F-4D97-AF65-F5344CB8AC3E}">
        <p14:creationId xmlns:p14="http://schemas.microsoft.com/office/powerpoint/2010/main" val="448553580"/>
      </p:ext>
    </p:extLst>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GDB</a:t>
            </a:r>
            <a:r>
              <a:rPr lang="zh-CN" altLang="en-US" dirty="0"/>
              <a:t>调试</a:t>
            </a:r>
          </a:p>
        </p:txBody>
      </p:sp>
      <p:sp>
        <p:nvSpPr>
          <p:cNvPr id="3" name="内容占位符 2"/>
          <p:cNvSpPr>
            <a:spLocks noGrp="1"/>
          </p:cNvSpPr>
          <p:nvPr>
            <p:ph idx="1"/>
          </p:nvPr>
        </p:nvSpPr>
        <p:spPr>
          <a:xfrm>
            <a:off x="457200" y="1268760"/>
            <a:ext cx="8229600" cy="4411662"/>
          </a:xfrm>
        </p:spPr>
        <p:txBody>
          <a:bodyPr/>
          <a:lstStyle/>
          <a:p>
            <a:pPr marL="0" indent="0">
              <a:buNone/>
            </a:pPr>
            <a:r>
              <a:rPr lang="en-US" altLang="zh-CN" sz="2300" dirty="0"/>
              <a:t>void </a:t>
            </a:r>
            <a:r>
              <a:rPr lang="en-US" altLang="zh-CN" sz="2300" dirty="0" err="1"/>
              <a:t>my_print2</a:t>
            </a:r>
            <a:r>
              <a:rPr lang="en-US" altLang="zh-CN" sz="2300" dirty="0"/>
              <a:t> (char *string)</a:t>
            </a:r>
          </a:p>
          <a:p>
            <a:pPr marL="0" indent="0">
              <a:buNone/>
            </a:pPr>
            <a:r>
              <a:rPr lang="en-US" altLang="zh-CN" sz="2300" dirty="0"/>
              <a:t>{</a:t>
            </a:r>
          </a:p>
          <a:p>
            <a:pPr marL="0" indent="0">
              <a:buNone/>
            </a:pPr>
            <a:r>
              <a:rPr lang="en-US" altLang="zh-CN" sz="2300" dirty="0"/>
              <a:t>  char *</a:t>
            </a:r>
            <a:r>
              <a:rPr lang="en-US" altLang="zh-CN" sz="2300" dirty="0" err="1"/>
              <a:t>string2</a:t>
            </a:r>
            <a:r>
              <a:rPr lang="en-US" altLang="zh-CN" sz="2300" dirty="0"/>
              <a:t>;</a:t>
            </a:r>
          </a:p>
          <a:p>
            <a:pPr marL="0" indent="0">
              <a:buNone/>
            </a:pPr>
            <a:r>
              <a:rPr lang="en-US" altLang="zh-CN" sz="2300" dirty="0"/>
              <a:t>  </a:t>
            </a:r>
            <a:r>
              <a:rPr lang="en-US" altLang="zh-CN" sz="2300" dirty="0" err="1"/>
              <a:t>int</a:t>
            </a:r>
            <a:r>
              <a:rPr lang="en-US" altLang="zh-CN" sz="2300" dirty="0"/>
              <a:t> </a:t>
            </a:r>
            <a:r>
              <a:rPr lang="en-US" altLang="zh-CN" sz="2300" dirty="0" smtClean="0"/>
              <a:t>size, </a:t>
            </a:r>
            <a:r>
              <a:rPr lang="en-US" altLang="zh-CN" sz="2300" dirty="0" err="1" smtClean="0"/>
              <a:t>size2</a:t>
            </a:r>
            <a:r>
              <a:rPr lang="en-US" altLang="zh-CN" sz="2300" dirty="0" smtClean="0"/>
              <a:t>, </a:t>
            </a:r>
            <a:r>
              <a:rPr lang="en-US" altLang="zh-CN" sz="2300" dirty="0" err="1"/>
              <a:t>i</a:t>
            </a:r>
            <a:r>
              <a:rPr lang="en-US" altLang="zh-CN" sz="2300" dirty="0"/>
              <a:t>;</a:t>
            </a:r>
          </a:p>
          <a:p>
            <a:pPr marL="0" indent="0">
              <a:buNone/>
            </a:pPr>
            <a:r>
              <a:rPr lang="en-US" altLang="zh-CN" sz="2300" dirty="0"/>
              <a:t>  size = </a:t>
            </a:r>
            <a:r>
              <a:rPr lang="en-US" altLang="zh-CN" sz="2300" dirty="0" err="1"/>
              <a:t>strlen</a:t>
            </a:r>
            <a:r>
              <a:rPr lang="en-US" altLang="zh-CN" sz="2300" dirty="0"/>
              <a:t> (string</a:t>
            </a:r>
            <a:r>
              <a:rPr lang="en-US" altLang="zh-CN" sz="2300" dirty="0" smtClean="0"/>
              <a:t>);</a:t>
            </a:r>
          </a:p>
          <a:p>
            <a:pPr marL="0" indent="0">
              <a:buNone/>
            </a:pPr>
            <a:r>
              <a:rPr lang="en-US" altLang="zh-CN" sz="2300" dirty="0"/>
              <a:t> </a:t>
            </a:r>
            <a:r>
              <a:rPr lang="en-US" altLang="zh-CN" sz="2300" dirty="0" smtClean="0"/>
              <a:t> </a:t>
            </a:r>
            <a:r>
              <a:rPr lang="en-US" altLang="zh-CN" sz="2300" dirty="0" err="1" smtClean="0"/>
              <a:t>size2</a:t>
            </a:r>
            <a:r>
              <a:rPr lang="en-US" altLang="zh-CN" sz="2300" dirty="0" smtClean="0"/>
              <a:t> = size-1;</a:t>
            </a:r>
            <a:endParaRPr lang="en-US" altLang="zh-CN" sz="2300" dirty="0"/>
          </a:p>
          <a:p>
            <a:pPr marL="0" indent="0">
              <a:buNone/>
            </a:pPr>
            <a:r>
              <a:rPr lang="en-US" altLang="zh-CN" sz="2300" dirty="0"/>
              <a:t>  </a:t>
            </a:r>
            <a:r>
              <a:rPr lang="en-US" altLang="zh-CN" sz="2300" dirty="0" err="1"/>
              <a:t>string2</a:t>
            </a:r>
            <a:r>
              <a:rPr lang="en-US" altLang="zh-CN" sz="2300" dirty="0"/>
              <a:t> = (char *) </a:t>
            </a:r>
            <a:r>
              <a:rPr lang="en-US" altLang="zh-CN" sz="2300" dirty="0" err="1"/>
              <a:t>malloc</a:t>
            </a:r>
            <a:r>
              <a:rPr lang="en-US" altLang="zh-CN" sz="2300" dirty="0"/>
              <a:t> (size + 1</a:t>
            </a:r>
            <a:r>
              <a:rPr lang="en-US" altLang="zh-CN" sz="2300" dirty="0" smtClean="0"/>
              <a:t>);</a:t>
            </a:r>
          </a:p>
          <a:p>
            <a:pPr marL="0" indent="0">
              <a:buNone/>
            </a:pPr>
            <a:r>
              <a:rPr lang="en-US" altLang="zh-CN" sz="2300" dirty="0" smtClean="0"/>
              <a:t> </a:t>
            </a:r>
            <a:r>
              <a:rPr lang="en-US" altLang="zh-CN" sz="2300" dirty="0"/>
              <a:t>for (</a:t>
            </a:r>
            <a:r>
              <a:rPr lang="en-US" altLang="zh-CN" sz="2300" dirty="0" err="1"/>
              <a:t>i</a:t>
            </a:r>
            <a:r>
              <a:rPr lang="en-US" altLang="zh-CN" sz="2300" dirty="0"/>
              <a:t> = 0; </a:t>
            </a:r>
            <a:r>
              <a:rPr lang="en-US" altLang="zh-CN" sz="2300" dirty="0" err="1"/>
              <a:t>i</a:t>
            </a:r>
            <a:r>
              <a:rPr lang="en-US" altLang="zh-CN" sz="2300" dirty="0"/>
              <a:t> &lt; size; </a:t>
            </a:r>
            <a:r>
              <a:rPr lang="en-US" altLang="zh-CN" sz="2300" dirty="0" err="1"/>
              <a:t>i</a:t>
            </a:r>
            <a:r>
              <a:rPr lang="en-US" altLang="zh-CN" sz="2300" dirty="0"/>
              <a:t>++)</a:t>
            </a:r>
          </a:p>
          <a:p>
            <a:pPr marL="0" indent="0">
              <a:buNone/>
            </a:pPr>
            <a:r>
              <a:rPr lang="en-US" altLang="zh-CN" sz="2300" dirty="0"/>
              <a:t>       </a:t>
            </a:r>
            <a:r>
              <a:rPr lang="en-US" altLang="zh-CN" sz="2300" dirty="0" err="1" smtClean="0"/>
              <a:t>string2</a:t>
            </a:r>
            <a:r>
              <a:rPr lang="en-US" altLang="zh-CN" sz="2300" dirty="0" smtClean="0"/>
              <a:t>[</a:t>
            </a:r>
            <a:r>
              <a:rPr lang="en-US" altLang="zh-CN" sz="2300" dirty="0" err="1" smtClean="0"/>
              <a:t>siz2</a:t>
            </a:r>
            <a:r>
              <a:rPr lang="en-US" altLang="zh-CN" sz="2300" dirty="0" smtClean="0"/>
              <a:t> </a:t>
            </a:r>
            <a:r>
              <a:rPr lang="en-US" altLang="zh-CN" sz="2300" dirty="0"/>
              <a:t>- </a:t>
            </a:r>
            <a:r>
              <a:rPr lang="en-US" altLang="zh-CN" sz="2300" dirty="0" err="1"/>
              <a:t>i</a:t>
            </a:r>
            <a:r>
              <a:rPr lang="en-US" altLang="zh-CN" sz="2300" dirty="0"/>
              <a:t>] = string[</a:t>
            </a:r>
            <a:r>
              <a:rPr lang="en-US" altLang="zh-CN" sz="2300" dirty="0" err="1"/>
              <a:t>i</a:t>
            </a:r>
            <a:r>
              <a:rPr lang="en-US" altLang="zh-CN" sz="2300" dirty="0"/>
              <a:t>];</a:t>
            </a:r>
          </a:p>
          <a:p>
            <a:pPr marL="0" indent="0">
              <a:buNone/>
            </a:pPr>
            <a:r>
              <a:rPr lang="en-US" altLang="zh-CN" sz="2300" dirty="0"/>
              <a:t>  </a:t>
            </a:r>
            <a:r>
              <a:rPr lang="en-US" altLang="zh-CN" sz="2300" dirty="0" err="1" smtClean="0"/>
              <a:t>string2</a:t>
            </a:r>
            <a:r>
              <a:rPr lang="en-US" altLang="zh-CN" sz="2300" dirty="0" smtClean="0"/>
              <a:t>[size] </a:t>
            </a:r>
            <a:r>
              <a:rPr lang="en-US" altLang="zh-CN" sz="2300" dirty="0"/>
              <a:t>= '\0';</a:t>
            </a:r>
          </a:p>
          <a:p>
            <a:pPr marL="0" indent="0">
              <a:buNone/>
            </a:pPr>
            <a:r>
              <a:rPr lang="en-US" altLang="zh-CN" sz="2300" dirty="0"/>
              <a:t>  </a:t>
            </a:r>
            <a:r>
              <a:rPr lang="en-US" altLang="zh-CN" sz="2300" dirty="0" err="1"/>
              <a:t>printf</a:t>
            </a:r>
            <a:r>
              <a:rPr lang="en-US" altLang="zh-CN" sz="2300" dirty="0"/>
              <a:t> ("The string printed backward is %s\n", </a:t>
            </a:r>
            <a:r>
              <a:rPr lang="en-US" altLang="zh-CN" sz="2300" dirty="0" err="1"/>
              <a:t>string2</a:t>
            </a:r>
            <a:r>
              <a:rPr lang="en-US" altLang="zh-CN" sz="2300" dirty="0"/>
              <a:t>);</a:t>
            </a:r>
          </a:p>
          <a:p>
            <a:pPr marL="0" indent="0">
              <a:buNone/>
            </a:pPr>
            <a:r>
              <a:rPr lang="en-US" altLang="zh-CN" sz="2300" dirty="0"/>
              <a:t>}</a:t>
            </a:r>
          </a:p>
          <a:p>
            <a:endParaRPr lang="zh-CN" altLang="en-US"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81</a:t>
            </a:fld>
            <a:endParaRPr lang="en-US" altLang="zh-CN"/>
          </a:p>
        </p:txBody>
      </p:sp>
    </p:spTree>
    <p:extLst>
      <p:ext uri="{BB962C8B-B14F-4D97-AF65-F5344CB8AC3E}">
        <p14:creationId xmlns:p14="http://schemas.microsoft.com/office/powerpoint/2010/main" val="2436952585"/>
      </p:ext>
    </p:extLst>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395288" y="476250"/>
            <a:ext cx="8064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ctr" eaLnBrk="1" hangingPunct="1">
              <a:spcBef>
                <a:spcPct val="20000"/>
              </a:spcBef>
            </a:pPr>
            <a:r>
              <a:rPr kumimoji="1" lang="en-US" altLang="zh-CN" sz="4000" dirty="0">
                <a:latin typeface="+mj-ea"/>
                <a:ea typeface="+mj-ea"/>
              </a:rPr>
              <a:t>8</a:t>
            </a:r>
            <a:r>
              <a:rPr kumimoji="1" lang="en-US" altLang="zh-CN" sz="4000" b="1" dirty="0" smtClean="0">
                <a:latin typeface="+mj-ea"/>
                <a:ea typeface="+mj-ea"/>
              </a:rPr>
              <a:t>.4  </a:t>
            </a:r>
            <a:r>
              <a:rPr kumimoji="1" lang="en-US" altLang="zh-CN" sz="4000" b="1" dirty="0">
                <a:latin typeface="+mn-lt"/>
                <a:ea typeface="+mj-ea"/>
              </a:rPr>
              <a:t>make</a:t>
            </a:r>
            <a:r>
              <a:rPr kumimoji="1" lang="zh-CN" altLang="en-US" sz="4000" b="1" dirty="0">
                <a:latin typeface="+mj-ea"/>
                <a:ea typeface="+mj-ea"/>
              </a:rPr>
              <a:t>工程管理器</a:t>
            </a:r>
          </a:p>
        </p:txBody>
      </p:sp>
      <p:sp>
        <p:nvSpPr>
          <p:cNvPr id="71683" name="Text Box 5"/>
          <p:cNvSpPr txBox="1">
            <a:spLocks noChangeArrowheads="1"/>
          </p:cNvSpPr>
          <p:nvPr/>
        </p:nvSpPr>
        <p:spPr bwMode="auto">
          <a:xfrm>
            <a:off x="179512" y="1628800"/>
            <a:ext cx="8425631" cy="457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marL="342900" indent="-342900" algn="l" eaLnBrk="1" hangingPunct="1">
              <a:lnSpc>
                <a:spcPct val="110000"/>
              </a:lnSpc>
              <a:spcBef>
                <a:spcPct val="20000"/>
              </a:spcBef>
              <a:buSzPct val="80000"/>
              <a:buFont typeface="Wingdings" panose="05000000000000000000" pitchFamily="2" charset="2"/>
              <a:buChar char="l"/>
            </a:pPr>
            <a:r>
              <a:rPr kumimoji="1" lang="zh-CN" altLang="en-US" sz="2600" dirty="0" smtClean="0">
                <a:latin typeface="+mn-ea"/>
                <a:ea typeface="+mn-ea"/>
              </a:rPr>
              <a:t>对于繁多的源文件，如果每次都要用</a:t>
            </a:r>
            <a:r>
              <a:rPr kumimoji="1" lang="en-US" altLang="zh-CN" sz="2600" dirty="0" err="1" smtClean="0">
                <a:latin typeface="+mn-ea"/>
                <a:ea typeface="+mn-ea"/>
              </a:rPr>
              <a:t>gcc</a:t>
            </a:r>
            <a:r>
              <a:rPr kumimoji="1" lang="zh-CN" altLang="en-US" sz="2600" dirty="0" smtClean="0">
                <a:latin typeface="+mn-ea"/>
                <a:ea typeface="+mn-ea"/>
              </a:rPr>
              <a:t>命令进行编译的话，</a:t>
            </a:r>
            <a:r>
              <a:rPr kumimoji="1" lang="zh-CN" altLang="en-US" sz="2600" b="1" dirty="0" smtClean="0">
                <a:latin typeface="+mn-ea"/>
                <a:ea typeface="+mn-ea"/>
              </a:rPr>
              <a:t>那么程序员来说是一件很困难的事情。而</a:t>
            </a:r>
            <a:r>
              <a:rPr kumimoji="1" lang="en-US" altLang="zh-CN" sz="2600" b="1" dirty="0" smtClean="0">
                <a:latin typeface="+mn-ea"/>
                <a:ea typeface="+mn-ea"/>
              </a:rPr>
              <a:t>make</a:t>
            </a:r>
            <a:r>
              <a:rPr kumimoji="1" lang="zh-CN" altLang="en-US" sz="2600" b="1" dirty="0" smtClean="0">
                <a:latin typeface="+mn-ea"/>
                <a:ea typeface="+mn-ea"/>
              </a:rPr>
              <a:t>工具则可以</a:t>
            </a:r>
            <a:r>
              <a:rPr kumimoji="1" lang="zh-CN" altLang="en-US" sz="2600" b="1" dirty="0" smtClean="0">
                <a:solidFill>
                  <a:srgbClr val="CC0099"/>
                </a:solidFill>
                <a:latin typeface="+mn-ea"/>
                <a:ea typeface="+mn-ea"/>
              </a:rPr>
              <a:t>自动完成编译工作</a:t>
            </a:r>
            <a:r>
              <a:rPr kumimoji="1" lang="zh-CN" altLang="en-US" sz="2600" b="1" dirty="0" smtClean="0">
                <a:latin typeface="+mn-ea"/>
                <a:ea typeface="+mn-ea"/>
              </a:rPr>
              <a:t>，并且可以只对程序员在上次编译后修改过的部分进行编译。从而</a:t>
            </a:r>
            <a:r>
              <a:rPr kumimoji="1" lang="zh-CN" altLang="en-US" sz="2600" dirty="0" smtClean="0">
                <a:solidFill>
                  <a:srgbClr val="CC0099"/>
                </a:solidFill>
                <a:latin typeface="+mn-ea"/>
                <a:ea typeface="+mn-ea"/>
              </a:rPr>
              <a:t>减少</a:t>
            </a:r>
            <a:r>
              <a:rPr kumimoji="1" lang="zh-CN" altLang="en-US" sz="2600" dirty="0">
                <a:solidFill>
                  <a:srgbClr val="CC0099"/>
                </a:solidFill>
                <a:latin typeface="+mn-ea"/>
                <a:ea typeface="+mn-ea"/>
              </a:rPr>
              <a:t>编译的工作量</a:t>
            </a:r>
            <a:r>
              <a:rPr kumimoji="1" lang="zh-CN" altLang="en-US" sz="2600" dirty="0">
                <a:latin typeface="+mn-ea"/>
                <a:ea typeface="+mn-ea"/>
              </a:rPr>
              <a:t>。</a:t>
            </a:r>
          </a:p>
          <a:p>
            <a:pPr marL="342900" indent="-342900" algn="l" eaLnBrk="1" hangingPunct="1">
              <a:lnSpc>
                <a:spcPct val="110000"/>
              </a:lnSpc>
              <a:spcBef>
                <a:spcPct val="20000"/>
              </a:spcBef>
              <a:buSzPct val="80000"/>
              <a:buFont typeface="Wingdings" panose="05000000000000000000" pitchFamily="2" charset="2"/>
              <a:buChar char="l"/>
            </a:pPr>
            <a:r>
              <a:rPr kumimoji="1" lang="en-US" altLang="zh-CN" sz="2600" b="1" dirty="0" smtClean="0">
                <a:latin typeface="+mn-ea"/>
                <a:ea typeface="+mn-ea"/>
              </a:rPr>
              <a:t>make</a:t>
            </a:r>
            <a:r>
              <a:rPr kumimoji="1" lang="zh-CN" altLang="en-US" sz="2600" b="1" dirty="0">
                <a:latin typeface="+mn-ea"/>
                <a:ea typeface="+mn-ea"/>
              </a:rPr>
              <a:t>工程</a:t>
            </a:r>
            <a:r>
              <a:rPr kumimoji="1" lang="zh-CN" altLang="en-US" sz="2600" b="1" dirty="0" smtClean="0">
                <a:latin typeface="+mn-ea"/>
                <a:ea typeface="+mn-ea"/>
              </a:rPr>
              <a:t>管理器就是</a:t>
            </a:r>
            <a:r>
              <a:rPr kumimoji="1" lang="zh-CN" altLang="en-US" sz="2600" dirty="0">
                <a:latin typeface="+mn-ea"/>
                <a:ea typeface="+mn-ea"/>
              </a:rPr>
              <a:t>一</a:t>
            </a:r>
            <a:r>
              <a:rPr kumimoji="1" lang="zh-CN" altLang="en-US" sz="2600" b="1" dirty="0" smtClean="0">
                <a:latin typeface="+mn-ea"/>
                <a:ea typeface="+mn-ea"/>
              </a:rPr>
              <a:t>个</a:t>
            </a:r>
            <a:r>
              <a:rPr kumimoji="1" lang="zh-CN" altLang="en-US" sz="2600" b="1" dirty="0">
                <a:latin typeface="+mn-ea"/>
                <a:ea typeface="+mn-ea"/>
              </a:rPr>
              <a:t>“</a:t>
            </a:r>
            <a:r>
              <a:rPr kumimoji="1" lang="zh-CN" altLang="en-US" sz="2600" b="1" dirty="0">
                <a:solidFill>
                  <a:srgbClr val="0000CC"/>
                </a:solidFill>
                <a:latin typeface="+mn-ea"/>
                <a:ea typeface="+mn-ea"/>
              </a:rPr>
              <a:t>自动编译管理器</a:t>
            </a:r>
            <a:r>
              <a:rPr kumimoji="1" lang="zh-CN" altLang="en-US" sz="2600" b="1" dirty="0">
                <a:latin typeface="+mn-ea"/>
                <a:ea typeface="+mn-ea"/>
              </a:rPr>
              <a:t>”，这里的“</a:t>
            </a:r>
            <a:r>
              <a:rPr kumimoji="1" lang="zh-CN" altLang="en-US" sz="2600" b="1" dirty="0">
                <a:solidFill>
                  <a:srgbClr val="FF9900"/>
                </a:solidFill>
                <a:latin typeface="+mn-ea"/>
                <a:ea typeface="+mn-ea"/>
              </a:rPr>
              <a:t>自动</a:t>
            </a:r>
            <a:r>
              <a:rPr kumimoji="1" lang="zh-CN" altLang="en-US" sz="2600" b="1" dirty="0">
                <a:latin typeface="+mn-ea"/>
                <a:ea typeface="+mn-ea"/>
              </a:rPr>
              <a:t>”是指它</a:t>
            </a:r>
            <a:r>
              <a:rPr kumimoji="1" lang="zh-CN" altLang="en-US" sz="2600" b="1" dirty="0" smtClean="0">
                <a:latin typeface="+mn-ea"/>
                <a:ea typeface="+mn-ea"/>
              </a:rPr>
              <a:t>能够将大型的开发项目分解为多个更为易于管理的模块，简洁明快地理顺各个源文件之间纷繁复杂的相对关系。因此，有效地利用</a:t>
            </a:r>
            <a:r>
              <a:rPr kumimoji="1" lang="en-US" altLang="zh-CN" sz="2600" dirty="0" smtClean="0">
                <a:latin typeface="+mn-ea"/>
                <a:ea typeface="+mn-ea"/>
              </a:rPr>
              <a:t>make</a:t>
            </a:r>
            <a:r>
              <a:rPr kumimoji="1" lang="zh-CN" altLang="en-US" sz="2600" dirty="0" smtClean="0">
                <a:latin typeface="+mn-ea"/>
                <a:ea typeface="+mn-ea"/>
              </a:rPr>
              <a:t>和</a:t>
            </a:r>
            <a:r>
              <a:rPr kumimoji="1" lang="en-US" altLang="zh-CN" sz="2600" dirty="0" smtClean="0">
                <a:latin typeface="+mn-ea"/>
                <a:ea typeface="+mn-ea"/>
              </a:rPr>
              <a:t>make file</a:t>
            </a:r>
            <a:r>
              <a:rPr kumimoji="1" lang="zh-CN" altLang="en-US" sz="2600" dirty="0" smtClean="0">
                <a:latin typeface="+mn-ea"/>
                <a:ea typeface="+mn-ea"/>
              </a:rPr>
              <a:t>工具可以大大</a:t>
            </a:r>
            <a:r>
              <a:rPr kumimoji="1" lang="zh-CN" altLang="en-US" sz="2600" dirty="0" smtClean="0">
                <a:solidFill>
                  <a:srgbClr val="0000CC"/>
                </a:solidFill>
                <a:latin typeface="+mn-ea"/>
                <a:ea typeface="+mn-ea"/>
              </a:rPr>
              <a:t>提高项目开发的效率</a:t>
            </a:r>
            <a:r>
              <a:rPr kumimoji="1" lang="zh-CN" altLang="en-US" sz="2600" dirty="0" smtClean="0">
                <a:latin typeface="+mn-ea"/>
                <a:ea typeface="+mn-ea"/>
              </a:rPr>
              <a:t>。</a:t>
            </a:r>
            <a:endParaRPr kumimoji="1" lang="zh-CN" altLang="en-US" sz="2600" b="1" dirty="0">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82</a:t>
            </a:fld>
            <a:endParaRPr lang="en-US" altLang="zh-CN"/>
          </a:p>
        </p:txBody>
      </p:sp>
    </p:spTree>
    <p:extLst>
      <p:ext uri="{BB962C8B-B14F-4D97-AF65-F5344CB8AC3E}">
        <p14:creationId xmlns:p14="http://schemas.microsoft.com/office/powerpoint/2010/main" val="290695709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4"/>
          <p:cNvSpPr txBox="1">
            <a:spLocks noChangeArrowheads="1"/>
          </p:cNvSpPr>
          <p:nvPr/>
        </p:nvSpPr>
        <p:spPr bwMode="auto">
          <a:xfrm>
            <a:off x="52933" y="476250"/>
            <a:ext cx="81194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20000"/>
              </a:spcBef>
            </a:pPr>
            <a:r>
              <a:rPr kumimoji="1" lang="en-US" altLang="zh-CN" sz="4000" b="1" dirty="0" err="1" smtClean="0">
                <a:latin typeface="+mn-lt"/>
                <a:ea typeface="+mj-ea"/>
              </a:rPr>
              <a:t>Makefile</a:t>
            </a:r>
            <a:r>
              <a:rPr kumimoji="1" lang="zh-CN" altLang="en-US" sz="4000" b="1" dirty="0" smtClean="0">
                <a:latin typeface="+mj-ea"/>
                <a:ea typeface="+mj-ea"/>
              </a:rPr>
              <a:t>文件</a:t>
            </a:r>
            <a:endParaRPr kumimoji="1" lang="zh-CN" altLang="en-US" sz="4000" b="1" dirty="0">
              <a:latin typeface="+mj-ea"/>
              <a:ea typeface="+mj-ea"/>
            </a:endParaRPr>
          </a:p>
        </p:txBody>
      </p:sp>
      <p:sp>
        <p:nvSpPr>
          <p:cNvPr id="72707" name="Text Box 5"/>
          <p:cNvSpPr txBox="1">
            <a:spLocks noChangeArrowheads="1"/>
          </p:cNvSpPr>
          <p:nvPr/>
        </p:nvSpPr>
        <p:spPr bwMode="auto">
          <a:xfrm>
            <a:off x="251520" y="1484784"/>
            <a:ext cx="8245673" cy="493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marL="457200" indent="-457200" algn="l" eaLnBrk="1" hangingPunct="1">
              <a:lnSpc>
                <a:spcPct val="115000"/>
              </a:lnSpc>
              <a:spcBef>
                <a:spcPct val="30000"/>
              </a:spcBef>
              <a:buSzPct val="80000"/>
              <a:buFont typeface="Wingdings" panose="05000000000000000000" pitchFamily="2" charset="2"/>
              <a:buChar char="l"/>
            </a:pPr>
            <a:r>
              <a:rPr kumimoji="1" lang="en-US" altLang="zh-CN" sz="2600" dirty="0">
                <a:latin typeface="+mn-ea"/>
                <a:ea typeface="+mn-ea"/>
              </a:rPr>
              <a:t>m</a:t>
            </a:r>
            <a:r>
              <a:rPr kumimoji="1" lang="en-US" altLang="zh-CN" sz="2600" dirty="0" smtClean="0">
                <a:latin typeface="+mn-ea"/>
                <a:ea typeface="+mn-ea"/>
              </a:rPr>
              <a:t>ake</a:t>
            </a:r>
            <a:r>
              <a:rPr kumimoji="1" lang="zh-CN" altLang="en-US" sz="2600" dirty="0" smtClean="0">
                <a:latin typeface="+mn-ea"/>
                <a:ea typeface="+mn-ea"/>
              </a:rPr>
              <a:t>工具最主要最基本的功能是通过</a:t>
            </a:r>
            <a:r>
              <a:rPr kumimoji="1" lang="en-US" altLang="zh-CN" sz="2600" dirty="0" err="1" smtClean="0">
                <a:latin typeface="+mn-ea"/>
                <a:ea typeface="+mn-ea"/>
              </a:rPr>
              <a:t>makefile</a:t>
            </a:r>
            <a:r>
              <a:rPr kumimoji="1" lang="zh-CN" altLang="en-US" sz="2600" dirty="0" smtClean="0">
                <a:latin typeface="+mn-ea"/>
                <a:ea typeface="+mn-ea"/>
              </a:rPr>
              <a:t>文件来描述源程序之间的相互关系并自动维护编译工作。</a:t>
            </a:r>
            <a:endParaRPr kumimoji="1" lang="en-US" altLang="zh-CN" sz="2600" b="1" dirty="0" smtClean="0">
              <a:latin typeface="+mn-ea"/>
              <a:ea typeface="+mn-ea"/>
            </a:endParaRPr>
          </a:p>
          <a:p>
            <a:pPr marL="457200" indent="-457200" algn="l" eaLnBrk="1" hangingPunct="1">
              <a:lnSpc>
                <a:spcPct val="115000"/>
              </a:lnSpc>
              <a:spcBef>
                <a:spcPct val="30000"/>
              </a:spcBef>
              <a:buSzPct val="80000"/>
              <a:buFont typeface="Wingdings" panose="05000000000000000000" pitchFamily="2" charset="2"/>
              <a:buChar char="l"/>
            </a:pPr>
            <a:r>
              <a:rPr kumimoji="1" lang="en-US" altLang="zh-CN" sz="2600" dirty="0" err="1">
                <a:latin typeface="+mn-ea"/>
                <a:ea typeface="+mn-ea"/>
              </a:rPr>
              <a:t>m</a:t>
            </a:r>
            <a:r>
              <a:rPr kumimoji="1" lang="en-US" altLang="zh-CN" sz="2600" b="1" dirty="0" err="1" smtClean="0">
                <a:latin typeface="+mn-ea"/>
                <a:ea typeface="+mn-ea"/>
              </a:rPr>
              <a:t>akefile</a:t>
            </a:r>
            <a:r>
              <a:rPr kumimoji="1" lang="zh-CN" altLang="en-US" sz="2600" b="1" dirty="0" smtClean="0">
                <a:latin typeface="+mn-ea"/>
                <a:ea typeface="+mn-ea"/>
              </a:rPr>
              <a:t>是一</a:t>
            </a:r>
            <a:r>
              <a:rPr kumimoji="1" lang="zh-CN" altLang="en-US" sz="2600" b="1" dirty="0">
                <a:latin typeface="+mn-ea"/>
                <a:ea typeface="+mn-ea"/>
              </a:rPr>
              <a:t>个文本形式的数据库文件</a:t>
            </a:r>
            <a:r>
              <a:rPr kumimoji="1" lang="zh-CN" altLang="en-US" sz="2600" b="1" dirty="0" smtClean="0">
                <a:latin typeface="+mn-ea"/>
                <a:ea typeface="+mn-ea"/>
              </a:rPr>
              <a:t>，其中</a:t>
            </a:r>
            <a:r>
              <a:rPr kumimoji="1" lang="zh-CN" altLang="en-US" sz="2600" b="1" dirty="0">
                <a:latin typeface="+mn-ea"/>
                <a:ea typeface="+mn-ea"/>
              </a:rPr>
              <a:t>包含一些规则，</a:t>
            </a:r>
            <a:r>
              <a:rPr kumimoji="1" lang="zh-CN" altLang="en-US" sz="2600" b="1" dirty="0">
                <a:solidFill>
                  <a:srgbClr val="CC0099"/>
                </a:solidFill>
                <a:latin typeface="+mn-ea"/>
                <a:ea typeface="+mn-ea"/>
              </a:rPr>
              <a:t>它告诉</a:t>
            </a:r>
            <a:r>
              <a:rPr kumimoji="1" lang="en-US" altLang="zh-CN" sz="2600" b="1" dirty="0">
                <a:solidFill>
                  <a:srgbClr val="CC0099"/>
                </a:solidFill>
                <a:latin typeface="+mn-ea"/>
                <a:ea typeface="+mn-ea"/>
              </a:rPr>
              <a:t>make</a:t>
            </a:r>
            <a:r>
              <a:rPr kumimoji="1" lang="zh-CN" altLang="en-US" sz="2600" b="1" dirty="0">
                <a:solidFill>
                  <a:srgbClr val="CC0099"/>
                </a:solidFill>
                <a:latin typeface="+mn-ea"/>
                <a:ea typeface="+mn-ea"/>
              </a:rPr>
              <a:t>编译哪些文件、怎样编译以及在什么条件下去</a:t>
            </a:r>
            <a:r>
              <a:rPr kumimoji="1" lang="zh-CN" altLang="en-US" sz="2600" b="1" dirty="0" smtClean="0">
                <a:solidFill>
                  <a:srgbClr val="CC0099"/>
                </a:solidFill>
                <a:latin typeface="+mn-ea"/>
                <a:ea typeface="+mn-ea"/>
              </a:rPr>
              <a:t>编译</a:t>
            </a:r>
            <a:r>
              <a:rPr kumimoji="1" lang="zh-CN" altLang="en-US" sz="2600" dirty="0" smtClean="0">
                <a:latin typeface="+mn-ea"/>
                <a:ea typeface="+mn-ea"/>
              </a:rPr>
              <a:t>。</a:t>
            </a:r>
            <a:endParaRPr kumimoji="1" lang="en-US" altLang="zh-CN" sz="2600" b="1" dirty="0" smtClean="0">
              <a:latin typeface="+mn-ea"/>
              <a:ea typeface="+mn-ea"/>
            </a:endParaRPr>
          </a:p>
          <a:p>
            <a:pPr marL="457200" indent="-457200" algn="l" eaLnBrk="1" hangingPunct="1">
              <a:lnSpc>
                <a:spcPct val="115000"/>
              </a:lnSpc>
              <a:spcBef>
                <a:spcPct val="30000"/>
              </a:spcBef>
              <a:buSzPct val="80000"/>
              <a:buFont typeface="Wingdings" panose="05000000000000000000" pitchFamily="2" charset="2"/>
              <a:buChar char="l"/>
            </a:pPr>
            <a:r>
              <a:rPr kumimoji="1" lang="zh-CN" altLang="en-US" sz="2600" dirty="0" smtClean="0">
                <a:latin typeface="+mn-ea"/>
                <a:ea typeface="+mn-ea"/>
              </a:rPr>
              <a:t>换句话说，这些</a:t>
            </a:r>
            <a:r>
              <a:rPr kumimoji="1" lang="zh-CN" altLang="en-US" sz="2600" dirty="0">
                <a:latin typeface="+mn-ea"/>
                <a:ea typeface="+mn-ea"/>
              </a:rPr>
              <a:t>规则主要是描述哪些文件（称为</a:t>
            </a:r>
            <a:r>
              <a:rPr kumimoji="1" lang="en-US" altLang="zh-CN" sz="2600" dirty="0">
                <a:latin typeface="+mn-ea"/>
                <a:ea typeface="+mn-ea"/>
              </a:rPr>
              <a:t>target</a:t>
            </a:r>
            <a:r>
              <a:rPr kumimoji="1" lang="zh-CN" altLang="en-US" sz="2600" dirty="0">
                <a:latin typeface="+mn-ea"/>
                <a:ea typeface="+mn-ea"/>
              </a:rPr>
              <a:t>目标文件，不要和编译时产生的目标文件相混淆）是从哪些别的文件（称为</a:t>
            </a:r>
            <a:r>
              <a:rPr kumimoji="1" lang="en-US" altLang="zh-CN" sz="2600" dirty="0">
                <a:latin typeface="+mn-ea"/>
                <a:ea typeface="+mn-ea"/>
              </a:rPr>
              <a:t>dependency</a:t>
            </a:r>
            <a:r>
              <a:rPr kumimoji="1" lang="zh-CN" altLang="en-US" sz="2600" dirty="0">
                <a:latin typeface="+mn-ea"/>
                <a:ea typeface="+mn-ea"/>
              </a:rPr>
              <a:t>依赖文件）中产生的，以及用什么命令（</a:t>
            </a:r>
            <a:r>
              <a:rPr kumimoji="1" lang="en-US" altLang="zh-CN" sz="2600" dirty="0">
                <a:latin typeface="+mn-ea"/>
                <a:ea typeface="+mn-ea"/>
              </a:rPr>
              <a:t>command</a:t>
            </a:r>
            <a:r>
              <a:rPr kumimoji="1" lang="zh-CN" altLang="en-US" sz="2600" dirty="0">
                <a:latin typeface="+mn-ea"/>
                <a:ea typeface="+mn-ea"/>
              </a:rPr>
              <a:t>）来执行这个过程</a:t>
            </a:r>
            <a:r>
              <a:rPr kumimoji="1" lang="zh-CN" altLang="en-US" sz="2600" dirty="0" smtClean="0">
                <a:latin typeface="+mn-ea"/>
                <a:ea typeface="+mn-ea"/>
              </a:rPr>
              <a:t>。</a:t>
            </a:r>
            <a:r>
              <a:rPr kumimoji="1" lang="zh-CN" altLang="en-US" sz="2400" b="1" dirty="0" smtClean="0">
                <a:latin typeface="+mn-ea"/>
                <a:ea typeface="+mn-ea"/>
              </a:rPr>
              <a:t>    </a:t>
            </a:r>
            <a:endParaRPr kumimoji="1" lang="zh-CN" altLang="en-US" sz="2400" b="1" dirty="0">
              <a:latin typeface="+mn-ea"/>
              <a:ea typeface="+mn-ea"/>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83</a:t>
            </a:fld>
            <a:endParaRPr lang="en-US" altLang="zh-CN"/>
          </a:p>
        </p:txBody>
      </p:sp>
    </p:spTree>
    <p:extLst>
      <p:ext uri="{BB962C8B-B14F-4D97-AF65-F5344CB8AC3E}">
        <p14:creationId xmlns:p14="http://schemas.microsoft.com/office/powerpoint/2010/main" val="25449688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b="1" dirty="0" err="1" smtClean="0">
                <a:latin typeface="+mn-lt"/>
                <a:ea typeface="+mn-ea"/>
              </a:rPr>
              <a:t>Makefile</a:t>
            </a:r>
            <a:r>
              <a:rPr lang="zh-CN" altLang="en-US" b="1" dirty="0" smtClean="0">
                <a:latin typeface="+mn-ea"/>
                <a:ea typeface="+mn-ea"/>
              </a:rPr>
              <a:t>文件</a:t>
            </a:r>
          </a:p>
        </p:txBody>
      </p:sp>
      <p:sp>
        <p:nvSpPr>
          <p:cNvPr id="73731" name="Rectangle 3"/>
          <p:cNvSpPr>
            <a:spLocks noGrp="1" noChangeArrowheads="1"/>
          </p:cNvSpPr>
          <p:nvPr>
            <p:ph type="body" idx="1"/>
          </p:nvPr>
        </p:nvSpPr>
        <p:spPr>
          <a:xfrm>
            <a:off x="107504" y="1268760"/>
            <a:ext cx="8172400" cy="4752528"/>
          </a:xfrm>
        </p:spPr>
        <p:txBody>
          <a:bodyPr/>
          <a:lstStyle/>
          <a:p>
            <a:pPr eaLnBrk="1" hangingPunct="1">
              <a:spcBef>
                <a:spcPct val="30000"/>
              </a:spcBef>
            </a:pPr>
            <a:r>
              <a:rPr kumimoji="1" lang="zh-CN" altLang="en-US" sz="2600" b="1" dirty="0" smtClean="0">
                <a:latin typeface="+mn-ea"/>
              </a:rPr>
              <a:t>既然</a:t>
            </a:r>
            <a:r>
              <a:rPr kumimoji="1" lang="en-US" altLang="zh-CN" sz="2600" b="1" dirty="0" smtClean="0">
                <a:latin typeface="+mn-ea"/>
              </a:rPr>
              <a:t>make</a:t>
            </a:r>
            <a:r>
              <a:rPr kumimoji="1" lang="zh-CN" altLang="en-US" sz="2600" b="1" dirty="0" smtClean="0">
                <a:latin typeface="+mn-ea"/>
              </a:rPr>
              <a:t>的一切行为都依据</a:t>
            </a:r>
            <a:r>
              <a:rPr kumimoji="1" lang="en-US" altLang="zh-CN" sz="2600" dirty="0" err="1" smtClean="0">
                <a:latin typeface="+mn-ea"/>
              </a:rPr>
              <a:t>m</a:t>
            </a:r>
            <a:r>
              <a:rPr kumimoji="1" lang="en-US" altLang="zh-CN" sz="2600" b="1" dirty="0" err="1" smtClean="0">
                <a:latin typeface="+mn-ea"/>
              </a:rPr>
              <a:t>akefile</a:t>
            </a:r>
            <a:r>
              <a:rPr kumimoji="1" lang="zh-CN" altLang="en-US" sz="2600" b="1" dirty="0" smtClean="0">
                <a:latin typeface="+mn-ea"/>
              </a:rPr>
              <a:t>文件，那么编写好</a:t>
            </a:r>
            <a:r>
              <a:rPr kumimoji="1" lang="en-US" altLang="zh-CN" sz="2600" dirty="0" err="1" smtClean="0">
                <a:latin typeface="+mn-ea"/>
              </a:rPr>
              <a:t>m</a:t>
            </a:r>
            <a:r>
              <a:rPr kumimoji="1" lang="en-US" altLang="zh-CN" sz="2600" b="1" dirty="0" err="1" smtClean="0">
                <a:latin typeface="+mn-ea"/>
              </a:rPr>
              <a:t>akefile</a:t>
            </a:r>
            <a:r>
              <a:rPr kumimoji="1" lang="zh-CN" altLang="en-US" sz="2600" b="1" dirty="0" smtClean="0">
                <a:latin typeface="+mn-ea"/>
              </a:rPr>
              <a:t>至关重要。</a:t>
            </a:r>
            <a:r>
              <a:rPr kumimoji="1" lang="en-US" altLang="zh-CN" sz="2600" dirty="0" err="1">
                <a:latin typeface="+mn-ea"/>
              </a:rPr>
              <a:t>Makefile</a:t>
            </a:r>
            <a:r>
              <a:rPr kumimoji="1" lang="zh-CN" altLang="en-US" sz="2600" dirty="0">
                <a:latin typeface="+mn-ea"/>
              </a:rPr>
              <a:t>说明了组成程序的各模块间的</a:t>
            </a:r>
            <a:r>
              <a:rPr kumimoji="1" lang="zh-CN" altLang="en-US" sz="2600" dirty="0" smtClean="0">
                <a:latin typeface="+mn-ea"/>
              </a:rPr>
              <a:t>相互关系</a:t>
            </a:r>
            <a:r>
              <a:rPr kumimoji="1" lang="zh-CN" altLang="en-US" sz="2600" dirty="0">
                <a:latin typeface="+mn-ea"/>
              </a:rPr>
              <a:t>及更新模块时必须进行的</a:t>
            </a:r>
            <a:r>
              <a:rPr kumimoji="1" lang="zh-CN" altLang="en-US" sz="2600" dirty="0" smtClean="0">
                <a:latin typeface="+mn-ea"/>
              </a:rPr>
              <a:t>动作。</a:t>
            </a:r>
            <a:endParaRPr kumimoji="1" lang="en-US" altLang="zh-CN" sz="2600" dirty="0" smtClean="0">
              <a:latin typeface="+mn-ea"/>
            </a:endParaRPr>
          </a:p>
          <a:p>
            <a:pPr eaLnBrk="1" hangingPunct="1">
              <a:spcBef>
                <a:spcPct val="30000"/>
              </a:spcBef>
            </a:pPr>
            <a:r>
              <a:rPr kumimoji="1" lang="en-US" altLang="zh-CN" sz="2600" dirty="0" smtClean="0">
                <a:latin typeface="+mn-ea"/>
              </a:rPr>
              <a:t>make</a:t>
            </a:r>
            <a:r>
              <a:rPr kumimoji="1" lang="zh-CN" altLang="en-US" sz="2600" dirty="0">
                <a:latin typeface="+mn-ea"/>
              </a:rPr>
              <a:t>按照这些说明自动地维护这些模块。在源文件无更改的情况下，</a:t>
            </a:r>
            <a:r>
              <a:rPr kumimoji="1" lang="en-US" altLang="zh-CN" sz="2600" dirty="0">
                <a:latin typeface="+mn-ea"/>
              </a:rPr>
              <a:t>make</a:t>
            </a:r>
            <a:r>
              <a:rPr kumimoji="1" lang="zh-CN" altLang="en-US" sz="2600" dirty="0">
                <a:latin typeface="+mn-ea"/>
              </a:rPr>
              <a:t>什么也不做。</a:t>
            </a:r>
          </a:p>
          <a:p>
            <a:pPr eaLnBrk="1" hangingPunct="1">
              <a:spcBef>
                <a:spcPct val="30000"/>
              </a:spcBef>
            </a:pPr>
            <a:endParaRPr kumimoji="1" lang="en-US" altLang="zh-CN" sz="2600" dirty="0" smtClean="0">
              <a:latin typeface="+mn-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84</a:t>
            </a:fld>
            <a:endParaRPr lang="en-US" altLang="zh-CN"/>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573016"/>
            <a:ext cx="6192688"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84228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Makefile</a:t>
            </a:r>
            <a:endParaRPr lang="zh-CN" altLang="en-US" dirty="0"/>
          </a:p>
        </p:txBody>
      </p:sp>
      <p:sp>
        <p:nvSpPr>
          <p:cNvPr id="3" name="内容占位符 2"/>
          <p:cNvSpPr>
            <a:spLocks noGrp="1"/>
          </p:cNvSpPr>
          <p:nvPr>
            <p:ph idx="1"/>
          </p:nvPr>
        </p:nvSpPr>
        <p:spPr>
          <a:xfrm>
            <a:off x="302840" y="1340768"/>
            <a:ext cx="8229600" cy="5040560"/>
          </a:xfrm>
        </p:spPr>
        <p:txBody>
          <a:bodyPr/>
          <a:lstStyle/>
          <a:p>
            <a:pPr marL="0" indent="0">
              <a:buNone/>
            </a:pPr>
            <a:r>
              <a:rPr lang="zh-CN" altLang="en-US" sz="2600" dirty="0" smtClean="0"/>
              <a:t>例</a:t>
            </a:r>
            <a:r>
              <a:rPr lang="en-US" altLang="zh-CN" sz="2600" dirty="0" smtClean="0"/>
              <a:t>1</a:t>
            </a:r>
            <a:r>
              <a:rPr lang="zh-CN" altLang="en-US" sz="2600" dirty="0" smtClean="0"/>
              <a:t>，有</a:t>
            </a:r>
            <a:r>
              <a:rPr lang="en-US" altLang="zh-CN" sz="2600" dirty="0" smtClean="0"/>
              <a:t>3</a:t>
            </a:r>
            <a:r>
              <a:rPr lang="zh-CN" altLang="en-US" sz="2600" dirty="0" smtClean="0"/>
              <a:t>个头文件：</a:t>
            </a:r>
            <a:r>
              <a:rPr lang="en-US" altLang="zh-CN" sz="2600" dirty="0" err="1" smtClean="0"/>
              <a:t>a.h</a:t>
            </a:r>
            <a:r>
              <a:rPr lang="zh-CN" altLang="en-US" sz="2600" dirty="0" smtClean="0"/>
              <a:t>、</a:t>
            </a:r>
            <a:r>
              <a:rPr lang="en-US" altLang="zh-CN" sz="2600" dirty="0" err="1" smtClean="0"/>
              <a:t>b.h</a:t>
            </a:r>
            <a:r>
              <a:rPr lang="zh-CN" altLang="en-US" sz="2600" dirty="0" smtClean="0"/>
              <a:t>、</a:t>
            </a:r>
            <a:r>
              <a:rPr lang="en-US" altLang="zh-CN" sz="2600" dirty="0" err="1" smtClean="0"/>
              <a:t>c.h</a:t>
            </a:r>
            <a:r>
              <a:rPr lang="zh-CN" altLang="en-US" sz="2600" dirty="0" smtClean="0"/>
              <a:t>，</a:t>
            </a:r>
            <a:r>
              <a:rPr lang="en-US" altLang="zh-CN" sz="2600" dirty="0" smtClean="0"/>
              <a:t>3</a:t>
            </a:r>
            <a:r>
              <a:rPr lang="zh-CN" altLang="en-US" sz="2600" dirty="0" smtClean="0"/>
              <a:t>个</a:t>
            </a:r>
            <a:r>
              <a:rPr lang="en-US" altLang="zh-CN" sz="2600" dirty="0" smtClean="0"/>
              <a:t>C</a:t>
            </a:r>
            <a:r>
              <a:rPr lang="zh-CN" altLang="en-US" sz="2600" dirty="0" smtClean="0"/>
              <a:t>语言源文件：</a:t>
            </a:r>
            <a:r>
              <a:rPr lang="en-US" altLang="zh-CN" sz="2600" dirty="0" err="1" smtClean="0"/>
              <a:t>main.c</a:t>
            </a:r>
            <a:r>
              <a:rPr lang="zh-CN" altLang="en-US" sz="2600" dirty="0" smtClean="0"/>
              <a:t>、</a:t>
            </a:r>
            <a:r>
              <a:rPr lang="en-US" altLang="zh-CN" sz="2600" dirty="0" err="1" smtClean="0"/>
              <a:t>2.c</a:t>
            </a:r>
            <a:r>
              <a:rPr lang="zh-CN" altLang="en-US" sz="2600" dirty="0"/>
              <a:t>、</a:t>
            </a:r>
            <a:r>
              <a:rPr lang="en-US" altLang="zh-CN" sz="2600" dirty="0" err="1" smtClean="0"/>
              <a:t>3.c</a:t>
            </a:r>
            <a:r>
              <a:rPr lang="zh-CN" altLang="en-US" sz="2600" dirty="0" smtClean="0"/>
              <a:t>，具体情况如下：</a:t>
            </a:r>
            <a:endParaRPr lang="en-US" altLang="zh-CN" sz="2600" dirty="0" smtClean="0"/>
          </a:p>
          <a:p>
            <a:pPr marL="0" indent="0">
              <a:buNone/>
            </a:pPr>
            <a:r>
              <a:rPr lang="en-US" altLang="zh-CN" sz="2400" dirty="0"/>
              <a:t> </a:t>
            </a:r>
            <a:endParaRPr lang="en-US" altLang="zh-CN" sz="2400" dirty="0" smtClean="0"/>
          </a:p>
          <a:p>
            <a:pPr marL="644525" lvl="2" indent="0">
              <a:lnSpc>
                <a:spcPct val="80000"/>
              </a:lnSpc>
              <a:buNone/>
            </a:pPr>
            <a:r>
              <a:rPr lang="en-US" altLang="zh-CN" sz="2200" dirty="0" smtClean="0"/>
              <a:t>/******</a:t>
            </a:r>
            <a:r>
              <a:rPr lang="en-US" altLang="zh-CN" sz="2200" dirty="0" err="1" smtClean="0"/>
              <a:t>main.c</a:t>
            </a:r>
            <a:r>
              <a:rPr lang="en-US" altLang="zh-CN" sz="2200" dirty="0" smtClean="0"/>
              <a:t>*****/</a:t>
            </a:r>
          </a:p>
          <a:p>
            <a:pPr marL="644525" lvl="2" indent="0">
              <a:lnSpc>
                <a:spcPct val="80000"/>
              </a:lnSpc>
              <a:buNone/>
            </a:pPr>
            <a:r>
              <a:rPr lang="en-US" altLang="zh-CN" sz="2200" dirty="0" smtClean="0"/>
              <a:t>#include</a:t>
            </a:r>
            <a:r>
              <a:rPr lang="zh-CN" altLang="en-US" sz="2200" dirty="0" smtClean="0"/>
              <a:t>“</a:t>
            </a:r>
            <a:r>
              <a:rPr lang="en-US" altLang="zh-CN" sz="2200" dirty="0" err="1" smtClean="0"/>
              <a:t>a.h</a:t>
            </a:r>
            <a:r>
              <a:rPr lang="zh-CN" altLang="en-US" sz="2200" dirty="0" smtClean="0"/>
              <a:t>”</a:t>
            </a:r>
            <a:endParaRPr lang="en-US" altLang="zh-CN" sz="2200" dirty="0" smtClean="0"/>
          </a:p>
          <a:p>
            <a:pPr marL="644525" lvl="2" indent="0">
              <a:lnSpc>
                <a:spcPct val="80000"/>
              </a:lnSpc>
              <a:buNone/>
            </a:pPr>
            <a:r>
              <a:rPr lang="en-US" altLang="zh-CN" sz="2200" dirty="0" smtClean="0"/>
              <a:t>…</a:t>
            </a:r>
          </a:p>
          <a:p>
            <a:pPr marL="644525" lvl="2" indent="0">
              <a:lnSpc>
                <a:spcPct val="80000"/>
              </a:lnSpc>
              <a:buNone/>
            </a:pPr>
            <a:r>
              <a:rPr lang="en-US" altLang="zh-CN" sz="2200" dirty="0" smtClean="0"/>
              <a:t>/******</a:t>
            </a:r>
            <a:r>
              <a:rPr lang="en-US" altLang="zh-CN" sz="2200" dirty="0" err="1" smtClean="0"/>
              <a:t>2.c</a:t>
            </a:r>
            <a:r>
              <a:rPr lang="en-US" altLang="zh-CN" sz="2200" dirty="0"/>
              <a:t>*****/</a:t>
            </a:r>
          </a:p>
          <a:p>
            <a:pPr marL="644525" lvl="2" indent="0">
              <a:lnSpc>
                <a:spcPct val="80000"/>
              </a:lnSpc>
              <a:buNone/>
            </a:pPr>
            <a:r>
              <a:rPr lang="en-US" altLang="zh-CN" sz="2200" dirty="0"/>
              <a:t>#include</a:t>
            </a:r>
            <a:r>
              <a:rPr lang="zh-CN" altLang="en-US" sz="2200" dirty="0" smtClean="0"/>
              <a:t>“</a:t>
            </a:r>
            <a:r>
              <a:rPr lang="en-US" altLang="zh-CN" sz="2200" dirty="0" err="1"/>
              <a:t>a</a:t>
            </a:r>
            <a:r>
              <a:rPr lang="en-US" altLang="zh-CN" sz="2200" dirty="0" err="1" smtClean="0"/>
              <a:t>.h</a:t>
            </a:r>
            <a:r>
              <a:rPr lang="zh-CN" altLang="en-US" sz="2200" dirty="0"/>
              <a:t>”</a:t>
            </a:r>
            <a:endParaRPr lang="en-US" altLang="zh-CN" sz="2200" dirty="0"/>
          </a:p>
          <a:p>
            <a:pPr marL="644525" lvl="2" indent="0">
              <a:lnSpc>
                <a:spcPct val="80000"/>
              </a:lnSpc>
              <a:buNone/>
            </a:pPr>
            <a:r>
              <a:rPr lang="en-US" altLang="zh-CN" sz="2200" dirty="0"/>
              <a:t>#include</a:t>
            </a:r>
            <a:r>
              <a:rPr lang="zh-CN" altLang="en-US" sz="2200" dirty="0" smtClean="0"/>
              <a:t>“</a:t>
            </a:r>
            <a:r>
              <a:rPr lang="en-US" altLang="zh-CN" sz="2200" dirty="0" err="1" smtClean="0"/>
              <a:t>b.h</a:t>
            </a:r>
            <a:r>
              <a:rPr lang="zh-CN" altLang="en-US" sz="2200" dirty="0" smtClean="0"/>
              <a:t>”</a:t>
            </a:r>
            <a:endParaRPr lang="en-US" altLang="zh-CN" sz="2200" dirty="0" smtClean="0"/>
          </a:p>
          <a:p>
            <a:pPr marL="644525" lvl="2" indent="0">
              <a:lnSpc>
                <a:spcPct val="80000"/>
              </a:lnSpc>
              <a:buNone/>
            </a:pPr>
            <a:r>
              <a:rPr lang="en-US" altLang="zh-CN" sz="2200" dirty="0" smtClean="0"/>
              <a:t>…</a:t>
            </a:r>
          </a:p>
          <a:p>
            <a:pPr marL="644525" lvl="2" indent="0">
              <a:lnSpc>
                <a:spcPct val="80000"/>
              </a:lnSpc>
              <a:buNone/>
            </a:pPr>
            <a:r>
              <a:rPr lang="en-US" altLang="zh-CN" sz="2200" dirty="0" smtClean="0"/>
              <a:t>/******</a:t>
            </a:r>
            <a:r>
              <a:rPr lang="en-US" altLang="zh-CN" sz="2200" dirty="0" err="1" smtClean="0"/>
              <a:t>3.c</a:t>
            </a:r>
            <a:r>
              <a:rPr lang="en-US" altLang="zh-CN" sz="2200" dirty="0"/>
              <a:t>*****/</a:t>
            </a:r>
          </a:p>
          <a:p>
            <a:pPr marL="644525" lvl="2" indent="0">
              <a:lnSpc>
                <a:spcPct val="80000"/>
              </a:lnSpc>
              <a:buNone/>
            </a:pPr>
            <a:r>
              <a:rPr lang="en-US" altLang="zh-CN" sz="2200" dirty="0"/>
              <a:t>#include</a:t>
            </a:r>
            <a:r>
              <a:rPr lang="zh-CN" altLang="en-US" sz="2200" dirty="0" smtClean="0"/>
              <a:t>“</a:t>
            </a:r>
            <a:r>
              <a:rPr lang="en-US" altLang="zh-CN" sz="2200" dirty="0" err="1" smtClean="0"/>
              <a:t>b.h</a:t>
            </a:r>
            <a:r>
              <a:rPr lang="zh-CN" altLang="en-US" sz="2200" dirty="0"/>
              <a:t>”</a:t>
            </a:r>
            <a:endParaRPr lang="en-US" altLang="zh-CN" sz="2200" dirty="0"/>
          </a:p>
          <a:p>
            <a:pPr marL="644525" lvl="2" indent="0">
              <a:lnSpc>
                <a:spcPct val="80000"/>
              </a:lnSpc>
              <a:buNone/>
            </a:pPr>
            <a:r>
              <a:rPr lang="en-US" altLang="zh-CN" sz="2200" dirty="0"/>
              <a:t>#include</a:t>
            </a:r>
            <a:r>
              <a:rPr lang="zh-CN" altLang="en-US" sz="2200" dirty="0" smtClean="0"/>
              <a:t>“</a:t>
            </a:r>
            <a:r>
              <a:rPr lang="en-US" altLang="zh-CN" sz="2200" dirty="0" err="1" smtClean="0"/>
              <a:t>c.h</a:t>
            </a:r>
            <a:r>
              <a:rPr lang="zh-CN" altLang="en-US" sz="2200" dirty="0"/>
              <a:t>”</a:t>
            </a:r>
            <a:endParaRPr lang="en-US" altLang="zh-CN" sz="2200" dirty="0"/>
          </a:p>
          <a:p>
            <a:pPr marL="644525" lvl="2" indent="0">
              <a:lnSpc>
                <a:spcPct val="80000"/>
              </a:lnSpc>
              <a:buNone/>
            </a:pPr>
            <a:r>
              <a:rPr lang="en-US" altLang="zh-CN" sz="2200" dirty="0"/>
              <a:t>…</a:t>
            </a:r>
          </a:p>
          <a:p>
            <a:pPr marL="0" indent="0">
              <a:buNone/>
            </a:pPr>
            <a:endParaRPr lang="en-US" altLang="zh-CN" sz="2400" dirty="0"/>
          </a:p>
          <a:p>
            <a:pPr marL="0" indent="0">
              <a:buNone/>
            </a:pPr>
            <a:endParaRPr lang="zh-CN" altLang="en-US" sz="24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85</a:t>
            </a:fld>
            <a:endParaRPr lang="en-US" altLang="zh-CN"/>
          </a:p>
        </p:txBody>
      </p:sp>
    </p:spTree>
    <p:extLst>
      <p:ext uri="{BB962C8B-B14F-4D97-AF65-F5344CB8AC3E}">
        <p14:creationId xmlns:p14="http://schemas.microsoft.com/office/powerpoint/2010/main" val="2581847450"/>
      </p:ext>
    </p:extLst>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Makefile</a:t>
            </a:r>
            <a:endParaRPr lang="zh-CN" altLang="en-US" dirty="0"/>
          </a:p>
        </p:txBody>
      </p:sp>
      <p:sp>
        <p:nvSpPr>
          <p:cNvPr id="3" name="内容占位符 2"/>
          <p:cNvSpPr>
            <a:spLocks noGrp="1"/>
          </p:cNvSpPr>
          <p:nvPr>
            <p:ph idx="1"/>
          </p:nvPr>
        </p:nvSpPr>
        <p:spPr>
          <a:xfrm>
            <a:off x="323528" y="1484784"/>
            <a:ext cx="7992888" cy="5040560"/>
          </a:xfrm>
        </p:spPr>
        <p:txBody>
          <a:bodyPr/>
          <a:lstStyle/>
          <a:p>
            <a:pPr>
              <a:lnSpc>
                <a:spcPct val="120000"/>
              </a:lnSpc>
            </a:pPr>
            <a:r>
              <a:rPr lang="zh-CN" altLang="en-US" sz="2600" dirty="0" smtClean="0"/>
              <a:t>如果程序员只修改文件</a:t>
            </a:r>
            <a:r>
              <a:rPr lang="en-US" altLang="zh-CN" sz="2600" dirty="0" err="1" smtClean="0"/>
              <a:t>c.h</a:t>
            </a:r>
            <a:r>
              <a:rPr lang="zh-CN" altLang="en-US" sz="2600" dirty="0" smtClean="0"/>
              <a:t>，则源文件</a:t>
            </a:r>
            <a:r>
              <a:rPr lang="en-US" altLang="zh-CN" sz="2600" dirty="0" err="1" smtClean="0"/>
              <a:t>main.c</a:t>
            </a:r>
            <a:r>
              <a:rPr lang="zh-CN" altLang="en-US" sz="2600" dirty="0" smtClean="0"/>
              <a:t>和</a:t>
            </a:r>
            <a:r>
              <a:rPr lang="en-US" altLang="zh-CN" sz="2600" dirty="0" err="1" smtClean="0"/>
              <a:t>2.c</a:t>
            </a:r>
            <a:r>
              <a:rPr lang="zh-CN" altLang="en-US" sz="2600" dirty="0" smtClean="0"/>
              <a:t>无需修改，</a:t>
            </a:r>
            <a:r>
              <a:rPr lang="en-US" altLang="zh-CN" sz="2600" dirty="0" err="1" smtClean="0"/>
              <a:t>3.c</a:t>
            </a:r>
            <a:r>
              <a:rPr lang="zh-CN" altLang="en-US" sz="2600" dirty="0" smtClean="0"/>
              <a:t>需要重新编译。但如果修改的是文件</a:t>
            </a:r>
            <a:r>
              <a:rPr lang="en-US" altLang="zh-CN" sz="2600" dirty="0" err="1" smtClean="0"/>
              <a:t>b.h</a:t>
            </a:r>
            <a:r>
              <a:rPr lang="zh-CN" altLang="en-US" sz="2600" dirty="0" smtClean="0"/>
              <a:t>，而程序员忘记重新编译源文件</a:t>
            </a:r>
            <a:r>
              <a:rPr lang="en-US" altLang="zh-CN" sz="2600" dirty="0" err="1" smtClean="0"/>
              <a:t>2.c</a:t>
            </a:r>
            <a:r>
              <a:rPr lang="zh-CN" altLang="en-US" sz="2600" dirty="0" smtClean="0"/>
              <a:t>，则最终程序就可能无法正常工作。</a:t>
            </a:r>
            <a:endParaRPr lang="en-US" altLang="zh-CN" sz="2600" dirty="0" smtClean="0"/>
          </a:p>
          <a:p>
            <a:pPr>
              <a:lnSpc>
                <a:spcPct val="120000"/>
              </a:lnSpc>
            </a:pPr>
            <a:r>
              <a:rPr lang="zh-CN" altLang="en-US" sz="2600" dirty="0"/>
              <a:t>可见手动处理这些</a:t>
            </a:r>
            <a:r>
              <a:rPr lang="zh-CN" altLang="en-US" sz="2600" dirty="0" smtClean="0"/>
              <a:t>问题</a:t>
            </a:r>
            <a:r>
              <a:rPr lang="zh-CN" altLang="en-US" sz="2600" dirty="0"/>
              <a:t>很</a:t>
            </a:r>
            <a:r>
              <a:rPr lang="zh-CN" altLang="en-US" sz="2600" dirty="0" smtClean="0"/>
              <a:t>容易</a:t>
            </a:r>
            <a:r>
              <a:rPr lang="zh-CN" altLang="en-US" sz="2600" dirty="0"/>
              <a:t>出错，</a:t>
            </a:r>
            <a:r>
              <a:rPr lang="zh-CN" altLang="en-US" sz="2600" dirty="0" smtClean="0"/>
              <a:t>那</a:t>
            </a:r>
            <a:r>
              <a:rPr lang="zh-CN" altLang="en-US" sz="2600" dirty="0"/>
              <a:t>么</a:t>
            </a:r>
            <a:r>
              <a:rPr lang="zh-CN" altLang="en-US" sz="2600" dirty="0" smtClean="0">
                <a:solidFill>
                  <a:srgbClr val="CC0099"/>
                </a:solidFill>
              </a:rPr>
              <a:t>自动</a:t>
            </a:r>
            <a:r>
              <a:rPr lang="zh-CN" altLang="en-US" sz="2600" dirty="0">
                <a:solidFill>
                  <a:srgbClr val="CC0099"/>
                </a:solidFill>
              </a:rPr>
              <a:t>的解决</a:t>
            </a:r>
            <a:r>
              <a:rPr lang="zh-CN" altLang="en-US" sz="2600" dirty="0" smtClean="0">
                <a:solidFill>
                  <a:srgbClr val="CC0099"/>
                </a:solidFill>
              </a:rPr>
              <a:t>办法，</a:t>
            </a:r>
            <a:r>
              <a:rPr lang="zh-CN" altLang="en-US" sz="2600" dirty="0"/>
              <a:t>就是写一个</a:t>
            </a:r>
            <a:r>
              <a:rPr lang="en-US" altLang="zh-CN" sz="2600" dirty="0" err="1"/>
              <a:t>makefile</a:t>
            </a:r>
            <a:r>
              <a:rPr lang="zh-CN" altLang="en-US" sz="2600" dirty="0"/>
              <a:t>文件和源代码放在同一个目录下，</a:t>
            </a:r>
            <a:r>
              <a:rPr lang="en-US" altLang="zh-CN" sz="2600" dirty="0" smtClean="0"/>
              <a:t>make</a:t>
            </a:r>
            <a:r>
              <a:rPr lang="zh-CN" altLang="en-US" sz="2600" dirty="0" smtClean="0"/>
              <a:t>工具会依据</a:t>
            </a:r>
            <a:r>
              <a:rPr lang="en-US" altLang="zh-CN" sz="2600" dirty="0" err="1" smtClean="0"/>
              <a:t>makefile</a:t>
            </a:r>
            <a:r>
              <a:rPr lang="zh-CN" altLang="en-US" sz="2600" dirty="0"/>
              <a:t>文件</a:t>
            </a:r>
            <a:r>
              <a:rPr lang="zh-CN" altLang="en-US" sz="2600" dirty="0" smtClean="0"/>
              <a:t>中说明的</a:t>
            </a:r>
            <a:r>
              <a:rPr lang="zh-CN" altLang="en-US" sz="2600" dirty="0" smtClean="0">
                <a:solidFill>
                  <a:srgbClr val="FF9900"/>
                </a:solidFill>
              </a:rPr>
              <a:t>源文件</a:t>
            </a:r>
            <a:r>
              <a:rPr lang="zh-CN" altLang="en-US" sz="2600" dirty="0">
                <a:solidFill>
                  <a:srgbClr val="FF9900"/>
                </a:solidFill>
              </a:rPr>
              <a:t>之间的依赖关系</a:t>
            </a:r>
            <a:r>
              <a:rPr lang="zh-CN" altLang="en-US" sz="2600" dirty="0"/>
              <a:t>和</a:t>
            </a:r>
            <a:r>
              <a:rPr lang="zh-CN" altLang="en-US" sz="2600" dirty="0">
                <a:solidFill>
                  <a:srgbClr val="FF9900"/>
                </a:solidFill>
              </a:rPr>
              <a:t>构建</a:t>
            </a:r>
            <a:r>
              <a:rPr lang="zh-CN" altLang="en-US" sz="2600" dirty="0" smtClean="0">
                <a:solidFill>
                  <a:srgbClr val="FF9900"/>
                </a:solidFill>
              </a:rPr>
              <a:t>规则</a:t>
            </a:r>
            <a:r>
              <a:rPr lang="zh-CN" altLang="en-US" sz="2600" dirty="0" smtClean="0"/>
              <a:t>，在</a:t>
            </a:r>
            <a:r>
              <a:rPr lang="zh-CN" altLang="en-US" sz="2600" dirty="0"/>
              <a:t>必要时重新编译所有受改动影响的源文件</a:t>
            </a:r>
            <a:r>
              <a:rPr lang="zh-CN" altLang="en-US" sz="2600" dirty="0" smtClean="0"/>
              <a:t>。</a:t>
            </a:r>
            <a:endParaRPr lang="en-US" altLang="zh-CN" sz="2600" dirty="0" smtClean="0"/>
          </a:p>
          <a:p>
            <a:pPr marL="0" indent="0">
              <a:buNone/>
            </a:pPr>
            <a:endParaRPr lang="en-US" altLang="zh-CN" sz="2400" dirty="0"/>
          </a:p>
          <a:p>
            <a:endParaRPr lang="zh-CN" altLang="en-US" sz="24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86</a:t>
            </a:fld>
            <a:endParaRPr lang="en-US" altLang="zh-CN"/>
          </a:p>
        </p:txBody>
      </p:sp>
    </p:spTree>
    <p:extLst>
      <p:ext uri="{BB962C8B-B14F-4D97-AF65-F5344CB8AC3E}">
        <p14:creationId xmlns:p14="http://schemas.microsoft.com/office/powerpoint/2010/main" val="672634481"/>
      </p:ext>
    </p:extLst>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Makefile</a:t>
            </a:r>
            <a:endParaRPr lang="zh-CN" altLang="en-US" dirty="0" smtClean="0"/>
          </a:p>
        </p:txBody>
      </p:sp>
      <p:sp>
        <p:nvSpPr>
          <p:cNvPr id="3" name="内容占位符 2"/>
          <p:cNvSpPr>
            <a:spLocks noGrp="1"/>
          </p:cNvSpPr>
          <p:nvPr>
            <p:ph idx="1"/>
          </p:nvPr>
        </p:nvSpPr>
        <p:spPr>
          <a:xfrm>
            <a:off x="251520" y="1052736"/>
            <a:ext cx="8424936" cy="5040560"/>
          </a:xfrm>
        </p:spPr>
        <p:txBody>
          <a:bodyPr/>
          <a:lstStyle/>
          <a:p>
            <a:r>
              <a:rPr lang="zh-CN" altLang="en-US" sz="2600" dirty="0">
                <a:solidFill>
                  <a:srgbClr val="0000CC"/>
                </a:solidFill>
              </a:rPr>
              <a:t>依赖</a:t>
            </a:r>
            <a:r>
              <a:rPr lang="zh-CN" altLang="en-US" sz="2600" dirty="0" smtClean="0">
                <a:solidFill>
                  <a:srgbClr val="0000CC"/>
                </a:solidFill>
              </a:rPr>
              <a:t>关系</a:t>
            </a:r>
            <a:r>
              <a:rPr lang="zh-CN" altLang="en-US" sz="2600" dirty="0" smtClean="0"/>
              <a:t>定义最终应用程序中的每个文件与源文件</a:t>
            </a:r>
            <a:endParaRPr lang="en-US" altLang="zh-CN" sz="2600" dirty="0" smtClean="0"/>
          </a:p>
          <a:p>
            <a:pPr marL="0" indent="0">
              <a:buNone/>
            </a:pPr>
            <a:r>
              <a:rPr lang="en-US" altLang="zh-CN" sz="2600" dirty="0"/>
              <a:t> </a:t>
            </a:r>
            <a:r>
              <a:rPr lang="en-US" altLang="zh-CN" sz="2600" dirty="0" smtClean="0"/>
              <a:t>   </a:t>
            </a:r>
            <a:r>
              <a:rPr lang="zh-CN" altLang="en-US" sz="2600" dirty="0" smtClean="0"/>
              <a:t>之间的关系。</a:t>
            </a:r>
            <a:endParaRPr lang="en-US" altLang="zh-CN" sz="2600" dirty="0" smtClean="0"/>
          </a:p>
          <a:p>
            <a:r>
              <a:rPr lang="zh-CN" altLang="en-US" sz="2600" dirty="0" smtClean="0"/>
              <a:t>规则的写法是：先写目标名称，然后紧跟一个冒号，接着是空格或制表符，最后是用空格或制表符隔开的文件列表。如上例中，可以把依赖关系表示为：</a:t>
            </a:r>
            <a:endParaRPr lang="en-US" altLang="zh-CN" sz="2600" dirty="0" smtClean="0"/>
          </a:p>
          <a:p>
            <a:pPr marL="938213" lvl="3" indent="0">
              <a:buNone/>
            </a:pPr>
            <a:r>
              <a:rPr lang="en-US" altLang="zh-CN" sz="2600" dirty="0">
                <a:solidFill>
                  <a:srgbClr val="0000CC"/>
                </a:solidFill>
              </a:rPr>
              <a:t> </a:t>
            </a:r>
            <a:r>
              <a:rPr lang="en-US" altLang="zh-CN" sz="2600" dirty="0" err="1" smtClean="0">
                <a:solidFill>
                  <a:srgbClr val="0000CC"/>
                </a:solidFill>
              </a:rPr>
              <a:t>myapp</a:t>
            </a:r>
            <a:r>
              <a:rPr lang="en-US" altLang="zh-CN" sz="2600" dirty="0" smtClean="0">
                <a:solidFill>
                  <a:srgbClr val="0000CC"/>
                </a:solidFill>
              </a:rPr>
              <a:t>: </a:t>
            </a:r>
            <a:r>
              <a:rPr lang="en-US" altLang="zh-CN" sz="2600" dirty="0" err="1" smtClean="0">
                <a:solidFill>
                  <a:srgbClr val="0000CC"/>
                </a:solidFill>
              </a:rPr>
              <a:t>main.o</a:t>
            </a:r>
            <a:r>
              <a:rPr lang="en-US" altLang="zh-CN" sz="2600" dirty="0" smtClean="0">
                <a:solidFill>
                  <a:srgbClr val="0000CC"/>
                </a:solidFill>
              </a:rPr>
              <a:t>  </a:t>
            </a:r>
            <a:r>
              <a:rPr lang="en-US" altLang="zh-CN" sz="2600" dirty="0" err="1" smtClean="0">
                <a:solidFill>
                  <a:srgbClr val="0000CC"/>
                </a:solidFill>
              </a:rPr>
              <a:t>2.o</a:t>
            </a:r>
            <a:r>
              <a:rPr lang="en-US" altLang="zh-CN" sz="2600" dirty="0" smtClean="0">
                <a:solidFill>
                  <a:srgbClr val="0000CC"/>
                </a:solidFill>
              </a:rPr>
              <a:t> </a:t>
            </a:r>
            <a:r>
              <a:rPr lang="en-US" altLang="zh-CN" sz="2600" dirty="0" err="1" smtClean="0">
                <a:solidFill>
                  <a:srgbClr val="0000CC"/>
                </a:solidFill>
              </a:rPr>
              <a:t>3.o</a:t>
            </a:r>
            <a:endParaRPr lang="en-US" altLang="zh-CN" sz="2600" dirty="0" smtClean="0">
              <a:solidFill>
                <a:srgbClr val="0000CC"/>
              </a:solidFill>
            </a:endParaRPr>
          </a:p>
          <a:p>
            <a:pPr marL="938213" lvl="3" indent="0">
              <a:buNone/>
            </a:pPr>
            <a:r>
              <a:rPr lang="en-US" altLang="zh-CN" sz="2600" dirty="0" smtClean="0">
                <a:solidFill>
                  <a:srgbClr val="0000CC"/>
                </a:solidFill>
              </a:rPr>
              <a:t> </a:t>
            </a:r>
            <a:r>
              <a:rPr lang="en-US" altLang="zh-CN" sz="2600" dirty="0" err="1" smtClean="0">
                <a:solidFill>
                  <a:srgbClr val="0000CC"/>
                </a:solidFill>
              </a:rPr>
              <a:t>main.o</a:t>
            </a:r>
            <a:r>
              <a:rPr lang="en-US" altLang="zh-CN" sz="2600" dirty="0" smtClean="0">
                <a:solidFill>
                  <a:srgbClr val="0000CC"/>
                </a:solidFill>
              </a:rPr>
              <a:t>: </a:t>
            </a:r>
            <a:r>
              <a:rPr lang="en-US" altLang="zh-CN" sz="2600" dirty="0" err="1" smtClean="0">
                <a:solidFill>
                  <a:srgbClr val="0000CC"/>
                </a:solidFill>
              </a:rPr>
              <a:t>main.c</a:t>
            </a:r>
            <a:r>
              <a:rPr lang="en-US" altLang="zh-CN" sz="2600" dirty="0" smtClean="0">
                <a:solidFill>
                  <a:srgbClr val="0000CC"/>
                </a:solidFill>
              </a:rPr>
              <a:t> </a:t>
            </a:r>
            <a:r>
              <a:rPr lang="en-US" altLang="zh-CN" sz="2600" dirty="0" err="1" smtClean="0">
                <a:solidFill>
                  <a:srgbClr val="0000CC"/>
                </a:solidFill>
              </a:rPr>
              <a:t>a.h</a:t>
            </a:r>
            <a:endParaRPr lang="en-US" altLang="zh-CN" sz="2600" dirty="0" smtClean="0">
              <a:solidFill>
                <a:srgbClr val="0000CC"/>
              </a:solidFill>
            </a:endParaRPr>
          </a:p>
          <a:p>
            <a:pPr marL="938213" lvl="3" indent="0">
              <a:buNone/>
            </a:pPr>
            <a:r>
              <a:rPr lang="en-US" altLang="zh-CN" sz="2600" dirty="0">
                <a:solidFill>
                  <a:srgbClr val="0000CC"/>
                </a:solidFill>
              </a:rPr>
              <a:t> </a:t>
            </a:r>
            <a:r>
              <a:rPr lang="en-US" altLang="zh-CN" sz="2600" dirty="0" err="1" smtClean="0">
                <a:solidFill>
                  <a:srgbClr val="0000CC"/>
                </a:solidFill>
              </a:rPr>
              <a:t>2.o</a:t>
            </a:r>
            <a:r>
              <a:rPr lang="en-US" altLang="zh-CN" sz="2600" dirty="0" smtClean="0">
                <a:solidFill>
                  <a:srgbClr val="0000CC"/>
                </a:solidFill>
              </a:rPr>
              <a:t>:        </a:t>
            </a:r>
            <a:r>
              <a:rPr lang="en-US" altLang="zh-CN" sz="2600" dirty="0" err="1" smtClean="0">
                <a:solidFill>
                  <a:srgbClr val="0000CC"/>
                </a:solidFill>
              </a:rPr>
              <a:t>2.c</a:t>
            </a:r>
            <a:r>
              <a:rPr lang="en-US" altLang="zh-CN" sz="2600" dirty="0" smtClean="0">
                <a:solidFill>
                  <a:srgbClr val="0000CC"/>
                </a:solidFill>
              </a:rPr>
              <a:t> </a:t>
            </a:r>
            <a:r>
              <a:rPr lang="en-US" altLang="zh-CN" sz="2600" dirty="0" err="1" smtClean="0">
                <a:solidFill>
                  <a:srgbClr val="0000CC"/>
                </a:solidFill>
              </a:rPr>
              <a:t>a.h</a:t>
            </a:r>
            <a:r>
              <a:rPr lang="en-US" altLang="zh-CN" sz="2600" dirty="0" smtClean="0">
                <a:solidFill>
                  <a:srgbClr val="0000CC"/>
                </a:solidFill>
              </a:rPr>
              <a:t> </a:t>
            </a:r>
            <a:r>
              <a:rPr lang="en-US" altLang="zh-CN" sz="2600" dirty="0" err="1" smtClean="0">
                <a:solidFill>
                  <a:srgbClr val="0000CC"/>
                </a:solidFill>
              </a:rPr>
              <a:t>b.h</a:t>
            </a:r>
            <a:endParaRPr lang="en-US" altLang="zh-CN" sz="2600" dirty="0" smtClean="0">
              <a:solidFill>
                <a:srgbClr val="0000CC"/>
              </a:solidFill>
            </a:endParaRPr>
          </a:p>
          <a:p>
            <a:pPr marL="938213" lvl="3" indent="0">
              <a:buNone/>
            </a:pPr>
            <a:r>
              <a:rPr lang="en-US" altLang="zh-CN" sz="2600" dirty="0">
                <a:solidFill>
                  <a:srgbClr val="0000CC"/>
                </a:solidFill>
              </a:rPr>
              <a:t> </a:t>
            </a:r>
            <a:r>
              <a:rPr lang="en-US" altLang="zh-CN" sz="2600" dirty="0" err="1" smtClean="0">
                <a:solidFill>
                  <a:srgbClr val="0000CC"/>
                </a:solidFill>
              </a:rPr>
              <a:t>3.o</a:t>
            </a:r>
            <a:r>
              <a:rPr lang="en-US" altLang="zh-CN" sz="2600" dirty="0" smtClean="0">
                <a:solidFill>
                  <a:srgbClr val="0000CC"/>
                </a:solidFill>
              </a:rPr>
              <a:t>:        </a:t>
            </a:r>
            <a:r>
              <a:rPr lang="en-US" altLang="zh-CN" sz="2600" dirty="0" err="1" smtClean="0">
                <a:solidFill>
                  <a:srgbClr val="0000CC"/>
                </a:solidFill>
              </a:rPr>
              <a:t>3.c</a:t>
            </a:r>
            <a:r>
              <a:rPr lang="en-US" altLang="zh-CN" sz="2600" dirty="0" smtClean="0">
                <a:solidFill>
                  <a:srgbClr val="0000CC"/>
                </a:solidFill>
              </a:rPr>
              <a:t> </a:t>
            </a:r>
            <a:r>
              <a:rPr lang="en-US" altLang="zh-CN" sz="2600" dirty="0" err="1" smtClean="0">
                <a:solidFill>
                  <a:srgbClr val="0000CC"/>
                </a:solidFill>
              </a:rPr>
              <a:t>b.h</a:t>
            </a:r>
            <a:r>
              <a:rPr lang="en-US" altLang="zh-CN" sz="2600" dirty="0">
                <a:solidFill>
                  <a:srgbClr val="0000CC"/>
                </a:solidFill>
              </a:rPr>
              <a:t> </a:t>
            </a:r>
            <a:r>
              <a:rPr lang="en-US" altLang="zh-CN" sz="2600" dirty="0" err="1" smtClean="0">
                <a:solidFill>
                  <a:srgbClr val="0000CC"/>
                </a:solidFill>
              </a:rPr>
              <a:t>c.h</a:t>
            </a:r>
            <a:endParaRPr lang="en-US" altLang="zh-CN" sz="2600" dirty="0" smtClean="0">
              <a:solidFill>
                <a:srgbClr val="0000CC"/>
              </a:solidFill>
            </a:endParaRPr>
          </a:p>
          <a:p>
            <a:r>
              <a:rPr lang="zh-CN" altLang="en-US" sz="2600" dirty="0"/>
              <a:t>这</a:t>
            </a:r>
            <a:r>
              <a:rPr lang="zh-CN" altLang="en-US" sz="2600" dirty="0" smtClean="0"/>
              <a:t>组依赖关系形成层次结构，显示</a:t>
            </a:r>
            <a:r>
              <a:rPr lang="zh-CN" altLang="en-US" sz="2600" dirty="0"/>
              <a:t>了</a:t>
            </a:r>
            <a:r>
              <a:rPr lang="zh-CN" altLang="en-US" sz="2600" dirty="0" smtClean="0"/>
              <a:t>源文件之间的关系。</a:t>
            </a:r>
            <a:endParaRPr lang="zh-CN" altLang="en-US" sz="26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87</a:t>
            </a:fld>
            <a:endParaRPr lang="en-US" altLang="zh-CN" dirty="0"/>
          </a:p>
        </p:txBody>
      </p:sp>
    </p:spTree>
    <p:extLst>
      <p:ext uri="{BB962C8B-B14F-4D97-AF65-F5344CB8AC3E}">
        <p14:creationId xmlns:p14="http://schemas.microsoft.com/office/powerpoint/2010/main" val="1274890686"/>
      </p:ext>
    </p:extLst>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427168" cy="858837"/>
          </a:xfrm>
        </p:spPr>
        <p:txBody>
          <a:bodyPr/>
          <a:lstStyle/>
          <a:p>
            <a:r>
              <a:rPr lang="zh-CN" altLang="en-US" dirty="0" smtClean="0"/>
              <a:t>创建规则</a:t>
            </a:r>
          </a:p>
        </p:txBody>
      </p:sp>
      <p:sp>
        <p:nvSpPr>
          <p:cNvPr id="3" name="内容占位符 2"/>
          <p:cNvSpPr>
            <a:spLocks noGrp="1"/>
          </p:cNvSpPr>
          <p:nvPr>
            <p:ph idx="1"/>
          </p:nvPr>
        </p:nvSpPr>
        <p:spPr>
          <a:xfrm>
            <a:off x="107504" y="1340768"/>
            <a:ext cx="8352928" cy="5328592"/>
          </a:xfrm>
        </p:spPr>
        <p:txBody>
          <a:bodyPr/>
          <a:lstStyle/>
          <a:p>
            <a:r>
              <a:rPr lang="zh-CN" altLang="en-US" sz="2400" dirty="0" smtClean="0"/>
              <a:t>上例</a:t>
            </a:r>
            <a:r>
              <a:rPr lang="en-US" altLang="zh-CN" sz="2400" dirty="0" err="1" smtClean="0"/>
              <a:t>2.c</a:t>
            </a:r>
            <a:r>
              <a:rPr lang="zh-CN" altLang="en-US" sz="2400" dirty="0" smtClean="0"/>
              <a:t>修改后，</a:t>
            </a:r>
            <a:r>
              <a:rPr lang="en-US" altLang="zh-CN" sz="2400" dirty="0" err="1" smtClean="0"/>
              <a:t>2.o</a:t>
            </a:r>
            <a:r>
              <a:rPr lang="zh-CN" altLang="en-US" sz="2400" dirty="0" smtClean="0"/>
              <a:t>用什么命令来创建。</a:t>
            </a:r>
            <a:r>
              <a:rPr lang="en-US" altLang="zh-CN" sz="2400" dirty="0" err="1" smtClean="0"/>
              <a:t>makefile</a:t>
            </a:r>
            <a:r>
              <a:rPr lang="zh-CN" altLang="en-US" sz="2400" dirty="0" smtClean="0"/>
              <a:t>有许多默认的规则，用户也可以指定创建规则，大多数规则都包含一个简单命令。如上例，可以创建一个</a:t>
            </a:r>
            <a:r>
              <a:rPr lang="en-US" altLang="zh-CN" sz="2400" dirty="0" err="1" smtClean="0"/>
              <a:t>makefile</a:t>
            </a:r>
            <a:r>
              <a:rPr lang="zh-CN" altLang="en-US" sz="2400" dirty="0" smtClean="0"/>
              <a:t>，命名为</a:t>
            </a:r>
            <a:r>
              <a:rPr lang="en-US" altLang="zh-CN" sz="2400" dirty="0" err="1" smtClean="0"/>
              <a:t>Makefile</a:t>
            </a:r>
            <a:r>
              <a:rPr lang="en-US" altLang="zh-CN" sz="2400" dirty="0" smtClean="0"/>
              <a:t>:</a:t>
            </a:r>
          </a:p>
          <a:p>
            <a:pPr marL="938213" lvl="3" indent="0">
              <a:buNone/>
            </a:pPr>
            <a:r>
              <a:rPr lang="en-US" altLang="zh-CN" sz="2400" dirty="0" smtClean="0">
                <a:solidFill>
                  <a:srgbClr val="0000CC"/>
                </a:solidFill>
              </a:rPr>
              <a:t> </a:t>
            </a:r>
            <a:r>
              <a:rPr lang="en-US" altLang="zh-CN" sz="2400" dirty="0" err="1" smtClean="0">
                <a:solidFill>
                  <a:srgbClr val="0000CC"/>
                </a:solidFill>
              </a:rPr>
              <a:t>myapp</a:t>
            </a:r>
            <a:r>
              <a:rPr lang="en-US" altLang="zh-CN" sz="2400" dirty="0" smtClean="0">
                <a:solidFill>
                  <a:srgbClr val="0000CC"/>
                </a:solidFill>
              </a:rPr>
              <a:t>: </a:t>
            </a:r>
            <a:r>
              <a:rPr lang="en-US" altLang="zh-CN" sz="2400" dirty="0" err="1" smtClean="0">
                <a:solidFill>
                  <a:srgbClr val="0000CC"/>
                </a:solidFill>
              </a:rPr>
              <a:t>main.o</a:t>
            </a:r>
            <a:r>
              <a:rPr lang="en-US" altLang="zh-CN" sz="2400" dirty="0" smtClean="0">
                <a:solidFill>
                  <a:srgbClr val="0000CC"/>
                </a:solidFill>
              </a:rPr>
              <a:t>  </a:t>
            </a:r>
            <a:r>
              <a:rPr lang="en-US" altLang="zh-CN" sz="2400" dirty="0" err="1" smtClean="0">
                <a:solidFill>
                  <a:srgbClr val="0000CC"/>
                </a:solidFill>
              </a:rPr>
              <a:t>2.o</a:t>
            </a:r>
            <a:r>
              <a:rPr lang="en-US" altLang="zh-CN" sz="2400" dirty="0" smtClean="0">
                <a:solidFill>
                  <a:srgbClr val="0000CC"/>
                </a:solidFill>
              </a:rPr>
              <a:t> </a:t>
            </a:r>
            <a:r>
              <a:rPr lang="en-US" altLang="zh-CN" sz="2400" dirty="0" err="1" smtClean="0">
                <a:solidFill>
                  <a:srgbClr val="0000CC"/>
                </a:solidFill>
              </a:rPr>
              <a:t>3.o</a:t>
            </a:r>
            <a:endParaRPr lang="en-US" altLang="zh-CN" sz="2400" dirty="0" smtClean="0">
              <a:solidFill>
                <a:srgbClr val="0000CC"/>
              </a:solidFill>
            </a:endParaRPr>
          </a:p>
          <a:p>
            <a:pPr marL="938213" lvl="3" indent="0">
              <a:buNone/>
            </a:pPr>
            <a:r>
              <a:rPr lang="en-US" altLang="zh-CN" sz="2400" dirty="0">
                <a:solidFill>
                  <a:srgbClr val="0000CC"/>
                </a:solidFill>
              </a:rPr>
              <a:t> </a:t>
            </a:r>
            <a:r>
              <a:rPr lang="en-US" altLang="zh-CN" sz="2400" dirty="0" smtClean="0">
                <a:solidFill>
                  <a:srgbClr val="0000CC"/>
                </a:solidFill>
              </a:rPr>
              <a:t>      </a:t>
            </a:r>
            <a:r>
              <a:rPr lang="en-US" altLang="zh-CN" sz="2400" dirty="0" err="1" smtClean="0">
                <a:solidFill>
                  <a:srgbClr val="0000CC"/>
                </a:solidFill>
              </a:rPr>
              <a:t>gcc</a:t>
            </a:r>
            <a:r>
              <a:rPr lang="en-US" altLang="zh-CN" sz="2400" dirty="0" smtClean="0">
                <a:solidFill>
                  <a:srgbClr val="0000CC"/>
                </a:solidFill>
              </a:rPr>
              <a:t> -o  </a:t>
            </a:r>
            <a:r>
              <a:rPr lang="en-US" altLang="zh-CN" sz="2400" dirty="0" err="1" smtClean="0">
                <a:solidFill>
                  <a:srgbClr val="0000CC"/>
                </a:solidFill>
              </a:rPr>
              <a:t>myapp</a:t>
            </a:r>
            <a:r>
              <a:rPr lang="en-US" altLang="zh-CN" sz="2400" dirty="0" smtClean="0">
                <a:solidFill>
                  <a:srgbClr val="0000CC"/>
                </a:solidFill>
              </a:rPr>
              <a:t> </a:t>
            </a:r>
            <a:r>
              <a:rPr lang="en-US" altLang="zh-CN" sz="2400" dirty="0" err="1" smtClean="0">
                <a:solidFill>
                  <a:srgbClr val="0000CC"/>
                </a:solidFill>
              </a:rPr>
              <a:t>main.o</a:t>
            </a:r>
            <a:r>
              <a:rPr lang="en-US" altLang="zh-CN" sz="2400" dirty="0" smtClean="0">
                <a:solidFill>
                  <a:srgbClr val="0000CC"/>
                </a:solidFill>
              </a:rPr>
              <a:t> </a:t>
            </a:r>
            <a:r>
              <a:rPr lang="en-US" altLang="zh-CN" sz="2400" dirty="0" err="1" smtClean="0">
                <a:solidFill>
                  <a:srgbClr val="0000CC"/>
                </a:solidFill>
              </a:rPr>
              <a:t>2.o</a:t>
            </a:r>
            <a:r>
              <a:rPr lang="en-US" altLang="zh-CN" sz="2400" dirty="0" smtClean="0">
                <a:solidFill>
                  <a:srgbClr val="0000CC"/>
                </a:solidFill>
              </a:rPr>
              <a:t> </a:t>
            </a:r>
            <a:r>
              <a:rPr lang="en-US" altLang="zh-CN" sz="2400" dirty="0" err="1" smtClean="0">
                <a:solidFill>
                  <a:srgbClr val="0000CC"/>
                </a:solidFill>
              </a:rPr>
              <a:t>3.o</a:t>
            </a:r>
            <a:endParaRPr lang="en-US" altLang="zh-CN" sz="2400" dirty="0" smtClean="0">
              <a:solidFill>
                <a:srgbClr val="0000CC"/>
              </a:solidFill>
            </a:endParaRPr>
          </a:p>
          <a:p>
            <a:pPr marL="938213" lvl="3" indent="0">
              <a:buNone/>
            </a:pPr>
            <a:r>
              <a:rPr lang="en-US" altLang="zh-CN" sz="2400" dirty="0" smtClean="0">
                <a:solidFill>
                  <a:srgbClr val="0000CC"/>
                </a:solidFill>
              </a:rPr>
              <a:t> </a:t>
            </a:r>
            <a:r>
              <a:rPr lang="en-US" altLang="zh-CN" sz="2400" dirty="0" err="1" smtClean="0">
                <a:solidFill>
                  <a:srgbClr val="0000CC"/>
                </a:solidFill>
              </a:rPr>
              <a:t>main.o</a:t>
            </a:r>
            <a:r>
              <a:rPr lang="en-US" altLang="zh-CN" sz="2400" dirty="0" smtClean="0">
                <a:solidFill>
                  <a:srgbClr val="0000CC"/>
                </a:solidFill>
              </a:rPr>
              <a:t>: </a:t>
            </a:r>
            <a:r>
              <a:rPr lang="en-US" altLang="zh-CN" sz="2400" dirty="0" err="1" smtClean="0">
                <a:solidFill>
                  <a:srgbClr val="0000CC"/>
                </a:solidFill>
              </a:rPr>
              <a:t>main.c</a:t>
            </a:r>
            <a:r>
              <a:rPr lang="en-US" altLang="zh-CN" sz="2400" dirty="0" smtClean="0">
                <a:solidFill>
                  <a:srgbClr val="0000CC"/>
                </a:solidFill>
              </a:rPr>
              <a:t> </a:t>
            </a:r>
            <a:r>
              <a:rPr lang="en-US" altLang="zh-CN" sz="2400" dirty="0" err="1" smtClean="0">
                <a:solidFill>
                  <a:srgbClr val="0000CC"/>
                </a:solidFill>
              </a:rPr>
              <a:t>a.h</a:t>
            </a:r>
            <a:endParaRPr lang="en-US" altLang="zh-CN" sz="2400" dirty="0" smtClean="0">
              <a:solidFill>
                <a:srgbClr val="0000CC"/>
              </a:solidFill>
            </a:endParaRPr>
          </a:p>
          <a:p>
            <a:pPr marL="938213" lvl="3" indent="0">
              <a:buNone/>
            </a:pPr>
            <a:r>
              <a:rPr lang="en-US" altLang="zh-CN" sz="2400" dirty="0">
                <a:solidFill>
                  <a:srgbClr val="0000CC"/>
                </a:solidFill>
              </a:rPr>
              <a:t> </a:t>
            </a:r>
            <a:r>
              <a:rPr lang="en-US" altLang="zh-CN" sz="2400" dirty="0" smtClean="0">
                <a:solidFill>
                  <a:srgbClr val="0000CC"/>
                </a:solidFill>
              </a:rPr>
              <a:t>      </a:t>
            </a:r>
            <a:r>
              <a:rPr lang="en-US" altLang="zh-CN" sz="2400" dirty="0" err="1" smtClean="0">
                <a:solidFill>
                  <a:srgbClr val="0000CC"/>
                </a:solidFill>
              </a:rPr>
              <a:t>gcc</a:t>
            </a:r>
            <a:r>
              <a:rPr lang="en-US" altLang="zh-CN" sz="2400" dirty="0" smtClean="0">
                <a:solidFill>
                  <a:srgbClr val="0000CC"/>
                </a:solidFill>
              </a:rPr>
              <a:t> -c  </a:t>
            </a:r>
            <a:r>
              <a:rPr lang="en-US" altLang="zh-CN" sz="2400" dirty="0" err="1" smtClean="0">
                <a:solidFill>
                  <a:srgbClr val="0000CC"/>
                </a:solidFill>
              </a:rPr>
              <a:t>main.c</a:t>
            </a:r>
            <a:endParaRPr lang="en-US" altLang="zh-CN" sz="2400" dirty="0" smtClean="0">
              <a:solidFill>
                <a:srgbClr val="0000CC"/>
              </a:solidFill>
            </a:endParaRPr>
          </a:p>
          <a:p>
            <a:pPr marL="938213" lvl="3" indent="0">
              <a:buNone/>
            </a:pPr>
            <a:r>
              <a:rPr lang="en-US" altLang="zh-CN" sz="2400" dirty="0">
                <a:solidFill>
                  <a:srgbClr val="0000CC"/>
                </a:solidFill>
              </a:rPr>
              <a:t> </a:t>
            </a:r>
            <a:r>
              <a:rPr lang="en-US" altLang="zh-CN" sz="2400" dirty="0" err="1" smtClean="0">
                <a:solidFill>
                  <a:srgbClr val="0000CC"/>
                </a:solidFill>
              </a:rPr>
              <a:t>2.o</a:t>
            </a:r>
            <a:r>
              <a:rPr lang="en-US" altLang="zh-CN" sz="2400" dirty="0" smtClean="0">
                <a:solidFill>
                  <a:srgbClr val="0000CC"/>
                </a:solidFill>
              </a:rPr>
              <a:t>:   </a:t>
            </a:r>
            <a:r>
              <a:rPr lang="en-US" altLang="zh-CN" sz="2400" dirty="0" err="1" smtClean="0">
                <a:solidFill>
                  <a:srgbClr val="0000CC"/>
                </a:solidFill>
              </a:rPr>
              <a:t>2.c</a:t>
            </a:r>
            <a:r>
              <a:rPr lang="en-US" altLang="zh-CN" sz="2400" dirty="0" smtClean="0">
                <a:solidFill>
                  <a:srgbClr val="0000CC"/>
                </a:solidFill>
              </a:rPr>
              <a:t> </a:t>
            </a:r>
            <a:r>
              <a:rPr lang="en-US" altLang="zh-CN" sz="2400" dirty="0" err="1" smtClean="0">
                <a:solidFill>
                  <a:srgbClr val="0000CC"/>
                </a:solidFill>
              </a:rPr>
              <a:t>a.h</a:t>
            </a:r>
            <a:r>
              <a:rPr lang="en-US" altLang="zh-CN" sz="2400" dirty="0" smtClean="0">
                <a:solidFill>
                  <a:srgbClr val="0000CC"/>
                </a:solidFill>
              </a:rPr>
              <a:t> </a:t>
            </a:r>
            <a:r>
              <a:rPr lang="en-US" altLang="zh-CN" sz="2400" dirty="0" err="1" smtClean="0">
                <a:solidFill>
                  <a:srgbClr val="0000CC"/>
                </a:solidFill>
              </a:rPr>
              <a:t>b.h</a:t>
            </a:r>
            <a:endParaRPr lang="en-US" altLang="zh-CN" sz="2400" dirty="0" smtClean="0">
              <a:solidFill>
                <a:srgbClr val="0000CC"/>
              </a:solidFill>
            </a:endParaRPr>
          </a:p>
          <a:p>
            <a:pPr marL="938213" lvl="3" indent="0">
              <a:buNone/>
            </a:pPr>
            <a:r>
              <a:rPr lang="en-US" altLang="zh-CN" sz="2400" dirty="0">
                <a:solidFill>
                  <a:srgbClr val="0000CC"/>
                </a:solidFill>
              </a:rPr>
              <a:t> </a:t>
            </a:r>
            <a:r>
              <a:rPr lang="en-US" altLang="zh-CN" sz="2400" dirty="0" smtClean="0">
                <a:solidFill>
                  <a:srgbClr val="0000CC"/>
                </a:solidFill>
              </a:rPr>
              <a:t>      </a:t>
            </a:r>
            <a:r>
              <a:rPr lang="en-US" altLang="zh-CN" sz="2400" dirty="0" err="1" smtClean="0">
                <a:solidFill>
                  <a:srgbClr val="0000CC"/>
                </a:solidFill>
              </a:rPr>
              <a:t>gcc</a:t>
            </a:r>
            <a:r>
              <a:rPr lang="en-US" altLang="zh-CN" sz="2400" dirty="0" smtClean="0">
                <a:solidFill>
                  <a:srgbClr val="0000CC"/>
                </a:solidFill>
              </a:rPr>
              <a:t>  -c  </a:t>
            </a:r>
            <a:r>
              <a:rPr lang="en-US" altLang="zh-CN" sz="2400" dirty="0" err="1" smtClean="0">
                <a:solidFill>
                  <a:srgbClr val="0000CC"/>
                </a:solidFill>
              </a:rPr>
              <a:t>2.c</a:t>
            </a:r>
            <a:r>
              <a:rPr lang="en-US" altLang="zh-CN" sz="2400" dirty="0" smtClean="0">
                <a:solidFill>
                  <a:srgbClr val="0000CC"/>
                </a:solidFill>
              </a:rPr>
              <a:t> </a:t>
            </a:r>
          </a:p>
          <a:p>
            <a:pPr marL="938213" lvl="3" indent="0">
              <a:buNone/>
            </a:pPr>
            <a:r>
              <a:rPr lang="en-US" altLang="zh-CN" sz="2400" dirty="0">
                <a:solidFill>
                  <a:srgbClr val="0000CC"/>
                </a:solidFill>
              </a:rPr>
              <a:t> </a:t>
            </a:r>
            <a:r>
              <a:rPr lang="en-US" altLang="zh-CN" sz="2400" dirty="0" err="1" smtClean="0">
                <a:solidFill>
                  <a:srgbClr val="0000CC"/>
                </a:solidFill>
              </a:rPr>
              <a:t>3.o</a:t>
            </a:r>
            <a:r>
              <a:rPr lang="en-US" altLang="zh-CN" sz="2400" dirty="0" smtClean="0">
                <a:solidFill>
                  <a:srgbClr val="0000CC"/>
                </a:solidFill>
              </a:rPr>
              <a:t>:    </a:t>
            </a:r>
            <a:r>
              <a:rPr lang="en-US" altLang="zh-CN" sz="2400" dirty="0" err="1" smtClean="0">
                <a:solidFill>
                  <a:srgbClr val="0000CC"/>
                </a:solidFill>
              </a:rPr>
              <a:t>3.c</a:t>
            </a:r>
            <a:r>
              <a:rPr lang="en-US" altLang="zh-CN" sz="2400" dirty="0" smtClean="0">
                <a:solidFill>
                  <a:srgbClr val="0000CC"/>
                </a:solidFill>
              </a:rPr>
              <a:t> </a:t>
            </a:r>
            <a:r>
              <a:rPr lang="en-US" altLang="zh-CN" sz="2400" dirty="0" err="1" smtClean="0">
                <a:solidFill>
                  <a:srgbClr val="0000CC"/>
                </a:solidFill>
              </a:rPr>
              <a:t>b.h</a:t>
            </a:r>
            <a:r>
              <a:rPr lang="en-US" altLang="zh-CN" sz="2400" dirty="0">
                <a:solidFill>
                  <a:srgbClr val="0000CC"/>
                </a:solidFill>
              </a:rPr>
              <a:t> </a:t>
            </a:r>
            <a:r>
              <a:rPr lang="en-US" altLang="zh-CN" sz="2400" dirty="0" err="1" smtClean="0">
                <a:solidFill>
                  <a:srgbClr val="0000CC"/>
                </a:solidFill>
              </a:rPr>
              <a:t>c.h</a:t>
            </a:r>
            <a:endParaRPr lang="en-US" altLang="zh-CN" sz="2400" dirty="0" smtClean="0">
              <a:solidFill>
                <a:srgbClr val="0000CC"/>
              </a:solidFill>
            </a:endParaRPr>
          </a:p>
          <a:p>
            <a:pPr marL="938213" lvl="3" indent="0">
              <a:buNone/>
            </a:pPr>
            <a:r>
              <a:rPr lang="en-US" altLang="zh-CN" sz="2400" dirty="0">
                <a:solidFill>
                  <a:srgbClr val="0000CC"/>
                </a:solidFill>
              </a:rPr>
              <a:t> </a:t>
            </a:r>
            <a:r>
              <a:rPr lang="en-US" altLang="zh-CN" sz="2400" dirty="0" smtClean="0">
                <a:solidFill>
                  <a:srgbClr val="0000CC"/>
                </a:solidFill>
              </a:rPr>
              <a:t>      </a:t>
            </a:r>
            <a:r>
              <a:rPr lang="en-US" altLang="zh-CN" sz="2400" dirty="0" err="1" smtClean="0">
                <a:solidFill>
                  <a:srgbClr val="0000CC"/>
                </a:solidFill>
              </a:rPr>
              <a:t>gcc</a:t>
            </a:r>
            <a:r>
              <a:rPr lang="en-US" altLang="zh-CN" sz="2400" dirty="0" smtClean="0">
                <a:solidFill>
                  <a:srgbClr val="0000CC"/>
                </a:solidFill>
              </a:rPr>
              <a:t>  -c  </a:t>
            </a:r>
            <a:r>
              <a:rPr lang="en-US" altLang="zh-CN" sz="2400" dirty="0" err="1" smtClean="0">
                <a:solidFill>
                  <a:srgbClr val="0000CC"/>
                </a:solidFill>
              </a:rPr>
              <a:t>3.c</a:t>
            </a:r>
            <a:endParaRPr lang="en-US" altLang="zh-CN" sz="2400" dirty="0" smtClean="0">
              <a:solidFill>
                <a:srgbClr val="0000CC"/>
              </a:solidFill>
            </a:endParaRP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88</a:t>
            </a:fld>
            <a:endParaRPr lang="en-US" altLang="zh-CN" dirty="0"/>
          </a:p>
        </p:txBody>
      </p:sp>
    </p:spTree>
    <p:extLst>
      <p:ext uri="{BB962C8B-B14F-4D97-AF65-F5344CB8AC3E}">
        <p14:creationId xmlns:p14="http://schemas.microsoft.com/office/powerpoint/2010/main" val="3011928743"/>
      </p:ext>
    </p:extLst>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err="1" smtClean="0"/>
              <a:t>Makefile</a:t>
            </a:r>
            <a:r>
              <a:rPr lang="zh-CN" altLang="en-US" dirty="0"/>
              <a:t>规则</a:t>
            </a:r>
            <a:endParaRPr lang="zh-CN" altLang="en-US" dirty="0" smtClean="0"/>
          </a:p>
        </p:txBody>
      </p:sp>
      <p:sp>
        <p:nvSpPr>
          <p:cNvPr id="8195" name="内容占位符 2"/>
          <p:cNvSpPr>
            <a:spLocks noGrp="1"/>
          </p:cNvSpPr>
          <p:nvPr>
            <p:ph idx="1"/>
          </p:nvPr>
        </p:nvSpPr>
        <p:spPr>
          <a:xfrm>
            <a:off x="0" y="1125538"/>
            <a:ext cx="8892480" cy="5732462"/>
          </a:xfrm>
        </p:spPr>
        <p:txBody>
          <a:bodyPr/>
          <a:lstStyle/>
          <a:p>
            <a:r>
              <a:rPr lang="zh-CN" altLang="en-US" sz="2600" dirty="0" smtClean="0">
                <a:latin typeface="+mn-ea"/>
              </a:rPr>
              <a:t>前面的示例给了我们一个感兴认识</a:t>
            </a:r>
            <a:r>
              <a:rPr lang="zh-CN" altLang="en-US" sz="2600" dirty="0">
                <a:latin typeface="+mn-ea"/>
              </a:rPr>
              <a:t>，</a:t>
            </a:r>
            <a:r>
              <a:rPr lang="zh-CN" altLang="en-US" sz="2600" dirty="0" smtClean="0">
                <a:latin typeface="+mn-ea"/>
              </a:rPr>
              <a:t>我们要写一个</a:t>
            </a:r>
            <a:endParaRPr lang="en-US" altLang="zh-CN" sz="2600" dirty="0" smtClean="0">
              <a:latin typeface="+mn-ea"/>
            </a:endParaRPr>
          </a:p>
          <a:p>
            <a:pPr marL="0" indent="0">
              <a:buNone/>
            </a:pPr>
            <a:r>
              <a:rPr lang="en-US" altLang="zh-CN" sz="2600" dirty="0">
                <a:latin typeface="+mn-ea"/>
              </a:rPr>
              <a:t> </a:t>
            </a:r>
            <a:r>
              <a:rPr lang="en-US" altLang="zh-CN" sz="2600" dirty="0" smtClean="0">
                <a:latin typeface="+mn-ea"/>
              </a:rPr>
              <a:t>   </a:t>
            </a:r>
            <a:r>
              <a:rPr lang="en-US" altLang="zh-CN" sz="2600" dirty="0" err="1" smtClean="0">
                <a:latin typeface="+mn-ea"/>
              </a:rPr>
              <a:t>Makefile</a:t>
            </a:r>
            <a:r>
              <a:rPr lang="zh-CN" altLang="en-US" sz="2600" dirty="0" smtClean="0">
                <a:latin typeface="+mn-ea"/>
              </a:rPr>
              <a:t>来告诉</a:t>
            </a:r>
            <a:r>
              <a:rPr lang="en-US" altLang="zh-CN" sz="2600" dirty="0" smtClean="0">
                <a:latin typeface="+mn-ea"/>
              </a:rPr>
              <a:t>make</a:t>
            </a:r>
            <a:r>
              <a:rPr lang="zh-CN" altLang="en-US" sz="2600" dirty="0" smtClean="0">
                <a:latin typeface="+mn-ea"/>
              </a:rPr>
              <a:t>命令如何编译和链接这几个文件。</a:t>
            </a:r>
            <a:endParaRPr lang="en-US" altLang="zh-CN" sz="2600" dirty="0" smtClean="0">
              <a:latin typeface="+mn-ea"/>
            </a:endParaRPr>
          </a:p>
          <a:p>
            <a:pPr marL="0" indent="0">
              <a:buNone/>
            </a:pPr>
            <a:r>
              <a:rPr lang="en-US" altLang="zh-CN" sz="2600" dirty="0">
                <a:latin typeface="+mn-ea"/>
              </a:rPr>
              <a:t> </a:t>
            </a:r>
            <a:r>
              <a:rPr lang="en-US" altLang="zh-CN" sz="2600" dirty="0" smtClean="0">
                <a:latin typeface="+mn-ea"/>
              </a:rPr>
              <a:t>   </a:t>
            </a:r>
            <a:r>
              <a:rPr lang="zh-CN" altLang="en-US" sz="2600" dirty="0" smtClean="0">
                <a:latin typeface="+mn-ea"/>
              </a:rPr>
              <a:t>这个</a:t>
            </a:r>
            <a:r>
              <a:rPr lang="en-US" altLang="zh-CN" sz="2600" dirty="0" err="1" smtClean="0">
                <a:latin typeface="+mn-ea"/>
              </a:rPr>
              <a:t>Makefil</a:t>
            </a:r>
            <a:r>
              <a:rPr lang="zh-CN" altLang="en-US" sz="2600" dirty="0" smtClean="0">
                <a:latin typeface="+mn-ea"/>
              </a:rPr>
              <a:t>需要包含如下规则：</a:t>
            </a:r>
          </a:p>
          <a:p>
            <a:pPr lvl="1"/>
            <a:r>
              <a:rPr lang="zh-CN" altLang="en-US" sz="2200" dirty="0" smtClean="0">
                <a:latin typeface="+mn-ea"/>
              </a:rPr>
              <a:t>如果这个工程没有编译过，那么我们的所有</a:t>
            </a:r>
            <a:r>
              <a:rPr lang="en-US" altLang="zh-CN" sz="2200" dirty="0" smtClean="0">
                <a:latin typeface="+mn-ea"/>
              </a:rPr>
              <a:t>C</a:t>
            </a:r>
            <a:r>
              <a:rPr lang="zh-CN" altLang="en-US" sz="2200" dirty="0" smtClean="0">
                <a:latin typeface="+mn-ea"/>
              </a:rPr>
              <a:t>文件都要编译并被链接。</a:t>
            </a:r>
          </a:p>
          <a:p>
            <a:pPr lvl="1"/>
            <a:r>
              <a:rPr lang="zh-CN" altLang="en-US" sz="2200" dirty="0" smtClean="0">
                <a:latin typeface="+mn-ea"/>
              </a:rPr>
              <a:t>如果这个工程的某几个</a:t>
            </a:r>
            <a:r>
              <a:rPr lang="en-US" altLang="zh-CN" sz="2200" dirty="0" smtClean="0">
                <a:latin typeface="+mn-ea"/>
              </a:rPr>
              <a:t>C</a:t>
            </a:r>
            <a:r>
              <a:rPr lang="zh-CN" altLang="en-US" sz="2200" dirty="0" smtClean="0">
                <a:latin typeface="+mn-ea"/>
              </a:rPr>
              <a:t>文件被修改，那么我们只编译被修改的</a:t>
            </a:r>
            <a:r>
              <a:rPr lang="en-US" altLang="zh-CN" sz="2200" dirty="0" smtClean="0">
                <a:latin typeface="+mn-ea"/>
              </a:rPr>
              <a:t>C</a:t>
            </a:r>
            <a:r>
              <a:rPr lang="zh-CN" altLang="en-US" sz="2200" dirty="0" smtClean="0">
                <a:latin typeface="+mn-ea"/>
              </a:rPr>
              <a:t>文件，并链接目标程序。</a:t>
            </a:r>
          </a:p>
          <a:p>
            <a:pPr lvl="1"/>
            <a:r>
              <a:rPr lang="zh-CN" altLang="en-US" sz="2200" dirty="0" smtClean="0">
                <a:latin typeface="+mn-ea"/>
              </a:rPr>
              <a:t> 如果这个工程的头文件被改变了，那么我们需要编译引用了这几个头文件的</a:t>
            </a:r>
            <a:r>
              <a:rPr lang="en-US" altLang="zh-CN" sz="2200" dirty="0" smtClean="0">
                <a:latin typeface="+mn-ea"/>
              </a:rPr>
              <a:t>C</a:t>
            </a:r>
            <a:r>
              <a:rPr lang="zh-CN" altLang="en-US" sz="2200" dirty="0" smtClean="0">
                <a:latin typeface="+mn-ea"/>
              </a:rPr>
              <a:t>文件，并链接目标程序。</a:t>
            </a:r>
          </a:p>
          <a:p>
            <a:r>
              <a:rPr lang="zh-CN" altLang="en-US" sz="2600" dirty="0" smtClean="0">
                <a:latin typeface="+mn-ea"/>
              </a:rPr>
              <a:t>只要</a:t>
            </a:r>
            <a:r>
              <a:rPr lang="en-US" altLang="zh-CN" sz="2600" dirty="0" err="1" smtClean="0">
                <a:latin typeface="+mn-ea"/>
              </a:rPr>
              <a:t>Makefile</a:t>
            </a:r>
            <a:r>
              <a:rPr lang="zh-CN" altLang="en-US" sz="2600" dirty="0" smtClean="0">
                <a:latin typeface="+mn-ea"/>
              </a:rPr>
              <a:t>写得够好，所有这一切只用一个</a:t>
            </a:r>
            <a:r>
              <a:rPr lang="en-US" altLang="zh-CN" sz="2600" dirty="0" smtClean="0">
                <a:latin typeface="+mn-ea"/>
              </a:rPr>
              <a:t>make</a:t>
            </a:r>
            <a:r>
              <a:rPr lang="zh-CN" altLang="en-US" sz="2600" dirty="0" smtClean="0">
                <a:latin typeface="+mn-ea"/>
              </a:rPr>
              <a:t>命令就可以完成，</a:t>
            </a:r>
            <a:r>
              <a:rPr lang="en-US" altLang="zh-CN" sz="2600" dirty="0" smtClean="0">
                <a:latin typeface="+mn-ea"/>
              </a:rPr>
              <a:t>make</a:t>
            </a:r>
            <a:r>
              <a:rPr lang="zh-CN" altLang="en-US" sz="2600" dirty="0" smtClean="0">
                <a:latin typeface="+mn-ea"/>
              </a:rPr>
              <a:t>命令会自动智能地根据当前的文件修改的情况来确定哪些文件需要重编译，从而自己编译所需要的文件和链接目标程序。</a:t>
            </a:r>
          </a:p>
        </p:txBody>
      </p:sp>
      <p:sp>
        <p:nvSpPr>
          <p:cNvPr id="4" name="灯片编号占位符 3"/>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89</a:t>
            </a:fld>
            <a:endParaRPr lang="en-US" altLang="zh-CN" dirty="0"/>
          </a:p>
        </p:txBody>
      </p:sp>
    </p:spTree>
    <p:extLst>
      <p:ext uri="{BB962C8B-B14F-4D97-AF65-F5344CB8AC3E}">
        <p14:creationId xmlns:p14="http://schemas.microsoft.com/office/powerpoint/2010/main" val="135054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Text Box 4"/>
          <p:cNvSpPr txBox="1">
            <a:spLocks noChangeArrowheads="1"/>
          </p:cNvSpPr>
          <p:nvPr/>
        </p:nvSpPr>
        <p:spPr bwMode="auto">
          <a:xfrm>
            <a:off x="179512" y="1124744"/>
            <a:ext cx="82804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a:lnSpc>
                <a:spcPct val="130000"/>
              </a:lnSpc>
              <a:spcBef>
                <a:spcPct val="50000"/>
              </a:spcBef>
              <a:buSzPct val="80000"/>
              <a:buFont typeface="Wingdings" panose="05000000000000000000" pitchFamily="2" charset="2"/>
              <a:buChar char="l"/>
            </a:pPr>
            <a:r>
              <a:rPr kumimoji="1" lang="zh-CN" altLang="en-US" sz="2400" b="1" dirty="0">
                <a:latin typeface="+mn-ea"/>
                <a:ea typeface="+mn-ea"/>
              </a:rPr>
              <a:t>在命令模式下，</a:t>
            </a:r>
            <a:r>
              <a:rPr kumimoji="1" lang="zh-CN" altLang="en-US" sz="2400" b="1" dirty="0">
                <a:solidFill>
                  <a:srgbClr val="CC0099"/>
                </a:solidFill>
                <a:latin typeface="+mn-ea"/>
                <a:ea typeface="+mn-ea"/>
              </a:rPr>
              <a:t>按“</a:t>
            </a:r>
            <a:r>
              <a:rPr kumimoji="1" lang="en-US" altLang="zh-CN" sz="2400" b="1" dirty="0">
                <a:solidFill>
                  <a:srgbClr val="CC0099"/>
                </a:solidFill>
                <a:latin typeface="+mn-ea"/>
                <a:ea typeface="+mn-ea"/>
              </a:rPr>
              <a:t>:”</a:t>
            </a:r>
            <a:r>
              <a:rPr kumimoji="1" lang="zh-CN" altLang="en-US" sz="2400" b="1" dirty="0">
                <a:solidFill>
                  <a:srgbClr val="CC0099"/>
                </a:solidFill>
                <a:latin typeface="+mn-ea"/>
                <a:ea typeface="+mn-ea"/>
              </a:rPr>
              <a:t>键即可进入末行模式</a:t>
            </a:r>
            <a:r>
              <a:rPr kumimoji="1" lang="zh-CN" altLang="en-US" sz="2400" b="1" dirty="0">
                <a:latin typeface="+mn-ea"/>
                <a:ea typeface="+mn-ea"/>
              </a:rPr>
              <a:t>。（此时，在屏幕的底行将出现一个编辑行，而光标将出现该行的行首。）</a:t>
            </a:r>
          </a:p>
          <a:p>
            <a:pPr marL="457200" indent="-457200" algn="l">
              <a:lnSpc>
                <a:spcPct val="130000"/>
              </a:lnSpc>
              <a:spcBef>
                <a:spcPct val="50000"/>
              </a:spcBef>
              <a:buSzPct val="80000"/>
              <a:buFont typeface="Wingdings" panose="05000000000000000000" pitchFamily="2" charset="2"/>
              <a:buChar char="l"/>
            </a:pPr>
            <a:r>
              <a:rPr kumimoji="1" lang="zh-CN" altLang="en-US" sz="2400" b="1" dirty="0">
                <a:latin typeface="+mn-ea"/>
                <a:ea typeface="+mn-ea"/>
              </a:rPr>
              <a:t>在末行模式下，可以在该行上键入字符串形式的末行命令。（例如：文件存盘退出，进入末行模式，最后键入字符“</a:t>
            </a:r>
            <a:r>
              <a:rPr kumimoji="1" lang="en-US" altLang="zh-CN" sz="2400" b="1" dirty="0" err="1">
                <a:latin typeface="+mn-ea"/>
                <a:ea typeface="+mn-ea"/>
              </a:rPr>
              <a:t>wq</a:t>
            </a:r>
            <a:r>
              <a:rPr kumimoji="1" lang="en-US" altLang="zh-CN" sz="2400" b="1" dirty="0">
                <a:latin typeface="+mn-ea"/>
                <a:ea typeface="+mn-ea"/>
              </a:rPr>
              <a:t>”</a:t>
            </a:r>
            <a:r>
              <a:rPr kumimoji="1" lang="zh-CN" altLang="en-US" sz="2400" b="1" dirty="0">
                <a:latin typeface="+mn-ea"/>
                <a:ea typeface="+mn-ea"/>
              </a:rPr>
              <a:t>并回车即可实现编辑程序文件的保存，同时退出</a:t>
            </a:r>
            <a:r>
              <a:rPr kumimoji="1" lang="en-US" altLang="zh-CN" sz="2400" b="1" dirty="0">
                <a:latin typeface="+mn-ea"/>
                <a:ea typeface="+mn-ea"/>
              </a:rPr>
              <a:t>vi</a:t>
            </a:r>
            <a:r>
              <a:rPr kumimoji="1" lang="zh-CN" altLang="en-US" sz="2400" b="1" dirty="0">
                <a:latin typeface="+mn-ea"/>
                <a:ea typeface="+mn-ea"/>
              </a:rPr>
              <a:t>编辑器。）</a:t>
            </a:r>
          </a:p>
          <a:p>
            <a:pPr marL="457200" indent="-457200" algn="l">
              <a:lnSpc>
                <a:spcPct val="130000"/>
              </a:lnSpc>
              <a:spcBef>
                <a:spcPct val="50000"/>
              </a:spcBef>
              <a:buSzPct val="80000"/>
              <a:buFont typeface="Wingdings" panose="05000000000000000000" pitchFamily="2" charset="2"/>
              <a:buChar char="l"/>
            </a:pPr>
            <a:r>
              <a:rPr kumimoji="1" lang="zh-CN" altLang="en-US" sz="2400" b="1" dirty="0">
                <a:solidFill>
                  <a:srgbClr val="0000CC"/>
                </a:solidFill>
                <a:latin typeface="+mn-ea"/>
                <a:ea typeface="+mn-ea"/>
              </a:rPr>
              <a:t>末行模式</a:t>
            </a:r>
            <a:r>
              <a:rPr kumimoji="1" lang="zh-CN" altLang="en-US" sz="2400" b="1" dirty="0">
                <a:latin typeface="+mn-ea"/>
                <a:ea typeface="+mn-ea"/>
              </a:rPr>
              <a:t>只是</a:t>
            </a:r>
            <a:r>
              <a:rPr kumimoji="1" lang="zh-CN" altLang="en-US" sz="2400" b="1" dirty="0">
                <a:solidFill>
                  <a:srgbClr val="0000CC"/>
                </a:solidFill>
                <a:latin typeface="+mn-ea"/>
                <a:ea typeface="+mn-ea"/>
              </a:rPr>
              <a:t>暂时性的模式</a:t>
            </a:r>
            <a:r>
              <a:rPr kumimoji="1" lang="zh-CN" altLang="en-US" sz="2400" b="1" dirty="0">
                <a:latin typeface="+mn-ea"/>
                <a:ea typeface="+mn-ea"/>
              </a:rPr>
              <a:t>，键入“</a:t>
            </a:r>
            <a:r>
              <a:rPr kumimoji="1" lang="en-US" altLang="zh-CN" sz="2400" b="1" dirty="0">
                <a:latin typeface="+mn-ea"/>
                <a:ea typeface="+mn-ea"/>
              </a:rPr>
              <a:t>Enter”</a:t>
            </a:r>
            <a:r>
              <a:rPr kumimoji="1" lang="zh-CN" altLang="en-US" sz="2400" b="1" dirty="0">
                <a:latin typeface="+mn-ea"/>
                <a:ea typeface="+mn-ea"/>
              </a:rPr>
              <a:t>键执行完末行命令后将自动退出该模式，并自动进入命令模式或退出</a:t>
            </a:r>
            <a:r>
              <a:rPr kumimoji="1" lang="en-US" altLang="zh-CN" sz="2400" b="1" dirty="0">
                <a:latin typeface="+mn-ea"/>
                <a:ea typeface="+mn-ea"/>
              </a:rPr>
              <a:t>vi</a:t>
            </a:r>
            <a:r>
              <a:rPr kumimoji="1" lang="zh-CN" altLang="en-US" sz="2400" b="1" dirty="0">
                <a:latin typeface="+mn-ea"/>
                <a:ea typeface="+mn-ea"/>
              </a:rPr>
              <a:t>编辑器。   </a:t>
            </a:r>
          </a:p>
        </p:txBody>
      </p:sp>
      <p:sp>
        <p:nvSpPr>
          <p:cNvPr id="185349" name="Rectangle 5"/>
          <p:cNvSpPr>
            <a:spLocks noChangeArrowheads="1"/>
          </p:cNvSpPr>
          <p:nvPr/>
        </p:nvSpPr>
        <p:spPr bwMode="auto">
          <a:xfrm>
            <a:off x="1115616" y="116632"/>
            <a:ext cx="60547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800">
                <a:solidFill>
                  <a:schemeClr val="tx2"/>
                </a:solidFill>
                <a:latin typeface="Verdana" pitchFamily="34" charset="0"/>
                <a:ea typeface="宋体" pitchFamily="2" charset="-122"/>
              </a:defRPr>
            </a:lvl1pPr>
            <a:lvl2pPr>
              <a:defRPr sz="3800">
                <a:solidFill>
                  <a:schemeClr val="tx2"/>
                </a:solidFill>
                <a:latin typeface="Verdana" pitchFamily="34" charset="0"/>
                <a:ea typeface="宋体" pitchFamily="2" charset="-122"/>
              </a:defRPr>
            </a:lvl2pPr>
            <a:lvl3pPr>
              <a:defRPr sz="3800">
                <a:solidFill>
                  <a:schemeClr val="tx2"/>
                </a:solidFill>
                <a:latin typeface="Verdana" pitchFamily="34" charset="0"/>
                <a:ea typeface="宋体" pitchFamily="2" charset="-122"/>
              </a:defRPr>
            </a:lvl3pPr>
            <a:lvl4pPr>
              <a:defRPr sz="3800">
                <a:solidFill>
                  <a:schemeClr val="tx2"/>
                </a:solidFill>
                <a:latin typeface="Verdana" pitchFamily="34" charset="0"/>
                <a:ea typeface="宋体" pitchFamily="2" charset="-122"/>
              </a:defRPr>
            </a:lvl4pPr>
            <a:lvl5pPr>
              <a:defRPr sz="3800">
                <a:solidFill>
                  <a:schemeClr val="tx2"/>
                </a:solidFill>
                <a:latin typeface="Verdana" pitchFamily="34" charset="0"/>
                <a:ea typeface="宋体" pitchFamily="2" charset="-122"/>
              </a:defRPr>
            </a:lvl5pPr>
            <a:lvl6pPr marL="457200" fontAlgn="base">
              <a:spcBef>
                <a:spcPct val="0"/>
              </a:spcBef>
              <a:spcAft>
                <a:spcPct val="0"/>
              </a:spcAft>
              <a:defRPr sz="3800">
                <a:solidFill>
                  <a:schemeClr val="tx2"/>
                </a:solidFill>
                <a:latin typeface="Verdana" pitchFamily="34" charset="0"/>
                <a:ea typeface="宋体" pitchFamily="2" charset="-122"/>
              </a:defRPr>
            </a:lvl6pPr>
            <a:lvl7pPr marL="914400" fontAlgn="base">
              <a:spcBef>
                <a:spcPct val="0"/>
              </a:spcBef>
              <a:spcAft>
                <a:spcPct val="0"/>
              </a:spcAft>
              <a:defRPr sz="3800">
                <a:solidFill>
                  <a:schemeClr val="tx2"/>
                </a:solidFill>
                <a:latin typeface="Verdana" pitchFamily="34" charset="0"/>
                <a:ea typeface="宋体" pitchFamily="2" charset="-122"/>
              </a:defRPr>
            </a:lvl7pPr>
            <a:lvl8pPr marL="1371600" fontAlgn="base">
              <a:spcBef>
                <a:spcPct val="0"/>
              </a:spcBef>
              <a:spcAft>
                <a:spcPct val="0"/>
              </a:spcAft>
              <a:defRPr sz="3800">
                <a:solidFill>
                  <a:schemeClr val="tx2"/>
                </a:solidFill>
                <a:latin typeface="Verdana" pitchFamily="34" charset="0"/>
                <a:ea typeface="宋体" pitchFamily="2" charset="-122"/>
              </a:defRPr>
            </a:lvl8pPr>
            <a:lvl9pPr marL="1828800" fontAlgn="base">
              <a:spcBef>
                <a:spcPct val="0"/>
              </a:spcBef>
              <a:spcAft>
                <a:spcPct val="0"/>
              </a:spcAft>
              <a:defRPr sz="3800">
                <a:solidFill>
                  <a:schemeClr val="tx2"/>
                </a:solidFill>
                <a:latin typeface="Verdana" pitchFamily="34" charset="0"/>
                <a:ea typeface="宋体" pitchFamily="2" charset="-122"/>
              </a:defRPr>
            </a:lvl9pPr>
          </a:lstStyle>
          <a:p>
            <a:r>
              <a:rPr kumimoji="1" lang="zh-CN" altLang="en-US" sz="4000" dirty="0">
                <a:solidFill>
                  <a:schemeClr val="tx1"/>
                </a:solidFill>
                <a:latin typeface="+mj-ea"/>
                <a:ea typeface="+mj-ea"/>
                <a:cs typeface="+mj-cs"/>
              </a:rPr>
              <a:t>末行</a:t>
            </a:r>
            <a:r>
              <a:rPr kumimoji="1" lang="zh-CN" altLang="en-US" sz="4000" dirty="0" smtClean="0">
                <a:solidFill>
                  <a:schemeClr val="tx1"/>
                </a:solidFill>
                <a:latin typeface="+mj-ea"/>
                <a:ea typeface="+mj-ea"/>
                <a:cs typeface="+mj-cs"/>
              </a:rPr>
              <a:t>模式</a:t>
            </a:r>
            <a:endParaRPr kumimoji="1" lang="zh-CN" altLang="en-US" sz="3200" b="1" dirty="0">
              <a:ea typeface="楷体_GB2312" pitchFamily="49" charset="-122"/>
            </a:endParaRPr>
          </a:p>
        </p:txBody>
      </p:sp>
      <p:sp>
        <p:nvSpPr>
          <p:cNvPr id="2" name="灯片编号占位符 1"/>
          <p:cNvSpPr>
            <a:spLocks noGrp="1"/>
          </p:cNvSpPr>
          <p:nvPr>
            <p:ph type="sldNum" sz="quarter" idx="11"/>
          </p:nvPr>
        </p:nvSpPr>
        <p:spPr/>
        <p:txBody>
          <a:bodyPr/>
          <a:lstStyle/>
          <a:p>
            <a:pPr>
              <a:defRPr/>
            </a:pPr>
            <a:fld id="{700C099A-6552-4724-AD39-B0EE2F003FA2}" type="slidenum">
              <a:rPr lang="en-US" altLang="zh-CN" smtClean="0"/>
              <a:pPr>
                <a:defRPr/>
              </a:pPr>
              <a:t>9</a:t>
            </a:fld>
            <a:endParaRPr lang="en-US" altLang="zh-CN"/>
          </a:p>
        </p:txBody>
      </p:sp>
    </p:spTree>
    <p:extLst>
      <p:ext uri="{BB962C8B-B14F-4D97-AF65-F5344CB8AC3E}">
        <p14:creationId xmlns:p14="http://schemas.microsoft.com/office/powerpoint/2010/main" val="422906819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dirty="0" smtClean="0"/>
              <a:t>Make</a:t>
            </a:r>
            <a:r>
              <a:rPr lang="zh-CN" altLang="en-US" dirty="0" smtClean="0"/>
              <a:t>命令</a:t>
            </a:r>
          </a:p>
        </p:txBody>
      </p:sp>
      <p:sp>
        <p:nvSpPr>
          <p:cNvPr id="9219" name="Rectangle 3"/>
          <p:cNvSpPr>
            <a:spLocks noGrp="1" noChangeArrowheads="1"/>
          </p:cNvSpPr>
          <p:nvPr>
            <p:ph type="body" idx="1"/>
          </p:nvPr>
        </p:nvSpPr>
        <p:spPr>
          <a:xfrm>
            <a:off x="433958" y="1412776"/>
            <a:ext cx="7738442" cy="5357812"/>
          </a:xfrm>
        </p:spPr>
        <p:txBody>
          <a:bodyPr/>
          <a:lstStyle/>
          <a:p>
            <a:r>
              <a:rPr lang="en-US" altLang="zh-CN" sz="2600" dirty="0" smtClean="0">
                <a:latin typeface="+mn-ea"/>
              </a:rPr>
              <a:t>make</a:t>
            </a:r>
            <a:r>
              <a:rPr lang="zh-CN" altLang="en-US" sz="2600" dirty="0" smtClean="0">
                <a:latin typeface="+mn-ea"/>
              </a:rPr>
              <a:t>是一个命令工具，是一个解释</a:t>
            </a:r>
            <a:r>
              <a:rPr lang="en-US" altLang="zh-CN" sz="2600" dirty="0" err="1" smtClean="0">
                <a:latin typeface="+mn-ea"/>
              </a:rPr>
              <a:t>makefile</a:t>
            </a:r>
            <a:r>
              <a:rPr lang="zh-CN" altLang="en-US" sz="2600" dirty="0" smtClean="0">
                <a:latin typeface="+mn-ea"/>
              </a:rPr>
              <a:t>文件中指令的命令工具，</a:t>
            </a:r>
            <a:endParaRPr lang="en-US" altLang="zh-CN" sz="2600" dirty="0" smtClean="0">
              <a:latin typeface="+mn-ea"/>
            </a:endParaRPr>
          </a:p>
          <a:p>
            <a:r>
              <a:rPr lang="en-US" altLang="zh-CN" sz="2600" dirty="0" smtClean="0">
                <a:latin typeface="+mn-ea"/>
              </a:rPr>
              <a:t>make</a:t>
            </a:r>
            <a:r>
              <a:rPr lang="zh-CN" altLang="en-US" sz="2600" dirty="0" smtClean="0">
                <a:latin typeface="+mn-ea"/>
              </a:rPr>
              <a:t>的常用选项：</a:t>
            </a:r>
            <a:endParaRPr lang="en-US" altLang="zh-CN" sz="2600" dirty="0" smtClean="0">
              <a:latin typeface="+mn-ea"/>
            </a:endParaRPr>
          </a:p>
          <a:p>
            <a:pPr lvl="1"/>
            <a:r>
              <a:rPr lang="en-US" altLang="zh-CN" dirty="0" smtClean="0">
                <a:latin typeface="+mn-ea"/>
              </a:rPr>
              <a:t>-f    </a:t>
            </a:r>
            <a:r>
              <a:rPr lang="zh-CN" altLang="en-US" dirty="0" smtClean="0">
                <a:latin typeface="+mn-ea"/>
              </a:rPr>
              <a:t>文件名  </a:t>
            </a:r>
            <a:r>
              <a:rPr lang="zh-CN" altLang="en-US" dirty="0" smtClean="0">
                <a:solidFill>
                  <a:schemeClr val="tx2"/>
                </a:solidFill>
                <a:latin typeface="+mn-ea"/>
              </a:rPr>
              <a:t>指定需要执行的</a:t>
            </a:r>
            <a:r>
              <a:rPr lang="en-US" altLang="zh-CN" dirty="0" err="1" smtClean="0">
                <a:solidFill>
                  <a:schemeClr val="tx2"/>
                </a:solidFill>
                <a:latin typeface="+mn-ea"/>
              </a:rPr>
              <a:t>makefile</a:t>
            </a:r>
            <a:r>
              <a:rPr lang="zh-CN" altLang="en-US" dirty="0" smtClean="0">
                <a:solidFill>
                  <a:schemeClr val="tx2"/>
                </a:solidFill>
                <a:latin typeface="+mn-ea"/>
              </a:rPr>
              <a:t>文件</a:t>
            </a:r>
            <a:endParaRPr lang="en-US" altLang="zh-CN" dirty="0" smtClean="0">
              <a:solidFill>
                <a:schemeClr val="tx2"/>
              </a:solidFill>
              <a:latin typeface="+mn-ea"/>
            </a:endParaRPr>
          </a:p>
          <a:p>
            <a:pPr lvl="1"/>
            <a:r>
              <a:rPr lang="en-US" altLang="zh-CN" dirty="0" smtClean="0">
                <a:latin typeface="+mn-ea"/>
              </a:rPr>
              <a:t>-</a:t>
            </a:r>
            <a:r>
              <a:rPr lang="en-US" altLang="zh-CN" dirty="0">
                <a:latin typeface="+mn-ea"/>
              </a:rPr>
              <a:t>d</a:t>
            </a:r>
            <a:r>
              <a:rPr lang="en-US" altLang="zh-CN" dirty="0" smtClean="0">
                <a:latin typeface="+mn-ea"/>
              </a:rPr>
              <a:t>     Debug</a:t>
            </a:r>
            <a:r>
              <a:rPr lang="zh-CN" altLang="en-US" dirty="0" smtClean="0">
                <a:latin typeface="+mn-ea"/>
              </a:rPr>
              <a:t>模式，</a:t>
            </a:r>
            <a:r>
              <a:rPr lang="zh-CN" altLang="en-US" dirty="0" smtClean="0">
                <a:solidFill>
                  <a:schemeClr val="tx2"/>
                </a:solidFill>
                <a:latin typeface="+mn-ea"/>
              </a:rPr>
              <a:t>输出有关文件和检测时间   </a:t>
            </a:r>
            <a:endParaRPr lang="en-US" altLang="zh-CN" dirty="0" smtClean="0">
              <a:solidFill>
                <a:schemeClr val="tx2"/>
              </a:solidFill>
              <a:latin typeface="+mn-ea"/>
            </a:endParaRPr>
          </a:p>
          <a:p>
            <a:pPr marL="344487" lvl="1" indent="0">
              <a:buNone/>
            </a:pPr>
            <a:r>
              <a:rPr lang="en-US" altLang="zh-CN" dirty="0">
                <a:solidFill>
                  <a:schemeClr val="tx2"/>
                </a:solidFill>
                <a:latin typeface="+mn-ea"/>
              </a:rPr>
              <a:t> </a:t>
            </a:r>
            <a:r>
              <a:rPr lang="en-US" altLang="zh-CN" dirty="0" smtClean="0">
                <a:solidFill>
                  <a:schemeClr val="tx2"/>
                </a:solidFill>
                <a:latin typeface="+mn-ea"/>
              </a:rPr>
              <a:t>        </a:t>
            </a:r>
            <a:r>
              <a:rPr lang="zh-CN" altLang="en-US" dirty="0" smtClean="0">
                <a:solidFill>
                  <a:schemeClr val="tx2"/>
                </a:solidFill>
                <a:latin typeface="+mn-ea"/>
              </a:rPr>
              <a:t>的详细信息</a:t>
            </a:r>
            <a:endParaRPr lang="en-US" altLang="zh-CN" dirty="0" smtClean="0">
              <a:solidFill>
                <a:schemeClr val="tx2"/>
              </a:solidFill>
              <a:latin typeface="+mn-ea"/>
            </a:endParaRPr>
          </a:p>
          <a:p>
            <a:pPr lvl="1"/>
            <a:r>
              <a:rPr lang="en-US" altLang="zh-CN" dirty="0" smtClean="0">
                <a:latin typeface="+mn-ea"/>
              </a:rPr>
              <a:t>-n     </a:t>
            </a:r>
            <a:r>
              <a:rPr lang="zh-CN" altLang="en-US" dirty="0" smtClean="0">
                <a:solidFill>
                  <a:schemeClr val="tx2"/>
                </a:solidFill>
                <a:latin typeface="+mn-ea"/>
              </a:rPr>
              <a:t>不执行命令，仅输出需要执行的命令</a:t>
            </a:r>
            <a:endParaRPr lang="en-US" altLang="zh-CN" dirty="0" smtClean="0">
              <a:solidFill>
                <a:schemeClr val="tx2"/>
              </a:solidFill>
              <a:latin typeface="+mn-ea"/>
            </a:endParaRPr>
          </a:p>
          <a:p>
            <a:pPr lvl="1"/>
            <a:r>
              <a:rPr lang="en-US" altLang="zh-CN" dirty="0" smtClean="0">
                <a:latin typeface="+mn-ea"/>
              </a:rPr>
              <a:t>-p     </a:t>
            </a:r>
            <a:r>
              <a:rPr lang="zh-CN" altLang="en-US" dirty="0" smtClean="0">
                <a:solidFill>
                  <a:schemeClr val="tx2"/>
                </a:solidFill>
                <a:latin typeface="+mn-ea"/>
              </a:rPr>
              <a:t>显示</a:t>
            </a:r>
            <a:r>
              <a:rPr lang="en-US" altLang="zh-CN" dirty="0" err="1" smtClean="0">
                <a:solidFill>
                  <a:schemeClr val="tx2"/>
                </a:solidFill>
                <a:latin typeface="+mn-ea"/>
              </a:rPr>
              <a:t>makefile</a:t>
            </a:r>
            <a:r>
              <a:rPr lang="zh-CN" altLang="en-US" dirty="0" smtClean="0">
                <a:solidFill>
                  <a:schemeClr val="tx2"/>
                </a:solidFill>
                <a:latin typeface="+mn-ea"/>
              </a:rPr>
              <a:t>中预设变量和隐含规则</a:t>
            </a:r>
            <a:endParaRPr lang="en-US" altLang="zh-CN" dirty="0" smtClean="0">
              <a:solidFill>
                <a:schemeClr val="tx2"/>
              </a:solidFill>
              <a:latin typeface="+mn-ea"/>
            </a:endParaRPr>
          </a:p>
          <a:p>
            <a:pPr lvl="1"/>
            <a:r>
              <a:rPr lang="en-US" altLang="zh-CN" dirty="0" smtClean="0">
                <a:solidFill>
                  <a:schemeClr val="tx2"/>
                </a:solidFill>
                <a:latin typeface="+mn-ea"/>
              </a:rPr>
              <a:t>-I </a:t>
            </a:r>
            <a:r>
              <a:rPr lang="en-US" altLang="zh-CN" dirty="0" err="1" smtClean="0">
                <a:solidFill>
                  <a:schemeClr val="tx2"/>
                </a:solidFill>
                <a:latin typeface="+mn-ea"/>
              </a:rPr>
              <a:t>dir</a:t>
            </a:r>
            <a:r>
              <a:rPr lang="en-US" altLang="zh-CN" dirty="0" smtClean="0">
                <a:solidFill>
                  <a:schemeClr val="tx2"/>
                </a:solidFill>
                <a:latin typeface="+mn-ea"/>
              </a:rPr>
              <a:t>  </a:t>
            </a:r>
            <a:r>
              <a:rPr lang="zh-CN" altLang="en-US" dirty="0" smtClean="0">
                <a:solidFill>
                  <a:schemeClr val="tx2"/>
                </a:solidFill>
                <a:latin typeface="+mn-ea"/>
              </a:rPr>
              <a:t>当包含其他</a:t>
            </a:r>
            <a:r>
              <a:rPr lang="en-US" altLang="zh-CN" dirty="0" err="1" smtClean="0">
                <a:solidFill>
                  <a:schemeClr val="tx2"/>
                </a:solidFill>
                <a:latin typeface="+mn-ea"/>
              </a:rPr>
              <a:t>makefile</a:t>
            </a:r>
            <a:r>
              <a:rPr lang="zh-CN" altLang="en-US" dirty="0" smtClean="0">
                <a:solidFill>
                  <a:schemeClr val="tx2"/>
                </a:solidFill>
                <a:latin typeface="+mn-ea"/>
              </a:rPr>
              <a:t>文件时，利用该</a:t>
            </a:r>
            <a:endParaRPr lang="en-US" altLang="zh-CN" dirty="0" smtClean="0">
              <a:solidFill>
                <a:schemeClr val="tx2"/>
              </a:solidFill>
              <a:latin typeface="+mn-ea"/>
            </a:endParaRPr>
          </a:p>
          <a:p>
            <a:pPr marL="344487" lvl="1" indent="0">
              <a:buNone/>
            </a:pPr>
            <a:r>
              <a:rPr lang="en-US" altLang="zh-CN" dirty="0">
                <a:solidFill>
                  <a:schemeClr val="tx2"/>
                </a:solidFill>
                <a:latin typeface="+mn-ea"/>
              </a:rPr>
              <a:t> </a:t>
            </a:r>
            <a:r>
              <a:rPr lang="en-US" altLang="zh-CN" dirty="0" smtClean="0">
                <a:solidFill>
                  <a:schemeClr val="tx2"/>
                </a:solidFill>
                <a:latin typeface="+mn-ea"/>
              </a:rPr>
              <a:t>         </a:t>
            </a:r>
            <a:r>
              <a:rPr lang="zh-CN" altLang="en-US" dirty="0" smtClean="0">
                <a:solidFill>
                  <a:schemeClr val="tx2"/>
                </a:solidFill>
                <a:latin typeface="+mn-ea"/>
              </a:rPr>
              <a:t>选项指定搜索目录</a:t>
            </a:r>
            <a:endParaRPr lang="en-US" altLang="zh-CN" dirty="0" smtClean="0">
              <a:solidFill>
                <a:schemeClr val="tx2"/>
              </a:solidFill>
              <a:latin typeface="+mn-ea"/>
            </a:endParaRPr>
          </a:p>
        </p:txBody>
      </p:sp>
      <p:sp>
        <p:nvSpPr>
          <p:cNvPr id="4" name="灯片编号占位符 3"/>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90</a:t>
            </a:fld>
            <a:endParaRPr lang="en-US" altLang="zh-CN" dirty="0"/>
          </a:p>
        </p:txBody>
      </p:sp>
    </p:spTree>
    <p:extLst>
      <p:ext uri="{BB962C8B-B14F-4D97-AF65-F5344CB8AC3E}">
        <p14:creationId xmlns:p14="http://schemas.microsoft.com/office/powerpoint/2010/main" val="18956258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22238"/>
            <a:ext cx="7355160" cy="858837"/>
          </a:xfrm>
        </p:spPr>
        <p:txBody>
          <a:bodyPr/>
          <a:lstStyle/>
          <a:p>
            <a:pPr eaLnBrk="1" hangingPunct="1"/>
            <a:r>
              <a:rPr lang="en-US" altLang="zh-CN" dirty="0" err="1" smtClean="0"/>
              <a:t>Makefile</a:t>
            </a:r>
            <a:r>
              <a:rPr lang="zh-CN" altLang="en-US" dirty="0" smtClean="0"/>
              <a:t>的命名</a:t>
            </a:r>
          </a:p>
        </p:txBody>
      </p:sp>
      <p:sp>
        <p:nvSpPr>
          <p:cNvPr id="7171" name="Rectangle 3"/>
          <p:cNvSpPr>
            <a:spLocks noGrp="1" noChangeArrowheads="1"/>
          </p:cNvSpPr>
          <p:nvPr>
            <p:ph type="body" idx="1"/>
          </p:nvPr>
        </p:nvSpPr>
        <p:spPr>
          <a:xfrm>
            <a:off x="467544" y="1196752"/>
            <a:ext cx="8229600" cy="4824536"/>
          </a:xfrm>
        </p:spPr>
        <p:txBody>
          <a:bodyPr/>
          <a:lstStyle/>
          <a:p>
            <a:pPr eaLnBrk="1" hangingPunct="1"/>
            <a:r>
              <a:rPr lang="en-US" altLang="zh-CN" sz="2400" dirty="0" err="1"/>
              <a:t>Makefile</a:t>
            </a:r>
            <a:r>
              <a:rPr lang="zh-CN" altLang="en-US" sz="2400" dirty="0"/>
              <a:t>的默认文件名为</a:t>
            </a:r>
            <a:r>
              <a:rPr lang="en-US" altLang="zh-CN" sz="2400" dirty="0" err="1"/>
              <a:t>GNUmakefile</a:t>
            </a:r>
            <a:r>
              <a:rPr lang="zh-CN" altLang="en-US" sz="2400" dirty="0"/>
              <a:t>、</a:t>
            </a:r>
            <a:r>
              <a:rPr lang="en-US" altLang="zh-CN" sz="2400" dirty="0" err="1"/>
              <a:t>makefile</a:t>
            </a:r>
            <a:r>
              <a:rPr lang="zh-CN" altLang="en-US" sz="2400" dirty="0"/>
              <a:t>或</a:t>
            </a:r>
            <a:r>
              <a:rPr lang="en-US" altLang="zh-CN" sz="2400" dirty="0" err="1">
                <a:solidFill>
                  <a:srgbClr val="CC0099"/>
                </a:solidFill>
              </a:rPr>
              <a:t>Makefile</a:t>
            </a:r>
            <a:r>
              <a:rPr lang="zh-CN" altLang="en-US" sz="2400" dirty="0"/>
              <a:t>，多数</a:t>
            </a:r>
            <a:r>
              <a:rPr lang="en-US" altLang="zh-CN" sz="2400" dirty="0"/>
              <a:t>Linux</a:t>
            </a:r>
            <a:r>
              <a:rPr lang="zh-CN" altLang="en-US" sz="2400" dirty="0"/>
              <a:t>程序员习惯使用第三种。</a:t>
            </a:r>
          </a:p>
          <a:p>
            <a:pPr eaLnBrk="1" hangingPunct="1"/>
            <a:r>
              <a:rPr lang="zh-CN" altLang="en-US" sz="2400" dirty="0" smtClean="0"/>
              <a:t>在默认情况下，</a:t>
            </a:r>
            <a:r>
              <a:rPr lang="en-US" altLang="zh-CN" sz="2400" dirty="0" smtClean="0"/>
              <a:t>make</a:t>
            </a:r>
            <a:r>
              <a:rPr lang="zh-CN" altLang="en-US" sz="2400" dirty="0" smtClean="0"/>
              <a:t>会执行</a:t>
            </a:r>
            <a:r>
              <a:rPr lang="zh-CN" altLang="en-US" sz="2400" dirty="0" smtClean="0">
                <a:solidFill>
                  <a:srgbClr val="CC0099"/>
                </a:solidFill>
              </a:rPr>
              <a:t>当前目录下</a:t>
            </a:r>
            <a:r>
              <a:rPr lang="zh-CN" altLang="en-US" sz="2400" dirty="0" smtClean="0"/>
              <a:t>的</a:t>
            </a:r>
            <a:r>
              <a:rPr lang="en-US" altLang="zh-CN" sz="2400" dirty="0" err="1" smtClean="0"/>
              <a:t>Makefile</a:t>
            </a:r>
            <a:r>
              <a:rPr lang="zh-CN" altLang="en-US" sz="2400" dirty="0" smtClean="0"/>
              <a:t>文件。若当前目录下找不到相关的</a:t>
            </a:r>
            <a:r>
              <a:rPr lang="en-US" altLang="zh-CN" sz="2400" dirty="0" err="1" smtClean="0"/>
              <a:t>Makefile</a:t>
            </a:r>
            <a:r>
              <a:rPr lang="zh-CN" altLang="en-US" sz="2400" dirty="0" smtClean="0"/>
              <a:t>文件，则会出现错误：</a:t>
            </a:r>
          </a:p>
          <a:p>
            <a:pPr eaLnBrk="1" hangingPunct="1">
              <a:buFont typeface="Wingdings" pitchFamily="2" charset="2"/>
              <a:buNone/>
            </a:pPr>
            <a:r>
              <a:rPr lang="zh-CN" altLang="en-US" sz="2400" dirty="0" smtClean="0">
                <a:solidFill>
                  <a:srgbClr val="FF0000"/>
                </a:solidFill>
              </a:rPr>
              <a:t>	</a:t>
            </a:r>
            <a:r>
              <a:rPr lang="en-US" altLang="zh-CN" sz="2400" dirty="0" smtClean="0">
                <a:solidFill>
                  <a:srgbClr val="0000CC"/>
                </a:solidFill>
              </a:rPr>
              <a:t>make: *** No targets specified and no </a:t>
            </a:r>
            <a:r>
              <a:rPr lang="en-US" altLang="zh-CN" sz="2400" dirty="0" err="1" smtClean="0">
                <a:solidFill>
                  <a:srgbClr val="0000CC"/>
                </a:solidFill>
              </a:rPr>
              <a:t>makefile</a:t>
            </a:r>
            <a:r>
              <a:rPr lang="en-US" altLang="zh-CN" sz="2400" dirty="0" smtClean="0">
                <a:solidFill>
                  <a:srgbClr val="0000CC"/>
                </a:solidFill>
              </a:rPr>
              <a:t> found.  Stop.</a:t>
            </a:r>
          </a:p>
          <a:p>
            <a:pPr eaLnBrk="1" hangingPunct="1"/>
            <a:r>
              <a:rPr lang="en-US" altLang="zh-CN" sz="2400" dirty="0" err="1" smtClean="0"/>
              <a:t>Makefile</a:t>
            </a:r>
            <a:r>
              <a:rPr lang="zh-CN" altLang="en-US" sz="2400" dirty="0" smtClean="0"/>
              <a:t>文件的命名可以为“</a:t>
            </a:r>
            <a:r>
              <a:rPr lang="en-US" altLang="zh-CN" sz="2400" dirty="0" err="1" smtClean="0"/>
              <a:t>Makefile</a:t>
            </a:r>
            <a:r>
              <a:rPr lang="en-US" altLang="zh-CN" sz="2400" dirty="0" smtClean="0"/>
              <a:t>"</a:t>
            </a:r>
            <a:r>
              <a:rPr lang="zh-CN" altLang="en-US" sz="2400" dirty="0" smtClean="0"/>
              <a:t>或</a:t>
            </a:r>
            <a:r>
              <a:rPr lang="en-US" altLang="zh-CN" sz="2400" dirty="0" smtClean="0"/>
              <a:t>"</a:t>
            </a:r>
            <a:r>
              <a:rPr lang="en-US" altLang="zh-CN" sz="2400" dirty="0" err="1" smtClean="0"/>
              <a:t>makefile</a:t>
            </a:r>
            <a:r>
              <a:rPr lang="en-US" altLang="zh-CN" sz="2400" dirty="0" smtClean="0"/>
              <a:t>"</a:t>
            </a:r>
            <a:r>
              <a:rPr lang="zh-CN" altLang="en-US" sz="2400" dirty="0" smtClean="0"/>
              <a:t>。</a:t>
            </a:r>
          </a:p>
          <a:p>
            <a:pPr eaLnBrk="1" hangingPunct="1"/>
            <a:r>
              <a:rPr lang="zh-CN" altLang="en-US" sz="2400" dirty="0" smtClean="0"/>
              <a:t>如果使用非标准命名的</a:t>
            </a:r>
            <a:r>
              <a:rPr lang="en-US" altLang="zh-CN" sz="2400" dirty="0" err="1" smtClean="0"/>
              <a:t>makefile</a:t>
            </a:r>
            <a:r>
              <a:rPr lang="zh-CN" altLang="en-US" sz="2400" dirty="0" smtClean="0"/>
              <a:t>，必须用命令参数</a:t>
            </a:r>
            <a:endParaRPr lang="en-US" altLang="zh-CN" sz="2400" dirty="0" smtClean="0"/>
          </a:p>
          <a:p>
            <a:pPr marL="0" indent="0" eaLnBrk="1" hangingPunct="1">
              <a:buNone/>
            </a:pPr>
            <a:r>
              <a:rPr lang="en-US" altLang="zh-CN" sz="2400" dirty="0"/>
              <a:t> </a:t>
            </a:r>
            <a:r>
              <a:rPr lang="en-US" altLang="zh-CN" sz="2400" dirty="0" smtClean="0"/>
              <a:t>  </a:t>
            </a:r>
            <a:r>
              <a:rPr lang="zh-CN" altLang="en-US" sz="2400" dirty="0" smtClean="0"/>
              <a:t>“</a:t>
            </a:r>
            <a:r>
              <a:rPr lang="en-US" altLang="zh-CN" sz="2400" dirty="0" smtClean="0"/>
              <a:t>-f &lt;name&gt;” </a:t>
            </a:r>
            <a:r>
              <a:rPr lang="zh-CN" altLang="en-US" sz="2400" dirty="0" smtClean="0"/>
              <a:t>或 “</a:t>
            </a:r>
            <a:r>
              <a:rPr lang="en-US" altLang="zh-CN" sz="2400" dirty="0" smtClean="0"/>
              <a:t>--file &lt;name&gt;”</a:t>
            </a:r>
            <a:r>
              <a:rPr lang="zh-CN" altLang="en-US" sz="2400" dirty="0" smtClean="0"/>
              <a:t>告诉</a:t>
            </a:r>
            <a:r>
              <a:rPr lang="en-US" altLang="zh-CN" sz="2400" dirty="0" smtClean="0"/>
              <a:t>make </a:t>
            </a:r>
            <a:r>
              <a:rPr lang="zh-CN" altLang="en-US" sz="2400" dirty="0" smtClean="0"/>
              <a:t>读入 </a:t>
            </a:r>
            <a:endParaRPr lang="en-US" altLang="zh-CN" sz="2400" dirty="0" smtClean="0"/>
          </a:p>
          <a:p>
            <a:pPr marL="0" indent="0" eaLnBrk="1" hangingPunct="1">
              <a:buNone/>
            </a:pPr>
            <a:r>
              <a:rPr lang="en-US" altLang="zh-CN" sz="2400" dirty="0"/>
              <a:t> </a:t>
            </a:r>
            <a:r>
              <a:rPr lang="en-US" altLang="zh-CN" sz="2400" dirty="0" smtClean="0"/>
              <a:t>   name </a:t>
            </a:r>
            <a:r>
              <a:rPr lang="zh-CN" altLang="en-US" sz="2400" dirty="0" smtClean="0"/>
              <a:t>作为</a:t>
            </a:r>
            <a:r>
              <a:rPr lang="en-US" altLang="zh-CN" sz="2400" dirty="0" err="1" smtClean="0"/>
              <a:t>makefile</a:t>
            </a:r>
            <a:r>
              <a:rPr lang="zh-CN" altLang="en-US" sz="2400" dirty="0" smtClean="0"/>
              <a:t>文件。</a:t>
            </a:r>
            <a:endParaRPr lang="en-US" altLang="zh-CN" sz="2400" dirty="0" smtClean="0"/>
          </a:p>
          <a:p>
            <a:pPr marL="0" indent="0" eaLnBrk="1" hangingPunct="1">
              <a:buNone/>
            </a:pPr>
            <a:r>
              <a:rPr lang="zh-CN" altLang="en-US" sz="2400" dirty="0">
                <a:solidFill>
                  <a:srgbClr val="CC0099"/>
                </a:solidFill>
              </a:rPr>
              <a:t>格式</a:t>
            </a:r>
            <a:r>
              <a:rPr lang="zh-CN" altLang="en-US" sz="2400" dirty="0" smtClean="0"/>
              <a:t>：  </a:t>
            </a:r>
            <a:r>
              <a:rPr lang="en-US" altLang="zh-CN" sz="2400" dirty="0" smtClean="0"/>
              <a:t>        make </a:t>
            </a:r>
            <a:r>
              <a:rPr lang="en-US" altLang="zh-CN" sz="2400" dirty="0"/>
              <a:t>-f </a:t>
            </a:r>
            <a:r>
              <a:rPr lang="en-US" altLang="zh-CN" sz="2400" dirty="0" smtClean="0"/>
              <a:t>     </a:t>
            </a:r>
            <a:r>
              <a:rPr lang="en-US" altLang="zh-CN" sz="2400" dirty="0" err="1" smtClean="0"/>
              <a:t>youfile</a:t>
            </a:r>
            <a:endParaRPr lang="en-US" altLang="zh-CN" sz="2400" dirty="0" smtClean="0"/>
          </a:p>
          <a:p>
            <a:pPr marL="0" indent="0" eaLnBrk="1" hangingPunct="1">
              <a:buNone/>
            </a:pPr>
            <a:r>
              <a:rPr lang="zh-CN" altLang="en-US" sz="2400" dirty="0" smtClean="0"/>
              <a:t>       或          </a:t>
            </a:r>
            <a:r>
              <a:rPr lang="en-US" altLang="zh-CN" sz="2400" dirty="0" smtClean="0"/>
              <a:t>make </a:t>
            </a:r>
            <a:r>
              <a:rPr lang="en-US" altLang="zh-CN" sz="2400" dirty="0"/>
              <a:t>--file </a:t>
            </a:r>
            <a:r>
              <a:rPr lang="en-US" altLang="zh-CN" sz="2400" dirty="0" err="1"/>
              <a:t>youfile</a:t>
            </a:r>
            <a:endParaRPr lang="en-US" altLang="zh-CN" sz="2400" dirty="0"/>
          </a:p>
          <a:p>
            <a:pPr marL="0" indent="0" eaLnBrk="1" hangingPunct="1">
              <a:buNone/>
            </a:pPr>
            <a:endParaRPr lang="zh-CN" altLang="en-US" sz="2400" dirty="0" smtClean="0"/>
          </a:p>
          <a:p>
            <a:pPr marL="0" indent="0" eaLnBrk="1" hangingPunct="1">
              <a:buNone/>
            </a:pPr>
            <a:endParaRPr lang="en-US" altLang="zh-CN" sz="2400" dirty="0" smtClean="0"/>
          </a:p>
        </p:txBody>
      </p:sp>
      <p:sp>
        <p:nvSpPr>
          <p:cNvPr id="4"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91</a:t>
            </a:fld>
            <a:endParaRPr lang="en-US" altLang="zh-CN" dirty="0"/>
          </a:p>
        </p:txBody>
      </p:sp>
    </p:spTree>
    <p:extLst>
      <p:ext uri="{BB962C8B-B14F-4D97-AF65-F5344CB8AC3E}">
        <p14:creationId xmlns:p14="http://schemas.microsoft.com/office/powerpoint/2010/main" val="389703533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make</a:t>
            </a:r>
            <a:r>
              <a:rPr lang="zh-CN" altLang="en-US" smtClean="0"/>
              <a:t>的执行方式</a:t>
            </a:r>
          </a:p>
        </p:txBody>
      </p:sp>
      <p:sp>
        <p:nvSpPr>
          <p:cNvPr id="12291" name="内容占位符 2"/>
          <p:cNvSpPr>
            <a:spLocks noGrp="1"/>
          </p:cNvSpPr>
          <p:nvPr>
            <p:ph idx="1"/>
          </p:nvPr>
        </p:nvSpPr>
        <p:spPr>
          <a:xfrm>
            <a:off x="323528" y="1359024"/>
            <a:ext cx="8568952" cy="4950296"/>
          </a:xfrm>
        </p:spPr>
        <p:txBody>
          <a:bodyPr/>
          <a:lstStyle/>
          <a:p>
            <a:r>
              <a:rPr lang="en-US" altLang="zh-CN" sz="2400" dirty="0" smtClean="0">
                <a:latin typeface="+mn-ea"/>
              </a:rPr>
              <a:t>make</a:t>
            </a:r>
            <a:r>
              <a:rPr lang="zh-CN" altLang="en-US" sz="2400" dirty="0" smtClean="0">
                <a:latin typeface="+mn-ea"/>
              </a:rPr>
              <a:t>处理</a:t>
            </a:r>
            <a:r>
              <a:rPr lang="en-US" altLang="zh-CN" sz="2400" dirty="0" err="1" smtClean="0">
                <a:latin typeface="+mn-ea"/>
              </a:rPr>
              <a:t>makefile</a:t>
            </a:r>
            <a:r>
              <a:rPr lang="zh-CN" altLang="en-US" sz="2400" dirty="0" smtClean="0">
                <a:latin typeface="+mn-ea"/>
              </a:rPr>
              <a:t>的过程，分为以下两个阶段：</a:t>
            </a:r>
          </a:p>
          <a:p>
            <a:pPr marL="0" indent="0">
              <a:buNone/>
            </a:pPr>
            <a:r>
              <a:rPr lang="en-US" altLang="zh-CN" sz="2400" dirty="0" smtClean="0">
                <a:latin typeface="+mn-ea"/>
              </a:rPr>
              <a:t>1.</a:t>
            </a:r>
            <a:r>
              <a:rPr lang="zh-CN" altLang="en-US" sz="2400" dirty="0" smtClean="0">
                <a:latin typeface="+mn-ea"/>
              </a:rPr>
              <a:t>从前到后读取所有规则，建立起一个完整的</a:t>
            </a:r>
            <a:r>
              <a:rPr lang="zh-CN" altLang="en-US" sz="2400" dirty="0" smtClean="0">
                <a:solidFill>
                  <a:srgbClr val="CC0099"/>
                </a:solidFill>
                <a:latin typeface="+mn-ea"/>
              </a:rPr>
              <a:t>依赖关系图</a:t>
            </a:r>
            <a:endParaRPr lang="en-US" altLang="zh-CN" sz="2400" dirty="0" smtClean="0">
              <a:solidFill>
                <a:srgbClr val="CC0099"/>
              </a:solidFill>
              <a:latin typeface="+mn-ea"/>
            </a:endParaRPr>
          </a:p>
          <a:p>
            <a:pPr marL="0" indent="0">
              <a:buNone/>
            </a:pPr>
            <a:r>
              <a:rPr lang="en-US" altLang="zh-CN" sz="2400" dirty="0">
                <a:latin typeface="+mn-ea"/>
              </a:rPr>
              <a:t>2.</a:t>
            </a:r>
            <a:r>
              <a:rPr lang="zh-CN" altLang="en-US" sz="2400" dirty="0">
                <a:latin typeface="+mn-ea"/>
              </a:rPr>
              <a:t>把缺省目标或者命令行指定的目标作为最终目标，</a:t>
            </a:r>
          </a:p>
          <a:p>
            <a:pPr marL="0" indent="0">
              <a:buNone/>
            </a:pPr>
            <a:r>
              <a:rPr lang="zh-CN" altLang="en-US" sz="2400" dirty="0">
                <a:latin typeface="+mn-ea"/>
              </a:rPr>
              <a:t>根据依赖关系图选择适当的规则执行。</a:t>
            </a:r>
            <a:r>
              <a:rPr lang="en-US" altLang="zh-CN" sz="2400" dirty="0">
                <a:latin typeface="+mn-ea"/>
              </a:rPr>
              <a:t>(</a:t>
            </a:r>
            <a:r>
              <a:rPr lang="zh-CN" altLang="en-US" sz="2400" dirty="0">
                <a:latin typeface="+mn-ea"/>
              </a:rPr>
              <a:t>缺省目标： </a:t>
            </a:r>
            <a:r>
              <a:rPr lang="en-US" altLang="zh-CN" sz="2400" dirty="0" err="1">
                <a:latin typeface="+mn-ea"/>
              </a:rPr>
              <a:t>makefile</a:t>
            </a:r>
            <a:r>
              <a:rPr lang="zh-CN" altLang="en-US" sz="2400" dirty="0">
                <a:latin typeface="+mn-ea"/>
              </a:rPr>
              <a:t>里第一个规则的目标。当命令</a:t>
            </a:r>
            <a:r>
              <a:rPr lang="en-US" altLang="zh-CN" sz="2400" dirty="0">
                <a:latin typeface="+mn-ea"/>
              </a:rPr>
              <a:t>make</a:t>
            </a:r>
            <a:r>
              <a:rPr lang="zh-CN" altLang="en-US" sz="2400" dirty="0">
                <a:latin typeface="+mn-ea"/>
              </a:rPr>
              <a:t>后面不指定目标时，</a:t>
            </a:r>
            <a:r>
              <a:rPr lang="en-US" altLang="zh-CN" sz="2400" dirty="0">
                <a:latin typeface="+mn-ea"/>
              </a:rPr>
              <a:t>make</a:t>
            </a:r>
            <a:r>
              <a:rPr lang="zh-CN" altLang="en-US" sz="2400" dirty="0">
                <a:latin typeface="+mn-ea"/>
              </a:rPr>
              <a:t>把</a:t>
            </a:r>
            <a:r>
              <a:rPr lang="en-US" altLang="zh-CN" sz="2400" dirty="0" err="1">
                <a:latin typeface="+mn-ea"/>
              </a:rPr>
              <a:t>makefile</a:t>
            </a:r>
            <a:r>
              <a:rPr lang="zh-CN" altLang="en-US" sz="2400" dirty="0">
                <a:latin typeface="+mn-ea"/>
              </a:rPr>
              <a:t>的缺省目标作为最终目标。例如直接执行</a:t>
            </a:r>
            <a:r>
              <a:rPr lang="en-US" altLang="zh-CN" sz="2400" dirty="0">
                <a:latin typeface="+mn-ea"/>
              </a:rPr>
              <a:t>make)</a:t>
            </a:r>
          </a:p>
          <a:p>
            <a:pPr marL="0" indent="0">
              <a:buNone/>
            </a:pPr>
            <a:endParaRPr lang="zh-CN" altLang="en-US" sz="2400" dirty="0" smtClean="0">
              <a:latin typeface="+mn-ea"/>
            </a:endParaRPr>
          </a:p>
        </p:txBody>
      </p:sp>
      <p:pic>
        <p:nvPicPr>
          <p:cNvPr id="1026" name="Picture 2" descr="C:\Users\liqun\Desktop\tim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724" y="4005064"/>
            <a:ext cx="5112568"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8142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t>make</a:t>
            </a:r>
            <a:r>
              <a:rPr lang="zh-CN" altLang="en-US" smtClean="0"/>
              <a:t>的执行方式</a:t>
            </a:r>
          </a:p>
        </p:txBody>
      </p:sp>
      <p:sp>
        <p:nvSpPr>
          <p:cNvPr id="12291" name="内容占位符 2"/>
          <p:cNvSpPr>
            <a:spLocks noGrp="1"/>
          </p:cNvSpPr>
          <p:nvPr>
            <p:ph idx="1"/>
          </p:nvPr>
        </p:nvSpPr>
        <p:spPr>
          <a:xfrm>
            <a:off x="361950" y="1268760"/>
            <a:ext cx="8242498" cy="4968552"/>
          </a:xfrm>
        </p:spPr>
        <p:txBody>
          <a:bodyPr/>
          <a:lstStyle/>
          <a:p>
            <a:r>
              <a:rPr lang="en-US" altLang="zh-CN" sz="2600" dirty="0" smtClean="0">
                <a:latin typeface="+mn-ea"/>
              </a:rPr>
              <a:t>make</a:t>
            </a:r>
            <a:r>
              <a:rPr lang="zh-CN" altLang="en-US" sz="2600" dirty="0" smtClean="0">
                <a:latin typeface="+mn-ea"/>
              </a:rPr>
              <a:t>如何根据规则，生成最终目标？</a:t>
            </a:r>
            <a:endParaRPr lang="en-US" altLang="zh-CN" sz="2600" dirty="0" smtClean="0">
              <a:latin typeface="+mn-ea"/>
            </a:endParaRPr>
          </a:p>
          <a:p>
            <a:pPr>
              <a:buFont typeface="宋体" charset="-122"/>
              <a:buAutoNum type="arabicPeriod"/>
            </a:pPr>
            <a:r>
              <a:rPr lang="zh-CN" altLang="en-US" sz="2600" dirty="0" smtClean="0">
                <a:latin typeface="+mn-ea"/>
              </a:rPr>
              <a:t>首先判断目标的依赖文件的是否都存在。若有依赖文件不存在，寻找以该文件为目标的规则，以生成该文件。</a:t>
            </a:r>
            <a:endParaRPr lang="en-US" altLang="zh-CN" sz="2600" dirty="0" smtClean="0">
              <a:latin typeface="+mn-ea"/>
            </a:endParaRPr>
          </a:p>
          <a:p>
            <a:pPr>
              <a:buFont typeface="宋体" charset="-122"/>
              <a:buAutoNum type="arabicPeriod"/>
            </a:pPr>
            <a:r>
              <a:rPr lang="zh-CN" altLang="en-US" sz="2600" dirty="0">
                <a:latin typeface="+mn-ea"/>
              </a:rPr>
              <a:t>若目标的依赖文件都存在，判断目标文件是否存在。若目标文件不存在，则执行规则里的命令。若目标文件存在，判断目标文件的修改时间是否比所有的依赖文件都新，若是，说明目标文件是最新的，不执行命令。否则执行规则里的命令。</a:t>
            </a:r>
          </a:p>
          <a:p>
            <a:pPr>
              <a:buFont typeface="宋体" charset="-122"/>
              <a:buAutoNum type="arabicPeriod"/>
            </a:pPr>
            <a:r>
              <a:rPr lang="en-US" altLang="zh-CN" sz="2600" dirty="0">
                <a:latin typeface="+mn-ea"/>
              </a:rPr>
              <a:t>make</a:t>
            </a:r>
            <a:r>
              <a:rPr lang="zh-CN" altLang="en-US" sz="2600" dirty="0">
                <a:latin typeface="+mn-ea"/>
              </a:rPr>
              <a:t>确保在依赖关系链上的目标都比依赖文件新</a:t>
            </a:r>
            <a:r>
              <a:rPr lang="zh-CN" altLang="en-US" sz="2600" dirty="0" smtClean="0">
                <a:latin typeface="+mn-ea"/>
              </a:rPr>
              <a:t>。</a:t>
            </a:r>
            <a:endParaRPr lang="en-US" altLang="zh-CN" sz="2600" dirty="0" smtClean="0">
              <a:latin typeface="+mn-ea"/>
            </a:endParaRPr>
          </a:p>
          <a:p>
            <a:r>
              <a:rPr lang="zh-CN" altLang="en-US" sz="2600" dirty="0">
                <a:latin typeface="+mn-ea"/>
              </a:rPr>
              <a:t>这就是</a:t>
            </a:r>
            <a:r>
              <a:rPr lang="en-US" altLang="zh-CN" sz="2600" dirty="0" smtClean="0">
                <a:solidFill>
                  <a:srgbClr val="0000CC"/>
                </a:solidFill>
                <a:latin typeface="+mn-ea"/>
              </a:rPr>
              <a:t>make</a:t>
            </a:r>
            <a:r>
              <a:rPr lang="zh-CN" altLang="en-US" sz="2600" dirty="0" smtClean="0">
                <a:solidFill>
                  <a:srgbClr val="0000CC"/>
                </a:solidFill>
                <a:latin typeface="+mn-ea"/>
              </a:rPr>
              <a:t>的基本工作原理</a:t>
            </a:r>
            <a:r>
              <a:rPr lang="zh-CN" altLang="en-US" sz="2600" dirty="0" smtClean="0">
                <a:latin typeface="+mn-ea"/>
              </a:rPr>
              <a:t>，</a:t>
            </a:r>
            <a:r>
              <a:rPr lang="zh-CN" altLang="en-US" sz="2600" dirty="0">
                <a:latin typeface="+mn-ea"/>
              </a:rPr>
              <a:t>也是最核心的规则。</a:t>
            </a:r>
          </a:p>
          <a:p>
            <a:pPr marL="0" indent="0">
              <a:buNone/>
            </a:pPr>
            <a:endParaRPr lang="zh-CN" altLang="en-US" sz="2600" dirty="0">
              <a:latin typeface="+mn-ea"/>
            </a:endParaRPr>
          </a:p>
          <a:p>
            <a:pPr marL="0" indent="0">
              <a:buNone/>
            </a:pPr>
            <a:endParaRPr lang="en-US" altLang="zh-CN" sz="2500" dirty="0" smtClean="0">
              <a:latin typeface="+mn-ea"/>
            </a:endParaRPr>
          </a:p>
        </p:txBody>
      </p:sp>
      <p:sp>
        <p:nvSpPr>
          <p:cNvPr id="4" name="灯片编号占位符 3"/>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93</a:t>
            </a:fld>
            <a:endParaRPr lang="en-US" altLang="zh-CN" dirty="0"/>
          </a:p>
        </p:txBody>
      </p:sp>
    </p:spTree>
    <p:extLst>
      <p:ext uri="{BB962C8B-B14F-4D97-AF65-F5344CB8AC3E}">
        <p14:creationId xmlns:p14="http://schemas.microsoft.com/office/powerpoint/2010/main" val="277506354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err="1" smtClean="0"/>
              <a:t>Makefile</a:t>
            </a:r>
            <a:r>
              <a:rPr lang="zh-CN" altLang="en-US" dirty="0" smtClean="0"/>
              <a:t>的组成</a:t>
            </a:r>
          </a:p>
        </p:txBody>
      </p:sp>
      <p:sp>
        <p:nvSpPr>
          <p:cNvPr id="11267" name="Rectangle 3"/>
          <p:cNvSpPr>
            <a:spLocks noGrp="1" noChangeArrowheads="1"/>
          </p:cNvSpPr>
          <p:nvPr>
            <p:ph type="body" idx="1"/>
          </p:nvPr>
        </p:nvSpPr>
        <p:spPr>
          <a:xfrm>
            <a:off x="395536" y="1052736"/>
            <a:ext cx="8496944" cy="5328592"/>
          </a:xfrm>
        </p:spPr>
        <p:txBody>
          <a:bodyPr/>
          <a:lstStyle/>
          <a:p>
            <a:pPr eaLnBrk="1" hangingPunct="1">
              <a:lnSpc>
                <a:spcPct val="110000"/>
              </a:lnSpc>
            </a:pPr>
            <a:r>
              <a:rPr lang="en-US" altLang="zh-CN" sz="2500" dirty="0" err="1" smtClean="0">
                <a:latin typeface="宋体" charset="-122"/>
              </a:rPr>
              <a:t>Makefile</a:t>
            </a:r>
            <a:r>
              <a:rPr lang="zh-CN" altLang="en-US" sz="2500" dirty="0" smtClean="0">
                <a:latin typeface="宋体" charset="-122"/>
              </a:rPr>
              <a:t>里主要包含了五个部分的内容：</a:t>
            </a:r>
          </a:p>
          <a:p>
            <a:pPr eaLnBrk="1" hangingPunct="1">
              <a:lnSpc>
                <a:spcPct val="110000"/>
              </a:lnSpc>
              <a:buFont typeface="Wingdings" pitchFamily="2" charset="2"/>
              <a:buNone/>
            </a:pPr>
            <a:r>
              <a:rPr lang="zh-CN" altLang="en-US" sz="2500" dirty="0" smtClean="0">
                <a:latin typeface="宋体" charset="-122"/>
              </a:rPr>
              <a:t>	显式规则、隐式规则、变量定义、文件指示、注释</a:t>
            </a:r>
          </a:p>
          <a:p>
            <a:pPr eaLnBrk="1" hangingPunct="1">
              <a:lnSpc>
                <a:spcPct val="110000"/>
              </a:lnSpc>
            </a:pPr>
            <a:r>
              <a:rPr lang="zh-CN" altLang="en-US" sz="2500" b="1" dirty="0" smtClean="0">
                <a:solidFill>
                  <a:srgbClr val="CC0099"/>
                </a:solidFill>
                <a:latin typeface="宋体" charset="-122"/>
              </a:rPr>
              <a:t>显式规则</a:t>
            </a:r>
            <a:r>
              <a:rPr lang="en-US" altLang="zh-CN" sz="2500" b="1" dirty="0" smtClean="0">
                <a:latin typeface="宋体" charset="-122"/>
              </a:rPr>
              <a:t>:</a:t>
            </a:r>
            <a:r>
              <a:rPr lang="en-US" altLang="zh-CN" sz="2500" dirty="0" smtClean="0">
                <a:latin typeface="宋体" charset="-122"/>
              </a:rPr>
              <a:t> </a:t>
            </a:r>
            <a:r>
              <a:rPr lang="zh-CN" altLang="en-US" sz="2500" dirty="0" smtClean="0">
                <a:latin typeface="宋体" charset="-122"/>
              </a:rPr>
              <a:t>显式规则说明了如何生成一个或多</a:t>
            </a:r>
            <a:r>
              <a:rPr lang="zh-CN" altLang="en-US" sz="2500" dirty="0">
                <a:latin typeface="宋体" charset="-122"/>
              </a:rPr>
              <a:t>个</a:t>
            </a:r>
            <a:r>
              <a:rPr lang="zh-CN" altLang="en-US" sz="2500" dirty="0" smtClean="0">
                <a:latin typeface="宋体" charset="-122"/>
              </a:rPr>
              <a:t>目标文件。这是由</a:t>
            </a:r>
            <a:r>
              <a:rPr lang="en-US" altLang="zh-CN" sz="2500" dirty="0" err="1" smtClean="0">
                <a:latin typeface="宋体" charset="-122"/>
              </a:rPr>
              <a:t>Makefile</a:t>
            </a:r>
            <a:r>
              <a:rPr lang="en-US" altLang="zh-CN" sz="2500" dirty="0" smtClean="0">
                <a:latin typeface="宋体" charset="-122"/>
              </a:rPr>
              <a:t> </a:t>
            </a:r>
            <a:r>
              <a:rPr lang="zh-CN" altLang="en-US" sz="2500" dirty="0" smtClean="0">
                <a:latin typeface="宋体" charset="-122"/>
              </a:rPr>
              <a:t>的书写者明显指出，要生成的文件，文件的依赖文件，生成的命令。</a:t>
            </a:r>
            <a:endParaRPr lang="en-US" altLang="zh-CN" sz="2500" dirty="0" smtClean="0">
              <a:latin typeface="宋体" charset="-122"/>
            </a:endParaRPr>
          </a:p>
          <a:p>
            <a:pPr eaLnBrk="1" hangingPunct="1">
              <a:lnSpc>
                <a:spcPct val="110000"/>
              </a:lnSpc>
            </a:pPr>
            <a:r>
              <a:rPr lang="zh-CN" altLang="en-US" sz="2500" b="1" dirty="0" smtClean="0">
                <a:solidFill>
                  <a:srgbClr val="CC0099"/>
                </a:solidFill>
                <a:latin typeface="宋体" charset="-122"/>
              </a:rPr>
              <a:t>隐式规则</a:t>
            </a:r>
            <a:r>
              <a:rPr lang="en-US" altLang="zh-CN" sz="2500" b="1" dirty="0" smtClean="0">
                <a:latin typeface="宋体" charset="-122"/>
              </a:rPr>
              <a:t>:</a:t>
            </a:r>
            <a:r>
              <a:rPr lang="en-US" altLang="zh-CN" sz="2500" dirty="0" smtClean="0">
                <a:latin typeface="宋体" charset="-122"/>
              </a:rPr>
              <a:t> </a:t>
            </a:r>
            <a:r>
              <a:rPr lang="zh-CN" altLang="en-US" sz="2500" dirty="0" smtClean="0">
                <a:latin typeface="宋体" charset="-122"/>
              </a:rPr>
              <a:t>由于</a:t>
            </a:r>
            <a:r>
              <a:rPr lang="en-US" altLang="zh-CN" sz="2500" dirty="0" smtClean="0">
                <a:latin typeface="宋体" charset="-122"/>
              </a:rPr>
              <a:t>make</a:t>
            </a:r>
            <a:r>
              <a:rPr lang="zh-CN" altLang="en-US" sz="2500" dirty="0" smtClean="0">
                <a:latin typeface="宋体" charset="-122"/>
              </a:rPr>
              <a:t>有自动推导的功能，所以隐式的规则可以让程序员比较简略地书写</a:t>
            </a:r>
            <a:r>
              <a:rPr lang="en-US" altLang="zh-CN" sz="2500" dirty="0" err="1" smtClean="0">
                <a:latin typeface="宋体" charset="-122"/>
              </a:rPr>
              <a:t>Makefile</a:t>
            </a:r>
            <a:r>
              <a:rPr lang="zh-CN" altLang="en-US" sz="2500" dirty="0" smtClean="0">
                <a:latin typeface="宋体" charset="-122"/>
              </a:rPr>
              <a:t>，这是由</a:t>
            </a:r>
            <a:r>
              <a:rPr lang="en-US" altLang="zh-CN" sz="2500" dirty="0" smtClean="0">
                <a:latin typeface="宋体" charset="-122"/>
              </a:rPr>
              <a:t>make</a:t>
            </a:r>
            <a:r>
              <a:rPr lang="zh-CN" altLang="en-US" sz="2500" dirty="0" smtClean="0">
                <a:latin typeface="宋体" charset="-122"/>
              </a:rPr>
              <a:t>所支持</a:t>
            </a:r>
            <a:r>
              <a:rPr lang="en-US" altLang="zh-CN" sz="2500" dirty="0" smtClean="0">
                <a:latin typeface="宋体" charset="-122"/>
              </a:rPr>
              <a:t>,</a:t>
            </a:r>
            <a:r>
              <a:rPr lang="zh-CN" altLang="en-US" sz="2500" dirty="0" smtClean="0">
                <a:latin typeface="宋体" charset="-122"/>
              </a:rPr>
              <a:t>例如，</a:t>
            </a:r>
            <a:r>
              <a:rPr lang="en-US" altLang="zh-CN" sz="2500" dirty="0" err="1" smtClean="0">
                <a:latin typeface="宋体" charset="-122"/>
              </a:rPr>
              <a:t>makefile</a:t>
            </a:r>
            <a:r>
              <a:rPr lang="zh-CN" altLang="en-US" sz="2500" dirty="0" smtClean="0">
                <a:latin typeface="宋体" charset="-122"/>
              </a:rPr>
              <a:t>发现</a:t>
            </a:r>
            <a:r>
              <a:rPr lang="en-US" altLang="zh-CN" sz="2500" dirty="0" smtClean="0">
                <a:latin typeface="宋体" charset="-122"/>
              </a:rPr>
              <a:t>.o</a:t>
            </a:r>
            <a:r>
              <a:rPr lang="zh-CN" altLang="en-US" sz="2500" dirty="0" smtClean="0">
                <a:latin typeface="宋体" charset="-122"/>
              </a:rPr>
              <a:t>文件，程序就会自动去找</a:t>
            </a:r>
            <a:r>
              <a:rPr lang="en-US" altLang="zh-CN" sz="2500" dirty="0" smtClean="0">
                <a:latin typeface="宋体" charset="-122"/>
              </a:rPr>
              <a:t>.c</a:t>
            </a:r>
            <a:r>
              <a:rPr lang="zh-CN" altLang="en-US" sz="2500" dirty="0" smtClean="0">
                <a:latin typeface="宋体" charset="-122"/>
              </a:rPr>
              <a:t>文件，并编译成</a:t>
            </a:r>
            <a:r>
              <a:rPr lang="en-US" altLang="zh-CN" sz="2500" dirty="0" smtClean="0">
                <a:latin typeface="宋体" charset="-122"/>
              </a:rPr>
              <a:t>.o</a:t>
            </a:r>
            <a:r>
              <a:rPr lang="zh-CN" altLang="en-US" sz="2500" dirty="0" smtClean="0">
                <a:latin typeface="宋体" charset="-122"/>
              </a:rPr>
              <a:t>文件。</a:t>
            </a:r>
            <a:endParaRPr lang="en-US" altLang="zh-CN" sz="2500" dirty="0" smtClean="0">
              <a:latin typeface="宋体" charset="-122"/>
            </a:endParaRPr>
          </a:p>
          <a:p>
            <a:pPr eaLnBrk="1" hangingPunct="1">
              <a:lnSpc>
                <a:spcPct val="110000"/>
              </a:lnSpc>
            </a:pPr>
            <a:r>
              <a:rPr lang="zh-CN" altLang="en-US" sz="2500" dirty="0" smtClean="0">
                <a:solidFill>
                  <a:srgbClr val="CC0099"/>
                </a:solidFill>
                <a:latin typeface="宋体" charset="-122"/>
              </a:rPr>
              <a:t>变量定义</a:t>
            </a:r>
            <a:r>
              <a:rPr lang="en-US" altLang="zh-CN" sz="2500" dirty="0" smtClean="0">
                <a:latin typeface="宋体" charset="-122"/>
              </a:rPr>
              <a:t>:</a:t>
            </a:r>
            <a:r>
              <a:rPr lang="zh-CN" altLang="en-US" sz="2500" dirty="0">
                <a:latin typeface="宋体" charset="-122"/>
              </a:rPr>
              <a:t>就是使用一个字符串代表一段文本</a:t>
            </a:r>
            <a:r>
              <a:rPr lang="zh-CN" altLang="en-US" sz="2500" dirty="0" smtClean="0">
                <a:latin typeface="宋体" charset="-122"/>
              </a:rPr>
              <a:t>串。在</a:t>
            </a:r>
            <a:r>
              <a:rPr lang="en-US" altLang="zh-CN" sz="2500" dirty="0" err="1">
                <a:latin typeface="宋体" charset="-122"/>
              </a:rPr>
              <a:t>Makefile</a:t>
            </a:r>
            <a:r>
              <a:rPr lang="zh-CN" altLang="en-US" sz="2500" dirty="0">
                <a:latin typeface="宋体" charset="-122"/>
              </a:rPr>
              <a:t>中可定义一系列的变量</a:t>
            </a:r>
            <a:r>
              <a:rPr lang="zh-CN" altLang="en-US" sz="2500" dirty="0" smtClean="0">
                <a:latin typeface="宋体" charset="-122"/>
              </a:rPr>
              <a:t>，当</a:t>
            </a:r>
            <a:r>
              <a:rPr lang="en-US" altLang="zh-CN" sz="2500" dirty="0" err="1">
                <a:latin typeface="宋体" charset="-122"/>
              </a:rPr>
              <a:t>Makefile</a:t>
            </a:r>
            <a:r>
              <a:rPr lang="zh-CN" altLang="en-US" sz="2500" dirty="0">
                <a:latin typeface="宋体" charset="-122"/>
              </a:rPr>
              <a:t>被执行时，其中的变量都会被扩展到相应的引用位置</a:t>
            </a:r>
            <a:r>
              <a:rPr lang="zh-CN" altLang="en-US" sz="2500" dirty="0" smtClean="0">
                <a:latin typeface="宋体" charset="-122"/>
              </a:rPr>
              <a:t>上。</a:t>
            </a:r>
            <a:endParaRPr lang="zh-CN" altLang="en-US" sz="2500" dirty="0">
              <a:latin typeface="宋体" charset="-122"/>
            </a:endParaRPr>
          </a:p>
        </p:txBody>
      </p:sp>
    </p:spTree>
    <p:extLst>
      <p:ext uri="{BB962C8B-B14F-4D97-AF65-F5344CB8AC3E}">
        <p14:creationId xmlns:p14="http://schemas.microsoft.com/office/powerpoint/2010/main" val="61265184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err="1" smtClean="0"/>
              <a:t>Makefile</a:t>
            </a:r>
            <a:r>
              <a:rPr lang="zh-CN" altLang="en-US" dirty="0" smtClean="0"/>
              <a:t>的组成</a:t>
            </a:r>
          </a:p>
        </p:txBody>
      </p:sp>
      <p:sp>
        <p:nvSpPr>
          <p:cNvPr id="12291" name="Rectangle 3"/>
          <p:cNvSpPr>
            <a:spLocks noGrp="1" noChangeArrowheads="1"/>
          </p:cNvSpPr>
          <p:nvPr>
            <p:ph idx="1"/>
          </p:nvPr>
        </p:nvSpPr>
        <p:spPr>
          <a:xfrm>
            <a:off x="179512" y="1196752"/>
            <a:ext cx="8445624" cy="5328592"/>
          </a:xfrm>
        </p:spPr>
        <p:txBody>
          <a:bodyPr/>
          <a:lstStyle/>
          <a:p>
            <a:pPr eaLnBrk="1" hangingPunct="1">
              <a:lnSpc>
                <a:spcPct val="120000"/>
              </a:lnSpc>
            </a:pPr>
            <a:r>
              <a:rPr lang="zh-CN" altLang="en-US" sz="2600" b="1" dirty="0" smtClean="0">
                <a:solidFill>
                  <a:srgbClr val="CC0099"/>
                </a:solidFill>
                <a:latin typeface="宋体" charset="-122"/>
              </a:rPr>
              <a:t>文件指示</a:t>
            </a:r>
            <a:r>
              <a:rPr lang="en-US" altLang="zh-CN" sz="2600" b="1" dirty="0" smtClean="0">
                <a:latin typeface="宋体" charset="-122"/>
              </a:rPr>
              <a:t>: </a:t>
            </a:r>
            <a:r>
              <a:rPr lang="zh-CN" altLang="en-US" sz="2600" b="1" dirty="0" smtClean="0">
                <a:latin typeface="宋体" charset="-122"/>
              </a:rPr>
              <a:t>文件指示与编译器的伪指令类似，包含：</a:t>
            </a:r>
            <a:endParaRPr lang="en-US" altLang="zh-CN" sz="2600" b="1" dirty="0" smtClean="0">
              <a:latin typeface="宋体" charset="-122"/>
            </a:endParaRPr>
          </a:p>
          <a:p>
            <a:pPr lvl="1" eaLnBrk="1" hangingPunct="1">
              <a:lnSpc>
                <a:spcPct val="120000"/>
              </a:lnSpc>
            </a:pPr>
            <a:r>
              <a:rPr lang="zh-CN" altLang="en-US" sz="2400" dirty="0" smtClean="0">
                <a:latin typeface="宋体" charset="-122"/>
              </a:rPr>
              <a:t>在一个</a:t>
            </a:r>
            <a:r>
              <a:rPr lang="en-US" altLang="zh-CN" sz="2400" dirty="0" err="1" smtClean="0">
                <a:latin typeface="宋体" charset="-122"/>
              </a:rPr>
              <a:t>Makefile</a:t>
            </a:r>
            <a:r>
              <a:rPr lang="zh-CN" altLang="en-US" sz="2400" dirty="0" smtClean="0">
                <a:latin typeface="宋体" charset="-122"/>
              </a:rPr>
              <a:t>中引用另一个</a:t>
            </a:r>
            <a:r>
              <a:rPr lang="en-US" altLang="zh-CN" sz="2400" dirty="0" err="1" smtClean="0">
                <a:latin typeface="宋体" charset="-122"/>
              </a:rPr>
              <a:t>Makefile</a:t>
            </a:r>
            <a:r>
              <a:rPr lang="zh-CN" altLang="en-US" sz="2400" dirty="0">
                <a:latin typeface="宋体" charset="-122"/>
              </a:rPr>
              <a:t>，就像</a:t>
            </a:r>
            <a:r>
              <a:rPr lang="en-US" altLang="zh-CN" sz="2400" dirty="0">
                <a:latin typeface="宋体" charset="-122"/>
              </a:rPr>
              <a:t>C</a:t>
            </a:r>
            <a:r>
              <a:rPr lang="zh-CN" altLang="en-US" sz="2400" dirty="0">
                <a:latin typeface="宋体" charset="-122"/>
              </a:rPr>
              <a:t>语言中的</a:t>
            </a:r>
            <a:r>
              <a:rPr lang="en-US" altLang="zh-CN" sz="2400" dirty="0">
                <a:latin typeface="宋体" charset="-122"/>
              </a:rPr>
              <a:t>include</a:t>
            </a:r>
            <a:r>
              <a:rPr lang="zh-CN" altLang="en-US" sz="2400" dirty="0" smtClean="0">
                <a:latin typeface="宋体" charset="-122"/>
              </a:rPr>
              <a:t>一样</a:t>
            </a:r>
            <a:r>
              <a:rPr lang="zh-CN" altLang="en-US" sz="2400" dirty="0">
                <a:latin typeface="宋体" charset="-122"/>
              </a:rPr>
              <a:t>。被包含的文件会原模原样的放在当前文件的包含</a:t>
            </a:r>
            <a:r>
              <a:rPr lang="zh-CN" altLang="en-US" sz="2400" dirty="0" smtClean="0">
                <a:latin typeface="宋体" charset="-122"/>
              </a:rPr>
              <a:t>位置。</a:t>
            </a:r>
            <a:endParaRPr lang="en-US" altLang="zh-CN" sz="2400" dirty="0" smtClean="0">
              <a:latin typeface="宋体" charset="-122"/>
            </a:endParaRPr>
          </a:p>
          <a:p>
            <a:pPr lvl="1" eaLnBrk="1" hangingPunct="1">
              <a:lnSpc>
                <a:spcPct val="120000"/>
              </a:lnSpc>
            </a:pPr>
            <a:r>
              <a:rPr lang="zh-CN" altLang="en-US" sz="2400" dirty="0" smtClean="0">
                <a:latin typeface="宋体" charset="-122"/>
              </a:rPr>
              <a:t>决定是否忽略</a:t>
            </a:r>
            <a:r>
              <a:rPr lang="en-US" altLang="zh-CN" sz="2400" dirty="0" err="1" smtClean="0">
                <a:latin typeface="宋体" charset="-122"/>
              </a:rPr>
              <a:t>Makefile</a:t>
            </a:r>
            <a:r>
              <a:rPr lang="zh-CN" altLang="en-US" sz="2400" dirty="0" smtClean="0">
                <a:latin typeface="宋体" charset="-122"/>
              </a:rPr>
              <a:t>中的一部分</a:t>
            </a:r>
            <a:r>
              <a:rPr lang="zh-CN" altLang="en-US" sz="2400" dirty="0">
                <a:latin typeface="宋体" charset="-122"/>
              </a:rPr>
              <a:t>，就像</a:t>
            </a:r>
            <a:r>
              <a:rPr lang="en-US" altLang="zh-CN" sz="2400" dirty="0">
                <a:latin typeface="宋体" charset="-122"/>
              </a:rPr>
              <a:t>C</a:t>
            </a:r>
            <a:r>
              <a:rPr lang="zh-CN" altLang="en-US" sz="2400" dirty="0">
                <a:latin typeface="宋体" charset="-122"/>
              </a:rPr>
              <a:t>语言中的预编译</a:t>
            </a:r>
            <a:r>
              <a:rPr lang="en-US" altLang="zh-CN" sz="2400" dirty="0">
                <a:latin typeface="宋体" charset="-122"/>
              </a:rPr>
              <a:t>#if</a:t>
            </a:r>
            <a:r>
              <a:rPr lang="zh-CN" altLang="en-US" sz="2400" dirty="0">
                <a:latin typeface="宋体" charset="-122"/>
              </a:rPr>
              <a:t>一样</a:t>
            </a:r>
            <a:r>
              <a:rPr lang="zh-CN" altLang="en-US" sz="2400" dirty="0" smtClean="0">
                <a:latin typeface="宋体" charset="-122"/>
              </a:rPr>
              <a:t>。</a:t>
            </a:r>
            <a:endParaRPr lang="en-US" altLang="zh-CN" sz="2400" dirty="0">
              <a:latin typeface="宋体" charset="-122"/>
            </a:endParaRPr>
          </a:p>
          <a:p>
            <a:pPr lvl="1" eaLnBrk="1" hangingPunct="1">
              <a:lnSpc>
                <a:spcPct val="120000"/>
              </a:lnSpc>
            </a:pPr>
            <a:r>
              <a:rPr lang="zh-CN" altLang="en-US" sz="2400" dirty="0" smtClean="0">
                <a:latin typeface="宋体" charset="-122"/>
              </a:rPr>
              <a:t>定义一个变量；</a:t>
            </a:r>
          </a:p>
          <a:p>
            <a:pPr eaLnBrk="1" hangingPunct="1">
              <a:lnSpc>
                <a:spcPct val="120000"/>
              </a:lnSpc>
            </a:pPr>
            <a:r>
              <a:rPr lang="zh-CN" altLang="en-US" sz="2600" b="1" dirty="0" smtClean="0">
                <a:solidFill>
                  <a:srgbClr val="CC0099"/>
                </a:solidFill>
                <a:latin typeface="宋体" charset="-122"/>
              </a:rPr>
              <a:t>注释</a:t>
            </a:r>
            <a:r>
              <a:rPr lang="zh-CN" altLang="en-US" sz="2600" dirty="0" smtClean="0">
                <a:latin typeface="宋体" charset="-122"/>
              </a:rPr>
              <a:t>： </a:t>
            </a:r>
            <a:r>
              <a:rPr lang="en-US" altLang="zh-CN" sz="2600" dirty="0" err="1" smtClean="0">
                <a:latin typeface="宋体" charset="-122"/>
              </a:rPr>
              <a:t>Makefile</a:t>
            </a:r>
            <a:r>
              <a:rPr lang="zh-CN" altLang="en-US" sz="2600" dirty="0" smtClean="0">
                <a:latin typeface="宋体" charset="-122"/>
              </a:rPr>
              <a:t>注释使用</a:t>
            </a:r>
            <a:r>
              <a:rPr lang="en-US" altLang="zh-CN" sz="2600" dirty="0" smtClean="0"/>
              <a:t>“#”</a:t>
            </a:r>
            <a:r>
              <a:rPr lang="zh-CN" altLang="en-US" sz="2600" dirty="0" smtClean="0"/>
              <a:t>，</a:t>
            </a:r>
            <a:r>
              <a:rPr lang="zh-CN" altLang="en-US" sz="2600" dirty="0"/>
              <a:t>“</a:t>
            </a:r>
            <a:r>
              <a:rPr lang="en-US" altLang="zh-CN" sz="2600" dirty="0"/>
              <a:t>#”</a:t>
            </a:r>
            <a:r>
              <a:rPr lang="zh-CN" altLang="en-US" sz="2600" dirty="0"/>
              <a:t>字符后的内容都被作为是注释内容</a:t>
            </a:r>
            <a:r>
              <a:rPr lang="zh-CN" altLang="en-US" sz="2600" dirty="0" smtClean="0"/>
              <a:t>处理，直到行末。若</a:t>
            </a:r>
            <a:r>
              <a:rPr lang="en-US" altLang="zh-CN" sz="2600" dirty="0" err="1" smtClean="0"/>
              <a:t>Makefile</a:t>
            </a:r>
            <a:r>
              <a:rPr lang="zh-CN" altLang="en-US" sz="2600" dirty="0" smtClean="0"/>
              <a:t>需要用到“</a:t>
            </a:r>
            <a:r>
              <a:rPr lang="en-US" altLang="zh-CN" sz="2600" dirty="0" smtClean="0"/>
              <a:t>#”</a:t>
            </a:r>
            <a:r>
              <a:rPr lang="zh-CN" altLang="en-US" sz="2600" dirty="0" smtClean="0"/>
              <a:t>，则需要做转义“</a:t>
            </a:r>
            <a:r>
              <a:rPr lang="en-US" altLang="zh-CN" sz="2600" dirty="0" smtClean="0"/>
              <a:t>\#”</a:t>
            </a:r>
            <a:r>
              <a:rPr lang="zh-CN" altLang="en-US" sz="2600" dirty="0" smtClean="0"/>
              <a:t>。</a:t>
            </a:r>
            <a:endParaRPr lang="en-US" altLang="zh-CN" sz="2600" dirty="0" smtClean="0"/>
          </a:p>
          <a:p>
            <a:pPr marL="0" indent="0" eaLnBrk="1" hangingPunct="1">
              <a:lnSpc>
                <a:spcPct val="120000"/>
              </a:lnSpc>
              <a:buNone/>
            </a:pPr>
            <a:r>
              <a:rPr lang="zh-CN" altLang="en-US" sz="2600" dirty="0" smtClean="0"/>
              <a:t> </a:t>
            </a:r>
            <a:endParaRPr lang="zh-CN" altLang="en-US" sz="2400" dirty="0" smtClean="0"/>
          </a:p>
        </p:txBody>
      </p:sp>
      <p:sp>
        <p:nvSpPr>
          <p:cNvPr id="5" name="灯片编号占位符 3"/>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95</a:t>
            </a:fld>
            <a:endParaRPr lang="en-US" altLang="zh-CN" dirty="0"/>
          </a:p>
        </p:txBody>
      </p:sp>
    </p:spTree>
    <p:extLst>
      <p:ext uri="{BB962C8B-B14F-4D97-AF65-F5344CB8AC3E}">
        <p14:creationId xmlns:p14="http://schemas.microsoft.com/office/powerpoint/2010/main" val="31038475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smtClean="0"/>
              <a:t>伪目标</a:t>
            </a:r>
          </a:p>
        </p:txBody>
      </p:sp>
      <p:sp>
        <p:nvSpPr>
          <p:cNvPr id="9219" name="Rectangle 3"/>
          <p:cNvSpPr>
            <a:spLocks noGrp="1" noChangeArrowheads="1"/>
          </p:cNvSpPr>
          <p:nvPr>
            <p:ph idx="1"/>
          </p:nvPr>
        </p:nvSpPr>
        <p:spPr>
          <a:xfrm>
            <a:off x="395536" y="1340768"/>
            <a:ext cx="7859216" cy="4602163"/>
          </a:xfrm>
        </p:spPr>
        <p:txBody>
          <a:bodyPr/>
          <a:lstStyle/>
          <a:p>
            <a:pPr eaLnBrk="1" hangingPunct="1">
              <a:lnSpc>
                <a:spcPct val="120000"/>
              </a:lnSpc>
              <a:defRPr/>
            </a:pPr>
            <a:r>
              <a:rPr lang="en-US" altLang="zh-CN" sz="2600" dirty="0" err="1" smtClean="0"/>
              <a:t>Makefile</a:t>
            </a:r>
            <a:r>
              <a:rPr lang="zh-CN" altLang="en-US" sz="2600" dirty="0" smtClean="0"/>
              <a:t>中把没有任何依赖只有执行动作的目标称为“伪目标”</a:t>
            </a:r>
            <a:r>
              <a:rPr lang="en-US" altLang="zh-CN" sz="2600" dirty="0" smtClean="0"/>
              <a:t>(phony targets</a:t>
            </a:r>
            <a:r>
              <a:rPr lang="en-US" altLang="zh-CN" sz="2600" dirty="0"/>
              <a:t>)</a:t>
            </a:r>
            <a:endParaRPr lang="en-US" altLang="zh-CN" sz="2600" dirty="0" smtClean="0"/>
          </a:p>
          <a:p>
            <a:pPr eaLnBrk="1" hangingPunct="1">
              <a:lnSpc>
                <a:spcPct val="120000"/>
              </a:lnSpc>
              <a:defRPr/>
            </a:pPr>
            <a:r>
              <a:rPr lang="zh-CN" altLang="en-US" sz="2600" dirty="0" smtClean="0"/>
              <a:t>比如：</a:t>
            </a:r>
            <a:r>
              <a:rPr lang="en-US" altLang="zh-CN" sz="2600" dirty="0" smtClean="0"/>
              <a:t>clean</a:t>
            </a:r>
            <a:r>
              <a:rPr lang="zh-CN" altLang="en-US" sz="2600" dirty="0"/>
              <a:t>。</a:t>
            </a:r>
            <a:endParaRPr lang="en-US" altLang="zh-CN" sz="2600" dirty="0" smtClean="0"/>
          </a:p>
          <a:p>
            <a:pPr marL="0" indent="0" eaLnBrk="1" hangingPunct="1">
              <a:lnSpc>
                <a:spcPct val="120000"/>
              </a:lnSpc>
              <a:buFont typeface="Arial" charset="0"/>
              <a:buNone/>
              <a:defRPr/>
            </a:pPr>
            <a:r>
              <a:rPr lang="en-US" altLang="zh-CN" sz="2600" dirty="0"/>
              <a:t> </a:t>
            </a:r>
            <a:r>
              <a:rPr lang="en-US" altLang="zh-CN" sz="2600" dirty="0" smtClean="0"/>
              <a:t>    clean : </a:t>
            </a:r>
          </a:p>
          <a:p>
            <a:pPr marL="0" indent="0" eaLnBrk="1" hangingPunct="1">
              <a:lnSpc>
                <a:spcPct val="120000"/>
              </a:lnSpc>
              <a:buFont typeface="Arial" charset="0"/>
              <a:buNone/>
              <a:defRPr/>
            </a:pPr>
            <a:r>
              <a:rPr lang="en-US" altLang="zh-CN" sz="2600" dirty="0" smtClean="0"/>
              <a:t>	</a:t>
            </a:r>
            <a:r>
              <a:rPr lang="en-US" altLang="zh-CN" sz="2600" dirty="0" err="1" smtClean="0"/>
              <a:t>rm</a:t>
            </a:r>
            <a:r>
              <a:rPr lang="en-US" altLang="zh-CN" sz="2600" dirty="0" smtClean="0"/>
              <a:t>  *.o *.a </a:t>
            </a:r>
          </a:p>
          <a:p>
            <a:pPr marL="0" indent="0" eaLnBrk="1" hangingPunct="1">
              <a:lnSpc>
                <a:spcPct val="120000"/>
              </a:lnSpc>
              <a:buFont typeface="Arial" charset="0"/>
              <a:buNone/>
              <a:defRPr/>
            </a:pPr>
            <a:r>
              <a:rPr lang="en-US" altLang="zh-CN" sz="2600" dirty="0"/>
              <a:t> </a:t>
            </a:r>
            <a:r>
              <a:rPr lang="en-US" altLang="zh-CN" sz="2600" dirty="0" smtClean="0"/>
              <a:t>make</a:t>
            </a:r>
            <a:r>
              <a:rPr lang="zh-CN" altLang="en-US" sz="2600" dirty="0" smtClean="0"/>
              <a:t>默认把第一个目标认作</a:t>
            </a:r>
            <a:r>
              <a:rPr lang="en-US" altLang="zh-CN" sz="2600" dirty="0" smtClean="0"/>
              <a:t>default</a:t>
            </a:r>
            <a:r>
              <a:rPr lang="zh-CN" altLang="en-US" sz="2600" dirty="0" smtClean="0"/>
              <a:t>目标，</a:t>
            </a:r>
            <a:r>
              <a:rPr lang="en-US" altLang="zh-CN" sz="2600" dirty="0" smtClean="0"/>
              <a:t>clean</a:t>
            </a:r>
            <a:r>
              <a:rPr lang="zh-CN" altLang="en-US" sz="2600" dirty="0" smtClean="0"/>
              <a:t>一般都是放在文件的最后</a:t>
            </a:r>
            <a:endParaRPr lang="en-US" altLang="zh-CN" sz="2600" dirty="0" smtClean="0"/>
          </a:p>
        </p:txBody>
      </p:sp>
      <p:sp>
        <p:nvSpPr>
          <p:cNvPr id="4" name="灯片编号占位符 3"/>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96</a:t>
            </a:fld>
            <a:endParaRPr lang="en-US" altLang="zh-CN" dirty="0"/>
          </a:p>
        </p:txBody>
      </p:sp>
    </p:spTree>
    <p:extLst>
      <p:ext uri="{BB962C8B-B14F-4D97-AF65-F5344CB8AC3E}">
        <p14:creationId xmlns:p14="http://schemas.microsoft.com/office/powerpoint/2010/main" val="12933121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4"/>
          <p:cNvSpPr txBox="1">
            <a:spLocks noChangeArrowheads="1"/>
          </p:cNvSpPr>
          <p:nvPr/>
        </p:nvSpPr>
        <p:spPr bwMode="auto">
          <a:xfrm>
            <a:off x="323528" y="1340768"/>
            <a:ext cx="828092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marL="342900" indent="-342900" algn="l" eaLnBrk="1" hangingPunct="1">
              <a:spcBef>
                <a:spcPct val="35000"/>
              </a:spcBef>
              <a:buSzPct val="80000"/>
              <a:buFont typeface="Wingdings" panose="05000000000000000000" pitchFamily="2" charset="2"/>
              <a:buChar char="l"/>
            </a:pPr>
            <a:r>
              <a:rPr lang="en-US" altLang="zh-CN" sz="2400" dirty="0" err="1">
                <a:latin typeface="+mn-ea"/>
                <a:ea typeface="+mn-ea"/>
              </a:rPr>
              <a:t>Makefile</a:t>
            </a:r>
            <a:r>
              <a:rPr lang="zh-CN" altLang="en-US" sz="2400" dirty="0">
                <a:latin typeface="+mn-ea"/>
                <a:ea typeface="+mn-ea"/>
              </a:rPr>
              <a:t>文件主要含有一系列的规则，每条规则包含</a:t>
            </a:r>
            <a:r>
              <a:rPr lang="zh-CN" altLang="en-US" sz="2400" dirty="0" smtClean="0">
                <a:latin typeface="+mn-ea"/>
                <a:ea typeface="+mn-ea"/>
              </a:rPr>
              <a:t>以</a:t>
            </a:r>
            <a:endParaRPr lang="en-US" altLang="zh-CN" sz="2400" dirty="0" smtClean="0">
              <a:latin typeface="+mn-ea"/>
              <a:ea typeface="+mn-ea"/>
            </a:endParaRPr>
          </a:p>
          <a:p>
            <a:pPr algn="l" eaLnBrk="1" hangingPunct="1">
              <a:spcBef>
                <a:spcPct val="35000"/>
              </a:spcBef>
              <a:buSzPct val="80000"/>
            </a:pPr>
            <a:r>
              <a:rPr lang="en-US" altLang="zh-CN" sz="2400" dirty="0">
                <a:latin typeface="+mn-ea"/>
                <a:ea typeface="+mn-ea"/>
              </a:rPr>
              <a:t> </a:t>
            </a:r>
            <a:r>
              <a:rPr lang="en-US" altLang="zh-CN" sz="2400" dirty="0" smtClean="0">
                <a:latin typeface="+mn-ea"/>
                <a:ea typeface="+mn-ea"/>
              </a:rPr>
              <a:t> </a:t>
            </a:r>
            <a:r>
              <a:rPr lang="zh-CN" altLang="en-US" sz="2400" dirty="0" smtClean="0">
                <a:latin typeface="+mn-ea"/>
                <a:ea typeface="+mn-ea"/>
              </a:rPr>
              <a:t>下</a:t>
            </a:r>
            <a:r>
              <a:rPr lang="zh-CN" altLang="en-US" sz="2400" dirty="0">
                <a:latin typeface="+mn-ea"/>
                <a:ea typeface="+mn-ea"/>
              </a:rPr>
              <a:t>内容</a:t>
            </a:r>
            <a:r>
              <a:rPr lang="zh-CN" altLang="en-US" sz="2400" dirty="0" smtClean="0">
                <a:latin typeface="+mn-ea"/>
                <a:ea typeface="+mn-ea"/>
              </a:rPr>
              <a:t>：</a:t>
            </a:r>
            <a:endParaRPr kumimoji="1" lang="en-US" altLang="zh-CN" sz="2400" b="1" dirty="0" smtClean="0">
              <a:latin typeface="+mn-ea"/>
              <a:ea typeface="+mn-ea"/>
            </a:endParaRPr>
          </a:p>
          <a:p>
            <a:pPr marL="1085850" lvl="1" indent="-342900" algn="l" eaLnBrk="1" hangingPunct="1">
              <a:spcBef>
                <a:spcPct val="35000"/>
              </a:spcBef>
              <a:buSzPct val="80000"/>
              <a:buFont typeface="Wingdings" panose="05000000000000000000" pitchFamily="2" charset="2"/>
              <a:buChar char="l"/>
            </a:pPr>
            <a:r>
              <a:rPr kumimoji="1" lang="en-US" altLang="zh-CN" sz="2400" b="1" dirty="0" smtClean="0">
                <a:latin typeface="+mn-ea"/>
                <a:ea typeface="+mn-ea"/>
              </a:rPr>
              <a:t>target</a:t>
            </a:r>
            <a:r>
              <a:rPr kumimoji="1" lang="zh-CN" altLang="en-US" sz="2400" b="1" dirty="0">
                <a:latin typeface="+mn-ea"/>
                <a:ea typeface="+mn-ea"/>
              </a:rPr>
              <a:t>：</a:t>
            </a:r>
            <a:r>
              <a:rPr kumimoji="1" lang="zh-CN" altLang="en-US" sz="2400" b="1" dirty="0">
                <a:solidFill>
                  <a:srgbClr val="CC0099"/>
                </a:solidFill>
                <a:latin typeface="+mn-ea"/>
                <a:ea typeface="+mn-ea"/>
              </a:rPr>
              <a:t>目标体</a:t>
            </a:r>
            <a:r>
              <a:rPr kumimoji="1" lang="zh-CN" altLang="en-US" sz="2400" b="1" dirty="0">
                <a:latin typeface="+mn-ea"/>
                <a:ea typeface="+mn-ea"/>
              </a:rPr>
              <a:t>。即</a:t>
            </a:r>
            <a:r>
              <a:rPr kumimoji="1" lang="en-US" altLang="zh-CN" sz="2400" b="1" dirty="0">
                <a:latin typeface="+mn-ea"/>
                <a:ea typeface="+mn-ea"/>
              </a:rPr>
              <a:t>make</a:t>
            </a:r>
            <a:r>
              <a:rPr kumimoji="1" lang="zh-CN" altLang="en-US" sz="2400" b="1" dirty="0">
                <a:latin typeface="+mn-ea"/>
                <a:ea typeface="+mn-ea"/>
              </a:rPr>
              <a:t>最终需要创建的对象。另外，目标也可以是一个</a:t>
            </a:r>
            <a:r>
              <a:rPr kumimoji="1" lang="en-US" altLang="zh-CN" sz="2400" b="1" dirty="0">
                <a:latin typeface="+mn-ea"/>
                <a:ea typeface="+mn-ea"/>
              </a:rPr>
              <a:t>make</a:t>
            </a:r>
            <a:r>
              <a:rPr kumimoji="1" lang="zh-CN" altLang="en-US" sz="2400" b="1" dirty="0">
                <a:latin typeface="+mn-ea"/>
                <a:ea typeface="+mn-ea"/>
              </a:rPr>
              <a:t>执行的动作</a:t>
            </a:r>
            <a:r>
              <a:rPr kumimoji="1" lang="zh-CN" altLang="en-US" sz="2400" b="1" dirty="0" smtClean="0">
                <a:latin typeface="+mn-ea"/>
                <a:ea typeface="+mn-ea"/>
              </a:rPr>
              <a:t>名称。</a:t>
            </a:r>
            <a:endParaRPr kumimoji="1" lang="zh-CN" altLang="en-US" sz="2400" b="1" dirty="0">
              <a:latin typeface="+mn-ea"/>
              <a:ea typeface="+mn-ea"/>
            </a:endParaRPr>
          </a:p>
          <a:p>
            <a:pPr marL="1085850" lvl="1" indent="-342900" algn="l" eaLnBrk="1" hangingPunct="1">
              <a:spcBef>
                <a:spcPct val="35000"/>
              </a:spcBef>
              <a:buSzPct val="80000"/>
              <a:buFont typeface="Wingdings" panose="05000000000000000000" pitchFamily="2" charset="2"/>
              <a:buChar char="l"/>
            </a:pPr>
            <a:r>
              <a:rPr kumimoji="1" lang="en-US" altLang="zh-CN" sz="2400" b="1" dirty="0">
                <a:latin typeface="+mn-ea"/>
                <a:ea typeface="+mn-ea"/>
              </a:rPr>
              <a:t>dependency</a:t>
            </a:r>
            <a:r>
              <a:rPr kumimoji="1" lang="zh-CN" altLang="en-US" sz="2400" b="1" dirty="0">
                <a:latin typeface="+mn-ea"/>
                <a:ea typeface="+mn-ea"/>
              </a:rPr>
              <a:t>：</a:t>
            </a:r>
            <a:r>
              <a:rPr kumimoji="1" lang="zh-CN" altLang="en-US" sz="2400" b="1" dirty="0">
                <a:solidFill>
                  <a:srgbClr val="CC0099"/>
                </a:solidFill>
                <a:latin typeface="+mn-ea"/>
                <a:ea typeface="+mn-ea"/>
              </a:rPr>
              <a:t>依赖体</a:t>
            </a:r>
            <a:r>
              <a:rPr kumimoji="1" lang="zh-CN" altLang="en-US" sz="2400" b="1" dirty="0">
                <a:latin typeface="+mn-ea"/>
                <a:ea typeface="+mn-ea"/>
              </a:rPr>
              <a:t>。依赖体通常是编译目标体要依赖的一个或多个文件。</a:t>
            </a:r>
          </a:p>
          <a:p>
            <a:pPr marL="1085850" lvl="1" indent="-342900" algn="l" eaLnBrk="1" hangingPunct="1">
              <a:spcBef>
                <a:spcPct val="35000"/>
              </a:spcBef>
              <a:buSzPct val="80000"/>
              <a:buFont typeface="Wingdings" panose="05000000000000000000" pitchFamily="2" charset="2"/>
              <a:buChar char="l"/>
            </a:pPr>
            <a:r>
              <a:rPr kumimoji="1" lang="en-US" altLang="zh-CN" sz="2400" b="1" dirty="0">
                <a:latin typeface="+mn-ea"/>
                <a:ea typeface="+mn-ea"/>
              </a:rPr>
              <a:t>command</a:t>
            </a:r>
            <a:r>
              <a:rPr kumimoji="1" lang="zh-CN" altLang="en-US" sz="2400" b="1" dirty="0">
                <a:latin typeface="+mn-ea"/>
                <a:ea typeface="+mn-ea"/>
              </a:rPr>
              <a:t>：</a:t>
            </a:r>
            <a:r>
              <a:rPr kumimoji="1" lang="zh-CN" altLang="en-US" sz="2400" b="1" dirty="0">
                <a:solidFill>
                  <a:srgbClr val="CC0099"/>
                </a:solidFill>
                <a:latin typeface="+mn-ea"/>
                <a:ea typeface="+mn-ea"/>
              </a:rPr>
              <a:t>命令</a:t>
            </a:r>
            <a:r>
              <a:rPr kumimoji="1" lang="zh-CN" altLang="en-US" sz="2400" b="1" dirty="0">
                <a:latin typeface="+mn-ea"/>
                <a:ea typeface="+mn-ea"/>
              </a:rPr>
              <a:t>。为了从指定的依赖体创建出目标体所需执行的</a:t>
            </a:r>
            <a:r>
              <a:rPr kumimoji="1" lang="en-US" altLang="zh-CN" sz="2400" b="1" dirty="0">
                <a:latin typeface="+mn-ea"/>
                <a:ea typeface="+mn-ea"/>
              </a:rPr>
              <a:t>shell</a:t>
            </a:r>
            <a:r>
              <a:rPr kumimoji="1" lang="zh-CN" altLang="en-US" sz="2400" b="1" dirty="0">
                <a:latin typeface="+mn-ea"/>
                <a:ea typeface="+mn-ea"/>
              </a:rPr>
              <a:t>命令。</a:t>
            </a:r>
            <a:r>
              <a:rPr kumimoji="1" lang="zh-CN" altLang="en-US" sz="2400" b="1" dirty="0">
                <a:solidFill>
                  <a:srgbClr val="0000CC"/>
                </a:solidFill>
                <a:latin typeface="+mn-ea"/>
                <a:ea typeface="+mn-ea"/>
              </a:rPr>
              <a:t>一个规则可以有多个命令行，每一条命令占一行</a:t>
            </a:r>
            <a:r>
              <a:rPr kumimoji="1" lang="zh-CN" altLang="en-US" sz="2400" b="1" dirty="0" smtClean="0">
                <a:solidFill>
                  <a:srgbClr val="0000CC"/>
                </a:solidFill>
                <a:latin typeface="+mn-ea"/>
                <a:ea typeface="+mn-ea"/>
              </a:rPr>
              <a:t>。</a:t>
            </a:r>
            <a:endParaRPr kumimoji="1" lang="en-US" altLang="zh-CN" sz="2400" b="1" dirty="0" smtClean="0">
              <a:solidFill>
                <a:srgbClr val="0000CC"/>
              </a:solidFill>
              <a:latin typeface="+mn-ea"/>
              <a:ea typeface="+mn-ea"/>
            </a:endParaRPr>
          </a:p>
          <a:p>
            <a:pPr algn="l" eaLnBrk="1" hangingPunct="1">
              <a:spcBef>
                <a:spcPct val="35000"/>
              </a:spcBef>
              <a:buSzPct val="80000"/>
            </a:pPr>
            <a:r>
              <a:rPr kumimoji="1" lang="zh-CN" altLang="en-US" sz="2400" b="1" dirty="0" smtClean="0">
                <a:latin typeface="+mn-ea"/>
                <a:ea typeface="+mn-ea"/>
              </a:rPr>
              <a:t>注意</a:t>
            </a:r>
            <a:r>
              <a:rPr kumimoji="1" lang="zh-CN" altLang="en-US" sz="2400" b="1" dirty="0">
                <a:latin typeface="+mn-ea"/>
                <a:ea typeface="+mn-ea"/>
              </a:rPr>
              <a:t>：每一个命令的第一个字符必须是制表符</a:t>
            </a:r>
            <a:r>
              <a:rPr kumimoji="1" lang="en-US" altLang="zh-CN" sz="2400" b="1" dirty="0">
                <a:latin typeface="+mn-ea"/>
                <a:ea typeface="+mn-ea"/>
              </a:rPr>
              <a:t>[Tab]</a:t>
            </a:r>
            <a:r>
              <a:rPr kumimoji="1" lang="zh-CN" altLang="en-US" sz="2400" b="1" dirty="0">
                <a:latin typeface="+mn-ea"/>
                <a:ea typeface="+mn-ea"/>
              </a:rPr>
              <a:t>，</a:t>
            </a:r>
            <a:r>
              <a:rPr kumimoji="1" lang="zh-CN" altLang="en-US" sz="2400" b="1" dirty="0" smtClean="0">
                <a:latin typeface="+mn-ea"/>
                <a:ea typeface="+mn-ea"/>
              </a:rPr>
              <a:t>如  果</a:t>
            </a:r>
            <a:r>
              <a:rPr kumimoji="1" lang="zh-CN" altLang="en-US" sz="2400" b="1" dirty="0">
                <a:latin typeface="+mn-ea"/>
                <a:ea typeface="+mn-ea"/>
              </a:rPr>
              <a:t>使用空格会产生问题，</a:t>
            </a:r>
            <a:r>
              <a:rPr kumimoji="1" lang="en-US" altLang="zh-CN" sz="2400" b="1" dirty="0">
                <a:latin typeface="+mn-ea"/>
                <a:ea typeface="+mn-ea"/>
              </a:rPr>
              <a:t>make</a:t>
            </a:r>
            <a:r>
              <a:rPr kumimoji="1" lang="zh-CN" altLang="en-US" sz="2400" b="1" dirty="0">
                <a:latin typeface="+mn-ea"/>
                <a:ea typeface="+mn-ea"/>
              </a:rPr>
              <a:t>会在执行过程中显示</a:t>
            </a:r>
            <a:r>
              <a:rPr kumimoji="1" lang="en-US" altLang="zh-CN" sz="2400" b="1" dirty="0">
                <a:latin typeface="+mn-ea"/>
                <a:ea typeface="+mn-ea"/>
              </a:rPr>
              <a:t>Missing Separator</a:t>
            </a:r>
            <a:r>
              <a:rPr kumimoji="1" lang="zh-CN" altLang="en-US" sz="2400" b="1" dirty="0">
                <a:latin typeface="+mn-ea"/>
                <a:ea typeface="+mn-ea"/>
              </a:rPr>
              <a:t>（缺少分隔符）并停止。</a:t>
            </a:r>
          </a:p>
        </p:txBody>
      </p:sp>
      <p:sp>
        <p:nvSpPr>
          <p:cNvPr id="74755" name="Rectangle 5"/>
          <p:cNvSpPr>
            <a:spLocks noChangeArrowheads="1"/>
          </p:cNvSpPr>
          <p:nvPr/>
        </p:nvSpPr>
        <p:spPr bwMode="auto">
          <a:xfrm>
            <a:off x="2185999" y="404664"/>
            <a:ext cx="37930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r>
              <a:rPr lang="en-US" altLang="zh-CN" sz="4000" dirty="0" err="1" smtClean="0">
                <a:latin typeface="+mn-ea"/>
                <a:ea typeface="+mn-ea"/>
              </a:rPr>
              <a:t>Makefile</a:t>
            </a:r>
            <a:r>
              <a:rPr lang="zh-CN" altLang="en-US" sz="4000" dirty="0" smtClean="0">
                <a:latin typeface="+mn-ea"/>
                <a:ea typeface="+mn-ea"/>
              </a:rPr>
              <a:t>的内容</a:t>
            </a:r>
            <a:endParaRPr kumimoji="1" lang="zh-CN" altLang="en-US" sz="4000" b="1" dirty="0">
              <a:latin typeface="+mn-ea"/>
              <a:ea typeface="+mn-ea"/>
            </a:endParaRPr>
          </a:p>
        </p:txBody>
      </p:sp>
    </p:spTree>
    <p:extLst>
      <p:ext uri="{BB962C8B-B14F-4D97-AF65-F5344CB8AC3E}">
        <p14:creationId xmlns:p14="http://schemas.microsoft.com/office/powerpoint/2010/main" val="391420516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b="1" dirty="0" err="1" smtClean="0">
                <a:latin typeface="+mn-lt"/>
                <a:ea typeface="+mn-ea"/>
              </a:rPr>
              <a:t>Makefile</a:t>
            </a:r>
            <a:r>
              <a:rPr lang="zh-CN" altLang="en-US" b="1" dirty="0" smtClean="0">
                <a:latin typeface="+mn-ea"/>
                <a:ea typeface="+mn-ea"/>
              </a:rPr>
              <a:t>文件格式</a:t>
            </a:r>
          </a:p>
        </p:txBody>
      </p:sp>
      <p:sp>
        <p:nvSpPr>
          <p:cNvPr id="73731" name="Rectangle 3"/>
          <p:cNvSpPr>
            <a:spLocks noGrp="1" noChangeArrowheads="1"/>
          </p:cNvSpPr>
          <p:nvPr>
            <p:ph type="body" idx="1"/>
          </p:nvPr>
        </p:nvSpPr>
        <p:spPr>
          <a:xfrm>
            <a:off x="539552" y="1340768"/>
            <a:ext cx="7920880" cy="4752528"/>
          </a:xfrm>
        </p:spPr>
        <p:txBody>
          <a:bodyPr/>
          <a:lstStyle/>
          <a:p>
            <a:pPr eaLnBrk="1" hangingPunct="1">
              <a:lnSpc>
                <a:spcPct val="120000"/>
              </a:lnSpc>
              <a:spcBef>
                <a:spcPct val="30000"/>
              </a:spcBef>
            </a:pPr>
            <a:r>
              <a:rPr kumimoji="1" lang="zh-CN" altLang="en-US" sz="2600" b="1" dirty="0" smtClean="0">
                <a:latin typeface="+mn-ea"/>
              </a:rPr>
              <a:t>一个简单的</a:t>
            </a:r>
            <a:r>
              <a:rPr kumimoji="1" lang="en-US" altLang="zh-CN" sz="2600" b="1" dirty="0" err="1" smtClean="0">
                <a:latin typeface="+mn-ea"/>
              </a:rPr>
              <a:t>Makefile</a:t>
            </a:r>
            <a:r>
              <a:rPr kumimoji="1" lang="zh-CN" altLang="en-US" sz="2600" b="1" dirty="0" smtClean="0">
                <a:latin typeface="+mn-ea"/>
              </a:rPr>
              <a:t>文件的语法格式如下：</a:t>
            </a:r>
          </a:p>
          <a:p>
            <a:pPr eaLnBrk="1" hangingPunct="1">
              <a:lnSpc>
                <a:spcPct val="120000"/>
              </a:lnSpc>
              <a:spcBef>
                <a:spcPct val="30000"/>
              </a:spcBef>
              <a:buFont typeface="Wingdings" pitchFamily="2" charset="2"/>
              <a:buNone/>
            </a:pPr>
            <a:r>
              <a:rPr kumimoji="1" lang="en-US" altLang="zh-CN" sz="2600" b="1" dirty="0" smtClean="0">
                <a:latin typeface="+mn-ea"/>
              </a:rPr>
              <a:t> target… : dependency  [dependency […] ]</a:t>
            </a:r>
          </a:p>
          <a:p>
            <a:pPr eaLnBrk="1" hangingPunct="1">
              <a:lnSpc>
                <a:spcPct val="120000"/>
              </a:lnSpc>
              <a:spcBef>
                <a:spcPct val="30000"/>
              </a:spcBef>
              <a:buFont typeface="Wingdings" pitchFamily="2" charset="2"/>
              <a:buNone/>
            </a:pPr>
            <a:r>
              <a:rPr kumimoji="1" lang="en-US" altLang="zh-CN" sz="2600" b="1" dirty="0" smtClean="0">
                <a:latin typeface="+mn-ea"/>
              </a:rPr>
              <a:t>			     COMMAND</a:t>
            </a:r>
          </a:p>
          <a:p>
            <a:pPr eaLnBrk="1" hangingPunct="1">
              <a:lnSpc>
                <a:spcPct val="120000"/>
              </a:lnSpc>
              <a:spcBef>
                <a:spcPct val="30000"/>
              </a:spcBef>
              <a:buFont typeface="Wingdings" pitchFamily="2" charset="2"/>
              <a:buNone/>
            </a:pPr>
            <a:r>
              <a:rPr kumimoji="1" lang="en-US" altLang="zh-CN" sz="2600" b="1" dirty="0" smtClean="0">
                <a:latin typeface="+mn-ea"/>
              </a:rPr>
              <a:t>			     COMMAND</a:t>
            </a:r>
          </a:p>
          <a:p>
            <a:pPr eaLnBrk="1" hangingPunct="1">
              <a:lnSpc>
                <a:spcPct val="120000"/>
              </a:lnSpc>
              <a:spcBef>
                <a:spcPct val="30000"/>
              </a:spcBef>
              <a:buFont typeface="Wingdings" pitchFamily="2" charset="2"/>
              <a:buNone/>
            </a:pPr>
            <a:r>
              <a:rPr kumimoji="1" lang="en-US" altLang="zh-CN" sz="2600" b="1" dirty="0" smtClean="0">
                <a:latin typeface="+mn-ea"/>
              </a:rPr>
              <a:t>			     […]</a:t>
            </a:r>
          </a:p>
          <a:p>
            <a:pPr eaLnBrk="1" hangingPunct="1">
              <a:lnSpc>
                <a:spcPct val="120000"/>
              </a:lnSpc>
              <a:spcBef>
                <a:spcPct val="30000"/>
              </a:spcBef>
            </a:pPr>
            <a:r>
              <a:rPr kumimoji="1" lang="en-US" altLang="zh-CN" sz="2600" dirty="0" smtClean="0">
                <a:latin typeface="+mn-ea"/>
              </a:rPr>
              <a:t>target</a:t>
            </a:r>
            <a:r>
              <a:rPr kumimoji="1" lang="zh-CN" altLang="en-US" sz="2600" dirty="0" smtClean="0">
                <a:latin typeface="+mn-ea"/>
              </a:rPr>
              <a:t>目标可能</a:t>
            </a:r>
            <a:r>
              <a:rPr kumimoji="1" lang="zh-CN" altLang="en-US" sz="2600" dirty="0">
                <a:latin typeface="+mn-ea"/>
              </a:rPr>
              <a:t>为如下三种</a:t>
            </a:r>
            <a:r>
              <a:rPr kumimoji="1" lang="zh-CN" altLang="en-US" sz="2600" dirty="0" smtClean="0">
                <a:latin typeface="+mn-ea"/>
              </a:rPr>
              <a:t>情况： </a:t>
            </a:r>
            <a:endParaRPr kumimoji="1" lang="zh-CN" altLang="en-US" sz="2600" dirty="0">
              <a:latin typeface="+mn-ea"/>
            </a:endParaRPr>
          </a:p>
          <a:p>
            <a:pPr marL="344487" lvl="1" indent="0" eaLnBrk="1" hangingPunct="1">
              <a:spcBef>
                <a:spcPct val="30000"/>
              </a:spcBef>
              <a:buNone/>
            </a:pPr>
            <a:r>
              <a:rPr kumimoji="1" lang="zh-CN" altLang="en-US" sz="2200" dirty="0">
                <a:latin typeface="+mn-ea"/>
              </a:rPr>
              <a:t>    </a:t>
            </a:r>
            <a:r>
              <a:rPr kumimoji="1" lang="en-US" altLang="zh-CN" sz="2200" dirty="0">
                <a:latin typeface="+mn-ea"/>
              </a:rPr>
              <a:t>1. </a:t>
            </a:r>
            <a:r>
              <a:rPr kumimoji="1" lang="zh-CN" altLang="en-US" sz="2200" dirty="0">
                <a:latin typeface="+mn-ea"/>
              </a:rPr>
              <a:t>执行文件</a:t>
            </a:r>
          </a:p>
          <a:p>
            <a:pPr marL="344487" lvl="1" indent="0" eaLnBrk="1" hangingPunct="1">
              <a:spcBef>
                <a:spcPct val="30000"/>
              </a:spcBef>
              <a:buNone/>
            </a:pPr>
            <a:r>
              <a:rPr kumimoji="1" lang="zh-CN" altLang="en-US" sz="2200" dirty="0">
                <a:latin typeface="+mn-ea"/>
              </a:rPr>
              <a:t>    </a:t>
            </a:r>
            <a:r>
              <a:rPr kumimoji="1" lang="en-US" altLang="zh-CN" sz="2200" dirty="0">
                <a:latin typeface="+mn-ea"/>
              </a:rPr>
              <a:t>2. </a:t>
            </a:r>
            <a:r>
              <a:rPr kumimoji="1" lang="zh-CN" altLang="en-US" sz="2200" dirty="0">
                <a:latin typeface="+mn-ea"/>
              </a:rPr>
              <a:t>目标文件</a:t>
            </a:r>
          </a:p>
          <a:p>
            <a:pPr marL="344487" lvl="1" indent="0" eaLnBrk="1" hangingPunct="1">
              <a:spcBef>
                <a:spcPct val="30000"/>
              </a:spcBef>
              <a:buNone/>
            </a:pPr>
            <a:r>
              <a:rPr kumimoji="1" lang="zh-CN" altLang="en-US" sz="2200" dirty="0">
                <a:latin typeface="+mn-ea"/>
              </a:rPr>
              <a:t>    </a:t>
            </a:r>
            <a:r>
              <a:rPr kumimoji="1" lang="en-US" altLang="zh-CN" sz="2200" dirty="0">
                <a:latin typeface="+mn-ea"/>
              </a:rPr>
              <a:t>3. </a:t>
            </a:r>
            <a:r>
              <a:rPr kumimoji="1" lang="zh-CN" altLang="en-US" sz="2200" dirty="0">
                <a:latin typeface="+mn-ea"/>
              </a:rPr>
              <a:t>伪目标</a:t>
            </a:r>
          </a:p>
          <a:p>
            <a:pPr eaLnBrk="1" hangingPunct="1">
              <a:lnSpc>
                <a:spcPct val="150000"/>
              </a:lnSpc>
              <a:spcBef>
                <a:spcPct val="30000"/>
              </a:spcBef>
            </a:pPr>
            <a:endParaRPr kumimoji="1" lang="zh-CN" altLang="en-US" sz="2600" b="1" dirty="0" smtClean="0">
              <a:latin typeface="+mn-ea"/>
            </a:endParaRPr>
          </a:p>
          <a:p>
            <a:pPr eaLnBrk="1" hangingPunct="1"/>
            <a:endParaRPr lang="zh-CN" altLang="en-US" sz="2400" dirty="0" smtClean="0">
              <a:latin typeface="楷体_GB2312" pitchFamily="49" charset="-122"/>
              <a:ea typeface="楷体_GB2312" pitchFamily="49" charset="-122"/>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98</a:t>
            </a:fld>
            <a:endParaRPr lang="en-US" altLang="zh-CN" dirty="0"/>
          </a:p>
        </p:txBody>
      </p:sp>
    </p:spTree>
    <p:extLst>
      <p:ext uri="{BB962C8B-B14F-4D97-AF65-F5344CB8AC3E}">
        <p14:creationId xmlns:p14="http://schemas.microsoft.com/office/powerpoint/2010/main" val="196038205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Makefile</a:t>
            </a:r>
            <a:r>
              <a:rPr lang="zh-CN" altLang="en-US" dirty="0">
                <a:latin typeface="+mn-ea"/>
              </a:rPr>
              <a:t>文件</a:t>
            </a:r>
            <a:endParaRPr lang="zh-CN" altLang="en-US" dirty="0"/>
          </a:p>
        </p:txBody>
      </p:sp>
      <p:sp>
        <p:nvSpPr>
          <p:cNvPr id="12290" name="Rectangle 3"/>
          <p:cNvSpPr>
            <a:spLocks noGrp="1" noRot="1" noChangeArrowheads="1"/>
          </p:cNvSpPr>
          <p:nvPr>
            <p:ph idx="1"/>
          </p:nvPr>
        </p:nvSpPr>
        <p:spPr>
          <a:xfrm>
            <a:off x="683568" y="1196752"/>
            <a:ext cx="8229600" cy="4752528"/>
          </a:xfrm>
        </p:spPr>
        <p:txBody>
          <a:bodyPr/>
          <a:lstStyle/>
          <a:p>
            <a:pPr eaLnBrk="1" hangingPunct="1">
              <a:lnSpc>
                <a:spcPct val="110000"/>
              </a:lnSpc>
              <a:buFont typeface="Wingdings" pitchFamily="2" charset="2"/>
              <a:buNone/>
            </a:pPr>
            <a:r>
              <a:rPr lang="zh-CN" altLang="en-US" sz="2400" dirty="0" smtClean="0"/>
              <a:t>例</a:t>
            </a:r>
            <a:r>
              <a:rPr lang="en-US" altLang="zh-CN" sz="2400" dirty="0" smtClean="0"/>
              <a:t>2</a:t>
            </a:r>
            <a:r>
              <a:rPr lang="zh-CN" altLang="en-US" sz="2400" dirty="0" smtClean="0"/>
              <a:t>，有以下的</a:t>
            </a:r>
            <a:r>
              <a:rPr lang="en-US" altLang="zh-CN" sz="2400" dirty="0" err="1" smtClean="0"/>
              <a:t>Makefile</a:t>
            </a:r>
            <a:r>
              <a:rPr lang="zh-CN" altLang="en-US" sz="2400" dirty="0" smtClean="0"/>
              <a:t>文件：</a:t>
            </a:r>
          </a:p>
          <a:p>
            <a:pPr eaLnBrk="1" hangingPunct="1">
              <a:lnSpc>
                <a:spcPct val="110000"/>
              </a:lnSpc>
              <a:buFont typeface="Wingdings" pitchFamily="2" charset="2"/>
              <a:buNone/>
            </a:pPr>
            <a:r>
              <a:rPr lang="en-US" altLang="zh-CN" sz="2400" dirty="0" smtClean="0"/>
              <a:t># </a:t>
            </a:r>
            <a:r>
              <a:rPr lang="zh-CN" altLang="en-US" sz="2400" dirty="0" smtClean="0"/>
              <a:t>一个简单的</a:t>
            </a:r>
            <a:r>
              <a:rPr lang="en-US" altLang="zh-CN" sz="2400" dirty="0" err="1" smtClean="0"/>
              <a:t>Makefile</a:t>
            </a:r>
            <a:r>
              <a:rPr lang="zh-CN" altLang="en-US" sz="2400" dirty="0" smtClean="0"/>
              <a:t>的例子（以</a:t>
            </a:r>
            <a:r>
              <a:rPr lang="en-US" altLang="zh-CN" sz="2400" dirty="0" smtClean="0"/>
              <a:t>#</a:t>
            </a:r>
            <a:r>
              <a:rPr lang="zh-CN" altLang="en-US" sz="2400" dirty="0" smtClean="0"/>
              <a:t>开头的为注释行）</a:t>
            </a:r>
          </a:p>
          <a:p>
            <a:pPr eaLnBrk="1" hangingPunct="1">
              <a:lnSpc>
                <a:spcPct val="110000"/>
              </a:lnSpc>
              <a:buFont typeface="Wingdings" pitchFamily="2" charset="2"/>
              <a:buNone/>
            </a:pPr>
            <a:r>
              <a:rPr lang="en-US" altLang="zh-CN" sz="2400" dirty="0" smtClean="0"/>
              <a:t>test</a:t>
            </a:r>
            <a:r>
              <a:rPr lang="zh-CN" altLang="en-US" sz="2400" dirty="0" smtClean="0"/>
              <a:t>： </a:t>
            </a:r>
            <a:r>
              <a:rPr lang="en-US" altLang="zh-CN" sz="2400" dirty="0" err="1" smtClean="0"/>
              <a:t>prog.o</a:t>
            </a:r>
            <a:r>
              <a:rPr lang="en-US" altLang="zh-CN" sz="2400" dirty="0" smtClean="0"/>
              <a:t> </a:t>
            </a:r>
            <a:r>
              <a:rPr lang="en-US" altLang="zh-CN" sz="2400" dirty="0" err="1" smtClean="0"/>
              <a:t>code.o</a:t>
            </a:r>
            <a:endParaRPr lang="en-US" altLang="zh-CN" sz="2400" dirty="0" smtClean="0"/>
          </a:p>
          <a:p>
            <a:pPr eaLnBrk="1" hangingPunct="1">
              <a:lnSpc>
                <a:spcPct val="110000"/>
              </a:lnSpc>
              <a:buNone/>
            </a:pPr>
            <a:r>
              <a:rPr lang="en-US" altLang="zh-CN" sz="2400" dirty="0" smtClean="0"/>
              <a:t>		</a:t>
            </a:r>
            <a:r>
              <a:rPr lang="en-US" altLang="zh-CN" sz="2400" dirty="0" err="1" smtClean="0"/>
              <a:t>gcc</a:t>
            </a:r>
            <a:r>
              <a:rPr lang="en-US" altLang="zh-CN" sz="2400" dirty="0" smtClean="0"/>
              <a:t> </a:t>
            </a:r>
            <a:r>
              <a:rPr lang="en-US" altLang="zh-CN" sz="2400" dirty="0" err="1" smtClean="0"/>
              <a:t>prog.o</a:t>
            </a:r>
            <a:r>
              <a:rPr lang="en-US" altLang="zh-CN" sz="2400" dirty="0" smtClean="0"/>
              <a:t> </a:t>
            </a:r>
            <a:r>
              <a:rPr lang="en-US" altLang="zh-CN" sz="2400" dirty="0" err="1" smtClean="0"/>
              <a:t>code.o</a:t>
            </a:r>
            <a:r>
              <a:rPr lang="en-US" altLang="zh-CN" sz="2400" dirty="0" smtClean="0"/>
              <a:t> </a:t>
            </a:r>
            <a:r>
              <a:rPr lang="en-US" altLang="zh-CN" sz="2400" dirty="0" smtClean="0">
                <a:latin typeface="Arial" pitchFamily="34" charset="0"/>
              </a:rPr>
              <a:t>–</a:t>
            </a:r>
            <a:r>
              <a:rPr lang="en-US" altLang="zh-CN" sz="2400" dirty="0"/>
              <a:t>o test </a:t>
            </a:r>
            <a:endParaRPr lang="en-US" altLang="zh-CN" sz="2400" dirty="0" smtClean="0"/>
          </a:p>
          <a:p>
            <a:pPr eaLnBrk="1" hangingPunct="1">
              <a:lnSpc>
                <a:spcPct val="110000"/>
              </a:lnSpc>
              <a:buFont typeface="Wingdings" pitchFamily="2" charset="2"/>
              <a:buNone/>
            </a:pPr>
            <a:r>
              <a:rPr lang="en-US" altLang="zh-CN" sz="2400" dirty="0" err="1" smtClean="0"/>
              <a:t>prog.o</a:t>
            </a:r>
            <a:r>
              <a:rPr lang="zh-CN" altLang="en-US" sz="2400" dirty="0" smtClean="0"/>
              <a:t>：</a:t>
            </a:r>
            <a:r>
              <a:rPr lang="en-US" altLang="zh-CN" sz="2400" dirty="0" err="1" smtClean="0"/>
              <a:t>prog.c</a:t>
            </a:r>
            <a:r>
              <a:rPr lang="en-US" altLang="zh-CN" sz="2400" dirty="0" smtClean="0"/>
              <a:t> </a:t>
            </a:r>
            <a:r>
              <a:rPr lang="en-US" altLang="zh-CN" sz="2400" dirty="0" err="1" smtClean="0"/>
              <a:t>prog.h</a:t>
            </a:r>
            <a:r>
              <a:rPr lang="en-US" altLang="zh-CN" sz="2400" dirty="0" smtClean="0"/>
              <a:t> </a:t>
            </a:r>
            <a:r>
              <a:rPr lang="en-US" altLang="zh-CN" sz="2400" dirty="0" err="1" smtClean="0"/>
              <a:t>code.h</a:t>
            </a:r>
            <a:endParaRPr lang="en-US" altLang="zh-CN" sz="2400" dirty="0" smtClean="0"/>
          </a:p>
          <a:p>
            <a:pPr eaLnBrk="1" hangingPunct="1">
              <a:lnSpc>
                <a:spcPct val="110000"/>
              </a:lnSpc>
              <a:buFont typeface="Wingdings" pitchFamily="2" charset="2"/>
              <a:buNone/>
            </a:pPr>
            <a:r>
              <a:rPr lang="en-US" altLang="zh-CN" sz="2400" dirty="0" smtClean="0"/>
              <a:t>		</a:t>
            </a:r>
            <a:r>
              <a:rPr lang="en-US" altLang="zh-CN" sz="2400" dirty="0" err="1" smtClean="0"/>
              <a:t>gcc</a:t>
            </a:r>
            <a:r>
              <a:rPr lang="en-US" altLang="zh-CN" sz="2400" dirty="0" smtClean="0"/>
              <a:t>  </a:t>
            </a:r>
            <a:r>
              <a:rPr lang="en-US" altLang="zh-CN" sz="2400" dirty="0" smtClean="0">
                <a:latin typeface="Arial" pitchFamily="34" charset="0"/>
              </a:rPr>
              <a:t>–</a:t>
            </a:r>
            <a:r>
              <a:rPr lang="en-US" altLang="zh-CN" sz="2400" dirty="0" smtClean="0"/>
              <a:t>c </a:t>
            </a:r>
            <a:r>
              <a:rPr lang="en-US" altLang="zh-CN" sz="2400" dirty="0" err="1" smtClean="0"/>
              <a:t>prog.c</a:t>
            </a:r>
            <a:r>
              <a:rPr lang="en-US" altLang="zh-CN" sz="2400" dirty="0" smtClean="0"/>
              <a:t> </a:t>
            </a:r>
            <a:r>
              <a:rPr lang="en-US" altLang="zh-CN" sz="2400" dirty="0" smtClean="0">
                <a:latin typeface="Arial" pitchFamily="34" charset="0"/>
              </a:rPr>
              <a:t>–</a:t>
            </a:r>
            <a:r>
              <a:rPr lang="en-US" altLang="zh-CN" sz="2400" dirty="0" smtClean="0"/>
              <a:t>o </a:t>
            </a:r>
            <a:r>
              <a:rPr lang="en-US" altLang="zh-CN" sz="2400" dirty="0" err="1" smtClean="0"/>
              <a:t>prog.o</a:t>
            </a:r>
            <a:endParaRPr lang="en-US" altLang="zh-CN" sz="2400" dirty="0" smtClean="0"/>
          </a:p>
          <a:p>
            <a:pPr eaLnBrk="1" hangingPunct="1">
              <a:lnSpc>
                <a:spcPct val="110000"/>
              </a:lnSpc>
              <a:buFont typeface="Wingdings" pitchFamily="2" charset="2"/>
              <a:buNone/>
            </a:pPr>
            <a:r>
              <a:rPr lang="en-US" altLang="zh-CN" sz="2400" dirty="0" err="1" smtClean="0"/>
              <a:t>code.o</a:t>
            </a:r>
            <a:r>
              <a:rPr lang="zh-CN" altLang="en-US" sz="2400" dirty="0" smtClean="0"/>
              <a:t>：</a:t>
            </a:r>
            <a:r>
              <a:rPr lang="en-US" altLang="zh-CN" sz="2400" dirty="0" err="1" smtClean="0"/>
              <a:t>code.c</a:t>
            </a:r>
            <a:r>
              <a:rPr lang="en-US" altLang="zh-CN" sz="2400" dirty="0" smtClean="0"/>
              <a:t> </a:t>
            </a:r>
            <a:r>
              <a:rPr lang="en-US" altLang="zh-CN" sz="2400" dirty="0" err="1" smtClean="0"/>
              <a:t>code.h</a:t>
            </a:r>
            <a:endParaRPr lang="en-US" altLang="zh-CN" sz="2400" dirty="0" smtClean="0"/>
          </a:p>
          <a:p>
            <a:pPr eaLnBrk="1" hangingPunct="1">
              <a:lnSpc>
                <a:spcPct val="110000"/>
              </a:lnSpc>
              <a:buFont typeface="Wingdings" pitchFamily="2" charset="2"/>
              <a:buNone/>
            </a:pPr>
            <a:r>
              <a:rPr lang="en-US" altLang="zh-CN" sz="2400" dirty="0" smtClean="0"/>
              <a:t>		</a:t>
            </a:r>
            <a:r>
              <a:rPr lang="en-US" altLang="zh-CN" sz="2400" dirty="0" err="1" smtClean="0"/>
              <a:t>gcc</a:t>
            </a:r>
            <a:r>
              <a:rPr lang="en-US" altLang="zh-CN" sz="2400" dirty="0" smtClean="0"/>
              <a:t> </a:t>
            </a:r>
            <a:r>
              <a:rPr lang="en-US" altLang="zh-CN" sz="2400" dirty="0" smtClean="0">
                <a:latin typeface="Arial" pitchFamily="34" charset="0"/>
              </a:rPr>
              <a:t>–</a:t>
            </a:r>
            <a:r>
              <a:rPr lang="en-US" altLang="zh-CN" sz="2400" dirty="0" smtClean="0"/>
              <a:t>c </a:t>
            </a:r>
            <a:r>
              <a:rPr lang="en-US" altLang="zh-CN" sz="2400" dirty="0" err="1" smtClean="0"/>
              <a:t>code.c</a:t>
            </a:r>
            <a:r>
              <a:rPr lang="en-US" altLang="zh-CN" sz="2400" dirty="0" smtClean="0"/>
              <a:t> </a:t>
            </a:r>
            <a:r>
              <a:rPr lang="en-US" altLang="zh-CN" sz="2400" dirty="0" smtClean="0">
                <a:latin typeface="Arial" pitchFamily="34" charset="0"/>
              </a:rPr>
              <a:t>–</a:t>
            </a:r>
            <a:r>
              <a:rPr lang="en-US" altLang="zh-CN" sz="2400" dirty="0" smtClean="0"/>
              <a:t>o </a:t>
            </a:r>
            <a:r>
              <a:rPr lang="en-US" altLang="zh-CN" sz="2400" dirty="0" err="1" smtClean="0"/>
              <a:t>code.o</a:t>
            </a:r>
            <a:endParaRPr lang="en-US" altLang="zh-CN" sz="2400" dirty="0" smtClean="0"/>
          </a:p>
          <a:p>
            <a:pPr eaLnBrk="1" hangingPunct="1">
              <a:lnSpc>
                <a:spcPct val="110000"/>
              </a:lnSpc>
              <a:buFont typeface="Wingdings" pitchFamily="2" charset="2"/>
              <a:buNone/>
            </a:pPr>
            <a:r>
              <a:rPr lang="en-US" altLang="zh-CN" sz="2400" dirty="0" smtClean="0"/>
              <a:t>clean</a:t>
            </a:r>
            <a:r>
              <a:rPr lang="zh-CN" altLang="en-US" sz="2400" dirty="0" smtClean="0"/>
              <a:t>：</a:t>
            </a:r>
          </a:p>
          <a:p>
            <a:pPr eaLnBrk="1" hangingPunct="1">
              <a:lnSpc>
                <a:spcPct val="110000"/>
              </a:lnSpc>
              <a:buFont typeface="Wingdings" pitchFamily="2" charset="2"/>
              <a:buNone/>
            </a:pPr>
            <a:r>
              <a:rPr lang="zh-CN" altLang="en-US" sz="2400" dirty="0" smtClean="0"/>
              <a:t>		</a:t>
            </a:r>
            <a:r>
              <a:rPr lang="en-US" altLang="zh-CN" sz="2400" dirty="0" err="1" smtClean="0"/>
              <a:t>rm</a:t>
            </a:r>
            <a:r>
              <a:rPr lang="en-US" altLang="zh-CN" sz="2400" dirty="0" smtClean="0"/>
              <a:t> </a:t>
            </a:r>
            <a:r>
              <a:rPr lang="en-US" altLang="zh-CN" sz="2400" dirty="0" smtClean="0">
                <a:latin typeface="Arial" pitchFamily="34" charset="0"/>
              </a:rPr>
              <a:t>–</a:t>
            </a:r>
            <a:r>
              <a:rPr lang="en-US" altLang="zh-CN" sz="2400" dirty="0" smtClean="0"/>
              <a:t>f  *.o </a:t>
            </a:r>
          </a:p>
        </p:txBody>
      </p:sp>
      <p:sp>
        <p:nvSpPr>
          <p:cNvPr id="5"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99</a:t>
            </a:fld>
            <a:endParaRPr lang="en-US" altLang="zh-CN" dirty="0"/>
          </a:p>
        </p:txBody>
      </p:sp>
    </p:spTree>
    <p:extLst>
      <p:ext uri="{BB962C8B-B14F-4D97-AF65-F5344CB8AC3E}">
        <p14:creationId xmlns:p14="http://schemas.microsoft.com/office/powerpoint/2010/main" val="3199050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fontScheme name="Network">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66CCFF"/>
        </a:folHlink>
      </a:clrScheme>
      <a:clrMap bg1="lt1" tx1="dk1" bg2="lt2" tx2="dk2" accent1="accent1" accent2="accent2" accent3="accent3" accent4="accent4" accent5="accent5" accent6="accent6" hlink="hlink" folHlink="folHlink"/>
    </a:extraClrScheme>
    <a:extraClrScheme>
      <a:clrScheme name="Network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0000FF"/>
        </a:folHlink>
      </a:clrScheme>
      <a:clrMap bg1="lt1" tx1="dk1" bg2="lt2" tx2="dk2" accent1="accent1" accent2="accent2" accent3="accent3" accent4="accent4" accent5="accent5" accent6="accent6" hlink="hlink" folHlink="folHlink"/>
    </a:extraClrScheme>
    <a:extraClrScheme>
      <a:clrScheme name="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Network">
  <a:themeElements>
    <a:clrScheme name="2_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fontScheme name="2_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2_Network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66CCFF"/>
        </a:folHlink>
      </a:clrScheme>
      <a:clrMap bg1="lt1" tx1="dk1" bg2="lt2" tx2="dk2" accent1="accent1" accent2="accent2" accent3="accent3" accent4="accent4" accent5="accent5" accent6="accent6" hlink="hlink" folHlink="folHlink"/>
    </a:extraClrScheme>
    <a:extraClrScheme>
      <a:clrScheme name="2_Network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0000FF"/>
        </a:folHlink>
      </a:clrScheme>
      <a:clrMap bg1="lt1" tx1="dk1" bg2="lt2" tx2="dk2" accent1="accent1" accent2="accent2" accent3="accent3" accent4="accent4" accent5="accent5" accent6="accent6" hlink="hlink" folHlink="folHlink"/>
    </a:extraClrScheme>
    <a:extraClrScheme>
      <a:clrScheme name="2_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themeOverride>
</file>

<file path=ppt/theme/themeOverride2.xml><?xml version="1.0" encoding="utf-8"?>
<a:themeOverride xmlns:a="http://schemas.openxmlformats.org/drawingml/2006/main">
  <a:clrScheme name="">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themeOverride>
</file>

<file path=docProps/app.xml><?xml version="1.0" encoding="utf-8"?>
<Properties xmlns="http://schemas.openxmlformats.org/officeDocument/2006/extended-properties" xmlns:vt="http://schemas.openxmlformats.org/officeDocument/2006/docPropsVTypes">
  <Template/>
  <TotalTime>18663</TotalTime>
  <Words>10392</Words>
  <Application>Microsoft Office PowerPoint</Application>
  <PresentationFormat>全屏显示(4:3)</PresentationFormat>
  <Paragraphs>1150</Paragraphs>
  <Slides>122</Slides>
  <Notes>7</Notes>
  <HiddenSlides>0</HiddenSlides>
  <MMClips>0</MMClips>
  <ScaleCrop>false</ScaleCrop>
  <HeadingPairs>
    <vt:vector size="4" baseType="variant">
      <vt:variant>
        <vt:lpstr>主题</vt:lpstr>
      </vt:variant>
      <vt:variant>
        <vt:i4>2</vt:i4>
      </vt:variant>
      <vt:variant>
        <vt:lpstr>幻灯片标题</vt:lpstr>
      </vt:variant>
      <vt:variant>
        <vt:i4>122</vt:i4>
      </vt:variant>
    </vt:vector>
  </HeadingPairs>
  <TitlesOfParts>
    <vt:vector size="124" baseType="lpstr">
      <vt:lpstr>Network</vt:lpstr>
      <vt:lpstr>2_Network</vt:lpstr>
      <vt:lpstr>       第8章       </vt:lpstr>
      <vt:lpstr>本章内容</vt:lpstr>
      <vt:lpstr>PowerPoint 演示文稿</vt:lpstr>
      <vt:lpstr>PowerPoint 演示文稿</vt:lpstr>
      <vt:lpstr>PowerPoint 演示文稿</vt:lpstr>
      <vt:lpstr>vi的三种工作模式</vt:lpstr>
      <vt:lpstr>命令行模式</vt:lpstr>
      <vt:lpstr>文本输入模式</vt:lpstr>
      <vt:lpstr>PowerPoint 演示文稿</vt:lpstr>
      <vt:lpstr>PowerPoint 演示文稿</vt:lpstr>
      <vt:lpstr>PowerPoint 演示文稿</vt:lpstr>
      <vt:lpstr>PowerPoint 演示文稿</vt:lpstr>
      <vt:lpstr>PowerPoint 演示文稿</vt:lpstr>
      <vt:lpstr>PowerPoint 演示文稿</vt:lpstr>
      <vt:lpstr>末行命令</vt:lpstr>
      <vt:lpstr>末行命令</vt:lpstr>
      <vt:lpstr>末行命令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GDB基本命令</vt:lpstr>
      <vt:lpstr>GDB基本命令（续）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函数断点：</vt:lpstr>
      <vt:lpstr>PowerPoint 演示文稿</vt:lpstr>
      <vt:lpstr>GDB调试器</vt:lpstr>
      <vt:lpstr>PowerPoint 演示文稿</vt:lpstr>
      <vt:lpstr>GDB调试器</vt:lpstr>
      <vt:lpstr>GDB调试</vt:lpstr>
      <vt:lpstr>GDB调试</vt:lpstr>
      <vt:lpstr>GDB调试</vt:lpstr>
      <vt:lpstr>GDB调试</vt:lpstr>
      <vt:lpstr>GDB调试</vt:lpstr>
      <vt:lpstr>GDB调试</vt:lpstr>
      <vt:lpstr>GDB调试</vt:lpstr>
      <vt:lpstr>GDB调试</vt:lpstr>
      <vt:lpstr>GDB调试</vt:lpstr>
      <vt:lpstr>PowerPoint 演示文稿</vt:lpstr>
      <vt:lpstr>PowerPoint 演示文稿</vt:lpstr>
      <vt:lpstr>Makefile文件</vt:lpstr>
      <vt:lpstr>Makefile</vt:lpstr>
      <vt:lpstr>Makefile</vt:lpstr>
      <vt:lpstr>Makefile</vt:lpstr>
      <vt:lpstr>创建规则</vt:lpstr>
      <vt:lpstr>Makefile规则</vt:lpstr>
      <vt:lpstr>Make命令</vt:lpstr>
      <vt:lpstr>Makefile的命名</vt:lpstr>
      <vt:lpstr>make的执行方式</vt:lpstr>
      <vt:lpstr>make的执行方式</vt:lpstr>
      <vt:lpstr>Makefile的组成</vt:lpstr>
      <vt:lpstr>Makefile的组成</vt:lpstr>
      <vt:lpstr>伪目标</vt:lpstr>
      <vt:lpstr>PowerPoint 演示文稿</vt:lpstr>
      <vt:lpstr>Makefile文件格式</vt:lpstr>
      <vt:lpstr>Makefile文件</vt:lpstr>
      <vt:lpstr>Makefile文件</vt:lpstr>
      <vt:lpstr>Makefile文件</vt:lpstr>
      <vt:lpstr>Makefile文件</vt:lpstr>
      <vt:lpstr>Makefile文件</vt:lpstr>
      <vt:lpstr>Makefile中的变量 </vt:lpstr>
      <vt:lpstr>Makefile中的变量 </vt:lpstr>
      <vt:lpstr>定义变量</vt:lpstr>
      <vt:lpstr>定义变量</vt:lpstr>
      <vt:lpstr>特殊变量</vt:lpstr>
      <vt:lpstr>Makefile的隐含规则 </vt:lpstr>
      <vt:lpstr>Makefile的隐含规则 </vt:lpstr>
      <vt:lpstr>PowerPoint 演示文稿</vt:lpstr>
      <vt:lpstr>PowerPoint 演示文稿</vt:lpstr>
      <vt:lpstr>使用make命令</vt:lpstr>
      <vt:lpstr>PowerPoint 演示文稿</vt:lpstr>
      <vt:lpstr>Makefile练习2</vt:lpstr>
      <vt:lpstr>Makefile练习2</vt:lpstr>
      <vt:lpstr>Makefile定义变量</vt:lpstr>
      <vt:lpstr>利用隐式规则</vt:lpstr>
      <vt:lpstr>Makefile隐式规则</vt:lpstr>
      <vt:lpstr>Makefile隐式规则</vt:lpstr>
      <vt:lpstr>Makefile的变量替换</vt:lpstr>
      <vt:lpstr>Makefile优化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计算机应用技术基础</dc:title>
  <dc:creator>李群</dc:creator>
  <cp:lastModifiedBy>Computer Center of BFU</cp:lastModifiedBy>
  <cp:revision>1804</cp:revision>
  <dcterms:created xsi:type="dcterms:W3CDTF">2007-09-10T04:44:13Z</dcterms:created>
  <dcterms:modified xsi:type="dcterms:W3CDTF">2018-05-16T12:05:18Z</dcterms:modified>
</cp:coreProperties>
</file>