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695" r:id="rId2"/>
  </p:sldMasterIdLst>
  <p:notesMasterIdLst>
    <p:notesMasterId r:id="rId87"/>
  </p:notesMasterIdLst>
  <p:handoutMasterIdLst>
    <p:handoutMasterId r:id="rId88"/>
  </p:handoutMasterIdLst>
  <p:sldIdLst>
    <p:sldId id="256" r:id="rId3"/>
    <p:sldId id="482" r:id="rId4"/>
    <p:sldId id="505" r:id="rId5"/>
    <p:sldId id="655" r:id="rId6"/>
    <p:sldId id="519" r:id="rId7"/>
    <p:sldId id="602" r:id="rId8"/>
    <p:sldId id="604" r:id="rId9"/>
    <p:sldId id="742" r:id="rId10"/>
    <p:sldId id="664" r:id="rId11"/>
    <p:sldId id="736" r:id="rId12"/>
    <p:sldId id="687" r:id="rId13"/>
    <p:sldId id="690" r:id="rId14"/>
    <p:sldId id="692" r:id="rId15"/>
    <p:sldId id="693" r:id="rId16"/>
    <p:sldId id="694" r:id="rId17"/>
    <p:sldId id="695" r:id="rId18"/>
    <p:sldId id="691" r:id="rId19"/>
    <p:sldId id="696" r:id="rId20"/>
    <p:sldId id="697" r:id="rId21"/>
    <p:sldId id="706" r:id="rId22"/>
    <p:sldId id="679" r:id="rId23"/>
    <p:sldId id="698" r:id="rId24"/>
    <p:sldId id="680" r:id="rId25"/>
    <p:sldId id="711" r:id="rId26"/>
    <p:sldId id="681" r:id="rId27"/>
    <p:sldId id="737" r:id="rId28"/>
    <p:sldId id="738" r:id="rId29"/>
    <p:sldId id="707" r:id="rId30"/>
    <p:sldId id="699" r:id="rId31"/>
    <p:sldId id="700" r:id="rId32"/>
    <p:sldId id="701" r:id="rId33"/>
    <p:sldId id="708" r:id="rId34"/>
    <p:sldId id="709" r:id="rId35"/>
    <p:sldId id="702" r:id="rId36"/>
    <p:sldId id="715" r:id="rId37"/>
    <p:sldId id="712" r:id="rId38"/>
    <p:sldId id="713" r:id="rId39"/>
    <p:sldId id="716" r:id="rId40"/>
    <p:sldId id="714" r:id="rId41"/>
    <p:sldId id="718" r:id="rId42"/>
    <p:sldId id="719" r:id="rId43"/>
    <p:sldId id="720" r:id="rId44"/>
    <p:sldId id="732" r:id="rId45"/>
    <p:sldId id="733" r:id="rId46"/>
    <p:sldId id="634" r:id="rId47"/>
    <p:sldId id="656" r:id="rId48"/>
    <p:sldId id="627" r:id="rId49"/>
    <p:sldId id="628" r:id="rId50"/>
    <p:sldId id="629" r:id="rId51"/>
    <p:sldId id="630" r:id="rId52"/>
    <p:sldId id="631" r:id="rId53"/>
    <p:sldId id="637" r:id="rId54"/>
    <p:sldId id="643" r:id="rId55"/>
    <p:sldId id="731" r:id="rId56"/>
    <p:sldId id="730" r:id="rId57"/>
    <p:sldId id="739" r:id="rId58"/>
    <p:sldId id="726" r:id="rId59"/>
    <p:sldId id="728" r:id="rId60"/>
    <p:sldId id="729" r:id="rId61"/>
    <p:sldId id="727" r:id="rId62"/>
    <p:sldId id="648" r:id="rId63"/>
    <p:sldId id="649" r:id="rId64"/>
    <p:sldId id="734" r:id="rId65"/>
    <p:sldId id="735" r:id="rId66"/>
    <p:sldId id="654" r:id="rId67"/>
    <p:sldId id="740" r:id="rId68"/>
    <p:sldId id="658" r:id="rId69"/>
    <p:sldId id="660" r:id="rId70"/>
    <p:sldId id="659" r:id="rId71"/>
    <p:sldId id="661" r:id="rId72"/>
    <p:sldId id="662" r:id="rId73"/>
    <p:sldId id="607" r:id="rId74"/>
    <p:sldId id="524" r:id="rId75"/>
    <p:sldId id="608" r:id="rId76"/>
    <p:sldId id="526" r:id="rId77"/>
    <p:sldId id="610" r:id="rId78"/>
    <p:sldId id="529" r:id="rId79"/>
    <p:sldId id="562" r:id="rId80"/>
    <p:sldId id="615" r:id="rId81"/>
    <p:sldId id="616" r:id="rId82"/>
    <p:sldId id="564" r:id="rId83"/>
    <p:sldId id="617" r:id="rId84"/>
    <p:sldId id="565" r:id="rId85"/>
    <p:sldId id="741" r:id="rId86"/>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charset="0"/>
        <a:ea typeface="宋体" pitchFamily="2" charset="-122"/>
        <a:cs typeface="+mn-cs"/>
      </a:defRPr>
    </a:lvl1pPr>
    <a:lvl2pPr marL="457200" algn="ctr" rtl="0" fontAlgn="base">
      <a:spcBef>
        <a:spcPct val="0"/>
      </a:spcBef>
      <a:spcAft>
        <a:spcPct val="0"/>
      </a:spcAft>
      <a:defRPr b="1" kern="1200">
        <a:solidFill>
          <a:schemeClr val="tx1"/>
        </a:solidFill>
        <a:latin typeface="Arial" charset="0"/>
        <a:ea typeface="宋体" pitchFamily="2" charset="-122"/>
        <a:cs typeface="+mn-cs"/>
      </a:defRPr>
    </a:lvl2pPr>
    <a:lvl3pPr marL="914400" algn="ctr" rtl="0" fontAlgn="base">
      <a:spcBef>
        <a:spcPct val="0"/>
      </a:spcBef>
      <a:spcAft>
        <a:spcPct val="0"/>
      </a:spcAft>
      <a:defRPr b="1" kern="1200">
        <a:solidFill>
          <a:schemeClr val="tx1"/>
        </a:solidFill>
        <a:latin typeface="Arial" charset="0"/>
        <a:ea typeface="宋体" pitchFamily="2" charset="-122"/>
        <a:cs typeface="+mn-cs"/>
      </a:defRPr>
    </a:lvl3pPr>
    <a:lvl4pPr marL="1371600" algn="ctr" rtl="0" fontAlgn="base">
      <a:spcBef>
        <a:spcPct val="0"/>
      </a:spcBef>
      <a:spcAft>
        <a:spcPct val="0"/>
      </a:spcAft>
      <a:defRPr b="1" kern="1200">
        <a:solidFill>
          <a:schemeClr val="tx1"/>
        </a:solidFill>
        <a:latin typeface="Arial" charset="0"/>
        <a:ea typeface="宋体" pitchFamily="2" charset="-122"/>
        <a:cs typeface="+mn-cs"/>
      </a:defRPr>
    </a:lvl4pPr>
    <a:lvl5pPr marL="1828800" algn="ctr"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99"/>
    <a:srgbClr val="FF9900"/>
    <a:srgbClr val="CCECFF"/>
    <a:srgbClr val="3A273F"/>
    <a:srgbClr val="0000FF"/>
    <a:srgbClr val="FF3300"/>
    <a:srgbClr val="6699FF"/>
    <a:srgbClr val="00FF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73190" autoAdjust="0"/>
  </p:normalViewPr>
  <p:slideViewPr>
    <p:cSldViewPr>
      <p:cViewPr varScale="1">
        <p:scale>
          <a:sx n="73" d="100"/>
          <a:sy n="73" d="100"/>
        </p:scale>
        <p:origin x="1344" y="48"/>
      </p:cViewPr>
      <p:guideLst>
        <p:guide orient="horz" pos="2160"/>
        <p:guide pos="2880"/>
      </p:guideLst>
    </p:cSldViewPr>
  </p:slideViewPr>
  <p:outlineViewPr>
    <p:cViewPr>
      <p:scale>
        <a:sx n="33" d="100"/>
        <a:sy n="33" d="100"/>
      </p:scale>
      <p:origin x="0" y="12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B4B9BB-6DE8-4551-91B0-1D212BA0667C}" type="datetimeFigureOut">
              <a:rPr lang="zh-CN" altLang="en-US" smtClean="0"/>
              <a:pPr/>
              <a:t>2018/6/24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379E54-6977-419B-BC40-D913703F14B0}" type="slidenum">
              <a:rPr lang="zh-CN" altLang="en-US" smtClean="0"/>
              <a:pPr/>
              <a:t>‹#›</a:t>
            </a:fld>
            <a:endParaRPr lang="zh-CN" altLang="en-US"/>
          </a:p>
        </p:txBody>
      </p:sp>
    </p:spTree>
    <p:extLst>
      <p:ext uri="{BB962C8B-B14F-4D97-AF65-F5344CB8AC3E}">
        <p14:creationId xmlns:p14="http://schemas.microsoft.com/office/powerpoint/2010/main" val="281104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7470E5E1-4843-4932-A191-9860DB39C7B3}" type="slidenum">
              <a:rPr lang="en-US" altLang="zh-CN"/>
              <a:pPr>
                <a:defRPr/>
              </a:pPr>
              <a:t>‹#›</a:t>
            </a:fld>
            <a:endParaRPr lang="en-US" altLang="zh-CN"/>
          </a:p>
        </p:txBody>
      </p:sp>
    </p:spTree>
    <p:extLst>
      <p:ext uri="{BB962C8B-B14F-4D97-AF65-F5344CB8AC3E}">
        <p14:creationId xmlns:p14="http://schemas.microsoft.com/office/powerpoint/2010/main" val="913797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70E5E1-4843-4932-A191-9860DB39C7B3}" type="slidenum">
              <a:rPr lang="en-US" altLang="zh-CN" smtClean="0"/>
              <a:pPr>
                <a:defRPr/>
              </a:pPr>
              <a:t>32</a:t>
            </a:fld>
            <a:endParaRPr lang="en-US" altLang="zh-CN"/>
          </a:p>
        </p:txBody>
      </p:sp>
    </p:spTree>
    <p:extLst>
      <p:ext uri="{BB962C8B-B14F-4D97-AF65-F5344CB8AC3E}">
        <p14:creationId xmlns:p14="http://schemas.microsoft.com/office/powerpoint/2010/main" val="3159835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460C0A1-8956-4087-9FED-4DDEEB7237DB}" type="slidenum">
              <a:rPr lang="en-US" altLang="zh-CN"/>
              <a:pPr eaLnBrk="1" hangingPunct="1"/>
              <a:t>80</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460C0A1-8956-4087-9FED-4DDEEB7237DB}" type="slidenum">
              <a:rPr lang="en-US" altLang="zh-CN"/>
              <a:pPr eaLnBrk="1" hangingPunct="1"/>
              <a:t>81</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460C0A1-8956-4087-9FED-4DDEEB7237DB}" type="slidenum">
              <a:rPr lang="en-US" altLang="zh-CN"/>
              <a:pPr eaLnBrk="1" hangingPunct="1"/>
              <a:t>82</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CE6CEB9-4EA9-4639-8804-E8B4AC3B53A4}" type="slidenum">
              <a:rPr lang="en-US" altLang="zh-CN"/>
              <a:pPr eaLnBrk="1" hangingPunct="1"/>
              <a:t>83</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CN" altLang="zh-CN" dirty="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CE6CEB9-4EA9-4639-8804-E8B4AC3B53A4}" type="slidenum">
              <a:rPr lang="en-US" altLang="zh-CN"/>
              <a:pPr eaLnBrk="1" hangingPunct="1"/>
              <a:t>84</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r>
              <a:rPr lang="zh-CN" altLang="en-US"/>
              <a:t>线性空间在</a:t>
            </a:r>
            <a:r>
              <a:rPr lang="en-US" altLang="zh-CN"/>
              <a:t>32</a:t>
            </a:r>
            <a:r>
              <a:rPr lang="zh-CN" altLang="en-US"/>
              <a:t>位平台上为</a:t>
            </a:r>
            <a:r>
              <a:rPr lang="en-US" altLang="zh-CN"/>
              <a:t>4 GB</a:t>
            </a:r>
            <a:r>
              <a:rPr lang="zh-CN" altLang="en-US"/>
              <a:t>的固定大小，也就是</a:t>
            </a:r>
            <a:r>
              <a:rPr lang="en-US" altLang="zh-CN"/>
              <a:t>Linux</a:t>
            </a:r>
            <a:r>
              <a:rPr lang="zh-CN" altLang="en-US"/>
              <a:t>的虚拟地址空间也这么大。</a:t>
            </a:r>
          </a:p>
          <a:p>
            <a:r>
              <a:rPr lang="en-US" altLang="zh-CN"/>
              <a:t>Linux</a:t>
            </a:r>
            <a:r>
              <a:rPr lang="zh-CN" altLang="en-US"/>
              <a:t>内核将这</a:t>
            </a:r>
            <a:r>
              <a:rPr lang="en-US" altLang="zh-CN"/>
              <a:t>4G</a:t>
            </a:r>
            <a:r>
              <a:rPr lang="zh-CN" altLang="en-US"/>
              <a:t>字节的空间分为两部分。最高的</a:t>
            </a:r>
            <a:r>
              <a:rPr lang="en-US" altLang="zh-CN"/>
              <a:t>1G</a:t>
            </a:r>
            <a:r>
              <a:rPr lang="zh-CN" altLang="en-US"/>
              <a:t>字节（从虚地址</a:t>
            </a:r>
            <a:r>
              <a:rPr lang="en-US" altLang="zh-CN"/>
              <a:t>0xC0000000</a:t>
            </a:r>
            <a:r>
              <a:rPr lang="zh-CN" altLang="en-US"/>
              <a:t>到</a:t>
            </a:r>
            <a:r>
              <a:rPr lang="en-US" altLang="zh-CN"/>
              <a:t>0xFFFFFFFF</a:t>
            </a:r>
            <a:r>
              <a:rPr lang="zh-CN" altLang="en-US"/>
              <a:t>）供内核使用，称为</a:t>
            </a:r>
            <a:r>
              <a:rPr lang="zh-CN" altLang="en-US">
                <a:latin typeface="Arial"/>
              </a:rPr>
              <a:t>“</a:t>
            </a:r>
            <a:r>
              <a:rPr lang="zh-CN" altLang="en-US" b="1"/>
              <a:t>内核空间</a:t>
            </a:r>
            <a:r>
              <a:rPr lang="zh-CN" altLang="en-US">
                <a:latin typeface="Arial"/>
              </a:rPr>
              <a:t>”</a:t>
            </a:r>
            <a:r>
              <a:rPr lang="zh-CN" altLang="en-US"/>
              <a:t>。</a:t>
            </a:r>
          </a:p>
          <a:p>
            <a:r>
              <a:rPr lang="zh-CN" altLang="en-US"/>
              <a:t>而较低的</a:t>
            </a:r>
            <a:r>
              <a:rPr lang="en-US" altLang="zh-CN"/>
              <a:t>3G</a:t>
            </a:r>
            <a:r>
              <a:rPr lang="zh-CN" altLang="en-US"/>
              <a:t>字节（从虚地址</a:t>
            </a:r>
            <a:r>
              <a:rPr lang="en-US" altLang="zh-CN"/>
              <a:t>0x00000000</a:t>
            </a:r>
            <a:r>
              <a:rPr lang="zh-CN" altLang="en-US"/>
              <a:t>到</a:t>
            </a:r>
            <a:r>
              <a:rPr lang="en-US" altLang="zh-CN"/>
              <a:t>0xBFFFFFFF</a:t>
            </a:r>
            <a:r>
              <a:rPr lang="zh-CN" altLang="en-US"/>
              <a:t>），供各个进程使用，称为</a:t>
            </a:r>
            <a:r>
              <a:rPr lang="zh-CN" altLang="en-US">
                <a:latin typeface="Arial"/>
              </a:rPr>
              <a:t>“</a:t>
            </a:r>
            <a:r>
              <a:rPr lang="zh-CN" altLang="en-US" b="1"/>
              <a:t>用户空间</a:t>
            </a:r>
            <a:r>
              <a:rPr lang="zh-CN" altLang="en-US">
                <a:latin typeface="Arial"/>
              </a:rPr>
              <a:t>”</a:t>
            </a:r>
            <a:r>
              <a:rPr lang="zh-CN" altLang="en-US"/>
              <a:t>。</a:t>
            </a:r>
          </a:p>
          <a:p>
            <a:r>
              <a:rPr lang="zh-CN" altLang="en-US"/>
              <a:t>因为每个进程可以通过系统调用进入内核，因此，</a:t>
            </a:r>
            <a:r>
              <a:rPr lang="en-US" altLang="zh-CN"/>
              <a:t>Linux</a:t>
            </a:r>
            <a:r>
              <a:rPr lang="zh-CN" altLang="en-US"/>
              <a:t>内核空间由系统内的所有进程共享。</a:t>
            </a:r>
          </a:p>
          <a:p>
            <a:r>
              <a:rPr lang="zh-CN" altLang="en-US"/>
              <a:t>于是，从具体进程的角度来看，每个进程可以拥有</a:t>
            </a:r>
            <a:r>
              <a:rPr lang="en-US" altLang="zh-CN"/>
              <a:t>4G</a:t>
            </a:r>
            <a:r>
              <a:rPr lang="zh-CN" altLang="en-US"/>
              <a:t>字节的</a:t>
            </a:r>
            <a:r>
              <a:rPr lang="zh-CN" altLang="en-US" b="1"/>
              <a:t>虚拟地址空间</a:t>
            </a:r>
            <a:r>
              <a:rPr lang="en-US" altLang="zh-CN"/>
              <a:t>(</a:t>
            </a:r>
            <a:r>
              <a:rPr lang="zh-CN" altLang="en-US"/>
              <a:t>也叫</a:t>
            </a:r>
            <a:r>
              <a:rPr lang="zh-CN" altLang="en-US" b="1"/>
              <a:t>虚拟内存</a:t>
            </a:r>
            <a:r>
              <a:rPr lang="en-US" altLang="zh-CN"/>
              <a:t>) </a:t>
            </a:r>
            <a:r>
              <a:rPr lang="zh-CN" altLang="en-US"/>
              <a:t>。</a:t>
            </a:r>
          </a:p>
          <a:p>
            <a:r>
              <a:rPr lang="zh-CN" altLang="en-US"/>
              <a:t>每个进程有各自的私有用户空间（</a:t>
            </a:r>
            <a:r>
              <a:rPr lang="en-US" altLang="zh-CN"/>
              <a:t>0</a:t>
            </a:r>
            <a:r>
              <a:rPr lang="zh-CN" altLang="en-US"/>
              <a:t>～</a:t>
            </a:r>
            <a:r>
              <a:rPr lang="en-US" altLang="zh-CN"/>
              <a:t>3G</a:t>
            </a:r>
            <a:r>
              <a:rPr lang="zh-CN" altLang="en-US"/>
              <a:t>），这个空间对系统中的其他进程是不可见的。最高的</a:t>
            </a:r>
            <a:r>
              <a:rPr lang="en-US" altLang="zh-CN"/>
              <a:t>1GB</a:t>
            </a:r>
            <a:r>
              <a:rPr lang="zh-CN" altLang="en-US"/>
              <a:t>内核空间则为所有进程以及内核所共享。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当系统启动时，</a:t>
            </a:r>
            <a:r>
              <a:rPr lang="en-US" altLang="zh-CN" dirty="0"/>
              <a:t>Linux</a:t>
            </a:r>
            <a:r>
              <a:rPr lang="zh-CN" altLang="en-US" dirty="0"/>
              <a:t>内核映像被装入在物理地址</a:t>
            </a:r>
            <a:r>
              <a:rPr lang="en-US" altLang="zh-CN" dirty="0" err="1"/>
              <a:t>0x00100000</a:t>
            </a:r>
            <a:r>
              <a:rPr lang="zh-CN" altLang="en-US" dirty="0"/>
              <a:t>开始的地方。即</a:t>
            </a:r>
            <a:r>
              <a:rPr lang="en-US" altLang="zh-CN" dirty="0" err="1"/>
              <a:t>1MB</a:t>
            </a:r>
            <a:r>
              <a:rPr lang="zh-CN" altLang="en-US" dirty="0"/>
              <a:t>开始的区间，这</a:t>
            </a:r>
            <a:r>
              <a:rPr lang="en-US" altLang="zh-CN" dirty="0" err="1"/>
              <a:t>1M</a:t>
            </a:r>
            <a:r>
              <a:rPr lang="zh-CN" altLang="en-US" dirty="0"/>
              <a:t>用来存放一些与系统硬件相关的代码和数据。</a:t>
            </a:r>
          </a:p>
          <a:p>
            <a:endParaRPr lang="zh-CN" altLang="en-US" dirty="0"/>
          </a:p>
        </p:txBody>
      </p:sp>
      <p:sp>
        <p:nvSpPr>
          <p:cNvPr id="4" name="灯片编号占位符 3"/>
          <p:cNvSpPr>
            <a:spLocks noGrp="1"/>
          </p:cNvSpPr>
          <p:nvPr>
            <p:ph type="sldNum" sz="quarter" idx="10"/>
          </p:nvPr>
        </p:nvSpPr>
        <p:spPr/>
        <p:txBody>
          <a:bodyPr/>
          <a:lstStyle/>
          <a:p>
            <a:pPr>
              <a:defRPr/>
            </a:pPr>
            <a:fld id="{7470E5E1-4843-4932-A191-9860DB39C7B3}" type="slidenum">
              <a:rPr lang="en-US" altLang="zh-CN" smtClean="0"/>
              <a:pPr>
                <a:defRPr/>
              </a:pPr>
              <a:t>48</a:t>
            </a:fld>
            <a:endParaRPr lang="en-US" altLang="zh-CN"/>
          </a:p>
        </p:txBody>
      </p:sp>
    </p:spTree>
    <p:extLst>
      <p:ext uri="{BB962C8B-B14F-4D97-AF65-F5344CB8AC3E}">
        <p14:creationId xmlns:p14="http://schemas.microsoft.com/office/powerpoint/2010/main" val="2382901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r>
              <a:rPr lang="zh-CN" altLang="en-US" dirty="0"/>
              <a:t>从数据段的顶部到堆栈段地址的下沿这个区间是一个巨大的空洞，这就是进程在运行时调用</a:t>
            </a:r>
            <a:r>
              <a:rPr lang="en-US" altLang="zh-CN" dirty="0" err="1"/>
              <a:t>malloc</a:t>
            </a:r>
            <a:r>
              <a:rPr lang="en-US" altLang="zh-CN" dirty="0"/>
              <a:t>()</a:t>
            </a:r>
            <a:r>
              <a:rPr lang="zh-CN" altLang="en-US" dirty="0"/>
              <a:t>可以动态分配的空间，也叫动态内存或</a:t>
            </a:r>
            <a:r>
              <a:rPr lang="zh-CN" altLang="en-US" b="1" dirty="0"/>
              <a:t>堆</a:t>
            </a:r>
            <a:r>
              <a:rPr lang="zh-CN" altLang="en-US" dirty="0"/>
              <a:t>。</a:t>
            </a:r>
          </a:p>
          <a:p>
            <a:r>
              <a:rPr lang="zh-CN" altLang="en-US" dirty="0"/>
              <a:t>尽管每个进程拥有</a:t>
            </a:r>
            <a:r>
              <a:rPr lang="en-US" altLang="zh-CN" dirty="0" err="1"/>
              <a:t>3GB</a:t>
            </a:r>
            <a:r>
              <a:rPr lang="zh-CN" altLang="en-US" dirty="0"/>
              <a:t>的用户空间，但是其中的地址都是虚地址，因此，用户进程在这个虚拟内存中并不能真正地运行起来，必须把用户空间中的虚地址最终映射到物理存储空间才行，而这种映射的建立和管理是由内核完成的。所谓向内核申请一块空间，实际上是指请求内核分配一块虚存区间和相应的若干物理页面，并建立起映射关系。</a:t>
            </a:r>
          </a:p>
          <a:p>
            <a:r>
              <a:rPr lang="zh-CN" altLang="en-US" dirty="0"/>
              <a:t>内核在创建进时并不是为整个用户空间都分配好相应的物理空间</a:t>
            </a:r>
            <a:r>
              <a:rPr lang="en-US" altLang="zh-CN" dirty="0"/>
              <a:t>,</a:t>
            </a:r>
            <a:r>
              <a:rPr lang="zh-CN" altLang="en-US" dirty="0"/>
              <a:t>而是根据需要才真正分配一些物理页面并建立映射。在后面我们会看到，系统利用了请页机制来避免对物理内存的过分使用。因为进程访问的用户空间中的页可能当前不在物理内存中，这时，操作系统通过请页机制把数据从磁盘装入到物理内存。为此，系统需要修改进程的页表，以便标志用户空间中的页已经装入到物理页面中。由于上面这些原因，</a:t>
            </a:r>
            <a:r>
              <a:rPr lang="en-US" altLang="zh-CN" dirty="0"/>
              <a:t>Linux </a:t>
            </a:r>
            <a:r>
              <a:rPr lang="zh-CN" altLang="en-US" dirty="0"/>
              <a:t>采用了比较复杂的数据结构跟踪进程的用户地址空间。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a:xfrm>
            <a:off x="914400" y="4343400"/>
            <a:ext cx="5029200" cy="4114800"/>
          </a:xfrm>
        </p:spPr>
        <p:txBody>
          <a:bodyPr/>
          <a:lstStyle/>
          <a:p>
            <a:pPr algn="just"/>
            <a:r>
              <a:rPr lang="zh-CN" altLang="en-US" dirty="0">
                <a:latin typeface="宋体" pitchFamily="2" charset="-122"/>
              </a:rPr>
              <a:t>在</a:t>
            </a:r>
            <a:r>
              <a:rPr lang="en-US" altLang="zh-CN" dirty="0"/>
              <a:t>Linux</a:t>
            </a:r>
            <a:r>
              <a:rPr lang="zh-CN" altLang="en-US" dirty="0">
                <a:latin typeface="宋体" pitchFamily="2" charset="-122"/>
              </a:rPr>
              <a:t>运行的每个进程都有一个唯一的进程标识符</a:t>
            </a:r>
            <a:r>
              <a:rPr lang="en-US" altLang="zh-CN" dirty="0" err="1"/>
              <a:t>PID</a:t>
            </a:r>
            <a:r>
              <a:rPr lang="zh-CN" altLang="en-US" dirty="0">
                <a:latin typeface="宋体" pitchFamily="2" charset="-122"/>
              </a:rPr>
              <a:t>（</a:t>
            </a:r>
            <a:r>
              <a:rPr lang="en-US" altLang="zh-CN" dirty="0"/>
              <a:t>Process Identifier</a:t>
            </a:r>
            <a:r>
              <a:rPr lang="zh-CN" altLang="en-US" dirty="0">
                <a:latin typeface="宋体" pitchFamily="2" charset="-122"/>
              </a:rPr>
              <a:t>）。从进程</a:t>
            </a:r>
            <a:r>
              <a:rPr lang="en-US" altLang="zh-CN" dirty="0">
                <a:latin typeface="宋体" pitchFamily="2" charset="-122"/>
              </a:rPr>
              <a:t>ID</a:t>
            </a:r>
            <a:r>
              <a:rPr lang="zh-CN" altLang="en-US" dirty="0">
                <a:latin typeface="宋体" pitchFamily="2" charset="-122"/>
              </a:rPr>
              <a:t>的名字就可以看出，它就是进程的身份证号码，每个人的身份证号码都不会相同，每个进程的进程</a:t>
            </a:r>
            <a:r>
              <a:rPr lang="en-US" altLang="zh-CN" dirty="0">
                <a:latin typeface="宋体" pitchFamily="2" charset="-122"/>
              </a:rPr>
              <a:t>ID</a:t>
            </a:r>
            <a:r>
              <a:rPr lang="zh-CN" altLang="en-US" dirty="0">
                <a:latin typeface="宋体" pitchFamily="2" charset="-122"/>
              </a:rPr>
              <a:t>也不会相同。系统调用</a:t>
            </a:r>
            <a:r>
              <a:rPr lang="en-US" altLang="zh-CN" dirty="0" err="1"/>
              <a:t>getpid</a:t>
            </a:r>
            <a:r>
              <a:rPr lang="en-US" altLang="zh-CN" dirty="0"/>
              <a:t>()</a:t>
            </a:r>
            <a:r>
              <a:rPr lang="zh-CN" altLang="en-US" dirty="0">
                <a:latin typeface="宋体" pitchFamily="2" charset="-122"/>
              </a:rPr>
              <a:t>就是获得进程标识符。</a:t>
            </a:r>
            <a:r>
              <a:rPr lang="zh-CN" altLang="en-US" dirty="0"/>
              <a:t> </a:t>
            </a:r>
          </a:p>
          <a:p>
            <a:pPr algn="just"/>
            <a:r>
              <a:rPr lang="zh-CN" altLang="en-US" dirty="0">
                <a:latin typeface="宋体" pitchFamily="2" charset="-122"/>
              </a:rPr>
              <a:t>从概念上讲，</a:t>
            </a:r>
            <a:r>
              <a:rPr lang="en-US" altLang="zh-CN" dirty="0"/>
              <a:t>fork()</a:t>
            </a:r>
            <a:r>
              <a:rPr lang="zh-CN" altLang="en-US" dirty="0">
                <a:latin typeface="宋体" pitchFamily="2" charset="-122"/>
              </a:rPr>
              <a:t>就像细胞的裂变，调用</a:t>
            </a:r>
            <a:r>
              <a:rPr lang="en-US" altLang="zh-CN" dirty="0"/>
              <a:t>fork()</a:t>
            </a:r>
            <a:r>
              <a:rPr lang="zh-CN" altLang="en-US" dirty="0">
                <a:latin typeface="宋体" pitchFamily="2" charset="-122"/>
              </a:rPr>
              <a:t>的进程就是父进程，而新裂变出的进程就是子进程。新创建的进程与父进程几乎完全相同，只有少量属性必须不同，例如，每个进程的</a:t>
            </a:r>
            <a:r>
              <a:rPr lang="en-US" altLang="zh-CN" dirty="0" err="1"/>
              <a:t>PID</a:t>
            </a:r>
            <a:r>
              <a:rPr lang="zh-CN" altLang="en-US" dirty="0">
                <a:latin typeface="宋体" pitchFamily="2" charset="-122"/>
              </a:rPr>
              <a:t>必须是唯一的。调用</a:t>
            </a:r>
            <a:r>
              <a:rPr lang="en-US" altLang="zh-CN" dirty="0"/>
              <a:t>fork()</a:t>
            </a:r>
            <a:r>
              <a:rPr lang="zh-CN" altLang="en-US" dirty="0">
                <a:latin typeface="宋体" pitchFamily="2" charset="-122"/>
              </a:rPr>
              <a:t>后，子进程被创建，此时父进程和子进程都从这个系统调用内部继续运行。为了区分父／子进程，</a:t>
            </a:r>
            <a:r>
              <a:rPr lang="en-US" altLang="zh-CN" dirty="0"/>
              <a:t>fork()</a:t>
            </a:r>
            <a:r>
              <a:rPr lang="zh-CN" altLang="en-US" dirty="0">
                <a:latin typeface="宋体" pitchFamily="2" charset="-122"/>
              </a:rPr>
              <a:t>给两个进程返回不同的值。对父进程，</a:t>
            </a:r>
            <a:r>
              <a:rPr lang="en-US" altLang="zh-CN" dirty="0"/>
              <a:t>fork()</a:t>
            </a:r>
            <a:r>
              <a:rPr lang="zh-CN" altLang="en-US" dirty="0">
                <a:latin typeface="宋体" pitchFamily="2" charset="-122"/>
              </a:rPr>
              <a:t>返回新创建子进程的进程标识符（</a:t>
            </a:r>
            <a:r>
              <a:rPr lang="en-US" altLang="zh-CN" dirty="0" err="1"/>
              <a:t>PID</a:t>
            </a:r>
            <a:r>
              <a:rPr lang="zh-CN" altLang="en-US" dirty="0">
                <a:latin typeface="宋体" pitchFamily="2" charset="-122"/>
              </a:rPr>
              <a:t>），而对子进程，</a:t>
            </a:r>
            <a:r>
              <a:rPr lang="en-US" altLang="zh-CN" dirty="0"/>
              <a:t>fork()</a:t>
            </a:r>
            <a:r>
              <a:rPr lang="zh-CN" altLang="en-US" dirty="0">
                <a:latin typeface="宋体" pitchFamily="2" charset="-122"/>
              </a:rPr>
              <a:t>返回值</a:t>
            </a:r>
            <a:r>
              <a:rPr lang="en-US" altLang="zh-CN" dirty="0"/>
              <a:t>0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a:xfrm>
            <a:off x="914400" y="4343400"/>
            <a:ext cx="5029200" cy="4114800"/>
          </a:xfrm>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1FFA48-3EC7-4BA3-B0A9-E92D6080717B}" type="slidenum">
              <a:rPr lang="zh-CN" altLang="en-US" smtClean="0"/>
              <a:pPr/>
              <a:t>65</a:t>
            </a:fld>
            <a:endParaRPr lang="en-US" altLang="zh-CN"/>
          </a:p>
        </p:txBody>
      </p:sp>
    </p:spTree>
    <p:extLst>
      <p:ext uri="{BB962C8B-B14F-4D97-AF65-F5344CB8AC3E}">
        <p14:creationId xmlns:p14="http://schemas.microsoft.com/office/powerpoint/2010/main" val="3898178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守护进程没有控制终端的原因</a:t>
            </a:r>
          </a:p>
          <a:p>
            <a:r>
              <a:rPr lang="zh-CN" altLang="en-US" dirty="0"/>
              <a:t>守护进程从一个终端启动的情况下，这同一个终端可能被其他的用户使用。例如，用户从一个终端启动守护进程后退出，然后另外一个人也登录到这个终端。用户不希望后者在使用该终端的过程中，接收到守护进程的任何错误信息。</a:t>
            </a:r>
          </a:p>
          <a:p>
            <a:r>
              <a:rPr lang="zh-CN" altLang="en-US" dirty="0"/>
              <a:t>同样，由终端键入的任何信号</a:t>
            </a:r>
            <a:r>
              <a:rPr lang="en-US" altLang="zh-CN" dirty="0"/>
              <a:t>(</a:t>
            </a:r>
            <a:r>
              <a:rPr lang="zh-CN" altLang="en-US" dirty="0"/>
              <a:t>例如中断信号</a:t>
            </a:r>
            <a:r>
              <a:rPr lang="en-US" altLang="zh-CN" dirty="0"/>
              <a:t>)</a:t>
            </a:r>
            <a:r>
              <a:rPr lang="zh-CN" altLang="en-US" dirty="0"/>
              <a:t>也不应该影响先前在该终端启动的任何守护进程的运行。虽然让服务器后台运行很容易</a:t>
            </a:r>
            <a:r>
              <a:rPr lang="en-US" altLang="zh-CN" dirty="0"/>
              <a:t>(</a:t>
            </a:r>
            <a:r>
              <a:rPr lang="zh-CN" altLang="en-US" dirty="0"/>
              <a:t>只要</a:t>
            </a:r>
            <a:r>
              <a:rPr lang="en-US" altLang="zh-CN" dirty="0"/>
              <a:t>shell</a:t>
            </a:r>
            <a:r>
              <a:rPr lang="zh-CN" altLang="en-US" dirty="0"/>
              <a:t>命令行以</a:t>
            </a:r>
            <a:r>
              <a:rPr lang="en-US" altLang="zh-CN" dirty="0"/>
              <a:t>&amp;</a:t>
            </a:r>
            <a:r>
              <a:rPr lang="zh-CN" altLang="en-US" dirty="0"/>
              <a:t>结尾即可</a:t>
            </a:r>
            <a:r>
              <a:rPr lang="en-US" altLang="zh-CN" dirty="0"/>
              <a:t>)</a:t>
            </a:r>
            <a:r>
              <a:rPr lang="zh-CN" altLang="en-US" dirty="0"/>
              <a:t>，但用户还应该做些工作，让程序本身能够自动进入后台，且不依赖于任何终端。</a:t>
            </a:r>
          </a:p>
          <a:p>
            <a:endParaRPr lang="zh-CN" altLang="en-US" dirty="0"/>
          </a:p>
        </p:txBody>
      </p:sp>
      <p:sp>
        <p:nvSpPr>
          <p:cNvPr id="4" name="灯片编号占位符 3"/>
          <p:cNvSpPr>
            <a:spLocks noGrp="1"/>
          </p:cNvSpPr>
          <p:nvPr>
            <p:ph type="sldNum" sz="quarter" idx="10"/>
          </p:nvPr>
        </p:nvSpPr>
        <p:spPr/>
        <p:txBody>
          <a:bodyPr/>
          <a:lstStyle/>
          <a:p>
            <a:pPr>
              <a:defRPr/>
            </a:pPr>
            <a:fld id="{7470E5E1-4843-4932-A191-9860DB39C7B3}" type="slidenum">
              <a:rPr lang="en-US" altLang="zh-CN" smtClean="0"/>
              <a:pPr>
                <a:defRPr/>
              </a:pPr>
              <a:t>73</a:t>
            </a:fld>
            <a:endParaRPr lang="en-US" altLang="zh-CN"/>
          </a:p>
        </p:txBody>
      </p:sp>
    </p:spTree>
    <p:extLst>
      <p:ext uri="{BB962C8B-B14F-4D97-AF65-F5344CB8AC3E}">
        <p14:creationId xmlns:p14="http://schemas.microsoft.com/office/powerpoint/2010/main" val="1027058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b="0"/>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b="0"/>
          </a:p>
        </p:txBody>
      </p:sp>
      <p:grpSp>
        <p:nvGrpSpPr>
          <p:cNvPr id="6" name="Group 11"/>
          <p:cNvGrpSpPr>
            <a:grpSpLocks/>
          </p:cNvGrpSpPr>
          <p:nvPr userDrawn="1"/>
        </p:nvGrpSpPr>
        <p:grpSpPr bwMode="auto">
          <a:xfrm>
            <a:off x="7493000" y="2992438"/>
            <a:ext cx="1338263" cy="2189162"/>
            <a:chOff x="4704" y="1885"/>
            <a:chExt cx="843" cy="1379"/>
          </a:xfrm>
        </p:grpSpPr>
        <p:sp>
          <p:nvSpPr>
            <p:cNvPr id="7" name="Oval 12"/>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3"/>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4"/>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5"/>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6"/>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7"/>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3" name="Oval 18"/>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4" name="Oval 19"/>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20"/>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6" name="Oval 21"/>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2"/>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8" name="Oval 23"/>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9" name="Oval 24"/>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20" name="Oval 25"/>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6"/>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2" name="Oval 27"/>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3" name="Oval 28"/>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9"/>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5" name="Oval 30"/>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31"/>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7" name="Oval 32"/>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8" name="Oval 33"/>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9" name="Oval 34"/>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5"/>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1" name="Oval 36"/>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2" name="Oval 37"/>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8"/>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4" name="Oval 39"/>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40"/>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41"/>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7" name="Oval 42"/>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28675" name="Rectangle 3"/>
          <p:cNvSpPr>
            <a:spLocks noGrp="1" noChangeArrowheads="1"/>
          </p:cNvSpPr>
          <p:nvPr>
            <p:ph type="ctrTitle"/>
          </p:nvPr>
        </p:nvSpPr>
        <p:spPr>
          <a:xfrm>
            <a:off x="315913" y="466725"/>
            <a:ext cx="6781800" cy="2133600"/>
          </a:xfrm>
        </p:spPr>
        <p:txBody>
          <a:bodyPr/>
          <a:lstStyle>
            <a:lvl1pPr algn="r">
              <a:defRPr sz="5200"/>
            </a:lvl1pPr>
          </a:lstStyle>
          <a:p>
            <a:r>
              <a:rPr lang="zh-CN" altLang="en-US"/>
              <a:t>单击此处编辑母版标题样式</a:t>
            </a:r>
          </a:p>
        </p:txBody>
      </p:sp>
      <p:sp>
        <p:nvSpPr>
          <p:cNvPr id="286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000" b="0"/>
            </a:lvl1pPr>
          </a:lstStyle>
          <a:p>
            <a:pPr>
              <a:defRPr/>
            </a:pPr>
            <a:endParaRPr lang="en-US" altLang="zh-CN"/>
          </a:p>
        </p:txBody>
      </p:sp>
      <p:sp>
        <p:nvSpPr>
          <p:cNvPr id="39" name="Rectangle 6"/>
          <p:cNvSpPr>
            <a:spLocks noGrp="1" noChangeArrowheads="1"/>
          </p:cNvSpPr>
          <p:nvPr>
            <p:ph type="ftr" sz="quarter" idx="11"/>
          </p:nvPr>
        </p:nvSpPr>
        <p:spPr>
          <a:xfrm>
            <a:off x="179388" y="188913"/>
            <a:ext cx="2895600" cy="457200"/>
          </a:xfrm>
        </p:spPr>
        <p:txBody>
          <a:bodyPr/>
          <a:lstStyle>
            <a:lvl1pPr>
              <a:defRPr/>
            </a:lvl1pPr>
          </a:lstStyle>
          <a:p>
            <a:pPr>
              <a:defRPr/>
            </a:pPr>
            <a:endParaRPr lang="en-US"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673C00A0-2C46-4087-9057-200FC475DE87}" type="slidenum">
              <a:rPr lang="en-US" altLang="zh-CN"/>
              <a:pPr>
                <a:defRPr/>
              </a:pPr>
              <a:t>‹#›</a:t>
            </a:fld>
            <a:endParaRPr lang="en-US" altLang="zh-CN"/>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BECDF150-94D8-4D32-8C0D-14E98644416A}" type="slidenum">
              <a:rPr lang="en-US" altLang="zh-CN"/>
              <a:pPr>
                <a:defRPr/>
              </a:pPr>
              <a:t>‹#›</a:t>
            </a:fld>
            <a:endParaRPr lang="en-US" altLang="zh-CN"/>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B79023B1-0CB4-4C69-A1E8-9B75F5986AF7}" type="slidenum">
              <a:rPr lang="en-US" altLang="zh-CN"/>
              <a:pPr>
                <a:defRPr/>
              </a:pPr>
              <a:t>‹#›</a:t>
            </a:fld>
            <a:endParaRPr lang="en-US" altLang="zh-CN"/>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4648200" y="1719263"/>
            <a:ext cx="4038600" cy="4411662"/>
          </a:xfrm>
        </p:spPr>
        <p:txBody>
          <a:bodyPr/>
          <a:lstStyle/>
          <a:p>
            <a:pPr lvl="0"/>
            <a:endParaRPr lang="zh-CN" altLang="en-US" noProof="0"/>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C16F5EE4-F81D-4B65-813D-8973884A9E34}" type="slidenum">
              <a:rPr lang="en-US" altLang="zh-CN"/>
              <a:pPr>
                <a:defRPr/>
              </a:pPr>
              <a:t>‹#›</a:t>
            </a:fld>
            <a:endParaRPr lang="en-US" altLang="zh-CN"/>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6614ACCD-D9C7-48A9-AF67-F346CBBA37AF}" type="slidenum">
              <a:rPr lang="en-US" altLang="zh-CN"/>
              <a:pPr>
                <a:defRPr/>
              </a:pPr>
              <a:t>‹#›</a:t>
            </a:fld>
            <a:endParaRPr lang="en-US" altLang="zh-CN"/>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D7E199F4-F9C2-47F3-A9CF-C7E61E01A2A8}" type="slidenum">
              <a:rPr lang="en-US" altLang="zh-CN"/>
              <a:pPr>
                <a:defRPr/>
              </a:pPr>
              <a:t>‹#›</a:t>
            </a:fld>
            <a:endParaRPr lang="en-US" altLang="zh-CN"/>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46CF5370-F617-452E-810F-51450643CFF6}" type="slidenum">
              <a:rPr lang="en-US" altLang="zh-CN"/>
              <a:pPr>
                <a:defRPr/>
              </a:pPr>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0DC2A26A-A11D-4C40-BEE9-C2540F45426C}" type="slidenum">
              <a:rPr lang="en-US" altLang="zh-CN"/>
              <a:pPr>
                <a:defRPr/>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60250AA8-0700-402F-A230-C897B65B06C7}" type="slidenum">
              <a:rPr lang="en-US" altLang="zh-CN"/>
              <a:pPr>
                <a:defRPr/>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E78EC45F-5BC3-4AFD-AE53-C02A6CCE0A72}"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00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110871B5-850E-4E14-A636-3EC679EBF038}" type="slidenum">
              <a:rPr lang="en-US" altLang="zh-CN"/>
              <a:pPr>
                <a:defRPr/>
              </a:pPr>
              <a:t>‹#›</a:t>
            </a:fld>
            <a:endParaRPr lang="en-US" altLang="zh-CN"/>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a:ln/>
        </p:spPr>
        <p:txBody>
          <a:bodyPr/>
          <a:lstStyle>
            <a:lvl1pPr>
              <a:defRPr/>
            </a:lvl1pPr>
          </a:lstStyle>
          <a:p>
            <a:pPr>
              <a:defRPr/>
            </a:pPr>
            <a:fld id="{FCA8214C-F769-43E3-96E2-59F4E44E6C02}" type="slidenum">
              <a:rPr lang="en-US" altLang="zh-CN"/>
              <a:pPr>
                <a:defRPr/>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fld id="{76CE68C6-869C-40A5-9B67-E3B41CE595A1}" type="slidenum">
              <a:rPr lang="en-US" altLang="zh-CN"/>
              <a:pPr>
                <a:defRPr/>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fld id="{76CE68C6-869C-40A5-9B67-E3B41CE595A1}" type="slidenum">
              <a:rPr lang="en-US" altLang="zh-CN"/>
              <a:pPr>
                <a:defRPr/>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4015DD36-B387-4528-8554-6653607938B2}" type="slidenum">
              <a:rPr lang="en-US" altLang="zh-CN"/>
              <a:pPr>
                <a:defRPr/>
              </a:pPr>
              <a:t>‹#›</a:t>
            </a:fld>
            <a:endParaRPr lang="en-US" altLang="zh-C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1983FD14-5D83-42E5-805D-56005BCDE088}" type="slidenum">
              <a:rPr lang="en-US" altLang="zh-CN"/>
              <a:pPr>
                <a:defRPr/>
              </a:pPr>
              <a:t>‹#›</a:t>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55D4D261-371C-478E-9D92-CC4BEDE0F769}" type="slidenum">
              <a:rPr lang="en-US" altLang="zh-CN"/>
              <a:pPr>
                <a:defRPr/>
              </a:pPr>
              <a:t>‹#›</a:t>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126A5805-CF17-4D74-92E1-6F9D498D634E}"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67DF4681-0EF9-4093-ADCE-209947C6A470}" type="slidenum">
              <a:rPr lang="en-US" altLang="zh-CN"/>
              <a:pPr>
                <a:defRPr/>
              </a:pPr>
              <a:t>‹#›</a:t>
            </a:fld>
            <a:endParaRPr lang="en-US" altLang="zh-CN"/>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12FDFE95-E975-478F-A645-7C4EB3F7594E}" type="slidenum">
              <a:rPr lang="en-US" altLang="zh-CN"/>
              <a:pPr>
                <a:defRPr/>
              </a:pPr>
              <a:t>‹#›</a:t>
            </a:fld>
            <a:endParaRPr lang="en-US" altLang="zh-CN"/>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p:txBody>
          <a:bodyPr/>
          <a:lstStyle>
            <a:lvl1pPr>
              <a:defRPr/>
            </a:lvl1pPr>
          </a:lstStyle>
          <a:p>
            <a:pPr>
              <a:defRPr/>
            </a:pPr>
            <a:fld id="{74E65B35-C933-4A04-A71C-03F9021F5B4F}" type="slidenum">
              <a:rPr lang="en-US" altLang="zh-CN"/>
              <a:pPr>
                <a:defRPr/>
              </a:pPr>
              <a:t>‹#›</a:t>
            </a:fld>
            <a:endParaRPr lang="en-US" altLang="zh-CN"/>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p:txBody>
          <a:bodyPr/>
          <a:lstStyle>
            <a:lvl1pPr>
              <a:defRPr/>
            </a:lvl1pPr>
          </a:lstStyle>
          <a:p>
            <a:pPr>
              <a:defRPr/>
            </a:pPr>
            <a:fld id="{BBBB0021-1471-4A19-B058-3F89A7DAB666}" type="slidenum">
              <a:rPr lang="en-US" altLang="zh-CN"/>
              <a:pPr>
                <a:defRPr/>
              </a:pPr>
              <a:t>‹#›</a:t>
            </a:fld>
            <a:endParaRPr lang="en-US" altLang="zh-CN"/>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p:txBody>
          <a:bodyPr/>
          <a:lstStyle>
            <a:lvl1pPr>
              <a:defRPr/>
            </a:lvl1pPr>
          </a:lstStyle>
          <a:p>
            <a:pPr>
              <a:defRPr/>
            </a:pPr>
            <a:fld id="{700C099A-6552-4724-AD39-B0EE2F003FA2}" type="slidenum">
              <a:rPr lang="en-US" altLang="zh-CN"/>
              <a:pPr>
                <a:defRPr/>
              </a:pPr>
              <a:t>‹#›</a:t>
            </a:fld>
            <a:endParaRPr lang="en-US" altLang="zh-CN"/>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7ACCEEF5-A4E8-4B38-9B9A-645F7197AB0D}" type="slidenum">
              <a:rPr lang="en-US" altLang="zh-CN"/>
              <a:pPr>
                <a:defRPr/>
              </a:pPr>
              <a:t>‹#›</a:t>
            </a:fld>
            <a:endParaRPr lang="en-US" altLang="zh-CN"/>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0440781A-A4F2-4A76-904B-091E0D892C1E}" type="slidenum">
              <a:rPr lang="en-US" altLang="zh-CN"/>
              <a:pPr>
                <a:defRPr/>
              </a:pPr>
              <a:t>‹#›</a:t>
            </a:fld>
            <a:endParaRPr lang="en-US" altLang="zh-CN"/>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57200" y="122238"/>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654" name="Rectangle 6"/>
          <p:cNvSpPr>
            <a:spLocks noGrp="1" noChangeArrowheads="1"/>
          </p:cNvSpPr>
          <p:nvPr>
            <p:ph type="ftr" sz="quarter" idx="3"/>
          </p:nvPr>
        </p:nvSpPr>
        <p:spPr bwMode="auto">
          <a:xfrm>
            <a:off x="228600" y="618013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2000" b="0">
                <a:ea typeface="+mn-ea"/>
              </a:defRPr>
            </a:lvl1pPr>
          </a:lstStyle>
          <a:p>
            <a:pPr>
              <a:defRPr/>
            </a:pPr>
            <a:endParaRPr lang="en-US" altLang="zh-CN"/>
          </a:p>
        </p:txBody>
      </p:sp>
      <p:sp>
        <p:nvSpPr>
          <p:cNvPr id="27655" name="Rectangle 7"/>
          <p:cNvSpPr>
            <a:spLocks noGrp="1" noChangeArrowheads="1"/>
          </p:cNvSpPr>
          <p:nvPr>
            <p:ph type="sldNum" sz="quarter" idx="4"/>
          </p:nvPr>
        </p:nvSpPr>
        <p:spPr bwMode="auto">
          <a:xfrm>
            <a:off x="3529013" y="62404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vl1pPr>
          </a:lstStyle>
          <a:p>
            <a:pPr>
              <a:defRPr/>
            </a:pPr>
            <a:fld id="{F1DF145E-C5AF-4A14-B9F0-BF7FA6800514}" type="slidenum">
              <a:rPr lang="en-US" altLang="zh-CN"/>
              <a:pPr>
                <a:defRPr/>
              </a:pPr>
              <a:t>‹#›</a:t>
            </a:fld>
            <a:endParaRPr lang="en-US" altLang="zh-CN"/>
          </a:p>
        </p:txBody>
      </p:sp>
      <p:grpSp>
        <p:nvGrpSpPr>
          <p:cNvPr id="2054" name="Group 9"/>
          <p:cNvGrpSpPr>
            <a:grpSpLocks/>
          </p:cNvGrpSpPr>
          <p:nvPr userDrawn="1"/>
        </p:nvGrpSpPr>
        <p:grpSpPr bwMode="auto">
          <a:xfrm>
            <a:off x="8101013" y="261938"/>
            <a:ext cx="1042987" cy="1438275"/>
            <a:chOff x="5136" y="960"/>
            <a:chExt cx="528" cy="864"/>
          </a:xfrm>
        </p:grpSpPr>
        <p:sp>
          <p:nvSpPr>
            <p:cNvPr id="1034" name="Oval 10"/>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5" name="Oval 11"/>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6" name="Oval 12"/>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7" name="Oval 13"/>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8" name="Oval 14"/>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9" name="Oval 15"/>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0" name="Oval 16"/>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1" name="Oval 17"/>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2" name="Oval 18"/>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3" name="Oval 19"/>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4" name="Oval 20"/>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5" name="Oval 21"/>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46" name="Oval 22"/>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7" name="Oval 23"/>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8" name="Oval 24"/>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9" name="Oval 25"/>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0" name="Oval 26"/>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1" name="Oval 27"/>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2" name="Oval 28"/>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3" name="Oval 29"/>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4" name="Oval 30"/>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55" name="Oval 31"/>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6" name="Oval 32"/>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7" name="Oval 33"/>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8" name="Oval 34"/>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59" name="Oval 35"/>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60" name="Oval 36"/>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61" name="Oval 37"/>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2" name="Oval 38"/>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3" name="Oval 39"/>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4" name="Oval 40"/>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1065" name="Line 41"/>
          <p:cNvSpPr>
            <a:spLocks noChangeShapeType="1"/>
          </p:cNvSpPr>
          <p:nvPr userDrawn="1"/>
        </p:nvSpPr>
        <p:spPr bwMode="auto">
          <a:xfrm>
            <a:off x="8027988" y="152400"/>
            <a:ext cx="0" cy="152400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Lst>
  <p:transition/>
  <p:hf hdr="0" ftr="0" dt="0"/>
  <p:txStyles>
    <p:titleStyle>
      <a:lvl1pPr algn="l" rtl="0" eaLnBrk="0" fontAlgn="base" hangingPunct="0">
        <a:spcBef>
          <a:spcPct val="0"/>
        </a:spcBef>
        <a:spcAft>
          <a:spcPct val="0"/>
        </a:spcAft>
        <a:defRPr sz="42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7200" y="122238"/>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5"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654" name="Rectangle 6"/>
          <p:cNvSpPr>
            <a:spLocks noGrp="1" noChangeArrowheads="1"/>
          </p:cNvSpPr>
          <p:nvPr>
            <p:ph type="ftr" sz="quarter" idx="3"/>
          </p:nvPr>
        </p:nvSpPr>
        <p:spPr bwMode="auto">
          <a:xfrm>
            <a:off x="228600" y="618013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2000" b="0">
                <a:ea typeface="+mn-ea"/>
              </a:defRPr>
            </a:lvl1pPr>
          </a:lstStyle>
          <a:p>
            <a:pPr>
              <a:defRPr/>
            </a:pPr>
            <a:endParaRPr lang="en-US" altLang="zh-CN"/>
          </a:p>
        </p:txBody>
      </p:sp>
      <p:sp>
        <p:nvSpPr>
          <p:cNvPr id="27655" name="Rectangle 7"/>
          <p:cNvSpPr>
            <a:spLocks noGrp="1" noChangeArrowheads="1"/>
          </p:cNvSpPr>
          <p:nvPr>
            <p:ph type="sldNum" sz="quarter" idx="4"/>
          </p:nvPr>
        </p:nvSpPr>
        <p:spPr bwMode="auto">
          <a:xfrm>
            <a:off x="3529013" y="62404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vl1pPr>
          </a:lstStyle>
          <a:p>
            <a:pPr>
              <a:defRPr/>
            </a:pPr>
            <a:fld id="{49D54238-E30E-46E7-B70F-7CD95595695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60" r:id="rId8"/>
    <p:sldLayoutId id="2147483742" r:id="rId9"/>
    <p:sldLayoutId id="2147483743" r:id="rId10"/>
    <p:sldLayoutId id="2147483744" r:id="rId11"/>
    <p:sldLayoutId id="2147483745" r:id="rId12"/>
  </p:sldLayoutIdLst>
  <p:transition/>
  <p:hf hdr="0" ftr="0" dt="0"/>
  <p:txStyles>
    <p:titleStyle>
      <a:lvl1pPr algn="l" rtl="0" eaLnBrk="0" fontAlgn="base" hangingPunct="0">
        <a:spcBef>
          <a:spcPct val="0"/>
        </a:spcBef>
        <a:spcAft>
          <a:spcPct val="0"/>
        </a:spcAft>
        <a:defRPr sz="42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宋体" pitchFamily="2" charset="-122"/>
        </a:defRPr>
      </a:lvl2pPr>
      <a:lvl3pPr algn="l" rtl="0" eaLnBrk="0" fontAlgn="base" hangingPunct="0">
        <a:spcBef>
          <a:spcPct val="0"/>
        </a:spcBef>
        <a:spcAft>
          <a:spcPct val="0"/>
        </a:spcAft>
        <a:defRPr sz="4200" b="1">
          <a:solidFill>
            <a:schemeClr val="tx1"/>
          </a:solidFill>
          <a:latin typeface="Arial" charset="0"/>
          <a:ea typeface="宋体" pitchFamily="2" charset="-122"/>
        </a:defRPr>
      </a:lvl3pPr>
      <a:lvl4pPr algn="l" rtl="0" eaLnBrk="0" fontAlgn="base" hangingPunct="0">
        <a:spcBef>
          <a:spcPct val="0"/>
        </a:spcBef>
        <a:spcAft>
          <a:spcPct val="0"/>
        </a:spcAft>
        <a:defRPr sz="4200" b="1">
          <a:solidFill>
            <a:schemeClr val="tx1"/>
          </a:solidFill>
          <a:latin typeface="Arial" charset="0"/>
          <a:ea typeface="宋体" pitchFamily="2" charset="-122"/>
        </a:defRPr>
      </a:lvl4pPr>
      <a:lvl5pPr algn="l" rtl="0" eaLnBrk="0" fontAlgn="base" hangingPunct="0">
        <a:spcBef>
          <a:spcPct val="0"/>
        </a:spcBef>
        <a:spcAft>
          <a:spcPct val="0"/>
        </a:spcAft>
        <a:defRPr sz="4200" b="1">
          <a:solidFill>
            <a:schemeClr val="tx1"/>
          </a:solidFill>
          <a:latin typeface="Arial" charset="0"/>
          <a:ea typeface="宋体" pitchFamily="2" charset="-122"/>
        </a:defRPr>
      </a:lvl5pPr>
      <a:lvl6pPr marL="457200" algn="l" rtl="0" fontAlgn="base">
        <a:spcBef>
          <a:spcPct val="0"/>
        </a:spcBef>
        <a:spcAft>
          <a:spcPct val="0"/>
        </a:spcAft>
        <a:defRPr sz="4200" b="1">
          <a:solidFill>
            <a:schemeClr val="tx1"/>
          </a:solidFill>
          <a:latin typeface="Arial" charset="0"/>
          <a:ea typeface="宋体" pitchFamily="2" charset="-122"/>
        </a:defRPr>
      </a:lvl6pPr>
      <a:lvl7pPr marL="914400" algn="l" rtl="0" fontAlgn="base">
        <a:spcBef>
          <a:spcPct val="0"/>
        </a:spcBef>
        <a:spcAft>
          <a:spcPct val="0"/>
        </a:spcAft>
        <a:defRPr sz="4200" b="1">
          <a:solidFill>
            <a:schemeClr val="tx1"/>
          </a:solidFill>
          <a:latin typeface="Arial" charset="0"/>
          <a:ea typeface="宋体" pitchFamily="2" charset="-122"/>
        </a:defRPr>
      </a:lvl7pPr>
      <a:lvl8pPr marL="1371600" algn="l" rtl="0" fontAlgn="base">
        <a:spcBef>
          <a:spcPct val="0"/>
        </a:spcBef>
        <a:spcAft>
          <a:spcPct val="0"/>
        </a:spcAft>
        <a:defRPr sz="4200" b="1">
          <a:solidFill>
            <a:schemeClr val="tx1"/>
          </a:solidFill>
          <a:latin typeface="Arial" charset="0"/>
          <a:ea typeface="宋体" pitchFamily="2" charset="-122"/>
        </a:defRPr>
      </a:lvl8pPr>
      <a:lvl9pPr marL="1828800" algn="l" rtl="0" fontAlgn="base">
        <a:spcBef>
          <a:spcPct val="0"/>
        </a:spcBef>
        <a:spcAft>
          <a:spcPct val="0"/>
        </a:spcAft>
        <a:defRPr sz="42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180975" y="1438722"/>
            <a:ext cx="6911975" cy="1846262"/>
          </a:xfrm>
        </p:spPr>
        <p:txBody>
          <a:bodyPr/>
          <a:lstStyle/>
          <a:p>
            <a:pPr algn="ctr" eaLnBrk="1" hangingPunct="1"/>
            <a:r>
              <a:rPr lang="en-US" altLang="zh-CN" sz="5000" dirty="0"/>
              <a:t>       </a:t>
            </a:r>
            <a:r>
              <a:rPr lang="zh-CN" altLang="en-US" sz="5400" dirty="0"/>
              <a:t>第</a:t>
            </a:r>
            <a:r>
              <a:rPr lang="en-US" altLang="zh-CN" sz="5400" dirty="0"/>
              <a:t>9</a:t>
            </a:r>
            <a:r>
              <a:rPr lang="zh-CN" altLang="en-US" sz="5400" dirty="0"/>
              <a:t>章</a:t>
            </a:r>
            <a:br>
              <a:rPr lang="en-US" altLang="zh-CN" sz="5400" dirty="0"/>
            </a:br>
            <a:r>
              <a:rPr lang="en-US" altLang="zh-CN" sz="5400" dirty="0"/>
              <a:t>      </a:t>
            </a:r>
            <a:endParaRPr lang="zh-CN" altLang="en-US" sz="4200" dirty="0"/>
          </a:p>
        </p:txBody>
      </p:sp>
      <p:sp>
        <p:nvSpPr>
          <p:cNvPr id="18436" name="Rectangle 3"/>
          <p:cNvSpPr>
            <a:spLocks noGrp="1" noChangeArrowheads="1"/>
          </p:cNvSpPr>
          <p:nvPr>
            <p:ph type="subTitle" idx="1"/>
          </p:nvPr>
        </p:nvSpPr>
        <p:spPr>
          <a:xfrm>
            <a:off x="982663" y="2919413"/>
            <a:ext cx="6248400" cy="2449512"/>
          </a:xfrm>
        </p:spPr>
        <p:txBody>
          <a:bodyPr/>
          <a:lstStyle/>
          <a:p>
            <a:pPr algn="ctr" eaLnBrk="1" hangingPunct="1"/>
            <a:r>
              <a:rPr lang="en-US" altLang="zh-CN" sz="5400" dirty="0">
                <a:latin typeface="黑体" pitchFamily="2" charset="-122"/>
              </a:rPr>
              <a:t>Linux</a:t>
            </a:r>
            <a:r>
              <a:rPr lang="zh-CN" altLang="en-US" sz="5400" dirty="0">
                <a:latin typeface="黑体" pitchFamily="2" charset="-122"/>
              </a:rPr>
              <a:t>进程</a:t>
            </a:r>
          </a:p>
          <a:p>
            <a:pPr algn="ctr" eaLnBrk="1" hangingPunct="1"/>
            <a:endParaRPr lang="en-US" altLang="zh-CN" sz="1000" dirty="0">
              <a:latin typeface="Times New Roman" pitchFamily="18" charset="0"/>
            </a:endParaRPr>
          </a:p>
          <a:p>
            <a:pPr algn="ctr" eaLnBrk="1" hangingPunct="1"/>
            <a:endParaRPr lang="en-US" altLang="zh-CN" sz="3000" dirty="0">
              <a:latin typeface="Times New Roman"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body" idx="1"/>
          </p:nvPr>
        </p:nvSpPr>
        <p:spPr>
          <a:xfrm>
            <a:off x="323528" y="1196752"/>
            <a:ext cx="8496944" cy="5184576"/>
          </a:xfrm>
        </p:spPr>
        <p:txBody>
          <a:bodyPr/>
          <a:lstStyle/>
          <a:p>
            <a:r>
              <a:rPr lang="en-US" altLang="zh-CN" sz="2600" dirty="0" err="1">
                <a:solidFill>
                  <a:srgbClr val="CC0099"/>
                </a:solidFill>
                <a:latin typeface="+mn-ea"/>
                <a:cs typeface="Times New Roman" pitchFamily="18" charset="0"/>
              </a:rPr>
              <a:t>bg</a:t>
            </a:r>
            <a:r>
              <a:rPr lang="zh-CN" altLang="en-US" sz="2600" dirty="0">
                <a:solidFill>
                  <a:srgbClr val="CC0099"/>
                </a:solidFill>
                <a:latin typeface="+mn-ea"/>
                <a:cs typeface="Times New Roman" pitchFamily="18" charset="0"/>
              </a:rPr>
              <a:t>命令</a:t>
            </a:r>
            <a:endParaRPr lang="en-US" altLang="zh-CN" sz="2600" dirty="0">
              <a:solidFill>
                <a:srgbClr val="CC0099"/>
              </a:solidFill>
              <a:latin typeface="+mn-ea"/>
              <a:cs typeface="Times New Roman" pitchFamily="18" charset="0"/>
            </a:endParaRPr>
          </a:p>
          <a:p>
            <a:pPr marL="344487" lvl="1" indent="0">
              <a:buNone/>
            </a:pPr>
            <a:r>
              <a:rPr lang="zh-CN" altLang="en-US" dirty="0">
                <a:latin typeface="+mn-ea"/>
                <a:cs typeface="Times New Roman" pitchFamily="18" charset="0"/>
              </a:rPr>
              <a:t>格式：</a:t>
            </a:r>
            <a:r>
              <a:rPr lang="en-US" altLang="zh-CN" dirty="0" err="1">
                <a:solidFill>
                  <a:srgbClr val="0000CC"/>
                </a:solidFill>
                <a:latin typeface="+mn-ea"/>
                <a:cs typeface="Times New Roman" pitchFamily="18" charset="0"/>
              </a:rPr>
              <a:t>bg</a:t>
            </a:r>
            <a:r>
              <a:rPr lang="en-US" altLang="zh-CN" dirty="0">
                <a:solidFill>
                  <a:srgbClr val="0000CC"/>
                </a:solidFill>
                <a:latin typeface="+mn-ea"/>
                <a:cs typeface="Times New Roman" pitchFamily="18" charset="0"/>
              </a:rPr>
              <a:t> [</a:t>
            </a:r>
            <a:r>
              <a:rPr lang="zh-CN" altLang="en-US" dirty="0">
                <a:solidFill>
                  <a:srgbClr val="0000CC"/>
                </a:solidFill>
                <a:latin typeface="+mn-ea"/>
                <a:cs typeface="Times New Roman" pitchFamily="18" charset="0"/>
              </a:rPr>
              <a:t>作业号</a:t>
            </a:r>
            <a:r>
              <a:rPr lang="en-US" altLang="zh-CN" dirty="0">
                <a:solidFill>
                  <a:srgbClr val="0000CC"/>
                </a:solidFill>
                <a:latin typeface="+mn-ea"/>
                <a:cs typeface="Times New Roman" pitchFamily="18" charset="0"/>
              </a:rPr>
              <a:t>] </a:t>
            </a:r>
            <a:r>
              <a:rPr lang="zh-CN" altLang="en-US" dirty="0">
                <a:latin typeface="+mn-ea"/>
                <a:cs typeface="Times New Roman" pitchFamily="18" charset="0"/>
              </a:rPr>
              <a:t>　　</a:t>
            </a:r>
            <a:r>
              <a:rPr lang="en-US" altLang="zh-CN" dirty="0">
                <a:solidFill>
                  <a:schemeClr val="tx1"/>
                </a:solidFill>
                <a:latin typeface="+mn-ea"/>
                <a:cs typeface="Times New Roman" pitchFamily="18" charset="0"/>
              </a:rPr>
              <a:t> </a:t>
            </a:r>
          </a:p>
          <a:p>
            <a:pPr marL="344487" lvl="1" indent="0">
              <a:buNone/>
            </a:pPr>
            <a:r>
              <a:rPr lang="zh-CN" altLang="en-US" dirty="0">
                <a:latin typeface="+mn-ea"/>
                <a:cs typeface="Times New Roman" pitchFamily="18" charset="0"/>
              </a:rPr>
              <a:t>功能：将前台作业切换到后台运行</a:t>
            </a:r>
            <a:r>
              <a:rPr lang="en-US" altLang="zh-CN" dirty="0">
                <a:latin typeface="+mn-ea"/>
                <a:cs typeface="Times New Roman" pitchFamily="18" charset="0"/>
              </a:rPr>
              <a:t>,</a:t>
            </a:r>
            <a:r>
              <a:rPr lang="zh-CN" altLang="en-US" dirty="0">
                <a:latin typeface="+mn-ea"/>
                <a:cs typeface="Times New Roman" pitchFamily="18" charset="0"/>
              </a:rPr>
              <a:t>功能上与在</a:t>
            </a:r>
            <a:r>
              <a:rPr lang="en-US" altLang="zh-CN" dirty="0">
                <a:latin typeface="+mn-ea"/>
                <a:cs typeface="Times New Roman" pitchFamily="18" charset="0"/>
              </a:rPr>
              <a:t>Shell</a:t>
            </a:r>
            <a:r>
              <a:rPr lang="zh-CN" altLang="en-US" dirty="0">
                <a:latin typeface="+mn-ea"/>
                <a:cs typeface="Times New Roman" pitchFamily="18" charset="0"/>
              </a:rPr>
              <a:t>命令行的末尾加上“</a:t>
            </a:r>
            <a:r>
              <a:rPr lang="en-US" altLang="zh-CN" dirty="0">
                <a:latin typeface="+mn-ea"/>
                <a:cs typeface="Times New Roman" pitchFamily="18" charset="0"/>
              </a:rPr>
              <a:t>&amp;</a:t>
            </a:r>
            <a:r>
              <a:rPr lang="zh-CN" altLang="en-US" dirty="0">
                <a:latin typeface="+mn-ea"/>
                <a:cs typeface="Times New Roman" pitchFamily="18" charset="0"/>
              </a:rPr>
              <a:t>”符号类似。若未指定作业号，则将当前作业切换到后台。</a:t>
            </a:r>
            <a:endParaRPr lang="en-US" altLang="zh-CN" dirty="0">
              <a:latin typeface="+mn-ea"/>
              <a:cs typeface="Times New Roman" pitchFamily="18" charset="0"/>
            </a:endParaRPr>
          </a:p>
          <a:p>
            <a:pPr marL="0" indent="-4763">
              <a:buNone/>
            </a:pPr>
            <a:r>
              <a:rPr lang="zh-CN" altLang="en-US" sz="2600" dirty="0">
                <a:latin typeface="+mn-ea"/>
                <a:cs typeface="Times New Roman" pitchFamily="18" charset="0"/>
              </a:rPr>
              <a:t>例</a:t>
            </a:r>
            <a:r>
              <a:rPr lang="en-US" altLang="zh-CN" sz="2600" dirty="0">
                <a:latin typeface="+mn-ea"/>
                <a:cs typeface="Times New Roman" pitchFamily="18" charset="0"/>
              </a:rPr>
              <a:t>1</a:t>
            </a:r>
            <a:r>
              <a:rPr lang="zh-CN" altLang="en-US" sz="2600" dirty="0">
                <a:latin typeface="+mn-ea"/>
                <a:cs typeface="Times New Roman" pitchFamily="18" charset="0"/>
              </a:rPr>
              <a:t>：使用</a:t>
            </a:r>
            <a:r>
              <a:rPr lang="en-US" altLang="zh-CN" sz="2600" dirty="0">
                <a:latin typeface="+mn-ea"/>
                <a:cs typeface="Times New Roman" pitchFamily="18" charset="0"/>
              </a:rPr>
              <a:t>vi</a:t>
            </a:r>
            <a:r>
              <a:rPr lang="zh-CN" altLang="en-US" sz="2600" dirty="0">
                <a:latin typeface="+mn-ea"/>
                <a:cs typeface="Times New Roman" pitchFamily="18" charset="0"/>
              </a:rPr>
              <a:t>编辑</a:t>
            </a:r>
            <a:r>
              <a:rPr lang="en-US" altLang="zh-CN" sz="2600" dirty="0" err="1">
                <a:latin typeface="+mn-ea"/>
                <a:cs typeface="Times New Roman" pitchFamily="18" charset="0"/>
              </a:rPr>
              <a:t>f1</a:t>
            </a:r>
            <a:r>
              <a:rPr lang="zh-CN" altLang="en-US" sz="2600" dirty="0">
                <a:latin typeface="+mn-ea"/>
                <a:cs typeface="Times New Roman" pitchFamily="18" charset="0"/>
              </a:rPr>
              <a:t>文件，然后使用</a:t>
            </a:r>
            <a:r>
              <a:rPr lang="en-US" altLang="zh-CN" sz="2600" dirty="0">
                <a:latin typeface="+mn-ea"/>
                <a:cs typeface="Times New Roman" pitchFamily="18" charset="0"/>
              </a:rPr>
              <a:t>[</a:t>
            </a:r>
            <a:r>
              <a:rPr lang="en-US" altLang="zh-CN" sz="2600" dirty="0" err="1">
                <a:latin typeface="+mn-ea"/>
                <a:cs typeface="Times New Roman" pitchFamily="18" charset="0"/>
              </a:rPr>
              <a:t>Ctrl+Z</a:t>
            </a:r>
            <a:r>
              <a:rPr lang="en-US" altLang="zh-CN" sz="2600" dirty="0">
                <a:latin typeface="+mn-ea"/>
                <a:cs typeface="Times New Roman" pitchFamily="18" charset="0"/>
              </a:rPr>
              <a:t>]</a:t>
            </a:r>
            <a:r>
              <a:rPr lang="zh-CN" altLang="en-US" sz="2600" dirty="0">
                <a:latin typeface="+mn-ea"/>
                <a:cs typeface="Times New Roman" pitchFamily="18" charset="0"/>
              </a:rPr>
              <a:t>组合键挂起</a:t>
            </a:r>
            <a:r>
              <a:rPr lang="en-US" altLang="zh-CN" sz="2600" dirty="0">
                <a:latin typeface="+mn-ea"/>
                <a:cs typeface="Times New Roman" pitchFamily="18" charset="0"/>
              </a:rPr>
              <a:t>vi,</a:t>
            </a:r>
            <a:r>
              <a:rPr lang="zh-CN" altLang="en-US" sz="2600" dirty="0">
                <a:latin typeface="+mn-ea"/>
                <a:cs typeface="Times New Roman" pitchFamily="18" charset="0"/>
              </a:rPr>
              <a:t>在将其切换到后台。</a:t>
            </a:r>
            <a:endParaRPr lang="en-US" altLang="zh-CN" sz="2600" dirty="0">
              <a:latin typeface="+mn-ea"/>
              <a:cs typeface="Times New Roman" pitchFamily="18" charset="0"/>
            </a:endParaRPr>
          </a:p>
          <a:p>
            <a:pPr marL="0" indent="-4763">
              <a:lnSpc>
                <a:spcPct val="80000"/>
              </a:lnSpc>
              <a:buNone/>
            </a:pPr>
            <a:r>
              <a:rPr lang="zh-CN" altLang="en-US" sz="2400" dirty="0"/>
              <a:t>［</a:t>
            </a:r>
            <a:r>
              <a:rPr lang="en-US" altLang="zh-CN" sz="2400" dirty="0"/>
              <a:t>root@ Linux  root</a:t>
            </a:r>
            <a:r>
              <a:rPr lang="zh-CN" altLang="en-US" sz="2400" dirty="0"/>
              <a:t>］ </a:t>
            </a:r>
            <a:r>
              <a:rPr lang="en-US" altLang="zh-CN" sz="2400" dirty="0"/>
              <a:t># </a:t>
            </a:r>
            <a:r>
              <a:rPr lang="en-US" altLang="zh-CN" sz="2400" dirty="0">
                <a:solidFill>
                  <a:srgbClr val="0000CC"/>
                </a:solidFill>
              </a:rPr>
              <a:t>vi  </a:t>
            </a:r>
            <a:r>
              <a:rPr lang="en-US" altLang="zh-CN" sz="2400" dirty="0" err="1">
                <a:solidFill>
                  <a:srgbClr val="0000CC"/>
                </a:solidFill>
              </a:rPr>
              <a:t>f1</a:t>
            </a:r>
            <a:endParaRPr lang="en-US" altLang="zh-CN" sz="2400" dirty="0">
              <a:solidFill>
                <a:srgbClr val="0000CC"/>
              </a:solidFill>
            </a:endParaRPr>
          </a:p>
          <a:p>
            <a:pPr marL="0" indent="-4763">
              <a:lnSpc>
                <a:spcPct val="80000"/>
              </a:lnSpc>
              <a:buNone/>
            </a:pPr>
            <a:r>
              <a:rPr lang="en-US" altLang="zh-CN" sz="2400" dirty="0">
                <a:latin typeface="+mn-ea"/>
                <a:cs typeface="Times New Roman" pitchFamily="18" charset="0"/>
              </a:rPr>
              <a:t> ……</a:t>
            </a:r>
          </a:p>
          <a:p>
            <a:pPr marL="0" indent="-4763">
              <a:lnSpc>
                <a:spcPct val="80000"/>
              </a:lnSpc>
              <a:buNone/>
            </a:pPr>
            <a:r>
              <a:rPr lang="en-US" altLang="zh-CN" sz="2400" dirty="0">
                <a:latin typeface="+mn-ea"/>
                <a:cs typeface="Times New Roman" pitchFamily="18" charset="0"/>
              </a:rPr>
              <a:t> [1]+  Stopped              vi </a:t>
            </a:r>
            <a:r>
              <a:rPr lang="en-US" altLang="zh-CN" sz="2400" dirty="0" err="1">
                <a:latin typeface="+mn-ea"/>
                <a:cs typeface="Times New Roman" pitchFamily="18" charset="0"/>
              </a:rPr>
              <a:t>f1</a:t>
            </a:r>
            <a:endParaRPr lang="en-US" altLang="zh-CN" sz="2400" dirty="0">
              <a:latin typeface="+mn-ea"/>
              <a:cs typeface="Times New Roman" pitchFamily="18" charset="0"/>
            </a:endParaRPr>
          </a:p>
          <a:p>
            <a:pPr marL="0" indent="-4763">
              <a:lnSpc>
                <a:spcPct val="80000"/>
              </a:lnSpc>
              <a:buNone/>
            </a:pPr>
            <a:r>
              <a:rPr lang="zh-CN" altLang="en-US" sz="2400" dirty="0"/>
              <a:t>［</a:t>
            </a:r>
            <a:r>
              <a:rPr lang="en-US" altLang="zh-CN" sz="2400" dirty="0"/>
              <a:t>root@ Linux  root</a:t>
            </a:r>
            <a:r>
              <a:rPr lang="zh-CN" altLang="en-US" sz="2400" dirty="0"/>
              <a:t>］ </a:t>
            </a:r>
            <a:r>
              <a:rPr lang="en-US" altLang="zh-CN" sz="2400" dirty="0"/>
              <a:t># </a:t>
            </a:r>
            <a:r>
              <a:rPr lang="en-US" altLang="zh-CN" sz="2400" dirty="0" err="1">
                <a:solidFill>
                  <a:srgbClr val="0000CC"/>
                </a:solidFill>
              </a:rPr>
              <a:t>bg</a:t>
            </a:r>
            <a:r>
              <a:rPr lang="en-US" altLang="zh-CN" sz="2400" dirty="0">
                <a:solidFill>
                  <a:srgbClr val="0000CC"/>
                </a:solidFill>
              </a:rPr>
              <a:t>  1 </a:t>
            </a:r>
          </a:p>
          <a:p>
            <a:pPr marL="0" indent="-4763">
              <a:lnSpc>
                <a:spcPct val="80000"/>
              </a:lnSpc>
              <a:buNone/>
            </a:pPr>
            <a:r>
              <a:rPr lang="en-US" altLang="zh-CN" sz="2400" dirty="0">
                <a:latin typeface="+mn-ea"/>
                <a:cs typeface="Times New Roman" pitchFamily="18" charset="0"/>
              </a:rPr>
              <a:t> [1]+  vi </a:t>
            </a:r>
            <a:r>
              <a:rPr lang="en-US" altLang="zh-CN" sz="2400" dirty="0" err="1">
                <a:latin typeface="+mn-ea"/>
                <a:cs typeface="Times New Roman" pitchFamily="18" charset="0"/>
              </a:rPr>
              <a:t>f1</a:t>
            </a:r>
            <a:r>
              <a:rPr lang="en-US" altLang="zh-CN" sz="2400" dirty="0">
                <a:latin typeface="+mn-ea"/>
                <a:cs typeface="Times New Roman" pitchFamily="18" charset="0"/>
              </a:rPr>
              <a:t>  &amp;</a:t>
            </a:r>
          </a:p>
          <a:p>
            <a:pPr marL="344487" lvl="1" indent="0">
              <a:buNone/>
            </a:pPr>
            <a:endParaRPr lang="en-US" altLang="zh-CN" sz="2400" dirty="0">
              <a:solidFill>
                <a:schemeClr val="tx1"/>
              </a:solidFill>
              <a:latin typeface="+mn-ea"/>
              <a:cs typeface="Times New Roman" pitchFamily="18" charset="0"/>
            </a:endParaRPr>
          </a:p>
        </p:txBody>
      </p:sp>
      <p:sp>
        <p:nvSpPr>
          <p:cNvPr id="5" name="Rectangle 2"/>
          <p:cNvSpPr>
            <a:spLocks noGrp="1" noChangeArrowheads="1"/>
          </p:cNvSpPr>
          <p:nvPr>
            <p:ph type="title"/>
          </p:nvPr>
        </p:nvSpPr>
        <p:spPr>
          <a:xfrm>
            <a:off x="457200" y="122238"/>
            <a:ext cx="7543800" cy="858837"/>
          </a:xfrm>
        </p:spPr>
        <p:txBody>
          <a:bodyPr/>
          <a:lstStyle/>
          <a:p>
            <a:r>
              <a:rPr lang="zh-CN" altLang="en-US" dirty="0">
                <a:latin typeface="+mj-ea"/>
              </a:rPr>
              <a:t>前后台切换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10</a:t>
            </a:fld>
            <a:endParaRPr lang="en-US" altLang="zh-CN" dirty="0"/>
          </a:p>
        </p:txBody>
      </p:sp>
    </p:spTree>
    <p:extLst>
      <p:ext uri="{BB962C8B-B14F-4D97-AF65-F5344CB8AC3E}">
        <p14:creationId xmlns:p14="http://schemas.microsoft.com/office/powerpoint/2010/main" val="31327532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body" idx="1"/>
          </p:nvPr>
        </p:nvSpPr>
        <p:spPr>
          <a:xfrm>
            <a:off x="323528" y="1196752"/>
            <a:ext cx="8496944" cy="4411662"/>
          </a:xfrm>
        </p:spPr>
        <p:txBody>
          <a:bodyPr/>
          <a:lstStyle/>
          <a:p>
            <a:pPr>
              <a:lnSpc>
                <a:spcPct val="120000"/>
              </a:lnSpc>
            </a:pPr>
            <a:r>
              <a:rPr lang="en-US" altLang="zh-CN" sz="2600" dirty="0" err="1">
                <a:solidFill>
                  <a:srgbClr val="CC0099"/>
                </a:solidFill>
                <a:latin typeface="+mn-ea"/>
                <a:cs typeface="Times New Roman" pitchFamily="18" charset="0"/>
              </a:rPr>
              <a:t>fg</a:t>
            </a:r>
            <a:r>
              <a:rPr lang="zh-CN" altLang="en-US" sz="2600" dirty="0">
                <a:solidFill>
                  <a:srgbClr val="CC0099"/>
                </a:solidFill>
                <a:latin typeface="+mn-ea"/>
                <a:cs typeface="Times New Roman" pitchFamily="18" charset="0"/>
              </a:rPr>
              <a:t>命令</a:t>
            </a:r>
            <a:endParaRPr lang="en-US" altLang="zh-CN" sz="2600" dirty="0">
              <a:solidFill>
                <a:srgbClr val="CC0099"/>
              </a:solidFill>
              <a:latin typeface="+mn-ea"/>
              <a:cs typeface="Times New Roman" pitchFamily="18" charset="0"/>
            </a:endParaRPr>
          </a:p>
          <a:p>
            <a:pPr marL="344487" lvl="1" indent="0">
              <a:lnSpc>
                <a:spcPct val="120000"/>
              </a:lnSpc>
              <a:buNone/>
            </a:pPr>
            <a:r>
              <a:rPr lang="zh-CN" altLang="en-US" dirty="0">
                <a:latin typeface="+mn-ea"/>
                <a:cs typeface="Times New Roman" pitchFamily="18" charset="0"/>
              </a:rPr>
              <a:t>格式：</a:t>
            </a:r>
            <a:r>
              <a:rPr lang="en-US" altLang="zh-CN" dirty="0" err="1">
                <a:solidFill>
                  <a:srgbClr val="0000CC"/>
                </a:solidFill>
                <a:latin typeface="+mn-ea"/>
                <a:cs typeface="Times New Roman" pitchFamily="18" charset="0"/>
              </a:rPr>
              <a:t>fg</a:t>
            </a:r>
            <a:r>
              <a:rPr lang="en-US" altLang="zh-CN" dirty="0">
                <a:solidFill>
                  <a:srgbClr val="0000CC"/>
                </a:solidFill>
                <a:latin typeface="+mn-ea"/>
                <a:cs typeface="Times New Roman" pitchFamily="18" charset="0"/>
              </a:rPr>
              <a:t> [</a:t>
            </a:r>
            <a:r>
              <a:rPr lang="zh-CN" altLang="en-US" dirty="0">
                <a:solidFill>
                  <a:srgbClr val="0000CC"/>
                </a:solidFill>
                <a:latin typeface="+mn-ea"/>
                <a:cs typeface="Times New Roman" pitchFamily="18" charset="0"/>
              </a:rPr>
              <a:t>作业号</a:t>
            </a:r>
            <a:r>
              <a:rPr lang="en-US" altLang="zh-CN" dirty="0">
                <a:solidFill>
                  <a:srgbClr val="0000CC"/>
                </a:solidFill>
                <a:latin typeface="+mn-ea"/>
                <a:cs typeface="Times New Roman" pitchFamily="18" charset="0"/>
              </a:rPr>
              <a:t>] </a:t>
            </a:r>
            <a:r>
              <a:rPr lang="zh-CN" altLang="en-US" dirty="0">
                <a:latin typeface="+mn-ea"/>
                <a:cs typeface="Times New Roman" pitchFamily="18" charset="0"/>
              </a:rPr>
              <a:t>　　</a:t>
            </a:r>
            <a:r>
              <a:rPr lang="en-US" altLang="zh-CN" dirty="0">
                <a:latin typeface="+mn-ea"/>
                <a:cs typeface="Times New Roman" pitchFamily="18" charset="0"/>
              </a:rPr>
              <a:t> </a:t>
            </a:r>
          </a:p>
          <a:p>
            <a:pPr marL="344487" lvl="1" indent="0">
              <a:lnSpc>
                <a:spcPct val="120000"/>
              </a:lnSpc>
              <a:buNone/>
            </a:pPr>
            <a:r>
              <a:rPr lang="zh-CN" altLang="en-US" dirty="0">
                <a:latin typeface="+mn-ea"/>
                <a:cs typeface="Times New Roman" pitchFamily="18" charset="0"/>
              </a:rPr>
              <a:t>功能：将后台作业切换到前台运行。若未指定作业号，则将后台作业序列中的第一个作业切换到前台。</a:t>
            </a:r>
            <a:endParaRPr lang="en-US" altLang="zh-CN" dirty="0">
              <a:latin typeface="+mn-ea"/>
              <a:cs typeface="Times New Roman" pitchFamily="18" charset="0"/>
            </a:endParaRPr>
          </a:p>
          <a:p>
            <a:pPr marL="0" indent="-4763">
              <a:lnSpc>
                <a:spcPct val="120000"/>
              </a:lnSpc>
              <a:buNone/>
            </a:pPr>
            <a:r>
              <a:rPr lang="zh-CN" altLang="en-US" sz="2600" dirty="0">
                <a:latin typeface="+mn-ea"/>
                <a:cs typeface="Times New Roman" pitchFamily="18" charset="0"/>
              </a:rPr>
              <a:t>例</a:t>
            </a:r>
            <a:r>
              <a:rPr lang="en-US" altLang="zh-CN" sz="2600" dirty="0">
                <a:latin typeface="+mn-ea"/>
                <a:cs typeface="Times New Roman" pitchFamily="18" charset="0"/>
              </a:rPr>
              <a:t>2</a:t>
            </a:r>
            <a:r>
              <a:rPr lang="zh-CN" altLang="en-US" sz="2600" dirty="0">
                <a:latin typeface="+mn-ea"/>
                <a:cs typeface="Times New Roman" pitchFamily="18" charset="0"/>
              </a:rPr>
              <a:t>：将例</a:t>
            </a:r>
            <a:r>
              <a:rPr lang="en-US" altLang="zh-CN" sz="2600" dirty="0">
                <a:latin typeface="+mn-ea"/>
                <a:cs typeface="Times New Roman" pitchFamily="18" charset="0"/>
              </a:rPr>
              <a:t>1</a:t>
            </a:r>
            <a:r>
              <a:rPr lang="zh-CN" altLang="en-US" sz="2600" dirty="0">
                <a:latin typeface="+mn-ea"/>
                <a:cs typeface="Times New Roman" pitchFamily="18" charset="0"/>
              </a:rPr>
              <a:t>中的作业号为</a:t>
            </a:r>
            <a:r>
              <a:rPr lang="en-US" altLang="zh-CN" sz="2600" dirty="0">
                <a:latin typeface="+mn-ea"/>
                <a:cs typeface="Times New Roman" pitchFamily="18" charset="0"/>
              </a:rPr>
              <a:t>1</a:t>
            </a:r>
            <a:r>
              <a:rPr lang="zh-CN" altLang="en-US" sz="2600" dirty="0">
                <a:latin typeface="+mn-ea"/>
                <a:cs typeface="Times New Roman" pitchFamily="18" charset="0"/>
              </a:rPr>
              <a:t>的作业切换到前台继续编辑。</a:t>
            </a:r>
            <a:endParaRPr lang="en-US" altLang="zh-CN" sz="2600" dirty="0">
              <a:latin typeface="+mn-ea"/>
              <a:cs typeface="Times New Roman" pitchFamily="18" charset="0"/>
            </a:endParaRPr>
          </a:p>
          <a:p>
            <a:pPr marL="0" indent="-4763">
              <a:lnSpc>
                <a:spcPct val="120000"/>
              </a:lnSpc>
              <a:buNone/>
            </a:pPr>
            <a:r>
              <a:rPr lang="zh-CN" altLang="en-US" sz="2600" dirty="0"/>
              <a:t>［</a:t>
            </a:r>
            <a:r>
              <a:rPr lang="en-US" altLang="zh-CN" sz="2600" dirty="0"/>
              <a:t>root@ Linux  root</a:t>
            </a:r>
            <a:r>
              <a:rPr lang="zh-CN" altLang="en-US" sz="2600" dirty="0"/>
              <a:t>］ </a:t>
            </a:r>
            <a:r>
              <a:rPr lang="en-US" altLang="zh-CN" sz="2600" dirty="0"/>
              <a:t>#  </a:t>
            </a:r>
            <a:r>
              <a:rPr lang="en-US" altLang="zh-CN" sz="2600" dirty="0" err="1"/>
              <a:t>fg</a:t>
            </a:r>
            <a:r>
              <a:rPr lang="en-US" altLang="zh-CN" sz="2600" dirty="0"/>
              <a:t>  </a:t>
            </a:r>
            <a:r>
              <a:rPr lang="en-US" altLang="zh-CN" sz="2600" dirty="0">
                <a:solidFill>
                  <a:srgbClr val="0000CC"/>
                </a:solidFill>
              </a:rPr>
              <a:t>1</a:t>
            </a:r>
          </a:p>
          <a:p>
            <a:pPr marL="0" indent="-4763">
              <a:lnSpc>
                <a:spcPct val="120000"/>
              </a:lnSpc>
              <a:buNone/>
            </a:pPr>
            <a:r>
              <a:rPr lang="zh-CN" altLang="en-US" sz="2600" dirty="0"/>
              <a:t>这时，系统进入</a:t>
            </a:r>
            <a:r>
              <a:rPr lang="en-US" altLang="zh-CN" sz="2600" dirty="0"/>
              <a:t>vi</a:t>
            </a:r>
            <a:r>
              <a:rPr lang="zh-CN" altLang="en-US" sz="2600" dirty="0"/>
              <a:t>编辑状态，用户可以继续编辑文件</a:t>
            </a:r>
            <a:r>
              <a:rPr lang="en-US" altLang="zh-CN" sz="2600" dirty="0" err="1"/>
              <a:t>f1</a:t>
            </a:r>
            <a:r>
              <a:rPr lang="zh-CN" altLang="en-US" sz="2600" dirty="0"/>
              <a:t>。</a:t>
            </a:r>
            <a:endParaRPr lang="en-US" altLang="zh-CN" sz="2600" dirty="0"/>
          </a:p>
          <a:p>
            <a:pPr marL="0" indent="-4763">
              <a:lnSpc>
                <a:spcPct val="120000"/>
              </a:lnSpc>
              <a:buNone/>
            </a:pPr>
            <a:endParaRPr lang="en-US" altLang="zh-CN" sz="2600" dirty="0">
              <a:latin typeface="+mn-ea"/>
              <a:cs typeface="Times New Roman" pitchFamily="18" charset="0"/>
            </a:endParaRPr>
          </a:p>
          <a:p>
            <a:pPr marL="344487" lvl="1" indent="0">
              <a:buNone/>
            </a:pPr>
            <a:endParaRPr lang="en-US" altLang="zh-CN" sz="2800" dirty="0">
              <a:latin typeface="+mn-ea"/>
              <a:cs typeface="Times New Roman" pitchFamily="18" charset="0"/>
            </a:endParaRPr>
          </a:p>
          <a:p>
            <a:pPr marL="344487" lvl="1" indent="0">
              <a:buNone/>
            </a:pPr>
            <a:endParaRPr lang="en-US" altLang="zh-CN" sz="2400" dirty="0">
              <a:solidFill>
                <a:schemeClr val="tx1"/>
              </a:solidFill>
              <a:latin typeface="+mn-ea"/>
              <a:cs typeface="Times New Roman" pitchFamily="18" charset="0"/>
            </a:endParaRPr>
          </a:p>
        </p:txBody>
      </p:sp>
      <p:sp>
        <p:nvSpPr>
          <p:cNvPr id="5" name="Rectangle 2"/>
          <p:cNvSpPr>
            <a:spLocks noGrp="1" noChangeArrowheads="1"/>
          </p:cNvSpPr>
          <p:nvPr>
            <p:ph type="title"/>
          </p:nvPr>
        </p:nvSpPr>
        <p:spPr>
          <a:xfrm>
            <a:off x="457200" y="122238"/>
            <a:ext cx="7543800" cy="858837"/>
          </a:xfrm>
        </p:spPr>
        <p:txBody>
          <a:bodyPr/>
          <a:lstStyle/>
          <a:p>
            <a:r>
              <a:rPr lang="zh-CN" altLang="en-US" dirty="0">
                <a:latin typeface="+mj-ea"/>
              </a:rPr>
              <a:t>前后台切换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11</a:t>
            </a:fld>
            <a:endParaRPr lang="en-US" altLang="zh-CN"/>
          </a:p>
        </p:txBody>
      </p:sp>
    </p:spTree>
    <p:extLst>
      <p:ext uri="{BB962C8B-B14F-4D97-AF65-F5344CB8AC3E}">
        <p14:creationId xmlns:p14="http://schemas.microsoft.com/office/powerpoint/2010/main" val="9775115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body" idx="1"/>
          </p:nvPr>
        </p:nvSpPr>
        <p:spPr>
          <a:xfrm>
            <a:off x="323528" y="1196752"/>
            <a:ext cx="8352928" cy="4411662"/>
          </a:xfrm>
        </p:spPr>
        <p:txBody>
          <a:bodyPr/>
          <a:lstStyle/>
          <a:p>
            <a:pPr marL="0" indent="0">
              <a:buNone/>
            </a:pPr>
            <a:r>
              <a:rPr lang="zh-CN" altLang="en-US" sz="2800" dirty="0">
                <a:solidFill>
                  <a:srgbClr val="0000CC"/>
                </a:solidFill>
                <a:latin typeface="+mn-ea"/>
                <a:cs typeface="Times New Roman" pitchFamily="18" charset="0"/>
              </a:rPr>
              <a:t>显示作业号</a:t>
            </a:r>
            <a:endParaRPr lang="en-US" altLang="zh-CN" sz="2800" dirty="0">
              <a:solidFill>
                <a:srgbClr val="0000CC"/>
              </a:solidFill>
              <a:latin typeface="+mn-ea"/>
              <a:cs typeface="Times New Roman" pitchFamily="18" charset="0"/>
            </a:endParaRPr>
          </a:p>
          <a:p>
            <a:r>
              <a:rPr lang="en-US" altLang="zh-CN" sz="2800" dirty="0">
                <a:solidFill>
                  <a:srgbClr val="CC0099"/>
                </a:solidFill>
                <a:latin typeface="+mn-ea"/>
                <a:cs typeface="Times New Roman" pitchFamily="18" charset="0"/>
              </a:rPr>
              <a:t>jobs</a:t>
            </a:r>
            <a:r>
              <a:rPr lang="zh-CN" altLang="en-US" sz="2800" dirty="0">
                <a:solidFill>
                  <a:srgbClr val="CC0099"/>
                </a:solidFill>
                <a:latin typeface="+mn-ea"/>
                <a:cs typeface="Times New Roman" pitchFamily="18" charset="0"/>
              </a:rPr>
              <a:t>命令</a:t>
            </a:r>
            <a:endParaRPr lang="en-US" altLang="zh-CN" sz="2800" dirty="0">
              <a:solidFill>
                <a:srgbClr val="CC0099"/>
              </a:solidFill>
              <a:latin typeface="+mn-ea"/>
              <a:cs typeface="Times New Roman" pitchFamily="18" charset="0"/>
            </a:endParaRPr>
          </a:p>
          <a:p>
            <a:pPr marL="344487" lvl="1" indent="0">
              <a:buNone/>
            </a:pPr>
            <a:r>
              <a:rPr lang="zh-CN" altLang="en-US" sz="2800" dirty="0">
                <a:latin typeface="+mn-ea"/>
                <a:cs typeface="Times New Roman" pitchFamily="18" charset="0"/>
              </a:rPr>
              <a:t>格式：</a:t>
            </a:r>
            <a:r>
              <a:rPr lang="en-US" altLang="zh-CN" sz="2800" dirty="0">
                <a:solidFill>
                  <a:srgbClr val="0000CC"/>
                </a:solidFill>
                <a:latin typeface="+mn-ea"/>
                <a:cs typeface="Times New Roman" pitchFamily="18" charset="0"/>
              </a:rPr>
              <a:t>jobs [</a:t>
            </a:r>
            <a:r>
              <a:rPr lang="zh-CN" altLang="en-US" sz="2800" dirty="0">
                <a:solidFill>
                  <a:srgbClr val="0000CC"/>
                </a:solidFill>
                <a:latin typeface="+mn-ea"/>
                <a:cs typeface="Times New Roman" pitchFamily="18" charset="0"/>
              </a:rPr>
              <a:t>选项</a:t>
            </a:r>
            <a:r>
              <a:rPr lang="en-US" altLang="zh-CN" sz="2800" dirty="0">
                <a:solidFill>
                  <a:srgbClr val="0000CC"/>
                </a:solidFill>
                <a:latin typeface="+mn-ea"/>
                <a:cs typeface="Times New Roman" pitchFamily="18" charset="0"/>
              </a:rPr>
              <a:t>] </a:t>
            </a:r>
            <a:r>
              <a:rPr lang="zh-CN" altLang="en-US" sz="2800" dirty="0">
                <a:latin typeface="+mn-ea"/>
                <a:cs typeface="Times New Roman" pitchFamily="18" charset="0"/>
              </a:rPr>
              <a:t>　　</a:t>
            </a:r>
            <a:r>
              <a:rPr lang="en-US" altLang="zh-CN" sz="2800" dirty="0">
                <a:solidFill>
                  <a:schemeClr val="tx1"/>
                </a:solidFill>
                <a:latin typeface="+mn-ea"/>
                <a:cs typeface="Times New Roman" pitchFamily="18" charset="0"/>
              </a:rPr>
              <a:t> </a:t>
            </a:r>
          </a:p>
          <a:p>
            <a:pPr marL="344487" lvl="1" indent="0">
              <a:buNone/>
            </a:pPr>
            <a:r>
              <a:rPr lang="zh-CN" altLang="en-US" sz="2800" dirty="0">
                <a:latin typeface="+mn-ea"/>
                <a:cs typeface="Times New Roman" pitchFamily="18" charset="0"/>
              </a:rPr>
              <a:t>功能：显示当前所有作业。</a:t>
            </a:r>
            <a:endParaRPr lang="en-US" altLang="zh-CN" sz="2800" dirty="0">
              <a:latin typeface="+mn-ea"/>
              <a:cs typeface="Times New Roman" pitchFamily="18" charset="0"/>
            </a:endParaRPr>
          </a:p>
          <a:p>
            <a:r>
              <a:rPr lang="zh-CN" altLang="en-US" sz="2800" dirty="0">
                <a:latin typeface="+mn-ea"/>
                <a:cs typeface="Times New Roman" pitchFamily="18" charset="0"/>
              </a:rPr>
              <a:t>主要选项说明：　　</a:t>
            </a:r>
            <a:r>
              <a:rPr lang="en-US" altLang="zh-CN" sz="2800" dirty="0">
                <a:latin typeface="+mn-ea"/>
                <a:cs typeface="Times New Roman" pitchFamily="18" charset="0"/>
              </a:rPr>
              <a:t> </a:t>
            </a:r>
          </a:p>
          <a:p>
            <a:pPr marL="344487" lvl="1" indent="0">
              <a:buNone/>
            </a:pPr>
            <a:r>
              <a:rPr lang="en-US" altLang="zh-CN" sz="2800" dirty="0">
                <a:latin typeface="+mn-ea"/>
                <a:cs typeface="Times New Roman" pitchFamily="18" charset="0"/>
              </a:rPr>
              <a:t>-p  </a:t>
            </a:r>
            <a:r>
              <a:rPr lang="zh-CN" altLang="en-US" sz="2800" dirty="0">
                <a:latin typeface="+mn-ea"/>
                <a:cs typeface="Times New Roman" pitchFamily="18" charset="0"/>
              </a:rPr>
              <a:t>仅显示进程号</a:t>
            </a:r>
            <a:endParaRPr lang="en-US" altLang="zh-CN" sz="2800" dirty="0">
              <a:latin typeface="+mn-ea"/>
              <a:cs typeface="Times New Roman" pitchFamily="18" charset="0"/>
            </a:endParaRPr>
          </a:p>
          <a:p>
            <a:pPr marL="344487" lvl="1" indent="0">
              <a:buNone/>
            </a:pPr>
            <a:r>
              <a:rPr lang="en-US" altLang="zh-CN" sz="2800" dirty="0">
                <a:latin typeface="+mn-ea"/>
                <a:cs typeface="Times New Roman" pitchFamily="18" charset="0"/>
              </a:rPr>
              <a:t>-l  </a:t>
            </a:r>
            <a:r>
              <a:rPr lang="zh-CN" altLang="en-US" sz="2800" dirty="0">
                <a:latin typeface="+mn-ea"/>
                <a:cs typeface="Times New Roman" pitchFamily="18" charset="0"/>
              </a:rPr>
              <a:t>显示进程号和作业号</a:t>
            </a:r>
            <a:endParaRPr lang="en-US" altLang="zh-CN" sz="2800" dirty="0">
              <a:latin typeface="+mn-ea"/>
              <a:cs typeface="Times New Roman" pitchFamily="18" charset="0"/>
            </a:endParaRPr>
          </a:p>
          <a:p>
            <a:pPr marL="344487" lvl="1" indent="0">
              <a:buNone/>
            </a:pPr>
            <a:endParaRPr lang="en-US" altLang="zh-CN" sz="2800" dirty="0">
              <a:latin typeface="+mn-ea"/>
              <a:cs typeface="Times New Roman" pitchFamily="18" charset="0"/>
            </a:endParaRPr>
          </a:p>
          <a:p>
            <a:pPr marL="344487" lvl="1" indent="0">
              <a:buNone/>
            </a:pPr>
            <a:endParaRPr lang="en-US" altLang="zh-CN" sz="2400" dirty="0">
              <a:solidFill>
                <a:schemeClr val="tx1"/>
              </a:solidFill>
              <a:latin typeface="+mn-ea"/>
              <a:cs typeface="Times New Roman" pitchFamily="18" charset="0"/>
            </a:endParaRPr>
          </a:p>
          <a:p>
            <a:endParaRPr lang="zh-CN" altLang="en-US" sz="2000" b="0" dirty="0">
              <a:solidFill>
                <a:schemeClr val="tx1"/>
              </a:solidFill>
              <a:latin typeface="华文新魏" pitchFamily="2" charset="-122"/>
              <a:ea typeface="华文新魏" pitchFamily="2" charset="-122"/>
              <a:cs typeface="Times New Roman" pitchFamily="18" charset="0"/>
            </a:endParaRPr>
          </a:p>
        </p:txBody>
      </p:sp>
      <p:sp>
        <p:nvSpPr>
          <p:cNvPr id="5" name="Rectangle 2"/>
          <p:cNvSpPr>
            <a:spLocks noGrp="1" noChangeArrowheads="1"/>
          </p:cNvSpPr>
          <p:nvPr>
            <p:ph type="title"/>
          </p:nvPr>
        </p:nvSpPr>
        <p:spPr>
          <a:xfrm>
            <a:off x="457200" y="122238"/>
            <a:ext cx="7543800" cy="858837"/>
          </a:xfrm>
        </p:spPr>
        <p:txBody>
          <a:bodyPr/>
          <a:lstStyle/>
          <a:p>
            <a:r>
              <a:rPr lang="zh-CN" altLang="en-US" dirty="0"/>
              <a:t>管理进程的</a:t>
            </a:r>
            <a:r>
              <a:rPr lang="en-US" altLang="zh-CN" dirty="0"/>
              <a:t>Shell</a:t>
            </a:r>
            <a:r>
              <a:rPr lang="zh-CN" altLang="en-US" dirty="0"/>
              <a:t>命令</a:t>
            </a:r>
            <a:endParaRPr lang="zh-CN" altLang="en-US" dirty="0">
              <a:latin typeface="+mj-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12</a:t>
            </a:fld>
            <a:endParaRPr lang="en-US" altLang="zh-CN"/>
          </a:p>
        </p:txBody>
      </p:sp>
    </p:spTree>
    <p:extLst>
      <p:ext uri="{BB962C8B-B14F-4D97-AF65-F5344CB8AC3E}">
        <p14:creationId xmlns:p14="http://schemas.microsoft.com/office/powerpoint/2010/main" val="265594933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7" name="Rectangle 3"/>
          <p:cNvSpPr>
            <a:spLocks noGrp="1" noChangeArrowheads="1"/>
          </p:cNvSpPr>
          <p:nvPr>
            <p:ph type="body" idx="1"/>
          </p:nvPr>
        </p:nvSpPr>
        <p:spPr>
          <a:xfrm>
            <a:off x="468312" y="980728"/>
            <a:ext cx="8280151" cy="5390058"/>
          </a:xfrm>
        </p:spPr>
        <p:txBody>
          <a:bodyPr/>
          <a:lstStyle/>
          <a:p>
            <a:pPr>
              <a:buFontTx/>
              <a:buNone/>
            </a:pPr>
            <a:r>
              <a:rPr lang="zh-CN" altLang="en-US" sz="2200" dirty="0">
                <a:solidFill>
                  <a:srgbClr val="CC0099"/>
                </a:solidFill>
                <a:latin typeface="+mn-ea"/>
              </a:rPr>
              <a:t>	</a:t>
            </a:r>
            <a:r>
              <a:rPr lang="zh-CN" altLang="zh-CN" sz="2400" dirty="0">
                <a:solidFill>
                  <a:srgbClr val="CC0099"/>
                </a:solidFill>
                <a:latin typeface="+mn-ea"/>
              </a:rPr>
              <a:t>ps</a:t>
            </a:r>
            <a:r>
              <a:rPr lang="zh-CN" altLang="en-US" sz="2400" dirty="0">
                <a:solidFill>
                  <a:srgbClr val="CC0099"/>
                </a:solidFill>
                <a:latin typeface="+mn-ea"/>
              </a:rPr>
              <a:t>命令</a:t>
            </a:r>
          </a:p>
          <a:p>
            <a:pPr>
              <a:buFontTx/>
              <a:buNone/>
            </a:pPr>
            <a:r>
              <a:rPr lang="zh-CN" altLang="en-US" sz="2400" dirty="0">
                <a:solidFill>
                  <a:schemeClr val="tx1"/>
                </a:solidFill>
                <a:latin typeface="+mn-ea"/>
              </a:rPr>
              <a:t>	</a:t>
            </a:r>
            <a:r>
              <a:rPr lang="zh-CN" altLang="en-US" sz="2400" dirty="0">
                <a:solidFill>
                  <a:srgbClr val="0000CC"/>
                </a:solidFill>
                <a:latin typeface="+mn-ea"/>
              </a:rPr>
              <a:t>格式：</a:t>
            </a:r>
            <a:r>
              <a:rPr lang="zh-CN" altLang="zh-CN" sz="2400" dirty="0">
                <a:solidFill>
                  <a:srgbClr val="0000CC"/>
                </a:solidFill>
                <a:latin typeface="+mn-ea"/>
              </a:rPr>
              <a:t>ps  [</a:t>
            </a:r>
            <a:r>
              <a:rPr lang="zh-CN" altLang="en-US" sz="2400" dirty="0">
                <a:solidFill>
                  <a:srgbClr val="0000CC"/>
                </a:solidFill>
                <a:latin typeface="+mn-ea"/>
              </a:rPr>
              <a:t>选项</a:t>
            </a:r>
            <a:r>
              <a:rPr lang="zh-CN" altLang="zh-CN" sz="2400" dirty="0">
                <a:solidFill>
                  <a:srgbClr val="0000CC"/>
                </a:solidFill>
                <a:latin typeface="+mn-ea"/>
              </a:rPr>
              <a:t>]</a:t>
            </a:r>
          </a:p>
          <a:p>
            <a:pPr>
              <a:buFontTx/>
              <a:buNone/>
            </a:pPr>
            <a:r>
              <a:rPr lang="zh-CN" altLang="zh-CN" sz="2400" dirty="0">
                <a:solidFill>
                  <a:schemeClr val="tx1"/>
                </a:solidFill>
                <a:latin typeface="+mn-ea"/>
              </a:rPr>
              <a:t>	</a:t>
            </a:r>
            <a:r>
              <a:rPr lang="zh-CN" altLang="en-US" sz="2400" dirty="0">
                <a:solidFill>
                  <a:schemeClr val="tx1"/>
                </a:solidFill>
                <a:latin typeface="+mn-ea"/>
              </a:rPr>
              <a:t>功能：显示系统中当前的进程及其状态。</a:t>
            </a:r>
          </a:p>
          <a:p>
            <a:pPr>
              <a:buFontTx/>
              <a:buNone/>
            </a:pPr>
            <a:r>
              <a:rPr lang="zh-CN" altLang="en-US" sz="2400" dirty="0">
                <a:solidFill>
                  <a:schemeClr val="tx1"/>
                </a:solidFill>
                <a:latin typeface="+mn-ea"/>
              </a:rPr>
              <a:t>	常用选项：</a:t>
            </a:r>
          </a:p>
          <a:p>
            <a:pPr>
              <a:buFontTx/>
              <a:buNone/>
            </a:pPr>
            <a:r>
              <a:rPr lang="en-US" altLang="zh-CN" sz="2400" dirty="0">
                <a:solidFill>
                  <a:schemeClr val="tx1"/>
                </a:solidFill>
                <a:latin typeface="+mn-ea"/>
              </a:rPr>
              <a:t>  </a:t>
            </a:r>
            <a:r>
              <a:rPr lang="zh-CN" altLang="zh-CN" sz="2400" dirty="0">
                <a:solidFill>
                  <a:schemeClr val="tx1"/>
                </a:solidFill>
                <a:latin typeface="+mn-ea"/>
              </a:rPr>
              <a:t>-a   </a:t>
            </a:r>
            <a:r>
              <a:rPr lang="en-US" altLang="zh-CN" sz="2400" dirty="0">
                <a:solidFill>
                  <a:schemeClr val="tx1"/>
                </a:solidFill>
                <a:latin typeface="+mn-ea"/>
              </a:rPr>
              <a:t> </a:t>
            </a:r>
            <a:r>
              <a:rPr lang="zh-CN" altLang="en-US" sz="2400" dirty="0">
                <a:solidFill>
                  <a:schemeClr val="tx1"/>
                </a:solidFill>
                <a:latin typeface="+mn-ea"/>
              </a:rPr>
              <a:t>显示当前终端上所有用户的进程。</a:t>
            </a:r>
            <a:endParaRPr lang="en-US" altLang="zh-CN" sz="2400" dirty="0">
              <a:solidFill>
                <a:schemeClr val="tx1"/>
              </a:solidFill>
              <a:latin typeface="+mn-ea"/>
            </a:endParaRPr>
          </a:p>
          <a:p>
            <a:pPr>
              <a:buFontTx/>
              <a:buNone/>
            </a:pPr>
            <a:r>
              <a:rPr lang="en-US" altLang="zh-CN" sz="2400" dirty="0">
                <a:latin typeface="+mn-ea"/>
              </a:rPr>
              <a:t>  -e    </a:t>
            </a:r>
            <a:r>
              <a:rPr lang="zh-CN" altLang="en-US" sz="2400" dirty="0">
                <a:latin typeface="+mn-ea"/>
              </a:rPr>
              <a:t>显示所有进程的信息。</a:t>
            </a:r>
            <a:endParaRPr lang="zh-CN" altLang="en-US" sz="2400" dirty="0">
              <a:solidFill>
                <a:schemeClr val="tx1"/>
              </a:solidFill>
              <a:latin typeface="+mn-ea"/>
            </a:endParaRPr>
          </a:p>
          <a:p>
            <a:pPr>
              <a:buFontTx/>
              <a:buNone/>
            </a:pPr>
            <a:r>
              <a:rPr lang="zh-CN" altLang="en-US" sz="2400" dirty="0">
                <a:solidFill>
                  <a:schemeClr val="tx1"/>
                </a:solidFill>
                <a:latin typeface="+mn-ea"/>
              </a:rPr>
              <a:t>  </a:t>
            </a:r>
            <a:r>
              <a:rPr lang="zh-CN" altLang="zh-CN" sz="2400" dirty="0">
                <a:solidFill>
                  <a:schemeClr val="tx1"/>
                </a:solidFill>
                <a:latin typeface="+mn-ea"/>
              </a:rPr>
              <a:t>-l   </a:t>
            </a:r>
            <a:r>
              <a:rPr lang="en-US" altLang="zh-CN" sz="2400" dirty="0">
                <a:solidFill>
                  <a:schemeClr val="tx1"/>
                </a:solidFill>
                <a:latin typeface="+mn-ea"/>
              </a:rPr>
              <a:t> </a:t>
            </a:r>
            <a:r>
              <a:rPr lang="zh-CN" altLang="en-US" sz="2400" dirty="0">
                <a:solidFill>
                  <a:schemeClr val="tx1"/>
                </a:solidFill>
                <a:latin typeface="+mn-ea"/>
              </a:rPr>
              <a:t>显示进程的详细信息，包括父进程号、登录的终端 </a:t>
            </a:r>
            <a:endParaRPr lang="en-US" altLang="zh-CN" sz="2400" dirty="0">
              <a:solidFill>
                <a:schemeClr val="tx1"/>
              </a:solidFill>
              <a:latin typeface="+mn-ea"/>
            </a:endParaRPr>
          </a:p>
          <a:p>
            <a:pPr>
              <a:buFontTx/>
              <a:buNone/>
            </a:pPr>
            <a:r>
              <a:rPr lang="en-US" altLang="zh-CN" sz="2400" dirty="0">
                <a:latin typeface="+mn-ea"/>
              </a:rPr>
              <a:t>        </a:t>
            </a:r>
            <a:r>
              <a:rPr lang="zh-CN" altLang="en-US" sz="2400" dirty="0">
                <a:solidFill>
                  <a:schemeClr val="tx1"/>
                </a:solidFill>
                <a:latin typeface="+mn-ea"/>
              </a:rPr>
              <a:t>号、进程优先级等。</a:t>
            </a:r>
          </a:p>
          <a:p>
            <a:pPr>
              <a:buFontTx/>
              <a:buNone/>
            </a:pPr>
            <a:r>
              <a:rPr lang="zh-CN" altLang="en-US" sz="2400" dirty="0">
                <a:solidFill>
                  <a:schemeClr val="tx1"/>
                </a:solidFill>
                <a:latin typeface="+mn-ea"/>
              </a:rPr>
              <a:t>	</a:t>
            </a:r>
            <a:r>
              <a:rPr lang="zh-CN" altLang="zh-CN" sz="2400" dirty="0">
                <a:solidFill>
                  <a:schemeClr val="tx1"/>
                </a:solidFill>
                <a:latin typeface="+mn-ea"/>
              </a:rPr>
              <a:t>-u   </a:t>
            </a:r>
            <a:r>
              <a:rPr lang="en-US" altLang="zh-CN" sz="2400" dirty="0">
                <a:solidFill>
                  <a:schemeClr val="tx1"/>
                </a:solidFill>
                <a:latin typeface="+mn-ea"/>
              </a:rPr>
              <a:t> </a:t>
            </a:r>
            <a:r>
              <a:rPr lang="zh-CN" altLang="en-US" sz="2400" dirty="0">
                <a:solidFill>
                  <a:schemeClr val="tx1"/>
                </a:solidFill>
                <a:latin typeface="+mn-ea"/>
              </a:rPr>
              <a:t>包括进程所有者在内的详细信息。</a:t>
            </a:r>
            <a:endParaRPr lang="en-US" altLang="zh-CN" sz="2400" dirty="0">
              <a:solidFill>
                <a:schemeClr val="tx1"/>
              </a:solidFill>
              <a:latin typeface="+mn-ea"/>
            </a:endParaRPr>
          </a:p>
          <a:p>
            <a:pPr>
              <a:buNone/>
            </a:pPr>
            <a:r>
              <a:rPr lang="en-US" altLang="zh-CN" sz="2400" dirty="0">
                <a:latin typeface="+mn-ea"/>
              </a:rPr>
              <a:t>  </a:t>
            </a:r>
            <a:r>
              <a:rPr lang="zh-CN" altLang="zh-CN" sz="2400" dirty="0">
                <a:latin typeface="+mn-ea"/>
              </a:rPr>
              <a:t>-x  </a:t>
            </a:r>
            <a:r>
              <a:rPr lang="en-US" altLang="zh-CN" sz="2400" dirty="0">
                <a:latin typeface="+mn-ea"/>
              </a:rPr>
              <a:t>  </a:t>
            </a:r>
            <a:r>
              <a:rPr lang="zh-CN" altLang="en-US" sz="2400" dirty="0">
                <a:latin typeface="+mn-ea"/>
              </a:rPr>
              <a:t>显示后台进程的信息。</a:t>
            </a:r>
            <a:endParaRPr lang="en-US" altLang="zh-CN" sz="2400" dirty="0">
              <a:latin typeface="+mn-ea"/>
            </a:endParaRPr>
          </a:p>
          <a:p>
            <a:pPr>
              <a:buFontTx/>
              <a:buNone/>
            </a:pPr>
            <a:r>
              <a:rPr lang="en-US" altLang="zh-CN" sz="2400" dirty="0">
                <a:latin typeface="+mn-ea"/>
              </a:rPr>
              <a:t>  -t</a:t>
            </a:r>
            <a:r>
              <a:rPr lang="zh-CN" altLang="en-US" sz="2400" dirty="0">
                <a:latin typeface="+mn-ea"/>
              </a:rPr>
              <a:t>终端号   显示指定终端上的进程信息。</a:t>
            </a:r>
            <a:r>
              <a:rPr lang="en-US" altLang="zh-CN" sz="2400" dirty="0">
                <a:latin typeface="+mn-ea"/>
              </a:rPr>
              <a:t>  </a:t>
            </a:r>
          </a:p>
          <a:p>
            <a:pPr>
              <a:buFontTx/>
              <a:buNone/>
            </a:pPr>
            <a:r>
              <a:rPr lang="en-US" altLang="zh-CN" sz="2400" dirty="0">
                <a:latin typeface="+mn-ea"/>
              </a:rPr>
              <a:t>  </a:t>
            </a:r>
            <a:r>
              <a:rPr lang="en-US" altLang="zh-CN" sz="2400" dirty="0" err="1">
                <a:latin typeface="+mn-ea"/>
              </a:rPr>
              <a:t>ps</a:t>
            </a:r>
            <a:r>
              <a:rPr lang="en-US" altLang="zh-CN" sz="2400" dirty="0">
                <a:latin typeface="+mn-ea"/>
              </a:rPr>
              <a:t> -</a:t>
            </a:r>
            <a:r>
              <a:rPr lang="en-US" altLang="zh-CN" sz="2400" dirty="0" err="1">
                <a:latin typeface="+mn-ea"/>
              </a:rPr>
              <a:t>ef</a:t>
            </a:r>
            <a:r>
              <a:rPr lang="en-US" altLang="zh-CN" sz="2400" dirty="0">
                <a:latin typeface="+mn-ea"/>
              </a:rPr>
              <a:t> |grep </a:t>
            </a:r>
            <a:r>
              <a:rPr lang="zh-CN" altLang="en-US" sz="2400" dirty="0">
                <a:latin typeface="+mn-ea"/>
              </a:rPr>
              <a:t>列出需要进程</a:t>
            </a:r>
            <a:endParaRPr lang="en-US" altLang="zh-CN" sz="2400" dirty="0">
              <a:latin typeface="+mn-ea"/>
            </a:endParaRPr>
          </a:p>
          <a:p>
            <a:pPr>
              <a:buFontTx/>
              <a:buNone/>
            </a:pPr>
            <a:r>
              <a:rPr lang="en-US" altLang="zh-CN" sz="2400" dirty="0">
                <a:solidFill>
                  <a:schemeClr val="tx1"/>
                </a:solidFill>
                <a:latin typeface="+mn-ea"/>
              </a:rPr>
              <a:t>  </a:t>
            </a:r>
            <a:endParaRPr lang="zh-CN" altLang="en-US" sz="2400" dirty="0">
              <a:solidFill>
                <a:schemeClr val="tx1"/>
              </a:solidFill>
              <a:latin typeface="+mn-ea"/>
            </a:endParaRPr>
          </a:p>
        </p:txBody>
      </p:sp>
      <p:sp>
        <p:nvSpPr>
          <p:cNvPr id="3" name="Rectangle 2"/>
          <p:cNvSpPr txBox="1">
            <a:spLocks noChangeArrowheads="1"/>
          </p:cNvSpPr>
          <p:nvPr/>
        </p:nvSpPr>
        <p:spPr bwMode="auto">
          <a:xfrm>
            <a:off x="323528" y="116632"/>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lang="zh-CN" altLang="en-US" kern="0" dirty="0"/>
              <a:t>查看进程状态</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13</a:t>
            </a:fld>
            <a:endParaRPr lang="en-US" altLang="zh-CN"/>
          </a:p>
        </p:txBody>
      </p:sp>
    </p:spTree>
    <p:extLst>
      <p:ext uri="{BB962C8B-B14F-4D97-AF65-F5344CB8AC3E}">
        <p14:creationId xmlns:p14="http://schemas.microsoft.com/office/powerpoint/2010/main" val="1629078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1" name="Rectangle 3"/>
          <p:cNvSpPr>
            <a:spLocks noGrp="1" noChangeArrowheads="1"/>
          </p:cNvSpPr>
          <p:nvPr>
            <p:ph type="body" idx="1"/>
          </p:nvPr>
        </p:nvSpPr>
        <p:spPr>
          <a:xfrm>
            <a:off x="457200" y="980728"/>
            <a:ext cx="8229600" cy="5040560"/>
          </a:xfrm>
        </p:spPr>
        <p:txBody>
          <a:bodyPr/>
          <a:lstStyle/>
          <a:p>
            <a:pPr>
              <a:lnSpc>
                <a:spcPct val="80000"/>
              </a:lnSpc>
              <a:buFontTx/>
              <a:buNone/>
            </a:pPr>
            <a:r>
              <a:rPr lang="zh-CN" altLang="en-US" sz="2400" dirty="0">
                <a:solidFill>
                  <a:schemeClr val="tx1"/>
                </a:solidFill>
                <a:latin typeface="+mn-ea"/>
              </a:rPr>
              <a:t>例如，查看当前用户在当前控制台上启动的进程</a:t>
            </a:r>
            <a:r>
              <a:rPr lang="zh-CN" altLang="en-US" sz="2400" dirty="0">
                <a:latin typeface="+mn-ea"/>
              </a:rPr>
              <a:t>：</a:t>
            </a:r>
            <a:endParaRPr lang="en-US" altLang="zh-CN" sz="2400" dirty="0">
              <a:latin typeface="+mn-ea"/>
            </a:endParaRPr>
          </a:p>
          <a:p>
            <a:pPr>
              <a:lnSpc>
                <a:spcPct val="80000"/>
              </a:lnSpc>
              <a:buFontTx/>
              <a:buNone/>
            </a:pPr>
            <a:br>
              <a:rPr lang="zh-CN" altLang="en-US" sz="2400" dirty="0">
                <a:solidFill>
                  <a:schemeClr val="tx1"/>
                </a:solidFill>
                <a:latin typeface="+mn-ea"/>
              </a:rPr>
            </a:br>
            <a:r>
              <a:rPr lang="zh-CN" altLang="en-US" sz="2400" dirty="0">
                <a:solidFill>
                  <a:srgbClr val="0000CC"/>
                </a:solidFill>
              </a:rPr>
              <a:t>［</a:t>
            </a:r>
            <a:r>
              <a:rPr lang="en-US" altLang="zh-CN" sz="2400" dirty="0">
                <a:solidFill>
                  <a:srgbClr val="0000CC"/>
                </a:solidFill>
              </a:rPr>
              <a:t>root@ Linux  root</a:t>
            </a:r>
            <a:r>
              <a:rPr lang="zh-CN" altLang="en-US" sz="2400" dirty="0">
                <a:solidFill>
                  <a:srgbClr val="0000CC"/>
                </a:solidFill>
              </a:rPr>
              <a:t>］ </a:t>
            </a:r>
            <a:r>
              <a:rPr lang="en-US" altLang="zh-CN" sz="2400" dirty="0">
                <a:solidFill>
                  <a:srgbClr val="0000CC"/>
                </a:solidFill>
              </a:rPr>
              <a:t># </a:t>
            </a:r>
            <a:r>
              <a:rPr lang="en-US" altLang="zh-CN" sz="2400" dirty="0" err="1">
                <a:solidFill>
                  <a:srgbClr val="0000CC"/>
                </a:solidFill>
                <a:latin typeface="+mn-ea"/>
              </a:rPr>
              <a:t>ps</a:t>
            </a:r>
            <a:br>
              <a:rPr lang="en-US" altLang="zh-CN" sz="2400" dirty="0">
                <a:solidFill>
                  <a:schemeClr val="tx1"/>
                </a:solidFill>
                <a:latin typeface="+mn-ea"/>
              </a:rPr>
            </a:br>
            <a:r>
              <a:rPr lang="en-US" altLang="zh-CN" sz="2400" dirty="0" err="1">
                <a:solidFill>
                  <a:schemeClr val="tx1"/>
                </a:solidFill>
                <a:latin typeface="+mn-ea"/>
              </a:rPr>
              <a:t>PID</a:t>
            </a:r>
            <a:r>
              <a:rPr lang="en-US" altLang="zh-CN" sz="2400" dirty="0">
                <a:solidFill>
                  <a:schemeClr val="tx1"/>
                </a:solidFill>
                <a:latin typeface="+mn-ea"/>
              </a:rPr>
              <a:t>     TTY    </a:t>
            </a:r>
            <a:r>
              <a:rPr lang="zh-CN" altLang="en-US" sz="2400" dirty="0">
                <a:solidFill>
                  <a:schemeClr val="tx1"/>
                </a:solidFill>
                <a:latin typeface="+mn-ea"/>
              </a:rPr>
              <a:t>　</a:t>
            </a:r>
            <a:r>
              <a:rPr lang="en-US" altLang="zh-CN" sz="2400" dirty="0">
                <a:solidFill>
                  <a:schemeClr val="tx1"/>
                </a:solidFill>
                <a:latin typeface="+mn-ea"/>
              </a:rPr>
              <a:t>TIME</a:t>
            </a:r>
            <a:r>
              <a:rPr lang="zh-CN" altLang="en-US" sz="2400" dirty="0">
                <a:solidFill>
                  <a:schemeClr val="tx1"/>
                </a:solidFill>
                <a:latin typeface="+mn-ea"/>
              </a:rPr>
              <a:t>　 　    </a:t>
            </a:r>
            <a:r>
              <a:rPr lang="en-US" altLang="zh-CN" sz="2400" dirty="0" err="1">
                <a:solidFill>
                  <a:schemeClr val="tx1"/>
                </a:solidFill>
                <a:latin typeface="+mn-ea"/>
              </a:rPr>
              <a:t>CMD</a:t>
            </a:r>
            <a:br>
              <a:rPr lang="en-US" altLang="zh-CN" sz="2400" dirty="0">
                <a:solidFill>
                  <a:schemeClr val="tx1"/>
                </a:solidFill>
                <a:latin typeface="+mn-ea"/>
              </a:rPr>
            </a:br>
            <a:r>
              <a:rPr lang="en-US" altLang="zh-CN" sz="2400" dirty="0">
                <a:solidFill>
                  <a:schemeClr val="tx1"/>
                </a:solidFill>
                <a:latin typeface="+mn-ea"/>
              </a:rPr>
              <a:t>2135  </a:t>
            </a:r>
            <a:r>
              <a:rPr lang="zh-CN" altLang="en-US" sz="2400" dirty="0">
                <a:solidFill>
                  <a:schemeClr val="tx1"/>
                </a:solidFill>
                <a:latin typeface="+mn-ea"/>
              </a:rPr>
              <a:t>　</a:t>
            </a:r>
            <a:r>
              <a:rPr lang="en-US" altLang="zh-CN" sz="2400" dirty="0" err="1">
                <a:solidFill>
                  <a:schemeClr val="tx1"/>
                </a:solidFill>
                <a:latin typeface="+mn-ea"/>
              </a:rPr>
              <a:t>tty1</a:t>
            </a:r>
            <a:r>
              <a:rPr lang="en-US" altLang="zh-CN" sz="2400" dirty="0">
                <a:solidFill>
                  <a:schemeClr val="tx1"/>
                </a:solidFill>
                <a:latin typeface="+mn-ea"/>
              </a:rPr>
              <a:t> </a:t>
            </a:r>
            <a:r>
              <a:rPr lang="zh-CN" altLang="en-US" sz="2400" dirty="0">
                <a:solidFill>
                  <a:schemeClr val="tx1"/>
                </a:solidFill>
                <a:latin typeface="+mn-ea"/>
              </a:rPr>
              <a:t>　 </a:t>
            </a:r>
            <a:r>
              <a:rPr lang="en-US" altLang="zh-CN" sz="2400" dirty="0">
                <a:solidFill>
                  <a:schemeClr val="tx1"/>
                </a:solidFill>
                <a:latin typeface="+mn-ea"/>
              </a:rPr>
              <a:t>00:00:00</a:t>
            </a:r>
            <a:r>
              <a:rPr lang="zh-CN" altLang="en-US" sz="2400" dirty="0">
                <a:solidFill>
                  <a:schemeClr val="tx1"/>
                </a:solidFill>
                <a:latin typeface="+mn-ea"/>
              </a:rPr>
              <a:t>　　 </a:t>
            </a:r>
            <a:r>
              <a:rPr lang="en-US" altLang="zh-CN" sz="2400" dirty="0">
                <a:solidFill>
                  <a:schemeClr val="tx1"/>
                </a:solidFill>
                <a:latin typeface="+mn-ea"/>
              </a:rPr>
              <a:t>bash</a:t>
            </a:r>
            <a:br>
              <a:rPr lang="en-US" altLang="zh-CN" sz="2400" dirty="0">
                <a:solidFill>
                  <a:schemeClr val="tx1"/>
                </a:solidFill>
                <a:latin typeface="+mn-ea"/>
              </a:rPr>
            </a:br>
            <a:r>
              <a:rPr lang="en-US" altLang="zh-CN" sz="2400" dirty="0">
                <a:solidFill>
                  <a:schemeClr val="tx1"/>
                </a:solidFill>
                <a:latin typeface="+mn-ea"/>
              </a:rPr>
              <a:t>3178  </a:t>
            </a:r>
            <a:r>
              <a:rPr lang="zh-CN" altLang="en-US" sz="2400" dirty="0">
                <a:solidFill>
                  <a:schemeClr val="tx1"/>
                </a:solidFill>
                <a:latin typeface="+mn-ea"/>
              </a:rPr>
              <a:t>　</a:t>
            </a:r>
            <a:r>
              <a:rPr lang="en-US" altLang="zh-CN" sz="2400" dirty="0" err="1">
                <a:solidFill>
                  <a:schemeClr val="tx1"/>
                </a:solidFill>
                <a:latin typeface="+mn-ea"/>
              </a:rPr>
              <a:t>tty1</a:t>
            </a:r>
            <a:r>
              <a:rPr lang="en-US" altLang="zh-CN" sz="2400" dirty="0">
                <a:solidFill>
                  <a:schemeClr val="tx1"/>
                </a:solidFill>
                <a:latin typeface="+mn-ea"/>
              </a:rPr>
              <a:t> </a:t>
            </a:r>
            <a:r>
              <a:rPr lang="zh-CN" altLang="en-US" sz="2400" dirty="0">
                <a:solidFill>
                  <a:schemeClr val="tx1"/>
                </a:solidFill>
                <a:latin typeface="+mn-ea"/>
              </a:rPr>
              <a:t>　 </a:t>
            </a:r>
            <a:r>
              <a:rPr lang="en-US" altLang="zh-CN" sz="2400" dirty="0">
                <a:solidFill>
                  <a:schemeClr val="tx1"/>
                </a:solidFill>
                <a:latin typeface="+mn-ea"/>
              </a:rPr>
              <a:t>00:00:00</a:t>
            </a:r>
            <a:r>
              <a:rPr lang="zh-CN" altLang="en-US" sz="2400" dirty="0">
                <a:solidFill>
                  <a:schemeClr val="tx1"/>
                </a:solidFill>
                <a:latin typeface="+mn-ea"/>
              </a:rPr>
              <a:t>　　 </a:t>
            </a:r>
            <a:r>
              <a:rPr lang="en-US" altLang="zh-CN" sz="2400" dirty="0" err="1">
                <a:solidFill>
                  <a:schemeClr val="tx1"/>
                </a:solidFill>
                <a:latin typeface="+mn-ea"/>
              </a:rPr>
              <a:t>ps</a:t>
            </a:r>
            <a:br>
              <a:rPr lang="en-US" altLang="zh-CN" sz="2400" dirty="0">
                <a:solidFill>
                  <a:schemeClr val="tx1"/>
                </a:solidFill>
                <a:latin typeface="+mn-ea"/>
              </a:rPr>
            </a:br>
            <a:endParaRPr lang="en-US" altLang="zh-CN" sz="2400" dirty="0">
              <a:solidFill>
                <a:schemeClr val="tx1"/>
              </a:solidFill>
              <a:latin typeface="+mn-ea"/>
            </a:endParaRPr>
          </a:p>
          <a:p>
            <a:pPr>
              <a:lnSpc>
                <a:spcPct val="80000"/>
              </a:lnSpc>
              <a:buFontTx/>
              <a:buNone/>
            </a:pPr>
            <a:r>
              <a:rPr lang="zh-CN" altLang="en-US" sz="2400" dirty="0">
                <a:solidFill>
                  <a:schemeClr val="tx1"/>
                </a:solidFill>
                <a:latin typeface="+mn-ea"/>
              </a:rPr>
              <a:t>显示信息分为</a:t>
            </a:r>
            <a:r>
              <a:rPr lang="en-US" altLang="zh-CN" sz="2400" dirty="0">
                <a:solidFill>
                  <a:schemeClr val="tx1"/>
                </a:solidFill>
                <a:latin typeface="+mn-ea"/>
              </a:rPr>
              <a:t>4</a:t>
            </a:r>
            <a:r>
              <a:rPr lang="zh-CN" altLang="en-US" sz="2400" dirty="0">
                <a:solidFill>
                  <a:schemeClr val="tx1"/>
                </a:solidFill>
                <a:latin typeface="+mn-ea"/>
              </a:rPr>
              <a:t>个字段，其中：</a:t>
            </a:r>
            <a:br>
              <a:rPr lang="zh-CN" altLang="en-US" sz="2400" dirty="0">
                <a:solidFill>
                  <a:schemeClr val="tx1"/>
                </a:solidFill>
                <a:latin typeface="+mn-ea"/>
              </a:rPr>
            </a:br>
            <a:r>
              <a:rPr lang="en-US" altLang="zh-CN" sz="2400" dirty="0" err="1">
                <a:solidFill>
                  <a:srgbClr val="0000CC"/>
                </a:solidFill>
                <a:latin typeface="+mn-ea"/>
              </a:rPr>
              <a:t>PID</a:t>
            </a:r>
            <a:r>
              <a:rPr lang="zh-CN" altLang="en-US" sz="2400" dirty="0">
                <a:solidFill>
                  <a:schemeClr val="tx1"/>
                </a:solidFill>
                <a:latin typeface="+mn-ea"/>
              </a:rPr>
              <a:t>：进程号，系统根据这个编号处理相应的进程</a:t>
            </a:r>
            <a:br>
              <a:rPr lang="zh-CN" altLang="en-US" sz="2400" dirty="0">
                <a:solidFill>
                  <a:schemeClr val="tx1"/>
                </a:solidFill>
                <a:latin typeface="+mn-ea"/>
              </a:rPr>
            </a:br>
            <a:r>
              <a:rPr lang="en-US" altLang="zh-CN" sz="2400" dirty="0">
                <a:solidFill>
                  <a:srgbClr val="0000CC"/>
                </a:solidFill>
                <a:latin typeface="+mn-ea"/>
              </a:rPr>
              <a:t>TTY</a:t>
            </a:r>
            <a:r>
              <a:rPr lang="zh-CN" altLang="en-US" sz="2400" dirty="0">
                <a:solidFill>
                  <a:schemeClr val="tx1"/>
                </a:solidFill>
                <a:latin typeface="+mn-ea"/>
              </a:rPr>
              <a:t>：表示登录的终端号，桌面环境或远程登录的终端号表示为</a:t>
            </a:r>
            <a:r>
              <a:rPr lang="en-US" altLang="zh-CN" sz="2400" dirty="0">
                <a:solidFill>
                  <a:schemeClr val="tx1"/>
                </a:solidFill>
                <a:latin typeface="+mn-ea"/>
              </a:rPr>
              <a:t>pts/n(n</a:t>
            </a:r>
            <a:r>
              <a:rPr lang="zh-CN" altLang="en-US" sz="2400" dirty="0">
                <a:solidFill>
                  <a:schemeClr val="tx1"/>
                </a:solidFill>
                <a:latin typeface="+mn-ea"/>
              </a:rPr>
              <a:t>为终端编号，从</a:t>
            </a:r>
            <a:r>
              <a:rPr lang="en-US" altLang="zh-CN" sz="2400" dirty="0">
                <a:solidFill>
                  <a:schemeClr val="tx1"/>
                </a:solidFill>
                <a:latin typeface="+mn-ea"/>
              </a:rPr>
              <a:t>0</a:t>
            </a:r>
            <a:r>
              <a:rPr lang="zh-CN" altLang="en-US" sz="2400" dirty="0">
                <a:solidFill>
                  <a:schemeClr val="tx1"/>
                </a:solidFill>
                <a:latin typeface="+mn-ea"/>
              </a:rPr>
              <a:t>开始依次编号</a:t>
            </a:r>
            <a:r>
              <a:rPr lang="en-US" altLang="zh-CN" sz="2400" dirty="0">
                <a:solidFill>
                  <a:schemeClr val="tx1"/>
                </a:solidFill>
                <a:latin typeface="+mn-ea"/>
              </a:rPr>
              <a:t>)</a:t>
            </a:r>
            <a:r>
              <a:rPr lang="zh-CN" altLang="en-US" sz="2400" dirty="0">
                <a:solidFill>
                  <a:schemeClr val="tx1"/>
                </a:solidFill>
                <a:latin typeface="+mn-ea"/>
              </a:rPr>
              <a:t>，字符界面的终端号表示为</a:t>
            </a:r>
            <a:r>
              <a:rPr lang="en-US" altLang="zh-CN" sz="2400" dirty="0" err="1">
                <a:solidFill>
                  <a:schemeClr val="tx1"/>
                </a:solidFill>
                <a:latin typeface="+mn-ea"/>
              </a:rPr>
              <a:t>tty1</a:t>
            </a:r>
            <a:r>
              <a:rPr lang="zh-CN" altLang="en-US" sz="2400" dirty="0">
                <a:latin typeface="+mn-ea"/>
              </a:rPr>
              <a:t>～</a:t>
            </a:r>
            <a:r>
              <a:rPr lang="en-US" altLang="zh-CN" sz="2400" dirty="0" err="1">
                <a:solidFill>
                  <a:schemeClr val="tx1"/>
                </a:solidFill>
                <a:latin typeface="+mn-ea"/>
              </a:rPr>
              <a:t>tty6</a:t>
            </a:r>
            <a:r>
              <a:rPr lang="zh-CN" altLang="en-US" sz="2400" dirty="0">
                <a:solidFill>
                  <a:schemeClr val="tx1"/>
                </a:solidFill>
                <a:latin typeface="+mn-ea"/>
              </a:rPr>
              <a:t>，没有控制台的进程显示为“</a:t>
            </a:r>
            <a:r>
              <a:rPr lang="en-US" altLang="zh-CN" sz="2400" dirty="0">
                <a:solidFill>
                  <a:schemeClr val="tx1"/>
                </a:solidFill>
                <a:latin typeface="+mn-ea"/>
              </a:rPr>
              <a:t>?”</a:t>
            </a:r>
            <a:br>
              <a:rPr lang="en-US" altLang="zh-CN" sz="2400" dirty="0">
                <a:solidFill>
                  <a:schemeClr val="tx1"/>
                </a:solidFill>
                <a:latin typeface="+mn-ea"/>
              </a:rPr>
            </a:br>
            <a:r>
              <a:rPr lang="en-US" altLang="zh-CN" sz="2400" dirty="0">
                <a:solidFill>
                  <a:srgbClr val="0000CC"/>
                </a:solidFill>
                <a:latin typeface="+mn-ea"/>
              </a:rPr>
              <a:t>TIME</a:t>
            </a:r>
            <a:r>
              <a:rPr lang="zh-CN" altLang="en-US" sz="2400" dirty="0">
                <a:solidFill>
                  <a:schemeClr val="tx1"/>
                </a:solidFill>
                <a:latin typeface="+mn-ea"/>
              </a:rPr>
              <a:t>：表示该进程消耗的</a:t>
            </a:r>
            <a:r>
              <a:rPr lang="en-US" altLang="zh-CN" sz="2400" dirty="0">
                <a:solidFill>
                  <a:schemeClr val="tx1"/>
                </a:solidFill>
                <a:latin typeface="+mn-ea"/>
              </a:rPr>
              <a:t>CPU</a:t>
            </a:r>
            <a:r>
              <a:rPr lang="zh-CN" altLang="en-US" sz="2400" dirty="0">
                <a:solidFill>
                  <a:schemeClr val="tx1"/>
                </a:solidFill>
                <a:latin typeface="+mn-ea"/>
              </a:rPr>
              <a:t>时间</a:t>
            </a:r>
            <a:br>
              <a:rPr lang="zh-CN" altLang="en-US" sz="2400" dirty="0">
                <a:solidFill>
                  <a:schemeClr val="tx1"/>
                </a:solidFill>
                <a:latin typeface="+mn-ea"/>
              </a:rPr>
            </a:br>
            <a:r>
              <a:rPr lang="en-US" altLang="zh-CN" sz="2400" dirty="0" err="1">
                <a:solidFill>
                  <a:srgbClr val="0000CC"/>
                </a:solidFill>
                <a:latin typeface="+mn-ea"/>
              </a:rPr>
              <a:t>CMD</a:t>
            </a:r>
            <a:r>
              <a:rPr lang="zh-CN" altLang="en-US" sz="2400" dirty="0">
                <a:solidFill>
                  <a:schemeClr val="tx1"/>
                </a:solidFill>
                <a:latin typeface="+mn-ea"/>
              </a:rPr>
              <a:t>：是</a:t>
            </a:r>
            <a:r>
              <a:rPr lang="en-US" altLang="zh-CN" sz="2400" dirty="0">
                <a:latin typeface="+mn-ea"/>
              </a:rPr>
              <a:t>command</a:t>
            </a:r>
            <a:r>
              <a:rPr lang="zh-CN" altLang="en-US" sz="2400" dirty="0">
                <a:latin typeface="+mn-ea"/>
              </a:rPr>
              <a:t>（命令）的缩写，往往</a:t>
            </a:r>
            <a:r>
              <a:rPr lang="zh-CN" altLang="en-US" sz="2400" dirty="0">
                <a:solidFill>
                  <a:schemeClr val="tx1"/>
                </a:solidFill>
                <a:latin typeface="+mn-ea"/>
              </a:rPr>
              <a:t>表示正在执行的命令名</a:t>
            </a:r>
            <a:br>
              <a:rPr lang="zh-CN" altLang="en-US" sz="2400" dirty="0">
                <a:solidFill>
                  <a:schemeClr val="tx1"/>
                </a:solidFill>
                <a:latin typeface="+mn-ea"/>
              </a:rPr>
            </a:br>
            <a:endParaRPr lang="zh-CN" altLang="en-US" sz="2400" dirty="0">
              <a:solidFill>
                <a:schemeClr val="tx1"/>
              </a:solidFill>
              <a:latin typeface="+mn-ea"/>
            </a:endParaRPr>
          </a:p>
        </p:txBody>
      </p:sp>
      <p:sp>
        <p:nvSpPr>
          <p:cNvPr id="4" name="Rectangle 2"/>
          <p:cNvSpPr txBox="1">
            <a:spLocks noChangeArrowheads="1"/>
          </p:cNvSpPr>
          <p:nvPr/>
        </p:nvSpPr>
        <p:spPr bwMode="auto">
          <a:xfrm>
            <a:off x="609600" y="116632"/>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lang="zh-CN" altLang="en-US" kern="0" dirty="0"/>
              <a:t>查看进程状态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14</a:t>
            </a:fld>
            <a:endParaRPr lang="en-US" altLang="zh-CN"/>
          </a:p>
        </p:txBody>
      </p:sp>
    </p:spTree>
    <p:extLst>
      <p:ext uri="{BB962C8B-B14F-4D97-AF65-F5344CB8AC3E}">
        <p14:creationId xmlns:p14="http://schemas.microsoft.com/office/powerpoint/2010/main" val="3916082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body" idx="1"/>
          </p:nvPr>
        </p:nvSpPr>
        <p:spPr>
          <a:xfrm>
            <a:off x="518864" y="763488"/>
            <a:ext cx="8229600" cy="5257800"/>
          </a:xfrm>
        </p:spPr>
        <p:txBody>
          <a:bodyPr/>
          <a:lstStyle/>
          <a:p>
            <a:pPr>
              <a:lnSpc>
                <a:spcPct val="80000"/>
              </a:lnSpc>
              <a:buFontTx/>
              <a:buNone/>
            </a:pPr>
            <a:r>
              <a:rPr lang="zh-CN" altLang="en-US" sz="2200" dirty="0">
                <a:solidFill>
                  <a:schemeClr val="tx1"/>
                </a:solidFill>
                <a:latin typeface="+mn-ea"/>
              </a:rPr>
              <a:t>查看当前控制台上进程的详细信息。</a:t>
            </a:r>
            <a:br>
              <a:rPr lang="zh-CN" altLang="en-US" sz="2000" dirty="0">
                <a:latin typeface="+mn-ea"/>
              </a:rPr>
            </a:br>
            <a:r>
              <a:rPr lang="zh-CN" altLang="en-US" sz="2000" dirty="0">
                <a:solidFill>
                  <a:srgbClr val="0000CC"/>
                </a:solidFill>
              </a:rPr>
              <a:t>［</a:t>
            </a:r>
            <a:r>
              <a:rPr lang="en-US" altLang="zh-CN" sz="2000" dirty="0">
                <a:solidFill>
                  <a:srgbClr val="0000CC"/>
                </a:solidFill>
              </a:rPr>
              <a:t>root@ Linux  root</a:t>
            </a:r>
            <a:r>
              <a:rPr lang="zh-CN" altLang="en-US" sz="2000" dirty="0">
                <a:solidFill>
                  <a:srgbClr val="0000CC"/>
                </a:solidFill>
              </a:rPr>
              <a:t>］ </a:t>
            </a:r>
            <a:r>
              <a:rPr lang="en-US" altLang="zh-CN" sz="2000" dirty="0">
                <a:solidFill>
                  <a:srgbClr val="0000CC"/>
                </a:solidFill>
              </a:rPr>
              <a:t># </a:t>
            </a:r>
            <a:r>
              <a:rPr lang="en-US" altLang="zh-CN" sz="2200" dirty="0" err="1">
                <a:solidFill>
                  <a:srgbClr val="0000CC"/>
                </a:solidFill>
                <a:latin typeface="+mn-ea"/>
              </a:rPr>
              <a:t>ps</a:t>
            </a:r>
            <a:r>
              <a:rPr lang="zh-CN" altLang="en-US" sz="2200" dirty="0">
                <a:solidFill>
                  <a:srgbClr val="0000CC"/>
                </a:solidFill>
                <a:latin typeface="+mn-ea"/>
              </a:rPr>
              <a:t>　</a:t>
            </a:r>
            <a:r>
              <a:rPr lang="en-US" altLang="zh-CN" sz="2200" dirty="0">
                <a:solidFill>
                  <a:srgbClr val="0000CC"/>
                </a:solidFill>
                <a:latin typeface="+mn-ea"/>
              </a:rPr>
              <a:t>–l</a:t>
            </a:r>
          </a:p>
          <a:p>
            <a:pPr>
              <a:lnSpc>
                <a:spcPct val="80000"/>
              </a:lnSpc>
              <a:buFontTx/>
              <a:buNone/>
            </a:pPr>
            <a:r>
              <a:rPr lang="zh-CN" altLang="en-US" sz="2200" dirty="0">
                <a:solidFill>
                  <a:schemeClr val="tx1"/>
                </a:solidFill>
                <a:latin typeface="+mn-ea"/>
              </a:rPr>
              <a:t>该命令使用“</a:t>
            </a:r>
            <a:r>
              <a:rPr lang="en-US" altLang="zh-CN" sz="2200" dirty="0">
                <a:solidFill>
                  <a:schemeClr val="tx1"/>
                </a:solidFill>
                <a:latin typeface="+mn-ea"/>
              </a:rPr>
              <a:t>-l”</a:t>
            </a:r>
            <a:r>
              <a:rPr lang="zh-CN" altLang="en-US" sz="2200" dirty="0">
                <a:solidFill>
                  <a:schemeClr val="tx1"/>
                </a:solidFill>
                <a:latin typeface="+mn-ea"/>
              </a:rPr>
              <a:t>参数，它除了显示</a:t>
            </a:r>
            <a:r>
              <a:rPr lang="en-US" altLang="zh-CN" sz="2200" dirty="0" err="1">
                <a:solidFill>
                  <a:schemeClr val="tx1"/>
                </a:solidFill>
                <a:latin typeface="+mn-ea"/>
              </a:rPr>
              <a:t>ps</a:t>
            </a:r>
            <a:r>
              <a:rPr lang="zh-CN" altLang="en-US" sz="2200" dirty="0">
                <a:solidFill>
                  <a:schemeClr val="tx1"/>
                </a:solidFill>
                <a:latin typeface="+mn-ea"/>
              </a:rPr>
              <a:t>命令的</a:t>
            </a:r>
            <a:r>
              <a:rPr lang="en-US" altLang="zh-CN" sz="2200" dirty="0">
                <a:solidFill>
                  <a:schemeClr val="tx1"/>
                </a:solidFill>
                <a:latin typeface="+mn-ea"/>
              </a:rPr>
              <a:t>4</a:t>
            </a:r>
            <a:r>
              <a:rPr lang="zh-CN" altLang="en-US" sz="2200" dirty="0">
                <a:solidFill>
                  <a:schemeClr val="tx1"/>
                </a:solidFill>
                <a:latin typeface="+mn-ea"/>
              </a:rPr>
              <a:t>个基本字段外</a:t>
            </a:r>
            <a:endParaRPr lang="en-US" altLang="zh-CN" sz="2200" dirty="0">
              <a:solidFill>
                <a:schemeClr val="tx1"/>
              </a:solidFill>
              <a:latin typeface="+mn-ea"/>
            </a:endParaRPr>
          </a:p>
          <a:p>
            <a:pPr>
              <a:lnSpc>
                <a:spcPct val="80000"/>
              </a:lnSpc>
              <a:buFontTx/>
              <a:buNone/>
            </a:pPr>
            <a:r>
              <a:rPr lang="zh-CN" altLang="en-US" sz="2200" dirty="0">
                <a:solidFill>
                  <a:schemeClr val="tx1"/>
                </a:solidFill>
                <a:latin typeface="+mn-ea"/>
              </a:rPr>
              <a:t>，另外还有</a:t>
            </a:r>
            <a:r>
              <a:rPr lang="en-US" altLang="zh-CN" sz="2200" dirty="0">
                <a:solidFill>
                  <a:schemeClr val="tx1"/>
                </a:solidFill>
                <a:latin typeface="+mn-ea"/>
              </a:rPr>
              <a:t>10</a:t>
            </a:r>
            <a:r>
              <a:rPr lang="zh-CN" altLang="en-US" sz="2200" dirty="0">
                <a:solidFill>
                  <a:schemeClr val="tx1"/>
                </a:solidFill>
                <a:latin typeface="+mn-ea"/>
              </a:rPr>
              <a:t>个附加信息可供查看。其主要输出项说明如下：</a:t>
            </a:r>
          </a:p>
          <a:p>
            <a:pPr>
              <a:lnSpc>
                <a:spcPct val="80000"/>
              </a:lnSpc>
              <a:buFontTx/>
              <a:buNone/>
            </a:pPr>
            <a:r>
              <a:rPr lang="en-US" altLang="zh-CN" sz="2200" dirty="0">
                <a:solidFill>
                  <a:schemeClr val="tx1"/>
                </a:solidFill>
                <a:latin typeface="+mn-ea"/>
              </a:rPr>
              <a:t>F</a:t>
            </a:r>
            <a:r>
              <a:rPr lang="zh-CN" altLang="en-US" sz="2200" dirty="0">
                <a:solidFill>
                  <a:schemeClr val="tx1"/>
                </a:solidFill>
                <a:latin typeface="+mn-ea"/>
              </a:rPr>
              <a:t>：该进程状态的标记</a:t>
            </a:r>
          </a:p>
          <a:p>
            <a:pPr>
              <a:lnSpc>
                <a:spcPct val="80000"/>
              </a:lnSpc>
              <a:buFontTx/>
              <a:buNone/>
            </a:pPr>
            <a:r>
              <a:rPr lang="en-US" altLang="zh-CN" sz="2200" dirty="0">
                <a:solidFill>
                  <a:schemeClr val="tx1"/>
                </a:solidFill>
                <a:latin typeface="+mn-ea"/>
              </a:rPr>
              <a:t>S</a:t>
            </a:r>
            <a:r>
              <a:rPr lang="zh-CN" altLang="en-US" sz="2200" dirty="0">
                <a:solidFill>
                  <a:schemeClr val="tx1"/>
                </a:solidFill>
                <a:latin typeface="+mn-ea"/>
              </a:rPr>
              <a:t>：进程状态代码。主要状态有以下几种：</a:t>
            </a:r>
            <a:endParaRPr lang="en-US" altLang="zh-CN" sz="2200" dirty="0">
              <a:latin typeface="+mn-ea"/>
            </a:endParaRPr>
          </a:p>
          <a:p>
            <a:pPr lvl="1">
              <a:lnSpc>
                <a:spcPct val="80000"/>
              </a:lnSpc>
              <a:buFontTx/>
              <a:buNone/>
            </a:pPr>
            <a:r>
              <a:rPr lang="en-US" altLang="zh-CN" sz="1600" b="1" dirty="0">
                <a:solidFill>
                  <a:schemeClr val="tx1"/>
                </a:solidFill>
                <a:latin typeface="+mn-ea"/>
              </a:rPr>
              <a:t>D</a:t>
            </a:r>
            <a:r>
              <a:rPr lang="zh-CN" altLang="en-US" sz="1600" b="1" dirty="0">
                <a:solidFill>
                  <a:schemeClr val="tx1"/>
                </a:solidFill>
                <a:latin typeface="+mn-ea"/>
              </a:rPr>
              <a:t>：不可中断的休眠状态，常用于设备</a:t>
            </a:r>
            <a:r>
              <a:rPr lang="en-US" altLang="zh-CN" sz="1600" b="1" dirty="0">
                <a:solidFill>
                  <a:schemeClr val="tx1"/>
                </a:solidFill>
                <a:latin typeface="+mn-ea"/>
              </a:rPr>
              <a:t>I/O</a:t>
            </a:r>
          </a:p>
          <a:p>
            <a:pPr lvl="1">
              <a:lnSpc>
                <a:spcPct val="80000"/>
              </a:lnSpc>
              <a:buFontTx/>
              <a:buNone/>
            </a:pPr>
            <a:r>
              <a:rPr lang="en-US" altLang="zh-CN" sz="1600" b="1" dirty="0">
                <a:solidFill>
                  <a:schemeClr val="tx1"/>
                </a:solidFill>
                <a:latin typeface="+mn-ea"/>
              </a:rPr>
              <a:t>R</a:t>
            </a:r>
            <a:r>
              <a:rPr lang="zh-CN" altLang="en-US" sz="1600" b="1" dirty="0">
                <a:solidFill>
                  <a:schemeClr val="tx1"/>
                </a:solidFill>
                <a:latin typeface="+mn-ea"/>
              </a:rPr>
              <a:t>：运行状态</a:t>
            </a:r>
            <a:endParaRPr lang="en-US" altLang="zh-CN" sz="1600" b="1" dirty="0">
              <a:solidFill>
                <a:schemeClr val="tx1"/>
              </a:solidFill>
              <a:latin typeface="+mn-ea"/>
            </a:endParaRPr>
          </a:p>
          <a:p>
            <a:pPr lvl="1">
              <a:lnSpc>
                <a:spcPct val="80000"/>
              </a:lnSpc>
              <a:buFontTx/>
              <a:buNone/>
            </a:pPr>
            <a:r>
              <a:rPr lang="en-US" altLang="zh-CN" sz="1600" b="1" dirty="0">
                <a:solidFill>
                  <a:schemeClr val="tx1"/>
                </a:solidFill>
                <a:latin typeface="+mn-ea"/>
              </a:rPr>
              <a:t>S</a:t>
            </a:r>
            <a:r>
              <a:rPr lang="zh-CN" altLang="en-US" sz="1600" b="1" dirty="0">
                <a:solidFill>
                  <a:schemeClr val="tx1"/>
                </a:solidFill>
                <a:latin typeface="+mn-ea"/>
              </a:rPr>
              <a:t>：休眠状态</a:t>
            </a:r>
            <a:endParaRPr lang="en-US" altLang="zh-CN" sz="1600" b="1" dirty="0">
              <a:solidFill>
                <a:schemeClr val="tx1"/>
              </a:solidFill>
              <a:latin typeface="+mn-ea"/>
            </a:endParaRPr>
          </a:p>
          <a:p>
            <a:pPr lvl="1">
              <a:lnSpc>
                <a:spcPct val="80000"/>
              </a:lnSpc>
              <a:buFontTx/>
              <a:buNone/>
            </a:pPr>
            <a:r>
              <a:rPr lang="en-US" altLang="zh-CN" sz="1600" b="1" dirty="0">
                <a:solidFill>
                  <a:schemeClr val="tx1"/>
                </a:solidFill>
                <a:latin typeface="+mn-ea"/>
              </a:rPr>
              <a:t>T</a:t>
            </a:r>
            <a:r>
              <a:rPr lang="zh-CN" altLang="en-US" sz="1600" b="1" dirty="0">
                <a:solidFill>
                  <a:schemeClr val="tx1"/>
                </a:solidFill>
                <a:latin typeface="+mn-ea"/>
              </a:rPr>
              <a:t>：暂停或终止状态</a:t>
            </a:r>
            <a:endParaRPr lang="en-US" altLang="zh-CN" sz="1600" b="1" dirty="0">
              <a:solidFill>
                <a:schemeClr val="tx1"/>
              </a:solidFill>
              <a:latin typeface="+mn-ea"/>
            </a:endParaRPr>
          </a:p>
          <a:p>
            <a:pPr lvl="1">
              <a:lnSpc>
                <a:spcPct val="80000"/>
              </a:lnSpc>
              <a:buFontTx/>
              <a:buNone/>
            </a:pPr>
            <a:r>
              <a:rPr lang="en-US" altLang="zh-CN" sz="1600" b="1" dirty="0">
                <a:solidFill>
                  <a:schemeClr val="tx1"/>
                </a:solidFill>
                <a:latin typeface="+mn-ea"/>
              </a:rPr>
              <a:t>Z</a:t>
            </a:r>
            <a:r>
              <a:rPr lang="zh-CN" altLang="en-US" sz="1600" b="1" dirty="0">
                <a:solidFill>
                  <a:schemeClr val="tx1"/>
                </a:solidFill>
                <a:latin typeface="+mn-ea"/>
              </a:rPr>
              <a:t>：僵死状态</a:t>
            </a:r>
            <a:endParaRPr lang="en-US" altLang="zh-CN" sz="1600" b="1" dirty="0">
              <a:solidFill>
                <a:schemeClr val="tx1"/>
              </a:solidFill>
              <a:latin typeface="+mn-ea"/>
            </a:endParaRPr>
          </a:p>
          <a:p>
            <a:pPr>
              <a:lnSpc>
                <a:spcPct val="80000"/>
              </a:lnSpc>
              <a:buFontTx/>
              <a:buNone/>
            </a:pPr>
            <a:r>
              <a:rPr lang="en-US" altLang="zh-CN" sz="2200" dirty="0" err="1">
                <a:solidFill>
                  <a:schemeClr val="tx1"/>
                </a:solidFill>
                <a:latin typeface="+mn-ea"/>
              </a:rPr>
              <a:t>UID</a:t>
            </a:r>
            <a:r>
              <a:rPr lang="zh-CN" altLang="en-US" sz="2200" dirty="0">
                <a:solidFill>
                  <a:schemeClr val="tx1"/>
                </a:solidFill>
                <a:latin typeface="+mn-ea"/>
              </a:rPr>
              <a:t>：进程执行者的</a:t>
            </a:r>
            <a:r>
              <a:rPr lang="en-US" altLang="zh-CN" sz="2200" dirty="0">
                <a:solidFill>
                  <a:schemeClr val="tx1"/>
                </a:solidFill>
                <a:latin typeface="+mn-ea"/>
              </a:rPr>
              <a:t>ID</a:t>
            </a:r>
            <a:r>
              <a:rPr lang="zh-CN" altLang="en-US" sz="2200" dirty="0">
                <a:solidFill>
                  <a:schemeClr val="tx1"/>
                </a:solidFill>
                <a:latin typeface="+mn-ea"/>
              </a:rPr>
              <a:t>号</a:t>
            </a:r>
            <a:endParaRPr lang="en-US" altLang="zh-CN" sz="2200" dirty="0">
              <a:solidFill>
                <a:schemeClr val="tx1"/>
              </a:solidFill>
              <a:latin typeface="+mn-ea"/>
            </a:endParaRPr>
          </a:p>
          <a:p>
            <a:pPr>
              <a:lnSpc>
                <a:spcPct val="80000"/>
              </a:lnSpc>
              <a:buFontTx/>
              <a:buNone/>
            </a:pPr>
            <a:r>
              <a:rPr lang="en-US" altLang="zh-CN" sz="2200" dirty="0" err="1">
                <a:solidFill>
                  <a:schemeClr val="tx1"/>
                </a:solidFill>
                <a:latin typeface="+mn-ea"/>
              </a:rPr>
              <a:t>PPID</a:t>
            </a:r>
            <a:r>
              <a:rPr lang="zh-CN" altLang="en-US" sz="2200" dirty="0">
                <a:solidFill>
                  <a:schemeClr val="tx1"/>
                </a:solidFill>
                <a:latin typeface="+mn-ea"/>
              </a:rPr>
              <a:t>：父进程的标识符</a:t>
            </a:r>
          </a:p>
          <a:p>
            <a:pPr>
              <a:lnSpc>
                <a:spcPct val="80000"/>
              </a:lnSpc>
              <a:buFontTx/>
              <a:buNone/>
            </a:pPr>
            <a:r>
              <a:rPr lang="en-US" altLang="zh-CN" sz="2200" dirty="0">
                <a:solidFill>
                  <a:schemeClr val="tx1"/>
                </a:solidFill>
                <a:latin typeface="+mn-ea"/>
              </a:rPr>
              <a:t>PRI</a:t>
            </a:r>
            <a:r>
              <a:rPr lang="zh-CN" altLang="en-US" sz="2200" dirty="0">
                <a:solidFill>
                  <a:schemeClr val="tx1"/>
                </a:solidFill>
                <a:latin typeface="+mn-ea"/>
              </a:rPr>
              <a:t>：进程执行的动态优先级</a:t>
            </a:r>
          </a:p>
          <a:p>
            <a:pPr>
              <a:lnSpc>
                <a:spcPct val="80000"/>
              </a:lnSpc>
              <a:buFontTx/>
              <a:buNone/>
            </a:pPr>
            <a:r>
              <a:rPr lang="en-US" altLang="zh-CN" sz="2200" dirty="0">
                <a:solidFill>
                  <a:schemeClr val="tx1"/>
                </a:solidFill>
                <a:latin typeface="+mn-ea"/>
              </a:rPr>
              <a:t>NI</a:t>
            </a:r>
            <a:r>
              <a:rPr lang="zh-CN" altLang="en-US" sz="2200" dirty="0">
                <a:solidFill>
                  <a:schemeClr val="tx1"/>
                </a:solidFill>
                <a:latin typeface="+mn-ea"/>
              </a:rPr>
              <a:t>： 进程执行的静态优先级</a:t>
            </a:r>
          </a:p>
          <a:p>
            <a:pPr>
              <a:lnSpc>
                <a:spcPct val="80000"/>
              </a:lnSpc>
              <a:buFontTx/>
              <a:buNone/>
            </a:pPr>
            <a:r>
              <a:rPr lang="en-US" altLang="zh-CN" sz="2200" dirty="0" err="1">
                <a:latin typeface="+mn-ea"/>
              </a:rPr>
              <a:t>WCHAN</a:t>
            </a:r>
            <a:r>
              <a:rPr lang="zh-CN" altLang="en-US" sz="2200" dirty="0">
                <a:latin typeface="+mn-ea"/>
              </a:rPr>
              <a:t>：若该进程在睡眠，则显示睡眠中的系统函数名</a:t>
            </a:r>
            <a:endParaRPr lang="en-US" altLang="zh-CN" sz="2200" dirty="0">
              <a:latin typeface="+mn-ea"/>
            </a:endParaRPr>
          </a:p>
          <a:p>
            <a:pPr>
              <a:lnSpc>
                <a:spcPct val="80000"/>
              </a:lnSpc>
              <a:buNone/>
            </a:pPr>
            <a:r>
              <a:rPr lang="en-US" altLang="zh-CN" sz="2200" dirty="0" err="1">
                <a:latin typeface="+mn-ea"/>
              </a:rPr>
              <a:t>SZ</a:t>
            </a:r>
            <a:r>
              <a:rPr lang="zh-CN" altLang="en-US" sz="2200" dirty="0">
                <a:latin typeface="+mn-ea"/>
              </a:rPr>
              <a:t>：进程占用内存空间的大小，以</a:t>
            </a:r>
            <a:r>
              <a:rPr lang="en-US" altLang="zh-CN" sz="2200" dirty="0">
                <a:latin typeface="+mn-ea"/>
              </a:rPr>
              <a:t>KB</a:t>
            </a:r>
            <a:r>
              <a:rPr lang="zh-CN" altLang="en-US" sz="2200" dirty="0">
                <a:latin typeface="+mn-ea"/>
              </a:rPr>
              <a:t>为单位</a:t>
            </a:r>
            <a:endParaRPr lang="en-US" altLang="zh-CN" sz="2200" dirty="0">
              <a:latin typeface="+mn-ea"/>
            </a:endParaRPr>
          </a:p>
          <a:p>
            <a:pPr>
              <a:lnSpc>
                <a:spcPct val="80000"/>
              </a:lnSpc>
              <a:buFontTx/>
              <a:buNone/>
            </a:pPr>
            <a:endParaRPr lang="en-US" altLang="zh-CN" sz="2200" dirty="0">
              <a:solidFill>
                <a:schemeClr val="tx1"/>
              </a:solidFill>
              <a:latin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15</a:t>
            </a:fld>
            <a:endParaRPr lang="en-US" altLang="zh-CN"/>
          </a:p>
        </p:txBody>
      </p:sp>
    </p:spTree>
    <p:extLst>
      <p:ext uri="{BB962C8B-B14F-4D97-AF65-F5344CB8AC3E}">
        <p14:creationId xmlns:p14="http://schemas.microsoft.com/office/powerpoint/2010/main" val="883158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9" name="Rectangle 3"/>
          <p:cNvSpPr>
            <a:spLocks noGrp="1" noChangeArrowheads="1"/>
          </p:cNvSpPr>
          <p:nvPr>
            <p:ph type="body" idx="1"/>
          </p:nvPr>
        </p:nvSpPr>
        <p:spPr>
          <a:xfrm>
            <a:off x="395536" y="775246"/>
            <a:ext cx="8229600" cy="4525962"/>
          </a:xfrm>
        </p:spPr>
        <p:txBody>
          <a:bodyPr/>
          <a:lstStyle/>
          <a:p>
            <a:pPr>
              <a:lnSpc>
                <a:spcPct val="80000"/>
              </a:lnSpc>
              <a:buFontTx/>
              <a:buNone/>
            </a:pPr>
            <a:r>
              <a:rPr lang="zh-CN" altLang="en-US" sz="2400" dirty="0">
                <a:solidFill>
                  <a:schemeClr val="tx1"/>
                </a:solidFill>
                <a:latin typeface="+mn-ea"/>
              </a:rPr>
              <a:t>查看系统中每位用户的全部进程。</a:t>
            </a:r>
            <a:br>
              <a:rPr lang="zh-CN" altLang="en-US" sz="2400" dirty="0">
                <a:latin typeface="+mn-ea"/>
              </a:rPr>
            </a:br>
            <a:r>
              <a:rPr lang="zh-CN" altLang="en-US" sz="2400" dirty="0">
                <a:solidFill>
                  <a:srgbClr val="0000CC"/>
                </a:solidFill>
              </a:rPr>
              <a:t>［</a:t>
            </a:r>
            <a:r>
              <a:rPr lang="en-US" altLang="zh-CN" sz="2400" dirty="0">
                <a:solidFill>
                  <a:srgbClr val="0000CC"/>
                </a:solidFill>
              </a:rPr>
              <a:t>root@ Linux  root</a:t>
            </a:r>
            <a:r>
              <a:rPr lang="zh-CN" altLang="en-US" sz="2400" dirty="0">
                <a:solidFill>
                  <a:srgbClr val="0000CC"/>
                </a:solidFill>
              </a:rPr>
              <a:t>］ </a:t>
            </a:r>
            <a:r>
              <a:rPr lang="en-US" altLang="zh-CN" sz="2400" dirty="0">
                <a:solidFill>
                  <a:srgbClr val="0000CC"/>
                </a:solidFill>
              </a:rPr>
              <a:t># </a:t>
            </a:r>
            <a:r>
              <a:rPr lang="en-US" altLang="zh-CN" sz="2400" dirty="0" err="1">
                <a:solidFill>
                  <a:srgbClr val="0000CC"/>
                </a:solidFill>
                <a:latin typeface="+mn-ea"/>
              </a:rPr>
              <a:t>ps</a:t>
            </a:r>
            <a:r>
              <a:rPr lang="zh-CN" altLang="en-US" sz="2400" dirty="0">
                <a:solidFill>
                  <a:srgbClr val="0000CC"/>
                </a:solidFill>
                <a:latin typeface="+mn-ea"/>
              </a:rPr>
              <a:t>　</a:t>
            </a:r>
            <a:r>
              <a:rPr lang="en-US" altLang="zh-CN" sz="2400" dirty="0">
                <a:solidFill>
                  <a:srgbClr val="0000CC"/>
                </a:solidFill>
                <a:latin typeface="+mn-ea"/>
              </a:rPr>
              <a:t>–aux</a:t>
            </a:r>
          </a:p>
          <a:p>
            <a:pPr>
              <a:lnSpc>
                <a:spcPct val="80000"/>
              </a:lnSpc>
              <a:buFontTx/>
              <a:buNone/>
            </a:pPr>
            <a:r>
              <a:rPr lang="zh-CN" altLang="en-US" sz="2400" dirty="0">
                <a:solidFill>
                  <a:schemeClr val="tx1"/>
                </a:solidFill>
                <a:latin typeface="+mn-ea"/>
              </a:rPr>
              <a:t> 该命令显示系统中所有用户执行的进程，包括没有控制台</a:t>
            </a:r>
          </a:p>
          <a:p>
            <a:pPr>
              <a:lnSpc>
                <a:spcPct val="80000"/>
              </a:lnSpc>
              <a:buFontTx/>
              <a:buNone/>
            </a:pPr>
            <a:r>
              <a:rPr lang="zh-CN" altLang="en-US" sz="2400" dirty="0">
                <a:solidFill>
                  <a:schemeClr val="tx1"/>
                </a:solidFill>
                <a:latin typeface="+mn-ea"/>
              </a:rPr>
              <a:t>的进程及后台进程。</a:t>
            </a:r>
          </a:p>
          <a:p>
            <a:pPr>
              <a:lnSpc>
                <a:spcPct val="80000"/>
              </a:lnSpc>
              <a:buFontTx/>
              <a:buNone/>
            </a:pPr>
            <a:r>
              <a:rPr lang="zh-CN" altLang="en-US" sz="2400" dirty="0">
                <a:solidFill>
                  <a:schemeClr val="tx1"/>
                </a:solidFill>
                <a:latin typeface="+mn-ea"/>
              </a:rPr>
              <a:t>主要输出项说明：</a:t>
            </a:r>
          </a:p>
          <a:p>
            <a:pPr>
              <a:lnSpc>
                <a:spcPct val="80000"/>
              </a:lnSpc>
              <a:buFontTx/>
              <a:buNone/>
            </a:pPr>
            <a:r>
              <a:rPr lang="en-US" altLang="zh-CN" sz="2400" dirty="0">
                <a:solidFill>
                  <a:schemeClr val="tx1"/>
                </a:solidFill>
                <a:latin typeface="+mn-ea"/>
              </a:rPr>
              <a:t>%CPU</a:t>
            </a:r>
            <a:r>
              <a:rPr lang="zh-CN" altLang="en-US" sz="2400" dirty="0">
                <a:solidFill>
                  <a:schemeClr val="tx1"/>
                </a:solidFill>
                <a:latin typeface="+mn-ea"/>
              </a:rPr>
              <a:t>：</a:t>
            </a:r>
            <a:r>
              <a:rPr lang="en-US" altLang="zh-CN" sz="2400" dirty="0">
                <a:solidFill>
                  <a:schemeClr val="tx1"/>
                </a:solidFill>
                <a:latin typeface="+mn-ea"/>
              </a:rPr>
              <a:t>CPU</a:t>
            </a:r>
            <a:r>
              <a:rPr lang="zh-CN" altLang="en-US" sz="2400" dirty="0">
                <a:solidFill>
                  <a:schemeClr val="tx1"/>
                </a:solidFill>
                <a:latin typeface="+mn-ea"/>
              </a:rPr>
              <a:t>使用率百分比</a:t>
            </a:r>
          </a:p>
          <a:p>
            <a:pPr>
              <a:lnSpc>
                <a:spcPct val="80000"/>
              </a:lnSpc>
              <a:buFontTx/>
              <a:buNone/>
            </a:pPr>
            <a:r>
              <a:rPr lang="en-US" altLang="zh-CN" sz="2400" dirty="0">
                <a:solidFill>
                  <a:schemeClr val="tx1"/>
                </a:solidFill>
                <a:latin typeface="+mn-ea"/>
              </a:rPr>
              <a:t>%MEM</a:t>
            </a:r>
            <a:r>
              <a:rPr lang="zh-CN" altLang="en-US" sz="2400" dirty="0">
                <a:solidFill>
                  <a:schemeClr val="tx1"/>
                </a:solidFill>
                <a:latin typeface="+mn-ea"/>
              </a:rPr>
              <a:t>：内存使用率百分比</a:t>
            </a:r>
          </a:p>
          <a:p>
            <a:pPr>
              <a:lnSpc>
                <a:spcPct val="80000"/>
              </a:lnSpc>
              <a:buFontTx/>
              <a:buNone/>
            </a:pPr>
            <a:r>
              <a:rPr lang="en-US" altLang="zh-CN" sz="2400" dirty="0" err="1">
                <a:solidFill>
                  <a:schemeClr val="tx1"/>
                </a:solidFill>
                <a:latin typeface="+mn-ea"/>
              </a:rPr>
              <a:t>VSZ</a:t>
            </a:r>
            <a:r>
              <a:rPr lang="zh-CN" altLang="en-US" sz="2400" dirty="0">
                <a:solidFill>
                  <a:schemeClr val="tx1"/>
                </a:solidFill>
                <a:latin typeface="+mn-ea"/>
              </a:rPr>
              <a:t>：占用的虚拟内存大小</a:t>
            </a:r>
          </a:p>
          <a:p>
            <a:pPr>
              <a:lnSpc>
                <a:spcPct val="80000"/>
              </a:lnSpc>
              <a:buFontTx/>
              <a:buNone/>
            </a:pPr>
            <a:r>
              <a:rPr lang="en-US" altLang="zh-CN" sz="2400" dirty="0">
                <a:solidFill>
                  <a:schemeClr val="tx1"/>
                </a:solidFill>
                <a:latin typeface="+mn-ea"/>
              </a:rPr>
              <a:t>RSS</a:t>
            </a:r>
            <a:r>
              <a:rPr lang="zh-CN" altLang="en-US" sz="2400" dirty="0">
                <a:solidFill>
                  <a:schemeClr val="tx1"/>
                </a:solidFill>
                <a:latin typeface="+mn-ea"/>
              </a:rPr>
              <a:t>：占用的物理内存大小</a:t>
            </a:r>
          </a:p>
          <a:p>
            <a:pPr>
              <a:lnSpc>
                <a:spcPct val="80000"/>
              </a:lnSpc>
              <a:buFontTx/>
              <a:buNone/>
            </a:pPr>
            <a:r>
              <a:rPr lang="en-US" altLang="zh-CN" sz="2400" dirty="0">
                <a:solidFill>
                  <a:schemeClr val="tx1"/>
                </a:solidFill>
                <a:latin typeface="+mn-ea"/>
              </a:rPr>
              <a:t>STAT</a:t>
            </a:r>
            <a:r>
              <a:rPr lang="zh-CN" altLang="en-US" sz="2400" dirty="0">
                <a:solidFill>
                  <a:schemeClr val="tx1"/>
                </a:solidFill>
                <a:latin typeface="+mn-ea"/>
              </a:rPr>
              <a:t>：进程的状态</a:t>
            </a:r>
          </a:p>
          <a:p>
            <a:pPr>
              <a:lnSpc>
                <a:spcPct val="80000"/>
              </a:lnSpc>
              <a:buFontTx/>
              <a:buNone/>
            </a:pPr>
            <a:r>
              <a:rPr lang="en-US" altLang="zh-CN" sz="2400" dirty="0">
                <a:solidFill>
                  <a:schemeClr val="tx1"/>
                </a:solidFill>
                <a:latin typeface="+mn-ea"/>
              </a:rPr>
              <a:t>START</a:t>
            </a:r>
            <a:r>
              <a:rPr lang="zh-CN" altLang="en-US" sz="2400" dirty="0">
                <a:solidFill>
                  <a:schemeClr val="tx1"/>
                </a:solidFill>
                <a:latin typeface="+mn-ea"/>
              </a:rPr>
              <a:t>：进程的开始时间</a:t>
            </a:r>
            <a:endParaRPr lang="en-US" altLang="zh-CN" sz="2400" dirty="0">
              <a:solidFill>
                <a:schemeClr val="tx1"/>
              </a:solidFill>
              <a:latin typeface="+mn-ea"/>
            </a:endParaRPr>
          </a:p>
          <a:p>
            <a:pPr>
              <a:lnSpc>
                <a:spcPct val="80000"/>
              </a:lnSpc>
              <a:buFontTx/>
              <a:buNone/>
            </a:pPr>
            <a:endParaRPr lang="zh-CN" altLang="en-US" sz="2400" dirty="0">
              <a:solidFill>
                <a:schemeClr val="tx1"/>
              </a:solidFill>
              <a:latin typeface="+mn-ea"/>
            </a:endParaRPr>
          </a:p>
          <a:p>
            <a:pPr>
              <a:lnSpc>
                <a:spcPct val="80000"/>
              </a:lnSpc>
              <a:buFontTx/>
              <a:buNone/>
            </a:pPr>
            <a:r>
              <a:rPr lang="zh-CN" altLang="en-US" sz="2400" dirty="0">
                <a:solidFill>
                  <a:schemeClr val="tx1"/>
                </a:solidFill>
                <a:latin typeface="+mn-ea"/>
              </a:rPr>
              <a:t>系统管理员常常配合</a:t>
            </a:r>
            <a:r>
              <a:rPr lang="en-US" altLang="zh-CN" sz="2400" dirty="0">
                <a:solidFill>
                  <a:schemeClr val="tx1"/>
                </a:solidFill>
                <a:latin typeface="+mn-ea"/>
              </a:rPr>
              <a:t>grep</a:t>
            </a:r>
            <a:r>
              <a:rPr lang="zh-CN" altLang="en-US" sz="2400" dirty="0">
                <a:solidFill>
                  <a:schemeClr val="tx1"/>
                </a:solidFill>
                <a:latin typeface="+mn-ea"/>
              </a:rPr>
              <a:t>命令的使用，以缩小查看的范围</a:t>
            </a:r>
            <a:r>
              <a:rPr lang="en-US" altLang="zh-CN" sz="2400" dirty="0">
                <a:solidFill>
                  <a:schemeClr val="tx1"/>
                </a:solidFill>
                <a:latin typeface="+mn-ea"/>
              </a:rPr>
              <a:t>: </a:t>
            </a:r>
          </a:p>
          <a:p>
            <a:pPr>
              <a:lnSpc>
                <a:spcPct val="80000"/>
              </a:lnSpc>
              <a:buFontTx/>
              <a:buNone/>
            </a:pPr>
            <a:r>
              <a:rPr lang="zh-CN" altLang="en-US" sz="2400" dirty="0">
                <a:solidFill>
                  <a:srgbClr val="0000CC"/>
                </a:solidFill>
              </a:rPr>
              <a:t>［</a:t>
            </a:r>
            <a:r>
              <a:rPr lang="en-US" altLang="zh-CN" sz="2400" dirty="0">
                <a:solidFill>
                  <a:srgbClr val="0000CC"/>
                </a:solidFill>
              </a:rPr>
              <a:t>root@ Linux  root</a:t>
            </a:r>
            <a:r>
              <a:rPr lang="zh-CN" altLang="en-US" sz="2400" dirty="0">
                <a:solidFill>
                  <a:srgbClr val="0000CC"/>
                </a:solidFill>
              </a:rPr>
              <a:t>］ </a:t>
            </a:r>
            <a:r>
              <a:rPr lang="en-US" altLang="zh-CN" sz="2400" dirty="0">
                <a:solidFill>
                  <a:srgbClr val="0000CC"/>
                </a:solidFill>
              </a:rPr>
              <a:t># </a:t>
            </a:r>
            <a:r>
              <a:rPr lang="en-US" altLang="zh-CN" sz="2400" dirty="0" err="1">
                <a:solidFill>
                  <a:schemeClr val="tx1"/>
                </a:solidFill>
                <a:latin typeface="+mn-ea"/>
              </a:rPr>
              <a:t>ps</a:t>
            </a:r>
            <a:r>
              <a:rPr lang="zh-CN" altLang="en-US" sz="2400" dirty="0">
                <a:solidFill>
                  <a:schemeClr val="tx1"/>
                </a:solidFill>
                <a:latin typeface="+mn-ea"/>
              </a:rPr>
              <a:t>　</a:t>
            </a:r>
            <a:r>
              <a:rPr lang="en-US" altLang="zh-CN" sz="2400" dirty="0">
                <a:solidFill>
                  <a:schemeClr val="tx1"/>
                </a:solidFill>
                <a:latin typeface="+mn-ea"/>
              </a:rPr>
              <a:t>–aux</a:t>
            </a:r>
            <a:r>
              <a:rPr lang="zh-CN" altLang="en-US" sz="2400" dirty="0">
                <a:solidFill>
                  <a:schemeClr val="tx1"/>
                </a:solidFill>
                <a:latin typeface="+mn-ea"/>
              </a:rPr>
              <a:t>｜</a:t>
            </a:r>
            <a:r>
              <a:rPr lang="en-US" altLang="zh-CN" sz="2400" dirty="0">
                <a:solidFill>
                  <a:srgbClr val="0000CC"/>
                </a:solidFill>
                <a:latin typeface="+mn-ea"/>
              </a:rPr>
              <a:t>grep  tom</a:t>
            </a:r>
            <a:endParaRPr lang="zh-CN" altLang="en-US" sz="2400" dirty="0">
              <a:solidFill>
                <a:srgbClr val="0000CC"/>
              </a:solidFill>
              <a:latin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16</a:t>
            </a:fld>
            <a:endParaRPr lang="en-US" altLang="zh-CN"/>
          </a:p>
        </p:txBody>
      </p:sp>
    </p:spTree>
    <p:extLst>
      <p:ext uri="{BB962C8B-B14F-4D97-AF65-F5344CB8AC3E}">
        <p14:creationId xmlns:p14="http://schemas.microsoft.com/office/powerpoint/2010/main" val="21018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body" idx="1"/>
          </p:nvPr>
        </p:nvSpPr>
        <p:spPr>
          <a:xfrm>
            <a:off x="323528" y="1196752"/>
            <a:ext cx="8352928" cy="4411662"/>
          </a:xfrm>
        </p:spPr>
        <p:txBody>
          <a:bodyPr/>
          <a:lstStyle/>
          <a:p>
            <a:r>
              <a:rPr lang="en-US" altLang="zh-CN" sz="2800" dirty="0" err="1">
                <a:solidFill>
                  <a:srgbClr val="CC0099"/>
                </a:solidFill>
                <a:latin typeface="+mn-ea"/>
                <a:cs typeface="Times New Roman" pitchFamily="18" charset="0"/>
              </a:rPr>
              <a:t>pstree</a:t>
            </a:r>
            <a:r>
              <a:rPr lang="zh-CN" altLang="en-US" sz="2800" dirty="0">
                <a:solidFill>
                  <a:srgbClr val="CC0099"/>
                </a:solidFill>
                <a:latin typeface="+mn-ea"/>
                <a:cs typeface="Times New Roman" pitchFamily="18" charset="0"/>
              </a:rPr>
              <a:t>命令</a:t>
            </a:r>
            <a:endParaRPr lang="en-US" altLang="zh-CN" sz="2800" dirty="0">
              <a:solidFill>
                <a:srgbClr val="CC0099"/>
              </a:solidFill>
              <a:latin typeface="+mn-ea"/>
              <a:cs typeface="Times New Roman" pitchFamily="18" charset="0"/>
            </a:endParaRPr>
          </a:p>
          <a:p>
            <a:pPr marL="344487" lvl="1" indent="0">
              <a:buNone/>
            </a:pPr>
            <a:r>
              <a:rPr lang="zh-CN" altLang="en-US" sz="2800" dirty="0">
                <a:latin typeface="+mn-ea"/>
                <a:cs typeface="Times New Roman" pitchFamily="18" charset="0"/>
              </a:rPr>
              <a:t>格式：</a:t>
            </a:r>
            <a:r>
              <a:rPr lang="en-US" altLang="zh-CN" sz="2800" dirty="0" err="1">
                <a:latin typeface="+mn-ea"/>
                <a:cs typeface="Times New Roman" pitchFamily="18" charset="0"/>
              </a:rPr>
              <a:t>pstree</a:t>
            </a:r>
            <a:r>
              <a:rPr lang="en-US" altLang="zh-CN" sz="2800" dirty="0">
                <a:solidFill>
                  <a:srgbClr val="0000CC"/>
                </a:solidFill>
                <a:latin typeface="+mn-ea"/>
                <a:cs typeface="Times New Roman" pitchFamily="18" charset="0"/>
              </a:rPr>
              <a:t> [</a:t>
            </a:r>
            <a:r>
              <a:rPr lang="zh-CN" altLang="en-US" sz="2800" dirty="0">
                <a:solidFill>
                  <a:srgbClr val="0000CC"/>
                </a:solidFill>
                <a:latin typeface="+mn-ea"/>
                <a:cs typeface="Times New Roman" pitchFamily="18" charset="0"/>
              </a:rPr>
              <a:t>选项</a:t>
            </a:r>
            <a:r>
              <a:rPr lang="en-US" altLang="zh-CN" sz="2800" dirty="0">
                <a:solidFill>
                  <a:srgbClr val="0000CC"/>
                </a:solidFill>
                <a:latin typeface="+mn-ea"/>
                <a:cs typeface="Times New Roman" pitchFamily="18" charset="0"/>
              </a:rPr>
              <a:t>] </a:t>
            </a:r>
            <a:r>
              <a:rPr lang="zh-CN" altLang="en-US" sz="2800" dirty="0">
                <a:latin typeface="+mn-ea"/>
                <a:cs typeface="Times New Roman" pitchFamily="18" charset="0"/>
              </a:rPr>
              <a:t>　　</a:t>
            </a:r>
            <a:r>
              <a:rPr lang="en-US" altLang="zh-CN" sz="2800" dirty="0">
                <a:solidFill>
                  <a:schemeClr val="tx1"/>
                </a:solidFill>
                <a:latin typeface="+mn-ea"/>
                <a:cs typeface="Times New Roman" pitchFamily="18" charset="0"/>
              </a:rPr>
              <a:t> </a:t>
            </a:r>
          </a:p>
          <a:p>
            <a:pPr marL="344487" lvl="1" indent="0">
              <a:buNone/>
            </a:pPr>
            <a:r>
              <a:rPr lang="zh-CN" altLang="en-US" sz="2800" dirty="0">
                <a:latin typeface="+mn-ea"/>
                <a:cs typeface="Times New Roman" pitchFamily="18" charset="0"/>
              </a:rPr>
              <a:t>功能：以树形图形显示进程之间的相互关系。</a:t>
            </a:r>
            <a:endParaRPr lang="en-US" altLang="zh-CN" sz="2800" dirty="0">
              <a:latin typeface="+mn-ea"/>
              <a:cs typeface="Times New Roman" pitchFamily="18" charset="0"/>
            </a:endParaRPr>
          </a:p>
          <a:p>
            <a:r>
              <a:rPr lang="zh-CN" altLang="en-US" sz="2800" dirty="0">
                <a:latin typeface="+mn-ea"/>
                <a:cs typeface="Times New Roman" pitchFamily="18" charset="0"/>
              </a:rPr>
              <a:t>主要选项说明：　　</a:t>
            </a:r>
            <a:r>
              <a:rPr lang="en-US" altLang="zh-CN" sz="2800" dirty="0">
                <a:latin typeface="+mn-ea"/>
                <a:cs typeface="Times New Roman" pitchFamily="18" charset="0"/>
              </a:rPr>
              <a:t> </a:t>
            </a:r>
          </a:p>
          <a:p>
            <a:pPr marL="344487" lvl="1" indent="0">
              <a:buNone/>
            </a:pPr>
            <a:r>
              <a:rPr lang="en-US" altLang="zh-CN" sz="2800" dirty="0">
                <a:latin typeface="+mn-ea"/>
                <a:cs typeface="Times New Roman" pitchFamily="18" charset="0"/>
              </a:rPr>
              <a:t>-a  </a:t>
            </a:r>
            <a:r>
              <a:rPr lang="zh-CN" altLang="en-US" sz="2800" dirty="0">
                <a:latin typeface="+mn-ea"/>
                <a:cs typeface="Times New Roman" pitchFamily="18" charset="0"/>
              </a:rPr>
              <a:t>显示启动进程的命令行</a:t>
            </a:r>
            <a:endParaRPr lang="en-US" altLang="zh-CN" sz="2800" dirty="0">
              <a:latin typeface="+mn-ea"/>
              <a:cs typeface="Times New Roman" pitchFamily="18" charset="0"/>
            </a:endParaRPr>
          </a:p>
          <a:p>
            <a:pPr marL="344487" lvl="1" indent="0">
              <a:buNone/>
            </a:pPr>
            <a:r>
              <a:rPr lang="en-US" altLang="zh-CN" sz="2800" dirty="0">
                <a:latin typeface="+mn-ea"/>
                <a:cs typeface="Times New Roman" pitchFamily="18" charset="0"/>
              </a:rPr>
              <a:t>-n  </a:t>
            </a:r>
            <a:r>
              <a:rPr lang="zh-CN" altLang="en-US" sz="2800" dirty="0">
                <a:latin typeface="+mn-ea"/>
                <a:cs typeface="Times New Roman" pitchFamily="18" charset="0"/>
              </a:rPr>
              <a:t>按照进程号进行排序</a:t>
            </a:r>
            <a:endParaRPr lang="en-US" altLang="zh-CN" sz="2800" dirty="0">
              <a:latin typeface="+mn-ea"/>
              <a:cs typeface="Times New Roman" pitchFamily="18" charset="0"/>
            </a:endParaRPr>
          </a:p>
          <a:p>
            <a:pPr marL="344487" lvl="1" indent="0">
              <a:buNone/>
            </a:pPr>
            <a:endParaRPr lang="en-US" altLang="zh-CN" sz="2800" dirty="0">
              <a:latin typeface="+mn-ea"/>
              <a:cs typeface="Times New Roman" pitchFamily="18" charset="0"/>
            </a:endParaRPr>
          </a:p>
          <a:p>
            <a:pPr marL="344487" lvl="1" indent="0">
              <a:buNone/>
            </a:pPr>
            <a:endParaRPr lang="en-US" altLang="zh-CN" sz="2400" dirty="0">
              <a:solidFill>
                <a:schemeClr val="tx1"/>
              </a:solidFill>
              <a:latin typeface="+mn-ea"/>
              <a:cs typeface="Times New Roman" pitchFamily="18" charset="0"/>
            </a:endParaRPr>
          </a:p>
          <a:p>
            <a:endParaRPr lang="zh-CN" altLang="en-US" sz="2000" b="0" dirty="0">
              <a:solidFill>
                <a:schemeClr val="tx1"/>
              </a:solidFill>
              <a:latin typeface="华文新魏" pitchFamily="2" charset="-122"/>
              <a:ea typeface="华文新魏" pitchFamily="2" charset="-122"/>
              <a:cs typeface="Times New Roman" pitchFamily="18" charset="0"/>
            </a:endParaRPr>
          </a:p>
        </p:txBody>
      </p:sp>
      <p:sp>
        <p:nvSpPr>
          <p:cNvPr id="5" name="Rectangle 2"/>
          <p:cNvSpPr>
            <a:spLocks noGrp="1" noChangeArrowheads="1"/>
          </p:cNvSpPr>
          <p:nvPr>
            <p:ph type="title"/>
          </p:nvPr>
        </p:nvSpPr>
        <p:spPr>
          <a:xfrm>
            <a:off x="457200" y="122238"/>
            <a:ext cx="7543800" cy="858837"/>
          </a:xfrm>
        </p:spPr>
        <p:txBody>
          <a:bodyPr/>
          <a:lstStyle/>
          <a:p>
            <a:r>
              <a:rPr lang="en-US" altLang="zh-CN" dirty="0" err="1">
                <a:latin typeface="+mj-ea"/>
              </a:rPr>
              <a:t>pstree</a:t>
            </a:r>
            <a:r>
              <a:rPr lang="zh-CN" altLang="en-US" dirty="0">
                <a:latin typeface="+mj-ea"/>
              </a:rPr>
              <a:t>命令</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17</a:t>
            </a:fld>
            <a:endParaRPr lang="en-US" altLang="zh-CN"/>
          </a:p>
        </p:txBody>
      </p:sp>
    </p:spTree>
    <p:extLst>
      <p:ext uri="{BB962C8B-B14F-4D97-AF65-F5344CB8AC3E}">
        <p14:creationId xmlns:p14="http://schemas.microsoft.com/office/powerpoint/2010/main" val="201870437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Rectangle 3"/>
          <p:cNvSpPr>
            <a:spLocks noGrp="1" noChangeArrowheads="1"/>
          </p:cNvSpPr>
          <p:nvPr>
            <p:ph type="body" idx="1"/>
          </p:nvPr>
        </p:nvSpPr>
        <p:spPr>
          <a:xfrm>
            <a:off x="323528" y="1168301"/>
            <a:ext cx="8640960" cy="5285035"/>
          </a:xfrm>
        </p:spPr>
        <p:txBody>
          <a:bodyPr/>
          <a:lstStyle/>
          <a:p>
            <a:pPr marL="0" indent="0">
              <a:lnSpc>
                <a:spcPct val="80000"/>
              </a:lnSpc>
              <a:buNone/>
            </a:pPr>
            <a:r>
              <a:rPr lang="en-US" altLang="zh-CN" sz="2600" dirty="0">
                <a:solidFill>
                  <a:srgbClr val="CC0099"/>
                </a:solidFill>
                <a:latin typeface="+mn-ea"/>
                <a:cs typeface="Times New Roman" pitchFamily="18" charset="0"/>
              </a:rPr>
              <a:t>kill</a:t>
            </a:r>
            <a:r>
              <a:rPr lang="zh-CN" altLang="en-US" sz="2600" dirty="0">
                <a:solidFill>
                  <a:srgbClr val="CC0099"/>
                </a:solidFill>
                <a:latin typeface="+mn-ea"/>
                <a:cs typeface="Times New Roman" pitchFamily="18" charset="0"/>
              </a:rPr>
              <a:t>命令</a:t>
            </a:r>
            <a:endParaRPr lang="zh-CN" altLang="en-US" sz="2600" dirty="0">
              <a:solidFill>
                <a:schemeClr val="tx1"/>
              </a:solidFill>
              <a:latin typeface="+mn-ea"/>
              <a:cs typeface="Times New Roman" pitchFamily="18" charset="0"/>
            </a:endParaRPr>
          </a:p>
          <a:p>
            <a:pPr marL="0" indent="0" algn="just">
              <a:lnSpc>
                <a:spcPct val="80000"/>
              </a:lnSpc>
              <a:buNone/>
            </a:pPr>
            <a:r>
              <a:rPr lang="zh-CN" altLang="en-US" sz="2600" dirty="0">
                <a:solidFill>
                  <a:srgbClr val="0000CC"/>
                </a:solidFill>
                <a:latin typeface="+mn-ea"/>
                <a:cs typeface="Times New Roman" pitchFamily="18" charset="0"/>
              </a:rPr>
              <a:t>格式：</a:t>
            </a:r>
            <a:r>
              <a:rPr lang="en-US" altLang="zh-CN" sz="2600" dirty="0">
                <a:solidFill>
                  <a:srgbClr val="0000CC"/>
                </a:solidFill>
                <a:latin typeface="+mn-ea"/>
                <a:cs typeface="Times New Roman" pitchFamily="18" charset="0"/>
              </a:rPr>
              <a:t>kill -9  </a:t>
            </a:r>
            <a:r>
              <a:rPr lang="zh-CN" altLang="en-US" sz="2600" dirty="0">
                <a:solidFill>
                  <a:srgbClr val="0000CC"/>
                </a:solidFill>
                <a:latin typeface="+mn-ea"/>
                <a:cs typeface="Times New Roman" pitchFamily="18" charset="0"/>
              </a:rPr>
              <a:t>进程号</a:t>
            </a:r>
            <a:endParaRPr lang="en-US" altLang="zh-CN" sz="2600" dirty="0">
              <a:solidFill>
                <a:srgbClr val="0000CC"/>
              </a:solidFill>
              <a:latin typeface="+mn-ea"/>
              <a:cs typeface="Times New Roman" pitchFamily="18" charset="0"/>
            </a:endParaRPr>
          </a:p>
          <a:p>
            <a:pPr marL="0" indent="0">
              <a:lnSpc>
                <a:spcPct val="80000"/>
              </a:lnSpc>
              <a:buNone/>
            </a:pPr>
            <a:r>
              <a:rPr lang="zh-CN" altLang="en-US" sz="2600" dirty="0">
                <a:solidFill>
                  <a:srgbClr val="C00000"/>
                </a:solidFill>
                <a:latin typeface="+mn-ea"/>
                <a:cs typeface="Times New Roman" pitchFamily="18" charset="0"/>
              </a:rPr>
              <a:t>功能：</a:t>
            </a:r>
            <a:r>
              <a:rPr lang="zh-CN" altLang="en-US" sz="2600" dirty="0">
                <a:latin typeface="+mn-ea"/>
                <a:cs typeface="Times New Roman" pitchFamily="18" charset="0"/>
              </a:rPr>
              <a:t>终止正在运行的进程或作业。超级用户可终止所有的进程，普通用户只能终止自己启动的进程。</a:t>
            </a:r>
            <a:endParaRPr lang="en-US" altLang="zh-CN" sz="2600" dirty="0">
              <a:latin typeface="+mn-ea"/>
              <a:cs typeface="Times New Roman" pitchFamily="18" charset="0"/>
            </a:endParaRPr>
          </a:p>
          <a:p>
            <a:pPr marL="0" indent="0">
              <a:lnSpc>
                <a:spcPct val="80000"/>
              </a:lnSpc>
              <a:buNone/>
            </a:pPr>
            <a:r>
              <a:rPr lang="en-US" altLang="zh-CN" sz="2600" dirty="0">
                <a:latin typeface="+mn-ea"/>
                <a:cs typeface="Times New Roman" pitchFamily="18" charset="0"/>
              </a:rPr>
              <a:t>kill</a:t>
            </a:r>
            <a:r>
              <a:rPr lang="zh-CN" altLang="en-US" sz="2600" dirty="0">
                <a:latin typeface="+mn-ea"/>
                <a:cs typeface="Times New Roman" pitchFamily="18" charset="0"/>
              </a:rPr>
              <a:t>命令有许多选项，这里主要说明</a:t>
            </a:r>
            <a:r>
              <a:rPr lang="en-US" altLang="zh-CN" sz="2600" dirty="0">
                <a:latin typeface="+mn-ea"/>
                <a:cs typeface="Times New Roman" pitchFamily="18" charset="0"/>
              </a:rPr>
              <a:t>kill</a:t>
            </a:r>
            <a:r>
              <a:rPr lang="zh-CN" altLang="en-US" sz="2600" dirty="0">
                <a:latin typeface="+mn-ea"/>
                <a:cs typeface="Times New Roman" pitchFamily="18" charset="0"/>
              </a:rPr>
              <a:t>命令结束进程。</a:t>
            </a:r>
            <a:endParaRPr lang="en-US" altLang="zh-CN" sz="2600" dirty="0">
              <a:latin typeface="+mn-ea"/>
              <a:cs typeface="Times New Roman" pitchFamily="18" charset="0"/>
            </a:endParaRPr>
          </a:p>
          <a:p>
            <a:pPr marL="0" indent="0">
              <a:lnSpc>
                <a:spcPct val="80000"/>
              </a:lnSpc>
              <a:buNone/>
            </a:pPr>
            <a:r>
              <a:rPr lang="zh-CN" altLang="en-US" sz="2600" dirty="0">
                <a:latin typeface="+mn-ea"/>
                <a:cs typeface="Times New Roman" pitchFamily="18" charset="0"/>
              </a:rPr>
              <a:t>在终止进程前需要知道进程的</a:t>
            </a:r>
            <a:r>
              <a:rPr lang="en-US" altLang="zh-CN" sz="2600" dirty="0" err="1">
                <a:latin typeface="+mn-ea"/>
                <a:cs typeface="Times New Roman" pitchFamily="18" charset="0"/>
              </a:rPr>
              <a:t>pid</a:t>
            </a:r>
            <a:r>
              <a:rPr lang="zh-CN" altLang="en-US" sz="2600" dirty="0">
                <a:latin typeface="+mn-ea"/>
                <a:cs typeface="Times New Roman" pitchFamily="18" charset="0"/>
              </a:rPr>
              <a:t>，使用命令</a:t>
            </a:r>
            <a:r>
              <a:rPr lang="en-US" altLang="zh-CN" sz="2600" dirty="0" err="1">
                <a:latin typeface="+mn-ea"/>
                <a:cs typeface="Times New Roman" pitchFamily="18" charset="0"/>
              </a:rPr>
              <a:t>ps</a:t>
            </a:r>
            <a:r>
              <a:rPr lang="en-US" altLang="zh-CN" sz="2600" dirty="0">
                <a:latin typeface="+mn-ea"/>
                <a:cs typeface="Times New Roman" pitchFamily="18" charset="0"/>
              </a:rPr>
              <a:t> –e</a:t>
            </a:r>
            <a:r>
              <a:rPr lang="zh-CN" altLang="en-US" sz="2600" dirty="0">
                <a:latin typeface="+mn-ea"/>
                <a:cs typeface="Times New Roman" pitchFamily="18" charset="0"/>
              </a:rPr>
              <a:t>可以得到所要终止的进程的</a:t>
            </a:r>
            <a:r>
              <a:rPr lang="en-US" altLang="zh-CN" sz="2600" dirty="0" err="1">
                <a:latin typeface="+mn-ea"/>
                <a:cs typeface="Times New Roman" pitchFamily="18" charset="0"/>
              </a:rPr>
              <a:t>pid</a:t>
            </a:r>
            <a:r>
              <a:rPr lang="zh-CN" altLang="en-US" sz="2600" dirty="0">
                <a:latin typeface="+mn-ea"/>
                <a:cs typeface="Times New Roman" pitchFamily="18" charset="0"/>
              </a:rPr>
              <a:t>。</a:t>
            </a:r>
            <a:endParaRPr lang="en-US" altLang="zh-CN" sz="2600" dirty="0">
              <a:latin typeface="+mn-ea"/>
              <a:cs typeface="Times New Roman" pitchFamily="18" charset="0"/>
            </a:endParaRPr>
          </a:p>
          <a:p>
            <a:pPr marL="0" indent="0">
              <a:lnSpc>
                <a:spcPct val="80000"/>
              </a:lnSpc>
              <a:buNone/>
            </a:pPr>
            <a:r>
              <a:rPr lang="zh-CN" altLang="en-US" sz="2600" dirty="0">
                <a:latin typeface="+mn-ea"/>
                <a:cs typeface="Times New Roman" pitchFamily="18" charset="0"/>
              </a:rPr>
              <a:t>例</a:t>
            </a:r>
            <a:r>
              <a:rPr lang="en-US" altLang="zh-CN" sz="2600" dirty="0">
                <a:latin typeface="+mn-ea"/>
                <a:cs typeface="Times New Roman" pitchFamily="18" charset="0"/>
              </a:rPr>
              <a:t>3</a:t>
            </a:r>
            <a:r>
              <a:rPr lang="zh-CN" altLang="en-US" sz="2600" dirty="0">
                <a:latin typeface="+mn-ea"/>
                <a:cs typeface="Times New Roman" pitchFamily="18" charset="0"/>
              </a:rPr>
              <a:t>：系统管理员要终止进程</a:t>
            </a:r>
            <a:r>
              <a:rPr lang="en-US" altLang="zh-CN" sz="2600" dirty="0" err="1">
                <a:latin typeface="+mn-ea"/>
                <a:cs typeface="Times New Roman" pitchFamily="18" charset="0"/>
              </a:rPr>
              <a:t>httpd</a:t>
            </a:r>
            <a:r>
              <a:rPr lang="zh-CN" altLang="en-US" sz="2600" dirty="0">
                <a:latin typeface="+mn-ea"/>
                <a:cs typeface="Times New Roman" pitchFamily="18" charset="0"/>
              </a:rPr>
              <a:t>，首先使用</a:t>
            </a:r>
            <a:r>
              <a:rPr lang="en-US" altLang="zh-CN" sz="2600" dirty="0" err="1">
                <a:latin typeface="+mn-ea"/>
                <a:cs typeface="Times New Roman" pitchFamily="18" charset="0"/>
              </a:rPr>
              <a:t>ps</a:t>
            </a:r>
            <a:r>
              <a:rPr lang="zh-CN" altLang="en-US" sz="2600" dirty="0">
                <a:latin typeface="+mn-ea"/>
                <a:cs typeface="Times New Roman" pitchFamily="18" charset="0"/>
              </a:rPr>
              <a:t>命令查得进程</a:t>
            </a:r>
            <a:r>
              <a:rPr lang="en-US" altLang="zh-CN" sz="2600" dirty="0" err="1">
                <a:latin typeface="+mn-ea"/>
                <a:cs typeface="Times New Roman" pitchFamily="18" charset="0"/>
              </a:rPr>
              <a:t>httpd</a:t>
            </a:r>
            <a:r>
              <a:rPr lang="zh-CN" altLang="en-US" sz="2600" dirty="0">
                <a:latin typeface="+mn-ea"/>
                <a:cs typeface="Times New Roman" pitchFamily="18" charset="0"/>
              </a:rPr>
              <a:t>进程的</a:t>
            </a:r>
            <a:r>
              <a:rPr lang="en-US" altLang="zh-CN" sz="2600" dirty="0" err="1">
                <a:latin typeface="+mn-ea"/>
                <a:cs typeface="Times New Roman" pitchFamily="18" charset="0"/>
              </a:rPr>
              <a:t>pid</a:t>
            </a:r>
            <a:r>
              <a:rPr lang="zh-CN" altLang="en-US" sz="2600" dirty="0">
                <a:latin typeface="+mn-ea"/>
                <a:cs typeface="Times New Roman" pitchFamily="18" charset="0"/>
              </a:rPr>
              <a:t>为</a:t>
            </a:r>
            <a:r>
              <a:rPr lang="en-US" altLang="zh-CN" sz="2600" dirty="0">
                <a:latin typeface="+mn-ea"/>
                <a:cs typeface="Times New Roman" pitchFamily="18" charset="0"/>
              </a:rPr>
              <a:t>5198</a:t>
            </a:r>
            <a:r>
              <a:rPr lang="zh-CN" altLang="en-US" sz="2600" dirty="0">
                <a:latin typeface="+mn-ea"/>
                <a:cs typeface="Times New Roman" pitchFamily="18" charset="0"/>
              </a:rPr>
              <a:t>，然后使用</a:t>
            </a:r>
            <a:r>
              <a:rPr lang="en-US" altLang="zh-CN" sz="2600" dirty="0">
                <a:latin typeface="+mn-ea"/>
                <a:cs typeface="Times New Roman" pitchFamily="18" charset="0"/>
              </a:rPr>
              <a:t>kill</a:t>
            </a:r>
            <a:r>
              <a:rPr lang="zh-CN" altLang="en-US" sz="2600" dirty="0">
                <a:latin typeface="+mn-ea"/>
                <a:cs typeface="Times New Roman" pitchFamily="18" charset="0"/>
              </a:rPr>
              <a:t>命令终止该进程。</a:t>
            </a:r>
            <a:endParaRPr lang="en-US" altLang="zh-CN" sz="2600" dirty="0">
              <a:latin typeface="+mn-ea"/>
              <a:cs typeface="Times New Roman" pitchFamily="18" charset="0"/>
            </a:endParaRPr>
          </a:p>
          <a:p>
            <a:pPr marL="0" indent="0">
              <a:lnSpc>
                <a:spcPct val="80000"/>
              </a:lnSpc>
              <a:buNone/>
            </a:pPr>
            <a:r>
              <a:rPr lang="zh-CN" altLang="en-US" sz="2400" dirty="0"/>
              <a:t>［</a:t>
            </a:r>
            <a:r>
              <a:rPr lang="en-US" altLang="zh-CN" sz="2400" dirty="0"/>
              <a:t>root@ Linux  root</a:t>
            </a:r>
            <a:r>
              <a:rPr lang="zh-CN" altLang="en-US" sz="2400" dirty="0"/>
              <a:t>］ </a:t>
            </a:r>
            <a:r>
              <a:rPr lang="en-US" altLang="zh-CN" sz="2400" dirty="0"/>
              <a:t>#  </a:t>
            </a:r>
            <a:r>
              <a:rPr lang="en-US" altLang="zh-CN" sz="2400" dirty="0" err="1">
                <a:solidFill>
                  <a:srgbClr val="0000CC"/>
                </a:solidFill>
              </a:rPr>
              <a:t>ps</a:t>
            </a:r>
            <a:r>
              <a:rPr lang="en-US" altLang="zh-CN" sz="2400" dirty="0">
                <a:solidFill>
                  <a:srgbClr val="0000CC"/>
                </a:solidFill>
              </a:rPr>
              <a:t>  -</a:t>
            </a:r>
            <a:r>
              <a:rPr lang="en-US" altLang="zh-CN" sz="2400" dirty="0" err="1">
                <a:solidFill>
                  <a:srgbClr val="0000CC"/>
                </a:solidFill>
              </a:rPr>
              <a:t>ef</a:t>
            </a:r>
            <a:r>
              <a:rPr lang="en-US" altLang="zh-CN" sz="2400" dirty="0">
                <a:solidFill>
                  <a:srgbClr val="0000CC"/>
                </a:solidFill>
              </a:rPr>
              <a:t> |grep </a:t>
            </a:r>
            <a:r>
              <a:rPr lang="en-US" altLang="zh-CN" sz="2400" dirty="0" err="1">
                <a:solidFill>
                  <a:srgbClr val="0000CC"/>
                </a:solidFill>
              </a:rPr>
              <a:t>httpd</a:t>
            </a:r>
            <a:endParaRPr lang="en-US" altLang="zh-CN" sz="2400" dirty="0">
              <a:solidFill>
                <a:srgbClr val="0000CC"/>
              </a:solidFill>
            </a:endParaRPr>
          </a:p>
          <a:p>
            <a:pPr marL="0" indent="0">
              <a:lnSpc>
                <a:spcPct val="80000"/>
              </a:lnSpc>
              <a:buNone/>
            </a:pPr>
            <a:r>
              <a:rPr lang="en-US" altLang="zh-CN" sz="2200" dirty="0"/>
              <a:t>  </a:t>
            </a:r>
            <a:r>
              <a:rPr lang="en-US" altLang="zh-CN" sz="2200" dirty="0" err="1"/>
              <a:t>UID</a:t>
            </a:r>
            <a:r>
              <a:rPr lang="en-US" altLang="zh-CN" sz="2200" dirty="0"/>
              <a:t>       </a:t>
            </a:r>
            <a:r>
              <a:rPr lang="en-US" altLang="zh-CN" sz="2200" dirty="0" err="1"/>
              <a:t>PID</a:t>
            </a:r>
            <a:r>
              <a:rPr lang="en-US" altLang="zh-CN" sz="2200" dirty="0"/>
              <a:t>     </a:t>
            </a:r>
            <a:r>
              <a:rPr lang="en-US" altLang="zh-CN" sz="2200" dirty="0" err="1"/>
              <a:t>PPID</a:t>
            </a:r>
            <a:r>
              <a:rPr lang="en-US" altLang="zh-CN" sz="2200" dirty="0"/>
              <a:t>    C     </a:t>
            </a:r>
            <a:r>
              <a:rPr lang="en-US" altLang="zh-CN" sz="2200" dirty="0" err="1"/>
              <a:t>STIME</a:t>
            </a:r>
            <a:r>
              <a:rPr lang="en-US" altLang="zh-CN" sz="2200" dirty="0"/>
              <a:t>     TTY    TIME    </a:t>
            </a:r>
            <a:r>
              <a:rPr lang="en-US" altLang="zh-CN" sz="2200" dirty="0" err="1"/>
              <a:t>CMD</a:t>
            </a:r>
            <a:endParaRPr lang="en-US" altLang="zh-CN" sz="2200" dirty="0"/>
          </a:p>
          <a:p>
            <a:pPr marL="0" indent="0">
              <a:lnSpc>
                <a:spcPct val="80000"/>
              </a:lnSpc>
              <a:buNone/>
            </a:pPr>
            <a:r>
              <a:rPr lang="en-US" altLang="zh-CN" sz="2200" dirty="0"/>
              <a:t>  root     5198      1         0       08:45        1      09:10    </a:t>
            </a:r>
            <a:r>
              <a:rPr lang="en-US" altLang="zh-CN" sz="2200" dirty="0" err="1"/>
              <a:t>httpd</a:t>
            </a:r>
            <a:endParaRPr lang="en-US" altLang="zh-CN" sz="2200" dirty="0"/>
          </a:p>
          <a:p>
            <a:pPr marL="0" indent="0">
              <a:lnSpc>
                <a:spcPct val="80000"/>
              </a:lnSpc>
              <a:buNone/>
            </a:pPr>
            <a:r>
              <a:rPr lang="zh-CN" altLang="en-US" sz="2400" dirty="0"/>
              <a:t>［</a:t>
            </a:r>
            <a:r>
              <a:rPr lang="en-US" altLang="zh-CN" sz="2400" dirty="0"/>
              <a:t>root@ Linux  root</a:t>
            </a:r>
            <a:r>
              <a:rPr lang="zh-CN" altLang="en-US" sz="2400" dirty="0"/>
              <a:t>］ </a:t>
            </a:r>
            <a:r>
              <a:rPr lang="en-US" altLang="zh-CN" sz="2400" dirty="0"/>
              <a:t>#  </a:t>
            </a:r>
            <a:r>
              <a:rPr lang="en-US" altLang="zh-CN" sz="2400" dirty="0">
                <a:solidFill>
                  <a:srgbClr val="0000CC"/>
                </a:solidFill>
              </a:rPr>
              <a:t>kill  -9  5198  </a:t>
            </a:r>
          </a:p>
          <a:p>
            <a:pPr marL="0" indent="0">
              <a:lnSpc>
                <a:spcPct val="80000"/>
              </a:lnSpc>
              <a:buNone/>
            </a:pPr>
            <a:r>
              <a:rPr lang="en-US" altLang="zh-CN" sz="2400" dirty="0">
                <a:solidFill>
                  <a:srgbClr val="0000CC"/>
                </a:solidFill>
              </a:rPr>
              <a:t> </a:t>
            </a:r>
            <a:endParaRPr lang="zh-CN" altLang="en-US" sz="2400" dirty="0">
              <a:latin typeface="+mn-ea"/>
              <a:cs typeface="Times New Roman" pitchFamily="18" charset="0"/>
            </a:endParaRPr>
          </a:p>
        </p:txBody>
      </p:sp>
      <p:sp>
        <p:nvSpPr>
          <p:cNvPr id="5" name="Rectangle 2"/>
          <p:cNvSpPr>
            <a:spLocks noGrp="1" noChangeArrowheads="1"/>
          </p:cNvSpPr>
          <p:nvPr>
            <p:ph type="title"/>
          </p:nvPr>
        </p:nvSpPr>
        <p:spPr>
          <a:xfrm>
            <a:off x="457200" y="-27384"/>
            <a:ext cx="7543800" cy="858837"/>
          </a:xfrm>
        </p:spPr>
        <p:txBody>
          <a:bodyPr/>
          <a:lstStyle/>
          <a:p>
            <a:r>
              <a:rPr lang="zh-CN" altLang="en-US" dirty="0">
                <a:latin typeface="+mj-ea"/>
              </a:rPr>
              <a:t>终止进程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18</a:t>
            </a:fld>
            <a:endParaRPr lang="en-US" altLang="zh-CN"/>
          </a:p>
        </p:txBody>
      </p:sp>
    </p:spTree>
    <p:extLst>
      <p:ext uri="{BB962C8B-B14F-4D97-AF65-F5344CB8AC3E}">
        <p14:creationId xmlns:p14="http://schemas.microsoft.com/office/powerpoint/2010/main" val="22179024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Rectangle 3"/>
          <p:cNvSpPr>
            <a:spLocks noGrp="1" noChangeArrowheads="1"/>
          </p:cNvSpPr>
          <p:nvPr>
            <p:ph type="body" idx="1"/>
          </p:nvPr>
        </p:nvSpPr>
        <p:spPr>
          <a:xfrm>
            <a:off x="251520" y="1196752"/>
            <a:ext cx="8280920" cy="4852987"/>
          </a:xfrm>
        </p:spPr>
        <p:txBody>
          <a:bodyPr/>
          <a:lstStyle/>
          <a:p>
            <a:pPr>
              <a:lnSpc>
                <a:spcPct val="120000"/>
              </a:lnSpc>
            </a:pPr>
            <a:r>
              <a:rPr lang="zh-CN" altLang="en-US" sz="2800" dirty="0">
                <a:solidFill>
                  <a:schemeClr val="tx1"/>
                </a:solidFill>
                <a:latin typeface="+mn-ea"/>
                <a:cs typeface="Times New Roman" pitchFamily="18" charset="0"/>
              </a:rPr>
              <a:t>为什么要杀死进程</a:t>
            </a:r>
          </a:p>
          <a:p>
            <a:pPr lvl="1">
              <a:lnSpc>
                <a:spcPct val="120000"/>
              </a:lnSpc>
            </a:pPr>
            <a:r>
              <a:rPr lang="zh-CN" altLang="en-US" sz="2800" dirty="0">
                <a:solidFill>
                  <a:schemeClr val="tx1"/>
                </a:solidFill>
                <a:latin typeface="+mn-ea"/>
                <a:cs typeface="Times New Roman" pitchFamily="18" charset="0"/>
              </a:rPr>
              <a:t>该进程占用了过多的</a:t>
            </a:r>
            <a:r>
              <a:rPr lang="en-US" altLang="zh-CN" sz="2800" dirty="0">
                <a:solidFill>
                  <a:schemeClr val="tx1"/>
                </a:solidFill>
                <a:latin typeface="+mn-ea"/>
                <a:cs typeface="Times New Roman" pitchFamily="18" charset="0"/>
              </a:rPr>
              <a:t>CPU</a:t>
            </a:r>
            <a:r>
              <a:rPr lang="zh-CN" altLang="en-US" sz="2800" dirty="0">
                <a:solidFill>
                  <a:schemeClr val="tx1"/>
                </a:solidFill>
                <a:latin typeface="+mn-ea"/>
                <a:cs typeface="Times New Roman" pitchFamily="18" charset="0"/>
              </a:rPr>
              <a:t>时间</a:t>
            </a:r>
          </a:p>
          <a:p>
            <a:pPr lvl="1">
              <a:lnSpc>
                <a:spcPct val="120000"/>
              </a:lnSpc>
            </a:pPr>
            <a:r>
              <a:rPr lang="zh-CN" altLang="en-US" sz="2800" dirty="0">
                <a:solidFill>
                  <a:schemeClr val="tx1"/>
                </a:solidFill>
                <a:latin typeface="+mn-ea"/>
                <a:cs typeface="Times New Roman" pitchFamily="18" charset="0"/>
              </a:rPr>
              <a:t>该进程缩住了一个终端，使其他前台进程无法运行</a:t>
            </a:r>
          </a:p>
          <a:p>
            <a:pPr lvl="1">
              <a:lnSpc>
                <a:spcPct val="120000"/>
              </a:lnSpc>
            </a:pPr>
            <a:r>
              <a:rPr lang="zh-CN" altLang="en-US" sz="2800" dirty="0">
                <a:solidFill>
                  <a:schemeClr val="tx1"/>
                </a:solidFill>
                <a:latin typeface="+mn-ea"/>
                <a:cs typeface="Times New Roman" pitchFamily="18" charset="0"/>
              </a:rPr>
              <a:t>运行时间过长，但没有预期效果</a:t>
            </a:r>
          </a:p>
          <a:p>
            <a:pPr lvl="1">
              <a:lnSpc>
                <a:spcPct val="120000"/>
              </a:lnSpc>
            </a:pPr>
            <a:r>
              <a:rPr lang="zh-CN" altLang="en-US" sz="2800" dirty="0">
                <a:solidFill>
                  <a:schemeClr val="tx1"/>
                </a:solidFill>
                <a:latin typeface="+mn-ea"/>
                <a:cs typeface="Times New Roman" pitchFamily="18" charset="0"/>
              </a:rPr>
              <a:t>产生了过多到屏幕或磁盘文件的输出</a:t>
            </a:r>
          </a:p>
          <a:p>
            <a:pPr lvl="1">
              <a:lnSpc>
                <a:spcPct val="120000"/>
              </a:lnSpc>
            </a:pPr>
            <a:r>
              <a:rPr lang="zh-CN" altLang="en-US" sz="2800" dirty="0">
                <a:solidFill>
                  <a:schemeClr val="tx1"/>
                </a:solidFill>
                <a:latin typeface="+mn-ea"/>
                <a:cs typeface="Times New Roman" pitchFamily="18" charset="0"/>
              </a:rPr>
              <a:t>无法正常退出</a:t>
            </a:r>
          </a:p>
        </p:txBody>
      </p:sp>
      <p:sp>
        <p:nvSpPr>
          <p:cNvPr id="5" name="Rectangle 2"/>
          <p:cNvSpPr>
            <a:spLocks noGrp="1" noChangeArrowheads="1"/>
          </p:cNvSpPr>
          <p:nvPr>
            <p:ph type="title"/>
          </p:nvPr>
        </p:nvSpPr>
        <p:spPr>
          <a:xfrm>
            <a:off x="457200" y="122238"/>
            <a:ext cx="7543800" cy="858837"/>
          </a:xfrm>
        </p:spPr>
        <p:txBody>
          <a:bodyPr/>
          <a:lstStyle/>
          <a:p>
            <a:r>
              <a:rPr lang="zh-CN" altLang="en-US" dirty="0">
                <a:latin typeface="+mj-ea"/>
              </a:rPr>
              <a:t>终止进程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19</a:t>
            </a:fld>
            <a:endParaRPr lang="en-US" altLang="zh-CN"/>
          </a:p>
        </p:txBody>
      </p:sp>
    </p:spTree>
    <p:extLst>
      <p:ext uri="{BB962C8B-B14F-4D97-AF65-F5344CB8AC3E}">
        <p14:creationId xmlns:p14="http://schemas.microsoft.com/office/powerpoint/2010/main" val="386337978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67544" y="1700808"/>
            <a:ext cx="8229600" cy="3888432"/>
          </a:xfrm>
        </p:spPr>
        <p:txBody>
          <a:bodyPr/>
          <a:lstStyle/>
          <a:p>
            <a:pPr>
              <a:lnSpc>
                <a:spcPct val="150000"/>
              </a:lnSpc>
            </a:pPr>
            <a:r>
              <a:rPr lang="zh-CN" altLang="en-US" dirty="0"/>
              <a:t>进程管理与系统监视</a:t>
            </a:r>
          </a:p>
          <a:p>
            <a:pPr>
              <a:lnSpc>
                <a:spcPct val="150000"/>
              </a:lnSpc>
            </a:pPr>
            <a:r>
              <a:rPr lang="zh-CN" altLang="en-US" dirty="0"/>
              <a:t>创建进程</a:t>
            </a:r>
          </a:p>
          <a:p>
            <a:pPr>
              <a:lnSpc>
                <a:spcPct val="150000"/>
              </a:lnSpc>
            </a:pPr>
            <a:r>
              <a:rPr lang="zh-CN" altLang="en-US" dirty="0"/>
              <a:t>进程调度</a:t>
            </a:r>
            <a:endParaRPr lang="en-US" altLang="zh-CN" dirty="0"/>
          </a:p>
          <a:p>
            <a:pPr>
              <a:lnSpc>
                <a:spcPct val="150000"/>
              </a:lnSpc>
            </a:pPr>
            <a:r>
              <a:rPr lang="zh-CN" altLang="en-US" dirty="0"/>
              <a:t>守护进程</a:t>
            </a:r>
            <a:endParaRPr lang="en-US" altLang="zh-CN" dirty="0"/>
          </a:p>
          <a:p>
            <a:pPr>
              <a:lnSpc>
                <a:spcPct val="150000"/>
              </a:lnSpc>
            </a:pPr>
            <a:r>
              <a:rPr lang="zh-CN" altLang="en-US" dirty="0"/>
              <a:t>进程通信</a:t>
            </a:r>
            <a:endParaRPr lang="en-US" altLang="zh-CN" dirty="0"/>
          </a:p>
          <a:p>
            <a:pPr marL="0" indent="0">
              <a:lnSpc>
                <a:spcPct val="150000"/>
              </a:lnSpc>
              <a:buNone/>
            </a:pPr>
            <a:endParaRPr lang="zh-CN" altLang="en-US" dirty="0"/>
          </a:p>
        </p:txBody>
      </p:sp>
      <p:sp>
        <p:nvSpPr>
          <p:cNvPr id="6" name="Rectangle 2"/>
          <p:cNvSpPr>
            <a:spLocks noGrp="1" noChangeArrowheads="1"/>
          </p:cNvSpPr>
          <p:nvPr>
            <p:ph type="title"/>
          </p:nvPr>
        </p:nvSpPr>
        <p:spPr>
          <a:xfrm>
            <a:off x="250825" y="193898"/>
            <a:ext cx="7761288" cy="858838"/>
          </a:xfrm>
        </p:spPr>
        <p:txBody>
          <a:bodyPr/>
          <a:lstStyle/>
          <a:p>
            <a:pPr eaLnBrk="1" hangingPunct="1"/>
            <a:r>
              <a:rPr lang="zh-CN" altLang="en-US" sz="4600" dirty="0"/>
              <a:t>本章内容</a:t>
            </a:r>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2</a:t>
            </a:fld>
            <a:endParaRPr lang="en-US" altLang="zh-CN" dirty="0"/>
          </a:p>
        </p:txBody>
      </p:sp>
    </p:spTree>
    <p:extLst>
      <p:ext uri="{BB962C8B-B14F-4D97-AF65-F5344CB8AC3E}">
        <p14:creationId xmlns:p14="http://schemas.microsoft.com/office/powerpoint/2010/main" val="2904848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zh-CN" altLang="en-US" dirty="0">
                <a:latin typeface="+mj-ea"/>
              </a:rPr>
              <a:t>进程的挂起和恢复 </a:t>
            </a:r>
          </a:p>
        </p:txBody>
      </p:sp>
      <p:sp>
        <p:nvSpPr>
          <p:cNvPr id="701443" name="Rectangle 3"/>
          <p:cNvSpPr>
            <a:spLocks noGrp="1" noChangeArrowheads="1"/>
          </p:cNvSpPr>
          <p:nvPr>
            <p:ph type="body" idx="1"/>
          </p:nvPr>
        </p:nvSpPr>
        <p:spPr>
          <a:xfrm>
            <a:off x="468313" y="1413446"/>
            <a:ext cx="8229600" cy="4751858"/>
          </a:xfrm>
        </p:spPr>
        <p:txBody>
          <a:bodyPr/>
          <a:lstStyle/>
          <a:p>
            <a:pPr>
              <a:lnSpc>
                <a:spcPct val="90000"/>
              </a:lnSpc>
            </a:pPr>
            <a:r>
              <a:rPr lang="zh-CN" altLang="en-US" sz="2800" dirty="0">
                <a:solidFill>
                  <a:schemeClr val="tx1"/>
                </a:solidFill>
                <a:latin typeface="+mn-ea"/>
                <a:cs typeface="Times New Roman" pitchFamily="18" charset="0"/>
              </a:rPr>
              <a:t>进程的中止（挂起）和终止</a:t>
            </a:r>
          </a:p>
          <a:p>
            <a:pPr lvl="1">
              <a:lnSpc>
                <a:spcPct val="90000"/>
              </a:lnSpc>
            </a:pPr>
            <a:r>
              <a:rPr lang="zh-CN" altLang="en-US" sz="2800" dirty="0">
                <a:solidFill>
                  <a:schemeClr val="tx1"/>
                </a:solidFill>
                <a:latin typeface="+mn-ea"/>
                <a:cs typeface="Times New Roman" pitchFamily="18" charset="0"/>
              </a:rPr>
              <a:t>挂起（</a:t>
            </a:r>
            <a:r>
              <a:rPr lang="en-US" altLang="zh-CN" sz="2800" dirty="0" err="1">
                <a:solidFill>
                  <a:schemeClr val="tx1"/>
                </a:solidFill>
                <a:latin typeface="+mn-ea"/>
                <a:cs typeface="Times New Roman" pitchFamily="18" charset="0"/>
              </a:rPr>
              <a:t>Ctrl+Z</a:t>
            </a:r>
            <a:r>
              <a:rPr lang="zh-CN" altLang="en-US" sz="2800" dirty="0">
                <a:solidFill>
                  <a:schemeClr val="tx1"/>
                </a:solidFill>
                <a:latin typeface="+mn-ea"/>
                <a:cs typeface="Times New Roman" pitchFamily="18" charset="0"/>
              </a:rPr>
              <a:t>）</a:t>
            </a:r>
          </a:p>
          <a:p>
            <a:pPr lvl="1">
              <a:lnSpc>
                <a:spcPct val="90000"/>
              </a:lnSpc>
            </a:pPr>
            <a:r>
              <a:rPr lang="zh-CN" altLang="en-US" sz="2800" dirty="0">
                <a:solidFill>
                  <a:schemeClr val="tx1"/>
                </a:solidFill>
                <a:latin typeface="+mn-ea"/>
                <a:cs typeface="Times New Roman" pitchFamily="18" charset="0"/>
              </a:rPr>
              <a:t>终止（</a:t>
            </a:r>
            <a:r>
              <a:rPr lang="en-US" altLang="zh-CN" sz="2800" dirty="0" err="1">
                <a:solidFill>
                  <a:schemeClr val="tx1"/>
                </a:solidFill>
                <a:latin typeface="+mn-ea"/>
                <a:cs typeface="Times New Roman" pitchFamily="18" charset="0"/>
              </a:rPr>
              <a:t>Ctrl+C</a:t>
            </a:r>
            <a:r>
              <a:rPr lang="zh-CN" altLang="en-US" sz="2800" dirty="0">
                <a:solidFill>
                  <a:schemeClr val="tx1"/>
                </a:solidFill>
                <a:latin typeface="+mn-ea"/>
                <a:cs typeface="Times New Roman" pitchFamily="18" charset="0"/>
              </a:rPr>
              <a:t>）</a:t>
            </a:r>
          </a:p>
          <a:p>
            <a:pPr>
              <a:lnSpc>
                <a:spcPct val="90000"/>
              </a:lnSpc>
            </a:pPr>
            <a:endParaRPr lang="zh-CN" altLang="en-US" sz="2800" dirty="0">
              <a:solidFill>
                <a:schemeClr val="tx1"/>
              </a:solidFill>
              <a:latin typeface="+mn-ea"/>
              <a:cs typeface="Times New Roman" pitchFamily="18" charset="0"/>
            </a:endParaRPr>
          </a:p>
          <a:p>
            <a:pPr>
              <a:lnSpc>
                <a:spcPct val="90000"/>
              </a:lnSpc>
            </a:pPr>
            <a:r>
              <a:rPr lang="zh-CN" altLang="en-US" sz="2800" dirty="0">
                <a:solidFill>
                  <a:schemeClr val="tx1"/>
                </a:solidFill>
                <a:latin typeface="+mn-ea"/>
                <a:cs typeface="Times New Roman" pitchFamily="18" charset="0"/>
              </a:rPr>
              <a:t>进程的恢复</a:t>
            </a:r>
          </a:p>
          <a:p>
            <a:pPr lvl="1">
              <a:lnSpc>
                <a:spcPct val="90000"/>
              </a:lnSpc>
            </a:pPr>
            <a:r>
              <a:rPr lang="zh-CN" altLang="en-US" sz="2800" dirty="0">
                <a:solidFill>
                  <a:schemeClr val="tx1"/>
                </a:solidFill>
                <a:latin typeface="+mn-ea"/>
                <a:cs typeface="Times New Roman" pitchFamily="18" charset="0"/>
              </a:rPr>
              <a:t>恢复到前台继续运行（</a:t>
            </a:r>
            <a:r>
              <a:rPr lang="en-US" altLang="zh-CN" sz="2800" dirty="0" err="1">
                <a:solidFill>
                  <a:schemeClr val="tx1"/>
                </a:solidFill>
                <a:latin typeface="+mn-ea"/>
                <a:cs typeface="Times New Roman" pitchFamily="18" charset="0"/>
              </a:rPr>
              <a:t>fg</a:t>
            </a:r>
            <a:r>
              <a:rPr lang="zh-CN" altLang="en-US" sz="2800" dirty="0">
                <a:solidFill>
                  <a:schemeClr val="tx1"/>
                </a:solidFill>
                <a:latin typeface="+mn-ea"/>
                <a:cs typeface="Times New Roman" pitchFamily="18" charset="0"/>
              </a:rPr>
              <a:t>）</a:t>
            </a:r>
          </a:p>
          <a:p>
            <a:pPr lvl="1">
              <a:lnSpc>
                <a:spcPct val="90000"/>
              </a:lnSpc>
            </a:pPr>
            <a:r>
              <a:rPr lang="zh-CN" altLang="en-US" sz="2800" dirty="0">
                <a:solidFill>
                  <a:schemeClr val="tx1"/>
                </a:solidFill>
                <a:latin typeface="+mn-ea"/>
                <a:cs typeface="Times New Roman" pitchFamily="18" charset="0"/>
              </a:rPr>
              <a:t>恢复到后台继续运行（</a:t>
            </a:r>
            <a:r>
              <a:rPr lang="en-US" altLang="zh-CN" sz="2800" dirty="0" err="1">
                <a:solidFill>
                  <a:schemeClr val="tx1"/>
                </a:solidFill>
                <a:latin typeface="+mn-ea"/>
                <a:cs typeface="Times New Roman" pitchFamily="18" charset="0"/>
              </a:rPr>
              <a:t>bg</a:t>
            </a:r>
            <a:r>
              <a:rPr lang="zh-CN" altLang="en-US" sz="2800" dirty="0">
                <a:solidFill>
                  <a:schemeClr val="tx1"/>
                </a:solidFill>
                <a:latin typeface="+mn-ea"/>
                <a:cs typeface="Times New Roman" pitchFamily="18" charset="0"/>
              </a:rPr>
              <a:t>）</a:t>
            </a:r>
          </a:p>
          <a:p>
            <a:pPr marL="344487" lvl="1" indent="0">
              <a:lnSpc>
                <a:spcPct val="90000"/>
              </a:lnSpc>
              <a:buNone/>
            </a:pPr>
            <a:endParaRPr lang="zh-CN" altLang="en-US" sz="2800" dirty="0">
              <a:solidFill>
                <a:schemeClr val="tx1"/>
              </a:solidFill>
              <a:latin typeface="+mn-ea"/>
              <a:cs typeface="Times New Roman" pitchFamily="18" charset="0"/>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20</a:t>
            </a:fld>
            <a:endParaRPr lang="en-US" altLang="zh-CN"/>
          </a:p>
        </p:txBody>
      </p:sp>
    </p:spTree>
    <p:extLst>
      <p:ext uri="{BB962C8B-B14F-4D97-AF65-F5344CB8AC3E}">
        <p14:creationId xmlns:p14="http://schemas.microsoft.com/office/powerpoint/2010/main" val="14440655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Rectangle 3"/>
          <p:cNvSpPr>
            <a:spLocks noGrp="1" noChangeArrowheads="1"/>
          </p:cNvSpPr>
          <p:nvPr>
            <p:ph type="body" idx="1"/>
          </p:nvPr>
        </p:nvSpPr>
        <p:spPr>
          <a:xfrm>
            <a:off x="395536" y="908720"/>
            <a:ext cx="8352928" cy="5573067"/>
          </a:xfrm>
        </p:spPr>
        <p:txBody>
          <a:bodyPr/>
          <a:lstStyle/>
          <a:p>
            <a:pPr marL="0" indent="0">
              <a:lnSpc>
                <a:spcPct val="150000"/>
              </a:lnSpc>
              <a:buNone/>
            </a:pPr>
            <a:r>
              <a:rPr lang="en-US" altLang="zh-CN" sz="2600" dirty="0">
                <a:solidFill>
                  <a:srgbClr val="CC0099"/>
                </a:solidFill>
                <a:latin typeface="+mn-ea"/>
                <a:cs typeface="Times New Roman" pitchFamily="18" charset="0"/>
              </a:rPr>
              <a:t>who </a:t>
            </a:r>
            <a:r>
              <a:rPr lang="zh-CN" altLang="en-US" sz="2600" dirty="0">
                <a:solidFill>
                  <a:srgbClr val="CC0099"/>
                </a:solidFill>
                <a:latin typeface="+mn-ea"/>
                <a:cs typeface="Times New Roman" pitchFamily="18" charset="0"/>
              </a:rPr>
              <a:t>命令</a:t>
            </a:r>
            <a:endParaRPr lang="zh-CN" altLang="en-US" sz="2600" dirty="0">
              <a:solidFill>
                <a:schemeClr val="tx1"/>
              </a:solidFill>
              <a:latin typeface="+mn-ea"/>
              <a:cs typeface="Times New Roman" pitchFamily="18" charset="0"/>
            </a:endParaRPr>
          </a:p>
          <a:p>
            <a:pPr marL="0" indent="0" algn="just">
              <a:lnSpc>
                <a:spcPct val="150000"/>
              </a:lnSpc>
              <a:buNone/>
            </a:pPr>
            <a:r>
              <a:rPr lang="zh-CN" altLang="en-US" sz="2600" dirty="0">
                <a:solidFill>
                  <a:srgbClr val="0000CC"/>
                </a:solidFill>
                <a:latin typeface="+mn-ea"/>
                <a:cs typeface="Times New Roman" pitchFamily="18" charset="0"/>
              </a:rPr>
              <a:t>格式：</a:t>
            </a:r>
            <a:r>
              <a:rPr lang="en-US" altLang="zh-CN" sz="2600" dirty="0">
                <a:solidFill>
                  <a:srgbClr val="0000CC"/>
                </a:solidFill>
                <a:latin typeface="+mn-ea"/>
                <a:cs typeface="Times New Roman" pitchFamily="18" charset="0"/>
              </a:rPr>
              <a:t>who [</a:t>
            </a:r>
            <a:r>
              <a:rPr lang="zh-CN" altLang="en-US" sz="2600" dirty="0">
                <a:solidFill>
                  <a:srgbClr val="0000CC"/>
                </a:solidFill>
                <a:latin typeface="+mn-ea"/>
                <a:cs typeface="Times New Roman" pitchFamily="18" charset="0"/>
              </a:rPr>
              <a:t>选项</a:t>
            </a:r>
            <a:r>
              <a:rPr lang="en-US" altLang="zh-CN" sz="2600" dirty="0">
                <a:solidFill>
                  <a:srgbClr val="0000CC"/>
                </a:solidFill>
                <a:latin typeface="+mn-ea"/>
                <a:cs typeface="Times New Roman" pitchFamily="18" charset="0"/>
              </a:rPr>
              <a:t>]</a:t>
            </a:r>
          </a:p>
          <a:p>
            <a:pPr marL="0" indent="0">
              <a:lnSpc>
                <a:spcPct val="150000"/>
              </a:lnSpc>
              <a:buNone/>
            </a:pPr>
            <a:r>
              <a:rPr lang="zh-CN" altLang="en-US" sz="2600" dirty="0">
                <a:solidFill>
                  <a:srgbClr val="C00000"/>
                </a:solidFill>
                <a:latin typeface="+mn-ea"/>
                <a:cs typeface="Times New Roman" pitchFamily="18" charset="0"/>
              </a:rPr>
              <a:t>功能：</a:t>
            </a:r>
            <a:r>
              <a:rPr lang="zh-CN" altLang="en-US" sz="2600" dirty="0">
                <a:latin typeface="+mn-ea"/>
                <a:cs typeface="Times New Roman" pitchFamily="18" charset="0"/>
              </a:rPr>
              <a:t>查看当前已经登录的所有用户。</a:t>
            </a:r>
          </a:p>
          <a:p>
            <a:pPr marL="0" indent="0">
              <a:lnSpc>
                <a:spcPct val="150000"/>
              </a:lnSpc>
              <a:buNone/>
            </a:pPr>
            <a:r>
              <a:rPr lang="en-US" altLang="zh-CN" sz="2600" dirty="0">
                <a:solidFill>
                  <a:srgbClr val="CC0099"/>
                </a:solidFill>
                <a:latin typeface="+mn-ea"/>
                <a:cs typeface="Times New Roman" pitchFamily="18" charset="0"/>
              </a:rPr>
              <a:t>top </a:t>
            </a:r>
            <a:r>
              <a:rPr lang="zh-CN" altLang="en-US" sz="2600" dirty="0">
                <a:solidFill>
                  <a:srgbClr val="CC0099"/>
                </a:solidFill>
                <a:latin typeface="+mn-ea"/>
                <a:cs typeface="Times New Roman" pitchFamily="18" charset="0"/>
              </a:rPr>
              <a:t>命令</a:t>
            </a:r>
            <a:endParaRPr lang="en-US" altLang="zh-CN" sz="2600" dirty="0">
              <a:solidFill>
                <a:srgbClr val="CC0099"/>
              </a:solidFill>
              <a:latin typeface="+mn-ea"/>
              <a:cs typeface="Times New Roman" pitchFamily="18" charset="0"/>
            </a:endParaRPr>
          </a:p>
          <a:p>
            <a:pPr marL="0" indent="0" algn="just">
              <a:lnSpc>
                <a:spcPct val="150000"/>
              </a:lnSpc>
              <a:buNone/>
            </a:pPr>
            <a:r>
              <a:rPr lang="zh-CN" altLang="en-US" sz="2600" dirty="0">
                <a:solidFill>
                  <a:srgbClr val="0000CC"/>
                </a:solidFill>
                <a:latin typeface="+mn-ea"/>
                <a:cs typeface="Times New Roman" pitchFamily="18" charset="0"/>
              </a:rPr>
              <a:t>格式：</a:t>
            </a:r>
            <a:r>
              <a:rPr lang="en-US" altLang="zh-CN" sz="2600" dirty="0">
                <a:solidFill>
                  <a:srgbClr val="0000CC"/>
                </a:solidFill>
                <a:latin typeface="+mn-ea"/>
                <a:cs typeface="Times New Roman" pitchFamily="18" charset="0"/>
              </a:rPr>
              <a:t>top [-d </a:t>
            </a:r>
            <a:r>
              <a:rPr lang="zh-CN" altLang="en-US" sz="2600" dirty="0">
                <a:solidFill>
                  <a:srgbClr val="0000CC"/>
                </a:solidFill>
                <a:latin typeface="+mn-ea"/>
                <a:cs typeface="Times New Roman" pitchFamily="18" charset="0"/>
              </a:rPr>
              <a:t>秒数</a:t>
            </a:r>
            <a:r>
              <a:rPr lang="en-US" altLang="zh-CN" sz="2600" dirty="0">
                <a:solidFill>
                  <a:srgbClr val="0000CC"/>
                </a:solidFill>
                <a:latin typeface="+mn-ea"/>
                <a:cs typeface="Times New Roman" pitchFamily="18" charset="0"/>
              </a:rPr>
              <a:t>]</a:t>
            </a:r>
          </a:p>
          <a:p>
            <a:pPr marL="0" indent="0">
              <a:lnSpc>
                <a:spcPct val="150000"/>
              </a:lnSpc>
              <a:buNone/>
            </a:pPr>
            <a:r>
              <a:rPr lang="zh-CN" altLang="en-US" sz="2600" dirty="0">
                <a:solidFill>
                  <a:srgbClr val="C00000"/>
                </a:solidFill>
                <a:latin typeface="+mn-ea"/>
                <a:cs typeface="Times New Roman" pitchFamily="18" charset="0"/>
              </a:rPr>
              <a:t>功能：</a:t>
            </a:r>
            <a:r>
              <a:rPr lang="zh-CN" altLang="en-US" sz="2600" dirty="0">
                <a:latin typeface="+mn-ea"/>
                <a:cs typeface="Times New Roman" pitchFamily="18" charset="0"/>
              </a:rPr>
              <a:t>动态显示</a:t>
            </a:r>
            <a:r>
              <a:rPr lang="en-US" altLang="zh-CN" sz="2600" dirty="0">
                <a:latin typeface="+mn-ea"/>
                <a:cs typeface="Times New Roman" pitchFamily="18" charset="0"/>
              </a:rPr>
              <a:t>CUP</a:t>
            </a:r>
            <a:r>
              <a:rPr lang="zh-CN" altLang="en-US" sz="2600" dirty="0">
                <a:latin typeface="+mn-ea"/>
                <a:cs typeface="Times New Roman" pitchFamily="18" charset="0"/>
              </a:rPr>
              <a:t>利用率、内存利用率和进程状态等相关信息。默认每</a:t>
            </a:r>
            <a:r>
              <a:rPr lang="en-US" altLang="zh-CN" sz="2600" dirty="0">
                <a:latin typeface="+mn-ea"/>
                <a:cs typeface="Times New Roman" pitchFamily="18" charset="0"/>
              </a:rPr>
              <a:t>5s</a:t>
            </a:r>
            <a:r>
              <a:rPr lang="zh-CN" altLang="en-US" sz="2600" dirty="0">
                <a:latin typeface="+mn-ea"/>
                <a:cs typeface="Times New Roman" pitchFamily="18" charset="0"/>
              </a:rPr>
              <a:t>更新显示信息，而“</a:t>
            </a:r>
            <a:r>
              <a:rPr lang="en-US" altLang="zh-CN" sz="2600" dirty="0">
                <a:latin typeface="+mn-ea"/>
                <a:cs typeface="Times New Roman" pitchFamily="18" charset="0"/>
              </a:rPr>
              <a:t>-d  </a:t>
            </a:r>
            <a:r>
              <a:rPr lang="zh-CN" altLang="en-US" sz="2600" dirty="0">
                <a:latin typeface="+mn-ea"/>
                <a:cs typeface="Times New Roman" pitchFamily="18" charset="0"/>
              </a:rPr>
              <a:t>秒数”选项可指定更新间隔。</a:t>
            </a:r>
            <a:endParaRPr lang="en-US" altLang="zh-CN" sz="2600" dirty="0">
              <a:latin typeface="+mn-ea"/>
              <a:cs typeface="Times New Roman" pitchFamily="18" charset="0"/>
            </a:endParaRPr>
          </a:p>
        </p:txBody>
      </p:sp>
      <p:sp>
        <p:nvSpPr>
          <p:cNvPr id="5" name="Rectangle 2"/>
          <p:cNvSpPr>
            <a:spLocks noGrp="1" noChangeArrowheads="1"/>
          </p:cNvSpPr>
          <p:nvPr>
            <p:ph type="title"/>
          </p:nvPr>
        </p:nvSpPr>
        <p:spPr>
          <a:xfrm>
            <a:off x="457200" y="-27384"/>
            <a:ext cx="7543800" cy="858837"/>
          </a:xfrm>
        </p:spPr>
        <p:txBody>
          <a:bodyPr/>
          <a:lstStyle/>
          <a:p>
            <a:r>
              <a:rPr lang="zh-CN" altLang="en-US" dirty="0">
                <a:latin typeface="+mj-ea"/>
              </a:rPr>
              <a:t>系统监视</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21</a:t>
            </a:fld>
            <a:endParaRPr lang="en-US" altLang="zh-CN"/>
          </a:p>
        </p:txBody>
      </p:sp>
    </p:spTree>
    <p:extLst>
      <p:ext uri="{BB962C8B-B14F-4D97-AF65-F5344CB8AC3E}">
        <p14:creationId xmlns:p14="http://schemas.microsoft.com/office/powerpoint/2010/main" val="290213057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Rectangle 3"/>
          <p:cNvSpPr>
            <a:spLocks noGrp="1" noChangeArrowheads="1"/>
          </p:cNvSpPr>
          <p:nvPr>
            <p:ph type="body" idx="1"/>
          </p:nvPr>
        </p:nvSpPr>
        <p:spPr>
          <a:xfrm>
            <a:off x="395536" y="1528341"/>
            <a:ext cx="8352928" cy="5573067"/>
          </a:xfrm>
        </p:spPr>
        <p:txBody>
          <a:bodyPr/>
          <a:lstStyle/>
          <a:p>
            <a:pPr marL="0" indent="0">
              <a:lnSpc>
                <a:spcPct val="150000"/>
              </a:lnSpc>
              <a:buNone/>
            </a:pPr>
            <a:r>
              <a:rPr lang="en-US" altLang="zh-CN" sz="2400" dirty="0">
                <a:latin typeface="+mn-ea"/>
                <a:cs typeface="Times New Roman" pitchFamily="18" charset="0"/>
              </a:rPr>
              <a:t>Top</a:t>
            </a:r>
            <a:r>
              <a:rPr lang="zh-CN" altLang="en-US" sz="2400" dirty="0">
                <a:latin typeface="+mn-ea"/>
                <a:cs typeface="Times New Roman" pitchFamily="18" charset="0"/>
              </a:rPr>
              <a:t>命令显示的信息可分为上下两部分，上半部分显示当前时间、已运行时间，用户数；显示总进程及各种进程状态的进程数；还显示进程、内存和交换分区的使用情况。下半部分显示各进程的详细信息，默认按照进程的</a:t>
            </a:r>
            <a:r>
              <a:rPr lang="en-US" altLang="zh-CN" sz="2400" dirty="0">
                <a:solidFill>
                  <a:srgbClr val="0000CC"/>
                </a:solidFill>
                <a:latin typeface="+mn-ea"/>
                <a:cs typeface="Times New Roman" pitchFamily="18" charset="0"/>
              </a:rPr>
              <a:t>CPU</a:t>
            </a:r>
            <a:r>
              <a:rPr lang="zh-CN" altLang="en-US" sz="2400" dirty="0">
                <a:solidFill>
                  <a:srgbClr val="0000CC"/>
                </a:solidFill>
                <a:latin typeface="+mn-ea"/>
                <a:cs typeface="Times New Roman" pitchFamily="18" charset="0"/>
              </a:rPr>
              <a:t>使用率排列</a:t>
            </a:r>
            <a:r>
              <a:rPr lang="zh-CN" altLang="en-US" sz="2400" dirty="0">
                <a:latin typeface="+mn-ea"/>
                <a:cs typeface="Times New Roman" pitchFamily="18" charset="0"/>
              </a:rPr>
              <a:t>所有的进程。按</a:t>
            </a:r>
            <a:r>
              <a:rPr lang="en-US" altLang="zh-CN" sz="2400" dirty="0">
                <a:latin typeface="+mn-ea"/>
                <a:cs typeface="Times New Roman" pitchFamily="18" charset="0"/>
              </a:rPr>
              <a:t>[M]</a:t>
            </a:r>
            <a:r>
              <a:rPr lang="zh-CN" altLang="en-US" sz="2400" dirty="0">
                <a:latin typeface="+mn-ea"/>
                <a:cs typeface="Times New Roman" pitchFamily="18" charset="0"/>
              </a:rPr>
              <a:t>键将按照</a:t>
            </a:r>
            <a:r>
              <a:rPr lang="zh-CN" altLang="en-US" sz="2400" dirty="0">
                <a:solidFill>
                  <a:srgbClr val="0000CC"/>
                </a:solidFill>
                <a:latin typeface="+mn-ea"/>
                <a:cs typeface="Times New Roman" pitchFamily="18" charset="0"/>
              </a:rPr>
              <a:t>内存使用率排列</a:t>
            </a:r>
            <a:r>
              <a:rPr lang="zh-CN" altLang="en-US" sz="2400" dirty="0">
                <a:latin typeface="+mn-ea"/>
                <a:cs typeface="Times New Roman" pitchFamily="18" charset="0"/>
              </a:rPr>
              <a:t>所有进程，按</a:t>
            </a:r>
            <a:r>
              <a:rPr lang="en-US" altLang="zh-CN" sz="2400" dirty="0">
                <a:latin typeface="+mn-ea"/>
                <a:cs typeface="Times New Roman" pitchFamily="18" charset="0"/>
              </a:rPr>
              <a:t>[T]</a:t>
            </a:r>
            <a:r>
              <a:rPr lang="zh-CN" altLang="en-US" sz="2400" dirty="0">
                <a:latin typeface="+mn-ea"/>
                <a:cs typeface="Times New Roman" pitchFamily="18" charset="0"/>
              </a:rPr>
              <a:t>键将按照</a:t>
            </a:r>
            <a:r>
              <a:rPr lang="zh-CN" altLang="en-US" sz="2400" dirty="0">
                <a:solidFill>
                  <a:srgbClr val="0000CC"/>
                </a:solidFill>
                <a:latin typeface="+mn-ea"/>
                <a:cs typeface="Times New Roman" pitchFamily="18" charset="0"/>
              </a:rPr>
              <a:t>进程的执行时间排列</a:t>
            </a:r>
            <a:r>
              <a:rPr lang="zh-CN" altLang="en-US" sz="2400" dirty="0">
                <a:latin typeface="+mn-ea"/>
                <a:cs typeface="Times New Roman" pitchFamily="18" charset="0"/>
              </a:rPr>
              <a:t>所有进程，按</a:t>
            </a:r>
            <a:r>
              <a:rPr lang="en-US" altLang="zh-CN" sz="2400" dirty="0">
                <a:latin typeface="+mn-ea"/>
                <a:cs typeface="Times New Roman" pitchFamily="18" charset="0"/>
              </a:rPr>
              <a:t>[P]</a:t>
            </a:r>
            <a:r>
              <a:rPr lang="zh-CN" altLang="en-US" sz="2400" dirty="0">
                <a:latin typeface="+mn-ea"/>
                <a:cs typeface="Times New Roman" pitchFamily="18" charset="0"/>
              </a:rPr>
              <a:t>键将恢复按照</a:t>
            </a:r>
            <a:r>
              <a:rPr lang="en-US" altLang="zh-CN" sz="2400" dirty="0">
                <a:latin typeface="+mn-ea"/>
                <a:cs typeface="Times New Roman" pitchFamily="18" charset="0"/>
              </a:rPr>
              <a:t>CPU</a:t>
            </a:r>
            <a:r>
              <a:rPr lang="zh-CN" altLang="en-US" sz="2400" dirty="0">
                <a:latin typeface="+mn-ea"/>
                <a:cs typeface="Times New Roman" pitchFamily="18" charset="0"/>
              </a:rPr>
              <a:t>使用率排列所有进程，</a:t>
            </a:r>
          </a:p>
          <a:p>
            <a:pPr marL="0" indent="0">
              <a:lnSpc>
                <a:spcPct val="150000"/>
              </a:lnSpc>
              <a:buNone/>
            </a:pPr>
            <a:r>
              <a:rPr lang="zh-CN" altLang="en-US" sz="2400" dirty="0">
                <a:solidFill>
                  <a:srgbClr val="0000CC"/>
                </a:solidFill>
                <a:latin typeface="+mn-ea"/>
              </a:rPr>
              <a:t>按</a:t>
            </a:r>
            <a:r>
              <a:rPr lang="en-US" altLang="zh-CN" sz="2400" dirty="0">
                <a:solidFill>
                  <a:srgbClr val="0000CC"/>
                </a:solidFill>
                <a:latin typeface="+mn-ea"/>
              </a:rPr>
              <a:t>[</a:t>
            </a:r>
            <a:r>
              <a:rPr lang="en-US" altLang="zh-CN" sz="2400" dirty="0" err="1">
                <a:solidFill>
                  <a:srgbClr val="0000CC"/>
                </a:solidFill>
                <a:latin typeface="+mn-ea"/>
              </a:rPr>
              <a:t>Ctrl+C</a:t>
            </a:r>
            <a:r>
              <a:rPr lang="en-US" altLang="zh-CN" sz="2400" dirty="0">
                <a:solidFill>
                  <a:srgbClr val="0000CC"/>
                </a:solidFill>
                <a:latin typeface="+mn-ea"/>
              </a:rPr>
              <a:t>]</a:t>
            </a:r>
            <a:r>
              <a:rPr lang="zh-CN" altLang="en-US" sz="2400" dirty="0">
                <a:solidFill>
                  <a:srgbClr val="0000CC"/>
                </a:solidFill>
                <a:latin typeface="+mn-ea"/>
              </a:rPr>
              <a:t>组合键或</a:t>
            </a:r>
            <a:r>
              <a:rPr lang="en-US" altLang="zh-CN" sz="2400" dirty="0">
                <a:solidFill>
                  <a:srgbClr val="0000CC"/>
                </a:solidFill>
                <a:latin typeface="+mn-ea"/>
              </a:rPr>
              <a:t>[Q]</a:t>
            </a:r>
            <a:r>
              <a:rPr lang="zh-CN" altLang="en-US" sz="2400" dirty="0">
                <a:solidFill>
                  <a:srgbClr val="0000CC"/>
                </a:solidFill>
                <a:latin typeface="+mn-ea"/>
              </a:rPr>
              <a:t>键结束</a:t>
            </a:r>
            <a:r>
              <a:rPr lang="en-US" altLang="zh-CN" sz="2400" dirty="0">
                <a:solidFill>
                  <a:srgbClr val="0000CC"/>
                </a:solidFill>
                <a:latin typeface="+mn-ea"/>
              </a:rPr>
              <a:t>top</a:t>
            </a:r>
            <a:r>
              <a:rPr lang="zh-CN" altLang="en-US" sz="2400" dirty="0">
                <a:solidFill>
                  <a:srgbClr val="0000CC"/>
                </a:solidFill>
                <a:latin typeface="+mn-ea"/>
              </a:rPr>
              <a:t>命令</a:t>
            </a:r>
            <a:r>
              <a:rPr lang="zh-CN" altLang="en-US" sz="2400" dirty="0">
                <a:solidFill>
                  <a:schemeClr val="tx1"/>
                </a:solidFill>
                <a:latin typeface="+mn-ea"/>
              </a:rPr>
              <a:t>。</a:t>
            </a:r>
          </a:p>
        </p:txBody>
      </p:sp>
      <p:sp>
        <p:nvSpPr>
          <p:cNvPr id="5" name="Rectangle 2"/>
          <p:cNvSpPr>
            <a:spLocks noGrp="1" noChangeArrowheads="1"/>
          </p:cNvSpPr>
          <p:nvPr>
            <p:ph type="title"/>
          </p:nvPr>
        </p:nvSpPr>
        <p:spPr>
          <a:xfrm>
            <a:off x="457200" y="121891"/>
            <a:ext cx="7543800" cy="858837"/>
          </a:xfrm>
        </p:spPr>
        <p:txBody>
          <a:bodyPr/>
          <a:lstStyle/>
          <a:p>
            <a:r>
              <a:rPr lang="zh-CN" altLang="en-US" dirty="0">
                <a:latin typeface="+mj-ea"/>
              </a:rPr>
              <a:t>系统监视</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22</a:t>
            </a:fld>
            <a:endParaRPr lang="en-US" altLang="zh-CN"/>
          </a:p>
        </p:txBody>
      </p:sp>
    </p:spTree>
    <p:extLst>
      <p:ext uri="{BB962C8B-B14F-4D97-AF65-F5344CB8AC3E}">
        <p14:creationId xmlns:p14="http://schemas.microsoft.com/office/powerpoint/2010/main" val="318419645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body" idx="1"/>
          </p:nvPr>
        </p:nvSpPr>
        <p:spPr>
          <a:xfrm>
            <a:off x="457200" y="1340768"/>
            <a:ext cx="8435280" cy="4411662"/>
          </a:xfrm>
        </p:spPr>
        <p:txBody>
          <a:bodyPr/>
          <a:lstStyle/>
          <a:p>
            <a:pPr>
              <a:lnSpc>
                <a:spcPct val="120000"/>
              </a:lnSpc>
            </a:pPr>
            <a:r>
              <a:rPr lang="en-US" altLang="zh-CN" sz="2600" dirty="0">
                <a:solidFill>
                  <a:srgbClr val="CC0099"/>
                </a:solidFill>
                <a:latin typeface="+mn-ea"/>
                <a:cs typeface="Times New Roman" pitchFamily="18" charset="0"/>
              </a:rPr>
              <a:t>nice</a:t>
            </a:r>
            <a:r>
              <a:rPr lang="zh-CN" altLang="en-US" sz="2600" dirty="0">
                <a:solidFill>
                  <a:srgbClr val="CC0099"/>
                </a:solidFill>
                <a:latin typeface="+mn-ea"/>
                <a:cs typeface="Times New Roman" pitchFamily="18" charset="0"/>
              </a:rPr>
              <a:t>命令</a:t>
            </a:r>
            <a:endParaRPr lang="en-US" altLang="zh-CN" sz="2600" dirty="0">
              <a:solidFill>
                <a:srgbClr val="CC0099"/>
              </a:solidFill>
              <a:latin typeface="+mn-ea"/>
              <a:cs typeface="Times New Roman" pitchFamily="18" charset="0"/>
            </a:endParaRPr>
          </a:p>
          <a:p>
            <a:pPr marL="344487" lvl="1" indent="0">
              <a:lnSpc>
                <a:spcPct val="120000"/>
              </a:lnSpc>
              <a:buNone/>
            </a:pPr>
            <a:r>
              <a:rPr lang="zh-CN" altLang="en-US" dirty="0">
                <a:latin typeface="+mn-ea"/>
                <a:cs typeface="Times New Roman" pitchFamily="18" charset="0"/>
              </a:rPr>
              <a:t> 格式：</a:t>
            </a:r>
            <a:r>
              <a:rPr lang="en-US" altLang="zh-CN" dirty="0">
                <a:solidFill>
                  <a:srgbClr val="0000CC"/>
                </a:solidFill>
                <a:latin typeface="+mn-ea"/>
                <a:cs typeface="Times New Roman" pitchFamily="18" charset="0"/>
              </a:rPr>
              <a:t>nice –n command</a:t>
            </a:r>
          </a:p>
          <a:p>
            <a:pPr marL="344487" lvl="1" indent="0">
              <a:lnSpc>
                <a:spcPct val="120000"/>
              </a:lnSpc>
              <a:buNone/>
            </a:pPr>
            <a:r>
              <a:rPr lang="en-US" altLang="zh-CN" dirty="0">
                <a:latin typeface="+mn-ea"/>
                <a:cs typeface="Times New Roman" pitchFamily="18" charset="0"/>
              </a:rPr>
              <a:t> </a:t>
            </a:r>
            <a:r>
              <a:rPr lang="zh-CN" altLang="en-US" dirty="0">
                <a:latin typeface="+mn-ea"/>
                <a:cs typeface="Times New Roman" pitchFamily="18" charset="0"/>
              </a:rPr>
              <a:t>功能：</a:t>
            </a:r>
            <a:r>
              <a:rPr lang="zh-CN" altLang="en-US" dirty="0">
                <a:solidFill>
                  <a:schemeClr val="tx1"/>
                </a:solidFill>
                <a:latin typeface="+mn-ea"/>
                <a:cs typeface="Times New Roman" pitchFamily="18" charset="0"/>
              </a:rPr>
              <a:t>指定程序的运行优先级</a:t>
            </a:r>
          </a:p>
          <a:p>
            <a:pPr>
              <a:lnSpc>
                <a:spcPct val="120000"/>
              </a:lnSpc>
              <a:buFontTx/>
              <a:buNone/>
            </a:pPr>
            <a:r>
              <a:rPr lang="zh-CN" altLang="en-US" sz="2600" dirty="0">
                <a:solidFill>
                  <a:schemeClr val="tx1"/>
                </a:solidFill>
                <a:latin typeface="+mn-ea"/>
                <a:cs typeface="Times New Roman" pitchFamily="18" charset="0"/>
              </a:rPr>
              <a:t>例如：</a:t>
            </a:r>
            <a:br>
              <a:rPr lang="zh-CN" altLang="en-US" sz="2600" dirty="0">
                <a:latin typeface="+mn-ea"/>
              </a:rPr>
            </a:br>
            <a:r>
              <a:rPr lang="zh-CN" altLang="en-US" sz="2600" dirty="0">
                <a:solidFill>
                  <a:srgbClr val="0000CC"/>
                </a:solidFill>
              </a:rPr>
              <a:t>［</a:t>
            </a:r>
            <a:r>
              <a:rPr lang="en-US" altLang="zh-CN" sz="2600" dirty="0">
                <a:solidFill>
                  <a:srgbClr val="0000CC"/>
                </a:solidFill>
              </a:rPr>
              <a:t>root@ Linux  root</a:t>
            </a:r>
            <a:r>
              <a:rPr lang="zh-CN" altLang="en-US" sz="2600" dirty="0">
                <a:solidFill>
                  <a:srgbClr val="0000CC"/>
                </a:solidFill>
              </a:rPr>
              <a:t>］ </a:t>
            </a:r>
            <a:r>
              <a:rPr lang="en-US" altLang="zh-CN" sz="2600" dirty="0">
                <a:solidFill>
                  <a:srgbClr val="0000CC"/>
                </a:solidFill>
              </a:rPr>
              <a:t># </a:t>
            </a:r>
            <a:r>
              <a:rPr lang="en-US" altLang="zh-CN" sz="2600" dirty="0">
                <a:solidFill>
                  <a:schemeClr val="tx1"/>
                </a:solidFill>
                <a:latin typeface="+mn-ea"/>
                <a:cs typeface="Times New Roman" pitchFamily="18" charset="0"/>
              </a:rPr>
              <a:t>nice - -5 </a:t>
            </a:r>
            <a:r>
              <a:rPr lang="en-US" altLang="zh-CN" sz="2600" dirty="0" err="1">
                <a:solidFill>
                  <a:schemeClr val="tx1"/>
                </a:solidFill>
                <a:latin typeface="+mn-ea"/>
                <a:cs typeface="Times New Roman" pitchFamily="18" charset="0"/>
              </a:rPr>
              <a:t>myprogram</a:t>
            </a:r>
            <a:r>
              <a:rPr lang="en-US" altLang="zh-CN" sz="2600" dirty="0">
                <a:solidFill>
                  <a:schemeClr val="tx1"/>
                </a:solidFill>
                <a:latin typeface="+mn-ea"/>
                <a:cs typeface="Times New Roman" pitchFamily="18" charset="0"/>
              </a:rPr>
              <a:t>&amp;</a:t>
            </a:r>
          </a:p>
          <a:p>
            <a:pPr fontAlgn="b">
              <a:lnSpc>
                <a:spcPct val="120000"/>
              </a:lnSpc>
              <a:buFontTx/>
              <a:buNone/>
            </a:pPr>
            <a:r>
              <a:rPr lang="zh-CN" altLang="en-US" sz="2600" dirty="0">
                <a:solidFill>
                  <a:schemeClr val="tx1"/>
                </a:solidFill>
                <a:latin typeface="+mn-ea"/>
                <a:cs typeface="Times New Roman" pitchFamily="18" charset="0"/>
              </a:rPr>
              <a:t>在后台以</a:t>
            </a:r>
            <a:r>
              <a:rPr lang="en-US" altLang="zh-CN" sz="2600" dirty="0">
                <a:solidFill>
                  <a:schemeClr val="tx1"/>
                </a:solidFill>
                <a:latin typeface="+mn-ea"/>
                <a:cs typeface="Times New Roman" pitchFamily="18" charset="0"/>
              </a:rPr>
              <a:t>-5</a:t>
            </a:r>
            <a:r>
              <a:rPr lang="zh-CN" altLang="en-US" sz="2600" dirty="0">
                <a:solidFill>
                  <a:schemeClr val="tx1"/>
                </a:solidFill>
                <a:latin typeface="+mn-ea"/>
                <a:cs typeface="Times New Roman" pitchFamily="18" charset="0"/>
              </a:rPr>
              <a:t>的优先级运行</a:t>
            </a:r>
            <a:r>
              <a:rPr lang="en-US" altLang="zh-CN" sz="2600" dirty="0" err="1">
                <a:solidFill>
                  <a:schemeClr val="tx1"/>
                </a:solidFill>
                <a:latin typeface="+mn-ea"/>
                <a:cs typeface="Times New Roman" pitchFamily="18" charset="0"/>
              </a:rPr>
              <a:t>myprogram</a:t>
            </a:r>
            <a:endParaRPr lang="en-US" altLang="zh-CN" sz="2600" dirty="0">
              <a:solidFill>
                <a:schemeClr val="tx1"/>
              </a:solidFill>
              <a:latin typeface="+mn-ea"/>
              <a:cs typeface="Times New Roman" pitchFamily="18" charset="0"/>
            </a:endParaRPr>
          </a:p>
          <a:p>
            <a:pPr fontAlgn="b">
              <a:lnSpc>
                <a:spcPct val="120000"/>
              </a:lnSpc>
              <a:buFontTx/>
              <a:buNone/>
            </a:pPr>
            <a:r>
              <a:rPr lang="zh-CN" altLang="en-US" sz="2600" dirty="0">
                <a:solidFill>
                  <a:schemeClr val="tx1"/>
                </a:solidFill>
                <a:latin typeface="+mn-ea"/>
                <a:cs typeface="Times New Roman" pitchFamily="18" charset="0"/>
              </a:rPr>
              <a:t>其中</a:t>
            </a:r>
            <a:r>
              <a:rPr lang="en-US" altLang="zh-CN" sz="2600" dirty="0">
                <a:solidFill>
                  <a:schemeClr val="tx1"/>
                </a:solidFill>
                <a:latin typeface="+mn-ea"/>
                <a:cs typeface="Times New Roman" pitchFamily="18" charset="0"/>
              </a:rPr>
              <a:t>n</a:t>
            </a:r>
            <a:r>
              <a:rPr lang="zh-CN" altLang="en-US" sz="2600" dirty="0">
                <a:solidFill>
                  <a:schemeClr val="tx1"/>
                </a:solidFill>
                <a:latin typeface="+mn-ea"/>
                <a:cs typeface="Times New Roman" pitchFamily="18" charset="0"/>
              </a:rPr>
              <a:t>是为进程运行指定的优先级，</a:t>
            </a:r>
            <a:r>
              <a:rPr lang="en-US" altLang="zh-CN" sz="2600" dirty="0">
                <a:solidFill>
                  <a:schemeClr val="tx1"/>
                </a:solidFill>
                <a:latin typeface="+mn-ea"/>
                <a:cs typeface="Times New Roman" pitchFamily="18" charset="0"/>
              </a:rPr>
              <a:t>n</a:t>
            </a:r>
            <a:r>
              <a:rPr lang="zh-CN" altLang="en-US" sz="2600" dirty="0">
                <a:solidFill>
                  <a:schemeClr val="tx1"/>
                </a:solidFill>
                <a:latin typeface="+mn-ea"/>
                <a:cs typeface="Times New Roman" pitchFamily="18" charset="0"/>
              </a:rPr>
              <a:t>的数值越大，</a:t>
            </a:r>
            <a:endParaRPr lang="en-US" altLang="zh-CN" sz="2600" dirty="0">
              <a:solidFill>
                <a:schemeClr val="tx1"/>
              </a:solidFill>
              <a:latin typeface="+mn-ea"/>
              <a:cs typeface="Times New Roman" pitchFamily="18" charset="0"/>
            </a:endParaRPr>
          </a:p>
          <a:p>
            <a:pPr fontAlgn="b">
              <a:lnSpc>
                <a:spcPct val="120000"/>
              </a:lnSpc>
              <a:buFontTx/>
              <a:buNone/>
            </a:pPr>
            <a:r>
              <a:rPr lang="zh-CN" altLang="en-US" sz="2600" dirty="0">
                <a:solidFill>
                  <a:schemeClr val="tx1"/>
                </a:solidFill>
                <a:latin typeface="+mn-ea"/>
                <a:cs typeface="Times New Roman" pitchFamily="18" charset="0"/>
              </a:rPr>
              <a:t>进程的优先级越低</a:t>
            </a:r>
            <a:r>
              <a:rPr lang="zh-CN" altLang="en-US" sz="2600" dirty="0">
                <a:latin typeface="+mn-ea"/>
                <a:cs typeface="Times New Roman" pitchFamily="18" charset="0"/>
              </a:rPr>
              <a:t>，</a:t>
            </a:r>
            <a:r>
              <a:rPr lang="en-US" altLang="zh-CN" sz="2600" dirty="0">
                <a:solidFill>
                  <a:schemeClr val="tx1"/>
                </a:solidFill>
                <a:latin typeface="+mn-ea"/>
                <a:cs typeface="Times New Roman" pitchFamily="18" charset="0"/>
              </a:rPr>
              <a:t>n</a:t>
            </a:r>
            <a:r>
              <a:rPr lang="zh-CN" altLang="en-US" sz="2600" dirty="0">
                <a:solidFill>
                  <a:schemeClr val="tx1"/>
                </a:solidFill>
                <a:latin typeface="+mn-ea"/>
                <a:cs typeface="Times New Roman" pitchFamily="18" charset="0"/>
              </a:rPr>
              <a:t>可以取负值让运行级提高。</a:t>
            </a:r>
          </a:p>
        </p:txBody>
      </p:sp>
      <p:sp>
        <p:nvSpPr>
          <p:cNvPr id="5" name="Rectangle 2"/>
          <p:cNvSpPr>
            <a:spLocks noGrp="1" noChangeArrowheads="1"/>
          </p:cNvSpPr>
          <p:nvPr>
            <p:ph type="title"/>
          </p:nvPr>
        </p:nvSpPr>
        <p:spPr>
          <a:xfrm>
            <a:off x="457200" y="122238"/>
            <a:ext cx="7543800" cy="858837"/>
          </a:xfrm>
        </p:spPr>
        <p:txBody>
          <a:bodyPr/>
          <a:lstStyle/>
          <a:p>
            <a:r>
              <a:rPr lang="zh-CN" altLang="en-US" dirty="0">
                <a:latin typeface="+mj-ea"/>
              </a:rPr>
              <a:t>指定进程优先级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23</a:t>
            </a:fld>
            <a:endParaRPr lang="en-US" altLang="zh-CN"/>
          </a:p>
        </p:txBody>
      </p:sp>
    </p:spTree>
    <p:extLst>
      <p:ext uri="{BB962C8B-B14F-4D97-AF65-F5344CB8AC3E}">
        <p14:creationId xmlns:p14="http://schemas.microsoft.com/office/powerpoint/2010/main" val="8448617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body" idx="1"/>
          </p:nvPr>
        </p:nvSpPr>
        <p:spPr>
          <a:xfrm>
            <a:off x="323528" y="1196752"/>
            <a:ext cx="8352928" cy="4968552"/>
          </a:xfrm>
        </p:spPr>
        <p:txBody>
          <a:bodyPr/>
          <a:lstStyle/>
          <a:p>
            <a:r>
              <a:rPr lang="en-US" altLang="zh-CN" sz="2800" dirty="0" err="1">
                <a:solidFill>
                  <a:srgbClr val="CC0099"/>
                </a:solidFill>
                <a:latin typeface="+mn-ea"/>
                <a:cs typeface="Times New Roman" pitchFamily="18" charset="0"/>
              </a:rPr>
              <a:t>renice</a:t>
            </a:r>
            <a:r>
              <a:rPr lang="zh-CN" altLang="en-US" sz="2800" dirty="0">
                <a:solidFill>
                  <a:srgbClr val="CC0099"/>
                </a:solidFill>
                <a:latin typeface="+mn-ea"/>
                <a:cs typeface="Times New Roman" pitchFamily="18" charset="0"/>
              </a:rPr>
              <a:t>命令</a:t>
            </a:r>
            <a:endParaRPr lang="en-US" altLang="zh-CN" sz="2800" dirty="0">
              <a:solidFill>
                <a:srgbClr val="CC0099"/>
              </a:solidFill>
              <a:latin typeface="+mn-ea"/>
              <a:cs typeface="Times New Roman" pitchFamily="18" charset="0"/>
            </a:endParaRPr>
          </a:p>
          <a:p>
            <a:pPr marL="344487" lvl="1" indent="0">
              <a:buNone/>
            </a:pPr>
            <a:r>
              <a:rPr lang="zh-CN" altLang="en-US" sz="2800" dirty="0">
                <a:latin typeface="+mn-ea"/>
                <a:cs typeface="Times New Roman" pitchFamily="18" charset="0"/>
              </a:rPr>
              <a:t>格式：</a:t>
            </a:r>
            <a:r>
              <a:rPr lang="en-US" altLang="zh-CN" sz="2800" dirty="0" err="1">
                <a:solidFill>
                  <a:srgbClr val="0000CC"/>
                </a:solidFill>
                <a:latin typeface="+mn-ea"/>
                <a:cs typeface="Times New Roman" pitchFamily="18" charset="0"/>
              </a:rPr>
              <a:t>renice</a:t>
            </a:r>
            <a:r>
              <a:rPr lang="en-US" altLang="zh-CN" sz="2800" dirty="0">
                <a:solidFill>
                  <a:srgbClr val="0000CC"/>
                </a:solidFill>
                <a:latin typeface="+mn-ea"/>
                <a:cs typeface="Times New Roman" pitchFamily="18" charset="0"/>
              </a:rPr>
              <a:t> –n </a:t>
            </a:r>
            <a:r>
              <a:rPr lang="en-US" altLang="zh-CN" sz="2800" dirty="0" err="1">
                <a:solidFill>
                  <a:srgbClr val="0000CC"/>
                </a:solidFill>
                <a:latin typeface="+mn-ea"/>
                <a:cs typeface="Times New Roman" pitchFamily="18" charset="0"/>
              </a:rPr>
              <a:t>pid</a:t>
            </a:r>
            <a:r>
              <a:rPr lang="zh-CN" altLang="en-US" sz="2800" dirty="0">
                <a:latin typeface="+mn-ea"/>
                <a:cs typeface="Times New Roman" pitchFamily="18" charset="0"/>
              </a:rPr>
              <a:t>　　</a:t>
            </a:r>
            <a:r>
              <a:rPr lang="en-US" altLang="zh-CN" sz="2800" dirty="0">
                <a:solidFill>
                  <a:schemeClr val="tx1"/>
                </a:solidFill>
                <a:latin typeface="+mn-ea"/>
                <a:cs typeface="Times New Roman" pitchFamily="18" charset="0"/>
              </a:rPr>
              <a:t> </a:t>
            </a:r>
          </a:p>
          <a:p>
            <a:pPr marL="344487" lvl="1" indent="0">
              <a:buNone/>
            </a:pPr>
            <a:r>
              <a:rPr lang="zh-CN" altLang="en-US" sz="2800" dirty="0">
                <a:latin typeface="+mn-ea"/>
                <a:cs typeface="Times New Roman" pitchFamily="18" charset="0"/>
              </a:rPr>
              <a:t>功能：</a:t>
            </a:r>
            <a:r>
              <a:rPr lang="zh-CN" altLang="en-US" sz="2800" dirty="0">
                <a:solidFill>
                  <a:schemeClr val="tx1"/>
                </a:solidFill>
                <a:latin typeface="+mn-ea"/>
                <a:cs typeface="Times New Roman" pitchFamily="18" charset="0"/>
              </a:rPr>
              <a:t>改变一个正在运行的进程的优先级</a:t>
            </a:r>
          </a:p>
          <a:p>
            <a:pPr marL="344487" lvl="1" indent="0">
              <a:buNone/>
            </a:pPr>
            <a:r>
              <a:rPr lang="zh-CN" altLang="en-US" sz="2800" dirty="0">
                <a:solidFill>
                  <a:schemeClr val="tx1"/>
                </a:solidFill>
                <a:latin typeface="+mn-ea"/>
                <a:cs typeface="Times New Roman" pitchFamily="18" charset="0"/>
              </a:rPr>
              <a:t>是被指定的进程</a:t>
            </a:r>
          </a:p>
          <a:p>
            <a:pPr lvl="1">
              <a:buFontTx/>
              <a:buNone/>
            </a:pPr>
            <a:r>
              <a:rPr lang="zh-CN" altLang="en-US" sz="2400" dirty="0">
                <a:solidFill>
                  <a:schemeClr val="tx1"/>
                </a:solidFill>
                <a:latin typeface="+mn-ea"/>
                <a:cs typeface="Times New Roman" pitchFamily="18" charset="0"/>
              </a:rPr>
              <a:t>例如：</a:t>
            </a:r>
            <a:br>
              <a:rPr lang="zh-CN" altLang="en-US" sz="2400" dirty="0">
                <a:latin typeface="+mn-ea"/>
              </a:rPr>
            </a:br>
            <a:r>
              <a:rPr lang="zh-CN" altLang="en-US" sz="2400" dirty="0">
                <a:solidFill>
                  <a:srgbClr val="0000CC"/>
                </a:solidFill>
              </a:rPr>
              <a:t>［</a:t>
            </a:r>
            <a:r>
              <a:rPr lang="en-US" altLang="zh-CN" sz="2400" dirty="0">
                <a:solidFill>
                  <a:srgbClr val="0000CC"/>
                </a:solidFill>
              </a:rPr>
              <a:t>root@ Linux  root</a:t>
            </a:r>
            <a:r>
              <a:rPr lang="zh-CN" altLang="en-US" sz="2400" dirty="0">
                <a:solidFill>
                  <a:srgbClr val="0000CC"/>
                </a:solidFill>
              </a:rPr>
              <a:t>］ </a:t>
            </a:r>
            <a:r>
              <a:rPr lang="en-US" altLang="zh-CN" sz="2400" dirty="0">
                <a:solidFill>
                  <a:srgbClr val="0000CC"/>
                </a:solidFill>
              </a:rPr>
              <a:t># </a:t>
            </a:r>
            <a:r>
              <a:rPr lang="en-US" altLang="zh-CN" sz="2400" dirty="0" err="1">
                <a:solidFill>
                  <a:schemeClr val="tx1"/>
                </a:solidFill>
                <a:latin typeface="+mn-ea"/>
                <a:cs typeface="Times New Roman" pitchFamily="18" charset="0"/>
              </a:rPr>
              <a:t>renice</a:t>
            </a:r>
            <a:r>
              <a:rPr lang="en-US" altLang="zh-CN" sz="2400" dirty="0">
                <a:solidFill>
                  <a:schemeClr val="tx1"/>
                </a:solidFill>
                <a:latin typeface="+mn-ea"/>
                <a:cs typeface="Times New Roman" pitchFamily="18" charset="0"/>
              </a:rPr>
              <a:t> - -5  777</a:t>
            </a:r>
          </a:p>
          <a:p>
            <a:pPr lvl="1" algn="just">
              <a:buFontTx/>
              <a:buNone/>
            </a:pPr>
            <a:r>
              <a:rPr lang="zh-CN" altLang="en-US" sz="2400" dirty="0">
                <a:solidFill>
                  <a:schemeClr val="tx1"/>
                </a:solidFill>
                <a:latin typeface="+mn-ea"/>
                <a:cs typeface="Times New Roman" pitchFamily="18" charset="0"/>
              </a:rPr>
              <a:t>将正在运行的</a:t>
            </a:r>
            <a:r>
              <a:rPr lang="en-US" altLang="zh-CN" sz="2400" dirty="0" err="1">
                <a:solidFill>
                  <a:schemeClr val="tx1"/>
                </a:solidFill>
                <a:latin typeface="+mn-ea"/>
                <a:cs typeface="Times New Roman" pitchFamily="18" charset="0"/>
              </a:rPr>
              <a:t>PID</a:t>
            </a:r>
            <a:r>
              <a:rPr lang="zh-CN" altLang="en-US" sz="2400" dirty="0">
                <a:solidFill>
                  <a:schemeClr val="tx1"/>
                </a:solidFill>
                <a:latin typeface="+mn-ea"/>
                <a:cs typeface="Times New Roman" pitchFamily="18" charset="0"/>
              </a:rPr>
              <a:t>为</a:t>
            </a:r>
            <a:r>
              <a:rPr lang="en-US" altLang="zh-CN" sz="2400" dirty="0">
                <a:solidFill>
                  <a:schemeClr val="tx1"/>
                </a:solidFill>
                <a:latin typeface="+mn-ea"/>
                <a:cs typeface="Times New Roman" pitchFamily="18" charset="0"/>
              </a:rPr>
              <a:t>777</a:t>
            </a:r>
            <a:r>
              <a:rPr lang="zh-CN" altLang="en-US" sz="2400" dirty="0">
                <a:solidFill>
                  <a:schemeClr val="tx1"/>
                </a:solidFill>
                <a:latin typeface="+mn-ea"/>
                <a:cs typeface="Times New Roman" pitchFamily="18" charset="0"/>
              </a:rPr>
              <a:t>的进程优先级改为</a:t>
            </a:r>
            <a:r>
              <a:rPr lang="en-US" altLang="zh-CN" sz="2400" dirty="0">
                <a:solidFill>
                  <a:schemeClr val="tx1"/>
                </a:solidFill>
                <a:latin typeface="+mn-ea"/>
                <a:cs typeface="Times New Roman" pitchFamily="18" charset="0"/>
              </a:rPr>
              <a:t>-5</a:t>
            </a:r>
          </a:p>
          <a:p>
            <a:pPr algn="just">
              <a:buSzPct val="80000"/>
            </a:pPr>
            <a:r>
              <a:rPr lang="en-US" altLang="zh-CN" sz="2400" dirty="0">
                <a:latin typeface="+mn-ea"/>
                <a:cs typeface="Times New Roman" pitchFamily="18" charset="0"/>
              </a:rPr>
              <a:t>Linux</a:t>
            </a:r>
            <a:r>
              <a:rPr lang="zh-CN" altLang="en-US" sz="2400" dirty="0">
                <a:latin typeface="+mn-ea"/>
                <a:cs typeface="Times New Roman" pitchFamily="18" charset="0"/>
              </a:rPr>
              <a:t>中进程优先级的取值范围是</a:t>
            </a:r>
            <a:r>
              <a:rPr lang="en-US" altLang="zh-CN" sz="2400" dirty="0">
                <a:latin typeface="+mn-ea"/>
                <a:cs typeface="Times New Roman" pitchFamily="18" charset="0"/>
              </a:rPr>
              <a:t>-20</a:t>
            </a:r>
            <a:r>
              <a:rPr lang="zh-CN" altLang="en-US" sz="2400" dirty="0">
                <a:latin typeface="+mn-ea"/>
                <a:cs typeface="Times New Roman" pitchFamily="18" charset="0"/>
              </a:rPr>
              <a:t>～</a:t>
            </a:r>
            <a:r>
              <a:rPr lang="en-US" altLang="zh-CN" sz="2400" dirty="0">
                <a:latin typeface="+mn-ea"/>
                <a:cs typeface="Times New Roman" pitchFamily="18" charset="0"/>
              </a:rPr>
              <a:t>19</a:t>
            </a:r>
            <a:r>
              <a:rPr lang="zh-CN" altLang="en-US" sz="2400" dirty="0">
                <a:latin typeface="+mn-ea"/>
                <a:cs typeface="Times New Roman" pitchFamily="18" charset="0"/>
              </a:rPr>
              <a:t>之间的整数，取值越高，优先级越低，默认优先级为</a:t>
            </a:r>
            <a:r>
              <a:rPr lang="en-US" altLang="zh-CN" sz="2400" dirty="0">
                <a:latin typeface="+mn-ea"/>
                <a:cs typeface="Times New Roman" pitchFamily="18" charset="0"/>
              </a:rPr>
              <a:t>0</a:t>
            </a:r>
            <a:r>
              <a:rPr lang="zh-CN" altLang="en-US" sz="2400" dirty="0">
                <a:latin typeface="+mn-ea"/>
                <a:cs typeface="Times New Roman" pitchFamily="18" charset="0"/>
              </a:rPr>
              <a:t>。启动进程的普通用户只能降低进程优先级，超级用户不但可以降低优先级，也可以提高优先级。 </a:t>
            </a:r>
          </a:p>
          <a:p>
            <a:pPr lvl="1" algn="just">
              <a:buFontTx/>
              <a:buNone/>
            </a:pPr>
            <a:endParaRPr lang="en-US" altLang="zh-CN" sz="2400" dirty="0">
              <a:solidFill>
                <a:schemeClr val="tx1"/>
              </a:solidFill>
              <a:latin typeface="+mn-ea"/>
              <a:cs typeface="Times New Roman" pitchFamily="18" charset="0"/>
            </a:endParaRPr>
          </a:p>
          <a:p>
            <a:endParaRPr lang="zh-CN" altLang="en-US" sz="2000" b="0" dirty="0">
              <a:solidFill>
                <a:schemeClr val="tx1"/>
              </a:solidFill>
              <a:latin typeface="华文新魏" pitchFamily="2" charset="-122"/>
              <a:ea typeface="华文新魏" pitchFamily="2" charset="-122"/>
              <a:cs typeface="Times New Roman" pitchFamily="18" charset="0"/>
            </a:endParaRPr>
          </a:p>
        </p:txBody>
      </p:sp>
      <p:sp>
        <p:nvSpPr>
          <p:cNvPr id="5" name="Rectangle 2"/>
          <p:cNvSpPr>
            <a:spLocks noGrp="1" noChangeArrowheads="1"/>
          </p:cNvSpPr>
          <p:nvPr>
            <p:ph type="title"/>
          </p:nvPr>
        </p:nvSpPr>
        <p:spPr>
          <a:xfrm>
            <a:off x="457200" y="122238"/>
            <a:ext cx="7543800" cy="858837"/>
          </a:xfrm>
        </p:spPr>
        <p:txBody>
          <a:bodyPr/>
          <a:lstStyle/>
          <a:p>
            <a:r>
              <a:rPr lang="zh-CN" altLang="en-US" dirty="0">
                <a:latin typeface="+mj-ea"/>
              </a:rPr>
              <a:t>指定进程优先级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24</a:t>
            </a:fld>
            <a:endParaRPr lang="en-US" altLang="zh-CN"/>
          </a:p>
        </p:txBody>
      </p:sp>
    </p:spTree>
    <p:extLst>
      <p:ext uri="{BB962C8B-B14F-4D97-AF65-F5344CB8AC3E}">
        <p14:creationId xmlns:p14="http://schemas.microsoft.com/office/powerpoint/2010/main" val="188135271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body" idx="1"/>
          </p:nvPr>
        </p:nvSpPr>
        <p:spPr>
          <a:xfrm>
            <a:off x="539552" y="1412776"/>
            <a:ext cx="8352928" cy="4968552"/>
          </a:xfrm>
        </p:spPr>
        <p:txBody>
          <a:bodyPr/>
          <a:lstStyle/>
          <a:p>
            <a:r>
              <a:rPr lang="en-US" altLang="zh-CN" sz="2600" dirty="0">
                <a:solidFill>
                  <a:srgbClr val="CC0099"/>
                </a:solidFill>
                <a:latin typeface="+mn-ea"/>
                <a:cs typeface="Times New Roman" pitchFamily="18" charset="0"/>
              </a:rPr>
              <a:t>free(</a:t>
            </a:r>
            <a:r>
              <a:rPr lang="zh-CN" altLang="en-US" sz="2600" dirty="0">
                <a:solidFill>
                  <a:srgbClr val="CC0099"/>
                </a:solidFill>
                <a:latin typeface="+mn-ea"/>
                <a:cs typeface="Times New Roman" pitchFamily="18" charset="0"/>
              </a:rPr>
              <a:t>选项</a:t>
            </a:r>
            <a:r>
              <a:rPr lang="en-US" altLang="zh-CN" sz="2600" dirty="0">
                <a:solidFill>
                  <a:srgbClr val="CC0099"/>
                </a:solidFill>
                <a:latin typeface="+mn-ea"/>
                <a:cs typeface="Times New Roman" pitchFamily="18" charset="0"/>
              </a:rPr>
              <a:t>)</a:t>
            </a:r>
          </a:p>
          <a:p>
            <a:r>
              <a:rPr lang="zh-CN" altLang="en-US" sz="2600" dirty="0">
                <a:latin typeface="+mn-ea"/>
                <a:cs typeface="Times New Roman" pitchFamily="18" charset="0"/>
              </a:rPr>
              <a:t>格式：</a:t>
            </a:r>
            <a:r>
              <a:rPr lang="en-US" altLang="zh-CN" sz="2600" dirty="0">
                <a:solidFill>
                  <a:srgbClr val="0000CC"/>
                </a:solidFill>
                <a:latin typeface="+mn-ea"/>
                <a:cs typeface="Times New Roman" pitchFamily="18" charset="0"/>
              </a:rPr>
              <a:t>free  [</a:t>
            </a:r>
            <a:r>
              <a:rPr lang="zh-CN" altLang="en-US" sz="2600" dirty="0">
                <a:solidFill>
                  <a:srgbClr val="0000CC"/>
                </a:solidFill>
                <a:latin typeface="+mn-ea"/>
                <a:cs typeface="Times New Roman" pitchFamily="18" charset="0"/>
              </a:rPr>
              <a:t>选项</a:t>
            </a:r>
            <a:r>
              <a:rPr lang="en-US" altLang="zh-CN" sz="2600" dirty="0">
                <a:solidFill>
                  <a:srgbClr val="0000CC"/>
                </a:solidFill>
                <a:latin typeface="+mn-ea"/>
                <a:cs typeface="Times New Roman" pitchFamily="18" charset="0"/>
              </a:rPr>
              <a:t>]</a:t>
            </a:r>
            <a:r>
              <a:rPr lang="zh-CN" altLang="en-US" sz="2600" dirty="0">
                <a:latin typeface="+mn-ea"/>
                <a:cs typeface="Times New Roman" pitchFamily="18" charset="0"/>
              </a:rPr>
              <a:t>　　</a:t>
            </a:r>
            <a:r>
              <a:rPr lang="en-US" altLang="zh-CN" sz="2600" dirty="0">
                <a:solidFill>
                  <a:schemeClr val="tx1"/>
                </a:solidFill>
                <a:latin typeface="+mn-ea"/>
                <a:cs typeface="Times New Roman" pitchFamily="18" charset="0"/>
              </a:rPr>
              <a:t> </a:t>
            </a:r>
          </a:p>
          <a:p>
            <a:pPr marL="344487" lvl="1" indent="0">
              <a:buNone/>
            </a:pPr>
            <a:r>
              <a:rPr lang="zh-CN" altLang="en-US" dirty="0">
                <a:latin typeface="+mn-ea"/>
                <a:cs typeface="Times New Roman" pitchFamily="18" charset="0"/>
              </a:rPr>
              <a:t>功能：显示内存和交换分区的使用情况。</a:t>
            </a:r>
            <a:endParaRPr lang="en-US" altLang="zh-CN" dirty="0">
              <a:latin typeface="+mn-ea"/>
              <a:cs typeface="Times New Roman" pitchFamily="18" charset="0"/>
            </a:endParaRPr>
          </a:p>
          <a:p>
            <a:pPr marL="344487" lvl="1" indent="0">
              <a:buNone/>
            </a:pPr>
            <a:r>
              <a:rPr lang="zh-CN" altLang="en-US" dirty="0">
                <a:latin typeface="+mn-ea"/>
                <a:cs typeface="Times New Roman" pitchFamily="18" charset="0"/>
              </a:rPr>
              <a:t>主要选项：</a:t>
            </a:r>
            <a:endParaRPr lang="en-US" altLang="zh-CN" dirty="0">
              <a:latin typeface="+mn-ea"/>
              <a:cs typeface="Times New Roman" pitchFamily="18" charset="0"/>
            </a:endParaRPr>
          </a:p>
          <a:p>
            <a:pPr marL="344487" lvl="1" indent="0">
              <a:buNone/>
            </a:pPr>
            <a:r>
              <a:rPr lang="en-US" altLang="zh-CN" sz="2400" dirty="0">
                <a:latin typeface="+mn-ea"/>
                <a:cs typeface="Times New Roman" pitchFamily="18" charset="0"/>
              </a:rPr>
              <a:t>-b</a:t>
            </a:r>
            <a:r>
              <a:rPr lang="zh-CN" altLang="en-US" sz="2400" dirty="0">
                <a:latin typeface="+mn-ea"/>
                <a:cs typeface="Times New Roman" pitchFamily="18" charset="0"/>
              </a:rPr>
              <a:t>：以</a:t>
            </a:r>
            <a:r>
              <a:rPr lang="en-US" altLang="zh-CN" sz="2400" dirty="0">
                <a:latin typeface="+mn-ea"/>
                <a:cs typeface="Times New Roman" pitchFamily="18" charset="0"/>
              </a:rPr>
              <a:t>Byte</a:t>
            </a:r>
            <a:r>
              <a:rPr lang="zh-CN" altLang="en-US" sz="2400" dirty="0">
                <a:latin typeface="+mn-ea"/>
                <a:cs typeface="Times New Roman" pitchFamily="18" charset="0"/>
              </a:rPr>
              <a:t>为单位显示内存使用情况；</a:t>
            </a:r>
          </a:p>
          <a:p>
            <a:pPr marL="344487" lvl="1" indent="0">
              <a:buNone/>
            </a:pPr>
            <a:r>
              <a:rPr lang="en-US" altLang="zh-CN" sz="2400" dirty="0">
                <a:latin typeface="+mn-ea"/>
                <a:cs typeface="Times New Roman" pitchFamily="18" charset="0"/>
              </a:rPr>
              <a:t>-m</a:t>
            </a:r>
            <a:r>
              <a:rPr lang="zh-CN" altLang="en-US" sz="2400" dirty="0">
                <a:latin typeface="+mn-ea"/>
                <a:cs typeface="Times New Roman" pitchFamily="18" charset="0"/>
              </a:rPr>
              <a:t>：以</a:t>
            </a:r>
            <a:r>
              <a:rPr lang="en-US" altLang="zh-CN" sz="2400" dirty="0">
                <a:latin typeface="+mn-ea"/>
                <a:cs typeface="Times New Roman" pitchFamily="18" charset="0"/>
              </a:rPr>
              <a:t>MB</a:t>
            </a:r>
            <a:r>
              <a:rPr lang="zh-CN" altLang="en-US" sz="2400" dirty="0">
                <a:latin typeface="+mn-ea"/>
                <a:cs typeface="Times New Roman" pitchFamily="18" charset="0"/>
              </a:rPr>
              <a:t>为单位显示内存使用情况，默认以</a:t>
            </a:r>
            <a:r>
              <a:rPr lang="en-US" altLang="zh-CN" sz="2400" dirty="0">
                <a:latin typeface="+mn-ea"/>
                <a:cs typeface="Times New Roman" pitchFamily="18" charset="0"/>
              </a:rPr>
              <a:t>KB</a:t>
            </a:r>
            <a:r>
              <a:rPr lang="zh-CN" altLang="en-US" sz="2400" dirty="0">
                <a:latin typeface="+mn-ea"/>
                <a:cs typeface="Times New Roman" pitchFamily="18" charset="0"/>
              </a:rPr>
              <a:t>为单位；</a:t>
            </a:r>
          </a:p>
          <a:p>
            <a:pPr marL="344487" lvl="1" indent="0">
              <a:buNone/>
            </a:pPr>
            <a:r>
              <a:rPr lang="en-US" altLang="zh-CN" sz="2400" dirty="0">
                <a:latin typeface="+mn-ea"/>
                <a:cs typeface="Times New Roman" pitchFamily="18" charset="0"/>
              </a:rPr>
              <a:t>-s&lt;</a:t>
            </a:r>
            <a:r>
              <a:rPr lang="zh-CN" altLang="en-US" sz="2400" dirty="0">
                <a:latin typeface="+mn-ea"/>
                <a:cs typeface="Times New Roman" pitchFamily="18" charset="0"/>
              </a:rPr>
              <a:t>间隔秒数</a:t>
            </a:r>
            <a:r>
              <a:rPr lang="en-US" altLang="zh-CN" sz="2400" dirty="0">
                <a:latin typeface="+mn-ea"/>
                <a:cs typeface="Times New Roman" pitchFamily="18" charset="0"/>
              </a:rPr>
              <a:t>&gt;</a:t>
            </a:r>
            <a:r>
              <a:rPr lang="zh-CN" altLang="en-US" sz="2400" dirty="0">
                <a:latin typeface="+mn-ea"/>
                <a:cs typeface="Times New Roman" pitchFamily="18" charset="0"/>
              </a:rPr>
              <a:t>：持续观察内存使用状况；</a:t>
            </a:r>
          </a:p>
          <a:p>
            <a:pPr marL="344487" lvl="1" indent="0">
              <a:buNone/>
            </a:pPr>
            <a:r>
              <a:rPr lang="en-US" altLang="zh-CN" sz="2400" dirty="0">
                <a:latin typeface="+mn-ea"/>
                <a:cs typeface="Times New Roman" pitchFamily="18" charset="0"/>
              </a:rPr>
              <a:t>-t</a:t>
            </a:r>
            <a:r>
              <a:rPr lang="zh-CN" altLang="en-US" sz="2400" dirty="0">
                <a:latin typeface="+mn-ea"/>
                <a:cs typeface="Times New Roman" pitchFamily="18" charset="0"/>
              </a:rPr>
              <a:t>：显示内存总和列；</a:t>
            </a:r>
          </a:p>
          <a:p>
            <a:pPr lvl="1" algn="just">
              <a:buFontTx/>
              <a:buNone/>
            </a:pPr>
            <a:endParaRPr lang="en-US" altLang="zh-CN" sz="2400" dirty="0">
              <a:solidFill>
                <a:schemeClr val="tx1"/>
              </a:solidFill>
              <a:latin typeface="+mn-ea"/>
              <a:cs typeface="Times New Roman" pitchFamily="18" charset="0"/>
            </a:endParaRPr>
          </a:p>
          <a:p>
            <a:endParaRPr lang="zh-CN" altLang="en-US" sz="2000" b="0" dirty="0">
              <a:solidFill>
                <a:schemeClr val="tx1"/>
              </a:solidFill>
              <a:latin typeface="华文新魏" pitchFamily="2" charset="-122"/>
              <a:ea typeface="华文新魏" pitchFamily="2" charset="-122"/>
              <a:cs typeface="Times New Roman" pitchFamily="18" charset="0"/>
            </a:endParaRPr>
          </a:p>
        </p:txBody>
      </p:sp>
      <p:sp>
        <p:nvSpPr>
          <p:cNvPr id="5" name="Rectangle 2"/>
          <p:cNvSpPr>
            <a:spLocks noGrp="1" noChangeArrowheads="1"/>
          </p:cNvSpPr>
          <p:nvPr>
            <p:ph type="title"/>
          </p:nvPr>
        </p:nvSpPr>
        <p:spPr>
          <a:xfrm>
            <a:off x="457200" y="122238"/>
            <a:ext cx="7543800" cy="858837"/>
          </a:xfrm>
        </p:spPr>
        <p:txBody>
          <a:bodyPr/>
          <a:lstStyle/>
          <a:p>
            <a:r>
              <a:rPr lang="en-US" altLang="zh-CN" dirty="0"/>
              <a:t>free</a:t>
            </a:r>
            <a:r>
              <a:rPr lang="zh-CN" altLang="en-US" dirty="0"/>
              <a:t>命令</a:t>
            </a:r>
            <a:endParaRPr lang="zh-CN" altLang="en-US" dirty="0">
              <a:latin typeface="+mj-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25</a:t>
            </a:fld>
            <a:endParaRPr lang="en-US" altLang="zh-CN"/>
          </a:p>
        </p:txBody>
      </p:sp>
    </p:spTree>
    <p:extLst>
      <p:ext uri="{BB962C8B-B14F-4D97-AF65-F5344CB8AC3E}">
        <p14:creationId xmlns:p14="http://schemas.microsoft.com/office/powerpoint/2010/main" val="428511490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桌面环境下管理进程</a:t>
            </a:r>
          </a:p>
        </p:txBody>
      </p:sp>
      <p:sp>
        <p:nvSpPr>
          <p:cNvPr id="3" name="内容占位符 2"/>
          <p:cNvSpPr>
            <a:spLocks noGrp="1"/>
          </p:cNvSpPr>
          <p:nvPr>
            <p:ph idx="1"/>
          </p:nvPr>
        </p:nvSpPr>
        <p:spPr>
          <a:xfrm>
            <a:off x="158824" y="1124744"/>
            <a:ext cx="8229600" cy="5184576"/>
          </a:xfrm>
        </p:spPr>
        <p:txBody>
          <a:bodyPr/>
          <a:lstStyle/>
          <a:p>
            <a:pPr marL="0" indent="0">
              <a:buNone/>
            </a:pPr>
            <a:r>
              <a:rPr lang="zh-CN" altLang="en-US" sz="2400" dirty="0"/>
              <a:t>在桌面环境下依次选择“主菜单</a:t>
            </a:r>
            <a:r>
              <a:rPr lang="zh-CN" altLang="en-US" sz="2400" dirty="0">
                <a:sym typeface="Wingdings"/>
              </a:rPr>
              <a:t>系统工具系统监视器”，系统监视器窗口显示了系统基本软硬件信息。</a:t>
            </a:r>
            <a:endParaRPr lang="zh-CN" altLang="en-US" sz="24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26</a:t>
            </a:fld>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132856"/>
            <a:ext cx="5040560"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89526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467544" y="1196752"/>
            <a:ext cx="8229600" cy="51845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a:lstStyle>
          <a:p>
            <a:pPr marL="0" indent="0">
              <a:buFont typeface="Wingdings" pitchFamily="2" charset="2"/>
              <a:buNone/>
            </a:pPr>
            <a:r>
              <a:rPr lang="zh-CN" altLang="en-US" sz="2400" kern="0" dirty="0">
                <a:solidFill>
                  <a:srgbClr val="CC0099"/>
                </a:solidFill>
              </a:rPr>
              <a:t>查看进程：</a:t>
            </a:r>
            <a:r>
              <a:rPr lang="zh-CN" altLang="en-US" sz="2400" kern="0" dirty="0">
                <a:sym typeface="Wingdings"/>
              </a:rPr>
              <a:t>打开“进程列表”，显示进程属性信息。</a:t>
            </a:r>
            <a:endParaRPr lang="en-US" altLang="zh-CN" sz="2400" kern="0" dirty="0">
              <a:sym typeface="Wingdings"/>
            </a:endParaRPr>
          </a:p>
          <a:p>
            <a:pPr marL="0" indent="0">
              <a:buFont typeface="Wingdings" pitchFamily="2" charset="2"/>
              <a:buNone/>
            </a:pPr>
            <a:r>
              <a:rPr lang="zh-CN" altLang="en-US" sz="2400" kern="0" dirty="0">
                <a:sym typeface="Wingdings"/>
              </a:rPr>
              <a:t>用户可以通过“编辑”菜单改变进程的运行状态、进程优先级等。</a:t>
            </a:r>
            <a:endParaRPr lang="zh-CN" altLang="en-US" sz="2400" kern="0" dirty="0"/>
          </a:p>
        </p:txBody>
      </p:sp>
      <p:sp>
        <p:nvSpPr>
          <p:cNvPr id="2" name="标题 1"/>
          <p:cNvSpPr>
            <a:spLocks noGrp="1"/>
          </p:cNvSpPr>
          <p:nvPr>
            <p:ph type="title"/>
          </p:nvPr>
        </p:nvSpPr>
        <p:spPr/>
        <p:txBody>
          <a:bodyPr/>
          <a:lstStyle/>
          <a:p>
            <a:r>
              <a:rPr lang="zh-CN" altLang="en-US" dirty="0"/>
              <a:t>桌面环境下管理进程</a:t>
            </a:r>
          </a:p>
        </p:txBody>
      </p:sp>
      <p:pic>
        <p:nvPicPr>
          <p:cNvPr id="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11760" y="2348880"/>
            <a:ext cx="5256584" cy="4195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463622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23528" y="122238"/>
            <a:ext cx="7543800" cy="858837"/>
          </a:xfrm>
        </p:spPr>
        <p:txBody>
          <a:bodyPr/>
          <a:lstStyle/>
          <a:p>
            <a:r>
              <a:rPr lang="zh-CN" altLang="en-US" dirty="0"/>
              <a:t>启动进程</a:t>
            </a:r>
          </a:p>
        </p:txBody>
      </p:sp>
      <p:sp>
        <p:nvSpPr>
          <p:cNvPr id="79875" name="Text Box 3"/>
          <p:cNvSpPr txBox="1">
            <a:spLocks noChangeArrowheads="1"/>
          </p:cNvSpPr>
          <p:nvPr/>
        </p:nvSpPr>
        <p:spPr bwMode="auto">
          <a:xfrm>
            <a:off x="533400" y="1543432"/>
            <a:ext cx="8382000" cy="2677656"/>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68686"/>
                  </a:outerShdw>
                </a:effectLst>
              </a14:hiddenEffects>
            </a:ext>
          </a:extLst>
        </p:spPr>
        <p:txBody>
          <a:bodyPr>
            <a:spAutoFit/>
          </a:bodyPr>
          <a:lstStyle/>
          <a:p>
            <a:pPr algn="l"/>
            <a:r>
              <a:rPr lang="zh-CN" altLang="en-US" sz="2800" dirty="0">
                <a:solidFill>
                  <a:srgbClr val="CC0099"/>
                </a:solidFill>
                <a:latin typeface="+mn-ea"/>
                <a:ea typeface="+mn-ea"/>
              </a:rPr>
              <a:t>手工启动</a:t>
            </a:r>
          </a:p>
          <a:p>
            <a:pPr algn="l"/>
            <a:r>
              <a:rPr lang="zh-CN" altLang="en-US" u="none" dirty="0">
                <a:solidFill>
                  <a:schemeClr val="tx2"/>
                </a:solidFill>
              </a:rPr>
              <a:t> </a:t>
            </a:r>
            <a:r>
              <a:rPr lang="zh-CN" altLang="en-US" sz="2800" u="none" dirty="0">
                <a:latin typeface="+mn-ea"/>
                <a:ea typeface="+mn-ea"/>
              </a:rPr>
              <a:t>由用户输入命令，直接启动一个进程便是手工启动进程。</a:t>
            </a:r>
            <a:endParaRPr lang="en-US" altLang="zh-CN" sz="2800" u="none" dirty="0">
              <a:latin typeface="+mn-ea"/>
              <a:ea typeface="+mn-ea"/>
            </a:endParaRPr>
          </a:p>
          <a:p>
            <a:pPr algn="l"/>
            <a:r>
              <a:rPr lang="zh-CN" altLang="en-US" sz="2800" dirty="0">
                <a:latin typeface="+mn-ea"/>
                <a:ea typeface="+mn-ea"/>
              </a:rPr>
              <a:t>例如：</a:t>
            </a:r>
            <a:endParaRPr lang="en-US" altLang="zh-CN" sz="2800" u="none" dirty="0">
              <a:latin typeface="+mn-ea"/>
              <a:ea typeface="+mn-ea"/>
            </a:endParaRPr>
          </a:p>
          <a:p>
            <a:pPr marL="914400" lvl="1" indent="-457200" algn="l">
              <a:buFont typeface="Arial" panose="020B0604020202020204" pitchFamily="34" charset="0"/>
              <a:buChar char="•"/>
            </a:pPr>
            <a:r>
              <a:rPr lang="zh-CN" altLang="en-US" sz="2800" u="none" dirty="0">
                <a:solidFill>
                  <a:srgbClr val="0000CC"/>
                </a:solidFill>
                <a:latin typeface="+mn-ea"/>
                <a:ea typeface="+mn-ea"/>
              </a:rPr>
              <a:t>前台启动</a:t>
            </a:r>
            <a:r>
              <a:rPr lang="en-US" altLang="zh-CN" sz="2800" u="none" dirty="0">
                <a:solidFill>
                  <a:srgbClr val="0000CC"/>
                </a:solidFill>
                <a:latin typeface="+mn-ea"/>
                <a:ea typeface="+mn-ea"/>
              </a:rPr>
              <a:t>: ls</a:t>
            </a:r>
          </a:p>
          <a:p>
            <a:pPr marL="914400" lvl="1" indent="-457200" algn="l">
              <a:buFont typeface="Arial" panose="020B0604020202020204" pitchFamily="34" charset="0"/>
              <a:buChar char="•"/>
            </a:pPr>
            <a:r>
              <a:rPr lang="zh-CN" altLang="en-US" sz="2800" u="none" dirty="0">
                <a:solidFill>
                  <a:srgbClr val="0000CC"/>
                </a:solidFill>
                <a:latin typeface="+mn-ea"/>
                <a:ea typeface="+mn-ea"/>
              </a:rPr>
              <a:t>后台启动：</a:t>
            </a:r>
            <a:r>
              <a:rPr lang="en-US" altLang="zh-CN" sz="2800" u="none" dirty="0">
                <a:solidFill>
                  <a:srgbClr val="0000CC"/>
                </a:solidFill>
                <a:latin typeface="+mn-ea"/>
                <a:ea typeface="+mn-ea"/>
              </a:rPr>
              <a:t>ls &amp;</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28</a:t>
            </a:fld>
            <a:endParaRPr lang="en-US" altLang="zh-CN"/>
          </a:p>
        </p:txBody>
      </p:sp>
    </p:spTree>
    <p:extLst>
      <p:ext uri="{BB962C8B-B14F-4D97-AF65-F5344CB8AC3E}">
        <p14:creationId xmlns:p14="http://schemas.microsoft.com/office/powerpoint/2010/main" val="101737338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ctr"/>
            <a:r>
              <a:rPr lang="zh-CN" altLang="en-US" dirty="0"/>
              <a:t>启动进程</a:t>
            </a:r>
          </a:p>
        </p:txBody>
      </p:sp>
      <p:sp>
        <p:nvSpPr>
          <p:cNvPr id="80899" name="Text Box 3"/>
          <p:cNvSpPr txBox="1">
            <a:spLocks noChangeArrowheads="1"/>
          </p:cNvSpPr>
          <p:nvPr/>
        </p:nvSpPr>
        <p:spPr bwMode="auto">
          <a:xfrm>
            <a:off x="395536" y="1557367"/>
            <a:ext cx="8071048" cy="4425827"/>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68686"/>
                  </a:outerShdw>
                </a:effectLst>
              </a14:hiddenEffects>
            </a:ext>
          </a:extLst>
        </p:spPr>
        <p:txBody>
          <a:bodyPr wrap="square">
            <a:spAutoFit/>
          </a:bodyPr>
          <a:lstStyle/>
          <a:p>
            <a:pPr algn="l">
              <a:lnSpc>
                <a:spcPct val="110000"/>
              </a:lnSpc>
            </a:pPr>
            <a:r>
              <a:rPr lang="zh-CN" altLang="en-US" sz="2800" dirty="0">
                <a:solidFill>
                  <a:srgbClr val="CC0099"/>
                </a:solidFill>
                <a:latin typeface="+mn-ea"/>
                <a:ea typeface="+mn-ea"/>
              </a:rPr>
              <a:t>调度启动</a:t>
            </a:r>
            <a:r>
              <a:rPr lang="zh-CN" altLang="en-US" sz="2800" dirty="0">
                <a:latin typeface="+mn-ea"/>
                <a:ea typeface="+mn-ea"/>
              </a:rPr>
              <a:t>是系统按用户要求的时间或方式执行特定的进程。</a:t>
            </a:r>
            <a:r>
              <a:rPr lang="en-US" altLang="zh-CN" sz="2800" dirty="0">
                <a:latin typeface="+mn-ea"/>
                <a:ea typeface="+mn-ea"/>
              </a:rPr>
              <a:t>Linux</a:t>
            </a:r>
            <a:r>
              <a:rPr lang="zh-CN" altLang="en-US" sz="2800" dirty="0">
                <a:latin typeface="+mn-ea"/>
                <a:ea typeface="+mn-ea"/>
              </a:rPr>
              <a:t>中可实现</a:t>
            </a:r>
            <a:r>
              <a:rPr lang="en-US" altLang="zh-CN" sz="2800" dirty="0">
                <a:solidFill>
                  <a:srgbClr val="0000CC"/>
                </a:solidFill>
                <a:latin typeface="+mn-ea"/>
                <a:ea typeface="+mn-ea"/>
              </a:rPr>
              <a:t>at</a:t>
            </a:r>
            <a:r>
              <a:rPr lang="zh-CN" altLang="en-US" sz="2800" dirty="0">
                <a:solidFill>
                  <a:srgbClr val="0000CC"/>
                </a:solidFill>
                <a:latin typeface="+mn-ea"/>
                <a:ea typeface="+mn-ea"/>
              </a:rPr>
              <a:t>调度</a:t>
            </a:r>
            <a:r>
              <a:rPr lang="zh-CN" altLang="en-US" sz="2800" dirty="0">
                <a:latin typeface="+mn-ea"/>
                <a:ea typeface="+mn-ea"/>
              </a:rPr>
              <a:t>、</a:t>
            </a:r>
            <a:r>
              <a:rPr lang="en-US" altLang="zh-CN" sz="2800" dirty="0">
                <a:solidFill>
                  <a:srgbClr val="0000CC"/>
                </a:solidFill>
                <a:latin typeface="+mn-ea"/>
                <a:ea typeface="+mn-ea"/>
              </a:rPr>
              <a:t>batch</a:t>
            </a:r>
            <a:r>
              <a:rPr lang="zh-CN" altLang="en-US" sz="2800" dirty="0">
                <a:solidFill>
                  <a:srgbClr val="0000CC"/>
                </a:solidFill>
                <a:latin typeface="+mn-ea"/>
                <a:ea typeface="+mn-ea"/>
              </a:rPr>
              <a:t>调度</a:t>
            </a:r>
            <a:r>
              <a:rPr lang="zh-CN" altLang="en-US" sz="2800" dirty="0">
                <a:latin typeface="+mn-ea"/>
                <a:ea typeface="+mn-ea"/>
              </a:rPr>
              <a:t>和</a:t>
            </a:r>
            <a:r>
              <a:rPr lang="en-US" altLang="zh-CN" sz="2800" dirty="0" err="1">
                <a:solidFill>
                  <a:srgbClr val="0000CC"/>
                </a:solidFill>
                <a:latin typeface="+mn-ea"/>
                <a:ea typeface="+mn-ea"/>
              </a:rPr>
              <a:t>cron</a:t>
            </a:r>
            <a:r>
              <a:rPr lang="zh-CN" altLang="en-US" sz="2800" dirty="0">
                <a:solidFill>
                  <a:srgbClr val="0000CC"/>
                </a:solidFill>
                <a:latin typeface="+mn-ea"/>
                <a:ea typeface="+mn-ea"/>
              </a:rPr>
              <a:t>调度</a:t>
            </a:r>
            <a:r>
              <a:rPr lang="zh-CN" altLang="en-US" sz="2800" dirty="0">
                <a:latin typeface="+mn-ea"/>
                <a:ea typeface="+mn-ea"/>
              </a:rPr>
              <a:t> </a:t>
            </a:r>
            <a:r>
              <a:rPr lang="en-US" altLang="zh-CN" sz="2800" dirty="0">
                <a:latin typeface="+mn-ea"/>
                <a:ea typeface="+mn-ea"/>
              </a:rPr>
              <a:t>:</a:t>
            </a:r>
            <a:endParaRPr lang="en-US" altLang="zh-CN" sz="2800" u="none" dirty="0">
              <a:latin typeface="+mn-ea"/>
              <a:ea typeface="+mn-ea"/>
            </a:endParaRPr>
          </a:p>
          <a:p>
            <a:pPr marL="457200" indent="-457200" algn="l">
              <a:lnSpc>
                <a:spcPct val="110000"/>
              </a:lnSpc>
              <a:buSzPct val="80000"/>
              <a:buFont typeface="Wingdings" panose="05000000000000000000" pitchFamily="2" charset="2"/>
              <a:buChar char="l"/>
            </a:pPr>
            <a:r>
              <a:rPr lang="zh-CN" altLang="en-US" sz="2800" u="none" dirty="0">
                <a:latin typeface="+mn-ea"/>
                <a:ea typeface="+mn-ea"/>
              </a:rPr>
              <a:t>在</a:t>
            </a:r>
            <a:r>
              <a:rPr lang="zh-CN" altLang="en-US" sz="2800" u="none" dirty="0">
                <a:solidFill>
                  <a:srgbClr val="CC0099"/>
                </a:solidFill>
                <a:latin typeface="+mn-ea"/>
                <a:ea typeface="+mn-ea"/>
              </a:rPr>
              <a:t>指定时刻执行命令序列</a:t>
            </a:r>
            <a:r>
              <a:rPr lang="en-US" altLang="zh-CN" sz="2800" u="none" dirty="0">
                <a:solidFill>
                  <a:srgbClr val="CC0099"/>
                </a:solidFill>
                <a:latin typeface="+mn-ea"/>
                <a:ea typeface="+mn-ea"/>
              </a:rPr>
              <a:t>—at</a:t>
            </a:r>
            <a:r>
              <a:rPr lang="zh-CN" altLang="en-US" sz="2800" u="none" dirty="0">
                <a:solidFill>
                  <a:srgbClr val="CC0099"/>
                </a:solidFill>
                <a:latin typeface="+mn-ea"/>
                <a:ea typeface="+mn-ea"/>
              </a:rPr>
              <a:t>命令</a:t>
            </a:r>
          </a:p>
          <a:p>
            <a:pPr marL="800100" lvl="1" indent="-342900" algn="l">
              <a:lnSpc>
                <a:spcPct val="110000"/>
              </a:lnSpc>
              <a:buClr>
                <a:schemeClr val="accent6"/>
              </a:buClr>
              <a:buSzPct val="80000"/>
              <a:buFont typeface="Wingdings" panose="05000000000000000000" pitchFamily="2" charset="2"/>
              <a:buChar char="l"/>
            </a:pPr>
            <a:r>
              <a:rPr lang="zh-CN" altLang="en-US" sz="2400" u="none" dirty="0">
                <a:latin typeface="+mn-ea"/>
                <a:ea typeface="+mn-ea"/>
              </a:rPr>
              <a:t>有时候需要进行一些比较费时且占用资源的维护工作，例如网站数据库备份等，这些工作适合在深夜进行，这时用户就可以事先进行调度安排，指定任务运行的时间和场合，到时候系统会自动完成这一切工作。</a:t>
            </a:r>
            <a:endParaRPr lang="en-US" altLang="zh-CN" sz="2400" u="none" dirty="0">
              <a:latin typeface="+mn-ea"/>
              <a:ea typeface="+mn-ea"/>
            </a:endParaRPr>
          </a:p>
          <a:p>
            <a:pPr marL="800100" lvl="1" indent="-342900" algn="l">
              <a:lnSpc>
                <a:spcPct val="110000"/>
              </a:lnSpc>
              <a:buClr>
                <a:schemeClr val="accent6"/>
              </a:buClr>
              <a:buSzPct val="80000"/>
              <a:buFont typeface="Wingdings" panose="05000000000000000000" pitchFamily="2" charset="2"/>
              <a:buChar char="l"/>
            </a:pPr>
            <a:r>
              <a:rPr lang="zh-CN" altLang="en-US" sz="2400" u="none" dirty="0">
                <a:latin typeface="+mn-ea"/>
                <a:ea typeface="+mn-ea"/>
              </a:rPr>
              <a:t>用户用</a:t>
            </a:r>
            <a:r>
              <a:rPr lang="en-US" altLang="zh-CN" sz="2400" u="none" dirty="0">
                <a:solidFill>
                  <a:srgbClr val="CC0099"/>
                </a:solidFill>
                <a:latin typeface="+mn-ea"/>
                <a:ea typeface="+mn-ea"/>
              </a:rPr>
              <a:t>at</a:t>
            </a:r>
            <a:r>
              <a:rPr lang="zh-CN" altLang="en-US" sz="2400" u="none" dirty="0">
                <a:solidFill>
                  <a:srgbClr val="CC0099"/>
                </a:solidFill>
                <a:latin typeface="+mn-ea"/>
                <a:ea typeface="+mn-ea"/>
              </a:rPr>
              <a:t>命令</a:t>
            </a:r>
            <a:r>
              <a:rPr lang="zh-CN" altLang="en-US" sz="2400" u="none" dirty="0">
                <a:latin typeface="+mn-ea"/>
                <a:ea typeface="+mn-ea"/>
              </a:rPr>
              <a:t>在指定时刻运行指定的命令序列。</a:t>
            </a:r>
            <a:r>
              <a:rPr lang="en-US" altLang="zh-CN" sz="2400" dirty="0">
                <a:latin typeface="+mn-ea"/>
                <a:ea typeface="+mn-ea"/>
              </a:rPr>
              <a:t>at</a:t>
            </a:r>
            <a:r>
              <a:rPr lang="zh-CN" altLang="en-US" sz="2400" dirty="0">
                <a:latin typeface="+mn-ea"/>
                <a:ea typeface="+mn-ea"/>
              </a:rPr>
              <a:t>命令可以只指定时间，也可以时间和日期一起指定。</a:t>
            </a:r>
            <a:endParaRPr lang="zh-CN" altLang="en-US" sz="2400" u="none" dirty="0">
              <a:latin typeface="+mn-ea"/>
              <a:ea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29</a:t>
            </a:fld>
            <a:endParaRPr lang="en-US" altLang="zh-CN"/>
          </a:p>
        </p:txBody>
      </p:sp>
    </p:spTree>
    <p:extLst>
      <p:ext uri="{BB962C8B-B14F-4D97-AF65-F5344CB8AC3E}">
        <p14:creationId xmlns:p14="http://schemas.microsoft.com/office/powerpoint/2010/main" val="361916789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1" name="Rectangle 3"/>
          <p:cNvSpPr>
            <a:spLocks noGrp="1" noChangeArrowheads="1"/>
          </p:cNvSpPr>
          <p:nvPr>
            <p:ph type="body" idx="1"/>
          </p:nvPr>
        </p:nvSpPr>
        <p:spPr>
          <a:xfrm>
            <a:off x="158824" y="1196752"/>
            <a:ext cx="8661648" cy="5328592"/>
          </a:xfrm>
        </p:spPr>
        <p:txBody>
          <a:bodyPr/>
          <a:lstStyle/>
          <a:p>
            <a:pPr>
              <a:lnSpc>
                <a:spcPct val="90000"/>
              </a:lnSpc>
            </a:pPr>
            <a:r>
              <a:rPr lang="zh-CN" altLang="en-US" sz="2400" dirty="0">
                <a:solidFill>
                  <a:srgbClr val="0000CC"/>
                </a:solidFill>
                <a:latin typeface="+mn-ea"/>
              </a:rPr>
              <a:t>程序</a:t>
            </a:r>
            <a:r>
              <a:rPr lang="zh-CN" altLang="en-US" sz="2400" dirty="0">
                <a:latin typeface="+mn-ea"/>
              </a:rPr>
              <a:t>：是存储在磁盘上能完成一定功能的指令序列</a:t>
            </a:r>
            <a:endParaRPr lang="en-US" altLang="zh-CN" sz="2400" dirty="0">
              <a:latin typeface="+mn-ea"/>
            </a:endParaRPr>
          </a:p>
          <a:p>
            <a:pPr marL="0" indent="0">
              <a:lnSpc>
                <a:spcPct val="90000"/>
              </a:lnSpc>
              <a:buNone/>
            </a:pPr>
            <a:r>
              <a:rPr lang="en-US" altLang="zh-CN" sz="2400" dirty="0">
                <a:latin typeface="+mn-ea"/>
              </a:rPr>
              <a:t>  </a:t>
            </a:r>
            <a:r>
              <a:rPr lang="zh-CN" altLang="en-US" sz="2400" dirty="0">
                <a:latin typeface="+mn-ea"/>
              </a:rPr>
              <a:t>和数据的</a:t>
            </a:r>
            <a:r>
              <a:rPr lang="zh-CN" altLang="en-US" sz="2400" dirty="0">
                <a:solidFill>
                  <a:srgbClr val="FF9900"/>
                </a:solidFill>
                <a:latin typeface="+mn-ea"/>
              </a:rPr>
              <a:t>静态</a:t>
            </a:r>
            <a:r>
              <a:rPr lang="zh-CN" altLang="en-US" sz="2400" dirty="0">
                <a:latin typeface="+mn-ea"/>
              </a:rPr>
              <a:t>实体。</a:t>
            </a:r>
            <a:endParaRPr lang="en-US" altLang="zh-CN" sz="2400" dirty="0">
              <a:solidFill>
                <a:srgbClr val="0000CC"/>
              </a:solidFill>
              <a:latin typeface="+mn-ea"/>
            </a:endParaRPr>
          </a:p>
          <a:p>
            <a:pPr>
              <a:lnSpc>
                <a:spcPct val="90000"/>
              </a:lnSpc>
            </a:pPr>
            <a:r>
              <a:rPr lang="zh-CN" altLang="en-US" sz="2400" dirty="0">
                <a:solidFill>
                  <a:srgbClr val="0000CC"/>
                </a:solidFill>
                <a:latin typeface="+mn-ea"/>
              </a:rPr>
              <a:t>进程</a:t>
            </a:r>
            <a:r>
              <a:rPr lang="zh-CN" altLang="en-US" sz="2400" dirty="0">
                <a:latin typeface="+mn-ea"/>
              </a:rPr>
              <a:t>：是指具有独立功能的程序的一次运行过程，也是系统资源分配和调度的基本单位。</a:t>
            </a:r>
            <a:endParaRPr lang="en-US" altLang="zh-CN" sz="2400" dirty="0">
              <a:latin typeface="+mn-ea"/>
            </a:endParaRPr>
          </a:p>
          <a:p>
            <a:pPr>
              <a:lnSpc>
                <a:spcPct val="90000"/>
              </a:lnSpc>
            </a:pPr>
            <a:r>
              <a:rPr lang="zh-CN" altLang="en-US" sz="2400" dirty="0">
                <a:latin typeface="+mn-ea"/>
              </a:rPr>
              <a:t>程序与进程的区别：进程不是程序，但由程序产生。程序只是一个静态的指令集合，不占系统的运行资源；而进程是一个随时都能发生变化、动态的、使用系统运行资源的程序。</a:t>
            </a:r>
            <a:endParaRPr lang="en-US" altLang="zh-CN" sz="2400" dirty="0">
              <a:latin typeface="+mn-ea"/>
            </a:endParaRPr>
          </a:p>
          <a:p>
            <a:pPr>
              <a:lnSpc>
                <a:spcPct val="90000"/>
              </a:lnSpc>
            </a:pPr>
            <a:r>
              <a:rPr lang="zh-CN" altLang="en-US" sz="2400" dirty="0">
                <a:solidFill>
                  <a:schemeClr val="tx1"/>
                </a:solidFill>
                <a:latin typeface="+mn-ea"/>
              </a:rPr>
              <a:t>可以这么认为：程序代表我们期望完成某工作的计划和步骤，它还浮现在纸面上，等待具体实现。而具体实现过程由进程来完成，它除了包含程序中的所有内容外，还可能包含一些额外的数据。</a:t>
            </a:r>
            <a:endParaRPr lang="en-US" altLang="zh-CN" sz="2400" dirty="0">
              <a:solidFill>
                <a:schemeClr val="tx1"/>
              </a:solidFill>
              <a:latin typeface="+mn-ea"/>
            </a:endParaRPr>
          </a:p>
          <a:p>
            <a:pPr>
              <a:lnSpc>
                <a:spcPct val="90000"/>
              </a:lnSpc>
            </a:pPr>
            <a:r>
              <a:rPr lang="zh-CN" altLang="en-US" sz="2400" dirty="0">
                <a:solidFill>
                  <a:srgbClr val="0000CC"/>
                </a:solidFill>
                <a:latin typeface="+mn-ea"/>
              </a:rPr>
              <a:t>作业</a:t>
            </a:r>
            <a:r>
              <a:rPr lang="zh-CN" altLang="en-US" sz="2400" dirty="0">
                <a:latin typeface="+mn-ea"/>
              </a:rPr>
              <a:t>：正在执行的一个或多个相关进程可形成一个作业，一个作业可启动多个进程。</a:t>
            </a:r>
            <a:endParaRPr lang="zh-CN" altLang="en-US" sz="2400" dirty="0">
              <a:solidFill>
                <a:schemeClr val="tx1"/>
              </a:solidFill>
              <a:latin typeface="+mn-ea"/>
            </a:endParaRPr>
          </a:p>
        </p:txBody>
      </p:sp>
      <p:sp>
        <p:nvSpPr>
          <p:cNvPr id="4" name="Rectangle 2"/>
          <p:cNvSpPr>
            <a:spLocks noGrp="1" noRot="1" noChangeArrowheads="1"/>
          </p:cNvSpPr>
          <p:nvPr>
            <p:ph type="title"/>
          </p:nvPr>
        </p:nvSpPr>
        <p:spPr>
          <a:xfrm>
            <a:off x="304800" y="116632"/>
            <a:ext cx="8229600" cy="868363"/>
          </a:xfrm>
        </p:spPr>
        <p:txBody>
          <a:bodyPr/>
          <a:lstStyle/>
          <a:p>
            <a:r>
              <a:rPr lang="en-US" altLang="zh-CN" dirty="0"/>
              <a:t>9</a:t>
            </a:r>
            <a:r>
              <a:rPr lang="en-US" altLang="zh-CN" sz="4000" dirty="0"/>
              <a:t>.1 </a:t>
            </a:r>
            <a:r>
              <a:rPr lang="zh-CN" altLang="en-US" sz="4000" dirty="0"/>
              <a:t>进程</a:t>
            </a:r>
            <a:r>
              <a:rPr lang="zh-CN" altLang="en-US" dirty="0"/>
              <a:t>管理与系统监视</a:t>
            </a:r>
            <a:endParaRPr lang="zh-CN" altLang="en-US" sz="40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a:t>
            </a:fld>
            <a:endParaRPr lang="en-US" altLang="zh-CN" dirty="0"/>
          </a:p>
        </p:txBody>
      </p:sp>
    </p:spTree>
    <p:extLst>
      <p:ext uri="{BB962C8B-B14F-4D97-AF65-F5344CB8AC3E}">
        <p14:creationId xmlns:p14="http://schemas.microsoft.com/office/powerpoint/2010/main" val="392871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8851">
                                            <p:txEl>
                                              <p:pRg st="3" end="3"/>
                                            </p:txEl>
                                          </p:spTgt>
                                        </p:tgtEl>
                                        <p:attrNameLst>
                                          <p:attrName>style.visibility</p:attrName>
                                        </p:attrNameLst>
                                      </p:cBhvr>
                                      <p:to>
                                        <p:strVal val="visible"/>
                                      </p:to>
                                    </p:set>
                                    <p:animEffect transition="in" filter="barn(inVertical)">
                                      <p:cBhvr>
                                        <p:cTn id="7" dur="500"/>
                                        <p:tgtEl>
                                          <p:spTgt spid="71885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18851">
                                            <p:txEl>
                                              <p:pRg st="4" end="4"/>
                                            </p:txEl>
                                          </p:spTgt>
                                        </p:tgtEl>
                                        <p:attrNameLst>
                                          <p:attrName>style.visibility</p:attrName>
                                        </p:attrNameLst>
                                      </p:cBhvr>
                                      <p:to>
                                        <p:strVal val="visible"/>
                                      </p:to>
                                    </p:set>
                                    <p:animEffect transition="in" filter="barn(inVertical)">
                                      <p:cBhvr>
                                        <p:cTn id="12" dur="500"/>
                                        <p:tgtEl>
                                          <p:spTgt spid="71885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18851">
                                            <p:txEl>
                                              <p:pRg st="5" end="5"/>
                                            </p:txEl>
                                          </p:spTgt>
                                        </p:tgtEl>
                                        <p:attrNameLst>
                                          <p:attrName>style.visibility</p:attrName>
                                        </p:attrNameLst>
                                      </p:cBhvr>
                                      <p:to>
                                        <p:strVal val="visible"/>
                                      </p:to>
                                    </p:set>
                                    <p:animEffect transition="in" filter="barn(inVertical)">
                                      <p:cBhvr>
                                        <p:cTn id="17" dur="500"/>
                                        <p:tgtEl>
                                          <p:spTgt spid="7188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57200" y="1268760"/>
            <a:ext cx="8507288" cy="4411662"/>
          </a:xfrm>
        </p:spPr>
        <p:txBody>
          <a:bodyPr/>
          <a:lstStyle/>
          <a:p>
            <a:pPr algn="just">
              <a:buFontTx/>
              <a:buNone/>
            </a:pPr>
            <a:r>
              <a:rPr lang="en-US" altLang="zh-CN" dirty="0">
                <a:solidFill>
                  <a:srgbClr val="CC0099"/>
                </a:solidFill>
                <a:latin typeface="+mn-ea"/>
              </a:rPr>
              <a:t>at</a:t>
            </a:r>
            <a:r>
              <a:rPr lang="zh-CN" altLang="en-US" dirty="0">
                <a:solidFill>
                  <a:srgbClr val="CC0099"/>
                </a:solidFill>
                <a:latin typeface="+mn-ea"/>
              </a:rPr>
              <a:t>调度 </a:t>
            </a:r>
          </a:p>
          <a:p>
            <a:pPr algn="just">
              <a:buFontTx/>
              <a:buNone/>
            </a:pPr>
            <a:r>
              <a:rPr lang="zh-CN" altLang="en-US" sz="2400" dirty="0">
                <a:solidFill>
                  <a:srgbClr val="0000CC"/>
                </a:solidFill>
              </a:rPr>
              <a:t>格式：</a:t>
            </a:r>
            <a:r>
              <a:rPr lang="en-US" altLang="zh-CN" sz="2400" dirty="0">
                <a:solidFill>
                  <a:srgbClr val="0000CC"/>
                </a:solidFill>
              </a:rPr>
              <a:t>at  [</a:t>
            </a:r>
            <a:r>
              <a:rPr lang="zh-CN" altLang="en-US" sz="2400" dirty="0">
                <a:solidFill>
                  <a:srgbClr val="0000CC"/>
                </a:solidFill>
              </a:rPr>
              <a:t>选项</a:t>
            </a:r>
            <a:r>
              <a:rPr lang="en-US" altLang="zh-CN" sz="2400" dirty="0">
                <a:solidFill>
                  <a:srgbClr val="0000CC"/>
                </a:solidFill>
              </a:rPr>
              <a:t>]  [</a:t>
            </a:r>
            <a:r>
              <a:rPr lang="zh-CN" altLang="en-US" sz="2400" dirty="0">
                <a:solidFill>
                  <a:srgbClr val="0000CC"/>
                </a:solidFill>
              </a:rPr>
              <a:t>时间</a:t>
            </a:r>
            <a:r>
              <a:rPr lang="en-US" altLang="zh-CN" sz="2400" dirty="0">
                <a:solidFill>
                  <a:srgbClr val="0000CC"/>
                </a:solidFill>
              </a:rPr>
              <a:t>]</a:t>
            </a:r>
          </a:p>
          <a:p>
            <a:pPr algn="just">
              <a:buFontTx/>
              <a:buNone/>
            </a:pPr>
            <a:r>
              <a:rPr lang="zh-CN" altLang="en-US" sz="2400" dirty="0">
                <a:solidFill>
                  <a:srgbClr val="000000"/>
                </a:solidFill>
              </a:rPr>
              <a:t>功能：设置在指定时间执行指定的命令。</a:t>
            </a:r>
            <a:endParaRPr lang="zh-CN" altLang="en-US" sz="2400" dirty="0"/>
          </a:p>
          <a:p>
            <a:pPr algn="just">
              <a:buFontTx/>
              <a:buNone/>
            </a:pPr>
            <a:r>
              <a:rPr lang="zh-CN" altLang="en-US" sz="2400" dirty="0">
                <a:solidFill>
                  <a:srgbClr val="000000"/>
                </a:solidFill>
              </a:rPr>
              <a:t>主要选项说明：</a:t>
            </a:r>
            <a:endParaRPr lang="zh-CN" altLang="en-US" sz="2400" dirty="0"/>
          </a:p>
          <a:p>
            <a:pPr lvl="1">
              <a:buFontTx/>
              <a:buNone/>
            </a:pPr>
            <a:r>
              <a:rPr lang="en-US" altLang="zh-CN" sz="2400" dirty="0">
                <a:solidFill>
                  <a:srgbClr val="000000"/>
                </a:solidFill>
              </a:rPr>
              <a:t>-l</a:t>
            </a:r>
            <a:r>
              <a:rPr lang="zh-CN" altLang="en-US" sz="2400" dirty="0">
                <a:solidFill>
                  <a:srgbClr val="000000"/>
                </a:solidFill>
                <a:latin typeface="宋体" pitchFamily="2" charset="-122"/>
              </a:rPr>
              <a:t>    显示等待执行的调度作业 </a:t>
            </a:r>
            <a:endParaRPr lang="en-US" altLang="zh-CN" sz="2400" dirty="0">
              <a:solidFill>
                <a:srgbClr val="000000"/>
              </a:solidFill>
              <a:latin typeface="宋体" pitchFamily="2" charset="-122"/>
            </a:endParaRPr>
          </a:p>
          <a:p>
            <a:pPr lvl="1">
              <a:buFontTx/>
              <a:buNone/>
            </a:pPr>
            <a:r>
              <a:rPr lang="en-US" altLang="zh-CN" sz="2400" dirty="0">
                <a:solidFill>
                  <a:srgbClr val="000000"/>
                </a:solidFill>
              </a:rPr>
              <a:t>-d     </a:t>
            </a:r>
            <a:r>
              <a:rPr lang="zh-CN" altLang="en-US" sz="2400" dirty="0">
                <a:solidFill>
                  <a:srgbClr val="000000"/>
                </a:solidFill>
                <a:latin typeface="宋体" pitchFamily="2" charset="-122"/>
              </a:rPr>
              <a:t> 删除指定的调度作业</a:t>
            </a:r>
            <a:endParaRPr lang="en-US" altLang="zh-CN" sz="2400" dirty="0">
              <a:solidFill>
                <a:srgbClr val="000000"/>
              </a:solidFill>
              <a:latin typeface="宋体" pitchFamily="2" charset="-122"/>
            </a:endParaRPr>
          </a:p>
          <a:p>
            <a:pPr lvl="1">
              <a:buFontTx/>
              <a:buNone/>
            </a:pPr>
            <a:r>
              <a:rPr lang="en-US" altLang="zh-CN" sz="2400" dirty="0">
                <a:solidFill>
                  <a:srgbClr val="000000"/>
                </a:solidFill>
              </a:rPr>
              <a:t>-v       </a:t>
            </a:r>
            <a:r>
              <a:rPr lang="zh-CN" altLang="en-US" sz="2400" dirty="0">
                <a:solidFill>
                  <a:srgbClr val="000000"/>
                </a:solidFill>
              </a:rPr>
              <a:t>显示作业执行的时间</a:t>
            </a:r>
            <a:endParaRPr lang="en-US" altLang="zh-CN" sz="2400" dirty="0">
              <a:solidFill>
                <a:srgbClr val="000000"/>
              </a:solidFill>
            </a:endParaRPr>
          </a:p>
          <a:p>
            <a:pPr lvl="1">
              <a:buFontTx/>
              <a:buNone/>
            </a:pPr>
            <a:r>
              <a:rPr lang="en-US" altLang="zh-CN" sz="2400" dirty="0">
                <a:solidFill>
                  <a:srgbClr val="000000"/>
                </a:solidFill>
              </a:rPr>
              <a:t>-m      </a:t>
            </a:r>
            <a:r>
              <a:rPr lang="zh-CN" altLang="en-US" sz="2400" dirty="0">
                <a:solidFill>
                  <a:srgbClr val="000000"/>
                </a:solidFill>
              </a:rPr>
              <a:t>作业结束后发送邮件给执行的</a:t>
            </a:r>
            <a:r>
              <a:rPr lang="en-US" altLang="zh-CN" sz="2400" dirty="0">
                <a:solidFill>
                  <a:srgbClr val="000000"/>
                </a:solidFill>
              </a:rPr>
              <a:t>at</a:t>
            </a:r>
            <a:r>
              <a:rPr lang="zh-CN" altLang="en-US" sz="2400" dirty="0">
                <a:solidFill>
                  <a:srgbClr val="000000"/>
                </a:solidFill>
              </a:rPr>
              <a:t>命令的用户</a:t>
            </a:r>
            <a:endParaRPr lang="en-US" altLang="zh-CN" sz="2400" dirty="0">
              <a:solidFill>
                <a:srgbClr val="000000"/>
              </a:solidFill>
            </a:endParaRPr>
          </a:p>
          <a:p>
            <a:pPr lvl="1">
              <a:buFontTx/>
              <a:buNone/>
            </a:pPr>
            <a:endParaRPr lang="zh-CN" altLang="en-US" sz="2400" dirty="0">
              <a:solidFill>
                <a:srgbClr val="000000"/>
              </a:solidFill>
            </a:endParaRPr>
          </a:p>
        </p:txBody>
      </p:sp>
      <p:sp>
        <p:nvSpPr>
          <p:cNvPr id="6" name="Rectangle 2"/>
          <p:cNvSpPr txBox="1">
            <a:spLocks noChangeArrowheads="1"/>
          </p:cNvSpPr>
          <p:nvPr/>
        </p:nvSpPr>
        <p:spPr bwMode="auto">
          <a:xfrm>
            <a:off x="251520" y="116632"/>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lang="en-US" altLang="zh-CN" kern="0" dirty="0"/>
              <a:t>at</a:t>
            </a:r>
            <a:r>
              <a:rPr lang="zh-CN" altLang="en-US" kern="0" dirty="0"/>
              <a:t>调度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30</a:t>
            </a:fld>
            <a:endParaRPr lang="en-US" altLang="zh-CN"/>
          </a:p>
        </p:txBody>
      </p:sp>
    </p:spTree>
    <p:extLst>
      <p:ext uri="{BB962C8B-B14F-4D97-AF65-F5344CB8AC3E}">
        <p14:creationId xmlns:p14="http://schemas.microsoft.com/office/powerpoint/2010/main" val="2848021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57200" y="1268760"/>
            <a:ext cx="8229600" cy="4411662"/>
          </a:xfrm>
        </p:spPr>
        <p:txBody>
          <a:bodyPr/>
          <a:lstStyle/>
          <a:p>
            <a:pPr algn="just">
              <a:buFontTx/>
              <a:buNone/>
            </a:pPr>
            <a:r>
              <a:rPr lang="zh-CN" altLang="en-US" sz="2200" dirty="0">
                <a:solidFill>
                  <a:srgbClr val="000000"/>
                </a:solidFill>
              </a:rPr>
              <a:t>进程的执行时间可采用以下方法表示：</a:t>
            </a:r>
            <a:endParaRPr lang="en-US" altLang="zh-CN" sz="2200" dirty="0">
              <a:solidFill>
                <a:srgbClr val="000000"/>
              </a:solidFill>
            </a:endParaRPr>
          </a:p>
          <a:p>
            <a:pPr algn="just">
              <a:buFontTx/>
              <a:buNone/>
            </a:pPr>
            <a:r>
              <a:rPr lang="zh-CN" altLang="en-US" sz="2200" dirty="0">
                <a:solidFill>
                  <a:srgbClr val="CC0099"/>
                </a:solidFill>
                <a:latin typeface="宋体" pitchFamily="2" charset="-122"/>
              </a:rPr>
              <a:t>（</a:t>
            </a:r>
            <a:r>
              <a:rPr lang="en-US" altLang="zh-CN" sz="2200" dirty="0">
                <a:solidFill>
                  <a:srgbClr val="CC0099"/>
                </a:solidFill>
                <a:latin typeface="宋体" pitchFamily="2" charset="-122"/>
              </a:rPr>
              <a:t>1</a:t>
            </a:r>
            <a:r>
              <a:rPr lang="zh-CN" altLang="en-US" sz="2200" dirty="0">
                <a:solidFill>
                  <a:srgbClr val="CC0099"/>
                </a:solidFill>
                <a:latin typeface="宋体" pitchFamily="2" charset="-122"/>
              </a:rPr>
              <a:t>）绝对计时法</a:t>
            </a:r>
            <a:endParaRPr lang="en-US" altLang="zh-CN" sz="2200" dirty="0">
              <a:solidFill>
                <a:srgbClr val="CC0099"/>
              </a:solidFill>
              <a:latin typeface="宋体" pitchFamily="2" charset="-122"/>
            </a:endParaRPr>
          </a:p>
          <a:p>
            <a:pPr algn="just">
              <a:buFontTx/>
              <a:buNone/>
            </a:pPr>
            <a:r>
              <a:rPr lang="en-US" altLang="zh-CN" sz="2200" dirty="0">
                <a:solidFill>
                  <a:srgbClr val="000000"/>
                </a:solidFill>
                <a:latin typeface="宋体" pitchFamily="2" charset="-122"/>
              </a:rPr>
              <a:t>  </a:t>
            </a:r>
            <a:r>
              <a:rPr lang="en-US" altLang="zh-CN" sz="2200" dirty="0" err="1">
                <a:solidFill>
                  <a:srgbClr val="000000"/>
                </a:solidFill>
                <a:latin typeface="宋体" pitchFamily="2" charset="-122"/>
              </a:rPr>
              <a:t>HH:MM</a:t>
            </a:r>
            <a:r>
              <a:rPr lang="en-US" altLang="zh-CN" sz="2200" dirty="0">
                <a:solidFill>
                  <a:srgbClr val="000000"/>
                </a:solidFill>
                <a:latin typeface="宋体" pitchFamily="2" charset="-122"/>
              </a:rPr>
              <a:t>: </a:t>
            </a:r>
            <a:r>
              <a:rPr lang="zh-CN" altLang="en-US" sz="2200" dirty="0">
                <a:solidFill>
                  <a:srgbClr val="000000"/>
                </a:solidFill>
                <a:latin typeface="宋体" pitchFamily="2" charset="-122"/>
              </a:rPr>
              <a:t>指定具体的时间，默认采用</a:t>
            </a:r>
            <a:r>
              <a:rPr lang="en-US" altLang="zh-CN" sz="2200" dirty="0">
                <a:solidFill>
                  <a:srgbClr val="000000"/>
                </a:solidFill>
                <a:latin typeface="宋体" pitchFamily="2" charset="-122"/>
              </a:rPr>
              <a:t>24</a:t>
            </a:r>
            <a:r>
              <a:rPr lang="zh-CN" altLang="en-US" sz="2200" dirty="0">
                <a:solidFill>
                  <a:srgbClr val="000000"/>
                </a:solidFill>
                <a:latin typeface="宋体" pitchFamily="2" charset="-122"/>
              </a:rPr>
              <a:t>小时计时制。若采用</a:t>
            </a:r>
            <a:r>
              <a:rPr lang="en-US" altLang="zh-CN" sz="2200" dirty="0">
                <a:solidFill>
                  <a:srgbClr val="000000"/>
                </a:solidFill>
                <a:latin typeface="宋体" pitchFamily="2" charset="-122"/>
              </a:rPr>
              <a:t>12</a:t>
            </a:r>
            <a:r>
              <a:rPr lang="zh-CN" altLang="en-US" sz="2200" dirty="0">
                <a:solidFill>
                  <a:srgbClr val="000000"/>
                </a:solidFill>
                <a:latin typeface="宋体" pitchFamily="2" charset="-122"/>
              </a:rPr>
              <a:t>小时计时制，则时间后面需加上</a:t>
            </a:r>
            <a:r>
              <a:rPr lang="en-US" altLang="zh-CN" sz="2200" dirty="0">
                <a:solidFill>
                  <a:srgbClr val="000000"/>
                </a:solidFill>
                <a:latin typeface="宋体" pitchFamily="2" charset="-122"/>
              </a:rPr>
              <a:t>AM</a:t>
            </a:r>
            <a:r>
              <a:rPr lang="zh-CN" altLang="en-US" sz="2200" dirty="0">
                <a:solidFill>
                  <a:srgbClr val="000000"/>
                </a:solidFill>
                <a:latin typeface="宋体" pitchFamily="2" charset="-122"/>
              </a:rPr>
              <a:t>或</a:t>
            </a:r>
            <a:r>
              <a:rPr lang="en-US" altLang="zh-CN" sz="2200" dirty="0">
                <a:solidFill>
                  <a:srgbClr val="000000"/>
                </a:solidFill>
                <a:latin typeface="宋体" pitchFamily="2" charset="-122"/>
              </a:rPr>
              <a:t>PM.</a:t>
            </a:r>
          </a:p>
          <a:p>
            <a:pPr algn="just">
              <a:buFontTx/>
              <a:buNone/>
            </a:pPr>
            <a:r>
              <a:rPr lang="en-US" altLang="zh-CN" sz="2200" dirty="0">
                <a:solidFill>
                  <a:srgbClr val="000000"/>
                </a:solidFill>
                <a:latin typeface="宋体" pitchFamily="2" charset="-122"/>
              </a:rPr>
              <a:t>  MMDDYY</a:t>
            </a:r>
            <a:r>
              <a:rPr lang="zh-CN" altLang="en-US" sz="2200" dirty="0">
                <a:solidFill>
                  <a:srgbClr val="000000"/>
                </a:solidFill>
                <a:latin typeface="宋体" pitchFamily="2" charset="-122"/>
              </a:rPr>
              <a:t>、</a:t>
            </a:r>
            <a:r>
              <a:rPr lang="en-US" altLang="zh-CN" sz="2200" dirty="0">
                <a:solidFill>
                  <a:srgbClr val="000000"/>
                </a:solidFill>
                <a:latin typeface="宋体" pitchFamily="2" charset="-122"/>
              </a:rPr>
              <a:t>MM/DD/</a:t>
            </a:r>
            <a:r>
              <a:rPr lang="en-US" altLang="zh-CN" sz="2200" dirty="0" err="1">
                <a:solidFill>
                  <a:srgbClr val="000000"/>
                </a:solidFill>
                <a:latin typeface="宋体" pitchFamily="2" charset="-122"/>
              </a:rPr>
              <a:t>YY</a:t>
            </a:r>
            <a:r>
              <a:rPr lang="zh-CN" altLang="en-US" sz="2200" dirty="0">
                <a:solidFill>
                  <a:srgbClr val="000000"/>
                </a:solidFill>
                <a:latin typeface="宋体" pitchFamily="2" charset="-122"/>
              </a:rPr>
              <a:t>、</a:t>
            </a:r>
            <a:r>
              <a:rPr lang="en-US" altLang="zh-CN" sz="2200" dirty="0" err="1">
                <a:solidFill>
                  <a:srgbClr val="000000"/>
                </a:solidFill>
                <a:latin typeface="宋体" pitchFamily="2" charset="-122"/>
              </a:rPr>
              <a:t>DD.MM.YY</a:t>
            </a:r>
            <a:r>
              <a:rPr lang="zh-CN" altLang="en-US" sz="2200" dirty="0">
                <a:solidFill>
                  <a:srgbClr val="000000"/>
                </a:solidFill>
                <a:latin typeface="宋体" pitchFamily="2" charset="-122"/>
              </a:rPr>
              <a:t>：指定具体的日期，必须写在具体时间之后。年份可用两位数字表示，也可用四位数字表示。</a:t>
            </a:r>
            <a:endParaRPr lang="en-US" altLang="zh-CN" sz="2200" dirty="0">
              <a:solidFill>
                <a:srgbClr val="000000"/>
              </a:solidFill>
              <a:latin typeface="宋体" pitchFamily="2" charset="-122"/>
            </a:endParaRPr>
          </a:p>
          <a:p>
            <a:pPr algn="just">
              <a:buFontTx/>
              <a:buNone/>
            </a:pPr>
            <a:r>
              <a:rPr lang="zh-CN" altLang="en-US" sz="2200" dirty="0"/>
              <a:t> </a:t>
            </a:r>
            <a:r>
              <a:rPr lang="zh-CN" altLang="en-US" sz="2200" dirty="0">
                <a:solidFill>
                  <a:srgbClr val="CC0099"/>
                </a:solidFill>
              </a:rPr>
              <a:t>（</a:t>
            </a:r>
            <a:r>
              <a:rPr lang="en-US" altLang="zh-CN" sz="2200" dirty="0">
                <a:solidFill>
                  <a:srgbClr val="CC0099"/>
                </a:solidFill>
              </a:rPr>
              <a:t>2</a:t>
            </a:r>
            <a:r>
              <a:rPr lang="zh-CN" altLang="en-US" sz="2200" dirty="0">
                <a:solidFill>
                  <a:srgbClr val="CC0099"/>
                </a:solidFill>
              </a:rPr>
              <a:t>）</a:t>
            </a:r>
            <a:r>
              <a:rPr lang="zh-CN" altLang="en-US" sz="2200" dirty="0">
                <a:solidFill>
                  <a:srgbClr val="CC0099"/>
                </a:solidFill>
                <a:latin typeface="宋体" pitchFamily="2" charset="-122"/>
              </a:rPr>
              <a:t>相对计时法</a:t>
            </a:r>
            <a:endParaRPr lang="en-US" altLang="zh-CN" sz="2200" dirty="0">
              <a:solidFill>
                <a:srgbClr val="CC0099"/>
              </a:solidFill>
              <a:latin typeface="宋体" pitchFamily="2" charset="-122"/>
            </a:endParaRPr>
          </a:p>
          <a:p>
            <a:pPr algn="just">
              <a:buFontTx/>
              <a:buNone/>
            </a:pPr>
            <a:r>
              <a:rPr lang="en-US" altLang="zh-CN" sz="2200" dirty="0">
                <a:solidFill>
                  <a:srgbClr val="000000"/>
                </a:solidFill>
                <a:latin typeface="宋体" pitchFamily="2" charset="-122"/>
              </a:rPr>
              <a:t>   now+</a:t>
            </a:r>
            <a:r>
              <a:rPr lang="zh-CN" altLang="en-US" sz="2200" dirty="0">
                <a:solidFill>
                  <a:srgbClr val="000000"/>
                </a:solidFill>
                <a:latin typeface="宋体" pitchFamily="2" charset="-122"/>
              </a:rPr>
              <a:t>时间间隔：时间单位为</a:t>
            </a:r>
            <a:r>
              <a:rPr lang="en-US" altLang="zh-CN" sz="2200" dirty="0">
                <a:solidFill>
                  <a:srgbClr val="000000"/>
                </a:solidFill>
                <a:latin typeface="宋体" pitchFamily="2" charset="-122"/>
              </a:rPr>
              <a:t>minutes(</a:t>
            </a:r>
            <a:r>
              <a:rPr lang="zh-CN" altLang="en-US" sz="2200" dirty="0">
                <a:solidFill>
                  <a:srgbClr val="000000"/>
                </a:solidFill>
                <a:latin typeface="宋体" pitchFamily="2" charset="-122"/>
              </a:rPr>
              <a:t>分钟）、</a:t>
            </a:r>
            <a:r>
              <a:rPr lang="en-US" altLang="zh-CN" sz="2200" dirty="0">
                <a:solidFill>
                  <a:srgbClr val="000000"/>
                </a:solidFill>
                <a:latin typeface="宋体" pitchFamily="2" charset="-122"/>
              </a:rPr>
              <a:t>hours(</a:t>
            </a:r>
            <a:r>
              <a:rPr lang="zh-CN" altLang="en-US" sz="2200" dirty="0">
                <a:solidFill>
                  <a:srgbClr val="000000"/>
                </a:solidFill>
                <a:latin typeface="宋体" pitchFamily="2" charset="-122"/>
              </a:rPr>
              <a:t>小时）、</a:t>
            </a:r>
            <a:r>
              <a:rPr lang="en-US" altLang="zh-CN" sz="2200" dirty="0">
                <a:solidFill>
                  <a:srgbClr val="000000"/>
                </a:solidFill>
                <a:latin typeface="宋体" pitchFamily="2" charset="-122"/>
              </a:rPr>
              <a:t>days(</a:t>
            </a:r>
            <a:r>
              <a:rPr lang="zh-CN" altLang="en-US" sz="2200" dirty="0">
                <a:solidFill>
                  <a:srgbClr val="000000"/>
                </a:solidFill>
                <a:latin typeface="宋体" pitchFamily="2" charset="-122"/>
              </a:rPr>
              <a:t>天）、</a:t>
            </a:r>
            <a:r>
              <a:rPr lang="en-US" altLang="zh-CN" sz="2200" dirty="0">
                <a:solidFill>
                  <a:srgbClr val="000000"/>
                </a:solidFill>
                <a:latin typeface="宋体" pitchFamily="2" charset="-122"/>
              </a:rPr>
              <a:t>weeks(</a:t>
            </a:r>
            <a:r>
              <a:rPr lang="zh-CN" altLang="en-US" sz="2200" dirty="0">
                <a:solidFill>
                  <a:srgbClr val="000000"/>
                </a:solidFill>
                <a:latin typeface="宋体" pitchFamily="2" charset="-122"/>
              </a:rPr>
              <a:t>星期）。</a:t>
            </a:r>
            <a:endParaRPr lang="en-US" altLang="zh-CN" sz="2200" dirty="0">
              <a:solidFill>
                <a:srgbClr val="000000"/>
              </a:solidFill>
              <a:latin typeface="宋体" pitchFamily="2" charset="-122"/>
            </a:endParaRPr>
          </a:p>
          <a:p>
            <a:pPr algn="just">
              <a:buFontTx/>
              <a:buNone/>
            </a:pPr>
            <a:r>
              <a:rPr lang="zh-CN" altLang="en-US" sz="2200" dirty="0"/>
              <a:t> </a:t>
            </a:r>
            <a:r>
              <a:rPr lang="zh-CN" altLang="en-US" sz="2200" dirty="0">
                <a:solidFill>
                  <a:srgbClr val="CC0099"/>
                </a:solidFill>
              </a:rPr>
              <a:t>（</a:t>
            </a:r>
            <a:r>
              <a:rPr lang="en-US" altLang="zh-CN" sz="2200" dirty="0">
                <a:solidFill>
                  <a:srgbClr val="CC0099"/>
                </a:solidFill>
              </a:rPr>
              <a:t>3</a:t>
            </a:r>
            <a:r>
              <a:rPr lang="zh-CN" altLang="en-US" sz="2200" dirty="0">
                <a:solidFill>
                  <a:srgbClr val="CC0099"/>
                </a:solidFill>
              </a:rPr>
              <a:t>）</a:t>
            </a:r>
            <a:r>
              <a:rPr lang="zh-CN" altLang="en-US" sz="2200" dirty="0">
                <a:solidFill>
                  <a:srgbClr val="CC0099"/>
                </a:solidFill>
                <a:latin typeface="宋体" pitchFamily="2" charset="-122"/>
              </a:rPr>
              <a:t>直接计时法</a:t>
            </a:r>
            <a:endParaRPr lang="en-US" altLang="zh-CN" sz="2200" dirty="0">
              <a:solidFill>
                <a:srgbClr val="CC0099"/>
              </a:solidFill>
              <a:latin typeface="宋体" pitchFamily="2" charset="-122"/>
            </a:endParaRPr>
          </a:p>
          <a:p>
            <a:pPr algn="just">
              <a:buFontTx/>
              <a:buNone/>
            </a:pPr>
            <a:r>
              <a:rPr lang="en-US" altLang="zh-CN" sz="2200" dirty="0">
                <a:solidFill>
                  <a:srgbClr val="000000"/>
                </a:solidFill>
                <a:latin typeface="宋体" pitchFamily="2" charset="-122"/>
              </a:rPr>
              <a:t>   today</a:t>
            </a:r>
            <a:r>
              <a:rPr lang="zh-CN" altLang="en-US" sz="2200" dirty="0">
                <a:solidFill>
                  <a:srgbClr val="000000"/>
                </a:solidFill>
                <a:latin typeface="宋体" pitchFamily="2" charset="-122"/>
              </a:rPr>
              <a:t>（今天）、</a:t>
            </a:r>
            <a:r>
              <a:rPr lang="en-US" altLang="zh-CN" sz="2200" dirty="0">
                <a:solidFill>
                  <a:srgbClr val="000000"/>
                </a:solidFill>
                <a:latin typeface="宋体" pitchFamily="2" charset="-122"/>
              </a:rPr>
              <a:t>tomorrow</a:t>
            </a:r>
            <a:r>
              <a:rPr lang="zh-CN" altLang="en-US" sz="2200" dirty="0">
                <a:solidFill>
                  <a:srgbClr val="000000"/>
                </a:solidFill>
                <a:latin typeface="宋体" pitchFamily="2" charset="-122"/>
              </a:rPr>
              <a:t>（明天）、</a:t>
            </a:r>
            <a:r>
              <a:rPr lang="en-US" altLang="zh-CN" sz="2200" dirty="0">
                <a:solidFill>
                  <a:srgbClr val="000000"/>
                </a:solidFill>
                <a:latin typeface="宋体" pitchFamily="2" charset="-122"/>
              </a:rPr>
              <a:t>midnight</a:t>
            </a:r>
            <a:r>
              <a:rPr lang="zh-CN" altLang="en-US" sz="2200" dirty="0">
                <a:solidFill>
                  <a:srgbClr val="000000"/>
                </a:solidFill>
                <a:latin typeface="宋体" pitchFamily="2" charset="-122"/>
              </a:rPr>
              <a:t>（深夜）、</a:t>
            </a:r>
            <a:r>
              <a:rPr lang="en-US" altLang="zh-CN" sz="2200" dirty="0">
                <a:solidFill>
                  <a:srgbClr val="000000"/>
                </a:solidFill>
                <a:latin typeface="宋体" pitchFamily="2" charset="-122"/>
              </a:rPr>
              <a:t>noon</a:t>
            </a:r>
            <a:r>
              <a:rPr lang="zh-CN" altLang="en-US" sz="2200" dirty="0">
                <a:solidFill>
                  <a:srgbClr val="000000"/>
                </a:solidFill>
                <a:latin typeface="宋体" pitchFamily="2" charset="-122"/>
              </a:rPr>
              <a:t>（中午）、</a:t>
            </a:r>
            <a:r>
              <a:rPr lang="en-US" altLang="zh-CN" sz="2200" dirty="0">
                <a:solidFill>
                  <a:srgbClr val="000000"/>
                </a:solidFill>
                <a:latin typeface="宋体" pitchFamily="2" charset="-122"/>
              </a:rPr>
              <a:t>teatime</a:t>
            </a:r>
            <a:r>
              <a:rPr lang="zh-CN" altLang="en-US" sz="2200" dirty="0">
                <a:solidFill>
                  <a:srgbClr val="000000"/>
                </a:solidFill>
                <a:latin typeface="宋体" pitchFamily="2" charset="-122"/>
              </a:rPr>
              <a:t>（下午四点）</a:t>
            </a:r>
            <a:r>
              <a:rPr lang="zh-CN" altLang="en-US" sz="2200" dirty="0"/>
              <a:t>  </a:t>
            </a:r>
          </a:p>
          <a:p>
            <a:pPr algn="just">
              <a:buFontTx/>
              <a:buNone/>
            </a:pPr>
            <a:endParaRPr lang="en-US" altLang="zh-CN" dirty="0"/>
          </a:p>
        </p:txBody>
      </p:sp>
      <p:sp>
        <p:nvSpPr>
          <p:cNvPr id="6" name="Rectangle 2"/>
          <p:cNvSpPr txBox="1">
            <a:spLocks noChangeArrowheads="1"/>
          </p:cNvSpPr>
          <p:nvPr/>
        </p:nvSpPr>
        <p:spPr bwMode="auto">
          <a:xfrm>
            <a:off x="251520" y="116632"/>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lang="en-US" altLang="zh-CN" kern="0" dirty="0"/>
              <a:t>at</a:t>
            </a:r>
            <a:r>
              <a:rPr lang="zh-CN" altLang="en-US" kern="0" dirty="0"/>
              <a:t>调度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31</a:t>
            </a:fld>
            <a:endParaRPr lang="en-US" altLang="zh-CN"/>
          </a:p>
        </p:txBody>
      </p:sp>
    </p:spTree>
    <p:extLst>
      <p:ext uri="{BB962C8B-B14F-4D97-AF65-F5344CB8AC3E}">
        <p14:creationId xmlns:p14="http://schemas.microsoft.com/office/powerpoint/2010/main" val="2984162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a:t>
            </a:r>
            <a:r>
              <a:rPr lang="zh-CN" altLang="en-US" dirty="0"/>
              <a:t>调度 </a:t>
            </a:r>
          </a:p>
        </p:txBody>
      </p:sp>
      <p:sp>
        <p:nvSpPr>
          <p:cNvPr id="3" name="内容占位符 2"/>
          <p:cNvSpPr>
            <a:spLocks noGrp="1"/>
          </p:cNvSpPr>
          <p:nvPr>
            <p:ph idx="1"/>
          </p:nvPr>
        </p:nvSpPr>
        <p:spPr/>
        <p:txBody>
          <a:bodyPr/>
          <a:lstStyle/>
          <a:p>
            <a:pPr marL="0" indent="0">
              <a:buNone/>
            </a:pPr>
            <a:r>
              <a:rPr lang="zh-CN" altLang="en-US" sz="2400" dirty="0"/>
              <a:t>例</a:t>
            </a:r>
            <a:r>
              <a:rPr lang="en-US" altLang="zh-CN" sz="2400" dirty="0"/>
              <a:t>4</a:t>
            </a:r>
            <a:r>
              <a:rPr lang="zh-CN" altLang="en-US" sz="2400" dirty="0"/>
              <a:t>：设置</a:t>
            </a:r>
            <a:r>
              <a:rPr lang="en-US" altLang="zh-CN" sz="2400" dirty="0"/>
              <a:t>at</a:t>
            </a:r>
            <a:r>
              <a:rPr lang="zh-CN" altLang="en-US" sz="2400" dirty="0"/>
              <a:t>调度，要求在</a:t>
            </a:r>
            <a:r>
              <a:rPr lang="en-US" altLang="zh-CN" sz="2400" dirty="0"/>
              <a:t>2018</a:t>
            </a:r>
            <a:r>
              <a:rPr lang="zh-CN" altLang="en-US" sz="2400" dirty="0"/>
              <a:t>年</a:t>
            </a:r>
            <a:r>
              <a:rPr lang="en-US" altLang="zh-CN" sz="2400" dirty="0"/>
              <a:t>12</a:t>
            </a:r>
            <a:r>
              <a:rPr lang="zh-CN" altLang="en-US" sz="2400" dirty="0"/>
              <a:t>月</a:t>
            </a:r>
            <a:r>
              <a:rPr lang="en-US" altLang="zh-CN" sz="2400" dirty="0"/>
              <a:t>31</a:t>
            </a:r>
            <a:r>
              <a:rPr lang="zh-CN" altLang="en-US" sz="2400" dirty="0"/>
              <a:t>日</a:t>
            </a:r>
            <a:r>
              <a:rPr lang="en-US" altLang="zh-CN" sz="2400" dirty="0"/>
              <a:t>23</a:t>
            </a:r>
            <a:r>
              <a:rPr lang="zh-CN" altLang="en-US" sz="2400" dirty="0"/>
              <a:t>时</a:t>
            </a:r>
            <a:r>
              <a:rPr lang="en-US" altLang="zh-CN" sz="2400" dirty="0"/>
              <a:t>59</a:t>
            </a:r>
            <a:r>
              <a:rPr lang="zh-CN" altLang="en-US" sz="2400" dirty="0"/>
              <a:t>分向登录在系统上的所有用户发送</a:t>
            </a:r>
            <a:r>
              <a:rPr lang="en-US" altLang="zh-CN" sz="2400" dirty="0"/>
              <a:t>Happy New Year</a:t>
            </a:r>
            <a:r>
              <a:rPr lang="zh-CN" altLang="en-US" sz="2400" dirty="0"/>
              <a:t>信息。</a:t>
            </a:r>
            <a:endParaRPr lang="en-US" altLang="zh-CN" sz="2400" dirty="0"/>
          </a:p>
          <a:p>
            <a:pPr marL="0" indent="0">
              <a:buNone/>
            </a:pPr>
            <a:r>
              <a:rPr lang="zh-CN" altLang="en-US" sz="2400" dirty="0"/>
              <a:t>［</a:t>
            </a:r>
            <a:r>
              <a:rPr lang="en-US" altLang="zh-CN" sz="2400" dirty="0"/>
              <a:t>root@ Linux  root</a:t>
            </a:r>
            <a:r>
              <a:rPr lang="zh-CN" altLang="en-US" sz="2400" dirty="0"/>
              <a:t>］</a:t>
            </a:r>
            <a:r>
              <a:rPr lang="en-US" altLang="zh-CN" sz="2400" dirty="0"/>
              <a:t>#  </a:t>
            </a:r>
            <a:r>
              <a:rPr lang="en-US" altLang="zh-CN" sz="2400" dirty="0">
                <a:solidFill>
                  <a:srgbClr val="0000CC"/>
                </a:solidFill>
              </a:rPr>
              <a:t>at 23:59 12312018</a:t>
            </a:r>
          </a:p>
          <a:p>
            <a:pPr marL="0" indent="0">
              <a:buNone/>
            </a:pPr>
            <a:r>
              <a:rPr lang="en-US" altLang="zh-CN" sz="2400" dirty="0"/>
              <a:t>  at&gt; wall Happy New Year!</a:t>
            </a:r>
          </a:p>
          <a:p>
            <a:pPr marL="0" indent="0">
              <a:buNone/>
            </a:pPr>
            <a:r>
              <a:rPr lang="en-US" altLang="zh-CN" sz="2400" dirty="0"/>
              <a:t>  at&gt; &lt;</a:t>
            </a:r>
            <a:r>
              <a:rPr lang="en-US" altLang="zh-CN" sz="2400" dirty="0" err="1"/>
              <a:t>EOT</a:t>
            </a:r>
            <a:r>
              <a:rPr lang="en-US" altLang="zh-CN" sz="2400" dirty="0"/>
              <a:t>&gt;</a:t>
            </a:r>
          </a:p>
          <a:p>
            <a:pPr marL="0" indent="0">
              <a:buNone/>
            </a:pPr>
            <a:r>
              <a:rPr lang="en-US" altLang="zh-CN" sz="2400" dirty="0"/>
              <a:t>  job 1 at 2018-12.31 23:59</a:t>
            </a:r>
          </a:p>
          <a:p>
            <a:r>
              <a:rPr lang="zh-CN" altLang="en-US" sz="2400" dirty="0"/>
              <a:t>输入</a:t>
            </a:r>
            <a:r>
              <a:rPr lang="en-US" altLang="zh-CN" sz="2400" dirty="0"/>
              <a:t>at</a:t>
            </a:r>
            <a:r>
              <a:rPr lang="zh-CN" altLang="en-US" sz="2400" dirty="0"/>
              <a:t>命令后出现“</a:t>
            </a:r>
            <a:r>
              <a:rPr lang="en-US" altLang="zh-CN" sz="2400" dirty="0"/>
              <a:t>at&gt;”</a:t>
            </a:r>
            <a:r>
              <a:rPr lang="zh-CN" altLang="en-US" sz="2400" dirty="0"/>
              <a:t>提示符，等待用户输入将执行的命令。输入完成后按“</a:t>
            </a:r>
            <a:r>
              <a:rPr lang="en-US" altLang="zh-CN" sz="2400" dirty="0" err="1"/>
              <a:t>Ctrl+D</a:t>
            </a:r>
            <a:r>
              <a:rPr lang="en-US" altLang="zh-CN" sz="2400" dirty="0"/>
              <a:t>”</a:t>
            </a:r>
            <a:r>
              <a:rPr lang="zh-CN" altLang="en-US" sz="2400" dirty="0"/>
              <a:t>组合键结束，屏幕将显示该</a:t>
            </a:r>
            <a:r>
              <a:rPr lang="en-US" altLang="zh-CN" sz="2400" dirty="0"/>
              <a:t>at</a:t>
            </a:r>
            <a:r>
              <a:rPr lang="zh-CN" altLang="en-US" sz="2400" dirty="0"/>
              <a:t>调度的执行时间。</a:t>
            </a:r>
            <a:endParaRPr lang="en-US" altLang="zh-CN" sz="2400" dirty="0"/>
          </a:p>
          <a:p>
            <a:pPr marL="0" indent="0">
              <a:buNone/>
            </a:pPr>
            <a:r>
              <a:rPr lang="zh-CN" altLang="en-US" sz="2400" dirty="0"/>
              <a:t> </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32</a:t>
            </a:fld>
            <a:endParaRPr lang="en-US" altLang="zh-CN"/>
          </a:p>
        </p:txBody>
      </p:sp>
    </p:spTree>
    <p:extLst>
      <p:ext uri="{BB962C8B-B14F-4D97-AF65-F5344CB8AC3E}">
        <p14:creationId xmlns:p14="http://schemas.microsoft.com/office/powerpoint/2010/main" val="2143655043"/>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a:t>
            </a:r>
            <a:r>
              <a:rPr lang="zh-CN" altLang="en-US" dirty="0"/>
              <a:t>调度 </a:t>
            </a:r>
          </a:p>
        </p:txBody>
      </p:sp>
      <p:sp>
        <p:nvSpPr>
          <p:cNvPr id="3" name="内容占位符 2"/>
          <p:cNvSpPr>
            <a:spLocks noGrp="1"/>
          </p:cNvSpPr>
          <p:nvPr>
            <p:ph idx="1"/>
          </p:nvPr>
        </p:nvSpPr>
        <p:spPr>
          <a:xfrm>
            <a:off x="457200" y="1556792"/>
            <a:ext cx="8229600" cy="4411662"/>
          </a:xfrm>
        </p:spPr>
        <p:txBody>
          <a:bodyPr/>
          <a:lstStyle/>
          <a:p>
            <a:pPr marL="0" indent="0">
              <a:lnSpc>
                <a:spcPct val="150000"/>
              </a:lnSpc>
              <a:buNone/>
            </a:pPr>
            <a:r>
              <a:rPr lang="zh-CN" altLang="en-US" sz="2600" dirty="0"/>
              <a:t>例</a:t>
            </a:r>
            <a:r>
              <a:rPr lang="en-US" altLang="zh-CN" sz="2600" dirty="0"/>
              <a:t>5</a:t>
            </a:r>
            <a:r>
              <a:rPr lang="zh-CN" altLang="en-US" sz="2600" dirty="0"/>
              <a:t>：查看</a:t>
            </a:r>
            <a:r>
              <a:rPr lang="en-US" altLang="zh-CN" sz="2600" dirty="0"/>
              <a:t>at</a:t>
            </a:r>
            <a:r>
              <a:rPr lang="zh-CN" altLang="en-US" sz="2600" dirty="0"/>
              <a:t>调度。</a:t>
            </a:r>
            <a:endParaRPr lang="en-US" altLang="zh-CN" sz="2600" dirty="0"/>
          </a:p>
          <a:p>
            <a:pPr marL="0" indent="0">
              <a:lnSpc>
                <a:spcPct val="150000"/>
              </a:lnSpc>
              <a:buNone/>
            </a:pPr>
            <a:r>
              <a:rPr lang="zh-CN" altLang="en-US" sz="2600" dirty="0">
                <a:solidFill>
                  <a:srgbClr val="0000CC"/>
                </a:solidFill>
              </a:rPr>
              <a:t>［</a:t>
            </a:r>
            <a:r>
              <a:rPr lang="en-US" altLang="zh-CN" sz="2600" dirty="0">
                <a:solidFill>
                  <a:srgbClr val="0000CC"/>
                </a:solidFill>
              </a:rPr>
              <a:t>root@ Linux  root</a:t>
            </a:r>
            <a:r>
              <a:rPr lang="zh-CN" altLang="en-US" sz="2600" dirty="0">
                <a:solidFill>
                  <a:srgbClr val="0000CC"/>
                </a:solidFill>
              </a:rPr>
              <a:t>］</a:t>
            </a:r>
            <a:r>
              <a:rPr lang="en-US" altLang="zh-CN" sz="2600" dirty="0">
                <a:solidFill>
                  <a:srgbClr val="0000CC"/>
                </a:solidFill>
              </a:rPr>
              <a:t>#  at  –l</a:t>
            </a:r>
          </a:p>
          <a:p>
            <a:pPr marL="0" indent="0">
              <a:lnSpc>
                <a:spcPct val="150000"/>
              </a:lnSpc>
              <a:buNone/>
            </a:pPr>
            <a:r>
              <a:rPr lang="en-US" altLang="zh-CN" sz="2600" dirty="0"/>
              <a:t>   1     2018-12-31 23:59  a  root</a:t>
            </a:r>
          </a:p>
          <a:p>
            <a:pPr marL="0" indent="0">
              <a:buNone/>
            </a:pPr>
            <a:r>
              <a:rPr lang="zh-CN" altLang="en-US" sz="2600" dirty="0"/>
              <a:t>例</a:t>
            </a:r>
            <a:r>
              <a:rPr lang="en-US" altLang="zh-CN" sz="2600" dirty="0"/>
              <a:t>6</a:t>
            </a:r>
            <a:r>
              <a:rPr lang="zh-CN" altLang="en-US" sz="2600" dirty="0"/>
              <a:t>：删除</a:t>
            </a:r>
            <a:r>
              <a:rPr lang="en-US" altLang="zh-CN" sz="2600" dirty="0"/>
              <a:t>at</a:t>
            </a:r>
            <a:r>
              <a:rPr lang="zh-CN" altLang="en-US" sz="2600" dirty="0"/>
              <a:t>调度。</a:t>
            </a:r>
            <a:endParaRPr lang="en-US" altLang="zh-CN" sz="2600" dirty="0"/>
          </a:p>
          <a:p>
            <a:pPr marL="0" indent="0">
              <a:buNone/>
            </a:pPr>
            <a:r>
              <a:rPr lang="zh-CN" altLang="en-US" sz="2600" dirty="0">
                <a:solidFill>
                  <a:srgbClr val="0000CC"/>
                </a:solidFill>
              </a:rPr>
              <a:t>［</a:t>
            </a:r>
            <a:r>
              <a:rPr lang="en-US" altLang="zh-CN" sz="2600" dirty="0">
                <a:solidFill>
                  <a:srgbClr val="0000CC"/>
                </a:solidFill>
              </a:rPr>
              <a:t>root@ Linux  root</a:t>
            </a:r>
            <a:r>
              <a:rPr lang="zh-CN" altLang="en-US" sz="2600" dirty="0">
                <a:solidFill>
                  <a:srgbClr val="0000CC"/>
                </a:solidFill>
              </a:rPr>
              <a:t>］</a:t>
            </a:r>
            <a:r>
              <a:rPr lang="en-US" altLang="zh-CN" sz="2600" dirty="0">
                <a:solidFill>
                  <a:srgbClr val="0000CC"/>
                </a:solidFill>
              </a:rPr>
              <a:t>#  at  –d 1</a:t>
            </a:r>
          </a:p>
          <a:p>
            <a:pPr marL="0" indent="0">
              <a:buNone/>
            </a:pPr>
            <a:r>
              <a:rPr lang="zh-CN" altLang="en-US" sz="2600" dirty="0"/>
              <a:t>［</a:t>
            </a:r>
            <a:r>
              <a:rPr lang="en-US" altLang="zh-CN" sz="2600" dirty="0"/>
              <a:t>root@ Linux  root</a:t>
            </a:r>
            <a:r>
              <a:rPr lang="zh-CN" altLang="en-US" sz="2600" dirty="0"/>
              <a:t>］</a:t>
            </a:r>
            <a:r>
              <a:rPr lang="en-US" altLang="zh-CN" sz="2600" dirty="0"/>
              <a:t>#  at  –l</a:t>
            </a:r>
          </a:p>
          <a:p>
            <a:pPr marL="0" indent="0">
              <a:buNone/>
            </a:pPr>
            <a:r>
              <a:rPr lang="zh-CN" altLang="en-US" sz="2600" dirty="0"/>
              <a:t>［</a:t>
            </a:r>
            <a:r>
              <a:rPr lang="en-US" altLang="zh-CN" sz="2600" dirty="0"/>
              <a:t>root@ Linux  root</a:t>
            </a:r>
            <a:r>
              <a:rPr lang="zh-CN" altLang="en-US" sz="2600" dirty="0"/>
              <a:t>］</a:t>
            </a:r>
            <a:r>
              <a:rPr lang="en-US" altLang="zh-CN" sz="2600" dirty="0"/>
              <a:t>#  </a:t>
            </a:r>
          </a:p>
          <a:p>
            <a:pPr marL="0" indent="0">
              <a:buNone/>
            </a:pPr>
            <a:endParaRPr lang="en-US" altLang="zh-CN" sz="2600" dirty="0"/>
          </a:p>
          <a:p>
            <a:pPr marL="0" indent="0">
              <a:buNone/>
            </a:pPr>
            <a:endParaRPr lang="en-US" altLang="zh-CN" sz="2600" dirty="0"/>
          </a:p>
          <a:p>
            <a:pPr marL="0" indent="0">
              <a:buNone/>
            </a:pPr>
            <a:endParaRPr lang="en-US" altLang="zh-CN" sz="2600" dirty="0"/>
          </a:p>
          <a:p>
            <a:pPr marL="0" indent="0">
              <a:buNone/>
            </a:pPr>
            <a:endParaRPr lang="zh-CN" altLang="en-US" sz="26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33</a:t>
            </a:fld>
            <a:endParaRPr lang="en-US" altLang="zh-CN"/>
          </a:p>
        </p:txBody>
      </p:sp>
    </p:spTree>
    <p:extLst>
      <p:ext uri="{BB962C8B-B14F-4D97-AF65-F5344CB8AC3E}">
        <p14:creationId xmlns:p14="http://schemas.microsoft.com/office/powerpoint/2010/main" val="2764802227"/>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95536" y="1340768"/>
            <a:ext cx="8229600" cy="4411662"/>
          </a:xfrm>
        </p:spPr>
        <p:txBody>
          <a:bodyPr/>
          <a:lstStyle/>
          <a:p>
            <a:pPr algn="just">
              <a:lnSpc>
                <a:spcPct val="120000"/>
              </a:lnSpc>
              <a:buFontTx/>
              <a:buNone/>
            </a:pPr>
            <a:r>
              <a:rPr lang="en-US" altLang="zh-CN" sz="2600" dirty="0">
                <a:solidFill>
                  <a:srgbClr val="CC0099"/>
                </a:solidFill>
                <a:latin typeface="+mn-ea"/>
              </a:rPr>
              <a:t>batch</a:t>
            </a:r>
            <a:r>
              <a:rPr lang="zh-CN" altLang="en-US" sz="2600" dirty="0">
                <a:solidFill>
                  <a:srgbClr val="CC0099"/>
                </a:solidFill>
                <a:latin typeface="+mn-ea"/>
              </a:rPr>
              <a:t>调度 </a:t>
            </a:r>
          </a:p>
          <a:p>
            <a:pPr algn="just">
              <a:lnSpc>
                <a:spcPct val="120000"/>
              </a:lnSpc>
              <a:buFontTx/>
              <a:buNone/>
            </a:pPr>
            <a:r>
              <a:rPr lang="zh-CN" altLang="en-US" sz="2600" dirty="0">
                <a:solidFill>
                  <a:srgbClr val="0000CC"/>
                </a:solidFill>
              </a:rPr>
              <a:t>格式：</a:t>
            </a:r>
            <a:r>
              <a:rPr lang="en-US" altLang="zh-CN" sz="2600" dirty="0">
                <a:solidFill>
                  <a:srgbClr val="0000CC"/>
                </a:solidFill>
              </a:rPr>
              <a:t>batch  [</a:t>
            </a:r>
            <a:r>
              <a:rPr lang="zh-CN" altLang="en-US" sz="2600" dirty="0">
                <a:solidFill>
                  <a:srgbClr val="0000CC"/>
                </a:solidFill>
              </a:rPr>
              <a:t>选项</a:t>
            </a:r>
            <a:r>
              <a:rPr lang="en-US" altLang="zh-CN" sz="2600" dirty="0">
                <a:solidFill>
                  <a:srgbClr val="0000CC"/>
                </a:solidFill>
              </a:rPr>
              <a:t>]  [</a:t>
            </a:r>
            <a:r>
              <a:rPr lang="zh-CN" altLang="en-US" sz="2600" dirty="0">
                <a:solidFill>
                  <a:srgbClr val="0000CC"/>
                </a:solidFill>
              </a:rPr>
              <a:t>时间</a:t>
            </a:r>
            <a:r>
              <a:rPr lang="en-US" altLang="zh-CN" sz="2600" dirty="0">
                <a:solidFill>
                  <a:srgbClr val="0000CC"/>
                </a:solidFill>
              </a:rPr>
              <a:t>]</a:t>
            </a:r>
          </a:p>
          <a:p>
            <a:pPr algn="just">
              <a:lnSpc>
                <a:spcPct val="120000"/>
              </a:lnSpc>
              <a:buFontTx/>
              <a:buNone/>
            </a:pPr>
            <a:r>
              <a:rPr lang="zh-CN" altLang="en-US" sz="2600" dirty="0">
                <a:solidFill>
                  <a:srgbClr val="000000"/>
                </a:solidFill>
              </a:rPr>
              <a:t>功能：与</a:t>
            </a:r>
            <a:r>
              <a:rPr lang="en-US" altLang="zh-CN" sz="2600" dirty="0">
                <a:solidFill>
                  <a:srgbClr val="000000"/>
                </a:solidFill>
              </a:rPr>
              <a:t>at</a:t>
            </a:r>
            <a:r>
              <a:rPr lang="zh-CN" altLang="en-US" sz="2600" dirty="0">
                <a:solidFill>
                  <a:srgbClr val="000000"/>
                </a:solidFill>
              </a:rPr>
              <a:t>命令几乎一样，唯一的</a:t>
            </a:r>
            <a:r>
              <a:rPr lang="zh-CN" altLang="en-US" sz="2600" dirty="0">
                <a:solidFill>
                  <a:srgbClr val="0000CC"/>
                </a:solidFill>
              </a:rPr>
              <a:t>区别是</a:t>
            </a:r>
            <a:r>
              <a:rPr lang="en-US" altLang="zh-CN" sz="2600" dirty="0">
                <a:solidFill>
                  <a:srgbClr val="0000CC"/>
                </a:solidFill>
              </a:rPr>
              <a:t>at</a:t>
            </a:r>
            <a:r>
              <a:rPr lang="zh-CN" altLang="en-US" sz="2600" dirty="0">
                <a:solidFill>
                  <a:srgbClr val="0000CC"/>
                </a:solidFill>
              </a:rPr>
              <a:t>命令是在指定时间内很精确地执行指定命令，而</a:t>
            </a:r>
            <a:r>
              <a:rPr lang="en-US" altLang="zh-CN" sz="2600" dirty="0">
                <a:solidFill>
                  <a:srgbClr val="0000CC"/>
                </a:solidFill>
              </a:rPr>
              <a:t>batch</a:t>
            </a:r>
            <a:r>
              <a:rPr lang="zh-CN" altLang="en-US" sz="2600" dirty="0">
                <a:solidFill>
                  <a:srgbClr val="0000CC"/>
                </a:solidFill>
              </a:rPr>
              <a:t>命令，如果不指定运行时间，进程将在系统较空闲时运行。</a:t>
            </a:r>
            <a:endParaRPr lang="en-US" altLang="zh-CN" sz="2600" dirty="0">
              <a:solidFill>
                <a:srgbClr val="0000CC"/>
              </a:solidFill>
            </a:endParaRPr>
          </a:p>
          <a:p>
            <a:pPr algn="just">
              <a:lnSpc>
                <a:spcPct val="120000"/>
              </a:lnSpc>
            </a:pPr>
            <a:r>
              <a:rPr lang="en-US" altLang="zh-CN" sz="2600" dirty="0">
                <a:solidFill>
                  <a:srgbClr val="000000"/>
                </a:solidFill>
              </a:rPr>
              <a:t>batch</a:t>
            </a:r>
            <a:r>
              <a:rPr lang="zh-CN" altLang="en-US" sz="2600" dirty="0">
                <a:solidFill>
                  <a:srgbClr val="000000"/>
                </a:solidFill>
              </a:rPr>
              <a:t>调度适合于时间上要求不高，但运行时占用系统资源较多的工作。</a:t>
            </a:r>
            <a:r>
              <a:rPr lang="en-US" altLang="zh-CN" sz="2600" dirty="0">
                <a:solidFill>
                  <a:srgbClr val="000000"/>
                </a:solidFill>
              </a:rPr>
              <a:t>batch</a:t>
            </a:r>
            <a:r>
              <a:rPr lang="zh-CN" altLang="en-US" sz="2600" dirty="0">
                <a:solidFill>
                  <a:srgbClr val="000000"/>
                </a:solidFill>
              </a:rPr>
              <a:t>命令的选项与</a:t>
            </a:r>
            <a:r>
              <a:rPr lang="en-US" altLang="zh-CN" sz="2600" dirty="0">
                <a:solidFill>
                  <a:srgbClr val="000000"/>
                </a:solidFill>
              </a:rPr>
              <a:t>at</a:t>
            </a:r>
            <a:r>
              <a:rPr lang="zh-CN" altLang="en-US" sz="2600" dirty="0">
                <a:solidFill>
                  <a:srgbClr val="000000"/>
                </a:solidFill>
              </a:rPr>
              <a:t>命令相同。通常不为</a:t>
            </a:r>
            <a:r>
              <a:rPr lang="en-US" altLang="zh-CN" sz="2600" dirty="0">
                <a:solidFill>
                  <a:srgbClr val="000000"/>
                </a:solidFill>
              </a:rPr>
              <a:t>batch</a:t>
            </a:r>
            <a:r>
              <a:rPr lang="zh-CN" altLang="en-US" sz="2600" dirty="0">
                <a:solidFill>
                  <a:srgbClr val="000000"/>
                </a:solidFill>
              </a:rPr>
              <a:t>命令指定时间参数，因为</a:t>
            </a:r>
            <a:r>
              <a:rPr lang="en-US" altLang="zh-CN" sz="2600" dirty="0">
                <a:solidFill>
                  <a:srgbClr val="000000"/>
                </a:solidFill>
              </a:rPr>
              <a:t>batch</a:t>
            </a:r>
            <a:r>
              <a:rPr lang="zh-CN" altLang="en-US" sz="2600" dirty="0">
                <a:solidFill>
                  <a:srgbClr val="000000"/>
                </a:solidFill>
              </a:rPr>
              <a:t>命令的特点就是由系统决定执行任务的时间。</a:t>
            </a:r>
            <a:endParaRPr lang="en-US" altLang="zh-CN" sz="2600" dirty="0"/>
          </a:p>
        </p:txBody>
      </p:sp>
      <p:sp>
        <p:nvSpPr>
          <p:cNvPr id="5" name="Rectangle 2"/>
          <p:cNvSpPr txBox="1">
            <a:spLocks noChangeArrowheads="1"/>
          </p:cNvSpPr>
          <p:nvPr/>
        </p:nvSpPr>
        <p:spPr bwMode="auto">
          <a:xfrm>
            <a:off x="251520" y="116632"/>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lang="en-US" altLang="zh-CN" kern="0" dirty="0"/>
              <a:t>batch</a:t>
            </a:r>
            <a:r>
              <a:rPr lang="zh-CN" altLang="en-US" kern="0" dirty="0"/>
              <a:t>调度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34</a:t>
            </a:fld>
            <a:endParaRPr lang="en-US" altLang="zh-CN"/>
          </a:p>
        </p:txBody>
      </p:sp>
    </p:spTree>
    <p:extLst>
      <p:ext uri="{BB962C8B-B14F-4D97-AF65-F5344CB8AC3E}">
        <p14:creationId xmlns:p14="http://schemas.microsoft.com/office/powerpoint/2010/main" val="3106383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batch</a:t>
            </a:r>
            <a:r>
              <a:rPr lang="zh-CN" altLang="en-US" dirty="0"/>
              <a:t>调度 </a:t>
            </a:r>
          </a:p>
        </p:txBody>
      </p:sp>
      <p:sp>
        <p:nvSpPr>
          <p:cNvPr id="3" name="内容占位符 2"/>
          <p:cNvSpPr>
            <a:spLocks noGrp="1"/>
          </p:cNvSpPr>
          <p:nvPr>
            <p:ph idx="1"/>
          </p:nvPr>
        </p:nvSpPr>
        <p:spPr>
          <a:xfrm>
            <a:off x="395536" y="1753642"/>
            <a:ext cx="8568952" cy="4411662"/>
          </a:xfrm>
        </p:spPr>
        <p:txBody>
          <a:bodyPr/>
          <a:lstStyle/>
          <a:p>
            <a:pPr marL="0" indent="0">
              <a:buNone/>
            </a:pPr>
            <a:r>
              <a:rPr lang="zh-CN" altLang="en-US" sz="2600" dirty="0"/>
              <a:t>例</a:t>
            </a:r>
            <a:r>
              <a:rPr lang="en-US" altLang="zh-CN" sz="2600" dirty="0"/>
              <a:t>7</a:t>
            </a:r>
            <a:r>
              <a:rPr lang="zh-CN" altLang="en-US" sz="2600" dirty="0"/>
              <a:t>：使用</a:t>
            </a:r>
            <a:r>
              <a:rPr lang="en-US" altLang="zh-CN" sz="2600" dirty="0"/>
              <a:t>batch</a:t>
            </a:r>
            <a:r>
              <a:rPr lang="zh-CN" altLang="en-US" sz="2600" dirty="0"/>
              <a:t>命令执行根目录下查询文本文件的功能。</a:t>
            </a:r>
            <a:endParaRPr lang="en-US" altLang="zh-CN" sz="2600" dirty="0"/>
          </a:p>
          <a:p>
            <a:pPr marL="0" indent="0">
              <a:buNone/>
            </a:pPr>
            <a:r>
              <a:rPr lang="zh-CN" altLang="en-US" sz="2600" dirty="0"/>
              <a:t>［</a:t>
            </a:r>
            <a:r>
              <a:rPr lang="en-US" altLang="zh-CN" sz="2600" dirty="0"/>
              <a:t>root@ Linux  root</a:t>
            </a:r>
            <a:r>
              <a:rPr lang="zh-CN" altLang="en-US" sz="2600" dirty="0"/>
              <a:t>］</a:t>
            </a:r>
            <a:r>
              <a:rPr lang="en-US" altLang="zh-CN" sz="2600" dirty="0"/>
              <a:t>#  batch</a:t>
            </a:r>
          </a:p>
          <a:p>
            <a:pPr marL="0" indent="0">
              <a:buNone/>
            </a:pPr>
            <a:r>
              <a:rPr lang="en-US" altLang="zh-CN" sz="2600" dirty="0"/>
              <a:t>   at&gt; find /-name *.txt</a:t>
            </a:r>
          </a:p>
          <a:p>
            <a:pPr marL="0" indent="0">
              <a:buNone/>
            </a:pPr>
            <a:r>
              <a:rPr lang="en-US" altLang="zh-CN" sz="2600" dirty="0"/>
              <a:t>   at&gt; &lt;</a:t>
            </a:r>
            <a:r>
              <a:rPr lang="en-US" altLang="zh-CN" sz="2600" dirty="0" err="1"/>
              <a:t>EOT</a:t>
            </a:r>
            <a:r>
              <a:rPr lang="en-US" altLang="zh-CN" sz="2600" dirty="0"/>
              <a:t>&gt;</a:t>
            </a:r>
          </a:p>
          <a:p>
            <a:pPr marL="0" indent="0">
              <a:buNone/>
            </a:pPr>
            <a:r>
              <a:rPr lang="en-US" altLang="zh-CN" sz="2600" dirty="0"/>
              <a:t>   job 2 at 2018-5-10  22:00</a:t>
            </a:r>
            <a:endParaRPr lang="zh-CN" altLang="en-US" sz="26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35</a:t>
            </a:fld>
            <a:endParaRPr lang="en-US" altLang="zh-CN"/>
          </a:p>
        </p:txBody>
      </p:sp>
    </p:spTree>
    <p:extLst>
      <p:ext uri="{BB962C8B-B14F-4D97-AF65-F5344CB8AC3E}">
        <p14:creationId xmlns:p14="http://schemas.microsoft.com/office/powerpoint/2010/main" val="1161099072"/>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51520" y="1268760"/>
            <a:ext cx="8496944" cy="5184576"/>
          </a:xfrm>
        </p:spPr>
        <p:txBody>
          <a:bodyPr/>
          <a:lstStyle/>
          <a:p>
            <a:pPr algn="just">
              <a:buFontTx/>
              <a:buNone/>
            </a:pPr>
            <a:r>
              <a:rPr lang="en-US" altLang="zh-CN" sz="2600" dirty="0" err="1">
                <a:solidFill>
                  <a:srgbClr val="CC0099"/>
                </a:solidFill>
                <a:latin typeface="+mj-ea"/>
                <a:ea typeface="+mj-ea"/>
              </a:rPr>
              <a:t>cron</a:t>
            </a:r>
            <a:r>
              <a:rPr lang="zh-CN" altLang="en-US" sz="2600" dirty="0">
                <a:solidFill>
                  <a:srgbClr val="CC0099"/>
                </a:solidFill>
                <a:latin typeface="+mj-ea"/>
                <a:ea typeface="+mj-ea"/>
              </a:rPr>
              <a:t>调度</a:t>
            </a:r>
          </a:p>
          <a:p>
            <a:pPr algn="just"/>
            <a:r>
              <a:rPr lang="en-US" altLang="zh-CN" sz="2600" dirty="0"/>
              <a:t>at</a:t>
            </a:r>
            <a:r>
              <a:rPr lang="zh-CN" altLang="en-US" sz="2600" dirty="0"/>
              <a:t>调度和</a:t>
            </a:r>
            <a:r>
              <a:rPr lang="en-US" altLang="zh-CN" sz="2600" dirty="0"/>
              <a:t>batch</a:t>
            </a:r>
            <a:r>
              <a:rPr lang="zh-CN" altLang="en-US" sz="2600" dirty="0"/>
              <a:t>调度中指定的命令只能执行一次。但在实际的系统管理中有些命令需要在指定的日期和时间</a:t>
            </a:r>
            <a:r>
              <a:rPr lang="zh-CN" altLang="en-US" sz="2600" dirty="0">
                <a:solidFill>
                  <a:srgbClr val="0000CC"/>
                </a:solidFill>
              </a:rPr>
              <a:t>重复执行</a:t>
            </a:r>
            <a:r>
              <a:rPr lang="zh-CN" altLang="en-US" sz="2600" dirty="0"/>
              <a:t>，例如每天例行要做的数据备份。</a:t>
            </a:r>
            <a:r>
              <a:rPr lang="en-US" altLang="zh-CN" sz="2600" dirty="0" err="1">
                <a:solidFill>
                  <a:srgbClr val="CC0099"/>
                </a:solidFill>
              </a:rPr>
              <a:t>cron</a:t>
            </a:r>
            <a:r>
              <a:rPr lang="zh-CN" altLang="en-US" sz="2600" dirty="0">
                <a:solidFill>
                  <a:srgbClr val="CC0099"/>
                </a:solidFill>
              </a:rPr>
              <a:t>调度</a:t>
            </a:r>
            <a:r>
              <a:rPr lang="zh-CN" altLang="en-US" sz="2600" dirty="0">
                <a:solidFill>
                  <a:srgbClr val="000000"/>
                </a:solidFill>
              </a:rPr>
              <a:t>正可以满足这种需求</a:t>
            </a:r>
            <a:endParaRPr lang="en-US" altLang="zh-CN" sz="2600" dirty="0"/>
          </a:p>
          <a:p>
            <a:pPr algn="just"/>
            <a:r>
              <a:rPr lang="en-US" altLang="zh-CN" sz="2600" dirty="0"/>
              <a:t>corn</a:t>
            </a:r>
            <a:r>
              <a:rPr lang="zh-CN" altLang="en-US" sz="2600" dirty="0"/>
              <a:t>命令通常是在系统启动时就由一个</a:t>
            </a:r>
            <a:r>
              <a:rPr lang="en-US" altLang="zh-CN" sz="2600" dirty="0"/>
              <a:t>Shell</a:t>
            </a:r>
            <a:r>
              <a:rPr lang="zh-CN" altLang="en-US" sz="2600" dirty="0"/>
              <a:t>脚本自动启动，并进入后台（所以不需要使用“</a:t>
            </a:r>
            <a:r>
              <a:rPr lang="en-US" altLang="zh-CN" sz="2600" dirty="0"/>
              <a:t>&amp;</a:t>
            </a:r>
            <a:r>
              <a:rPr lang="zh-CN" altLang="en-US" sz="2600" dirty="0"/>
              <a:t>”符号）。</a:t>
            </a:r>
            <a:endParaRPr lang="en-US" altLang="zh-CN" sz="2600" dirty="0"/>
          </a:p>
          <a:p>
            <a:pPr algn="just"/>
            <a:r>
              <a:rPr lang="en-US" altLang="zh-CN" sz="2600" dirty="0" err="1">
                <a:solidFill>
                  <a:srgbClr val="000000"/>
                </a:solidFill>
              </a:rPr>
              <a:t>cron</a:t>
            </a:r>
            <a:r>
              <a:rPr lang="zh-CN" altLang="en-US" sz="2600" dirty="0">
                <a:solidFill>
                  <a:srgbClr val="000000"/>
                </a:solidFill>
              </a:rPr>
              <a:t>命令运行时会搜索“</a:t>
            </a:r>
            <a:r>
              <a:rPr lang="en-US" altLang="zh-CN" sz="2600" dirty="0">
                <a:solidFill>
                  <a:srgbClr val="000000"/>
                </a:solidFill>
              </a:rPr>
              <a:t>/</a:t>
            </a:r>
            <a:r>
              <a:rPr lang="en-US" altLang="zh-CN" sz="2600" dirty="0" err="1">
                <a:solidFill>
                  <a:srgbClr val="000000"/>
                </a:solidFill>
              </a:rPr>
              <a:t>var</a:t>
            </a:r>
            <a:r>
              <a:rPr lang="en-US" altLang="zh-CN" sz="2600" dirty="0">
                <a:solidFill>
                  <a:srgbClr val="000000"/>
                </a:solidFill>
              </a:rPr>
              <a:t>/spool/</a:t>
            </a:r>
            <a:r>
              <a:rPr lang="en-US" altLang="zh-CN" sz="2600" dirty="0" err="1">
                <a:solidFill>
                  <a:srgbClr val="000000"/>
                </a:solidFill>
              </a:rPr>
              <a:t>cron</a:t>
            </a:r>
            <a:r>
              <a:rPr lang="zh-CN" altLang="en-US" sz="2600" dirty="0">
                <a:solidFill>
                  <a:srgbClr val="000000"/>
                </a:solidFill>
              </a:rPr>
              <a:t>”目录，寻找以用户名命名的</a:t>
            </a:r>
            <a:r>
              <a:rPr lang="en-US" altLang="zh-CN" sz="2600" dirty="0" err="1">
                <a:solidFill>
                  <a:srgbClr val="000000"/>
                </a:solidFill>
              </a:rPr>
              <a:t>crontab</a:t>
            </a:r>
            <a:r>
              <a:rPr lang="zh-CN" altLang="en-US" sz="2600" dirty="0">
                <a:solidFill>
                  <a:srgbClr val="000000"/>
                </a:solidFill>
              </a:rPr>
              <a:t>文件，找到就载入内存。</a:t>
            </a:r>
            <a:endParaRPr lang="en-US" altLang="zh-CN" sz="2600" dirty="0">
              <a:solidFill>
                <a:srgbClr val="000000"/>
              </a:solidFill>
            </a:endParaRPr>
          </a:p>
        </p:txBody>
      </p:sp>
      <p:sp>
        <p:nvSpPr>
          <p:cNvPr id="5" name="Rectangle 2"/>
          <p:cNvSpPr txBox="1">
            <a:spLocks noChangeArrowheads="1"/>
          </p:cNvSpPr>
          <p:nvPr/>
        </p:nvSpPr>
        <p:spPr bwMode="auto">
          <a:xfrm>
            <a:off x="609600" y="116632"/>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lang="en-US" altLang="zh-CN" kern="0" dirty="0" err="1"/>
              <a:t>cron</a:t>
            </a:r>
            <a:r>
              <a:rPr lang="zh-CN" altLang="en-US" kern="0" dirty="0"/>
              <a:t>调度</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36</a:t>
            </a:fld>
            <a:endParaRPr lang="en-US" altLang="zh-CN" dirty="0"/>
          </a:p>
        </p:txBody>
      </p:sp>
    </p:spTree>
    <p:extLst>
      <p:ext uri="{BB962C8B-B14F-4D97-AF65-F5344CB8AC3E}">
        <p14:creationId xmlns:p14="http://schemas.microsoft.com/office/powerpoint/2010/main" val="1145623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51520" y="1196752"/>
            <a:ext cx="8496944" cy="4824536"/>
          </a:xfrm>
        </p:spPr>
        <p:txBody>
          <a:bodyPr/>
          <a:lstStyle/>
          <a:p>
            <a:pPr algn="just">
              <a:buFontTx/>
              <a:buNone/>
            </a:pPr>
            <a:r>
              <a:rPr lang="en-US" altLang="zh-CN" sz="2600" dirty="0" err="1">
                <a:solidFill>
                  <a:srgbClr val="CC0099"/>
                </a:solidFill>
                <a:latin typeface="+mj-ea"/>
                <a:ea typeface="+mj-ea"/>
              </a:rPr>
              <a:t>cron</a:t>
            </a:r>
            <a:r>
              <a:rPr lang="zh-CN" altLang="en-US" sz="2600" dirty="0">
                <a:solidFill>
                  <a:srgbClr val="CC0099"/>
                </a:solidFill>
                <a:latin typeface="+mj-ea"/>
                <a:ea typeface="+mj-ea"/>
              </a:rPr>
              <a:t>调度</a:t>
            </a:r>
          </a:p>
          <a:p>
            <a:pPr algn="just"/>
            <a:r>
              <a:rPr lang="en-US" altLang="zh-CN" sz="2600" dirty="0">
                <a:solidFill>
                  <a:srgbClr val="000000"/>
                </a:solidFill>
              </a:rPr>
              <a:t>corn</a:t>
            </a:r>
            <a:r>
              <a:rPr lang="zh-CN" altLang="en-US" sz="2600" dirty="0">
                <a:solidFill>
                  <a:srgbClr val="000000"/>
                </a:solidFill>
              </a:rPr>
              <a:t>启动后，将先检查是否有用户设置了</a:t>
            </a:r>
            <a:r>
              <a:rPr lang="en-US" altLang="zh-CN" sz="2600" dirty="0" err="1">
                <a:solidFill>
                  <a:srgbClr val="000000"/>
                </a:solidFill>
              </a:rPr>
              <a:t>crontab</a:t>
            </a:r>
            <a:r>
              <a:rPr lang="zh-CN" altLang="en-US" sz="2600" dirty="0">
                <a:solidFill>
                  <a:srgbClr val="000000"/>
                </a:solidFill>
              </a:rPr>
              <a:t>文件，如果没找到，就转入“休眠”状态，释放系统资源，因此，该后台进程占用资源极少。它每分钟“醒”来一次，查看当前是否有需要运行的命令。命令执行结束后，任何输出都将作为邮件发送给</a:t>
            </a:r>
            <a:r>
              <a:rPr lang="en-US" altLang="zh-CN" sz="2600" dirty="0" err="1">
                <a:solidFill>
                  <a:srgbClr val="000000"/>
                </a:solidFill>
              </a:rPr>
              <a:t>crontab</a:t>
            </a:r>
            <a:r>
              <a:rPr lang="zh-CN" altLang="en-US" sz="2600" dirty="0">
                <a:solidFill>
                  <a:srgbClr val="000000"/>
                </a:solidFill>
              </a:rPr>
              <a:t>的所有者。</a:t>
            </a:r>
            <a:endParaRPr lang="en-US" altLang="zh-CN" sz="2600" dirty="0">
              <a:solidFill>
                <a:srgbClr val="000000"/>
              </a:solidFill>
            </a:endParaRPr>
          </a:p>
          <a:p>
            <a:pPr algn="just"/>
            <a:r>
              <a:rPr lang="zh-CN" altLang="en-US" sz="2600" dirty="0">
                <a:solidFill>
                  <a:srgbClr val="000000"/>
                </a:solidFill>
              </a:rPr>
              <a:t>实际上，安排周期性任务的命令是</a:t>
            </a:r>
            <a:r>
              <a:rPr lang="en-US" altLang="zh-CN" sz="2600" dirty="0" err="1">
                <a:solidFill>
                  <a:srgbClr val="000000"/>
                </a:solidFill>
              </a:rPr>
              <a:t>crontab</a:t>
            </a:r>
            <a:r>
              <a:rPr lang="zh-CN" altLang="en-US" sz="2600" dirty="0">
                <a:solidFill>
                  <a:srgbClr val="000000"/>
                </a:solidFill>
              </a:rPr>
              <a:t>。该命令用于安装、删除或列出用于驱动</a:t>
            </a:r>
            <a:r>
              <a:rPr lang="en-US" altLang="zh-CN" sz="2600" dirty="0" err="1">
                <a:solidFill>
                  <a:srgbClr val="000000"/>
                </a:solidFill>
              </a:rPr>
              <a:t>cron</a:t>
            </a:r>
            <a:r>
              <a:rPr lang="zh-CN" altLang="en-US" sz="2600" dirty="0">
                <a:solidFill>
                  <a:srgbClr val="000000"/>
                </a:solidFill>
              </a:rPr>
              <a:t>后台进程的表格。</a:t>
            </a:r>
            <a:r>
              <a:rPr lang="en-US" altLang="zh-CN" sz="2600" dirty="0" err="1">
                <a:solidFill>
                  <a:srgbClr val="000000"/>
                </a:solidFill>
              </a:rPr>
              <a:t>crontab</a:t>
            </a:r>
            <a:r>
              <a:rPr lang="zh-CN" altLang="en-US" sz="2600" dirty="0">
                <a:solidFill>
                  <a:srgbClr val="000000"/>
                </a:solidFill>
              </a:rPr>
              <a:t>命令的基本格式如下：</a:t>
            </a:r>
            <a:endParaRPr lang="en-US" altLang="zh-CN" sz="2600" dirty="0">
              <a:solidFill>
                <a:srgbClr val="000000"/>
              </a:solidFill>
            </a:endParaRPr>
          </a:p>
          <a:p>
            <a:pPr marL="0" indent="0" algn="just">
              <a:buNone/>
            </a:pPr>
            <a:r>
              <a:rPr lang="zh-CN" altLang="en-US" sz="2800" dirty="0">
                <a:solidFill>
                  <a:srgbClr val="0000CC"/>
                </a:solidFill>
              </a:rPr>
              <a:t>                    格式：</a:t>
            </a:r>
            <a:r>
              <a:rPr lang="en-US" altLang="zh-CN" sz="2800" dirty="0" err="1">
                <a:solidFill>
                  <a:srgbClr val="0000CC"/>
                </a:solidFill>
              </a:rPr>
              <a:t>crontab</a:t>
            </a:r>
            <a:r>
              <a:rPr lang="en-US" altLang="zh-CN" sz="2800" dirty="0">
                <a:solidFill>
                  <a:srgbClr val="0000CC"/>
                </a:solidFill>
              </a:rPr>
              <a:t>  [</a:t>
            </a:r>
            <a:r>
              <a:rPr lang="zh-CN" altLang="en-US" sz="2800" dirty="0">
                <a:solidFill>
                  <a:srgbClr val="0000CC"/>
                </a:solidFill>
              </a:rPr>
              <a:t>选项</a:t>
            </a:r>
            <a:r>
              <a:rPr lang="en-US" altLang="zh-CN" sz="2800" dirty="0">
                <a:solidFill>
                  <a:srgbClr val="0000CC"/>
                </a:solidFill>
              </a:rPr>
              <a:t>]</a:t>
            </a:r>
          </a:p>
          <a:p>
            <a:pPr algn="just"/>
            <a:endParaRPr lang="en-US" altLang="zh-CN" sz="2400" dirty="0">
              <a:solidFill>
                <a:srgbClr val="0000CC"/>
              </a:solidFill>
            </a:endParaRPr>
          </a:p>
        </p:txBody>
      </p:sp>
      <p:sp>
        <p:nvSpPr>
          <p:cNvPr id="5" name="Rectangle 2"/>
          <p:cNvSpPr txBox="1">
            <a:spLocks noChangeArrowheads="1"/>
          </p:cNvSpPr>
          <p:nvPr/>
        </p:nvSpPr>
        <p:spPr bwMode="auto">
          <a:xfrm>
            <a:off x="251520" y="126940"/>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lang="en-US" altLang="zh-CN" kern="0" dirty="0" err="1"/>
              <a:t>cron</a:t>
            </a:r>
            <a:r>
              <a:rPr lang="zh-CN" altLang="en-US" kern="0" dirty="0"/>
              <a:t>调度</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37</a:t>
            </a:fld>
            <a:endParaRPr lang="en-US" altLang="zh-CN"/>
          </a:p>
        </p:txBody>
      </p:sp>
    </p:spTree>
    <p:extLst>
      <p:ext uri="{BB962C8B-B14F-4D97-AF65-F5344CB8AC3E}">
        <p14:creationId xmlns:p14="http://schemas.microsoft.com/office/powerpoint/2010/main" val="3632141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cron</a:t>
            </a:r>
            <a:r>
              <a:rPr lang="zh-CN" altLang="en-US" dirty="0"/>
              <a:t>调度</a:t>
            </a:r>
          </a:p>
        </p:txBody>
      </p:sp>
      <p:sp>
        <p:nvSpPr>
          <p:cNvPr id="3" name="内容占位符 2"/>
          <p:cNvSpPr>
            <a:spLocks noGrp="1"/>
          </p:cNvSpPr>
          <p:nvPr>
            <p:ph idx="1"/>
          </p:nvPr>
        </p:nvSpPr>
        <p:spPr>
          <a:xfrm>
            <a:off x="457200" y="1196752"/>
            <a:ext cx="8363272" cy="5112568"/>
          </a:xfrm>
        </p:spPr>
        <p:txBody>
          <a:bodyPr/>
          <a:lstStyle/>
          <a:p>
            <a:pPr marL="0" indent="0">
              <a:lnSpc>
                <a:spcPct val="90000"/>
              </a:lnSpc>
              <a:buNone/>
            </a:pPr>
            <a:r>
              <a:rPr lang="zh-CN" altLang="en-US" sz="2600" dirty="0">
                <a:solidFill>
                  <a:srgbClr val="0000CC"/>
                </a:solidFill>
              </a:rPr>
              <a:t>格式：</a:t>
            </a:r>
            <a:r>
              <a:rPr lang="en-US" altLang="zh-CN" sz="2600" dirty="0" err="1">
                <a:solidFill>
                  <a:srgbClr val="0000CC"/>
                </a:solidFill>
              </a:rPr>
              <a:t>crontab</a:t>
            </a:r>
            <a:r>
              <a:rPr lang="en-US" altLang="zh-CN" sz="2600" dirty="0">
                <a:solidFill>
                  <a:srgbClr val="0000CC"/>
                </a:solidFill>
              </a:rPr>
              <a:t>  [</a:t>
            </a:r>
            <a:r>
              <a:rPr lang="zh-CN" altLang="en-US" sz="2600" dirty="0">
                <a:solidFill>
                  <a:srgbClr val="0000CC"/>
                </a:solidFill>
              </a:rPr>
              <a:t>选项</a:t>
            </a:r>
            <a:r>
              <a:rPr lang="en-US" altLang="zh-CN" sz="2600" dirty="0">
                <a:solidFill>
                  <a:srgbClr val="0000CC"/>
                </a:solidFill>
              </a:rPr>
              <a:t>]</a:t>
            </a:r>
          </a:p>
          <a:p>
            <a:pPr marL="0" indent="0">
              <a:lnSpc>
                <a:spcPct val="90000"/>
              </a:lnSpc>
              <a:buNone/>
            </a:pPr>
            <a:r>
              <a:rPr lang="zh-CN" altLang="en-US" sz="2600" dirty="0"/>
              <a:t>功能：管理</a:t>
            </a:r>
            <a:r>
              <a:rPr lang="en-US" altLang="zh-CN" sz="2600" dirty="0" err="1"/>
              <a:t>crontab</a:t>
            </a:r>
            <a:r>
              <a:rPr lang="zh-CN" altLang="en-US" sz="2600" dirty="0"/>
              <a:t>配置文件</a:t>
            </a:r>
            <a:endParaRPr lang="en-US" altLang="zh-CN" sz="2600" dirty="0"/>
          </a:p>
          <a:p>
            <a:pPr marL="0" indent="0">
              <a:lnSpc>
                <a:spcPct val="90000"/>
              </a:lnSpc>
              <a:buNone/>
            </a:pPr>
            <a:r>
              <a:rPr lang="zh-CN" altLang="en-US" sz="2600" dirty="0"/>
              <a:t>主要选项说明：</a:t>
            </a:r>
            <a:endParaRPr lang="en-US" altLang="zh-CN" sz="2600" dirty="0"/>
          </a:p>
          <a:p>
            <a:pPr marL="0" indent="0">
              <a:lnSpc>
                <a:spcPct val="90000"/>
              </a:lnSpc>
              <a:buNone/>
            </a:pPr>
            <a:r>
              <a:rPr lang="en-US" altLang="zh-CN" sz="2400" dirty="0"/>
              <a:t>-e</a:t>
            </a:r>
            <a:r>
              <a:rPr lang="zh-CN" altLang="en-US" sz="2400" dirty="0"/>
              <a:t>：创建并编辑</a:t>
            </a:r>
            <a:r>
              <a:rPr lang="en-US" altLang="zh-CN" sz="2400" dirty="0" err="1"/>
              <a:t>crontab</a:t>
            </a:r>
            <a:r>
              <a:rPr lang="zh-CN" altLang="en-US" sz="2400" dirty="0"/>
              <a:t>配置文件，如果不指定用户，则表示</a:t>
            </a:r>
            <a:endParaRPr lang="en-US" altLang="zh-CN" sz="2400" dirty="0"/>
          </a:p>
          <a:p>
            <a:pPr marL="0" indent="0">
              <a:lnSpc>
                <a:spcPct val="90000"/>
              </a:lnSpc>
              <a:buNone/>
            </a:pPr>
            <a:r>
              <a:rPr lang="en-US" altLang="zh-CN" sz="2400" dirty="0"/>
              <a:t>       </a:t>
            </a:r>
            <a:r>
              <a:rPr lang="zh-CN" altLang="en-US" sz="2400" dirty="0"/>
              <a:t>编辑当前用户的</a:t>
            </a:r>
            <a:r>
              <a:rPr lang="en-US" altLang="zh-CN" sz="2400" dirty="0" err="1"/>
              <a:t>crontab</a:t>
            </a:r>
            <a:r>
              <a:rPr lang="zh-CN" altLang="en-US" sz="2400" dirty="0"/>
              <a:t>文件。</a:t>
            </a:r>
          </a:p>
          <a:p>
            <a:pPr marL="0" indent="0">
              <a:lnSpc>
                <a:spcPct val="90000"/>
              </a:lnSpc>
              <a:buNone/>
            </a:pPr>
            <a:r>
              <a:rPr lang="en-US" altLang="zh-CN" sz="2400" dirty="0"/>
              <a:t>-l</a:t>
            </a:r>
            <a:r>
              <a:rPr lang="zh-CN" altLang="en-US" sz="2400" dirty="0"/>
              <a:t>：显示</a:t>
            </a:r>
            <a:r>
              <a:rPr lang="en-US" altLang="zh-CN" sz="2400" dirty="0" err="1"/>
              <a:t>crontab</a:t>
            </a:r>
            <a:r>
              <a:rPr lang="zh-CN" altLang="en-US" sz="2400" dirty="0"/>
              <a:t>文件内容，如果不指定用户，则表示显示当</a:t>
            </a:r>
            <a:endParaRPr lang="en-US" altLang="zh-CN" sz="2400" dirty="0"/>
          </a:p>
          <a:p>
            <a:pPr marL="0" indent="0">
              <a:lnSpc>
                <a:spcPct val="90000"/>
              </a:lnSpc>
              <a:buNone/>
            </a:pPr>
            <a:r>
              <a:rPr lang="en-US" altLang="zh-CN" sz="2400" dirty="0"/>
              <a:t>      </a:t>
            </a:r>
            <a:r>
              <a:rPr lang="zh-CN" altLang="en-US" sz="2400" dirty="0"/>
              <a:t>前用户的</a:t>
            </a:r>
            <a:r>
              <a:rPr lang="en-US" altLang="zh-CN" sz="2400" dirty="0" err="1"/>
              <a:t>crontab</a:t>
            </a:r>
            <a:r>
              <a:rPr lang="zh-CN" altLang="en-US" sz="2400" dirty="0"/>
              <a:t>文件内容。</a:t>
            </a:r>
          </a:p>
          <a:p>
            <a:pPr marL="0" indent="0">
              <a:lnSpc>
                <a:spcPct val="90000"/>
              </a:lnSpc>
              <a:buNone/>
            </a:pPr>
            <a:r>
              <a:rPr lang="en-US" altLang="zh-CN" sz="2400" dirty="0"/>
              <a:t>-r</a:t>
            </a:r>
            <a:r>
              <a:rPr lang="zh-CN" altLang="en-US" sz="2400" dirty="0"/>
              <a:t>：从</a:t>
            </a:r>
            <a:r>
              <a:rPr lang="en-US" altLang="zh-CN" sz="2400" dirty="0"/>
              <a:t>/</a:t>
            </a:r>
            <a:r>
              <a:rPr lang="en-US" altLang="zh-CN" sz="2400" dirty="0" err="1"/>
              <a:t>var</a:t>
            </a:r>
            <a:r>
              <a:rPr lang="en-US" altLang="zh-CN" sz="2400" dirty="0"/>
              <a:t>/spool/</a:t>
            </a:r>
            <a:r>
              <a:rPr lang="en-US" altLang="zh-CN" sz="2400" dirty="0" err="1"/>
              <a:t>cron</a:t>
            </a:r>
            <a:r>
              <a:rPr lang="zh-CN" altLang="en-US" sz="2400" dirty="0"/>
              <a:t>目录中删除某个用户的</a:t>
            </a:r>
            <a:r>
              <a:rPr lang="en-US" altLang="zh-CN" sz="2400" dirty="0" err="1"/>
              <a:t>crontab</a:t>
            </a:r>
            <a:r>
              <a:rPr lang="zh-CN" altLang="en-US" sz="2400" dirty="0"/>
              <a:t>文件，</a:t>
            </a:r>
            <a:endParaRPr lang="en-US" altLang="zh-CN" sz="2400" dirty="0"/>
          </a:p>
          <a:p>
            <a:pPr marL="0" indent="0">
              <a:lnSpc>
                <a:spcPct val="90000"/>
              </a:lnSpc>
              <a:buNone/>
            </a:pPr>
            <a:r>
              <a:rPr lang="en-US" altLang="zh-CN" sz="2400" dirty="0"/>
              <a:t>      </a:t>
            </a:r>
            <a:r>
              <a:rPr lang="zh-CN" altLang="en-US" sz="2400" dirty="0"/>
              <a:t>如果不指定用户，则默认删除当前用户的</a:t>
            </a:r>
            <a:r>
              <a:rPr lang="en-US" altLang="zh-CN" sz="2400" dirty="0" err="1"/>
              <a:t>crontab</a:t>
            </a:r>
            <a:r>
              <a:rPr lang="zh-CN" altLang="en-US" sz="2400" dirty="0"/>
              <a:t>文件。</a:t>
            </a:r>
          </a:p>
          <a:p>
            <a:pPr marL="0" indent="0">
              <a:lnSpc>
                <a:spcPct val="90000"/>
              </a:lnSpc>
              <a:buNone/>
            </a:pPr>
            <a:r>
              <a:rPr lang="en-US" altLang="zh-CN" sz="2400" dirty="0"/>
              <a:t>-</a:t>
            </a:r>
            <a:r>
              <a:rPr lang="en-US" altLang="zh-CN" sz="2400" dirty="0" err="1"/>
              <a:t>i</a:t>
            </a:r>
            <a:r>
              <a:rPr lang="zh-CN" altLang="en-US" sz="2400" dirty="0"/>
              <a:t>：在删除用户的</a:t>
            </a:r>
            <a:r>
              <a:rPr lang="en-US" altLang="zh-CN" sz="2400" dirty="0" err="1"/>
              <a:t>crontab</a:t>
            </a:r>
            <a:r>
              <a:rPr lang="zh-CN" altLang="en-US" sz="2400" dirty="0"/>
              <a:t>文件时给确认提示。</a:t>
            </a:r>
            <a:endParaRPr lang="en-US" altLang="zh-CN" sz="2400" dirty="0"/>
          </a:p>
          <a:p>
            <a:pPr marL="0" indent="0">
              <a:lnSpc>
                <a:spcPct val="90000"/>
              </a:lnSpc>
              <a:buNone/>
            </a:pPr>
            <a:endParaRPr lang="zh-CN" altLang="en-US" sz="26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38</a:t>
            </a:fld>
            <a:endParaRPr lang="en-US" altLang="zh-CN"/>
          </a:p>
        </p:txBody>
      </p:sp>
    </p:spTree>
    <p:extLst>
      <p:ext uri="{BB962C8B-B14F-4D97-AF65-F5344CB8AC3E}">
        <p14:creationId xmlns:p14="http://schemas.microsoft.com/office/powerpoint/2010/main" val="4162184495"/>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23528" y="1681634"/>
            <a:ext cx="8496944" cy="4411662"/>
          </a:xfrm>
        </p:spPr>
        <p:txBody>
          <a:bodyPr/>
          <a:lstStyle/>
          <a:p>
            <a:pPr>
              <a:lnSpc>
                <a:spcPct val="90000"/>
              </a:lnSpc>
            </a:pPr>
            <a:r>
              <a:rPr lang="zh-CN" altLang="en-US" sz="2600" dirty="0">
                <a:solidFill>
                  <a:srgbClr val="000000"/>
                </a:solidFill>
              </a:rPr>
              <a:t>用户的</a:t>
            </a:r>
            <a:r>
              <a:rPr lang="en-US" altLang="zh-CN" sz="2600" dirty="0" err="1">
                <a:solidFill>
                  <a:srgbClr val="000000"/>
                </a:solidFill>
                <a:latin typeface="宋体" pitchFamily="2" charset="-122"/>
              </a:rPr>
              <a:t>crontab</a:t>
            </a:r>
            <a:r>
              <a:rPr lang="zh-CN" altLang="en-US" sz="2600" dirty="0">
                <a:solidFill>
                  <a:srgbClr val="000000"/>
                </a:solidFill>
              </a:rPr>
              <a:t>配置文件保存于</a:t>
            </a:r>
            <a:r>
              <a:rPr lang="en-US" altLang="zh-CN" sz="2600" dirty="0">
                <a:solidFill>
                  <a:srgbClr val="000000"/>
                </a:solidFill>
                <a:latin typeface="宋体" pitchFamily="2" charset="-122"/>
              </a:rPr>
              <a:t>/</a:t>
            </a:r>
            <a:r>
              <a:rPr lang="en-US" altLang="zh-CN" sz="2600" dirty="0" err="1">
                <a:solidFill>
                  <a:srgbClr val="000000"/>
                </a:solidFill>
                <a:latin typeface="宋体" pitchFamily="2" charset="-122"/>
              </a:rPr>
              <a:t>var</a:t>
            </a:r>
            <a:r>
              <a:rPr lang="en-US" altLang="zh-CN" sz="2600" dirty="0">
                <a:solidFill>
                  <a:srgbClr val="000000"/>
                </a:solidFill>
                <a:latin typeface="宋体" pitchFamily="2" charset="-122"/>
              </a:rPr>
              <a:t>/spool/</a:t>
            </a:r>
            <a:r>
              <a:rPr lang="en-US" altLang="zh-CN" sz="2600" dirty="0" err="1">
                <a:solidFill>
                  <a:srgbClr val="000000"/>
                </a:solidFill>
                <a:latin typeface="宋体" pitchFamily="2" charset="-122"/>
              </a:rPr>
              <a:t>cron</a:t>
            </a:r>
            <a:r>
              <a:rPr lang="zh-CN" altLang="en-US" sz="2600" dirty="0">
                <a:solidFill>
                  <a:srgbClr val="000000"/>
                </a:solidFill>
              </a:rPr>
              <a:t>目录中，其文件名与用户名相同</a:t>
            </a:r>
            <a:r>
              <a:rPr lang="en-US" altLang="zh-CN" sz="2600" dirty="0">
                <a:solidFill>
                  <a:srgbClr val="000000"/>
                </a:solidFill>
              </a:rPr>
              <a:t>(</a:t>
            </a:r>
            <a:r>
              <a:rPr lang="zh-CN" altLang="en-US" sz="2600" dirty="0">
                <a:solidFill>
                  <a:srgbClr val="000000"/>
                </a:solidFill>
              </a:rPr>
              <a:t>比如，</a:t>
            </a:r>
            <a:r>
              <a:rPr lang="en-US" altLang="zh-CN" sz="2600" dirty="0" err="1">
                <a:solidFill>
                  <a:srgbClr val="000000"/>
                </a:solidFill>
              </a:rPr>
              <a:t>helen</a:t>
            </a:r>
            <a:r>
              <a:rPr lang="zh-CN" altLang="en-US" sz="2600" dirty="0">
                <a:solidFill>
                  <a:srgbClr val="000000"/>
                </a:solidFill>
              </a:rPr>
              <a:t>用户的</a:t>
            </a:r>
            <a:r>
              <a:rPr lang="en-US" altLang="zh-CN" sz="2600" dirty="0" err="1">
                <a:solidFill>
                  <a:srgbClr val="000000"/>
                </a:solidFill>
              </a:rPr>
              <a:t>crontab</a:t>
            </a:r>
            <a:r>
              <a:rPr lang="zh-CN" altLang="en-US" sz="2600" dirty="0">
                <a:solidFill>
                  <a:srgbClr val="000000"/>
                </a:solidFill>
              </a:rPr>
              <a:t>配置文件为</a:t>
            </a:r>
            <a:r>
              <a:rPr lang="en-US" altLang="zh-CN" sz="2600" dirty="0">
                <a:solidFill>
                  <a:srgbClr val="000000"/>
                </a:solidFill>
              </a:rPr>
              <a:t>/</a:t>
            </a:r>
            <a:r>
              <a:rPr lang="en-US" altLang="zh-CN" sz="2600" dirty="0" err="1">
                <a:solidFill>
                  <a:srgbClr val="000000"/>
                </a:solidFill>
              </a:rPr>
              <a:t>var</a:t>
            </a:r>
            <a:r>
              <a:rPr lang="en-US" altLang="zh-CN" sz="2600" dirty="0">
                <a:solidFill>
                  <a:srgbClr val="000000"/>
                </a:solidFill>
              </a:rPr>
              <a:t>/spool/</a:t>
            </a:r>
            <a:r>
              <a:rPr lang="en-US" altLang="zh-CN" sz="2600" dirty="0" err="1">
                <a:solidFill>
                  <a:srgbClr val="000000"/>
                </a:solidFill>
              </a:rPr>
              <a:t>cron</a:t>
            </a:r>
            <a:r>
              <a:rPr lang="en-US" altLang="zh-CN" sz="2600" dirty="0">
                <a:solidFill>
                  <a:srgbClr val="000000"/>
                </a:solidFill>
              </a:rPr>
              <a:t>/</a:t>
            </a:r>
            <a:r>
              <a:rPr lang="en-US" altLang="zh-CN" sz="2600" dirty="0" err="1">
                <a:solidFill>
                  <a:srgbClr val="000000"/>
                </a:solidFill>
              </a:rPr>
              <a:t>helen</a:t>
            </a:r>
            <a:r>
              <a:rPr lang="en-US" altLang="zh-CN" sz="2600" dirty="0">
                <a:solidFill>
                  <a:srgbClr val="000000"/>
                </a:solidFill>
              </a:rPr>
              <a:t>)</a:t>
            </a:r>
            <a:r>
              <a:rPr lang="zh-CN" altLang="en-US" sz="2600" dirty="0">
                <a:solidFill>
                  <a:srgbClr val="000000"/>
                </a:solidFill>
              </a:rPr>
              <a:t>。</a:t>
            </a:r>
            <a:endParaRPr lang="zh-CN" altLang="en-US" sz="2600" dirty="0">
              <a:solidFill>
                <a:srgbClr val="000000"/>
              </a:solidFill>
              <a:latin typeface="宋体" pitchFamily="2" charset="-122"/>
            </a:endParaRPr>
          </a:p>
          <a:p>
            <a:pPr>
              <a:lnSpc>
                <a:spcPct val="90000"/>
              </a:lnSpc>
            </a:pPr>
            <a:r>
              <a:rPr lang="en-US" altLang="zh-CN" sz="2600" dirty="0" err="1">
                <a:solidFill>
                  <a:srgbClr val="000000"/>
                </a:solidFill>
              </a:rPr>
              <a:t>crontab</a:t>
            </a:r>
            <a:r>
              <a:rPr lang="zh-CN" altLang="en-US" sz="2600" dirty="0">
                <a:solidFill>
                  <a:srgbClr val="000000"/>
                </a:solidFill>
                <a:latin typeface="宋体" pitchFamily="2" charset="-122"/>
              </a:rPr>
              <a:t>配置文件保留</a:t>
            </a:r>
            <a:r>
              <a:rPr lang="en-US" altLang="zh-CN" sz="2600" dirty="0" err="1">
                <a:solidFill>
                  <a:srgbClr val="000000"/>
                </a:solidFill>
              </a:rPr>
              <a:t>cron</a:t>
            </a:r>
            <a:r>
              <a:rPr lang="zh-CN" altLang="en-US" sz="2600" dirty="0">
                <a:solidFill>
                  <a:srgbClr val="000000"/>
                </a:solidFill>
                <a:latin typeface="宋体" pitchFamily="2" charset="-122"/>
              </a:rPr>
              <a:t>调度的内容，每一行表示一个调度任务。每个调度任务包括</a:t>
            </a:r>
            <a:r>
              <a:rPr lang="en-US" altLang="zh-CN" sz="2600" dirty="0">
                <a:solidFill>
                  <a:srgbClr val="000000"/>
                </a:solidFill>
              </a:rPr>
              <a:t>6</a:t>
            </a:r>
            <a:r>
              <a:rPr lang="zh-CN" altLang="en-US" sz="2600" dirty="0">
                <a:solidFill>
                  <a:srgbClr val="000000"/>
                </a:solidFill>
                <a:latin typeface="宋体" pitchFamily="2" charset="-122"/>
              </a:rPr>
              <a:t>个字段，所有字段不能为空，字段之间用空格分开：</a:t>
            </a:r>
            <a:endParaRPr lang="en-US" altLang="zh-CN" sz="2600" dirty="0">
              <a:solidFill>
                <a:srgbClr val="000000"/>
              </a:solidFill>
              <a:latin typeface="宋体" pitchFamily="2" charset="-122"/>
            </a:endParaRPr>
          </a:p>
          <a:p>
            <a:pPr marL="0" indent="0">
              <a:lnSpc>
                <a:spcPct val="90000"/>
              </a:lnSpc>
              <a:buNone/>
            </a:pPr>
            <a:r>
              <a:rPr lang="en-US" altLang="zh-CN" sz="2600" dirty="0">
                <a:latin typeface="宋体" pitchFamily="2" charset="-122"/>
              </a:rPr>
              <a:t>   </a:t>
            </a:r>
            <a:r>
              <a:rPr lang="en-US" altLang="zh-CN" sz="2600" dirty="0" err="1">
                <a:solidFill>
                  <a:srgbClr val="0000CC"/>
                </a:solidFill>
                <a:latin typeface="宋体" pitchFamily="2" charset="-122"/>
              </a:rPr>
              <a:t>f1</a:t>
            </a:r>
            <a:r>
              <a:rPr lang="zh-CN" altLang="en-US" sz="2600" dirty="0">
                <a:solidFill>
                  <a:srgbClr val="0000CC"/>
                </a:solidFill>
                <a:latin typeface="宋体" pitchFamily="2" charset="-122"/>
              </a:rPr>
              <a:t>　   </a:t>
            </a:r>
            <a:r>
              <a:rPr lang="en-US" altLang="zh-CN" sz="2600" dirty="0" err="1">
                <a:solidFill>
                  <a:srgbClr val="0000CC"/>
                </a:solidFill>
                <a:latin typeface="宋体" pitchFamily="2" charset="-122"/>
              </a:rPr>
              <a:t>f2</a:t>
            </a:r>
            <a:r>
              <a:rPr lang="en-US" altLang="zh-CN" sz="2600" dirty="0">
                <a:solidFill>
                  <a:srgbClr val="0000CC"/>
                </a:solidFill>
                <a:latin typeface="宋体" pitchFamily="2" charset="-122"/>
              </a:rPr>
              <a:t> </a:t>
            </a:r>
            <a:r>
              <a:rPr lang="zh-CN" altLang="en-US" sz="2600" dirty="0">
                <a:solidFill>
                  <a:srgbClr val="0000CC"/>
                </a:solidFill>
                <a:latin typeface="宋体" pitchFamily="2" charset="-122"/>
              </a:rPr>
              <a:t>　　 </a:t>
            </a:r>
            <a:r>
              <a:rPr lang="en-US" altLang="zh-CN" sz="2600" dirty="0" err="1">
                <a:solidFill>
                  <a:srgbClr val="0000CC"/>
                </a:solidFill>
                <a:latin typeface="宋体" pitchFamily="2" charset="-122"/>
              </a:rPr>
              <a:t>f3</a:t>
            </a:r>
            <a:r>
              <a:rPr lang="zh-CN" altLang="en-US" sz="2600" dirty="0">
                <a:solidFill>
                  <a:srgbClr val="0000CC"/>
                </a:solidFill>
                <a:latin typeface="宋体" pitchFamily="2" charset="-122"/>
              </a:rPr>
              <a:t>　   </a:t>
            </a:r>
            <a:r>
              <a:rPr lang="en-US" altLang="zh-CN" sz="2600" dirty="0" err="1">
                <a:solidFill>
                  <a:srgbClr val="0000CC"/>
                </a:solidFill>
                <a:latin typeface="宋体" pitchFamily="2" charset="-122"/>
              </a:rPr>
              <a:t>f4</a:t>
            </a:r>
            <a:r>
              <a:rPr lang="en-US" altLang="zh-CN" sz="2600" dirty="0">
                <a:solidFill>
                  <a:srgbClr val="0000CC"/>
                </a:solidFill>
                <a:latin typeface="宋体" pitchFamily="2" charset="-122"/>
              </a:rPr>
              <a:t> </a:t>
            </a:r>
            <a:r>
              <a:rPr lang="zh-CN" altLang="en-US" sz="2600" dirty="0">
                <a:solidFill>
                  <a:srgbClr val="0000CC"/>
                </a:solidFill>
                <a:latin typeface="宋体" pitchFamily="2" charset="-122"/>
              </a:rPr>
              <a:t>　　</a:t>
            </a:r>
            <a:r>
              <a:rPr lang="en-US" altLang="zh-CN" sz="2600" dirty="0" err="1">
                <a:solidFill>
                  <a:srgbClr val="0000CC"/>
                </a:solidFill>
                <a:latin typeface="宋体" pitchFamily="2" charset="-122"/>
              </a:rPr>
              <a:t>f5</a:t>
            </a:r>
            <a:r>
              <a:rPr lang="zh-CN" altLang="en-US" sz="2600" dirty="0">
                <a:solidFill>
                  <a:srgbClr val="0000CC"/>
                </a:solidFill>
                <a:latin typeface="宋体" pitchFamily="2" charset="-122"/>
              </a:rPr>
              <a:t>　　</a:t>
            </a:r>
            <a:r>
              <a:rPr lang="en-US" altLang="zh-CN" sz="2600" dirty="0">
                <a:solidFill>
                  <a:srgbClr val="0000CC"/>
                </a:solidFill>
                <a:latin typeface="宋体" pitchFamily="2" charset="-122"/>
              </a:rPr>
              <a:t>command</a:t>
            </a:r>
          </a:p>
          <a:p>
            <a:pPr marL="0" indent="0">
              <a:lnSpc>
                <a:spcPct val="90000"/>
              </a:lnSpc>
              <a:buNone/>
            </a:pPr>
            <a:r>
              <a:rPr lang="zh-CN" altLang="en-US" sz="2600" dirty="0">
                <a:solidFill>
                  <a:srgbClr val="0000CC"/>
                </a:solidFill>
                <a:latin typeface="宋体" pitchFamily="2" charset="-122"/>
              </a:rPr>
              <a:t>   分　   时      日 　  月　　 周　　 命令</a:t>
            </a:r>
            <a:endParaRPr lang="en-US" altLang="zh-CN" sz="2600" dirty="0">
              <a:solidFill>
                <a:srgbClr val="0000CC"/>
              </a:solidFill>
              <a:latin typeface="宋体" pitchFamily="2" charset="-122"/>
            </a:endParaRPr>
          </a:p>
          <a:p>
            <a:pPr>
              <a:lnSpc>
                <a:spcPct val="90000"/>
              </a:lnSpc>
            </a:pPr>
            <a:r>
              <a:rPr lang="zh-CN" altLang="en-US" sz="2600" dirty="0"/>
              <a:t>如果执行的命令未使用输出重定向，那么系统将会把执行结果以邮件的方式发送给</a:t>
            </a:r>
            <a:r>
              <a:rPr lang="en-US" altLang="zh-CN" sz="2600" dirty="0" err="1"/>
              <a:t>crontab</a:t>
            </a:r>
            <a:r>
              <a:rPr lang="zh-CN" altLang="en-US" sz="2600" dirty="0"/>
              <a:t>文件的所有者。</a:t>
            </a:r>
          </a:p>
          <a:p>
            <a:pPr>
              <a:lnSpc>
                <a:spcPct val="90000"/>
              </a:lnSpc>
            </a:pPr>
            <a:endParaRPr lang="zh-CN" altLang="en-US" sz="2600" dirty="0">
              <a:solidFill>
                <a:srgbClr val="0000CC"/>
              </a:solidFill>
            </a:endParaRPr>
          </a:p>
          <a:p>
            <a:pPr marL="0" indent="0">
              <a:lnSpc>
                <a:spcPct val="90000"/>
              </a:lnSpc>
              <a:buNone/>
            </a:pPr>
            <a:endParaRPr lang="zh-CN" altLang="en-US" sz="2800" dirty="0"/>
          </a:p>
        </p:txBody>
      </p:sp>
      <p:sp>
        <p:nvSpPr>
          <p:cNvPr id="5" name="Rectangle 2"/>
          <p:cNvSpPr txBox="1">
            <a:spLocks noChangeArrowheads="1"/>
          </p:cNvSpPr>
          <p:nvPr/>
        </p:nvSpPr>
        <p:spPr bwMode="auto">
          <a:xfrm>
            <a:off x="609600" y="116632"/>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lang="en-US" altLang="zh-CN" dirty="0" err="1"/>
              <a:t>crontab</a:t>
            </a:r>
            <a:r>
              <a:rPr lang="zh-CN" altLang="en-US" dirty="0"/>
              <a:t>配置文件</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39</a:t>
            </a:fld>
            <a:endParaRPr lang="en-US" altLang="zh-CN" dirty="0"/>
          </a:p>
        </p:txBody>
      </p:sp>
    </p:spTree>
    <p:extLst>
      <p:ext uri="{BB962C8B-B14F-4D97-AF65-F5344CB8AC3E}">
        <p14:creationId xmlns:p14="http://schemas.microsoft.com/office/powerpoint/2010/main" val="353222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1" name="Rectangle 3"/>
          <p:cNvSpPr>
            <a:spLocks noGrp="1" noChangeArrowheads="1"/>
          </p:cNvSpPr>
          <p:nvPr>
            <p:ph type="body" idx="1"/>
          </p:nvPr>
        </p:nvSpPr>
        <p:spPr>
          <a:xfrm>
            <a:off x="158824" y="1609626"/>
            <a:ext cx="8589640" cy="4627686"/>
          </a:xfrm>
        </p:spPr>
        <p:txBody>
          <a:bodyPr/>
          <a:lstStyle/>
          <a:p>
            <a:r>
              <a:rPr lang="en-US" altLang="zh-CN" sz="2600" dirty="0">
                <a:solidFill>
                  <a:schemeClr val="tx1"/>
                </a:solidFill>
                <a:latin typeface="+mn-ea"/>
              </a:rPr>
              <a:t>Linux</a:t>
            </a:r>
            <a:r>
              <a:rPr lang="zh-CN" altLang="en-US" sz="2600" dirty="0">
                <a:solidFill>
                  <a:schemeClr val="tx1"/>
                </a:solidFill>
                <a:latin typeface="+mn-ea"/>
              </a:rPr>
              <a:t>是一个多用户、多任务的操作系统，在同一时间允许多个用户向操作系统发出各种操作命令。每当运行一个命令时，系统就会同时启动一个进程。</a:t>
            </a:r>
            <a:r>
              <a:rPr lang="en-US" altLang="zh-CN" sz="2600" dirty="0">
                <a:solidFill>
                  <a:schemeClr val="tx1"/>
                </a:solidFill>
                <a:latin typeface="+mn-ea"/>
              </a:rPr>
              <a:t>Linux</a:t>
            </a:r>
            <a:r>
              <a:rPr lang="zh-CN" altLang="en-US" sz="2600" dirty="0">
                <a:solidFill>
                  <a:schemeClr val="tx1"/>
                </a:solidFill>
                <a:latin typeface="+mn-ea"/>
              </a:rPr>
              <a:t>操作系统是多进程并发环境，进程之间呈现为多级结构。</a:t>
            </a:r>
          </a:p>
          <a:p>
            <a:r>
              <a:rPr lang="en-US" altLang="zh-CN" sz="2600" dirty="0">
                <a:solidFill>
                  <a:schemeClr val="tx1"/>
                </a:solidFill>
                <a:latin typeface="+mn-ea"/>
              </a:rPr>
              <a:t>Linux</a:t>
            </a:r>
            <a:r>
              <a:rPr lang="zh-CN" altLang="en-US" sz="2600" dirty="0">
                <a:solidFill>
                  <a:schemeClr val="tx1"/>
                </a:solidFill>
                <a:latin typeface="+mn-ea"/>
              </a:rPr>
              <a:t>系统在刚刚启动时，运行于内核方式，此时只有一个初始化进程在运行，该进程首先对系统进行初始化，然后执行初始化程序（即</a:t>
            </a:r>
            <a:r>
              <a:rPr lang="en-US" altLang="zh-CN" sz="2600" dirty="0">
                <a:solidFill>
                  <a:schemeClr val="tx1"/>
                </a:solidFill>
                <a:latin typeface="+mn-ea"/>
              </a:rPr>
              <a:t>/</a:t>
            </a:r>
            <a:r>
              <a:rPr lang="en-US" altLang="zh-CN" sz="2600" dirty="0" err="1">
                <a:solidFill>
                  <a:schemeClr val="tx1"/>
                </a:solidFill>
                <a:latin typeface="+mn-ea"/>
              </a:rPr>
              <a:t>sbin</a:t>
            </a:r>
            <a:r>
              <a:rPr lang="en-US" altLang="zh-CN" sz="2600" dirty="0">
                <a:solidFill>
                  <a:schemeClr val="tx1"/>
                </a:solidFill>
                <a:latin typeface="+mn-ea"/>
              </a:rPr>
              <a:t>/</a:t>
            </a:r>
            <a:r>
              <a:rPr lang="en-US" altLang="zh-CN" sz="2600" dirty="0" err="1">
                <a:solidFill>
                  <a:schemeClr val="tx1"/>
                </a:solidFill>
                <a:latin typeface="+mn-ea"/>
              </a:rPr>
              <a:t>init</a:t>
            </a:r>
            <a:r>
              <a:rPr lang="zh-CN" altLang="en-US" sz="2600" dirty="0">
                <a:solidFill>
                  <a:schemeClr val="tx1"/>
                </a:solidFill>
                <a:latin typeface="+mn-ea"/>
              </a:rPr>
              <a:t>）</a:t>
            </a:r>
            <a:r>
              <a:rPr lang="zh-CN" altLang="en-US" sz="2600" dirty="0">
                <a:latin typeface="+mn-ea"/>
              </a:rPr>
              <a:t>，</a:t>
            </a:r>
            <a:r>
              <a:rPr lang="zh-CN" altLang="en-US" sz="2600" dirty="0">
                <a:solidFill>
                  <a:srgbClr val="CC0099"/>
                </a:solidFill>
                <a:latin typeface="+mn-ea"/>
              </a:rPr>
              <a:t>初始化进程是系统的第一个进程</a:t>
            </a:r>
            <a:r>
              <a:rPr lang="zh-CN" altLang="en-US" sz="2600" dirty="0">
                <a:solidFill>
                  <a:schemeClr val="tx1"/>
                </a:solidFill>
                <a:latin typeface="+mn-ea"/>
              </a:rPr>
              <a:t>，以后的所有进程都是初始化进程的子进程。</a:t>
            </a:r>
            <a:endParaRPr lang="en-US" altLang="zh-CN" sz="2600" dirty="0">
              <a:solidFill>
                <a:schemeClr val="tx1"/>
              </a:solidFill>
              <a:latin typeface="+mn-ea"/>
            </a:endParaRPr>
          </a:p>
          <a:p>
            <a:r>
              <a:rPr lang="zh-CN" altLang="en-US" sz="2600" dirty="0">
                <a:latin typeface="+mn-ea"/>
              </a:rPr>
              <a:t>初始化进程通过函数调用</a:t>
            </a:r>
            <a:r>
              <a:rPr lang="en-US" altLang="zh-CN" sz="2600" dirty="0">
                <a:latin typeface="+mn-ea"/>
              </a:rPr>
              <a:t>fork()</a:t>
            </a:r>
            <a:r>
              <a:rPr lang="zh-CN" altLang="en-US" sz="2600" dirty="0">
                <a:latin typeface="+mn-ea"/>
              </a:rPr>
              <a:t>创建一系列的系统进程，如</a:t>
            </a:r>
            <a:r>
              <a:rPr lang="en-US" altLang="zh-CN" sz="2600" dirty="0">
                <a:latin typeface="+mn-ea"/>
              </a:rPr>
              <a:t>logger</a:t>
            </a:r>
            <a:r>
              <a:rPr lang="zh-CN" altLang="en-US" sz="2600" dirty="0">
                <a:latin typeface="+mn-ea"/>
              </a:rPr>
              <a:t>、</a:t>
            </a:r>
            <a:r>
              <a:rPr lang="en-US" altLang="zh-CN" sz="2600" dirty="0">
                <a:latin typeface="+mn-ea"/>
              </a:rPr>
              <a:t>update</a:t>
            </a:r>
            <a:r>
              <a:rPr lang="zh-CN" altLang="en-US" sz="2600" dirty="0">
                <a:latin typeface="+mn-ea"/>
              </a:rPr>
              <a:t>、</a:t>
            </a:r>
            <a:r>
              <a:rPr lang="en-US" altLang="zh-CN" sz="2600" dirty="0" err="1">
                <a:latin typeface="+mn-ea"/>
              </a:rPr>
              <a:t>cron</a:t>
            </a:r>
            <a:r>
              <a:rPr lang="zh-CN" altLang="en-US" sz="2600" dirty="0">
                <a:latin typeface="+mn-ea"/>
              </a:rPr>
              <a:t>等。</a:t>
            </a:r>
            <a:endParaRPr lang="zh-CN" altLang="en-US" sz="2600" dirty="0">
              <a:solidFill>
                <a:schemeClr val="tx1"/>
              </a:solidFill>
              <a:latin typeface="+mn-ea"/>
            </a:endParaRPr>
          </a:p>
        </p:txBody>
      </p:sp>
      <p:sp>
        <p:nvSpPr>
          <p:cNvPr id="4" name="Rectangle 2"/>
          <p:cNvSpPr>
            <a:spLocks noGrp="1" noRot="1" noChangeArrowheads="1"/>
          </p:cNvSpPr>
          <p:nvPr>
            <p:ph type="title"/>
          </p:nvPr>
        </p:nvSpPr>
        <p:spPr>
          <a:xfrm>
            <a:off x="304800" y="116632"/>
            <a:ext cx="8229600" cy="868363"/>
          </a:xfrm>
        </p:spPr>
        <p:txBody>
          <a:bodyPr/>
          <a:lstStyle/>
          <a:p>
            <a:r>
              <a:rPr lang="zh-CN" altLang="en-US" sz="4000" dirty="0"/>
              <a:t>进程</a:t>
            </a:r>
            <a:r>
              <a:rPr lang="zh-CN" altLang="en-US" dirty="0"/>
              <a:t>管理</a:t>
            </a:r>
            <a:r>
              <a:rPr lang="zh-CN" altLang="en-US" sz="4000" dirty="0"/>
              <a:t>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a:t>
            </a:fld>
            <a:endParaRPr lang="en-US" altLang="zh-CN"/>
          </a:p>
        </p:txBody>
      </p:sp>
    </p:spTree>
    <p:extLst>
      <p:ext uri="{BB962C8B-B14F-4D97-AF65-F5344CB8AC3E}">
        <p14:creationId xmlns:p14="http://schemas.microsoft.com/office/powerpoint/2010/main" val="778618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crontab</a:t>
            </a:r>
            <a:r>
              <a:rPr lang="zh-CN" altLang="en-US" dirty="0"/>
              <a:t>配置文件</a:t>
            </a:r>
          </a:p>
        </p:txBody>
      </p:sp>
      <p:sp>
        <p:nvSpPr>
          <p:cNvPr id="3" name="内容占位符 2"/>
          <p:cNvSpPr>
            <a:spLocks noGrp="1"/>
          </p:cNvSpPr>
          <p:nvPr>
            <p:ph idx="1"/>
          </p:nvPr>
        </p:nvSpPr>
        <p:spPr>
          <a:xfrm>
            <a:off x="395536" y="1556792"/>
            <a:ext cx="8229600" cy="4662065"/>
          </a:xfrm>
        </p:spPr>
        <p:txBody>
          <a:bodyPr/>
          <a:lstStyle/>
          <a:p>
            <a:r>
              <a:rPr lang="zh-CN" altLang="en-US" sz="2300" dirty="0"/>
              <a:t>第一列</a:t>
            </a:r>
            <a:r>
              <a:rPr lang="en-US" altLang="zh-CN" sz="2300" dirty="0" err="1"/>
              <a:t>f1</a:t>
            </a:r>
            <a:r>
              <a:rPr lang="zh-CN" altLang="en-US" sz="2300" dirty="0"/>
              <a:t>代表分钟</a:t>
            </a:r>
            <a:r>
              <a:rPr lang="en-US" altLang="zh-CN" sz="2300" dirty="0"/>
              <a:t>1~59</a:t>
            </a:r>
            <a:r>
              <a:rPr lang="zh-CN" altLang="en-US" sz="2300" dirty="0"/>
              <a:t>：当</a:t>
            </a:r>
            <a:r>
              <a:rPr lang="en-US" altLang="zh-CN" sz="2300" dirty="0" err="1"/>
              <a:t>f1</a:t>
            </a:r>
            <a:r>
              <a:rPr lang="zh-CN" altLang="en-US" sz="2300" dirty="0"/>
              <a:t>为</a:t>
            </a:r>
            <a:r>
              <a:rPr lang="zh-CN" altLang="en-US" sz="2300" dirty="0">
                <a:solidFill>
                  <a:srgbClr val="CC0099"/>
                </a:solidFill>
              </a:rPr>
              <a:t>*</a:t>
            </a:r>
            <a:r>
              <a:rPr lang="zh-CN" altLang="en-US" sz="2300" dirty="0"/>
              <a:t>表示每分钟都要执行；为</a:t>
            </a:r>
            <a:r>
              <a:rPr lang="zh-CN" altLang="en-US" sz="2300" dirty="0">
                <a:solidFill>
                  <a:srgbClr val="CC0099"/>
                </a:solidFill>
              </a:rPr>
              <a:t>*</a:t>
            </a:r>
            <a:r>
              <a:rPr lang="en-US" altLang="zh-CN" sz="2300" dirty="0">
                <a:solidFill>
                  <a:srgbClr val="CC0099"/>
                </a:solidFill>
              </a:rPr>
              <a:t>/n</a:t>
            </a:r>
            <a:r>
              <a:rPr lang="zh-CN" altLang="en-US" sz="2300" dirty="0"/>
              <a:t>表示每</a:t>
            </a:r>
            <a:r>
              <a:rPr lang="en-US" altLang="zh-CN" sz="2300" dirty="0"/>
              <a:t>n</a:t>
            </a:r>
            <a:r>
              <a:rPr lang="zh-CN" altLang="en-US" sz="2300" dirty="0"/>
              <a:t>分钟执行一次；为</a:t>
            </a:r>
            <a:r>
              <a:rPr lang="en-US" altLang="zh-CN" sz="2300" dirty="0">
                <a:solidFill>
                  <a:srgbClr val="CC0099"/>
                </a:solidFill>
              </a:rPr>
              <a:t>a-b</a:t>
            </a:r>
            <a:r>
              <a:rPr lang="zh-CN" altLang="en-US" sz="2300" dirty="0"/>
              <a:t>表示从第</a:t>
            </a:r>
            <a:r>
              <a:rPr lang="en-US" altLang="zh-CN" sz="2300" dirty="0"/>
              <a:t>a</a:t>
            </a:r>
            <a:r>
              <a:rPr lang="zh-CN" altLang="en-US" sz="2300" dirty="0"/>
              <a:t>分钟到第</a:t>
            </a:r>
            <a:r>
              <a:rPr lang="en-US" altLang="zh-CN" sz="2300" dirty="0"/>
              <a:t>b</a:t>
            </a:r>
            <a:r>
              <a:rPr lang="zh-CN" altLang="en-US" sz="2300" dirty="0"/>
              <a:t>分钟这段时间要执行；为</a:t>
            </a:r>
            <a:r>
              <a:rPr lang="en-US" altLang="zh-CN" sz="2300" dirty="0" err="1">
                <a:solidFill>
                  <a:srgbClr val="CC0099"/>
                </a:solidFill>
              </a:rPr>
              <a:t>a,b,c</a:t>
            </a:r>
            <a:r>
              <a:rPr lang="en-US" altLang="zh-CN" sz="2300" dirty="0"/>
              <a:t>,...</a:t>
            </a:r>
            <a:r>
              <a:rPr lang="zh-CN" altLang="en-US" sz="2300" dirty="0"/>
              <a:t>表示第</a:t>
            </a:r>
            <a:r>
              <a:rPr lang="en-US" altLang="zh-CN" sz="2300" dirty="0" err="1"/>
              <a:t>a,b,c</a:t>
            </a:r>
            <a:r>
              <a:rPr lang="zh-CN" altLang="en-US" sz="2300" dirty="0"/>
              <a:t>分钟要执行；</a:t>
            </a:r>
          </a:p>
          <a:p>
            <a:r>
              <a:rPr lang="zh-CN" altLang="en-US" sz="2300" dirty="0"/>
              <a:t>第二列</a:t>
            </a:r>
            <a:r>
              <a:rPr lang="en-US" altLang="zh-CN" sz="2300" dirty="0" err="1"/>
              <a:t>f2</a:t>
            </a:r>
            <a:r>
              <a:rPr lang="zh-CN" altLang="en-US" sz="2300" dirty="0"/>
              <a:t>代表小时</a:t>
            </a:r>
            <a:r>
              <a:rPr lang="en-US" altLang="zh-CN" sz="2300" dirty="0"/>
              <a:t>0~23</a:t>
            </a:r>
            <a:r>
              <a:rPr lang="zh-CN" altLang="en-US" sz="2300" dirty="0"/>
              <a:t>（</a:t>
            </a:r>
            <a:r>
              <a:rPr lang="en-US" altLang="zh-CN" sz="2300" dirty="0"/>
              <a:t>0</a:t>
            </a:r>
            <a:r>
              <a:rPr lang="zh-CN" altLang="en-US" sz="2300" dirty="0"/>
              <a:t>表示凌晨）：当</a:t>
            </a:r>
            <a:r>
              <a:rPr lang="en-US" altLang="zh-CN" sz="2300" dirty="0" err="1"/>
              <a:t>f2</a:t>
            </a:r>
            <a:r>
              <a:rPr lang="zh-CN" altLang="en-US" sz="2300" dirty="0"/>
              <a:t>为*表示每小时都要执行；为*</a:t>
            </a:r>
            <a:r>
              <a:rPr lang="en-US" altLang="zh-CN" sz="2300" dirty="0"/>
              <a:t>/n</a:t>
            </a:r>
            <a:r>
              <a:rPr lang="zh-CN" altLang="en-US" sz="2300" dirty="0"/>
              <a:t>表示每</a:t>
            </a:r>
            <a:r>
              <a:rPr lang="en-US" altLang="zh-CN" sz="2300" dirty="0"/>
              <a:t>n</a:t>
            </a:r>
            <a:r>
              <a:rPr lang="zh-CN" altLang="en-US" sz="2300" dirty="0"/>
              <a:t>小数执行一次；为</a:t>
            </a:r>
            <a:r>
              <a:rPr lang="en-US" altLang="zh-CN" sz="2300" dirty="0"/>
              <a:t>a-b</a:t>
            </a:r>
            <a:r>
              <a:rPr lang="zh-CN" altLang="en-US" sz="2300" dirty="0"/>
              <a:t>表示从第</a:t>
            </a:r>
            <a:r>
              <a:rPr lang="en-US" altLang="zh-CN" sz="2300" dirty="0"/>
              <a:t>a</a:t>
            </a:r>
            <a:r>
              <a:rPr lang="zh-CN" altLang="en-US" sz="2300" dirty="0"/>
              <a:t>小时到第</a:t>
            </a:r>
            <a:r>
              <a:rPr lang="en-US" altLang="zh-CN" sz="2300" dirty="0"/>
              <a:t>b</a:t>
            </a:r>
            <a:r>
              <a:rPr lang="zh-CN" altLang="en-US" sz="2300" dirty="0"/>
              <a:t>小时这段时间要执行；为</a:t>
            </a:r>
            <a:r>
              <a:rPr lang="en-US" altLang="zh-CN" sz="2300" dirty="0" err="1"/>
              <a:t>a,b,c</a:t>
            </a:r>
            <a:r>
              <a:rPr lang="en-US" altLang="zh-CN" sz="2300" dirty="0"/>
              <a:t>,...</a:t>
            </a:r>
            <a:r>
              <a:rPr lang="zh-CN" altLang="en-US" sz="2300" dirty="0"/>
              <a:t>表示第</a:t>
            </a:r>
            <a:r>
              <a:rPr lang="en-US" altLang="zh-CN" sz="2300" dirty="0" err="1"/>
              <a:t>a,b,c</a:t>
            </a:r>
            <a:r>
              <a:rPr lang="zh-CN" altLang="en-US" sz="2300" dirty="0"/>
              <a:t>小时要执行</a:t>
            </a:r>
          </a:p>
          <a:p>
            <a:r>
              <a:rPr lang="zh-CN" altLang="en-US" sz="2300" dirty="0"/>
              <a:t>第三列</a:t>
            </a:r>
            <a:r>
              <a:rPr lang="en-US" altLang="zh-CN" sz="2300" dirty="0" err="1"/>
              <a:t>f3</a:t>
            </a:r>
            <a:r>
              <a:rPr lang="zh-CN" altLang="en-US" sz="2300" dirty="0"/>
              <a:t>代表日</a:t>
            </a:r>
            <a:r>
              <a:rPr lang="en-US" altLang="zh-CN" sz="2300" dirty="0"/>
              <a:t>1~31</a:t>
            </a:r>
            <a:r>
              <a:rPr lang="zh-CN" altLang="en-US" sz="2300" dirty="0"/>
              <a:t>：含义如上所示，以此类推；</a:t>
            </a:r>
          </a:p>
          <a:p>
            <a:r>
              <a:rPr lang="zh-CN" altLang="en-US" sz="2300" dirty="0"/>
              <a:t>第四列</a:t>
            </a:r>
            <a:r>
              <a:rPr lang="en-US" altLang="zh-CN" sz="2300" dirty="0" err="1"/>
              <a:t>f4</a:t>
            </a:r>
            <a:r>
              <a:rPr lang="zh-CN" altLang="en-US" sz="2300" dirty="0"/>
              <a:t>代表月</a:t>
            </a:r>
            <a:r>
              <a:rPr lang="en-US" altLang="zh-CN" sz="2300" dirty="0"/>
              <a:t>1~12</a:t>
            </a:r>
            <a:r>
              <a:rPr lang="zh-CN" altLang="en-US" sz="2300" dirty="0"/>
              <a:t>：含义如上所示，以此类推；</a:t>
            </a:r>
          </a:p>
          <a:p>
            <a:r>
              <a:rPr lang="zh-CN" altLang="en-US" sz="2300" dirty="0"/>
              <a:t>第五列</a:t>
            </a:r>
            <a:r>
              <a:rPr lang="en-US" altLang="zh-CN" sz="2300" dirty="0" err="1"/>
              <a:t>f5</a:t>
            </a:r>
            <a:r>
              <a:rPr lang="zh-CN" altLang="en-US" sz="2300" dirty="0"/>
              <a:t>代表星期</a:t>
            </a:r>
            <a:r>
              <a:rPr lang="en-US" altLang="zh-CN" sz="2300" dirty="0"/>
              <a:t>0~6</a:t>
            </a:r>
            <a:r>
              <a:rPr lang="zh-CN" altLang="en-US" sz="2300" dirty="0"/>
              <a:t>（</a:t>
            </a:r>
            <a:r>
              <a:rPr lang="en-US" altLang="zh-CN" sz="2300" dirty="0"/>
              <a:t>0</a:t>
            </a:r>
            <a:r>
              <a:rPr lang="zh-CN" altLang="en-US" sz="2300" dirty="0"/>
              <a:t>表示星期天）：含义如上所示，以此类推；</a:t>
            </a:r>
          </a:p>
          <a:p>
            <a:r>
              <a:rPr lang="zh-CN" altLang="en-US" sz="2300" dirty="0"/>
              <a:t>第六列</a:t>
            </a:r>
            <a:r>
              <a:rPr lang="en-US" altLang="zh-CN" sz="2300" dirty="0"/>
              <a:t>command</a:t>
            </a:r>
            <a:r>
              <a:rPr lang="zh-CN" altLang="en-US" sz="2300" dirty="0"/>
              <a:t>代表要运行的命令。</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40</a:t>
            </a:fld>
            <a:endParaRPr lang="en-US" altLang="zh-CN"/>
          </a:p>
        </p:txBody>
      </p:sp>
    </p:spTree>
    <p:extLst>
      <p:ext uri="{BB962C8B-B14F-4D97-AF65-F5344CB8AC3E}">
        <p14:creationId xmlns:p14="http://schemas.microsoft.com/office/powerpoint/2010/main" val="3749358575"/>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cron</a:t>
            </a:r>
            <a:r>
              <a:rPr lang="zh-CN" altLang="en-US" dirty="0"/>
              <a:t>调度</a:t>
            </a:r>
          </a:p>
        </p:txBody>
      </p:sp>
      <p:sp>
        <p:nvSpPr>
          <p:cNvPr id="3" name="内容占位符 2"/>
          <p:cNvSpPr>
            <a:spLocks noGrp="1"/>
          </p:cNvSpPr>
          <p:nvPr>
            <p:ph idx="1"/>
          </p:nvPr>
        </p:nvSpPr>
        <p:spPr>
          <a:xfrm>
            <a:off x="457200" y="1719263"/>
            <a:ext cx="8363272" cy="4411662"/>
          </a:xfrm>
        </p:spPr>
        <p:txBody>
          <a:bodyPr/>
          <a:lstStyle/>
          <a:p>
            <a:pPr marL="0" indent="0">
              <a:buNone/>
            </a:pPr>
            <a:r>
              <a:rPr lang="zh-CN" altLang="en-US" sz="2400" dirty="0"/>
              <a:t>例</a:t>
            </a:r>
            <a:r>
              <a:rPr lang="en-US" altLang="zh-CN" sz="2400" dirty="0"/>
              <a:t>8</a:t>
            </a:r>
            <a:r>
              <a:rPr lang="zh-CN" altLang="en-US" sz="2400" dirty="0"/>
              <a:t>：</a:t>
            </a:r>
            <a:r>
              <a:rPr lang="en-US" altLang="zh-CN" sz="2400" dirty="0" err="1"/>
              <a:t>helen</a:t>
            </a:r>
            <a:r>
              <a:rPr lang="zh-CN" altLang="en-US" sz="2400" dirty="0"/>
              <a:t>用户设置</a:t>
            </a:r>
            <a:r>
              <a:rPr lang="en-US" altLang="zh-CN" sz="2400" dirty="0" err="1"/>
              <a:t>cron</a:t>
            </a:r>
            <a:r>
              <a:rPr lang="zh-CN" altLang="en-US" sz="2400" dirty="0"/>
              <a:t>调度，要求每周五的</a:t>
            </a:r>
            <a:r>
              <a:rPr lang="en-US" altLang="zh-CN" sz="2400" dirty="0"/>
              <a:t>17</a:t>
            </a:r>
            <a:r>
              <a:rPr lang="zh-CN" altLang="en-US" sz="2400" dirty="0"/>
              <a:t>时</a:t>
            </a:r>
            <a:r>
              <a:rPr lang="en-US" altLang="zh-CN" sz="2400" dirty="0"/>
              <a:t>00</a:t>
            </a:r>
            <a:r>
              <a:rPr lang="zh-CN" altLang="en-US" sz="2400" dirty="0"/>
              <a:t>分将</a:t>
            </a:r>
            <a:r>
              <a:rPr lang="en-US" altLang="zh-CN" sz="2400" dirty="0"/>
              <a:t>/home/</a:t>
            </a:r>
            <a:r>
              <a:rPr lang="en-US" altLang="zh-CN" sz="2400" dirty="0" err="1"/>
              <a:t>helen</a:t>
            </a:r>
            <a:r>
              <a:rPr lang="en-US" altLang="zh-CN" sz="2400" dirty="0"/>
              <a:t>/data</a:t>
            </a:r>
            <a:r>
              <a:rPr lang="zh-CN" altLang="en-US" sz="2400" dirty="0"/>
              <a:t>目录中的所有文件归档压缩为</a:t>
            </a:r>
            <a:r>
              <a:rPr lang="en-US" altLang="zh-CN" sz="2400" dirty="0"/>
              <a:t>/backup</a:t>
            </a:r>
            <a:r>
              <a:rPr lang="zh-CN" altLang="en-US" sz="2400" dirty="0"/>
              <a:t>目录中的</a:t>
            </a:r>
            <a:r>
              <a:rPr lang="en-US" altLang="zh-CN" sz="2400" dirty="0" err="1"/>
              <a:t>helen-data.tar.gz</a:t>
            </a:r>
            <a:r>
              <a:rPr lang="zh-CN" altLang="en-US" sz="2400" dirty="0"/>
              <a:t>文件。</a:t>
            </a:r>
            <a:endParaRPr lang="en-US" altLang="zh-CN" sz="2400" dirty="0"/>
          </a:p>
          <a:p>
            <a:pPr marL="0" indent="0">
              <a:buNone/>
            </a:pPr>
            <a:r>
              <a:rPr lang="zh-CN" altLang="en-US" sz="2400" dirty="0"/>
              <a:t>［</a:t>
            </a:r>
            <a:r>
              <a:rPr lang="en-US" altLang="zh-CN" sz="2400" dirty="0" err="1"/>
              <a:t>helen</a:t>
            </a:r>
            <a:r>
              <a:rPr lang="en-US" altLang="zh-CN" sz="2400" dirty="0"/>
              <a:t>@ Linux  </a:t>
            </a:r>
            <a:r>
              <a:rPr lang="en-US" altLang="zh-CN" sz="2400" dirty="0" err="1"/>
              <a:t>helen</a:t>
            </a:r>
            <a:r>
              <a:rPr lang="zh-CN" altLang="en-US" sz="2400" dirty="0"/>
              <a:t>］</a:t>
            </a:r>
            <a:r>
              <a:rPr lang="en-US" altLang="zh-CN" sz="2400" dirty="0"/>
              <a:t>$  </a:t>
            </a:r>
            <a:r>
              <a:rPr lang="en-US" altLang="zh-CN" sz="2400" dirty="0" err="1">
                <a:solidFill>
                  <a:srgbClr val="0000CC"/>
                </a:solidFill>
              </a:rPr>
              <a:t>crontab</a:t>
            </a:r>
            <a:r>
              <a:rPr lang="en-US" altLang="zh-CN" sz="2400" dirty="0">
                <a:solidFill>
                  <a:srgbClr val="0000CC"/>
                </a:solidFill>
              </a:rPr>
              <a:t> –e</a:t>
            </a:r>
          </a:p>
          <a:p>
            <a:pPr marL="0" indent="0">
              <a:buNone/>
            </a:pPr>
            <a:r>
              <a:rPr lang="zh-CN" altLang="en-US" sz="2400" dirty="0"/>
              <a:t>输入</a:t>
            </a:r>
            <a:r>
              <a:rPr lang="en-US" altLang="zh-CN" sz="2400" dirty="0" err="1"/>
              <a:t>crontab</a:t>
            </a:r>
            <a:r>
              <a:rPr lang="en-US" altLang="zh-CN" sz="2400" dirty="0"/>
              <a:t> –e </a:t>
            </a:r>
            <a:r>
              <a:rPr lang="zh-CN" altLang="en-US" sz="2400" dirty="0"/>
              <a:t>命令后，系统自动启动</a:t>
            </a:r>
            <a:r>
              <a:rPr lang="en-US" altLang="zh-CN" sz="2400" dirty="0"/>
              <a:t>vi</a:t>
            </a:r>
            <a:r>
              <a:rPr lang="zh-CN" altLang="en-US" sz="2400" dirty="0"/>
              <a:t>编辑器，输入以下配置文件的内容后保存退出</a:t>
            </a:r>
            <a:endParaRPr lang="en-US" altLang="zh-CN" sz="2400" dirty="0"/>
          </a:p>
          <a:p>
            <a:pPr marL="0" indent="0">
              <a:buNone/>
            </a:pPr>
            <a:endParaRPr lang="en-US" altLang="zh-CN" sz="2400" dirty="0"/>
          </a:p>
          <a:p>
            <a:pPr marL="0" indent="0">
              <a:buNone/>
            </a:pPr>
            <a:r>
              <a:rPr lang="en-US" altLang="zh-CN" sz="2100" dirty="0">
                <a:solidFill>
                  <a:srgbClr val="0000CC"/>
                </a:solidFill>
              </a:rPr>
              <a:t>00 17 * *  5 tar –</a:t>
            </a:r>
            <a:r>
              <a:rPr lang="en-US" altLang="zh-CN" sz="2100" dirty="0" err="1">
                <a:solidFill>
                  <a:srgbClr val="0000CC"/>
                </a:solidFill>
              </a:rPr>
              <a:t>czf</a:t>
            </a:r>
            <a:r>
              <a:rPr lang="en-US" altLang="zh-CN" sz="2100" dirty="0">
                <a:solidFill>
                  <a:srgbClr val="0000CC"/>
                </a:solidFill>
              </a:rPr>
              <a:t> /backup/</a:t>
            </a:r>
            <a:r>
              <a:rPr lang="en-US" altLang="zh-CN" sz="2100" dirty="0" err="1">
                <a:solidFill>
                  <a:srgbClr val="0000CC"/>
                </a:solidFill>
              </a:rPr>
              <a:t>helen-data.tar.gz</a:t>
            </a:r>
            <a:r>
              <a:rPr lang="en-US" altLang="zh-CN" sz="2100" dirty="0">
                <a:solidFill>
                  <a:srgbClr val="0000CC"/>
                </a:solidFill>
              </a:rPr>
              <a:t>    /home/</a:t>
            </a:r>
            <a:r>
              <a:rPr lang="en-US" altLang="zh-CN" sz="2100" dirty="0" err="1">
                <a:solidFill>
                  <a:srgbClr val="0000CC"/>
                </a:solidFill>
              </a:rPr>
              <a:t>helen</a:t>
            </a:r>
            <a:r>
              <a:rPr lang="en-US" altLang="zh-CN" sz="2100" dirty="0">
                <a:solidFill>
                  <a:srgbClr val="0000CC"/>
                </a:solidFill>
              </a:rPr>
              <a:t>/data </a:t>
            </a:r>
            <a:endParaRPr lang="zh-CN" altLang="en-US" sz="2100" dirty="0">
              <a:solidFill>
                <a:srgbClr val="0000CC"/>
              </a:solidFill>
            </a:endParaRP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41</a:t>
            </a:fld>
            <a:endParaRPr lang="en-US" altLang="zh-CN"/>
          </a:p>
        </p:txBody>
      </p:sp>
    </p:spTree>
    <p:extLst>
      <p:ext uri="{BB962C8B-B14F-4D97-AF65-F5344CB8AC3E}">
        <p14:creationId xmlns:p14="http://schemas.microsoft.com/office/powerpoint/2010/main" val="109299074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cron</a:t>
            </a:r>
            <a:r>
              <a:rPr lang="zh-CN" altLang="en-US" dirty="0"/>
              <a:t>调度</a:t>
            </a:r>
          </a:p>
        </p:txBody>
      </p:sp>
      <p:sp>
        <p:nvSpPr>
          <p:cNvPr id="3" name="内容占位符 2"/>
          <p:cNvSpPr>
            <a:spLocks noGrp="1"/>
          </p:cNvSpPr>
          <p:nvPr>
            <p:ph idx="1"/>
          </p:nvPr>
        </p:nvSpPr>
        <p:spPr>
          <a:xfrm>
            <a:off x="313184" y="1719263"/>
            <a:ext cx="8651304" cy="4411662"/>
          </a:xfrm>
        </p:spPr>
        <p:txBody>
          <a:bodyPr/>
          <a:lstStyle/>
          <a:p>
            <a:pPr marL="0" indent="0">
              <a:buNone/>
            </a:pPr>
            <a:r>
              <a:rPr lang="zh-CN" altLang="en-US" sz="2600" dirty="0"/>
              <a:t>例</a:t>
            </a:r>
            <a:r>
              <a:rPr lang="en-US" altLang="zh-CN" sz="2600" dirty="0"/>
              <a:t>9</a:t>
            </a:r>
            <a:r>
              <a:rPr lang="zh-CN" altLang="en-US" sz="2600" dirty="0"/>
              <a:t>：</a:t>
            </a:r>
            <a:r>
              <a:rPr lang="en-US" altLang="zh-CN" sz="2600" dirty="0" err="1"/>
              <a:t>helen</a:t>
            </a:r>
            <a:r>
              <a:rPr lang="zh-CN" altLang="en-US" sz="2600" dirty="0"/>
              <a:t>用户查看</a:t>
            </a:r>
            <a:r>
              <a:rPr lang="en-US" altLang="zh-CN" sz="2600" dirty="0" err="1"/>
              <a:t>cron</a:t>
            </a:r>
            <a:r>
              <a:rPr lang="zh-CN" altLang="en-US" sz="2600" dirty="0"/>
              <a:t>调度的内容。</a:t>
            </a:r>
            <a:endParaRPr lang="en-US" altLang="zh-CN" sz="2600" dirty="0"/>
          </a:p>
          <a:p>
            <a:pPr marL="0" indent="0">
              <a:buNone/>
            </a:pPr>
            <a:r>
              <a:rPr lang="zh-CN" altLang="en-US" sz="2800" dirty="0"/>
              <a:t>［</a:t>
            </a:r>
            <a:r>
              <a:rPr lang="en-US" altLang="zh-CN" sz="2800" dirty="0" err="1"/>
              <a:t>helen</a:t>
            </a:r>
            <a:r>
              <a:rPr lang="en-US" altLang="zh-CN" sz="2800" dirty="0"/>
              <a:t>@ Linux  </a:t>
            </a:r>
            <a:r>
              <a:rPr lang="en-US" altLang="zh-CN" sz="2800" dirty="0" err="1"/>
              <a:t>helen</a:t>
            </a:r>
            <a:r>
              <a:rPr lang="zh-CN" altLang="en-US" sz="2800" dirty="0"/>
              <a:t>］</a:t>
            </a:r>
            <a:r>
              <a:rPr lang="en-US" altLang="zh-CN" sz="2800" dirty="0"/>
              <a:t>$  </a:t>
            </a:r>
            <a:r>
              <a:rPr lang="en-US" altLang="zh-CN" sz="2800" dirty="0" err="1">
                <a:solidFill>
                  <a:srgbClr val="0000CC"/>
                </a:solidFill>
              </a:rPr>
              <a:t>crontab</a:t>
            </a:r>
            <a:r>
              <a:rPr lang="en-US" altLang="zh-CN" sz="2800" dirty="0">
                <a:solidFill>
                  <a:srgbClr val="0000CC"/>
                </a:solidFill>
              </a:rPr>
              <a:t>  –l</a:t>
            </a:r>
          </a:p>
          <a:p>
            <a:pPr marL="0" indent="0">
              <a:buNone/>
            </a:pPr>
            <a:r>
              <a:rPr lang="en-US" altLang="zh-CN" sz="2200" dirty="0"/>
              <a:t>00  17  * *  5 tar –</a:t>
            </a:r>
            <a:r>
              <a:rPr lang="en-US" altLang="zh-CN" sz="2200" dirty="0" err="1"/>
              <a:t>czf</a:t>
            </a:r>
            <a:r>
              <a:rPr lang="en-US" altLang="zh-CN" sz="2200" dirty="0"/>
              <a:t> /backup/</a:t>
            </a:r>
            <a:r>
              <a:rPr lang="en-US" altLang="zh-CN" sz="2200" dirty="0" err="1"/>
              <a:t>helen-data.tar.gz</a:t>
            </a:r>
            <a:r>
              <a:rPr lang="en-US" altLang="zh-CN" sz="2200" dirty="0"/>
              <a:t> /home/</a:t>
            </a:r>
            <a:r>
              <a:rPr lang="en-US" altLang="zh-CN" sz="2200" dirty="0" err="1"/>
              <a:t>helen</a:t>
            </a:r>
            <a:r>
              <a:rPr lang="en-US" altLang="zh-CN" sz="2200" dirty="0"/>
              <a:t>/data </a:t>
            </a:r>
            <a:endParaRPr lang="zh-CN" altLang="en-US" sz="2200" dirty="0"/>
          </a:p>
          <a:p>
            <a:pPr marL="0" indent="0">
              <a:buNone/>
            </a:pPr>
            <a:endParaRPr lang="en-US" altLang="zh-CN" sz="2800" dirty="0"/>
          </a:p>
          <a:p>
            <a:pPr marL="0" indent="0">
              <a:buNone/>
            </a:pPr>
            <a:r>
              <a:rPr lang="zh-CN" altLang="en-US" sz="2600" dirty="0"/>
              <a:t> 例</a:t>
            </a:r>
            <a:r>
              <a:rPr lang="en-US" altLang="zh-CN" sz="2600" dirty="0"/>
              <a:t>10</a:t>
            </a:r>
            <a:r>
              <a:rPr lang="zh-CN" altLang="en-US" sz="2600" dirty="0"/>
              <a:t>：</a:t>
            </a:r>
            <a:r>
              <a:rPr lang="en-US" altLang="zh-CN" sz="2600" dirty="0" err="1"/>
              <a:t>helen</a:t>
            </a:r>
            <a:r>
              <a:rPr lang="zh-CN" altLang="en-US" sz="2600" dirty="0"/>
              <a:t>用户删除</a:t>
            </a:r>
            <a:r>
              <a:rPr lang="en-US" altLang="zh-CN" sz="2600" dirty="0" err="1"/>
              <a:t>cron</a:t>
            </a:r>
            <a:r>
              <a:rPr lang="zh-CN" altLang="en-US" sz="2600" dirty="0"/>
              <a:t>调度。</a:t>
            </a:r>
            <a:endParaRPr lang="en-US" altLang="zh-CN" sz="2600" dirty="0"/>
          </a:p>
          <a:p>
            <a:pPr marL="0" indent="0">
              <a:buNone/>
            </a:pPr>
            <a:r>
              <a:rPr lang="zh-CN" altLang="en-US" sz="2600" dirty="0"/>
              <a:t>［</a:t>
            </a:r>
            <a:r>
              <a:rPr lang="en-US" altLang="zh-CN" sz="2600" dirty="0" err="1"/>
              <a:t>helen</a:t>
            </a:r>
            <a:r>
              <a:rPr lang="en-US" altLang="zh-CN" sz="2600" dirty="0"/>
              <a:t>@ Linux  </a:t>
            </a:r>
            <a:r>
              <a:rPr lang="en-US" altLang="zh-CN" sz="2600" dirty="0" err="1"/>
              <a:t>helen</a:t>
            </a:r>
            <a:r>
              <a:rPr lang="zh-CN" altLang="en-US" sz="2600" dirty="0"/>
              <a:t>］</a:t>
            </a:r>
            <a:r>
              <a:rPr lang="en-US" altLang="zh-CN" sz="2600" dirty="0"/>
              <a:t>$  </a:t>
            </a:r>
            <a:r>
              <a:rPr lang="en-US" altLang="zh-CN" sz="2600" dirty="0" err="1">
                <a:solidFill>
                  <a:srgbClr val="0000CC"/>
                </a:solidFill>
              </a:rPr>
              <a:t>crontab</a:t>
            </a:r>
            <a:r>
              <a:rPr lang="en-US" altLang="zh-CN" sz="2600" dirty="0">
                <a:solidFill>
                  <a:srgbClr val="0000CC"/>
                </a:solidFill>
              </a:rPr>
              <a:t>  –r</a:t>
            </a:r>
          </a:p>
          <a:p>
            <a:pPr marL="0" indent="0">
              <a:buNone/>
            </a:pPr>
            <a:r>
              <a:rPr lang="zh-CN" altLang="en-US" sz="2600" dirty="0"/>
              <a:t>［</a:t>
            </a:r>
            <a:r>
              <a:rPr lang="en-US" altLang="zh-CN" sz="2600" dirty="0" err="1"/>
              <a:t>helen</a:t>
            </a:r>
            <a:r>
              <a:rPr lang="en-US" altLang="zh-CN" sz="2600" dirty="0"/>
              <a:t>@ Linux  </a:t>
            </a:r>
            <a:r>
              <a:rPr lang="en-US" altLang="zh-CN" sz="2600" dirty="0" err="1"/>
              <a:t>helen</a:t>
            </a:r>
            <a:r>
              <a:rPr lang="zh-CN" altLang="en-US" sz="2600" dirty="0"/>
              <a:t>］</a:t>
            </a:r>
            <a:r>
              <a:rPr lang="en-US" altLang="zh-CN" sz="2600" dirty="0"/>
              <a:t>$  </a:t>
            </a:r>
            <a:r>
              <a:rPr lang="en-US" altLang="zh-CN" sz="2600" dirty="0" err="1"/>
              <a:t>crontab</a:t>
            </a:r>
            <a:r>
              <a:rPr lang="en-US" altLang="zh-CN" sz="2600" dirty="0"/>
              <a:t>  –l</a:t>
            </a:r>
          </a:p>
          <a:p>
            <a:pPr marL="0" indent="0">
              <a:buNone/>
            </a:pPr>
            <a:r>
              <a:rPr lang="en-US" altLang="zh-CN" sz="2600" dirty="0"/>
              <a:t>   no </a:t>
            </a:r>
            <a:r>
              <a:rPr lang="en-US" altLang="zh-CN" sz="2600" dirty="0" err="1"/>
              <a:t>crontab</a:t>
            </a:r>
            <a:r>
              <a:rPr lang="en-US" altLang="zh-CN" sz="2600" dirty="0"/>
              <a:t> for </a:t>
            </a:r>
            <a:r>
              <a:rPr lang="en-US" altLang="zh-CN" sz="2600" dirty="0" err="1"/>
              <a:t>helen</a:t>
            </a:r>
            <a:endParaRPr lang="zh-CN" altLang="en-US" sz="26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42</a:t>
            </a:fld>
            <a:endParaRPr lang="en-US" altLang="zh-CN"/>
          </a:p>
        </p:txBody>
      </p:sp>
    </p:spTree>
    <p:extLst>
      <p:ext uri="{BB962C8B-B14F-4D97-AF65-F5344CB8AC3E}">
        <p14:creationId xmlns:p14="http://schemas.microsoft.com/office/powerpoint/2010/main" val="824400795"/>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pPr marL="0" indent="0">
              <a:buNone/>
            </a:pPr>
            <a:r>
              <a:rPr lang="zh-CN" altLang="en-US" sz="2800" dirty="0">
                <a:solidFill>
                  <a:srgbClr val="0000CC"/>
                </a:solidFill>
              </a:rPr>
              <a:t>练习</a:t>
            </a:r>
            <a:r>
              <a:rPr lang="en-US" altLang="zh-CN" sz="2800" dirty="0">
                <a:solidFill>
                  <a:srgbClr val="0000CC"/>
                </a:solidFill>
              </a:rPr>
              <a:t>1</a:t>
            </a:r>
            <a:r>
              <a:rPr lang="zh-CN" altLang="en-US" sz="2800" dirty="0"/>
              <a:t>：某系统管理员需每天需要重复下列工作，请按要求编制一个解决方案：</a:t>
            </a:r>
          </a:p>
          <a:p>
            <a:pPr marL="0" indent="0">
              <a:buNone/>
            </a:pPr>
            <a:r>
              <a:rPr lang="en-US" altLang="zh-CN" sz="2800" dirty="0"/>
              <a:t>1. </a:t>
            </a:r>
            <a:r>
              <a:rPr lang="zh-CN" altLang="en-US" sz="2800" dirty="0"/>
              <a:t>在下午</a:t>
            </a:r>
            <a:r>
              <a:rPr lang="en-US" altLang="zh-CN" sz="2800" dirty="0"/>
              <a:t>5:30</a:t>
            </a:r>
            <a:r>
              <a:rPr lang="zh-CN" altLang="en-US" sz="2800" dirty="0"/>
              <a:t>删除</a:t>
            </a:r>
            <a:r>
              <a:rPr lang="en-US" altLang="zh-CN" sz="2800" dirty="0"/>
              <a:t>/</a:t>
            </a:r>
            <a:r>
              <a:rPr lang="en-US" altLang="zh-CN" sz="2800" dirty="0" err="1"/>
              <a:t>abc</a:t>
            </a:r>
            <a:r>
              <a:rPr lang="zh-CN" altLang="en-US" sz="2800" dirty="0"/>
              <a:t>目录下的全部子目录和全部文件；</a:t>
            </a:r>
          </a:p>
          <a:p>
            <a:pPr marL="0" indent="0">
              <a:buNone/>
            </a:pPr>
            <a:r>
              <a:rPr lang="en-US" altLang="zh-CN" sz="2800" dirty="0"/>
              <a:t>2. </a:t>
            </a:r>
            <a:r>
              <a:rPr lang="zh-CN" altLang="en-US" sz="2800" dirty="0"/>
              <a:t>从上午</a:t>
            </a:r>
            <a:r>
              <a:rPr lang="en-US" altLang="zh-CN" sz="2800" dirty="0"/>
              <a:t>9:00</a:t>
            </a:r>
            <a:r>
              <a:rPr lang="zh-CN" altLang="en-US" sz="2800" dirty="0"/>
              <a:t>～下午</a:t>
            </a:r>
            <a:r>
              <a:rPr lang="en-US" altLang="zh-CN" sz="2800" dirty="0"/>
              <a:t>6:00</a:t>
            </a:r>
            <a:r>
              <a:rPr lang="zh-CN" altLang="en-US" sz="2800" dirty="0"/>
              <a:t>每小时读取</a:t>
            </a:r>
            <a:r>
              <a:rPr lang="en-US" altLang="zh-CN" sz="2800" dirty="0"/>
              <a:t>/xyz</a:t>
            </a:r>
            <a:r>
              <a:rPr lang="zh-CN" altLang="en-US" sz="2800" dirty="0"/>
              <a:t>目录下</a:t>
            </a:r>
            <a:r>
              <a:rPr lang="en-US" altLang="zh-CN" sz="2800" dirty="0"/>
              <a:t>test</a:t>
            </a:r>
            <a:r>
              <a:rPr lang="zh-CN" altLang="en-US" sz="2800" dirty="0"/>
              <a:t>文件中后</a:t>
            </a:r>
            <a:r>
              <a:rPr lang="en-US" altLang="zh-CN" sz="2800" dirty="0"/>
              <a:t>5</a:t>
            </a:r>
            <a:r>
              <a:rPr lang="zh-CN" altLang="en-US" sz="2800" dirty="0"/>
              <a:t>行全部数据追加到</a:t>
            </a:r>
            <a:r>
              <a:rPr lang="en-US" altLang="zh-CN" sz="2800" dirty="0"/>
              <a:t>/backup</a:t>
            </a:r>
            <a:r>
              <a:rPr lang="zh-CN" altLang="en-US" sz="2800" dirty="0"/>
              <a:t>目录下的</a:t>
            </a:r>
            <a:r>
              <a:rPr lang="en-US" altLang="zh-CN" sz="2800" dirty="0" err="1"/>
              <a:t>bake1.txt</a:t>
            </a:r>
            <a:r>
              <a:rPr lang="zh-CN" altLang="en-US" sz="2800" dirty="0"/>
              <a:t>文件内；</a:t>
            </a:r>
            <a:endParaRPr lang="en-US" altLang="zh-CN" sz="2800" dirty="0"/>
          </a:p>
          <a:p>
            <a:pPr marL="0" indent="0">
              <a:buNone/>
            </a:pPr>
            <a:r>
              <a:rPr lang="en-US" altLang="zh-CN" sz="2800" dirty="0"/>
              <a:t>3.  </a:t>
            </a:r>
            <a:r>
              <a:rPr lang="zh-CN" altLang="en-US" sz="2800" dirty="0"/>
              <a:t>每周一下午</a:t>
            </a:r>
            <a:r>
              <a:rPr lang="en-US" altLang="zh-CN" sz="2800" dirty="0"/>
              <a:t>5</a:t>
            </a:r>
            <a:r>
              <a:rPr lang="zh-CN" altLang="en-US" sz="2800" dirty="0"/>
              <a:t>：</a:t>
            </a:r>
            <a:r>
              <a:rPr lang="en-US" altLang="zh-CN" sz="2800" dirty="0"/>
              <a:t>50</a:t>
            </a:r>
            <a:r>
              <a:rPr lang="zh-CN" altLang="en-US" sz="2800" dirty="0"/>
              <a:t>分将</a:t>
            </a:r>
            <a:r>
              <a:rPr lang="en-US" altLang="zh-CN" sz="2800" dirty="0"/>
              <a:t>/data</a:t>
            </a:r>
            <a:r>
              <a:rPr lang="zh-CN" altLang="en-US" sz="2800" dirty="0"/>
              <a:t>目录下的所有目录和文件归档并压缩为文件</a:t>
            </a:r>
            <a:r>
              <a:rPr lang="en-US" altLang="zh-CN" sz="2800" dirty="0" err="1"/>
              <a:t>backup.tar.gz</a:t>
            </a:r>
            <a:r>
              <a:rPr lang="zh-CN" altLang="en-US" sz="2800" dirty="0"/>
              <a:t>。</a:t>
            </a:r>
            <a:endParaRPr lang="en-US" altLang="zh-CN" sz="2800" dirty="0"/>
          </a:p>
          <a:p>
            <a:pPr marL="0" indent="0">
              <a:buNone/>
            </a:pPr>
            <a:endParaRPr lang="zh-CN" altLang="en-US" sz="2800"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43</a:t>
            </a:fld>
            <a:endParaRPr lang="en-US" altLang="zh-CN"/>
          </a:p>
        </p:txBody>
      </p:sp>
    </p:spTree>
    <p:extLst>
      <p:ext uri="{BB962C8B-B14F-4D97-AF65-F5344CB8AC3E}">
        <p14:creationId xmlns:p14="http://schemas.microsoft.com/office/powerpoint/2010/main" val="3249686492"/>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sz="2400" dirty="0"/>
              <a:t>解答：</a:t>
            </a:r>
            <a:endParaRPr lang="en-US" altLang="zh-CN" sz="2400" dirty="0"/>
          </a:p>
          <a:p>
            <a:pPr marL="0" indent="0">
              <a:buNone/>
            </a:pPr>
            <a:r>
              <a:rPr lang="zh-CN" altLang="en-US" sz="2400" dirty="0"/>
              <a:t>（</a:t>
            </a:r>
            <a:r>
              <a:rPr lang="en-US" altLang="zh-CN" sz="2400" dirty="0"/>
              <a:t>1</a:t>
            </a:r>
            <a:r>
              <a:rPr lang="zh-CN" altLang="en-US" sz="2400" dirty="0"/>
              <a:t>）用</a:t>
            </a:r>
            <a:r>
              <a:rPr lang="en-US" altLang="zh-CN" sz="2400" dirty="0"/>
              <a:t>vi</a:t>
            </a:r>
            <a:r>
              <a:rPr lang="zh-CN" altLang="en-US" sz="2400" dirty="0"/>
              <a:t>编辑器创建一个名为</a:t>
            </a:r>
            <a:r>
              <a:rPr lang="en-US" altLang="zh-CN" sz="2400" dirty="0" err="1"/>
              <a:t>progx</a:t>
            </a:r>
            <a:r>
              <a:rPr lang="zh-CN" altLang="en-US" sz="2400" dirty="0"/>
              <a:t>的</a:t>
            </a:r>
            <a:r>
              <a:rPr lang="en-US" altLang="zh-CN" sz="2400" dirty="0" err="1"/>
              <a:t>crontab</a:t>
            </a:r>
            <a:r>
              <a:rPr lang="zh-CN" altLang="en-US" sz="2400" dirty="0"/>
              <a:t>文件；</a:t>
            </a:r>
            <a:endParaRPr lang="en-US" altLang="zh-CN" sz="2400" dirty="0"/>
          </a:p>
          <a:p>
            <a:pPr marL="0" indent="0">
              <a:buNone/>
            </a:pPr>
            <a:r>
              <a:rPr lang="en-US" altLang="zh-CN" sz="2400" dirty="0"/>
              <a:t>    vi  /root/</a:t>
            </a:r>
            <a:r>
              <a:rPr lang="en-US" altLang="zh-CN" sz="2400" dirty="0" err="1"/>
              <a:t>grogx.cron</a:t>
            </a:r>
            <a:endParaRPr lang="zh-CN" altLang="zh-CN" sz="2400" dirty="0"/>
          </a:p>
          <a:p>
            <a:pPr marL="0" indent="0">
              <a:buNone/>
            </a:pPr>
            <a:r>
              <a:rPr lang="zh-CN" altLang="en-US" sz="2400" dirty="0"/>
              <a:t>（</a:t>
            </a:r>
            <a:r>
              <a:rPr lang="en-US" altLang="zh-CN" sz="2400" dirty="0"/>
              <a:t>2</a:t>
            </a:r>
            <a:r>
              <a:rPr lang="zh-CN" altLang="en-US" sz="2400" dirty="0"/>
              <a:t>）</a:t>
            </a:r>
            <a:r>
              <a:rPr lang="en-US" altLang="zh-CN" sz="2400" dirty="0" err="1"/>
              <a:t>progx</a:t>
            </a:r>
            <a:r>
              <a:rPr lang="zh-CN" altLang="en-US" sz="2400" dirty="0"/>
              <a:t>文件的内容为：</a:t>
            </a:r>
            <a:endParaRPr lang="en-US" altLang="zh-CN" sz="2400" dirty="0"/>
          </a:p>
          <a:p>
            <a:pPr marL="0" indent="0">
              <a:buNone/>
            </a:pPr>
            <a:r>
              <a:rPr lang="en-US" altLang="zh-CN" sz="2400" dirty="0"/>
              <a:t>    30  17  *  *  *   </a:t>
            </a:r>
            <a:r>
              <a:rPr lang="en-US" altLang="zh-CN" sz="2400" dirty="0" err="1"/>
              <a:t>rm</a:t>
            </a:r>
            <a:r>
              <a:rPr lang="en-US" altLang="zh-CN" sz="2400" dirty="0"/>
              <a:t>  –</a:t>
            </a:r>
            <a:r>
              <a:rPr lang="en-US" altLang="zh-CN" sz="2400" dirty="0" err="1"/>
              <a:t>rf</a:t>
            </a:r>
            <a:r>
              <a:rPr lang="en-US" altLang="zh-CN" sz="2400" dirty="0"/>
              <a:t>   /</a:t>
            </a:r>
            <a:r>
              <a:rPr lang="en-US" altLang="zh-CN" sz="2400" dirty="0" err="1"/>
              <a:t>abc</a:t>
            </a:r>
            <a:r>
              <a:rPr lang="en-US" altLang="zh-CN" sz="2400" dirty="0"/>
              <a:t>/*</a:t>
            </a:r>
          </a:p>
          <a:p>
            <a:pPr marL="0" indent="0">
              <a:buNone/>
            </a:pPr>
            <a:r>
              <a:rPr lang="en-US" altLang="zh-CN" sz="2400" dirty="0"/>
              <a:t>    00 9-18/1  *  *  *  tail –5 /xyz/test&gt;&gt;/backup/</a:t>
            </a:r>
            <a:r>
              <a:rPr lang="en-US" altLang="zh-CN" sz="2400" dirty="0" err="1"/>
              <a:t>bake1.txt</a:t>
            </a:r>
            <a:endParaRPr lang="en-US" altLang="zh-CN" sz="2400" dirty="0"/>
          </a:p>
          <a:p>
            <a:pPr marL="0" indent="0">
              <a:buNone/>
            </a:pPr>
            <a:r>
              <a:rPr lang="en-US" altLang="zh-CN" sz="2400" dirty="0"/>
              <a:t>    50 17  *  *  1   tar –</a:t>
            </a:r>
            <a:r>
              <a:rPr lang="en-US" altLang="zh-CN" sz="2400" dirty="0" err="1"/>
              <a:t>zcvf</a:t>
            </a:r>
            <a:r>
              <a:rPr lang="en-US" altLang="zh-CN" sz="2400" dirty="0"/>
              <a:t>   </a:t>
            </a:r>
            <a:r>
              <a:rPr lang="en-US" altLang="zh-CN" sz="2400" dirty="0" err="1"/>
              <a:t>backup.tar.gz</a:t>
            </a:r>
            <a:r>
              <a:rPr lang="en-US" altLang="zh-CN" sz="2400" dirty="0"/>
              <a:t>   /data</a:t>
            </a:r>
            <a:endParaRPr lang="zh-CN" altLang="zh-CN" sz="2400"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44</a:t>
            </a:fld>
            <a:endParaRPr lang="en-US" altLang="zh-CN"/>
          </a:p>
        </p:txBody>
      </p:sp>
    </p:spTree>
    <p:extLst>
      <p:ext uri="{BB962C8B-B14F-4D97-AF65-F5344CB8AC3E}">
        <p14:creationId xmlns:p14="http://schemas.microsoft.com/office/powerpoint/2010/main" val="2312583545"/>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zh-CN" altLang="en-US" dirty="0"/>
              <a:t>内存管理</a:t>
            </a:r>
          </a:p>
        </p:txBody>
      </p:sp>
      <p:sp>
        <p:nvSpPr>
          <p:cNvPr id="29699" name="Rectangle 3"/>
          <p:cNvSpPr>
            <a:spLocks noGrp="1"/>
          </p:cNvSpPr>
          <p:nvPr>
            <p:ph type="body" idx="1"/>
          </p:nvPr>
        </p:nvSpPr>
        <p:spPr>
          <a:xfrm>
            <a:off x="179512" y="1465610"/>
            <a:ext cx="8280920" cy="4843710"/>
          </a:xfrm>
        </p:spPr>
        <p:txBody>
          <a:bodyPr/>
          <a:lstStyle/>
          <a:p>
            <a:r>
              <a:rPr lang="zh-CN" altLang="en-US" sz="2600" dirty="0">
                <a:solidFill>
                  <a:srgbClr val="0000CC"/>
                </a:solidFill>
                <a:latin typeface="+mn-ea"/>
              </a:rPr>
              <a:t>进程管理与内存管理密不可分</a:t>
            </a:r>
            <a:r>
              <a:rPr lang="zh-CN" altLang="en-US" sz="2600" dirty="0">
                <a:latin typeface="+mn-ea"/>
              </a:rPr>
              <a:t>，进程的创建过程就直接涉及内存空间的问题。</a:t>
            </a:r>
            <a:endParaRPr lang="en-US" altLang="zh-CN" sz="2600" dirty="0">
              <a:latin typeface="+mn-ea"/>
            </a:endParaRPr>
          </a:p>
          <a:p>
            <a:r>
              <a:rPr lang="zh-CN" altLang="en-US" sz="2600" dirty="0">
                <a:latin typeface="+mn-ea"/>
              </a:rPr>
              <a:t>一个进程经过编译和链接之后，成为可执行文件。操作系统核心将可执行文件作为进程实体装入内存，进程实体分为</a:t>
            </a:r>
            <a:r>
              <a:rPr lang="zh-CN" altLang="en-US" sz="2600" dirty="0">
                <a:solidFill>
                  <a:srgbClr val="0000CC"/>
                </a:solidFill>
                <a:latin typeface="+mn-ea"/>
              </a:rPr>
              <a:t>正文段</a:t>
            </a:r>
            <a:r>
              <a:rPr lang="zh-CN" altLang="en-US" sz="2600" dirty="0">
                <a:latin typeface="+mn-ea"/>
              </a:rPr>
              <a:t>、</a:t>
            </a:r>
            <a:r>
              <a:rPr lang="zh-CN" altLang="en-US" sz="2600" dirty="0">
                <a:solidFill>
                  <a:srgbClr val="0000CC"/>
                </a:solidFill>
                <a:latin typeface="+mn-ea"/>
              </a:rPr>
              <a:t>数据段</a:t>
            </a:r>
            <a:r>
              <a:rPr lang="zh-CN" altLang="en-US" sz="2600" dirty="0">
                <a:latin typeface="+mn-ea"/>
              </a:rPr>
              <a:t>和</a:t>
            </a:r>
            <a:r>
              <a:rPr lang="zh-CN" altLang="en-US" sz="2600" dirty="0">
                <a:solidFill>
                  <a:srgbClr val="0000CC"/>
                </a:solidFill>
                <a:latin typeface="+mn-ea"/>
              </a:rPr>
              <a:t>堆栈段</a:t>
            </a:r>
            <a:r>
              <a:rPr lang="zh-CN" altLang="en-US" sz="2600" dirty="0">
                <a:latin typeface="+mn-ea"/>
              </a:rPr>
              <a:t>。</a:t>
            </a:r>
            <a:endParaRPr lang="en-US" altLang="zh-CN" sz="2600" dirty="0">
              <a:latin typeface="+mn-ea"/>
            </a:endParaRPr>
          </a:p>
          <a:p>
            <a:r>
              <a:rPr lang="zh-CN" altLang="en-US" sz="2600" dirty="0">
                <a:latin typeface="+mn-ea"/>
              </a:rPr>
              <a:t>正文段由程序中的代码构成；数据段由程序运行所用到的数据构成；堆栈段由函数调用传递参数、保留现场、存放返回地址和变量等构成。</a:t>
            </a:r>
            <a:endParaRPr lang="en-US" altLang="zh-CN" sz="2600" dirty="0">
              <a:latin typeface="+mn-ea"/>
            </a:endParaRPr>
          </a:p>
          <a:p>
            <a:r>
              <a:rPr lang="zh-CN" altLang="en-US" sz="2600" dirty="0">
                <a:latin typeface="+mn-ea"/>
              </a:rPr>
              <a:t>程序运行过程中，堆栈段由操作系统创建并不断更新。堆栈段分核心堆栈和用户堆栈。</a:t>
            </a:r>
            <a:endParaRPr lang="zh-CN" altLang="en-US" sz="2800" dirty="0">
              <a:latin typeface="+mn-ea"/>
            </a:endParaRPr>
          </a:p>
        </p:txBody>
      </p:sp>
      <p:sp>
        <p:nvSpPr>
          <p:cNvPr id="6"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45</a:t>
            </a:fld>
            <a:endParaRPr lang="en-US" altLang="zh-CN" dirty="0"/>
          </a:p>
        </p:txBody>
      </p:sp>
    </p:spTree>
    <p:extLst>
      <p:ext uri="{BB962C8B-B14F-4D97-AF65-F5344CB8AC3E}">
        <p14:creationId xmlns:p14="http://schemas.microsoft.com/office/powerpoint/2010/main" val="358185175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zh-CN" altLang="en-US" dirty="0"/>
              <a:t>内存管理</a:t>
            </a:r>
          </a:p>
        </p:txBody>
      </p:sp>
      <p:sp>
        <p:nvSpPr>
          <p:cNvPr id="29699" name="Rectangle 3"/>
          <p:cNvSpPr>
            <a:spLocks noGrp="1"/>
          </p:cNvSpPr>
          <p:nvPr>
            <p:ph type="body" idx="1"/>
          </p:nvPr>
        </p:nvSpPr>
        <p:spPr>
          <a:xfrm>
            <a:off x="251520" y="1268760"/>
            <a:ext cx="8075240" cy="4843710"/>
          </a:xfrm>
        </p:spPr>
        <p:txBody>
          <a:bodyPr/>
          <a:lstStyle/>
          <a:p>
            <a:r>
              <a:rPr lang="en-US" altLang="zh-CN" sz="2600" dirty="0">
                <a:latin typeface="+mn-ea"/>
              </a:rPr>
              <a:t>32</a:t>
            </a:r>
            <a:r>
              <a:rPr lang="zh-CN" altLang="en-US" sz="2600" dirty="0">
                <a:latin typeface="+mn-ea"/>
              </a:rPr>
              <a:t>位</a:t>
            </a:r>
            <a:r>
              <a:rPr lang="en-US" altLang="zh-CN" sz="2600" dirty="0" err="1">
                <a:latin typeface="+mn-ea"/>
              </a:rPr>
              <a:t>linux</a:t>
            </a:r>
            <a:r>
              <a:rPr lang="zh-CN" altLang="en-US" sz="2600" dirty="0">
                <a:latin typeface="+mn-ea"/>
              </a:rPr>
              <a:t>虚拟地址空间的大小是</a:t>
            </a:r>
            <a:r>
              <a:rPr lang="en-US" altLang="zh-CN" sz="2600" dirty="0" err="1">
                <a:latin typeface="+mn-ea"/>
              </a:rPr>
              <a:t>4GB</a:t>
            </a:r>
            <a:r>
              <a:rPr lang="zh-CN" altLang="en-US" sz="2600" dirty="0">
                <a:latin typeface="+mn-ea"/>
              </a:rPr>
              <a:t>。虚拟地址空间也就是程序员看到的内存空间。</a:t>
            </a:r>
            <a:endParaRPr lang="en-US" altLang="zh-CN" sz="2600" dirty="0">
              <a:latin typeface="+mn-ea"/>
            </a:endParaRPr>
          </a:p>
          <a:p>
            <a:r>
              <a:rPr lang="zh-CN" altLang="en-US" sz="2600" dirty="0">
                <a:latin typeface="+mn-ea"/>
              </a:rPr>
              <a:t>虚拟地址空间：一个程序编译、连接后形成的地址空间就是一个虚拟地址空间。</a:t>
            </a:r>
          </a:p>
          <a:p>
            <a:r>
              <a:rPr lang="en-US" altLang="zh-CN" sz="2600" dirty="0" err="1">
                <a:latin typeface="+mn-ea"/>
              </a:rPr>
              <a:t>linux</a:t>
            </a:r>
            <a:r>
              <a:rPr lang="zh-CN" altLang="en-US" sz="2600" dirty="0">
                <a:latin typeface="+mn-ea"/>
              </a:rPr>
              <a:t>内核将</a:t>
            </a:r>
            <a:r>
              <a:rPr lang="en-US" altLang="zh-CN" sz="2600" dirty="0" err="1">
                <a:latin typeface="+mn-ea"/>
              </a:rPr>
              <a:t>4GB</a:t>
            </a:r>
            <a:r>
              <a:rPr lang="zh-CN" altLang="en-US" sz="2600" dirty="0">
                <a:latin typeface="+mn-ea"/>
              </a:rPr>
              <a:t>空间的</a:t>
            </a:r>
            <a:r>
              <a:rPr lang="zh-CN" altLang="en-US" sz="2600" dirty="0">
                <a:solidFill>
                  <a:srgbClr val="0000CC"/>
                </a:solidFill>
                <a:latin typeface="+mn-ea"/>
              </a:rPr>
              <a:t>高</a:t>
            </a:r>
            <a:r>
              <a:rPr lang="en-US" altLang="zh-CN" sz="2600" dirty="0" err="1">
                <a:solidFill>
                  <a:srgbClr val="0000CC"/>
                </a:solidFill>
                <a:latin typeface="+mn-ea"/>
              </a:rPr>
              <a:t>1GB</a:t>
            </a:r>
            <a:r>
              <a:rPr lang="zh-CN" altLang="en-US" sz="2600" dirty="0">
                <a:solidFill>
                  <a:srgbClr val="0000CC"/>
                </a:solidFill>
                <a:latin typeface="+mn-ea"/>
              </a:rPr>
              <a:t>供内核</a:t>
            </a:r>
            <a:r>
              <a:rPr lang="zh-CN" altLang="en-US" sz="2600" dirty="0">
                <a:latin typeface="+mn-ea"/>
              </a:rPr>
              <a:t>使用，称内核空间。</a:t>
            </a:r>
          </a:p>
          <a:p>
            <a:r>
              <a:rPr lang="zh-CN" altLang="en-US" sz="2600" dirty="0">
                <a:solidFill>
                  <a:srgbClr val="0000CC"/>
                </a:solidFill>
                <a:latin typeface="+mn-ea"/>
              </a:rPr>
              <a:t>低</a:t>
            </a:r>
            <a:r>
              <a:rPr lang="en-US" altLang="zh-CN" sz="2600" dirty="0" err="1">
                <a:solidFill>
                  <a:srgbClr val="0000CC"/>
                </a:solidFill>
                <a:latin typeface="+mn-ea"/>
              </a:rPr>
              <a:t>3GB</a:t>
            </a:r>
            <a:r>
              <a:rPr lang="zh-CN" altLang="en-US" sz="2600" dirty="0">
                <a:solidFill>
                  <a:srgbClr val="0000CC"/>
                </a:solidFill>
                <a:latin typeface="+mn-ea"/>
              </a:rPr>
              <a:t>供各个进程</a:t>
            </a:r>
            <a:r>
              <a:rPr lang="zh-CN" altLang="en-US" sz="2600" dirty="0">
                <a:latin typeface="+mn-ea"/>
              </a:rPr>
              <a:t>使用，称用户空间（地址空间）</a:t>
            </a:r>
          </a:p>
          <a:p>
            <a:r>
              <a:rPr lang="zh-CN" altLang="en-US" sz="2600" dirty="0">
                <a:latin typeface="+mn-ea"/>
              </a:rPr>
              <a:t>用户空间各自独立，每个进程通过系统调用进入内核，所以内核空间是进程共享的。</a:t>
            </a:r>
          </a:p>
          <a:p>
            <a:endParaRPr lang="zh-CN" altLang="en-US" sz="2800" dirty="0">
              <a:latin typeface="+mn-ea"/>
            </a:endParaRPr>
          </a:p>
          <a:p>
            <a:endParaRPr lang="zh-CN" altLang="en-US" dirty="0">
              <a:latin typeface="宋体" pitchFamily="2" charset="-122"/>
              <a:ea typeface="宋体" pitchFamily="2" charset="-122"/>
            </a:endParaRPr>
          </a:p>
        </p:txBody>
      </p:sp>
      <p:sp>
        <p:nvSpPr>
          <p:cNvPr id="6"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46</a:t>
            </a:fld>
            <a:endParaRPr lang="en-US" altLang="zh-CN" dirty="0"/>
          </a:p>
        </p:txBody>
      </p:sp>
    </p:spTree>
    <p:extLst>
      <p:ext uri="{BB962C8B-B14F-4D97-AF65-F5344CB8AC3E}">
        <p14:creationId xmlns:p14="http://schemas.microsoft.com/office/powerpoint/2010/main" val="376817010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4449" name="Group 17"/>
          <p:cNvGrpSpPr>
            <a:grpSpLocks/>
          </p:cNvGrpSpPr>
          <p:nvPr/>
        </p:nvGrpSpPr>
        <p:grpSpPr bwMode="auto">
          <a:xfrm>
            <a:off x="2413000" y="1439863"/>
            <a:ext cx="3559175" cy="3200400"/>
            <a:chOff x="657" y="981"/>
            <a:chExt cx="2832" cy="2016"/>
          </a:xfrm>
        </p:grpSpPr>
        <p:sp>
          <p:nvSpPr>
            <p:cNvPr id="274436" name="Rectangle 4"/>
            <p:cNvSpPr>
              <a:spLocks noChangeArrowheads="1"/>
            </p:cNvSpPr>
            <p:nvPr/>
          </p:nvSpPr>
          <p:spPr bwMode="auto">
            <a:xfrm>
              <a:off x="657" y="981"/>
              <a:ext cx="2832" cy="465"/>
            </a:xfrm>
            <a:prstGeom prst="rect">
              <a:avLst/>
            </a:prstGeom>
            <a:solidFill>
              <a:schemeClr val="bg2">
                <a:lumMod val="20000"/>
                <a:lumOff val="80000"/>
              </a:schemeClr>
            </a:solidFill>
            <a:ln w="9525">
              <a:solidFill>
                <a:schemeClr val="tx1"/>
              </a:solidFill>
              <a:miter lim="800000"/>
              <a:headEnd/>
              <a:tailEnd/>
            </a:ln>
          </p:spPr>
          <p:txBody>
            <a:bodyPr/>
            <a:lstStyle/>
            <a:p>
              <a:pPr algn="ctr" eaLnBrk="0" hangingPunct="0"/>
              <a:r>
                <a:rPr lang="zh-CN" altLang="en-US" b="1" dirty="0">
                  <a:solidFill>
                    <a:srgbClr val="FF0000"/>
                  </a:solidFill>
                  <a:latin typeface="Times New Roman" pitchFamily="18" charset="0"/>
                </a:rPr>
                <a:t>内核空间</a:t>
              </a:r>
              <a:r>
                <a:rPr lang="zh-CN" altLang="en-US" b="1" dirty="0">
                  <a:latin typeface="Times New Roman" pitchFamily="18" charset="0"/>
                </a:rPr>
                <a:t>（</a:t>
              </a:r>
              <a:r>
                <a:rPr lang="en-US" altLang="zh-CN" b="1" dirty="0" err="1">
                  <a:latin typeface="Times New Roman" pitchFamily="18" charset="0"/>
                </a:rPr>
                <a:t>1GB</a:t>
              </a:r>
              <a:r>
                <a:rPr lang="zh-CN" altLang="en-US" b="1" dirty="0">
                  <a:latin typeface="Times New Roman" pitchFamily="18" charset="0"/>
                </a:rPr>
                <a:t>）</a:t>
              </a:r>
            </a:p>
          </p:txBody>
        </p:sp>
        <p:sp>
          <p:nvSpPr>
            <p:cNvPr id="274437" name="Rectangle 5"/>
            <p:cNvSpPr>
              <a:spLocks noChangeArrowheads="1"/>
            </p:cNvSpPr>
            <p:nvPr/>
          </p:nvSpPr>
          <p:spPr bwMode="auto">
            <a:xfrm>
              <a:off x="657" y="1601"/>
              <a:ext cx="555" cy="1396"/>
            </a:xfrm>
            <a:prstGeom prst="rect">
              <a:avLst/>
            </a:prstGeom>
            <a:solidFill>
              <a:schemeClr val="bg2">
                <a:lumMod val="20000"/>
                <a:lumOff val="80000"/>
              </a:schemeClr>
            </a:solidFill>
            <a:ln w="9525">
              <a:solidFill>
                <a:schemeClr val="tx1"/>
              </a:solidFill>
              <a:miter lim="800000"/>
              <a:headEnd/>
              <a:tailEnd/>
            </a:ln>
          </p:spPr>
          <p:txBody>
            <a:bodyPr/>
            <a:lstStyle/>
            <a:p>
              <a:pPr algn="just" eaLnBrk="0" hangingPunct="0"/>
              <a:r>
                <a:rPr lang="zh-CN" altLang="en-US" b="1" dirty="0">
                  <a:latin typeface="Times New Roman" pitchFamily="18" charset="0"/>
                </a:rPr>
                <a:t>进程</a:t>
              </a:r>
              <a:r>
                <a:rPr lang="en-US" altLang="zh-CN" b="1" dirty="0">
                  <a:latin typeface="Times New Roman" pitchFamily="18" charset="0"/>
                </a:rPr>
                <a:t>1</a:t>
              </a:r>
              <a:r>
                <a:rPr lang="zh-CN" altLang="en-US" b="1" dirty="0">
                  <a:latin typeface="Times New Roman" pitchFamily="18" charset="0"/>
                </a:rPr>
                <a:t>的</a:t>
              </a:r>
              <a:r>
                <a:rPr lang="zh-CN" altLang="en-US" b="1" dirty="0">
                  <a:solidFill>
                    <a:srgbClr val="FF0000"/>
                  </a:solidFill>
                  <a:latin typeface="Times New Roman" pitchFamily="18" charset="0"/>
                </a:rPr>
                <a:t>用户空间</a:t>
              </a:r>
              <a:r>
                <a:rPr lang="en-US" altLang="zh-CN" b="1" dirty="0" err="1">
                  <a:latin typeface="Times New Roman" pitchFamily="18" charset="0"/>
                </a:rPr>
                <a:t>3GB</a:t>
              </a:r>
              <a:endParaRPr lang="en-US" altLang="zh-CN" b="1" dirty="0">
                <a:latin typeface="Times New Roman" pitchFamily="18" charset="0"/>
              </a:endParaRPr>
            </a:p>
          </p:txBody>
        </p:sp>
        <p:sp>
          <p:nvSpPr>
            <p:cNvPr id="274438" name="Rectangle 6"/>
            <p:cNvSpPr>
              <a:spLocks noChangeArrowheads="1"/>
            </p:cNvSpPr>
            <p:nvPr/>
          </p:nvSpPr>
          <p:spPr bwMode="auto">
            <a:xfrm>
              <a:off x="1323" y="1601"/>
              <a:ext cx="556" cy="1396"/>
            </a:xfrm>
            <a:prstGeom prst="rect">
              <a:avLst/>
            </a:prstGeom>
            <a:solidFill>
              <a:schemeClr val="bg2">
                <a:lumMod val="20000"/>
                <a:lumOff val="80000"/>
              </a:schemeClr>
            </a:solidFill>
            <a:ln w="9525">
              <a:solidFill>
                <a:schemeClr val="tx1"/>
              </a:solidFill>
              <a:miter lim="800000"/>
              <a:headEnd/>
              <a:tailEnd/>
            </a:ln>
          </p:spPr>
          <p:txBody>
            <a:bodyPr/>
            <a:lstStyle/>
            <a:p>
              <a:pPr algn="just" eaLnBrk="0" hangingPunct="0"/>
              <a:r>
                <a:rPr lang="zh-CN" altLang="en-US" b="1">
                  <a:latin typeface="Times New Roman" pitchFamily="18" charset="0"/>
                </a:rPr>
                <a:t>进程</a:t>
              </a:r>
              <a:r>
                <a:rPr lang="en-US" altLang="zh-CN" b="1">
                  <a:latin typeface="Times New Roman" pitchFamily="18" charset="0"/>
                </a:rPr>
                <a:t>2</a:t>
              </a:r>
              <a:r>
                <a:rPr lang="zh-CN" altLang="en-US" b="1">
                  <a:latin typeface="Times New Roman" pitchFamily="18" charset="0"/>
                </a:rPr>
                <a:t>的用户空间</a:t>
              </a:r>
              <a:r>
                <a:rPr lang="en-US" altLang="zh-CN" b="1">
                  <a:latin typeface="Times New Roman" pitchFamily="18" charset="0"/>
                </a:rPr>
                <a:t>3GB</a:t>
              </a:r>
            </a:p>
          </p:txBody>
        </p:sp>
        <p:sp>
          <p:nvSpPr>
            <p:cNvPr id="274439" name="Text Box 7"/>
            <p:cNvSpPr txBox="1">
              <a:spLocks noChangeArrowheads="1"/>
            </p:cNvSpPr>
            <p:nvPr/>
          </p:nvSpPr>
          <p:spPr bwMode="auto">
            <a:xfrm>
              <a:off x="2045" y="1601"/>
              <a:ext cx="436" cy="1396"/>
            </a:xfrm>
            <a:prstGeom prst="rect">
              <a:avLst/>
            </a:prstGeom>
            <a:solidFill>
              <a:schemeClr val="bg2">
                <a:lumMod val="20000"/>
                <a:lumOff val="80000"/>
              </a:schemeClr>
            </a:solidFill>
            <a:ln w="9525">
              <a:solidFill>
                <a:schemeClr val="tx1"/>
              </a:solidFill>
              <a:miter lim="800000"/>
              <a:headEnd/>
              <a:tailEnd/>
            </a:ln>
          </p:spPr>
          <p:txBody>
            <a:bodyPr/>
            <a:lstStyle/>
            <a:p>
              <a:pPr algn="just" eaLnBrk="0" hangingPunct="0"/>
              <a:r>
                <a:rPr lang="zh-CN" altLang="en-US">
                  <a:latin typeface="Times New Roman" pitchFamily="18" charset="0"/>
                  <a:sym typeface="Symbol" pitchFamily="18" charset="2"/>
                </a:rPr>
                <a:t></a:t>
              </a:r>
              <a:endParaRPr lang="zh-CN" altLang="en-US">
                <a:latin typeface="Times New Roman" pitchFamily="18" charset="0"/>
              </a:endParaRPr>
            </a:p>
          </p:txBody>
        </p:sp>
        <p:sp>
          <p:nvSpPr>
            <p:cNvPr id="274440" name="Rectangle 8"/>
            <p:cNvSpPr>
              <a:spLocks noChangeArrowheads="1"/>
            </p:cNvSpPr>
            <p:nvPr/>
          </p:nvSpPr>
          <p:spPr bwMode="auto">
            <a:xfrm>
              <a:off x="2878" y="1601"/>
              <a:ext cx="555" cy="1396"/>
            </a:xfrm>
            <a:prstGeom prst="rect">
              <a:avLst/>
            </a:prstGeom>
            <a:solidFill>
              <a:schemeClr val="bg2">
                <a:lumMod val="20000"/>
                <a:lumOff val="80000"/>
              </a:schemeClr>
            </a:solidFill>
            <a:ln w="9525">
              <a:solidFill>
                <a:schemeClr val="tx1"/>
              </a:solidFill>
              <a:miter lim="800000"/>
              <a:headEnd/>
              <a:tailEnd/>
            </a:ln>
          </p:spPr>
          <p:txBody>
            <a:bodyPr/>
            <a:lstStyle/>
            <a:p>
              <a:pPr algn="just" eaLnBrk="0" hangingPunct="0"/>
              <a:r>
                <a:rPr lang="zh-CN" altLang="en-US" b="1">
                  <a:latin typeface="Times New Roman" pitchFamily="18" charset="0"/>
                </a:rPr>
                <a:t>进程</a:t>
              </a:r>
              <a:r>
                <a:rPr lang="en-US" altLang="zh-CN" b="1">
                  <a:latin typeface="Times New Roman" pitchFamily="18" charset="0"/>
                </a:rPr>
                <a:t>n</a:t>
              </a:r>
              <a:r>
                <a:rPr lang="zh-CN" altLang="en-US" b="1">
                  <a:latin typeface="Times New Roman" pitchFamily="18" charset="0"/>
                </a:rPr>
                <a:t>的用户空间</a:t>
              </a:r>
              <a:r>
                <a:rPr lang="en-US" altLang="zh-CN" b="1">
                  <a:latin typeface="Times New Roman" pitchFamily="18" charset="0"/>
                </a:rPr>
                <a:t>3GB</a:t>
              </a:r>
            </a:p>
          </p:txBody>
        </p:sp>
      </p:grpSp>
      <p:sp>
        <p:nvSpPr>
          <p:cNvPr id="274444" name="Rectangle 12"/>
          <p:cNvSpPr>
            <a:spLocks noGrp="1" noChangeArrowheads="1"/>
          </p:cNvSpPr>
          <p:nvPr>
            <p:ph type="title"/>
          </p:nvPr>
        </p:nvSpPr>
        <p:spPr>
          <a:xfrm>
            <a:off x="1620838" y="5805264"/>
            <a:ext cx="6191522" cy="404813"/>
          </a:xfrm>
        </p:spPr>
        <p:txBody>
          <a:bodyPr/>
          <a:lstStyle/>
          <a:p>
            <a:r>
              <a:rPr kumimoji="1" lang="zh-CN" altLang="en-US" sz="2400" b="1" dirty="0">
                <a:solidFill>
                  <a:schemeClr val="tx1"/>
                </a:solidFill>
                <a:latin typeface="+mn-ea"/>
                <a:ea typeface="+mn-ea"/>
              </a:rPr>
              <a:t>虚拟地址空间、内核空间和用户空间</a:t>
            </a:r>
            <a:r>
              <a:rPr kumimoji="1" lang="zh-CN" altLang="en-US" sz="2400" dirty="0">
                <a:latin typeface="+mn-ea"/>
                <a:ea typeface="+mn-ea"/>
              </a:rPr>
              <a:t>示意图</a:t>
            </a:r>
            <a:endParaRPr kumimoji="1" lang="zh-CN" altLang="en-US" sz="2400" b="1" dirty="0">
              <a:solidFill>
                <a:schemeClr val="tx1"/>
              </a:solidFill>
              <a:latin typeface="+mn-ea"/>
              <a:ea typeface="+mn-ea"/>
            </a:endParaRPr>
          </a:p>
        </p:txBody>
      </p:sp>
      <p:sp>
        <p:nvSpPr>
          <p:cNvPr id="274445" name="AutoShape 13"/>
          <p:cNvSpPr>
            <a:spLocks noChangeArrowheads="1"/>
          </p:cNvSpPr>
          <p:nvPr/>
        </p:nvSpPr>
        <p:spPr bwMode="auto">
          <a:xfrm>
            <a:off x="180975" y="1366838"/>
            <a:ext cx="1584325" cy="3097212"/>
          </a:xfrm>
          <a:prstGeom prst="foldedCorner">
            <a:avLst>
              <a:gd name="adj" fmla="val 12500"/>
            </a:avLst>
          </a:prstGeom>
          <a:solidFill>
            <a:schemeClr val="accent5">
              <a:lumMod val="60000"/>
              <a:lumOff val="40000"/>
            </a:schemeClr>
          </a:solidFill>
          <a:ln w="9525">
            <a:solidFill>
              <a:schemeClr val="tx1"/>
            </a:solidFill>
            <a:round/>
            <a:headEnd/>
            <a:tailEnd/>
          </a:ln>
          <a:effectLst/>
        </p:spPr>
        <p:txBody>
          <a:bodyPr wrap="none" lIns="0" tIns="0" rIns="0" bIns="0" anchor="ctr"/>
          <a:lstStyle/>
          <a:p>
            <a:pPr algn="l"/>
            <a:r>
              <a:rPr lang="en-US" altLang="zh-CN" sz="1600" b="1"/>
              <a:t>0xFFFF FFFF</a:t>
            </a:r>
          </a:p>
          <a:p>
            <a:pPr algn="l"/>
            <a:r>
              <a:rPr lang="en-US" altLang="zh-CN" sz="1600" b="1">
                <a:solidFill>
                  <a:schemeClr val="accent2"/>
                </a:solidFill>
              </a:rPr>
              <a:t>1G</a:t>
            </a:r>
          </a:p>
          <a:p>
            <a:pPr algn="l"/>
            <a:r>
              <a:rPr lang="en-US" altLang="zh-CN" sz="1600" b="1"/>
              <a:t>0xC000 0000</a:t>
            </a:r>
          </a:p>
          <a:p>
            <a:pPr algn="l"/>
            <a:r>
              <a:rPr lang="en-US" altLang="zh-CN" sz="1600" b="1"/>
              <a:t>-------------------</a:t>
            </a:r>
          </a:p>
          <a:p>
            <a:pPr algn="l"/>
            <a:r>
              <a:rPr lang="en-US" altLang="zh-CN" sz="1600" b="1"/>
              <a:t>0xBFFF FFFF</a:t>
            </a:r>
          </a:p>
          <a:p>
            <a:pPr algn="l"/>
            <a:endParaRPr lang="en-US" altLang="zh-CN" sz="1600" b="1"/>
          </a:p>
          <a:p>
            <a:pPr algn="l"/>
            <a:r>
              <a:rPr lang="en-US" altLang="zh-CN" sz="1600" b="1">
                <a:solidFill>
                  <a:schemeClr val="accent2"/>
                </a:solidFill>
              </a:rPr>
              <a:t>3G</a:t>
            </a:r>
          </a:p>
          <a:p>
            <a:pPr algn="l"/>
            <a:endParaRPr lang="zh-CN" altLang="en-US" sz="1600" b="1">
              <a:solidFill>
                <a:schemeClr val="accent2"/>
              </a:solidFill>
            </a:endParaRPr>
          </a:p>
          <a:p>
            <a:pPr algn="l"/>
            <a:endParaRPr lang="zh-CN" altLang="en-US" sz="1600" b="1"/>
          </a:p>
          <a:p>
            <a:pPr algn="l"/>
            <a:r>
              <a:rPr lang="en-US" altLang="zh-CN" sz="1600" b="1"/>
              <a:t>0x0000 0000</a:t>
            </a:r>
          </a:p>
        </p:txBody>
      </p:sp>
      <p:sp>
        <p:nvSpPr>
          <p:cNvPr id="274447" name="AutoShape 15"/>
          <p:cNvSpPr>
            <a:spLocks noChangeArrowheads="1"/>
          </p:cNvSpPr>
          <p:nvPr/>
        </p:nvSpPr>
        <p:spPr bwMode="auto">
          <a:xfrm>
            <a:off x="757238" y="71438"/>
            <a:ext cx="3241675" cy="792162"/>
          </a:xfrm>
          <a:prstGeom prst="wedgeRoundRectCallout">
            <a:avLst>
              <a:gd name="adj1" fmla="val -39519"/>
              <a:gd name="adj2" fmla="val 149199"/>
              <a:gd name="adj3" fmla="val 16667"/>
            </a:avLst>
          </a:prstGeom>
          <a:solidFill>
            <a:srgbClr val="CCECFF"/>
          </a:solidFill>
          <a:ln w="9525">
            <a:solidFill>
              <a:schemeClr val="tx1"/>
            </a:solidFill>
            <a:miter lim="800000"/>
            <a:headEnd/>
            <a:tailEnd/>
          </a:ln>
          <a:effectLst/>
        </p:spPr>
        <p:txBody>
          <a:bodyPr/>
          <a:lstStyle/>
          <a:p>
            <a:pPr algn="ctr"/>
            <a:r>
              <a:rPr lang="zh-CN" altLang="en-US" b="1"/>
              <a:t>内核程序虚拟地址编址都从</a:t>
            </a:r>
            <a:r>
              <a:rPr lang="en-US" altLang="zh-CN" b="1"/>
              <a:t>0xC000 0000</a:t>
            </a:r>
            <a:r>
              <a:rPr lang="zh-CN" altLang="en-US" b="1"/>
              <a:t>开始</a:t>
            </a:r>
            <a:endParaRPr lang="en-US" altLang="zh-CN" b="1"/>
          </a:p>
        </p:txBody>
      </p:sp>
      <p:sp>
        <p:nvSpPr>
          <p:cNvPr id="274441" name="AutoShape 9"/>
          <p:cNvSpPr>
            <a:spLocks/>
          </p:cNvSpPr>
          <p:nvPr/>
        </p:nvSpPr>
        <p:spPr bwMode="auto">
          <a:xfrm flipH="1">
            <a:off x="2124075" y="1582738"/>
            <a:ext cx="392113" cy="2971800"/>
          </a:xfrm>
          <a:prstGeom prst="rightBrace">
            <a:avLst>
              <a:gd name="adj1" fmla="val 63158"/>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50" name="AutoShape 18"/>
          <p:cNvSpPr>
            <a:spLocks noChangeArrowheads="1"/>
          </p:cNvSpPr>
          <p:nvPr/>
        </p:nvSpPr>
        <p:spPr bwMode="auto">
          <a:xfrm>
            <a:off x="6948488" y="1366838"/>
            <a:ext cx="2017712" cy="3744912"/>
          </a:xfrm>
          <a:prstGeom prst="bevel">
            <a:avLst>
              <a:gd name="adj" fmla="val 3782"/>
            </a:avLst>
          </a:prstGeom>
          <a:solidFill>
            <a:schemeClr val="accent6">
              <a:lumMod val="40000"/>
              <a:lumOff val="60000"/>
            </a:schemeClr>
          </a:solidFill>
          <a:ln w="9525">
            <a:solidFill>
              <a:schemeClr val="tx1"/>
            </a:solidFill>
            <a:miter lim="800000"/>
            <a:headEnd/>
            <a:tailEnd/>
          </a:ln>
          <a:effectLst/>
        </p:spPr>
        <p:txBody>
          <a:bodyPr wrap="none" anchor="ctr"/>
          <a:lstStyle/>
          <a:p>
            <a:pPr algn="ctr"/>
            <a:r>
              <a:rPr lang="en-US" altLang="zh-CN" b="1"/>
              <a:t>0xFFFF FFFF</a:t>
            </a:r>
          </a:p>
          <a:p>
            <a:pPr algn="ctr"/>
            <a:endParaRPr lang="zh-CN" altLang="en-US" b="1"/>
          </a:p>
          <a:p>
            <a:pPr algn="ctr"/>
            <a:endParaRPr lang="zh-CN" altLang="en-US" b="1"/>
          </a:p>
          <a:p>
            <a:pPr algn="ctr"/>
            <a:endParaRPr lang="zh-CN" altLang="en-US" b="1"/>
          </a:p>
          <a:p>
            <a:pPr algn="ctr"/>
            <a:endParaRPr lang="zh-CN" altLang="en-US" b="1"/>
          </a:p>
          <a:p>
            <a:pPr algn="ctr"/>
            <a:r>
              <a:rPr lang="zh-CN" altLang="en-US" b="1"/>
              <a:t>内存</a:t>
            </a:r>
          </a:p>
          <a:p>
            <a:pPr algn="ctr"/>
            <a:endParaRPr lang="zh-CN" altLang="en-US" b="1"/>
          </a:p>
          <a:p>
            <a:pPr algn="ctr"/>
            <a:endParaRPr lang="zh-CN" altLang="en-US" b="1"/>
          </a:p>
          <a:p>
            <a:pPr algn="ctr"/>
            <a:r>
              <a:rPr lang="en-US" altLang="zh-CN" b="1"/>
              <a:t>- - - - - - - - - - - -</a:t>
            </a:r>
          </a:p>
          <a:p>
            <a:pPr algn="ctr"/>
            <a:endParaRPr lang="zh-CN" altLang="en-US" b="1"/>
          </a:p>
          <a:p>
            <a:pPr algn="ctr"/>
            <a:r>
              <a:rPr lang="zh-CN" altLang="en-US" b="1"/>
              <a:t>内核</a:t>
            </a:r>
          </a:p>
          <a:p>
            <a:pPr algn="ctr"/>
            <a:r>
              <a:rPr lang="en-US" altLang="zh-CN" b="1"/>
              <a:t>0x0000 0000</a:t>
            </a:r>
          </a:p>
        </p:txBody>
      </p:sp>
      <p:sp>
        <p:nvSpPr>
          <p:cNvPr id="274451" name="AutoShape 19"/>
          <p:cNvSpPr>
            <a:spLocks noChangeArrowheads="1"/>
          </p:cNvSpPr>
          <p:nvPr/>
        </p:nvSpPr>
        <p:spPr bwMode="auto">
          <a:xfrm rot="3873787">
            <a:off x="5257800" y="2987675"/>
            <a:ext cx="2303463" cy="360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9900"/>
          </a:solidFill>
          <a:ln w="9525">
            <a:solidFill>
              <a:schemeClr val="tx1"/>
            </a:solidFill>
            <a:miter lim="800000"/>
            <a:headEnd/>
            <a:tailEnd/>
          </a:ln>
          <a:effectLst/>
        </p:spPr>
        <p:txBody>
          <a:bodyPr wrap="none" anchor="ctr"/>
          <a:lstStyle/>
          <a:p>
            <a:endParaRPr lang="zh-CN" altLang="en-US"/>
          </a:p>
        </p:txBody>
      </p:sp>
      <p:grpSp>
        <p:nvGrpSpPr>
          <p:cNvPr id="274456" name="Group 24"/>
          <p:cNvGrpSpPr>
            <a:grpSpLocks/>
          </p:cNvGrpSpPr>
          <p:nvPr/>
        </p:nvGrpSpPr>
        <p:grpSpPr bwMode="auto">
          <a:xfrm>
            <a:off x="5940425" y="1943100"/>
            <a:ext cx="1296988" cy="1512888"/>
            <a:chOff x="3787" y="1298"/>
            <a:chExt cx="817" cy="953"/>
          </a:xfrm>
        </p:grpSpPr>
        <p:sp>
          <p:nvSpPr>
            <p:cNvPr id="274452" name="Line 20"/>
            <p:cNvSpPr>
              <a:spLocks noChangeShapeType="1"/>
            </p:cNvSpPr>
            <p:nvPr/>
          </p:nvSpPr>
          <p:spPr bwMode="auto">
            <a:xfrm flipV="1">
              <a:off x="3833" y="1480"/>
              <a:ext cx="590" cy="318"/>
            </a:xfrm>
            <a:prstGeom prst="line">
              <a:avLst/>
            </a:prstGeom>
            <a:noFill/>
            <a:ln w="57150" cap="rnd">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53" name="Line 21"/>
            <p:cNvSpPr>
              <a:spLocks noChangeShapeType="1"/>
            </p:cNvSpPr>
            <p:nvPr/>
          </p:nvSpPr>
          <p:spPr bwMode="auto">
            <a:xfrm flipV="1">
              <a:off x="3787" y="1298"/>
              <a:ext cx="635" cy="862"/>
            </a:xfrm>
            <a:prstGeom prst="line">
              <a:avLst/>
            </a:prstGeom>
            <a:noFill/>
            <a:ln w="57150" cap="rnd">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54" name="Line 22"/>
            <p:cNvSpPr>
              <a:spLocks noChangeShapeType="1"/>
            </p:cNvSpPr>
            <p:nvPr/>
          </p:nvSpPr>
          <p:spPr bwMode="auto">
            <a:xfrm flipV="1">
              <a:off x="3787" y="1706"/>
              <a:ext cx="817" cy="273"/>
            </a:xfrm>
            <a:prstGeom prst="line">
              <a:avLst/>
            </a:prstGeom>
            <a:noFill/>
            <a:ln w="57150" cap="rnd">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55" name="Line 23"/>
            <p:cNvSpPr>
              <a:spLocks noChangeShapeType="1"/>
            </p:cNvSpPr>
            <p:nvPr/>
          </p:nvSpPr>
          <p:spPr bwMode="auto">
            <a:xfrm flipV="1">
              <a:off x="3833" y="1888"/>
              <a:ext cx="499" cy="363"/>
            </a:xfrm>
            <a:prstGeom prst="line">
              <a:avLst/>
            </a:prstGeom>
            <a:noFill/>
            <a:ln w="57150" cap="rnd">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4459" name="AutoShape 27"/>
          <p:cNvSpPr>
            <a:spLocks noChangeArrowheads="1"/>
          </p:cNvSpPr>
          <p:nvPr/>
        </p:nvSpPr>
        <p:spPr bwMode="auto">
          <a:xfrm>
            <a:off x="4284663" y="142875"/>
            <a:ext cx="4859337" cy="1296988"/>
          </a:xfrm>
          <a:prstGeom prst="wedgeRoundRectCallout">
            <a:avLst>
              <a:gd name="adj1" fmla="val -15338"/>
              <a:gd name="adj2" fmla="val 148653"/>
              <a:gd name="adj3" fmla="val 16667"/>
            </a:avLst>
          </a:prstGeom>
          <a:solidFill>
            <a:srgbClr val="CCECFF"/>
          </a:solidFill>
          <a:ln w="9525">
            <a:solidFill>
              <a:schemeClr val="tx1"/>
            </a:solidFill>
            <a:miter lim="800000"/>
            <a:headEnd/>
            <a:tailEnd/>
          </a:ln>
          <a:effectLst/>
        </p:spPr>
        <p:txBody>
          <a:bodyPr/>
          <a:lstStyle/>
          <a:p>
            <a:pPr algn="l"/>
            <a:r>
              <a:rPr lang="zh-CN" altLang="en-US" b="1"/>
              <a:t>注意，在虚拟地址空间中内核在高地址部分，而在实际内存中，内核被映射到低地址部分</a:t>
            </a:r>
          </a:p>
          <a:p>
            <a:pPr algn="l"/>
            <a:r>
              <a:rPr lang="zh-CN" altLang="en-US" b="1">
                <a:solidFill>
                  <a:srgbClr val="FF0000"/>
                </a:solidFill>
                <a:latin typeface="黑体" pitchFamily="49" charset="-122"/>
                <a:ea typeface="黑体" pitchFamily="49" charset="-122"/>
              </a:rPr>
              <a:t>物理地址 </a:t>
            </a:r>
            <a:r>
              <a:rPr lang="en-US" altLang="zh-CN" b="1">
                <a:solidFill>
                  <a:srgbClr val="FF0000"/>
                </a:solidFill>
                <a:latin typeface="黑体" pitchFamily="49" charset="-122"/>
                <a:ea typeface="黑体" pitchFamily="49" charset="-122"/>
              </a:rPr>
              <a:t>= </a:t>
            </a:r>
            <a:r>
              <a:rPr lang="zh-CN" altLang="en-US" b="1">
                <a:solidFill>
                  <a:srgbClr val="FF0000"/>
                </a:solidFill>
                <a:latin typeface="黑体" pitchFamily="49" charset="-122"/>
                <a:ea typeface="黑体" pitchFamily="49" charset="-122"/>
              </a:rPr>
              <a:t>虚拟地址</a:t>
            </a:r>
            <a:r>
              <a:rPr lang="en-US" altLang="zh-CN" b="1">
                <a:solidFill>
                  <a:srgbClr val="FF0000"/>
                </a:solidFill>
                <a:latin typeface="黑体" pitchFamily="49" charset="-122"/>
                <a:ea typeface="黑体" pitchFamily="49" charset="-122"/>
              </a:rPr>
              <a:t>x- 0xC000 0000</a:t>
            </a:r>
            <a:endParaRPr lang="en-US" altLang="zh-CN">
              <a:solidFill>
                <a:srgbClr val="FF0000"/>
              </a:solidFill>
              <a:latin typeface="黑体" pitchFamily="49" charset="-122"/>
              <a:ea typeface="黑体" pitchFamily="49" charset="-122"/>
            </a:endParaRPr>
          </a:p>
        </p:txBody>
      </p:sp>
      <p:sp>
        <p:nvSpPr>
          <p:cNvPr id="274442" name="Text Box 10"/>
          <p:cNvSpPr txBox="1">
            <a:spLocks noChangeArrowheads="1"/>
          </p:cNvSpPr>
          <p:nvPr/>
        </p:nvSpPr>
        <p:spPr bwMode="auto">
          <a:xfrm>
            <a:off x="1692275" y="2016125"/>
            <a:ext cx="473075" cy="1920875"/>
          </a:xfrm>
          <a:prstGeom prst="rect">
            <a:avLst/>
          </a:prstGeom>
          <a:solidFill>
            <a:schemeClr val="accent1">
              <a:lumMod val="20000"/>
              <a:lumOff val="80000"/>
            </a:schemeClr>
          </a:solidFill>
          <a:ln>
            <a:solidFill>
              <a:schemeClr val="tx1"/>
            </a:solidFill>
          </a:ln>
          <a:effectLst/>
        </p:spPr>
        <p:txBody>
          <a:bodyPr>
            <a:spAutoFit/>
          </a:bodyPr>
          <a:lstStyle/>
          <a:p>
            <a:pPr algn="l"/>
            <a:r>
              <a:rPr kumimoji="1" lang="zh-CN" altLang="en-US" sz="2000" b="1" dirty="0">
                <a:latin typeface="Times New Roman" pitchFamily="18" charset="0"/>
              </a:rPr>
              <a:t>虚拟地址空</a:t>
            </a:r>
          </a:p>
          <a:p>
            <a:pPr algn="l"/>
            <a:r>
              <a:rPr kumimoji="1" lang="zh-CN" altLang="en-US" sz="2000" b="1" dirty="0">
                <a:latin typeface="Times New Roman" pitchFamily="18" charset="0"/>
              </a:rPr>
              <a:t>间</a:t>
            </a:r>
          </a:p>
        </p:txBody>
      </p:sp>
      <p:sp>
        <p:nvSpPr>
          <p:cNvPr id="274448" name="AutoShape 16"/>
          <p:cNvSpPr>
            <a:spLocks noChangeArrowheads="1"/>
          </p:cNvSpPr>
          <p:nvPr/>
        </p:nvSpPr>
        <p:spPr bwMode="auto">
          <a:xfrm>
            <a:off x="323850" y="4608513"/>
            <a:ext cx="3816350" cy="863600"/>
          </a:xfrm>
          <a:prstGeom prst="wedgeRoundRectCallout">
            <a:avLst>
              <a:gd name="adj1" fmla="val -31157"/>
              <a:gd name="adj2" fmla="val -54963"/>
              <a:gd name="adj3" fmla="val 16667"/>
            </a:avLst>
          </a:prstGeom>
          <a:solidFill>
            <a:srgbClr val="CCECFF"/>
          </a:solidFill>
          <a:ln w="9525">
            <a:solidFill>
              <a:schemeClr val="tx1"/>
            </a:solidFill>
            <a:miter lim="800000"/>
            <a:headEnd/>
            <a:tailEnd/>
          </a:ln>
          <a:effectLst/>
        </p:spPr>
        <p:txBody>
          <a:bodyPr/>
          <a:lstStyle/>
          <a:p>
            <a:pPr algn="l"/>
            <a:r>
              <a:rPr lang="zh-CN" altLang="en-US" b="1"/>
              <a:t>用户程序虚拟地址编址都从</a:t>
            </a:r>
          </a:p>
          <a:p>
            <a:pPr algn="l"/>
            <a:r>
              <a:rPr lang="en-US" altLang="zh-CN" b="1"/>
              <a:t>0x0000 0000</a:t>
            </a:r>
            <a:r>
              <a:rPr lang="zh-CN" altLang="en-US" b="1"/>
              <a:t>开始，</a:t>
            </a:r>
            <a:r>
              <a:rPr lang="en-US" altLang="zh-CN" b="1"/>
              <a:t>3G</a:t>
            </a:r>
            <a:r>
              <a:rPr lang="zh-CN" altLang="en-US" b="1"/>
              <a:t>范围内</a:t>
            </a:r>
          </a:p>
        </p:txBody>
      </p:sp>
      <p:sp>
        <p:nvSpPr>
          <p:cNvPr id="22"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47</a:t>
            </a:fld>
            <a:endParaRPr lang="en-US" altLang="zh-CN" dirty="0"/>
          </a:p>
        </p:txBody>
      </p:sp>
    </p:spTree>
    <p:extLst>
      <p:ext uri="{BB962C8B-B14F-4D97-AF65-F5344CB8AC3E}">
        <p14:creationId xmlns:p14="http://schemas.microsoft.com/office/powerpoint/2010/main" val="35862363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44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4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4451"/>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7445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445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744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41" grpId="0" animBg="1"/>
      <p:bldP spid="274450" grpId="0" animBg="1"/>
      <p:bldP spid="274451" grpId="0" animBg="1"/>
      <p:bldP spid="27445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p:cNvSpPr>
          <p:nvPr>
            <p:ph type="title"/>
          </p:nvPr>
        </p:nvSpPr>
        <p:spPr/>
        <p:txBody>
          <a:bodyPr/>
          <a:lstStyle/>
          <a:p>
            <a:r>
              <a:rPr lang="zh-CN" altLang="en-US" dirty="0"/>
              <a:t>内核空间</a:t>
            </a:r>
          </a:p>
        </p:txBody>
      </p:sp>
      <p:sp>
        <p:nvSpPr>
          <p:cNvPr id="285699" name="Rectangle 3"/>
          <p:cNvSpPr>
            <a:spLocks noGrp="1"/>
          </p:cNvSpPr>
          <p:nvPr>
            <p:ph type="body" idx="1"/>
          </p:nvPr>
        </p:nvSpPr>
        <p:spPr>
          <a:xfrm>
            <a:off x="179512" y="1609626"/>
            <a:ext cx="8712968" cy="4555678"/>
          </a:xfrm>
        </p:spPr>
        <p:txBody>
          <a:bodyPr/>
          <a:lstStyle/>
          <a:p>
            <a:pPr>
              <a:lnSpc>
                <a:spcPct val="120000"/>
              </a:lnSpc>
              <a:spcBef>
                <a:spcPct val="10000"/>
              </a:spcBef>
            </a:pPr>
            <a:r>
              <a:rPr lang="zh-CN" altLang="en-US" sz="2600" dirty="0"/>
              <a:t>我们把内核的代码和数据称为“内核映象”。内核被编译连接形成内核的虚拟地址，占用的是虚拟地址空间中从</a:t>
            </a:r>
            <a:r>
              <a:rPr lang="en-US" altLang="zh-CN" sz="2600" dirty="0" err="1"/>
              <a:t>3G</a:t>
            </a:r>
            <a:r>
              <a:rPr lang="zh-CN" altLang="en-US" sz="2600" dirty="0"/>
              <a:t>到</a:t>
            </a:r>
            <a:r>
              <a:rPr lang="en-US" altLang="zh-CN" sz="2600" dirty="0" err="1"/>
              <a:t>4G</a:t>
            </a:r>
            <a:r>
              <a:rPr lang="zh-CN" altLang="en-US" sz="2600" dirty="0"/>
              <a:t>的高</a:t>
            </a:r>
            <a:r>
              <a:rPr lang="en-US" altLang="zh-CN" sz="2600" dirty="0" err="1"/>
              <a:t>1G</a:t>
            </a:r>
            <a:r>
              <a:rPr lang="zh-CN" altLang="en-US" sz="2600" dirty="0"/>
              <a:t>的线性空间。</a:t>
            </a:r>
          </a:p>
          <a:p>
            <a:pPr marL="457200" indent="-457200">
              <a:lnSpc>
                <a:spcPct val="120000"/>
              </a:lnSpc>
              <a:spcBef>
                <a:spcPct val="10000"/>
              </a:spcBef>
            </a:pPr>
            <a:r>
              <a:rPr lang="zh-CN" altLang="en-US" sz="2600" dirty="0"/>
              <a:t>内核虚地址到物理地址的映射关系：</a:t>
            </a:r>
          </a:p>
          <a:p>
            <a:pPr marL="0" indent="0">
              <a:lnSpc>
                <a:spcPct val="120000"/>
              </a:lnSpc>
              <a:spcBef>
                <a:spcPct val="10000"/>
              </a:spcBef>
              <a:buNone/>
            </a:pPr>
            <a:r>
              <a:rPr lang="zh-CN" altLang="en-US" sz="2600" dirty="0"/>
              <a:t>     </a:t>
            </a:r>
            <a:r>
              <a:rPr lang="zh-CN" altLang="en-US" sz="2600" dirty="0">
                <a:solidFill>
                  <a:srgbClr val="0000CC"/>
                </a:solidFill>
              </a:rPr>
              <a:t>物理地址 </a:t>
            </a:r>
            <a:r>
              <a:rPr lang="en-US" altLang="zh-CN" sz="2600" dirty="0">
                <a:solidFill>
                  <a:srgbClr val="0000CC"/>
                </a:solidFill>
              </a:rPr>
              <a:t>= </a:t>
            </a:r>
            <a:r>
              <a:rPr lang="zh-CN" altLang="en-US" sz="2600" dirty="0">
                <a:solidFill>
                  <a:srgbClr val="0000CC"/>
                </a:solidFill>
              </a:rPr>
              <a:t>虚拟地址 </a:t>
            </a:r>
            <a:r>
              <a:rPr lang="en-US" altLang="zh-CN" sz="2600" dirty="0">
                <a:solidFill>
                  <a:srgbClr val="0000CC"/>
                </a:solidFill>
              </a:rPr>
              <a:t>- </a:t>
            </a:r>
            <a:r>
              <a:rPr lang="en-US" altLang="zh-CN" sz="2600" dirty="0" err="1">
                <a:solidFill>
                  <a:srgbClr val="0000CC"/>
                </a:solidFill>
              </a:rPr>
              <a:t>0xC000</a:t>
            </a:r>
            <a:r>
              <a:rPr lang="en-US" altLang="zh-CN" sz="2600" dirty="0">
                <a:solidFill>
                  <a:srgbClr val="0000CC"/>
                </a:solidFill>
              </a:rPr>
              <a:t> 0000</a:t>
            </a:r>
            <a:r>
              <a:rPr lang="zh-CN" altLang="en-US" sz="2000" dirty="0">
                <a:solidFill>
                  <a:srgbClr val="0000CC"/>
                </a:solidFill>
              </a:rPr>
              <a:t>（  </a:t>
            </a:r>
            <a:r>
              <a:rPr lang="en-US" altLang="zh-CN" sz="2000" dirty="0" err="1">
                <a:solidFill>
                  <a:srgbClr val="0000CC"/>
                </a:solidFill>
              </a:rPr>
              <a:t>PAGE_OFFSET</a:t>
            </a:r>
            <a:r>
              <a:rPr lang="zh-CN" altLang="en-US" sz="2000" dirty="0">
                <a:solidFill>
                  <a:srgbClr val="0000CC"/>
                </a:solidFill>
              </a:rPr>
              <a:t> ）</a:t>
            </a:r>
            <a:endParaRPr lang="en-US" altLang="zh-CN" sz="2000" dirty="0">
              <a:solidFill>
                <a:srgbClr val="0000CC"/>
              </a:solidFill>
            </a:endParaRPr>
          </a:p>
          <a:p>
            <a:pPr marL="0" indent="0">
              <a:lnSpc>
                <a:spcPct val="120000"/>
              </a:lnSpc>
              <a:spcBef>
                <a:spcPct val="10000"/>
              </a:spcBef>
              <a:buNone/>
            </a:pPr>
            <a:r>
              <a:rPr lang="en-US" altLang="zh-CN" sz="2000" dirty="0">
                <a:solidFill>
                  <a:srgbClr val="0000CC"/>
                </a:solidFill>
              </a:rPr>
              <a:t>       </a:t>
            </a:r>
            <a:r>
              <a:rPr lang="en-US" altLang="zh-CN" sz="2600" dirty="0" err="1"/>
              <a:t>3GB</a:t>
            </a:r>
            <a:r>
              <a:rPr lang="en-US" altLang="zh-CN" sz="2600" dirty="0"/>
              <a:t>(</a:t>
            </a:r>
            <a:r>
              <a:rPr lang="en-US" altLang="zh-CN" sz="2600" dirty="0" err="1"/>
              <a:t>0xC0000000</a:t>
            </a:r>
            <a:r>
              <a:rPr lang="en-US" altLang="zh-CN" sz="2600" dirty="0"/>
              <a:t>)</a:t>
            </a:r>
            <a:r>
              <a:rPr lang="zh-CN" altLang="en-US" sz="2600" dirty="0"/>
              <a:t>就是物理地址与虚拟地址之间的位 </a:t>
            </a:r>
            <a:endParaRPr lang="en-US" altLang="zh-CN" sz="2600" dirty="0"/>
          </a:p>
          <a:p>
            <a:pPr marL="0" indent="0">
              <a:lnSpc>
                <a:spcPct val="120000"/>
              </a:lnSpc>
              <a:spcBef>
                <a:spcPct val="10000"/>
              </a:spcBef>
              <a:buNone/>
            </a:pPr>
            <a:r>
              <a:rPr lang="en-US" altLang="zh-CN" sz="2600" dirty="0"/>
              <a:t>     </a:t>
            </a:r>
            <a:r>
              <a:rPr lang="zh-CN" altLang="en-US" sz="2600" dirty="0"/>
              <a:t>移量。</a:t>
            </a:r>
          </a:p>
          <a:p>
            <a:pPr>
              <a:lnSpc>
                <a:spcPct val="120000"/>
              </a:lnSpc>
              <a:spcBef>
                <a:spcPct val="10000"/>
              </a:spcBef>
            </a:pPr>
            <a:r>
              <a:rPr lang="zh-CN" altLang="en-US" sz="2600" dirty="0"/>
              <a:t> 内核也有自己的内核页目录项和页表，可理解为页从内存</a:t>
            </a:r>
            <a:r>
              <a:rPr lang="en-US" altLang="zh-CN" sz="2600" dirty="0"/>
              <a:t>0</a:t>
            </a:r>
            <a:r>
              <a:rPr lang="zh-CN" altLang="en-US" sz="2600" dirty="0"/>
              <a:t>块开始正好一一对应，映射效果等价于上式。</a:t>
            </a: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48</a:t>
            </a:fld>
            <a:endParaRPr lang="en-US" altLang="zh-CN" dirty="0"/>
          </a:p>
        </p:txBody>
      </p:sp>
    </p:spTree>
    <p:extLst>
      <p:ext uri="{BB962C8B-B14F-4D97-AF65-F5344CB8AC3E}">
        <p14:creationId xmlns:p14="http://schemas.microsoft.com/office/powerpoint/2010/main" val="316498787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zh-CN" altLang="en-US" dirty="0"/>
              <a:t>内核空间</a:t>
            </a:r>
            <a:endParaRPr lang="zh-CN" altLang="en-US" sz="4000" dirty="0"/>
          </a:p>
        </p:txBody>
      </p:sp>
      <p:sp>
        <p:nvSpPr>
          <p:cNvPr id="289795" name="Rectangle 3"/>
          <p:cNvSpPr>
            <a:spLocks noGrp="1" noChangeArrowheads="1"/>
          </p:cNvSpPr>
          <p:nvPr>
            <p:ph type="body" idx="1"/>
          </p:nvPr>
        </p:nvSpPr>
        <p:spPr>
          <a:xfrm>
            <a:off x="251520" y="1393602"/>
            <a:ext cx="8229600" cy="4411662"/>
          </a:xfrm>
        </p:spPr>
        <p:txBody>
          <a:bodyPr/>
          <a:lstStyle/>
          <a:p>
            <a:pPr>
              <a:lnSpc>
                <a:spcPct val="120000"/>
              </a:lnSpc>
              <a:spcBef>
                <a:spcPct val="10000"/>
              </a:spcBef>
            </a:pPr>
            <a:r>
              <a:rPr lang="zh-CN" altLang="en-US" sz="2600" dirty="0"/>
              <a:t>从不同进程的角度看</a:t>
            </a:r>
            <a:r>
              <a:rPr lang="en-US" altLang="zh-CN" sz="2600" dirty="0" err="1"/>
              <a:t>3G</a:t>
            </a:r>
            <a:r>
              <a:rPr lang="zh-CN" altLang="en-US" sz="2600" dirty="0"/>
              <a:t>到</a:t>
            </a:r>
            <a:r>
              <a:rPr lang="en-US" altLang="zh-CN" sz="2600" dirty="0" err="1"/>
              <a:t>4G</a:t>
            </a:r>
            <a:r>
              <a:rPr lang="zh-CN" altLang="en-US" sz="2600" dirty="0"/>
              <a:t>的线性空间是有着同样的内核页目录项和页表的，从而对应同样的物理内存空间。</a:t>
            </a:r>
            <a:endParaRPr lang="en-US" altLang="zh-CN" sz="2600" dirty="0"/>
          </a:p>
          <a:p>
            <a:pPr>
              <a:lnSpc>
                <a:spcPct val="120000"/>
              </a:lnSpc>
              <a:spcBef>
                <a:spcPct val="10000"/>
              </a:spcBef>
            </a:pPr>
            <a:r>
              <a:rPr lang="zh-CN" altLang="en-US" sz="2600" dirty="0"/>
              <a:t>不同的进程通过系统调用可以访问内核空间，不同进程中访问该空间的虚拟地址对应的内容一样，</a:t>
            </a:r>
            <a:r>
              <a:rPr lang="zh-CN" altLang="en-US" sz="2600" dirty="0">
                <a:solidFill>
                  <a:srgbClr val="FF9900"/>
                </a:solidFill>
              </a:rPr>
              <a:t>所以可说</a:t>
            </a:r>
            <a:r>
              <a:rPr lang="en-US" altLang="zh-CN" sz="2600" dirty="0" err="1">
                <a:solidFill>
                  <a:srgbClr val="FF9900"/>
                </a:solidFill>
              </a:rPr>
              <a:t>3G</a:t>
            </a:r>
            <a:r>
              <a:rPr lang="zh-CN" altLang="en-US" sz="2600" dirty="0">
                <a:solidFill>
                  <a:srgbClr val="FF9900"/>
                </a:solidFill>
              </a:rPr>
              <a:t>到</a:t>
            </a:r>
            <a:r>
              <a:rPr lang="en-US" altLang="zh-CN" sz="2600" dirty="0" err="1">
                <a:solidFill>
                  <a:srgbClr val="FF9900"/>
                </a:solidFill>
              </a:rPr>
              <a:t>4G</a:t>
            </a:r>
            <a:r>
              <a:rPr lang="zh-CN" altLang="en-US" sz="2600" dirty="0">
                <a:solidFill>
                  <a:srgbClr val="FF9900"/>
                </a:solidFill>
              </a:rPr>
              <a:t>的内核空间是所有进程共享的。</a:t>
            </a:r>
          </a:p>
          <a:p>
            <a:pPr>
              <a:lnSpc>
                <a:spcPct val="120000"/>
              </a:lnSpc>
              <a:spcBef>
                <a:spcPct val="30000"/>
              </a:spcBef>
            </a:pPr>
            <a:r>
              <a:rPr lang="zh-CN" altLang="en-US" sz="2600" dirty="0"/>
              <a:t>进程之间的差异体现在</a:t>
            </a:r>
            <a:r>
              <a:rPr lang="en-US" altLang="zh-CN" sz="2600" dirty="0"/>
              <a:t>0</a:t>
            </a:r>
            <a:r>
              <a:rPr lang="zh-CN" altLang="en-US" sz="2600" dirty="0"/>
              <a:t>到</a:t>
            </a:r>
            <a:r>
              <a:rPr lang="en-US" altLang="zh-CN" sz="2600" dirty="0" err="1"/>
              <a:t>3G</a:t>
            </a:r>
            <a:r>
              <a:rPr lang="zh-CN" altLang="en-US" sz="2600" dirty="0"/>
              <a:t>用户空间所对应的页目录项和页表。</a:t>
            </a: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49</a:t>
            </a:fld>
            <a:endParaRPr lang="en-US" altLang="zh-CN" dirty="0"/>
          </a:p>
        </p:txBody>
      </p:sp>
    </p:spTree>
    <p:extLst>
      <p:ext uri="{BB962C8B-B14F-4D97-AF65-F5344CB8AC3E}">
        <p14:creationId xmlns:p14="http://schemas.microsoft.com/office/powerpoint/2010/main" val="39281950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1" name="Rectangle 3"/>
          <p:cNvSpPr>
            <a:spLocks noGrp="1" noChangeArrowheads="1"/>
          </p:cNvSpPr>
          <p:nvPr>
            <p:ph type="body" idx="1"/>
          </p:nvPr>
        </p:nvSpPr>
        <p:spPr>
          <a:xfrm>
            <a:off x="179512" y="1700808"/>
            <a:ext cx="8640960" cy="4320480"/>
          </a:xfrm>
        </p:spPr>
        <p:txBody>
          <a:bodyPr/>
          <a:lstStyle/>
          <a:p>
            <a:pPr>
              <a:lnSpc>
                <a:spcPct val="110000"/>
              </a:lnSpc>
            </a:pPr>
            <a:r>
              <a:rPr lang="zh-CN" altLang="en-US" sz="2600" dirty="0">
                <a:solidFill>
                  <a:schemeClr val="tx1"/>
                </a:solidFill>
                <a:latin typeface="+mn-ea"/>
              </a:rPr>
              <a:t>为管理方便，</a:t>
            </a:r>
            <a:r>
              <a:rPr lang="en-US" altLang="zh-CN" sz="2600" dirty="0">
                <a:solidFill>
                  <a:schemeClr val="tx1"/>
                </a:solidFill>
                <a:latin typeface="+mn-ea"/>
              </a:rPr>
              <a:t>Linux</a:t>
            </a:r>
            <a:r>
              <a:rPr lang="zh-CN" altLang="en-US" sz="2600" dirty="0">
                <a:solidFill>
                  <a:schemeClr val="tx1"/>
                </a:solidFill>
                <a:latin typeface="+mn-ea"/>
              </a:rPr>
              <a:t>给每一个进程分配唯一的进程标识符</a:t>
            </a:r>
            <a:r>
              <a:rPr lang="en-US" altLang="zh-CN" sz="2600" dirty="0" err="1">
                <a:solidFill>
                  <a:schemeClr val="tx1"/>
                </a:solidFill>
                <a:latin typeface="+mn-ea"/>
              </a:rPr>
              <a:t>PID</a:t>
            </a:r>
            <a:r>
              <a:rPr lang="zh-CN" altLang="en-US" sz="2600" dirty="0">
                <a:solidFill>
                  <a:schemeClr val="tx1"/>
                </a:solidFill>
                <a:latin typeface="+mn-ea"/>
              </a:rPr>
              <a:t>，</a:t>
            </a:r>
            <a:r>
              <a:rPr lang="zh-CN" altLang="en-US" sz="2600" dirty="0">
                <a:latin typeface="+mn-ea"/>
              </a:rPr>
              <a:t>操作系统通过进程标识符管理进程。无论何时，当用户注册登录后，系统为用户创建一个</a:t>
            </a:r>
            <a:r>
              <a:rPr lang="en-US" altLang="zh-CN" sz="2600" dirty="0">
                <a:latin typeface="+mn-ea"/>
              </a:rPr>
              <a:t>shell</a:t>
            </a:r>
            <a:r>
              <a:rPr lang="zh-CN" altLang="en-US" sz="2600" dirty="0">
                <a:latin typeface="+mn-ea"/>
              </a:rPr>
              <a:t>进程（即用户的</a:t>
            </a:r>
            <a:r>
              <a:rPr lang="en-US" altLang="zh-CN" sz="2600" dirty="0">
                <a:latin typeface="+mn-ea"/>
              </a:rPr>
              <a:t>login shell)</a:t>
            </a:r>
            <a:r>
              <a:rPr lang="zh-CN" altLang="en-US" sz="2600" dirty="0">
                <a:latin typeface="+mn-ea"/>
              </a:rPr>
              <a:t>。输入一个命令或执行一个程序时，</a:t>
            </a:r>
            <a:r>
              <a:rPr lang="en-US" altLang="zh-CN" sz="2600" dirty="0">
                <a:latin typeface="+mn-ea"/>
              </a:rPr>
              <a:t>Shell</a:t>
            </a:r>
            <a:r>
              <a:rPr lang="zh-CN" altLang="en-US" sz="2600" dirty="0">
                <a:latin typeface="+mn-ea"/>
              </a:rPr>
              <a:t>进程会产生一个相应的子进程。</a:t>
            </a:r>
            <a:endParaRPr lang="en-US" altLang="zh-CN" sz="2600" dirty="0">
              <a:latin typeface="+mn-ea"/>
            </a:endParaRPr>
          </a:p>
          <a:p>
            <a:pPr>
              <a:lnSpc>
                <a:spcPct val="110000"/>
              </a:lnSpc>
            </a:pPr>
            <a:r>
              <a:rPr lang="zh-CN" altLang="en-US" sz="2600" dirty="0">
                <a:latin typeface="+mn-ea"/>
              </a:rPr>
              <a:t>直接从终端读写的进程（作业）为</a:t>
            </a:r>
            <a:r>
              <a:rPr lang="zh-CN" altLang="en-US" sz="2600" dirty="0">
                <a:solidFill>
                  <a:srgbClr val="0000CC"/>
                </a:solidFill>
                <a:latin typeface="+mn-ea"/>
              </a:rPr>
              <a:t>前台进程</a:t>
            </a:r>
            <a:r>
              <a:rPr lang="en-US" altLang="zh-CN" sz="2600" dirty="0">
                <a:solidFill>
                  <a:srgbClr val="0000CC"/>
                </a:solidFill>
                <a:latin typeface="+mn-ea"/>
              </a:rPr>
              <a:t>(</a:t>
            </a:r>
            <a:r>
              <a:rPr lang="zh-CN" altLang="en-US" sz="2600" dirty="0">
                <a:solidFill>
                  <a:srgbClr val="0000CC"/>
                </a:solidFill>
                <a:latin typeface="+mn-ea"/>
              </a:rPr>
              <a:t>作业）</a:t>
            </a:r>
            <a:r>
              <a:rPr lang="zh-CN" altLang="en-US" sz="2600" dirty="0">
                <a:latin typeface="+mn-ea"/>
              </a:rPr>
              <a:t>，正在运行而又无法直接从终端读写的进程为</a:t>
            </a:r>
            <a:r>
              <a:rPr lang="zh-CN" altLang="en-US" sz="2600" dirty="0">
                <a:solidFill>
                  <a:srgbClr val="0000CC"/>
                </a:solidFill>
                <a:latin typeface="+mn-ea"/>
              </a:rPr>
              <a:t>后台进程</a:t>
            </a:r>
            <a:r>
              <a:rPr lang="en-US" altLang="zh-CN" sz="2600" dirty="0">
                <a:solidFill>
                  <a:srgbClr val="0000CC"/>
                </a:solidFill>
                <a:latin typeface="+mn-ea"/>
              </a:rPr>
              <a:t>(</a:t>
            </a:r>
            <a:r>
              <a:rPr lang="zh-CN" altLang="en-US" sz="2600" dirty="0">
                <a:solidFill>
                  <a:srgbClr val="0000CC"/>
                </a:solidFill>
                <a:latin typeface="+mn-ea"/>
              </a:rPr>
              <a:t>作业）</a:t>
            </a:r>
            <a:r>
              <a:rPr lang="zh-CN" altLang="en-US" sz="2600" dirty="0">
                <a:latin typeface="+mn-ea"/>
              </a:rPr>
              <a:t>。在同一时刻，一个终端只有一个前台进程，但可以拥有多个后台进程。</a:t>
            </a:r>
            <a:endParaRPr lang="zh-CN" altLang="en-US" sz="2600" dirty="0">
              <a:solidFill>
                <a:schemeClr val="tx1"/>
              </a:solidFill>
              <a:latin typeface="+mn-ea"/>
            </a:endParaRPr>
          </a:p>
        </p:txBody>
      </p:sp>
      <p:sp>
        <p:nvSpPr>
          <p:cNvPr id="4" name="Rectangle 2"/>
          <p:cNvSpPr>
            <a:spLocks noGrp="1" noRot="1" noChangeArrowheads="1"/>
          </p:cNvSpPr>
          <p:nvPr>
            <p:ph type="title"/>
          </p:nvPr>
        </p:nvSpPr>
        <p:spPr>
          <a:xfrm>
            <a:off x="304800" y="116632"/>
            <a:ext cx="8229600" cy="868363"/>
          </a:xfrm>
        </p:spPr>
        <p:txBody>
          <a:bodyPr/>
          <a:lstStyle/>
          <a:p>
            <a:r>
              <a:rPr lang="zh-CN" altLang="en-US" sz="4000" dirty="0"/>
              <a:t>进程</a:t>
            </a:r>
            <a:r>
              <a:rPr lang="zh-CN" altLang="en-US" dirty="0"/>
              <a:t>管理</a:t>
            </a:r>
            <a:r>
              <a:rPr lang="zh-CN" altLang="en-US" sz="4000" dirty="0"/>
              <a:t> </a:t>
            </a: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5</a:t>
            </a:fld>
            <a:endParaRPr lang="en-US" altLang="zh-CN" dirty="0"/>
          </a:p>
        </p:txBody>
      </p:sp>
    </p:spTree>
    <p:extLst>
      <p:ext uri="{BB962C8B-B14F-4D97-AF65-F5344CB8AC3E}">
        <p14:creationId xmlns:p14="http://schemas.microsoft.com/office/powerpoint/2010/main" val="2025452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p:cNvSpPr>
          <p:nvPr>
            <p:ph type="title"/>
          </p:nvPr>
        </p:nvSpPr>
        <p:spPr/>
        <p:txBody>
          <a:bodyPr/>
          <a:lstStyle/>
          <a:p>
            <a:r>
              <a:rPr lang="zh-CN" altLang="en-US" dirty="0"/>
              <a:t>进程的用户空间</a:t>
            </a:r>
          </a:p>
        </p:txBody>
      </p:sp>
      <p:sp>
        <p:nvSpPr>
          <p:cNvPr id="288771" name="Rectangle 3"/>
          <p:cNvSpPr>
            <a:spLocks noGrp="1"/>
          </p:cNvSpPr>
          <p:nvPr>
            <p:ph type="body" idx="1"/>
          </p:nvPr>
        </p:nvSpPr>
        <p:spPr>
          <a:xfrm>
            <a:off x="230832" y="1196752"/>
            <a:ext cx="8229600" cy="5059734"/>
          </a:xfrm>
        </p:spPr>
        <p:txBody>
          <a:bodyPr/>
          <a:lstStyle/>
          <a:p>
            <a:pPr>
              <a:lnSpc>
                <a:spcPct val="110000"/>
              </a:lnSpc>
              <a:spcBef>
                <a:spcPct val="10000"/>
              </a:spcBef>
            </a:pPr>
            <a:r>
              <a:rPr lang="zh-CN" altLang="en-US" sz="2600" dirty="0">
                <a:latin typeface="+mn-ea"/>
              </a:rPr>
              <a:t>进程的用户空间中存放的是用户程序的代码和数据。每个进程最大拥有</a:t>
            </a:r>
            <a:r>
              <a:rPr lang="en-US" altLang="zh-CN" sz="2600" dirty="0" err="1">
                <a:latin typeface="+mn-ea"/>
              </a:rPr>
              <a:t>3G</a:t>
            </a:r>
            <a:r>
              <a:rPr lang="zh-CN" altLang="en-US" sz="2600" dirty="0">
                <a:latin typeface="+mn-ea"/>
              </a:rPr>
              <a:t>字节</a:t>
            </a:r>
            <a:r>
              <a:rPr lang="zh-CN" altLang="en-US" sz="2600" dirty="0">
                <a:solidFill>
                  <a:srgbClr val="0000FF"/>
                </a:solidFill>
                <a:latin typeface="+mn-ea"/>
              </a:rPr>
              <a:t>私有虚存空间</a:t>
            </a:r>
            <a:r>
              <a:rPr lang="zh-CN" altLang="en-US" sz="2600" dirty="0">
                <a:latin typeface="+mn-ea"/>
              </a:rPr>
              <a:t>。</a:t>
            </a:r>
          </a:p>
          <a:p>
            <a:pPr>
              <a:lnSpc>
                <a:spcPct val="110000"/>
              </a:lnSpc>
              <a:spcBef>
                <a:spcPct val="10000"/>
              </a:spcBef>
            </a:pPr>
            <a:r>
              <a:rPr lang="zh-CN" altLang="en-US" sz="2600" dirty="0">
                <a:latin typeface="+mn-ea"/>
              </a:rPr>
              <a:t>利用分页机制，根据每个进程的页表进行用户空间的内存映射。</a:t>
            </a:r>
            <a:endParaRPr lang="en-US" altLang="zh-CN" sz="2600" dirty="0">
              <a:latin typeface="+mn-ea"/>
            </a:endParaRPr>
          </a:p>
          <a:p>
            <a:pPr>
              <a:lnSpc>
                <a:spcPct val="110000"/>
              </a:lnSpc>
              <a:spcBef>
                <a:spcPct val="10000"/>
              </a:spcBef>
            </a:pPr>
            <a:r>
              <a:rPr lang="zh-CN" altLang="en-US" sz="2600" dirty="0">
                <a:latin typeface="+mn-ea"/>
              </a:rPr>
              <a:t>每个进程经编译、链接后形成的二进制映像文件有一个代码段和数据段。</a:t>
            </a:r>
          </a:p>
          <a:p>
            <a:pPr>
              <a:lnSpc>
                <a:spcPct val="110000"/>
              </a:lnSpc>
              <a:spcBef>
                <a:spcPct val="10000"/>
              </a:spcBef>
            </a:pPr>
            <a:r>
              <a:rPr lang="zh-CN" altLang="en-US" sz="2600" dirty="0">
                <a:latin typeface="+mn-ea"/>
              </a:rPr>
              <a:t>进程运行时须有自己独占的堆栈。</a:t>
            </a:r>
          </a:p>
          <a:p>
            <a:pPr>
              <a:lnSpc>
                <a:spcPct val="110000"/>
              </a:lnSpc>
              <a:spcBef>
                <a:spcPct val="10000"/>
              </a:spcBef>
            </a:pPr>
            <a:r>
              <a:rPr lang="zh-CN" altLang="en-US" sz="2600" dirty="0">
                <a:latin typeface="+mn-ea"/>
              </a:rPr>
              <a:t>空洞部分：进程运行时调用</a:t>
            </a:r>
            <a:r>
              <a:rPr lang="en-US" altLang="zh-CN" sz="2600" dirty="0" err="1">
                <a:latin typeface="+mn-ea"/>
              </a:rPr>
              <a:t>malloc</a:t>
            </a:r>
            <a:r>
              <a:rPr lang="zh-CN" altLang="en-US" sz="2600" dirty="0">
                <a:latin typeface="+mn-ea"/>
              </a:rPr>
              <a:t>（）动态分配的空间</a:t>
            </a:r>
            <a:r>
              <a:rPr lang="en-US" altLang="zh-CN" sz="2600" dirty="0">
                <a:latin typeface="+mn-ea"/>
              </a:rPr>
              <a:t>——</a:t>
            </a:r>
            <a:r>
              <a:rPr lang="zh-CN" altLang="en-US" sz="2600" dirty="0">
                <a:latin typeface="+mn-ea"/>
              </a:rPr>
              <a:t>堆。</a:t>
            </a:r>
          </a:p>
          <a:p>
            <a:pPr>
              <a:lnSpc>
                <a:spcPct val="110000"/>
              </a:lnSpc>
              <a:spcBef>
                <a:spcPct val="10000"/>
              </a:spcBef>
            </a:pPr>
            <a:r>
              <a:rPr lang="zh-CN" altLang="en-US" sz="2600" dirty="0">
                <a:latin typeface="+mn-ea"/>
              </a:rPr>
              <a:t>进程的整个用户空间并不全部装入，而是通过请求页机制，部分映射装入。</a:t>
            </a:r>
          </a:p>
          <a:p>
            <a:pPr>
              <a:lnSpc>
                <a:spcPct val="85000"/>
              </a:lnSpc>
              <a:spcBef>
                <a:spcPct val="10000"/>
              </a:spcBef>
            </a:pPr>
            <a:endParaRPr lang="zh-CN" altLang="en-US" sz="2600" dirty="0">
              <a:latin typeface="+mn-ea"/>
            </a:endParaRPr>
          </a:p>
          <a:p>
            <a:endParaRPr lang="zh-CN" altLang="en-US" dirty="0">
              <a:latin typeface="宋体" pitchFamily="2" charset="-122"/>
              <a:ea typeface="宋体" pitchFamily="2" charset="-122"/>
            </a:endParaRPr>
          </a:p>
          <a:p>
            <a:endParaRPr lang="zh-CN" altLang="en-US" dirty="0">
              <a:latin typeface="宋体" pitchFamily="2" charset="-122"/>
              <a:ea typeface="宋体" pitchFamily="2" charset="-122"/>
            </a:endParaRP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50</a:t>
            </a:fld>
            <a:endParaRPr lang="en-US" altLang="zh-CN" dirty="0"/>
          </a:p>
        </p:txBody>
      </p:sp>
    </p:spTree>
    <p:extLst>
      <p:ext uri="{BB962C8B-B14F-4D97-AF65-F5344CB8AC3E}">
        <p14:creationId xmlns:p14="http://schemas.microsoft.com/office/powerpoint/2010/main" val="110054647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0841" name="Group 25"/>
          <p:cNvGrpSpPr>
            <a:grpSpLocks/>
          </p:cNvGrpSpPr>
          <p:nvPr/>
        </p:nvGrpSpPr>
        <p:grpSpPr bwMode="auto">
          <a:xfrm>
            <a:off x="971601" y="476673"/>
            <a:ext cx="6552728" cy="2368756"/>
            <a:chOff x="1610" y="1253"/>
            <a:chExt cx="2857" cy="1860"/>
          </a:xfrm>
        </p:grpSpPr>
        <p:sp>
          <p:nvSpPr>
            <p:cNvPr id="290821" name="Rectangle 5"/>
            <p:cNvSpPr>
              <a:spLocks noChangeArrowheads="1"/>
            </p:cNvSpPr>
            <p:nvPr/>
          </p:nvSpPr>
          <p:spPr bwMode="auto">
            <a:xfrm>
              <a:off x="1610" y="1253"/>
              <a:ext cx="1316" cy="18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22" name="Line 6"/>
            <p:cNvSpPr>
              <a:spLocks noChangeShapeType="1"/>
            </p:cNvSpPr>
            <p:nvPr/>
          </p:nvSpPr>
          <p:spPr bwMode="auto">
            <a:xfrm flipV="1">
              <a:off x="1610" y="2293"/>
              <a:ext cx="1312" cy="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0823" name="AutoShape 7"/>
            <p:cNvSpPr>
              <a:spLocks/>
            </p:cNvSpPr>
            <p:nvPr/>
          </p:nvSpPr>
          <p:spPr bwMode="auto">
            <a:xfrm>
              <a:off x="2964" y="1529"/>
              <a:ext cx="394" cy="1559"/>
            </a:xfrm>
            <a:prstGeom prst="rightBrace">
              <a:avLst>
                <a:gd name="adj1" fmla="val 3297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0824" name="Line 8"/>
            <p:cNvSpPr>
              <a:spLocks noChangeShapeType="1"/>
            </p:cNvSpPr>
            <p:nvPr/>
          </p:nvSpPr>
          <p:spPr bwMode="auto">
            <a:xfrm>
              <a:off x="1655" y="1691"/>
              <a:ext cx="12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0825" name="Line 9"/>
            <p:cNvSpPr>
              <a:spLocks noChangeShapeType="1"/>
            </p:cNvSpPr>
            <p:nvPr/>
          </p:nvSpPr>
          <p:spPr bwMode="auto">
            <a:xfrm>
              <a:off x="1610" y="2723"/>
              <a:ext cx="12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0826" name="Text Box 10"/>
            <p:cNvSpPr txBox="1">
              <a:spLocks noChangeArrowheads="1"/>
            </p:cNvSpPr>
            <p:nvPr/>
          </p:nvSpPr>
          <p:spPr bwMode="auto">
            <a:xfrm>
              <a:off x="1975" y="1310"/>
              <a:ext cx="719"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dirty="0">
                  <a:latin typeface="+mn-ea"/>
                  <a:ea typeface="+mn-ea"/>
                </a:rPr>
                <a:t>堆栈段</a:t>
              </a:r>
            </a:p>
          </p:txBody>
        </p:sp>
        <p:sp>
          <p:nvSpPr>
            <p:cNvPr id="290827" name="Text Box 11"/>
            <p:cNvSpPr txBox="1">
              <a:spLocks noChangeArrowheads="1"/>
            </p:cNvSpPr>
            <p:nvPr/>
          </p:nvSpPr>
          <p:spPr bwMode="auto">
            <a:xfrm>
              <a:off x="1993" y="1761"/>
              <a:ext cx="711"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a:latin typeface="+mn-ea"/>
                  <a:ea typeface="+mn-ea"/>
                </a:rPr>
                <a:t>空洞</a:t>
              </a:r>
            </a:p>
          </p:txBody>
        </p:sp>
        <p:sp>
          <p:nvSpPr>
            <p:cNvPr id="290828" name="Text Box 12"/>
            <p:cNvSpPr txBox="1">
              <a:spLocks noChangeArrowheads="1"/>
            </p:cNvSpPr>
            <p:nvPr/>
          </p:nvSpPr>
          <p:spPr bwMode="auto">
            <a:xfrm>
              <a:off x="2024" y="2360"/>
              <a:ext cx="709"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a:latin typeface="+mn-ea"/>
                  <a:ea typeface="+mn-ea"/>
                </a:rPr>
                <a:t>数据段</a:t>
              </a:r>
            </a:p>
          </p:txBody>
        </p:sp>
        <p:sp>
          <p:nvSpPr>
            <p:cNvPr id="290829" name="Text Box 13"/>
            <p:cNvSpPr txBox="1">
              <a:spLocks noChangeArrowheads="1"/>
            </p:cNvSpPr>
            <p:nvPr/>
          </p:nvSpPr>
          <p:spPr bwMode="auto">
            <a:xfrm>
              <a:off x="2024" y="2769"/>
              <a:ext cx="709" cy="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a:latin typeface="+mn-ea"/>
                  <a:ea typeface="+mn-ea"/>
                </a:rPr>
                <a:t>代码段</a:t>
              </a:r>
            </a:p>
          </p:txBody>
        </p:sp>
        <p:sp>
          <p:nvSpPr>
            <p:cNvPr id="290830" name="Rectangle 14"/>
            <p:cNvSpPr>
              <a:spLocks noChangeArrowheads="1"/>
            </p:cNvSpPr>
            <p:nvPr/>
          </p:nvSpPr>
          <p:spPr bwMode="auto">
            <a:xfrm>
              <a:off x="3377" y="1871"/>
              <a:ext cx="1090" cy="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spcBef>
                  <a:spcPct val="50000"/>
                </a:spcBef>
              </a:pPr>
              <a:r>
                <a:rPr kumimoji="1" lang="zh-CN" altLang="en-US" sz="2400" dirty="0">
                  <a:latin typeface="+mn-ea"/>
                  <a:ea typeface="+mn-ea"/>
                </a:rPr>
                <a:t>进程的</a:t>
              </a:r>
            </a:p>
            <a:p>
              <a:pPr algn="l">
                <a:spcBef>
                  <a:spcPct val="50000"/>
                </a:spcBef>
              </a:pPr>
              <a:r>
                <a:rPr kumimoji="1" lang="zh-CN" altLang="en-US" sz="2400" dirty="0">
                  <a:latin typeface="+mn-ea"/>
                  <a:ea typeface="+mn-ea"/>
                </a:rPr>
                <a:t>用户空间</a:t>
              </a:r>
            </a:p>
            <a:p>
              <a:pPr algn="l">
                <a:spcBef>
                  <a:spcPct val="50000"/>
                </a:spcBef>
              </a:pPr>
              <a:r>
                <a:rPr kumimoji="1" lang="zh-CN" altLang="en-US" sz="2400" dirty="0">
                  <a:latin typeface="+mn-ea"/>
                  <a:ea typeface="+mn-ea"/>
                </a:rPr>
                <a:t>（</a:t>
              </a:r>
              <a:r>
                <a:rPr kumimoji="1" lang="en-US" altLang="zh-CN" sz="2400" dirty="0" err="1">
                  <a:latin typeface="+mn-ea"/>
                  <a:ea typeface="+mn-ea"/>
                </a:rPr>
                <a:t>3G</a:t>
              </a:r>
              <a:r>
                <a:rPr kumimoji="1" lang="zh-CN" altLang="en-US" sz="2400" dirty="0">
                  <a:latin typeface="+mn-ea"/>
                  <a:ea typeface="+mn-ea"/>
                </a:rPr>
                <a:t>） </a:t>
              </a:r>
            </a:p>
          </p:txBody>
        </p:sp>
        <p:sp>
          <p:nvSpPr>
            <p:cNvPr id="290840" name="Line 24"/>
            <p:cNvSpPr>
              <a:spLocks noChangeShapeType="1"/>
            </p:cNvSpPr>
            <p:nvPr/>
          </p:nvSpPr>
          <p:spPr bwMode="auto">
            <a:xfrm>
              <a:off x="1791" y="1718"/>
              <a:ext cx="0" cy="4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51</a:t>
            </a:fld>
            <a:endParaRPr lang="en-US" altLang="zh-CN" dirty="0"/>
          </a:p>
        </p:txBody>
      </p:sp>
      <p:sp>
        <p:nvSpPr>
          <p:cNvPr id="2" name="TextBox 1"/>
          <p:cNvSpPr txBox="1"/>
          <p:nvPr/>
        </p:nvSpPr>
        <p:spPr>
          <a:xfrm>
            <a:off x="611560" y="3068960"/>
            <a:ext cx="8208912" cy="3194721"/>
          </a:xfrm>
          <a:prstGeom prst="rect">
            <a:avLst/>
          </a:prstGeom>
          <a:noFill/>
        </p:spPr>
        <p:txBody>
          <a:bodyPr wrap="square" rtlCol="0">
            <a:spAutoFit/>
          </a:bodyPr>
          <a:lstStyle/>
          <a:p>
            <a:pPr marL="342900" indent="-342900" algn="l">
              <a:lnSpc>
                <a:spcPct val="120000"/>
              </a:lnSpc>
              <a:buClr>
                <a:srgbClr val="002060"/>
              </a:buClr>
              <a:buSzPct val="80000"/>
              <a:buFont typeface="Wingdings" panose="05000000000000000000" pitchFamily="2" charset="2"/>
              <a:buChar char="l"/>
            </a:pPr>
            <a:r>
              <a:rPr lang="zh-CN" altLang="en-US" sz="2400" dirty="0">
                <a:latin typeface="+mn-ea"/>
                <a:ea typeface="+mn-ea"/>
              </a:rPr>
              <a:t>数据段包含了所有静态分配的数据空间，即全局变量和</a:t>
            </a:r>
            <a:endParaRPr lang="en-US" altLang="zh-CN" sz="2400" dirty="0">
              <a:latin typeface="+mn-ea"/>
              <a:ea typeface="+mn-ea"/>
            </a:endParaRPr>
          </a:p>
          <a:p>
            <a:pPr algn="l">
              <a:lnSpc>
                <a:spcPct val="120000"/>
              </a:lnSpc>
            </a:pPr>
            <a:r>
              <a:rPr lang="zh-CN" altLang="en-US" sz="2400" dirty="0">
                <a:latin typeface="+mn-ea"/>
                <a:ea typeface="+mn-ea"/>
              </a:rPr>
              <a:t>  所有声明为</a:t>
            </a:r>
            <a:r>
              <a:rPr lang="en-US" altLang="zh-CN" sz="2400" dirty="0">
                <a:latin typeface="+mn-ea"/>
                <a:ea typeface="+mn-ea"/>
              </a:rPr>
              <a:t>static</a:t>
            </a:r>
            <a:r>
              <a:rPr lang="zh-CN" altLang="en-US" sz="2400" dirty="0">
                <a:latin typeface="+mn-ea"/>
                <a:ea typeface="+mn-ea"/>
              </a:rPr>
              <a:t>的局部变量等，这些空间是进程所必</a:t>
            </a:r>
            <a:endParaRPr lang="en-US" altLang="zh-CN" sz="2400" dirty="0">
              <a:latin typeface="+mn-ea"/>
              <a:ea typeface="+mn-ea"/>
            </a:endParaRPr>
          </a:p>
          <a:p>
            <a:pPr algn="l">
              <a:lnSpc>
                <a:spcPct val="120000"/>
              </a:lnSpc>
            </a:pPr>
            <a:r>
              <a:rPr lang="zh-CN" altLang="en-US" sz="2400" dirty="0">
                <a:latin typeface="+mn-ea"/>
                <a:ea typeface="+mn-ea"/>
              </a:rPr>
              <a:t>  需的基本要求。</a:t>
            </a:r>
            <a:endParaRPr lang="en-US" altLang="zh-CN" sz="2400" dirty="0">
              <a:latin typeface="+mn-ea"/>
              <a:ea typeface="+mn-ea"/>
            </a:endParaRPr>
          </a:p>
          <a:p>
            <a:pPr marL="342900" indent="-342900" algn="l">
              <a:lnSpc>
                <a:spcPct val="120000"/>
              </a:lnSpc>
              <a:buClr>
                <a:srgbClr val="002060"/>
              </a:buClr>
              <a:buSzPct val="80000"/>
              <a:buFont typeface="Wingdings" panose="05000000000000000000" pitchFamily="2" charset="2"/>
              <a:buChar char="l"/>
            </a:pPr>
            <a:r>
              <a:rPr lang="zh-CN" altLang="en-US" sz="2400" dirty="0">
                <a:latin typeface="+mn-ea"/>
                <a:ea typeface="+mn-ea"/>
              </a:rPr>
              <a:t>堆栈段由函数调用传递参数、保留现场、存放返回地址</a:t>
            </a:r>
            <a:endParaRPr lang="en-US" altLang="zh-CN" sz="2400" dirty="0">
              <a:latin typeface="+mn-ea"/>
              <a:ea typeface="+mn-ea"/>
            </a:endParaRPr>
          </a:p>
          <a:p>
            <a:pPr algn="l">
              <a:lnSpc>
                <a:spcPct val="120000"/>
              </a:lnSpc>
              <a:buClr>
                <a:srgbClr val="002060"/>
              </a:buClr>
              <a:buSzPct val="80000"/>
            </a:pPr>
            <a:r>
              <a:rPr lang="en-US" altLang="zh-CN" sz="2400" dirty="0">
                <a:latin typeface="+mn-ea"/>
                <a:ea typeface="+mn-ea"/>
              </a:rPr>
              <a:t>  </a:t>
            </a:r>
            <a:r>
              <a:rPr lang="zh-CN" altLang="en-US" sz="2400" dirty="0">
                <a:latin typeface="+mn-ea"/>
                <a:ea typeface="+mn-ea"/>
              </a:rPr>
              <a:t>和局部变量构成。</a:t>
            </a:r>
            <a:endParaRPr lang="en-US" altLang="zh-CN" sz="2400" dirty="0">
              <a:latin typeface="+mn-ea"/>
              <a:ea typeface="+mn-ea"/>
            </a:endParaRPr>
          </a:p>
          <a:p>
            <a:pPr marL="342900" indent="-342900" algn="l">
              <a:lnSpc>
                <a:spcPct val="120000"/>
              </a:lnSpc>
              <a:buClr>
                <a:srgbClr val="002060"/>
              </a:buClr>
              <a:buSzPct val="80000"/>
              <a:buFont typeface="Wingdings" panose="05000000000000000000" pitchFamily="2" charset="2"/>
              <a:buChar char="l"/>
            </a:pPr>
            <a:r>
              <a:rPr lang="zh-CN" altLang="en-US" sz="2400" dirty="0">
                <a:latin typeface="+mn-ea"/>
                <a:ea typeface="+mn-ea"/>
              </a:rPr>
              <a:t>堆栈段安排在用户空间的顶部，运行时由顶向下延伸；</a:t>
            </a:r>
            <a:endParaRPr lang="en-US" altLang="zh-CN" sz="2400" dirty="0">
              <a:latin typeface="+mn-ea"/>
              <a:ea typeface="+mn-ea"/>
            </a:endParaRPr>
          </a:p>
          <a:p>
            <a:pPr algn="l">
              <a:lnSpc>
                <a:spcPct val="120000"/>
              </a:lnSpc>
            </a:pPr>
            <a:r>
              <a:rPr lang="zh-CN" altLang="en-US" sz="2400" dirty="0">
                <a:latin typeface="+mn-ea"/>
                <a:ea typeface="+mn-ea"/>
              </a:rPr>
              <a:t>  代码段和数据段在底部，运行时并不向上延伸。</a:t>
            </a:r>
          </a:p>
        </p:txBody>
      </p:sp>
    </p:spTree>
    <p:extLst>
      <p:ext uri="{BB962C8B-B14F-4D97-AF65-F5344CB8AC3E}">
        <p14:creationId xmlns:p14="http://schemas.microsoft.com/office/powerpoint/2010/main" val="3379020800"/>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p:cNvSpPr>
          <p:nvPr>
            <p:ph type="title"/>
          </p:nvPr>
        </p:nvSpPr>
        <p:spPr>
          <a:xfrm>
            <a:off x="251520" y="122238"/>
            <a:ext cx="7543800" cy="858837"/>
          </a:xfrm>
        </p:spPr>
        <p:txBody>
          <a:bodyPr/>
          <a:lstStyle/>
          <a:p>
            <a:r>
              <a:rPr lang="zh-CN" altLang="en-US" dirty="0"/>
              <a:t>进程描述符</a:t>
            </a:r>
          </a:p>
        </p:txBody>
      </p:sp>
      <p:sp>
        <p:nvSpPr>
          <p:cNvPr id="294915" name="Rectangle 3"/>
          <p:cNvSpPr>
            <a:spLocks noGrp="1"/>
          </p:cNvSpPr>
          <p:nvPr>
            <p:ph type="body" idx="1"/>
          </p:nvPr>
        </p:nvSpPr>
        <p:spPr>
          <a:xfrm>
            <a:off x="323528" y="1412776"/>
            <a:ext cx="8424936" cy="4411662"/>
          </a:xfrm>
        </p:spPr>
        <p:txBody>
          <a:bodyPr/>
          <a:lstStyle/>
          <a:p>
            <a:r>
              <a:rPr lang="zh-CN" altLang="en-US" sz="2600" dirty="0">
                <a:latin typeface="+mn-ea"/>
              </a:rPr>
              <a:t>进程描述符是</a:t>
            </a:r>
            <a:r>
              <a:rPr lang="en-US" altLang="zh-CN" sz="2600" dirty="0">
                <a:latin typeface="+mn-ea"/>
              </a:rPr>
              <a:t>Linux</a:t>
            </a:r>
            <a:r>
              <a:rPr lang="zh-CN" altLang="en-US" sz="2600" dirty="0">
                <a:latin typeface="+mn-ea"/>
              </a:rPr>
              <a:t>系统用户描述进程</a:t>
            </a:r>
            <a:r>
              <a:rPr kumimoji="1" lang="zh-CN" altLang="en-US" sz="2600" dirty="0">
                <a:latin typeface="+mn-ea"/>
              </a:rPr>
              <a:t>的数据结构</a:t>
            </a:r>
            <a:r>
              <a:rPr kumimoji="1" lang="en-US" altLang="zh-CN" sz="2600" dirty="0">
                <a:latin typeface="+mn-ea"/>
              </a:rPr>
              <a:t>,</a:t>
            </a:r>
          </a:p>
          <a:p>
            <a:pPr marL="0" indent="0">
              <a:buNone/>
            </a:pPr>
            <a:r>
              <a:rPr kumimoji="1" lang="zh-CN" altLang="en-US" sz="2600" dirty="0">
                <a:solidFill>
                  <a:srgbClr val="000000"/>
                </a:solidFill>
                <a:latin typeface="+mn-ea"/>
              </a:rPr>
              <a:t>进程描述符用结构</a:t>
            </a:r>
            <a:r>
              <a:rPr kumimoji="1" lang="en-US" altLang="zh-CN" sz="2600" dirty="0" err="1">
                <a:solidFill>
                  <a:srgbClr val="000000"/>
                </a:solidFill>
                <a:latin typeface="+mn-ea"/>
              </a:rPr>
              <a:t>task_struct</a:t>
            </a:r>
            <a:r>
              <a:rPr kumimoji="1" lang="zh-CN" altLang="en-US" sz="2600" dirty="0">
                <a:solidFill>
                  <a:srgbClr val="000000"/>
                </a:solidFill>
                <a:latin typeface="+mn-ea"/>
              </a:rPr>
              <a:t>表示</a:t>
            </a:r>
            <a:r>
              <a:rPr kumimoji="1" lang="en-US" altLang="zh-CN" sz="2600" dirty="0">
                <a:solidFill>
                  <a:srgbClr val="000000"/>
                </a:solidFill>
                <a:latin typeface="+mn-ea"/>
              </a:rPr>
              <a:t>:</a:t>
            </a:r>
          </a:p>
          <a:p>
            <a:pPr lvl="2">
              <a:buFont typeface="Arial" pitchFamily="34" charset="0"/>
              <a:buNone/>
            </a:pPr>
            <a:r>
              <a:rPr kumimoji="1" lang="en-US" altLang="zh-CN" sz="2600" dirty="0" err="1">
                <a:latin typeface="+mn-ea"/>
              </a:rPr>
              <a:t>task_struct</a:t>
            </a:r>
            <a:r>
              <a:rPr kumimoji="1" lang="en-US" altLang="zh-CN" sz="2600" dirty="0">
                <a:latin typeface="+mn-ea"/>
              </a:rPr>
              <a:t>{</a:t>
            </a:r>
          </a:p>
          <a:p>
            <a:pPr lvl="1">
              <a:buFont typeface="Wingdings" pitchFamily="2" charset="2"/>
              <a:buNone/>
            </a:pPr>
            <a:r>
              <a:rPr kumimoji="1" lang="en-US" altLang="zh-CN" dirty="0">
                <a:latin typeface="+mn-ea"/>
              </a:rPr>
              <a:t>       long state;   /*</a:t>
            </a:r>
            <a:r>
              <a:rPr kumimoji="1" lang="zh-CN" altLang="en-US" dirty="0">
                <a:latin typeface="+mn-ea"/>
              </a:rPr>
              <a:t>进程状态*</a:t>
            </a:r>
            <a:r>
              <a:rPr kumimoji="1" lang="en-US" altLang="zh-CN" dirty="0">
                <a:latin typeface="+mn-ea"/>
              </a:rPr>
              <a:t>/</a:t>
            </a:r>
          </a:p>
          <a:p>
            <a:pPr lvl="1">
              <a:buFont typeface="Wingdings" pitchFamily="2" charset="2"/>
              <a:buNone/>
            </a:pPr>
            <a:r>
              <a:rPr kumimoji="1" lang="en-US" altLang="zh-CN" dirty="0">
                <a:latin typeface="+mn-ea"/>
              </a:rPr>
              <a:t>       </a:t>
            </a:r>
            <a:r>
              <a:rPr kumimoji="1" lang="en-US" altLang="zh-CN" dirty="0" err="1">
                <a:latin typeface="+mn-ea"/>
              </a:rPr>
              <a:t>int</a:t>
            </a:r>
            <a:r>
              <a:rPr kumimoji="1" lang="en-US" altLang="zh-CN" dirty="0">
                <a:latin typeface="+mn-ea"/>
              </a:rPr>
              <a:t> </a:t>
            </a:r>
            <a:r>
              <a:rPr kumimoji="1" lang="en-US" altLang="zh-CN" dirty="0" err="1">
                <a:latin typeface="+mn-ea"/>
              </a:rPr>
              <a:t>pid,uid,gid</a:t>
            </a:r>
            <a:r>
              <a:rPr kumimoji="1" lang="zh-CN" altLang="en-US" dirty="0">
                <a:latin typeface="+mn-ea"/>
              </a:rPr>
              <a:t>； </a:t>
            </a:r>
            <a:r>
              <a:rPr kumimoji="1" lang="en-US" altLang="zh-CN" dirty="0">
                <a:latin typeface="+mn-ea"/>
              </a:rPr>
              <a:t>/*</a:t>
            </a:r>
            <a:r>
              <a:rPr kumimoji="1" lang="zh-CN" altLang="en-US" dirty="0">
                <a:latin typeface="+mn-ea"/>
              </a:rPr>
              <a:t>一些标识符*</a:t>
            </a:r>
            <a:r>
              <a:rPr kumimoji="1" lang="en-US" altLang="zh-CN" dirty="0">
                <a:latin typeface="+mn-ea"/>
              </a:rPr>
              <a:t>/</a:t>
            </a:r>
          </a:p>
          <a:p>
            <a:pPr lvl="1">
              <a:buFont typeface="Wingdings" pitchFamily="2" charset="2"/>
              <a:buNone/>
            </a:pPr>
            <a:r>
              <a:rPr kumimoji="1" lang="en-US" altLang="zh-CN" dirty="0">
                <a:latin typeface="+mn-ea"/>
              </a:rPr>
              <a:t>       </a:t>
            </a:r>
            <a:r>
              <a:rPr kumimoji="1" lang="en-US" altLang="zh-CN" dirty="0" err="1">
                <a:latin typeface="+mn-ea"/>
              </a:rPr>
              <a:t>struct</a:t>
            </a:r>
            <a:r>
              <a:rPr kumimoji="1" lang="en-US" altLang="zh-CN" dirty="0">
                <a:latin typeface="+mn-ea"/>
              </a:rPr>
              <a:t> </a:t>
            </a:r>
            <a:r>
              <a:rPr kumimoji="1" lang="en-US" altLang="zh-CN" dirty="0" err="1">
                <a:latin typeface="+mn-ea"/>
              </a:rPr>
              <a:t>task_struct</a:t>
            </a:r>
            <a:r>
              <a:rPr kumimoji="1" lang="en-US" altLang="zh-CN" dirty="0">
                <a:latin typeface="+mn-ea"/>
              </a:rPr>
              <a:t>  *parent, *child, *</a:t>
            </a:r>
            <a:r>
              <a:rPr kumimoji="1" lang="en-US" altLang="zh-CN" dirty="0" err="1">
                <a:latin typeface="+mn-ea"/>
              </a:rPr>
              <a:t>o_sibling</a:t>
            </a:r>
            <a:r>
              <a:rPr kumimoji="1" lang="en-US" altLang="zh-CN" dirty="0">
                <a:latin typeface="+mn-ea"/>
              </a:rPr>
              <a:t>, *</a:t>
            </a:r>
            <a:r>
              <a:rPr kumimoji="1" lang="en-US" altLang="zh-CN" dirty="0" err="1">
                <a:latin typeface="+mn-ea"/>
              </a:rPr>
              <a:t>y_sibling</a:t>
            </a:r>
            <a:r>
              <a:rPr kumimoji="1" lang="en-US" altLang="zh-CN" dirty="0">
                <a:latin typeface="+mn-ea"/>
              </a:rPr>
              <a:t>   /*</a:t>
            </a:r>
            <a:r>
              <a:rPr kumimoji="1" lang="zh-CN" altLang="en-US" dirty="0">
                <a:latin typeface="+mn-ea"/>
              </a:rPr>
              <a:t>一些亲属关系*</a:t>
            </a:r>
            <a:r>
              <a:rPr kumimoji="1" lang="en-US" altLang="zh-CN" dirty="0">
                <a:latin typeface="+mn-ea"/>
              </a:rPr>
              <a:t>/</a:t>
            </a:r>
          </a:p>
          <a:p>
            <a:pPr lvl="1">
              <a:buFont typeface="Wingdings" pitchFamily="2" charset="2"/>
              <a:buNone/>
            </a:pPr>
            <a:r>
              <a:rPr kumimoji="1" lang="en-US" altLang="zh-CN" dirty="0">
                <a:latin typeface="+mn-ea"/>
              </a:rPr>
              <a:t>   …</a:t>
            </a:r>
          </a:p>
          <a:p>
            <a:pPr lvl="1">
              <a:buFont typeface="Wingdings" pitchFamily="2" charset="2"/>
              <a:buNone/>
            </a:pPr>
            <a:r>
              <a:rPr kumimoji="1" lang="zh-CN" altLang="en-US" dirty="0">
                <a:latin typeface="+mn-ea"/>
              </a:rPr>
              <a:t>｝</a:t>
            </a: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52</a:t>
            </a:fld>
            <a:endParaRPr lang="en-US" altLang="zh-CN" dirty="0"/>
          </a:p>
        </p:txBody>
      </p:sp>
    </p:spTree>
    <p:extLst>
      <p:ext uri="{BB962C8B-B14F-4D97-AF65-F5344CB8AC3E}">
        <p14:creationId xmlns:p14="http://schemas.microsoft.com/office/powerpoint/2010/main" val="245665620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323528" y="122238"/>
            <a:ext cx="7543800" cy="858837"/>
          </a:xfrm>
        </p:spPr>
        <p:txBody>
          <a:bodyPr/>
          <a:lstStyle/>
          <a:p>
            <a:r>
              <a:rPr lang="zh-CN" altLang="en-US" sz="4000" dirty="0"/>
              <a:t>进程描述符包含的信息</a:t>
            </a:r>
          </a:p>
        </p:txBody>
      </p:sp>
      <p:sp>
        <p:nvSpPr>
          <p:cNvPr id="295939" name="Rectangle 3"/>
          <p:cNvSpPr>
            <a:spLocks noGrp="1" noChangeArrowheads="1"/>
          </p:cNvSpPr>
          <p:nvPr>
            <p:ph type="body" idx="1"/>
          </p:nvPr>
        </p:nvSpPr>
        <p:spPr>
          <a:xfrm>
            <a:off x="179512" y="1321594"/>
            <a:ext cx="8568952" cy="4411662"/>
          </a:xfrm>
        </p:spPr>
        <p:txBody>
          <a:bodyPr/>
          <a:lstStyle/>
          <a:p>
            <a:pPr lvl="1">
              <a:lnSpc>
                <a:spcPct val="110000"/>
              </a:lnSpc>
              <a:spcBef>
                <a:spcPct val="0"/>
              </a:spcBef>
            </a:pPr>
            <a:r>
              <a:rPr kumimoji="1" lang="zh-CN" altLang="en-US" sz="2400" dirty="0"/>
              <a:t>状态信息－描述进程动态的变化。</a:t>
            </a:r>
          </a:p>
          <a:p>
            <a:pPr lvl="1">
              <a:lnSpc>
                <a:spcPct val="110000"/>
              </a:lnSpc>
              <a:spcBef>
                <a:spcPct val="0"/>
              </a:spcBef>
            </a:pPr>
            <a:r>
              <a:rPr kumimoji="1" lang="zh-CN" altLang="en-US" sz="2400" dirty="0"/>
              <a:t>链接信息－描述进程的父／子关系。</a:t>
            </a:r>
          </a:p>
          <a:p>
            <a:pPr lvl="1">
              <a:lnSpc>
                <a:spcPct val="110000"/>
              </a:lnSpc>
              <a:spcBef>
                <a:spcPct val="0"/>
              </a:spcBef>
            </a:pPr>
            <a:r>
              <a:rPr kumimoji="1" lang="zh-CN" altLang="en-US" sz="2400" dirty="0"/>
              <a:t>各种标识符－用简单数字对进程进行标识。</a:t>
            </a:r>
          </a:p>
          <a:p>
            <a:pPr lvl="1">
              <a:lnSpc>
                <a:spcPct val="110000"/>
              </a:lnSpc>
              <a:spcBef>
                <a:spcPct val="0"/>
              </a:spcBef>
            </a:pPr>
            <a:r>
              <a:rPr kumimoji="1" lang="zh-CN" altLang="en-US" sz="2400" dirty="0"/>
              <a:t>进程间通信信息－描述多个进程在同一任务上协作工作。</a:t>
            </a:r>
          </a:p>
          <a:p>
            <a:pPr lvl="1">
              <a:lnSpc>
                <a:spcPct val="110000"/>
              </a:lnSpc>
              <a:spcBef>
                <a:spcPct val="0"/>
              </a:spcBef>
            </a:pPr>
            <a:r>
              <a:rPr kumimoji="1" lang="zh-CN" altLang="en-US" sz="2400" dirty="0"/>
              <a:t>时间和定时器信息－描述进程在生存周期内使用</a:t>
            </a:r>
            <a:r>
              <a:rPr kumimoji="1" lang="en-US" altLang="zh-CN" sz="2400" dirty="0"/>
              <a:t>CPU</a:t>
            </a:r>
            <a:r>
              <a:rPr kumimoji="1" lang="zh-CN" altLang="en-US" sz="2400" dirty="0"/>
              <a:t>时间的统计等信息。</a:t>
            </a:r>
          </a:p>
          <a:p>
            <a:pPr lvl="1">
              <a:lnSpc>
                <a:spcPct val="110000"/>
              </a:lnSpc>
              <a:spcBef>
                <a:spcPct val="0"/>
              </a:spcBef>
            </a:pPr>
            <a:r>
              <a:rPr kumimoji="1" lang="zh-CN" altLang="en-US" sz="2400" dirty="0"/>
              <a:t>调度信息－描述进程优先级、调度策略等信息。</a:t>
            </a:r>
          </a:p>
          <a:p>
            <a:pPr lvl="1">
              <a:lnSpc>
                <a:spcPct val="110000"/>
              </a:lnSpc>
              <a:spcBef>
                <a:spcPct val="0"/>
              </a:spcBef>
            </a:pPr>
            <a:r>
              <a:rPr kumimoji="1" lang="zh-CN" altLang="en-US" sz="2400" dirty="0"/>
              <a:t>文件系统信息－对进程使用文件情况进行记录。</a:t>
            </a:r>
          </a:p>
          <a:p>
            <a:pPr lvl="1">
              <a:lnSpc>
                <a:spcPct val="110000"/>
              </a:lnSpc>
              <a:spcBef>
                <a:spcPct val="0"/>
              </a:spcBef>
            </a:pPr>
            <a:r>
              <a:rPr kumimoji="1" lang="zh-CN" altLang="en-US" sz="2400" dirty="0"/>
              <a:t>虚拟内存信息－描述每个进程拥有的地址空间。</a:t>
            </a:r>
          </a:p>
          <a:p>
            <a:pPr lvl="1">
              <a:lnSpc>
                <a:spcPct val="110000"/>
              </a:lnSpc>
              <a:spcBef>
                <a:spcPct val="0"/>
              </a:spcBef>
            </a:pPr>
            <a:r>
              <a:rPr kumimoji="1" lang="zh-CN" altLang="en-US" sz="2400" dirty="0"/>
              <a:t>处理器环境信息－描述进程的执行环境</a:t>
            </a:r>
            <a:r>
              <a:rPr kumimoji="1" lang="en-US" altLang="zh-CN" sz="2400" dirty="0"/>
              <a:t>(</a:t>
            </a:r>
            <a:r>
              <a:rPr kumimoji="1" lang="zh-CN" altLang="en-US" sz="2400" dirty="0"/>
              <a:t>处理器的寄存器及堆栈等</a:t>
            </a:r>
            <a:r>
              <a:rPr kumimoji="1" lang="en-US" altLang="zh-CN" sz="2400" dirty="0"/>
              <a:t>) </a:t>
            </a:r>
          </a:p>
          <a:p>
            <a:pPr lvl="1">
              <a:lnSpc>
                <a:spcPct val="95000"/>
              </a:lnSpc>
              <a:spcBef>
                <a:spcPct val="0"/>
              </a:spcBef>
            </a:pPr>
            <a:endParaRPr lang="zh-CN" altLang="en-US" sz="2000" dirty="0"/>
          </a:p>
          <a:p>
            <a:pPr lvl="1">
              <a:lnSpc>
                <a:spcPct val="90000"/>
              </a:lnSpc>
              <a:buFontTx/>
              <a:buNone/>
            </a:pPr>
            <a:endParaRPr lang="zh-CN" altLang="en-US" sz="2400" dirty="0"/>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53</a:t>
            </a:fld>
            <a:endParaRPr lang="en-US" altLang="zh-CN" dirty="0"/>
          </a:p>
        </p:txBody>
      </p:sp>
    </p:spTree>
    <p:extLst>
      <p:ext uri="{BB962C8B-B14F-4D97-AF65-F5344CB8AC3E}">
        <p14:creationId xmlns:p14="http://schemas.microsoft.com/office/powerpoint/2010/main" val="622306228"/>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zh-CN" altLang="en-US" dirty="0"/>
              <a:t>进程的创建</a:t>
            </a:r>
          </a:p>
        </p:txBody>
      </p:sp>
      <p:sp>
        <p:nvSpPr>
          <p:cNvPr id="3" name="内容占位符 2"/>
          <p:cNvSpPr>
            <a:spLocks noGrp="1"/>
          </p:cNvSpPr>
          <p:nvPr>
            <p:ph idx="1"/>
          </p:nvPr>
        </p:nvSpPr>
        <p:spPr>
          <a:xfrm>
            <a:off x="230832" y="1628800"/>
            <a:ext cx="8229600" cy="4734073"/>
          </a:xfrm>
        </p:spPr>
        <p:txBody>
          <a:bodyPr/>
          <a:lstStyle/>
          <a:p>
            <a:r>
              <a:rPr lang="en-US" altLang="zh-CN" sz="2400" dirty="0"/>
              <a:t>Linux</a:t>
            </a:r>
            <a:r>
              <a:rPr lang="zh-CN" altLang="en-US" sz="2400" dirty="0"/>
              <a:t>系统中创建进程的方法是用系统调用</a:t>
            </a:r>
            <a:r>
              <a:rPr lang="en-US" altLang="zh-CN" sz="2400" dirty="0"/>
              <a:t>fork</a:t>
            </a:r>
            <a:r>
              <a:rPr lang="zh-CN" altLang="en-US" sz="2400" dirty="0"/>
              <a:t>（）。调用系统调用 </a:t>
            </a:r>
            <a:r>
              <a:rPr lang="en-US" altLang="zh-CN" sz="2400" dirty="0"/>
              <a:t>fork</a:t>
            </a:r>
            <a:r>
              <a:rPr lang="zh-CN" altLang="en-US" sz="2400" dirty="0"/>
              <a:t>（）的进程是</a:t>
            </a:r>
            <a:r>
              <a:rPr lang="zh-CN" altLang="en-US" sz="2400" dirty="0">
                <a:solidFill>
                  <a:srgbClr val="0000CC"/>
                </a:solidFill>
              </a:rPr>
              <a:t>父进程</a:t>
            </a:r>
            <a:r>
              <a:rPr lang="zh-CN" altLang="en-US" sz="2400" dirty="0"/>
              <a:t>，所创建的新进程为</a:t>
            </a:r>
            <a:r>
              <a:rPr lang="zh-CN" altLang="en-US" sz="2400" dirty="0">
                <a:solidFill>
                  <a:srgbClr val="0000CC"/>
                </a:solidFill>
              </a:rPr>
              <a:t>子进程</a:t>
            </a:r>
            <a:r>
              <a:rPr lang="zh-CN" altLang="en-US" sz="2400" dirty="0"/>
              <a:t>。除进程</a:t>
            </a:r>
            <a:r>
              <a:rPr lang="en-US" altLang="zh-CN" sz="2400" dirty="0"/>
              <a:t>0 </a:t>
            </a:r>
            <a:r>
              <a:rPr lang="zh-CN" altLang="en-US" sz="2400" dirty="0"/>
              <a:t>之外，系统中所有的进程都是系统调用</a:t>
            </a:r>
            <a:r>
              <a:rPr lang="en-US" altLang="zh-CN" sz="2400" dirty="0"/>
              <a:t>fork</a:t>
            </a:r>
            <a:r>
              <a:rPr lang="zh-CN" altLang="en-US" sz="2400" dirty="0"/>
              <a:t>（）创建的。</a:t>
            </a:r>
            <a:endParaRPr lang="en-US" altLang="zh-CN" sz="2400" dirty="0"/>
          </a:p>
          <a:p>
            <a:r>
              <a:rPr lang="zh-CN" altLang="en-US" sz="2400" dirty="0"/>
              <a:t>系统调用 </a:t>
            </a:r>
            <a:r>
              <a:rPr lang="en-US" altLang="zh-CN" sz="2400" dirty="0"/>
              <a:t>fork</a:t>
            </a:r>
            <a:r>
              <a:rPr lang="zh-CN" altLang="en-US" sz="2400" dirty="0"/>
              <a:t>（）的实现过程</a:t>
            </a:r>
            <a:r>
              <a:rPr lang="zh-CN" altLang="en-US" sz="2400" dirty="0">
                <a:solidFill>
                  <a:srgbClr val="CC0099"/>
                </a:solidFill>
              </a:rPr>
              <a:t>首先</a:t>
            </a:r>
            <a:r>
              <a:rPr lang="zh-CN" altLang="en-US" sz="2400" dirty="0"/>
              <a:t>是由内核为新进程在进程表中</a:t>
            </a:r>
            <a:r>
              <a:rPr lang="zh-CN" altLang="en-US" sz="2400" dirty="0">
                <a:solidFill>
                  <a:srgbClr val="0000CC"/>
                </a:solidFill>
              </a:rPr>
              <a:t>分配</a:t>
            </a:r>
            <a:r>
              <a:rPr lang="zh-CN" altLang="en-US" sz="2400" dirty="0"/>
              <a:t>一个表项并给新进程</a:t>
            </a:r>
            <a:r>
              <a:rPr lang="zh-CN" altLang="en-US" sz="2400" dirty="0">
                <a:solidFill>
                  <a:srgbClr val="0000CC"/>
                </a:solidFill>
              </a:rPr>
              <a:t>一个唯一的进程标识符</a:t>
            </a:r>
            <a:r>
              <a:rPr lang="en-US" altLang="zh-CN" sz="2400" dirty="0" err="1">
                <a:solidFill>
                  <a:srgbClr val="0000CC"/>
                </a:solidFill>
              </a:rPr>
              <a:t>PID</a:t>
            </a:r>
            <a:r>
              <a:rPr lang="zh-CN" altLang="en-US" sz="2400" dirty="0"/>
              <a:t>；</a:t>
            </a:r>
            <a:endParaRPr lang="en-US" altLang="zh-CN" sz="2400" dirty="0"/>
          </a:p>
          <a:p>
            <a:r>
              <a:rPr lang="zh-CN" altLang="en-US" sz="2400" dirty="0">
                <a:solidFill>
                  <a:srgbClr val="CC0099"/>
                </a:solidFill>
              </a:rPr>
              <a:t>然后</a:t>
            </a:r>
            <a:r>
              <a:rPr lang="zh-CN" altLang="en-US" sz="2400" dirty="0"/>
              <a:t>通过拷贝父进程的进程映象来创建一新进程，新进程将获得其父进程地址空间的一份拷贝；</a:t>
            </a:r>
            <a:r>
              <a:rPr lang="zh-CN" altLang="en-US" sz="2400" dirty="0">
                <a:solidFill>
                  <a:srgbClr val="CC0099"/>
                </a:solidFill>
              </a:rPr>
              <a:t>最后</a:t>
            </a:r>
            <a:r>
              <a:rPr lang="zh-CN" altLang="en-US" sz="2400" dirty="0"/>
              <a:t>增加与该进程相关联的文件表和索引节点表的引用数，并将子进程的进程标志返回给父进程，收到父进程返回信号则标志新进程创建完毕。</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54</a:t>
            </a:fld>
            <a:endParaRPr lang="en-US" altLang="zh-CN" dirty="0"/>
          </a:p>
        </p:txBody>
      </p:sp>
    </p:spTree>
    <p:extLst>
      <p:ext uri="{BB962C8B-B14F-4D97-AF65-F5344CB8AC3E}">
        <p14:creationId xmlns:p14="http://schemas.microsoft.com/office/powerpoint/2010/main" val="387564660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2238"/>
            <a:ext cx="7543800" cy="858837"/>
          </a:xfrm>
        </p:spPr>
        <p:txBody>
          <a:bodyPr/>
          <a:lstStyle/>
          <a:p>
            <a:r>
              <a:rPr lang="en-US" altLang="zh-CN" dirty="0"/>
              <a:t>Linux</a:t>
            </a:r>
            <a:r>
              <a:rPr lang="zh-CN" altLang="en-US" dirty="0"/>
              <a:t>进程的创建步骤</a:t>
            </a:r>
          </a:p>
        </p:txBody>
      </p:sp>
      <p:sp>
        <p:nvSpPr>
          <p:cNvPr id="3" name="内容占位符 2"/>
          <p:cNvSpPr>
            <a:spLocks noGrp="1"/>
          </p:cNvSpPr>
          <p:nvPr>
            <p:ph idx="1"/>
          </p:nvPr>
        </p:nvSpPr>
        <p:spPr>
          <a:xfrm>
            <a:off x="323528" y="1268760"/>
            <a:ext cx="8424936" cy="5328592"/>
          </a:xfrm>
        </p:spPr>
        <p:txBody>
          <a:bodyPr/>
          <a:lstStyle/>
          <a:p>
            <a:pPr marL="0" indent="0">
              <a:buNone/>
            </a:pPr>
            <a:r>
              <a:rPr lang="en-US" altLang="zh-CN" sz="2400" dirty="0"/>
              <a:t>fork</a:t>
            </a:r>
            <a:r>
              <a:rPr lang="zh-CN" altLang="en-US" sz="2400" dirty="0"/>
              <a:t>（）系统调用生成子进程的步骤如下：</a:t>
            </a:r>
            <a:endParaRPr lang="en-US" altLang="zh-CN" sz="2400" dirty="0"/>
          </a:p>
          <a:p>
            <a:pPr marL="0" indent="0">
              <a:buNone/>
            </a:pPr>
            <a:r>
              <a:rPr lang="zh-CN" altLang="en-US" sz="2400" dirty="0"/>
              <a:t>（</a:t>
            </a:r>
            <a:r>
              <a:rPr lang="en-US" altLang="zh-CN" sz="2400" dirty="0"/>
              <a:t>1</a:t>
            </a:r>
            <a:r>
              <a:rPr lang="zh-CN" altLang="en-US" sz="2400" dirty="0"/>
              <a:t>）如果系统内存够，则能创建进程，否则调用退出；</a:t>
            </a:r>
            <a:endParaRPr lang="en-US" altLang="zh-CN" sz="2400" dirty="0"/>
          </a:p>
          <a:p>
            <a:pPr marL="0" indent="0">
              <a:buNone/>
            </a:pPr>
            <a:r>
              <a:rPr lang="zh-CN" altLang="en-US" sz="2400" dirty="0"/>
              <a:t>（</a:t>
            </a:r>
            <a:r>
              <a:rPr lang="en-US" altLang="zh-CN" sz="2400" dirty="0"/>
              <a:t>2</a:t>
            </a:r>
            <a:r>
              <a:rPr lang="zh-CN" altLang="en-US" sz="2400" dirty="0"/>
              <a:t>）为要创建的进程分配一个空闲的进程表项和唯一的进程</a:t>
            </a:r>
            <a:endParaRPr lang="en-US" altLang="zh-CN" sz="2400" dirty="0"/>
          </a:p>
          <a:p>
            <a:pPr marL="0" indent="0">
              <a:buNone/>
            </a:pPr>
            <a:r>
              <a:rPr lang="en-US" altLang="zh-CN" sz="2400" dirty="0"/>
              <a:t>          </a:t>
            </a:r>
            <a:r>
              <a:rPr lang="zh-CN" altLang="en-US" sz="2400" dirty="0"/>
              <a:t>标识符</a:t>
            </a:r>
            <a:r>
              <a:rPr lang="en-US" altLang="zh-CN" sz="2400" dirty="0" err="1"/>
              <a:t>PID</a:t>
            </a:r>
            <a:r>
              <a:rPr lang="en-US" altLang="zh-CN" sz="2400" dirty="0"/>
              <a:t>; </a:t>
            </a:r>
          </a:p>
          <a:p>
            <a:pPr marL="0" indent="0">
              <a:buNone/>
            </a:pPr>
            <a:r>
              <a:rPr lang="zh-CN" altLang="en-US" sz="2400" dirty="0"/>
              <a:t>（</a:t>
            </a:r>
            <a:r>
              <a:rPr lang="en-US" altLang="zh-CN" sz="2400" dirty="0"/>
              <a:t>3</a:t>
            </a:r>
            <a:r>
              <a:rPr lang="zh-CN" altLang="en-US" sz="2400" dirty="0"/>
              <a:t>）如果进程所在的用户其进程数没超过系统限制，则能创</a:t>
            </a:r>
            <a:endParaRPr lang="en-US" altLang="zh-CN" sz="2400" dirty="0"/>
          </a:p>
          <a:p>
            <a:pPr marL="0" indent="0">
              <a:buNone/>
            </a:pPr>
            <a:r>
              <a:rPr lang="en-US" altLang="zh-CN" sz="2400" dirty="0"/>
              <a:t>         </a:t>
            </a:r>
            <a:r>
              <a:rPr lang="zh-CN" altLang="en-US" sz="2400" dirty="0"/>
              <a:t>建进程；否则调用退出；</a:t>
            </a:r>
            <a:endParaRPr lang="en-US" altLang="zh-CN" sz="2400" dirty="0"/>
          </a:p>
          <a:p>
            <a:pPr marL="0" indent="0">
              <a:buNone/>
            </a:pPr>
            <a:r>
              <a:rPr lang="zh-CN" altLang="en-US" sz="2400" dirty="0"/>
              <a:t>（</a:t>
            </a:r>
            <a:r>
              <a:rPr lang="en-US" altLang="zh-CN" sz="2400" dirty="0"/>
              <a:t>4</a:t>
            </a:r>
            <a:r>
              <a:rPr lang="zh-CN" altLang="en-US" sz="2400" dirty="0"/>
              <a:t>）设置进程状态为创建，拷贝父进程表项中数据到进程表 </a:t>
            </a:r>
            <a:endParaRPr lang="en-US" altLang="zh-CN" sz="2400" dirty="0"/>
          </a:p>
          <a:p>
            <a:pPr marL="0" indent="0">
              <a:buNone/>
            </a:pPr>
            <a:r>
              <a:rPr lang="en-US" altLang="zh-CN" sz="2400" dirty="0"/>
              <a:t>         </a:t>
            </a:r>
            <a:r>
              <a:rPr lang="zh-CN" altLang="en-US" sz="2400" dirty="0"/>
              <a:t>项中</a:t>
            </a:r>
            <a:endParaRPr lang="en-US" altLang="zh-CN" sz="2400" dirty="0"/>
          </a:p>
          <a:p>
            <a:pPr marL="0" indent="0">
              <a:buNone/>
            </a:pPr>
            <a:r>
              <a:rPr lang="zh-CN" altLang="en-US" sz="2400" dirty="0"/>
              <a:t>（</a:t>
            </a:r>
            <a:r>
              <a:rPr lang="en-US" altLang="zh-CN" sz="2400" dirty="0"/>
              <a:t>5</a:t>
            </a:r>
            <a:r>
              <a:rPr lang="zh-CN" altLang="en-US" sz="2400" dirty="0"/>
              <a:t>）修改新进程描述符，将新进程标识符写入新进程描述符  </a:t>
            </a:r>
            <a:endParaRPr lang="en-US" altLang="zh-CN" sz="2400" dirty="0"/>
          </a:p>
          <a:p>
            <a:pPr marL="0" indent="0">
              <a:buNone/>
            </a:pPr>
            <a:r>
              <a:rPr lang="en-US" altLang="zh-CN" sz="2400" dirty="0"/>
              <a:t>        </a:t>
            </a:r>
            <a:r>
              <a:rPr lang="zh-CN" altLang="en-US" sz="2400" dirty="0"/>
              <a:t>创建到父进程的链接；初始化进程创建的时间、需要运</a:t>
            </a:r>
            <a:endParaRPr lang="en-US" altLang="zh-CN" sz="2400" dirty="0"/>
          </a:p>
          <a:p>
            <a:pPr marL="0" indent="0">
              <a:buNone/>
            </a:pPr>
            <a:r>
              <a:rPr lang="en-US" altLang="zh-CN" sz="2400" dirty="0"/>
              <a:t>         </a:t>
            </a:r>
            <a:r>
              <a:rPr lang="zh-CN" altLang="en-US" sz="2400" dirty="0"/>
              <a:t>行的时间等新进程私有信息。</a:t>
            </a:r>
            <a:endParaRPr lang="en-US" altLang="zh-CN" sz="2400" dirty="0"/>
          </a:p>
          <a:p>
            <a:pPr marL="0" indent="0">
              <a:buNone/>
            </a:pPr>
            <a:endParaRPr lang="zh-CN" altLang="en-US" sz="2400" dirty="0"/>
          </a:p>
        </p:txBody>
      </p:sp>
      <p:sp>
        <p:nvSpPr>
          <p:cNvPr id="4" name="灯片编号占位符 3"/>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55</a:t>
            </a:fld>
            <a:endParaRPr lang="en-US" altLang="zh-CN" dirty="0"/>
          </a:p>
        </p:txBody>
      </p:sp>
    </p:spTree>
    <p:extLst>
      <p:ext uri="{BB962C8B-B14F-4D97-AF65-F5344CB8AC3E}">
        <p14:creationId xmlns:p14="http://schemas.microsoft.com/office/powerpoint/2010/main" val="76518588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2238"/>
            <a:ext cx="7543800" cy="858837"/>
          </a:xfrm>
        </p:spPr>
        <p:txBody>
          <a:bodyPr/>
          <a:lstStyle/>
          <a:p>
            <a:r>
              <a:rPr lang="en-US" altLang="zh-CN" dirty="0"/>
              <a:t>Linux</a:t>
            </a:r>
            <a:r>
              <a:rPr lang="zh-CN" altLang="en-US" dirty="0"/>
              <a:t>进程的创建步骤</a:t>
            </a:r>
          </a:p>
        </p:txBody>
      </p:sp>
      <p:sp>
        <p:nvSpPr>
          <p:cNvPr id="3" name="内容占位符 2"/>
          <p:cNvSpPr>
            <a:spLocks noGrp="1"/>
          </p:cNvSpPr>
          <p:nvPr>
            <p:ph idx="1"/>
          </p:nvPr>
        </p:nvSpPr>
        <p:spPr>
          <a:xfrm>
            <a:off x="323528" y="1700808"/>
            <a:ext cx="8424936" cy="4464496"/>
          </a:xfrm>
        </p:spPr>
        <p:txBody>
          <a:bodyPr/>
          <a:lstStyle/>
          <a:p>
            <a:pPr marL="0" indent="0">
              <a:buNone/>
            </a:pPr>
            <a:r>
              <a:rPr lang="zh-CN" altLang="en-US" sz="2400" dirty="0"/>
              <a:t>（</a:t>
            </a:r>
            <a:r>
              <a:rPr lang="en-US" altLang="zh-CN" sz="2400" dirty="0"/>
              <a:t>6</a:t>
            </a:r>
            <a:r>
              <a:rPr lang="zh-CN" altLang="en-US" sz="2400" dirty="0"/>
              <a:t>） 将当前目录的索引节点引用数和文件</a:t>
            </a:r>
            <a:r>
              <a:rPr lang="en-US" altLang="zh-CN" sz="2400" dirty="0"/>
              <a:t> </a:t>
            </a:r>
            <a:r>
              <a:rPr lang="zh-CN" altLang="en-US" sz="2400" dirty="0"/>
              <a:t>表中打开文件的</a:t>
            </a:r>
            <a:endParaRPr lang="en-US" altLang="zh-CN" sz="2400" dirty="0"/>
          </a:p>
          <a:p>
            <a:pPr marL="0" indent="0">
              <a:buNone/>
            </a:pPr>
            <a:r>
              <a:rPr lang="en-US" altLang="zh-CN" sz="2400" dirty="0"/>
              <a:t>          </a:t>
            </a:r>
            <a:r>
              <a:rPr lang="zh-CN" altLang="en-US" sz="2400" dirty="0"/>
              <a:t>引用数加</a:t>
            </a:r>
            <a:r>
              <a:rPr lang="en-US" altLang="zh-CN" sz="2400" dirty="0"/>
              <a:t>1</a:t>
            </a:r>
            <a:r>
              <a:rPr lang="zh-CN" altLang="en-US" sz="2400" dirty="0"/>
              <a:t>；</a:t>
            </a:r>
            <a:endParaRPr lang="en-US" altLang="zh-CN" sz="2400" dirty="0"/>
          </a:p>
          <a:p>
            <a:pPr marL="0" indent="0">
              <a:buNone/>
            </a:pPr>
            <a:r>
              <a:rPr lang="zh-CN" altLang="en-US" sz="2400" dirty="0"/>
              <a:t>（</a:t>
            </a:r>
            <a:r>
              <a:rPr lang="en-US" altLang="zh-CN" sz="2400" dirty="0"/>
              <a:t>7</a:t>
            </a:r>
            <a:r>
              <a:rPr lang="zh-CN" altLang="en-US" sz="2400" dirty="0"/>
              <a:t>） 拷贝父进程上下文到进程的上下文； </a:t>
            </a:r>
            <a:endParaRPr lang="en-US" altLang="zh-CN" sz="2400" dirty="0"/>
          </a:p>
          <a:p>
            <a:pPr marL="0" indent="0">
              <a:buNone/>
            </a:pPr>
            <a:r>
              <a:rPr lang="zh-CN" altLang="en-US" sz="2400" dirty="0"/>
              <a:t>（</a:t>
            </a:r>
            <a:r>
              <a:rPr lang="en-US" altLang="zh-CN" sz="2400" dirty="0"/>
              <a:t>8</a:t>
            </a:r>
            <a:r>
              <a:rPr lang="zh-CN" altLang="en-US" sz="2400" dirty="0"/>
              <a:t>） 如果正在执行的是其父进程则设置进程状态为就绪，否</a:t>
            </a:r>
            <a:endParaRPr lang="en-US" altLang="zh-CN" sz="2400" dirty="0"/>
          </a:p>
          <a:p>
            <a:pPr marL="0" indent="0">
              <a:buNone/>
            </a:pPr>
            <a:r>
              <a:rPr lang="en-US" altLang="zh-CN" sz="2400" dirty="0"/>
              <a:t>          </a:t>
            </a:r>
            <a:r>
              <a:rPr lang="zh-CN" altLang="en-US" sz="2400" dirty="0"/>
              <a:t>则初始化</a:t>
            </a:r>
            <a:r>
              <a:rPr lang="en-US" altLang="zh-CN" sz="2400" dirty="0"/>
              <a:t>u </a:t>
            </a:r>
            <a:r>
              <a:rPr lang="zh-CN" altLang="en-US" sz="2400" dirty="0"/>
              <a:t>区的计时域。</a:t>
            </a:r>
          </a:p>
        </p:txBody>
      </p:sp>
    </p:spTree>
    <p:extLst>
      <p:ext uri="{BB962C8B-B14F-4D97-AF65-F5344CB8AC3E}">
        <p14:creationId xmlns:p14="http://schemas.microsoft.com/office/powerpoint/2010/main" val="1419482637"/>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进程的创建</a:t>
            </a:r>
          </a:p>
        </p:txBody>
      </p:sp>
      <p:sp>
        <p:nvSpPr>
          <p:cNvPr id="3" name="内容占位符 2"/>
          <p:cNvSpPr>
            <a:spLocks noGrp="1"/>
          </p:cNvSpPr>
          <p:nvPr>
            <p:ph idx="1"/>
          </p:nvPr>
        </p:nvSpPr>
        <p:spPr>
          <a:xfrm>
            <a:off x="241176" y="1412776"/>
            <a:ext cx="8435280" cy="5040560"/>
          </a:xfrm>
        </p:spPr>
        <p:txBody>
          <a:bodyPr/>
          <a:lstStyle/>
          <a:p>
            <a:r>
              <a:rPr lang="zh-CN" altLang="en-US" sz="2400" dirty="0"/>
              <a:t>在系统允许的条件下，用户可以按需要创建多个进程。</a:t>
            </a:r>
            <a:endParaRPr lang="en-US" altLang="zh-CN" sz="2400" dirty="0"/>
          </a:p>
          <a:p>
            <a:pPr marL="0" indent="0">
              <a:buNone/>
            </a:pPr>
            <a:r>
              <a:rPr lang="en-US" altLang="zh-CN" sz="2400" dirty="0"/>
              <a:t>   </a:t>
            </a:r>
            <a:r>
              <a:rPr lang="zh-CN" altLang="en-US" sz="2400" dirty="0"/>
              <a:t>系统函数调用格式如下：</a:t>
            </a:r>
            <a:endParaRPr lang="en-US" altLang="zh-CN" sz="2400" dirty="0"/>
          </a:p>
          <a:p>
            <a:pPr marL="0" indent="0" algn="ctr">
              <a:buNone/>
            </a:pPr>
            <a:r>
              <a:rPr lang="en-US" altLang="zh-CN" sz="2400" dirty="0" err="1"/>
              <a:t>pid</a:t>
            </a:r>
            <a:r>
              <a:rPr lang="en-US" altLang="zh-CN" sz="2400" dirty="0"/>
              <a:t>=fork()</a:t>
            </a:r>
          </a:p>
          <a:p>
            <a:pPr marL="0" indent="0">
              <a:buNone/>
            </a:pPr>
            <a:r>
              <a:rPr lang="en-US" altLang="zh-CN" sz="2400" dirty="0"/>
              <a:t>    </a:t>
            </a:r>
            <a:r>
              <a:rPr lang="en-US" altLang="zh-CN" sz="2400" dirty="0" err="1"/>
              <a:t>pid</a:t>
            </a:r>
            <a:r>
              <a:rPr lang="zh-CN" altLang="en-US" sz="2400" dirty="0"/>
              <a:t>是新创建进程的标识符。</a:t>
            </a:r>
            <a:endParaRPr lang="en-US" altLang="zh-CN" sz="2400" dirty="0"/>
          </a:p>
          <a:p>
            <a:r>
              <a:rPr lang="zh-CN" altLang="en-US" sz="2400" dirty="0"/>
              <a:t>如果该函数调用成功，</a:t>
            </a:r>
            <a:r>
              <a:rPr lang="zh-CN" altLang="en-US" sz="2400" dirty="0">
                <a:solidFill>
                  <a:srgbClr val="0000CC"/>
                </a:solidFill>
              </a:rPr>
              <a:t>返回值有两个</a:t>
            </a:r>
            <a:r>
              <a:rPr lang="zh-CN" altLang="en-US" sz="2400" dirty="0"/>
              <a:t>：</a:t>
            </a:r>
            <a:r>
              <a:rPr lang="en-US" altLang="zh-CN" sz="2400" dirty="0" err="1">
                <a:solidFill>
                  <a:srgbClr val="CC0099"/>
                </a:solidFill>
              </a:rPr>
              <a:t>pid</a:t>
            </a:r>
            <a:r>
              <a:rPr lang="en-US" altLang="zh-CN" sz="2400" dirty="0">
                <a:solidFill>
                  <a:srgbClr val="CC0099"/>
                </a:solidFill>
              </a:rPr>
              <a:t>=0</a:t>
            </a:r>
            <a:r>
              <a:rPr lang="zh-CN" altLang="en-US" sz="2400" dirty="0"/>
              <a:t>的返回值为执行子进程的代码；</a:t>
            </a:r>
            <a:r>
              <a:rPr lang="en-US" altLang="zh-CN" sz="2400" dirty="0" err="1">
                <a:solidFill>
                  <a:srgbClr val="CC0099"/>
                </a:solidFill>
              </a:rPr>
              <a:t>pid</a:t>
            </a:r>
            <a:r>
              <a:rPr lang="en-US" altLang="zh-CN" sz="2400" dirty="0">
                <a:solidFill>
                  <a:srgbClr val="CC0099"/>
                </a:solidFill>
              </a:rPr>
              <a:t>&gt;0</a:t>
            </a:r>
            <a:r>
              <a:rPr lang="zh-CN" altLang="en-US" sz="2400" dirty="0"/>
              <a:t>的返回值为执行父进程的代码；如果系统调用失败，返回值为</a:t>
            </a:r>
            <a:r>
              <a:rPr lang="en-US" altLang="zh-CN" sz="2400" dirty="0"/>
              <a:t>-1</a:t>
            </a:r>
            <a:r>
              <a:rPr lang="zh-CN" altLang="en-US" sz="2400" dirty="0"/>
              <a:t>。通常情况如下：</a:t>
            </a:r>
            <a:endParaRPr lang="en-US" altLang="zh-CN" sz="2400" dirty="0"/>
          </a:p>
          <a:p>
            <a:pPr marL="1712913" lvl="5" indent="0">
              <a:buNone/>
            </a:pPr>
            <a:r>
              <a:rPr lang="en-US" altLang="zh-CN" sz="2200" dirty="0"/>
              <a:t>if(</a:t>
            </a:r>
            <a:r>
              <a:rPr lang="en-US" altLang="zh-CN" sz="2200" dirty="0" err="1"/>
              <a:t>pid</a:t>
            </a:r>
            <a:r>
              <a:rPr lang="en-US" altLang="zh-CN" sz="2200" dirty="0"/>
              <a:t>==0)</a:t>
            </a:r>
          </a:p>
          <a:p>
            <a:pPr marL="1712913" lvl="5" indent="0">
              <a:buNone/>
            </a:pPr>
            <a:r>
              <a:rPr lang="en-US" altLang="zh-CN" sz="2200" dirty="0"/>
              <a:t>call </a:t>
            </a:r>
            <a:r>
              <a:rPr lang="en-US" altLang="zh-CN" sz="2200" dirty="0" err="1"/>
              <a:t>subprocess_program</a:t>
            </a:r>
            <a:r>
              <a:rPr lang="en-US" altLang="zh-CN" sz="2200" dirty="0"/>
              <a:t>;</a:t>
            </a:r>
          </a:p>
          <a:p>
            <a:pPr marL="1712913" lvl="5" indent="0">
              <a:buNone/>
            </a:pPr>
            <a:r>
              <a:rPr lang="en-US" altLang="zh-CN" sz="2200" dirty="0"/>
              <a:t>else if(</a:t>
            </a:r>
            <a:r>
              <a:rPr lang="en-US" altLang="zh-CN" sz="2200" dirty="0" err="1"/>
              <a:t>pid</a:t>
            </a:r>
            <a:r>
              <a:rPr lang="en-US" altLang="zh-CN" sz="2200" dirty="0"/>
              <a:t>&gt;0)</a:t>
            </a:r>
          </a:p>
          <a:p>
            <a:pPr marL="1712913" lvl="5" indent="0">
              <a:buNone/>
            </a:pPr>
            <a:r>
              <a:rPr lang="en-US" altLang="zh-CN" sz="2200" dirty="0"/>
              <a:t>complete </a:t>
            </a:r>
            <a:r>
              <a:rPr lang="en-US" altLang="zh-CN" sz="2200" dirty="0" err="1"/>
              <a:t>parent_process_program</a:t>
            </a:r>
            <a:r>
              <a:rPr lang="en-US" altLang="zh-CN" sz="2200" dirty="0"/>
              <a:t>;</a:t>
            </a:r>
          </a:p>
          <a:p>
            <a:pPr marL="0" indent="0">
              <a:buNone/>
            </a:pPr>
            <a:endParaRPr lang="en-US" altLang="zh-CN" sz="24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57</a:t>
            </a:fld>
            <a:endParaRPr lang="en-US" altLang="zh-CN"/>
          </a:p>
        </p:txBody>
      </p:sp>
    </p:spTree>
    <p:extLst>
      <p:ext uri="{BB962C8B-B14F-4D97-AF65-F5344CB8AC3E}">
        <p14:creationId xmlns:p14="http://schemas.microsoft.com/office/powerpoint/2010/main" val="1403014895"/>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进程示例</a:t>
            </a:r>
            <a:endParaRPr lang="zh-CN" altLang="en-US"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58</a:t>
            </a:fld>
            <a:endParaRPr lang="en-US" altLang="zh-CN"/>
          </a:p>
        </p:txBody>
      </p:sp>
      <p:sp>
        <p:nvSpPr>
          <p:cNvPr id="5" name="Rectangle 3"/>
          <p:cNvSpPr>
            <a:spLocks noGrp="1" noChangeArrowheads="1"/>
          </p:cNvSpPr>
          <p:nvPr>
            <p:ph idx="1"/>
          </p:nvPr>
        </p:nvSpPr>
        <p:spPr>
          <a:xfrm>
            <a:off x="457200" y="1196752"/>
            <a:ext cx="8229600" cy="5328592"/>
          </a:xfrm>
          <a:solidFill>
            <a:schemeClr val="accent3">
              <a:lumMod val="85000"/>
            </a:schemeClr>
          </a:solidFill>
        </p:spPr>
        <p:txBody>
          <a:bodyPr/>
          <a:lstStyle/>
          <a:p>
            <a:pPr>
              <a:buFontTx/>
              <a:buNone/>
            </a:pPr>
            <a:r>
              <a:rPr lang="en-US" altLang="zh-CN" sz="2000" dirty="0"/>
              <a:t> main()</a:t>
            </a:r>
          </a:p>
          <a:p>
            <a:pPr>
              <a:buFontTx/>
              <a:buNone/>
            </a:pPr>
            <a:r>
              <a:rPr lang="en-US" altLang="zh-CN" sz="2000" dirty="0"/>
              <a:t>{ </a:t>
            </a:r>
            <a:r>
              <a:rPr lang="en-US" altLang="zh-CN" sz="2000" dirty="0" err="1"/>
              <a:t>int</a:t>
            </a:r>
            <a:r>
              <a:rPr lang="en-US" altLang="zh-CN" sz="2000" dirty="0"/>
              <a:t> </a:t>
            </a:r>
            <a:r>
              <a:rPr lang="en-US" altLang="zh-CN" sz="2000" dirty="0" err="1"/>
              <a:t>pid</a:t>
            </a:r>
            <a:r>
              <a:rPr lang="en-US" altLang="zh-CN" sz="2000" dirty="0"/>
              <a:t>;</a:t>
            </a:r>
          </a:p>
          <a:p>
            <a:pPr>
              <a:buFontTx/>
              <a:buNone/>
            </a:pPr>
            <a:r>
              <a:rPr lang="en-US" altLang="zh-CN" sz="2000" dirty="0"/>
              <a:t> </a:t>
            </a:r>
            <a:r>
              <a:rPr lang="en-US" altLang="zh-CN" sz="2000" dirty="0" err="1"/>
              <a:t>printf</a:t>
            </a:r>
            <a:r>
              <a:rPr lang="en-US" altLang="zh-CN" sz="2000" dirty="0"/>
              <a:t>(Now this is </a:t>
            </a:r>
            <a:r>
              <a:rPr lang="en-US" altLang="zh-CN" sz="2000" dirty="0" err="1"/>
              <a:t>process1</a:t>
            </a:r>
            <a:r>
              <a:rPr lang="en-US" altLang="zh-CN" sz="2000" dirty="0"/>
              <a:t>.\n”);</a:t>
            </a:r>
          </a:p>
          <a:p>
            <a:pPr>
              <a:buFontTx/>
              <a:buNone/>
            </a:pPr>
            <a:r>
              <a:rPr lang="en-US" altLang="zh-CN" sz="2000" dirty="0"/>
              <a:t> </a:t>
            </a:r>
            <a:r>
              <a:rPr lang="en-US" altLang="zh-CN" sz="2000" dirty="0" err="1"/>
              <a:t>printf</a:t>
            </a:r>
            <a:r>
              <a:rPr lang="en-US" altLang="zh-CN" sz="2000" dirty="0"/>
              <a:t>(System calling fork() will start.\n”); </a:t>
            </a:r>
          </a:p>
          <a:p>
            <a:pPr>
              <a:buFontTx/>
              <a:buNone/>
            </a:pPr>
            <a:r>
              <a:rPr lang="en-US" altLang="zh-CN" sz="2000" dirty="0"/>
              <a:t> </a:t>
            </a:r>
            <a:r>
              <a:rPr lang="en-US" altLang="zh-CN" sz="2000" dirty="0" err="1"/>
              <a:t>pid</a:t>
            </a:r>
            <a:r>
              <a:rPr lang="en-US" altLang="zh-CN" sz="2000" dirty="0"/>
              <a:t> = fork();</a:t>
            </a:r>
          </a:p>
          <a:p>
            <a:pPr>
              <a:buFontTx/>
              <a:buNone/>
            </a:pPr>
            <a:r>
              <a:rPr lang="en-US" altLang="zh-CN" sz="2000" dirty="0"/>
              <a:t> if (</a:t>
            </a:r>
            <a:r>
              <a:rPr lang="en-US" altLang="zh-CN" sz="2000" dirty="0" err="1"/>
              <a:t>pid</a:t>
            </a:r>
            <a:r>
              <a:rPr lang="en-US" altLang="zh-CN" sz="2000" dirty="0"/>
              <a:t> ==0)</a:t>
            </a:r>
          </a:p>
          <a:p>
            <a:pPr>
              <a:buFontTx/>
              <a:buNone/>
            </a:pPr>
            <a:r>
              <a:rPr lang="en-US" altLang="zh-CN" sz="2000" dirty="0"/>
              <a:t> </a:t>
            </a:r>
            <a:r>
              <a:rPr lang="en-US" altLang="zh-CN" sz="2000" dirty="0" err="1"/>
              <a:t>printf</a:t>
            </a:r>
            <a:r>
              <a:rPr lang="en-US" altLang="zh-CN" sz="2000" dirty="0"/>
              <a:t>(“This is child process.\n”);</a:t>
            </a:r>
          </a:p>
          <a:p>
            <a:pPr>
              <a:buFontTx/>
              <a:buNone/>
            </a:pPr>
            <a:r>
              <a:rPr lang="en-US" altLang="zh-CN" sz="2000" dirty="0"/>
              <a:t> else  if(</a:t>
            </a:r>
            <a:r>
              <a:rPr lang="en-US" altLang="zh-CN" sz="2000" dirty="0" err="1"/>
              <a:t>pid</a:t>
            </a:r>
            <a:r>
              <a:rPr lang="en-US" altLang="zh-CN" sz="2000" dirty="0"/>
              <a:t>&gt;0)</a:t>
            </a:r>
          </a:p>
          <a:p>
            <a:pPr>
              <a:buFontTx/>
              <a:buNone/>
            </a:pPr>
            <a:r>
              <a:rPr lang="en-US" altLang="zh-CN" sz="2000" dirty="0"/>
              <a:t> </a:t>
            </a:r>
            <a:r>
              <a:rPr lang="en-US" altLang="zh-CN" sz="2000" dirty="0" err="1"/>
              <a:t>printf</a:t>
            </a:r>
            <a:r>
              <a:rPr lang="en-US" altLang="zh-CN" sz="2000" dirty="0"/>
              <a:t>(“This is </a:t>
            </a:r>
            <a:r>
              <a:rPr lang="en-US" altLang="zh-CN" sz="2000" dirty="0" err="1"/>
              <a:t>process1</a:t>
            </a:r>
            <a:r>
              <a:rPr lang="en-US" altLang="zh-CN" sz="2000" dirty="0"/>
              <a:t>(parent process).\n”);</a:t>
            </a:r>
          </a:p>
          <a:p>
            <a:pPr>
              <a:buFontTx/>
              <a:buNone/>
            </a:pPr>
            <a:r>
              <a:rPr lang="en-US" altLang="zh-CN" sz="2000" dirty="0"/>
              <a:t>  else </a:t>
            </a:r>
          </a:p>
          <a:p>
            <a:pPr>
              <a:buFontTx/>
              <a:buNone/>
            </a:pPr>
            <a:r>
              <a:rPr lang="en-US" altLang="zh-CN" sz="2000" dirty="0"/>
              <a:t> </a:t>
            </a:r>
            <a:r>
              <a:rPr lang="en-US" altLang="zh-CN" sz="2000" dirty="0" err="1"/>
              <a:t>printf</a:t>
            </a:r>
            <a:r>
              <a:rPr lang="en-US" altLang="zh-CN" sz="2000" dirty="0"/>
              <a:t>(“fork </a:t>
            </a:r>
            <a:r>
              <a:rPr lang="en-US" altLang="zh-CN" sz="2000" dirty="0" err="1"/>
              <a:t>faild</a:t>
            </a:r>
            <a:r>
              <a:rPr lang="en-US" altLang="zh-CN" sz="2000" dirty="0"/>
              <a:t>.\n”);</a:t>
            </a:r>
          </a:p>
          <a:p>
            <a:pPr>
              <a:buFontTx/>
              <a:buNone/>
            </a:pPr>
            <a:r>
              <a:rPr lang="en-US" altLang="zh-CN" sz="2000" dirty="0"/>
              <a:t> </a:t>
            </a:r>
            <a:r>
              <a:rPr lang="en-US" altLang="zh-CN" sz="2000" dirty="0" err="1"/>
              <a:t>printf</a:t>
            </a:r>
            <a:r>
              <a:rPr lang="en-US" altLang="zh-CN" sz="2000" dirty="0"/>
              <a:t>(“The program end.\n”);</a:t>
            </a:r>
          </a:p>
          <a:p>
            <a:pPr>
              <a:buFontTx/>
              <a:buNone/>
            </a:pPr>
            <a:r>
              <a:rPr lang="en-US" altLang="zh-CN" sz="2000" dirty="0"/>
              <a:t> exit(0);</a:t>
            </a:r>
          </a:p>
          <a:p>
            <a:pPr>
              <a:buFontTx/>
              <a:buNone/>
            </a:pPr>
            <a:r>
              <a:rPr lang="en-US" altLang="zh-CN" sz="2000" dirty="0"/>
              <a:t>}</a:t>
            </a:r>
          </a:p>
        </p:txBody>
      </p:sp>
      <p:sp>
        <p:nvSpPr>
          <p:cNvPr id="6" name="Rectangle 4"/>
          <p:cNvSpPr>
            <a:spLocks noChangeArrowheads="1"/>
          </p:cNvSpPr>
          <p:nvPr/>
        </p:nvSpPr>
        <p:spPr bwMode="auto">
          <a:xfrm>
            <a:off x="5724128" y="1405297"/>
            <a:ext cx="2808312" cy="1200150"/>
          </a:xfrm>
          <a:prstGeom prst="rect">
            <a:avLst/>
          </a:prstGeom>
          <a:solidFill>
            <a:schemeClr val="accent3">
              <a:lumMod val="85000"/>
            </a:schemeClr>
          </a:solidFill>
          <a:ln w="9525">
            <a:solidFill>
              <a:schemeClr val="tx1"/>
            </a:solidFill>
            <a:miter lim="800000"/>
            <a:headEnd/>
            <a:tailEnd/>
          </a:ln>
          <a:effectLst/>
          <a:extLst/>
        </p:spPr>
        <p:txBody>
          <a:bodyPr wrap="square">
            <a:spAutoFit/>
          </a:bodyPr>
          <a:lstStyle/>
          <a:p>
            <a:pPr algn="l"/>
            <a:r>
              <a:rPr lang="en-US" altLang="zh-CN" b="1" dirty="0"/>
              <a:t>#include &lt;sys/</a:t>
            </a:r>
            <a:r>
              <a:rPr lang="en-US" altLang="zh-CN" b="1" dirty="0" err="1"/>
              <a:t>types.h</a:t>
            </a:r>
            <a:r>
              <a:rPr lang="en-US" altLang="zh-CN" b="1" dirty="0"/>
              <a:t>&gt;</a:t>
            </a:r>
          </a:p>
          <a:p>
            <a:pPr algn="l"/>
            <a:r>
              <a:rPr lang="en-US" altLang="zh-CN" b="1" dirty="0"/>
              <a:t>#include &lt;</a:t>
            </a:r>
            <a:r>
              <a:rPr lang="en-US" altLang="zh-CN" b="1" dirty="0" err="1"/>
              <a:t>unistd.h</a:t>
            </a:r>
            <a:r>
              <a:rPr lang="en-US" altLang="zh-CN" b="1" dirty="0"/>
              <a:t>&gt;</a:t>
            </a:r>
          </a:p>
          <a:p>
            <a:pPr algn="l"/>
            <a:r>
              <a:rPr lang="en-US" altLang="zh-CN" b="1" dirty="0"/>
              <a:t>#include &lt;</a:t>
            </a:r>
            <a:r>
              <a:rPr lang="en-US" altLang="zh-CN" b="1" dirty="0" err="1"/>
              <a:t>stdio.h</a:t>
            </a:r>
            <a:r>
              <a:rPr lang="en-US" altLang="zh-CN" b="1" dirty="0"/>
              <a:t>&gt;</a:t>
            </a:r>
          </a:p>
          <a:p>
            <a:pPr algn="l"/>
            <a:r>
              <a:rPr lang="en-US" altLang="zh-CN" b="1" dirty="0"/>
              <a:t>#include &lt;</a:t>
            </a:r>
            <a:r>
              <a:rPr lang="en-US" altLang="zh-CN" b="1" dirty="0" err="1"/>
              <a:t>stdlib.h</a:t>
            </a:r>
            <a:r>
              <a:rPr lang="en-US" altLang="zh-CN" b="1" dirty="0"/>
              <a:t>&gt;</a:t>
            </a:r>
            <a:endParaRPr lang="zh-CN" altLang="en-US" b="1" dirty="0"/>
          </a:p>
        </p:txBody>
      </p:sp>
    </p:spTree>
    <p:extLst>
      <p:ext uri="{BB962C8B-B14F-4D97-AF65-F5344CB8AC3E}">
        <p14:creationId xmlns:p14="http://schemas.microsoft.com/office/powerpoint/2010/main" val="4117019350"/>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p:cNvSpPr txBox="1">
            <a:spLocks noChangeArrowheads="1"/>
          </p:cNvSpPr>
          <p:nvPr/>
        </p:nvSpPr>
        <p:spPr bwMode="auto">
          <a:xfrm>
            <a:off x="4746625" y="5953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endParaRPr kumimoji="1" lang="zh-CN" altLang="en-US" sz="2400">
              <a:latin typeface="Times New Roman" pitchFamily="18" charset="0"/>
            </a:endParaRPr>
          </a:p>
        </p:txBody>
      </p:sp>
      <p:sp>
        <p:nvSpPr>
          <p:cNvPr id="325637" name="Rectangle 5"/>
          <p:cNvSpPr>
            <a:spLocks noChangeArrowheads="1"/>
          </p:cNvSpPr>
          <p:nvPr/>
        </p:nvSpPr>
        <p:spPr bwMode="auto">
          <a:xfrm>
            <a:off x="395536" y="1268760"/>
            <a:ext cx="8247955"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eaLnBrk="0" hangingPunct="0">
              <a:defRPr>
                <a:solidFill>
                  <a:schemeClr val="tx1"/>
                </a:solidFill>
                <a:latin typeface="Arial" pitchFamily="34" charset="0"/>
                <a:ea typeface="宋体" pitchFamily="2" charset="-122"/>
              </a:defRPr>
            </a:lvl1pPr>
            <a:lvl2pPr marL="742950" indent="-285750" algn="l" eaLnBrk="0" hangingPunct="0">
              <a:defRPr>
                <a:solidFill>
                  <a:schemeClr val="tx1"/>
                </a:solidFill>
                <a:latin typeface="Arial" pitchFamily="34" charset="0"/>
                <a:ea typeface="宋体" pitchFamily="2" charset="-122"/>
              </a:defRPr>
            </a:lvl2pPr>
            <a:lvl3pPr marL="1143000" indent="-228600" algn="l" eaLnBrk="0" hangingPunct="0">
              <a:defRPr>
                <a:solidFill>
                  <a:schemeClr val="tx1"/>
                </a:solidFill>
                <a:latin typeface="Arial" pitchFamily="34" charset="0"/>
                <a:ea typeface="宋体" pitchFamily="2" charset="-122"/>
              </a:defRPr>
            </a:lvl3pPr>
            <a:lvl4pPr marL="1600200" indent="-228600" algn="l" eaLnBrk="0" hangingPunct="0">
              <a:defRPr>
                <a:solidFill>
                  <a:schemeClr val="tx1"/>
                </a:solidFill>
                <a:latin typeface="Arial" pitchFamily="34" charset="0"/>
                <a:ea typeface="宋体" pitchFamily="2" charset="-122"/>
              </a:defRPr>
            </a:lvl4pPr>
            <a:lvl5pPr marL="2057400" indent="-228600" algn="l"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gn="just" eaLnBrk="1" hangingPunct="1">
              <a:spcBef>
                <a:spcPct val="20000"/>
              </a:spcBef>
              <a:buClr>
                <a:srgbClr val="339933"/>
              </a:buClr>
              <a:buFont typeface="Wingdings" pitchFamily="2" charset="2"/>
              <a:buNone/>
            </a:pPr>
            <a:r>
              <a:rPr kumimoji="1" lang="zh-CN" altLang="en-US" sz="2400" b="1" dirty="0">
                <a:latin typeface="+mn-ea"/>
                <a:ea typeface="+mn-ea"/>
              </a:rPr>
              <a:t>编译并运行这个程序：</a:t>
            </a:r>
          </a:p>
          <a:p>
            <a:pPr lvl="1" eaLnBrk="1" hangingPunct="1">
              <a:spcBef>
                <a:spcPct val="20000"/>
              </a:spcBef>
              <a:buClr>
                <a:srgbClr val="339933"/>
              </a:buClr>
              <a:buFont typeface="Wingdings" pitchFamily="2" charset="2"/>
              <a:buNone/>
            </a:pPr>
            <a:r>
              <a:rPr kumimoji="1" lang="en-US" altLang="zh-CN" sz="2400" b="1" dirty="0">
                <a:solidFill>
                  <a:srgbClr val="000000"/>
                </a:solidFill>
                <a:latin typeface="+mn-ea"/>
                <a:ea typeface="+mn-ea"/>
                <a:cs typeface="Times New Roman" pitchFamily="18" charset="0"/>
              </a:rPr>
              <a:t>$</a:t>
            </a:r>
            <a:r>
              <a:rPr kumimoji="1" lang="en-US" altLang="zh-CN" sz="2400" b="1" dirty="0" err="1">
                <a:solidFill>
                  <a:srgbClr val="000000"/>
                </a:solidFill>
                <a:latin typeface="+mn-ea"/>
                <a:ea typeface="+mn-ea"/>
                <a:cs typeface="Times New Roman" pitchFamily="18" charset="0"/>
              </a:rPr>
              <a:t>gcc</a:t>
            </a:r>
            <a:r>
              <a:rPr kumimoji="1" lang="en-US" altLang="zh-CN" sz="2400" b="1" dirty="0">
                <a:solidFill>
                  <a:srgbClr val="000000"/>
                </a:solidFill>
                <a:latin typeface="+mn-ea"/>
                <a:ea typeface="+mn-ea"/>
                <a:cs typeface="Times New Roman" pitchFamily="18" charset="0"/>
              </a:rPr>
              <a:t> </a:t>
            </a:r>
            <a:r>
              <a:rPr kumimoji="1" lang="en-US" altLang="zh-CN" sz="2400" b="1" dirty="0" err="1">
                <a:solidFill>
                  <a:srgbClr val="000000"/>
                </a:solidFill>
                <a:latin typeface="+mn-ea"/>
                <a:ea typeface="+mn-ea"/>
                <a:cs typeface="Times New Roman" pitchFamily="18" charset="0"/>
              </a:rPr>
              <a:t>fork_test1.c</a:t>
            </a:r>
            <a:r>
              <a:rPr kumimoji="1" lang="en-US" altLang="zh-CN" sz="2400" b="1" dirty="0">
                <a:solidFill>
                  <a:srgbClr val="000000"/>
                </a:solidFill>
                <a:latin typeface="+mn-ea"/>
                <a:ea typeface="+mn-ea"/>
                <a:cs typeface="Times New Roman" pitchFamily="18" charset="0"/>
              </a:rPr>
              <a:t> -o </a:t>
            </a:r>
            <a:r>
              <a:rPr kumimoji="1" lang="en-US" altLang="zh-CN" sz="2400" b="1" dirty="0" err="1">
                <a:solidFill>
                  <a:srgbClr val="000000"/>
                </a:solidFill>
                <a:latin typeface="+mn-ea"/>
                <a:ea typeface="+mn-ea"/>
                <a:cs typeface="Times New Roman" pitchFamily="18" charset="0"/>
              </a:rPr>
              <a:t>fork_test1</a:t>
            </a:r>
            <a:endParaRPr kumimoji="1" lang="en-US" altLang="zh-CN" sz="2400" b="1" dirty="0">
              <a:solidFill>
                <a:srgbClr val="000000"/>
              </a:solidFill>
              <a:latin typeface="+mn-ea"/>
              <a:ea typeface="+mn-ea"/>
              <a:cs typeface="Times New Roman" pitchFamily="18" charset="0"/>
            </a:endParaRPr>
          </a:p>
          <a:p>
            <a:pPr lvl="1" eaLnBrk="1" hangingPunct="1">
              <a:spcBef>
                <a:spcPct val="20000"/>
              </a:spcBef>
              <a:buClr>
                <a:srgbClr val="339933"/>
              </a:buClr>
              <a:buFont typeface="Wingdings" pitchFamily="2" charset="2"/>
              <a:buNone/>
            </a:pPr>
            <a:r>
              <a:rPr kumimoji="1" lang="zh-CN" altLang="en-US" sz="2400" b="1" dirty="0">
                <a:solidFill>
                  <a:srgbClr val="000000"/>
                </a:solidFill>
                <a:latin typeface="+mn-ea"/>
                <a:ea typeface="+mn-ea"/>
                <a:cs typeface="Times New Roman" pitchFamily="18" charset="0"/>
              </a:rPr>
              <a:t>执行：</a:t>
            </a:r>
          </a:p>
          <a:p>
            <a:pPr lvl="1" eaLnBrk="1" hangingPunct="1">
              <a:spcBef>
                <a:spcPct val="20000"/>
              </a:spcBef>
              <a:buClr>
                <a:srgbClr val="339933"/>
              </a:buClr>
              <a:buFont typeface="Wingdings" pitchFamily="2" charset="2"/>
              <a:buNone/>
            </a:pPr>
            <a:r>
              <a:rPr kumimoji="1" lang="en-US" altLang="zh-CN" sz="2400" b="1" dirty="0">
                <a:solidFill>
                  <a:srgbClr val="000000"/>
                </a:solidFill>
                <a:latin typeface="+mn-ea"/>
                <a:ea typeface="+mn-ea"/>
                <a:cs typeface="Times New Roman" pitchFamily="18" charset="0"/>
              </a:rPr>
              <a:t>$./</a:t>
            </a:r>
            <a:r>
              <a:rPr kumimoji="1" lang="en-US" altLang="zh-CN" sz="2400" b="1" dirty="0" err="1">
                <a:solidFill>
                  <a:srgbClr val="000000"/>
                </a:solidFill>
                <a:latin typeface="+mn-ea"/>
                <a:ea typeface="+mn-ea"/>
                <a:cs typeface="Times New Roman" pitchFamily="18" charset="0"/>
              </a:rPr>
              <a:t>fork_test1</a:t>
            </a:r>
            <a:endParaRPr kumimoji="1" lang="en-US" altLang="zh-CN" sz="2400" b="1" dirty="0">
              <a:solidFill>
                <a:srgbClr val="000000"/>
              </a:solidFill>
              <a:latin typeface="+mn-ea"/>
              <a:ea typeface="+mn-ea"/>
              <a:cs typeface="Times New Roman" pitchFamily="18" charset="0"/>
            </a:endParaRPr>
          </a:p>
          <a:p>
            <a:pPr lvl="1" eaLnBrk="1" hangingPunct="1">
              <a:spcBef>
                <a:spcPct val="20000"/>
              </a:spcBef>
              <a:buClr>
                <a:srgbClr val="339933"/>
              </a:buClr>
              <a:buFont typeface="Wingdings" pitchFamily="2" charset="2"/>
              <a:buNone/>
            </a:pPr>
            <a:r>
              <a:rPr kumimoji="1" lang="zh-CN" altLang="en-US" sz="2400" b="1" dirty="0">
                <a:solidFill>
                  <a:srgbClr val="000000"/>
                </a:solidFill>
                <a:latin typeface="+mn-ea"/>
                <a:ea typeface="+mn-ea"/>
                <a:cs typeface="Times New Roman" pitchFamily="18" charset="0"/>
              </a:rPr>
              <a:t>输出结果</a:t>
            </a:r>
          </a:p>
          <a:p>
            <a:pPr lvl="1" eaLnBrk="1" hangingPunct="1">
              <a:spcBef>
                <a:spcPct val="20000"/>
              </a:spcBef>
              <a:buClr>
                <a:srgbClr val="339933"/>
              </a:buClr>
              <a:buFont typeface="Wingdings" pitchFamily="2" charset="2"/>
              <a:buNone/>
            </a:pPr>
            <a:r>
              <a:rPr kumimoji="1" lang="en-US" altLang="zh-CN" sz="2400" b="1" dirty="0">
                <a:solidFill>
                  <a:srgbClr val="000000"/>
                </a:solidFill>
                <a:latin typeface="+mn-ea"/>
                <a:ea typeface="+mn-ea"/>
                <a:cs typeface="Times New Roman" pitchFamily="18" charset="0"/>
              </a:rPr>
              <a:t>  Now this is </a:t>
            </a:r>
            <a:r>
              <a:rPr kumimoji="1" lang="en-US" altLang="zh-CN" sz="2400" b="1" dirty="0" err="1">
                <a:solidFill>
                  <a:srgbClr val="000000"/>
                </a:solidFill>
                <a:latin typeface="+mn-ea"/>
                <a:ea typeface="+mn-ea"/>
                <a:cs typeface="Times New Roman" pitchFamily="18" charset="0"/>
              </a:rPr>
              <a:t>process1</a:t>
            </a:r>
            <a:r>
              <a:rPr kumimoji="1" lang="en-US" altLang="zh-CN" sz="2400" dirty="0">
                <a:solidFill>
                  <a:srgbClr val="000000"/>
                </a:solidFill>
                <a:latin typeface="+mn-ea"/>
                <a:ea typeface="+mn-ea"/>
                <a:cs typeface="Times New Roman" pitchFamily="18" charset="0"/>
              </a:rPr>
              <a:t>.</a:t>
            </a:r>
            <a:endParaRPr kumimoji="1" lang="en-US" altLang="zh-CN" sz="2400" b="1" dirty="0">
              <a:solidFill>
                <a:srgbClr val="000000"/>
              </a:solidFill>
              <a:latin typeface="+mn-ea"/>
              <a:ea typeface="+mn-ea"/>
              <a:cs typeface="Times New Roman" pitchFamily="18" charset="0"/>
            </a:endParaRPr>
          </a:p>
          <a:p>
            <a:pPr lvl="1" eaLnBrk="1" hangingPunct="1">
              <a:spcBef>
                <a:spcPct val="20000"/>
              </a:spcBef>
              <a:buClr>
                <a:srgbClr val="339933"/>
              </a:buClr>
              <a:buFont typeface="Wingdings" pitchFamily="2" charset="2"/>
              <a:buNone/>
            </a:pPr>
            <a:r>
              <a:rPr kumimoji="1" lang="en-US" altLang="zh-CN" sz="2400" dirty="0">
                <a:solidFill>
                  <a:srgbClr val="000000"/>
                </a:solidFill>
                <a:latin typeface="+mn-ea"/>
                <a:ea typeface="+mn-ea"/>
                <a:cs typeface="Times New Roman" pitchFamily="18" charset="0"/>
              </a:rPr>
              <a:t>  System calling fork() will start.</a:t>
            </a:r>
          </a:p>
          <a:p>
            <a:pPr lvl="1" eaLnBrk="1" hangingPunct="1">
              <a:spcBef>
                <a:spcPct val="20000"/>
              </a:spcBef>
              <a:buClr>
                <a:srgbClr val="339933"/>
              </a:buClr>
              <a:buFont typeface="Wingdings" pitchFamily="2" charset="2"/>
              <a:buNone/>
            </a:pPr>
            <a:r>
              <a:rPr kumimoji="1" lang="en-US" altLang="zh-CN" sz="2400" b="1" dirty="0">
                <a:solidFill>
                  <a:srgbClr val="000000"/>
                </a:solidFill>
                <a:latin typeface="+mn-ea"/>
                <a:ea typeface="+mn-ea"/>
                <a:cs typeface="Times New Roman" pitchFamily="18" charset="0"/>
              </a:rPr>
              <a:t>  This is child process.</a:t>
            </a:r>
          </a:p>
          <a:p>
            <a:pPr lvl="1" eaLnBrk="1" hangingPunct="1">
              <a:spcBef>
                <a:spcPct val="20000"/>
              </a:spcBef>
              <a:buClr>
                <a:srgbClr val="339933"/>
              </a:buClr>
              <a:buFont typeface="Wingdings" pitchFamily="2" charset="2"/>
              <a:buNone/>
            </a:pPr>
            <a:r>
              <a:rPr kumimoji="1" lang="en-US" altLang="zh-CN" sz="2400" dirty="0">
                <a:solidFill>
                  <a:srgbClr val="000000"/>
                </a:solidFill>
                <a:latin typeface="+mn-ea"/>
                <a:ea typeface="+mn-ea"/>
                <a:cs typeface="Times New Roman" pitchFamily="18" charset="0"/>
              </a:rPr>
              <a:t>  The program end.</a:t>
            </a:r>
          </a:p>
          <a:p>
            <a:pPr lvl="1" eaLnBrk="1" hangingPunct="1">
              <a:spcBef>
                <a:spcPct val="20000"/>
              </a:spcBef>
              <a:buClr>
                <a:srgbClr val="339933"/>
              </a:buClr>
              <a:buFont typeface="Wingdings" pitchFamily="2" charset="2"/>
              <a:buNone/>
            </a:pPr>
            <a:r>
              <a:rPr kumimoji="1" lang="en-US" altLang="zh-CN" sz="2400" b="1" dirty="0">
                <a:solidFill>
                  <a:srgbClr val="000000"/>
                </a:solidFill>
                <a:latin typeface="+mn-ea"/>
                <a:ea typeface="+mn-ea"/>
                <a:cs typeface="Times New Roman" pitchFamily="18" charset="0"/>
              </a:rPr>
              <a:t>  This is </a:t>
            </a:r>
            <a:r>
              <a:rPr kumimoji="1" lang="en-US" altLang="zh-CN" sz="2400" b="1" dirty="0" err="1">
                <a:solidFill>
                  <a:srgbClr val="000000"/>
                </a:solidFill>
                <a:latin typeface="+mn-ea"/>
                <a:ea typeface="+mn-ea"/>
                <a:cs typeface="Times New Roman" pitchFamily="18" charset="0"/>
              </a:rPr>
              <a:t>process1</a:t>
            </a:r>
            <a:r>
              <a:rPr kumimoji="1" lang="en-US" altLang="zh-CN" sz="2400" b="1" dirty="0">
                <a:solidFill>
                  <a:srgbClr val="000000"/>
                </a:solidFill>
                <a:latin typeface="+mn-ea"/>
                <a:ea typeface="+mn-ea"/>
                <a:cs typeface="Times New Roman" pitchFamily="18" charset="0"/>
              </a:rPr>
              <a:t>(parent process).</a:t>
            </a:r>
          </a:p>
          <a:p>
            <a:pPr lvl="1" eaLnBrk="1" hangingPunct="1">
              <a:spcBef>
                <a:spcPct val="20000"/>
              </a:spcBef>
              <a:buClr>
                <a:srgbClr val="339933"/>
              </a:buClr>
              <a:buFont typeface="Wingdings" pitchFamily="2" charset="2"/>
              <a:buNone/>
            </a:pPr>
            <a:r>
              <a:rPr kumimoji="1" lang="en-US" altLang="zh-CN" sz="2400" dirty="0">
                <a:solidFill>
                  <a:srgbClr val="000000"/>
                </a:solidFill>
                <a:latin typeface="+mn-ea"/>
                <a:ea typeface="+mn-ea"/>
                <a:cs typeface="Times New Roman" pitchFamily="18" charset="0"/>
              </a:rPr>
              <a:t>  The program end.</a:t>
            </a:r>
            <a:endParaRPr kumimoji="1" lang="en-US" altLang="zh-CN" sz="2800" b="1" dirty="0"/>
          </a:p>
          <a:p>
            <a:pPr lvl="1" eaLnBrk="1" hangingPunct="1">
              <a:spcBef>
                <a:spcPct val="20000"/>
              </a:spcBef>
              <a:buClr>
                <a:srgbClr val="339933"/>
              </a:buClr>
              <a:buFont typeface="Wingdings" pitchFamily="2" charset="2"/>
              <a:buNone/>
            </a:pPr>
            <a:endParaRPr kumimoji="1" lang="zh-CN" altLang="en-US" sz="2800" b="1" dirty="0">
              <a:solidFill>
                <a:schemeClr val="accent1"/>
              </a:solidFill>
            </a:endParaRPr>
          </a:p>
        </p:txBody>
      </p:sp>
      <p:sp>
        <p:nvSpPr>
          <p:cNvPr id="2" name="标题 1"/>
          <p:cNvSpPr>
            <a:spLocks noGrp="1"/>
          </p:cNvSpPr>
          <p:nvPr>
            <p:ph type="title"/>
          </p:nvPr>
        </p:nvSpPr>
        <p:spPr/>
        <p:txBody>
          <a:bodyPr/>
          <a:lstStyle/>
          <a:p>
            <a:r>
              <a:rPr lang="zh-CN" altLang="en-US" dirty="0">
                <a:latin typeface="+mn-ea"/>
              </a:rPr>
              <a:t>进程示例</a:t>
            </a:r>
            <a:endParaRPr lang="zh-CN" altLang="en-US" dirty="0"/>
          </a:p>
        </p:txBody>
      </p:sp>
      <p:sp>
        <p:nvSpPr>
          <p:cNvPr id="5" name="灯片编号占位符 5"/>
          <p:cNvSpPr>
            <a:spLocks noGrp="1"/>
          </p:cNvSpPr>
          <p:nvPr>
            <p:ph type="sldNum" sz="quarter" idx="11"/>
          </p:nvPr>
        </p:nvSpPr>
        <p:spPr>
          <a:prstGeom prst="rect">
            <a:avLst/>
          </a:prstGeom>
        </p:spPr>
        <p:txBody>
          <a:bodyPr/>
          <a:lstStyle/>
          <a:p>
            <a:fld id="{8B65A0CA-DAE2-4088-BB58-45073E9B1BD3}" type="slidenum">
              <a:rPr lang="zh-CN" altLang="en-US"/>
              <a:pPr/>
              <a:t>59</a:t>
            </a:fld>
            <a:endParaRPr lang="en-US" altLang="zh-CN" dirty="0"/>
          </a:p>
        </p:txBody>
      </p:sp>
    </p:spTree>
    <p:extLst>
      <p:ext uri="{BB962C8B-B14F-4D97-AF65-F5344CB8AC3E}">
        <p14:creationId xmlns:p14="http://schemas.microsoft.com/office/powerpoint/2010/main" val="321712665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294456" y="1352957"/>
            <a:ext cx="8382000" cy="4524315"/>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68686"/>
                  </a:outerShdw>
                </a:effectLst>
              </a14:hiddenEffects>
            </a:ext>
          </a:extLst>
        </p:spPr>
        <p:txBody>
          <a:bodyPr>
            <a:spAutoFit/>
          </a:bodyPr>
          <a:lstStyle/>
          <a:p>
            <a:pPr marL="342900" indent="-342900" algn="l">
              <a:buSzPct val="80000"/>
              <a:buFont typeface="Wingdings" panose="05000000000000000000" pitchFamily="2" charset="2"/>
              <a:buChar char="l"/>
            </a:pPr>
            <a:r>
              <a:rPr lang="zh-CN" altLang="en-US" sz="2400" u="none" dirty="0">
                <a:latin typeface="+mn-ea"/>
                <a:ea typeface="+mn-ea"/>
              </a:rPr>
              <a:t>通常在操作系统中，进程至少有三种基本的状态</a:t>
            </a:r>
            <a:r>
              <a:rPr lang="zh-CN" altLang="en-US" sz="2400" dirty="0">
                <a:latin typeface="+mn-ea"/>
                <a:ea typeface="+mn-ea"/>
              </a:rPr>
              <a:t>：</a:t>
            </a:r>
            <a:endParaRPr lang="en-US" altLang="zh-CN" sz="2400" dirty="0">
              <a:latin typeface="+mn-ea"/>
              <a:ea typeface="+mn-ea"/>
            </a:endParaRPr>
          </a:p>
          <a:p>
            <a:pPr algn="l"/>
            <a:r>
              <a:rPr lang="zh-CN" altLang="en-US" sz="2400" u="none" dirty="0">
                <a:solidFill>
                  <a:srgbClr val="CC0099"/>
                </a:solidFill>
                <a:latin typeface="+mn-ea"/>
                <a:ea typeface="+mn-ea"/>
              </a:rPr>
              <a:t>运行态</a:t>
            </a:r>
            <a:r>
              <a:rPr lang="zh-CN" altLang="en-US" sz="2400" u="none" dirty="0">
                <a:latin typeface="+mn-ea"/>
                <a:ea typeface="+mn-ea"/>
              </a:rPr>
              <a:t>：当前进程已分配到</a:t>
            </a:r>
            <a:r>
              <a:rPr lang="en-US" altLang="zh-CN" sz="2400" u="none" dirty="0">
                <a:latin typeface="+mn-ea"/>
                <a:ea typeface="+mn-ea"/>
              </a:rPr>
              <a:t>CPU，</a:t>
            </a:r>
            <a:r>
              <a:rPr lang="zh-CN" altLang="en-US" sz="2400" u="none" dirty="0">
                <a:latin typeface="+mn-ea"/>
                <a:ea typeface="+mn-ea"/>
              </a:rPr>
              <a:t>正在处理器上执行的状态。处于这种状态的进程个数不能大于</a:t>
            </a:r>
            <a:r>
              <a:rPr lang="en-US" altLang="zh-CN" sz="2400" u="none" dirty="0">
                <a:latin typeface="+mn-ea"/>
                <a:ea typeface="+mn-ea"/>
              </a:rPr>
              <a:t>CPU</a:t>
            </a:r>
            <a:r>
              <a:rPr lang="zh-CN" altLang="en-US" sz="2400" u="none" dirty="0">
                <a:latin typeface="+mn-ea"/>
                <a:ea typeface="+mn-ea"/>
              </a:rPr>
              <a:t>的数目。（分为核心态运行和用户运行态。）</a:t>
            </a:r>
            <a:endParaRPr lang="en-US" altLang="zh-CN" sz="2400" u="none" dirty="0">
              <a:latin typeface="+mn-ea"/>
              <a:ea typeface="+mn-ea"/>
            </a:endParaRPr>
          </a:p>
          <a:p>
            <a:pPr algn="l"/>
            <a:r>
              <a:rPr lang="zh-CN" altLang="en-US" sz="2400" dirty="0">
                <a:solidFill>
                  <a:srgbClr val="CC0099"/>
                </a:solidFill>
                <a:latin typeface="+mn-ea"/>
                <a:ea typeface="+mn-ea"/>
              </a:rPr>
              <a:t>就绪态</a:t>
            </a:r>
            <a:r>
              <a:rPr lang="zh-CN" altLang="en-US" sz="2400" dirty="0">
                <a:latin typeface="+mn-ea"/>
                <a:ea typeface="+mn-ea"/>
              </a:rPr>
              <a:t>：指进程已具备运行条件，但因为其他进程正占用</a:t>
            </a:r>
            <a:r>
              <a:rPr lang="en-US" altLang="zh-CN" sz="2400" dirty="0">
                <a:latin typeface="+mn-ea"/>
                <a:ea typeface="+mn-ea"/>
              </a:rPr>
              <a:t>CPU</a:t>
            </a:r>
            <a:r>
              <a:rPr lang="zh-CN" altLang="en-US" sz="2400" dirty="0">
                <a:latin typeface="+mn-ea"/>
                <a:ea typeface="+mn-ea"/>
              </a:rPr>
              <a:t>，所以暂时不能运行而等待分配</a:t>
            </a:r>
            <a:r>
              <a:rPr lang="en-US" altLang="zh-CN" sz="2400" dirty="0">
                <a:latin typeface="+mn-ea"/>
                <a:ea typeface="+mn-ea"/>
              </a:rPr>
              <a:t>CPU</a:t>
            </a:r>
            <a:r>
              <a:rPr lang="zh-CN" altLang="en-US" sz="2400" dirty="0">
                <a:latin typeface="+mn-ea"/>
                <a:ea typeface="+mn-ea"/>
              </a:rPr>
              <a:t>的状态。</a:t>
            </a:r>
            <a:r>
              <a:rPr lang="en-US" altLang="zh-CN" sz="2400" dirty="0">
                <a:latin typeface="+mn-ea"/>
                <a:ea typeface="+mn-ea"/>
              </a:rPr>
              <a:t>(</a:t>
            </a:r>
            <a:r>
              <a:rPr lang="zh-CN" altLang="en-US" sz="2400" dirty="0">
                <a:latin typeface="+mn-ea"/>
                <a:ea typeface="+mn-ea"/>
              </a:rPr>
              <a:t>分内存就绪和外存就绪。）</a:t>
            </a:r>
            <a:endParaRPr lang="en-US" altLang="zh-CN" sz="2400" dirty="0">
              <a:latin typeface="+mn-ea"/>
              <a:ea typeface="+mn-ea"/>
            </a:endParaRPr>
          </a:p>
          <a:p>
            <a:pPr algn="l"/>
            <a:r>
              <a:rPr lang="zh-CN" altLang="en-US" sz="2400" dirty="0">
                <a:solidFill>
                  <a:srgbClr val="CC0099"/>
                </a:solidFill>
                <a:latin typeface="+mn-ea"/>
                <a:ea typeface="+mn-ea"/>
              </a:rPr>
              <a:t>阻塞态</a:t>
            </a:r>
            <a:r>
              <a:rPr lang="zh-CN" altLang="en-US" sz="2400" dirty="0">
                <a:latin typeface="+mn-ea"/>
                <a:ea typeface="+mn-ea"/>
              </a:rPr>
              <a:t>：进程因等待某种事情发生</a:t>
            </a:r>
            <a:endParaRPr lang="en-US" altLang="zh-CN" sz="2400" dirty="0">
              <a:latin typeface="+mn-ea"/>
              <a:ea typeface="+mn-ea"/>
            </a:endParaRPr>
          </a:p>
          <a:p>
            <a:pPr algn="l"/>
            <a:r>
              <a:rPr lang="zh-CN" altLang="en-US" sz="2400" dirty="0">
                <a:latin typeface="+mn-ea"/>
                <a:ea typeface="+mn-ea"/>
              </a:rPr>
              <a:t>（例如等待</a:t>
            </a:r>
            <a:r>
              <a:rPr lang="en-US" altLang="zh-CN" sz="2400" dirty="0">
                <a:latin typeface="+mn-ea"/>
                <a:ea typeface="+mn-ea"/>
              </a:rPr>
              <a:t>I/O</a:t>
            </a:r>
            <a:r>
              <a:rPr lang="zh-CN" altLang="en-US" sz="2400" dirty="0">
                <a:latin typeface="+mn-ea"/>
                <a:ea typeface="+mn-ea"/>
              </a:rPr>
              <a:t>操作，等待其他进</a:t>
            </a:r>
            <a:endParaRPr lang="en-US" altLang="zh-CN" sz="2400" dirty="0">
              <a:latin typeface="+mn-ea"/>
              <a:ea typeface="+mn-ea"/>
            </a:endParaRPr>
          </a:p>
          <a:p>
            <a:pPr algn="l"/>
            <a:r>
              <a:rPr lang="zh-CN" altLang="en-US" sz="2400" dirty="0">
                <a:latin typeface="+mn-ea"/>
                <a:ea typeface="+mn-ea"/>
              </a:rPr>
              <a:t>程发来的信号等）而暂时不能运</a:t>
            </a:r>
            <a:endParaRPr lang="en-US" altLang="zh-CN" sz="2400" dirty="0">
              <a:latin typeface="+mn-ea"/>
              <a:ea typeface="+mn-ea"/>
            </a:endParaRPr>
          </a:p>
          <a:p>
            <a:pPr algn="l"/>
            <a:r>
              <a:rPr lang="zh-CN" altLang="en-US" sz="2400" dirty="0">
                <a:latin typeface="+mn-ea"/>
                <a:ea typeface="+mn-ea"/>
              </a:rPr>
              <a:t>行的状态。即使</a:t>
            </a:r>
            <a:r>
              <a:rPr lang="en-US" altLang="zh-CN" sz="2400" dirty="0">
                <a:latin typeface="+mn-ea"/>
                <a:ea typeface="+mn-ea"/>
              </a:rPr>
              <a:t>CPU</a:t>
            </a:r>
            <a:r>
              <a:rPr lang="zh-CN" altLang="en-US" sz="2400" dirty="0">
                <a:latin typeface="+mn-ea"/>
                <a:ea typeface="+mn-ea"/>
              </a:rPr>
              <a:t>空闲，它也</a:t>
            </a:r>
            <a:endParaRPr lang="en-US" altLang="zh-CN" sz="2400" dirty="0">
              <a:latin typeface="+mn-ea"/>
              <a:ea typeface="+mn-ea"/>
            </a:endParaRPr>
          </a:p>
          <a:p>
            <a:pPr algn="l"/>
            <a:r>
              <a:rPr lang="zh-CN" altLang="en-US" sz="2400" dirty="0">
                <a:latin typeface="+mn-ea"/>
                <a:ea typeface="+mn-ea"/>
              </a:rPr>
              <a:t>无法使用。</a:t>
            </a:r>
            <a:endParaRPr lang="zh-CN" altLang="en-US" sz="2400" u="none" dirty="0">
              <a:latin typeface="+mn-ea"/>
              <a:ea typeface="+mn-ea"/>
            </a:endParaRPr>
          </a:p>
        </p:txBody>
      </p:sp>
      <p:sp>
        <p:nvSpPr>
          <p:cNvPr id="5" name="Rectangle 2"/>
          <p:cNvSpPr>
            <a:spLocks noGrp="1" noChangeArrowheads="1"/>
          </p:cNvSpPr>
          <p:nvPr>
            <p:ph type="title"/>
          </p:nvPr>
        </p:nvSpPr>
        <p:spPr>
          <a:xfrm>
            <a:off x="457200" y="122238"/>
            <a:ext cx="7543800" cy="858837"/>
          </a:xfrm>
        </p:spPr>
        <p:txBody>
          <a:bodyPr/>
          <a:lstStyle/>
          <a:p>
            <a:r>
              <a:rPr lang="en-US" altLang="zh-CN" dirty="0" err="1"/>
              <a:t>linux</a:t>
            </a:r>
            <a:r>
              <a:rPr lang="zh-CN" altLang="en-US" dirty="0"/>
              <a:t>进程状态 </a:t>
            </a:r>
            <a:endParaRPr lang="zh-CN" altLang="en-US" sz="40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6</a:t>
            </a:fld>
            <a:endParaRPr lang="en-US" altLang="zh-CN"/>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8064" y="3920331"/>
            <a:ext cx="3682136" cy="224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078386"/>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创建进程</a:t>
            </a:r>
          </a:p>
        </p:txBody>
      </p:sp>
      <p:sp>
        <p:nvSpPr>
          <p:cNvPr id="3" name="内容占位符 2"/>
          <p:cNvSpPr>
            <a:spLocks noGrp="1"/>
          </p:cNvSpPr>
          <p:nvPr>
            <p:ph idx="1"/>
          </p:nvPr>
        </p:nvSpPr>
        <p:spPr>
          <a:xfrm>
            <a:off x="211182" y="1321594"/>
            <a:ext cx="8609290" cy="4411662"/>
          </a:xfrm>
        </p:spPr>
        <p:txBody>
          <a:bodyPr/>
          <a:lstStyle/>
          <a:p>
            <a:r>
              <a:rPr lang="zh-CN" altLang="en-US" sz="2400" dirty="0"/>
              <a:t>进程创建时，新进程共享了父进程的代码段，复制了</a:t>
            </a:r>
            <a:endParaRPr lang="en-US" altLang="zh-CN" sz="2400" dirty="0"/>
          </a:p>
          <a:p>
            <a:pPr marL="0" indent="0">
              <a:buNone/>
            </a:pPr>
            <a:r>
              <a:rPr lang="en-US" altLang="zh-CN" sz="2400" dirty="0"/>
              <a:t>  </a:t>
            </a:r>
            <a:r>
              <a:rPr lang="zh-CN" altLang="en-US" sz="2400" dirty="0"/>
              <a:t>父进程的数据段。在新进程创建成功后，父子进程并发执 </a:t>
            </a:r>
            <a:endParaRPr lang="en-US" altLang="zh-CN" sz="2400" dirty="0"/>
          </a:p>
          <a:p>
            <a:pPr marL="0" indent="0">
              <a:buNone/>
            </a:pPr>
            <a:r>
              <a:rPr lang="en-US" altLang="zh-CN" sz="2400" dirty="0"/>
              <a:t>   </a:t>
            </a:r>
            <a:r>
              <a:rPr lang="zh-CN" altLang="en-US" sz="2400" dirty="0"/>
              <a:t>行，各自独立的被调度运行。</a:t>
            </a:r>
            <a:r>
              <a:rPr lang="en-US" altLang="zh-CN" sz="2400" dirty="0"/>
              <a:t> </a:t>
            </a:r>
            <a:r>
              <a:rPr lang="zh-CN" altLang="en-US" sz="2400" dirty="0"/>
              <a:t>如果子进程结束，父进程希望 </a:t>
            </a:r>
            <a:endParaRPr lang="en-US" altLang="zh-CN" sz="2400" dirty="0"/>
          </a:p>
          <a:p>
            <a:pPr marL="0" indent="0">
              <a:buNone/>
            </a:pPr>
            <a:r>
              <a:rPr lang="en-US" altLang="zh-CN" sz="2400" dirty="0"/>
              <a:t>   </a:t>
            </a:r>
            <a:r>
              <a:rPr lang="zh-CN" altLang="en-US" sz="2400" dirty="0"/>
              <a:t>能收回控制权，所以子进程不能覆盖父进程给予的控制区。</a:t>
            </a:r>
            <a:endParaRPr lang="en-US" altLang="zh-CN" sz="2400" dirty="0"/>
          </a:p>
          <a:p>
            <a:pPr marL="0" indent="0">
              <a:buNone/>
            </a:pPr>
            <a:endParaRPr lang="zh-CN" altLang="en-US" dirty="0"/>
          </a:p>
        </p:txBody>
      </p:sp>
      <p:grpSp>
        <p:nvGrpSpPr>
          <p:cNvPr id="14" name="组合 13"/>
          <p:cNvGrpSpPr/>
          <p:nvPr/>
        </p:nvGrpSpPr>
        <p:grpSpPr>
          <a:xfrm>
            <a:off x="2843808" y="3438657"/>
            <a:ext cx="3600400" cy="2232248"/>
            <a:chOff x="3059832" y="3140968"/>
            <a:chExt cx="3600400" cy="2714818"/>
          </a:xfrm>
        </p:grpSpPr>
        <p:sp>
          <p:nvSpPr>
            <p:cNvPr id="5" name="矩形 4"/>
            <p:cNvSpPr/>
            <p:nvPr/>
          </p:nvSpPr>
          <p:spPr bwMode="auto">
            <a:xfrm>
              <a:off x="3059832" y="4221088"/>
              <a:ext cx="2160240" cy="576064"/>
            </a:xfrm>
            <a:prstGeom prst="rect">
              <a:avLst/>
            </a:prstGeom>
            <a:solidFill>
              <a:schemeClr val="accent3">
                <a:lumMod val="85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dirty="0">
                  <a:ln>
                    <a:noFill/>
                  </a:ln>
                  <a:solidFill>
                    <a:schemeClr val="tx1"/>
                  </a:solidFill>
                  <a:effectLst/>
                  <a:latin typeface="Arial" charset="0"/>
                  <a:ea typeface="宋体" pitchFamily="2" charset="-122"/>
                </a:rPr>
                <a:t>fork</a:t>
              </a:r>
              <a:r>
                <a:rPr kumimoji="0" lang="zh-CN" altLang="en-US" sz="1800" i="0" u="none" strike="noStrike" cap="none" normalizeH="0" baseline="0" dirty="0">
                  <a:ln>
                    <a:noFill/>
                  </a:ln>
                  <a:solidFill>
                    <a:schemeClr val="tx1"/>
                  </a:solidFill>
                  <a:effectLst/>
                  <a:latin typeface="Arial" charset="0"/>
                  <a:ea typeface="宋体" pitchFamily="2" charset="-122"/>
                </a:rPr>
                <a:t>系统调用</a:t>
              </a:r>
            </a:p>
          </p:txBody>
        </p:sp>
        <p:cxnSp>
          <p:nvCxnSpPr>
            <p:cNvPr id="7" name="直接箭头连接符 6"/>
            <p:cNvCxnSpPr>
              <a:endCxn id="5" idx="0"/>
            </p:cNvCxnSpPr>
            <p:nvPr/>
          </p:nvCxnSpPr>
          <p:spPr bwMode="auto">
            <a:xfrm>
              <a:off x="4139952" y="3140968"/>
              <a:ext cx="0" cy="108012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9" name="直接箭头连接符 8"/>
            <p:cNvCxnSpPr>
              <a:stCxn id="5" idx="2"/>
            </p:cNvCxnSpPr>
            <p:nvPr/>
          </p:nvCxnSpPr>
          <p:spPr bwMode="auto">
            <a:xfrm>
              <a:off x="4139952" y="4797152"/>
              <a:ext cx="0" cy="1008112"/>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11" name="直接箭头连接符 10"/>
            <p:cNvCxnSpPr>
              <a:stCxn id="5" idx="2"/>
            </p:cNvCxnSpPr>
            <p:nvPr/>
          </p:nvCxnSpPr>
          <p:spPr bwMode="auto">
            <a:xfrm>
              <a:off x="4139952" y="4797152"/>
              <a:ext cx="1728192" cy="1008112"/>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sp>
          <p:nvSpPr>
            <p:cNvPr id="12" name="TextBox 11"/>
            <p:cNvSpPr txBox="1"/>
            <p:nvPr/>
          </p:nvSpPr>
          <p:spPr>
            <a:xfrm>
              <a:off x="4199019" y="5517232"/>
              <a:ext cx="805029" cy="338554"/>
            </a:xfrm>
            <a:prstGeom prst="rect">
              <a:avLst/>
            </a:prstGeom>
            <a:noFill/>
          </p:spPr>
          <p:txBody>
            <a:bodyPr wrap="none" rtlCol="0">
              <a:spAutoFit/>
            </a:bodyPr>
            <a:lstStyle/>
            <a:p>
              <a:r>
                <a:rPr lang="zh-CN" altLang="en-US" sz="1600" dirty="0"/>
                <a:t>父进程</a:t>
              </a:r>
            </a:p>
          </p:txBody>
        </p:sp>
        <p:sp>
          <p:nvSpPr>
            <p:cNvPr id="13" name="TextBox 12"/>
            <p:cNvSpPr txBox="1"/>
            <p:nvPr/>
          </p:nvSpPr>
          <p:spPr>
            <a:xfrm>
              <a:off x="5855203" y="5517232"/>
              <a:ext cx="805029" cy="338554"/>
            </a:xfrm>
            <a:prstGeom prst="rect">
              <a:avLst/>
            </a:prstGeom>
            <a:noFill/>
          </p:spPr>
          <p:txBody>
            <a:bodyPr wrap="none" rtlCol="0">
              <a:spAutoFit/>
            </a:bodyPr>
            <a:lstStyle/>
            <a:p>
              <a:r>
                <a:rPr lang="zh-CN" altLang="en-US" sz="1600" dirty="0"/>
                <a:t>子进程</a:t>
              </a:r>
            </a:p>
          </p:txBody>
        </p:sp>
      </p:grpSp>
      <p:sp>
        <p:nvSpPr>
          <p:cNvPr id="15" name="TextBox 14"/>
          <p:cNvSpPr txBox="1"/>
          <p:nvPr/>
        </p:nvSpPr>
        <p:spPr>
          <a:xfrm>
            <a:off x="3287879" y="6021288"/>
            <a:ext cx="2076209" cy="338554"/>
          </a:xfrm>
          <a:prstGeom prst="rect">
            <a:avLst/>
          </a:prstGeom>
          <a:noFill/>
        </p:spPr>
        <p:txBody>
          <a:bodyPr wrap="none" rtlCol="0">
            <a:spAutoFit/>
          </a:bodyPr>
          <a:lstStyle/>
          <a:p>
            <a:r>
              <a:rPr lang="en-US" altLang="zh-CN" sz="1600" dirty="0"/>
              <a:t>Fork</a:t>
            </a:r>
            <a:r>
              <a:rPr lang="zh-CN" altLang="en-US" sz="1600" dirty="0"/>
              <a:t>系统函数调用图</a:t>
            </a:r>
          </a:p>
        </p:txBody>
      </p:sp>
    </p:spTree>
    <p:extLst>
      <p:ext uri="{BB962C8B-B14F-4D97-AF65-F5344CB8AC3E}">
        <p14:creationId xmlns:p14="http://schemas.microsoft.com/office/powerpoint/2010/main" val="416737448"/>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p:cNvSpPr>
          <p:nvPr>
            <p:ph type="title"/>
          </p:nvPr>
        </p:nvSpPr>
        <p:spPr/>
        <p:txBody>
          <a:bodyPr/>
          <a:lstStyle/>
          <a:p>
            <a:r>
              <a:rPr lang="zh-CN" altLang="en-US" dirty="0"/>
              <a:t>进程层次</a:t>
            </a:r>
          </a:p>
        </p:txBody>
      </p:sp>
      <p:sp>
        <p:nvSpPr>
          <p:cNvPr id="303107" name="Rectangle 3"/>
          <p:cNvSpPr>
            <a:spLocks noGrp="1"/>
          </p:cNvSpPr>
          <p:nvPr>
            <p:ph type="body" idx="1"/>
          </p:nvPr>
        </p:nvSpPr>
        <p:spPr>
          <a:xfrm>
            <a:off x="395536" y="1465610"/>
            <a:ext cx="8064896" cy="4411662"/>
          </a:xfrm>
        </p:spPr>
        <p:txBody>
          <a:bodyPr/>
          <a:lstStyle/>
          <a:p>
            <a:r>
              <a:rPr lang="en-US" altLang="zh-CN" sz="2400" dirty="0" err="1"/>
              <a:t>linux</a:t>
            </a:r>
            <a:r>
              <a:rPr lang="zh-CN" altLang="en-US" sz="2400" dirty="0"/>
              <a:t>启动时创建一个特殊进程</a:t>
            </a:r>
            <a:r>
              <a:rPr lang="en-US" altLang="zh-CN" sz="2400" dirty="0" err="1"/>
              <a:t>init</a:t>
            </a:r>
            <a:r>
              <a:rPr lang="zh-CN" altLang="en-US" sz="2400" dirty="0"/>
              <a:t>，以后诞生的进程都是其子进程、孙进程。</a:t>
            </a:r>
          </a:p>
          <a:p>
            <a:r>
              <a:rPr lang="zh-CN" altLang="en-US" sz="2400" dirty="0"/>
              <a:t>该进程为每个终端进程创建管理进程，等待用户登陆；用户登陆后再为每个用户启动一个</a:t>
            </a:r>
            <a:r>
              <a:rPr lang="en-US" altLang="zh-CN" sz="2400" dirty="0"/>
              <a:t>shell</a:t>
            </a:r>
            <a:r>
              <a:rPr lang="zh-CN" altLang="en-US" sz="2400" dirty="0"/>
              <a:t>进程接收用户命令。</a:t>
            </a:r>
          </a:p>
        </p:txBody>
      </p:sp>
      <p:grpSp>
        <p:nvGrpSpPr>
          <p:cNvPr id="303119" name="Group 15"/>
          <p:cNvGrpSpPr>
            <a:grpSpLocks/>
          </p:cNvGrpSpPr>
          <p:nvPr/>
        </p:nvGrpSpPr>
        <p:grpSpPr bwMode="auto">
          <a:xfrm>
            <a:off x="1691680" y="3357563"/>
            <a:ext cx="5400600" cy="2303462"/>
            <a:chOff x="1383" y="1979"/>
            <a:chExt cx="2769" cy="1451"/>
          </a:xfrm>
        </p:grpSpPr>
        <p:sp>
          <p:nvSpPr>
            <p:cNvPr id="303108" name="Oval 4"/>
            <p:cNvSpPr>
              <a:spLocks noChangeArrowheads="1"/>
            </p:cNvSpPr>
            <p:nvPr/>
          </p:nvSpPr>
          <p:spPr bwMode="auto">
            <a:xfrm>
              <a:off x="2586" y="1979"/>
              <a:ext cx="481" cy="473"/>
            </a:xfrm>
            <a:prstGeom prst="ellipse">
              <a:avLst/>
            </a:prstGeom>
            <a:solidFill>
              <a:schemeClr val="accent2">
                <a:lumMod val="75000"/>
              </a:schemeClr>
            </a:solidFill>
            <a:ln w="9525">
              <a:solidFill>
                <a:srgbClr val="000000"/>
              </a:solidFill>
              <a:round/>
              <a:headEnd/>
              <a:tailEnd/>
            </a:ln>
          </p:spPr>
          <p:txBody>
            <a:bodyPr/>
            <a:lstStyle/>
            <a:p>
              <a:pPr algn="just" eaLnBrk="0" hangingPunct="0"/>
              <a:r>
                <a:rPr lang="en-US" altLang="zh-CN" sz="2000" b="1">
                  <a:solidFill>
                    <a:schemeClr val="bg1"/>
                  </a:solidFill>
                  <a:latin typeface="Times New Roman" pitchFamily="18" charset="0"/>
                </a:rPr>
                <a:t>init</a:t>
              </a:r>
            </a:p>
          </p:txBody>
        </p:sp>
        <p:sp>
          <p:nvSpPr>
            <p:cNvPr id="303109" name="Oval 5"/>
            <p:cNvSpPr>
              <a:spLocks noChangeArrowheads="1"/>
            </p:cNvSpPr>
            <p:nvPr/>
          </p:nvSpPr>
          <p:spPr bwMode="auto">
            <a:xfrm>
              <a:off x="1984" y="2452"/>
              <a:ext cx="482" cy="417"/>
            </a:xfrm>
            <a:prstGeom prst="ellipse">
              <a:avLst/>
            </a:prstGeom>
            <a:solidFill>
              <a:schemeClr val="accent2">
                <a:lumMod val="75000"/>
              </a:schemeClr>
            </a:solidFill>
            <a:ln w="9525">
              <a:solidFill>
                <a:srgbClr val="000000"/>
              </a:solidFill>
              <a:round/>
              <a:headEnd/>
              <a:tailEnd/>
            </a:ln>
          </p:spPr>
          <p:txBody>
            <a:bodyPr/>
            <a:lstStyle/>
            <a:p>
              <a:pPr algn="just" eaLnBrk="0" hangingPunct="0"/>
              <a:r>
                <a:rPr lang="en-US" altLang="zh-CN" sz="2400" b="1">
                  <a:solidFill>
                    <a:schemeClr val="bg1"/>
                  </a:solidFill>
                  <a:latin typeface="Times New Roman" pitchFamily="18" charset="0"/>
                </a:rPr>
                <a:t>A</a:t>
              </a:r>
            </a:p>
          </p:txBody>
        </p:sp>
        <p:sp>
          <p:nvSpPr>
            <p:cNvPr id="303110" name="Oval 6"/>
            <p:cNvSpPr>
              <a:spLocks noChangeArrowheads="1"/>
            </p:cNvSpPr>
            <p:nvPr/>
          </p:nvSpPr>
          <p:spPr bwMode="auto">
            <a:xfrm>
              <a:off x="3308" y="2452"/>
              <a:ext cx="481" cy="417"/>
            </a:xfrm>
            <a:prstGeom prst="ellipse">
              <a:avLst/>
            </a:prstGeom>
            <a:solidFill>
              <a:schemeClr val="accent2">
                <a:lumMod val="75000"/>
              </a:schemeClr>
            </a:solidFill>
            <a:ln w="9525">
              <a:solidFill>
                <a:srgbClr val="000000"/>
              </a:solidFill>
              <a:round/>
              <a:headEnd/>
              <a:tailEnd/>
            </a:ln>
          </p:spPr>
          <p:txBody>
            <a:bodyPr/>
            <a:lstStyle/>
            <a:p>
              <a:pPr algn="just" eaLnBrk="0" hangingPunct="0"/>
              <a:r>
                <a:rPr lang="en-US" altLang="zh-CN" sz="2400" b="1">
                  <a:solidFill>
                    <a:schemeClr val="bg1"/>
                  </a:solidFill>
                  <a:latin typeface="Times New Roman" pitchFamily="18" charset="0"/>
                </a:rPr>
                <a:t>B</a:t>
              </a:r>
            </a:p>
          </p:txBody>
        </p:sp>
        <p:sp>
          <p:nvSpPr>
            <p:cNvPr id="303111" name="Line 7"/>
            <p:cNvSpPr>
              <a:spLocks noChangeShapeType="1"/>
            </p:cNvSpPr>
            <p:nvPr/>
          </p:nvSpPr>
          <p:spPr bwMode="auto">
            <a:xfrm flipH="1">
              <a:off x="2345" y="2348"/>
              <a:ext cx="241" cy="2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3112" name="Line 8"/>
            <p:cNvSpPr>
              <a:spLocks noChangeShapeType="1"/>
            </p:cNvSpPr>
            <p:nvPr/>
          </p:nvSpPr>
          <p:spPr bwMode="auto">
            <a:xfrm>
              <a:off x="3067" y="2348"/>
              <a:ext cx="241" cy="2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3113" name="Oval 9"/>
            <p:cNvSpPr>
              <a:spLocks noChangeArrowheads="1"/>
            </p:cNvSpPr>
            <p:nvPr/>
          </p:nvSpPr>
          <p:spPr bwMode="auto">
            <a:xfrm>
              <a:off x="1383" y="2974"/>
              <a:ext cx="481" cy="417"/>
            </a:xfrm>
            <a:prstGeom prst="ellipse">
              <a:avLst/>
            </a:prstGeom>
            <a:solidFill>
              <a:schemeClr val="accent2">
                <a:lumMod val="75000"/>
              </a:schemeClr>
            </a:solidFill>
            <a:ln w="9525">
              <a:solidFill>
                <a:srgbClr val="000000"/>
              </a:solidFill>
              <a:round/>
              <a:headEnd/>
              <a:tailEnd/>
            </a:ln>
          </p:spPr>
          <p:txBody>
            <a:bodyPr/>
            <a:lstStyle/>
            <a:p>
              <a:pPr algn="just" eaLnBrk="0" hangingPunct="0"/>
              <a:r>
                <a:rPr lang="en-US" altLang="zh-CN" sz="2400">
                  <a:solidFill>
                    <a:schemeClr val="bg1"/>
                  </a:solidFill>
                  <a:latin typeface="Times New Roman" pitchFamily="18" charset="0"/>
                </a:rPr>
                <a:t>C</a:t>
              </a:r>
            </a:p>
          </p:txBody>
        </p:sp>
        <p:sp>
          <p:nvSpPr>
            <p:cNvPr id="303114" name="Oval 10"/>
            <p:cNvSpPr>
              <a:spLocks noChangeArrowheads="1"/>
            </p:cNvSpPr>
            <p:nvPr/>
          </p:nvSpPr>
          <p:spPr bwMode="auto">
            <a:xfrm>
              <a:off x="2466" y="2974"/>
              <a:ext cx="481" cy="417"/>
            </a:xfrm>
            <a:prstGeom prst="ellipse">
              <a:avLst/>
            </a:prstGeom>
            <a:solidFill>
              <a:schemeClr val="accent2">
                <a:lumMod val="75000"/>
              </a:schemeClr>
            </a:solidFill>
            <a:ln w="9525">
              <a:solidFill>
                <a:srgbClr val="000000"/>
              </a:solidFill>
              <a:round/>
              <a:headEnd/>
              <a:tailEnd/>
            </a:ln>
          </p:spPr>
          <p:txBody>
            <a:bodyPr/>
            <a:lstStyle/>
            <a:p>
              <a:pPr algn="just" eaLnBrk="0" hangingPunct="0"/>
              <a:r>
                <a:rPr lang="en-US" altLang="zh-CN" sz="2400">
                  <a:solidFill>
                    <a:schemeClr val="bg1"/>
                  </a:solidFill>
                  <a:latin typeface="Times New Roman" pitchFamily="18" charset="0"/>
                </a:rPr>
                <a:t>D</a:t>
              </a:r>
            </a:p>
          </p:txBody>
        </p:sp>
        <p:sp>
          <p:nvSpPr>
            <p:cNvPr id="303115" name="Line 11"/>
            <p:cNvSpPr>
              <a:spLocks noChangeShapeType="1"/>
            </p:cNvSpPr>
            <p:nvPr/>
          </p:nvSpPr>
          <p:spPr bwMode="auto">
            <a:xfrm flipH="1">
              <a:off x="1744" y="2765"/>
              <a:ext cx="240" cy="2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3116" name="Line 12"/>
            <p:cNvSpPr>
              <a:spLocks noChangeShapeType="1"/>
            </p:cNvSpPr>
            <p:nvPr/>
          </p:nvSpPr>
          <p:spPr bwMode="auto">
            <a:xfrm>
              <a:off x="2466" y="2709"/>
              <a:ext cx="120" cy="26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3117" name="Oval 13"/>
            <p:cNvSpPr>
              <a:spLocks noChangeArrowheads="1"/>
            </p:cNvSpPr>
            <p:nvPr/>
          </p:nvSpPr>
          <p:spPr bwMode="auto">
            <a:xfrm>
              <a:off x="3671" y="3013"/>
              <a:ext cx="481" cy="417"/>
            </a:xfrm>
            <a:prstGeom prst="ellipse">
              <a:avLst/>
            </a:prstGeom>
            <a:solidFill>
              <a:schemeClr val="accent2">
                <a:lumMod val="75000"/>
              </a:schemeClr>
            </a:solidFill>
            <a:ln w="9525">
              <a:solidFill>
                <a:srgbClr val="000000"/>
              </a:solidFill>
              <a:round/>
              <a:headEnd/>
              <a:tailEnd/>
            </a:ln>
          </p:spPr>
          <p:txBody>
            <a:bodyPr/>
            <a:lstStyle/>
            <a:p>
              <a:pPr algn="just" eaLnBrk="0" hangingPunct="0"/>
              <a:r>
                <a:rPr lang="en-US" altLang="zh-CN" sz="2400">
                  <a:solidFill>
                    <a:schemeClr val="bg1"/>
                  </a:solidFill>
                  <a:latin typeface="Times New Roman" pitchFamily="18" charset="0"/>
                </a:rPr>
                <a:t>E</a:t>
              </a:r>
            </a:p>
          </p:txBody>
        </p:sp>
        <p:sp>
          <p:nvSpPr>
            <p:cNvPr id="303118" name="Line 14"/>
            <p:cNvSpPr>
              <a:spLocks noChangeShapeType="1"/>
            </p:cNvSpPr>
            <p:nvPr/>
          </p:nvSpPr>
          <p:spPr bwMode="auto">
            <a:xfrm>
              <a:off x="3669" y="2813"/>
              <a:ext cx="240" cy="2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 name="灯片编号占位符 5"/>
          <p:cNvSpPr>
            <a:spLocks noGrp="1"/>
          </p:cNvSpPr>
          <p:nvPr>
            <p:ph type="sldNum" sz="quarter" idx="11"/>
          </p:nvPr>
        </p:nvSpPr>
        <p:spPr>
          <a:xfrm>
            <a:off x="3529013" y="6240463"/>
            <a:ext cx="2133600" cy="457200"/>
          </a:xfrm>
          <a:prstGeom prst="rect">
            <a:avLst/>
          </a:prstGeom>
        </p:spPr>
        <p:txBody>
          <a:bodyPr/>
          <a:lstStyle/>
          <a:p>
            <a:fld id="{AD9A77ED-77B6-440B-BDC9-8380167C986D}" type="slidenum">
              <a:rPr lang="zh-CN" altLang="en-US"/>
              <a:pPr/>
              <a:t>61</a:t>
            </a:fld>
            <a:endParaRPr lang="en-US" altLang="zh-CN" dirty="0"/>
          </a:p>
        </p:txBody>
      </p:sp>
    </p:spTree>
    <p:extLst>
      <p:ext uri="{BB962C8B-B14F-4D97-AF65-F5344CB8AC3E}">
        <p14:creationId xmlns:p14="http://schemas.microsoft.com/office/powerpoint/2010/main" val="123092270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创建进程</a:t>
            </a:r>
          </a:p>
        </p:txBody>
      </p:sp>
      <p:sp>
        <p:nvSpPr>
          <p:cNvPr id="3" name="内容占位符 2"/>
          <p:cNvSpPr>
            <a:spLocks noGrp="1"/>
          </p:cNvSpPr>
          <p:nvPr>
            <p:ph idx="1"/>
          </p:nvPr>
        </p:nvSpPr>
        <p:spPr>
          <a:xfrm>
            <a:off x="323528" y="1681634"/>
            <a:ext cx="8064896" cy="4915718"/>
          </a:xfrm>
        </p:spPr>
        <p:txBody>
          <a:bodyPr/>
          <a:lstStyle/>
          <a:p>
            <a:r>
              <a:rPr lang="zh-CN" altLang="en-US" sz="2400" dirty="0"/>
              <a:t>从概念上讲，</a:t>
            </a:r>
            <a:r>
              <a:rPr lang="en-US" altLang="zh-CN" sz="2400" dirty="0">
                <a:solidFill>
                  <a:srgbClr val="CC0099"/>
                </a:solidFill>
              </a:rPr>
              <a:t>fork()</a:t>
            </a:r>
            <a:r>
              <a:rPr lang="zh-CN" altLang="en-US" sz="2400" dirty="0"/>
              <a:t>就像细胞的裂变，调用</a:t>
            </a:r>
            <a:r>
              <a:rPr lang="en-US" altLang="zh-CN" sz="2400" dirty="0"/>
              <a:t>fork()</a:t>
            </a:r>
            <a:r>
              <a:rPr lang="zh-CN" altLang="en-US" sz="2400" dirty="0"/>
              <a:t>的进程</a:t>
            </a:r>
            <a:endParaRPr lang="en-US" altLang="zh-CN" sz="2400" dirty="0"/>
          </a:p>
          <a:p>
            <a:pPr marL="0" indent="0">
              <a:buNone/>
            </a:pPr>
            <a:r>
              <a:rPr lang="zh-CN" altLang="en-US" sz="2400" dirty="0"/>
              <a:t>    是父进程，而新裂变出的进程就子进程。调用</a:t>
            </a:r>
            <a:r>
              <a:rPr lang="en-US" altLang="zh-CN" sz="2400" dirty="0"/>
              <a:t>fork()</a:t>
            </a:r>
            <a:r>
              <a:rPr lang="zh-CN" altLang="en-US" sz="2400" dirty="0"/>
              <a:t>后，    </a:t>
            </a:r>
            <a:endParaRPr lang="en-US" altLang="zh-CN" sz="2400" dirty="0"/>
          </a:p>
          <a:p>
            <a:pPr marL="0" indent="0">
              <a:buNone/>
            </a:pPr>
            <a:r>
              <a:rPr lang="en-US" altLang="zh-CN" sz="2400" dirty="0"/>
              <a:t>    </a:t>
            </a:r>
            <a:r>
              <a:rPr lang="zh-CN" altLang="en-US" sz="2400" dirty="0"/>
              <a:t>子进程被创建，此时父进程和子进程都从这个系统调用 </a:t>
            </a:r>
            <a:endParaRPr lang="en-US" altLang="zh-CN" sz="2400" dirty="0"/>
          </a:p>
          <a:p>
            <a:pPr marL="0" indent="0">
              <a:buNone/>
            </a:pPr>
            <a:r>
              <a:rPr lang="en-US" altLang="zh-CN" sz="2400" dirty="0"/>
              <a:t>    </a:t>
            </a:r>
            <a:r>
              <a:rPr lang="zh-CN" altLang="en-US" sz="2400" dirty="0"/>
              <a:t>内部继续运行。</a:t>
            </a:r>
            <a:endParaRPr lang="en-US" altLang="zh-CN" sz="2400" dirty="0"/>
          </a:p>
          <a:p>
            <a:r>
              <a:rPr lang="en-US" altLang="zh-CN" sz="2400" dirty="0"/>
              <a:t>fork</a:t>
            </a:r>
            <a:r>
              <a:rPr lang="zh-CN" altLang="en-US" sz="2400" dirty="0"/>
              <a:t>函数的特点就是“</a:t>
            </a:r>
            <a:r>
              <a:rPr lang="zh-CN" altLang="en-US" sz="2400" dirty="0">
                <a:solidFill>
                  <a:srgbClr val="0000CC"/>
                </a:solidFill>
              </a:rPr>
              <a:t>调用一次，返回两次</a:t>
            </a:r>
            <a:r>
              <a:rPr lang="zh-CN" altLang="en-US" sz="2400" dirty="0"/>
              <a:t>”，在父进程中调用一次，在父进程和子进程中各返回一次。</a:t>
            </a:r>
          </a:p>
          <a:p>
            <a:r>
              <a:rPr lang="zh-CN" altLang="en-US" sz="2400" dirty="0"/>
              <a:t>在</a:t>
            </a:r>
            <a:r>
              <a:rPr lang="en-US" altLang="zh-CN" sz="2400" dirty="0"/>
              <a:t>Linux</a:t>
            </a:r>
            <a:r>
              <a:rPr lang="zh-CN" altLang="en-US" sz="2400" dirty="0"/>
              <a:t>运行的每个进程</a:t>
            </a:r>
            <a:r>
              <a:rPr lang="zh-CN" altLang="en-US" sz="2400" dirty="0">
                <a:solidFill>
                  <a:srgbClr val="CC0099"/>
                </a:solidFill>
              </a:rPr>
              <a:t>进程标识符</a:t>
            </a:r>
            <a:r>
              <a:rPr lang="en-US" altLang="zh-CN" sz="2400" dirty="0" err="1"/>
              <a:t>PID</a:t>
            </a:r>
            <a:r>
              <a:rPr lang="zh-CN" altLang="en-US" sz="2400" dirty="0"/>
              <a:t>，它就是进程的身份证号码，每个人的身份证号码不同，每个进程的进程</a:t>
            </a:r>
            <a:r>
              <a:rPr lang="en-US" altLang="zh-CN" sz="2400" dirty="0"/>
              <a:t>ID</a:t>
            </a:r>
            <a:r>
              <a:rPr lang="zh-CN" altLang="en-US" sz="2400" dirty="0"/>
              <a:t>也不相同。</a:t>
            </a:r>
            <a:r>
              <a:rPr lang="zh-CN" altLang="en-US" sz="2400" dirty="0">
                <a:solidFill>
                  <a:srgbClr val="0000CC"/>
                </a:solidFill>
              </a:rPr>
              <a:t>系统调用</a:t>
            </a:r>
            <a:r>
              <a:rPr lang="en-US" altLang="zh-CN" sz="2400" dirty="0" err="1">
                <a:solidFill>
                  <a:srgbClr val="0000CC"/>
                </a:solidFill>
              </a:rPr>
              <a:t>getpid</a:t>
            </a:r>
            <a:r>
              <a:rPr lang="en-US" altLang="zh-CN" sz="2400" dirty="0">
                <a:solidFill>
                  <a:srgbClr val="0000CC"/>
                </a:solidFill>
              </a:rPr>
              <a:t>()</a:t>
            </a:r>
            <a:r>
              <a:rPr lang="zh-CN" altLang="en-US" sz="2400" dirty="0">
                <a:solidFill>
                  <a:srgbClr val="0000CC"/>
                </a:solidFill>
              </a:rPr>
              <a:t>就是获得进程标识符的</a:t>
            </a:r>
            <a:r>
              <a:rPr lang="zh-CN" altLang="en-US" sz="2400" dirty="0"/>
              <a:t>。 </a:t>
            </a:r>
          </a:p>
          <a:p>
            <a:pPr marL="0" indent="0">
              <a:buNone/>
            </a:pPr>
            <a:endParaRPr lang="zh-CN" altLang="en-US" sz="24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62</a:t>
            </a:fld>
            <a:endParaRPr lang="en-US" altLang="zh-CN"/>
          </a:p>
        </p:txBody>
      </p:sp>
    </p:spTree>
    <p:extLst>
      <p:ext uri="{BB962C8B-B14F-4D97-AF65-F5344CB8AC3E}">
        <p14:creationId xmlns:p14="http://schemas.microsoft.com/office/powerpoint/2010/main" val="1603068131"/>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p:cNvSpPr txBox="1">
            <a:spLocks noChangeArrowheads="1"/>
          </p:cNvSpPr>
          <p:nvPr/>
        </p:nvSpPr>
        <p:spPr bwMode="auto">
          <a:xfrm>
            <a:off x="4746625" y="5953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endParaRPr kumimoji="1" lang="zh-CN" altLang="en-US" sz="2400">
              <a:latin typeface="Times New Roman" pitchFamily="18" charset="0"/>
            </a:endParaRPr>
          </a:p>
        </p:txBody>
      </p:sp>
      <p:sp>
        <p:nvSpPr>
          <p:cNvPr id="323588" name="Text Box 4"/>
          <p:cNvSpPr txBox="1">
            <a:spLocks noChangeArrowheads="1"/>
          </p:cNvSpPr>
          <p:nvPr/>
        </p:nvSpPr>
        <p:spPr bwMode="auto">
          <a:xfrm>
            <a:off x="427038" y="174625"/>
            <a:ext cx="84597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4000" b="1" dirty="0">
                <a:latin typeface="+mn-ea"/>
                <a:ea typeface="+mn-ea"/>
              </a:rPr>
              <a:t>进程示例</a:t>
            </a:r>
          </a:p>
        </p:txBody>
      </p:sp>
      <p:sp>
        <p:nvSpPr>
          <p:cNvPr id="323589" name="Rectangle 5"/>
          <p:cNvSpPr>
            <a:spLocks noChangeArrowheads="1"/>
          </p:cNvSpPr>
          <p:nvPr/>
        </p:nvSpPr>
        <p:spPr bwMode="auto">
          <a:xfrm>
            <a:off x="611560" y="944140"/>
            <a:ext cx="8316912" cy="543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eaLnBrk="0" hangingPunct="0">
              <a:defRPr>
                <a:solidFill>
                  <a:schemeClr val="tx1"/>
                </a:solidFill>
                <a:latin typeface="Arial" pitchFamily="34" charset="0"/>
                <a:ea typeface="宋体" pitchFamily="2" charset="-122"/>
              </a:defRPr>
            </a:lvl1pPr>
            <a:lvl2pPr marL="742950" indent="-285750" algn="l" eaLnBrk="0" hangingPunct="0">
              <a:defRPr>
                <a:solidFill>
                  <a:schemeClr val="tx1"/>
                </a:solidFill>
                <a:latin typeface="Arial" pitchFamily="34" charset="0"/>
                <a:ea typeface="宋体" pitchFamily="2" charset="-122"/>
              </a:defRPr>
            </a:lvl2pPr>
            <a:lvl3pPr marL="1143000" indent="-228600" algn="l" eaLnBrk="0" hangingPunct="0">
              <a:defRPr>
                <a:solidFill>
                  <a:schemeClr val="tx1"/>
                </a:solidFill>
                <a:latin typeface="Arial" pitchFamily="34" charset="0"/>
                <a:ea typeface="宋体" pitchFamily="2" charset="-122"/>
              </a:defRPr>
            </a:lvl3pPr>
            <a:lvl4pPr marL="1600200" indent="-228600" algn="l" eaLnBrk="0" hangingPunct="0">
              <a:defRPr>
                <a:solidFill>
                  <a:schemeClr val="tx1"/>
                </a:solidFill>
                <a:latin typeface="Arial" pitchFamily="34" charset="0"/>
                <a:ea typeface="宋体" pitchFamily="2" charset="-122"/>
              </a:defRPr>
            </a:lvl4pPr>
            <a:lvl5pPr marL="2057400" indent="-228600" algn="l"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Clr>
                <a:srgbClr val="339933"/>
              </a:buClr>
              <a:buFont typeface="Wingdings" pitchFamily="2" charset="2"/>
              <a:buNone/>
            </a:pPr>
            <a:r>
              <a:rPr kumimoji="1" lang="en-US" altLang="zh-CN" sz="2000" dirty="0">
                <a:cs typeface="Times New Roman" pitchFamily="18" charset="0"/>
              </a:rPr>
              <a:t>#</a:t>
            </a:r>
            <a:r>
              <a:rPr kumimoji="1" lang="en-US" altLang="zh-CN" sz="2000" dirty="0" err="1">
                <a:cs typeface="Times New Roman" pitchFamily="18" charset="0"/>
              </a:rPr>
              <a:t>i</a:t>
            </a:r>
            <a:r>
              <a:rPr kumimoji="1" lang="en-US" altLang="zh-CN" sz="2000" dirty="0">
                <a:cs typeface="Times New Roman" pitchFamily="18" charset="0"/>
              </a:rPr>
              <a:t> </a:t>
            </a:r>
            <a:r>
              <a:rPr kumimoji="1" lang="en-US" altLang="zh-CN" sz="2000" dirty="0" err="1">
                <a:cs typeface="Times New Roman" pitchFamily="18" charset="0"/>
              </a:rPr>
              <a:t>nclude</a:t>
            </a:r>
            <a:r>
              <a:rPr kumimoji="1" lang="en-US" altLang="zh-CN" sz="2000" dirty="0">
                <a:cs typeface="Times New Roman" pitchFamily="18" charset="0"/>
              </a:rPr>
              <a:t>&lt;</a:t>
            </a:r>
            <a:r>
              <a:rPr kumimoji="1" lang="en-US" altLang="zh-CN" sz="2000" dirty="0" err="1">
                <a:cs typeface="Times New Roman" pitchFamily="18" charset="0"/>
              </a:rPr>
              <a:t>stdio.h</a:t>
            </a:r>
            <a:r>
              <a:rPr kumimoji="1" lang="en-US" altLang="zh-CN" sz="2000" dirty="0">
                <a:cs typeface="Times New Roman" pitchFamily="18" charset="0"/>
              </a:rPr>
              <a:t>&gt;</a:t>
            </a:r>
          </a:p>
          <a:p>
            <a:pPr eaLnBrk="1" hangingPunct="1">
              <a:spcBef>
                <a:spcPct val="20000"/>
              </a:spcBef>
              <a:buClr>
                <a:srgbClr val="339933"/>
              </a:buClr>
              <a:buFont typeface="Wingdings" pitchFamily="2" charset="2"/>
              <a:buNone/>
            </a:pPr>
            <a:r>
              <a:rPr kumimoji="1" lang="en-US" altLang="zh-CN" sz="2000" dirty="0">
                <a:cs typeface="Times New Roman" pitchFamily="18" charset="0"/>
              </a:rPr>
              <a:t># </a:t>
            </a:r>
            <a:r>
              <a:rPr kumimoji="1" lang="en-US" altLang="zh-CN" sz="2000" b="1" dirty="0"/>
              <a:t>include&lt;sys/</a:t>
            </a:r>
            <a:r>
              <a:rPr kumimoji="1" lang="en-US" altLang="zh-CN" sz="2000" b="1" dirty="0" err="1"/>
              <a:t>types.h</a:t>
            </a:r>
            <a:r>
              <a:rPr kumimoji="1" lang="en-US" altLang="zh-CN" sz="2000" b="1" dirty="0"/>
              <a:t>&gt; </a:t>
            </a:r>
          </a:p>
          <a:p>
            <a:pPr algn="just" eaLnBrk="1" hangingPunct="1">
              <a:spcBef>
                <a:spcPct val="20000"/>
              </a:spcBef>
              <a:buClr>
                <a:srgbClr val="339933"/>
              </a:buClr>
              <a:buFont typeface="Wingdings" pitchFamily="2" charset="2"/>
              <a:buNone/>
            </a:pPr>
            <a:r>
              <a:rPr kumimoji="1" lang="en-US" altLang="zh-CN" sz="2000" b="1" dirty="0">
                <a:cs typeface="Times New Roman" pitchFamily="18" charset="0"/>
              </a:rPr>
              <a:t># include&lt;</a:t>
            </a:r>
            <a:r>
              <a:rPr kumimoji="1" lang="en-US" altLang="zh-CN" sz="2000" b="1" dirty="0" err="1">
                <a:cs typeface="Times New Roman" pitchFamily="18" charset="0"/>
              </a:rPr>
              <a:t>unistd.h</a:t>
            </a:r>
            <a:r>
              <a:rPr kumimoji="1" lang="en-US" altLang="zh-CN" sz="2000" b="1" dirty="0">
                <a:cs typeface="Times New Roman" pitchFamily="18" charset="0"/>
              </a:rPr>
              <a:t>&gt;</a:t>
            </a:r>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rgbClr val="000000"/>
                </a:solidFill>
                <a:latin typeface="宋体" pitchFamily="2" charset="-122"/>
              </a:rPr>
              <a:t> </a:t>
            </a:r>
            <a:r>
              <a:rPr kumimoji="1" lang="en-US" altLang="zh-CN" sz="2000" b="1" dirty="0">
                <a:solidFill>
                  <a:srgbClr val="000000"/>
                </a:solidFill>
                <a:latin typeface="Arial Unicode MS" pitchFamily="34" charset="-122"/>
                <a:ea typeface="黑体" pitchFamily="49" charset="-122"/>
              </a:rPr>
              <a:t>  </a:t>
            </a:r>
            <a:r>
              <a:rPr kumimoji="1" lang="en-US" altLang="zh-CN" sz="2000" b="1" dirty="0">
                <a:solidFill>
                  <a:srgbClr val="000000"/>
                </a:solidFill>
                <a:latin typeface="宋体" pitchFamily="2" charset="-122"/>
              </a:rPr>
              <a:t>/* </a:t>
            </a:r>
            <a:r>
              <a:rPr kumimoji="1" lang="zh-CN" altLang="en-US" sz="2000" b="1" dirty="0">
                <a:solidFill>
                  <a:srgbClr val="000000"/>
                </a:solidFill>
                <a:latin typeface="宋体" pitchFamily="2" charset="-122"/>
              </a:rPr>
              <a:t>系统调用的定义所在头文件 *</a:t>
            </a:r>
            <a:r>
              <a:rPr kumimoji="1" lang="en-US" altLang="zh-CN" sz="2000" b="1" dirty="0">
                <a:solidFill>
                  <a:srgbClr val="000000"/>
                </a:solidFill>
                <a:latin typeface="宋体" pitchFamily="2" charset="-122"/>
              </a:rPr>
              <a:t>/</a:t>
            </a:r>
            <a:r>
              <a:rPr kumimoji="1" lang="en-US" altLang="zh-CN" sz="2000" b="1" dirty="0">
                <a:latin typeface="隶书" pitchFamily="49" charset="-122"/>
                <a:ea typeface="隶书" pitchFamily="49" charset="-122"/>
              </a:rPr>
              <a:t> </a:t>
            </a:r>
          </a:p>
          <a:p>
            <a:pPr algn="just" eaLnBrk="1" hangingPunct="1">
              <a:spcBef>
                <a:spcPct val="20000"/>
              </a:spcBef>
              <a:buClr>
                <a:srgbClr val="339933"/>
              </a:buClr>
              <a:buFont typeface="Wingdings" pitchFamily="2" charset="2"/>
              <a:buNone/>
            </a:pPr>
            <a:r>
              <a:rPr kumimoji="1" lang="en-US" altLang="zh-CN" sz="2000" b="1" dirty="0"/>
              <a:t>main()</a:t>
            </a:r>
          </a:p>
          <a:p>
            <a:pPr algn="just" eaLnBrk="1" hangingPunct="1">
              <a:spcBef>
                <a:spcPct val="20000"/>
              </a:spcBef>
              <a:buClr>
                <a:srgbClr val="339933"/>
              </a:buClr>
              <a:buFont typeface="Wingdings" pitchFamily="2" charset="2"/>
              <a:buNone/>
            </a:pPr>
            <a:r>
              <a:rPr kumimoji="1" lang="en-US" altLang="zh-CN" sz="2000" b="1" dirty="0">
                <a:solidFill>
                  <a:srgbClr val="000000"/>
                </a:solidFill>
                <a:latin typeface="Arial Unicode MS" pitchFamily="34" charset="-122"/>
                <a:ea typeface="黑体" pitchFamily="49" charset="-122"/>
              </a:rPr>
              <a:t>{</a:t>
            </a:r>
          </a:p>
          <a:p>
            <a:pPr algn="just" eaLnBrk="1" hangingPunct="1">
              <a:spcBef>
                <a:spcPct val="20000"/>
              </a:spcBef>
              <a:buClr>
                <a:srgbClr val="339933"/>
              </a:buClr>
              <a:buFont typeface="Wingdings" pitchFamily="2" charset="2"/>
              <a:buNone/>
            </a:pPr>
            <a:r>
              <a:rPr kumimoji="1" lang="en-US" altLang="zh-CN" sz="2000" b="1" dirty="0">
                <a:solidFill>
                  <a:srgbClr val="000000"/>
                </a:solidFill>
                <a:latin typeface="Arial Unicode MS" pitchFamily="34" charset="-122"/>
                <a:ea typeface="黑体" pitchFamily="49" charset="-122"/>
              </a:rPr>
              <a:t>       </a:t>
            </a:r>
            <a:r>
              <a:rPr kumimoji="1" lang="en-US" altLang="zh-CN" sz="2000" b="1" dirty="0" err="1">
                <a:solidFill>
                  <a:srgbClr val="000000"/>
                </a:solidFill>
                <a:latin typeface="Times New Roman" pitchFamily="18" charset="0"/>
                <a:cs typeface="Times New Roman" pitchFamily="18" charset="0"/>
              </a:rPr>
              <a:t>pid_t</a:t>
            </a: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pid</a:t>
            </a:r>
            <a:r>
              <a:rPr kumimoji="1" lang="en-US" altLang="zh-CN" sz="2000" b="1" dirty="0">
                <a:solidFill>
                  <a:srgbClr val="000000"/>
                </a:solidFill>
                <a:latin typeface="Times New Roman" pitchFamily="18" charset="0"/>
                <a:cs typeface="Times New Roman" pitchFamily="18" charset="0"/>
              </a:rPr>
              <a:t>;</a:t>
            </a:r>
            <a:r>
              <a:rPr kumimoji="1" lang="en-US" altLang="zh-CN" sz="2000" b="1" dirty="0">
                <a:solidFill>
                  <a:srgbClr val="000000"/>
                </a:solidFill>
                <a:latin typeface="Arial Unicode MS" pitchFamily="34" charset="-122"/>
                <a:ea typeface="黑体" pitchFamily="49" charset="-122"/>
              </a:rPr>
              <a:t>	      </a:t>
            </a:r>
            <a:r>
              <a:rPr kumimoji="1" lang="en-US" altLang="zh-CN" sz="2000" b="1" dirty="0">
                <a:solidFill>
                  <a:srgbClr val="000000"/>
                </a:solidFill>
                <a:latin typeface="宋体" pitchFamily="2" charset="-122"/>
              </a:rPr>
              <a:t>/*</a:t>
            </a:r>
            <a:r>
              <a:rPr kumimoji="1" lang="zh-CN" altLang="en-US" sz="2000" b="1" dirty="0">
                <a:solidFill>
                  <a:srgbClr val="000000"/>
                </a:solidFill>
                <a:latin typeface="宋体" pitchFamily="2" charset="-122"/>
              </a:rPr>
              <a:t>此时仅有一个进程*</a:t>
            </a:r>
            <a:r>
              <a:rPr kumimoji="1" lang="en-US" altLang="zh-CN" sz="2000" b="1" dirty="0">
                <a:solidFill>
                  <a:srgbClr val="000000"/>
                </a:solidFill>
                <a:latin typeface="宋体" pitchFamily="2" charset="-122"/>
              </a:rPr>
              <a:t>/</a:t>
            </a:r>
            <a:r>
              <a:rPr kumimoji="1" lang="en-US" altLang="zh-CN" sz="2000" b="1" dirty="0">
                <a:latin typeface="隶书" pitchFamily="49" charset="-122"/>
                <a:ea typeface="隶书" pitchFamily="49" charset="-122"/>
              </a:rPr>
              <a:t> </a:t>
            </a:r>
            <a:r>
              <a:rPr kumimoji="1" lang="en-US" altLang="zh-CN" sz="2000" b="1" dirty="0"/>
              <a:t>  </a:t>
            </a:r>
          </a:p>
          <a:p>
            <a:pPr algn="just" eaLnBrk="1" hangingPunct="1">
              <a:spcBef>
                <a:spcPct val="20000"/>
              </a:spcBef>
              <a:buClr>
                <a:srgbClr val="339933"/>
              </a:buClr>
              <a:buFont typeface="Wingdings" pitchFamily="2" charset="2"/>
              <a:buNone/>
            </a:pPr>
            <a:r>
              <a:rPr kumimoji="1" lang="en-US" altLang="zh-CN" sz="2000" b="1" dirty="0"/>
              <a:t>          </a:t>
            </a:r>
            <a:r>
              <a:rPr kumimoji="1" lang="en-US" altLang="zh-CN" sz="2000" b="1" dirty="0" err="1"/>
              <a:t>printf</a:t>
            </a:r>
            <a:r>
              <a:rPr kumimoji="1" lang="en-US" altLang="zh-CN" sz="2000" b="1" dirty="0"/>
              <a:t>(</a:t>
            </a:r>
            <a:r>
              <a:rPr kumimoji="1" lang="en-US" altLang="zh-CN" sz="2000" b="1" dirty="0">
                <a:latin typeface="Times New Roman"/>
              </a:rPr>
              <a:t>“</a:t>
            </a:r>
            <a:r>
              <a:rPr kumimoji="1" lang="en-US" altLang="zh-CN" sz="2000" b="1" dirty="0" err="1"/>
              <a:t>PID</a:t>
            </a:r>
            <a:r>
              <a:rPr kumimoji="1" lang="en-US" altLang="zh-CN" sz="2000" b="1" dirty="0"/>
              <a:t> before fork():%d\n</a:t>
            </a:r>
            <a:r>
              <a:rPr kumimoji="1" lang="en-US" altLang="zh-CN" sz="2000" b="1" dirty="0">
                <a:latin typeface="Times New Roman"/>
              </a:rPr>
              <a:t>”</a:t>
            </a:r>
            <a:r>
              <a:rPr kumimoji="1" lang="en-US" altLang="zh-CN" sz="2000" b="1" dirty="0"/>
              <a:t>, (</a:t>
            </a:r>
            <a:r>
              <a:rPr kumimoji="1" lang="en-US" altLang="zh-CN" sz="2000" b="1" dirty="0" err="1"/>
              <a:t>int</a:t>
            </a:r>
            <a:r>
              <a:rPr kumimoji="1" lang="en-US" altLang="zh-CN" sz="2000" b="1" dirty="0"/>
              <a:t>)</a:t>
            </a:r>
            <a:r>
              <a:rPr kumimoji="1" lang="en-US" altLang="zh-CN" sz="2000" b="1" dirty="0" err="1"/>
              <a:t>getpid</a:t>
            </a:r>
            <a:r>
              <a:rPr kumimoji="1" lang="en-US" altLang="zh-CN" sz="2000" b="1" dirty="0"/>
              <a:t>() );</a:t>
            </a:r>
          </a:p>
          <a:p>
            <a:pPr eaLnBrk="1" hangingPunct="1">
              <a:spcBef>
                <a:spcPct val="20000"/>
              </a:spcBef>
              <a:buClr>
                <a:srgbClr val="339933"/>
              </a:buClr>
              <a:buFont typeface="Wingdings" pitchFamily="2" charset="2"/>
              <a:buNone/>
            </a:pPr>
            <a:r>
              <a:rPr kumimoji="1" lang="en-US" altLang="zh-CN" sz="2000" b="1" dirty="0">
                <a:latin typeface="Times New Roman" pitchFamily="18" charset="0"/>
                <a:cs typeface="Times New Roman" pitchFamily="18" charset="0"/>
              </a:rPr>
              <a:t>       </a:t>
            </a:r>
            <a:r>
              <a:rPr kumimoji="1" lang="en-US" altLang="zh-CN" sz="2000" b="1" dirty="0" err="1">
                <a:latin typeface="Times New Roman" pitchFamily="18" charset="0"/>
                <a:cs typeface="Times New Roman" pitchFamily="18" charset="0"/>
              </a:rPr>
              <a:t>pid</a:t>
            </a:r>
            <a:r>
              <a:rPr kumimoji="1" lang="en-US" altLang="zh-CN" sz="2000" b="1" dirty="0">
                <a:latin typeface="Times New Roman" pitchFamily="18" charset="0"/>
                <a:cs typeface="Times New Roman" pitchFamily="18" charset="0"/>
              </a:rPr>
              <a:t>=fork();</a:t>
            </a:r>
            <a:r>
              <a:rPr kumimoji="1" lang="en-US" altLang="zh-CN" sz="2000" b="1" dirty="0">
                <a:latin typeface="隶书" pitchFamily="49" charset="-122"/>
                <a:ea typeface="隶书" pitchFamily="49" charset="-122"/>
              </a:rPr>
              <a:t>       </a:t>
            </a:r>
            <a:r>
              <a:rPr kumimoji="1" lang="en-US" altLang="zh-CN" sz="2000" b="1" dirty="0">
                <a:latin typeface="宋体" pitchFamily="2" charset="-122"/>
              </a:rPr>
              <a:t>/*</a:t>
            </a:r>
            <a:r>
              <a:rPr kumimoji="1" lang="zh-CN" altLang="en-US" sz="2000" b="1" dirty="0">
                <a:latin typeface="宋体" pitchFamily="2" charset="-122"/>
              </a:rPr>
              <a:t>此时已经有两个进程在同时运行*</a:t>
            </a:r>
            <a:r>
              <a:rPr kumimoji="1" lang="en-US" altLang="zh-CN" sz="2000" b="1" dirty="0">
                <a:latin typeface="宋体" pitchFamily="2" charset="-122"/>
              </a:rPr>
              <a:t>/</a:t>
            </a:r>
            <a:r>
              <a:rPr kumimoji="1" lang="en-US" altLang="zh-CN" sz="2000" b="1" dirty="0">
                <a:latin typeface="Arial Unicode MS" pitchFamily="34" charset="-122"/>
                <a:ea typeface="黑体" pitchFamily="49" charset="-122"/>
              </a:rPr>
              <a:t>    </a:t>
            </a:r>
          </a:p>
          <a:p>
            <a:pPr eaLnBrk="1" hangingPunct="1">
              <a:spcBef>
                <a:spcPct val="20000"/>
              </a:spcBef>
              <a:buClr>
                <a:srgbClr val="339933"/>
              </a:buClr>
              <a:buFont typeface="Wingdings" pitchFamily="2" charset="2"/>
              <a:buNone/>
            </a:pPr>
            <a:r>
              <a:rPr kumimoji="1" lang="en-US" altLang="zh-CN" sz="2000" b="1" dirty="0">
                <a:solidFill>
                  <a:srgbClr val="000000"/>
                </a:solidFill>
                <a:latin typeface="Arial Unicode MS" pitchFamily="34" charset="-122"/>
                <a:ea typeface="黑体" pitchFamily="49" charset="-122"/>
              </a:rPr>
              <a:t>    </a:t>
            </a:r>
            <a:r>
              <a:rPr kumimoji="1" lang="en-US" altLang="zh-CN" sz="2000" b="1" dirty="0">
                <a:solidFill>
                  <a:srgbClr val="000000"/>
                </a:solidFill>
                <a:latin typeface="Times New Roman" pitchFamily="18" charset="0"/>
                <a:cs typeface="Times New Roman" pitchFamily="18" charset="0"/>
              </a:rPr>
              <a:t>if(</a:t>
            </a:r>
            <a:r>
              <a:rPr kumimoji="1" lang="en-US" altLang="zh-CN" sz="2000" b="1" dirty="0" err="1">
                <a:solidFill>
                  <a:srgbClr val="000000"/>
                </a:solidFill>
                <a:latin typeface="Times New Roman" pitchFamily="18" charset="0"/>
                <a:cs typeface="Times New Roman" pitchFamily="18" charset="0"/>
              </a:rPr>
              <a:t>pid</a:t>
            </a:r>
            <a:r>
              <a:rPr kumimoji="1" lang="en-US" altLang="zh-CN" sz="2000" b="1" dirty="0">
                <a:solidFill>
                  <a:srgbClr val="000000"/>
                </a:solidFill>
                <a:latin typeface="Times New Roman" pitchFamily="18" charset="0"/>
                <a:cs typeface="Times New Roman" pitchFamily="18" charset="0"/>
              </a:rPr>
              <a:t>&lt;0)	</a:t>
            </a:r>
            <a:r>
              <a:rPr kumimoji="1" lang="en-US" altLang="zh-CN" sz="2000" b="1" dirty="0" err="1">
                <a:solidFill>
                  <a:srgbClr val="000000"/>
                </a:solidFill>
                <a:latin typeface="Times New Roman" pitchFamily="18" charset="0"/>
                <a:cs typeface="Times New Roman" pitchFamily="18" charset="0"/>
              </a:rPr>
              <a:t>printf</a:t>
            </a:r>
            <a:r>
              <a:rPr kumimoji="1" lang="en-US" altLang="zh-CN" sz="2000" b="1" dirty="0">
                <a:solidFill>
                  <a:srgbClr val="000000"/>
                </a:solidFill>
                <a:latin typeface="Times New Roman" pitchFamily="18" charset="0"/>
                <a:cs typeface="Times New Roman" pitchFamily="18" charset="0"/>
              </a:rPr>
              <a:t>("error in fork!");	</a:t>
            </a:r>
          </a:p>
          <a:p>
            <a:pPr eaLnBrk="1" hangingPunct="1">
              <a:spcBef>
                <a:spcPct val="20000"/>
              </a:spcBef>
              <a:buClr>
                <a:srgbClr val="339933"/>
              </a:buClr>
              <a:buFont typeface="Wingdings" pitchFamily="2" charset="2"/>
              <a:buNone/>
            </a:pPr>
            <a:r>
              <a:rPr kumimoji="1" lang="en-US" altLang="zh-CN" sz="2000" b="1" dirty="0">
                <a:solidFill>
                  <a:srgbClr val="000000"/>
                </a:solidFill>
                <a:latin typeface="Times New Roman" pitchFamily="18" charset="0"/>
                <a:cs typeface="Times New Roman" pitchFamily="18" charset="0"/>
              </a:rPr>
              <a:t>     else if(</a:t>
            </a:r>
            <a:r>
              <a:rPr kumimoji="1" lang="en-US" altLang="zh-CN" sz="2000" b="1" dirty="0" err="1">
                <a:solidFill>
                  <a:srgbClr val="000000"/>
                </a:solidFill>
                <a:latin typeface="Times New Roman" pitchFamily="18" charset="0"/>
                <a:cs typeface="Times New Roman" pitchFamily="18" charset="0"/>
              </a:rPr>
              <a:t>pid</a:t>
            </a:r>
            <a:r>
              <a:rPr kumimoji="1" lang="en-US" altLang="zh-CN" sz="2000" b="1" dirty="0">
                <a:solidFill>
                  <a:srgbClr val="000000"/>
                </a:solidFill>
                <a:latin typeface="Times New Roman" pitchFamily="18" charset="0"/>
                <a:cs typeface="Times New Roman" pitchFamily="18" charset="0"/>
              </a:rPr>
              <a:t>==0)		</a:t>
            </a:r>
          </a:p>
          <a:p>
            <a:pPr eaLnBrk="1" hangingPunct="1">
              <a:spcBef>
                <a:spcPct val="20000"/>
              </a:spcBef>
              <a:buClr>
                <a:srgbClr val="339933"/>
              </a:buClr>
              <a:buFont typeface="Wingdings" pitchFamily="2" charset="2"/>
              <a:buNone/>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printf</a:t>
            </a:r>
            <a:r>
              <a:rPr kumimoji="1" lang="en-US" altLang="zh-CN" sz="2000" b="1" dirty="0">
                <a:solidFill>
                  <a:srgbClr val="000000"/>
                </a:solidFill>
                <a:latin typeface="Times New Roman" pitchFamily="18" charset="0"/>
                <a:cs typeface="Times New Roman" pitchFamily="18" charset="0"/>
              </a:rPr>
              <a:t>("I am the child process, my process ID is %d\n",</a:t>
            </a:r>
            <a:r>
              <a:rPr kumimoji="1" lang="en-US" altLang="zh-CN" sz="2000" b="1" dirty="0" err="1">
                <a:solidFill>
                  <a:srgbClr val="000000"/>
                </a:solidFill>
                <a:latin typeface="Times New Roman" pitchFamily="18" charset="0"/>
                <a:cs typeface="Times New Roman" pitchFamily="18" charset="0"/>
              </a:rPr>
              <a:t>getpid</a:t>
            </a:r>
            <a:r>
              <a:rPr kumimoji="1" lang="en-US" altLang="zh-CN" sz="2000" b="1" dirty="0">
                <a:solidFill>
                  <a:srgbClr val="000000"/>
                </a:solidFill>
                <a:latin typeface="Times New Roman" pitchFamily="18" charset="0"/>
                <a:cs typeface="Times New Roman" pitchFamily="18" charset="0"/>
              </a:rPr>
              <a:t>());</a:t>
            </a:r>
          </a:p>
          <a:p>
            <a:pPr eaLnBrk="1" hangingPunct="1">
              <a:spcBef>
                <a:spcPct val="20000"/>
              </a:spcBef>
              <a:buClr>
                <a:srgbClr val="339933"/>
              </a:buClr>
              <a:buFont typeface="Wingdings" pitchFamily="2" charset="2"/>
              <a:buNone/>
            </a:pPr>
            <a:r>
              <a:rPr kumimoji="1" lang="en-US" altLang="zh-CN" sz="2000" b="1" dirty="0">
                <a:solidFill>
                  <a:srgbClr val="000000"/>
                </a:solidFill>
                <a:latin typeface="Times New Roman" pitchFamily="18" charset="0"/>
                <a:cs typeface="Times New Roman" pitchFamily="18" charset="0"/>
              </a:rPr>
              <a:t>      else		</a:t>
            </a:r>
          </a:p>
          <a:p>
            <a:pPr eaLnBrk="1" hangingPunct="1">
              <a:spcBef>
                <a:spcPct val="20000"/>
              </a:spcBef>
              <a:buClr>
                <a:srgbClr val="339933"/>
              </a:buClr>
              <a:buFont typeface="Wingdings" pitchFamily="2" charset="2"/>
              <a:buNone/>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printf</a:t>
            </a:r>
            <a:r>
              <a:rPr kumimoji="1" lang="en-US" altLang="zh-CN" sz="2000" b="1" dirty="0">
                <a:solidFill>
                  <a:srgbClr val="000000"/>
                </a:solidFill>
                <a:latin typeface="Times New Roman" pitchFamily="18" charset="0"/>
                <a:cs typeface="Times New Roman" pitchFamily="18" charset="0"/>
              </a:rPr>
              <a:t>("I am the parent process, my process ID is %d\n",</a:t>
            </a:r>
            <a:r>
              <a:rPr kumimoji="1" lang="en-US" altLang="zh-CN" sz="2000" b="1" dirty="0" err="1">
                <a:solidFill>
                  <a:srgbClr val="000000"/>
                </a:solidFill>
                <a:latin typeface="Times New Roman" pitchFamily="18" charset="0"/>
                <a:cs typeface="Times New Roman" pitchFamily="18" charset="0"/>
              </a:rPr>
              <a:t>getpid</a:t>
            </a:r>
            <a:r>
              <a:rPr kumimoji="1" lang="en-US" altLang="zh-CN" sz="2000" b="1" dirty="0">
                <a:solidFill>
                  <a:srgbClr val="000000"/>
                </a:solidFill>
                <a:latin typeface="Times New Roman" pitchFamily="18" charset="0"/>
                <a:cs typeface="Times New Roman" pitchFamily="18" charset="0"/>
              </a:rPr>
              <a:t>());</a:t>
            </a:r>
          </a:p>
          <a:p>
            <a:pPr eaLnBrk="1" hangingPunct="1">
              <a:spcBef>
                <a:spcPct val="20000"/>
              </a:spcBef>
              <a:buClr>
                <a:srgbClr val="339933"/>
              </a:buClr>
              <a:buFont typeface="Wingdings" pitchFamily="2" charset="2"/>
              <a:buNone/>
            </a:pPr>
            <a:r>
              <a:rPr kumimoji="1" lang="en-US" altLang="zh-CN" sz="2000" b="1" dirty="0">
                <a:solidFill>
                  <a:srgbClr val="000000"/>
                </a:solidFill>
                <a:latin typeface="Times New Roman" pitchFamily="18" charset="0"/>
                <a:cs typeface="Times New Roman" pitchFamily="18" charset="0"/>
              </a:rPr>
              <a:t>}</a:t>
            </a:r>
            <a:r>
              <a:rPr kumimoji="1" lang="en-US" altLang="zh-CN" sz="2000" dirty="0">
                <a:latin typeface="隶书" pitchFamily="49" charset="-122"/>
                <a:ea typeface="隶书" pitchFamily="49" charset="-122"/>
              </a:rPr>
              <a:t> </a:t>
            </a:r>
          </a:p>
        </p:txBody>
      </p:sp>
      <p:sp>
        <p:nvSpPr>
          <p:cNvPr id="7" name="灯片编号占位符 5"/>
          <p:cNvSpPr>
            <a:spLocks noGrp="1"/>
          </p:cNvSpPr>
          <p:nvPr>
            <p:ph type="sldNum" sz="quarter" idx="11"/>
          </p:nvPr>
        </p:nvSpPr>
        <p:spPr>
          <a:xfrm>
            <a:off x="3529013" y="6240463"/>
            <a:ext cx="2133600" cy="457200"/>
          </a:xfrm>
          <a:prstGeom prst="rect">
            <a:avLst/>
          </a:prstGeom>
        </p:spPr>
        <p:txBody>
          <a:bodyPr/>
          <a:lstStyle/>
          <a:p>
            <a:fld id="{8B65A0CA-DAE2-4088-BB58-45073E9B1BD3}" type="slidenum">
              <a:rPr lang="zh-CN" altLang="en-US"/>
              <a:pPr/>
              <a:t>63</a:t>
            </a:fld>
            <a:endParaRPr lang="en-US" altLang="zh-CN" dirty="0"/>
          </a:p>
        </p:txBody>
      </p:sp>
    </p:spTree>
    <p:extLst>
      <p:ext uri="{BB962C8B-B14F-4D97-AF65-F5344CB8AC3E}">
        <p14:creationId xmlns:p14="http://schemas.microsoft.com/office/powerpoint/2010/main" val="2089946933"/>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p:cNvSpPr txBox="1">
            <a:spLocks noChangeArrowheads="1"/>
          </p:cNvSpPr>
          <p:nvPr/>
        </p:nvSpPr>
        <p:spPr bwMode="auto">
          <a:xfrm>
            <a:off x="4746625" y="5953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endParaRPr kumimoji="1" lang="zh-CN" altLang="en-US" sz="2400">
              <a:latin typeface="Times New Roman" pitchFamily="18" charset="0"/>
            </a:endParaRPr>
          </a:p>
        </p:txBody>
      </p:sp>
      <p:sp>
        <p:nvSpPr>
          <p:cNvPr id="325637" name="Rectangle 5"/>
          <p:cNvSpPr>
            <a:spLocks noChangeArrowheads="1"/>
          </p:cNvSpPr>
          <p:nvPr/>
        </p:nvSpPr>
        <p:spPr bwMode="auto">
          <a:xfrm>
            <a:off x="179512" y="1340768"/>
            <a:ext cx="8391971" cy="446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eaLnBrk="0" hangingPunct="0">
              <a:defRPr>
                <a:solidFill>
                  <a:schemeClr val="tx1"/>
                </a:solidFill>
                <a:latin typeface="Arial" pitchFamily="34" charset="0"/>
                <a:ea typeface="宋体" pitchFamily="2" charset="-122"/>
              </a:defRPr>
            </a:lvl1pPr>
            <a:lvl2pPr marL="742950" indent="-285750" algn="l" eaLnBrk="0" hangingPunct="0">
              <a:defRPr>
                <a:solidFill>
                  <a:schemeClr val="tx1"/>
                </a:solidFill>
                <a:latin typeface="Arial" pitchFamily="34" charset="0"/>
                <a:ea typeface="宋体" pitchFamily="2" charset="-122"/>
              </a:defRPr>
            </a:lvl2pPr>
            <a:lvl3pPr marL="1143000" indent="-228600" algn="l" eaLnBrk="0" hangingPunct="0">
              <a:defRPr>
                <a:solidFill>
                  <a:schemeClr val="tx1"/>
                </a:solidFill>
                <a:latin typeface="Arial" pitchFamily="34" charset="0"/>
                <a:ea typeface="宋体" pitchFamily="2" charset="-122"/>
              </a:defRPr>
            </a:lvl3pPr>
            <a:lvl4pPr marL="1600200" indent="-228600" algn="l" eaLnBrk="0" hangingPunct="0">
              <a:defRPr>
                <a:solidFill>
                  <a:schemeClr val="tx1"/>
                </a:solidFill>
                <a:latin typeface="Arial" pitchFamily="34" charset="0"/>
                <a:ea typeface="宋体" pitchFamily="2" charset="-122"/>
              </a:defRPr>
            </a:lvl4pPr>
            <a:lvl5pPr marL="2057400" indent="-228600" algn="l"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algn="just" eaLnBrk="1" hangingPunct="1">
              <a:spcBef>
                <a:spcPct val="20000"/>
              </a:spcBef>
              <a:buClr>
                <a:srgbClr val="339933"/>
              </a:buClr>
              <a:buFont typeface="Wingdings" pitchFamily="2" charset="2"/>
              <a:buNone/>
            </a:pPr>
            <a:r>
              <a:rPr kumimoji="1" lang="zh-CN" altLang="en-US" sz="2500" b="1" dirty="0">
                <a:latin typeface="+mn-ea"/>
                <a:ea typeface="+mn-ea"/>
              </a:rPr>
              <a:t>编译并运行这个程序：</a:t>
            </a:r>
          </a:p>
          <a:p>
            <a:pPr lvl="1" eaLnBrk="1" hangingPunct="1">
              <a:spcBef>
                <a:spcPct val="20000"/>
              </a:spcBef>
              <a:buClr>
                <a:srgbClr val="339933"/>
              </a:buClr>
              <a:buFont typeface="Wingdings" pitchFamily="2" charset="2"/>
              <a:buNone/>
            </a:pPr>
            <a:r>
              <a:rPr kumimoji="1" lang="en-US" altLang="zh-CN" sz="2500" b="1" dirty="0">
                <a:solidFill>
                  <a:srgbClr val="000000"/>
                </a:solidFill>
                <a:latin typeface="+mn-ea"/>
                <a:ea typeface="+mn-ea"/>
                <a:cs typeface="Times New Roman" pitchFamily="18" charset="0"/>
              </a:rPr>
              <a:t>$</a:t>
            </a:r>
            <a:r>
              <a:rPr kumimoji="1" lang="en-US" altLang="zh-CN" sz="2500" b="1" dirty="0" err="1">
                <a:solidFill>
                  <a:srgbClr val="000000"/>
                </a:solidFill>
                <a:latin typeface="+mn-ea"/>
                <a:ea typeface="+mn-ea"/>
                <a:cs typeface="Times New Roman" pitchFamily="18" charset="0"/>
              </a:rPr>
              <a:t>gcc</a:t>
            </a:r>
            <a:r>
              <a:rPr kumimoji="1" lang="en-US" altLang="zh-CN" sz="2500" b="1" dirty="0">
                <a:solidFill>
                  <a:srgbClr val="000000"/>
                </a:solidFill>
                <a:latin typeface="+mn-ea"/>
                <a:ea typeface="+mn-ea"/>
                <a:cs typeface="Times New Roman" pitchFamily="18" charset="0"/>
              </a:rPr>
              <a:t> </a:t>
            </a:r>
            <a:r>
              <a:rPr kumimoji="1" lang="en-US" altLang="zh-CN" sz="2500" b="1" dirty="0" err="1">
                <a:solidFill>
                  <a:srgbClr val="000000"/>
                </a:solidFill>
                <a:latin typeface="+mn-ea"/>
                <a:ea typeface="+mn-ea"/>
                <a:cs typeface="Times New Roman" pitchFamily="18" charset="0"/>
              </a:rPr>
              <a:t>fork_test2.c</a:t>
            </a:r>
            <a:r>
              <a:rPr kumimoji="1" lang="en-US" altLang="zh-CN" sz="2500" b="1" dirty="0">
                <a:solidFill>
                  <a:srgbClr val="000000"/>
                </a:solidFill>
                <a:latin typeface="+mn-ea"/>
                <a:ea typeface="+mn-ea"/>
                <a:cs typeface="Times New Roman" pitchFamily="18" charset="0"/>
              </a:rPr>
              <a:t> -o </a:t>
            </a:r>
            <a:r>
              <a:rPr kumimoji="1" lang="en-US" altLang="zh-CN" sz="2500" b="1" dirty="0" err="1">
                <a:solidFill>
                  <a:srgbClr val="000000"/>
                </a:solidFill>
                <a:latin typeface="+mn-ea"/>
                <a:ea typeface="+mn-ea"/>
                <a:cs typeface="Times New Roman" pitchFamily="18" charset="0"/>
              </a:rPr>
              <a:t>fork_test2</a:t>
            </a:r>
            <a:endParaRPr kumimoji="1" lang="en-US" altLang="zh-CN" sz="2500" b="1" dirty="0">
              <a:solidFill>
                <a:srgbClr val="000000"/>
              </a:solidFill>
              <a:latin typeface="+mn-ea"/>
              <a:ea typeface="+mn-ea"/>
              <a:cs typeface="Times New Roman" pitchFamily="18" charset="0"/>
            </a:endParaRPr>
          </a:p>
          <a:p>
            <a:pPr lvl="1" eaLnBrk="1" hangingPunct="1">
              <a:spcBef>
                <a:spcPct val="20000"/>
              </a:spcBef>
              <a:buClr>
                <a:srgbClr val="339933"/>
              </a:buClr>
              <a:buFont typeface="Wingdings" pitchFamily="2" charset="2"/>
              <a:buNone/>
            </a:pPr>
            <a:r>
              <a:rPr kumimoji="1" lang="zh-CN" altLang="en-US" sz="2500" b="1" dirty="0">
                <a:solidFill>
                  <a:srgbClr val="000000"/>
                </a:solidFill>
                <a:latin typeface="+mn-ea"/>
                <a:ea typeface="+mn-ea"/>
                <a:cs typeface="Times New Roman" pitchFamily="18" charset="0"/>
              </a:rPr>
              <a:t>执行：</a:t>
            </a:r>
          </a:p>
          <a:p>
            <a:pPr lvl="1" eaLnBrk="1" hangingPunct="1">
              <a:spcBef>
                <a:spcPct val="20000"/>
              </a:spcBef>
              <a:buClr>
                <a:srgbClr val="339933"/>
              </a:buClr>
              <a:buFont typeface="Wingdings" pitchFamily="2" charset="2"/>
              <a:buNone/>
            </a:pPr>
            <a:r>
              <a:rPr kumimoji="1" lang="en-US" altLang="zh-CN" sz="2500" b="1" dirty="0">
                <a:solidFill>
                  <a:srgbClr val="000000"/>
                </a:solidFill>
                <a:latin typeface="+mn-ea"/>
                <a:ea typeface="+mn-ea"/>
                <a:cs typeface="Times New Roman" pitchFamily="18" charset="0"/>
              </a:rPr>
              <a:t>$./</a:t>
            </a:r>
            <a:r>
              <a:rPr kumimoji="1" lang="en-US" altLang="zh-CN" sz="2500" b="1" dirty="0" err="1">
                <a:solidFill>
                  <a:srgbClr val="000000"/>
                </a:solidFill>
                <a:latin typeface="+mn-ea"/>
                <a:ea typeface="+mn-ea"/>
                <a:cs typeface="Times New Roman" pitchFamily="18" charset="0"/>
              </a:rPr>
              <a:t>fork_test2</a:t>
            </a:r>
            <a:endParaRPr kumimoji="1" lang="en-US" altLang="zh-CN" sz="2500" b="1" dirty="0">
              <a:solidFill>
                <a:srgbClr val="000000"/>
              </a:solidFill>
              <a:latin typeface="+mn-ea"/>
              <a:ea typeface="+mn-ea"/>
              <a:cs typeface="Times New Roman" pitchFamily="18" charset="0"/>
            </a:endParaRPr>
          </a:p>
          <a:p>
            <a:pPr lvl="1" eaLnBrk="1" hangingPunct="1">
              <a:spcBef>
                <a:spcPct val="20000"/>
              </a:spcBef>
              <a:buClr>
                <a:srgbClr val="339933"/>
              </a:buClr>
              <a:buFont typeface="Wingdings" pitchFamily="2" charset="2"/>
              <a:buNone/>
            </a:pPr>
            <a:r>
              <a:rPr kumimoji="1" lang="zh-CN" altLang="en-US" sz="2500" b="1" dirty="0">
                <a:solidFill>
                  <a:srgbClr val="000000"/>
                </a:solidFill>
                <a:latin typeface="+mn-ea"/>
                <a:ea typeface="+mn-ea"/>
                <a:cs typeface="Times New Roman" pitchFamily="18" charset="0"/>
              </a:rPr>
              <a:t>输出结果</a:t>
            </a:r>
          </a:p>
          <a:p>
            <a:pPr lvl="1" eaLnBrk="1" hangingPunct="1">
              <a:spcBef>
                <a:spcPct val="20000"/>
              </a:spcBef>
              <a:buClr>
                <a:srgbClr val="339933"/>
              </a:buClr>
              <a:buFont typeface="Wingdings" pitchFamily="2" charset="2"/>
              <a:buNone/>
            </a:pPr>
            <a:r>
              <a:rPr kumimoji="1" lang="en-US" altLang="zh-CN" sz="2500" b="1" dirty="0">
                <a:solidFill>
                  <a:srgbClr val="000000"/>
                </a:solidFill>
                <a:latin typeface="+mn-ea"/>
                <a:ea typeface="+mn-ea"/>
                <a:cs typeface="Times New Roman" pitchFamily="18" charset="0"/>
              </a:rPr>
              <a:t>  </a:t>
            </a:r>
            <a:r>
              <a:rPr kumimoji="1" lang="en-US" altLang="zh-CN" sz="2500" b="1" dirty="0" err="1">
                <a:solidFill>
                  <a:srgbClr val="000000"/>
                </a:solidFill>
                <a:latin typeface="+mn-ea"/>
                <a:ea typeface="+mn-ea"/>
                <a:cs typeface="Times New Roman" pitchFamily="18" charset="0"/>
              </a:rPr>
              <a:t>PID</a:t>
            </a:r>
            <a:r>
              <a:rPr kumimoji="1" lang="en-US" altLang="zh-CN" sz="2500" b="1" dirty="0">
                <a:solidFill>
                  <a:srgbClr val="000000"/>
                </a:solidFill>
                <a:latin typeface="+mn-ea"/>
                <a:ea typeface="+mn-ea"/>
                <a:cs typeface="Times New Roman" pitchFamily="18" charset="0"/>
              </a:rPr>
              <a:t> before fork()</a:t>
            </a:r>
            <a:r>
              <a:rPr kumimoji="1" lang="zh-CN" altLang="en-US" sz="2500" b="1" dirty="0">
                <a:solidFill>
                  <a:srgbClr val="000000"/>
                </a:solidFill>
                <a:latin typeface="+mn-ea"/>
                <a:ea typeface="+mn-ea"/>
                <a:cs typeface="Times New Roman" pitchFamily="18" charset="0"/>
              </a:rPr>
              <a:t>：</a:t>
            </a:r>
            <a:r>
              <a:rPr kumimoji="1" lang="en-US" altLang="zh-CN" sz="2500" dirty="0">
                <a:solidFill>
                  <a:srgbClr val="000000"/>
                </a:solidFill>
                <a:latin typeface="+mn-ea"/>
                <a:ea typeface="+mn-ea"/>
                <a:cs typeface="Times New Roman" pitchFamily="18" charset="0"/>
              </a:rPr>
              <a:t>3857</a:t>
            </a:r>
            <a:endParaRPr kumimoji="1" lang="en-US" altLang="zh-CN" sz="2500" b="1" dirty="0">
              <a:solidFill>
                <a:srgbClr val="000000"/>
              </a:solidFill>
              <a:latin typeface="+mn-ea"/>
              <a:ea typeface="+mn-ea"/>
              <a:cs typeface="Times New Roman" pitchFamily="18" charset="0"/>
            </a:endParaRPr>
          </a:p>
          <a:p>
            <a:pPr lvl="1" eaLnBrk="1" hangingPunct="1">
              <a:spcBef>
                <a:spcPct val="20000"/>
              </a:spcBef>
              <a:buClr>
                <a:srgbClr val="339933"/>
              </a:buClr>
              <a:buFont typeface="Wingdings" pitchFamily="2" charset="2"/>
              <a:buNone/>
            </a:pPr>
            <a:r>
              <a:rPr kumimoji="1" lang="en-US" altLang="zh-CN" sz="2500" b="1">
                <a:solidFill>
                  <a:srgbClr val="000000"/>
                </a:solidFill>
                <a:latin typeface="+mn-ea"/>
                <a:ea typeface="+mn-ea"/>
                <a:cs typeface="Times New Roman" pitchFamily="18" charset="0"/>
              </a:rPr>
              <a:t>I </a:t>
            </a:r>
            <a:r>
              <a:rPr kumimoji="1" lang="en-US" altLang="zh-CN" sz="2500" b="1" dirty="0">
                <a:solidFill>
                  <a:srgbClr val="000000"/>
                </a:solidFill>
                <a:latin typeface="+mn-ea"/>
                <a:ea typeface="+mn-ea"/>
                <a:cs typeface="Times New Roman" pitchFamily="18" charset="0"/>
              </a:rPr>
              <a:t>am the child process, my process ID </a:t>
            </a:r>
            <a:r>
              <a:rPr kumimoji="1" lang="en-US" altLang="zh-CN" sz="2500" b="1">
                <a:solidFill>
                  <a:srgbClr val="000000"/>
                </a:solidFill>
                <a:latin typeface="+mn-ea"/>
                <a:ea typeface="+mn-ea"/>
                <a:cs typeface="Times New Roman" pitchFamily="18" charset="0"/>
              </a:rPr>
              <a:t>is </a:t>
            </a:r>
            <a:r>
              <a:rPr kumimoji="1" lang="en-US" altLang="zh-CN" sz="2500">
                <a:solidFill>
                  <a:srgbClr val="000000"/>
                </a:solidFill>
                <a:latin typeface="+mn-ea"/>
                <a:ea typeface="+mn-ea"/>
                <a:cs typeface="Times New Roman" pitchFamily="18" charset="0"/>
              </a:rPr>
              <a:t>3858</a:t>
            </a:r>
            <a:endParaRPr kumimoji="1" lang="en-US" altLang="zh-CN" sz="2500" b="1" dirty="0">
              <a:latin typeface="+mn-ea"/>
              <a:ea typeface="+mn-ea"/>
            </a:endParaRPr>
          </a:p>
          <a:p>
            <a:pPr lvl="1" eaLnBrk="1" hangingPunct="1">
              <a:spcBef>
                <a:spcPct val="20000"/>
              </a:spcBef>
              <a:buClr>
                <a:srgbClr val="339933"/>
              </a:buClr>
            </a:pPr>
            <a:r>
              <a:rPr kumimoji="1" lang="en-US" altLang="zh-CN" sz="2500">
                <a:solidFill>
                  <a:srgbClr val="000000"/>
                </a:solidFill>
                <a:latin typeface="+mn-ea"/>
                <a:ea typeface="+mn-ea"/>
                <a:cs typeface="Times New Roman" pitchFamily="18" charset="0"/>
              </a:rPr>
              <a:t>I am the parent process, my process ID is 3857</a:t>
            </a:r>
          </a:p>
          <a:p>
            <a:pPr lvl="1" eaLnBrk="1" hangingPunct="1">
              <a:spcBef>
                <a:spcPct val="20000"/>
              </a:spcBef>
              <a:buClr>
                <a:srgbClr val="339933"/>
              </a:buClr>
              <a:buFont typeface="Wingdings" pitchFamily="2" charset="2"/>
              <a:buNone/>
            </a:pPr>
            <a:endParaRPr kumimoji="1" lang="en-US" altLang="zh-CN" sz="2800" b="1" dirty="0"/>
          </a:p>
          <a:p>
            <a:pPr lvl="1" eaLnBrk="1" hangingPunct="1">
              <a:spcBef>
                <a:spcPct val="20000"/>
              </a:spcBef>
              <a:buClr>
                <a:srgbClr val="339933"/>
              </a:buClr>
              <a:buFont typeface="Wingdings" pitchFamily="2" charset="2"/>
              <a:buNone/>
            </a:pPr>
            <a:endParaRPr kumimoji="1" lang="zh-CN" altLang="en-US" sz="2800" b="1" dirty="0">
              <a:solidFill>
                <a:schemeClr val="accent1"/>
              </a:solidFill>
            </a:endParaRPr>
          </a:p>
        </p:txBody>
      </p:sp>
      <p:sp>
        <p:nvSpPr>
          <p:cNvPr id="2" name="标题 1"/>
          <p:cNvSpPr>
            <a:spLocks noGrp="1"/>
          </p:cNvSpPr>
          <p:nvPr>
            <p:ph type="title"/>
          </p:nvPr>
        </p:nvSpPr>
        <p:spPr/>
        <p:txBody>
          <a:bodyPr/>
          <a:lstStyle/>
          <a:p>
            <a:r>
              <a:rPr lang="zh-CN" altLang="en-US" dirty="0">
                <a:latin typeface="+mn-ea"/>
              </a:rPr>
              <a:t>进程示例</a:t>
            </a:r>
            <a:endParaRPr lang="zh-CN" altLang="en-US" dirty="0"/>
          </a:p>
        </p:txBody>
      </p:sp>
      <p:sp>
        <p:nvSpPr>
          <p:cNvPr id="5" name="灯片编号占位符 5"/>
          <p:cNvSpPr>
            <a:spLocks noGrp="1"/>
          </p:cNvSpPr>
          <p:nvPr>
            <p:ph type="sldNum" sz="quarter" idx="11"/>
          </p:nvPr>
        </p:nvSpPr>
        <p:spPr>
          <a:prstGeom prst="rect">
            <a:avLst/>
          </a:prstGeom>
        </p:spPr>
        <p:txBody>
          <a:bodyPr/>
          <a:lstStyle/>
          <a:p>
            <a:fld id="{8B65A0CA-DAE2-4088-BB58-45073E9B1BD3}" type="slidenum">
              <a:rPr lang="zh-CN" altLang="en-US"/>
              <a:pPr/>
              <a:t>64</a:t>
            </a:fld>
            <a:endParaRPr lang="en-US" altLang="zh-CN" dirty="0"/>
          </a:p>
        </p:txBody>
      </p:sp>
    </p:spTree>
    <p:extLst>
      <p:ext uri="{BB962C8B-B14F-4D97-AF65-F5344CB8AC3E}">
        <p14:creationId xmlns:p14="http://schemas.microsoft.com/office/powerpoint/2010/main" val="3891233126"/>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8" name="Rectangle 6"/>
          <p:cNvSpPr>
            <a:spLocks noGrp="1" noChangeArrowheads="1"/>
          </p:cNvSpPr>
          <p:nvPr>
            <p:ph type="title"/>
          </p:nvPr>
        </p:nvSpPr>
        <p:spPr>
          <a:xfrm>
            <a:off x="539948" y="-171400"/>
            <a:ext cx="8064500" cy="1042988"/>
          </a:xfrm>
          <a:ln/>
        </p:spPr>
        <p:txBody>
          <a:bodyPr/>
          <a:lstStyle/>
          <a:p>
            <a:pPr marL="1262063" indent="-1262063" defTabSz="363538"/>
            <a:r>
              <a:rPr lang="zh-CN" altLang="en-US" sz="3200" dirty="0"/>
              <a:t>练习</a:t>
            </a:r>
            <a:r>
              <a:rPr lang="en-US" altLang="zh-CN" sz="3200" dirty="0"/>
              <a:t>2</a:t>
            </a:r>
            <a:r>
              <a:rPr lang="zh-CN" altLang="en-US" sz="3200" dirty="0"/>
              <a:t>：实现</a:t>
            </a:r>
            <a:r>
              <a:rPr lang="zh-CN" altLang="en-US" sz="3200" dirty="0">
                <a:solidFill>
                  <a:schemeClr val="tx1"/>
                </a:solidFill>
              </a:rPr>
              <a:t>下面的程序，并分析</a:t>
            </a:r>
            <a:r>
              <a:rPr lang="zh-CN" altLang="en-US" sz="3200" dirty="0"/>
              <a:t>结果</a:t>
            </a:r>
            <a:r>
              <a:rPr lang="zh-CN" altLang="en-US" sz="3200" dirty="0">
                <a:solidFill>
                  <a:schemeClr val="tx1"/>
                </a:solidFill>
              </a:rPr>
              <a:t>。</a:t>
            </a:r>
          </a:p>
        </p:txBody>
      </p:sp>
      <p:sp>
        <p:nvSpPr>
          <p:cNvPr id="269315" name="Rectangle 3"/>
          <p:cNvSpPr>
            <a:spLocks noGrp="1" noChangeArrowheads="1"/>
          </p:cNvSpPr>
          <p:nvPr>
            <p:ph type="body" sz="half" idx="1"/>
          </p:nvPr>
        </p:nvSpPr>
        <p:spPr>
          <a:xfrm>
            <a:off x="467545" y="1052983"/>
            <a:ext cx="8136904" cy="5400353"/>
          </a:xfrm>
          <a:solidFill>
            <a:srgbClr val="FFFFCC"/>
          </a:solidFill>
        </p:spPr>
        <p:txBody>
          <a:bodyPr/>
          <a:lstStyle/>
          <a:p>
            <a:pPr>
              <a:lnSpc>
                <a:spcPct val="80000"/>
              </a:lnSpc>
              <a:buFontTx/>
              <a:buNone/>
            </a:pPr>
            <a:r>
              <a:rPr lang="en-US" altLang="zh-CN" sz="1800" dirty="0" err="1"/>
              <a:t>int</a:t>
            </a:r>
            <a:r>
              <a:rPr lang="en-US" altLang="zh-CN" sz="1800" dirty="0"/>
              <a:t> main()</a:t>
            </a:r>
          </a:p>
          <a:p>
            <a:pPr>
              <a:lnSpc>
                <a:spcPct val="80000"/>
              </a:lnSpc>
              <a:buFontTx/>
              <a:buNone/>
            </a:pPr>
            <a:r>
              <a:rPr lang="en-US" altLang="zh-CN" sz="1800" dirty="0"/>
              <a:t>{ </a:t>
            </a:r>
            <a:r>
              <a:rPr lang="en-US" altLang="zh-CN" sz="1800" dirty="0" err="1"/>
              <a:t>pid_t</a:t>
            </a:r>
            <a:r>
              <a:rPr lang="en-US" altLang="zh-CN" sz="1800" dirty="0"/>
              <a:t> </a:t>
            </a:r>
            <a:r>
              <a:rPr lang="en-US" altLang="zh-CN" sz="1800" dirty="0" err="1"/>
              <a:t>pid</a:t>
            </a:r>
            <a:r>
              <a:rPr lang="en-US" altLang="zh-CN" sz="1800" dirty="0"/>
              <a:t>;</a:t>
            </a:r>
          </a:p>
          <a:p>
            <a:pPr>
              <a:lnSpc>
                <a:spcPct val="80000"/>
              </a:lnSpc>
              <a:buFontTx/>
              <a:buNone/>
            </a:pPr>
            <a:r>
              <a:rPr lang="en-US" altLang="zh-CN" sz="1800" dirty="0"/>
              <a:t> </a:t>
            </a:r>
            <a:r>
              <a:rPr lang="en-US" altLang="zh-CN" sz="1800" dirty="0" err="1"/>
              <a:t>int</a:t>
            </a:r>
            <a:r>
              <a:rPr lang="en-US" altLang="zh-CN" sz="1800" dirty="0"/>
              <a:t>  count =0;</a:t>
            </a:r>
          </a:p>
          <a:p>
            <a:pPr>
              <a:lnSpc>
                <a:spcPct val="80000"/>
              </a:lnSpc>
              <a:buFontTx/>
              <a:buNone/>
            </a:pPr>
            <a:r>
              <a:rPr lang="en-US" altLang="zh-CN" sz="1800" dirty="0"/>
              <a:t> </a:t>
            </a:r>
            <a:r>
              <a:rPr lang="en-US" altLang="zh-CN" sz="1800" dirty="0" err="1"/>
              <a:t>pid</a:t>
            </a:r>
            <a:r>
              <a:rPr lang="en-US" altLang="zh-CN" sz="1800" dirty="0"/>
              <a:t> = fork();</a:t>
            </a:r>
          </a:p>
          <a:p>
            <a:pPr>
              <a:lnSpc>
                <a:spcPct val="80000"/>
              </a:lnSpc>
              <a:buFontTx/>
              <a:buNone/>
            </a:pPr>
            <a:r>
              <a:rPr lang="en-US" altLang="zh-CN" sz="1800" dirty="0"/>
              <a:t> if (</a:t>
            </a:r>
            <a:r>
              <a:rPr lang="en-US" altLang="zh-CN" sz="1800" dirty="0" err="1"/>
              <a:t>pid</a:t>
            </a:r>
            <a:r>
              <a:rPr lang="en-US" altLang="zh-CN" sz="1800" dirty="0"/>
              <a:t> &lt; 0)</a:t>
            </a:r>
          </a:p>
          <a:p>
            <a:pPr lvl="1">
              <a:lnSpc>
                <a:spcPct val="80000"/>
              </a:lnSpc>
              <a:buFontTx/>
              <a:buNone/>
            </a:pPr>
            <a:r>
              <a:rPr lang="en-US" altLang="zh-CN" sz="1800" dirty="0"/>
              <a:t> print(“fork failed !");</a:t>
            </a:r>
          </a:p>
          <a:p>
            <a:pPr>
              <a:lnSpc>
                <a:spcPct val="80000"/>
              </a:lnSpc>
              <a:buFontTx/>
              <a:buNone/>
            </a:pPr>
            <a:r>
              <a:rPr lang="en-US" altLang="zh-CN" sz="1800" dirty="0"/>
              <a:t>  else if (</a:t>
            </a:r>
            <a:r>
              <a:rPr lang="en-US" altLang="zh-CN" sz="1800" dirty="0" err="1"/>
              <a:t>pid</a:t>
            </a:r>
            <a:r>
              <a:rPr lang="en-US" altLang="zh-CN" sz="1800" dirty="0"/>
              <a:t> == 0)</a:t>
            </a:r>
          </a:p>
          <a:p>
            <a:pPr>
              <a:lnSpc>
                <a:spcPct val="80000"/>
              </a:lnSpc>
              <a:buFontTx/>
              <a:buNone/>
            </a:pPr>
            <a:r>
              <a:rPr lang="en-US" altLang="zh-CN" sz="1800" dirty="0"/>
              <a:t>     { </a:t>
            </a:r>
          </a:p>
          <a:p>
            <a:pPr lvl="1">
              <a:lnSpc>
                <a:spcPct val="80000"/>
              </a:lnSpc>
              <a:buFontTx/>
              <a:buNone/>
            </a:pPr>
            <a:r>
              <a:rPr lang="en-US" altLang="zh-CN" sz="1800" dirty="0"/>
              <a:t>  </a:t>
            </a:r>
            <a:r>
              <a:rPr lang="en-US" altLang="zh-CN" sz="1800" dirty="0" err="1"/>
              <a:t>printf</a:t>
            </a:r>
            <a:r>
              <a:rPr lang="en-US" altLang="zh-CN" sz="1800" dirty="0"/>
              <a:t>(“I am the child process, my id is %d\n”,</a:t>
            </a:r>
            <a:r>
              <a:rPr lang="en-US" altLang="zh-CN" sz="1800" dirty="0" err="1"/>
              <a:t>getpid</a:t>
            </a:r>
            <a:r>
              <a:rPr lang="en-US" altLang="zh-CN" sz="1800" dirty="0"/>
              <a:t>());</a:t>
            </a:r>
          </a:p>
          <a:p>
            <a:pPr lvl="1">
              <a:lnSpc>
                <a:spcPct val="80000"/>
              </a:lnSpc>
              <a:buFontTx/>
              <a:buNone/>
            </a:pPr>
            <a:r>
              <a:rPr lang="en-US" altLang="zh-CN" sz="1800" dirty="0"/>
              <a:t>  </a:t>
            </a:r>
            <a:r>
              <a:rPr lang="en-US" altLang="zh-CN" sz="1800" dirty="0" err="1"/>
              <a:t>printf</a:t>
            </a:r>
            <a:r>
              <a:rPr lang="en-US" altLang="zh-CN" sz="1800" dirty="0"/>
              <a:t>(“</a:t>
            </a:r>
            <a:r>
              <a:rPr lang="zh-CN" altLang="en-US" sz="1800" dirty="0"/>
              <a:t>我是父亲的孩儿</a:t>
            </a:r>
            <a:r>
              <a:rPr lang="en-US" altLang="zh-CN" sz="1800" dirty="0"/>
              <a:t>\n”);</a:t>
            </a:r>
          </a:p>
          <a:p>
            <a:pPr lvl="1">
              <a:lnSpc>
                <a:spcPct val="80000"/>
              </a:lnSpc>
              <a:buFontTx/>
              <a:buNone/>
            </a:pPr>
            <a:r>
              <a:rPr lang="en-US" altLang="zh-CN" sz="1800" dirty="0"/>
              <a:t>  count++; </a:t>
            </a:r>
          </a:p>
          <a:p>
            <a:pPr>
              <a:lnSpc>
                <a:spcPct val="80000"/>
              </a:lnSpc>
              <a:buFontTx/>
              <a:buNone/>
            </a:pPr>
            <a:r>
              <a:rPr lang="en-US" altLang="zh-CN" sz="1800" dirty="0"/>
              <a:t>      }</a:t>
            </a:r>
          </a:p>
          <a:p>
            <a:pPr>
              <a:lnSpc>
                <a:spcPct val="80000"/>
              </a:lnSpc>
              <a:buFontTx/>
              <a:buNone/>
            </a:pPr>
            <a:r>
              <a:rPr lang="en-US" altLang="zh-CN" sz="1800" dirty="0"/>
              <a:t>   else </a:t>
            </a:r>
          </a:p>
          <a:p>
            <a:pPr lvl="1">
              <a:lnSpc>
                <a:spcPct val="80000"/>
              </a:lnSpc>
              <a:buFontTx/>
              <a:buNone/>
            </a:pPr>
            <a:r>
              <a:rPr lang="en-US" altLang="zh-CN" sz="1800" dirty="0"/>
              <a:t>{ </a:t>
            </a:r>
            <a:r>
              <a:rPr lang="en-US" altLang="zh-CN" sz="1800" dirty="0" err="1"/>
              <a:t>printf</a:t>
            </a:r>
            <a:r>
              <a:rPr lang="en-US" altLang="zh-CN" sz="1800" dirty="0"/>
              <a:t>(“I am the parent </a:t>
            </a:r>
            <a:r>
              <a:rPr lang="en-US" altLang="zh-CN" sz="1800" dirty="0" err="1"/>
              <a:t>process,my</a:t>
            </a:r>
            <a:r>
              <a:rPr lang="en-US" altLang="zh-CN" sz="1800" dirty="0"/>
              <a:t> id is %d\n”,</a:t>
            </a:r>
            <a:r>
              <a:rPr lang="en-US" altLang="zh-CN" sz="1800" dirty="0" err="1"/>
              <a:t>getgid</a:t>
            </a:r>
            <a:r>
              <a:rPr lang="en-US" altLang="zh-CN" sz="1800" dirty="0"/>
              <a:t>());</a:t>
            </a:r>
          </a:p>
          <a:p>
            <a:pPr lvl="1">
              <a:lnSpc>
                <a:spcPct val="80000"/>
              </a:lnSpc>
              <a:buFontTx/>
              <a:buNone/>
            </a:pPr>
            <a:r>
              <a:rPr lang="en-US" altLang="zh-CN" sz="1800" dirty="0"/>
              <a:t>   </a:t>
            </a:r>
            <a:r>
              <a:rPr lang="en-US" altLang="zh-CN" sz="1800" dirty="0" err="1"/>
              <a:t>printf</a:t>
            </a:r>
            <a:r>
              <a:rPr lang="en-US" altLang="zh-CN" sz="1800" dirty="0"/>
              <a:t>(“</a:t>
            </a:r>
            <a:r>
              <a:rPr lang="zh-CN" altLang="en-US" sz="1800" dirty="0"/>
              <a:t>我是孩儿他爹</a:t>
            </a:r>
            <a:r>
              <a:rPr lang="en-US" altLang="zh-CN" sz="1800" dirty="0"/>
              <a:t>/n”);</a:t>
            </a:r>
          </a:p>
          <a:p>
            <a:pPr lvl="1">
              <a:lnSpc>
                <a:spcPct val="80000"/>
              </a:lnSpc>
              <a:buFontTx/>
              <a:buNone/>
            </a:pPr>
            <a:r>
              <a:rPr lang="en-US" altLang="zh-CN" sz="1800" dirty="0"/>
              <a:t>   count++; }</a:t>
            </a:r>
          </a:p>
          <a:p>
            <a:pPr>
              <a:lnSpc>
                <a:spcPct val="80000"/>
              </a:lnSpc>
              <a:buFontTx/>
              <a:buNone/>
            </a:pPr>
            <a:r>
              <a:rPr lang="en-US" altLang="zh-CN" sz="1800" dirty="0"/>
              <a:t>  </a:t>
            </a:r>
            <a:r>
              <a:rPr lang="en-US" altLang="zh-CN" sz="1800" dirty="0" err="1"/>
              <a:t>printf</a:t>
            </a:r>
            <a:r>
              <a:rPr lang="en-US" altLang="zh-CN" sz="1800" dirty="0"/>
              <a:t>(“</a:t>
            </a:r>
            <a:r>
              <a:rPr lang="zh-CN" altLang="en-US" sz="1800" dirty="0"/>
              <a:t>统计结果是：</a:t>
            </a:r>
            <a:r>
              <a:rPr lang="en-US" altLang="zh-CN" sz="1800" dirty="0"/>
              <a:t>%d\</a:t>
            </a:r>
            <a:r>
              <a:rPr lang="en-US" altLang="zh-CN" sz="1800" dirty="0" err="1"/>
              <a:t>n”,count</a:t>
            </a:r>
            <a:r>
              <a:rPr lang="en-US" altLang="zh-CN" sz="1800" dirty="0"/>
              <a:t>);</a:t>
            </a:r>
          </a:p>
          <a:p>
            <a:pPr>
              <a:lnSpc>
                <a:spcPct val="80000"/>
              </a:lnSpc>
              <a:buFontTx/>
              <a:buNone/>
            </a:pPr>
            <a:r>
              <a:rPr lang="en-US" altLang="zh-CN" sz="1800" dirty="0"/>
              <a:t> return 0;</a:t>
            </a:r>
          </a:p>
          <a:p>
            <a:pPr>
              <a:lnSpc>
                <a:spcPct val="80000"/>
              </a:lnSpc>
              <a:buFontTx/>
              <a:buNone/>
            </a:pPr>
            <a:r>
              <a:rPr lang="en-US" altLang="zh-CN" sz="1800" dirty="0"/>
              <a:t>}</a:t>
            </a:r>
            <a:endParaRPr lang="en-US" altLang="zh-CN" sz="2000" dirty="0"/>
          </a:p>
        </p:txBody>
      </p:sp>
      <p:sp>
        <p:nvSpPr>
          <p:cNvPr id="269316" name="Rectangle 4"/>
          <p:cNvSpPr>
            <a:spLocks noChangeArrowheads="1"/>
          </p:cNvSpPr>
          <p:nvPr/>
        </p:nvSpPr>
        <p:spPr bwMode="auto">
          <a:xfrm>
            <a:off x="5220643" y="1412776"/>
            <a:ext cx="3023765" cy="1200150"/>
          </a:xfrm>
          <a:prstGeom prst="rect">
            <a:avLst/>
          </a:prstGeom>
          <a:solidFill>
            <a:srgbClr val="FFFFCC"/>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b="1" dirty="0"/>
              <a:t>#include &lt;sys/</a:t>
            </a:r>
            <a:r>
              <a:rPr lang="en-US" altLang="zh-CN" b="1" dirty="0" err="1"/>
              <a:t>types.h</a:t>
            </a:r>
            <a:r>
              <a:rPr lang="en-US" altLang="zh-CN" b="1" dirty="0"/>
              <a:t>&gt;</a:t>
            </a:r>
          </a:p>
          <a:p>
            <a:pPr algn="l"/>
            <a:r>
              <a:rPr lang="en-US" altLang="zh-CN" b="1" dirty="0"/>
              <a:t>#include &lt;</a:t>
            </a:r>
            <a:r>
              <a:rPr lang="en-US" altLang="zh-CN" b="1" dirty="0" err="1"/>
              <a:t>unistd.h</a:t>
            </a:r>
            <a:r>
              <a:rPr lang="en-US" altLang="zh-CN" b="1" dirty="0"/>
              <a:t>&gt;</a:t>
            </a:r>
          </a:p>
          <a:p>
            <a:pPr algn="l"/>
            <a:r>
              <a:rPr lang="en-US" altLang="zh-CN" b="1" dirty="0"/>
              <a:t>#include &lt;</a:t>
            </a:r>
            <a:r>
              <a:rPr lang="en-US" altLang="zh-CN" b="1" dirty="0" err="1"/>
              <a:t>stdio.h</a:t>
            </a:r>
            <a:r>
              <a:rPr lang="en-US" altLang="zh-CN" b="1" dirty="0"/>
              <a:t>&gt;</a:t>
            </a:r>
          </a:p>
          <a:p>
            <a:pPr algn="l"/>
            <a:r>
              <a:rPr lang="en-US" altLang="zh-CN" b="1" dirty="0"/>
              <a:t>#include &lt;</a:t>
            </a:r>
            <a:r>
              <a:rPr lang="en-US" altLang="zh-CN" b="1" dirty="0" err="1"/>
              <a:t>stdlib.h</a:t>
            </a:r>
            <a:r>
              <a:rPr lang="en-US" altLang="zh-CN" b="1" dirty="0"/>
              <a:t>&gt;</a:t>
            </a:r>
            <a:endParaRPr lang="zh-CN" altLang="en-US" b="1" dirty="0"/>
          </a:p>
        </p:txBody>
      </p:sp>
    </p:spTree>
    <p:extLst>
      <p:ext uri="{BB962C8B-B14F-4D97-AF65-F5344CB8AC3E}">
        <p14:creationId xmlns:p14="http://schemas.microsoft.com/office/powerpoint/2010/main" val="513145918"/>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结束进程</a:t>
            </a:r>
          </a:p>
        </p:txBody>
      </p:sp>
      <p:sp>
        <p:nvSpPr>
          <p:cNvPr id="3" name="内容占位符 2"/>
          <p:cNvSpPr>
            <a:spLocks noGrp="1"/>
          </p:cNvSpPr>
          <p:nvPr>
            <p:ph idx="1"/>
          </p:nvPr>
        </p:nvSpPr>
        <p:spPr>
          <a:xfrm>
            <a:off x="251520" y="1753642"/>
            <a:ext cx="8424936" cy="4411662"/>
          </a:xfrm>
        </p:spPr>
        <p:txBody>
          <a:bodyPr/>
          <a:lstStyle/>
          <a:p>
            <a:pPr>
              <a:lnSpc>
                <a:spcPct val="120000"/>
              </a:lnSpc>
            </a:pPr>
            <a:r>
              <a:rPr lang="zh-CN" altLang="en-US" sz="2600" dirty="0"/>
              <a:t>代码运行结束或进程中有系统调用</a:t>
            </a:r>
            <a:r>
              <a:rPr lang="en-US" altLang="zh-CN" sz="2600" dirty="0"/>
              <a:t>exit</a:t>
            </a:r>
            <a:r>
              <a:rPr lang="zh-CN" altLang="en-US" sz="2600" dirty="0"/>
              <a:t>（）都会结束进程。结束进程需要</a:t>
            </a:r>
            <a:r>
              <a:rPr lang="zh-CN" altLang="en-US" sz="2600" dirty="0">
                <a:solidFill>
                  <a:srgbClr val="0000CC"/>
                </a:solidFill>
              </a:rPr>
              <a:t>释放进程所占用的一切资源</a:t>
            </a:r>
            <a:r>
              <a:rPr lang="zh-CN" altLang="en-US" sz="2600" dirty="0"/>
              <a:t>并</a:t>
            </a:r>
            <a:r>
              <a:rPr lang="zh-CN" altLang="en-US" sz="2600" dirty="0">
                <a:solidFill>
                  <a:srgbClr val="0000CC"/>
                </a:solidFill>
              </a:rPr>
              <a:t>通知父进程</a:t>
            </a:r>
            <a:r>
              <a:rPr lang="zh-CN" altLang="en-US" sz="2600" dirty="0"/>
              <a:t>。</a:t>
            </a:r>
            <a:endParaRPr lang="en-US" altLang="zh-CN" sz="2600" dirty="0"/>
          </a:p>
          <a:p>
            <a:pPr>
              <a:lnSpc>
                <a:spcPct val="120000"/>
              </a:lnSpc>
            </a:pPr>
            <a:r>
              <a:rPr lang="zh-CN" altLang="en-US" sz="2600" dirty="0"/>
              <a:t>在</a:t>
            </a:r>
            <a:r>
              <a:rPr lang="en-US" altLang="zh-CN" sz="2600" dirty="0"/>
              <a:t>Linux</a:t>
            </a:r>
            <a:r>
              <a:rPr lang="zh-CN" altLang="en-US" sz="2600" dirty="0"/>
              <a:t>核心中，结束进程的源代码程序为</a:t>
            </a:r>
            <a:r>
              <a:rPr lang="en-US" altLang="zh-CN" sz="2600" dirty="0"/>
              <a:t>Linux/Kernel/</a:t>
            </a:r>
            <a:r>
              <a:rPr lang="en-US" altLang="zh-CN" sz="2600" dirty="0" err="1"/>
              <a:t>exit.c</a:t>
            </a:r>
            <a:r>
              <a:rPr lang="zh-CN" altLang="en-US" sz="2600" dirty="0"/>
              <a:t>。该程序包含进程释放、会话终止和程序退出处理函数，以及杀死进程、进程终止、挂起进程以及进程信号发送函数</a:t>
            </a:r>
            <a:r>
              <a:rPr lang="en-US" altLang="zh-CN" sz="2600" dirty="0" err="1"/>
              <a:t>send_sig</a:t>
            </a:r>
            <a:r>
              <a:rPr lang="en-US" altLang="zh-CN" sz="2600" dirty="0"/>
              <a:t>()</a:t>
            </a:r>
            <a:r>
              <a:rPr lang="zh-CN" altLang="en-US" sz="2600" dirty="0"/>
              <a:t>和通知父进程子进程终止函数</a:t>
            </a:r>
            <a:r>
              <a:rPr lang="en-US" altLang="zh-CN" sz="2600" dirty="0" err="1"/>
              <a:t>tell_father</a:t>
            </a:r>
            <a:r>
              <a:rPr lang="en-US" altLang="zh-CN" sz="2600" dirty="0"/>
              <a:t>()</a:t>
            </a:r>
            <a:r>
              <a:rPr lang="zh-CN" altLang="en-US" sz="2600" dirty="0"/>
              <a:t>等。</a:t>
            </a:r>
            <a:endParaRPr lang="en-US" altLang="zh-CN" sz="2600" dirty="0"/>
          </a:p>
          <a:p>
            <a:endParaRPr lang="en-US" altLang="zh-CN" sz="24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66</a:t>
            </a:fld>
            <a:endParaRPr lang="en-US" altLang="zh-CN"/>
          </a:p>
        </p:txBody>
      </p:sp>
    </p:spTree>
    <p:extLst>
      <p:ext uri="{BB962C8B-B14F-4D97-AF65-F5344CB8AC3E}">
        <p14:creationId xmlns:p14="http://schemas.microsoft.com/office/powerpoint/2010/main" val="2409862388"/>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进程调度</a:t>
            </a:r>
          </a:p>
        </p:txBody>
      </p:sp>
      <p:sp>
        <p:nvSpPr>
          <p:cNvPr id="3" name="内容占位符 2"/>
          <p:cNvSpPr>
            <a:spLocks noGrp="1"/>
          </p:cNvSpPr>
          <p:nvPr>
            <p:ph idx="1"/>
          </p:nvPr>
        </p:nvSpPr>
        <p:spPr>
          <a:xfrm>
            <a:off x="251520" y="1196752"/>
            <a:ext cx="8496944" cy="5400600"/>
          </a:xfrm>
        </p:spPr>
        <p:txBody>
          <a:bodyPr/>
          <a:lstStyle/>
          <a:p>
            <a:pPr marL="0" indent="0">
              <a:buNone/>
            </a:pPr>
            <a:r>
              <a:rPr lang="zh-CN" altLang="en-US" sz="2400" dirty="0">
                <a:solidFill>
                  <a:srgbClr val="FF9900"/>
                </a:solidFill>
              </a:rPr>
              <a:t>进程相关参数</a:t>
            </a:r>
            <a:endParaRPr lang="en-US" altLang="zh-CN" sz="2400" dirty="0">
              <a:solidFill>
                <a:srgbClr val="FF9900"/>
              </a:solidFill>
            </a:endParaRPr>
          </a:p>
          <a:p>
            <a:r>
              <a:rPr lang="en-US" altLang="zh-CN" sz="2400" dirty="0"/>
              <a:t>Linux</a:t>
            </a:r>
            <a:r>
              <a:rPr lang="zh-CN" altLang="en-US" sz="2400" dirty="0"/>
              <a:t>进程调度首先将进程分为</a:t>
            </a:r>
            <a:r>
              <a:rPr lang="zh-CN" altLang="en-US" sz="2400" dirty="0">
                <a:solidFill>
                  <a:srgbClr val="CC0099"/>
                </a:solidFill>
              </a:rPr>
              <a:t>实时进程</a:t>
            </a:r>
            <a:r>
              <a:rPr lang="zh-CN" altLang="en-US" sz="2400" dirty="0"/>
              <a:t>和</a:t>
            </a:r>
            <a:r>
              <a:rPr lang="zh-CN" altLang="en-US" sz="2400" dirty="0">
                <a:solidFill>
                  <a:srgbClr val="CC0099"/>
                </a:solidFill>
              </a:rPr>
              <a:t>普通进程</a:t>
            </a:r>
            <a:r>
              <a:rPr lang="zh-CN" altLang="en-US" sz="2400" dirty="0"/>
              <a:t>，并分别采用</a:t>
            </a:r>
            <a:r>
              <a:rPr lang="zh-CN" altLang="en-US" sz="2400" dirty="0">
                <a:solidFill>
                  <a:srgbClr val="CC0099"/>
                </a:solidFill>
              </a:rPr>
              <a:t>不同的调度策略</a:t>
            </a:r>
            <a:r>
              <a:rPr lang="zh-CN" altLang="en-US" sz="2400" dirty="0"/>
              <a:t>。</a:t>
            </a:r>
            <a:endParaRPr lang="en-US" altLang="zh-CN" sz="2400" dirty="0"/>
          </a:p>
          <a:p>
            <a:r>
              <a:rPr lang="zh-CN" altLang="en-US" sz="2400" dirty="0"/>
              <a:t>普通进程的实时优先级（</a:t>
            </a:r>
            <a:r>
              <a:rPr lang="en-US" altLang="zh-CN" sz="2400" dirty="0" err="1"/>
              <a:t>rt_priority</a:t>
            </a:r>
            <a:r>
              <a:rPr lang="en-US" altLang="zh-CN" sz="2400" dirty="0"/>
              <a:t>)</a:t>
            </a:r>
            <a:r>
              <a:rPr lang="zh-CN" altLang="en-US" sz="2400" dirty="0"/>
              <a:t>为</a:t>
            </a:r>
            <a:r>
              <a:rPr lang="en-US" altLang="zh-CN" sz="2400" dirty="0"/>
              <a:t>0</a:t>
            </a:r>
            <a:r>
              <a:rPr lang="zh-CN" altLang="en-US" sz="2400" dirty="0"/>
              <a:t>；如果为实时进程，则其实时优先级大于</a:t>
            </a:r>
            <a:r>
              <a:rPr lang="en-US" altLang="zh-CN" sz="2400" dirty="0"/>
              <a:t>0</a:t>
            </a:r>
            <a:r>
              <a:rPr lang="zh-CN" altLang="en-US" sz="2400" dirty="0"/>
              <a:t>。实时进程调度总是优先于普通进程调度。</a:t>
            </a:r>
            <a:endParaRPr lang="en-US" altLang="zh-CN" sz="2400" dirty="0"/>
          </a:p>
          <a:p>
            <a:r>
              <a:rPr lang="zh-CN" altLang="en-US" sz="2400" dirty="0"/>
              <a:t>进程调度准则以</a:t>
            </a:r>
            <a:r>
              <a:rPr lang="en-US" altLang="zh-CN" sz="2400" dirty="0"/>
              <a:t>CPU</a:t>
            </a:r>
            <a:r>
              <a:rPr lang="zh-CN" altLang="en-US" sz="2400" dirty="0"/>
              <a:t>的时间片为单位，并根据进程相关参数</a:t>
            </a:r>
            <a:r>
              <a:rPr lang="en-US" altLang="zh-CN" sz="2400" dirty="0"/>
              <a:t>policy</a:t>
            </a:r>
            <a:r>
              <a:rPr lang="zh-CN" altLang="en-US" sz="2400" dirty="0"/>
              <a:t>、</a:t>
            </a:r>
            <a:r>
              <a:rPr lang="en-US" altLang="zh-CN" sz="2400" dirty="0"/>
              <a:t>priority</a:t>
            </a:r>
            <a:r>
              <a:rPr lang="zh-CN" altLang="en-US" sz="2400" dirty="0"/>
              <a:t>、</a:t>
            </a:r>
            <a:r>
              <a:rPr lang="en-US" altLang="zh-CN" sz="2400" dirty="0"/>
              <a:t>counter</a:t>
            </a:r>
            <a:r>
              <a:rPr lang="zh-CN" altLang="en-US" sz="2400" dirty="0"/>
              <a:t>、</a:t>
            </a:r>
            <a:r>
              <a:rPr lang="en-US" altLang="zh-CN" sz="2400" dirty="0" err="1"/>
              <a:t>rt_priority</a:t>
            </a:r>
            <a:r>
              <a:rPr lang="zh-CN" altLang="en-US" sz="2400" dirty="0"/>
              <a:t>的值进行调度。这些参数在结构</a:t>
            </a:r>
            <a:r>
              <a:rPr lang="en-US" altLang="zh-CN" sz="2400" dirty="0" err="1"/>
              <a:t>task_struct</a:t>
            </a:r>
            <a:r>
              <a:rPr lang="zh-CN" altLang="en-US" sz="2400" dirty="0"/>
              <a:t>中定义，其中：</a:t>
            </a:r>
            <a:endParaRPr lang="en-US" altLang="zh-CN" sz="2400" dirty="0"/>
          </a:p>
          <a:p>
            <a:pPr lvl="1"/>
            <a:r>
              <a:rPr lang="en-US" altLang="zh-CN" sz="2000" dirty="0"/>
              <a:t>policy</a:t>
            </a:r>
            <a:r>
              <a:rPr lang="zh-CN" altLang="en-US" sz="2000" dirty="0"/>
              <a:t>：进程的调度策略，用来区分实时进程和普通进程；</a:t>
            </a:r>
            <a:endParaRPr lang="en-US" altLang="zh-CN" sz="2000" dirty="0"/>
          </a:p>
          <a:p>
            <a:pPr lvl="1"/>
            <a:r>
              <a:rPr lang="en-US" altLang="zh-CN" sz="2000" dirty="0"/>
              <a:t>priority</a:t>
            </a:r>
            <a:r>
              <a:rPr lang="zh-CN" altLang="en-US" sz="2000" dirty="0"/>
              <a:t>：进程</a:t>
            </a:r>
            <a:r>
              <a:rPr lang="en-US" altLang="zh-CN" sz="2000" dirty="0"/>
              <a:t>(</a:t>
            </a:r>
            <a:r>
              <a:rPr lang="zh-CN" altLang="en-US" sz="2000" dirty="0"/>
              <a:t>包括实时和普通</a:t>
            </a:r>
            <a:r>
              <a:rPr lang="en-US" altLang="zh-CN" sz="2000" dirty="0"/>
              <a:t>)</a:t>
            </a:r>
            <a:r>
              <a:rPr lang="zh-CN" altLang="en-US" sz="2000" dirty="0"/>
              <a:t>的静态优先级；</a:t>
            </a:r>
            <a:endParaRPr lang="en-US" altLang="zh-CN" sz="2000" dirty="0"/>
          </a:p>
          <a:p>
            <a:pPr lvl="1"/>
            <a:r>
              <a:rPr lang="en-US" altLang="zh-CN" sz="2000" dirty="0"/>
              <a:t>counter</a:t>
            </a:r>
            <a:r>
              <a:rPr lang="zh-CN" altLang="en-US" sz="2000" dirty="0"/>
              <a:t>：进程剩余的时间片，在应用中，它的起始值就是</a:t>
            </a:r>
            <a:r>
              <a:rPr lang="en-US" altLang="zh-CN" sz="2000" dirty="0"/>
              <a:t>priority</a:t>
            </a:r>
            <a:r>
              <a:rPr lang="zh-CN" altLang="en-US" sz="2000" dirty="0"/>
              <a:t>的值；</a:t>
            </a:r>
            <a:endParaRPr lang="en-US" altLang="zh-CN" sz="2000" dirty="0"/>
          </a:p>
          <a:p>
            <a:pPr lvl="1"/>
            <a:r>
              <a:rPr lang="en-US" altLang="zh-CN" sz="2000" dirty="0" err="1"/>
              <a:t>rt_priority</a:t>
            </a:r>
            <a:r>
              <a:rPr lang="zh-CN" altLang="en-US" sz="2000" dirty="0"/>
              <a:t>：实时进程特有的实时优先级，用于实时进程间的选择。</a:t>
            </a:r>
            <a:endParaRPr lang="en-US" altLang="zh-CN" sz="2000" dirty="0"/>
          </a:p>
        </p:txBody>
      </p:sp>
    </p:spTree>
    <p:extLst>
      <p:ext uri="{BB962C8B-B14F-4D97-AF65-F5344CB8AC3E}">
        <p14:creationId xmlns:p14="http://schemas.microsoft.com/office/powerpoint/2010/main" val="391946572"/>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2238"/>
            <a:ext cx="7543800" cy="858837"/>
          </a:xfrm>
        </p:spPr>
        <p:txBody>
          <a:bodyPr/>
          <a:lstStyle/>
          <a:p>
            <a:r>
              <a:rPr lang="zh-CN" altLang="en-US" dirty="0"/>
              <a:t>进程调度</a:t>
            </a:r>
          </a:p>
        </p:txBody>
      </p:sp>
      <p:sp>
        <p:nvSpPr>
          <p:cNvPr id="3" name="内容占位符 2"/>
          <p:cNvSpPr>
            <a:spLocks noGrp="1"/>
          </p:cNvSpPr>
          <p:nvPr>
            <p:ph idx="1"/>
          </p:nvPr>
        </p:nvSpPr>
        <p:spPr>
          <a:xfrm>
            <a:off x="107504" y="1052736"/>
            <a:ext cx="8229600" cy="5112568"/>
          </a:xfrm>
        </p:spPr>
        <p:txBody>
          <a:bodyPr/>
          <a:lstStyle/>
          <a:p>
            <a:endParaRPr lang="en-US" altLang="zh-CN" sz="2400" dirty="0"/>
          </a:p>
          <a:p>
            <a:r>
              <a:rPr lang="en-US" altLang="zh-CN" sz="2400" dirty="0"/>
              <a:t>Linux</a:t>
            </a:r>
            <a:r>
              <a:rPr lang="zh-CN" altLang="en-US" sz="2400" dirty="0"/>
              <a:t>用函数</a:t>
            </a:r>
            <a:r>
              <a:rPr lang="en-US" altLang="zh-CN" sz="2400" dirty="0"/>
              <a:t>goodness()</a:t>
            </a:r>
            <a:r>
              <a:rPr lang="zh-CN" altLang="en-US" sz="2400" dirty="0"/>
              <a:t>来衡量一个处于可运行状态的进程值得运行的程度。该函数综合了以上提到的四项，还结合一些其他的因素，给每个处于可运行状态的进程赋予一个权值，调度程序以这个权值作为选择进程的唯一依据。</a:t>
            </a:r>
            <a:endParaRPr lang="en-US" altLang="zh-CN" sz="2400" dirty="0"/>
          </a:p>
          <a:p>
            <a:r>
              <a:rPr lang="zh-CN" altLang="en-US" sz="2400" dirty="0"/>
              <a:t>对于</a:t>
            </a:r>
            <a:r>
              <a:rPr lang="zh-CN" altLang="en-US" sz="2400" dirty="0">
                <a:solidFill>
                  <a:srgbClr val="CC0099"/>
                </a:solidFill>
              </a:rPr>
              <a:t>普通进程</a:t>
            </a:r>
            <a:r>
              <a:rPr lang="zh-CN" altLang="en-US" sz="2400" dirty="0"/>
              <a:t>，</a:t>
            </a:r>
            <a:r>
              <a:rPr lang="en-US" altLang="zh-CN" sz="2400" dirty="0">
                <a:solidFill>
                  <a:srgbClr val="CC0099"/>
                </a:solidFill>
              </a:rPr>
              <a:t>Linux</a:t>
            </a:r>
            <a:r>
              <a:rPr lang="zh-CN" altLang="en-US" sz="2400" dirty="0">
                <a:solidFill>
                  <a:srgbClr val="CC0099"/>
                </a:solidFill>
              </a:rPr>
              <a:t>采用动态优先调度</a:t>
            </a:r>
            <a:r>
              <a:rPr lang="zh-CN" altLang="en-US" sz="2400" dirty="0"/>
              <a:t>（基于动态优先级的时间片多级队列进程调度）。进程创建时，优先级</a:t>
            </a:r>
            <a:r>
              <a:rPr lang="en-US" altLang="zh-CN" sz="2400" dirty="0"/>
              <a:t>priority</a:t>
            </a:r>
            <a:r>
              <a:rPr lang="zh-CN" altLang="en-US" sz="2400" dirty="0"/>
              <a:t>被赋一个初值，这个数字同时也是计数器</a:t>
            </a:r>
            <a:r>
              <a:rPr lang="en-US" altLang="zh-CN" sz="2400" dirty="0"/>
              <a:t>counter</a:t>
            </a:r>
            <a:r>
              <a:rPr lang="zh-CN" altLang="en-US" sz="2400" dirty="0"/>
              <a:t>的初值。进程运行过程中，</a:t>
            </a:r>
            <a:r>
              <a:rPr lang="en-US" altLang="zh-CN" sz="2400" dirty="0"/>
              <a:t>counter</a:t>
            </a:r>
            <a:r>
              <a:rPr lang="zh-CN" altLang="en-US" sz="2400" dirty="0"/>
              <a:t>值不断减少，而</a:t>
            </a:r>
            <a:r>
              <a:rPr lang="en-US" altLang="zh-CN" sz="2400" dirty="0"/>
              <a:t>priority</a:t>
            </a:r>
            <a:r>
              <a:rPr lang="zh-CN" altLang="en-US" sz="2400" dirty="0"/>
              <a:t>值不变。</a:t>
            </a:r>
            <a:endParaRPr lang="en-US" altLang="zh-CN" sz="2400" dirty="0"/>
          </a:p>
          <a:p>
            <a:r>
              <a:rPr lang="zh-CN" altLang="en-US" sz="2400" dirty="0"/>
              <a:t>动态优先级高的进程优先获得</a:t>
            </a:r>
            <a:r>
              <a:rPr lang="en-US" altLang="zh-CN" sz="2400" dirty="0"/>
              <a:t>CPU</a:t>
            </a:r>
            <a:r>
              <a:rPr lang="zh-CN" altLang="en-US" sz="2400" dirty="0"/>
              <a:t>的运行权，被</a:t>
            </a:r>
            <a:r>
              <a:rPr lang="en-US" altLang="zh-CN" sz="2400" dirty="0"/>
              <a:t>CPU</a:t>
            </a:r>
            <a:r>
              <a:rPr lang="zh-CN" altLang="en-US" sz="2400" dirty="0"/>
              <a:t>执行一个时间片后，被更高优先级的进程或处于普通队列队首的进程抢占，被抢占后的进程进入下一个就绪队列。</a:t>
            </a:r>
          </a:p>
          <a:p>
            <a:endParaRPr lang="zh-CN" altLang="en-US" sz="24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68</a:t>
            </a:fld>
            <a:endParaRPr lang="en-US" altLang="zh-CN"/>
          </a:p>
        </p:txBody>
      </p:sp>
    </p:spTree>
    <p:extLst>
      <p:ext uri="{BB962C8B-B14F-4D97-AF65-F5344CB8AC3E}">
        <p14:creationId xmlns:p14="http://schemas.microsoft.com/office/powerpoint/2010/main" val="1699061185"/>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动态优先级进程调度</a:t>
            </a:r>
          </a:p>
        </p:txBody>
      </p:sp>
      <p:sp>
        <p:nvSpPr>
          <p:cNvPr id="3" name="内容占位符 2"/>
          <p:cNvSpPr>
            <a:spLocks noGrp="1"/>
          </p:cNvSpPr>
          <p:nvPr>
            <p:ph idx="1"/>
          </p:nvPr>
        </p:nvSpPr>
        <p:spPr>
          <a:xfrm>
            <a:off x="179512" y="1628800"/>
            <a:ext cx="8712968" cy="4824536"/>
          </a:xfrm>
        </p:spPr>
        <p:txBody>
          <a:bodyPr/>
          <a:lstStyle/>
          <a:p>
            <a:pPr>
              <a:lnSpc>
                <a:spcPct val="90000"/>
              </a:lnSpc>
            </a:pPr>
            <a:r>
              <a:rPr lang="zh-CN" altLang="en-US" sz="2400" dirty="0"/>
              <a:t>一个普通进程的时间片用完之后，并不马上用</a:t>
            </a:r>
            <a:r>
              <a:rPr lang="en-US" altLang="zh-CN" sz="2400" dirty="0"/>
              <a:t>priority</a:t>
            </a:r>
            <a:r>
              <a:rPr lang="zh-CN" altLang="en-US" sz="2400" dirty="0"/>
              <a:t>对</a:t>
            </a:r>
            <a:r>
              <a:rPr lang="en-US" altLang="zh-CN" sz="2400" dirty="0"/>
              <a:t>counter</a:t>
            </a:r>
            <a:r>
              <a:rPr lang="zh-CN" altLang="en-US" sz="2400" dirty="0"/>
              <a:t>进行赋值，直到所有处于就绪状态普通进程的时间片都用完了以后，才令</a:t>
            </a:r>
            <a:r>
              <a:rPr lang="en-US" altLang="zh-CN" sz="2400" dirty="0"/>
              <a:t>counter</a:t>
            </a:r>
            <a:r>
              <a:rPr lang="zh-CN" altLang="en-US" sz="2400" dirty="0"/>
              <a:t>等于</a:t>
            </a:r>
            <a:r>
              <a:rPr lang="en-US" altLang="zh-CN" sz="2400" dirty="0"/>
              <a:t>priority</a:t>
            </a:r>
            <a:r>
              <a:rPr lang="zh-CN" altLang="en-US" sz="2400" dirty="0"/>
              <a:t>，并对</a:t>
            </a:r>
            <a:r>
              <a:rPr lang="en-US" altLang="zh-CN" sz="2400" dirty="0"/>
              <a:t>counter</a:t>
            </a:r>
            <a:r>
              <a:rPr lang="zh-CN" altLang="en-US" sz="2400" dirty="0"/>
              <a:t>重新赋值，这时普通</a:t>
            </a:r>
            <a:r>
              <a:rPr lang="zh-CN" altLang="en-US" sz="2400"/>
              <a:t>进程才有</a:t>
            </a:r>
            <a:r>
              <a:rPr lang="zh-CN" altLang="en-US" sz="2400" dirty="0"/>
              <a:t>了再次被调度的机会。</a:t>
            </a:r>
            <a:endParaRPr lang="en-US" altLang="zh-CN" sz="2400" dirty="0"/>
          </a:p>
          <a:p>
            <a:pPr>
              <a:lnSpc>
                <a:spcPct val="90000"/>
              </a:lnSpc>
            </a:pPr>
            <a:r>
              <a:rPr lang="zh-CN" altLang="en-US" sz="2400" dirty="0"/>
              <a:t>普通进程运行过程中，</a:t>
            </a:r>
            <a:r>
              <a:rPr lang="en-US" altLang="zh-CN" sz="2400" dirty="0"/>
              <a:t>counter</a:t>
            </a:r>
            <a:r>
              <a:rPr lang="zh-CN" altLang="en-US" sz="2400" dirty="0"/>
              <a:t>的减小给了其它进程得以运行的机会，直至</a:t>
            </a:r>
            <a:r>
              <a:rPr lang="en-US" altLang="zh-CN" sz="2400" dirty="0"/>
              <a:t>counter</a:t>
            </a:r>
            <a:r>
              <a:rPr lang="zh-CN" altLang="en-US" sz="2400" dirty="0"/>
              <a:t>减为</a:t>
            </a:r>
            <a:r>
              <a:rPr lang="en-US" altLang="zh-CN" sz="2400" dirty="0"/>
              <a:t>0</a:t>
            </a:r>
            <a:r>
              <a:rPr lang="zh-CN" altLang="en-US" sz="2400" dirty="0"/>
              <a:t>时才完全放弃对</a:t>
            </a:r>
            <a:r>
              <a:rPr lang="en-US" altLang="zh-CN" sz="2400" dirty="0"/>
              <a:t>CPU</a:t>
            </a:r>
            <a:r>
              <a:rPr lang="zh-CN" altLang="en-US" sz="2400" dirty="0"/>
              <a:t>的使用。</a:t>
            </a:r>
            <a:endParaRPr lang="en-US" altLang="zh-CN" sz="2400" dirty="0"/>
          </a:p>
          <a:p>
            <a:pPr>
              <a:lnSpc>
                <a:spcPct val="90000"/>
              </a:lnSpc>
            </a:pPr>
            <a:r>
              <a:rPr lang="zh-CN" altLang="en-US" sz="2400" dirty="0">
                <a:solidFill>
                  <a:srgbClr val="0000CC"/>
                </a:solidFill>
              </a:rPr>
              <a:t>时间片</a:t>
            </a:r>
            <a:r>
              <a:rPr lang="zh-CN" altLang="en-US" sz="2400" dirty="0"/>
              <a:t>：</a:t>
            </a:r>
            <a:r>
              <a:rPr lang="en-US" altLang="zh-CN" sz="2400" dirty="0"/>
              <a:t>Linux</a:t>
            </a:r>
            <a:r>
              <a:rPr lang="zh-CN" altLang="en-US" sz="2400" dirty="0"/>
              <a:t>的时间单位是</a:t>
            </a:r>
            <a:r>
              <a:rPr lang="en-US" altLang="zh-CN" sz="2400" dirty="0"/>
              <a:t>“</a:t>
            </a:r>
            <a:r>
              <a:rPr lang="zh-CN" altLang="en-US" sz="2400" dirty="0"/>
              <a:t>时钟滴答</a:t>
            </a:r>
            <a:r>
              <a:rPr lang="en-US" altLang="zh-CN" sz="2400" dirty="0"/>
              <a:t>”</a:t>
            </a:r>
            <a:r>
              <a:rPr lang="zh-CN" altLang="en-US" sz="2400" dirty="0"/>
              <a:t>，不同操作系统对一个时钟滴答的定义不同而已（</a:t>
            </a:r>
            <a:r>
              <a:rPr lang="en-US" altLang="zh-CN" sz="2400" dirty="0"/>
              <a:t>Linux</a:t>
            </a:r>
            <a:r>
              <a:rPr lang="zh-CN" altLang="en-US" sz="2400" dirty="0"/>
              <a:t>为</a:t>
            </a:r>
            <a:r>
              <a:rPr lang="en-US" altLang="zh-CN" sz="2400" dirty="0" err="1"/>
              <a:t>10ms</a:t>
            </a:r>
            <a:r>
              <a:rPr lang="zh-CN" altLang="en-US" sz="2400" dirty="0"/>
              <a:t>）。进程的时间片就是指多少个时钟滴答，比如，若</a:t>
            </a:r>
            <a:r>
              <a:rPr lang="en-US" altLang="zh-CN" sz="2400" dirty="0"/>
              <a:t>priority</a:t>
            </a:r>
            <a:r>
              <a:rPr lang="zh-CN" altLang="en-US" sz="2400" dirty="0"/>
              <a:t>为</a:t>
            </a:r>
            <a:r>
              <a:rPr lang="en-US" altLang="zh-CN" sz="2400" dirty="0"/>
              <a:t>20</a:t>
            </a:r>
            <a:r>
              <a:rPr lang="zh-CN" altLang="en-US" sz="2400" dirty="0"/>
              <a:t>，则分配给该进程的时间片就为</a:t>
            </a:r>
            <a:r>
              <a:rPr lang="en-US" altLang="zh-CN" sz="2400" dirty="0"/>
              <a:t>20</a:t>
            </a:r>
            <a:r>
              <a:rPr lang="zh-CN" altLang="en-US" sz="2400" dirty="0"/>
              <a:t>个时钟滴答，也就是：    </a:t>
            </a:r>
            <a:endParaRPr lang="en-US" altLang="zh-CN" sz="2400" dirty="0"/>
          </a:p>
          <a:p>
            <a:pPr marL="0" indent="0">
              <a:lnSpc>
                <a:spcPct val="90000"/>
              </a:lnSpc>
              <a:buNone/>
            </a:pPr>
            <a:r>
              <a:rPr lang="en-US" altLang="zh-CN" sz="2400" dirty="0"/>
              <a:t>                                20*</a:t>
            </a:r>
            <a:r>
              <a:rPr lang="en-US" altLang="zh-CN" sz="2400" dirty="0" err="1"/>
              <a:t>10ms</a:t>
            </a:r>
            <a:r>
              <a:rPr lang="en-US" altLang="zh-CN" sz="2400" dirty="0"/>
              <a:t>=</a:t>
            </a:r>
            <a:r>
              <a:rPr lang="en-US" altLang="zh-CN" sz="2400" dirty="0" err="1"/>
              <a:t>200ms</a:t>
            </a:r>
            <a:r>
              <a:rPr lang="zh-CN" altLang="en-US" sz="2400" dirty="0"/>
              <a:t>。</a:t>
            </a:r>
            <a:endParaRPr lang="en-US" altLang="zh-CN" sz="2400" dirty="0"/>
          </a:p>
          <a:p>
            <a:pPr>
              <a:lnSpc>
                <a:spcPct val="90000"/>
              </a:lnSpc>
            </a:pPr>
            <a:r>
              <a:rPr lang="en-US" altLang="zh-CN" sz="2400" dirty="0"/>
              <a:t>Linux</a:t>
            </a:r>
            <a:r>
              <a:rPr lang="zh-CN" altLang="en-US" sz="2400" dirty="0"/>
              <a:t>中进程的调度策略</a:t>
            </a:r>
            <a:r>
              <a:rPr lang="en-US" altLang="zh-CN" sz="2400" dirty="0"/>
              <a:t>(policy)</a:t>
            </a:r>
            <a:r>
              <a:rPr lang="zh-CN" altLang="en-US" sz="2400" dirty="0"/>
              <a:t>、优先级</a:t>
            </a:r>
            <a:r>
              <a:rPr lang="en-US" altLang="zh-CN" sz="2400" dirty="0"/>
              <a:t>(priority)</a:t>
            </a:r>
            <a:r>
              <a:rPr lang="zh-CN" altLang="en-US" sz="2400" dirty="0"/>
              <a:t>等可以作为参数由用户自定，具有相当的灵活性。</a:t>
            </a:r>
          </a:p>
        </p:txBody>
      </p:sp>
    </p:spTree>
    <p:extLst>
      <p:ext uri="{BB962C8B-B14F-4D97-AF65-F5344CB8AC3E}">
        <p14:creationId xmlns:p14="http://schemas.microsoft.com/office/powerpoint/2010/main" val="416835074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251520" y="1556792"/>
            <a:ext cx="8568952" cy="3693319"/>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68686"/>
                  </a:outerShdw>
                </a:effectLst>
              </a14:hiddenEffects>
            </a:ext>
          </a:extLst>
        </p:spPr>
        <p:txBody>
          <a:bodyPr wrap="square">
            <a:spAutoFit/>
          </a:bodyPr>
          <a:lstStyle/>
          <a:p>
            <a:pPr marL="342900" indent="-342900" algn="l">
              <a:lnSpc>
                <a:spcPct val="150000"/>
              </a:lnSpc>
              <a:buSzPct val="80000"/>
              <a:buFont typeface="Wingdings" panose="05000000000000000000" pitchFamily="2" charset="2"/>
              <a:buChar char="l"/>
            </a:pPr>
            <a:r>
              <a:rPr lang="zh-CN" altLang="en-US" sz="2600" u="none" dirty="0">
                <a:latin typeface="+mn-ea"/>
                <a:ea typeface="+mn-ea"/>
              </a:rPr>
              <a:t>除了以上三种基本状态，</a:t>
            </a:r>
            <a:r>
              <a:rPr lang="en-US" altLang="zh-CN" sz="2600" u="none" dirty="0">
                <a:latin typeface="+mn-ea"/>
                <a:ea typeface="+mn-ea"/>
              </a:rPr>
              <a:t>Linux</a:t>
            </a:r>
            <a:r>
              <a:rPr lang="zh-CN" altLang="en-US" sz="2600" u="none" dirty="0">
                <a:latin typeface="+mn-ea"/>
                <a:ea typeface="+mn-ea"/>
              </a:rPr>
              <a:t>还描述进程的以下状态</a:t>
            </a:r>
            <a:r>
              <a:rPr lang="zh-CN" altLang="en-US" sz="2600" dirty="0">
                <a:latin typeface="+mn-ea"/>
                <a:ea typeface="+mn-ea"/>
              </a:rPr>
              <a:t>：</a:t>
            </a:r>
            <a:endParaRPr lang="en-US" altLang="zh-CN" sz="2600" dirty="0">
              <a:latin typeface="+mn-ea"/>
              <a:ea typeface="+mn-ea"/>
            </a:endParaRPr>
          </a:p>
          <a:p>
            <a:pPr algn="l">
              <a:lnSpc>
                <a:spcPct val="150000"/>
              </a:lnSpc>
            </a:pPr>
            <a:r>
              <a:rPr lang="zh-CN" altLang="en-US" sz="2600" dirty="0">
                <a:solidFill>
                  <a:srgbClr val="CC0099"/>
                </a:solidFill>
                <a:latin typeface="+mn-ea"/>
                <a:ea typeface="+mn-ea"/>
              </a:rPr>
              <a:t>休眠状态</a:t>
            </a:r>
            <a:r>
              <a:rPr lang="zh-CN" altLang="en-US" sz="2600" dirty="0">
                <a:latin typeface="+mn-ea"/>
                <a:ea typeface="+mn-ea"/>
              </a:rPr>
              <a:t>：进程主动暂时停止运行（分可中断休眠和不可中断休眠）。</a:t>
            </a:r>
          </a:p>
          <a:p>
            <a:pPr algn="l">
              <a:lnSpc>
                <a:spcPct val="150000"/>
              </a:lnSpc>
            </a:pPr>
            <a:r>
              <a:rPr lang="zh-CN" altLang="en-US" sz="2600" dirty="0">
                <a:solidFill>
                  <a:srgbClr val="CC0099"/>
                </a:solidFill>
                <a:latin typeface="+mn-ea"/>
                <a:ea typeface="+mn-ea"/>
              </a:rPr>
              <a:t>僵死状态</a:t>
            </a:r>
            <a:r>
              <a:rPr lang="zh-CN" altLang="en-US" sz="2600" dirty="0">
                <a:latin typeface="+mn-ea"/>
                <a:ea typeface="+mn-ea"/>
              </a:rPr>
              <a:t>：进程的运行已经结束，但它没有释放系统资源，如没有释放内存和</a:t>
            </a:r>
            <a:r>
              <a:rPr lang="en-US" altLang="zh-CN" sz="2600" dirty="0" err="1">
                <a:latin typeface="+mn-ea"/>
                <a:ea typeface="+mn-ea"/>
              </a:rPr>
              <a:t>task_struct</a:t>
            </a:r>
            <a:r>
              <a:rPr lang="zh-CN" altLang="en-US" sz="2600" dirty="0">
                <a:latin typeface="+mn-ea"/>
                <a:ea typeface="+mn-ea"/>
              </a:rPr>
              <a:t>结构等。</a:t>
            </a:r>
          </a:p>
          <a:p>
            <a:pPr algn="l">
              <a:lnSpc>
                <a:spcPct val="150000"/>
              </a:lnSpc>
            </a:pPr>
            <a:r>
              <a:rPr lang="zh-CN" altLang="en-US" sz="2600" dirty="0">
                <a:solidFill>
                  <a:srgbClr val="CC0099"/>
                </a:solidFill>
                <a:latin typeface="+mn-ea"/>
                <a:ea typeface="+mn-ea"/>
              </a:rPr>
              <a:t>终止状态</a:t>
            </a:r>
            <a:r>
              <a:rPr lang="zh-CN" altLang="en-US" sz="2600" dirty="0">
                <a:latin typeface="+mn-ea"/>
                <a:ea typeface="+mn-ea"/>
              </a:rPr>
              <a:t>：进程已经结束，系统正在回收资源。</a:t>
            </a:r>
          </a:p>
        </p:txBody>
      </p:sp>
      <p:sp>
        <p:nvSpPr>
          <p:cNvPr id="5" name="Rectangle 2"/>
          <p:cNvSpPr>
            <a:spLocks noGrp="1" noChangeArrowheads="1"/>
          </p:cNvSpPr>
          <p:nvPr>
            <p:ph type="title"/>
          </p:nvPr>
        </p:nvSpPr>
        <p:spPr>
          <a:xfrm>
            <a:off x="457200" y="122238"/>
            <a:ext cx="7543800" cy="858837"/>
          </a:xfrm>
        </p:spPr>
        <p:txBody>
          <a:bodyPr/>
          <a:lstStyle/>
          <a:p>
            <a:r>
              <a:rPr lang="en-US" altLang="zh-CN" dirty="0" err="1"/>
              <a:t>linux</a:t>
            </a:r>
            <a:r>
              <a:rPr lang="zh-CN" altLang="en-US" dirty="0"/>
              <a:t>进程状态 </a:t>
            </a:r>
            <a:endParaRPr lang="zh-CN" altLang="en-US" sz="40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7</a:t>
            </a:fld>
            <a:endParaRPr lang="en-US" altLang="zh-CN"/>
          </a:p>
        </p:txBody>
      </p:sp>
    </p:spTree>
    <p:extLst>
      <p:ext uri="{BB962C8B-B14F-4D97-AF65-F5344CB8AC3E}">
        <p14:creationId xmlns:p14="http://schemas.microsoft.com/office/powerpoint/2010/main" val="164753505"/>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进程调度</a:t>
            </a:r>
          </a:p>
        </p:txBody>
      </p:sp>
      <p:sp>
        <p:nvSpPr>
          <p:cNvPr id="3" name="内容占位符 2"/>
          <p:cNvSpPr>
            <a:spLocks noGrp="1"/>
          </p:cNvSpPr>
          <p:nvPr>
            <p:ph idx="1"/>
          </p:nvPr>
        </p:nvSpPr>
        <p:spPr>
          <a:xfrm>
            <a:off x="457200" y="1628800"/>
            <a:ext cx="8229600" cy="4950097"/>
          </a:xfrm>
        </p:spPr>
        <p:txBody>
          <a:bodyPr/>
          <a:lstStyle/>
          <a:p>
            <a:pPr>
              <a:lnSpc>
                <a:spcPct val="130000"/>
              </a:lnSpc>
            </a:pPr>
            <a:r>
              <a:rPr lang="zh-CN" altLang="en-US" sz="2500" dirty="0"/>
              <a:t>对于</a:t>
            </a:r>
            <a:r>
              <a:rPr lang="zh-CN" altLang="en-US" sz="2500" dirty="0">
                <a:solidFill>
                  <a:srgbClr val="CC0099"/>
                </a:solidFill>
              </a:rPr>
              <a:t>实时进程</a:t>
            </a:r>
            <a:r>
              <a:rPr lang="zh-CN" altLang="en-US" sz="2500" dirty="0"/>
              <a:t>，</a:t>
            </a:r>
            <a:r>
              <a:rPr lang="en-US" altLang="zh-CN" sz="2500" dirty="0"/>
              <a:t>Linux</a:t>
            </a:r>
            <a:r>
              <a:rPr lang="zh-CN" altLang="en-US" sz="2500" dirty="0"/>
              <a:t>采用了</a:t>
            </a:r>
            <a:r>
              <a:rPr lang="zh-CN" altLang="en-US" sz="2500" dirty="0">
                <a:solidFill>
                  <a:srgbClr val="0000CC"/>
                </a:solidFill>
              </a:rPr>
              <a:t>两种调度策略</a:t>
            </a:r>
            <a:r>
              <a:rPr lang="zh-CN" altLang="en-US" sz="2500" dirty="0"/>
              <a:t>：</a:t>
            </a:r>
            <a:endParaRPr lang="en-US" altLang="zh-CN" sz="2500" dirty="0"/>
          </a:p>
          <a:p>
            <a:pPr marL="0" indent="0">
              <a:lnSpc>
                <a:spcPct val="130000"/>
              </a:lnSpc>
              <a:buNone/>
            </a:pPr>
            <a:r>
              <a:rPr lang="en-US" altLang="zh-CN" sz="2500" dirty="0">
                <a:solidFill>
                  <a:srgbClr val="CC0099"/>
                </a:solidFill>
              </a:rPr>
              <a:t>   </a:t>
            </a:r>
            <a:r>
              <a:rPr lang="zh-CN" altLang="en-US" sz="2500" dirty="0">
                <a:solidFill>
                  <a:srgbClr val="CC0099"/>
                </a:solidFill>
              </a:rPr>
              <a:t>即</a:t>
            </a:r>
            <a:r>
              <a:rPr lang="en-US" altLang="zh-CN" sz="2500" dirty="0">
                <a:solidFill>
                  <a:srgbClr val="CC0099"/>
                </a:solidFill>
              </a:rPr>
              <a:t>FIFO(</a:t>
            </a:r>
            <a:r>
              <a:rPr lang="zh-CN" altLang="en-US" sz="2500" dirty="0">
                <a:solidFill>
                  <a:srgbClr val="CC0099"/>
                </a:solidFill>
              </a:rPr>
              <a:t>先来先服务调度</a:t>
            </a:r>
            <a:r>
              <a:rPr lang="en-US" altLang="zh-CN" sz="2500" dirty="0">
                <a:solidFill>
                  <a:srgbClr val="CC0099"/>
                </a:solidFill>
              </a:rPr>
              <a:t>)</a:t>
            </a:r>
            <a:r>
              <a:rPr lang="zh-CN" altLang="en-US" sz="2500" dirty="0">
                <a:solidFill>
                  <a:srgbClr val="CC0099"/>
                </a:solidFill>
              </a:rPr>
              <a:t>和</a:t>
            </a:r>
            <a:r>
              <a:rPr lang="en-US" altLang="zh-CN" sz="2500" dirty="0">
                <a:solidFill>
                  <a:srgbClr val="CC0099"/>
                </a:solidFill>
              </a:rPr>
              <a:t>RR</a:t>
            </a:r>
            <a:r>
              <a:rPr lang="zh-CN" altLang="en-US" sz="2500" dirty="0">
                <a:solidFill>
                  <a:srgbClr val="CC0099"/>
                </a:solidFill>
              </a:rPr>
              <a:t>（时间片轮转调度）</a:t>
            </a:r>
            <a:r>
              <a:rPr lang="zh-CN" altLang="en-US" sz="2500" dirty="0"/>
              <a:t>。对 </a:t>
            </a:r>
            <a:endParaRPr lang="en-US" altLang="zh-CN" sz="2500" dirty="0"/>
          </a:p>
          <a:p>
            <a:pPr marL="0" indent="0">
              <a:lnSpc>
                <a:spcPct val="130000"/>
              </a:lnSpc>
              <a:buNone/>
            </a:pPr>
            <a:r>
              <a:rPr lang="en-US" altLang="zh-CN" sz="2500" dirty="0"/>
              <a:t>   </a:t>
            </a:r>
            <a:r>
              <a:rPr lang="zh-CN" altLang="en-US" sz="2500" dirty="0"/>
              <a:t>应这两种调度策略，实时就绪进程被组织成</a:t>
            </a:r>
            <a:r>
              <a:rPr lang="en-US" altLang="zh-CN" sz="2500" dirty="0" err="1"/>
              <a:t>HED_FIFO</a:t>
            </a:r>
            <a:r>
              <a:rPr lang="en-US" altLang="zh-CN" sz="2500" dirty="0"/>
              <a:t> </a:t>
            </a:r>
          </a:p>
          <a:p>
            <a:pPr marL="0" indent="0">
              <a:lnSpc>
                <a:spcPct val="130000"/>
              </a:lnSpc>
              <a:buNone/>
            </a:pPr>
            <a:r>
              <a:rPr lang="en-US" altLang="zh-CN" sz="2500" dirty="0"/>
              <a:t>   </a:t>
            </a:r>
            <a:r>
              <a:rPr lang="zh-CN" altLang="en-US" sz="2500" dirty="0"/>
              <a:t>和</a:t>
            </a:r>
            <a:r>
              <a:rPr lang="en-US" altLang="zh-CN" sz="2500" dirty="0" err="1"/>
              <a:t>SCHED_RR</a:t>
            </a:r>
            <a:r>
              <a:rPr lang="zh-CN" altLang="en-US" sz="2500" dirty="0"/>
              <a:t>队列。</a:t>
            </a:r>
            <a:endParaRPr lang="en-US" altLang="zh-CN" sz="2500" dirty="0"/>
          </a:p>
          <a:p>
            <a:pPr>
              <a:lnSpc>
                <a:spcPct val="130000"/>
              </a:lnSpc>
            </a:pPr>
            <a:r>
              <a:rPr lang="zh-CN" altLang="en-US" sz="2500" dirty="0">
                <a:solidFill>
                  <a:srgbClr val="0000CC"/>
                </a:solidFill>
              </a:rPr>
              <a:t>实时进程具有一定程度的紧迫性</a:t>
            </a:r>
            <a:r>
              <a:rPr lang="zh-CN" altLang="en-US" sz="2500" dirty="0"/>
              <a:t>，用</a:t>
            </a:r>
            <a:r>
              <a:rPr lang="en-US" altLang="zh-CN" sz="2500" dirty="0" err="1"/>
              <a:t>rt_priority</a:t>
            </a:r>
            <a:r>
              <a:rPr lang="zh-CN" altLang="en-US" sz="2500" dirty="0"/>
              <a:t>来表现进程的紧迫程度。实时进程的</a:t>
            </a:r>
            <a:r>
              <a:rPr lang="en-US" altLang="zh-CN" sz="2500" dirty="0"/>
              <a:t>counter</a:t>
            </a:r>
            <a:r>
              <a:rPr lang="zh-CN" altLang="en-US" sz="2500" dirty="0"/>
              <a:t>只用来表示该进程的剩余时间片，并不作为衡量它是否值得运行的标准，这和普通进程是有区别的。</a:t>
            </a:r>
            <a:endParaRPr lang="en-US" altLang="zh-CN" sz="2500" dirty="0"/>
          </a:p>
          <a:p>
            <a:endParaRPr lang="zh-CN" altLang="en-US" sz="24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70</a:t>
            </a:fld>
            <a:endParaRPr lang="en-US" altLang="zh-CN"/>
          </a:p>
        </p:txBody>
      </p:sp>
    </p:spTree>
    <p:extLst>
      <p:ext uri="{BB962C8B-B14F-4D97-AF65-F5344CB8AC3E}">
        <p14:creationId xmlns:p14="http://schemas.microsoft.com/office/powerpoint/2010/main" val="2495643286"/>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进程调度</a:t>
            </a:r>
          </a:p>
        </p:txBody>
      </p:sp>
      <p:sp>
        <p:nvSpPr>
          <p:cNvPr id="3" name="内容占位符 2"/>
          <p:cNvSpPr>
            <a:spLocks noGrp="1"/>
          </p:cNvSpPr>
          <p:nvPr>
            <p:ph idx="1"/>
          </p:nvPr>
        </p:nvSpPr>
        <p:spPr>
          <a:xfrm>
            <a:off x="323528" y="1753642"/>
            <a:ext cx="8496944" cy="4411662"/>
          </a:xfrm>
        </p:spPr>
        <p:txBody>
          <a:bodyPr/>
          <a:lstStyle/>
          <a:p>
            <a:r>
              <a:rPr lang="zh-CN" altLang="en-US" sz="2500" dirty="0"/>
              <a:t>对于</a:t>
            </a:r>
            <a:r>
              <a:rPr lang="zh-CN" altLang="en-US" sz="2500" dirty="0">
                <a:solidFill>
                  <a:srgbClr val="0000CC"/>
                </a:solidFill>
              </a:rPr>
              <a:t>先来先服务调度策略</a:t>
            </a:r>
            <a:r>
              <a:rPr lang="zh-CN" altLang="en-US" sz="2500" dirty="0"/>
              <a:t>，实时优先级高的进程更紧迫，可优先分配</a:t>
            </a:r>
            <a:r>
              <a:rPr lang="en-US" altLang="zh-CN" sz="2500" dirty="0"/>
              <a:t>CUP</a:t>
            </a:r>
            <a:r>
              <a:rPr lang="zh-CN" altLang="en-US" sz="2500" dirty="0"/>
              <a:t>。在运行过程中，如果没有优先级更高的进程，则一直运行，直到完成；如果有优先级更高的进程，则会被抢占，进程放弃</a:t>
            </a:r>
            <a:r>
              <a:rPr lang="en-US" altLang="zh-CN" sz="2500" dirty="0"/>
              <a:t>CUP</a:t>
            </a:r>
            <a:r>
              <a:rPr lang="zh-CN" altLang="en-US" sz="2500" dirty="0"/>
              <a:t>，被放到</a:t>
            </a:r>
            <a:r>
              <a:rPr lang="en-US" altLang="zh-CN" sz="2500" dirty="0" err="1"/>
              <a:t>SCHED_FIFO</a:t>
            </a:r>
            <a:r>
              <a:rPr lang="zh-CN" altLang="en-US" sz="2500" dirty="0"/>
              <a:t>队列的末尾排队。</a:t>
            </a:r>
            <a:endParaRPr lang="en-US" altLang="zh-CN" sz="2500" dirty="0"/>
          </a:p>
          <a:p>
            <a:r>
              <a:rPr lang="zh-CN" altLang="en-US" sz="2500" dirty="0"/>
              <a:t>对于</a:t>
            </a:r>
            <a:r>
              <a:rPr lang="zh-CN" altLang="en-US" sz="2500" dirty="0">
                <a:solidFill>
                  <a:srgbClr val="0000CC"/>
                </a:solidFill>
              </a:rPr>
              <a:t>时间片轮转调度策略</a:t>
            </a:r>
            <a:r>
              <a:rPr lang="zh-CN" altLang="en-US" sz="2500" dirty="0"/>
              <a:t>，在实时进程运行过程中，</a:t>
            </a:r>
            <a:r>
              <a:rPr lang="en-US" altLang="zh-CN" sz="2500" dirty="0"/>
              <a:t>counter</a:t>
            </a:r>
            <a:r>
              <a:rPr lang="zh-CN" altLang="en-US" sz="2500" dirty="0"/>
              <a:t>为进程的剩余时间片。只要时间片没有用完，进程会一直运行，直到有一个进程因</a:t>
            </a:r>
            <a:r>
              <a:rPr lang="en-US" altLang="zh-CN" sz="2500" dirty="0"/>
              <a:t>I/O</a:t>
            </a:r>
            <a:r>
              <a:rPr lang="zh-CN" altLang="en-US" sz="2500" dirty="0"/>
              <a:t>阻塞，或主动释放</a:t>
            </a:r>
            <a:r>
              <a:rPr lang="en-US" altLang="zh-CN" sz="2500" dirty="0"/>
              <a:t>CPU,</a:t>
            </a:r>
            <a:r>
              <a:rPr lang="zh-CN" altLang="en-US" sz="2500" dirty="0"/>
              <a:t>或者是</a:t>
            </a:r>
            <a:r>
              <a:rPr lang="en-US" altLang="zh-CN" sz="2500" dirty="0"/>
              <a:t>CPU</a:t>
            </a:r>
            <a:r>
              <a:rPr lang="zh-CN" altLang="en-US" sz="2500" dirty="0"/>
              <a:t>被另一个具有更高</a:t>
            </a:r>
            <a:r>
              <a:rPr lang="en-US" altLang="zh-CN" sz="2500" dirty="0" err="1"/>
              <a:t>rt_priority</a:t>
            </a:r>
            <a:r>
              <a:rPr lang="zh-CN" altLang="en-US" sz="2500" dirty="0"/>
              <a:t>的实时进程抢先，进程放弃</a:t>
            </a:r>
            <a:r>
              <a:rPr lang="en-US" altLang="zh-CN" sz="2500" dirty="0"/>
              <a:t>CPU,</a:t>
            </a:r>
            <a:r>
              <a:rPr lang="zh-CN" altLang="en-US" sz="2500" dirty="0"/>
              <a:t>被放到</a:t>
            </a:r>
            <a:r>
              <a:rPr lang="en-US" altLang="zh-CN" sz="2500" dirty="0" err="1"/>
              <a:t>SCHED_RR</a:t>
            </a:r>
            <a:r>
              <a:rPr lang="zh-CN" altLang="en-US" sz="2500" dirty="0"/>
              <a:t>队列的末尾排队。</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71</a:t>
            </a:fld>
            <a:endParaRPr lang="en-US" altLang="zh-CN"/>
          </a:p>
        </p:txBody>
      </p:sp>
    </p:spTree>
    <p:extLst>
      <p:ext uri="{BB962C8B-B14F-4D97-AF65-F5344CB8AC3E}">
        <p14:creationId xmlns:p14="http://schemas.microsoft.com/office/powerpoint/2010/main" val="3462057727"/>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body" idx="1"/>
          </p:nvPr>
        </p:nvSpPr>
        <p:spPr>
          <a:xfrm>
            <a:off x="179512" y="1484784"/>
            <a:ext cx="8568952" cy="4968552"/>
          </a:xfrm>
        </p:spPr>
        <p:txBody>
          <a:bodyPr/>
          <a:lstStyle/>
          <a:p>
            <a:pPr marL="107950" indent="0">
              <a:lnSpc>
                <a:spcPct val="150000"/>
              </a:lnSpc>
              <a:buNone/>
            </a:pPr>
            <a:r>
              <a:rPr lang="en-US" altLang="zh-CN" sz="2600" dirty="0"/>
              <a:t>Linux</a:t>
            </a:r>
            <a:r>
              <a:rPr lang="zh-CN" altLang="en-US" sz="2600" dirty="0"/>
              <a:t>操作系统包括</a:t>
            </a:r>
            <a:r>
              <a:rPr lang="en-US" altLang="zh-CN" sz="2600" dirty="0"/>
              <a:t>3</a:t>
            </a:r>
            <a:r>
              <a:rPr lang="zh-CN" altLang="en-US" sz="2600" dirty="0"/>
              <a:t>中不同类型的进程，每种进程都有自己的特点和属性。</a:t>
            </a:r>
            <a:endParaRPr lang="en-US" altLang="zh-CN" sz="2600" dirty="0"/>
          </a:p>
          <a:p>
            <a:pPr marL="107950" indent="0">
              <a:lnSpc>
                <a:spcPct val="150000"/>
              </a:lnSpc>
              <a:buNone/>
            </a:pPr>
            <a:r>
              <a:rPr lang="zh-CN" altLang="en-US" sz="2600" dirty="0"/>
              <a:t>（</a:t>
            </a:r>
            <a:r>
              <a:rPr lang="en-US" altLang="zh-CN" sz="2600" dirty="0"/>
              <a:t>1</a:t>
            </a:r>
            <a:r>
              <a:rPr lang="zh-CN" altLang="en-US" sz="2600" dirty="0"/>
              <a:t>）</a:t>
            </a:r>
            <a:r>
              <a:rPr lang="zh-CN" altLang="en-US" sz="2600" dirty="0">
                <a:solidFill>
                  <a:srgbClr val="0000CC"/>
                </a:solidFill>
              </a:rPr>
              <a:t>交互进程</a:t>
            </a:r>
            <a:r>
              <a:rPr lang="zh-CN" altLang="en-US" sz="2600" dirty="0"/>
              <a:t>：由</a:t>
            </a:r>
            <a:r>
              <a:rPr lang="en-US" altLang="zh-CN" sz="2600" dirty="0"/>
              <a:t>shell</a:t>
            </a:r>
            <a:r>
              <a:rPr lang="zh-CN" altLang="en-US" sz="2600" dirty="0"/>
              <a:t>启动</a:t>
            </a:r>
            <a:r>
              <a:rPr lang="en-US" altLang="zh-CN" sz="2600" dirty="0"/>
              <a:t>,</a:t>
            </a:r>
            <a:r>
              <a:rPr lang="zh-CN" altLang="en-US" sz="2600" dirty="0"/>
              <a:t>可以工作在前</a:t>
            </a:r>
            <a:r>
              <a:rPr lang="en-US" altLang="zh-CN" sz="2600" dirty="0"/>
              <a:t>/</a:t>
            </a:r>
            <a:r>
              <a:rPr lang="zh-CN" altLang="en-US" sz="2600" dirty="0"/>
              <a:t>后台。</a:t>
            </a:r>
          </a:p>
          <a:p>
            <a:pPr marL="107950" indent="0">
              <a:lnSpc>
                <a:spcPct val="150000"/>
              </a:lnSpc>
              <a:buNone/>
            </a:pPr>
            <a:r>
              <a:rPr lang="zh-CN" altLang="en-US" sz="2600" dirty="0"/>
              <a:t>（</a:t>
            </a:r>
            <a:r>
              <a:rPr lang="en-US" altLang="zh-CN" sz="2600" dirty="0"/>
              <a:t>2</a:t>
            </a:r>
            <a:r>
              <a:rPr lang="zh-CN" altLang="en-US" sz="2600" dirty="0"/>
              <a:t>）</a:t>
            </a:r>
            <a:r>
              <a:rPr lang="zh-CN" altLang="en-US" sz="2600" dirty="0">
                <a:solidFill>
                  <a:srgbClr val="0000CC"/>
                </a:solidFill>
              </a:rPr>
              <a:t>批处理进程</a:t>
            </a:r>
            <a:r>
              <a:rPr lang="zh-CN" altLang="en-US" sz="2600" dirty="0"/>
              <a:t>：这种进程与终端没有联系，是一 </a:t>
            </a:r>
            <a:endParaRPr lang="en-US" altLang="zh-CN" sz="2600" dirty="0"/>
          </a:p>
          <a:p>
            <a:pPr marL="107950" indent="0">
              <a:lnSpc>
                <a:spcPct val="150000"/>
              </a:lnSpc>
              <a:buNone/>
            </a:pPr>
            <a:r>
              <a:rPr lang="en-US" altLang="zh-CN" sz="2600" dirty="0"/>
              <a:t>         </a:t>
            </a:r>
            <a:r>
              <a:rPr lang="zh-CN" altLang="en-US" sz="2600" dirty="0"/>
              <a:t>个进程序列。</a:t>
            </a:r>
          </a:p>
          <a:p>
            <a:pPr marL="107950" indent="0">
              <a:lnSpc>
                <a:spcPct val="150000"/>
              </a:lnSpc>
              <a:buNone/>
            </a:pPr>
            <a:r>
              <a:rPr lang="zh-CN" altLang="en-US" sz="2600" dirty="0"/>
              <a:t>（</a:t>
            </a:r>
            <a:r>
              <a:rPr lang="en-US" altLang="zh-CN" sz="2600" dirty="0"/>
              <a:t>3</a:t>
            </a:r>
            <a:r>
              <a:rPr lang="zh-CN" altLang="en-US" sz="2600" dirty="0"/>
              <a:t>）</a:t>
            </a:r>
            <a:r>
              <a:rPr lang="zh-CN" altLang="en-US" sz="2600" dirty="0">
                <a:solidFill>
                  <a:srgbClr val="0000CC"/>
                </a:solidFill>
              </a:rPr>
              <a:t>守护进程</a:t>
            </a:r>
            <a:r>
              <a:rPr lang="zh-CN" altLang="en-US" sz="2600" dirty="0"/>
              <a:t>：</a:t>
            </a:r>
            <a:r>
              <a:rPr lang="en-US" altLang="zh-CN" sz="2600" dirty="0"/>
              <a:t>Linux</a:t>
            </a:r>
            <a:r>
              <a:rPr lang="zh-CN" altLang="en-US" sz="2600" dirty="0"/>
              <a:t>系统自动启动，工作在</a:t>
            </a:r>
            <a:endParaRPr lang="en-US" altLang="zh-CN" sz="2600" dirty="0"/>
          </a:p>
          <a:p>
            <a:pPr marL="107950" indent="0">
              <a:lnSpc>
                <a:spcPct val="150000"/>
              </a:lnSpc>
              <a:buNone/>
            </a:pPr>
            <a:r>
              <a:rPr lang="en-US" altLang="zh-CN" sz="2600" dirty="0"/>
              <a:t>          </a:t>
            </a:r>
            <a:r>
              <a:rPr lang="zh-CN" altLang="en-US" sz="2600" dirty="0"/>
              <a:t>后台，用于监视特定服务。</a:t>
            </a:r>
          </a:p>
        </p:txBody>
      </p:sp>
      <p:sp>
        <p:nvSpPr>
          <p:cNvPr id="3" name="Rectangle 2"/>
          <p:cNvSpPr>
            <a:spLocks noGrp="1" noChangeArrowheads="1"/>
          </p:cNvSpPr>
          <p:nvPr>
            <p:ph type="title"/>
          </p:nvPr>
        </p:nvSpPr>
        <p:spPr>
          <a:xfrm>
            <a:off x="457200" y="122238"/>
            <a:ext cx="7543800" cy="858837"/>
          </a:xfrm>
        </p:spPr>
        <p:txBody>
          <a:bodyPr/>
          <a:lstStyle/>
          <a:p>
            <a:r>
              <a:rPr lang="en-US" altLang="zh-CN" dirty="0"/>
              <a:t>9.4  Linux</a:t>
            </a:r>
            <a:r>
              <a:rPr lang="zh-CN" altLang="en-US" dirty="0"/>
              <a:t>守护进程</a:t>
            </a:r>
            <a:endParaRPr lang="zh-CN" altLang="en-US" sz="40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72</a:t>
            </a:fld>
            <a:endParaRPr lang="en-US" altLang="zh-CN"/>
          </a:p>
        </p:txBody>
      </p:sp>
    </p:spTree>
    <p:extLst>
      <p:ext uri="{BB962C8B-B14F-4D97-AF65-F5344CB8AC3E}">
        <p14:creationId xmlns:p14="http://schemas.microsoft.com/office/powerpoint/2010/main" val="352500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a:r>
              <a:rPr lang="en-US" altLang="zh-CN" dirty="0"/>
              <a:t>Linux</a:t>
            </a:r>
            <a:r>
              <a:rPr lang="zh-CN" altLang="en-US" dirty="0"/>
              <a:t>守护进程</a:t>
            </a:r>
          </a:p>
        </p:txBody>
      </p:sp>
      <p:sp>
        <p:nvSpPr>
          <p:cNvPr id="57347" name="Text Box 3"/>
          <p:cNvSpPr txBox="1">
            <a:spLocks noChangeArrowheads="1"/>
          </p:cNvSpPr>
          <p:nvPr/>
        </p:nvSpPr>
        <p:spPr bwMode="auto">
          <a:xfrm>
            <a:off x="222448" y="1312887"/>
            <a:ext cx="8382000" cy="4924425"/>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68686"/>
                  </a:outerShdw>
                </a:effectLst>
              </a14:hiddenEffects>
            </a:ext>
          </a:extLst>
        </p:spPr>
        <p:txBody>
          <a:bodyPr>
            <a:spAutoFit/>
          </a:bodyPr>
          <a:lstStyle/>
          <a:p>
            <a:pPr algn="l"/>
            <a:r>
              <a:rPr lang="zh-CN" altLang="en-US" sz="2600" u="none" dirty="0">
                <a:solidFill>
                  <a:schemeClr val="tx2"/>
                </a:solidFill>
                <a:latin typeface="+mn-ea"/>
                <a:ea typeface="+mn-ea"/>
              </a:rPr>
              <a:t>一、</a:t>
            </a:r>
            <a:r>
              <a:rPr lang="zh-CN" altLang="en-US" sz="2600" u="none" dirty="0">
                <a:solidFill>
                  <a:srgbClr val="0000CC"/>
                </a:solidFill>
                <a:latin typeface="+mn-ea"/>
                <a:ea typeface="+mn-ea"/>
              </a:rPr>
              <a:t>守护进程</a:t>
            </a:r>
            <a:r>
              <a:rPr lang="zh-CN" altLang="en-US" sz="2600" u="none" dirty="0">
                <a:solidFill>
                  <a:schemeClr val="tx2"/>
                </a:solidFill>
                <a:latin typeface="+mn-ea"/>
                <a:ea typeface="+mn-ea"/>
              </a:rPr>
              <a:t>简介</a:t>
            </a:r>
            <a:endParaRPr lang="zh-CN" altLang="en-US" sz="2600" u="none" dirty="0">
              <a:latin typeface="+mn-ea"/>
              <a:ea typeface="+mn-ea"/>
            </a:endParaRPr>
          </a:p>
          <a:p>
            <a:pPr marL="457200" indent="-457200" algn="l">
              <a:buSzPct val="80000"/>
              <a:buFont typeface="Wingdings" panose="05000000000000000000" pitchFamily="2" charset="2"/>
              <a:buChar char="l"/>
            </a:pPr>
            <a:r>
              <a:rPr lang="zh-CN" altLang="en-US" sz="2600" dirty="0">
                <a:latin typeface="+mn-ea"/>
                <a:ea typeface="+mn-ea"/>
              </a:rPr>
              <a:t>守护进程（</a:t>
            </a:r>
            <a:r>
              <a:rPr lang="en-US" altLang="zh-CN" sz="2600" dirty="0">
                <a:latin typeface="+mn-ea"/>
                <a:ea typeface="+mn-ea"/>
              </a:rPr>
              <a:t>Daemon</a:t>
            </a:r>
            <a:r>
              <a:rPr lang="zh-CN" altLang="en-US" sz="2600" dirty="0">
                <a:latin typeface="+mn-ea"/>
                <a:ea typeface="+mn-ea"/>
              </a:rPr>
              <a:t>，也称为精灵进程）是</a:t>
            </a:r>
            <a:r>
              <a:rPr lang="en-US" altLang="zh-CN" sz="2600" dirty="0">
                <a:latin typeface="+mn-ea"/>
                <a:ea typeface="+mn-ea"/>
              </a:rPr>
              <a:t>Linux</a:t>
            </a:r>
            <a:r>
              <a:rPr lang="zh-CN" altLang="en-US" sz="2600" dirty="0">
                <a:latin typeface="+mn-ea"/>
                <a:ea typeface="+mn-ea"/>
              </a:rPr>
              <a:t>系统</a:t>
            </a:r>
            <a:r>
              <a:rPr lang="en-US" altLang="zh-CN" sz="2600" dirty="0">
                <a:latin typeface="+mn-ea"/>
                <a:ea typeface="+mn-ea"/>
              </a:rPr>
              <a:t>3</a:t>
            </a:r>
            <a:r>
              <a:rPr lang="zh-CN" altLang="en-US" sz="2600" dirty="0">
                <a:latin typeface="+mn-ea"/>
                <a:ea typeface="+mn-ea"/>
              </a:rPr>
              <a:t>种进程之一，也是非常重要的一种。守护进程可以完成很多重要的工作，包括</a:t>
            </a:r>
            <a:r>
              <a:rPr lang="zh-CN" altLang="en-US" sz="2600" dirty="0">
                <a:solidFill>
                  <a:srgbClr val="FF9900"/>
                </a:solidFill>
                <a:latin typeface="+mn-ea"/>
                <a:ea typeface="+mn-ea"/>
              </a:rPr>
              <a:t>系统管理</a:t>
            </a:r>
            <a:r>
              <a:rPr lang="zh-CN" altLang="en-US" sz="2600" dirty="0">
                <a:latin typeface="+mn-ea"/>
                <a:ea typeface="+mn-ea"/>
              </a:rPr>
              <a:t>和</a:t>
            </a:r>
            <a:r>
              <a:rPr lang="zh-CN" altLang="en-US" sz="2600" dirty="0">
                <a:solidFill>
                  <a:srgbClr val="FF9900"/>
                </a:solidFill>
                <a:latin typeface="+mn-ea"/>
                <a:ea typeface="+mn-ea"/>
              </a:rPr>
              <a:t>网络服务</a:t>
            </a:r>
            <a:r>
              <a:rPr lang="zh-CN" altLang="en-US" sz="2600" dirty="0">
                <a:latin typeface="+mn-ea"/>
                <a:ea typeface="+mn-ea"/>
              </a:rPr>
              <a:t>等。</a:t>
            </a:r>
            <a:endParaRPr lang="en-US" altLang="zh-CN" sz="2600" dirty="0">
              <a:latin typeface="+mn-ea"/>
              <a:ea typeface="+mn-ea"/>
            </a:endParaRPr>
          </a:p>
          <a:p>
            <a:pPr marL="457200" indent="-457200" algn="l">
              <a:buSzPct val="80000"/>
              <a:buFont typeface="Wingdings" panose="05000000000000000000" pitchFamily="2" charset="2"/>
              <a:buChar char="l"/>
            </a:pPr>
            <a:r>
              <a:rPr lang="zh-CN" altLang="en-US" sz="2600" u="none" dirty="0">
                <a:latin typeface="+mn-ea"/>
                <a:ea typeface="+mn-ea"/>
              </a:rPr>
              <a:t>守护进程生存期长。它们独立于控制终端并且周期性地运行来执行某种特定的任务或连续运行，等待处理系统中某些发生的事件（例如</a:t>
            </a:r>
            <a:r>
              <a:rPr lang="en-US" altLang="zh-CN" sz="2600" u="none" dirty="0" err="1">
                <a:latin typeface="+mn-ea"/>
                <a:ea typeface="+mn-ea"/>
              </a:rPr>
              <a:t>xinetd</a:t>
            </a:r>
            <a:r>
              <a:rPr lang="zh-CN" altLang="en-US" sz="2600" u="none" dirty="0">
                <a:latin typeface="+mn-ea"/>
                <a:ea typeface="+mn-ea"/>
              </a:rPr>
              <a:t>和</a:t>
            </a:r>
            <a:r>
              <a:rPr lang="en-US" altLang="zh-CN" sz="2600" u="none" dirty="0" err="1">
                <a:latin typeface="+mn-ea"/>
                <a:ea typeface="+mn-ea"/>
              </a:rPr>
              <a:t>lpd</a:t>
            </a:r>
            <a:r>
              <a:rPr lang="zh-CN" altLang="en-US" sz="2600" u="none" dirty="0">
                <a:latin typeface="+mn-ea"/>
                <a:ea typeface="+mn-ea"/>
              </a:rPr>
              <a:t>）。</a:t>
            </a:r>
            <a:r>
              <a:rPr lang="zh-CN" altLang="en-US" sz="2600" dirty="0">
                <a:latin typeface="+mn-ea"/>
                <a:ea typeface="+mn-ea"/>
              </a:rPr>
              <a:t>守护进程通</a:t>
            </a:r>
            <a:r>
              <a:rPr lang="zh-CN" altLang="en-US" sz="2600" u="none" dirty="0">
                <a:latin typeface="+mn-ea"/>
                <a:ea typeface="+mn-ea"/>
              </a:rPr>
              <a:t>常在系统引导装入时启动，在系统关闭时终止。这些进程没有控制终端，在后台运行。</a:t>
            </a:r>
            <a:endParaRPr lang="en-US" altLang="zh-CN" sz="2600" u="none" dirty="0">
              <a:latin typeface="+mn-ea"/>
              <a:ea typeface="+mn-ea"/>
            </a:endParaRPr>
          </a:p>
          <a:p>
            <a:pPr marL="457200" indent="-457200" algn="l">
              <a:buSzPct val="80000"/>
              <a:buFont typeface="Wingdings" panose="05000000000000000000" pitchFamily="2" charset="2"/>
              <a:buChar char="l"/>
            </a:pPr>
            <a:r>
              <a:rPr lang="zh-CN" altLang="en-US" sz="2600" dirty="0">
                <a:latin typeface="+mn-ea"/>
                <a:ea typeface="+mn-ea"/>
              </a:rPr>
              <a:t>守护进程与后台进程的区别</a:t>
            </a:r>
            <a:r>
              <a:rPr lang="en-US" altLang="zh-CN" sz="2600" dirty="0">
                <a:latin typeface="+mn-ea"/>
                <a:ea typeface="+mn-ea"/>
              </a:rPr>
              <a:t>:</a:t>
            </a:r>
            <a:r>
              <a:rPr lang="zh-CN" altLang="en-US" sz="2600" dirty="0">
                <a:latin typeface="+mn-ea"/>
                <a:ea typeface="+mn-ea"/>
              </a:rPr>
              <a:t>后台运行的程序拥有控制终端，守护进程没有。</a:t>
            </a:r>
          </a:p>
          <a:p>
            <a:pPr marL="457200" indent="-457200" algn="l">
              <a:buSzPct val="80000"/>
              <a:buFont typeface="Wingdings" panose="05000000000000000000" pitchFamily="2" charset="2"/>
              <a:buChar char="l"/>
            </a:pPr>
            <a:endParaRPr lang="en-US" altLang="zh-CN" sz="2800" dirty="0">
              <a:latin typeface="+mn-ea"/>
              <a:ea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73</a:t>
            </a:fld>
            <a:endParaRPr lang="en-US" altLang="zh-CN"/>
          </a:p>
        </p:txBody>
      </p:sp>
    </p:spTree>
    <p:extLst>
      <p:ext uri="{BB962C8B-B14F-4D97-AF65-F5344CB8AC3E}">
        <p14:creationId xmlns:p14="http://schemas.microsoft.com/office/powerpoint/2010/main" val="373431020"/>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a:r>
              <a:rPr lang="zh-CN" altLang="en-US" dirty="0"/>
              <a:t>守护进程的启动</a:t>
            </a:r>
          </a:p>
        </p:txBody>
      </p:sp>
      <p:sp>
        <p:nvSpPr>
          <p:cNvPr id="57347" name="Text Box 3"/>
          <p:cNvSpPr txBox="1">
            <a:spLocks noChangeArrowheads="1"/>
          </p:cNvSpPr>
          <p:nvPr/>
        </p:nvSpPr>
        <p:spPr bwMode="auto">
          <a:xfrm>
            <a:off x="467544" y="1261204"/>
            <a:ext cx="8208912" cy="5324535"/>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68686"/>
                  </a:outerShdw>
                </a:effectLst>
              </a14:hiddenEffects>
            </a:ext>
          </a:extLst>
        </p:spPr>
        <p:txBody>
          <a:bodyPr wrap="square">
            <a:spAutoFit/>
          </a:bodyPr>
          <a:lstStyle/>
          <a:p>
            <a:pPr algn="l">
              <a:lnSpc>
                <a:spcPct val="120000"/>
              </a:lnSpc>
            </a:pPr>
            <a:r>
              <a:rPr lang="zh-CN" altLang="en-US" sz="2600" u="none" dirty="0">
                <a:solidFill>
                  <a:srgbClr val="0000CC"/>
                </a:solidFill>
                <a:latin typeface="+mn-ea"/>
                <a:ea typeface="+mn-ea"/>
              </a:rPr>
              <a:t>启动守护进程</a:t>
            </a:r>
            <a:r>
              <a:rPr lang="zh-CN" altLang="en-US" sz="2600" u="none" dirty="0">
                <a:latin typeface="+mn-ea"/>
                <a:ea typeface="+mn-ea"/>
              </a:rPr>
              <a:t>有如下方式：</a:t>
            </a:r>
            <a:endParaRPr lang="en-US" altLang="zh-CN" sz="2600" u="none" dirty="0">
              <a:latin typeface="+mn-ea"/>
              <a:ea typeface="+mn-ea"/>
            </a:endParaRPr>
          </a:p>
          <a:p>
            <a:pPr algn="l">
              <a:lnSpc>
                <a:spcPct val="120000"/>
              </a:lnSpc>
            </a:pPr>
            <a:r>
              <a:rPr lang="en-US" altLang="zh-CN" sz="2600" dirty="0">
                <a:latin typeface="+mn-ea"/>
                <a:ea typeface="+mn-ea"/>
              </a:rPr>
              <a:t>1. </a:t>
            </a:r>
            <a:r>
              <a:rPr lang="zh-CN" altLang="en-US" sz="2600" dirty="0">
                <a:latin typeface="+mn-ea"/>
                <a:ea typeface="+mn-ea"/>
              </a:rPr>
              <a:t>在系统启动时由系统初始化脚本启动，这些脚本一般在</a:t>
            </a:r>
            <a:r>
              <a:rPr lang="en-US" altLang="zh-CN" sz="2600" dirty="0">
                <a:latin typeface="+mn-ea"/>
                <a:ea typeface="+mn-ea"/>
              </a:rPr>
              <a:t>/</a:t>
            </a:r>
            <a:r>
              <a:rPr lang="en-US" altLang="zh-CN" sz="2600" dirty="0" err="1">
                <a:latin typeface="+mn-ea"/>
                <a:ea typeface="+mn-ea"/>
              </a:rPr>
              <a:t>etc</a:t>
            </a:r>
            <a:r>
              <a:rPr lang="zh-CN" altLang="en-US" sz="2600" dirty="0">
                <a:latin typeface="+mn-ea"/>
                <a:ea typeface="+mn-ea"/>
              </a:rPr>
              <a:t>或／</a:t>
            </a:r>
            <a:r>
              <a:rPr lang="en-US" altLang="zh-CN" sz="2600" dirty="0" err="1">
                <a:latin typeface="+mn-ea"/>
                <a:ea typeface="+mn-ea"/>
              </a:rPr>
              <a:t>etc</a:t>
            </a:r>
            <a:r>
              <a:rPr lang="en-US" altLang="zh-CN" sz="2600" dirty="0">
                <a:latin typeface="+mn-ea"/>
                <a:ea typeface="+mn-ea"/>
              </a:rPr>
              <a:t>/</a:t>
            </a:r>
            <a:r>
              <a:rPr lang="en-US" altLang="zh-CN" sz="2600" dirty="0" err="1">
                <a:latin typeface="+mn-ea"/>
                <a:ea typeface="+mn-ea"/>
              </a:rPr>
              <a:t>rc</a:t>
            </a:r>
            <a:r>
              <a:rPr lang="zh-CN" altLang="en-US" sz="2600" dirty="0">
                <a:latin typeface="+mn-ea"/>
                <a:ea typeface="+mn-ea"/>
              </a:rPr>
              <a:t>开头的目录。如</a:t>
            </a:r>
            <a:r>
              <a:rPr lang="en-US" altLang="zh-CN" sz="2600" dirty="0" err="1">
                <a:latin typeface="+mn-ea"/>
                <a:ea typeface="+mn-ea"/>
              </a:rPr>
              <a:t>ineted</a:t>
            </a:r>
            <a:r>
              <a:rPr lang="zh-CN" altLang="en-US" sz="2600" dirty="0">
                <a:latin typeface="+mn-ea"/>
                <a:ea typeface="+mn-ea"/>
              </a:rPr>
              <a:t>超级服务器，</a:t>
            </a:r>
            <a:r>
              <a:rPr lang="en-US" altLang="zh-CN" sz="2600" dirty="0">
                <a:latin typeface="+mn-ea"/>
                <a:ea typeface="+mn-ea"/>
              </a:rPr>
              <a:t>web</a:t>
            </a:r>
            <a:r>
              <a:rPr lang="zh-CN" altLang="en-US" sz="2600" dirty="0">
                <a:latin typeface="+mn-ea"/>
                <a:ea typeface="+mn-ea"/>
              </a:rPr>
              <a:t>服务器等；</a:t>
            </a:r>
          </a:p>
          <a:p>
            <a:pPr algn="l">
              <a:lnSpc>
                <a:spcPct val="120000"/>
              </a:lnSpc>
            </a:pPr>
            <a:r>
              <a:rPr lang="en-US" altLang="zh-CN" sz="2600" dirty="0">
                <a:latin typeface="+mn-ea"/>
                <a:ea typeface="+mn-ea"/>
              </a:rPr>
              <a:t>2. </a:t>
            </a:r>
            <a:r>
              <a:rPr lang="zh-CN" altLang="en-US" sz="2600" dirty="0">
                <a:latin typeface="+mn-ea"/>
                <a:ea typeface="+mn-ea"/>
              </a:rPr>
              <a:t>人工手动从</a:t>
            </a:r>
            <a:r>
              <a:rPr lang="en-US" altLang="zh-CN" sz="2600" dirty="0">
                <a:latin typeface="+mn-ea"/>
                <a:ea typeface="+mn-ea"/>
              </a:rPr>
              <a:t>Shell</a:t>
            </a:r>
            <a:r>
              <a:rPr lang="zh-CN" altLang="en-US" sz="2600" dirty="0">
                <a:latin typeface="+mn-ea"/>
                <a:ea typeface="+mn-ea"/>
              </a:rPr>
              <a:t>提示符启动，任何具有相应的执行权限的用户都可以使用这种方法启动守护进程。</a:t>
            </a:r>
            <a:endParaRPr lang="en-US" altLang="zh-CN" sz="2600" dirty="0">
              <a:latin typeface="+mn-ea"/>
              <a:ea typeface="+mn-ea"/>
            </a:endParaRPr>
          </a:p>
          <a:p>
            <a:pPr algn="l">
              <a:lnSpc>
                <a:spcPct val="120000"/>
              </a:lnSpc>
            </a:pPr>
            <a:r>
              <a:rPr lang="en-US" altLang="zh-CN" sz="2600" dirty="0">
                <a:latin typeface="+mn-ea"/>
                <a:ea typeface="+mn-ea"/>
              </a:rPr>
              <a:t>3. </a:t>
            </a:r>
            <a:r>
              <a:rPr lang="zh-CN" altLang="en-US" sz="2600" dirty="0">
                <a:latin typeface="+mn-ea"/>
                <a:ea typeface="+mn-ea"/>
              </a:rPr>
              <a:t>使用</a:t>
            </a:r>
            <a:r>
              <a:rPr lang="en-US" altLang="zh-CN" sz="2600" dirty="0" err="1">
                <a:latin typeface="+mn-ea"/>
                <a:ea typeface="+mn-ea"/>
              </a:rPr>
              <a:t>cron</a:t>
            </a:r>
            <a:r>
              <a:rPr lang="zh-CN" altLang="en-US" sz="2600" dirty="0">
                <a:latin typeface="+mn-ea"/>
                <a:ea typeface="+mn-ea"/>
              </a:rPr>
              <a:t>守护进程启动，</a:t>
            </a:r>
            <a:r>
              <a:rPr lang="en-US" altLang="zh-CN" sz="2600" dirty="0">
                <a:latin typeface="+mn-ea"/>
                <a:ea typeface="+mn-ea"/>
              </a:rPr>
              <a:t>corn</a:t>
            </a:r>
            <a:r>
              <a:rPr lang="zh-CN" altLang="en-US" sz="2600" dirty="0">
                <a:latin typeface="+mn-ea"/>
                <a:ea typeface="+mn-ea"/>
              </a:rPr>
              <a:t>守护进程按一定的规则执行一些程序，由它启动的程序也以守护进程的方式运行。</a:t>
            </a:r>
          </a:p>
          <a:p>
            <a:pPr algn="l">
              <a:lnSpc>
                <a:spcPct val="120000"/>
              </a:lnSpc>
            </a:pPr>
            <a:r>
              <a:rPr lang="en-US" altLang="zh-CN" sz="2600" dirty="0">
                <a:latin typeface="+mn-ea"/>
                <a:ea typeface="+mn-ea"/>
              </a:rPr>
              <a:t>4. </a:t>
            </a:r>
            <a:r>
              <a:rPr lang="zh-CN" altLang="en-US" sz="2600" dirty="0">
                <a:latin typeface="+mn-ea"/>
                <a:ea typeface="+mn-ea"/>
              </a:rPr>
              <a:t>执行</a:t>
            </a:r>
            <a:r>
              <a:rPr lang="en-US" altLang="zh-CN" sz="2600" dirty="0">
                <a:latin typeface="+mn-ea"/>
                <a:ea typeface="+mn-ea"/>
              </a:rPr>
              <a:t>at</a:t>
            </a:r>
            <a:r>
              <a:rPr lang="zh-CN" altLang="en-US" sz="2600" dirty="0">
                <a:latin typeface="+mn-ea"/>
                <a:ea typeface="+mn-ea"/>
              </a:rPr>
              <a:t>命令启动，在规定的日期执行某个任务。</a:t>
            </a:r>
          </a:p>
          <a:p>
            <a:pPr algn="l"/>
            <a:endParaRPr lang="zh-CN" altLang="en-US" sz="2800" u="none" dirty="0">
              <a:latin typeface="+mn-ea"/>
              <a:ea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74</a:t>
            </a:fld>
            <a:endParaRPr lang="en-US" altLang="zh-CN"/>
          </a:p>
        </p:txBody>
      </p:sp>
    </p:spTree>
    <p:extLst>
      <p:ext uri="{BB962C8B-B14F-4D97-AF65-F5344CB8AC3E}">
        <p14:creationId xmlns:p14="http://schemas.microsoft.com/office/powerpoint/2010/main" val="1679962420"/>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ctr"/>
            <a:r>
              <a:rPr lang="zh-CN" altLang="en-US" dirty="0"/>
              <a:t>守护进程工作方式</a:t>
            </a:r>
          </a:p>
        </p:txBody>
      </p:sp>
      <p:sp>
        <p:nvSpPr>
          <p:cNvPr id="74755" name="Text Box 3"/>
          <p:cNvSpPr txBox="1">
            <a:spLocks noChangeArrowheads="1"/>
          </p:cNvSpPr>
          <p:nvPr/>
        </p:nvSpPr>
        <p:spPr bwMode="auto">
          <a:xfrm>
            <a:off x="511820" y="1250751"/>
            <a:ext cx="8142288" cy="5262979"/>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68686"/>
                  </a:outerShdw>
                </a:effectLst>
              </a14:hiddenEffects>
            </a:ext>
          </a:extLst>
        </p:spPr>
        <p:txBody>
          <a:bodyPr>
            <a:spAutoFit/>
          </a:bodyPr>
          <a:lstStyle/>
          <a:p>
            <a:pPr algn="l">
              <a:lnSpc>
                <a:spcPct val="120000"/>
              </a:lnSpc>
            </a:pPr>
            <a:r>
              <a:rPr lang="zh-CN" altLang="en-US" sz="2600" u="none" dirty="0">
                <a:solidFill>
                  <a:srgbClr val="0000CC"/>
                </a:solidFill>
                <a:latin typeface="+mn-ea"/>
                <a:ea typeface="+mn-ea"/>
              </a:rPr>
              <a:t>守护进程的工作方式</a:t>
            </a:r>
          </a:p>
          <a:p>
            <a:pPr algn="l">
              <a:lnSpc>
                <a:spcPct val="120000"/>
              </a:lnSpc>
            </a:pPr>
            <a:r>
              <a:rPr lang="zh-CN" altLang="en-US" sz="2600" u="none" dirty="0">
                <a:latin typeface="+mn-ea"/>
                <a:ea typeface="+mn-ea"/>
              </a:rPr>
              <a:t>（</a:t>
            </a:r>
            <a:r>
              <a:rPr lang="en-US" altLang="zh-CN" sz="2600" u="none" dirty="0">
                <a:latin typeface="+mn-ea"/>
                <a:ea typeface="+mn-ea"/>
              </a:rPr>
              <a:t>1</a:t>
            </a:r>
            <a:r>
              <a:rPr lang="zh-CN" altLang="en-US" sz="2600" u="none" dirty="0">
                <a:latin typeface="+mn-ea"/>
                <a:ea typeface="+mn-ea"/>
              </a:rPr>
              <a:t>）</a:t>
            </a:r>
            <a:r>
              <a:rPr lang="zh-CN" altLang="en-US" sz="2600" u="none" dirty="0">
                <a:solidFill>
                  <a:srgbClr val="CC0099"/>
                </a:solidFill>
                <a:latin typeface="+mn-ea"/>
                <a:ea typeface="+mn-ea"/>
              </a:rPr>
              <a:t>运行独立</a:t>
            </a:r>
            <a:r>
              <a:rPr lang="zh-CN" altLang="en-US" sz="2600" u="none" dirty="0">
                <a:latin typeface="+mn-ea"/>
                <a:ea typeface="+mn-ea"/>
              </a:rPr>
              <a:t>的守护进程</a:t>
            </a:r>
            <a:endParaRPr lang="en-US" altLang="zh-CN" sz="2600" u="none" dirty="0">
              <a:latin typeface="+mn-ea"/>
              <a:ea typeface="+mn-ea"/>
            </a:endParaRPr>
          </a:p>
          <a:p>
            <a:pPr marL="342900" indent="-342900" algn="l">
              <a:lnSpc>
                <a:spcPct val="120000"/>
              </a:lnSpc>
              <a:buSzPct val="80000"/>
              <a:buFont typeface="Wingdings" panose="05000000000000000000" pitchFamily="2" charset="2"/>
              <a:buChar char="l"/>
            </a:pPr>
            <a:r>
              <a:rPr lang="zh-CN" altLang="en-US" sz="2600" dirty="0">
                <a:latin typeface="+mn-ea"/>
                <a:ea typeface="+mn-ea"/>
              </a:rPr>
              <a:t>独立运行的守护进程由</a:t>
            </a:r>
            <a:r>
              <a:rPr lang="en-US" altLang="zh-CN" sz="2600" dirty="0" err="1">
                <a:latin typeface="+mn-ea"/>
                <a:ea typeface="+mn-ea"/>
              </a:rPr>
              <a:t>init</a:t>
            </a:r>
            <a:r>
              <a:rPr lang="zh-CN" altLang="en-US" sz="2600" dirty="0">
                <a:latin typeface="+mn-ea"/>
                <a:ea typeface="+mn-ea"/>
              </a:rPr>
              <a:t>脚本负责管理，所有独立运行的守护进程的脚本在</a:t>
            </a:r>
            <a:r>
              <a:rPr lang="en-US" altLang="zh-CN" sz="2600" dirty="0">
                <a:latin typeface="+mn-ea"/>
                <a:ea typeface="+mn-ea"/>
              </a:rPr>
              <a:t>/</a:t>
            </a:r>
            <a:r>
              <a:rPr lang="en-US" altLang="zh-CN" sz="2600" dirty="0" err="1">
                <a:latin typeface="+mn-ea"/>
                <a:ea typeface="+mn-ea"/>
              </a:rPr>
              <a:t>etc</a:t>
            </a:r>
            <a:r>
              <a:rPr lang="en-US" altLang="zh-CN" sz="2600" dirty="0">
                <a:latin typeface="+mn-ea"/>
                <a:ea typeface="+mn-ea"/>
              </a:rPr>
              <a:t>/</a:t>
            </a:r>
            <a:r>
              <a:rPr lang="en-US" altLang="zh-CN" sz="2600" dirty="0" err="1">
                <a:latin typeface="+mn-ea"/>
                <a:ea typeface="+mn-ea"/>
              </a:rPr>
              <a:t>rc.d</a:t>
            </a:r>
            <a:r>
              <a:rPr lang="en-US" altLang="zh-CN" sz="2600" dirty="0">
                <a:latin typeface="+mn-ea"/>
                <a:ea typeface="+mn-ea"/>
              </a:rPr>
              <a:t>/</a:t>
            </a:r>
            <a:r>
              <a:rPr lang="en-US" altLang="zh-CN" sz="2600" dirty="0" err="1">
                <a:latin typeface="+mn-ea"/>
                <a:ea typeface="+mn-ea"/>
              </a:rPr>
              <a:t>init.d</a:t>
            </a:r>
            <a:r>
              <a:rPr lang="en-US" altLang="zh-CN" sz="2600" dirty="0">
                <a:latin typeface="+mn-ea"/>
                <a:ea typeface="+mn-ea"/>
              </a:rPr>
              <a:t>/</a:t>
            </a:r>
            <a:r>
              <a:rPr lang="zh-CN" altLang="en-US" sz="2600" dirty="0">
                <a:latin typeface="+mn-ea"/>
                <a:ea typeface="+mn-ea"/>
              </a:rPr>
              <a:t>目录下。系统服务都是独立运行的守护进程包括：</a:t>
            </a:r>
            <a:r>
              <a:rPr lang="en-US" altLang="zh-CN" sz="2600" dirty="0" err="1">
                <a:latin typeface="+mn-ea"/>
                <a:ea typeface="+mn-ea"/>
              </a:rPr>
              <a:t>syslogd</a:t>
            </a:r>
            <a:r>
              <a:rPr lang="zh-CN" altLang="en-US" sz="2600" dirty="0">
                <a:latin typeface="+mn-ea"/>
                <a:ea typeface="+mn-ea"/>
              </a:rPr>
              <a:t>和</a:t>
            </a:r>
            <a:r>
              <a:rPr lang="en-US" altLang="zh-CN" sz="2600" dirty="0" err="1">
                <a:latin typeface="+mn-ea"/>
                <a:ea typeface="+mn-ea"/>
              </a:rPr>
              <a:t>cron</a:t>
            </a:r>
            <a:r>
              <a:rPr lang="zh-CN" altLang="en-US" sz="2600" dirty="0">
                <a:latin typeface="+mn-ea"/>
                <a:ea typeface="+mn-ea"/>
              </a:rPr>
              <a:t>等。</a:t>
            </a:r>
            <a:endParaRPr lang="en-US" altLang="zh-CN" sz="2600" dirty="0">
              <a:latin typeface="+mn-ea"/>
              <a:ea typeface="+mn-ea"/>
            </a:endParaRPr>
          </a:p>
          <a:p>
            <a:pPr marL="342900" indent="-342900" algn="l">
              <a:lnSpc>
                <a:spcPct val="120000"/>
              </a:lnSpc>
              <a:buSzPct val="80000"/>
              <a:buFont typeface="Wingdings" panose="05000000000000000000" pitchFamily="2" charset="2"/>
              <a:buChar char="l"/>
            </a:pPr>
            <a:r>
              <a:rPr lang="zh-CN" altLang="en-US" sz="2600" dirty="0">
                <a:latin typeface="+mn-ea"/>
                <a:ea typeface="+mn-ea"/>
              </a:rPr>
              <a:t>运行独立的守护进程工作方式称作：</a:t>
            </a:r>
            <a:r>
              <a:rPr lang="en-US" altLang="zh-CN" sz="2600" dirty="0">
                <a:latin typeface="+mn-ea"/>
                <a:ea typeface="+mn-ea"/>
              </a:rPr>
              <a:t>stand</a:t>
            </a:r>
            <a:r>
              <a:rPr lang="zh-CN" altLang="en-US" sz="2600" dirty="0">
                <a:latin typeface="+mn-ea"/>
                <a:ea typeface="+mn-ea"/>
              </a:rPr>
              <a:t>－</a:t>
            </a:r>
            <a:r>
              <a:rPr lang="en-US" altLang="zh-CN" sz="2600" dirty="0">
                <a:latin typeface="+mn-ea"/>
                <a:ea typeface="+mn-ea"/>
              </a:rPr>
              <a:t>alone</a:t>
            </a:r>
            <a:r>
              <a:rPr lang="zh-CN" altLang="en-US" sz="2600" dirty="0">
                <a:latin typeface="+mn-ea"/>
                <a:ea typeface="+mn-ea"/>
              </a:rPr>
              <a:t>。工作在</a:t>
            </a:r>
            <a:r>
              <a:rPr lang="en-US" altLang="zh-CN" sz="2600" dirty="0">
                <a:latin typeface="+mn-ea"/>
                <a:ea typeface="+mn-ea"/>
              </a:rPr>
              <a:t>stand</a:t>
            </a:r>
            <a:r>
              <a:rPr lang="zh-CN" altLang="en-US" sz="2600" dirty="0">
                <a:latin typeface="+mn-ea"/>
                <a:ea typeface="+mn-ea"/>
              </a:rPr>
              <a:t>－</a:t>
            </a:r>
            <a:r>
              <a:rPr lang="en-US" altLang="zh-CN" sz="2600" dirty="0">
                <a:latin typeface="+mn-ea"/>
                <a:ea typeface="+mn-ea"/>
              </a:rPr>
              <a:t>alone</a:t>
            </a:r>
            <a:r>
              <a:rPr lang="zh-CN" altLang="en-US" sz="2600" dirty="0">
                <a:latin typeface="+mn-ea"/>
                <a:ea typeface="+mn-ea"/>
              </a:rPr>
              <a:t>模式下的网络服务有</a:t>
            </a:r>
            <a:r>
              <a:rPr lang="en-US" altLang="zh-CN" sz="2600" dirty="0">
                <a:latin typeface="+mn-ea"/>
                <a:ea typeface="+mn-ea"/>
              </a:rPr>
              <a:t>route</a:t>
            </a:r>
            <a:r>
              <a:rPr lang="zh-CN" altLang="en-US" sz="2600" dirty="0">
                <a:latin typeface="+mn-ea"/>
                <a:ea typeface="+mn-ea"/>
              </a:rPr>
              <a:t>、</a:t>
            </a:r>
            <a:r>
              <a:rPr lang="en-US" altLang="zh-CN" sz="2600" dirty="0">
                <a:latin typeface="+mn-ea"/>
                <a:ea typeface="+mn-ea"/>
              </a:rPr>
              <a:t>gated</a:t>
            </a:r>
            <a:r>
              <a:rPr lang="zh-CN" altLang="en-US" sz="2600" dirty="0">
                <a:latin typeface="+mn-ea"/>
                <a:ea typeface="+mn-ea"/>
              </a:rPr>
              <a:t>、</a:t>
            </a:r>
            <a:r>
              <a:rPr lang="en-US" altLang="zh-CN" sz="2600" dirty="0">
                <a:latin typeface="+mn-ea"/>
                <a:ea typeface="+mn-ea"/>
              </a:rPr>
              <a:t>Web</a:t>
            </a:r>
            <a:r>
              <a:rPr lang="zh-CN" altLang="en-US" sz="2600" dirty="0">
                <a:latin typeface="+mn-ea"/>
                <a:ea typeface="+mn-ea"/>
              </a:rPr>
              <a:t>服务器</a:t>
            </a:r>
            <a:r>
              <a:rPr lang="en-US" altLang="zh-CN" sz="2600" dirty="0">
                <a:latin typeface="+mn-ea"/>
                <a:ea typeface="+mn-ea"/>
              </a:rPr>
              <a:t>Apache</a:t>
            </a:r>
            <a:r>
              <a:rPr lang="zh-CN" altLang="en-US" sz="2600" dirty="0">
                <a:latin typeface="+mn-ea"/>
                <a:ea typeface="+mn-ea"/>
              </a:rPr>
              <a:t>和邮件服务器</a:t>
            </a:r>
            <a:r>
              <a:rPr lang="en-US" altLang="zh-CN" sz="2600" dirty="0" err="1">
                <a:latin typeface="+mn-ea"/>
                <a:ea typeface="+mn-ea"/>
              </a:rPr>
              <a:t>Sendmail</a:t>
            </a:r>
            <a:r>
              <a:rPr lang="zh-CN" altLang="en-US" sz="2600" dirty="0">
                <a:latin typeface="+mn-ea"/>
                <a:ea typeface="+mn-ea"/>
              </a:rPr>
              <a:t>、域名服务器</a:t>
            </a:r>
            <a:r>
              <a:rPr lang="en-US" altLang="zh-CN" sz="2600" dirty="0">
                <a:latin typeface="+mn-ea"/>
                <a:ea typeface="+mn-ea"/>
              </a:rPr>
              <a:t>Bind</a:t>
            </a:r>
            <a:r>
              <a:rPr lang="zh-CN" altLang="en-US" sz="2600" dirty="0">
                <a:latin typeface="+mn-ea"/>
                <a:ea typeface="+mn-ea"/>
              </a:rPr>
              <a:t>等。</a:t>
            </a:r>
          </a:p>
          <a:p>
            <a:pPr algn="l"/>
            <a:endParaRPr lang="zh-CN" altLang="en-US" sz="2400" u="none" dirty="0">
              <a:latin typeface="+mn-ea"/>
              <a:ea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75</a:t>
            </a:fld>
            <a:endParaRPr lang="en-US" altLang="zh-CN"/>
          </a:p>
        </p:txBody>
      </p:sp>
    </p:spTree>
    <p:extLst>
      <p:ext uri="{BB962C8B-B14F-4D97-AF65-F5344CB8AC3E}">
        <p14:creationId xmlns:p14="http://schemas.microsoft.com/office/powerpoint/2010/main" val="3344560574"/>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dirty="0"/>
              <a:t>守护进程工作方式</a:t>
            </a:r>
          </a:p>
        </p:txBody>
      </p:sp>
      <p:sp>
        <p:nvSpPr>
          <p:cNvPr id="74755" name="Text Box 3"/>
          <p:cNvSpPr txBox="1">
            <a:spLocks noChangeArrowheads="1"/>
          </p:cNvSpPr>
          <p:nvPr/>
        </p:nvSpPr>
        <p:spPr bwMode="auto">
          <a:xfrm>
            <a:off x="323528" y="1383734"/>
            <a:ext cx="8308652" cy="4493538"/>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68686"/>
                  </a:outerShdw>
                </a:effectLst>
              </a14:hiddenEffects>
            </a:ext>
          </a:extLst>
        </p:spPr>
        <p:txBody>
          <a:bodyPr wrap="square">
            <a:spAutoFit/>
          </a:bodyPr>
          <a:lstStyle/>
          <a:p>
            <a:pPr algn="l"/>
            <a:r>
              <a:rPr lang="zh-CN" altLang="en-US" sz="2600" dirty="0">
                <a:latin typeface="+mn-ea"/>
                <a:ea typeface="+mn-ea"/>
              </a:rPr>
              <a:t>（</a:t>
            </a:r>
            <a:r>
              <a:rPr lang="en-US" altLang="zh-CN" sz="2600" dirty="0">
                <a:latin typeface="+mn-ea"/>
                <a:ea typeface="+mn-ea"/>
              </a:rPr>
              <a:t>2</a:t>
            </a:r>
            <a:r>
              <a:rPr lang="zh-CN" altLang="en-US" sz="2600" dirty="0">
                <a:latin typeface="+mn-ea"/>
                <a:ea typeface="+mn-ea"/>
              </a:rPr>
              <a:t>）</a:t>
            </a:r>
            <a:r>
              <a:rPr lang="en-US" altLang="zh-CN" sz="2800" u="none" dirty="0" err="1">
                <a:solidFill>
                  <a:srgbClr val="CC0099"/>
                </a:solidFill>
                <a:latin typeface="+mn-ea"/>
                <a:ea typeface="+mn-ea"/>
              </a:rPr>
              <a:t>xinetd</a:t>
            </a:r>
            <a:r>
              <a:rPr lang="zh-CN" altLang="en-US" sz="2800" u="none" dirty="0">
                <a:solidFill>
                  <a:srgbClr val="CC0099"/>
                </a:solidFill>
                <a:latin typeface="+mn-ea"/>
                <a:ea typeface="+mn-ea"/>
              </a:rPr>
              <a:t>模式</a:t>
            </a:r>
            <a:r>
              <a:rPr lang="zh-CN" altLang="en-US" sz="2800" dirty="0">
                <a:solidFill>
                  <a:srgbClr val="CC0099"/>
                </a:solidFill>
                <a:latin typeface="+mn-ea"/>
                <a:ea typeface="+mn-ea"/>
              </a:rPr>
              <a:t> </a:t>
            </a:r>
            <a:endParaRPr lang="en-US" altLang="zh-CN" sz="2800" dirty="0">
              <a:solidFill>
                <a:srgbClr val="CC0099"/>
              </a:solidFill>
              <a:latin typeface="+mn-ea"/>
              <a:ea typeface="+mn-ea"/>
            </a:endParaRPr>
          </a:p>
          <a:p>
            <a:pPr marL="342900" indent="-342900" algn="l">
              <a:buSzPct val="80000"/>
              <a:buFont typeface="Wingdings" panose="05000000000000000000" pitchFamily="2" charset="2"/>
              <a:buChar char="l"/>
            </a:pPr>
            <a:r>
              <a:rPr lang="zh-CN" altLang="en-US" sz="2600" dirty="0">
                <a:latin typeface="+mn-ea"/>
                <a:ea typeface="+mn-ea"/>
              </a:rPr>
              <a:t>从守护进程的概念可以看出，对于系统所要通过的每种服务，都必须运行一个监听某个端口连接所发生的守护进程，这意味着资源浪费。为解决这个问题，</a:t>
            </a:r>
            <a:r>
              <a:rPr lang="en-US" altLang="zh-CN" sz="2600" dirty="0">
                <a:latin typeface="+mn-ea"/>
                <a:ea typeface="+mn-ea"/>
              </a:rPr>
              <a:t>Linux</a:t>
            </a:r>
            <a:r>
              <a:rPr lang="zh-CN" altLang="en-US" sz="2600" dirty="0">
                <a:latin typeface="+mn-ea"/>
                <a:ea typeface="+mn-ea"/>
              </a:rPr>
              <a:t>引进了“网络守护进程服务程序”的概念。</a:t>
            </a:r>
            <a:endParaRPr lang="en-US" altLang="zh-CN" sz="2600" dirty="0">
              <a:latin typeface="+mn-ea"/>
              <a:ea typeface="+mn-ea"/>
            </a:endParaRPr>
          </a:p>
          <a:p>
            <a:pPr marL="342900" indent="-342900" algn="l">
              <a:buSzPct val="80000"/>
              <a:buFont typeface="Wingdings" panose="05000000000000000000" pitchFamily="2" charset="2"/>
              <a:buChar char="l"/>
            </a:pPr>
            <a:r>
              <a:rPr lang="zh-CN" altLang="en-US" sz="2600" dirty="0">
                <a:latin typeface="+mn-ea"/>
                <a:ea typeface="+mn-ea"/>
              </a:rPr>
              <a:t>与独立运行模式相比，</a:t>
            </a:r>
            <a:r>
              <a:rPr lang="en-US" altLang="zh-CN" sz="2600" dirty="0" err="1">
                <a:latin typeface="+mn-ea"/>
                <a:ea typeface="+mn-ea"/>
              </a:rPr>
              <a:t>xinetd</a:t>
            </a:r>
            <a:r>
              <a:rPr lang="zh-CN" altLang="en-US" sz="2600" dirty="0">
                <a:latin typeface="+mn-ea"/>
                <a:ea typeface="+mn-ea"/>
              </a:rPr>
              <a:t>模式也称超级服务器。</a:t>
            </a:r>
            <a:r>
              <a:rPr lang="en-US" altLang="zh-CN" sz="2600" dirty="0" err="1">
                <a:solidFill>
                  <a:srgbClr val="0000CC"/>
                </a:solidFill>
                <a:latin typeface="+mn-ea"/>
                <a:ea typeface="+mn-ea"/>
              </a:rPr>
              <a:t>xinetd</a:t>
            </a:r>
            <a:r>
              <a:rPr lang="zh-CN" altLang="en-US" sz="2600" dirty="0">
                <a:solidFill>
                  <a:srgbClr val="0000CC"/>
                </a:solidFill>
                <a:latin typeface="+mn-ea"/>
                <a:ea typeface="+mn-ea"/>
              </a:rPr>
              <a:t>能够同时监听多个指定的端口</a:t>
            </a:r>
            <a:r>
              <a:rPr lang="zh-CN" altLang="en-US" sz="2600" dirty="0">
                <a:latin typeface="+mn-ea"/>
                <a:ea typeface="+mn-ea"/>
              </a:rPr>
              <a:t>，在接受用户请求时，他能根据用户请求的端口不同，启动不同的网络服务进程来处理这些用户请求。可以把</a:t>
            </a:r>
            <a:r>
              <a:rPr lang="en-US" altLang="zh-CN" sz="2600" dirty="0" err="1">
                <a:latin typeface="+mn-ea"/>
                <a:ea typeface="+mn-ea"/>
              </a:rPr>
              <a:t>xinetd</a:t>
            </a:r>
            <a:r>
              <a:rPr lang="zh-CN" altLang="en-US" sz="2600" dirty="0">
                <a:latin typeface="+mn-ea"/>
                <a:ea typeface="+mn-ea"/>
              </a:rPr>
              <a:t>看做一个</a:t>
            </a:r>
            <a:r>
              <a:rPr lang="zh-CN" altLang="en-US" sz="2600" dirty="0">
                <a:solidFill>
                  <a:srgbClr val="0000CC"/>
                </a:solidFill>
                <a:latin typeface="+mn-ea"/>
                <a:ea typeface="+mn-ea"/>
              </a:rPr>
              <a:t>管理启动服务的管理服务器</a:t>
            </a:r>
            <a:r>
              <a:rPr lang="zh-CN" altLang="en-US" sz="2600" dirty="0">
                <a:latin typeface="+mn-ea"/>
                <a:ea typeface="+mn-ea"/>
              </a:rPr>
              <a:t>，它决定把一个客户请求交给哪个程序处理，然后启动相应的守护进程。</a:t>
            </a:r>
            <a:endParaRPr lang="zh-CN" altLang="en-US" sz="2600" u="none" dirty="0">
              <a:latin typeface="+mn-ea"/>
              <a:ea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76</a:t>
            </a:fld>
            <a:endParaRPr lang="en-US" altLang="zh-CN"/>
          </a:p>
        </p:txBody>
      </p:sp>
    </p:spTree>
    <p:extLst>
      <p:ext uri="{BB962C8B-B14F-4D97-AF65-F5344CB8AC3E}">
        <p14:creationId xmlns:p14="http://schemas.microsoft.com/office/powerpoint/2010/main" val="4264429304"/>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dirty="0"/>
              <a:t>守护进程工作方式</a:t>
            </a:r>
          </a:p>
        </p:txBody>
      </p:sp>
      <p:sp>
        <p:nvSpPr>
          <p:cNvPr id="77827" name="Text Box 3"/>
          <p:cNvSpPr txBox="1">
            <a:spLocks noChangeArrowheads="1"/>
          </p:cNvSpPr>
          <p:nvPr/>
        </p:nvSpPr>
        <p:spPr bwMode="auto">
          <a:xfrm>
            <a:off x="466849" y="1680014"/>
            <a:ext cx="8209607" cy="3453253"/>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68686"/>
                  </a:outerShdw>
                </a:effectLst>
              </a14:hiddenEffects>
            </a:ext>
          </a:extLst>
        </p:spPr>
        <p:txBody>
          <a:bodyPr wrap="square">
            <a:spAutoFit/>
          </a:bodyPr>
          <a:lstStyle/>
          <a:p>
            <a:pPr algn="l">
              <a:lnSpc>
                <a:spcPct val="120000"/>
              </a:lnSpc>
            </a:pPr>
            <a:r>
              <a:rPr lang="zh-CN" altLang="en-US" sz="2600" dirty="0">
                <a:solidFill>
                  <a:srgbClr val="0000CC"/>
                </a:solidFill>
                <a:latin typeface="+mn-ea"/>
                <a:ea typeface="+mn-ea"/>
              </a:rPr>
              <a:t>守护进程的工作方式</a:t>
            </a:r>
          </a:p>
          <a:p>
            <a:pPr algn="l">
              <a:lnSpc>
                <a:spcPct val="120000"/>
              </a:lnSpc>
            </a:pPr>
            <a:r>
              <a:rPr lang="zh-CN" altLang="en-US" sz="2600" u="none" dirty="0">
                <a:latin typeface="+mn-ea"/>
                <a:ea typeface="+mn-ea"/>
              </a:rPr>
              <a:t>和</a:t>
            </a:r>
            <a:r>
              <a:rPr lang="en-US" altLang="zh-CN" sz="2600" u="none" dirty="0">
                <a:latin typeface="+mn-ea"/>
                <a:ea typeface="+mn-ea"/>
              </a:rPr>
              <a:t>stand</a:t>
            </a:r>
            <a:r>
              <a:rPr lang="zh-CN" altLang="en-US" sz="2600" u="none" dirty="0">
                <a:latin typeface="+mn-ea"/>
                <a:ea typeface="+mn-ea"/>
              </a:rPr>
              <a:t>－</a:t>
            </a:r>
            <a:r>
              <a:rPr lang="en-US" altLang="zh-CN" sz="2600" u="none" dirty="0">
                <a:latin typeface="+mn-ea"/>
                <a:ea typeface="+mn-ea"/>
              </a:rPr>
              <a:t>alone</a:t>
            </a:r>
            <a:r>
              <a:rPr lang="zh-CN" altLang="en-US" sz="2600" u="none" dirty="0">
                <a:latin typeface="+mn-ea"/>
                <a:ea typeface="+mn-ea"/>
              </a:rPr>
              <a:t>工作模式相比，</a:t>
            </a:r>
            <a:r>
              <a:rPr lang="en-US" altLang="zh-CN" sz="2600" dirty="0" err="1">
                <a:latin typeface="+mn-ea"/>
                <a:ea typeface="+mn-ea"/>
              </a:rPr>
              <a:t>xinetd</a:t>
            </a:r>
            <a:r>
              <a:rPr lang="zh-CN" altLang="en-US" sz="2600" dirty="0">
                <a:latin typeface="+mn-ea"/>
                <a:ea typeface="+mn-ea"/>
              </a:rPr>
              <a:t>模式下系统</a:t>
            </a:r>
            <a:r>
              <a:rPr lang="zh-CN" altLang="en-US" sz="2600" u="none" dirty="0">
                <a:latin typeface="+mn-ea"/>
                <a:ea typeface="+mn-ea"/>
              </a:rPr>
              <a:t>不需要每一个网络服务进程都监听其服务端口。运行单个</a:t>
            </a:r>
            <a:r>
              <a:rPr lang="en-US" altLang="zh-CN" sz="2600" u="none" dirty="0" err="1">
                <a:latin typeface="+mn-ea"/>
                <a:ea typeface="+mn-ea"/>
              </a:rPr>
              <a:t>xinetd</a:t>
            </a:r>
            <a:r>
              <a:rPr lang="zh-CN" altLang="en-US" sz="2600" u="none" dirty="0">
                <a:latin typeface="+mn-ea"/>
                <a:ea typeface="+mn-ea"/>
              </a:rPr>
              <a:t>就可同时监听所有服务端口，这样就降低了系统开销。但是对于访问量大、经常出现</a:t>
            </a:r>
            <a:r>
              <a:rPr lang="zh-CN" altLang="en-US" sz="2600" u="none" dirty="0">
                <a:solidFill>
                  <a:srgbClr val="0000CC"/>
                </a:solidFill>
                <a:latin typeface="+mn-ea"/>
                <a:ea typeface="+mn-ea"/>
              </a:rPr>
              <a:t>并发访问</a:t>
            </a:r>
            <a:r>
              <a:rPr lang="zh-CN" altLang="en-US" sz="2600" u="none" dirty="0">
                <a:latin typeface="+mn-ea"/>
                <a:ea typeface="+mn-ea"/>
              </a:rPr>
              <a:t>时，</a:t>
            </a:r>
            <a:r>
              <a:rPr lang="en-US" altLang="zh-CN" sz="2600" u="none" dirty="0" err="1">
                <a:latin typeface="+mn-ea"/>
                <a:ea typeface="+mn-ea"/>
              </a:rPr>
              <a:t>xinetd</a:t>
            </a:r>
            <a:r>
              <a:rPr lang="zh-CN" altLang="en-US" sz="2600" u="none" dirty="0">
                <a:latin typeface="+mn-ea"/>
                <a:ea typeface="+mn-ea"/>
              </a:rPr>
              <a:t>想要频繁启动对应的网络服务进程，反而会导致系统性能下降。</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77</a:t>
            </a:fld>
            <a:endParaRPr lang="en-US" altLang="zh-CN" dirty="0"/>
          </a:p>
        </p:txBody>
      </p:sp>
    </p:spTree>
    <p:extLst>
      <p:ext uri="{BB962C8B-B14F-4D97-AF65-F5344CB8AC3E}">
        <p14:creationId xmlns:p14="http://schemas.microsoft.com/office/powerpoint/2010/main" val="3324973641"/>
      </p:ext>
    </p:extLst>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4"/>
          <p:cNvSpPr>
            <a:spLocks noGrp="1"/>
          </p:cNvSpPr>
          <p:nvPr>
            <p:ph type="sldNum" sz="quarter" idx="11"/>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214F95E-D239-483F-A48A-808418398431}" type="slidenum">
              <a:rPr lang="en-US" altLang="zh-CN">
                <a:latin typeface="Arial Black" pitchFamily="34" charset="0"/>
              </a:rPr>
              <a:pPr eaLnBrk="1" hangingPunct="1"/>
              <a:t>78</a:t>
            </a:fld>
            <a:endParaRPr lang="en-US" altLang="zh-CN">
              <a:latin typeface="Arial Black" pitchFamily="34" charset="0"/>
            </a:endParaRPr>
          </a:p>
        </p:txBody>
      </p:sp>
      <p:sp>
        <p:nvSpPr>
          <p:cNvPr id="7174" name="Rectangle 3"/>
          <p:cNvSpPr>
            <a:spLocks noGrp="1" noChangeArrowheads="1"/>
          </p:cNvSpPr>
          <p:nvPr>
            <p:ph type="body" idx="1"/>
          </p:nvPr>
        </p:nvSpPr>
        <p:spPr>
          <a:xfrm>
            <a:off x="374848" y="1681634"/>
            <a:ext cx="8229600" cy="4411662"/>
          </a:xfrm>
        </p:spPr>
        <p:txBody>
          <a:bodyPr/>
          <a:lstStyle/>
          <a:p>
            <a:pPr eaLnBrk="1" hangingPunct="1"/>
            <a:r>
              <a:rPr lang="en-US" altLang="zh-CN" sz="2800" dirty="0"/>
              <a:t>Linux</a:t>
            </a:r>
            <a:r>
              <a:rPr lang="zh-CN" altLang="en-US" sz="2800" dirty="0"/>
              <a:t>系统是多进程并发，进程间为实现相互制约和合作需要彼此传递消息。然而每个进程都只在自己独立的地址空间中运行，无法直接访问其他进程的空间，因此，当进程需要交换数据时，必须采用某种特定的手段，这就是进程通信。</a:t>
            </a:r>
            <a:r>
              <a:rPr lang="zh-CN" altLang="en-US" sz="2800" dirty="0">
                <a:solidFill>
                  <a:srgbClr val="0000CC"/>
                </a:solidFill>
              </a:rPr>
              <a:t>进程通信</a:t>
            </a:r>
            <a:r>
              <a:rPr lang="zh-CN" altLang="en-US" sz="2800" dirty="0"/>
              <a:t>（</a:t>
            </a:r>
            <a:r>
              <a:rPr lang="en-US" altLang="zh-CN" sz="2800" dirty="0"/>
              <a:t>Inter-Process </a:t>
            </a:r>
            <a:r>
              <a:rPr lang="en-US" altLang="zh-CN" sz="2800" dirty="0" err="1"/>
              <a:t>Communication,</a:t>
            </a:r>
            <a:r>
              <a:rPr lang="en-US" altLang="zh-CN" sz="2800" dirty="0" err="1">
                <a:solidFill>
                  <a:srgbClr val="0000CC"/>
                </a:solidFill>
              </a:rPr>
              <a:t>IPC</a:t>
            </a:r>
            <a:r>
              <a:rPr lang="zh-CN" altLang="en-US" sz="2800" dirty="0"/>
              <a:t>）是进程间采用某种方式相互传递消息，少则是一个数值，多则是一大批字节数据。</a:t>
            </a:r>
            <a:endParaRPr lang="zh-CN" altLang="en-US" sz="2800" dirty="0">
              <a:solidFill>
                <a:srgbClr val="080808"/>
              </a:solidFill>
            </a:endParaRPr>
          </a:p>
        </p:txBody>
      </p:sp>
      <p:sp>
        <p:nvSpPr>
          <p:cNvPr id="7175" name="Rectangle 4"/>
          <p:cNvSpPr>
            <a:spLocks noChangeArrowheads="1"/>
          </p:cNvSpPr>
          <p:nvPr/>
        </p:nvSpPr>
        <p:spPr bwMode="auto">
          <a:xfrm>
            <a:off x="179388" y="188640"/>
            <a:ext cx="864076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4000" dirty="0">
                <a:latin typeface="+mn-ea"/>
                <a:ea typeface="+mn-ea"/>
              </a:rPr>
              <a:t>9.5 </a:t>
            </a:r>
            <a:r>
              <a:rPr lang="zh-CN" altLang="en-US" sz="4000" dirty="0">
                <a:latin typeface="+mn-ea"/>
                <a:ea typeface="+mn-ea"/>
              </a:rPr>
              <a:t>进程通信</a:t>
            </a:r>
            <a:endParaRPr lang="zh-CN" altLang="en-US" sz="3600" dirty="0">
              <a:latin typeface="+mn-ea"/>
              <a:ea typeface="+mn-ea"/>
            </a:endParaRPr>
          </a:p>
        </p:txBody>
      </p:sp>
    </p:spTree>
    <p:extLst>
      <p:ext uri="{BB962C8B-B14F-4D97-AF65-F5344CB8AC3E}">
        <p14:creationId xmlns:p14="http://schemas.microsoft.com/office/powerpoint/2010/main" val="36771111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4"/>
          <p:cNvSpPr>
            <a:spLocks noGrp="1"/>
          </p:cNvSpPr>
          <p:nvPr>
            <p:ph type="sldNum" sz="quarter" idx="11"/>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214F95E-D239-483F-A48A-808418398431}" type="slidenum">
              <a:rPr lang="en-US" altLang="zh-CN">
                <a:latin typeface="Arial Black" pitchFamily="34" charset="0"/>
              </a:rPr>
              <a:pPr eaLnBrk="1" hangingPunct="1"/>
              <a:t>79</a:t>
            </a:fld>
            <a:endParaRPr lang="en-US" altLang="zh-CN">
              <a:latin typeface="Arial Black" pitchFamily="34" charset="0"/>
            </a:endParaRPr>
          </a:p>
        </p:txBody>
      </p:sp>
      <p:sp>
        <p:nvSpPr>
          <p:cNvPr id="7174" name="Rectangle 3"/>
          <p:cNvSpPr>
            <a:spLocks noGrp="1" noChangeArrowheads="1"/>
          </p:cNvSpPr>
          <p:nvPr>
            <p:ph type="body" idx="1"/>
          </p:nvPr>
        </p:nvSpPr>
        <p:spPr>
          <a:xfrm>
            <a:off x="251520" y="1196752"/>
            <a:ext cx="8568630" cy="4896544"/>
          </a:xfrm>
        </p:spPr>
        <p:txBody>
          <a:bodyPr/>
          <a:lstStyle/>
          <a:p>
            <a:pPr marL="0" indent="0" eaLnBrk="1" hangingPunct="1">
              <a:buNone/>
            </a:pPr>
            <a:r>
              <a:rPr lang="zh-CN" altLang="en-US" sz="2400" dirty="0">
                <a:solidFill>
                  <a:srgbClr val="C00000"/>
                </a:solidFill>
              </a:rPr>
              <a:t>进程间通信</a:t>
            </a:r>
            <a:r>
              <a:rPr lang="zh-CN" altLang="en-US" sz="2400" dirty="0">
                <a:solidFill>
                  <a:srgbClr val="080808"/>
                </a:solidFill>
              </a:rPr>
              <a:t>有以下目的：</a:t>
            </a:r>
          </a:p>
          <a:p>
            <a:pPr marL="352425" indent="-352425" eaLnBrk="1" hangingPunct="1"/>
            <a:r>
              <a:rPr lang="zh-CN" altLang="en-US" sz="2400" dirty="0">
                <a:solidFill>
                  <a:srgbClr val="0000CC"/>
                </a:solidFill>
              </a:rPr>
              <a:t>数据传输</a:t>
            </a:r>
            <a:r>
              <a:rPr lang="zh-CN" altLang="en-US" sz="2400" dirty="0">
                <a:solidFill>
                  <a:srgbClr val="080808"/>
                </a:solidFill>
              </a:rPr>
              <a:t>：一个进程需要将它的数据发送给另一个进程，发送的数据量在一个字节到几兆字节之间。</a:t>
            </a:r>
          </a:p>
          <a:p>
            <a:pPr marL="352425" indent="-352425" eaLnBrk="1" hangingPunct="1"/>
            <a:r>
              <a:rPr lang="zh-CN" altLang="en-US" sz="2400" dirty="0">
                <a:solidFill>
                  <a:srgbClr val="0000CC"/>
                </a:solidFill>
              </a:rPr>
              <a:t>共享数据</a:t>
            </a:r>
            <a:r>
              <a:rPr lang="zh-CN" altLang="en-US" sz="2400" dirty="0">
                <a:solidFill>
                  <a:srgbClr val="080808"/>
                </a:solidFill>
              </a:rPr>
              <a:t>：多个进程想要操作共享数据，一个进程对共享数据的修改，别的进程应该立刻看到。</a:t>
            </a:r>
          </a:p>
          <a:p>
            <a:pPr marL="352425" indent="-352425" eaLnBrk="1" hangingPunct="1"/>
            <a:r>
              <a:rPr lang="zh-CN" altLang="en-US" sz="2400" dirty="0">
                <a:solidFill>
                  <a:srgbClr val="0000CC"/>
                </a:solidFill>
              </a:rPr>
              <a:t>通知事件</a:t>
            </a:r>
            <a:r>
              <a:rPr lang="zh-CN" altLang="en-US" sz="2400" dirty="0">
                <a:solidFill>
                  <a:srgbClr val="080808"/>
                </a:solidFill>
              </a:rPr>
              <a:t>：一个进程需要向另一个或一组进程发消息，通知它（它们）发生了某种事件（如进程终止时要通知父进程）。</a:t>
            </a:r>
          </a:p>
          <a:p>
            <a:pPr marL="352425" indent="-352425" eaLnBrk="1" hangingPunct="1"/>
            <a:r>
              <a:rPr lang="zh-CN" altLang="en-US" sz="2400" dirty="0">
                <a:solidFill>
                  <a:srgbClr val="0000CC"/>
                </a:solidFill>
              </a:rPr>
              <a:t>资源共享</a:t>
            </a:r>
            <a:r>
              <a:rPr lang="zh-CN" altLang="en-US" sz="2400" dirty="0">
                <a:solidFill>
                  <a:srgbClr val="080808"/>
                </a:solidFill>
              </a:rPr>
              <a:t>：多个进程之间共享同样的资源。为了作到这一点，需要内核提供锁和同步机制。</a:t>
            </a:r>
          </a:p>
          <a:p>
            <a:pPr marL="352425" indent="-352425" eaLnBrk="1" hangingPunct="1"/>
            <a:r>
              <a:rPr lang="zh-CN" altLang="en-US" sz="2400" dirty="0">
                <a:solidFill>
                  <a:srgbClr val="0000CC"/>
                </a:solidFill>
              </a:rPr>
              <a:t>进程控制</a:t>
            </a:r>
            <a:r>
              <a:rPr lang="zh-CN" altLang="en-US" sz="2400" dirty="0">
                <a:solidFill>
                  <a:srgbClr val="080808"/>
                </a:solidFill>
              </a:rPr>
              <a:t>：有些进程希望完全控制另一个进程的执行（如</a:t>
            </a:r>
            <a:r>
              <a:rPr lang="en-US" altLang="zh-CN" sz="2400" dirty="0">
                <a:solidFill>
                  <a:srgbClr val="080808"/>
                </a:solidFill>
              </a:rPr>
              <a:t>Debug</a:t>
            </a:r>
            <a:r>
              <a:rPr lang="zh-CN" altLang="en-US" sz="2400" dirty="0">
                <a:solidFill>
                  <a:srgbClr val="080808"/>
                </a:solidFill>
              </a:rPr>
              <a:t>进程），此时控制进程希望能够拦截另一个进程的所有陷入和异常，并能够及时知道它的状态改变。</a:t>
            </a:r>
          </a:p>
        </p:txBody>
      </p:sp>
      <p:sp>
        <p:nvSpPr>
          <p:cNvPr id="5" name="Rectangle 4"/>
          <p:cNvSpPr>
            <a:spLocks noChangeArrowheads="1"/>
          </p:cNvSpPr>
          <p:nvPr/>
        </p:nvSpPr>
        <p:spPr bwMode="auto">
          <a:xfrm>
            <a:off x="179388" y="188640"/>
            <a:ext cx="864076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4000" dirty="0">
                <a:latin typeface="+mn-ea"/>
                <a:ea typeface="+mn-ea"/>
              </a:rPr>
              <a:t>进程通信</a:t>
            </a:r>
            <a:endParaRPr lang="zh-CN" altLang="en-US" sz="3600" dirty="0">
              <a:latin typeface="+mn-ea"/>
              <a:ea typeface="+mn-ea"/>
            </a:endParaRPr>
          </a:p>
        </p:txBody>
      </p:sp>
    </p:spTree>
    <p:extLst>
      <p:ext uri="{BB962C8B-B14F-4D97-AF65-F5344CB8AC3E}">
        <p14:creationId xmlns:p14="http://schemas.microsoft.com/office/powerpoint/2010/main" val="180110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linux</a:t>
            </a:r>
            <a:r>
              <a:rPr lang="zh-CN" altLang="en-US" dirty="0"/>
              <a:t>进程状态 </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a:t>
            </a:fld>
            <a:endParaRPr lang="en-US" altLang="zh-CN"/>
          </a:p>
        </p:txBody>
      </p:sp>
      <p:sp>
        <p:nvSpPr>
          <p:cNvPr id="5" name="内容占位符 4"/>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7839075" cy="443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5050467"/>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4"/>
          <p:cNvSpPr>
            <a:spLocks noGrp="1"/>
          </p:cNvSpPr>
          <p:nvPr>
            <p:ph type="sldNum" sz="quarter" idx="11"/>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E256824-674A-4ED4-B487-021FC019A8CA}" type="slidenum">
              <a:rPr lang="en-US" altLang="zh-CN">
                <a:latin typeface="Arial Black" pitchFamily="34" charset="0"/>
              </a:rPr>
              <a:pPr eaLnBrk="1" hangingPunct="1"/>
              <a:t>80</a:t>
            </a:fld>
            <a:endParaRPr lang="en-US" altLang="zh-CN">
              <a:latin typeface="Arial Black" pitchFamily="34" charset="0"/>
            </a:endParaRPr>
          </a:p>
        </p:txBody>
      </p:sp>
      <p:sp>
        <p:nvSpPr>
          <p:cNvPr id="10245" name="Rectangle 2"/>
          <p:cNvSpPr>
            <a:spLocks noGrp="1" noChangeArrowheads="1"/>
          </p:cNvSpPr>
          <p:nvPr>
            <p:ph type="body" idx="1"/>
          </p:nvPr>
        </p:nvSpPr>
        <p:spPr>
          <a:xfrm>
            <a:off x="35496" y="1269504"/>
            <a:ext cx="8640638" cy="4895800"/>
          </a:xfrm>
        </p:spPr>
        <p:txBody>
          <a:bodyPr/>
          <a:lstStyle/>
          <a:p>
            <a:pPr marL="344487" lvl="1" indent="0" eaLnBrk="1" hangingPunct="1">
              <a:buNone/>
            </a:pPr>
            <a:r>
              <a:rPr lang="en-US" altLang="zh-CN" sz="2400" dirty="0"/>
              <a:t>Linux</a:t>
            </a:r>
            <a:r>
              <a:rPr lang="zh-CN" altLang="en-US" sz="2400" dirty="0"/>
              <a:t>中使用的几种进程通信方式：</a:t>
            </a:r>
          </a:p>
          <a:p>
            <a:pPr marL="398462" lvl="1" indent="0" eaLnBrk="1" hangingPunct="1">
              <a:buNone/>
            </a:pPr>
            <a:r>
              <a:rPr lang="zh-CN" altLang="en-US" sz="2400" dirty="0"/>
              <a:t>（</a:t>
            </a:r>
            <a:r>
              <a:rPr lang="en-US" altLang="zh-CN" sz="2400" dirty="0"/>
              <a:t>1</a:t>
            </a:r>
            <a:r>
              <a:rPr lang="zh-CN" altLang="en-US" sz="2400" dirty="0"/>
              <a:t>）</a:t>
            </a:r>
            <a:r>
              <a:rPr lang="zh-CN" altLang="en-US" sz="2400" dirty="0">
                <a:solidFill>
                  <a:srgbClr val="0000CC"/>
                </a:solidFill>
              </a:rPr>
              <a:t>信号</a:t>
            </a:r>
            <a:r>
              <a:rPr lang="en-US" altLang="zh-CN" sz="2400" dirty="0">
                <a:solidFill>
                  <a:srgbClr val="0000CC"/>
                </a:solidFill>
              </a:rPr>
              <a:t>(Signal)</a:t>
            </a:r>
            <a:r>
              <a:rPr lang="zh-CN" altLang="en-US" sz="2400" dirty="0"/>
              <a:t>：信号是进程间可相互发送控制信息，一般只有几个字节的数据，传递的信量小。信号是在软件层次上对中断机制的一种模拟，是比较复杂的通信方式，用于通知接受进程有某事件发生，一个进程收到一个信号与处理器收到一个中断请求效果上是一样的。</a:t>
            </a:r>
            <a:endParaRPr lang="en-US" altLang="zh-CN" sz="2400" dirty="0"/>
          </a:p>
          <a:p>
            <a:pPr marL="398462" lvl="1" indent="0" eaLnBrk="1" hangingPunct="1">
              <a:buNone/>
            </a:pPr>
            <a:r>
              <a:rPr lang="zh-CN" altLang="en-US" sz="2400" dirty="0"/>
              <a:t>（</a:t>
            </a:r>
            <a:r>
              <a:rPr lang="en-US" altLang="zh-CN" sz="2400" dirty="0"/>
              <a:t>2</a:t>
            </a:r>
            <a:r>
              <a:rPr lang="zh-CN" altLang="en-US" sz="2400" dirty="0"/>
              <a:t>）</a:t>
            </a:r>
            <a:r>
              <a:rPr lang="zh-CN" altLang="en-US" sz="2400" dirty="0">
                <a:solidFill>
                  <a:srgbClr val="0000CC"/>
                </a:solidFill>
              </a:rPr>
              <a:t>管道</a:t>
            </a:r>
            <a:r>
              <a:rPr lang="zh-CN" altLang="en-US" sz="2400" dirty="0"/>
              <a:t>（</a:t>
            </a:r>
            <a:r>
              <a:rPr lang="en-US" altLang="zh-CN" sz="2400" dirty="0"/>
              <a:t>pipes)</a:t>
            </a:r>
            <a:r>
              <a:rPr lang="zh-CN" altLang="en-US" sz="2400" dirty="0"/>
              <a:t>：管道是连接两个进程的一个数据传输通路，一个进程向管道写数据，另一个进程从管道读数据，实现两进程之间同步传递字节流。管道的信息传输量大、速度快。内置同步机制，使用简单。</a:t>
            </a:r>
          </a:p>
          <a:p>
            <a:pPr marL="398462" lvl="1" indent="0" eaLnBrk="1" hangingPunct="1">
              <a:buNone/>
            </a:pPr>
            <a:r>
              <a:rPr lang="zh-CN" altLang="en-US" sz="2400" dirty="0"/>
              <a:t>管道可用于具有亲缘关系进程间的通信。有名管道，除具有管道所具有的功能外，它还允许无亲缘关系进程间的通信。</a:t>
            </a:r>
          </a:p>
        </p:txBody>
      </p:sp>
      <p:sp>
        <p:nvSpPr>
          <p:cNvPr id="4" name="Rectangle 4"/>
          <p:cNvSpPr>
            <a:spLocks noChangeArrowheads="1"/>
          </p:cNvSpPr>
          <p:nvPr/>
        </p:nvSpPr>
        <p:spPr bwMode="auto">
          <a:xfrm>
            <a:off x="179388" y="188640"/>
            <a:ext cx="864076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4000" dirty="0">
                <a:latin typeface="+mn-ea"/>
                <a:ea typeface="+mn-ea"/>
              </a:rPr>
              <a:t>进程通信方式</a:t>
            </a:r>
            <a:endParaRPr lang="zh-CN" altLang="en-US" sz="3600" dirty="0">
              <a:latin typeface="+mn-ea"/>
              <a:ea typeface="+mn-ea"/>
            </a:endParaRPr>
          </a:p>
        </p:txBody>
      </p:sp>
    </p:spTree>
    <p:extLst>
      <p:ext uri="{BB962C8B-B14F-4D97-AF65-F5344CB8AC3E}">
        <p14:creationId xmlns:p14="http://schemas.microsoft.com/office/powerpoint/2010/main" val="19471847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4"/>
          <p:cNvSpPr>
            <a:spLocks noGrp="1"/>
          </p:cNvSpPr>
          <p:nvPr>
            <p:ph type="sldNum" sz="quarter" idx="11"/>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E256824-674A-4ED4-B487-021FC019A8CA}" type="slidenum">
              <a:rPr lang="en-US" altLang="zh-CN">
                <a:latin typeface="Arial Black" pitchFamily="34" charset="0"/>
              </a:rPr>
              <a:pPr eaLnBrk="1" hangingPunct="1"/>
              <a:t>81</a:t>
            </a:fld>
            <a:endParaRPr lang="en-US" altLang="zh-CN">
              <a:latin typeface="Arial Black" pitchFamily="34" charset="0"/>
            </a:endParaRPr>
          </a:p>
        </p:txBody>
      </p:sp>
      <p:sp>
        <p:nvSpPr>
          <p:cNvPr id="10245" name="Rectangle 2"/>
          <p:cNvSpPr>
            <a:spLocks noGrp="1" noChangeArrowheads="1"/>
          </p:cNvSpPr>
          <p:nvPr>
            <p:ph type="body" idx="1"/>
          </p:nvPr>
        </p:nvSpPr>
        <p:spPr>
          <a:xfrm>
            <a:off x="-108520" y="1628800"/>
            <a:ext cx="8820472" cy="4320480"/>
          </a:xfrm>
        </p:spPr>
        <p:txBody>
          <a:bodyPr/>
          <a:lstStyle/>
          <a:p>
            <a:pPr marL="693737" lvl="2" indent="0" eaLnBrk="1" hangingPunct="1">
              <a:buNone/>
            </a:pPr>
            <a:r>
              <a:rPr lang="zh-CN" altLang="en-US" sz="2600" dirty="0">
                <a:solidFill>
                  <a:srgbClr val="0000CC"/>
                </a:solidFill>
              </a:rPr>
              <a:t>（</a:t>
            </a:r>
            <a:r>
              <a:rPr lang="en-US" altLang="zh-CN" sz="2600" dirty="0">
                <a:solidFill>
                  <a:srgbClr val="0000CC"/>
                </a:solidFill>
              </a:rPr>
              <a:t>3</a:t>
            </a:r>
            <a:r>
              <a:rPr lang="zh-CN" altLang="en-US" sz="2600" dirty="0">
                <a:solidFill>
                  <a:srgbClr val="0000CC"/>
                </a:solidFill>
              </a:rPr>
              <a:t>）消息队列</a:t>
            </a:r>
            <a:r>
              <a:rPr lang="zh-CN" altLang="en-US" sz="2600" dirty="0"/>
              <a:t>：消息是结构化的数据，消息队列是由链接而成的链式队列。具有写权限的进程可以向消息队列中按照一定的规则添加新消息，有读权限的进程则可以从消息队列中读取消息。</a:t>
            </a:r>
            <a:endParaRPr lang="en-US" altLang="zh-CN" sz="2600" dirty="0"/>
          </a:p>
          <a:p>
            <a:pPr marL="693737" lvl="2" indent="0" eaLnBrk="1" hangingPunct="1">
              <a:buNone/>
            </a:pPr>
            <a:r>
              <a:rPr lang="zh-CN" altLang="en-US" sz="2600" dirty="0"/>
              <a:t>     与管道不同的是，这是一种</a:t>
            </a:r>
            <a:r>
              <a:rPr lang="zh-CN" altLang="en-US" sz="2600" dirty="0">
                <a:solidFill>
                  <a:srgbClr val="0000CC"/>
                </a:solidFill>
              </a:rPr>
              <a:t>异步的通信方式</a:t>
            </a:r>
            <a:r>
              <a:rPr lang="zh-CN" altLang="en-US" sz="2600" dirty="0"/>
              <a:t>，发送方把消息送入消息队列中，然后继续运行；接收进程在合适的时机去取消息。相比信号来说，消息队列传递的信号量更大，能够传递格式化的数据。</a:t>
            </a:r>
            <a:endParaRPr lang="en-US" altLang="zh-CN" sz="2600" dirty="0"/>
          </a:p>
          <a:p>
            <a:pPr marL="693737" lvl="2" indent="0" eaLnBrk="1" hangingPunct="1">
              <a:buNone/>
            </a:pPr>
            <a:r>
              <a:rPr lang="zh-CN" altLang="en-US" sz="2600" dirty="0"/>
              <a:t>      消息通信是异步的，</a:t>
            </a:r>
            <a:r>
              <a:rPr lang="zh-CN" altLang="en-US" sz="2600" dirty="0">
                <a:solidFill>
                  <a:srgbClr val="0000CC"/>
                </a:solidFill>
              </a:rPr>
              <a:t>适合于在异步运行的进程间交换信息</a:t>
            </a:r>
            <a:r>
              <a:rPr lang="zh-CN" altLang="en-US" sz="2600" dirty="0"/>
              <a:t>。</a:t>
            </a:r>
            <a:endParaRPr lang="en-US" altLang="zh-CN" dirty="0"/>
          </a:p>
        </p:txBody>
      </p:sp>
      <p:sp>
        <p:nvSpPr>
          <p:cNvPr id="4" name="Rectangle 4"/>
          <p:cNvSpPr>
            <a:spLocks noChangeArrowheads="1"/>
          </p:cNvSpPr>
          <p:nvPr/>
        </p:nvSpPr>
        <p:spPr bwMode="auto">
          <a:xfrm>
            <a:off x="179388" y="188640"/>
            <a:ext cx="770498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4000" dirty="0">
                <a:latin typeface="+mn-ea"/>
                <a:ea typeface="+mn-ea"/>
              </a:rPr>
              <a:t>进程通信方式</a:t>
            </a:r>
            <a:endParaRPr lang="zh-CN" altLang="en-US" sz="3600" dirty="0">
              <a:latin typeface="+mn-ea"/>
              <a:ea typeface="+mn-ea"/>
            </a:endParaRPr>
          </a:p>
        </p:txBody>
      </p:sp>
    </p:spTree>
    <p:extLst>
      <p:ext uri="{BB962C8B-B14F-4D97-AF65-F5344CB8AC3E}">
        <p14:creationId xmlns:p14="http://schemas.microsoft.com/office/powerpoint/2010/main" val="40939440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4"/>
          <p:cNvSpPr>
            <a:spLocks noGrp="1"/>
          </p:cNvSpPr>
          <p:nvPr>
            <p:ph type="sldNum" sz="quarter" idx="11"/>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E256824-674A-4ED4-B487-021FC019A8CA}" type="slidenum">
              <a:rPr lang="en-US" altLang="zh-CN">
                <a:latin typeface="Arial Black" pitchFamily="34" charset="0"/>
              </a:rPr>
              <a:pPr eaLnBrk="1" hangingPunct="1"/>
              <a:t>82</a:t>
            </a:fld>
            <a:endParaRPr lang="en-US" altLang="zh-CN">
              <a:latin typeface="Arial Black" pitchFamily="34" charset="0"/>
            </a:endParaRPr>
          </a:p>
        </p:txBody>
      </p:sp>
      <p:sp>
        <p:nvSpPr>
          <p:cNvPr id="10245" name="Rectangle 2"/>
          <p:cNvSpPr>
            <a:spLocks noGrp="1" noChangeArrowheads="1"/>
          </p:cNvSpPr>
          <p:nvPr>
            <p:ph type="body" idx="1"/>
          </p:nvPr>
        </p:nvSpPr>
        <p:spPr>
          <a:xfrm>
            <a:off x="-252536" y="1628800"/>
            <a:ext cx="9001000" cy="4824536"/>
          </a:xfrm>
        </p:spPr>
        <p:txBody>
          <a:bodyPr/>
          <a:lstStyle/>
          <a:p>
            <a:pPr marL="693737" lvl="2" indent="0" eaLnBrk="1" hangingPunct="1">
              <a:lnSpc>
                <a:spcPct val="110000"/>
              </a:lnSpc>
              <a:buNone/>
            </a:pPr>
            <a:r>
              <a:rPr lang="zh-CN" altLang="en-US" sz="2600" dirty="0">
                <a:solidFill>
                  <a:srgbClr val="0000CC"/>
                </a:solidFill>
              </a:rPr>
              <a:t>（</a:t>
            </a:r>
            <a:r>
              <a:rPr lang="en-US" altLang="zh-CN" sz="2600" dirty="0">
                <a:solidFill>
                  <a:srgbClr val="0000CC"/>
                </a:solidFill>
              </a:rPr>
              <a:t>4</a:t>
            </a:r>
            <a:r>
              <a:rPr lang="zh-CN" altLang="en-US" sz="2600" dirty="0">
                <a:solidFill>
                  <a:srgbClr val="0000CC"/>
                </a:solidFill>
              </a:rPr>
              <a:t>）共享内存</a:t>
            </a:r>
            <a:r>
              <a:rPr lang="zh-CN" altLang="en-US" sz="2600" dirty="0"/>
              <a:t>：最有用的进程间通信方式。在内存中开辟一段存储区，将这个区映射到多个进程的地址空间，使得多个进程可以访问同一块内存空间。</a:t>
            </a:r>
            <a:endParaRPr lang="en-US" altLang="zh-CN" sz="2600" dirty="0"/>
          </a:p>
          <a:p>
            <a:pPr marL="693737" lvl="2" indent="0" eaLnBrk="1" hangingPunct="1">
              <a:lnSpc>
                <a:spcPct val="110000"/>
              </a:lnSpc>
              <a:buNone/>
            </a:pPr>
            <a:r>
              <a:rPr lang="zh-CN" altLang="en-US" sz="2600" dirty="0"/>
              <a:t>      通信双方直接读写这个存储区，即可达到数据共享的目的。由于共享内存区就在进程自己的地址空间内，因此访问额速度最快，只要发送进程将数据写入共享内存，接收进程就可立即得到数据。</a:t>
            </a:r>
            <a:endParaRPr lang="en-US" altLang="zh-CN" sz="2600" dirty="0"/>
          </a:p>
          <a:p>
            <a:pPr marL="693737" lvl="2" indent="0" eaLnBrk="1" hangingPunct="1">
              <a:lnSpc>
                <a:spcPct val="110000"/>
              </a:lnSpc>
              <a:buNone/>
            </a:pPr>
            <a:r>
              <a:rPr lang="zh-CN" altLang="en-US" sz="2600" dirty="0"/>
              <a:t>      </a:t>
            </a:r>
            <a:r>
              <a:rPr lang="zh-CN" altLang="en-US" sz="2600" dirty="0">
                <a:solidFill>
                  <a:srgbClr val="0000CC"/>
                </a:solidFill>
              </a:rPr>
              <a:t>适合传递大量的、实时的数据</a:t>
            </a:r>
            <a:r>
              <a:rPr lang="zh-CN" altLang="en-US" sz="2600" dirty="0"/>
              <a:t>。但它没有内置同步机制，需要配合信号量或互斥锁等实现进程的同步。较之管道，共享内存的使用较复杂。</a:t>
            </a:r>
            <a:endParaRPr lang="en-US" altLang="zh-CN" sz="2600" dirty="0"/>
          </a:p>
          <a:p>
            <a:pPr marL="693737" lvl="2" indent="0" eaLnBrk="1" hangingPunct="1">
              <a:buNone/>
            </a:pPr>
            <a:endParaRPr lang="en-US" altLang="zh-CN" sz="2800" dirty="0"/>
          </a:p>
          <a:p>
            <a:pPr marL="693737" lvl="2" indent="0" eaLnBrk="1" hangingPunct="1">
              <a:buNone/>
            </a:pPr>
            <a:endParaRPr lang="zh-CN" altLang="en-US" sz="2800" dirty="0"/>
          </a:p>
          <a:p>
            <a:pPr lvl="2" eaLnBrk="1" hangingPunct="1">
              <a:lnSpc>
                <a:spcPct val="90000"/>
              </a:lnSpc>
            </a:pPr>
            <a:endParaRPr lang="en-US" altLang="zh-CN" dirty="0"/>
          </a:p>
        </p:txBody>
      </p:sp>
      <p:sp>
        <p:nvSpPr>
          <p:cNvPr id="4" name="Rectangle 4"/>
          <p:cNvSpPr>
            <a:spLocks noChangeArrowheads="1"/>
          </p:cNvSpPr>
          <p:nvPr/>
        </p:nvSpPr>
        <p:spPr bwMode="auto">
          <a:xfrm>
            <a:off x="179388" y="188640"/>
            <a:ext cx="763297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4000" dirty="0">
                <a:latin typeface="+mn-ea"/>
                <a:ea typeface="+mn-ea"/>
              </a:rPr>
              <a:t>进程通信方式</a:t>
            </a:r>
            <a:endParaRPr lang="zh-CN" altLang="en-US" sz="3600" dirty="0">
              <a:latin typeface="+mn-ea"/>
              <a:ea typeface="+mn-ea"/>
            </a:endParaRPr>
          </a:p>
        </p:txBody>
      </p:sp>
    </p:spTree>
    <p:extLst>
      <p:ext uri="{BB962C8B-B14F-4D97-AF65-F5344CB8AC3E}">
        <p14:creationId xmlns:p14="http://schemas.microsoft.com/office/powerpoint/2010/main" val="1475870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4"/>
          <p:cNvSpPr>
            <a:spLocks noGrp="1"/>
          </p:cNvSpPr>
          <p:nvPr>
            <p:ph type="sldNum" sz="quarter" idx="11"/>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66B22DD-AF01-4B62-AA38-F09A830784A3}" type="slidenum">
              <a:rPr lang="en-US" altLang="zh-CN">
                <a:latin typeface="Arial Black" pitchFamily="34" charset="0"/>
              </a:rPr>
              <a:pPr eaLnBrk="1" hangingPunct="1"/>
              <a:t>83</a:t>
            </a:fld>
            <a:endParaRPr lang="en-US" altLang="zh-CN">
              <a:latin typeface="Arial Black" pitchFamily="34" charset="0"/>
            </a:endParaRPr>
          </a:p>
        </p:txBody>
      </p:sp>
      <p:sp>
        <p:nvSpPr>
          <p:cNvPr id="11269" name="Rectangle 2"/>
          <p:cNvSpPr>
            <a:spLocks noGrp="1" noChangeArrowheads="1"/>
          </p:cNvSpPr>
          <p:nvPr>
            <p:ph type="body" idx="1"/>
          </p:nvPr>
        </p:nvSpPr>
        <p:spPr>
          <a:xfrm>
            <a:off x="467544" y="1701229"/>
            <a:ext cx="8280920" cy="4392067"/>
          </a:xfrm>
        </p:spPr>
        <p:txBody>
          <a:bodyPr/>
          <a:lstStyle/>
          <a:p>
            <a:pPr marL="49212" indent="0" eaLnBrk="1" hangingPunct="1">
              <a:buNone/>
            </a:pPr>
            <a:r>
              <a:rPr lang="zh-CN" altLang="en-US" sz="2600" dirty="0">
                <a:solidFill>
                  <a:srgbClr val="0000CC"/>
                </a:solidFill>
              </a:rPr>
              <a:t>（</a:t>
            </a:r>
            <a:r>
              <a:rPr lang="en-US" altLang="zh-CN" sz="2600" dirty="0">
                <a:solidFill>
                  <a:srgbClr val="0000CC"/>
                </a:solidFill>
              </a:rPr>
              <a:t>5</a:t>
            </a:r>
            <a:r>
              <a:rPr lang="zh-CN" altLang="en-US" sz="2600" dirty="0">
                <a:solidFill>
                  <a:srgbClr val="0000CC"/>
                </a:solidFill>
              </a:rPr>
              <a:t>）信号量：</a:t>
            </a:r>
            <a:r>
              <a:rPr lang="zh-CN" altLang="en-US" sz="2600" dirty="0"/>
              <a:t>主要作为进程间以及同一进程不同程之间的同步手段。信号量是一组原子操作，分别用</a:t>
            </a:r>
            <a:r>
              <a:rPr lang="en-US" altLang="zh-CN" sz="2600" dirty="0" err="1"/>
              <a:t>P,V</a:t>
            </a:r>
            <a:r>
              <a:rPr lang="zh-CN" altLang="en-US" sz="2600" dirty="0"/>
              <a:t>表示。</a:t>
            </a:r>
            <a:r>
              <a:rPr lang="en-US" altLang="zh-CN" sz="2600" dirty="0"/>
              <a:t>P</a:t>
            </a:r>
            <a:r>
              <a:rPr lang="zh-CN" altLang="en-US" sz="2600" dirty="0"/>
              <a:t>操作表示减少一个信号量的值，</a:t>
            </a:r>
            <a:r>
              <a:rPr lang="en-US" altLang="zh-CN" sz="2600" dirty="0"/>
              <a:t>V</a:t>
            </a:r>
            <a:r>
              <a:rPr lang="zh-CN" altLang="en-US" sz="2600" dirty="0"/>
              <a:t>操作表示增加一个信号量的值。</a:t>
            </a:r>
            <a:endParaRPr lang="en-US" altLang="zh-CN" sz="2600" dirty="0"/>
          </a:p>
          <a:p>
            <a:pPr marL="49212" indent="0" eaLnBrk="1" hangingPunct="1">
              <a:buNone/>
            </a:pPr>
            <a:r>
              <a:rPr lang="zh-CN" altLang="en-US" sz="2600" dirty="0"/>
              <a:t>信号量可以用来保证两个或多个关键代码段不被并发调用。在进入一个关键代码段之前，进程或线程必须获取一个信号量；一旦该关键代码段完成了，那么该进程或线程必须释放信号量。其它想进入该关键代码段的线程必须等待直到第一个进程或线程释放信号量。</a:t>
            </a:r>
            <a:endParaRPr lang="en-US" altLang="zh-CN" sz="2600" dirty="0"/>
          </a:p>
          <a:p>
            <a:pPr marL="49212" indent="0" eaLnBrk="1" hangingPunct="1">
              <a:buNone/>
            </a:pPr>
            <a:endParaRPr lang="zh-CN" altLang="en-US" sz="2800" dirty="0"/>
          </a:p>
        </p:txBody>
      </p:sp>
      <p:sp>
        <p:nvSpPr>
          <p:cNvPr id="4" name="Rectangle 4"/>
          <p:cNvSpPr>
            <a:spLocks noChangeArrowheads="1"/>
          </p:cNvSpPr>
          <p:nvPr/>
        </p:nvSpPr>
        <p:spPr bwMode="auto">
          <a:xfrm>
            <a:off x="179388" y="188640"/>
            <a:ext cx="770498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4000" dirty="0">
                <a:latin typeface="+mn-ea"/>
                <a:ea typeface="+mn-ea"/>
              </a:rPr>
              <a:t>进程通信方式</a:t>
            </a:r>
            <a:endParaRPr lang="zh-CN" altLang="en-US" sz="3600" dirty="0">
              <a:latin typeface="+mn-ea"/>
              <a:ea typeface="+mn-ea"/>
            </a:endParaRPr>
          </a:p>
        </p:txBody>
      </p:sp>
    </p:spTree>
    <p:extLst>
      <p:ext uri="{BB962C8B-B14F-4D97-AF65-F5344CB8AC3E}">
        <p14:creationId xmlns:p14="http://schemas.microsoft.com/office/powerpoint/2010/main" val="17713318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4"/>
          <p:cNvSpPr>
            <a:spLocks noGrp="1"/>
          </p:cNvSpPr>
          <p:nvPr>
            <p:ph type="sldNum" sz="quarter" idx="11"/>
          </p:nvPr>
        </p:nvSpPr>
        <p:spPr>
          <a:noFill/>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66B22DD-AF01-4B62-AA38-F09A830784A3}" type="slidenum">
              <a:rPr lang="en-US" altLang="zh-CN">
                <a:latin typeface="Arial Black" pitchFamily="34" charset="0"/>
              </a:rPr>
              <a:pPr eaLnBrk="1" hangingPunct="1"/>
              <a:t>84</a:t>
            </a:fld>
            <a:endParaRPr lang="en-US" altLang="zh-CN">
              <a:latin typeface="Arial Black" pitchFamily="34" charset="0"/>
            </a:endParaRPr>
          </a:p>
        </p:txBody>
      </p:sp>
      <p:sp>
        <p:nvSpPr>
          <p:cNvPr id="11269" name="Rectangle 2"/>
          <p:cNvSpPr>
            <a:spLocks noGrp="1" noChangeArrowheads="1"/>
          </p:cNvSpPr>
          <p:nvPr>
            <p:ph type="body" idx="1"/>
          </p:nvPr>
        </p:nvSpPr>
        <p:spPr>
          <a:xfrm>
            <a:off x="467544" y="1845245"/>
            <a:ext cx="8280920" cy="3671987"/>
          </a:xfrm>
        </p:spPr>
        <p:txBody>
          <a:bodyPr/>
          <a:lstStyle/>
          <a:p>
            <a:pPr marL="49212" indent="0" eaLnBrk="1" hangingPunct="1">
              <a:lnSpc>
                <a:spcPct val="110000"/>
              </a:lnSpc>
              <a:buNone/>
            </a:pPr>
            <a:r>
              <a:rPr lang="zh-CN" altLang="en-US" sz="2600" dirty="0">
                <a:solidFill>
                  <a:srgbClr val="0000CC"/>
                </a:solidFill>
              </a:rPr>
              <a:t>（</a:t>
            </a:r>
            <a:r>
              <a:rPr lang="en-US" altLang="zh-CN" sz="2600" dirty="0">
                <a:solidFill>
                  <a:srgbClr val="0000CC"/>
                </a:solidFill>
              </a:rPr>
              <a:t>6</a:t>
            </a:r>
            <a:r>
              <a:rPr lang="zh-CN" altLang="en-US" sz="2600" dirty="0">
                <a:solidFill>
                  <a:srgbClr val="0000CC"/>
                </a:solidFill>
              </a:rPr>
              <a:t>）套接字（</a:t>
            </a:r>
            <a:r>
              <a:rPr lang="en-US" altLang="zh-CN" sz="2600" dirty="0">
                <a:solidFill>
                  <a:srgbClr val="0000CC"/>
                </a:solidFill>
              </a:rPr>
              <a:t>Socket</a:t>
            </a:r>
            <a:r>
              <a:rPr lang="zh-CN" altLang="en-US" sz="2600" dirty="0">
                <a:solidFill>
                  <a:srgbClr val="0000CC"/>
                </a:solidFill>
              </a:rPr>
              <a:t>）：</a:t>
            </a:r>
            <a:r>
              <a:rPr lang="zh-CN" altLang="en-US" sz="2600" dirty="0"/>
              <a:t> 这是一种更为一般的进程间通信机制，它可用于不同机器之间的进程间通信，应用非常广泛。</a:t>
            </a:r>
            <a:r>
              <a:rPr lang="en-US" altLang="zh-CN" sz="2600" dirty="0"/>
              <a:t>TCP</a:t>
            </a:r>
            <a:r>
              <a:rPr lang="zh-CN" altLang="en-US" sz="2600" dirty="0"/>
              <a:t>用主机的</a:t>
            </a:r>
            <a:r>
              <a:rPr lang="en-US" altLang="zh-CN" sz="2600" dirty="0"/>
              <a:t>IP</a:t>
            </a:r>
            <a:r>
              <a:rPr lang="zh-CN" altLang="en-US" sz="2600" dirty="0"/>
              <a:t>地址加上主机上的端口号就叫做套接字或插口。</a:t>
            </a:r>
            <a:endParaRPr lang="en-US" altLang="zh-CN" sz="2600" dirty="0"/>
          </a:p>
          <a:p>
            <a:pPr marL="49212" indent="0" eaLnBrk="1" hangingPunct="1">
              <a:lnSpc>
                <a:spcPct val="110000"/>
              </a:lnSpc>
              <a:buNone/>
            </a:pPr>
            <a:r>
              <a:rPr lang="zh-CN" altLang="en-US" sz="2600" dirty="0"/>
              <a:t>     套接字是网络通信过程中端点的抽象表示，包含进行网络通信必需的五种信息：连接使用的协议，本地主机的</a:t>
            </a:r>
            <a:r>
              <a:rPr lang="en-US" altLang="zh-CN" sz="2600" dirty="0"/>
              <a:t>IP</a:t>
            </a:r>
            <a:r>
              <a:rPr lang="zh-CN" altLang="en-US" sz="2600" dirty="0"/>
              <a:t>地址，本地进程的协议端口，远地主机的</a:t>
            </a:r>
            <a:r>
              <a:rPr lang="en-US" altLang="zh-CN" sz="2600" dirty="0"/>
              <a:t>IP</a:t>
            </a:r>
            <a:r>
              <a:rPr lang="zh-CN" altLang="en-US" sz="2600" dirty="0"/>
              <a:t>地址，远地进程的协议端口。</a:t>
            </a:r>
            <a:endParaRPr lang="en-US" altLang="zh-CN" sz="2600" dirty="0"/>
          </a:p>
          <a:p>
            <a:pPr marL="49212" indent="0" eaLnBrk="1" hangingPunct="1">
              <a:buNone/>
            </a:pPr>
            <a:r>
              <a:rPr lang="zh-CN" altLang="en-US" sz="2600" dirty="0"/>
              <a:t> </a:t>
            </a:r>
          </a:p>
          <a:p>
            <a:pPr marL="49212" indent="0" eaLnBrk="1" hangingPunct="1">
              <a:buNone/>
            </a:pPr>
            <a:endParaRPr lang="zh-CN" altLang="en-US" sz="2800" dirty="0"/>
          </a:p>
        </p:txBody>
      </p:sp>
      <p:sp>
        <p:nvSpPr>
          <p:cNvPr id="4" name="Rectangle 4"/>
          <p:cNvSpPr>
            <a:spLocks noChangeArrowheads="1"/>
          </p:cNvSpPr>
          <p:nvPr/>
        </p:nvSpPr>
        <p:spPr bwMode="auto">
          <a:xfrm>
            <a:off x="179388" y="188640"/>
            <a:ext cx="770498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4000" dirty="0">
                <a:latin typeface="+mn-ea"/>
                <a:ea typeface="+mn-ea"/>
              </a:rPr>
              <a:t>进程通信方式</a:t>
            </a:r>
            <a:endParaRPr lang="zh-CN" altLang="en-US" sz="3600" dirty="0">
              <a:latin typeface="+mn-ea"/>
              <a:ea typeface="+mn-ea"/>
            </a:endParaRPr>
          </a:p>
        </p:txBody>
      </p:sp>
    </p:spTree>
    <p:extLst>
      <p:ext uri="{BB962C8B-B14F-4D97-AF65-F5344CB8AC3E}">
        <p14:creationId xmlns:p14="http://schemas.microsoft.com/office/powerpoint/2010/main" val="413595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algn="ctr"/>
            <a:r>
              <a:rPr lang="en-US" altLang="zh-CN" dirty="0"/>
              <a:t> </a:t>
            </a:r>
            <a:r>
              <a:rPr lang="zh-CN" altLang="en-US" dirty="0"/>
              <a:t>启动</a:t>
            </a:r>
            <a:r>
              <a:rPr lang="en-US" altLang="zh-CN" dirty="0"/>
              <a:t>Linux</a:t>
            </a:r>
            <a:r>
              <a:rPr lang="zh-CN" altLang="en-US" dirty="0"/>
              <a:t>进程</a:t>
            </a:r>
          </a:p>
        </p:txBody>
      </p:sp>
      <p:sp>
        <p:nvSpPr>
          <p:cNvPr id="58371" name="Text Box 3"/>
          <p:cNvSpPr txBox="1">
            <a:spLocks noChangeArrowheads="1"/>
          </p:cNvSpPr>
          <p:nvPr/>
        </p:nvSpPr>
        <p:spPr bwMode="auto">
          <a:xfrm>
            <a:off x="251520" y="1578272"/>
            <a:ext cx="8496944" cy="4739759"/>
          </a:xfrm>
          <a:prstGeom prst="rect">
            <a:avLst/>
          </a:prstGeom>
          <a:noFill/>
          <a:ln>
            <a:noFill/>
          </a:ln>
          <a:effectLst/>
          <a:extLst>
            <a:ext uri="{909E8E84-426E-40DD-AFC4-6F175D3DCCD1}">
              <a14:hiddenFill xmlns:a14="http://schemas.microsoft.com/office/drawing/2010/main">
                <a:solidFill>
                  <a:srgbClr val="336699"/>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107763" dir="2700000" algn="ctr" rotWithShape="0">
                    <a:srgbClr val="868686"/>
                  </a:outerShdw>
                </a:effectLst>
              </a14:hiddenEffects>
            </a:ext>
          </a:extLst>
        </p:spPr>
        <p:txBody>
          <a:bodyPr wrap="square">
            <a:spAutoFit/>
          </a:bodyPr>
          <a:lstStyle/>
          <a:p>
            <a:pPr marL="285750" indent="-285750" algn="l">
              <a:buSzPct val="80000"/>
              <a:buFont typeface="Wingdings" panose="05000000000000000000" pitchFamily="2" charset="2"/>
              <a:buChar char="l"/>
            </a:pPr>
            <a:r>
              <a:rPr lang="zh-CN" altLang="en-US" sz="2600" u="none" dirty="0">
                <a:latin typeface="+mn-ea"/>
                <a:ea typeface="+mn-ea"/>
              </a:rPr>
              <a:t>在系统中，键入需要运行的程序的名称，执行一个程序，其实就启动了一个进程。启动一个进程有两个主要途径：</a:t>
            </a:r>
            <a:r>
              <a:rPr lang="zh-CN" altLang="en-US" sz="2600" u="none" dirty="0">
                <a:solidFill>
                  <a:srgbClr val="CC0099"/>
                </a:solidFill>
                <a:latin typeface="+mn-ea"/>
                <a:ea typeface="+mn-ea"/>
              </a:rPr>
              <a:t>手工启动</a:t>
            </a:r>
            <a:r>
              <a:rPr lang="zh-CN" altLang="en-US" sz="2600" u="none" dirty="0">
                <a:latin typeface="+mn-ea"/>
                <a:ea typeface="+mn-ea"/>
              </a:rPr>
              <a:t>和</a:t>
            </a:r>
            <a:r>
              <a:rPr lang="zh-CN" altLang="en-US" sz="2600" u="none" dirty="0">
                <a:solidFill>
                  <a:srgbClr val="CC0099"/>
                </a:solidFill>
                <a:latin typeface="+mn-ea"/>
                <a:ea typeface="+mn-ea"/>
              </a:rPr>
              <a:t>系统调度启动</a:t>
            </a:r>
            <a:r>
              <a:rPr lang="zh-CN" altLang="en-US" sz="2600" u="none" dirty="0">
                <a:latin typeface="+mn-ea"/>
                <a:ea typeface="+mn-ea"/>
              </a:rPr>
              <a:t>。</a:t>
            </a:r>
            <a:endParaRPr lang="en-US" altLang="zh-CN" sz="2600" u="none" dirty="0">
              <a:latin typeface="+mn-ea"/>
              <a:ea typeface="+mn-ea"/>
            </a:endParaRPr>
          </a:p>
          <a:p>
            <a:pPr marL="457200" indent="-457200" algn="l">
              <a:buClr>
                <a:schemeClr val="tx1"/>
              </a:buClr>
              <a:buSzPct val="80000"/>
              <a:buFont typeface="Wingdings" panose="05000000000000000000" pitchFamily="2" charset="2"/>
              <a:buChar char="l"/>
            </a:pPr>
            <a:r>
              <a:rPr lang="zh-CN" altLang="en-US" sz="2600" dirty="0">
                <a:solidFill>
                  <a:srgbClr val="0000CC"/>
                </a:solidFill>
                <a:latin typeface="+mn-ea"/>
                <a:ea typeface="+mn-ea"/>
              </a:rPr>
              <a:t>手工启动</a:t>
            </a:r>
            <a:r>
              <a:rPr lang="zh-CN" altLang="en-US" sz="2600" u="none" dirty="0">
                <a:latin typeface="+mn-ea"/>
                <a:ea typeface="+mn-ea"/>
              </a:rPr>
              <a:t>是指由用户输入</a:t>
            </a:r>
            <a:r>
              <a:rPr lang="en-US" altLang="zh-CN" sz="2600" u="none" dirty="0">
                <a:latin typeface="+mn-ea"/>
                <a:ea typeface="+mn-ea"/>
              </a:rPr>
              <a:t>Shell</a:t>
            </a:r>
            <a:r>
              <a:rPr lang="zh-CN" altLang="en-US" sz="2600" u="none" dirty="0">
                <a:latin typeface="+mn-ea"/>
                <a:ea typeface="+mn-ea"/>
              </a:rPr>
              <a:t>命令后直接启动，可以分为前台启动和后台启动。</a:t>
            </a:r>
            <a:endParaRPr lang="en-US" altLang="zh-CN" sz="2600" u="none" dirty="0">
              <a:latin typeface="+mn-ea"/>
              <a:ea typeface="+mn-ea"/>
            </a:endParaRPr>
          </a:p>
          <a:p>
            <a:pPr marL="914400" lvl="1" indent="-457200" algn="l">
              <a:buClr>
                <a:schemeClr val="accent6"/>
              </a:buClr>
              <a:buSzPct val="70000"/>
              <a:buFont typeface="Wingdings" panose="05000000000000000000" pitchFamily="2" charset="2"/>
              <a:buChar char="l"/>
            </a:pPr>
            <a:r>
              <a:rPr lang="zh-CN" altLang="en-US" sz="2400" u="none" dirty="0">
                <a:latin typeface="+mn-ea"/>
                <a:ea typeface="+mn-ea"/>
              </a:rPr>
              <a:t>用户输入</a:t>
            </a:r>
            <a:r>
              <a:rPr lang="en-US" altLang="zh-CN" sz="2400" u="none" dirty="0">
                <a:latin typeface="+mn-ea"/>
                <a:ea typeface="+mn-ea"/>
              </a:rPr>
              <a:t>Shell</a:t>
            </a:r>
            <a:r>
              <a:rPr lang="zh-CN" altLang="en-US" sz="2400" u="none" dirty="0">
                <a:latin typeface="+mn-ea"/>
                <a:ea typeface="+mn-ea"/>
              </a:rPr>
              <a:t>命令行后按回车键就启动了一个前台作业。这个作业可能同时启动多个前台进程。</a:t>
            </a:r>
            <a:endParaRPr lang="en-US" altLang="zh-CN" sz="2400" u="none" dirty="0">
              <a:latin typeface="+mn-ea"/>
              <a:ea typeface="+mn-ea"/>
            </a:endParaRPr>
          </a:p>
          <a:p>
            <a:pPr marL="914400" lvl="1" indent="-457200" algn="l">
              <a:buClr>
                <a:schemeClr val="accent6"/>
              </a:buClr>
              <a:buSzPct val="70000"/>
              <a:buFont typeface="Wingdings" panose="05000000000000000000" pitchFamily="2" charset="2"/>
              <a:buChar char="l"/>
            </a:pPr>
            <a:r>
              <a:rPr lang="zh-CN" altLang="en-US" sz="2400" dirty="0">
                <a:latin typeface="+mn-ea"/>
                <a:ea typeface="+mn-ea"/>
              </a:rPr>
              <a:t>而在</a:t>
            </a:r>
            <a:r>
              <a:rPr lang="en-US" altLang="zh-CN" sz="2400" dirty="0">
                <a:latin typeface="+mn-ea"/>
                <a:ea typeface="+mn-ea"/>
              </a:rPr>
              <a:t>Shell</a:t>
            </a:r>
            <a:r>
              <a:rPr lang="zh-CN" altLang="en-US" sz="2400" dirty="0">
                <a:latin typeface="+mn-ea"/>
                <a:ea typeface="+mn-ea"/>
              </a:rPr>
              <a:t>命令行的末尾</a:t>
            </a:r>
            <a:r>
              <a:rPr lang="zh-CN" altLang="en-US" sz="2400" dirty="0">
                <a:solidFill>
                  <a:srgbClr val="CC0099"/>
                </a:solidFill>
                <a:latin typeface="+mn-ea"/>
                <a:ea typeface="+mn-ea"/>
              </a:rPr>
              <a:t>加上“</a:t>
            </a:r>
            <a:r>
              <a:rPr lang="en-US" altLang="zh-CN" sz="2400" dirty="0">
                <a:solidFill>
                  <a:srgbClr val="CC0099"/>
                </a:solidFill>
                <a:latin typeface="+mn-ea"/>
                <a:ea typeface="+mn-ea"/>
              </a:rPr>
              <a:t>&amp;</a:t>
            </a:r>
            <a:r>
              <a:rPr lang="zh-CN" altLang="en-US" sz="2400" dirty="0">
                <a:solidFill>
                  <a:srgbClr val="CC0099"/>
                </a:solidFill>
                <a:latin typeface="+mn-ea"/>
                <a:ea typeface="+mn-ea"/>
              </a:rPr>
              <a:t>”符号</a:t>
            </a:r>
            <a:r>
              <a:rPr lang="zh-CN" altLang="en-US" sz="2400" dirty="0">
                <a:latin typeface="+mn-ea"/>
                <a:ea typeface="+mn-ea"/>
              </a:rPr>
              <a:t>，再按回车键，就启动一个</a:t>
            </a:r>
            <a:r>
              <a:rPr lang="zh-CN" altLang="en-US" sz="2400" dirty="0">
                <a:solidFill>
                  <a:srgbClr val="CC0099"/>
                </a:solidFill>
                <a:latin typeface="+mn-ea"/>
                <a:ea typeface="+mn-ea"/>
              </a:rPr>
              <a:t>后台作业</a:t>
            </a:r>
            <a:r>
              <a:rPr lang="zh-CN" altLang="en-US" sz="2400" dirty="0">
                <a:latin typeface="+mn-ea"/>
                <a:ea typeface="+mn-ea"/>
              </a:rPr>
              <a:t>。</a:t>
            </a:r>
            <a:endParaRPr lang="en-US" altLang="zh-CN" sz="2400" dirty="0">
              <a:latin typeface="+mn-ea"/>
              <a:ea typeface="+mn-ea"/>
            </a:endParaRPr>
          </a:p>
          <a:p>
            <a:pPr marL="457200" indent="-457200" algn="l">
              <a:buClr>
                <a:srgbClr val="002060"/>
              </a:buClr>
              <a:buSzPct val="80000"/>
              <a:buFont typeface="Wingdings" panose="05000000000000000000" pitchFamily="2" charset="2"/>
              <a:buChar char="l"/>
            </a:pPr>
            <a:r>
              <a:rPr lang="zh-CN" altLang="en-US" sz="2600" dirty="0">
                <a:solidFill>
                  <a:srgbClr val="0000CC"/>
                </a:solidFill>
                <a:latin typeface="+mn-ea"/>
                <a:ea typeface="+mn-ea"/>
              </a:rPr>
              <a:t>调度启动</a:t>
            </a:r>
            <a:r>
              <a:rPr lang="zh-CN" altLang="en-US" sz="2600" dirty="0">
                <a:latin typeface="+mn-ea"/>
                <a:ea typeface="+mn-ea"/>
              </a:rPr>
              <a:t>是系统按照用户要求的时间或方式执行特定的进程，可分为</a:t>
            </a:r>
            <a:r>
              <a:rPr lang="en-US" altLang="zh-CN" sz="2600" dirty="0">
                <a:latin typeface="+mn-ea"/>
                <a:ea typeface="+mn-ea"/>
              </a:rPr>
              <a:t>at</a:t>
            </a:r>
            <a:r>
              <a:rPr lang="zh-CN" altLang="en-US" sz="2600" dirty="0">
                <a:latin typeface="+mn-ea"/>
                <a:ea typeface="+mn-ea"/>
              </a:rPr>
              <a:t>调度、</a:t>
            </a:r>
            <a:r>
              <a:rPr lang="en-US" altLang="zh-CN" sz="2600" dirty="0">
                <a:latin typeface="+mn-ea"/>
                <a:ea typeface="+mn-ea"/>
              </a:rPr>
              <a:t>batch</a:t>
            </a:r>
            <a:r>
              <a:rPr lang="zh-CN" altLang="en-US" sz="2600" dirty="0">
                <a:latin typeface="+mn-ea"/>
                <a:ea typeface="+mn-ea"/>
              </a:rPr>
              <a:t>调度、</a:t>
            </a:r>
            <a:r>
              <a:rPr lang="en-US" altLang="zh-CN" sz="2600">
                <a:latin typeface="+mn-ea"/>
                <a:ea typeface="+mn-ea"/>
              </a:rPr>
              <a:t>cron</a:t>
            </a:r>
            <a:r>
              <a:rPr lang="zh-CN" altLang="en-US" sz="2600" dirty="0">
                <a:latin typeface="+mn-ea"/>
                <a:ea typeface="+mn-ea"/>
              </a:rPr>
              <a:t>调度。</a:t>
            </a:r>
            <a:endParaRPr lang="en-US" altLang="zh-CN" sz="2600" dirty="0">
              <a:latin typeface="+mn-ea"/>
              <a:ea typeface="+mn-ea"/>
            </a:endParaRPr>
          </a:p>
          <a:p>
            <a:pPr algn="l">
              <a:buClr>
                <a:schemeClr val="accent6"/>
              </a:buClr>
              <a:buSzPct val="70000"/>
            </a:pPr>
            <a:endParaRPr lang="zh-CN" altLang="en-US" sz="2400" u="none"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9</a:t>
            </a:fld>
            <a:endParaRPr lang="en-US" altLang="zh-CN"/>
          </a:p>
        </p:txBody>
      </p:sp>
    </p:spTree>
    <p:extLst>
      <p:ext uri="{BB962C8B-B14F-4D97-AF65-F5344CB8AC3E}">
        <p14:creationId xmlns:p14="http://schemas.microsoft.com/office/powerpoint/2010/main" val="4186360449"/>
      </p:ext>
    </p:extLst>
  </p:cSld>
  <p:clrMapOvr>
    <a:masterClrMapping/>
  </p:clrMapOvr>
  <p:transition spd="slow"/>
</p:sld>
</file>

<file path=ppt/theme/theme1.xml><?xml version="1.0" encoding="utf-8"?>
<a:theme xmlns:a="http://schemas.openxmlformats.org/drawingml/2006/main" name="Network">
  <a:themeElements>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Network">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Network">
  <a:themeElements>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2_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2_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2_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17935</TotalTime>
  <Words>8356</Words>
  <Application>Microsoft Office PowerPoint</Application>
  <PresentationFormat>全屏显示(4:3)</PresentationFormat>
  <Paragraphs>738</Paragraphs>
  <Slides>84</Slides>
  <Notes>14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84</vt:i4>
      </vt:variant>
    </vt:vector>
  </HeadingPairs>
  <TitlesOfParts>
    <vt:vector size="96" baseType="lpstr">
      <vt:lpstr>Arial Unicode MS</vt:lpstr>
      <vt:lpstr>黑体</vt:lpstr>
      <vt:lpstr>华文新魏</vt:lpstr>
      <vt:lpstr>隶书</vt:lpstr>
      <vt:lpstr>宋体</vt:lpstr>
      <vt:lpstr>Arial</vt:lpstr>
      <vt:lpstr>Arial Black</vt:lpstr>
      <vt:lpstr>Symbol</vt:lpstr>
      <vt:lpstr>Times New Roman</vt:lpstr>
      <vt:lpstr>Wingdings</vt:lpstr>
      <vt:lpstr>Network</vt:lpstr>
      <vt:lpstr>2_Network</vt:lpstr>
      <vt:lpstr>       第9章       </vt:lpstr>
      <vt:lpstr>本章内容</vt:lpstr>
      <vt:lpstr>9.1 进程管理与系统监视</vt:lpstr>
      <vt:lpstr>进程管理 </vt:lpstr>
      <vt:lpstr>进程管理 </vt:lpstr>
      <vt:lpstr>linux进程状态 </vt:lpstr>
      <vt:lpstr>linux进程状态 </vt:lpstr>
      <vt:lpstr>linux进程状态 </vt:lpstr>
      <vt:lpstr> 启动Linux进程</vt:lpstr>
      <vt:lpstr>前后台切换 </vt:lpstr>
      <vt:lpstr>前后台切换 </vt:lpstr>
      <vt:lpstr>管理进程的Shell命令</vt:lpstr>
      <vt:lpstr>PowerPoint 演示文稿</vt:lpstr>
      <vt:lpstr>PowerPoint 演示文稿</vt:lpstr>
      <vt:lpstr>PowerPoint 演示文稿</vt:lpstr>
      <vt:lpstr>PowerPoint 演示文稿</vt:lpstr>
      <vt:lpstr>pstree命令</vt:lpstr>
      <vt:lpstr>终止进程 </vt:lpstr>
      <vt:lpstr>终止进程 </vt:lpstr>
      <vt:lpstr>进程的挂起和恢复 </vt:lpstr>
      <vt:lpstr>系统监视</vt:lpstr>
      <vt:lpstr>系统监视</vt:lpstr>
      <vt:lpstr>指定进程优先级 </vt:lpstr>
      <vt:lpstr>指定进程优先级 </vt:lpstr>
      <vt:lpstr>free命令</vt:lpstr>
      <vt:lpstr>桌面环境下管理进程</vt:lpstr>
      <vt:lpstr>桌面环境下管理进程</vt:lpstr>
      <vt:lpstr>启动进程</vt:lpstr>
      <vt:lpstr>启动进程</vt:lpstr>
      <vt:lpstr>PowerPoint 演示文稿</vt:lpstr>
      <vt:lpstr>PowerPoint 演示文稿</vt:lpstr>
      <vt:lpstr>at调度 </vt:lpstr>
      <vt:lpstr>at调度 </vt:lpstr>
      <vt:lpstr>PowerPoint 演示文稿</vt:lpstr>
      <vt:lpstr>batch调度 </vt:lpstr>
      <vt:lpstr>PowerPoint 演示文稿</vt:lpstr>
      <vt:lpstr>PowerPoint 演示文稿</vt:lpstr>
      <vt:lpstr>cron调度</vt:lpstr>
      <vt:lpstr>PowerPoint 演示文稿</vt:lpstr>
      <vt:lpstr>crontab配置文件</vt:lpstr>
      <vt:lpstr>cron调度</vt:lpstr>
      <vt:lpstr>cron调度</vt:lpstr>
      <vt:lpstr>练习</vt:lpstr>
      <vt:lpstr>PowerPoint 演示文稿</vt:lpstr>
      <vt:lpstr>内存管理</vt:lpstr>
      <vt:lpstr>内存管理</vt:lpstr>
      <vt:lpstr>虚拟地址空间、内核空间和用户空间示意图</vt:lpstr>
      <vt:lpstr>内核空间</vt:lpstr>
      <vt:lpstr>内核空间</vt:lpstr>
      <vt:lpstr>进程的用户空间</vt:lpstr>
      <vt:lpstr>PowerPoint 演示文稿</vt:lpstr>
      <vt:lpstr>进程描述符</vt:lpstr>
      <vt:lpstr>进程描述符包含的信息</vt:lpstr>
      <vt:lpstr>9.2 进程的创建</vt:lpstr>
      <vt:lpstr>Linux进程的创建步骤</vt:lpstr>
      <vt:lpstr>Linux进程的创建步骤</vt:lpstr>
      <vt:lpstr>Linux进程的创建</vt:lpstr>
      <vt:lpstr>进程示例</vt:lpstr>
      <vt:lpstr>进程示例</vt:lpstr>
      <vt:lpstr>创建进程</vt:lpstr>
      <vt:lpstr>进程层次</vt:lpstr>
      <vt:lpstr>创建进程</vt:lpstr>
      <vt:lpstr>PowerPoint 演示文稿</vt:lpstr>
      <vt:lpstr>进程示例</vt:lpstr>
      <vt:lpstr>练习2：实现下面的程序，并分析结果。</vt:lpstr>
      <vt:lpstr>结束进程</vt:lpstr>
      <vt:lpstr>9.3 进程调度</vt:lpstr>
      <vt:lpstr>进程调度</vt:lpstr>
      <vt:lpstr>动态优先级进程调度</vt:lpstr>
      <vt:lpstr>进程调度</vt:lpstr>
      <vt:lpstr>进程调度</vt:lpstr>
      <vt:lpstr>9.4  Linux守护进程</vt:lpstr>
      <vt:lpstr>Linux守护进程</vt:lpstr>
      <vt:lpstr>守护进程的启动</vt:lpstr>
      <vt:lpstr>守护进程工作方式</vt:lpstr>
      <vt:lpstr>守护进程工作方式</vt:lpstr>
      <vt:lpstr>守护进程工作方式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计算机应用技术基础</dc:title>
  <dc:creator>李群</dc:creator>
  <cp:lastModifiedBy>chen nan</cp:lastModifiedBy>
  <cp:revision>1791</cp:revision>
  <dcterms:created xsi:type="dcterms:W3CDTF">2007-09-10T04:44:13Z</dcterms:created>
  <dcterms:modified xsi:type="dcterms:W3CDTF">2018-06-24T04:05:08Z</dcterms:modified>
</cp:coreProperties>
</file>