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07" r:id="rId2"/>
  </p:sldMasterIdLst>
  <p:notesMasterIdLst>
    <p:notesMasterId r:id="rId39"/>
  </p:notesMasterIdLst>
  <p:handoutMasterIdLst>
    <p:handoutMasterId r:id="rId40"/>
  </p:handoutMasterIdLst>
  <p:sldIdLst>
    <p:sldId id="256" r:id="rId3"/>
    <p:sldId id="257" r:id="rId4"/>
    <p:sldId id="259" r:id="rId5"/>
    <p:sldId id="260" r:id="rId6"/>
    <p:sldId id="299" r:id="rId7"/>
    <p:sldId id="300" r:id="rId8"/>
    <p:sldId id="261" r:id="rId9"/>
    <p:sldId id="291" r:id="rId10"/>
    <p:sldId id="292" r:id="rId11"/>
    <p:sldId id="263" r:id="rId12"/>
    <p:sldId id="264" r:id="rId13"/>
    <p:sldId id="293" r:id="rId14"/>
    <p:sldId id="294" r:id="rId15"/>
    <p:sldId id="265" r:id="rId16"/>
    <p:sldId id="271" r:id="rId17"/>
    <p:sldId id="295" r:id="rId18"/>
    <p:sldId id="267" r:id="rId19"/>
    <p:sldId id="270" r:id="rId20"/>
    <p:sldId id="272" r:id="rId21"/>
    <p:sldId id="273" r:id="rId22"/>
    <p:sldId id="296" r:id="rId23"/>
    <p:sldId id="274" r:id="rId24"/>
    <p:sldId id="276" r:id="rId25"/>
    <p:sldId id="297" r:id="rId26"/>
    <p:sldId id="298" r:id="rId27"/>
    <p:sldId id="277" r:id="rId28"/>
    <p:sldId id="278" r:id="rId29"/>
    <p:sldId id="279" r:id="rId30"/>
    <p:sldId id="280" r:id="rId31"/>
    <p:sldId id="281" r:id="rId32"/>
    <p:sldId id="285" r:id="rId33"/>
    <p:sldId id="283" r:id="rId34"/>
    <p:sldId id="284" r:id="rId35"/>
    <p:sldId id="287" r:id="rId36"/>
    <p:sldId id="289" r:id="rId37"/>
    <p:sldId id="290" r:id="rId38"/>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charset="0"/>
        <a:ea typeface="宋体" pitchFamily="2" charset="-122"/>
        <a:cs typeface="+mn-cs"/>
      </a:defRPr>
    </a:lvl1pPr>
    <a:lvl2pPr marL="457200" algn="ctr" rtl="0" fontAlgn="base">
      <a:spcBef>
        <a:spcPct val="0"/>
      </a:spcBef>
      <a:spcAft>
        <a:spcPct val="0"/>
      </a:spcAft>
      <a:defRPr b="1" kern="1200">
        <a:solidFill>
          <a:schemeClr val="tx1"/>
        </a:solidFill>
        <a:latin typeface="Arial" charset="0"/>
        <a:ea typeface="宋体" pitchFamily="2" charset="-122"/>
        <a:cs typeface="+mn-cs"/>
      </a:defRPr>
    </a:lvl2pPr>
    <a:lvl3pPr marL="914400" algn="ctr" rtl="0" fontAlgn="base">
      <a:spcBef>
        <a:spcPct val="0"/>
      </a:spcBef>
      <a:spcAft>
        <a:spcPct val="0"/>
      </a:spcAft>
      <a:defRPr b="1" kern="1200">
        <a:solidFill>
          <a:schemeClr val="tx1"/>
        </a:solidFill>
        <a:latin typeface="Arial" charset="0"/>
        <a:ea typeface="宋体" pitchFamily="2" charset="-122"/>
        <a:cs typeface="+mn-cs"/>
      </a:defRPr>
    </a:lvl3pPr>
    <a:lvl4pPr marL="1371600" algn="ctr" rtl="0" fontAlgn="base">
      <a:spcBef>
        <a:spcPct val="0"/>
      </a:spcBef>
      <a:spcAft>
        <a:spcPct val="0"/>
      </a:spcAft>
      <a:defRPr b="1" kern="1200">
        <a:solidFill>
          <a:schemeClr val="tx1"/>
        </a:solidFill>
        <a:latin typeface="Arial" charset="0"/>
        <a:ea typeface="宋体" pitchFamily="2" charset="-122"/>
        <a:cs typeface="+mn-cs"/>
      </a:defRPr>
    </a:lvl4pPr>
    <a:lvl5pPr marL="1828800" algn="ctr"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00FF"/>
    <a:srgbClr val="CC0099"/>
    <a:srgbClr val="00FFFF"/>
    <a:srgbClr val="33CC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92" autoAdjust="0"/>
    <p:restoredTop sz="93997" autoAdjust="0"/>
  </p:normalViewPr>
  <p:slideViewPr>
    <p:cSldViewPr>
      <p:cViewPr varScale="1">
        <p:scale>
          <a:sx n="73" d="100"/>
          <a:sy n="73" d="100"/>
        </p:scale>
        <p:origin x="116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0BC3C9-402E-48EF-A985-7A8C84E3E6D1}" type="datetimeFigureOut">
              <a:rPr lang="zh-CN" altLang="en-US" smtClean="0"/>
              <a:t>2018/6/23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063241-ABE4-4E4D-BAFE-D59BEBCAD5FF}" type="slidenum">
              <a:rPr lang="zh-CN" altLang="en-US" smtClean="0"/>
              <a:t>‹#›</a:t>
            </a:fld>
            <a:endParaRPr lang="zh-CN" altLang="en-US"/>
          </a:p>
        </p:txBody>
      </p:sp>
    </p:spTree>
    <p:extLst>
      <p:ext uri="{BB962C8B-B14F-4D97-AF65-F5344CB8AC3E}">
        <p14:creationId xmlns:p14="http://schemas.microsoft.com/office/powerpoint/2010/main" val="98505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727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AC6EE395-FF03-42D4-8B9F-5280666CC8BB}" type="slidenum">
              <a:rPr lang="en-US" altLang="zh-CN"/>
              <a:pPr>
                <a:defRPr/>
              </a:pPr>
              <a:t>‹#›</a:t>
            </a:fld>
            <a:endParaRPr lang="en-US" altLang="zh-CN"/>
          </a:p>
        </p:txBody>
      </p:sp>
    </p:spTree>
    <p:extLst>
      <p:ext uri="{BB962C8B-B14F-4D97-AF65-F5344CB8AC3E}">
        <p14:creationId xmlns:p14="http://schemas.microsoft.com/office/powerpoint/2010/main" val="7427475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itchFamily="34" charset="0"/>
                <a:ea typeface="宋体" charset="-122"/>
              </a:defRPr>
            </a:lvl1pPr>
            <a:lvl2pPr eaLnBrk="0" hangingPunct="0">
              <a:tabLst>
                <a:tab pos="723900" algn="l"/>
                <a:tab pos="1447800" algn="l"/>
                <a:tab pos="2171700" algn="l"/>
                <a:tab pos="2895600" algn="l"/>
              </a:tabLst>
              <a:defRPr>
                <a:solidFill>
                  <a:schemeClr val="bg1"/>
                </a:solidFill>
                <a:latin typeface="Verdana" pitchFamily="34" charset="0"/>
                <a:ea typeface="宋体" charset="-122"/>
              </a:defRPr>
            </a:lvl2pPr>
            <a:lvl3pPr eaLnBrk="0" hangingPunct="0">
              <a:tabLst>
                <a:tab pos="723900" algn="l"/>
                <a:tab pos="1447800" algn="l"/>
                <a:tab pos="2171700" algn="l"/>
                <a:tab pos="2895600" algn="l"/>
              </a:tabLst>
              <a:defRPr>
                <a:solidFill>
                  <a:schemeClr val="bg1"/>
                </a:solidFill>
                <a:latin typeface="Verdana" pitchFamily="34" charset="0"/>
                <a:ea typeface="宋体" charset="-122"/>
              </a:defRPr>
            </a:lvl3pPr>
            <a:lvl4pPr eaLnBrk="0" hangingPunct="0">
              <a:tabLst>
                <a:tab pos="723900" algn="l"/>
                <a:tab pos="1447800" algn="l"/>
                <a:tab pos="2171700" algn="l"/>
                <a:tab pos="2895600" algn="l"/>
              </a:tabLst>
              <a:defRPr>
                <a:solidFill>
                  <a:schemeClr val="bg1"/>
                </a:solidFill>
                <a:latin typeface="Verdana" pitchFamily="34" charset="0"/>
                <a:ea typeface="宋体" charset="-122"/>
              </a:defRPr>
            </a:lvl4pPr>
            <a:lvl5pPr eaLnBrk="0" hangingPunct="0">
              <a:tabLst>
                <a:tab pos="723900" algn="l"/>
                <a:tab pos="1447800" algn="l"/>
                <a:tab pos="2171700" algn="l"/>
                <a:tab pos="2895600" algn="l"/>
              </a:tabLst>
              <a:defRPr>
                <a:solidFill>
                  <a:schemeClr val="bg1"/>
                </a:solidFill>
                <a:latin typeface="Verdana" pitchFamily="34"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Verdana" pitchFamily="34"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Verdana" pitchFamily="34"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Verdana" pitchFamily="34"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a:solidFill>
                  <a:schemeClr val="bg1"/>
                </a:solidFill>
                <a:latin typeface="Verdana" pitchFamily="34" charset="0"/>
                <a:ea typeface="宋体" charset="-122"/>
              </a:defRPr>
            </a:lvl9pPr>
          </a:lstStyle>
          <a:p>
            <a:pPr eaLnBrk="1" hangingPunct="1">
              <a:buFont typeface="Times New Roman" pitchFamily="18" charset="0"/>
              <a:buNone/>
            </a:pPr>
            <a:fld id="{0463ECBD-27D0-4B37-B742-893F29232D02}" type="slidenum">
              <a:rPr lang="en-US" altLang="zh-CN" smtClean="0">
                <a:solidFill>
                  <a:srgbClr val="000000"/>
                </a:solidFill>
                <a:latin typeface="AR PL UMing CN" pitchFamily="16" charset="0"/>
              </a:rPr>
              <a:pPr eaLnBrk="1" hangingPunct="1">
                <a:buFont typeface="Times New Roman" pitchFamily="18" charset="0"/>
                <a:buNone/>
              </a:pPr>
              <a:t>16</a:t>
            </a:fld>
            <a:endParaRPr lang="en-US" altLang="zh-CN" dirty="0">
              <a:solidFill>
                <a:srgbClr val="000000"/>
              </a:solidFill>
              <a:latin typeface="AR PL UMing CN" pitchFamily="16" charset="0"/>
            </a:endParaRPr>
          </a:p>
        </p:txBody>
      </p:sp>
      <p:sp>
        <p:nvSpPr>
          <p:cNvPr id="95235" name="Rectangle 1"/>
          <p:cNvSpPr>
            <a:spLocks noGrp="1" noRot="1" noChangeAspect="1" noChangeArrowheads="1" noTextEdit="1"/>
          </p:cNvSpPr>
          <p:nvPr>
            <p:ph type="sldImg"/>
          </p:nvPr>
        </p:nvSpPr>
        <p:spPr>
          <a:xfrm>
            <a:off x="1143000" y="685800"/>
            <a:ext cx="4572000" cy="3429000"/>
          </a:xfrm>
          <a:ln/>
        </p:spPr>
      </p:sp>
      <p:sp>
        <p:nvSpPr>
          <p:cNvPr id="95236" name="Rectangle 2"/>
          <p:cNvSpPr>
            <a:spLocks noGrp="1" noChangeArrowheads="1"/>
          </p:cNvSpPr>
          <p:nvPr>
            <p:ph type="body" idx="1"/>
          </p:nvPr>
        </p:nvSpPr>
        <p:spPr>
          <a:xfrm>
            <a:off x="685800" y="4343400"/>
            <a:ext cx="5486400" cy="4208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70E5E1-4843-4932-A191-9860DB39C7B3}" type="slidenum">
              <a:rPr lang="en-US" altLang="zh-CN" smtClean="0"/>
              <a:pPr>
                <a:defRPr/>
              </a:pPr>
              <a:t>24</a:t>
            </a:fld>
            <a:endParaRPr lang="en-US" altLang="zh-CN"/>
          </a:p>
        </p:txBody>
      </p:sp>
    </p:spTree>
    <p:extLst>
      <p:ext uri="{BB962C8B-B14F-4D97-AF65-F5344CB8AC3E}">
        <p14:creationId xmlns:p14="http://schemas.microsoft.com/office/powerpoint/2010/main" val="3159835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3"/>
          <p:cNvSpPr>
            <a:spLocks noGrp="1"/>
          </p:cNvSpPr>
          <p:nvPr>
            <p:ph type="ftr" sz="quarter" idx="10"/>
          </p:nvPr>
        </p:nvSpPr>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a:defRPr smtClean="0"/>
            </a:lvl1pPr>
          </a:lstStyle>
          <a:p>
            <a:pPr>
              <a:defRPr/>
            </a:pPr>
            <a:fld id="{F409160A-A38D-4A95-8877-2B9581D9D1BD}" type="slidenum">
              <a:rPr lang="en-US" altLang="zh-CN"/>
              <a:pPr>
                <a:defRPr/>
              </a:pPr>
              <a:t>‹#›</a:t>
            </a:fld>
            <a:endParaRPr lang="en-US" altLang="zh-CN"/>
          </a:p>
        </p:txBody>
      </p:sp>
    </p:spTree>
    <p:extLst>
      <p:ext uri="{BB962C8B-B14F-4D97-AF65-F5344CB8AC3E}">
        <p14:creationId xmlns:p14="http://schemas.microsoft.com/office/powerpoint/2010/main" val="93213718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a:defRPr smtClean="0"/>
            </a:lvl1pPr>
          </a:lstStyle>
          <a:p>
            <a:pPr>
              <a:defRPr/>
            </a:pPr>
            <a:fld id="{52756190-BEFC-4DFB-8182-E4708F64DDD7}" type="slidenum">
              <a:rPr lang="en-US" altLang="zh-CN"/>
              <a:pPr>
                <a:defRPr/>
              </a:pPr>
              <a:t>‹#›</a:t>
            </a:fld>
            <a:endParaRPr lang="en-US" altLang="zh-CN"/>
          </a:p>
        </p:txBody>
      </p:sp>
    </p:spTree>
    <p:extLst>
      <p:ext uri="{BB962C8B-B14F-4D97-AF65-F5344CB8AC3E}">
        <p14:creationId xmlns:p14="http://schemas.microsoft.com/office/powerpoint/2010/main" val="25573017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a:defRPr smtClean="0"/>
            </a:lvl1pPr>
          </a:lstStyle>
          <a:p>
            <a:pPr>
              <a:defRPr/>
            </a:pPr>
            <a:fld id="{11338AA7-7FA6-4227-8766-87048A10D564}" type="slidenum">
              <a:rPr lang="en-US" altLang="zh-CN"/>
              <a:pPr>
                <a:defRPr/>
              </a:pPr>
              <a:t>‹#›</a:t>
            </a:fld>
            <a:endParaRPr lang="en-US" altLang="zh-CN"/>
          </a:p>
        </p:txBody>
      </p:sp>
    </p:spTree>
    <p:extLst>
      <p:ext uri="{BB962C8B-B14F-4D97-AF65-F5344CB8AC3E}">
        <p14:creationId xmlns:p14="http://schemas.microsoft.com/office/powerpoint/2010/main" val="193847768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33375"/>
            <a:ext cx="7543800" cy="858838"/>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A33BBF38-2DEF-4D9A-A676-9B0C2CA596AD}" type="slidenum">
              <a:rPr lang="en-US" altLang="zh-CN"/>
              <a:pPr>
                <a:defRPr/>
              </a:pPr>
              <a:t>‹#›</a:t>
            </a:fld>
            <a:endParaRPr lang="en-US" altLang="zh-CN"/>
          </a:p>
        </p:txBody>
      </p:sp>
    </p:spTree>
    <p:extLst>
      <p:ext uri="{BB962C8B-B14F-4D97-AF65-F5344CB8AC3E}">
        <p14:creationId xmlns:p14="http://schemas.microsoft.com/office/powerpoint/2010/main" val="128035297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1"/>
          <p:cNvGrpSpPr>
            <a:grpSpLocks/>
          </p:cNvGrpSpPr>
          <p:nvPr userDrawn="1"/>
        </p:nvGrpSpPr>
        <p:grpSpPr bwMode="auto">
          <a:xfrm>
            <a:off x="7880350" y="260350"/>
            <a:ext cx="1054100" cy="1905001"/>
            <a:chOff x="4704" y="1885"/>
            <a:chExt cx="843" cy="1379"/>
          </a:xfrm>
        </p:grpSpPr>
        <p:sp>
          <p:nvSpPr>
            <p:cNvPr id="5" name="Oval 12"/>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13"/>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14"/>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5"/>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6"/>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7"/>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8"/>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9"/>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20"/>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21"/>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22"/>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23"/>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24"/>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5"/>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6"/>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7"/>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8"/>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9"/>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30"/>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31"/>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32"/>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33"/>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34"/>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35"/>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36"/>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7"/>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8"/>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9"/>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40"/>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41"/>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42"/>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75" name="Rectangle 3"/>
          <p:cNvSpPr>
            <a:spLocks noGrp="1" noChangeArrowheads="1"/>
          </p:cNvSpPr>
          <p:nvPr>
            <p:ph type="ctrTitle"/>
          </p:nvPr>
        </p:nvSpPr>
        <p:spPr>
          <a:xfrm>
            <a:off x="315913" y="466725"/>
            <a:ext cx="6781800" cy="2133600"/>
          </a:xfrm>
        </p:spPr>
        <p:txBody>
          <a:bodyPr/>
          <a:lstStyle>
            <a:lvl1pPr algn="r">
              <a:defRPr sz="5200"/>
            </a:lvl1pPr>
          </a:lstStyle>
          <a:p>
            <a:r>
              <a:rPr lang="zh-CN" altLang="en-US"/>
              <a:t>单击此处编辑母版标题样式</a:t>
            </a:r>
          </a:p>
        </p:txBody>
      </p:sp>
      <p:sp>
        <p:nvSpPr>
          <p:cNvPr id="286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6" name="Rectangle 5"/>
          <p:cNvSpPr>
            <a:spLocks noGrp="1" noChangeArrowheads="1"/>
          </p:cNvSpPr>
          <p:nvPr>
            <p:ph type="dt" sz="half" idx="10"/>
          </p:nvPr>
        </p:nvSpPr>
        <p:spPr/>
        <p:txBody>
          <a:bodyPr/>
          <a:lstStyle>
            <a:lvl1pPr algn="l">
              <a:defRPr sz="1000"/>
            </a:lvl1pPr>
          </a:lstStyle>
          <a:p>
            <a:pPr>
              <a:defRPr/>
            </a:pPr>
            <a:endParaRPr lang="en-US" altLang="zh-CN"/>
          </a:p>
        </p:txBody>
      </p:sp>
      <p:sp>
        <p:nvSpPr>
          <p:cNvPr id="37" name="Rectangle 6"/>
          <p:cNvSpPr>
            <a:spLocks noGrp="1" noChangeArrowheads="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10995427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smtClean="0"/>
            </a:lvl1pPr>
          </a:lstStyle>
          <a:p>
            <a:pPr>
              <a:defRPr/>
            </a:pPr>
            <a:fld id="{4D09C395-E9C0-47E0-A4EB-CCB1441F801E}" type="slidenum">
              <a:rPr lang="en-US" altLang="zh-CN"/>
              <a:pPr>
                <a:defRPr/>
              </a:pPr>
              <a:t>‹#›</a:t>
            </a:fld>
            <a:endParaRPr lang="en-US" altLang="zh-CN"/>
          </a:p>
        </p:txBody>
      </p:sp>
      <p:grpSp>
        <p:nvGrpSpPr>
          <p:cNvPr id="6" name="Group 11"/>
          <p:cNvGrpSpPr>
            <a:grpSpLocks/>
          </p:cNvGrpSpPr>
          <p:nvPr userDrawn="1"/>
        </p:nvGrpSpPr>
        <p:grpSpPr bwMode="auto">
          <a:xfrm>
            <a:off x="7880350" y="260350"/>
            <a:ext cx="1054100" cy="1905001"/>
            <a:chOff x="4704" y="1885"/>
            <a:chExt cx="843" cy="1379"/>
          </a:xfrm>
        </p:grpSpPr>
        <p:sp>
          <p:nvSpPr>
            <p:cNvPr id="7" name="Oval 12"/>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3"/>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4"/>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5"/>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6"/>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7"/>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8"/>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9"/>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20"/>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21"/>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22"/>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3"/>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4"/>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5"/>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6"/>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7"/>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8"/>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9"/>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30"/>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31"/>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32"/>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33"/>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34"/>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5"/>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6"/>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7"/>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8"/>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39"/>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40"/>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41"/>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42"/>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7654239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a:defRPr smtClean="0"/>
            </a:lvl1pPr>
          </a:lstStyle>
          <a:p>
            <a:pPr>
              <a:defRPr/>
            </a:pPr>
            <a:fld id="{5D676FF4-2818-4304-AA06-26AB32BA7EDF}" type="slidenum">
              <a:rPr lang="en-US" altLang="zh-CN"/>
              <a:pPr>
                <a:defRPr/>
              </a:pPr>
              <a:t>‹#›</a:t>
            </a:fld>
            <a:endParaRPr lang="en-US" altLang="zh-CN"/>
          </a:p>
        </p:txBody>
      </p:sp>
    </p:spTree>
    <p:extLst>
      <p:ext uri="{BB962C8B-B14F-4D97-AF65-F5344CB8AC3E}">
        <p14:creationId xmlns:p14="http://schemas.microsoft.com/office/powerpoint/2010/main" val="21538815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a:defRPr smtClean="0"/>
            </a:lvl1pPr>
          </a:lstStyle>
          <a:p>
            <a:pPr>
              <a:defRPr/>
            </a:pPr>
            <a:fld id="{B3888CAA-AD90-47B6-9881-973FDCE03AE8}" type="slidenum">
              <a:rPr lang="en-US" altLang="zh-CN"/>
              <a:pPr>
                <a:defRPr/>
              </a:pPr>
              <a:t>‹#›</a:t>
            </a:fld>
            <a:endParaRPr lang="en-US" altLang="zh-CN"/>
          </a:p>
        </p:txBody>
      </p:sp>
    </p:spTree>
    <p:extLst>
      <p:ext uri="{BB962C8B-B14F-4D97-AF65-F5344CB8AC3E}">
        <p14:creationId xmlns:p14="http://schemas.microsoft.com/office/powerpoint/2010/main" val="14467968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smtClean="0"/>
            </a:lvl1pPr>
          </a:lstStyle>
          <a:p>
            <a:pPr>
              <a:defRPr/>
            </a:pPr>
            <a:endParaRPr lang="en-US" altLang="zh-CN"/>
          </a:p>
        </p:txBody>
      </p:sp>
      <p:sp>
        <p:nvSpPr>
          <p:cNvPr id="8" name="灯片编号占位符 7"/>
          <p:cNvSpPr>
            <a:spLocks noGrp="1"/>
          </p:cNvSpPr>
          <p:nvPr>
            <p:ph type="sldNum" sz="quarter" idx="11"/>
          </p:nvPr>
        </p:nvSpPr>
        <p:spPr/>
        <p:txBody>
          <a:bodyPr/>
          <a:lstStyle>
            <a:lvl1pPr>
              <a:defRPr smtClean="0"/>
            </a:lvl1pPr>
          </a:lstStyle>
          <a:p>
            <a:pPr>
              <a:defRPr/>
            </a:pPr>
            <a:fld id="{CAFCF23E-8B3C-4A55-8BC0-DF691710F3D4}" type="slidenum">
              <a:rPr lang="en-US" altLang="zh-CN"/>
              <a:pPr>
                <a:defRPr/>
              </a:pPr>
              <a:t>‹#›</a:t>
            </a:fld>
            <a:endParaRPr lang="en-US" altLang="zh-CN"/>
          </a:p>
        </p:txBody>
      </p:sp>
    </p:spTree>
    <p:extLst>
      <p:ext uri="{BB962C8B-B14F-4D97-AF65-F5344CB8AC3E}">
        <p14:creationId xmlns:p14="http://schemas.microsoft.com/office/powerpoint/2010/main" val="2571865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smtClean="0"/>
            </a:lvl1pPr>
          </a:lstStyle>
          <a:p>
            <a:pPr>
              <a:defRPr/>
            </a:pPr>
            <a:endParaRPr lang="en-US" altLang="zh-CN"/>
          </a:p>
        </p:txBody>
      </p:sp>
      <p:sp>
        <p:nvSpPr>
          <p:cNvPr id="4" name="灯片编号占位符 3"/>
          <p:cNvSpPr>
            <a:spLocks noGrp="1"/>
          </p:cNvSpPr>
          <p:nvPr>
            <p:ph type="sldNum" sz="quarter" idx="11"/>
          </p:nvPr>
        </p:nvSpPr>
        <p:spPr/>
        <p:txBody>
          <a:bodyPr/>
          <a:lstStyle>
            <a:lvl1pPr>
              <a:defRPr smtClean="0"/>
            </a:lvl1pPr>
          </a:lstStyle>
          <a:p>
            <a:pPr>
              <a:defRPr/>
            </a:pPr>
            <a:fld id="{69745A46-3BE7-459D-9A69-461A60031787}" type="slidenum">
              <a:rPr lang="en-US" altLang="zh-CN"/>
              <a:pPr>
                <a:defRPr/>
              </a:pPr>
              <a:t>‹#›</a:t>
            </a:fld>
            <a:endParaRPr lang="en-US" altLang="zh-CN"/>
          </a:p>
        </p:txBody>
      </p:sp>
    </p:spTree>
    <p:extLst>
      <p:ext uri="{BB962C8B-B14F-4D97-AF65-F5344CB8AC3E}">
        <p14:creationId xmlns:p14="http://schemas.microsoft.com/office/powerpoint/2010/main" val="28047170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smtClean="0"/>
            </a:lvl1pPr>
          </a:lstStyle>
          <a:p>
            <a:pPr>
              <a:defRPr/>
            </a:pPr>
            <a:endParaRPr lang="en-US" altLang="zh-CN"/>
          </a:p>
        </p:txBody>
      </p:sp>
      <p:sp>
        <p:nvSpPr>
          <p:cNvPr id="3" name="灯片编号占位符 2"/>
          <p:cNvSpPr>
            <a:spLocks noGrp="1"/>
          </p:cNvSpPr>
          <p:nvPr>
            <p:ph type="sldNum" sz="quarter" idx="11"/>
          </p:nvPr>
        </p:nvSpPr>
        <p:spPr/>
        <p:txBody>
          <a:bodyPr/>
          <a:lstStyle>
            <a:lvl1pPr>
              <a:defRPr smtClean="0"/>
            </a:lvl1pPr>
          </a:lstStyle>
          <a:p>
            <a:pPr>
              <a:defRPr/>
            </a:pPr>
            <a:fld id="{16F1EC79-2846-4661-9312-CA3973383463}" type="slidenum">
              <a:rPr lang="en-US" altLang="zh-CN"/>
              <a:pPr>
                <a:defRPr/>
              </a:pPr>
              <a:t>‹#›</a:t>
            </a:fld>
            <a:endParaRPr lang="en-US" altLang="zh-CN"/>
          </a:p>
        </p:txBody>
      </p:sp>
    </p:spTree>
    <p:extLst>
      <p:ext uri="{BB962C8B-B14F-4D97-AF65-F5344CB8AC3E}">
        <p14:creationId xmlns:p14="http://schemas.microsoft.com/office/powerpoint/2010/main" val="237581902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a:defRPr smtClean="0"/>
            </a:lvl1pPr>
          </a:lstStyle>
          <a:p>
            <a:pPr>
              <a:defRPr/>
            </a:pPr>
            <a:fld id="{5991B27D-B9EC-4B1D-BDAF-4406F161F649}" type="slidenum">
              <a:rPr lang="en-US" altLang="zh-CN"/>
              <a:pPr>
                <a:defRPr/>
              </a:pPr>
              <a:t>‹#›</a:t>
            </a:fld>
            <a:endParaRPr lang="en-US" altLang="zh-CN"/>
          </a:p>
        </p:txBody>
      </p:sp>
    </p:spTree>
    <p:extLst>
      <p:ext uri="{BB962C8B-B14F-4D97-AF65-F5344CB8AC3E}">
        <p14:creationId xmlns:p14="http://schemas.microsoft.com/office/powerpoint/2010/main" val="149744828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smtClean="0"/>
            </a:lvl1pPr>
          </a:lstStyle>
          <a:p>
            <a:pPr>
              <a:defRPr/>
            </a:pPr>
            <a:endParaRPr lang="en-US" altLang="zh-CN"/>
          </a:p>
        </p:txBody>
      </p:sp>
      <p:sp>
        <p:nvSpPr>
          <p:cNvPr id="6" name="灯片编号占位符 5"/>
          <p:cNvSpPr>
            <a:spLocks noGrp="1"/>
          </p:cNvSpPr>
          <p:nvPr>
            <p:ph type="sldNum" sz="quarter" idx="11"/>
          </p:nvPr>
        </p:nvSpPr>
        <p:spPr/>
        <p:txBody>
          <a:bodyPr/>
          <a:lstStyle>
            <a:lvl1pPr>
              <a:defRPr smtClean="0"/>
            </a:lvl1pPr>
          </a:lstStyle>
          <a:p>
            <a:pPr>
              <a:defRPr/>
            </a:pPr>
            <a:fld id="{10DB3846-9F76-4737-9BF6-05E5F28F0DD1}" type="slidenum">
              <a:rPr lang="en-US" altLang="zh-CN"/>
              <a:pPr>
                <a:defRPr/>
              </a:pPr>
              <a:t>‹#›</a:t>
            </a:fld>
            <a:endParaRPr lang="en-US" altLang="zh-CN"/>
          </a:p>
        </p:txBody>
      </p:sp>
    </p:spTree>
    <p:extLst>
      <p:ext uri="{BB962C8B-B14F-4D97-AF65-F5344CB8AC3E}">
        <p14:creationId xmlns:p14="http://schemas.microsoft.com/office/powerpoint/2010/main" val="10530616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7218" name="Rectangle 3"/>
          <p:cNvSpPr>
            <a:spLocks noGrp="1" noChangeArrowheads="1"/>
          </p:cNvSpPr>
          <p:nvPr>
            <p:ph type="title"/>
          </p:nvPr>
        </p:nvSpPr>
        <p:spPr bwMode="auto">
          <a:xfrm>
            <a:off x="457200" y="122238"/>
            <a:ext cx="75438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37219"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654" name="Rectangle 6"/>
          <p:cNvSpPr>
            <a:spLocks noGrp="1" noChangeArrowheads="1"/>
          </p:cNvSpPr>
          <p:nvPr>
            <p:ph type="ftr" sz="quarter" idx="3"/>
          </p:nvPr>
        </p:nvSpPr>
        <p:spPr bwMode="auto">
          <a:xfrm>
            <a:off x="228600" y="618013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2000" b="0">
                <a:ea typeface="+mn-ea"/>
              </a:defRPr>
            </a:lvl1pPr>
          </a:lstStyle>
          <a:p>
            <a:pPr>
              <a:defRPr/>
            </a:pPr>
            <a:endParaRPr lang="en-US" altLang="zh-CN"/>
          </a:p>
        </p:txBody>
      </p:sp>
      <p:sp>
        <p:nvSpPr>
          <p:cNvPr id="27655" name="Rectangle 7"/>
          <p:cNvSpPr>
            <a:spLocks noGrp="1" noChangeArrowheads="1"/>
          </p:cNvSpPr>
          <p:nvPr>
            <p:ph type="sldNum" sz="quarter" idx="4"/>
          </p:nvPr>
        </p:nvSpPr>
        <p:spPr bwMode="auto">
          <a:xfrm>
            <a:off x="3529013" y="62404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vl1pPr>
          </a:lstStyle>
          <a:p>
            <a:pPr>
              <a:defRPr/>
            </a:pPr>
            <a:fld id="{9E3711E9-ECBB-4FA6-A8A8-E13B19A6AEE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9" r:id="rId12"/>
  </p:sldLayoutIdLst>
  <p:transition/>
  <p:hf hdr="0" ftr="0" dt="0"/>
  <p:txStyles>
    <p:titleStyle>
      <a:lvl1pPr algn="l" rtl="0" fontAlgn="base">
        <a:spcBef>
          <a:spcPct val="0"/>
        </a:spcBef>
        <a:spcAft>
          <a:spcPct val="0"/>
        </a:spcAft>
        <a:defRPr sz="4200" b="1">
          <a:solidFill>
            <a:schemeClr val="tx1"/>
          </a:solidFill>
          <a:latin typeface="+mj-lt"/>
          <a:ea typeface="+mj-ea"/>
          <a:cs typeface="+mj-cs"/>
        </a:defRPr>
      </a:lvl1pPr>
      <a:lvl2pPr algn="l" rtl="0" fontAlgn="base">
        <a:spcBef>
          <a:spcPct val="0"/>
        </a:spcBef>
        <a:spcAft>
          <a:spcPct val="0"/>
        </a:spcAft>
        <a:defRPr sz="4200" b="1">
          <a:solidFill>
            <a:schemeClr val="tx1"/>
          </a:solidFill>
          <a:latin typeface="Arial" charset="0"/>
          <a:ea typeface="宋体" pitchFamily="2" charset="-122"/>
        </a:defRPr>
      </a:lvl2pPr>
      <a:lvl3pPr algn="l" rtl="0" fontAlgn="base">
        <a:spcBef>
          <a:spcPct val="0"/>
        </a:spcBef>
        <a:spcAft>
          <a:spcPct val="0"/>
        </a:spcAft>
        <a:defRPr sz="4200" b="1">
          <a:solidFill>
            <a:schemeClr val="tx1"/>
          </a:solidFill>
          <a:latin typeface="Arial" charset="0"/>
          <a:ea typeface="宋体" pitchFamily="2" charset="-122"/>
        </a:defRPr>
      </a:lvl3pPr>
      <a:lvl4pPr algn="l" rtl="0" fontAlgn="base">
        <a:spcBef>
          <a:spcPct val="0"/>
        </a:spcBef>
        <a:spcAft>
          <a:spcPct val="0"/>
        </a:spcAft>
        <a:defRPr sz="4200" b="1">
          <a:solidFill>
            <a:schemeClr val="tx1"/>
          </a:solidFill>
          <a:latin typeface="Arial" charset="0"/>
          <a:ea typeface="宋体" pitchFamily="2" charset="-122"/>
        </a:defRPr>
      </a:lvl4pPr>
      <a:lvl5pPr algn="l" rtl="0" fontAlgn="base">
        <a:spcBef>
          <a:spcPct val="0"/>
        </a:spcBef>
        <a:spcAft>
          <a:spcPct val="0"/>
        </a:spcAft>
        <a:defRPr sz="4200" b="1">
          <a:solidFill>
            <a:schemeClr val="tx1"/>
          </a:solidFill>
          <a:latin typeface="Arial" charset="0"/>
          <a:ea typeface="宋体" pitchFamily="2" charset="-122"/>
        </a:defRPr>
      </a:lvl5pPr>
      <a:lvl6pPr marL="457200" algn="l" rtl="0" fontAlgn="base">
        <a:spcBef>
          <a:spcPct val="0"/>
        </a:spcBef>
        <a:spcAft>
          <a:spcPct val="0"/>
        </a:spcAft>
        <a:defRPr sz="4200" b="1">
          <a:solidFill>
            <a:schemeClr val="tx1"/>
          </a:solidFill>
          <a:latin typeface="Arial" charset="0"/>
          <a:ea typeface="宋体" pitchFamily="2" charset="-122"/>
        </a:defRPr>
      </a:lvl6pPr>
      <a:lvl7pPr marL="914400" algn="l" rtl="0" fontAlgn="base">
        <a:spcBef>
          <a:spcPct val="0"/>
        </a:spcBef>
        <a:spcAft>
          <a:spcPct val="0"/>
        </a:spcAft>
        <a:defRPr sz="4200" b="1">
          <a:solidFill>
            <a:schemeClr val="tx1"/>
          </a:solidFill>
          <a:latin typeface="Arial" charset="0"/>
          <a:ea typeface="宋体" pitchFamily="2" charset="-122"/>
        </a:defRPr>
      </a:lvl7pPr>
      <a:lvl8pPr marL="1371600" algn="l" rtl="0" fontAlgn="base">
        <a:spcBef>
          <a:spcPct val="0"/>
        </a:spcBef>
        <a:spcAft>
          <a:spcPct val="0"/>
        </a:spcAft>
        <a:defRPr sz="4200" b="1">
          <a:solidFill>
            <a:schemeClr val="tx1"/>
          </a:solidFill>
          <a:latin typeface="Arial" charset="0"/>
          <a:ea typeface="宋体" pitchFamily="2" charset="-122"/>
        </a:defRPr>
      </a:lvl8pPr>
      <a:lvl9pPr marL="1828800" algn="l" rtl="0" fontAlgn="base">
        <a:spcBef>
          <a:spcPct val="0"/>
        </a:spcBef>
        <a:spcAft>
          <a:spcPct val="0"/>
        </a:spcAft>
        <a:defRPr sz="4200" b="1">
          <a:solidFill>
            <a:schemeClr val="tx1"/>
          </a:solidFill>
          <a:latin typeface="Arial" charset="0"/>
          <a:ea typeface="宋体" pitchFamily="2" charset="-122"/>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3"/>
          <p:cNvSpPr>
            <a:spLocks noGrp="1" noChangeArrowheads="1"/>
          </p:cNvSpPr>
          <p:nvPr>
            <p:ph type="title"/>
          </p:nvPr>
        </p:nvSpPr>
        <p:spPr bwMode="auto">
          <a:xfrm>
            <a:off x="457200" y="122238"/>
            <a:ext cx="75438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4" name="Rectangle 4"/>
          <p:cNvSpPr>
            <a:spLocks noGrp="1" noChangeArrowheads="1"/>
          </p:cNvSpPr>
          <p:nvPr>
            <p:ph type="body" idx="1"/>
          </p:nvPr>
        </p:nvSpPr>
        <p:spPr bwMode="auto">
          <a:xfrm>
            <a:off x="323850" y="170021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Rectangle 5"/>
          <p:cNvSpPr>
            <a:spLocks noGrp="1" noChangeArrowheads="1"/>
          </p:cNvSpPr>
          <p:nvPr>
            <p:ph type="dt" sz="half" idx="2"/>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000" b="0"/>
            </a:lvl1pPr>
          </a:lstStyle>
          <a:p>
            <a:pPr>
              <a:defRPr/>
            </a:pPr>
            <a:endParaRPr lang="en-US" altLang="zh-CN"/>
          </a:p>
        </p:txBody>
      </p:sp>
      <p:sp>
        <p:nvSpPr>
          <p:cNvPr id="11" name="Rectangle 6"/>
          <p:cNvSpPr>
            <a:spLocks noGrp="1" noChangeArrowheads="1"/>
          </p:cNvSpPr>
          <p:nvPr>
            <p:ph type="ftr" sz="quarter" idx="3"/>
          </p:nvPr>
        </p:nvSpPr>
        <p:spPr bwMode="auto">
          <a:xfrm>
            <a:off x="179388" y="188913"/>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2000" b="0">
                <a:ea typeface="+mn-ea"/>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08" r:id="rId1"/>
  </p:sldLayoutIdLst>
  <p:transition/>
  <p:hf hdr="0" ftr="0" dt="0"/>
  <p:txStyles>
    <p:titleStyle>
      <a:lvl1pPr algn="l" rtl="0" eaLnBrk="0" fontAlgn="base" hangingPunct="0">
        <a:spcBef>
          <a:spcPct val="0"/>
        </a:spcBef>
        <a:spcAft>
          <a:spcPct val="0"/>
        </a:spcAft>
        <a:defRPr sz="42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36513" y="3022600"/>
            <a:ext cx="6911975" cy="1846263"/>
          </a:xfrm>
        </p:spPr>
        <p:txBody>
          <a:bodyPr/>
          <a:lstStyle/>
          <a:p>
            <a:pPr algn="ctr" eaLnBrk="1" hangingPunct="1"/>
            <a:r>
              <a:rPr lang="en-US" altLang="zh-CN" sz="4600" dirty="0">
                <a:latin typeface="Arial" charset="0"/>
                <a:ea typeface="黑体" pitchFamily="2" charset="-122"/>
              </a:rPr>
              <a:t>       </a:t>
            </a:r>
            <a:r>
              <a:rPr lang="en-US" altLang="zh-CN" sz="6600" dirty="0">
                <a:latin typeface="Arial" charset="0"/>
                <a:ea typeface="黑体" pitchFamily="2" charset="-122"/>
              </a:rPr>
              <a:t>Linux</a:t>
            </a:r>
            <a:r>
              <a:rPr lang="zh-CN" altLang="en-US" sz="6600" dirty="0">
                <a:latin typeface="Arial" charset="0"/>
                <a:ea typeface="黑体" pitchFamily="2" charset="-122"/>
              </a:rPr>
              <a:t>应用       </a:t>
            </a:r>
            <a:br>
              <a:rPr lang="zh-CN" altLang="en-US" sz="6600" dirty="0">
                <a:latin typeface="Arial" charset="0"/>
                <a:ea typeface="黑体" pitchFamily="2" charset="-122"/>
              </a:rPr>
            </a:br>
            <a:r>
              <a:rPr lang="zh-CN" altLang="en-US" sz="6600">
                <a:latin typeface="Arial" charset="0"/>
                <a:ea typeface="黑体" pitchFamily="2" charset="-122"/>
              </a:rPr>
              <a:t>      期末考试安排</a:t>
            </a:r>
            <a:br>
              <a:rPr lang="zh-CN" altLang="en-US" sz="4600" dirty="0">
                <a:latin typeface="Arial" charset="0"/>
                <a:ea typeface="黑体" pitchFamily="2" charset="-122"/>
              </a:rPr>
            </a:br>
            <a:endParaRPr lang="zh-CN" altLang="en-US" sz="3800" dirty="0">
              <a:latin typeface="Arial" charset="0"/>
              <a:ea typeface="黑体" pitchFamily="2"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第</a:t>
            </a:r>
            <a:r>
              <a:rPr lang="en-US" altLang="zh-CN"/>
              <a:t>3</a:t>
            </a:r>
            <a:r>
              <a:rPr lang="zh-CN" altLang="en-US"/>
              <a:t>章 </a:t>
            </a:r>
            <a:r>
              <a:rPr lang="en-US" altLang="zh-CN"/>
              <a:t>Linux</a:t>
            </a:r>
            <a:r>
              <a:rPr lang="zh-CN" altLang="en-US"/>
              <a:t>系统安装</a:t>
            </a:r>
          </a:p>
        </p:txBody>
      </p:sp>
      <p:sp>
        <p:nvSpPr>
          <p:cNvPr id="3" name="内容占位符 2"/>
          <p:cNvSpPr>
            <a:spLocks noGrp="1"/>
          </p:cNvSpPr>
          <p:nvPr>
            <p:ph idx="1"/>
          </p:nvPr>
        </p:nvSpPr>
        <p:spPr>
          <a:xfrm>
            <a:off x="457200" y="1897658"/>
            <a:ext cx="8229600" cy="4411662"/>
          </a:xfrm>
        </p:spPr>
        <p:txBody>
          <a:bodyPr/>
          <a:lstStyle/>
          <a:p>
            <a:pPr marL="0" indent="0">
              <a:lnSpc>
                <a:spcPct val="120000"/>
              </a:lnSpc>
              <a:buNone/>
            </a:pPr>
            <a:r>
              <a:rPr lang="zh-CN" altLang="en-US" dirty="0"/>
              <a:t>在虚拟机中安装</a:t>
            </a:r>
            <a:r>
              <a:rPr lang="en-US" altLang="zh-CN" dirty="0"/>
              <a:t>Red Hat Linux 9.0 </a:t>
            </a:r>
            <a:r>
              <a:rPr lang="zh-CN" altLang="en-US" dirty="0"/>
              <a:t>的过程</a:t>
            </a:r>
            <a:endParaRPr lang="en-US" altLang="zh-CN" dirty="0"/>
          </a:p>
          <a:p>
            <a:pPr marL="0" indent="0">
              <a:lnSpc>
                <a:spcPct val="120000"/>
              </a:lnSpc>
              <a:buNone/>
            </a:pPr>
            <a:r>
              <a:rPr lang="en-US" altLang="zh-CN" dirty="0"/>
              <a:t>1.</a:t>
            </a:r>
            <a:r>
              <a:rPr lang="zh-CN" altLang="en-US" dirty="0"/>
              <a:t>安装完</a:t>
            </a:r>
            <a:r>
              <a:rPr lang="en-US" altLang="zh-CN" dirty="0"/>
              <a:t>VMware  Workstation</a:t>
            </a:r>
            <a:r>
              <a:rPr lang="zh-CN" altLang="en-US" dirty="0"/>
              <a:t>后，启动   </a:t>
            </a:r>
            <a:endParaRPr lang="en-US" altLang="zh-CN" dirty="0"/>
          </a:p>
          <a:p>
            <a:pPr marL="0" indent="0">
              <a:lnSpc>
                <a:spcPct val="120000"/>
              </a:lnSpc>
              <a:buNone/>
            </a:pPr>
            <a:r>
              <a:rPr lang="en-US" altLang="zh-CN" dirty="0"/>
              <a:t>    VMware  Workstation</a:t>
            </a:r>
            <a:r>
              <a:rPr lang="zh-CN" altLang="en-US" dirty="0"/>
              <a:t>，新建一个虚拟机；</a:t>
            </a:r>
            <a:endParaRPr lang="en-US" altLang="zh-CN" dirty="0"/>
          </a:p>
          <a:p>
            <a:pPr marL="0" indent="0">
              <a:lnSpc>
                <a:spcPct val="120000"/>
              </a:lnSpc>
              <a:buNone/>
            </a:pPr>
            <a:r>
              <a:rPr lang="en-US" altLang="zh-CN" dirty="0"/>
              <a:t>2.</a:t>
            </a:r>
            <a:r>
              <a:rPr lang="zh-CN" altLang="en-US" dirty="0"/>
              <a:t>下载操作系统的镜像</a:t>
            </a:r>
            <a:r>
              <a:rPr lang="en-US" altLang="zh-CN" dirty="0"/>
              <a:t>ISO</a:t>
            </a:r>
            <a:r>
              <a:rPr lang="zh-CN" altLang="en-US" dirty="0"/>
              <a:t>文件；</a:t>
            </a:r>
            <a:endParaRPr lang="en-US" altLang="zh-CN" dirty="0"/>
          </a:p>
          <a:p>
            <a:pPr marL="0" indent="0">
              <a:lnSpc>
                <a:spcPct val="120000"/>
              </a:lnSpc>
              <a:buNone/>
            </a:pPr>
            <a:r>
              <a:rPr lang="en-US" altLang="zh-CN" dirty="0"/>
              <a:t>3. </a:t>
            </a:r>
            <a:r>
              <a:rPr lang="zh-CN" altLang="en-US" dirty="0"/>
              <a:t>通过</a:t>
            </a:r>
            <a:r>
              <a:rPr lang="en-US" altLang="zh-CN" dirty="0"/>
              <a:t>ISO</a:t>
            </a:r>
            <a:r>
              <a:rPr lang="zh-CN" altLang="en-US" dirty="0"/>
              <a:t>文件安装操作系统</a:t>
            </a:r>
            <a:r>
              <a:rPr lang="en-US" altLang="zh-CN" dirty="0"/>
              <a:t>;</a:t>
            </a:r>
          </a:p>
          <a:p>
            <a:pPr marL="0" indent="0">
              <a:lnSpc>
                <a:spcPct val="120000"/>
              </a:lnSpc>
              <a:buNone/>
            </a:pPr>
            <a:r>
              <a:rPr lang="en-US" altLang="zh-CN" dirty="0"/>
              <a:t>4.</a:t>
            </a:r>
            <a:r>
              <a:rPr lang="zh-CN" altLang="en-US" dirty="0"/>
              <a:t> 执行相关配置即可</a:t>
            </a:r>
            <a:r>
              <a:rPr lang="en-US" altLang="zh-CN" dirty="0"/>
              <a:t>;</a:t>
            </a:r>
            <a:endParaRPr lang="zh-CN" altLang="en-US" dirty="0"/>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10</a:t>
            </a:fld>
            <a:endParaRPr lang="en-US" altLang="zh-CN"/>
          </a:p>
        </p:txBody>
      </p:sp>
    </p:spTree>
    <p:extLst>
      <p:ext uri="{BB962C8B-B14F-4D97-AF65-F5344CB8AC3E}">
        <p14:creationId xmlns:p14="http://schemas.microsoft.com/office/powerpoint/2010/main" val="5433106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第</a:t>
            </a:r>
            <a:r>
              <a:rPr lang="en-US" altLang="zh-CN"/>
              <a:t>4</a:t>
            </a:r>
            <a:r>
              <a:rPr lang="zh-CN" altLang="en-US"/>
              <a:t>章 图形界面与命令行</a:t>
            </a:r>
          </a:p>
        </p:txBody>
      </p:sp>
      <p:sp>
        <p:nvSpPr>
          <p:cNvPr id="3" name="内容占位符 2"/>
          <p:cNvSpPr>
            <a:spLocks noGrp="1"/>
          </p:cNvSpPr>
          <p:nvPr>
            <p:ph idx="1"/>
          </p:nvPr>
        </p:nvSpPr>
        <p:spPr>
          <a:xfrm>
            <a:off x="457200" y="2113682"/>
            <a:ext cx="8229600" cy="4411662"/>
          </a:xfrm>
        </p:spPr>
        <p:txBody>
          <a:bodyPr/>
          <a:lstStyle/>
          <a:p>
            <a:pPr>
              <a:lnSpc>
                <a:spcPct val="150000"/>
              </a:lnSpc>
            </a:pPr>
            <a:r>
              <a:rPr lang="en-US" altLang="zh-CN" sz="2600" dirty="0"/>
              <a:t>Linux</a:t>
            </a:r>
            <a:r>
              <a:rPr lang="zh-CN" altLang="en-US" sz="2600" dirty="0"/>
              <a:t>图形化管理系统主要由以下两部分组成。</a:t>
            </a:r>
          </a:p>
          <a:p>
            <a:pPr marL="0" indent="0">
              <a:lnSpc>
                <a:spcPct val="150000"/>
              </a:lnSpc>
              <a:buNone/>
            </a:pPr>
            <a:r>
              <a:rPr lang="zh-CN" altLang="en-US" sz="2600" dirty="0"/>
              <a:t>（</a:t>
            </a:r>
            <a:r>
              <a:rPr lang="en-US" altLang="zh-CN" sz="2600" dirty="0"/>
              <a:t>1</a:t>
            </a:r>
            <a:r>
              <a:rPr lang="zh-CN" altLang="en-US" sz="2600" dirty="0"/>
              <a:t>）</a:t>
            </a:r>
            <a:r>
              <a:rPr lang="en-US" altLang="zh-CN" sz="2600" dirty="0"/>
              <a:t>X Window</a:t>
            </a:r>
            <a:r>
              <a:rPr lang="zh-CN" altLang="en-US" sz="2600" dirty="0"/>
              <a:t>系统。</a:t>
            </a:r>
          </a:p>
          <a:p>
            <a:pPr marL="0" indent="0">
              <a:lnSpc>
                <a:spcPct val="150000"/>
              </a:lnSpc>
              <a:buNone/>
            </a:pPr>
            <a:r>
              <a:rPr lang="zh-CN" altLang="en-US" sz="2600" dirty="0"/>
              <a:t>（</a:t>
            </a:r>
            <a:r>
              <a:rPr lang="en-US" altLang="zh-CN" sz="2600" dirty="0"/>
              <a:t>2</a:t>
            </a:r>
            <a:r>
              <a:rPr lang="zh-CN" altLang="en-US" sz="2600" dirty="0"/>
              <a:t>）</a:t>
            </a:r>
            <a:r>
              <a:rPr lang="en-US" altLang="zh-CN" sz="2600" dirty="0"/>
              <a:t>GNOME</a:t>
            </a:r>
            <a:r>
              <a:rPr lang="zh-CN" altLang="en-US" sz="2600" dirty="0"/>
              <a:t>、</a:t>
            </a:r>
            <a:r>
              <a:rPr lang="en-US" altLang="zh-CN" sz="2600" dirty="0"/>
              <a:t>KDE</a:t>
            </a:r>
            <a:endParaRPr lang="zh-CN" altLang="en-US" sz="2600" dirty="0"/>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11</a:t>
            </a:fld>
            <a:endParaRPr lang="en-US" altLang="zh-CN"/>
          </a:p>
        </p:txBody>
      </p:sp>
    </p:spTree>
    <p:extLst>
      <p:ext uri="{BB962C8B-B14F-4D97-AF65-F5344CB8AC3E}">
        <p14:creationId xmlns:p14="http://schemas.microsoft.com/office/powerpoint/2010/main" val="427429530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457200" y="44624"/>
            <a:ext cx="7543800" cy="858837"/>
          </a:xfrm>
        </p:spPr>
        <p:txBody>
          <a:bodyPr/>
          <a:lstStyle/>
          <a:p>
            <a:pPr algn="ctr"/>
            <a:r>
              <a:rPr lang="en-US" altLang="zh-CN" sz="4000" dirty="0"/>
              <a:t>X Window </a:t>
            </a:r>
            <a:r>
              <a:rPr lang="zh-CN" altLang="en-US" sz="4000" dirty="0"/>
              <a:t>架构</a:t>
            </a:r>
          </a:p>
        </p:txBody>
      </p:sp>
      <p:sp>
        <p:nvSpPr>
          <p:cNvPr id="296963" name="Rectangle 3"/>
          <p:cNvSpPr>
            <a:spLocks noChangeArrowheads="1"/>
          </p:cNvSpPr>
          <p:nvPr/>
        </p:nvSpPr>
        <p:spPr bwMode="auto">
          <a:xfrm>
            <a:off x="314679" y="1317849"/>
            <a:ext cx="8135937" cy="239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0" hangingPunct="0">
              <a:lnSpc>
                <a:spcPct val="150000"/>
              </a:lnSpc>
            </a:pPr>
            <a:r>
              <a:rPr lang="en-US" altLang="zh-CN" sz="2600" dirty="0">
                <a:latin typeface="+mn-ea"/>
                <a:ea typeface="+mn-ea"/>
              </a:rPr>
              <a:t>X Window</a:t>
            </a:r>
            <a:r>
              <a:rPr lang="zh-CN" altLang="en-US" sz="2600" dirty="0">
                <a:latin typeface="+mn-ea"/>
                <a:ea typeface="+mn-ea"/>
              </a:rPr>
              <a:t>从逻辑上分为三层：</a:t>
            </a:r>
          </a:p>
          <a:p>
            <a:pPr marL="342900" indent="-342900" algn="l" eaLnBrk="0" hangingPunct="0">
              <a:lnSpc>
                <a:spcPct val="150000"/>
              </a:lnSpc>
              <a:buClr>
                <a:srgbClr val="002060"/>
              </a:buClr>
              <a:buSzPct val="70000"/>
              <a:buFont typeface="Wingdings" panose="05000000000000000000" pitchFamily="2" charset="2"/>
              <a:buChar char="l"/>
            </a:pPr>
            <a:r>
              <a:rPr lang="en-US" altLang="zh-CN" sz="2600" b="1" dirty="0">
                <a:effectLst>
                  <a:outerShdw blurRad="38100" dist="38100" dir="2700000" algn="tl">
                    <a:srgbClr val="C0C0C0"/>
                  </a:outerShdw>
                </a:effectLst>
                <a:latin typeface="+mn-ea"/>
                <a:ea typeface="+mn-ea"/>
              </a:rPr>
              <a:t>X</a:t>
            </a:r>
            <a:r>
              <a:rPr lang="zh-CN" altLang="en-US" sz="2600" b="1" dirty="0">
                <a:effectLst>
                  <a:outerShdw blurRad="38100" dist="38100" dir="2700000" algn="tl">
                    <a:srgbClr val="C0C0C0"/>
                  </a:outerShdw>
                </a:effectLst>
                <a:latin typeface="+mn-ea"/>
                <a:ea typeface="+mn-ea"/>
              </a:rPr>
              <a:t>服务器</a:t>
            </a:r>
            <a:r>
              <a:rPr lang="en-US" altLang="zh-CN" sz="2600" dirty="0">
                <a:latin typeface="+mn-ea"/>
                <a:ea typeface="+mn-ea"/>
              </a:rPr>
              <a:t>——</a:t>
            </a:r>
            <a:r>
              <a:rPr lang="en-US" altLang="zh-CN" sz="2600" b="1" dirty="0">
                <a:effectLst>
                  <a:outerShdw blurRad="38100" dist="38100" dir="2700000" algn="tl">
                    <a:srgbClr val="C0C0C0"/>
                  </a:outerShdw>
                </a:effectLst>
                <a:latin typeface="+mn-ea"/>
                <a:ea typeface="+mn-ea"/>
              </a:rPr>
              <a:t>X Server</a:t>
            </a:r>
            <a:endParaRPr lang="en-US" altLang="zh-CN" sz="2600" dirty="0">
              <a:latin typeface="+mn-ea"/>
              <a:ea typeface="+mn-ea"/>
            </a:endParaRPr>
          </a:p>
          <a:p>
            <a:pPr marL="342900" indent="-342900" algn="l" eaLnBrk="0" hangingPunct="0">
              <a:lnSpc>
                <a:spcPct val="150000"/>
              </a:lnSpc>
              <a:buClr>
                <a:srgbClr val="002060"/>
              </a:buClr>
              <a:buSzPct val="70000"/>
              <a:buFont typeface="Wingdings" panose="05000000000000000000" pitchFamily="2" charset="2"/>
              <a:buChar char="l"/>
            </a:pPr>
            <a:r>
              <a:rPr lang="en-US" altLang="zh-CN" sz="2600" b="1" dirty="0">
                <a:effectLst>
                  <a:outerShdw blurRad="38100" dist="38100" dir="2700000" algn="tl">
                    <a:srgbClr val="C0C0C0"/>
                  </a:outerShdw>
                </a:effectLst>
                <a:latin typeface="+mn-ea"/>
                <a:ea typeface="+mn-ea"/>
              </a:rPr>
              <a:t>X</a:t>
            </a:r>
            <a:r>
              <a:rPr lang="zh-CN" altLang="en-US" sz="2600" b="1" dirty="0">
                <a:effectLst>
                  <a:outerShdw blurRad="38100" dist="38100" dir="2700000" algn="tl">
                    <a:srgbClr val="C0C0C0"/>
                  </a:outerShdw>
                </a:effectLst>
                <a:latin typeface="+mn-ea"/>
                <a:ea typeface="+mn-ea"/>
              </a:rPr>
              <a:t>客户端</a:t>
            </a:r>
            <a:r>
              <a:rPr lang="en-US" altLang="zh-CN" sz="2600" dirty="0">
                <a:latin typeface="+mn-ea"/>
                <a:ea typeface="+mn-ea"/>
              </a:rPr>
              <a:t>——</a:t>
            </a:r>
            <a:r>
              <a:rPr lang="en-US" altLang="zh-CN" sz="2600" b="1" dirty="0">
                <a:effectLst>
                  <a:outerShdw blurRad="38100" dist="38100" dir="2700000" algn="tl">
                    <a:srgbClr val="C0C0C0"/>
                  </a:outerShdw>
                </a:effectLst>
                <a:latin typeface="+mn-ea"/>
                <a:ea typeface="+mn-ea"/>
              </a:rPr>
              <a:t>X Client</a:t>
            </a:r>
            <a:endParaRPr lang="en-US" altLang="zh-CN" sz="2600" dirty="0">
              <a:latin typeface="+mn-ea"/>
              <a:ea typeface="+mn-ea"/>
            </a:endParaRPr>
          </a:p>
          <a:p>
            <a:pPr marL="342900" indent="-342900" algn="l" eaLnBrk="0" hangingPunct="0">
              <a:lnSpc>
                <a:spcPct val="150000"/>
              </a:lnSpc>
              <a:buClr>
                <a:srgbClr val="002060"/>
              </a:buClr>
              <a:buSzPct val="70000"/>
              <a:buFont typeface="Wingdings" panose="05000000000000000000" pitchFamily="2" charset="2"/>
              <a:buChar char="l"/>
            </a:pPr>
            <a:r>
              <a:rPr lang="en-US" altLang="zh-CN" sz="2600" b="1" dirty="0">
                <a:effectLst>
                  <a:outerShdw blurRad="38100" dist="38100" dir="2700000" algn="tl">
                    <a:srgbClr val="C0C0C0"/>
                  </a:outerShdw>
                </a:effectLst>
                <a:latin typeface="+mn-ea"/>
                <a:ea typeface="+mn-ea"/>
              </a:rPr>
              <a:t>X</a:t>
            </a:r>
            <a:r>
              <a:rPr lang="zh-CN" altLang="en-US" sz="2600" b="1" dirty="0">
                <a:effectLst>
                  <a:outerShdw blurRad="38100" dist="38100" dir="2700000" algn="tl">
                    <a:srgbClr val="C0C0C0"/>
                  </a:outerShdw>
                </a:effectLst>
                <a:latin typeface="+mn-ea"/>
                <a:ea typeface="+mn-ea"/>
              </a:rPr>
              <a:t>通讯协议</a:t>
            </a:r>
            <a:r>
              <a:rPr lang="en-US" altLang="zh-CN" sz="2600" dirty="0">
                <a:latin typeface="+mn-ea"/>
                <a:ea typeface="+mn-ea"/>
              </a:rPr>
              <a:t>——</a:t>
            </a:r>
            <a:r>
              <a:rPr lang="en-US" altLang="zh-CN" sz="2600" b="1" dirty="0">
                <a:effectLst>
                  <a:outerShdw blurRad="38100" dist="38100" dir="2700000" algn="tl">
                    <a:srgbClr val="C0C0C0"/>
                  </a:outerShdw>
                </a:effectLst>
                <a:latin typeface="+mn-ea"/>
                <a:ea typeface="+mn-ea"/>
              </a:rPr>
              <a:t>X Protocol</a:t>
            </a:r>
            <a:r>
              <a:rPr lang="en-US" altLang="zh-CN" sz="2600" dirty="0">
                <a:latin typeface="+mn-ea"/>
                <a:ea typeface="+mn-ea"/>
              </a:rPr>
              <a:t> </a:t>
            </a:r>
          </a:p>
        </p:txBody>
      </p:sp>
      <p:sp>
        <p:nvSpPr>
          <p:cNvPr id="2" name="矩形 1"/>
          <p:cNvSpPr/>
          <p:nvPr/>
        </p:nvSpPr>
        <p:spPr>
          <a:xfrm>
            <a:off x="395536" y="4084154"/>
            <a:ext cx="3674282" cy="1865126"/>
          </a:xfrm>
          <a:prstGeom prst="rect">
            <a:avLst/>
          </a:prstGeom>
        </p:spPr>
        <p:txBody>
          <a:bodyPr wrap="square">
            <a:spAutoFit/>
          </a:bodyPr>
          <a:lstStyle/>
          <a:p>
            <a:pPr algn="l">
              <a:lnSpc>
                <a:spcPct val="120000"/>
              </a:lnSpc>
            </a:pPr>
            <a:r>
              <a:rPr lang="zh-CN" altLang="en-US" sz="2400" dirty="0">
                <a:latin typeface="+mn-ea"/>
                <a:ea typeface="+mn-ea"/>
              </a:rPr>
              <a:t>这样做的优点是你可以把服务器运行于和你的显示器所在的机器不同的另一台机器上。</a:t>
            </a:r>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12</a:t>
            </a:fld>
            <a:endParaRPr lang="en-US" altLang="zh-CN"/>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8471" y="3591155"/>
            <a:ext cx="4581841"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48856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pPr algn="ctr"/>
            <a:r>
              <a:rPr lang="zh-CN" altLang="en-US" dirty="0"/>
              <a:t>虚拟终端</a:t>
            </a:r>
            <a:endParaRPr lang="zh-CN" altLang="en-US" dirty="0">
              <a:cs typeface="Arial" pitchFamily="34" charset="0"/>
            </a:endParaRPr>
          </a:p>
        </p:txBody>
      </p:sp>
      <p:sp>
        <p:nvSpPr>
          <p:cNvPr id="3075" name="Rectangle 3"/>
          <p:cNvSpPr>
            <a:spLocks noGrp="1" noRot="1" noChangeArrowheads="1"/>
          </p:cNvSpPr>
          <p:nvPr>
            <p:ph type="body" idx="1"/>
          </p:nvPr>
        </p:nvSpPr>
        <p:spPr>
          <a:xfrm>
            <a:off x="12261" y="1916832"/>
            <a:ext cx="8136904" cy="4032448"/>
          </a:xfrm>
        </p:spPr>
        <p:txBody>
          <a:bodyPr/>
          <a:lstStyle/>
          <a:p>
            <a:pPr lvl="1" algn="just">
              <a:lnSpc>
                <a:spcPct val="135000"/>
              </a:lnSpc>
            </a:pPr>
            <a:r>
              <a:rPr lang="en-US" altLang="zh-CN" dirty="0"/>
              <a:t>Linux</a:t>
            </a:r>
            <a:r>
              <a:rPr lang="zh-CN" altLang="en-US" dirty="0">
                <a:latin typeface="宋体" pitchFamily="2" charset="-122"/>
              </a:rPr>
              <a:t>虚拟终端，可为用户提供多个互不干扰、独立工作的工作界面。用户面对的虽然是一套物理终端设备，但是仿佛在操作多个终端设备。每个终端之间相互独立。本地登录默认有</a:t>
            </a:r>
            <a:r>
              <a:rPr lang="en-US" altLang="zh-CN" dirty="0">
                <a:latin typeface="宋体" pitchFamily="2" charset="-122"/>
              </a:rPr>
              <a:t>7</a:t>
            </a:r>
            <a:r>
              <a:rPr lang="zh-CN" altLang="en-US" dirty="0">
                <a:latin typeface="宋体" pitchFamily="2" charset="-122"/>
              </a:rPr>
              <a:t>个，</a:t>
            </a:r>
            <a:r>
              <a:rPr lang="en-US" altLang="zh-CN" dirty="0">
                <a:latin typeface="宋体" pitchFamily="2" charset="-122"/>
              </a:rPr>
              <a:t>1~6</a:t>
            </a:r>
            <a:r>
              <a:rPr lang="zh-CN" altLang="en-US" dirty="0">
                <a:latin typeface="宋体" pitchFamily="2" charset="-122"/>
              </a:rPr>
              <a:t>是字符界面，第</a:t>
            </a:r>
            <a:r>
              <a:rPr lang="en-US" altLang="zh-CN" dirty="0">
                <a:latin typeface="宋体" pitchFamily="2" charset="-122"/>
              </a:rPr>
              <a:t>7</a:t>
            </a:r>
            <a:r>
              <a:rPr lang="zh-CN" altLang="en-US" dirty="0">
                <a:latin typeface="宋体" pitchFamily="2" charset="-122"/>
              </a:rPr>
              <a:t>个是图形化用户界面（启动后）。</a:t>
            </a:r>
          </a:p>
          <a:p>
            <a:pPr lvl="1" algn="just">
              <a:lnSpc>
                <a:spcPct val="135000"/>
              </a:lnSpc>
            </a:pPr>
            <a:r>
              <a:rPr lang="zh-CN" altLang="en-US" dirty="0">
                <a:latin typeface="宋体" pitchFamily="2" charset="-122"/>
              </a:rPr>
              <a:t>用户可以相同或不同的用户账号登陆各虚拟终端，终端之间可以相互切换。 </a:t>
            </a:r>
          </a:p>
          <a:p>
            <a:pPr marL="344487" lvl="1" indent="0" algn="just">
              <a:lnSpc>
                <a:spcPct val="135000"/>
              </a:lnSpc>
              <a:buNone/>
            </a:pPr>
            <a:r>
              <a:rPr lang="zh-CN" altLang="en-US" sz="2400" dirty="0">
                <a:latin typeface="宋体" pitchFamily="2" charset="-122"/>
              </a:rPr>
              <a:t>  </a:t>
            </a:r>
          </a:p>
          <a:p>
            <a:pPr lvl="1" algn="just">
              <a:lnSpc>
                <a:spcPct val="135000"/>
              </a:lnSpc>
              <a:buFont typeface="Wingdings" pitchFamily="2" charset="2"/>
              <a:buNone/>
            </a:pPr>
            <a:r>
              <a:rPr lang="zh-CN" altLang="en-US" sz="2400" dirty="0">
                <a:cs typeface="Arial" pitchFamily="34" charset="0"/>
              </a:rPr>
              <a:t>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13</a:t>
            </a:fld>
            <a:endParaRPr lang="en-US" altLang="zh-CN"/>
          </a:p>
        </p:txBody>
      </p:sp>
    </p:spTree>
    <p:extLst>
      <p:ext uri="{BB962C8B-B14F-4D97-AF65-F5344CB8AC3E}">
        <p14:creationId xmlns:p14="http://schemas.microsoft.com/office/powerpoint/2010/main" val="418503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第</a:t>
            </a:r>
            <a:r>
              <a:rPr lang="en-US" altLang="zh-CN"/>
              <a:t>5</a:t>
            </a:r>
            <a:r>
              <a:rPr lang="zh-CN" altLang="en-US"/>
              <a:t>章、</a:t>
            </a:r>
            <a:r>
              <a:rPr lang="en-US" altLang="zh-CN"/>
              <a:t>6</a:t>
            </a:r>
            <a:r>
              <a:rPr lang="zh-CN" altLang="en-US"/>
              <a:t>章  </a:t>
            </a:r>
            <a:r>
              <a:rPr lang="en-US" altLang="zh-CN"/>
              <a:t>Linux</a:t>
            </a:r>
            <a:r>
              <a:rPr lang="zh-CN" altLang="en-US"/>
              <a:t>命令</a:t>
            </a:r>
          </a:p>
        </p:txBody>
      </p:sp>
      <p:sp>
        <p:nvSpPr>
          <p:cNvPr id="3" name="内容占位符 2"/>
          <p:cNvSpPr>
            <a:spLocks noGrp="1"/>
          </p:cNvSpPr>
          <p:nvPr>
            <p:ph idx="1"/>
          </p:nvPr>
        </p:nvSpPr>
        <p:spPr>
          <a:xfrm>
            <a:off x="457200" y="1412776"/>
            <a:ext cx="8435280" cy="4806081"/>
          </a:xfrm>
        </p:spPr>
        <p:txBody>
          <a:bodyPr/>
          <a:lstStyle/>
          <a:p>
            <a:r>
              <a:rPr lang="en-US" altLang="zh-CN" dirty="0"/>
              <a:t>shutdown</a:t>
            </a:r>
            <a:r>
              <a:rPr lang="zh-CN" altLang="en-US" dirty="0"/>
              <a:t>、</a:t>
            </a:r>
            <a:r>
              <a:rPr lang="en-US" altLang="zh-CN" dirty="0"/>
              <a:t>exit</a:t>
            </a:r>
            <a:r>
              <a:rPr lang="zh-CN" altLang="en-US" dirty="0"/>
              <a:t>、</a:t>
            </a:r>
            <a:r>
              <a:rPr lang="en-US" altLang="zh-CN" dirty="0"/>
              <a:t>reboot</a:t>
            </a:r>
          </a:p>
          <a:p>
            <a:r>
              <a:rPr lang="en-US" altLang="zh-CN" dirty="0"/>
              <a:t>date</a:t>
            </a:r>
            <a:r>
              <a:rPr lang="zh-CN" altLang="en-US" dirty="0"/>
              <a:t>、</a:t>
            </a:r>
            <a:r>
              <a:rPr lang="en-US" altLang="zh-CN" dirty="0" err="1"/>
              <a:t>cal</a:t>
            </a:r>
            <a:endParaRPr lang="en-US" altLang="zh-CN" dirty="0"/>
          </a:p>
          <a:p>
            <a:r>
              <a:rPr lang="en-US" altLang="zh-CN" dirty="0" err="1"/>
              <a:t>pwd</a:t>
            </a:r>
            <a:r>
              <a:rPr lang="zh-CN" altLang="en-US" dirty="0"/>
              <a:t>、</a:t>
            </a:r>
            <a:r>
              <a:rPr lang="en-US" altLang="zh-CN" dirty="0"/>
              <a:t>cd</a:t>
            </a:r>
            <a:r>
              <a:rPr lang="zh-CN" altLang="en-US" dirty="0"/>
              <a:t>、</a:t>
            </a:r>
            <a:endParaRPr lang="en-US" altLang="zh-CN" dirty="0"/>
          </a:p>
          <a:p>
            <a:r>
              <a:rPr lang="en-US" altLang="zh-CN" dirty="0" err="1"/>
              <a:t>ls</a:t>
            </a:r>
            <a:r>
              <a:rPr lang="zh-CN" altLang="en-US" dirty="0"/>
              <a:t>、</a:t>
            </a:r>
            <a:r>
              <a:rPr lang="en-US" altLang="zh-CN" dirty="0" err="1"/>
              <a:t>cp</a:t>
            </a:r>
            <a:r>
              <a:rPr lang="zh-CN" altLang="en-US" dirty="0"/>
              <a:t>、</a:t>
            </a:r>
            <a:r>
              <a:rPr lang="en-US" altLang="zh-CN" dirty="0" err="1"/>
              <a:t>rm</a:t>
            </a:r>
            <a:r>
              <a:rPr lang="zh-CN" altLang="en-US" dirty="0"/>
              <a:t>、</a:t>
            </a:r>
            <a:r>
              <a:rPr lang="en-US" altLang="zh-CN" dirty="0" err="1"/>
              <a:t>mkdir</a:t>
            </a:r>
            <a:r>
              <a:rPr lang="zh-CN" altLang="en-US" dirty="0"/>
              <a:t>、</a:t>
            </a:r>
            <a:r>
              <a:rPr lang="en-US" altLang="zh-CN" dirty="0" err="1"/>
              <a:t>cal</a:t>
            </a:r>
            <a:r>
              <a:rPr lang="zh-CN" altLang="en-US" dirty="0"/>
              <a:t>、</a:t>
            </a:r>
            <a:r>
              <a:rPr lang="en-US" altLang="zh-CN" dirty="0"/>
              <a:t>find</a:t>
            </a:r>
            <a:r>
              <a:rPr lang="zh-CN" altLang="en-US" dirty="0"/>
              <a:t>、</a:t>
            </a:r>
            <a:r>
              <a:rPr lang="en-US" altLang="zh-CN" dirty="0" err="1"/>
              <a:t>grep</a:t>
            </a:r>
            <a:r>
              <a:rPr lang="zh-CN" altLang="en-US" dirty="0"/>
              <a:t>、</a:t>
            </a:r>
            <a:r>
              <a:rPr lang="en-US" altLang="zh-CN" dirty="0" err="1"/>
              <a:t>wc</a:t>
            </a:r>
            <a:r>
              <a:rPr lang="zh-CN" altLang="en-US" dirty="0"/>
              <a:t>、</a:t>
            </a:r>
            <a:r>
              <a:rPr lang="en-US" altLang="zh-CN" dirty="0"/>
              <a:t>cat</a:t>
            </a:r>
            <a:r>
              <a:rPr lang="zh-CN" altLang="en-US" dirty="0"/>
              <a:t>、</a:t>
            </a:r>
            <a:r>
              <a:rPr lang="en-US" altLang="zh-CN" dirty="0"/>
              <a:t>more</a:t>
            </a:r>
            <a:r>
              <a:rPr lang="zh-CN" altLang="en-US" dirty="0"/>
              <a:t>、</a:t>
            </a:r>
            <a:r>
              <a:rPr lang="en-US" altLang="zh-CN" dirty="0"/>
              <a:t>less</a:t>
            </a:r>
            <a:r>
              <a:rPr lang="zh-CN" altLang="en-US" dirty="0"/>
              <a:t>、</a:t>
            </a:r>
            <a:r>
              <a:rPr lang="en-US" altLang="zh-CN" dirty="0"/>
              <a:t>touch</a:t>
            </a:r>
            <a:r>
              <a:rPr lang="zh-CN" altLang="en-US" dirty="0"/>
              <a:t>、</a:t>
            </a:r>
            <a:r>
              <a:rPr lang="en-US" altLang="zh-CN" dirty="0"/>
              <a:t>head</a:t>
            </a:r>
            <a:r>
              <a:rPr lang="zh-CN" altLang="en-US" dirty="0"/>
              <a:t>、</a:t>
            </a:r>
            <a:r>
              <a:rPr lang="en-US" altLang="zh-CN" dirty="0"/>
              <a:t>tail</a:t>
            </a:r>
            <a:r>
              <a:rPr lang="zh-CN" altLang="en-US" dirty="0"/>
              <a:t>、</a:t>
            </a:r>
            <a:r>
              <a:rPr lang="en-US" altLang="zh-CN" dirty="0"/>
              <a:t>tar</a:t>
            </a:r>
            <a:r>
              <a:rPr lang="zh-CN" altLang="en-US" dirty="0"/>
              <a:t>、</a:t>
            </a:r>
            <a:r>
              <a:rPr lang="en-US" altLang="zh-CN" dirty="0" err="1"/>
              <a:t>df</a:t>
            </a:r>
            <a:r>
              <a:rPr lang="zh-CN" altLang="en-US" dirty="0"/>
              <a:t>、</a:t>
            </a:r>
            <a:r>
              <a:rPr lang="en-US" altLang="zh-CN" dirty="0" err="1"/>
              <a:t>chmod</a:t>
            </a:r>
            <a:r>
              <a:rPr lang="zh-CN" altLang="en-US" dirty="0"/>
              <a:t>、</a:t>
            </a:r>
            <a:r>
              <a:rPr lang="en-US" altLang="zh-CN" dirty="0" err="1"/>
              <a:t>ln</a:t>
            </a:r>
            <a:r>
              <a:rPr lang="zh-CN" altLang="en-US" dirty="0"/>
              <a:t>、</a:t>
            </a:r>
            <a:r>
              <a:rPr lang="en-US" altLang="zh-CN" dirty="0"/>
              <a:t>mount</a:t>
            </a:r>
          </a:p>
          <a:p>
            <a:r>
              <a:rPr lang="en-US" altLang="zh-CN" dirty="0" err="1"/>
              <a:t>useradd</a:t>
            </a:r>
            <a:r>
              <a:rPr lang="zh-CN" altLang="en-US" dirty="0"/>
              <a:t>、</a:t>
            </a:r>
            <a:r>
              <a:rPr lang="en-US" altLang="zh-CN" dirty="0" err="1"/>
              <a:t>passwd</a:t>
            </a:r>
            <a:r>
              <a:rPr lang="zh-CN" altLang="en-US" dirty="0"/>
              <a:t>、</a:t>
            </a:r>
            <a:r>
              <a:rPr lang="en-US" altLang="zh-CN" dirty="0" err="1"/>
              <a:t>su</a:t>
            </a:r>
            <a:endParaRPr lang="en-US" altLang="zh-CN" dirty="0"/>
          </a:p>
          <a:p>
            <a:r>
              <a:rPr lang="en-US" altLang="zh-CN" dirty="0" err="1"/>
              <a:t>ps</a:t>
            </a:r>
            <a:r>
              <a:rPr lang="zh-CN" altLang="en-US" dirty="0"/>
              <a:t>、</a:t>
            </a:r>
            <a:r>
              <a:rPr lang="en-US" altLang="zh-CN" dirty="0"/>
              <a:t> jobs</a:t>
            </a:r>
            <a:endParaRPr lang="zh-CN" altLang="en-US" dirty="0"/>
          </a:p>
          <a:p>
            <a:r>
              <a:rPr lang="en-US" altLang="zh-CN" dirty="0"/>
              <a:t>service</a:t>
            </a:r>
            <a:r>
              <a:rPr lang="zh-CN" altLang="en-US" dirty="0"/>
              <a:t>、</a:t>
            </a:r>
            <a:r>
              <a:rPr lang="en-US" altLang="zh-CN" dirty="0" err="1"/>
              <a:t>nslookup</a:t>
            </a:r>
            <a:r>
              <a:rPr lang="en-US" altLang="zh-CN" dirty="0"/>
              <a:t>  </a:t>
            </a:r>
            <a:r>
              <a:rPr lang="zh-CN" altLang="en-US" dirty="0"/>
              <a:t>、</a:t>
            </a:r>
            <a:r>
              <a:rPr lang="en-US" altLang="zh-CN" dirty="0"/>
              <a:t>rpm</a:t>
            </a:r>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14</a:t>
            </a:fld>
            <a:endParaRPr lang="en-US" altLang="zh-CN"/>
          </a:p>
        </p:txBody>
      </p:sp>
    </p:spTree>
    <p:extLst>
      <p:ext uri="{BB962C8B-B14F-4D97-AF65-F5344CB8AC3E}">
        <p14:creationId xmlns:p14="http://schemas.microsoft.com/office/powerpoint/2010/main" val="3610921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第</a:t>
            </a:r>
            <a:r>
              <a:rPr lang="en-US" altLang="zh-CN"/>
              <a:t>7</a:t>
            </a:r>
            <a:r>
              <a:rPr lang="zh-CN" altLang="en-US"/>
              <a:t>章 文件系统</a:t>
            </a:r>
            <a:endParaRPr lang="zh-CN" altLang="en-US" dirty="0"/>
          </a:p>
        </p:txBody>
      </p:sp>
      <p:sp>
        <p:nvSpPr>
          <p:cNvPr id="3" name="内容占位符 2"/>
          <p:cNvSpPr>
            <a:spLocks noGrp="1"/>
          </p:cNvSpPr>
          <p:nvPr>
            <p:ph idx="1"/>
          </p:nvPr>
        </p:nvSpPr>
        <p:spPr>
          <a:xfrm>
            <a:off x="323528" y="1844824"/>
            <a:ext cx="7931224" cy="4411662"/>
          </a:xfrm>
        </p:spPr>
        <p:txBody>
          <a:bodyPr/>
          <a:lstStyle/>
          <a:p>
            <a:r>
              <a:rPr lang="en-US" altLang="zh-CN" sz="2600" dirty="0"/>
              <a:t>Linux</a:t>
            </a:r>
            <a:r>
              <a:rPr lang="zh-CN" altLang="en-US" sz="2600" dirty="0"/>
              <a:t>对文件设定了三级权限：文件所有者、与文件所有者同组的用户、其他用户。对文件的访问主要是三种处理操作：读取、写入、执行。</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15</a:t>
            </a:fld>
            <a:endParaRPr lang="en-US" altLang="zh-CN"/>
          </a:p>
        </p:txBody>
      </p:sp>
      <p:pic>
        <p:nvPicPr>
          <p:cNvPr id="6146" name="Picture 2" descr="C:\Users\liqun\Desktop\tim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356992"/>
            <a:ext cx="5715000"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213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39553" y="261938"/>
            <a:ext cx="7632848" cy="649287"/>
          </a:xfrm>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4000" dirty="0"/>
              <a:t>VFS</a:t>
            </a:r>
            <a:r>
              <a:rPr lang="zh-CN" altLang="en-US" dirty="0"/>
              <a:t>中</a:t>
            </a:r>
            <a:r>
              <a:rPr lang="zh-CN" altLang="en-US" sz="4000" dirty="0"/>
              <a:t>对象</a:t>
            </a:r>
            <a:r>
              <a:rPr lang="zh-CN" altLang="en-US" dirty="0"/>
              <a:t>的演绎</a:t>
            </a:r>
            <a:endParaRPr lang="en-US" altLang="zh-CN" sz="4000" dirty="0"/>
          </a:p>
        </p:txBody>
      </p:sp>
      <p:sp>
        <p:nvSpPr>
          <p:cNvPr id="13315" name="Rectangle 2"/>
          <p:cNvSpPr>
            <a:spLocks noGrp="1" noChangeArrowheads="1"/>
          </p:cNvSpPr>
          <p:nvPr>
            <p:ph idx="1"/>
          </p:nvPr>
        </p:nvSpPr>
        <p:spPr>
          <a:xfrm>
            <a:off x="35496" y="1413470"/>
            <a:ext cx="7992888" cy="4895850"/>
          </a:xfrm>
        </p:spPr>
        <p:txBody>
          <a:bodyPr/>
          <a:lstStyle/>
          <a:p>
            <a:pPr>
              <a:buClr>
                <a:srgbClr val="333399"/>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200" dirty="0"/>
              <a:t>VFS的基本思想</a:t>
            </a:r>
            <a:r>
              <a:rPr lang="zh-CN" altLang="en-US" sz="2200" dirty="0"/>
              <a:t>：</a:t>
            </a:r>
            <a:r>
              <a:rPr lang="en-US" altLang="zh-CN" sz="2200" dirty="0" err="1"/>
              <a:t>引入一个通用文件模型，能够表示所有支持的文件系统</a:t>
            </a:r>
            <a:r>
              <a:rPr lang="zh-CN" altLang="en-US" sz="2200" dirty="0"/>
              <a:t>。</a:t>
            </a:r>
            <a:r>
              <a:rPr lang="en-US" altLang="zh-CN" sz="2200" dirty="0" err="1"/>
              <a:t>对于一个具体实现的文件系统，在处理时，需要将其进行概念上的转换</a:t>
            </a:r>
            <a:r>
              <a:rPr lang="zh-CN" altLang="en-US" sz="2200" dirty="0"/>
              <a:t>，</a:t>
            </a:r>
            <a:r>
              <a:rPr lang="en-US" altLang="zh-CN" sz="2200" dirty="0"/>
              <a:t>类似面向对象的概念</a:t>
            </a:r>
            <a:r>
              <a:rPr lang="zh-CN" altLang="en-US" sz="2200" dirty="0"/>
              <a:t>。</a:t>
            </a:r>
            <a:endParaRPr lang="en-US" altLang="zh-CN" sz="2200" dirty="0"/>
          </a:p>
          <a:p>
            <a:pPr marL="565150" indent="-457200">
              <a:buClr>
                <a:schemeClr val="accent6"/>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200" dirty="0"/>
              <a:t>通用文件模型主要有下列对象类型组成：</a:t>
            </a:r>
          </a:p>
          <a:p>
            <a:pPr marL="457200" lvl="1" indent="0">
              <a:buClr>
                <a:schemeClr val="accent6"/>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200" dirty="0"/>
              <a:t>（</a:t>
            </a:r>
            <a:r>
              <a:rPr lang="en-US" altLang="zh-CN" sz="2200" dirty="0"/>
              <a:t>1</a:t>
            </a:r>
            <a:r>
              <a:rPr lang="zh-CN" altLang="en-US" sz="2200" dirty="0"/>
              <a:t>）超级块对象（</a:t>
            </a:r>
            <a:r>
              <a:rPr lang="en-US" altLang="zh-CN" sz="2200" dirty="0"/>
              <a:t>superblock object</a:t>
            </a:r>
            <a:r>
              <a:rPr lang="zh-CN" altLang="en-US" sz="2200" dirty="0"/>
              <a:t>）</a:t>
            </a:r>
          </a:p>
          <a:p>
            <a:pPr marL="457200" lvl="1" indent="0">
              <a:buClr>
                <a:schemeClr val="accent6"/>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200" dirty="0"/>
              <a:t>存放文件系统相关信息：例如文件系统控制块</a:t>
            </a:r>
          </a:p>
          <a:p>
            <a:pPr marL="457200" lvl="1" indent="0">
              <a:buClr>
                <a:schemeClr val="accent6"/>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200" dirty="0"/>
              <a:t>（</a:t>
            </a:r>
            <a:r>
              <a:rPr lang="en-US" altLang="zh-CN" sz="2200" dirty="0"/>
              <a:t>2</a:t>
            </a:r>
            <a:r>
              <a:rPr lang="zh-CN" altLang="en-US" sz="2200" dirty="0"/>
              <a:t>）索引节点对象（</a:t>
            </a:r>
            <a:r>
              <a:rPr lang="en-US" altLang="zh-CN" sz="2200" dirty="0"/>
              <a:t>inode object</a:t>
            </a:r>
            <a:r>
              <a:rPr lang="zh-CN" altLang="en-US" sz="2200" dirty="0"/>
              <a:t>）</a:t>
            </a:r>
          </a:p>
          <a:p>
            <a:pPr marL="457200" lvl="1" indent="0">
              <a:buClr>
                <a:schemeClr val="accent6"/>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200" dirty="0"/>
              <a:t>存放具体文件的一般信息：文件控制块</a:t>
            </a:r>
            <a:r>
              <a:rPr lang="en-US" altLang="zh-CN" sz="2200" dirty="0"/>
              <a:t>/inode</a:t>
            </a:r>
          </a:p>
          <a:p>
            <a:pPr marL="457200" lvl="1" indent="0">
              <a:buClr>
                <a:schemeClr val="accent6"/>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200" dirty="0"/>
              <a:t>（</a:t>
            </a:r>
            <a:r>
              <a:rPr lang="en-US" altLang="zh-CN" sz="2200" dirty="0"/>
              <a:t>3</a:t>
            </a:r>
            <a:r>
              <a:rPr lang="zh-CN" altLang="en-US" sz="2200" dirty="0"/>
              <a:t>）文件对象（</a:t>
            </a:r>
            <a:r>
              <a:rPr lang="en-US" altLang="zh-CN" sz="2200" dirty="0"/>
              <a:t>file object</a:t>
            </a:r>
            <a:r>
              <a:rPr lang="zh-CN" altLang="en-US" sz="2200" dirty="0"/>
              <a:t>）</a:t>
            </a:r>
          </a:p>
          <a:p>
            <a:pPr marL="457200" lvl="1" indent="0">
              <a:buClr>
                <a:schemeClr val="accent6"/>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200" dirty="0"/>
              <a:t>存放已打开的文件和进程之间交互的信息</a:t>
            </a:r>
          </a:p>
          <a:p>
            <a:pPr marL="457200" lvl="1" indent="0">
              <a:buClr>
                <a:schemeClr val="accent6"/>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200" dirty="0"/>
              <a:t>（</a:t>
            </a:r>
            <a:r>
              <a:rPr lang="en-US" altLang="zh-CN" sz="2200" dirty="0"/>
              <a:t>4</a:t>
            </a:r>
            <a:r>
              <a:rPr lang="zh-CN" altLang="en-US" sz="2200" dirty="0"/>
              <a:t>）目录项对象（</a:t>
            </a:r>
            <a:r>
              <a:rPr lang="en-US" altLang="zh-CN" sz="2200" dirty="0"/>
              <a:t>dentry object</a:t>
            </a:r>
            <a:r>
              <a:rPr lang="zh-CN" altLang="en-US" sz="2200" dirty="0"/>
              <a:t>）</a:t>
            </a:r>
          </a:p>
          <a:p>
            <a:pPr marL="457200" lvl="1" indent="0">
              <a:buClr>
                <a:schemeClr val="accent6"/>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200" dirty="0"/>
              <a:t>存放目录项与文件的链接信息</a:t>
            </a:r>
          </a:p>
          <a:p>
            <a:pPr marL="565150" indent="-457200">
              <a:buClr>
                <a:schemeClr val="accent6"/>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16</a:t>
            </a:fld>
            <a:endParaRPr lang="en-US" altLang="zh-CN" dirty="0"/>
          </a:p>
        </p:txBody>
      </p:sp>
    </p:spTree>
    <p:extLst>
      <p:ext uri="{BB962C8B-B14F-4D97-AF65-F5344CB8AC3E}">
        <p14:creationId xmlns:p14="http://schemas.microsoft.com/office/powerpoint/2010/main" val="363816563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5171" name="Rectangle 3"/>
          <p:cNvSpPr>
            <a:spLocks noGrp="1" noRot="1" noChangeArrowheads="1"/>
          </p:cNvSpPr>
          <p:nvPr>
            <p:ph type="body" idx="1"/>
          </p:nvPr>
        </p:nvSpPr>
        <p:spPr>
          <a:xfrm>
            <a:off x="251520" y="1268760"/>
            <a:ext cx="7848872" cy="5256584"/>
          </a:xfrm>
        </p:spPr>
        <p:txBody>
          <a:bodyPr/>
          <a:lstStyle/>
          <a:p>
            <a:pPr eaLnBrk="1" hangingPunct="1">
              <a:buFont typeface="Wingdings" pitchFamily="2" charset="2"/>
              <a:buNone/>
              <a:defRPr/>
            </a:pPr>
            <a:r>
              <a:rPr lang="en-US" altLang="zh-CN" sz="2200" dirty="0">
                <a:effectLst>
                  <a:outerShdw blurRad="38100" dist="38100" dir="2700000" algn="tl">
                    <a:srgbClr val="C0C0C0"/>
                  </a:outerShdw>
                </a:effectLst>
                <a:latin typeface="+mn-ea"/>
              </a:rPr>
              <a:t>/</a:t>
            </a:r>
            <a:r>
              <a:rPr lang="en-US" altLang="zh-CN" sz="2200" b="1">
                <a:latin typeface="+mn-ea"/>
              </a:rPr>
              <a:t>bin </a:t>
            </a:r>
            <a:r>
              <a:rPr lang="zh-CN" altLang="en-US" sz="2200" b="1">
                <a:latin typeface="+mn-ea"/>
              </a:rPr>
              <a:t>：通常</a:t>
            </a:r>
            <a:r>
              <a:rPr lang="zh-CN" altLang="en-US" sz="2200" b="1" dirty="0">
                <a:latin typeface="+mn-ea"/>
              </a:rPr>
              <a:t>存放用户最常用的一些</a:t>
            </a:r>
            <a:r>
              <a:rPr lang="zh-CN" altLang="en-US" sz="2200" b="1">
                <a:latin typeface="+mn-ea"/>
              </a:rPr>
              <a:t>基本命令</a:t>
            </a:r>
            <a:endParaRPr lang="en-US" altLang="zh-CN" sz="2200">
              <a:latin typeface="+mn-ea"/>
            </a:endParaRPr>
          </a:p>
          <a:p>
            <a:pPr eaLnBrk="1" hangingPunct="1">
              <a:buFont typeface="Wingdings" pitchFamily="2" charset="2"/>
              <a:buNone/>
              <a:defRPr/>
            </a:pPr>
            <a:r>
              <a:rPr lang="en-US" altLang="zh-CN" sz="2200" b="1">
                <a:latin typeface="+mn-ea"/>
              </a:rPr>
              <a:t>/sbin </a:t>
            </a:r>
            <a:r>
              <a:rPr lang="zh-CN" altLang="en-US" sz="2200" b="1">
                <a:effectLst>
                  <a:outerShdw blurRad="38100" dist="38100" dir="2700000" algn="tl">
                    <a:srgbClr val="C0C0C0"/>
                  </a:outerShdw>
                </a:effectLst>
                <a:latin typeface="+mn-ea"/>
              </a:rPr>
              <a:t>：</a:t>
            </a:r>
            <a:r>
              <a:rPr lang="zh-CN" altLang="en-US" sz="2200" b="1">
                <a:latin typeface="+mn-ea"/>
              </a:rPr>
              <a:t>这个目录是用来存放系统管理员的系统管理程序</a:t>
            </a:r>
            <a:r>
              <a:rPr lang="zh-CN" altLang="en-US" sz="2200" b="1">
                <a:effectLst>
                  <a:outerShdw blurRad="38100" dist="38100" dir="2700000" algn="tl">
                    <a:srgbClr val="C0C0C0"/>
                  </a:outerShdw>
                </a:effectLst>
                <a:latin typeface="+mn-ea"/>
              </a:rPr>
              <a:t>。</a:t>
            </a:r>
            <a:endParaRPr lang="en-US" altLang="zh-CN" sz="2200" b="1">
              <a:effectLst>
                <a:outerShdw blurRad="38100" dist="38100" dir="2700000" algn="tl">
                  <a:srgbClr val="C0C0C0"/>
                </a:outerShdw>
              </a:effectLst>
              <a:latin typeface="+mn-ea"/>
            </a:endParaRPr>
          </a:p>
          <a:p>
            <a:pPr>
              <a:buNone/>
              <a:defRPr/>
            </a:pPr>
            <a:r>
              <a:rPr kumimoji="1" lang="en-US" altLang="zh-CN" sz="2200">
                <a:latin typeface="+mn-ea"/>
              </a:rPr>
              <a:t>/boot </a:t>
            </a:r>
            <a:r>
              <a:rPr kumimoji="1" lang="zh-CN" altLang="en-US" sz="2200">
                <a:effectLst>
                  <a:outerShdw blurRad="38100" dist="38100" dir="2700000" algn="tl">
                    <a:srgbClr val="C0C0C0"/>
                  </a:outerShdw>
                </a:effectLst>
                <a:latin typeface="+mn-ea"/>
              </a:rPr>
              <a:t>：</a:t>
            </a:r>
            <a:r>
              <a:rPr kumimoji="1" lang="zh-CN" altLang="en-US" sz="2200">
                <a:latin typeface="+mn-ea"/>
              </a:rPr>
              <a:t>这个目录存放的都是</a:t>
            </a:r>
            <a:r>
              <a:rPr kumimoji="1" lang="zh-CN" altLang="en-US" sz="2200">
                <a:effectLst>
                  <a:outerShdw blurRad="38100" dist="38100" dir="2700000" algn="tl">
                    <a:srgbClr val="C0C0C0"/>
                  </a:outerShdw>
                </a:effectLst>
                <a:latin typeface="+mn-ea"/>
              </a:rPr>
              <a:t>系统启动时要用到的</a:t>
            </a:r>
            <a:r>
              <a:rPr lang="zh-CN" altLang="en-US" sz="2200">
                <a:latin typeface="+mn-ea"/>
              </a:rPr>
              <a:t>各种文件</a:t>
            </a:r>
            <a:r>
              <a:rPr kumimoji="1" lang="zh-CN" altLang="en-US" sz="2200">
                <a:effectLst>
                  <a:outerShdw blurRad="38100" dist="38100" dir="2700000" algn="tl">
                    <a:srgbClr val="C0C0C0"/>
                  </a:outerShdw>
                </a:effectLst>
                <a:latin typeface="+mn-ea"/>
              </a:rPr>
              <a:t>。</a:t>
            </a:r>
            <a:endParaRPr kumimoji="1" lang="en-US" altLang="zh-CN" sz="2200">
              <a:effectLst>
                <a:outerShdw blurRad="38100" dist="38100" dir="2700000" algn="tl">
                  <a:srgbClr val="C0C0C0"/>
                </a:outerShdw>
              </a:effectLst>
              <a:latin typeface="+mn-ea"/>
            </a:endParaRPr>
          </a:p>
          <a:p>
            <a:pPr>
              <a:buNone/>
              <a:defRPr/>
            </a:pPr>
            <a:r>
              <a:rPr kumimoji="1" lang="en-US" altLang="zh-CN" sz="2200">
                <a:effectLst>
                  <a:outerShdw blurRad="38100" dist="38100" dir="2700000" algn="tl">
                    <a:srgbClr val="C0C0C0"/>
                  </a:outerShdw>
                </a:effectLst>
                <a:latin typeface="+mn-ea"/>
              </a:rPr>
              <a:t>/etc </a:t>
            </a:r>
            <a:r>
              <a:rPr kumimoji="1" lang="zh-CN" altLang="en-US" sz="2200">
                <a:effectLst>
                  <a:outerShdw blurRad="38100" dist="38100" dir="2700000" algn="tl">
                    <a:srgbClr val="C0C0C0"/>
                  </a:outerShdw>
                </a:effectLst>
                <a:latin typeface="+mn-ea"/>
              </a:rPr>
              <a:t>：最重要的目录。存放系统管理要用到的各种配置文件。</a:t>
            </a:r>
            <a:endParaRPr kumimoji="1" lang="en-US" altLang="zh-CN" sz="2200">
              <a:effectLst>
                <a:outerShdw blurRad="38100" dist="38100" dir="2700000" algn="tl">
                  <a:srgbClr val="C0C0C0"/>
                </a:outerShdw>
              </a:effectLst>
              <a:latin typeface="+mn-ea"/>
            </a:endParaRPr>
          </a:p>
          <a:p>
            <a:pPr>
              <a:buNone/>
              <a:defRPr/>
            </a:pPr>
            <a:r>
              <a:rPr kumimoji="1" lang="en-US" altLang="zh-CN" sz="2200">
                <a:effectLst>
                  <a:outerShdw blurRad="38100" dist="38100" dir="2700000" algn="tl">
                    <a:srgbClr val="C0C0C0"/>
                  </a:outerShdw>
                </a:effectLst>
                <a:latin typeface="+mn-ea"/>
              </a:rPr>
              <a:t>/dev</a:t>
            </a:r>
            <a:r>
              <a:rPr kumimoji="1" lang="zh-CN" altLang="en-US" sz="2200">
                <a:effectLst>
                  <a:outerShdw blurRad="38100" dist="38100" dir="2700000" algn="tl">
                    <a:srgbClr val="C0C0C0"/>
                  </a:outerShdw>
                </a:effectLst>
                <a:latin typeface="+mn-ea"/>
              </a:rPr>
              <a:t>：</a:t>
            </a:r>
            <a:r>
              <a:rPr kumimoji="1" lang="en-US" altLang="zh-CN" sz="2200">
                <a:effectLst>
                  <a:outerShdw blurRad="38100" dist="38100" dir="2700000" algn="tl">
                    <a:srgbClr val="C0C0C0"/>
                  </a:outerShdw>
                </a:effectLst>
                <a:latin typeface="+mn-ea"/>
              </a:rPr>
              <a:t>dev </a:t>
            </a:r>
            <a:r>
              <a:rPr kumimoji="1" lang="zh-CN" altLang="en-US" sz="2200">
                <a:effectLst>
                  <a:outerShdw blurRad="38100" dist="38100" dir="2700000" algn="tl">
                    <a:srgbClr val="C0C0C0"/>
                  </a:outerShdw>
                </a:effectLst>
                <a:latin typeface="+mn-ea"/>
              </a:rPr>
              <a:t>是设备（</a:t>
            </a:r>
            <a:r>
              <a:rPr kumimoji="1" lang="en-US" altLang="zh-CN" sz="2200">
                <a:effectLst>
                  <a:outerShdw blurRad="38100" dist="38100" dir="2700000" algn="tl">
                    <a:srgbClr val="C0C0C0"/>
                  </a:outerShdw>
                </a:effectLst>
                <a:latin typeface="+mn-ea"/>
              </a:rPr>
              <a:t>device</a:t>
            </a:r>
            <a:r>
              <a:rPr kumimoji="1" lang="zh-CN" altLang="en-US" sz="2200">
                <a:effectLst>
                  <a:outerShdw blurRad="38100" dist="38100" dir="2700000" algn="tl">
                    <a:srgbClr val="C0C0C0"/>
                  </a:outerShdw>
                </a:effectLst>
                <a:latin typeface="+mn-ea"/>
              </a:rPr>
              <a:t>）的英文缩写。这个目录对所有的用户都十分重要。因为在这个目录中包含了所有</a:t>
            </a:r>
            <a:r>
              <a:rPr kumimoji="1" lang="en-US" altLang="zh-CN" sz="2200">
                <a:effectLst>
                  <a:outerShdw blurRad="38100" dist="38100" dir="2700000" algn="tl">
                    <a:srgbClr val="C0C0C0"/>
                  </a:outerShdw>
                </a:effectLst>
                <a:latin typeface="+mn-ea"/>
              </a:rPr>
              <a:t>linux</a:t>
            </a:r>
            <a:r>
              <a:rPr kumimoji="1" lang="zh-CN" altLang="en-US" sz="2200">
                <a:effectLst>
                  <a:outerShdw blurRad="38100" dist="38100" dir="2700000" algn="tl">
                    <a:srgbClr val="C0C0C0"/>
                  </a:outerShdw>
                </a:effectLst>
                <a:latin typeface="+mn-ea"/>
              </a:rPr>
              <a:t>系统中使用的外部设备。</a:t>
            </a:r>
            <a:endParaRPr kumimoji="1" lang="en-US" altLang="zh-CN" sz="2200">
              <a:effectLst>
                <a:outerShdw blurRad="38100" dist="38100" dir="2700000" algn="tl">
                  <a:srgbClr val="C0C0C0"/>
                </a:outerShdw>
              </a:effectLst>
              <a:latin typeface="+mn-ea"/>
            </a:endParaRPr>
          </a:p>
          <a:p>
            <a:pPr>
              <a:buNone/>
              <a:defRPr/>
            </a:pPr>
            <a:r>
              <a:rPr lang="en-US" altLang="zh-CN" sz="2200">
                <a:effectLst>
                  <a:outerShdw blurRad="38100" dist="38100" dir="2700000" algn="tl">
                    <a:srgbClr val="C0C0C0"/>
                  </a:outerShdw>
                </a:effectLst>
                <a:latin typeface="+mn-ea"/>
              </a:rPr>
              <a:t>/home </a:t>
            </a:r>
            <a:r>
              <a:rPr lang="zh-CN" altLang="en-US" sz="2200">
                <a:effectLst>
                  <a:outerShdw blurRad="38100" dist="38100" dir="2700000" algn="tl">
                    <a:srgbClr val="C0C0C0"/>
                  </a:outerShdw>
                </a:effectLst>
                <a:latin typeface="+mn-ea"/>
              </a:rPr>
              <a:t>：系统中所有普通用户的宿主</a:t>
            </a:r>
            <a:r>
              <a:rPr lang="en-US" altLang="zh-CN" sz="2200">
                <a:effectLst>
                  <a:outerShdw blurRad="38100" dist="38100" dir="2700000" algn="tl">
                    <a:srgbClr val="C0C0C0"/>
                  </a:outerShdw>
                </a:effectLst>
                <a:latin typeface="+mn-ea"/>
              </a:rPr>
              <a:t>(</a:t>
            </a:r>
            <a:r>
              <a:rPr lang="zh-CN" altLang="en-US" sz="2200">
                <a:effectLst>
                  <a:outerShdw blurRad="38100" dist="38100" dir="2700000" algn="tl">
                    <a:srgbClr val="C0C0C0"/>
                  </a:outerShdw>
                </a:effectLst>
                <a:latin typeface="+mn-ea"/>
              </a:rPr>
              <a:t>家</a:t>
            </a:r>
            <a:r>
              <a:rPr lang="en-US" altLang="zh-CN" sz="2200">
                <a:effectLst>
                  <a:outerShdw blurRad="38100" dist="38100" dir="2700000" algn="tl">
                    <a:srgbClr val="C0C0C0"/>
                  </a:outerShdw>
                </a:effectLst>
                <a:latin typeface="+mn-ea"/>
              </a:rPr>
              <a:t>)</a:t>
            </a:r>
            <a:r>
              <a:rPr lang="zh-CN" altLang="en-US" sz="2200">
                <a:effectLst>
                  <a:outerShdw blurRad="38100" dist="38100" dir="2700000" algn="tl">
                    <a:srgbClr val="C0C0C0"/>
                  </a:outerShdw>
                </a:effectLst>
                <a:latin typeface="+mn-ea"/>
              </a:rPr>
              <a:t>目录，新建用户账户后，系统就会自动在</a:t>
            </a:r>
            <a:r>
              <a:rPr lang="en-US" altLang="zh-CN" sz="2200">
                <a:effectLst>
                  <a:outerShdw blurRad="38100" dist="38100" dir="2700000" algn="tl">
                    <a:srgbClr val="C0C0C0"/>
                  </a:outerShdw>
                </a:effectLst>
                <a:latin typeface="+mn-ea"/>
              </a:rPr>
              <a:t>/home</a:t>
            </a:r>
            <a:r>
              <a:rPr lang="zh-CN" altLang="en-US" sz="2200">
                <a:effectLst>
                  <a:outerShdw blurRad="38100" dist="38100" dir="2700000" algn="tl">
                    <a:srgbClr val="C0C0C0"/>
                  </a:outerShdw>
                </a:effectLst>
                <a:latin typeface="+mn-ea"/>
              </a:rPr>
              <a:t>中创建一个与账户同名的子目录，作为该用户的宿主目录。</a:t>
            </a:r>
          </a:p>
          <a:p>
            <a:pPr>
              <a:buNone/>
              <a:defRPr/>
            </a:pPr>
            <a:r>
              <a:rPr lang="en-US" altLang="zh-CN" sz="2200">
                <a:effectLst>
                  <a:outerShdw blurRad="38100" dist="38100" dir="2700000" algn="tl">
                    <a:srgbClr val="C0C0C0"/>
                  </a:outerShdw>
                </a:effectLst>
                <a:latin typeface="+mn-ea"/>
              </a:rPr>
              <a:t>/lib </a:t>
            </a:r>
            <a:r>
              <a:rPr lang="zh-CN" altLang="en-US" sz="2200">
                <a:effectLst>
                  <a:outerShdw blurRad="38100" dist="38100" dir="2700000" algn="tl">
                    <a:srgbClr val="C0C0C0"/>
                  </a:outerShdw>
                </a:effectLst>
                <a:latin typeface="+mn-ea"/>
              </a:rPr>
              <a:t>：</a:t>
            </a:r>
            <a:r>
              <a:rPr lang="en-US" altLang="zh-CN" sz="2200">
                <a:effectLst>
                  <a:outerShdw blurRad="38100" dist="38100" dir="2700000" algn="tl">
                    <a:srgbClr val="C0C0C0"/>
                  </a:outerShdw>
                </a:effectLst>
                <a:latin typeface="+mn-ea"/>
              </a:rPr>
              <a:t>lib</a:t>
            </a:r>
            <a:r>
              <a:rPr lang="zh-CN" altLang="en-US" sz="2200">
                <a:effectLst>
                  <a:outerShdw blurRad="38100" dist="38100" dir="2700000" algn="tl">
                    <a:srgbClr val="C0C0C0"/>
                  </a:outerShdw>
                </a:effectLst>
                <a:latin typeface="+mn-ea"/>
              </a:rPr>
              <a:t>是库（</a:t>
            </a:r>
            <a:r>
              <a:rPr lang="en-US" altLang="zh-CN" sz="2200">
                <a:effectLst>
                  <a:outerShdw blurRad="38100" dist="38100" dir="2700000" algn="tl">
                    <a:srgbClr val="C0C0C0"/>
                  </a:outerShdw>
                </a:effectLst>
                <a:latin typeface="+mn-ea"/>
              </a:rPr>
              <a:t>library</a:t>
            </a:r>
            <a:r>
              <a:rPr lang="zh-CN" altLang="en-US" sz="2200">
                <a:effectLst>
                  <a:outerShdw blurRad="38100" dist="38100" dir="2700000" algn="tl">
                    <a:srgbClr val="C0C0C0"/>
                  </a:outerShdw>
                </a:effectLst>
                <a:latin typeface="+mn-ea"/>
              </a:rPr>
              <a:t>）英文缩写。这个目录是用来存放系统动态连接共享库的库文件。</a:t>
            </a:r>
          </a:p>
          <a:p>
            <a:pPr>
              <a:buNone/>
              <a:defRPr/>
            </a:pPr>
            <a:r>
              <a:rPr lang="en-US" altLang="zh-CN" sz="2200">
                <a:effectLst>
                  <a:outerShdw blurRad="38100" dist="38100" dir="2700000" algn="tl">
                    <a:srgbClr val="C0C0C0"/>
                  </a:outerShdw>
                </a:effectLst>
                <a:latin typeface="+mn-ea"/>
              </a:rPr>
              <a:t>/mnt </a:t>
            </a:r>
            <a:r>
              <a:rPr lang="zh-CN" altLang="en-US" sz="2200">
                <a:effectLst>
                  <a:outerShdw blurRad="38100" dist="38100" dir="2700000" algn="tl">
                    <a:srgbClr val="C0C0C0"/>
                  </a:outerShdw>
                </a:effectLst>
                <a:latin typeface="+mn-ea"/>
              </a:rPr>
              <a:t>：这个目录在一般情况下也是空的。可以临时将别的文件系统挂在这个目录下。</a:t>
            </a:r>
          </a:p>
          <a:p>
            <a:pPr>
              <a:buNone/>
              <a:defRPr/>
            </a:pPr>
            <a:endParaRPr lang="zh-CN" altLang="en-US" sz="2600" b="1" dirty="0">
              <a:effectLst>
                <a:outerShdw blurRad="38100" dist="38100" dir="2700000" algn="tl">
                  <a:srgbClr val="C0C0C0"/>
                </a:outerShdw>
              </a:effectLst>
              <a:latin typeface="+mn-ea"/>
            </a:endParaRPr>
          </a:p>
        </p:txBody>
      </p:sp>
      <p:sp>
        <p:nvSpPr>
          <p:cNvPr id="2" name="矩形 1"/>
          <p:cNvSpPr/>
          <p:nvPr/>
        </p:nvSpPr>
        <p:spPr>
          <a:xfrm>
            <a:off x="539553" y="332656"/>
            <a:ext cx="7272807" cy="707886"/>
          </a:xfrm>
          <a:prstGeom prst="rect">
            <a:avLst/>
          </a:prstGeom>
        </p:spPr>
        <p:txBody>
          <a:bodyPr wrap="square">
            <a:spAutoFit/>
          </a:bodyPr>
          <a:lstStyle/>
          <a:p>
            <a:r>
              <a:rPr lang="en-US" altLang="zh-CN" sz="4000" dirty="0">
                <a:latin typeface="黑体" panose="02010609060101010101" pitchFamily="49" charset="-122"/>
                <a:ea typeface="黑体" panose="02010609060101010101" pitchFamily="49" charset="-122"/>
              </a:rPr>
              <a:t>Linux</a:t>
            </a:r>
            <a:r>
              <a:rPr lang="zh-CN" altLang="en-US" sz="4000" dirty="0">
                <a:latin typeface="黑体" panose="02010609060101010101" pitchFamily="49" charset="-122"/>
                <a:ea typeface="黑体" panose="02010609060101010101" pitchFamily="49" charset="-122"/>
              </a:rPr>
              <a:t>系统主要目录说明</a:t>
            </a:r>
          </a:p>
        </p:txBody>
      </p:sp>
      <p:sp>
        <p:nvSpPr>
          <p:cNvPr id="3" name="灯片编号占位符 2"/>
          <p:cNvSpPr>
            <a:spLocks noGrp="1"/>
          </p:cNvSpPr>
          <p:nvPr>
            <p:ph type="sldNum" sz="quarter" idx="11"/>
          </p:nvPr>
        </p:nvSpPr>
        <p:spPr/>
        <p:txBody>
          <a:bodyPr/>
          <a:lstStyle/>
          <a:p>
            <a:pPr>
              <a:defRPr/>
            </a:pPr>
            <a:fld id="{4D09C395-E9C0-47E0-A4EB-CCB1441F801E}" type="slidenum">
              <a:rPr lang="en-US" altLang="zh-CN" smtClean="0"/>
              <a:pPr>
                <a:defRPr/>
              </a:pPr>
              <a:t>17</a:t>
            </a:fld>
            <a:endParaRPr lang="en-US" altLang="zh-CN"/>
          </a:p>
        </p:txBody>
      </p:sp>
    </p:spTree>
    <p:extLst>
      <p:ext uri="{BB962C8B-B14F-4D97-AF65-F5344CB8AC3E}">
        <p14:creationId xmlns:p14="http://schemas.microsoft.com/office/powerpoint/2010/main" val="14653309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0338" name="Rectangle 2"/>
          <p:cNvSpPr>
            <a:spLocks noGrp="1" noRot="1" noChangeArrowheads="1"/>
          </p:cNvSpPr>
          <p:nvPr>
            <p:ph type="body" idx="1"/>
          </p:nvPr>
        </p:nvSpPr>
        <p:spPr>
          <a:xfrm>
            <a:off x="323528" y="1427510"/>
            <a:ext cx="8064896" cy="4449762"/>
          </a:xfrm>
        </p:spPr>
        <p:txBody>
          <a:bodyPr/>
          <a:lstStyle/>
          <a:p>
            <a:pPr>
              <a:lnSpc>
                <a:spcPct val="90000"/>
              </a:lnSpc>
              <a:defRPr/>
            </a:pPr>
            <a:r>
              <a:rPr lang="zh-CN" altLang="en-US" sz="2600" dirty="0"/>
              <a:t>链接的概念、符号链接与硬链接的区别</a:t>
            </a:r>
            <a:endParaRPr lang="en-US" altLang="zh-CN" sz="2600" dirty="0"/>
          </a:p>
          <a:p>
            <a:pPr marL="0" indent="0">
              <a:lnSpc>
                <a:spcPct val="90000"/>
              </a:lnSpc>
              <a:buNone/>
              <a:defRPr/>
            </a:pPr>
            <a:r>
              <a:rPr lang="zh-CN" altLang="en-US" sz="2600" dirty="0"/>
              <a:t>目录中每一对文件名称和索引节点号称为一个链接；</a:t>
            </a:r>
            <a:endParaRPr lang="en-US" altLang="zh-CN" sz="2600" dirty="0"/>
          </a:p>
          <a:p>
            <a:pPr marL="0" indent="0">
              <a:lnSpc>
                <a:spcPct val="90000"/>
              </a:lnSpc>
              <a:buNone/>
              <a:defRPr/>
            </a:pPr>
            <a:r>
              <a:rPr lang="zh-CN" altLang="en-US" sz="2600" dirty="0"/>
              <a:t>一个文件有唯一的索引节点号与之对应，一个索引节点号，却可以有多个文件名与之对应。这就是链接的概念。链接又分软链接和硬链接。</a:t>
            </a:r>
            <a:endParaRPr lang="en-US" altLang="zh-CN" sz="2600" dirty="0"/>
          </a:p>
          <a:p>
            <a:pPr marL="0" indent="0">
              <a:lnSpc>
                <a:spcPct val="90000"/>
              </a:lnSpc>
              <a:buNone/>
              <a:defRPr/>
            </a:pPr>
            <a:r>
              <a:rPr lang="zh-CN" altLang="en-US" sz="2600" dirty="0"/>
              <a:t>硬链接只能引用同一文件系统中的文件，它引用的是文件在文件系统中的物理索引（也称为索引节点）。当移动或删除原始文件时，硬链接不会被破坏。</a:t>
            </a:r>
            <a:endParaRPr lang="en-US" altLang="zh-CN" sz="2600" dirty="0"/>
          </a:p>
          <a:p>
            <a:pPr marL="0" indent="0">
              <a:lnSpc>
                <a:spcPct val="90000"/>
              </a:lnSpc>
              <a:buNone/>
              <a:defRPr/>
            </a:pPr>
            <a:r>
              <a:rPr lang="zh-CN" altLang="en-US" sz="2600" dirty="0"/>
              <a:t>符号链接是一个指针，指向文件在文件系统中的位置。符号链接可以跨文件系统，如果原始文件被删除，所有指向它的符号链接也就都失效了。</a:t>
            </a:r>
            <a:endParaRPr lang="en-US" altLang="zh-CN" sz="2600" dirty="0"/>
          </a:p>
          <a:p>
            <a:pPr marL="0" indent="0">
              <a:lnSpc>
                <a:spcPct val="90000"/>
              </a:lnSpc>
              <a:buNone/>
              <a:defRPr/>
            </a:pPr>
            <a:endParaRPr lang="zh-CN" altLang="en-US" sz="26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18</a:t>
            </a:fld>
            <a:endParaRPr lang="en-US" altLang="zh-CN" dirty="0"/>
          </a:p>
        </p:txBody>
      </p:sp>
      <p:sp>
        <p:nvSpPr>
          <p:cNvPr id="5" name="矩形 4"/>
          <p:cNvSpPr/>
          <p:nvPr/>
        </p:nvSpPr>
        <p:spPr>
          <a:xfrm>
            <a:off x="395536" y="332656"/>
            <a:ext cx="7272807" cy="707886"/>
          </a:xfrm>
          <a:prstGeom prst="rect">
            <a:avLst/>
          </a:prstGeom>
        </p:spPr>
        <p:txBody>
          <a:bodyPr wrap="square">
            <a:spAutoFit/>
          </a:bodyPr>
          <a:lstStyle/>
          <a:p>
            <a:r>
              <a:rPr lang="en-US" altLang="zh-CN" sz="4000" dirty="0">
                <a:latin typeface="黑体" panose="02010609060101010101" pitchFamily="49" charset="-122"/>
                <a:ea typeface="黑体" panose="02010609060101010101" pitchFamily="49" charset="-122"/>
              </a:rPr>
              <a:t>Linux</a:t>
            </a:r>
            <a:r>
              <a:rPr lang="zh-CN" altLang="en-US" sz="4000" dirty="0">
                <a:latin typeface="黑体" panose="02010609060101010101" pitchFamily="49" charset="-122"/>
                <a:ea typeface="黑体" panose="02010609060101010101" pitchFamily="49" charset="-122"/>
              </a:rPr>
              <a:t>系统主要目录说明</a:t>
            </a:r>
          </a:p>
        </p:txBody>
      </p:sp>
    </p:spTree>
    <p:extLst>
      <p:ext uri="{BB962C8B-B14F-4D97-AF65-F5344CB8AC3E}">
        <p14:creationId xmlns:p14="http://schemas.microsoft.com/office/powerpoint/2010/main" val="275506565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第</a:t>
            </a:r>
            <a:r>
              <a:rPr lang="en-US" altLang="zh-CN"/>
              <a:t>8</a:t>
            </a:r>
            <a:r>
              <a:rPr lang="zh-CN" altLang="en-US"/>
              <a:t>章 </a:t>
            </a:r>
            <a:r>
              <a:rPr lang="en-US" altLang="zh-CN"/>
              <a:t>Linux</a:t>
            </a:r>
            <a:r>
              <a:rPr lang="zh-CN" altLang="en-US"/>
              <a:t>下的</a:t>
            </a:r>
            <a:r>
              <a:rPr lang="en-US" altLang="zh-CN"/>
              <a:t>C</a:t>
            </a:r>
            <a:r>
              <a:rPr lang="zh-CN" altLang="en-US"/>
              <a:t>编程</a:t>
            </a:r>
          </a:p>
        </p:txBody>
      </p:sp>
      <p:sp>
        <p:nvSpPr>
          <p:cNvPr id="3" name="内容占位符 2"/>
          <p:cNvSpPr>
            <a:spLocks noGrp="1"/>
          </p:cNvSpPr>
          <p:nvPr>
            <p:ph idx="1"/>
          </p:nvPr>
        </p:nvSpPr>
        <p:spPr>
          <a:xfrm>
            <a:off x="457200" y="1196752"/>
            <a:ext cx="8229600" cy="4411662"/>
          </a:xfrm>
        </p:spPr>
        <p:txBody>
          <a:bodyPr/>
          <a:lstStyle/>
          <a:p>
            <a:r>
              <a:rPr lang="en-US" altLang="zh-CN" sz="2400"/>
              <a:t>Vi</a:t>
            </a:r>
            <a:r>
              <a:rPr lang="zh-CN" altLang="en-US" sz="2400"/>
              <a:t>编辑器的工作模式包括三种：</a:t>
            </a:r>
          </a:p>
          <a:p>
            <a:pPr lvl="1" indent="-342900"/>
            <a:r>
              <a:rPr lang="zh-CN" altLang="en-US" sz="2400"/>
              <a:t>命令行模式</a:t>
            </a:r>
            <a:r>
              <a:rPr lang="en-US" altLang="zh-CN" sz="2400"/>
              <a:t>——</a:t>
            </a:r>
            <a:r>
              <a:rPr lang="zh-CN" altLang="en-US" sz="2400"/>
              <a:t>编辑器的普通操作，如移动光标、</a:t>
            </a:r>
            <a:endParaRPr lang="en-US" altLang="zh-CN" sz="2400"/>
          </a:p>
          <a:p>
            <a:pPr marL="349250" lvl="1" indent="0">
              <a:buNone/>
            </a:pPr>
            <a:r>
              <a:rPr lang="en-US" altLang="zh-CN" sz="2400"/>
              <a:t>    </a:t>
            </a:r>
            <a:r>
              <a:rPr lang="zh-CN" altLang="en-US" sz="2400"/>
              <a:t>查找</a:t>
            </a:r>
            <a:r>
              <a:rPr lang="en-US" altLang="zh-CN" sz="2400"/>
              <a:t>/</a:t>
            </a:r>
            <a:r>
              <a:rPr lang="zh-CN" altLang="en-US" sz="2400"/>
              <a:t>替换等。</a:t>
            </a:r>
          </a:p>
          <a:p>
            <a:pPr lvl="1" indent="-342900"/>
            <a:r>
              <a:rPr lang="zh-CN" altLang="en-US" sz="2400"/>
              <a:t>文本插入模式</a:t>
            </a:r>
            <a:r>
              <a:rPr lang="en-US" altLang="zh-CN" sz="2400"/>
              <a:t>——</a:t>
            </a:r>
            <a:r>
              <a:rPr lang="zh-CN" altLang="en-US" sz="2400"/>
              <a:t>在编辑器内输入文本信息。</a:t>
            </a:r>
          </a:p>
          <a:p>
            <a:pPr lvl="1" indent="-342900"/>
            <a:r>
              <a:rPr lang="zh-CN" altLang="en-US" sz="2400"/>
              <a:t>末行模式</a:t>
            </a:r>
            <a:r>
              <a:rPr lang="en-US" altLang="zh-CN" sz="2400"/>
              <a:t>——</a:t>
            </a:r>
            <a:r>
              <a:rPr lang="zh-CN" altLang="en-US" sz="2400"/>
              <a:t>执行特殊命令</a:t>
            </a:r>
          </a:p>
          <a:p>
            <a:pPr marL="0" indent="0">
              <a:buNone/>
            </a:pPr>
            <a:r>
              <a:rPr lang="en-US" altLang="zh-CN" sz="2400"/>
              <a:t>Vi</a:t>
            </a:r>
            <a:r>
              <a:rPr lang="zh-CN" altLang="en-US" sz="2400"/>
              <a:t>编辑器的三种模式可相互切换。</a:t>
            </a:r>
          </a:p>
          <a:p>
            <a:pPr marL="0" indent="0">
              <a:buNone/>
            </a:pPr>
            <a:endParaRPr lang="zh-CN" altLang="en-US"/>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19</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861048"/>
            <a:ext cx="4824536" cy="252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0800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p:txBody>
          <a:bodyPr/>
          <a:lstStyle/>
          <a:p>
            <a:pPr algn="ctr"/>
            <a:r>
              <a:rPr lang="zh-CN" altLang="en-US" sz="5400">
                <a:latin typeface="Arial" charset="0"/>
                <a:ea typeface="黑体" pitchFamily="2" charset="-122"/>
              </a:rPr>
              <a:t>期末考试时间</a:t>
            </a:r>
            <a:r>
              <a:rPr lang="zh-CN" altLang="en-US" sz="5400" dirty="0">
                <a:latin typeface="Arial" charset="0"/>
                <a:ea typeface="黑体" pitchFamily="2" charset="-122"/>
              </a:rPr>
              <a:t>和地点</a:t>
            </a:r>
          </a:p>
        </p:txBody>
      </p:sp>
      <p:sp>
        <p:nvSpPr>
          <p:cNvPr id="160771" name="Rectangle 3"/>
          <p:cNvSpPr>
            <a:spLocks noGrp="1" noChangeArrowheads="1"/>
          </p:cNvSpPr>
          <p:nvPr>
            <p:ph type="body" idx="4294967295"/>
          </p:nvPr>
        </p:nvSpPr>
        <p:spPr>
          <a:xfrm>
            <a:off x="180528" y="1753642"/>
            <a:ext cx="8567936" cy="4411662"/>
          </a:xfrm>
        </p:spPr>
        <p:txBody>
          <a:bodyPr/>
          <a:lstStyle/>
          <a:p>
            <a:pPr>
              <a:buFont typeface="Wingdings" pitchFamily="2" charset="2"/>
              <a:buNone/>
            </a:pPr>
            <a:r>
              <a:rPr lang="zh-CN" altLang="en-US" sz="3600" dirty="0">
                <a:solidFill>
                  <a:srgbClr val="CC0099"/>
                </a:solidFill>
                <a:latin typeface="Arial" charset="0"/>
                <a:ea typeface="黑体" pitchFamily="2" charset="-122"/>
              </a:rPr>
              <a:t>考试时间</a:t>
            </a:r>
            <a:r>
              <a:rPr lang="zh-CN" altLang="en-US" sz="3600" dirty="0">
                <a:latin typeface="Arial" charset="0"/>
                <a:ea typeface="黑体" pitchFamily="2" charset="-122"/>
              </a:rPr>
              <a:t>：</a:t>
            </a:r>
            <a:r>
              <a:rPr lang="en-US" altLang="zh-CN" sz="3600" dirty="0">
                <a:latin typeface="Arial" charset="0"/>
                <a:ea typeface="黑体" pitchFamily="2" charset="-122"/>
              </a:rPr>
              <a:t>17</a:t>
            </a:r>
            <a:r>
              <a:rPr lang="zh-CN" altLang="en-US" sz="3600" dirty="0">
                <a:latin typeface="Arial" charset="0"/>
                <a:ea typeface="黑体" pitchFamily="2" charset="-122"/>
              </a:rPr>
              <a:t>周（</a:t>
            </a:r>
            <a:r>
              <a:rPr lang="en-US" altLang="zh-CN" sz="3600" dirty="0">
                <a:latin typeface="Arial" charset="0"/>
                <a:ea typeface="黑体" pitchFamily="2" charset="-122"/>
              </a:rPr>
              <a:t>6</a:t>
            </a:r>
            <a:r>
              <a:rPr lang="zh-CN" altLang="en-US" sz="3600" dirty="0">
                <a:latin typeface="Arial" charset="0"/>
                <a:ea typeface="黑体" pitchFamily="2" charset="-122"/>
              </a:rPr>
              <a:t>月</a:t>
            </a:r>
            <a:r>
              <a:rPr lang="en-US" altLang="zh-CN" sz="3600" dirty="0">
                <a:latin typeface="Arial" charset="0"/>
                <a:ea typeface="黑体" pitchFamily="2" charset="-122"/>
              </a:rPr>
              <a:t>27</a:t>
            </a:r>
            <a:r>
              <a:rPr lang="zh-CN" altLang="en-US" sz="3600" dirty="0">
                <a:latin typeface="Arial" charset="0"/>
                <a:ea typeface="黑体" pitchFamily="2" charset="-122"/>
              </a:rPr>
              <a:t>号）周三晚  </a:t>
            </a:r>
          </a:p>
          <a:p>
            <a:pPr>
              <a:buFont typeface="Wingdings" pitchFamily="2" charset="2"/>
              <a:buNone/>
            </a:pPr>
            <a:r>
              <a:rPr lang="zh-CN" altLang="en-US" sz="3600" dirty="0">
                <a:latin typeface="Arial" charset="0"/>
                <a:ea typeface="黑体" pitchFamily="2" charset="-122"/>
              </a:rPr>
              <a:t>                           </a:t>
            </a:r>
            <a:r>
              <a:rPr lang="en-US" altLang="zh-CN" sz="3600" dirty="0">
                <a:latin typeface="Arial" charset="0"/>
                <a:ea typeface="黑体" pitchFamily="2" charset="-122"/>
              </a:rPr>
              <a:t>7</a:t>
            </a:r>
            <a:r>
              <a:rPr lang="zh-CN" altLang="en-US" sz="3600" dirty="0">
                <a:latin typeface="Arial" charset="0"/>
                <a:ea typeface="黑体" pitchFamily="2" charset="-122"/>
              </a:rPr>
              <a:t>：</a:t>
            </a:r>
            <a:r>
              <a:rPr lang="en-US" altLang="zh-CN" sz="3600" dirty="0">
                <a:latin typeface="Arial" charset="0"/>
                <a:ea typeface="黑体" pitchFamily="2" charset="-122"/>
              </a:rPr>
              <a:t>00</a:t>
            </a:r>
            <a:r>
              <a:rPr lang="zh-CN" altLang="en-US" sz="3600" dirty="0">
                <a:latin typeface="Arial" charset="0"/>
                <a:ea typeface="黑体" pitchFamily="2" charset="-122"/>
              </a:rPr>
              <a:t>～</a:t>
            </a:r>
            <a:r>
              <a:rPr lang="en-US" altLang="zh-CN" sz="3600" dirty="0">
                <a:latin typeface="Arial" charset="0"/>
                <a:ea typeface="黑体" pitchFamily="2" charset="-122"/>
              </a:rPr>
              <a:t>9</a:t>
            </a:r>
            <a:r>
              <a:rPr lang="zh-CN" altLang="en-US" sz="3600" dirty="0">
                <a:latin typeface="Arial" charset="0"/>
                <a:ea typeface="黑体" pitchFamily="2" charset="-122"/>
              </a:rPr>
              <a:t>：</a:t>
            </a:r>
            <a:r>
              <a:rPr lang="en-US" altLang="zh-CN" sz="3600" dirty="0">
                <a:latin typeface="Arial" charset="0"/>
                <a:ea typeface="黑体" pitchFamily="2" charset="-122"/>
              </a:rPr>
              <a:t>00</a:t>
            </a:r>
            <a:endParaRPr lang="en-US" altLang="zh-CN" dirty="0">
              <a:latin typeface="Arial" charset="0"/>
              <a:ea typeface="黑体" pitchFamily="2" charset="-122"/>
            </a:endParaRPr>
          </a:p>
          <a:p>
            <a:pPr>
              <a:buFont typeface="Wingdings" pitchFamily="2" charset="2"/>
              <a:buNone/>
            </a:pPr>
            <a:r>
              <a:rPr lang="zh-CN" altLang="en-US" dirty="0">
                <a:solidFill>
                  <a:srgbClr val="CC0099"/>
                </a:solidFill>
                <a:latin typeface="Arial" charset="0"/>
                <a:ea typeface="黑体" pitchFamily="2" charset="-122"/>
              </a:rPr>
              <a:t>考试地点</a:t>
            </a:r>
            <a:r>
              <a:rPr lang="zh-CN" altLang="en-US" dirty="0">
                <a:latin typeface="Arial" charset="0"/>
                <a:ea typeface="黑体" pitchFamily="2" charset="-122"/>
              </a:rPr>
              <a:t>：</a:t>
            </a:r>
            <a:endParaRPr lang="en-US" altLang="zh-CN" dirty="0">
              <a:latin typeface="Arial" charset="0"/>
              <a:ea typeface="黑体" pitchFamily="2" charset="-122"/>
            </a:endParaRPr>
          </a:p>
          <a:p>
            <a:pPr>
              <a:buFont typeface="Wingdings" pitchFamily="2" charset="2"/>
              <a:buNone/>
            </a:pPr>
            <a:r>
              <a:rPr lang="zh-CN" altLang="en-US" dirty="0">
                <a:solidFill>
                  <a:srgbClr val="0000CC"/>
                </a:solidFill>
                <a:latin typeface="Arial" charset="0"/>
                <a:ea typeface="黑体" pitchFamily="2" charset="-122"/>
              </a:rPr>
              <a:t>二教</a:t>
            </a:r>
            <a:r>
              <a:rPr lang="en-US" altLang="zh-CN" dirty="0">
                <a:solidFill>
                  <a:srgbClr val="0000CC"/>
                </a:solidFill>
                <a:latin typeface="Arial" charset="0"/>
                <a:ea typeface="黑体" pitchFamily="2" charset="-122"/>
              </a:rPr>
              <a:t>208</a:t>
            </a:r>
            <a:r>
              <a:rPr lang="zh-CN" altLang="en-US" dirty="0">
                <a:latin typeface="Arial" charset="0"/>
                <a:ea typeface="黑体" pitchFamily="2" charset="-122"/>
              </a:rPr>
              <a:t>：计算机</a:t>
            </a:r>
            <a:r>
              <a:rPr lang="en-US" altLang="zh-CN" dirty="0">
                <a:latin typeface="Arial" charset="0"/>
                <a:ea typeface="黑体" pitchFamily="2" charset="-122"/>
              </a:rPr>
              <a:t>16-1</a:t>
            </a:r>
            <a:r>
              <a:rPr lang="zh-CN" altLang="en-US" dirty="0">
                <a:latin typeface="Arial" charset="0"/>
                <a:ea typeface="黑体" pitchFamily="2" charset="-122"/>
              </a:rPr>
              <a:t>～</a:t>
            </a:r>
            <a:r>
              <a:rPr lang="en-US" altLang="zh-CN" dirty="0">
                <a:latin typeface="Arial" charset="0"/>
                <a:ea typeface="黑体" pitchFamily="2" charset="-122"/>
              </a:rPr>
              <a:t>3</a:t>
            </a:r>
            <a:endParaRPr lang="zh-CN" altLang="en-US" dirty="0">
              <a:latin typeface="Arial" charset="0"/>
              <a:ea typeface="黑体" pitchFamily="2" charset="-122"/>
            </a:endParaRPr>
          </a:p>
          <a:p>
            <a:pPr>
              <a:buFont typeface="Wingdings" pitchFamily="2" charset="2"/>
              <a:buNone/>
            </a:pPr>
            <a:r>
              <a:rPr lang="zh-CN" altLang="en-US" dirty="0">
                <a:solidFill>
                  <a:srgbClr val="0000CC"/>
                </a:solidFill>
                <a:latin typeface="Arial" charset="0"/>
                <a:ea typeface="黑体" pitchFamily="2" charset="-122"/>
              </a:rPr>
              <a:t>二教</a:t>
            </a:r>
            <a:r>
              <a:rPr lang="en-US" altLang="zh-CN" dirty="0">
                <a:solidFill>
                  <a:srgbClr val="0000CC"/>
                </a:solidFill>
                <a:latin typeface="Arial" charset="0"/>
                <a:ea typeface="黑体" pitchFamily="2" charset="-122"/>
              </a:rPr>
              <a:t>209</a:t>
            </a:r>
            <a:r>
              <a:rPr lang="zh-CN" altLang="en-US" dirty="0">
                <a:latin typeface="Arial" charset="0"/>
                <a:ea typeface="黑体" pitchFamily="2" charset="-122"/>
              </a:rPr>
              <a:t>：信息</a:t>
            </a:r>
            <a:r>
              <a:rPr lang="en-US" altLang="zh-CN" dirty="0">
                <a:latin typeface="Arial" charset="0"/>
                <a:ea typeface="黑体" pitchFamily="2" charset="-122"/>
              </a:rPr>
              <a:t>16-1</a:t>
            </a:r>
            <a:r>
              <a:rPr lang="zh-CN" altLang="en-US" dirty="0">
                <a:latin typeface="Arial" charset="0"/>
                <a:ea typeface="黑体" pitchFamily="2" charset="-122"/>
              </a:rPr>
              <a:t>～</a:t>
            </a:r>
            <a:r>
              <a:rPr lang="en-US" altLang="zh-CN" dirty="0">
                <a:latin typeface="Arial" charset="0"/>
                <a:ea typeface="黑体" pitchFamily="2" charset="-122"/>
              </a:rPr>
              <a:t>2</a:t>
            </a:r>
            <a:r>
              <a:rPr lang="zh-CN" altLang="en-US" dirty="0">
                <a:latin typeface="Arial" charset="0"/>
                <a:ea typeface="黑体" pitchFamily="2" charset="-122"/>
              </a:rPr>
              <a:t>，计创</a:t>
            </a:r>
            <a:r>
              <a:rPr lang="en-US" altLang="zh-CN" dirty="0">
                <a:latin typeface="Arial" charset="0"/>
                <a:ea typeface="黑体" pitchFamily="2" charset="-122"/>
              </a:rPr>
              <a:t>16</a:t>
            </a:r>
            <a:r>
              <a:rPr lang="zh-CN" altLang="en-US" dirty="0">
                <a:latin typeface="Arial" charset="0"/>
                <a:ea typeface="黑体" pitchFamily="2" charset="-122"/>
              </a:rPr>
              <a:t>，信管</a:t>
            </a:r>
            <a:r>
              <a:rPr lang="en-US" altLang="zh-CN" dirty="0">
                <a:latin typeface="Arial" charset="0"/>
                <a:ea typeface="黑体" pitchFamily="2" charset="-122"/>
              </a:rPr>
              <a:t>15</a:t>
            </a:r>
            <a:r>
              <a:rPr lang="zh-CN" altLang="en-US" dirty="0">
                <a:latin typeface="Arial" charset="0"/>
                <a:ea typeface="黑体" pitchFamily="2" charset="-122"/>
              </a:rPr>
              <a:t>，其他</a:t>
            </a:r>
          </a:p>
          <a:p>
            <a:pPr>
              <a:buFont typeface="Wingdings" pitchFamily="2" charset="2"/>
              <a:buNone/>
            </a:pPr>
            <a:endParaRPr lang="zh-CN" altLang="en-US" dirty="0">
              <a:latin typeface="Arial" charset="0"/>
              <a:ea typeface="黑体" pitchFamily="2" charset="-122"/>
            </a:endParaRPr>
          </a:p>
          <a:p>
            <a:pPr marL="0" indent="0" algn="ctr">
              <a:buNone/>
            </a:pPr>
            <a:r>
              <a:rPr lang="zh-CN" altLang="en-US" sz="3600" dirty="0">
                <a:solidFill>
                  <a:srgbClr val="FF3300"/>
                </a:solidFill>
                <a:latin typeface="Arial" charset="0"/>
                <a:ea typeface="黑体" pitchFamily="2" charset="-122"/>
              </a:rPr>
              <a:t>请提前十五分钟进考场</a:t>
            </a:r>
          </a:p>
          <a:p>
            <a:pPr marL="0" indent="0">
              <a:buNone/>
            </a:pPr>
            <a:endParaRPr lang="zh-CN" altLang="en-US" dirty="0">
              <a:latin typeface="Arial" charset="0"/>
              <a:ea typeface="黑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三种模式的相互切换</a:t>
            </a:r>
          </a:p>
        </p:txBody>
      </p:sp>
      <p:sp>
        <p:nvSpPr>
          <p:cNvPr id="3" name="内容占位符 2"/>
          <p:cNvSpPr>
            <a:spLocks noGrp="1"/>
          </p:cNvSpPr>
          <p:nvPr>
            <p:ph idx="1"/>
          </p:nvPr>
        </p:nvSpPr>
        <p:spPr>
          <a:xfrm>
            <a:off x="395536" y="1609626"/>
            <a:ext cx="8229600" cy="4411662"/>
          </a:xfrm>
        </p:spPr>
        <p:txBody>
          <a:bodyPr/>
          <a:lstStyle/>
          <a:p>
            <a:pPr>
              <a:lnSpc>
                <a:spcPct val="120000"/>
              </a:lnSpc>
            </a:pPr>
            <a:r>
              <a:rPr lang="zh-CN" altLang="en-US" sz="2600"/>
              <a:t>启动</a:t>
            </a:r>
            <a:r>
              <a:rPr lang="en-US" altLang="zh-CN" sz="2600"/>
              <a:t>vi</a:t>
            </a:r>
            <a:r>
              <a:rPr lang="zh-CN" altLang="en-US" sz="2600"/>
              <a:t>后首先就是处于命令行模式。在任何模</a:t>
            </a:r>
          </a:p>
          <a:p>
            <a:pPr marL="0" indent="0">
              <a:lnSpc>
                <a:spcPct val="120000"/>
              </a:lnSpc>
              <a:buNone/>
            </a:pPr>
            <a:r>
              <a:rPr lang="zh-CN" altLang="en-US" sz="2600"/>
              <a:t>    式下，键入“</a:t>
            </a:r>
            <a:r>
              <a:rPr lang="en-US" altLang="zh-CN" sz="2600"/>
              <a:t>Esc”</a:t>
            </a:r>
            <a:r>
              <a:rPr lang="zh-CN" altLang="en-US" sz="2600"/>
              <a:t>键都会自动进入命令模式。</a:t>
            </a:r>
            <a:endParaRPr lang="en-US" altLang="zh-CN" sz="2600"/>
          </a:p>
          <a:p>
            <a:pPr>
              <a:lnSpc>
                <a:spcPct val="120000"/>
              </a:lnSpc>
            </a:pPr>
            <a:r>
              <a:rPr lang="zh-CN" altLang="en-US" sz="2600"/>
              <a:t>在命令模式下输入插入命令</a:t>
            </a:r>
            <a:r>
              <a:rPr lang="en-US" altLang="zh-CN" sz="2600"/>
              <a:t>i</a:t>
            </a:r>
            <a:r>
              <a:rPr lang="zh-CN" altLang="en-US" sz="2600"/>
              <a:t>、附加命令</a:t>
            </a:r>
            <a:r>
              <a:rPr lang="en-US" altLang="zh-CN" sz="2600"/>
              <a:t>a</a:t>
            </a:r>
            <a:r>
              <a:rPr lang="zh-CN" altLang="en-US" sz="2600"/>
              <a:t>、打开命令</a:t>
            </a:r>
            <a:r>
              <a:rPr lang="en-US" altLang="zh-CN" sz="2600"/>
              <a:t>o</a:t>
            </a:r>
            <a:r>
              <a:rPr lang="zh-CN" altLang="en-US" sz="2600"/>
              <a:t>、等都可以进入文本输入模式，也称编辑模式或插入模式。</a:t>
            </a:r>
            <a:endParaRPr lang="en-US" altLang="zh-CN" sz="2600"/>
          </a:p>
          <a:p>
            <a:pPr>
              <a:lnSpc>
                <a:spcPct val="120000"/>
              </a:lnSpc>
            </a:pPr>
            <a:r>
              <a:rPr lang="zh-CN" altLang="en-US" sz="2600"/>
              <a:t>在命令模式下，按“</a:t>
            </a:r>
            <a:r>
              <a:rPr lang="en-US" altLang="zh-CN" sz="2600"/>
              <a:t>:”</a:t>
            </a:r>
            <a:r>
              <a:rPr lang="zh-CN" altLang="en-US" sz="2600"/>
              <a:t>键即可进入末行模式。</a:t>
            </a:r>
          </a:p>
          <a:p>
            <a:endParaRPr lang="zh-CN" altLang="en-US"/>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20</a:t>
            </a:fld>
            <a:endParaRPr lang="en-US" altLang="zh-CN"/>
          </a:p>
        </p:txBody>
      </p:sp>
    </p:spTree>
    <p:extLst>
      <p:ext uri="{BB962C8B-B14F-4D97-AF65-F5344CB8AC3E}">
        <p14:creationId xmlns:p14="http://schemas.microsoft.com/office/powerpoint/2010/main" val="298278675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300" name="Text Box 4"/>
          <p:cNvSpPr txBox="1">
            <a:spLocks noChangeArrowheads="1"/>
          </p:cNvSpPr>
          <p:nvPr/>
        </p:nvSpPr>
        <p:spPr bwMode="auto">
          <a:xfrm>
            <a:off x="323851" y="1120207"/>
            <a:ext cx="8064573" cy="4782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20000"/>
              </a:spcBef>
            </a:pPr>
            <a:r>
              <a:rPr kumimoji="1" lang="zh-CN" altLang="en-US" sz="2400" b="1" dirty="0">
                <a:latin typeface="+mn-ea"/>
                <a:ea typeface="+mn-ea"/>
              </a:rPr>
              <a:t>编辑器</a:t>
            </a:r>
            <a:r>
              <a:rPr kumimoji="1" lang="en-US" altLang="zh-CN" sz="2400" b="1" dirty="0">
                <a:latin typeface="+mn-ea"/>
                <a:ea typeface="+mn-ea"/>
              </a:rPr>
              <a:t>——Linux</a:t>
            </a:r>
            <a:r>
              <a:rPr kumimoji="1" lang="zh-CN" altLang="en-US" sz="2400" b="1" dirty="0">
                <a:latin typeface="+mn-ea"/>
                <a:ea typeface="+mn-ea"/>
              </a:rPr>
              <a:t>中最常用的编辑器有</a:t>
            </a:r>
            <a:r>
              <a:rPr kumimoji="1" lang="en-US" altLang="zh-CN" sz="2400" b="1" dirty="0">
                <a:latin typeface="+mn-ea"/>
                <a:ea typeface="+mn-ea"/>
              </a:rPr>
              <a:t>Vi</a:t>
            </a:r>
            <a:r>
              <a:rPr kumimoji="1" lang="zh-CN" altLang="en-US" sz="2400" b="1" dirty="0">
                <a:latin typeface="+mn-ea"/>
                <a:ea typeface="+mn-ea"/>
              </a:rPr>
              <a:t>（</a:t>
            </a:r>
            <a:r>
              <a:rPr kumimoji="1" lang="en-US" altLang="zh-CN" sz="2400" b="1" dirty="0">
                <a:latin typeface="+mn-ea"/>
                <a:ea typeface="+mn-ea"/>
              </a:rPr>
              <a:t>Vim</a:t>
            </a:r>
            <a:r>
              <a:rPr kumimoji="1" lang="zh-CN" altLang="en-US" sz="2400" b="1" dirty="0">
                <a:latin typeface="+mn-ea"/>
                <a:ea typeface="+mn-ea"/>
              </a:rPr>
              <a:t>）和 </a:t>
            </a:r>
            <a:r>
              <a:rPr kumimoji="1" lang="en-US" altLang="zh-CN" sz="2400" b="1" dirty="0" err="1">
                <a:latin typeface="+mn-ea"/>
                <a:ea typeface="+mn-ea"/>
              </a:rPr>
              <a:t>Emacs</a:t>
            </a:r>
            <a:r>
              <a:rPr kumimoji="1" lang="zh-CN" altLang="en-US" sz="2400" b="1" dirty="0">
                <a:latin typeface="+mn-ea"/>
                <a:ea typeface="+mn-ea"/>
              </a:rPr>
              <a:t>，它们功能强大，使用方便，广受编程爱好者的喜爱。</a:t>
            </a:r>
          </a:p>
          <a:p>
            <a:pPr algn="l">
              <a:lnSpc>
                <a:spcPct val="110000"/>
              </a:lnSpc>
              <a:spcBef>
                <a:spcPct val="20000"/>
              </a:spcBef>
            </a:pPr>
            <a:r>
              <a:rPr kumimoji="1" lang="zh-CN" altLang="en-US" sz="2400" b="1" dirty="0">
                <a:latin typeface="+mn-ea"/>
                <a:ea typeface="+mn-ea"/>
              </a:rPr>
              <a:t>编译链接器</a:t>
            </a:r>
            <a:r>
              <a:rPr kumimoji="1" lang="en-US" altLang="zh-CN" sz="2400" b="1" dirty="0">
                <a:latin typeface="+mn-ea"/>
                <a:ea typeface="+mn-ea"/>
              </a:rPr>
              <a:t>——</a:t>
            </a:r>
            <a:r>
              <a:rPr kumimoji="1" lang="zh-CN" altLang="en-US" sz="2400" b="1" dirty="0">
                <a:latin typeface="+mn-ea"/>
                <a:ea typeface="+mn-ea"/>
              </a:rPr>
              <a:t>在</a:t>
            </a:r>
            <a:r>
              <a:rPr kumimoji="1" lang="en-US" altLang="zh-CN" sz="2400" b="1" dirty="0">
                <a:latin typeface="+mn-ea"/>
                <a:ea typeface="+mn-ea"/>
              </a:rPr>
              <a:t>Linux</a:t>
            </a:r>
            <a:r>
              <a:rPr kumimoji="1" lang="zh-CN" altLang="en-US" sz="2400" b="1" dirty="0">
                <a:latin typeface="+mn-ea"/>
                <a:ea typeface="+mn-ea"/>
              </a:rPr>
              <a:t>中，最常用的编译器是</a:t>
            </a:r>
            <a:r>
              <a:rPr kumimoji="1" lang="en-US" altLang="zh-CN" sz="2400" b="1" dirty="0">
                <a:latin typeface="+mn-ea"/>
                <a:ea typeface="+mn-ea"/>
              </a:rPr>
              <a:t>Gcc</a:t>
            </a:r>
            <a:r>
              <a:rPr kumimoji="1" lang="zh-CN" altLang="en-US" sz="2400" b="1" dirty="0">
                <a:latin typeface="+mn-ea"/>
                <a:ea typeface="+mn-ea"/>
              </a:rPr>
              <a:t>编译器。</a:t>
            </a:r>
          </a:p>
          <a:p>
            <a:pPr algn="l">
              <a:lnSpc>
                <a:spcPct val="110000"/>
              </a:lnSpc>
              <a:spcBef>
                <a:spcPct val="20000"/>
              </a:spcBef>
            </a:pPr>
            <a:r>
              <a:rPr kumimoji="1" lang="zh-CN" altLang="en-US" sz="2400" b="1" dirty="0">
                <a:latin typeface="+mn-ea"/>
                <a:ea typeface="+mn-ea"/>
              </a:rPr>
              <a:t>调试器</a:t>
            </a:r>
            <a:r>
              <a:rPr kumimoji="1" lang="en-US" altLang="zh-CN" sz="2400" b="1" dirty="0">
                <a:latin typeface="+mn-ea"/>
                <a:ea typeface="+mn-ea"/>
              </a:rPr>
              <a:t>——</a:t>
            </a:r>
            <a:r>
              <a:rPr kumimoji="1" lang="en-US" altLang="zh-CN" sz="2400" b="1" dirty="0" err="1">
                <a:latin typeface="+mn-ea"/>
                <a:ea typeface="+mn-ea"/>
              </a:rPr>
              <a:t>Gdb</a:t>
            </a:r>
            <a:r>
              <a:rPr kumimoji="1" lang="zh-CN" altLang="en-US" sz="2400" b="1" dirty="0">
                <a:latin typeface="+mn-ea"/>
                <a:ea typeface="+mn-ea"/>
              </a:rPr>
              <a:t>是绝大多数</a:t>
            </a:r>
            <a:r>
              <a:rPr kumimoji="1" lang="en-US" altLang="zh-CN" sz="2400" b="1" dirty="0">
                <a:latin typeface="+mn-ea"/>
                <a:ea typeface="+mn-ea"/>
              </a:rPr>
              <a:t>Linux </a:t>
            </a:r>
            <a:r>
              <a:rPr kumimoji="1" lang="zh-CN" altLang="en-US" sz="2400" b="1" dirty="0">
                <a:latin typeface="+mn-ea"/>
                <a:ea typeface="+mn-ea"/>
              </a:rPr>
              <a:t>开发人员所使用的调试器，它可以方便地设置断点、单步跟踪等，足以满足开发人员的需要。</a:t>
            </a:r>
          </a:p>
          <a:p>
            <a:pPr algn="l">
              <a:lnSpc>
                <a:spcPct val="110000"/>
              </a:lnSpc>
              <a:spcBef>
                <a:spcPct val="20000"/>
              </a:spcBef>
            </a:pPr>
            <a:r>
              <a:rPr kumimoji="1" lang="zh-CN" altLang="en-US" sz="2400" b="1" dirty="0">
                <a:latin typeface="+mn-ea"/>
                <a:ea typeface="+mn-ea"/>
              </a:rPr>
              <a:t>项目管理器</a:t>
            </a:r>
            <a:r>
              <a:rPr kumimoji="1" lang="en-US" altLang="zh-CN" sz="2400" b="1" dirty="0">
                <a:latin typeface="+mn-ea"/>
                <a:ea typeface="+mn-ea"/>
              </a:rPr>
              <a:t>——Linux</a:t>
            </a:r>
            <a:r>
              <a:rPr kumimoji="1" lang="zh-CN" altLang="en-US" sz="2400" b="1" dirty="0">
                <a:latin typeface="+mn-ea"/>
                <a:ea typeface="+mn-ea"/>
              </a:rPr>
              <a:t>中的项目管理器“</a:t>
            </a:r>
            <a:r>
              <a:rPr kumimoji="1" lang="en-US" altLang="zh-CN" sz="2400" b="1" dirty="0">
                <a:latin typeface="+mn-ea"/>
                <a:ea typeface="+mn-ea"/>
              </a:rPr>
              <a:t>make”</a:t>
            </a:r>
            <a:r>
              <a:rPr kumimoji="1" lang="zh-CN" altLang="en-US" sz="2400" b="1" dirty="0">
                <a:latin typeface="+mn-ea"/>
                <a:ea typeface="+mn-ea"/>
              </a:rPr>
              <a:t>有些类似于</a:t>
            </a:r>
            <a:r>
              <a:rPr kumimoji="1" lang="en-US" altLang="zh-CN" sz="2400" b="1" dirty="0">
                <a:latin typeface="+mn-ea"/>
                <a:ea typeface="+mn-ea"/>
              </a:rPr>
              <a:t>Windows</a:t>
            </a:r>
            <a:r>
              <a:rPr kumimoji="1" lang="zh-CN" altLang="en-US" sz="2400" b="1" dirty="0">
                <a:latin typeface="+mn-ea"/>
                <a:ea typeface="+mn-ea"/>
              </a:rPr>
              <a:t>中</a:t>
            </a:r>
            <a:r>
              <a:rPr kumimoji="1" lang="en-US" altLang="zh-CN" sz="2400" b="1" dirty="0">
                <a:latin typeface="+mn-ea"/>
                <a:ea typeface="+mn-ea"/>
              </a:rPr>
              <a:t>Visual C++</a:t>
            </a:r>
            <a:r>
              <a:rPr kumimoji="1" lang="zh-CN" altLang="en-US" sz="2400" b="1" dirty="0">
                <a:latin typeface="+mn-ea"/>
                <a:ea typeface="+mn-ea"/>
              </a:rPr>
              <a:t>里的“工程”，它是一种控制编译或者重复编译软件的工具，另外，它还能自动管理软件编译的内容、方式和时机，使程序员能够把精力集中在代码的编写上而不是在源代码的组织上。 </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21</a:t>
            </a:fld>
            <a:endParaRPr lang="en-US" altLang="zh-CN"/>
          </a:p>
        </p:txBody>
      </p:sp>
      <p:sp>
        <p:nvSpPr>
          <p:cNvPr id="4" name="Rectangle 8"/>
          <p:cNvSpPr>
            <a:spLocks noChangeArrowheads="1"/>
          </p:cNvSpPr>
          <p:nvPr/>
        </p:nvSpPr>
        <p:spPr bwMode="auto">
          <a:xfrm>
            <a:off x="323850" y="260350"/>
            <a:ext cx="8064500" cy="85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908050" indent="-436563">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304925" indent="-395288">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93863" indent="-38735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93913" indent="-398463">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511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0083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655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9227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a:buFont typeface="Wingdings" pitchFamily="2" charset="2"/>
              <a:buNone/>
            </a:pPr>
            <a:r>
              <a:rPr lang="en-US" altLang="zh-CN" sz="4000" b="1" dirty="0">
                <a:latin typeface="黑体" pitchFamily="49" charset="-122"/>
                <a:ea typeface="黑体" pitchFamily="49" charset="-122"/>
              </a:rPr>
              <a:t>Linux</a:t>
            </a:r>
            <a:r>
              <a:rPr lang="zh-CN" altLang="en-US" sz="4000" b="1" dirty="0">
                <a:latin typeface="黑体" pitchFamily="49" charset="-122"/>
                <a:ea typeface="黑体" pitchFamily="49" charset="-122"/>
              </a:rPr>
              <a:t>编程</a:t>
            </a:r>
            <a:r>
              <a:rPr lang="zh-CN" altLang="en-US" sz="4000" dirty="0">
                <a:latin typeface="黑体" pitchFamily="49" charset="-122"/>
                <a:ea typeface="黑体" pitchFamily="49" charset="-122"/>
              </a:rPr>
              <a:t>工具</a:t>
            </a:r>
            <a:r>
              <a:rPr lang="zh-CN" altLang="en-US" sz="4000" b="1" dirty="0">
                <a:latin typeface="黑体" pitchFamily="49" charset="-122"/>
                <a:ea typeface="黑体" pitchFamily="49" charset="-122"/>
              </a:rPr>
              <a:t> </a:t>
            </a:r>
          </a:p>
        </p:txBody>
      </p:sp>
    </p:spTree>
    <p:extLst>
      <p:ext uri="{BB962C8B-B14F-4D97-AF65-F5344CB8AC3E}">
        <p14:creationId xmlns:p14="http://schemas.microsoft.com/office/powerpoint/2010/main" val="16574565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a:t>GDB</a:t>
            </a:r>
            <a:r>
              <a:rPr lang="zh-CN" altLang="en-US"/>
              <a:t>调试器</a:t>
            </a:r>
          </a:p>
        </p:txBody>
      </p:sp>
      <p:sp>
        <p:nvSpPr>
          <p:cNvPr id="3" name="内容占位符 2"/>
          <p:cNvSpPr>
            <a:spLocks noGrp="1"/>
          </p:cNvSpPr>
          <p:nvPr>
            <p:ph idx="1"/>
          </p:nvPr>
        </p:nvSpPr>
        <p:spPr>
          <a:xfrm>
            <a:off x="457200" y="1556792"/>
            <a:ext cx="8229600" cy="4411662"/>
          </a:xfrm>
        </p:spPr>
        <p:txBody>
          <a:bodyPr/>
          <a:lstStyle/>
          <a:p>
            <a:pPr marL="0" indent="0">
              <a:buNone/>
            </a:pPr>
            <a:r>
              <a:rPr lang="en-US" altLang="zh-CN"/>
              <a:t>GDB</a:t>
            </a:r>
            <a:r>
              <a:rPr lang="zh-CN" altLang="en-US"/>
              <a:t>的主要的功能：</a:t>
            </a:r>
          </a:p>
          <a:p>
            <a:pPr marL="0" indent="0">
              <a:buNone/>
            </a:pPr>
            <a:r>
              <a:rPr lang="zh-CN" altLang="en-US"/>
              <a:t>（</a:t>
            </a:r>
            <a:r>
              <a:rPr lang="en-US" altLang="zh-CN"/>
              <a:t>1</a:t>
            </a:r>
            <a:r>
              <a:rPr lang="zh-CN" altLang="en-US"/>
              <a:t>）查看文件；</a:t>
            </a:r>
          </a:p>
          <a:p>
            <a:pPr marL="0" indent="0">
              <a:buNone/>
            </a:pPr>
            <a:r>
              <a:rPr lang="zh-CN" altLang="en-US"/>
              <a:t>（</a:t>
            </a:r>
            <a:r>
              <a:rPr lang="en-US" altLang="zh-CN"/>
              <a:t>2) </a:t>
            </a:r>
            <a:r>
              <a:rPr lang="zh-CN" altLang="en-US"/>
              <a:t>设置断点；</a:t>
            </a:r>
          </a:p>
          <a:p>
            <a:pPr marL="0" indent="0">
              <a:buNone/>
            </a:pPr>
            <a:r>
              <a:rPr lang="zh-CN" altLang="en-US"/>
              <a:t>（</a:t>
            </a:r>
            <a:r>
              <a:rPr lang="en-US" altLang="zh-CN"/>
              <a:t>3</a:t>
            </a:r>
            <a:r>
              <a:rPr lang="zh-CN" altLang="en-US"/>
              <a:t>）查看断点情况； </a:t>
            </a:r>
          </a:p>
          <a:p>
            <a:pPr marL="0" indent="0">
              <a:buNone/>
            </a:pPr>
            <a:r>
              <a:rPr lang="zh-CN" altLang="en-US"/>
              <a:t>（</a:t>
            </a:r>
            <a:r>
              <a:rPr lang="en-US" altLang="zh-CN"/>
              <a:t>4</a:t>
            </a:r>
            <a:r>
              <a:rPr lang="zh-CN" altLang="en-US"/>
              <a:t>）监视程序中变量的值；</a:t>
            </a:r>
          </a:p>
          <a:p>
            <a:pPr marL="0" indent="0">
              <a:buNone/>
            </a:pPr>
            <a:r>
              <a:rPr lang="zh-CN" altLang="en-US"/>
              <a:t>（</a:t>
            </a:r>
            <a:r>
              <a:rPr lang="en-US" altLang="zh-CN"/>
              <a:t>5</a:t>
            </a:r>
            <a:r>
              <a:rPr lang="zh-CN" altLang="en-US"/>
              <a:t>）单步运行；</a:t>
            </a:r>
          </a:p>
          <a:p>
            <a:pPr marL="0" indent="0">
              <a:buNone/>
            </a:pPr>
            <a:r>
              <a:rPr lang="zh-CN" altLang="en-US"/>
              <a:t>（</a:t>
            </a:r>
            <a:r>
              <a:rPr lang="en-US" altLang="zh-CN"/>
              <a:t>6</a:t>
            </a:r>
            <a:r>
              <a:rPr lang="zh-CN" altLang="en-US"/>
              <a:t>）恢复程序运行；</a:t>
            </a:r>
          </a:p>
          <a:p>
            <a:endParaRPr lang="zh-CN" altLang="en-US"/>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22</a:t>
            </a:fld>
            <a:endParaRPr lang="en-US" altLang="zh-CN"/>
          </a:p>
        </p:txBody>
      </p:sp>
    </p:spTree>
    <p:extLst>
      <p:ext uri="{BB962C8B-B14F-4D97-AF65-F5344CB8AC3E}">
        <p14:creationId xmlns:p14="http://schemas.microsoft.com/office/powerpoint/2010/main" val="183379376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ctr"/>
            <a:r>
              <a:rPr lang="zh-CN" altLang="en-US" dirty="0"/>
              <a:t>第</a:t>
            </a:r>
            <a:r>
              <a:rPr lang="en-US" altLang="zh-CN" dirty="0"/>
              <a:t>9</a:t>
            </a:r>
            <a:r>
              <a:rPr lang="zh-CN" altLang="en-US" dirty="0"/>
              <a:t>章 </a:t>
            </a:r>
            <a:r>
              <a:rPr lang="en-US" altLang="zh-CN" dirty="0"/>
              <a:t>Linux</a:t>
            </a:r>
            <a:r>
              <a:rPr lang="zh-CN" altLang="en-US" dirty="0"/>
              <a:t>进程</a:t>
            </a:r>
          </a:p>
        </p:txBody>
      </p:sp>
      <p:sp>
        <p:nvSpPr>
          <p:cNvPr id="80899" name="Text Box 3"/>
          <p:cNvSpPr txBox="1">
            <a:spLocks noChangeArrowheads="1"/>
          </p:cNvSpPr>
          <p:nvPr/>
        </p:nvSpPr>
        <p:spPr bwMode="auto">
          <a:xfrm>
            <a:off x="323528" y="1817348"/>
            <a:ext cx="8071048" cy="4375044"/>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68686"/>
                  </a:outerShdw>
                </a:effectLst>
              </a14:hiddenEffects>
            </a:ext>
          </a:extLst>
        </p:spPr>
        <p:txBody>
          <a:bodyPr wrap="square">
            <a:spAutoFit/>
          </a:bodyPr>
          <a:lstStyle/>
          <a:p>
            <a:pPr algn="l">
              <a:lnSpc>
                <a:spcPct val="110000"/>
              </a:lnSpc>
            </a:pPr>
            <a:r>
              <a:rPr lang="zh-CN" altLang="en-US" sz="2500" dirty="0">
                <a:latin typeface="+mn-ea"/>
                <a:ea typeface="+mn-ea"/>
              </a:rPr>
              <a:t>调度启动是系统按用户要求的时间或方式执行特定的进程。</a:t>
            </a:r>
            <a:r>
              <a:rPr lang="en-US" altLang="zh-CN" sz="2500" dirty="0">
                <a:latin typeface="+mn-ea"/>
                <a:ea typeface="+mn-ea"/>
              </a:rPr>
              <a:t>Linux</a:t>
            </a:r>
            <a:r>
              <a:rPr lang="zh-CN" altLang="en-US" sz="2500" dirty="0">
                <a:latin typeface="+mn-ea"/>
                <a:ea typeface="+mn-ea"/>
              </a:rPr>
              <a:t>中可实现</a:t>
            </a:r>
            <a:r>
              <a:rPr lang="en-US" altLang="zh-CN" sz="2500" dirty="0">
                <a:solidFill>
                  <a:srgbClr val="0000CC"/>
                </a:solidFill>
                <a:latin typeface="+mn-ea"/>
                <a:ea typeface="+mn-ea"/>
              </a:rPr>
              <a:t>at</a:t>
            </a:r>
            <a:r>
              <a:rPr lang="zh-CN" altLang="en-US" sz="2500" dirty="0">
                <a:solidFill>
                  <a:srgbClr val="0000CC"/>
                </a:solidFill>
                <a:latin typeface="+mn-ea"/>
                <a:ea typeface="+mn-ea"/>
              </a:rPr>
              <a:t>调度、</a:t>
            </a:r>
            <a:r>
              <a:rPr lang="en-US" altLang="zh-CN" sz="2500" dirty="0">
                <a:solidFill>
                  <a:srgbClr val="0000CC"/>
                </a:solidFill>
                <a:latin typeface="+mn-ea"/>
                <a:ea typeface="+mn-ea"/>
              </a:rPr>
              <a:t>batch</a:t>
            </a:r>
            <a:r>
              <a:rPr lang="zh-CN" altLang="en-US" sz="2500" dirty="0">
                <a:solidFill>
                  <a:srgbClr val="0000CC"/>
                </a:solidFill>
                <a:latin typeface="+mn-ea"/>
                <a:ea typeface="+mn-ea"/>
              </a:rPr>
              <a:t>调度和</a:t>
            </a:r>
            <a:r>
              <a:rPr lang="en-US" altLang="zh-CN" sz="2500" dirty="0" err="1">
                <a:solidFill>
                  <a:srgbClr val="0000CC"/>
                </a:solidFill>
                <a:latin typeface="+mn-ea"/>
                <a:ea typeface="+mn-ea"/>
              </a:rPr>
              <a:t>cron</a:t>
            </a:r>
            <a:r>
              <a:rPr lang="zh-CN" altLang="en-US" sz="2500" dirty="0">
                <a:solidFill>
                  <a:srgbClr val="0000CC"/>
                </a:solidFill>
                <a:latin typeface="+mn-ea"/>
                <a:ea typeface="+mn-ea"/>
              </a:rPr>
              <a:t>调度 </a:t>
            </a:r>
            <a:r>
              <a:rPr lang="en-US" altLang="zh-CN" sz="2500" dirty="0">
                <a:latin typeface="+mn-ea"/>
                <a:ea typeface="+mn-ea"/>
              </a:rPr>
              <a:t>:</a:t>
            </a:r>
            <a:endParaRPr lang="en-US" altLang="zh-CN" sz="2500" u="none" dirty="0">
              <a:latin typeface="+mn-ea"/>
              <a:ea typeface="+mn-ea"/>
            </a:endParaRPr>
          </a:p>
          <a:p>
            <a:pPr marL="457200" indent="-457200" algn="l">
              <a:lnSpc>
                <a:spcPct val="110000"/>
              </a:lnSpc>
              <a:buSzPct val="80000"/>
              <a:buFont typeface="Wingdings" panose="05000000000000000000" pitchFamily="2" charset="2"/>
              <a:buChar char="l"/>
            </a:pPr>
            <a:r>
              <a:rPr lang="zh-CN" altLang="en-US" sz="2500" u="none" dirty="0">
                <a:latin typeface="+mn-ea"/>
                <a:ea typeface="+mn-ea"/>
              </a:rPr>
              <a:t>在指定时刻执行命令序列</a:t>
            </a:r>
            <a:r>
              <a:rPr lang="en-US" altLang="zh-CN" sz="2500" u="none" dirty="0">
                <a:latin typeface="+mn-ea"/>
                <a:ea typeface="+mn-ea"/>
              </a:rPr>
              <a:t>—at</a:t>
            </a:r>
            <a:r>
              <a:rPr lang="zh-CN" altLang="en-US" sz="2500" u="none" dirty="0">
                <a:latin typeface="+mn-ea"/>
                <a:ea typeface="+mn-ea"/>
              </a:rPr>
              <a:t>命令</a:t>
            </a:r>
            <a:endParaRPr lang="en-US" altLang="zh-CN" sz="2500" u="none" dirty="0">
              <a:latin typeface="+mn-ea"/>
              <a:ea typeface="+mn-ea"/>
            </a:endParaRPr>
          </a:p>
          <a:p>
            <a:pPr marL="457200" indent="-457200" algn="l">
              <a:lnSpc>
                <a:spcPct val="110000"/>
              </a:lnSpc>
              <a:buSzPct val="80000"/>
              <a:buFont typeface="Wingdings" panose="05000000000000000000" pitchFamily="2" charset="2"/>
              <a:buChar char="l"/>
            </a:pPr>
            <a:r>
              <a:rPr lang="en-US" altLang="zh-CN" sz="2500" dirty="0">
                <a:latin typeface="+mn-ea"/>
                <a:ea typeface="+mn-ea"/>
              </a:rPr>
              <a:t>Batch</a:t>
            </a:r>
            <a:r>
              <a:rPr lang="zh-CN" altLang="en-US" sz="2500" dirty="0">
                <a:latin typeface="+mn-ea"/>
                <a:ea typeface="+mn-ea"/>
              </a:rPr>
              <a:t>调度与</a:t>
            </a:r>
            <a:r>
              <a:rPr lang="en-US" altLang="zh-CN" sz="2500" dirty="0">
                <a:latin typeface="+mn-ea"/>
                <a:ea typeface="+mn-ea"/>
              </a:rPr>
              <a:t>at</a:t>
            </a:r>
            <a:r>
              <a:rPr lang="zh-CN" altLang="en-US" sz="2500" dirty="0">
                <a:latin typeface="+mn-ea"/>
                <a:ea typeface="+mn-ea"/>
              </a:rPr>
              <a:t>命令几乎一样，区别在于</a:t>
            </a:r>
            <a:r>
              <a:rPr lang="en-US" altLang="zh-CN" sz="2500" dirty="0">
                <a:latin typeface="+mn-ea"/>
                <a:ea typeface="+mn-ea"/>
              </a:rPr>
              <a:t>at</a:t>
            </a:r>
            <a:r>
              <a:rPr lang="zh-CN" altLang="en-US" sz="2500" dirty="0">
                <a:latin typeface="+mn-ea"/>
                <a:ea typeface="+mn-ea"/>
              </a:rPr>
              <a:t>命令是在指定时间内很精确地执行指定命令，而</a:t>
            </a:r>
            <a:r>
              <a:rPr lang="en-US" altLang="zh-CN" sz="2500" dirty="0">
                <a:latin typeface="+mn-ea"/>
                <a:ea typeface="+mn-ea"/>
              </a:rPr>
              <a:t>batch</a:t>
            </a:r>
            <a:r>
              <a:rPr lang="zh-CN" altLang="en-US" sz="2500" dirty="0">
                <a:latin typeface="+mn-ea"/>
                <a:ea typeface="+mn-ea"/>
              </a:rPr>
              <a:t>命令，如果不指定运行时间，进程将在系统较空闲时运行。</a:t>
            </a:r>
            <a:endParaRPr lang="en-US" altLang="zh-CN" sz="2500" dirty="0">
              <a:latin typeface="+mn-ea"/>
              <a:ea typeface="+mn-ea"/>
            </a:endParaRPr>
          </a:p>
          <a:p>
            <a:pPr marL="457200" indent="-457200" algn="l">
              <a:lnSpc>
                <a:spcPct val="110000"/>
              </a:lnSpc>
              <a:buSzPct val="80000"/>
              <a:buFont typeface="Wingdings" panose="05000000000000000000" pitchFamily="2" charset="2"/>
              <a:buChar char="l"/>
            </a:pPr>
            <a:r>
              <a:rPr lang="en-US" altLang="zh-CN" sz="2500" dirty="0">
                <a:latin typeface="+mn-ea"/>
                <a:ea typeface="+mn-ea"/>
              </a:rPr>
              <a:t>at</a:t>
            </a:r>
            <a:r>
              <a:rPr lang="zh-CN" altLang="en-US" sz="2500" dirty="0">
                <a:latin typeface="+mn-ea"/>
                <a:ea typeface="+mn-ea"/>
              </a:rPr>
              <a:t>调度和</a:t>
            </a:r>
            <a:r>
              <a:rPr lang="en-US" altLang="zh-CN" sz="2500" dirty="0">
                <a:latin typeface="+mn-ea"/>
                <a:ea typeface="+mn-ea"/>
              </a:rPr>
              <a:t>batch</a:t>
            </a:r>
            <a:r>
              <a:rPr lang="zh-CN" altLang="en-US" sz="2500" dirty="0">
                <a:latin typeface="+mn-ea"/>
                <a:ea typeface="+mn-ea"/>
              </a:rPr>
              <a:t>调度中指定的命令只能执行一次。但在实际的系统管理中有些命令需要在指定的日期和时间重复执行，</a:t>
            </a:r>
            <a:r>
              <a:rPr lang="en-US" altLang="zh-CN" sz="2500" dirty="0" err="1">
                <a:latin typeface="+mn-ea"/>
                <a:ea typeface="+mn-ea"/>
              </a:rPr>
              <a:t>cron</a:t>
            </a:r>
            <a:r>
              <a:rPr lang="zh-CN" altLang="en-US" sz="2500" dirty="0">
                <a:latin typeface="+mn-ea"/>
                <a:ea typeface="+mn-ea"/>
              </a:rPr>
              <a:t>调度是可以设置周期性的执行命令。</a:t>
            </a:r>
            <a:endParaRPr lang="en-US" altLang="zh-CN" sz="2800" u="none" dirty="0">
              <a:latin typeface="+mn-ea"/>
              <a:ea typeface="+mn-ea"/>
            </a:endParaRPr>
          </a:p>
          <a:p>
            <a:pPr marL="457200" indent="-457200" algn="l">
              <a:lnSpc>
                <a:spcPct val="110000"/>
              </a:lnSpc>
              <a:buSzPct val="80000"/>
              <a:buFont typeface="Wingdings" panose="05000000000000000000" pitchFamily="2" charset="2"/>
              <a:buChar char="l"/>
            </a:pPr>
            <a:endParaRPr lang="zh-CN" altLang="en-US" sz="2800" u="none" dirty="0">
              <a:solidFill>
                <a:srgbClr val="CC0099"/>
              </a:solidFill>
              <a:latin typeface="+mn-ea"/>
              <a:ea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23</a:t>
            </a:fld>
            <a:endParaRPr lang="en-US" altLang="zh-CN"/>
          </a:p>
        </p:txBody>
      </p:sp>
    </p:spTree>
    <p:extLst>
      <p:ext uri="{BB962C8B-B14F-4D97-AF65-F5344CB8AC3E}">
        <p14:creationId xmlns:p14="http://schemas.microsoft.com/office/powerpoint/2010/main" val="20469039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at</a:t>
            </a:r>
            <a:r>
              <a:rPr lang="zh-CN" altLang="en-US" dirty="0"/>
              <a:t>调度 </a:t>
            </a:r>
          </a:p>
        </p:txBody>
      </p:sp>
      <p:sp>
        <p:nvSpPr>
          <p:cNvPr id="3" name="内容占位符 2"/>
          <p:cNvSpPr>
            <a:spLocks noGrp="1"/>
          </p:cNvSpPr>
          <p:nvPr>
            <p:ph idx="1"/>
          </p:nvPr>
        </p:nvSpPr>
        <p:spPr>
          <a:xfrm>
            <a:off x="457200" y="1628800"/>
            <a:ext cx="8229600" cy="4411662"/>
          </a:xfrm>
        </p:spPr>
        <p:txBody>
          <a:bodyPr/>
          <a:lstStyle/>
          <a:p>
            <a:pPr marL="0" indent="0">
              <a:buNone/>
            </a:pPr>
            <a:r>
              <a:rPr lang="zh-CN" altLang="en-US" sz="2400" dirty="0"/>
              <a:t>例如，设置</a:t>
            </a:r>
            <a:r>
              <a:rPr lang="en-US" altLang="zh-CN" sz="2400" dirty="0"/>
              <a:t>at</a:t>
            </a:r>
            <a:r>
              <a:rPr lang="zh-CN" altLang="en-US" sz="2400" dirty="0"/>
              <a:t>调度，要求在</a:t>
            </a:r>
            <a:r>
              <a:rPr lang="en-US" altLang="zh-CN" sz="2400" dirty="0"/>
              <a:t>2018</a:t>
            </a:r>
            <a:r>
              <a:rPr lang="zh-CN" altLang="en-US" sz="2400" dirty="0"/>
              <a:t>年</a:t>
            </a:r>
            <a:r>
              <a:rPr lang="en-US" altLang="zh-CN" sz="2400" dirty="0"/>
              <a:t>12</a:t>
            </a:r>
            <a:r>
              <a:rPr lang="zh-CN" altLang="en-US" sz="2400" dirty="0"/>
              <a:t>月</a:t>
            </a:r>
            <a:r>
              <a:rPr lang="en-US" altLang="zh-CN" sz="2400" dirty="0"/>
              <a:t>31</a:t>
            </a:r>
            <a:r>
              <a:rPr lang="zh-CN" altLang="en-US" sz="2400" dirty="0"/>
              <a:t>日</a:t>
            </a:r>
            <a:r>
              <a:rPr lang="en-US" altLang="zh-CN" sz="2400" dirty="0"/>
              <a:t>23</a:t>
            </a:r>
            <a:r>
              <a:rPr lang="zh-CN" altLang="en-US" sz="2400" dirty="0"/>
              <a:t>时</a:t>
            </a:r>
            <a:r>
              <a:rPr lang="en-US" altLang="zh-CN" sz="2400" dirty="0"/>
              <a:t>59</a:t>
            </a:r>
            <a:r>
              <a:rPr lang="zh-CN" altLang="en-US" sz="2400" dirty="0"/>
              <a:t>分</a:t>
            </a:r>
            <a:endParaRPr lang="en-US" altLang="zh-CN" sz="2400" dirty="0"/>
          </a:p>
          <a:p>
            <a:pPr marL="0" indent="0">
              <a:buNone/>
            </a:pPr>
            <a:r>
              <a:rPr lang="zh-CN" altLang="en-US" sz="2400" dirty="0"/>
              <a:t>向登录在系统上的所有用户发送</a:t>
            </a:r>
            <a:r>
              <a:rPr lang="en-US" altLang="zh-CN" sz="2400" dirty="0"/>
              <a:t>Happy New Year</a:t>
            </a:r>
            <a:r>
              <a:rPr lang="zh-CN" altLang="en-US" sz="2400" dirty="0"/>
              <a:t>信息。</a:t>
            </a:r>
            <a:endParaRPr lang="en-US" altLang="zh-CN" sz="2400" dirty="0"/>
          </a:p>
          <a:p>
            <a:pPr marL="0" indent="0">
              <a:buNone/>
            </a:pPr>
            <a:r>
              <a:rPr lang="zh-CN" altLang="en-US" sz="2400" dirty="0"/>
              <a:t>［</a:t>
            </a:r>
            <a:r>
              <a:rPr lang="en-US" altLang="zh-CN" sz="2400" dirty="0"/>
              <a:t>root@ Linux  root</a:t>
            </a:r>
            <a:r>
              <a:rPr lang="zh-CN" altLang="en-US" sz="2400" dirty="0"/>
              <a:t>］</a:t>
            </a:r>
            <a:r>
              <a:rPr lang="en-US" altLang="zh-CN" sz="2400" dirty="0"/>
              <a:t>#  at 23:59 12312018</a:t>
            </a:r>
          </a:p>
          <a:p>
            <a:pPr marL="0" indent="0">
              <a:buNone/>
            </a:pPr>
            <a:r>
              <a:rPr lang="en-US" altLang="zh-CN" sz="2400" dirty="0"/>
              <a:t>  at&gt; wall Happy New Year!</a:t>
            </a:r>
          </a:p>
          <a:p>
            <a:pPr marL="0" indent="0">
              <a:buNone/>
            </a:pPr>
            <a:r>
              <a:rPr lang="en-US" altLang="zh-CN" sz="2400" dirty="0"/>
              <a:t>  at&gt; &lt;</a:t>
            </a:r>
            <a:r>
              <a:rPr lang="en-US" altLang="zh-CN" sz="2400" dirty="0" err="1"/>
              <a:t>EOT</a:t>
            </a:r>
            <a:r>
              <a:rPr lang="en-US" altLang="zh-CN" sz="2400" dirty="0"/>
              <a:t>&gt;</a:t>
            </a:r>
          </a:p>
          <a:p>
            <a:pPr marL="0" indent="0">
              <a:buNone/>
            </a:pPr>
            <a:r>
              <a:rPr lang="en-US" altLang="zh-CN" sz="2400" dirty="0"/>
              <a:t>  job 1 at 2018-12.31 23:59</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24</a:t>
            </a:fld>
            <a:endParaRPr lang="en-US" altLang="zh-CN"/>
          </a:p>
        </p:txBody>
      </p:sp>
    </p:spTree>
    <p:extLst>
      <p:ext uri="{BB962C8B-B14F-4D97-AF65-F5344CB8AC3E}">
        <p14:creationId xmlns:p14="http://schemas.microsoft.com/office/powerpoint/2010/main" val="12304226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35496" y="1988840"/>
            <a:ext cx="8136904" cy="3960440"/>
          </a:xfrm>
        </p:spPr>
        <p:txBody>
          <a:bodyPr/>
          <a:lstStyle/>
          <a:p>
            <a:pPr algn="just">
              <a:lnSpc>
                <a:spcPct val="120000"/>
              </a:lnSpc>
            </a:pPr>
            <a:r>
              <a:rPr lang="en-US" altLang="zh-CN" sz="2600" dirty="0" err="1">
                <a:solidFill>
                  <a:srgbClr val="000000"/>
                </a:solidFill>
              </a:rPr>
              <a:t>cron</a:t>
            </a:r>
            <a:r>
              <a:rPr lang="zh-CN" altLang="en-US" sz="2600" dirty="0">
                <a:solidFill>
                  <a:srgbClr val="000000"/>
                </a:solidFill>
              </a:rPr>
              <a:t>启动后，将先检查是否有用户设置了</a:t>
            </a:r>
            <a:r>
              <a:rPr lang="en-US" altLang="zh-CN" sz="2600" dirty="0" err="1">
                <a:solidFill>
                  <a:srgbClr val="000000"/>
                </a:solidFill>
              </a:rPr>
              <a:t>crontab</a:t>
            </a:r>
            <a:r>
              <a:rPr lang="zh-CN" altLang="en-US" sz="2600" dirty="0">
                <a:solidFill>
                  <a:srgbClr val="000000"/>
                </a:solidFill>
              </a:rPr>
              <a:t>文件，如果没找到，就转入“休眠”状态，释放系统资源，因此，该后台进程占用资源极少。它每分钟“醒”来一次，查看当前是否有需要运行的命令。</a:t>
            </a:r>
            <a:r>
              <a:rPr lang="en-US" altLang="zh-CN" sz="2600" dirty="0">
                <a:solidFill>
                  <a:srgbClr val="000000"/>
                </a:solidFill>
              </a:rPr>
              <a:t>D</a:t>
            </a:r>
            <a:r>
              <a:rPr lang="zh-CN" altLang="en-US" sz="2600" dirty="0">
                <a:solidFill>
                  <a:srgbClr val="000000"/>
                </a:solidFill>
              </a:rPr>
              <a:t>但是，安排周期性任务的命令是</a:t>
            </a:r>
            <a:r>
              <a:rPr lang="en-US" altLang="zh-CN" sz="2600" dirty="0" err="1">
                <a:solidFill>
                  <a:srgbClr val="000000"/>
                </a:solidFill>
              </a:rPr>
              <a:t>crontab</a:t>
            </a:r>
            <a:r>
              <a:rPr lang="zh-CN" altLang="en-US" sz="2600" dirty="0">
                <a:solidFill>
                  <a:srgbClr val="000000"/>
                </a:solidFill>
              </a:rPr>
              <a:t>。该命令用于安装、删除或列出用于驱动</a:t>
            </a:r>
            <a:r>
              <a:rPr lang="en-US" altLang="zh-CN" sz="2600" dirty="0" err="1">
                <a:solidFill>
                  <a:srgbClr val="000000"/>
                </a:solidFill>
              </a:rPr>
              <a:t>cron</a:t>
            </a:r>
            <a:r>
              <a:rPr lang="zh-CN" altLang="en-US" sz="2600" dirty="0">
                <a:solidFill>
                  <a:srgbClr val="000000"/>
                </a:solidFill>
              </a:rPr>
              <a:t>后台进程的表格。</a:t>
            </a:r>
            <a:endParaRPr lang="en-US" altLang="zh-CN" sz="2400" dirty="0">
              <a:solidFill>
                <a:srgbClr val="0000CC"/>
              </a:solidFill>
            </a:endParaRPr>
          </a:p>
        </p:txBody>
      </p:sp>
      <p:sp>
        <p:nvSpPr>
          <p:cNvPr id="5" name="Rectangle 2"/>
          <p:cNvSpPr txBox="1">
            <a:spLocks noChangeArrowheads="1"/>
          </p:cNvSpPr>
          <p:nvPr/>
        </p:nvSpPr>
        <p:spPr bwMode="auto">
          <a:xfrm>
            <a:off x="251520" y="126940"/>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lang="en-US" altLang="zh-CN" kern="0" dirty="0" err="1"/>
              <a:t>cron</a:t>
            </a:r>
            <a:r>
              <a:rPr lang="zh-CN" altLang="en-US" kern="0" dirty="0"/>
              <a:t>调度</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25</a:t>
            </a:fld>
            <a:endParaRPr lang="en-US" altLang="zh-CN"/>
          </a:p>
        </p:txBody>
      </p:sp>
    </p:spTree>
    <p:extLst>
      <p:ext uri="{BB962C8B-B14F-4D97-AF65-F5344CB8AC3E}">
        <p14:creationId xmlns:p14="http://schemas.microsoft.com/office/powerpoint/2010/main" val="25301925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133028" y="1681634"/>
            <a:ext cx="8496944" cy="4411662"/>
          </a:xfrm>
        </p:spPr>
        <p:txBody>
          <a:bodyPr/>
          <a:lstStyle/>
          <a:p>
            <a:pPr>
              <a:lnSpc>
                <a:spcPct val="90000"/>
              </a:lnSpc>
            </a:pPr>
            <a:r>
              <a:rPr lang="zh-CN" altLang="en-US" sz="2600" dirty="0">
                <a:solidFill>
                  <a:srgbClr val="000000"/>
                </a:solidFill>
              </a:rPr>
              <a:t>用户的</a:t>
            </a:r>
            <a:r>
              <a:rPr lang="en-US" altLang="zh-CN" sz="2600" dirty="0" err="1">
                <a:solidFill>
                  <a:srgbClr val="000000"/>
                </a:solidFill>
                <a:latin typeface="宋体" pitchFamily="2" charset="-122"/>
              </a:rPr>
              <a:t>crontab</a:t>
            </a:r>
            <a:r>
              <a:rPr lang="zh-CN" altLang="en-US" sz="2600" dirty="0">
                <a:solidFill>
                  <a:srgbClr val="000000"/>
                </a:solidFill>
              </a:rPr>
              <a:t>配置文件保存于</a:t>
            </a:r>
            <a:r>
              <a:rPr lang="en-US" altLang="zh-CN" sz="2600" dirty="0">
                <a:solidFill>
                  <a:srgbClr val="000000"/>
                </a:solidFill>
                <a:latin typeface="宋体" pitchFamily="2" charset="-122"/>
              </a:rPr>
              <a:t>/</a:t>
            </a:r>
            <a:r>
              <a:rPr lang="en-US" altLang="zh-CN" sz="2600" dirty="0" err="1">
                <a:solidFill>
                  <a:srgbClr val="000000"/>
                </a:solidFill>
                <a:latin typeface="宋体" pitchFamily="2" charset="-122"/>
              </a:rPr>
              <a:t>var</a:t>
            </a:r>
            <a:r>
              <a:rPr lang="en-US" altLang="zh-CN" sz="2600" dirty="0">
                <a:solidFill>
                  <a:srgbClr val="000000"/>
                </a:solidFill>
                <a:latin typeface="宋体" pitchFamily="2" charset="-122"/>
              </a:rPr>
              <a:t>/spool/</a:t>
            </a:r>
            <a:r>
              <a:rPr lang="en-US" altLang="zh-CN" sz="2600" dirty="0" err="1">
                <a:solidFill>
                  <a:srgbClr val="000000"/>
                </a:solidFill>
                <a:latin typeface="宋体" pitchFamily="2" charset="-122"/>
              </a:rPr>
              <a:t>cron</a:t>
            </a:r>
            <a:endParaRPr lang="en-US" altLang="zh-CN" sz="2600" dirty="0">
              <a:solidFill>
                <a:srgbClr val="000000"/>
              </a:solidFill>
              <a:latin typeface="宋体" pitchFamily="2" charset="-122"/>
            </a:endParaRPr>
          </a:p>
          <a:p>
            <a:pPr marL="0" indent="0">
              <a:lnSpc>
                <a:spcPct val="90000"/>
              </a:lnSpc>
              <a:buNone/>
            </a:pPr>
            <a:r>
              <a:rPr lang="en-US" altLang="zh-CN" sz="2600" dirty="0">
                <a:solidFill>
                  <a:srgbClr val="000000"/>
                </a:solidFill>
                <a:latin typeface="宋体" pitchFamily="2" charset="-122"/>
              </a:rPr>
              <a:t>  </a:t>
            </a:r>
            <a:r>
              <a:rPr lang="zh-CN" altLang="en-US" sz="2600" dirty="0">
                <a:solidFill>
                  <a:srgbClr val="000000"/>
                </a:solidFill>
              </a:rPr>
              <a:t>目录中，其文件名与用户名相同。</a:t>
            </a:r>
            <a:endParaRPr lang="zh-CN" altLang="en-US" sz="2600" dirty="0">
              <a:solidFill>
                <a:srgbClr val="000000"/>
              </a:solidFill>
              <a:latin typeface="宋体" pitchFamily="2" charset="-122"/>
            </a:endParaRPr>
          </a:p>
          <a:p>
            <a:pPr>
              <a:lnSpc>
                <a:spcPct val="90000"/>
              </a:lnSpc>
            </a:pPr>
            <a:r>
              <a:rPr lang="en-US" altLang="zh-CN" sz="2600" dirty="0" err="1">
                <a:solidFill>
                  <a:srgbClr val="000000"/>
                </a:solidFill>
              </a:rPr>
              <a:t>crontab</a:t>
            </a:r>
            <a:r>
              <a:rPr lang="zh-CN" altLang="en-US" sz="2600" dirty="0">
                <a:solidFill>
                  <a:srgbClr val="000000"/>
                </a:solidFill>
                <a:latin typeface="宋体" pitchFamily="2" charset="-122"/>
              </a:rPr>
              <a:t>配置文件保留</a:t>
            </a:r>
            <a:r>
              <a:rPr lang="en-US" altLang="zh-CN" sz="2600" dirty="0" err="1">
                <a:solidFill>
                  <a:srgbClr val="000000"/>
                </a:solidFill>
              </a:rPr>
              <a:t>cron</a:t>
            </a:r>
            <a:r>
              <a:rPr lang="zh-CN" altLang="en-US" sz="2600" dirty="0">
                <a:solidFill>
                  <a:srgbClr val="000000"/>
                </a:solidFill>
                <a:latin typeface="宋体" pitchFamily="2" charset="-122"/>
              </a:rPr>
              <a:t>调度的内容，每一行表示一个调度任务。每个调度任务包括</a:t>
            </a:r>
            <a:r>
              <a:rPr lang="en-US" altLang="zh-CN" sz="2600" dirty="0">
                <a:solidFill>
                  <a:srgbClr val="000000"/>
                </a:solidFill>
              </a:rPr>
              <a:t>6</a:t>
            </a:r>
            <a:r>
              <a:rPr lang="zh-CN" altLang="en-US" sz="2600" dirty="0">
                <a:solidFill>
                  <a:srgbClr val="000000"/>
                </a:solidFill>
                <a:latin typeface="宋体" pitchFamily="2" charset="-122"/>
              </a:rPr>
              <a:t>个字段，所有字段不能为空，字段之间用空格分开：</a:t>
            </a:r>
            <a:endParaRPr lang="en-US" altLang="zh-CN" sz="2600" dirty="0">
              <a:solidFill>
                <a:srgbClr val="000000"/>
              </a:solidFill>
              <a:latin typeface="宋体" pitchFamily="2" charset="-122"/>
            </a:endParaRPr>
          </a:p>
          <a:p>
            <a:pPr marL="0" indent="0">
              <a:lnSpc>
                <a:spcPct val="90000"/>
              </a:lnSpc>
              <a:buNone/>
            </a:pPr>
            <a:r>
              <a:rPr lang="en-US" altLang="zh-CN" sz="2600" dirty="0">
                <a:latin typeface="宋体" pitchFamily="2" charset="-122"/>
              </a:rPr>
              <a:t>   </a:t>
            </a:r>
            <a:r>
              <a:rPr lang="en-US" altLang="zh-CN" sz="2600" dirty="0" err="1">
                <a:solidFill>
                  <a:srgbClr val="0000CC"/>
                </a:solidFill>
                <a:latin typeface="宋体" pitchFamily="2" charset="-122"/>
              </a:rPr>
              <a:t>f1</a:t>
            </a:r>
            <a:r>
              <a:rPr lang="zh-CN" altLang="en-US" sz="2600" dirty="0">
                <a:solidFill>
                  <a:srgbClr val="0000CC"/>
                </a:solidFill>
                <a:latin typeface="宋体" pitchFamily="2" charset="-122"/>
              </a:rPr>
              <a:t>　   </a:t>
            </a:r>
            <a:r>
              <a:rPr lang="en-US" altLang="zh-CN" sz="2600" dirty="0" err="1">
                <a:solidFill>
                  <a:srgbClr val="0000CC"/>
                </a:solidFill>
                <a:latin typeface="宋体" pitchFamily="2" charset="-122"/>
              </a:rPr>
              <a:t>f2</a:t>
            </a:r>
            <a:r>
              <a:rPr lang="en-US" altLang="zh-CN" sz="2600" dirty="0">
                <a:solidFill>
                  <a:srgbClr val="0000CC"/>
                </a:solidFill>
                <a:latin typeface="宋体" pitchFamily="2" charset="-122"/>
              </a:rPr>
              <a:t> </a:t>
            </a:r>
            <a:r>
              <a:rPr lang="zh-CN" altLang="en-US" sz="2600" dirty="0">
                <a:solidFill>
                  <a:srgbClr val="0000CC"/>
                </a:solidFill>
                <a:latin typeface="宋体" pitchFamily="2" charset="-122"/>
              </a:rPr>
              <a:t>　　 </a:t>
            </a:r>
            <a:r>
              <a:rPr lang="en-US" altLang="zh-CN" sz="2600" dirty="0" err="1">
                <a:solidFill>
                  <a:srgbClr val="0000CC"/>
                </a:solidFill>
                <a:latin typeface="宋体" pitchFamily="2" charset="-122"/>
              </a:rPr>
              <a:t>f3</a:t>
            </a:r>
            <a:r>
              <a:rPr lang="zh-CN" altLang="en-US" sz="2600" dirty="0">
                <a:solidFill>
                  <a:srgbClr val="0000CC"/>
                </a:solidFill>
                <a:latin typeface="宋体" pitchFamily="2" charset="-122"/>
              </a:rPr>
              <a:t>　   </a:t>
            </a:r>
            <a:r>
              <a:rPr lang="en-US" altLang="zh-CN" sz="2600" dirty="0" err="1">
                <a:solidFill>
                  <a:srgbClr val="0000CC"/>
                </a:solidFill>
                <a:latin typeface="宋体" pitchFamily="2" charset="-122"/>
              </a:rPr>
              <a:t>f4</a:t>
            </a:r>
            <a:r>
              <a:rPr lang="en-US" altLang="zh-CN" sz="2600" dirty="0">
                <a:solidFill>
                  <a:srgbClr val="0000CC"/>
                </a:solidFill>
                <a:latin typeface="宋体" pitchFamily="2" charset="-122"/>
              </a:rPr>
              <a:t> </a:t>
            </a:r>
            <a:r>
              <a:rPr lang="zh-CN" altLang="en-US" sz="2600" dirty="0">
                <a:solidFill>
                  <a:srgbClr val="0000CC"/>
                </a:solidFill>
                <a:latin typeface="宋体" pitchFamily="2" charset="-122"/>
              </a:rPr>
              <a:t>　　</a:t>
            </a:r>
            <a:r>
              <a:rPr lang="en-US" altLang="zh-CN" sz="2600" dirty="0" err="1">
                <a:solidFill>
                  <a:srgbClr val="0000CC"/>
                </a:solidFill>
                <a:latin typeface="宋体" pitchFamily="2" charset="-122"/>
              </a:rPr>
              <a:t>f5</a:t>
            </a:r>
            <a:r>
              <a:rPr lang="zh-CN" altLang="en-US" sz="2600" dirty="0">
                <a:solidFill>
                  <a:srgbClr val="0000CC"/>
                </a:solidFill>
                <a:latin typeface="宋体" pitchFamily="2" charset="-122"/>
              </a:rPr>
              <a:t>　　</a:t>
            </a:r>
            <a:r>
              <a:rPr lang="en-US" altLang="zh-CN" sz="2600" dirty="0">
                <a:solidFill>
                  <a:srgbClr val="0000CC"/>
                </a:solidFill>
                <a:latin typeface="宋体" pitchFamily="2" charset="-122"/>
              </a:rPr>
              <a:t>command</a:t>
            </a:r>
          </a:p>
          <a:p>
            <a:pPr marL="0" indent="0">
              <a:lnSpc>
                <a:spcPct val="90000"/>
              </a:lnSpc>
              <a:buNone/>
            </a:pPr>
            <a:r>
              <a:rPr lang="zh-CN" altLang="en-US" sz="2600" dirty="0">
                <a:solidFill>
                  <a:srgbClr val="0000CC"/>
                </a:solidFill>
                <a:latin typeface="宋体" pitchFamily="2" charset="-122"/>
              </a:rPr>
              <a:t>   分　   时      日 　  月　　 周　　 命令</a:t>
            </a:r>
            <a:endParaRPr lang="en-US" altLang="zh-CN" sz="2600" dirty="0">
              <a:solidFill>
                <a:srgbClr val="0000CC"/>
              </a:solidFill>
              <a:latin typeface="宋体" pitchFamily="2" charset="-122"/>
            </a:endParaRPr>
          </a:p>
          <a:p>
            <a:pPr marL="0" indent="0">
              <a:lnSpc>
                <a:spcPct val="90000"/>
              </a:lnSpc>
              <a:buNone/>
            </a:pPr>
            <a:endParaRPr lang="zh-CN" altLang="en-US" sz="2600" dirty="0">
              <a:solidFill>
                <a:srgbClr val="0000CC"/>
              </a:solidFill>
            </a:endParaRPr>
          </a:p>
          <a:p>
            <a:pPr marL="0" indent="0">
              <a:lnSpc>
                <a:spcPct val="90000"/>
              </a:lnSpc>
              <a:buNone/>
            </a:pPr>
            <a:endParaRPr lang="zh-CN" altLang="en-US" sz="2800" dirty="0"/>
          </a:p>
        </p:txBody>
      </p:sp>
      <p:sp>
        <p:nvSpPr>
          <p:cNvPr id="5" name="Rectangle 2"/>
          <p:cNvSpPr txBox="1">
            <a:spLocks noChangeArrowheads="1"/>
          </p:cNvSpPr>
          <p:nvPr/>
        </p:nvSpPr>
        <p:spPr bwMode="auto">
          <a:xfrm>
            <a:off x="609600" y="116632"/>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lang="en-US" altLang="zh-CN" dirty="0" err="1"/>
              <a:t>crontab</a:t>
            </a:r>
            <a:r>
              <a:rPr lang="zh-CN" altLang="en-US" dirty="0"/>
              <a:t>配置文件</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26</a:t>
            </a:fld>
            <a:endParaRPr lang="en-US" altLang="zh-CN" dirty="0"/>
          </a:p>
        </p:txBody>
      </p:sp>
    </p:spTree>
    <p:extLst>
      <p:ext uri="{BB962C8B-B14F-4D97-AF65-F5344CB8AC3E}">
        <p14:creationId xmlns:p14="http://schemas.microsoft.com/office/powerpoint/2010/main" val="295635413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a:t>crontab</a:t>
            </a:r>
            <a:r>
              <a:rPr lang="zh-CN" altLang="en-US" dirty="0"/>
              <a:t>配置文件</a:t>
            </a:r>
          </a:p>
        </p:txBody>
      </p:sp>
      <p:sp>
        <p:nvSpPr>
          <p:cNvPr id="3" name="内容占位符 2"/>
          <p:cNvSpPr>
            <a:spLocks noGrp="1"/>
          </p:cNvSpPr>
          <p:nvPr>
            <p:ph idx="1"/>
          </p:nvPr>
        </p:nvSpPr>
        <p:spPr>
          <a:xfrm>
            <a:off x="251520" y="1484784"/>
            <a:ext cx="7848872" cy="4662065"/>
          </a:xfrm>
        </p:spPr>
        <p:txBody>
          <a:bodyPr/>
          <a:lstStyle/>
          <a:p>
            <a:r>
              <a:rPr lang="zh-CN" altLang="en-US" sz="2300" dirty="0"/>
              <a:t>第一列</a:t>
            </a:r>
            <a:r>
              <a:rPr lang="en-US" altLang="zh-CN" sz="2300" dirty="0" err="1"/>
              <a:t>f1</a:t>
            </a:r>
            <a:r>
              <a:rPr lang="zh-CN" altLang="en-US" sz="2300" dirty="0"/>
              <a:t>代表分钟</a:t>
            </a:r>
            <a:r>
              <a:rPr lang="en-US" altLang="zh-CN" sz="2300" dirty="0"/>
              <a:t>1~59</a:t>
            </a:r>
            <a:r>
              <a:rPr lang="zh-CN" altLang="en-US" sz="2300" dirty="0"/>
              <a:t>：当</a:t>
            </a:r>
            <a:r>
              <a:rPr lang="en-US" altLang="zh-CN" sz="2300" dirty="0" err="1"/>
              <a:t>f1</a:t>
            </a:r>
            <a:r>
              <a:rPr lang="zh-CN" altLang="en-US" sz="2300" dirty="0"/>
              <a:t>为</a:t>
            </a:r>
            <a:r>
              <a:rPr lang="zh-CN" altLang="en-US" sz="2300" dirty="0">
                <a:solidFill>
                  <a:srgbClr val="CC0099"/>
                </a:solidFill>
              </a:rPr>
              <a:t>*</a:t>
            </a:r>
            <a:r>
              <a:rPr lang="zh-CN" altLang="en-US" sz="2300" dirty="0"/>
              <a:t>表示每分钟都要执行；为</a:t>
            </a:r>
            <a:r>
              <a:rPr lang="zh-CN" altLang="en-US" sz="2300" dirty="0">
                <a:solidFill>
                  <a:srgbClr val="CC0099"/>
                </a:solidFill>
              </a:rPr>
              <a:t>*</a:t>
            </a:r>
            <a:r>
              <a:rPr lang="en-US" altLang="zh-CN" sz="2300" dirty="0">
                <a:solidFill>
                  <a:srgbClr val="CC0099"/>
                </a:solidFill>
              </a:rPr>
              <a:t>/n</a:t>
            </a:r>
            <a:r>
              <a:rPr lang="zh-CN" altLang="en-US" sz="2300" dirty="0"/>
              <a:t>表示每</a:t>
            </a:r>
            <a:r>
              <a:rPr lang="en-US" altLang="zh-CN" sz="2300" dirty="0"/>
              <a:t>n</a:t>
            </a:r>
            <a:r>
              <a:rPr lang="zh-CN" altLang="en-US" sz="2300" dirty="0"/>
              <a:t>分钟执行一次；为</a:t>
            </a:r>
            <a:r>
              <a:rPr lang="en-US" altLang="zh-CN" sz="2300" dirty="0">
                <a:solidFill>
                  <a:srgbClr val="CC0099"/>
                </a:solidFill>
              </a:rPr>
              <a:t>a-b</a:t>
            </a:r>
            <a:r>
              <a:rPr lang="zh-CN" altLang="en-US" sz="2300" dirty="0"/>
              <a:t>表示从第</a:t>
            </a:r>
            <a:r>
              <a:rPr lang="en-US" altLang="zh-CN" sz="2300" dirty="0"/>
              <a:t>a</a:t>
            </a:r>
            <a:r>
              <a:rPr lang="zh-CN" altLang="en-US" sz="2300" dirty="0"/>
              <a:t>分钟到第</a:t>
            </a:r>
            <a:r>
              <a:rPr lang="en-US" altLang="zh-CN" sz="2300" dirty="0"/>
              <a:t>b</a:t>
            </a:r>
            <a:r>
              <a:rPr lang="zh-CN" altLang="en-US" sz="2300" dirty="0"/>
              <a:t>分钟这段时间要执行；为</a:t>
            </a:r>
            <a:r>
              <a:rPr lang="en-US" altLang="zh-CN" sz="2300" dirty="0" err="1">
                <a:solidFill>
                  <a:srgbClr val="CC0099"/>
                </a:solidFill>
              </a:rPr>
              <a:t>a,b,c</a:t>
            </a:r>
            <a:r>
              <a:rPr lang="en-US" altLang="zh-CN" sz="2300" dirty="0"/>
              <a:t>,...</a:t>
            </a:r>
            <a:r>
              <a:rPr lang="zh-CN" altLang="en-US" sz="2300" dirty="0"/>
              <a:t>表示第</a:t>
            </a:r>
            <a:r>
              <a:rPr lang="en-US" altLang="zh-CN" sz="2300" dirty="0" err="1"/>
              <a:t>a,b,c</a:t>
            </a:r>
            <a:r>
              <a:rPr lang="zh-CN" altLang="en-US" sz="2300" dirty="0"/>
              <a:t>分钟要执行；</a:t>
            </a:r>
          </a:p>
          <a:p>
            <a:r>
              <a:rPr lang="zh-CN" altLang="en-US" sz="2300" dirty="0"/>
              <a:t>第二列</a:t>
            </a:r>
            <a:r>
              <a:rPr lang="en-US" altLang="zh-CN" sz="2300" dirty="0" err="1"/>
              <a:t>f2</a:t>
            </a:r>
            <a:r>
              <a:rPr lang="zh-CN" altLang="en-US" sz="2300" dirty="0"/>
              <a:t>代表小时</a:t>
            </a:r>
            <a:r>
              <a:rPr lang="en-US" altLang="zh-CN" sz="2300" dirty="0"/>
              <a:t>0~23</a:t>
            </a:r>
            <a:r>
              <a:rPr lang="zh-CN" altLang="en-US" sz="2300" dirty="0"/>
              <a:t>（</a:t>
            </a:r>
            <a:r>
              <a:rPr lang="en-US" altLang="zh-CN" sz="2300" dirty="0"/>
              <a:t>0</a:t>
            </a:r>
            <a:r>
              <a:rPr lang="zh-CN" altLang="en-US" sz="2300" dirty="0"/>
              <a:t>表示凌晨）：当</a:t>
            </a:r>
            <a:r>
              <a:rPr lang="en-US" altLang="zh-CN" sz="2300" dirty="0" err="1"/>
              <a:t>f2</a:t>
            </a:r>
            <a:r>
              <a:rPr lang="zh-CN" altLang="en-US" sz="2300" dirty="0"/>
              <a:t>为*表示每小时都要执行；为*</a:t>
            </a:r>
            <a:r>
              <a:rPr lang="en-US" altLang="zh-CN" sz="2300" dirty="0"/>
              <a:t>/n</a:t>
            </a:r>
            <a:r>
              <a:rPr lang="zh-CN" altLang="en-US" sz="2300" dirty="0"/>
              <a:t>表示每</a:t>
            </a:r>
            <a:r>
              <a:rPr lang="en-US" altLang="zh-CN" sz="2300" dirty="0"/>
              <a:t>n</a:t>
            </a:r>
            <a:r>
              <a:rPr lang="zh-CN" altLang="en-US" sz="2300" dirty="0"/>
              <a:t>小数执行一次；为</a:t>
            </a:r>
            <a:r>
              <a:rPr lang="en-US" altLang="zh-CN" sz="2300" dirty="0"/>
              <a:t>a-b</a:t>
            </a:r>
            <a:r>
              <a:rPr lang="zh-CN" altLang="en-US" sz="2300" dirty="0"/>
              <a:t>表示从第</a:t>
            </a:r>
            <a:r>
              <a:rPr lang="en-US" altLang="zh-CN" sz="2300" dirty="0"/>
              <a:t>a</a:t>
            </a:r>
            <a:r>
              <a:rPr lang="zh-CN" altLang="en-US" sz="2300" dirty="0"/>
              <a:t>小时到第</a:t>
            </a:r>
            <a:r>
              <a:rPr lang="en-US" altLang="zh-CN" sz="2300" dirty="0"/>
              <a:t>b</a:t>
            </a:r>
            <a:r>
              <a:rPr lang="zh-CN" altLang="en-US" sz="2300" dirty="0"/>
              <a:t>小时这段时间要执行；为</a:t>
            </a:r>
            <a:r>
              <a:rPr lang="en-US" altLang="zh-CN" sz="2300" dirty="0" err="1"/>
              <a:t>a,b,c</a:t>
            </a:r>
            <a:r>
              <a:rPr lang="en-US" altLang="zh-CN" sz="2300" dirty="0"/>
              <a:t>,...</a:t>
            </a:r>
            <a:r>
              <a:rPr lang="zh-CN" altLang="en-US" sz="2300" dirty="0"/>
              <a:t>表示第</a:t>
            </a:r>
            <a:r>
              <a:rPr lang="en-US" altLang="zh-CN" sz="2300" dirty="0" err="1"/>
              <a:t>a,b,c</a:t>
            </a:r>
            <a:r>
              <a:rPr lang="zh-CN" altLang="en-US" sz="2300" dirty="0"/>
              <a:t>小时要执行</a:t>
            </a:r>
          </a:p>
          <a:p>
            <a:r>
              <a:rPr lang="zh-CN" altLang="en-US" sz="2300" dirty="0"/>
              <a:t>第三列</a:t>
            </a:r>
            <a:r>
              <a:rPr lang="en-US" altLang="zh-CN" sz="2300" dirty="0" err="1"/>
              <a:t>f3</a:t>
            </a:r>
            <a:r>
              <a:rPr lang="zh-CN" altLang="en-US" sz="2300" dirty="0"/>
              <a:t>代表日</a:t>
            </a:r>
            <a:r>
              <a:rPr lang="en-US" altLang="zh-CN" sz="2300" dirty="0"/>
              <a:t>1~31</a:t>
            </a:r>
            <a:r>
              <a:rPr lang="zh-CN" altLang="en-US" sz="2300" dirty="0"/>
              <a:t>：含义如上所示，以此类推；</a:t>
            </a:r>
          </a:p>
          <a:p>
            <a:r>
              <a:rPr lang="zh-CN" altLang="en-US" sz="2300" dirty="0"/>
              <a:t>第四列</a:t>
            </a:r>
            <a:r>
              <a:rPr lang="en-US" altLang="zh-CN" sz="2300" dirty="0" err="1"/>
              <a:t>f4</a:t>
            </a:r>
            <a:r>
              <a:rPr lang="zh-CN" altLang="en-US" sz="2300" dirty="0"/>
              <a:t>代表月</a:t>
            </a:r>
            <a:r>
              <a:rPr lang="en-US" altLang="zh-CN" sz="2300" dirty="0"/>
              <a:t>1~12</a:t>
            </a:r>
            <a:r>
              <a:rPr lang="zh-CN" altLang="en-US" sz="2300" dirty="0"/>
              <a:t>：含义如上所示，以此类推；</a:t>
            </a:r>
          </a:p>
          <a:p>
            <a:r>
              <a:rPr lang="zh-CN" altLang="en-US" sz="2300" dirty="0"/>
              <a:t>第五列</a:t>
            </a:r>
            <a:r>
              <a:rPr lang="en-US" altLang="zh-CN" sz="2300" dirty="0" err="1"/>
              <a:t>f5</a:t>
            </a:r>
            <a:r>
              <a:rPr lang="zh-CN" altLang="en-US" sz="2300" dirty="0"/>
              <a:t>代表星期</a:t>
            </a:r>
            <a:r>
              <a:rPr lang="en-US" altLang="zh-CN" sz="2300" dirty="0"/>
              <a:t>0~6</a:t>
            </a:r>
            <a:r>
              <a:rPr lang="zh-CN" altLang="en-US" sz="2300" dirty="0"/>
              <a:t>（</a:t>
            </a:r>
            <a:r>
              <a:rPr lang="en-US" altLang="zh-CN" sz="2300" dirty="0"/>
              <a:t>0</a:t>
            </a:r>
            <a:r>
              <a:rPr lang="zh-CN" altLang="en-US" sz="2300" dirty="0"/>
              <a:t>表示星期天）：含义如上所示，以此类推；</a:t>
            </a:r>
          </a:p>
          <a:p>
            <a:r>
              <a:rPr lang="zh-CN" altLang="en-US" sz="2300" dirty="0"/>
              <a:t>第六列</a:t>
            </a:r>
            <a:r>
              <a:rPr lang="en-US" altLang="zh-CN" sz="2300" dirty="0"/>
              <a:t>command</a:t>
            </a:r>
            <a:r>
              <a:rPr lang="zh-CN" altLang="en-US" sz="2300" dirty="0"/>
              <a:t>代表要运行的命令。</a:t>
            </a:r>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27</a:t>
            </a:fld>
            <a:endParaRPr lang="en-US" altLang="zh-CN"/>
          </a:p>
        </p:txBody>
      </p:sp>
    </p:spTree>
    <p:extLst>
      <p:ext uri="{BB962C8B-B14F-4D97-AF65-F5344CB8AC3E}">
        <p14:creationId xmlns:p14="http://schemas.microsoft.com/office/powerpoint/2010/main" val="426616212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练习</a:t>
            </a:r>
          </a:p>
        </p:txBody>
      </p:sp>
      <p:sp>
        <p:nvSpPr>
          <p:cNvPr id="3" name="内容占位符 2"/>
          <p:cNvSpPr>
            <a:spLocks noGrp="1"/>
          </p:cNvSpPr>
          <p:nvPr>
            <p:ph idx="1"/>
          </p:nvPr>
        </p:nvSpPr>
        <p:spPr>
          <a:xfrm>
            <a:off x="323528" y="1412776"/>
            <a:ext cx="8229600" cy="4411662"/>
          </a:xfrm>
        </p:spPr>
        <p:txBody>
          <a:bodyPr/>
          <a:lstStyle/>
          <a:p>
            <a:pPr marL="0" indent="0">
              <a:buNone/>
            </a:pPr>
            <a:r>
              <a:rPr lang="zh-CN" altLang="en-US" sz="2600" dirty="0"/>
              <a:t>练习：某系统管理员需每天需要重复下列工作，请按要求编制一个解决方案：</a:t>
            </a:r>
          </a:p>
          <a:p>
            <a:pPr marL="0" indent="0">
              <a:buNone/>
            </a:pPr>
            <a:r>
              <a:rPr lang="en-US" altLang="zh-CN" sz="2600" dirty="0"/>
              <a:t>1. </a:t>
            </a:r>
            <a:r>
              <a:rPr lang="zh-CN" altLang="en-US" sz="2600" dirty="0"/>
              <a:t>在下午</a:t>
            </a:r>
            <a:r>
              <a:rPr lang="en-US" altLang="zh-CN" sz="2600" dirty="0"/>
              <a:t>5:30</a:t>
            </a:r>
            <a:r>
              <a:rPr lang="zh-CN" altLang="en-US" sz="2600" dirty="0"/>
              <a:t>删除</a:t>
            </a:r>
            <a:r>
              <a:rPr lang="en-US" altLang="zh-CN" sz="2600" dirty="0"/>
              <a:t>/</a:t>
            </a:r>
            <a:r>
              <a:rPr lang="en-US" altLang="zh-CN" sz="2600" dirty="0" err="1"/>
              <a:t>abc</a:t>
            </a:r>
            <a:r>
              <a:rPr lang="zh-CN" altLang="en-US" sz="2600" dirty="0"/>
              <a:t>目录下的全部子目录和全部文件；</a:t>
            </a:r>
          </a:p>
          <a:p>
            <a:pPr marL="0" indent="0">
              <a:buNone/>
            </a:pPr>
            <a:r>
              <a:rPr lang="en-US" altLang="zh-CN" sz="2600" dirty="0"/>
              <a:t>2. </a:t>
            </a:r>
            <a:r>
              <a:rPr lang="zh-CN" altLang="en-US" sz="2600" dirty="0"/>
              <a:t>从上午</a:t>
            </a:r>
            <a:r>
              <a:rPr lang="en-US" altLang="zh-CN" sz="2600" dirty="0"/>
              <a:t>9:00</a:t>
            </a:r>
            <a:r>
              <a:rPr lang="zh-CN" altLang="en-US" sz="2600" dirty="0"/>
              <a:t>～下午</a:t>
            </a:r>
            <a:r>
              <a:rPr lang="en-US" altLang="zh-CN" sz="2600" dirty="0"/>
              <a:t>6:00</a:t>
            </a:r>
            <a:r>
              <a:rPr lang="zh-CN" altLang="en-US" sz="2600" dirty="0"/>
              <a:t>每小时读取</a:t>
            </a:r>
            <a:r>
              <a:rPr lang="en-US" altLang="zh-CN" sz="2600" dirty="0"/>
              <a:t>/xyz</a:t>
            </a:r>
            <a:r>
              <a:rPr lang="zh-CN" altLang="en-US" sz="2600" dirty="0"/>
              <a:t>目录下</a:t>
            </a:r>
            <a:r>
              <a:rPr lang="en-US" altLang="zh-CN" sz="2600" dirty="0"/>
              <a:t>test</a:t>
            </a:r>
            <a:r>
              <a:rPr lang="zh-CN" altLang="en-US" sz="2600" dirty="0"/>
              <a:t>文件中后</a:t>
            </a:r>
            <a:r>
              <a:rPr lang="en-US" altLang="zh-CN" sz="2600" dirty="0"/>
              <a:t>5</a:t>
            </a:r>
            <a:r>
              <a:rPr lang="zh-CN" altLang="en-US" sz="2600" dirty="0"/>
              <a:t>行全部数据追加到</a:t>
            </a:r>
            <a:r>
              <a:rPr lang="en-US" altLang="zh-CN" sz="2600" dirty="0"/>
              <a:t>/backup</a:t>
            </a:r>
            <a:r>
              <a:rPr lang="zh-CN" altLang="en-US" sz="2600" dirty="0"/>
              <a:t>目录下的</a:t>
            </a:r>
            <a:r>
              <a:rPr lang="en-US" altLang="zh-CN" sz="2600" dirty="0" err="1"/>
              <a:t>bake1.txt</a:t>
            </a:r>
            <a:r>
              <a:rPr lang="zh-CN" altLang="en-US" sz="2600" dirty="0"/>
              <a:t>文件内；</a:t>
            </a:r>
            <a:endParaRPr lang="en-US" altLang="zh-CN" sz="2600" dirty="0"/>
          </a:p>
          <a:p>
            <a:pPr marL="0" indent="0">
              <a:buNone/>
            </a:pPr>
            <a:r>
              <a:rPr lang="en-US" altLang="zh-CN" sz="2600" dirty="0"/>
              <a:t>3.  </a:t>
            </a:r>
            <a:r>
              <a:rPr lang="zh-CN" altLang="en-US" sz="2600" dirty="0"/>
              <a:t>每周一下午</a:t>
            </a:r>
            <a:r>
              <a:rPr lang="en-US" altLang="zh-CN" sz="2600" dirty="0"/>
              <a:t>5</a:t>
            </a:r>
            <a:r>
              <a:rPr lang="zh-CN" altLang="en-US" sz="2600" dirty="0"/>
              <a:t>：</a:t>
            </a:r>
            <a:r>
              <a:rPr lang="en-US" altLang="zh-CN" sz="2600" dirty="0"/>
              <a:t>50</a:t>
            </a:r>
            <a:r>
              <a:rPr lang="zh-CN" altLang="en-US" sz="2600" dirty="0"/>
              <a:t>分将</a:t>
            </a:r>
            <a:r>
              <a:rPr lang="en-US" altLang="zh-CN" sz="2600" dirty="0"/>
              <a:t>/data</a:t>
            </a:r>
            <a:r>
              <a:rPr lang="zh-CN" altLang="en-US" sz="2600" dirty="0"/>
              <a:t>目录下的所有目录和文件归档并压缩为文件</a:t>
            </a:r>
            <a:r>
              <a:rPr lang="en-US" altLang="zh-CN" sz="2600" dirty="0" err="1"/>
              <a:t>backup.tar.gz</a:t>
            </a:r>
            <a:r>
              <a:rPr lang="zh-CN" altLang="en-US" sz="2600" dirty="0"/>
              <a:t>。</a:t>
            </a:r>
            <a:endParaRPr lang="en-US" altLang="zh-CN" sz="2600" dirty="0"/>
          </a:p>
          <a:p>
            <a:pPr marL="0" indent="0">
              <a:buNone/>
            </a:pPr>
            <a:endParaRPr lang="zh-CN" altLang="en-US" sz="2800"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28</a:t>
            </a:fld>
            <a:endParaRPr lang="en-US" altLang="zh-CN"/>
          </a:p>
        </p:txBody>
      </p:sp>
    </p:spTree>
    <p:extLst>
      <p:ext uri="{BB962C8B-B14F-4D97-AF65-F5344CB8AC3E}">
        <p14:creationId xmlns:p14="http://schemas.microsoft.com/office/powerpoint/2010/main" val="101714702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dirty="0"/>
              <a:t>解答：</a:t>
            </a:r>
            <a:endParaRPr lang="en-US" altLang="zh-CN" sz="2400" dirty="0"/>
          </a:p>
          <a:p>
            <a:pPr marL="0" indent="0">
              <a:buNone/>
            </a:pPr>
            <a:r>
              <a:rPr lang="zh-CN" altLang="en-US" sz="2400" dirty="0"/>
              <a:t>（</a:t>
            </a:r>
            <a:r>
              <a:rPr lang="en-US" altLang="zh-CN" sz="2400" dirty="0"/>
              <a:t>1</a:t>
            </a:r>
            <a:r>
              <a:rPr lang="zh-CN" altLang="en-US" sz="2400" dirty="0"/>
              <a:t>）用</a:t>
            </a:r>
            <a:r>
              <a:rPr lang="en-US" altLang="zh-CN" sz="2400" dirty="0"/>
              <a:t>vi</a:t>
            </a:r>
            <a:r>
              <a:rPr lang="zh-CN" altLang="en-US" sz="2400" dirty="0"/>
              <a:t>编辑器创建一个名为</a:t>
            </a:r>
            <a:r>
              <a:rPr lang="en-US" altLang="zh-CN" sz="2400" dirty="0" err="1"/>
              <a:t>progx</a:t>
            </a:r>
            <a:r>
              <a:rPr lang="zh-CN" altLang="en-US" sz="2400" dirty="0"/>
              <a:t>的</a:t>
            </a:r>
            <a:r>
              <a:rPr lang="en-US" altLang="zh-CN" sz="2400" dirty="0" err="1"/>
              <a:t>crontab</a:t>
            </a:r>
            <a:r>
              <a:rPr lang="zh-CN" altLang="en-US" sz="2400" dirty="0"/>
              <a:t>文件；</a:t>
            </a:r>
            <a:endParaRPr lang="en-US" altLang="zh-CN" sz="2400" dirty="0"/>
          </a:p>
          <a:p>
            <a:pPr marL="0" indent="0">
              <a:buNone/>
            </a:pPr>
            <a:r>
              <a:rPr lang="en-US" altLang="zh-CN" sz="2400" dirty="0"/>
              <a:t>    vi  /root/</a:t>
            </a:r>
            <a:r>
              <a:rPr lang="en-US" altLang="zh-CN" sz="2400" dirty="0" err="1"/>
              <a:t>grogx.cron</a:t>
            </a:r>
            <a:endParaRPr lang="zh-CN" altLang="zh-CN" sz="2400" dirty="0"/>
          </a:p>
          <a:p>
            <a:pPr marL="0" indent="0">
              <a:buNone/>
            </a:pPr>
            <a:r>
              <a:rPr lang="zh-CN" altLang="en-US" sz="2400" dirty="0"/>
              <a:t>（</a:t>
            </a:r>
            <a:r>
              <a:rPr lang="en-US" altLang="zh-CN" sz="2400" dirty="0"/>
              <a:t>2</a:t>
            </a:r>
            <a:r>
              <a:rPr lang="zh-CN" altLang="en-US" sz="2400" dirty="0"/>
              <a:t>）</a:t>
            </a:r>
            <a:r>
              <a:rPr lang="en-US" altLang="zh-CN" sz="2400" dirty="0" err="1"/>
              <a:t>progx</a:t>
            </a:r>
            <a:r>
              <a:rPr lang="zh-CN" altLang="en-US" sz="2400" dirty="0"/>
              <a:t>文件的内容为：</a:t>
            </a:r>
            <a:endParaRPr lang="en-US" altLang="zh-CN" sz="2400" dirty="0"/>
          </a:p>
          <a:p>
            <a:pPr marL="0" indent="0">
              <a:buNone/>
            </a:pPr>
            <a:r>
              <a:rPr lang="en-US" altLang="zh-CN" sz="2400" dirty="0"/>
              <a:t>    30  17  *  *  *   </a:t>
            </a:r>
            <a:r>
              <a:rPr lang="en-US" altLang="zh-CN" sz="2400" dirty="0" err="1"/>
              <a:t>rm</a:t>
            </a:r>
            <a:r>
              <a:rPr lang="en-US" altLang="zh-CN" sz="2400" dirty="0"/>
              <a:t>  –</a:t>
            </a:r>
            <a:r>
              <a:rPr lang="en-US" altLang="zh-CN" sz="2400" dirty="0" err="1"/>
              <a:t>rf</a:t>
            </a:r>
            <a:r>
              <a:rPr lang="en-US" altLang="zh-CN" sz="2400" dirty="0"/>
              <a:t>   /</a:t>
            </a:r>
            <a:r>
              <a:rPr lang="en-US" altLang="zh-CN" sz="2400" dirty="0" err="1"/>
              <a:t>abc</a:t>
            </a:r>
            <a:r>
              <a:rPr lang="en-US" altLang="zh-CN" sz="2400" dirty="0"/>
              <a:t>/*</a:t>
            </a:r>
          </a:p>
          <a:p>
            <a:pPr marL="0" indent="0">
              <a:buNone/>
            </a:pPr>
            <a:r>
              <a:rPr lang="en-US" altLang="zh-CN" sz="2400" dirty="0"/>
              <a:t>    00 9-18/1  *  *  *  tail –5 /xyz/test&gt;&gt;/backup/</a:t>
            </a:r>
            <a:r>
              <a:rPr lang="en-US" altLang="zh-CN" sz="2400" dirty="0" err="1"/>
              <a:t>bake1.txt</a:t>
            </a:r>
            <a:endParaRPr lang="en-US" altLang="zh-CN" sz="2400" dirty="0"/>
          </a:p>
          <a:p>
            <a:pPr marL="0" indent="0">
              <a:buNone/>
            </a:pPr>
            <a:r>
              <a:rPr lang="en-US" altLang="zh-CN" sz="2400" dirty="0"/>
              <a:t>    50 17  *  *  1   tar –</a:t>
            </a:r>
            <a:r>
              <a:rPr lang="en-US" altLang="zh-CN" sz="2400" dirty="0" err="1"/>
              <a:t>zcvf</a:t>
            </a:r>
            <a:r>
              <a:rPr lang="en-US" altLang="zh-CN" sz="2400" dirty="0"/>
              <a:t>   </a:t>
            </a:r>
            <a:r>
              <a:rPr lang="en-US" altLang="zh-CN" sz="2400" dirty="0" err="1"/>
              <a:t>backup.tar.gz</a:t>
            </a:r>
            <a:r>
              <a:rPr lang="en-US" altLang="zh-CN" sz="2400" dirty="0"/>
              <a:t>   /data</a:t>
            </a:r>
            <a:endParaRPr lang="zh-CN" altLang="zh-CN" sz="2400"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29</a:t>
            </a:fld>
            <a:endParaRPr lang="en-US" altLang="zh-CN"/>
          </a:p>
        </p:txBody>
      </p:sp>
    </p:spTree>
    <p:extLst>
      <p:ext uri="{BB962C8B-B14F-4D97-AF65-F5344CB8AC3E}">
        <p14:creationId xmlns:p14="http://schemas.microsoft.com/office/powerpoint/2010/main" val="15362041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6"/>
          <p:cNvSpPr>
            <a:spLocks noGrp="1"/>
          </p:cNvSpPr>
          <p:nvPr>
            <p:ph type="title"/>
          </p:nvPr>
        </p:nvSpPr>
        <p:spPr>
          <a:xfrm>
            <a:off x="457200" y="122238"/>
            <a:ext cx="7067128" cy="858837"/>
          </a:xfrm>
        </p:spPr>
        <p:txBody>
          <a:bodyPr/>
          <a:lstStyle/>
          <a:p>
            <a:pPr algn="ctr"/>
            <a:r>
              <a:rPr lang="zh-CN" altLang="en-US" sz="4800">
                <a:latin typeface="黑体" panose="02010609060101010101" pitchFamily="49" charset="-122"/>
                <a:ea typeface="黑体" panose="02010609060101010101" pitchFamily="49" charset="-122"/>
              </a:rPr>
              <a:t>关于考试</a:t>
            </a:r>
          </a:p>
        </p:txBody>
      </p:sp>
      <p:sp>
        <p:nvSpPr>
          <p:cNvPr id="8" name="内容占位符 7"/>
          <p:cNvSpPr>
            <a:spLocks noGrp="1"/>
          </p:cNvSpPr>
          <p:nvPr>
            <p:ph idx="1"/>
          </p:nvPr>
        </p:nvSpPr>
        <p:spPr>
          <a:xfrm>
            <a:off x="107504" y="1772816"/>
            <a:ext cx="8229600" cy="4411662"/>
          </a:xfrm>
        </p:spPr>
        <p:txBody>
          <a:bodyPr/>
          <a:lstStyle/>
          <a:p>
            <a:pPr>
              <a:lnSpc>
                <a:spcPct val="150000"/>
              </a:lnSpc>
            </a:pPr>
            <a:r>
              <a:rPr lang="zh-CN" altLang="en-US" dirty="0">
                <a:latin typeface="黑体" panose="02010609060101010101" pitchFamily="49" charset="-122"/>
                <a:ea typeface="黑体" panose="02010609060101010101" pitchFamily="49" charset="-122"/>
              </a:rPr>
              <a:t>题型：单项选择题，填空题，简答题，编写命令，综合编程；</a:t>
            </a:r>
          </a:p>
          <a:p>
            <a:pPr>
              <a:lnSpc>
                <a:spcPct val="150000"/>
              </a:lnSpc>
            </a:pPr>
            <a:r>
              <a:rPr lang="zh-CN" altLang="en-US" dirty="0">
                <a:latin typeface="黑体" panose="02010609060101010101" pitchFamily="49" charset="-122"/>
                <a:ea typeface="黑体" panose="02010609060101010101" pitchFamily="49" charset="-122"/>
              </a:rPr>
              <a:t>期末考试采用闭卷；</a:t>
            </a:r>
          </a:p>
          <a:p>
            <a:pPr>
              <a:lnSpc>
                <a:spcPct val="150000"/>
              </a:lnSpc>
            </a:pPr>
            <a:r>
              <a:rPr lang="zh-CN" altLang="en-US" dirty="0">
                <a:latin typeface="黑体" panose="02010609060101010101" pitchFamily="49" charset="-122"/>
                <a:ea typeface="黑体" panose="02010609060101010101" pitchFamily="49" charset="-122"/>
              </a:rPr>
              <a:t>期末总评成绩的计算方法：</a:t>
            </a:r>
          </a:p>
          <a:p>
            <a:pPr marL="0" indent="0">
              <a:lnSpc>
                <a:spcPct val="150000"/>
              </a:lnSpc>
              <a:buNone/>
            </a:pPr>
            <a:r>
              <a:rPr lang="zh-CN" altLang="en-US" dirty="0">
                <a:latin typeface="黑体" panose="02010609060101010101" pitchFamily="49" charset="-122"/>
                <a:ea typeface="黑体" panose="02010609060101010101" pitchFamily="49" charset="-122"/>
              </a:rPr>
              <a:t>  笔试成绩占</a:t>
            </a:r>
            <a:r>
              <a:rPr lang="en-US" altLang="zh-CN" dirty="0">
                <a:latin typeface="黑体" panose="02010609060101010101" pitchFamily="49" charset="-122"/>
                <a:ea typeface="黑体" panose="02010609060101010101" pitchFamily="49" charset="-122"/>
              </a:rPr>
              <a:t>(70%)+</a:t>
            </a:r>
            <a:r>
              <a:rPr lang="zh-CN" altLang="en-US" dirty="0">
                <a:latin typeface="黑体" panose="02010609060101010101" pitchFamily="49" charset="-122"/>
                <a:ea typeface="黑体" panose="02010609060101010101" pitchFamily="49" charset="-122"/>
              </a:rPr>
              <a:t>平时</a:t>
            </a:r>
            <a:r>
              <a:rPr lang="en-US" altLang="zh-CN" dirty="0">
                <a:latin typeface="黑体" panose="02010609060101010101" pitchFamily="49" charset="-122"/>
                <a:ea typeface="黑体" panose="02010609060101010101" pitchFamily="49" charset="-122"/>
              </a:rPr>
              <a:t>(15%)+</a:t>
            </a:r>
            <a:r>
              <a:rPr lang="zh-CN" altLang="en-US" dirty="0">
                <a:latin typeface="黑体" panose="02010609060101010101" pitchFamily="49" charset="-122"/>
                <a:ea typeface="黑体" panose="02010609060101010101" pitchFamily="49" charset="-122"/>
              </a:rPr>
              <a:t>实验</a:t>
            </a:r>
            <a:r>
              <a:rPr lang="en-US" altLang="zh-CN" dirty="0">
                <a:latin typeface="黑体" panose="02010609060101010101" pitchFamily="49" charset="-122"/>
                <a:ea typeface="黑体" panose="02010609060101010101" pitchFamily="49" charset="-122"/>
              </a:rPr>
              <a:t>(15%)</a:t>
            </a:r>
          </a:p>
          <a:p>
            <a:pPr>
              <a:lnSpc>
                <a:spcPct val="150000"/>
              </a:lnSpc>
            </a:pPr>
            <a:r>
              <a:rPr lang="zh-CN" altLang="en-US" dirty="0">
                <a:latin typeface="黑体" panose="02010609060101010101" pitchFamily="49" charset="-122"/>
                <a:ea typeface="黑体" panose="02010609060101010101" pitchFamily="49" charset="-122"/>
              </a:rPr>
              <a:t>实验报告上传截止日期：第</a:t>
            </a:r>
            <a:r>
              <a:rPr lang="en-US" altLang="zh-CN" dirty="0">
                <a:latin typeface="黑体" panose="02010609060101010101" pitchFamily="49" charset="-122"/>
                <a:ea typeface="黑体" panose="02010609060101010101" pitchFamily="49" charset="-122"/>
              </a:rPr>
              <a:t>17</a:t>
            </a:r>
            <a:r>
              <a:rPr lang="zh-CN" altLang="en-US" dirty="0">
                <a:latin typeface="黑体" panose="02010609060101010101" pitchFamily="49" charset="-122"/>
                <a:ea typeface="黑体" panose="02010609060101010101" pitchFamily="49" charset="-122"/>
              </a:rPr>
              <a:t>周周五。</a:t>
            </a:r>
          </a:p>
        </p:txBody>
      </p:sp>
      <p:sp>
        <p:nvSpPr>
          <p:cNvPr id="2" name="灯片编号占位符 1"/>
          <p:cNvSpPr>
            <a:spLocks noGrp="1"/>
          </p:cNvSpPr>
          <p:nvPr>
            <p:ph type="sldNum" sz="quarter" idx="11"/>
          </p:nvPr>
        </p:nvSpPr>
        <p:spPr/>
        <p:txBody>
          <a:bodyPr/>
          <a:lstStyle/>
          <a:p>
            <a:pPr>
              <a:defRPr/>
            </a:pPr>
            <a:fld id="{4D09C395-E9C0-47E0-A4EB-CCB1441F801E}" type="slidenum">
              <a:rPr lang="en-US" altLang="zh-CN" smtClean="0"/>
              <a:pPr>
                <a:defRPr/>
              </a:pPr>
              <a:t>3</a:t>
            </a:fld>
            <a:endParaRPr lang="en-US" altLang="zh-CN" dirty="0"/>
          </a:p>
        </p:txBody>
      </p:sp>
    </p:spTree>
    <p:extLst>
      <p:ext uri="{BB962C8B-B14F-4D97-AF65-F5344CB8AC3E}">
        <p14:creationId xmlns:p14="http://schemas.microsoft.com/office/powerpoint/2010/main" val="54173132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pPr algn="ctr"/>
            <a:r>
              <a:rPr lang="zh-CN" altLang="en-US" dirty="0"/>
              <a:t>内存管理</a:t>
            </a:r>
          </a:p>
        </p:txBody>
      </p:sp>
      <p:sp>
        <p:nvSpPr>
          <p:cNvPr id="29699" name="Rectangle 3"/>
          <p:cNvSpPr>
            <a:spLocks noGrp="1"/>
          </p:cNvSpPr>
          <p:nvPr>
            <p:ph type="body" idx="1"/>
          </p:nvPr>
        </p:nvSpPr>
        <p:spPr>
          <a:xfrm>
            <a:off x="107504" y="1412776"/>
            <a:ext cx="8064896" cy="4843710"/>
          </a:xfrm>
        </p:spPr>
        <p:txBody>
          <a:bodyPr/>
          <a:lstStyle/>
          <a:p>
            <a:r>
              <a:rPr lang="zh-CN" altLang="en-US" sz="2600" dirty="0">
                <a:latin typeface="+mn-ea"/>
              </a:rPr>
              <a:t>一个进程经过编译和链接之后，成为可执行文件。操作系统核心将可执行文件作为进程实体装入内存，进程实体分为</a:t>
            </a:r>
            <a:r>
              <a:rPr lang="zh-CN" altLang="en-US" sz="2600" dirty="0">
                <a:solidFill>
                  <a:srgbClr val="0000CC"/>
                </a:solidFill>
                <a:latin typeface="+mn-ea"/>
              </a:rPr>
              <a:t>正文段</a:t>
            </a:r>
            <a:r>
              <a:rPr lang="zh-CN" altLang="en-US" sz="2600" dirty="0">
                <a:latin typeface="+mn-ea"/>
              </a:rPr>
              <a:t>、</a:t>
            </a:r>
            <a:r>
              <a:rPr lang="zh-CN" altLang="en-US" sz="2600" dirty="0">
                <a:solidFill>
                  <a:srgbClr val="0000CC"/>
                </a:solidFill>
                <a:latin typeface="+mn-ea"/>
              </a:rPr>
              <a:t>数据段</a:t>
            </a:r>
            <a:r>
              <a:rPr lang="zh-CN" altLang="en-US" sz="2600" dirty="0">
                <a:latin typeface="+mn-ea"/>
              </a:rPr>
              <a:t>和</a:t>
            </a:r>
            <a:r>
              <a:rPr lang="zh-CN" altLang="en-US" sz="2600" dirty="0">
                <a:solidFill>
                  <a:srgbClr val="0000CC"/>
                </a:solidFill>
                <a:latin typeface="+mn-ea"/>
              </a:rPr>
              <a:t>堆栈段</a:t>
            </a:r>
            <a:r>
              <a:rPr lang="zh-CN" altLang="en-US" sz="2600" dirty="0">
                <a:latin typeface="+mn-ea"/>
              </a:rPr>
              <a:t>。</a:t>
            </a:r>
            <a:endParaRPr lang="en-US" altLang="zh-CN" sz="2600" dirty="0">
              <a:latin typeface="+mn-ea"/>
            </a:endParaRPr>
          </a:p>
          <a:p>
            <a:r>
              <a:rPr lang="zh-CN" altLang="en-US" sz="2600" dirty="0">
                <a:latin typeface="+mn-ea"/>
              </a:rPr>
              <a:t>正文段由程序中的代码构成；数据段由程序运行所用到的数据构成；堆栈段由函数调用传递参数、保留现场、存放返回地址和变量等构成。</a:t>
            </a:r>
            <a:endParaRPr lang="en-US" altLang="zh-CN" sz="2600" dirty="0">
              <a:latin typeface="+mn-ea"/>
            </a:endParaRPr>
          </a:p>
          <a:p>
            <a:r>
              <a:rPr lang="en-US" altLang="zh-CN" sz="2600" dirty="0">
                <a:latin typeface="+mn-ea"/>
              </a:rPr>
              <a:t>32</a:t>
            </a:r>
            <a:r>
              <a:rPr lang="zh-CN" altLang="en-US" sz="2600" dirty="0">
                <a:latin typeface="+mn-ea"/>
              </a:rPr>
              <a:t>位</a:t>
            </a:r>
            <a:r>
              <a:rPr lang="en-US" altLang="zh-CN" sz="2600" dirty="0" err="1">
                <a:latin typeface="+mn-ea"/>
              </a:rPr>
              <a:t>linux</a:t>
            </a:r>
            <a:r>
              <a:rPr lang="zh-CN" altLang="en-US" sz="2600" dirty="0">
                <a:latin typeface="+mn-ea"/>
              </a:rPr>
              <a:t>虚拟地址空间的大小是</a:t>
            </a:r>
            <a:r>
              <a:rPr lang="en-US" altLang="zh-CN" sz="2600" dirty="0">
                <a:latin typeface="+mn-ea"/>
              </a:rPr>
              <a:t>4GB</a:t>
            </a:r>
            <a:r>
              <a:rPr lang="zh-CN" altLang="en-US" sz="2600" dirty="0">
                <a:latin typeface="+mn-ea"/>
              </a:rPr>
              <a:t>。虚拟地址空间也就是一个程序编译、连接后形成的地址空间。</a:t>
            </a:r>
          </a:p>
          <a:p>
            <a:r>
              <a:rPr lang="en-US" altLang="zh-CN" sz="2600" dirty="0" err="1">
                <a:latin typeface="+mn-ea"/>
              </a:rPr>
              <a:t>linux</a:t>
            </a:r>
            <a:r>
              <a:rPr lang="zh-CN" altLang="en-US" sz="2600" dirty="0">
                <a:latin typeface="+mn-ea"/>
              </a:rPr>
              <a:t>内核将</a:t>
            </a:r>
            <a:r>
              <a:rPr lang="en-US" altLang="zh-CN" sz="2600" dirty="0">
                <a:latin typeface="+mn-ea"/>
              </a:rPr>
              <a:t>4GB</a:t>
            </a:r>
            <a:r>
              <a:rPr lang="zh-CN" altLang="en-US" sz="2600" dirty="0">
                <a:latin typeface="+mn-ea"/>
              </a:rPr>
              <a:t>空间的高</a:t>
            </a:r>
            <a:r>
              <a:rPr lang="en-US" altLang="zh-CN" sz="2600" dirty="0">
                <a:latin typeface="+mn-ea"/>
              </a:rPr>
              <a:t>1GB</a:t>
            </a:r>
            <a:r>
              <a:rPr lang="zh-CN" altLang="en-US" sz="2600" dirty="0">
                <a:latin typeface="+mn-ea"/>
              </a:rPr>
              <a:t>供内核使用，称内核空间。</a:t>
            </a:r>
          </a:p>
          <a:p>
            <a:r>
              <a:rPr lang="zh-CN" altLang="en-US" sz="2600" dirty="0">
                <a:latin typeface="+mn-ea"/>
              </a:rPr>
              <a:t>低</a:t>
            </a:r>
            <a:r>
              <a:rPr lang="en-US" altLang="zh-CN" sz="2600" dirty="0">
                <a:latin typeface="+mn-ea"/>
              </a:rPr>
              <a:t>3GB</a:t>
            </a:r>
            <a:r>
              <a:rPr lang="zh-CN" altLang="en-US" sz="2600" dirty="0">
                <a:latin typeface="+mn-ea"/>
              </a:rPr>
              <a:t>供各个进程使用，称用户空间（地址空间）</a:t>
            </a:r>
          </a:p>
          <a:p>
            <a:endParaRPr lang="en-US" altLang="zh-CN" sz="2600" dirty="0">
              <a:latin typeface="+mn-ea"/>
            </a:endParaRPr>
          </a:p>
        </p:txBody>
      </p:sp>
      <p:sp>
        <p:nvSpPr>
          <p:cNvPr id="2" name="灯片编号占位符 1"/>
          <p:cNvSpPr>
            <a:spLocks noGrp="1"/>
          </p:cNvSpPr>
          <p:nvPr>
            <p:ph type="sldNum" sz="quarter" idx="11"/>
          </p:nvPr>
        </p:nvSpPr>
        <p:spPr/>
        <p:txBody>
          <a:bodyPr/>
          <a:lstStyle/>
          <a:p>
            <a:pPr>
              <a:defRPr/>
            </a:pPr>
            <a:fld id="{4D09C395-E9C0-47E0-A4EB-CCB1441F801E}" type="slidenum">
              <a:rPr lang="en-US" altLang="zh-CN" smtClean="0"/>
              <a:pPr>
                <a:defRPr/>
              </a:pPr>
              <a:t>30</a:t>
            </a:fld>
            <a:endParaRPr lang="en-US" altLang="zh-CN"/>
          </a:p>
        </p:txBody>
      </p:sp>
    </p:spTree>
    <p:extLst>
      <p:ext uri="{BB962C8B-B14F-4D97-AF65-F5344CB8AC3E}">
        <p14:creationId xmlns:p14="http://schemas.microsoft.com/office/powerpoint/2010/main" val="311128473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进程相关参数</a:t>
            </a:r>
            <a:endParaRPr lang="zh-CN" altLang="en-US" dirty="0"/>
          </a:p>
        </p:txBody>
      </p:sp>
      <p:sp>
        <p:nvSpPr>
          <p:cNvPr id="3" name="内容占位符 2"/>
          <p:cNvSpPr>
            <a:spLocks noGrp="1"/>
          </p:cNvSpPr>
          <p:nvPr>
            <p:ph idx="1"/>
          </p:nvPr>
        </p:nvSpPr>
        <p:spPr>
          <a:xfrm>
            <a:off x="251520" y="1196752"/>
            <a:ext cx="8496944" cy="5400600"/>
          </a:xfrm>
        </p:spPr>
        <p:txBody>
          <a:bodyPr/>
          <a:lstStyle/>
          <a:p>
            <a:r>
              <a:rPr lang="en-US" altLang="zh-CN" sz="2400"/>
              <a:t>Linux</a:t>
            </a:r>
            <a:r>
              <a:rPr lang="zh-CN" altLang="en-US" sz="2400" dirty="0"/>
              <a:t>进程调度首先将进程分为</a:t>
            </a:r>
            <a:r>
              <a:rPr lang="zh-CN" altLang="en-US" sz="2400" dirty="0">
                <a:solidFill>
                  <a:srgbClr val="CC0099"/>
                </a:solidFill>
              </a:rPr>
              <a:t>实时进程</a:t>
            </a:r>
            <a:r>
              <a:rPr lang="zh-CN" altLang="en-US" sz="2400" dirty="0"/>
              <a:t>和</a:t>
            </a:r>
            <a:r>
              <a:rPr lang="zh-CN" altLang="en-US" sz="2400" dirty="0">
                <a:solidFill>
                  <a:srgbClr val="CC0099"/>
                </a:solidFill>
              </a:rPr>
              <a:t>普通</a:t>
            </a:r>
            <a:r>
              <a:rPr lang="zh-CN" altLang="en-US" sz="2400">
                <a:solidFill>
                  <a:srgbClr val="CC0099"/>
                </a:solidFill>
              </a:rPr>
              <a:t>进程</a:t>
            </a:r>
            <a:r>
              <a:rPr lang="zh-CN" altLang="en-US" sz="2400"/>
              <a:t>，</a:t>
            </a:r>
            <a:endParaRPr lang="en-US" altLang="zh-CN" sz="2400"/>
          </a:p>
          <a:p>
            <a:pPr marL="0" indent="0">
              <a:buNone/>
            </a:pPr>
            <a:r>
              <a:rPr lang="en-US" altLang="zh-CN" sz="2400"/>
              <a:t>   </a:t>
            </a:r>
            <a:r>
              <a:rPr lang="zh-CN" altLang="en-US" sz="2400"/>
              <a:t>并</a:t>
            </a:r>
            <a:r>
              <a:rPr lang="zh-CN" altLang="en-US" sz="2400" dirty="0"/>
              <a:t>分别采用</a:t>
            </a:r>
            <a:r>
              <a:rPr lang="zh-CN" altLang="en-US" sz="2400" dirty="0">
                <a:solidFill>
                  <a:srgbClr val="CC0099"/>
                </a:solidFill>
              </a:rPr>
              <a:t>不同的调度策略</a:t>
            </a:r>
            <a:r>
              <a:rPr lang="zh-CN" altLang="en-US" sz="2400" dirty="0"/>
              <a:t>。</a:t>
            </a:r>
            <a:endParaRPr lang="en-US" altLang="zh-CN" sz="2400" dirty="0"/>
          </a:p>
          <a:p>
            <a:r>
              <a:rPr lang="zh-CN" altLang="en-US" sz="2400" dirty="0"/>
              <a:t>普通进程的实时优先级（</a:t>
            </a:r>
            <a:r>
              <a:rPr lang="en-US" altLang="zh-CN" sz="2400" dirty="0" err="1"/>
              <a:t>rt_priority</a:t>
            </a:r>
            <a:r>
              <a:rPr lang="en-US" altLang="zh-CN" sz="2400" dirty="0"/>
              <a:t>)</a:t>
            </a:r>
            <a:r>
              <a:rPr lang="zh-CN" altLang="en-US" sz="2400" dirty="0"/>
              <a:t>为</a:t>
            </a:r>
            <a:r>
              <a:rPr lang="en-US" altLang="zh-CN" sz="2400" dirty="0"/>
              <a:t>0</a:t>
            </a:r>
            <a:r>
              <a:rPr lang="zh-CN" altLang="en-US" sz="2400" dirty="0"/>
              <a:t>；如果为实时进程，则其实时优先级大于</a:t>
            </a:r>
            <a:r>
              <a:rPr lang="en-US" altLang="zh-CN" sz="2400" dirty="0"/>
              <a:t>0</a:t>
            </a:r>
            <a:r>
              <a:rPr lang="zh-CN" altLang="en-US" sz="2400" dirty="0"/>
              <a:t>。实时进程调度总是优先于普通进程调度。</a:t>
            </a:r>
            <a:endParaRPr lang="en-US" altLang="zh-CN" sz="2400" dirty="0"/>
          </a:p>
          <a:p>
            <a:r>
              <a:rPr lang="zh-CN" altLang="en-US" sz="2400" dirty="0"/>
              <a:t>进程调度准则以</a:t>
            </a:r>
            <a:r>
              <a:rPr lang="en-US" altLang="zh-CN" sz="2400" dirty="0"/>
              <a:t>CPU</a:t>
            </a:r>
            <a:r>
              <a:rPr lang="zh-CN" altLang="en-US" sz="2400" dirty="0"/>
              <a:t>的时间片为单位，并根据进程相关参数</a:t>
            </a:r>
            <a:r>
              <a:rPr lang="en-US" altLang="zh-CN" sz="2400" dirty="0"/>
              <a:t>policy</a:t>
            </a:r>
            <a:r>
              <a:rPr lang="zh-CN" altLang="en-US" sz="2400" dirty="0"/>
              <a:t>、</a:t>
            </a:r>
            <a:r>
              <a:rPr lang="en-US" altLang="zh-CN" sz="2400" dirty="0"/>
              <a:t>priority</a:t>
            </a:r>
            <a:r>
              <a:rPr lang="zh-CN" altLang="en-US" sz="2400" dirty="0"/>
              <a:t>、</a:t>
            </a:r>
            <a:r>
              <a:rPr lang="en-US" altLang="zh-CN" sz="2400" dirty="0"/>
              <a:t>counter</a:t>
            </a:r>
            <a:r>
              <a:rPr lang="zh-CN" altLang="en-US" sz="2400" dirty="0"/>
              <a:t>、</a:t>
            </a:r>
            <a:r>
              <a:rPr lang="en-US" altLang="zh-CN" sz="2400" dirty="0" err="1"/>
              <a:t>rt_priority</a:t>
            </a:r>
            <a:r>
              <a:rPr lang="zh-CN" altLang="en-US" sz="2400" dirty="0"/>
              <a:t>的值进行调度。这些参数在结构</a:t>
            </a:r>
            <a:r>
              <a:rPr lang="en-US" altLang="zh-CN" sz="2400" dirty="0" err="1"/>
              <a:t>task_struct</a:t>
            </a:r>
            <a:r>
              <a:rPr lang="zh-CN" altLang="en-US" sz="2400" dirty="0"/>
              <a:t>中定义，其中：</a:t>
            </a:r>
            <a:endParaRPr lang="en-US" altLang="zh-CN" sz="2400" dirty="0"/>
          </a:p>
          <a:p>
            <a:pPr lvl="1"/>
            <a:r>
              <a:rPr lang="en-US" altLang="zh-CN" sz="2000" dirty="0"/>
              <a:t>policy</a:t>
            </a:r>
            <a:r>
              <a:rPr lang="zh-CN" altLang="en-US" sz="2000" dirty="0"/>
              <a:t>：进程的调度策略，用来区分实时进程和普通进程；</a:t>
            </a:r>
            <a:endParaRPr lang="en-US" altLang="zh-CN" sz="2000" dirty="0"/>
          </a:p>
          <a:p>
            <a:pPr lvl="1"/>
            <a:r>
              <a:rPr lang="en-US" altLang="zh-CN" sz="2000" dirty="0"/>
              <a:t>priority</a:t>
            </a:r>
            <a:r>
              <a:rPr lang="zh-CN" altLang="en-US" sz="2000" dirty="0"/>
              <a:t>：进程</a:t>
            </a:r>
            <a:r>
              <a:rPr lang="en-US" altLang="zh-CN" sz="2000" dirty="0"/>
              <a:t>(</a:t>
            </a:r>
            <a:r>
              <a:rPr lang="zh-CN" altLang="en-US" sz="2000" dirty="0"/>
              <a:t>包括实时和普通</a:t>
            </a:r>
            <a:r>
              <a:rPr lang="en-US" altLang="zh-CN" sz="2000" dirty="0"/>
              <a:t>)</a:t>
            </a:r>
            <a:r>
              <a:rPr lang="zh-CN" altLang="en-US" sz="2000" dirty="0"/>
              <a:t>的静态优先级；</a:t>
            </a:r>
            <a:endParaRPr lang="en-US" altLang="zh-CN" sz="2000" dirty="0"/>
          </a:p>
          <a:p>
            <a:pPr lvl="1"/>
            <a:r>
              <a:rPr lang="en-US" altLang="zh-CN" sz="2000" dirty="0"/>
              <a:t>counter</a:t>
            </a:r>
            <a:r>
              <a:rPr lang="zh-CN" altLang="en-US" sz="2000" dirty="0"/>
              <a:t>：进程剩余的时间片，在应用中，它的起始值就是</a:t>
            </a:r>
            <a:r>
              <a:rPr lang="en-US" altLang="zh-CN" sz="2000" dirty="0"/>
              <a:t>priority</a:t>
            </a:r>
            <a:r>
              <a:rPr lang="zh-CN" altLang="en-US" sz="2000" dirty="0"/>
              <a:t>的值；</a:t>
            </a:r>
            <a:endParaRPr lang="en-US" altLang="zh-CN" sz="2000" dirty="0"/>
          </a:p>
          <a:p>
            <a:pPr lvl="1"/>
            <a:r>
              <a:rPr lang="en-US" altLang="zh-CN" sz="2000" dirty="0" err="1"/>
              <a:t>rt_priority</a:t>
            </a:r>
            <a:r>
              <a:rPr lang="zh-CN" altLang="en-US" sz="2000" dirty="0"/>
              <a:t>：实时进程特有的实时优先级，用于实时进程间的选择。</a:t>
            </a:r>
            <a:endParaRPr lang="en-US" altLang="zh-CN" sz="2000" dirty="0"/>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31</a:t>
            </a:fld>
            <a:endParaRPr lang="en-US" altLang="zh-CN"/>
          </a:p>
        </p:txBody>
      </p:sp>
    </p:spTree>
    <p:extLst>
      <p:ext uri="{BB962C8B-B14F-4D97-AF65-F5344CB8AC3E}">
        <p14:creationId xmlns:p14="http://schemas.microsoft.com/office/powerpoint/2010/main" val="28597241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Rot="1" noChangeArrowheads="1"/>
          </p:cNvSpPr>
          <p:nvPr>
            <p:ph type="body" idx="1"/>
          </p:nvPr>
        </p:nvSpPr>
        <p:spPr>
          <a:xfrm>
            <a:off x="107504" y="1628800"/>
            <a:ext cx="8136904" cy="4968552"/>
          </a:xfrm>
        </p:spPr>
        <p:txBody>
          <a:bodyPr/>
          <a:lstStyle/>
          <a:p>
            <a:pPr marL="107950" indent="0">
              <a:lnSpc>
                <a:spcPct val="150000"/>
              </a:lnSpc>
              <a:buNone/>
            </a:pPr>
            <a:r>
              <a:rPr lang="en-US" altLang="zh-CN" sz="2600" dirty="0"/>
              <a:t>Linux</a:t>
            </a:r>
            <a:r>
              <a:rPr lang="zh-CN" altLang="en-US" sz="2600" dirty="0"/>
              <a:t>操作系统包括</a:t>
            </a:r>
            <a:r>
              <a:rPr lang="en-US" altLang="zh-CN" sz="2600" dirty="0"/>
              <a:t>3</a:t>
            </a:r>
            <a:r>
              <a:rPr lang="zh-CN" altLang="en-US" sz="2600" dirty="0"/>
              <a:t>中不同类型的进程，每种进程都有自己的特点和属性。</a:t>
            </a:r>
            <a:endParaRPr lang="en-US" altLang="zh-CN" sz="2600" dirty="0"/>
          </a:p>
          <a:p>
            <a:pPr marL="107950" indent="0">
              <a:lnSpc>
                <a:spcPct val="150000"/>
              </a:lnSpc>
              <a:buNone/>
            </a:pPr>
            <a:r>
              <a:rPr lang="zh-CN" altLang="en-US" sz="2600" dirty="0"/>
              <a:t>（</a:t>
            </a:r>
            <a:r>
              <a:rPr lang="en-US" altLang="zh-CN" sz="2600" dirty="0"/>
              <a:t>1</a:t>
            </a:r>
            <a:r>
              <a:rPr lang="zh-CN" altLang="en-US" sz="2600" dirty="0"/>
              <a:t>）交互进程：由</a:t>
            </a:r>
            <a:r>
              <a:rPr lang="en-US" altLang="zh-CN" sz="2600" dirty="0"/>
              <a:t>shell</a:t>
            </a:r>
            <a:r>
              <a:rPr lang="zh-CN" altLang="en-US" sz="2600" dirty="0"/>
              <a:t>启动</a:t>
            </a:r>
            <a:r>
              <a:rPr lang="en-US" altLang="zh-CN" sz="2600" dirty="0"/>
              <a:t>,</a:t>
            </a:r>
            <a:r>
              <a:rPr lang="zh-CN" altLang="en-US" sz="2600" dirty="0"/>
              <a:t>可以工作在前</a:t>
            </a:r>
            <a:r>
              <a:rPr lang="en-US" altLang="zh-CN" sz="2600" dirty="0"/>
              <a:t>/</a:t>
            </a:r>
            <a:r>
              <a:rPr lang="zh-CN" altLang="en-US" sz="2600" dirty="0"/>
              <a:t>后台。</a:t>
            </a:r>
          </a:p>
          <a:p>
            <a:pPr marL="107950" indent="0">
              <a:lnSpc>
                <a:spcPct val="150000"/>
              </a:lnSpc>
              <a:buNone/>
            </a:pPr>
            <a:r>
              <a:rPr lang="zh-CN" altLang="en-US" sz="2600" dirty="0"/>
              <a:t>（</a:t>
            </a:r>
            <a:r>
              <a:rPr lang="en-US" altLang="zh-CN" sz="2600" dirty="0"/>
              <a:t>2</a:t>
            </a:r>
            <a:r>
              <a:rPr lang="zh-CN" altLang="en-US" sz="2600" dirty="0"/>
              <a:t>）批处理进程：这种进程与终端没有联系，是一 </a:t>
            </a:r>
            <a:endParaRPr lang="en-US" altLang="zh-CN" sz="2600" dirty="0"/>
          </a:p>
          <a:p>
            <a:pPr marL="107950" indent="0">
              <a:lnSpc>
                <a:spcPct val="150000"/>
              </a:lnSpc>
              <a:buNone/>
            </a:pPr>
            <a:r>
              <a:rPr lang="en-US" altLang="zh-CN" sz="2600" dirty="0"/>
              <a:t>         </a:t>
            </a:r>
            <a:r>
              <a:rPr lang="zh-CN" altLang="en-US" sz="2600" dirty="0"/>
              <a:t>个进程序列。</a:t>
            </a:r>
          </a:p>
          <a:p>
            <a:pPr marL="107950" indent="0">
              <a:lnSpc>
                <a:spcPct val="150000"/>
              </a:lnSpc>
              <a:buNone/>
            </a:pPr>
            <a:r>
              <a:rPr lang="zh-CN" altLang="en-US" sz="2600" dirty="0"/>
              <a:t>（</a:t>
            </a:r>
            <a:r>
              <a:rPr lang="en-US" altLang="zh-CN" sz="2600" dirty="0"/>
              <a:t>3</a:t>
            </a:r>
            <a:r>
              <a:rPr lang="zh-CN" altLang="en-US" sz="2600" dirty="0"/>
              <a:t>）守护进程：</a:t>
            </a:r>
            <a:r>
              <a:rPr lang="en-US" altLang="zh-CN" sz="2600" dirty="0"/>
              <a:t>Linux</a:t>
            </a:r>
            <a:r>
              <a:rPr lang="zh-CN" altLang="en-US" sz="2600" dirty="0"/>
              <a:t>系统自动启动，工作在</a:t>
            </a:r>
            <a:endParaRPr lang="en-US" altLang="zh-CN" sz="2600" dirty="0"/>
          </a:p>
          <a:p>
            <a:pPr marL="107950" indent="0">
              <a:lnSpc>
                <a:spcPct val="150000"/>
              </a:lnSpc>
              <a:buNone/>
            </a:pPr>
            <a:r>
              <a:rPr lang="en-US" altLang="zh-CN" sz="2600" dirty="0"/>
              <a:t>          </a:t>
            </a:r>
            <a:r>
              <a:rPr lang="zh-CN" altLang="en-US" sz="2600" dirty="0"/>
              <a:t>后台，用于监视特定服务。</a:t>
            </a:r>
          </a:p>
        </p:txBody>
      </p:sp>
      <p:sp>
        <p:nvSpPr>
          <p:cNvPr id="3" name="Rectangle 2"/>
          <p:cNvSpPr>
            <a:spLocks noGrp="1" noChangeArrowheads="1"/>
          </p:cNvSpPr>
          <p:nvPr>
            <p:ph type="title"/>
          </p:nvPr>
        </p:nvSpPr>
        <p:spPr>
          <a:xfrm>
            <a:off x="457200" y="122238"/>
            <a:ext cx="7543800" cy="858837"/>
          </a:xfrm>
        </p:spPr>
        <p:txBody>
          <a:bodyPr/>
          <a:lstStyle/>
          <a:p>
            <a:pPr algn="ctr"/>
            <a:r>
              <a:rPr lang="en-US" altLang="zh-CN"/>
              <a:t>Linux</a:t>
            </a:r>
            <a:r>
              <a:rPr lang="zh-CN" altLang="en-US"/>
              <a:t>进程的类型</a:t>
            </a:r>
            <a:endParaRPr lang="zh-CN" altLang="en-US" sz="40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32</a:t>
            </a:fld>
            <a:endParaRPr lang="en-US" altLang="zh-CN"/>
          </a:p>
        </p:txBody>
      </p:sp>
    </p:spTree>
    <p:extLst>
      <p:ext uri="{BB962C8B-B14F-4D97-AF65-F5344CB8AC3E}">
        <p14:creationId xmlns:p14="http://schemas.microsoft.com/office/powerpoint/2010/main" val="132005970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第</a:t>
            </a:r>
            <a:r>
              <a:rPr lang="en-US" altLang="zh-CN"/>
              <a:t>10</a:t>
            </a:r>
            <a:r>
              <a:rPr lang="zh-CN" altLang="en-US"/>
              <a:t>章 </a:t>
            </a:r>
            <a:r>
              <a:rPr lang="en-US" altLang="zh-CN"/>
              <a:t>Linux</a:t>
            </a:r>
            <a:r>
              <a:rPr lang="zh-CN" altLang="en-US"/>
              <a:t>网络服务</a:t>
            </a:r>
          </a:p>
        </p:txBody>
      </p:sp>
      <p:sp>
        <p:nvSpPr>
          <p:cNvPr id="5" name="内容占位符 4"/>
          <p:cNvSpPr>
            <a:spLocks noGrp="1"/>
          </p:cNvSpPr>
          <p:nvPr>
            <p:ph idx="1"/>
          </p:nvPr>
        </p:nvSpPr>
        <p:spPr>
          <a:xfrm>
            <a:off x="467544" y="1268760"/>
            <a:ext cx="8229600" cy="5040560"/>
          </a:xfrm>
        </p:spPr>
        <p:txBody>
          <a:bodyPr/>
          <a:lstStyle/>
          <a:p>
            <a:r>
              <a:rPr lang="zh-CN" altLang="en-US" sz="2400"/>
              <a:t>管理服务的</a:t>
            </a:r>
            <a:r>
              <a:rPr lang="en-US" altLang="zh-CN" sz="2400"/>
              <a:t>Shell</a:t>
            </a:r>
            <a:r>
              <a:rPr lang="zh-CN" altLang="en-US" sz="2400"/>
              <a:t>命令</a:t>
            </a:r>
            <a:endParaRPr lang="en-US" altLang="zh-CN" sz="2400"/>
          </a:p>
          <a:p>
            <a:r>
              <a:rPr lang="zh-CN" altLang="en-US" sz="2400"/>
              <a:t>配置网络的</a:t>
            </a:r>
            <a:r>
              <a:rPr lang="en-US" altLang="zh-CN" sz="2400"/>
              <a:t>Shell</a:t>
            </a:r>
            <a:r>
              <a:rPr lang="zh-CN" altLang="en-US" sz="2400"/>
              <a:t>命令</a:t>
            </a:r>
            <a:endParaRPr lang="en-US" altLang="zh-CN" sz="2400"/>
          </a:p>
          <a:p>
            <a:r>
              <a:rPr lang="en-US" altLang="zh-CN" sz="2400"/>
              <a:t>linux</a:t>
            </a:r>
            <a:r>
              <a:rPr lang="zh-CN" altLang="en-US" sz="2400"/>
              <a:t>的几个运行级别及其相应的含义。</a:t>
            </a:r>
          </a:p>
          <a:p>
            <a:pPr lvl="1"/>
            <a:r>
              <a:rPr lang="en-US" altLang="zh-CN" sz="2000"/>
              <a:t>0-</a:t>
            </a:r>
            <a:r>
              <a:rPr lang="zh-CN" altLang="en-US" sz="2000"/>
              <a:t>关机模式，</a:t>
            </a:r>
          </a:p>
          <a:p>
            <a:pPr lvl="1"/>
            <a:r>
              <a:rPr lang="en-US" altLang="zh-CN" sz="2000"/>
              <a:t>1-</a:t>
            </a:r>
            <a:r>
              <a:rPr lang="zh-CN" altLang="en-US" sz="2000"/>
              <a:t>单用户模式，单用户只有系统管理员可以登录。</a:t>
            </a:r>
          </a:p>
          <a:p>
            <a:pPr lvl="1"/>
            <a:r>
              <a:rPr lang="en-US" altLang="zh-CN" sz="2000"/>
              <a:t>2-</a:t>
            </a:r>
            <a:r>
              <a:rPr lang="zh-CN" altLang="en-US" sz="2000"/>
              <a:t>多用户模式，但是不支持文件共享，例如不支持</a:t>
            </a:r>
            <a:r>
              <a:rPr lang="en-US" altLang="zh-CN" sz="2000"/>
              <a:t>NFS</a:t>
            </a:r>
            <a:r>
              <a:rPr lang="zh-CN" altLang="en-US" sz="2000"/>
              <a:t>服务</a:t>
            </a:r>
            <a:r>
              <a:rPr lang="en-US" altLang="zh-CN" sz="2000"/>
              <a:t>.</a:t>
            </a:r>
            <a:r>
              <a:rPr lang="zh-CN" altLang="en-US" sz="2000"/>
              <a:t>这种模式不常用。</a:t>
            </a:r>
          </a:p>
          <a:p>
            <a:pPr lvl="1"/>
            <a:r>
              <a:rPr lang="en-US" altLang="zh-CN" sz="2000"/>
              <a:t>3-</a:t>
            </a:r>
            <a:r>
              <a:rPr lang="zh-CN" altLang="en-US" sz="2000"/>
              <a:t>完全的多用户模式，支持</a:t>
            </a:r>
            <a:r>
              <a:rPr lang="en-US" altLang="zh-CN" sz="2000"/>
              <a:t>NFS</a:t>
            </a:r>
            <a:r>
              <a:rPr lang="zh-CN" altLang="en-US" sz="2000"/>
              <a:t>服务，最常用的用户模式，默认登录到系统的字符界面。</a:t>
            </a:r>
          </a:p>
          <a:p>
            <a:pPr lvl="1"/>
            <a:r>
              <a:rPr lang="en-US" altLang="zh-CN" sz="2000"/>
              <a:t>4-</a:t>
            </a:r>
            <a:r>
              <a:rPr lang="zh-CN" altLang="en-US" sz="2000"/>
              <a:t>保留模式。</a:t>
            </a:r>
          </a:p>
          <a:p>
            <a:pPr lvl="1"/>
            <a:r>
              <a:rPr lang="en-US" altLang="zh-CN" sz="2000"/>
              <a:t>5-</a:t>
            </a:r>
            <a:r>
              <a:rPr lang="zh-CN" altLang="en-US" sz="2000"/>
              <a:t>完全多用户模式，默认登录到</a:t>
            </a:r>
            <a:r>
              <a:rPr lang="en-US" altLang="zh-CN" sz="2000"/>
              <a:t>X-window</a:t>
            </a:r>
            <a:r>
              <a:rPr lang="zh-CN" altLang="en-US" sz="2000"/>
              <a:t>系统，也就是登录到</a:t>
            </a:r>
            <a:r>
              <a:rPr lang="en-US" altLang="zh-CN" sz="2000"/>
              <a:t>linux</a:t>
            </a:r>
            <a:r>
              <a:rPr lang="zh-CN" altLang="en-US" sz="2000"/>
              <a:t>图形界面。</a:t>
            </a:r>
          </a:p>
          <a:p>
            <a:pPr lvl="1"/>
            <a:r>
              <a:rPr lang="en-US" altLang="zh-CN" sz="2000"/>
              <a:t>6-</a:t>
            </a:r>
            <a:r>
              <a:rPr lang="zh-CN" altLang="en-US" sz="2000"/>
              <a:t>重启模式，也就是执行关闭所有运行的进程，然后重新启动系统。</a:t>
            </a:r>
          </a:p>
          <a:p>
            <a:pPr marL="0" indent="0">
              <a:buNone/>
            </a:pPr>
            <a:endParaRPr lang="zh-CN" altLang="en-US"/>
          </a:p>
          <a:p>
            <a:endParaRPr lang="zh-CN" altLang="en-US"/>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33</a:t>
            </a:fld>
            <a:endParaRPr lang="en-US" altLang="zh-CN"/>
          </a:p>
        </p:txBody>
      </p:sp>
    </p:spTree>
    <p:extLst>
      <p:ext uri="{BB962C8B-B14F-4D97-AF65-F5344CB8AC3E}">
        <p14:creationId xmlns:p14="http://schemas.microsoft.com/office/powerpoint/2010/main" val="197820749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9"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0"/>
              </a:spcBef>
              <a:defRPr>
                <a:solidFill>
                  <a:schemeClr val="tx1"/>
                </a:solidFill>
                <a:latin typeface="Arial" pitchFamily="34" charset="0"/>
                <a:ea typeface="宋体" pitchFamily="2" charset="-122"/>
              </a:defRPr>
            </a:lvl1pPr>
            <a:lvl2pPr marL="742950" indent="-285750" algn="ctr" eaLnBrk="0" hangingPunct="0">
              <a:spcBef>
                <a:spcPct val="0"/>
              </a:spcBef>
              <a:defRPr>
                <a:solidFill>
                  <a:schemeClr val="tx1"/>
                </a:solidFill>
                <a:latin typeface="Arial" pitchFamily="34" charset="0"/>
                <a:ea typeface="宋体" pitchFamily="2" charset="-122"/>
              </a:defRPr>
            </a:lvl2pPr>
            <a:lvl3pPr marL="1143000" indent="-228600" algn="ctr" eaLnBrk="0" hangingPunct="0">
              <a:spcBef>
                <a:spcPct val="0"/>
              </a:spcBef>
              <a:defRPr>
                <a:solidFill>
                  <a:schemeClr val="tx1"/>
                </a:solidFill>
                <a:latin typeface="Arial" pitchFamily="34" charset="0"/>
                <a:ea typeface="宋体" pitchFamily="2" charset="-122"/>
              </a:defRPr>
            </a:lvl3pPr>
            <a:lvl4pPr marL="1600200" indent="-228600" algn="ctr" eaLnBrk="0" hangingPunct="0">
              <a:spcBef>
                <a:spcPct val="0"/>
              </a:spcBef>
              <a:defRPr>
                <a:solidFill>
                  <a:schemeClr val="tx1"/>
                </a:solidFill>
                <a:latin typeface="Arial" pitchFamily="34" charset="0"/>
                <a:ea typeface="宋体" pitchFamily="2" charset="-122"/>
              </a:defRPr>
            </a:lvl4pPr>
            <a:lvl5pPr marL="2057400" indent="-228600" algn="ctr" eaLnBrk="0" hangingPunct="0">
              <a:spcBef>
                <a:spcPct val="0"/>
              </a:spcBef>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F4C9222-05FB-4FF5-A05F-B02BE18C4A7B}" type="slidenum">
              <a:rPr lang="en-US" altLang="zh-CN"/>
              <a:pPr eaLnBrk="1" hangingPunct="1"/>
              <a:t>34</a:t>
            </a:fld>
            <a:endParaRPr lang="en-US" altLang="zh-CN"/>
          </a:p>
        </p:txBody>
      </p:sp>
      <p:sp>
        <p:nvSpPr>
          <p:cNvPr id="50180" name="Rectangle 2"/>
          <p:cNvSpPr>
            <a:spLocks noGrp="1" noChangeArrowheads="1"/>
          </p:cNvSpPr>
          <p:nvPr>
            <p:ph type="title"/>
          </p:nvPr>
        </p:nvSpPr>
        <p:spPr>
          <a:xfrm>
            <a:off x="107504" y="-17463"/>
            <a:ext cx="8136904" cy="858838"/>
          </a:xfrm>
        </p:spPr>
        <p:txBody>
          <a:bodyPr/>
          <a:lstStyle/>
          <a:p>
            <a:pPr eaLnBrk="1" hangingPunct="1"/>
            <a:r>
              <a:rPr lang="en-US" altLang="zh-CN" sz="4000" dirty="0"/>
              <a:t>IP</a:t>
            </a:r>
            <a:r>
              <a:rPr lang="zh-CN" altLang="en-US" sz="4000" dirty="0"/>
              <a:t>地址的分类</a:t>
            </a:r>
          </a:p>
        </p:txBody>
      </p:sp>
      <p:sp>
        <p:nvSpPr>
          <p:cNvPr id="688131" name="Rectangle 3"/>
          <p:cNvSpPr>
            <a:spLocks noGrp="1" noChangeArrowheads="1"/>
          </p:cNvSpPr>
          <p:nvPr>
            <p:ph type="body" sz="half" idx="1"/>
          </p:nvPr>
        </p:nvSpPr>
        <p:spPr>
          <a:xfrm>
            <a:off x="143321" y="836712"/>
            <a:ext cx="8893175" cy="5473700"/>
          </a:xfrm>
        </p:spPr>
        <p:txBody>
          <a:bodyPr/>
          <a:lstStyle/>
          <a:p>
            <a:pPr algn="just" eaLnBrk="1" hangingPunct="1">
              <a:lnSpc>
                <a:spcPct val="120000"/>
              </a:lnSpc>
            </a:pPr>
            <a:r>
              <a:rPr lang="en-US" altLang="zh-CN" sz="2600" dirty="0"/>
              <a:t>A</a:t>
            </a:r>
            <a:r>
              <a:rPr lang="zh-CN" altLang="en-US" sz="2600" dirty="0"/>
              <a:t>类网络的</a:t>
            </a:r>
            <a:r>
              <a:rPr lang="en-US" altLang="zh-CN" sz="2600" dirty="0"/>
              <a:t>IP=</a:t>
            </a:r>
            <a:r>
              <a:rPr lang="zh-CN" altLang="en-US" sz="2600" dirty="0"/>
              <a:t>网络地址</a:t>
            </a:r>
            <a:r>
              <a:rPr lang="en-US" altLang="zh-CN" sz="2600" dirty="0"/>
              <a:t>(</a:t>
            </a:r>
            <a:r>
              <a:rPr lang="zh-CN" altLang="en-US" sz="2600" dirty="0"/>
              <a:t>前</a:t>
            </a:r>
            <a:r>
              <a:rPr lang="en-US" altLang="zh-CN" sz="2600" dirty="0"/>
              <a:t>8</a:t>
            </a:r>
            <a:r>
              <a:rPr lang="zh-CN" altLang="en-US" sz="2600" dirty="0"/>
              <a:t>位</a:t>
            </a:r>
            <a:r>
              <a:rPr lang="en-US" altLang="zh-CN" sz="2600" dirty="0"/>
              <a:t>)+</a:t>
            </a:r>
            <a:r>
              <a:rPr lang="zh-CN" altLang="en-US" sz="2600" dirty="0"/>
              <a:t>主机地址</a:t>
            </a:r>
            <a:r>
              <a:rPr lang="en-US" altLang="zh-CN" sz="2600" dirty="0"/>
              <a:t>(</a:t>
            </a:r>
            <a:r>
              <a:rPr lang="zh-CN" altLang="en-US" sz="2600" dirty="0"/>
              <a:t>后</a:t>
            </a:r>
            <a:r>
              <a:rPr lang="en-US" altLang="zh-CN" sz="2600" dirty="0"/>
              <a:t>24</a:t>
            </a:r>
            <a:r>
              <a:rPr lang="zh-CN" altLang="en-US" sz="2600" dirty="0"/>
              <a:t>位</a:t>
            </a:r>
            <a:r>
              <a:rPr lang="en-US" altLang="zh-CN" sz="2600" dirty="0"/>
              <a:t>)</a:t>
            </a:r>
          </a:p>
          <a:p>
            <a:pPr marL="0" indent="0" algn="just" eaLnBrk="1" hangingPunct="1">
              <a:lnSpc>
                <a:spcPct val="120000"/>
              </a:lnSpc>
              <a:buNone/>
            </a:pPr>
            <a:r>
              <a:rPr lang="en-US" altLang="zh-CN" dirty="0">
                <a:solidFill>
                  <a:srgbClr val="0000FF"/>
                </a:solidFill>
              </a:rPr>
              <a:t>  1</a:t>
            </a:r>
            <a:r>
              <a:rPr lang="en-US" altLang="zh-CN" dirty="0"/>
              <a:t>.0.0.1~</a:t>
            </a:r>
            <a:r>
              <a:rPr lang="en-US" altLang="zh-CN" dirty="0">
                <a:solidFill>
                  <a:srgbClr val="0000FF"/>
                </a:solidFill>
              </a:rPr>
              <a:t>126</a:t>
            </a:r>
            <a:r>
              <a:rPr lang="en-US" altLang="zh-CN" dirty="0"/>
              <a:t>.255.255.254</a:t>
            </a:r>
          </a:p>
          <a:p>
            <a:pPr algn="just" eaLnBrk="1" hangingPunct="1">
              <a:lnSpc>
                <a:spcPct val="120000"/>
              </a:lnSpc>
            </a:pPr>
            <a:r>
              <a:rPr lang="en-US" altLang="zh-CN" sz="2600" dirty="0"/>
              <a:t>A</a:t>
            </a:r>
            <a:r>
              <a:rPr lang="zh-CN" altLang="en-US" sz="2600" dirty="0"/>
              <a:t>类地址适用于有大量主机而局域网个数较少的大型网络。</a:t>
            </a:r>
          </a:p>
          <a:p>
            <a:pPr algn="just" eaLnBrk="1" hangingPunct="1">
              <a:lnSpc>
                <a:spcPct val="120000"/>
              </a:lnSpc>
            </a:pPr>
            <a:r>
              <a:rPr lang="en-US" altLang="zh-CN" sz="2600" dirty="0"/>
              <a:t>B</a:t>
            </a:r>
            <a:r>
              <a:rPr lang="zh-CN" altLang="en-US" sz="2600" dirty="0"/>
              <a:t>类网络的</a:t>
            </a:r>
            <a:r>
              <a:rPr lang="en-US" altLang="zh-CN" sz="2600" dirty="0"/>
              <a:t>IP=</a:t>
            </a:r>
            <a:r>
              <a:rPr lang="zh-CN" altLang="en-US" sz="2600" dirty="0"/>
              <a:t>网络地址</a:t>
            </a:r>
            <a:r>
              <a:rPr lang="en-US" altLang="zh-CN" sz="2600" dirty="0"/>
              <a:t>(</a:t>
            </a:r>
            <a:r>
              <a:rPr lang="zh-CN" altLang="en-US" sz="2600" dirty="0"/>
              <a:t>前</a:t>
            </a:r>
            <a:r>
              <a:rPr lang="en-US" altLang="zh-CN" sz="2600" dirty="0"/>
              <a:t>16</a:t>
            </a:r>
            <a:r>
              <a:rPr lang="zh-CN" altLang="en-US" sz="2600" dirty="0"/>
              <a:t>位</a:t>
            </a:r>
            <a:r>
              <a:rPr lang="en-US" altLang="zh-CN" sz="2600" dirty="0"/>
              <a:t>)+</a:t>
            </a:r>
            <a:r>
              <a:rPr lang="zh-CN" altLang="en-US" sz="2600" dirty="0"/>
              <a:t>主机地址</a:t>
            </a:r>
            <a:r>
              <a:rPr lang="en-US" altLang="zh-CN" sz="2600" dirty="0"/>
              <a:t>(</a:t>
            </a:r>
            <a:r>
              <a:rPr lang="zh-CN" altLang="en-US" sz="2600" dirty="0"/>
              <a:t>后</a:t>
            </a:r>
            <a:r>
              <a:rPr lang="en-US" altLang="zh-CN" sz="2600" dirty="0"/>
              <a:t>16</a:t>
            </a:r>
            <a:r>
              <a:rPr lang="zh-CN" altLang="en-US" sz="2600" dirty="0"/>
              <a:t>位</a:t>
            </a:r>
            <a:r>
              <a:rPr lang="en-US" altLang="zh-CN" sz="2600" dirty="0"/>
              <a:t>)</a:t>
            </a:r>
          </a:p>
          <a:p>
            <a:pPr marL="344487" lvl="1" indent="0" algn="just" eaLnBrk="1" hangingPunct="1">
              <a:lnSpc>
                <a:spcPct val="120000"/>
              </a:lnSpc>
              <a:buNone/>
            </a:pPr>
            <a:r>
              <a:rPr lang="en-US" altLang="zh-CN" dirty="0">
                <a:solidFill>
                  <a:srgbClr val="0000FF"/>
                </a:solidFill>
              </a:rPr>
              <a:t>128.0</a:t>
            </a:r>
            <a:r>
              <a:rPr lang="en-US" altLang="zh-CN" dirty="0"/>
              <a:t>.0.1~</a:t>
            </a:r>
            <a:r>
              <a:rPr lang="en-US" altLang="zh-CN" dirty="0">
                <a:solidFill>
                  <a:srgbClr val="0000FF"/>
                </a:solidFill>
              </a:rPr>
              <a:t>191.255</a:t>
            </a:r>
            <a:r>
              <a:rPr lang="en-US" altLang="zh-CN" dirty="0"/>
              <a:t>.255.254</a:t>
            </a:r>
          </a:p>
          <a:p>
            <a:pPr>
              <a:lnSpc>
                <a:spcPct val="120000"/>
              </a:lnSpc>
            </a:pPr>
            <a:r>
              <a:rPr lang="en-US" altLang="zh-CN" sz="2600" dirty="0"/>
              <a:t>B</a:t>
            </a:r>
            <a:r>
              <a:rPr lang="zh-CN" altLang="en-US" sz="2600" dirty="0"/>
              <a:t>类地址适用于中型网络如国际性大公司与政府机构。</a:t>
            </a:r>
          </a:p>
          <a:p>
            <a:pPr algn="just" eaLnBrk="1" hangingPunct="1">
              <a:lnSpc>
                <a:spcPct val="120000"/>
              </a:lnSpc>
            </a:pPr>
            <a:r>
              <a:rPr lang="en-US" altLang="zh-CN" sz="2600" dirty="0"/>
              <a:t>C</a:t>
            </a:r>
            <a:r>
              <a:rPr lang="zh-CN" altLang="en-US" sz="2600" dirty="0"/>
              <a:t>类网络的</a:t>
            </a:r>
            <a:r>
              <a:rPr lang="en-US" altLang="zh-CN" sz="2600" dirty="0"/>
              <a:t>IP=</a:t>
            </a:r>
            <a:r>
              <a:rPr lang="zh-CN" altLang="en-US" sz="2600" dirty="0"/>
              <a:t>网络地址</a:t>
            </a:r>
            <a:r>
              <a:rPr lang="en-US" altLang="zh-CN" sz="2600" dirty="0"/>
              <a:t>(</a:t>
            </a:r>
            <a:r>
              <a:rPr lang="zh-CN" altLang="en-US" sz="2600" dirty="0"/>
              <a:t>前</a:t>
            </a:r>
            <a:r>
              <a:rPr lang="en-US" altLang="zh-CN" sz="2600" dirty="0"/>
              <a:t>24</a:t>
            </a:r>
            <a:r>
              <a:rPr lang="zh-CN" altLang="en-US" sz="2600" dirty="0"/>
              <a:t>位</a:t>
            </a:r>
            <a:r>
              <a:rPr lang="en-US" altLang="zh-CN" sz="2600" dirty="0"/>
              <a:t>)+</a:t>
            </a:r>
            <a:r>
              <a:rPr lang="zh-CN" altLang="en-US" sz="2600" dirty="0"/>
              <a:t>主机地址</a:t>
            </a:r>
            <a:r>
              <a:rPr lang="en-US" altLang="zh-CN" sz="2600" dirty="0"/>
              <a:t>(</a:t>
            </a:r>
            <a:r>
              <a:rPr lang="zh-CN" altLang="en-US" sz="2600" dirty="0"/>
              <a:t>后</a:t>
            </a:r>
            <a:r>
              <a:rPr lang="en-US" altLang="zh-CN" sz="2600" dirty="0"/>
              <a:t>8</a:t>
            </a:r>
            <a:r>
              <a:rPr lang="zh-CN" altLang="en-US" sz="2600" dirty="0"/>
              <a:t>位</a:t>
            </a:r>
            <a:r>
              <a:rPr lang="en-US" altLang="zh-CN" sz="2600" dirty="0"/>
              <a:t>)</a:t>
            </a:r>
          </a:p>
          <a:p>
            <a:pPr marL="0" indent="0" algn="just" eaLnBrk="1" hangingPunct="1">
              <a:lnSpc>
                <a:spcPct val="120000"/>
              </a:lnSpc>
              <a:buNone/>
            </a:pPr>
            <a:r>
              <a:rPr lang="en-US" altLang="zh-CN" dirty="0">
                <a:solidFill>
                  <a:srgbClr val="0000FF"/>
                </a:solidFill>
              </a:rPr>
              <a:t>  </a:t>
            </a:r>
            <a:r>
              <a:rPr lang="en-US" altLang="zh-CN" sz="2600" dirty="0">
                <a:solidFill>
                  <a:srgbClr val="0000FF"/>
                </a:solidFill>
              </a:rPr>
              <a:t>192.0.0</a:t>
            </a:r>
            <a:r>
              <a:rPr lang="en-US" altLang="zh-CN" sz="2600" dirty="0"/>
              <a:t>.1~</a:t>
            </a:r>
            <a:r>
              <a:rPr lang="en-US" altLang="zh-CN" sz="2600" dirty="0">
                <a:solidFill>
                  <a:srgbClr val="0000FF"/>
                </a:solidFill>
              </a:rPr>
              <a:t>223.255.255</a:t>
            </a:r>
            <a:r>
              <a:rPr lang="en-US" altLang="zh-CN" sz="2600" dirty="0"/>
              <a:t>.254</a:t>
            </a:r>
          </a:p>
          <a:p>
            <a:pPr>
              <a:lnSpc>
                <a:spcPct val="120000"/>
              </a:lnSpc>
            </a:pPr>
            <a:r>
              <a:rPr lang="en-US" altLang="zh-CN" sz="2600" dirty="0"/>
              <a:t>C</a:t>
            </a:r>
            <a:r>
              <a:rPr lang="zh-CN" altLang="en-US" sz="2600" dirty="0"/>
              <a:t>类地址分配给小型网络，如公司、企业、高校和研究机构等。</a:t>
            </a:r>
            <a:endParaRPr lang="en-US" altLang="zh-CN" dirty="0"/>
          </a:p>
        </p:txBody>
      </p:sp>
      <p:sp>
        <p:nvSpPr>
          <p:cNvPr id="2" name="圆角矩形标注 1"/>
          <p:cNvSpPr/>
          <p:nvPr/>
        </p:nvSpPr>
        <p:spPr bwMode="auto">
          <a:xfrm>
            <a:off x="4788024" y="3032376"/>
            <a:ext cx="4320480" cy="612648"/>
          </a:xfrm>
          <a:prstGeom prst="wedgeRoundRectCallout">
            <a:avLst>
              <a:gd name="adj1" fmla="val -63384"/>
              <a:gd name="adj2" fmla="val -13311"/>
              <a:gd name="adj3" fmla="val 16667"/>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Arial" charset="0"/>
                <a:ea typeface="宋体" pitchFamily="2" charset="-122"/>
              </a:rPr>
              <a:t>10000000.00000000.00000000.00000001~</a:t>
            </a: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Arial" charset="0"/>
                <a:ea typeface="宋体" pitchFamily="2" charset="-122"/>
              </a:rPr>
              <a:t>10111111.11111111.11111111.11111110</a:t>
            </a:r>
            <a:endParaRPr kumimoji="0" lang="zh-CN" altLang="en-US" sz="1600" i="0" u="none" strike="noStrike" cap="none" normalizeH="0" baseline="0" dirty="0">
              <a:ln>
                <a:noFill/>
              </a:ln>
              <a:solidFill>
                <a:schemeClr val="tx1"/>
              </a:solidFill>
              <a:effectLst/>
              <a:latin typeface="Arial" charset="0"/>
              <a:ea typeface="宋体" pitchFamily="2" charset="-122"/>
            </a:endParaRPr>
          </a:p>
        </p:txBody>
      </p:sp>
      <p:sp>
        <p:nvSpPr>
          <p:cNvPr id="7" name="圆角矩形标注 6"/>
          <p:cNvSpPr/>
          <p:nvPr/>
        </p:nvSpPr>
        <p:spPr bwMode="auto">
          <a:xfrm>
            <a:off x="3419872" y="224064"/>
            <a:ext cx="4816152" cy="612648"/>
          </a:xfrm>
          <a:prstGeom prst="wedgeRoundRectCallout">
            <a:avLst>
              <a:gd name="adj1" fmla="val -38241"/>
              <a:gd name="adj2" fmla="val 159633"/>
              <a:gd name="adj3" fmla="val 16667"/>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chemeClr val="tx1"/>
                </a:solidFill>
                <a:effectLst/>
                <a:latin typeface="Arial" charset="0"/>
                <a:ea typeface="宋体" pitchFamily="2" charset="-122"/>
              </a:rPr>
              <a:t>00000001.00000000.00000000.00000001~</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ea typeface="宋体" pitchFamily="2" charset="-122"/>
              </a:rPr>
              <a:t>01111110.11111111.11111111.11111110</a:t>
            </a:r>
            <a:endParaRPr kumimoji="0" lang="zh-CN" altLang="en-US" sz="1800" i="0" u="none" strike="noStrike" cap="none" normalizeH="0" baseline="0" dirty="0">
              <a:ln>
                <a:noFill/>
              </a:ln>
              <a:solidFill>
                <a:schemeClr val="tx1"/>
              </a:solidFill>
              <a:effectLst/>
              <a:latin typeface="Arial" charset="0"/>
              <a:ea typeface="宋体" pitchFamily="2" charset="-122"/>
            </a:endParaRPr>
          </a:p>
        </p:txBody>
      </p:sp>
      <p:sp>
        <p:nvSpPr>
          <p:cNvPr id="8" name="圆角矩形标注 7"/>
          <p:cNvSpPr/>
          <p:nvPr/>
        </p:nvSpPr>
        <p:spPr bwMode="auto">
          <a:xfrm>
            <a:off x="4644008" y="4832576"/>
            <a:ext cx="4320480" cy="612648"/>
          </a:xfrm>
          <a:prstGeom prst="wedgeRoundRectCallout">
            <a:avLst>
              <a:gd name="adj1" fmla="val -50954"/>
              <a:gd name="adj2" fmla="val 3272"/>
              <a:gd name="adj3" fmla="val 16667"/>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Arial" charset="0"/>
                <a:ea typeface="宋体" pitchFamily="2" charset="-122"/>
              </a:rPr>
              <a:t>11000000.00000000.00000000.00000001~</a:t>
            </a: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a:ln>
                  <a:noFill/>
                </a:ln>
                <a:solidFill>
                  <a:schemeClr val="tx1"/>
                </a:solidFill>
                <a:effectLst/>
                <a:latin typeface="Arial" charset="0"/>
                <a:ea typeface="宋体" pitchFamily="2" charset="-122"/>
              </a:rPr>
              <a:t>11011111.11111111.11111111.11111110</a:t>
            </a:r>
            <a:endParaRPr kumimoji="0" lang="zh-CN" altLang="en-US" sz="1600" i="0" u="none" strike="noStrike" cap="none" normalizeH="0" baseline="0" dirty="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975059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grpId="1" nodeType="clickEffect">
                                  <p:stCondLst>
                                    <p:cond delay="0"/>
                                  </p:stCondLst>
                                  <p:childTnLst>
                                    <p:anim calcmode="lin" valueType="num">
                                      <p:cBhvr additive="base">
                                        <p:cTn id="31" dur="500"/>
                                        <p:tgtEl>
                                          <p:spTgt spid="8"/>
                                        </p:tgtEl>
                                        <p:attrNameLst>
                                          <p:attrName>ppt_x</p:attrName>
                                        </p:attrNameLst>
                                      </p:cBhvr>
                                      <p:tavLst>
                                        <p:tav tm="0">
                                          <p:val>
                                            <p:strVal val="ppt_x"/>
                                          </p:val>
                                        </p:tav>
                                        <p:tav tm="100000">
                                          <p:val>
                                            <p:strVal val="ppt_x"/>
                                          </p:val>
                                        </p:tav>
                                      </p:tavLst>
                                    </p:anim>
                                    <p:anim calcmode="lin" valueType="num">
                                      <p:cBhvr additive="base">
                                        <p:cTn id="32" dur="500"/>
                                        <p:tgtEl>
                                          <p:spTgt spid="8"/>
                                        </p:tgtEl>
                                        <p:attrNameLst>
                                          <p:attrName>ppt_y</p:attrName>
                                        </p:attrNameLst>
                                      </p:cBhvr>
                                      <p:tavLst>
                                        <p:tav tm="0">
                                          <p:val>
                                            <p:strVal val="ppt_y"/>
                                          </p:val>
                                        </p:tav>
                                        <p:tav tm="100000">
                                          <p:val>
                                            <p:strVal val="1+ppt_h/2"/>
                                          </p:val>
                                        </p:tav>
                                      </p:tavLst>
                                    </p:anim>
                                    <p:set>
                                      <p:cBhvr>
                                        <p:cTn id="3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8" grpId="0"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第</a:t>
            </a:r>
            <a:r>
              <a:rPr lang="en-US" altLang="zh-CN"/>
              <a:t>11</a:t>
            </a:r>
            <a:r>
              <a:rPr lang="zh-CN" altLang="en-US"/>
              <a:t>章 </a:t>
            </a:r>
            <a:r>
              <a:rPr lang="en-US" altLang="zh-CN"/>
              <a:t>Shell</a:t>
            </a:r>
            <a:r>
              <a:rPr lang="zh-CN" altLang="en-US"/>
              <a:t>编程</a:t>
            </a:r>
          </a:p>
        </p:txBody>
      </p:sp>
      <p:sp>
        <p:nvSpPr>
          <p:cNvPr id="3" name="内容占位符 2"/>
          <p:cNvSpPr>
            <a:spLocks noGrp="1"/>
          </p:cNvSpPr>
          <p:nvPr>
            <p:ph idx="1"/>
          </p:nvPr>
        </p:nvSpPr>
        <p:spPr/>
        <p:txBody>
          <a:bodyPr/>
          <a:lstStyle/>
          <a:p>
            <a:pPr>
              <a:lnSpc>
                <a:spcPct val="200000"/>
              </a:lnSpc>
            </a:pPr>
            <a:r>
              <a:rPr lang="zh-CN" altLang="en-US" sz="2800"/>
              <a:t>创建</a:t>
            </a:r>
            <a:r>
              <a:rPr lang="en-US" altLang="zh-CN" sz="2800"/>
              <a:t>shell </a:t>
            </a:r>
            <a:r>
              <a:rPr lang="zh-CN" altLang="en-US" sz="2800"/>
              <a:t>程序</a:t>
            </a:r>
            <a:endParaRPr lang="en-US" altLang="zh-CN" sz="2800"/>
          </a:p>
          <a:p>
            <a:pPr>
              <a:lnSpc>
                <a:spcPct val="200000"/>
              </a:lnSpc>
            </a:pPr>
            <a:r>
              <a:rPr lang="zh-CN" altLang="en-US" sz="2800"/>
              <a:t>对给出的</a:t>
            </a:r>
            <a:r>
              <a:rPr lang="en-US" altLang="zh-CN" sz="2800"/>
              <a:t>Shell</a:t>
            </a:r>
            <a:r>
              <a:rPr lang="zh-CN" altLang="en-US" sz="2800"/>
              <a:t>程序，进行语义解释，并说明</a:t>
            </a:r>
            <a:r>
              <a:rPr lang="en-US" altLang="zh-CN" sz="2800"/>
              <a:t>Shell</a:t>
            </a:r>
            <a:r>
              <a:rPr lang="zh-CN" altLang="en-US" sz="2800"/>
              <a:t>程序完成的功能。</a:t>
            </a:r>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35</a:t>
            </a:fld>
            <a:endParaRPr lang="en-US" altLang="zh-CN"/>
          </a:p>
        </p:txBody>
      </p:sp>
    </p:spTree>
    <p:extLst>
      <p:ext uri="{BB962C8B-B14F-4D97-AF65-F5344CB8AC3E}">
        <p14:creationId xmlns:p14="http://schemas.microsoft.com/office/powerpoint/2010/main" val="282451284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答疑安排</a:t>
            </a:r>
          </a:p>
        </p:txBody>
      </p:sp>
      <p:sp>
        <p:nvSpPr>
          <p:cNvPr id="3" name="内容占位符 2"/>
          <p:cNvSpPr>
            <a:spLocks noGrp="1"/>
          </p:cNvSpPr>
          <p:nvPr>
            <p:ph idx="1"/>
          </p:nvPr>
        </p:nvSpPr>
        <p:spPr>
          <a:xfrm>
            <a:off x="395536" y="1988840"/>
            <a:ext cx="8229600" cy="4411662"/>
          </a:xfrm>
        </p:spPr>
        <p:txBody>
          <a:bodyPr/>
          <a:lstStyle/>
          <a:p>
            <a:pPr marL="0" indent="0">
              <a:buNone/>
            </a:pPr>
            <a:r>
              <a:rPr lang="zh-CN" altLang="en-US" sz="3600" dirty="0">
                <a:latin typeface="黑体" panose="02010609060101010101" pitchFamily="49" charset="-122"/>
                <a:ea typeface="黑体" panose="02010609060101010101" pitchFamily="49" charset="-122"/>
              </a:rPr>
              <a:t>时间：十七周周二下午</a:t>
            </a:r>
            <a:r>
              <a:rPr lang="en-US" altLang="zh-CN" sz="3600" dirty="0">
                <a:latin typeface="黑体" panose="02010609060101010101" pitchFamily="49" charset="-122"/>
                <a:ea typeface="黑体" panose="02010609060101010101" pitchFamily="49" charset="-122"/>
              </a:rPr>
              <a:t>1</a:t>
            </a:r>
            <a:r>
              <a:rPr lang="zh-CN" altLang="en-US" sz="3600" dirty="0">
                <a:latin typeface="黑体" panose="02010609060101010101" pitchFamily="49" charset="-122"/>
                <a:ea typeface="黑体" panose="02010609060101010101" pitchFamily="49" charset="-122"/>
              </a:rPr>
              <a:t>：</a:t>
            </a:r>
            <a:r>
              <a:rPr lang="en-US" altLang="zh-CN" sz="3600" dirty="0">
                <a:latin typeface="黑体" panose="02010609060101010101" pitchFamily="49" charset="-122"/>
                <a:ea typeface="黑体" panose="02010609060101010101" pitchFamily="49" charset="-122"/>
              </a:rPr>
              <a:t>00</a:t>
            </a:r>
            <a:r>
              <a:rPr lang="zh-CN" altLang="en-US" sz="3600" dirty="0">
                <a:latin typeface="黑体" panose="02010609060101010101" pitchFamily="49" charset="-122"/>
                <a:ea typeface="黑体" panose="02010609060101010101" pitchFamily="49" charset="-122"/>
              </a:rPr>
              <a:t>～</a:t>
            </a:r>
            <a:r>
              <a:rPr lang="en-US" altLang="zh-CN" sz="3600" dirty="0">
                <a:latin typeface="黑体" panose="02010609060101010101" pitchFamily="49" charset="-122"/>
                <a:ea typeface="黑体" panose="02010609060101010101" pitchFamily="49" charset="-122"/>
              </a:rPr>
              <a:t>4</a:t>
            </a:r>
            <a:r>
              <a:rPr lang="zh-CN" altLang="en-US" sz="3600" dirty="0">
                <a:latin typeface="黑体" panose="02010609060101010101" pitchFamily="49" charset="-122"/>
                <a:ea typeface="黑体" panose="02010609060101010101" pitchFamily="49" charset="-122"/>
              </a:rPr>
              <a:t>：</a:t>
            </a:r>
            <a:r>
              <a:rPr lang="en-US" altLang="zh-CN" sz="3600" dirty="0">
                <a:latin typeface="黑体" panose="02010609060101010101" pitchFamily="49" charset="-122"/>
                <a:ea typeface="黑体" panose="02010609060101010101" pitchFamily="49" charset="-122"/>
              </a:rPr>
              <a:t>00</a:t>
            </a:r>
          </a:p>
          <a:p>
            <a:pPr marL="0" indent="0">
              <a:buNone/>
            </a:pPr>
            <a:r>
              <a:rPr lang="zh-CN" altLang="en-US" sz="3600" dirty="0">
                <a:latin typeface="黑体" panose="02010609060101010101" pitchFamily="49" charset="-122"/>
                <a:ea typeface="黑体" panose="02010609060101010101" pitchFamily="49" charset="-122"/>
              </a:rPr>
              <a:t>地点：西配楼</a:t>
            </a:r>
            <a:r>
              <a:rPr lang="en-US" altLang="zh-CN" sz="3600" dirty="0">
                <a:latin typeface="黑体" panose="02010609060101010101" pitchFamily="49" charset="-122"/>
                <a:ea typeface="黑体" panose="02010609060101010101" pitchFamily="49" charset="-122"/>
              </a:rPr>
              <a:t>302</a:t>
            </a:r>
            <a:endParaRPr lang="zh-CN" altLang="en-US" sz="36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36</a:t>
            </a:fld>
            <a:endParaRPr lang="en-US" altLang="zh-CN"/>
          </a:p>
        </p:txBody>
      </p:sp>
    </p:spTree>
    <p:extLst>
      <p:ext uri="{BB962C8B-B14F-4D97-AF65-F5344CB8AC3E}">
        <p14:creationId xmlns:p14="http://schemas.microsoft.com/office/powerpoint/2010/main" val="37966197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871" y="4499309"/>
            <a:ext cx="2066489" cy="657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pPr algn="ctr"/>
            <a:r>
              <a:rPr lang="zh-CN" altLang="en-US" sz="4000"/>
              <a:t>第</a:t>
            </a:r>
            <a:r>
              <a:rPr lang="en-US" altLang="zh-CN" sz="4000" dirty="0"/>
              <a:t>1</a:t>
            </a:r>
            <a:r>
              <a:rPr lang="zh-CN" altLang="en-US" sz="4000"/>
              <a:t>章 </a:t>
            </a:r>
            <a:r>
              <a:rPr lang="en-US" altLang="zh-CN" sz="4000" dirty="0"/>
              <a:t>Linux</a:t>
            </a:r>
            <a:r>
              <a:rPr lang="zh-CN" altLang="en-US" sz="4000"/>
              <a:t>概述</a:t>
            </a:r>
          </a:p>
        </p:txBody>
      </p:sp>
      <p:sp>
        <p:nvSpPr>
          <p:cNvPr id="3" name="内容占位符 2"/>
          <p:cNvSpPr>
            <a:spLocks noGrp="1"/>
          </p:cNvSpPr>
          <p:nvPr>
            <p:ph idx="1"/>
          </p:nvPr>
        </p:nvSpPr>
        <p:spPr>
          <a:xfrm>
            <a:off x="467544" y="923558"/>
            <a:ext cx="8229600" cy="5313754"/>
          </a:xfrm>
        </p:spPr>
        <p:txBody>
          <a:bodyPr/>
          <a:lstStyle/>
          <a:p>
            <a:pPr>
              <a:lnSpc>
                <a:spcPct val="150000"/>
              </a:lnSpc>
            </a:pPr>
            <a:r>
              <a:rPr lang="en-US" altLang="zh-CN" sz="2800" dirty="0"/>
              <a:t>Linux</a:t>
            </a:r>
            <a:r>
              <a:rPr lang="zh-CN" altLang="en-US" sz="2800" dirty="0"/>
              <a:t>操作系统的特点：</a:t>
            </a:r>
            <a:endParaRPr lang="en-US" altLang="zh-CN" sz="2800" dirty="0"/>
          </a:p>
          <a:p>
            <a:pPr lvl="1">
              <a:lnSpc>
                <a:spcPct val="150000"/>
              </a:lnSpc>
            </a:pPr>
            <a:r>
              <a:rPr lang="en-US" altLang="zh-CN" sz="2400" dirty="0">
                <a:solidFill>
                  <a:srgbClr val="0000CC"/>
                </a:solidFill>
                <a:latin typeface="+mn-ea"/>
              </a:rPr>
              <a:t>1</a:t>
            </a:r>
            <a:r>
              <a:rPr lang="zh-CN" altLang="en-US" sz="2400" dirty="0">
                <a:solidFill>
                  <a:srgbClr val="0000CC"/>
                </a:solidFill>
                <a:latin typeface="+mn-ea"/>
              </a:rPr>
              <a:t>．多任务、多用户</a:t>
            </a:r>
            <a:r>
              <a:rPr lang="en-US" altLang="zh-CN" sz="2400" dirty="0">
                <a:solidFill>
                  <a:srgbClr val="0000CC"/>
                </a:solidFill>
                <a:latin typeface="+mn-ea"/>
              </a:rPr>
              <a:t>		4</a:t>
            </a:r>
            <a:r>
              <a:rPr lang="zh-CN" altLang="en-US" sz="2400" dirty="0">
                <a:solidFill>
                  <a:srgbClr val="0000CC"/>
                </a:solidFill>
                <a:latin typeface="+mn-ea"/>
              </a:rPr>
              <a:t>．</a:t>
            </a:r>
            <a:r>
              <a:rPr lang="zh-CN" altLang="en-US" sz="2400" dirty="0">
                <a:solidFill>
                  <a:srgbClr val="0000CC"/>
                </a:solidFill>
                <a:latin typeface="+mn-ea"/>
                <a:sym typeface="宋体" pitchFamily="2" charset="-122"/>
              </a:rPr>
              <a:t>丰富的网络功能</a:t>
            </a:r>
            <a:endParaRPr lang="en-US" altLang="zh-CN" sz="2400" dirty="0">
              <a:solidFill>
                <a:srgbClr val="0000CC"/>
              </a:solidFill>
              <a:latin typeface="+mn-ea"/>
            </a:endParaRPr>
          </a:p>
          <a:p>
            <a:pPr lvl="1">
              <a:lnSpc>
                <a:spcPct val="150000"/>
              </a:lnSpc>
            </a:pPr>
            <a:r>
              <a:rPr lang="en-US" altLang="zh-CN" sz="2400" dirty="0">
                <a:solidFill>
                  <a:srgbClr val="0000CC"/>
                </a:solidFill>
                <a:latin typeface="+mn-ea"/>
              </a:rPr>
              <a:t>2</a:t>
            </a:r>
            <a:r>
              <a:rPr lang="zh-CN" altLang="en-US" sz="2400" dirty="0">
                <a:solidFill>
                  <a:srgbClr val="0000CC"/>
                </a:solidFill>
                <a:latin typeface="+mn-ea"/>
              </a:rPr>
              <a:t>．</a:t>
            </a:r>
            <a:r>
              <a:rPr lang="zh-CN" altLang="en-US" sz="2400" dirty="0">
                <a:solidFill>
                  <a:srgbClr val="0000CC"/>
                </a:solidFill>
              </a:rPr>
              <a:t>良好的兼容性</a:t>
            </a:r>
            <a:r>
              <a:rPr lang="en-US" altLang="zh-CN" sz="2400" dirty="0">
                <a:solidFill>
                  <a:srgbClr val="0000CC"/>
                </a:solidFill>
              </a:rPr>
              <a:t>		</a:t>
            </a:r>
            <a:r>
              <a:rPr lang="en-US" altLang="zh-CN" sz="2400" dirty="0">
                <a:solidFill>
                  <a:srgbClr val="0000CC"/>
                </a:solidFill>
                <a:latin typeface="+mn-ea"/>
              </a:rPr>
              <a:t>5</a:t>
            </a:r>
            <a:r>
              <a:rPr lang="zh-CN" altLang="en-US" sz="2400" dirty="0">
                <a:solidFill>
                  <a:srgbClr val="0000CC"/>
                </a:solidFill>
                <a:latin typeface="+mn-ea"/>
              </a:rPr>
              <a:t>．高度的稳定性</a:t>
            </a:r>
            <a:endParaRPr lang="en-US" altLang="zh-CN" sz="2400" dirty="0">
              <a:solidFill>
                <a:srgbClr val="0000CC"/>
              </a:solidFill>
            </a:endParaRPr>
          </a:p>
          <a:p>
            <a:pPr lvl="1">
              <a:lnSpc>
                <a:spcPct val="150000"/>
              </a:lnSpc>
            </a:pPr>
            <a:r>
              <a:rPr lang="en-US" altLang="zh-CN" sz="2400" dirty="0">
                <a:solidFill>
                  <a:srgbClr val="0000CC"/>
                </a:solidFill>
                <a:latin typeface="+mn-ea"/>
              </a:rPr>
              <a:t>3</a:t>
            </a:r>
            <a:r>
              <a:rPr lang="zh-CN" altLang="en-US" sz="2400" dirty="0">
                <a:solidFill>
                  <a:srgbClr val="0000CC"/>
                </a:solidFill>
                <a:latin typeface="+mn-ea"/>
              </a:rPr>
              <a:t>．</a:t>
            </a:r>
            <a:r>
              <a:rPr lang="zh-CN" altLang="en-US" sz="2400" dirty="0">
                <a:solidFill>
                  <a:srgbClr val="0000CC"/>
                </a:solidFill>
              </a:rPr>
              <a:t>良好的可移植性</a:t>
            </a:r>
            <a:r>
              <a:rPr lang="en-US" altLang="zh-CN" sz="2400" dirty="0">
                <a:solidFill>
                  <a:srgbClr val="0000CC"/>
                </a:solidFill>
              </a:rPr>
              <a:t>		</a:t>
            </a:r>
            <a:r>
              <a:rPr lang="en-US" altLang="zh-CN" sz="2400" dirty="0">
                <a:solidFill>
                  <a:srgbClr val="0000CC"/>
                </a:solidFill>
                <a:latin typeface="+mn-ea"/>
              </a:rPr>
              <a:t>6</a:t>
            </a:r>
            <a:r>
              <a:rPr lang="zh-CN" altLang="en-US" sz="2400" dirty="0">
                <a:solidFill>
                  <a:srgbClr val="0000CC"/>
                </a:solidFill>
                <a:latin typeface="+mn-ea"/>
              </a:rPr>
              <a:t>．友好的用户界面</a:t>
            </a:r>
            <a:endParaRPr lang="en-US" altLang="zh-CN" sz="2400" dirty="0">
              <a:solidFill>
                <a:srgbClr val="0000CC"/>
              </a:solidFill>
              <a:latin typeface="+mn-ea"/>
            </a:endParaRPr>
          </a:p>
          <a:p>
            <a:pPr>
              <a:lnSpc>
                <a:spcPct val="150000"/>
              </a:lnSpc>
            </a:pPr>
            <a:r>
              <a:rPr lang="en-US" altLang="zh-CN" sz="2800" dirty="0"/>
              <a:t>GNU</a:t>
            </a:r>
            <a:r>
              <a:rPr lang="zh-CN" altLang="en-US" sz="2800" dirty="0"/>
              <a:t>与自由软件；</a:t>
            </a:r>
            <a:endParaRPr lang="en-US" altLang="zh-CN" sz="2800" dirty="0"/>
          </a:p>
          <a:p>
            <a:pPr>
              <a:lnSpc>
                <a:spcPct val="150000"/>
              </a:lnSpc>
            </a:pPr>
            <a:r>
              <a:rPr lang="en-US" altLang="zh-CN" sz="2800" dirty="0"/>
              <a:t>Linux</a:t>
            </a:r>
            <a:r>
              <a:rPr lang="zh-CN" altLang="en-US" sz="2800" dirty="0"/>
              <a:t>版本号；</a:t>
            </a:r>
          </a:p>
        </p:txBody>
      </p:sp>
      <p:sp>
        <p:nvSpPr>
          <p:cNvPr id="5" name="灯片编号占位符 4"/>
          <p:cNvSpPr>
            <a:spLocks noGrp="1"/>
          </p:cNvSpPr>
          <p:nvPr>
            <p:ph type="sldNum" sz="quarter" idx="11"/>
          </p:nvPr>
        </p:nvSpPr>
        <p:spPr/>
        <p:txBody>
          <a:bodyPr/>
          <a:lstStyle/>
          <a:p>
            <a:pPr>
              <a:defRPr/>
            </a:pPr>
            <a:fld id="{4D09C395-E9C0-47E0-A4EB-CCB1441F801E}" type="slidenum">
              <a:rPr lang="en-US" altLang="zh-CN" smtClean="0"/>
              <a:pPr>
                <a:defRPr/>
              </a:pPr>
              <a:t>4</a:t>
            </a:fld>
            <a:endParaRPr lang="en-US" altLang="zh-CN" dirty="0"/>
          </a:p>
        </p:txBody>
      </p:sp>
      <p:grpSp>
        <p:nvGrpSpPr>
          <p:cNvPr id="6" name="组合 5"/>
          <p:cNvGrpSpPr/>
          <p:nvPr/>
        </p:nvGrpSpPr>
        <p:grpSpPr>
          <a:xfrm>
            <a:off x="5060897" y="4981969"/>
            <a:ext cx="3183511" cy="1255343"/>
            <a:chOff x="4086225" y="3475038"/>
            <a:chExt cx="4343400" cy="1908175"/>
          </a:xfrm>
        </p:grpSpPr>
        <p:grpSp>
          <p:nvGrpSpPr>
            <p:cNvPr id="7" name="Group 5"/>
            <p:cNvGrpSpPr>
              <a:grpSpLocks/>
            </p:cNvGrpSpPr>
            <p:nvPr/>
          </p:nvGrpSpPr>
          <p:grpSpPr bwMode="auto">
            <a:xfrm>
              <a:off x="4086225" y="3475038"/>
              <a:ext cx="1828800" cy="1069975"/>
              <a:chOff x="864" y="2448"/>
              <a:chExt cx="1152" cy="674"/>
            </a:xfrm>
          </p:grpSpPr>
          <p:sp>
            <p:nvSpPr>
              <p:cNvPr id="18" name="Line 6"/>
              <p:cNvSpPr>
                <a:spLocks noChangeShapeType="1"/>
              </p:cNvSpPr>
              <p:nvPr/>
            </p:nvSpPr>
            <p:spPr bwMode="auto">
              <a:xfrm flipV="1">
                <a:off x="1536" y="2448"/>
                <a:ext cx="384" cy="38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9" name="Line 7"/>
              <p:cNvSpPr>
                <a:spLocks noChangeShapeType="1"/>
              </p:cNvSpPr>
              <p:nvPr/>
            </p:nvSpPr>
            <p:spPr bwMode="auto">
              <a:xfrm>
                <a:off x="1776" y="2448"/>
                <a:ext cx="24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0" name="Text Box 8"/>
              <p:cNvSpPr txBox="1">
                <a:spLocks noChangeArrowheads="1"/>
              </p:cNvSpPr>
              <p:nvPr/>
            </p:nvSpPr>
            <p:spPr bwMode="auto">
              <a:xfrm>
                <a:off x="864" y="2880"/>
                <a:ext cx="96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lnSpc>
                    <a:spcPct val="80000"/>
                  </a:lnSpc>
                  <a:spcBef>
                    <a:spcPct val="50000"/>
                  </a:spcBef>
                </a:pPr>
                <a:r>
                  <a:rPr lang="zh-CN" altLang="en-US" b="1">
                    <a:ea typeface="楷体_GB2312" pitchFamily="49" charset="-122"/>
                  </a:rPr>
                  <a:t>主版本号</a:t>
                </a:r>
              </a:p>
            </p:txBody>
          </p:sp>
          <p:sp>
            <p:nvSpPr>
              <p:cNvPr id="21" name="AutoShape 9"/>
              <p:cNvSpPr>
                <a:spLocks noChangeArrowheads="1"/>
              </p:cNvSpPr>
              <p:nvPr/>
            </p:nvSpPr>
            <p:spPr bwMode="auto">
              <a:xfrm>
                <a:off x="912" y="2832"/>
                <a:ext cx="864" cy="288"/>
              </a:xfrm>
              <a:prstGeom prst="flowChartAlternateProcess">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8" name="Group 10"/>
            <p:cNvGrpSpPr>
              <a:grpSpLocks/>
            </p:cNvGrpSpPr>
            <p:nvPr/>
          </p:nvGrpSpPr>
          <p:grpSpPr bwMode="auto">
            <a:xfrm>
              <a:off x="5534025" y="3475038"/>
              <a:ext cx="1524000" cy="1908175"/>
              <a:chOff x="1776" y="2448"/>
              <a:chExt cx="960" cy="1202"/>
            </a:xfrm>
          </p:grpSpPr>
          <p:sp>
            <p:nvSpPr>
              <p:cNvPr id="14" name="Line 11"/>
              <p:cNvSpPr>
                <a:spLocks noChangeShapeType="1"/>
              </p:cNvSpPr>
              <p:nvPr/>
            </p:nvSpPr>
            <p:spPr bwMode="auto">
              <a:xfrm>
                <a:off x="2112" y="2448"/>
                <a:ext cx="24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5" name="Line 12"/>
              <p:cNvSpPr>
                <a:spLocks noChangeShapeType="1"/>
              </p:cNvSpPr>
              <p:nvPr/>
            </p:nvSpPr>
            <p:spPr bwMode="auto">
              <a:xfrm flipV="1">
                <a:off x="2256" y="2448"/>
                <a:ext cx="0" cy="9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 name="AutoShape 13"/>
              <p:cNvSpPr>
                <a:spLocks noChangeArrowheads="1"/>
              </p:cNvSpPr>
              <p:nvPr/>
            </p:nvSpPr>
            <p:spPr bwMode="auto">
              <a:xfrm>
                <a:off x="1824" y="3360"/>
                <a:ext cx="864" cy="288"/>
              </a:xfrm>
              <a:prstGeom prst="flowChartAlternateProcess">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 name="Text Box 14"/>
              <p:cNvSpPr txBox="1">
                <a:spLocks noChangeArrowheads="1"/>
              </p:cNvSpPr>
              <p:nvPr/>
            </p:nvSpPr>
            <p:spPr bwMode="auto">
              <a:xfrm>
                <a:off x="1776" y="3408"/>
                <a:ext cx="96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lnSpc>
                    <a:spcPct val="80000"/>
                  </a:lnSpc>
                  <a:spcBef>
                    <a:spcPct val="50000"/>
                  </a:spcBef>
                </a:pPr>
                <a:r>
                  <a:rPr lang="zh-CN" altLang="en-US" b="1">
                    <a:ea typeface="楷体_GB2312" pitchFamily="49" charset="-122"/>
                  </a:rPr>
                  <a:t>次版本号</a:t>
                </a:r>
              </a:p>
            </p:txBody>
          </p:sp>
        </p:grpSp>
        <p:grpSp>
          <p:nvGrpSpPr>
            <p:cNvPr id="9" name="Group 15"/>
            <p:cNvGrpSpPr>
              <a:grpSpLocks/>
            </p:cNvGrpSpPr>
            <p:nvPr/>
          </p:nvGrpSpPr>
          <p:grpSpPr bwMode="auto">
            <a:xfrm>
              <a:off x="6753225" y="3475038"/>
              <a:ext cx="1676400" cy="1069975"/>
              <a:chOff x="2544" y="2448"/>
              <a:chExt cx="1056" cy="674"/>
            </a:xfrm>
          </p:grpSpPr>
          <p:sp>
            <p:nvSpPr>
              <p:cNvPr id="10" name="Line 16"/>
              <p:cNvSpPr>
                <a:spLocks noChangeShapeType="1"/>
              </p:cNvSpPr>
              <p:nvPr/>
            </p:nvSpPr>
            <p:spPr bwMode="auto">
              <a:xfrm>
                <a:off x="2544" y="2448"/>
                <a:ext cx="24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 name="Line 17"/>
              <p:cNvSpPr>
                <a:spLocks noChangeShapeType="1"/>
              </p:cNvSpPr>
              <p:nvPr/>
            </p:nvSpPr>
            <p:spPr bwMode="auto">
              <a:xfrm flipH="1" flipV="1">
                <a:off x="2688" y="2448"/>
                <a:ext cx="384" cy="38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 name="AutoShape 18"/>
              <p:cNvSpPr>
                <a:spLocks noChangeArrowheads="1"/>
              </p:cNvSpPr>
              <p:nvPr/>
            </p:nvSpPr>
            <p:spPr bwMode="auto">
              <a:xfrm>
                <a:off x="2688" y="2832"/>
                <a:ext cx="864" cy="288"/>
              </a:xfrm>
              <a:prstGeom prst="flowChartAlternateProcess">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 name="Text Box 19"/>
              <p:cNvSpPr txBox="1">
                <a:spLocks noChangeArrowheads="1"/>
              </p:cNvSpPr>
              <p:nvPr/>
            </p:nvSpPr>
            <p:spPr bwMode="auto">
              <a:xfrm>
                <a:off x="2640" y="2880"/>
                <a:ext cx="96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lnSpc>
                    <a:spcPct val="80000"/>
                  </a:lnSpc>
                  <a:spcBef>
                    <a:spcPct val="50000"/>
                  </a:spcBef>
                </a:pPr>
                <a:r>
                  <a:rPr lang="zh-CN" altLang="en-US" b="1" dirty="0">
                    <a:ea typeface="楷体_GB2312" pitchFamily="49" charset="-122"/>
                  </a:rPr>
                  <a:t>末版本号</a:t>
                </a:r>
              </a:p>
            </p:txBody>
          </p:sp>
        </p:grpSp>
      </p:grpSp>
    </p:spTree>
    <p:extLst>
      <p:ext uri="{BB962C8B-B14F-4D97-AF65-F5344CB8AC3E}">
        <p14:creationId xmlns:p14="http://schemas.microsoft.com/office/powerpoint/2010/main" val="38216431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FF7DD4E-F30A-4C64-8C74-0326893EB004}"/>
              </a:ext>
            </a:extLst>
          </p:cNvPr>
          <p:cNvSpPr>
            <a:spLocks noGrp="1"/>
          </p:cNvSpPr>
          <p:nvPr>
            <p:ph type="sldNum" sz="quarter" idx="11"/>
          </p:nvPr>
        </p:nvSpPr>
        <p:spPr/>
        <p:txBody>
          <a:bodyPr/>
          <a:lstStyle/>
          <a:p>
            <a:pPr>
              <a:defRPr/>
            </a:pPr>
            <a:fld id="{4D09C395-E9C0-47E0-A4EB-CCB1441F801E}" type="slidenum">
              <a:rPr lang="en-US" altLang="zh-CN" smtClean="0"/>
              <a:pPr>
                <a:defRPr/>
              </a:pPr>
              <a:t>5</a:t>
            </a:fld>
            <a:endParaRPr lang="en-US" altLang="zh-CN"/>
          </a:p>
        </p:txBody>
      </p:sp>
      <p:sp>
        <p:nvSpPr>
          <p:cNvPr id="5" name="Rectangle 3">
            <a:extLst>
              <a:ext uri="{FF2B5EF4-FFF2-40B4-BE49-F238E27FC236}">
                <a16:creationId xmlns:a16="http://schemas.microsoft.com/office/drawing/2014/main" id="{7A3C1AED-52CE-4FEC-B4E5-99BF9F4E11A6}"/>
              </a:ext>
            </a:extLst>
          </p:cNvPr>
          <p:cNvSpPr txBox="1">
            <a:spLocks noChangeArrowheads="1"/>
          </p:cNvSpPr>
          <p:nvPr/>
        </p:nvSpPr>
        <p:spPr bwMode="auto">
          <a:xfrm>
            <a:off x="395536" y="1124744"/>
            <a:ext cx="640871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a:lstStyle>
          <a:p>
            <a:pPr marL="0" indent="0">
              <a:lnSpc>
                <a:spcPct val="120000"/>
              </a:lnSpc>
              <a:buFont typeface="Wingdings" pitchFamily="2" charset="2"/>
              <a:buNone/>
            </a:pPr>
            <a:r>
              <a:rPr lang="en-US" altLang="zh-CN" sz="1600" kern="0" dirty="0"/>
              <a:t>       GNU</a:t>
            </a:r>
            <a:r>
              <a:rPr lang="zh-CN" altLang="en-US" sz="1600" kern="0" dirty="0"/>
              <a:t>计划，又称革奴计划，是由麻省理工学院的研究员</a:t>
            </a:r>
            <a:r>
              <a:rPr lang="en-US" altLang="zh-CN" sz="1600" kern="0" dirty="0"/>
              <a:t>Richard Stallman</a:t>
            </a:r>
            <a:r>
              <a:rPr lang="zh-CN" altLang="en-US" sz="1600" kern="0" dirty="0"/>
              <a:t>在</a:t>
            </a:r>
            <a:r>
              <a:rPr lang="en-US" altLang="zh-CN" sz="1600" kern="0" dirty="0"/>
              <a:t>1983</a:t>
            </a:r>
            <a:r>
              <a:rPr lang="zh-CN" altLang="en-US" sz="1600" kern="0" dirty="0"/>
              <a:t>年</a:t>
            </a:r>
            <a:r>
              <a:rPr lang="en-US" altLang="zh-CN" sz="1600" kern="0" dirty="0"/>
              <a:t>9</a:t>
            </a:r>
            <a:r>
              <a:rPr lang="zh-CN" altLang="en-US" sz="1600" kern="0" dirty="0"/>
              <a:t>月</a:t>
            </a:r>
            <a:r>
              <a:rPr lang="en-US" altLang="zh-CN" sz="1600" kern="0" dirty="0"/>
              <a:t>27</a:t>
            </a:r>
            <a:r>
              <a:rPr lang="zh-CN" altLang="en-US" sz="1600" kern="0" dirty="0"/>
              <a:t>日公开发起的。它的目标是创建一套完全自由的操作系统。</a:t>
            </a:r>
            <a:r>
              <a:rPr lang="en-US" altLang="zh-CN" sz="1600" kern="0" dirty="0"/>
              <a:t> GNU</a:t>
            </a:r>
            <a:r>
              <a:rPr lang="zh-CN" altLang="en-US" sz="1600" kern="0" dirty="0"/>
              <a:t>计划就是要打破商业软件使用付费的枷锁；</a:t>
            </a:r>
            <a:r>
              <a:rPr lang="en-US" altLang="zh-CN" sz="1600" kern="0" dirty="0"/>
              <a:t>GNU</a:t>
            </a:r>
            <a:r>
              <a:rPr lang="zh-CN" altLang="en-US" sz="1600" kern="0" dirty="0"/>
              <a:t>计划下的任何软件，不只提供软件使用权、也提供软件源代码；</a:t>
            </a:r>
            <a:endParaRPr lang="en-US" altLang="zh-CN" sz="1600" kern="0" dirty="0"/>
          </a:p>
          <a:p>
            <a:pPr marL="0" indent="0">
              <a:lnSpc>
                <a:spcPct val="130000"/>
              </a:lnSpc>
              <a:buFont typeface="Wingdings" pitchFamily="2" charset="2"/>
              <a:buNone/>
            </a:pPr>
            <a:r>
              <a:rPr lang="en-US" altLang="zh-CN" sz="1600" kern="0" dirty="0"/>
              <a:t>Richard Stallman</a:t>
            </a:r>
            <a:r>
              <a:rPr lang="zh-CN" altLang="en-US" sz="1600" kern="0" dirty="0"/>
              <a:t>在此基础上提出了自由软件（</a:t>
            </a:r>
            <a:r>
              <a:rPr lang="en-US" altLang="zh-CN" sz="1600" kern="0" dirty="0"/>
              <a:t>Free Software</a:t>
            </a:r>
            <a:r>
              <a:rPr lang="zh-CN" altLang="en-US" sz="1600" kern="0" dirty="0"/>
              <a:t>）的概念。并成立了自由软件基金会（</a:t>
            </a:r>
            <a:r>
              <a:rPr lang="en-US" altLang="zh-CN" sz="1600" kern="0" dirty="0"/>
              <a:t>Free Software </a:t>
            </a:r>
            <a:r>
              <a:rPr lang="en-US" altLang="zh-CN" sz="1600" kern="0" dirty="0" err="1"/>
              <a:t>Foundation,FSF</a:t>
            </a:r>
            <a:r>
              <a:rPr lang="zh-CN" altLang="en-US" sz="1600" kern="0" dirty="0"/>
              <a:t>）实施</a:t>
            </a:r>
            <a:r>
              <a:rPr lang="en-US" altLang="zh-CN" sz="1600" kern="0" dirty="0"/>
              <a:t>GNU</a:t>
            </a:r>
            <a:r>
              <a:rPr lang="zh-CN" altLang="en-US" sz="1600" kern="0" dirty="0"/>
              <a:t>计划。</a:t>
            </a:r>
            <a:r>
              <a:rPr lang="en-US" altLang="zh-CN" sz="1600" kern="0" dirty="0"/>
              <a:t> </a:t>
            </a:r>
          </a:p>
          <a:p>
            <a:pPr marL="0" indent="0">
              <a:lnSpc>
                <a:spcPct val="130000"/>
              </a:lnSpc>
              <a:buFont typeface="Wingdings" pitchFamily="2" charset="2"/>
              <a:buNone/>
            </a:pPr>
            <a:r>
              <a:rPr lang="en-US" altLang="zh-CN" sz="1600" kern="0" dirty="0"/>
              <a:t>         FSF</a:t>
            </a:r>
            <a:r>
              <a:rPr lang="zh-CN" altLang="en-US" sz="1600" kern="0" dirty="0"/>
              <a:t>提出通用公共许可证（</a:t>
            </a:r>
            <a:r>
              <a:rPr lang="en-US" altLang="zh-CN" sz="1600" kern="0" dirty="0"/>
              <a:t>General Public </a:t>
            </a:r>
            <a:r>
              <a:rPr lang="en-US" altLang="zh-CN" sz="1600" kern="0" dirty="0" err="1"/>
              <a:t>Lincense,GPL</a:t>
            </a:r>
            <a:r>
              <a:rPr lang="zh-CN" altLang="en-US" sz="1600" kern="0" dirty="0"/>
              <a:t>）</a:t>
            </a:r>
            <a:r>
              <a:rPr lang="en-US" altLang="zh-CN" sz="1600" kern="0" dirty="0"/>
              <a:t>GPL</a:t>
            </a:r>
            <a:r>
              <a:rPr lang="zh-CN" altLang="en-US" sz="1600" kern="0" dirty="0"/>
              <a:t>允许用户自由下载，分发、修改和再分发源代码公开的自由软件，并可以向使用者收取一定服务费，但不允许任何人将源代码与服务做任何形式的捆绑与销售。</a:t>
            </a:r>
            <a:endParaRPr lang="en-US" altLang="zh-CN" sz="1600" kern="0" dirty="0"/>
          </a:p>
          <a:p>
            <a:pPr marL="0" indent="0">
              <a:lnSpc>
                <a:spcPct val="130000"/>
              </a:lnSpc>
              <a:buFont typeface="Wingdings" pitchFamily="2" charset="2"/>
              <a:buNone/>
            </a:pPr>
            <a:r>
              <a:rPr lang="zh-CN" altLang="en-US" sz="1600" kern="0" dirty="0">
                <a:latin typeface="+mn-ea"/>
              </a:rPr>
              <a:t>   目前全世界范围有无数自由软件开发自愿者加入</a:t>
            </a:r>
            <a:r>
              <a:rPr lang="en-US" altLang="zh-CN" sz="1600" kern="0" dirty="0">
                <a:latin typeface="+mn-ea"/>
              </a:rPr>
              <a:t>GNU</a:t>
            </a:r>
            <a:r>
              <a:rPr lang="zh-CN" altLang="en-US" sz="1600" kern="0" dirty="0">
                <a:latin typeface="+mn-ea"/>
              </a:rPr>
              <a:t>计划，并已经推出一系列自由软件来满足用户在各方面的需求。</a:t>
            </a:r>
            <a:r>
              <a:rPr lang="en-US" altLang="zh-CN" sz="1600" kern="0" dirty="0">
                <a:latin typeface="+mn-ea"/>
              </a:rPr>
              <a:t>Linux</a:t>
            </a:r>
            <a:r>
              <a:rPr lang="zh-CN" altLang="en-US" sz="1600" kern="0" dirty="0">
                <a:latin typeface="+mn-ea"/>
              </a:rPr>
              <a:t>是</a:t>
            </a:r>
            <a:r>
              <a:rPr lang="en-US" altLang="zh-CN" sz="1600" kern="0" dirty="0">
                <a:latin typeface="+mn-ea"/>
              </a:rPr>
              <a:t>GNU</a:t>
            </a:r>
            <a:r>
              <a:rPr lang="zh-CN" altLang="en-US" sz="1600" kern="0" dirty="0">
                <a:latin typeface="+mn-ea"/>
              </a:rPr>
              <a:t>的一个重要实现。</a:t>
            </a:r>
            <a:endParaRPr lang="en-US" altLang="zh-CN" sz="1600" kern="0" dirty="0"/>
          </a:p>
          <a:p>
            <a:pPr marL="0" indent="0">
              <a:lnSpc>
                <a:spcPct val="120000"/>
              </a:lnSpc>
              <a:buFont typeface="Wingdings" pitchFamily="2" charset="2"/>
              <a:buNone/>
            </a:pPr>
            <a:r>
              <a:rPr lang="en-US" altLang="zh-CN" sz="2800" kern="0" dirty="0"/>
              <a:t>    </a:t>
            </a:r>
          </a:p>
        </p:txBody>
      </p:sp>
      <p:sp>
        <p:nvSpPr>
          <p:cNvPr id="6" name="TextBox 3">
            <a:extLst>
              <a:ext uri="{FF2B5EF4-FFF2-40B4-BE49-F238E27FC236}">
                <a16:creationId xmlns:a16="http://schemas.microsoft.com/office/drawing/2014/main" id="{79EA1B3D-184C-4680-A7C1-4A89353BECC5}"/>
              </a:ext>
            </a:extLst>
          </p:cNvPr>
          <p:cNvSpPr txBox="1"/>
          <p:nvPr/>
        </p:nvSpPr>
        <p:spPr>
          <a:xfrm>
            <a:off x="7097178" y="4510977"/>
            <a:ext cx="1579278" cy="461665"/>
          </a:xfrm>
          <a:prstGeom prst="rect">
            <a:avLst/>
          </a:prstGeom>
          <a:noFill/>
        </p:spPr>
        <p:txBody>
          <a:bodyPr wrap="none" rtlCol="0">
            <a:spAutoFit/>
          </a:bodyPr>
          <a:lstStyle/>
          <a:p>
            <a:r>
              <a:rPr lang="en-US" altLang="zh-CN" sz="2400" dirty="0">
                <a:latin typeface="+mn-ea"/>
                <a:ea typeface="+mn-ea"/>
              </a:rPr>
              <a:t>GNU</a:t>
            </a:r>
            <a:r>
              <a:rPr lang="zh-CN" altLang="en-US" sz="2400" dirty="0">
                <a:latin typeface="+mn-ea"/>
                <a:ea typeface="+mn-ea"/>
              </a:rPr>
              <a:t>的标志</a:t>
            </a:r>
          </a:p>
        </p:txBody>
      </p:sp>
      <p:pic>
        <p:nvPicPr>
          <p:cNvPr id="7" name="Picture 5" descr="Gnu-m">
            <a:extLst>
              <a:ext uri="{FF2B5EF4-FFF2-40B4-BE49-F238E27FC236}">
                <a16:creationId xmlns:a16="http://schemas.microsoft.com/office/drawing/2014/main" id="{CB802129-ABF3-490F-A102-EF7D9C7EA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988840"/>
            <a:ext cx="2160240" cy="232483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E0315282-6BD2-4CB0-ABC3-6B290DFD6E10}"/>
              </a:ext>
            </a:extLst>
          </p:cNvPr>
          <p:cNvSpPr txBox="1"/>
          <p:nvPr/>
        </p:nvSpPr>
        <p:spPr>
          <a:xfrm>
            <a:off x="2483768" y="241647"/>
            <a:ext cx="4176464" cy="1077218"/>
          </a:xfrm>
          <a:prstGeom prst="rect">
            <a:avLst/>
          </a:prstGeom>
          <a:noFill/>
        </p:spPr>
        <p:txBody>
          <a:bodyPr wrap="square" rtlCol="0">
            <a:spAutoFit/>
          </a:bodyPr>
          <a:lstStyle/>
          <a:p>
            <a:r>
              <a:rPr lang="en-US" altLang="zh-CN" sz="3200" kern="0" dirty="0"/>
              <a:t> </a:t>
            </a:r>
            <a:r>
              <a:rPr lang="en-US" altLang="zh-CN" sz="3200" kern="0" dirty="0">
                <a:solidFill>
                  <a:srgbClr val="0000CC"/>
                </a:solidFill>
              </a:rPr>
              <a:t>GNU</a:t>
            </a:r>
            <a:r>
              <a:rPr lang="zh-CN" altLang="en-US" sz="3200" kern="0" dirty="0">
                <a:solidFill>
                  <a:srgbClr val="0000CC"/>
                </a:solidFill>
              </a:rPr>
              <a:t>与自由软件</a:t>
            </a:r>
            <a:endParaRPr lang="en-US" altLang="zh-CN" sz="3200" kern="0" dirty="0">
              <a:solidFill>
                <a:srgbClr val="0000CC"/>
              </a:solidFill>
            </a:endParaRPr>
          </a:p>
          <a:p>
            <a:endParaRPr lang="zh-CN" altLang="en-US" sz="3200" dirty="0"/>
          </a:p>
        </p:txBody>
      </p:sp>
    </p:spTree>
    <p:extLst>
      <p:ext uri="{BB962C8B-B14F-4D97-AF65-F5344CB8AC3E}">
        <p14:creationId xmlns:p14="http://schemas.microsoft.com/office/powerpoint/2010/main" val="242794600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1CBBBBE-BF80-4093-B330-3E3AC0210D4D}"/>
              </a:ext>
            </a:extLst>
          </p:cNvPr>
          <p:cNvSpPr>
            <a:spLocks noGrp="1"/>
          </p:cNvSpPr>
          <p:nvPr>
            <p:ph type="sldNum" sz="quarter" idx="11"/>
          </p:nvPr>
        </p:nvSpPr>
        <p:spPr/>
        <p:txBody>
          <a:bodyPr/>
          <a:lstStyle/>
          <a:p>
            <a:pPr>
              <a:defRPr/>
            </a:pPr>
            <a:fld id="{4D09C395-E9C0-47E0-A4EB-CCB1441F801E}" type="slidenum">
              <a:rPr lang="en-US" altLang="zh-CN" smtClean="0"/>
              <a:pPr>
                <a:defRPr/>
              </a:pPr>
              <a:t>6</a:t>
            </a:fld>
            <a:endParaRPr lang="en-US" altLang="zh-CN"/>
          </a:p>
        </p:txBody>
      </p:sp>
      <p:sp>
        <p:nvSpPr>
          <p:cNvPr id="5" name="Rectangle 2">
            <a:extLst>
              <a:ext uri="{FF2B5EF4-FFF2-40B4-BE49-F238E27FC236}">
                <a16:creationId xmlns:a16="http://schemas.microsoft.com/office/drawing/2014/main" id="{8297469D-C276-48BA-9214-600CDBE52DE5}"/>
              </a:ext>
            </a:extLst>
          </p:cNvPr>
          <p:cNvSpPr>
            <a:spLocks noGrp="1" noChangeArrowheads="1"/>
          </p:cNvSpPr>
          <p:nvPr>
            <p:ph type="title"/>
          </p:nvPr>
        </p:nvSpPr>
        <p:spPr>
          <a:xfrm>
            <a:off x="395536" y="44624"/>
            <a:ext cx="7543800" cy="858837"/>
          </a:xfrm>
        </p:spPr>
        <p:txBody>
          <a:bodyPr/>
          <a:lstStyle/>
          <a:p>
            <a:pPr eaLnBrk="1" hangingPunct="1"/>
            <a:r>
              <a:rPr lang="en-US" altLang="zh-CN" sz="4000" dirty="0">
                <a:latin typeface="+mj-ea"/>
              </a:rPr>
              <a:t>Linux</a:t>
            </a:r>
            <a:r>
              <a:rPr lang="zh-CN" altLang="en-US" sz="4000" dirty="0">
                <a:latin typeface="+mj-ea"/>
              </a:rPr>
              <a:t>内核版 </a:t>
            </a:r>
          </a:p>
        </p:txBody>
      </p:sp>
      <p:sp>
        <p:nvSpPr>
          <p:cNvPr id="6" name="Rectangle 3">
            <a:extLst>
              <a:ext uri="{FF2B5EF4-FFF2-40B4-BE49-F238E27FC236}">
                <a16:creationId xmlns:a16="http://schemas.microsoft.com/office/drawing/2014/main" id="{80527F99-769B-408F-85C3-2F897714988E}"/>
              </a:ext>
            </a:extLst>
          </p:cNvPr>
          <p:cNvSpPr txBox="1">
            <a:spLocks noChangeArrowheads="1"/>
          </p:cNvSpPr>
          <p:nvPr/>
        </p:nvSpPr>
        <p:spPr bwMode="auto">
          <a:xfrm>
            <a:off x="179512" y="1124744"/>
            <a:ext cx="8371656"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a:lstStyle>
          <a:p>
            <a:r>
              <a:rPr lang="en-US" altLang="zh-CN" sz="2600" kern="0">
                <a:solidFill>
                  <a:srgbClr val="0000CC"/>
                </a:solidFill>
              </a:rPr>
              <a:t>Linux</a:t>
            </a:r>
            <a:r>
              <a:rPr lang="zh-CN" altLang="en-US" sz="2600" kern="0">
                <a:solidFill>
                  <a:srgbClr val="0000CC"/>
                </a:solidFill>
              </a:rPr>
              <a:t>的内核版</a:t>
            </a:r>
            <a:r>
              <a:rPr lang="zh-CN" altLang="en-US" sz="2600" kern="0"/>
              <a:t>本号由</a:t>
            </a:r>
            <a:r>
              <a:rPr lang="en-US" altLang="zh-CN" sz="2600" kern="0"/>
              <a:t>3</a:t>
            </a:r>
            <a:r>
              <a:rPr lang="zh-CN" altLang="en-US" sz="2600" kern="0"/>
              <a:t>个数字组成，一般表示为</a:t>
            </a:r>
            <a:r>
              <a:rPr lang="en-US" altLang="zh-CN" sz="2600" kern="0"/>
              <a:t>X.Y.Z</a:t>
            </a:r>
            <a:r>
              <a:rPr lang="zh-CN" altLang="en-US" sz="2600" kern="0"/>
              <a:t>形式。其中：</a:t>
            </a:r>
            <a:endParaRPr lang="en-US" altLang="zh-CN" sz="2600" kern="0"/>
          </a:p>
          <a:p>
            <a:pPr marL="0" indent="0">
              <a:buFont typeface="Wingdings" pitchFamily="2" charset="2"/>
              <a:buNone/>
            </a:pPr>
            <a:r>
              <a:rPr lang="en-US" altLang="zh-CN" sz="2600" kern="0"/>
              <a:t>    X</a:t>
            </a:r>
            <a:r>
              <a:rPr lang="zh-CN" altLang="en-US" sz="2600" kern="0"/>
              <a:t>：表示主版本号，通常在一段时间内比较稳定。</a:t>
            </a:r>
            <a:endParaRPr lang="en-US" altLang="zh-CN" sz="2600" kern="0"/>
          </a:p>
          <a:p>
            <a:pPr marL="0" indent="0">
              <a:buFont typeface="Wingdings" pitchFamily="2" charset="2"/>
              <a:buNone/>
            </a:pPr>
            <a:r>
              <a:rPr lang="en-US" altLang="zh-CN" sz="2600" kern="0"/>
              <a:t>    Y</a:t>
            </a:r>
            <a:r>
              <a:rPr lang="zh-CN" altLang="en-US" sz="2600" kern="0"/>
              <a:t>：表示次版本号。偶数表示此内核版本是正式版 </a:t>
            </a:r>
            <a:endParaRPr lang="en-US" altLang="zh-CN" sz="2600" kern="0"/>
          </a:p>
          <a:p>
            <a:pPr marL="0" indent="0">
              <a:buFont typeface="Wingdings" pitchFamily="2" charset="2"/>
              <a:buNone/>
            </a:pPr>
            <a:r>
              <a:rPr lang="en-US" altLang="zh-CN" sz="2600" kern="0"/>
              <a:t>          </a:t>
            </a:r>
            <a:r>
              <a:rPr lang="zh-CN" altLang="en-US" sz="2600" kern="0"/>
              <a:t>本，可以公开发行；奇数表示此内核是测试版 </a:t>
            </a:r>
            <a:endParaRPr lang="en-US" altLang="zh-CN" sz="2600" kern="0"/>
          </a:p>
          <a:p>
            <a:pPr marL="0" indent="0">
              <a:buFont typeface="Wingdings" pitchFamily="2" charset="2"/>
              <a:buNone/>
            </a:pPr>
            <a:r>
              <a:rPr lang="en-US" altLang="zh-CN" sz="2600" kern="0"/>
              <a:t>          </a:t>
            </a:r>
            <a:r>
              <a:rPr lang="zh-CN" altLang="en-US" sz="2600" kern="0"/>
              <a:t>本，还不太稳定，仅供测试。</a:t>
            </a:r>
            <a:endParaRPr lang="en-US" altLang="zh-CN" sz="2600" kern="0"/>
          </a:p>
          <a:p>
            <a:pPr marL="0" indent="0">
              <a:buFont typeface="Wingdings" pitchFamily="2" charset="2"/>
              <a:buNone/>
            </a:pPr>
            <a:r>
              <a:rPr lang="en-US" altLang="zh-CN" sz="2600" kern="0"/>
              <a:t>    Z</a:t>
            </a:r>
            <a:r>
              <a:rPr lang="zh-CN" altLang="en-US" sz="2600" kern="0"/>
              <a:t>：表示修改次数。数值越大，表示修改次数越多，</a:t>
            </a:r>
            <a:endParaRPr lang="en-US" altLang="zh-CN" sz="2600" kern="0"/>
          </a:p>
          <a:p>
            <a:pPr marL="0" indent="0">
              <a:buFont typeface="Wingdings" pitchFamily="2" charset="2"/>
              <a:buNone/>
            </a:pPr>
            <a:r>
              <a:rPr lang="en-US" altLang="zh-CN" sz="2600" kern="0"/>
              <a:t>          </a:t>
            </a:r>
            <a:r>
              <a:rPr lang="zh-CN" altLang="en-US" sz="2600" kern="0"/>
              <a:t>版本相对更完善。</a:t>
            </a:r>
            <a:endParaRPr lang="en-US" altLang="zh-CN" sz="2600" kern="0"/>
          </a:p>
          <a:p>
            <a:pPr marL="0" indent="0">
              <a:buFont typeface="Wingdings" pitchFamily="2" charset="2"/>
              <a:buNone/>
            </a:pPr>
            <a:endParaRPr lang="en-US" altLang="zh-CN" sz="2600" kern="0" dirty="0"/>
          </a:p>
        </p:txBody>
      </p:sp>
      <p:pic>
        <p:nvPicPr>
          <p:cNvPr id="7" name="Picture 2">
            <a:extLst>
              <a:ext uri="{FF2B5EF4-FFF2-40B4-BE49-F238E27FC236}">
                <a16:creationId xmlns:a16="http://schemas.microsoft.com/office/drawing/2014/main" id="{CED8B731-EE26-466D-9B17-E9C64D45A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871" y="4499309"/>
            <a:ext cx="2066489" cy="657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组合 7">
            <a:extLst>
              <a:ext uri="{FF2B5EF4-FFF2-40B4-BE49-F238E27FC236}">
                <a16:creationId xmlns:a16="http://schemas.microsoft.com/office/drawing/2014/main" id="{BC1A1B60-22E8-44D0-927B-93FBD287BF25}"/>
              </a:ext>
            </a:extLst>
          </p:cNvPr>
          <p:cNvGrpSpPr/>
          <p:nvPr/>
        </p:nvGrpSpPr>
        <p:grpSpPr>
          <a:xfrm>
            <a:off x="5060897" y="4981969"/>
            <a:ext cx="3183511" cy="1255343"/>
            <a:chOff x="4086225" y="3475038"/>
            <a:chExt cx="4343400" cy="1908175"/>
          </a:xfrm>
        </p:grpSpPr>
        <p:grpSp>
          <p:nvGrpSpPr>
            <p:cNvPr id="9" name="Group 5">
              <a:extLst>
                <a:ext uri="{FF2B5EF4-FFF2-40B4-BE49-F238E27FC236}">
                  <a16:creationId xmlns:a16="http://schemas.microsoft.com/office/drawing/2014/main" id="{A9D9D536-0D3A-4416-B8B8-8B95A51A4416}"/>
                </a:ext>
              </a:extLst>
            </p:cNvPr>
            <p:cNvGrpSpPr>
              <a:grpSpLocks/>
            </p:cNvGrpSpPr>
            <p:nvPr/>
          </p:nvGrpSpPr>
          <p:grpSpPr bwMode="auto">
            <a:xfrm>
              <a:off x="4086225" y="3475038"/>
              <a:ext cx="1828800" cy="1069975"/>
              <a:chOff x="864" y="2448"/>
              <a:chExt cx="1152" cy="674"/>
            </a:xfrm>
          </p:grpSpPr>
          <p:sp>
            <p:nvSpPr>
              <p:cNvPr id="20" name="Line 6">
                <a:extLst>
                  <a:ext uri="{FF2B5EF4-FFF2-40B4-BE49-F238E27FC236}">
                    <a16:creationId xmlns:a16="http://schemas.microsoft.com/office/drawing/2014/main" id="{2A23D99E-4EBC-4870-9858-C661ABFCF468}"/>
                  </a:ext>
                </a:extLst>
              </p:cNvPr>
              <p:cNvSpPr>
                <a:spLocks noChangeShapeType="1"/>
              </p:cNvSpPr>
              <p:nvPr/>
            </p:nvSpPr>
            <p:spPr bwMode="auto">
              <a:xfrm flipV="1">
                <a:off x="1536" y="2448"/>
                <a:ext cx="384" cy="38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1" name="Line 7">
                <a:extLst>
                  <a:ext uri="{FF2B5EF4-FFF2-40B4-BE49-F238E27FC236}">
                    <a16:creationId xmlns:a16="http://schemas.microsoft.com/office/drawing/2014/main" id="{E190D6F1-B60D-4BB6-896F-9958729DD4A4}"/>
                  </a:ext>
                </a:extLst>
              </p:cNvPr>
              <p:cNvSpPr>
                <a:spLocks noChangeShapeType="1"/>
              </p:cNvSpPr>
              <p:nvPr/>
            </p:nvSpPr>
            <p:spPr bwMode="auto">
              <a:xfrm>
                <a:off x="1776" y="2448"/>
                <a:ext cx="24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2" name="Text Box 8">
                <a:extLst>
                  <a:ext uri="{FF2B5EF4-FFF2-40B4-BE49-F238E27FC236}">
                    <a16:creationId xmlns:a16="http://schemas.microsoft.com/office/drawing/2014/main" id="{DA27B770-6A3A-43DE-B6D3-345FFA0069EF}"/>
                  </a:ext>
                </a:extLst>
              </p:cNvPr>
              <p:cNvSpPr txBox="1">
                <a:spLocks noChangeArrowheads="1"/>
              </p:cNvSpPr>
              <p:nvPr/>
            </p:nvSpPr>
            <p:spPr bwMode="auto">
              <a:xfrm>
                <a:off x="864" y="2880"/>
                <a:ext cx="96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lnSpc>
                    <a:spcPct val="80000"/>
                  </a:lnSpc>
                  <a:spcBef>
                    <a:spcPct val="50000"/>
                  </a:spcBef>
                </a:pPr>
                <a:r>
                  <a:rPr lang="zh-CN" altLang="en-US" b="1">
                    <a:ea typeface="楷体_GB2312" pitchFamily="49" charset="-122"/>
                  </a:rPr>
                  <a:t>主版本号</a:t>
                </a:r>
              </a:p>
            </p:txBody>
          </p:sp>
          <p:sp>
            <p:nvSpPr>
              <p:cNvPr id="23" name="AutoShape 9">
                <a:extLst>
                  <a:ext uri="{FF2B5EF4-FFF2-40B4-BE49-F238E27FC236}">
                    <a16:creationId xmlns:a16="http://schemas.microsoft.com/office/drawing/2014/main" id="{1C7D433D-EDD0-437D-80F5-15BE157C8DFF}"/>
                  </a:ext>
                </a:extLst>
              </p:cNvPr>
              <p:cNvSpPr>
                <a:spLocks noChangeArrowheads="1"/>
              </p:cNvSpPr>
              <p:nvPr/>
            </p:nvSpPr>
            <p:spPr bwMode="auto">
              <a:xfrm>
                <a:off x="912" y="2832"/>
                <a:ext cx="864" cy="288"/>
              </a:xfrm>
              <a:prstGeom prst="flowChartAlternateProcess">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nvGrpSpPr>
            <p:cNvPr id="10" name="Group 10">
              <a:extLst>
                <a:ext uri="{FF2B5EF4-FFF2-40B4-BE49-F238E27FC236}">
                  <a16:creationId xmlns:a16="http://schemas.microsoft.com/office/drawing/2014/main" id="{B1DC4C30-CA7C-4647-8A5E-F29C0383F534}"/>
                </a:ext>
              </a:extLst>
            </p:cNvPr>
            <p:cNvGrpSpPr>
              <a:grpSpLocks/>
            </p:cNvGrpSpPr>
            <p:nvPr/>
          </p:nvGrpSpPr>
          <p:grpSpPr bwMode="auto">
            <a:xfrm>
              <a:off x="5534025" y="3475038"/>
              <a:ext cx="1524000" cy="1908175"/>
              <a:chOff x="1776" y="2448"/>
              <a:chExt cx="960" cy="1202"/>
            </a:xfrm>
          </p:grpSpPr>
          <p:sp>
            <p:nvSpPr>
              <p:cNvPr id="16" name="Line 11">
                <a:extLst>
                  <a:ext uri="{FF2B5EF4-FFF2-40B4-BE49-F238E27FC236}">
                    <a16:creationId xmlns:a16="http://schemas.microsoft.com/office/drawing/2014/main" id="{BF521392-8B92-4F54-BBED-22120A993AC9}"/>
                  </a:ext>
                </a:extLst>
              </p:cNvPr>
              <p:cNvSpPr>
                <a:spLocks noChangeShapeType="1"/>
              </p:cNvSpPr>
              <p:nvPr/>
            </p:nvSpPr>
            <p:spPr bwMode="auto">
              <a:xfrm>
                <a:off x="2112" y="2448"/>
                <a:ext cx="24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7" name="Line 12">
                <a:extLst>
                  <a:ext uri="{FF2B5EF4-FFF2-40B4-BE49-F238E27FC236}">
                    <a16:creationId xmlns:a16="http://schemas.microsoft.com/office/drawing/2014/main" id="{D65A7A12-78E3-4E2D-878A-303E3DCECC91}"/>
                  </a:ext>
                </a:extLst>
              </p:cNvPr>
              <p:cNvSpPr>
                <a:spLocks noChangeShapeType="1"/>
              </p:cNvSpPr>
              <p:nvPr/>
            </p:nvSpPr>
            <p:spPr bwMode="auto">
              <a:xfrm flipV="1">
                <a:off x="2256" y="2448"/>
                <a:ext cx="0" cy="9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8" name="AutoShape 13">
                <a:extLst>
                  <a:ext uri="{FF2B5EF4-FFF2-40B4-BE49-F238E27FC236}">
                    <a16:creationId xmlns:a16="http://schemas.microsoft.com/office/drawing/2014/main" id="{D9D77052-94BA-4D1E-A50E-33065921E8C1}"/>
                  </a:ext>
                </a:extLst>
              </p:cNvPr>
              <p:cNvSpPr>
                <a:spLocks noChangeArrowheads="1"/>
              </p:cNvSpPr>
              <p:nvPr/>
            </p:nvSpPr>
            <p:spPr bwMode="auto">
              <a:xfrm>
                <a:off x="1824" y="3360"/>
                <a:ext cx="864" cy="288"/>
              </a:xfrm>
              <a:prstGeom prst="flowChartAlternateProcess">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9" name="Text Box 14">
                <a:extLst>
                  <a:ext uri="{FF2B5EF4-FFF2-40B4-BE49-F238E27FC236}">
                    <a16:creationId xmlns:a16="http://schemas.microsoft.com/office/drawing/2014/main" id="{D2FAC4E4-D6DE-4A09-B6CF-0F45750F034A}"/>
                  </a:ext>
                </a:extLst>
              </p:cNvPr>
              <p:cNvSpPr txBox="1">
                <a:spLocks noChangeArrowheads="1"/>
              </p:cNvSpPr>
              <p:nvPr/>
            </p:nvSpPr>
            <p:spPr bwMode="auto">
              <a:xfrm>
                <a:off x="1776" y="3408"/>
                <a:ext cx="96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lnSpc>
                    <a:spcPct val="80000"/>
                  </a:lnSpc>
                  <a:spcBef>
                    <a:spcPct val="50000"/>
                  </a:spcBef>
                </a:pPr>
                <a:r>
                  <a:rPr lang="zh-CN" altLang="en-US" b="1">
                    <a:ea typeface="楷体_GB2312" pitchFamily="49" charset="-122"/>
                  </a:rPr>
                  <a:t>次版本号</a:t>
                </a:r>
              </a:p>
            </p:txBody>
          </p:sp>
        </p:grpSp>
        <p:grpSp>
          <p:nvGrpSpPr>
            <p:cNvPr id="11" name="Group 15">
              <a:extLst>
                <a:ext uri="{FF2B5EF4-FFF2-40B4-BE49-F238E27FC236}">
                  <a16:creationId xmlns:a16="http://schemas.microsoft.com/office/drawing/2014/main" id="{F452450F-024E-4929-8DF6-2C576EA4154D}"/>
                </a:ext>
              </a:extLst>
            </p:cNvPr>
            <p:cNvGrpSpPr>
              <a:grpSpLocks/>
            </p:cNvGrpSpPr>
            <p:nvPr/>
          </p:nvGrpSpPr>
          <p:grpSpPr bwMode="auto">
            <a:xfrm>
              <a:off x="6753225" y="3475038"/>
              <a:ext cx="1676400" cy="1069975"/>
              <a:chOff x="2544" y="2448"/>
              <a:chExt cx="1056" cy="674"/>
            </a:xfrm>
          </p:grpSpPr>
          <p:sp>
            <p:nvSpPr>
              <p:cNvPr id="12" name="Line 16">
                <a:extLst>
                  <a:ext uri="{FF2B5EF4-FFF2-40B4-BE49-F238E27FC236}">
                    <a16:creationId xmlns:a16="http://schemas.microsoft.com/office/drawing/2014/main" id="{485F26C3-1640-42B8-A4A1-422D757F7C70}"/>
                  </a:ext>
                </a:extLst>
              </p:cNvPr>
              <p:cNvSpPr>
                <a:spLocks noChangeShapeType="1"/>
              </p:cNvSpPr>
              <p:nvPr/>
            </p:nvSpPr>
            <p:spPr bwMode="auto">
              <a:xfrm>
                <a:off x="2544" y="2448"/>
                <a:ext cx="24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 name="Line 17">
                <a:extLst>
                  <a:ext uri="{FF2B5EF4-FFF2-40B4-BE49-F238E27FC236}">
                    <a16:creationId xmlns:a16="http://schemas.microsoft.com/office/drawing/2014/main" id="{60441476-85CA-4411-BB34-AC50C6CBE889}"/>
                  </a:ext>
                </a:extLst>
              </p:cNvPr>
              <p:cNvSpPr>
                <a:spLocks noChangeShapeType="1"/>
              </p:cNvSpPr>
              <p:nvPr/>
            </p:nvSpPr>
            <p:spPr bwMode="auto">
              <a:xfrm flipH="1" flipV="1">
                <a:off x="2688" y="2448"/>
                <a:ext cx="384" cy="38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4" name="AutoShape 18">
                <a:extLst>
                  <a:ext uri="{FF2B5EF4-FFF2-40B4-BE49-F238E27FC236}">
                    <a16:creationId xmlns:a16="http://schemas.microsoft.com/office/drawing/2014/main" id="{C31F8E9A-5356-47D7-BE31-C4F58A0DC4FD}"/>
                  </a:ext>
                </a:extLst>
              </p:cNvPr>
              <p:cNvSpPr>
                <a:spLocks noChangeArrowheads="1"/>
              </p:cNvSpPr>
              <p:nvPr/>
            </p:nvSpPr>
            <p:spPr bwMode="auto">
              <a:xfrm>
                <a:off x="2688" y="2832"/>
                <a:ext cx="864" cy="288"/>
              </a:xfrm>
              <a:prstGeom prst="flowChartAlternateProcess">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5" name="Text Box 19">
                <a:extLst>
                  <a:ext uri="{FF2B5EF4-FFF2-40B4-BE49-F238E27FC236}">
                    <a16:creationId xmlns:a16="http://schemas.microsoft.com/office/drawing/2014/main" id="{E9114515-BC74-4DE8-972D-5955182F3AC9}"/>
                  </a:ext>
                </a:extLst>
              </p:cNvPr>
              <p:cNvSpPr txBox="1">
                <a:spLocks noChangeArrowheads="1"/>
              </p:cNvSpPr>
              <p:nvPr/>
            </p:nvSpPr>
            <p:spPr bwMode="auto">
              <a:xfrm>
                <a:off x="2640" y="2880"/>
                <a:ext cx="96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lnSpc>
                    <a:spcPct val="80000"/>
                  </a:lnSpc>
                  <a:spcBef>
                    <a:spcPct val="50000"/>
                  </a:spcBef>
                </a:pPr>
                <a:r>
                  <a:rPr lang="zh-CN" altLang="en-US" b="1" dirty="0">
                    <a:ea typeface="楷体_GB2312" pitchFamily="49" charset="-122"/>
                  </a:rPr>
                  <a:t>末版本号</a:t>
                </a:r>
              </a:p>
            </p:txBody>
          </p:sp>
        </p:grpSp>
      </p:grpSp>
    </p:spTree>
    <p:extLst>
      <p:ext uri="{BB962C8B-B14F-4D97-AF65-F5344CB8AC3E}">
        <p14:creationId xmlns:p14="http://schemas.microsoft.com/office/powerpoint/2010/main" val="37786056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16632"/>
            <a:ext cx="7543800" cy="858837"/>
          </a:xfrm>
        </p:spPr>
        <p:txBody>
          <a:bodyPr/>
          <a:lstStyle/>
          <a:p>
            <a:pPr algn="ctr"/>
            <a:r>
              <a:rPr lang="zh-CN" altLang="en-US"/>
              <a:t>第</a:t>
            </a:r>
            <a:r>
              <a:rPr lang="en-US" altLang="zh-CN" dirty="0"/>
              <a:t>2</a:t>
            </a:r>
            <a:r>
              <a:rPr lang="zh-CN" altLang="en-US"/>
              <a:t>章 </a:t>
            </a:r>
            <a:r>
              <a:rPr lang="en-US" altLang="zh-CN" dirty="0"/>
              <a:t>Linux</a:t>
            </a:r>
            <a:r>
              <a:rPr lang="zh-CN" altLang="en-US"/>
              <a:t>内核</a:t>
            </a:r>
          </a:p>
        </p:txBody>
      </p:sp>
      <p:sp>
        <p:nvSpPr>
          <p:cNvPr id="3" name="内容占位符 2"/>
          <p:cNvSpPr>
            <a:spLocks noGrp="1"/>
          </p:cNvSpPr>
          <p:nvPr>
            <p:ph idx="1"/>
          </p:nvPr>
        </p:nvSpPr>
        <p:spPr>
          <a:xfrm>
            <a:off x="251520" y="1556792"/>
            <a:ext cx="7992888" cy="4752528"/>
          </a:xfrm>
        </p:spPr>
        <p:txBody>
          <a:bodyPr/>
          <a:lstStyle/>
          <a:p>
            <a:pPr>
              <a:lnSpc>
                <a:spcPct val="120000"/>
              </a:lnSpc>
            </a:pPr>
            <a:r>
              <a:rPr lang="en-US" altLang="zh-CN" dirty="0"/>
              <a:t>Linux</a:t>
            </a:r>
            <a:r>
              <a:rPr lang="zh-CN" altLang="en-US" dirty="0"/>
              <a:t>内核，管理着整个计算机系统的软硬件资源。控制整个计算机的运行。提供相应的硬件驱动程序和网络接口程序，并管理所有应用程序的执行，决定着系统的性能和稳定性。</a:t>
            </a:r>
          </a:p>
          <a:p>
            <a:pPr>
              <a:lnSpc>
                <a:spcPct val="120000"/>
              </a:lnSpc>
            </a:pPr>
            <a:r>
              <a:rPr lang="en-US" altLang="zh-CN" dirty="0"/>
              <a:t>Linux</a:t>
            </a:r>
            <a:r>
              <a:rPr lang="zh-CN" altLang="en-US" dirty="0"/>
              <a:t>内核子系统包括：进程调度、内存管理、虚拟文件系统、网络接口、进程间通信。</a:t>
            </a:r>
            <a:endParaRPr lang="en-US" altLang="zh-CN" dirty="0"/>
          </a:p>
          <a:p>
            <a:pPr>
              <a:lnSpc>
                <a:spcPct val="120000"/>
              </a:lnSpc>
            </a:pPr>
            <a:r>
              <a:rPr lang="zh-CN" altLang="en-US" dirty="0"/>
              <a:t>每一部分的功能及作用如下：</a:t>
            </a:r>
          </a:p>
          <a:p>
            <a:endParaRPr lang="zh-CN" altLang="en-US" dirty="0"/>
          </a:p>
        </p:txBody>
      </p:sp>
      <p:sp>
        <p:nvSpPr>
          <p:cNvPr id="5" name="灯片编号占位符 4"/>
          <p:cNvSpPr>
            <a:spLocks noGrp="1"/>
          </p:cNvSpPr>
          <p:nvPr>
            <p:ph type="sldNum" sz="quarter" idx="11"/>
          </p:nvPr>
        </p:nvSpPr>
        <p:spPr/>
        <p:txBody>
          <a:bodyPr/>
          <a:lstStyle/>
          <a:p>
            <a:pPr>
              <a:defRPr/>
            </a:pPr>
            <a:fld id="{4D09C395-E9C0-47E0-A4EB-CCB1441F801E}" type="slidenum">
              <a:rPr lang="en-US" altLang="zh-CN" smtClean="0"/>
              <a:pPr>
                <a:defRPr/>
              </a:pPr>
              <a:t>7</a:t>
            </a:fld>
            <a:endParaRPr lang="en-US" altLang="zh-CN" dirty="0"/>
          </a:p>
        </p:txBody>
      </p:sp>
    </p:spTree>
    <p:extLst>
      <p:ext uri="{BB962C8B-B14F-4D97-AF65-F5344CB8AC3E}">
        <p14:creationId xmlns:p14="http://schemas.microsoft.com/office/powerpoint/2010/main" val="31952000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Linux</a:t>
            </a:r>
            <a:r>
              <a:rPr lang="zh-CN" altLang="en-US" dirty="0"/>
              <a:t>内核</a:t>
            </a:r>
          </a:p>
        </p:txBody>
      </p:sp>
      <p:sp>
        <p:nvSpPr>
          <p:cNvPr id="3" name="内容占位符 2"/>
          <p:cNvSpPr>
            <a:spLocks noGrp="1"/>
          </p:cNvSpPr>
          <p:nvPr>
            <p:ph idx="1"/>
          </p:nvPr>
        </p:nvSpPr>
        <p:spPr>
          <a:xfrm>
            <a:off x="179512" y="1628800"/>
            <a:ext cx="8003232" cy="4411662"/>
          </a:xfrm>
        </p:spPr>
        <p:txBody>
          <a:bodyPr/>
          <a:lstStyle/>
          <a:p>
            <a:r>
              <a:rPr lang="zh-CN" altLang="en-US" sz="2500" dirty="0"/>
              <a:t>进程调度（</a:t>
            </a:r>
            <a:r>
              <a:rPr lang="en-US" altLang="zh-CN" sz="2500" dirty="0"/>
              <a:t>SCHED</a:t>
            </a:r>
            <a:r>
              <a:rPr lang="zh-CN" altLang="en-US" sz="2500" dirty="0"/>
              <a:t>）</a:t>
            </a:r>
            <a:r>
              <a:rPr lang="en-US" altLang="zh-CN" sz="2500" dirty="0"/>
              <a:t>:</a:t>
            </a:r>
            <a:r>
              <a:rPr lang="zh-CN" altLang="en-US" sz="2500" dirty="0"/>
              <a:t>控制进程对</a:t>
            </a:r>
            <a:r>
              <a:rPr lang="en-US" altLang="zh-CN" sz="2500" dirty="0"/>
              <a:t>CPU</a:t>
            </a:r>
            <a:r>
              <a:rPr lang="zh-CN" altLang="en-US" sz="2500" dirty="0"/>
              <a:t>的访问。当需要选择下一个进程运行时，由调度程序选择最值得运行的进程；</a:t>
            </a:r>
            <a:endParaRPr lang="en-US" altLang="zh-CN" sz="2500" dirty="0"/>
          </a:p>
          <a:p>
            <a:r>
              <a:rPr lang="zh-CN" altLang="en-US" sz="2500" dirty="0"/>
              <a:t>内存管理（</a:t>
            </a:r>
            <a:r>
              <a:rPr lang="en-US" altLang="zh-CN" sz="2500" dirty="0"/>
              <a:t>MM</a:t>
            </a:r>
            <a:r>
              <a:rPr lang="zh-CN" altLang="en-US" sz="2500" dirty="0"/>
              <a:t>）允许多个进程安全的共享主内存区域；</a:t>
            </a:r>
            <a:endParaRPr lang="en-US" altLang="zh-CN" sz="2500" dirty="0"/>
          </a:p>
          <a:p>
            <a:r>
              <a:rPr lang="zh-CN" altLang="en-US" sz="2500" dirty="0"/>
              <a:t>虚拟文件系统（</a:t>
            </a:r>
            <a:r>
              <a:rPr lang="en-US" altLang="zh-CN" sz="2500" dirty="0" err="1"/>
              <a:t>VirtualFileSystem,VFS</a:t>
            </a:r>
            <a:r>
              <a:rPr lang="zh-CN" altLang="en-US" sz="2500" dirty="0"/>
              <a:t>）隐藏了各种硬件的具体细节，为所有的设备提供了统一的接口，</a:t>
            </a:r>
            <a:r>
              <a:rPr lang="en-US" altLang="zh-CN" sz="2500" dirty="0"/>
              <a:t>VFS</a:t>
            </a:r>
            <a:r>
              <a:rPr lang="zh-CN" altLang="en-US" sz="2500" dirty="0"/>
              <a:t>提供了多达数十种不同的文件系统；</a:t>
            </a:r>
            <a:endParaRPr lang="en-US" altLang="zh-CN" sz="2500" dirty="0"/>
          </a:p>
          <a:p>
            <a:r>
              <a:rPr lang="zh-CN" altLang="en-US" sz="2500" dirty="0"/>
              <a:t>网络接口（</a:t>
            </a:r>
            <a:r>
              <a:rPr lang="en-US" altLang="zh-CN" sz="2500" dirty="0"/>
              <a:t>NET</a:t>
            </a:r>
            <a:r>
              <a:rPr lang="zh-CN" altLang="en-US" sz="2500" dirty="0"/>
              <a:t>）提供了对各种网络标准的存取和各种网络硬件的支持；</a:t>
            </a:r>
            <a:endParaRPr lang="en-US" altLang="zh-CN" sz="2500" dirty="0"/>
          </a:p>
          <a:p>
            <a:r>
              <a:rPr lang="zh-CN" altLang="en-US" sz="2500" dirty="0"/>
              <a:t>进程间通讯</a:t>
            </a:r>
            <a:r>
              <a:rPr lang="en-US" altLang="zh-CN" sz="2500" dirty="0"/>
              <a:t>(IPC) </a:t>
            </a:r>
            <a:r>
              <a:rPr lang="zh-CN" altLang="en-US" sz="2500" dirty="0"/>
              <a:t>支持进程间各种通信机制。</a:t>
            </a:r>
          </a:p>
        </p:txBody>
      </p:sp>
      <p:sp>
        <p:nvSpPr>
          <p:cNvPr id="4" name="灯片编号占位符 3"/>
          <p:cNvSpPr>
            <a:spLocks noGrp="1"/>
          </p:cNvSpPr>
          <p:nvPr>
            <p:ph type="sldNum" sz="quarter" idx="11"/>
          </p:nvPr>
        </p:nvSpPr>
        <p:spPr/>
        <p:txBody>
          <a:bodyPr/>
          <a:lstStyle/>
          <a:p>
            <a:pPr>
              <a:defRPr/>
            </a:pPr>
            <a:fld id="{4D09C395-E9C0-47E0-A4EB-CCB1441F801E}" type="slidenum">
              <a:rPr lang="en-US" altLang="zh-CN" smtClean="0"/>
              <a:pPr>
                <a:defRPr/>
              </a:pPr>
              <a:t>8</a:t>
            </a:fld>
            <a:endParaRPr lang="en-US" altLang="zh-CN"/>
          </a:p>
        </p:txBody>
      </p:sp>
    </p:spTree>
    <p:extLst>
      <p:ext uri="{BB962C8B-B14F-4D97-AF65-F5344CB8AC3E}">
        <p14:creationId xmlns:p14="http://schemas.microsoft.com/office/powerpoint/2010/main" val="13842846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mn-lt"/>
              </a:rPr>
              <a:t>Linux</a:t>
            </a:r>
            <a:r>
              <a:rPr lang="zh-CN" altLang="en-US" dirty="0">
                <a:latin typeface="+mn-ea"/>
              </a:rPr>
              <a:t>内核的技术特点</a:t>
            </a:r>
            <a:endParaRPr lang="zh-CN" altLang="en-US" dirty="0"/>
          </a:p>
        </p:txBody>
      </p:sp>
      <p:sp>
        <p:nvSpPr>
          <p:cNvPr id="3" name="内容占位符 2"/>
          <p:cNvSpPr>
            <a:spLocks noGrp="1"/>
          </p:cNvSpPr>
          <p:nvPr>
            <p:ph idx="1"/>
          </p:nvPr>
        </p:nvSpPr>
        <p:spPr>
          <a:xfrm>
            <a:off x="323528" y="1484784"/>
            <a:ext cx="7920880" cy="4752528"/>
          </a:xfrm>
          <a:noFill/>
          <a:ln>
            <a:noFill/>
          </a:ln>
        </p:spPr>
        <p:txBody>
          <a:bodyPr vert="horz" wrap="square" lIns="91440" tIns="45720" rIns="91440" bIns="45720" numCol="1" anchor="t" anchorCtr="0" compatLnSpc="1">
            <a:prstTxWarp prst="textNoShape">
              <a:avLst/>
            </a:prstTxWarp>
          </a:bodyPr>
          <a:lstStyle/>
          <a:p>
            <a:pPr marL="0" indent="0">
              <a:buNone/>
            </a:pPr>
            <a:r>
              <a:rPr lang="en-US" altLang="zh-CN" sz="2800" dirty="0"/>
              <a:t>1. Linux</a:t>
            </a:r>
            <a:r>
              <a:rPr lang="zh-CN" altLang="en-US" sz="2800" dirty="0"/>
              <a:t>内核被设计成宏内核结构。</a:t>
            </a:r>
            <a:endParaRPr lang="en-US" altLang="zh-CN" sz="2800" dirty="0"/>
          </a:p>
          <a:p>
            <a:pPr marL="0" indent="0">
              <a:buNone/>
            </a:pPr>
            <a:r>
              <a:rPr lang="en-US" altLang="zh-CN" sz="2800" dirty="0"/>
              <a:t>2. Linux</a:t>
            </a:r>
            <a:r>
              <a:rPr lang="zh-CN" altLang="en-US" sz="2800" dirty="0"/>
              <a:t>内核在</a:t>
            </a:r>
            <a:r>
              <a:rPr lang="en-US" altLang="zh-CN" sz="2800" dirty="0"/>
              <a:t>2.6</a:t>
            </a:r>
            <a:r>
              <a:rPr lang="zh-CN" altLang="en-US" sz="2800" dirty="0"/>
              <a:t>版本之前是单线程结构。</a:t>
            </a:r>
          </a:p>
          <a:p>
            <a:pPr marL="0" indent="0">
              <a:buNone/>
            </a:pPr>
            <a:r>
              <a:rPr lang="en-US" altLang="zh-CN" sz="2800" dirty="0"/>
              <a:t>3. Linux</a:t>
            </a:r>
            <a:r>
              <a:rPr lang="zh-CN" altLang="en-US" sz="2800" dirty="0"/>
              <a:t>内核支持动态加载内核模块。</a:t>
            </a:r>
            <a:endParaRPr lang="en-US" altLang="zh-CN" sz="2800" dirty="0"/>
          </a:p>
          <a:p>
            <a:pPr marL="0" indent="0">
              <a:buNone/>
            </a:pPr>
            <a:r>
              <a:rPr lang="en-US" altLang="zh-CN" sz="2800" dirty="0"/>
              <a:t>4. </a:t>
            </a:r>
            <a:r>
              <a:rPr lang="en-US" altLang="zh-CN" sz="2800" dirty="0" err="1"/>
              <a:t>linux</a:t>
            </a:r>
            <a:r>
              <a:rPr lang="zh-CN" altLang="en-US" sz="2800" dirty="0"/>
              <a:t>简化了分段机制，内核采用虚拟内存技术。</a:t>
            </a:r>
            <a:endParaRPr lang="en-US" altLang="zh-CN" sz="2800" dirty="0"/>
          </a:p>
          <a:p>
            <a:r>
              <a:rPr lang="zh-CN" altLang="en-US" sz="2800" dirty="0"/>
              <a:t>使得内存空间达到</a:t>
            </a:r>
            <a:r>
              <a:rPr lang="en-US" altLang="zh-CN" sz="2800" dirty="0" err="1"/>
              <a:t>4GB</a:t>
            </a:r>
            <a:r>
              <a:rPr lang="zh-CN" altLang="en-US" sz="2800" dirty="0"/>
              <a:t>。其中</a:t>
            </a:r>
            <a:r>
              <a:rPr lang="en-US" altLang="zh-CN" sz="2800" dirty="0" err="1"/>
              <a:t>0~3G</a:t>
            </a:r>
            <a:r>
              <a:rPr lang="zh-CN" altLang="en-US" sz="2800" dirty="0"/>
              <a:t>属于用户空间，这个空间对系统中的其他进程是不可见的，称为用户段，</a:t>
            </a:r>
            <a:r>
              <a:rPr lang="en-US" altLang="zh-CN" sz="2800" dirty="0" err="1"/>
              <a:t>3G~4G</a:t>
            </a:r>
            <a:r>
              <a:rPr lang="zh-CN" altLang="en-US" sz="2800" dirty="0"/>
              <a:t>属于内核空间，称为内核段。因为每个进程可以通过系统调用进入内核，最高的</a:t>
            </a:r>
            <a:r>
              <a:rPr lang="en-US" altLang="zh-CN" sz="2800" dirty="0" err="1"/>
              <a:t>1GB</a:t>
            </a:r>
            <a:r>
              <a:rPr lang="zh-CN" altLang="en-US" sz="2800" dirty="0"/>
              <a:t>内核空间则为所有进程以及内核所共享。</a:t>
            </a:r>
            <a:endParaRPr lang="en-US" altLang="zh-CN" sz="28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9</a:t>
            </a:fld>
            <a:endParaRPr lang="en-US" altLang="zh-CN"/>
          </a:p>
        </p:txBody>
      </p:sp>
    </p:spTree>
    <p:extLst>
      <p:ext uri="{BB962C8B-B14F-4D97-AF65-F5344CB8AC3E}">
        <p14:creationId xmlns:p14="http://schemas.microsoft.com/office/powerpoint/2010/main" val="551197466"/>
      </p:ext>
    </p:extLst>
  </p:cSld>
  <p:clrMapOvr>
    <a:masterClrMapping/>
  </p:clrMapOvr>
  <p:transition/>
</p:sld>
</file>

<file path=ppt/theme/theme1.xml><?xml version="1.0" encoding="utf-8"?>
<a:theme xmlns:a="http://schemas.openxmlformats.org/drawingml/2006/main" name="2_Network">
  <a:themeElements>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2_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2_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2_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Network">
  <a:themeElements>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3_Network">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11631</TotalTime>
  <Words>3301</Words>
  <Application>Microsoft Office PowerPoint</Application>
  <PresentationFormat>全屏显示(4:3)</PresentationFormat>
  <Paragraphs>272</Paragraphs>
  <Slides>36</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36</vt:i4>
      </vt:variant>
    </vt:vector>
  </HeadingPairs>
  <TitlesOfParts>
    <vt:vector size="45" baseType="lpstr">
      <vt:lpstr>AR PL UMing CN</vt:lpstr>
      <vt:lpstr>黑体</vt:lpstr>
      <vt:lpstr>楷体_GB2312</vt:lpstr>
      <vt:lpstr>宋体</vt:lpstr>
      <vt:lpstr>Arial</vt:lpstr>
      <vt:lpstr>Times New Roman</vt:lpstr>
      <vt:lpstr>Wingdings</vt:lpstr>
      <vt:lpstr>2_Network</vt:lpstr>
      <vt:lpstr>3_Network</vt:lpstr>
      <vt:lpstr>       Linux应用              期末考试安排 </vt:lpstr>
      <vt:lpstr>期末考试时间和地点</vt:lpstr>
      <vt:lpstr>关于考试</vt:lpstr>
      <vt:lpstr>第1章 Linux概述</vt:lpstr>
      <vt:lpstr>PowerPoint 演示文稿</vt:lpstr>
      <vt:lpstr>Linux内核版 </vt:lpstr>
      <vt:lpstr>第2章 Linux内核</vt:lpstr>
      <vt:lpstr>Linux内核</vt:lpstr>
      <vt:lpstr>Linux内核的技术特点</vt:lpstr>
      <vt:lpstr>第3章 Linux系统安装</vt:lpstr>
      <vt:lpstr>第4章 图形界面与命令行</vt:lpstr>
      <vt:lpstr>X Window 架构</vt:lpstr>
      <vt:lpstr>虚拟终端</vt:lpstr>
      <vt:lpstr>第5章、6章  Linux命令</vt:lpstr>
      <vt:lpstr>第7章 文件系统</vt:lpstr>
      <vt:lpstr>VFS中对象的演绎</vt:lpstr>
      <vt:lpstr>PowerPoint 演示文稿</vt:lpstr>
      <vt:lpstr>PowerPoint 演示文稿</vt:lpstr>
      <vt:lpstr>第8章 Linux下的C编程</vt:lpstr>
      <vt:lpstr>三种模式的相互切换</vt:lpstr>
      <vt:lpstr>PowerPoint 演示文稿</vt:lpstr>
      <vt:lpstr>GDB调试器</vt:lpstr>
      <vt:lpstr>第9章 Linux进程</vt:lpstr>
      <vt:lpstr>at调度 </vt:lpstr>
      <vt:lpstr>PowerPoint 演示文稿</vt:lpstr>
      <vt:lpstr>PowerPoint 演示文稿</vt:lpstr>
      <vt:lpstr>crontab配置文件</vt:lpstr>
      <vt:lpstr>练习</vt:lpstr>
      <vt:lpstr>PowerPoint 演示文稿</vt:lpstr>
      <vt:lpstr>内存管理</vt:lpstr>
      <vt:lpstr>进程相关参数</vt:lpstr>
      <vt:lpstr>Linux进程的类型</vt:lpstr>
      <vt:lpstr>第10章 Linux网络服务</vt:lpstr>
      <vt:lpstr>IP地址的分类</vt:lpstr>
      <vt:lpstr>第11章 Shell编程</vt:lpstr>
      <vt:lpstr>答疑安排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计算机应用技术基础</dc:title>
  <dc:creator>李群</dc:creator>
  <cp:lastModifiedBy>chen nan</cp:lastModifiedBy>
  <cp:revision>869</cp:revision>
  <dcterms:created xsi:type="dcterms:W3CDTF">2007-09-10T04:44:13Z</dcterms:created>
  <dcterms:modified xsi:type="dcterms:W3CDTF">2018-06-23T05:56:25Z</dcterms:modified>
</cp:coreProperties>
</file>