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3" r:id="rId2"/>
    <p:sldId id="272" r:id="rId3"/>
    <p:sldId id="273" r:id="rId4"/>
    <p:sldId id="300" r:id="rId5"/>
    <p:sldId id="347" r:id="rId6"/>
    <p:sldId id="334" r:id="rId7"/>
    <p:sldId id="301" r:id="rId8"/>
    <p:sldId id="299" r:id="rId9"/>
    <p:sldId id="314" r:id="rId10"/>
    <p:sldId id="337" r:id="rId11"/>
    <p:sldId id="302" r:id="rId12"/>
    <p:sldId id="303" r:id="rId13"/>
    <p:sldId id="330" r:id="rId14"/>
    <p:sldId id="304" r:id="rId15"/>
    <p:sldId id="305" r:id="rId16"/>
    <p:sldId id="306" r:id="rId17"/>
    <p:sldId id="307" r:id="rId18"/>
    <p:sldId id="331" r:id="rId19"/>
    <p:sldId id="338" r:id="rId20"/>
    <p:sldId id="283" r:id="rId21"/>
    <p:sldId id="315" r:id="rId22"/>
    <p:sldId id="308" r:id="rId23"/>
    <p:sldId id="309" r:id="rId24"/>
    <p:sldId id="310" r:id="rId25"/>
    <p:sldId id="339" r:id="rId26"/>
    <p:sldId id="311" r:id="rId27"/>
    <p:sldId id="312" r:id="rId28"/>
    <p:sldId id="319" r:id="rId29"/>
    <p:sldId id="316" r:id="rId30"/>
    <p:sldId id="332" r:id="rId31"/>
    <p:sldId id="317" r:id="rId32"/>
    <p:sldId id="342" r:id="rId33"/>
    <p:sldId id="343" r:id="rId34"/>
    <p:sldId id="333" r:id="rId35"/>
    <p:sldId id="321" r:id="rId36"/>
    <p:sldId id="336" r:id="rId37"/>
    <p:sldId id="323" r:id="rId38"/>
    <p:sldId id="340" r:id="rId39"/>
    <p:sldId id="313" r:id="rId40"/>
    <p:sldId id="320" r:id="rId41"/>
    <p:sldId id="324" r:id="rId42"/>
    <p:sldId id="326" r:id="rId43"/>
    <p:sldId id="345" r:id="rId44"/>
    <p:sldId id="327" r:id="rId45"/>
    <p:sldId id="328" r:id="rId46"/>
    <p:sldId id="284" r:id="rId47"/>
    <p:sldId id="28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96606" autoAdjust="0"/>
  </p:normalViewPr>
  <p:slideViewPr>
    <p:cSldViewPr>
      <p:cViewPr varScale="1">
        <p:scale>
          <a:sx n="58" d="100"/>
          <a:sy n="58" d="100"/>
        </p:scale>
        <p:origin x="-94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DAF51-AC77-4165-AFEC-2A80230F4590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9215-17B8-4869-BD1C-0DA638D3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2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9215-17B8-4869-BD1C-0DA638D3EB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9215-17B8-4869-BD1C-0DA638D3EB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PT_Template_Autodesk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2800" y="6480018"/>
            <a:ext cx="1828800" cy="2987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2" Type="http://schemas.openxmlformats.org/officeDocument/2006/relationships/hyperlink" Target="http://herbsutter.com/2010/07/12/eff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hyperlink" Target="http://threadingbuildingblocks.org/docs/help/index.htm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7000"/>
                    </a14:imgEffect>
                    <a14:imgEffect>
                      <a14:colorTemperature colorTemp="7625"/>
                    </a14:imgEffect>
                    <a14:imgEffect>
                      <a14:saturation sat="105000"/>
                    </a14:imgEffect>
                    <a14:imgEffect>
                      <a14:brightnessContrast bright="-13000" contrast="3000"/>
                    </a14:imgEffect>
                  </a14:imgLayer>
                </a14:imgProps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981199"/>
          </a:xfrm>
        </p:spPr>
        <p:txBody>
          <a:bodyPr>
            <a:normAutofit/>
          </a:bodyPr>
          <a:lstStyle/>
          <a:p>
            <a:r>
              <a:rPr lang="en-US" sz="2200" i="1" dirty="0" smtClean="0">
                <a:solidFill>
                  <a:schemeClr val="tx1"/>
                </a:solidFill>
              </a:rPr>
              <a:t>Learning Days’ Topic</a:t>
            </a: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4800" b="1" dirty="0" smtClean="0">
                <a:solidFill>
                  <a:schemeClr val="tx1"/>
                </a:solidFill>
              </a:rPr>
              <a:t>   </a:t>
            </a:r>
            <a:r>
              <a:rPr lang="en-US" sz="3600" b="1" dirty="0" smtClean="0">
                <a:solidFill>
                  <a:schemeClr val="tx1"/>
                </a:solidFill>
              </a:rPr>
              <a:t>Concurrency With Multithreading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Fuming Dai</a:t>
            </a:r>
          </a:p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April 8 – 19, 2013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4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Basic </a:t>
            </a:r>
            <a:r>
              <a:rPr lang="en-US" dirty="0"/>
              <a:t>Tools -Thread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700" b="1" dirty="0" smtClean="0"/>
              <a:t>Thread life time - </a:t>
            </a:r>
            <a:r>
              <a:rPr lang="en-US" sz="3700" b="1" dirty="0"/>
              <a:t>j</a:t>
            </a:r>
            <a:r>
              <a:rPr lang="en-US" sz="3700" b="1" dirty="0" smtClean="0"/>
              <a:t>oin and detach</a:t>
            </a:r>
          </a:p>
          <a:p>
            <a:pPr marL="0" indent="0">
              <a:buNone/>
            </a:pPr>
            <a:r>
              <a:rPr lang="en-US" sz="2700" b="1" dirty="0" smtClean="0"/>
              <a:t>                                               </a:t>
            </a:r>
          </a:p>
          <a:p>
            <a:pPr marL="0" indent="0">
              <a:buNone/>
            </a:pPr>
            <a:r>
              <a:rPr lang="en-US" sz="2700" b="1" dirty="0" smtClean="0"/>
              <a:t>                                                                  </a:t>
            </a:r>
            <a:endParaRPr lang="en-US" sz="2700" b="1" dirty="0"/>
          </a:p>
          <a:p>
            <a:pPr marL="0" indent="0">
              <a:buNone/>
            </a:pPr>
            <a:endParaRPr lang="en-US" sz="2700" b="1" dirty="0" smtClean="0"/>
          </a:p>
          <a:p>
            <a:pPr marL="0" indent="0">
              <a:buNone/>
            </a:pPr>
            <a:endParaRPr lang="en-US" sz="2700" b="1" dirty="0"/>
          </a:p>
          <a:p>
            <a:pPr marL="0" indent="0">
              <a:buNone/>
            </a:pPr>
            <a:endParaRPr lang="en-US" sz="2700" b="1" dirty="0" smtClean="0"/>
          </a:p>
          <a:p>
            <a:pPr marL="0" indent="0">
              <a:buNone/>
            </a:pPr>
            <a:endParaRPr lang="en-US" sz="2700" b="1" dirty="0"/>
          </a:p>
          <a:p>
            <a:pPr marL="0" indent="0">
              <a:buNone/>
            </a:pPr>
            <a:endParaRPr lang="en-US" sz="2700" b="1" dirty="0" smtClean="0"/>
          </a:p>
          <a:p>
            <a:pPr marL="0" indent="0">
              <a:buNone/>
            </a:pPr>
            <a:endParaRPr lang="en-US" sz="2700" b="1" dirty="0"/>
          </a:p>
          <a:p>
            <a:pPr marL="0" indent="0">
              <a:buNone/>
            </a:pPr>
            <a:r>
              <a:rPr lang="en-US" sz="2700" b="1" dirty="0" smtClean="0"/>
              <a:t>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200" dirty="0" smtClean="0"/>
              <a:t> 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33601"/>
            <a:ext cx="3962400" cy="2057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267200"/>
            <a:ext cx="3962400" cy="205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33601"/>
            <a:ext cx="3398815" cy="2057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267200"/>
            <a:ext cx="339881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4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Basic Tools </a:t>
            </a:r>
            <a:r>
              <a:rPr lang="en-US" dirty="0" smtClean="0"/>
              <a:t>-Thread </a:t>
            </a:r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r>
              <a:rPr lang="en-US" b="1" dirty="0" smtClean="0"/>
              <a:t>Thread Block(Wait) and Interrupt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interrupt: </a:t>
            </a:r>
            <a:r>
              <a:rPr lang="en-US" dirty="0" err="1" smtClean="0"/>
              <a:t>myThead.interrupt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- sleep: </a:t>
            </a:r>
            <a:r>
              <a:rPr lang="en-US" dirty="0" err="1" smtClean="0"/>
              <a:t>myThread.sleep</a:t>
            </a:r>
            <a:r>
              <a:rPr lang="en-US" dirty="0" smtClean="0"/>
              <a:t>(time)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yield: </a:t>
            </a:r>
            <a:r>
              <a:rPr lang="en-US" dirty="0" err="1" smtClean="0"/>
              <a:t>myThread.yield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   </a:t>
            </a:r>
            <a:r>
              <a:rPr lang="en-US" b="1" dirty="0" smtClean="0"/>
              <a:t>Thread Queries</a:t>
            </a:r>
          </a:p>
          <a:p>
            <a:pPr marL="0" indent="0">
              <a:buNone/>
            </a:pPr>
            <a:r>
              <a:rPr lang="en-US" dirty="0" smtClean="0"/>
              <a:t>       - thread id: </a:t>
            </a:r>
            <a:r>
              <a:rPr lang="en-US" dirty="0" err="1" smtClean="0"/>
              <a:t>myThread.get_id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thread join: </a:t>
            </a:r>
            <a:r>
              <a:rPr lang="en-US" dirty="0" err="1" smtClean="0"/>
              <a:t>myThread.joinable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- available hardware threads: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boost:thread:hardware_concurreny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Basic </a:t>
            </a:r>
            <a:r>
              <a:rPr lang="en-US" dirty="0"/>
              <a:t>Tools </a:t>
            </a:r>
            <a:r>
              <a:rPr lang="en-US" dirty="0" smtClean="0"/>
              <a:t>– Sync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500" dirty="0"/>
          </a:p>
          <a:p>
            <a:r>
              <a:rPr lang="en-US" b="1" dirty="0" smtClean="0"/>
              <a:t>    </a:t>
            </a:r>
            <a:r>
              <a:rPr lang="en-US" sz="2600" b="1" dirty="0" smtClean="0"/>
              <a:t>Thread Synchronization</a:t>
            </a:r>
          </a:p>
          <a:p>
            <a:pPr marL="0" indent="0">
              <a:buNone/>
            </a:pPr>
            <a:r>
              <a:rPr lang="en-US" sz="2200" dirty="0" smtClean="0"/>
              <a:t>          </a:t>
            </a:r>
            <a:r>
              <a:rPr lang="en-US" sz="1800" dirty="0" smtClean="0"/>
              <a:t>A set of threads interacts with one another in terms of resource sharing.</a:t>
            </a:r>
          </a:p>
          <a:p>
            <a:pPr marL="0" indent="0">
              <a:buNone/>
            </a:pPr>
            <a:r>
              <a:rPr lang="en-US" sz="2600" dirty="0" smtClean="0"/>
              <a:t>                    Static View                           Dynamic View                                                   </a:t>
            </a:r>
          </a:p>
          <a:p>
            <a:pPr marL="0" indent="0">
              <a:buNone/>
            </a:pPr>
            <a:r>
              <a:rPr lang="en-US" sz="2600" dirty="0" smtClean="0"/>
              <a:t> 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168" y="3657600"/>
            <a:ext cx="3886200" cy="2685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657600"/>
            <a:ext cx="4571999" cy="268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Basic </a:t>
            </a:r>
            <a:r>
              <a:rPr lang="en-US" dirty="0"/>
              <a:t>Tools – Sync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 smtClean="0"/>
              <a:t>Mutexes</a:t>
            </a:r>
            <a:r>
              <a:rPr lang="en-US" sz="2600" b="1" dirty="0" smtClean="0"/>
              <a:t> and locks</a:t>
            </a:r>
          </a:p>
          <a:p>
            <a:pPr marL="0" indent="0">
              <a:buNone/>
            </a:pPr>
            <a:r>
              <a:rPr lang="en-US" sz="1600" dirty="0" smtClean="0"/>
              <a:t>       - </a:t>
            </a:r>
            <a:r>
              <a:rPr lang="en-US" sz="1600" dirty="0"/>
              <a:t>E</a:t>
            </a:r>
            <a:r>
              <a:rPr lang="en-US" sz="1600" dirty="0" smtClean="0"/>
              <a:t>nsure a section of code  to be executed only by one thread at a time.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- </a:t>
            </a:r>
            <a:r>
              <a:rPr lang="en-US" sz="1600" dirty="0"/>
              <a:t>T</a:t>
            </a:r>
            <a:r>
              <a:rPr lang="en-US" sz="1600" dirty="0" smtClean="0"/>
              <a:t>wo main states: lock and unlock</a:t>
            </a:r>
          </a:p>
          <a:p>
            <a:pPr marL="0" indent="0">
              <a:buNone/>
            </a:pPr>
            <a:r>
              <a:rPr lang="en-US" sz="1600" dirty="0" smtClean="0"/>
              <a:t>      - Two main types: simple </a:t>
            </a:r>
            <a:r>
              <a:rPr lang="en-US" sz="1600" dirty="0" err="1" smtClean="0"/>
              <a:t>mutex</a:t>
            </a:r>
            <a:r>
              <a:rPr lang="en-US" sz="1600" dirty="0" smtClean="0"/>
              <a:t> and recursive </a:t>
            </a:r>
            <a:r>
              <a:rPr lang="en-US" sz="1600" dirty="0" err="1" smtClean="0"/>
              <a:t>mutex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- Two common lock objects: </a:t>
            </a:r>
            <a:r>
              <a:rPr lang="en-US" sz="1600" dirty="0" err="1" smtClean="0"/>
              <a:t>lock_guard</a:t>
            </a:r>
            <a:r>
              <a:rPr lang="en-US" sz="1600" dirty="0" smtClean="0"/>
              <a:t> and </a:t>
            </a:r>
            <a:r>
              <a:rPr lang="en-US" sz="1600" dirty="0" err="1" smtClean="0"/>
              <a:t>unique_lock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694162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Basic </a:t>
            </a:r>
            <a:r>
              <a:rPr lang="en-US" dirty="0"/>
              <a:t>Tools – Sync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 smtClean="0"/>
              <a:t>Mutexes</a:t>
            </a:r>
            <a:r>
              <a:rPr lang="en-US" sz="2600" b="1" dirty="0" smtClean="0"/>
              <a:t> and locks </a:t>
            </a:r>
          </a:p>
          <a:p>
            <a:pPr marL="0" indent="0">
              <a:buNone/>
            </a:pPr>
            <a:r>
              <a:rPr lang="en-US" sz="2600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5974598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9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Basic </a:t>
            </a:r>
            <a:r>
              <a:rPr lang="en-US" dirty="0"/>
              <a:t>Tools – Sync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3500" dirty="0"/>
          </a:p>
          <a:p>
            <a:r>
              <a:rPr lang="en-US" sz="4700" b="1" dirty="0" smtClean="0"/>
              <a:t>   Condition variable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- Provides a way for threads to communicate with each   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 other with some condition triggers, rather than constant  polling</a:t>
            </a:r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.</a:t>
            </a:r>
          </a:p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500" dirty="0" smtClean="0"/>
              <a:t>     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</a:t>
            </a:r>
          </a:p>
          <a:p>
            <a:pPr marL="0" indent="0">
              <a:buNone/>
            </a:pPr>
            <a:r>
              <a:rPr lang="en-US" sz="2600" dirty="0" smtClean="0"/>
              <a:t>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5200"/>
            <a:ext cx="7162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Basic </a:t>
            </a:r>
            <a:r>
              <a:rPr lang="en-US" dirty="0"/>
              <a:t>Tools – Sync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3500" dirty="0"/>
          </a:p>
          <a:p>
            <a:r>
              <a:rPr lang="en-US" sz="10400" b="1" dirty="0" smtClean="0"/>
              <a:t>   </a:t>
            </a:r>
            <a:r>
              <a:rPr lang="en-US" sz="6700" b="1" dirty="0" smtClean="0"/>
              <a:t>Condition variable</a:t>
            </a:r>
          </a:p>
          <a:p>
            <a:pPr marL="0" indent="0">
              <a:buNone/>
            </a:pPr>
            <a:r>
              <a:rPr lang="en-US" sz="4800" dirty="0" smtClean="0"/>
              <a:t>  </a:t>
            </a:r>
            <a:r>
              <a:rPr lang="en-US" sz="4000" b="1" dirty="0" smtClean="0"/>
              <a:t>- </a:t>
            </a:r>
            <a:r>
              <a:rPr lang="en-US" sz="4000" b="1" dirty="0"/>
              <a:t>Two </a:t>
            </a:r>
            <a:r>
              <a:rPr lang="en-US" sz="4000" b="1" dirty="0" smtClean="0"/>
              <a:t>components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</a:t>
            </a:r>
            <a:r>
              <a:rPr lang="en-US" sz="4000" dirty="0"/>
              <a:t>- </a:t>
            </a:r>
            <a:r>
              <a:rPr lang="en-US" sz="4000" dirty="0" smtClean="0"/>
              <a:t>always </a:t>
            </a:r>
            <a:r>
              <a:rPr lang="en-US" sz="4000" dirty="0"/>
              <a:t>used with </a:t>
            </a:r>
            <a:r>
              <a:rPr lang="en-US" sz="4000" dirty="0" err="1"/>
              <a:t>mutex</a:t>
            </a:r>
            <a:r>
              <a:rPr lang="en-US" sz="4000" dirty="0"/>
              <a:t> locks</a:t>
            </a:r>
          </a:p>
          <a:p>
            <a:pPr marL="0" indent="0">
              <a:buNone/>
            </a:pPr>
            <a:r>
              <a:rPr lang="en-US" sz="4000" dirty="0" smtClean="0"/>
              <a:t>       </a:t>
            </a:r>
            <a:r>
              <a:rPr lang="en-US" sz="4000" dirty="0"/>
              <a:t>- Signify/Wait pair</a:t>
            </a:r>
            <a:endParaRPr lang="en-US" sz="4000" dirty="0" smtClean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   </a:t>
            </a: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 </a:t>
            </a:r>
          </a:p>
          <a:p>
            <a:pPr marL="0" indent="0">
              <a:buNone/>
            </a:pPr>
            <a:r>
              <a:rPr lang="en-US" sz="6000" dirty="0" smtClean="0"/>
              <a:t>              </a:t>
            </a:r>
          </a:p>
          <a:p>
            <a:pPr marL="0" indent="0">
              <a:buNone/>
            </a:pPr>
            <a:r>
              <a:rPr lang="en-US" sz="6000" dirty="0" smtClean="0"/>
              <a:t>  </a:t>
            </a:r>
          </a:p>
          <a:p>
            <a:pPr marL="0" indent="0">
              <a:buNone/>
            </a:pPr>
            <a:r>
              <a:rPr lang="en-US" sz="6000" dirty="0" smtClean="0"/>
              <a:t>      </a:t>
            </a:r>
          </a:p>
          <a:p>
            <a:pPr marL="0" indent="0">
              <a:buNone/>
            </a:pPr>
            <a:r>
              <a:rPr lang="en-US" sz="2600" dirty="0" smtClean="0"/>
              <a:t>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6" y="3352800"/>
            <a:ext cx="4648200" cy="3009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290" y="3336587"/>
            <a:ext cx="380271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7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Basic </a:t>
            </a:r>
            <a:r>
              <a:rPr lang="en-US" dirty="0"/>
              <a:t>Tools – Sync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3500" dirty="0"/>
          </a:p>
          <a:p>
            <a:r>
              <a:rPr lang="en-US" sz="10400" b="1" dirty="0" smtClean="0"/>
              <a:t>  Future/promise</a:t>
            </a:r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   - provide a means for the asynchronous communications between  </a:t>
            </a:r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     threads. Unlike condition variable, value is set/returned on once.</a:t>
            </a:r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   - used in some concurrent patterns (e.g. active object pattern)</a:t>
            </a:r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b="1" dirty="0" smtClean="0"/>
              <a:t>  </a:t>
            </a:r>
            <a:r>
              <a:rPr lang="en-US" sz="8000" dirty="0" smtClean="0"/>
              <a:t>                         </a:t>
            </a:r>
            <a:endParaRPr lang="en-US" sz="8000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   </a:t>
            </a: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 </a:t>
            </a:r>
          </a:p>
          <a:p>
            <a:pPr marL="0" indent="0">
              <a:buNone/>
            </a:pPr>
            <a:r>
              <a:rPr lang="en-US" sz="6000" dirty="0" smtClean="0"/>
              <a:t>              </a:t>
            </a:r>
          </a:p>
          <a:p>
            <a:pPr marL="0" indent="0">
              <a:buNone/>
            </a:pPr>
            <a:r>
              <a:rPr lang="en-US" sz="6000" dirty="0" smtClean="0"/>
              <a:t>  </a:t>
            </a:r>
          </a:p>
          <a:p>
            <a:pPr marL="0" indent="0">
              <a:buNone/>
            </a:pPr>
            <a:r>
              <a:rPr lang="en-US" sz="6000" dirty="0" smtClean="0"/>
              <a:t>      </a:t>
            </a:r>
          </a:p>
          <a:p>
            <a:pPr marL="0" indent="0">
              <a:buNone/>
            </a:pPr>
            <a:r>
              <a:rPr lang="en-US" sz="2600" dirty="0" smtClean="0"/>
              <a:t>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92116"/>
            <a:ext cx="7010400" cy="30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Basic </a:t>
            </a:r>
            <a:r>
              <a:rPr lang="en-US" dirty="0"/>
              <a:t>Tools – Sync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7200" dirty="0" smtClean="0"/>
          </a:p>
          <a:p>
            <a:r>
              <a:rPr lang="en-US" sz="7200" dirty="0" smtClean="0"/>
              <a:t>   </a:t>
            </a:r>
            <a:r>
              <a:rPr lang="en-US" sz="6800" b="1" dirty="0" smtClean="0"/>
              <a:t>Atomics</a:t>
            </a:r>
            <a:r>
              <a:rPr lang="en-US" sz="6800" dirty="0" smtClean="0"/>
              <a:t>: </a:t>
            </a:r>
          </a:p>
          <a:p>
            <a:pPr marL="0" indent="0">
              <a:buNone/>
            </a:pPr>
            <a:r>
              <a:rPr lang="en-US" sz="6800" dirty="0" smtClean="0"/>
              <a:t>                C++ operations are not atomic in concurrent context</a:t>
            </a:r>
          </a:p>
          <a:p>
            <a:pPr marL="0" indent="0">
              <a:buNone/>
            </a:pPr>
            <a:endParaRPr lang="en-US" sz="8800" dirty="0" smtClean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         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   </a:t>
            </a: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 </a:t>
            </a:r>
          </a:p>
          <a:p>
            <a:pPr marL="0" indent="0">
              <a:buNone/>
            </a:pPr>
            <a:r>
              <a:rPr lang="en-US" sz="6000" dirty="0" smtClean="0"/>
              <a:t>              </a:t>
            </a:r>
          </a:p>
          <a:p>
            <a:pPr marL="0" indent="0">
              <a:buNone/>
            </a:pPr>
            <a:r>
              <a:rPr lang="en-US" sz="6000" dirty="0" smtClean="0"/>
              <a:t>  </a:t>
            </a:r>
          </a:p>
          <a:p>
            <a:pPr marL="0" indent="0">
              <a:buNone/>
            </a:pPr>
            <a:r>
              <a:rPr lang="en-US" sz="6000" dirty="0" smtClean="0"/>
              <a:t>      </a:t>
            </a:r>
          </a:p>
          <a:p>
            <a:pPr marL="0" indent="0">
              <a:buNone/>
            </a:pPr>
            <a:r>
              <a:rPr lang="en-US" sz="2600" dirty="0" smtClean="0"/>
              <a:t>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6" y="2819400"/>
            <a:ext cx="7467600" cy="32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9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Basic </a:t>
            </a:r>
            <a:r>
              <a:rPr lang="en-US" dirty="0"/>
              <a:t>Tools – Sync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7200" dirty="0" smtClean="0"/>
          </a:p>
          <a:p>
            <a:r>
              <a:rPr lang="en-US" sz="7200" dirty="0" smtClean="0"/>
              <a:t>   </a:t>
            </a:r>
            <a:r>
              <a:rPr lang="en-US" sz="6800" b="1" dirty="0" smtClean="0"/>
              <a:t>Atomics</a:t>
            </a:r>
            <a:r>
              <a:rPr lang="en-US" sz="6800" dirty="0" smtClean="0"/>
              <a:t>: </a:t>
            </a:r>
          </a:p>
          <a:p>
            <a:pPr marL="0" indent="0">
              <a:buNone/>
            </a:pPr>
            <a:endParaRPr lang="en-US" sz="8800" dirty="0" smtClean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         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   </a:t>
            </a: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 </a:t>
            </a:r>
          </a:p>
          <a:p>
            <a:pPr marL="0" indent="0">
              <a:buNone/>
            </a:pPr>
            <a:r>
              <a:rPr lang="en-US" sz="6000" dirty="0" smtClean="0"/>
              <a:t>              </a:t>
            </a:r>
          </a:p>
          <a:p>
            <a:pPr marL="0" indent="0">
              <a:buNone/>
            </a:pPr>
            <a:r>
              <a:rPr lang="en-US" sz="6000" dirty="0" smtClean="0"/>
              <a:t>  </a:t>
            </a:r>
          </a:p>
          <a:p>
            <a:pPr marL="0" indent="0">
              <a:buNone/>
            </a:pPr>
            <a:r>
              <a:rPr lang="en-US" sz="6000" dirty="0" smtClean="0"/>
              <a:t>      </a:t>
            </a:r>
          </a:p>
          <a:p>
            <a:pPr marL="0" indent="0">
              <a:buNone/>
            </a:pPr>
            <a:r>
              <a:rPr lang="en-US" sz="2600" dirty="0" smtClean="0"/>
              <a:t>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473779"/>
            <a:ext cx="528873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3000" dirty="0" smtClean="0"/>
              <a:t>Get a comprehensive view of new C++11/boost multithreading models/mechanisms, common concurrency patterns and concurrency libraries.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5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Issues with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 smtClean="0"/>
          </a:p>
          <a:p>
            <a:r>
              <a:rPr lang="en-US" sz="2200" b="1" dirty="0" smtClean="0"/>
              <a:t> Race Condition </a:t>
            </a:r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b="1" dirty="0" smtClean="0"/>
              <a:t> Deadlock</a:t>
            </a:r>
          </a:p>
          <a:p>
            <a:pPr>
              <a:buFontTx/>
              <a:buChar char="-"/>
            </a:pPr>
            <a:endParaRPr lang="en-US" sz="2200" b="1" dirty="0" smtClean="0"/>
          </a:p>
          <a:p>
            <a:r>
              <a:rPr lang="en-US" sz="2200" b="1" dirty="0" smtClean="0"/>
              <a:t> Divide Work </a:t>
            </a:r>
            <a:r>
              <a:rPr lang="en-US" sz="2200" b="1" dirty="0"/>
              <a:t>F</a:t>
            </a:r>
            <a:r>
              <a:rPr lang="en-US" sz="2200" b="1" dirty="0" smtClean="0"/>
              <a:t>or </a:t>
            </a:r>
            <a:r>
              <a:rPr lang="en-US" sz="2200" b="1" dirty="0"/>
              <a:t>C</a:t>
            </a:r>
            <a:r>
              <a:rPr lang="en-US" sz="2200" b="1" dirty="0" smtClean="0"/>
              <a:t>oncurrency</a:t>
            </a:r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b="1" dirty="0" smtClean="0"/>
              <a:t>Performance</a:t>
            </a:r>
          </a:p>
          <a:p>
            <a:pPr>
              <a:buFontTx/>
              <a:buChar char="-"/>
            </a:pPr>
            <a:endParaRPr lang="en-US" sz="2200" b="1" dirty="0" smtClean="0"/>
          </a:p>
          <a:p>
            <a:r>
              <a:rPr lang="en-US" sz="2200" b="1" dirty="0" smtClean="0"/>
              <a:t>Exception Handling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567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Issues with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Race Condition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2000" dirty="0" smtClean="0"/>
              <a:t>- Occurs when multiple threads try to access the same resource.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- Possible solutions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1) lock with </a:t>
            </a:r>
            <a:r>
              <a:rPr lang="en-US" sz="2000" dirty="0" err="1"/>
              <a:t>m</a:t>
            </a:r>
            <a:r>
              <a:rPr lang="en-US" sz="2000" dirty="0" err="1" smtClean="0"/>
              <a:t>utex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2) atomic operations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3) Concurrent objects (Java, and TBB etc.)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4)Concurrent Patterns (e.g. Monitor Object pattern)</a:t>
            </a:r>
          </a:p>
          <a:p>
            <a:pPr marL="0" indent="0">
              <a:buNone/>
            </a:pPr>
            <a:r>
              <a:rPr lang="en-US" sz="2000" dirty="0" smtClean="0"/>
              <a:t>        5)Follow best practice, e.g. </a:t>
            </a:r>
            <a:r>
              <a:rPr lang="en-US" sz="2000" dirty="0"/>
              <a:t>n</a:t>
            </a:r>
            <a:r>
              <a:rPr lang="en-US" sz="2000" dirty="0" smtClean="0"/>
              <a:t>ever return  pointer of the protected data.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5654842" cy="21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Issues with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Deadlock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2000" dirty="0" smtClean="0"/>
              <a:t>- Occurs where one or more threads wait for resources that never become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available.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- Self-lock: a simple </a:t>
            </a:r>
            <a:r>
              <a:rPr lang="en-US" sz="2000" dirty="0" err="1" smtClean="0"/>
              <a:t>mutex</a:t>
            </a:r>
            <a:r>
              <a:rPr lang="en-US" sz="2000" dirty="0" smtClean="0"/>
              <a:t> is locked more than once</a:t>
            </a:r>
          </a:p>
          <a:p>
            <a:pPr marL="0" indent="0">
              <a:buNone/>
            </a:pPr>
            <a:r>
              <a:rPr lang="en-US" sz="2000" dirty="0" smtClean="0"/>
              <a:t> - solution: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1) avoid one lock per thread – design issue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2) consistent lock order for more than one resources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3) Avoid calling member functions from another member 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590800"/>
            <a:ext cx="4419600" cy="20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0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Issues with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Work For Concurrency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</a:t>
            </a:r>
            <a:r>
              <a:rPr lang="en-US" sz="2000" dirty="0" smtClean="0"/>
              <a:t>Data Parallelism                                                                   Algorithm Parallelism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Data parallelism is usually favored for scalability.</a:t>
            </a:r>
          </a:p>
          <a:p>
            <a:pPr marL="0" indent="0">
              <a:buNone/>
            </a:pPr>
            <a:r>
              <a:rPr lang="en-US" sz="2000" dirty="0" smtClean="0"/>
              <a:t>     - Granularity and dependency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-  Solutions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-Concurrency patterns: </a:t>
            </a:r>
            <a:r>
              <a:rPr lang="en-US" sz="2000" dirty="0"/>
              <a:t>l</a:t>
            </a:r>
            <a:r>
              <a:rPr lang="en-US" sz="2000" dirty="0" smtClean="0"/>
              <a:t>oop parallelism pattern and thread pool pattern.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-Concurrency libraries implementing concurrency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14601"/>
            <a:ext cx="3204210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3" y="2530930"/>
            <a:ext cx="3518806" cy="18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Issues with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4038600" cy="4038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36863"/>
              </p:ext>
            </p:extLst>
          </p:nvPr>
        </p:nvGraphicFramePr>
        <p:xfrm>
          <a:off x="4648201" y="2209800"/>
          <a:ext cx="4343398" cy="4023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008"/>
                <a:gridCol w="1498008"/>
                <a:gridCol w="1347382"/>
              </a:tblGrid>
              <a:tr h="5227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smtClean="0">
                          <a:effectLst/>
                        </a:rPr>
                        <a:t>Number </a:t>
                      </a:r>
                      <a:r>
                        <a:rPr lang="en-US" sz="1100" dirty="0">
                          <a:effectLst/>
                        </a:rPr>
                        <a:t>of cores (N)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Fraction of serial code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        </a:t>
                      </a:r>
                      <a:r>
                        <a:rPr lang="en-US" sz="1100" dirty="0">
                          <a:effectLst/>
                        </a:rPr>
                        <a:t>section (</a:t>
                      </a:r>
                      <a:r>
                        <a:rPr lang="en-US" sz="1100" dirty="0" err="1">
                          <a:effectLst/>
                        </a:rPr>
                        <a:t>fs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Performance gain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57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 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     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 .5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1.6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  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57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8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 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7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                 .</a:t>
                      </a: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1.67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2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Issues with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670560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6705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6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Issues with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2000" dirty="0" smtClean="0"/>
              <a:t>- Regarding the correctness of concurrent coding when an exception is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thrown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Propagate exception beyond thread boundaries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- Exception Management </a:t>
            </a:r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/>
              <a:t>E</a:t>
            </a:r>
            <a:r>
              <a:rPr lang="en-US" sz="2000" dirty="0" smtClean="0"/>
              <a:t>xception Safety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1) try/catch block</a:t>
            </a:r>
          </a:p>
          <a:p>
            <a:pPr marL="0" indent="0">
              <a:buNone/>
            </a:pPr>
            <a:r>
              <a:rPr lang="en-US" sz="2000" smtClean="0"/>
              <a:t>      2</a:t>
            </a:r>
            <a:r>
              <a:rPr lang="en-US" sz="2000" dirty="0" smtClean="0"/>
              <a:t>) </a:t>
            </a:r>
            <a:r>
              <a:rPr lang="en-US" sz="2000" dirty="0"/>
              <a:t>C</a:t>
            </a:r>
            <a:r>
              <a:rPr lang="en-US" sz="2000" dirty="0" smtClean="0"/>
              <a:t>oncurrency patterns: scoped lock pattern, scoped threads etc.</a:t>
            </a:r>
          </a:p>
        </p:txBody>
      </p:sp>
    </p:spTree>
    <p:extLst>
      <p:ext uri="{BB962C8B-B14F-4D97-AF65-F5344CB8AC3E}">
        <p14:creationId xmlns:p14="http://schemas.microsoft.com/office/powerpoint/2010/main" val="12521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Concurrency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800" b="1" dirty="0" smtClean="0"/>
              <a:t>Leaning Motivations</a:t>
            </a:r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</a:t>
            </a:r>
            <a:r>
              <a:rPr lang="en-US" sz="7200" dirty="0"/>
              <a:t> </a:t>
            </a:r>
            <a:r>
              <a:rPr lang="en-US" sz="7200" dirty="0" smtClean="0"/>
              <a:t>1) General: patterns provide template solutions to recurring design 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problems at higher level than classes, entailing more cohesive 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design and reusable components.</a:t>
            </a:r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2) More specifically, concurrency patterns manage common  threads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and concurrent issues at a  high level. Some language (Java) and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many concurrency libraries (TBB and PPL etc.) are built on top of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concurrency patterns.</a:t>
            </a:r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3) Concurrency patterns can be further leveraged with general patterns, for 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example, strategy pattern can be used for different types of locks. Command 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pattern can be used in connection with Active Object Pattern etc.</a:t>
            </a:r>
          </a:p>
          <a:p>
            <a:pPr marL="0" indent="0">
              <a:buNone/>
            </a:pPr>
            <a:endParaRPr lang="en-US" sz="5500" dirty="0" smtClean="0"/>
          </a:p>
          <a:p>
            <a:endParaRPr lang="en-US" sz="4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8678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Concurrency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4000" dirty="0"/>
          </a:p>
          <a:p>
            <a:r>
              <a:rPr lang="en-US" sz="4000" dirty="0" smtClean="0"/>
              <a:t>Scoped Lock Pattern</a:t>
            </a:r>
          </a:p>
          <a:p>
            <a:r>
              <a:rPr lang="en-US" sz="4000" dirty="0" smtClean="0"/>
              <a:t>Read/Write Lock Pattern</a:t>
            </a:r>
          </a:p>
          <a:p>
            <a:r>
              <a:rPr lang="en-US" sz="4000" dirty="0" smtClean="0"/>
              <a:t>Monitor Object Pattern</a:t>
            </a:r>
          </a:p>
          <a:p>
            <a:r>
              <a:rPr lang="en-US" sz="4000" dirty="0"/>
              <a:t>Producer Consumer Pattern</a:t>
            </a:r>
            <a:endParaRPr lang="en-US" sz="4000" dirty="0" smtClean="0"/>
          </a:p>
          <a:p>
            <a:r>
              <a:rPr lang="en-US" sz="4000" dirty="0" smtClean="0"/>
              <a:t>Parallel Loop Pattern</a:t>
            </a:r>
          </a:p>
          <a:p>
            <a:r>
              <a:rPr lang="en-US" sz="4000" dirty="0" smtClean="0"/>
              <a:t>Active Object Pattern</a:t>
            </a:r>
          </a:p>
          <a:p>
            <a:r>
              <a:rPr lang="en-US" sz="4000" dirty="0" smtClean="0"/>
              <a:t>Thread Pool Pattern</a:t>
            </a:r>
          </a:p>
          <a:p>
            <a:r>
              <a:rPr lang="en-US" sz="4000" dirty="0"/>
              <a:t>Task Scheduler </a:t>
            </a:r>
            <a:r>
              <a:rPr lang="en-US" sz="4000" dirty="0" smtClean="0"/>
              <a:t>Pattern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637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Concurrency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b="1" dirty="0" smtClean="0"/>
              <a:t>Scoped Lock pattern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    -Provides exit/exception safe locks, conforming to RAII principle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(Resource Acquisition Is Initialization)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- Examples of scoped lock pattern: </a:t>
            </a:r>
            <a:r>
              <a:rPr lang="en-US" sz="2000" dirty="0" err="1" smtClean="0"/>
              <a:t>lock_guard</a:t>
            </a:r>
            <a:r>
              <a:rPr lang="en-US" sz="2000" dirty="0" smtClean="0"/>
              <a:t> and unique lock in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C++11/boost library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6172200" cy="25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Learning Coverage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Basic concepts of multithreading concurrency</a:t>
            </a:r>
          </a:p>
          <a:p>
            <a:r>
              <a:rPr lang="en-US" dirty="0" smtClean="0"/>
              <a:t>Basic tools of Multithreading</a:t>
            </a:r>
          </a:p>
          <a:p>
            <a:r>
              <a:rPr lang="en-US" dirty="0" smtClean="0"/>
              <a:t>Common issues with Multithreading</a:t>
            </a:r>
          </a:p>
          <a:p>
            <a:r>
              <a:rPr lang="en-US" dirty="0" smtClean="0"/>
              <a:t>Common </a:t>
            </a:r>
            <a:r>
              <a:rPr lang="en-US" dirty="0"/>
              <a:t>m</a:t>
            </a:r>
            <a:r>
              <a:rPr lang="en-US" dirty="0" smtClean="0"/>
              <a:t>ultithreading concurrency patterns</a:t>
            </a:r>
          </a:p>
          <a:p>
            <a:r>
              <a:rPr lang="en-US" dirty="0" smtClean="0"/>
              <a:t>Concurrency library: TBB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0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Concurrency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200" b="1" dirty="0" smtClean="0"/>
              <a:t>Read/Write Lock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- decouples the lock for resource acquisition(read) and resource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update(write)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000" dirty="0" smtClean="0"/>
              <a:t>   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76600"/>
            <a:ext cx="7696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Concurrency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600" b="1" dirty="0" smtClean="0"/>
              <a:t>Monitor Object Pattern</a:t>
            </a:r>
          </a:p>
          <a:p>
            <a:endParaRPr lang="en-US" sz="2900" b="1" dirty="0" smtClean="0"/>
          </a:p>
          <a:p>
            <a:pPr marL="0" indent="0">
              <a:buNone/>
            </a:pPr>
            <a:r>
              <a:rPr lang="en-US" sz="2900" dirty="0" smtClean="0"/>
              <a:t>            - Encapsulates an object’s synchronization policy to  provide </a:t>
            </a:r>
            <a:r>
              <a:rPr lang="en-US" sz="2900" dirty="0" err="1" smtClean="0"/>
              <a:t>mutex</a:t>
            </a:r>
            <a:r>
              <a:rPr lang="en-US" sz="2900" dirty="0" smtClean="0"/>
              <a:t>-free interfaces.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.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          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           - Java objects, TBB concurrent  containers.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   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24818"/>
            <a:ext cx="6019800" cy="300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Concurrency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Producer Consumer Pattern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- Decouples the shared data creation and receiving between different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threads, enabling synchronous/asynchronous data creation and data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receiving.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810000"/>
            <a:ext cx="67402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Concurrency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Producer Consumer Pattern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6400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Concurrency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900" dirty="0" smtClean="0"/>
          </a:p>
          <a:p>
            <a:r>
              <a:rPr lang="en-US" sz="2600" b="1" dirty="0"/>
              <a:t> </a:t>
            </a:r>
            <a:r>
              <a:rPr lang="en-US" sz="3300" b="1" dirty="0" smtClean="0"/>
              <a:t>Parallel Loop </a:t>
            </a:r>
            <a:r>
              <a:rPr lang="en-US" sz="3300" b="1" dirty="0"/>
              <a:t>P</a:t>
            </a:r>
            <a:r>
              <a:rPr lang="en-US" sz="3300" b="1" dirty="0" smtClean="0"/>
              <a:t>attern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- Main components: loop range, loop body and, partition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/>
              <a:t>policy; Scalable but the execution order is not </a:t>
            </a:r>
            <a:r>
              <a:rPr lang="en-US" sz="2400" dirty="0" smtClean="0"/>
              <a:t>guaranteed.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- </a:t>
            </a:r>
            <a:r>
              <a:rPr lang="en-US" sz="2400" dirty="0" err="1" smtClean="0"/>
              <a:t>parallel_for</a:t>
            </a:r>
            <a:r>
              <a:rPr lang="en-US" sz="2400" dirty="0" smtClean="0"/>
              <a:t> and </a:t>
            </a:r>
            <a:r>
              <a:rPr lang="en-US" sz="2400" dirty="0" err="1" smtClean="0"/>
              <a:t>parallel_for_each</a:t>
            </a:r>
            <a:r>
              <a:rPr lang="en-US" sz="2400" dirty="0" smtClean="0"/>
              <a:t> from TBB and PPL.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286000"/>
            <a:ext cx="566215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4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Concurrency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Active Object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- Provides a mechanism for asynchronous method calls  by decoupling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method invocation and method execution.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- Main components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00400"/>
            <a:ext cx="7162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Concurrency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b="1" dirty="0" smtClean="0"/>
              <a:t>Active Object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 - Used in a client-server scenario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- Clients send processing requests to the server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- The requests are queued, waiting to be processed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- While the server processes requests, the clients should not be blocked.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1"/>
            <a:ext cx="6172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Concurrency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 smtClean="0"/>
              <a:t>Thread Pool Pattern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- Provides a mechanism for asynchronous executing a set of pending tasks (N) with a pool of worker threads (M). 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   Usually, N &gt;&gt; M.</a:t>
            </a:r>
          </a:p>
          <a:p>
            <a:pPr marL="0" indent="0">
              <a:buNone/>
            </a:pPr>
            <a:r>
              <a:rPr lang="en-US" sz="1300" dirty="0" smtClean="0"/>
              <a:t>           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 smtClean="0"/>
              <a:t>    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- Main components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   - a pool of threads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   - a queue of pending tasking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   - local queue of pending tasks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   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- Examples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    java </a:t>
            </a:r>
            <a:r>
              <a:rPr lang="en-US" sz="1300" dirty="0" err="1" smtClean="0"/>
              <a:t>util.concurrent.ThreadPoolExecutor</a:t>
            </a:r>
            <a:r>
              <a:rPr lang="en-US" sz="1300" dirty="0" smtClean="0"/>
              <a:t> class. TBB task scheduler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09800"/>
            <a:ext cx="5562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9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Concurrency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Task Scheduler Pattern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2200" dirty="0"/>
              <a:t>           - Provides a mechanism to encapsulate </a:t>
            </a:r>
            <a:r>
              <a:rPr lang="en-US" sz="2200" dirty="0" smtClean="0"/>
              <a:t>following thread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management techniques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- Lower </a:t>
            </a:r>
            <a:r>
              <a:rPr lang="en-US" sz="2200" dirty="0"/>
              <a:t>level schedule </a:t>
            </a:r>
            <a:r>
              <a:rPr lang="en-US" sz="2200" dirty="0" smtClean="0"/>
              <a:t>policy, such as FIFO(first-in first-out),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RR(round-robin) and others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 </a:t>
            </a:r>
            <a:r>
              <a:rPr lang="en-US" sz="2200" dirty="0" smtClean="0"/>
              <a:t> - Load </a:t>
            </a:r>
            <a:r>
              <a:rPr lang="en-US" sz="2200" dirty="0"/>
              <a:t>balancing techniques (e.g. work/task stealing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          - Used with Thread Pool Pattern for high-level  optimized thread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management.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- Examples: TBB and PPL tack scheduler.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33386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Library: TBB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libraries at a glance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-  Platform specific libs: </a:t>
            </a:r>
            <a:r>
              <a:rPr lang="en-US" sz="2200" dirty="0" err="1" smtClean="0"/>
              <a:t>Pthread</a:t>
            </a:r>
            <a:r>
              <a:rPr lang="en-US" sz="2200" dirty="0" smtClean="0"/>
              <a:t>  APIs on POSIX, Windows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Thread APIs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-  platform independent: boost/C++/Java 11 thread APIs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-  Cross-platform, highly portable, high-level </a:t>
            </a:r>
            <a:r>
              <a:rPr lang="en-US" sz="2200" dirty="0" err="1" smtClean="0"/>
              <a:t>libs:TBB</a:t>
            </a:r>
            <a:r>
              <a:rPr lang="en-US" sz="2200" dirty="0" smtClean="0"/>
              <a:t>, PPL and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</a:t>
            </a:r>
            <a:r>
              <a:rPr lang="en-US" sz="2200" dirty="0" err="1" smtClean="0"/>
              <a:t>OpenMP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8768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100" b="1" dirty="0" smtClean="0"/>
              <a:t>Threads and multithreading concurrency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1) A thread is an execution path within a process.  </a:t>
            </a:r>
          </a:p>
          <a:p>
            <a:pPr marL="0" indent="0">
              <a:buNone/>
            </a:pPr>
            <a:r>
              <a:rPr lang="en-US" dirty="0" smtClean="0"/>
              <a:t>         Execution </a:t>
            </a:r>
            <a:r>
              <a:rPr lang="en-US" dirty="0"/>
              <a:t>path </a:t>
            </a:r>
            <a:r>
              <a:rPr lang="en-US" dirty="0" smtClean="0"/>
              <a:t> is usually a function (or a callable object).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2) Multiple threads within a process share the same virtual memory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of the process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3) The execution and interaction of multiple threads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within an application give rise to multithreading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concurrency.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6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Library: TBB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Threading  Building Blocks   - TBB 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- What is TBB?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</a:p>
          <a:p>
            <a:pPr marL="0" indent="0">
              <a:buNone/>
            </a:pPr>
            <a:r>
              <a:rPr lang="en-US" sz="2000" dirty="0" smtClean="0"/>
              <a:t>     - Main components of TBB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- Major Benefits of TBB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- Simple Usage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Some Takeaways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076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Library: TBB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TBB </a:t>
            </a:r>
          </a:p>
          <a:p>
            <a:pPr marL="0" indent="0">
              <a:buNone/>
            </a:pPr>
            <a:r>
              <a:rPr lang="en-US" sz="2000" dirty="0" smtClean="0"/>
              <a:t>     - In short, the Threading Building Blocks(TBB) is a C++ template run-time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library for creating high performance, scalable parallel applications.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     - More specifically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- Specify logical parallel structure instead </a:t>
            </a:r>
            <a:r>
              <a:rPr lang="en-US" sz="2000" dirty="0" smtClean="0"/>
              <a:t>of Threads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- Emphasize data parallel programming</a:t>
            </a:r>
          </a:p>
          <a:p>
            <a:pPr marL="0" indent="0">
              <a:buNone/>
            </a:pPr>
            <a:r>
              <a:rPr lang="en-US" sz="2000" dirty="0"/>
              <a:t>         - Take advantage of concurrent collections and parallel algorithms    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39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Library: TBB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Main Components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7772400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Library: TBB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Benefits of TBB 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- Enables </a:t>
            </a:r>
            <a:r>
              <a:rPr lang="en-US" sz="2000" dirty="0"/>
              <a:t>you to specify </a:t>
            </a:r>
            <a:r>
              <a:rPr lang="en-US" sz="2000" dirty="0" smtClean="0"/>
              <a:t>logical parallelism </a:t>
            </a:r>
            <a:r>
              <a:rPr lang="en-US" sz="2000" dirty="0"/>
              <a:t>instead of </a:t>
            </a:r>
            <a:r>
              <a:rPr lang="en-US" sz="2000" dirty="0" smtClean="0"/>
              <a:t>threads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- Targets </a:t>
            </a:r>
            <a:r>
              <a:rPr lang="en-US" sz="2000" dirty="0"/>
              <a:t>threading for </a:t>
            </a:r>
            <a:r>
              <a:rPr lang="en-US" sz="2000" dirty="0" smtClean="0"/>
              <a:t>performance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-  </a:t>
            </a:r>
            <a:r>
              <a:rPr lang="en-US" sz="2000" dirty="0"/>
              <a:t>I</a:t>
            </a:r>
            <a:r>
              <a:rPr lang="en-US" sz="2000" dirty="0" smtClean="0"/>
              <a:t>s </a:t>
            </a:r>
            <a:r>
              <a:rPr lang="en-US" sz="2000" dirty="0"/>
              <a:t>compatible with other </a:t>
            </a:r>
            <a:r>
              <a:rPr lang="en-US" sz="2000" dirty="0" smtClean="0"/>
              <a:t>threading libraries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-  </a:t>
            </a:r>
            <a:r>
              <a:rPr lang="en-US" sz="2000" dirty="0"/>
              <a:t>E</a:t>
            </a:r>
            <a:r>
              <a:rPr lang="en-US" sz="2000" dirty="0" smtClean="0"/>
              <a:t>mphasizes </a:t>
            </a:r>
            <a:r>
              <a:rPr lang="en-US" sz="2000" dirty="0"/>
              <a:t>scalable, data </a:t>
            </a:r>
            <a:r>
              <a:rPr lang="en-US" sz="2000" dirty="0" smtClean="0"/>
              <a:t>parallel programming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-  </a:t>
            </a:r>
            <a:r>
              <a:rPr lang="en-US" sz="2000" dirty="0"/>
              <a:t>R</a:t>
            </a:r>
            <a:r>
              <a:rPr lang="en-US" sz="2000" dirty="0" smtClean="0"/>
              <a:t>elies </a:t>
            </a:r>
            <a:r>
              <a:rPr lang="en-US" sz="2000" dirty="0"/>
              <a:t>on generic </a:t>
            </a:r>
            <a:r>
              <a:rPr lang="en-US" sz="2000" dirty="0" smtClean="0"/>
              <a:t>programming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635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Library: TBB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Simple Usage</a:t>
            </a:r>
          </a:p>
          <a:p>
            <a:pPr marL="0" indent="0">
              <a:buNone/>
            </a:pPr>
            <a:r>
              <a:rPr lang="en-US" sz="1600" dirty="0" smtClean="0"/>
              <a:t>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- </a:t>
            </a:r>
            <a:r>
              <a:rPr lang="en-US" sz="1600" b="1" dirty="0" smtClean="0"/>
              <a:t>task scheduler </a:t>
            </a:r>
            <a:r>
              <a:rPr lang="en-US" sz="1600" b="1" dirty="0" err="1" smtClean="0"/>
              <a:t>initilization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          new </a:t>
            </a:r>
            <a:r>
              <a:rPr lang="en-US" sz="1600" dirty="0" err="1"/>
              <a:t>tbb</a:t>
            </a:r>
            <a:r>
              <a:rPr lang="en-US" sz="1600" dirty="0"/>
              <a:t>::</a:t>
            </a:r>
            <a:r>
              <a:rPr lang="en-US" sz="1600" dirty="0" err="1"/>
              <a:t>task_scheduler_init</a:t>
            </a:r>
            <a:r>
              <a:rPr lang="en-US" sz="1600" dirty="0"/>
              <a:t>(</a:t>
            </a:r>
            <a:r>
              <a:rPr lang="en-US" sz="1600" dirty="0" err="1"/>
              <a:t>tbb</a:t>
            </a:r>
            <a:r>
              <a:rPr lang="en-US" sz="1600" dirty="0"/>
              <a:t>::</a:t>
            </a:r>
            <a:r>
              <a:rPr lang="en-US" sz="1600" dirty="0" err="1"/>
              <a:t>task_scheduler_init</a:t>
            </a:r>
            <a:r>
              <a:rPr lang="en-US" sz="1600" dirty="0"/>
              <a:t>::automatic</a:t>
            </a:r>
            <a:r>
              <a:rPr lang="en-US" sz="1600" dirty="0" smtClean="0"/>
              <a:t>); </a:t>
            </a:r>
          </a:p>
          <a:p>
            <a:pPr marL="0" indent="0">
              <a:buNone/>
            </a:pPr>
            <a:r>
              <a:rPr lang="en-US" sz="1600" dirty="0" smtClean="0"/>
              <a:t>          new </a:t>
            </a:r>
            <a:r>
              <a:rPr lang="en-US" sz="1600" dirty="0" err="1"/>
              <a:t>tbb</a:t>
            </a:r>
            <a:r>
              <a:rPr lang="en-US" sz="1600" dirty="0"/>
              <a:t>::</a:t>
            </a:r>
            <a:r>
              <a:rPr lang="en-US" sz="1600" dirty="0" err="1" smtClean="0"/>
              <a:t>task_scheduler_init</a:t>
            </a:r>
            <a:r>
              <a:rPr lang="en-US" sz="1600" dirty="0" smtClean="0"/>
              <a:t>(</a:t>
            </a:r>
            <a:r>
              <a:rPr lang="en-US" sz="1600" dirty="0" err="1" smtClean="0"/>
              <a:t>nThreads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- </a:t>
            </a:r>
            <a:r>
              <a:rPr lang="en-US" sz="1600" b="1" dirty="0" smtClean="0"/>
              <a:t>Parallel Loop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void </a:t>
            </a:r>
            <a:r>
              <a:rPr lang="en-US" sz="1600" dirty="0" err="1" smtClean="0"/>
              <a:t>DoSomething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tbb</a:t>
            </a:r>
            <a:r>
              <a:rPr lang="en-US" sz="1600" dirty="0"/>
              <a:t>::</a:t>
            </a:r>
            <a:r>
              <a:rPr lang="en-US" sz="1600" dirty="0" err="1" smtClean="0"/>
              <a:t>parallel_for</a:t>
            </a:r>
            <a:r>
              <a:rPr lang="en-US" sz="1600" dirty="0" smtClean="0"/>
              <a:t>(0, 100, </a:t>
            </a:r>
            <a:r>
              <a:rPr lang="en-US" sz="1600" dirty="0" err="1" smtClean="0"/>
              <a:t>DoSomething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- </a:t>
            </a:r>
            <a:r>
              <a:rPr lang="en-US" sz="1600" b="1" dirty="0" smtClean="0"/>
              <a:t>task group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task_group</a:t>
            </a:r>
            <a:r>
              <a:rPr lang="en-US" sz="1600" dirty="0" smtClean="0"/>
              <a:t> tasks;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for 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100; ++</a:t>
            </a:r>
            <a:r>
              <a:rPr lang="en-US" sz="1600" dirty="0" err="1"/>
              <a:t>i</a:t>
            </a:r>
            <a:r>
              <a:rPr lang="en-US" sz="1600" dirty="0"/>
              <a:t>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</a:t>
            </a:r>
            <a:r>
              <a:rPr lang="en-US" sz="1600" dirty="0" err="1" smtClean="0"/>
              <a:t>tasks.run</a:t>
            </a:r>
            <a:r>
              <a:rPr lang="en-US" sz="1600" dirty="0" smtClean="0"/>
              <a:t>(</a:t>
            </a:r>
            <a:r>
              <a:rPr lang="en-US" sz="1600" dirty="0" err="1" smtClean="0"/>
              <a:t>DoSomething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807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Library: TBB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 Takeaways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/>
              <a:t> - </a:t>
            </a:r>
            <a:r>
              <a:rPr lang="en-US" sz="2000" b="1" dirty="0" smtClean="0"/>
              <a:t>How many threads?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 smtClean="0"/>
              <a:t> TBB’s answer is “Do ask, don’t specify”. Simply call,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   </a:t>
            </a:r>
            <a:r>
              <a:rPr lang="en-US" sz="2000" dirty="0" err="1"/>
              <a:t>tbb</a:t>
            </a:r>
            <a:r>
              <a:rPr lang="en-US" sz="2000" dirty="0"/>
              <a:t>::</a:t>
            </a:r>
            <a:r>
              <a:rPr lang="en-US" sz="2000" dirty="0" err="1"/>
              <a:t>task_scheduler_init</a:t>
            </a:r>
            <a:r>
              <a:rPr lang="en-US" sz="2000" dirty="0"/>
              <a:t>(</a:t>
            </a:r>
            <a:r>
              <a:rPr lang="en-US" sz="2000" dirty="0" err="1"/>
              <a:t>tbb</a:t>
            </a:r>
            <a:r>
              <a:rPr lang="en-US" sz="2000" dirty="0"/>
              <a:t>::</a:t>
            </a:r>
            <a:r>
              <a:rPr lang="en-US" sz="2000" dirty="0" err="1"/>
              <a:t>task_scheduler_init</a:t>
            </a:r>
            <a:r>
              <a:rPr lang="en-US" sz="2000" dirty="0"/>
              <a:t>::automatic);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  - Underneath the TBB task scheduler is optimized thread pool pattern and task scheduler pattern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- specifying the </a:t>
            </a:r>
            <a:r>
              <a:rPr lang="en-US" sz="2000" dirty="0"/>
              <a:t>number of threads may not improve performance,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    but </a:t>
            </a:r>
            <a:r>
              <a:rPr lang="en-US" sz="2000" dirty="0"/>
              <a:t>degrade memory usage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- </a:t>
            </a:r>
            <a:r>
              <a:rPr lang="en-US" sz="2000" b="1" dirty="0" smtClean="0"/>
              <a:t>Pick the right tools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Sometimes, when one is faced with many small tasks and  has to choose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to between parallel algorithms or </a:t>
            </a:r>
            <a:r>
              <a:rPr lang="en-US" sz="2000" dirty="0" err="1" smtClean="0"/>
              <a:t>task_groups</a:t>
            </a:r>
            <a:r>
              <a:rPr lang="en-US" sz="2000" dirty="0" smtClean="0"/>
              <a:t>. </a:t>
            </a:r>
            <a:r>
              <a:rPr lang="en-US" sz="2000" dirty="0"/>
              <a:t>parallel algorithms </a:t>
            </a:r>
            <a:r>
              <a:rPr lang="en-US" sz="2000" dirty="0" smtClean="0"/>
              <a:t>is more scalable.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/>
              <a:t>- </a:t>
            </a:r>
            <a:r>
              <a:rPr lang="en-US" sz="2000" b="1" dirty="0"/>
              <a:t>Know the limitation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</a:t>
            </a:r>
            <a:r>
              <a:rPr lang="en-US" sz="2000" dirty="0"/>
              <a:t>TBB is mainly used for parallel performance and scalability. So it’s </a:t>
            </a:r>
          </a:p>
          <a:p>
            <a:pPr marL="0" indent="0">
              <a:buNone/>
            </a:pPr>
            <a:r>
              <a:rPr lang="en-US" sz="2000" dirty="0"/>
              <a:t>      optimized for that purpose. For other more specific workflows, such as </a:t>
            </a:r>
          </a:p>
          <a:p>
            <a:pPr marL="0" indent="0">
              <a:buNone/>
            </a:pPr>
            <a:r>
              <a:rPr lang="en-US" sz="2000" dirty="0"/>
              <a:t>      asynchronous thread communications, one can make use of Active Object</a:t>
            </a:r>
          </a:p>
          <a:p>
            <a:pPr marL="0" indent="0">
              <a:buNone/>
            </a:pPr>
            <a:r>
              <a:rPr lang="en-US" sz="2000" dirty="0"/>
              <a:t>      pattern and other threads libraries. TBB is well suited for mixing up with </a:t>
            </a:r>
          </a:p>
          <a:p>
            <a:pPr marL="0" indent="0">
              <a:buNone/>
            </a:pPr>
            <a:r>
              <a:rPr lang="en-US" sz="2000" dirty="0"/>
              <a:t>      other thread libraries such as boost,  </a:t>
            </a:r>
            <a:r>
              <a:rPr lang="en-US" sz="2000" dirty="0" err="1"/>
              <a:t>pthreads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861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Main </a:t>
            </a:r>
            <a:r>
              <a:rPr lang="en-US" dirty="0"/>
              <a:t>Reference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 smtClean="0"/>
              <a:t>C++ Concurrency in Action </a:t>
            </a:r>
          </a:p>
          <a:p>
            <a:pPr marL="0" indent="0">
              <a:buNone/>
            </a:pPr>
            <a:r>
              <a:rPr lang="en-US" sz="1800" dirty="0" smtClean="0"/>
              <a:t>       a book by Anthony Williams in Feb., 2012                     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b="1" dirty="0" smtClean="0"/>
              <a:t>Effective Concurrency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series articles on concurrency by Herb Sutter,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herbsutter.com/2010/07/12/effec</a:t>
            </a:r>
            <a:r>
              <a:rPr lang="en-US" sz="1800" dirty="0" smtClean="0"/>
              <a:t>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concurrency-prefer-using-active-objects-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Instead-of-naked-threads/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smtClean="0"/>
              <a:t>Boost library docs    </a:t>
            </a:r>
            <a:endParaRPr lang="en-US" sz="1800" b="1" dirty="0"/>
          </a:p>
          <a:p>
            <a:pPr marL="400050" lvl="1" indent="0">
              <a:buNone/>
            </a:pPr>
            <a:r>
              <a:rPr lang="en-US" sz="1700" b="1" dirty="0" smtClean="0">
                <a:hlinkClick r:id="rId3"/>
              </a:rPr>
              <a:t>http</a:t>
            </a:r>
            <a:r>
              <a:rPr lang="en-US" sz="1700" b="1" dirty="0">
                <a:hlinkClick r:id="rId3"/>
              </a:rPr>
              <a:t>://</a:t>
            </a:r>
            <a:r>
              <a:rPr lang="en-US" sz="1700" b="1" dirty="0" smtClean="0">
                <a:hlinkClick r:id="rId3"/>
              </a:rPr>
              <a:t>www.boost.org/</a:t>
            </a:r>
            <a:endParaRPr lang="en-US" sz="1700" b="1" dirty="0" smtClean="0"/>
          </a:p>
          <a:p>
            <a:pPr marL="400050" lvl="1" indent="0">
              <a:buNone/>
            </a:pPr>
            <a:endParaRPr lang="en-US" sz="1700" b="1" dirty="0"/>
          </a:p>
          <a:p>
            <a:r>
              <a:rPr lang="en-US" sz="1800" b="1" dirty="0" smtClean="0"/>
              <a:t>TBB Reference Manual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threadingbuildingblocks.org/docs/help/index.htm#reference/introducing.htm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</a:t>
            </a:r>
          </a:p>
          <a:p>
            <a:r>
              <a:rPr lang="en-US" sz="1800" b="1" dirty="0" smtClean="0"/>
              <a:t>http</a:t>
            </a:r>
            <a:r>
              <a:rPr lang="en-US" sz="1800" b="1" dirty="0"/>
              <a:t>://en.wikipedia.org/wiki/Concurrency_pattern</a:t>
            </a:r>
            <a:endParaRPr 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57" y="1295400"/>
            <a:ext cx="19907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87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2410361"/>
            <a:ext cx="2464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Q&amp;A</a:t>
            </a:r>
            <a:endParaRPr lang="en-US" sz="8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5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Single Thread VS Multiple Thread</a:t>
            </a:r>
          </a:p>
          <a:p>
            <a:pPr marL="0" indent="0">
              <a:buNone/>
            </a:pPr>
            <a:r>
              <a:rPr lang="en-US" dirty="0" smtClean="0"/>
              <a:t>                   sum = func1() + func2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47124"/>
              </p:ext>
            </p:extLst>
          </p:nvPr>
        </p:nvGraphicFramePr>
        <p:xfrm>
          <a:off x="990600" y="2971800"/>
          <a:ext cx="7467599" cy="3454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8123"/>
                <a:gridCol w="1686744"/>
                <a:gridCol w="1685988"/>
                <a:gridCol w="1686744"/>
              </a:tblGrid>
              <a:tr h="65279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                     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Single Thread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           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                 Multiple Thread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3134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Sequential execution steps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  Time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Thread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Execution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Steps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Time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615093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Func1()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(2)      Func2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(3)      Sum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= func1()+func2()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T1  = 20 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T2   = 30 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T3   = 1 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Thread1: func1()    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Thread2: func2()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Main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Thread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sum = func1()+func2()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T1 = 20 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T2  = 30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T3 = 1 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54367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   Total time =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T1+T2+T3  = 51 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  Total time = max(T1,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T2) + T3 = 31 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47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Simplified Thread </a:t>
            </a:r>
            <a:r>
              <a:rPr lang="en-US" sz="3000" b="1" dirty="0"/>
              <a:t>M</a:t>
            </a:r>
            <a:r>
              <a:rPr lang="en-US" sz="3000" b="1" dirty="0" smtClean="0"/>
              <a:t>odel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6705600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simple example of “Hello World</a:t>
            </a:r>
            <a:r>
              <a:rPr lang="en-US" b="1" dirty="0" smtClean="0"/>
              <a:t>”</a:t>
            </a:r>
          </a:p>
          <a:p>
            <a:pPr marL="0" indent="0">
              <a:buNone/>
            </a:pPr>
            <a:r>
              <a:rPr lang="en-US" sz="2200" dirty="0" smtClean="0"/>
              <a:t>                                                                                       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96" y="2133600"/>
            <a:ext cx="2514904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53" y="4114800"/>
            <a:ext cx="2553034" cy="2042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6" y="2179864"/>
            <a:ext cx="5745978" cy="40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2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Basic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Thread Management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 </a:t>
            </a:r>
            <a:r>
              <a:rPr lang="en-US" sz="2200" dirty="0" smtClean="0"/>
              <a:t>- Thread Creation (launching)</a:t>
            </a:r>
          </a:p>
          <a:p>
            <a:pPr marL="0" indent="0">
              <a:buNone/>
            </a:pPr>
            <a:r>
              <a:rPr lang="en-US" sz="2200" dirty="0" smtClean="0"/>
              <a:t>          - Thread </a:t>
            </a:r>
            <a:r>
              <a:rPr lang="en-US" sz="2200" dirty="0"/>
              <a:t>j</a:t>
            </a:r>
            <a:r>
              <a:rPr lang="en-US" sz="2200" dirty="0" smtClean="0"/>
              <a:t>oin and detach</a:t>
            </a:r>
          </a:p>
          <a:p>
            <a:pPr marL="0" indent="0">
              <a:buNone/>
            </a:pPr>
            <a:r>
              <a:rPr lang="en-US" sz="2200" dirty="0" smtClean="0"/>
              <a:t>          - wait for thread to finish</a:t>
            </a:r>
          </a:p>
          <a:p>
            <a:pPr marL="0" indent="0">
              <a:buNone/>
            </a:pPr>
            <a:r>
              <a:rPr lang="en-US" sz="2200" dirty="0" smtClean="0"/>
              <a:t>          -</a:t>
            </a:r>
            <a:r>
              <a:rPr lang="en-US" sz="2200" dirty="0"/>
              <a:t>Thread Break and Interrupt</a:t>
            </a:r>
          </a:p>
          <a:p>
            <a:pPr marL="0" indent="0">
              <a:buNone/>
            </a:pPr>
            <a:r>
              <a:rPr lang="en-US" sz="2200" dirty="0" smtClean="0"/>
              <a:t>          - thread queries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b="1" dirty="0"/>
              <a:t>Thread Synchronization Primitives</a:t>
            </a:r>
          </a:p>
          <a:p>
            <a:pPr marL="0" indent="0">
              <a:buNone/>
            </a:pPr>
            <a:r>
              <a:rPr lang="en-US" sz="2400" dirty="0" smtClean="0"/>
              <a:t>         - </a:t>
            </a:r>
            <a:r>
              <a:rPr lang="en-US" sz="2400" dirty="0" err="1" smtClean="0"/>
              <a:t>mutexes</a:t>
            </a:r>
            <a:r>
              <a:rPr lang="en-US" sz="2400" dirty="0" smtClean="0"/>
              <a:t> and locks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- condition variable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- future/promise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- atomics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254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Basic </a:t>
            </a:r>
            <a:r>
              <a:rPr lang="en-US" dirty="0"/>
              <a:t>Tools -Thread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  </a:t>
            </a:r>
          </a:p>
          <a:p>
            <a:r>
              <a:rPr lang="en-US" sz="3400" b="1" dirty="0"/>
              <a:t> </a:t>
            </a:r>
            <a:r>
              <a:rPr lang="en-US" sz="3400" b="1" dirty="0" smtClean="0"/>
              <a:t> </a:t>
            </a:r>
            <a:r>
              <a:rPr lang="en-US" sz="2700" b="1" dirty="0" smtClean="0"/>
              <a:t>Thread Creation </a:t>
            </a:r>
          </a:p>
          <a:p>
            <a:pPr marL="0" indent="0">
              <a:buNone/>
            </a:pPr>
            <a:r>
              <a:rPr lang="en-US" sz="2200" dirty="0" smtClean="0"/>
              <a:t>                                                                 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</a:t>
            </a:r>
          </a:p>
          <a:p>
            <a:pPr marL="0" indent="0">
              <a:buNone/>
            </a:pPr>
            <a:endParaRPr lang="en-US" sz="2700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66701"/>
            <a:ext cx="3733800" cy="350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381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11245</TotalTime>
  <Words>1976</Words>
  <Application>Microsoft Office PowerPoint</Application>
  <PresentationFormat>On-screen Show (4:3)</PresentationFormat>
  <Paragraphs>644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Learning Days’ Topic    Concurrency With Multithreading</vt:lpstr>
      <vt:lpstr>             Learning Goals</vt:lpstr>
      <vt:lpstr>              Learning Coverage</vt:lpstr>
      <vt:lpstr>                Basic concepts</vt:lpstr>
      <vt:lpstr>                Basic concepts</vt:lpstr>
      <vt:lpstr>                Basic concepts</vt:lpstr>
      <vt:lpstr>                Basic concepts</vt:lpstr>
      <vt:lpstr>                  Basic Tools</vt:lpstr>
      <vt:lpstr>     Basic Tools -Thread Management</vt:lpstr>
      <vt:lpstr>     Basic Tools -Thread Management</vt:lpstr>
      <vt:lpstr> Basic Tools -Thread Management</vt:lpstr>
      <vt:lpstr>    Basic Tools – Sync Primitives</vt:lpstr>
      <vt:lpstr>     Basic Tools – Sync Primitives</vt:lpstr>
      <vt:lpstr>      Basic Tools – Sync Primitives</vt:lpstr>
      <vt:lpstr>      Basic Tools – Sync Primitives</vt:lpstr>
      <vt:lpstr>    Basic Tools – Sync Primitives</vt:lpstr>
      <vt:lpstr>      Basic Tools – Sync Primitives</vt:lpstr>
      <vt:lpstr>      Basic Tools – Sync Primitives</vt:lpstr>
      <vt:lpstr>      Basic Tools – Sync Primitives</vt:lpstr>
      <vt:lpstr>Common Issues with Multithreading</vt:lpstr>
      <vt:lpstr>Common Issues with Multithreading</vt:lpstr>
      <vt:lpstr>Common Issues with Multithreading</vt:lpstr>
      <vt:lpstr>Common Issues with Multithreading</vt:lpstr>
      <vt:lpstr>Common Issues with Multithreading</vt:lpstr>
      <vt:lpstr>Common Issues with Multithreading</vt:lpstr>
      <vt:lpstr>Common Issues with Multithreading</vt:lpstr>
      <vt:lpstr>Common Concurrency Patterns</vt:lpstr>
      <vt:lpstr>Common Concurrency Patterns</vt:lpstr>
      <vt:lpstr>Common Concurrency Patterns</vt:lpstr>
      <vt:lpstr>Common Concurrency Patterns</vt:lpstr>
      <vt:lpstr>Common Concurrency Patterns</vt:lpstr>
      <vt:lpstr>Common Concurrency Patterns</vt:lpstr>
      <vt:lpstr>Common Concurrency Patterns</vt:lpstr>
      <vt:lpstr>Common Concurrency Patterns</vt:lpstr>
      <vt:lpstr>Common Concurrency Patterns</vt:lpstr>
      <vt:lpstr>Common Concurrency Patterns</vt:lpstr>
      <vt:lpstr>Common Concurrency Patterns</vt:lpstr>
      <vt:lpstr>Common Concurrency Patterns</vt:lpstr>
      <vt:lpstr>Concurrency Library: TBB</vt:lpstr>
      <vt:lpstr>Concurrency Library: TBB</vt:lpstr>
      <vt:lpstr>Concurrency Library: TBB</vt:lpstr>
      <vt:lpstr>Concurrency Library: TBB</vt:lpstr>
      <vt:lpstr>Concurrency Library: TBB</vt:lpstr>
      <vt:lpstr>Concurrency Library: TBB</vt:lpstr>
      <vt:lpstr>Concurrency Library: TBB</vt:lpstr>
      <vt:lpstr>     Main Reference sources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Healing</dc:title>
  <dc:creator>Eric-Yufeng Sun</dc:creator>
  <cp:lastModifiedBy>Fuming Dai</cp:lastModifiedBy>
  <cp:revision>533</cp:revision>
  <dcterms:created xsi:type="dcterms:W3CDTF">2006-08-16T00:00:00Z</dcterms:created>
  <dcterms:modified xsi:type="dcterms:W3CDTF">2013-05-14T19:41:39Z</dcterms:modified>
</cp:coreProperties>
</file>