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02" r:id="rId3"/>
    <p:sldMasterId id="2147483714" r:id="rId4"/>
  </p:sldMasterIdLst>
  <p:notesMasterIdLst>
    <p:notesMasterId r:id="rId19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1" r:id="rId13"/>
    <p:sldId id="266" r:id="rId14"/>
    <p:sldId id="267" r:id="rId15"/>
    <p:sldId id="265" r:id="rId16"/>
    <p:sldId id="268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72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7CC8C-4473-4D2A-9EAE-BC1A7FF5CAB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2B48D-DA77-4595-B86D-37D9B8940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直方图算法的基本思想是：先把连续的浮点特征值离散化成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个整数，同时构造一个宽度为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的直方图。在遍历数据的时候，根据离散化后的值作为索引在直方图中累积统计量，当遍历一次数据后，直方图累积了需要的统计量，然后根据直方图的离散值，遍历寻找最优的分割点。</a:t>
                </a:r>
                <a:endParaRPr lang="en-US" altLang="zh-CN" dirty="0"/>
              </a:p>
              <a:p>
                <a:r>
                  <a:rPr lang="zh-CN" altLang="en-US" dirty="0"/>
                  <a:t>实际上是将大规模数据进行统计，放在直方图中</a:t>
                </a:r>
                <a:endParaRPr lang="en-US" altLang="zh-CN" dirty="0"/>
              </a:p>
              <a:p>
                <a:r>
                  <a:rPr lang="zh-CN" altLang="en-US" dirty="0"/>
                  <a:t>叶子生长策略：找到分裂增益最大的一个叶子，在其上进行分裂。相比于传统的</a:t>
                </a:r>
                <a:r>
                  <a:rPr lang="en-US" altLang="zh-CN" dirty="0"/>
                  <a:t>level-wise</a:t>
                </a:r>
                <a:r>
                  <a:rPr lang="zh-CN" altLang="en-US" dirty="0"/>
                  <a:t>，在分裂次数相同的情况下，有更小的误差，缺点是可能长出较深的决策树，产生过拟合。因此</a:t>
                </a:r>
                <a:r>
                  <a:rPr lang="en-US" altLang="zh-CN" dirty="0"/>
                  <a:t>LGB</a:t>
                </a:r>
                <a:r>
                  <a:rPr lang="zh-CN" altLang="en-US" dirty="0"/>
                  <a:t>增加了最大深度的限制</a:t>
                </a:r>
                <a:endParaRPr lang="en-US" altLang="zh-CN" dirty="0"/>
              </a:p>
              <a:p>
                <a:r>
                  <a:rPr lang="zh-CN" altLang="en-US" dirty="0"/>
                  <a:t>单边梯度采样算法：丢弃一些对计算信息增益没有帮助的样本，只留下有用的。先将数据梯度按降序排序，保留前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个，作为子集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，对剩下的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个样本随机采样得到子集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，计算增益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直方图算法的基本思想是：先把连续的浮点特征值离散化成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𝑘</a:t>
                </a:r>
                <a:r>
                  <a:rPr lang="zh-CN" altLang="en-US" dirty="0"/>
                  <a:t>个整数，同时构造一个宽度为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𝑘</a:t>
                </a:r>
                <a:r>
                  <a:rPr lang="zh-CN" altLang="en-US" dirty="0"/>
                  <a:t>的直方图。在遍历数据的时候，根据离散化后的值作为索引在直方图中累积统计量，当遍历一次数据后，直方图累积了需要的统计量，然后根据直方图的离散值，遍历寻找最优的分割点。</a:t>
                </a:r>
                <a:endParaRPr lang="en-US" altLang="zh-CN" dirty="0"/>
              </a:p>
              <a:p>
                <a:r>
                  <a:rPr lang="zh-CN" altLang="en-US" dirty="0"/>
                  <a:t>实际上是将大规模数据进行统计，放在直方图中</a:t>
                </a:r>
                <a:endParaRPr lang="en-US" altLang="zh-CN" dirty="0"/>
              </a:p>
              <a:p>
                <a:r>
                  <a:rPr lang="zh-CN" altLang="en-US" dirty="0"/>
                  <a:t>叶子生长策略：找到分裂增益最大的一个叶子，在其上进行分裂。相比于传统的</a:t>
                </a:r>
                <a:r>
                  <a:rPr lang="en-US" altLang="zh-CN" dirty="0"/>
                  <a:t>level-wise</a:t>
                </a:r>
                <a:r>
                  <a:rPr lang="zh-CN" altLang="en-US" dirty="0"/>
                  <a:t>，在分裂次数相同的情况下，有更小的误差，缺点是可能长出较深的决策树，产生过拟合。因此</a:t>
                </a:r>
                <a:r>
                  <a:rPr lang="en-US" altLang="zh-CN" dirty="0"/>
                  <a:t>LGB</a:t>
                </a:r>
                <a:r>
                  <a:rPr lang="zh-CN" altLang="en-US" dirty="0"/>
                  <a:t>增加了最大深度的限制</a:t>
                </a:r>
                <a:endParaRPr lang="en-US" altLang="zh-CN" dirty="0"/>
              </a:p>
              <a:p>
                <a:r>
                  <a:rPr lang="zh-CN" altLang="en-US" dirty="0"/>
                  <a:t>单边梯度采样算法：丢弃一些对计算信息增益没有帮助的样本，只留下有用的。先将数据梯度按降序排序，保留前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个，作为子集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，对剩下的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个样本随机采样得到子集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，计算增益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2B48D-DA77-4595-B86D-37D9B89403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小于</a:t>
            </a:r>
            <a:r>
              <a:rPr lang="en-US" altLang="zh-CN" dirty="0"/>
              <a:t>2016</a:t>
            </a:r>
            <a:r>
              <a:rPr lang="zh-CN" altLang="en-US" dirty="0"/>
              <a:t>，几何平均结果倾向于小的结果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2B48D-DA77-4595-B86D-37D9B89403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09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2B48D-DA77-4595-B86D-37D9B89403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3B38B-DB60-4060-A8A4-CDDE3224B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E7586B-0E08-4FDB-A806-0B1CE4663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10EF9-A409-4D38-9F5B-0F0EBEFD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C7D80-D2BA-40BC-803B-2739BA1D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C9C04-C0C5-42AC-B065-907D14CA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2BF68-C4B6-4793-BE2F-3CFCBD87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FCE2D-B686-42DF-9907-DEA00449D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93163-45B5-4072-A4D3-961A0AEF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9A020-F235-49F6-BC1D-0B831811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118BE-68F6-4A23-8F74-9F09C345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3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C3A3F4-511C-4BC0-8D14-DB51F5F4E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CE3B61-A02F-4FCD-BAB8-6DFB0D195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1CFB4-1172-4FAC-B5F5-7C2AD8AB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2174F-2B80-45D6-B864-59CCDCAC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F2FCB-59BA-4E79-92E6-1579C1CB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4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3B38B-DB60-4060-A8A4-CDDE3224B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E7586B-0E08-4FDB-A806-0B1CE4663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10EF9-A409-4D38-9F5B-0F0EBEFD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C7D80-D2BA-40BC-803B-2739BA1D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C9C04-C0C5-42AC-B065-907D14CA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6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70472-3713-46A3-9659-D6ED8BE9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0A8B3-5D3A-4DCD-AC3D-EA3F48A5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4C319-100B-4254-9539-2E96932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FC610-F1C9-4386-925E-42E94743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B17F5-211D-43A4-8284-46260CCE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15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1CEC-6026-4120-B609-7A24A6E6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F251F-F6C0-4662-AF74-D4200890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C38F6-DC68-4E0C-903A-A6B016F5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8B551-6233-42EB-818D-D0C24C4F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D9D68-ADEF-4005-9EBE-B45374B6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917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F266D-04F4-4E3D-AA3A-C504D974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DC6D6-88D5-4742-9E04-FC2AFB1F4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369250-3199-45F2-ADEA-155505F9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D809D-3BF5-4459-BD13-1B1C9D66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2C7A5-B087-4953-8C45-EBCD7369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33B888-48DD-469F-8B62-CF14242E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75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38780-408B-4278-B54C-71916D54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BD5F70-0B5E-48F0-80CE-DA091CF5B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BCC79-C1DD-4ED9-9257-B4E11C605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B79034-E41D-4A67-AA50-9BF841C4C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04C418-14B8-4A5A-9E4F-CF85BDEEA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4849EC-3219-4BAF-B427-452D056C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4526FD-CBD9-4173-BBB2-19D4C816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608391-BEE7-4CBD-9FA0-C2B82FEC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1A5D3-B77E-41BC-8FC9-DC23556F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C2CD88-896A-49B3-A7C2-2CE76A2F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69551B-A823-41C7-AA7A-DA6DEAD0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8E91C9-3CCF-42CE-B380-3232564A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37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F3BF0C-03D3-4AF7-BF01-77F3FB76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FFBDC-990A-4C80-96BA-0FFA322E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35EB98-5E57-4963-B7DB-C00B959F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1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97E65-0E25-4785-82E3-8FFCC7ED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D9CD6-D891-4084-A0C8-1A4E8C54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4C4A2F-FF80-436E-A39A-01698126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DE692-8BB1-48DF-A309-BF0D856E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453BF1-1795-4156-BA34-9112012B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3FDA2-E6A0-4976-97F9-8C821984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0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70472-3713-46A3-9659-D6ED8BE9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0A8B3-5D3A-4DCD-AC3D-EA3F48A5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4C319-100B-4254-9539-2E96932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FC610-F1C9-4386-925E-42E94743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B17F5-211D-43A4-8284-46260CCE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11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EABE-881A-43F7-9C1A-837AD362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FBA341-0219-4476-B089-A82BEF2A7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C44EB-1671-49CA-96BF-28C92FE06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011E7-92BC-4472-9DB0-8D9D5D3F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05A44-8325-4E7A-875B-FD149C6F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78632-79ED-4A64-BCE2-45827847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49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2BF68-C4B6-4793-BE2F-3CFCBD87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FCE2D-B686-42DF-9907-DEA00449D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93163-45B5-4072-A4D3-961A0AEF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9A020-F235-49F6-BC1D-0B831811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118BE-68F6-4A23-8F74-9F09C345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238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C3A3F4-511C-4BC0-8D14-DB51F5F4E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CE3B61-A02F-4FCD-BAB8-6DFB0D195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1CFB4-1172-4FAC-B5F5-7C2AD8AB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2174F-2B80-45D6-B864-59CCDCAC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F2FCB-59BA-4E79-92E6-1579C1CB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73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735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380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97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98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99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329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0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1CEC-6026-4120-B609-7A24A6E6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F251F-F6C0-4662-AF74-D4200890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C38F6-DC68-4E0C-903A-A6B016F5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8B551-6233-42EB-818D-D0C24C4F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D9D68-ADEF-4005-9EBE-B45374B6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105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73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96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534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765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74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015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290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1735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3289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9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F266D-04F4-4E3D-AA3A-C504D974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DC6D6-88D5-4742-9E04-FC2AFB1F4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369250-3199-45F2-ADEA-155505F9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D809D-3BF5-4459-BD13-1B1C9D66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2C7A5-B087-4953-8C45-EBCD7369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33B888-48DD-469F-8B62-CF14242E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3703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07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833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657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195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50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38780-408B-4278-B54C-71916D54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BD5F70-0B5E-48F0-80CE-DA091CF5B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BCC79-C1DD-4ED9-9257-B4E11C605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B79034-E41D-4A67-AA50-9BF841C4C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04C418-14B8-4A5A-9E4F-CF85BDEEA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4849EC-3219-4BAF-B427-452D056C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4526FD-CBD9-4173-BBB2-19D4C816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608391-BEE7-4CBD-9FA0-C2B82FEC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1A5D3-B77E-41BC-8FC9-DC23556F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C2CD88-896A-49B3-A7C2-2CE76A2F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69551B-A823-41C7-AA7A-DA6DEAD0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8E91C9-3CCF-42CE-B380-3232564A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45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F3BF0C-03D3-4AF7-BF01-77F3FB76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FFBDC-990A-4C80-96BA-0FFA322E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35EB98-5E57-4963-B7DB-C00B959F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71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97E65-0E25-4785-82E3-8FFCC7ED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D9CD6-D891-4084-A0C8-1A4E8C54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4C4A2F-FF80-436E-A39A-01698126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DE692-8BB1-48DF-A309-BF0D856E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453BF1-1795-4156-BA34-9112012B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3FDA2-E6A0-4976-97F9-8C821984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1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EABE-881A-43F7-9C1A-837AD362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FBA341-0219-4476-B089-A82BEF2A7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C44EB-1671-49CA-96BF-28C92FE06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011E7-92BC-4472-9DB0-8D9D5D3F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05A44-8325-4E7A-875B-FD149C6F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78632-79ED-4A64-BCE2-45827847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5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6BDD43-ACF4-4569-9529-851959A8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99D19-C4BD-4E02-8F10-3C5597FCD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D7FD0-ADEB-48F2-B3C7-78FF0728C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A7DFB-23BE-46E4-832D-39B48A481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99A32-C832-4402-9594-E7468EEE0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6BDD43-ACF4-4569-9529-851959A8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99D19-C4BD-4E02-8F10-3C5597FCD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D7FD0-ADEB-48F2-B3C7-78FF0728C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4CC6-BB8A-4C72-A236-C40BD50ECE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A7DFB-23BE-46E4-832D-39B48A481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99A32-C832-4402-9594-E7468EEE0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EEC1-FBCC-4EBE-9F0E-CA488AC89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5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06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76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D10E0-DE69-464F-B2F6-C0338D213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乘用车细分市场销量预测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F51E12-100E-465A-8497-67AD37EA0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张  鑫  系统工程学院</a:t>
            </a:r>
          </a:p>
        </p:txBody>
      </p:sp>
    </p:spTree>
    <p:extLst>
      <p:ext uri="{BB962C8B-B14F-4D97-AF65-F5344CB8AC3E}">
        <p14:creationId xmlns:p14="http://schemas.microsoft.com/office/powerpoint/2010/main" val="76288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E1C91-ACD1-49B7-9114-E53B00C4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模型主体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D6DB1-442E-4DC1-BA89-0972AB1E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LightGBM</a:t>
            </a:r>
            <a:endParaRPr lang="en-US" altLang="zh-CN" dirty="0"/>
          </a:p>
          <a:p>
            <a:pPr lvl="1"/>
            <a:r>
              <a:rPr lang="zh-CN" altLang="en-US" dirty="0"/>
              <a:t>直方图算法</a:t>
            </a:r>
            <a:endParaRPr lang="en-US" altLang="zh-CN" dirty="0"/>
          </a:p>
          <a:p>
            <a:pPr lvl="1"/>
            <a:r>
              <a:rPr lang="zh-CN" altLang="en-US" dirty="0"/>
              <a:t>带深度限制的</a:t>
            </a:r>
            <a:r>
              <a:rPr lang="en-US" altLang="zh-CN" dirty="0"/>
              <a:t>Leaf-wise</a:t>
            </a:r>
            <a:r>
              <a:rPr lang="zh-CN" altLang="en-US" dirty="0"/>
              <a:t>的叶子生长策略</a:t>
            </a:r>
            <a:endParaRPr lang="en-US" altLang="zh-CN" dirty="0"/>
          </a:p>
          <a:p>
            <a:pPr lvl="1"/>
            <a:r>
              <a:rPr lang="zh-CN" altLang="en-US" dirty="0"/>
              <a:t>单边梯度采样算法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4342D5-A4D9-4845-90BD-2B45A35CE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3751111"/>
            <a:ext cx="5305425" cy="2409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C517E5-806E-498D-84EB-100AC1DB9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5" y="3873660"/>
            <a:ext cx="5828416" cy="20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52B94-074C-43EA-9D67-2C75EFD0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模型主体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2258EA-0395-418E-981E-7095F8488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统计规则预测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使用历史同期销量、历史最近销量与指数进行平滑加权，得到初步预测销量，用上下半年的销量变化趋势与平滑构造年度销量变化趋势，二者乘积即为预测结果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初步销量预测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2018,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2016,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2017,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变化趋势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zh-CN" altLang="en-US" dirty="0"/>
                  <a:t>上半年趋势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201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201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CN" dirty="0"/>
                  <a:t>            </a:t>
                </a:r>
                <a:r>
                  <a:rPr lang="zh-CN" altLang="en-US" dirty="0"/>
                  <a:t>下半年趋势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=7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2017−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=7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2016−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pPr marL="914400" lvl="2" indent="0">
                  <a:buNone/>
                </a:pPr>
                <a:r>
                  <a:rPr lang="zh-CN" altLang="en-US" dirty="0"/>
                  <a:t>总趋势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=0.4∗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+0.6∗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  </a:t>
                </a:r>
              </a:p>
              <a:p>
                <a:pPr marL="914400" lvl="2" indent="0">
                  <a:buNone/>
                </a:pPr>
                <a:r>
                  <a:rPr lang="zh-CN" altLang="en-US" dirty="0"/>
                  <a:t>规则预测结果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𝑟𝑢𝑙𝑒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2018,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模型融合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𝐿𝐺𝐵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𝑟𝑢𝑙𝑒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2258EA-0395-418E-981E-7095F8488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82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D17F8-C3CB-4408-B15B-9BE7E349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A5DDDB-CD45-4CB1-9EEF-E6DBAABA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6" y="2562961"/>
            <a:ext cx="6052008" cy="3387390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B2D5C3-47B3-4CEB-B7A9-A5F1E22E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79A355-8585-44BA-B06C-5CC5947D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5049"/>
            <a:ext cx="6686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0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855B1-7FB7-4CCF-AC08-235C01CB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1DA76-D0F1-414B-B8FD-4E8DD42CE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1E8229-6B1F-45E0-A1FE-05EB1F60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3407"/>
            <a:ext cx="6679207" cy="49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7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9285F-C9B9-48EF-9A63-7BC66BED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/>
              <a:t>谢谢大家！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5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FA338-DE34-4443-A75C-D9AFF302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75155-1B72-4B0A-B5D1-6C0D35BE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题目简介</a:t>
            </a:r>
            <a:endParaRPr lang="en-US" altLang="zh-CN" dirty="0"/>
          </a:p>
          <a:p>
            <a:r>
              <a:rPr lang="zh-CN" altLang="en-US" dirty="0"/>
              <a:t>数据简介</a:t>
            </a:r>
            <a:endParaRPr lang="en-US" altLang="zh-CN" dirty="0"/>
          </a:p>
          <a:p>
            <a:r>
              <a:rPr lang="zh-CN" altLang="en-US" dirty="0"/>
              <a:t>求解思路</a:t>
            </a:r>
            <a:endParaRPr lang="en-US" altLang="zh-CN" dirty="0"/>
          </a:p>
          <a:p>
            <a:r>
              <a:rPr lang="zh-CN" altLang="en-US" dirty="0"/>
              <a:t>模型主体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999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45487-F0DD-4DB1-8F32-809B3BBF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A9B5F-F618-4EFA-9282-E7453998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题目来源：</a:t>
            </a:r>
            <a:r>
              <a:rPr lang="en-US" altLang="zh-CN" dirty="0" err="1"/>
              <a:t>DataFountain</a:t>
            </a:r>
            <a:r>
              <a:rPr lang="zh-CN" altLang="en-US" dirty="0"/>
              <a:t> （数泉）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题目内容：乘用车细分市场销量预测</a:t>
            </a:r>
            <a:endParaRPr lang="en-US" altLang="zh-CN" dirty="0"/>
          </a:p>
          <a:p>
            <a:pPr lvl="1"/>
            <a:r>
              <a:rPr lang="zh-CN" altLang="en-US" dirty="0"/>
              <a:t>赛题类别：长期赛，无奖金</a:t>
            </a:r>
            <a:endParaRPr lang="en-US" altLang="zh-CN" dirty="0"/>
          </a:p>
          <a:p>
            <a:pPr lvl="1"/>
            <a:r>
              <a:rPr lang="zh-CN" altLang="en-US" dirty="0"/>
              <a:t>背景：消费者决策过程从线下到线上转移，互联网上的行为数据可能对汽车销量存在影响</a:t>
            </a:r>
            <a:endParaRPr lang="en-US" altLang="zh-CN" dirty="0"/>
          </a:p>
          <a:p>
            <a:pPr lvl="1"/>
            <a:r>
              <a:rPr lang="zh-CN" altLang="en-US" dirty="0"/>
              <a:t>任务：根据给出的销量数据、互联网搜索数据、汽车媒体数据等，预测各车型和相同细分市场在接下来一个季度的销量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631E8B-6DA6-4075-9AFB-D81764F58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72" y="1825625"/>
            <a:ext cx="496321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1EB2-F993-4C51-A168-FD3D6C5C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B0612-0A23-4191-A1BD-9540806A0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2918" cy="4351338"/>
          </a:xfrm>
        </p:spPr>
        <p:txBody>
          <a:bodyPr/>
          <a:lstStyle/>
          <a:p>
            <a:r>
              <a:rPr lang="zh-CN" altLang="en-US" dirty="0"/>
              <a:t>数据字段</a:t>
            </a:r>
            <a:endParaRPr lang="en-US" altLang="zh-CN" dirty="0"/>
          </a:p>
          <a:p>
            <a:pPr lvl="1"/>
            <a:r>
              <a:rPr lang="zh-CN" altLang="en-US" dirty="0"/>
              <a:t>历史销量数据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70EE032-2709-4BF3-8355-0070ADD5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23701"/>
              </p:ext>
            </p:extLst>
          </p:nvPr>
        </p:nvGraphicFramePr>
        <p:xfrm>
          <a:off x="1018619" y="2784136"/>
          <a:ext cx="46987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56">
                  <a:extLst>
                    <a:ext uri="{9D8B030D-6E8A-4147-A177-3AD203B41FA5}">
                      <a16:colId xmlns:a16="http://schemas.microsoft.com/office/drawing/2014/main" val="3366803648"/>
                    </a:ext>
                  </a:extLst>
                </a:gridCol>
                <a:gridCol w="1144053">
                  <a:extLst>
                    <a:ext uri="{9D8B030D-6E8A-4147-A177-3AD203B41FA5}">
                      <a16:colId xmlns:a16="http://schemas.microsoft.com/office/drawing/2014/main" val="3475242811"/>
                    </a:ext>
                  </a:extLst>
                </a:gridCol>
                <a:gridCol w="2043329">
                  <a:extLst>
                    <a:ext uri="{9D8B030D-6E8A-4147-A177-3AD203B41FA5}">
                      <a16:colId xmlns:a16="http://schemas.microsoft.com/office/drawing/2014/main" val="1806843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9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province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省份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8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省份编码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5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车型编码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3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bodyType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车身类型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65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94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regMonth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salesVolume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销量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5814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D03CF0-2A02-4D5F-BB3B-B3D66A5E97C3}"/>
              </a:ext>
            </a:extLst>
          </p:cNvPr>
          <p:cNvSpPr txBox="1">
            <a:spLocks/>
          </p:cNvSpPr>
          <p:nvPr/>
        </p:nvSpPr>
        <p:spPr>
          <a:xfrm>
            <a:off x="6651920" y="1847707"/>
            <a:ext cx="48385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sz="2800" dirty="0"/>
          </a:p>
          <a:p>
            <a:pPr lvl="1"/>
            <a:r>
              <a:rPr lang="zh-CN" altLang="en-US" dirty="0"/>
              <a:t>车型搜索数据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9596328-4BAC-43B6-86C2-659A903FB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58894"/>
              </p:ext>
            </p:extLst>
          </p:nvPr>
        </p:nvGraphicFramePr>
        <p:xfrm>
          <a:off x="6791752" y="2784136"/>
          <a:ext cx="42470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56">
                  <a:extLst>
                    <a:ext uri="{9D8B030D-6E8A-4147-A177-3AD203B41FA5}">
                      <a16:colId xmlns:a16="http://schemas.microsoft.com/office/drawing/2014/main" val="3366803648"/>
                    </a:ext>
                  </a:extLst>
                </a:gridCol>
                <a:gridCol w="1144053">
                  <a:extLst>
                    <a:ext uri="{9D8B030D-6E8A-4147-A177-3AD203B41FA5}">
                      <a16:colId xmlns:a16="http://schemas.microsoft.com/office/drawing/2014/main" val="3475242811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1806843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9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province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省份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8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省份编码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5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车型编码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3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94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regMonth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popularity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搜索量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5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38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F6EEB-07C9-499B-9E23-33C6384B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56AC7-70A3-4D1A-A83D-95C1510BE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数据字段</a:t>
            </a:r>
            <a:endParaRPr lang="en-US" altLang="zh-CN" dirty="0"/>
          </a:p>
          <a:p>
            <a:pPr lvl="1"/>
            <a:r>
              <a:rPr lang="zh-CN" altLang="en-US" dirty="0"/>
              <a:t>媒体新闻评论数据和车型评论数据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数据量</a:t>
            </a:r>
            <a:endParaRPr lang="en-US" altLang="zh-CN" dirty="0"/>
          </a:p>
          <a:p>
            <a:pPr lvl="1"/>
            <a:r>
              <a:rPr lang="zh-CN" altLang="en-US" dirty="0"/>
              <a:t>包含</a:t>
            </a:r>
            <a:r>
              <a:rPr lang="en-US" altLang="zh-CN" dirty="0"/>
              <a:t>60</a:t>
            </a:r>
            <a:r>
              <a:rPr lang="zh-CN" altLang="en-US" dirty="0"/>
              <a:t>个车型在</a:t>
            </a:r>
            <a:r>
              <a:rPr lang="en-US" altLang="zh-CN" dirty="0"/>
              <a:t>22</a:t>
            </a:r>
            <a:r>
              <a:rPr lang="zh-CN" altLang="en-US" dirty="0"/>
              <a:t>省份的各类数据，每个文件含</a:t>
            </a:r>
            <a:r>
              <a:rPr lang="en-US" altLang="zh-CN" dirty="0"/>
              <a:t>36000</a:t>
            </a:r>
            <a:r>
              <a:rPr lang="zh-CN" altLang="en-US" dirty="0"/>
              <a:t>多条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662959-5949-41FD-84B2-A2F4BD9CD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00907"/>
              </p:ext>
            </p:extLst>
          </p:nvPr>
        </p:nvGraphicFramePr>
        <p:xfrm>
          <a:off x="1636073" y="2653104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324027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85848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65709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6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车型编码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5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regMonth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2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newsReplyVolum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车型相关文章评论量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3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carCommentVolum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车型评价量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5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14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849C-6C80-428B-8287-B09876BA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DEE50-819F-47B9-B111-81B56A1D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观察数据特征</a:t>
            </a:r>
            <a:endParaRPr lang="en-US" altLang="zh-CN" dirty="0"/>
          </a:p>
          <a:p>
            <a:pPr lvl="1"/>
            <a:r>
              <a:rPr lang="zh-CN" altLang="en-US" dirty="0"/>
              <a:t>考虑时间对销量影响，绘制逐月销量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月是谷底，之后随时间缓慢增长</a:t>
            </a:r>
            <a:endParaRPr lang="en-US" altLang="zh-CN" dirty="0"/>
          </a:p>
          <a:p>
            <a:pPr lvl="1"/>
            <a:r>
              <a:rPr lang="zh-CN" altLang="en-US" dirty="0"/>
              <a:t>呈现较为明显的周期性</a:t>
            </a:r>
            <a:endParaRPr lang="en-US" altLang="zh-CN" dirty="0"/>
          </a:p>
          <a:p>
            <a:pPr lvl="1"/>
            <a:r>
              <a:rPr lang="zh-CN" altLang="en-US" dirty="0"/>
              <a:t>除各月天数之外，考虑节日影响</a:t>
            </a:r>
            <a:endParaRPr lang="en-US" altLang="zh-CN" dirty="0"/>
          </a:p>
          <a:p>
            <a:pPr lvl="1"/>
            <a:r>
              <a:rPr lang="zh-CN" altLang="en-US" dirty="0"/>
              <a:t>春节前</a:t>
            </a:r>
            <a:r>
              <a:rPr lang="en-US" altLang="zh-CN" dirty="0"/>
              <a:t>(12</a:t>
            </a:r>
            <a:r>
              <a:rPr lang="zh-CN" altLang="en-US" dirty="0"/>
              <a:t>月、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)</a:t>
            </a:r>
            <a:r>
              <a:rPr lang="zh-CN" altLang="en-US" dirty="0"/>
              <a:t>是购车旺季</a:t>
            </a:r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955788-FD70-4706-B443-DBE78F48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625" y="462407"/>
            <a:ext cx="5266944" cy="27264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BCA797-417F-4853-B15A-308BCB43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625" y="3429000"/>
            <a:ext cx="5486875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1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0145E-26AF-4B3B-9586-AC6A6F2B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C9E24-C04A-4C87-AE9D-612A88C3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选择合适的算法：</a:t>
            </a:r>
            <a:endParaRPr lang="en-US" altLang="zh-CN" dirty="0"/>
          </a:p>
          <a:p>
            <a:pPr lvl="1"/>
            <a:r>
              <a:rPr lang="zh-CN" altLang="en-US" dirty="0"/>
              <a:t>数据的属性较多</a:t>
            </a:r>
            <a:endParaRPr lang="en-US" altLang="zh-CN" dirty="0"/>
          </a:p>
          <a:p>
            <a:pPr lvl="1"/>
            <a:r>
              <a:rPr lang="zh-CN" altLang="en-US" dirty="0"/>
              <a:t>各属性对销量的影响权重不确定</a:t>
            </a:r>
            <a:endParaRPr lang="en-US" altLang="zh-CN" dirty="0"/>
          </a:p>
          <a:p>
            <a:pPr lvl="1"/>
            <a:r>
              <a:rPr lang="zh-CN" altLang="en-US" dirty="0"/>
              <a:t>随时间变化的规律明显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决策树算法</a:t>
            </a:r>
            <a:endParaRPr lang="en-US" altLang="zh-CN" dirty="0"/>
          </a:p>
          <a:p>
            <a:pPr lvl="1"/>
            <a:r>
              <a:rPr lang="en-US" altLang="zh-CN" dirty="0" err="1"/>
              <a:t>LightGBM</a:t>
            </a:r>
            <a:r>
              <a:rPr lang="en-US" altLang="zh-CN" dirty="0"/>
              <a:t>(</a:t>
            </a:r>
            <a:r>
              <a:rPr lang="zh-CN" altLang="en-US" dirty="0"/>
              <a:t>微软开发，相较于</a:t>
            </a:r>
            <a:r>
              <a:rPr lang="en-US" altLang="zh-CN" dirty="0" err="1"/>
              <a:t>XGBoost</a:t>
            </a:r>
            <a:r>
              <a:rPr lang="zh-CN" altLang="en-US" dirty="0"/>
              <a:t>性能更好，速度更快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指数平滑</a:t>
            </a:r>
            <a:endParaRPr lang="en-US" altLang="zh-CN" dirty="0"/>
          </a:p>
          <a:p>
            <a:pPr lvl="1"/>
            <a:r>
              <a:rPr lang="zh-CN" altLang="en-US" dirty="0"/>
              <a:t>时间序列态势具有稳定性，可被顺势推理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699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3501E-F9EA-4EAA-87FA-46C826CD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E0A9F-33A0-4543-ABC0-7A67F358C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特征构造与选择</a:t>
            </a:r>
            <a:endParaRPr lang="en-US" altLang="zh-CN" dirty="0"/>
          </a:p>
          <a:p>
            <a:pPr lvl="1"/>
            <a:r>
              <a:rPr lang="zh-CN" altLang="en-US" dirty="0"/>
              <a:t>抽取历史月销量、历史月搜索量</a:t>
            </a:r>
          </a:p>
          <a:p>
            <a:pPr lvl="1"/>
            <a:r>
              <a:rPr lang="zh-CN" altLang="en-US" dirty="0"/>
              <a:t>计算半年、季度的统计特征，包括求和、平均、最大最小值</a:t>
            </a:r>
          </a:p>
          <a:p>
            <a:pPr lvl="1"/>
            <a:r>
              <a:rPr lang="zh-CN" altLang="en-US" dirty="0"/>
              <a:t>逐月差分、季度差分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春节月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特征选择</a:t>
            </a:r>
            <a:endParaRPr lang="en-US" altLang="zh-CN" dirty="0"/>
          </a:p>
          <a:p>
            <a:pPr lvl="1"/>
            <a:r>
              <a:rPr lang="zh-CN" altLang="en-US" dirty="0"/>
              <a:t>车型相关评论、车型媒体文章评论对预测意义不大</a:t>
            </a:r>
          </a:p>
          <a:p>
            <a:pPr lvl="1"/>
            <a:r>
              <a:rPr lang="zh-CN" altLang="en-US" dirty="0"/>
              <a:t>构造的其他特征，对预测影响不大的也一并剔除</a:t>
            </a:r>
          </a:p>
        </p:txBody>
      </p:sp>
    </p:spTree>
    <p:extLst>
      <p:ext uri="{BB962C8B-B14F-4D97-AF65-F5344CB8AC3E}">
        <p14:creationId xmlns:p14="http://schemas.microsoft.com/office/powerpoint/2010/main" val="119854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3501E-F9EA-4EAA-87FA-46C826CD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E0A9F-33A0-4543-ABC0-7A67F358C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出现了</a:t>
            </a:r>
            <a:r>
              <a:rPr lang="en-US" altLang="zh-CN" dirty="0"/>
              <a:t>Nan</a:t>
            </a:r>
            <a:r>
              <a:rPr lang="zh-CN" altLang="en-US" dirty="0"/>
              <a:t>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ABAAB7-223F-4033-9083-E7CC1157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726" y="681037"/>
            <a:ext cx="7773074" cy="47781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245473-6042-4626-859C-0A062A0A3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5664109"/>
            <a:ext cx="44481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4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1_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Words>738</Words>
  <Application>Microsoft Office PowerPoint</Application>
  <PresentationFormat>宽屏</PresentationFormat>
  <Paragraphs>146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Gill Sans MT</vt:lpstr>
      <vt:lpstr>Office 主题​​</vt:lpstr>
      <vt:lpstr>1_Office 主题​​</vt:lpstr>
      <vt:lpstr>画廊</vt:lpstr>
      <vt:lpstr>1_画廊</vt:lpstr>
      <vt:lpstr>乘用车细分市场销量预测</vt:lpstr>
      <vt:lpstr>目录</vt:lpstr>
      <vt:lpstr>题目简介</vt:lpstr>
      <vt:lpstr>数据简介</vt:lpstr>
      <vt:lpstr>数据简介</vt:lpstr>
      <vt:lpstr>求解思路</vt:lpstr>
      <vt:lpstr>求解思路</vt:lpstr>
      <vt:lpstr>求解思路</vt:lpstr>
      <vt:lpstr>求解思路</vt:lpstr>
      <vt:lpstr>模型主体</vt:lpstr>
      <vt:lpstr>模型主体</vt:lpstr>
      <vt:lpstr>成绩展示</vt:lpstr>
      <vt:lpstr>主要代码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</dc:creator>
  <cp:lastModifiedBy>Z X</cp:lastModifiedBy>
  <cp:revision>62</cp:revision>
  <dcterms:created xsi:type="dcterms:W3CDTF">2020-11-30T13:35:07Z</dcterms:created>
  <dcterms:modified xsi:type="dcterms:W3CDTF">2020-12-07T11:42:58Z</dcterms:modified>
</cp:coreProperties>
</file>