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84" r:id="rId4"/>
    <p:sldId id="263" r:id="rId5"/>
    <p:sldId id="312" r:id="rId6"/>
    <p:sldId id="290" r:id="rId7"/>
    <p:sldId id="292" r:id="rId8"/>
    <p:sldId id="321" r:id="rId9"/>
    <p:sldId id="285" r:id="rId10"/>
    <p:sldId id="294" r:id="rId11"/>
    <p:sldId id="323" r:id="rId12"/>
    <p:sldId id="299" r:id="rId13"/>
    <p:sldId id="307" r:id="rId14"/>
    <p:sldId id="300" r:id="rId15"/>
    <p:sldId id="311" r:id="rId16"/>
    <p:sldId id="314" r:id="rId17"/>
    <p:sldId id="324" r:id="rId18"/>
    <p:sldId id="325" r:id="rId19"/>
    <p:sldId id="315" r:id="rId20"/>
    <p:sldId id="326" r:id="rId21"/>
    <p:sldId id="313" r:id="rId22"/>
    <p:sldId id="318" r:id="rId23"/>
    <p:sldId id="327" r:id="rId24"/>
    <p:sldId id="319" r:id="rId25"/>
    <p:sldId id="287" r:id="rId26"/>
    <p:sldId id="260" r:id="rId27"/>
    <p:sldId id="288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3CD"/>
    <a:srgbClr val="1B4367"/>
    <a:srgbClr val="2980B4"/>
    <a:srgbClr val="1D4865"/>
    <a:srgbClr val="1D4971"/>
    <a:srgbClr val="83C2DB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06" autoAdjust="0"/>
  </p:normalViewPr>
  <p:slideViewPr>
    <p:cSldViewPr snapToGrid="0">
      <p:cViewPr varScale="1">
        <p:scale>
          <a:sx n="104" d="100"/>
          <a:sy n="104" d="100"/>
        </p:scale>
        <p:origin x="814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8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61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0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9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54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68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946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7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5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04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1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408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796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3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6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76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fake_job_postings_train.csv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数据集包含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列，其中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列为特征。</a:t>
            </a:r>
            <a:r>
              <a:rPr lang="en-US" altLang="zh-CN" sz="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company_profile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requirements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benefits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个文本信息，其余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列为表格信息。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2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fake_job_postings_train.csv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数据集包含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列，其中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列为特征。</a:t>
            </a:r>
            <a:r>
              <a:rPr lang="en-US" altLang="zh-CN" sz="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company_profile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requirements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benefits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个文本信息，其余</a:t>
            </a:r>
            <a:r>
              <a:rPr lang="en-US" altLang="zh-CN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列为表格信息。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06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87498" y="1151418"/>
            <a:ext cx="618505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2020</a:t>
            </a:r>
            <a:r>
              <a:rPr lang="zh-CN" altLang="en-US" sz="4000" b="1">
                <a:solidFill>
                  <a:srgbClr val="1B4367"/>
                </a:solidFill>
                <a:cs typeface="+mn-ea"/>
                <a:sym typeface="+mn-lt"/>
              </a:rPr>
              <a:t>年借贷风险预测</a:t>
            </a:r>
            <a:endParaRPr lang="en-US" altLang="zh-CN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竞赛汇报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69AE0FE-6FE3-4D2D-8365-1BBF3491C6AD}"/>
              </a:ext>
            </a:extLst>
          </p:cNvPr>
          <p:cNvSpPr txBox="1"/>
          <p:nvPr/>
        </p:nvSpPr>
        <p:spPr>
          <a:xfrm>
            <a:off x="4400550" y="412697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1" dirty="0">
                <a:latin typeface="+mn-ea"/>
              </a:rPr>
              <a:t>汇报时间：</a:t>
            </a:r>
            <a:r>
              <a:rPr lang="en-US" altLang="zh-CN" sz="1800" b="1" dirty="0">
                <a:latin typeface="+mn-ea"/>
              </a:rPr>
              <a:t>2020</a:t>
            </a:r>
            <a:r>
              <a:rPr lang="zh-CN" altLang="en-US" sz="1800" b="1" dirty="0">
                <a:latin typeface="+mn-ea"/>
              </a:rPr>
              <a:t>年</a:t>
            </a:r>
            <a:r>
              <a:rPr lang="en-US" altLang="zh-CN" sz="1800" b="1" dirty="0">
                <a:latin typeface="+mn-ea"/>
              </a:rPr>
              <a:t>12</a:t>
            </a:r>
            <a:r>
              <a:rPr lang="zh-CN" altLang="en-US" sz="1800" b="1" dirty="0">
                <a:latin typeface="+mn-ea"/>
              </a:rPr>
              <a:t>月</a:t>
            </a:r>
            <a:r>
              <a:rPr lang="en-US" altLang="zh-CN" sz="1800" b="1" dirty="0">
                <a:latin typeface="+mn-ea"/>
              </a:rPr>
              <a:t>9</a:t>
            </a:r>
            <a:r>
              <a:rPr lang="zh-CN" altLang="en-US" sz="1800" b="1" dirty="0">
                <a:latin typeface="+mn-ea"/>
              </a:rPr>
              <a:t>日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FF10BDC-52B4-4CA1-B942-299DBE1EACDA}"/>
              </a:ext>
            </a:extLst>
          </p:cNvPr>
          <p:cNvSpPr txBox="1"/>
          <p:nvPr/>
        </p:nvSpPr>
        <p:spPr>
          <a:xfrm>
            <a:off x="4400550" y="351336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1" dirty="0">
                <a:latin typeface="+mn-ea"/>
              </a:rPr>
              <a:t>研究方向：借贷风险预测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F5E1BCF-4085-48A9-92DA-697AE58A24FE}"/>
              </a:ext>
            </a:extLst>
          </p:cNvPr>
          <p:cNvSpPr txBox="1"/>
          <p:nvPr/>
        </p:nvSpPr>
        <p:spPr>
          <a:xfrm>
            <a:off x="4400550" y="2982567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+mn-ea"/>
              </a:rPr>
              <a:t>汇 报 人：  王 林</a:t>
            </a:r>
            <a:endParaRPr lang="en-US" altLang="zh-CN" sz="1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38692FC-79C1-45DA-91D3-F1D2FA1CB041}"/>
              </a:ext>
            </a:extLst>
          </p:cNvPr>
          <p:cNvGrpSpPr/>
          <p:nvPr/>
        </p:nvGrpSpPr>
        <p:grpSpPr>
          <a:xfrm>
            <a:off x="209251" y="286442"/>
            <a:ext cx="2261711" cy="377026"/>
            <a:chOff x="713739" y="390073"/>
            <a:chExt cx="2261711" cy="377026"/>
          </a:xfrm>
        </p:grpSpPr>
        <p:sp>
          <p:nvSpPr>
            <p:cNvPr id="16" name="文本框 15"/>
            <p:cNvSpPr txBox="1"/>
            <p:nvPr/>
          </p:nvSpPr>
          <p:spPr>
            <a:xfrm>
              <a:off x="713739" y="390073"/>
              <a:ext cx="226171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初期想法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B66CEC6-0416-4F2A-A483-DFD7A216F40A}"/>
              </a:ext>
            </a:extLst>
          </p:cNvPr>
          <p:cNvSpPr/>
          <p:nvPr/>
        </p:nvSpPr>
        <p:spPr>
          <a:xfrm>
            <a:off x="2291158" y="598903"/>
            <a:ext cx="137769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、认识数据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07D188D3-FB8B-454D-AF1B-11F68EF84B7D}"/>
              </a:ext>
            </a:extLst>
          </p:cNvPr>
          <p:cNvSpPr/>
          <p:nvPr/>
        </p:nvSpPr>
        <p:spPr>
          <a:xfrm rot="5400000">
            <a:off x="2490802" y="1562716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674C518-A12A-4498-8112-6976DDFD76D7}"/>
              </a:ext>
            </a:extLst>
          </p:cNvPr>
          <p:cNvSpPr/>
          <p:nvPr/>
        </p:nvSpPr>
        <p:spPr>
          <a:xfrm>
            <a:off x="2169238" y="2395621"/>
            <a:ext cx="162153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、数据预处理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CDC19846-5662-432F-90D0-44ABB6965E15}"/>
              </a:ext>
            </a:extLst>
          </p:cNvPr>
          <p:cNvSpPr/>
          <p:nvPr/>
        </p:nvSpPr>
        <p:spPr>
          <a:xfrm rot="5400000">
            <a:off x="2490802" y="3359434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D58BCB3-B7B0-436C-BB9D-00AE2358665D}"/>
              </a:ext>
            </a:extLst>
          </p:cNvPr>
          <p:cNvSpPr/>
          <p:nvPr/>
        </p:nvSpPr>
        <p:spPr>
          <a:xfrm>
            <a:off x="2169238" y="4166197"/>
            <a:ext cx="162153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r>
              <a:rPr lang="zh-CN" altLang="en-US" sz="1600" dirty="0"/>
              <a:t>、特征工程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xmlns="" id="{69D19FF2-ED5A-4904-9AF0-E8C96EF98F72}"/>
              </a:ext>
            </a:extLst>
          </p:cNvPr>
          <p:cNvSpPr/>
          <p:nvPr/>
        </p:nvSpPr>
        <p:spPr>
          <a:xfrm>
            <a:off x="4069666" y="423165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C47EB6E-C228-41CB-AC22-4181D0F1F683}"/>
              </a:ext>
            </a:extLst>
          </p:cNvPr>
          <p:cNvSpPr/>
          <p:nvPr/>
        </p:nvSpPr>
        <p:spPr>
          <a:xfrm>
            <a:off x="5308678" y="4157074"/>
            <a:ext cx="162153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r>
              <a:rPr lang="zh-CN" altLang="en-US" sz="1600" dirty="0"/>
              <a:t>、逻辑回归模型训练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595416A-5A98-484B-95FE-AEADF77F7182}"/>
              </a:ext>
            </a:extLst>
          </p:cNvPr>
          <p:cNvSpPr/>
          <p:nvPr/>
        </p:nvSpPr>
        <p:spPr>
          <a:xfrm>
            <a:off x="5290390" y="2395621"/>
            <a:ext cx="162153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r>
              <a:rPr lang="zh-CN" altLang="en-US" sz="1600" dirty="0"/>
              <a:t>、模型评估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A9B9BCD-6A17-489E-888C-0CB1267DF3E4}"/>
              </a:ext>
            </a:extLst>
          </p:cNvPr>
          <p:cNvSpPr/>
          <p:nvPr/>
        </p:nvSpPr>
        <p:spPr>
          <a:xfrm>
            <a:off x="5290390" y="553786"/>
            <a:ext cx="1621536" cy="61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r>
              <a:rPr lang="zh-CN" altLang="en-US" sz="1600" dirty="0"/>
              <a:t>、预测结果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557F8D1B-FD7C-4C67-A28E-7443AEF46975}"/>
              </a:ext>
            </a:extLst>
          </p:cNvPr>
          <p:cNvSpPr/>
          <p:nvPr/>
        </p:nvSpPr>
        <p:spPr>
          <a:xfrm rot="16200000">
            <a:off x="5630242" y="334180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1ACFCB77-A767-4AA9-8388-FDD96D61069F}"/>
              </a:ext>
            </a:extLst>
          </p:cNvPr>
          <p:cNvSpPr/>
          <p:nvPr/>
        </p:nvSpPr>
        <p:spPr>
          <a:xfrm rot="16200000">
            <a:off x="5628718" y="1522145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5180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06043E0-BCCB-4E6B-9842-76680D19266C}"/>
              </a:ext>
            </a:extLst>
          </p:cNvPr>
          <p:cNvGrpSpPr/>
          <p:nvPr/>
        </p:nvGrpSpPr>
        <p:grpSpPr>
          <a:xfrm>
            <a:off x="83901" y="163421"/>
            <a:ext cx="2261711" cy="377026"/>
            <a:chOff x="651219" y="311923"/>
            <a:chExt cx="2261711" cy="37702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16B3839C-F0C0-4391-BD08-0B6CD668CC14}"/>
                </a:ext>
              </a:extLst>
            </p:cNvPr>
            <p:cNvSpPr txBox="1"/>
            <p:nvPr/>
          </p:nvSpPr>
          <p:spPr>
            <a:xfrm>
              <a:off x="651219" y="311923"/>
              <a:ext cx="2261711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1B4367"/>
                  </a:solidFill>
                  <a:latin typeface="微软雅黑"/>
                  <a:ea typeface="微软雅黑"/>
                  <a:cs typeface="+mn-ea"/>
                  <a:sym typeface="+mn-lt"/>
                </a:rPr>
                <a:t>成熟想法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20102B25-1ADF-4FBC-8DE8-65847F8B2DBB}"/>
                </a:ext>
              </a:extLst>
            </p:cNvPr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5730AB8-C261-4AD4-A0F5-9827E52D2EDF}"/>
              </a:ext>
            </a:extLst>
          </p:cNvPr>
          <p:cNvSpPr/>
          <p:nvPr/>
        </p:nvSpPr>
        <p:spPr>
          <a:xfrm>
            <a:off x="1492934" y="412026"/>
            <a:ext cx="1377696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、认识数据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E7CA232-906E-477E-9C33-05C3937FF915}"/>
              </a:ext>
            </a:extLst>
          </p:cNvPr>
          <p:cNvSpPr/>
          <p:nvPr/>
        </p:nvSpPr>
        <p:spPr>
          <a:xfrm>
            <a:off x="4216322" y="412026"/>
            <a:ext cx="1621536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、数据预处理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B8768BD-6CC8-461F-A41C-85B536E7A967}"/>
              </a:ext>
            </a:extLst>
          </p:cNvPr>
          <p:cNvSpPr/>
          <p:nvPr/>
        </p:nvSpPr>
        <p:spPr>
          <a:xfrm>
            <a:off x="7230794" y="412026"/>
            <a:ext cx="1621536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r>
              <a:rPr lang="zh-CN" altLang="en-US" sz="1600" dirty="0"/>
              <a:t>、特征工程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4915BD85-97AF-45B9-B19E-E0910F6A4D77}"/>
              </a:ext>
            </a:extLst>
          </p:cNvPr>
          <p:cNvSpPr/>
          <p:nvPr/>
        </p:nvSpPr>
        <p:spPr>
          <a:xfrm>
            <a:off x="3042080" y="477480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6261E8C-57DA-44B9-B5BB-09A4522C5D98}"/>
              </a:ext>
            </a:extLst>
          </p:cNvPr>
          <p:cNvSpPr/>
          <p:nvPr/>
        </p:nvSpPr>
        <p:spPr>
          <a:xfrm>
            <a:off x="1492934" y="2406602"/>
            <a:ext cx="1390650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r>
              <a:rPr lang="zh-CN" altLang="en-US" sz="1600" dirty="0"/>
              <a:t>、模型训练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DB1A19A-1C0A-4CE6-94D2-095011F3EACB}"/>
              </a:ext>
            </a:extLst>
          </p:cNvPr>
          <p:cNvSpPr/>
          <p:nvPr/>
        </p:nvSpPr>
        <p:spPr>
          <a:xfrm>
            <a:off x="4216322" y="2406602"/>
            <a:ext cx="1621536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r>
              <a:rPr lang="zh-CN" altLang="en-US" sz="1600" dirty="0"/>
              <a:t>、模型评估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65E7619-90E6-4C46-89AF-5C4EDDC359E8}"/>
              </a:ext>
            </a:extLst>
          </p:cNvPr>
          <p:cNvSpPr/>
          <p:nvPr/>
        </p:nvSpPr>
        <p:spPr>
          <a:xfrm>
            <a:off x="7230794" y="2406602"/>
            <a:ext cx="1621536" cy="6155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r>
              <a:rPr lang="zh-CN" altLang="en-US" sz="1600" dirty="0"/>
              <a:t>、预测结果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xmlns="" id="{E9B8EE14-A372-4771-BA34-0F8FFBA90E63}"/>
              </a:ext>
            </a:extLst>
          </p:cNvPr>
          <p:cNvSpPr/>
          <p:nvPr/>
        </p:nvSpPr>
        <p:spPr>
          <a:xfrm>
            <a:off x="6077126" y="477480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3D8CD61B-543A-4007-AEA8-A82806B6813D}"/>
              </a:ext>
            </a:extLst>
          </p:cNvPr>
          <p:cNvSpPr/>
          <p:nvPr/>
        </p:nvSpPr>
        <p:spPr>
          <a:xfrm>
            <a:off x="6077126" y="2497886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928854B7-1522-4D11-90ED-77D002560E1E}"/>
              </a:ext>
            </a:extLst>
          </p:cNvPr>
          <p:cNvSpPr/>
          <p:nvPr/>
        </p:nvSpPr>
        <p:spPr>
          <a:xfrm>
            <a:off x="3122852" y="2472056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7B14DD-065B-4E4B-B454-BA55A2BCFCBC}"/>
              </a:ext>
            </a:extLst>
          </p:cNvPr>
          <p:cNvSpPr/>
          <p:nvPr/>
        </p:nvSpPr>
        <p:spPr>
          <a:xfrm>
            <a:off x="1407278" y="1406188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数据统计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52F3964-79FB-4EA2-90EB-4657D718EF7D}"/>
              </a:ext>
            </a:extLst>
          </p:cNvPr>
          <p:cNvSpPr/>
          <p:nvPr/>
        </p:nvSpPr>
        <p:spPr>
          <a:xfrm>
            <a:off x="2242430" y="1412798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数据分布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xmlns="" id="{D0DA65C8-1C94-4446-95C2-F84A0E9A4690}"/>
              </a:ext>
            </a:extLst>
          </p:cNvPr>
          <p:cNvCxnSpPr>
            <a:stCxn id="24" idx="0"/>
            <a:endCxn id="12" idx="2"/>
          </p:cNvCxnSpPr>
          <p:nvPr/>
        </p:nvCxnSpPr>
        <p:spPr>
          <a:xfrm rot="16200000" flipV="1">
            <a:off x="2173795" y="1035553"/>
            <a:ext cx="385232" cy="3692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F6DB4019-9691-432C-934F-8C4B334D4BBB}"/>
              </a:ext>
            </a:extLst>
          </p:cNvPr>
          <p:cNvCxnSpPr>
            <a:stCxn id="23" idx="0"/>
            <a:endCxn id="12" idx="2"/>
          </p:cNvCxnSpPr>
          <p:nvPr/>
        </p:nvCxnSpPr>
        <p:spPr>
          <a:xfrm rot="5400000" flipH="1" flipV="1">
            <a:off x="1759524" y="983930"/>
            <a:ext cx="378622" cy="465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14833EF5-DB00-466F-9C65-1392F97FF773}"/>
              </a:ext>
            </a:extLst>
          </p:cNvPr>
          <p:cNvSpPr/>
          <p:nvPr/>
        </p:nvSpPr>
        <p:spPr>
          <a:xfrm>
            <a:off x="4315382" y="1406188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数据清洗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82E9D6D-2DB5-41DA-96F2-12BEDC6D1A1A}"/>
              </a:ext>
            </a:extLst>
          </p:cNvPr>
          <p:cNvSpPr/>
          <p:nvPr/>
        </p:nvSpPr>
        <p:spPr>
          <a:xfrm>
            <a:off x="5150534" y="1451359"/>
            <a:ext cx="92659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数据规范化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F2D7C77-2BD6-4D0C-9AB3-EEF1FA52C151}"/>
              </a:ext>
            </a:extLst>
          </p:cNvPr>
          <p:cNvSpPr txBox="1"/>
          <p:nvPr/>
        </p:nvSpPr>
        <p:spPr>
          <a:xfrm>
            <a:off x="2826064" y="2033371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删除冗余列、处理异常值、保证数据一致性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xmlns="" id="{3A9A828E-3130-43F8-84B4-5EC179784AE8}"/>
              </a:ext>
            </a:extLst>
          </p:cNvPr>
          <p:cNvCxnSpPr>
            <a:stCxn id="28" idx="0"/>
            <a:endCxn id="13" idx="2"/>
          </p:cNvCxnSpPr>
          <p:nvPr/>
        </p:nvCxnSpPr>
        <p:spPr>
          <a:xfrm rot="16200000" flipV="1">
            <a:off x="5108564" y="946093"/>
            <a:ext cx="423793" cy="5867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xmlns="" id="{011E3218-FF1F-4A2D-8F26-976CB0790144}"/>
              </a:ext>
            </a:extLst>
          </p:cNvPr>
          <p:cNvCxnSpPr>
            <a:stCxn id="27" idx="0"/>
            <a:endCxn id="13" idx="2"/>
          </p:cNvCxnSpPr>
          <p:nvPr/>
        </p:nvCxnSpPr>
        <p:spPr>
          <a:xfrm rot="5400000" flipH="1" flipV="1">
            <a:off x="4636230" y="1015328"/>
            <a:ext cx="378622" cy="4030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E991537-F72C-4113-A517-F6569D43F26C}"/>
              </a:ext>
            </a:extLst>
          </p:cNvPr>
          <p:cNvSpPr/>
          <p:nvPr/>
        </p:nvSpPr>
        <p:spPr>
          <a:xfrm>
            <a:off x="1331615" y="3306408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56728AF-6FB4-4B8D-9ACD-8EB5D53ED9E5}"/>
              </a:ext>
            </a:extLst>
          </p:cNvPr>
          <p:cNvSpPr/>
          <p:nvPr/>
        </p:nvSpPr>
        <p:spPr>
          <a:xfrm>
            <a:off x="2181782" y="3306408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19D3D83B-34E2-451E-AB92-3CDEC1FF8DF5}"/>
              </a:ext>
            </a:extLst>
          </p:cNvPr>
          <p:cNvSpPr/>
          <p:nvPr/>
        </p:nvSpPr>
        <p:spPr>
          <a:xfrm>
            <a:off x="2181782" y="4026724"/>
            <a:ext cx="64428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AdaBoost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BD7B7A6-4A3C-40CB-800D-1E588B7428C8}"/>
              </a:ext>
            </a:extLst>
          </p:cNvPr>
          <p:cNvSpPr/>
          <p:nvPr/>
        </p:nvSpPr>
        <p:spPr>
          <a:xfrm>
            <a:off x="3042080" y="4026724"/>
            <a:ext cx="740566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GBDT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659F6F6D-D51C-45C2-B5C5-73D5C4A37271}"/>
              </a:ext>
            </a:extLst>
          </p:cNvPr>
          <p:cNvSpPr/>
          <p:nvPr/>
        </p:nvSpPr>
        <p:spPr>
          <a:xfrm>
            <a:off x="1331615" y="4026724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87FAFA72-F45D-4638-BE3F-085F80004D01}"/>
              </a:ext>
            </a:extLst>
          </p:cNvPr>
          <p:cNvSpPr/>
          <p:nvPr/>
        </p:nvSpPr>
        <p:spPr>
          <a:xfrm>
            <a:off x="3042080" y="3300279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318A1144-3015-4923-A63C-A2BA68C3AEB6}"/>
              </a:ext>
            </a:extLst>
          </p:cNvPr>
          <p:cNvSpPr/>
          <p:nvPr/>
        </p:nvSpPr>
        <p:spPr>
          <a:xfrm>
            <a:off x="4208320" y="3300279"/>
            <a:ext cx="724281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折交叉验证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658EA42E-C990-49AA-A68F-8FFDC893CAB5}"/>
              </a:ext>
            </a:extLst>
          </p:cNvPr>
          <p:cNvSpPr/>
          <p:nvPr/>
        </p:nvSpPr>
        <p:spPr>
          <a:xfrm>
            <a:off x="5267451" y="3300279"/>
            <a:ext cx="978407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网格搜索调参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ADD615A-F7F0-459E-AE1F-3228B2EB44C3}"/>
              </a:ext>
            </a:extLst>
          </p:cNvPr>
          <p:cNvSpPr/>
          <p:nvPr/>
        </p:nvSpPr>
        <p:spPr>
          <a:xfrm>
            <a:off x="1849921" y="4593952"/>
            <a:ext cx="6172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2731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EBE5FE-7537-43C6-9948-1E6EF214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06" y="659026"/>
            <a:ext cx="4366638" cy="24233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6110" y="320588"/>
            <a:ext cx="263430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数据预处理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10" y="826836"/>
            <a:ext cx="4032059" cy="263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数据清洗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拿出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train set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替换异常值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l-GR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原则筛选出每个属性中的异常值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对每个属性中的异常值用“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”替换，最后删除含有空值的行。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对每个属性中的异常值用众数替换。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63430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数据预处理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09" y="742946"/>
            <a:ext cx="7555435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数据规范化（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Z-score normalization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按均值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(μ)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中心化后，再按标准差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(σ)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缩放，数据就会服从为均值为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，方差为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的正态分布（标准正态分布）。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6BD752-10B5-4134-926D-85D6CB1D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13" y="2313696"/>
            <a:ext cx="560880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467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63430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特征工程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10" y="692518"/>
            <a:ext cx="7542065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剔除无关属性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计算属性间的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相似度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，剔除与标签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相关性小的属性；若两个属性之间相关性较高，则组合两个属性为新属性。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1013313-4558-42ED-9BC5-FF9BA04B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38" y="1831500"/>
            <a:ext cx="3963123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5804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305054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</a:rPr>
              <a:t>Logistic</a:t>
            </a: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</a:rPr>
              <a:t>二分类模型</a:t>
            </a:r>
            <a:endParaRPr lang="en-US" altLang="zh-CN" sz="2000" b="1" dirty="0">
              <a:solidFill>
                <a:srgbClr val="1B4367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09" y="742946"/>
            <a:ext cx="7555435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模型训练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模型一种有监督学习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(Supervised Learning)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方法。对于二分类问题来说，</a:t>
            </a:r>
            <a:r>
              <a:rPr lang="zh-CN" altLang="en-US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输出值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用于表示样本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属于其中一类的概率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，依据概率将样本归类。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701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305054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</a:rPr>
              <a:t>Logistic</a:t>
            </a: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</a:rPr>
              <a:t>二分类模型</a:t>
            </a:r>
            <a:endParaRPr lang="en-US" altLang="zh-CN" sz="2000" b="1" dirty="0">
              <a:solidFill>
                <a:srgbClr val="1B4367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10" y="762721"/>
            <a:ext cx="6548757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模型评估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准确率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：抽取训练集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作为测试， 评估模型的泛化能力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D75A8D9-90A6-4944-9509-34F286FD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1" y="2516294"/>
            <a:ext cx="4259949" cy="1470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BBBC3A-0D8F-4EDE-BE3A-D66C62463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37" y="1575673"/>
            <a:ext cx="5669771" cy="3962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D70F795-E32F-4BBF-A121-2068062B6726}"/>
              </a:ext>
            </a:extLst>
          </p:cNvPr>
          <p:cNvSpPr txBox="1"/>
          <p:nvPr/>
        </p:nvSpPr>
        <p:spPr>
          <a:xfrm>
            <a:off x="678825" y="1997504"/>
            <a:ext cx="5174898" cy="377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模型训练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：使用默认参数对模型训练并得到结果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0A7FE1C-B7A5-47C2-BB1B-2FA94A8E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272" y="2186177"/>
            <a:ext cx="1569856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8382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305054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多</a:t>
            </a: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</a:rPr>
              <a:t>模型交叉验证</a:t>
            </a:r>
            <a:endParaRPr lang="en-US" altLang="zh-CN" sz="2000" b="1" dirty="0">
              <a:solidFill>
                <a:srgbClr val="1B4367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09" y="742946"/>
            <a:ext cx="6548757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模型评估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多模型训练：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XGB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RF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AdoBoost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GBDT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NN            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模型进行训练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准确率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StratifiedKFold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分层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折交叉验证， 评估模型的泛化能力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8F0C23A-EFF9-47B4-B444-FE5811F65E4A}"/>
              </a:ext>
            </a:extLst>
          </p:cNvPr>
          <p:cNvSpPr/>
          <p:nvPr/>
        </p:nvSpPr>
        <p:spPr>
          <a:xfrm>
            <a:off x="836247" y="130497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434D447-0985-4F0E-9F3C-15962EC5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2" y="2429019"/>
            <a:ext cx="5621143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D1E6A67-F3A5-449B-8B3C-C67401E8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085" y="2357019"/>
            <a:ext cx="3245883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193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305054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主攻随机森林</a:t>
            </a:r>
            <a:endParaRPr lang="en-US" altLang="zh-CN" sz="2000" b="1" dirty="0">
              <a:solidFill>
                <a:srgbClr val="1B4367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09" y="742946"/>
            <a:ext cx="6548757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模型调参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网格搜索：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RF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的参数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oob_score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max_features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等参数搜索最优值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准确率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StratifiedKFold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分层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折交叉验证， 评估模型的泛化能力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8F0C23A-EFF9-47B4-B444-FE5811F65E4A}"/>
              </a:ext>
            </a:extLst>
          </p:cNvPr>
          <p:cNvSpPr/>
          <p:nvPr/>
        </p:nvSpPr>
        <p:spPr>
          <a:xfrm>
            <a:off x="836247" y="130497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02402DF-9523-40DE-B222-CF7FA79AC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1" y="2304895"/>
            <a:ext cx="3879353" cy="277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1052D2B-5A8C-4ED7-8E98-73FE82A3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290" y="2621727"/>
            <a:ext cx="3782259" cy="21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043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305054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3.4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随机森林</a:t>
            </a:r>
            <a:endParaRPr lang="en-US" altLang="zh-CN" sz="2000" b="1" dirty="0">
              <a:solidFill>
                <a:srgbClr val="1B4367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653018" y="863391"/>
            <a:ext cx="755543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输出结果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BD48A81-21D4-4028-A749-83484A22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8" y="1650145"/>
            <a:ext cx="8486373" cy="252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2AD4E3E-44ED-4DF0-82DB-399C76BADEC5}"/>
              </a:ext>
            </a:extLst>
          </p:cNvPr>
          <p:cNvSpPr/>
          <p:nvPr/>
        </p:nvSpPr>
        <p:spPr>
          <a:xfrm>
            <a:off x="2047630" y="1938214"/>
            <a:ext cx="719015" cy="41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98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赛题及数据集介绍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走过的弯路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最终模型及结果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最终模型及结果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5240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89115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集成学习</a:t>
            </a:r>
            <a:endParaRPr lang="zh-CN" altLang="en-US" sz="20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716110" y="2595354"/>
            <a:ext cx="7555435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GBDT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分类模型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r>
              <a:rPr lang="zh-CN" altLang="en-US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：将多个机器学习模型（弱学习器）组合起来，得到一个更强的模型（强学习器）。其中最常用的是</a:t>
            </a:r>
            <a:r>
              <a:rPr lang="en-US" altLang="zh-CN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bagging</a:t>
            </a:r>
            <a:r>
              <a:rPr lang="zh-CN" altLang="en-US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boosting</a:t>
            </a:r>
            <a:r>
              <a:rPr lang="zh-CN" altLang="en-US" sz="1600" dirty="0">
                <a:solidFill>
                  <a:srgbClr val="12121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CE5F1B7-5719-49F0-8BBC-51A0B93BA2A6}"/>
              </a:ext>
            </a:extLst>
          </p:cNvPr>
          <p:cNvSpPr txBox="1"/>
          <p:nvPr/>
        </p:nvSpPr>
        <p:spPr>
          <a:xfrm>
            <a:off x="645770" y="3858402"/>
            <a:ext cx="7555435" cy="78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无数据预处理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无特征工程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F62AD3A-9EF1-42A8-B57C-BBBBA0EC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277" y="206484"/>
            <a:ext cx="360217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1706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89115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网格搜索和输出结果</a:t>
            </a:r>
            <a:endParaRPr lang="zh-CN" altLang="en-US" sz="20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284625" y="690318"/>
            <a:ext cx="7555435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GBDT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调参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36E9A3A-32D6-458F-837D-E4E6C48D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" y="3148601"/>
            <a:ext cx="8603726" cy="112785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916CA83-BF23-4C8D-BD7F-21C3D0903E32}"/>
              </a:ext>
            </a:extLst>
          </p:cNvPr>
          <p:cNvGrpSpPr/>
          <p:nvPr/>
        </p:nvGrpSpPr>
        <p:grpSpPr>
          <a:xfrm>
            <a:off x="284625" y="1124011"/>
            <a:ext cx="8535140" cy="1272650"/>
            <a:chOff x="284625" y="1183954"/>
            <a:chExt cx="8535140" cy="12726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108A719E-4374-4DC2-9EF7-A6D85679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625" y="1183954"/>
              <a:ext cx="8535140" cy="12726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F5F2F35-6CC5-493B-B500-EC4407D7FE3A}"/>
                </a:ext>
              </a:extLst>
            </p:cNvPr>
            <p:cNvSpPr/>
            <p:nvPr/>
          </p:nvSpPr>
          <p:spPr>
            <a:xfrm>
              <a:off x="284625" y="2269215"/>
              <a:ext cx="4287375" cy="1873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56BD37-E443-4625-A9D9-71DE795DB42C}"/>
              </a:ext>
            </a:extLst>
          </p:cNvPr>
          <p:cNvSpPr/>
          <p:nvPr/>
        </p:nvSpPr>
        <p:spPr>
          <a:xfrm>
            <a:off x="156915" y="4058030"/>
            <a:ext cx="4287375" cy="18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654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89115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网格搜索和输出结果</a:t>
            </a:r>
            <a:endParaRPr lang="zh-CN" altLang="en-US" sz="20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707055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79D3F6-3CF5-4262-B27D-69E13E189D7E}"/>
              </a:ext>
            </a:extLst>
          </p:cNvPr>
          <p:cNvSpPr txBox="1"/>
          <p:nvPr/>
        </p:nvSpPr>
        <p:spPr>
          <a:xfrm>
            <a:off x="284625" y="690318"/>
            <a:ext cx="7555435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输出结果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B98E2D5-14DC-4AA8-B360-5442ED50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9" y="1594338"/>
            <a:ext cx="5040685" cy="2225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9F2198-DF8E-47A7-848C-CB94F5D8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86" y="1506963"/>
            <a:ext cx="1562235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0204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历史提交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CBD0FBC-82F6-4D80-B6F2-59D72E3C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8" y="1406770"/>
            <a:ext cx="8901724" cy="2112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A57AE53-1091-440F-BF84-C328C744BC45}"/>
              </a:ext>
            </a:extLst>
          </p:cNvPr>
          <p:cNvSpPr/>
          <p:nvPr/>
        </p:nvSpPr>
        <p:spPr>
          <a:xfrm>
            <a:off x="2493107" y="2414954"/>
            <a:ext cx="4431323" cy="375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851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144692"/>
            <a:ext cx="3110369" cy="67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感谢丁老师和周老师给建立的数据挖掘的知识体系，逻辑框架很重要。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860521"/>
            <a:ext cx="3110369" cy="100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模型和参数很重要（花了</a:t>
            </a:r>
            <a:r>
              <a: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80%</a:t>
            </a: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的时间在特征工程和预处理却没有取到</a:t>
            </a:r>
            <a:r>
              <a: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成效果）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09666"/>
              <a:ext cx="1970641" cy="10669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经验、不足与改进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FDECC855-58C4-4C60-8594-AA013971E044}"/>
              </a:ext>
            </a:extLst>
          </p:cNvPr>
          <p:cNvSpPr txBox="1"/>
          <p:nvPr/>
        </p:nvSpPr>
        <p:spPr>
          <a:xfrm>
            <a:off x="4987291" y="2720414"/>
            <a:ext cx="3110369" cy="67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不足：数据预处理和特征工程还有操作空间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04D175-EF06-4045-B9FD-9029E68FD192}"/>
              </a:ext>
            </a:extLst>
          </p:cNvPr>
          <p:cNvSpPr txBox="1"/>
          <p:nvPr/>
        </p:nvSpPr>
        <p:spPr>
          <a:xfrm>
            <a:off x="4987291" y="3394046"/>
            <a:ext cx="3110369" cy="67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特征工程和异常值处理还有可操作空间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3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8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8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3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3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8" grpId="0"/>
      <p:bldP spid="116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4846" y="2812193"/>
            <a:ext cx="453102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请老师和同学们批评指正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11156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赛题及数据集介绍</a:t>
            </a:r>
          </a:p>
          <a:p>
            <a:pPr algn="ctr"/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316363CD-DAC4-4425-91AE-32BD855CD165}"/>
              </a:ext>
            </a:extLst>
          </p:cNvPr>
          <p:cNvSpPr/>
          <p:nvPr/>
        </p:nvSpPr>
        <p:spPr>
          <a:xfrm>
            <a:off x="4109559" y="2379865"/>
            <a:ext cx="1574959" cy="402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7944D9AA-936A-4CE2-9F1E-F2264D95B4F7}"/>
              </a:ext>
            </a:extLst>
          </p:cNvPr>
          <p:cNvSpPr/>
          <p:nvPr/>
        </p:nvSpPr>
        <p:spPr>
          <a:xfrm>
            <a:off x="4115660" y="1620520"/>
            <a:ext cx="1574959" cy="402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6F7F65B-F496-4FE6-9663-65E872A34968}"/>
              </a:ext>
            </a:extLst>
          </p:cNvPr>
          <p:cNvSpPr/>
          <p:nvPr/>
        </p:nvSpPr>
        <p:spPr>
          <a:xfrm>
            <a:off x="4109558" y="905625"/>
            <a:ext cx="1574959" cy="402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赛题介绍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7E286AD-8EAC-4811-BE31-FC052D95B6FD}"/>
              </a:ext>
            </a:extLst>
          </p:cNvPr>
          <p:cNvSpPr txBox="1"/>
          <p:nvPr/>
        </p:nvSpPr>
        <p:spPr>
          <a:xfrm>
            <a:off x="4166620" y="846902"/>
            <a:ext cx="4384527" cy="36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rPr>
              <a:t>Ⅰ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rPr>
              <a:t>赛题来源</a:t>
            </a:r>
            <a:endParaRPr lang="en-US" altLang="zh-CN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DataCastle</a:t>
            </a:r>
            <a:endParaRPr lang="en-US" altLang="zh-CN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Ⅱ.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赛题名称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借贷风险</a:t>
            </a:r>
            <a:r>
              <a:rPr lang="zh-CN" altLang="en-US" sz="16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预测</a:t>
            </a:r>
            <a:endParaRPr lang="en-US" altLang="zh-CN" sz="1600" b="0" i="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Ⅲ.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赛题任务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给定银行用户信息，建立分类模型，预测银行用户的信用好坏。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训练一个二分类模型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预测用户信用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好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还是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坏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B014C67-EFAF-4DB8-9399-B1C0A731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6" y="1596587"/>
            <a:ext cx="3376868" cy="25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B4D31BB-C63A-47A3-95ED-98D617F1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4" y="1886757"/>
            <a:ext cx="8852732" cy="202875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6110" y="316509"/>
            <a:ext cx="226171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排名介绍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A5C7538-4D8E-48CE-881B-44032CAB6E38}"/>
              </a:ext>
            </a:extLst>
          </p:cNvPr>
          <p:cNvSpPr txBox="1"/>
          <p:nvPr/>
        </p:nvSpPr>
        <p:spPr>
          <a:xfrm>
            <a:off x="716110" y="882092"/>
            <a:ext cx="6333688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目前排名：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1/230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CD11D3A-4AEA-40D3-9ED5-A8DBF7653152}"/>
              </a:ext>
            </a:extLst>
          </p:cNvPr>
          <p:cNvSpPr/>
          <p:nvPr/>
        </p:nvSpPr>
        <p:spPr>
          <a:xfrm>
            <a:off x="2415463" y="2809461"/>
            <a:ext cx="4634335" cy="4039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440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数据集简介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844816" y="633971"/>
            <a:ext cx="718261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CD37536-588F-4FBF-B738-011B1ED138DA}"/>
              </a:ext>
            </a:extLst>
          </p:cNvPr>
          <p:cNvSpPr txBox="1"/>
          <p:nvPr/>
        </p:nvSpPr>
        <p:spPr>
          <a:xfrm>
            <a:off x="600075" y="857247"/>
            <a:ext cx="7586663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train.csv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：训练数据，规模为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8000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test.csv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：测试数据，规模为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submit_example.csv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：提交样例，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0AE425-FC30-431A-BE03-3FCD4194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0" y="2762214"/>
            <a:ext cx="5883285" cy="11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7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63430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数据集特征介绍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36178" y="697614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1C2E939-5F63-4BB7-8517-102821E8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6" y="1097824"/>
            <a:ext cx="1150720" cy="3917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E695A8C-F9C2-4FF1-934D-3757684ED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71" y="1285801"/>
            <a:ext cx="2796782" cy="708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30CA4F9-1186-4A9F-8A10-C54B50FA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000" y="3295736"/>
            <a:ext cx="5580000" cy="1123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FE28F80-7080-4E1F-9669-2CD52C9AF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014" y="218831"/>
            <a:ext cx="1295233" cy="4796012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xmlns="" id="{E71D6755-0C19-4F16-9931-7CA0727C3C83}"/>
              </a:ext>
            </a:extLst>
          </p:cNvPr>
          <p:cNvCxnSpPr>
            <a:stCxn id="5" idx="2"/>
          </p:cNvCxnSpPr>
          <p:nvPr/>
        </p:nvCxnSpPr>
        <p:spPr>
          <a:xfrm rot="5400000">
            <a:off x="2461529" y="1373217"/>
            <a:ext cx="577228" cy="181983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xmlns="" id="{4D7D7EC1-2380-48D5-8678-C022E60F933A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5400000" flipH="1" flipV="1">
            <a:off x="5694558" y="1494280"/>
            <a:ext cx="678899" cy="292401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98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20588"/>
            <a:ext cx="263430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数据集特征介绍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36178" y="697614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26451E-8EE1-46A0-8471-70BD7E6B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37" y="833676"/>
            <a:ext cx="2174524" cy="799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9E27B49-BA4F-41FE-AD34-E0A313663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53" y="1923630"/>
            <a:ext cx="8454093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01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走过的弯路</a:t>
            </a:r>
            <a:endParaRPr lang="en-US" altLang="zh-CN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791</Words>
  <Application>Microsoft Office PowerPoint</Application>
  <PresentationFormat>全屏显示(16:9)</PresentationFormat>
  <Paragraphs>158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</cp:lastModifiedBy>
  <cp:revision>182</cp:revision>
  <dcterms:created xsi:type="dcterms:W3CDTF">2016-05-20T12:59:00Z</dcterms:created>
  <dcterms:modified xsi:type="dcterms:W3CDTF">2021-02-20T01:39:01Z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