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7" r:id="rId2"/>
    <p:sldId id="259" r:id="rId3"/>
    <p:sldId id="261" r:id="rId4"/>
    <p:sldId id="263" r:id="rId5"/>
    <p:sldId id="264" r:id="rId6"/>
    <p:sldId id="265" r:id="rId7"/>
    <p:sldId id="266" r:id="rId8"/>
    <p:sldId id="268" r:id="rId9"/>
    <p:sldId id="270" r:id="rId10"/>
    <p:sldId id="267" r:id="rId11"/>
    <p:sldId id="260" r:id="rId12"/>
    <p:sldId id="269" r:id="rId13"/>
    <p:sldId id="262" r:id="rId14"/>
    <p:sldId id="258" r:id="rId15"/>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322" y="72"/>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268EE-EC43-4B08-8A75-2651A6D28D2E}" type="datetimeFigureOut">
              <a:rPr lang="zh-CN" altLang="en-US" smtClean="0"/>
              <a:t>2020/12/14</a:t>
            </a:fld>
            <a:endParaRPr lang="zh-CN" altLang="en-US"/>
          </a:p>
        </p:txBody>
      </p:sp>
      <p:sp>
        <p:nvSpPr>
          <p:cNvPr id="4" name="幻灯片图像占位符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233012-FDC3-4EC1-9DC6-327F2A0625BA}" type="slidenum">
              <a:rPr lang="zh-CN" altLang="en-US" smtClean="0"/>
              <a:t>‹#›</a:t>
            </a:fld>
            <a:endParaRPr lang="zh-CN" altLang="en-US"/>
          </a:p>
        </p:txBody>
      </p:sp>
    </p:spTree>
    <p:extLst>
      <p:ext uri="{BB962C8B-B14F-4D97-AF65-F5344CB8AC3E}">
        <p14:creationId xmlns:p14="http://schemas.microsoft.com/office/powerpoint/2010/main" val="1741978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233012-FDC3-4EC1-9DC6-327F2A0625BA}" type="slidenum">
              <a:rPr lang="zh-CN" altLang="en-US" smtClean="0"/>
              <a:t>5</a:t>
            </a:fld>
            <a:endParaRPr lang="zh-CN" altLang="en-US"/>
          </a:p>
        </p:txBody>
      </p:sp>
    </p:spTree>
    <p:extLst>
      <p:ext uri="{BB962C8B-B14F-4D97-AF65-F5344CB8AC3E}">
        <p14:creationId xmlns:p14="http://schemas.microsoft.com/office/powerpoint/2010/main" val="3745792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a:t>单击此处编辑母版标题样式</a:t>
            </a:r>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118019A-1CBF-4367-A204-C5C922A58000}" type="datetimeFigureOut">
              <a:rPr lang="zh-CN" altLang="en-US">
                <a:solidFill>
                  <a:prstClr val="black">
                    <a:tint val="75000"/>
                  </a:prstClr>
                </a:solidFill>
              </a:rPr>
              <a:t>2020/12/14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061C610-F7F2-4D5B-A983-8AA28A7B45E9}"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118019A-1CBF-4367-A204-C5C922A58000}" type="datetimeFigureOut">
              <a:rPr lang="zh-CN" altLang="en-US">
                <a:solidFill>
                  <a:prstClr val="black">
                    <a:tint val="75000"/>
                  </a:prstClr>
                </a:solidFill>
              </a:rPr>
              <a:t>2020/12/14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061C610-F7F2-4D5B-A983-8AA28A7B45E9}"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90500"/>
            <a:ext cx="2057400" cy="406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0500"/>
            <a:ext cx="6019800" cy="406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118019A-1CBF-4367-A204-C5C922A58000}" type="datetimeFigureOut">
              <a:rPr lang="zh-CN" altLang="en-US">
                <a:solidFill>
                  <a:prstClr val="black">
                    <a:tint val="75000"/>
                  </a:prstClr>
                </a:solidFill>
              </a:rPr>
              <a:t>2020/12/14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061C610-F7F2-4D5B-A983-8AA28A7B45E9}"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118019A-1CBF-4367-A204-C5C922A58000}" type="datetimeFigureOut">
              <a:rPr lang="zh-CN" altLang="en-US">
                <a:solidFill>
                  <a:prstClr val="black">
                    <a:tint val="75000"/>
                  </a:prstClr>
                </a:solidFill>
              </a:rPr>
              <a:t>2020/12/14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061C610-F7F2-4D5B-A983-8AA28A7B45E9}"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118019A-1CBF-4367-A204-C5C922A58000}" type="datetimeFigureOut">
              <a:rPr lang="zh-CN" altLang="en-US">
                <a:solidFill>
                  <a:prstClr val="black">
                    <a:tint val="75000"/>
                  </a:prstClr>
                </a:solidFill>
              </a:rPr>
              <a:t>2020/12/14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061C610-F7F2-4D5B-A983-8AA28A7B45E9}"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118019A-1CBF-4367-A204-C5C922A58000}" type="datetimeFigureOut">
              <a:rPr lang="zh-CN" altLang="en-US">
                <a:solidFill>
                  <a:prstClr val="black">
                    <a:tint val="75000"/>
                  </a:prstClr>
                </a:solidFill>
              </a:rPr>
              <a:t>2020/12/14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061C610-F7F2-4D5B-A983-8AA28A7B45E9}"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118019A-1CBF-4367-A204-C5C922A58000}" type="datetimeFigureOut">
              <a:rPr lang="zh-CN" altLang="en-US">
                <a:solidFill>
                  <a:prstClr val="black">
                    <a:tint val="75000"/>
                  </a:prstClr>
                </a:solidFill>
              </a:rPr>
              <a:t>2020/12/14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061C610-F7F2-4D5B-A983-8AA28A7B45E9}"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118019A-1CBF-4367-A204-C5C922A58000}" type="datetimeFigureOut">
              <a:rPr lang="zh-CN" altLang="en-US">
                <a:solidFill>
                  <a:prstClr val="black">
                    <a:tint val="75000"/>
                  </a:prstClr>
                </a:solidFill>
              </a:rPr>
              <a:t>2020/12/14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061C610-F7F2-4D5B-A983-8AA28A7B45E9}"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18019A-1CBF-4367-A204-C5C922A58000}" type="datetimeFigureOut">
              <a:rPr lang="zh-CN" altLang="en-US">
                <a:solidFill>
                  <a:prstClr val="black">
                    <a:tint val="75000"/>
                  </a:prstClr>
                </a:solidFill>
              </a:rPr>
              <a:t>2020/12/14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061C610-F7F2-4D5B-A983-8AA28A7B45E9}"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118019A-1CBF-4367-A204-C5C922A58000}" type="datetimeFigureOut">
              <a:rPr lang="zh-CN" altLang="en-US">
                <a:solidFill>
                  <a:prstClr val="black">
                    <a:tint val="75000"/>
                  </a:prstClr>
                </a:solidFill>
              </a:rPr>
              <a:t>2020/12/14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061C610-F7F2-4D5B-A983-8AA28A7B45E9}"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118019A-1CBF-4367-A204-C5C922A58000}" type="datetimeFigureOut">
              <a:rPr lang="zh-CN" altLang="en-US">
                <a:solidFill>
                  <a:prstClr val="black">
                    <a:tint val="75000"/>
                  </a:prstClr>
                </a:solidFill>
              </a:rPr>
              <a:t>2020/12/14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061C610-F7F2-4D5B-A983-8AA28A7B45E9}"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3118019A-1CBF-4367-A204-C5C922A58000}" type="datetimeFigureOut">
              <a:rPr lang="zh-CN" altLang="en-US">
                <a:solidFill>
                  <a:prstClr val="black">
                    <a:tint val="75000"/>
                  </a:prstClr>
                </a:solidFill>
              </a:rPr>
              <a:t>2020/12/14</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7061C610-F7F2-4D5B-A983-8AA28A7B45E9}" type="slidenum">
              <a:rPr lang="zh-CN" altLang="en-US">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https://aistudio.baidu.com/aistudio/competition/detail/45"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 y="0"/>
            <a:ext cx="9139126" cy="5715000"/>
          </a:xfrm>
          <a:prstGeom prst="rect">
            <a:avLst/>
          </a:prstGeom>
        </p:spPr>
      </p:pic>
      <p:sp>
        <p:nvSpPr>
          <p:cNvPr id="15" name="标题 1"/>
          <p:cNvSpPr txBox="1"/>
          <p:nvPr/>
        </p:nvSpPr>
        <p:spPr>
          <a:xfrm>
            <a:off x="4247870" y="1489348"/>
            <a:ext cx="4500594" cy="69678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uLnTx/>
                <a:uFillTx/>
                <a:latin typeface="微软雅黑" panose="020B0503020204020204" pitchFamily="34" charset="-122"/>
                <a:ea typeface="微软雅黑" panose="020B0503020204020204" pitchFamily="34" charset="-122"/>
                <a:cs typeface="+mj-cs"/>
              </a:rPr>
              <a:t>千言数据集：文本相似度</a:t>
            </a:r>
          </a:p>
        </p:txBody>
      </p:sp>
      <p:sp>
        <p:nvSpPr>
          <p:cNvPr id="18" name="标题 1"/>
          <p:cNvSpPr txBox="1"/>
          <p:nvPr/>
        </p:nvSpPr>
        <p:spPr>
          <a:xfrm>
            <a:off x="4605380" y="2185809"/>
            <a:ext cx="3786214" cy="69678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4000" dirty="0">
                <a:ln w="12700">
                  <a:solidFill>
                    <a:srgbClr val="1F497D">
                      <a:tint val="1000"/>
                    </a:srgbClr>
                  </a:solidFill>
                  <a:prstDash val="solid"/>
                </a:ln>
                <a:solidFill>
                  <a:schemeClr val="tx1"/>
                </a:solidFill>
                <a:effectLst>
                  <a:outerShdw blurRad="50000" dist="50800" dir="7500000" algn="tl">
                    <a:srgbClr val="000000">
                      <a:shade val="5000"/>
                      <a:alpha val="35000"/>
                    </a:srgbClr>
                  </a:outerShdw>
                </a:effectLst>
                <a:latin typeface="微软雅黑" panose="020B0503020204020204" pitchFamily="34" charset="-122"/>
                <a:ea typeface="微软雅黑" panose="020B0503020204020204" pitchFamily="34" charset="-122"/>
              </a:rPr>
              <a:t>百度</a:t>
            </a:r>
            <a:r>
              <a:rPr lang="en-US" altLang="zh-CN" sz="4000" dirty="0">
                <a:ln w="12700">
                  <a:solidFill>
                    <a:srgbClr val="1F497D">
                      <a:tint val="1000"/>
                    </a:srgbClr>
                  </a:solidFill>
                  <a:prstDash val="solid"/>
                </a:ln>
                <a:solidFill>
                  <a:schemeClr val="tx1"/>
                </a:solidFill>
                <a:effectLst>
                  <a:outerShdw blurRad="50000" dist="50800" dir="7500000" algn="tl">
                    <a:srgbClr val="000000">
                      <a:shade val="5000"/>
                      <a:alpha val="35000"/>
                    </a:srgbClr>
                  </a:outerShdw>
                </a:effectLst>
                <a:latin typeface="微软雅黑" panose="020B0503020204020204" pitchFamily="34" charset="-122"/>
                <a:ea typeface="微软雅黑" panose="020B0503020204020204" pitchFamily="34" charset="-122"/>
              </a:rPr>
              <a:t>AI Studio</a:t>
            </a:r>
            <a:endParaRPr kumimoji="0" lang="en-US" altLang="zh-CN" sz="4000" i="0" u="none" strike="noStrike" kern="1200" cap="none" spc="0" normalizeH="0" baseline="0" noProof="0" dirty="0">
              <a:ln w="12700">
                <a:solidFill>
                  <a:srgbClr val="1F497D">
                    <a:tint val="1000"/>
                  </a:srgbClr>
                </a:solidFill>
                <a:prstDash val="solid"/>
              </a:ln>
              <a:solidFill>
                <a:schemeClr val="tx1"/>
              </a:solidFill>
              <a:effectLst>
                <a:outerShdw blurRad="50000" dist="50800" dir="7500000" algn="tl">
                  <a:srgbClr val="000000">
                    <a:shade val="5000"/>
                    <a:alpha val="35000"/>
                  </a:srgbClr>
                </a:outerShdw>
              </a:effectLst>
              <a:uLnTx/>
              <a:uFillTx/>
              <a:latin typeface="微软雅黑" panose="020B0503020204020204" pitchFamily="34" charset="-122"/>
              <a:ea typeface="微软雅黑" panose="020B0503020204020204" pitchFamily="34" charset="-122"/>
              <a:cs typeface="+mj-cs"/>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39126" cy="5715000"/>
          </a:xfrm>
          <a:prstGeom prst="rect">
            <a:avLst/>
          </a:prstGeom>
        </p:spPr>
      </p:pic>
      <p:sp>
        <p:nvSpPr>
          <p:cNvPr id="29" name="标题 1"/>
          <p:cNvSpPr txBox="1"/>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详细过程（思路</a:t>
            </a:r>
            <a:r>
              <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2</a:t>
            </a: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a:t>
            </a:r>
            <a:endParaRPr kumimoji="0" lang="en-US" altLang="zh-CN" sz="2400" b="1" i="0" u="none" strike="noStrike" kern="1200" spc="50" normalizeH="0" baseline="0" noProof="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FAA7ED27-F4DD-40BC-AAA0-F60DB084C95C}"/>
              </a:ext>
            </a:extLst>
          </p:cNvPr>
          <p:cNvSpPr/>
          <p:nvPr/>
        </p:nvSpPr>
        <p:spPr>
          <a:xfrm>
            <a:off x="29261" y="2137420"/>
            <a:ext cx="1806435" cy="50405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黑体" panose="02010609060101010101" pitchFamily="49" charset="-122"/>
                <a:ea typeface="黑体" panose="02010609060101010101" pitchFamily="49" charset="-122"/>
              </a:rPr>
              <a:t>安装预训练模型</a:t>
            </a:r>
          </a:p>
        </p:txBody>
      </p:sp>
      <p:sp>
        <p:nvSpPr>
          <p:cNvPr id="17" name="矩形 16">
            <a:extLst>
              <a:ext uri="{FF2B5EF4-FFF2-40B4-BE49-F238E27FC236}">
                <a16:creationId xmlns:a16="http://schemas.microsoft.com/office/drawing/2014/main" id="{58BE4CC6-1758-4122-A26A-CD4A988987D8}"/>
              </a:ext>
            </a:extLst>
          </p:cNvPr>
          <p:cNvSpPr/>
          <p:nvPr/>
        </p:nvSpPr>
        <p:spPr>
          <a:xfrm>
            <a:off x="2521295" y="2136975"/>
            <a:ext cx="1368152" cy="50405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黑体" panose="02010609060101010101" pitchFamily="49" charset="-122"/>
                <a:ea typeface="黑体" panose="02010609060101010101" pitchFamily="49" charset="-122"/>
              </a:rPr>
              <a:t>定义相似度任务类</a:t>
            </a:r>
          </a:p>
        </p:txBody>
      </p:sp>
      <p:sp>
        <p:nvSpPr>
          <p:cNvPr id="19" name="矩形 18">
            <a:extLst>
              <a:ext uri="{FF2B5EF4-FFF2-40B4-BE49-F238E27FC236}">
                <a16:creationId xmlns:a16="http://schemas.microsoft.com/office/drawing/2014/main" id="{F11B49EA-A5A3-40BA-A434-FD2F5E34FFD2}"/>
              </a:ext>
            </a:extLst>
          </p:cNvPr>
          <p:cNvSpPr/>
          <p:nvPr/>
        </p:nvSpPr>
        <p:spPr>
          <a:xfrm>
            <a:off x="4583795" y="2133911"/>
            <a:ext cx="1806435" cy="50405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黑体" panose="02010609060101010101" pitchFamily="49" charset="-122"/>
                <a:ea typeface="黑体" panose="02010609060101010101" pitchFamily="49" charset="-122"/>
              </a:rPr>
              <a:t>定义模型参数进行训练和验证</a:t>
            </a:r>
          </a:p>
        </p:txBody>
      </p:sp>
      <p:sp>
        <p:nvSpPr>
          <p:cNvPr id="2" name="文本框 1">
            <a:extLst>
              <a:ext uri="{FF2B5EF4-FFF2-40B4-BE49-F238E27FC236}">
                <a16:creationId xmlns:a16="http://schemas.microsoft.com/office/drawing/2014/main" id="{E33603A4-77A5-4AAD-8BCA-6FF6E557E6D9}"/>
              </a:ext>
            </a:extLst>
          </p:cNvPr>
          <p:cNvSpPr txBox="1"/>
          <p:nvPr/>
        </p:nvSpPr>
        <p:spPr>
          <a:xfrm>
            <a:off x="-33632" y="2978251"/>
            <a:ext cx="2051720" cy="1169551"/>
          </a:xfrm>
          <a:prstGeom prst="rect">
            <a:avLst/>
          </a:prstGeom>
          <a:noFill/>
        </p:spPr>
        <p:txBody>
          <a:bodyPr wrap="square" rtlCol="0">
            <a:spAutoFit/>
          </a:bodyPr>
          <a:lstStyle/>
          <a:p>
            <a:r>
              <a:rPr lang="zh-CN" altLang="en-US" sz="1400" dirty="0"/>
              <a:t>谷歌提供的</a:t>
            </a:r>
            <a:r>
              <a:rPr lang="en-US" altLang="zh-CN" sz="1400" dirty="0"/>
              <a:t>BERT</a:t>
            </a:r>
            <a:r>
              <a:rPr lang="zh-CN" altLang="en-US" sz="1400" dirty="0"/>
              <a:t>中文语言预训练模型：</a:t>
            </a:r>
            <a:r>
              <a:rPr lang="en-US" altLang="zh-CN" sz="1400" dirty="0"/>
              <a:t>Chinese Simplified and Traditional, 12-layer, 768-hidden, 12-heads, 110M parameters</a:t>
            </a:r>
            <a:r>
              <a:rPr lang="zh-CN" altLang="en-US" sz="1400" dirty="0"/>
              <a:t>。</a:t>
            </a:r>
          </a:p>
        </p:txBody>
      </p:sp>
      <p:sp>
        <p:nvSpPr>
          <p:cNvPr id="6" name="箭头: 右 5">
            <a:extLst>
              <a:ext uri="{FF2B5EF4-FFF2-40B4-BE49-F238E27FC236}">
                <a16:creationId xmlns:a16="http://schemas.microsoft.com/office/drawing/2014/main" id="{4678D05F-276E-45D3-8728-FEB11C8E8918}"/>
              </a:ext>
            </a:extLst>
          </p:cNvPr>
          <p:cNvSpPr/>
          <p:nvPr/>
        </p:nvSpPr>
        <p:spPr>
          <a:xfrm>
            <a:off x="1979712" y="2281436"/>
            <a:ext cx="360040" cy="21602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7238F25-4ADF-4825-9664-D0631819598F}"/>
              </a:ext>
            </a:extLst>
          </p:cNvPr>
          <p:cNvSpPr txBox="1"/>
          <p:nvPr/>
        </p:nvSpPr>
        <p:spPr>
          <a:xfrm>
            <a:off x="2104609" y="2953939"/>
            <a:ext cx="2051720" cy="1169551"/>
          </a:xfrm>
          <a:prstGeom prst="rect">
            <a:avLst/>
          </a:prstGeom>
          <a:noFill/>
        </p:spPr>
        <p:txBody>
          <a:bodyPr wrap="square" rtlCol="0">
            <a:spAutoFit/>
          </a:bodyPr>
          <a:lstStyle/>
          <a:p>
            <a:r>
              <a:rPr lang="en-US" altLang="zh-CN" sz="1400" dirty="0"/>
              <a:t>BERT</a:t>
            </a:r>
            <a:r>
              <a:rPr lang="zh-CN" altLang="en-US" sz="1400" dirty="0"/>
              <a:t>模型自带一些</a:t>
            </a:r>
            <a:r>
              <a:rPr lang="en-US" altLang="zh-CN" sz="1400" dirty="0"/>
              <a:t>NLP</a:t>
            </a:r>
            <a:r>
              <a:rPr lang="zh-CN" altLang="en-US" sz="1400" dirty="0"/>
              <a:t>任务类，需要额外自定义中文文本相似度任务类和函数，并在主函数中增加计算相似度的类。</a:t>
            </a:r>
          </a:p>
        </p:txBody>
      </p:sp>
      <p:sp>
        <p:nvSpPr>
          <p:cNvPr id="16" name="箭头: 右 15">
            <a:extLst>
              <a:ext uri="{FF2B5EF4-FFF2-40B4-BE49-F238E27FC236}">
                <a16:creationId xmlns:a16="http://schemas.microsoft.com/office/drawing/2014/main" id="{70A0485E-4800-4673-97BF-EEAF462CBD9A}"/>
              </a:ext>
            </a:extLst>
          </p:cNvPr>
          <p:cNvSpPr/>
          <p:nvPr/>
        </p:nvSpPr>
        <p:spPr>
          <a:xfrm>
            <a:off x="4074499" y="2281436"/>
            <a:ext cx="360040" cy="21602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a:extLst>
              <a:ext uri="{FF2B5EF4-FFF2-40B4-BE49-F238E27FC236}">
                <a16:creationId xmlns:a16="http://schemas.microsoft.com/office/drawing/2014/main" id="{F7AF7891-697D-47B7-BEB6-D10FAAA094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4499" y="2779385"/>
            <a:ext cx="3171879" cy="2837330"/>
          </a:xfrm>
          <a:prstGeom prst="rect">
            <a:avLst/>
          </a:prstGeom>
        </p:spPr>
      </p:pic>
      <p:sp>
        <p:nvSpPr>
          <p:cNvPr id="32" name="箭头: 右 31">
            <a:extLst>
              <a:ext uri="{FF2B5EF4-FFF2-40B4-BE49-F238E27FC236}">
                <a16:creationId xmlns:a16="http://schemas.microsoft.com/office/drawing/2014/main" id="{2675D9AB-DA90-4C15-AF77-0B3E6765457E}"/>
              </a:ext>
            </a:extLst>
          </p:cNvPr>
          <p:cNvSpPr/>
          <p:nvPr/>
        </p:nvSpPr>
        <p:spPr>
          <a:xfrm>
            <a:off x="6610018" y="2288983"/>
            <a:ext cx="360040" cy="21602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08C9BE18-AF7A-4FD5-B512-BB70ED40F68D}"/>
              </a:ext>
            </a:extLst>
          </p:cNvPr>
          <p:cNvSpPr/>
          <p:nvPr/>
        </p:nvSpPr>
        <p:spPr>
          <a:xfrm>
            <a:off x="7182638" y="2136975"/>
            <a:ext cx="1806435" cy="50405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黑体" panose="02010609060101010101" pitchFamily="49" charset="-122"/>
                <a:ea typeface="黑体" panose="02010609060101010101" pitchFamily="49" charset="-122"/>
              </a:rPr>
              <a:t>测试集标注</a:t>
            </a:r>
          </a:p>
        </p:txBody>
      </p:sp>
      <p:sp>
        <p:nvSpPr>
          <p:cNvPr id="34" name="文本框 33">
            <a:extLst>
              <a:ext uri="{FF2B5EF4-FFF2-40B4-BE49-F238E27FC236}">
                <a16:creationId xmlns:a16="http://schemas.microsoft.com/office/drawing/2014/main" id="{5671B468-BD6C-47E2-BF8E-E3110EDE4CA0}"/>
              </a:ext>
            </a:extLst>
          </p:cNvPr>
          <p:cNvSpPr txBox="1"/>
          <p:nvPr/>
        </p:nvSpPr>
        <p:spPr>
          <a:xfrm>
            <a:off x="7307306" y="2839995"/>
            <a:ext cx="1699909" cy="2462213"/>
          </a:xfrm>
          <a:prstGeom prst="rect">
            <a:avLst/>
          </a:prstGeom>
          <a:noFill/>
        </p:spPr>
        <p:txBody>
          <a:bodyPr wrap="square" rtlCol="0">
            <a:spAutoFit/>
          </a:bodyPr>
          <a:lstStyle/>
          <a:p>
            <a:r>
              <a:rPr lang="zh-CN" altLang="en-US" sz="1400" dirty="0"/>
              <a:t>读取模型训练文件后进行测试，计算两个文本的相似与否的概率，当相似概率大于不相似概率时判断为相似，标记为</a:t>
            </a:r>
            <a:r>
              <a:rPr lang="en-US" altLang="zh-CN" sz="1400" dirty="0"/>
              <a:t>1</a:t>
            </a:r>
            <a:r>
              <a:rPr lang="zh-CN" altLang="en-US" sz="1400" dirty="0"/>
              <a:t>，否则判断为不相似，标记为</a:t>
            </a:r>
            <a:r>
              <a:rPr lang="en-US" altLang="zh-CN" sz="1400" dirty="0"/>
              <a:t>0</a:t>
            </a:r>
            <a:r>
              <a:rPr lang="zh-CN" altLang="en-US" sz="1400" dirty="0"/>
              <a:t>，提交结果文件到竞赛平台得到准确率结果。</a:t>
            </a:r>
          </a:p>
        </p:txBody>
      </p:sp>
      <p:sp>
        <p:nvSpPr>
          <p:cNvPr id="35" name="圆角矩形 5">
            <a:extLst>
              <a:ext uri="{FF2B5EF4-FFF2-40B4-BE49-F238E27FC236}">
                <a16:creationId xmlns:a16="http://schemas.microsoft.com/office/drawing/2014/main" id="{EB43B84E-407C-4D9A-A096-AE0DAF423B14}"/>
              </a:ext>
            </a:extLst>
          </p:cNvPr>
          <p:cNvSpPr/>
          <p:nvPr/>
        </p:nvSpPr>
        <p:spPr>
          <a:xfrm>
            <a:off x="136784" y="4240571"/>
            <a:ext cx="3676393" cy="1325847"/>
          </a:xfrm>
          <a:prstGeom prst="roundRect">
            <a:avLst>
              <a:gd name="adj" fmla="val 21532"/>
            </a:avLst>
          </a:prstGeom>
          <a:solidFill>
            <a:schemeClr val="bg2">
              <a:lumMod val="50000"/>
              <a:alpha val="62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n>
                <a:solidFill>
                  <a:schemeClr val="bg1"/>
                </a:solidFill>
              </a:ln>
              <a:effectLst>
                <a:glow>
                  <a:schemeClr val="accent6">
                    <a:satMod val="175000"/>
                    <a:alpha val="1000"/>
                  </a:schemeClr>
                </a:glow>
              </a:effectLst>
            </a:endParaRPr>
          </a:p>
        </p:txBody>
      </p:sp>
      <p:sp>
        <p:nvSpPr>
          <p:cNvPr id="36" name="文本框 35">
            <a:extLst>
              <a:ext uri="{FF2B5EF4-FFF2-40B4-BE49-F238E27FC236}">
                <a16:creationId xmlns:a16="http://schemas.microsoft.com/office/drawing/2014/main" id="{EA039FFB-D42A-4A6B-B995-B97920F821A8}"/>
              </a:ext>
            </a:extLst>
          </p:cNvPr>
          <p:cNvSpPr txBox="1"/>
          <p:nvPr/>
        </p:nvSpPr>
        <p:spPr>
          <a:xfrm>
            <a:off x="229816" y="4306345"/>
            <a:ext cx="3501261" cy="1077218"/>
          </a:xfrm>
          <a:prstGeom prst="rect">
            <a:avLst/>
          </a:prstGeom>
          <a:noFill/>
        </p:spPr>
        <p:txBody>
          <a:bodyPr wrap="square" rtlCol="0">
            <a:spAutoFit/>
          </a:bodyPr>
          <a:lstStyle/>
          <a:p>
            <a:r>
              <a:rPr lang="zh-CN" altLang="en-US" sz="1600" b="1" dirty="0">
                <a:solidFill>
                  <a:schemeClr val="bg1"/>
                </a:solidFill>
                <a:latin typeface="黑体" panose="02010609060101010101" pitchFamily="49" charset="-122"/>
                <a:ea typeface="黑体" panose="02010609060101010101" pitchFamily="49" charset="-122"/>
              </a:rPr>
              <a:t>思路</a:t>
            </a:r>
            <a:r>
              <a:rPr lang="en-US" altLang="zh-CN" sz="1600" b="1" dirty="0">
                <a:solidFill>
                  <a:schemeClr val="bg1"/>
                </a:solidFill>
                <a:latin typeface="黑体" panose="02010609060101010101" pitchFamily="49" charset="-122"/>
                <a:ea typeface="黑体" panose="02010609060101010101" pitchFamily="49" charset="-122"/>
              </a:rPr>
              <a:t>2</a:t>
            </a:r>
            <a:r>
              <a:rPr lang="zh-CN" altLang="en-US" sz="1600" b="1" dirty="0">
                <a:solidFill>
                  <a:schemeClr val="bg1"/>
                </a:solidFill>
                <a:latin typeface="黑体" panose="02010609060101010101" pitchFamily="49" charset="-122"/>
                <a:ea typeface="黑体" panose="02010609060101010101" pitchFamily="49" charset="-122"/>
              </a:rPr>
              <a:t>的求解过程实质上是将文本相似度问题转化为一个</a:t>
            </a:r>
            <a:r>
              <a:rPr lang="en-US" altLang="zh-CN" sz="1600" b="1" dirty="0">
                <a:solidFill>
                  <a:schemeClr val="bg1"/>
                </a:solidFill>
                <a:latin typeface="黑体" panose="02010609060101010101" pitchFamily="49" charset="-122"/>
                <a:ea typeface="黑体" panose="02010609060101010101" pitchFamily="49" charset="-122"/>
              </a:rPr>
              <a:t>0</a:t>
            </a:r>
            <a:r>
              <a:rPr lang="zh-CN" altLang="en-US" sz="1600" b="1" dirty="0">
                <a:solidFill>
                  <a:schemeClr val="bg1"/>
                </a:solidFill>
                <a:latin typeface="黑体" panose="02010609060101010101" pitchFamily="49" charset="-122"/>
                <a:ea typeface="黑体" panose="02010609060101010101" pitchFamily="49" charset="-122"/>
              </a:rPr>
              <a:t>和</a:t>
            </a:r>
            <a:r>
              <a:rPr lang="en-US" altLang="zh-CN" sz="1600" b="1" dirty="0">
                <a:solidFill>
                  <a:schemeClr val="bg1"/>
                </a:solidFill>
                <a:latin typeface="黑体" panose="02010609060101010101" pitchFamily="49" charset="-122"/>
                <a:ea typeface="黑体" panose="02010609060101010101" pitchFamily="49" charset="-122"/>
              </a:rPr>
              <a:t>1</a:t>
            </a:r>
            <a:r>
              <a:rPr lang="zh-CN" altLang="en-US" sz="1600" b="1" dirty="0">
                <a:solidFill>
                  <a:schemeClr val="bg1"/>
                </a:solidFill>
                <a:latin typeface="黑体" panose="02010609060101010101" pitchFamily="49" charset="-122"/>
                <a:ea typeface="黑体" panose="02010609060101010101" pitchFamily="49" charset="-122"/>
              </a:rPr>
              <a:t>的二分类问题，通过</a:t>
            </a:r>
            <a:r>
              <a:rPr lang="en-US" altLang="zh-CN" sz="1600" b="1" dirty="0">
                <a:solidFill>
                  <a:schemeClr val="bg1"/>
                </a:solidFill>
                <a:latin typeface="黑体" panose="02010609060101010101" pitchFamily="49" charset="-122"/>
                <a:ea typeface="黑体" panose="02010609060101010101" pitchFamily="49" charset="-122"/>
              </a:rPr>
              <a:t>BERT</a:t>
            </a:r>
            <a:r>
              <a:rPr lang="zh-CN" altLang="en-US" sz="1600" b="1" dirty="0">
                <a:solidFill>
                  <a:schemeClr val="bg1"/>
                </a:solidFill>
                <a:latin typeface="黑体" panose="02010609060101010101" pitchFamily="49" charset="-122"/>
                <a:ea typeface="黑体" panose="02010609060101010101" pitchFamily="49" charset="-122"/>
              </a:rPr>
              <a:t>模型中网络训练后判断文本的分类。</a:t>
            </a:r>
          </a:p>
        </p:txBody>
      </p:sp>
    </p:spTree>
    <p:extLst>
      <p:ext uri="{BB962C8B-B14F-4D97-AF65-F5344CB8AC3E}">
        <p14:creationId xmlns:p14="http://schemas.microsoft.com/office/powerpoint/2010/main" val="2402679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8" name="标题 1">
            <a:extLst>
              <a:ext uri="{FF2B5EF4-FFF2-40B4-BE49-F238E27FC236}">
                <a16:creationId xmlns:a16="http://schemas.microsoft.com/office/drawing/2014/main" id="{EC66C2B7-BCDB-415F-92E7-03953793EA57}"/>
              </a:ext>
            </a:extLst>
          </p:cNvPr>
          <p:cNvSpPr txBox="1"/>
          <p:nvPr/>
        </p:nvSpPr>
        <p:spPr>
          <a:xfrm>
            <a:off x="611560" y="12119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实验结果（思路</a:t>
            </a:r>
            <a:r>
              <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1</a:t>
            </a: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a:t>
            </a:r>
            <a:endParaRPr kumimoji="0" lang="en-US" altLang="zh-CN" sz="2400" b="1" i="0" u="none" strike="noStrike" kern="1200" spc="50" normalizeH="0" baseline="0" noProof="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anose="020B0503020204020204" pitchFamily="34" charset="-122"/>
              <a:ea typeface="微软雅黑" panose="020B0503020204020204" pitchFamily="34" charset="-122"/>
            </a:endParaRPr>
          </a:p>
        </p:txBody>
      </p:sp>
      <p:grpSp>
        <p:nvGrpSpPr>
          <p:cNvPr id="6" name="组合 5">
            <a:extLst>
              <a:ext uri="{FF2B5EF4-FFF2-40B4-BE49-F238E27FC236}">
                <a16:creationId xmlns:a16="http://schemas.microsoft.com/office/drawing/2014/main" id="{07A6E7F4-D1CF-4654-B7DC-EAF4768B29EF}"/>
              </a:ext>
            </a:extLst>
          </p:cNvPr>
          <p:cNvGrpSpPr/>
          <p:nvPr/>
        </p:nvGrpSpPr>
        <p:grpSpPr>
          <a:xfrm>
            <a:off x="1547664" y="913284"/>
            <a:ext cx="6924294" cy="952818"/>
            <a:chOff x="1109853" y="913284"/>
            <a:chExt cx="6924294" cy="952818"/>
          </a:xfrm>
        </p:grpSpPr>
        <p:pic>
          <p:nvPicPr>
            <p:cNvPr id="3" name="图片 2">
              <a:extLst>
                <a:ext uri="{FF2B5EF4-FFF2-40B4-BE49-F238E27FC236}">
                  <a16:creationId xmlns:a16="http://schemas.microsoft.com/office/drawing/2014/main" id="{12409802-1715-475A-A6DD-8D240C036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853" y="913284"/>
              <a:ext cx="6924294" cy="952818"/>
            </a:xfrm>
            <a:prstGeom prst="rect">
              <a:avLst/>
            </a:prstGeom>
          </p:spPr>
        </p:pic>
        <p:sp>
          <p:nvSpPr>
            <p:cNvPr id="5" name="文本框 4">
              <a:extLst>
                <a:ext uri="{FF2B5EF4-FFF2-40B4-BE49-F238E27FC236}">
                  <a16:creationId xmlns:a16="http://schemas.microsoft.com/office/drawing/2014/main" id="{3FD59224-076A-496D-92BE-85E61B0A0D60}"/>
                </a:ext>
              </a:extLst>
            </p:cNvPr>
            <p:cNvSpPr txBox="1"/>
            <p:nvPr/>
          </p:nvSpPr>
          <p:spPr>
            <a:xfrm>
              <a:off x="2921579" y="913284"/>
              <a:ext cx="5112568" cy="307777"/>
            </a:xfrm>
            <a:prstGeom prst="rect">
              <a:avLst/>
            </a:prstGeom>
            <a:noFill/>
          </p:spPr>
          <p:txBody>
            <a:bodyPr wrap="square" rtlCol="0">
              <a:spAutoFit/>
            </a:bodyPr>
            <a:lstStyle/>
            <a:p>
              <a:r>
                <a:rPr lang="zh-CN" altLang="en-US" sz="1400" dirty="0"/>
                <a:t>综合准确率           </a:t>
              </a:r>
              <a:r>
                <a:rPr lang="en-US" altLang="zh-CN" sz="1400" dirty="0" err="1"/>
                <a:t>bq_corpus</a:t>
              </a:r>
              <a:r>
                <a:rPr lang="en-US" altLang="zh-CN" sz="1400" dirty="0"/>
                <a:t>                </a:t>
              </a:r>
              <a:r>
                <a:rPr lang="en-US" altLang="zh-CN" sz="1400" dirty="0" err="1"/>
                <a:t>lcqmc</a:t>
              </a:r>
              <a:r>
                <a:rPr lang="en-US" altLang="zh-CN" sz="1400" dirty="0"/>
                <a:t>                paws-x</a:t>
              </a:r>
              <a:endParaRPr lang="zh-CN" altLang="en-US" sz="1400" dirty="0"/>
            </a:p>
          </p:txBody>
        </p:sp>
      </p:grpSp>
      <p:sp>
        <p:nvSpPr>
          <p:cNvPr id="7" name="矩形: 圆角 6">
            <a:extLst>
              <a:ext uri="{FF2B5EF4-FFF2-40B4-BE49-F238E27FC236}">
                <a16:creationId xmlns:a16="http://schemas.microsoft.com/office/drawing/2014/main" id="{44E63F10-16E5-4FE2-8158-AE85E427C8BE}"/>
              </a:ext>
            </a:extLst>
          </p:cNvPr>
          <p:cNvSpPr/>
          <p:nvPr/>
        </p:nvSpPr>
        <p:spPr>
          <a:xfrm>
            <a:off x="1835696" y="2021008"/>
            <a:ext cx="1296144" cy="432048"/>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黑体" panose="02010609060101010101" pitchFamily="49" charset="-122"/>
                <a:ea typeface="黑体" panose="02010609060101010101" pitchFamily="49" charset="-122"/>
              </a:rPr>
              <a:t>结果分析</a:t>
            </a:r>
          </a:p>
        </p:txBody>
      </p:sp>
      <p:sp>
        <p:nvSpPr>
          <p:cNvPr id="9" name="文本框 8">
            <a:extLst>
              <a:ext uri="{FF2B5EF4-FFF2-40B4-BE49-F238E27FC236}">
                <a16:creationId xmlns:a16="http://schemas.microsoft.com/office/drawing/2014/main" id="{2419D738-11A5-4656-935E-F6FB8110EB00}"/>
              </a:ext>
            </a:extLst>
          </p:cNvPr>
          <p:cNvSpPr txBox="1"/>
          <p:nvPr/>
        </p:nvSpPr>
        <p:spPr>
          <a:xfrm>
            <a:off x="1835696" y="2607962"/>
            <a:ext cx="5760640" cy="3139321"/>
          </a:xfrm>
          <a:prstGeom prst="rect">
            <a:avLst/>
          </a:prstGeom>
          <a:noFill/>
        </p:spPr>
        <p:txBody>
          <a:bodyPr wrap="square" rtlCol="0">
            <a:spAutoFit/>
          </a:bodyPr>
          <a:lstStyle/>
          <a:p>
            <a:r>
              <a:rPr lang="en-US" altLang="zh-CN" dirty="0"/>
              <a:t>1.word2vec</a:t>
            </a:r>
            <a:r>
              <a:rPr lang="zh-CN" altLang="en-US" dirty="0"/>
              <a:t>训练模型未考虑每行文本标签的实际含义，属于无监督训练，缺少相似度的重要特征信息。</a:t>
            </a:r>
            <a:endParaRPr lang="en-US" altLang="zh-CN" dirty="0"/>
          </a:p>
          <a:p>
            <a:endParaRPr lang="en-US" altLang="zh-CN" dirty="0"/>
          </a:p>
          <a:p>
            <a:r>
              <a:rPr lang="en-US" altLang="zh-CN" dirty="0"/>
              <a:t>2.</a:t>
            </a:r>
            <a:r>
              <a:rPr lang="zh-CN" altLang="en-US" dirty="0"/>
              <a:t>训练集样本数量相较于原本的</a:t>
            </a:r>
            <a:r>
              <a:rPr lang="en-US" altLang="zh-CN" dirty="0"/>
              <a:t>word2vec</a:t>
            </a:r>
            <a:r>
              <a:rPr lang="zh-CN" altLang="en-US" dirty="0"/>
              <a:t>中文预训练模型语料数量级小得多，而训练集又是某些领域的特征文本，样本不平衡导致的预测准确率不够理想。</a:t>
            </a:r>
            <a:endParaRPr lang="en-US" altLang="zh-CN" dirty="0"/>
          </a:p>
          <a:p>
            <a:endParaRPr lang="en-US" altLang="zh-CN" dirty="0"/>
          </a:p>
          <a:p>
            <a:r>
              <a:rPr lang="en-US" altLang="zh-CN" dirty="0"/>
              <a:t>3.</a:t>
            </a:r>
            <a:r>
              <a:rPr lang="zh-CN" altLang="en-US" dirty="0"/>
              <a:t>调整相似度阈值预测结果变化不大。</a:t>
            </a:r>
            <a:endParaRPr lang="en-US" altLang="zh-CN" dirty="0"/>
          </a:p>
          <a:p>
            <a:endParaRPr lang="en-US" altLang="zh-CN" dirty="0"/>
          </a:p>
          <a:p>
            <a:r>
              <a:rPr lang="zh-CN" altLang="en-US" dirty="0"/>
              <a:t>因此最终考虑使用其他方法求解针对这类特定领域的文本相似度问题。</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0" y="0"/>
            <a:ext cx="9144000" cy="5715000"/>
          </a:xfrm>
          <a:prstGeom prst="rect">
            <a:avLst/>
          </a:prstGeom>
        </p:spPr>
      </p:pic>
      <p:sp>
        <p:nvSpPr>
          <p:cNvPr id="8" name="标题 1">
            <a:extLst>
              <a:ext uri="{FF2B5EF4-FFF2-40B4-BE49-F238E27FC236}">
                <a16:creationId xmlns:a16="http://schemas.microsoft.com/office/drawing/2014/main" id="{EC66C2B7-BCDB-415F-92E7-03953793EA57}"/>
              </a:ext>
            </a:extLst>
          </p:cNvPr>
          <p:cNvSpPr txBox="1"/>
          <p:nvPr/>
        </p:nvSpPr>
        <p:spPr>
          <a:xfrm>
            <a:off x="611560" y="12119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实验结果（思路</a:t>
            </a:r>
            <a:r>
              <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2</a:t>
            </a: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a:t>
            </a:r>
            <a:endParaRPr kumimoji="0" lang="en-US" altLang="zh-CN" sz="2400" b="1" i="0" u="none" strike="noStrike" kern="1200" spc="50" normalizeH="0" baseline="0" noProof="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44E63F10-16E5-4FE2-8158-AE85E427C8BE}"/>
              </a:ext>
            </a:extLst>
          </p:cNvPr>
          <p:cNvSpPr/>
          <p:nvPr/>
        </p:nvSpPr>
        <p:spPr>
          <a:xfrm>
            <a:off x="1692743" y="2389064"/>
            <a:ext cx="1296144" cy="432048"/>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黑体" panose="02010609060101010101" pitchFamily="49" charset="-122"/>
                <a:ea typeface="黑体" panose="02010609060101010101" pitchFamily="49" charset="-122"/>
              </a:rPr>
              <a:t>结果分析</a:t>
            </a:r>
          </a:p>
        </p:txBody>
      </p:sp>
      <p:sp>
        <p:nvSpPr>
          <p:cNvPr id="9" name="文本框 8">
            <a:extLst>
              <a:ext uri="{FF2B5EF4-FFF2-40B4-BE49-F238E27FC236}">
                <a16:creationId xmlns:a16="http://schemas.microsoft.com/office/drawing/2014/main" id="{2419D738-11A5-4656-935E-F6FB8110EB00}"/>
              </a:ext>
            </a:extLst>
          </p:cNvPr>
          <p:cNvSpPr txBox="1"/>
          <p:nvPr/>
        </p:nvSpPr>
        <p:spPr>
          <a:xfrm>
            <a:off x="1692743" y="2854513"/>
            <a:ext cx="6972276" cy="1569660"/>
          </a:xfrm>
          <a:prstGeom prst="rect">
            <a:avLst/>
          </a:prstGeom>
          <a:noFill/>
        </p:spPr>
        <p:txBody>
          <a:bodyPr wrap="square" rtlCol="0">
            <a:spAutoFit/>
          </a:bodyPr>
          <a:lstStyle/>
          <a:p>
            <a:r>
              <a:rPr lang="zh-CN" altLang="en-US" sz="1600" dirty="0">
                <a:latin typeface="Times New Roman" panose="02020603050405020304" pitchFamily="18" charset="0"/>
                <a:cs typeface="Times New Roman" panose="02020603050405020304" pitchFamily="18" charset="0"/>
              </a:rPr>
              <a:t>       经过多次实验发现，影响模型预测准确率的参数主要有两个，尤其是第三个篇幅较长的数据集：</a:t>
            </a:r>
            <a:r>
              <a:rPr lang="en-US" altLang="zh-CN" sz="1600" dirty="0" err="1">
                <a:latin typeface="Times New Roman" panose="02020603050405020304" pitchFamily="18" charset="0"/>
                <a:cs typeface="Times New Roman" panose="02020603050405020304" pitchFamily="18" charset="0"/>
              </a:rPr>
              <a:t>train_batch_size</a:t>
            </a:r>
            <a:r>
              <a:rPr lang="zh-CN" altLang="en-US" sz="1600" dirty="0">
                <a:latin typeface="Times New Roman" panose="02020603050405020304" pitchFamily="18" charset="0"/>
                <a:cs typeface="Times New Roman" panose="02020603050405020304" pitchFamily="18" charset="0"/>
              </a:rPr>
              <a:t>和</a:t>
            </a:r>
            <a:r>
              <a:rPr lang="en-US" altLang="zh-CN" sz="1600" dirty="0" err="1">
                <a:latin typeface="Times New Roman" panose="02020603050405020304" pitchFamily="18" charset="0"/>
                <a:cs typeface="Times New Roman" panose="02020603050405020304" pitchFamily="18" charset="0"/>
              </a:rPr>
              <a:t>max_seq_length</a:t>
            </a:r>
            <a:r>
              <a:rPr lang="zh-CN" altLang="en-US" sz="1600" dirty="0">
                <a:latin typeface="Times New Roman" panose="02020603050405020304" pitchFamily="18" charset="0"/>
                <a:cs typeface="Times New Roman" panose="02020603050405020304" pitchFamily="18" charset="0"/>
              </a:rPr>
              <a:t>，当</a:t>
            </a:r>
            <a:r>
              <a:rPr lang="en-US" altLang="zh-CN" sz="1600" dirty="0">
                <a:latin typeface="Times New Roman" panose="02020603050405020304" pitchFamily="18" charset="0"/>
                <a:cs typeface="Times New Roman" panose="02020603050405020304" pitchFamily="18" charset="0"/>
              </a:rPr>
              <a:t>GPU</a:t>
            </a:r>
            <a:r>
              <a:rPr lang="zh-CN" altLang="en-US" sz="1600" dirty="0">
                <a:latin typeface="Times New Roman" panose="02020603050405020304" pitchFamily="18" charset="0"/>
                <a:cs typeface="Times New Roman" panose="02020603050405020304" pitchFamily="18" charset="0"/>
              </a:rPr>
              <a:t>（实验所用</a:t>
            </a:r>
            <a:r>
              <a:rPr lang="en-US" altLang="zh-CN" sz="1600" dirty="0">
                <a:latin typeface="Times New Roman" panose="02020603050405020304" pitchFamily="18" charset="0"/>
                <a:cs typeface="Times New Roman" panose="02020603050405020304" pitchFamily="18" charset="0"/>
              </a:rPr>
              <a:t>RTX 2060 6G</a:t>
            </a:r>
            <a:r>
              <a:rPr lang="zh-CN" altLang="en-US" sz="1600" dirty="0">
                <a:latin typeface="Times New Roman" panose="02020603050405020304" pitchFamily="18" charset="0"/>
                <a:cs typeface="Times New Roman" panose="02020603050405020304" pitchFamily="18" charset="0"/>
              </a:rPr>
              <a:t>）显存占用值达到上限时，两个参数的可调范围互相影响且呈此消彼长的趋势，调高</a:t>
            </a:r>
            <a:r>
              <a:rPr lang="en-US" altLang="zh-CN" sz="1600" dirty="0" err="1">
                <a:latin typeface="Times New Roman" panose="02020603050405020304" pitchFamily="18" charset="0"/>
                <a:cs typeface="Times New Roman" panose="02020603050405020304" pitchFamily="18" charset="0"/>
              </a:rPr>
              <a:t>train_batch_size</a:t>
            </a:r>
            <a:r>
              <a:rPr lang="zh-CN" altLang="en-US" sz="1600" dirty="0">
                <a:latin typeface="Times New Roman" panose="02020603050405020304" pitchFamily="18" charset="0"/>
                <a:cs typeface="Times New Roman" panose="02020603050405020304" pitchFamily="18" charset="0"/>
              </a:rPr>
              <a:t>值时需相应下调</a:t>
            </a:r>
            <a:r>
              <a:rPr lang="en-US" altLang="zh-CN" sz="1600" dirty="0" err="1">
                <a:latin typeface="Times New Roman" panose="02020603050405020304" pitchFamily="18" charset="0"/>
                <a:cs typeface="Times New Roman" panose="02020603050405020304" pitchFamily="18" charset="0"/>
              </a:rPr>
              <a:t>max_seq_length</a:t>
            </a:r>
            <a:r>
              <a:rPr lang="zh-CN" altLang="en-US" sz="1600" dirty="0">
                <a:latin typeface="Times New Roman" panose="02020603050405020304" pitchFamily="18" charset="0"/>
                <a:cs typeface="Times New Roman" panose="02020603050405020304" pitchFamily="18" charset="0"/>
              </a:rPr>
              <a:t>值。</a:t>
            </a:r>
            <a:endParaRPr lang="en-US" altLang="zh-CN"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       由于数据集规模较大，每次实验训练时间周期较长（</a:t>
            </a:r>
            <a:r>
              <a:rPr lang="en-US" altLang="zh-CN" sz="1600" dirty="0">
                <a:latin typeface="Times New Roman" panose="02020603050405020304" pitchFamily="18" charset="0"/>
                <a:cs typeface="Times New Roman" panose="02020603050405020304" pitchFamily="18" charset="0"/>
              </a:rPr>
              <a:t>3-6</a:t>
            </a:r>
            <a:r>
              <a:rPr lang="zh-CN" altLang="en-US" sz="1600" dirty="0">
                <a:latin typeface="Times New Roman" panose="02020603050405020304" pitchFamily="18" charset="0"/>
                <a:cs typeface="Times New Roman" panose="02020603050405020304" pitchFamily="18" charset="0"/>
              </a:rPr>
              <a:t>小时），无法精确到以</a:t>
            </a:r>
            <a:r>
              <a:rPr lang="en-US" altLang="zh-CN" sz="1600" dirty="0">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为单位的参数逐次调整，故仅列出上图两次实验所记录的参数：</a:t>
            </a:r>
            <a:endParaRPr lang="en-US" altLang="zh-CN" sz="16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AF41D4BE-4E5A-4C33-AA56-AC0BDE1E44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538554"/>
            <a:ext cx="6791400" cy="1094809"/>
          </a:xfrm>
          <a:prstGeom prst="rect">
            <a:avLst/>
          </a:prstGeom>
        </p:spPr>
      </p:pic>
      <p:sp>
        <p:nvSpPr>
          <p:cNvPr id="5" name="文本框 4">
            <a:extLst>
              <a:ext uri="{FF2B5EF4-FFF2-40B4-BE49-F238E27FC236}">
                <a16:creationId xmlns:a16="http://schemas.microsoft.com/office/drawing/2014/main" id="{3FD59224-076A-496D-92BE-85E61B0A0D60}"/>
              </a:ext>
            </a:extLst>
          </p:cNvPr>
          <p:cNvSpPr txBox="1"/>
          <p:nvPr/>
        </p:nvSpPr>
        <p:spPr>
          <a:xfrm>
            <a:off x="3442520" y="514337"/>
            <a:ext cx="5112568" cy="307777"/>
          </a:xfrm>
          <a:prstGeom prst="rect">
            <a:avLst/>
          </a:prstGeom>
          <a:noFill/>
        </p:spPr>
        <p:txBody>
          <a:bodyPr wrap="square" rtlCol="0">
            <a:spAutoFit/>
          </a:bodyPr>
          <a:lstStyle/>
          <a:p>
            <a:r>
              <a:rPr lang="zh-CN" altLang="en-US" sz="1400" dirty="0"/>
              <a:t>综合准确率             </a:t>
            </a:r>
            <a:r>
              <a:rPr lang="en-US" altLang="zh-CN" sz="1400" dirty="0" err="1"/>
              <a:t>bq_corpus</a:t>
            </a:r>
            <a:r>
              <a:rPr lang="en-US" altLang="zh-CN" sz="1400" dirty="0"/>
              <a:t>                  </a:t>
            </a:r>
            <a:r>
              <a:rPr lang="en-US" altLang="zh-CN" sz="1400" dirty="0" err="1"/>
              <a:t>lcqmc</a:t>
            </a:r>
            <a:r>
              <a:rPr lang="en-US" altLang="zh-CN" sz="1400" dirty="0"/>
              <a:t>                  paws-x</a:t>
            </a:r>
            <a:endParaRPr lang="zh-CN" altLang="en-US" sz="1400" dirty="0"/>
          </a:p>
        </p:txBody>
      </p:sp>
      <p:pic>
        <p:nvPicPr>
          <p:cNvPr id="12" name="图片 11">
            <a:extLst>
              <a:ext uri="{FF2B5EF4-FFF2-40B4-BE49-F238E27FC236}">
                <a16:creationId xmlns:a16="http://schemas.microsoft.com/office/drawing/2014/main" id="{C9BD78A6-6E12-4474-A4FB-7CC0ACF55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9617" y="1378441"/>
            <a:ext cx="6791400" cy="959789"/>
          </a:xfrm>
          <a:prstGeom prst="rect">
            <a:avLst/>
          </a:prstGeom>
        </p:spPr>
      </p:pic>
      <p:graphicFrame>
        <p:nvGraphicFramePr>
          <p:cNvPr id="19" name="表格 19">
            <a:extLst>
              <a:ext uri="{FF2B5EF4-FFF2-40B4-BE49-F238E27FC236}">
                <a16:creationId xmlns:a16="http://schemas.microsoft.com/office/drawing/2014/main" id="{0481C627-1765-42E9-8B0E-5BFECC3F25B0}"/>
              </a:ext>
            </a:extLst>
          </p:cNvPr>
          <p:cNvGraphicFramePr>
            <a:graphicFrameLocks noGrp="1"/>
          </p:cNvGraphicFramePr>
          <p:nvPr>
            <p:extLst>
              <p:ext uri="{D42A27DB-BD31-4B8C-83A1-F6EECF244321}">
                <p14:modId xmlns:p14="http://schemas.microsoft.com/office/powerpoint/2010/main" val="4268544962"/>
              </p:ext>
            </p:extLst>
          </p:nvPr>
        </p:nvGraphicFramePr>
        <p:xfrm>
          <a:off x="1907704" y="4457574"/>
          <a:ext cx="4408899" cy="1107440"/>
        </p:xfrm>
        <a:graphic>
          <a:graphicData uri="http://schemas.openxmlformats.org/drawingml/2006/table">
            <a:tbl>
              <a:tblPr firstRow="1" bandRow="1">
                <a:tableStyleId>{5C22544A-7EE6-4342-B048-85BDC9FD1C3A}</a:tableStyleId>
              </a:tblPr>
              <a:tblGrid>
                <a:gridCol w="736491">
                  <a:extLst>
                    <a:ext uri="{9D8B030D-6E8A-4147-A177-3AD203B41FA5}">
                      <a16:colId xmlns:a16="http://schemas.microsoft.com/office/drawing/2014/main" val="799596020"/>
                    </a:ext>
                  </a:extLst>
                </a:gridCol>
                <a:gridCol w="1872208">
                  <a:extLst>
                    <a:ext uri="{9D8B030D-6E8A-4147-A177-3AD203B41FA5}">
                      <a16:colId xmlns:a16="http://schemas.microsoft.com/office/drawing/2014/main" val="2679457076"/>
                    </a:ext>
                  </a:extLst>
                </a:gridCol>
                <a:gridCol w="1800200">
                  <a:extLst>
                    <a:ext uri="{9D8B030D-6E8A-4147-A177-3AD203B41FA5}">
                      <a16:colId xmlns:a16="http://schemas.microsoft.com/office/drawing/2014/main" val="345994456"/>
                    </a:ext>
                  </a:extLst>
                </a:gridCol>
              </a:tblGrid>
              <a:tr h="309001">
                <a:tc>
                  <a:txBody>
                    <a:bodyPr/>
                    <a:lstStyle/>
                    <a:p>
                      <a:r>
                        <a:rPr lang="zh-CN" altLang="en-US" dirty="0"/>
                        <a:t>实验</a:t>
                      </a:r>
                    </a:p>
                  </a:txBody>
                  <a:tcPr/>
                </a:tc>
                <a:tc>
                  <a:txBody>
                    <a:bodyPr/>
                    <a:lstStyle/>
                    <a:p>
                      <a:r>
                        <a:rPr lang="en-US" altLang="zh-CN" sz="1800" dirty="0" err="1">
                          <a:latin typeface="Times New Roman" panose="02020603050405020304" pitchFamily="18" charset="0"/>
                          <a:cs typeface="Times New Roman" panose="02020603050405020304" pitchFamily="18" charset="0"/>
                        </a:rPr>
                        <a:t>train_batch_size</a:t>
                      </a:r>
                      <a:endParaRPr lang="zh-CN" altLang="en-US" dirty="0"/>
                    </a:p>
                  </a:txBody>
                  <a:tcPr/>
                </a:tc>
                <a:tc>
                  <a:txBody>
                    <a:bodyPr/>
                    <a:lstStyle/>
                    <a:p>
                      <a:r>
                        <a:rPr lang="en-US" altLang="zh-CN" sz="1800" dirty="0" err="1">
                          <a:latin typeface="Times New Roman" panose="02020603050405020304" pitchFamily="18" charset="0"/>
                          <a:cs typeface="Times New Roman" panose="02020603050405020304" pitchFamily="18" charset="0"/>
                        </a:rPr>
                        <a:t>max_seq_length</a:t>
                      </a:r>
                      <a:endParaRPr lang="zh-CN" altLang="en-US" dirty="0"/>
                    </a:p>
                  </a:txBody>
                  <a:tcPr/>
                </a:tc>
                <a:extLst>
                  <a:ext uri="{0D108BD9-81ED-4DB2-BD59-A6C34878D82A}">
                    <a16:rowId xmlns:a16="http://schemas.microsoft.com/office/drawing/2014/main" val="1647033769"/>
                  </a:ext>
                </a:extLst>
              </a:tr>
              <a:tr h="370840">
                <a:tc>
                  <a:txBody>
                    <a:bodyPr/>
                    <a:lstStyle/>
                    <a:p>
                      <a:r>
                        <a:rPr lang="zh-CN" altLang="en-US" dirty="0"/>
                        <a:t>①</a:t>
                      </a:r>
                    </a:p>
                  </a:txBody>
                  <a:tcPr/>
                </a:tc>
                <a:tc>
                  <a:txBody>
                    <a:bodyPr/>
                    <a:lstStyle/>
                    <a:p>
                      <a:r>
                        <a:rPr lang="en-US" altLang="zh-CN" dirty="0"/>
                        <a:t>16</a:t>
                      </a:r>
                      <a:endParaRPr lang="zh-CN" altLang="en-US" dirty="0"/>
                    </a:p>
                  </a:txBody>
                  <a:tcPr/>
                </a:tc>
                <a:tc>
                  <a:txBody>
                    <a:bodyPr/>
                    <a:lstStyle/>
                    <a:p>
                      <a:r>
                        <a:rPr lang="en-US" altLang="zh-CN" dirty="0"/>
                        <a:t>90</a:t>
                      </a:r>
                      <a:endParaRPr lang="zh-CN" altLang="en-US" dirty="0"/>
                    </a:p>
                  </a:txBody>
                  <a:tcPr/>
                </a:tc>
                <a:extLst>
                  <a:ext uri="{0D108BD9-81ED-4DB2-BD59-A6C34878D82A}">
                    <a16:rowId xmlns:a16="http://schemas.microsoft.com/office/drawing/2014/main" val="1278616943"/>
                  </a:ext>
                </a:extLst>
              </a:tr>
              <a:tr h="370840">
                <a:tc>
                  <a:txBody>
                    <a:bodyPr/>
                    <a:lstStyle/>
                    <a:p>
                      <a:r>
                        <a:rPr lang="zh-CN" altLang="en-US" dirty="0"/>
                        <a:t>②</a:t>
                      </a:r>
                    </a:p>
                  </a:txBody>
                  <a:tcPr/>
                </a:tc>
                <a:tc>
                  <a:txBody>
                    <a:bodyPr/>
                    <a:lstStyle/>
                    <a:p>
                      <a:r>
                        <a:rPr lang="en-US" altLang="zh-CN" dirty="0"/>
                        <a:t>21</a:t>
                      </a:r>
                      <a:endParaRPr lang="zh-CN" altLang="en-US" dirty="0"/>
                    </a:p>
                  </a:txBody>
                  <a:tcPr/>
                </a:tc>
                <a:tc>
                  <a:txBody>
                    <a:bodyPr/>
                    <a:lstStyle/>
                    <a:p>
                      <a:r>
                        <a:rPr lang="en-US" altLang="zh-CN" dirty="0"/>
                        <a:t>71</a:t>
                      </a:r>
                      <a:endParaRPr lang="zh-CN" altLang="en-US" dirty="0"/>
                    </a:p>
                  </a:txBody>
                  <a:tcPr/>
                </a:tc>
                <a:extLst>
                  <a:ext uri="{0D108BD9-81ED-4DB2-BD59-A6C34878D82A}">
                    <a16:rowId xmlns:a16="http://schemas.microsoft.com/office/drawing/2014/main" val="4272646950"/>
                  </a:ext>
                </a:extLst>
              </a:tr>
            </a:tbl>
          </a:graphicData>
        </a:graphic>
      </p:graphicFrame>
      <p:sp>
        <p:nvSpPr>
          <p:cNvPr id="21" name="文本框 20">
            <a:extLst>
              <a:ext uri="{FF2B5EF4-FFF2-40B4-BE49-F238E27FC236}">
                <a16:creationId xmlns:a16="http://schemas.microsoft.com/office/drawing/2014/main" id="{7A23F460-62DB-4E11-B9C6-E6DF5507F445}"/>
              </a:ext>
            </a:extLst>
          </p:cNvPr>
          <p:cNvSpPr txBox="1"/>
          <p:nvPr/>
        </p:nvSpPr>
        <p:spPr>
          <a:xfrm>
            <a:off x="6383883" y="4416009"/>
            <a:ext cx="2687292" cy="1077218"/>
          </a:xfrm>
          <a:prstGeom prst="rect">
            <a:avLst/>
          </a:prstGeom>
          <a:noFill/>
        </p:spPr>
        <p:txBody>
          <a:bodyPr wrap="square" rtlCol="0">
            <a:spAutoFit/>
          </a:bodyPr>
          <a:lstStyle/>
          <a:p>
            <a:r>
              <a:rPr lang="zh-CN" altLang="en-US" sz="1600" b="1" dirty="0">
                <a:latin typeface="黑体" panose="02010609060101010101" pitchFamily="49" charset="-122"/>
                <a:ea typeface="黑体" panose="02010609060101010101" pitchFamily="49" charset="-122"/>
              </a:rPr>
              <a:t>后续对实验②所用参数做上下微调，预测结果均不如原本，因此推测在一定范围内该组参数预测效果最好。</a:t>
            </a:r>
          </a:p>
        </p:txBody>
      </p:sp>
    </p:spTree>
    <p:extLst>
      <p:ext uri="{BB962C8B-B14F-4D97-AF65-F5344CB8AC3E}">
        <p14:creationId xmlns:p14="http://schemas.microsoft.com/office/powerpoint/2010/main" val="453446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排名结果截图</a:t>
            </a:r>
            <a:endParaRPr kumimoji="0" lang="en-US" altLang="zh-CN" sz="2400" b="1" i="0" u="none" strike="noStrike" kern="1200" spc="50" normalizeH="0" baseline="0" noProof="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656A013-6457-43A6-A73C-8E2F8B6EBA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09" y="2209428"/>
            <a:ext cx="4551243" cy="2880320"/>
          </a:xfrm>
          <a:prstGeom prst="rect">
            <a:avLst/>
          </a:prstGeom>
        </p:spPr>
      </p:pic>
      <p:pic>
        <p:nvPicPr>
          <p:cNvPr id="6" name="图片 5">
            <a:extLst>
              <a:ext uri="{FF2B5EF4-FFF2-40B4-BE49-F238E27FC236}">
                <a16:creationId xmlns:a16="http://schemas.microsoft.com/office/drawing/2014/main" id="{E04B5FAC-5831-41A0-B9CD-3B428B4EF0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4864" y="1705372"/>
            <a:ext cx="5600457" cy="347322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5" name="标题 1"/>
          <p:cNvSpPr txBox="1"/>
          <p:nvPr/>
        </p:nvSpPr>
        <p:spPr>
          <a:xfrm>
            <a:off x="4860032" y="1921396"/>
            <a:ext cx="3786214" cy="69678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4000" b="1" noProof="0" dirty="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latin typeface="微软雅黑" panose="020B0503020204020204" pitchFamily="34" charset="-122"/>
                <a:ea typeface="微软雅黑" panose="020B0503020204020204" pitchFamily="34" charset="-122"/>
              </a:rPr>
              <a:t>谢谢！</a:t>
            </a:r>
            <a:endParaRPr kumimoji="0" lang="en-US" altLang="zh-CN" sz="4000" b="1" i="0" u="none" strike="noStrike" kern="1200" cap="none" spc="0" normalizeH="0" baseline="0" noProof="0" dirty="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grpSp>
        <p:nvGrpSpPr>
          <p:cNvPr id="5" name="组合 4"/>
          <p:cNvGrpSpPr/>
          <p:nvPr/>
        </p:nvGrpSpPr>
        <p:grpSpPr>
          <a:xfrm>
            <a:off x="3275856" y="908833"/>
            <a:ext cx="3721952" cy="580515"/>
            <a:chOff x="2700946" y="1921396"/>
            <a:chExt cx="3863660" cy="720124"/>
          </a:xfrm>
        </p:grpSpPr>
        <p:sp>
          <p:nvSpPr>
            <p:cNvPr id="6" name="圆角矩形 5"/>
            <p:cNvSpPr/>
            <p:nvPr/>
          </p:nvSpPr>
          <p:spPr>
            <a:xfrm>
              <a:off x="2700946" y="2059894"/>
              <a:ext cx="3863660" cy="581626"/>
            </a:xfrm>
            <a:prstGeom prst="roundRect">
              <a:avLst>
                <a:gd name="adj" fmla="val 50000"/>
              </a:avLst>
            </a:prstGeom>
            <a:gradFill flip="none" rotWithShape="1">
              <a:gsLst>
                <a:gs pos="53000">
                  <a:schemeClr val="tx2">
                    <a:lumMod val="57000"/>
                    <a:lumOff val="43000"/>
                  </a:schemeClr>
                </a:gs>
                <a:gs pos="0">
                  <a:schemeClr val="tx2">
                    <a:lumMod val="43000"/>
                    <a:lumOff val="57000"/>
                  </a:schemeClr>
                </a:gs>
                <a:gs pos="100000">
                  <a:schemeClr val="tx2">
                    <a:lumMod val="53000"/>
                    <a:lumOff val="47000"/>
                  </a:scheme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978299" y="2379760"/>
              <a:ext cx="504056" cy="146275"/>
            </a:xfrm>
            <a:prstGeom prst="ellipse">
              <a:avLst/>
            </a:prstGeom>
            <a:gradFill flip="none" rotWithShape="1">
              <a:gsLst>
                <a:gs pos="0">
                  <a:schemeClr val="tx1">
                    <a:alpha val="68000"/>
                    <a:lumMod val="98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p:cNvSpPr txBox="1"/>
            <p:nvPr/>
          </p:nvSpPr>
          <p:spPr bwMode="auto">
            <a:xfrm>
              <a:off x="3534145" y="2153771"/>
              <a:ext cx="2699988" cy="393856"/>
            </a:xfrm>
            <a:prstGeom prst="rect">
              <a:avLst/>
            </a:prstGeom>
            <a:noFill/>
            <a:ln>
              <a:noFill/>
            </a:ln>
            <a:effectLst/>
            <a:scene3d>
              <a:camera prst="orthographicFront"/>
              <a:lightRig rig="threePt" dir="t"/>
            </a:scene3d>
            <a:sp3d>
              <a:bevelT w="0" h="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chemeClr val="bg1"/>
                  </a:solidFill>
                  <a:latin typeface="微软雅黑" panose="020B0503020204020204" pitchFamily="34" charset="-122"/>
                  <a:ea typeface="微软雅黑" panose="020B0503020204020204" pitchFamily="34" charset="-122"/>
                </a:rPr>
                <a:t>题目来源及内容</a:t>
              </a:r>
            </a:p>
          </p:txBody>
        </p:sp>
        <p:sp>
          <p:nvSpPr>
            <p:cNvPr id="9" name="下箭头 8"/>
            <p:cNvSpPr/>
            <p:nvPr/>
          </p:nvSpPr>
          <p:spPr>
            <a:xfrm>
              <a:off x="3059832" y="1921396"/>
              <a:ext cx="350515" cy="458364"/>
            </a:xfrm>
            <a:prstGeom prst="downArrow">
              <a:avLst>
                <a:gd name="adj1" fmla="val 55435"/>
                <a:gd name="adj2" fmla="val 63587"/>
              </a:avLst>
            </a:prstGeom>
            <a:gradFill>
              <a:gsLst>
                <a:gs pos="0">
                  <a:srgbClr val="FF0000"/>
                </a:gs>
                <a:gs pos="100000">
                  <a:schemeClr val="accent2">
                    <a:lumMod val="75000"/>
                  </a:schemeClr>
                </a:gs>
              </a:gsLst>
              <a:lin ang="0" scaled="1"/>
            </a:gra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3275856" y="1940948"/>
            <a:ext cx="3721952" cy="580515"/>
            <a:chOff x="2700946" y="1921396"/>
            <a:chExt cx="3863660" cy="720124"/>
          </a:xfrm>
        </p:grpSpPr>
        <p:sp>
          <p:nvSpPr>
            <p:cNvPr id="11" name="圆角矩形 10"/>
            <p:cNvSpPr/>
            <p:nvPr/>
          </p:nvSpPr>
          <p:spPr>
            <a:xfrm>
              <a:off x="2700946" y="2059894"/>
              <a:ext cx="3863660" cy="581626"/>
            </a:xfrm>
            <a:prstGeom prst="roundRect">
              <a:avLst>
                <a:gd name="adj" fmla="val 50000"/>
              </a:avLst>
            </a:prstGeom>
            <a:gradFill flip="none" rotWithShape="1">
              <a:gsLst>
                <a:gs pos="53000">
                  <a:schemeClr val="tx2">
                    <a:lumMod val="57000"/>
                    <a:lumOff val="43000"/>
                  </a:schemeClr>
                </a:gs>
                <a:gs pos="0">
                  <a:schemeClr val="tx2">
                    <a:lumMod val="43000"/>
                    <a:lumOff val="57000"/>
                  </a:schemeClr>
                </a:gs>
                <a:gs pos="100000">
                  <a:schemeClr val="tx2">
                    <a:lumMod val="53000"/>
                    <a:lumOff val="47000"/>
                  </a:scheme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978299" y="2379760"/>
              <a:ext cx="504056" cy="146275"/>
            </a:xfrm>
            <a:prstGeom prst="ellipse">
              <a:avLst/>
            </a:prstGeom>
            <a:gradFill flip="none" rotWithShape="1">
              <a:gsLst>
                <a:gs pos="0">
                  <a:schemeClr val="tx1">
                    <a:alpha val="68000"/>
                    <a:lumMod val="98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p:cNvSpPr txBox="1"/>
            <p:nvPr/>
          </p:nvSpPr>
          <p:spPr bwMode="auto">
            <a:xfrm>
              <a:off x="3864304" y="2139687"/>
              <a:ext cx="1930122" cy="393699"/>
            </a:xfrm>
            <a:prstGeom prst="rect">
              <a:avLst/>
            </a:prstGeom>
            <a:noFill/>
            <a:ln>
              <a:noFill/>
            </a:ln>
            <a:effectLst/>
            <a:scene3d>
              <a:camera prst="orthographicFront"/>
              <a:lightRig rig="threePt" dir="t"/>
            </a:scene3d>
            <a:sp3d>
              <a:bevelT w="0" h="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chemeClr val="bg1"/>
                  </a:solidFill>
                  <a:latin typeface="微软雅黑" panose="020B0503020204020204" pitchFamily="34" charset="-122"/>
                  <a:ea typeface="微软雅黑" panose="020B0503020204020204" pitchFamily="34" charset="-122"/>
                </a:rPr>
                <a:t>题目数据介绍</a:t>
              </a:r>
            </a:p>
          </p:txBody>
        </p:sp>
        <p:sp>
          <p:nvSpPr>
            <p:cNvPr id="14" name="下箭头 13"/>
            <p:cNvSpPr/>
            <p:nvPr/>
          </p:nvSpPr>
          <p:spPr>
            <a:xfrm>
              <a:off x="3059832" y="1921396"/>
              <a:ext cx="350515" cy="458364"/>
            </a:xfrm>
            <a:prstGeom prst="downArrow">
              <a:avLst>
                <a:gd name="adj1" fmla="val 55435"/>
                <a:gd name="adj2" fmla="val 63587"/>
              </a:avLst>
            </a:prstGeom>
            <a:gradFill>
              <a:gsLst>
                <a:gs pos="0">
                  <a:srgbClr val="FF0000"/>
                </a:gs>
                <a:gs pos="100000">
                  <a:schemeClr val="accent2">
                    <a:lumMod val="75000"/>
                  </a:schemeClr>
                </a:gs>
              </a:gsLst>
              <a:lin ang="0" scaled="1"/>
            </a:gra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3275856" y="2973063"/>
            <a:ext cx="3721952" cy="580515"/>
            <a:chOff x="2700946" y="1921396"/>
            <a:chExt cx="3863660" cy="720124"/>
          </a:xfrm>
        </p:grpSpPr>
        <p:sp>
          <p:nvSpPr>
            <p:cNvPr id="16" name="圆角矩形 15"/>
            <p:cNvSpPr/>
            <p:nvPr/>
          </p:nvSpPr>
          <p:spPr>
            <a:xfrm>
              <a:off x="2700946" y="2059894"/>
              <a:ext cx="3863660" cy="581626"/>
            </a:xfrm>
            <a:prstGeom prst="roundRect">
              <a:avLst>
                <a:gd name="adj" fmla="val 50000"/>
              </a:avLst>
            </a:prstGeom>
            <a:gradFill flip="none" rotWithShape="1">
              <a:gsLst>
                <a:gs pos="53000">
                  <a:schemeClr val="tx2">
                    <a:lumMod val="57000"/>
                    <a:lumOff val="43000"/>
                  </a:schemeClr>
                </a:gs>
                <a:gs pos="0">
                  <a:schemeClr val="tx2">
                    <a:lumMod val="43000"/>
                    <a:lumOff val="57000"/>
                  </a:schemeClr>
                </a:gs>
                <a:gs pos="100000">
                  <a:schemeClr val="tx2">
                    <a:lumMod val="53000"/>
                    <a:lumOff val="47000"/>
                  </a:scheme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978299" y="2379760"/>
              <a:ext cx="504056" cy="146275"/>
            </a:xfrm>
            <a:prstGeom prst="ellipse">
              <a:avLst/>
            </a:prstGeom>
            <a:gradFill flip="none" rotWithShape="1">
              <a:gsLst>
                <a:gs pos="0">
                  <a:schemeClr val="tx1">
                    <a:alpha val="68000"/>
                    <a:lumMod val="98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txBox="1"/>
            <p:nvPr/>
          </p:nvSpPr>
          <p:spPr bwMode="auto">
            <a:xfrm>
              <a:off x="3767405" y="2132598"/>
              <a:ext cx="1930122" cy="393699"/>
            </a:xfrm>
            <a:prstGeom prst="rect">
              <a:avLst/>
            </a:prstGeom>
            <a:noFill/>
            <a:ln>
              <a:noFill/>
            </a:ln>
            <a:effectLst/>
            <a:scene3d>
              <a:camera prst="orthographicFront"/>
              <a:lightRig rig="threePt" dir="t"/>
            </a:scene3d>
            <a:sp3d>
              <a:bevelT w="0" h="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chemeClr val="bg1"/>
                  </a:solidFill>
                  <a:latin typeface="微软雅黑" panose="020B0503020204020204" pitchFamily="34" charset="-122"/>
                  <a:ea typeface="微软雅黑" panose="020B0503020204020204" pitchFamily="34" charset="-122"/>
                </a:rPr>
                <a:t>求解过程</a:t>
              </a:r>
            </a:p>
          </p:txBody>
        </p:sp>
        <p:sp>
          <p:nvSpPr>
            <p:cNvPr id="19" name="下箭头 18"/>
            <p:cNvSpPr/>
            <p:nvPr/>
          </p:nvSpPr>
          <p:spPr>
            <a:xfrm>
              <a:off x="3059832" y="1921396"/>
              <a:ext cx="350515" cy="458364"/>
            </a:xfrm>
            <a:prstGeom prst="downArrow">
              <a:avLst>
                <a:gd name="adj1" fmla="val 55435"/>
                <a:gd name="adj2" fmla="val 63587"/>
              </a:avLst>
            </a:prstGeom>
            <a:gradFill>
              <a:gsLst>
                <a:gs pos="0">
                  <a:srgbClr val="FF0000"/>
                </a:gs>
                <a:gs pos="100000">
                  <a:schemeClr val="accent2">
                    <a:lumMod val="75000"/>
                  </a:schemeClr>
                </a:gs>
              </a:gsLst>
              <a:lin ang="0" scaled="1"/>
            </a:gra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3275856" y="4005177"/>
            <a:ext cx="3721952" cy="580515"/>
            <a:chOff x="2700946" y="1921396"/>
            <a:chExt cx="3863660" cy="720124"/>
          </a:xfrm>
        </p:grpSpPr>
        <p:sp>
          <p:nvSpPr>
            <p:cNvPr id="21" name="圆角矩形 20"/>
            <p:cNvSpPr/>
            <p:nvPr/>
          </p:nvSpPr>
          <p:spPr>
            <a:xfrm>
              <a:off x="2700946" y="2059894"/>
              <a:ext cx="3863660" cy="581626"/>
            </a:xfrm>
            <a:prstGeom prst="roundRect">
              <a:avLst>
                <a:gd name="adj" fmla="val 50000"/>
              </a:avLst>
            </a:prstGeom>
            <a:gradFill flip="none" rotWithShape="1">
              <a:gsLst>
                <a:gs pos="53000">
                  <a:schemeClr val="tx2">
                    <a:lumMod val="57000"/>
                    <a:lumOff val="43000"/>
                  </a:schemeClr>
                </a:gs>
                <a:gs pos="0">
                  <a:schemeClr val="tx2">
                    <a:lumMod val="43000"/>
                    <a:lumOff val="57000"/>
                  </a:schemeClr>
                </a:gs>
                <a:gs pos="100000">
                  <a:schemeClr val="tx2">
                    <a:lumMod val="53000"/>
                    <a:lumOff val="47000"/>
                  </a:scheme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978299" y="2379760"/>
              <a:ext cx="504056" cy="146275"/>
            </a:xfrm>
            <a:prstGeom prst="ellipse">
              <a:avLst/>
            </a:prstGeom>
            <a:gradFill flip="none" rotWithShape="1">
              <a:gsLst>
                <a:gs pos="0">
                  <a:schemeClr val="tx1">
                    <a:alpha val="68000"/>
                    <a:lumMod val="98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标题 1"/>
            <p:cNvSpPr txBox="1"/>
            <p:nvPr/>
          </p:nvSpPr>
          <p:spPr bwMode="auto">
            <a:xfrm>
              <a:off x="3767405" y="2153866"/>
              <a:ext cx="1930122" cy="393699"/>
            </a:xfrm>
            <a:prstGeom prst="rect">
              <a:avLst/>
            </a:prstGeom>
            <a:noFill/>
            <a:ln>
              <a:noFill/>
            </a:ln>
            <a:effectLst/>
            <a:scene3d>
              <a:camera prst="orthographicFront"/>
              <a:lightRig rig="threePt" dir="t"/>
            </a:scene3d>
            <a:sp3d>
              <a:bevelT w="0" h="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chemeClr val="bg1"/>
                  </a:solidFill>
                  <a:latin typeface="微软雅黑" panose="020B0503020204020204" pitchFamily="34" charset="-122"/>
                  <a:ea typeface="微软雅黑" panose="020B0503020204020204" pitchFamily="34" charset="-122"/>
                </a:rPr>
                <a:t>实验结果</a:t>
              </a:r>
            </a:p>
          </p:txBody>
        </p:sp>
        <p:sp>
          <p:nvSpPr>
            <p:cNvPr id="24" name="下箭头 23"/>
            <p:cNvSpPr/>
            <p:nvPr/>
          </p:nvSpPr>
          <p:spPr>
            <a:xfrm>
              <a:off x="3059832" y="1921396"/>
              <a:ext cx="350515" cy="458364"/>
            </a:xfrm>
            <a:prstGeom prst="downArrow">
              <a:avLst>
                <a:gd name="adj1" fmla="val 55435"/>
                <a:gd name="adj2" fmla="val 63587"/>
              </a:avLst>
            </a:prstGeom>
            <a:gradFill>
              <a:gsLst>
                <a:gs pos="0">
                  <a:srgbClr val="FF0000"/>
                </a:gs>
                <a:gs pos="100000">
                  <a:schemeClr val="accent2">
                    <a:lumMod val="75000"/>
                  </a:schemeClr>
                </a:gs>
              </a:gsLst>
              <a:lin ang="0" scaled="1"/>
            </a:gra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13" name="标题 1"/>
          <p:cNvSpPr txBox="1"/>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题目来源及内容</a:t>
            </a:r>
            <a:endPar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8C96057F-1B2F-44A4-9268-B74B2B4F78CB}"/>
              </a:ext>
            </a:extLst>
          </p:cNvPr>
          <p:cNvGrpSpPr/>
          <p:nvPr/>
        </p:nvGrpSpPr>
        <p:grpSpPr>
          <a:xfrm>
            <a:off x="2303748" y="1056366"/>
            <a:ext cx="4536504" cy="1848725"/>
            <a:chOff x="4516522" y="1279632"/>
            <a:chExt cx="4536504" cy="1848725"/>
          </a:xfrm>
        </p:grpSpPr>
        <p:sp>
          <p:nvSpPr>
            <p:cNvPr id="2" name="圆角矩形 1"/>
            <p:cNvSpPr/>
            <p:nvPr/>
          </p:nvSpPr>
          <p:spPr>
            <a:xfrm>
              <a:off x="4516522" y="1279632"/>
              <a:ext cx="4536504" cy="1848725"/>
            </a:xfrm>
            <a:prstGeom prst="roundRect">
              <a:avLst>
                <a:gd name="adj" fmla="val 21532"/>
              </a:avLst>
            </a:prstGeom>
            <a:solidFill>
              <a:schemeClr val="tx2">
                <a:lumMod val="20000"/>
                <a:lumOff val="80000"/>
                <a:alpha val="62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n>
                  <a:solidFill>
                    <a:schemeClr val="bg1"/>
                  </a:solidFill>
                </a:ln>
                <a:effectLst>
                  <a:glow>
                    <a:schemeClr val="accent6">
                      <a:satMod val="175000"/>
                      <a:alpha val="1000"/>
                    </a:schemeClr>
                  </a:glow>
                </a:effectLst>
              </a:endParaRPr>
            </a:p>
          </p:txBody>
        </p:sp>
        <p:sp>
          <p:nvSpPr>
            <p:cNvPr id="3" name="TextBox 6"/>
            <p:cNvSpPr txBox="1"/>
            <p:nvPr/>
          </p:nvSpPr>
          <p:spPr>
            <a:xfrm>
              <a:off x="4768550" y="1327378"/>
              <a:ext cx="4032448" cy="1753235"/>
            </a:xfrm>
            <a:prstGeom prst="rect">
              <a:avLst/>
            </a:prstGeom>
            <a:noFill/>
          </p:spPr>
          <p:txBody>
            <a:bodyPr wrap="square" rtlCol="0">
              <a:spAutoFit/>
            </a:bodyPr>
            <a:lstStyle/>
            <a:p>
              <a:pPr algn="ctr"/>
              <a:r>
                <a:rPr lang="zh-CN" altLang="en-US" dirty="0"/>
                <a:t>   </a:t>
              </a:r>
              <a:r>
                <a:rPr lang="zh-CN" b="1" dirty="0">
                  <a:latin typeface="微软雅黑" panose="020B0503020204020204" pitchFamily="34" charset="-122"/>
                  <a:ea typeface="微软雅黑" panose="020B0503020204020204" pitchFamily="34" charset="-122"/>
                  <a:cs typeface="微软雅黑" panose="020B0503020204020204" pitchFamily="34" charset="-122"/>
                </a:rPr>
                <a:t>百度</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AI Studio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竞赛平台</a:t>
              </a:r>
            </a:p>
            <a:p>
              <a:pPr algn="ct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千言数据集评测：文本相似度</a:t>
              </a:r>
            </a:p>
            <a:p>
              <a:pPr algn="ct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hlinkClick r:id="rId3"/>
                </a:rPr>
                <a:t>https://aistudio.baidu.com/aistudio/competition/detail/45</a:t>
              </a:r>
              <a:r>
                <a:rPr lang="zh-CN" altLang="en-US" dirty="0">
                  <a:latin typeface="微软雅黑" panose="020B0503020204020204" pitchFamily="34" charset="-122"/>
                  <a:ea typeface="微软雅黑" panose="020B0503020204020204" pitchFamily="34" charset="-122"/>
                </a:rPr>
                <a:t>　　　　　　　　　　　　　　</a:t>
              </a:r>
            </a:p>
          </p:txBody>
        </p:sp>
      </p:grpSp>
      <p:sp>
        <p:nvSpPr>
          <p:cNvPr id="5" name="文本框 4">
            <a:extLst>
              <a:ext uri="{FF2B5EF4-FFF2-40B4-BE49-F238E27FC236}">
                <a16:creationId xmlns:a16="http://schemas.microsoft.com/office/drawing/2014/main" id="{B8452625-275D-4F0F-8A4A-616A92AFE667}"/>
              </a:ext>
            </a:extLst>
          </p:cNvPr>
          <p:cNvSpPr txBox="1"/>
          <p:nvPr/>
        </p:nvSpPr>
        <p:spPr>
          <a:xfrm>
            <a:off x="575556" y="3289548"/>
            <a:ext cx="7992888" cy="2308324"/>
          </a:xfrm>
          <a:prstGeom prst="rect">
            <a:avLst/>
          </a:prstGeom>
          <a:noFill/>
        </p:spPr>
        <p:txBody>
          <a:bodyPr wrap="square" rtlCol="0">
            <a:spAutoFit/>
          </a:bodyPr>
          <a:lstStyle/>
          <a:p>
            <a:pPr algn="l"/>
            <a:r>
              <a:rPr lang="zh-CN" altLang="en-US" b="0" i="0" u="none" strike="noStrike" dirty="0">
                <a:effectLst/>
                <a:latin typeface="&amp;quot"/>
              </a:rPr>
              <a:t>         </a:t>
            </a:r>
            <a:r>
              <a:rPr lang="zh-CN" altLang="en-US" b="0" i="0" u="none" strike="noStrike" dirty="0">
                <a:effectLst/>
                <a:latin typeface="黑体" panose="02010609060101010101" pitchFamily="49" charset="-122"/>
                <a:ea typeface="黑体" panose="02010609060101010101" pitchFamily="49" charset="-122"/>
              </a:rPr>
              <a:t>本竞赛旨在识别两段文本在语义上是否相似。文本相似度在自然语言处理领域是一个重要研究方向，同时在信息检索、新闻推荐、智能客服等领域都发挥重要作用，具有很高的商业价值。</a:t>
            </a:r>
          </a:p>
          <a:p>
            <a:pPr algn="l"/>
            <a:r>
              <a:rPr lang="zh-CN" altLang="en-US" b="0" i="0" u="none" strike="noStrike" dirty="0">
                <a:effectLst/>
                <a:latin typeface="黑体" panose="02010609060101010101" pitchFamily="49" charset="-122"/>
                <a:ea typeface="黑体" panose="02010609060101010101" pitchFamily="49" charset="-122"/>
              </a:rPr>
              <a:t>    目前学术界的一些公开中文文本相似度数据集，在相关论文的支撑下对现有的公开文本相似度模型进行了较全面的评估，具有较高权威性。因此，本竞赛收集了这些权威的数据集，期望对模型效果进行综合的评价，进一步提升文本相似度的研究水平，推动文本相似度在自然语言处理领域的应用和发展。</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921" y="2263302"/>
            <a:ext cx="2117451" cy="15132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1030" y="2263302"/>
            <a:ext cx="2117451" cy="15132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8771" y="2263302"/>
            <a:ext cx="2117451" cy="15132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 Box 11"/>
          <p:cNvSpPr txBox="1">
            <a:spLocks noChangeArrowheads="1"/>
          </p:cNvSpPr>
          <p:nvPr/>
        </p:nvSpPr>
        <p:spPr bwMode="auto">
          <a:xfrm>
            <a:off x="443511" y="3897746"/>
            <a:ext cx="19234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b="1" dirty="0">
                <a:latin typeface="微软雅黑" pitchFamily="34" charset="-122"/>
                <a:ea typeface="微软雅黑" pitchFamily="34" charset="-122"/>
              </a:rPr>
              <a:t>LCQMC</a:t>
            </a:r>
            <a:endParaRPr lang="zh-CN" altLang="en-US" b="1" dirty="0">
              <a:latin typeface="微软雅黑" pitchFamily="34" charset="-122"/>
              <a:ea typeface="微软雅黑" pitchFamily="34" charset="-122"/>
            </a:endParaRPr>
          </a:p>
        </p:txBody>
      </p:sp>
      <p:sp>
        <p:nvSpPr>
          <p:cNvPr id="9" name="Text Box 11"/>
          <p:cNvSpPr txBox="1">
            <a:spLocks noChangeArrowheads="1"/>
          </p:cNvSpPr>
          <p:nvPr/>
        </p:nvSpPr>
        <p:spPr bwMode="auto">
          <a:xfrm>
            <a:off x="3515770" y="3897746"/>
            <a:ext cx="19234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b="1" dirty="0">
                <a:latin typeface="微软雅黑" pitchFamily="34" charset="-122"/>
                <a:ea typeface="微软雅黑" pitchFamily="34" charset="-122"/>
              </a:rPr>
              <a:t>BQ-CORPUS</a:t>
            </a:r>
            <a:endParaRPr lang="zh-CN" altLang="en-US" b="1" dirty="0">
              <a:latin typeface="微软雅黑" pitchFamily="34" charset="-122"/>
              <a:ea typeface="微软雅黑" pitchFamily="34" charset="-122"/>
            </a:endParaRPr>
          </a:p>
        </p:txBody>
      </p:sp>
      <p:sp>
        <p:nvSpPr>
          <p:cNvPr id="10" name="Text Box 11"/>
          <p:cNvSpPr txBox="1">
            <a:spLocks noChangeArrowheads="1"/>
          </p:cNvSpPr>
          <p:nvPr/>
        </p:nvSpPr>
        <p:spPr bwMode="auto">
          <a:xfrm>
            <a:off x="6588029" y="3897746"/>
            <a:ext cx="2052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b="1" dirty="0">
                <a:latin typeface="微软雅黑" pitchFamily="34" charset="-122"/>
                <a:ea typeface="微软雅黑" pitchFamily="34" charset="-122"/>
              </a:rPr>
              <a:t>PAWS-X</a:t>
            </a:r>
            <a:r>
              <a:rPr lang="zh-CN" altLang="en-US" b="1" dirty="0">
                <a:latin typeface="微软雅黑" pitchFamily="34" charset="-122"/>
                <a:ea typeface="微软雅黑" pitchFamily="34" charset="-122"/>
              </a:rPr>
              <a:t>（中文）</a:t>
            </a:r>
          </a:p>
        </p:txBody>
      </p:sp>
      <p:cxnSp>
        <p:nvCxnSpPr>
          <p:cNvPr id="11" name="直接连接符 10"/>
          <p:cNvCxnSpPr/>
          <p:nvPr/>
        </p:nvCxnSpPr>
        <p:spPr>
          <a:xfrm>
            <a:off x="3006774" y="2070662"/>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030009" y="2070662"/>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题目数据介绍</a:t>
            </a:r>
            <a:endPar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AE2A8AD8-0642-4976-B719-B3C10FDD6E90}"/>
              </a:ext>
            </a:extLst>
          </p:cNvPr>
          <p:cNvSpPr txBox="1"/>
          <p:nvPr/>
        </p:nvSpPr>
        <p:spPr>
          <a:xfrm>
            <a:off x="4283968" y="1363726"/>
            <a:ext cx="4752519" cy="584775"/>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赛题提供了三组公开文本相似度数据集，每组数据集均包含训练集、验证集和测试集</a:t>
            </a:r>
          </a:p>
        </p:txBody>
      </p:sp>
      <p:sp>
        <p:nvSpPr>
          <p:cNvPr id="3" name="文本框 2">
            <a:extLst>
              <a:ext uri="{FF2B5EF4-FFF2-40B4-BE49-F238E27FC236}">
                <a16:creationId xmlns:a16="http://schemas.microsoft.com/office/drawing/2014/main" id="{67FE5822-85C6-42A9-B56D-99EAD2B9BE0C}"/>
              </a:ext>
            </a:extLst>
          </p:cNvPr>
          <p:cNvSpPr txBox="1"/>
          <p:nvPr/>
        </p:nvSpPr>
        <p:spPr>
          <a:xfrm>
            <a:off x="328875" y="4206209"/>
            <a:ext cx="2448260" cy="1384995"/>
          </a:xfrm>
          <a:prstGeom prst="rect">
            <a:avLst/>
          </a:prstGeom>
          <a:noFill/>
        </p:spPr>
        <p:txBody>
          <a:bodyPr wrap="square" rtlCol="0">
            <a:spAutoFit/>
          </a:bodyPr>
          <a:lstStyle/>
          <a:p>
            <a:r>
              <a:rPr lang="en-US" altLang="zh-CN" sz="1200" i="0" u="none" strike="noStrike" dirty="0">
                <a:effectLst/>
                <a:latin typeface="Monospaced Number"/>
              </a:rPr>
              <a:t>LCQMC</a:t>
            </a:r>
            <a:r>
              <a:rPr lang="zh-CN" altLang="en-US" sz="1200" i="0" u="none" strike="noStrike" dirty="0">
                <a:effectLst/>
                <a:latin typeface="Monospaced Number"/>
              </a:rPr>
              <a:t>（</a:t>
            </a:r>
            <a:r>
              <a:rPr lang="en-US" altLang="zh-CN" sz="1200" i="0" u="none" strike="noStrike" dirty="0">
                <a:effectLst/>
                <a:latin typeface="Monospaced Number"/>
              </a:rPr>
              <a:t>A Large-scale Chinese Question Matching Corpus</a:t>
            </a:r>
            <a:r>
              <a:rPr lang="zh-CN" altLang="en-US" sz="1200" i="0" u="none" strike="noStrike" dirty="0">
                <a:effectLst/>
                <a:latin typeface="Monospaced Number"/>
              </a:rPr>
              <a:t>）</a:t>
            </a:r>
            <a:r>
              <a:rPr lang="en-US" altLang="zh-CN" sz="1200" i="0" u="none" strike="noStrike" dirty="0">
                <a:effectLst/>
                <a:latin typeface="Monospaced Number"/>
              </a:rPr>
              <a:t>, </a:t>
            </a:r>
            <a:r>
              <a:rPr lang="zh-CN" altLang="en-US" sz="1200" i="0" u="none" strike="noStrike" dirty="0">
                <a:effectLst/>
                <a:latin typeface="Monospaced Number"/>
              </a:rPr>
              <a:t>百度知道领域的中文问题匹配数据集，目的是为了解决在中文领域大规模问题匹配数据集的缺失。该数据集从百度知道不同领域的用户问题中抽取构建数据。</a:t>
            </a:r>
            <a:endParaRPr lang="zh-CN" altLang="en-US" sz="1200" dirty="0"/>
          </a:p>
        </p:txBody>
      </p:sp>
      <p:sp>
        <p:nvSpPr>
          <p:cNvPr id="14" name="文本框 13">
            <a:extLst>
              <a:ext uri="{FF2B5EF4-FFF2-40B4-BE49-F238E27FC236}">
                <a16:creationId xmlns:a16="http://schemas.microsoft.com/office/drawing/2014/main" id="{895909C1-C8C6-4D20-B224-2203990F0F90}"/>
              </a:ext>
            </a:extLst>
          </p:cNvPr>
          <p:cNvSpPr txBox="1"/>
          <p:nvPr/>
        </p:nvSpPr>
        <p:spPr>
          <a:xfrm>
            <a:off x="3275864" y="4206209"/>
            <a:ext cx="2519158" cy="1015663"/>
          </a:xfrm>
          <a:prstGeom prst="rect">
            <a:avLst/>
          </a:prstGeom>
          <a:noFill/>
        </p:spPr>
        <p:txBody>
          <a:bodyPr wrap="square" rtlCol="0">
            <a:spAutoFit/>
          </a:bodyPr>
          <a:lstStyle/>
          <a:p>
            <a:r>
              <a:rPr lang="en-US" altLang="zh-CN" sz="1200" b="0" i="0" u="none" strike="noStrike" dirty="0">
                <a:effectLst/>
                <a:latin typeface="Monospaced Number"/>
              </a:rPr>
              <a:t>BQ Corpus</a:t>
            </a:r>
            <a:r>
              <a:rPr lang="zh-CN" altLang="en-US" sz="1200" b="0" i="0" u="none" strike="noStrike" dirty="0">
                <a:effectLst/>
                <a:latin typeface="Monospaced Number"/>
              </a:rPr>
              <a:t>（</a:t>
            </a:r>
            <a:r>
              <a:rPr lang="en-US" altLang="zh-CN" sz="1200" b="0" i="0" u="none" strike="noStrike" dirty="0">
                <a:effectLst/>
                <a:latin typeface="Monospaced Number"/>
              </a:rPr>
              <a:t>Bank Question Corpus</a:t>
            </a:r>
            <a:r>
              <a:rPr lang="zh-CN" altLang="en-US" sz="1200" b="0" i="0" u="none" strike="noStrike" dirty="0">
                <a:effectLst/>
                <a:latin typeface="Monospaced Number"/>
              </a:rPr>
              <a:t>）</a:t>
            </a:r>
            <a:r>
              <a:rPr lang="en-US" altLang="zh-CN" sz="1200" b="0" i="0" u="none" strike="noStrike" dirty="0">
                <a:effectLst/>
                <a:latin typeface="Monospaced Number"/>
              </a:rPr>
              <a:t>, </a:t>
            </a:r>
            <a:r>
              <a:rPr lang="zh-CN" altLang="en-US" sz="1200" b="0" i="0" u="none" strike="noStrike" dirty="0">
                <a:effectLst/>
                <a:latin typeface="Monospaced Number"/>
              </a:rPr>
              <a:t>银行金融领域的问题匹配数据，包括了从一年的线上银行系统日志里抽取的问题</a:t>
            </a:r>
            <a:r>
              <a:rPr lang="en-US" altLang="zh-CN" sz="1200" b="0" i="0" u="none" strike="noStrike" dirty="0">
                <a:effectLst/>
                <a:latin typeface="Monospaced Number"/>
              </a:rPr>
              <a:t>pair</a:t>
            </a:r>
            <a:r>
              <a:rPr lang="zh-CN" altLang="en-US" sz="1200" b="0" i="0" u="none" strike="noStrike" dirty="0">
                <a:effectLst/>
                <a:latin typeface="Monospaced Number"/>
              </a:rPr>
              <a:t>对，是目前最大的银行领域问题匹配数据。</a:t>
            </a:r>
            <a:endParaRPr lang="zh-CN" altLang="en-US" sz="1200" dirty="0"/>
          </a:p>
        </p:txBody>
      </p:sp>
      <p:sp>
        <p:nvSpPr>
          <p:cNvPr id="15" name="文本框 14">
            <a:extLst>
              <a:ext uri="{FF2B5EF4-FFF2-40B4-BE49-F238E27FC236}">
                <a16:creationId xmlns:a16="http://schemas.microsoft.com/office/drawing/2014/main" id="{5EBA02D0-1BAA-4FF5-B735-63CA5DEEFE8A}"/>
              </a:ext>
            </a:extLst>
          </p:cNvPr>
          <p:cNvSpPr txBox="1"/>
          <p:nvPr/>
        </p:nvSpPr>
        <p:spPr>
          <a:xfrm>
            <a:off x="6397975" y="4206209"/>
            <a:ext cx="2432445" cy="1569660"/>
          </a:xfrm>
          <a:prstGeom prst="rect">
            <a:avLst/>
          </a:prstGeom>
          <a:noFill/>
        </p:spPr>
        <p:txBody>
          <a:bodyPr wrap="square" rtlCol="0">
            <a:spAutoFit/>
          </a:bodyPr>
          <a:lstStyle/>
          <a:p>
            <a:r>
              <a:rPr lang="en-US" altLang="zh-CN" sz="1200" b="0" i="0" u="none" strike="noStrike" dirty="0">
                <a:effectLst/>
                <a:latin typeface="Monospaced Number"/>
              </a:rPr>
              <a:t>PAWS (Paraphrase Adversaries from Word Scrambling)</a:t>
            </a:r>
            <a:r>
              <a:rPr lang="zh-CN" altLang="en-US" sz="1200" b="0" i="0" u="none" strike="noStrike" dirty="0">
                <a:effectLst/>
                <a:latin typeface="Monospaced Number"/>
              </a:rPr>
              <a:t>，谷歌发布的包含 </a:t>
            </a:r>
            <a:r>
              <a:rPr lang="en-US" altLang="zh-CN" sz="1200" b="0" i="0" u="none" strike="noStrike" dirty="0">
                <a:effectLst/>
                <a:latin typeface="Monospaced Number"/>
              </a:rPr>
              <a:t>7 </a:t>
            </a:r>
            <a:r>
              <a:rPr lang="zh-CN" altLang="en-US" sz="1200" b="0" i="0" u="none" strike="noStrike" dirty="0">
                <a:effectLst/>
                <a:latin typeface="Monospaced Number"/>
              </a:rPr>
              <a:t>种语言释义对的数据集</a:t>
            </a:r>
            <a:r>
              <a:rPr lang="en-US" altLang="zh-CN" sz="1200" b="0" i="0" u="none" strike="noStrike" dirty="0">
                <a:effectLst/>
                <a:latin typeface="Monospaced Number"/>
              </a:rPr>
              <a:t>.</a:t>
            </a:r>
            <a:r>
              <a:rPr lang="zh-CN" altLang="en-US" sz="1200" b="0" i="0" u="none" strike="noStrike" dirty="0">
                <a:effectLst/>
                <a:latin typeface="Monospaced Number"/>
              </a:rPr>
              <a:t>。数据集里包含了释义对和非释义对，即识别一对句子是否具有相同的释义（含义），特点是具有高度重叠词汇，对于进一步提升模型对于强负例的判断很有帮助。</a:t>
            </a:r>
            <a:endParaRPr lang="zh-CN" altLang="en-US" sz="1200" dirty="0"/>
          </a:p>
        </p:txBody>
      </p:sp>
    </p:spTree>
    <p:extLst>
      <p:ext uri="{BB962C8B-B14F-4D97-AF65-F5344CB8AC3E}">
        <p14:creationId xmlns:p14="http://schemas.microsoft.com/office/powerpoint/2010/main" val="660876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2921" y="2683465"/>
            <a:ext cx="2117451" cy="15132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91030" y="2683465"/>
            <a:ext cx="2117451" cy="15132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8771" y="2683465"/>
            <a:ext cx="2117451" cy="15132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 Box 11"/>
          <p:cNvSpPr txBox="1">
            <a:spLocks noChangeArrowheads="1"/>
          </p:cNvSpPr>
          <p:nvPr/>
        </p:nvSpPr>
        <p:spPr bwMode="auto">
          <a:xfrm>
            <a:off x="443511" y="4317909"/>
            <a:ext cx="19234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b="1" dirty="0">
                <a:latin typeface="微软雅黑" pitchFamily="34" charset="-122"/>
                <a:ea typeface="微软雅黑" pitchFamily="34" charset="-122"/>
              </a:rPr>
              <a:t>LCQMC</a:t>
            </a:r>
            <a:endParaRPr lang="zh-CN" altLang="en-US" b="1" dirty="0">
              <a:latin typeface="微软雅黑" pitchFamily="34" charset="-122"/>
              <a:ea typeface="微软雅黑" pitchFamily="34" charset="-122"/>
            </a:endParaRPr>
          </a:p>
        </p:txBody>
      </p:sp>
      <p:sp>
        <p:nvSpPr>
          <p:cNvPr id="9" name="Text Box 11"/>
          <p:cNvSpPr txBox="1">
            <a:spLocks noChangeArrowheads="1"/>
          </p:cNvSpPr>
          <p:nvPr/>
        </p:nvSpPr>
        <p:spPr bwMode="auto">
          <a:xfrm>
            <a:off x="3515770" y="4317909"/>
            <a:ext cx="19234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b="1" dirty="0">
                <a:latin typeface="微软雅黑" pitchFamily="34" charset="-122"/>
                <a:ea typeface="微软雅黑" pitchFamily="34" charset="-122"/>
              </a:rPr>
              <a:t>BQ-CORPUS</a:t>
            </a:r>
            <a:endParaRPr lang="zh-CN" altLang="en-US" b="1" dirty="0">
              <a:latin typeface="微软雅黑" pitchFamily="34" charset="-122"/>
              <a:ea typeface="微软雅黑" pitchFamily="34" charset="-122"/>
            </a:endParaRPr>
          </a:p>
        </p:txBody>
      </p:sp>
      <p:sp>
        <p:nvSpPr>
          <p:cNvPr id="10" name="Text Box 11"/>
          <p:cNvSpPr txBox="1">
            <a:spLocks noChangeArrowheads="1"/>
          </p:cNvSpPr>
          <p:nvPr/>
        </p:nvSpPr>
        <p:spPr bwMode="auto">
          <a:xfrm>
            <a:off x="6588029" y="4317909"/>
            <a:ext cx="2052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b="1" dirty="0">
                <a:latin typeface="微软雅黑" pitchFamily="34" charset="-122"/>
                <a:ea typeface="微软雅黑" pitchFamily="34" charset="-122"/>
              </a:rPr>
              <a:t>PAWS-X</a:t>
            </a:r>
            <a:r>
              <a:rPr lang="zh-CN" altLang="en-US" b="1" dirty="0">
                <a:latin typeface="微软雅黑" pitchFamily="34" charset="-122"/>
                <a:ea typeface="微软雅黑" pitchFamily="34" charset="-122"/>
              </a:rPr>
              <a:t>（中文）</a:t>
            </a:r>
          </a:p>
        </p:txBody>
      </p:sp>
      <p:cxnSp>
        <p:nvCxnSpPr>
          <p:cNvPr id="11" name="直接连接符 10"/>
          <p:cNvCxnSpPr/>
          <p:nvPr/>
        </p:nvCxnSpPr>
        <p:spPr>
          <a:xfrm>
            <a:off x="3006774" y="2387952"/>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030009" y="2387952"/>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题目数据基本统计</a:t>
            </a:r>
            <a:endPar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AE2A8AD8-0642-4976-B719-B3C10FDD6E90}"/>
              </a:ext>
            </a:extLst>
          </p:cNvPr>
          <p:cNvSpPr txBox="1"/>
          <p:nvPr/>
        </p:nvSpPr>
        <p:spPr>
          <a:xfrm>
            <a:off x="4211769" y="1575469"/>
            <a:ext cx="4752519" cy="738664"/>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训练集、验证集和测试集均为</a:t>
            </a:r>
            <a:r>
              <a:rPr lang="en-US" altLang="zh-CN" sz="1400" dirty="0" err="1">
                <a:latin typeface="宋体" panose="02010600030101010101" pitchFamily="2" charset="-122"/>
                <a:ea typeface="宋体" panose="02010600030101010101" pitchFamily="2" charset="-122"/>
              </a:rPr>
              <a:t>tsv</a:t>
            </a:r>
            <a:r>
              <a:rPr lang="zh-CN" altLang="en-US" sz="1400" dirty="0">
                <a:latin typeface="宋体" panose="02010600030101010101" pitchFamily="2" charset="-122"/>
                <a:ea typeface="宋体" panose="02010600030101010101" pitchFamily="2" charset="-122"/>
              </a:rPr>
              <a:t>文件格式，每行字段之间由制表符</a:t>
            </a:r>
            <a:r>
              <a:rPr lang="en-US" altLang="zh-CN" sz="1400" dirty="0">
                <a:latin typeface="宋体" panose="02010600030101010101" pitchFamily="2" charset="-122"/>
                <a:ea typeface="宋体" panose="02010600030101010101" pitchFamily="2" charset="-122"/>
              </a:rPr>
              <a:t>’\t’</a:t>
            </a:r>
            <a:r>
              <a:rPr lang="zh-CN" altLang="en-US" sz="1400" dirty="0">
                <a:latin typeface="宋体" panose="02010600030101010101" pitchFamily="2" charset="-122"/>
                <a:ea typeface="宋体" panose="02010600030101010101" pitchFamily="2" charset="-122"/>
              </a:rPr>
              <a:t>分隔，前两列为两段文本，第三列由</a:t>
            </a:r>
            <a:r>
              <a:rPr lang="en-US" altLang="zh-CN" sz="1400" dirty="0">
                <a:latin typeface="宋体" panose="02010600030101010101" pitchFamily="2" charset="-122"/>
                <a:ea typeface="宋体" panose="02010600030101010101" pitchFamily="2" charset="-122"/>
              </a:rPr>
              <a:t>0</a:t>
            </a:r>
            <a:r>
              <a:rPr lang="zh-CN" altLang="en-US" sz="1400" dirty="0">
                <a:latin typeface="宋体" panose="02010600030101010101" pitchFamily="2" charset="-122"/>
                <a:ea typeface="宋体" panose="02010600030101010101" pitchFamily="2" charset="-122"/>
              </a:rPr>
              <a:t>或</a:t>
            </a:r>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构成，</a:t>
            </a:r>
            <a:r>
              <a:rPr lang="en-US" altLang="zh-CN" sz="1400" dirty="0">
                <a:latin typeface="宋体" panose="02010600030101010101" pitchFamily="2" charset="-122"/>
                <a:ea typeface="宋体" panose="02010600030101010101" pitchFamily="2" charset="-122"/>
              </a:rPr>
              <a:t>0</a:t>
            </a:r>
            <a:r>
              <a:rPr lang="zh-CN" altLang="en-US" sz="1400" dirty="0">
                <a:latin typeface="宋体" panose="02010600030101010101" pitchFamily="2" charset="-122"/>
                <a:ea typeface="宋体" panose="02010600030101010101" pitchFamily="2" charset="-122"/>
              </a:rPr>
              <a:t>表示该行两个文本不相似，</a:t>
            </a:r>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表示相似。</a:t>
            </a:r>
          </a:p>
        </p:txBody>
      </p:sp>
      <p:sp>
        <p:nvSpPr>
          <p:cNvPr id="16" name="文本框 15">
            <a:extLst>
              <a:ext uri="{FF2B5EF4-FFF2-40B4-BE49-F238E27FC236}">
                <a16:creationId xmlns:a16="http://schemas.microsoft.com/office/drawing/2014/main" id="{5740DD59-E7C4-4B68-8A46-48C5E622E088}"/>
              </a:ext>
            </a:extLst>
          </p:cNvPr>
          <p:cNvSpPr txBox="1"/>
          <p:nvPr/>
        </p:nvSpPr>
        <p:spPr>
          <a:xfrm>
            <a:off x="251520" y="4678779"/>
            <a:ext cx="2592288" cy="738664"/>
          </a:xfrm>
          <a:prstGeom prst="rect">
            <a:avLst/>
          </a:prstGeom>
          <a:noFill/>
        </p:spPr>
        <p:txBody>
          <a:bodyPr wrap="square" rtlCol="0">
            <a:spAutoFit/>
          </a:bodyPr>
          <a:lstStyle/>
          <a:p>
            <a:r>
              <a:rPr lang="zh-CN" altLang="en-US" sz="1400" dirty="0"/>
              <a:t>训练集、验证集分别有</a:t>
            </a:r>
            <a:r>
              <a:rPr lang="en-US" altLang="zh-CN" sz="1400" dirty="0"/>
              <a:t>238766</a:t>
            </a:r>
            <a:r>
              <a:rPr lang="zh-CN" altLang="en-US" sz="1400" dirty="0"/>
              <a:t>、</a:t>
            </a:r>
            <a:r>
              <a:rPr lang="en-US" altLang="zh-CN" sz="1400" dirty="0"/>
              <a:t>8802</a:t>
            </a:r>
            <a:r>
              <a:rPr lang="zh-CN" altLang="en-US" sz="1400" dirty="0"/>
              <a:t>组带标记的文本，测试集有</a:t>
            </a:r>
            <a:r>
              <a:rPr lang="en-US" altLang="zh-CN" sz="1400" dirty="0"/>
              <a:t>12500</a:t>
            </a:r>
            <a:r>
              <a:rPr lang="zh-CN" altLang="en-US" sz="1400" dirty="0"/>
              <a:t>组待标记的文本</a:t>
            </a:r>
          </a:p>
        </p:txBody>
      </p:sp>
      <p:sp>
        <p:nvSpPr>
          <p:cNvPr id="19" name="文本框 18">
            <a:extLst>
              <a:ext uri="{FF2B5EF4-FFF2-40B4-BE49-F238E27FC236}">
                <a16:creationId xmlns:a16="http://schemas.microsoft.com/office/drawing/2014/main" id="{5DBB32C3-46EB-4735-B229-32DFF4F3192F}"/>
              </a:ext>
            </a:extLst>
          </p:cNvPr>
          <p:cNvSpPr txBox="1"/>
          <p:nvPr/>
        </p:nvSpPr>
        <p:spPr>
          <a:xfrm>
            <a:off x="3274425" y="4687241"/>
            <a:ext cx="2592288" cy="738664"/>
          </a:xfrm>
          <a:prstGeom prst="rect">
            <a:avLst/>
          </a:prstGeom>
          <a:noFill/>
        </p:spPr>
        <p:txBody>
          <a:bodyPr wrap="square" rtlCol="0">
            <a:spAutoFit/>
          </a:bodyPr>
          <a:lstStyle/>
          <a:p>
            <a:r>
              <a:rPr lang="zh-CN" altLang="en-US" sz="1400" dirty="0"/>
              <a:t>训练集、验证集分别有</a:t>
            </a:r>
            <a:r>
              <a:rPr lang="en-US" altLang="zh-CN" sz="1400" dirty="0"/>
              <a:t>100000</a:t>
            </a:r>
            <a:r>
              <a:rPr lang="zh-CN" altLang="en-US" sz="1400" dirty="0"/>
              <a:t>、</a:t>
            </a:r>
            <a:r>
              <a:rPr lang="en-US" altLang="zh-CN" sz="1400" dirty="0"/>
              <a:t>10000</a:t>
            </a:r>
            <a:r>
              <a:rPr lang="zh-CN" altLang="en-US" sz="1400" dirty="0"/>
              <a:t>组带标记的文本，测试集有</a:t>
            </a:r>
            <a:r>
              <a:rPr lang="en-US" altLang="zh-CN" sz="1400" dirty="0"/>
              <a:t>10000</a:t>
            </a:r>
            <a:r>
              <a:rPr lang="zh-CN" altLang="en-US" sz="1400" dirty="0"/>
              <a:t>组待标记的文本</a:t>
            </a:r>
          </a:p>
        </p:txBody>
      </p:sp>
      <p:sp>
        <p:nvSpPr>
          <p:cNvPr id="20" name="文本框 19">
            <a:extLst>
              <a:ext uri="{FF2B5EF4-FFF2-40B4-BE49-F238E27FC236}">
                <a16:creationId xmlns:a16="http://schemas.microsoft.com/office/drawing/2014/main" id="{FDC2DD16-50E1-402A-97C4-EEB87A794704}"/>
              </a:ext>
            </a:extLst>
          </p:cNvPr>
          <p:cNvSpPr txBox="1"/>
          <p:nvPr/>
        </p:nvSpPr>
        <p:spPr>
          <a:xfrm>
            <a:off x="6410998" y="4687241"/>
            <a:ext cx="2592288" cy="738664"/>
          </a:xfrm>
          <a:prstGeom prst="rect">
            <a:avLst/>
          </a:prstGeom>
          <a:noFill/>
        </p:spPr>
        <p:txBody>
          <a:bodyPr wrap="square" rtlCol="0">
            <a:spAutoFit/>
          </a:bodyPr>
          <a:lstStyle/>
          <a:p>
            <a:r>
              <a:rPr lang="zh-CN" altLang="en-US" sz="1400" dirty="0"/>
              <a:t>训练集、验证集分别有</a:t>
            </a:r>
            <a:r>
              <a:rPr lang="en-US" altLang="zh-CN" sz="1400" dirty="0"/>
              <a:t>49401</a:t>
            </a:r>
            <a:r>
              <a:rPr lang="zh-CN" altLang="en-US" sz="1400" dirty="0"/>
              <a:t>、</a:t>
            </a:r>
            <a:r>
              <a:rPr lang="en-US" altLang="zh-CN" sz="1400" dirty="0"/>
              <a:t>2000</a:t>
            </a:r>
            <a:r>
              <a:rPr lang="zh-CN" altLang="en-US" sz="1400" dirty="0"/>
              <a:t>组带标记的文本，测试集有</a:t>
            </a:r>
            <a:r>
              <a:rPr lang="en-US" altLang="zh-CN" sz="1400" dirty="0"/>
              <a:t>2000</a:t>
            </a:r>
            <a:r>
              <a:rPr lang="zh-CN" altLang="en-US" sz="1400" dirty="0"/>
              <a:t>组待标记的文本</a:t>
            </a:r>
          </a:p>
        </p:txBody>
      </p:sp>
    </p:spTree>
    <p:extLst>
      <p:ext uri="{BB962C8B-B14F-4D97-AF65-F5344CB8AC3E}">
        <p14:creationId xmlns:p14="http://schemas.microsoft.com/office/powerpoint/2010/main" val="2359325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4" y="0"/>
            <a:ext cx="9139126" cy="5715000"/>
          </a:xfrm>
          <a:prstGeom prst="rect">
            <a:avLst/>
          </a:prstGeom>
        </p:spPr>
      </p:pic>
      <p:sp>
        <p:nvSpPr>
          <p:cNvPr id="29" name="标题 1"/>
          <p:cNvSpPr txBox="1"/>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求解思路</a:t>
            </a:r>
            <a:endParaRPr kumimoji="0" lang="en-US" altLang="zh-CN" sz="2400" b="1" i="0" u="none" strike="noStrike" kern="1200" spc="50" normalizeH="0" baseline="0" noProof="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anose="020B0503020204020204" pitchFamily="34" charset="-122"/>
              <a:ea typeface="微软雅黑" panose="020B0503020204020204" pitchFamily="34" charset="-122"/>
            </a:endParaRPr>
          </a:p>
        </p:txBody>
      </p:sp>
      <p:sp>
        <p:nvSpPr>
          <p:cNvPr id="13" name="圆角矩形 5">
            <a:extLst>
              <a:ext uri="{FF2B5EF4-FFF2-40B4-BE49-F238E27FC236}">
                <a16:creationId xmlns:a16="http://schemas.microsoft.com/office/drawing/2014/main" id="{D5D47753-67E4-4425-A45D-C952C1DDDDB9}"/>
              </a:ext>
            </a:extLst>
          </p:cNvPr>
          <p:cNvSpPr/>
          <p:nvPr/>
        </p:nvSpPr>
        <p:spPr>
          <a:xfrm>
            <a:off x="395536" y="3145532"/>
            <a:ext cx="3456384" cy="1944216"/>
          </a:xfrm>
          <a:prstGeom prst="roundRect">
            <a:avLst>
              <a:gd name="adj" fmla="val 21532"/>
            </a:avLst>
          </a:prstGeom>
          <a:solidFill>
            <a:schemeClr val="bg2">
              <a:lumMod val="50000"/>
              <a:alpha val="62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n>
                <a:solidFill>
                  <a:schemeClr val="bg1"/>
                </a:solidFill>
              </a:ln>
              <a:effectLst>
                <a:glow>
                  <a:schemeClr val="accent6">
                    <a:satMod val="175000"/>
                    <a:alpha val="1000"/>
                  </a:schemeClr>
                </a:glow>
              </a:effectLst>
            </a:endParaRPr>
          </a:p>
        </p:txBody>
      </p:sp>
      <p:sp>
        <p:nvSpPr>
          <p:cNvPr id="14" name="TextBox 6">
            <a:extLst>
              <a:ext uri="{FF2B5EF4-FFF2-40B4-BE49-F238E27FC236}">
                <a16:creationId xmlns:a16="http://schemas.microsoft.com/office/drawing/2014/main" id="{59847D16-CC01-4B4D-8091-C4B3585693D8}"/>
              </a:ext>
            </a:extLst>
          </p:cNvPr>
          <p:cNvSpPr txBox="1"/>
          <p:nvPr/>
        </p:nvSpPr>
        <p:spPr>
          <a:xfrm>
            <a:off x="611560" y="3204473"/>
            <a:ext cx="2952328" cy="369332"/>
          </a:xfrm>
          <a:prstGeom prst="rect">
            <a:avLst/>
          </a:prstGeom>
          <a:noFill/>
        </p:spPr>
        <p:txBody>
          <a:bodyPr wrap="square" rtlCol="0">
            <a:spAutoFit/>
          </a:bodyPr>
          <a:lstStyle/>
          <a:p>
            <a:pPr algn="ctr"/>
            <a:r>
              <a:rPr lang="zh-CN" altLang="en-US" dirty="0">
                <a:latin typeface="黑体" panose="02010609060101010101" pitchFamily="49" charset="-122"/>
                <a:ea typeface="黑体" panose="02010609060101010101" pitchFamily="49" charset="-122"/>
              </a:rPr>
              <a:t>思路</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　　　　　　　　　　　　　　　　　</a:t>
            </a:r>
          </a:p>
        </p:txBody>
      </p:sp>
      <p:sp>
        <p:nvSpPr>
          <p:cNvPr id="15" name="圆角矩形 5">
            <a:extLst>
              <a:ext uri="{FF2B5EF4-FFF2-40B4-BE49-F238E27FC236}">
                <a16:creationId xmlns:a16="http://schemas.microsoft.com/office/drawing/2014/main" id="{06EE0BCE-CE9E-42D4-8834-B679D717A4F1}"/>
              </a:ext>
            </a:extLst>
          </p:cNvPr>
          <p:cNvSpPr/>
          <p:nvPr/>
        </p:nvSpPr>
        <p:spPr>
          <a:xfrm>
            <a:off x="4932040" y="3145532"/>
            <a:ext cx="3456384" cy="1944216"/>
          </a:xfrm>
          <a:prstGeom prst="roundRect">
            <a:avLst>
              <a:gd name="adj" fmla="val 21532"/>
            </a:avLst>
          </a:prstGeom>
          <a:solidFill>
            <a:schemeClr val="bg2">
              <a:lumMod val="75000"/>
              <a:alpha val="62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n>
                <a:solidFill>
                  <a:schemeClr val="bg1"/>
                </a:solidFill>
              </a:ln>
              <a:effectLst>
                <a:glow>
                  <a:schemeClr val="accent6">
                    <a:satMod val="175000"/>
                    <a:alpha val="1000"/>
                  </a:schemeClr>
                </a:glow>
              </a:effectLst>
            </a:endParaRPr>
          </a:p>
        </p:txBody>
      </p:sp>
      <p:sp>
        <p:nvSpPr>
          <p:cNvPr id="16" name="TextBox 6">
            <a:extLst>
              <a:ext uri="{FF2B5EF4-FFF2-40B4-BE49-F238E27FC236}">
                <a16:creationId xmlns:a16="http://schemas.microsoft.com/office/drawing/2014/main" id="{490A7553-28E1-4A83-88B9-8147E02FA0AF}"/>
              </a:ext>
            </a:extLst>
          </p:cNvPr>
          <p:cNvSpPr txBox="1"/>
          <p:nvPr/>
        </p:nvSpPr>
        <p:spPr>
          <a:xfrm>
            <a:off x="5184068" y="3226245"/>
            <a:ext cx="2952328" cy="369332"/>
          </a:xfrm>
          <a:prstGeom prst="rect">
            <a:avLst/>
          </a:prstGeom>
          <a:noFill/>
        </p:spPr>
        <p:txBody>
          <a:bodyPr wrap="square" rtlCol="0">
            <a:spAutoFit/>
          </a:bodyPr>
          <a:lstStyle/>
          <a:p>
            <a:pPr algn="ctr"/>
            <a:r>
              <a:rPr lang="zh-CN" altLang="en-US" dirty="0">
                <a:latin typeface="黑体" panose="02010609060101010101" pitchFamily="49" charset="-122"/>
                <a:ea typeface="黑体" panose="02010609060101010101" pitchFamily="49" charset="-122"/>
              </a:rPr>
              <a:t>思路</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　</a:t>
            </a:r>
            <a:r>
              <a:rPr lang="zh-CN" altLang="en-US" dirty="0">
                <a:latin typeface="微软雅黑" panose="020B0503020204020204" pitchFamily="34" charset="-122"/>
                <a:ea typeface="微软雅黑" panose="020B0503020204020204" pitchFamily="34" charset="-122"/>
              </a:rPr>
              <a:t>　　　　　　　　　　　　　</a:t>
            </a:r>
          </a:p>
        </p:txBody>
      </p:sp>
      <p:sp>
        <p:nvSpPr>
          <p:cNvPr id="2" name="文本框 1">
            <a:extLst>
              <a:ext uri="{FF2B5EF4-FFF2-40B4-BE49-F238E27FC236}">
                <a16:creationId xmlns:a16="http://schemas.microsoft.com/office/drawing/2014/main" id="{09DD32F1-04CD-4682-B4FA-7DADC2497A1A}"/>
              </a:ext>
            </a:extLst>
          </p:cNvPr>
          <p:cNvSpPr txBox="1"/>
          <p:nvPr/>
        </p:nvSpPr>
        <p:spPr>
          <a:xfrm>
            <a:off x="539552" y="3558995"/>
            <a:ext cx="3168352" cy="1477328"/>
          </a:xfrm>
          <a:prstGeom prst="rect">
            <a:avLst/>
          </a:prstGeom>
          <a:noFill/>
        </p:spPr>
        <p:txBody>
          <a:bodyPr wrap="square" rtlCol="0">
            <a:spAutoFit/>
          </a:bodyPr>
          <a:lstStyle/>
          <a:p>
            <a:r>
              <a:rPr lang="en-US" altLang="zh-CN" b="1" dirty="0">
                <a:latin typeface="黑体" panose="02010609060101010101" pitchFamily="49" charset="-122"/>
                <a:ea typeface="黑体" panose="02010609060101010101" pitchFamily="49" charset="-122"/>
              </a:rPr>
              <a:t>Word2vec</a:t>
            </a:r>
            <a:r>
              <a:rPr lang="zh-CN" altLang="en-US" b="1" dirty="0">
                <a:latin typeface="黑体" panose="02010609060101010101" pitchFamily="49" charset="-122"/>
                <a:ea typeface="黑体" panose="02010609060101010101" pitchFamily="49" charset="-122"/>
              </a:rPr>
              <a:t>模型求文本相似度：</a:t>
            </a:r>
            <a:endParaRPr lang="en-US" altLang="zh-CN" b="1" dirty="0">
              <a:latin typeface="黑体" panose="02010609060101010101" pitchFamily="49" charset="-122"/>
              <a:ea typeface="黑体" panose="02010609060101010101" pitchFamily="49" charset="-122"/>
            </a:endParaRPr>
          </a:p>
          <a:p>
            <a:r>
              <a:rPr lang="en-US" altLang="zh-CN" dirty="0"/>
              <a:t>         </a:t>
            </a:r>
            <a:r>
              <a:rPr lang="zh-CN" altLang="en-US" dirty="0"/>
              <a:t>将训练集和验证集所有文本导入</a:t>
            </a:r>
            <a:r>
              <a:rPr lang="en-US" altLang="zh-CN" dirty="0"/>
              <a:t>word2vec</a:t>
            </a:r>
            <a:r>
              <a:rPr lang="zh-CN" altLang="en-US" dirty="0"/>
              <a:t>模型中训练词向量，然后计算测试集每行两个文本之间的余弦相似度</a:t>
            </a:r>
          </a:p>
        </p:txBody>
      </p:sp>
      <p:sp>
        <p:nvSpPr>
          <p:cNvPr id="22" name="文本框 21">
            <a:extLst>
              <a:ext uri="{FF2B5EF4-FFF2-40B4-BE49-F238E27FC236}">
                <a16:creationId xmlns:a16="http://schemas.microsoft.com/office/drawing/2014/main" id="{0C3ACE3A-BA69-432F-854F-C880C5FF3D76}"/>
              </a:ext>
            </a:extLst>
          </p:cNvPr>
          <p:cNvSpPr txBox="1"/>
          <p:nvPr/>
        </p:nvSpPr>
        <p:spPr>
          <a:xfrm>
            <a:off x="5076056" y="3564146"/>
            <a:ext cx="3168352" cy="1477328"/>
          </a:xfrm>
          <a:prstGeom prst="rect">
            <a:avLst/>
          </a:prstGeom>
          <a:noFill/>
        </p:spPr>
        <p:txBody>
          <a:bodyPr wrap="square" rtlCol="0">
            <a:spAutoFit/>
          </a:bodyPr>
          <a:lstStyle/>
          <a:p>
            <a:r>
              <a:rPr lang="en-US" altLang="zh-CN" b="1" dirty="0"/>
              <a:t>BERT</a:t>
            </a:r>
            <a:r>
              <a:rPr lang="zh-CN" altLang="en-US" b="1" dirty="0"/>
              <a:t>模型求文本相似度：</a:t>
            </a:r>
            <a:endParaRPr lang="en-US" altLang="zh-CN" b="1" dirty="0"/>
          </a:p>
          <a:p>
            <a:r>
              <a:rPr lang="en-US" altLang="zh-CN" dirty="0"/>
              <a:t>         </a:t>
            </a:r>
            <a:r>
              <a:rPr lang="zh-CN" altLang="en-US" dirty="0"/>
              <a:t>利用模型框架编写能完成比较中文文本相似度任务类和函数，调整代码参数以及输出进行相似度计算。</a:t>
            </a:r>
          </a:p>
        </p:txBody>
      </p:sp>
      <p:sp>
        <p:nvSpPr>
          <p:cNvPr id="6" name="文本框 5">
            <a:extLst>
              <a:ext uri="{FF2B5EF4-FFF2-40B4-BE49-F238E27FC236}">
                <a16:creationId xmlns:a16="http://schemas.microsoft.com/office/drawing/2014/main" id="{D4C445AC-2A7A-4A3A-BB38-3822644067FD}"/>
              </a:ext>
            </a:extLst>
          </p:cNvPr>
          <p:cNvSpPr txBox="1"/>
          <p:nvPr/>
        </p:nvSpPr>
        <p:spPr>
          <a:xfrm>
            <a:off x="539552" y="2246302"/>
            <a:ext cx="7720876" cy="646331"/>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    竞赛过程中先后尝试了两种计算中文文本相似度的模型算法，第一种思路较为传统，第二种思路尝试了一种较为新颖的</a:t>
            </a:r>
            <a:r>
              <a:rPr lang="en-US" altLang="zh-CN" dirty="0">
                <a:latin typeface="黑体" panose="02010609060101010101" pitchFamily="49" charset="-122"/>
                <a:ea typeface="黑体" panose="02010609060101010101" pitchFamily="49" charset="-122"/>
              </a:rPr>
              <a:t>NLP</a:t>
            </a:r>
            <a:r>
              <a:rPr lang="zh-CN" altLang="en-US" dirty="0">
                <a:latin typeface="黑体" panose="02010609060101010101" pitchFamily="49" charset="-122"/>
                <a:ea typeface="黑体" panose="02010609060101010101" pitchFamily="49" charset="-122"/>
              </a:rPr>
              <a:t>多任务模型。</a:t>
            </a:r>
          </a:p>
        </p:txBody>
      </p:sp>
    </p:spTree>
    <p:extLst>
      <p:ext uri="{BB962C8B-B14F-4D97-AF65-F5344CB8AC3E}">
        <p14:creationId xmlns:p14="http://schemas.microsoft.com/office/powerpoint/2010/main" val="191828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39126" cy="5715000"/>
          </a:xfrm>
          <a:prstGeom prst="rect">
            <a:avLst/>
          </a:prstGeom>
        </p:spPr>
      </p:pic>
      <p:sp>
        <p:nvSpPr>
          <p:cNvPr id="29" name="标题 1"/>
          <p:cNvSpPr txBox="1"/>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详细过程（思路</a:t>
            </a:r>
            <a:r>
              <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1</a:t>
            </a: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a:t>
            </a:r>
            <a:endParaRPr kumimoji="0" lang="en-US" altLang="zh-CN" sz="2400" b="1" i="0" u="none" strike="noStrike" kern="1200" spc="50" normalizeH="0" baseline="0" noProof="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FAA7ED27-F4DD-40BC-AAA0-F60DB084C95C}"/>
              </a:ext>
            </a:extLst>
          </p:cNvPr>
          <p:cNvSpPr/>
          <p:nvPr/>
        </p:nvSpPr>
        <p:spPr>
          <a:xfrm>
            <a:off x="613400" y="2176912"/>
            <a:ext cx="1368152" cy="50405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黑体" panose="02010609060101010101" pitchFamily="49" charset="-122"/>
                <a:ea typeface="黑体" panose="02010609060101010101" pitchFamily="49" charset="-122"/>
              </a:rPr>
              <a:t>模型预训练</a:t>
            </a:r>
          </a:p>
        </p:txBody>
      </p:sp>
      <p:sp>
        <p:nvSpPr>
          <p:cNvPr id="5" name="箭头: 右 4">
            <a:extLst>
              <a:ext uri="{FF2B5EF4-FFF2-40B4-BE49-F238E27FC236}">
                <a16:creationId xmlns:a16="http://schemas.microsoft.com/office/drawing/2014/main" id="{4C7F6174-18D2-45F5-B4FB-917D725267CD}"/>
              </a:ext>
            </a:extLst>
          </p:cNvPr>
          <p:cNvSpPr/>
          <p:nvPr/>
        </p:nvSpPr>
        <p:spPr>
          <a:xfrm>
            <a:off x="2275819" y="2356932"/>
            <a:ext cx="936104" cy="144016"/>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58BE4CC6-1758-4122-A26A-CD4A988987D8}"/>
              </a:ext>
            </a:extLst>
          </p:cNvPr>
          <p:cNvSpPr/>
          <p:nvPr/>
        </p:nvSpPr>
        <p:spPr>
          <a:xfrm>
            <a:off x="3499955" y="2176912"/>
            <a:ext cx="1368152" cy="50405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黑体" panose="02010609060101010101" pitchFamily="49" charset="-122"/>
                <a:ea typeface="黑体" panose="02010609060101010101" pitchFamily="49" charset="-122"/>
              </a:rPr>
              <a:t>模型计算</a:t>
            </a:r>
          </a:p>
        </p:txBody>
      </p:sp>
      <p:sp>
        <p:nvSpPr>
          <p:cNvPr id="18" name="箭头: 右 17">
            <a:extLst>
              <a:ext uri="{FF2B5EF4-FFF2-40B4-BE49-F238E27FC236}">
                <a16:creationId xmlns:a16="http://schemas.microsoft.com/office/drawing/2014/main" id="{073877FD-0D9B-44BB-A9B2-C862ED40EB97}"/>
              </a:ext>
            </a:extLst>
          </p:cNvPr>
          <p:cNvSpPr/>
          <p:nvPr/>
        </p:nvSpPr>
        <p:spPr>
          <a:xfrm>
            <a:off x="5156139" y="2369618"/>
            <a:ext cx="936104" cy="144016"/>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F11B49EA-A5A3-40BA-A434-FD2F5E34FFD2}"/>
              </a:ext>
            </a:extLst>
          </p:cNvPr>
          <p:cNvSpPr/>
          <p:nvPr/>
        </p:nvSpPr>
        <p:spPr>
          <a:xfrm>
            <a:off x="6308267" y="2176912"/>
            <a:ext cx="1368152" cy="50405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黑体" panose="02010609060101010101" pitchFamily="49" charset="-122"/>
                <a:ea typeface="黑体" panose="02010609060101010101" pitchFamily="49" charset="-122"/>
              </a:rPr>
              <a:t>结果处理</a:t>
            </a:r>
          </a:p>
        </p:txBody>
      </p:sp>
      <p:sp>
        <p:nvSpPr>
          <p:cNvPr id="7" name="文本框 6">
            <a:extLst>
              <a:ext uri="{FF2B5EF4-FFF2-40B4-BE49-F238E27FC236}">
                <a16:creationId xmlns:a16="http://schemas.microsoft.com/office/drawing/2014/main" id="{923D1E1D-683C-44A6-9AF0-968380B6105D}"/>
              </a:ext>
            </a:extLst>
          </p:cNvPr>
          <p:cNvSpPr txBox="1"/>
          <p:nvPr/>
        </p:nvSpPr>
        <p:spPr>
          <a:xfrm>
            <a:off x="323528" y="2870134"/>
            <a:ext cx="2196243" cy="954107"/>
          </a:xfrm>
          <a:prstGeom prst="rect">
            <a:avLst/>
          </a:prstGeom>
          <a:noFill/>
        </p:spPr>
        <p:txBody>
          <a:bodyPr wrap="square" rtlCol="0">
            <a:spAutoFit/>
          </a:bodyPr>
          <a:lstStyle/>
          <a:p>
            <a:r>
              <a:rPr lang="zh-CN" altLang="en-US" sz="1400" dirty="0"/>
              <a:t>读取训练集和验证集，去除标点符号后分词，使用</a:t>
            </a:r>
            <a:r>
              <a:rPr lang="en-US" altLang="zh-CN" sz="1400" dirty="0"/>
              <a:t>word2vec</a:t>
            </a:r>
            <a:r>
              <a:rPr lang="zh-CN" altLang="en-US" sz="1400" dirty="0"/>
              <a:t>模型训练词向量并保存预训练模型。</a:t>
            </a:r>
          </a:p>
        </p:txBody>
      </p:sp>
      <p:sp>
        <p:nvSpPr>
          <p:cNvPr id="20" name="文本框 19">
            <a:extLst>
              <a:ext uri="{FF2B5EF4-FFF2-40B4-BE49-F238E27FC236}">
                <a16:creationId xmlns:a16="http://schemas.microsoft.com/office/drawing/2014/main" id="{F9D0685F-CFC5-416B-8571-28ECC8EF55D0}"/>
              </a:ext>
            </a:extLst>
          </p:cNvPr>
          <p:cNvSpPr txBox="1"/>
          <p:nvPr/>
        </p:nvSpPr>
        <p:spPr>
          <a:xfrm>
            <a:off x="3221850" y="2898508"/>
            <a:ext cx="2196244" cy="738664"/>
          </a:xfrm>
          <a:prstGeom prst="rect">
            <a:avLst/>
          </a:prstGeom>
          <a:noFill/>
        </p:spPr>
        <p:txBody>
          <a:bodyPr wrap="square" rtlCol="0">
            <a:spAutoFit/>
          </a:bodyPr>
          <a:lstStyle/>
          <a:p>
            <a:r>
              <a:rPr lang="zh-CN" altLang="en-US" sz="1400" dirty="0"/>
              <a:t>读取</a:t>
            </a:r>
            <a:r>
              <a:rPr lang="en-US" altLang="zh-CN" sz="1400" dirty="0"/>
              <a:t>word2vec</a:t>
            </a:r>
            <a:r>
              <a:rPr lang="zh-CN" altLang="en-US" sz="1400" dirty="0"/>
              <a:t>模型，依次计算每行两个文本的余弦相似度并保存到文件。</a:t>
            </a:r>
          </a:p>
        </p:txBody>
      </p:sp>
      <p:sp>
        <p:nvSpPr>
          <p:cNvPr id="21" name="文本框 20">
            <a:extLst>
              <a:ext uri="{FF2B5EF4-FFF2-40B4-BE49-F238E27FC236}">
                <a16:creationId xmlns:a16="http://schemas.microsoft.com/office/drawing/2014/main" id="{832CF2CF-C53F-4198-9B38-CD9A976F8A31}"/>
              </a:ext>
            </a:extLst>
          </p:cNvPr>
          <p:cNvSpPr txBox="1"/>
          <p:nvPr/>
        </p:nvSpPr>
        <p:spPr>
          <a:xfrm>
            <a:off x="5590666" y="2826329"/>
            <a:ext cx="3240361" cy="1169551"/>
          </a:xfrm>
          <a:prstGeom prst="rect">
            <a:avLst/>
          </a:prstGeom>
          <a:noFill/>
        </p:spPr>
        <p:txBody>
          <a:bodyPr wrap="square" rtlCol="0">
            <a:spAutoFit/>
          </a:bodyPr>
          <a:lstStyle/>
          <a:p>
            <a:r>
              <a:rPr lang="zh-CN" altLang="en-US" sz="1400" dirty="0"/>
              <a:t>读取相似度文件，计算余弦相似度，设置不同的阈值，当相似度</a:t>
            </a:r>
            <a:r>
              <a:rPr lang="en-US" altLang="zh-CN" sz="1400" dirty="0"/>
              <a:t>&gt;</a:t>
            </a:r>
            <a:r>
              <a:rPr lang="zh-CN" altLang="en-US" sz="1400" dirty="0"/>
              <a:t>设定阈值时预测该行文本相似并标记为</a:t>
            </a:r>
            <a:r>
              <a:rPr lang="en-US" altLang="zh-CN" sz="1400" dirty="0"/>
              <a:t>1</a:t>
            </a:r>
            <a:r>
              <a:rPr lang="zh-CN" altLang="en-US" sz="1400" dirty="0"/>
              <a:t>，否则预测为不相似标记为</a:t>
            </a:r>
            <a:r>
              <a:rPr lang="en-US" altLang="zh-CN" sz="1400" dirty="0"/>
              <a:t>0</a:t>
            </a:r>
            <a:r>
              <a:rPr lang="zh-CN" altLang="en-US" sz="1400" dirty="0"/>
              <a:t>，提交结果文件到竞赛平台返回准确率结果。</a:t>
            </a:r>
          </a:p>
        </p:txBody>
      </p:sp>
      <p:pic>
        <p:nvPicPr>
          <p:cNvPr id="9" name="图片 8">
            <a:extLst>
              <a:ext uri="{FF2B5EF4-FFF2-40B4-BE49-F238E27FC236}">
                <a16:creationId xmlns:a16="http://schemas.microsoft.com/office/drawing/2014/main" id="{276C84D2-39BF-4614-B8A0-73427E9AD3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143" y="3779271"/>
            <a:ext cx="2931413" cy="1933812"/>
          </a:xfrm>
          <a:prstGeom prst="rect">
            <a:avLst/>
          </a:prstGeom>
        </p:spPr>
      </p:pic>
      <p:sp>
        <p:nvSpPr>
          <p:cNvPr id="46" name="圆角矩形 5">
            <a:extLst>
              <a:ext uri="{FF2B5EF4-FFF2-40B4-BE49-F238E27FC236}">
                <a16:creationId xmlns:a16="http://schemas.microsoft.com/office/drawing/2014/main" id="{41C5D0F7-9FE4-4A0E-9FAE-2EAB6A2CCDAF}"/>
              </a:ext>
            </a:extLst>
          </p:cNvPr>
          <p:cNvSpPr/>
          <p:nvPr/>
        </p:nvSpPr>
        <p:spPr>
          <a:xfrm>
            <a:off x="5075144" y="4157678"/>
            <a:ext cx="3676393" cy="1325847"/>
          </a:xfrm>
          <a:prstGeom prst="roundRect">
            <a:avLst>
              <a:gd name="adj" fmla="val 21532"/>
            </a:avLst>
          </a:prstGeom>
          <a:solidFill>
            <a:schemeClr val="bg2">
              <a:lumMod val="50000"/>
              <a:alpha val="62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n>
                <a:solidFill>
                  <a:schemeClr val="bg1"/>
                </a:solidFill>
              </a:ln>
              <a:effectLst>
                <a:glow>
                  <a:schemeClr val="accent6">
                    <a:satMod val="175000"/>
                    <a:alpha val="1000"/>
                  </a:schemeClr>
                </a:glow>
              </a:effectLst>
            </a:endParaRPr>
          </a:p>
        </p:txBody>
      </p:sp>
      <p:sp>
        <p:nvSpPr>
          <p:cNvPr id="10" name="文本框 9">
            <a:extLst>
              <a:ext uri="{FF2B5EF4-FFF2-40B4-BE49-F238E27FC236}">
                <a16:creationId xmlns:a16="http://schemas.microsoft.com/office/drawing/2014/main" id="{18DAA189-A789-4726-A649-78E3FB9806CF}"/>
              </a:ext>
            </a:extLst>
          </p:cNvPr>
          <p:cNvSpPr txBox="1"/>
          <p:nvPr/>
        </p:nvSpPr>
        <p:spPr>
          <a:xfrm>
            <a:off x="5113141" y="4220438"/>
            <a:ext cx="3600400" cy="1200329"/>
          </a:xfrm>
          <a:prstGeom prst="rect">
            <a:avLst/>
          </a:prstGeom>
          <a:noFill/>
        </p:spPr>
        <p:txBody>
          <a:bodyPr wrap="square" rtlCol="0">
            <a:spAutoFit/>
          </a:bodyPr>
          <a:lstStyle/>
          <a:p>
            <a:r>
              <a:rPr lang="zh-CN" altLang="en-US" b="1" dirty="0">
                <a:solidFill>
                  <a:schemeClr val="bg1"/>
                </a:solidFill>
                <a:latin typeface="黑体" panose="02010609060101010101" pitchFamily="49" charset="-122"/>
                <a:ea typeface="黑体" panose="02010609060101010101" pitchFamily="49" charset="-122"/>
              </a:rPr>
              <a:t>思路</a:t>
            </a:r>
            <a:r>
              <a:rPr lang="en-US" altLang="zh-CN" b="1" dirty="0">
                <a:solidFill>
                  <a:schemeClr val="bg1"/>
                </a:solidFill>
                <a:latin typeface="黑体" panose="02010609060101010101" pitchFamily="49" charset="-122"/>
                <a:ea typeface="黑体" panose="02010609060101010101" pitchFamily="49" charset="-122"/>
              </a:rPr>
              <a:t>1</a:t>
            </a:r>
            <a:r>
              <a:rPr lang="zh-CN" altLang="en-US" b="1" dirty="0">
                <a:solidFill>
                  <a:schemeClr val="bg1"/>
                </a:solidFill>
                <a:latin typeface="黑体" panose="02010609060101010101" pitchFamily="49" charset="-122"/>
                <a:ea typeface="黑体" panose="02010609060101010101" pitchFamily="49" charset="-122"/>
              </a:rPr>
              <a:t>的求解过程实质上是通过计算两个文本词向量构成的句向量之间的余弦相似度来判断文本相似与否。</a:t>
            </a:r>
          </a:p>
        </p:txBody>
      </p:sp>
    </p:spTree>
    <p:extLst>
      <p:ext uri="{BB962C8B-B14F-4D97-AF65-F5344CB8AC3E}">
        <p14:creationId xmlns:p14="http://schemas.microsoft.com/office/powerpoint/2010/main" val="4023874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39126" cy="5715000"/>
          </a:xfrm>
          <a:prstGeom prst="rect">
            <a:avLst/>
          </a:prstGeom>
        </p:spPr>
      </p:pic>
      <p:sp>
        <p:nvSpPr>
          <p:cNvPr id="29" name="标题 1"/>
          <p:cNvSpPr txBox="1"/>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详细过程（思路</a:t>
            </a:r>
            <a:r>
              <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2</a:t>
            </a: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a:t>
            </a:r>
            <a:endParaRPr kumimoji="0" lang="en-US" altLang="zh-CN" sz="2400" b="1" i="0" u="none" strike="noStrike" kern="1200" spc="50" normalizeH="0" baseline="0" noProof="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2D748DB3-E9DE-479A-8420-65DC72D8EB4C}"/>
              </a:ext>
            </a:extLst>
          </p:cNvPr>
          <p:cNvSpPr/>
          <p:nvPr/>
        </p:nvSpPr>
        <p:spPr>
          <a:xfrm>
            <a:off x="5074008" y="1987376"/>
            <a:ext cx="2592288" cy="50405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黑体" panose="02010609060101010101" pitchFamily="49" charset="-122"/>
                <a:ea typeface="黑体" panose="02010609060101010101" pitchFamily="49" charset="-122"/>
              </a:rPr>
              <a:t>BERT</a:t>
            </a:r>
            <a:r>
              <a:rPr lang="zh-CN" altLang="en-US" b="1" dirty="0">
                <a:latin typeface="黑体" panose="02010609060101010101" pitchFamily="49" charset="-122"/>
                <a:ea typeface="黑体" panose="02010609060101010101" pitchFamily="49" charset="-122"/>
              </a:rPr>
              <a:t>模型简介</a:t>
            </a:r>
          </a:p>
        </p:txBody>
      </p:sp>
      <p:sp>
        <p:nvSpPr>
          <p:cNvPr id="5" name="文本框 4">
            <a:extLst>
              <a:ext uri="{FF2B5EF4-FFF2-40B4-BE49-F238E27FC236}">
                <a16:creationId xmlns:a16="http://schemas.microsoft.com/office/drawing/2014/main" id="{C085B9C1-F844-4C43-BCDA-3AB0F34BF166}"/>
              </a:ext>
            </a:extLst>
          </p:cNvPr>
          <p:cNvSpPr txBox="1"/>
          <p:nvPr/>
        </p:nvSpPr>
        <p:spPr>
          <a:xfrm>
            <a:off x="4054427" y="2806469"/>
            <a:ext cx="5006420" cy="1323439"/>
          </a:xfrm>
          <a:prstGeom prst="rect">
            <a:avLst/>
          </a:prstGeom>
          <a:noFill/>
        </p:spPr>
        <p:txBody>
          <a:bodyPr wrap="square" rtlCol="0">
            <a:spAutoFit/>
          </a:bodyPr>
          <a:lstStyle/>
          <a:p>
            <a:r>
              <a:rPr lang="en-US" altLang="zh-CN" sz="1600" dirty="0"/>
              <a:t>BERT</a:t>
            </a:r>
            <a:r>
              <a:rPr lang="zh-CN" altLang="en-US" sz="1600" dirty="0"/>
              <a:t>全称 </a:t>
            </a:r>
            <a:r>
              <a:rPr lang="en-US" altLang="zh-CN" sz="1600" dirty="0"/>
              <a:t>Bidirectional Encoder Representations from Transformers,</a:t>
            </a:r>
            <a:r>
              <a:rPr lang="zh-CN" altLang="en-US" sz="1600" dirty="0"/>
              <a:t> 是一种新的使用预训练语言表示的方法，在大量文本语料上训练了一个通用的“语言理解”模型，然后用这个模型去执行各类下游子任务。它是第一个用在预训练</a:t>
            </a:r>
            <a:r>
              <a:rPr lang="en-US" altLang="zh-CN" sz="1600" dirty="0"/>
              <a:t>NLP</a:t>
            </a:r>
            <a:r>
              <a:rPr lang="zh-CN" altLang="en-US" sz="1600" dirty="0"/>
              <a:t>上的无监督、深度双向系统。</a:t>
            </a:r>
          </a:p>
        </p:txBody>
      </p:sp>
      <p:sp>
        <p:nvSpPr>
          <p:cNvPr id="20" name="矩形 19">
            <a:extLst>
              <a:ext uri="{FF2B5EF4-FFF2-40B4-BE49-F238E27FC236}">
                <a16:creationId xmlns:a16="http://schemas.microsoft.com/office/drawing/2014/main" id="{9FEDDD4F-1F2F-4ADB-9D33-E0272DA09235}"/>
              </a:ext>
            </a:extLst>
          </p:cNvPr>
          <p:cNvSpPr/>
          <p:nvPr/>
        </p:nvSpPr>
        <p:spPr>
          <a:xfrm>
            <a:off x="1128392" y="2419510"/>
            <a:ext cx="1368152" cy="50405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黑体" panose="02010609060101010101" pitchFamily="49" charset="-122"/>
                <a:ea typeface="黑体" panose="02010609060101010101" pitchFamily="49" charset="-122"/>
              </a:rPr>
              <a:t>预训练模型</a:t>
            </a:r>
          </a:p>
        </p:txBody>
      </p:sp>
      <p:sp>
        <p:nvSpPr>
          <p:cNvPr id="7" name="箭头: 下 6">
            <a:extLst>
              <a:ext uri="{FF2B5EF4-FFF2-40B4-BE49-F238E27FC236}">
                <a16:creationId xmlns:a16="http://schemas.microsoft.com/office/drawing/2014/main" id="{61EB2464-7C9F-4E99-A491-32955E6C29D0}"/>
              </a:ext>
            </a:extLst>
          </p:cNvPr>
          <p:cNvSpPr/>
          <p:nvPr/>
        </p:nvSpPr>
        <p:spPr>
          <a:xfrm>
            <a:off x="1704456" y="3016468"/>
            <a:ext cx="144016" cy="360040"/>
          </a:xfrm>
          <a:prstGeom prst="down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576B46D0-8E3B-40C6-A147-14022DFFD7FB}"/>
              </a:ext>
            </a:extLst>
          </p:cNvPr>
          <p:cNvSpPr/>
          <p:nvPr/>
        </p:nvSpPr>
        <p:spPr>
          <a:xfrm>
            <a:off x="1107814" y="4696973"/>
            <a:ext cx="1368152" cy="50405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黑体" panose="02010609060101010101" pitchFamily="49" charset="-122"/>
                <a:ea typeface="黑体" panose="02010609060101010101" pitchFamily="49" charset="-122"/>
              </a:rPr>
              <a:t>增量训练</a:t>
            </a:r>
          </a:p>
        </p:txBody>
      </p:sp>
      <p:sp>
        <p:nvSpPr>
          <p:cNvPr id="8" name="文本框 7">
            <a:extLst>
              <a:ext uri="{FF2B5EF4-FFF2-40B4-BE49-F238E27FC236}">
                <a16:creationId xmlns:a16="http://schemas.microsoft.com/office/drawing/2014/main" id="{163D0646-03F8-4B0C-BAD1-2EA265640323}"/>
              </a:ext>
            </a:extLst>
          </p:cNvPr>
          <p:cNvSpPr txBox="1"/>
          <p:nvPr/>
        </p:nvSpPr>
        <p:spPr>
          <a:xfrm>
            <a:off x="1812468" y="3011822"/>
            <a:ext cx="2196244" cy="369332"/>
          </a:xfrm>
          <a:prstGeom prst="rect">
            <a:avLst/>
          </a:prstGeom>
          <a:noFill/>
        </p:spPr>
        <p:txBody>
          <a:bodyPr wrap="square" rtlCol="0">
            <a:spAutoFit/>
          </a:bodyPr>
          <a:lstStyle/>
          <a:p>
            <a:r>
              <a:rPr lang="zh-CN" altLang="en-US" dirty="0"/>
              <a:t>有泛化能力的模型</a:t>
            </a:r>
          </a:p>
        </p:txBody>
      </p:sp>
      <p:sp>
        <p:nvSpPr>
          <p:cNvPr id="23" name="箭头: 下 22">
            <a:extLst>
              <a:ext uri="{FF2B5EF4-FFF2-40B4-BE49-F238E27FC236}">
                <a16:creationId xmlns:a16="http://schemas.microsoft.com/office/drawing/2014/main" id="{DBE6935D-130E-4C0E-9D8B-E1437C2EFC2C}"/>
              </a:ext>
            </a:extLst>
          </p:cNvPr>
          <p:cNvSpPr/>
          <p:nvPr/>
        </p:nvSpPr>
        <p:spPr>
          <a:xfrm>
            <a:off x="1719882" y="4247549"/>
            <a:ext cx="144016" cy="360040"/>
          </a:xfrm>
          <a:prstGeom prst="down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06D77FB7-D30D-4666-B71F-7F9891AB9202}"/>
              </a:ext>
            </a:extLst>
          </p:cNvPr>
          <p:cNvSpPr/>
          <p:nvPr/>
        </p:nvSpPr>
        <p:spPr>
          <a:xfrm>
            <a:off x="1107814" y="3490631"/>
            <a:ext cx="1368152" cy="6392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黑体" panose="02010609060101010101" pitchFamily="49" charset="-122"/>
                <a:ea typeface="黑体" panose="02010609060101010101" pitchFamily="49" charset="-122"/>
              </a:rPr>
              <a:t>自定任务类</a:t>
            </a:r>
          </a:p>
        </p:txBody>
      </p:sp>
      <p:sp>
        <p:nvSpPr>
          <p:cNvPr id="9" name="箭头: 左 8">
            <a:extLst>
              <a:ext uri="{FF2B5EF4-FFF2-40B4-BE49-F238E27FC236}">
                <a16:creationId xmlns:a16="http://schemas.microsoft.com/office/drawing/2014/main" id="{F7C2549A-4F00-45EC-8CE5-C1D5617A75FB}"/>
              </a:ext>
            </a:extLst>
          </p:cNvPr>
          <p:cNvSpPr/>
          <p:nvPr/>
        </p:nvSpPr>
        <p:spPr>
          <a:xfrm>
            <a:off x="1920480" y="4341432"/>
            <a:ext cx="576064" cy="144016"/>
          </a:xfrm>
          <a:prstGeom prst="lef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2EF89F6C-BB0E-4CF8-9EAE-353120808C4E}"/>
              </a:ext>
            </a:extLst>
          </p:cNvPr>
          <p:cNvSpPr txBox="1"/>
          <p:nvPr/>
        </p:nvSpPr>
        <p:spPr>
          <a:xfrm>
            <a:off x="2475966" y="4212882"/>
            <a:ext cx="1460738" cy="369332"/>
          </a:xfrm>
          <a:prstGeom prst="rect">
            <a:avLst/>
          </a:prstGeom>
          <a:noFill/>
        </p:spPr>
        <p:txBody>
          <a:bodyPr wrap="square" rtlCol="0">
            <a:spAutoFit/>
          </a:bodyPr>
          <a:lstStyle/>
          <a:p>
            <a:r>
              <a:rPr lang="zh-CN" altLang="en-US" dirty="0"/>
              <a:t>训练集输入</a:t>
            </a:r>
          </a:p>
        </p:txBody>
      </p:sp>
      <p:sp>
        <p:nvSpPr>
          <p:cNvPr id="11" name="箭头: 右 10">
            <a:extLst>
              <a:ext uri="{FF2B5EF4-FFF2-40B4-BE49-F238E27FC236}">
                <a16:creationId xmlns:a16="http://schemas.microsoft.com/office/drawing/2014/main" id="{57ED900E-E042-48D5-816F-69C9B6FBB600}"/>
              </a:ext>
            </a:extLst>
          </p:cNvPr>
          <p:cNvSpPr/>
          <p:nvPr/>
        </p:nvSpPr>
        <p:spPr>
          <a:xfrm>
            <a:off x="2625226" y="4888676"/>
            <a:ext cx="576064" cy="144016"/>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4D7372BC-F164-4103-BEAC-398EA28D5646}"/>
              </a:ext>
            </a:extLst>
          </p:cNvPr>
          <p:cNvSpPr/>
          <p:nvPr/>
        </p:nvSpPr>
        <p:spPr>
          <a:xfrm>
            <a:off x="3337376" y="4696973"/>
            <a:ext cx="1368152" cy="50405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黑体" panose="02010609060101010101" pitchFamily="49" charset="-122"/>
                <a:ea typeface="黑体" panose="02010609060101010101" pitchFamily="49" charset="-122"/>
              </a:rPr>
              <a:t>模型计算</a:t>
            </a:r>
          </a:p>
        </p:txBody>
      </p:sp>
      <p:sp>
        <p:nvSpPr>
          <p:cNvPr id="30" name="箭头: 右 29">
            <a:extLst>
              <a:ext uri="{FF2B5EF4-FFF2-40B4-BE49-F238E27FC236}">
                <a16:creationId xmlns:a16="http://schemas.microsoft.com/office/drawing/2014/main" id="{306B0458-08A7-4F59-9B7A-CF1D74F379A8}"/>
              </a:ext>
            </a:extLst>
          </p:cNvPr>
          <p:cNvSpPr/>
          <p:nvPr/>
        </p:nvSpPr>
        <p:spPr>
          <a:xfrm>
            <a:off x="4862438" y="4888676"/>
            <a:ext cx="576064" cy="144016"/>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D19A1E54-4A61-41F1-B5B5-732BD47CDE37}"/>
              </a:ext>
            </a:extLst>
          </p:cNvPr>
          <p:cNvSpPr/>
          <p:nvPr/>
        </p:nvSpPr>
        <p:spPr>
          <a:xfrm>
            <a:off x="5580112" y="4696973"/>
            <a:ext cx="1580080" cy="50405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黑体" panose="02010609060101010101" pitchFamily="49" charset="-122"/>
                <a:ea typeface="黑体" panose="02010609060101010101" pitchFamily="49" charset="-122"/>
              </a:rPr>
              <a:t>输出任务结果</a:t>
            </a:r>
          </a:p>
        </p:txBody>
      </p:sp>
      <p:sp>
        <p:nvSpPr>
          <p:cNvPr id="19" name="矩形 18">
            <a:extLst>
              <a:ext uri="{FF2B5EF4-FFF2-40B4-BE49-F238E27FC236}">
                <a16:creationId xmlns:a16="http://schemas.microsoft.com/office/drawing/2014/main" id="{A172EC16-F69A-4D32-BE2C-CE6315A48CA2}"/>
              </a:ext>
            </a:extLst>
          </p:cNvPr>
          <p:cNvSpPr/>
          <p:nvPr/>
        </p:nvSpPr>
        <p:spPr>
          <a:xfrm>
            <a:off x="567754" y="1696003"/>
            <a:ext cx="2592288" cy="50405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黑体" panose="02010609060101010101" pitchFamily="49" charset="-122"/>
                <a:ea typeface="黑体" panose="02010609060101010101" pitchFamily="49" charset="-122"/>
              </a:rPr>
              <a:t>BERT</a:t>
            </a:r>
            <a:r>
              <a:rPr lang="zh-CN" altLang="en-US" b="1" dirty="0">
                <a:latin typeface="黑体" panose="02010609060101010101" pitchFamily="49" charset="-122"/>
                <a:ea typeface="黑体" panose="02010609060101010101" pitchFamily="49" charset="-122"/>
              </a:rPr>
              <a:t>模型工作原理</a:t>
            </a:r>
          </a:p>
        </p:txBody>
      </p:sp>
    </p:spTree>
    <p:extLst>
      <p:ext uri="{BB962C8B-B14F-4D97-AF65-F5344CB8AC3E}">
        <p14:creationId xmlns:p14="http://schemas.microsoft.com/office/powerpoint/2010/main" val="111928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39126" cy="5715000"/>
          </a:xfrm>
          <a:prstGeom prst="rect">
            <a:avLst/>
          </a:prstGeom>
        </p:spPr>
      </p:pic>
      <p:sp>
        <p:nvSpPr>
          <p:cNvPr id="29" name="标题 1"/>
          <p:cNvSpPr txBox="1"/>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详细过程（思路</a:t>
            </a:r>
            <a:r>
              <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2</a:t>
            </a: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a:t>
            </a:r>
            <a:endParaRPr kumimoji="0" lang="en-US" altLang="zh-CN" sz="2400" b="1" i="0" u="none" strike="noStrike" kern="1200" spc="50" normalizeH="0" baseline="0" noProof="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2D748DB3-E9DE-479A-8420-65DC72D8EB4C}"/>
              </a:ext>
            </a:extLst>
          </p:cNvPr>
          <p:cNvSpPr/>
          <p:nvPr/>
        </p:nvSpPr>
        <p:spPr>
          <a:xfrm>
            <a:off x="4569563" y="1417340"/>
            <a:ext cx="3458821" cy="50405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黑体" panose="02010609060101010101" pitchFamily="49" charset="-122"/>
                <a:ea typeface="黑体" panose="02010609060101010101" pitchFamily="49" charset="-122"/>
              </a:rPr>
              <a:t>自定义文本相似度类代码段</a:t>
            </a:r>
          </a:p>
        </p:txBody>
      </p:sp>
      <p:pic>
        <p:nvPicPr>
          <p:cNvPr id="3" name="图片 2">
            <a:extLst>
              <a:ext uri="{FF2B5EF4-FFF2-40B4-BE49-F238E27FC236}">
                <a16:creationId xmlns:a16="http://schemas.microsoft.com/office/drawing/2014/main" id="{0D7D187B-75D5-461F-A6FB-BA6AC564A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060884"/>
            <a:ext cx="3816424" cy="3654116"/>
          </a:xfrm>
          <a:prstGeom prst="rect">
            <a:avLst/>
          </a:prstGeom>
        </p:spPr>
      </p:pic>
      <p:pic>
        <p:nvPicPr>
          <p:cNvPr id="12" name="图片 11">
            <a:extLst>
              <a:ext uri="{FF2B5EF4-FFF2-40B4-BE49-F238E27FC236}">
                <a16:creationId xmlns:a16="http://schemas.microsoft.com/office/drawing/2014/main" id="{A5B6D386-509B-47F5-AAE1-21FE8B8B67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2065889"/>
            <a:ext cx="4635818" cy="3654116"/>
          </a:xfrm>
          <a:prstGeom prst="rect">
            <a:avLst/>
          </a:prstGeom>
        </p:spPr>
      </p:pic>
    </p:spTree>
    <p:extLst>
      <p:ext uri="{BB962C8B-B14F-4D97-AF65-F5344CB8AC3E}">
        <p14:creationId xmlns:p14="http://schemas.microsoft.com/office/powerpoint/2010/main" val="10161604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1349</Words>
  <Application>Microsoft Office PowerPoint</Application>
  <PresentationFormat>全屏显示(16:10)</PresentationFormat>
  <Paragraphs>96</Paragraphs>
  <Slides>14</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&amp;quot</vt:lpstr>
      <vt:lpstr>Monospaced Number</vt:lpstr>
      <vt:lpstr>等线</vt:lpstr>
      <vt:lpstr>黑体</vt:lpstr>
      <vt:lpstr>宋体</vt:lpstr>
      <vt:lpstr>微软雅黑</vt:lpstr>
      <vt:lpstr>Arial</vt:lpstr>
      <vt:lpstr>Calibri</vt:lpstr>
      <vt:lpstr>Times New Roman</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dc:creator>
  <cp:lastModifiedBy>Yinsen</cp:lastModifiedBy>
  <cp:revision>37</cp:revision>
  <dcterms:created xsi:type="dcterms:W3CDTF">2011-09-13T14:09:00Z</dcterms:created>
  <dcterms:modified xsi:type="dcterms:W3CDTF">2020-12-14T13:22:07Z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