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60" r:id="rId2"/>
    <p:sldId id="279" r:id="rId3"/>
    <p:sldId id="280" r:id="rId4"/>
    <p:sldId id="294" r:id="rId5"/>
    <p:sldId id="261" r:id="rId6"/>
    <p:sldId id="295" r:id="rId7"/>
    <p:sldId id="281" r:id="rId8"/>
    <p:sldId id="296" r:id="rId9"/>
    <p:sldId id="297" r:id="rId10"/>
    <p:sldId id="298" r:id="rId11"/>
    <p:sldId id="299" r:id="rId12"/>
    <p:sldId id="302" r:id="rId13"/>
    <p:sldId id="301" r:id="rId14"/>
    <p:sldId id="303" r:id="rId15"/>
    <p:sldId id="304" r:id="rId16"/>
    <p:sldId id="308" r:id="rId17"/>
    <p:sldId id="306" r:id="rId18"/>
    <p:sldId id="307" r:id="rId19"/>
    <p:sldId id="305" r:id="rId20"/>
    <p:sldId id="309" r:id="rId21"/>
    <p:sldId id="320" r:id="rId22"/>
    <p:sldId id="311" r:id="rId23"/>
    <p:sldId id="313" r:id="rId24"/>
    <p:sldId id="310" r:id="rId25"/>
    <p:sldId id="314" r:id="rId26"/>
    <p:sldId id="315" r:id="rId27"/>
    <p:sldId id="316" r:id="rId28"/>
    <p:sldId id="318" r:id="rId29"/>
    <p:sldId id="319" r:id="rId30"/>
    <p:sldId id="290"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14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79" autoAdjust="0"/>
    <p:restoredTop sz="94660"/>
  </p:normalViewPr>
  <p:slideViewPr>
    <p:cSldViewPr snapToGrid="0">
      <p:cViewPr varScale="1">
        <p:scale>
          <a:sx n="54" d="100"/>
          <a:sy n="54" d="100"/>
        </p:scale>
        <p:origin x="62" y="77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6F6420-3B99-4FFD-8B01-9CF76F084DB4}" type="datetimeFigureOut">
              <a:rPr lang="zh-CN" altLang="en-US" smtClean="0"/>
              <a:t>2020/11/29 Sunday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5F61E8-7414-4234-AF93-3461FA8DC48D}" type="slidenum">
              <a:rPr lang="zh-CN" altLang="en-US" smtClean="0"/>
              <a:t>‹#›</a:t>
            </a:fld>
            <a:endParaRPr lang="zh-CN" altLang="en-US"/>
          </a:p>
        </p:txBody>
      </p:sp>
    </p:spTree>
    <p:extLst>
      <p:ext uri="{BB962C8B-B14F-4D97-AF65-F5344CB8AC3E}">
        <p14:creationId xmlns:p14="http://schemas.microsoft.com/office/powerpoint/2010/main" val="199087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solidFill>
                  <a:prstClr val="black"/>
                </a:solidFill>
              </a:rPr>
              <a:t>1</a:t>
            </a:fld>
            <a:endParaRPr lang="zh-CN" altLang="en-US">
              <a:solidFill>
                <a:prstClr val="black"/>
              </a:solidFill>
            </a:endParaRPr>
          </a:p>
        </p:txBody>
      </p:sp>
    </p:spTree>
    <p:extLst>
      <p:ext uri="{BB962C8B-B14F-4D97-AF65-F5344CB8AC3E}">
        <p14:creationId xmlns:p14="http://schemas.microsoft.com/office/powerpoint/2010/main" val="371920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10</a:t>
            </a:fld>
            <a:endParaRPr lang="zh-CN" altLang="en-US">
              <a:solidFill>
                <a:prstClr val="black"/>
              </a:solidFill>
            </a:endParaRPr>
          </a:p>
        </p:txBody>
      </p:sp>
    </p:spTree>
    <p:extLst>
      <p:ext uri="{BB962C8B-B14F-4D97-AF65-F5344CB8AC3E}">
        <p14:creationId xmlns:p14="http://schemas.microsoft.com/office/powerpoint/2010/main" val="3801729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11</a:t>
            </a:fld>
            <a:endParaRPr lang="zh-CN" altLang="en-US">
              <a:solidFill>
                <a:prstClr val="black"/>
              </a:solidFill>
            </a:endParaRPr>
          </a:p>
        </p:txBody>
      </p:sp>
    </p:spTree>
    <p:extLst>
      <p:ext uri="{BB962C8B-B14F-4D97-AF65-F5344CB8AC3E}">
        <p14:creationId xmlns:p14="http://schemas.microsoft.com/office/powerpoint/2010/main" val="1996032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12</a:t>
            </a:fld>
            <a:endParaRPr lang="zh-CN" altLang="en-US">
              <a:solidFill>
                <a:prstClr val="black"/>
              </a:solidFill>
            </a:endParaRPr>
          </a:p>
        </p:txBody>
      </p:sp>
    </p:spTree>
    <p:extLst>
      <p:ext uri="{BB962C8B-B14F-4D97-AF65-F5344CB8AC3E}">
        <p14:creationId xmlns:p14="http://schemas.microsoft.com/office/powerpoint/2010/main" val="1034580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13</a:t>
            </a:fld>
            <a:endParaRPr lang="zh-CN" altLang="en-US">
              <a:solidFill>
                <a:prstClr val="black"/>
              </a:solidFill>
            </a:endParaRPr>
          </a:p>
        </p:txBody>
      </p:sp>
    </p:spTree>
    <p:extLst>
      <p:ext uri="{BB962C8B-B14F-4D97-AF65-F5344CB8AC3E}">
        <p14:creationId xmlns:p14="http://schemas.microsoft.com/office/powerpoint/2010/main" val="3050994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14</a:t>
            </a:fld>
            <a:endParaRPr lang="zh-CN" altLang="en-US">
              <a:solidFill>
                <a:prstClr val="black"/>
              </a:solidFill>
            </a:endParaRPr>
          </a:p>
        </p:txBody>
      </p:sp>
    </p:spTree>
    <p:extLst>
      <p:ext uri="{BB962C8B-B14F-4D97-AF65-F5344CB8AC3E}">
        <p14:creationId xmlns:p14="http://schemas.microsoft.com/office/powerpoint/2010/main" val="1057174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15</a:t>
            </a:fld>
            <a:endParaRPr lang="zh-CN" altLang="en-US">
              <a:solidFill>
                <a:prstClr val="black"/>
              </a:solidFill>
            </a:endParaRPr>
          </a:p>
        </p:txBody>
      </p:sp>
    </p:spTree>
    <p:extLst>
      <p:ext uri="{BB962C8B-B14F-4D97-AF65-F5344CB8AC3E}">
        <p14:creationId xmlns:p14="http://schemas.microsoft.com/office/powerpoint/2010/main" val="32367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16</a:t>
            </a:fld>
            <a:endParaRPr lang="zh-CN" altLang="en-US">
              <a:solidFill>
                <a:prstClr val="black"/>
              </a:solidFill>
            </a:endParaRPr>
          </a:p>
        </p:txBody>
      </p:sp>
    </p:spTree>
    <p:extLst>
      <p:ext uri="{BB962C8B-B14F-4D97-AF65-F5344CB8AC3E}">
        <p14:creationId xmlns:p14="http://schemas.microsoft.com/office/powerpoint/2010/main" val="2167290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17</a:t>
            </a:fld>
            <a:endParaRPr lang="zh-CN" altLang="en-US">
              <a:solidFill>
                <a:prstClr val="black"/>
              </a:solidFill>
            </a:endParaRPr>
          </a:p>
        </p:txBody>
      </p:sp>
    </p:spTree>
    <p:extLst>
      <p:ext uri="{BB962C8B-B14F-4D97-AF65-F5344CB8AC3E}">
        <p14:creationId xmlns:p14="http://schemas.microsoft.com/office/powerpoint/2010/main" val="734984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18</a:t>
            </a:fld>
            <a:endParaRPr lang="zh-CN" altLang="en-US">
              <a:solidFill>
                <a:prstClr val="black"/>
              </a:solidFill>
            </a:endParaRPr>
          </a:p>
        </p:txBody>
      </p:sp>
    </p:spTree>
    <p:extLst>
      <p:ext uri="{BB962C8B-B14F-4D97-AF65-F5344CB8AC3E}">
        <p14:creationId xmlns:p14="http://schemas.microsoft.com/office/powerpoint/2010/main" val="4239748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CB287B-7148-4D76-9C35-148CF1E1BB5F}" type="slidenum">
              <a:rPr lang="zh-CN" altLang="en-US" smtClean="0">
                <a:solidFill>
                  <a:prstClr val="black"/>
                </a:solidFill>
              </a:rPr>
              <a:t>19</a:t>
            </a:fld>
            <a:endParaRPr lang="zh-CN" altLang="en-US">
              <a:solidFill>
                <a:prstClr val="black"/>
              </a:solidFill>
            </a:endParaRPr>
          </a:p>
        </p:txBody>
      </p:sp>
    </p:spTree>
    <p:extLst>
      <p:ext uri="{BB962C8B-B14F-4D97-AF65-F5344CB8AC3E}">
        <p14:creationId xmlns:p14="http://schemas.microsoft.com/office/powerpoint/2010/main" val="3016775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CB287B-7148-4D76-9C35-148CF1E1BB5F}" type="slidenum">
              <a:rPr lang="zh-CN" altLang="en-US" smtClean="0">
                <a:solidFill>
                  <a:prstClr val="black"/>
                </a:solidFill>
              </a:rPr>
              <a:t>2</a:t>
            </a:fld>
            <a:endParaRPr lang="zh-CN" altLang="en-US">
              <a:solidFill>
                <a:prstClr val="black"/>
              </a:solidFill>
            </a:endParaRPr>
          </a:p>
        </p:txBody>
      </p:sp>
    </p:spTree>
    <p:extLst>
      <p:ext uri="{BB962C8B-B14F-4D97-AF65-F5344CB8AC3E}">
        <p14:creationId xmlns:p14="http://schemas.microsoft.com/office/powerpoint/2010/main" val="3349043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20</a:t>
            </a:fld>
            <a:endParaRPr lang="zh-CN" altLang="en-US">
              <a:solidFill>
                <a:prstClr val="black"/>
              </a:solidFill>
            </a:endParaRPr>
          </a:p>
        </p:txBody>
      </p:sp>
    </p:spTree>
    <p:extLst>
      <p:ext uri="{BB962C8B-B14F-4D97-AF65-F5344CB8AC3E}">
        <p14:creationId xmlns:p14="http://schemas.microsoft.com/office/powerpoint/2010/main" val="2984483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21</a:t>
            </a:fld>
            <a:endParaRPr lang="zh-CN" altLang="en-US">
              <a:solidFill>
                <a:prstClr val="black"/>
              </a:solidFill>
            </a:endParaRPr>
          </a:p>
        </p:txBody>
      </p:sp>
    </p:spTree>
    <p:extLst>
      <p:ext uri="{BB962C8B-B14F-4D97-AF65-F5344CB8AC3E}">
        <p14:creationId xmlns:p14="http://schemas.microsoft.com/office/powerpoint/2010/main" val="2018777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22</a:t>
            </a:fld>
            <a:endParaRPr lang="zh-CN" altLang="en-US">
              <a:solidFill>
                <a:prstClr val="black"/>
              </a:solidFill>
            </a:endParaRPr>
          </a:p>
        </p:txBody>
      </p:sp>
    </p:spTree>
    <p:extLst>
      <p:ext uri="{BB962C8B-B14F-4D97-AF65-F5344CB8AC3E}">
        <p14:creationId xmlns:p14="http://schemas.microsoft.com/office/powerpoint/2010/main" val="2143846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23</a:t>
            </a:fld>
            <a:endParaRPr lang="zh-CN" altLang="en-US">
              <a:solidFill>
                <a:prstClr val="black"/>
              </a:solidFill>
            </a:endParaRPr>
          </a:p>
        </p:txBody>
      </p:sp>
    </p:spTree>
    <p:extLst>
      <p:ext uri="{BB962C8B-B14F-4D97-AF65-F5344CB8AC3E}">
        <p14:creationId xmlns:p14="http://schemas.microsoft.com/office/powerpoint/2010/main" val="2224962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24</a:t>
            </a:fld>
            <a:endParaRPr lang="zh-CN" altLang="en-US">
              <a:solidFill>
                <a:prstClr val="black"/>
              </a:solidFill>
            </a:endParaRPr>
          </a:p>
        </p:txBody>
      </p:sp>
    </p:spTree>
    <p:extLst>
      <p:ext uri="{BB962C8B-B14F-4D97-AF65-F5344CB8AC3E}">
        <p14:creationId xmlns:p14="http://schemas.microsoft.com/office/powerpoint/2010/main" val="124957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25</a:t>
            </a:fld>
            <a:endParaRPr lang="zh-CN" altLang="en-US">
              <a:solidFill>
                <a:prstClr val="black"/>
              </a:solidFill>
            </a:endParaRPr>
          </a:p>
        </p:txBody>
      </p:sp>
    </p:spTree>
    <p:extLst>
      <p:ext uri="{BB962C8B-B14F-4D97-AF65-F5344CB8AC3E}">
        <p14:creationId xmlns:p14="http://schemas.microsoft.com/office/powerpoint/2010/main" val="11199645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26</a:t>
            </a:fld>
            <a:endParaRPr lang="zh-CN" altLang="en-US">
              <a:solidFill>
                <a:prstClr val="black"/>
              </a:solidFill>
            </a:endParaRPr>
          </a:p>
        </p:txBody>
      </p:sp>
    </p:spTree>
    <p:extLst>
      <p:ext uri="{BB962C8B-B14F-4D97-AF65-F5344CB8AC3E}">
        <p14:creationId xmlns:p14="http://schemas.microsoft.com/office/powerpoint/2010/main" val="4050521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27</a:t>
            </a:fld>
            <a:endParaRPr lang="zh-CN" altLang="en-US">
              <a:solidFill>
                <a:prstClr val="black"/>
              </a:solidFill>
            </a:endParaRPr>
          </a:p>
        </p:txBody>
      </p:sp>
    </p:spTree>
    <p:extLst>
      <p:ext uri="{BB962C8B-B14F-4D97-AF65-F5344CB8AC3E}">
        <p14:creationId xmlns:p14="http://schemas.microsoft.com/office/powerpoint/2010/main" val="27922290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28</a:t>
            </a:fld>
            <a:endParaRPr lang="zh-CN" altLang="en-US">
              <a:solidFill>
                <a:prstClr val="black"/>
              </a:solidFill>
            </a:endParaRPr>
          </a:p>
        </p:txBody>
      </p:sp>
    </p:spTree>
    <p:extLst>
      <p:ext uri="{BB962C8B-B14F-4D97-AF65-F5344CB8AC3E}">
        <p14:creationId xmlns:p14="http://schemas.microsoft.com/office/powerpoint/2010/main" val="2086392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29</a:t>
            </a:fld>
            <a:endParaRPr lang="zh-CN" altLang="en-US">
              <a:solidFill>
                <a:prstClr val="black"/>
              </a:solidFill>
            </a:endParaRPr>
          </a:p>
        </p:txBody>
      </p:sp>
    </p:spTree>
    <p:extLst>
      <p:ext uri="{BB962C8B-B14F-4D97-AF65-F5344CB8AC3E}">
        <p14:creationId xmlns:p14="http://schemas.microsoft.com/office/powerpoint/2010/main" val="4184189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CB287B-7148-4D76-9C35-148CF1E1BB5F}" type="slidenum">
              <a:rPr lang="zh-CN" altLang="en-US" smtClean="0">
                <a:solidFill>
                  <a:prstClr val="black"/>
                </a:solidFill>
              </a:rPr>
              <a:t>3</a:t>
            </a:fld>
            <a:endParaRPr lang="zh-CN" altLang="en-US">
              <a:solidFill>
                <a:prstClr val="black"/>
              </a:solidFill>
            </a:endParaRPr>
          </a:p>
        </p:txBody>
      </p:sp>
    </p:spTree>
    <p:extLst>
      <p:ext uri="{BB962C8B-B14F-4D97-AF65-F5344CB8AC3E}">
        <p14:creationId xmlns:p14="http://schemas.microsoft.com/office/powerpoint/2010/main" val="2100580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solidFill>
                  <a:prstClr val="black"/>
                </a:solidFill>
              </a:rPr>
              <a:t>30</a:t>
            </a:fld>
            <a:endParaRPr lang="zh-CN" altLang="en-US">
              <a:solidFill>
                <a:prstClr val="black"/>
              </a:solidFill>
            </a:endParaRPr>
          </a:p>
        </p:txBody>
      </p:sp>
    </p:spTree>
    <p:extLst>
      <p:ext uri="{BB962C8B-B14F-4D97-AF65-F5344CB8AC3E}">
        <p14:creationId xmlns:p14="http://schemas.microsoft.com/office/powerpoint/2010/main" val="157237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4</a:t>
            </a:fld>
            <a:endParaRPr lang="zh-CN" altLang="en-US">
              <a:solidFill>
                <a:prstClr val="black"/>
              </a:solidFill>
            </a:endParaRPr>
          </a:p>
        </p:txBody>
      </p:sp>
    </p:spTree>
    <p:extLst>
      <p:ext uri="{BB962C8B-B14F-4D97-AF65-F5344CB8AC3E}">
        <p14:creationId xmlns:p14="http://schemas.microsoft.com/office/powerpoint/2010/main" val="1190713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5</a:t>
            </a:fld>
            <a:endParaRPr lang="zh-CN" altLang="en-US">
              <a:solidFill>
                <a:prstClr val="black"/>
              </a:solidFill>
            </a:endParaRPr>
          </a:p>
        </p:txBody>
      </p:sp>
    </p:spTree>
    <p:extLst>
      <p:ext uri="{BB962C8B-B14F-4D97-AF65-F5344CB8AC3E}">
        <p14:creationId xmlns:p14="http://schemas.microsoft.com/office/powerpoint/2010/main" val="1525141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6</a:t>
            </a:fld>
            <a:endParaRPr lang="zh-CN" altLang="en-US">
              <a:solidFill>
                <a:prstClr val="black"/>
              </a:solidFill>
            </a:endParaRPr>
          </a:p>
        </p:txBody>
      </p:sp>
    </p:spTree>
    <p:extLst>
      <p:ext uri="{BB962C8B-B14F-4D97-AF65-F5344CB8AC3E}">
        <p14:creationId xmlns:p14="http://schemas.microsoft.com/office/powerpoint/2010/main" val="3716808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CB287B-7148-4D76-9C35-148CF1E1BB5F}" type="slidenum">
              <a:rPr lang="zh-CN" altLang="en-US" smtClean="0">
                <a:solidFill>
                  <a:prstClr val="black"/>
                </a:solidFill>
              </a:rPr>
              <a:t>7</a:t>
            </a:fld>
            <a:endParaRPr lang="zh-CN" altLang="en-US">
              <a:solidFill>
                <a:prstClr val="black"/>
              </a:solidFill>
            </a:endParaRPr>
          </a:p>
        </p:txBody>
      </p:sp>
    </p:spTree>
    <p:extLst>
      <p:ext uri="{BB962C8B-B14F-4D97-AF65-F5344CB8AC3E}">
        <p14:creationId xmlns:p14="http://schemas.microsoft.com/office/powerpoint/2010/main" val="520254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8</a:t>
            </a:fld>
            <a:endParaRPr lang="zh-CN" altLang="en-US">
              <a:solidFill>
                <a:prstClr val="black"/>
              </a:solidFill>
            </a:endParaRPr>
          </a:p>
        </p:txBody>
      </p:sp>
    </p:spTree>
    <p:extLst>
      <p:ext uri="{BB962C8B-B14F-4D97-AF65-F5344CB8AC3E}">
        <p14:creationId xmlns:p14="http://schemas.microsoft.com/office/powerpoint/2010/main" val="3053642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t>9</a:t>
            </a:fld>
            <a:endParaRPr lang="zh-CN" altLang="en-US">
              <a:solidFill>
                <a:prstClr val="black"/>
              </a:solidFill>
            </a:endParaRPr>
          </a:p>
        </p:txBody>
      </p:sp>
    </p:spTree>
    <p:extLst>
      <p:ext uri="{BB962C8B-B14F-4D97-AF65-F5344CB8AC3E}">
        <p14:creationId xmlns:p14="http://schemas.microsoft.com/office/powerpoint/2010/main" val="3134802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599"/>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CC48DD4-A9AD-4113-82BD-DB389D9CB606}" type="datetimeFigureOut">
              <a:rPr lang="zh-CN" altLang="en-US" smtClean="0">
                <a:solidFill>
                  <a:prstClr val="black">
                    <a:tint val="75000"/>
                  </a:prstClr>
                </a:solidFill>
              </a:rPr>
              <a:t>2020/11/29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9BEA383-4DC3-49F8-8A34-8517224E531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783952-BB44-4068-B06C-627533034631}" type="datetimeFigureOut">
              <a:rPr lang="zh-CN" altLang="en-US" smtClean="0">
                <a:solidFill>
                  <a:prstClr val="black">
                    <a:tint val="75000"/>
                  </a:prstClr>
                </a:solidFill>
              </a:rPr>
              <a:t>2020/11/29 Sunday</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8A2F1B9-D298-464A-9AAD-E7F26934796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1"/>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6"/>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solidFill>
                  <a:prstClr val="black">
                    <a:tint val="75000"/>
                  </a:prstClr>
                </a:solidFill>
              </a:rPr>
              <a:t>2020/11/29 Sunday</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412" y="6356746"/>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1165" y="6356746"/>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ct val="19000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ct val="95000"/>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ct val="95000"/>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5pPr>
      <a:lvl6pPr marL="238442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8pPr>
      <a:lvl9pPr marL="368490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872802" y="2489238"/>
            <a:ext cx="1818467" cy="2913529"/>
            <a:chOff x="996950" y="2262188"/>
            <a:chExt cx="434975" cy="696913"/>
          </a:xfrm>
          <a:solidFill>
            <a:srgbClr val="C8141D"/>
          </a:solidFill>
        </p:grpSpPr>
        <p:sp>
          <p:nvSpPr>
            <p:cNvPr id="483" name="Freeform 8"/>
            <p:cNvSpPr>
              <a:spLocks noEditPoints="1"/>
            </p:cNvSpPr>
            <p:nvPr/>
          </p:nvSpPr>
          <p:spPr bwMode="auto">
            <a:xfrm>
              <a:off x="1219200" y="2300288"/>
              <a:ext cx="93663" cy="96838"/>
            </a:xfrm>
            <a:custGeom>
              <a:avLst/>
              <a:gdLst>
                <a:gd name="T0" fmla="*/ 81 w 87"/>
                <a:gd name="T1" fmla="*/ 23 h 91"/>
                <a:gd name="T2" fmla="*/ 79 w 87"/>
                <a:gd name="T3" fmla="*/ 19 h 91"/>
                <a:gd name="T4" fmla="*/ 70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6 w 87"/>
                <a:gd name="T33" fmla="*/ 22 h 91"/>
                <a:gd name="T34" fmla="*/ 8 w 87"/>
                <a:gd name="T35" fmla="*/ 31 h 91"/>
                <a:gd name="T36" fmla="*/ 7 w 87"/>
                <a:gd name="T37" fmla="*/ 35 h 91"/>
                <a:gd name="T38" fmla="*/ 0 w 87"/>
                <a:gd name="T39" fmla="*/ 41 h 91"/>
                <a:gd name="T40" fmla="*/ 0 w 87"/>
                <a:gd name="T41" fmla="*/ 45 h 91"/>
                <a:gd name="T42" fmla="*/ 6 w 87"/>
                <a:gd name="T43" fmla="*/ 52 h 91"/>
                <a:gd name="T44" fmla="*/ 7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5 w 87"/>
                <a:gd name="T65" fmla="*/ 91 h 91"/>
                <a:gd name="T66" fmla="*/ 51 w 87"/>
                <a:gd name="T67" fmla="*/ 85 h 91"/>
                <a:gd name="T68" fmla="*/ 56 w 87"/>
                <a:gd name="T69" fmla="*/ 83 h 91"/>
                <a:gd name="T70" fmla="*/ 62 w 87"/>
                <a:gd name="T71" fmla="*/ 86 h 91"/>
                <a:gd name="T72" fmla="*/ 64 w 87"/>
                <a:gd name="T73" fmla="*/ 79 h 91"/>
                <a:gd name="T74" fmla="*/ 68 w 87"/>
                <a:gd name="T75" fmla="*/ 77 h 91"/>
                <a:gd name="T76" fmla="*/ 76 w 87"/>
                <a:gd name="T77" fmla="*/ 76 h 91"/>
                <a:gd name="T78" fmla="*/ 79 w 87"/>
                <a:gd name="T79" fmla="*/ 72 h 91"/>
                <a:gd name="T80" fmla="*/ 78 w 87"/>
                <a:gd name="T81" fmla="*/ 63 h 91"/>
                <a:gd name="T82" fmla="*/ 79 w 87"/>
                <a:gd name="T83" fmla="*/ 59 h 91"/>
                <a:gd name="T84" fmla="*/ 86 w 87"/>
                <a:gd name="T85" fmla="*/ 54 h 91"/>
                <a:gd name="T86" fmla="*/ 87 w 87"/>
                <a:gd name="T87" fmla="*/ 50 h 91"/>
                <a:gd name="T88" fmla="*/ 82 w 87"/>
                <a:gd name="T89" fmla="*/ 43 h 91"/>
                <a:gd name="T90" fmla="*/ 81 w 87"/>
                <a:gd name="T91" fmla="*/ 38 h 91"/>
                <a:gd name="T92" fmla="*/ 85 w 87"/>
                <a:gd name="T93" fmla="*/ 30 h 91"/>
                <a:gd name="T94" fmla="*/ 74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1 w 87"/>
                <a:gd name="T107" fmla="*/ 31 h 91"/>
                <a:gd name="T108" fmla="*/ 27 w 87"/>
                <a:gd name="T109" fmla="*/ 41 h 91"/>
                <a:gd name="T110" fmla="*/ 10 w 87"/>
                <a:gd name="T111" fmla="*/ 35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2" y="25"/>
                    <a:pt x="82" y="24"/>
                    <a:pt x="81" y="23"/>
                  </a:cubicBezTo>
                  <a:cubicBezTo>
                    <a:pt x="76" y="25"/>
                    <a:pt x="76" y="25"/>
                    <a:pt x="76" y="25"/>
                  </a:cubicBezTo>
                  <a:cubicBezTo>
                    <a:pt x="76" y="24"/>
                    <a:pt x="75" y="23"/>
                    <a:pt x="75" y="23"/>
                  </a:cubicBezTo>
                  <a:cubicBezTo>
                    <a:pt x="79" y="19"/>
                    <a:pt x="79" y="19"/>
                    <a:pt x="79" y="19"/>
                  </a:cubicBezTo>
                  <a:cubicBezTo>
                    <a:pt x="78" y="18"/>
                    <a:pt x="77" y="17"/>
                    <a:pt x="77" y="16"/>
                  </a:cubicBezTo>
                  <a:cubicBezTo>
                    <a:pt x="72" y="19"/>
                    <a:pt x="72" y="19"/>
                    <a:pt x="72" y="19"/>
                  </a:cubicBezTo>
                  <a:cubicBezTo>
                    <a:pt x="72" y="18"/>
                    <a:pt x="71" y="18"/>
                    <a:pt x="70" y="17"/>
                  </a:cubicBezTo>
                  <a:cubicBezTo>
                    <a:pt x="74" y="13"/>
                    <a:pt x="74" y="13"/>
                    <a:pt x="74" y="13"/>
                  </a:cubicBezTo>
                  <a:cubicBezTo>
                    <a:pt x="73" y="12"/>
                    <a:pt x="72" y="11"/>
                    <a:pt x="71" y="10"/>
                  </a:cubicBezTo>
                  <a:cubicBezTo>
                    <a:pt x="67" y="14"/>
                    <a:pt x="67" y="14"/>
                    <a:pt x="67" y="14"/>
                  </a:cubicBezTo>
                  <a:cubicBezTo>
                    <a:pt x="67" y="14"/>
                    <a:pt x="66" y="13"/>
                    <a:pt x="65" y="13"/>
                  </a:cubicBezTo>
                  <a:cubicBezTo>
                    <a:pt x="68" y="8"/>
                    <a:pt x="68" y="8"/>
                    <a:pt x="68" y="8"/>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8"/>
                    <a:pt x="55" y="8"/>
                    <a:pt x="55" y="8"/>
                  </a:cubicBezTo>
                  <a:cubicBezTo>
                    <a:pt x="54" y="7"/>
                    <a:pt x="54" y="7"/>
                    <a:pt x="53" y="7"/>
                  </a:cubicBezTo>
                  <a:cubicBezTo>
                    <a:pt x="53" y="1"/>
                    <a:pt x="53" y="1"/>
                    <a:pt x="53" y="1"/>
                  </a:cubicBezTo>
                  <a:cubicBezTo>
                    <a:pt x="52" y="1"/>
                    <a:pt x="51" y="1"/>
                    <a:pt x="50" y="1"/>
                  </a:cubicBezTo>
                  <a:cubicBezTo>
                    <a:pt x="49" y="6"/>
                    <a:pt x="49" y="6"/>
                    <a:pt x="49" y="6"/>
                  </a:cubicBezTo>
                  <a:cubicBezTo>
                    <a:pt x="48" y="6"/>
                    <a:pt x="47" y="6"/>
                    <a:pt x="46" y="6"/>
                  </a:cubicBezTo>
                  <a:cubicBezTo>
                    <a:pt x="46" y="0"/>
                    <a:pt x="46" y="0"/>
                    <a:pt x="46" y="0"/>
                  </a:cubicBezTo>
                  <a:cubicBezTo>
                    <a:pt x="45" y="0"/>
                    <a:pt x="43"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3" y="7"/>
                    <a:pt x="33" y="7"/>
                  </a:cubicBezTo>
                  <a:cubicBezTo>
                    <a:pt x="30" y="2"/>
                    <a:pt x="30" y="2"/>
                    <a:pt x="30" y="2"/>
                  </a:cubicBezTo>
                  <a:cubicBezTo>
                    <a:pt x="29" y="3"/>
                    <a:pt x="28" y="3"/>
                    <a:pt x="27" y="3"/>
                  </a:cubicBezTo>
                  <a:cubicBezTo>
                    <a:pt x="29" y="9"/>
                    <a:pt x="29" y="9"/>
                    <a:pt x="29" y="9"/>
                  </a:cubicBezTo>
                  <a:cubicBezTo>
                    <a:pt x="28" y="9"/>
                    <a:pt x="28" y="9"/>
                    <a:pt x="27" y="10"/>
                  </a:cubicBezTo>
                  <a:cubicBezTo>
                    <a:pt x="27" y="10"/>
                    <a:pt x="27" y="10"/>
                    <a:pt x="26" y="10"/>
                  </a:cubicBezTo>
                  <a:cubicBezTo>
                    <a:pt x="23" y="5"/>
                    <a:pt x="23" y="5"/>
                    <a:pt x="23" y="5"/>
                  </a:cubicBezTo>
                  <a:cubicBezTo>
                    <a:pt x="22" y="6"/>
                    <a:pt x="21" y="7"/>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0" y="16"/>
                    <a:pt x="10" y="17"/>
                    <a:pt x="9" y="18"/>
                  </a:cubicBezTo>
                  <a:cubicBezTo>
                    <a:pt x="13" y="22"/>
                    <a:pt x="13" y="22"/>
                    <a:pt x="13" y="22"/>
                  </a:cubicBezTo>
                  <a:cubicBezTo>
                    <a:pt x="12" y="23"/>
                    <a:pt x="12" y="24"/>
                    <a:pt x="11" y="24"/>
                  </a:cubicBezTo>
                  <a:cubicBezTo>
                    <a:pt x="6" y="22"/>
                    <a:pt x="6" y="22"/>
                    <a:pt x="6" y="22"/>
                  </a:cubicBezTo>
                  <a:cubicBezTo>
                    <a:pt x="6" y="23"/>
                    <a:pt x="5" y="24"/>
                    <a:pt x="5" y="25"/>
                  </a:cubicBezTo>
                  <a:cubicBezTo>
                    <a:pt x="9" y="28"/>
                    <a:pt x="9" y="28"/>
                    <a:pt x="9" y="28"/>
                  </a:cubicBezTo>
                  <a:cubicBezTo>
                    <a:pt x="9" y="29"/>
                    <a:pt x="9" y="30"/>
                    <a:pt x="8" y="31"/>
                  </a:cubicBezTo>
                  <a:cubicBezTo>
                    <a:pt x="3" y="29"/>
                    <a:pt x="3" y="29"/>
                    <a:pt x="3" y="29"/>
                  </a:cubicBezTo>
                  <a:cubicBezTo>
                    <a:pt x="3" y="30"/>
                    <a:pt x="2" y="32"/>
                    <a:pt x="2" y="33"/>
                  </a:cubicBezTo>
                  <a:cubicBezTo>
                    <a:pt x="7" y="35"/>
                    <a:pt x="7" y="35"/>
                    <a:pt x="7" y="35"/>
                  </a:cubicBezTo>
                  <a:cubicBezTo>
                    <a:pt x="7" y="36"/>
                    <a:pt x="6" y="37"/>
                    <a:pt x="6" y="37"/>
                  </a:cubicBezTo>
                  <a:cubicBezTo>
                    <a:pt x="1" y="37"/>
                    <a:pt x="1" y="37"/>
                    <a:pt x="1" y="37"/>
                  </a:cubicBezTo>
                  <a:cubicBezTo>
                    <a:pt x="1" y="38"/>
                    <a:pt x="1" y="39"/>
                    <a:pt x="0" y="41"/>
                  </a:cubicBezTo>
                  <a:cubicBezTo>
                    <a:pt x="6" y="42"/>
                    <a:pt x="6" y="42"/>
                    <a:pt x="6" y="42"/>
                  </a:cubicBezTo>
                  <a:cubicBezTo>
                    <a:pt x="6" y="43"/>
                    <a:pt x="6" y="44"/>
                    <a:pt x="6" y="45"/>
                  </a:cubicBezTo>
                  <a:cubicBezTo>
                    <a:pt x="0" y="45"/>
                    <a:pt x="0" y="45"/>
                    <a:pt x="0" y="45"/>
                  </a:cubicBezTo>
                  <a:cubicBezTo>
                    <a:pt x="0" y="46"/>
                    <a:pt x="0" y="48"/>
                    <a:pt x="0" y="49"/>
                  </a:cubicBezTo>
                  <a:cubicBezTo>
                    <a:pt x="6" y="49"/>
                    <a:pt x="6" y="49"/>
                    <a:pt x="6" y="49"/>
                  </a:cubicBezTo>
                  <a:cubicBezTo>
                    <a:pt x="6" y="50"/>
                    <a:pt x="6" y="51"/>
                    <a:pt x="6" y="52"/>
                  </a:cubicBezTo>
                  <a:cubicBezTo>
                    <a:pt x="1" y="53"/>
                    <a:pt x="1" y="53"/>
                    <a:pt x="1" y="53"/>
                  </a:cubicBezTo>
                  <a:cubicBezTo>
                    <a:pt x="1" y="55"/>
                    <a:pt x="1" y="56"/>
                    <a:pt x="2" y="57"/>
                  </a:cubicBezTo>
                  <a:cubicBezTo>
                    <a:pt x="7" y="56"/>
                    <a:pt x="7" y="56"/>
                    <a:pt x="7" y="56"/>
                  </a:cubicBezTo>
                  <a:cubicBezTo>
                    <a:pt x="7" y="57"/>
                    <a:pt x="7" y="58"/>
                    <a:pt x="8" y="59"/>
                  </a:cubicBezTo>
                  <a:cubicBezTo>
                    <a:pt x="3" y="61"/>
                    <a:pt x="3" y="61"/>
                    <a:pt x="3" y="61"/>
                  </a:cubicBezTo>
                  <a:cubicBezTo>
                    <a:pt x="3" y="62"/>
                    <a:pt x="4" y="63"/>
                    <a:pt x="4" y="64"/>
                  </a:cubicBezTo>
                  <a:cubicBezTo>
                    <a:pt x="9" y="63"/>
                    <a:pt x="9" y="63"/>
                    <a:pt x="9" y="63"/>
                  </a:cubicBezTo>
                  <a:cubicBezTo>
                    <a:pt x="10" y="64"/>
                    <a:pt x="10" y="64"/>
                    <a:pt x="11" y="65"/>
                  </a:cubicBezTo>
                  <a:cubicBezTo>
                    <a:pt x="6" y="69"/>
                    <a:pt x="6" y="69"/>
                    <a:pt x="6" y="69"/>
                  </a:cubicBezTo>
                  <a:cubicBezTo>
                    <a:pt x="7" y="70"/>
                    <a:pt x="7" y="71"/>
                    <a:pt x="8" y="72"/>
                  </a:cubicBezTo>
                  <a:cubicBezTo>
                    <a:pt x="13" y="69"/>
                    <a:pt x="13" y="69"/>
                    <a:pt x="13" y="69"/>
                  </a:cubicBezTo>
                  <a:cubicBezTo>
                    <a:pt x="13" y="70"/>
                    <a:pt x="14" y="70"/>
                    <a:pt x="14" y="71"/>
                  </a:cubicBezTo>
                  <a:cubicBezTo>
                    <a:pt x="11" y="75"/>
                    <a:pt x="11" y="75"/>
                    <a:pt x="11" y="75"/>
                  </a:cubicBezTo>
                  <a:cubicBezTo>
                    <a:pt x="12" y="76"/>
                    <a:pt x="12" y="77"/>
                    <a:pt x="13" y="78"/>
                  </a:cubicBezTo>
                  <a:cubicBezTo>
                    <a:pt x="17" y="74"/>
                    <a:pt x="17" y="74"/>
                    <a:pt x="17" y="74"/>
                  </a:cubicBezTo>
                  <a:cubicBezTo>
                    <a:pt x="18" y="75"/>
                    <a:pt x="19" y="75"/>
                    <a:pt x="19" y="76"/>
                  </a:cubicBezTo>
                  <a:cubicBezTo>
                    <a:pt x="16" y="81"/>
                    <a:pt x="16" y="81"/>
                    <a:pt x="16" y="81"/>
                  </a:cubicBezTo>
                  <a:cubicBezTo>
                    <a:pt x="17" y="82"/>
                    <a:pt x="18" y="82"/>
                    <a:pt x="19" y="83"/>
                  </a:cubicBezTo>
                  <a:cubicBezTo>
                    <a:pt x="23" y="79"/>
                    <a:pt x="23" y="79"/>
                    <a:pt x="23" y="79"/>
                  </a:cubicBezTo>
                  <a:cubicBezTo>
                    <a:pt x="23" y="79"/>
                    <a:pt x="24" y="80"/>
                    <a:pt x="25" y="80"/>
                  </a:cubicBezTo>
                  <a:cubicBezTo>
                    <a:pt x="23" y="85"/>
                    <a:pt x="23" y="85"/>
                    <a:pt x="23" y="85"/>
                  </a:cubicBezTo>
                  <a:cubicBezTo>
                    <a:pt x="24" y="86"/>
                    <a:pt x="25" y="86"/>
                    <a:pt x="26" y="87"/>
                  </a:cubicBezTo>
                  <a:cubicBezTo>
                    <a:pt x="29" y="82"/>
                    <a:pt x="29" y="82"/>
                    <a:pt x="29" y="82"/>
                  </a:cubicBezTo>
                  <a:cubicBezTo>
                    <a:pt x="29" y="82"/>
                    <a:pt x="30" y="83"/>
                    <a:pt x="31" y="83"/>
                  </a:cubicBezTo>
                  <a:cubicBezTo>
                    <a:pt x="30" y="89"/>
                    <a:pt x="30" y="89"/>
                    <a:pt x="30" y="89"/>
                  </a:cubicBezTo>
                  <a:cubicBezTo>
                    <a:pt x="31" y="89"/>
                    <a:pt x="32" y="89"/>
                    <a:pt x="33" y="90"/>
                  </a:cubicBezTo>
                  <a:cubicBezTo>
                    <a:pt x="35" y="84"/>
                    <a:pt x="35" y="84"/>
                    <a:pt x="35" y="84"/>
                  </a:cubicBezTo>
                  <a:cubicBezTo>
                    <a:pt x="36" y="85"/>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5" y="91"/>
                    <a:pt x="45" y="91"/>
                    <a:pt x="45" y="91"/>
                  </a:cubicBezTo>
                  <a:cubicBezTo>
                    <a:pt x="47" y="91"/>
                    <a:pt x="48" y="91"/>
                    <a:pt x="49" y="91"/>
                  </a:cubicBezTo>
                  <a:cubicBezTo>
                    <a:pt x="49" y="85"/>
                    <a:pt x="49" y="85"/>
                    <a:pt x="49" y="85"/>
                  </a:cubicBezTo>
                  <a:cubicBezTo>
                    <a:pt x="50" y="85"/>
                    <a:pt x="51" y="85"/>
                    <a:pt x="51" y="85"/>
                  </a:cubicBezTo>
                  <a:cubicBezTo>
                    <a:pt x="53" y="90"/>
                    <a:pt x="53" y="90"/>
                    <a:pt x="53" y="90"/>
                  </a:cubicBezTo>
                  <a:cubicBezTo>
                    <a:pt x="54" y="90"/>
                    <a:pt x="55" y="89"/>
                    <a:pt x="56" y="89"/>
                  </a:cubicBezTo>
                  <a:cubicBezTo>
                    <a:pt x="56" y="83"/>
                    <a:pt x="56" y="83"/>
                    <a:pt x="56" y="83"/>
                  </a:cubicBezTo>
                  <a:cubicBezTo>
                    <a:pt x="56" y="83"/>
                    <a:pt x="57" y="83"/>
                    <a:pt x="58" y="82"/>
                  </a:cubicBezTo>
                  <a:cubicBezTo>
                    <a:pt x="61" y="87"/>
                    <a:pt x="61" y="87"/>
                    <a:pt x="61" y="87"/>
                  </a:cubicBezTo>
                  <a:cubicBezTo>
                    <a:pt x="61" y="87"/>
                    <a:pt x="62" y="87"/>
                    <a:pt x="62" y="86"/>
                  </a:cubicBezTo>
                  <a:cubicBezTo>
                    <a:pt x="63" y="86"/>
                    <a:pt x="63" y="86"/>
                    <a:pt x="64" y="86"/>
                  </a:cubicBezTo>
                  <a:cubicBezTo>
                    <a:pt x="62" y="81"/>
                    <a:pt x="62" y="81"/>
                    <a:pt x="62" y="81"/>
                  </a:cubicBezTo>
                  <a:cubicBezTo>
                    <a:pt x="63" y="80"/>
                    <a:pt x="63" y="80"/>
                    <a:pt x="64" y="79"/>
                  </a:cubicBezTo>
                  <a:cubicBezTo>
                    <a:pt x="68" y="83"/>
                    <a:pt x="68" y="83"/>
                    <a:pt x="68" y="83"/>
                  </a:cubicBezTo>
                  <a:cubicBezTo>
                    <a:pt x="68" y="83"/>
                    <a:pt x="69" y="82"/>
                    <a:pt x="70" y="81"/>
                  </a:cubicBezTo>
                  <a:cubicBezTo>
                    <a:pt x="68" y="77"/>
                    <a:pt x="68" y="77"/>
                    <a:pt x="68" y="77"/>
                  </a:cubicBezTo>
                  <a:cubicBezTo>
                    <a:pt x="68" y="76"/>
                    <a:pt x="69" y="75"/>
                    <a:pt x="69" y="75"/>
                  </a:cubicBezTo>
                  <a:cubicBezTo>
                    <a:pt x="74" y="78"/>
                    <a:pt x="74" y="78"/>
                    <a:pt x="74" y="78"/>
                  </a:cubicBezTo>
                  <a:cubicBezTo>
                    <a:pt x="74" y="78"/>
                    <a:pt x="75" y="77"/>
                    <a:pt x="76" y="76"/>
                  </a:cubicBezTo>
                  <a:cubicBezTo>
                    <a:pt x="72" y="72"/>
                    <a:pt x="72" y="72"/>
                    <a:pt x="72" y="72"/>
                  </a:cubicBezTo>
                  <a:cubicBezTo>
                    <a:pt x="73" y="71"/>
                    <a:pt x="74" y="70"/>
                    <a:pt x="74" y="70"/>
                  </a:cubicBezTo>
                  <a:cubicBezTo>
                    <a:pt x="79" y="72"/>
                    <a:pt x="79" y="72"/>
                    <a:pt x="79" y="72"/>
                  </a:cubicBezTo>
                  <a:cubicBezTo>
                    <a:pt x="79" y="71"/>
                    <a:pt x="80" y="70"/>
                    <a:pt x="81" y="69"/>
                  </a:cubicBezTo>
                  <a:cubicBezTo>
                    <a:pt x="76" y="66"/>
                    <a:pt x="76" y="66"/>
                    <a:pt x="76" y="66"/>
                  </a:cubicBezTo>
                  <a:cubicBezTo>
                    <a:pt x="77" y="65"/>
                    <a:pt x="77" y="64"/>
                    <a:pt x="78" y="63"/>
                  </a:cubicBezTo>
                  <a:cubicBezTo>
                    <a:pt x="83" y="65"/>
                    <a:pt x="83" y="65"/>
                    <a:pt x="83" y="65"/>
                  </a:cubicBezTo>
                  <a:cubicBezTo>
                    <a:pt x="83" y="64"/>
                    <a:pt x="84" y="63"/>
                    <a:pt x="84" y="62"/>
                  </a:cubicBezTo>
                  <a:cubicBezTo>
                    <a:pt x="79" y="59"/>
                    <a:pt x="79" y="59"/>
                    <a:pt x="79" y="59"/>
                  </a:cubicBezTo>
                  <a:cubicBezTo>
                    <a:pt x="80" y="58"/>
                    <a:pt x="80" y="58"/>
                    <a:pt x="80" y="57"/>
                  </a:cubicBezTo>
                  <a:cubicBezTo>
                    <a:pt x="86" y="58"/>
                    <a:pt x="86" y="58"/>
                    <a:pt x="86" y="58"/>
                  </a:cubicBezTo>
                  <a:cubicBezTo>
                    <a:pt x="86" y="56"/>
                    <a:pt x="86" y="55"/>
                    <a:pt x="86" y="54"/>
                  </a:cubicBezTo>
                  <a:cubicBezTo>
                    <a:pt x="81" y="52"/>
                    <a:pt x="81" y="52"/>
                    <a:pt x="81" y="52"/>
                  </a:cubicBezTo>
                  <a:cubicBezTo>
                    <a:pt x="81" y="52"/>
                    <a:pt x="81" y="51"/>
                    <a:pt x="82" y="50"/>
                  </a:cubicBezTo>
                  <a:cubicBezTo>
                    <a:pt x="87" y="50"/>
                    <a:pt x="87" y="50"/>
                    <a:pt x="87" y="50"/>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6"/>
                  </a:cubicBezTo>
                  <a:cubicBezTo>
                    <a:pt x="86" y="33"/>
                    <a:pt x="86" y="33"/>
                    <a:pt x="86" y="33"/>
                  </a:cubicBezTo>
                  <a:cubicBezTo>
                    <a:pt x="85" y="32"/>
                    <a:pt x="85" y="31"/>
                    <a:pt x="85" y="30"/>
                  </a:cubicBezTo>
                  <a:cubicBezTo>
                    <a:pt x="79" y="31"/>
                    <a:pt x="79" y="31"/>
                    <a:pt x="79" y="31"/>
                  </a:cubicBezTo>
                  <a:cubicBezTo>
                    <a:pt x="79" y="30"/>
                    <a:pt x="79" y="30"/>
                    <a:pt x="78" y="29"/>
                  </a:cubicBezTo>
                  <a:close/>
                  <a:moveTo>
                    <a:pt x="74" y="28"/>
                  </a:moveTo>
                  <a:cubicBezTo>
                    <a:pt x="59" y="36"/>
                    <a:pt x="59" y="36"/>
                    <a:pt x="59" y="36"/>
                  </a:cubicBezTo>
                  <a:cubicBezTo>
                    <a:pt x="57" y="33"/>
                    <a:pt x="54" y="30"/>
                    <a:pt x="51" y="29"/>
                  </a:cubicBezTo>
                  <a:cubicBezTo>
                    <a:pt x="57" y="12"/>
                    <a:pt x="57" y="12"/>
                    <a:pt x="57" y="12"/>
                  </a:cubicBezTo>
                  <a:cubicBezTo>
                    <a:pt x="64" y="15"/>
                    <a:pt x="70" y="20"/>
                    <a:pt x="74" y="28"/>
                  </a:cubicBezTo>
                  <a:close/>
                  <a:moveTo>
                    <a:pt x="48" y="55"/>
                  </a:moveTo>
                  <a:cubicBezTo>
                    <a:pt x="43" y="57"/>
                    <a:pt x="37" y="55"/>
                    <a:pt x="35" y="50"/>
                  </a:cubicBezTo>
                  <a:cubicBezTo>
                    <a:pt x="33" y="45"/>
                    <a:pt x="35" y="39"/>
                    <a:pt x="39" y="36"/>
                  </a:cubicBezTo>
                  <a:cubicBezTo>
                    <a:pt x="44" y="34"/>
                    <a:pt x="50" y="36"/>
                    <a:pt x="52" y="41"/>
                  </a:cubicBezTo>
                  <a:cubicBezTo>
                    <a:pt x="55" y="46"/>
                    <a:pt x="53" y="52"/>
                    <a:pt x="48" y="55"/>
                  </a:cubicBezTo>
                  <a:close/>
                  <a:moveTo>
                    <a:pt x="54" y="10"/>
                  </a:moveTo>
                  <a:cubicBezTo>
                    <a:pt x="48" y="28"/>
                    <a:pt x="48" y="28"/>
                    <a:pt x="48" y="28"/>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2"/>
                    <a:pt x="29" y="34"/>
                    <a:pt x="28" y="37"/>
                  </a:cubicBezTo>
                  <a:cubicBezTo>
                    <a:pt x="11" y="31"/>
                    <a:pt x="11" y="31"/>
                    <a:pt x="11" y="31"/>
                  </a:cubicBezTo>
                  <a:cubicBezTo>
                    <a:pt x="14" y="24"/>
                    <a:pt x="20" y="17"/>
                    <a:pt x="27" y="13"/>
                  </a:cubicBezTo>
                  <a:close/>
                  <a:moveTo>
                    <a:pt x="10" y="35"/>
                  </a:moveTo>
                  <a:cubicBezTo>
                    <a:pt x="27" y="41"/>
                    <a:pt x="27" y="41"/>
                    <a:pt x="27" y="41"/>
                  </a:cubicBezTo>
                  <a:cubicBezTo>
                    <a:pt x="26" y="44"/>
                    <a:pt x="26" y="48"/>
                    <a:pt x="27" y="51"/>
                  </a:cubicBezTo>
                  <a:cubicBezTo>
                    <a:pt x="11" y="59"/>
                    <a:pt x="11" y="59"/>
                    <a:pt x="11" y="59"/>
                  </a:cubicBezTo>
                  <a:cubicBezTo>
                    <a:pt x="8" y="51"/>
                    <a:pt x="8" y="42"/>
                    <a:pt x="10" y="35"/>
                  </a:cubicBezTo>
                  <a:close/>
                  <a:moveTo>
                    <a:pt x="13" y="62"/>
                  </a:moveTo>
                  <a:cubicBezTo>
                    <a:pt x="28" y="55"/>
                    <a:pt x="28" y="55"/>
                    <a:pt x="28" y="55"/>
                  </a:cubicBezTo>
                  <a:cubicBezTo>
                    <a:pt x="30" y="58"/>
                    <a:pt x="33" y="61"/>
                    <a:pt x="36" y="62"/>
                  </a:cubicBezTo>
                  <a:cubicBezTo>
                    <a:pt x="30" y="79"/>
                    <a:pt x="30" y="79"/>
                    <a:pt x="30" y="79"/>
                  </a:cubicBezTo>
                  <a:cubicBezTo>
                    <a:pt x="23" y="76"/>
                    <a:pt x="17" y="70"/>
                    <a:pt x="13" y="62"/>
                  </a:cubicBezTo>
                  <a:close/>
                  <a:moveTo>
                    <a:pt x="33" y="80"/>
                  </a:moveTo>
                  <a:cubicBezTo>
                    <a:pt x="39" y="63"/>
                    <a:pt x="39" y="63"/>
                    <a:pt x="39" y="63"/>
                  </a:cubicBezTo>
                  <a:cubicBezTo>
                    <a:pt x="42"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8" y="56"/>
                    <a:pt x="60" y="53"/>
                  </a:cubicBezTo>
                  <a:cubicBezTo>
                    <a:pt x="76" y="59"/>
                    <a:pt x="76" y="59"/>
                    <a:pt x="76" y="59"/>
                  </a:cubicBezTo>
                  <a:cubicBezTo>
                    <a:pt x="73" y="67"/>
                    <a:pt x="68" y="74"/>
                    <a:pt x="60" y="78"/>
                  </a:cubicBezTo>
                  <a:close/>
                  <a:moveTo>
                    <a:pt x="77" y="56"/>
                  </a:moveTo>
                  <a:cubicBezTo>
                    <a:pt x="61" y="50"/>
                    <a:pt x="61" y="50"/>
                    <a:pt x="61" y="50"/>
                  </a:cubicBezTo>
                  <a:cubicBezTo>
                    <a:pt x="62" y="46"/>
                    <a:pt x="62" y="42"/>
                    <a:pt x="60" y="39"/>
                  </a:cubicBezTo>
                  <a:cubicBezTo>
                    <a:pt x="76" y="31"/>
                    <a:pt x="76" y="31"/>
                    <a:pt x="76" y="31"/>
                  </a:cubicBezTo>
                  <a:cubicBezTo>
                    <a:pt x="79" y="39"/>
                    <a:pt x="79" y="48"/>
                    <a:pt x="77"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84" name="Freeform 9"/>
            <p:cNvSpPr>
              <a:spLocks noEditPoints="1"/>
            </p:cNvSpPr>
            <p:nvPr/>
          </p:nvSpPr>
          <p:spPr bwMode="auto">
            <a:xfrm>
              <a:off x="1123950" y="2479676"/>
              <a:ext cx="92075" cy="96838"/>
            </a:xfrm>
            <a:custGeom>
              <a:avLst/>
              <a:gdLst>
                <a:gd name="T0" fmla="*/ 81 w 87"/>
                <a:gd name="T1" fmla="*/ 23 h 91"/>
                <a:gd name="T2" fmla="*/ 79 w 87"/>
                <a:gd name="T3" fmla="*/ 19 h 91"/>
                <a:gd name="T4" fmla="*/ 71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7 w 87"/>
                <a:gd name="T33" fmla="*/ 22 h 91"/>
                <a:gd name="T34" fmla="*/ 9 w 87"/>
                <a:gd name="T35" fmla="*/ 31 h 91"/>
                <a:gd name="T36" fmla="*/ 7 w 87"/>
                <a:gd name="T37" fmla="*/ 35 h 91"/>
                <a:gd name="T38" fmla="*/ 1 w 87"/>
                <a:gd name="T39" fmla="*/ 41 h 91"/>
                <a:gd name="T40" fmla="*/ 0 w 87"/>
                <a:gd name="T41" fmla="*/ 45 h 91"/>
                <a:gd name="T42" fmla="*/ 6 w 87"/>
                <a:gd name="T43" fmla="*/ 52 h 91"/>
                <a:gd name="T44" fmla="*/ 7 w 87"/>
                <a:gd name="T45" fmla="*/ 56 h 91"/>
                <a:gd name="T46" fmla="*/ 4 w 87"/>
                <a:gd name="T47" fmla="*/ 64 h 91"/>
                <a:gd name="T48" fmla="*/ 6 w 87"/>
                <a:gd name="T49" fmla="*/ 68 h 91"/>
                <a:gd name="T50" fmla="*/ 15 w 87"/>
                <a:gd name="T51" fmla="*/ 71 h 91"/>
                <a:gd name="T52" fmla="*/ 18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6 w 87"/>
                <a:gd name="T65" fmla="*/ 91 h 91"/>
                <a:gd name="T66" fmla="*/ 52 w 87"/>
                <a:gd name="T67" fmla="*/ 84 h 91"/>
                <a:gd name="T68" fmla="*/ 56 w 87"/>
                <a:gd name="T69" fmla="*/ 83 h 91"/>
                <a:gd name="T70" fmla="*/ 63 w 87"/>
                <a:gd name="T71" fmla="*/ 86 h 91"/>
                <a:gd name="T72" fmla="*/ 64 w 87"/>
                <a:gd name="T73" fmla="*/ 79 h 91"/>
                <a:gd name="T74" fmla="*/ 68 w 87"/>
                <a:gd name="T75" fmla="*/ 76 h 91"/>
                <a:gd name="T76" fmla="*/ 76 w 87"/>
                <a:gd name="T77" fmla="*/ 76 h 91"/>
                <a:gd name="T78" fmla="*/ 79 w 87"/>
                <a:gd name="T79" fmla="*/ 72 h 91"/>
                <a:gd name="T80" fmla="*/ 78 w 87"/>
                <a:gd name="T81" fmla="*/ 63 h 91"/>
                <a:gd name="T82" fmla="*/ 80 w 87"/>
                <a:gd name="T83" fmla="*/ 59 h 91"/>
                <a:gd name="T84" fmla="*/ 87 w 87"/>
                <a:gd name="T85" fmla="*/ 54 h 91"/>
                <a:gd name="T86" fmla="*/ 87 w 87"/>
                <a:gd name="T87" fmla="*/ 49 h 91"/>
                <a:gd name="T88" fmla="*/ 82 w 87"/>
                <a:gd name="T89" fmla="*/ 43 h 91"/>
                <a:gd name="T90" fmla="*/ 81 w 87"/>
                <a:gd name="T91" fmla="*/ 38 h 91"/>
                <a:gd name="T92" fmla="*/ 85 w 87"/>
                <a:gd name="T93" fmla="*/ 30 h 91"/>
                <a:gd name="T94" fmla="*/ 75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2 w 87"/>
                <a:gd name="T107" fmla="*/ 31 h 91"/>
                <a:gd name="T108" fmla="*/ 27 w 87"/>
                <a:gd name="T109" fmla="*/ 41 h 91"/>
                <a:gd name="T110" fmla="*/ 11 w 87"/>
                <a:gd name="T111" fmla="*/ 34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3" y="25"/>
                    <a:pt x="82" y="24"/>
                    <a:pt x="81" y="23"/>
                  </a:cubicBezTo>
                  <a:cubicBezTo>
                    <a:pt x="76" y="25"/>
                    <a:pt x="76" y="25"/>
                    <a:pt x="76" y="25"/>
                  </a:cubicBezTo>
                  <a:cubicBezTo>
                    <a:pt x="76" y="24"/>
                    <a:pt x="76" y="23"/>
                    <a:pt x="75" y="23"/>
                  </a:cubicBezTo>
                  <a:cubicBezTo>
                    <a:pt x="79" y="19"/>
                    <a:pt x="79" y="19"/>
                    <a:pt x="79" y="19"/>
                  </a:cubicBezTo>
                  <a:cubicBezTo>
                    <a:pt x="78" y="18"/>
                    <a:pt x="78" y="17"/>
                    <a:pt x="77" y="16"/>
                  </a:cubicBezTo>
                  <a:cubicBezTo>
                    <a:pt x="72" y="19"/>
                    <a:pt x="72" y="19"/>
                    <a:pt x="72" y="19"/>
                  </a:cubicBezTo>
                  <a:cubicBezTo>
                    <a:pt x="72" y="18"/>
                    <a:pt x="71" y="18"/>
                    <a:pt x="71" y="17"/>
                  </a:cubicBezTo>
                  <a:cubicBezTo>
                    <a:pt x="74" y="13"/>
                    <a:pt x="74" y="13"/>
                    <a:pt x="74" y="13"/>
                  </a:cubicBezTo>
                  <a:cubicBezTo>
                    <a:pt x="73" y="12"/>
                    <a:pt x="72" y="11"/>
                    <a:pt x="71" y="10"/>
                  </a:cubicBezTo>
                  <a:cubicBezTo>
                    <a:pt x="67" y="14"/>
                    <a:pt x="67" y="14"/>
                    <a:pt x="67" y="14"/>
                  </a:cubicBezTo>
                  <a:cubicBezTo>
                    <a:pt x="67" y="14"/>
                    <a:pt x="66" y="13"/>
                    <a:pt x="65" y="13"/>
                  </a:cubicBezTo>
                  <a:cubicBezTo>
                    <a:pt x="68" y="7"/>
                    <a:pt x="68" y="7"/>
                    <a:pt x="68" y="7"/>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7"/>
                    <a:pt x="55" y="7"/>
                    <a:pt x="55" y="7"/>
                  </a:cubicBezTo>
                  <a:cubicBezTo>
                    <a:pt x="55" y="7"/>
                    <a:pt x="54" y="7"/>
                    <a:pt x="53" y="7"/>
                  </a:cubicBezTo>
                  <a:cubicBezTo>
                    <a:pt x="54" y="1"/>
                    <a:pt x="54" y="1"/>
                    <a:pt x="54" y="1"/>
                  </a:cubicBezTo>
                  <a:cubicBezTo>
                    <a:pt x="52" y="1"/>
                    <a:pt x="51" y="1"/>
                    <a:pt x="50" y="0"/>
                  </a:cubicBezTo>
                  <a:cubicBezTo>
                    <a:pt x="49" y="6"/>
                    <a:pt x="49" y="6"/>
                    <a:pt x="49" y="6"/>
                  </a:cubicBezTo>
                  <a:cubicBezTo>
                    <a:pt x="48" y="6"/>
                    <a:pt x="47" y="6"/>
                    <a:pt x="46" y="6"/>
                  </a:cubicBezTo>
                  <a:cubicBezTo>
                    <a:pt x="46" y="0"/>
                    <a:pt x="46" y="0"/>
                    <a:pt x="46" y="0"/>
                  </a:cubicBezTo>
                  <a:cubicBezTo>
                    <a:pt x="45" y="0"/>
                    <a:pt x="44"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4" y="7"/>
                    <a:pt x="33" y="7"/>
                  </a:cubicBezTo>
                  <a:cubicBezTo>
                    <a:pt x="31" y="2"/>
                    <a:pt x="31" y="2"/>
                    <a:pt x="31" y="2"/>
                  </a:cubicBezTo>
                  <a:cubicBezTo>
                    <a:pt x="29" y="3"/>
                    <a:pt x="28" y="3"/>
                    <a:pt x="27" y="3"/>
                  </a:cubicBezTo>
                  <a:cubicBezTo>
                    <a:pt x="29" y="9"/>
                    <a:pt x="29" y="9"/>
                    <a:pt x="29" y="9"/>
                  </a:cubicBezTo>
                  <a:cubicBezTo>
                    <a:pt x="28" y="9"/>
                    <a:pt x="28" y="9"/>
                    <a:pt x="27" y="9"/>
                  </a:cubicBezTo>
                  <a:cubicBezTo>
                    <a:pt x="27" y="10"/>
                    <a:pt x="27" y="10"/>
                    <a:pt x="27" y="10"/>
                  </a:cubicBezTo>
                  <a:cubicBezTo>
                    <a:pt x="23" y="5"/>
                    <a:pt x="23" y="5"/>
                    <a:pt x="23" y="5"/>
                  </a:cubicBezTo>
                  <a:cubicBezTo>
                    <a:pt x="22" y="6"/>
                    <a:pt x="21" y="6"/>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1" y="16"/>
                    <a:pt x="10" y="17"/>
                    <a:pt x="9" y="18"/>
                  </a:cubicBezTo>
                  <a:cubicBezTo>
                    <a:pt x="13" y="22"/>
                    <a:pt x="13" y="22"/>
                    <a:pt x="13" y="22"/>
                  </a:cubicBezTo>
                  <a:cubicBezTo>
                    <a:pt x="12" y="23"/>
                    <a:pt x="12" y="23"/>
                    <a:pt x="12" y="24"/>
                  </a:cubicBezTo>
                  <a:cubicBezTo>
                    <a:pt x="7" y="22"/>
                    <a:pt x="7" y="22"/>
                    <a:pt x="7" y="22"/>
                  </a:cubicBezTo>
                  <a:cubicBezTo>
                    <a:pt x="6" y="23"/>
                    <a:pt x="6" y="24"/>
                    <a:pt x="5" y="25"/>
                  </a:cubicBezTo>
                  <a:cubicBezTo>
                    <a:pt x="9" y="28"/>
                    <a:pt x="9" y="28"/>
                    <a:pt x="9" y="28"/>
                  </a:cubicBezTo>
                  <a:cubicBezTo>
                    <a:pt x="9" y="29"/>
                    <a:pt x="9" y="30"/>
                    <a:pt x="9" y="31"/>
                  </a:cubicBezTo>
                  <a:cubicBezTo>
                    <a:pt x="3" y="29"/>
                    <a:pt x="3" y="29"/>
                    <a:pt x="3" y="29"/>
                  </a:cubicBezTo>
                  <a:cubicBezTo>
                    <a:pt x="3" y="30"/>
                    <a:pt x="3" y="31"/>
                    <a:pt x="2" y="33"/>
                  </a:cubicBezTo>
                  <a:cubicBezTo>
                    <a:pt x="7" y="35"/>
                    <a:pt x="7" y="35"/>
                    <a:pt x="7" y="35"/>
                  </a:cubicBezTo>
                  <a:cubicBezTo>
                    <a:pt x="7" y="36"/>
                    <a:pt x="7" y="37"/>
                    <a:pt x="7" y="37"/>
                  </a:cubicBezTo>
                  <a:cubicBezTo>
                    <a:pt x="1" y="37"/>
                    <a:pt x="1" y="37"/>
                    <a:pt x="1" y="37"/>
                  </a:cubicBezTo>
                  <a:cubicBezTo>
                    <a:pt x="1" y="38"/>
                    <a:pt x="1" y="39"/>
                    <a:pt x="1" y="41"/>
                  </a:cubicBezTo>
                  <a:cubicBezTo>
                    <a:pt x="6" y="42"/>
                    <a:pt x="6" y="42"/>
                    <a:pt x="6" y="42"/>
                  </a:cubicBezTo>
                  <a:cubicBezTo>
                    <a:pt x="6" y="43"/>
                    <a:pt x="6" y="44"/>
                    <a:pt x="6" y="44"/>
                  </a:cubicBezTo>
                  <a:cubicBezTo>
                    <a:pt x="0" y="45"/>
                    <a:pt x="0" y="45"/>
                    <a:pt x="0" y="45"/>
                  </a:cubicBezTo>
                  <a:cubicBezTo>
                    <a:pt x="0" y="46"/>
                    <a:pt x="0" y="48"/>
                    <a:pt x="1" y="49"/>
                  </a:cubicBezTo>
                  <a:cubicBezTo>
                    <a:pt x="6" y="49"/>
                    <a:pt x="6" y="49"/>
                    <a:pt x="6" y="49"/>
                  </a:cubicBezTo>
                  <a:cubicBezTo>
                    <a:pt x="6" y="50"/>
                    <a:pt x="6" y="51"/>
                    <a:pt x="6" y="52"/>
                  </a:cubicBezTo>
                  <a:cubicBezTo>
                    <a:pt x="1" y="53"/>
                    <a:pt x="1" y="53"/>
                    <a:pt x="1" y="53"/>
                  </a:cubicBezTo>
                  <a:cubicBezTo>
                    <a:pt x="1" y="54"/>
                    <a:pt x="2" y="56"/>
                    <a:pt x="2" y="57"/>
                  </a:cubicBezTo>
                  <a:cubicBezTo>
                    <a:pt x="7" y="56"/>
                    <a:pt x="7" y="56"/>
                    <a:pt x="7" y="56"/>
                  </a:cubicBezTo>
                  <a:cubicBezTo>
                    <a:pt x="7" y="57"/>
                    <a:pt x="8" y="58"/>
                    <a:pt x="8" y="59"/>
                  </a:cubicBezTo>
                  <a:cubicBezTo>
                    <a:pt x="3" y="61"/>
                    <a:pt x="3" y="61"/>
                    <a:pt x="3" y="61"/>
                  </a:cubicBezTo>
                  <a:cubicBezTo>
                    <a:pt x="4" y="62"/>
                    <a:pt x="4" y="63"/>
                    <a:pt x="4" y="64"/>
                  </a:cubicBezTo>
                  <a:cubicBezTo>
                    <a:pt x="10" y="63"/>
                    <a:pt x="10" y="63"/>
                    <a:pt x="10" y="63"/>
                  </a:cubicBezTo>
                  <a:cubicBezTo>
                    <a:pt x="10" y="63"/>
                    <a:pt x="10" y="64"/>
                    <a:pt x="11" y="65"/>
                  </a:cubicBezTo>
                  <a:cubicBezTo>
                    <a:pt x="6" y="68"/>
                    <a:pt x="6" y="68"/>
                    <a:pt x="6" y="68"/>
                  </a:cubicBezTo>
                  <a:cubicBezTo>
                    <a:pt x="7" y="70"/>
                    <a:pt x="8" y="70"/>
                    <a:pt x="8" y="71"/>
                  </a:cubicBezTo>
                  <a:cubicBezTo>
                    <a:pt x="13" y="69"/>
                    <a:pt x="13" y="69"/>
                    <a:pt x="13" y="69"/>
                  </a:cubicBezTo>
                  <a:cubicBezTo>
                    <a:pt x="14" y="70"/>
                    <a:pt x="14" y="70"/>
                    <a:pt x="15" y="71"/>
                  </a:cubicBezTo>
                  <a:cubicBezTo>
                    <a:pt x="11" y="75"/>
                    <a:pt x="11" y="75"/>
                    <a:pt x="11" y="75"/>
                  </a:cubicBezTo>
                  <a:cubicBezTo>
                    <a:pt x="12" y="76"/>
                    <a:pt x="13" y="77"/>
                    <a:pt x="13" y="78"/>
                  </a:cubicBezTo>
                  <a:cubicBezTo>
                    <a:pt x="18" y="74"/>
                    <a:pt x="18" y="74"/>
                    <a:pt x="18" y="74"/>
                  </a:cubicBezTo>
                  <a:cubicBezTo>
                    <a:pt x="18" y="75"/>
                    <a:pt x="19" y="75"/>
                    <a:pt x="19" y="76"/>
                  </a:cubicBezTo>
                  <a:cubicBezTo>
                    <a:pt x="17" y="81"/>
                    <a:pt x="17" y="81"/>
                    <a:pt x="17" y="81"/>
                  </a:cubicBezTo>
                  <a:cubicBezTo>
                    <a:pt x="18" y="81"/>
                    <a:pt x="18" y="82"/>
                    <a:pt x="19" y="83"/>
                  </a:cubicBezTo>
                  <a:cubicBezTo>
                    <a:pt x="23" y="79"/>
                    <a:pt x="23" y="79"/>
                    <a:pt x="23" y="79"/>
                  </a:cubicBezTo>
                  <a:cubicBezTo>
                    <a:pt x="24" y="79"/>
                    <a:pt x="24" y="80"/>
                    <a:pt x="25" y="80"/>
                  </a:cubicBezTo>
                  <a:cubicBezTo>
                    <a:pt x="23" y="85"/>
                    <a:pt x="23" y="85"/>
                    <a:pt x="23" y="85"/>
                  </a:cubicBezTo>
                  <a:cubicBezTo>
                    <a:pt x="24" y="86"/>
                    <a:pt x="25" y="86"/>
                    <a:pt x="26" y="87"/>
                  </a:cubicBezTo>
                  <a:cubicBezTo>
                    <a:pt x="29" y="82"/>
                    <a:pt x="29" y="82"/>
                    <a:pt x="29" y="82"/>
                  </a:cubicBezTo>
                  <a:cubicBezTo>
                    <a:pt x="30" y="82"/>
                    <a:pt x="30" y="83"/>
                    <a:pt x="31" y="83"/>
                  </a:cubicBezTo>
                  <a:cubicBezTo>
                    <a:pt x="30" y="89"/>
                    <a:pt x="30" y="89"/>
                    <a:pt x="30" y="89"/>
                  </a:cubicBezTo>
                  <a:cubicBezTo>
                    <a:pt x="31" y="89"/>
                    <a:pt x="32" y="89"/>
                    <a:pt x="33" y="89"/>
                  </a:cubicBezTo>
                  <a:cubicBezTo>
                    <a:pt x="35" y="84"/>
                    <a:pt x="35" y="84"/>
                    <a:pt x="35" y="84"/>
                  </a:cubicBezTo>
                  <a:cubicBezTo>
                    <a:pt x="36" y="84"/>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6" y="91"/>
                    <a:pt x="46" y="91"/>
                    <a:pt x="46" y="91"/>
                  </a:cubicBezTo>
                  <a:cubicBezTo>
                    <a:pt x="47" y="91"/>
                    <a:pt x="48" y="91"/>
                    <a:pt x="49" y="90"/>
                  </a:cubicBezTo>
                  <a:cubicBezTo>
                    <a:pt x="49" y="85"/>
                    <a:pt x="49" y="85"/>
                    <a:pt x="49" y="85"/>
                  </a:cubicBezTo>
                  <a:cubicBezTo>
                    <a:pt x="50" y="85"/>
                    <a:pt x="51" y="85"/>
                    <a:pt x="52" y="84"/>
                  </a:cubicBezTo>
                  <a:cubicBezTo>
                    <a:pt x="53" y="90"/>
                    <a:pt x="53" y="90"/>
                    <a:pt x="53" y="90"/>
                  </a:cubicBezTo>
                  <a:cubicBezTo>
                    <a:pt x="54" y="89"/>
                    <a:pt x="56" y="89"/>
                    <a:pt x="57" y="89"/>
                  </a:cubicBezTo>
                  <a:cubicBezTo>
                    <a:pt x="56" y="83"/>
                    <a:pt x="56" y="83"/>
                    <a:pt x="56" y="83"/>
                  </a:cubicBezTo>
                  <a:cubicBezTo>
                    <a:pt x="57" y="83"/>
                    <a:pt x="57" y="83"/>
                    <a:pt x="58" y="82"/>
                  </a:cubicBezTo>
                  <a:cubicBezTo>
                    <a:pt x="61" y="87"/>
                    <a:pt x="61" y="87"/>
                    <a:pt x="61" y="87"/>
                  </a:cubicBezTo>
                  <a:cubicBezTo>
                    <a:pt x="61" y="87"/>
                    <a:pt x="62" y="87"/>
                    <a:pt x="63" y="86"/>
                  </a:cubicBezTo>
                  <a:cubicBezTo>
                    <a:pt x="63" y="86"/>
                    <a:pt x="63" y="86"/>
                    <a:pt x="64" y="86"/>
                  </a:cubicBezTo>
                  <a:cubicBezTo>
                    <a:pt x="62" y="80"/>
                    <a:pt x="62" y="80"/>
                    <a:pt x="62" y="80"/>
                  </a:cubicBezTo>
                  <a:cubicBezTo>
                    <a:pt x="63" y="80"/>
                    <a:pt x="64" y="80"/>
                    <a:pt x="64" y="79"/>
                  </a:cubicBezTo>
                  <a:cubicBezTo>
                    <a:pt x="68" y="83"/>
                    <a:pt x="68" y="83"/>
                    <a:pt x="68" y="83"/>
                  </a:cubicBezTo>
                  <a:cubicBezTo>
                    <a:pt x="69" y="83"/>
                    <a:pt x="70" y="82"/>
                    <a:pt x="70" y="81"/>
                  </a:cubicBezTo>
                  <a:cubicBezTo>
                    <a:pt x="68" y="76"/>
                    <a:pt x="68" y="76"/>
                    <a:pt x="68" y="76"/>
                  </a:cubicBezTo>
                  <a:cubicBezTo>
                    <a:pt x="68" y="76"/>
                    <a:pt x="69" y="75"/>
                    <a:pt x="70" y="75"/>
                  </a:cubicBezTo>
                  <a:cubicBezTo>
                    <a:pt x="74" y="78"/>
                    <a:pt x="74" y="78"/>
                    <a:pt x="74" y="78"/>
                  </a:cubicBezTo>
                  <a:cubicBezTo>
                    <a:pt x="75" y="77"/>
                    <a:pt x="75" y="77"/>
                    <a:pt x="76" y="76"/>
                  </a:cubicBezTo>
                  <a:cubicBezTo>
                    <a:pt x="73" y="71"/>
                    <a:pt x="73" y="71"/>
                    <a:pt x="73" y="71"/>
                  </a:cubicBezTo>
                  <a:cubicBezTo>
                    <a:pt x="73" y="71"/>
                    <a:pt x="74" y="70"/>
                    <a:pt x="74" y="69"/>
                  </a:cubicBezTo>
                  <a:cubicBezTo>
                    <a:pt x="79" y="72"/>
                    <a:pt x="79" y="72"/>
                    <a:pt x="79" y="72"/>
                  </a:cubicBezTo>
                  <a:cubicBezTo>
                    <a:pt x="80" y="71"/>
                    <a:pt x="80" y="70"/>
                    <a:pt x="81" y="69"/>
                  </a:cubicBezTo>
                  <a:cubicBezTo>
                    <a:pt x="77" y="66"/>
                    <a:pt x="77" y="66"/>
                    <a:pt x="77" y="66"/>
                  </a:cubicBezTo>
                  <a:cubicBezTo>
                    <a:pt x="77" y="65"/>
                    <a:pt x="78" y="64"/>
                    <a:pt x="78" y="63"/>
                  </a:cubicBezTo>
                  <a:cubicBezTo>
                    <a:pt x="83" y="65"/>
                    <a:pt x="83" y="65"/>
                    <a:pt x="83" y="65"/>
                  </a:cubicBezTo>
                  <a:cubicBezTo>
                    <a:pt x="83" y="64"/>
                    <a:pt x="84" y="63"/>
                    <a:pt x="84" y="62"/>
                  </a:cubicBezTo>
                  <a:cubicBezTo>
                    <a:pt x="80" y="59"/>
                    <a:pt x="80" y="59"/>
                    <a:pt x="80" y="59"/>
                  </a:cubicBezTo>
                  <a:cubicBezTo>
                    <a:pt x="80" y="58"/>
                    <a:pt x="80" y="58"/>
                    <a:pt x="80" y="57"/>
                  </a:cubicBezTo>
                  <a:cubicBezTo>
                    <a:pt x="86" y="57"/>
                    <a:pt x="86" y="57"/>
                    <a:pt x="86" y="57"/>
                  </a:cubicBezTo>
                  <a:cubicBezTo>
                    <a:pt x="86" y="56"/>
                    <a:pt x="86" y="55"/>
                    <a:pt x="87" y="54"/>
                  </a:cubicBezTo>
                  <a:cubicBezTo>
                    <a:pt x="81" y="52"/>
                    <a:pt x="81" y="52"/>
                    <a:pt x="81" y="52"/>
                  </a:cubicBezTo>
                  <a:cubicBezTo>
                    <a:pt x="82" y="51"/>
                    <a:pt x="82" y="51"/>
                    <a:pt x="82" y="50"/>
                  </a:cubicBezTo>
                  <a:cubicBezTo>
                    <a:pt x="87" y="49"/>
                    <a:pt x="87" y="49"/>
                    <a:pt x="87" y="49"/>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5"/>
                  </a:cubicBezTo>
                  <a:cubicBezTo>
                    <a:pt x="86" y="33"/>
                    <a:pt x="86" y="33"/>
                    <a:pt x="86" y="33"/>
                  </a:cubicBezTo>
                  <a:cubicBezTo>
                    <a:pt x="85" y="32"/>
                    <a:pt x="85" y="31"/>
                    <a:pt x="85" y="30"/>
                  </a:cubicBezTo>
                  <a:cubicBezTo>
                    <a:pt x="79" y="31"/>
                    <a:pt x="79" y="31"/>
                    <a:pt x="79" y="31"/>
                  </a:cubicBezTo>
                  <a:cubicBezTo>
                    <a:pt x="79" y="30"/>
                    <a:pt x="79" y="30"/>
                    <a:pt x="78" y="29"/>
                  </a:cubicBezTo>
                  <a:close/>
                  <a:moveTo>
                    <a:pt x="75" y="28"/>
                  </a:moveTo>
                  <a:cubicBezTo>
                    <a:pt x="59" y="36"/>
                    <a:pt x="59" y="36"/>
                    <a:pt x="59" y="36"/>
                  </a:cubicBezTo>
                  <a:cubicBezTo>
                    <a:pt x="57" y="32"/>
                    <a:pt x="54" y="30"/>
                    <a:pt x="51" y="29"/>
                  </a:cubicBezTo>
                  <a:cubicBezTo>
                    <a:pt x="57" y="12"/>
                    <a:pt x="57" y="12"/>
                    <a:pt x="57" y="12"/>
                  </a:cubicBezTo>
                  <a:cubicBezTo>
                    <a:pt x="64" y="15"/>
                    <a:pt x="71" y="20"/>
                    <a:pt x="75" y="28"/>
                  </a:cubicBezTo>
                  <a:close/>
                  <a:moveTo>
                    <a:pt x="48" y="55"/>
                  </a:moveTo>
                  <a:cubicBezTo>
                    <a:pt x="43" y="57"/>
                    <a:pt x="37" y="55"/>
                    <a:pt x="35" y="50"/>
                  </a:cubicBezTo>
                  <a:cubicBezTo>
                    <a:pt x="33" y="45"/>
                    <a:pt x="35" y="39"/>
                    <a:pt x="40" y="36"/>
                  </a:cubicBezTo>
                  <a:cubicBezTo>
                    <a:pt x="45" y="34"/>
                    <a:pt x="50" y="36"/>
                    <a:pt x="53" y="41"/>
                  </a:cubicBezTo>
                  <a:cubicBezTo>
                    <a:pt x="55" y="46"/>
                    <a:pt x="53" y="52"/>
                    <a:pt x="48" y="55"/>
                  </a:cubicBezTo>
                  <a:close/>
                  <a:moveTo>
                    <a:pt x="54" y="10"/>
                  </a:moveTo>
                  <a:cubicBezTo>
                    <a:pt x="48" y="27"/>
                    <a:pt x="48" y="27"/>
                    <a:pt x="48" y="27"/>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1"/>
                    <a:pt x="29" y="34"/>
                    <a:pt x="28" y="37"/>
                  </a:cubicBezTo>
                  <a:cubicBezTo>
                    <a:pt x="12" y="31"/>
                    <a:pt x="12" y="31"/>
                    <a:pt x="12" y="31"/>
                  </a:cubicBezTo>
                  <a:cubicBezTo>
                    <a:pt x="15" y="24"/>
                    <a:pt x="20" y="17"/>
                    <a:pt x="27" y="13"/>
                  </a:cubicBezTo>
                  <a:close/>
                  <a:moveTo>
                    <a:pt x="11" y="34"/>
                  </a:moveTo>
                  <a:cubicBezTo>
                    <a:pt x="27" y="41"/>
                    <a:pt x="27" y="41"/>
                    <a:pt x="27" y="41"/>
                  </a:cubicBezTo>
                  <a:cubicBezTo>
                    <a:pt x="26" y="44"/>
                    <a:pt x="26" y="48"/>
                    <a:pt x="27" y="51"/>
                  </a:cubicBezTo>
                  <a:cubicBezTo>
                    <a:pt x="12" y="59"/>
                    <a:pt x="12" y="59"/>
                    <a:pt x="12" y="59"/>
                  </a:cubicBezTo>
                  <a:cubicBezTo>
                    <a:pt x="8" y="51"/>
                    <a:pt x="8" y="42"/>
                    <a:pt x="11" y="34"/>
                  </a:cubicBezTo>
                  <a:close/>
                  <a:moveTo>
                    <a:pt x="13" y="62"/>
                  </a:moveTo>
                  <a:cubicBezTo>
                    <a:pt x="29" y="55"/>
                    <a:pt x="29" y="55"/>
                    <a:pt x="29" y="55"/>
                  </a:cubicBezTo>
                  <a:cubicBezTo>
                    <a:pt x="30" y="58"/>
                    <a:pt x="33" y="60"/>
                    <a:pt x="36" y="62"/>
                  </a:cubicBezTo>
                  <a:cubicBezTo>
                    <a:pt x="30" y="79"/>
                    <a:pt x="30" y="79"/>
                    <a:pt x="30" y="79"/>
                  </a:cubicBezTo>
                  <a:cubicBezTo>
                    <a:pt x="23" y="76"/>
                    <a:pt x="17" y="70"/>
                    <a:pt x="13" y="62"/>
                  </a:cubicBezTo>
                  <a:close/>
                  <a:moveTo>
                    <a:pt x="33" y="80"/>
                  </a:moveTo>
                  <a:cubicBezTo>
                    <a:pt x="39" y="63"/>
                    <a:pt x="39" y="63"/>
                    <a:pt x="39" y="63"/>
                  </a:cubicBezTo>
                  <a:cubicBezTo>
                    <a:pt x="43"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9" y="56"/>
                    <a:pt x="60" y="53"/>
                  </a:cubicBezTo>
                  <a:cubicBezTo>
                    <a:pt x="76" y="59"/>
                    <a:pt x="76" y="59"/>
                    <a:pt x="76" y="59"/>
                  </a:cubicBezTo>
                  <a:cubicBezTo>
                    <a:pt x="73" y="67"/>
                    <a:pt x="68" y="73"/>
                    <a:pt x="60" y="78"/>
                  </a:cubicBezTo>
                  <a:close/>
                  <a:moveTo>
                    <a:pt x="77" y="56"/>
                  </a:moveTo>
                  <a:cubicBezTo>
                    <a:pt x="61" y="50"/>
                    <a:pt x="61" y="50"/>
                    <a:pt x="61" y="50"/>
                  </a:cubicBezTo>
                  <a:cubicBezTo>
                    <a:pt x="62" y="46"/>
                    <a:pt x="62" y="42"/>
                    <a:pt x="60" y="39"/>
                  </a:cubicBezTo>
                  <a:cubicBezTo>
                    <a:pt x="76" y="31"/>
                    <a:pt x="76" y="31"/>
                    <a:pt x="76" y="31"/>
                  </a:cubicBezTo>
                  <a:cubicBezTo>
                    <a:pt x="79" y="39"/>
                    <a:pt x="80" y="48"/>
                    <a:pt x="77"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85" name="Freeform 10"/>
            <p:cNvSpPr>
              <a:spLocks noEditPoints="1"/>
            </p:cNvSpPr>
            <p:nvPr/>
          </p:nvSpPr>
          <p:spPr bwMode="auto">
            <a:xfrm>
              <a:off x="1171575" y="2608263"/>
              <a:ext cx="93663" cy="96838"/>
            </a:xfrm>
            <a:custGeom>
              <a:avLst/>
              <a:gdLst>
                <a:gd name="T0" fmla="*/ 81 w 87"/>
                <a:gd name="T1" fmla="*/ 23 h 91"/>
                <a:gd name="T2" fmla="*/ 78 w 87"/>
                <a:gd name="T3" fmla="*/ 19 h 91"/>
                <a:gd name="T4" fmla="*/ 70 w 87"/>
                <a:gd name="T5" fmla="*/ 17 h 91"/>
                <a:gd name="T6" fmla="*/ 67 w 87"/>
                <a:gd name="T7" fmla="*/ 14 h 91"/>
                <a:gd name="T8" fmla="*/ 64 w 87"/>
                <a:gd name="T9" fmla="*/ 6 h 91"/>
                <a:gd name="T10" fmla="*/ 60 w 87"/>
                <a:gd name="T11" fmla="*/ 4 h 91"/>
                <a:gd name="T12" fmla="*/ 52 w 87"/>
                <a:gd name="T13" fmla="*/ 7 h 91"/>
                <a:gd name="T14" fmla="*/ 48 w 87"/>
                <a:gd name="T15" fmla="*/ 6 h 91"/>
                <a:gd name="T16" fmla="*/ 42 w 87"/>
                <a:gd name="T17" fmla="*/ 0 h 91"/>
                <a:gd name="T18" fmla="*/ 37 w 87"/>
                <a:gd name="T19" fmla="*/ 0 h 91"/>
                <a:gd name="T20" fmla="*/ 32 w 87"/>
                <a:gd name="T21" fmla="*/ 7 h 91"/>
                <a:gd name="T22" fmla="*/ 28 w 87"/>
                <a:gd name="T23" fmla="*/ 9 h 91"/>
                <a:gd name="T24" fmla="*/ 23 w 87"/>
                <a:gd name="T25" fmla="*/ 5 h 91"/>
                <a:gd name="T26" fmla="*/ 20 w 87"/>
                <a:gd name="T27" fmla="*/ 14 h 91"/>
                <a:gd name="T28" fmla="*/ 17 w 87"/>
                <a:gd name="T29" fmla="*/ 17 h 91"/>
                <a:gd name="T30" fmla="*/ 8 w 87"/>
                <a:gd name="T31" fmla="*/ 18 h 91"/>
                <a:gd name="T32" fmla="*/ 6 w 87"/>
                <a:gd name="T33" fmla="*/ 22 h 91"/>
                <a:gd name="T34" fmla="*/ 8 w 87"/>
                <a:gd name="T35" fmla="*/ 31 h 91"/>
                <a:gd name="T36" fmla="*/ 6 w 87"/>
                <a:gd name="T37" fmla="*/ 35 h 91"/>
                <a:gd name="T38" fmla="*/ 0 w 87"/>
                <a:gd name="T39" fmla="*/ 41 h 91"/>
                <a:gd name="T40" fmla="*/ 0 w 87"/>
                <a:gd name="T41" fmla="*/ 45 h 91"/>
                <a:gd name="T42" fmla="*/ 6 w 87"/>
                <a:gd name="T43" fmla="*/ 52 h 91"/>
                <a:gd name="T44" fmla="*/ 6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2 w 87"/>
                <a:gd name="T57" fmla="*/ 85 h 91"/>
                <a:gd name="T58" fmla="*/ 31 w 87"/>
                <a:gd name="T59" fmla="*/ 83 h 91"/>
                <a:gd name="T60" fmla="*/ 35 w 87"/>
                <a:gd name="T61" fmla="*/ 84 h 91"/>
                <a:gd name="T62" fmla="*/ 41 w 87"/>
                <a:gd name="T63" fmla="*/ 91 h 91"/>
                <a:gd name="T64" fmla="*/ 45 w 87"/>
                <a:gd name="T65" fmla="*/ 91 h 91"/>
                <a:gd name="T66" fmla="*/ 51 w 87"/>
                <a:gd name="T67" fmla="*/ 84 h 91"/>
                <a:gd name="T68" fmla="*/ 55 w 87"/>
                <a:gd name="T69" fmla="*/ 83 h 91"/>
                <a:gd name="T70" fmla="*/ 62 w 87"/>
                <a:gd name="T71" fmla="*/ 86 h 91"/>
                <a:gd name="T72" fmla="*/ 64 w 87"/>
                <a:gd name="T73" fmla="*/ 79 h 91"/>
                <a:gd name="T74" fmla="*/ 67 w 87"/>
                <a:gd name="T75" fmla="*/ 76 h 91"/>
                <a:gd name="T76" fmla="*/ 76 w 87"/>
                <a:gd name="T77" fmla="*/ 76 h 91"/>
                <a:gd name="T78" fmla="*/ 78 w 87"/>
                <a:gd name="T79" fmla="*/ 72 h 91"/>
                <a:gd name="T80" fmla="*/ 77 w 87"/>
                <a:gd name="T81" fmla="*/ 63 h 91"/>
                <a:gd name="T82" fmla="*/ 79 w 87"/>
                <a:gd name="T83" fmla="*/ 59 h 91"/>
                <a:gd name="T84" fmla="*/ 86 w 87"/>
                <a:gd name="T85" fmla="*/ 54 h 91"/>
                <a:gd name="T86" fmla="*/ 86 w 87"/>
                <a:gd name="T87" fmla="*/ 49 h 91"/>
                <a:gd name="T88" fmla="*/ 81 w 87"/>
                <a:gd name="T89" fmla="*/ 43 h 91"/>
                <a:gd name="T90" fmla="*/ 81 w 87"/>
                <a:gd name="T91" fmla="*/ 38 h 91"/>
                <a:gd name="T92" fmla="*/ 84 w 87"/>
                <a:gd name="T93" fmla="*/ 30 h 91"/>
                <a:gd name="T94" fmla="*/ 74 w 87"/>
                <a:gd name="T95" fmla="*/ 28 h 91"/>
                <a:gd name="T96" fmla="*/ 56 w 87"/>
                <a:gd name="T97" fmla="*/ 12 h 91"/>
                <a:gd name="T98" fmla="*/ 34 w 87"/>
                <a:gd name="T99" fmla="*/ 50 h 91"/>
                <a:gd name="T100" fmla="*/ 47 w 87"/>
                <a:gd name="T101" fmla="*/ 55 h 91"/>
                <a:gd name="T102" fmla="*/ 37 w 87"/>
                <a:gd name="T103" fmla="*/ 28 h 91"/>
                <a:gd name="T104" fmla="*/ 27 w 87"/>
                <a:gd name="T105" fmla="*/ 13 h 91"/>
                <a:gd name="T106" fmla="*/ 11 w 87"/>
                <a:gd name="T107" fmla="*/ 31 h 91"/>
                <a:gd name="T108" fmla="*/ 26 w 87"/>
                <a:gd name="T109" fmla="*/ 41 h 91"/>
                <a:gd name="T110" fmla="*/ 10 w 87"/>
                <a:gd name="T111" fmla="*/ 35 h 91"/>
                <a:gd name="T112" fmla="*/ 36 w 87"/>
                <a:gd name="T113" fmla="*/ 62 h 91"/>
                <a:gd name="T114" fmla="*/ 33 w 87"/>
                <a:gd name="T115" fmla="*/ 80 h 91"/>
                <a:gd name="T116" fmla="*/ 57 w 87"/>
                <a:gd name="T117" fmla="*/ 79 h 91"/>
                <a:gd name="T118" fmla="*/ 52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2" y="26"/>
                    <a:pt x="82" y="26"/>
                    <a:pt x="82" y="26"/>
                  </a:cubicBezTo>
                  <a:cubicBezTo>
                    <a:pt x="82" y="25"/>
                    <a:pt x="81" y="24"/>
                    <a:pt x="81" y="23"/>
                  </a:cubicBezTo>
                  <a:cubicBezTo>
                    <a:pt x="76" y="25"/>
                    <a:pt x="76" y="25"/>
                    <a:pt x="76" y="25"/>
                  </a:cubicBezTo>
                  <a:cubicBezTo>
                    <a:pt x="75" y="24"/>
                    <a:pt x="75" y="23"/>
                    <a:pt x="74" y="23"/>
                  </a:cubicBezTo>
                  <a:cubicBezTo>
                    <a:pt x="78" y="19"/>
                    <a:pt x="78" y="19"/>
                    <a:pt x="78" y="19"/>
                  </a:cubicBezTo>
                  <a:cubicBezTo>
                    <a:pt x="78" y="18"/>
                    <a:pt x="77" y="17"/>
                    <a:pt x="76" y="16"/>
                  </a:cubicBezTo>
                  <a:cubicBezTo>
                    <a:pt x="72" y="19"/>
                    <a:pt x="72" y="19"/>
                    <a:pt x="72" y="19"/>
                  </a:cubicBezTo>
                  <a:cubicBezTo>
                    <a:pt x="71" y="18"/>
                    <a:pt x="71" y="18"/>
                    <a:pt x="70" y="17"/>
                  </a:cubicBezTo>
                  <a:cubicBezTo>
                    <a:pt x="73" y="13"/>
                    <a:pt x="73" y="13"/>
                    <a:pt x="73" y="13"/>
                  </a:cubicBezTo>
                  <a:cubicBezTo>
                    <a:pt x="72" y="12"/>
                    <a:pt x="72" y="11"/>
                    <a:pt x="71" y="10"/>
                  </a:cubicBezTo>
                  <a:cubicBezTo>
                    <a:pt x="67" y="14"/>
                    <a:pt x="67" y="14"/>
                    <a:pt x="67" y="14"/>
                  </a:cubicBezTo>
                  <a:cubicBezTo>
                    <a:pt x="66" y="14"/>
                    <a:pt x="65" y="13"/>
                    <a:pt x="65" y="13"/>
                  </a:cubicBezTo>
                  <a:cubicBezTo>
                    <a:pt x="67" y="7"/>
                    <a:pt x="67" y="7"/>
                    <a:pt x="67" y="7"/>
                  </a:cubicBezTo>
                  <a:cubicBezTo>
                    <a:pt x="66" y="7"/>
                    <a:pt x="65" y="6"/>
                    <a:pt x="64" y="6"/>
                  </a:cubicBezTo>
                  <a:cubicBezTo>
                    <a:pt x="61" y="10"/>
                    <a:pt x="61" y="10"/>
                    <a:pt x="61" y="10"/>
                  </a:cubicBezTo>
                  <a:cubicBezTo>
                    <a:pt x="60" y="10"/>
                    <a:pt x="60" y="9"/>
                    <a:pt x="59" y="9"/>
                  </a:cubicBezTo>
                  <a:cubicBezTo>
                    <a:pt x="60" y="4"/>
                    <a:pt x="60" y="4"/>
                    <a:pt x="60" y="4"/>
                  </a:cubicBezTo>
                  <a:cubicBezTo>
                    <a:pt x="59" y="3"/>
                    <a:pt x="58" y="3"/>
                    <a:pt x="57" y="2"/>
                  </a:cubicBezTo>
                  <a:cubicBezTo>
                    <a:pt x="55" y="7"/>
                    <a:pt x="55" y="7"/>
                    <a:pt x="55" y="7"/>
                  </a:cubicBezTo>
                  <a:cubicBezTo>
                    <a:pt x="54" y="7"/>
                    <a:pt x="53" y="7"/>
                    <a:pt x="52" y="7"/>
                  </a:cubicBezTo>
                  <a:cubicBezTo>
                    <a:pt x="53" y="1"/>
                    <a:pt x="53" y="1"/>
                    <a:pt x="53" y="1"/>
                  </a:cubicBezTo>
                  <a:cubicBezTo>
                    <a:pt x="52" y="1"/>
                    <a:pt x="51" y="1"/>
                    <a:pt x="50" y="0"/>
                  </a:cubicBezTo>
                  <a:cubicBezTo>
                    <a:pt x="48" y="6"/>
                    <a:pt x="48" y="6"/>
                    <a:pt x="48" y="6"/>
                  </a:cubicBezTo>
                  <a:cubicBezTo>
                    <a:pt x="47" y="6"/>
                    <a:pt x="46" y="6"/>
                    <a:pt x="46" y="6"/>
                  </a:cubicBezTo>
                  <a:cubicBezTo>
                    <a:pt x="45" y="0"/>
                    <a:pt x="45" y="0"/>
                    <a:pt x="45" y="0"/>
                  </a:cubicBezTo>
                  <a:cubicBezTo>
                    <a:pt x="44" y="0"/>
                    <a:pt x="43" y="0"/>
                    <a:pt x="42" y="0"/>
                  </a:cubicBezTo>
                  <a:cubicBezTo>
                    <a:pt x="41" y="6"/>
                    <a:pt x="41" y="6"/>
                    <a:pt x="41" y="6"/>
                  </a:cubicBezTo>
                  <a:cubicBezTo>
                    <a:pt x="40" y="6"/>
                    <a:pt x="40" y="6"/>
                    <a:pt x="39" y="6"/>
                  </a:cubicBezTo>
                  <a:cubicBezTo>
                    <a:pt x="37" y="0"/>
                    <a:pt x="37" y="0"/>
                    <a:pt x="37" y="0"/>
                  </a:cubicBezTo>
                  <a:cubicBezTo>
                    <a:pt x="36" y="1"/>
                    <a:pt x="35" y="1"/>
                    <a:pt x="34" y="1"/>
                  </a:cubicBezTo>
                  <a:cubicBezTo>
                    <a:pt x="35" y="7"/>
                    <a:pt x="35" y="7"/>
                    <a:pt x="35" y="7"/>
                  </a:cubicBezTo>
                  <a:cubicBezTo>
                    <a:pt x="34" y="7"/>
                    <a:pt x="33" y="7"/>
                    <a:pt x="32" y="7"/>
                  </a:cubicBezTo>
                  <a:cubicBezTo>
                    <a:pt x="30" y="2"/>
                    <a:pt x="30" y="2"/>
                    <a:pt x="30" y="2"/>
                  </a:cubicBezTo>
                  <a:cubicBezTo>
                    <a:pt x="29" y="3"/>
                    <a:pt x="28" y="3"/>
                    <a:pt x="27" y="3"/>
                  </a:cubicBezTo>
                  <a:cubicBezTo>
                    <a:pt x="28" y="9"/>
                    <a:pt x="28" y="9"/>
                    <a:pt x="28" y="9"/>
                  </a:cubicBezTo>
                  <a:cubicBezTo>
                    <a:pt x="28" y="9"/>
                    <a:pt x="27" y="9"/>
                    <a:pt x="27" y="9"/>
                  </a:cubicBezTo>
                  <a:cubicBezTo>
                    <a:pt x="26" y="10"/>
                    <a:pt x="26" y="10"/>
                    <a:pt x="26" y="10"/>
                  </a:cubicBezTo>
                  <a:cubicBezTo>
                    <a:pt x="23" y="5"/>
                    <a:pt x="23" y="5"/>
                    <a:pt x="23" y="5"/>
                  </a:cubicBezTo>
                  <a:cubicBezTo>
                    <a:pt x="22" y="6"/>
                    <a:pt x="21" y="7"/>
                    <a:pt x="20" y="7"/>
                  </a:cubicBezTo>
                  <a:cubicBezTo>
                    <a:pt x="22" y="12"/>
                    <a:pt x="22" y="12"/>
                    <a:pt x="22" y="12"/>
                  </a:cubicBezTo>
                  <a:cubicBezTo>
                    <a:pt x="21" y="13"/>
                    <a:pt x="21" y="13"/>
                    <a:pt x="20" y="14"/>
                  </a:cubicBezTo>
                  <a:cubicBezTo>
                    <a:pt x="16" y="10"/>
                    <a:pt x="16" y="10"/>
                    <a:pt x="16" y="10"/>
                  </a:cubicBezTo>
                  <a:cubicBezTo>
                    <a:pt x="15" y="11"/>
                    <a:pt x="14" y="11"/>
                    <a:pt x="14" y="12"/>
                  </a:cubicBezTo>
                  <a:cubicBezTo>
                    <a:pt x="17" y="17"/>
                    <a:pt x="17" y="17"/>
                    <a:pt x="17" y="17"/>
                  </a:cubicBezTo>
                  <a:cubicBezTo>
                    <a:pt x="16" y="17"/>
                    <a:pt x="16" y="18"/>
                    <a:pt x="15" y="19"/>
                  </a:cubicBezTo>
                  <a:cubicBezTo>
                    <a:pt x="11" y="15"/>
                    <a:pt x="11" y="15"/>
                    <a:pt x="11" y="15"/>
                  </a:cubicBezTo>
                  <a:cubicBezTo>
                    <a:pt x="10" y="16"/>
                    <a:pt x="9" y="17"/>
                    <a:pt x="8" y="18"/>
                  </a:cubicBezTo>
                  <a:cubicBezTo>
                    <a:pt x="12" y="22"/>
                    <a:pt x="12" y="22"/>
                    <a:pt x="12" y="22"/>
                  </a:cubicBezTo>
                  <a:cubicBezTo>
                    <a:pt x="12" y="23"/>
                    <a:pt x="11" y="23"/>
                    <a:pt x="11" y="24"/>
                  </a:cubicBezTo>
                  <a:cubicBezTo>
                    <a:pt x="6" y="22"/>
                    <a:pt x="6" y="22"/>
                    <a:pt x="6" y="22"/>
                  </a:cubicBezTo>
                  <a:cubicBezTo>
                    <a:pt x="5" y="23"/>
                    <a:pt x="5" y="24"/>
                    <a:pt x="4" y="25"/>
                  </a:cubicBezTo>
                  <a:cubicBezTo>
                    <a:pt x="9" y="28"/>
                    <a:pt x="9" y="28"/>
                    <a:pt x="9" y="28"/>
                  </a:cubicBezTo>
                  <a:cubicBezTo>
                    <a:pt x="8" y="29"/>
                    <a:pt x="8" y="30"/>
                    <a:pt x="8" y="31"/>
                  </a:cubicBezTo>
                  <a:cubicBezTo>
                    <a:pt x="3" y="29"/>
                    <a:pt x="3" y="29"/>
                    <a:pt x="3" y="29"/>
                  </a:cubicBezTo>
                  <a:cubicBezTo>
                    <a:pt x="2" y="30"/>
                    <a:pt x="2" y="31"/>
                    <a:pt x="2" y="33"/>
                  </a:cubicBezTo>
                  <a:cubicBezTo>
                    <a:pt x="6" y="35"/>
                    <a:pt x="6" y="35"/>
                    <a:pt x="6" y="35"/>
                  </a:cubicBezTo>
                  <a:cubicBezTo>
                    <a:pt x="6" y="36"/>
                    <a:pt x="6" y="37"/>
                    <a:pt x="6" y="37"/>
                  </a:cubicBezTo>
                  <a:cubicBezTo>
                    <a:pt x="1" y="37"/>
                    <a:pt x="1" y="37"/>
                    <a:pt x="1" y="37"/>
                  </a:cubicBezTo>
                  <a:cubicBezTo>
                    <a:pt x="0" y="38"/>
                    <a:pt x="0" y="39"/>
                    <a:pt x="0" y="41"/>
                  </a:cubicBezTo>
                  <a:cubicBezTo>
                    <a:pt x="5" y="42"/>
                    <a:pt x="5" y="42"/>
                    <a:pt x="5" y="42"/>
                  </a:cubicBezTo>
                  <a:cubicBezTo>
                    <a:pt x="5" y="43"/>
                    <a:pt x="5" y="44"/>
                    <a:pt x="5" y="44"/>
                  </a:cubicBezTo>
                  <a:cubicBezTo>
                    <a:pt x="0" y="45"/>
                    <a:pt x="0" y="45"/>
                    <a:pt x="0" y="45"/>
                  </a:cubicBezTo>
                  <a:cubicBezTo>
                    <a:pt x="0" y="46"/>
                    <a:pt x="0" y="48"/>
                    <a:pt x="0" y="49"/>
                  </a:cubicBezTo>
                  <a:cubicBezTo>
                    <a:pt x="5" y="49"/>
                    <a:pt x="5" y="49"/>
                    <a:pt x="5" y="49"/>
                  </a:cubicBezTo>
                  <a:cubicBezTo>
                    <a:pt x="5" y="50"/>
                    <a:pt x="5" y="51"/>
                    <a:pt x="6" y="52"/>
                  </a:cubicBezTo>
                  <a:cubicBezTo>
                    <a:pt x="0" y="53"/>
                    <a:pt x="0" y="53"/>
                    <a:pt x="0" y="53"/>
                  </a:cubicBezTo>
                  <a:cubicBezTo>
                    <a:pt x="1" y="54"/>
                    <a:pt x="1" y="56"/>
                    <a:pt x="1" y="57"/>
                  </a:cubicBezTo>
                  <a:cubicBezTo>
                    <a:pt x="6" y="56"/>
                    <a:pt x="6" y="56"/>
                    <a:pt x="6" y="56"/>
                  </a:cubicBezTo>
                  <a:cubicBezTo>
                    <a:pt x="7" y="57"/>
                    <a:pt x="7" y="58"/>
                    <a:pt x="7" y="59"/>
                  </a:cubicBezTo>
                  <a:cubicBezTo>
                    <a:pt x="2" y="61"/>
                    <a:pt x="2" y="61"/>
                    <a:pt x="2" y="61"/>
                  </a:cubicBezTo>
                  <a:cubicBezTo>
                    <a:pt x="3" y="62"/>
                    <a:pt x="3" y="63"/>
                    <a:pt x="4" y="64"/>
                  </a:cubicBezTo>
                  <a:cubicBezTo>
                    <a:pt x="9" y="63"/>
                    <a:pt x="9" y="63"/>
                    <a:pt x="9" y="63"/>
                  </a:cubicBezTo>
                  <a:cubicBezTo>
                    <a:pt x="9" y="64"/>
                    <a:pt x="10" y="64"/>
                    <a:pt x="10" y="65"/>
                  </a:cubicBezTo>
                  <a:cubicBezTo>
                    <a:pt x="6" y="69"/>
                    <a:pt x="6" y="69"/>
                    <a:pt x="6" y="69"/>
                  </a:cubicBezTo>
                  <a:cubicBezTo>
                    <a:pt x="6" y="70"/>
                    <a:pt x="7" y="71"/>
                    <a:pt x="8" y="71"/>
                  </a:cubicBezTo>
                  <a:cubicBezTo>
                    <a:pt x="12" y="69"/>
                    <a:pt x="12" y="69"/>
                    <a:pt x="12" y="69"/>
                  </a:cubicBezTo>
                  <a:cubicBezTo>
                    <a:pt x="13" y="70"/>
                    <a:pt x="13" y="70"/>
                    <a:pt x="14" y="71"/>
                  </a:cubicBezTo>
                  <a:cubicBezTo>
                    <a:pt x="10" y="75"/>
                    <a:pt x="10" y="75"/>
                    <a:pt x="10" y="75"/>
                  </a:cubicBezTo>
                  <a:cubicBezTo>
                    <a:pt x="11" y="76"/>
                    <a:pt x="12" y="77"/>
                    <a:pt x="13" y="78"/>
                  </a:cubicBezTo>
                  <a:cubicBezTo>
                    <a:pt x="17" y="74"/>
                    <a:pt x="17" y="74"/>
                    <a:pt x="17" y="74"/>
                  </a:cubicBezTo>
                  <a:cubicBezTo>
                    <a:pt x="18" y="75"/>
                    <a:pt x="18" y="75"/>
                    <a:pt x="19" y="76"/>
                  </a:cubicBezTo>
                  <a:cubicBezTo>
                    <a:pt x="16" y="81"/>
                    <a:pt x="16" y="81"/>
                    <a:pt x="16" y="81"/>
                  </a:cubicBezTo>
                  <a:cubicBezTo>
                    <a:pt x="17" y="82"/>
                    <a:pt x="18" y="82"/>
                    <a:pt x="19" y="83"/>
                  </a:cubicBezTo>
                  <a:cubicBezTo>
                    <a:pt x="22" y="79"/>
                    <a:pt x="22" y="79"/>
                    <a:pt x="22" y="79"/>
                  </a:cubicBezTo>
                  <a:cubicBezTo>
                    <a:pt x="23" y="79"/>
                    <a:pt x="24" y="80"/>
                    <a:pt x="24" y="80"/>
                  </a:cubicBezTo>
                  <a:cubicBezTo>
                    <a:pt x="22" y="85"/>
                    <a:pt x="22" y="85"/>
                    <a:pt x="22" y="85"/>
                  </a:cubicBezTo>
                  <a:cubicBezTo>
                    <a:pt x="23" y="86"/>
                    <a:pt x="24" y="86"/>
                    <a:pt x="25" y="87"/>
                  </a:cubicBezTo>
                  <a:cubicBezTo>
                    <a:pt x="28" y="82"/>
                    <a:pt x="28" y="82"/>
                    <a:pt x="28" y="82"/>
                  </a:cubicBezTo>
                  <a:cubicBezTo>
                    <a:pt x="29" y="82"/>
                    <a:pt x="30" y="83"/>
                    <a:pt x="31" y="83"/>
                  </a:cubicBezTo>
                  <a:cubicBezTo>
                    <a:pt x="30" y="89"/>
                    <a:pt x="30" y="89"/>
                    <a:pt x="30" y="89"/>
                  </a:cubicBezTo>
                  <a:cubicBezTo>
                    <a:pt x="31" y="89"/>
                    <a:pt x="32" y="89"/>
                    <a:pt x="33" y="90"/>
                  </a:cubicBezTo>
                  <a:cubicBezTo>
                    <a:pt x="35" y="84"/>
                    <a:pt x="35" y="84"/>
                    <a:pt x="35" y="84"/>
                  </a:cubicBezTo>
                  <a:cubicBezTo>
                    <a:pt x="36" y="84"/>
                    <a:pt x="36" y="85"/>
                    <a:pt x="37" y="85"/>
                  </a:cubicBezTo>
                  <a:cubicBezTo>
                    <a:pt x="37" y="90"/>
                    <a:pt x="37" y="90"/>
                    <a:pt x="37" y="90"/>
                  </a:cubicBezTo>
                  <a:cubicBezTo>
                    <a:pt x="38" y="91"/>
                    <a:pt x="39" y="91"/>
                    <a:pt x="41" y="91"/>
                  </a:cubicBezTo>
                  <a:cubicBezTo>
                    <a:pt x="42" y="85"/>
                    <a:pt x="42" y="85"/>
                    <a:pt x="42" y="85"/>
                  </a:cubicBezTo>
                  <a:cubicBezTo>
                    <a:pt x="42" y="85"/>
                    <a:pt x="43" y="85"/>
                    <a:pt x="44" y="85"/>
                  </a:cubicBezTo>
                  <a:cubicBezTo>
                    <a:pt x="45" y="91"/>
                    <a:pt x="45" y="91"/>
                    <a:pt x="45" y="91"/>
                  </a:cubicBezTo>
                  <a:cubicBezTo>
                    <a:pt x="46" y="91"/>
                    <a:pt x="47" y="91"/>
                    <a:pt x="48" y="91"/>
                  </a:cubicBezTo>
                  <a:cubicBezTo>
                    <a:pt x="48" y="85"/>
                    <a:pt x="48" y="85"/>
                    <a:pt x="48" y="85"/>
                  </a:cubicBezTo>
                  <a:cubicBezTo>
                    <a:pt x="49" y="85"/>
                    <a:pt x="50" y="85"/>
                    <a:pt x="51" y="84"/>
                  </a:cubicBezTo>
                  <a:cubicBezTo>
                    <a:pt x="53" y="90"/>
                    <a:pt x="53" y="90"/>
                    <a:pt x="53" y="90"/>
                  </a:cubicBezTo>
                  <a:cubicBezTo>
                    <a:pt x="54" y="89"/>
                    <a:pt x="55" y="89"/>
                    <a:pt x="56" y="89"/>
                  </a:cubicBezTo>
                  <a:cubicBezTo>
                    <a:pt x="55" y="83"/>
                    <a:pt x="55" y="83"/>
                    <a:pt x="55" y="83"/>
                  </a:cubicBezTo>
                  <a:cubicBezTo>
                    <a:pt x="56" y="83"/>
                    <a:pt x="57" y="83"/>
                    <a:pt x="57" y="82"/>
                  </a:cubicBezTo>
                  <a:cubicBezTo>
                    <a:pt x="60" y="87"/>
                    <a:pt x="60" y="87"/>
                    <a:pt x="60" y="87"/>
                  </a:cubicBezTo>
                  <a:cubicBezTo>
                    <a:pt x="61" y="87"/>
                    <a:pt x="61" y="87"/>
                    <a:pt x="62" y="86"/>
                  </a:cubicBezTo>
                  <a:cubicBezTo>
                    <a:pt x="62" y="86"/>
                    <a:pt x="63" y="86"/>
                    <a:pt x="63" y="86"/>
                  </a:cubicBezTo>
                  <a:cubicBezTo>
                    <a:pt x="61" y="80"/>
                    <a:pt x="61" y="80"/>
                    <a:pt x="61" y="80"/>
                  </a:cubicBezTo>
                  <a:cubicBezTo>
                    <a:pt x="62" y="80"/>
                    <a:pt x="63" y="80"/>
                    <a:pt x="64" y="79"/>
                  </a:cubicBezTo>
                  <a:cubicBezTo>
                    <a:pt x="67" y="83"/>
                    <a:pt x="67" y="83"/>
                    <a:pt x="67" y="83"/>
                  </a:cubicBezTo>
                  <a:cubicBezTo>
                    <a:pt x="68" y="83"/>
                    <a:pt x="69" y="82"/>
                    <a:pt x="70" y="81"/>
                  </a:cubicBezTo>
                  <a:cubicBezTo>
                    <a:pt x="67" y="76"/>
                    <a:pt x="67" y="76"/>
                    <a:pt x="67" y="76"/>
                  </a:cubicBezTo>
                  <a:cubicBezTo>
                    <a:pt x="68" y="76"/>
                    <a:pt x="68" y="75"/>
                    <a:pt x="69" y="75"/>
                  </a:cubicBezTo>
                  <a:cubicBezTo>
                    <a:pt x="73" y="78"/>
                    <a:pt x="73" y="78"/>
                    <a:pt x="73" y="78"/>
                  </a:cubicBezTo>
                  <a:cubicBezTo>
                    <a:pt x="74" y="77"/>
                    <a:pt x="75" y="77"/>
                    <a:pt x="76" y="76"/>
                  </a:cubicBezTo>
                  <a:cubicBezTo>
                    <a:pt x="72" y="72"/>
                    <a:pt x="72" y="72"/>
                    <a:pt x="72" y="72"/>
                  </a:cubicBezTo>
                  <a:cubicBezTo>
                    <a:pt x="73" y="71"/>
                    <a:pt x="73" y="70"/>
                    <a:pt x="74" y="69"/>
                  </a:cubicBezTo>
                  <a:cubicBezTo>
                    <a:pt x="78" y="72"/>
                    <a:pt x="78" y="72"/>
                    <a:pt x="78" y="72"/>
                  </a:cubicBezTo>
                  <a:cubicBezTo>
                    <a:pt x="79" y="71"/>
                    <a:pt x="80" y="70"/>
                    <a:pt x="80" y="69"/>
                  </a:cubicBezTo>
                  <a:cubicBezTo>
                    <a:pt x="76" y="66"/>
                    <a:pt x="76" y="66"/>
                    <a:pt x="76" y="66"/>
                  </a:cubicBezTo>
                  <a:cubicBezTo>
                    <a:pt x="76" y="65"/>
                    <a:pt x="77" y="64"/>
                    <a:pt x="77" y="63"/>
                  </a:cubicBezTo>
                  <a:cubicBezTo>
                    <a:pt x="82" y="65"/>
                    <a:pt x="82" y="65"/>
                    <a:pt x="82" y="65"/>
                  </a:cubicBezTo>
                  <a:cubicBezTo>
                    <a:pt x="83" y="64"/>
                    <a:pt x="83" y="63"/>
                    <a:pt x="84" y="62"/>
                  </a:cubicBezTo>
                  <a:cubicBezTo>
                    <a:pt x="79" y="59"/>
                    <a:pt x="79" y="59"/>
                    <a:pt x="79" y="59"/>
                  </a:cubicBezTo>
                  <a:cubicBezTo>
                    <a:pt x="79" y="58"/>
                    <a:pt x="80" y="58"/>
                    <a:pt x="80" y="57"/>
                  </a:cubicBezTo>
                  <a:cubicBezTo>
                    <a:pt x="85" y="58"/>
                    <a:pt x="85" y="58"/>
                    <a:pt x="85" y="58"/>
                  </a:cubicBezTo>
                  <a:cubicBezTo>
                    <a:pt x="85" y="56"/>
                    <a:pt x="86" y="55"/>
                    <a:pt x="86" y="54"/>
                  </a:cubicBezTo>
                  <a:cubicBezTo>
                    <a:pt x="81" y="52"/>
                    <a:pt x="81" y="52"/>
                    <a:pt x="81" y="52"/>
                  </a:cubicBezTo>
                  <a:cubicBezTo>
                    <a:pt x="81" y="51"/>
                    <a:pt x="81" y="51"/>
                    <a:pt x="81" y="50"/>
                  </a:cubicBezTo>
                  <a:cubicBezTo>
                    <a:pt x="86" y="49"/>
                    <a:pt x="86" y="49"/>
                    <a:pt x="86" y="49"/>
                  </a:cubicBezTo>
                  <a:cubicBezTo>
                    <a:pt x="87" y="48"/>
                    <a:pt x="87" y="47"/>
                    <a:pt x="87" y="46"/>
                  </a:cubicBezTo>
                  <a:cubicBezTo>
                    <a:pt x="81" y="45"/>
                    <a:pt x="81" y="45"/>
                    <a:pt x="81" y="45"/>
                  </a:cubicBezTo>
                  <a:cubicBezTo>
                    <a:pt x="81" y="44"/>
                    <a:pt x="81" y="43"/>
                    <a:pt x="81" y="43"/>
                  </a:cubicBezTo>
                  <a:cubicBezTo>
                    <a:pt x="86" y="41"/>
                    <a:pt x="86" y="41"/>
                    <a:pt x="86" y="41"/>
                  </a:cubicBezTo>
                  <a:cubicBezTo>
                    <a:pt x="86" y="40"/>
                    <a:pt x="86" y="39"/>
                    <a:pt x="86" y="38"/>
                  </a:cubicBezTo>
                  <a:cubicBezTo>
                    <a:pt x="81" y="38"/>
                    <a:pt x="81" y="38"/>
                    <a:pt x="81" y="38"/>
                  </a:cubicBezTo>
                  <a:cubicBezTo>
                    <a:pt x="81" y="37"/>
                    <a:pt x="80" y="36"/>
                    <a:pt x="80" y="35"/>
                  </a:cubicBezTo>
                  <a:cubicBezTo>
                    <a:pt x="85" y="33"/>
                    <a:pt x="85" y="33"/>
                    <a:pt x="85" y="33"/>
                  </a:cubicBezTo>
                  <a:cubicBezTo>
                    <a:pt x="85" y="32"/>
                    <a:pt x="84" y="31"/>
                    <a:pt x="84" y="30"/>
                  </a:cubicBezTo>
                  <a:cubicBezTo>
                    <a:pt x="79" y="31"/>
                    <a:pt x="79" y="31"/>
                    <a:pt x="79" y="31"/>
                  </a:cubicBezTo>
                  <a:cubicBezTo>
                    <a:pt x="79" y="30"/>
                    <a:pt x="78" y="30"/>
                    <a:pt x="78" y="29"/>
                  </a:cubicBezTo>
                  <a:close/>
                  <a:moveTo>
                    <a:pt x="74" y="28"/>
                  </a:moveTo>
                  <a:cubicBezTo>
                    <a:pt x="58" y="36"/>
                    <a:pt x="58" y="36"/>
                    <a:pt x="58" y="36"/>
                  </a:cubicBezTo>
                  <a:cubicBezTo>
                    <a:pt x="56" y="32"/>
                    <a:pt x="54" y="30"/>
                    <a:pt x="50" y="29"/>
                  </a:cubicBezTo>
                  <a:cubicBezTo>
                    <a:pt x="56" y="12"/>
                    <a:pt x="56" y="12"/>
                    <a:pt x="56" y="12"/>
                  </a:cubicBezTo>
                  <a:cubicBezTo>
                    <a:pt x="64" y="15"/>
                    <a:pt x="70" y="20"/>
                    <a:pt x="74" y="28"/>
                  </a:cubicBezTo>
                  <a:close/>
                  <a:moveTo>
                    <a:pt x="47" y="55"/>
                  </a:moveTo>
                  <a:cubicBezTo>
                    <a:pt x="43" y="57"/>
                    <a:pt x="37" y="55"/>
                    <a:pt x="34" y="50"/>
                  </a:cubicBezTo>
                  <a:cubicBezTo>
                    <a:pt x="32" y="45"/>
                    <a:pt x="34" y="39"/>
                    <a:pt x="39" y="36"/>
                  </a:cubicBezTo>
                  <a:cubicBezTo>
                    <a:pt x="44" y="34"/>
                    <a:pt x="50" y="36"/>
                    <a:pt x="52" y="41"/>
                  </a:cubicBezTo>
                  <a:cubicBezTo>
                    <a:pt x="54" y="46"/>
                    <a:pt x="52" y="52"/>
                    <a:pt x="47" y="55"/>
                  </a:cubicBezTo>
                  <a:close/>
                  <a:moveTo>
                    <a:pt x="53" y="10"/>
                  </a:moveTo>
                  <a:cubicBezTo>
                    <a:pt x="47" y="27"/>
                    <a:pt x="47" y="27"/>
                    <a:pt x="47" y="27"/>
                  </a:cubicBezTo>
                  <a:cubicBezTo>
                    <a:pt x="44" y="27"/>
                    <a:pt x="41" y="27"/>
                    <a:pt x="37" y="28"/>
                  </a:cubicBezTo>
                  <a:cubicBezTo>
                    <a:pt x="30" y="12"/>
                    <a:pt x="30" y="12"/>
                    <a:pt x="30" y="12"/>
                  </a:cubicBezTo>
                  <a:cubicBezTo>
                    <a:pt x="37" y="8"/>
                    <a:pt x="46" y="8"/>
                    <a:pt x="53" y="10"/>
                  </a:cubicBezTo>
                  <a:close/>
                  <a:moveTo>
                    <a:pt x="27" y="13"/>
                  </a:moveTo>
                  <a:cubicBezTo>
                    <a:pt x="34" y="30"/>
                    <a:pt x="34" y="30"/>
                    <a:pt x="34" y="30"/>
                  </a:cubicBezTo>
                  <a:cubicBezTo>
                    <a:pt x="31" y="31"/>
                    <a:pt x="29" y="34"/>
                    <a:pt x="27" y="37"/>
                  </a:cubicBezTo>
                  <a:cubicBezTo>
                    <a:pt x="11" y="31"/>
                    <a:pt x="11" y="31"/>
                    <a:pt x="11" y="31"/>
                  </a:cubicBezTo>
                  <a:cubicBezTo>
                    <a:pt x="14" y="24"/>
                    <a:pt x="19" y="17"/>
                    <a:pt x="27" y="13"/>
                  </a:cubicBezTo>
                  <a:close/>
                  <a:moveTo>
                    <a:pt x="10" y="35"/>
                  </a:moveTo>
                  <a:cubicBezTo>
                    <a:pt x="26" y="41"/>
                    <a:pt x="26" y="41"/>
                    <a:pt x="26" y="41"/>
                  </a:cubicBezTo>
                  <a:cubicBezTo>
                    <a:pt x="25" y="44"/>
                    <a:pt x="25" y="48"/>
                    <a:pt x="26" y="51"/>
                  </a:cubicBezTo>
                  <a:cubicBezTo>
                    <a:pt x="11" y="59"/>
                    <a:pt x="11" y="59"/>
                    <a:pt x="11" y="59"/>
                  </a:cubicBezTo>
                  <a:cubicBezTo>
                    <a:pt x="8" y="51"/>
                    <a:pt x="8" y="42"/>
                    <a:pt x="10" y="35"/>
                  </a:cubicBezTo>
                  <a:close/>
                  <a:moveTo>
                    <a:pt x="12" y="62"/>
                  </a:moveTo>
                  <a:cubicBezTo>
                    <a:pt x="28" y="55"/>
                    <a:pt x="28" y="55"/>
                    <a:pt x="28" y="55"/>
                  </a:cubicBezTo>
                  <a:cubicBezTo>
                    <a:pt x="30" y="58"/>
                    <a:pt x="32" y="60"/>
                    <a:pt x="36" y="62"/>
                  </a:cubicBezTo>
                  <a:cubicBezTo>
                    <a:pt x="30" y="79"/>
                    <a:pt x="30" y="79"/>
                    <a:pt x="30" y="79"/>
                  </a:cubicBezTo>
                  <a:cubicBezTo>
                    <a:pt x="22" y="76"/>
                    <a:pt x="16" y="70"/>
                    <a:pt x="12" y="62"/>
                  </a:cubicBezTo>
                  <a:close/>
                  <a:moveTo>
                    <a:pt x="33" y="80"/>
                  </a:moveTo>
                  <a:cubicBezTo>
                    <a:pt x="39" y="63"/>
                    <a:pt x="39" y="63"/>
                    <a:pt x="39" y="63"/>
                  </a:cubicBezTo>
                  <a:cubicBezTo>
                    <a:pt x="42" y="64"/>
                    <a:pt x="46" y="64"/>
                    <a:pt x="49" y="63"/>
                  </a:cubicBezTo>
                  <a:cubicBezTo>
                    <a:pt x="57" y="79"/>
                    <a:pt x="57" y="79"/>
                    <a:pt x="57" y="79"/>
                  </a:cubicBezTo>
                  <a:cubicBezTo>
                    <a:pt x="49" y="83"/>
                    <a:pt x="40" y="83"/>
                    <a:pt x="33" y="80"/>
                  </a:cubicBezTo>
                  <a:close/>
                  <a:moveTo>
                    <a:pt x="60" y="78"/>
                  </a:moveTo>
                  <a:cubicBezTo>
                    <a:pt x="52" y="61"/>
                    <a:pt x="52" y="61"/>
                    <a:pt x="52" y="61"/>
                  </a:cubicBezTo>
                  <a:cubicBezTo>
                    <a:pt x="55" y="59"/>
                    <a:pt x="58" y="56"/>
                    <a:pt x="59" y="53"/>
                  </a:cubicBezTo>
                  <a:cubicBezTo>
                    <a:pt x="76" y="59"/>
                    <a:pt x="76" y="59"/>
                    <a:pt x="76" y="59"/>
                  </a:cubicBezTo>
                  <a:cubicBezTo>
                    <a:pt x="73" y="67"/>
                    <a:pt x="67" y="73"/>
                    <a:pt x="60" y="78"/>
                  </a:cubicBezTo>
                  <a:close/>
                  <a:moveTo>
                    <a:pt x="77" y="56"/>
                  </a:moveTo>
                  <a:cubicBezTo>
                    <a:pt x="60" y="50"/>
                    <a:pt x="60" y="50"/>
                    <a:pt x="60" y="50"/>
                  </a:cubicBezTo>
                  <a:cubicBezTo>
                    <a:pt x="61" y="46"/>
                    <a:pt x="61" y="42"/>
                    <a:pt x="60" y="39"/>
                  </a:cubicBezTo>
                  <a:cubicBezTo>
                    <a:pt x="75" y="31"/>
                    <a:pt x="75" y="31"/>
                    <a:pt x="75" y="31"/>
                  </a:cubicBezTo>
                  <a:cubicBezTo>
                    <a:pt x="79" y="39"/>
                    <a:pt x="79" y="48"/>
                    <a:pt x="77"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86" name="Freeform 11"/>
            <p:cNvSpPr>
              <a:spLocks noEditPoints="1"/>
            </p:cNvSpPr>
            <p:nvPr/>
          </p:nvSpPr>
          <p:spPr bwMode="auto">
            <a:xfrm>
              <a:off x="1127125" y="2659063"/>
              <a:ext cx="39688" cy="41275"/>
            </a:xfrm>
            <a:custGeom>
              <a:avLst/>
              <a:gdLst>
                <a:gd name="T0" fmla="*/ 36 w 37"/>
                <a:gd name="T1" fmla="*/ 26 h 38"/>
                <a:gd name="T2" fmla="*/ 36 w 37"/>
                <a:gd name="T3" fmla="*/ 24 h 38"/>
                <a:gd name="T4" fmla="*/ 34 w 37"/>
                <a:gd name="T5" fmla="*/ 21 h 38"/>
                <a:gd name="T6" fmla="*/ 35 w 37"/>
                <a:gd name="T7" fmla="*/ 19 h 38"/>
                <a:gd name="T8" fmla="*/ 36 w 37"/>
                <a:gd name="T9" fmla="*/ 16 h 38"/>
                <a:gd name="T10" fmla="*/ 36 w 37"/>
                <a:gd name="T11" fmla="*/ 14 h 38"/>
                <a:gd name="T12" fmla="*/ 33 w 37"/>
                <a:gd name="T13" fmla="*/ 12 h 38"/>
                <a:gd name="T14" fmla="*/ 32 w 37"/>
                <a:gd name="T15" fmla="*/ 10 h 38"/>
                <a:gd name="T16" fmla="*/ 32 w 37"/>
                <a:gd name="T17" fmla="*/ 6 h 38"/>
                <a:gd name="T18" fmla="*/ 31 w 37"/>
                <a:gd name="T19" fmla="*/ 5 h 38"/>
                <a:gd name="T20" fmla="*/ 27 w 37"/>
                <a:gd name="T21" fmla="*/ 5 h 38"/>
                <a:gd name="T22" fmla="*/ 26 w 37"/>
                <a:gd name="T23" fmla="*/ 4 h 38"/>
                <a:gd name="T24" fmla="*/ 25 w 37"/>
                <a:gd name="T25" fmla="*/ 1 h 38"/>
                <a:gd name="T26" fmla="*/ 22 w 37"/>
                <a:gd name="T27" fmla="*/ 3 h 38"/>
                <a:gd name="T28" fmla="*/ 20 w 37"/>
                <a:gd name="T29" fmla="*/ 2 h 38"/>
                <a:gd name="T30" fmla="*/ 18 w 37"/>
                <a:gd name="T31" fmla="*/ 0 h 38"/>
                <a:gd name="T32" fmla="*/ 16 w 37"/>
                <a:gd name="T33" fmla="*/ 0 h 38"/>
                <a:gd name="T34" fmla="*/ 14 w 37"/>
                <a:gd name="T35" fmla="*/ 3 h 38"/>
                <a:gd name="T36" fmla="*/ 12 w 37"/>
                <a:gd name="T37" fmla="*/ 4 h 38"/>
                <a:gd name="T38" fmla="*/ 8 w 37"/>
                <a:gd name="T39" fmla="*/ 3 h 38"/>
                <a:gd name="T40" fmla="*/ 7 w 37"/>
                <a:gd name="T41" fmla="*/ 4 h 38"/>
                <a:gd name="T42" fmla="*/ 6 w 37"/>
                <a:gd name="T43" fmla="*/ 8 h 38"/>
                <a:gd name="T44" fmla="*/ 5 w 37"/>
                <a:gd name="T45" fmla="*/ 10 h 38"/>
                <a:gd name="T46" fmla="*/ 2 w 37"/>
                <a:gd name="T47" fmla="*/ 11 h 38"/>
                <a:gd name="T48" fmla="*/ 1 w 37"/>
                <a:gd name="T49" fmla="*/ 13 h 38"/>
                <a:gd name="T50" fmla="*/ 3 w 37"/>
                <a:gd name="T51" fmla="*/ 16 h 38"/>
                <a:gd name="T52" fmla="*/ 2 w 37"/>
                <a:gd name="T53" fmla="*/ 18 h 38"/>
                <a:gd name="T54" fmla="*/ 0 w 37"/>
                <a:gd name="T55" fmla="*/ 21 h 38"/>
                <a:gd name="T56" fmla="*/ 0 w 37"/>
                <a:gd name="T57" fmla="*/ 23 h 38"/>
                <a:gd name="T58" fmla="*/ 3 w 37"/>
                <a:gd name="T59" fmla="*/ 25 h 38"/>
                <a:gd name="T60" fmla="*/ 4 w 37"/>
                <a:gd name="T61" fmla="*/ 27 h 38"/>
                <a:gd name="T62" fmla="*/ 4 w 37"/>
                <a:gd name="T63" fmla="*/ 30 h 38"/>
                <a:gd name="T64" fmla="*/ 5 w 37"/>
                <a:gd name="T65" fmla="*/ 32 h 38"/>
                <a:gd name="T66" fmla="*/ 8 w 37"/>
                <a:gd name="T67" fmla="*/ 32 h 38"/>
                <a:gd name="T68" fmla="*/ 10 w 37"/>
                <a:gd name="T69" fmla="*/ 33 h 38"/>
                <a:gd name="T70" fmla="*/ 11 w 37"/>
                <a:gd name="T71" fmla="*/ 37 h 38"/>
                <a:gd name="T72" fmla="*/ 13 w 37"/>
                <a:gd name="T73" fmla="*/ 35 h 38"/>
                <a:gd name="T74" fmla="*/ 15 w 37"/>
                <a:gd name="T75" fmla="*/ 36 h 38"/>
                <a:gd name="T76" fmla="*/ 18 w 37"/>
                <a:gd name="T77" fmla="*/ 38 h 38"/>
                <a:gd name="T78" fmla="*/ 20 w 37"/>
                <a:gd name="T79" fmla="*/ 38 h 38"/>
                <a:gd name="T80" fmla="*/ 22 w 37"/>
                <a:gd name="T81" fmla="*/ 36 h 38"/>
                <a:gd name="T82" fmla="*/ 24 w 37"/>
                <a:gd name="T83" fmla="*/ 35 h 38"/>
                <a:gd name="T84" fmla="*/ 27 w 37"/>
                <a:gd name="T85" fmla="*/ 36 h 38"/>
                <a:gd name="T86" fmla="*/ 29 w 37"/>
                <a:gd name="T87" fmla="*/ 35 h 38"/>
                <a:gd name="T88" fmla="*/ 30 w 37"/>
                <a:gd name="T89" fmla="*/ 31 h 38"/>
                <a:gd name="T90" fmla="*/ 31 w 37"/>
                <a:gd name="T91" fmla="*/ 30 h 38"/>
                <a:gd name="T92" fmla="*/ 34 w 37"/>
                <a:gd name="T93" fmla="*/ 29 h 38"/>
                <a:gd name="T94" fmla="*/ 32 w 37"/>
                <a:gd name="T95" fmla="*/ 25 h 38"/>
                <a:gd name="T96" fmla="*/ 32 w 37"/>
                <a:gd name="T97" fmla="*/ 14 h 38"/>
                <a:gd name="T98" fmla="*/ 15 w 37"/>
                <a:gd name="T99" fmla="*/ 17 h 38"/>
                <a:gd name="T100" fmla="*/ 17 w 37"/>
                <a:gd name="T101" fmla="*/ 23 h 38"/>
                <a:gd name="T102" fmla="*/ 22 w 37"/>
                <a:gd name="T103" fmla="*/ 12 h 38"/>
                <a:gd name="T104" fmla="*/ 24 w 37"/>
                <a:gd name="T105" fmla="*/ 5 h 38"/>
                <a:gd name="T106" fmla="*/ 14 w 37"/>
                <a:gd name="T107" fmla="*/ 4 h 38"/>
                <a:gd name="T108" fmla="*/ 15 w 37"/>
                <a:gd name="T109" fmla="*/ 12 h 38"/>
                <a:gd name="T110" fmla="*/ 13 w 37"/>
                <a:gd name="T111" fmla="*/ 5 h 38"/>
                <a:gd name="T112" fmla="*/ 11 w 37"/>
                <a:gd name="T113" fmla="*/ 21 h 38"/>
                <a:gd name="T114" fmla="*/ 5 w 37"/>
                <a:gd name="T115" fmla="*/ 25 h 38"/>
                <a:gd name="T116" fmla="*/ 12 w 37"/>
                <a:gd name="T117" fmla="*/ 33 h 38"/>
                <a:gd name="T118" fmla="*/ 16 w 37"/>
                <a:gd name="T119" fmla="*/ 26 h 38"/>
                <a:gd name="T120" fmla="*/ 13 w 37"/>
                <a:gd name="T121" fmla="*/ 33 h 38"/>
                <a:gd name="T122" fmla="*/ 25 w 37"/>
                <a:gd name="T123"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8">
                  <a:moveTo>
                    <a:pt x="33" y="26"/>
                  </a:moveTo>
                  <a:cubicBezTo>
                    <a:pt x="35" y="27"/>
                    <a:pt x="35" y="27"/>
                    <a:pt x="35" y="27"/>
                  </a:cubicBezTo>
                  <a:cubicBezTo>
                    <a:pt x="35" y="27"/>
                    <a:pt x="35" y="26"/>
                    <a:pt x="36" y="26"/>
                  </a:cubicBezTo>
                  <a:cubicBezTo>
                    <a:pt x="34" y="25"/>
                    <a:pt x="34" y="25"/>
                    <a:pt x="34" y="25"/>
                  </a:cubicBezTo>
                  <a:cubicBezTo>
                    <a:pt x="34" y="24"/>
                    <a:pt x="34" y="24"/>
                    <a:pt x="34" y="24"/>
                  </a:cubicBezTo>
                  <a:cubicBezTo>
                    <a:pt x="36" y="24"/>
                    <a:pt x="36" y="24"/>
                    <a:pt x="36" y="24"/>
                  </a:cubicBezTo>
                  <a:cubicBezTo>
                    <a:pt x="36" y="23"/>
                    <a:pt x="36" y="23"/>
                    <a:pt x="37" y="22"/>
                  </a:cubicBezTo>
                  <a:cubicBezTo>
                    <a:pt x="34" y="22"/>
                    <a:pt x="34" y="22"/>
                    <a:pt x="34" y="22"/>
                  </a:cubicBezTo>
                  <a:cubicBezTo>
                    <a:pt x="34" y="21"/>
                    <a:pt x="34" y="21"/>
                    <a:pt x="34" y="21"/>
                  </a:cubicBezTo>
                  <a:cubicBezTo>
                    <a:pt x="37" y="20"/>
                    <a:pt x="37" y="20"/>
                    <a:pt x="37" y="20"/>
                  </a:cubicBezTo>
                  <a:cubicBezTo>
                    <a:pt x="37" y="20"/>
                    <a:pt x="37" y="20"/>
                    <a:pt x="37" y="19"/>
                  </a:cubicBezTo>
                  <a:cubicBezTo>
                    <a:pt x="35" y="19"/>
                    <a:pt x="35" y="19"/>
                    <a:pt x="35" y="19"/>
                  </a:cubicBezTo>
                  <a:cubicBezTo>
                    <a:pt x="35" y="18"/>
                    <a:pt x="34" y="18"/>
                    <a:pt x="34" y="18"/>
                  </a:cubicBezTo>
                  <a:cubicBezTo>
                    <a:pt x="37" y="17"/>
                    <a:pt x="37" y="17"/>
                    <a:pt x="37" y="17"/>
                  </a:cubicBezTo>
                  <a:cubicBezTo>
                    <a:pt x="37" y="17"/>
                    <a:pt x="37" y="16"/>
                    <a:pt x="36" y="16"/>
                  </a:cubicBezTo>
                  <a:cubicBezTo>
                    <a:pt x="34" y="16"/>
                    <a:pt x="34" y="16"/>
                    <a:pt x="34" y="16"/>
                  </a:cubicBezTo>
                  <a:cubicBezTo>
                    <a:pt x="34" y="15"/>
                    <a:pt x="34" y="15"/>
                    <a:pt x="34" y="15"/>
                  </a:cubicBezTo>
                  <a:cubicBezTo>
                    <a:pt x="36" y="14"/>
                    <a:pt x="36" y="14"/>
                    <a:pt x="36" y="14"/>
                  </a:cubicBezTo>
                  <a:cubicBezTo>
                    <a:pt x="36" y="13"/>
                    <a:pt x="36" y="13"/>
                    <a:pt x="36" y="12"/>
                  </a:cubicBezTo>
                  <a:cubicBezTo>
                    <a:pt x="33" y="13"/>
                    <a:pt x="33" y="13"/>
                    <a:pt x="33" y="13"/>
                  </a:cubicBezTo>
                  <a:cubicBezTo>
                    <a:pt x="33" y="13"/>
                    <a:pt x="33" y="12"/>
                    <a:pt x="33" y="12"/>
                  </a:cubicBezTo>
                  <a:cubicBezTo>
                    <a:pt x="35" y="11"/>
                    <a:pt x="35" y="11"/>
                    <a:pt x="35" y="11"/>
                  </a:cubicBezTo>
                  <a:cubicBezTo>
                    <a:pt x="35" y="10"/>
                    <a:pt x="34" y="10"/>
                    <a:pt x="34" y="9"/>
                  </a:cubicBezTo>
                  <a:cubicBezTo>
                    <a:pt x="32" y="10"/>
                    <a:pt x="32" y="10"/>
                    <a:pt x="32" y="10"/>
                  </a:cubicBezTo>
                  <a:cubicBezTo>
                    <a:pt x="32" y="10"/>
                    <a:pt x="32" y="10"/>
                    <a:pt x="31" y="9"/>
                  </a:cubicBezTo>
                  <a:cubicBezTo>
                    <a:pt x="33" y="8"/>
                    <a:pt x="33" y="8"/>
                    <a:pt x="33" y="8"/>
                  </a:cubicBezTo>
                  <a:cubicBezTo>
                    <a:pt x="33" y="7"/>
                    <a:pt x="32" y="7"/>
                    <a:pt x="32" y="6"/>
                  </a:cubicBezTo>
                  <a:cubicBezTo>
                    <a:pt x="30" y="8"/>
                    <a:pt x="30" y="8"/>
                    <a:pt x="30" y="8"/>
                  </a:cubicBezTo>
                  <a:cubicBezTo>
                    <a:pt x="30" y="8"/>
                    <a:pt x="30" y="7"/>
                    <a:pt x="30" y="7"/>
                  </a:cubicBezTo>
                  <a:cubicBezTo>
                    <a:pt x="31" y="5"/>
                    <a:pt x="31" y="5"/>
                    <a:pt x="31" y="5"/>
                  </a:cubicBezTo>
                  <a:cubicBezTo>
                    <a:pt x="31" y="5"/>
                    <a:pt x="30" y="4"/>
                    <a:pt x="30" y="4"/>
                  </a:cubicBezTo>
                  <a:cubicBezTo>
                    <a:pt x="28" y="6"/>
                    <a:pt x="28" y="6"/>
                    <a:pt x="28" y="6"/>
                  </a:cubicBezTo>
                  <a:cubicBezTo>
                    <a:pt x="28" y="6"/>
                    <a:pt x="28" y="5"/>
                    <a:pt x="27" y="5"/>
                  </a:cubicBezTo>
                  <a:cubicBezTo>
                    <a:pt x="28" y="3"/>
                    <a:pt x="28" y="3"/>
                    <a:pt x="28" y="3"/>
                  </a:cubicBezTo>
                  <a:cubicBezTo>
                    <a:pt x="28" y="3"/>
                    <a:pt x="27" y="2"/>
                    <a:pt x="27" y="2"/>
                  </a:cubicBezTo>
                  <a:cubicBezTo>
                    <a:pt x="26" y="4"/>
                    <a:pt x="26" y="4"/>
                    <a:pt x="26" y="4"/>
                  </a:cubicBezTo>
                  <a:cubicBezTo>
                    <a:pt x="26" y="4"/>
                    <a:pt x="25" y="4"/>
                    <a:pt x="25" y="4"/>
                  </a:cubicBezTo>
                  <a:cubicBezTo>
                    <a:pt x="25" y="4"/>
                    <a:pt x="25" y="4"/>
                    <a:pt x="25" y="4"/>
                  </a:cubicBezTo>
                  <a:cubicBezTo>
                    <a:pt x="25" y="1"/>
                    <a:pt x="25" y="1"/>
                    <a:pt x="25" y="1"/>
                  </a:cubicBezTo>
                  <a:cubicBezTo>
                    <a:pt x="25" y="1"/>
                    <a:pt x="24" y="1"/>
                    <a:pt x="24" y="1"/>
                  </a:cubicBezTo>
                  <a:cubicBezTo>
                    <a:pt x="23" y="3"/>
                    <a:pt x="23" y="3"/>
                    <a:pt x="23" y="3"/>
                  </a:cubicBezTo>
                  <a:cubicBezTo>
                    <a:pt x="23" y="3"/>
                    <a:pt x="22" y="3"/>
                    <a:pt x="22" y="3"/>
                  </a:cubicBezTo>
                  <a:cubicBezTo>
                    <a:pt x="22" y="0"/>
                    <a:pt x="22" y="0"/>
                    <a:pt x="22" y="0"/>
                  </a:cubicBezTo>
                  <a:cubicBezTo>
                    <a:pt x="22" y="0"/>
                    <a:pt x="21" y="0"/>
                    <a:pt x="21" y="0"/>
                  </a:cubicBezTo>
                  <a:cubicBezTo>
                    <a:pt x="20" y="2"/>
                    <a:pt x="20" y="2"/>
                    <a:pt x="20" y="2"/>
                  </a:cubicBezTo>
                  <a:cubicBezTo>
                    <a:pt x="20" y="2"/>
                    <a:pt x="20" y="2"/>
                    <a:pt x="19" y="2"/>
                  </a:cubicBezTo>
                  <a:cubicBezTo>
                    <a:pt x="19" y="0"/>
                    <a:pt x="19" y="0"/>
                    <a:pt x="19" y="0"/>
                  </a:cubicBezTo>
                  <a:cubicBezTo>
                    <a:pt x="19" y="0"/>
                    <a:pt x="18" y="0"/>
                    <a:pt x="18" y="0"/>
                  </a:cubicBezTo>
                  <a:cubicBezTo>
                    <a:pt x="17" y="2"/>
                    <a:pt x="17" y="2"/>
                    <a:pt x="17" y="2"/>
                  </a:cubicBezTo>
                  <a:cubicBezTo>
                    <a:pt x="17" y="2"/>
                    <a:pt x="17" y="2"/>
                    <a:pt x="16" y="2"/>
                  </a:cubicBezTo>
                  <a:cubicBezTo>
                    <a:pt x="16" y="0"/>
                    <a:pt x="16" y="0"/>
                    <a:pt x="16" y="0"/>
                  </a:cubicBezTo>
                  <a:cubicBezTo>
                    <a:pt x="15" y="0"/>
                    <a:pt x="15" y="0"/>
                    <a:pt x="14" y="0"/>
                  </a:cubicBezTo>
                  <a:cubicBezTo>
                    <a:pt x="15" y="3"/>
                    <a:pt x="15" y="3"/>
                    <a:pt x="15" y="3"/>
                  </a:cubicBezTo>
                  <a:cubicBezTo>
                    <a:pt x="14" y="3"/>
                    <a:pt x="14" y="3"/>
                    <a:pt x="14" y="3"/>
                  </a:cubicBezTo>
                  <a:cubicBezTo>
                    <a:pt x="13" y="1"/>
                    <a:pt x="13" y="1"/>
                    <a:pt x="13" y="1"/>
                  </a:cubicBezTo>
                  <a:cubicBezTo>
                    <a:pt x="12" y="1"/>
                    <a:pt x="12" y="1"/>
                    <a:pt x="11" y="2"/>
                  </a:cubicBezTo>
                  <a:cubicBezTo>
                    <a:pt x="12" y="4"/>
                    <a:pt x="12" y="4"/>
                    <a:pt x="12" y="4"/>
                  </a:cubicBezTo>
                  <a:cubicBezTo>
                    <a:pt x="12" y="4"/>
                    <a:pt x="11" y="4"/>
                    <a:pt x="11" y="4"/>
                  </a:cubicBezTo>
                  <a:cubicBezTo>
                    <a:pt x="10" y="2"/>
                    <a:pt x="10" y="2"/>
                    <a:pt x="10" y="2"/>
                  </a:cubicBezTo>
                  <a:cubicBezTo>
                    <a:pt x="9" y="3"/>
                    <a:pt x="9" y="3"/>
                    <a:pt x="8" y="3"/>
                  </a:cubicBezTo>
                  <a:cubicBezTo>
                    <a:pt x="9" y="5"/>
                    <a:pt x="9" y="5"/>
                    <a:pt x="9" y="5"/>
                  </a:cubicBezTo>
                  <a:cubicBezTo>
                    <a:pt x="9" y="6"/>
                    <a:pt x="9" y="6"/>
                    <a:pt x="8" y="6"/>
                  </a:cubicBezTo>
                  <a:cubicBezTo>
                    <a:pt x="7" y="4"/>
                    <a:pt x="7" y="4"/>
                    <a:pt x="7" y="4"/>
                  </a:cubicBezTo>
                  <a:cubicBezTo>
                    <a:pt x="6" y="5"/>
                    <a:pt x="6" y="5"/>
                    <a:pt x="6" y="5"/>
                  </a:cubicBezTo>
                  <a:cubicBezTo>
                    <a:pt x="7" y="7"/>
                    <a:pt x="7" y="7"/>
                    <a:pt x="7" y="7"/>
                  </a:cubicBezTo>
                  <a:cubicBezTo>
                    <a:pt x="7" y="7"/>
                    <a:pt x="7" y="8"/>
                    <a:pt x="6" y="8"/>
                  </a:cubicBezTo>
                  <a:cubicBezTo>
                    <a:pt x="4" y="7"/>
                    <a:pt x="4" y="7"/>
                    <a:pt x="4" y="7"/>
                  </a:cubicBezTo>
                  <a:cubicBezTo>
                    <a:pt x="4" y="7"/>
                    <a:pt x="4" y="8"/>
                    <a:pt x="4" y="8"/>
                  </a:cubicBezTo>
                  <a:cubicBezTo>
                    <a:pt x="5" y="10"/>
                    <a:pt x="5" y="10"/>
                    <a:pt x="5" y="10"/>
                  </a:cubicBezTo>
                  <a:cubicBezTo>
                    <a:pt x="5" y="10"/>
                    <a:pt x="5" y="10"/>
                    <a:pt x="5" y="10"/>
                  </a:cubicBezTo>
                  <a:cubicBezTo>
                    <a:pt x="3" y="10"/>
                    <a:pt x="3" y="10"/>
                    <a:pt x="3" y="10"/>
                  </a:cubicBezTo>
                  <a:cubicBezTo>
                    <a:pt x="2" y="10"/>
                    <a:pt x="2" y="10"/>
                    <a:pt x="2" y="11"/>
                  </a:cubicBezTo>
                  <a:cubicBezTo>
                    <a:pt x="4" y="12"/>
                    <a:pt x="4" y="12"/>
                    <a:pt x="4" y="12"/>
                  </a:cubicBezTo>
                  <a:cubicBezTo>
                    <a:pt x="4" y="12"/>
                    <a:pt x="4" y="13"/>
                    <a:pt x="3" y="13"/>
                  </a:cubicBezTo>
                  <a:cubicBezTo>
                    <a:pt x="1" y="13"/>
                    <a:pt x="1" y="13"/>
                    <a:pt x="1" y="13"/>
                  </a:cubicBezTo>
                  <a:cubicBezTo>
                    <a:pt x="1" y="13"/>
                    <a:pt x="1" y="14"/>
                    <a:pt x="1" y="14"/>
                  </a:cubicBezTo>
                  <a:cubicBezTo>
                    <a:pt x="3" y="15"/>
                    <a:pt x="3" y="15"/>
                    <a:pt x="3" y="15"/>
                  </a:cubicBezTo>
                  <a:cubicBezTo>
                    <a:pt x="3" y="15"/>
                    <a:pt x="3" y="16"/>
                    <a:pt x="3" y="16"/>
                  </a:cubicBezTo>
                  <a:cubicBezTo>
                    <a:pt x="0" y="16"/>
                    <a:pt x="0" y="16"/>
                    <a:pt x="0" y="16"/>
                  </a:cubicBezTo>
                  <a:cubicBezTo>
                    <a:pt x="0" y="16"/>
                    <a:pt x="0" y="17"/>
                    <a:pt x="0" y="17"/>
                  </a:cubicBezTo>
                  <a:cubicBezTo>
                    <a:pt x="2" y="18"/>
                    <a:pt x="2" y="18"/>
                    <a:pt x="2" y="18"/>
                  </a:cubicBezTo>
                  <a:cubicBezTo>
                    <a:pt x="2" y="18"/>
                    <a:pt x="2" y="19"/>
                    <a:pt x="2" y="19"/>
                  </a:cubicBezTo>
                  <a:cubicBezTo>
                    <a:pt x="0" y="19"/>
                    <a:pt x="0" y="19"/>
                    <a:pt x="0" y="19"/>
                  </a:cubicBezTo>
                  <a:cubicBezTo>
                    <a:pt x="0" y="20"/>
                    <a:pt x="0" y="20"/>
                    <a:pt x="0" y="21"/>
                  </a:cubicBezTo>
                  <a:cubicBezTo>
                    <a:pt x="2" y="21"/>
                    <a:pt x="2" y="21"/>
                    <a:pt x="2" y="21"/>
                  </a:cubicBezTo>
                  <a:cubicBezTo>
                    <a:pt x="3" y="21"/>
                    <a:pt x="3" y="22"/>
                    <a:pt x="3" y="22"/>
                  </a:cubicBezTo>
                  <a:cubicBezTo>
                    <a:pt x="0" y="23"/>
                    <a:pt x="0" y="23"/>
                    <a:pt x="0" y="23"/>
                  </a:cubicBezTo>
                  <a:cubicBezTo>
                    <a:pt x="1" y="23"/>
                    <a:pt x="1" y="24"/>
                    <a:pt x="1" y="24"/>
                  </a:cubicBezTo>
                  <a:cubicBezTo>
                    <a:pt x="3" y="24"/>
                    <a:pt x="3" y="24"/>
                    <a:pt x="3" y="24"/>
                  </a:cubicBezTo>
                  <a:cubicBezTo>
                    <a:pt x="3" y="24"/>
                    <a:pt x="3" y="25"/>
                    <a:pt x="3" y="25"/>
                  </a:cubicBezTo>
                  <a:cubicBezTo>
                    <a:pt x="1" y="26"/>
                    <a:pt x="1" y="26"/>
                    <a:pt x="1" y="26"/>
                  </a:cubicBezTo>
                  <a:cubicBezTo>
                    <a:pt x="2" y="27"/>
                    <a:pt x="2" y="27"/>
                    <a:pt x="2" y="27"/>
                  </a:cubicBezTo>
                  <a:cubicBezTo>
                    <a:pt x="4" y="27"/>
                    <a:pt x="4" y="27"/>
                    <a:pt x="4" y="27"/>
                  </a:cubicBezTo>
                  <a:cubicBezTo>
                    <a:pt x="4" y="27"/>
                    <a:pt x="4" y="27"/>
                    <a:pt x="5" y="28"/>
                  </a:cubicBezTo>
                  <a:cubicBezTo>
                    <a:pt x="3" y="29"/>
                    <a:pt x="3" y="29"/>
                    <a:pt x="3" y="29"/>
                  </a:cubicBezTo>
                  <a:cubicBezTo>
                    <a:pt x="3" y="30"/>
                    <a:pt x="3" y="30"/>
                    <a:pt x="4" y="30"/>
                  </a:cubicBezTo>
                  <a:cubicBezTo>
                    <a:pt x="6" y="29"/>
                    <a:pt x="6" y="29"/>
                    <a:pt x="6" y="29"/>
                  </a:cubicBezTo>
                  <a:cubicBezTo>
                    <a:pt x="6" y="30"/>
                    <a:pt x="6" y="30"/>
                    <a:pt x="6" y="30"/>
                  </a:cubicBezTo>
                  <a:cubicBezTo>
                    <a:pt x="5" y="32"/>
                    <a:pt x="5" y="32"/>
                    <a:pt x="5" y="32"/>
                  </a:cubicBezTo>
                  <a:cubicBezTo>
                    <a:pt x="5" y="32"/>
                    <a:pt x="5" y="33"/>
                    <a:pt x="6" y="33"/>
                  </a:cubicBezTo>
                  <a:cubicBezTo>
                    <a:pt x="8" y="32"/>
                    <a:pt x="8" y="32"/>
                    <a:pt x="8" y="32"/>
                  </a:cubicBezTo>
                  <a:cubicBezTo>
                    <a:pt x="8" y="32"/>
                    <a:pt x="8" y="32"/>
                    <a:pt x="8" y="32"/>
                  </a:cubicBezTo>
                  <a:cubicBezTo>
                    <a:pt x="7" y="34"/>
                    <a:pt x="7" y="34"/>
                    <a:pt x="7" y="34"/>
                  </a:cubicBezTo>
                  <a:cubicBezTo>
                    <a:pt x="8" y="35"/>
                    <a:pt x="8" y="35"/>
                    <a:pt x="8" y="35"/>
                  </a:cubicBezTo>
                  <a:cubicBezTo>
                    <a:pt x="10" y="33"/>
                    <a:pt x="10" y="33"/>
                    <a:pt x="10" y="33"/>
                  </a:cubicBezTo>
                  <a:cubicBezTo>
                    <a:pt x="10" y="34"/>
                    <a:pt x="11" y="34"/>
                    <a:pt x="11" y="34"/>
                  </a:cubicBezTo>
                  <a:cubicBezTo>
                    <a:pt x="10" y="36"/>
                    <a:pt x="10" y="36"/>
                    <a:pt x="10" y="36"/>
                  </a:cubicBezTo>
                  <a:cubicBezTo>
                    <a:pt x="10" y="36"/>
                    <a:pt x="11" y="36"/>
                    <a:pt x="11" y="37"/>
                  </a:cubicBezTo>
                  <a:cubicBezTo>
                    <a:pt x="11" y="37"/>
                    <a:pt x="11" y="37"/>
                    <a:pt x="11" y="37"/>
                  </a:cubicBezTo>
                  <a:cubicBezTo>
                    <a:pt x="12" y="35"/>
                    <a:pt x="12" y="35"/>
                    <a:pt x="12" y="35"/>
                  </a:cubicBezTo>
                  <a:cubicBezTo>
                    <a:pt x="13" y="35"/>
                    <a:pt x="13" y="35"/>
                    <a:pt x="13" y="35"/>
                  </a:cubicBezTo>
                  <a:cubicBezTo>
                    <a:pt x="13" y="37"/>
                    <a:pt x="13" y="37"/>
                    <a:pt x="13" y="37"/>
                  </a:cubicBezTo>
                  <a:cubicBezTo>
                    <a:pt x="14" y="38"/>
                    <a:pt x="14" y="38"/>
                    <a:pt x="14" y="38"/>
                  </a:cubicBezTo>
                  <a:cubicBezTo>
                    <a:pt x="15" y="36"/>
                    <a:pt x="15" y="36"/>
                    <a:pt x="15" y="36"/>
                  </a:cubicBezTo>
                  <a:cubicBezTo>
                    <a:pt x="16" y="36"/>
                    <a:pt x="16" y="36"/>
                    <a:pt x="16" y="36"/>
                  </a:cubicBezTo>
                  <a:cubicBezTo>
                    <a:pt x="16" y="38"/>
                    <a:pt x="16" y="38"/>
                    <a:pt x="16" y="38"/>
                  </a:cubicBezTo>
                  <a:cubicBezTo>
                    <a:pt x="17" y="38"/>
                    <a:pt x="17" y="38"/>
                    <a:pt x="18" y="38"/>
                  </a:cubicBezTo>
                  <a:cubicBezTo>
                    <a:pt x="18" y="36"/>
                    <a:pt x="18" y="36"/>
                    <a:pt x="18" y="36"/>
                  </a:cubicBezTo>
                  <a:cubicBezTo>
                    <a:pt x="18" y="36"/>
                    <a:pt x="19" y="36"/>
                    <a:pt x="19" y="36"/>
                  </a:cubicBezTo>
                  <a:cubicBezTo>
                    <a:pt x="20" y="38"/>
                    <a:pt x="20" y="38"/>
                    <a:pt x="20" y="38"/>
                  </a:cubicBezTo>
                  <a:cubicBezTo>
                    <a:pt x="20" y="38"/>
                    <a:pt x="21" y="38"/>
                    <a:pt x="21" y="38"/>
                  </a:cubicBezTo>
                  <a:cubicBezTo>
                    <a:pt x="21" y="36"/>
                    <a:pt x="21" y="36"/>
                    <a:pt x="21" y="36"/>
                  </a:cubicBezTo>
                  <a:cubicBezTo>
                    <a:pt x="21" y="36"/>
                    <a:pt x="22" y="36"/>
                    <a:pt x="22" y="36"/>
                  </a:cubicBezTo>
                  <a:cubicBezTo>
                    <a:pt x="23" y="38"/>
                    <a:pt x="23" y="38"/>
                    <a:pt x="23" y="38"/>
                  </a:cubicBezTo>
                  <a:cubicBezTo>
                    <a:pt x="23" y="38"/>
                    <a:pt x="24" y="37"/>
                    <a:pt x="24" y="37"/>
                  </a:cubicBezTo>
                  <a:cubicBezTo>
                    <a:pt x="24" y="35"/>
                    <a:pt x="24" y="35"/>
                    <a:pt x="24" y="35"/>
                  </a:cubicBezTo>
                  <a:cubicBezTo>
                    <a:pt x="24" y="35"/>
                    <a:pt x="24" y="35"/>
                    <a:pt x="25" y="35"/>
                  </a:cubicBezTo>
                  <a:cubicBezTo>
                    <a:pt x="26" y="37"/>
                    <a:pt x="26" y="37"/>
                    <a:pt x="26" y="37"/>
                  </a:cubicBezTo>
                  <a:cubicBezTo>
                    <a:pt x="26" y="36"/>
                    <a:pt x="27" y="36"/>
                    <a:pt x="27" y="36"/>
                  </a:cubicBezTo>
                  <a:cubicBezTo>
                    <a:pt x="26" y="34"/>
                    <a:pt x="26" y="34"/>
                    <a:pt x="26" y="34"/>
                  </a:cubicBezTo>
                  <a:cubicBezTo>
                    <a:pt x="27" y="34"/>
                    <a:pt x="27" y="33"/>
                    <a:pt x="27" y="33"/>
                  </a:cubicBezTo>
                  <a:cubicBezTo>
                    <a:pt x="29" y="35"/>
                    <a:pt x="29" y="35"/>
                    <a:pt x="29" y="35"/>
                  </a:cubicBezTo>
                  <a:cubicBezTo>
                    <a:pt x="29" y="35"/>
                    <a:pt x="30" y="34"/>
                    <a:pt x="30" y="34"/>
                  </a:cubicBezTo>
                  <a:cubicBezTo>
                    <a:pt x="29" y="32"/>
                    <a:pt x="29" y="32"/>
                    <a:pt x="29" y="32"/>
                  </a:cubicBezTo>
                  <a:cubicBezTo>
                    <a:pt x="29" y="32"/>
                    <a:pt x="29" y="32"/>
                    <a:pt x="30" y="31"/>
                  </a:cubicBezTo>
                  <a:cubicBezTo>
                    <a:pt x="31" y="33"/>
                    <a:pt x="31" y="33"/>
                    <a:pt x="31" y="33"/>
                  </a:cubicBezTo>
                  <a:cubicBezTo>
                    <a:pt x="32" y="32"/>
                    <a:pt x="32" y="32"/>
                    <a:pt x="32" y="32"/>
                  </a:cubicBezTo>
                  <a:cubicBezTo>
                    <a:pt x="31" y="30"/>
                    <a:pt x="31" y="30"/>
                    <a:pt x="31" y="30"/>
                  </a:cubicBezTo>
                  <a:cubicBezTo>
                    <a:pt x="31" y="30"/>
                    <a:pt x="31" y="29"/>
                    <a:pt x="31" y="29"/>
                  </a:cubicBezTo>
                  <a:cubicBezTo>
                    <a:pt x="33" y="30"/>
                    <a:pt x="33" y="30"/>
                    <a:pt x="33" y="30"/>
                  </a:cubicBezTo>
                  <a:cubicBezTo>
                    <a:pt x="34" y="30"/>
                    <a:pt x="34" y="29"/>
                    <a:pt x="34" y="29"/>
                  </a:cubicBezTo>
                  <a:cubicBezTo>
                    <a:pt x="32" y="27"/>
                    <a:pt x="32" y="27"/>
                    <a:pt x="32" y="27"/>
                  </a:cubicBezTo>
                  <a:cubicBezTo>
                    <a:pt x="33" y="27"/>
                    <a:pt x="33" y="27"/>
                    <a:pt x="33" y="26"/>
                  </a:cubicBezTo>
                  <a:close/>
                  <a:moveTo>
                    <a:pt x="32" y="25"/>
                  </a:moveTo>
                  <a:cubicBezTo>
                    <a:pt x="26" y="22"/>
                    <a:pt x="26" y="22"/>
                    <a:pt x="26" y="22"/>
                  </a:cubicBezTo>
                  <a:cubicBezTo>
                    <a:pt x="26" y="20"/>
                    <a:pt x="26" y="19"/>
                    <a:pt x="26" y="17"/>
                  </a:cubicBezTo>
                  <a:cubicBezTo>
                    <a:pt x="32" y="14"/>
                    <a:pt x="32" y="14"/>
                    <a:pt x="32" y="14"/>
                  </a:cubicBezTo>
                  <a:cubicBezTo>
                    <a:pt x="33" y="18"/>
                    <a:pt x="33" y="21"/>
                    <a:pt x="32" y="25"/>
                  </a:cubicBezTo>
                  <a:close/>
                  <a:moveTo>
                    <a:pt x="17" y="23"/>
                  </a:moveTo>
                  <a:cubicBezTo>
                    <a:pt x="15" y="22"/>
                    <a:pt x="14" y="20"/>
                    <a:pt x="15" y="17"/>
                  </a:cubicBezTo>
                  <a:cubicBezTo>
                    <a:pt x="16" y="15"/>
                    <a:pt x="18" y="14"/>
                    <a:pt x="20" y="15"/>
                  </a:cubicBezTo>
                  <a:cubicBezTo>
                    <a:pt x="22" y="16"/>
                    <a:pt x="23" y="19"/>
                    <a:pt x="22" y="21"/>
                  </a:cubicBezTo>
                  <a:cubicBezTo>
                    <a:pt x="21" y="23"/>
                    <a:pt x="19" y="24"/>
                    <a:pt x="17" y="23"/>
                  </a:cubicBezTo>
                  <a:close/>
                  <a:moveTo>
                    <a:pt x="32" y="13"/>
                  </a:moveTo>
                  <a:cubicBezTo>
                    <a:pt x="25" y="16"/>
                    <a:pt x="25" y="16"/>
                    <a:pt x="25" y="16"/>
                  </a:cubicBezTo>
                  <a:cubicBezTo>
                    <a:pt x="25" y="14"/>
                    <a:pt x="24" y="13"/>
                    <a:pt x="22" y="12"/>
                  </a:cubicBezTo>
                  <a:cubicBezTo>
                    <a:pt x="25" y="6"/>
                    <a:pt x="25" y="6"/>
                    <a:pt x="25" y="6"/>
                  </a:cubicBezTo>
                  <a:cubicBezTo>
                    <a:pt x="28" y="7"/>
                    <a:pt x="31" y="10"/>
                    <a:pt x="32" y="13"/>
                  </a:cubicBezTo>
                  <a:close/>
                  <a:moveTo>
                    <a:pt x="24" y="5"/>
                  </a:moveTo>
                  <a:cubicBezTo>
                    <a:pt x="21" y="12"/>
                    <a:pt x="21" y="12"/>
                    <a:pt x="21" y="12"/>
                  </a:cubicBezTo>
                  <a:cubicBezTo>
                    <a:pt x="20" y="11"/>
                    <a:pt x="18" y="11"/>
                    <a:pt x="17" y="12"/>
                  </a:cubicBezTo>
                  <a:cubicBezTo>
                    <a:pt x="14" y="4"/>
                    <a:pt x="14" y="4"/>
                    <a:pt x="14" y="4"/>
                  </a:cubicBezTo>
                  <a:cubicBezTo>
                    <a:pt x="17" y="3"/>
                    <a:pt x="21" y="3"/>
                    <a:pt x="24" y="5"/>
                  </a:cubicBezTo>
                  <a:close/>
                  <a:moveTo>
                    <a:pt x="13" y="5"/>
                  </a:moveTo>
                  <a:cubicBezTo>
                    <a:pt x="15" y="12"/>
                    <a:pt x="15" y="12"/>
                    <a:pt x="15" y="12"/>
                  </a:cubicBezTo>
                  <a:cubicBezTo>
                    <a:pt x="14" y="13"/>
                    <a:pt x="13" y="14"/>
                    <a:pt x="12" y="15"/>
                  </a:cubicBezTo>
                  <a:cubicBezTo>
                    <a:pt x="5" y="12"/>
                    <a:pt x="5" y="12"/>
                    <a:pt x="5" y="12"/>
                  </a:cubicBezTo>
                  <a:cubicBezTo>
                    <a:pt x="7" y="9"/>
                    <a:pt x="10" y="6"/>
                    <a:pt x="13" y="5"/>
                  </a:cubicBezTo>
                  <a:close/>
                  <a:moveTo>
                    <a:pt x="5" y="13"/>
                  </a:moveTo>
                  <a:cubicBezTo>
                    <a:pt x="11" y="16"/>
                    <a:pt x="11" y="16"/>
                    <a:pt x="11" y="16"/>
                  </a:cubicBezTo>
                  <a:cubicBezTo>
                    <a:pt x="11" y="18"/>
                    <a:pt x="11" y="20"/>
                    <a:pt x="11" y="21"/>
                  </a:cubicBezTo>
                  <a:cubicBezTo>
                    <a:pt x="4" y="24"/>
                    <a:pt x="4" y="24"/>
                    <a:pt x="4" y="24"/>
                  </a:cubicBezTo>
                  <a:cubicBezTo>
                    <a:pt x="3" y="20"/>
                    <a:pt x="4" y="17"/>
                    <a:pt x="5" y="13"/>
                  </a:cubicBezTo>
                  <a:close/>
                  <a:moveTo>
                    <a:pt x="5" y="25"/>
                  </a:moveTo>
                  <a:cubicBezTo>
                    <a:pt x="12" y="22"/>
                    <a:pt x="12" y="22"/>
                    <a:pt x="12" y="22"/>
                  </a:cubicBezTo>
                  <a:cubicBezTo>
                    <a:pt x="12" y="24"/>
                    <a:pt x="13" y="25"/>
                    <a:pt x="15" y="26"/>
                  </a:cubicBezTo>
                  <a:cubicBezTo>
                    <a:pt x="12" y="33"/>
                    <a:pt x="12" y="33"/>
                    <a:pt x="12" y="33"/>
                  </a:cubicBezTo>
                  <a:cubicBezTo>
                    <a:pt x="8" y="31"/>
                    <a:pt x="6" y="28"/>
                    <a:pt x="5" y="25"/>
                  </a:cubicBezTo>
                  <a:close/>
                  <a:moveTo>
                    <a:pt x="13" y="33"/>
                  </a:moveTo>
                  <a:cubicBezTo>
                    <a:pt x="16" y="26"/>
                    <a:pt x="16" y="26"/>
                    <a:pt x="16" y="26"/>
                  </a:cubicBezTo>
                  <a:cubicBezTo>
                    <a:pt x="17" y="27"/>
                    <a:pt x="19" y="27"/>
                    <a:pt x="20" y="27"/>
                  </a:cubicBezTo>
                  <a:cubicBezTo>
                    <a:pt x="23" y="34"/>
                    <a:pt x="23" y="34"/>
                    <a:pt x="23" y="34"/>
                  </a:cubicBezTo>
                  <a:cubicBezTo>
                    <a:pt x="20" y="35"/>
                    <a:pt x="16" y="35"/>
                    <a:pt x="13" y="33"/>
                  </a:cubicBezTo>
                  <a:close/>
                  <a:moveTo>
                    <a:pt x="24" y="33"/>
                  </a:moveTo>
                  <a:cubicBezTo>
                    <a:pt x="22" y="26"/>
                    <a:pt x="22" y="26"/>
                    <a:pt x="22" y="26"/>
                  </a:cubicBezTo>
                  <a:cubicBezTo>
                    <a:pt x="23" y="25"/>
                    <a:pt x="24" y="24"/>
                    <a:pt x="25" y="23"/>
                  </a:cubicBezTo>
                  <a:cubicBezTo>
                    <a:pt x="32" y="26"/>
                    <a:pt x="32" y="26"/>
                    <a:pt x="32" y="26"/>
                  </a:cubicBezTo>
                  <a:cubicBezTo>
                    <a:pt x="30" y="29"/>
                    <a:pt x="27" y="32"/>
                    <a:pt x="24"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87" name="Freeform 12"/>
            <p:cNvSpPr>
              <a:spLocks noEditPoints="1"/>
            </p:cNvSpPr>
            <p:nvPr/>
          </p:nvSpPr>
          <p:spPr bwMode="auto">
            <a:xfrm>
              <a:off x="1038225" y="2528888"/>
              <a:ext cx="22225" cy="25400"/>
            </a:xfrm>
            <a:custGeom>
              <a:avLst/>
              <a:gdLst>
                <a:gd name="T0" fmla="*/ 21 w 21"/>
                <a:gd name="T1" fmla="*/ 11 h 23"/>
                <a:gd name="T2" fmla="*/ 21 w 21"/>
                <a:gd name="T3" fmla="*/ 9 h 23"/>
                <a:gd name="T4" fmla="*/ 19 w 21"/>
                <a:gd name="T5" fmla="*/ 8 h 23"/>
                <a:gd name="T6" fmla="*/ 19 w 21"/>
                <a:gd name="T7" fmla="*/ 7 h 23"/>
                <a:gd name="T8" fmla="*/ 19 w 21"/>
                <a:gd name="T9" fmla="*/ 5 h 23"/>
                <a:gd name="T10" fmla="*/ 18 w 21"/>
                <a:gd name="T11" fmla="*/ 4 h 23"/>
                <a:gd name="T12" fmla="*/ 16 w 21"/>
                <a:gd name="T13" fmla="*/ 4 h 23"/>
                <a:gd name="T14" fmla="*/ 15 w 21"/>
                <a:gd name="T15" fmla="*/ 3 h 23"/>
                <a:gd name="T16" fmla="*/ 15 w 21"/>
                <a:gd name="T17" fmla="*/ 1 h 23"/>
                <a:gd name="T18" fmla="*/ 14 w 21"/>
                <a:gd name="T19" fmla="*/ 1 h 23"/>
                <a:gd name="T20" fmla="*/ 12 w 21"/>
                <a:gd name="T21" fmla="*/ 2 h 23"/>
                <a:gd name="T22" fmla="*/ 11 w 21"/>
                <a:gd name="T23" fmla="*/ 2 h 23"/>
                <a:gd name="T24" fmla="*/ 10 w 21"/>
                <a:gd name="T25" fmla="*/ 0 h 23"/>
                <a:gd name="T26" fmla="*/ 8 w 21"/>
                <a:gd name="T27" fmla="*/ 2 h 23"/>
                <a:gd name="T28" fmla="*/ 7 w 21"/>
                <a:gd name="T29" fmla="*/ 2 h 23"/>
                <a:gd name="T30" fmla="*/ 5 w 21"/>
                <a:gd name="T31" fmla="*/ 2 h 23"/>
                <a:gd name="T32" fmla="*/ 4 w 21"/>
                <a:gd name="T33" fmla="*/ 2 h 23"/>
                <a:gd name="T34" fmla="*/ 4 w 21"/>
                <a:gd name="T35" fmla="*/ 4 h 23"/>
                <a:gd name="T36" fmla="*/ 3 w 21"/>
                <a:gd name="T37" fmla="*/ 5 h 23"/>
                <a:gd name="T38" fmla="*/ 1 w 21"/>
                <a:gd name="T39" fmla="*/ 6 h 23"/>
                <a:gd name="T40" fmla="*/ 1 w 21"/>
                <a:gd name="T41" fmla="*/ 7 h 23"/>
                <a:gd name="T42" fmla="*/ 1 w 21"/>
                <a:gd name="T43" fmla="*/ 9 h 23"/>
                <a:gd name="T44" fmla="*/ 1 w 21"/>
                <a:gd name="T45" fmla="*/ 10 h 23"/>
                <a:gd name="T46" fmla="*/ 0 w 21"/>
                <a:gd name="T47" fmla="*/ 11 h 23"/>
                <a:gd name="T48" fmla="*/ 0 w 21"/>
                <a:gd name="T49" fmla="*/ 12 h 23"/>
                <a:gd name="T50" fmla="*/ 1 w 21"/>
                <a:gd name="T51" fmla="*/ 14 h 23"/>
                <a:gd name="T52" fmla="*/ 1 w 21"/>
                <a:gd name="T53" fmla="*/ 15 h 23"/>
                <a:gd name="T54" fmla="*/ 1 w 21"/>
                <a:gd name="T55" fmla="*/ 17 h 23"/>
                <a:gd name="T56" fmla="*/ 2 w 21"/>
                <a:gd name="T57" fmla="*/ 18 h 23"/>
                <a:gd name="T58" fmla="*/ 4 w 21"/>
                <a:gd name="T59" fmla="*/ 18 h 23"/>
                <a:gd name="T60" fmla="*/ 4 w 21"/>
                <a:gd name="T61" fmla="*/ 19 h 23"/>
                <a:gd name="T62" fmla="*/ 5 w 21"/>
                <a:gd name="T63" fmla="*/ 21 h 23"/>
                <a:gd name="T64" fmla="*/ 6 w 21"/>
                <a:gd name="T65" fmla="*/ 22 h 23"/>
                <a:gd name="T66" fmla="*/ 8 w 21"/>
                <a:gd name="T67" fmla="*/ 21 h 23"/>
                <a:gd name="T68" fmla="*/ 9 w 21"/>
                <a:gd name="T69" fmla="*/ 21 h 23"/>
                <a:gd name="T70" fmla="*/ 10 w 21"/>
                <a:gd name="T71" fmla="*/ 23 h 23"/>
                <a:gd name="T72" fmla="*/ 11 w 21"/>
                <a:gd name="T73" fmla="*/ 21 h 23"/>
                <a:gd name="T74" fmla="*/ 12 w 21"/>
                <a:gd name="T75" fmla="*/ 21 h 23"/>
                <a:gd name="T76" fmla="*/ 14 w 21"/>
                <a:gd name="T77" fmla="*/ 22 h 23"/>
                <a:gd name="T78" fmla="*/ 15 w 21"/>
                <a:gd name="T79" fmla="*/ 21 h 23"/>
                <a:gd name="T80" fmla="*/ 16 w 21"/>
                <a:gd name="T81" fmla="*/ 19 h 23"/>
                <a:gd name="T82" fmla="*/ 17 w 21"/>
                <a:gd name="T83" fmla="*/ 19 h 23"/>
                <a:gd name="T84" fmla="*/ 19 w 21"/>
                <a:gd name="T85" fmla="*/ 18 h 23"/>
                <a:gd name="T86" fmla="*/ 20 w 21"/>
                <a:gd name="T87" fmla="*/ 17 h 23"/>
                <a:gd name="T88" fmla="*/ 19 w 21"/>
                <a:gd name="T89" fmla="*/ 15 h 23"/>
                <a:gd name="T90" fmla="*/ 19 w 21"/>
                <a:gd name="T91" fmla="*/ 14 h 23"/>
                <a:gd name="T92" fmla="*/ 21 w 21"/>
                <a:gd name="T93" fmla="*/ 13 h 23"/>
                <a:gd name="T94" fmla="*/ 19 w 21"/>
                <a:gd name="T95" fmla="*/ 11 h 23"/>
                <a:gd name="T96" fmla="*/ 17 w 21"/>
                <a:gd name="T97" fmla="*/ 5 h 23"/>
                <a:gd name="T98" fmla="*/ 8 w 21"/>
                <a:gd name="T99" fmla="*/ 11 h 23"/>
                <a:gd name="T100" fmla="*/ 10 w 21"/>
                <a:gd name="T101" fmla="*/ 14 h 23"/>
                <a:gd name="T102" fmla="*/ 11 w 21"/>
                <a:gd name="T103" fmla="*/ 7 h 23"/>
                <a:gd name="T104" fmla="*/ 10 w 21"/>
                <a:gd name="T105" fmla="*/ 2 h 23"/>
                <a:gd name="T106" fmla="*/ 4 w 21"/>
                <a:gd name="T107" fmla="*/ 5 h 23"/>
                <a:gd name="T108" fmla="*/ 7 w 21"/>
                <a:gd name="T109" fmla="*/ 8 h 23"/>
                <a:gd name="T110" fmla="*/ 4 w 21"/>
                <a:gd name="T111" fmla="*/ 5 h 23"/>
                <a:gd name="T112" fmla="*/ 7 w 21"/>
                <a:gd name="T113" fmla="*/ 14 h 23"/>
                <a:gd name="T114" fmla="*/ 4 w 21"/>
                <a:gd name="T115" fmla="*/ 18 h 23"/>
                <a:gd name="T116" fmla="*/ 10 w 21"/>
                <a:gd name="T117" fmla="*/ 20 h 23"/>
                <a:gd name="T118" fmla="*/ 11 w 21"/>
                <a:gd name="T119" fmla="*/ 16 h 23"/>
                <a:gd name="T120" fmla="*/ 11 w 21"/>
                <a:gd name="T121" fmla="*/ 20 h 23"/>
                <a:gd name="T122" fmla="*/ 15 w 21"/>
                <a:gd name="T12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23">
                  <a:moveTo>
                    <a:pt x="20" y="12"/>
                  </a:moveTo>
                  <a:cubicBezTo>
                    <a:pt x="21" y="11"/>
                    <a:pt x="21" y="11"/>
                    <a:pt x="21" y="11"/>
                  </a:cubicBezTo>
                  <a:cubicBezTo>
                    <a:pt x="21" y="11"/>
                    <a:pt x="21" y="11"/>
                    <a:pt x="21" y="11"/>
                  </a:cubicBezTo>
                  <a:cubicBezTo>
                    <a:pt x="20" y="10"/>
                    <a:pt x="20" y="10"/>
                    <a:pt x="20" y="10"/>
                  </a:cubicBezTo>
                  <a:cubicBezTo>
                    <a:pt x="20" y="10"/>
                    <a:pt x="20" y="10"/>
                    <a:pt x="20" y="10"/>
                  </a:cubicBezTo>
                  <a:cubicBezTo>
                    <a:pt x="21" y="9"/>
                    <a:pt x="21" y="9"/>
                    <a:pt x="21" y="9"/>
                  </a:cubicBezTo>
                  <a:cubicBezTo>
                    <a:pt x="21" y="9"/>
                    <a:pt x="21" y="9"/>
                    <a:pt x="21" y="9"/>
                  </a:cubicBezTo>
                  <a:cubicBezTo>
                    <a:pt x="19" y="9"/>
                    <a:pt x="19" y="9"/>
                    <a:pt x="19" y="9"/>
                  </a:cubicBezTo>
                  <a:cubicBezTo>
                    <a:pt x="19" y="9"/>
                    <a:pt x="19" y="8"/>
                    <a:pt x="19" y="8"/>
                  </a:cubicBezTo>
                  <a:cubicBezTo>
                    <a:pt x="20" y="7"/>
                    <a:pt x="20" y="7"/>
                    <a:pt x="20" y="7"/>
                  </a:cubicBezTo>
                  <a:cubicBezTo>
                    <a:pt x="20" y="7"/>
                    <a:pt x="20" y="7"/>
                    <a:pt x="20" y="7"/>
                  </a:cubicBezTo>
                  <a:cubicBezTo>
                    <a:pt x="19" y="7"/>
                    <a:pt x="19" y="7"/>
                    <a:pt x="19" y="7"/>
                  </a:cubicBezTo>
                  <a:cubicBezTo>
                    <a:pt x="19" y="7"/>
                    <a:pt x="18" y="7"/>
                    <a:pt x="18" y="7"/>
                  </a:cubicBezTo>
                  <a:cubicBezTo>
                    <a:pt x="19" y="6"/>
                    <a:pt x="19" y="6"/>
                    <a:pt x="19" y="6"/>
                  </a:cubicBezTo>
                  <a:cubicBezTo>
                    <a:pt x="19" y="5"/>
                    <a:pt x="19" y="5"/>
                    <a:pt x="19" y="5"/>
                  </a:cubicBezTo>
                  <a:cubicBezTo>
                    <a:pt x="18" y="6"/>
                    <a:pt x="18" y="6"/>
                    <a:pt x="18" y="6"/>
                  </a:cubicBezTo>
                  <a:cubicBezTo>
                    <a:pt x="18" y="5"/>
                    <a:pt x="18" y="5"/>
                    <a:pt x="17" y="5"/>
                  </a:cubicBezTo>
                  <a:cubicBezTo>
                    <a:pt x="18" y="4"/>
                    <a:pt x="18" y="4"/>
                    <a:pt x="18" y="4"/>
                  </a:cubicBezTo>
                  <a:cubicBezTo>
                    <a:pt x="18" y="4"/>
                    <a:pt x="18" y="4"/>
                    <a:pt x="18" y="3"/>
                  </a:cubicBezTo>
                  <a:cubicBezTo>
                    <a:pt x="17" y="4"/>
                    <a:pt x="17" y="4"/>
                    <a:pt x="17" y="4"/>
                  </a:cubicBezTo>
                  <a:cubicBezTo>
                    <a:pt x="17" y="4"/>
                    <a:pt x="16" y="4"/>
                    <a:pt x="16" y="4"/>
                  </a:cubicBezTo>
                  <a:cubicBezTo>
                    <a:pt x="17" y="3"/>
                    <a:pt x="17" y="3"/>
                    <a:pt x="17" y="3"/>
                  </a:cubicBezTo>
                  <a:cubicBezTo>
                    <a:pt x="17" y="2"/>
                    <a:pt x="16" y="2"/>
                    <a:pt x="16" y="2"/>
                  </a:cubicBezTo>
                  <a:cubicBezTo>
                    <a:pt x="15" y="3"/>
                    <a:pt x="15" y="3"/>
                    <a:pt x="15" y="3"/>
                  </a:cubicBezTo>
                  <a:cubicBezTo>
                    <a:pt x="15" y="3"/>
                    <a:pt x="15" y="3"/>
                    <a:pt x="15" y="3"/>
                  </a:cubicBezTo>
                  <a:cubicBezTo>
                    <a:pt x="15" y="2"/>
                    <a:pt x="15" y="2"/>
                    <a:pt x="15" y="2"/>
                  </a:cubicBezTo>
                  <a:cubicBezTo>
                    <a:pt x="15" y="1"/>
                    <a:pt x="15" y="1"/>
                    <a:pt x="15" y="1"/>
                  </a:cubicBezTo>
                  <a:cubicBezTo>
                    <a:pt x="14" y="2"/>
                    <a:pt x="14" y="2"/>
                    <a:pt x="14" y="2"/>
                  </a:cubicBezTo>
                  <a:cubicBezTo>
                    <a:pt x="14" y="2"/>
                    <a:pt x="13" y="2"/>
                    <a:pt x="13" y="2"/>
                  </a:cubicBezTo>
                  <a:cubicBezTo>
                    <a:pt x="14" y="1"/>
                    <a:pt x="14" y="1"/>
                    <a:pt x="14" y="1"/>
                  </a:cubicBezTo>
                  <a:cubicBezTo>
                    <a:pt x="13" y="1"/>
                    <a:pt x="13" y="1"/>
                    <a:pt x="13" y="1"/>
                  </a:cubicBezTo>
                  <a:cubicBezTo>
                    <a:pt x="12" y="2"/>
                    <a:pt x="12" y="2"/>
                    <a:pt x="12" y="2"/>
                  </a:cubicBezTo>
                  <a:cubicBezTo>
                    <a:pt x="12" y="2"/>
                    <a:pt x="12" y="2"/>
                    <a:pt x="12" y="2"/>
                  </a:cubicBezTo>
                  <a:cubicBezTo>
                    <a:pt x="12" y="0"/>
                    <a:pt x="12" y="0"/>
                    <a:pt x="12" y="0"/>
                  </a:cubicBezTo>
                  <a:cubicBezTo>
                    <a:pt x="11" y="0"/>
                    <a:pt x="11" y="0"/>
                    <a:pt x="11" y="0"/>
                  </a:cubicBezTo>
                  <a:cubicBezTo>
                    <a:pt x="11" y="2"/>
                    <a:pt x="11" y="2"/>
                    <a:pt x="11" y="2"/>
                  </a:cubicBezTo>
                  <a:cubicBezTo>
                    <a:pt x="10" y="2"/>
                    <a:pt x="10" y="2"/>
                    <a:pt x="10" y="2"/>
                  </a:cubicBezTo>
                  <a:cubicBezTo>
                    <a:pt x="10" y="2"/>
                    <a:pt x="10" y="2"/>
                    <a:pt x="10" y="2"/>
                  </a:cubicBezTo>
                  <a:cubicBezTo>
                    <a:pt x="10" y="0"/>
                    <a:pt x="10" y="0"/>
                    <a:pt x="10" y="0"/>
                  </a:cubicBezTo>
                  <a:cubicBezTo>
                    <a:pt x="9" y="0"/>
                    <a:pt x="9" y="0"/>
                    <a:pt x="9" y="0"/>
                  </a:cubicBezTo>
                  <a:cubicBezTo>
                    <a:pt x="9" y="2"/>
                    <a:pt x="9" y="2"/>
                    <a:pt x="9" y="2"/>
                  </a:cubicBezTo>
                  <a:cubicBezTo>
                    <a:pt x="9" y="2"/>
                    <a:pt x="8" y="2"/>
                    <a:pt x="8" y="2"/>
                  </a:cubicBezTo>
                  <a:cubicBezTo>
                    <a:pt x="8" y="1"/>
                    <a:pt x="8" y="1"/>
                    <a:pt x="8" y="1"/>
                  </a:cubicBezTo>
                  <a:cubicBezTo>
                    <a:pt x="8" y="1"/>
                    <a:pt x="7" y="1"/>
                    <a:pt x="7" y="1"/>
                  </a:cubicBezTo>
                  <a:cubicBezTo>
                    <a:pt x="7" y="2"/>
                    <a:pt x="7" y="2"/>
                    <a:pt x="7" y="2"/>
                  </a:cubicBezTo>
                  <a:cubicBezTo>
                    <a:pt x="7" y="2"/>
                    <a:pt x="7" y="2"/>
                    <a:pt x="7" y="2"/>
                  </a:cubicBezTo>
                  <a:cubicBezTo>
                    <a:pt x="6" y="1"/>
                    <a:pt x="6" y="1"/>
                    <a:pt x="6" y="1"/>
                  </a:cubicBezTo>
                  <a:cubicBezTo>
                    <a:pt x="6" y="1"/>
                    <a:pt x="5" y="1"/>
                    <a:pt x="5" y="2"/>
                  </a:cubicBezTo>
                  <a:cubicBezTo>
                    <a:pt x="6" y="3"/>
                    <a:pt x="6" y="3"/>
                    <a:pt x="6" y="3"/>
                  </a:cubicBezTo>
                  <a:cubicBezTo>
                    <a:pt x="6" y="3"/>
                    <a:pt x="5" y="3"/>
                    <a:pt x="5" y="3"/>
                  </a:cubicBezTo>
                  <a:cubicBezTo>
                    <a:pt x="4" y="2"/>
                    <a:pt x="4" y="2"/>
                    <a:pt x="4" y="2"/>
                  </a:cubicBezTo>
                  <a:cubicBezTo>
                    <a:pt x="4" y="2"/>
                    <a:pt x="4" y="2"/>
                    <a:pt x="4" y="3"/>
                  </a:cubicBezTo>
                  <a:cubicBezTo>
                    <a:pt x="4" y="4"/>
                    <a:pt x="4" y="4"/>
                    <a:pt x="4" y="4"/>
                  </a:cubicBezTo>
                  <a:cubicBezTo>
                    <a:pt x="4" y="4"/>
                    <a:pt x="4" y="4"/>
                    <a:pt x="4" y="4"/>
                  </a:cubicBezTo>
                  <a:cubicBezTo>
                    <a:pt x="3" y="3"/>
                    <a:pt x="3" y="3"/>
                    <a:pt x="3" y="3"/>
                  </a:cubicBezTo>
                  <a:cubicBezTo>
                    <a:pt x="3" y="4"/>
                    <a:pt x="2" y="4"/>
                    <a:pt x="2" y="4"/>
                  </a:cubicBezTo>
                  <a:cubicBezTo>
                    <a:pt x="3" y="5"/>
                    <a:pt x="3" y="5"/>
                    <a:pt x="3" y="5"/>
                  </a:cubicBezTo>
                  <a:cubicBezTo>
                    <a:pt x="3" y="5"/>
                    <a:pt x="3" y="5"/>
                    <a:pt x="3" y="6"/>
                  </a:cubicBezTo>
                  <a:cubicBezTo>
                    <a:pt x="2" y="5"/>
                    <a:pt x="2" y="5"/>
                    <a:pt x="2" y="5"/>
                  </a:cubicBezTo>
                  <a:cubicBezTo>
                    <a:pt x="1" y="5"/>
                    <a:pt x="1" y="5"/>
                    <a:pt x="1" y="6"/>
                  </a:cubicBezTo>
                  <a:cubicBezTo>
                    <a:pt x="2" y="6"/>
                    <a:pt x="2" y="6"/>
                    <a:pt x="2" y="6"/>
                  </a:cubicBezTo>
                  <a:cubicBezTo>
                    <a:pt x="2" y="7"/>
                    <a:pt x="2" y="7"/>
                    <a:pt x="2" y="7"/>
                  </a:cubicBezTo>
                  <a:cubicBezTo>
                    <a:pt x="1" y="7"/>
                    <a:pt x="1" y="7"/>
                    <a:pt x="1" y="7"/>
                  </a:cubicBezTo>
                  <a:cubicBezTo>
                    <a:pt x="0" y="7"/>
                    <a:pt x="0" y="7"/>
                    <a:pt x="0" y="7"/>
                  </a:cubicBezTo>
                  <a:cubicBezTo>
                    <a:pt x="1" y="8"/>
                    <a:pt x="1" y="8"/>
                    <a:pt x="1" y="8"/>
                  </a:cubicBezTo>
                  <a:cubicBezTo>
                    <a:pt x="1" y="8"/>
                    <a:pt x="1" y="8"/>
                    <a:pt x="1" y="9"/>
                  </a:cubicBezTo>
                  <a:cubicBezTo>
                    <a:pt x="0" y="8"/>
                    <a:pt x="0" y="8"/>
                    <a:pt x="0" y="8"/>
                  </a:cubicBezTo>
                  <a:cubicBezTo>
                    <a:pt x="0" y="9"/>
                    <a:pt x="0" y="9"/>
                    <a:pt x="0" y="9"/>
                  </a:cubicBezTo>
                  <a:cubicBezTo>
                    <a:pt x="1" y="10"/>
                    <a:pt x="1" y="10"/>
                    <a:pt x="1" y="10"/>
                  </a:cubicBezTo>
                  <a:cubicBezTo>
                    <a:pt x="1" y="10"/>
                    <a:pt x="1" y="10"/>
                    <a:pt x="1" y="10"/>
                  </a:cubicBezTo>
                  <a:cubicBezTo>
                    <a:pt x="0" y="10"/>
                    <a:pt x="0" y="10"/>
                    <a:pt x="0" y="10"/>
                  </a:cubicBezTo>
                  <a:cubicBezTo>
                    <a:pt x="0" y="11"/>
                    <a:pt x="0" y="11"/>
                    <a:pt x="0" y="11"/>
                  </a:cubicBezTo>
                  <a:cubicBezTo>
                    <a:pt x="1" y="12"/>
                    <a:pt x="1" y="12"/>
                    <a:pt x="1" y="12"/>
                  </a:cubicBezTo>
                  <a:cubicBezTo>
                    <a:pt x="1" y="12"/>
                    <a:pt x="1" y="12"/>
                    <a:pt x="1" y="12"/>
                  </a:cubicBezTo>
                  <a:cubicBezTo>
                    <a:pt x="0" y="12"/>
                    <a:pt x="0" y="12"/>
                    <a:pt x="0" y="12"/>
                  </a:cubicBezTo>
                  <a:cubicBezTo>
                    <a:pt x="0" y="13"/>
                    <a:pt x="0" y="13"/>
                    <a:pt x="0" y="13"/>
                  </a:cubicBezTo>
                  <a:cubicBezTo>
                    <a:pt x="1" y="13"/>
                    <a:pt x="1" y="13"/>
                    <a:pt x="1" y="13"/>
                  </a:cubicBezTo>
                  <a:cubicBezTo>
                    <a:pt x="1" y="14"/>
                    <a:pt x="1" y="14"/>
                    <a:pt x="1" y="14"/>
                  </a:cubicBezTo>
                  <a:cubicBezTo>
                    <a:pt x="0" y="14"/>
                    <a:pt x="0" y="14"/>
                    <a:pt x="0" y="14"/>
                  </a:cubicBezTo>
                  <a:cubicBezTo>
                    <a:pt x="0" y="15"/>
                    <a:pt x="0" y="15"/>
                    <a:pt x="0" y="15"/>
                  </a:cubicBezTo>
                  <a:cubicBezTo>
                    <a:pt x="1" y="15"/>
                    <a:pt x="1" y="15"/>
                    <a:pt x="1" y="15"/>
                  </a:cubicBezTo>
                  <a:cubicBezTo>
                    <a:pt x="2" y="15"/>
                    <a:pt x="2" y="15"/>
                    <a:pt x="2" y="16"/>
                  </a:cubicBezTo>
                  <a:cubicBezTo>
                    <a:pt x="1" y="16"/>
                    <a:pt x="1" y="16"/>
                    <a:pt x="1" y="16"/>
                  </a:cubicBezTo>
                  <a:cubicBezTo>
                    <a:pt x="1" y="17"/>
                    <a:pt x="1" y="17"/>
                    <a:pt x="1" y="17"/>
                  </a:cubicBezTo>
                  <a:cubicBezTo>
                    <a:pt x="2" y="17"/>
                    <a:pt x="2" y="17"/>
                    <a:pt x="2" y="17"/>
                  </a:cubicBezTo>
                  <a:cubicBezTo>
                    <a:pt x="2" y="17"/>
                    <a:pt x="2" y="17"/>
                    <a:pt x="3" y="17"/>
                  </a:cubicBezTo>
                  <a:cubicBezTo>
                    <a:pt x="2" y="18"/>
                    <a:pt x="2" y="18"/>
                    <a:pt x="2" y="18"/>
                  </a:cubicBezTo>
                  <a:cubicBezTo>
                    <a:pt x="2" y="18"/>
                    <a:pt x="2" y="19"/>
                    <a:pt x="2" y="19"/>
                  </a:cubicBezTo>
                  <a:cubicBezTo>
                    <a:pt x="3" y="18"/>
                    <a:pt x="3" y="18"/>
                    <a:pt x="3" y="18"/>
                  </a:cubicBezTo>
                  <a:cubicBezTo>
                    <a:pt x="3" y="18"/>
                    <a:pt x="3" y="18"/>
                    <a:pt x="4" y="18"/>
                  </a:cubicBezTo>
                  <a:cubicBezTo>
                    <a:pt x="3" y="20"/>
                    <a:pt x="3" y="20"/>
                    <a:pt x="3" y="20"/>
                  </a:cubicBezTo>
                  <a:cubicBezTo>
                    <a:pt x="3" y="20"/>
                    <a:pt x="3" y="20"/>
                    <a:pt x="3" y="20"/>
                  </a:cubicBezTo>
                  <a:cubicBezTo>
                    <a:pt x="4" y="19"/>
                    <a:pt x="4" y="19"/>
                    <a:pt x="4" y="19"/>
                  </a:cubicBezTo>
                  <a:cubicBezTo>
                    <a:pt x="5" y="19"/>
                    <a:pt x="5" y="19"/>
                    <a:pt x="5" y="20"/>
                  </a:cubicBezTo>
                  <a:cubicBezTo>
                    <a:pt x="4" y="21"/>
                    <a:pt x="4" y="21"/>
                    <a:pt x="4" y="21"/>
                  </a:cubicBezTo>
                  <a:cubicBezTo>
                    <a:pt x="5" y="21"/>
                    <a:pt x="5" y="21"/>
                    <a:pt x="5" y="21"/>
                  </a:cubicBezTo>
                  <a:cubicBezTo>
                    <a:pt x="6" y="20"/>
                    <a:pt x="6" y="20"/>
                    <a:pt x="6" y="20"/>
                  </a:cubicBezTo>
                  <a:cubicBezTo>
                    <a:pt x="6" y="20"/>
                    <a:pt x="6" y="20"/>
                    <a:pt x="6" y="20"/>
                  </a:cubicBezTo>
                  <a:cubicBezTo>
                    <a:pt x="6" y="22"/>
                    <a:pt x="6" y="22"/>
                    <a:pt x="6" y="22"/>
                  </a:cubicBezTo>
                  <a:cubicBezTo>
                    <a:pt x="6" y="22"/>
                    <a:pt x="7" y="22"/>
                    <a:pt x="7" y="22"/>
                  </a:cubicBezTo>
                  <a:cubicBezTo>
                    <a:pt x="7" y="21"/>
                    <a:pt x="7" y="21"/>
                    <a:pt x="7" y="21"/>
                  </a:cubicBezTo>
                  <a:cubicBezTo>
                    <a:pt x="8" y="21"/>
                    <a:pt x="8" y="21"/>
                    <a:pt x="8" y="21"/>
                  </a:cubicBezTo>
                  <a:cubicBezTo>
                    <a:pt x="8" y="22"/>
                    <a:pt x="8" y="22"/>
                    <a:pt x="8" y="22"/>
                  </a:cubicBezTo>
                  <a:cubicBezTo>
                    <a:pt x="8" y="22"/>
                    <a:pt x="8" y="23"/>
                    <a:pt x="9" y="23"/>
                  </a:cubicBezTo>
                  <a:cubicBezTo>
                    <a:pt x="9" y="21"/>
                    <a:pt x="9" y="21"/>
                    <a:pt x="9" y="21"/>
                  </a:cubicBezTo>
                  <a:cubicBezTo>
                    <a:pt x="9" y="21"/>
                    <a:pt x="9" y="21"/>
                    <a:pt x="10" y="21"/>
                  </a:cubicBezTo>
                  <a:cubicBezTo>
                    <a:pt x="10" y="23"/>
                    <a:pt x="10" y="23"/>
                    <a:pt x="10" y="23"/>
                  </a:cubicBezTo>
                  <a:cubicBezTo>
                    <a:pt x="10" y="23"/>
                    <a:pt x="10" y="23"/>
                    <a:pt x="10" y="23"/>
                  </a:cubicBezTo>
                  <a:cubicBezTo>
                    <a:pt x="10" y="23"/>
                    <a:pt x="11" y="23"/>
                    <a:pt x="11" y="23"/>
                  </a:cubicBezTo>
                  <a:cubicBezTo>
                    <a:pt x="11" y="21"/>
                    <a:pt x="11" y="21"/>
                    <a:pt x="11" y="21"/>
                  </a:cubicBezTo>
                  <a:cubicBezTo>
                    <a:pt x="11" y="21"/>
                    <a:pt x="11" y="21"/>
                    <a:pt x="11" y="21"/>
                  </a:cubicBezTo>
                  <a:cubicBezTo>
                    <a:pt x="12" y="23"/>
                    <a:pt x="12" y="23"/>
                    <a:pt x="12" y="23"/>
                  </a:cubicBezTo>
                  <a:cubicBezTo>
                    <a:pt x="12" y="23"/>
                    <a:pt x="12" y="22"/>
                    <a:pt x="13" y="22"/>
                  </a:cubicBezTo>
                  <a:cubicBezTo>
                    <a:pt x="12" y="21"/>
                    <a:pt x="12" y="21"/>
                    <a:pt x="12" y="21"/>
                  </a:cubicBezTo>
                  <a:cubicBezTo>
                    <a:pt x="13" y="21"/>
                    <a:pt x="13" y="21"/>
                    <a:pt x="13" y="21"/>
                  </a:cubicBezTo>
                  <a:cubicBezTo>
                    <a:pt x="14" y="22"/>
                    <a:pt x="14" y="22"/>
                    <a:pt x="14" y="22"/>
                  </a:cubicBezTo>
                  <a:cubicBezTo>
                    <a:pt x="14" y="22"/>
                    <a:pt x="14" y="22"/>
                    <a:pt x="14" y="22"/>
                  </a:cubicBezTo>
                  <a:cubicBezTo>
                    <a:pt x="14" y="20"/>
                    <a:pt x="14" y="20"/>
                    <a:pt x="14" y="20"/>
                  </a:cubicBezTo>
                  <a:cubicBezTo>
                    <a:pt x="14" y="20"/>
                    <a:pt x="14" y="20"/>
                    <a:pt x="15" y="20"/>
                  </a:cubicBezTo>
                  <a:cubicBezTo>
                    <a:pt x="15" y="21"/>
                    <a:pt x="15" y="21"/>
                    <a:pt x="15" y="21"/>
                  </a:cubicBezTo>
                  <a:cubicBezTo>
                    <a:pt x="16" y="21"/>
                    <a:pt x="16" y="21"/>
                    <a:pt x="16" y="21"/>
                  </a:cubicBezTo>
                  <a:cubicBezTo>
                    <a:pt x="16" y="20"/>
                    <a:pt x="16" y="20"/>
                    <a:pt x="16" y="20"/>
                  </a:cubicBezTo>
                  <a:cubicBezTo>
                    <a:pt x="16" y="19"/>
                    <a:pt x="16" y="19"/>
                    <a:pt x="16" y="19"/>
                  </a:cubicBezTo>
                  <a:cubicBezTo>
                    <a:pt x="17" y="20"/>
                    <a:pt x="17" y="20"/>
                    <a:pt x="17" y="20"/>
                  </a:cubicBezTo>
                  <a:cubicBezTo>
                    <a:pt x="17" y="20"/>
                    <a:pt x="17" y="20"/>
                    <a:pt x="18" y="20"/>
                  </a:cubicBezTo>
                  <a:cubicBezTo>
                    <a:pt x="17" y="19"/>
                    <a:pt x="17" y="19"/>
                    <a:pt x="17" y="19"/>
                  </a:cubicBezTo>
                  <a:cubicBezTo>
                    <a:pt x="17" y="18"/>
                    <a:pt x="17" y="18"/>
                    <a:pt x="17" y="18"/>
                  </a:cubicBezTo>
                  <a:cubicBezTo>
                    <a:pt x="18" y="19"/>
                    <a:pt x="18" y="19"/>
                    <a:pt x="18" y="19"/>
                  </a:cubicBezTo>
                  <a:cubicBezTo>
                    <a:pt x="19" y="19"/>
                    <a:pt x="19" y="18"/>
                    <a:pt x="19" y="18"/>
                  </a:cubicBezTo>
                  <a:cubicBezTo>
                    <a:pt x="18" y="17"/>
                    <a:pt x="18" y="17"/>
                    <a:pt x="18" y="17"/>
                  </a:cubicBezTo>
                  <a:cubicBezTo>
                    <a:pt x="18" y="17"/>
                    <a:pt x="18" y="17"/>
                    <a:pt x="18" y="17"/>
                  </a:cubicBezTo>
                  <a:cubicBezTo>
                    <a:pt x="20" y="17"/>
                    <a:pt x="20" y="17"/>
                    <a:pt x="20" y="17"/>
                  </a:cubicBezTo>
                  <a:cubicBezTo>
                    <a:pt x="20" y="17"/>
                    <a:pt x="20" y="17"/>
                    <a:pt x="20" y="16"/>
                  </a:cubicBezTo>
                  <a:cubicBezTo>
                    <a:pt x="19" y="16"/>
                    <a:pt x="19" y="16"/>
                    <a:pt x="19" y="16"/>
                  </a:cubicBezTo>
                  <a:cubicBezTo>
                    <a:pt x="19" y="15"/>
                    <a:pt x="19" y="15"/>
                    <a:pt x="19" y="15"/>
                  </a:cubicBezTo>
                  <a:cubicBezTo>
                    <a:pt x="20" y="15"/>
                    <a:pt x="20" y="15"/>
                    <a:pt x="20" y="15"/>
                  </a:cubicBezTo>
                  <a:cubicBezTo>
                    <a:pt x="20" y="15"/>
                    <a:pt x="21" y="15"/>
                    <a:pt x="21" y="15"/>
                  </a:cubicBezTo>
                  <a:cubicBezTo>
                    <a:pt x="19" y="14"/>
                    <a:pt x="19" y="14"/>
                    <a:pt x="19" y="14"/>
                  </a:cubicBezTo>
                  <a:cubicBezTo>
                    <a:pt x="19" y="14"/>
                    <a:pt x="19" y="14"/>
                    <a:pt x="20" y="13"/>
                  </a:cubicBezTo>
                  <a:cubicBezTo>
                    <a:pt x="21" y="13"/>
                    <a:pt x="21" y="13"/>
                    <a:pt x="21" y="13"/>
                  </a:cubicBezTo>
                  <a:cubicBezTo>
                    <a:pt x="21" y="13"/>
                    <a:pt x="21" y="13"/>
                    <a:pt x="21" y="13"/>
                  </a:cubicBezTo>
                  <a:cubicBezTo>
                    <a:pt x="20" y="12"/>
                    <a:pt x="20" y="12"/>
                    <a:pt x="20" y="12"/>
                  </a:cubicBezTo>
                  <a:cubicBezTo>
                    <a:pt x="20" y="12"/>
                    <a:pt x="20" y="12"/>
                    <a:pt x="20" y="12"/>
                  </a:cubicBezTo>
                  <a:close/>
                  <a:moveTo>
                    <a:pt x="19" y="11"/>
                  </a:moveTo>
                  <a:cubicBezTo>
                    <a:pt x="15" y="11"/>
                    <a:pt x="15" y="11"/>
                    <a:pt x="15" y="11"/>
                  </a:cubicBezTo>
                  <a:cubicBezTo>
                    <a:pt x="14" y="10"/>
                    <a:pt x="14" y="9"/>
                    <a:pt x="14" y="8"/>
                  </a:cubicBezTo>
                  <a:cubicBezTo>
                    <a:pt x="17" y="5"/>
                    <a:pt x="17" y="5"/>
                    <a:pt x="17" y="5"/>
                  </a:cubicBezTo>
                  <a:cubicBezTo>
                    <a:pt x="18" y="7"/>
                    <a:pt x="19" y="9"/>
                    <a:pt x="19" y="11"/>
                  </a:cubicBezTo>
                  <a:close/>
                  <a:moveTo>
                    <a:pt x="10" y="14"/>
                  </a:moveTo>
                  <a:cubicBezTo>
                    <a:pt x="9" y="14"/>
                    <a:pt x="8" y="13"/>
                    <a:pt x="8" y="11"/>
                  </a:cubicBezTo>
                  <a:cubicBezTo>
                    <a:pt x="8" y="10"/>
                    <a:pt x="9" y="9"/>
                    <a:pt x="10" y="9"/>
                  </a:cubicBezTo>
                  <a:cubicBezTo>
                    <a:pt x="12" y="9"/>
                    <a:pt x="13" y="10"/>
                    <a:pt x="13" y="11"/>
                  </a:cubicBezTo>
                  <a:cubicBezTo>
                    <a:pt x="13" y="13"/>
                    <a:pt x="12" y="14"/>
                    <a:pt x="10" y="14"/>
                  </a:cubicBezTo>
                  <a:close/>
                  <a:moveTo>
                    <a:pt x="16" y="5"/>
                  </a:moveTo>
                  <a:cubicBezTo>
                    <a:pt x="13" y="8"/>
                    <a:pt x="13" y="8"/>
                    <a:pt x="13" y="8"/>
                  </a:cubicBezTo>
                  <a:cubicBezTo>
                    <a:pt x="12" y="7"/>
                    <a:pt x="12" y="7"/>
                    <a:pt x="11" y="7"/>
                  </a:cubicBezTo>
                  <a:cubicBezTo>
                    <a:pt x="11" y="2"/>
                    <a:pt x="11" y="2"/>
                    <a:pt x="11" y="2"/>
                  </a:cubicBezTo>
                  <a:cubicBezTo>
                    <a:pt x="13" y="3"/>
                    <a:pt x="15" y="3"/>
                    <a:pt x="16" y="5"/>
                  </a:cubicBezTo>
                  <a:close/>
                  <a:moveTo>
                    <a:pt x="10" y="2"/>
                  </a:moveTo>
                  <a:cubicBezTo>
                    <a:pt x="10" y="7"/>
                    <a:pt x="10" y="7"/>
                    <a:pt x="10" y="7"/>
                  </a:cubicBezTo>
                  <a:cubicBezTo>
                    <a:pt x="9" y="7"/>
                    <a:pt x="8" y="7"/>
                    <a:pt x="8" y="8"/>
                  </a:cubicBezTo>
                  <a:cubicBezTo>
                    <a:pt x="4" y="5"/>
                    <a:pt x="4" y="5"/>
                    <a:pt x="4" y="5"/>
                  </a:cubicBezTo>
                  <a:cubicBezTo>
                    <a:pt x="6" y="3"/>
                    <a:pt x="8" y="3"/>
                    <a:pt x="10" y="2"/>
                  </a:cubicBezTo>
                  <a:close/>
                  <a:moveTo>
                    <a:pt x="4" y="5"/>
                  </a:moveTo>
                  <a:cubicBezTo>
                    <a:pt x="7" y="8"/>
                    <a:pt x="7" y="8"/>
                    <a:pt x="7" y="8"/>
                  </a:cubicBezTo>
                  <a:cubicBezTo>
                    <a:pt x="6" y="9"/>
                    <a:pt x="6" y="10"/>
                    <a:pt x="6" y="11"/>
                  </a:cubicBezTo>
                  <a:cubicBezTo>
                    <a:pt x="2" y="11"/>
                    <a:pt x="2" y="11"/>
                    <a:pt x="2" y="11"/>
                  </a:cubicBezTo>
                  <a:cubicBezTo>
                    <a:pt x="2" y="9"/>
                    <a:pt x="3" y="7"/>
                    <a:pt x="4" y="5"/>
                  </a:cubicBezTo>
                  <a:close/>
                  <a:moveTo>
                    <a:pt x="2" y="12"/>
                  </a:moveTo>
                  <a:cubicBezTo>
                    <a:pt x="6" y="12"/>
                    <a:pt x="6" y="12"/>
                    <a:pt x="6" y="12"/>
                  </a:cubicBezTo>
                  <a:cubicBezTo>
                    <a:pt x="6" y="13"/>
                    <a:pt x="6" y="14"/>
                    <a:pt x="7" y="14"/>
                  </a:cubicBezTo>
                  <a:cubicBezTo>
                    <a:pt x="4" y="17"/>
                    <a:pt x="4" y="17"/>
                    <a:pt x="4" y="17"/>
                  </a:cubicBezTo>
                  <a:cubicBezTo>
                    <a:pt x="3" y="16"/>
                    <a:pt x="2" y="14"/>
                    <a:pt x="2" y="12"/>
                  </a:cubicBezTo>
                  <a:close/>
                  <a:moveTo>
                    <a:pt x="4" y="18"/>
                  </a:moveTo>
                  <a:cubicBezTo>
                    <a:pt x="7" y="15"/>
                    <a:pt x="7" y="15"/>
                    <a:pt x="7" y="15"/>
                  </a:cubicBezTo>
                  <a:cubicBezTo>
                    <a:pt x="8" y="16"/>
                    <a:pt x="9" y="16"/>
                    <a:pt x="10" y="16"/>
                  </a:cubicBezTo>
                  <a:cubicBezTo>
                    <a:pt x="10" y="20"/>
                    <a:pt x="10" y="20"/>
                    <a:pt x="10" y="20"/>
                  </a:cubicBezTo>
                  <a:cubicBezTo>
                    <a:pt x="8" y="20"/>
                    <a:pt x="6" y="19"/>
                    <a:pt x="4" y="18"/>
                  </a:cubicBezTo>
                  <a:close/>
                  <a:moveTo>
                    <a:pt x="11" y="20"/>
                  </a:moveTo>
                  <a:cubicBezTo>
                    <a:pt x="11" y="16"/>
                    <a:pt x="11" y="16"/>
                    <a:pt x="11" y="16"/>
                  </a:cubicBezTo>
                  <a:cubicBezTo>
                    <a:pt x="12" y="16"/>
                    <a:pt x="12" y="16"/>
                    <a:pt x="13" y="15"/>
                  </a:cubicBezTo>
                  <a:cubicBezTo>
                    <a:pt x="16" y="18"/>
                    <a:pt x="16" y="18"/>
                    <a:pt x="16" y="18"/>
                  </a:cubicBezTo>
                  <a:cubicBezTo>
                    <a:pt x="15" y="19"/>
                    <a:pt x="13" y="20"/>
                    <a:pt x="11" y="20"/>
                  </a:cubicBezTo>
                  <a:close/>
                  <a:moveTo>
                    <a:pt x="17" y="17"/>
                  </a:moveTo>
                  <a:cubicBezTo>
                    <a:pt x="14" y="14"/>
                    <a:pt x="14" y="14"/>
                    <a:pt x="14" y="14"/>
                  </a:cubicBezTo>
                  <a:cubicBezTo>
                    <a:pt x="14" y="14"/>
                    <a:pt x="15" y="13"/>
                    <a:pt x="15" y="12"/>
                  </a:cubicBezTo>
                  <a:cubicBezTo>
                    <a:pt x="19" y="12"/>
                    <a:pt x="19" y="12"/>
                    <a:pt x="19" y="12"/>
                  </a:cubicBezTo>
                  <a:cubicBezTo>
                    <a:pt x="19" y="14"/>
                    <a:pt x="18" y="16"/>
                    <a:pt x="1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88" name="Freeform 13"/>
            <p:cNvSpPr>
              <a:spLocks noEditPoints="1"/>
            </p:cNvSpPr>
            <p:nvPr/>
          </p:nvSpPr>
          <p:spPr bwMode="auto">
            <a:xfrm>
              <a:off x="1322388" y="2455863"/>
              <a:ext cx="25400" cy="26988"/>
            </a:xfrm>
            <a:custGeom>
              <a:avLst/>
              <a:gdLst>
                <a:gd name="T0" fmla="*/ 24 w 24"/>
                <a:gd name="T1" fmla="*/ 15 h 25"/>
                <a:gd name="T2" fmla="*/ 24 w 24"/>
                <a:gd name="T3" fmla="*/ 14 h 25"/>
                <a:gd name="T4" fmla="*/ 23 w 24"/>
                <a:gd name="T5" fmla="*/ 12 h 25"/>
                <a:gd name="T6" fmla="*/ 23 w 24"/>
                <a:gd name="T7" fmla="*/ 11 h 25"/>
                <a:gd name="T8" fmla="*/ 24 w 24"/>
                <a:gd name="T9" fmla="*/ 8 h 25"/>
                <a:gd name="T10" fmla="*/ 23 w 24"/>
                <a:gd name="T11" fmla="*/ 7 h 25"/>
                <a:gd name="T12" fmla="*/ 21 w 24"/>
                <a:gd name="T13" fmla="*/ 6 h 25"/>
                <a:gd name="T14" fmla="*/ 20 w 24"/>
                <a:gd name="T15" fmla="*/ 5 h 25"/>
                <a:gd name="T16" fmla="*/ 20 w 24"/>
                <a:gd name="T17" fmla="*/ 3 h 25"/>
                <a:gd name="T18" fmla="*/ 19 w 24"/>
                <a:gd name="T19" fmla="*/ 2 h 25"/>
                <a:gd name="T20" fmla="*/ 17 w 24"/>
                <a:gd name="T21" fmla="*/ 3 h 25"/>
                <a:gd name="T22" fmla="*/ 16 w 24"/>
                <a:gd name="T23" fmla="*/ 2 h 25"/>
                <a:gd name="T24" fmla="*/ 15 w 24"/>
                <a:gd name="T25" fmla="*/ 1 h 25"/>
                <a:gd name="T26" fmla="*/ 13 w 24"/>
                <a:gd name="T27" fmla="*/ 2 h 25"/>
                <a:gd name="T28" fmla="*/ 12 w 24"/>
                <a:gd name="T29" fmla="*/ 2 h 25"/>
                <a:gd name="T30" fmla="*/ 10 w 24"/>
                <a:gd name="T31" fmla="*/ 0 h 25"/>
                <a:gd name="T32" fmla="*/ 9 w 24"/>
                <a:gd name="T33" fmla="*/ 1 h 25"/>
                <a:gd name="T34" fmla="*/ 8 w 24"/>
                <a:gd name="T35" fmla="*/ 3 h 25"/>
                <a:gd name="T36" fmla="*/ 7 w 24"/>
                <a:gd name="T37" fmla="*/ 4 h 25"/>
                <a:gd name="T38" fmla="*/ 4 w 24"/>
                <a:gd name="T39" fmla="*/ 4 h 25"/>
                <a:gd name="T40" fmla="*/ 3 w 24"/>
                <a:gd name="T41" fmla="*/ 4 h 25"/>
                <a:gd name="T42" fmla="*/ 4 w 24"/>
                <a:gd name="T43" fmla="*/ 7 h 25"/>
                <a:gd name="T44" fmla="*/ 3 w 24"/>
                <a:gd name="T45" fmla="*/ 8 h 25"/>
                <a:gd name="T46" fmla="*/ 1 w 24"/>
                <a:gd name="T47" fmla="*/ 9 h 25"/>
                <a:gd name="T48" fmla="*/ 1 w 24"/>
                <a:gd name="T49" fmla="*/ 10 h 25"/>
                <a:gd name="T50" fmla="*/ 2 w 24"/>
                <a:gd name="T51" fmla="*/ 12 h 25"/>
                <a:gd name="T52" fmla="*/ 2 w 24"/>
                <a:gd name="T53" fmla="*/ 14 h 25"/>
                <a:gd name="T54" fmla="*/ 1 w 24"/>
                <a:gd name="T55" fmla="*/ 16 h 25"/>
                <a:gd name="T56" fmla="*/ 1 w 24"/>
                <a:gd name="T57" fmla="*/ 17 h 25"/>
                <a:gd name="T58" fmla="*/ 3 w 24"/>
                <a:gd name="T59" fmla="*/ 18 h 25"/>
                <a:gd name="T60" fmla="*/ 4 w 24"/>
                <a:gd name="T61" fmla="*/ 19 h 25"/>
                <a:gd name="T62" fmla="*/ 4 w 24"/>
                <a:gd name="T63" fmla="*/ 22 h 25"/>
                <a:gd name="T64" fmla="*/ 5 w 24"/>
                <a:gd name="T65" fmla="*/ 22 h 25"/>
                <a:gd name="T66" fmla="*/ 7 w 24"/>
                <a:gd name="T67" fmla="*/ 22 h 25"/>
                <a:gd name="T68" fmla="*/ 8 w 24"/>
                <a:gd name="T69" fmla="*/ 23 h 25"/>
                <a:gd name="T70" fmla="*/ 9 w 24"/>
                <a:gd name="T71" fmla="*/ 25 h 25"/>
                <a:gd name="T72" fmla="*/ 11 w 24"/>
                <a:gd name="T73" fmla="*/ 24 h 25"/>
                <a:gd name="T74" fmla="*/ 12 w 24"/>
                <a:gd name="T75" fmla="*/ 24 h 25"/>
                <a:gd name="T76" fmla="*/ 14 w 24"/>
                <a:gd name="T77" fmla="*/ 25 h 25"/>
                <a:gd name="T78" fmla="*/ 15 w 24"/>
                <a:gd name="T79" fmla="*/ 25 h 25"/>
                <a:gd name="T80" fmla="*/ 16 w 24"/>
                <a:gd name="T81" fmla="*/ 23 h 25"/>
                <a:gd name="T82" fmla="*/ 17 w 24"/>
                <a:gd name="T83" fmla="*/ 22 h 25"/>
                <a:gd name="T84" fmla="*/ 20 w 24"/>
                <a:gd name="T85" fmla="*/ 23 h 25"/>
                <a:gd name="T86" fmla="*/ 21 w 24"/>
                <a:gd name="T87" fmla="*/ 22 h 25"/>
                <a:gd name="T88" fmla="*/ 21 w 24"/>
                <a:gd name="T89" fmla="*/ 19 h 25"/>
                <a:gd name="T90" fmla="*/ 21 w 24"/>
                <a:gd name="T91" fmla="*/ 18 h 25"/>
                <a:gd name="T92" fmla="*/ 24 w 24"/>
                <a:gd name="T93" fmla="*/ 17 h 25"/>
                <a:gd name="T94" fmla="*/ 22 w 24"/>
                <a:gd name="T95" fmla="*/ 15 h 25"/>
                <a:gd name="T96" fmla="*/ 21 w 24"/>
                <a:gd name="T97" fmla="*/ 8 h 25"/>
                <a:gd name="T98" fmla="*/ 10 w 24"/>
                <a:gd name="T99" fmla="*/ 12 h 25"/>
                <a:gd name="T100" fmla="*/ 12 w 24"/>
                <a:gd name="T101" fmla="*/ 15 h 25"/>
                <a:gd name="T102" fmla="*/ 14 w 24"/>
                <a:gd name="T103" fmla="*/ 8 h 25"/>
                <a:gd name="T104" fmla="*/ 15 w 24"/>
                <a:gd name="T105" fmla="*/ 3 h 25"/>
                <a:gd name="T106" fmla="*/ 8 w 24"/>
                <a:gd name="T107" fmla="*/ 4 h 25"/>
                <a:gd name="T108" fmla="*/ 10 w 24"/>
                <a:gd name="T109" fmla="*/ 9 h 25"/>
                <a:gd name="T110" fmla="*/ 7 w 24"/>
                <a:gd name="T111" fmla="*/ 4 h 25"/>
                <a:gd name="T112" fmla="*/ 8 w 24"/>
                <a:gd name="T113" fmla="*/ 15 h 25"/>
                <a:gd name="T114" fmla="*/ 4 w 24"/>
                <a:gd name="T115" fmla="*/ 18 h 25"/>
                <a:gd name="T116" fmla="*/ 9 w 24"/>
                <a:gd name="T117" fmla="*/ 22 h 25"/>
                <a:gd name="T118" fmla="*/ 12 w 24"/>
                <a:gd name="T119" fmla="*/ 18 h 25"/>
                <a:gd name="T120" fmla="*/ 10 w 24"/>
                <a:gd name="T121" fmla="*/ 23 h 25"/>
                <a:gd name="T122" fmla="*/ 17 w 24"/>
                <a:gd name="T123"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 h="25">
                  <a:moveTo>
                    <a:pt x="23" y="16"/>
                  </a:moveTo>
                  <a:cubicBezTo>
                    <a:pt x="24" y="16"/>
                    <a:pt x="24" y="16"/>
                    <a:pt x="24" y="16"/>
                  </a:cubicBezTo>
                  <a:cubicBezTo>
                    <a:pt x="24" y="16"/>
                    <a:pt x="24" y="15"/>
                    <a:pt x="24" y="15"/>
                  </a:cubicBezTo>
                  <a:cubicBezTo>
                    <a:pt x="23" y="15"/>
                    <a:pt x="23" y="15"/>
                    <a:pt x="23" y="15"/>
                  </a:cubicBezTo>
                  <a:cubicBezTo>
                    <a:pt x="23" y="14"/>
                    <a:pt x="23" y="14"/>
                    <a:pt x="23" y="14"/>
                  </a:cubicBezTo>
                  <a:cubicBezTo>
                    <a:pt x="24" y="14"/>
                    <a:pt x="24" y="14"/>
                    <a:pt x="24" y="14"/>
                  </a:cubicBezTo>
                  <a:cubicBezTo>
                    <a:pt x="24" y="13"/>
                    <a:pt x="24" y="13"/>
                    <a:pt x="24" y="13"/>
                  </a:cubicBezTo>
                  <a:cubicBezTo>
                    <a:pt x="23" y="13"/>
                    <a:pt x="23" y="13"/>
                    <a:pt x="23" y="13"/>
                  </a:cubicBezTo>
                  <a:cubicBezTo>
                    <a:pt x="23" y="12"/>
                    <a:pt x="23" y="12"/>
                    <a:pt x="23" y="12"/>
                  </a:cubicBezTo>
                  <a:cubicBezTo>
                    <a:pt x="24" y="12"/>
                    <a:pt x="24" y="12"/>
                    <a:pt x="24" y="12"/>
                  </a:cubicBezTo>
                  <a:cubicBezTo>
                    <a:pt x="24" y="11"/>
                    <a:pt x="24" y="11"/>
                    <a:pt x="24" y="11"/>
                  </a:cubicBezTo>
                  <a:cubicBezTo>
                    <a:pt x="23" y="11"/>
                    <a:pt x="23" y="11"/>
                    <a:pt x="23" y="11"/>
                  </a:cubicBezTo>
                  <a:cubicBezTo>
                    <a:pt x="23" y="10"/>
                    <a:pt x="23" y="10"/>
                    <a:pt x="23" y="10"/>
                  </a:cubicBezTo>
                  <a:cubicBezTo>
                    <a:pt x="24" y="9"/>
                    <a:pt x="24" y="9"/>
                    <a:pt x="24" y="9"/>
                  </a:cubicBezTo>
                  <a:cubicBezTo>
                    <a:pt x="24" y="9"/>
                    <a:pt x="24" y="9"/>
                    <a:pt x="24" y="8"/>
                  </a:cubicBezTo>
                  <a:cubicBezTo>
                    <a:pt x="22" y="9"/>
                    <a:pt x="22" y="9"/>
                    <a:pt x="22" y="9"/>
                  </a:cubicBezTo>
                  <a:cubicBezTo>
                    <a:pt x="22" y="9"/>
                    <a:pt x="22" y="8"/>
                    <a:pt x="22" y="8"/>
                  </a:cubicBezTo>
                  <a:cubicBezTo>
                    <a:pt x="23" y="7"/>
                    <a:pt x="23" y="7"/>
                    <a:pt x="23" y="7"/>
                  </a:cubicBezTo>
                  <a:cubicBezTo>
                    <a:pt x="23" y="7"/>
                    <a:pt x="23" y="7"/>
                    <a:pt x="23" y="6"/>
                  </a:cubicBezTo>
                  <a:cubicBezTo>
                    <a:pt x="21" y="7"/>
                    <a:pt x="21" y="7"/>
                    <a:pt x="21" y="7"/>
                  </a:cubicBezTo>
                  <a:cubicBezTo>
                    <a:pt x="21" y="7"/>
                    <a:pt x="21" y="7"/>
                    <a:pt x="21" y="6"/>
                  </a:cubicBezTo>
                  <a:cubicBezTo>
                    <a:pt x="22" y="5"/>
                    <a:pt x="22" y="5"/>
                    <a:pt x="22" y="5"/>
                  </a:cubicBezTo>
                  <a:cubicBezTo>
                    <a:pt x="22" y="5"/>
                    <a:pt x="22" y="5"/>
                    <a:pt x="22" y="5"/>
                  </a:cubicBezTo>
                  <a:cubicBezTo>
                    <a:pt x="20" y="5"/>
                    <a:pt x="20" y="5"/>
                    <a:pt x="20" y="5"/>
                  </a:cubicBezTo>
                  <a:cubicBezTo>
                    <a:pt x="20" y="5"/>
                    <a:pt x="20" y="5"/>
                    <a:pt x="20" y="5"/>
                  </a:cubicBezTo>
                  <a:cubicBezTo>
                    <a:pt x="21" y="4"/>
                    <a:pt x="21" y="4"/>
                    <a:pt x="21" y="4"/>
                  </a:cubicBezTo>
                  <a:cubicBezTo>
                    <a:pt x="20" y="3"/>
                    <a:pt x="20" y="3"/>
                    <a:pt x="20" y="3"/>
                  </a:cubicBezTo>
                  <a:cubicBezTo>
                    <a:pt x="19" y="4"/>
                    <a:pt x="19" y="4"/>
                    <a:pt x="19" y="4"/>
                  </a:cubicBezTo>
                  <a:cubicBezTo>
                    <a:pt x="19" y="4"/>
                    <a:pt x="19" y="4"/>
                    <a:pt x="18" y="4"/>
                  </a:cubicBezTo>
                  <a:cubicBezTo>
                    <a:pt x="19" y="2"/>
                    <a:pt x="19" y="2"/>
                    <a:pt x="19" y="2"/>
                  </a:cubicBezTo>
                  <a:cubicBezTo>
                    <a:pt x="19" y="2"/>
                    <a:pt x="18" y="2"/>
                    <a:pt x="18" y="2"/>
                  </a:cubicBezTo>
                  <a:cubicBezTo>
                    <a:pt x="17" y="3"/>
                    <a:pt x="17" y="3"/>
                    <a:pt x="17" y="3"/>
                  </a:cubicBezTo>
                  <a:cubicBezTo>
                    <a:pt x="17" y="3"/>
                    <a:pt x="17" y="3"/>
                    <a:pt x="17" y="3"/>
                  </a:cubicBezTo>
                  <a:cubicBezTo>
                    <a:pt x="17" y="1"/>
                    <a:pt x="17" y="1"/>
                    <a:pt x="17" y="1"/>
                  </a:cubicBezTo>
                  <a:cubicBezTo>
                    <a:pt x="17" y="1"/>
                    <a:pt x="17" y="1"/>
                    <a:pt x="16" y="1"/>
                  </a:cubicBezTo>
                  <a:cubicBezTo>
                    <a:pt x="16" y="2"/>
                    <a:pt x="16" y="2"/>
                    <a:pt x="16" y="2"/>
                  </a:cubicBezTo>
                  <a:cubicBezTo>
                    <a:pt x="15" y="2"/>
                    <a:pt x="15" y="2"/>
                    <a:pt x="15" y="2"/>
                  </a:cubicBezTo>
                  <a:cubicBezTo>
                    <a:pt x="15" y="2"/>
                    <a:pt x="15" y="2"/>
                    <a:pt x="15" y="2"/>
                  </a:cubicBezTo>
                  <a:cubicBezTo>
                    <a:pt x="15" y="1"/>
                    <a:pt x="15" y="1"/>
                    <a:pt x="15" y="1"/>
                  </a:cubicBezTo>
                  <a:cubicBezTo>
                    <a:pt x="15" y="0"/>
                    <a:pt x="14" y="0"/>
                    <a:pt x="14" y="0"/>
                  </a:cubicBezTo>
                  <a:cubicBezTo>
                    <a:pt x="14" y="2"/>
                    <a:pt x="14" y="2"/>
                    <a:pt x="14" y="2"/>
                  </a:cubicBezTo>
                  <a:cubicBezTo>
                    <a:pt x="14" y="2"/>
                    <a:pt x="13" y="2"/>
                    <a:pt x="13" y="2"/>
                  </a:cubicBezTo>
                  <a:cubicBezTo>
                    <a:pt x="13" y="0"/>
                    <a:pt x="13" y="0"/>
                    <a:pt x="13" y="0"/>
                  </a:cubicBezTo>
                  <a:cubicBezTo>
                    <a:pt x="13" y="0"/>
                    <a:pt x="12" y="0"/>
                    <a:pt x="12" y="0"/>
                  </a:cubicBezTo>
                  <a:cubicBezTo>
                    <a:pt x="12" y="2"/>
                    <a:pt x="12" y="2"/>
                    <a:pt x="12" y="2"/>
                  </a:cubicBezTo>
                  <a:cubicBezTo>
                    <a:pt x="12" y="2"/>
                    <a:pt x="11" y="2"/>
                    <a:pt x="11" y="2"/>
                  </a:cubicBezTo>
                  <a:cubicBezTo>
                    <a:pt x="11" y="0"/>
                    <a:pt x="11" y="0"/>
                    <a:pt x="11" y="0"/>
                  </a:cubicBezTo>
                  <a:cubicBezTo>
                    <a:pt x="11" y="0"/>
                    <a:pt x="10" y="0"/>
                    <a:pt x="10" y="0"/>
                  </a:cubicBezTo>
                  <a:cubicBezTo>
                    <a:pt x="10" y="2"/>
                    <a:pt x="10" y="2"/>
                    <a:pt x="10" y="2"/>
                  </a:cubicBezTo>
                  <a:cubicBezTo>
                    <a:pt x="10" y="2"/>
                    <a:pt x="10" y="2"/>
                    <a:pt x="9" y="2"/>
                  </a:cubicBezTo>
                  <a:cubicBezTo>
                    <a:pt x="9" y="1"/>
                    <a:pt x="9" y="1"/>
                    <a:pt x="9" y="1"/>
                  </a:cubicBezTo>
                  <a:cubicBezTo>
                    <a:pt x="8" y="1"/>
                    <a:pt x="8" y="1"/>
                    <a:pt x="8" y="1"/>
                  </a:cubicBezTo>
                  <a:cubicBezTo>
                    <a:pt x="8" y="3"/>
                    <a:pt x="8" y="3"/>
                    <a:pt x="8" y="3"/>
                  </a:cubicBezTo>
                  <a:cubicBezTo>
                    <a:pt x="8" y="3"/>
                    <a:pt x="8" y="3"/>
                    <a:pt x="8" y="3"/>
                  </a:cubicBezTo>
                  <a:cubicBezTo>
                    <a:pt x="7" y="2"/>
                    <a:pt x="7" y="2"/>
                    <a:pt x="7" y="2"/>
                  </a:cubicBezTo>
                  <a:cubicBezTo>
                    <a:pt x="6" y="2"/>
                    <a:pt x="6" y="2"/>
                    <a:pt x="6" y="2"/>
                  </a:cubicBezTo>
                  <a:cubicBezTo>
                    <a:pt x="7" y="4"/>
                    <a:pt x="7" y="4"/>
                    <a:pt x="7" y="4"/>
                  </a:cubicBezTo>
                  <a:cubicBezTo>
                    <a:pt x="6" y="4"/>
                    <a:pt x="6" y="4"/>
                    <a:pt x="6" y="4"/>
                  </a:cubicBezTo>
                  <a:cubicBezTo>
                    <a:pt x="5" y="3"/>
                    <a:pt x="5" y="3"/>
                    <a:pt x="5" y="3"/>
                  </a:cubicBezTo>
                  <a:cubicBezTo>
                    <a:pt x="5" y="3"/>
                    <a:pt x="5" y="3"/>
                    <a:pt x="4" y="4"/>
                  </a:cubicBezTo>
                  <a:cubicBezTo>
                    <a:pt x="5" y="5"/>
                    <a:pt x="5" y="5"/>
                    <a:pt x="5" y="5"/>
                  </a:cubicBezTo>
                  <a:cubicBezTo>
                    <a:pt x="5" y="5"/>
                    <a:pt x="5" y="5"/>
                    <a:pt x="5" y="5"/>
                  </a:cubicBezTo>
                  <a:cubicBezTo>
                    <a:pt x="3" y="4"/>
                    <a:pt x="3" y="4"/>
                    <a:pt x="3" y="4"/>
                  </a:cubicBezTo>
                  <a:cubicBezTo>
                    <a:pt x="3" y="5"/>
                    <a:pt x="3" y="5"/>
                    <a:pt x="3" y="5"/>
                  </a:cubicBezTo>
                  <a:cubicBezTo>
                    <a:pt x="4" y="6"/>
                    <a:pt x="4" y="6"/>
                    <a:pt x="4" y="6"/>
                  </a:cubicBezTo>
                  <a:cubicBezTo>
                    <a:pt x="4" y="6"/>
                    <a:pt x="4" y="7"/>
                    <a:pt x="4" y="7"/>
                  </a:cubicBezTo>
                  <a:cubicBezTo>
                    <a:pt x="2" y="6"/>
                    <a:pt x="2" y="6"/>
                    <a:pt x="2" y="6"/>
                  </a:cubicBezTo>
                  <a:cubicBezTo>
                    <a:pt x="2" y="7"/>
                    <a:pt x="2" y="7"/>
                    <a:pt x="2" y="7"/>
                  </a:cubicBezTo>
                  <a:cubicBezTo>
                    <a:pt x="3" y="8"/>
                    <a:pt x="3" y="8"/>
                    <a:pt x="3" y="8"/>
                  </a:cubicBezTo>
                  <a:cubicBezTo>
                    <a:pt x="3" y="8"/>
                    <a:pt x="3" y="8"/>
                    <a:pt x="3" y="9"/>
                  </a:cubicBezTo>
                  <a:cubicBezTo>
                    <a:pt x="1" y="8"/>
                    <a:pt x="1" y="8"/>
                    <a:pt x="1" y="8"/>
                  </a:cubicBezTo>
                  <a:cubicBezTo>
                    <a:pt x="1" y="9"/>
                    <a:pt x="1" y="9"/>
                    <a:pt x="1" y="9"/>
                  </a:cubicBezTo>
                  <a:cubicBezTo>
                    <a:pt x="2" y="10"/>
                    <a:pt x="2" y="10"/>
                    <a:pt x="2" y="10"/>
                  </a:cubicBezTo>
                  <a:cubicBezTo>
                    <a:pt x="2" y="10"/>
                    <a:pt x="2" y="10"/>
                    <a:pt x="2" y="11"/>
                  </a:cubicBezTo>
                  <a:cubicBezTo>
                    <a:pt x="1" y="10"/>
                    <a:pt x="1" y="10"/>
                    <a:pt x="1" y="10"/>
                  </a:cubicBezTo>
                  <a:cubicBezTo>
                    <a:pt x="1" y="11"/>
                    <a:pt x="1" y="11"/>
                    <a:pt x="1" y="11"/>
                  </a:cubicBezTo>
                  <a:cubicBezTo>
                    <a:pt x="2" y="12"/>
                    <a:pt x="2" y="12"/>
                    <a:pt x="2" y="12"/>
                  </a:cubicBezTo>
                  <a:cubicBezTo>
                    <a:pt x="2" y="12"/>
                    <a:pt x="2" y="12"/>
                    <a:pt x="2" y="12"/>
                  </a:cubicBezTo>
                  <a:cubicBezTo>
                    <a:pt x="0" y="13"/>
                    <a:pt x="0" y="13"/>
                    <a:pt x="0" y="13"/>
                  </a:cubicBezTo>
                  <a:cubicBezTo>
                    <a:pt x="0" y="13"/>
                    <a:pt x="0" y="13"/>
                    <a:pt x="0" y="14"/>
                  </a:cubicBezTo>
                  <a:cubicBezTo>
                    <a:pt x="2" y="14"/>
                    <a:pt x="2" y="14"/>
                    <a:pt x="2" y="14"/>
                  </a:cubicBezTo>
                  <a:cubicBezTo>
                    <a:pt x="2" y="14"/>
                    <a:pt x="2" y="14"/>
                    <a:pt x="2" y="14"/>
                  </a:cubicBezTo>
                  <a:cubicBezTo>
                    <a:pt x="1" y="15"/>
                    <a:pt x="1" y="15"/>
                    <a:pt x="1" y="15"/>
                  </a:cubicBezTo>
                  <a:cubicBezTo>
                    <a:pt x="1" y="15"/>
                    <a:pt x="1" y="16"/>
                    <a:pt x="1" y="16"/>
                  </a:cubicBezTo>
                  <a:cubicBezTo>
                    <a:pt x="2" y="16"/>
                    <a:pt x="2" y="16"/>
                    <a:pt x="2" y="16"/>
                  </a:cubicBezTo>
                  <a:cubicBezTo>
                    <a:pt x="2" y="16"/>
                    <a:pt x="2" y="16"/>
                    <a:pt x="3" y="16"/>
                  </a:cubicBezTo>
                  <a:cubicBezTo>
                    <a:pt x="1" y="17"/>
                    <a:pt x="1" y="17"/>
                    <a:pt x="1" y="17"/>
                  </a:cubicBezTo>
                  <a:cubicBezTo>
                    <a:pt x="1" y="17"/>
                    <a:pt x="1" y="18"/>
                    <a:pt x="2" y="18"/>
                  </a:cubicBezTo>
                  <a:cubicBezTo>
                    <a:pt x="3" y="18"/>
                    <a:pt x="3" y="18"/>
                    <a:pt x="3" y="18"/>
                  </a:cubicBezTo>
                  <a:cubicBezTo>
                    <a:pt x="3" y="18"/>
                    <a:pt x="3" y="18"/>
                    <a:pt x="3" y="18"/>
                  </a:cubicBezTo>
                  <a:cubicBezTo>
                    <a:pt x="2" y="19"/>
                    <a:pt x="2" y="19"/>
                    <a:pt x="2" y="19"/>
                  </a:cubicBezTo>
                  <a:cubicBezTo>
                    <a:pt x="2" y="19"/>
                    <a:pt x="2" y="20"/>
                    <a:pt x="3" y="20"/>
                  </a:cubicBezTo>
                  <a:cubicBezTo>
                    <a:pt x="4" y="19"/>
                    <a:pt x="4" y="19"/>
                    <a:pt x="4" y="19"/>
                  </a:cubicBezTo>
                  <a:cubicBezTo>
                    <a:pt x="4" y="19"/>
                    <a:pt x="4" y="20"/>
                    <a:pt x="4" y="20"/>
                  </a:cubicBezTo>
                  <a:cubicBezTo>
                    <a:pt x="3" y="21"/>
                    <a:pt x="3" y="21"/>
                    <a:pt x="3" y="21"/>
                  </a:cubicBezTo>
                  <a:cubicBezTo>
                    <a:pt x="4" y="21"/>
                    <a:pt x="4" y="21"/>
                    <a:pt x="4" y="22"/>
                  </a:cubicBezTo>
                  <a:cubicBezTo>
                    <a:pt x="5" y="21"/>
                    <a:pt x="5" y="21"/>
                    <a:pt x="5" y="21"/>
                  </a:cubicBezTo>
                  <a:cubicBezTo>
                    <a:pt x="5" y="21"/>
                    <a:pt x="6" y="21"/>
                    <a:pt x="6" y="21"/>
                  </a:cubicBezTo>
                  <a:cubicBezTo>
                    <a:pt x="5" y="22"/>
                    <a:pt x="5" y="22"/>
                    <a:pt x="5" y="22"/>
                  </a:cubicBezTo>
                  <a:cubicBezTo>
                    <a:pt x="5" y="23"/>
                    <a:pt x="5" y="23"/>
                    <a:pt x="6" y="23"/>
                  </a:cubicBezTo>
                  <a:cubicBezTo>
                    <a:pt x="7" y="22"/>
                    <a:pt x="7" y="22"/>
                    <a:pt x="7" y="22"/>
                  </a:cubicBezTo>
                  <a:cubicBezTo>
                    <a:pt x="7" y="22"/>
                    <a:pt x="7" y="22"/>
                    <a:pt x="7" y="22"/>
                  </a:cubicBezTo>
                  <a:cubicBezTo>
                    <a:pt x="7" y="24"/>
                    <a:pt x="7" y="24"/>
                    <a:pt x="7" y="24"/>
                  </a:cubicBezTo>
                  <a:cubicBezTo>
                    <a:pt x="7" y="24"/>
                    <a:pt x="7" y="24"/>
                    <a:pt x="8" y="24"/>
                  </a:cubicBezTo>
                  <a:cubicBezTo>
                    <a:pt x="8" y="23"/>
                    <a:pt x="8" y="23"/>
                    <a:pt x="8" y="23"/>
                  </a:cubicBezTo>
                  <a:cubicBezTo>
                    <a:pt x="9" y="23"/>
                    <a:pt x="9" y="23"/>
                    <a:pt x="9" y="23"/>
                  </a:cubicBezTo>
                  <a:cubicBezTo>
                    <a:pt x="9" y="25"/>
                    <a:pt x="9" y="25"/>
                    <a:pt x="9" y="25"/>
                  </a:cubicBezTo>
                  <a:cubicBezTo>
                    <a:pt x="9" y="25"/>
                    <a:pt x="9" y="25"/>
                    <a:pt x="9" y="25"/>
                  </a:cubicBezTo>
                  <a:cubicBezTo>
                    <a:pt x="9" y="25"/>
                    <a:pt x="9" y="25"/>
                    <a:pt x="10" y="25"/>
                  </a:cubicBezTo>
                  <a:cubicBezTo>
                    <a:pt x="10" y="23"/>
                    <a:pt x="10" y="23"/>
                    <a:pt x="10" y="23"/>
                  </a:cubicBezTo>
                  <a:cubicBezTo>
                    <a:pt x="10" y="23"/>
                    <a:pt x="11" y="24"/>
                    <a:pt x="11" y="24"/>
                  </a:cubicBezTo>
                  <a:cubicBezTo>
                    <a:pt x="11" y="25"/>
                    <a:pt x="11" y="25"/>
                    <a:pt x="11" y="25"/>
                  </a:cubicBezTo>
                  <a:cubicBezTo>
                    <a:pt x="11" y="25"/>
                    <a:pt x="11" y="25"/>
                    <a:pt x="12" y="25"/>
                  </a:cubicBezTo>
                  <a:cubicBezTo>
                    <a:pt x="12" y="24"/>
                    <a:pt x="12" y="24"/>
                    <a:pt x="12" y="24"/>
                  </a:cubicBezTo>
                  <a:cubicBezTo>
                    <a:pt x="12" y="24"/>
                    <a:pt x="12" y="24"/>
                    <a:pt x="13" y="24"/>
                  </a:cubicBezTo>
                  <a:cubicBezTo>
                    <a:pt x="13" y="25"/>
                    <a:pt x="13" y="25"/>
                    <a:pt x="13" y="25"/>
                  </a:cubicBezTo>
                  <a:cubicBezTo>
                    <a:pt x="13" y="25"/>
                    <a:pt x="14" y="25"/>
                    <a:pt x="14" y="25"/>
                  </a:cubicBezTo>
                  <a:cubicBezTo>
                    <a:pt x="14" y="24"/>
                    <a:pt x="14" y="24"/>
                    <a:pt x="14" y="24"/>
                  </a:cubicBezTo>
                  <a:cubicBezTo>
                    <a:pt x="14" y="24"/>
                    <a:pt x="14" y="24"/>
                    <a:pt x="15" y="23"/>
                  </a:cubicBezTo>
                  <a:cubicBezTo>
                    <a:pt x="15" y="25"/>
                    <a:pt x="15" y="25"/>
                    <a:pt x="15" y="25"/>
                  </a:cubicBezTo>
                  <a:cubicBezTo>
                    <a:pt x="15" y="25"/>
                    <a:pt x="16" y="25"/>
                    <a:pt x="16" y="25"/>
                  </a:cubicBezTo>
                  <a:cubicBezTo>
                    <a:pt x="16" y="23"/>
                    <a:pt x="16" y="23"/>
                    <a:pt x="16" y="23"/>
                  </a:cubicBezTo>
                  <a:cubicBezTo>
                    <a:pt x="16" y="23"/>
                    <a:pt x="16" y="23"/>
                    <a:pt x="16" y="23"/>
                  </a:cubicBezTo>
                  <a:cubicBezTo>
                    <a:pt x="17" y="24"/>
                    <a:pt x="17" y="24"/>
                    <a:pt x="17" y="24"/>
                  </a:cubicBezTo>
                  <a:cubicBezTo>
                    <a:pt x="17" y="24"/>
                    <a:pt x="18" y="24"/>
                    <a:pt x="18" y="24"/>
                  </a:cubicBezTo>
                  <a:cubicBezTo>
                    <a:pt x="17" y="22"/>
                    <a:pt x="17" y="22"/>
                    <a:pt x="17" y="22"/>
                  </a:cubicBezTo>
                  <a:cubicBezTo>
                    <a:pt x="18" y="22"/>
                    <a:pt x="18" y="22"/>
                    <a:pt x="18" y="22"/>
                  </a:cubicBezTo>
                  <a:cubicBezTo>
                    <a:pt x="19" y="23"/>
                    <a:pt x="19" y="23"/>
                    <a:pt x="19" y="23"/>
                  </a:cubicBezTo>
                  <a:cubicBezTo>
                    <a:pt x="19" y="23"/>
                    <a:pt x="20" y="23"/>
                    <a:pt x="20" y="23"/>
                  </a:cubicBezTo>
                  <a:cubicBezTo>
                    <a:pt x="19" y="21"/>
                    <a:pt x="19" y="21"/>
                    <a:pt x="19" y="21"/>
                  </a:cubicBezTo>
                  <a:cubicBezTo>
                    <a:pt x="19" y="21"/>
                    <a:pt x="19" y="21"/>
                    <a:pt x="20" y="21"/>
                  </a:cubicBezTo>
                  <a:cubicBezTo>
                    <a:pt x="21" y="22"/>
                    <a:pt x="21" y="22"/>
                    <a:pt x="21" y="22"/>
                  </a:cubicBezTo>
                  <a:cubicBezTo>
                    <a:pt x="21" y="22"/>
                    <a:pt x="21" y="21"/>
                    <a:pt x="21" y="21"/>
                  </a:cubicBezTo>
                  <a:cubicBezTo>
                    <a:pt x="20" y="20"/>
                    <a:pt x="20" y="20"/>
                    <a:pt x="20" y="20"/>
                  </a:cubicBezTo>
                  <a:cubicBezTo>
                    <a:pt x="21" y="20"/>
                    <a:pt x="21" y="20"/>
                    <a:pt x="21" y="19"/>
                  </a:cubicBezTo>
                  <a:cubicBezTo>
                    <a:pt x="22" y="20"/>
                    <a:pt x="22" y="20"/>
                    <a:pt x="22" y="20"/>
                  </a:cubicBezTo>
                  <a:cubicBezTo>
                    <a:pt x="22" y="20"/>
                    <a:pt x="22" y="20"/>
                    <a:pt x="23" y="19"/>
                  </a:cubicBezTo>
                  <a:cubicBezTo>
                    <a:pt x="21" y="18"/>
                    <a:pt x="21" y="18"/>
                    <a:pt x="21" y="18"/>
                  </a:cubicBezTo>
                  <a:cubicBezTo>
                    <a:pt x="22" y="18"/>
                    <a:pt x="22" y="18"/>
                    <a:pt x="22" y="18"/>
                  </a:cubicBezTo>
                  <a:cubicBezTo>
                    <a:pt x="23" y="18"/>
                    <a:pt x="23" y="18"/>
                    <a:pt x="23" y="18"/>
                  </a:cubicBezTo>
                  <a:cubicBezTo>
                    <a:pt x="23" y="18"/>
                    <a:pt x="23" y="18"/>
                    <a:pt x="24" y="17"/>
                  </a:cubicBezTo>
                  <a:cubicBezTo>
                    <a:pt x="22" y="16"/>
                    <a:pt x="22" y="16"/>
                    <a:pt x="22" y="16"/>
                  </a:cubicBezTo>
                  <a:cubicBezTo>
                    <a:pt x="22" y="16"/>
                    <a:pt x="22" y="16"/>
                    <a:pt x="23" y="16"/>
                  </a:cubicBezTo>
                  <a:close/>
                  <a:moveTo>
                    <a:pt x="22" y="15"/>
                  </a:moveTo>
                  <a:cubicBezTo>
                    <a:pt x="17" y="14"/>
                    <a:pt x="17" y="14"/>
                    <a:pt x="17" y="14"/>
                  </a:cubicBezTo>
                  <a:cubicBezTo>
                    <a:pt x="17" y="13"/>
                    <a:pt x="17" y="11"/>
                    <a:pt x="17" y="11"/>
                  </a:cubicBezTo>
                  <a:cubicBezTo>
                    <a:pt x="21" y="8"/>
                    <a:pt x="21" y="8"/>
                    <a:pt x="21" y="8"/>
                  </a:cubicBezTo>
                  <a:cubicBezTo>
                    <a:pt x="22" y="10"/>
                    <a:pt x="22" y="13"/>
                    <a:pt x="22" y="15"/>
                  </a:cubicBezTo>
                  <a:close/>
                  <a:moveTo>
                    <a:pt x="12" y="15"/>
                  </a:moveTo>
                  <a:cubicBezTo>
                    <a:pt x="10" y="15"/>
                    <a:pt x="9" y="13"/>
                    <a:pt x="10" y="12"/>
                  </a:cubicBezTo>
                  <a:cubicBezTo>
                    <a:pt x="10" y="10"/>
                    <a:pt x="12" y="10"/>
                    <a:pt x="13" y="10"/>
                  </a:cubicBezTo>
                  <a:cubicBezTo>
                    <a:pt x="15" y="10"/>
                    <a:pt x="15" y="12"/>
                    <a:pt x="15" y="13"/>
                  </a:cubicBezTo>
                  <a:cubicBezTo>
                    <a:pt x="15" y="15"/>
                    <a:pt x="13" y="16"/>
                    <a:pt x="12" y="15"/>
                  </a:cubicBezTo>
                  <a:close/>
                  <a:moveTo>
                    <a:pt x="21" y="7"/>
                  </a:moveTo>
                  <a:cubicBezTo>
                    <a:pt x="16" y="10"/>
                    <a:pt x="16" y="10"/>
                    <a:pt x="16" y="10"/>
                  </a:cubicBezTo>
                  <a:cubicBezTo>
                    <a:pt x="16" y="9"/>
                    <a:pt x="15" y="8"/>
                    <a:pt x="14" y="8"/>
                  </a:cubicBezTo>
                  <a:cubicBezTo>
                    <a:pt x="15" y="3"/>
                    <a:pt x="15" y="3"/>
                    <a:pt x="15" y="3"/>
                  </a:cubicBezTo>
                  <a:cubicBezTo>
                    <a:pt x="18" y="4"/>
                    <a:pt x="19" y="5"/>
                    <a:pt x="21" y="7"/>
                  </a:cubicBezTo>
                  <a:close/>
                  <a:moveTo>
                    <a:pt x="15" y="3"/>
                  </a:moveTo>
                  <a:cubicBezTo>
                    <a:pt x="13" y="8"/>
                    <a:pt x="13" y="8"/>
                    <a:pt x="13" y="8"/>
                  </a:cubicBezTo>
                  <a:cubicBezTo>
                    <a:pt x="12" y="8"/>
                    <a:pt x="11" y="8"/>
                    <a:pt x="11" y="8"/>
                  </a:cubicBezTo>
                  <a:cubicBezTo>
                    <a:pt x="8" y="4"/>
                    <a:pt x="8" y="4"/>
                    <a:pt x="8" y="4"/>
                  </a:cubicBezTo>
                  <a:cubicBezTo>
                    <a:pt x="10" y="3"/>
                    <a:pt x="12" y="2"/>
                    <a:pt x="15" y="3"/>
                  </a:cubicBezTo>
                  <a:close/>
                  <a:moveTo>
                    <a:pt x="7" y="4"/>
                  </a:moveTo>
                  <a:cubicBezTo>
                    <a:pt x="10" y="9"/>
                    <a:pt x="10" y="9"/>
                    <a:pt x="10" y="9"/>
                  </a:cubicBezTo>
                  <a:cubicBezTo>
                    <a:pt x="9" y="9"/>
                    <a:pt x="8" y="10"/>
                    <a:pt x="8" y="11"/>
                  </a:cubicBezTo>
                  <a:cubicBezTo>
                    <a:pt x="3" y="9"/>
                    <a:pt x="3" y="9"/>
                    <a:pt x="3" y="9"/>
                  </a:cubicBezTo>
                  <a:cubicBezTo>
                    <a:pt x="4" y="7"/>
                    <a:pt x="6" y="5"/>
                    <a:pt x="7" y="4"/>
                  </a:cubicBezTo>
                  <a:close/>
                  <a:moveTo>
                    <a:pt x="3" y="10"/>
                  </a:moveTo>
                  <a:cubicBezTo>
                    <a:pt x="8" y="12"/>
                    <a:pt x="8" y="12"/>
                    <a:pt x="8" y="12"/>
                  </a:cubicBezTo>
                  <a:cubicBezTo>
                    <a:pt x="7" y="13"/>
                    <a:pt x="8" y="14"/>
                    <a:pt x="8" y="15"/>
                  </a:cubicBezTo>
                  <a:cubicBezTo>
                    <a:pt x="4" y="17"/>
                    <a:pt x="4" y="17"/>
                    <a:pt x="4" y="17"/>
                  </a:cubicBezTo>
                  <a:cubicBezTo>
                    <a:pt x="3" y="15"/>
                    <a:pt x="3" y="13"/>
                    <a:pt x="3" y="10"/>
                  </a:cubicBezTo>
                  <a:close/>
                  <a:moveTo>
                    <a:pt x="4" y="18"/>
                  </a:moveTo>
                  <a:cubicBezTo>
                    <a:pt x="8" y="16"/>
                    <a:pt x="8" y="16"/>
                    <a:pt x="8" y="16"/>
                  </a:cubicBezTo>
                  <a:cubicBezTo>
                    <a:pt x="9" y="16"/>
                    <a:pt x="10" y="17"/>
                    <a:pt x="11" y="17"/>
                  </a:cubicBezTo>
                  <a:cubicBezTo>
                    <a:pt x="9" y="22"/>
                    <a:pt x="9" y="22"/>
                    <a:pt x="9" y="22"/>
                  </a:cubicBezTo>
                  <a:cubicBezTo>
                    <a:pt x="7" y="22"/>
                    <a:pt x="5" y="20"/>
                    <a:pt x="4" y="18"/>
                  </a:cubicBezTo>
                  <a:close/>
                  <a:moveTo>
                    <a:pt x="10" y="23"/>
                  </a:moveTo>
                  <a:cubicBezTo>
                    <a:pt x="12" y="18"/>
                    <a:pt x="12" y="18"/>
                    <a:pt x="12" y="18"/>
                  </a:cubicBezTo>
                  <a:cubicBezTo>
                    <a:pt x="13" y="18"/>
                    <a:pt x="14" y="18"/>
                    <a:pt x="14" y="17"/>
                  </a:cubicBezTo>
                  <a:cubicBezTo>
                    <a:pt x="17" y="22"/>
                    <a:pt x="17" y="22"/>
                    <a:pt x="17" y="22"/>
                  </a:cubicBezTo>
                  <a:cubicBezTo>
                    <a:pt x="15" y="23"/>
                    <a:pt x="13" y="23"/>
                    <a:pt x="10" y="23"/>
                  </a:cubicBezTo>
                  <a:close/>
                  <a:moveTo>
                    <a:pt x="18" y="21"/>
                  </a:moveTo>
                  <a:cubicBezTo>
                    <a:pt x="15" y="17"/>
                    <a:pt x="15" y="17"/>
                    <a:pt x="15" y="17"/>
                  </a:cubicBezTo>
                  <a:cubicBezTo>
                    <a:pt x="16" y="16"/>
                    <a:pt x="17" y="15"/>
                    <a:pt x="17" y="14"/>
                  </a:cubicBezTo>
                  <a:cubicBezTo>
                    <a:pt x="22" y="16"/>
                    <a:pt x="22" y="16"/>
                    <a:pt x="22" y="16"/>
                  </a:cubicBezTo>
                  <a:cubicBezTo>
                    <a:pt x="21" y="18"/>
                    <a:pt x="19" y="20"/>
                    <a:pt x="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89" name="Freeform 14"/>
            <p:cNvSpPr>
              <a:spLocks noEditPoints="1"/>
            </p:cNvSpPr>
            <p:nvPr/>
          </p:nvSpPr>
          <p:spPr bwMode="auto">
            <a:xfrm>
              <a:off x="1054100" y="2536826"/>
              <a:ext cx="63500" cy="66675"/>
            </a:xfrm>
            <a:custGeom>
              <a:avLst/>
              <a:gdLst>
                <a:gd name="T0" fmla="*/ 54 w 60"/>
                <a:gd name="T1" fmla="*/ 14 h 63"/>
                <a:gd name="T2" fmla="*/ 53 w 60"/>
                <a:gd name="T3" fmla="*/ 11 h 63"/>
                <a:gd name="T4" fmla="*/ 47 w 60"/>
                <a:gd name="T5" fmla="*/ 11 h 63"/>
                <a:gd name="T6" fmla="*/ 44 w 60"/>
                <a:gd name="T7" fmla="*/ 9 h 63"/>
                <a:gd name="T8" fmla="*/ 42 w 60"/>
                <a:gd name="T9" fmla="*/ 3 h 63"/>
                <a:gd name="T10" fmla="*/ 39 w 60"/>
                <a:gd name="T11" fmla="*/ 2 h 63"/>
                <a:gd name="T12" fmla="*/ 34 w 60"/>
                <a:gd name="T13" fmla="*/ 4 h 63"/>
                <a:gd name="T14" fmla="*/ 31 w 60"/>
                <a:gd name="T15" fmla="*/ 4 h 63"/>
                <a:gd name="T16" fmla="*/ 26 w 60"/>
                <a:gd name="T17" fmla="*/ 0 h 63"/>
                <a:gd name="T18" fmla="*/ 23 w 60"/>
                <a:gd name="T19" fmla="*/ 1 h 63"/>
                <a:gd name="T20" fmla="*/ 20 w 60"/>
                <a:gd name="T21" fmla="*/ 6 h 63"/>
                <a:gd name="T22" fmla="*/ 17 w 60"/>
                <a:gd name="T23" fmla="*/ 7 h 63"/>
                <a:gd name="T24" fmla="*/ 14 w 60"/>
                <a:gd name="T25" fmla="*/ 5 h 63"/>
                <a:gd name="T26" fmla="*/ 12 w 60"/>
                <a:gd name="T27" fmla="*/ 11 h 63"/>
                <a:gd name="T28" fmla="*/ 10 w 60"/>
                <a:gd name="T29" fmla="*/ 13 h 63"/>
                <a:gd name="T30" fmla="*/ 4 w 60"/>
                <a:gd name="T31" fmla="*/ 15 h 63"/>
                <a:gd name="T32" fmla="*/ 3 w 60"/>
                <a:gd name="T33" fmla="*/ 17 h 63"/>
                <a:gd name="T34" fmla="*/ 4 w 60"/>
                <a:gd name="T35" fmla="*/ 23 h 63"/>
                <a:gd name="T36" fmla="*/ 4 w 60"/>
                <a:gd name="T37" fmla="*/ 26 h 63"/>
                <a:gd name="T38" fmla="*/ 0 w 60"/>
                <a:gd name="T39" fmla="*/ 30 h 63"/>
                <a:gd name="T40" fmla="*/ 0 w 60"/>
                <a:gd name="T41" fmla="*/ 34 h 63"/>
                <a:gd name="T42" fmla="*/ 4 w 60"/>
                <a:gd name="T43" fmla="*/ 38 h 63"/>
                <a:gd name="T44" fmla="*/ 5 w 60"/>
                <a:gd name="T45" fmla="*/ 41 h 63"/>
                <a:gd name="T46" fmla="*/ 3 w 60"/>
                <a:gd name="T47" fmla="*/ 47 h 63"/>
                <a:gd name="T48" fmla="*/ 5 w 60"/>
                <a:gd name="T49" fmla="*/ 49 h 63"/>
                <a:gd name="T50" fmla="*/ 11 w 60"/>
                <a:gd name="T51" fmla="*/ 51 h 63"/>
                <a:gd name="T52" fmla="*/ 13 w 60"/>
                <a:gd name="T53" fmla="*/ 53 h 63"/>
                <a:gd name="T54" fmla="*/ 14 w 60"/>
                <a:gd name="T55" fmla="*/ 59 h 63"/>
                <a:gd name="T56" fmla="*/ 17 w 60"/>
                <a:gd name="T57" fmla="*/ 60 h 63"/>
                <a:gd name="T58" fmla="*/ 23 w 60"/>
                <a:gd name="T59" fmla="*/ 58 h 63"/>
                <a:gd name="T60" fmla="*/ 26 w 60"/>
                <a:gd name="T61" fmla="*/ 59 h 63"/>
                <a:gd name="T62" fmla="*/ 30 w 60"/>
                <a:gd name="T63" fmla="*/ 63 h 63"/>
                <a:gd name="T64" fmla="*/ 33 w 60"/>
                <a:gd name="T65" fmla="*/ 63 h 63"/>
                <a:gd name="T66" fmla="*/ 37 w 60"/>
                <a:gd name="T67" fmla="*/ 58 h 63"/>
                <a:gd name="T68" fmla="*/ 40 w 60"/>
                <a:gd name="T69" fmla="*/ 57 h 63"/>
                <a:gd name="T70" fmla="*/ 45 w 60"/>
                <a:gd name="T71" fmla="*/ 59 h 63"/>
                <a:gd name="T72" fmla="*/ 45 w 60"/>
                <a:gd name="T73" fmla="*/ 54 h 63"/>
                <a:gd name="T74" fmla="*/ 48 w 60"/>
                <a:gd name="T75" fmla="*/ 52 h 63"/>
                <a:gd name="T76" fmla="*/ 53 w 60"/>
                <a:gd name="T77" fmla="*/ 51 h 63"/>
                <a:gd name="T78" fmla="*/ 55 w 60"/>
                <a:gd name="T79" fmla="*/ 48 h 63"/>
                <a:gd name="T80" fmla="*/ 54 w 60"/>
                <a:gd name="T81" fmla="*/ 42 h 63"/>
                <a:gd name="T82" fmla="*/ 55 w 60"/>
                <a:gd name="T83" fmla="*/ 39 h 63"/>
                <a:gd name="T84" fmla="*/ 59 w 60"/>
                <a:gd name="T85" fmla="*/ 35 h 63"/>
                <a:gd name="T86" fmla="*/ 60 w 60"/>
                <a:gd name="T87" fmla="*/ 32 h 63"/>
                <a:gd name="T88" fmla="*/ 56 w 60"/>
                <a:gd name="T89" fmla="*/ 28 h 63"/>
                <a:gd name="T90" fmla="*/ 55 w 60"/>
                <a:gd name="T91" fmla="*/ 24 h 63"/>
                <a:gd name="T92" fmla="*/ 57 w 60"/>
                <a:gd name="T93" fmla="*/ 19 h 63"/>
                <a:gd name="T94" fmla="*/ 20 w 60"/>
                <a:gd name="T95" fmla="*/ 47 h 63"/>
                <a:gd name="T96" fmla="*/ 22 w 60"/>
                <a:gd name="T97" fmla="*/ 36 h 63"/>
                <a:gd name="T98" fmla="*/ 31 w 60"/>
                <a:gd name="T99" fmla="*/ 50 h 63"/>
                <a:gd name="T100" fmla="*/ 41 w 60"/>
                <a:gd name="T101" fmla="*/ 53 h 63"/>
                <a:gd name="T102" fmla="*/ 32 w 60"/>
                <a:gd name="T103" fmla="*/ 30 h 63"/>
                <a:gd name="T104" fmla="*/ 26 w 60"/>
                <a:gd name="T105" fmla="*/ 24 h 63"/>
                <a:gd name="T106" fmla="*/ 28 w 60"/>
                <a:gd name="T107" fmla="*/ 13 h 63"/>
                <a:gd name="T108" fmla="*/ 37 w 60"/>
                <a:gd name="T109" fmla="*/ 27 h 63"/>
                <a:gd name="T110" fmla="*/ 47 w 60"/>
                <a:gd name="T111"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63">
                  <a:moveTo>
                    <a:pt x="53" y="18"/>
                  </a:moveTo>
                  <a:cubicBezTo>
                    <a:pt x="56" y="16"/>
                    <a:pt x="56" y="16"/>
                    <a:pt x="56" y="16"/>
                  </a:cubicBezTo>
                  <a:cubicBezTo>
                    <a:pt x="55" y="15"/>
                    <a:pt x="55" y="14"/>
                    <a:pt x="54" y="14"/>
                  </a:cubicBezTo>
                  <a:cubicBezTo>
                    <a:pt x="51" y="16"/>
                    <a:pt x="51" y="16"/>
                    <a:pt x="51" y="16"/>
                  </a:cubicBezTo>
                  <a:cubicBezTo>
                    <a:pt x="51" y="15"/>
                    <a:pt x="50" y="15"/>
                    <a:pt x="50" y="14"/>
                  </a:cubicBezTo>
                  <a:cubicBezTo>
                    <a:pt x="53" y="11"/>
                    <a:pt x="53" y="11"/>
                    <a:pt x="53" y="11"/>
                  </a:cubicBezTo>
                  <a:cubicBezTo>
                    <a:pt x="52" y="11"/>
                    <a:pt x="52" y="10"/>
                    <a:pt x="51" y="9"/>
                  </a:cubicBezTo>
                  <a:cubicBezTo>
                    <a:pt x="48" y="12"/>
                    <a:pt x="48" y="12"/>
                    <a:pt x="48" y="12"/>
                  </a:cubicBezTo>
                  <a:cubicBezTo>
                    <a:pt x="48" y="11"/>
                    <a:pt x="47" y="11"/>
                    <a:pt x="47" y="11"/>
                  </a:cubicBezTo>
                  <a:cubicBezTo>
                    <a:pt x="49" y="7"/>
                    <a:pt x="49" y="7"/>
                    <a:pt x="49" y="7"/>
                  </a:cubicBezTo>
                  <a:cubicBezTo>
                    <a:pt x="48" y="7"/>
                    <a:pt x="48" y="6"/>
                    <a:pt x="47" y="6"/>
                  </a:cubicBezTo>
                  <a:cubicBezTo>
                    <a:pt x="44" y="9"/>
                    <a:pt x="44" y="9"/>
                    <a:pt x="44" y="9"/>
                  </a:cubicBezTo>
                  <a:cubicBezTo>
                    <a:pt x="44" y="8"/>
                    <a:pt x="43" y="8"/>
                    <a:pt x="43" y="8"/>
                  </a:cubicBezTo>
                  <a:cubicBezTo>
                    <a:pt x="44" y="4"/>
                    <a:pt x="44" y="4"/>
                    <a:pt x="44" y="4"/>
                  </a:cubicBezTo>
                  <a:cubicBezTo>
                    <a:pt x="44" y="4"/>
                    <a:pt x="43" y="3"/>
                    <a:pt x="42" y="3"/>
                  </a:cubicBezTo>
                  <a:cubicBezTo>
                    <a:pt x="40" y="6"/>
                    <a:pt x="40" y="6"/>
                    <a:pt x="40" y="6"/>
                  </a:cubicBezTo>
                  <a:cubicBezTo>
                    <a:pt x="40" y="6"/>
                    <a:pt x="39" y="6"/>
                    <a:pt x="39" y="6"/>
                  </a:cubicBezTo>
                  <a:cubicBezTo>
                    <a:pt x="39" y="2"/>
                    <a:pt x="39" y="2"/>
                    <a:pt x="39" y="2"/>
                  </a:cubicBezTo>
                  <a:cubicBezTo>
                    <a:pt x="39" y="2"/>
                    <a:pt x="38" y="1"/>
                    <a:pt x="37" y="1"/>
                  </a:cubicBezTo>
                  <a:cubicBezTo>
                    <a:pt x="36" y="5"/>
                    <a:pt x="36" y="5"/>
                    <a:pt x="36" y="5"/>
                  </a:cubicBezTo>
                  <a:cubicBezTo>
                    <a:pt x="35" y="5"/>
                    <a:pt x="35" y="4"/>
                    <a:pt x="34" y="4"/>
                  </a:cubicBezTo>
                  <a:cubicBezTo>
                    <a:pt x="34" y="0"/>
                    <a:pt x="34" y="0"/>
                    <a:pt x="34" y="0"/>
                  </a:cubicBezTo>
                  <a:cubicBezTo>
                    <a:pt x="33" y="0"/>
                    <a:pt x="33" y="0"/>
                    <a:pt x="32" y="0"/>
                  </a:cubicBezTo>
                  <a:cubicBezTo>
                    <a:pt x="31" y="4"/>
                    <a:pt x="31" y="4"/>
                    <a:pt x="31" y="4"/>
                  </a:cubicBezTo>
                  <a:cubicBezTo>
                    <a:pt x="31" y="4"/>
                    <a:pt x="30" y="4"/>
                    <a:pt x="29" y="4"/>
                  </a:cubicBezTo>
                  <a:cubicBezTo>
                    <a:pt x="29" y="0"/>
                    <a:pt x="29" y="0"/>
                    <a:pt x="29" y="0"/>
                  </a:cubicBezTo>
                  <a:cubicBezTo>
                    <a:pt x="28" y="0"/>
                    <a:pt x="27" y="0"/>
                    <a:pt x="26" y="0"/>
                  </a:cubicBezTo>
                  <a:cubicBezTo>
                    <a:pt x="26" y="4"/>
                    <a:pt x="26" y="4"/>
                    <a:pt x="26" y="4"/>
                  </a:cubicBezTo>
                  <a:cubicBezTo>
                    <a:pt x="26" y="4"/>
                    <a:pt x="25" y="4"/>
                    <a:pt x="25" y="4"/>
                  </a:cubicBezTo>
                  <a:cubicBezTo>
                    <a:pt x="23" y="1"/>
                    <a:pt x="23" y="1"/>
                    <a:pt x="23" y="1"/>
                  </a:cubicBezTo>
                  <a:cubicBezTo>
                    <a:pt x="23" y="1"/>
                    <a:pt x="22" y="1"/>
                    <a:pt x="21" y="1"/>
                  </a:cubicBezTo>
                  <a:cubicBezTo>
                    <a:pt x="22" y="5"/>
                    <a:pt x="22" y="5"/>
                    <a:pt x="22" y="5"/>
                  </a:cubicBezTo>
                  <a:cubicBezTo>
                    <a:pt x="21" y="5"/>
                    <a:pt x="21" y="6"/>
                    <a:pt x="20" y="6"/>
                  </a:cubicBezTo>
                  <a:cubicBezTo>
                    <a:pt x="18" y="2"/>
                    <a:pt x="18" y="2"/>
                    <a:pt x="18" y="2"/>
                  </a:cubicBezTo>
                  <a:cubicBezTo>
                    <a:pt x="18" y="3"/>
                    <a:pt x="17" y="3"/>
                    <a:pt x="16" y="3"/>
                  </a:cubicBezTo>
                  <a:cubicBezTo>
                    <a:pt x="17" y="7"/>
                    <a:pt x="17" y="7"/>
                    <a:pt x="17" y="7"/>
                  </a:cubicBezTo>
                  <a:cubicBezTo>
                    <a:pt x="17" y="7"/>
                    <a:pt x="17" y="7"/>
                    <a:pt x="16" y="8"/>
                  </a:cubicBezTo>
                  <a:cubicBezTo>
                    <a:pt x="16" y="8"/>
                    <a:pt x="16" y="8"/>
                    <a:pt x="16" y="8"/>
                  </a:cubicBezTo>
                  <a:cubicBezTo>
                    <a:pt x="14" y="5"/>
                    <a:pt x="14" y="5"/>
                    <a:pt x="14" y="5"/>
                  </a:cubicBezTo>
                  <a:cubicBezTo>
                    <a:pt x="13" y="5"/>
                    <a:pt x="12" y="6"/>
                    <a:pt x="12" y="6"/>
                  </a:cubicBezTo>
                  <a:cubicBezTo>
                    <a:pt x="13" y="10"/>
                    <a:pt x="13" y="10"/>
                    <a:pt x="13" y="10"/>
                  </a:cubicBezTo>
                  <a:cubicBezTo>
                    <a:pt x="13" y="10"/>
                    <a:pt x="13" y="10"/>
                    <a:pt x="12" y="11"/>
                  </a:cubicBezTo>
                  <a:cubicBezTo>
                    <a:pt x="9" y="8"/>
                    <a:pt x="9" y="8"/>
                    <a:pt x="9" y="8"/>
                  </a:cubicBezTo>
                  <a:cubicBezTo>
                    <a:pt x="9" y="9"/>
                    <a:pt x="8" y="9"/>
                    <a:pt x="8" y="10"/>
                  </a:cubicBezTo>
                  <a:cubicBezTo>
                    <a:pt x="10" y="13"/>
                    <a:pt x="10" y="13"/>
                    <a:pt x="10" y="13"/>
                  </a:cubicBezTo>
                  <a:cubicBezTo>
                    <a:pt x="10" y="14"/>
                    <a:pt x="9" y="14"/>
                    <a:pt x="9" y="14"/>
                  </a:cubicBezTo>
                  <a:cubicBezTo>
                    <a:pt x="6" y="13"/>
                    <a:pt x="6" y="13"/>
                    <a:pt x="6" y="13"/>
                  </a:cubicBezTo>
                  <a:cubicBezTo>
                    <a:pt x="5" y="13"/>
                    <a:pt x="5" y="14"/>
                    <a:pt x="4" y="15"/>
                  </a:cubicBezTo>
                  <a:cubicBezTo>
                    <a:pt x="7" y="17"/>
                    <a:pt x="7" y="17"/>
                    <a:pt x="7" y="17"/>
                  </a:cubicBezTo>
                  <a:cubicBezTo>
                    <a:pt x="7" y="18"/>
                    <a:pt x="7" y="18"/>
                    <a:pt x="6" y="19"/>
                  </a:cubicBezTo>
                  <a:cubicBezTo>
                    <a:pt x="3" y="17"/>
                    <a:pt x="3" y="17"/>
                    <a:pt x="3" y="17"/>
                  </a:cubicBezTo>
                  <a:cubicBezTo>
                    <a:pt x="2" y="18"/>
                    <a:pt x="2" y="19"/>
                    <a:pt x="2" y="20"/>
                  </a:cubicBezTo>
                  <a:cubicBezTo>
                    <a:pt x="5" y="21"/>
                    <a:pt x="5" y="21"/>
                    <a:pt x="5" y="21"/>
                  </a:cubicBezTo>
                  <a:cubicBezTo>
                    <a:pt x="5" y="22"/>
                    <a:pt x="5" y="23"/>
                    <a:pt x="4" y="23"/>
                  </a:cubicBezTo>
                  <a:cubicBezTo>
                    <a:pt x="1" y="23"/>
                    <a:pt x="1" y="23"/>
                    <a:pt x="1" y="23"/>
                  </a:cubicBezTo>
                  <a:cubicBezTo>
                    <a:pt x="1" y="23"/>
                    <a:pt x="0" y="24"/>
                    <a:pt x="0" y="25"/>
                  </a:cubicBezTo>
                  <a:cubicBezTo>
                    <a:pt x="4" y="26"/>
                    <a:pt x="4" y="26"/>
                    <a:pt x="4" y="26"/>
                  </a:cubicBezTo>
                  <a:cubicBezTo>
                    <a:pt x="4" y="27"/>
                    <a:pt x="3" y="27"/>
                    <a:pt x="3" y="28"/>
                  </a:cubicBezTo>
                  <a:cubicBezTo>
                    <a:pt x="0" y="28"/>
                    <a:pt x="0" y="28"/>
                    <a:pt x="0" y="28"/>
                  </a:cubicBezTo>
                  <a:cubicBezTo>
                    <a:pt x="0" y="29"/>
                    <a:pt x="0" y="30"/>
                    <a:pt x="0" y="30"/>
                  </a:cubicBezTo>
                  <a:cubicBezTo>
                    <a:pt x="3" y="31"/>
                    <a:pt x="3" y="31"/>
                    <a:pt x="3" y="31"/>
                  </a:cubicBezTo>
                  <a:cubicBezTo>
                    <a:pt x="3" y="32"/>
                    <a:pt x="3" y="32"/>
                    <a:pt x="3" y="33"/>
                  </a:cubicBezTo>
                  <a:cubicBezTo>
                    <a:pt x="0" y="34"/>
                    <a:pt x="0" y="34"/>
                    <a:pt x="0" y="34"/>
                  </a:cubicBezTo>
                  <a:cubicBezTo>
                    <a:pt x="0" y="34"/>
                    <a:pt x="0" y="35"/>
                    <a:pt x="0" y="36"/>
                  </a:cubicBezTo>
                  <a:cubicBezTo>
                    <a:pt x="4" y="36"/>
                    <a:pt x="4" y="36"/>
                    <a:pt x="4" y="36"/>
                  </a:cubicBezTo>
                  <a:cubicBezTo>
                    <a:pt x="4" y="37"/>
                    <a:pt x="4" y="37"/>
                    <a:pt x="4" y="38"/>
                  </a:cubicBezTo>
                  <a:cubicBezTo>
                    <a:pt x="0" y="39"/>
                    <a:pt x="0" y="39"/>
                    <a:pt x="0" y="39"/>
                  </a:cubicBezTo>
                  <a:cubicBezTo>
                    <a:pt x="1" y="40"/>
                    <a:pt x="1" y="41"/>
                    <a:pt x="1" y="42"/>
                  </a:cubicBezTo>
                  <a:cubicBezTo>
                    <a:pt x="5" y="41"/>
                    <a:pt x="5" y="41"/>
                    <a:pt x="5" y="41"/>
                  </a:cubicBezTo>
                  <a:cubicBezTo>
                    <a:pt x="5" y="41"/>
                    <a:pt x="5" y="42"/>
                    <a:pt x="5" y="42"/>
                  </a:cubicBezTo>
                  <a:cubicBezTo>
                    <a:pt x="2" y="45"/>
                    <a:pt x="2" y="45"/>
                    <a:pt x="2" y="45"/>
                  </a:cubicBezTo>
                  <a:cubicBezTo>
                    <a:pt x="3" y="45"/>
                    <a:pt x="3" y="46"/>
                    <a:pt x="3" y="47"/>
                  </a:cubicBezTo>
                  <a:cubicBezTo>
                    <a:pt x="7" y="45"/>
                    <a:pt x="7" y="45"/>
                    <a:pt x="7" y="45"/>
                  </a:cubicBezTo>
                  <a:cubicBezTo>
                    <a:pt x="7" y="46"/>
                    <a:pt x="7" y="46"/>
                    <a:pt x="8" y="47"/>
                  </a:cubicBezTo>
                  <a:cubicBezTo>
                    <a:pt x="5" y="49"/>
                    <a:pt x="5" y="49"/>
                    <a:pt x="5" y="49"/>
                  </a:cubicBezTo>
                  <a:cubicBezTo>
                    <a:pt x="5" y="50"/>
                    <a:pt x="6" y="51"/>
                    <a:pt x="6" y="51"/>
                  </a:cubicBezTo>
                  <a:cubicBezTo>
                    <a:pt x="9" y="49"/>
                    <a:pt x="9" y="49"/>
                    <a:pt x="9" y="49"/>
                  </a:cubicBezTo>
                  <a:cubicBezTo>
                    <a:pt x="10" y="50"/>
                    <a:pt x="10" y="50"/>
                    <a:pt x="11" y="51"/>
                  </a:cubicBezTo>
                  <a:cubicBezTo>
                    <a:pt x="8" y="54"/>
                    <a:pt x="8" y="54"/>
                    <a:pt x="8" y="54"/>
                  </a:cubicBezTo>
                  <a:cubicBezTo>
                    <a:pt x="9" y="54"/>
                    <a:pt x="9" y="55"/>
                    <a:pt x="10" y="55"/>
                  </a:cubicBezTo>
                  <a:cubicBezTo>
                    <a:pt x="13" y="53"/>
                    <a:pt x="13" y="53"/>
                    <a:pt x="13" y="53"/>
                  </a:cubicBezTo>
                  <a:cubicBezTo>
                    <a:pt x="13" y="53"/>
                    <a:pt x="14" y="54"/>
                    <a:pt x="14" y="54"/>
                  </a:cubicBezTo>
                  <a:cubicBezTo>
                    <a:pt x="12" y="57"/>
                    <a:pt x="12" y="57"/>
                    <a:pt x="12" y="57"/>
                  </a:cubicBezTo>
                  <a:cubicBezTo>
                    <a:pt x="13" y="58"/>
                    <a:pt x="14" y="58"/>
                    <a:pt x="14" y="59"/>
                  </a:cubicBezTo>
                  <a:cubicBezTo>
                    <a:pt x="17" y="56"/>
                    <a:pt x="17" y="56"/>
                    <a:pt x="17" y="56"/>
                  </a:cubicBezTo>
                  <a:cubicBezTo>
                    <a:pt x="17" y="56"/>
                    <a:pt x="18" y="56"/>
                    <a:pt x="18" y="56"/>
                  </a:cubicBezTo>
                  <a:cubicBezTo>
                    <a:pt x="17" y="60"/>
                    <a:pt x="17" y="60"/>
                    <a:pt x="17" y="60"/>
                  </a:cubicBezTo>
                  <a:cubicBezTo>
                    <a:pt x="18" y="61"/>
                    <a:pt x="19" y="61"/>
                    <a:pt x="19" y="61"/>
                  </a:cubicBezTo>
                  <a:cubicBezTo>
                    <a:pt x="21" y="58"/>
                    <a:pt x="21" y="58"/>
                    <a:pt x="21" y="58"/>
                  </a:cubicBezTo>
                  <a:cubicBezTo>
                    <a:pt x="22" y="58"/>
                    <a:pt x="22" y="58"/>
                    <a:pt x="23" y="58"/>
                  </a:cubicBezTo>
                  <a:cubicBezTo>
                    <a:pt x="22" y="62"/>
                    <a:pt x="22" y="62"/>
                    <a:pt x="22" y="62"/>
                  </a:cubicBezTo>
                  <a:cubicBezTo>
                    <a:pt x="23" y="62"/>
                    <a:pt x="24" y="62"/>
                    <a:pt x="25" y="63"/>
                  </a:cubicBezTo>
                  <a:cubicBezTo>
                    <a:pt x="26" y="59"/>
                    <a:pt x="26" y="59"/>
                    <a:pt x="26" y="59"/>
                  </a:cubicBezTo>
                  <a:cubicBezTo>
                    <a:pt x="26" y="59"/>
                    <a:pt x="27" y="59"/>
                    <a:pt x="27" y="59"/>
                  </a:cubicBezTo>
                  <a:cubicBezTo>
                    <a:pt x="28" y="63"/>
                    <a:pt x="28" y="63"/>
                    <a:pt x="28" y="63"/>
                  </a:cubicBezTo>
                  <a:cubicBezTo>
                    <a:pt x="28" y="63"/>
                    <a:pt x="29" y="63"/>
                    <a:pt x="30" y="63"/>
                  </a:cubicBezTo>
                  <a:cubicBezTo>
                    <a:pt x="30" y="59"/>
                    <a:pt x="30" y="59"/>
                    <a:pt x="30" y="59"/>
                  </a:cubicBezTo>
                  <a:cubicBezTo>
                    <a:pt x="31" y="59"/>
                    <a:pt x="32" y="59"/>
                    <a:pt x="32" y="59"/>
                  </a:cubicBezTo>
                  <a:cubicBezTo>
                    <a:pt x="33" y="63"/>
                    <a:pt x="33" y="63"/>
                    <a:pt x="33" y="63"/>
                  </a:cubicBezTo>
                  <a:cubicBezTo>
                    <a:pt x="34" y="63"/>
                    <a:pt x="35" y="63"/>
                    <a:pt x="35" y="62"/>
                  </a:cubicBezTo>
                  <a:cubicBezTo>
                    <a:pt x="35" y="59"/>
                    <a:pt x="35" y="59"/>
                    <a:pt x="35" y="59"/>
                  </a:cubicBezTo>
                  <a:cubicBezTo>
                    <a:pt x="36" y="58"/>
                    <a:pt x="36" y="58"/>
                    <a:pt x="37" y="58"/>
                  </a:cubicBezTo>
                  <a:cubicBezTo>
                    <a:pt x="38" y="62"/>
                    <a:pt x="38" y="62"/>
                    <a:pt x="38" y="62"/>
                  </a:cubicBezTo>
                  <a:cubicBezTo>
                    <a:pt x="39" y="61"/>
                    <a:pt x="40" y="61"/>
                    <a:pt x="41" y="61"/>
                  </a:cubicBezTo>
                  <a:cubicBezTo>
                    <a:pt x="40" y="57"/>
                    <a:pt x="40" y="57"/>
                    <a:pt x="40" y="57"/>
                  </a:cubicBezTo>
                  <a:cubicBezTo>
                    <a:pt x="40" y="57"/>
                    <a:pt x="41" y="57"/>
                    <a:pt x="41" y="56"/>
                  </a:cubicBezTo>
                  <a:cubicBezTo>
                    <a:pt x="43" y="60"/>
                    <a:pt x="43" y="60"/>
                    <a:pt x="43" y="60"/>
                  </a:cubicBezTo>
                  <a:cubicBezTo>
                    <a:pt x="44" y="59"/>
                    <a:pt x="44" y="59"/>
                    <a:pt x="45" y="59"/>
                  </a:cubicBezTo>
                  <a:cubicBezTo>
                    <a:pt x="45" y="59"/>
                    <a:pt x="45" y="59"/>
                    <a:pt x="45" y="58"/>
                  </a:cubicBezTo>
                  <a:cubicBezTo>
                    <a:pt x="44" y="55"/>
                    <a:pt x="44" y="55"/>
                    <a:pt x="44" y="55"/>
                  </a:cubicBezTo>
                  <a:cubicBezTo>
                    <a:pt x="44" y="54"/>
                    <a:pt x="45" y="54"/>
                    <a:pt x="45" y="54"/>
                  </a:cubicBezTo>
                  <a:cubicBezTo>
                    <a:pt x="48" y="57"/>
                    <a:pt x="48" y="57"/>
                    <a:pt x="48" y="57"/>
                  </a:cubicBezTo>
                  <a:cubicBezTo>
                    <a:pt x="49" y="56"/>
                    <a:pt x="49" y="56"/>
                    <a:pt x="50" y="55"/>
                  </a:cubicBezTo>
                  <a:cubicBezTo>
                    <a:pt x="48" y="52"/>
                    <a:pt x="48" y="52"/>
                    <a:pt x="48" y="52"/>
                  </a:cubicBezTo>
                  <a:cubicBezTo>
                    <a:pt x="48" y="51"/>
                    <a:pt x="48" y="51"/>
                    <a:pt x="49" y="50"/>
                  </a:cubicBezTo>
                  <a:cubicBezTo>
                    <a:pt x="52" y="53"/>
                    <a:pt x="52" y="53"/>
                    <a:pt x="52" y="53"/>
                  </a:cubicBezTo>
                  <a:cubicBezTo>
                    <a:pt x="52" y="52"/>
                    <a:pt x="53" y="51"/>
                    <a:pt x="53" y="51"/>
                  </a:cubicBezTo>
                  <a:cubicBezTo>
                    <a:pt x="51" y="48"/>
                    <a:pt x="51" y="48"/>
                    <a:pt x="51" y="48"/>
                  </a:cubicBezTo>
                  <a:cubicBezTo>
                    <a:pt x="51" y="48"/>
                    <a:pt x="51" y="47"/>
                    <a:pt x="52" y="47"/>
                  </a:cubicBezTo>
                  <a:cubicBezTo>
                    <a:pt x="55" y="48"/>
                    <a:pt x="55" y="48"/>
                    <a:pt x="55" y="48"/>
                  </a:cubicBezTo>
                  <a:cubicBezTo>
                    <a:pt x="56" y="47"/>
                    <a:pt x="56" y="47"/>
                    <a:pt x="56" y="46"/>
                  </a:cubicBezTo>
                  <a:cubicBezTo>
                    <a:pt x="53" y="44"/>
                    <a:pt x="53" y="44"/>
                    <a:pt x="53" y="44"/>
                  </a:cubicBezTo>
                  <a:cubicBezTo>
                    <a:pt x="54" y="43"/>
                    <a:pt x="54" y="43"/>
                    <a:pt x="54" y="42"/>
                  </a:cubicBezTo>
                  <a:cubicBezTo>
                    <a:pt x="58" y="43"/>
                    <a:pt x="58" y="43"/>
                    <a:pt x="58" y="43"/>
                  </a:cubicBezTo>
                  <a:cubicBezTo>
                    <a:pt x="58" y="42"/>
                    <a:pt x="58" y="42"/>
                    <a:pt x="58" y="41"/>
                  </a:cubicBezTo>
                  <a:cubicBezTo>
                    <a:pt x="55" y="39"/>
                    <a:pt x="55" y="39"/>
                    <a:pt x="55" y="39"/>
                  </a:cubicBezTo>
                  <a:cubicBezTo>
                    <a:pt x="55" y="39"/>
                    <a:pt x="55" y="38"/>
                    <a:pt x="55" y="37"/>
                  </a:cubicBezTo>
                  <a:cubicBezTo>
                    <a:pt x="59" y="38"/>
                    <a:pt x="59" y="38"/>
                    <a:pt x="59" y="38"/>
                  </a:cubicBezTo>
                  <a:cubicBezTo>
                    <a:pt x="59" y="37"/>
                    <a:pt x="59" y="36"/>
                    <a:pt x="59" y="35"/>
                  </a:cubicBezTo>
                  <a:cubicBezTo>
                    <a:pt x="56" y="34"/>
                    <a:pt x="56" y="34"/>
                    <a:pt x="56" y="34"/>
                  </a:cubicBezTo>
                  <a:cubicBezTo>
                    <a:pt x="56" y="34"/>
                    <a:pt x="56" y="33"/>
                    <a:pt x="56" y="33"/>
                  </a:cubicBezTo>
                  <a:cubicBezTo>
                    <a:pt x="60" y="32"/>
                    <a:pt x="60" y="32"/>
                    <a:pt x="60" y="32"/>
                  </a:cubicBezTo>
                  <a:cubicBezTo>
                    <a:pt x="60" y="31"/>
                    <a:pt x="60" y="30"/>
                    <a:pt x="60" y="30"/>
                  </a:cubicBezTo>
                  <a:cubicBezTo>
                    <a:pt x="56" y="29"/>
                    <a:pt x="56" y="29"/>
                    <a:pt x="56" y="29"/>
                  </a:cubicBezTo>
                  <a:cubicBezTo>
                    <a:pt x="56" y="29"/>
                    <a:pt x="56" y="28"/>
                    <a:pt x="56" y="28"/>
                  </a:cubicBezTo>
                  <a:cubicBezTo>
                    <a:pt x="59" y="26"/>
                    <a:pt x="59" y="26"/>
                    <a:pt x="59" y="26"/>
                  </a:cubicBezTo>
                  <a:cubicBezTo>
                    <a:pt x="59" y="26"/>
                    <a:pt x="59" y="25"/>
                    <a:pt x="59" y="24"/>
                  </a:cubicBezTo>
                  <a:cubicBezTo>
                    <a:pt x="55" y="24"/>
                    <a:pt x="55" y="24"/>
                    <a:pt x="55" y="24"/>
                  </a:cubicBezTo>
                  <a:cubicBezTo>
                    <a:pt x="55" y="24"/>
                    <a:pt x="55" y="23"/>
                    <a:pt x="55" y="23"/>
                  </a:cubicBezTo>
                  <a:cubicBezTo>
                    <a:pt x="58" y="21"/>
                    <a:pt x="58" y="21"/>
                    <a:pt x="58" y="21"/>
                  </a:cubicBezTo>
                  <a:cubicBezTo>
                    <a:pt x="58" y="20"/>
                    <a:pt x="57" y="19"/>
                    <a:pt x="57" y="19"/>
                  </a:cubicBezTo>
                  <a:cubicBezTo>
                    <a:pt x="54" y="20"/>
                    <a:pt x="54" y="20"/>
                    <a:pt x="54" y="20"/>
                  </a:cubicBezTo>
                  <a:cubicBezTo>
                    <a:pt x="53" y="19"/>
                    <a:pt x="53" y="19"/>
                    <a:pt x="53" y="18"/>
                  </a:cubicBezTo>
                  <a:close/>
                  <a:moveTo>
                    <a:pt x="20" y="47"/>
                  </a:moveTo>
                  <a:cubicBezTo>
                    <a:pt x="16" y="49"/>
                    <a:pt x="11" y="47"/>
                    <a:pt x="9" y="44"/>
                  </a:cubicBezTo>
                  <a:cubicBezTo>
                    <a:pt x="7" y="40"/>
                    <a:pt x="9" y="35"/>
                    <a:pt x="12" y="33"/>
                  </a:cubicBezTo>
                  <a:cubicBezTo>
                    <a:pt x="16" y="31"/>
                    <a:pt x="20" y="32"/>
                    <a:pt x="22" y="36"/>
                  </a:cubicBezTo>
                  <a:cubicBezTo>
                    <a:pt x="24" y="40"/>
                    <a:pt x="23" y="44"/>
                    <a:pt x="20" y="47"/>
                  </a:cubicBezTo>
                  <a:close/>
                  <a:moveTo>
                    <a:pt x="41" y="53"/>
                  </a:moveTo>
                  <a:cubicBezTo>
                    <a:pt x="38" y="55"/>
                    <a:pt x="33" y="54"/>
                    <a:pt x="31" y="50"/>
                  </a:cubicBezTo>
                  <a:cubicBezTo>
                    <a:pt x="29" y="46"/>
                    <a:pt x="30" y="41"/>
                    <a:pt x="34" y="39"/>
                  </a:cubicBezTo>
                  <a:cubicBezTo>
                    <a:pt x="37" y="37"/>
                    <a:pt x="42" y="38"/>
                    <a:pt x="44" y="42"/>
                  </a:cubicBezTo>
                  <a:cubicBezTo>
                    <a:pt x="46" y="46"/>
                    <a:pt x="45" y="50"/>
                    <a:pt x="41" y="53"/>
                  </a:cubicBezTo>
                  <a:close/>
                  <a:moveTo>
                    <a:pt x="27" y="33"/>
                  </a:moveTo>
                  <a:cubicBezTo>
                    <a:pt x="26" y="32"/>
                    <a:pt x="26" y="30"/>
                    <a:pt x="28" y="29"/>
                  </a:cubicBezTo>
                  <a:cubicBezTo>
                    <a:pt x="30" y="28"/>
                    <a:pt x="32" y="28"/>
                    <a:pt x="32" y="30"/>
                  </a:cubicBezTo>
                  <a:cubicBezTo>
                    <a:pt x="33" y="31"/>
                    <a:pt x="33" y="34"/>
                    <a:pt x="31" y="35"/>
                  </a:cubicBezTo>
                  <a:cubicBezTo>
                    <a:pt x="30" y="35"/>
                    <a:pt x="28" y="35"/>
                    <a:pt x="27" y="33"/>
                  </a:cubicBezTo>
                  <a:close/>
                  <a:moveTo>
                    <a:pt x="26" y="24"/>
                  </a:moveTo>
                  <a:cubicBezTo>
                    <a:pt x="22" y="26"/>
                    <a:pt x="17" y="25"/>
                    <a:pt x="15" y="21"/>
                  </a:cubicBezTo>
                  <a:cubicBezTo>
                    <a:pt x="13" y="17"/>
                    <a:pt x="14" y="13"/>
                    <a:pt x="18" y="10"/>
                  </a:cubicBezTo>
                  <a:cubicBezTo>
                    <a:pt x="22" y="8"/>
                    <a:pt x="26" y="10"/>
                    <a:pt x="28" y="13"/>
                  </a:cubicBezTo>
                  <a:cubicBezTo>
                    <a:pt x="30" y="17"/>
                    <a:pt x="29" y="22"/>
                    <a:pt x="26" y="24"/>
                  </a:cubicBezTo>
                  <a:close/>
                  <a:moveTo>
                    <a:pt x="47" y="30"/>
                  </a:moveTo>
                  <a:cubicBezTo>
                    <a:pt x="43" y="32"/>
                    <a:pt x="39" y="31"/>
                    <a:pt x="37" y="27"/>
                  </a:cubicBezTo>
                  <a:cubicBezTo>
                    <a:pt x="35" y="23"/>
                    <a:pt x="36" y="19"/>
                    <a:pt x="40" y="17"/>
                  </a:cubicBezTo>
                  <a:cubicBezTo>
                    <a:pt x="43" y="14"/>
                    <a:pt x="48" y="16"/>
                    <a:pt x="50" y="19"/>
                  </a:cubicBezTo>
                  <a:cubicBezTo>
                    <a:pt x="52" y="23"/>
                    <a:pt x="51" y="28"/>
                    <a:pt x="4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90" name="Freeform 15"/>
            <p:cNvSpPr>
              <a:spLocks noEditPoints="1"/>
            </p:cNvSpPr>
            <p:nvPr/>
          </p:nvSpPr>
          <p:spPr bwMode="auto">
            <a:xfrm>
              <a:off x="1225550" y="2528888"/>
              <a:ext cx="76200" cy="79375"/>
            </a:xfrm>
            <a:custGeom>
              <a:avLst/>
              <a:gdLst>
                <a:gd name="T0" fmla="*/ 65 w 71"/>
                <a:gd name="T1" fmla="*/ 17 h 75"/>
                <a:gd name="T2" fmla="*/ 63 w 71"/>
                <a:gd name="T3" fmla="*/ 14 h 75"/>
                <a:gd name="T4" fmla="*/ 56 w 71"/>
                <a:gd name="T5" fmla="*/ 13 h 75"/>
                <a:gd name="T6" fmla="*/ 53 w 71"/>
                <a:gd name="T7" fmla="*/ 11 h 75"/>
                <a:gd name="T8" fmla="*/ 51 w 71"/>
                <a:gd name="T9" fmla="*/ 4 h 75"/>
                <a:gd name="T10" fmla="*/ 47 w 71"/>
                <a:gd name="T11" fmla="*/ 2 h 75"/>
                <a:gd name="T12" fmla="*/ 41 w 71"/>
                <a:gd name="T13" fmla="*/ 5 h 75"/>
                <a:gd name="T14" fmla="*/ 37 w 71"/>
                <a:gd name="T15" fmla="*/ 5 h 75"/>
                <a:gd name="T16" fmla="*/ 32 w 71"/>
                <a:gd name="T17" fmla="*/ 1 h 75"/>
                <a:gd name="T18" fmla="*/ 28 w 71"/>
                <a:gd name="T19" fmla="*/ 1 h 75"/>
                <a:gd name="T20" fmla="*/ 24 w 71"/>
                <a:gd name="T21" fmla="*/ 7 h 75"/>
                <a:gd name="T22" fmla="*/ 21 w 71"/>
                <a:gd name="T23" fmla="*/ 9 h 75"/>
                <a:gd name="T24" fmla="*/ 17 w 71"/>
                <a:gd name="T25" fmla="*/ 6 h 75"/>
                <a:gd name="T26" fmla="*/ 15 w 71"/>
                <a:gd name="T27" fmla="*/ 13 h 75"/>
                <a:gd name="T28" fmla="*/ 12 w 71"/>
                <a:gd name="T29" fmla="*/ 16 h 75"/>
                <a:gd name="T30" fmla="*/ 6 w 71"/>
                <a:gd name="T31" fmla="*/ 18 h 75"/>
                <a:gd name="T32" fmla="*/ 4 w 71"/>
                <a:gd name="T33" fmla="*/ 21 h 75"/>
                <a:gd name="T34" fmla="*/ 6 w 71"/>
                <a:gd name="T35" fmla="*/ 28 h 75"/>
                <a:gd name="T36" fmla="*/ 5 w 71"/>
                <a:gd name="T37" fmla="*/ 31 h 75"/>
                <a:gd name="T38" fmla="*/ 0 w 71"/>
                <a:gd name="T39" fmla="*/ 36 h 75"/>
                <a:gd name="T40" fmla="*/ 0 w 71"/>
                <a:gd name="T41" fmla="*/ 40 h 75"/>
                <a:gd name="T42" fmla="*/ 5 w 71"/>
                <a:gd name="T43" fmla="*/ 45 h 75"/>
                <a:gd name="T44" fmla="*/ 6 w 71"/>
                <a:gd name="T45" fmla="*/ 49 h 75"/>
                <a:gd name="T46" fmla="*/ 4 w 71"/>
                <a:gd name="T47" fmla="*/ 56 h 75"/>
                <a:gd name="T48" fmla="*/ 6 w 71"/>
                <a:gd name="T49" fmla="*/ 59 h 75"/>
                <a:gd name="T50" fmla="*/ 13 w 71"/>
                <a:gd name="T51" fmla="*/ 60 h 75"/>
                <a:gd name="T52" fmla="*/ 16 w 71"/>
                <a:gd name="T53" fmla="*/ 63 h 75"/>
                <a:gd name="T54" fmla="*/ 18 w 71"/>
                <a:gd name="T55" fmla="*/ 70 h 75"/>
                <a:gd name="T56" fmla="*/ 21 w 71"/>
                <a:gd name="T57" fmla="*/ 72 h 75"/>
                <a:gd name="T58" fmla="*/ 27 w 71"/>
                <a:gd name="T59" fmla="*/ 69 h 75"/>
                <a:gd name="T60" fmla="*/ 31 w 71"/>
                <a:gd name="T61" fmla="*/ 70 h 75"/>
                <a:gd name="T62" fmla="*/ 36 w 71"/>
                <a:gd name="T63" fmla="*/ 75 h 75"/>
                <a:gd name="T64" fmla="*/ 40 w 71"/>
                <a:gd name="T65" fmla="*/ 75 h 75"/>
                <a:gd name="T66" fmla="*/ 44 w 71"/>
                <a:gd name="T67" fmla="*/ 69 h 75"/>
                <a:gd name="T68" fmla="*/ 48 w 71"/>
                <a:gd name="T69" fmla="*/ 68 h 75"/>
                <a:gd name="T70" fmla="*/ 53 w 71"/>
                <a:gd name="T71" fmla="*/ 70 h 75"/>
                <a:gd name="T72" fmla="*/ 54 w 71"/>
                <a:gd name="T73" fmla="*/ 64 h 75"/>
                <a:gd name="T74" fmla="*/ 57 w 71"/>
                <a:gd name="T75" fmla="*/ 62 h 75"/>
                <a:gd name="T76" fmla="*/ 64 w 71"/>
                <a:gd name="T77" fmla="*/ 61 h 75"/>
                <a:gd name="T78" fmla="*/ 66 w 71"/>
                <a:gd name="T79" fmla="*/ 57 h 75"/>
                <a:gd name="T80" fmla="*/ 65 w 71"/>
                <a:gd name="T81" fmla="*/ 50 h 75"/>
                <a:gd name="T82" fmla="*/ 66 w 71"/>
                <a:gd name="T83" fmla="*/ 47 h 75"/>
                <a:gd name="T84" fmla="*/ 71 w 71"/>
                <a:gd name="T85" fmla="*/ 42 h 75"/>
                <a:gd name="T86" fmla="*/ 71 w 71"/>
                <a:gd name="T87" fmla="*/ 38 h 75"/>
                <a:gd name="T88" fmla="*/ 67 w 71"/>
                <a:gd name="T89" fmla="*/ 33 h 75"/>
                <a:gd name="T90" fmla="*/ 66 w 71"/>
                <a:gd name="T91" fmla="*/ 29 h 75"/>
                <a:gd name="T92" fmla="*/ 68 w 71"/>
                <a:gd name="T93" fmla="*/ 23 h 75"/>
                <a:gd name="T94" fmla="*/ 24 w 71"/>
                <a:gd name="T95" fmla="*/ 56 h 75"/>
                <a:gd name="T96" fmla="*/ 27 w 71"/>
                <a:gd name="T97" fmla="*/ 43 h 75"/>
                <a:gd name="T98" fmla="*/ 37 w 71"/>
                <a:gd name="T99" fmla="*/ 59 h 75"/>
                <a:gd name="T100" fmla="*/ 49 w 71"/>
                <a:gd name="T101" fmla="*/ 63 h 75"/>
                <a:gd name="T102" fmla="*/ 39 w 71"/>
                <a:gd name="T103" fmla="*/ 36 h 75"/>
                <a:gd name="T104" fmla="*/ 31 w 71"/>
                <a:gd name="T105" fmla="*/ 29 h 75"/>
                <a:gd name="T106" fmla="*/ 34 w 71"/>
                <a:gd name="T107" fmla="*/ 16 h 75"/>
                <a:gd name="T108" fmla="*/ 44 w 71"/>
                <a:gd name="T109" fmla="*/ 33 h 75"/>
                <a:gd name="T110" fmla="*/ 56 w 71"/>
                <a:gd name="T11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5">
                  <a:moveTo>
                    <a:pt x="63" y="22"/>
                  </a:moveTo>
                  <a:cubicBezTo>
                    <a:pt x="67" y="19"/>
                    <a:pt x="67" y="19"/>
                    <a:pt x="67" y="19"/>
                  </a:cubicBezTo>
                  <a:cubicBezTo>
                    <a:pt x="66" y="18"/>
                    <a:pt x="66" y="17"/>
                    <a:pt x="65" y="17"/>
                  </a:cubicBezTo>
                  <a:cubicBezTo>
                    <a:pt x="61" y="19"/>
                    <a:pt x="61" y="19"/>
                    <a:pt x="61" y="19"/>
                  </a:cubicBezTo>
                  <a:cubicBezTo>
                    <a:pt x="61" y="18"/>
                    <a:pt x="60" y="18"/>
                    <a:pt x="60" y="17"/>
                  </a:cubicBezTo>
                  <a:cubicBezTo>
                    <a:pt x="63" y="14"/>
                    <a:pt x="63" y="14"/>
                    <a:pt x="63" y="14"/>
                  </a:cubicBezTo>
                  <a:cubicBezTo>
                    <a:pt x="62" y="13"/>
                    <a:pt x="62" y="12"/>
                    <a:pt x="61" y="11"/>
                  </a:cubicBezTo>
                  <a:cubicBezTo>
                    <a:pt x="58" y="14"/>
                    <a:pt x="58" y="14"/>
                    <a:pt x="58" y="14"/>
                  </a:cubicBezTo>
                  <a:cubicBezTo>
                    <a:pt x="57" y="14"/>
                    <a:pt x="57" y="13"/>
                    <a:pt x="56" y="13"/>
                  </a:cubicBezTo>
                  <a:cubicBezTo>
                    <a:pt x="58" y="9"/>
                    <a:pt x="58" y="9"/>
                    <a:pt x="58" y="9"/>
                  </a:cubicBezTo>
                  <a:cubicBezTo>
                    <a:pt x="58" y="8"/>
                    <a:pt x="57" y="8"/>
                    <a:pt x="56" y="7"/>
                  </a:cubicBezTo>
                  <a:cubicBezTo>
                    <a:pt x="53" y="11"/>
                    <a:pt x="53" y="11"/>
                    <a:pt x="53" y="11"/>
                  </a:cubicBezTo>
                  <a:cubicBezTo>
                    <a:pt x="53" y="10"/>
                    <a:pt x="52" y="10"/>
                    <a:pt x="51" y="9"/>
                  </a:cubicBezTo>
                  <a:cubicBezTo>
                    <a:pt x="53" y="5"/>
                    <a:pt x="53" y="5"/>
                    <a:pt x="53" y="5"/>
                  </a:cubicBezTo>
                  <a:cubicBezTo>
                    <a:pt x="52" y="5"/>
                    <a:pt x="51" y="4"/>
                    <a:pt x="51" y="4"/>
                  </a:cubicBezTo>
                  <a:cubicBezTo>
                    <a:pt x="48" y="8"/>
                    <a:pt x="48" y="8"/>
                    <a:pt x="48" y="8"/>
                  </a:cubicBezTo>
                  <a:cubicBezTo>
                    <a:pt x="48" y="7"/>
                    <a:pt x="47" y="7"/>
                    <a:pt x="46" y="7"/>
                  </a:cubicBezTo>
                  <a:cubicBezTo>
                    <a:pt x="47" y="2"/>
                    <a:pt x="47" y="2"/>
                    <a:pt x="47" y="2"/>
                  </a:cubicBezTo>
                  <a:cubicBezTo>
                    <a:pt x="46" y="2"/>
                    <a:pt x="46" y="2"/>
                    <a:pt x="45" y="2"/>
                  </a:cubicBezTo>
                  <a:cubicBezTo>
                    <a:pt x="43" y="6"/>
                    <a:pt x="43" y="6"/>
                    <a:pt x="43" y="6"/>
                  </a:cubicBezTo>
                  <a:cubicBezTo>
                    <a:pt x="42" y="6"/>
                    <a:pt x="42" y="6"/>
                    <a:pt x="41" y="5"/>
                  </a:cubicBezTo>
                  <a:cubicBezTo>
                    <a:pt x="41" y="1"/>
                    <a:pt x="41" y="1"/>
                    <a:pt x="41" y="1"/>
                  </a:cubicBezTo>
                  <a:cubicBezTo>
                    <a:pt x="40" y="1"/>
                    <a:pt x="39" y="1"/>
                    <a:pt x="38" y="0"/>
                  </a:cubicBezTo>
                  <a:cubicBezTo>
                    <a:pt x="37" y="5"/>
                    <a:pt x="37" y="5"/>
                    <a:pt x="37" y="5"/>
                  </a:cubicBezTo>
                  <a:cubicBezTo>
                    <a:pt x="37" y="5"/>
                    <a:pt x="36" y="5"/>
                    <a:pt x="35" y="5"/>
                  </a:cubicBezTo>
                  <a:cubicBezTo>
                    <a:pt x="35" y="0"/>
                    <a:pt x="35" y="0"/>
                    <a:pt x="35" y="0"/>
                  </a:cubicBezTo>
                  <a:cubicBezTo>
                    <a:pt x="34" y="0"/>
                    <a:pt x="33" y="0"/>
                    <a:pt x="32" y="1"/>
                  </a:cubicBezTo>
                  <a:cubicBezTo>
                    <a:pt x="32" y="5"/>
                    <a:pt x="32" y="5"/>
                    <a:pt x="32" y="5"/>
                  </a:cubicBezTo>
                  <a:cubicBezTo>
                    <a:pt x="31" y="5"/>
                    <a:pt x="30" y="5"/>
                    <a:pt x="30" y="6"/>
                  </a:cubicBezTo>
                  <a:cubicBezTo>
                    <a:pt x="28" y="1"/>
                    <a:pt x="28" y="1"/>
                    <a:pt x="28" y="1"/>
                  </a:cubicBezTo>
                  <a:cubicBezTo>
                    <a:pt x="27" y="1"/>
                    <a:pt x="27" y="2"/>
                    <a:pt x="26" y="2"/>
                  </a:cubicBezTo>
                  <a:cubicBezTo>
                    <a:pt x="26" y="6"/>
                    <a:pt x="26" y="6"/>
                    <a:pt x="26" y="6"/>
                  </a:cubicBezTo>
                  <a:cubicBezTo>
                    <a:pt x="26" y="7"/>
                    <a:pt x="25" y="7"/>
                    <a:pt x="24" y="7"/>
                  </a:cubicBezTo>
                  <a:cubicBezTo>
                    <a:pt x="22" y="3"/>
                    <a:pt x="22" y="3"/>
                    <a:pt x="22" y="3"/>
                  </a:cubicBezTo>
                  <a:cubicBezTo>
                    <a:pt x="21" y="3"/>
                    <a:pt x="21" y="4"/>
                    <a:pt x="20" y="4"/>
                  </a:cubicBezTo>
                  <a:cubicBezTo>
                    <a:pt x="21" y="9"/>
                    <a:pt x="21" y="9"/>
                    <a:pt x="21" y="9"/>
                  </a:cubicBezTo>
                  <a:cubicBezTo>
                    <a:pt x="21" y="9"/>
                    <a:pt x="20" y="9"/>
                    <a:pt x="20" y="9"/>
                  </a:cubicBezTo>
                  <a:cubicBezTo>
                    <a:pt x="20" y="9"/>
                    <a:pt x="20" y="10"/>
                    <a:pt x="19" y="10"/>
                  </a:cubicBezTo>
                  <a:cubicBezTo>
                    <a:pt x="17" y="6"/>
                    <a:pt x="17" y="6"/>
                    <a:pt x="17" y="6"/>
                  </a:cubicBezTo>
                  <a:cubicBezTo>
                    <a:pt x="16" y="7"/>
                    <a:pt x="15" y="7"/>
                    <a:pt x="14" y="8"/>
                  </a:cubicBezTo>
                  <a:cubicBezTo>
                    <a:pt x="16" y="12"/>
                    <a:pt x="16" y="12"/>
                    <a:pt x="16" y="12"/>
                  </a:cubicBezTo>
                  <a:cubicBezTo>
                    <a:pt x="16" y="12"/>
                    <a:pt x="15" y="13"/>
                    <a:pt x="15" y="13"/>
                  </a:cubicBezTo>
                  <a:cubicBezTo>
                    <a:pt x="11" y="10"/>
                    <a:pt x="11" y="10"/>
                    <a:pt x="11" y="10"/>
                  </a:cubicBezTo>
                  <a:cubicBezTo>
                    <a:pt x="11" y="11"/>
                    <a:pt x="10" y="12"/>
                    <a:pt x="10" y="12"/>
                  </a:cubicBezTo>
                  <a:cubicBezTo>
                    <a:pt x="12" y="16"/>
                    <a:pt x="12" y="16"/>
                    <a:pt x="12" y="16"/>
                  </a:cubicBezTo>
                  <a:cubicBezTo>
                    <a:pt x="12" y="16"/>
                    <a:pt x="11" y="17"/>
                    <a:pt x="11" y="17"/>
                  </a:cubicBezTo>
                  <a:cubicBezTo>
                    <a:pt x="7" y="15"/>
                    <a:pt x="7" y="15"/>
                    <a:pt x="7" y="15"/>
                  </a:cubicBezTo>
                  <a:cubicBezTo>
                    <a:pt x="7" y="16"/>
                    <a:pt x="6" y="17"/>
                    <a:pt x="6" y="18"/>
                  </a:cubicBezTo>
                  <a:cubicBezTo>
                    <a:pt x="9" y="21"/>
                    <a:pt x="9" y="21"/>
                    <a:pt x="9" y="21"/>
                  </a:cubicBezTo>
                  <a:cubicBezTo>
                    <a:pt x="9" y="21"/>
                    <a:pt x="8" y="22"/>
                    <a:pt x="8" y="22"/>
                  </a:cubicBezTo>
                  <a:cubicBezTo>
                    <a:pt x="4" y="21"/>
                    <a:pt x="4" y="21"/>
                    <a:pt x="4" y="21"/>
                  </a:cubicBezTo>
                  <a:cubicBezTo>
                    <a:pt x="3" y="22"/>
                    <a:pt x="3" y="23"/>
                    <a:pt x="3" y="23"/>
                  </a:cubicBezTo>
                  <a:cubicBezTo>
                    <a:pt x="6" y="26"/>
                    <a:pt x="6" y="26"/>
                    <a:pt x="6" y="26"/>
                  </a:cubicBezTo>
                  <a:cubicBezTo>
                    <a:pt x="6" y="26"/>
                    <a:pt x="6" y="27"/>
                    <a:pt x="6" y="28"/>
                  </a:cubicBezTo>
                  <a:cubicBezTo>
                    <a:pt x="1" y="27"/>
                    <a:pt x="1" y="27"/>
                    <a:pt x="1" y="27"/>
                  </a:cubicBezTo>
                  <a:cubicBezTo>
                    <a:pt x="1" y="28"/>
                    <a:pt x="1" y="29"/>
                    <a:pt x="1" y="30"/>
                  </a:cubicBezTo>
                  <a:cubicBezTo>
                    <a:pt x="5" y="31"/>
                    <a:pt x="5" y="31"/>
                    <a:pt x="5" y="31"/>
                  </a:cubicBezTo>
                  <a:cubicBezTo>
                    <a:pt x="5" y="32"/>
                    <a:pt x="5" y="33"/>
                    <a:pt x="5" y="33"/>
                  </a:cubicBezTo>
                  <a:cubicBezTo>
                    <a:pt x="0" y="34"/>
                    <a:pt x="0" y="34"/>
                    <a:pt x="0" y="34"/>
                  </a:cubicBezTo>
                  <a:cubicBezTo>
                    <a:pt x="0" y="35"/>
                    <a:pt x="0" y="36"/>
                    <a:pt x="0" y="36"/>
                  </a:cubicBezTo>
                  <a:cubicBezTo>
                    <a:pt x="4" y="37"/>
                    <a:pt x="4" y="37"/>
                    <a:pt x="4" y="37"/>
                  </a:cubicBezTo>
                  <a:cubicBezTo>
                    <a:pt x="4" y="38"/>
                    <a:pt x="4" y="39"/>
                    <a:pt x="4" y="39"/>
                  </a:cubicBezTo>
                  <a:cubicBezTo>
                    <a:pt x="0" y="40"/>
                    <a:pt x="0" y="40"/>
                    <a:pt x="0" y="40"/>
                  </a:cubicBezTo>
                  <a:cubicBezTo>
                    <a:pt x="0" y="41"/>
                    <a:pt x="0" y="42"/>
                    <a:pt x="0" y="43"/>
                  </a:cubicBezTo>
                  <a:cubicBezTo>
                    <a:pt x="5" y="43"/>
                    <a:pt x="5" y="43"/>
                    <a:pt x="5" y="43"/>
                  </a:cubicBezTo>
                  <a:cubicBezTo>
                    <a:pt x="5" y="44"/>
                    <a:pt x="5" y="44"/>
                    <a:pt x="5" y="45"/>
                  </a:cubicBezTo>
                  <a:cubicBezTo>
                    <a:pt x="1" y="47"/>
                    <a:pt x="1" y="47"/>
                    <a:pt x="1" y="47"/>
                  </a:cubicBezTo>
                  <a:cubicBezTo>
                    <a:pt x="1" y="48"/>
                    <a:pt x="2" y="49"/>
                    <a:pt x="2" y="50"/>
                  </a:cubicBezTo>
                  <a:cubicBezTo>
                    <a:pt x="6" y="49"/>
                    <a:pt x="6" y="49"/>
                    <a:pt x="6" y="49"/>
                  </a:cubicBezTo>
                  <a:cubicBezTo>
                    <a:pt x="6" y="49"/>
                    <a:pt x="7" y="50"/>
                    <a:pt x="7" y="51"/>
                  </a:cubicBezTo>
                  <a:cubicBezTo>
                    <a:pt x="3" y="53"/>
                    <a:pt x="3" y="53"/>
                    <a:pt x="3" y="53"/>
                  </a:cubicBezTo>
                  <a:cubicBezTo>
                    <a:pt x="4" y="54"/>
                    <a:pt x="4" y="55"/>
                    <a:pt x="4" y="56"/>
                  </a:cubicBezTo>
                  <a:cubicBezTo>
                    <a:pt x="9" y="54"/>
                    <a:pt x="9" y="54"/>
                    <a:pt x="9" y="54"/>
                  </a:cubicBezTo>
                  <a:cubicBezTo>
                    <a:pt x="9" y="55"/>
                    <a:pt x="9" y="55"/>
                    <a:pt x="10" y="56"/>
                  </a:cubicBezTo>
                  <a:cubicBezTo>
                    <a:pt x="6" y="59"/>
                    <a:pt x="6" y="59"/>
                    <a:pt x="6" y="59"/>
                  </a:cubicBezTo>
                  <a:cubicBezTo>
                    <a:pt x="7" y="60"/>
                    <a:pt x="7" y="61"/>
                    <a:pt x="8" y="61"/>
                  </a:cubicBezTo>
                  <a:cubicBezTo>
                    <a:pt x="12" y="59"/>
                    <a:pt x="12" y="59"/>
                    <a:pt x="12" y="59"/>
                  </a:cubicBezTo>
                  <a:cubicBezTo>
                    <a:pt x="12" y="59"/>
                    <a:pt x="13" y="60"/>
                    <a:pt x="13" y="60"/>
                  </a:cubicBezTo>
                  <a:cubicBezTo>
                    <a:pt x="10" y="64"/>
                    <a:pt x="10" y="64"/>
                    <a:pt x="10" y="64"/>
                  </a:cubicBezTo>
                  <a:cubicBezTo>
                    <a:pt x="11" y="65"/>
                    <a:pt x="12" y="65"/>
                    <a:pt x="12" y="66"/>
                  </a:cubicBezTo>
                  <a:cubicBezTo>
                    <a:pt x="16" y="63"/>
                    <a:pt x="16" y="63"/>
                    <a:pt x="16" y="63"/>
                  </a:cubicBezTo>
                  <a:cubicBezTo>
                    <a:pt x="16" y="63"/>
                    <a:pt x="17" y="64"/>
                    <a:pt x="17" y="64"/>
                  </a:cubicBezTo>
                  <a:cubicBezTo>
                    <a:pt x="15" y="68"/>
                    <a:pt x="15" y="68"/>
                    <a:pt x="15" y="68"/>
                  </a:cubicBezTo>
                  <a:cubicBezTo>
                    <a:pt x="16" y="69"/>
                    <a:pt x="17" y="69"/>
                    <a:pt x="18" y="70"/>
                  </a:cubicBezTo>
                  <a:cubicBezTo>
                    <a:pt x="20" y="66"/>
                    <a:pt x="20" y="66"/>
                    <a:pt x="20" y="66"/>
                  </a:cubicBezTo>
                  <a:cubicBezTo>
                    <a:pt x="21" y="67"/>
                    <a:pt x="22" y="67"/>
                    <a:pt x="22" y="67"/>
                  </a:cubicBezTo>
                  <a:cubicBezTo>
                    <a:pt x="21" y="72"/>
                    <a:pt x="21" y="72"/>
                    <a:pt x="21" y="72"/>
                  </a:cubicBezTo>
                  <a:cubicBezTo>
                    <a:pt x="22" y="72"/>
                    <a:pt x="23" y="72"/>
                    <a:pt x="23" y="73"/>
                  </a:cubicBezTo>
                  <a:cubicBezTo>
                    <a:pt x="25" y="69"/>
                    <a:pt x="25" y="69"/>
                    <a:pt x="25" y="69"/>
                  </a:cubicBezTo>
                  <a:cubicBezTo>
                    <a:pt x="26" y="69"/>
                    <a:pt x="27" y="69"/>
                    <a:pt x="27" y="69"/>
                  </a:cubicBezTo>
                  <a:cubicBezTo>
                    <a:pt x="27" y="74"/>
                    <a:pt x="27" y="74"/>
                    <a:pt x="27" y="74"/>
                  </a:cubicBezTo>
                  <a:cubicBezTo>
                    <a:pt x="28" y="74"/>
                    <a:pt x="29" y="74"/>
                    <a:pt x="30" y="75"/>
                  </a:cubicBezTo>
                  <a:cubicBezTo>
                    <a:pt x="31" y="70"/>
                    <a:pt x="31" y="70"/>
                    <a:pt x="31" y="70"/>
                  </a:cubicBezTo>
                  <a:cubicBezTo>
                    <a:pt x="32" y="70"/>
                    <a:pt x="32" y="70"/>
                    <a:pt x="33" y="70"/>
                  </a:cubicBezTo>
                  <a:cubicBezTo>
                    <a:pt x="33" y="75"/>
                    <a:pt x="33" y="75"/>
                    <a:pt x="33" y="75"/>
                  </a:cubicBezTo>
                  <a:cubicBezTo>
                    <a:pt x="34" y="75"/>
                    <a:pt x="35" y="75"/>
                    <a:pt x="36" y="75"/>
                  </a:cubicBezTo>
                  <a:cubicBezTo>
                    <a:pt x="37" y="70"/>
                    <a:pt x="37" y="70"/>
                    <a:pt x="37" y="70"/>
                  </a:cubicBezTo>
                  <a:cubicBezTo>
                    <a:pt x="37" y="70"/>
                    <a:pt x="38" y="70"/>
                    <a:pt x="39" y="70"/>
                  </a:cubicBezTo>
                  <a:cubicBezTo>
                    <a:pt x="40" y="75"/>
                    <a:pt x="40" y="75"/>
                    <a:pt x="40" y="75"/>
                  </a:cubicBezTo>
                  <a:cubicBezTo>
                    <a:pt x="41" y="75"/>
                    <a:pt x="42" y="75"/>
                    <a:pt x="42" y="74"/>
                  </a:cubicBezTo>
                  <a:cubicBezTo>
                    <a:pt x="42" y="70"/>
                    <a:pt x="42" y="70"/>
                    <a:pt x="42" y="70"/>
                  </a:cubicBezTo>
                  <a:cubicBezTo>
                    <a:pt x="43" y="70"/>
                    <a:pt x="43" y="69"/>
                    <a:pt x="44" y="69"/>
                  </a:cubicBezTo>
                  <a:cubicBezTo>
                    <a:pt x="46" y="73"/>
                    <a:pt x="46" y="73"/>
                    <a:pt x="46" y="73"/>
                  </a:cubicBezTo>
                  <a:cubicBezTo>
                    <a:pt x="47" y="73"/>
                    <a:pt x="48" y="73"/>
                    <a:pt x="49" y="73"/>
                  </a:cubicBezTo>
                  <a:cubicBezTo>
                    <a:pt x="48" y="68"/>
                    <a:pt x="48" y="68"/>
                    <a:pt x="48" y="68"/>
                  </a:cubicBezTo>
                  <a:cubicBezTo>
                    <a:pt x="48" y="68"/>
                    <a:pt x="49" y="67"/>
                    <a:pt x="49" y="67"/>
                  </a:cubicBezTo>
                  <a:cubicBezTo>
                    <a:pt x="52" y="71"/>
                    <a:pt x="52" y="71"/>
                    <a:pt x="52" y="71"/>
                  </a:cubicBezTo>
                  <a:cubicBezTo>
                    <a:pt x="52" y="71"/>
                    <a:pt x="53" y="70"/>
                    <a:pt x="53" y="70"/>
                  </a:cubicBezTo>
                  <a:cubicBezTo>
                    <a:pt x="54" y="70"/>
                    <a:pt x="54" y="70"/>
                    <a:pt x="54" y="70"/>
                  </a:cubicBezTo>
                  <a:cubicBezTo>
                    <a:pt x="53" y="65"/>
                    <a:pt x="53" y="65"/>
                    <a:pt x="53" y="65"/>
                  </a:cubicBezTo>
                  <a:cubicBezTo>
                    <a:pt x="53" y="65"/>
                    <a:pt x="54" y="64"/>
                    <a:pt x="54" y="64"/>
                  </a:cubicBezTo>
                  <a:cubicBezTo>
                    <a:pt x="57" y="67"/>
                    <a:pt x="57" y="67"/>
                    <a:pt x="57" y="67"/>
                  </a:cubicBezTo>
                  <a:cubicBezTo>
                    <a:pt x="58" y="67"/>
                    <a:pt x="59" y="66"/>
                    <a:pt x="59" y="66"/>
                  </a:cubicBezTo>
                  <a:cubicBezTo>
                    <a:pt x="57" y="62"/>
                    <a:pt x="57" y="62"/>
                    <a:pt x="57" y="62"/>
                  </a:cubicBezTo>
                  <a:cubicBezTo>
                    <a:pt x="57" y="61"/>
                    <a:pt x="58" y="61"/>
                    <a:pt x="58" y="60"/>
                  </a:cubicBezTo>
                  <a:cubicBezTo>
                    <a:pt x="62" y="63"/>
                    <a:pt x="62" y="63"/>
                    <a:pt x="62" y="63"/>
                  </a:cubicBezTo>
                  <a:cubicBezTo>
                    <a:pt x="63" y="62"/>
                    <a:pt x="63" y="61"/>
                    <a:pt x="64" y="61"/>
                  </a:cubicBezTo>
                  <a:cubicBezTo>
                    <a:pt x="61" y="57"/>
                    <a:pt x="61" y="57"/>
                    <a:pt x="61" y="57"/>
                  </a:cubicBezTo>
                  <a:cubicBezTo>
                    <a:pt x="61" y="57"/>
                    <a:pt x="62" y="56"/>
                    <a:pt x="62" y="56"/>
                  </a:cubicBezTo>
                  <a:cubicBezTo>
                    <a:pt x="66" y="57"/>
                    <a:pt x="66" y="57"/>
                    <a:pt x="66" y="57"/>
                  </a:cubicBezTo>
                  <a:cubicBezTo>
                    <a:pt x="66" y="57"/>
                    <a:pt x="67" y="56"/>
                    <a:pt x="67" y="55"/>
                  </a:cubicBezTo>
                  <a:cubicBezTo>
                    <a:pt x="64" y="52"/>
                    <a:pt x="64" y="52"/>
                    <a:pt x="64" y="52"/>
                  </a:cubicBezTo>
                  <a:cubicBezTo>
                    <a:pt x="64" y="52"/>
                    <a:pt x="64" y="51"/>
                    <a:pt x="65" y="50"/>
                  </a:cubicBezTo>
                  <a:cubicBezTo>
                    <a:pt x="69" y="51"/>
                    <a:pt x="69" y="51"/>
                    <a:pt x="69" y="51"/>
                  </a:cubicBezTo>
                  <a:cubicBezTo>
                    <a:pt x="69" y="51"/>
                    <a:pt x="69" y="50"/>
                    <a:pt x="70" y="49"/>
                  </a:cubicBezTo>
                  <a:cubicBezTo>
                    <a:pt x="66" y="47"/>
                    <a:pt x="66" y="47"/>
                    <a:pt x="66" y="47"/>
                  </a:cubicBezTo>
                  <a:cubicBezTo>
                    <a:pt x="66" y="46"/>
                    <a:pt x="66" y="45"/>
                    <a:pt x="66" y="45"/>
                  </a:cubicBezTo>
                  <a:cubicBezTo>
                    <a:pt x="71" y="45"/>
                    <a:pt x="71" y="45"/>
                    <a:pt x="71" y="45"/>
                  </a:cubicBezTo>
                  <a:cubicBezTo>
                    <a:pt x="71" y="44"/>
                    <a:pt x="71" y="43"/>
                    <a:pt x="71" y="42"/>
                  </a:cubicBezTo>
                  <a:cubicBezTo>
                    <a:pt x="67" y="41"/>
                    <a:pt x="67" y="41"/>
                    <a:pt x="67" y="41"/>
                  </a:cubicBezTo>
                  <a:cubicBezTo>
                    <a:pt x="67" y="40"/>
                    <a:pt x="67" y="40"/>
                    <a:pt x="67" y="39"/>
                  </a:cubicBezTo>
                  <a:cubicBezTo>
                    <a:pt x="71" y="38"/>
                    <a:pt x="71" y="38"/>
                    <a:pt x="71" y="38"/>
                  </a:cubicBezTo>
                  <a:cubicBezTo>
                    <a:pt x="71" y="37"/>
                    <a:pt x="71" y="36"/>
                    <a:pt x="71" y="35"/>
                  </a:cubicBezTo>
                  <a:cubicBezTo>
                    <a:pt x="67" y="35"/>
                    <a:pt x="67" y="35"/>
                    <a:pt x="67" y="35"/>
                  </a:cubicBezTo>
                  <a:cubicBezTo>
                    <a:pt x="67" y="34"/>
                    <a:pt x="67" y="34"/>
                    <a:pt x="67" y="33"/>
                  </a:cubicBezTo>
                  <a:cubicBezTo>
                    <a:pt x="71" y="32"/>
                    <a:pt x="71" y="32"/>
                    <a:pt x="71" y="32"/>
                  </a:cubicBezTo>
                  <a:cubicBezTo>
                    <a:pt x="71" y="31"/>
                    <a:pt x="71" y="30"/>
                    <a:pt x="70" y="29"/>
                  </a:cubicBezTo>
                  <a:cubicBezTo>
                    <a:pt x="66" y="29"/>
                    <a:pt x="66" y="29"/>
                    <a:pt x="66" y="29"/>
                  </a:cubicBezTo>
                  <a:cubicBezTo>
                    <a:pt x="66" y="29"/>
                    <a:pt x="66" y="28"/>
                    <a:pt x="65" y="27"/>
                  </a:cubicBezTo>
                  <a:cubicBezTo>
                    <a:pt x="69" y="25"/>
                    <a:pt x="69" y="25"/>
                    <a:pt x="69" y="25"/>
                  </a:cubicBezTo>
                  <a:cubicBezTo>
                    <a:pt x="69" y="24"/>
                    <a:pt x="69" y="23"/>
                    <a:pt x="68" y="23"/>
                  </a:cubicBezTo>
                  <a:cubicBezTo>
                    <a:pt x="64" y="24"/>
                    <a:pt x="64" y="24"/>
                    <a:pt x="64" y="24"/>
                  </a:cubicBezTo>
                  <a:cubicBezTo>
                    <a:pt x="64" y="23"/>
                    <a:pt x="63" y="23"/>
                    <a:pt x="63" y="22"/>
                  </a:cubicBezTo>
                  <a:close/>
                  <a:moveTo>
                    <a:pt x="24" y="56"/>
                  </a:moveTo>
                  <a:cubicBezTo>
                    <a:pt x="20" y="58"/>
                    <a:pt x="14" y="57"/>
                    <a:pt x="12" y="52"/>
                  </a:cubicBezTo>
                  <a:cubicBezTo>
                    <a:pt x="9" y="48"/>
                    <a:pt x="11" y="42"/>
                    <a:pt x="15" y="39"/>
                  </a:cubicBezTo>
                  <a:cubicBezTo>
                    <a:pt x="19" y="37"/>
                    <a:pt x="25" y="38"/>
                    <a:pt x="27" y="43"/>
                  </a:cubicBezTo>
                  <a:cubicBezTo>
                    <a:pt x="30" y="47"/>
                    <a:pt x="28" y="53"/>
                    <a:pt x="24" y="56"/>
                  </a:cubicBezTo>
                  <a:close/>
                  <a:moveTo>
                    <a:pt x="49" y="63"/>
                  </a:moveTo>
                  <a:cubicBezTo>
                    <a:pt x="45" y="65"/>
                    <a:pt x="40" y="64"/>
                    <a:pt x="37" y="59"/>
                  </a:cubicBezTo>
                  <a:cubicBezTo>
                    <a:pt x="35" y="55"/>
                    <a:pt x="36" y="49"/>
                    <a:pt x="41" y="47"/>
                  </a:cubicBezTo>
                  <a:cubicBezTo>
                    <a:pt x="45" y="44"/>
                    <a:pt x="50" y="46"/>
                    <a:pt x="53" y="50"/>
                  </a:cubicBezTo>
                  <a:cubicBezTo>
                    <a:pt x="55" y="55"/>
                    <a:pt x="54" y="60"/>
                    <a:pt x="49" y="63"/>
                  </a:cubicBezTo>
                  <a:close/>
                  <a:moveTo>
                    <a:pt x="32" y="40"/>
                  </a:moveTo>
                  <a:cubicBezTo>
                    <a:pt x="31" y="38"/>
                    <a:pt x="32" y="35"/>
                    <a:pt x="34" y="34"/>
                  </a:cubicBezTo>
                  <a:cubicBezTo>
                    <a:pt x="36" y="33"/>
                    <a:pt x="38" y="34"/>
                    <a:pt x="39" y="36"/>
                  </a:cubicBezTo>
                  <a:cubicBezTo>
                    <a:pt x="40" y="38"/>
                    <a:pt x="39" y="40"/>
                    <a:pt x="38" y="41"/>
                  </a:cubicBezTo>
                  <a:cubicBezTo>
                    <a:pt x="36" y="42"/>
                    <a:pt x="33" y="42"/>
                    <a:pt x="32" y="40"/>
                  </a:cubicBezTo>
                  <a:close/>
                  <a:moveTo>
                    <a:pt x="31" y="29"/>
                  </a:moveTo>
                  <a:cubicBezTo>
                    <a:pt x="27" y="31"/>
                    <a:pt x="21" y="30"/>
                    <a:pt x="19" y="25"/>
                  </a:cubicBezTo>
                  <a:cubicBezTo>
                    <a:pt x="16" y="21"/>
                    <a:pt x="18" y="15"/>
                    <a:pt x="22" y="13"/>
                  </a:cubicBezTo>
                  <a:cubicBezTo>
                    <a:pt x="26" y="10"/>
                    <a:pt x="32" y="12"/>
                    <a:pt x="34" y="16"/>
                  </a:cubicBezTo>
                  <a:cubicBezTo>
                    <a:pt x="36" y="21"/>
                    <a:pt x="35" y="26"/>
                    <a:pt x="31" y="29"/>
                  </a:cubicBezTo>
                  <a:close/>
                  <a:moveTo>
                    <a:pt x="56" y="36"/>
                  </a:moveTo>
                  <a:cubicBezTo>
                    <a:pt x="52" y="39"/>
                    <a:pt x="47" y="37"/>
                    <a:pt x="44" y="33"/>
                  </a:cubicBezTo>
                  <a:cubicBezTo>
                    <a:pt x="42" y="28"/>
                    <a:pt x="43" y="22"/>
                    <a:pt x="47" y="20"/>
                  </a:cubicBezTo>
                  <a:cubicBezTo>
                    <a:pt x="52" y="17"/>
                    <a:pt x="57" y="19"/>
                    <a:pt x="60" y="23"/>
                  </a:cubicBezTo>
                  <a:cubicBezTo>
                    <a:pt x="62" y="28"/>
                    <a:pt x="61" y="34"/>
                    <a:pt x="56"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91" name="Freeform 16"/>
            <p:cNvSpPr>
              <a:spLocks noEditPoints="1"/>
            </p:cNvSpPr>
            <p:nvPr/>
          </p:nvSpPr>
          <p:spPr bwMode="auto">
            <a:xfrm>
              <a:off x="1192213" y="2576513"/>
              <a:ext cx="28575" cy="28575"/>
            </a:xfrm>
            <a:custGeom>
              <a:avLst/>
              <a:gdLst>
                <a:gd name="T0" fmla="*/ 23 w 27"/>
                <a:gd name="T1" fmla="*/ 14 h 27"/>
                <a:gd name="T2" fmla="*/ 23 w 27"/>
                <a:gd name="T3" fmla="*/ 14 h 27"/>
                <a:gd name="T4" fmla="*/ 23 w 27"/>
                <a:gd name="T5" fmla="*/ 12 h 27"/>
                <a:gd name="T6" fmla="*/ 27 w 27"/>
                <a:gd name="T7" fmla="*/ 10 h 27"/>
                <a:gd name="T8" fmla="*/ 25 w 27"/>
                <a:gd name="T9" fmla="*/ 6 h 27"/>
                <a:gd name="T10" fmla="*/ 21 w 27"/>
                <a:gd name="T11" fmla="*/ 7 h 27"/>
                <a:gd name="T12" fmla="*/ 19 w 27"/>
                <a:gd name="T13" fmla="*/ 5 h 27"/>
                <a:gd name="T14" fmla="*/ 20 w 27"/>
                <a:gd name="T15" fmla="*/ 1 h 27"/>
                <a:gd name="T16" fmla="*/ 16 w 27"/>
                <a:gd name="T17" fmla="*/ 0 h 27"/>
                <a:gd name="T18" fmla="*/ 14 w 27"/>
                <a:gd name="T19" fmla="*/ 3 h 27"/>
                <a:gd name="T20" fmla="*/ 13 w 27"/>
                <a:gd name="T21" fmla="*/ 3 h 27"/>
                <a:gd name="T22" fmla="*/ 12 w 27"/>
                <a:gd name="T23" fmla="*/ 3 h 27"/>
                <a:gd name="T24" fmla="*/ 10 w 27"/>
                <a:gd name="T25" fmla="*/ 0 h 27"/>
                <a:gd name="T26" fmla="*/ 6 w 27"/>
                <a:gd name="T27" fmla="*/ 2 h 27"/>
                <a:gd name="T28" fmla="*/ 7 w 27"/>
                <a:gd name="T29" fmla="*/ 6 h 27"/>
                <a:gd name="T30" fmla="*/ 6 w 27"/>
                <a:gd name="T31" fmla="*/ 7 h 27"/>
                <a:gd name="T32" fmla="*/ 2 w 27"/>
                <a:gd name="T33" fmla="*/ 6 h 27"/>
                <a:gd name="T34" fmla="*/ 0 w 27"/>
                <a:gd name="T35" fmla="*/ 11 h 27"/>
                <a:gd name="T36" fmla="*/ 4 w 27"/>
                <a:gd name="T37" fmla="*/ 13 h 27"/>
                <a:gd name="T38" fmla="*/ 4 w 27"/>
                <a:gd name="T39" fmla="*/ 14 h 27"/>
                <a:gd name="T40" fmla="*/ 4 w 27"/>
                <a:gd name="T41" fmla="*/ 15 h 27"/>
                <a:gd name="T42" fmla="*/ 0 w 27"/>
                <a:gd name="T43" fmla="*/ 17 h 27"/>
                <a:gd name="T44" fmla="*/ 2 w 27"/>
                <a:gd name="T45" fmla="*/ 21 h 27"/>
                <a:gd name="T46" fmla="*/ 6 w 27"/>
                <a:gd name="T47" fmla="*/ 20 h 27"/>
                <a:gd name="T48" fmla="*/ 8 w 27"/>
                <a:gd name="T49" fmla="*/ 22 h 27"/>
                <a:gd name="T50" fmla="*/ 7 w 27"/>
                <a:gd name="T51" fmla="*/ 26 h 27"/>
                <a:gd name="T52" fmla="*/ 11 w 27"/>
                <a:gd name="T53" fmla="*/ 27 h 27"/>
                <a:gd name="T54" fmla="*/ 13 w 27"/>
                <a:gd name="T55" fmla="*/ 24 h 27"/>
                <a:gd name="T56" fmla="*/ 13 w 27"/>
                <a:gd name="T57" fmla="*/ 24 h 27"/>
                <a:gd name="T58" fmla="*/ 15 w 27"/>
                <a:gd name="T59" fmla="*/ 24 h 27"/>
                <a:gd name="T60" fmla="*/ 17 w 27"/>
                <a:gd name="T61" fmla="*/ 27 h 27"/>
                <a:gd name="T62" fmla="*/ 21 w 27"/>
                <a:gd name="T63" fmla="*/ 25 h 27"/>
                <a:gd name="T64" fmla="*/ 20 w 27"/>
                <a:gd name="T65" fmla="*/ 21 h 27"/>
                <a:gd name="T66" fmla="*/ 21 w 27"/>
                <a:gd name="T67" fmla="*/ 20 h 27"/>
                <a:gd name="T68" fmla="*/ 25 w 27"/>
                <a:gd name="T69" fmla="*/ 21 h 27"/>
                <a:gd name="T70" fmla="*/ 27 w 27"/>
                <a:gd name="T71" fmla="*/ 16 h 27"/>
                <a:gd name="T72" fmla="*/ 23 w 27"/>
                <a:gd name="T73" fmla="*/ 14 h 27"/>
                <a:gd name="T74" fmla="*/ 13 w 27"/>
                <a:gd name="T75" fmla="*/ 18 h 27"/>
                <a:gd name="T76" fmla="*/ 9 w 27"/>
                <a:gd name="T77" fmla="*/ 14 h 27"/>
                <a:gd name="T78" fmla="*/ 13 w 27"/>
                <a:gd name="T79" fmla="*/ 9 h 27"/>
                <a:gd name="T80" fmla="*/ 18 w 27"/>
                <a:gd name="T81" fmla="*/ 14 h 27"/>
                <a:gd name="T82" fmla="*/ 13 w 27"/>
                <a:gd name="T8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 h="27">
                  <a:moveTo>
                    <a:pt x="23" y="14"/>
                  </a:moveTo>
                  <a:cubicBezTo>
                    <a:pt x="23" y="14"/>
                    <a:pt x="23" y="14"/>
                    <a:pt x="23" y="14"/>
                  </a:cubicBezTo>
                  <a:cubicBezTo>
                    <a:pt x="23" y="13"/>
                    <a:pt x="23" y="13"/>
                    <a:pt x="23" y="12"/>
                  </a:cubicBezTo>
                  <a:cubicBezTo>
                    <a:pt x="27" y="10"/>
                    <a:pt x="27" y="10"/>
                    <a:pt x="27" y="10"/>
                  </a:cubicBezTo>
                  <a:cubicBezTo>
                    <a:pt x="26" y="8"/>
                    <a:pt x="26" y="7"/>
                    <a:pt x="25" y="6"/>
                  </a:cubicBezTo>
                  <a:cubicBezTo>
                    <a:pt x="21" y="7"/>
                    <a:pt x="21" y="7"/>
                    <a:pt x="21" y="7"/>
                  </a:cubicBezTo>
                  <a:cubicBezTo>
                    <a:pt x="20" y="6"/>
                    <a:pt x="20" y="6"/>
                    <a:pt x="19" y="5"/>
                  </a:cubicBezTo>
                  <a:cubicBezTo>
                    <a:pt x="20" y="1"/>
                    <a:pt x="20" y="1"/>
                    <a:pt x="20" y="1"/>
                  </a:cubicBezTo>
                  <a:cubicBezTo>
                    <a:pt x="19" y="1"/>
                    <a:pt x="18" y="0"/>
                    <a:pt x="16" y="0"/>
                  </a:cubicBezTo>
                  <a:cubicBezTo>
                    <a:pt x="14" y="3"/>
                    <a:pt x="14" y="3"/>
                    <a:pt x="14" y="3"/>
                  </a:cubicBezTo>
                  <a:cubicBezTo>
                    <a:pt x="14" y="3"/>
                    <a:pt x="14" y="3"/>
                    <a:pt x="13" y="3"/>
                  </a:cubicBezTo>
                  <a:cubicBezTo>
                    <a:pt x="13" y="3"/>
                    <a:pt x="13" y="3"/>
                    <a:pt x="12" y="3"/>
                  </a:cubicBezTo>
                  <a:cubicBezTo>
                    <a:pt x="10" y="0"/>
                    <a:pt x="10" y="0"/>
                    <a:pt x="10" y="0"/>
                  </a:cubicBezTo>
                  <a:cubicBezTo>
                    <a:pt x="9" y="0"/>
                    <a:pt x="7" y="1"/>
                    <a:pt x="6" y="2"/>
                  </a:cubicBezTo>
                  <a:cubicBezTo>
                    <a:pt x="7" y="6"/>
                    <a:pt x="7" y="6"/>
                    <a:pt x="7" y="6"/>
                  </a:cubicBezTo>
                  <a:cubicBezTo>
                    <a:pt x="7" y="6"/>
                    <a:pt x="6" y="7"/>
                    <a:pt x="6" y="7"/>
                  </a:cubicBezTo>
                  <a:cubicBezTo>
                    <a:pt x="2" y="6"/>
                    <a:pt x="2" y="6"/>
                    <a:pt x="2" y="6"/>
                  </a:cubicBezTo>
                  <a:cubicBezTo>
                    <a:pt x="1" y="8"/>
                    <a:pt x="1" y="9"/>
                    <a:pt x="0" y="11"/>
                  </a:cubicBezTo>
                  <a:cubicBezTo>
                    <a:pt x="4" y="13"/>
                    <a:pt x="4" y="13"/>
                    <a:pt x="4" y="13"/>
                  </a:cubicBezTo>
                  <a:cubicBezTo>
                    <a:pt x="4" y="13"/>
                    <a:pt x="4" y="13"/>
                    <a:pt x="4" y="14"/>
                  </a:cubicBezTo>
                  <a:cubicBezTo>
                    <a:pt x="4" y="14"/>
                    <a:pt x="4" y="14"/>
                    <a:pt x="4" y="15"/>
                  </a:cubicBezTo>
                  <a:cubicBezTo>
                    <a:pt x="0" y="17"/>
                    <a:pt x="0" y="17"/>
                    <a:pt x="0" y="17"/>
                  </a:cubicBezTo>
                  <a:cubicBezTo>
                    <a:pt x="1" y="19"/>
                    <a:pt x="1" y="20"/>
                    <a:pt x="2" y="21"/>
                  </a:cubicBezTo>
                  <a:cubicBezTo>
                    <a:pt x="6" y="20"/>
                    <a:pt x="6" y="20"/>
                    <a:pt x="6" y="20"/>
                  </a:cubicBezTo>
                  <a:cubicBezTo>
                    <a:pt x="6" y="21"/>
                    <a:pt x="7" y="21"/>
                    <a:pt x="8" y="22"/>
                  </a:cubicBezTo>
                  <a:cubicBezTo>
                    <a:pt x="7" y="26"/>
                    <a:pt x="7" y="26"/>
                    <a:pt x="7" y="26"/>
                  </a:cubicBezTo>
                  <a:cubicBezTo>
                    <a:pt x="8" y="26"/>
                    <a:pt x="9" y="27"/>
                    <a:pt x="11" y="27"/>
                  </a:cubicBezTo>
                  <a:cubicBezTo>
                    <a:pt x="13" y="24"/>
                    <a:pt x="13" y="24"/>
                    <a:pt x="13" y="24"/>
                  </a:cubicBezTo>
                  <a:cubicBezTo>
                    <a:pt x="13" y="24"/>
                    <a:pt x="13" y="24"/>
                    <a:pt x="13" y="24"/>
                  </a:cubicBezTo>
                  <a:cubicBezTo>
                    <a:pt x="14" y="24"/>
                    <a:pt x="14" y="24"/>
                    <a:pt x="15" y="24"/>
                  </a:cubicBezTo>
                  <a:cubicBezTo>
                    <a:pt x="17" y="27"/>
                    <a:pt x="17" y="27"/>
                    <a:pt x="17" y="27"/>
                  </a:cubicBezTo>
                  <a:cubicBezTo>
                    <a:pt x="18" y="27"/>
                    <a:pt x="20" y="26"/>
                    <a:pt x="21" y="25"/>
                  </a:cubicBezTo>
                  <a:cubicBezTo>
                    <a:pt x="20" y="21"/>
                    <a:pt x="20" y="21"/>
                    <a:pt x="20" y="21"/>
                  </a:cubicBezTo>
                  <a:cubicBezTo>
                    <a:pt x="20" y="21"/>
                    <a:pt x="21" y="20"/>
                    <a:pt x="21" y="20"/>
                  </a:cubicBezTo>
                  <a:cubicBezTo>
                    <a:pt x="25" y="21"/>
                    <a:pt x="25" y="21"/>
                    <a:pt x="25" y="21"/>
                  </a:cubicBezTo>
                  <a:cubicBezTo>
                    <a:pt x="26" y="19"/>
                    <a:pt x="26" y="18"/>
                    <a:pt x="27" y="16"/>
                  </a:cubicBezTo>
                  <a:lnTo>
                    <a:pt x="23" y="14"/>
                  </a:lnTo>
                  <a:close/>
                  <a:moveTo>
                    <a:pt x="13" y="18"/>
                  </a:moveTo>
                  <a:cubicBezTo>
                    <a:pt x="11" y="18"/>
                    <a:pt x="9" y="16"/>
                    <a:pt x="9" y="14"/>
                  </a:cubicBezTo>
                  <a:cubicBezTo>
                    <a:pt x="9" y="11"/>
                    <a:pt x="11" y="9"/>
                    <a:pt x="13" y="9"/>
                  </a:cubicBezTo>
                  <a:cubicBezTo>
                    <a:pt x="16" y="9"/>
                    <a:pt x="18" y="11"/>
                    <a:pt x="18" y="14"/>
                  </a:cubicBezTo>
                  <a:cubicBezTo>
                    <a:pt x="18" y="16"/>
                    <a:pt x="16" y="18"/>
                    <a:pt x="1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92" name="Freeform 17"/>
            <p:cNvSpPr>
              <a:spLocks noEditPoints="1"/>
            </p:cNvSpPr>
            <p:nvPr/>
          </p:nvSpPr>
          <p:spPr bwMode="auto">
            <a:xfrm>
              <a:off x="1203325" y="2713038"/>
              <a:ext cx="25400" cy="25400"/>
            </a:xfrm>
            <a:custGeom>
              <a:avLst/>
              <a:gdLst>
                <a:gd name="T0" fmla="*/ 21 w 24"/>
                <a:gd name="T1" fmla="*/ 13 h 25"/>
                <a:gd name="T2" fmla="*/ 21 w 24"/>
                <a:gd name="T3" fmla="*/ 12 h 25"/>
                <a:gd name="T4" fmla="*/ 21 w 24"/>
                <a:gd name="T5" fmla="*/ 11 h 25"/>
                <a:gd name="T6" fmla="*/ 24 w 24"/>
                <a:gd name="T7" fmla="*/ 9 h 25"/>
                <a:gd name="T8" fmla="*/ 23 w 24"/>
                <a:gd name="T9" fmla="*/ 5 h 25"/>
                <a:gd name="T10" fmla="*/ 19 w 24"/>
                <a:gd name="T11" fmla="*/ 6 h 25"/>
                <a:gd name="T12" fmla="*/ 18 w 24"/>
                <a:gd name="T13" fmla="*/ 5 h 25"/>
                <a:gd name="T14" fmla="*/ 18 w 24"/>
                <a:gd name="T15" fmla="*/ 1 h 25"/>
                <a:gd name="T16" fmla="*/ 15 w 24"/>
                <a:gd name="T17" fmla="*/ 0 h 25"/>
                <a:gd name="T18" fmla="*/ 13 w 24"/>
                <a:gd name="T19" fmla="*/ 3 h 25"/>
                <a:gd name="T20" fmla="*/ 12 w 24"/>
                <a:gd name="T21" fmla="*/ 3 h 25"/>
                <a:gd name="T22" fmla="*/ 11 w 24"/>
                <a:gd name="T23" fmla="*/ 3 h 25"/>
                <a:gd name="T24" fmla="*/ 9 w 24"/>
                <a:gd name="T25" fmla="*/ 0 h 25"/>
                <a:gd name="T26" fmla="*/ 6 w 24"/>
                <a:gd name="T27" fmla="*/ 2 h 25"/>
                <a:gd name="T28" fmla="*/ 7 w 24"/>
                <a:gd name="T29" fmla="*/ 5 h 25"/>
                <a:gd name="T30" fmla="*/ 5 w 24"/>
                <a:gd name="T31" fmla="*/ 7 h 25"/>
                <a:gd name="T32" fmla="*/ 2 w 24"/>
                <a:gd name="T33" fmla="*/ 6 h 25"/>
                <a:gd name="T34" fmla="*/ 0 w 24"/>
                <a:gd name="T35" fmla="*/ 10 h 25"/>
                <a:gd name="T36" fmla="*/ 4 w 24"/>
                <a:gd name="T37" fmla="*/ 11 h 25"/>
                <a:gd name="T38" fmla="*/ 4 w 24"/>
                <a:gd name="T39" fmla="*/ 12 h 25"/>
                <a:gd name="T40" fmla="*/ 4 w 24"/>
                <a:gd name="T41" fmla="*/ 13 h 25"/>
                <a:gd name="T42" fmla="*/ 1 w 24"/>
                <a:gd name="T43" fmla="*/ 15 h 25"/>
                <a:gd name="T44" fmla="*/ 2 w 24"/>
                <a:gd name="T45" fmla="*/ 19 h 25"/>
                <a:gd name="T46" fmla="*/ 6 w 24"/>
                <a:gd name="T47" fmla="*/ 18 h 25"/>
                <a:gd name="T48" fmla="*/ 7 w 24"/>
                <a:gd name="T49" fmla="*/ 20 h 25"/>
                <a:gd name="T50" fmla="*/ 6 w 24"/>
                <a:gd name="T51" fmla="*/ 23 h 25"/>
                <a:gd name="T52" fmla="*/ 10 w 24"/>
                <a:gd name="T53" fmla="*/ 25 h 25"/>
                <a:gd name="T54" fmla="*/ 12 w 24"/>
                <a:gd name="T55" fmla="*/ 21 h 25"/>
                <a:gd name="T56" fmla="*/ 12 w 24"/>
                <a:gd name="T57" fmla="*/ 21 h 25"/>
                <a:gd name="T58" fmla="*/ 13 w 24"/>
                <a:gd name="T59" fmla="*/ 21 h 25"/>
                <a:gd name="T60" fmla="*/ 15 w 24"/>
                <a:gd name="T61" fmla="*/ 25 h 25"/>
                <a:gd name="T62" fmla="*/ 19 w 24"/>
                <a:gd name="T63" fmla="*/ 23 h 25"/>
                <a:gd name="T64" fmla="*/ 18 w 24"/>
                <a:gd name="T65" fmla="*/ 19 h 25"/>
                <a:gd name="T66" fmla="*/ 19 w 24"/>
                <a:gd name="T67" fmla="*/ 18 h 25"/>
                <a:gd name="T68" fmla="*/ 23 w 24"/>
                <a:gd name="T69" fmla="*/ 19 h 25"/>
                <a:gd name="T70" fmla="*/ 24 w 24"/>
                <a:gd name="T71" fmla="*/ 15 h 25"/>
                <a:gd name="T72" fmla="*/ 21 w 24"/>
                <a:gd name="T73" fmla="*/ 13 h 25"/>
                <a:gd name="T74" fmla="*/ 12 w 24"/>
                <a:gd name="T75" fmla="*/ 16 h 25"/>
                <a:gd name="T76" fmla="*/ 8 w 24"/>
                <a:gd name="T77" fmla="*/ 12 h 25"/>
                <a:gd name="T78" fmla="*/ 12 w 24"/>
                <a:gd name="T79" fmla="*/ 8 h 25"/>
                <a:gd name="T80" fmla="*/ 16 w 24"/>
                <a:gd name="T81" fmla="*/ 12 h 25"/>
                <a:gd name="T82" fmla="*/ 12 w 24"/>
                <a:gd name="T83"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25">
                  <a:moveTo>
                    <a:pt x="21" y="13"/>
                  </a:moveTo>
                  <a:cubicBezTo>
                    <a:pt x="21" y="13"/>
                    <a:pt x="21" y="13"/>
                    <a:pt x="21" y="12"/>
                  </a:cubicBezTo>
                  <a:cubicBezTo>
                    <a:pt x="21" y="12"/>
                    <a:pt x="21" y="11"/>
                    <a:pt x="21" y="11"/>
                  </a:cubicBezTo>
                  <a:cubicBezTo>
                    <a:pt x="24" y="9"/>
                    <a:pt x="24" y="9"/>
                    <a:pt x="24" y="9"/>
                  </a:cubicBezTo>
                  <a:cubicBezTo>
                    <a:pt x="24" y="8"/>
                    <a:pt x="23" y="6"/>
                    <a:pt x="23" y="5"/>
                  </a:cubicBezTo>
                  <a:cubicBezTo>
                    <a:pt x="19" y="6"/>
                    <a:pt x="19" y="6"/>
                    <a:pt x="19" y="6"/>
                  </a:cubicBezTo>
                  <a:cubicBezTo>
                    <a:pt x="19" y="6"/>
                    <a:pt x="18" y="5"/>
                    <a:pt x="18" y="5"/>
                  </a:cubicBezTo>
                  <a:cubicBezTo>
                    <a:pt x="18" y="1"/>
                    <a:pt x="18" y="1"/>
                    <a:pt x="18" y="1"/>
                  </a:cubicBezTo>
                  <a:cubicBezTo>
                    <a:pt x="17" y="1"/>
                    <a:pt x="16" y="0"/>
                    <a:pt x="15" y="0"/>
                  </a:cubicBezTo>
                  <a:cubicBezTo>
                    <a:pt x="13" y="3"/>
                    <a:pt x="13" y="3"/>
                    <a:pt x="13" y="3"/>
                  </a:cubicBezTo>
                  <a:cubicBezTo>
                    <a:pt x="13" y="3"/>
                    <a:pt x="13" y="3"/>
                    <a:pt x="12" y="3"/>
                  </a:cubicBezTo>
                  <a:cubicBezTo>
                    <a:pt x="12" y="3"/>
                    <a:pt x="12" y="3"/>
                    <a:pt x="11" y="3"/>
                  </a:cubicBezTo>
                  <a:cubicBezTo>
                    <a:pt x="9" y="0"/>
                    <a:pt x="9" y="0"/>
                    <a:pt x="9" y="0"/>
                  </a:cubicBezTo>
                  <a:cubicBezTo>
                    <a:pt x="8" y="0"/>
                    <a:pt x="7" y="1"/>
                    <a:pt x="6" y="2"/>
                  </a:cubicBezTo>
                  <a:cubicBezTo>
                    <a:pt x="7" y="5"/>
                    <a:pt x="7" y="5"/>
                    <a:pt x="7" y="5"/>
                  </a:cubicBezTo>
                  <a:cubicBezTo>
                    <a:pt x="6" y="6"/>
                    <a:pt x="6" y="6"/>
                    <a:pt x="5" y="7"/>
                  </a:cubicBezTo>
                  <a:cubicBezTo>
                    <a:pt x="2" y="6"/>
                    <a:pt x="2" y="6"/>
                    <a:pt x="2" y="6"/>
                  </a:cubicBezTo>
                  <a:cubicBezTo>
                    <a:pt x="1" y="7"/>
                    <a:pt x="1" y="8"/>
                    <a:pt x="0" y="10"/>
                  </a:cubicBezTo>
                  <a:cubicBezTo>
                    <a:pt x="4" y="11"/>
                    <a:pt x="4" y="11"/>
                    <a:pt x="4" y="11"/>
                  </a:cubicBezTo>
                  <a:cubicBezTo>
                    <a:pt x="4" y="12"/>
                    <a:pt x="4" y="12"/>
                    <a:pt x="4" y="12"/>
                  </a:cubicBezTo>
                  <a:cubicBezTo>
                    <a:pt x="4" y="13"/>
                    <a:pt x="4" y="13"/>
                    <a:pt x="4" y="13"/>
                  </a:cubicBezTo>
                  <a:cubicBezTo>
                    <a:pt x="1" y="15"/>
                    <a:pt x="1" y="15"/>
                    <a:pt x="1" y="15"/>
                  </a:cubicBezTo>
                  <a:cubicBezTo>
                    <a:pt x="1" y="17"/>
                    <a:pt x="1" y="18"/>
                    <a:pt x="2" y="19"/>
                  </a:cubicBezTo>
                  <a:cubicBezTo>
                    <a:pt x="6" y="18"/>
                    <a:pt x="6" y="18"/>
                    <a:pt x="6" y="18"/>
                  </a:cubicBezTo>
                  <a:cubicBezTo>
                    <a:pt x="6" y="19"/>
                    <a:pt x="6" y="19"/>
                    <a:pt x="7" y="20"/>
                  </a:cubicBezTo>
                  <a:cubicBezTo>
                    <a:pt x="6" y="23"/>
                    <a:pt x="6" y="23"/>
                    <a:pt x="6" y="23"/>
                  </a:cubicBezTo>
                  <a:cubicBezTo>
                    <a:pt x="7" y="24"/>
                    <a:pt x="8" y="24"/>
                    <a:pt x="10" y="25"/>
                  </a:cubicBezTo>
                  <a:cubicBezTo>
                    <a:pt x="12" y="21"/>
                    <a:pt x="12" y="21"/>
                    <a:pt x="12" y="21"/>
                  </a:cubicBezTo>
                  <a:cubicBezTo>
                    <a:pt x="12" y="21"/>
                    <a:pt x="12" y="21"/>
                    <a:pt x="12" y="21"/>
                  </a:cubicBezTo>
                  <a:cubicBezTo>
                    <a:pt x="13" y="21"/>
                    <a:pt x="13" y="21"/>
                    <a:pt x="13" y="21"/>
                  </a:cubicBezTo>
                  <a:cubicBezTo>
                    <a:pt x="15" y="25"/>
                    <a:pt x="15" y="25"/>
                    <a:pt x="15" y="25"/>
                  </a:cubicBezTo>
                  <a:cubicBezTo>
                    <a:pt x="17" y="24"/>
                    <a:pt x="18" y="24"/>
                    <a:pt x="19" y="23"/>
                  </a:cubicBezTo>
                  <a:cubicBezTo>
                    <a:pt x="18" y="19"/>
                    <a:pt x="18" y="19"/>
                    <a:pt x="18" y="19"/>
                  </a:cubicBezTo>
                  <a:cubicBezTo>
                    <a:pt x="18" y="19"/>
                    <a:pt x="19" y="18"/>
                    <a:pt x="19" y="18"/>
                  </a:cubicBezTo>
                  <a:cubicBezTo>
                    <a:pt x="23" y="19"/>
                    <a:pt x="23" y="19"/>
                    <a:pt x="23" y="19"/>
                  </a:cubicBezTo>
                  <a:cubicBezTo>
                    <a:pt x="23" y="18"/>
                    <a:pt x="24" y="16"/>
                    <a:pt x="24" y="15"/>
                  </a:cubicBezTo>
                  <a:lnTo>
                    <a:pt x="21" y="13"/>
                  </a:lnTo>
                  <a:close/>
                  <a:moveTo>
                    <a:pt x="12" y="16"/>
                  </a:moveTo>
                  <a:cubicBezTo>
                    <a:pt x="10" y="16"/>
                    <a:pt x="8" y="15"/>
                    <a:pt x="8" y="12"/>
                  </a:cubicBezTo>
                  <a:cubicBezTo>
                    <a:pt x="8" y="10"/>
                    <a:pt x="10" y="8"/>
                    <a:pt x="12" y="8"/>
                  </a:cubicBezTo>
                  <a:cubicBezTo>
                    <a:pt x="15" y="8"/>
                    <a:pt x="16" y="10"/>
                    <a:pt x="16" y="12"/>
                  </a:cubicBezTo>
                  <a:cubicBezTo>
                    <a:pt x="16" y="15"/>
                    <a:pt x="15" y="16"/>
                    <a:pt x="1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93" name="Freeform 18"/>
            <p:cNvSpPr>
              <a:spLocks noEditPoints="1"/>
            </p:cNvSpPr>
            <p:nvPr/>
          </p:nvSpPr>
          <p:spPr bwMode="auto">
            <a:xfrm>
              <a:off x="1301750" y="2359026"/>
              <a:ext cx="74613" cy="77788"/>
            </a:xfrm>
            <a:custGeom>
              <a:avLst/>
              <a:gdLst>
                <a:gd name="T0" fmla="*/ 70 w 70"/>
                <a:gd name="T1" fmla="*/ 37 h 73"/>
                <a:gd name="T2" fmla="*/ 64 w 70"/>
                <a:gd name="T3" fmla="*/ 31 h 73"/>
                <a:gd name="T4" fmla="*/ 68 w 70"/>
                <a:gd name="T5" fmla="*/ 27 h 73"/>
                <a:gd name="T6" fmla="*/ 62 w 70"/>
                <a:gd name="T7" fmla="*/ 23 h 73"/>
                <a:gd name="T8" fmla="*/ 64 w 70"/>
                <a:gd name="T9" fmla="*/ 17 h 73"/>
                <a:gd name="T10" fmla="*/ 57 w 70"/>
                <a:gd name="T11" fmla="*/ 16 h 73"/>
                <a:gd name="T12" fmla="*/ 58 w 70"/>
                <a:gd name="T13" fmla="*/ 9 h 73"/>
                <a:gd name="T14" fmla="*/ 50 w 70"/>
                <a:gd name="T15" fmla="*/ 10 h 73"/>
                <a:gd name="T16" fmla="*/ 50 w 70"/>
                <a:gd name="T17" fmla="*/ 4 h 73"/>
                <a:gd name="T18" fmla="*/ 42 w 70"/>
                <a:gd name="T19" fmla="*/ 7 h 73"/>
                <a:gd name="T20" fmla="*/ 40 w 70"/>
                <a:gd name="T21" fmla="*/ 1 h 73"/>
                <a:gd name="T22" fmla="*/ 34 w 70"/>
                <a:gd name="T23" fmla="*/ 6 h 73"/>
                <a:gd name="T24" fmla="*/ 30 w 70"/>
                <a:gd name="T25" fmla="*/ 1 h 73"/>
                <a:gd name="T26" fmla="*/ 26 w 70"/>
                <a:gd name="T27" fmla="*/ 7 h 73"/>
                <a:gd name="T28" fmla="*/ 21 w 70"/>
                <a:gd name="T29" fmla="*/ 4 h 73"/>
                <a:gd name="T30" fmla="*/ 18 w 70"/>
                <a:gd name="T31" fmla="*/ 11 h 73"/>
                <a:gd name="T32" fmla="*/ 12 w 70"/>
                <a:gd name="T33" fmla="*/ 9 h 73"/>
                <a:gd name="T34" fmla="*/ 12 w 70"/>
                <a:gd name="T35" fmla="*/ 17 h 73"/>
                <a:gd name="T36" fmla="*/ 6 w 70"/>
                <a:gd name="T37" fmla="*/ 17 h 73"/>
                <a:gd name="T38" fmla="*/ 8 w 70"/>
                <a:gd name="T39" fmla="*/ 25 h 73"/>
                <a:gd name="T40" fmla="*/ 2 w 70"/>
                <a:gd name="T41" fmla="*/ 26 h 73"/>
                <a:gd name="T42" fmla="*/ 5 w 70"/>
                <a:gd name="T43" fmla="*/ 33 h 73"/>
                <a:gd name="T44" fmla="*/ 0 w 70"/>
                <a:gd name="T45" fmla="*/ 36 h 73"/>
                <a:gd name="T46" fmla="*/ 0 w 70"/>
                <a:gd name="T47" fmla="*/ 42 h 73"/>
                <a:gd name="T48" fmla="*/ 6 w 70"/>
                <a:gd name="T49" fmla="*/ 44 h 73"/>
                <a:gd name="T50" fmla="*/ 3 w 70"/>
                <a:gd name="T51" fmla="*/ 52 h 73"/>
                <a:gd name="T52" fmla="*/ 9 w 70"/>
                <a:gd name="T53" fmla="*/ 52 h 73"/>
                <a:gd name="T54" fmla="*/ 8 w 70"/>
                <a:gd name="T55" fmla="*/ 60 h 73"/>
                <a:gd name="T56" fmla="*/ 15 w 70"/>
                <a:gd name="T57" fmla="*/ 59 h 73"/>
                <a:gd name="T58" fmla="*/ 16 w 70"/>
                <a:gd name="T59" fmla="*/ 67 h 73"/>
                <a:gd name="T60" fmla="*/ 21 w 70"/>
                <a:gd name="T61" fmla="*/ 64 h 73"/>
                <a:gd name="T62" fmla="*/ 25 w 70"/>
                <a:gd name="T63" fmla="*/ 72 h 73"/>
                <a:gd name="T64" fmla="*/ 30 w 70"/>
                <a:gd name="T65" fmla="*/ 67 h 73"/>
                <a:gd name="T66" fmla="*/ 35 w 70"/>
                <a:gd name="T67" fmla="*/ 73 h 73"/>
                <a:gd name="T68" fmla="*/ 38 w 70"/>
                <a:gd name="T69" fmla="*/ 68 h 73"/>
                <a:gd name="T70" fmla="*/ 44 w 70"/>
                <a:gd name="T71" fmla="*/ 72 h 73"/>
                <a:gd name="T72" fmla="*/ 46 w 70"/>
                <a:gd name="T73" fmla="*/ 65 h 73"/>
                <a:gd name="T74" fmla="*/ 53 w 70"/>
                <a:gd name="T75" fmla="*/ 67 h 73"/>
                <a:gd name="T76" fmla="*/ 53 w 70"/>
                <a:gd name="T77" fmla="*/ 61 h 73"/>
                <a:gd name="T78" fmla="*/ 61 w 70"/>
                <a:gd name="T79" fmla="*/ 61 h 73"/>
                <a:gd name="T80" fmla="*/ 59 w 70"/>
                <a:gd name="T81" fmla="*/ 54 h 73"/>
                <a:gd name="T82" fmla="*/ 66 w 70"/>
                <a:gd name="T83" fmla="*/ 52 h 73"/>
                <a:gd name="T84" fmla="*/ 63 w 70"/>
                <a:gd name="T85" fmla="*/ 47 h 73"/>
                <a:gd name="T86" fmla="*/ 69 w 70"/>
                <a:gd name="T87" fmla="*/ 42 h 73"/>
                <a:gd name="T88" fmla="*/ 65 w 70"/>
                <a:gd name="T89" fmla="*/ 38 h 73"/>
                <a:gd name="T90" fmla="*/ 35 w 70"/>
                <a:gd name="T91" fmla="*/ 64 h 73"/>
                <a:gd name="T92" fmla="*/ 35 w 70"/>
                <a:gd name="T93" fmla="*/ 10 h 73"/>
                <a:gd name="T94" fmla="*/ 35 w 70"/>
                <a:gd name="T95" fmla="*/ 6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73">
                  <a:moveTo>
                    <a:pt x="70" y="37"/>
                  </a:moveTo>
                  <a:cubicBezTo>
                    <a:pt x="70" y="37"/>
                    <a:pt x="70" y="37"/>
                    <a:pt x="70" y="37"/>
                  </a:cubicBezTo>
                  <a:cubicBezTo>
                    <a:pt x="70" y="35"/>
                    <a:pt x="70" y="33"/>
                    <a:pt x="69" y="32"/>
                  </a:cubicBezTo>
                  <a:cubicBezTo>
                    <a:pt x="64" y="31"/>
                    <a:pt x="64" y="31"/>
                    <a:pt x="64" y="31"/>
                  </a:cubicBezTo>
                  <a:cubicBezTo>
                    <a:pt x="64" y="31"/>
                    <a:pt x="64" y="30"/>
                    <a:pt x="64" y="29"/>
                  </a:cubicBezTo>
                  <a:cubicBezTo>
                    <a:pt x="68" y="27"/>
                    <a:pt x="68" y="27"/>
                    <a:pt x="68" y="27"/>
                  </a:cubicBezTo>
                  <a:cubicBezTo>
                    <a:pt x="68" y="25"/>
                    <a:pt x="67" y="23"/>
                    <a:pt x="67" y="22"/>
                  </a:cubicBezTo>
                  <a:cubicBezTo>
                    <a:pt x="62" y="23"/>
                    <a:pt x="62" y="23"/>
                    <a:pt x="62" y="23"/>
                  </a:cubicBezTo>
                  <a:cubicBezTo>
                    <a:pt x="61" y="22"/>
                    <a:pt x="61" y="22"/>
                    <a:pt x="60" y="21"/>
                  </a:cubicBezTo>
                  <a:cubicBezTo>
                    <a:pt x="64" y="17"/>
                    <a:pt x="64" y="17"/>
                    <a:pt x="64" y="17"/>
                  </a:cubicBezTo>
                  <a:cubicBezTo>
                    <a:pt x="63" y="16"/>
                    <a:pt x="62" y="14"/>
                    <a:pt x="61" y="13"/>
                  </a:cubicBezTo>
                  <a:cubicBezTo>
                    <a:pt x="57" y="16"/>
                    <a:pt x="57" y="16"/>
                    <a:pt x="57" y="16"/>
                  </a:cubicBezTo>
                  <a:cubicBezTo>
                    <a:pt x="56" y="15"/>
                    <a:pt x="56" y="15"/>
                    <a:pt x="55" y="14"/>
                  </a:cubicBezTo>
                  <a:cubicBezTo>
                    <a:pt x="58" y="9"/>
                    <a:pt x="58" y="9"/>
                    <a:pt x="58" y="9"/>
                  </a:cubicBezTo>
                  <a:cubicBezTo>
                    <a:pt x="57" y="8"/>
                    <a:pt x="55" y="7"/>
                    <a:pt x="54" y="6"/>
                  </a:cubicBezTo>
                  <a:cubicBezTo>
                    <a:pt x="50" y="10"/>
                    <a:pt x="50" y="10"/>
                    <a:pt x="50" y="10"/>
                  </a:cubicBezTo>
                  <a:cubicBezTo>
                    <a:pt x="50" y="10"/>
                    <a:pt x="49" y="9"/>
                    <a:pt x="48" y="9"/>
                  </a:cubicBezTo>
                  <a:cubicBezTo>
                    <a:pt x="50" y="4"/>
                    <a:pt x="50" y="4"/>
                    <a:pt x="50" y="4"/>
                  </a:cubicBezTo>
                  <a:cubicBezTo>
                    <a:pt x="48" y="3"/>
                    <a:pt x="46" y="2"/>
                    <a:pt x="45" y="2"/>
                  </a:cubicBezTo>
                  <a:cubicBezTo>
                    <a:pt x="42" y="7"/>
                    <a:pt x="42" y="7"/>
                    <a:pt x="42" y="7"/>
                  </a:cubicBezTo>
                  <a:cubicBezTo>
                    <a:pt x="42" y="6"/>
                    <a:pt x="41" y="6"/>
                    <a:pt x="40" y="6"/>
                  </a:cubicBezTo>
                  <a:cubicBezTo>
                    <a:pt x="40" y="1"/>
                    <a:pt x="40" y="1"/>
                    <a:pt x="40" y="1"/>
                  </a:cubicBezTo>
                  <a:cubicBezTo>
                    <a:pt x="38" y="0"/>
                    <a:pt x="37" y="0"/>
                    <a:pt x="35" y="0"/>
                  </a:cubicBezTo>
                  <a:cubicBezTo>
                    <a:pt x="34" y="6"/>
                    <a:pt x="34" y="6"/>
                    <a:pt x="34" y="6"/>
                  </a:cubicBezTo>
                  <a:cubicBezTo>
                    <a:pt x="33" y="6"/>
                    <a:pt x="33" y="6"/>
                    <a:pt x="32" y="6"/>
                  </a:cubicBezTo>
                  <a:cubicBezTo>
                    <a:pt x="30" y="1"/>
                    <a:pt x="30" y="1"/>
                    <a:pt x="30" y="1"/>
                  </a:cubicBezTo>
                  <a:cubicBezTo>
                    <a:pt x="28" y="1"/>
                    <a:pt x="27" y="1"/>
                    <a:pt x="25" y="2"/>
                  </a:cubicBezTo>
                  <a:cubicBezTo>
                    <a:pt x="26" y="7"/>
                    <a:pt x="26" y="7"/>
                    <a:pt x="26" y="7"/>
                  </a:cubicBezTo>
                  <a:cubicBezTo>
                    <a:pt x="25" y="7"/>
                    <a:pt x="24" y="8"/>
                    <a:pt x="24" y="8"/>
                  </a:cubicBezTo>
                  <a:cubicBezTo>
                    <a:pt x="21" y="4"/>
                    <a:pt x="21" y="4"/>
                    <a:pt x="21" y="4"/>
                  </a:cubicBezTo>
                  <a:cubicBezTo>
                    <a:pt x="19" y="4"/>
                    <a:pt x="18" y="5"/>
                    <a:pt x="16" y="6"/>
                  </a:cubicBezTo>
                  <a:cubicBezTo>
                    <a:pt x="18" y="11"/>
                    <a:pt x="18" y="11"/>
                    <a:pt x="18" y="11"/>
                  </a:cubicBezTo>
                  <a:cubicBezTo>
                    <a:pt x="18" y="11"/>
                    <a:pt x="17" y="12"/>
                    <a:pt x="16" y="12"/>
                  </a:cubicBezTo>
                  <a:cubicBezTo>
                    <a:pt x="12" y="9"/>
                    <a:pt x="12" y="9"/>
                    <a:pt x="12" y="9"/>
                  </a:cubicBezTo>
                  <a:cubicBezTo>
                    <a:pt x="11" y="10"/>
                    <a:pt x="10" y="11"/>
                    <a:pt x="9" y="13"/>
                  </a:cubicBezTo>
                  <a:cubicBezTo>
                    <a:pt x="12" y="17"/>
                    <a:pt x="12" y="17"/>
                    <a:pt x="12" y="17"/>
                  </a:cubicBezTo>
                  <a:cubicBezTo>
                    <a:pt x="11" y="18"/>
                    <a:pt x="11" y="18"/>
                    <a:pt x="10" y="19"/>
                  </a:cubicBezTo>
                  <a:cubicBezTo>
                    <a:pt x="6" y="17"/>
                    <a:pt x="6" y="17"/>
                    <a:pt x="6" y="17"/>
                  </a:cubicBezTo>
                  <a:cubicBezTo>
                    <a:pt x="5" y="18"/>
                    <a:pt x="4" y="20"/>
                    <a:pt x="3" y="21"/>
                  </a:cubicBezTo>
                  <a:cubicBezTo>
                    <a:pt x="8" y="25"/>
                    <a:pt x="8" y="25"/>
                    <a:pt x="8" y="25"/>
                  </a:cubicBezTo>
                  <a:cubicBezTo>
                    <a:pt x="7" y="25"/>
                    <a:pt x="7" y="26"/>
                    <a:pt x="7" y="27"/>
                  </a:cubicBezTo>
                  <a:cubicBezTo>
                    <a:pt x="2" y="26"/>
                    <a:pt x="2" y="26"/>
                    <a:pt x="2" y="26"/>
                  </a:cubicBezTo>
                  <a:cubicBezTo>
                    <a:pt x="1" y="28"/>
                    <a:pt x="1" y="30"/>
                    <a:pt x="0" y="31"/>
                  </a:cubicBezTo>
                  <a:cubicBezTo>
                    <a:pt x="5" y="33"/>
                    <a:pt x="5" y="33"/>
                    <a:pt x="5" y="33"/>
                  </a:cubicBezTo>
                  <a:cubicBezTo>
                    <a:pt x="5" y="34"/>
                    <a:pt x="5" y="35"/>
                    <a:pt x="5" y="36"/>
                  </a:cubicBezTo>
                  <a:cubicBezTo>
                    <a:pt x="0" y="36"/>
                    <a:pt x="0" y="36"/>
                    <a:pt x="0" y="36"/>
                  </a:cubicBezTo>
                  <a:cubicBezTo>
                    <a:pt x="0" y="37"/>
                    <a:pt x="0" y="37"/>
                    <a:pt x="0" y="37"/>
                  </a:cubicBezTo>
                  <a:cubicBezTo>
                    <a:pt x="0" y="38"/>
                    <a:pt x="0" y="40"/>
                    <a:pt x="0" y="42"/>
                  </a:cubicBezTo>
                  <a:cubicBezTo>
                    <a:pt x="6" y="42"/>
                    <a:pt x="6" y="42"/>
                    <a:pt x="6" y="42"/>
                  </a:cubicBezTo>
                  <a:cubicBezTo>
                    <a:pt x="6" y="43"/>
                    <a:pt x="6" y="44"/>
                    <a:pt x="6" y="44"/>
                  </a:cubicBezTo>
                  <a:cubicBezTo>
                    <a:pt x="1" y="47"/>
                    <a:pt x="1" y="47"/>
                    <a:pt x="1" y="47"/>
                  </a:cubicBezTo>
                  <a:cubicBezTo>
                    <a:pt x="2" y="48"/>
                    <a:pt x="2" y="50"/>
                    <a:pt x="3" y="52"/>
                  </a:cubicBezTo>
                  <a:cubicBezTo>
                    <a:pt x="8" y="50"/>
                    <a:pt x="8" y="50"/>
                    <a:pt x="8" y="50"/>
                  </a:cubicBezTo>
                  <a:cubicBezTo>
                    <a:pt x="8" y="51"/>
                    <a:pt x="9" y="52"/>
                    <a:pt x="9" y="52"/>
                  </a:cubicBezTo>
                  <a:cubicBezTo>
                    <a:pt x="5" y="56"/>
                    <a:pt x="5" y="56"/>
                    <a:pt x="5" y="56"/>
                  </a:cubicBezTo>
                  <a:cubicBezTo>
                    <a:pt x="6" y="58"/>
                    <a:pt x="7" y="59"/>
                    <a:pt x="8" y="60"/>
                  </a:cubicBezTo>
                  <a:cubicBezTo>
                    <a:pt x="13" y="58"/>
                    <a:pt x="13" y="58"/>
                    <a:pt x="13" y="58"/>
                  </a:cubicBezTo>
                  <a:cubicBezTo>
                    <a:pt x="13" y="58"/>
                    <a:pt x="14" y="59"/>
                    <a:pt x="15" y="59"/>
                  </a:cubicBezTo>
                  <a:cubicBezTo>
                    <a:pt x="12" y="64"/>
                    <a:pt x="12" y="64"/>
                    <a:pt x="12" y="64"/>
                  </a:cubicBezTo>
                  <a:cubicBezTo>
                    <a:pt x="13" y="65"/>
                    <a:pt x="14" y="66"/>
                    <a:pt x="16" y="67"/>
                  </a:cubicBezTo>
                  <a:cubicBezTo>
                    <a:pt x="19" y="63"/>
                    <a:pt x="19" y="63"/>
                    <a:pt x="19" y="63"/>
                  </a:cubicBezTo>
                  <a:cubicBezTo>
                    <a:pt x="20" y="64"/>
                    <a:pt x="21" y="64"/>
                    <a:pt x="21" y="64"/>
                  </a:cubicBezTo>
                  <a:cubicBezTo>
                    <a:pt x="20" y="70"/>
                    <a:pt x="20" y="70"/>
                    <a:pt x="20" y="70"/>
                  </a:cubicBezTo>
                  <a:cubicBezTo>
                    <a:pt x="22" y="70"/>
                    <a:pt x="23" y="71"/>
                    <a:pt x="25" y="72"/>
                  </a:cubicBezTo>
                  <a:cubicBezTo>
                    <a:pt x="27" y="67"/>
                    <a:pt x="27" y="67"/>
                    <a:pt x="27" y="67"/>
                  </a:cubicBezTo>
                  <a:cubicBezTo>
                    <a:pt x="28" y="67"/>
                    <a:pt x="29" y="67"/>
                    <a:pt x="30" y="67"/>
                  </a:cubicBezTo>
                  <a:cubicBezTo>
                    <a:pt x="30" y="73"/>
                    <a:pt x="30" y="73"/>
                    <a:pt x="30" y="73"/>
                  </a:cubicBezTo>
                  <a:cubicBezTo>
                    <a:pt x="31" y="73"/>
                    <a:pt x="33" y="73"/>
                    <a:pt x="35" y="73"/>
                  </a:cubicBezTo>
                  <a:cubicBezTo>
                    <a:pt x="36" y="68"/>
                    <a:pt x="36" y="68"/>
                    <a:pt x="36" y="68"/>
                  </a:cubicBezTo>
                  <a:cubicBezTo>
                    <a:pt x="36" y="68"/>
                    <a:pt x="37" y="68"/>
                    <a:pt x="38" y="68"/>
                  </a:cubicBezTo>
                  <a:cubicBezTo>
                    <a:pt x="40" y="73"/>
                    <a:pt x="40" y="73"/>
                    <a:pt x="40" y="73"/>
                  </a:cubicBezTo>
                  <a:cubicBezTo>
                    <a:pt x="41" y="73"/>
                    <a:pt x="43" y="72"/>
                    <a:pt x="44" y="72"/>
                  </a:cubicBezTo>
                  <a:cubicBezTo>
                    <a:pt x="44" y="66"/>
                    <a:pt x="44" y="66"/>
                    <a:pt x="44" y="66"/>
                  </a:cubicBezTo>
                  <a:cubicBezTo>
                    <a:pt x="45" y="66"/>
                    <a:pt x="45" y="66"/>
                    <a:pt x="46" y="65"/>
                  </a:cubicBezTo>
                  <a:cubicBezTo>
                    <a:pt x="49" y="70"/>
                    <a:pt x="49" y="70"/>
                    <a:pt x="49" y="70"/>
                  </a:cubicBezTo>
                  <a:cubicBezTo>
                    <a:pt x="51" y="69"/>
                    <a:pt x="52" y="68"/>
                    <a:pt x="53" y="67"/>
                  </a:cubicBezTo>
                  <a:cubicBezTo>
                    <a:pt x="52" y="62"/>
                    <a:pt x="52" y="62"/>
                    <a:pt x="52" y="62"/>
                  </a:cubicBezTo>
                  <a:cubicBezTo>
                    <a:pt x="52" y="62"/>
                    <a:pt x="53" y="61"/>
                    <a:pt x="53" y="61"/>
                  </a:cubicBezTo>
                  <a:cubicBezTo>
                    <a:pt x="57" y="64"/>
                    <a:pt x="57" y="64"/>
                    <a:pt x="57" y="64"/>
                  </a:cubicBezTo>
                  <a:cubicBezTo>
                    <a:pt x="59" y="63"/>
                    <a:pt x="60" y="62"/>
                    <a:pt x="61" y="61"/>
                  </a:cubicBezTo>
                  <a:cubicBezTo>
                    <a:pt x="58" y="56"/>
                    <a:pt x="58" y="56"/>
                    <a:pt x="58" y="56"/>
                  </a:cubicBezTo>
                  <a:cubicBezTo>
                    <a:pt x="58" y="56"/>
                    <a:pt x="59" y="55"/>
                    <a:pt x="59" y="54"/>
                  </a:cubicBezTo>
                  <a:cubicBezTo>
                    <a:pt x="64" y="57"/>
                    <a:pt x="64" y="57"/>
                    <a:pt x="64" y="57"/>
                  </a:cubicBezTo>
                  <a:cubicBezTo>
                    <a:pt x="65" y="55"/>
                    <a:pt x="66" y="54"/>
                    <a:pt x="66" y="52"/>
                  </a:cubicBezTo>
                  <a:cubicBezTo>
                    <a:pt x="62" y="49"/>
                    <a:pt x="62" y="49"/>
                    <a:pt x="62" y="49"/>
                  </a:cubicBezTo>
                  <a:cubicBezTo>
                    <a:pt x="63" y="48"/>
                    <a:pt x="63" y="47"/>
                    <a:pt x="63" y="47"/>
                  </a:cubicBezTo>
                  <a:cubicBezTo>
                    <a:pt x="68" y="47"/>
                    <a:pt x="68" y="47"/>
                    <a:pt x="68" y="47"/>
                  </a:cubicBezTo>
                  <a:cubicBezTo>
                    <a:pt x="69" y="46"/>
                    <a:pt x="69" y="44"/>
                    <a:pt x="69" y="42"/>
                  </a:cubicBezTo>
                  <a:cubicBezTo>
                    <a:pt x="64" y="40"/>
                    <a:pt x="64" y="40"/>
                    <a:pt x="64" y="40"/>
                  </a:cubicBezTo>
                  <a:cubicBezTo>
                    <a:pt x="64" y="40"/>
                    <a:pt x="65" y="39"/>
                    <a:pt x="65" y="38"/>
                  </a:cubicBezTo>
                  <a:lnTo>
                    <a:pt x="70" y="37"/>
                  </a:lnTo>
                  <a:close/>
                  <a:moveTo>
                    <a:pt x="35" y="64"/>
                  </a:moveTo>
                  <a:cubicBezTo>
                    <a:pt x="21" y="64"/>
                    <a:pt x="9" y="52"/>
                    <a:pt x="9" y="37"/>
                  </a:cubicBezTo>
                  <a:cubicBezTo>
                    <a:pt x="9" y="22"/>
                    <a:pt x="21" y="10"/>
                    <a:pt x="35" y="10"/>
                  </a:cubicBezTo>
                  <a:cubicBezTo>
                    <a:pt x="49" y="10"/>
                    <a:pt x="61" y="22"/>
                    <a:pt x="61" y="37"/>
                  </a:cubicBezTo>
                  <a:cubicBezTo>
                    <a:pt x="61" y="52"/>
                    <a:pt x="49" y="64"/>
                    <a:pt x="35"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94" name="Freeform 19"/>
            <p:cNvSpPr>
              <a:spLocks noEditPoints="1"/>
            </p:cNvSpPr>
            <p:nvPr/>
          </p:nvSpPr>
          <p:spPr bwMode="auto">
            <a:xfrm>
              <a:off x="1312863" y="2371726"/>
              <a:ext cx="52388" cy="53975"/>
            </a:xfrm>
            <a:custGeom>
              <a:avLst/>
              <a:gdLst>
                <a:gd name="T0" fmla="*/ 25 w 50"/>
                <a:gd name="T1" fmla="*/ 0 h 52"/>
                <a:gd name="T2" fmla="*/ 0 w 50"/>
                <a:gd name="T3" fmla="*/ 26 h 52"/>
                <a:gd name="T4" fmla="*/ 25 w 50"/>
                <a:gd name="T5" fmla="*/ 52 h 52"/>
                <a:gd name="T6" fmla="*/ 50 w 50"/>
                <a:gd name="T7" fmla="*/ 26 h 52"/>
                <a:gd name="T8" fmla="*/ 25 w 50"/>
                <a:gd name="T9" fmla="*/ 0 h 52"/>
                <a:gd name="T10" fmla="*/ 25 w 50"/>
                <a:gd name="T11" fmla="*/ 48 h 52"/>
                <a:gd name="T12" fmla="*/ 4 w 50"/>
                <a:gd name="T13" fmla="*/ 26 h 52"/>
                <a:gd name="T14" fmla="*/ 25 w 50"/>
                <a:gd name="T15" fmla="*/ 4 h 52"/>
                <a:gd name="T16" fmla="*/ 46 w 50"/>
                <a:gd name="T17" fmla="*/ 26 h 52"/>
                <a:gd name="T18" fmla="*/ 25 w 50"/>
                <a:gd name="T1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6"/>
                  </a:cubicBezTo>
                  <a:cubicBezTo>
                    <a:pt x="0" y="40"/>
                    <a:pt x="11" y="52"/>
                    <a:pt x="25" y="52"/>
                  </a:cubicBezTo>
                  <a:cubicBezTo>
                    <a:pt x="39" y="52"/>
                    <a:pt x="50" y="40"/>
                    <a:pt x="50" y="26"/>
                  </a:cubicBezTo>
                  <a:cubicBezTo>
                    <a:pt x="50" y="11"/>
                    <a:pt x="39" y="0"/>
                    <a:pt x="25" y="0"/>
                  </a:cubicBezTo>
                  <a:close/>
                  <a:moveTo>
                    <a:pt x="25" y="48"/>
                  </a:moveTo>
                  <a:cubicBezTo>
                    <a:pt x="13" y="48"/>
                    <a:pt x="4" y="38"/>
                    <a:pt x="4" y="26"/>
                  </a:cubicBezTo>
                  <a:cubicBezTo>
                    <a:pt x="4" y="14"/>
                    <a:pt x="13" y="4"/>
                    <a:pt x="25" y="4"/>
                  </a:cubicBezTo>
                  <a:cubicBezTo>
                    <a:pt x="36" y="4"/>
                    <a:pt x="46" y="14"/>
                    <a:pt x="46" y="26"/>
                  </a:cubicBezTo>
                  <a:cubicBezTo>
                    <a:pt x="46" y="38"/>
                    <a:pt x="36" y="48"/>
                    <a:pt x="25"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95" name="Freeform 20"/>
            <p:cNvSpPr>
              <a:spLocks noEditPoints="1"/>
            </p:cNvSpPr>
            <p:nvPr/>
          </p:nvSpPr>
          <p:spPr bwMode="auto">
            <a:xfrm>
              <a:off x="1133475" y="2698751"/>
              <a:ext cx="66675" cy="69850"/>
            </a:xfrm>
            <a:custGeom>
              <a:avLst/>
              <a:gdLst>
                <a:gd name="T0" fmla="*/ 63 w 63"/>
                <a:gd name="T1" fmla="*/ 33 h 66"/>
                <a:gd name="T2" fmla="*/ 58 w 63"/>
                <a:gd name="T3" fmla="*/ 28 h 66"/>
                <a:gd name="T4" fmla="*/ 62 w 63"/>
                <a:gd name="T5" fmla="*/ 24 h 66"/>
                <a:gd name="T6" fmla="*/ 56 w 63"/>
                <a:gd name="T7" fmla="*/ 20 h 66"/>
                <a:gd name="T8" fmla="*/ 59 w 63"/>
                <a:gd name="T9" fmla="*/ 15 h 66"/>
                <a:gd name="T10" fmla="*/ 52 w 63"/>
                <a:gd name="T11" fmla="*/ 14 h 66"/>
                <a:gd name="T12" fmla="*/ 53 w 63"/>
                <a:gd name="T13" fmla="*/ 8 h 66"/>
                <a:gd name="T14" fmla="*/ 46 w 63"/>
                <a:gd name="T15" fmla="*/ 9 h 66"/>
                <a:gd name="T16" fmla="*/ 45 w 63"/>
                <a:gd name="T17" fmla="*/ 3 h 66"/>
                <a:gd name="T18" fmla="*/ 39 w 63"/>
                <a:gd name="T19" fmla="*/ 5 h 66"/>
                <a:gd name="T20" fmla="*/ 36 w 63"/>
                <a:gd name="T21" fmla="*/ 0 h 66"/>
                <a:gd name="T22" fmla="*/ 31 w 63"/>
                <a:gd name="T23" fmla="*/ 4 h 66"/>
                <a:gd name="T24" fmla="*/ 27 w 63"/>
                <a:gd name="T25" fmla="*/ 0 h 66"/>
                <a:gd name="T26" fmla="*/ 23 w 63"/>
                <a:gd name="T27" fmla="*/ 6 h 66"/>
                <a:gd name="T28" fmla="*/ 19 w 63"/>
                <a:gd name="T29" fmla="*/ 3 h 66"/>
                <a:gd name="T30" fmla="*/ 16 w 63"/>
                <a:gd name="T31" fmla="*/ 9 h 66"/>
                <a:gd name="T32" fmla="*/ 11 w 63"/>
                <a:gd name="T33" fmla="*/ 8 h 66"/>
                <a:gd name="T34" fmla="*/ 11 w 63"/>
                <a:gd name="T35" fmla="*/ 15 h 66"/>
                <a:gd name="T36" fmla="*/ 5 w 63"/>
                <a:gd name="T37" fmla="*/ 15 h 66"/>
                <a:gd name="T38" fmla="*/ 7 w 63"/>
                <a:gd name="T39" fmla="*/ 22 h 66"/>
                <a:gd name="T40" fmla="*/ 1 w 63"/>
                <a:gd name="T41" fmla="*/ 23 h 66"/>
                <a:gd name="T42" fmla="*/ 5 w 63"/>
                <a:gd name="T43" fmla="*/ 30 h 66"/>
                <a:gd name="T44" fmla="*/ 0 w 63"/>
                <a:gd name="T45" fmla="*/ 33 h 66"/>
                <a:gd name="T46" fmla="*/ 0 w 63"/>
                <a:gd name="T47" fmla="*/ 37 h 66"/>
                <a:gd name="T48" fmla="*/ 5 w 63"/>
                <a:gd name="T49" fmla="*/ 40 h 66"/>
                <a:gd name="T50" fmla="*/ 3 w 63"/>
                <a:gd name="T51" fmla="*/ 46 h 66"/>
                <a:gd name="T52" fmla="*/ 8 w 63"/>
                <a:gd name="T53" fmla="*/ 47 h 66"/>
                <a:gd name="T54" fmla="*/ 7 w 63"/>
                <a:gd name="T55" fmla="*/ 54 h 66"/>
                <a:gd name="T56" fmla="*/ 13 w 63"/>
                <a:gd name="T57" fmla="*/ 54 h 66"/>
                <a:gd name="T58" fmla="*/ 14 w 63"/>
                <a:gd name="T59" fmla="*/ 61 h 66"/>
                <a:gd name="T60" fmla="*/ 19 w 63"/>
                <a:gd name="T61" fmla="*/ 58 h 66"/>
                <a:gd name="T62" fmla="*/ 22 w 63"/>
                <a:gd name="T63" fmla="*/ 65 h 66"/>
                <a:gd name="T64" fmla="*/ 27 w 63"/>
                <a:gd name="T65" fmla="*/ 61 h 66"/>
                <a:gd name="T66" fmla="*/ 31 w 63"/>
                <a:gd name="T67" fmla="*/ 66 h 66"/>
                <a:gd name="T68" fmla="*/ 34 w 63"/>
                <a:gd name="T69" fmla="*/ 61 h 66"/>
                <a:gd name="T70" fmla="*/ 40 w 63"/>
                <a:gd name="T71" fmla="*/ 65 h 66"/>
                <a:gd name="T72" fmla="*/ 42 w 63"/>
                <a:gd name="T73" fmla="*/ 59 h 66"/>
                <a:gd name="T74" fmla="*/ 49 w 63"/>
                <a:gd name="T75" fmla="*/ 61 h 66"/>
                <a:gd name="T76" fmla="*/ 49 w 63"/>
                <a:gd name="T77" fmla="*/ 55 h 66"/>
                <a:gd name="T78" fmla="*/ 56 w 63"/>
                <a:gd name="T79" fmla="*/ 55 h 66"/>
                <a:gd name="T80" fmla="*/ 54 w 63"/>
                <a:gd name="T81" fmla="*/ 49 h 66"/>
                <a:gd name="T82" fmla="*/ 60 w 63"/>
                <a:gd name="T83" fmla="*/ 47 h 66"/>
                <a:gd name="T84" fmla="*/ 57 w 63"/>
                <a:gd name="T85" fmla="*/ 42 h 66"/>
                <a:gd name="T86" fmla="*/ 63 w 63"/>
                <a:gd name="T87" fmla="*/ 38 h 66"/>
                <a:gd name="T88" fmla="*/ 59 w 63"/>
                <a:gd name="T89" fmla="*/ 34 h 66"/>
                <a:gd name="T90" fmla="*/ 32 w 63"/>
                <a:gd name="T91" fmla="*/ 57 h 66"/>
                <a:gd name="T92" fmla="*/ 32 w 63"/>
                <a:gd name="T93" fmla="*/ 8 h 66"/>
                <a:gd name="T94" fmla="*/ 32 w 63"/>
                <a:gd name="T95"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 h="66">
                  <a:moveTo>
                    <a:pt x="63" y="33"/>
                  </a:moveTo>
                  <a:cubicBezTo>
                    <a:pt x="63" y="33"/>
                    <a:pt x="63" y="33"/>
                    <a:pt x="63" y="33"/>
                  </a:cubicBezTo>
                  <a:cubicBezTo>
                    <a:pt x="63" y="31"/>
                    <a:pt x="63" y="30"/>
                    <a:pt x="63" y="28"/>
                  </a:cubicBezTo>
                  <a:cubicBezTo>
                    <a:pt x="58" y="28"/>
                    <a:pt x="58" y="28"/>
                    <a:pt x="58" y="28"/>
                  </a:cubicBezTo>
                  <a:cubicBezTo>
                    <a:pt x="58" y="27"/>
                    <a:pt x="58" y="27"/>
                    <a:pt x="58" y="26"/>
                  </a:cubicBezTo>
                  <a:cubicBezTo>
                    <a:pt x="62" y="24"/>
                    <a:pt x="62" y="24"/>
                    <a:pt x="62" y="24"/>
                  </a:cubicBezTo>
                  <a:cubicBezTo>
                    <a:pt x="62" y="22"/>
                    <a:pt x="61" y="21"/>
                    <a:pt x="61" y="19"/>
                  </a:cubicBezTo>
                  <a:cubicBezTo>
                    <a:pt x="56" y="20"/>
                    <a:pt x="56" y="20"/>
                    <a:pt x="56" y="20"/>
                  </a:cubicBezTo>
                  <a:cubicBezTo>
                    <a:pt x="56" y="20"/>
                    <a:pt x="55" y="19"/>
                    <a:pt x="55" y="18"/>
                  </a:cubicBezTo>
                  <a:cubicBezTo>
                    <a:pt x="59" y="15"/>
                    <a:pt x="59" y="15"/>
                    <a:pt x="59" y="15"/>
                  </a:cubicBezTo>
                  <a:cubicBezTo>
                    <a:pt x="58" y="14"/>
                    <a:pt x="57" y="12"/>
                    <a:pt x="56" y="11"/>
                  </a:cubicBezTo>
                  <a:cubicBezTo>
                    <a:pt x="52" y="14"/>
                    <a:pt x="52" y="14"/>
                    <a:pt x="52" y="14"/>
                  </a:cubicBezTo>
                  <a:cubicBezTo>
                    <a:pt x="51" y="13"/>
                    <a:pt x="51" y="13"/>
                    <a:pt x="50" y="12"/>
                  </a:cubicBezTo>
                  <a:cubicBezTo>
                    <a:pt x="53" y="8"/>
                    <a:pt x="53" y="8"/>
                    <a:pt x="53" y="8"/>
                  </a:cubicBezTo>
                  <a:cubicBezTo>
                    <a:pt x="52" y="7"/>
                    <a:pt x="50" y="6"/>
                    <a:pt x="49" y="5"/>
                  </a:cubicBezTo>
                  <a:cubicBezTo>
                    <a:pt x="46" y="9"/>
                    <a:pt x="46" y="9"/>
                    <a:pt x="46" y="9"/>
                  </a:cubicBezTo>
                  <a:cubicBezTo>
                    <a:pt x="45" y="8"/>
                    <a:pt x="45" y="8"/>
                    <a:pt x="44" y="8"/>
                  </a:cubicBezTo>
                  <a:cubicBezTo>
                    <a:pt x="45" y="3"/>
                    <a:pt x="45" y="3"/>
                    <a:pt x="45" y="3"/>
                  </a:cubicBezTo>
                  <a:cubicBezTo>
                    <a:pt x="44" y="2"/>
                    <a:pt x="42" y="1"/>
                    <a:pt x="41" y="1"/>
                  </a:cubicBezTo>
                  <a:cubicBezTo>
                    <a:pt x="39" y="5"/>
                    <a:pt x="39" y="5"/>
                    <a:pt x="39" y="5"/>
                  </a:cubicBezTo>
                  <a:cubicBezTo>
                    <a:pt x="38" y="5"/>
                    <a:pt x="37" y="5"/>
                    <a:pt x="37" y="5"/>
                  </a:cubicBezTo>
                  <a:cubicBezTo>
                    <a:pt x="36" y="0"/>
                    <a:pt x="36" y="0"/>
                    <a:pt x="36" y="0"/>
                  </a:cubicBezTo>
                  <a:cubicBezTo>
                    <a:pt x="35" y="0"/>
                    <a:pt x="33" y="0"/>
                    <a:pt x="32" y="0"/>
                  </a:cubicBezTo>
                  <a:cubicBezTo>
                    <a:pt x="31" y="4"/>
                    <a:pt x="31" y="4"/>
                    <a:pt x="31" y="4"/>
                  </a:cubicBezTo>
                  <a:cubicBezTo>
                    <a:pt x="30" y="5"/>
                    <a:pt x="30" y="5"/>
                    <a:pt x="29" y="5"/>
                  </a:cubicBezTo>
                  <a:cubicBezTo>
                    <a:pt x="27" y="0"/>
                    <a:pt x="27" y="0"/>
                    <a:pt x="27" y="0"/>
                  </a:cubicBezTo>
                  <a:cubicBezTo>
                    <a:pt x="26" y="0"/>
                    <a:pt x="24" y="0"/>
                    <a:pt x="23" y="1"/>
                  </a:cubicBezTo>
                  <a:cubicBezTo>
                    <a:pt x="23" y="6"/>
                    <a:pt x="23" y="6"/>
                    <a:pt x="23" y="6"/>
                  </a:cubicBezTo>
                  <a:cubicBezTo>
                    <a:pt x="23" y="6"/>
                    <a:pt x="22" y="6"/>
                    <a:pt x="21" y="7"/>
                  </a:cubicBezTo>
                  <a:cubicBezTo>
                    <a:pt x="19" y="3"/>
                    <a:pt x="19" y="3"/>
                    <a:pt x="19" y="3"/>
                  </a:cubicBezTo>
                  <a:cubicBezTo>
                    <a:pt x="17" y="3"/>
                    <a:pt x="16" y="4"/>
                    <a:pt x="15" y="5"/>
                  </a:cubicBezTo>
                  <a:cubicBezTo>
                    <a:pt x="16" y="9"/>
                    <a:pt x="16" y="9"/>
                    <a:pt x="16" y="9"/>
                  </a:cubicBezTo>
                  <a:cubicBezTo>
                    <a:pt x="16" y="10"/>
                    <a:pt x="15" y="10"/>
                    <a:pt x="15" y="11"/>
                  </a:cubicBezTo>
                  <a:cubicBezTo>
                    <a:pt x="11" y="8"/>
                    <a:pt x="11" y="8"/>
                    <a:pt x="11" y="8"/>
                  </a:cubicBezTo>
                  <a:cubicBezTo>
                    <a:pt x="10" y="9"/>
                    <a:pt x="9" y="10"/>
                    <a:pt x="8" y="11"/>
                  </a:cubicBezTo>
                  <a:cubicBezTo>
                    <a:pt x="11" y="15"/>
                    <a:pt x="11" y="15"/>
                    <a:pt x="11" y="15"/>
                  </a:cubicBezTo>
                  <a:cubicBezTo>
                    <a:pt x="10" y="15"/>
                    <a:pt x="10" y="16"/>
                    <a:pt x="9" y="17"/>
                  </a:cubicBezTo>
                  <a:cubicBezTo>
                    <a:pt x="5" y="15"/>
                    <a:pt x="5" y="15"/>
                    <a:pt x="5" y="15"/>
                  </a:cubicBezTo>
                  <a:cubicBezTo>
                    <a:pt x="4" y="16"/>
                    <a:pt x="3" y="17"/>
                    <a:pt x="3" y="19"/>
                  </a:cubicBezTo>
                  <a:cubicBezTo>
                    <a:pt x="7" y="22"/>
                    <a:pt x="7" y="22"/>
                    <a:pt x="7" y="22"/>
                  </a:cubicBezTo>
                  <a:cubicBezTo>
                    <a:pt x="6" y="22"/>
                    <a:pt x="6" y="23"/>
                    <a:pt x="6" y="24"/>
                  </a:cubicBezTo>
                  <a:cubicBezTo>
                    <a:pt x="1" y="23"/>
                    <a:pt x="1" y="23"/>
                    <a:pt x="1" y="23"/>
                  </a:cubicBezTo>
                  <a:cubicBezTo>
                    <a:pt x="1" y="25"/>
                    <a:pt x="0" y="26"/>
                    <a:pt x="0" y="28"/>
                  </a:cubicBezTo>
                  <a:cubicBezTo>
                    <a:pt x="5" y="30"/>
                    <a:pt x="5" y="30"/>
                    <a:pt x="5" y="30"/>
                  </a:cubicBezTo>
                  <a:cubicBezTo>
                    <a:pt x="5" y="30"/>
                    <a:pt x="5" y="31"/>
                    <a:pt x="5" y="32"/>
                  </a:cubicBezTo>
                  <a:cubicBezTo>
                    <a:pt x="0" y="33"/>
                    <a:pt x="0" y="33"/>
                    <a:pt x="0" y="33"/>
                  </a:cubicBezTo>
                  <a:cubicBezTo>
                    <a:pt x="0" y="33"/>
                    <a:pt x="0" y="33"/>
                    <a:pt x="0" y="33"/>
                  </a:cubicBezTo>
                  <a:cubicBezTo>
                    <a:pt x="0" y="34"/>
                    <a:pt x="0" y="36"/>
                    <a:pt x="0" y="37"/>
                  </a:cubicBezTo>
                  <a:cubicBezTo>
                    <a:pt x="5" y="38"/>
                    <a:pt x="5" y="38"/>
                    <a:pt x="5" y="38"/>
                  </a:cubicBezTo>
                  <a:cubicBezTo>
                    <a:pt x="5" y="38"/>
                    <a:pt x="5" y="39"/>
                    <a:pt x="5" y="40"/>
                  </a:cubicBezTo>
                  <a:cubicBezTo>
                    <a:pt x="1" y="42"/>
                    <a:pt x="1" y="42"/>
                    <a:pt x="1" y="42"/>
                  </a:cubicBezTo>
                  <a:cubicBezTo>
                    <a:pt x="1" y="44"/>
                    <a:pt x="2" y="45"/>
                    <a:pt x="3" y="46"/>
                  </a:cubicBezTo>
                  <a:cubicBezTo>
                    <a:pt x="7" y="45"/>
                    <a:pt x="7" y="45"/>
                    <a:pt x="7" y="45"/>
                  </a:cubicBezTo>
                  <a:cubicBezTo>
                    <a:pt x="8" y="46"/>
                    <a:pt x="8" y="47"/>
                    <a:pt x="8" y="47"/>
                  </a:cubicBezTo>
                  <a:cubicBezTo>
                    <a:pt x="5" y="51"/>
                    <a:pt x="5" y="51"/>
                    <a:pt x="5" y="51"/>
                  </a:cubicBezTo>
                  <a:cubicBezTo>
                    <a:pt x="6" y="52"/>
                    <a:pt x="6" y="53"/>
                    <a:pt x="7" y="54"/>
                  </a:cubicBezTo>
                  <a:cubicBezTo>
                    <a:pt x="12" y="52"/>
                    <a:pt x="12" y="52"/>
                    <a:pt x="12" y="52"/>
                  </a:cubicBezTo>
                  <a:cubicBezTo>
                    <a:pt x="12" y="53"/>
                    <a:pt x="13" y="53"/>
                    <a:pt x="13" y="54"/>
                  </a:cubicBezTo>
                  <a:cubicBezTo>
                    <a:pt x="11" y="58"/>
                    <a:pt x="11" y="58"/>
                    <a:pt x="11" y="58"/>
                  </a:cubicBezTo>
                  <a:cubicBezTo>
                    <a:pt x="12" y="59"/>
                    <a:pt x="13" y="60"/>
                    <a:pt x="14" y="61"/>
                  </a:cubicBezTo>
                  <a:cubicBezTo>
                    <a:pt x="18" y="57"/>
                    <a:pt x="18" y="57"/>
                    <a:pt x="18" y="57"/>
                  </a:cubicBezTo>
                  <a:cubicBezTo>
                    <a:pt x="18" y="58"/>
                    <a:pt x="19" y="58"/>
                    <a:pt x="19" y="58"/>
                  </a:cubicBezTo>
                  <a:cubicBezTo>
                    <a:pt x="18" y="63"/>
                    <a:pt x="18" y="63"/>
                    <a:pt x="18" y="63"/>
                  </a:cubicBezTo>
                  <a:cubicBezTo>
                    <a:pt x="20" y="64"/>
                    <a:pt x="21" y="64"/>
                    <a:pt x="22" y="65"/>
                  </a:cubicBezTo>
                  <a:cubicBezTo>
                    <a:pt x="25" y="60"/>
                    <a:pt x="25" y="60"/>
                    <a:pt x="25" y="60"/>
                  </a:cubicBezTo>
                  <a:cubicBezTo>
                    <a:pt x="25" y="61"/>
                    <a:pt x="26" y="61"/>
                    <a:pt x="27" y="61"/>
                  </a:cubicBezTo>
                  <a:cubicBezTo>
                    <a:pt x="27" y="66"/>
                    <a:pt x="27" y="66"/>
                    <a:pt x="27" y="66"/>
                  </a:cubicBezTo>
                  <a:cubicBezTo>
                    <a:pt x="28" y="66"/>
                    <a:pt x="30" y="66"/>
                    <a:pt x="31" y="66"/>
                  </a:cubicBezTo>
                  <a:cubicBezTo>
                    <a:pt x="32" y="61"/>
                    <a:pt x="32" y="61"/>
                    <a:pt x="32" y="61"/>
                  </a:cubicBezTo>
                  <a:cubicBezTo>
                    <a:pt x="33" y="61"/>
                    <a:pt x="34" y="61"/>
                    <a:pt x="34" y="61"/>
                  </a:cubicBezTo>
                  <a:cubicBezTo>
                    <a:pt x="36" y="66"/>
                    <a:pt x="36" y="66"/>
                    <a:pt x="36" y="66"/>
                  </a:cubicBezTo>
                  <a:cubicBezTo>
                    <a:pt x="37" y="66"/>
                    <a:pt x="39" y="65"/>
                    <a:pt x="40" y="65"/>
                  </a:cubicBezTo>
                  <a:cubicBezTo>
                    <a:pt x="40" y="60"/>
                    <a:pt x="40" y="60"/>
                    <a:pt x="40" y="60"/>
                  </a:cubicBezTo>
                  <a:cubicBezTo>
                    <a:pt x="41" y="60"/>
                    <a:pt x="41" y="59"/>
                    <a:pt x="42" y="59"/>
                  </a:cubicBezTo>
                  <a:cubicBezTo>
                    <a:pt x="45" y="63"/>
                    <a:pt x="45" y="63"/>
                    <a:pt x="45" y="63"/>
                  </a:cubicBezTo>
                  <a:cubicBezTo>
                    <a:pt x="46" y="63"/>
                    <a:pt x="47" y="62"/>
                    <a:pt x="49" y="61"/>
                  </a:cubicBezTo>
                  <a:cubicBezTo>
                    <a:pt x="47" y="56"/>
                    <a:pt x="47" y="56"/>
                    <a:pt x="47" y="56"/>
                  </a:cubicBezTo>
                  <a:cubicBezTo>
                    <a:pt x="48" y="56"/>
                    <a:pt x="48" y="56"/>
                    <a:pt x="49" y="55"/>
                  </a:cubicBezTo>
                  <a:cubicBezTo>
                    <a:pt x="52" y="58"/>
                    <a:pt x="52" y="58"/>
                    <a:pt x="52" y="58"/>
                  </a:cubicBezTo>
                  <a:cubicBezTo>
                    <a:pt x="53" y="57"/>
                    <a:pt x="55" y="56"/>
                    <a:pt x="56" y="55"/>
                  </a:cubicBezTo>
                  <a:cubicBezTo>
                    <a:pt x="53" y="51"/>
                    <a:pt x="53" y="51"/>
                    <a:pt x="53" y="51"/>
                  </a:cubicBezTo>
                  <a:cubicBezTo>
                    <a:pt x="53" y="50"/>
                    <a:pt x="54" y="50"/>
                    <a:pt x="54" y="49"/>
                  </a:cubicBezTo>
                  <a:cubicBezTo>
                    <a:pt x="58" y="51"/>
                    <a:pt x="58" y="51"/>
                    <a:pt x="58" y="51"/>
                  </a:cubicBezTo>
                  <a:cubicBezTo>
                    <a:pt x="59" y="50"/>
                    <a:pt x="60" y="48"/>
                    <a:pt x="60" y="47"/>
                  </a:cubicBezTo>
                  <a:cubicBezTo>
                    <a:pt x="57" y="44"/>
                    <a:pt x="57" y="44"/>
                    <a:pt x="57" y="44"/>
                  </a:cubicBezTo>
                  <a:cubicBezTo>
                    <a:pt x="57" y="43"/>
                    <a:pt x="57" y="43"/>
                    <a:pt x="57" y="42"/>
                  </a:cubicBezTo>
                  <a:cubicBezTo>
                    <a:pt x="62" y="42"/>
                    <a:pt x="62" y="42"/>
                    <a:pt x="62" y="42"/>
                  </a:cubicBezTo>
                  <a:cubicBezTo>
                    <a:pt x="63" y="41"/>
                    <a:pt x="63" y="39"/>
                    <a:pt x="63" y="38"/>
                  </a:cubicBezTo>
                  <a:cubicBezTo>
                    <a:pt x="59" y="36"/>
                    <a:pt x="59" y="36"/>
                    <a:pt x="59" y="36"/>
                  </a:cubicBezTo>
                  <a:cubicBezTo>
                    <a:pt x="59" y="35"/>
                    <a:pt x="59" y="35"/>
                    <a:pt x="59" y="34"/>
                  </a:cubicBezTo>
                  <a:lnTo>
                    <a:pt x="63" y="33"/>
                  </a:lnTo>
                  <a:close/>
                  <a:moveTo>
                    <a:pt x="32" y="57"/>
                  </a:moveTo>
                  <a:cubicBezTo>
                    <a:pt x="19" y="57"/>
                    <a:pt x="8" y="46"/>
                    <a:pt x="8" y="33"/>
                  </a:cubicBezTo>
                  <a:cubicBezTo>
                    <a:pt x="8" y="19"/>
                    <a:pt x="19" y="8"/>
                    <a:pt x="32" y="8"/>
                  </a:cubicBezTo>
                  <a:cubicBezTo>
                    <a:pt x="45" y="8"/>
                    <a:pt x="55" y="19"/>
                    <a:pt x="55" y="33"/>
                  </a:cubicBezTo>
                  <a:cubicBezTo>
                    <a:pt x="55" y="46"/>
                    <a:pt x="45" y="57"/>
                    <a:pt x="32"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96" name="Freeform 21"/>
            <p:cNvSpPr>
              <a:spLocks noEditPoints="1"/>
            </p:cNvSpPr>
            <p:nvPr/>
          </p:nvSpPr>
          <p:spPr bwMode="auto">
            <a:xfrm>
              <a:off x="1143000" y="2708276"/>
              <a:ext cx="47625" cy="50800"/>
            </a:xfrm>
            <a:custGeom>
              <a:avLst/>
              <a:gdLst>
                <a:gd name="T0" fmla="*/ 23 w 45"/>
                <a:gd name="T1" fmla="*/ 0 h 48"/>
                <a:gd name="T2" fmla="*/ 0 w 45"/>
                <a:gd name="T3" fmla="*/ 24 h 48"/>
                <a:gd name="T4" fmla="*/ 23 w 45"/>
                <a:gd name="T5" fmla="*/ 48 h 48"/>
                <a:gd name="T6" fmla="*/ 45 w 45"/>
                <a:gd name="T7" fmla="*/ 24 h 48"/>
                <a:gd name="T8" fmla="*/ 23 w 45"/>
                <a:gd name="T9" fmla="*/ 0 h 48"/>
                <a:gd name="T10" fmla="*/ 23 w 45"/>
                <a:gd name="T11" fmla="*/ 44 h 48"/>
                <a:gd name="T12" fmla="*/ 4 w 45"/>
                <a:gd name="T13" fmla="*/ 24 h 48"/>
                <a:gd name="T14" fmla="*/ 23 w 45"/>
                <a:gd name="T15" fmla="*/ 4 h 48"/>
                <a:gd name="T16" fmla="*/ 42 w 45"/>
                <a:gd name="T17" fmla="*/ 24 h 48"/>
                <a:gd name="T18" fmla="*/ 23 w 45"/>
                <a:gd name="T1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8">
                  <a:moveTo>
                    <a:pt x="23" y="0"/>
                  </a:moveTo>
                  <a:cubicBezTo>
                    <a:pt x="10" y="0"/>
                    <a:pt x="0" y="11"/>
                    <a:pt x="0" y="24"/>
                  </a:cubicBezTo>
                  <a:cubicBezTo>
                    <a:pt x="0" y="37"/>
                    <a:pt x="10" y="48"/>
                    <a:pt x="23" y="48"/>
                  </a:cubicBezTo>
                  <a:cubicBezTo>
                    <a:pt x="35" y="48"/>
                    <a:pt x="45" y="37"/>
                    <a:pt x="45" y="24"/>
                  </a:cubicBezTo>
                  <a:cubicBezTo>
                    <a:pt x="45" y="11"/>
                    <a:pt x="35" y="0"/>
                    <a:pt x="23" y="0"/>
                  </a:cubicBezTo>
                  <a:close/>
                  <a:moveTo>
                    <a:pt x="23" y="44"/>
                  </a:moveTo>
                  <a:cubicBezTo>
                    <a:pt x="12" y="44"/>
                    <a:pt x="4" y="35"/>
                    <a:pt x="4" y="24"/>
                  </a:cubicBezTo>
                  <a:cubicBezTo>
                    <a:pt x="4" y="13"/>
                    <a:pt x="12" y="4"/>
                    <a:pt x="23" y="4"/>
                  </a:cubicBezTo>
                  <a:cubicBezTo>
                    <a:pt x="33" y="4"/>
                    <a:pt x="42" y="13"/>
                    <a:pt x="42" y="24"/>
                  </a:cubicBezTo>
                  <a:cubicBezTo>
                    <a:pt x="42" y="35"/>
                    <a:pt x="33" y="44"/>
                    <a:pt x="23"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97" name="Freeform 22"/>
            <p:cNvSpPr>
              <a:spLocks noEditPoints="1"/>
            </p:cNvSpPr>
            <p:nvPr/>
          </p:nvSpPr>
          <p:spPr bwMode="auto">
            <a:xfrm>
              <a:off x="1041400" y="2400301"/>
              <a:ext cx="34925" cy="38100"/>
            </a:xfrm>
            <a:custGeom>
              <a:avLst/>
              <a:gdLst>
                <a:gd name="T0" fmla="*/ 34 w 34"/>
                <a:gd name="T1" fmla="*/ 15 h 36"/>
                <a:gd name="T2" fmla="*/ 31 w 34"/>
                <a:gd name="T3" fmla="*/ 13 h 36"/>
                <a:gd name="T4" fmla="*/ 32 w 34"/>
                <a:gd name="T5" fmla="*/ 10 h 36"/>
                <a:gd name="T6" fmla="*/ 29 w 34"/>
                <a:gd name="T7" fmla="*/ 9 h 36"/>
                <a:gd name="T8" fmla="*/ 29 w 34"/>
                <a:gd name="T9" fmla="*/ 6 h 36"/>
                <a:gd name="T10" fmla="*/ 26 w 34"/>
                <a:gd name="T11" fmla="*/ 6 h 36"/>
                <a:gd name="T12" fmla="*/ 26 w 34"/>
                <a:gd name="T13" fmla="*/ 3 h 36"/>
                <a:gd name="T14" fmla="*/ 22 w 34"/>
                <a:gd name="T15" fmla="*/ 4 h 36"/>
                <a:gd name="T16" fmla="*/ 21 w 34"/>
                <a:gd name="T17" fmla="*/ 1 h 36"/>
                <a:gd name="T18" fmla="*/ 18 w 34"/>
                <a:gd name="T19" fmla="*/ 3 h 36"/>
                <a:gd name="T20" fmla="*/ 16 w 34"/>
                <a:gd name="T21" fmla="*/ 0 h 36"/>
                <a:gd name="T22" fmla="*/ 14 w 34"/>
                <a:gd name="T23" fmla="*/ 3 h 36"/>
                <a:gd name="T24" fmla="*/ 12 w 34"/>
                <a:gd name="T25" fmla="*/ 1 h 36"/>
                <a:gd name="T26" fmla="*/ 10 w 34"/>
                <a:gd name="T27" fmla="*/ 5 h 36"/>
                <a:gd name="T28" fmla="*/ 7 w 34"/>
                <a:gd name="T29" fmla="*/ 4 h 36"/>
                <a:gd name="T30" fmla="*/ 7 w 34"/>
                <a:gd name="T31" fmla="*/ 8 h 36"/>
                <a:gd name="T32" fmla="*/ 4 w 34"/>
                <a:gd name="T33" fmla="*/ 7 h 36"/>
                <a:gd name="T34" fmla="*/ 4 w 34"/>
                <a:gd name="T35" fmla="*/ 11 h 36"/>
                <a:gd name="T36" fmla="*/ 2 w 34"/>
                <a:gd name="T37" fmla="*/ 12 h 36"/>
                <a:gd name="T38" fmla="*/ 3 w 34"/>
                <a:gd name="T39" fmla="*/ 15 h 36"/>
                <a:gd name="T40" fmla="*/ 0 w 34"/>
                <a:gd name="T41" fmla="*/ 16 h 36"/>
                <a:gd name="T42" fmla="*/ 3 w 34"/>
                <a:gd name="T43" fmla="*/ 19 h 36"/>
                <a:gd name="T44" fmla="*/ 1 w 34"/>
                <a:gd name="T45" fmla="*/ 21 h 36"/>
                <a:gd name="T46" fmla="*/ 1 w 34"/>
                <a:gd name="T47" fmla="*/ 24 h 36"/>
                <a:gd name="T48" fmla="*/ 4 w 34"/>
                <a:gd name="T49" fmla="*/ 25 h 36"/>
                <a:gd name="T50" fmla="*/ 3 w 34"/>
                <a:gd name="T51" fmla="*/ 28 h 36"/>
                <a:gd name="T52" fmla="*/ 6 w 34"/>
                <a:gd name="T53" fmla="*/ 28 h 36"/>
                <a:gd name="T54" fmla="*/ 7 w 34"/>
                <a:gd name="T55" fmla="*/ 32 h 36"/>
                <a:gd name="T56" fmla="*/ 10 w 34"/>
                <a:gd name="T57" fmla="*/ 31 h 36"/>
                <a:gd name="T58" fmla="*/ 11 w 34"/>
                <a:gd name="T59" fmla="*/ 34 h 36"/>
                <a:gd name="T60" fmla="*/ 13 w 34"/>
                <a:gd name="T61" fmla="*/ 33 h 36"/>
                <a:gd name="T62" fmla="*/ 16 w 34"/>
                <a:gd name="T63" fmla="*/ 36 h 36"/>
                <a:gd name="T64" fmla="*/ 17 w 34"/>
                <a:gd name="T65" fmla="*/ 33 h 36"/>
                <a:gd name="T66" fmla="*/ 20 w 34"/>
                <a:gd name="T67" fmla="*/ 35 h 36"/>
                <a:gd name="T68" fmla="*/ 22 w 34"/>
                <a:gd name="T69" fmla="*/ 32 h 36"/>
                <a:gd name="T70" fmla="*/ 25 w 34"/>
                <a:gd name="T71" fmla="*/ 34 h 36"/>
                <a:gd name="T72" fmla="*/ 25 w 34"/>
                <a:gd name="T73" fmla="*/ 31 h 36"/>
                <a:gd name="T74" fmla="*/ 29 w 34"/>
                <a:gd name="T75" fmla="*/ 31 h 36"/>
                <a:gd name="T76" fmla="*/ 28 w 34"/>
                <a:gd name="T77" fmla="*/ 28 h 36"/>
                <a:gd name="T78" fmla="*/ 32 w 34"/>
                <a:gd name="T79" fmla="*/ 27 h 36"/>
                <a:gd name="T80" fmla="*/ 30 w 34"/>
                <a:gd name="T81" fmla="*/ 24 h 36"/>
                <a:gd name="T82" fmla="*/ 34 w 34"/>
                <a:gd name="T83" fmla="*/ 22 h 36"/>
                <a:gd name="T84" fmla="*/ 31 w 34"/>
                <a:gd name="T85" fmla="*/ 20 h 36"/>
                <a:gd name="T86" fmla="*/ 34 w 34"/>
                <a:gd name="T87" fmla="*/ 17 h 36"/>
                <a:gd name="T88" fmla="*/ 31 w 34"/>
                <a:gd name="T89" fmla="*/ 16 h 36"/>
                <a:gd name="T90" fmla="*/ 20 w 34"/>
                <a:gd name="T91" fmla="*/ 31 h 36"/>
                <a:gd name="T92" fmla="*/ 15 w 34"/>
                <a:gd name="T93" fmla="*/ 5 h 36"/>
                <a:gd name="T94" fmla="*/ 20 w 34"/>
                <a:gd name="T95"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36">
                  <a:moveTo>
                    <a:pt x="34" y="15"/>
                  </a:moveTo>
                  <a:cubicBezTo>
                    <a:pt x="34" y="15"/>
                    <a:pt x="34" y="15"/>
                    <a:pt x="34" y="15"/>
                  </a:cubicBezTo>
                  <a:cubicBezTo>
                    <a:pt x="34" y="14"/>
                    <a:pt x="33" y="13"/>
                    <a:pt x="33" y="12"/>
                  </a:cubicBezTo>
                  <a:cubicBezTo>
                    <a:pt x="31" y="13"/>
                    <a:pt x="31" y="13"/>
                    <a:pt x="31" y="13"/>
                  </a:cubicBezTo>
                  <a:cubicBezTo>
                    <a:pt x="30" y="12"/>
                    <a:pt x="30" y="12"/>
                    <a:pt x="30" y="12"/>
                  </a:cubicBezTo>
                  <a:cubicBezTo>
                    <a:pt x="32" y="10"/>
                    <a:pt x="32" y="10"/>
                    <a:pt x="32" y="10"/>
                  </a:cubicBezTo>
                  <a:cubicBezTo>
                    <a:pt x="32" y="9"/>
                    <a:pt x="31" y="8"/>
                    <a:pt x="31" y="8"/>
                  </a:cubicBezTo>
                  <a:cubicBezTo>
                    <a:pt x="29" y="9"/>
                    <a:pt x="29" y="9"/>
                    <a:pt x="29" y="9"/>
                  </a:cubicBezTo>
                  <a:cubicBezTo>
                    <a:pt x="28" y="9"/>
                    <a:pt x="28" y="8"/>
                    <a:pt x="28" y="8"/>
                  </a:cubicBezTo>
                  <a:cubicBezTo>
                    <a:pt x="29" y="6"/>
                    <a:pt x="29" y="6"/>
                    <a:pt x="29" y="6"/>
                  </a:cubicBezTo>
                  <a:cubicBezTo>
                    <a:pt x="29" y="5"/>
                    <a:pt x="28" y="5"/>
                    <a:pt x="28" y="4"/>
                  </a:cubicBezTo>
                  <a:cubicBezTo>
                    <a:pt x="26" y="6"/>
                    <a:pt x="26" y="6"/>
                    <a:pt x="26" y="6"/>
                  </a:cubicBezTo>
                  <a:cubicBezTo>
                    <a:pt x="25" y="6"/>
                    <a:pt x="25" y="5"/>
                    <a:pt x="25" y="5"/>
                  </a:cubicBezTo>
                  <a:cubicBezTo>
                    <a:pt x="26" y="3"/>
                    <a:pt x="26" y="3"/>
                    <a:pt x="26" y="3"/>
                  </a:cubicBezTo>
                  <a:cubicBezTo>
                    <a:pt x="25" y="2"/>
                    <a:pt x="24" y="2"/>
                    <a:pt x="23" y="2"/>
                  </a:cubicBezTo>
                  <a:cubicBezTo>
                    <a:pt x="22" y="4"/>
                    <a:pt x="22" y="4"/>
                    <a:pt x="22" y="4"/>
                  </a:cubicBezTo>
                  <a:cubicBezTo>
                    <a:pt x="22" y="4"/>
                    <a:pt x="21" y="4"/>
                    <a:pt x="21" y="4"/>
                  </a:cubicBezTo>
                  <a:cubicBezTo>
                    <a:pt x="21" y="1"/>
                    <a:pt x="21" y="1"/>
                    <a:pt x="21" y="1"/>
                  </a:cubicBezTo>
                  <a:cubicBezTo>
                    <a:pt x="20" y="1"/>
                    <a:pt x="20" y="1"/>
                    <a:pt x="19" y="1"/>
                  </a:cubicBezTo>
                  <a:cubicBezTo>
                    <a:pt x="18" y="3"/>
                    <a:pt x="18" y="3"/>
                    <a:pt x="18" y="3"/>
                  </a:cubicBezTo>
                  <a:cubicBezTo>
                    <a:pt x="18" y="3"/>
                    <a:pt x="17" y="3"/>
                    <a:pt x="17" y="3"/>
                  </a:cubicBezTo>
                  <a:cubicBezTo>
                    <a:pt x="16" y="0"/>
                    <a:pt x="16" y="0"/>
                    <a:pt x="16" y="0"/>
                  </a:cubicBezTo>
                  <a:cubicBezTo>
                    <a:pt x="16" y="1"/>
                    <a:pt x="15" y="1"/>
                    <a:pt x="14" y="1"/>
                  </a:cubicBezTo>
                  <a:cubicBezTo>
                    <a:pt x="14" y="3"/>
                    <a:pt x="14" y="3"/>
                    <a:pt x="14" y="3"/>
                  </a:cubicBezTo>
                  <a:cubicBezTo>
                    <a:pt x="14" y="3"/>
                    <a:pt x="13" y="4"/>
                    <a:pt x="13" y="4"/>
                  </a:cubicBezTo>
                  <a:cubicBezTo>
                    <a:pt x="12" y="1"/>
                    <a:pt x="12" y="1"/>
                    <a:pt x="12" y="1"/>
                  </a:cubicBezTo>
                  <a:cubicBezTo>
                    <a:pt x="11" y="2"/>
                    <a:pt x="10" y="2"/>
                    <a:pt x="9" y="2"/>
                  </a:cubicBezTo>
                  <a:cubicBezTo>
                    <a:pt x="10" y="5"/>
                    <a:pt x="10" y="5"/>
                    <a:pt x="10" y="5"/>
                  </a:cubicBezTo>
                  <a:cubicBezTo>
                    <a:pt x="10" y="5"/>
                    <a:pt x="9" y="5"/>
                    <a:pt x="9" y="6"/>
                  </a:cubicBezTo>
                  <a:cubicBezTo>
                    <a:pt x="7" y="4"/>
                    <a:pt x="7" y="4"/>
                    <a:pt x="7" y="4"/>
                  </a:cubicBezTo>
                  <a:cubicBezTo>
                    <a:pt x="7" y="4"/>
                    <a:pt x="6" y="5"/>
                    <a:pt x="6" y="5"/>
                  </a:cubicBezTo>
                  <a:cubicBezTo>
                    <a:pt x="7" y="8"/>
                    <a:pt x="7" y="8"/>
                    <a:pt x="7" y="8"/>
                  </a:cubicBezTo>
                  <a:cubicBezTo>
                    <a:pt x="7" y="8"/>
                    <a:pt x="6" y="8"/>
                    <a:pt x="6" y="8"/>
                  </a:cubicBezTo>
                  <a:cubicBezTo>
                    <a:pt x="4" y="7"/>
                    <a:pt x="4" y="7"/>
                    <a:pt x="4" y="7"/>
                  </a:cubicBezTo>
                  <a:cubicBezTo>
                    <a:pt x="3" y="8"/>
                    <a:pt x="3" y="9"/>
                    <a:pt x="3" y="9"/>
                  </a:cubicBezTo>
                  <a:cubicBezTo>
                    <a:pt x="4" y="11"/>
                    <a:pt x="4" y="11"/>
                    <a:pt x="4" y="11"/>
                  </a:cubicBezTo>
                  <a:cubicBezTo>
                    <a:pt x="4" y="11"/>
                    <a:pt x="4" y="12"/>
                    <a:pt x="4" y="12"/>
                  </a:cubicBezTo>
                  <a:cubicBezTo>
                    <a:pt x="2" y="12"/>
                    <a:pt x="2" y="12"/>
                    <a:pt x="2" y="12"/>
                  </a:cubicBezTo>
                  <a:cubicBezTo>
                    <a:pt x="1" y="12"/>
                    <a:pt x="1" y="13"/>
                    <a:pt x="1" y="14"/>
                  </a:cubicBezTo>
                  <a:cubicBezTo>
                    <a:pt x="3" y="15"/>
                    <a:pt x="3" y="15"/>
                    <a:pt x="3" y="15"/>
                  </a:cubicBezTo>
                  <a:cubicBezTo>
                    <a:pt x="3" y="15"/>
                    <a:pt x="3" y="16"/>
                    <a:pt x="3" y="16"/>
                  </a:cubicBezTo>
                  <a:cubicBezTo>
                    <a:pt x="0" y="16"/>
                    <a:pt x="0" y="16"/>
                    <a:pt x="0" y="16"/>
                  </a:cubicBezTo>
                  <a:cubicBezTo>
                    <a:pt x="0" y="17"/>
                    <a:pt x="0" y="18"/>
                    <a:pt x="0" y="19"/>
                  </a:cubicBezTo>
                  <a:cubicBezTo>
                    <a:pt x="3" y="19"/>
                    <a:pt x="3" y="19"/>
                    <a:pt x="3" y="19"/>
                  </a:cubicBezTo>
                  <a:cubicBezTo>
                    <a:pt x="3" y="20"/>
                    <a:pt x="3" y="20"/>
                    <a:pt x="3" y="21"/>
                  </a:cubicBezTo>
                  <a:cubicBezTo>
                    <a:pt x="1" y="21"/>
                    <a:pt x="1" y="21"/>
                    <a:pt x="1" y="21"/>
                  </a:cubicBezTo>
                  <a:cubicBezTo>
                    <a:pt x="1" y="22"/>
                    <a:pt x="1" y="22"/>
                    <a:pt x="1" y="22"/>
                  </a:cubicBezTo>
                  <a:cubicBezTo>
                    <a:pt x="1" y="22"/>
                    <a:pt x="1" y="23"/>
                    <a:pt x="1" y="24"/>
                  </a:cubicBezTo>
                  <a:cubicBezTo>
                    <a:pt x="4" y="24"/>
                    <a:pt x="4" y="24"/>
                    <a:pt x="4" y="24"/>
                  </a:cubicBezTo>
                  <a:cubicBezTo>
                    <a:pt x="4" y="24"/>
                    <a:pt x="4" y="24"/>
                    <a:pt x="4" y="25"/>
                  </a:cubicBezTo>
                  <a:cubicBezTo>
                    <a:pt x="2" y="26"/>
                    <a:pt x="2" y="26"/>
                    <a:pt x="2" y="26"/>
                  </a:cubicBezTo>
                  <a:cubicBezTo>
                    <a:pt x="3" y="27"/>
                    <a:pt x="3" y="28"/>
                    <a:pt x="3" y="28"/>
                  </a:cubicBezTo>
                  <a:cubicBezTo>
                    <a:pt x="6" y="27"/>
                    <a:pt x="6" y="27"/>
                    <a:pt x="6" y="27"/>
                  </a:cubicBezTo>
                  <a:cubicBezTo>
                    <a:pt x="6" y="28"/>
                    <a:pt x="6" y="28"/>
                    <a:pt x="6" y="28"/>
                  </a:cubicBezTo>
                  <a:cubicBezTo>
                    <a:pt x="5" y="30"/>
                    <a:pt x="5" y="30"/>
                    <a:pt x="5" y="30"/>
                  </a:cubicBezTo>
                  <a:cubicBezTo>
                    <a:pt x="6" y="31"/>
                    <a:pt x="6" y="31"/>
                    <a:pt x="7" y="32"/>
                  </a:cubicBezTo>
                  <a:cubicBezTo>
                    <a:pt x="9" y="30"/>
                    <a:pt x="9" y="30"/>
                    <a:pt x="9" y="30"/>
                  </a:cubicBezTo>
                  <a:cubicBezTo>
                    <a:pt x="9" y="30"/>
                    <a:pt x="9" y="31"/>
                    <a:pt x="10" y="31"/>
                  </a:cubicBezTo>
                  <a:cubicBezTo>
                    <a:pt x="9" y="33"/>
                    <a:pt x="9" y="33"/>
                    <a:pt x="9" y="33"/>
                  </a:cubicBezTo>
                  <a:cubicBezTo>
                    <a:pt x="10" y="34"/>
                    <a:pt x="10" y="34"/>
                    <a:pt x="11" y="34"/>
                  </a:cubicBezTo>
                  <a:cubicBezTo>
                    <a:pt x="12" y="32"/>
                    <a:pt x="12" y="32"/>
                    <a:pt x="12" y="32"/>
                  </a:cubicBezTo>
                  <a:cubicBezTo>
                    <a:pt x="13" y="32"/>
                    <a:pt x="13" y="33"/>
                    <a:pt x="13" y="33"/>
                  </a:cubicBezTo>
                  <a:cubicBezTo>
                    <a:pt x="13" y="35"/>
                    <a:pt x="13" y="35"/>
                    <a:pt x="13" y="35"/>
                  </a:cubicBezTo>
                  <a:cubicBezTo>
                    <a:pt x="14" y="35"/>
                    <a:pt x="15" y="36"/>
                    <a:pt x="16" y="36"/>
                  </a:cubicBezTo>
                  <a:cubicBezTo>
                    <a:pt x="16" y="33"/>
                    <a:pt x="16" y="33"/>
                    <a:pt x="16" y="33"/>
                  </a:cubicBezTo>
                  <a:cubicBezTo>
                    <a:pt x="17" y="33"/>
                    <a:pt x="17" y="33"/>
                    <a:pt x="17" y="33"/>
                  </a:cubicBezTo>
                  <a:cubicBezTo>
                    <a:pt x="18" y="36"/>
                    <a:pt x="18" y="36"/>
                    <a:pt x="18" y="36"/>
                  </a:cubicBezTo>
                  <a:cubicBezTo>
                    <a:pt x="19" y="36"/>
                    <a:pt x="20" y="36"/>
                    <a:pt x="20" y="35"/>
                  </a:cubicBezTo>
                  <a:cubicBezTo>
                    <a:pt x="20" y="33"/>
                    <a:pt x="20" y="33"/>
                    <a:pt x="20" y="33"/>
                  </a:cubicBezTo>
                  <a:cubicBezTo>
                    <a:pt x="21" y="33"/>
                    <a:pt x="21" y="33"/>
                    <a:pt x="22" y="32"/>
                  </a:cubicBezTo>
                  <a:cubicBezTo>
                    <a:pt x="23" y="35"/>
                    <a:pt x="23" y="35"/>
                    <a:pt x="23" y="35"/>
                  </a:cubicBezTo>
                  <a:cubicBezTo>
                    <a:pt x="24" y="34"/>
                    <a:pt x="24" y="34"/>
                    <a:pt x="25" y="34"/>
                  </a:cubicBezTo>
                  <a:cubicBezTo>
                    <a:pt x="24" y="31"/>
                    <a:pt x="24" y="31"/>
                    <a:pt x="24" y="31"/>
                  </a:cubicBezTo>
                  <a:cubicBezTo>
                    <a:pt x="25" y="31"/>
                    <a:pt x="25" y="31"/>
                    <a:pt x="25" y="31"/>
                  </a:cubicBezTo>
                  <a:cubicBezTo>
                    <a:pt x="27" y="32"/>
                    <a:pt x="27" y="32"/>
                    <a:pt x="27" y="32"/>
                  </a:cubicBezTo>
                  <a:cubicBezTo>
                    <a:pt x="28" y="32"/>
                    <a:pt x="28" y="31"/>
                    <a:pt x="29" y="31"/>
                  </a:cubicBezTo>
                  <a:cubicBezTo>
                    <a:pt x="27" y="29"/>
                    <a:pt x="27" y="29"/>
                    <a:pt x="27" y="29"/>
                  </a:cubicBezTo>
                  <a:cubicBezTo>
                    <a:pt x="28" y="28"/>
                    <a:pt x="28" y="28"/>
                    <a:pt x="28" y="28"/>
                  </a:cubicBezTo>
                  <a:cubicBezTo>
                    <a:pt x="30" y="29"/>
                    <a:pt x="30" y="29"/>
                    <a:pt x="30" y="29"/>
                  </a:cubicBezTo>
                  <a:cubicBezTo>
                    <a:pt x="31" y="28"/>
                    <a:pt x="31" y="28"/>
                    <a:pt x="32" y="27"/>
                  </a:cubicBezTo>
                  <a:cubicBezTo>
                    <a:pt x="30" y="25"/>
                    <a:pt x="30" y="25"/>
                    <a:pt x="30" y="25"/>
                  </a:cubicBezTo>
                  <a:cubicBezTo>
                    <a:pt x="30" y="25"/>
                    <a:pt x="30" y="24"/>
                    <a:pt x="30" y="24"/>
                  </a:cubicBezTo>
                  <a:cubicBezTo>
                    <a:pt x="33" y="25"/>
                    <a:pt x="33" y="25"/>
                    <a:pt x="33" y="25"/>
                  </a:cubicBezTo>
                  <a:cubicBezTo>
                    <a:pt x="33" y="24"/>
                    <a:pt x="33" y="23"/>
                    <a:pt x="34" y="22"/>
                  </a:cubicBezTo>
                  <a:cubicBezTo>
                    <a:pt x="31" y="21"/>
                    <a:pt x="31" y="21"/>
                    <a:pt x="31" y="21"/>
                  </a:cubicBezTo>
                  <a:cubicBezTo>
                    <a:pt x="31" y="21"/>
                    <a:pt x="31" y="20"/>
                    <a:pt x="31" y="20"/>
                  </a:cubicBezTo>
                  <a:cubicBezTo>
                    <a:pt x="34" y="20"/>
                    <a:pt x="34" y="20"/>
                    <a:pt x="34" y="20"/>
                  </a:cubicBezTo>
                  <a:cubicBezTo>
                    <a:pt x="34" y="19"/>
                    <a:pt x="34" y="18"/>
                    <a:pt x="34" y="17"/>
                  </a:cubicBezTo>
                  <a:cubicBezTo>
                    <a:pt x="32" y="17"/>
                    <a:pt x="32" y="17"/>
                    <a:pt x="32" y="17"/>
                  </a:cubicBezTo>
                  <a:cubicBezTo>
                    <a:pt x="32" y="16"/>
                    <a:pt x="31" y="16"/>
                    <a:pt x="31" y="16"/>
                  </a:cubicBezTo>
                  <a:lnTo>
                    <a:pt x="34" y="15"/>
                  </a:lnTo>
                  <a:close/>
                  <a:moveTo>
                    <a:pt x="20" y="31"/>
                  </a:moveTo>
                  <a:cubicBezTo>
                    <a:pt x="13" y="32"/>
                    <a:pt x="6" y="28"/>
                    <a:pt x="5" y="21"/>
                  </a:cubicBezTo>
                  <a:cubicBezTo>
                    <a:pt x="4" y="14"/>
                    <a:pt x="8" y="7"/>
                    <a:pt x="15" y="5"/>
                  </a:cubicBezTo>
                  <a:cubicBezTo>
                    <a:pt x="21" y="4"/>
                    <a:pt x="28" y="8"/>
                    <a:pt x="29" y="15"/>
                  </a:cubicBezTo>
                  <a:cubicBezTo>
                    <a:pt x="31" y="23"/>
                    <a:pt x="26" y="29"/>
                    <a:pt x="20"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98" name="Freeform 23"/>
            <p:cNvSpPr>
              <a:spLocks noEditPoints="1"/>
            </p:cNvSpPr>
            <p:nvPr/>
          </p:nvSpPr>
          <p:spPr bwMode="auto">
            <a:xfrm>
              <a:off x="1044575" y="2405063"/>
              <a:ext cx="28575" cy="30163"/>
            </a:xfrm>
            <a:custGeom>
              <a:avLst/>
              <a:gdLst>
                <a:gd name="T0" fmla="*/ 11 w 26"/>
                <a:gd name="T1" fmla="*/ 2 h 28"/>
                <a:gd name="T2" fmla="*/ 1 w 26"/>
                <a:gd name="T3" fmla="*/ 17 h 28"/>
                <a:gd name="T4" fmla="*/ 16 w 26"/>
                <a:gd name="T5" fmla="*/ 26 h 28"/>
                <a:gd name="T6" fmla="*/ 25 w 26"/>
                <a:gd name="T7" fmla="*/ 12 h 28"/>
                <a:gd name="T8" fmla="*/ 11 w 26"/>
                <a:gd name="T9" fmla="*/ 2 h 28"/>
                <a:gd name="T10" fmla="*/ 15 w 26"/>
                <a:gd name="T11" fmla="*/ 24 h 28"/>
                <a:gd name="T12" fmla="*/ 3 w 26"/>
                <a:gd name="T13" fmla="*/ 16 h 28"/>
                <a:gd name="T14" fmla="*/ 11 w 26"/>
                <a:gd name="T15" fmla="*/ 4 h 28"/>
                <a:gd name="T16" fmla="*/ 23 w 26"/>
                <a:gd name="T17" fmla="*/ 12 h 28"/>
                <a:gd name="T18" fmla="*/ 15 w 26"/>
                <a:gd name="T1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8">
                  <a:moveTo>
                    <a:pt x="11" y="2"/>
                  </a:moveTo>
                  <a:cubicBezTo>
                    <a:pt x="4" y="3"/>
                    <a:pt x="0" y="10"/>
                    <a:pt x="1" y="17"/>
                  </a:cubicBezTo>
                  <a:cubicBezTo>
                    <a:pt x="3" y="23"/>
                    <a:pt x="9" y="28"/>
                    <a:pt x="16" y="26"/>
                  </a:cubicBezTo>
                  <a:cubicBezTo>
                    <a:pt x="22" y="25"/>
                    <a:pt x="26" y="18"/>
                    <a:pt x="25" y="12"/>
                  </a:cubicBezTo>
                  <a:cubicBezTo>
                    <a:pt x="24" y="5"/>
                    <a:pt x="17" y="0"/>
                    <a:pt x="11" y="2"/>
                  </a:cubicBezTo>
                  <a:close/>
                  <a:moveTo>
                    <a:pt x="15" y="24"/>
                  </a:moveTo>
                  <a:cubicBezTo>
                    <a:pt x="10" y="26"/>
                    <a:pt x="4" y="22"/>
                    <a:pt x="3" y="16"/>
                  </a:cubicBezTo>
                  <a:cubicBezTo>
                    <a:pt x="2" y="10"/>
                    <a:pt x="6" y="5"/>
                    <a:pt x="11" y="4"/>
                  </a:cubicBezTo>
                  <a:cubicBezTo>
                    <a:pt x="17" y="3"/>
                    <a:pt x="22" y="6"/>
                    <a:pt x="23" y="12"/>
                  </a:cubicBezTo>
                  <a:cubicBezTo>
                    <a:pt x="24" y="18"/>
                    <a:pt x="21" y="23"/>
                    <a:pt x="1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99" name="Freeform 24"/>
            <p:cNvSpPr>
              <a:spLocks noEditPoints="1"/>
            </p:cNvSpPr>
            <p:nvPr/>
          </p:nvSpPr>
          <p:spPr bwMode="auto">
            <a:xfrm>
              <a:off x="1309688" y="2579688"/>
              <a:ext cx="44450" cy="44450"/>
            </a:xfrm>
            <a:custGeom>
              <a:avLst/>
              <a:gdLst>
                <a:gd name="T0" fmla="*/ 42 w 42"/>
                <a:gd name="T1" fmla="*/ 21 h 43"/>
                <a:gd name="T2" fmla="*/ 39 w 42"/>
                <a:gd name="T3" fmla="*/ 18 h 43"/>
                <a:gd name="T4" fmla="*/ 41 w 42"/>
                <a:gd name="T5" fmla="*/ 15 h 43"/>
                <a:gd name="T6" fmla="*/ 37 w 42"/>
                <a:gd name="T7" fmla="*/ 13 h 43"/>
                <a:gd name="T8" fmla="*/ 39 w 42"/>
                <a:gd name="T9" fmla="*/ 10 h 43"/>
                <a:gd name="T10" fmla="*/ 34 w 42"/>
                <a:gd name="T11" fmla="*/ 9 h 43"/>
                <a:gd name="T12" fmla="*/ 35 w 42"/>
                <a:gd name="T13" fmla="*/ 5 h 43"/>
                <a:gd name="T14" fmla="*/ 30 w 42"/>
                <a:gd name="T15" fmla="*/ 6 h 43"/>
                <a:gd name="T16" fmla="*/ 30 w 42"/>
                <a:gd name="T17" fmla="*/ 2 h 43"/>
                <a:gd name="T18" fmla="*/ 26 w 42"/>
                <a:gd name="T19" fmla="*/ 3 h 43"/>
                <a:gd name="T20" fmla="*/ 24 w 42"/>
                <a:gd name="T21" fmla="*/ 0 h 43"/>
                <a:gd name="T22" fmla="*/ 21 w 42"/>
                <a:gd name="T23" fmla="*/ 3 h 43"/>
                <a:gd name="T24" fmla="*/ 18 w 42"/>
                <a:gd name="T25" fmla="*/ 0 h 43"/>
                <a:gd name="T26" fmla="*/ 16 w 42"/>
                <a:gd name="T27" fmla="*/ 4 h 43"/>
                <a:gd name="T28" fmla="*/ 13 w 42"/>
                <a:gd name="T29" fmla="*/ 2 h 43"/>
                <a:gd name="T30" fmla="*/ 11 w 42"/>
                <a:gd name="T31" fmla="*/ 6 h 43"/>
                <a:gd name="T32" fmla="*/ 8 w 42"/>
                <a:gd name="T33" fmla="*/ 5 h 43"/>
                <a:gd name="T34" fmla="*/ 7 w 42"/>
                <a:gd name="T35" fmla="*/ 10 h 43"/>
                <a:gd name="T36" fmla="*/ 4 w 42"/>
                <a:gd name="T37" fmla="*/ 10 h 43"/>
                <a:gd name="T38" fmla="*/ 5 w 42"/>
                <a:gd name="T39" fmla="*/ 14 h 43"/>
                <a:gd name="T40" fmla="*/ 1 w 42"/>
                <a:gd name="T41" fmla="*/ 15 h 43"/>
                <a:gd name="T42" fmla="*/ 4 w 42"/>
                <a:gd name="T43" fmla="*/ 19 h 43"/>
                <a:gd name="T44" fmla="*/ 0 w 42"/>
                <a:gd name="T45" fmla="*/ 21 h 43"/>
                <a:gd name="T46" fmla="*/ 1 w 42"/>
                <a:gd name="T47" fmla="*/ 24 h 43"/>
                <a:gd name="T48" fmla="*/ 4 w 42"/>
                <a:gd name="T49" fmla="*/ 26 h 43"/>
                <a:gd name="T50" fmla="*/ 2 w 42"/>
                <a:gd name="T51" fmla="*/ 30 h 43"/>
                <a:gd name="T52" fmla="*/ 6 w 42"/>
                <a:gd name="T53" fmla="*/ 31 h 43"/>
                <a:gd name="T54" fmla="*/ 5 w 42"/>
                <a:gd name="T55" fmla="*/ 36 h 43"/>
                <a:gd name="T56" fmla="*/ 9 w 42"/>
                <a:gd name="T57" fmla="*/ 35 h 43"/>
                <a:gd name="T58" fmla="*/ 10 w 42"/>
                <a:gd name="T59" fmla="*/ 40 h 43"/>
                <a:gd name="T60" fmla="*/ 13 w 42"/>
                <a:gd name="T61" fmla="*/ 38 h 43"/>
                <a:gd name="T62" fmla="*/ 15 w 42"/>
                <a:gd name="T63" fmla="*/ 42 h 43"/>
                <a:gd name="T64" fmla="*/ 18 w 42"/>
                <a:gd name="T65" fmla="*/ 40 h 43"/>
                <a:gd name="T66" fmla="*/ 21 w 42"/>
                <a:gd name="T67" fmla="*/ 43 h 43"/>
                <a:gd name="T68" fmla="*/ 23 w 42"/>
                <a:gd name="T69" fmla="*/ 40 h 43"/>
                <a:gd name="T70" fmla="*/ 27 w 42"/>
                <a:gd name="T71" fmla="*/ 42 h 43"/>
                <a:gd name="T72" fmla="*/ 28 w 42"/>
                <a:gd name="T73" fmla="*/ 39 h 43"/>
                <a:gd name="T74" fmla="*/ 32 w 42"/>
                <a:gd name="T75" fmla="*/ 40 h 43"/>
                <a:gd name="T76" fmla="*/ 32 w 42"/>
                <a:gd name="T77" fmla="*/ 36 h 43"/>
                <a:gd name="T78" fmla="*/ 37 w 42"/>
                <a:gd name="T79" fmla="*/ 36 h 43"/>
                <a:gd name="T80" fmla="*/ 36 w 42"/>
                <a:gd name="T81" fmla="*/ 32 h 43"/>
                <a:gd name="T82" fmla="*/ 40 w 42"/>
                <a:gd name="T83" fmla="*/ 31 h 43"/>
                <a:gd name="T84" fmla="*/ 38 w 42"/>
                <a:gd name="T85" fmla="*/ 27 h 43"/>
                <a:gd name="T86" fmla="*/ 42 w 42"/>
                <a:gd name="T87" fmla="*/ 25 h 43"/>
                <a:gd name="T88" fmla="*/ 39 w 42"/>
                <a:gd name="T89" fmla="*/ 22 h 43"/>
                <a:gd name="T90" fmla="*/ 21 w 42"/>
                <a:gd name="T91" fmla="*/ 38 h 43"/>
                <a:gd name="T92" fmla="*/ 21 w 42"/>
                <a:gd name="T93" fmla="*/ 5 h 43"/>
                <a:gd name="T94" fmla="*/ 21 w 42"/>
                <a:gd name="T95"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43">
                  <a:moveTo>
                    <a:pt x="42" y="22"/>
                  </a:moveTo>
                  <a:cubicBezTo>
                    <a:pt x="42" y="22"/>
                    <a:pt x="42" y="21"/>
                    <a:pt x="42" y="21"/>
                  </a:cubicBezTo>
                  <a:cubicBezTo>
                    <a:pt x="42" y="20"/>
                    <a:pt x="42" y="19"/>
                    <a:pt x="42" y="18"/>
                  </a:cubicBezTo>
                  <a:cubicBezTo>
                    <a:pt x="39" y="18"/>
                    <a:pt x="39" y="18"/>
                    <a:pt x="39" y="18"/>
                  </a:cubicBezTo>
                  <a:cubicBezTo>
                    <a:pt x="39" y="18"/>
                    <a:pt x="39" y="17"/>
                    <a:pt x="38" y="17"/>
                  </a:cubicBezTo>
                  <a:cubicBezTo>
                    <a:pt x="41" y="15"/>
                    <a:pt x="41" y="15"/>
                    <a:pt x="41" y="15"/>
                  </a:cubicBezTo>
                  <a:cubicBezTo>
                    <a:pt x="41" y="14"/>
                    <a:pt x="41" y="13"/>
                    <a:pt x="40" y="13"/>
                  </a:cubicBezTo>
                  <a:cubicBezTo>
                    <a:pt x="37" y="13"/>
                    <a:pt x="37" y="13"/>
                    <a:pt x="37" y="13"/>
                  </a:cubicBezTo>
                  <a:cubicBezTo>
                    <a:pt x="37" y="13"/>
                    <a:pt x="37" y="12"/>
                    <a:pt x="37" y="12"/>
                  </a:cubicBezTo>
                  <a:cubicBezTo>
                    <a:pt x="39" y="10"/>
                    <a:pt x="39" y="10"/>
                    <a:pt x="39" y="10"/>
                  </a:cubicBezTo>
                  <a:cubicBezTo>
                    <a:pt x="38" y="9"/>
                    <a:pt x="38" y="8"/>
                    <a:pt x="37" y="7"/>
                  </a:cubicBezTo>
                  <a:cubicBezTo>
                    <a:pt x="34" y="9"/>
                    <a:pt x="34" y="9"/>
                    <a:pt x="34" y="9"/>
                  </a:cubicBezTo>
                  <a:cubicBezTo>
                    <a:pt x="34" y="9"/>
                    <a:pt x="34" y="8"/>
                    <a:pt x="33" y="8"/>
                  </a:cubicBezTo>
                  <a:cubicBezTo>
                    <a:pt x="35" y="5"/>
                    <a:pt x="35" y="5"/>
                    <a:pt x="35" y="5"/>
                  </a:cubicBezTo>
                  <a:cubicBezTo>
                    <a:pt x="34" y="4"/>
                    <a:pt x="33" y="4"/>
                    <a:pt x="33" y="3"/>
                  </a:cubicBezTo>
                  <a:cubicBezTo>
                    <a:pt x="30" y="6"/>
                    <a:pt x="30" y="6"/>
                    <a:pt x="30" y="6"/>
                  </a:cubicBezTo>
                  <a:cubicBezTo>
                    <a:pt x="30" y="5"/>
                    <a:pt x="30" y="5"/>
                    <a:pt x="29" y="5"/>
                  </a:cubicBezTo>
                  <a:cubicBezTo>
                    <a:pt x="30" y="2"/>
                    <a:pt x="30" y="2"/>
                    <a:pt x="30" y="2"/>
                  </a:cubicBezTo>
                  <a:cubicBezTo>
                    <a:pt x="29" y="1"/>
                    <a:pt x="28" y="1"/>
                    <a:pt x="27" y="1"/>
                  </a:cubicBezTo>
                  <a:cubicBezTo>
                    <a:pt x="26" y="3"/>
                    <a:pt x="26" y="3"/>
                    <a:pt x="26" y="3"/>
                  </a:cubicBezTo>
                  <a:cubicBezTo>
                    <a:pt x="25" y="3"/>
                    <a:pt x="25" y="3"/>
                    <a:pt x="24" y="3"/>
                  </a:cubicBezTo>
                  <a:cubicBezTo>
                    <a:pt x="24" y="0"/>
                    <a:pt x="24" y="0"/>
                    <a:pt x="24" y="0"/>
                  </a:cubicBezTo>
                  <a:cubicBezTo>
                    <a:pt x="23" y="0"/>
                    <a:pt x="22" y="0"/>
                    <a:pt x="21" y="0"/>
                  </a:cubicBezTo>
                  <a:cubicBezTo>
                    <a:pt x="21" y="3"/>
                    <a:pt x="21" y="3"/>
                    <a:pt x="21" y="3"/>
                  </a:cubicBezTo>
                  <a:cubicBezTo>
                    <a:pt x="20" y="3"/>
                    <a:pt x="20" y="3"/>
                    <a:pt x="19" y="3"/>
                  </a:cubicBezTo>
                  <a:cubicBezTo>
                    <a:pt x="18" y="0"/>
                    <a:pt x="18" y="0"/>
                    <a:pt x="18" y="0"/>
                  </a:cubicBezTo>
                  <a:cubicBezTo>
                    <a:pt x="17" y="0"/>
                    <a:pt x="16" y="0"/>
                    <a:pt x="15" y="0"/>
                  </a:cubicBezTo>
                  <a:cubicBezTo>
                    <a:pt x="16" y="4"/>
                    <a:pt x="16" y="4"/>
                    <a:pt x="16" y="4"/>
                  </a:cubicBezTo>
                  <a:cubicBezTo>
                    <a:pt x="15" y="4"/>
                    <a:pt x="15" y="4"/>
                    <a:pt x="14" y="4"/>
                  </a:cubicBezTo>
                  <a:cubicBezTo>
                    <a:pt x="13" y="2"/>
                    <a:pt x="13" y="2"/>
                    <a:pt x="13" y="2"/>
                  </a:cubicBezTo>
                  <a:cubicBezTo>
                    <a:pt x="12" y="2"/>
                    <a:pt x="11" y="2"/>
                    <a:pt x="10" y="3"/>
                  </a:cubicBezTo>
                  <a:cubicBezTo>
                    <a:pt x="11" y="6"/>
                    <a:pt x="11" y="6"/>
                    <a:pt x="11" y="6"/>
                  </a:cubicBezTo>
                  <a:cubicBezTo>
                    <a:pt x="11" y="6"/>
                    <a:pt x="10" y="7"/>
                    <a:pt x="10" y="7"/>
                  </a:cubicBezTo>
                  <a:cubicBezTo>
                    <a:pt x="8" y="5"/>
                    <a:pt x="8" y="5"/>
                    <a:pt x="8" y="5"/>
                  </a:cubicBezTo>
                  <a:cubicBezTo>
                    <a:pt x="7" y="6"/>
                    <a:pt x="6" y="6"/>
                    <a:pt x="6" y="7"/>
                  </a:cubicBezTo>
                  <a:cubicBezTo>
                    <a:pt x="7" y="10"/>
                    <a:pt x="7" y="10"/>
                    <a:pt x="7" y="10"/>
                  </a:cubicBezTo>
                  <a:cubicBezTo>
                    <a:pt x="7" y="10"/>
                    <a:pt x="7" y="10"/>
                    <a:pt x="7" y="11"/>
                  </a:cubicBezTo>
                  <a:cubicBezTo>
                    <a:pt x="4" y="10"/>
                    <a:pt x="4" y="10"/>
                    <a:pt x="4" y="10"/>
                  </a:cubicBezTo>
                  <a:cubicBezTo>
                    <a:pt x="3" y="10"/>
                    <a:pt x="3" y="11"/>
                    <a:pt x="2" y="12"/>
                  </a:cubicBezTo>
                  <a:cubicBezTo>
                    <a:pt x="5" y="14"/>
                    <a:pt x="5" y="14"/>
                    <a:pt x="5" y="14"/>
                  </a:cubicBezTo>
                  <a:cubicBezTo>
                    <a:pt x="5" y="15"/>
                    <a:pt x="5" y="15"/>
                    <a:pt x="4" y="16"/>
                  </a:cubicBezTo>
                  <a:cubicBezTo>
                    <a:pt x="1" y="15"/>
                    <a:pt x="1" y="15"/>
                    <a:pt x="1" y="15"/>
                  </a:cubicBezTo>
                  <a:cubicBezTo>
                    <a:pt x="1" y="16"/>
                    <a:pt x="1" y="17"/>
                    <a:pt x="1" y="18"/>
                  </a:cubicBezTo>
                  <a:cubicBezTo>
                    <a:pt x="4" y="19"/>
                    <a:pt x="4" y="19"/>
                    <a:pt x="4" y="19"/>
                  </a:cubicBezTo>
                  <a:cubicBezTo>
                    <a:pt x="4" y="20"/>
                    <a:pt x="3" y="20"/>
                    <a:pt x="3" y="21"/>
                  </a:cubicBezTo>
                  <a:cubicBezTo>
                    <a:pt x="0" y="21"/>
                    <a:pt x="0" y="21"/>
                    <a:pt x="0" y="21"/>
                  </a:cubicBezTo>
                  <a:cubicBezTo>
                    <a:pt x="0" y="21"/>
                    <a:pt x="0" y="21"/>
                    <a:pt x="0" y="21"/>
                  </a:cubicBezTo>
                  <a:cubicBezTo>
                    <a:pt x="0" y="22"/>
                    <a:pt x="0" y="23"/>
                    <a:pt x="1" y="24"/>
                  </a:cubicBezTo>
                  <a:cubicBezTo>
                    <a:pt x="4" y="25"/>
                    <a:pt x="4" y="25"/>
                    <a:pt x="4" y="25"/>
                  </a:cubicBezTo>
                  <a:cubicBezTo>
                    <a:pt x="4" y="25"/>
                    <a:pt x="4" y="26"/>
                    <a:pt x="4" y="26"/>
                  </a:cubicBezTo>
                  <a:cubicBezTo>
                    <a:pt x="1" y="27"/>
                    <a:pt x="1" y="27"/>
                    <a:pt x="1" y="27"/>
                  </a:cubicBezTo>
                  <a:cubicBezTo>
                    <a:pt x="1" y="28"/>
                    <a:pt x="2" y="29"/>
                    <a:pt x="2" y="30"/>
                  </a:cubicBezTo>
                  <a:cubicBezTo>
                    <a:pt x="5" y="30"/>
                    <a:pt x="5" y="30"/>
                    <a:pt x="5" y="30"/>
                  </a:cubicBezTo>
                  <a:cubicBezTo>
                    <a:pt x="5" y="30"/>
                    <a:pt x="6" y="30"/>
                    <a:pt x="6" y="31"/>
                  </a:cubicBezTo>
                  <a:cubicBezTo>
                    <a:pt x="4" y="33"/>
                    <a:pt x="4" y="33"/>
                    <a:pt x="4" y="33"/>
                  </a:cubicBezTo>
                  <a:cubicBezTo>
                    <a:pt x="4" y="34"/>
                    <a:pt x="5" y="35"/>
                    <a:pt x="5" y="36"/>
                  </a:cubicBezTo>
                  <a:cubicBezTo>
                    <a:pt x="8" y="34"/>
                    <a:pt x="8" y="34"/>
                    <a:pt x="8" y="34"/>
                  </a:cubicBezTo>
                  <a:cubicBezTo>
                    <a:pt x="8" y="34"/>
                    <a:pt x="9" y="35"/>
                    <a:pt x="9" y="35"/>
                  </a:cubicBezTo>
                  <a:cubicBezTo>
                    <a:pt x="7" y="38"/>
                    <a:pt x="7" y="38"/>
                    <a:pt x="7" y="38"/>
                  </a:cubicBezTo>
                  <a:cubicBezTo>
                    <a:pt x="8" y="38"/>
                    <a:pt x="9" y="39"/>
                    <a:pt x="10" y="40"/>
                  </a:cubicBezTo>
                  <a:cubicBezTo>
                    <a:pt x="12" y="37"/>
                    <a:pt x="12" y="37"/>
                    <a:pt x="12" y="37"/>
                  </a:cubicBezTo>
                  <a:cubicBezTo>
                    <a:pt x="12" y="38"/>
                    <a:pt x="13" y="38"/>
                    <a:pt x="13" y="38"/>
                  </a:cubicBezTo>
                  <a:cubicBezTo>
                    <a:pt x="12" y="41"/>
                    <a:pt x="12" y="41"/>
                    <a:pt x="12" y="41"/>
                  </a:cubicBezTo>
                  <a:cubicBezTo>
                    <a:pt x="13" y="42"/>
                    <a:pt x="14" y="42"/>
                    <a:pt x="15" y="42"/>
                  </a:cubicBezTo>
                  <a:cubicBezTo>
                    <a:pt x="17" y="39"/>
                    <a:pt x="17" y="39"/>
                    <a:pt x="17" y="39"/>
                  </a:cubicBezTo>
                  <a:cubicBezTo>
                    <a:pt x="17" y="40"/>
                    <a:pt x="18" y="40"/>
                    <a:pt x="18" y="40"/>
                  </a:cubicBezTo>
                  <a:cubicBezTo>
                    <a:pt x="18" y="43"/>
                    <a:pt x="18" y="43"/>
                    <a:pt x="18" y="43"/>
                  </a:cubicBezTo>
                  <a:cubicBezTo>
                    <a:pt x="19" y="43"/>
                    <a:pt x="20" y="43"/>
                    <a:pt x="21" y="43"/>
                  </a:cubicBezTo>
                  <a:cubicBezTo>
                    <a:pt x="22" y="40"/>
                    <a:pt x="22" y="40"/>
                    <a:pt x="22" y="40"/>
                  </a:cubicBezTo>
                  <a:cubicBezTo>
                    <a:pt x="22" y="40"/>
                    <a:pt x="23" y="40"/>
                    <a:pt x="23" y="40"/>
                  </a:cubicBezTo>
                  <a:cubicBezTo>
                    <a:pt x="24" y="43"/>
                    <a:pt x="24" y="43"/>
                    <a:pt x="24" y="43"/>
                  </a:cubicBezTo>
                  <a:cubicBezTo>
                    <a:pt x="25" y="43"/>
                    <a:pt x="26" y="43"/>
                    <a:pt x="27" y="42"/>
                  </a:cubicBezTo>
                  <a:cubicBezTo>
                    <a:pt x="27" y="39"/>
                    <a:pt x="27" y="39"/>
                    <a:pt x="27" y="39"/>
                  </a:cubicBezTo>
                  <a:cubicBezTo>
                    <a:pt x="27" y="39"/>
                    <a:pt x="28" y="39"/>
                    <a:pt x="28" y="39"/>
                  </a:cubicBezTo>
                  <a:cubicBezTo>
                    <a:pt x="30" y="41"/>
                    <a:pt x="30" y="41"/>
                    <a:pt x="30" y="41"/>
                  </a:cubicBezTo>
                  <a:cubicBezTo>
                    <a:pt x="31" y="41"/>
                    <a:pt x="32" y="40"/>
                    <a:pt x="32" y="40"/>
                  </a:cubicBezTo>
                  <a:cubicBezTo>
                    <a:pt x="31" y="37"/>
                    <a:pt x="31" y="37"/>
                    <a:pt x="31" y="37"/>
                  </a:cubicBezTo>
                  <a:cubicBezTo>
                    <a:pt x="32" y="37"/>
                    <a:pt x="32" y="36"/>
                    <a:pt x="32" y="36"/>
                  </a:cubicBezTo>
                  <a:cubicBezTo>
                    <a:pt x="35" y="38"/>
                    <a:pt x="35" y="38"/>
                    <a:pt x="35" y="38"/>
                  </a:cubicBezTo>
                  <a:cubicBezTo>
                    <a:pt x="36" y="37"/>
                    <a:pt x="36" y="37"/>
                    <a:pt x="37" y="36"/>
                  </a:cubicBezTo>
                  <a:cubicBezTo>
                    <a:pt x="35" y="33"/>
                    <a:pt x="35" y="33"/>
                    <a:pt x="35" y="33"/>
                  </a:cubicBezTo>
                  <a:cubicBezTo>
                    <a:pt x="35" y="33"/>
                    <a:pt x="36" y="32"/>
                    <a:pt x="36" y="32"/>
                  </a:cubicBezTo>
                  <a:cubicBezTo>
                    <a:pt x="39" y="33"/>
                    <a:pt x="39" y="33"/>
                    <a:pt x="39" y="33"/>
                  </a:cubicBezTo>
                  <a:cubicBezTo>
                    <a:pt x="39" y="32"/>
                    <a:pt x="40" y="32"/>
                    <a:pt x="40" y="31"/>
                  </a:cubicBezTo>
                  <a:cubicBezTo>
                    <a:pt x="38" y="29"/>
                    <a:pt x="38" y="29"/>
                    <a:pt x="38" y="29"/>
                  </a:cubicBezTo>
                  <a:cubicBezTo>
                    <a:pt x="38" y="28"/>
                    <a:pt x="38" y="28"/>
                    <a:pt x="38" y="27"/>
                  </a:cubicBezTo>
                  <a:cubicBezTo>
                    <a:pt x="41" y="28"/>
                    <a:pt x="41" y="28"/>
                    <a:pt x="41" y="28"/>
                  </a:cubicBezTo>
                  <a:cubicBezTo>
                    <a:pt x="41" y="27"/>
                    <a:pt x="42" y="26"/>
                    <a:pt x="42" y="25"/>
                  </a:cubicBezTo>
                  <a:cubicBezTo>
                    <a:pt x="39" y="24"/>
                    <a:pt x="39" y="24"/>
                    <a:pt x="39" y="24"/>
                  </a:cubicBezTo>
                  <a:cubicBezTo>
                    <a:pt x="39" y="23"/>
                    <a:pt x="39" y="23"/>
                    <a:pt x="39" y="22"/>
                  </a:cubicBezTo>
                  <a:lnTo>
                    <a:pt x="42" y="22"/>
                  </a:lnTo>
                  <a:close/>
                  <a:moveTo>
                    <a:pt x="21" y="38"/>
                  </a:moveTo>
                  <a:cubicBezTo>
                    <a:pt x="13" y="38"/>
                    <a:pt x="6" y="30"/>
                    <a:pt x="6" y="21"/>
                  </a:cubicBezTo>
                  <a:cubicBezTo>
                    <a:pt x="6" y="13"/>
                    <a:pt x="13" y="5"/>
                    <a:pt x="21" y="5"/>
                  </a:cubicBezTo>
                  <a:cubicBezTo>
                    <a:pt x="30" y="5"/>
                    <a:pt x="37" y="13"/>
                    <a:pt x="37" y="21"/>
                  </a:cubicBezTo>
                  <a:cubicBezTo>
                    <a:pt x="37" y="30"/>
                    <a:pt x="30" y="38"/>
                    <a:pt x="21"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00" name="Freeform 25"/>
            <p:cNvSpPr>
              <a:spLocks noEditPoints="1"/>
            </p:cNvSpPr>
            <p:nvPr/>
          </p:nvSpPr>
          <p:spPr bwMode="auto">
            <a:xfrm>
              <a:off x="1316038" y="2586038"/>
              <a:ext cx="31750" cy="31750"/>
            </a:xfrm>
            <a:custGeom>
              <a:avLst/>
              <a:gdLst>
                <a:gd name="T0" fmla="*/ 15 w 30"/>
                <a:gd name="T1" fmla="*/ 0 h 31"/>
                <a:gd name="T2" fmla="*/ 0 w 30"/>
                <a:gd name="T3" fmla="*/ 15 h 31"/>
                <a:gd name="T4" fmla="*/ 15 w 30"/>
                <a:gd name="T5" fmla="*/ 31 h 31"/>
                <a:gd name="T6" fmla="*/ 30 w 30"/>
                <a:gd name="T7" fmla="*/ 15 h 31"/>
                <a:gd name="T8" fmla="*/ 15 w 30"/>
                <a:gd name="T9" fmla="*/ 0 h 31"/>
                <a:gd name="T10" fmla="*/ 15 w 30"/>
                <a:gd name="T11" fmla="*/ 29 h 31"/>
                <a:gd name="T12" fmla="*/ 3 w 30"/>
                <a:gd name="T13" fmla="*/ 15 h 31"/>
                <a:gd name="T14" fmla="*/ 15 w 30"/>
                <a:gd name="T15" fmla="*/ 2 h 31"/>
                <a:gd name="T16" fmla="*/ 28 w 30"/>
                <a:gd name="T17" fmla="*/ 15 h 31"/>
                <a:gd name="T18" fmla="*/ 15 w 30"/>
                <a:gd name="T1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0"/>
                  </a:moveTo>
                  <a:cubicBezTo>
                    <a:pt x="7" y="0"/>
                    <a:pt x="0" y="7"/>
                    <a:pt x="0" y="15"/>
                  </a:cubicBezTo>
                  <a:cubicBezTo>
                    <a:pt x="0" y="24"/>
                    <a:pt x="7" y="31"/>
                    <a:pt x="15" y="31"/>
                  </a:cubicBezTo>
                  <a:cubicBezTo>
                    <a:pt x="23" y="31"/>
                    <a:pt x="30" y="24"/>
                    <a:pt x="30" y="15"/>
                  </a:cubicBezTo>
                  <a:cubicBezTo>
                    <a:pt x="30" y="7"/>
                    <a:pt x="23" y="0"/>
                    <a:pt x="15" y="0"/>
                  </a:cubicBezTo>
                  <a:close/>
                  <a:moveTo>
                    <a:pt x="15" y="29"/>
                  </a:moveTo>
                  <a:cubicBezTo>
                    <a:pt x="8" y="29"/>
                    <a:pt x="3" y="23"/>
                    <a:pt x="3" y="15"/>
                  </a:cubicBezTo>
                  <a:cubicBezTo>
                    <a:pt x="3" y="8"/>
                    <a:pt x="8" y="2"/>
                    <a:pt x="15" y="2"/>
                  </a:cubicBezTo>
                  <a:cubicBezTo>
                    <a:pt x="22" y="2"/>
                    <a:pt x="28" y="8"/>
                    <a:pt x="28" y="15"/>
                  </a:cubicBezTo>
                  <a:cubicBezTo>
                    <a:pt x="28" y="23"/>
                    <a:pt x="22" y="29"/>
                    <a:pt x="15"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01" name="Freeform 26"/>
            <p:cNvSpPr>
              <a:spLocks noEditPoints="1"/>
            </p:cNvSpPr>
            <p:nvPr/>
          </p:nvSpPr>
          <p:spPr bwMode="auto">
            <a:xfrm>
              <a:off x="1303338" y="2484438"/>
              <a:ext cx="88900" cy="92075"/>
            </a:xfrm>
            <a:custGeom>
              <a:avLst/>
              <a:gdLst>
                <a:gd name="T0" fmla="*/ 72 w 83"/>
                <a:gd name="T1" fmla="*/ 46 h 87"/>
                <a:gd name="T2" fmla="*/ 72 w 83"/>
                <a:gd name="T3" fmla="*/ 43 h 87"/>
                <a:gd name="T4" fmla="*/ 72 w 83"/>
                <a:gd name="T5" fmla="*/ 39 h 87"/>
                <a:gd name="T6" fmla="*/ 82 w 83"/>
                <a:gd name="T7" fmla="*/ 32 h 87"/>
                <a:gd name="T8" fmla="*/ 77 w 83"/>
                <a:gd name="T9" fmla="*/ 19 h 87"/>
                <a:gd name="T10" fmla="*/ 65 w 83"/>
                <a:gd name="T11" fmla="*/ 23 h 87"/>
                <a:gd name="T12" fmla="*/ 60 w 83"/>
                <a:gd name="T13" fmla="*/ 18 h 87"/>
                <a:gd name="T14" fmla="*/ 63 w 83"/>
                <a:gd name="T15" fmla="*/ 5 h 87"/>
                <a:gd name="T16" fmla="*/ 50 w 83"/>
                <a:gd name="T17" fmla="*/ 0 h 87"/>
                <a:gd name="T18" fmla="*/ 44 w 83"/>
                <a:gd name="T19" fmla="*/ 11 h 87"/>
                <a:gd name="T20" fmla="*/ 41 w 83"/>
                <a:gd name="T21" fmla="*/ 11 h 87"/>
                <a:gd name="T22" fmla="*/ 37 w 83"/>
                <a:gd name="T23" fmla="*/ 12 h 87"/>
                <a:gd name="T24" fmla="*/ 31 w 83"/>
                <a:gd name="T25" fmla="*/ 0 h 87"/>
                <a:gd name="T26" fmla="*/ 18 w 83"/>
                <a:gd name="T27" fmla="*/ 6 h 87"/>
                <a:gd name="T28" fmla="*/ 22 w 83"/>
                <a:gd name="T29" fmla="*/ 19 h 87"/>
                <a:gd name="T30" fmla="*/ 17 w 83"/>
                <a:gd name="T31" fmla="*/ 24 h 87"/>
                <a:gd name="T32" fmla="*/ 5 w 83"/>
                <a:gd name="T33" fmla="*/ 21 h 87"/>
                <a:gd name="T34" fmla="*/ 0 w 83"/>
                <a:gd name="T35" fmla="*/ 34 h 87"/>
                <a:gd name="T36" fmla="*/ 11 w 83"/>
                <a:gd name="T37" fmla="*/ 40 h 87"/>
                <a:gd name="T38" fmla="*/ 11 w 83"/>
                <a:gd name="T39" fmla="*/ 43 h 87"/>
                <a:gd name="T40" fmla="*/ 11 w 83"/>
                <a:gd name="T41" fmla="*/ 47 h 87"/>
                <a:gd name="T42" fmla="*/ 0 w 83"/>
                <a:gd name="T43" fmla="*/ 54 h 87"/>
                <a:gd name="T44" fmla="*/ 6 w 83"/>
                <a:gd name="T45" fmla="*/ 67 h 87"/>
                <a:gd name="T46" fmla="*/ 18 w 83"/>
                <a:gd name="T47" fmla="*/ 64 h 87"/>
                <a:gd name="T48" fmla="*/ 23 w 83"/>
                <a:gd name="T49" fmla="*/ 69 h 87"/>
                <a:gd name="T50" fmla="*/ 20 w 83"/>
                <a:gd name="T51" fmla="*/ 81 h 87"/>
                <a:gd name="T52" fmla="*/ 33 w 83"/>
                <a:gd name="T53" fmla="*/ 87 h 87"/>
                <a:gd name="T54" fmla="*/ 39 w 83"/>
                <a:gd name="T55" fmla="*/ 75 h 87"/>
                <a:gd name="T56" fmla="*/ 41 w 83"/>
                <a:gd name="T57" fmla="*/ 75 h 87"/>
                <a:gd name="T58" fmla="*/ 45 w 83"/>
                <a:gd name="T59" fmla="*/ 75 h 87"/>
                <a:gd name="T60" fmla="*/ 52 w 83"/>
                <a:gd name="T61" fmla="*/ 86 h 87"/>
                <a:gd name="T62" fmla="*/ 64 w 83"/>
                <a:gd name="T63" fmla="*/ 80 h 87"/>
                <a:gd name="T64" fmla="*/ 61 w 83"/>
                <a:gd name="T65" fmla="*/ 68 h 87"/>
                <a:gd name="T66" fmla="*/ 66 w 83"/>
                <a:gd name="T67" fmla="*/ 62 h 87"/>
                <a:gd name="T68" fmla="*/ 78 w 83"/>
                <a:gd name="T69" fmla="*/ 66 h 87"/>
                <a:gd name="T70" fmla="*/ 83 w 83"/>
                <a:gd name="T71" fmla="*/ 52 h 87"/>
                <a:gd name="T72" fmla="*/ 72 w 83"/>
                <a:gd name="T73" fmla="*/ 46 h 87"/>
                <a:gd name="T74" fmla="*/ 41 w 83"/>
                <a:gd name="T75" fmla="*/ 58 h 87"/>
                <a:gd name="T76" fmla="*/ 27 w 83"/>
                <a:gd name="T77" fmla="*/ 43 h 87"/>
                <a:gd name="T78" fmla="*/ 41 w 83"/>
                <a:gd name="T79" fmla="*/ 28 h 87"/>
                <a:gd name="T80" fmla="*/ 55 w 83"/>
                <a:gd name="T81" fmla="*/ 43 h 87"/>
                <a:gd name="T82" fmla="*/ 41 w 83"/>
                <a:gd name="T83" fmla="*/ 5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7">
                  <a:moveTo>
                    <a:pt x="72" y="46"/>
                  </a:moveTo>
                  <a:cubicBezTo>
                    <a:pt x="72" y="45"/>
                    <a:pt x="72" y="44"/>
                    <a:pt x="72" y="43"/>
                  </a:cubicBezTo>
                  <a:cubicBezTo>
                    <a:pt x="72" y="42"/>
                    <a:pt x="72" y="40"/>
                    <a:pt x="72" y="39"/>
                  </a:cubicBezTo>
                  <a:cubicBezTo>
                    <a:pt x="82" y="32"/>
                    <a:pt x="82" y="32"/>
                    <a:pt x="82" y="32"/>
                  </a:cubicBezTo>
                  <a:cubicBezTo>
                    <a:pt x="81" y="27"/>
                    <a:pt x="79" y="23"/>
                    <a:pt x="77" y="19"/>
                  </a:cubicBezTo>
                  <a:cubicBezTo>
                    <a:pt x="65" y="23"/>
                    <a:pt x="65" y="23"/>
                    <a:pt x="65" y="23"/>
                  </a:cubicBezTo>
                  <a:cubicBezTo>
                    <a:pt x="63" y="21"/>
                    <a:pt x="62" y="19"/>
                    <a:pt x="60" y="18"/>
                  </a:cubicBezTo>
                  <a:cubicBezTo>
                    <a:pt x="63" y="5"/>
                    <a:pt x="63" y="5"/>
                    <a:pt x="63" y="5"/>
                  </a:cubicBezTo>
                  <a:cubicBezTo>
                    <a:pt x="59" y="3"/>
                    <a:pt x="55" y="1"/>
                    <a:pt x="50" y="0"/>
                  </a:cubicBezTo>
                  <a:cubicBezTo>
                    <a:pt x="44" y="11"/>
                    <a:pt x="44" y="11"/>
                    <a:pt x="44" y="11"/>
                  </a:cubicBezTo>
                  <a:cubicBezTo>
                    <a:pt x="43" y="11"/>
                    <a:pt x="42" y="11"/>
                    <a:pt x="41" y="11"/>
                  </a:cubicBezTo>
                  <a:cubicBezTo>
                    <a:pt x="40" y="11"/>
                    <a:pt x="39" y="11"/>
                    <a:pt x="37" y="12"/>
                  </a:cubicBezTo>
                  <a:cubicBezTo>
                    <a:pt x="31" y="0"/>
                    <a:pt x="31" y="0"/>
                    <a:pt x="31" y="0"/>
                  </a:cubicBezTo>
                  <a:cubicBezTo>
                    <a:pt x="26" y="1"/>
                    <a:pt x="22" y="3"/>
                    <a:pt x="18" y="6"/>
                  </a:cubicBezTo>
                  <a:cubicBezTo>
                    <a:pt x="22" y="19"/>
                    <a:pt x="22" y="19"/>
                    <a:pt x="22" y="19"/>
                  </a:cubicBezTo>
                  <a:cubicBezTo>
                    <a:pt x="20" y="20"/>
                    <a:pt x="18" y="22"/>
                    <a:pt x="17" y="24"/>
                  </a:cubicBezTo>
                  <a:cubicBezTo>
                    <a:pt x="5" y="21"/>
                    <a:pt x="5" y="21"/>
                    <a:pt x="5" y="21"/>
                  </a:cubicBezTo>
                  <a:cubicBezTo>
                    <a:pt x="3" y="25"/>
                    <a:pt x="1" y="29"/>
                    <a:pt x="0" y="34"/>
                  </a:cubicBezTo>
                  <a:cubicBezTo>
                    <a:pt x="11" y="40"/>
                    <a:pt x="11" y="40"/>
                    <a:pt x="11" y="40"/>
                  </a:cubicBezTo>
                  <a:cubicBezTo>
                    <a:pt x="11" y="41"/>
                    <a:pt x="11" y="42"/>
                    <a:pt x="11" y="43"/>
                  </a:cubicBezTo>
                  <a:cubicBezTo>
                    <a:pt x="11" y="45"/>
                    <a:pt x="11" y="46"/>
                    <a:pt x="11" y="47"/>
                  </a:cubicBezTo>
                  <a:cubicBezTo>
                    <a:pt x="0" y="54"/>
                    <a:pt x="0" y="54"/>
                    <a:pt x="0" y="54"/>
                  </a:cubicBezTo>
                  <a:cubicBezTo>
                    <a:pt x="2" y="59"/>
                    <a:pt x="3" y="63"/>
                    <a:pt x="6" y="67"/>
                  </a:cubicBezTo>
                  <a:cubicBezTo>
                    <a:pt x="18" y="64"/>
                    <a:pt x="18" y="64"/>
                    <a:pt x="18" y="64"/>
                  </a:cubicBezTo>
                  <a:cubicBezTo>
                    <a:pt x="19" y="65"/>
                    <a:pt x="21" y="67"/>
                    <a:pt x="23" y="69"/>
                  </a:cubicBezTo>
                  <a:cubicBezTo>
                    <a:pt x="20" y="81"/>
                    <a:pt x="20" y="81"/>
                    <a:pt x="20" y="81"/>
                  </a:cubicBezTo>
                  <a:cubicBezTo>
                    <a:pt x="24" y="84"/>
                    <a:pt x="28" y="86"/>
                    <a:pt x="33" y="87"/>
                  </a:cubicBezTo>
                  <a:cubicBezTo>
                    <a:pt x="39" y="75"/>
                    <a:pt x="39" y="75"/>
                    <a:pt x="39" y="75"/>
                  </a:cubicBezTo>
                  <a:cubicBezTo>
                    <a:pt x="40" y="75"/>
                    <a:pt x="40" y="75"/>
                    <a:pt x="41" y="75"/>
                  </a:cubicBezTo>
                  <a:cubicBezTo>
                    <a:pt x="43" y="75"/>
                    <a:pt x="44" y="75"/>
                    <a:pt x="45" y="75"/>
                  </a:cubicBezTo>
                  <a:cubicBezTo>
                    <a:pt x="52" y="86"/>
                    <a:pt x="52" y="86"/>
                    <a:pt x="52" y="86"/>
                  </a:cubicBezTo>
                  <a:cubicBezTo>
                    <a:pt x="57" y="85"/>
                    <a:pt x="61" y="83"/>
                    <a:pt x="64" y="80"/>
                  </a:cubicBezTo>
                  <a:cubicBezTo>
                    <a:pt x="61" y="68"/>
                    <a:pt x="61" y="68"/>
                    <a:pt x="61" y="68"/>
                  </a:cubicBezTo>
                  <a:cubicBezTo>
                    <a:pt x="63" y="66"/>
                    <a:pt x="64" y="64"/>
                    <a:pt x="66" y="62"/>
                  </a:cubicBezTo>
                  <a:cubicBezTo>
                    <a:pt x="78" y="66"/>
                    <a:pt x="78" y="66"/>
                    <a:pt x="78" y="66"/>
                  </a:cubicBezTo>
                  <a:cubicBezTo>
                    <a:pt x="80" y="62"/>
                    <a:pt x="82" y="57"/>
                    <a:pt x="83" y="52"/>
                  </a:cubicBezTo>
                  <a:lnTo>
                    <a:pt x="72" y="46"/>
                  </a:lnTo>
                  <a:close/>
                  <a:moveTo>
                    <a:pt x="41" y="58"/>
                  </a:moveTo>
                  <a:cubicBezTo>
                    <a:pt x="34" y="58"/>
                    <a:pt x="27" y="51"/>
                    <a:pt x="27" y="43"/>
                  </a:cubicBezTo>
                  <a:cubicBezTo>
                    <a:pt x="27" y="35"/>
                    <a:pt x="34" y="28"/>
                    <a:pt x="41" y="28"/>
                  </a:cubicBezTo>
                  <a:cubicBezTo>
                    <a:pt x="49" y="28"/>
                    <a:pt x="55" y="35"/>
                    <a:pt x="55" y="43"/>
                  </a:cubicBezTo>
                  <a:cubicBezTo>
                    <a:pt x="55" y="51"/>
                    <a:pt x="49" y="58"/>
                    <a:pt x="4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02" name="Freeform 27"/>
            <p:cNvSpPr>
              <a:spLocks noEditPoints="1"/>
            </p:cNvSpPr>
            <p:nvPr/>
          </p:nvSpPr>
          <p:spPr bwMode="auto">
            <a:xfrm>
              <a:off x="1184275" y="2290763"/>
              <a:ext cx="41275" cy="42863"/>
            </a:xfrm>
            <a:custGeom>
              <a:avLst/>
              <a:gdLst>
                <a:gd name="T0" fmla="*/ 31 w 38"/>
                <a:gd name="T1" fmla="*/ 26 h 40"/>
                <a:gd name="T2" fmla="*/ 32 w 38"/>
                <a:gd name="T3" fmla="*/ 25 h 40"/>
                <a:gd name="T4" fmla="*/ 32 w 38"/>
                <a:gd name="T5" fmla="*/ 23 h 40"/>
                <a:gd name="T6" fmla="*/ 38 w 38"/>
                <a:gd name="T7" fmla="*/ 22 h 40"/>
                <a:gd name="T8" fmla="*/ 37 w 38"/>
                <a:gd name="T9" fmla="*/ 16 h 40"/>
                <a:gd name="T10" fmla="*/ 32 w 38"/>
                <a:gd name="T11" fmla="*/ 15 h 40"/>
                <a:gd name="T12" fmla="*/ 31 w 38"/>
                <a:gd name="T13" fmla="*/ 12 h 40"/>
                <a:gd name="T14" fmla="*/ 34 w 38"/>
                <a:gd name="T15" fmla="*/ 8 h 40"/>
                <a:gd name="T16" fmla="*/ 29 w 38"/>
                <a:gd name="T17" fmla="*/ 3 h 40"/>
                <a:gd name="T18" fmla="*/ 25 w 38"/>
                <a:gd name="T19" fmla="*/ 7 h 40"/>
                <a:gd name="T20" fmla="*/ 24 w 38"/>
                <a:gd name="T21" fmla="*/ 6 h 40"/>
                <a:gd name="T22" fmla="*/ 22 w 38"/>
                <a:gd name="T23" fmla="*/ 6 h 40"/>
                <a:gd name="T24" fmla="*/ 21 w 38"/>
                <a:gd name="T25" fmla="*/ 0 h 40"/>
                <a:gd name="T26" fmla="*/ 15 w 38"/>
                <a:gd name="T27" fmla="*/ 0 h 40"/>
                <a:gd name="T28" fmla="*/ 15 w 38"/>
                <a:gd name="T29" fmla="*/ 6 h 40"/>
                <a:gd name="T30" fmla="*/ 12 w 38"/>
                <a:gd name="T31" fmla="*/ 7 h 40"/>
                <a:gd name="T32" fmla="*/ 7 w 38"/>
                <a:gd name="T33" fmla="*/ 4 h 40"/>
                <a:gd name="T34" fmla="*/ 3 w 38"/>
                <a:gd name="T35" fmla="*/ 9 h 40"/>
                <a:gd name="T36" fmla="*/ 7 w 38"/>
                <a:gd name="T37" fmla="*/ 13 h 40"/>
                <a:gd name="T38" fmla="*/ 6 w 38"/>
                <a:gd name="T39" fmla="*/ 14 h 40"/>
                <a:gd name="T40" fmla="*/ 6 w 38"/>
                <a:gd name="T41" fmla="*/ 16 h 40"/>
                <a:gd name="T42" fmla="*/ 0 w 38"/>
                <a:gd name="T43" fmla="*/ 17 h 40"/>
                <a:gd name="T44" fmla="*/ 0 w 38"/>
                <a:gd name="T45" fmla="*/ 23 h 40"/>
                <a:gd name="T46" fmla="*/ 6 w 38"/>
                <a:gd name="T47" fmla="*/ 24 h 40"/>
                <a:gd name="T48" fmla="*/ 7 w 38"/>
                <a:gd name="T49" fmla="*/ 27 h 40"/>
                <a:gd name="T50" fmla="*/ 4 w 38"/>
                <a:gd name="T51" fmla="*/ 32 h 40"/>
                <a:gd name="T52" fmla="*/ 8 w 38"/>
                <a:gd name="T53" fmla="*/ 36 h 40"/>
                <a:gd name="T54" fmla="*/ 13 w 38"/>
                <a:gd name="T55" fmla="*/ 32 h 40"/>
                <a:gd name="T56" fmla="*/ 14 w 38"/>
                <a:gd name="T57" fmla="*/ 33 h 40"/>
                <a:gd name="T58" fmla="*/ 16 w 38"/>
                <a:gd name="T59" fmla="*/ 33 h 40"/>
                <a:gd name="T60" fmla="*/ 17 w 38"/>
                <a:gd name="T61" fmla="*/ 39 h 40"/>
                <a:gd name="T62" fmla="*/ 23 w 38"/>
                <a:gd name="T63" fmla="*/ 39 h 40"/>
                <a:gd name="T64" fmla="*/ 23 w 38"/>
                <a:gd name="T65" fmla="*/ 33 h 40"/>
                <a:gd name="T66" fmla="*/ 26 w 38"/>
                <a:gd name="T67" fmla="*/ 32 h 40"/>
                <a:gd name="T68" fmla="*/ 30 w 38"/>
                <a:gd name="T69" fmla="*/ 35 h 40"/>
                <a:gd name="T70" fmla="*/ 35 w 38"/>
                <a:gd name="T71" fmla="*/ 31 h 40"/>
                <a:gd name="T72" fmla="*/ 31 w 38"/>
                <a:gd name="T73" fmla="*/ 26 h 40"/>
                <a:gd name="T74" fmla="*/ 17 w 38"/>
                <a:gd name="T75" fmla="*/ 26 h 40"/>
                <a:gd name="T76" fmla="*/ 13 w 38"/>
                <a:gd name="T77" fmla="*/ 17 h 40"/>
                <a:gd name="T78" fmla="*/ 21 w 38"/>
                <a:gd name="T79" fmla="*/ 14 h 40"/>
                <a:gd name="T80" fmla="*/ 25 w 38"/>
                <a:gd name="T81" fmla="*/ 22 h 40"/>
                <a:gd name="T82" fmla="*/ 17 w 38"/>
                <a:gd name="T8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40">
                  <a:moveTo>
                    <a:pt x="31" y="26"/>
                  </a:moveTo>
                  <a:cubicBezTo>
                    <a:pt x="31" y="26"/>
                    <a:pt x="31" y="25"/>
                    <a:pt x="32" y="25"/>
                  </a:cubicBezTo>
                  <a:cubicBezTo>
                    <a:pt x="32" y="24"/>
                    <a:pt x="32" y="24"/>
                    <a:pt x="32" y="23"/>
                  </a:cubicBezTo>
                  <a:cubicBezTo>
                    <a:pt x="38" y="22"/>
                    <a:pt x="38" y="22"/>
                    <a:pt x="38" y="22"/>
                  </a:cubicBezTo>
                  <a:cubicBezTo>
                    <a:pt x="38" y="20"/>
                    <a:pt x="38" y="18"/>
                    <a:pt x="37" y="16"/>
                  </a:cubicBezTo>
                  <a:cubicBezTo>
                    <a:pt x="32" y="15"/>
                    <a:pt x="32" y="15"/>
                    <a:pt x="32" y="15"/>
                  </a:cubicBezTo>
                  <a:cubicBezTo>
                    <a:pt x="32" y="14"/>
                    <a:pt x="31" y="13"/>
                    <a:pt x="31" y="12"/>
                  </a:cubicBezTo>
                  <a:cubicBezTo>
                    <a:pt x="34" y="8"/>
                    <a:pt x="34" y="8"/>
                    <a:pt x="34" y="8"/>
                  </a:cubicBezTo>
                  <a:cubicBezTo>
                    <a:pt x="33" y="6"/>
                    <a:pt x="31" y="4"/>
                    <a:pt x="29" y="3"/>
                  </a:cubicBezTo>
                  <a:cubicBezTo>
                    <a:pt x="25" y="7"/>
                    <a:pt x="25" y="7"/>
                    <a:pt x="25" y="7"/>
                  </a:cubicBezTo>
                  <a:cubicBezTo>
                    <a:pt x="25" y="7"/>
                    <a:pt x="24" y="7"/>
                    <a:pt x="24" y="6"/>
                  </a:cubicBezTo>
                  <a:cubicBezTo>
                    <a:pt x="23" y="6"/>
                    <a:pt x="23" y="6"/>
                    <a:pt x="22" y="6"/>
                  </a:cubicBezTo>
                  <a:cubicBezTo>
                    <a:pt x="21" y="0"/>
                    <a:pt x="21" y="0"/>
                    <a:pt x="21" y="0"/>
                  </a:cubicBezTo>
                  <a:cubicBezTo>
                    <a:pt x="19" y="0"/>
                    <a:pt x="17" y="0"/>
                    <a:pt x="15" y="0"/>
                  </a:cubicBezTo>
                  <a:cubicBezTo>
                    <a:pt x="15" y="6"/>
                    <a:pt x="15" y="6"/>
                    <a:pt x="15" y="6"/>
                  </a:cubicBezTo>
                  <a:cubicBezTo>
                    <a:pt x="14" y="6"/>
                    <a:pt x="13" y="7"/>
                    <a:pt x="12" y="7"/>
                  </a:cubicBezTo>
                  <a:cubicBezTo>
                    <a:pt x="7" y="4"/>
                    <a:pt x="7" y="4"/>
                    <a:pt x="7" y="4"/>
                  </a:cubicBezTo>
                  <a:cubicBezTo>
                    <a:pt x="6" y="5"/>
                    <a:pt x="4" y="7"/>
                    <a:pt x="3" y="9"/>
                  </a:cubicBezTo>
                  <a:cubicBezTo>
                    <a:pt x="7" y="13"/>
                    <a:pt x="7" y="13"/>
                    <a:pt x="7" y="13"/>
                  </a:cubicBezTo>
                  <a:cubicBezTo>
                    <a:pt x="7" y="14"/>
                    <a:pt x="6" y="14"/>
                    <a:pt x="6" y="14"/>
                  </a:cubicBezTo>
                  <a:cubicBezTo>
                    <a:pt x="6" y="15"/>
                    <a:pt x="6" y="16"/>
                    <a:pt x="6" y="16"/>
                  </a:cubicBezTo>
                  <a:cubicBezTo>
                    <a:pt x="0" y="17"/>
                    <a:pt x="0" y="17"/>
                    <a:pt x="0" y="17"/>
                  </a:cubicBezTo>
                  <a:cubicBezTo>
                    <a:pt x="0" y="19"/>
                    <a:pt x="0" y="21"/>
                    <a:pt x="0" y="23"/>
                  </a:cubicBezTo>
                  <a:cubicBezTo>
                    <a:pt x="6" y="24"/>
                    <a:pt x="6" y="24"/>
                    <a:pt x="6" y="24"/>
                  </a:cubicBezTo>
                  <a:cubicBezTo>
                    <a:pt x="6" y="25"/>
                    <a:pt x="7" y="26"/>
                    <a:pt x="7" y="27"/>
                  </a:cubicBezTo>
                  <a:cubicBezTo>
                    <a:pt x="4" y="32"/>
                    <a:pt x="4" y="32"/>
                    <a:pt x="4" y="32"/>
                  </a:cubicBezTo>
                  <a:cubicBezTo>
                    <a:pt x="5" y="33"/>
                    <a:pt x="7" y="35"/>
                    <a:pt x="8" y="36"/>
                  </a:cubicBezTo>
                  <a:cubicBezTo>
                    <a:pt x="13" y="32"/>
                    <a:pt x="13" y="32"/>
                    <a:pt x="13" y="32"/>
                  </a:cubicBezTo>
                  <a:cubicBezTo>
                    <a:pt x="13" y="33"/>
                    <a:pt x="13" y="33"/>
                    <a:pt x="14" y="33"/>
                  </a:cubicBezTo>
                  <a:cubicBezTo>
                    <a:pt x="14" y="33"/>
                    <a:pt x="15" y="33"/>
                    <a:pt x="16" y="33"/>
                  </a:cubicBezTo>
                  <a:cubicBezTo>
                    <a:pt x="17" y="39"/>
                    <a:pt x="17" y="39"/>
                    <a:pt x="17" y="39"/>
                  </a:cubicBezTo>
                  <a:cubicBezTo>
                    <a:pt x="19" y="40"/>
                    <a:pt x="21" y="39"/>
                    <a:pt x="23" y="39"/>
                  </a:cubicBezTo>
                  <a:cubicBezTo>
                    <a:pt x="23" y="33"/>
                    <a:pt x="23" y="33"/>
                    <a:pt x="23" y="33"/>
                  </a:cubicBezTo>
                  <a:cubicBezTo>
                    <a:pt x="24" y="33"/>
                    <a:pt x="25" y="32"/>
                    <a:pt x="26" y="32"/>
                  </a:cubicBezTo>
                  <a:cubicBezTo>
                    <a:pt x="30" y="35"/>
                    <a:pt x="30" y="35"/>
                    <a:pt x="30" y="35"/>
                  </a:cubicBezTo>
                  <a:cubicBezTo>
                    <a:pt x="32" y="34"/>
                    <a:pt x="33" y="32"/>
                    <a:pt x="35" y="31"/>
                  </a:cubicBezTo>
                  <a:lnTo>
                    <a:pt x="31" y="26"/>
                  </a:lnTo>
                  <a:close/>
                  <a:moveTo>
                    <a:pt x="17" y="26"/>
                  </a:moveTo>
                  <a:cubicBezTo>
                    <a:pt x="13" y="24"/>
                    <a:pt x="12" y="21"/>
                    <a:pt x="13" y="17"/>
                  </a:cubicBezTo>
                  <a:cubicBezTo>
                    <a:pt x="14" y="14"/>
                    <a:pt x="18" y="12"/>
                    <a:pt x="21" y="14"/>
                  </a:cubicBezTo>
                  <a:cubicBezTo>
                    <a:pt x="24" y="15"/>
                    <a:pt x="26" y="19"/>
                    <a:pt x="25" y="22"/>
                  </a:cubicBezTo>
                  <a:cubicBezTo>
                    <a:pt x="23" y="25"/>
                    <a:pt x="20" y="27"/>
                    <a:pt x="17"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03" name="Freeform 28"/>
            <p:cNvSpPr>
              <a:spLocks noEditPoints="1"/>
            </p:cNvSpPr>
            <p:nvPr/>
          </p:nvSpPr>
          <p:spPr bwMode="auto">
            <a:xfrm>
              <a:off x="1265238" y="2665413"/>
              <a:ext cx="36513" cy="38100"/>
            </a:xfrm>
            <a:custGeom>
              <a:avLst/>
              <a:gdLst>
                <a:gd name="T0" fmla="*/ 29 w 35"/>
                <a:gd name="T1" fmla="*/ 23 h 36"/>
                <a:gd name="T2" fmla="*/ 29 w 35"/>
                <a:gd name="T3" fmla="*/ 22 h 36"/>
                <a:gd name="T4" fmla="*/ 30 w 35"/>
                <a:gd name="T5" fmla="*/ 20 h 36"/>
                <a:gd name="T6" fmla="*/ 34 w 35"/>
                <a:gd name="T7" fmla="*/ 18 h 36"/>
                <a:gd name="T8" fmla="*/ 34 w 35"/>
                <a:gd name="T9" fmla="*/ 13 h 36"/>
                <a:gd name="T10" fmla="*/ 29 w 35"/>
                <a:gd name="T11" fmla="*/ 13 h 36"/>
                <a:gd name="T12" fmla="*/ 27 w 35"/>
                <a:gd name="T13" fmla="*/ 10 h 36"/>
                <a:gd name="T14" fmla="*/ 30 w 35"/>
                <a:gd name="T15" fmla="*/ 6 h 36"/>
                <a:gd name="T16" fmla="*/ 26 w 35"/>
                <a:gd name="T17" fmla="*/ 2 h 36"/>
                <a:gd name="T18" fmla="*/ 22 w 35"/>
                <a:gd name="T19" fmla="*/ 6 h 36"/>
                <a:gd name="T20" fmla="*/ 21 w 35"/>
                <a:gd name="T21" fmla="*/ 5 h 36"/>
                <a:gd name="T22" fmla="*/ 19 w 35"/>
                <a:gd name="T23" fmla="*/ 5 h 36"/>
                <a:gd name="T24" fmla="*/ 18 w 35"/>
                <a:gd name="T25" fmla="*/ 0 h 36"/>
                <a:gd name="T26" fmla="*/ 13 w 35"/>
                <a:gd name="T27" fmla="*/ 1 h 36"/>
                <a:gd name="T28" fmla="*/ 13 w 35"/>
                <a:gd name="T29" fmla="*/ 6 h 36"/>
                <a:gd name="T30" fmla="*/ 10 w 35"/>
                <a:gd name="T31" fmla="*/ 7 h 36"/>
                <a:gd name="T32" fmla="*/ 6 w 35"/>
                <a:gd name="T33" fmla="*/ 5 h 36"/>
                <a:gd name="T34" fmla="*/ 2 w 35"/>
                <a:gd name="T35" fmla="*/ 9 h 36"/>
                <a:gd name="T36" fmla="*/ 6 w 35"/>
                <a:gd name="T37" fmla="*/ 13 h 36"/>
                <a:gd name="T38" fmla="*/ 6 w 35"/>
                <a:gd name="T39" fmla="*/ 14 h 36"/>
                <a:gd name="T40" fmla="*/ 5 w 35"/>
                <a:gd name="T41" fmla="*/ 16 h 36"/>
                <a:gd name="T42" fmla="*/ 0 w 35"/>
                <a:gd name="T43" fmla="*/ 17 h 36"/>
                <a:gd name="T44" fmla="*/ 1 w 35"/>
                <a:gd name="T45" fmla="*/ 23 h 36"/>
                <a:gd name="T46" fmla="*/ 6 w 35"/>
                <a:gd name="T47" fmla="*/ 23 h 36"/>
                <a:gd name="T48" fmla="*/ 7 w 35"/>
                <a:gd name="T49" fmla="*/ 25 h 36"/>
                <a:gd name="T50" fmla="*/ 5 w 35"/>
                <a:gd name="T51" fmla="*/ 30 h 36"/>
                <a:gd name="T52" fmla="*/ 9 w 35"/>
                <a:gd name="T53" fmla="*/ 33 h 36"/>
                <a:gd name="T54" fmla="*/ 13 w 35"/>
                <a:gd name="T55" fmla="*/ 30 h 36"/>
                <a:gd name="T56" fmla="*/ 14 w 35"/>
                <a:gd name="T57" fmla="*/ 30 h 36"/>
                <a:gd name="T58" fmla="*/ 15 w 35"/>
                <a:gd name="T59" fmla="*/ 30 h 36"/>
                <a:gd name="T60" fmla="*/ 17 w 35"/>
                <a:gd name="T61" fmla="*/ 36 h 36"/>
                <a:gd name="T62" fmla="*/ 22 w 35"/>
                <a:gd name="T63" fmla="*/ 35 h 36"/>
                <a:gd name="T64" fmla="*/ 22 w 35"/>
                <a:gd name="T65" fmla="*/ 30 h 36"/>
                <a:gd name="T66" fmla="*/ 25 w 35"/>
                <a:gd name="T67" fmla="*/ 28 h 36"/>
                <a:gd name="T68" fmla="*/ 29 w 35"/>
                <a:gd name="T69" fmla="*/ 31 h 36"/>
                <a:gd name="T70" fmla="*/ 32 w 35"/>
                <a:gd name="T71" fmla="*/ 26 h 36"/>
                <a:gd name="T72" fmla="*/ 29 w 35"/>
                <a:gd name="T73" fmla="*/ 23 h 36"/>
                <a:gd name="T74" fmla="*/ 16 w 35"/>
                <a:gd name="T75" fmla="*/ 23 h 36"/>
                <a:gd name="T76" fmla="*/ 12 w 35"/>
                <a:gd name="T77" fmla="*/ 16 h 36"/>
                <a:gd name="T78" fmla="*/ 19 w 35"/>
                <a:gd name="T79" fmla="*/ 12 h 36"/>
                <a:gd name="T80" fmla="*/ 23 w 35"/>
                <a:gd name="T81" fmla="*/ 19 h 36"/>
                <a:gd name="T82" fmla="*/ 16 w 35"/>
                <a:gd name="T8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 h="36">
                  <a:moveTo>
                    <a:pt x="29" y="23"/>
                  </a:moveTo>
                  <a:cubicBezTo>
                    <a:pt x="29" y="22"/>
                    <a:pt x="29" y="22"/>
                    <a:pt x="29" y="22"/>
                  </a:cubicBezTo>
                  <a:cubicBezTo>
                    <a:pt x="29" y="21"/>
                    <a:pt x="29" y="20"/>
                    <a:pt x="30" y="20"/>
                  </a:cubicBezTo>
                  <a:cubicBezTo>
                    <a:pt x="34" y="18"/>
                    <a:pt x="34" y="18"/>
                    <a:pt x="34" y="18"/>
                  </a:cubicBezTo>
                  <a:cubicBezTo>
                    <a:pt x="35" y="17"/>
                    <a:pt x="34" y="15"/>
                    <a:pt x="34" y="13"/>
                  </a:cubicBezTo>
                  <a:cubicBezTo>
                    <a:pt x="29" y="13"/>
                    <a:pt x="29" y="13"/>
                    <a:pt x="29" y="13"/>
                  </a:cubicBezTo>
                  <a:cubicBezTo>
                    <a:pt x="28" y="12"/>
                    <a:pt x="28" y="11"/>
                    <a:pt x="27" y="10"/>
                  </a:cubicBezTo>
                  <a:cubicBezTo>
                    <a:pt x="30" y="6"/>
                    <a:pt x="30" y="6"/>
                    <a:pt x="30" y="6"/>
                  </a:cubicBezTo>
                  <a:cubicBezTo>
                    <a:pt x="29" y="4"/>
                    <a:pt x="27" y="3"/>
                    <a:pt x="26" y="2"/>
                  </a:cubicBezTo>
                  <a:cubicBezTo>
                    <a:pt x="22" y="6"/>
                    <a:pt x="22" y="6"/>
                    <a:pt x="22" y="6"/>
                  </a:cubicBezTo>
                  <a:cubicBezTo>
                    <a:pt x="22" y="6"/>
                    <a:pt x="21" y="6"/>
                    <a:pt x="21" y="5"/>
                  </a:cubicBezTo>
                  <a:cubicBezTo>
                    <a:pt x="20" y="5"/>
                    <a:pt x="20" y="5"/>
                    <a:pt x="19" y="5"/>
                  </a:cubicBezTo>
                  <a:cubicBezTo>
                    <a:pt x="18" y="0"/>
                    <a:pt x="18" y="0"/>
                    <a:pt x="18" y="0"/>
                  </a:cubicBezTo>
                  <a:cubicBezTo>
                    <a:pt x="16" y="0"/>
                    <a:pt x="14" y="0"/>
                    <a:pt x="13" y="1"/>
                  </a:cubicBezTo>
                  <a:cubicBezTo>
                    <a:pt x="13" y="6"/>
                    <a:pt x="13" y="6"/>
                    <a:pt x="13" y="6"/>
                  </a:cubicBezTo>
                  <a:cubicBezTo>
                    <a:pt x="12" y="6"/>
                    <a:pt x="11" y="7"/>
                    <a:pt x="10" y="7"/>
                  </a:cubicBezTo>
                  <a:cubicBezTo>
                    <a:pt x="6" y="5"/>
                    <a:pt x="6" y="5"/>
                    <a:pt x="6" y="5"/>
                  </a:cubicBezTo>
                  <a:cubicBezTo>
                    <a:pt x="4" y="6"/>
                    <a:pt x="3" y="7"/>
                    <a:pt x="2" y="9"/>
                  </a:cubicBezTo>
                  <a:cubicBezTo>
                    <a:pt x="6" y="13"/>
                    <a:pt x="6" y="13"/>
                    <a:pt x="6" y="13"/>
                  </a:cubicBezTo>
                  <a:cubicBezTo>
                    <a:pt x="6" y="13"/>
                    <a:pt x="6" y="14"/>
                    <a:pt x="6" y="14"/>
                  </a:cubicBezTo>
                  <a:cubicBezTo>
                    <a:pt x="5" y="14"/>
                    <a:pt x="5" y="15"/>
                    <a:pt x="5" y="16"/>
                  </a:cubicBezTo>
                  <a:cubicBezTo>
                    <a:pt x="0" y="17"/>
                    <a:pt x="0" y="17"/>
                    <a:pt x="0" y="17"/>
                  </a:cubicBezTo>
                  <a:cubicBezTo>
                    <a:pt x="0" y="19"/>
                    <a:pt x="0" y="21"/>
                    <a:pt x="1" y="23"/>
                  </a:cubicBezTo>
                  <a:cubicBezTo>
                    <a:pt x="6" y="23"/>
                    <a:pt x="6" y="23"/>
                    <a:pt x="6" y="23"/>
                  </a:cubicBezTo>
                  <a:cubicBezTo>
                    <a:pt x="6" y="24"/>
                    <a:pt x="7" y="24"/>
                    <a:pt x="7" y="25"/>
                  </a:cubicBezTo>
                  <a:cubicBezTo>
                    <a:pt x="5" y="30"/>
                    <a:pt x="5" y="30"/>
                    <a:pt x="5" y="30"/>
                  </a:cubicBezTo>
                  <a:cubicBezTo>
                    <a:pt x="6" y="31"/>
                    <a:pt x="7" y="32"/>
                    <a:pt x="9" y="33"/>
                  </a:cubicBezTo>
                  <a:cubicBezTo>
                    <a:pt x="13" y="30"/>
                    <a:pt x="13" y="30"/>
                    <a:pt x="13" y="30"/>
                  </a:cubicBezTo>
                  <a:cubicBezTo>
                    <a:pt x="13" y="30"/>
                    <a:pt x="13" y="30"/>
                    <a:pt x="14" y="30"/>
                  </a:cubicBezTo>
                  <a:cubicBezTo>
                    <a:pt x="14" y="30"/>
                    <a:pt x="15" y="30"/>
                    <a:pt x="15" y="30"/>
                  </a:cubicBezTo>
                  <a:cubicBezTo>
                    <a:pt x="17" y="36"/>
                    <a:pt x="17" y="36"/>
                    <a:pt x="17" y="36"/>
                  </a:cubicBezTo>
                  <a:cubicBezTo>
                    <a:pt x="18" y="36"/>
                    <a:pt x="20" y="35"/>
                    <a:pt x="22" y="35"/>
                  </a:cubicBezTo>
                  <a:cubicBezTo>
                    <a:pt x="22" y="30"/>
                    <a:pt x="22" y="30"/>
                    <a:pt x="22" y="30"/>
                  </a:cubicBezTo>
                  <a:cubicBezTo>
                    <a:pt x="23" y="29"/>
                    <a:pt x="24" y="29"/>
                    <a:pt x="25" y="28"/>
                  </a:cubicBezTo>
                  <a:cubicBezTo>
                    <a:pt x="29" y="31"/>
                    <a:pt x="29" y="31"/>
                    <a:pt x="29" y="31"/>
                  </a:cubicBezTo>
                  <a:cubicBezTo>
                    <a:pt x="30" y="30"/>
                    <a:pt x="31" y="28"/>
                    <a:pt x="32" y="26"/>
                  </a:cubicBezTo>
                  <a:lnTo>
                    <a:pt x="29" y="23"/>
                  </a:lnTo>
                  <a:close/>
                  <a:moveTo>
                    <a:pt x="16" y="23"/>
                  </a:moveTo>
                  <a:cubicBezTo>
                    <a:pt x="13" y="22"/>
                    <a:pt x="11" y="19"/>
                    <a:pt x="12" y="16"/>
                  </a:cubicBezTo>
                  <a:cubicBezTo>
                    <a:pt x="13" y="13"/>
                    <a:pt x="16" y="11"/>
                    <a:pt x="19" y="12"/>
                  </a:cubicBezTo>
                  <a:cubicBezTo>
                    <a:pt x="22" y="13"/>
                    <a:pt x="24" y="16"/>
                    <a:pt x="23" y="19"/>
                  </a:cubicBezTo>
                  <a:cubicBezTo>
                    <a:pt x="22" y="23"/>
                    <a:pt x="19" y="24"/>
                    <a:pt x="16"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04" name="Freeform 29"/>
            <p:cNvSpPr/>
            <p:nvPr/>
          </p:nvSpPr>
          <p:spPr bwMode="auto">
            <a:xfrm>
              <a:off x="1076325" y="2314576"/>
              <a:ext cx="141288" cy="146050"/>
            </a:xfrm>
            <a:custGeom>
              <a:avLst/>
              <a:gdLst>
                <a:gd name="T0" fmla="*/ 133 w 133"/>
                <a:gd name="T1" fmla="*/ 64 h 139"/>
                <a:gd name="T2" fmla="*/ 132 w 133"/>
                <a:gd name="T3" fmla="*/ 57 h 139"/>
                <a:gd name="T4" fmla="*/ 122 w 133"/>
                <a:gd name="T5" fmla="*/ 49 h 139"/>
                <a:gd name="T6" fmla="*/ 119 w 133"/>
                <a:gd name="T7" fmla="*/ 43 h 139"/>
                <a:gd name="T8" fmla="*/ 121 w 133"/>
                <a:gd name="T9" fmla="*/ 29 h 139"/>
                <a:gd name="T10" fmla="*/ 117 w 133"/>
                <a:gd name="T11" fmla="*/ 24 h 139"/>
                <a:gd name="T12" fmla="*/ 104 w 133"/>
                <a:gd name="T13" fmla="*/ 23 h 139"/>
                <a:gd name="T14" fmla="*/ 98 w 133"/>
                <a:gd name="T15" fmla="*/ 19 h 139"/>
                <a:gd name="T16" fmla="*/ 94 w 133"/>
                <a:gd name="T17" fmla="*/ 6 h 139"/>
                <a:gd name="T18" fmla="*/ 87 w 133"/>
                <a:gd name="T19" fmla="*/ 3 h 139"/>
                <a:gd name="T20" fmla="*/ 76 w 133"/>
                <a:gd name="T21" fmla="*/ 9 h 139"/>
                <a:gd name="T22" fmla="*/ 69 w 133"/>
                <a:gd name="T23" fmla="*/ 9 h 139"/>
                <a:gd name="T24" fmla="*/ 64 w 133"/>
                <a:gd name="T25" fmla="*/ 0 h 139"/>
                <a:gd name="T26" fmla="*/ 55 w 133"/>
                <a:gd name="T27" fmla="*/ 10 h 139"/>
                <a:gd name="T28" fmla="*/ 48 w 133"/>
                <a:gd name="T29" fmla="*/ 12 h 139"/>
                <a:gd name="T30" fmla="*/ 36 w 133"/>
                <a:gd name="T31" fmla="*/ 8 h 139"/>
                <a:gd name="T32" fmla="*/ 30 w 133"/>
                <a:gd name="T33" fmla="*/ 11 h 139"/>
                <a:gd name="T34" fmla="*/ 27 w 133"/>
                <a:gd name="T35" fmla="*/ 25 h 139"/>
                <a:gd name="T36" fmla="*/ 23 w 133"/>
                <a:gd name="T37" fmla="*/ 30 h 139"/>
                <a:gd name="T38" fmla="*/ 10 w 133"/>
                <a:gd name="T39" fmla="*/ 33 h 139"/>
                <a:gd name="T40" fmla="*/ 7 w 133"/>
                <a:gd name="T41" fmla="*/ 39 h 139"/>
                <a:gd name="T42" fmla="*/ 11 w 133"/>
                <a:gd name="T43" fmla="*/ 52 h 139"/>
                <a:gd name="T44" fmla="*/ 9 w 133"/>
                <a:gd name="T45" fmla="*/ 59 h 139"/>
                <a:gd name="T46" fmla="*/ 0 w 133"/>
                <a:gd name="T47" fmla="*/ 69 h 139"/>
                <a:gd name="T48" fmla="*/ 0 w 133"/>
                <a:gd name="T49" fmla="*/ 76 h 139"/>
                <a:gd name="T50" fmla="*/ 10 w 133"/>
                <a:gd name="T51" fmla="*/ 85 h 139"/>
                <a:gd name="T52" fmla="*/ 12 w 133"/>
                <a:gd name="T53" fmla="*/ 91 h 139"/>
                <a:gd name="T54" fmla="*/ 9 w 133"/>
                <a:gd name="T55" fmla="*/ 104 h 139"/>
                <a:gd name="T56" fmla="*/ 13 w 133"/>
                <a:gd name="T57" fmla="*/ 110 h 139"/>
                <a:gd name="T58" fmla="*/ 25 w 133"/>
                <a:gd name="T59" fmla="*/ 113 h 139"/>
                <a:gd name="T60" fmla="*/ 30 w 133"/>
                <a:gd name="T61" fmla="*/ 118 h 139"/>
                <a:gd name="T62" fmla="*/ 34 w 133"/>
                <a:gd name="T63" fmla="*/ 130 h 139"/>
                <a:gd name="T64" fmla="*/ 40 w 133"/>
                <a:gd name="T65" fmla="*/ 134 h 139"/>
                <a:gd name="T66" fmla="*/ 52 w 133"/>
                <a:gd name="T67" fmla="*/ 129 h 139"/>
                <a:gd name="T68" fmla="*/ 59 w 133"/>
                <a:gd name="T69" fmla="*/ 130 h 139"/>
                <a:gd name="T70" fmla="*/ 67 w 133"/>
                <a:gd name="T71" fmla="*/ 139 h 139"/>
                <a:gd name="T72" fmla="*/ 73 w 133"/>
                <a:gd name="T73" fmla="*/ 130 h 139"/>
                <a:gd name="T74" fmla="*/ 80 w 133"/>
                <a:gd name="T75" fmla="*/ 129 h 139"/>
                <a:gd name="T76" fmla="*/ 92 w 133"/>
                <a:gd name="T77" fmla="*/ 134 h 139"/>
                <a:gd name="T78" fmla="*/ 98 w 133"/>
                <a:gd name="T79" fmla="*/ 131 h 139"/>
                <a:gd name="T80" fmla="*/ 102 w 133"/>
                <a:gd name="T81" fmla="*/ 118 h 139"/>
                <a:gd name="T82" fmla="*/ 107 w 133"/>
                <a:gd name="T83" fmla="*/ 114 h 139"/>
                <a:gd name="T84" fmla="*/ 120 w 133"/>
                <a:gd name="T85" fmla="*/ 111 h 139"/>
                <a:gd name="T86" fmla="*/ 124 w 133"/>
                <a:gd name="T87" fmla="*/ 105 h 139"/>
                <a:gd name="T88" fmla="*/ 121 w 133"/>
                <a:gd name="T89" fmla="*/ 92 h 139"/>
                <a:gd name="T90" fmla="*/ 123 w 133"/>
                <a:gd name="T91" fmla="*/ 86 h 139"/>
                <a:gd name="T92" fmla="*/ 133 w 133"/>
                <a:gd name="T9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39">
                  <a:moveTo>
                    <a:pt x="125" y="71"/>
                  </a:moveTo>
                  <a:cubicBezTo>
                    <a:pt x="133" y="70"/>
                    <a:pt x="133" y="70"/>
                    <a:pt x="133" y="70"/>
                  </a:cubicBezTo>
                  <a:cubicBezTo>
                    <a:pt x="133" y="68"/>
                    <a:pt x="133" y="66"/>
                    <a:pt x="133" y="64"/>
                  </a:cubicBezTo>
                  <a:cubicBezTo>
                    <a:pt x="125" y="64"/>
                    <a:pt x="125" y="64"/>
                    <a:pt x="125" y="64"/>
                  </a:cubicBezTo>
                  <a:cubicBezTo>
                    <a:pt x="125" y="62"/>
                    <a:pt x="124" y="61"/>
                    <a:pt x="124" y="60"/>
                  </a:cubicBezTo>
                  <a:cubicBezTo>
                    <a:pt x="132" y="57"/>
                    <a:pt x="132" y="57"/>
                    <a:pt x="132" y="57"/>
                  </a:cubicBezTo>
                  <a:cubicBezTo>
                    <a:pt x="132" y="55"/>
                    <a:pt x="131" y="54"/>
                    <a:pt x="131" y="52"/>
                  </a:cubicBezTo>
                  <a:cubicBezTo>
                    <a:pt x="123" y="53"/>
                    <a:pt x="123" y="53"/>
                    <a:pt x="123" y="53"/>
                  </a:cubicBezTo>
                  <a:cubicBezTo>
                    <a:pt x="122" y="52"/>
                    <a:pt x="122" y="50"/>
                    <a:pt x="122" y="49"/>
                  </a:cubicBezTo>
                  <a:cubicBezTo>
                    <a:pt x="129" y="45"/>
                    <a:pt x="129" y="45"/>
                    <a:pt x="129" y="45"/>
                  </a:cubicBezTo>
                  <a:cubicBezTo>
                    <a:pt x="128" y="43"/>
                    <a:pt x="128" y="42"/>
                    <a:pt x="127" y="40"/>
                  </a:cubicBezTo>
                  <a:cubicBezTo>
                    <a:pt x="119" y="43"/>
                    <a:pt x="119" y="43"/>
                    <a:pt x="119" y="43"/>
                  </a:cubicBezTo>
                  <a:cubicBezTo>
                    <a:pt x="119" y="42"/>
                    <a:pt x="118" y="40"/>
                    <a:pt x="117" y="39"/>
                  </a:cubicBezTo>
                  <a:cubicBezTo>
                    <a:pt x="124" y="34"/>
                    <a:pt x="124" y="34"/>
                    <a:pt x="124" y="34"/>
                  </a:cubicBezTo>
                  <a:cubicBezTo>
                    <a:pt x="123" y="32"/>
                    <a:pt x="122" y="31"/>
                    <a:pt x="121" y="29"/>
                  </a:cubicBezTo>
                  <a:cubicBezTo>
                    <a:pt x="114" y="33"/>
                    <a:pt x="114" y="33"/>
                    <a:pt x="114" y="33"/>
                  </a:cubicBezTo>
                  <a:cubicBezTo>
                    <a:pt x="113" y="32"/>
                    <a:pt x="112" y="31"/>
                    <a:pt x="111" y="30"/>
                  </a:cubicBezTo>
                  <a:cubicBezTo>
                    <a:pt x="117" y="24"/>
                    <a:pt x="117" y="24"/>
                    <a:pt x="117" y="24"/>
                  </a:cubicBezTo>
                  <a:cubicBezTo>
                    <a:pt x="116" y="23"/>
                    <a:pt x="114" y="21"/>
                    <a:pt x="113" y="20"/>
                  </a:cubicBezTo>
                  <a:cubicBezTo>
                    <a:pt x="107" y="25"/>
                    <a:pt x="107" y="25"/>
                    <a:pt x="107" y="25"/>
                  </a:cubicBezTo>
                  <a:cubicBezTo>
                    <a:pt x="106" y="24"/>
                    <a:pt x="105" y="23"/>
                    <a:pt x="104" y="23"/>
                  </a:cubicBezTo>
                  <a:cubicBezTo>
                    <a:pt x="108" y="15"/>
                    <a:pt x="108" y="15"/>
                    <a:pt x="108" y="15"/>
                  </a:cubicBezTo>
                  <a:cubicBezTo>
                    <a:pt x="107" y="14"/>
                    <a:pt x="105" y="13"/>
                    <a:pt x="104" y="12"/>
                  </a:cubicBezTo>
                  <a:cubicBezTo>
                    <a:pt x="98" y="19"/>
                    <a:pt x="98" y="19"/>
                    <a:pt x="98" y="19"/>
                  </a:cubicBezTo>
                  <a:cubicBezTo>
                    <a:pt x="97" y="18"/>
                    <a:pt x="96" y="17"/>
                    <a:pt x="95" y="16"/>
                  </a:cubicBezTo>
                  <a:cubicBezTo>
                    <a:pt x="98" y="8"/>
                    <a:pt x="98" y="8"/>
                    <a:pt x="98" y="8"/>
                  </a:cubicBezTo>
                  <a:cubicBezTo>
                    <a:pt x="97" y="8"/>
                    <a:pt x="95" y="7"/>
                    <a:pt x="94" y="6"/>
                  </a:cubicBezTo>
                  <a:cubicBezTo>
                    <a:pt x="89" y="13"/>
                    <a:pt x="89" y="13"/>
                    <a:pt x="89" y="13"/>
                  </a:cubicBezTo>
                  <a:cubicBezTo>
                    <a:pt x="88" y="13"/>
                    <a:pt x="87" y="12"/>
                    <a:pt x="86" y="12"/>
                  </a:cubicBezTo>
                  <a:cubicBezTo>
                    <a:pt x="87" y="3"/>
                    <a:pt x="87" y="3"/>
                    <a:pt x="87" y="3"/>
                  </a:cubicBezTo>
                  <a:cubicBezTo>
                    <a:pt x="86" y="3"/>
                    <a:pt x="84" y="2"/>
                    <a:pt x="82" y="2"/>
                  </a:cubicBezTo>
                  <a:cubicBezTo>
                    <a:pt x="79" y="10"/>
                    <a:pt x="79" y="10"/>
                    <a:pt x="79" y="10"/>
                  </a:cubicBezTo>
                  <a:cubicBezTo>
                    <a:pt x="78" y="10"/>
                    <a:pt x="77" y="10"/>
                    <a:pt x="76" y="9"/>
                  </a:cubicBezTo>
                  <a:cubicBezTo>
                    <a:pt x="76" y="1"/>
                    <a:pt x="76" y="1"/>
                    <a:pt x="76" y="1"/>
                  </a:cubicBezTo>
                  <a:cubicBezTo>
                    <a:pt x="74" y="0"/>
                    <a:pt x="72" y="0"/>
                    <a:pt x="70" y="0"/>
                  </a:cubicBezTo>
                  <a:cubicBezTo>
                    <a:pt x="69" y="9"/>
                    <a:pt x="69" y="9"/>
                    <a:pt x="69" y="9"/>
                  </a:cubicBezTo>
                  <a:cubicBezTo>
                    <a:pt x="68" y="9"/>
                    <a:pt x="67" y="9"/>
                    <a:pt x="67" y="9"/>
                  </a:cubicBezTo>
                  <a:cubicBezTo>
                    <a:pt x="66" y="9"/>
                    <a:pt x="66" y="9"/>
                    <a:pt x="65" y="9"/>
                  </a:cubicBezTo>
                  <a:cubicBezTo>
                    <a:pt x="64" y="0"/>
                    <a:pt x="64" y="0"/>
                    <a:pt x="64" y="0"/>
                  </a:cubicBezTo>
                  <a:cubicBezTo>
                    <a:pt x="62" y="0"/>
                    <a:pt x="60" y="0"/>
                    <a:pt x="59" y="1"/>
                  </a:cubicBezTo>
                  <a:cubicBezTo>
                    <a:pt x="58" y="9"/>
                    <a:pt x="58" y="9"/>
                    <a:pt x="58" y="9"/>
                  </a:cubicBezTo>
                  <a:cubicBezTo>
                    <a:pt x="57" y="9"/>
                    <a:pt x="56" y="10"/>
                    <a:pt x="55" y="10"/>
                  </a:cubicBezTo>
                  <a:cubicBezTo>
                    <a:pt x="52" y="2"/>
                    <a:pt x="52" y="2"/>
                    <a:pt x="52" y="2"/>
                  </a:cubicBezTo>
                  <a:cubicBezTo>
                    <a:pt x="50" y="2"/>
                    <a:pt x="49" y="3"/>
                    <a:pt x="47" y="3"/>
                  </a:cubicBezTo>
                  <a:cubicBezTo>
                    <a:pt x="48" y="12"/>
                    <a:pt x="48" y="12"/>
                    <a:pt x="48" y="12"/>
                  </a:cubicBezTo>
                  <a:cubicBezTo>
                    <a:pt x="47" y="12"/>
                    <a:pt x="46" y="13"/>
                    <a:pt x="45" y="13"/>
                  </a:cubicBezTo>
                  <a:cubicBezTo>
                    <a:pt x="41" y="6"/>
                    <a:pt x="41" y="6"/>
                    <a:pt x="41" y="6"/>
                  </a:cubicBezTo>
                  <a:cubicBezTo>
                    <a:pt x="39" y="6"/>
                    <a:pt x="37" y="7"/>
                    <a:pt x="36" y="8"/>
                  </a:cubicBezTo>
                  <a:cubicBezTo>
                    <a:pt x="39" y="16"/>
                    <a:pt x="39" y="16"/>
                    <a:pt x="39" y="16"/>
                  </a:cubicBezTo>
                  <a:cubicBezTo>
                    <a:pt x="38" y="17"/>
                    <a:pt x="37" y="17"/>
                    <a:pt x="35" y="18"/>
                  </a:cubicBezTo>
                  <a:cubicBezTo>
                    <a:pt x="30" y="11"/>
                    <a:pt x="30" y="11"/>
                    <a:pt x="30" y="11"/>
                  </a:cubicBezTo>
                  <a:cubicBezTo>
                    <a:pt x="29" y="12"/>
                    <a:pt x="27" y="14"/>
                    <a:pt x="26" y="15"/>
                  </a:cubicBezTo>
                  <a:cubicBezTo>
                    <a:pt x="30" y="22"/>
                    <a:pt x="30" y="22"/>
                    <a:pt x="30" y="22"/>
                  </a:cubicBezTo>
                  <a:cubicBezTo>
                    <a:pt x="29" y="23"/>
                    <a:pt x="28" y="24"/>
                    <a:pt x="27" y="25"/>
                  </a:cubicBezTo>
                  <a:cubicBezTo>
                    <a:pt x="21" y="19"/>
                    <a:pt x="21" y="19"/>
                    <a:pt x="21" y="19"/>
                  </a:cubicBezTo>
                  <a:cubicBezTo>
                    <a:pt x="20" y="20"/>
                    <a:pt x="18" y="22"/>
                    <a:pt x="17" y="23"/>
                  </a:cubicBezTo>
                  <a:cubicBezTo>
                    <a:pt x="23" y="30"/>
                    <a:pt x="23" y="30"/>
                    <a:pt x="23" y="30"/>
                  </a:cubicBezTo>
                  <a:cubicBezTo>
                    <a:pt x="22" y="31"/>
                    <a:pt x="21" y="32"/>
                    <a:pt x="20" y="33"/>
                  </a:cubicBezTo>
                  <a:cubicBezTo>
                    <a:pt x="13" y="29"/>
                    <a:pt x="13" y="29"/>
                    <a:pt x="13" y="29"/>
                  </a:cubicBezTo>
                  <a:cubicBezTo>
                    <a:pt x="12" y="30"/>
                    <a:pt x="11" y="32"/>
                    <a:pt x="10" y="33"/>
                  </a:cubicBezTo>
                  <a:cubicBezTo>
                    <a:pt x="16" y="39"/>
                    <a:pt x="16" y="39"/>
                    <a:pt x="16" y="39"/>
                  </a:cubicBezTo>
                  <a:cubicBezTo>
                    <a:pt x="16" y="40"/>
                    <a:pt x="15" y="41"/>
                    <a:pt x="15" y="42"/>
                  </a:cubicBezTo>
                  <a:cubicBezTo>
                    <a:pt x="7" y="39"/>
                    <a:pt x="7" y="39"/>
                    <a:pt x="7" y="39"/>
                  </a:cubicBezTo>
                  <a:cubicBezTo>
                    <a:pt x="6" y="41"/>
                    <a:pt x="5" y="43"/>
                    <a:pt x="5" y="44"/>
                  </a:cubicBezTo>
                  <a:cubicBezTo>
                    <a:pt x="12" y="48"/>
                    <a:pt x="12" y="48"/>
                    <a:pt x="12" y="48"/>
                  </a:cubicBezTo>
                  <a:cubicBezTo>
                    <a:pt x="11" y="50"/>
                    <a:pt x="11" y="51"/>
                    <a:pt x="11" y="52"/>
                  </a:cubicBezTo>
                  <a:cubicBezTo>
                    <a:pt x="2" y="51"/>
                    <a:pt x="2" y="51"/>
                    <a:pt x="2" y="51"/>
                  </a:cubicBezTo>
                  <a:cubicBezTo>
                    <a:pt x="2" y="53"/>
                    <a:pt x="2" y="54"/>
                    <a:pt x="1" y="56"/>
                  </a:cubicBezTo>
                  <a:cubicBezTo>
                    <a:pt x="9" y="59"/>
                    <a:pt x="9" y="59"/>
                    <a:pt x="9" y="59"/>
                  </a:cubicBezTo>
                  <a:cubicBezTo>
                    <a:pt x="9" y="60"/>
                    <a:pt x="9" y="62"/>
                    <a:pt x="9" y="63"/>
                  </a:cubicBezTo>
                  <a:cubicBezTo>
                    <a:pt x="0" y="63"/>
                    <a:pt x="0" y="63"/>
                    <a:pt x="0" y="63"/>
                  </a:cubicBezTo>
                  <a:cubicBezTo>
                    <a:pt x="0" y="65"/>
                    <a:pt x="0" y="67"/>
                    <a:pt x="0" y="69"/>
                  </a:cubicBezTo>
                  <a:cubicBezTo>
                    <a:pt x="8" y="70"/>
                    <a:pt x="8" y="70"/>
                    <a:pt x="8" y="70"/>
                  </a:cubicBezTo>
                  <a:cubicBezTo>
                    <a:pt x="8" y="71"/>
                    <a:pt x="8" y="72"/>
                    <a:pt x="8" y="74"/>
                  </a:cubicBezTo>
                  <a:cubicBezTo>
                    <a:pt x="0" y="76"/>
                    <a:pt x="0" y="76"/>
                    <a:pt x="0" y="76"/>
                  </a:cubicBezTo>
                  <a:cubicBezTo>
                    <a:pt x="0" y="77"/>
                    <a:pt x="1" y="79"/>
                    <a:pt x="1" y="81"/>
                  </a:cubicBezTo>
                  <a:cubicBezTo>
                    <a:pt x="9" y="81"/>
                    <a:pt x="9" y="81"/>
                    <a:pt x="9" y="81"/>
                  </a:cubicBezTo>
                  <a:cubicBezTo>
                    <a:pt x="9" y="82"/>
                    <a:pt x="10" y="83"/>
                    <a:pt x="10" y="85"/>
                  </a:cubicBezTo>
                  <a:cubicBezTo>
                    <a:pt x="2" y="88"/>
                    <a:pt x="2" y="88"/>
                    <a:pt x="2" y="88"/>
                  </a:cubicBezTo>
                  <a:cubicBezTo>
                    <a:pt x="3" y="90"/>
                    <a:pt x="3" y="91"/>
                    <a:pt x="4" y="93"/>
                  </a:cubicBezTo>
                  <a:cubicBezTo>
                    <a:pt x="12" y="91"/>
                    <a:pt x="12" y="91"/>
                    <a:pt x="12" y="91"/>
                  </a:cubicBezTo>
                  <a:cubicBezTo>
                    <a:pt x="12" y="93"/>
                    <a:pt x="13" y="94"/>
                    <a:pt x="13" y="95"/>
                  </a:cubicBezTo>
                  <a:cubicBezTo>
                    <a:pt x="7" y="100"/>
                    <a:pt x="7" y="100"/>
                    <a:pt x="7" y="100"/>
                  </a:cubicBezTo>
                  <a:cubicBezTo>
                    <a:pt x="7" y="101"/>
                    <a:pt x="8" y="103"/>
                    <a:pt x="9" y="104"/>
                  </a:cubicBezTo>
                  <a:cubicBezTo>
                    <a:pt x="17" y="101"/>
                    <a:pt x="17" y="101"/>
                    <a:pt x="17" y="101"/>
                  </a:cubicBezTo>
                  <a:cubicBezTo>
                    <a:pt x="17" y="102"/>
                    <a:pt x="18" y="103"/>
                    <a:pt x="19" y="105"/>
                  </a:cubicBezTo>
                  <a:cubicBezTo>
                    <a:pt x="13" y="110"/>
                    <a:pt x="13" y="110"/>
                    <a:pt x="13" y="110"/>
                  </a:cubicBezTo>
                  <a:cubicBezTo>
                    <a:pt x="14" y="112"/>
                    <a:pt x="15" y="113"/>
                    <a:pt x="16" y="115"/>
                  </a:cubicBezTo>
                  <a:cubicBezTo>
                    <a:pt x="23" y="110"/>
                    <a:pt x="23" y="110"/>
                    <a:pt x="23" y="110"/>
                  </a:cubicBezTo>
                  <a:cubicBezTo>
                    <a:pt x="24" y="111"/>
                    <a:pt x="24" y="112"/>
                    <a:pt x="25" y="113"/>
                  </a:cubicBezTo>
                  <a:cubicBezTo>
                    <a:pt x="20" y="120"/>
                    <a:pt x="20" y="120"/>
                    <a:pt x="20" y="120"/>
                  </a:cubicBezTo>
                  <a:cubicBezTo>
                    <a:pt x="22" y="121"/>
                    <a:pt x="23" y="122"/>
                    <a:pt x="24" y="123"/>
                  </a:cubicBezTo>
                  <a:cubicBezTo>
                    <a:pt x="30" y="118"/>
                    <a:pt x="30" y="118"/>
                    <a:pt x="30" y="118"/>
                  </a:cubicBezTo>
                  <a:cubicBezTo>
                    <a:pt x="31" y="118"/>
                    <a:pt x="32" y="119"/>
                    <a:pt x="33" y="120"/>
                  </a:cubicBezTo>
                  <a:cubicBezTo>
                    <a:pt x="30" y="128"/>
                    <a:pt x="30" y="128"/>
                    <a:pt x="30" y="128"/>
                  </a:cubicBezTo>
                  <a:cubicBezTo>
                    <a:pt x="31" y="129"/>
                    <a:pt x="33" y="130"/>
                    <a:pt x="34" y="130"/>
                  </a:cubicBezTo>
                  <a:cubicBezTo>
                    <a:pt x="39" y="124"/>
                    <a:pt x="39" y="124"/>
                    <a:pt x="39" y="124"/>
                  </a:cubicBezTo>
                  <a:cubicBezTo>
                    <a:pt x="40" y="124"/>
                    <a:pt x="41" y="125"/>
                    <a:pt x="43" y="125"/>
                  </a:cubicBezTo>
                  <a:cubicBezTo>
                    <a:pt x="40" y="134"/>
                    <a:pt x="40" y="134"/>
                    <a:pt x="40" y="134"/>
                  </a:cubicBezTo>
                  <a:cubicBezTo>
                    <a:pt x="42" y="134"/>
                    <a:pt x="43" y="135"/>
                    <a:pt x="45" y="136"/>
                  </a:cubicBezTo>
                  <a:cubicBezTo>
                    <a:pt x="49" y="128"/>
                    <a:pt x="49" y="128"/>
                    <a:pt x="49" y="128"/>
                  </a:cubicBezTo>
                  <a:cubicBezTo>
                    <a:pt x="50" y="128"/>
                    <a:pt x="51" y="129"/>
                    <a:pt x="52" y="129"/>
                  </a:cubicBezTo>
                  <a:cubicBezTo>
                    <a:pt x="52" y="138"/>
                    <a:pt x="52" y="138"/>
                    <a:pt x="52" y="138"/>
                  </a:cubicBezTo>
                  <a:cubicBezTo>
                    <a:pt x="53" y="138"/>
                    <a:pt x="55" y="138"/>
                    <a:pt x="57" y="139"/>
                  </a:cubicBezTo>
                  <a:cubicBezTo>
                    <a:pt x="59" y="130"/>
                    <a:pt x="59" y="130"/>
                    <a:pt x="59" y="130"/>
                  </a:cubicBezTo>
                  <a:cubicBezTo>
                    <a:pt x="60" y="130"/>
                    <a:pt x="62" y="131"/>
                    <a:pt x="63" y="131"/>
                  </a:cubicBezTo>
                  <a:cubicBezTo>
                    <a:pt x="64" y="139"/>
                    <a:pt x="64" y="139"/>
                    <a:pt x="64" y="139"/>
                  </a:cubicBezTo>
                  <a:cubicBezTo>
                    <a:pt x="65" y="139"/>
                    <a:pt x="66" y="139"/>
                    <a:pt x="67" y="139"/>
                  </a:cubicBezTo>
                  <a:cubicBezTo>
                    <a:pt x="67" y="139"/>
                    <a:pt x="68" y="139"/>
                    <a:pt x="69" y="139"/>
                  </a:cubicBezTo>
                  <a:cubicBezTo>
                    <a:pt x="69" y="131"/>
                    <a:pt x="69" y="131"/>
                    <a:pt x="69" y="131"/>
                  </a:cubicBezTo>
                  <a:cubicBezTo>
                    <a:pt x="71" y="131"/>
                    <a:pt x="72" y="131"/>
                    <a:pt x="73" y="130"/>
                  </a:cubicBezTo>
                  <a:cubicBezTo>
                    <a:pt x="75" y="139"/>
                    <a:pt x="75" y="139"/>
                    <a:pt x="75" y="139"/>
                  </a:cubicBezTo>
                  <a:cubicBezTo>
                    <a:pt x="77" y="138"/>
                    <a:pt x="79" y="138"/>
                    <a:pt x="81" y="138"/>
                  </a:cubicBezTo>
                  <a:cubicBezTo>
                    <a:pt x="80" y="129"/>
                    <a:pt x="80" y="129"/>
                    <a:pt x="80" y="129"/>
                  </a:cubicBezTo>
                  <a:cubicBezTo>
                    <a:pt x="81" y="129"/>
                    <a:pt x="82" y="129"/>
                    <a:pt x="84" y="128"/>
                  </a:cubicBezTo>
                  <a:cubicBezTo>
                    <a:pt x="87" y="136"/>
                    <a:pt x="87" y="136"/>
                    <a:pt x="87" y="136"/>
                  </a:cubicBezTo>
                  <a:cubicBezTo>
                    <a:pt x="89" y="135"/>
                    <a:pt x="90" y="135"/>
                    <a:pt x="92" y="134"/>
                  </a:cubicBezTo>
                  <a:cubicBezTo>
                    <a:pt x="90" y="126"/>
                    <a:pt x="90" y="126"/>
                    <a:pt x="90" y="126"/>
                  </a:cubicBezTo>
                  <a:cubicBezTo>
                    <a:pt x="91" y="125"/>
                    <a:pt x="92" y="125"/>
                    <a:pt x="93" y="124"/>
                  </a:cubicBezTo>
                  <a:cubicBezTo>
                    <a:pt x="98" y="131"/>
                    <a:pt x="98" y="131"/>
                    <a:pt x="98" y="131"/>
                  </a:cubicBezTo>
                  <a:cubicBezTo>
                    <a:pt x="100" y="130"/>
                    <a:pt x="101" y="129"/>
                    <a:pt x="103" y="128"/>
                  </a:cubicBezTo>
                  <a:cubicBezTo>
                    <a:pt x="99" y="121"/>
                    <a:pt x="99" y="121"/>
                    <a:pt x="99" y="121"/>
                  </a:cubicBezTo>
                  <a:cubicBezTo>
                    <a:pt x="100" y="120"/>
                    <a:pt x="101" y="119"/>
                    <a:pt x="102" y="118"/>
                  </a:cubicBezTo>
                  <a:cubicBezTo>
                    <a:pt x="108" y="124"/>
                    <a:pt x="108" y="124"/>
                    <a:pt x="108" y="124"/>
                  </a:cubicBezTo>
                  <a:cubicBezTo>
                    <a:pt x="109" y="123"/>
                    <a:pt x="111" y="122"/>
                    <a:pt x="112" y="121"/>
                  </a:cubicBezTo>
                  <a:cubicBezTo>
                    <a:pt x="107" y="114"/>
                    <a:pt x="107" y="114"/>
                    <a:pt x="107" y="114"/>
                  </a:cubicBezTo>
                  <a:cubicBezTo>
                    <a:pt x="108" y="113"/>
                    <a:pt x="109" y="112"/>
                    <a:pt x="110" y="111"/>
                  </a:cubicBezTo>
                  <a:cubicBezTo>
                    <a:pt x="117" y="116"/>
                    <a:pt x="117" y="116"/>
                    <a:pt x="117" y="116"/>
                  </a:cubicBezTo>
                  <a:cubicBezTo>
                    <a:pt x="118" y="114"/>
                    <a:pt x="119" y="113"/>
                    <a:pt x="120" y="111"/>
                  </a:cubicBezTo>
                  <a:cubicBezTo>
                    <a:pt x="114" y="105"/>
                    <a:pt x="114" y="105"/>
                    <a:pt x="114" y="105"/>
                  </a:cubicBezTo>
                  <a:cubicBezTo>
                    <a:pt x="115" y="104"/>
                    <a:pt x="116" y="103"/>
                    <a:pt x="116" y="102"/>
                  </a:cubicBezTo>
                  <a:cubicBezTo>
                    <a:pt x="124" y="105"/>
                    <a:pt x="124" y="105"/>
                    <a:pt x="124" y="105"/>
                  </a:cubicBezTo>
                  <a:cubicBezTo>
                    <a:pt x="125" y="104"/>
                    <a:pt x="126" y="102"/>
                    <a:pt x="126" y="101"/>
                  </a:cubicBezTo>
                  <a:cubicBezTo>
                    <a:pt x="119" y="96"/>
                    <a:pt x="119" y="96"/>
                    <a:pt x="119" y="96"/>
                  </a:cubicBezTo>
                  <a:cubicBezTo>
                    <a:pt x="120" y="95"/>
                    <a:pt x="120" y="93"/>
                    <a:pt x="121" y="92"/>
                  </a:cubicBezTo>
                  <a:cubicBezTo>
                    <a:pt x="129" y="94"/>
                    <a:pt x="129" y="94"/>
                    <a:pt x="129" y="94"/>
                  </a:cubicBezTo>
                  <a:cubicBezTo>
                    <a:pt x="130" y="92"/>
                    <a:pt x="130" y="91"/>
                    <a:pt x="131" y="89"/>
                  </a:cubicBezTo>
                  <a:cubicBezTo>
                    <a:pt x="123" y="86"/>
                    <a:pt x="123" y="86"/>
                    <a:pt x="123" y="86"/>
                  </a:cubicBezTo>
                  <a:cubicBezTo>
                    <a:pt x="123" y="84"/>
                    <a:pt x="124" y="83"/>
                    <a:pt x="124" y="82"/>
                  </a:cubicBezTo>
                  <a:cubicBezTo>
                    <a:pt x="132" y="82"/>
                    <a:pt x="132" y="82"/>
                    <a:pt x="132" y="82"/>
                  </a:cubicBezTo>
                  <a:cubicBezTo>
                    <a:pt x="132" y="80"/>
                    <a:pt x="133" y="79"/>
                    <a:pt x="133" y="77"/>
                  </a:cubicBezTo>
                  <a:cubicBezTo>
                    <a:pt x="125" y="75"/>
                    <a:pt x="125" y="75"/>
                    <a:pt x="125" y="75"/>
                  </a:cubicBezTo>
                  <a:cubicBezTo>
                    <a:pt x="125" y="73"/>
                    <a:pt x="125" y="72"/>
                    <a:pt x="125"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05" name="Freeform 30"/>
            <p:cNvSpPr/>
            <p:nvPr/>
          </p:nvSpPr>
          <p:spPr bwMode="auto">
            <a:xfrm>
              <a:off x="1157288" y="2359026"/>
              <a:ext cx="46038" cy="28575"/>
            </a:xfrm>
            <a:custGeom>
              <a:avLst/>
              <a:gdLst>
                <a:gd name="T0" fmla="*/ 44 w 44"/>
                <a:gd name="T1" fmla="*/ 26 h 26"/>
                <a:gd name="T2" fmla="*/ 1 w 44"/>
                <a:gd name="T3" fmla="*/ 26 h 26"/>
                <a:gd name="T4" fmla="*/ 0 w 44"/>
                <a:gd name="T5" fmla="*/ 22 h 26"/>
                <a:gd name="T6" fmla="*/ 37 w 44"/>
                <a:gd name="T7" fmla="*/ 0 h 26"/>
                <a:gd name="T8" fmla="*/ 44 w 44"/>
                <a:gd name="T9" fmla="*/ 26 h 26"/>
              </a:gdLst>
              <a:ahLst/>
              <a:cxnLst>
                <a:cxn ang="0">
                  <a:pos x="T0" y="T1"/>
                </a:cxn>
                <a:cxn ang="0">
                  <a:pos x="T2" y="T3"/>
                </a:cxn>
                <a:cxn ang="0">
                  <a:pos x="T4" y="T5"/>
                </a:cxn>
                <a:cxn ang="0">
                  <a:pos x="T6" y="T7"/>
                </a:cxn>
                <a:cxn ang="0">
                  <a:pos x="T8" y="T9"/>
                </a:cxn>
              </a:cxnLst>
              <a:rect l="0" t="0" r="r" b="b"/>
              <a:pathLst>
                <a:path w="44" h="26">
                  <a:moveTo>
                    <a:pt x="44" y="26"/>
                  </a:moveTo>
                  <a:cubicBezTo>
                    <a:pt x="1" y="26"/>
                    <a:pt x="1" y="26"/>
                    <a:pt x="1" y="26"/>
                  </a:cubicBezTo>
                  <a:cubicBezTo>
                    <a:pt x="1" y="25"/>
                    <a:pt x="0" y="23"/>
                    <a:pt x="0" y="22"/>
                  </a:cubicBezTo>
                  <a:cubicBezTo>
                    <a:pt x="37" y="0"/>
                    <a:pt x="37" y="0"/>
                    <a:pt x="37" y="0"/>
                  </a:cubicBezTo>
                  <a:cubicBezTo>
                    <a:pt x="41" y="7"/>
                    <a:pt x="44" y="16"/>
                    <a:pt x="4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06" name="Oval 31"/>
            <p:cNvSpPr>
              <a:spLocks noChangeArrowheads="1"/>
            </p:cNvSpPr>
            <p:nvPr/>
          </p:nvSpPr>
          <p:spPr bwMode="auto">
            <a:xfrm>
              <a:off x="1143000" y="2382838"/>
              <a:ext cx="9525" cy="111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07" name="Freeform 32"/>
            <p:cNvSpPr/>
            <p:nvPr/>
          </p:nvSpPr>
          <p:spPr bwMode="auto">
            <a:xfrm>
              <a:off x="1152525" y="2336801"/>
              <a:ext cx="42863" cy="44450"/>
            </a:xfrm>
            <a:custGeom>
              <a:avLst/>
              <a:gdLst>
                <a:gd name="T0" fmla="*/ 40 w 40"/>
                <a:gd name="T1" fmla="*/ 19 h 42"/>
                <a:gd name="T2" fmla="*/ 3 w 40"/>
                <a:gd name="T3" fmla="*/ 42 h 42"/>
                <a:gd name="T4" fmla="*/ 0 w 40"/>
                <a:gd name="T5" fmla="*/ 39 h 42"/>
                <a:gd name="T6" fmla="*/ 22 w 40"/>
                <a:gd name="T7" fmla="*/ 0 h 42"/>
                <a:gd name="T8" fmla="*/ 40 w 40"/>
                <a:gd name="T9" fmla="*/ 19 h 42"/>
              </a:gdLst>
              <a:ahLst/>
              <a:cxnLst>
                <a:cxn ang="0">
                  <a:pos x="T0" y="T1"/>
                </a:cxn>
                <a:cxn ang="0">
                  <a:pos x="T2" y="T3"/>
                </a:cxn>
                <a:cxn ang="0">
                  <a:pos x="T4" y="T5"/>
                </a:cxn>
                <a:cxn ang="0">
                  <a:pos x="T6" y="T7"/>
                </a:cxn>
                <a:cxn ang="0">
                  <a:pos x="T8" y="T9"/>
                </a:cxn>
              </a:cxnLst>
              <a:rect l="0" t="0" r="r" b="b"/>
              <a:pathLst>
                <a:path w="40" h="42">
                  <a:moveTo>
                    <a:pt x="40" y="19"/>
                  </a:moveTo>
                  <a:cubicBezTo>
                    <a:pt x="3" y="42"/>
                    <a:pt x="3" y="42"/>
                    <a:pt x="3" y="42"/>
                  </a:cubicBezTo>
                  <a:cubicBezTo>
                    <a:pt x="2" y="41"/>
                    <a:pt x="1" y="40"/>
                    <a:pt x="0" y="39"/>
                  </a:cubicBezTo>
                  <a:cubicBezTo>
                    <a:pt x="22" y="0"/>
                    <a:pt x="22" y="0"/>
                    <a:pt x="22" y="0"/>
                  </a:cubicBezTo>
                  <a:cubicBezTo>
                    <a:pt x="30" y="5"/>
                    <a:pt x="36" y="11"/>
                    <a:pt x="4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08" name="Freeform 33"/>
            <p:cNvSpPr/>
            <p:nvPr/>
          </p:nvSpPr>
          <p:spPr bwMode="auto">
            <a:xfrm>
              <a:off x="1147763" y="2328863"/>
              <a:ext cx="26988" cy="49213"/>
            </a:xfrm>
            <a:custGeom>
              <a:avLst/>
              <a:gdLst>
                <a:gd name="T0" fmla="*/ 26 w 26"/>
                <a:gd name="T1" fmla="*/ 7 h 46"/>
                <a:gd name="T2" fmla="*/ 4 w 26"/>
                <a:gd name="T3" fmla="*/ 46 h 46"/>
                <a:gd name="T4" fmla="*/ 0 w 26"/>
                <a:gd name="T5" fmla="*/ 45 h 46"/>
                <a:gd name="T6" fmla="*/ 0 w 26"/>
                <a:gd name="T7" fmla="*/ 0 h 46"/>
                <a:gd name="T8" fmla="*/ 26 w 26"/>
                <a:gd name="T9" fmla="*/ 7 h 46"/>
              </a:gdLst>
              <a:ahLst/>
              <a:cxnLst>
                <a:cxn ang="0">
                  <a:pos x="T0" y="T1"/>
                </a:cxn>
                <a:cxn ang="0">
                  <a:pos x="T2" y="T3"/>
                </a:cxn>
                <a:cxn ang="0">
                  <a:pos x="T4" y="T5"/>
                </a:cxn>
                <a:cxn ang="0">
                  <a:pos x="T6" y="T7"/>
                </a:cxn>
                <a:cxn ang="0">
                  <a:pos x="T8" y="T9"/>
                </a:cxn>
              </a:cxnLst>
              <a:rect l="0" t="0" r="r" b="b"/>
              <a:pathLst>
                <a:path w="26" h="46">
                  <a:moveTo>
                    <a:pt x="26" y="7"/>
                  </a:moveTo>
                  <a:cubicBezTo>
                    <a:pt x="4" y="46"/>
                    <a:pt x="4" y="46"/>
                    <a:pt x="4" y="46"/>
                  </a:cubicBezTo>
                  <a:cubicBezTo>
                    <a:pt x="3" y="46"/>
                    <a:pt x="2" y="45"/>
                    <a:pt x="0" y="45"/>
                  </a:cubicBezTo>
                  <a:cubicBezTo>
                    <a:pt x="0" y="0"/>
                    <a:pt x="0" y="0"/>
                    <a:pt x="0" y="0"/>
                  </a:cubicBezTo>
                  <a:cubicBezTo>
                    <a:pt x="10" y="0"/>
                    <a:pt x="18" y="3"/>
                    <a:pt x="2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09" name="Freeform 34"/>
            <p:cNvSpPr/>
            <p:nvPr/>
          </p:nvSpPr>
          <p:spPr bwMode="auto">
            <a:xfrm>
              <a:off x="1120775" y="2328863"/>
              <a:ext cx="25400" cy="49213"/>
            </a:xfrm>
            <a:custGeom>
              <a:avLst/>
              <a:gdLst>
                <a:gd name="T0" fmla="*/ 25 w 25"/>
                <a:gd name="T1" fmla="*/ 0 h 46"/>
                <a:gd name="T2" fmla="*/ 25 w 25"/>
                <a:gd name="T3" fmla="*/ 45 h 46"/>
                <a:gd name="T4" fmla="*/ 21 w 25"/>
                <a:gd name="T5" fmla="*/ 46 h 46"/>
                <a:gd name="T6" fmla="*/ 0 w 25"/>
                <a:gd name="T7" fmla="*/ 7 h 46"/>
                <a:gd name="T8" fmla="*/ 25 w 25"/>
                <a:gd name="T9" fmla="*/ 0 h 46"/>
              </a:gdLst>
              <a:ahLst/>
              <a:cxnLst>
                <a:cxn ang="0">
                  <a:pos x="T0" y="T1"/>
                </a:cxn>
                <a:cxn ang="0">
                  <a:pos x="T2" y="T3"/>
                </a:cxn>
                <a:cxn ang="0">
                  <a:pos x="T4" y="T5"/>
                </a:cxn>
                <a:cxn ang="0">
                  <a:pos x="T6" y="T7"/>
                </a:cxn>
                <a:cxn ang="0">
                  <a:pos x="T8" y="T9"/>
                </a:cxn>
              </a:cxnLst>
              <a:rect l="0" t="0" r="r" b="b"/>
              <a:pathLst>
                <a:path w="25" h="46">
                  <a:moveTo>
                    <a:pt x="25" y="0"/>
                  </a:moveTo>
                  <a:cubicBezTo>
                    <a:pt x="25" y="45"/>
                    <a:pt x="25" y="45"/>
                    <a:pt x="25" y="45"/>
                  </a:cubicBezTo>
                  <a:cubicBezTo>
                    <a:pt x="24" y="45"/>
                    <a:pt x="22" y="46"/>
                    <a:pt x="21" y="46"/>
                  </a:cubicBezTo>
                  <a:cubicBezTo>
                    <a:pt x="0" y="7"/>
                    <a:pt x="0" y="7"/>
                    <a:pt x="0" y="7"/>
                  </a:cubicBezTo>
                  <a:cubicBezTo>
                    <a:pt x="7" y="3"/>
                    <a:pt x="16"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10" name="Freeform 35"/>
            <p:cNvSpPr/>
            <p:nvPr/>
          </p:nvSpPr>
          <p:spPr bwMode="auto">
            <a:xfrm>
              <a:off x="1098550" y="2336801"/>
              <a:ext cx="42863" cy="44450"/>
            </a:xfrm>
            <a:custGeom>
              <a:avLst/>
              <a:gdLst>
                <a:gd name="T0" fmla="*/ 18 w 40"/>
                <a:gd name="T1" fmla="*/ 0 h 42"/>
                <a:gd name="T2" fmla="*/ 40 w 40"/>
                <a:gd name="T3" fmla="*/ 39 h 42"/>
                <a:gd name="T4" fmla="*/ 37 w 40"/>
                <a:gd name="T5" fmla="*/ 42 h 42"/>
                <a:gd name="T6" fmla="*/ 0 w 40"/>
                <a:gd name="T7" fmla="*/ 19 h 42"/>
                <a:gd name="T8" fmla="*/ 18 w 40"/>
                <a:gd name="T9" fmla="*/ 0 h 42"/>
              </a:gdLst>
              <a:ahLst/>
              <a:cxnLst>
                <a:cxn ang="0">
                  <a:pos x="T0" y="T1"/>
                </a:cxn>
                <a:cxn ang="0">
                  <a:pos x="T2" y="T3"/>
                </a:cxn>
                <a:cxn ang="0">
                  <a:pos x="T4" y="T5"/>
                </a:cxn>
                <a:cxn ang="0">
                  <a:pos x="T6" y="T7"/>
                </a:cxn>
                <a:cxn ang="0">
                  <a:pos x="T8" y="T9"/>
                </a:cxn>
              </a:cxnLst>
              <a:rect l="0" t="0" r="r" b="b"/>
              <a:pathLst>
                <a:path w="40" h="42">
                  <a:moveTo>
                    <a:pt x="18" y="0"/>
                  </a:moveTo>
                  <a:cubicBezTo>
                    <a:pt x="40" y="39"/>
                    <a:pt x="40" y="39"/>
                    <a:pt x="40" y="39"/>
                  </a:cubicBezTo>
                  <a:cubicBezTo>
                    <a:pt x="39" y="40"/>
                    <a:pt x="38" y="41"/>
                    <a:pt x="37" y="42"/>
                  </a:cubicBezTo>
                  <a:cubicBezTo>
                    <a:pt x="0" y="19"/>
                    <a:pt x="0" y="19"/>
                    <a:pt x="0" y="19"/>
                  </a:cubicBezTo>
                  <a:cubicBezTo>
                    <a:pt x="4" y="11"/>
                    <a:pt x="11" y="5"/>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11" name="Freeform 36"/>
            <p:cNvSpPr/>
            <p:nvPr/>
          </p:nvSpPr>
          <p:spPr bwMode="auto">
            <a:xfrm>
              <a:off x="1090613" y="2359026"/>
              <a:ext cx="47625" cy="28575"/>
            </a:xfrm>
            <a:custGeom>
              <a:avLst/>
              <a:gdLst>
                <a:gd name="T0" fmla="*/ 7 w 45"/>
                <a:gd name="T1" fmla="*/ 0 h 26"/>
                <a:gd name="T2" fmla="*/ 45 w 45"/>
                <a:gd name="T3" fmla="*/ 22 h 26"/>
                <a:gd name="T4" fmla="*/ 44 w 45"/>
                <a:gd name="T5" fmla="*/ 26 h 26"/>
                <a:gd name="T6" fmla="*/ 0 w 45"/>
                <a:gd name="T7" fmla="*/ 26 h 26"/>
                <a:gd name="T8" fmla="*/ 7 w 45"/>
                <a:gd name="T9" fmla="*/ 0 h 26"/>
              </a:gdLst>
              <a:ahLst/>
              <a:cxnLst>
                <a:cxn ang="0">
                  <a:pos x="T0" y="T1"/>
                </a:cxn>
                <a:cxn ang="0">
                  <a:pos x="T2" y="T3"/>
                </a:cxn>
                <a:cxn ang="0">
                  <a:pos x="T4" y="T5"/>
                </a:cxn>
                <a:cxn ang="0">
                  <a:pos x="T6" y="T7"/>
                </a:cxn>
                <a:cxn ang="0">
                  <a:pos x="T8" y="T9"/>
                </a:cxn>
              </a:cxnLst>
              <a:rect l="0" t="0" r="r" b="b"/>
              <a:pathLst>
                <a:path w="45" h="26">
                  <a:moveTo>
                    <a:pt x="7" y="0"/>
                  </a:moveTo>
                  <a:cubicBezTo>
                    <a:pt x="45" y="22"/>
                    <a:pt x="45" y="22"/>
                    <a:pt x="45" y="22"/>
                  </a:cubicBezTo>
                  <a:cubicBezTo>
                    <a:pt x="44" y="23"/>
                    <a:pt x="44" y="25"/>
                    <a:pt x="44" y="26"/>
                  </a:cubicBezTo>
                  <a:cubicBezTo>
                    <a:pt x="0" y="26"/>
                    <a:pt x="0" y="26"/>
                    <a:pt x="0" y="26"/>
                  </a:cubicBezTo>
                  <a:cubicBezTo>
                    <a:pt x="0" y="16"/>
                    <a:pt x="3" y="7"/>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12" name="Freeform 37"/>
            <p:cNvSpPr/>
            <p:nvPr/>
          </p:nvSpPr>
          <p:spPr bwMode="auto">
            <a:xfrm>
              <a:off x="1090613" y="2389188"/>
              <a:ext cx="47625" cy="26988"/>
            </a:xfrm>
            <a:custGeom>
              <a:avLst/>
              <a:gdLst>
                <a:gd name="T0" fmla="*/ 0 w 45"/>
                <a:gd name="T1" fmla="*/ 0 h 26"/>
                <a:gd name="T2" fmla="*/ 44 w 45"/>
                <a:gd name="T3" fmla="*/ 0 h 26"/>
                <a:gd name="T4" fmla="*/ 45 w 45"/>
                <a:gd name="T5" fmla="*/ 3 h 26"/>
                <a:gd name="T6" fmla="*/ 7 w 45"/>
                <a:gd name="T7" fmla="*/ 26 h 26"/>
                <a:gd name="T8" fmla="*/ 0 w 45"/>
                <a:gd name="T9" fmla="*/ 0 h 26"/>
              </a:gdLst>
              <a:ahLst/>
              <a:cxnLst>
                <a:cxn ang="0">
                  <a:pos x="T0" y="T1"/>
                </a:cxn>
                <a:cxn ang="0">
                  <a:pos x="T2" y="T3"/>
                </a:cxn>
                <a:cxn ang="0">
                  <a:pos x="T4" y="T5"/>
                </a:cxn>
                <a:cxn ang="0">
                  <a:pos x="T6" y="T7"/>
                </a:cxn>
                <a:cxn ang="0">
                  <a:pos x="T8" y="T9"/>
                </a:cxn>
              </a:cxnLst>
              <a:rect l="0" t="0" r="r" b="b"/>
              <a:pathLst>
                <a:path w="45" h="26">
                  <a:moveTo>
                    <a:pt x="0" y="0"/>
                  </a:moveTo>
                  <a:cubicBezTo>
                    <a:pt x="44" y="0"/>
                    <a:pt x="44" y="0"/>
                    <a:pt x="44" y="0"/>
                  </a:cubicBezTo>
                  <a:cubicBezTo>
                    <a:pt x="44" y="1"/>
                    <a:pt x="44" y="2"/>
                    <a:pt x="45" y="3"/>
                  </a:cubicBezTo>
                  <a:cubicBezTo>
                    <a:pt x="7" y="26"/>
                    <a:pt x="7" y="26"/>
                    <a:pt x="7" y="26"/>
                  </a:cubicBezTo>
                  <a:cubicBezTo>
                    <a:pt x="3" y="18"/>
                    <a:pt x="0" y="9"/>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13" name="Freeform 38"/>
            <p:cNvSpPr/>
            <p:nvPr/>
          </p:nvSpPr>
          <p:spPr bwMode="auto">
            <a:xfrm>
              <a:off x="1098550" y="2393951"/>
              <a:ext cx="42863" cy="44450"/>
            </a:xfrm>
            <a:custGeom>
              <a:avLst/>
              <a:gdLst>
                <a:gd name="T0" fmla="*/ 0 w 40"/>
                <a:gd name="T1" fmla="*/ 22 h 42"/>
                <a:gd name="T2" fmla="*/ 37 w 40"/>
                <a:gd name="T3" fmla="*/ 0 h 42"/>
                <a:gd name="T4" fmla="*/ 40 w 40"/>
                <a:gd name="T5" fmla="*/ 3 h 42"/>
                <a:gd name="T6" fmla="*/ 18 w 40"/>
                <a:gd name="T7" fmla="*/ 42 h 42"/>
                <a:gd name="T8" fmla="*/ 0 w 40"/>
                <a:gd name="T9" fmla="*/ 22 h 42"/>
              </a:gdLst>
              <a:ahLst/>
              <a:cxnLst>
                <a:cxn ang="0">
                  <a:pos x="T0" y="T1"/>
                </a:cxn>
                <a:cxn ang="0">
                  <a:pos x="T2" y="T3"/>
                </a:cxn>
                <a:cxn ang="0">
                  <a:pos x="T4" y="T5"/>
                </a:cxn>
                <a:cxn ang="0">
                  <a:pos x="T6" y="T7"/>
                </a:cxn>
                <a:cxn ang="0">
                  <a:pos x="T8" y="T9"/>
                </a:cxn>
              </a:cxnLst>
              <a:rect l="0" t="0" r="r" b="b"/>
              <a:pathLst>
                <a:path w="40" h="42">
                  <a:moveTo>
                    <a:pt x="0" y="22"/>
                  </a:moveTo>
                  <a:cubicBezTo>
                    <a:pt x="37" y="0"/>
                    <a:pt x="37" y="0"/>
                    <a:pt x="37" y="0"/>
                  </a:cubicBezTo>
                  <a:cubicBezTo>
                    <a:pt x="38" y="1"/>
                    <a:pt x="39" y="2"/>
                    <a:pt x="40" y="3"/>
                  </a:cubicBezTo>
                  <a:cubicBezTo>
                    <a:pt x="18" y="42"/>
                    <a:pt x="18" y="42"/>
                    <a:pt x="18" y="42"/>
                  </a:cubicBezTo>
                  <a:cubicBezTo>
                    <a:pt x="11" y="37"/>
                    <a:pt x="4" y="30"/>
                    <a:pt x="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14" name="Freeform 39"/>
            <p:cNvSpPr/>
            <p:nvPr/>
          </p:nvSpPr>
          <p:spPr bwMode="auto">
            <a:xfrm>
              <a:off x="1120775" y="2397126"/>
              <a:ext cx="25400" cy="49213"/>
            </a:xfrm>
            <a:custGeom>
              <a:avLst/>
              <a:gdLst>
                <a:gd name="T0" fmla="*/ 0 w 25"/>
                <a:gd name="T1" fmla="*/ 39 h 46"/>
                <a:gd name="T2" fmla="*/ 21 w 25"/>
                <a:gd name="T3" fmla="*/ 0 h 46"/>
                <a:gd name="T4" fmla="*/ 25 w 25"/>
                <a:gd name="T5" fmla="*/ 1 h 46"/>
                <a:gd name="T6" fmla="*/ 25 w 25"/>
                <a:gd name="T7" fmla="*/ 46 h 46"/>
                <a:gd name="T8" fmla="*/ 0 w 25"/>
                <a:gd name="T9" fmla="*/ 39 h 46"/>
              </a:gdLst>
              <a:ahLst/>
              <a:cxnLst>
                <a:cxn ang="0">
                  <a:pos x="T0" y="T1"/>
                </a:cxn>
                <a:cxn ang="0">
                  <a:pos x="T2" y="T3"/>
                </a:cxn>
                <a:cxn ang="0">
                  <a:pos x="T4" y="T5"/>
                </a:cxn>
                <a:cxn ang="0">
                  <a:pos x="T6" y="T7"/>
                </a:cxn>
                <a:cxn ang="0">
                  <a:pos x="T8" y="T9"/>
                </a:cxn>
              </a:cxnLst>
              <a:rect l="0" t="0" r="r" b="b"/>
              <a:pathLst>
                <a:path w="25" h="46">
                  <a:moveTo>
                    <a:pt x="0" y="39"/>
                  </a:moveTo>
                  <a:cubicBezTo>
                    <a:pt x="21" y="0"/>
                    <a:pt x="21" y="0"/>
                    <a:pt x="21" y="0"/>
                  </a:cubicBezTo>
                  <a:cubicBezTo>
                    <a:pt x="22" y="1"/>
                    <a:pt x="24" y="1"/>
                    <a:pt x="25" y="1"/>
                  </a:cubicBezTo>
                  <a:cubicBezTo>
                    <a:pt x="25" y="46"/>
                    <a:pt x="25" y="46"/>
                    <a:pt x="25" y="46"/>
                  </a:cubicBezTo>
                  <a:cubicBezTo>
                    <a:pt x="16" y="46"/>
                    <a:pt x="7" y="44"/>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15" name="Freeform 40"/>
            <p:cNvSpPr/>
            <p:nvPr/>
          </p:nvSpPr>
          <p:spPr bwMode="auto">
            <a:xfrm>
              <a:off x="1147763" y="2397126"/>
              <a:ext cx="26988" cy="49213"/>
            </a:xfrm>
            <a:custGeom>
              <a:avLst/>
              <a:gdLst>
                <a:gd name="T0" fmla="*/ 0 w 26"/>
                <a:gd name="T1" fmla="*/ 46 h 46"/>
                <a:gd name="T2" fmla="*/ 0 w 26"/>
                <a:gd name="T3" fmla="*/ 1 h 46"/>
                <a:gd name="T4" fmla="*/ 4 w 26"/>
                <a:gd name="T5" fmla="*/ 0 h 46"/>
                <a:gd name="T6" fmla="*/ 26 w 26"/>
                <a:gd name="T7" fmla="*/ 39 h 46"/>
                <a:gd name="T8" fmla="*/ 0 w 26"/>
                <a:gd name="T9" fmla="*/ 46 h 46"/>
              </a:gdLst>
              <a:ahLst/>
              <a:cxnLst>
                <a:cxn ang="0">
                  <a:pos x="T0" y="T1"/>
                </a:cxn>
                <a:cxn ang="0">
                  <a:pos x="T2" y="T3"/>
                </a:cxn>
                <a:cxn ang="0">
                  <a:pos x="T4" y="T5"/>
                </a:cxn>
                <a:cxn ang="0">
                  <a:pos x="T6" y="T7"/>
                </a:cxn>
                <a:cxn ang="0">
                  <a:pos x="T8" y="T9"/>
                </a:cxn>
              </a:cxnLst>
              <a:rect l="0" t="0" r="r" b="b"/>
              <a:pathLst>
                <a:path w="26" h="46">
                  <a:moveTo>
                    <a:pt x="0" y="46"/>
                  </a:moveTo>
                  <a:cubicBezTo>
                    <a:pt x="0" y="1"/>
                    <a:pt x="0" y="1"/>
                    <a:pt x="0" y="1"/>
                  </a:cubicBezTo>
                  <a:cubicBezTo>
                    <a:pt x="2" y="1"/>
                    <a:pt x="3" y="1"/>
                    <a:pt x="4" y="0"/>
                  </a:cubicBezTo>
                  <a:cubicBezTo>
                    <a:pt x="26" y="39"/>
                    <a:pt x="26" y="39"/>
                    <a:pt x="26" y="39"/>
                  </a:cubicBezTo>
                  <a:cubicBezTo>
                    <a:pt x="18" y="44"/>
                    <a:pt x="10" y="46"/>
                    <a:pt x="0"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16" name="Freeform 41"/>
            <p:cNvSpPr/>
            <p:nvPr/>
          </p:nvSpPr>
          <p:spPr bwMode="auto">
            <a:xfrm>
              <a:off x="1152525" y="2393951"/>
              <a:ext cx="42863" cy="44450"/>
            </a:xfrm>
            <a:custGeom>
              <a:avLst/>
              <a:gdLst>
                <a:gd name="T0" fmla="*/ 22 w 40"/>
                <a:gd name="T1" fmla="*/ 42 h 42"/>
                <a:gd name="T2" fmla="*/ 0 w 40"/>
                <a:gd name="T3" fmla="*/ 3 h 42"/>
                <a:gd name="T4" fmla="*/ 3 w 40"/>
                <a:gd name="T5" fmla="*/ 0 h 42"/>
                <a:gd name="T6" fmla="*/ 40 w 40"/>
                <a:gd name="T7" fmla="*/ 22 h 42"/>
                <a:gd name="T8" fmla="*/ 22 w 40"/>
                <a:gd name="T9" fmla="*/ 42 h 42"/>
              </a:gdLst>
              <a:ahLst/>
              <a:cxnLst>
                <a:cxn ang="0">
                  <a:pos x="T0" y="T1"/>
                </a:cxn>
                <a:cxn ang="0">
                  <a:pos x="T2" y="T3"/>
                </a:cxn>
                <a:cxn ang="0">
                  <a:pos x="T4" y="T5"/>
                </a:cxn>
                <a:cxn ang="0">
                  <a:pos x="T6" y="T7"/>
                </a:cxn>
                <a:cxn ang="0">
                  <a:pos x="T8" y="T9"/>
                </a:cxn>
              </a:cxnLst>
              <a:rect l="0" t="0" r="r" b="b"/>
              <a:pathLst>
                <a:path w="40" h="42">
                  <a:moveTo>
                    <a:pt x="22" y="42"/>
                  </a:moveTo>
                  <a:cubicBezTo>
                    <a:pt x="0" y="3"/>
                    <a:pt x="0" y="3"/>
                    <a:pt x="0" y="3"/>
                  </a:cubicBezTo>
                  <a:cubicBezTo>
                    <a:pt x="1" y="2"/>
                    <a:pt x="2" y="1"/>
                    <a:pt x="3" y="0"/>
                  </a:cubicBezTo>
                  <a:cubicBezTo>
                    <a:pt x="40" y="22"/>
                    <a:pt x="40" y="22"/>
                    <a:pt x="40" y="22"/>
                  </a:cubicBezTo>
                  <a:cubicBezTo>
                    <a:pt x="36" y="30"/>
                    <a:pt x="30" y="37"/>
                    <a:pt x="22"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17" name="Freeform 42"/>
            <p:cNvSpPr/>
            <p:nvPr/>
          </p:nvSpPr>
          <p:spPr bwMode="auto">
            <a:xfrm>
              <a:off x="1157288" y="2389188"/>
              <a:ext cx="46038" cy="26988"/>
            </a:xfrm>
            <a:custGeom>
              <a:avLst/>
              <a:gdLst>
                <a:gd name="T0" fmla="*/ 37 w 44"/>
                <a:gd name="T1" fmla="*/ 26 h 26"/>
                <a:gd name="T2" fmla="*/ 0 w 44"/>
                <a:gd name="T3" fmla="*/ 3 h 26"/>
                <a:gd name="T4" fmla="*/ 1 w 44"/>
                <a:gd name="T5" fmla="*/ 0 h 26"/>
                <a:gd name="T6" fmla="*/ 44 w 44"/>
                <a:gd name="T7" fmla="*/ 0 h 26"/>
                <a:gd name="T8" fmla="*/ 37 w 44"/>
                <a:gd name="T9" fmla="*/ 26 h 26"/>
              </a:gdLst>
              <a:ahLst/>
              <a:cxnLst>
                <a:cxn ang="0">
                  <a:pos x="T0" y="T1"/>
                </a:cxn>
                <a:cxn ang="0">
                  <a:pos x="T2" y="T3"/>
                </a:cxn>
                <a:cxn ang="0">
                  <a:pos x="T4" y="T5"/>
                </a:cxn>
                <a:cxn ang="0">
                  <a:pos x="T6" y="T7"/>
                </a:cxn>
                <a:cxn ang="0">
                  <a:pos x="T8" y="T9"/>
                </a:cxn>
              </a:cxnLst>
              <a:rect l="0" t="0" r="r" b="b"/>
              <a:pathLst>
                <a:path w="44" h="26">
                  <a:moveTo>
                    <a:pt x="37" y="26"/>
                  </a:moveTo>
                  <a:cubicBezTo>
                    <a:pt x="0" y="3"/>
                    <a:pt x="0" y="3"/>
                    <a:pt x="0" y="3"/>
                  </a:cubicBezTo>
                  <a:cubicBezTo>
                    <a:pt x="0" y="2"/>
                    <a:pt x="1" y="1"/>
                    <a:pt x="1" y="0"/>
                  </a:cubicBezTo>
                  <a:cubicBezTo>
                    <a:pt x="44" y="0"/>
                    <a:pt x="44" y="0"/>
                    <a:pt x="44" y="0"/>
                  </a:cubicBezTo>
                  <a:cubicBezTo>
                    <a:pt x="44" y="9"/>
                    <a:pt x="41" y="18"/>
                    <a:pt x="37"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18" name="Freeform 43"/>
            <p:cNvSpPr/>
            <p:nvPr/>
          </p:nvSpPr>
          <p:spPr bwMode="auto">
            <a:xfrm>
              <a:off x="1211263" y="2414588"/>
              <a:ext cx="98425" cy="103188"/>
            </a:xfrm>
            <a:custGeom>
              <a:avLst/>
              <a:gdLst>
                <a:gd name="T0" fmla="*/ 93 w 93"/>
                <a:gd name="T1" fmla="*/ 45 h 97"/>
                <a:gd name="T2" fmla="*/ 92 w 93"/>
                <a:gd name="T3" fmla="*/ 40 h 97"/>
                <a:gd name="T4" fmla="*/ 85 w 93"/>
                <a:gd name="T5" fmla="*/ 34 h 97"/>
                <a:gd name="T6" fmla="*/ 83 w 93"/>
                <a:gd name="T7" fmla="*/ 30 h 97"/>
                <a:gd name="T8" fmla="*/ 84 w 93"/>
                <a:gd name="T9" fmla="*/ 21 h 97"/>
                <a:gd name="T10" fmla="*/ 81 w 93"/>
                <a:gd name="T11" fmla="*/ 17 h 97"/>
                <a:gd name="T12" fmla="*/ 72 w 93"/>
                <a:gd name="T13" fmla="*/ 16 h 97"/>
                <a:gd name="T14" fmla="*/ 69 w 93"/>
                <a:gd name="T15" fmla="*/ 13 h 97"/>
                <a:gd name="T16" fmla="*/ 65 w 93"/>
                <a:gd name="T17" fmla="*/ 4 h 97"/>
                <a:gd name="T18" fmla="*/ 61 w 93"/>
                <a:gd name="T19" fmla="*/ 3 h 97"/>
                <a:gd name="T20" fmla="*/ 53 w 93"/>
                <a:gd name="T21" fmla="*/ 7 h 97"/>
                <a:gd name="T22" fmla="*/ 48 w 93"/>
                <a:gd name="T23" fmla="*/ 6 h 97"/>
                <a:gd name="T24" fmla="*/ 44 w 93"/>
                <a:gd name="T25" fmla="*/ 0 h 97"/>
                <a:gd name="T26" fmla="*/ 38 w 93"/>
                <a:gd name="T27" fmla="*/ 7 h 97"/>
                <a:gd name="T28" fmla="*/ 34 w 93"/>
                <a:gd name="T29" fmla="*/ 8 h 97"/>
                <a:gd name="T30" fmla="*/ 25 w 93"/>
                <a:gd name="T31" fmla="*/ 6 h 97"/>
                <a:gd name="T32" fmla="*/ 21 w 93"/>
                <a:gd name="T33" fmla="*/ 8 h 97"/>
                <a:gd name="T34" fmla="*/ 19 w 93"/>
                <a:gd name="T35" fmla="*/ 17 h 97"/>
                <a:gd name="T36" fmla="*/ 16 w 93"/>
                <a:gd name="T37" fmla="*/ 21 h 97"/>
                <a:gd name="T38" fmla="*/ 7 w 93"/>
                <a:gd name="T39" fmla="*/ 23 h 97"/>
                <a:gd name="T40" fmla="*/ 5 w 93"/>
                <a:gd name="T41" fmla="*/ 27 h 97"/>
                <a:gd name="T42" fmla="*/ 8 w 93"/>
                <a:gd name="T43" fmla="*/ 36 h 97"/>
                <a:gd name="T44" fmla="*/ 6 w 93"/>
                <a:gd name="T45" fmla="*/ 41 h 97"/>
                <a:gd name="T46" fmla="*/ 0 w 93"/>
                <a:gd name="T47" fmla="*/ 48 h 97"/>
                <a:gd name="T48" fmla="*/ 0 w 93"/>
                <a:gd name="T49" fmla="*/ 53 h 97"/>
                <a:gd name="T50" fmla="*/ 7 w 93"/>
                <a:gd name="T51" fmla="*/ 59 h 97"/>
                <a:gd name="T52" fmla="*/ 8 w 93"/>
                <a:gd name="T53" fmla="*/ 64 h 97"/>
                <a:gd name="T54" fmla="*/ 6 w 93"/>
                <a:gd name="T55" fmla="*/ 73 h 97"/>
                <a:gd name="T56" fmla="*/ 9 w 93"/>
                <a:gd name="T57" fmla="*/ 77 h 97"/>
                <a:gd name="T58" fmla="*/ 18 w 93"/>
                <a:gd name="T59" fmla="*/ 79 h 97"/>
                <a:gd name="T60" fmla="*/ 21 w 93"/>
                <a:gd name="T61" fmla="*/ 82 h 97"/>
                <a:gd name="T62" fmla="*/ 24 w 93"/>
                <a:gd name="T63" fmla="*/ 91 h 97"/>
                <a:gd name="T64" fmla="*/ 28 w 93"/>
                <a:gd name="T65" fmla="*/ 93 h 97"/>
                <a:gd name="T66" fmla="*/ 37 w 93"/>
                <a:gd name="T67" fmla="*/ 90 h 97"/>
                <a:gd name="T68" fmla="*/ 41 w 93"/>
                <a:gd name="T69" fmla="*/ 91 h 97"/>
                <a:gd name="T70" fmla="*/ 46 w 93"/>
                <a:gd name="T71" fmla="*/ 97 h 97"/>
                <a:gd name="T72" fmla="*/ 51 w 93"/>
                <a:gd name="T73" fmla="*/ 91 h 97"/>
                <a:gd name="T74" fmla="*/ 56 w 93"/>
                <a:gd name="T75" fmla="*/ 90 h 97"/>
                <a:gd name="T76" fmla="*/ 64 w 93"/>
                <a:gd name="T77" fmla="*/ 93 h 97"/>
                <a:gd name="T78" fmla="*/ 68 w 93"/>
                <a:gd name="T79" fmla="*/ 91 h 97"/>
                <a:gd name="T80" fmla="*/ 71 w 93"/>
                <a:gd name="T81" fmla="*/ 82 h 97"/>
                <a:gd name="T82" fmla="*/ 75 w 93"/>
                <a:gd name="T83" fmla="*/ 79 h 97"/>
                <a:gd name="T84" fmla="*/ 84 w 93"/>
                <a:gd name="T85" fmla="*/ 78 h 97"/>
                <a:gd name="T86" fmla="*/ 86 w 93"/>
                <a:gd name="T87" fmla="*/ 73 h 97"/>
                <a:gd name="T88" fmla="*/ 84 w 93"/>
                <a:gd name="T89" fmla="*/ 64 h 97"/>
                <a:gd name="T90" fmla="*/ 86 w 93"/>
                <a:gd name="T91" fmla="*/ 60 h 97"/>
                <a:gd name="T92" fmla="*/ 93 w 93"/>
                <a:gd name="T93"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97">
                  <a:moveTo>
                    <a:pt x="87" y="49"/>
                  </a:moveTo>
                  <a:cubicBezTo>
                    <a:pt x="93" y="49"/>
                    <a:pt x="93" y="49"/>
                    <a:pt x="93" y="49"/>
                  </a:cubicBezTo>
                  <a:cubicBezTo>
                    <a:pt x="93" y="47"/>
                    <a:pt x="93" y="46"/>
                    <a:pt x="93" y="45"/>
                  </a:cubicBezTo>
                  <a:cubicBezTo>
                    <a:pt x="87" y="45"/>
                    <a:pt x="87" y="45"/>
                    <a:pt x="87" y="45"/>
                  </a:cubicBezTo>
                  <a:cubicBezTo>
                    <a:pt x="87" y="44"/>
                    <a:pt x="87" y="43"/>
                    <a:pt x="87" y="42"/>
                  </a:cubicBezTo>
                  <a:cubicBezTo>
                    <a:pt x="92" y="40"/>
                    <a:pt x="92" y="40"/>
                    <a:pt x="92" y="40"/>
                  </a:cubicBezTo>
                  <a:cubicBezTo>
                    <a:pt x="92" y="39"/>
                    <a:pt x="92" y="37"/>
                    <a:pt x="91" y="36"/>
                  </a:cubicBezTo>
                  <a:cubicBezTo>
                    <a:pt x="86" y="37"/>
                    <a:pt x="86" y="37"/>
                    <a:pt x="86" y="37"/>
                  </a:cubicBezTo>
                  <a:cubicBezTo>
                    <a:pt x="85" y="36"/>
                    <a:pt x="85" y="35"/>
                    <a:pt x="85" y="34"/>
                  </a:cubicBezTo>
                  <a:cubicBezTo>
                    <a:pt x="90" y="32"/>
                    <a:pt x="90" y="32"/>
                    <a:pt x="90" y="32"/>
                  </a:cubicBezTo>
                  <a:cubicBezTo>
                    <a:pt x="89" y="30"/>
                    <a:pt x="89" y="29"/>
                    <a:pt x="88" y="28"/>
                  </a:cubicBezTo>
                  <a:cubicBezTo>
                    <a:pt x="83" y="30"/>
                    <a:pt x="83" y="30"/>
                    <a:pt x="83" y="30"/>
                  </a:cubicBezTo>
                  <a:cubicBezTo>
                    <a:pt x="83" y="29"/>
                    <a:pt x="82" y="28"/>
                    <a:pt x="82" y="27"/>
                  </a:cubicBezTo>
                  <a:cubicBezTo>
                    <a:pt x="86" y="24"/>
                    <a:pt x="86" y="24"/>
                    <a:pt x="86" y="24"/>
                  </a:cubicBezTo>
                  <a:cubicBezTo>
                    <a:pt x="86" y="23"/>
                    <a:pt x="85" y="22"/>
                    <a:pt x="84" y="21"/>
                  </a:cubicBezTo>
                  <a:cubicBezTo>
                    <a:pt x="79" y="23"/>
                    <a:pt x="79" y="23"/>
                    <a:pt x="79" y="23"/>
                  </a:cubicBezTo>
                  <a:cubicBezTo>
                    <a:pt x="79" y="23"/>
                    <a:pt x="78" y="22"/>
                    <a:pt x="78" y="21"/>
                  </a:cubicBezTo>
                  <a:cubicBezTo>
                    <a:pt x="81" y="17"/>
                    <a:pt x="81" y="17"/>
                    <a:pt x="81" y="17"/>
                  </a:cubicBezTo>
                  <a:cubicBezTo>
                    <a:pt x="81" y="16"/>
                    <a:pt x="80" y="15"/>
                    <a:pt x="79" y="14"/>
                  </a:cubicBezTo>
                  <a:cubicBezTo>
                    <a:pt x="74" y="18"/>
                    <a:pt x="74" y="18"/>
                    <a:pt x="74" y="18"/>
                  </a:cubicBezTo>
                  <a:cubicBezTo>
                    <a:pt x="74" y="17"/>
                    <a:pt x="73" y="16"/>
                    <a:pt x="72" y="16"/>
                  </a:cubicBezTo>
                  <a:cubicBezTo>
                    <a:pt x="75" y="11"/>
                    <a:pt x="75" y="11"/>
                    <a:pt x="75" y="11"/>
                  </a:cubicBezTo>
                  <a:cubicBezTo>
                    <a:pt x="74" y="10"/>
                    <a:pt x="73" y="9"/>
                    <a:pt x="72" y="9"/>
                  </a:cubicBezTo>
                  <a:cubicBezTo>
                    <a:pt x="69" y="13"/>
                    <a:pt x="69" y="13"/>
                    <a:pt x="69" y="13"/>
                  </a:cubicBezTo>
                  <a:cubicBezTo>
                    <a:pt x="68" y="13"/>
                    <a:pt x="67" y="12"/>
                    <a:pt x="66" y="12"/>
                  </a:cubicBezTo>
                  <a:cubicBezTo>
                    <a:pt x="68" y="6"/>
                    <a:pt x="68" y="6"/>
                    <a:pt x="68" y="6"/>
                  </a:cubicBezTo>
                  <a:cubicBezTo>
                    <a:pt x="67" y="5"/>
                    <a:pt x="66" y="5"/>
                    <a:pt x="65" y="4"/>
                  </a:cubicBezTo>
                  <a:cubicBezTo>
                    <a:pt x="62" y="9"/>
                    <a:pt x="62" y="9"/>
                    <a:pt x="62" y="9"/>
                  </a:cubicBezTo>
                  <a:cubicBezTo>
                    <a:pt x="61" y="9"/>
                    <a:pt x="61" y="9"/>
                    <a:pt x="60" y="8"/>
                  </a:cubicBezTo>
                  <a:cubicBezTo>
                    <a:pt x="61" y="3"/>
                    <a:pt x="61" y="3"/>
                    <a:pt x="61" y="3"/>
                  </a:cubicBezTo>
                  <a:cubicBezTo>
                    <a:pt x="60" y="2"/>
                    <a:pt x="59" y="2"/>
                    <a:pt x="57" y="2"/>
                  </a:cubicBezTo>
                  <a:cubicBezTo>
                    <a:pt x="55" y="7"/>
                    <a:pt x="55" y="7"/>
                    <a:pt x="55" y="7"/>
                  </a:cubicBezTo>
                  <a:cubicBezTo>
                    <a:pt x="54" y="7"/>
                    <a:pt x="54" y="7"/>
                    <a:pt x="53" y="7"/>
                  </a:cubicBezTo>
                  <a:cubicBezTo>
                    <a:pt x="53" y="1"/>
                    <a:pt x="53" y="1"/>
                    <a:pt x="53" y="1"/>
                  </a:cubicBezTo>
                  <a:cubicBezTo>
                    <a:pt x="52" y="0"/>
                    <a:pt x="50" y="0"/>
                    <a:pt x="49" y="0"/>
                  </a:cubicBezTo>
                  <a:cubicBezTo>
                    <a:pt x="48" y="6"/>
                    <a:pt x="48" y="6"/>
                    <a:pt x="48" y="6"/>
                  </a:cubicBezTo>
                  <a:cubicBezTo>
                    <a:pt x="48" y="6"/>
                    <a:pt x="47" y="6"/>
                    <a:pt x="46" y="6"/>
                  </a:cubicBezTo>
                  <a:cubicBezTo>
                    <a:pt x="46" y="6"/>
                    <a:pt x="46" y="6"/>
                    <a:pt x="45" y="6"/>
                  </a:cubicBezTo>
                  <a:cubicBezTo>
                    <a:pt x="44" y="0"/>
                    <a:pt x="44" y="0"/>
                    <a:pt x="44" y="0"/>
                  </a:cubicBezTo>
                  <a:cubicBezTo>
                    <a:pt x="43" y="0"/>
                    <a:pt x="42" y="0"/>
                    <a:pt x="41" y="1"/>
                  </a:cubicBezTo>
                  <a:cubicBezTo>
                    <a:pt x="41" y="7"/>
                    <a:pt x="41" y="7"/>
                    <a:pt x="41" y="7"/>
                  </a:cubicBezTo>
                  <a:cubicBezTo>
                    <a:pt x="40" y="7"/>
                    <a:pt x="39" y="7"/>
                    <a:pt x="38" y="7"/>
                  </a:cubicBezTo>
                  <a:cubicBezTo>
                    <a:pt x="36" y="1"/>
                    <a:pt x="36" y="1"/>
                    <a:pt x="36" y="1"/>
                  </a:cubicBezTo>
                  <a:cubicBezTo>
                    <a:pt x="35" y="2"/>
                    <a:pt x="34" y="2"/>
                    <a:pt x="33" y="2"/>
                  </a:cubicBezTo>
                  <a:cubicBezTo>
                    <a:pt x="34" y="8"/>
                    <a:pt x="34" y="8"/>
                    <a:pt x="34" y="8"/>
                  </a:cubicBezTo>
                  <a:cubicBezTo>
                    <a:pt x="33" y="9"/>
                    <a:pt x="32" y="9"/>
                    <a:pt x="31" y="9"/>
                  </a:cubicBezTo>
                  <a:cubicBezTo>
                    <a:pt x="28" y="4"/>
                    <a:pt x="28" y="4"/>
                    <a:pt x="28" y="4"/>
                  </a:cubicBezTo>
                  <a:cubicBezTo>
                    <a:pt x="27" y="5"/>
                    <a:pt x="26" y="5"/>
                    <a:pt x="25" y="6"/>
                  </a:cubicBezTo>
                  <a:cubicBezTo>
                    <a:pt x="27" y="11"/>
                    <a:pt x="27" y="11"/>
                    <a:pt x="27" y="11"/>
                  </a:cubicBezTo>
                  <a:cubicBezTo>
                    <a:pt x="26" y="12"/>
                    <a:pt x="26" y="12"/>
                    <a:pt x="25" y="13"/>
                  </a:cubicBezTo>
                  <a:cubicBezTo>
                    <a:pt x="21" y="8"/>
                    <a:pt x="21" y="8"/>
                    <a:pt x="21" y="8"/>
                  </a:cubicBezTo>
                  <a:cubicBezTo>
                    <a:pt x="20" y="9"/>
                    <a:pt x="19" y="10"/>
                    <a:pt x="18" y="10"/>
                  </a:cubicBezTo>
                  <a:cubicBezTo>
                    <a:pt x="21" y="15"/>
                    <a:pt x="21" y="15"/>
                    <a:pt x="21" y="15"/>
                  </a:cubicBezTo>
                  <a:cubicBezTo>
                    <a:pt x="20" y="16"/>
                    <a:pt x="20" y="17"/>
                    <a:pt x="19" y="17"/>
                  </a:cubicBezTo>
                  <a:cubicBezTo>
                    <a:pt x="15" y="14"/>
                    <a:pt x="15" y="14"/>
                    <a:pt x="15" y="14"/>
                  </a:cubicBezTo>
                  <a:cubicBezTo>
                    <a:pt x="14" y="14"/>
                    <a:pt x="13" y="15"/>
                    <a:pt x="12" y="16"/>
                  </a:cubicBezTo>
                  <a:cubicBezTo>
                    <a:pt x="16" y="21"/>
                    <a:pt x="16" y="21"/>
                    <a:pt x="16" y="21"/>
                  </a:cubicBezTo>
                  <a:cubicBezTo>
                    <a:pt x="15" y="21"/>
                    <a:pt x="15" y="22"/>
                    <a:pt x="14" y="23"/>
                  </a:cubicBezTo>
                  <a:cubicBezTo>
                    <a:pt x="9" y="20"/>
                    <a:pt x="9" y="20"/>
                    <a:pt x="9" y="20"/>
                  </a:cubicBezTo>
                  <a:cubicBezTo>
                    <a:pt x="8" y="21"/>
                    <a:pt x="8" y="22"/>
                    <a:pt x="7" y="23"/>
                  </a:cubicBezTo>
                  <a:cubicBezTo>
                    <a:pt x="12" y="27"/>
                    <a:pt x="12" y="27"/>
                    <a:pt x="12" y="27"/>
                  </a:cubicBezTo>
                  <a:cubicBezTo>
                    <a:pt x="11" y="28"/>
                    <a:pt x="11" y="29"/>
                    <a:pt x="10" y="29"/>
                  </a:cubicBezTo>
                  <a:cubicBezTo>
                    <a:pt x="5" y="27"/>
                    <a:pt x="5" y="27"/>
                    <a:pt x="5" y="27"/>
                  </a:cubicBezTo>
                  <a:cubicBezTo>
                    <a:pt x="4" y="29"/>
                    <a:pt x="4" y="30"/>
                    <a:pt x="3" y="31"/>
                  </a:cubicBezTo>
                  <a:cubicBezTo>
                    <a:pt x="8" y="34"/>
                    <a:pt x="8" y="34"/>
                    <a:pt x="8" y="34"/>
                  </a:cubicBezTo>
                  <a:cubicBezTo>
                    <a:pt x="8" y="35"/>
                    <a:pt x="8" y="36"/>
                    <a:pt x="8" y="36"/>
                  </a:cubicBezTo>
                  <a:cubicBezTo>
                    <a:pt x="2" y="36"/>
                    <a:pt x="2" y="36"/>
                    <a:pt x="2" y="36"/>
                  </a:cubicBezTo>
                  <a:cubicBezTo>
                    <a:pt x="2" y="37"/>
                    <a:pt x="1" y="38"/>
                    <a:pt x="1" y="39"/>
                  </a:cubicBezTo>
                  <a:cubicBezTo>
                    <a:pt x="6" y="41"/>
                    <a:pt x="6" y="41"/>
                    <a:pt x="6" y="41"/>
                  </a:cubicBezTo>
                  <a:cubicBezTo>
                    <a:pt x="6" y="42"/>
                    <a:pt x="6" y="43"/>
                    <a:pt x="6" y="44"/>
                  </a:cubicBezTo>
                  <a:cubicBezTo>
                    <a:pt x="0" y="44"/>
                    <a:pt x="0" y="44"/>
                    <a:pt x="0" y="44"/>
                  </a:cubicBezTo>
                  <a:cubicBezTo>
                    <a:pt x="0" y="45"/>
                    <a:pt x="0" y="47"/>
                    <a:pt x="0" y="48"/>
                  </a:cubicBezTo>
                  <a:cubicBezTo>
                    <a:pt x="6" y="49"/>
                    <a:pt x="6" y="49"/>
                    <a:pt x="6" y="49"/>
                  </a:cubicBezTo>
                  <a:cubicBezTo>
                    <a:pt x="6" y="50"/>
                    <a:pt x="6" y="51"/>
                    <a:pt x="6" y="51"/>
                  </a:cubicBezTo>
                  <a:cubicBezTo>
                    <a:pt x="0" y="53"/>
                    <a:pt x="0" y="53"/>
                    <a:pt x="0" y="53"/>
                  </a:cubicBezTo>
                  <a:cubicBezTo>
                    <a:pt x="0" y="54"/>
                    <a:pt x="1" y="55"/>
                    <a:pt x="1" y="57"/>
                  </a:cubicBezTo>
                  <a:cubicBezTo>
                    <a:pt x="6" y="56"/>
                    <a:pt x="6" y="56"/>
                    <a:pt x="6" y="56"/>
                  </a:cubicBezTo>
                  <a:cubicBezTo>
                    <a:pt x="7" y="57"/>
                    <a:pt x="7" y="58"/>
                    <a:pt x="7" y="59"/>
                  </a:cubicBezTo>
                  <a:cubicBezTo>
                    <a:pt x="2" y="61"/>
                    <a:pt x="2" y="61"/>
                    <a:pt x="2" y="61"/>
                  </a:cubicBezTo>
                  <a:cubicBezTo>
                    <a:pt x="2" y="63"/>
                    <a:pt x="2" y="64"/>
                    <a:pt x="3" y="65"/>
                  </a:cubicBezTo>
                  <a:cubicBezTo>
                    <a:pt x="8" y="64"/>
                    <a:pt x="8" y="64"/>
                    <a:pt x="8" y="64"/>
                  </a:cubicBezTo>
                  <a:cubicBezTo>
                    <a:pt x="9" y="65"/>
                    <a:pt x="9" y="65"/>
                    <a:pt x="9" y="66"/>
                  </a:cubicBezTo>
                  <a:cubicBezTo>
                    <a:pt x="5" y="69"/>
                    <a:pt x="5" y="69"/>
                    <a:pt x="5" y="69"/>
                  </a:cubicBezTo>
                  <a:cubicBezTo>
                    <a:pt x="5" y="71"/>
                    <a:pt x="6" y="72"/>
                    <a:pt x="6" y="73"/>
                  </a:cubicBezTo>
                  <a:cubicBezTo>
                    <a:pt x="12" y="70"/>
                    <a:pt x="12" y="70"/>
                    <a:pt x="12" y="70"/>
                  </a:cubicBezTo>
                  <a:cubicBezTo>
                    <a:pt x="12" y="71"/>
                    <a:pt x="13" y="72"/>
                    <a:pt x="13" y="73"/>
                  </a:cubicBezTo>
                  <a:cubicBezTo>
                    <a:pt x="9" y="77"/>
                    <a:pt x="9" y="77"/>
                    <a:pt x="9" y="77"/>
                  </a:cubicBezTo>
                  <a:cubicBezTo>
                    <a:pt x="10" y="78"/>
                    <a:pt x="10" y="79"/>
                    <a:pt x="11" y="80"/>
                  </a:cubicBezTo>
                  <a:cubicBezTo>
                    <a:pt x="16" y="77"/>
                    <a:pt x="16" y="77"/>
                    <a:pt x="16" y="77"/>
                  </a:cubicBezTo>
                  <a:cubicBezTo>
                    <a:pt x="17" y="77"/>
                    <a:pt x="17" y="78"/>
                    <a:pt x="18" y="79"/>
                  </a:cubicBezTo>
                  <a:cubicBezTo>
                    <a:pt x="14" y="84"/>
                    <a:pt x="14" y="84"/>
                    <a:pt x="14" y="84"/>
                  </a:cubicBezTo>
                  <a:cubicBezTo>
                    <a:pt x="15" y="84"/>
                    <a:pt x="16" y="85"/>
                    <a:pt x="17" y="86"/>
                  </a:cubicBezTo>
                  <a:cubicBezTo>
                    <a:pt x="21" y="82"/>
                    <a:pt x="21" y="82"/>
                    <a:pt x="21" y="82"/>
                  </a:cubicBezTo>
                  <a:cubicBezTo>
                    <a:pt x="22" y="82"/>
                    <a:pt x="23" y="83"/>
                    <a:pt x="23" y="84"/>
                  </a:cubicBezTo>
                  <a:cubicBezTo>
                    <a:pt x="21" y="89"/>
                    <a:pt x="21" y="89"/>
                    <a:pt x="21" y="89"/>
                  </a:cubicBezTo>
                  <a:cubicBezTo>
                    <a:pt x="22" y="90"/>
                    <a:pt x="23" y="90"/>
                    <a:pt x="24" y="91"/>
                  </a:cubicBezTo>
                  <a:cubicBezTo>
                    <a:pt x="27" y="86"/>
                    <a:pt x="27" y="86"/>
                    <a:pt x="27" y="86"/>
                  </a:cubicBezTo>
                  <a:cubicBezTo>
                    <a:pt x="28" y="87"/>
                    <a:pt x="29" y="87"/>
                    <a:pt x="30" y="87"/>
                  </a:cubicBezTo>
                  <a:cubicBezTo>
                    <a:pt x="28" y="93"/>
                    <a:pt x="28" y="93"/>
                    <a:pt x="28" y="93"/>
                  </a:cubicBezTo>
                  <a:cubicBezTo>
                    <a:pt x="29" y="94"/>
                    <a:pt x="30" y="94"/>
                    <a:pt x="31" y="94"/>
                  </a:cubicBezTo>
                  <a:cubicBezTo>
                    <a:pt x="34" y="89"/>
                    <a:pt x="34" y="89"/>
                    <a:pt x="34" y="89"/>
                  </a:cubicBezTo>
                  <a:cubicBezTo>
                    <a:pt x="35" y="89"/>
                    <a:pt x="36" y="90"/>
                    <a:pt x="37" y="90"/>
                  </a:cubicBezTo>
                  <a:cubicBezTo>
                    <a:pt x="36" y="96"/>
                    <a:pt x="36" y="96"/>
                    <a:pt x="36" y="96"/>
                  </a:cubicBezTo>
                  <a:cubicBezTo>
                    <a:pt x="37" y="96"/>
                    <a:pt x="38" y="96"/>
                    <a:pt x="40" y="97"/>
                  </a:cubicBezTo>
                  <a:cubicBezTo>
                    <a:pt x="41" y="91"/>
                    <a:pt x="41" y="91"/>
                    <a:pt x="41" y="91"/>
                  </a:cubicBezTo>
                  <a:cubicBezTo>
                    <a:pt x="42" y="91"/>
                    <a:pt x="43" y="91"/>
                    <a:pt x="44" y="91"/>
                  </a:cubicBezTo>
                  <a:cubicBezTo>
                    <a:pt x="44" y="97"/>
                    <a:pt x="44" y="97"/>
                    <a:pt x="44" y="97"/>
                  </a:cubicBezTo>
                  <a:cubicBezTo>
                    <a:pt x="45" y="97"/>
                    <a:pt x="46" y="97"/>
                    <a:pt x="46" y="97"/>
                  </a:cubicBezTo>
                  <a:cubicBezTo>
                    <a:pt x="47" y="97"/>
                    <a:pt x="47" y="97"/>
                    <a:pt x="48" y="97"/>
                  </a:cubicBezTo>
                  <a:cubicBezTo>
                    <a:pt x="48" y="91"/>
                    <a:pt x="48" y="91"/>
                    <a:pt x="48" y="91"/>
                  </a:cubicBezTo>
                  <a:cubicBezTo>
                    <a:pt x="49" y="91"/>
                    <a:pt x="50" y="91"/>
                    <a:pt x="51" y="91"/>
                  </a:cubicBezTo>
                  <a:cubicBezTo>
                    <a:pt x="53" y="97"/>
                    <a:pt x="53" y="97"/>
                    <a:pt x="53" y="97"/>
                  </a:cubicBezTo>
                  <a:cubicBezTo>
                    <a:pt x="54" y="96"/>
                    <a:pt x="55" y="96"/>
                    <a:pt x="56" y="96"/>
                  </a:cubicBezTo>
                  <a:cubicBezTo>
                    <a:pt x="56" y="90"/>
                    <a:pt x="56" y="90"/>
                    <a:pt x="56" y="90"/>
                  </a:cubicBezTo>
                  <a:cubicBezTo>
                    <a:pt x="57" y="90"/>
                    <a:pt x="57" y="90"/>
                    <a:pt x="58" y="89"/>
                  </a:cubicBezTo>
                  <a:cubicBezTo>
                    <a:pt x="61" y="95"/>
                    <a:pt x="61" y="95"/>
                    <a:pt x="61" y="95"/>
                  </a:cubicBezTo>
                  <a:cubicBezTo>
                    <a:pt x="62" y="94"/>
                    <a:pt x="63" y="94"/>
                    <a:pt x="64" y="93"/>
                  </a:cubicBezTo>
                  <a:cubicBezTo>
                    <a:pt x="63" y="88"/>
                    <a:pt x="63" y="88"/>
                    <a:pt x="63" y="88"/>
                  </a:cubicBezTo>
                  <a:cubicBezTo>
                    <a:pt x="63" y="87"/>
                    <a:pt x="64" y="87"/>
                    <a:pt x="65" y="86"/>
                  </a:cubicBezTo>
                  <a:cubicBezTo>
                    <a:pt x="68" y="91"/>
                    <a:pt x="68" y="91"/>
                    <a:pt x="68" y="91"/>
                  </a:cubicBezTo>
                  <a:cubicBezTo>
                    <a:pt x="69" y="91"/>
                    <a:pt x="71" y="90"/>
                    <a:pt x="72" y="89"/>
                  </a:cubicBezTo>
                  <a:cubicBezTo>
                    <a:pt x="69" y="84"/>
                    <a:pt x="69" y="84"/>
                    <a:pt x="69" y="84"/>
                  </a:cubicBezTo>
                  <a:cubicBezTo>
                    <a:pt x="70" y="83"/>
                    <a:pt x="71" y="83"/>
                    <a:pt x="71" y="82"/>
                  </a:cubicBezTo>
                  <a:cubicBezTo>
                    <a:pt x="75" y="87"/>
                    <a:pt x="75" y="87"/>
                    <a:pt x="75" y="87"/>
                  </a:cubicBezTo>
                  <a:cubicBezTo>
                    <a:pt x="76" y="86"/>
                    <a:pt x="77" y="85"/>
                    <a:pt x="78" y="84"/>
                  </a:cubicBezTo>
                  <a:cubicBezTo>
                    <a:pt x="75" y="79"/>
                    <a:pt x="75" y="79"/>
                    <a:pt x="75" y="79"/>
                  </a:cubicBezTo>
                  <a:cubicBezTo>
                    <a:pt x="75" y="79"/>
                    <a:pt x="76" y="78"/>
                    <a:pt x="77" y="77"/>
                  </a:cubicBezTo>
                  <a:cubicBezTo>
                    <a:pt x="81" y="81"/>
                    <a:pt x="81" y="81"/>
                    <a:pt x="81" y="81"/>
                  </a:cubicBezTo>
                  <a:cubicBezTo>
                    <a:pt x="82" y="80"/>
                    <a:pt x="83" y="79"/>
                    <a:pt x="84" y="78"/>
                  </a:cubicBezTo>
                  <a:cubicBezTo>
                    <a:pt x="80" y="73"/>
                    <a:pt x="80" y="73"/>
                    <a:pt x="80" y="73"/>
                  </a:cubicBezTo>
                  <a:cubicBezTo>
                    <a:pt x="80" y="73"/>
                    <a:pt x="81" y="72"/>
                    <a:pt x="81" y="71"/>
                  </a:cubicBezTo>
                  <a:cubicBezTo>
                    <a:pt x="86" y="73"/>
                    <a:pt x="86" y="73"/>
                    <a:pt x="86" y="73"/>
                  </a:cubicBezTo>
                  <a:cubicBezTo>
                    <a:pt x="87" y="72"/>
                    <a:pt x="87" y="71"/>
                    <a:pt x="88" y="70"/>
                  </a:cubicBezTo>
                  <a:cubicBezTo>
                    <a:pt x="83" y="67"/>
                    <a:pt x="83" y="67"/>
                    <a:pt x="83" y="67"/>
                  </a:cubicBezTo>
                  <a:cubicBezTo>
                    <a:pt x="84" y="66"/>
                    <a:pt x="84" y="65"/>
                    <a:pt x="84" y="64"/>
                  </a:cubicBezTo>
                  <a:cubicBezTo>
                    <a:pt x="90" y="66"/>
                    <a:pt x="90" y="66"/>
                    <a:pt x="90" y="66"/>
                  </a:cubicBezTo>
                  <a:cubicBezTo>
                    <a:pt x="90" y="64"/>
                    <a:pt x="91" y="63"/>
                    <a:pt x="91" y="62"/>
                  </a:cubicBezTo>
                  <a:cubicBezTo>
                    <a:pt x="86" y="60"/>
                    <a:pt x="86" y="60"/>
                    <a:pt x="86" y="60"/>
                  </a:cubicBezTo>
                  <a:cubicBezTo>
                    <a:pt x="86" y="59"/>
                    <a:pt x="86" y="58"/>
                    <a:pt x="86" y="57"/>
                  </a:cubicBezTo>
                  <a:cubicBezTo>
                    <a:pt x="92" y="57"/>
                    <a:pt x="92" y="57"/>
                    <a:pt x="92" y="57"/>
                  </a:cubicBezTo>
                  <a:cubicBezTo>
                    <a:pt x="92" y="56"/>
                    <a:pt x="92" y="55"/>
                    <a:pt x="93" y="54"/>
                  </a:cubicBezTo>
                  <a:cubicBezTo>
                    <a:pt x="87" y="52"/>
                    <a:pt x="87" y="52"/>
                    <a:pt x="87" y="52"/>
                  </a:cubicBezTo>
                  <a:cubicBezTo>
                    <a:pt x="87" y="51"/>
                    <a:pt x="87" y="50"/>
                    <a:pt x="8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19" name="Freeform 44"/>
            <p:cNvSpPr/>
            <p:nvPr/>
          </p:nvSpPr>
          <p:spPr bwMode="auto">
            <a:xfrm>
              <a:off x="1268413" y="2446338"/>
              <a:ext cx="31750" cy="19050"/>
            </a:xfrm>
            <a:custGeom>
              <a:avLst/>
              <a:gdLst>
                <a:gd name="T0" fmla="*/ 31 w 31"/>
                <a:gd name="T1" fmla="*/ 18 h 18"/>
                <a:gd name="T2" fmla="*/ 1 w 31"/>
                <a:gd name="T3" fmla="*/ 18 h 18"/>
                <a:gd name="T4" fmla="*/ 0 w 31"/>
                <a:gd name="T5" fmla="*/ 15 h 18"/>
                <a:gd name="T6" fmla="*/ 26 w 31"/>
                <a:gd name="T7" fmla="*/ 0 h 18"/>
                <a:gd name="T8" fmla="*/ 31 w 31"/>
                <a:gd name="T9" fmla="*/ 18 h 18"/>
              </a:gdLst>
              <a:ahLst/>
              <a:cxnLst>
                <a:cxn ang="0">
                  <a:pos x="T0" y="T1"/>
                </a:cxn>
                <a:cxn ang="0">
                  <a:pos x="T2" y="T3"/>
                </a:cxn>
                <a:cxn ang="0">
                  <a:pos x="T4" y="T5"/>
                </a:cxn>
                <a:cxn ang="0">
                  <a:pos x="T6" y="T7"/>
                </a:cxn>
                <a:cxn ang="0">
                  <a:pos x="T8" y="T9"/>
                </a:cxn>
              </a:cxnLst>
              <a:rect l="0" t="0" r="r" b="b"/>
              <a:pathLst>
                <a:path w="31" h="18">
                  <a:moveTo>
                    <a:pt x="31" y="18"/>
                  </a:moveTo>
                  <a:cubicBezTo>
                    <a:pt x="1" y="18"/>
                    <a:pt x="1" y="18"/>
                    <a:pt x="1" y="18"/>
                  </a:cubicBezTo>
                  <a:cubicBezTo>
                    <a:pt x="0" y="17"/>
                    <a:pt x="0" y="16"/>
                    <a:pt x="0" y="15"/>
                  </a:cubicBezTo>
                  <a:cubicBezTo>
                    <a:pt x="26" y="0"/>
                    <a:pt x="26" y="0"/>
                    <a:pt x="26" y="0"/>
                  </a:cubicBezTo>
                  <a:cubicBezTo>
                    <a:pt x="29" y="5"/>
                    <a:pt x="30" y="11"/>
                    <a:pt x="3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20" name="Oval 45"/>
            <p:cNvSpPr>
              <a:spLocks noChangeArrowheads="1"/>
            </p:cNvSpPr>
            <p:nvPr/>
          </p:nvSpPr>
          <p:spPr bwMode="auto">
            <a:xfrm>
              <a:off x="1257300" y="2462213"/>
              <a:ext cx="7938"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21" name="Freeform 46"/>
            <p:cNvSpPr/>
            <p:nvPr/>
          </p:nvSpPr>
          <p:spPr bwMode="auto">
            <a:xfrm>
              <a:off x="1265238" y="2430463"/>
              <a:ext cx="28575" cy="31750"/>
            </a:xfrm>
            <a:custGeom>
              <a:avLst/>
              <a:gdLst>
                <a:gd name="T0" fmla="*/ 28 w 28"/>
                <a:gd name="T1" fmla="*/ 14 h 30"/>
                <a:gd name="T2" fmla="*/ 2 w 28"/>
                <a:gd name="T3" fmla="*/ 30 h 30"/>
                <a:gd name="T4" fmla="*/ 0 w 28"/>
                <a:gd name="T5" fmla="*/ 28 h 30"/>
                <a:gd name="T6" fmla="*/ 15 w 28"/>
                <a:gd name="T7" fmla="*/ 0 h 30"/>
                <a:gd name="T8" fmla="*/ 28 w 28"/>
                <a:gd name="T9" fmla="*/ 14 h 30"/>
              </a:gdLst>
              <a:ahLst/>
              <a:cxnLst>
                <a:cxn ang="0">
                  <a:pos x="T0" y="T1"/>
                </a:cxn>
                <a:cxn ang="0">
                  <a:pos x="T2" y="T3"/>
                </a:cxn>
                <a:cxn ang="0">
                  <a:pos x="T4" y="T5"/>
                </a:cxn>
                <a:cxn ang="0">
                  <a:pos x="T6" y="T7"/>
                </a:cxn>
                <a:cxn ang="0">
                  <a:pos x="T8" y="T9"/>
                </a:cxn>
              </a:cxnLst>
              <a:rect l="0" t="0" r="r" b="b"/>
              <a:pathLst>
                <a:path w="28" h="30">
                  <a:moveTo>
                    <a:pt x="28" y="14"/>
                  </a:moveTo>
                  <a:cubicBezTo>
                    <a:pt x="2" y="30"/>
                    <a:pt x="2" y="30"/>
                    <a:pt x="2" y="30"/>
                  </a:cubicBezTo>
                  <a:cubicBezTo>
                    <a:pt x="2" y="29"/>
                    <a:pt x="1" y="28"/>
                    <a:pt x="0" y="28"/>
                  </a:cubicBezTo>
                  <a:cubicBezTo>
                    <a:pt x="15" y="0"/>
                    <a:pt x="15" y="0"/>
                    <a:pt x="15" y="0"/>
                  </a:cubicBezTo>
                  <a:cubicBezTo>
                    <a:pt x="21" y="4"/>
                    <a:pt x="25" y="8"/>
                    <a:pt x="2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22" name="Freeform 47"/>
            <p:cNvSpPr/>
            <p:nvPr/>
          </p:nvSpPr>
          <p:spPr bwMode="auto">
            <a:xfrm>
              <a:off x="1262063" y="2425701"/>
              <a:ext cx="19050" cy="33338"/>
            </a:xfrm>
            <a:custGeom>
              <a:avLst/>
              <a:gdLst>
                <a:gd name="T0" fmla="*/ 18 w 18"/>
                <a:gd name="T1" fmla="*/ 5 h 32"/>
                <a:gd name="T2" fmla="*/ 3 w 18"/>
                <a:gd name="T3" fmla="*/ 32 h 32"/>
                <a:gd name="T4" fmla="*/ 0 w 18"/>
                <a:gd name="T5" fmla="*/ 31 h 32"/>
                <a:gd name="T6" fmla="*/ 0 w 18"/>
                <a:gd name="T7" fmla="*/ 0 h 32"/>
                <a:gd name="T8" fmla="*/ 18 w 18"/>
                <a:gd name="T9" fmla="*/ 5 h 32"/>
              </a:gdLst>
              <a:ahLst/>
              <a:cxnLst>
                <a:cxn ang="0">
                  <a:pos x="T0" y="T1"/>
                </a:cxn>
                <a:cxn ang="0">
                  <a:pos x="T2" y="T3"/>
                </a:cxn>
                <a:cxn ang="0">
                  <a:pos x="T4" y="T5"/>
                </a:cxn>
                <a:cxn ang="0">
                  <a:pos x="T6" y="T7"/>
                </a:cxn>
                <a:cxn ang="0">
                  <a:pos x="T8" y="T9"/>
                </a:cxn>
              </a:cxnLst>
              <a:rect l="0" t="0" r="r" b="b"/>
              <a:pathLst>
                <a:path w="18" h="32">
                  <a:moveTo>
                    <a:pt x="18" y="5"/>
                  </a:moveTo>
                  <a:cubicBezTo>
                    <a:pt x="3" y="32"/>
                    <a:pt x="3" y="32"/>
                    <a:pt x="3" y="32"/>
                  </a:cubicBezTo>
                  <a:cubicBezTo>
                    <a:pt x="2" y="32"/>
                    <a:pt x="1" y="31"/>
                    <a:pt x="0" y="31"/>
                  </a:cubicBezTo>
                  <a:cubicBezTo>
                    <a:pt x="0" y="0"/>
                    <a:pt x="0" y="0"/>
                    <a:pt x="0" y="0"/>
                  </a:cubicBezTo>
                  <a:cubicBezTo>
                    <a:pt x="6" y="0"/>
                    <a:pt x="12" y="2"/>
                    <a:pt x="1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23" name="Freeform 48"/>
            <p:cNvSpPr/>
            <p:nvPr/>
          </p:nvSpPr>
          <p:spPr bwMode="auto">
            <a:xfrm>
              <a:off x="1241425" y="2425701"/>
              <a:ext cx="19050" cy="33338"/>
            </a:xfrm>
            <a:custGeom>
              <a:avLst/>
              <a:gdLst>
                <a:gd name="T0" fmla="*/ 18 w 18"/>
                <a:gd name="T1" fmla="*/ 0 h 32"/>
                <a:gd name="T2" fmla="*/ 18 w 18"/>
                <a:gd name="T3" fmla="*/ 31 h 32"/>
                <a:gd name="T4" fmla="*/ 15 w 18"/>
                <a:gd name="T5" fmla="*/ 32 h 32"/>
                <a:gd name="T6" fmla="*/ 0 w 18"/>
                <a:gd name="T7" fmla="*/ 5 h 32"/>
                <a:gd name="T8" fmla="*/ 18 w 18"/>
                <a:gd name="T9" fmla="*/ 0 h 32"/>
              </a:gdLst>
              <a:ahLst/>
              <a:cxnLst>
                <a:cxn ang="0">
                  <a:pos x="T0" y="T1"/>
                </a:cxn>
                <a:cxn ang="0">
                  <a:pos x="T2" y="T3"/>
                </a:cxn>
                <a:cxn ang="0">
                  <a:pos x="T4" y="T5"/>
                </a:cxn>
                <a:cxn ang="0">
                  <a:pos x="T6" y="T7"/>
                </a:cxn>
                <a:cxn ang="0">
                  <a:pos x="T8" y="T9"/>
                </a:cxn>
              </a:cxnLst>
              <a:rect l="0" t="0" r="r" b="b"/>
              <a:pathLst>
                <a:path w="18" h="32">
                  <a:moveTo>
                    <a:pt x="18" y="0"/>
                  </a:moveTo>
                  <a:cubicBezTo>
                    <a:pt x="18" y="31"/>
                    <a:pt x="18" y="31"/>
                    <a:pt x="18" y="31"/>
                  </a:cubicBezTo>
                  <a:cubicBezTo>
                    <a:pt x="17" y="31"/>
                    <a:pt x="16" y="32"/>
                    <a:pt x="15" y="32"/>
                  </a:cubicBezTo>
                  <a:cubicBezTo>
                    <a:pt x="0" y="5"/>
                    <a:pt x="0" y="5"/>
                    <a:pt x="0" y="5"/>
                  </a:cubicBezTo>
                  <a:cubicBezTo>
                    <a:pt x="6" y="2"/>
                    <a:pt x="12" y="0"/>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24" name="Freeform 49"/>
            <p:cNvSpPr/>
            <p:nvPr/>
          </p:nvSpPr>
          <p:spPr bwMode="auto">
            <a:xfrm>
              <a:off x="1227138" y="2430463"/>
              <a:ext cx="30163" cy="31750"/>
            </a:xfrm>
            <a:custGeom>
              <a:avLst/>
              <a:gdLst>
                <a:gd name="T0" fmla="*/ 13 w 28"/>
                <a:gd name="T1" fmla="*/ 0 h 30"/>
                <a:gd name="T2" fmla="*/ 28 w 28"/>
                <a:gd name="T3" fmla="*/ 28 h 30"/>
                <a:gd name="T4" fmla="*/ 26 w 28"/>
                <a:gd name="T5" fmla="*/ 30 h 30"/>
                <a:gd name="T6" fmla="*/ 0 w 28"/>
                <a:gd name="T7" fmla="*/ 14 h 30"/>
                <a:gd name="T8" fmla="*/ 13 w 28"/>
                <a:gd name="T9" fmla="*/ 0 h 30"/>
              </a:gdLst>
              <a:ahLst/>
              <a:cxnLst>
                <a:cxn ang="0">
                  <a:pos x="T0" y="T1"/>
                </a:cxn>
                <a:cxn ang="0">
                  <a:pos x="T2" y="T3"/>
                </a:cxn>
                <a:cxn ang="0">
                  <a:pos x="T4" y="T5"/>
                </a:cxn>
                <a:cxn ang="0">
                  <a:pos x="T6" y="T7"/>
                </a:cxn>
                <a:cxn ang="0">
                  <a:pos x="T8" y="T9"/>
                </a:cxn>
              </a:cxnLst>
              <a:rect l="0" t="0" r="r" b="b"/>
              <a:pathLst>
                <a:path w="28" h="30">
                  <a:moveTo>
                    <a:pt x="13" y="0"/>
                  </a:moveTo>
                  <a:cubicBezTo>
                    <a:pt x="28" y="28"/>
                    <a:pt x="28" y="28"/>
                    <a:pt x="28" y="28"/>
                  </a:cubicBezTo>
                  <a:cubicBezTo>
                    <a:pt x="27" y="28"/>
                    <a:pt x="26" y="29"/>
                    <a:pt x="26" y="30"/>
                  </a:cubicBezTo>
                  <a:cubicBezTo>
                    <a:pt x="0" y="14"/>
                    <a:pt x="0" y="14"/>
                    <a:pt x="0" y="14"/>
                  </a:cubicBezTo>
                  <a:cubicBezTo>
                    <a:pt x="3" y="8"/>
                    <a:pt x="7" y="4"/>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25" name="Freeform 50"/>
            <p:cNvSpPr/>
            <p:nvPr/>
          </p:nvSpPr>
          <p:spPr bwMode="auto">
            <a:xfrm>
              <a:off x="1220788" y="2446338"/>
              <a:ext cx="33338" cy="19050"/>
            </a:xfrm>
            <a:custGeom>
              <a:avLst/>
              <a:gdLst>
                <a:gd name="T0" fmla="*/ 5 w 31"/>
                <a:gd name="T1" fmla="*/ 0 h 18"/>
                <a:gd name="T2" fmla="*/ 31 w 31"/>
                <a:gd name="T3" fmla="*/ 15 h 18"/>
                <a:gd name="T4" fmla="*/ 30 w 31"/>
                <a:gd name="T5" fmla="*/ 18 h 18"/>
                <a:gd name="T6" fmla="*/ 0 w 31"/>
                <a:gd name="T7" fmla="*/ 18 h 18"/>
                <a:gd name="T8" fmla="*/ 5 w 31"/>
                <a:gd name="T9" fmla="*/ 0 h 18"/>
              </a:gdLst>
              <a:ahLst/>
              <a:cxnLst>
                <a:cxn ang="0">
                  <a:pos x="T0" y="T1"/>
                </a:cxn>
                <a:cxn ang="0">
                  <a:pos x="T2" y="T3"/>
                </a:cxn>
                <a:cxn ang="0">
                  <a:pos x="T4" y="T5"/>
                </a:cxn>
                <a:cxn ang="0">
                  <a:pos x="T6" y="T7"/>
                </a:cxn>
                <a:cxn ang="0">
                  <a:pos x="T8" y="T9"/>
                </a:cxn>
              </a:cxnLst>
              <a:rect l="0" t="0" r="r" b="b"/>
              <a:pathLst>
                <a:path w="31" h="18">
                  <a:moveTo>
                    <a:pt x="5" y="0"/>
                  </a:moveTo>
                  <a:cubicBezTo>
                    <a:pt x="31" y="15"/>
                    <a:pt x="31" y="15"/>
                    <a:pt x="31" y="15"/>
                  </a:cubicBezTo>
                  <a:cubicBezTo>
                    <a:pt x="31" y="16"/>
                    <a:pt x="31" y="17"/>
                    <a:pt x="30" y="18"/>
                  </a:cubicBezTo>
                  <a:cubicBezTo>
                    <a:pt x="0" y="18"/>
                    <a:pt x="0" y="18"/>
                    <a:pt x="0" y="18"/>
                  </a:cubicBezTo>
                  <a:cubicBezTo>
                    <a:pt x="1" y="11"/>
                    <a:pt x="2" y="5"/>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26" name="Freeform 51"/>
            <p:cNvSpPr/>
            <p:nvPr/>
          </p:nvSpPr>
          <p:spPr bwMode="auto">
            <a:xfrm>
              <a:off x="1220788" y="2466976"/>
              <a:ext cx="33338" cy="19050"/>
            </a:xfrm>
            <a:custGeom>
              <a:avLst/>
              <a:gdLst>
                <a:gd name="T0" fmla="*/ 0 w 31"/>
                <a:gd name="T1" fmla="*/ 0 h 19"/>
                <a:gd name="T2" fmla="*/ 30 w 31"/>
                <a:gd name="T3" fmla="*/ 0 h 19"/>
                <a:gd name="T4" fmla="*/ 31 w 31"/>
                <a:gd name="T5" fmla="*/ 3 h 19"/>
                <a:gd name="T6" fmla="*/ 5 w 31"/>
                <a:gd name="T7" fmla="*/ 19 h 19"/>
                <a:gd name="T8" fmla="*/ 0 w 31"/>
                <a:gd name="T9" fmla="*/ 0 h 19"/>
              </a:gdLst>
              <a:ahLst/>
              <a:cxnLst>
                <a:cxn ang="0">
                  <a:pos x="T0" y="T1"/>
                </a:cxn>
                <a:cxn ang="0">
                  <a:pos x="T2" y="T3"/>
                </a:cxn>
                <a:cxn ang="0">
                  <a:pos x="T4" y="T5"/>
                </a:cxn>
                <a:cxn ang="0">
                  <a:pos x="T6" y="T7"/>
                </a:cxn>
                <a:cxn ang="0">
                  <a:pos x="T8" y="T9"/>
                </a:cxn>
              </a:cxnLst>
              <a:rect l="0" t="0" r="r" b="b"/>
              <a:pathLst>
                <a:path w="31" h="19">
                  <a:moveTo>
                    <a:pt x="0" y="0"/>
                  </a:moveTo>
                  <a:cubicBezTo>
                    <a:pt x="30" y="0"/>
                    <a:pt x="30" y="0"/>
                    <a:pt x="30" y="0"/>
                  </a:cubicBezTo>
                  <a:cubicBezTo>
                    <a:pt x="31" y="1"/>
                    <a:pt x="31" y="2"/>
                    <a:pt x="31" y="3"/>
                  </a:cubicBezTo>
                  <a:cubicBezTo>
                    <a:pt x="5" y="19"/>
                    <a:pt x="5" y="19"/>
                    <a:pt x="5" y="19"/>
                  </a:cubicBezTo>
                  <a:cubicBezTo>
                    <a:pt x="2" y="13"/>
                    <a:pt x="1" y="7"/>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27" name="Freeform 52"/>
            <p:cNvSpPr/>
            <p:nvPr/>
          </p:nvSpPr>
          <p:spPr bwMode="auto">
            <a:xfrm>
              <a:off x="1227138" y="2470151"/>
              <a:ext cx="30163" cy="31750"/>
            </a:xfrm>
            <a:custGeom>
              <a:avLst/>
              <a:gdLst>
                <a:gd name="T0" fmla="*/ 0 w 28"/>
                <a:gd name="T1" fmla="*/ 16 h 29"/>
                <a:gd name="T2" fmla="*/ 26 w 28"/>
                <a:gd name="T3" fmla="*/ 0 h 29"/>
                <a:gd name="T4" fmla="*/ 28 w 28"/>
                <a:gd name="T5" fmla="*/ 2 h 29"/>
                <a:gd name="T6" fmla="*/ 13 w 28"/>
                <a:gd name="T7" fmla="*/ 29 h 29"/>
                <a:gd name="T8" fmla="*/ 0 w 28"/>
                <a:gd name="T9" fmla="*/ 16 h 29"/>
              </a:gdLst>
              <a:ahLst/>
              <a:cxnLst>
                <a:cxn ang="0">
                  <a:pos x="T0" y="T1"/>
                </a:cxn>
                <a:cxn ang="0">
                  <a:pos x="T2" y="T3"/>
                </a:cxn>
                <a:cxn ang="0">
                  <a:pos x="T4" y="T5"/>
                </a:cxn>
                <a:cxn ang="0">
                  <a:pos x="T6" y="T7"/>
                </a:cxn>
                <a:cxn ang="0">
                  <a:pos x="T8" y="T9"/>
                </a:cxn>
              </a:cxnLst>
              <a:rect l="0" t="0" r="r" b="b"/>
              <a:pathLst>
                <a:path w="28" h="29">
                  <a:moveTo>
                    <a:pt x="0" y="16"/>
                  </a:moveTo>
                  <a:cubicBezTo>
                    <a:pt x="26" y="0"/>
                    <a:pt x="26" y="0"/>
                    <a:pt x="26" y="0"/>
                  </a:cubicBezTo>
                  <a:cubicBezTo>
                    <a:pt x="26" y="1"/>
                    <a:pt x="27" y="1"/>
                    <a:pt x="28" y="2"/>
                  </a:cubicBezTo>
                  <a:cubicBezTo>
                    <a:pt x="13" y="29"/>
                    <a:pt x="13" y="29"/>
                    <a:pt x="13" y="29"/>
                  </a:cubicBezTo>
                  <a:cubicBezTo>
                    <a:pt x="7" y="26"/>
                    <a:pt x="3" y="21"/>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28" name="Freeform 53"/>
            <p:cNvSpPr/>
            <p:nvPr/>
          </p:nvSpPr>
          <p:spPr bwMode="auto">
            <a:xfrm>
              <a:off x="1241425" y="2473326"/>
              <a:ext cx="19050" cy="33338"/>
            </a:xfrm>
            <a:custGeom>
              <a:avLst/>
              <a:gdLst>
                <a:gd name="T0" fmla="*/ 0 w 18"/>
                <a:gd name="T1" fmla="*/ 27 h 32"/>
                <a:gd name="T2" fmla="*/ 15 w 18"/>
                <a:gd name="T3" fmla="*/ 0 h 32"/>
                <a:gd name="T4" fmla="*/ 18 w 18"/>
                <a:gd name="T5" fmla="*/ 1 h 32"/>
                <a:gd name="T6" fmla="*/ 18 w 18"/>
                <a:gd name="T7" fmla="*/ 32 h 32"/>
                <a:gd name="T8" fmla="*/ 0 w 18"/>
                <a:gd name="T9" fmla="*/ 27 h 32"/>
              </a:gdLst>
              <a:ahLst/>
              <a:cxnLst>
                <a:cxn ang="0">
                  <a:pos x="T0" y="T1"/>
                </a:cxn>
                <a:cxn ang="0">
                  <a:pos x="T2" y="T3"/>
                </a:cxn>
                <a:cxn ang="0">
                  <a:pos x="T4" y="T5"/>
                </a:cxn>
                <a:cxn ang="0">
                  <a:pos x="T6" y="T7"/>
                </a:cxn>
                <a:cxn ang="0">
                  <a:pos x="T8" y="T9"/>
                </a:cxn>
              </a:cxnLst>
              <a:rect l="0" t="0" r="r" b="b"/>
              <a:pathLst>
                <a:path w="18" h="32">
                  <a:moveTo>
                    <a:pt x="0" y="27"/>
                  </a:moveTo>
                  <a:cubicBezTo>
                    <a:pt x="15" y="0"/>
                    <a:pt x="15" y="0"/>
                    <a:pt x="15" y="0"/>
                  </a:cubicBezTo>
                  <a:cubicBezTo>
                    <a:pt x="16" y="1"/>
                    <a:pt x="17" y="1"/>
                    <a:pt x="18" y="1"/>
                  </a:cubicBezTo>
                  <a:cubicBezTo>
                    <a:pt x="18" y="32"/>
                    <a:pt x="18" y="32"/>
                    <a:pt x="18" y="32"/>
                  </a:cubicBezTo>
                  <a:cubicBezTo>
                    <a:pt x="12" y="32"/>
                    <a:pt x="6" y="31"/>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29" name="Freeform 54"/>
            <p:cNvSpPr/>
            <p:nvPr/>
          </p:nvSpPr>
          <p:spPr bwMode="auto">
            <a:xfrm>
              <a:off x="1262063" y="2473326"/>
              <a:ext cx="19050" cy="33338"/>
            </a:xfrm>
            <a:custGeom>
              <a:avLst/>
              <a:gdLst>
                <a:gd name="T0" fmla="*/ 0 w 18"/>
                <a:gd name="T1" fmla="*/ 32 h 32"/>
                <a:gd name="T2" fmla="*/ 0 w 18"/>
                <a:gd name="T3" fmla="*/ 1 h 32"/>
                <a:gd name="T4" fmla="*/ 3 w 18"/>
                <a:gd name="T5" fmla="*/ 0 h 32"/>
                <a:gd name="T6" fmla="*/ 18 w 18"/>
                <a:gd name="T7" fmla="*/ 27 h 32"/>
                <a:gd name="T8" fmla="*/ 0 w 18"/>
                <a:gd name="T9" fmla="*/ 32 h 32"/>
              </a:gdLst>
              <a:ahLst/>
              <a:cxnLst>
                <a:cxn ang="0">
                  <a:pos x="T0" y="T1"/>
                </a:cxn>
                <a:cxn ang="0">
                  <a:pos x="T2" y="T3"/>
                </a:cxn>
                <a:cxn ang="0">
                  <a:pos x="T4" y="T5"/>
                </a:cxn>
                <a:cxn ang="0">
                  <a:pos x="T6" y="T7"/>
                </a:cxn>
                <a:cxn ang="0">
                  <a:pos x="T8" y="T9"/>
                </a:cxn>
              </a:cxnLst>
              <a:rect l="0" t="0" r="r" b="b"/>
              <a:pathLst>
                <a:path w="18" h="32">
                  <a:moveTo>
                    <a:pt x="0" y="32"/>
                  </a:moveTo>
                  <a:cubicBezTo>
                    <a:pt x="0" y="1"/>
                    <a:pt x="0" y="1"/>
                    <a:pt x="0" y="1"/>
                  </a:cubicBezTo>
                  <a:cubicBezTo>
                    <a:pt x="1" y="1"/>
                    <a:pt x="2" y="1"/>
                    <a:pt x="3" y="0"/>
                  </a:cubicBezTo>
                  <a:cubicBezTo>
                    <a:pt x="18" y="27"/>
                    <a:pt x="18" y="27"/>
                    <a:pt x="18" y="27"/>
                  </a:cubicBezTo>
                  <a:cubicBezTo>
                    <a:pt x="12" y="31"/>
                    <a:pt x="6" y="32"/>
                    <a:pt x="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30" name="Freeform 55"/>
            <p:cNvSpPr/>
            <p:nvPr/>
          </p:nvSpPr>
          <p:spPr bwMode="auto">
            <a:xfrm>
              <a:off x="1265238" y="2470151"/>
              <a:ext cx="28575" cy="31750"/>
            </a:xfrm>
            <a:custGeom>
              <a:avLst/>
              <a:gdLst>
                <a:gd name="T0" fmla="*/ 15 w 28"/>
                <a:gd name="T1" fmla="*/ 29 h 29"/>
                <a:gd name="T2" fmla="*/ 0 w 28"/>
                <a:gd name="T3" fmla="*/ 2 h 29"/>
                <a:gd name="T4" fmla="*/ 2 w 28"/>
                <a:gd name="T5" fmla="*/ 0 h 29"/>
                <a:gd name="T6" fmla="*/ 28 w 28"/>
                <a:gd name="T7" fmla="*/ 16 h 29"/>
                <a:gd name="T8" fmla="*/ 15 w 28"/>
                <a:gd name="T9" fmla="*/ 29 h 29"/>
              </a:gdLst>
              <a:ahLst/>
              <a:cxnLst>
                <a:cxn ang="0">
                  <a:pos x="T0" y="T1"/>
                </a:cxn>
                <a:cxn ang="0">
                  <a:pos x="T2" y="T3"/>
                </a:cxn>
                <a:cxn ang="0">
                  <a:pos x="T4" y="T5"/>
                </a:cxn>
                <a:cxn ang="0">
                  <a:pos x="T6" y="T7"/>
                </a:cxn>
                <a:cxn ang="0">
                  <a:pos x="T8" y="T9"/>
                </a:cxn>
              </a:cxnLst>
              <a:rect l="0" t="0" r="r" b="b"/>
              <a:pathLst>
                <a:path w="28" h="29">
                  <a:moveTo>
                    <a:pt x="15" y="29"/>
                  </a:moveTo>
                  <a:cubicBezTo>
                    <a:pt x="0" y="2"/>
                    <a:pt x="0" y="2"/>
                    <a:pt x="0" y="2"/>
                  </a:cubicBezTo>
                  <a:cubicBezTo>
                    <a:pt x="1" y="1"/>
                    <a:pt x="2" y="1"/>
                    <a:pt x="2" y="0"/>
                  </a:cubicBezTo>
                  <a:cubicBezTo>
                    <a:pt x="28" y="16"/>
                    <a:pt x="28" y="16"/>
                    <a:pt x="28" y="16"/>
                  </a:cubicBezTo>
                  <a:cubicBezTo>
                    <a:pt x="25" y="21"/>
                    <a:pt x="21" y="26"/>
                    <a:pt x="15"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31" name="Freeform 56"/>
            <p:cNvSpPr/>
            <p:nvPr/>
          </p:nvSpPr>
          <p:spPr bwMode="auto">
            <a:xfrm>
              <a:off x="1268413" y="2466976"/>
              <a:ext cx="31750" cy="19050"/>
            </a:xfrm>
            <a:custGeom>
              <a:avLst/>
              <a:gdLst>
                <a:gd name="T0" fmla="*/ 26 w 31"/>
                <a:gd name="T1" fmla="*/ 19 h 19"/>
                <a:gd name="T2" fmla="*/ 0 w 31"/>
                <a:gd name="T3" fmla="*/ 3 h 19"/>
                <a:gd name="T4" fmla="*/ 1 w 31"/>
                <a:gd name="T5" fmla="*/ 0 h 19"/>
                <a:gd name="T6" fmla="*/ 31 w 31"/>
                <a:gd name="T7" fmla="*/ 0 h 19"/>
                <a:gd name="T8" fmla="*/ 26 w 31"/>
                <a:gd name="T9" fmla="*/ 19 h 19"/>
              </a:gdLst>
              <a:ahLst/>
              <a:cxnLst>
                <a:cxn ang="0">
                  <a:pos x="T0" y="T1"/>
                </a:cxn>
                <a:cxn ang="0">
                  <a:pos x="T2" y="T3"/>
                </a:cxn>
                <a:cxn ang="0">
                  <a:pos x="T4" y="T5"/>
                </a:cxn>
                <a:cxn ang="0">
                  <a:pos x="T6" y="T7"/>
                </a:cxn>
                <a:cxn ang="0">
                  <a:pos x="T8" y="T9"/>
                </a:cxn>
              </a:cxnLst>
              <a:rect l="0" t="0" r="r" b="b"/>
              <a:pathLst>
                <a:path w="31" h="19">
                  <a:moveTo>
                    <a:pt x="26" y="19"/>
                  </a:moveTo>
                  <a:cubicBezTo>
                    <a:pt x="0" y="3"/>
                    <a:pt x="0" y="3"/>
                    <a:pt x="0" y="3"/>
                  </a:cubicBezTo>
                  <a:cubicBezTo>
                    <a:pt x="0" y="2"/>
                    <a:pt x="0" y="1"/>
                    <a:pt x="1" y="0"/>
                  </a:cubicBezTo>
                  <a:cubicBezTo>
                    <a:pt x="31" y="0"/>
                    <a:pt x="31" y="0"/>
                    <a:pt x="31" y="0"/>
                  </a:cubicBezTo>
                  <a:cubicBezTo>
                    <a:pt x="30" y="7"/>
                    <a:pt x="29" y="13"/>
                    <a:pt x="26"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32" name="Freeform 57"/>
            <p:cNvSpPr>
              <a:spLocks noEditPoints="1"/>
            </p:cNvSpPr>
            <p:nvPr/>
          </p:nvSpPr>
          <p:spPr bwMode="auto">
            <a:xfrm>
              <a:off x="1100138" y="2582863"/>
              <a:ext cx="74613" cy="76200"/>
            </a:xfrm>
            <a:custGeom>
              <a:avLst/>
              <a:gdLst>
                <a:gd name="T0" fmla="*/ 63 w 70"/>
                <a:gd name="T1" fmla="*/ 24 h 72"/>
                <a:gd name="T2" fmla="*/ 61 w 70"/>
                <a:gd name="T3" fmla="*/ 19 h 72"/>
                <a:gd name="T4" fmla="*/ 58 w 70"/>
                <a:gd name="T5" fmla="*/ 15 h 72"/>
                <a:gd name="T6" fmla="*/ 54 w 70"/>
                <a:gd name="T7" fmla="*/ 11 h 72"/>
                <a:gd name="T8" fmla="*/ 49 w 70"/>
                <a:gd name="T9" fmla="*/ 8 h 72"/>
                <a:gd name="T10" fmla="*/ 44 w 70"/>
                <a:gd name="T11" fmla="*/ 5 h 72"/>
                <a:gd name="T12" fmla="*/ 39 w 70"/>
                <a:gd name="T13" fmla="*/ 4 h 72"/>
                <a:gd name="T14" fmla="*/ 33 w 70"/>
                <a:gd name="T15" fmla="*/ 4 h 72"/>
                <a:gd name="T16" fmla="*/ 28 w 70"/>
                <a:gd name="T17" fmla="*/ 5 h 72"/>
                <a:gd name="T18" fmla="*/ 22 w 70"/>
                <a:gd name="T19" fmla="*/ 2 h 72"/>
                <a:gd name="T20" fmla="*/ 16 w 70"/>
                <a:gd name="T21" fmla="*/ 5 h 72"/>
                <a:gd name="T22" fmla="*/ 11 w 70"/>
                <a:gd name="T23" fmla="*/ 9 h 72"/>
                <a:gd name="T24" fmla="*/ 7 w 70"/>
                <a:gd name="T25" fmla="*/ 14 h 72"/>
                <a:gd name="T26" fmla="*/ 4 w 70"/>
                <a:gd name="T27" fmla="*/ 20 h 72"/>
                <a:gd name="T28" fmla="*/ 2 w 70"/>
                <a:gd name="T29" fmla="*/ 26 h 72"/>
                <a:gd name="T30" fmla="*/ 1 w 70"/>
                <a:gd name="T31" fmla="*/ 32 h 72"/>
                <a:gd name="T32" fmla="*/ 1 w 70"/>
                <a:gd name="T33" fmla="*/ 39 h 72"/>
                <a:gd name="T34" fmla="*/ 2 w 70"/>
                <a:gd name="T35" fmla="*/ 45 h 72"/>
                <a:gd name="T36" fmla="*/ 4 w 70"/>
                <a:gd name="T37" fmla="*/ 51 h 72"/>
                <a:gd name="T38" fmla="*/ 7 w 70"/>
                <a:gd name="T39" fmla="*/ 57 h 72"/>
                <a:gd name="T40" fmla="*/ 11 w 70"/>
                <a:gd name="T41" fmla="*/ 62 h 72"/>
                <a:gd name="T42" fmla="*/ 16 w 70"/>
                <a:gd name="T43" fmla="*/ 66 h 72"/>
                <a:gd name="T44" fmla="*/ 21 w 70"/>
                <a:gd name="T45" fmla="*/ 69 h 72"/>
                <a:gd name="T46" fmla="*/ 27 w 70"/>
                <a:gd name="T47" fmla="*/ 71 h 72"/>
                <a:gd name="T48" fmla="*/ 33 w 70"/>
                <a:gd name="T49" fmla="*/ 72 h 72"/>
                <a:gd name="T50" fmla="*/ 39 w 70"/>
                <a:gd name="T51" fmla="*/ 72 h 72"/>
                <a:gd name="T52" fmla="*/ 44 w 70"/>
                <a:gd name="T53" fmla="*/ 71 h 72"/>
                <a:gd name="T54" fmla="*/ 49 w 70"/>
                <a:gd name="T55" fmla="*/ 69 h 72"/>
                <a:gd name="T56" fmla="*/ 54 w 70"/>
                <a:gd name="T57" fmla="*/ 66 h 72"/>
                <a:gd name="T58" fmla="*/ 59 w 70"/>
                <a:gd name="T59" fmla="*/ 62 h 72"/>
                <a:gd name="T60" fmla="*/ 63 w 70"/>
                <a:gd name="T61" fmla="*/ 57 h 72"/>
                <a:gd name="T62" fmla="*/ 66 w 70"/>
                <a:gd name="T63" fmla="*/ 51 h 72"/>
                <a:gd name="T64" fmla="*/ 68 w 70"/>
                <a:gd name="T65" fmla="*/ 45 h 72"/>
                <a:gd name="T66" fmla="*/ 69 w 70"/>
                <a:gd name="T67" fmla="*/ 39 h 72"/>
                <a:gd name="T68" fmla="*/ 69 w 70"/>
                <a:gd name="T69" fmla="*/ 32 h 72"/>
                <a:gd name="T70" fmla="*/ 62 w 70"/>
                <a:gd name="T71" fmla="*/ 28 h 72"/>
                <a:gd name="T72" fmla="*/ 62 w 70"/>
                <a:gd name="T73" fmla="*/ 28 h 72"/>
                <a:gd name="T74" fmla="*/ 38 w 70"/>
                <a:gd name="T75" fmla="*/ 35 h 72"/>
                <a:gd name="T76" fmla="*/ 37 w 70"/>
                <a:gd name="T77" fmla="*/ 31 h 72"/>
                <a:gd name="T78" fmla="*/ 36 w 70"/>
                <a:gd name="T79" fmla="*/ 30 h 72"/>
                <a:gd name="T80" fmla="*/ 27 w 70"/>
                <a:gd name="T81" fmla="*/ 8 h 72"/>
                <a:gd name="T82" fmla="*/ 27 w 70"/>
                <a:gd name="T83" fmla="*/ 8 h 72"/>
                <a:gd name="T84" fmla="*/ 8 w 70"/>
                <a:gd name="T85" fmla="*/ 28 h 72"/>
                <a:gd name="T86" fmla="*/ 30 w 70"/>
                <a:gd name="T87" fmla="*/ 37 h 72"/>
                <a:gd name="T88" fmla="*/ 30 w 70"/>
                <a:gd name="T89" fmla="*/ 38 h 72"/>
                <a:gd name="T90" fmla="*/ 16 w 70"/>
                <a:gd name="T91" fmla="*/ 57 h 72"/>
                <a:gd name="T92" fmla="*/ 16 w 70"/>
                <a:gd name="T93" fmla="*/ 57 h 72"/>
                <a:gd name="T94" fmla="*/ 42 w 70"/>
                <a:gd name="T95" fmla="*/ 64 h 72"/>
                <a:gd name="T96" fmla="*/ 39 w 70"/>
                <a:gd name="T97" fmla="*/ 40 h 72"/>
                <a:gd name="T98" fmla="*/ 39 w 70"/>
                <a:gd name="T99" fmla="*/ 39 h 72"/>
                <a:gd name="T100" fmla="*/ 62 w 70"/>
                <a:gd name="T101" fmla="*/ 43 h 72"/>
                <a:gd name="T102" fmla="*/ 62 w 70"/>
                <a:gd name="T103" fmla="*/ 4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0" h="72">
                  <a:moveTo>
                    <a:pt x="64" y="28"/>
                  </a:moveTo>
                  <a:cubicBezTo>
                    <a:pt x="68" y="26"/>
                    <a:pt x="68" y="26"/>
                    <a:pt x="68" y="26"/>
                  </a:cubicBezTo>
                  <a:cubicBezTo>
                    <a:pt x="68" y="25"/>
                    <a:pt x="68" y="24"/>
                    <a:pt x="68" y="23"/>
                  </a:cubicBezTo>
                  <a:cubicBezTo>
                    <a:pt x="63" y="24"/>
                    <a:pt x="63" y="24"/>
                    <a:pt x="63" y="24"/>
                  </a:cubicBezTo>
                  <a:cubicBezTo>
                    <a:pt x="63" y="24"/>
                    <a:pt x="63" y="23"/>
                    <a:pt x="63" y="22"/>
                  </a:cubicBezTo>
                  <a:cubicBezTo>
                    <a:pt x="66" y="20"/>
                    <a:pt x="66" y="20"/>
                    <a:pt x="66" y="20"/>
                  </a:cubicBezTo>
                  <a:cubicBezTo>
                    <a:pt x="66" y="19"/>
                    <a:pt x="65" y="18"/>
                    <a:pt x="65" y="17"/>
                  </a:cubicBezTo>
                  <a:cubicBezTo>
                    <a:pt x="61" y="19"/>
                    <a:pt x="61" y="19"/>
                    <a:pt x="61" y="19"/>
                  </a:cubicBezTo>
                  <a:cubicBezTo>
                    <a:pt x="61" y="19"/>
                    <a:pt x="60" y="18"/>
                    <a:pt x="60" y="17"/>
                  </a:cubicBezTo>
                  <a:cubicBezTo>
                    <a:pt x="63" y="14"/>
                    <a:pt x="63" y="14"/>
                    <a:pt x="63" y="14"/>
                  </a:cubicBezTo>
                  <a:cubicBezTo>
                    <a:pt x="62" y="14"/>
                    <a:pt x="62" y="13"/>
                    <a:pt x="61" y="12"/>
                  </a:cubicBezTo>
                  <a:cubicBezTo>
                    <a:pt x="58" y="15"/>
                    <a:pt x="58" y="15"/>
                    <a:pt x="58" y="15"/>
                  </a:cubicBezTo>
                  <a:cubicBezTo>
                    <a:pt x="57" y="14"/>
                    <a:pt x="57" y="14"/>
                    <a:pt x="56" y="13"/>
                  </a:cubicBezTo>
                  <a:cubicBezTo>
                    <a:pt x="59" y="9"/>
                    <a:pt x="59" y="9"/>
                    <a:pt x="59" y="9"/>
                  </a:cubicBezTo>
                  <a:cubicBezTo>
                    <a:pt x="58" y="9"/>
                    <a:pt x="57" y="8"/>
                    <a:pt x="57" y="8"/>
                  </a:cubicBezTo>
                  <a:cubicBezTo>
                    <a:pt x="54" y="11"/>
                    <a:pt x="54" y="11"/>
                    <a:pt x="54" y="11"/>
                  </a:cubicBezTo>
                  <a:cubicBezTo>
                    <a:pt x="53" y="10"/>
                    <a:pt x="53" y="10"/>
                    <a:pt x="52" y="10"/>
                  </a:cubicBezTo>
                  <a:cubicBezTo>
                    <a:pt x="54" y="5"/>
                    <a:pt x="54" y="5"/>
                    <a:pt x="54" y="5"/>
                  </a:cubicBezTo>
                  <a:cubicBezTo>
                    <a:pt x="53" y="5"/>
                    <a:pt x="52" y="4"/>
                    <a:pt x="52" y="4"/>
                  </a:cubicBezTo>
                  <a:cubicBezTo>
                    <a:pt x="49" y="8"/>
                    <a:pt x="49" y="8"/>
                    <a:pt x="49" y="8"/>
                  </a:cubicBezTo>
                  <a:cubicBezTo>
                    <a:pt x="49" y="7"/>
                    <a:pt x="48" y="7"/>
                    <a:pt x="47" y="7"/>
                  </a:cubicBezTo>
                  <a:cubicBezTo>
                    <a:pt x="48" y="2"/>
                    <a:pt x="48" y="2"/>
                    <a:pt x="48" y="2"/>
                  </a:cubicBezTo>
                  <a:cubicBezTo>
                    <a:pt x="48" y="2"/>
                    <a:pt x="47" y="2"/>
                    <a:pt x="46" y="1"/>
                  </a:cubicBezTo>
                  <a:cubicBezTo>
                    <a:pt x="44" y="5"/>
                    <a:pt x="44" y="5"/>
                    <a:pt x="44" y="5"/>
                  </a:cubicBezTo>
                  <a:cubicBezTo>
                    <a:pt x="43" y="5"/>
                    <a:pt x="43" y="5"/>
                    <a:pt x="42" y="5"/>
                  </a:cubicBezTo>
                  <a:cubicBezTo>
                    <a:pt x="43" y="0"/>
                    <a:pt x="43" y="0"/>
                    <a:pt x="43" y="0"/>
                  </a:cubicBezTo>
                  <a:cubicBezTo>
                    <a:pt x="42" y="0"/>
                    <a:pt x="41" y="0"/>
                    <a:pt x="40" y="0"/>
                  </a:cubicBezTo>
                  <a:cubicBezTo>
                    <a:pt x="39" y="4"/>
                    <a:pt x="39" y="4"/>
                    <a:pt x="39" y="4"/>
                  </a:cubicBezTo>
                  <a:cubicBezTo>
                    <a:pt x="38" y="4"/>
                    <a:pt x="37" y="4"/>
                    <a:pt x="37" y="4"/>
                  </a:cubicBezTo>
                  <a:cubicBezTo>
                    <a:pt x="36" y="0"/>
                    <a:pt x="36" y="0"/>
                    <a:pt x="36" y="0"/>
                  </a:cubicBezTo>
                  <a:cubicBezTo>
                    <a:pt x="36" y="0"/>
                    <a:pt x="35" y="0"/>
                    <a:pt x="34" y="0"/>
                  </a:cubicBezTo>
                  <a:cubicBezTo>
                    <a:pt x="33" y="4"/>
                    <a:pt x="33" y="4"/>
                    <a:pt x="33" y="4"/>
                  </a:cubicBezTo>
                  <a:cubicBezTo>
                    <a:pt x="33" y="4"/>
                    <a:pt x="32" y="4"/>
                    <a:pt x="31" y="4"/>
                  </a:cubicBezTo>
                  <a:cubicBezTo>
                    <a:pt x="30" y="0"/>
                    <a:pt x="30" y="0"/>
                    <a:pt x="30" y="0"/>
                  </a:cubicBezTo>
                  <a:cubicBezTo>
                    <a:pt x="29" y="0"/>
                    <a:pt x="29" y="0"/>
                    <a:pt x="28" y="0"/>
                  </a:cubicBezTo>
                  <a:cubicBezTo>
                    <a:pt x="28" y="5"/>
                    <a:pt x="28" y="5"/>
                    <a:pt x="28" y="5"/>
                  </a:cubicBezTo>
                  <a:cubicBezTo>
                    <a:pt x="28" y="5"/>
                    <a:pt x="27" y="5"/>
                    <a:pt x="27" y="5"/>
                  </a:cubicBezTo>
                  <a:cubicBezTo>
                    <a:pt x="27" y="5"/>
                    <a:pt x="26" y="5"/>
                    <a:pt x="26" y="5"/>
                  </a:cubicBezTo>
                  <a:cubicBezTo>
                    <a:pt x="24" y="1"/>
                    <a:pt x="24" y="1"/>
                    <a:pt x="24" y="1"/>
                  </a:cubicBezTo>
                  <a:cubicBezTo>
                    <a:pt x="23" y="2"/>
                    <a:pt x="23" y="2"/>
                    <a:pt x="22" y="2"/>
                  </a:cubicBezTo>
                  <a:cubicBezTo>
                    <a:pt x="23" y="7"/>
                    <a:pt x="23" y="7"/>
                    <a:pt x="23" y="7"/>
                  </a:cubicBezTo>
                  <a:cubicBezTo>
                    <a:pt x="22" y="7"/>
                    <a:pt x="22" y="7"/>
                    <a:pt x="21" y="8"/>
                  </a:cubicBezTo>
                  <a:cubicBezTo>
                    <a:pt x="19" y="4"/>
                    <a:pt x="19" y="4"/>
                    <a:pt x="19" y="4"/>
                  </a:cubicBezTo>
                  <a:cubicBezTo>
                    <a:pt x="18" y="4"/>
                    <a:pt x="17" y="5"/>
                    <a:pt x="16" y="5"/>
                  </a:cubicBezTo>
                  <a:cubicBezTo>
                    <a:pt x="18" y="9"/>
                    <a:pt x="18" y="9"/>
                    <a:pt x="18" y="9"/>
                  </a:cubicBezTo>
                  <a:cubicBezTo>
                    <a:pt x="18" y="10"/>
                    <a:pt x="17" y="10"/>
                    <a:pt x="17" y="11"/>
                  </a:cubicBezTo>
                  <a:cubicBezTo>
                    <a:pt x="13" y="8"/>
                    <a:pt x="13" y="8"/>
                    <a:pt x="13" y="8"/>
                  </a:cubicBezTo>
                  <a:cubicBezTo>
                    <a:pt x="13" y="8"/>
                    <a:pt x="12" y="9"/>
                    <a:pt x="11" y="9"/>
                  </a:cubicBezTo>
                  <a:cubicBezTo>
                    <a:pt x="14" y="13"/>
                    <a:pt x="14" y="13"/>
                    <a:pt x="14" y="13"/>
                  </a:cubicBezTo>
                  <a:cubicBezTo>
                    <a:pt x="13" y="13"/>
                    <a:pt x="13" y="14"/>
                    <a:pt x="13" y="14"/>
                  </a:cubicBezTo>
                  <a:cubicBezTo>
                    <a:pt x="9" y="12"/>
                    <a:pt x="9" y="12"/>
                    <a:pt x="9" y="12"/>
                  </a:cubicBezTo>
                  <a:cubicBezTo>
                    <a:pt x="8" y="13"/>
                    <a:pt x="8" y="13"/>
                    <a:pt x="7" y="14"/>
                  </a:cubicBezTo>
                  <a:cubicBezTo>
                    <a:pt x="10" y="17"/>
                    <a:pt x="10" y="17"/>
                    <a:pt x="10" y="17"/>
                  </a:cubicBezTo>
                  <a:cubicBezTo>
                    <a:pt x="10" y="18"/>
                    <a:pt x="10" y="18"/>
                    <a:pt x="9" y="19"/>
                  </a:cubicBezTo>
                  <a:cubicBezTo>
                    <a:pt x="5" y="17"/>
                    <a:pt x="5" y="17"/>
                    <a:pt x="5" y="17"/>
                  </a:cubicBezTo>
                  <a:cubicBezTo>
                    <a:pt x="5" y="18"/>
                    <a:pt x="4" y="19"/>
                    <a:pt x="4" y="20"/>
                  </a:cubicBezTo>
                  <a:cubicBezTo>
                    <a:pt x="8" y="22"/>
                    <a:pt x="8" y="22"/>
                    <a:pt x="8" y="22"/>
                  </a:cubicBezTo>
                  <a:cubicBezTo>
                    <a:pt x="7" y="23"/>
                    <a:pt x="7" y="23"/>
                    <a:pt x="7" y="24"/>
                  </a:cubicBezTo>
                  <a:cubicBezTo>
                    <a:pt x="3" y="23"/>
                    <a:pt x="3" y="23"/>
                    <a:pt x="3" y="23"/>
                  </a:cubicBezTo>
                  <a:cubicBezTo>
                    <a:pt x="2" y="24"/>
                    <a:pt x="2" y="25"/>
                    <a:pt x="2" y="26"/>
                  </a:cubicBezTo>
                  <a:cubicBezTo>
                    <a:pt x="6" y="28"/>
                    <a:pt x="6" y="28"/>
                    <a:pt x="6" y="28"/>
                  </a:cubicBezTo>
                  <a:cubicBezTo>
                    <a:pt x="6" y="28"/>
                    <a:pt x="5" y="29"/>
                    <a:pt x="5" y="30"/>
                  </a:cubicBezTo>
                  <a:cubicBezTo>
                    <a:pt x="1" y="29"/>
                    <a:pt x="1" y="29"/>
                    <a:pt x="1" y="29"/>
                  </a:cubicBezTo>
                  <a:cubicBezTo>
                    <a:pt x="1" y="30"/>
                    <a:pt x="1" y="31"/>
                    <a:pt x="1" y="32"/>
                  </a:cubicBezTo>
                  <a:cubicBezTo>
                    <a:pt x="5" y="33"/>
                    <a:pt x="5" y="33"/>
                    <a:pt x="5" y="33"/>
                  </a:cubicBezTo>
                  <a:cubicBezTo>
                    <a:pt x="5" y="34"/>
                    <a:pt x="5" y="34"/>
                    <a:pt x="5" y="35"/>
                  </a:cubicBezTo>
                  <a:cubicBezTo>
                    <a:pt x="0" y="36"/>
                    <a:pt x="0" y="36"/>
                    <a:pt x="0" y="36"/>
                  </a:cubicBezTo>
                  <a:cubicBezTo>
                    <a:pt x="0" y="37"/>
                    <a:pt x="0" y="38"/>
                    <a:pt x="1" y="39"/>
                  </a:cubicBezTo>
                  <a:cubicBezTo>
                    <a:pt x="5" y="39"/>
                    <a:pt x="5" y="39"/>
                    <a:pt x="5" y="39"/>
                  </a:cubicBezTo>
                  <a:cubicBezTo>
                    <a:pt x="5" y="39"/>
                    <a:pt x="5" y="40"/>
                    <a:pt x="5" y="41"/>
                  </a:cubicBezTo>
                  <a:cubicBezTo>
                    <a:pt x="1" y="42"/>
                    <a:pt x="1" y="42"/>
                    <a:pt x="1" y="42"/>
                  </a:cubicBezTo>
                  <a:cubicBezTo>
                    <a:pt x="1" y="43"/>
                    <a:pt x="1" y="44"/>
                    <a:pt x="2" y="45"/>
                  </a:cubicBezTo>
                  <a:cubicBezTo>
                    <a:pt x="6" y="44"/>
                    <a:pt x="6" y="44"/>
                    <a:pt x="6" y="44"/>
                  </a:cubicBezTo>
                  <a:cubicBezTo>
                    <a:pt x="6" y="45"/>
                    <a:pt x="6" y="46"/>
                    <a:pt x="6" y="46"/>
                  </a:cubicBezTo>
                  <a:cubicBezTo>
                    <a:pt x="3" y="48"/>
                    <a:pt x="3" y="48"/>
                    <a:pt x="3" y="48"/>
                  </a:cubicBezTo>
                  <a:cubicBezTo>
                    <a:pt x="3" y="49"/>
                    <a:pt x="3" y="50"/>
                    <a:pt x="4" y="51"/>
                  </a:cubicBezTo>
                  <a:cubicBezTo>
                    <a:pt x="8" y="50"/>
                    <a:pt x="8" y="50"/>
                    <a:pt x="8" y="50"/>
                  </a:cubicBezTo>
                  <a:cubicBezTo>
                    <a:pt x="8" y="50"/>
                    <a:pt x="8" y="51"/>
                    <a:pt x="9" y="52"/>
                  </a:cubicBezTo>
                  <a:cubicBezTo>
                    <a:pt x="5" y="54"/>
                    <a:pt x="5" y="54"/>
                    <a:pt x="5" y="54"/>
                  </a:cubicBezTo>
                  <a:cubicBezTo>
                    <a:pt x="6" y="55"/>
                    <a:pt x="6" y="56"/>
                    <a:pt x="7" y="57"/>
                  </a:cubicBezTo>
                  <a:cubicBezTo>
                    <a:pt x="11" y="55"/>
                    <a:pt x="11" y="55"/>
                    <a:pt x="11" y="55"/>
                  </a:cubicBezTo>
                  <a:cubicBezTo>
                    <a:pt x="11" y="55"/>
                    <a:pt x="11" y="56"/>
                    <a:pt x="12" y="56"/>
                  </a:cubicBezTo>
                  <a:cubicBezTo>
                    <a:pt x="9" y="60"/>
                    <a:pt x="9" y="60"/>
                    <a:pt x="9" y="60"/>
                  </a:cubicBezTo>
                  <a:cubicBezTo>
                    <a:pt x="10" y="60"/>
                    <a:pt x="10" y="61"/>
                    <a:pt x="11" y="62"/>
                  </a:cubicBezTo>
                  <a:cubicBezTo>
                    <a:pt x="14" y="59"/>
                    <a:pt x="14" y="59"/>
                    <a:pt x="14" y="59"/>
                  </a:cubicBezTo>
                  <a:cubicBezTo>
                    <a:pt x="15" y="59"/>
                    <a:pt x="15" y="60"/>
                    <a:pt x="16" y="60"/>
                  </a:cubicBezTo>
                  <a:cubicBezTo>
                    <a:pt x="13" y="64"/>
                    <a:pt x="13" y="64"/>
                    <a:pt x="13" y="64"/>
                  </a:cubicBezTo>
                  <a:cubicBezTo>
                    <a:pt x="14" y="65"/>
                    <a:pt x="15" y="65"/>
                    <a:pt x="16" y="66"/>
                  </a:cubicBezTo>
                  <a:cubicBezTo>
                    <a:pt x="18" y="62"/>
                    <a:pt x="18" y="62"/>
                    <a:pt x="18" y="62"/>
                  </a:cubicBezTo>
                  <a:cubicBezTo>
                    <a:pt x="19" y="63"/>
                    <a:pt x="20" y="63"/>
                    <a:pt x="20" y="63"/>
                  </a:cubicBezTo>
                  <a:cubicBezTo>
                    <a:pt x="19" y="68"/>
                    <a:pt x="19" y="68"/>
                    <a:pt x="19" y="68"/>
                  </a:cubicBezTo>
                  <a:cubicBezTo>
                    <a:pt x="19" y="68"/>
                    <a:pt x="20" y="68"/>
                    <a:pt x="21" y="69"/>
                  </a:cubicBezTo>
                  <a:cubicBezTo>
                    <a:pt x="23" y="65"/>
                    <a:pt x="23" y="65"/>
                    <a:pt x="23" y="65"/>
                  </a:cubicBezTo>
                  <a:cubicBezTo>
                    <a:pt x="24" y="65"/>
                    <a:pt x="25" y="66"/>
                    <a:pt x="25" y="66"/>
                  </a:cubicBezTo>
                  <a:cubicBezTo>
                    <a:pt x="24" y="70"/>
                    <a:pt x="24" y="70"/>
                    <a:pt x="24" y="70"/>
                  </a:cubicBezTo>
                  <a:cubicBezTo>
                    <a:pt x="25" y="70"/>
                    <a:pt x="26" y="71"/>
                    <a:pt x="27" y="71"/>
                  </a:cubicBezTo>
                  <a:cubicBezTo>
                    <a:pt x="28" y="67"/>
                    <a:pt x="28" y="67"/>
                    <a:pt x="28" y="67"/>
                  </a:cubicBezTo>
                  <a:cubicBezTo>
                    <a:pt x="29" y="67"/>
                    <a:pt x="30" y="67"/>
                    <a:pt x="30" y="67"/>
                  </a:cubicBezTo>
                  <a:cubicBezTo>
                    <a:pt x="30" y="72"/>
                    <a:pt x="30" y="72"/>
                    <a:pt x="30" y="72"/>
                  </a:cubicBezTo>
                  <a:cubicBezTo>
                    <a:pt x="31" y="72"/>
                    <a:pt x="32" y="72"/>
                    <a:pt x="33" y="72"/>
                  </a:cubicBezTo>
                  <a:cubicBezTo>
                    <a:pt x="34" y="67"/>
                    <a:pt x="34" y="67"/>
                    <a:pt x="34" y="67"/>
                  </a:cubicBezTo>
                  <a:cubicBezTo>
                    <a:pt x="35" y="67"/>
                    <a:pt x="35" y="67"/>
                    <a:pt x="36" y="67"/>
                  </a:cubicBezTo>
                  <a:cubicBezTo>
                    <a:pt x="37" y="72"/>
                    <a:pt x="37" y="72"/>
                    <a:pt x="37" y="72"/>
                  </a:cubicBezTo>
                  <a:cubicBezTo>
                    <a:pt x="38" y="72"/>
                    <a:pt x="38" y="72"/>
                    <a:pt x="39" y="72"/>
                  </a:cubicBezTo>
                  <a:cubicBezTo>
                    <a:pt x="39" y="67"/>
                    <a:pt x="39" y="67"/>
                    <a:pt x="39" y="67"/>
                  </a:cubicBezTo>
                  <a:cubicBezTo>
                    <a:pt x="40" y="67"/>
                    <a:pt x="41" y="67"/>
                    <a:pt x="41" y="67"/>
                  </a:cubicBezTo>
                  <a:cubicBezTo>
                    <a:pt x="43" y="71"/>
                    <a:pt x="43" y="71"/>
                    <a:pt x="43" y="71"/>
                  </a:cubicBezTo>
                  <a:cubicBezTo>
                    <a:pt x="43" y="71"/>
                    <a:pt x="44" y="71"/>
                    <a:pt x="44" y="71"/>
                  </a:cubicBezTo>
                  <a:cubicBezTo>
                    <a:pt x="45" y="70"/>
                    <a:pt x="45" y="70"/>
                    <a:pt x="45" y="70"/>
                  </a:cubicBezTo>
                  <a:cubicBezTo>
                    <a:pt x="45" y="66"/>
                    <a:pt x="45" y="66"/>
                    <a:pt x="45" y="66"/>
                  </a:cubicBezTo>
                  <a:cubicBezTo>
                    <a:pt x="45" y="66"/>
                    <a:pt x="46" y="65"/>
                    <a:pt x="47" y="65"/>
                  </a:cubicBezTo>
                  <a:cubicBezTo>
                    <a:pt x="49" y="69"/>
                    <a:pt x="49" y="69"/>
                    <a:pt x="49" y="69"/>
                  </a:cubicBezTo>
                  <a:cubicBezTo>
                    <a:pt x="50" y="69"/>
                    <a:pt x="50" y="68"/>
                    <a:pt x="51" y="68"/>
                  </a:cubicBezTo>
                  <a:cubicBezTo>
                    <a:pt x="50" y="64"/>
                    <a:pt x="50" y="64"/>
                    <a:pt x="50" y="64"/>
                  </a:cubicBezTo>
                  <a:cubicBezTo>
                    <a:pt x="50" y="63"/>
                    <a:pt x="51" y="63"/>
                    <a:pt x="51" y="62"/>
                  </a:cubicBezTo>
                  <a:cubicBezTo>
                    <a:pt x="54" y="66"/>
                    <a:pt x="54" y="66"/>
                    <a:pt x="54" y="66"/>
                  </a:cubicBezTo>
                  <a:cubicBezTo>
                    <a:pt x="55" y="65"/>
                    <a:pt x="56" y="65"/>
                    <a:pt x="56" y="64"/>
                  </a:cubicBezTo>
                  <a:cubicBezTo>
                    <a:pt x="54" y="60"/>
                    <a:pt x="54" y="60"/>
                    <a:pt x="54" y="60"/>
                  </a:cubicBezTo>
                  <a:cubicBezTo>
                    <a:pt x="55" y="60"/>
                    <a:pt x="55" y="59"/>
                    <a:pt x="56" y="59"/>
                  </a:cubicBezTo>
                  <a:cubicBezTo>
                    <a:pt x="59" y="62"/>
                    <a:pt x="59" y="62"/>
                    <a:pt x="59" y="62"/>
                  </a:cubicBezTo>
                  <a:cubicBezTo>
                    <a:pt x="60" y="61"/>
                    <a:pt x="60" y="60"/>
                    <a:pt x="61" y="60"/>
                  </a:cubicBezTo>
                  <a:cubicBezTo>
                    <a:pt x="58" y="56"/>
                    <a:pt x="58" y="56"/>
                    <a:pt x="58" y="56"/>
                  </a:cubicBezTo>
                  <a:cubicBezTo>
                    <a:pt x="59" y="56"/>
                    <a:pt x="59" y="55"/>
                    <a:pt x="59" y="55"/>
                  </a:cubicBezTo>
                  <a:cubicBezTo>
                    <a:pt x="63" y="57"/>
                    <a:pt x="63" y="57"/>
                    <a:pt x="63" y="57"/>
                  </a:cubicBezTo>
                  <a:cubicBezTo>
                    <a:pt x="64" y="56"/>
                    <a:pt x="64" y="55"/>
                    <a:pt x="65" y="55"/>
                  </a:cubicBezTo>
                  <a:cubicBezTo>
                    <a:pt x="61" y="52"/>
                    <a:pt x="61" y="52"/>
                    <a:pt x="61" y="52"/>
                  </a:cubicBezTo>
                  <a:cubicBezTo>
                    <a:pt x="62" y="51"/>
                    <a:pt x="62" y="51"/>
                    <a:pt x="62" y="50"/>
                  </a:cubicBezTo>
                  <a:cubicBezTo>
                    <a:pt x="66" y="51"/>
                    <a:pt x="66" y="51"/>
                    <a:pt x="66" y="51"/>
                  </a:cubicBezTo>
                  <a:cubicBezTo>
                    <a:pt x="67" y="50"/>
                    <a:pt x="67" y="50"/>
                    <a:pt x="67" y="49"/>
                  </a:cubicBezTo>
                  <a:cubicBezTo>
                    <a:pt x="64" y="47"/>
                    <a:pt x="64" y="47"/>
                    <a:pt x="64" y="47"/>
                  </a:cubicBezTo>
                  <a:cubicBezTo>
                    <a:pt x="64" y="46"/>
                    <a:pt x="64" y="45"/>
                    <a:pt x="64" y="45"/>
                  </a:cubicBezTo>
                  <a:cubicBezTo>
                    <a:pt x="68" y="45"/>
                    <a:pt x="68" y="45"/>
                    <a:pt x="68" y="45"/>
                  </a:cubicBezTo>
                  <a:cubicBezTo>
                    <a:pt x="69" y="44"/>
                    <a:pt x="69" y="43"/>
                    <a:pt x="69" y="42"/>
                  </a:cubicBezTo>
                  <a:cubicBezTo>
                    <a:pt x="65" y="41"/>
                    <a:pt x="65" y="41"/>
                    <a:pt x="65" y="41"/>
                  </a:cubicBezTo>
                  <a:cubicBezTo>
                    <a:pt x="65" y="40"/>
                    <a:pt x="65" y="40"/>
                    <a:pt x="65" y="39"/>
                  </a:cubicBezTo>
                  <a:cubicBezTo>
                    <a:pt x="69" y="39"/>
                    <a:pt x="69" y="39"/>
                    <a:pt x="69" y="39"/>
                  </a:cubicBezTo>
                  <a:cubicBezTo>
                    <a:pt x="70" y="38"/>
                    <a:pt x="70" y="37"/>
                    <a:pt x="70" y="36"/>
                  </a:cubicBezTo>
                  <a:cubicBezTo>
                    <a:pt x="65" y="35"/>
                    <a:pt x="65" y="35"/>
                    <a:pt x="65" y="35"/>
                  </a:cubicBezTo>
                  <a:cubicBezTo>
                    <a:pt x="65" y="35"/>
                    <a:pt x="65" y="34"/>
                    <a:pt x="65" y="33"/>
                  </a:cubicBezTo>
                  <a:cubicBezTo>
                    <a:pt x="69" y="32"/>
                    <a:pt x="69" y="32"/>
                    <a:pt x="69" y="32"/>
                  </a:cubicBezTo>
                  <a:cubicBezTo>
                    <a:pt x="69" y="31"/>
                    <a:pt x="69" y="30"/>
                    <a:pt x="69" y="30"/>
                  </a:cubicBezTo>
                  <a:cubicBezTo>
                    <a:pt x="65" y="30"/>
                    <a:pt x="65" y="30"/>
                    <a:pt x="65" y="30"/>
                  </a:cubicBezTo>
                  <a:cubicBezTo>
                    <a:pt x="65" y="29"/>
                    <a:pt x="65" y="28"/>
                    <a:pt x="64" y="28"/>
                  </a:cubicBezTo>
                  <a:close/>
                  <a:moveTo>
                    <a:pt x="62" y="28"/>
                  </a:moveTo>
                  <a:cubicBezTo>
                    <a:pt x="40" y="34"/>
                    <a:pt x="40" y="34"/>
                    <a:pt x="40" y="34"/>
                  </a:cubicBezTo>
                  <a:cubicBezTo>
                    <a:pt x="40" y="33"/>
                    <a:pt x="39" y="33"/>
                    <a:pt x="39" y="32"/>
                  </a:cubicBezTo>
                  <a:cubicBezTo>
                    <a:pt x="55" y="15"/>
                    <a:pt x="55" y="15"/>
                    <a:pt x="55" y="15"/>
                  </a:cubicBezTo>
                  <a:cubicBezTo>
                    <a:pt x="58" y="19"/>
                    <a:pt x="60" y="23"/>
                    <a:pt x="62" y="28"/>
                  </a:cubicBezTo>
                  <a:close/>
                  <a:moveTo>
                    <a:pt x="36" y="38"/>
                  </a:moveTo>
                  <a:cubicBezTo>
                    <a:pt x="34" y="39"/>
                    <a:pt x="33" y="38"/>
                    <a:pt x="33" y="36"/>
                  </a:cubicBezTo>
                  <a:cubicBezTo>
                    <a:pt x="32" y="35"/>
                    <a:pt x="33" y="34"/>
                    <a:pt x="34" y="33"/>
                  </a:cubicBezTo>
                  <a:cubicBezTo>
                    <a:pt x="36" y="33"/>
                    <a:pt x="37" y="34"/>
                    <a:pt x="38" y="35"/>
                  </a:cubicBezTo>
                  <a:cubicBezTo>
                    <a:pt x="38" y="36"/>
                    <a:pt x="37" y="38"/>
                    <a:pt x="36" y="38"/>
                  </a:cubicBezTo>
                  <a:close/>
                  <a:moveTo>
                    <a:pt x="54" y="15"/>
                  </a:moveTo>
                  <a:cubicBezTo>
                    <a:pt x="38" y="32"/>
                    <a:pt x="38" y="32"/>
                    <a:pt x="38" y="32"/>
                  </a:cubicBezTo>
                  <a:cubicBezTo>
                    <a:pt x="38" y="31"/>
                    <a:pt x="37" y="31"/>
                    <a:pt x="37" y="31"/>
                  </a:cubicBezTo>
                  <a:cubicBezTo>
                    <a:pt x="42" y="8"/>
                    <a:pt x="42" y="8"/>
                    <a:pt x="42" y="8"/>
                  </a:cubicBezTo>
                  <a:cubicBezTo>
                    <a:pt x="47" y="9"/>
                    <a:pt x="51" y="11"/>
                    <a:pt x="54" y="15"/>
                  </a:cubicBezTo>
                  <a:close/>
                  <a:moveTo>
                    <a:pt x="42" y="8"/>
                  </a:moveTo>
                  <a:cubicBezTo>
                    <a:pt x="36" y="30"/>
                    <a:pt x="36" y="30"/>
                    <a:pt x="36" y="30"/>
                  </a:cubicBezTo>
                  <a:cubicBezTo>
                    <a:pt x="35" y="30"/>
                    <a:pt x="35" y="30"/>
                    <a:pt x="34" y="30"/>
                  </a:cubicBezTo>
                  <a:cubicBezTo>
                    <a:pt x="28" y="8"/>
                    <a:pt x="28" y="8"/>
                    <a:pt x="28" y="8"/>
                  </a:cubicBezTo>
                  <a:cubicBezTo>
                    <a:pt x="33" y="7"/>
                    <a:pt x="37" y="7"/>
                    <a:pt x="42" y="8"/>
                  </a:cubicBezTo>
                  <a:close/>
                  <a:moveTo>
                    <a:pt x="27" y="8"/>
                  </a:moveTo>
                  <a:cubicBezTo>
                    <a:pt x="33" y="31"/>
                    <a:pt x="33" y="31"/>
                    <a:pt x="33" y="31"/>
                  </a:cubicBezTo>
                  <a:cubicBezTo>
                    <a:pt x="33" y="31"/>
                    <a:pt x="32" y="31"/>
                    <a:pt x="32" y="32"/>
                  </a:cubicBezTo>
                  <a:cubicBezTo>
                    <a:pt x="16" y="15"/>
                    <a:pt x="16" y="15"/>
                    <a:pt x="16" y="15"/>
                  </a:cubicBezTo>
                  <a:cubicBezTo>
                    <a:pt x="19" y="12"/>
                    <a:pt x="23" y="9"/>
                    <a:pt x="27" y="8"/>
                  </a:cubicBezTo>
                  <a:close/>
                  <a:moveTo>
                    <a:pt x="15" y="16"/>
                  </a:moveTo>
                  <a:cubicBezTo>
                    <a:pt x="31" y="32"/>
                    <a:pt x="31" y="32"/>
                    <a:pt x="31" y="32"/>
                  </a:cubicBezTo>
                  <a:cubicBezTo>
                    <a:pt x="31" y="33"/>
                    <a:pt x="30" y="33"/>
                    <a:pt x="30" y="34"/>
                  </a:cubicBezTo>
                  <a:cubicBezTo>
                    <a:pt x="8" y="28"/>
                    <a:pt x="8" y="28"/>
                    <a:pt x="8" y="28"/>
                  </a:cubicBezTo>
                  <a:cubicBezTo>
                    <a:pt x="10" y="24"/>
                    <a:pt x="12" y="19"/>
                    <a:pt x="15" y="16"/>
                  </a:cubicBezTo>
                  <a:close/>
                  <a:moveTo>
                    <a:pt x="8" y="29"/>
                  </a:moveTo>
                  <a:cubicBezTo>
                    <a:pt x="30" y="35"/>
                    <a:pt x="30" y="35"/>
                    <a:pt x="30" y="35"/>
                  </a:cubicBezTo>
                  <a:cubicBezTo>
                    <a:pt x="30" y="35"/>
                    <a:pt x="30" y="36"/>
                    <a:pt x="30" y="37"/>
                  </a:cubicBezTo>
                  <a:cubicBezTo>
                    <a:pt x="8" y="43"/>
                    <a:pt x="8" y="43"/>
                    <a:pt x="8" y="43"/>
                  </a:cubicBezTo>
                  <a:cubicBezTo>
                    <a:pt x="7" y="38"/>
                    <a:pt x="7" y="34"/>
                    <a:pt x="8" y="29"/>
                  </a:cubicBezTo>
                  <a:close/>
                  <a:moveTo>
                    <a:pt x="9" y="44"/>
                  </a:moveTo>
                  <a:cubicBezTo>
                    <a:pt x="30" y="38"/>
                    <a:pt x="30" y="38"/>
                    <a:pt x="30" y="38"/>
                  </a:cubicBezTo>
                  <a:cubicBezTo>
                    <a:pt x="30" y="38"/>
                    <a:pt x="31" y="39"/>
                    <a:pt x="31" y="39"/>
                  </a:cubicBezTo>
                  <a:cubicBezTo>
                    <a:pt x="15" y="56"/>
                    <a:pt x="15" y="56"/>
                    <a:pt x="15" y="56"/>
                  </a:cubicBezTo>
                  <a:cubicBezTo>
                    <a:pt x="12" y="53"/>
                    <a:pt x="10" y="49"/>
                    <a:pt x="9" y="44"/>
                  </a:cubicBezTo>
                  <a:close/>
                  <a:moveTo>
                    <a:pt x="16" y="57"/>
                  </a:moveTo>
                  <a:cubicBezTo>
                    <a:pt x="32" y="40"/>
                    <a:pt x="32" y="40"/>
                    <a:pt x="32" y="40"/>
                  </a:cubicBezTo>
                  <a:cubicBezTo>
                    <a:pt x="32" y="40"/>
                    <a:pt x="33" y="41"/>
                    <a:pt x="33" y="41"/>
                  </a:cubicBezTo>
                  <a:cubicBezTo>
                    <a:pt x="28" y="64"/>
                    <a:pt x="28" y="64"/>
                    <a:pt x="28" y="64"/>
                  </a:cubicBezTo>
                  <a:cubicBezTo>
                    <a:pt x="23" y="62"/>
                    <a:pt x="19" y="60"/>
                    <a:pt x="16" y="57"/>
                  </a:cubicBezTo>
                  <a:close/>
                  <a:moveTo>
                    <a:pt x="29" y="64"/>
                  </a:moveTo>
                  <a:cubicBezTo>
                    <a:pt x="34" y="41"/>
                    <a:pt x="34" y="41"/>
                    <a:pt x="34" y="41"/>
                  </a:cubicBezTo>
                  <a:cubicBezTo>
                    <a:pt x="35" y="41"/>
                    <a:pt x="35" y="41"/>
                    <a:pt x="36" y="41"/>
                  </a:cubicBezTo>
                  <a:cubicBezTo>
                    <a:pt x="42" y="64"/>
                    <a:pt x="42" y="64"/>
                    <a:pt x="42" y="64"/>
                  </a:cubicBezTo>
                  <a:cubicBezTo>
                    <a:pt x="38" y="65"/>
                    <a:pt x="33" y="65"/>
                    <a:pt x="29" y="64"/>
                  </a:cubicBezTo>
                  <a:close/>
                  <a:moveTo>
                    <a:pt x="43" y="64"/>
                  </a:moveTo>
                  <a:cubicBezTo>
                    <a:pt x="37" y="41"/>
                    <a:pt x="37" y="41"/>
                    <a:pt x="37" y="41"/>
                  </a:cubicBezTo>
                  <a:cubicBezTo>
                    <a:pt x="37" y="41"/>
                    <a:pt x="38" y="40"/>
                    <a:pt x="39" y="40"/>
                  </a:cubicBezTo>
                  <a:cubicBezTo>
                    <a:pt x="55" y="56"/>
                    <a:pt x="55" y="56"/>
                    <a:pt x="55" y="56"/>
                  </a:cubicBezTo>
                  <a:cubicBezTo>
                    <a:pt x="51" y="60"/>
                    <a:pt x="47" y="62"/>
                    <a:pt x="43" y="64"/>
                  </a:cubicBezTo>
                  <a:close/>
                  <a:moveTo>
                    <a:pt x="55" y="56"/>
                  </a:moveTo>
                  <a:cubicBezTo>
                    <a:pt x="39" y="39"/>
                    <a:pt x="39" y="39"/>
                    <a:pt x="39" y="39"/>
                  </a:cubicBezTo>
                  <a:cubicBezTo>
                    <a:pt x="39" y="39"/>
                    <a:pt x="40" y="38"/>
                    <a:pt x="40" y="38"/>
                  </a:cubicBezTo>
                  <a:cubicBezTo>
                    <a:pt x="62" y="43"/>
                    <a:pt x="62" y="43"/>
                    <a:pt x="62" y="43"/>
                  </a:cubicBezTo>
                  <a:cubicBezTo>
                    <a:pt x="61" y="48"/>
                    <a:pt x="58" y="52"/>
                    <a:pt x="55" y="56"/>
                  </a:cubicBezTo>
                  <a:close/>
                  <a:moveTo>
                    <a:pt x="62" y="43"/>
                  </a:moveTo>
                  <a:cubicBezTo>
                    <a:pt x="40" y="37"/>
                    <a:pt x="40" y="37"/>
                    <a:pt x="40" y="37"/>
                  </a:cubicBezTo>
                  <a:cubicBezTo>
                    <a:pt x="40" y="36"/>
                    <a:pt x="40" y="35"/>
                    <a:pt x="40" y="35"/>
                  </a:cubicBezTo>
                  <a:cubicBezTo>
                    <a:pt x="62" y="28"/>
                    <a:pt x="62" y="28"/>
                    <a:pt x="62" y="28"/>
                  </a:cubicBezTo>
                  <a:cubicBezTo>
                    <a:pt x="63" y="33"/>
                    <a:pt x="63" y="38"/>
                    <a:pt x="6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33" name="Freeform 58"/>
            <p:cNvSpPr>
              <a:spLocks noEditPoints="1"/>
            </p:cNvSpPr>
            <p:nvPr/>
          </p:nvSpPr>
          <p:spPr bwMode="auto">
            <a:xfrm>
              <a:off x="1030288" y="2438401"/>
              <a:ext cx="90488" cy="95250"/>
            </a:xfrm>
            <a:custGeom>
              <a:avLst/>
              <a:gdLst>
                <a:gd name="T0" fmla="*/ 85 w 85"/>
                <a:gd name="T1" fmla="*/ 48 h 89"/>
                <a:gd name="T2" fmla="*/ 85 w 85"/>
                <a:gd name="T3" fmla="*/ 41 h 89"/>
                <a:gd name="T4" fmla="*/ 75 w 85"/>
                <a:gd name="T5" fmla="*/ 37 h 89"/>
                <a:gd name="T6" fmla="*/ 74 w 85"/>
                <a:gd name="T7" fmla="*/ 33 h 89"/>
                <a:gd name="T8" fmla="*/ 81 w 85"/>
                <a:gd name="T9" fmla="*/ 25 h 89"/>
                <a:gd name="T10" fmla="*/ 78 w 85"/>
                <a:gd name="T11" fmla="*/ 19 h 89"/>
                <a:gd name="T12" fmla="*/ 68 w 85"/>
                <a:gd name="T13" fmla="*/ 21 h 89"/>
                <a:gd name="T14" fmla="*/ 68 w 85"/>
                <a:gd name="T15" fmla="*/ 21 h 89"/>
                <a:gd name="T16" fmla="*/ 65 w 85"/>
                <a:gd name="T17" fmla="*/ 18 h 89"/>
                <a:gd name="T18" fmla="*/ 65 w 85"/>
                <a:gd name="T19" fmla="*/ 18 h 89"/>
                <a:gd name="T20" fmla="*/ 67 w 85"/>
                <a:gd name="T21" fmla="*/ 7 h 89"/>
                <a:gd name="T22" fmla="*/ 61 w 85"/>
                <a:gd name="T23" fmla="*/ 4 h 89"/>
                <a:gd name="T24" fmla="*/ 53 w 85"/>
                <a:gd name="T25" fmla="*/ 11 h 89"/>
                <a:gd name="T26" fmla="*/ 53 w 85"/>
                <a:gd name="T27" fmla="*/ 11 h 89"/>
                <a:gd name="T28" fmla="*/ 49 w 85"/>
                <a:gd name="T29" fmla="*/ 10 h 89"/>
                <a:gd name="T30" fmla="*/ 49 w 85"/>
                <a:gd name="T31" fmla="*/ 10 h 89"/>
                <a:gd name="T32" fmla="*/ 46 w 85"/>
                <a:gd name="T33" fmla="*/ 0 h 89"/>
                <a:gd name="T34" fmla="*/ 39 w 85"/>
                <a:gd name="T35" fmla="*/ 0 h 89"/>
                <a:gd name="T36" fmla="*/ 36 w 85"/>
                <a:gd name="T37" fmla="*/ 10 h 89"/>
                <a:gd name="T38" fmla="*/ 36 w 85"/>
                <a:gd name="T39" fmla="*/ 10 h 89"/>
                <a:gd name="T40" fmla="*/ 32 w 85"/>
                <a:gd name="T41" fmla="*/ 11 h 89"/>
                <a:gd name="T42" fmla="*/ 32 w 85"/>
                <a:gd name="T43" fmla="*/ 11 h 89"/>
                <a:gd name="T44" fmla="*/ 24 w 85"/>
                <a:gd name="T45" fmla="*/ 4 h 89"/>
                <a:gd name="T46" fmla="*/ 18 w 85"/>
                <a:gd name="T47" fmla="*/ 7 h 89"/>
                <a:gd name="T48" fmla="*/ 20 w 85"/>
                <a:gd name="T49" fmla="*/ 18 h 89"/>
                <a:gd name="T50" fmla="*/ 20 w 85"/>
                <a:gd name="T51" fmla="*/ 18 h 89"/>
                <a:gd name="T52" fmla="*/ 17 w 85"/>
                <a:gd name="T53" fmla="*/ 21 h 89"/>
                <a:gd name="T54" fmla="*/ 17 w 85"/>
                <a:gd name="T55" fmla="*/ 21 h 89"/>
                <a:gd name="T56" fmla="*/ 7 w 85"/>
                <a:gd name="T57" fmla="*/ 19 h 89"/>
                <a:gd name="T58" fmla="*/ 4 w 85"/>
                <a:gd name="T59" fmla="*/ 25 h 89"/>
                <a:gd name="T60" fmla="*/ 10 w 85"/>
                <a:gd name="T61" fmla="*/ 33 h 89"/>
                <a:gd name="T62" fmla="*/ 9 w 85"/>
                <a:gd name="T63" fmla="*/ 37 h 89"/>
                <a:gd name="T64" fmla="*/ 0 w 85"/>
                <a:gd name="T65" fmla="*/ 41 h 89"/>
                <a:gd name="T66" fmla="*/ 0 w 85"/>
                <a:gd name="T67" fmla="*/ 48 h 89"/>
                <a:gd name="T68" fmla="*/ 9 w 85"/>
                <a:gd name="T69" fmla="*/ 51 h 89"/>
                <a:gd name="T70" fmla="*/ 10 w 85"/>
                <a:gd name="T71" fmla="*/ 55 h 89"/>
                <a:gd name="T72" fmla="*/ 4 w 85"/>
                <a:gd name="T73" fmla="*/ 63 h 89"/>
                <a:gd name="T74" fmla="*/ 7 w 85"/>
                <a:gd name="T75" fmla="*/ 69 h 89"/>
                <a:gd name="T76" fmla="*/ 17 w 85"/>
                <a:gd name="T77" fmla="*/ 67 h 89"/>
                <a:gd name="T78" fmla="*/ 20 w 85"/>
                <a:gd name="T79" fmla="*/ 71 h 89"/>
                <a:gd name="T80" fmla="*/ 18 w 85"/>
                <a:gd name="T81" fmla="*/ 81 h 89"/>
                <a:gd name="T82" fmla="*/ 24 w 85"/>
                <a:gd name="T83" fmla="*/ 84 h 89"/>
                <a:gd name="T84" fmla="*/ 32 w 85"/>
                <a:gd name="T85" fmla="*/ 78 h 89"/>
                <a:gd name="T86" fmla="*/ 36 w 85"/>
                <a:gd name="T87" fmla="*/ 79 h 89"/>
                <a:gd name="T88" fmla="*/ 39 w 85"/>
                <a:gd name="T89" fmla="*/ 89 h 89"/>
                <a:gd name="T90" fmla="*/ 46 w 85"/>
                <a:gd name="T91" fmla="*/ 89 h 89"/>
                <a:gd name="T92" fmla="*/ 49 w 85"/>
                <a:gd name="T93" fmla="*/ 79 h 89"/>
                <a:gd name="T94" fmla="*/ 53 w 85"/>
                <a:gd name="T95" fmla="*/ 78 h 89"/>
                <a:gd name="T96" fmla="*/ 61 w 85"/>
                <a:gd name="T97" fmla="*/ 84 h 89"/>
                <a:gd name="T98" fmla="*/ 67 w 85"/>
                <a:gd name="T99" fmla="*/ 81 h 89"/>
                <a:gd name="T100" fmla="*/ 65 w 85"/>
                <a:gd name="T101" fmla="*/ 71 h 89"/>
                <a:gd name="T102" fmla="*/ 68 w 85"/>
                <a:gd name="T103" fmla="*/ 67 h 89"/>
                <a:gd name="T104" fmla="*/ 78 w 85"/>
                <a:gd name="T105" fmla="*/ 69 h 89"/>
                <a:gd name="T106" fmla="*/ 81 w 85"/>
                <a:gd name="T107" fmla="*/ 63 h 89"/>
                <a:gd name="T108" fmla="*/ 74 w 85"/>
                <a:gd name="T109" fmla="*/ 55 h 89"/>
                <a:gd name="T110" fmla="*/ 75 w 85"/>
                <a:gd name="T111" fmla="*/ 51 h 89"/>
                <a:gd name="T112" fmla="*/ 85 w 85"/>
                <a:gd name="T113" fmla="*/ 48 h 89"/>
                <a:gd name="T114" fmla="*/ 42 w 85"/>
                <a:gd name="T115" fmla="*/ 62 h 89"/>
                <a:gd name="T116" fmla="*/ 25 w 85"/>
                <a:gd name="T117" fmla="*/ 44 h 89"/>
                <a:gd name="T118" fmla="*/ 42 w 85"/>
                <a:gd name="T119" fmla="*/ 27 h 89"/>
                <a:gd name="T120" fmla="*/ 59 w 85"/>
                <a:gd name="T121" fmla="*/ 44 h 89"/>
                <a:gd name="T122" fmla="*/ 42 w 85"/>
                <a:gd name="T123" fmla="*/ 6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9">
                  <a:moveTo>
                    <a:pt x="85" y="48"/>
                  </a:moveTo>
                  <a:cubicBezTo>
                    <a:pt x="85" y="41"/>
                    <a:pt x="85" y="41"/>
                    <a:pt x="85" y="41"/>
                  </a:cubicBezTo>
                  <a:cubicBezTo>
                    <a:pt x="75" y="37"/>
                    <a:pt x="75" y="37"/>
                    <a:pt x="75" y="37"/>
                  </a:cubicBezTo>
                  <a:cubicBezTo>
                    <a:pt x="75" y="36"/>
                    <a:pt x="75" y="34"/>
                    <a:pt x="74" y="33"/>
                  </a:cubicBezTo>
                  <a:cubicBezTo>
                    <a:pt x="81" y="25"/>
                    <a:pt x="81" y="25"/>
                    <a:pt x="81" y="25"/>
                  </a:cubicBezTo>
                  <a:cubicBezTo>
                    <a:pt x="78" y="19"/>
                    <a:pt x="78" y="19"/>
                    <a:pt x="78" y="19"/>
                  </a:cubicBezTo>
                  <a:cubicBezTo>
                    <a:pt x="68" y="21"/>
                    <a:pt x="68" y="21"/>
                    <a:pt x="68" y="21"/>
                  </a:cubicBezTo>
                  <a:cubicBezTo>
                    <a:pt x="68" y="21"/>
                    <a:pt x="68" y="21"/>
                    <a:pt x="68" y="21"/>
                  </a:cubicBezTo>
                  <a:cubicBezTo>
                    <a:pt x="67" y="20"/>
                    <a:pt x="66" y="19"/>
                    <a:pt x="65" y="18"/>
                  </a:cubicBezTo>
                  <a:cubicBezTo>
                    <a:pt x="65" y="18"/>
                    <a:pt x="65" y="18"/>
                    <a:pt x="65" y="18"/>
                  </a:cubicBezTo>
                  <a:cubicBezTo>
                    <a:pt x="67" y="7"/>
                    <a:pt x="67" y="7"/>
                    <a:pt x="67" y="7"/>
                  </a:cubicBezTo>
                  <a:cubicBezTo>
                    <a:pt x="61" y="4"/>
                    <a:pt x="61" y="4"/>
                    <a:pt x="61" y="4"/>
                  </a:cubicBezTo>
                  <a:cubicBezTo>
                    <a:pt x="53" y="11"/>
                    <a:pt x="53" y="11"/>
                    <a:pt x="53" y="11"/>
                  </a:cubicBezTo>
                  <a:cubicBezTo>
                    <a:pt x="53" y="11"/>
                    <a:pt x="53" y="11"/>
                    <a:pt x="53" y="11"/>
                  </a:cubicBezTo>
                  <a:cubicBezTo>
                    <a:pt x="52" y="10"/>
                    <a:pt x="50" y="10"/>
                    <a:pt x="49" y="10"/>
                  </a:cubicBezTo>
                  <a:cubicBezTo>
                    <a:pt x="49" y="10"/>
                    <a:pt x="49" y="10"/>
                    <a:pt x="49" y="10"/>
                  </a:cubicBezTo>
                  <a:cubicBezTo>
                    <a:pt x="46" y="0"/>
                    <a:pt x="46" y="0"/>
                    <a:pt x="46" y="0"/>
                  </a:cubicBezTo>
                  <a:cubicBezTo>
                    <a:pt x="39" y="0"/>
                    <a:pt x="39" y="0"/>
                    <a:pt x="39" y="0"/>
                  </a:cubicBezTo>
                  <a:cubicBezTo>
                    <a:pt x="36" y="10"/>
                    <a:pt x="36" y="10"/>
                    <a:pt x="36" y="10"/>
                  </a:cubicBezTo>
                  <a:cubicBezTo>
                    <a:pt x="36" y="10"/>
                    <a:pt x="36" y="10"/>
                    <a:pt x="36" y="10"/>
                  </a:cubicBezTo>
                  <a:cubicBezTo>
                    <a:pt x="34" y="10"/>
                    <a:pt x="33" y="10"/>
                    <a:pt x="32" y="11"/>
                  </a:cubicBezTo>
                  <a:cubicBezTo>
                    <a:pt x="32" y="11"/>
                    <a:pt x="32" y="11"/>
                    <a:pt x="32" y="11"/>
                  </a:cubicBezTo>
                  <a:cubicBezTo>
                    <a:pt x="24" y="4"/>
                    <a:pt x="24" y="4"/>
                    <a:pt x="24" y="4"/>
                  </a:cubicBezTo>
                  <a:cubicBezTo>
                    <a:pt x="18" y="7"/>
                    <a:pt x="18" y="7"/>
                    <a:pt x="18" y="7"/>
                  </a:cubicBezTo>
                  <a:cubicBezTo>
                    <a:pt x="20" y="18"/>
                    <a:pt x="20" y="18"/>
                    <a:pt x="20" y="18"/>
                  </a:cubicBezTo>
                  <a:cubicBezTo>
                    <a:pt x="20" y="18"/>
                    <a:pt x="20" y="18"/>
                    <a:pt x="20" y="18"/>
                  </a:cubicBezTo>
                  <a:cubicBezTo>
                    <a:pt x="19" y="19"/>
                    <a:pt x="18" y="20"/>
                    <a:pt x="17" y="21"/>
                  </a:cubicBezTo>
                  <a:cubicBezTo>
                    <a:pt x="17" y="21"/>
                    <a:pt x="17" y="21"/>
                    <a:pt x="17" y="21"/>
                  </a:cubicBezTo>
                  <a:cubicBezTo>
                    <a:pt x="7" y="19"/>
                    <a:pt x="7" y="19"/>
                    <a:pt x="7" y="19"/>
                  </a:cubicBezTo>
                  <a:cubicBezTo>
                    <a:pt x="4" y="25"/>
                    <a:pt x="4" y="25"/>
                    <a:pt x="4" y="25"/>
                  </a:cubicBezTo>
                  <a:cubicBezTo>
                    <a:pt x="10" y="33"/>
                    <a:pt x="10" y="33"/>
                    <a:pt x="10" y="33"/>
                  </a:cubicBezTo>
                  <a:cubicBezTo>
                    <a:pt x="10" y="34"/>
                    <a:pt x="10" y="36"/>
                    <a:pt x="9" y="37"/>
                  </a:cubicBezTo>
                  <a:cubicBezTo>
                    <a:pt x="0" y="41"/>
                    <a:pt x="0" y="41"/>
                    <a:pt x="0" y="41"/>
                  </a:cubicBezTo>
                  <a:cubicBezTo>
                    <a:pt x="0" y="48"/>
                    <a:pt x="0" y="48"/>
                    <a:pt x="0" y="48"/>
                  </a:cubicBezTo>
                  <a:cubicBezTo>
                    <a:pt x="9" y="51"/>
                    <a:pt x="9" y="51"/>
                    <a:pt x="9" y="51"/>
                  </a:cubicBezTo>
                  <a:cubicBezTo>
                    <a:pt x="10" y="53"/>
                    <a:pt x="10" y="54"/>
                    <a:pt x="10" y="55"/>
                  </a:cubicBezTo>
                  <a:cubicBezTo>
                    <a:pt x="4" y="63"/>
                    <a:pt x="4" y="63"/>
                    <a:pt x="4" y="63"/>
                  </a:cubicBezTo>
                  <a:cubicBezTo>
                    <a:pt x="7" y="69"/>
                    <a:pt x="7" y="69"/>
                    <a:pt x="7" y="69"/>
                  </a:cubicBezTo>
                  <a:cubicBezTo>
                    <a:pt x="17" y="67"/>
                    <a:pt x="17" y="67"/>
                    <a:pt x="17" y="67"/>
                  </a:cubicBezTo>
                  <a:cubicBezTo>
                    <a:pt x="18" y="69"/>
                    <a:pt x="19" y="70"/>
                    <a:pt x="20" y="71"/>
                  </a:cubicBezTo>
                  <a:cubicBezTo>
                    <a:pt x="18" y="81"/>
                    <a:pt x="18" y="81"/>
                    <a:pt x="18" y="81"/>
                  </a:cubicBezTo>
                  <a:cubicBezTo>
                    <a:pt x="24" y="84"/>
                    <a:pt x="24" y="84"/>
                    <a:pt x="24" y="84"/>
                  </a:cubicBezTo>
                  <a:cubicBezTo>
                    <a:pt x="32" y="78"/>
                    <a:pt x="32" y="78"/>
                    <a:pt x="32" y="78"/>
                  </a:cubicBezTo>
                  <a:cubicBezTo>
                    <a:pt x="33" y="78"/>
                    <a:pt x="34" y="78"/>
                    <a:pt x="36" y="79"/>
                  </a:cubicBezTo>
                  <a:cubicBezTo>
                    <a:pt x="39" y="89"/>
                    <a:pt x="39" y="89"/>
                    <a:pt x="39" y="89"/>
                  </a:cubicBezTo>
                  <a:cubicBezTo>
                    <a:pt x="46" y="89"/>
                    <a:pt x="46" y="89"/>
                    <a:pt x="46" y="89"/>
                  </a:cubicBezTo>
                  <a:cubicBezTo>
                    <a:pt x="49" y="79"/>
                    <a:pt x="49" y="79"/>
                    <a:pt x="49" y="79"/>
                  </a:cubicBezTo>
                  <a:cubicBezTo>
                    <a:pt x="50" y="78"/>
                    <a:pt x="52" y="78"/>
                    <a:pt x="53" y="78"/>
                  </a:cubicBezTo>
                  <a:cubicBezTo>
                    <a:pt x="61" y="84"/>
                    <a:pt x="61" y="84"/>
                    <a:pt x="61" y="84"/>
                  </a:cubicBezTo>
                  <a:cubicBezTo>
                    <a:pt x="67" y="81"/>
                    <a:pt x="67" y="81"/>
                    <a:pt x="67" y="81"/>
                  </a:cubicBezTo>
                  <a:cubicBezTo>
                    <a:pt x="65" y="71"/>
                    <a:pt x="65" y="71"/>
                    <a:pt x="65" y="71"/>
                  </a:cubicBezTo>
                  <a:cubicBezTo>
                    <a:pt x="66" y="70"/>
                    <a:pt x="67" y="69"/>
                    <a:pt x="68" y="67"/>
                  </a:cubicBezTo>
                  <a:cubicBezTo>
                    <a:pt x="78" y="69"/>
                    <a:pt x="78" y="69"/>
                    <a:pt x="78" y="69"/>
                  </a:cubicBezTo>
                  <a:cubicBezTo>
                    <a:pt x="81" y="63"/>
                    <a:pt x="81" y="63"/>
                    <a:pt x="81" y="63"/>
                  </a:cubicBezTo>
                  <a:cubicBezTo>
                    <a:pt x="74" y="55"/>
                    <a:pt x="74" y="55"/>
                    <a:pt x="74" y="55"/>
                  </a:cubicBezTo>
                  <a:cubicBezTo>
                    <a:pt x="75" y="54"/>
                    <a:pt x="75" y="53"/>
                    <a:pt x="75" y="51"/>
                  </a:cubicBezTo>
                  <a:lnTo>
                    <a:pt x="85" y="48"/>
                  </a:lnTo>
                  <a:close/>
                  <a:moveTo>
                    <a:pt x="42" y="62"/>
                  </a:moveTo>
                  <a:cubicBezTo>
                    <a:pt x="33" y="62"/>
                    <a:pt x="25" y="54"/>
                    <a:pt x="25" y="44"/>
                  </a:cubicBezTo>
                  <a:cubicBezTo>
                    <a:pt x="25" y="34"/>
                    <a:pt x="33" y="27"/>
                    <a:pt x="42" y="27"/>
                  </a:cubicBezTo>
                  <a:cubicBezTo>
                    <a:pt x="52" y="27"/>
                    <a:pt x="59" y="34"/>
                    <a:pt x="59" y="44"/>
                  </a:cubicBezTo>
                  <a:cubicBezTo>
                    <a:pt x="59" y="54"/>
                    <a:pt x="52" y="62"/>
                    <a:pt x="42"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34" name="Freeform 59"/>
            <p:cNvSpPr>
              <a:spLocks noEditPoints="1"/>
            </p:cNvSpPr>
            <p:nvPr/>
          </p:nvSpPr>
          <p:spPr bwMode="auto">
            <a:xfrm>
              <a:off x="1200150" y="2738438"/>
              <a:ext cx="28575" cy="31750"/>
            </a:xfrm>
            <a:custGeom>
              <a:avLst/>
              <a:gdLst>
                <a:gd name="T0" fmla="*/ 27 w 27"/>
                <a:gd name="T1" fmla="*/ 16 h 29"/>
                <a:gd name="T2" fmla="*/ 27 w 27"/>
                <a:gd name="T3" fmla="*/ 14 h 29"/>
                <a:gd name="T4" fmla="*/ 24 w 27"/>
                <a:gd name="T5" fmla="*/ 13 h 29"/>
                <a:gd name="T6" fmla="*/ 24 w 27"/>
                <a:gd name="T7" fmla="*/ 11 h 29"/>
                <a:gd name="T8" fmla="*/ 26 w 27"/>
                <a:gd name="T9" fmla="*/ 9 h 29"/>
                <a:gd name="T10" fmla="*/ 25 w 27"/>
                <a:gd name="T11" fmla="*/ 7 h 29"/>
                <a:gd name="T12" fmla="*/ 22 w 27"/>
                <a:gd name="T13" fmla="*/ 7 h 29"/>
                <a:gd name="T14" fmla="*/ 22 w 27"/>
                <a:gd name="T15" fmla="*/ 7 h 29"/>
                <a:gd name="T16" fmla="*/ 21 w 27"/>
                <a:gd name="T17" fmla="*/ 6 h 29"/>
                <a:gd name="T18" fmla="*/ 21 w 27"/>
                <a:gd name="T19" fmla="*/ 6 h 29"/>
                <a:gd name="T20" fmla="*/ 21 w 27"/>
                <a:gd name="T21" fmla="*/ 3 h 29"/>
                <a:gd name="T22" fmla="*/ 19 w 27"/>
                <a:gd name="T23" fmla="*/ 2 h 29"/>
                <a:gd name="T24" fmla="*/ 17 w 27"/>
                <a:gd name="T25" fmla="*/ 4 h 29"/>
                <a:gd name="T26" fmla="*/ 17 w 27"/>
                <a:gd name="T27" fmla="*/ 4 h 29"/>
                <a:gd name="T28" fmla="*/ 16 w 27"/>
                <a:gd name="T29" fmla="*/ 4 h 29"/>
                <a:gd name="T30" fmla="*/ 16 w 27"/>
                <a:gd name="T31" fmla="*/ 4 h 29"/>
                <a:gd name="T32" fmla="*/ 15 w 27"/>
                <a:gd name="T33" fmla="*/ 0 h 29"/>
                <a:gd name="T34" fmla="*/ 12 w 27"/>
                <a:gd name="T35" fmla="*/ 0 h 29"/>
                <a:gd name="T36" fmla="*/ 11 w 27"/>
                <a:gd name="T37" fmla="*/ 4 h 29"/>
                <a:gd name="T38" fmla="*/ 11 w 27"/>
                <a:gd name="T39" fmla="*/ 4 h 29"/>
                <a:gd name="T40" fmla="*/ 10 w 27"/>
                <a:gd name="T41" fmla="*/ 4 h 29"/>
                <a:gd name="T42" fmla="*/ 10 w 27"/>
                <a:gd name="T43" fmla="*/ 4 h 29"/>
                <a:gd name="T44" fmla="*/ 7 w 27"/>
                <a:gd name="T45" fmla="*/ 2 h 29"/>
                <a:gd name="T46" fmla="*/ 6 w 27"/>
                <a:gd name="T47" fmla="*/ 3 h 29"/>
                <a:gd name="T48" fmla="*/ 6 w 27"/>
                <a:gd name="T49" fmla="*/ 6 h 29"/>
                <a:gd name="T50" fmla="*/ 6 w 27"/>
                <a:gd name="T51" fmla="*/ 6 h 29"/>
                <a:gd name="T52" fmla="*/ 5 w 27"/>
                <a:gd name="T53" fmla="*/ 7 h 29"/>
                <a:gd name="T54" fmla="*/ 5 w 27"/>
                <a:gd name="T55" fmla="*/ 7 h 29"/>
                <a:gd name="T56" fmla="*/ 2 w 27"/>
                <a:gd name="T57" fmla="*/ 7 h 29"/>
                <a:gd name="T58" fmla="*/ 1 w 27"/>
                <a:gd name="T59" fmla="*/ 9 h 29"/>
                <a:gd name="T60" fmla="*/ 3 w 27"/>
                <a:gd name="T61" fmla="*/ 11 h 29"/>
                <a:gd name="T62" fmla="*/ 3 w 27"/>
                <a:gd name="T63" fmla="*/ 13 h 29"/>
                <a:gd name="T64" fmla="*/ 0 w 27"/>
                <a:gd name="T65" fmla="*/ 14 h 29"/>
                <a:gd name="T66" fmla="*/ 0 w 27"/>
                <a:gd name="T67" fmla="*/ 16 h 29"/>
                <a:gd name="T68" fmla="*/ 3 w 27"/>
                <a:gd name="T69" fmla="*/ 17 h 29"/>
                <a:gd name="T70" fmla="*/ 3 w 27"/>
                <a:gd name="T71" fmla="*/ 19 h 29"/>
                <a:gd name="T72" fmla="*/ 1 w 27"/>
                <a:gd name="T73" fmla="*/ 21 h 29"/>
                <a:gd name="T74" fmla="*/ 2 w 27"/>
                <a:gd name="T75" fmla="*/ 23 h 29"/>
                <a:gd name="T76" fmla="*/ 5 w 27"/>
                <a:gd name="T77" fmla="*/ 22 h 29"/>
                <a:gd name="T78" fmla="*/ 6 w 27"/>
                <a:gd name="T79" fmla="*/ 23 h 29"/>
                <a:gd name="T80" fmla="*/ 6 w 27"/>
                <a:gd name="T81" fmla="*/ 27 h 29"/>
                <a:gd name="T82" fmla="*/ 7 w 27"/>
                <a:gd name="T83" fmla="*/ 28 h 29"/>
                <a:gd name="T84" fmla="*/ 10 w 27"/>
                <a:gd name="T85" fmla="*/ 26 h 29"/>
                <a:gd name="T86" fmla="*/ 11 w 27"/>
                <a:gd name="T87" fmla="*/ 26 h 29"/>
                <a:gd name="T88" fmla="*/ 12 w 27"/>
                <a:gd name="T89" fmla="*/ 29 h 29"/>
                <a:gd name="T90" fmla="*/ 15 w 27"/>
                <a:gd name="T91" fmla="*/ 29 h 29"/>
                <a:gd name="T92" fmla="*/ 16 w 27"/>
                <a:gd name="T93" fmla="*/ 26 h 29"/>
                <a:gd name="T94" fmla="*/ 17 w 27"/>
                <a:gd name="T95" fmla="*/ 26 h 29"/>
                <a:gd name="T96" fmla="*/ 19 w 27"/>
                <a:gd name="T97" fmla="*/ 28 h 29"/>
                <a:gd name="T98" fmla="*/ 21 w 27"/>
                <a:gd name="T99" fmla="*/ 27 h 29"/>
                <a:gd name="T100" fmla="*/ 21 w 27"/>
                <a:gd name="T101" fmla="*/ 23 h 29"/>
                <a:gd name="T102" fmla="*/ 22 w 27"/>
                <a:gd name="T103" fmla="*/ 22 h 29"/>
                <a:gd name="T104" fmla="*/ 25 w 27"/>
                <a:gd name="T105" fmla="*/ 23 h 29"/>
                <a:gd name="T106" fmla="*/ 26 w 27"/>
                <a:gd name="T107" fmla="*/ 21 h 29"/>
                <a:gd name="T108" fmla="*/ 24 w 27"/>
                <a:gd name="T109" fmla="*/ 19 h 29"/>
                <a:gd name="T110" fmla="*/ 24 w 27"/>
                <a:gd name="T111" fmla="*/ 17 h 29"/>
                <a:gd name="T112" fmla="*/ 27 w 27"/>
                <a:gd name="T113" fmla="*/ 16 h 29"/>
                <a:gd name="T114" fmla="*/ 13 w 27"/>
                <a:gd name="T115" fmla="*/ 21 h 29"/>
                <a:gd name="T116" fmla="*/ 8 w 27"/>
                <a:gd name="T117" fmla="*/ 15 h 29"/>
                <a:gd name="T118" fmla="*/ 13 w 27"/>
                <a:gd name="T119" fmla="*/ 9 h 29"/>
                <a:gd name="T120" fmla="*/ 19 w 27"/>
                <a:gd name="T121" fmla="*/ 15 h 29"/>
                <a:gd name="T122" fmla="*/ 13 w 27"/>
                <a:gd name="T12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 h="29">
                  <a:moveTo>
                    <a:pt x="27" y="16"/>
                  </a:moveTo>
                  <a:cubicBezTo>
                    <a:pt x="27" y="14"/>
                    <a:pt x="27" y="14"/>
                    <a:pt x="27" y="14"/>
                  </a:cubicBezTo>
                  <a:cubicBezTo>
                    <a:pt x="24" y="13"/>
                    <a:pt x="24" y="13"/>
                    <a:pt x="24" y="13"/>
                  </a:cubicBezTo>
                  <a:cubicBezTo>
                    <a:pt x="24" y="12"/>
                    <a:pt x="24" y="12"/>
                    <a:pt x="24" y="11"/>
                  </a:cubicBezTo>
                  <a:cubicBezTo>
                    <a:pt x="26" y="9"/>
                    <a:pt x="26" y="9"/>
                    <a:pt x="26" y="9"/>
                  </a:cubicBezTo>
                  <a:cubicBezTo>
                    <a:pt x="25" y="7"/>
                    <a:pt x="25" y="7"/>
                    <a:pt x="25" y="7"/>
                  </a:cubicBezTo>
                  <a:cubicBezTo>
                    <a:pt x="22" y="7"/>
                    <a:pt x="22" y="7"/>
                    <a:pt x="22" y="7"/>
                  </a:cubicBezTo>
                  <a:cubicBezTo>
                    <a:pt x="22" y="7"/>
                    <a:pt x="22" y="7"/>
                    <a:pt x="22" y="7"/>
                  </a:cubicBezTo>
                  <a:cubicBezTo>
                    <a:pt x="21" y="7"/>
                    <a:pt x="21" y="7"/>
                    <a:pt x="21" y="6"/>
                  </a:cubicBezTo>
                  <a:cubicBezTo>
                    <a:pt x="21" y="6"/>
                    <a:pt x="21" y="6"/>
                    <a:pt x="21" y="6"/>
                  </a:cubicBezTo>
                  <a:cubicBezTo>
                    <a:pt x="21" y="3"/>
                    <a:pt x="21" y="3"/>
                    <a:pt x="21" y="3"/>
                  </a:cubicBezTo>
                  <a:cubicBezTo>
                    <a:pt x="19" y="2"/>
                    <a:pt x="19" y="2"/>
                    <a:pt x="19" y="2"/>
                  </a:cubicBezTo>
                  <a:cubicBezTo>
                    <a:pt x="17" y="4"/>
                    <a:pt x="17" y="4"/>
                    <a:pt x="17" y="4"/>
                  </a:cubicBezTo>
                  <a:cubicBezTo>
                    <a:pt x="17" y="4"/>
                    <a:pt x="17" y="4"/>
                    <a:pt x="17" y="4"/>
                  </a:cubicBezTo>
                  <a:cubicBezTo>
                    <a:pt x="16" y="4"/>
                    <a:pt x="16" y="4"/>
                    <a:pt x="16" y="4"/>
                  </a:cubicBezTo>
                  <a:cubicBezTo>
                    <a:pt x="16" y="4"/>
                    <a:pt x="16" y="4"/>
                    <a:pt x="16" y="4"/>
                  </a:cubicBezTo>
                  <a:cubicBezTo>
                    <a:pt x="15" y="0"/>
                    <a:pt x="15" y="0"/>
                    <a:pt x="15" y="0"/>
                  </a:cubicBezTo>
                  <a:cubicBezTo>
                    <a:pt x="12" y="0"/>
                    <a:pt x="12" y="0"/>
                    <a:pt x="12" y="0"/>
                  </a:cubicBezTo>
                  <a:cubicBezTo>
                    <a:pt x="11" y="4"/>
                    <a:pt x="11" y="4"/>
                    <a:pt x="11" y="4"/>
                  </a:cubicBezTo>
                  <a:cubicBezTo>
                    <a:pt x="11" y="4"/>
                    <a:pt x="11" y="4"/>
                    <a:pt x="11" y="4"/>
                  </a:cubicBezTo>
                  <a:cubicBezTo>
                    <a:pt x="11" y="4"/>
                    <a:pt x="10" y="4"/>
                    <a:pt x="10" y="4"/>
                  </a:cubicBezTo>
                  <a:cubicBezTo>
                    <a:pt x="10" y="4"/>
                    <a:pt x="10" y="4"/>
                    <a:pt x="10" y="4"/>
                  </a:cubicBezTo>
                  <a:cubicBezTo>
                    <a:pt x="7" y="2"/>
                    <a:pt x="7" y="2"/>
                    <a:pt x="7" y="2"/>
                  </a:cubicBezTo>
                  <a:cubicBezTo>
                    <a:pt x="6" y="3"/>
                    <a:pt x="6" y="3"/>
                    <a:pt x="6" y="3"/>
                  </a:cubicBezTo>
                  <a:cubicBezTo>
                    <a:pt x="6" y="6"/>
                    <a:pt x="6" y="6"/>
                    <a:pt x="6" y="6"/>
                  </a:cubicBezTo>
                  <a:cubicBezTo>
                    <a:pt x="6" y="6"/>
                    <a:pt x="6" y="6"/>
                    <a:pt x="6" y="6"/>
                  </a:cubicBezTo>
                  <a:cubicBezTo>
                    <a:pt x="6" y="7"/>
                    <a:pt x="6" y="7"/>
                    <a:pt x="5" y="7"/>
                  </a:cubicBezTo>
                  <a:cubicBezTo>
                    <a:pt x="5" y="7"/>
                    <a:pt x="5" y="7"/>
                    <a:pt x="5" y="7"/>
                  </a:cubicBezTo>
                  <a:cubicBezTo>
                    <a:pt x="2" y="7"/>
                    <a:pt x="2" y="7"/>
                    <a:pt x="2" y="7"/>
                  </a:cubicBezTo>
                  <a:cubicBezTo>
                    <a:pt x="1" y="9"/>
                    <a:pt x="1" y="9"/>
                    <a:pt x="1" y="9"/>
                  </a:cubicBezTo>
                  <a:cubicBezTo>
                    <a:pt x="3" y="11"/>
                    <a:pt x="3" y="11"/>
                    <a:pt x="3" y="11"/>
                  </a:cubicBezTo>
                  <a:cubicBezTo>
                    <a:pt x="3" y="12"/>
                    <a:pt x="3" y="12"/>
                    <a:pt x="3" y="13"/>
                  </a:cubicBezTo>
                  <a:cubicBezTo>
                    <a:pt x="0" y="14"/>
                    <a:pt x="0" y="14"/>
                    <a:pt x="0" y="14"/>
                  </a:cubicBezTo>
                  <a:cubicBezTo>
                    <a:pt x="0" y="16"/>
                    <a:pt x="0" y="16"/>
                    <a:pt x="0" y="16"/>
                  </a:cubicBezTo>
                  <a:cubicBezTo>
                    <a:pt x="3" y="17"/>
                    <a:pt x="3" y="17"/>
                    <a:pt x="3" y="17"/>
                  </a:cubicBezTo>
                  <a:cubicBezTo>
                    <a:pt x="3" y="18"/>
                    <a:pt x="3" y="18"/>
                    <a:pt x="3" y="19"/>
                  </a:cubicBezTo>
                  <a:cubicBezTo>
                    <a:pt x="1" y="21"/>
                    <a:pt x="1" y="21"/>
                    <a:pt x="1" y="21"/>
                  </a:cubicBezTo>
                  <a:cubicBezTo>
                    <a:pt x="2" y="23"/>
                    <a:pt x="2" y="23"/>
                    <a:pt x="2" y="23"/>
                  </a:cubicBezTo>
                  <a:cubicBezTo>
                    <a:pt x="5" y="22"/>
                    <a:pt x="5" y="22"/>
                    <a:pt x="5" y="22"/>
                  </a:cubicBezTo>
                  <a:cubicBezTo>
                    <a:pt x="6" y="23"/>
                    <a:pt x="6" y="23"/>
                    <a:pt x="6" y="23"/>
                  </a:cubicBezTo>
                  <a:cubicBezTo>
                    <a:pt x="6" y="27"/>
                    <a:pt x="6" y="27"/>
                    <a:pt x="6" y="27"/>
                  </a:cubicBezTo>
                  <a:cubicBezTo>
                    <a:pt x="7" y="28"/>
                    <a:pt x="7" y="28"/>
                    <a:pt x="7" y="28"/>
                  </a:cubicBezTo>
                  <a:cubicBezTo>
                    <a:pt x="10" y="26"/>
                    <a:pt x="10" y="26"/>
                    <a:pt x="10" y="26"/>
                  </a:cubicBezTo>
                  <a:cubicBezTo>
                    <a:pt x="10" y="26"/>
                    <a:pt x="11" y="26"/>
                    <a:pt x="11" y="26"/>
                  </a:cubicBezTo>
                  <a:cubicBezTo>
                    <a:pt x="12" y="29"/>
                    <a:pt x="12" y="29"/>
                    <a:pt x="12" y="29"/>
                  </a:cubicBezTo>
                  <a:cubicBezTo>
                    <a:pt x="15" y="29"/>
                    <a:pt x="15" y="29"/>
                    <a:pt x="15" y="29"/>
                  </a:cubicBezTo>
                  <a:cubicBezTo>
                    <a:pt x="16" y="26"/>
                    <a:pt x="16" y="26"/>
                    <a:pt x="16" y="26"/>
                  </a:cubicBezTo>
                  <a:cubicBezTo>
                    <a:pt x="16" y="26"/>
                    <a:pt x="17" y="26"/>
                    <a:pt x="17" y="26"/>
                  </a:cubicBezTo>
                  <a:cubicBezTo>
                    <a:pt x="19" y="28"/>
                    <a:pt x="19" y="28"/>
                    <a:pt x="19" y="28"/>
                  </a:cubicBezTo>
                  <a:cubicBezTo>
                    <a:pt x="21" y="27"/>
                    <a:pt x="21" y="27"/>
                    <a:pt x="21" y="27"/>
                  </a:cubicBezTo>
                  <a:cubicBezTo>
                    <a:pt x="21" y="23"/>
                    <a:pt x="21" y="23"/>
                    <a:pt x="21" y="23"/>
                  </a:cubicBezTo>
                  <a:cubicBezTo>
                    <a:pt x="21" y="23"/>
                    <a:pt x="21" y="23"/>
                    <a:pt x="22" y="22"/>
                  </a:cubicBezTo>
                  <a:cubicBezTo>
                    <a:pt x="25" y="23"/>
                    <a:pt x="25" y="23"/>
                    <a:pt x="25" y="23"/>
                  </a:cubicBezTo>
                  <a:cubicBezTo>
                    <a:pt x="26" y="21"/>
                    <a:pt x="26" y="21"/>
                    <a:pt x="26" y="21"/>
                  </a:cubicBezTo>
                  <a:cubicBezTo>
                    <a:pt x="24" y="19"/>
                    <a:pt x="24" y="19"/>
                    <a:pt x="24" y="19"/>
                  </a:cubicBezTo>
                  <a:cubicBezTo>
                    <a:pt x="24" y="18"/>
                    <a:pt x="24" y="18"/>
                    <a:pt x="24" y="17"/>
                  </a:cubicBezTo>
                  <a:lnTo>
                    <a:pt x="27" y="16"/>
                  </a:lnTo>
                  <a:close/>
                  <a:moveTo>
                    <a:pt x="13" y="21"/>
                  </a:moveTo>
                  <a:cubicBezTo>
                    <a:pt x="10" y="21"/>
                    <a:pt x="8" y="18"/>
                    <a:pt x="8" y="15"/>
                  </a:cubicBezTo>
                  <a:cubicBezTo>
                    <a:pt x="8" y="12"/>
                    <a:pt x="10" y="9"/>
                    <a:pt x="13" y="9"/>
                  </a:cubicBezTo>
                  <a:cubicBezTo>
                    <a:pt x="16" y="9"/>
                    <a:pt x="19" y="12"/>
                    <a:pt x="19" y="15"/>
                  </a:cubicBezTo>
                  <a:cubicBezTo>
                    <a:pt x="19" y="18"/>
                    <a:pt x="16" y="21"/>
                    <a:pt x="1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35" name="Freeform 60"/>
            <p:cNvSpPr>
              <a:spLocks noEditPoints="1"/>
            </p:cNvSpPr>
            <p:nvPr/>
          </p:nvSpPr>
          <p:spPr bwMode="auto">
            <a:xfrm>
              <a:off x="1347788" y="2432051"/>
              <a:ext cx="50800" cy="50800"/>
            </a:xfrm>
            <a:custGeom>
              <a:avLst/>
              <a:gdLst>
                <a:gd name="T0" fmla="*/ 47 w 47"/>
                <a:gd name="T1" fmla="*/ 27 h 49"/>
                <a:gd name="T2" fmla="*/ 47 w 47"/>
                <a:gd name="T3" fmla="*/ 23 h 49"/>
                <a:gd name="T4" fmla="*/ 42 w 47"/>
                <a:gd name="T5" fmla="*/ 21 h 49"/>
                <a:gd name="T6" fmla="*/ 41 w 47"/>
                <a:gd name="T7" fmla="*/ 19 h 49"/>
                <a:gd name="T8" fmla="*/ 45 w 47"/>
                <a:gd name="T9" fmla="*/ 14 h 49"/>
                <a:gd name="T10" fmla="*/ 43 w 47"/>
                <a:gd name="T11" fmla="*/ 11 h 49"/>
                <a:gd name="T12" fmla="*/ 38 w 47"/>
                <a:gd name="T13" fmla="*/ 12 h 49"/>
                <a:gd name="T14" fmla="*/ 38 w 47"/>
                <a:gd name="T15" fmla="*/ 12 h 49"/>
                <a:gd name="T16" fmla="*/ 36 w 47"/>
                <a:gd name="T17" fmla="*/ 10 h 49"/>
                <a:gd name="T18" fmla="*/ 36 w 47"/>
                <a:gd name="T19" fmla="*/ 10 h 49"/>
                <a:gd name="T20" fmla="*/ 37 w 47"/>
                <a:gd name="T21" fmla="*/ 5 h 49"/>
                <a:gd name="T22" fmla="*/ 34 w 47"/>
                <a:gd name="T23" fmla="*/ 3 h 49"/>
                <a:gd name="T24" fmla="*/ 30 w 47"/>
                <a:gd name="T25" fmla="*/ 7 h 49"/>
                <a:gd name="T26" fmla="*/ 30 w 47"/>
                <a:gd name="T27" fmla="*/ 7 h 49"/>
                <a:gd name="T28" fmla="*/ 27 w 47"/>
                <a:gd name="T29" fmla="*/ 6 h 49"/>
                <a:gd name="T30" fmla="*/ 27 w 47"/>
                <a:gd name="T31" fmla="*/ 6 h 49"/>
                <a:gd name="T32" fmla="*/ 26 w 47"/>
                <a:gd name="T33" fmla="*/ 0 h 49"/>
                <a:gd name="T34" fmla="*/ 22 w 47"/>
                <a:gd name="T35" fmla="*/ 0 h 49"/>
                <a:gd name="T36" fmla="*/ 20 w 47"/>
                <a:gd name="T37" fmla="*/ 6 h 49"/>
                <a:gd name="T38" fmla="*/ 20 w 47"/>
                <a:gd name="T39" fmla="*/ 6 h 49"/>
                <a:gd name="T40" fmla="*/ 18 w 47"/>
                <a:gd name="T41" fmla="*/ 7 h 49"/>
                <a:gd name="T42" fmla="*/ 18 w 47"/>
                <a:gd name="T43" fmla="*/ 7 h 49"/>
                <a:gd name="T44" fmla="*/ 14 w 47"/>
                <a:gd name="T45" fmla="*/ 3 h 49"/>
                <a:gd name="T46" fmla="*/ 10 w 47"/>
                <a:gd name="T47" fmla="*/ 5 h 49"/>
                <a:gd name="T48" fmla="*/ 12 w 47"/>
                <a:gd name="T49" fmla="*/ 10 h 49"/>
                <a:gd name="T50" fmla="*/ 12 w 47"/>
                <a:gd name="T51" fmla="*/ 10 h 49"/>
                <a:gd name="T52" fmla="*/ 10 w 47"/>
                <a:gd name="T53" fmla="*/ 12 h 49"/>
                <a:gd name="T54" fmla="*/ 10 w 47"/>
                <a:gd name="T55" fmla="*/ 12 h 49"/>
                <a:gd name="T56" fmla="*/ 4 w 47"/>
                <a:gd name="T57" fmla="*/ 11 h 49"/>
                <a:gd name="T58" fmla="*/ 3 w 47"/>
                <a:gd name="T59" fmla="*/ 14 h 49"/>
                <a:gd name="T60" fmla="*/ 6 w 47"/>
                <a:gd name="T61" fmla="*/ 19 h 49"/>
                <a:gd name="T62" fmla="*/ 6 w 47"/>
                <a:gd name="T63" fmla="*/ 21 h 49"/>
                <a:gd name="T64" fmla="*/ 0 w 47"/>
                <a:gd name="T65" fmla="*/ 23 h 49"/>
                <a:gd name="T66" fmla="*/ 0 w 47"/>
                <a:gd name="T67" fmla="*/ 27 h 49"/>
                <a:gd name="T68" fmla="*/ 6 w 47"/>
                <a:gd name="T69" fmla="*/ 29 h 49"/>
                <a:gd name="T70" fmla="*/ 6 w 47"/>
                <a:gd name="T71" fmla="*/ 31 h 49"/>
                <a:gd name="T72" fmla="*/ 3 w 47"/>
                <a:gd name="T73" fmla="*/ 35 h 49"/>
                <a:gd name="T74" fmla="*/ 4 w 47"/>
                <a:gd name="T75" fmla="*/ 39 h 49"/>
                <a:gd name="T76" fmla="*/ 10 w 47"/>
                <a:gd name="T77" fmla="*/ 38 h 49"/>
                <a:gd name="T78" fmla="*/ 12 w 47"/>
                <a:gd name="T79" fmla="*/ 39 h 49"/>
                <a:gd name="T80" fmla="*/ 10 w 47"/>
                <a:gd name="T81" fmla="*/ 45 h 49"/>
                <a:gd name="T82" fmla="*/ 14 w 47"/>
                <a:gd name="T83" fmla="*/ 47 h 49"/>
                <a:gd name="T84" fmla="*/ 18 w 47"/>
                <a:gd name="T85" fmla="*/ 43 h 49"/>
                <a:gd name="T86" fmla="*/ 20 w 47"/>
                <a:gd name="T87" fmla="*/ 44 h 49"/>
                <a:gd name="T88" fmla="*/ 22 w 47"/>
                <a:gd name="T89" fmla="*/ 49 h 49"/>
                <a:gd name="T90" fmla="*/ 26 w 47"/>
                <a:gd name="T91" fmla="*/ 49 h 49"/>
                <a:gd name="T92" fmla="*/ 27 w 47"/>
                <a:gd name="T93" fmla="*/ 44 h 49"/>
                <a:gd name="T94" fmla="*/ 30 w 47"/>
                <a:gd name="T95" fmla="*/ 43 h 49"/>
                <a:gd name="T96" fmla="*/ 34 w 47"/>
                <a:gd name="T97" fmla="*/ 47 h 49"/>
                <a:gd name="T98" fmla="*/ 37 w 47"/>
                <a:gd name="T99" fmla="*/ 45 h 49"/>
                <a:gd name="T100" fmla="*/ 36 w 47"/>
                <a:gd name="T101" fmla="*/ 39 h 49"/>
                <a:gd name="T102" fmla="*/ 38 w 47"/>
                <a:gd name="T103" fmla="*/ 38 h 49"/>
                <a:gd name="T104" fmla="*/ 43 w 47"/>
                <a:gd name="T105" fmla="*/ 39 h 49"/>
                <a:gd name="T106" fmla="*/ 45 w 47"/>
                <a:gd name="T107" fmla="*/ 35 h 49"/>
                <a:gd name="T108" fmla="*/ 41 w 47"/>
                <a:gd name="T109" fmla="*/ 31 h 49"/>
                <a:gd name="T110" fmla="*/ 42 w 47"/>
                <a:gd name="T111" fmla="*/ 29 h 49"/>
                <a:gd name="T112" fmla="*/ 47 w 47"/>
                <a:gd name="T113" fmla="*/ 27 h 49"/>
                <a:gd name="T114" fmla="*/ 24 w 47"/>
                <a:gd name="T115" fmla="*/ 35 h 49"/>
                <a:gd name="T116" fmla="*/ 14 w 47"/>
                <a:gd name="T117" fmla="*/ 25 h 49"/>
                <a:gd name="T118" fmla="*/ 24 w 47"/>
                <a:gd name="T119" fmla="*/ 15 h 49"/>
                <a:gd name="T120" fmla="*/ 33 w 47"/>
                <a:gd name="T121" fmla="*/ 25 h 49"/>
                <a:gd name="T122" fmla="*/ 24 w 47"/>
                <a:gd name="T123"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49">
                  <a:moveTo>
                    <a:pt x="47" y="27"/>
                  </a:moveTo>
                  <a:cubicBezTo>
                    <a:pt x="47" y="23"/>
                    <a:pt x="47" y="23"/>
                    <a:pt x="47" y="23"/>
                  </a:cubicBezTo>
                  <a:cubicBezTo>
                    <a:pt x="42" y="21"/>
                    <a:pt x="42" y="21"/>
                    <a:pt x="42" y="21"/>
                  </a:cubicBezTo>
                  <a:cubicBezTo>
                    <a:pt x="42" y="20"/>
                    <a:pt x="41" y="19"/>
                    <a:pt x="41" y="19"/>
                  </a:cubicBezTo>
                  <a:cubicBezTo>
                    <a:pt x="45" y="14"/>
                    <a:pt x="45" y="14"/>
                    <a:pt x="45" y="14"/>
                  </a:cubicBezTo>
                  <a:cubicBezTo>
                    <a:pt x="43" y="11"/>
                    <a:pt x="43" y="11"/>
                    <a:pt x="43" y="11"/>
                  </a:cubicBezTo>
                  <a:cubicBezTo>
                    <a:pt x="38" y="12"/>
                    <a:pt x="38" y="12"/>
                    <a:pt x="38" y="12"/>
                  </a:cubicBezTo>
                  <a:cubicBezTo>
                    <a:pt x="38" y="12"/>
                    <a:pt x="38" y="12"/>
                    <a:pt x="38" y="12"/>
                  </a:cubicBezTo>
                  <a:cubicBezTo>
                    <a:pt x="37" y="11"/>
                    <a:pt x="37" y="11"/>
                    <a:pt x="36" y="10"/>
                  </a:cubicBezTo>
                  <a:cubicBezTo>
                    <a:pt x="36" y="10"/>
                    <a:pt x="36" y="10"/>
                    <a:pt x="36" y="10"/>
                  </a:cubicBezTo>
                  <a:cubicBezTo>
                    <a:pt x="37" y="5"/>
                    <a:pt x="37" y="5"/>
                    <a:pt x="37" y="5"/>
                  </a:cubicBezTo>
                  <a:cubicBezTo>
                    <a:pt x="34" y="3"/>
                    <a:pt x="34" y="3"/>
                    <a:pt x="34" y="3"/>
                  </a:cubicBezTo>
                  <a:cubicBezTo>
                    <a:pt x="30" y="7"/>
                    <a:pt x="30" y="7"/>
                    <a:pt x="30" y="7"/>
                  </a:cubicBezTo>
                  <a:cubicBezTo>
                    <a:pt x="30" y="7"/>
                    <a:pt x="30" y="7"/>
                    <a:pt x="30" y="7"/>
                  </a:cubicBezTo>
                  <a:cubicBezTo>
                    <a:pt x="29" y="6"/>
                    <a:pt x="28" y="6"/>
                    <a:pt x="27" y="6"/>
                  </a:cubicBezTo>
                  <a:cubicBezTo>
                    <a:pt x="27" y="6"/>
                    <a:pt x="27" y="6"/>
                    <a:pt x="27" y="6"/>
                  </a:cubicBezTo>
                  <a:cubicBezTo>
                    <a:pt x="26" y="0"/>
                    <a:pt x="26" y="0"/>
                    <a:pt x="26" y="0"/>
                  </a:cubicBezTo>
                  <a:cubicBezTo>
                    <a:pt x="22" y="0"/>
                    <a:pt x="22" y="0"/>
                    <a:pt x="22" y="0"/>
                  </a:cubicBezTo>
                  <a:cubicBezTo>
                    <a:pt x="20" y="6"/>
                    <a:pt x="20" y="6"/>
                    <a:pt x="20" y="6"/>
                  </a:cubicBezTo>
                  <a:cubicBezTo>
                    <a:pt x="20" y="6"/>
                    <a:pt x="20" y="6"/>
                    <a:pt x="20" y="6"/>
                  </a:cubicBezTo>
                  <a:cubicBezTo>
                    <a:pt x="19" y="6"/>
                    <a:pt x="19" y="6"/>
                    <a:pt x="18" y="7"/>
                  </a:cubicBezTo>
                  <a:cubicBezTo>
                    <a:pt x="18" y="7"/>
                    <a:pt x="18" y="7"/>
                    <a:pt x="18" y="7"/>
                  </a:cubicBezTo>
                  <a:cubicBezTo>
                    <a:pt x="14" y="3"/>
                    <a:pt x="14" y="3"/>
                    <a:pt x="14" y="3"/>
                  </a:cubicBezTo>
                  <a:cubicBezTo>
                    <a:pt x="10" y="5"/>
                    <a:pt x="10" y="5"/>
                    <a:pt x="10" y="5"/>
                  </a:cubicBezTo>
                  <a:cubicBezTo>
                    <a:pt x="12" y="10"/>
                    <a:pt x="12" y="10"/>
                    <a:pt x="12" y="10"/>
                  </a:cubicBezTo>
                  <a:cubicBezTo>
                    <a:pt x="12" y="10"/>
                    <a:pt x="12" y="10"/>
                    <a:pt x="12" y="10"/>
                  </a:cubicBezTo>
                  <a:cubicBezTo>
                    <a:pt x="11" y="11"/>
                    <a:pt x="10" y="11"/>
                    <a:pt x="10" y="12"/>
                  </a:cubicBezTo>
                  <a:cubicBezTo>
                    <a:pt x="10" y="12"/>
                    <a:pt x="10" y="12"/>
                    <a:pt x="10" y="12"/>
                  </a:cubicBezTo>
                  <a:cubicBezTo>
                    <a:pt x="4" y="11"/>
                    <a:pt x="4" y="11"/>
                    <a:pt x="4" y="11"/>
                  </a:cubicBezTo>
                  <a:cubicBezTo>
                    <a:pt x="3" y="14"/>
                    <a:pt x="3" y="14"/>
                    <a:pt x="3" y="14"/>
                  </a:cubicBezTo>
                  <a:cubicBezTo>
                    <a:pt x="6" y="19"/>
                    <a:pt x="6" y="19"/>
                    <a:pt x="6" y="19"/>
                  </a:cubicBezTo>
                  <a:cubicBezTo>
                    <a:pt x="6" y="19"/>
                    <a:pt x="6" y="20"/>
                    <a:pt x="6" y="21"/>
                  </a:cubicBezTo>
                  <a:cubicBezTo>
                    <a:pt x="0" y="23"/>
                    <a:pt x="0" y="23"/>
                    <a:pt x="0" y="23"/>
                  </a:cubicBezTo>
                  <a:cubicBezTo>
                    <a:pt x="0" y="27"/>
                    <a:pt x="0" y="27"/>
                    <a:pt x="0" y="27"/>
                  </a:cubicBezTo>
                  <a:cubicBezTo>
                    <a:pt x="6" y="29"/>
                    <a:pt x="6" y="29"/>
                    <a:pt x="6" y="29"/>
                  </a:cubicBezTo>
                  <a:cubicBezTo>
                    <a:pt x="6" y="29"/>
                    <a:pt x="6" y="30"/>
                    <a:pt x="6" y="31"/>
                  </a:cubicBezTo>
                  <a:cubicBezTo>
                    <a:pt x="3" y="35"/>
                    <a:pt x="3" y="35"/>
                    <a:pt x="3" y="35"/>
                  </a:cubicBezTo>
                  <a:cubicBezTo>
                    <a:pt x="4" y="39"/>
                    <a:pt x="4" y="39"/>
                    <a:pt x="4" y="39"/>
                  </a:cubicBezTo>
                  <a:cubicBezTo>
                    <a:pt x="10" y="38"/>
                    <a:pt x="10" y="38"/>
                    <a:pt x="10" y="38"/>
                  </a:cubicBezTo>
                  <a:cubicBezTo>
                    <a:pt x="10" y="38"/>
                    <a:pt x="11" y="39"/>
                    <a:pt x="12" y="39"/>
                  </a:cubicBezTo>
                  <a:cubicBezTo>
                    <a:pt x="10" y="45"/>
                    <a:pt x="10" y="45"/>
                    <a:pt x="10" y="45"/>
                  </a:cubicBezTo>
                  <a:cubicBezTo>
                    <a:pt x="14" y="47"/>
                    <a:pt x="14" y="47"/>
                    <a:pt x="14" y="47"/>
                  </a:cubicBezTo>
                  <a:cubicBezTo>
                    <a:pt x="18" y="43"/>
                    <a:pt x="18" y="43"/>
                    <a:pt x="18" y="43"/>
                  </a:cubicBezTo>
                  <a:cubicBezTo>
                    <a:pt x="19" y="43"/>
                    <a:pt x="19" y="44"/>
                    <a:pt x="20" y="44"/>
                  </a:cubicBezTo>
                  <a:cubicBezTo>
                    <a:pt x="22" y="49"/>
                    <a:pt x="22" y="49"/>
                    <a:pt x="22" y="49"/>
                  </a:cubicBezTo>
                  <a:cubicBezTo>
                    <a:pt x="26" y="49"/>
                    <a:pt x="26" y="49"/>
                    <a:pt x="26" y="49"/>
                  </a:cubicBezTo>
                  <a:cubicBezTo>
                    <a:pt x="27" y="44"/>
                    <a:pt x="27" y="44"/>
                    <a:pt x="27" y="44"/>
                  </a:cubicBezTo>
                  <a:cubicBezTo>
                    <a:pt x="28" y="44"/>
                    <a:pt x="29" y="43"/>
                    <a:pt x="30" y="43"/>
                  </a:cubicBezTo>
                  <a:cubicBezTo>
                    <a:pt x="34" y="47"/>
                    <a:pt x="34" y="47"/>
                    <a:pt x="34" y="47"/>
                  </a:cubicBezTo>
                  <a:cubicBezTo>
                    <a:pt x="37" y="45"/>
                    <a:pt x="37" y="45"/>
                    <a:pt x="37" y="45"/>
                  </a:cubicBezTo>
                  <a:cubicBezTo>
                    <a:pt x="36" y="39"/>
                    <a:pt x="36" y="39"/>
                    <a:pt x="36" y="39"/>
                  </a:cubicBezTo>
                  <a:cubicBezTo>
                    <a:pt x="37" y="39"/>
                    <a:pt x="37" y="38"/>
                    <a:pt x="38" y="38"/>
                  </a:cubicBezTo>
                  <a:cubicBezTo>
                    <a:pt x="43" y="39"/>
                    <a:pt x="43" y="39"/>
                    <a:pt x="43" y="39"/>
                  </a:cubicBezTo>
                  <a:cubicBezTo>
                    <a:pt x="45" y="35"/>
                    <a:pt x="45" y="35"/>
                    <a:pt x="45" y="35"/>
                  </a:cubicBezTo>
                  <a:cubicBezTo>
                    <a:pt x="41" y="31"/>
                    <a:pt x="41" y="31"/>
                    <a:pt x="41" y="31"/>
                  </a:cubicBezTo>
                  <a:cubicBezTo>
                    <a:pt x="41" y="30"/>
                    <a:pt x="42" y="29"/>
                    <a:pt x="42" y="29"/>
                  </a:cubicBezTo>
                  <a:lnTo>
                    <a:pt x="47" y="27"/>
                  </a:lnTo>
                  <a:close/>
                  <a:moveTo>
                    <a:pt x="24" y="35"/>
                  </a:moveTo>
                  <a:cubicBezTo>
                    <a:pt x="19" y="35"/>
                    <a:pt x="14" y="30"/>
                    <a:pt x="14" y="25"/>
                  </a:cubicBezTo>
                  <a:cubicBezTo>
                    <a:pt x="14" y="20"/>
                    <a:pt x="19" y="15"/>
                    <a:pt x="24" y="15"/>
                  </a:cubicBezTo>
                  <a:cubicBezTo>
                    <a:pt x="29" y="15"/>
                    <a:pt x="33" y="20"/>
                    <a:pt x="33" y="25"/>
                  </a:cubicBezTo>
                  <a:cubicBezTo>
                    <a:pt x="33" y="30"/>
                    <a:pt x="29" y="35"/>
                    <a:pt x="24"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36" name="Freeform 61"/>
            <p:cNvSpPr>
              <a:spLocks noEditPoints="1"/>
            </p:cNvSpPr>
            <p:nvPr/>
          </p:nvSpPr>
          <p:spPr bwMode="auto">
            <a:xfrm>
              <a:off x="1270000" y="2611438"/>
              <a:ext cx="49213" cy="53975"/>
            </a:xfrm>
            <a:custGeom>
              <a:avLst/>
              <a:gdLst>
                <a:gd name="T0" fmla="*/ 46 w 47"/>
                <a:gd name="T1" fmla="*/ 35 h 50"/>
                <a:gd name="T2" fmla="*/ 47 w 47"/>
                <a:gd name="T3" fmla="*/ 31 h 50"/>
                <a:gd name="T4" fmla="*/ 42 w 47"/>
                <a:gd name="T5" fmla="*/ 27 h 50"/>
                <a:gd name="T6" fmla="*/ 42 w 47"/>
                <a:gd name="T7" fmla="*/ 25 h 50"/>
                <a:gd name="T8" fmla="*/ 47 w 47"/>
                <a:gd name="T9" fmla="*/ 22 h 50"/>
                <a:gd name="T10" fmla="*/ 46 w 47"/>
                <a:gd name="T11" fmla="*/ 18 h 50"/>
                <a:gd name="T12" fmla="*/ 41 w 47"/>
                <a:gd name="T13" fmla="*/ 17 h 50"/>
                <a:gd name="T14" fmla="*/ 41 w 47"/>
                <a:gd name="T15" fmla="*/ 17 h 50"/>
                <a:gd name="T16" fmla="*/ 40 w 47"/>
                <a:gd name="T17" fmla="*/ 15 h 50"/>
                <a:gd name="T18" fmla="*/ 40 w 47"/>
                <a:gd name="T19" fmla="*/ 15 h 50"/>
                <a:gd name="T20" fmla="*/ 42 w 47"/>
                <a:gd name="T21" fmla="*/ 10 h 50"/>
                <a:gd name="T22" fmla="*/ 40 w 47"/>
                <a:gd name="T23" fmla="*/ 7 h 50"/>
                <a:gd name="T24" fmla="*/ 35 w 47"/>
                <a:gd name="T25" fmla="*/ 9 h 50"/>
                <a:gd name="T26" fmla="*/ 35 w 47"/>
                <a:gd name="T27" fmla="*/ 9 h 50"/>
                <a:gd name="T28" fmla="*/ 33 w 47"/>
                <a:gd name="T29" fmla="*/ 8 h 50"/>
                <a:gd name="T30" fmla="*/ 33 w 47"/>
                <a:gd name="T31" fmla="*/ 8 h 50"/>
                <a:gd name="T32" fmla="*/ 33 w 47"/>
                <a:gd name="T33" fmla="*/ 2 h 50"/>
                <a:gd name="T34" fmla="*/ 29 w 47"/>
                <a:gd name="T35" fmla="*/ 1 h 50"/>
                <a:gd name="T36" fmla="*/ 25 w 47"/>
                <a:gd name="T37" fmla="*/ 5 h 50"/>
                <a:gd name="T38" fmla="*/ 25 w 47"/>
                <a:gd name="T39" fmla="*/ 5 h 50"/>
                <a:gd name="T40" fmla="*/ 23 w 47"/>
                <a:gd name="T41" fmla="*/ 5 h 50"/>
                <a:gd name="T42" fmla="*/ 23 w 47"/>
                <a:gd name="T43" fmla="*/ 5 h 50"/>
                <a:gd name="T44" fmla="*/ 20 w 47"/>
                <a:gd name="T45" fmla="*/ 0 h 50"/>
                <a:gd name="T46" fmla="*/ 16 w 47"/>
                <a:gd name="T47" fmla="*/ 1 h 50"/>
                <a:gd name="T48" fmla="*/ 16 w 47"/>
                <a:gd name="T49" fmla="*/ 7 h 50"/>
                <a:gd name="T50" fmla="*/ 16 w 47"/>
                <a:gd name="T51" fmla="*/ 7 h 50"/>
                <a:gd name="T52" fmla="*/ 14 w 47"/>
                <a:gd name="T53" fmla="*/ 8 h 50"/>
                <a:gd name="T54" fmla="*/ 14 w 47"/>
                <a:gd name="T55" fmla="*/ 8 h 50"/>
                <a:gd name="T56" fmla="*/ 9 w 47"/>
                <a:gd name="T57" fmla="*/ 5 h 50"/>
                <a:gd name="T58" fmla="*/ 6 w 47"/>
                <a:gd name="T59" fmla="*/ 8 h 50"/>
                <a:gd name="T60" fmla="*/ 8 w 47"/>
                <a:gd name="T61" fmla="*/ 13 h 50"/>
                <a:gd name="T62" fmla="*/ 7 w 47"/>
                <a:gd name="T63" fmla="*/ 15 h 50"/>
                <a:gd name="T64" fmla="*/ 1 w 47"/>
                <a:gd name="T65" fmla="*/ 15 h 50"/>
                <a:gd name="T66" fmla="*/ 0 w 47"/>
                <a:gd name="T67" fmla="*/ 19 h 50"/>
                <a:gd name="T68" fmla="*/ 4 w 47"/>
                <a:gd name="T69" fmla="*/ 23 h 50"/>
                <a:gd name="T70" fmla="*/ 4 w 47"/>
                <a:gd name="T71" fmla="*/ 25 h 50"/>
                <a:gd name="T72" fmla="*/ 0 w 47"/>
                <a:gd name="T73" fmla="*/ 28 h 50"/>
                <a:gd name="T74" fmla="*/ 0 w 47"/>
                <a:gd name="T75" fmla="*/ 32 h 50"/>
                <a:gd name="T76" fmla="*/ 6 w 47"/>
                <a:gd name="T77" fmla="*/ 33 h 50"/>
                <a:gd name="T78" fmla="*/ 7 w 47"/>
                <a:gd name="T79" fmla="*/ 35 h 50"/>
                <a:gd name="T80" fmla="*/ 4 w 47"/>
                <a:gd name="T81" fmla="*/ 40 h 50"/>
                <a:gd name="T82" fmla="*/ 7 w 47"/>
                <a:gd name="T83" fmla="*/ 43 h 50"/>
                <a:gd name="T84" fmla="*/ 12 w 47"/>
                <a:gd name="T85" fmla="*/ 41 h 50"/>
                <a:gd name="T86" fmla="*/ 14 w 47"/>
                <a:gd name="T87" fmla="*/ 42 h 50"/>
                <a:gd name="T88" fmla="*/ 14 w 47"/>
                <a:gd name="T89" fmla="*/ 48 h 50"/>
                <a:gd name="T90" fmla="*/ 18 w 47"/>
                <a:gd name="T91" fmla="*/ 49 h 50"/>
                <a:gd name="T92" fmla="*/ 21 w 47"/>
                <a:gd name="T93" fmla="*/ 45 h 50"/>
                <a:gd name="T94" fmla="*/ 24 w 47"/>
                <a:gd name="T95" fmla="*/ 45 h 50"/>
                <a:gd name="T96" fmla="*/ 27 w 47"/>
                <a:gd name="T97" fmla="*/ 50 h 50"/>
                <a:gd name="T98" fmla="*/ 30 w 47"/>
                <a:gd name="T99" fmla="*/ 49 h 50"/>
                <a:gd name="T100" fmla="*/ 31 w 47"/>
                <a:gd name="T101" fmla="*/ 43 h 50"/>
                <a:gd name="T102" fmla="*/ 33 w 47"/>
                <a:gd name="T103" fmla="*/ 42 h 50"/>
                <a:gd name="T104" fmla="*/ 38 w 47"/>
                <a:gd name="T105" fmla="*/ 45 h 50"/>
                <a:gd name="T106" fmla="*/ 41 w 47"/>
                <a:gd name="T107" fmla="*/ 42 h 50"/>
                <a:gd name="T108" fmla="*/ 39 w 47"/>
                <a:gd name="T109" fmla="*/ 37 h 50"/>
                <a:gd name="T110" fmla="*/ 40 w 47"/>
                <a:gd name="T111" fmla="*/ 35 h 50"/>
                <a:gd name="T112" fmla="*/ 46 w 47"/>
                <a:gd name="T113" fmla="*/ 35 h 50"/>
                <a:gd name="T114" fmla="*/ 20 w 47"/>
                <a:gd name="T115" fmla="*/ 35 h 50"/>
                <a:gd name="T116" fmla="*/ 14 w 47"/>
                <a:gd name="T117" fmla="*/ 22 h 50"/>
                <a:gd name="T118" fmla="*/ 26 w 47"/>
                <a:gd name="T119" fmla="*/ 16 h 50"/>
                <a:gd name="T120" fmla="*/ 32 w 47"/>
                <a:gd name="T121" fmla="*/ 28 h 50"/>
                <a:gd name="T122" fmla="*/ 20 w 47"/>
                <a:gd name="T123"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50">
                  <a:moveTo>
                    <a:pt x="46" y="35"/>
                  </a:moveTo>
                  <a:cubicBezTo>
                    <a:pt x="47" y="31"/>
                    <a:pt x="47" y="31"/>
                    <a:pt x="47" y="31"/>
                  </a:cubicBezTo>
                  <a:cubicBezTo>
                    <a:pt x="42" y="27"/>
                    <a:pt x="42" y="27"/>
                    <a:pt x="42" y="27"/>
                  </a:cubicBezTo>
                  <a:cubicBezTo>
                    <a:pt x="42" y="26"/>
                    <a:pt x="42" y="26"/>
                    <a:pt x="42" y="25"/>
                  </a:cubicBezTo>
                  <a:cubicBezTo>
                    <a:pt x="47" y="22"/>
                    <a:pt x="47" y="22"/>
                    <a:pt x="47" y="22"/>
                  </a:cubicBezTo>
                  <a:cubicBezTo>
                    <a:pt x="46" y="18"/>
                    <a:pt x="46" y="18"/>
                    <a:pt x="46" y="18"/>
                  </a:cubicBezTo>
                  <a:cubicBezTo>
                    <a:pt x="41" y="17"/>
                    <a:pt x="41" y="17"/>
                    <a:pt x="41" y="17"/>
                  </a:cubicBezTo>
                  <a:cubicBezTo>
                    <a:pt x="41" y="17"/>
                    <a:pt x="41" y="17"/>
                    <a:pt x="41" y="17"/>
                  </a:cubicBezTo>
                  <a:cubicBezTo>
                    <a:pt x="40" y="16"/>
                    <a:pt x="40" y="16"/>
                    <a:pt x="40" y="15"/>
                  </a:cubicBezTo>
                  <a:cubicBezTo>
                    <a:pt x="40" y="15"/>
                    <a:pt x="40" y="15"/>
                    <a:pt x="40" y="15"/>
                  </a:cubicBezTo>
                  <a:cubicBezTo>
                    <a:pt x="42" y="10"/>
                    <a:pt x="42" y="10"/>
                    <a:pt x="42" y="10"/>
                  </a:cubicBezTo>
                  <a:cubicBezTo>
                    <a:pt x="40" y="7"/>
                    <a:pt x="40" y="7"/>
                    <a:pt x="40" y="7"/>
                  </a:cubicBezTo>
                  <a:cubicBezTo>
                    <a:pt x="35" y="9"/>
                    <a:pt x="35" y="9"/>
                    <a:pt x="35" y="9"/>
                  </a:cubicBezTo>
                  <a:cubicBezTo>
                    <a:pt x="35" y="9"/>
                    <a:pt x="35" y="9"/>
                    <a:pt x="35" y="9"/>
                  </a:cubicBezTo>
                  <a:cubicBezTo>
                    <a:pt x="34" y="9"/>
                    <a:pt x="33" y="8"/>
                    <a:pt x="33" y="8"/>
                  </a:cubicBezTo>
                  <a:cubicBezTo>
                    <a:pt x="33" y="8"/>
                    <a:pt x="33" y="8"/>
                    <a:pt x="33" y="8"/>
                  </a:cubicBezTo>
                  <a:cubicBezTo>
                    <a:pt x="33" y="2"/>
                    <a:pt x="33" y="2"/>
                    <a:pt x="33" y="2"/>
                  </a:cubicBezTo>
                  <a:cubicBezTo>
                    <a:pt x="29" y="1"/>
                    <a:pt x="29" y="1"/>
                    <a:pt x="29" y="1"/>
                  </a:cubicBezTo>
                  <a:cubicBezTo>
                    <a:pt x="25" y="5"/>
                    <a:pt x="25" y="5"/>
                    <a:pt x="25" y="5"/>
                  </a:cubicBezTo>
                  <a:cubicBezTo>
                    <a:pt x="25" y="5"/>
                    <a:pt x="25" y="5"/>
                    <a:pt x="25" y="5"/>
                  </a:cubicBezTo>
                  <a:cubicBezTo>
                    <a:pt x="25" y="5"/>
                    <a:pt x="24" y="5"/>
                    <a:pt x="23" y="5"/>
                  </a:cubicBezTo>
                  <a:cubicBezTo>
                    <a:pt x="23" y="5"/>
                    <a:pt x="23" y="5"/>
                    <a:pt x="23" y="5"/>
                  </a:cubicBezTo>
                  <a:cubicBezTo>
                    <a:pt x="20" y="0"/>
                    <a:pt x="20" y="0"/>
                    <a:pt x="20" y="0"/>
                  </a:cubicBezTo>
                  <a:cubicBezTo>
                    <a:pt x="16" y="1"/>
                    <a:pt x="16" y="1"/>
                    <a:pt x="16" y="1"/>
                  </a:cubicBezTo>
                  <a:cubicBezTo>
                    <a:pt x="16" y="7"/>
                    <a:pt x="16" y="7"/>
                    <a:pt x="16" y="7"/>
                  </a:cubicBezTo>
                  <a:cubicBezTo>
                    <a:pt x="16" y="7"/>
                    <a:pt x="16" y="7"/>
                    <a:pt x="16" y="7"/>
                  </a:cubicBezTo>
                  <a:cubicBezTo>
                    <a:pt x="15" y="7"/>
                    <a:pt x="14" y="8"/>
                    <a:pt x="14" y="8"/>
                  </a:cubicBezTo>
                  <a:cubicBezTo>
                    <a:pt x="14" y="8"/>
                    <a:pt x="14" y="8"/>
                    <a:pt x="14" y="8"/>
                  </a:cubicBezTo>
                  <a:cubicBezTo>
                    <a:pt x="9" y="5"/>
                    <a:pt x="9" y="5"/>
                    <a:pt x="9" y="5"/>
                  </a:cubicBezTo>
                  <a:cubicBezTo>
                    <a:pt x="6" y="8"/>
                    <a:pt x="6" y="8"/>
                    <a:pt x="6" y="8"/>
                  </a:cubicBezTo>
                  <a:cubicBezTo>
                    <a:pt x="8" y="13"/>
                    <a:pt x="8" y="13"/>
                    <a:pt x="8" y="13"/>
                  </a:cubicBezTo>
                  <a:cubicBezTo>
                    <a:pt x="8" y="14"/>
                    <a:pt x="7" y="15"/>
                    <a:pt x="7" y="15"/>
                  </a:cubicBezTo>
                  <a:cubicBezTo>
                    <a:pt x="1" y="15"/>
                    <a:pt x="1" y="15"/>
                    <a:pt x="1" y="15"/>
                  </a:cubicBezTo>
                  <a:cubicBezTo>
                    <a:pt x="0" y="19"/>
                    <a:pt x="0" y="19"/>
                    <a:pt x="0" y="19"/>
                  </a:cubicBezTo>
                  <a:cubicBezTo>
                    <a:pt x="4" y="23"/>
                    <a:pt x="4" y="23"/>
                    <a:pt x="4" y="23"/>
                  </a:cubicBezTo>
                  <a:cubicBezTo>
                    <a:pt x="4" y="24"/>
                    <a:pt x="4" y="24"/>
                    <a:pt x="4" y="25"/>
                  </a:cubicBezTo>
                  <a:cubicBezTo>
                    <a:pt x="0" y="28"/>
                    <a:pt x="0" y="28"/>
                    <a:pt x="0" y="28"/>
                  </a:cubicBezTo>
                  <a:cubicBezTo>
                    <a:pt x="0" y="32"/>
                    <a:pt x="0" y="32"/>
                    <a:pt x="0" y="32"/>
                  </a:cubicBezTo>
                  <a:cubicBezTo>
                    <a:pt x="6" y="33"/>
                    <a:pt x="6" y="33"/>
                    <a:pt x="6" y="33"/>
                  </a:cubicBezTo>
                  <a:cubicBezTo>
                    <a:pt x="6" y="34"/>
                    <a:pt x="7" y="34"/>
                    <a:pt x="7" y="35"/>
                  </a:cubicBezTo>
                  <a:cubicBezTo>
                    <a:pt x="4" y="40"/>
                    <a:pt x="4" y="40"/>
                    <a:pt x="4" y="40"/>
                  </a:cubicBezTo>
                  <a:cubicBezTo>
                    <a:pt x="7" y="43"/>
                    <a:pt x="7" y="43"/>
                    <a:pt x="7" y="43"/>
                  </a:cubicBezTo>
                  <a:cubicBezTo>
                    <a:pt x="12" y="41"/>
                    <a:pt x="12" y="41"/>
                    <a:pt x="12" y="41"/>
                  </a:cubicBezTo>
                  <a:cubicBezTo>
                    <a:pt x="13" y="42"/>
                    <a:pt x="13" y="42"/>
                    <a:pt x="14" y="42"/>
                  </a:cubicBezTo>
                  <a:cubicBezTo>
                    <a:pt x="14" y="48"/>
                    <a:pt x="14" y="48"/>
                    <a:pt x="14" y="48"/>
                  </a:cubicBezTo>
                  <a:cubicBezTo>
                    <a:pt x="18" y="49"/>
                    <a:pt x="18" y="49"/>
                    <a:pt x="18" y="49"/>
                  </a:cubicBezTo>
                  <a:cubicBezTo>
                    <a:pt x="21" y="45"/>
                    <a:pt x="21" y="45"/>
                    <a:pt x="21" y="45"/>
                  </a:cubicBezTo>
                  <a:cubicBezTo>
                    <a:pt x="22" y="45"/>
                    <a:pt x="23" y="45"/>
                    <a:pt x="24" y="45"/>
                  </a:cubicBezTo>
                  <a:cubicBezTo>
                    <a:pt x="27" y="50"/>
                    <a:pt x="27" y="50"/>
                    <a:pt x="27" y="50"/>
                  </a:cubicBezTo>
                  <a:cubicBezTo>
                    <a:pt x="30" y="49"/>
                    <a:pt x="30" y="49"/>
                    <a:pt x="30" y="49"/>
                  </a:cubicBezTo>
                  <a:cubicBezTo>
                    <a:pt x="31" y="43"/>
                    <a:pt x="31" y="43"/>
                    <a:pt x="31" y="43"/>
                  </a:cubicBezTo>
                  <a:cubicBezTo>
                    <a:pt x="32" y="43"/>
                    <a:pt x="32" y="43"/>
                    <a:pt x="33" y="42"/>
                  </a:cubicBezTo>
                  <a:cubicBezTo>
                    <a:pt x="38" y="45"/>
                    <a:pt x="38" y="45"/>
                    <a:pt x="38" y="45"/>
                  </a:cubicBezTo>
                  <a:cubicBezTo>
                    <a:pt x="41" y="42"/>
                    <a:pt x="41" y="42"/>
                    <a:pt x="41" y="42"/>
                  </a:cubicBezTo>
                  <a:cubicBezTo>
                    <a:pt x="39" y="37"/>
                    <a:pt x="39" y="37"/>
                    <a:pt x="39" y="37"/>
                  </a:cubicBezTo>
                  <a:cubicBezTo>
                    <a:pt x="39" y="36"/>
                    <a:pt x="40" y="35"/>
                    <a:pt x="40" y="35"/>
                  </a:cubicBezTo>
                  <a:lnTo>
                    <a:pt x="46" y="35"/>
                  </a:lnTo>
                  <a:close/>
                  <a:moveTo>
                    <a:pt x="20" y="35"/>
                  </a:moveTo>
                  <a:cubicBezTo>
                    <a:pt x="15" y="33"/>
                    <a:pt x="13" y="27"/>
                    <a:pt x="14" y="22"/>
                  </a:cubicBezTo>
                  <a:cubicBezTo>
                    <a:pt x="16" y="17"/>
                    <a:pt x="21" y="14"/>
                    <a:pt x="26" y="16"/>
                  </a:cubicBezTo>
                  <a:cubicBezTo>
                    <a:pt x="31" y="17"/>
                    <a:pt x="34" y="23"/>
                    <a:pt x="32" y="28"/>
                  </a:cubicBezTo>
                  <a:cubicBezTo>
                    <a:pt x="31" y="33"/>
                    <a:pt x="25" y="36"/>
                    <a:pt x="2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37" name="Freeform 62"/>
            <p:cNvSpPr>
              <a:spLocks noEditPoints="1"/>
            </p:cNvSpPr>
            <p:nvPr/>
          </p:nvSpPr>
          <p:spPr bwMode="auto">
            <a:xfrm>
              <a:off x="996950" y="2262188"/>
              <a:ext cx="434975" cy="696913"/>
            </a:xfrm>
            <a:custGeom>
              <a:avLst/>
              <a:gdLst>
                <a:gd name="T0" fmla="*/ 217 w 410"/>
                <a:gd name="T1" fmla="*/ 18 h 658"/>
                <a:gd name="T2" fmla="*/ 392 w 410"/>
                <a:gd name="T3" fmla="*/ 217 h 658"/>
                <a:gd name="T4" fmla="*/ 330 w 410"/>
                <a:gd name="T5" fmla="*/ 366 h 658"/>
                <a:gd name="T6" fmla="*/ 290 w 410"/>
                <a:gd name="T7" fmla="*/ 484 h 658"/>
                <a:gd name="T8" fmla="*/ 296 w 410"/>
                <a:gd name="T9" fmla="*/ 508 h 658"/>
                <a:gd name="T10" fmla="*/ 296 w 410"/>
                <a:gd name="T11" fmla="*/ 537 h 658"/>
                <a:gd name="T12" fmla="*/ 287 w 410"/>
                <a:gd name="T13" fmla="*/ 564 h 658"/>
                <a:gd name="T14" fmla="*/ 289 w 410"/>
                <a:gd name="T15" fmla="*/ 580 h 658"/>
                <a:gd name="T16" fmla="*/ 259 w 410"/>
                <a:gd name="T17" fmla="*/ 605 h 658"/>
                <a:gd name="T18" fmla="*/ 259 w 410"/>
                <a:gd name="T19" fmla="*/ 615 h 658"/>
                <a:gd name="T20" fmla="*/ 177 w 410"/>
                <a:gd name="T21" fmla="*/ 640 h 658"/>
                <a:gd name="T22" fmla="*/ 152 w 410"/>
                <a:gd name="T23" fmla="*/ 608 h 658"/>
                <a:gd name="T24" fmla="*/ 147 w 410"/>
                <a:gd name="T25" fmla="*/ 605 h 658"/>
                <a:gd name="T26" fmla="*/ 122 w 410"/>
                <a:gd name="T27" fmla="*/ 573 h 658"/>
                <a:gd name="T28" fmla="*/ 115 w 410"/>
                <a:gd name="T29" fmla="*/ 544 h 658"/>
                <a:gd name="T30" fmla="*/ 119 w 410"/>
                <a:gd name="T31" fmla="*/ 523 h 658"/>
                <a:gd name="T32" fmla="*/ 115 w 410"/>
                <a:gd name="T33" fmla="*/ 502 h 658"/>
                <a:gd name="T34" fmla="*/ 117 w 410"/>
                <a:gd name="T35" fmla="*/ 432 h 658"/>
                <a:gd name="T36" fmla="*/ 39 w 410"/>
                <a:gd name="T37" fmla="*/ 310 h 658"/>
                <a:gd name="T38" fmla="*/ 72 w 410"/>
                <a:gd name="T39" fmla="*/ 76 h 658"/>
                <a:gd name="T40" fmla="*/ 205 w 410"/>
                <a:gd name="T41" fmla="*/ 18 h 658"/>
                <a:gd name="T42" fmla="*/ 193 w 410"/>
                <a:gd name="T43" fmla="*/ 1 h 658"/>
                <a:gd name="T44" fmla="*/ 192 w 410"/>
                <a:gd name="T45" fmla="*/ 1 h 658"/>
                <a:gd name="T46" fmla="*/ 60 w 410"/>
                <a:gd name="T47" fmla="*/ 64 h 658"/>
                <a:gd name="T48" fmla="*/ 24 w 410"/>
                <a:gd name="T49" fmla="*/ 317 h 658"/>
                <a:gd name="T50" fmla="*/ 100 w 410"/>
                <a:gd name="T51" fmla="*/ 433 h 658"/>
                <a:gd name="T52" fmla="*/ 98 w 410"/>
                <a:gd name="T53" fmla="*/ 502 h 658"/>
                <a:gd name="T54" fmla="*/ 101 w 410"/>
                <a:gd name="T55" fmla="*/ 523 h 658"/>
                <a:gd name="T56" fmla="*/ 98 w 410"/>
                <a:gd name="T57" fmla="*/ 544 h 658"/>
                <a:gd name="T58" fmla="*/ 106 w 410"/>
                <a:gd name="T59" fmla="*/ 573 h 658"/>
                <a:gd name="T60" fmla="*/ 136 w 410"/>
                <a:gd name="T61" fmla="*/ 621 h 658"/>
                <a:gd name="T62" fmla="*/ 234 w 410"/>
                <a:gd name="T63" fmla="*/ 658 h 658"/>
                <a:gd name="T64" fmla="*/ 305 w 410"/>
                <a:gd name="T65" fmla="*/ 580 h 658"/>
                <a:gd name="T66" fmla="*/ 305 w 410"/>
                <a:gd name="T67" fmla="*/ 569 h 658"/>
                <a:gd name="T68" fmla="*/ 313 w 410"/>
                <a:gd name="T69" fmla="*/ 537 h 658"/>
                <a:gd name="T70" fmla="*/ 313 w 410"/>
                <a:gd name="T71" fmla="*/ 508 h 658"/>
                <a:gd name="T72" fmla="*/ 307 w 410"/>
                <a:gd name="T73" fmla="*/ 480 h 658"/>
                <a:gd name="T74" fmla="*/ 341 w 410"/>
                <a:gd name="T75" fmla="*/ 379 h 658"/>
                <a:gd name="T76" fmla="*/ 409 w 410"/>
                <a:gd name="T77" fmla="*/ 216 h 658"/>
                <a:gd name="T78" fmla="*/ 290 w 410"/>
                <a:gd name="T79" fmla="*/ 19 h 658"/>
                <a:gd name="T80" fmla="*/ 218 w 410"/>
                <a:gd name="T81" fmla="*/ 1 h 658"/>
                <a:gd name="T82" fmla="*/ 205 w 410"/>
                <a:gd name="T83"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0" h="658">
                  <a:moveTo>
                    <a:pt x="205" y="18"/>
                  </a:moveTo>
                  <a:cubicBezTo>
                    <a:pt x="209" y="18"/>
                    <a:pt x="217" y="18"/>
                    <a:pt x="217" y="18"/>
                  </a:cubicBezTo>
                  <a:cubicBezTo>
                    <a:pt x="264" y="21"/>
                    <a:pt x="306" y="41"/>
                    <a:pt x="339" y="76"/>
                  </a:cubicBezTo>
                  <a:cubicBezTo>
                    <a:pt x="373" y="114"/>
                    <a:pt x="392" y="163"/>
                    <a:pt x="392" y="217"/>
                  </a:cubicBezTo>
                  <a:cubicBezTo>
                    <a:pt x="393" y="222"/>
                    <a:pt x="394" y="262"/>
                    <a:pt x="372" y="310"/>
                  </a:cubicBezTo>
                  <a:cubicBezTo>
                    <a:pt x="360" y="335"/>
                    <a:pt x="344" y="352"/>
                    <a:pt x="330" y="366"/>
                  </a:cubicBezTo>
                  <a:cubicBezTo>
                    <a:pt x="311" y="386"/>
                    <a:pt x="295" y="402"/>
                    <a:pt x="294" y="432"/>
                  </a:cubicBezTo>
                  <a:cubicBezTo>
                    <a:pt x="294" y="436"/>
                    <a:pt x="292" y="471"/>
                    <a:pt x="290" y="484"/>
                  </a:cubicBezTo>
                  <a:cubicBezTo>
                    <a:pt x="294" y="489"/>
                    <a:pt x="296" y="495"/>
                    <a:pt x="296" y="502"/>
                  </a:cubicBezTo>
                  <a:cubicBezTo>
                    <a:pt x="296" y="508"/>
                    <a:pt x="296" y="508"/>
                    <a:pt x="296" y="508"/>
                  </a:cubicBezTo>
                  <a:cubicBezTo>
                    <a:pt x="296" y="513"/>
                    <a:pt x="294" y="518"/>
                    <a:pt x="291" y="523"/>
                  </a:cubicBezTo>
                  <a:cubicBezTo>
                    <a:pt x="294" y="527"/>
                    <a:pt x="296" y="532"/>
                    <a:pt x="296" y="537"/>
                  </a:cubicBezTo>
                  <a:cubicBezTo>
                    <a:pt x="296" y="544"/>
                    <a:pt x="296" y="544"/>
                    <a:pt x="296" y="544"/>
                  </a:cubicBezTo>
                  <a:cubicBezTo>
                    <a:pt x="296" y="552"/>
                    <a:pt x="292" y="559"/>
                    <a:pt x="287" y="564"/>
                  </a:cubicBezTo>
                  <a:cubicBezTo>
                    <a:pt x="288" y="567"/>
                    <a:pt x="289" y="570"/>
                    <a:pt x="289" y="573"/>
                  </a:cubicBezTo>
                  <a:cubicBezTo>
                    <a:pt x="289" y="580"/>
                    <a:pt x="289" y="580"/>
                    <a:pt x="289" y="580"/>
                  </a:cubicBezTo>
                  <a:cubicBezTo>
                    <a:pt x="289" y="594"/>
                    <a:pt x="277" y="605"/>
                    <a:pt x="264" y="605"/>
                  </a:cubicBezTo>
                  <a:cubicBezTo>
                    <a:pt x="259" y="605"/>
                    <a:pt x="259" y="605"/>
                    <a:pt x="259" y="605"/>
                  </a:cubicBezTo>
                  <a:cubicBezTo>
                    <a:pt x="259" y="606"/>
                    <a:pt x="259" y="607"/>
                    <a:pt x="259" y="608"/>
                  </a:cubicBezTo>
                  <a:cubicBezTo>
                    <a:pt x="259" y="615"/>
                    <a:pt x="259" y="615"/>
                    <a:pt x="259" y="615"/>
                  </a:cubicBezTo>
                  <a:cubicBezTo>
                    <a:pt x="259" y="629"/>
                    <a:pt x="248" y="640"/>
                    <a:pt x="234" y="640"/>
                  </a:cubicBezTo>
                  <a:cubicBezTo>
                    <a:pt x="177" y="640"/>
                    <a:pt x="177" y="640"/>
                    <a:pt x="177" y="640"/>
                  </a:cubicBezTo>
                  <a:cubicBezTo>
                    <a:pt x="163" y="640"/>
                    <a:pt x="152" y="629"/>
                    <a:pt x="152" y="615"/>
                  </a:cubicBezTo>
                  <a:cubicBezTo>
                    <a:pt x="152" y="608"/>
                    <a:pt x="152" y="608"/>
                    <a:pt x="152" y="608"/>
                  </a:cubicBezTo>
                  <a:cubicBezTo>
                    <a:pt x="152" y="607"/>
                    <a:pt x="152" y="606"/>
                    <a:pt x="152" y="605"/>
                  </a:cubicBezTo>
                  <a:cubicBezTo>
                    <a:pt x="147" y="605"/>
                    <a:pt x="147" y="605"/>
                    <a:pt x="147" y="605"/>
                  </a:cubicBezTo>
                  <a:cubicBezTo>
                    <a:pt x="133" y="605"/>
                    <a:pt x="122" y="594"/>
                    <a:pt x="122" y="580"/>
                  </a:cubicBezTo>
                  <a:cubicBezTo>
                    <a:pt x="122" y="573"/>
                    <a:pt x="122" y="573"/>
                    <a:pt x="122" y="573"/>
                  </a:cubicBezTo>
                  <a:cubicBezTo>
                    <a:pt x="122" y="570"/>
                    <a:pt x="123" y="567"/>
                    <a:pt x="124" y="564"/>
                  </a:cubicBezTo>
                  <a:cubicBezTo>
                    <a:pt x="118" y="559"/>
                    <a:pt x="115" y="552"/>
                    <a:pt x="115" y="544"/>
                  </a:cubicBezTo>
                  <a:cubicBezTo>
                    <a:pt x="115" y="537"/>
                    <a:pt x="115" y="537"/>
                    <a:pt x="115" y="537"/>
                  </a:cubicBezTo>
                  <a:cubicBezTo>
                    <a:pt x="115" y="532"/>
                    <a:pt x="117" y="527"/>
                    <a:pt x="119" y="523"/>
                  </a:cubicBezTo>
                  <a:cubicBezTo>
                    <a:pt x="117" y="518"/>
                    <a:pt x="115" y="513"/>
                    <a:pt x="115" y="508"/>
                  </a:cubicBezTo>
                  <a:cubicBezTo>
                    <a:pt x="115" y="502"/>
                    <a:pt x="115" y="502"/>
                    <a:pt x="115" y="502"/>
                  </a:cubicBezTo>
                  <a:cubicBezTo>
                    <a:pt x="115" y="495"/>
                    <a:pt x="117" y="489"/>
                    <a:pt x="121" y="484"/>
                  </a:cubicBezTo>
                  <a:cubicBezTo>
                    <a:pt x="119" y="471"/>
                    <a:pt x="117" y="436"/>
                    <a:pt x="117" y="432"/>
                  </a:cubicBezTo>
                  <a:cubicBezTo>
                    <a:pt x="116" y="402"/>
                    <a:pt x="100" y="386"/>
                    <a:pt x="81" y="366"/>
                  </a:cubicBezTo>
                  <a:cubicBezTo>
                    <a:pt x="67" y="352"/>
                    <a:pt x="51" y="335"/>
                    <a:pt x="39" y="310"/>
                  </a:cubicBezTo>
                  <a:cubicBezTo>
                    <a:pt x="16" y="262"/>
                    <a:pt x="18" y="222"/>
                    <a:pt x="18" y="217"/>
                  </a:cubicBezTo>
                  <a:cubicBezTo>
                    <a:pt x="18" y="163"/>
                    <a:pt x="38" y="114"/>
                    <a:pt x="72" y="76"/>
                  </a:cubicBezTo>
                  <a:cubicBezTo>
                    <a:pt x="105" y="41"/>
                    <a:pt x="147" y="21"/>
                    <a:pt x="193" y="18"/>
                  </a:cubicBezTo>
                  <a:cubicBezTo>
                    <a:pt x="193" y="18"/>
                    <a:pt x="202" y="18"/>
                    <a:pt x="205" y="18"/>
                  </a:cubicBezTo>
                  <a:moveTo>
                    <a:pt x="205" y="0"/>
                  </a:moveTo>
                  <a:cubicBezTo>
                    <a:pt x="202" y="0"/>
                    <a:pt x="194" y="0"/>
                    <a:pt x="193" y="1"/>
                  </a:cubicBezTo>
                  <a:cubicBezTo>
                    <a:pt x="193" y="1"/>
                    <a:pt x="193" y="1"/>
                    <a:pt x="193" y="1"/>
                  </a:cubicBezTo>
                  <a:cubicBezTo>
                    <a:pt x="192" y="1"/>
                    <a:pt x="192" y="1"/>
                    <a:pt x="192" y="1"/>
                  </a:cubicBezTo>
                  <a:cubicBezTo>
                    <a:pt x="167" y="2"/>
                    <a:pt x="143" y="9"/>
                    <a:pt x="121" y="19"/>
                  </a:cubicBezTo>
                  <a:cubicBezTo>
                    <a:pt x="98" y="30"/>
                    <a:pt x="78" y="45"/>
                    <a:pt x="60" y="64"/>
                  </a:cubicBezTo>
                  <a:cubicBezTo>
                    <a:pt x="23" y="105"/>
                    <a:pt x="2" y="158"/>
                    <a:pt x="2" y="216"/>
                  </a:cubicBezTo>
                  <a:cubicBezTo>
                    <a:pt x="1" y="225"/>
                    <a:pt x="0" y="268"/>
                    <a:pt x="24" y="317"/>
                  </a:cubicBezTo>
                  <a:cubicBezTo>
                    <a:pt x="37" y="345"/>
                    <a:pt x="55" y="364"/>
                    <a:pt x="69" y="379"/>
                  </a:cubicBezTo>
                  <a:cubicBezTo>
                    <a:pt x="88" y="398"/>
                    <a:pt x="99" y="410"/>
                    <a:pt x="100" y="433"/>
                  </a:cubicBezTo>
                  <a:cubicBezTo>
                    <a:pt x="101" y="439"/>
                    <a:pt x="102" y="464"/>
                    <a:pt x="104" y="480"/>
                  </a:cubicBezTo>
                  <a:cubicBezTo>
                    <a:pt x="100" y="486"/>
                    <a:pt x="98" y="494"/>
                    <a:pt x="98" y="502"/>
                  </a:cubicBezTo>
                  <a:cubicBezTo>
                    <a:pt x="98" y="508"/>
                    <a:pt x="98" y="508"/>
                    <a:pt x="98" y="508"/>
                  </a:cubicBezTo>
                  <a:cubicBezTo>
                    <a:pt x="98" y="513"/>
                    <a:pt x="99" y="518"/>
                    <a:pt x="101" y="523"/>
                  </a:cubicBezTo>
                  <a:cubicBezTo>
                    <a:pt x="99" y="527"/>
                    <a:pt x="98" y="532"/>
                    <a:pt x="98" y="537"/>
                  </a:cubicBezTo>
                  <a:cubicBezTo>
                    <a:pt x="98" y="544"/>
                    <a:pt x="98" y="544"/>
                    <a:pt x="98" y="544"/>
                  </a:cubicBezTo>
                  <a:cubicBezTo>
                    <a:pt x="98" y="553"/>
                    <a:pt x="101" y="562"/>
                    <a:pt x="106" y="569"/>
                  </a:cubicBezTo>
                  <a:cubicBezTo>
                    <a:pt x="106" y="570"/>
                    <a:pt x="106" y="572"/>
                    <a:pt x="106" y="573"/>
                  </a:cubicBezTo>
                  <a:cubicBezTo>
                    <a:pt x="106" y="580"/>
                    <a:pt x="106" y="580"/>
                    <a:pt x="106" y="580"/>
                  </a:cubicBezTo>
                  <a:cubicBezTo>
                    <a:pt x="106" y="599"/>
                    <a:pt x="119" y="616"/>
                    <a:pt x="136" y="621"/>
                  </a:cubicBezTo>
                  <a:cubicBezTo>
                    <a:pt x="139" y="642"/>
                    <a:pt x="156" y="658"/>
                    <a:pt x="177" y="658"/>
                  </a:cubicBezTo>
                  <a:cubicBezTo>
                    <a:pt x="234" y="658"/>
                    <a:pt x="234" y="658"/>
                    <a:pt x="234" y="658"/>
                  </a:cubicBezTo>
                  <a:cubicBezTo>
                    <a:pt x="255" y="658"/>
                    <a:pt x="272" y="642"/>
                    <a:pt x="275" y="621"/>
                  </a:cubicBezTo>
                  <a:cubicBezTo>
                    <a:pt x="292" y="616"/>
                    <a:pt x="305" y="599"/>
                    <a:pt x="305" y="580"/>
                  </a:cubicBezTo>
                  <a:cubicBezTo>
                    <a:pt x="305" y="573"/>
                    <a:pt x="305" y="573"/>
                    <a:pt x="305" y="573"/>
                  </a:cubicBezTo>
                  <a:cubicBezTo>
                    <a:pt x="305" y="572"/>
                    <a:pt x="305" y="570"/>
                    <a:pt x="305" y="569"/>
                  </a:cubicBezTo>
                  <a:cubicBezTo>
                    <a:pt x="310" y="562"/>
                    <a:pt x="313" y="553"/>
                    <a:pt x="313" y="544"/>
                  </a:cubicBezTo>
                  <a:cubicBezTo>
                    <a:pt x="313" y="537"/>
                    <a:pt x="313" y="537"/>
                    <a:pt x="313" y="537"/>
                  </a:cubicBezTo>
                  <a:cubicBezTo>
                    <a:pt x="313" y="532"/>
                    <a:pt x="312" y="527"/>
                    <a:pt x="310" y="523"/>
                  </a:cubicBezTo>
                  <a:cubicBezTo>
                    <a:pt x="312" y="518"/>
                    <a:pt x="313" y="513"/>
                    <a:pt x="313" y="508"/>
                  </a:cubicBezTo>
                  <a:cubicBezTo>
                    <a:pt x="313" y="502"/>
                    <a:pt x="313" y="502"/>
                    <a:pt x="313" y="502"/>
                  </a:cubicBezTo>
                  <a:cubicBezTo>
                    <a:pt x="313" y="494"/>
                    <a:pt x="311" y="486"/>
                    <a:pt x="307" y="480"/>
                  </a:cubicBezTo>
                  <a:cubicBezTo>
                    <a:pt x="309" y="464"/>
                    <a:pt x="310" y="439"/>
                    <a:pt x="310" y="433"/>
                  </a:cubicBezTo>
                  <a:cubicBezTo>
                    <a:pt x="312" y="410"/>
                    <a:pt x="323" y="398"/>
                    <a:pt x="341" y="379"/>
                  </a:cubicBezTo>
                  <a:cubicBezTo>
                    <a:pt x="356" y="364"/>
                    <a:pt x="374" y="345"/>
                    <a:pt x="387" y="317"/>
                  </a:cubicBezTo>
                  <a:cubicBezTo>
                    <a:pt x="410" y="268"/>
                    <a:pt x="410" y="225"/>
                    <a:pt x="409" y="216"/>
                  </a:cubicBezTo>
                  <a:cubicBezTo>
                    <a:pt x="409" y="158"/>
                    <a:pt x="388" y="105"/>
                    <a:pt x="351" y="64"/>
                  </a:cubicBezTo>
                  <a:cubicBezTo>
                    <a:pt x="333" y="45"/>
                    <a:pt x="313" y="30"/>
                    <a:pt x="290" y="19"/>
                  </a:cubicBezTo>
                  <a:cubicBezTo>
                    <a:pt x="268" y="9"/>
                    <a:pt x="244" y="2"/>
                    <a:pt x="218" y="1"/>
                  </a:cubicBezTo>
                  <a:cubicBezTo>
                    <a:pt x="218" y="1"/>
                    <a:pt x="218" y="1"/>
                    <a:pt x="218" y="1"/>
                  </a:cubicBezTo>
                  <a:cubicBezTo>
                    <a:pt x="218" y="1"/>
                    <a:pt x="218" y="1"/>
                    <a:pt x="218" y="1"/>
                  </a:cubicBezTo>
                  <a:cubicBezTo>
                    <a:pt x="217" y="0"/>
                    <a:pt x="209" y="0"/>
                    <a:pt x="20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38" name="Freeform 63"/>
            <p:cNvSpPr/>
            <p:nvPr/>
          </p:nvSpPr>
          <p:spPr bwMode="auto">
            <a:xfrm>
              <a:off x="1127125" y="2776538"/>
              <a:ext cx="176213" cy="38100"/>
            </a:xfrm>
            <a:custGeom>
              <a:avLst/>
              <a:gdLst>
                <a:gd name="T0" fmla="*/ 166 w 166"/>
                <a:gd name="T1" fmla="*/ 21 h 36"/>
                <a:gd name="T2" fmla="*/ 152 w 166"/>
                <a:gd name="T3" fmla="*/ 36 h 36"/>
                <a:gd name="T4" fmla="*/ 14 w 166"/>
                <a:gd name="T5" fmla="*/ 36 h 36"/>
                <a:gd name="T6" fmla="*/ 0 w 166"/>
                <a:gd name="T7" fmla="*/ 21 h 36"/>
                <a:gd name="T8" fmla="*/ 0 w 166"/>
                <a:gd name="T9" fmla="*/ 15 h 36"/>
                <a:gd name="T10" fmla="*/ 14 w 166"/>
                <a:gd name="T11" fmla="*/ 0 h 36"/>
                <a:gd name="T12" fmla="*/ 152 w 166"/>
                <a:gd name="T13" fmla="*/ 0 h 36"/>
                <a:gd name="T14" fmla="*/ 166 w 166"/>
                <a:gd name="T15" fmla="*/ 15 h 36"/>
                <a:gd name="T16" fmla="*/ 166 w 166"/>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6">
                  <a:moveTo>
                    <a:pt x="166" y="21"/>
                  </a:moveTo>
                  <a:cubicBezTo>
                    <a:pt x="166" y="29"/>
                    <a:pt x="160" y="36"/>
                    <a:pt x="152" y="36"/>
                  </a:cubicBezTo>
                  <a:cubicBezTo>
                    <a:pt x="14" y="36"/>
                    <a:pt x="14" y="36"/>
                    <a:pt x="14" y="36"/>
                  </a:cubicBezTo>
                  <a:cubicBezTo>
                    <a:pt x="7" y="36"/>
                    <a:pt x="0" y="29"/>
                    <a:pt x="0" y="21"/>
                  </a:cubicBezTo>
                  <a:cubicBezTo>
                    <a:pt x="0" y="15"/>
                    <a:pt x="0" y="15"/>
                    <a:pt x="0" y="15"/>
                  </a:cubicBezTo>
                  <a:cubicBezTo>
                    <a:pt x="0" y="7"/>
                    <a:pt x="7" y="0"/>
                    <a:pt x="14" y="0"/>
                  </a:cubicBezTo>
                  <a:cubicBezTo>
                    <a:pt x="152" y="0"/>
                    <a:pt x="152" y="0"/>
                    <a:pt x="152" y="0"/>
                  </a:cubicBezTo>
                  <a:cubicBezTo>
                    <a:pt x="160" y="0"/>
                    <a:pt x="166" y="7"/>
                    <a:pt x="166" y="15"/>
                  </a:cubicBezTo>
                  <a:lnTo>
                    <a:pt x="166"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39" name="Freeform 64"/>
            <p:cNvSpPr/>
            <p:nvPr/>
          </p:nvSpPr>
          <p:spPr bwMode="auto">
            <a:xfrm>
              <a:off x="1127125" y="2816226"/>
              <a:ext cx="176213" cy="38100"/>
            </a:xfrm>
            <a:custGeom>
              <a:avLst/>
              <a:gdLst>
                <a:gd name="T0" fmla="*/ 166 w 166"/>
                <a:gd name="T1" fmla="*/ 21 h 35"/>
                <a:gd name="T2" fmla="*/ 152 w 166"/>
                <a:gd name="T3" fmla="*/ 35 h 35"/>
                <a:gd name="T4" fmla="*/ 14 w 166"/>
                <a:gd name="T5" fmla="*/ 35 h 35"/>
                <a:gd name="T6" fmla="*/ 0 w 166"/>
                <a:gd name="T7" fmla="*/ 21 h 35"/>
                <a:gd name="T8" fmla="*/ 0 w 166"/>
                <a:gd name="T9" fmla="*/ 14 h 35"/>
                <a:gd name="T10" fmla="*/ 14 w 166"/>
                <a:gd name="T11" fmla="*/ 0 h 35"/>
                <a:gd name="T12" fmla="*/ 152 w 166"/>
                <a:gd name="T13" fmla="*/ 0 h 35"/>
                <a:gd name="T14" fmla="*/ 166 w 166"/>
                <a:gd name="T15" fmla="*/ 14 h 35"/>
                <a:gd name="T16" fmla="*/ 166 w 166"/>
                <a:gd name="T17"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5">
                  <a:moveTo>
                    <a:pt x="166" y="21"/>
                  </a:moveTo>
                  <a:cubicBezTo>
                    <a:pt x="166" y="29"/>
                    <a:pt x="160" y="35"/>
                    <a:pt x="152" y="35"/>
                  </a:cubicBezTo>
                  <a:cubicBezTo>
                    <a:pt x="14" y="35"/>
                    <a:pt x="14" y="35"/>
                    <a:pt x="14" y="35"/>
                  </a:cubicBezTo>
                  <a:cubicBezTo>
                    <a:pt x="7" y="35"/>
                    <a:pt x="0" y="29"/>
                    <a:pt x="0" y="21"/>
                  </a:cubicBezTo>
                  <a:cubicBezTo>
                    <a:pt x="0" y="14"/>
                    <a:pt x="0" y="14"/>
                    <a:pt x="0" y="14"/>
                  </a:cubicBezTo>
                  <a:cubicBezTo>
                    <a:pt x="0" y="6"/>
                    <a:pt x="7" y="0"/>
                    <a:pt x="14" y="0"/>
                  </a:cubicBezTo>
                  <a:cubicBezTo>
                    <a:pt x="152" y="0"/>
                    <a:pt x="152" y="0"/>
                    <a:pt x="152" y="0"/>
                  </a:cubicBezTo>
                  <a:cubicBezTo>
                    <a:pt x="160" y="0"/>
                    <a:pt x="166" y="6"/>
                    <a:pt x="166" y="14"/>
                  </a:cubicBezTo>
                  <a:lnTo>
                    <a:pt x="166"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40" name="Freeform 65"/>
            <p:cNvSpPr/>
            <p:nvPr/>
          </p:nvSpPr>
          <p:spPr bwMode="auto">
            <a:xfrm>
              <a:off x="1136650" y="2857501"/>
              <a:ext cx="158750" cy="36513"/>
            </a:xfrm>
            <a:custGeom>
              <a:avLst/>
              <a:gdLst>
                <a:gd name="T0" fmla="*/ 150 w 150"/>
                <a:gd name="T1" fmla="*/ 20 h 35"/>
                <a:gd name="T2" fmla="*/ 137 w 150"/>
                <a:gd name="T3" fmla="*/ 35 h 35"/>
                <a:gd name="T4" fmla="*/ 14 w 150"/>
                <a:gd name="T5" fmla="*/ 35 h 35"/>
                <a:gd name="T6" fmla="*/ 0 w 150"/>
                <a:gd name="T7" fmla="*/ 20 h 35"/>
                <a:gd name="T8" fmla="*/ 0 w 150"/>
                <a:gd name="T9" fmla="*/ 14 h 35"/>
                <a:gd name="T10" fmla="*/ 14 w 150"/>
                <a:gd name="T11" fmla="*/ 0 h 35"/>
                <a:gd name="T12" fmla="*/ 137 w 150"/>
                <a:gd name="T13" fmla="*/ 0 h 35"/>
                <a:gd name="T14" fmla="*/ 150 w 150"/>
                <a:gd name="T15" fmla="*/ 14 h 35"/>
                <a:gd name="T16" fmla="*/ 150 w 150"/>
                <a:gd name="T1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5">
                  <a:moveTo>
                    <a:pt x="150" y="20"/>
                  </a:moveTo>
                  <a:cubicBezTo>
                    <a:pt x="150" y="28"/>
                    <a:pt x="144" y="35"/>
                    <a:pt x="137" y="35"/>
                  </a:cubicBezTo>
                  <a:cubicBezTo>
                    <a:pt x="14" y="35"/>
                    <a:pt x="14" y="35"/>
                    <a:pt x="14" y="35"/>
                  </a:cubicBezTo>
                  <a:cubicBezTo>
                    <a:pt x="6" y="35"/>
                    <a:pt x="0" y="28"/>
                    <a:pt x="0" y="20"/>
                  </a:cubicBezTo>
                  <a:cubicBezTo>
                    <a:pt x="0" y="14"/>
                    <a:pt x="0" y="14"/>
                    <a:pt x="0" y="14"/>
                  </a:cubicBezTo>
                  <a:cubicBezTo>
                    <a:pt x="0" y="6"/>
                    <a:pt x="6" y="0"/>
                    <a:pt x="14" y="0"/>
                  </a:cubicBezTo>
                  <a:cubicBezTo>
                    <a:pt x="137" y="0"/>
                    <a:pt x="137" y="0"/>
                    <a:pt x="137" y="0"/>
                  </a:cubicBezTo>
                  <a:cubicBezTo>
                    <a:pt x="144" y="0"/>
                    <a:pt x="150" y="6"/>
                    <a:pt x="150" y="14"/>
                  </a:cubicBezTo>
                  <a:lnTo>
                    <a:pt x="150"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41" name="Freeform 66"/>
            <p:cNvSpPr/>
            <p:nvPr/>
          </p:nvSpPr>
          <p:spPr bwMode="auto">
            <a:xfrm>
              <a:off x="1169988" y="2895601"/>
              <a:ext cx="92075" cy="38100"/>
            </a:xfrm>
            <a:custGeom>
              <a:avLst/>
              <a:gdLst>
                <a:gd name="T0" fmla="*/ 87 w 87"/>
                <a:gd name="T1" fmla="*/ 21 h 36"/>
                <a:gd name="T2" fmla="*/ 73 w 87"/>
                <a:gd name="T3" fmla="*/ 36 h 36"/>
                <a:gd name="T4" fmla="*/ 13 w 87"/>
                <a:gd name="T5" fmla="*/ 36 h 36"/>
                <a:gd name="T6" fmla="*/ 0 w 87"/>
                <a:gd name="T7" fmla="*/ 21 h 36"/>
                <a:gd name="T8" fmla="*/ 0 w 87"/>
                <a:gd name="T9" fmla="*/ 15 h 36"/>
                <a:gd name="T10" fmla="*/ 13 w 87"/>
                <a:gd name="T11" fmla="*/ 0 h 36"/>
                <a:gd name="T12" fmla="*/ 73 w 87"/>
                <a:gd name="T13" fmla="*/ 0 h 36"/>
                <a:gd name="T14" fmla="*/ 87 w 87"/>
                <a:gd name="T15" fmla="*/ 15 h 36"/>
                <a:gd name="T16" fmla="*/ 87 w 87"/>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6">
                  <a:moveTo>
                    <a:pt x="87" y="21"/>
                  </a:moveTo>
                  <a:cubicBezTo>
                    <a:pt x="87" y="29"/>
                    <a:pt x="81" y="36"/>
                    <a:pt x="73" y="36"/>
                  </a:cubicBezTo>
                  <a:cubicBezTo>
                    <a:pt x="13" y="36"/>
                    <a:pt x="13" y="36"/>
                    <a:pt x="13" y="36"/>
                  </a:cubicBezTo>
                  <a:cubicBezTo>
                    <a:pt x="6" y="36"/>
                    <a:pt x="0" y="29"/>
                    <a:pt x="0" y="21"/>
                  </a:cubicBezTo>
                  <a:cubicBezTo>
                    <a:pt x="0" y="15"/>
                    <a:pt x="0" y="15"/>
                    <a:pt x="0" y="15"/>
                  </a:cubicBezTo>
                  <a:cubicBezTo>
                    <a:pt x="0" y="7"/>
                    <a:pt x="6" y="0"/>
                    <a:pt x="13" y="0"/>
                  </a:cubicBezTo>
                  <a:cubicBezTo>
                    <a:pt x="73" y="0"/>
                    <a:pt x="73" y="0"/>
                    <a:pt x="73" y="0"/>
                  </a:cubicBezTo>
                  <a:cubicBezTo>
                    <a:pt x="81" y="0"/>
                    <a:pt x="87" y="7"/>
                    <a:pt x="87" y="15"/>
                  </a:cubicBezTo>
                  <a:lnTo>
                    <a:pt x="87"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42" name="Freeform 67"/>
            <p:cNvSpPr>
              <a:spLocks noEditPoints="1"/>
            </p:cNvSpPr>
            <p:nvPr/>
          </p:nvSpPr>
          <p:spPr bwMode="auto">
            <a:xfrm>
              <a:off x="1228725" y="2700338"/>
              <a:ext cx="68263" cy="69850"/>
            </a:xfrm>
            <a:custGeom>
              <a:avLst/>
              <a:gdLst>
                <a:gd name="T0" fmla="*/ 59 w 63"/>
                <a:gd name="T1" fmla="*/ 30 h 65"/>
                <a:gd name="T2" fmla="*/ 58 w 63"/>
                <a:gd name="T3" fmla="*/ 25 h 65"/>
                <a:gd name="T4" fmla="*/ 56 w 63"/>
                <a:gd name="T5" fmla="*/ 20 h 65"/>
                <a:gd name="T6" fmla="*/ 53 w 63"/>
                <a:gd name="T7" fmla="*/ 16 h 65"/>
                <a:gd name="T8" fmla="*/ 50 w 63"/>
                <a:gd name="T9" fmla="*/ 12 h 65"/>
                <a:gd name="T10" fmla="*/ 46 w 63"/>
                <a:gd name="T11" fmla="*/ 9 h 65"/>
                <a:gd name="T12" fmla="*/ 42 w 63"/>
                <a:gd name="T13" fmla="*/ 7 h 65"/>
                <a:gd name="T14" fmla="*/ 37 w 63"/>
                <a:gd name="T15" fmla="*/ 5 h 65"/>
                <a:gd name="T16" fmla="*/ 33 w 63"/>
                <a:gd name="T17" fmla="*/ 4 h 65"/>
                <a:gd name="T18" fmla="*/ 28 w 63"/>
                <a:gd name="T19" fmla="*/ 1 h 65"/>
                <a:gd name="T20" fmla="*/ 22 w 63"/>
                <a:gd name="T21" fmla="*/ 2 h 65"/>
                <a:gd name="T22" fmla="*/ 17 w 63"/>
                <a:gd name="T23" fmla="*/ 4 h 65"/>
                <a:gd name="T24" fmla="*/ 12 w 63"/>
                <a:gd name="T25" fmla="*/ 7 h 65"/>
                <a:gd name="T26" fmla="*/ 8 w 63"/>
                <a:gd name="T27" fmla="*/ 11 h 65"/>
                <a:gd name="T28" fmla="*/ 5 w 63"/>
                <a:gd name="T29" fmla="*/ 16 h 65"/>
                <a:gd name="T30" fmla="*/ 3 w 63"/>
                <a:gd name="T31" fmla="*/ 21 h 65"/>
                <a:gd name="T32" fmla="*/ 1 w 63"/>
                <a:gd name="T33" fmla="*/ 27 h 65"/>
                <a:gd name="T34" fmla="*/ 0 w 63"/>
                <a:gd name="T35" fmla="*/ 32 h 65"/>
                <a:gd name="T36" fmla="*/ 1 w 63"/>
                <a:gd name="T37" fmla="*/ 38 h 65"/>
                <a:gd name="T38" fmla="*/ 2 w 63"/>
                <a:gd name="T39" fmla="*/ 44 h 65"/>
                <a:gd name="T40" fmla="*/ 5 w 63"/>
                <a:gd name="T41" fmla="*/ 49 h 65"/>
                <a:gd name="T42" fmla="*/ 8 w 63"/>
                <a:gd name="T43" fmla="*/ 54 h 65"/>
                <a:gd name="T44" fmla="*/ 12 w 63"/>
                <a:gd name="T45" fmla="*/ 58 h 65"/>
                <a:gd name="T46" fmla="*/ 16 w 63"/>
                <a:gd name="T47" fmla="*/ 61 h 65"/>
                <a:gd name="T48" fmla="*/ 21 w 63"/>
                <a:gd name="T49" fmla="*/ 64 h 65"/>
                <a:gd name="T50" fmla="*/ 27 w 63"/>
                <a:gd name="T51" fmla="*/ 65 h 65"/>
                <a:gd name="T52" fmla="*/ 31 w 63"/>
                <a:gd name="T53" fmla="*/ 65 h 65"/>
                <a:gd name="T54" fmla="*/ 36 w 63"/>
                <a:gd name="T55" fmla="*/ 65 h 65"/>
                <a:gd name="T56" fmla="*/ 41 w 63"/>
                <a:gd name="T57" fmla="*/ 64 h 65"/>
                <a:gd name="T58" fmla="*/ 46 w 63"/>
                <a:gd name="T59" fmla="*/ 61 h 65"/>
                <a:gd name="T60" fmla="*/ 51 w 63"/>
                <a:gd name="T61" fmla="*/ 58 h 65"/>
                <a:gd name="T62" fmla="*/ 55 w 63"/>
                <a:gd name="T63" fmla="*/ 54 h 65"/>
                <a:gd name="T64" fmla="*/ 58 w 63"/>
                <a:gd name="T65" fmla="*/ 49 h 65"/>
                <a:gd name="T66" fmla="*/ 61 w 63"/>
                <a:gd name="T67" fmla="*/ 44 h 65"/>
                <a:gd name="T68" fmla="*/ 62 w 63"/>
                <a:gd name="T69" fmla="*/ 39 h 65"/>
                <a:gd name="T70" fmla="*/ 56 w 63"/>
                <a:gd name="T71" fmla="*/ 32 h 65"/>
                <a:gd name="T72" fmla="*/ 56 w 63"/>
                <a:gd name="T73" fmla="*/ 32 h 65"/>
                <a:gd name="T74" fmla="*/ 34 w 63"/>
                <a:gd name="T75" fmla="*/ 33 h 65"/>
                <a:gd name="T76" fmla="*/ 34 w 63"/>
                <a:gd name="T77" fmla="*/ 29 h 65"/>
                <a:gd name="T78" fmla="*/ 34 w 63"/>
                <a:gd name="T79" fmla="*/ 28 h 65"/>
                <a:gd name="T80" fmla="*/ 31 w 63"/>
                <a:gd name="T81" fmla="*/ 7 h 65"/>
                <a:gd name="T82" fmla="*/ 31 w 63"/>
                <a:gd name="T83" fmla="*/ 7 h 65"/>
                <a:gd name="T84" fmla="*/ 10 w 63"/>
                <a:gd name="T85" fmla="*/ 20 h 65"/>
                <a:gd name="T86" fmla="*/ 27 w 63"/>
                <a:gd name="T87" fmla="*/ 32 h 65"/>
                <a:gd name="T88" fmla="*/ 27 w 63"/>
                <a:gd name="T89" fmla="*/ 33 h 65"/>
                <a:gd name="T90" fmla="*/ 10 w 63"/>
                <a:gd name="T91" fmla="*/ 46 h 65"/>
                <a:gd name="T92" fmla="*/ 10 w 63"/>
                <a:gd name="T93" fmla="*/ 46 h 65"/>
                <a:gd name="T94" fmla="*/ 31 w 63"/>
                <a:gd name="T95" fmla="*/ 59 h 65"/>
                <a:gd name="T96" fmla="*/ 34 w 63"/>
                <a:gd name="T97" fmla="*/ 37 h 65"/>
                <a:gd name="T98" fmla="*/ 34 w 63"/>
                <a:gd name="T99" fmla="*/ 37 h 65"/>
                <a:gd name="T100" fmla="*/ 53 w 63"/>
                <a:gd name="T101" fmla="*/ 46 h 65"/>
                <a:gd name="T102" fmla="*/ 53 w 63"/>
                <a:gd name="T10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 h="65">
                  <a:moveTo>
                    <a:pt x="59" y="33"/>
                  </a:moveTo>
                  <a:cubicBezTo>
                    <a:pt x="63" y="33"/>
                    <a:pt x="63" y="33"/>
                    <a:pt x="63" y="33"/>
                  </a:cubicBezTo>
                  <a:cubicBezTo>
                    <a:pt x="63" y="32"/>
                    <a:pt x="62" y="31"/>
                    <a:pt x="62" y="30"/>
                  </a:cubicBezTo>
                  <a:cubicBezTo>
                    <a:pt x="59" y="30"/>
                    <a:pt x="59" y="30"/>
                    <a:pt x="59" y="30"/>
                  </a:cubicBezTo>
                  <a:cubicBezTo>
                    <a:pt x="59" y="29"/>
                    <a:pt x="58" y="29"/>
                    <a:pt x="58" y="28"/>
                  </a:cubicBezTo>
                  <a:cubicBezTo>
                    <a:pt x="62" y="27"/>
                    <a:pt x="62" y="27"/>
                    <a:pt x="62" y="27"/>
                  </a:cubicBezTo>
                  <a:cubicBezTo>
                    <a:pt x="62" y="26"/>
                    <a:pt x="62" y="25"/>
                    <a:pt x="61" y="25"/>
                  </a:cubicBezTo>
                  <a:cubicBezTo>
                    <a:pt x="58" y="25"/>
                    <a:pt x="58" y="25"/>
                    <a:pt x="58" y="25"/>
                  </a:cubicBezTo>
                  <a:cubicBezTo>
                    <a:pt x="57" y="24"/>
                    <a:pt x="57" y="24"/>
                    <a:pt x="57" y="23"/>
                  </a:cubicBezTo>
                  <a:cubicBezTo>
                    <a:pt x="61" y="21"/>
                    <a:pt x="61" y="21"/>
                    <a:pt x="61" y="21"/>
                  </a:cubicBezTo>
                  <a:cubicBezTo>
                    <a:pt x="60" y="21"/>
                    <a:pt x="60" y="20"/>
                    <a:pt x="60" y="19"/>
                  </a:cubicBezTo>
                  <a:cubicBezTo>
                    <a:pt x="56" y="20"/>
                    <a:pt x="56" y="20"/>
                    <a:pt x="56" y="20"/>
                  </a:cubicBezTo>
                  <a:cubicBezTo>
                    <a:pt x="56" y="20"/>
                    <a:pt x="55" y="19"/>
                    <a:pt x="55" y="19"/>
                  </a:cubicBezTo>
                  <a:cubicBezTo>
                    <a:pt x="58" y="16"/>
                    <a:pt x="58" y="16"/>
                    <a:pt x="58" y="16"/>
                  </a:cubicBezTo>
                  <a:cubicBezTo>
                    <a:pt x="58" y="15"/>
                    <a:pt x="57" y="15"/>
                    <a:pt x="57" y="14"/>
                  </a:cubicBezTo>
                  <a:cubicBezTo>
                    <a:pt x="53" y="16"/>
                    <a:pt x="53" y="16"/>
                    <a:pt x="53" y="16"/>
                  </a:cubicBezTo>
                  <a:cubicBezTo>
                    <a:pt x="53" y="15"/>
                    <a:pt x="53" y="15"/>
                    <a:pt x="52" y="14"/>
                  </a:cubicBezTo>
                  <a:cubicBezTo>
                    <a:pt x="55" y="11"/>
                    <a:pt x="55" y="11"/>
                    <a:pt x="55" y="11"/>
                  </a:cubicBezTo>
                  <a:cubicBezTo>
                    <a:pt x="54" y="11"/>
                    <a:pt x="54" y="10"/>
                    <a:pt x="53" y="10"/>
                  </a:cubicBezTo>
                  <a:cubicBezTo>
                    <a:pt x="50" y="12"/>
                    <a:pt x="50" y="12"/>
                    <a:pt x="50" y="12"/>
                  </a:cubicBezTo>
                  <a:cubicBezTo>
                    <a:pt x="50" y="12"/>
                    <a:pt x="49" y="11"/>
                    <a:pt x="49" y="11"/>
                  </a:cubicBezTo>
                  <a:cubicBezTo>
                    <a:pt x="51" y="7"/>
                    <a:pt x="51" y="7"/>
                    <a:pt x="51" y="7"/>
                  </a:cubicBezTo>
                  <a:cubicBezTo>
                    <a:pt x="50" y="7"/>
                    <a:pt x="50" y="6"/>
                    <a:pt x="49" y="6"/>
                  </a:cubicBezTo>
                  <a:cubicBezTo>
                    <a:pt x="46" y="9"/>
                    <a:pt x="46" y="9"/>
                    <a:pt x="46" y="9"/>
                  </a:cubicBezTo>
                  <a:cubicBezTo>
                    <a:pt x="46" y="9"/>
                    <a:pt x="45" y="8"/>
                    <a:pt x="45" y="8"/>
                  </a:cubicBezTo>
                  <a:cubicBezTo>
                    <a:pt x="46" y="4"/>
                    <a:pt x="46" y="4"/>
                    <a:pt x="46" y="4"/>
                  </a:cubicBezTo>
                  <a:cubicBezTo>
                    <a:pt x="45" y="4"/>
                    <a:pt x="45" y="3"/>
                    <a:pt x="44" y="3"/>
                  </a:cubicBezTo>
                  <a:cubicBezTo>
                    <a:pt x="42" y="7"/>
                    <a:pt x="42" y="7"/>
                    <a:pt x="42" y="7"/>
                  </a:cubicBezTo>
                  <a:cubicBezTo>
                    <a:pt x="41" y="6"/>
                    <a:pt x="41" y="6"/>
                    <a:pt x="40" y="6"/>
                  </a:cubicBezTo>
                  <a:cubicBezTo>
                    <a:pt x="41" y="2"/>
                    <a:pt x="41" y="2"/>
                    <a:pt x="41" y="2"/>
                  </a:cubicBezTo>
                  <a:cubicBezTo>
                    <a:pt x="40" y="2"/>
                    <a:pt x="40" y="1"/>
                    <a:pt x="39" y="1"/>
                  </a:cubicBezTo>
                  <a:cubicBezTo>
                    <a:pt x="37" y="5"/>
                    <a:pt x="37" y="5"/>
                    <a:pt x="37" y="5"/>
                  </a:cubicBezTo>
                  <a:cubicBezTo>
                    <a:pt x="37" y="5"/>
                    <a:pt x="36" y="5"/>
                    <a:pt x="36" y="5"/>
                  </a:cubicBezTo>
                  <a:cubicBezTo>
                    <a:pt x="36" y="1"/>
                    <a:pt x="36" y="1"/>
                    <a:pt x="36" y="1"/>
                  </a:cubicBezTo>
                  <a:cubicBezTo>
                    <a:pt x="35" y="1"/>
                    <a:pt x="34" y="0"/>
                    <a:pt x="33" y="0"/>
                  </a:cubicBezTo>
                  <a:cubicBezTo>
                    <a:pt x="33" y="4"/>
                    <a:pt x="33" y="4"/>
                    <a:pt x="33" y="4"/>
                  </a:cubicBezTo>
                  <a:cubicBezTo>
                    <a:pt x="32" y="4"/>
                    <a:pt x="32" y="4"/>
                    <a:pt x="31" y="4"/>
                  </a:cubicBezTo>
                  <a:cubicBezTo>
                    <a:pt x="31" y="4"/>
                    <a:pt x="31" y="4"/>
                    <a:pt x="31" y="4"/>
                  </a:cubicBezTo>
                  <a:cubicBezTo>
                    <a:pt x="30" y="0"/>
                    <a:pt x="30" y="0"/>
                    <a:pt x="30" y="0"/>
                  </a:cubicBezTo>
                  <a:cubicBezTo>
                    <a:pt x="29" y="0"/>
                    <a:pt x="28" y="1"/>
                    <a:pt x="28" y="1"/>
                  </a:cubicBezTo>
                  <a:cubicBezTo>
                    <a:pt x="28" y="5"/>
                    <a:pt x="28" y="5"/>
                    <a:pt x="28" y="5"/>
                  </a:cubicBezTo>
                  <a:cubicBezTo>
                    <a:pt x="27" y="5"/>
                    <a:pt x="26" y="5"/>
                    <a:pt x="26" y="5"/>
                  </a:cubicBezTo>
                  <a:cubicBezTo>
                    <a:pt x="25" y="1"/>
                    <a:pt x="25" y="1"/>
                    <a:pt x="25" y="1"/>
                  </a:cubicBezTo>
                  <a:cubicBezTo>
                    <a:pt x="24" y="1"/>
                    <a:pt x="23" y="2"/>
                    <a:pt x="22" y="2"/>
                  </a:cubicBezTo>
                  <a:cubicBezTo>
                    <a:pt x="23" y="6"/>
                    <a:pt x="23" y="6"/>
                    <a:pt x="23" y="6"/>
                  </a:cubicBezTo>
                  <a:cubicBezTo>
                    <a:pt x="22" y="6"/>
                    <a:pt x="22" y="6"/>
                    <a:pt x="21" y="6"/>
                  </a:cubicBezTo>
                  <a:cubicBezTo>
                    <a:pt x="19" y="3"/>
                    <a:pt x="19" y="3"/>
                    <a:pt x="19" y="3"/>
                  </a:cubicBezTo>
                  <a:cubicBezTo>
                    <a:pt x="19" y="3"/>
                    <a:pt x="18" y="4"/>
                    <a:pt x="17" y="4"/>
                  </a:cubicBezTo>
                  <a:cubicBezTo>
                    <a:pt x="18" y="8"/>
                    <a:pt x="18" y="8"/>
                    <a:pt x="18" y="8"/>
                  </a:cubicBezTo>
                  <a:cubicBezTo>
                    <a:pt x="18" y="8"/>
                    <a:pt x="17" y="8"/>
                    <a:pt x="17" y="9"/>
                  </a:cubicBezTo>
                  <a:cubicBezTo>
                    <a:pt x="14" y="6"/>
                    <a:pt x="14" y="6"/>
                    <a:pt x="14" y="6"/>
                  </a:cubicBezTo>
                  <a:cubicBezTo>
                    <a:pt x="14" y="6"/>
                    <a:pt x="13" y="7"/>
                    <a:pt x="12" y="7"/>
                  </a:cubicBezTo>
                  <a:cubicBezTo>
                    <a:pt x="14" y="11"/>
                    <a:pt x="14" y="11"/>
                    <a:pt x="14" y="11"/>
                  </a:cubicBezTo>
                  <a:cubicBezTo>
                    <a:pt x="14" y="11"/>
                    <a:pt x="13" y="11"/>
                    <a:pt x="13" y="12"/>
                  </a:cubicBezTo>
                  <a:cubicBezTo>
                    <a:pt x="10" y="9"/>
                    <a:pt x="10" y="9"/>
                    <a:pt x="10" y="9"/>
                  </a:cubicBezTo>
                  <a:cubicBezTo>
                    <a:pt x="9" y="10"/>
                    <a:pt x="9" y="10"/>
                    <a:pt x="8" y="11"/>
                  </a:cubicBezTo>
                  <a:cubicBezTo>
                    <a:pt x="11" y="14"/>
                    <a:pt x="11" y="14"/>
                    <a:pt x="11" y="14"/>
                  </a:cubicBezTo>
                  <a:cubicBezTo>
                    <a:pt x="11" y="15"/>
                    <a:pt x="10" y="15"/>
                    <a:pt x="10" y="16"/>
                  </a:cubicBezTo>
                  <a:cubicBezTo>
                    <a:pt x="6" y="14"/>
                    <a:pt x="6" y="14"/>
                    <a:pt x="6" y="14"/>
                  </a:cubicBezTo>
                  <a:cubicBezTo>
                    <a:pt x="6" y="14"/>
                    <a:pt x="5" y="15"/>
                    <a:pt x="5" y="16"/>
                  </a:cubicBezTo>
                  <a:cubicBezTo>
                    <a:pt x="8" y="18"/>
                    <a:pt x="8" y="18"/>
                    <a:pt x="8" y="18"/>
                  </a:cubicBezTo>
                  <a:cubicBezTo>
                    <a:pt x="8" y="19"/>
                    <a:pt x="7" y="19"/>
                    <a:pt x="7" y="20"/>
                  </a:cubicBezTo>
                  <a:cubicBezTo>
                    <a:pt x="4" y="19"/>
                    <a:pt x="4" y="19"/>
                    <a:pt x="4" y="19"/>
                  </a:cubicBezTo>
                  <a:cubicBezTo>
                    <a:pt x="3" y="19"/>
                    <a:pt x="3" y="20"/>
                    <a:pt x="3" y="21"/>
                  </a:cubicBezTo>
                  <a:cubicBezTo>
                    <a:pt x="6" y="23"/>
                    <a:pt x="6" y="23"/>
                    <a:pt x="6" y="23"/>
                  </a:cubicBezTo>
                  <a:cubicBezTo>
                    <a:pt x="6" y="23"/>
                    <a:pt x="6" y="24"/>
                    <a:pt x="5" y="25"/>
                  </a:cubicBezTo>
                  <a:cubicBezTo>
                    <a:pt x="2" y="24"/>
                    <a:pt x="2" y="24"/>
                    <a:pt x="2" y="24"/>
                  </a:cubicBezTo>
                  <a:cubicBezTo>
                    <a:pt x="1" y="25"/>
                    <a:pt x="1" y="26"/>
                    <a:pt x="1" y="27"/>
                  </a:cubicBezTo>
                  <a:cubicBezTo>
                    <a:pt x="5" y="28"/>
                    <a:pt x="5" y="28"/>
                    <a:pt x="5" y="28"/>
                  </a:cubicBezTo>
                  <a:cubicBezTo>
                    <a:pt x="5" y="28"/>
                    <a:pt x="4" y="29"/>
                    <a:pt x="4" y="30"/>
                  </a:cubicBezTo>
                  <a:cubicBezTo>
                    <a:pt x="1" y="30"/>
                    <a:pt x="1" y="30"/>
                    <a:pt x="1" y="30"/>
                  </a:cubicBezTo>
                  <a:cubicBezTo>
                    <a:pt x="0" y="31"/>
                    <a:pt x="0" y="31"/>
                    <a:pt x="0" y="32"/>
                  </a:cubicBezTo>
                  <a:cubicBezTo>
                    <a:pt x="4" y="33"/>
                    <a:pt x="4" y="33"/>
                    <a:pt x="4" y="33"/>
                  </a:cubicBezTo>
                  <a:cubicBezTo>
                    <a:pt x="4" y="34"/>
                    <a:pt x="4" y="34"/>
                    <a:pt x="4" y="35"/>
                  </a:cubicBezTo>
                  <a:cubicBezTo>
                    <a:pt x="1" y="36"/>
                    <a:pt x="1" y="36"/>
                    <a:pt x="1" y="36"/>
                  </a:cubicBezTo>
                  <a:cubicBezTo>
                    <a:pt x="1" y="36"/>
                    <a:pt x="1" y="37"/>
                    <a:pt x="1" y="38"/>
                  </a:cubicBezTo>
                  <a:cubicBezTo>
                    <a:pt x="5" y="38"/>
                    <a:pt x="5" y="38"/>
                    <a:pt x="5" y="38"/>
                  </a:cubicBezTo>
                  <a:cubicBezTo>
                    <a:pt x="5" y="39"/>
                    <a:pt x="5" y="39"/>
                    <a:pt x="5" y="40"/>
                  </a:cubicBezTo>
                  <a:cubicBezTo>
                    <a:pt x="1" y="41"/>
                    <a:pt x="1" y="41"/>
                    <a:pt x="1" y="41"/>
                  </a:cubicBezTo>
                  <a:cubicBezTo>
                    <a:pt x="2" y="42"/>
                    <a:pt x="2" y="43"/>
                    <a:pt x="2" y="44"/>
                  </a:cubicBezTo>
                  <a:cubicBezTo>
                    <a:pt x="6" y="43"/>
                    <a:pt x="6" y="43"/>
                    <a:pt x="6" y="43"/>
                  </a:cubicBezTo>
                  <a:cubicBezTo>
                    <a:pt x="6" y="43"/>
                    <a:pt x="6" y="44"/>
                    <a:pt x="7" y="45"/>
                  </a:cubicBezTo>
                  <a:cubicBezTo>
                    <a:pt x="3" y="47"/>
                    <a:pt x="3" y="47"/>
                    <a:pt x="3" y="47"/>
                  </a:cubicBezTo>
                  <a:cubicBezTo>
                    <a:pt x="4" y="48"/>
                    <a:pt x="4" y="48"/>
                    <a:pt x="5" y="49"/>
                  </a:cubicBezTo>
                  <a:cubicBezTo>
                    <a:pt x="8" y="47"/>
                    <a:pt x="8" y="47"/>
                    <a:pt x="8" y="47"/>
                  </a:cubicBezTo>
                  <a:cubicBezTo>
                    <a:pt x="8" y="48"/>
                    <a:pt x="9" y="49"/>
                    <a:pt x="9" y="49"/>
                  </a:cubicBezTo>
                  <a:cubicBezTo>
                    <a:pt x="6" y="52"/>
                    <a:pt x="6" y="52"/>
                    <a:pt x="6" y="52"/>
                  </a:cubicBezTo>
                  <a:cubicBezTo>
                    <a:pt x="7" y="53"/>
                    <a:pt x="7" y="53"/>
                    <a:pt x="8" y="54"/>
                  </a:cubicBezTo>
                  <a:cubicBezTo>
                    <a:pt x="11" y="52"/>
                    <a:pt x="11" y="52"/>
                    <a:pt x="11" y="52"/>
                  </a:cubicBezTo>
                  <a:cubicBezTo>
                    <a:pt x="11" y="52"/>
                    <a:pt x="12" y="53"/>
                    <a:pt x="12" y="53"/>
                  </a:cubicBezTo>
                  <a:cubicBezTo>
                    <a:pt x="10" y="56"/>
                    <a:pt x="10" y="56"/>
                    <a:pt x="10" y="56"/>
                  </a:cubicBezTo>
                  <a:cubicBezTo>
                    <a:pt x="10" y="57"/>
                    <a:pt x="11" y="57"/>
                    <a:pt x="12" y="58"/>
                  </a:cubicBezTo>
                  <a:cubicBezTo>
                    <a:pt x="15" y="55"/>
                    <a:pt x="15" y="55"/>
                    <a:pt x="15" y="55"/>
                  </a:cubicBezTo>
                  <a:cubicBezTo>
                    <a:pt x="15" y="56"/>
                    <a:pt x="15" y="56"/>
                    <a:pt x="16" y="56"/>
                  </a:cubicBezTo>
                  <a:cubicBezTo>
                    <a:pt x="14" y="60"/>
                    <a:pt x="14" y="60"/>
                    <a:pt x="14" y="60"/>
                  </a:cubicBezTo>
                  <a:cubicBezTo>
                    <a:pt x="15" y="60"/>
                    <a:pt x="16" y="61"/>
                    <a:pt x="16" y="61"/>
                  </a:cubicBezTo>
                  <a:cubicBezTo>
                    <a:pt x="19" y="58"/>
                    <a:pt x="19" y="58"/>
                    <a:pt x="19" y="58"/>
                  </a:cubicBezTo>
                  <a:cubicBezTo>
                    <a:pt x="19" y="58"/>
                    <a:pt x="20" y="59"/>
                    <a:pt x="20" y="59"/>
                  </a:cubicBezTo>
                  <a:cubicBezTo>
                    <a:pt x="19" y="63"/>
                    <a:pt x="19" y="63"/>
                    <a:pt x="19" y="63"/>
                  </a:cubicBezTo>
                  <a:cubicBezTo>
                    <a:pt x="20" y="63"/>
                    <a:pt x="21" y="63"/>
                    <a:pt x="21" y="64"/>
                  </a:cubicBezTo>
                  <a:cubicBezTo>
                    <a:pt x="23" y="60"/>
                    <a:pt x="23" y="60"/>
                    <a:pt x="23" y="60"/>
                  </a:cubicBezTo>
                  <a:cubicBezTo>
                    <a:pt x="24" y="60"/>
                    <a:pt x="24" y="60"/>
                    <a:pt x="25" y="60"/>
                  </a:cubicBezTo>
                  <a:cubicBezTo>
                    <a:pt x="24" y="64"/>
                    <a:pt x="24" y="64"/>
                    <a:pt x="24" y="64"/>
                  </a:cubicBezTo>
                  <a:cubicBezTo>
                    <a:pt x="25" y="65"/>
                    <a:pt x="26" y="65"/>
                    <a:pt x="27" y="65"/>
                  </a:cubicBezTo>
                  <a:cubicBezTo>
                    <a:pt x="28" y="61"/>
                    <a:pt x="28" y="61"/>
                    <a:pt x="28" y="61"/>
                  </a:cubicBezTo>
                  <a:cubicBezTo>
                    <a:pt x="28" y="61"/>
                    <a:pt x="29" y="61"/>
                    <a:pt x="30" y="61"/>
                  </a:cubicBezTo>
                  <a:cubicBezTo>
                    <a:pt x="30" y="65"/>
                    <a:pt x="30" y="65"/>
                    <a:pt x="30" y="65"/>
                  </a:cubicBezTo>
                  <a:cubicBezTo>
                    <a:pt x="30" y="65"/>
                    <a:pt x="31" y="65"/>
                    <a:pt x="31" y="65"/>
                  </a:cubicBezTo>
                  <a:cubicBezTo>
                    <a:pt x="32" y="65"/>
                    <a:pt x="32" y="65"/>
                    <a:pt x="32" y="65"/>
                  </a:cubicBezTo>
                  <a:cubicBezTo>
                    <a:pt x="33" y="61"/>
                    <a:pt x="33" y="61"/>
                    <a:pt x="33" y="61"/>
                  </a:cubicBezTo>
                  <a:cubicBezTo>
                    <a:pt x="33" y="61"/>
                    <a:pt x="34" y="61"/>
                    <a:pt x="35" y="61"/>
                  </a:cubicBezTo>
                  <a:cubicBezTo>
                    <a:pt x="36" y="65"/>
                    <a:pt x="36" y="65"/>
                    <a:pt x="36" y="65"/>
                  </a:cubicBezTo>
                  <a:cubicBezTo>
                    <a:pt x="36" y="65"/>
                    <a:pt x="37" y="65"/>
                    <a:pt x="38" y="65"/>
                  </a:cubicBezTo>
                  <a:cubicBezTo>
                    <a:pt x="38" y="61"/>
                    <a:pt x="38" y="61"/>
                    <a:pt x="38" y="61"/>
                  </a:cubicBezTo>
                  <a:cubicBezTo>
                    <a:pt x="38" y="60"/>
                    <a:pt x="39" y="60"/>
                    <a:pt x="39" y="60"/>
                  </a:cubicBezTo>
                  <a:cubicBezTo>
                    <a:pt x="41" y="64"/>
                    <a:pt x="41" y="64"/>
                    <a:pt x="41" y="64"/>
                  </a:cubicBezTo>
                  <a:cubicBezTo>
                    <a:pt x="42" y="63"/>
                    <a:pt x="43" y="63"/>
                    <a:pt x="43" y="63"/>
                  </a:cubicBezTo>
                  <a:cubicBezTo>
                    <a:pt x="42" y="59"/>
                    <a:pt x="42" y="59"/>
                    <a:pt x="42" y="59"/>
                  </a:cubicBezTo>
                  <a:cubicBezTo>
                    <a:pt x="43" y="59"/>
                    <a:pt x="43" y="58"/>
                    <a:pt x="44" y="58"/>
                  </a:cubicBezTo>
                  <a:cubicBezTo>
                    <a:pt x="46" y="61"/>
                    <a:pt x="46" y="61"/>
                    <a:pt x="46" y="61"/>
                  </a:cubicBezTo>
                  <a:cubicBezTo>
                    <a:pt x="47" y="61"/>
                    <a:pt x="48" y="61"/>
                    <a:pt x="48" y="60"/>
                  </a:cubicBezTo>
                  <a:cubicBezTo>
                    <a:pt x="47" y="57"/>
                    <a:pt x="47" y="57"/>
                    <a:pt x="47" y="57"/>
                  </a:cubicBezTo>
                  <a:cubicBezTo>
                    <a:pt x="47" y="56"/>
                    <a:pt x="48" y="56"/>
                    <a:pt x="48" y="55"/>
                  </a:cubicBezTo>
                  <a:cubicBezTo>
                    <a:pt x="51" y="58"/>
                    <a:pt x="51" y="58"/>
                    <a:pt x="51" y="58"/>
                  </a:cubicBezTo>
                  <a:cubicBezTo>
                    <a:pt x="51" y="58"/>
                    <a:pt x="52" y="57"/>
                    <a:pt x="53" y="57"/>
                  </a:cubicBezTo>
                  <a:cubicBezTo>
                    <a:pt x="50" y="53"/>
                    <a:pt x="50" y="53"/>
                    <a:pt x="50" y="53"/>
                  </a:cubicBezTo>
                  <a:cubicBezTo>
                    <a:pt x="51" y="53"/>
                    <a:pt x="51" y="52"/>
                    <a:pt x="52" y="52"/>
                  </a:cubicBezTo>
                  <a:cubicBezTo>
                    <a:pt x="55" y="54"/>
                    <a:pt x="55" y="54"/>
                    <a:pt x="55" y="54"/>
                  </a:cubicBezTo>
                  <a:cubicBezTo>
                    <a:pt x="55" y="54"/>
                    <a:pt x="56" y="53"/>
                    <a:pt x="56" y="52"/>
                  </a:cubicBezTo>
                  <a:cubicBezTo>
                    <a:pt x="54" y="49"/>
                    <a:pt x="54" y="49"/>
                    <a:pt x="54" y="49"/>
                  </a:cubicBezTo>
                  <a:cubicBezTo>
                    <a:pt x="54" y="49"/>
                    <a:pt x="54" y="48"/>
                    <a:pt x="55" y="48"/>
                  </a:cubicBezTo>
                  <a:cubicBezTo>
                    <a:pt x="58" y="49"/>
                    <a:pt x="58" y="49"/>
                    <a:pt x="58" y="49"/>
                  </a:cubicBezTo>
                  <a:cubicBezTo>
                    <a:pt x="59" y="49"/>
                    <a:pt x="59" y="48"/>
                    <a:pt x="59" y="47"/>
                  </a:cubicBezTo>
                  <a:cubicBezTo>
                    <a:pt x="56" y="45"/>
                    <a:pt x="56" y="45"/>
                    <a:pt x="56" y="45"/>
                  </a:cubicBezTo>
                  <a:cubicBezTo>
                    <a:pt x="56" y="44"/>
                    <a:pt x="57" y="44"/>
                    <a:pt x="57" y="43"/>
                  </a:cubicBezTo>
                  <a:cubicBezTo>
                    <a:pt x="61" y="44"/>
                    <a:pt x="61" y="44"/>
                    <a:pt x="61" y="44"/>
                  </a:cubicBezTo>
                  <a:cubicBezTo>
                    <a:pt x="61" y="43"/>
                    <a:pt x="61" y="43"/>
                    <a:pt x="61" y="42"/>
                  </a:cubicBezTo>
                  <a:cubicBezTo>
                    <a:pt x="58" y="40"/>
                    <a:pt x="58" y="40"/>
                    <a:pt x="58" y="40"/>
                  </a:cubicBezTo>
                  <a:cubicBezTo>
                    <a:pt x="58" y="40"/>
                    <a:pt x="58" y="39"/>
                    <a:pt x="58" y="38"/>
                  </a:cubicBezTo>
                  <a:cubicBezTo>
                    <a:pt x="62" y="39"/>
                    <a:pt x="62" y="39"/>
                    <a:pt x="62" y="39"/>
                  </a:cubicBezTo>
                  <a:cubicBezTo>
                    <a:pt x="62" y="38"/>
                    <a:pt x="62" y="37"/>
                    <a:pt x="62" y="36"/>
                  </a:cubicBezTo>
                  <a:cubicBezTo>
                    <a:pt x="59" y="35"/>
                    <a:pt x="59" y="35"/>
                    <a:pt x="59" y="35"/>
                  </a:cubicBezTo>
                  <a:cubicBezTo>
                    <a:pt x="59" y="35"/>
                    <a:pt x="59" y="34"/>
                    <a:pt x="59" y="33"/>
                  </a:cubicBezTo>
                  <a:close/>
                  <a:moveTo>
                    <a:pt x="56" y="32"/>
                  </a:moveTo>
                  <a:cubicBezTo>
                    <a:pt x="36" y="32"/>
                    <a:pt x="36" y="32"/>
                    <a:pt x="36" y="32"/>
                  </a:cubicBezTo>
                  <a:cubicBezTo>
                    <a:pt x="36" y="32"/>
                    <a:pt x="36" y="31"/>
                    <a:pt x="36" y="31"/>
                  </a:cubicBezTo>
                  <a:cubicBezTo>
                    <a:pt x="53" y="20"/>
                    <a:pt x="53" y="20"/>
                    <a:pt x="53" y="20"/>
                  </a:cubicBezTo>
                  <a:cubicBezTo>
                    <a:pt x="55" y="24"/>
                    <a:pt x="56" y="28"/>
                    <a:pt x="56" y="32"/>
                  </a:cubicBezTo>
                  <a:close/>
                  <a:moveTo>
                    <a:pt x="31" y="35"/>
                  </a:moveTo>
                  <a:cubicBezTo>
                    <a:pt x="30" y="35"/>
                    <a:pt x="29" y="34"/>
                    <a:pt x="29" y="33"/>
                  </a:cubicBezTo>
                  <a:cubicBezTo>
                    <a:pt x="29" y="32"/>
                    <a:pt x="30" y="30"/>
                    <a:pt x="31" y="30"/>
                  </a:cubicBezTo>
                  <a:cubicBezTo>
                    <a:pt x="33" y="30"/>
                    <a:pt x="34" y="32"/>
                    <a:pt x="34" y="33"/>
                  </a:cubicBezTo>
                  <a:cubicBezTo>
                    <a:pt x="34" y="34"/>
                    <a:pt x="33" y="35"/>
                    <a:pt x="31" y="35"/>
                  </a:cubicBezTo>
                  <a:close/>
                  <a:moveTo>
                    <a:pt x="53" y="20"/>
                  </a:moveTo>
                  <a:cubicBezTo>
                    <a:pt x="35" y="30"/>
                    <a:pt x="35" y="30"/>
                    <a:pt x="35" y="30"/>
                  </a:cubicBezTo>
                  <a:cubicBezTo>
                    <a:pt x="35" y="30"/>
                    <a:pt x="35" y="29"/>
                    <a:pt x="34" y="29"/>
                  </a:cubicBezTo>
                  <a:cubicBezTo>
                    <a:pt x="44" y="11"/>
                    <a:pt x="44" y="11"/>
                    <a:pt x="44" y="11"/>
                  </a:cubicBezTo>
                  <a:cubicBezTo>
                    <a:pt x="48" y="13"/>
                    <a:pt x="51" y="16"/>
                    <a:pt x="53" y="20"/>
                  </a:cubicBezTo>
                  <a:close/>
                  <a:moveTo>
                    <a:pt x="44" y="10"/>
                  </a:moveTo>
                  <a:cubicBezTo>
                    <a:pt x="34" y="28"/>
                    <a:pt x="34" y="28"/>
                    <a:pt x="34" y="28"/>
                  </a:cubicBezTo>
                  <a:cubicBezTo>
                    <a:pt x="33" y="28"/>
                    <a:pt x="32" y="28"/>
                    <a:pt x="32" y="28"/>
                  </a:cubicBezTo>
                  <a:cubicBezTo>
                    <a:pt x="32" y="7"/>
                    <a:pt x="32" y="7"/>
                    <a:pt x="32" y="7"/>
                  </a:cubicBezTo>
                  <a:cubicBezTo>
                    <a:pt x="36" y="7"/>
                    <a:pt x="40" y="8"/>
                    <a:pt x="44" y="10"/>
                  </a:cubicBezTo>
                  <a:close/>
                  <a:moveTo>
                    <a:pt x="31" y="7"/>
                  </a:moveTo>
                  <a:cubicBezTo>
                    <a:pt x="31" y="28"/>
                    <a:pt x="31" y="28"/>
                    <a:pt x="31" y="28"/>
                  </a:cubicBezTo>
                  <a:cubicBezTo>
                    <a:pt x="31" y="28"/>
                    <a:pt x="30" y="28"/>
                    <a:pt x="29" y="28"/>
                  </a:cubicBezTo>
                  <a:cubicBezTo>
                    <a:pt x="19" y="10"/>
                    <a:pt x="19" y="10"/>
                    <a:pt x="19" y="10"/>
                  </a:cubicBezTo>
                  <a:cubicBezTo>
                    <a:pt x="23" y="8"/>
                    <a:pt x="27" y="7"/>
                    <a:pt x="31" y="7"/>
                  </a:cubicBezTo>
                  <a:close/>
                  <a:moveTo>
                    <a:pt x="19" y="11"/>
                  </a:moveTo>
                  <a:cubicBezTo>
                    <a:pt x="29" y="29"/>
                    <a:pt x="29" y="29"/>
                    <a:pt x="29" y="29"/>
                  </a:cubicBezTo>
                  <a:cubicBezTo>
                    <a:pt x="28" y="29"/>
                    <a:pt x="28" y="30"/>
                    <a:pt x="28" y="30"/>
                  </a:cubicBezTo>
                  <a:cubicBezTo>
                    <a:pt x="10" y="20"/>
                    <a:pt x="10" y="20"/>
                    <a:pt x="10" y="20"/>
                  </a:cubicBezTo>
                  <a:cubicBezTo>
                    <a:pt x="12" y="16"/>
                    <a:pt x="15" y="13"/>
                    <a:pt x="19" y="11"/>
                  </a:cubicBezTo>
                  <a:close/>
                  <a:moveTo>
                    <a:pt x="10" y="20"/>
                  </a:moveTo>
                  <a:cubicBezTo>
                    <a:pt x="27" y="31"/>
                    <a:pt x="27" y="31"/>
                    <a:pt x="27" y="31"/>
                  </a:cubicBezTo>
                  <a:cubicBezTo>
                    <a:pt x="27" y="31"/>
                    <a:pt x="27" y="32"/>
                    <a:pt x="27" y="32"/>
                  </a:cubicBezTo>
                  <a:cubicBezTo>
                    <a:pt x="7" y="32"/>
                    <a:pt x="7" y="32"/>
                    <a:pt x="7" y="32"/>
                  </a:cubicBezTo>
                  <a:cubicBezTo>
                    <a:pt x="7" y="28"/>
                    <a:pt x="8" y="24"/>
                    <a:pt x="10" y="20"/>
                  </a:cubicBezTo>
                  <a:close/>
                  <a:moveTo>
                    <a:pt x="7" y="33"/>
                  </a:moveTo>
                  <a:cubicBezTo>
                    <a:pt x="27" y="33"/>
                    <a:pt x="27" y="33"/>
                    <a:pt x="27" y="33"/>
                  </a:cubicBezTo>
                  <a:cubicBezTo>
                    <a:pt x="27" y="34"/>
                    <a:pt x="27" y="34"/>
                    <a:pt x="27" y="35"/>
                  </a:cubicBezTo>
                  <a:cubicBezTo>
                    <a:pt x="10" y="46"/>
                    <a:pt x="10" y="46"/>
                    <a:pt x="10" y="46"/>
                  </a:cubicBezTo>
                  <a:cubicBezTo>
                    <a:pt x="8" y="42"/>
                    <a:pt x="7" y="38"/>
                    <a:pt x="7" y="33"/>
                  </a:cubicBezTo>
                  <a:close/>
                  <a:moveTo>
                    <a:pt x="10" y="46"/>
                  </a:moveTo>
                  <a:cubicBezTo>
                    <a:pt x="28" y="36"/>
                    <a:pt x="28" y="36"/>
                    <a:pt x="28" y="36"/>
                  </a:cubicBezTo>
                  <a:cubicBezTo>
                    <a:pt x="28" y="36"/>
                    <a:pt x="28" y="37"/>
                    <a:pt x="29" y="37"/>
                  </a:cubicBezTo>
                  <a:cubicBezTo>
                    <a:pt x="19" y="55"/>
                    <a:pt x="19" y="55"/>
                    <a:pt x="19" y="55"/>
                  </a:cubicBezTo>
                  <a:cubicBezTo>
                    <a:pt x="15" y="53"/>
                    <a:pt x="12" y="50"/>
                    <a:pt x="10" y="46"/>
                  </a:cubicBezTo>
                  <a:close/>
                  <a:moveTo>
                    <a:pt x="19" y="56"/>
                  </a:moveTo>
                  <a:cubicBezTo>
                    <a:pt x="29" y="37"/>
                    <a:pt x="29" y="37"/>
                    <a:pt x="29" y="37"/>
                  </a:cubicBezTo>
                  <a:cubicBezTo>
                    <a:pt x="30" y="38"/>
                    <a:pt x="31" y="38"/>
                    <a:pt x="31" y="38"/>
                  </a:cubicBezTo>
                  <a:cubicBezTo>
                    <a:pt x="31" y="59"/>
                    <a:pt x="31" y="59"/>
                    <a:pt x="31" y="59"/>
                  </a:cubicBezTo>
                  <a:cubicBezTo>
                    <a:pt x="27" y="59"/>
                    <a:pt x="23" y="58"/>
                    <a:pt x="19" y="56"/>
                  </a:cubicBezTo>
                  <a:close/>
                  <a:moveTo>
                    <a:pt x="32" y="59"/>
                  </a:moveTo>
                  <a:cubicBezTo>
                    <a:pt x="32" y="38"/>
                    <a:pt x="32" y="38"/>
                    <a:pt x="32" y="38"/>
                  </a:cubicBezTo>
                  <a:cubicBezTo>
                    <a:pt x="32" y="38"/>
                    <a:pt x="33" y="38"/>
                    <a:pt x="34" y="37"/>
                  </a:cubicBezTo>
                  <a:cubicBezTo>
                    <a:pt x="44" y="56"/>
                    <a:pt x="44" y="56"/>
                    <a:pt x="44" y="56"/>
                  </a:cubicBezTo>
                  <a:cubicBezTo>
                    <a:pt x="40" y="58"/>
                    <a:pt x="36" y="59"/>
                    <a:pt x="32" y="59"/>
                  </a:cubicBezTo>
                  <a:close/>
                  <a:moveTo>
                    <a:pt x="44" y="55"/>
                  </a:moveTo>
                  <a:cubicBezTo>
                    <a:pt x="34" y="37"/>
                    <a:pt x="34" y="37"/>
                    <a:pt x="34" y="37"/>
                  </a:cubicBezTo>
                  <a:cubicBezTo>
                    <a:pt x="35" y="37"/>
                    <a:pt x="35" y="36"/>
                    <a:pt x="35" y="36"/>
                  </a:cubicBezTo>
                  <a:cubicBezTo>
                    <a:pt x="53" y="46"/>
                    <a:pt x="53" y="46"/>
                    <a:pt x="53" y="46"/>
                  </a:cubicBezTo>
                  <a:cubicBezTo>
                    <a:pt x="51" y="50"/>
                    <a:pt x="48" y="53"/>
                    <a:pt x="44" y="55"/>
                  </a:cubicBezTo>
                  <a:close/>
                  <a:moveTo>
                    <a:pt x="53" y="46"/>
                  </a:moveTo>
                  <a:cubicBezTo>
                    <a:pt x="36" y="35"/>
                    <a:pt x="36" y="35"/>
                    <a:pt x="36" y="35"/>
                  </a:cubicBezTo>
                  <a:cubicBezTo>
                    <a:pt x="36" y="34"/>
                    <a:pt x="36" y="34"/>
                    <a:pt x="36" y="33"/>
                  </a:cubicBezTo>
                  <a:cubicBezTo>
                    <a:pt x="56" y="33"/>
                    <a:pt x="56" y="33"/>
                    <a:pt x="56" y="33"/>
                  </a:cubicBezTo>
                  <a:cubicBezTo>
                    <a:pt x="56" y="38"/>
                    <a:pt x="55" y="42"/>
                    <a:pt x="5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grpSp>
      <p:grpSp>
        <p:nvGrpSpPr>
          <p:cNvPr id="39" name="组合 38"/>
          <p:cNvGrpSpPr/>
          <p:nvPr/>
        </p:nvGrpSpPr>
        <p:grpSpPr>
          <a:xfrm>
            <a:off x="1788670" y="5322411"/>
            <a:ext cx="8855452" cy="969679"/>
            <a:chOff x="1216025" y="2955926"/>
            <a:chExt cx="1971675" cy="215900"/>
          </a:xfrm>
        </p:grpSpPr>
        <p:sp>
          <p:nvSpPr>
            <p:cNvPr id="44" name="Line 502"/>
            <p:cNvSpPr>
              <a:spLocks noChangeShapeType="1"/>
            </p:cNvSpPr>
            <p:nvPr/>
          </p:nvSpPr>
          <p:spPr bwMode="auto">
            <a:xfrm>
              <a:off x="3187700" y="3074988"/>
              <a:ext cx="0" cy="96838"/>
            </a:xfrm>
            <a:prstGeom prst="line">
              <a:avLst/>
            </a:prstGeom>
            <a:noFill/>
            <a:ln w="7938"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5" name="Freeform 503"/>
            <p:cNvSpPr/>
            <p:nvPr/>
          </p:nvSpPr>
          <p:spPr bwMode="auto">
            <a:xfrm>
              <a:off x="1216025" y="2955926"/>
              <a:ext cx="1971675" cy="119063"/>
            </a:xfrm>
            <a:custGeom>
              <a:avLst/>
              <a:gdLst>
                <a:gd name="T0" fmla="*/ 0 w 1861"/>
                <a:gd name="T1" fmla="*/ 0 h 112"/>
                <a:gd name="T2" fmla="*/ 0 w 1861"/>
                <a:gd name="T3" fmla="*/ 60 h 112"/>
                <a:gd name="T4" fmla="*/ 29 w 1861"/>
                <a:gd name="T5" fmla="*/ 86 h 112"/>
                <a:gd name="T6" fmla="*/ 29 w 1861"/>
                <a:gd name="T7" fmla="*/ 86 h 112"/>
                <a:gd name="T8" fmla="*/ 1835 w 1861"/>
                <a:gd name="T9" fmla="*/ 86 h 112"/>
                <a:gd name="T10" fmla="*/ 1861 w 1861"/>
                <a:gd name="T11" fmla="*/ 112 h 112"/>
              </a:gdLst>
              <a:ahLst/>
              <a:cxnLst>
                <a:cxn ang="0">
                  <a:pos x="T0" y="T1"/>
                </a:cxn>
                <a:cxn ang="0">
                  <a:pos x="T2" y="T3"/>
                </a:cxn>
                <a:cxn ang="0">
                  <a:pos x="T4" y="T5"/>
                </a:cxn>
                <a:cxn ang="0">
                  <a:pos x="T6" y="T7"/>
                </a:cxn>
                <a:cxn ang="0">
                  <a:pos x="T8" y="T9"/>
                </a:cxn>
                <a:cxn ang="0">
                  <a:pos x="T10" y="T11"/>
                </a:cxn>
              </a:cxnLst>
              <a:rect l="0" t="0" r="r" b="b"/>
              <a:pathLst>
                <a:path w="1861" h="112">
                  <a:moveTo>
                    <a:pt x="0" y="0"/>
                  </a:moveTo>
                  <a:cubicBezTo>
                    <a:pt x="0" y="60"/>
                    <a:pt x="0" y="60"/>
                    <a:pt x="0" y="60"/>
                  </a:cubicBezTo>
                  <a:cubicBezTo>
                    <a:pt x="0" y="74"/>
                    <a:pt x="13" y="86"/>
                    <a:pt x="29" y="86"/>
                  </a:cubicBezTo>
                  <a:cubicBezTo>
                    <a:pt x="29" y="86"/>
                    <a:pt x="29" y="86"/>
                    <a:pt x="29" y="86"/>
                  </a:cubicBezTo>
                  <a:cubicBezTo>
                    <a:pt x="1835" y="86"/>
                    <a:pt x="1835" y="86"/>
                    <a:pt x="1835" y="86"/>
                  </a:cubicBezTo>
                  <a:cubicBezTo>
                    <a:pt x="1849" y="86"/>
                    <a:pt x="1861" y="97"/>
                    <a:pt x="1861" y="112"/>
                  </a:cubicBezTo>
                </a:path>
              </a:pathLst>
            </a:custGeom>
            <a:noFill/>
            <a:ln w="7938"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grpSp>
      <p:grpSp>
        <p:nvGrpSpPr>
          <p:cNvPr id="40" name="组合 39"/>
          <p:cNvGrpSpPr/>
          <p:nvPr/>
        </p:nvGrpSpPr>
        <p:grpSpPr>
          <a:xfrm>
            <a:off x="10454974" y="6085416"/>
            <a:ext cx="378296" cy="590672"/>
            <a:chOff x="3141663" y="3136901"/>
            <a:chExt cx="90488" cy="141288"/>
          </a:xfrm>
        </p:grpSpPr>
        <p:sp>
          <p:nvSpPr>
            <p:cNvPr id="41" name="Freeform 504"/>
            <p:cNvSpPr/>
            <p:nvPr/>
          </p:nvSpPr>
          <p:spPr bwMode="auto">
            <a:xfrm>
              <a:off x="3141663" y="3136901"/>
              <a:ext cx="90488" cy="141288"/>
            </a:xfrm>
            <a:custGeom>
              <a:avLst/>
              <a:gdLst>
                <a:gd name="T0" fmla="*/ 86 w 86"/>
                <a:gd name="T1" fmla="*/ 46 h 134"/>
                <a:gd name="T2" fmla="*/ 86 w 86"/>
                <a:gd name="T3" fmla="*/ 69 h 134"/>
                <a:gd name="T4" fmla="*/ 86 w 86"/>
                <a:gd name="T5" fmla="*/ 92 h 134"/>
                <a:gd name="T6" fmla="*/ 43 w 86"/>
                <a:gd name="T7" fmla="*/ 134 h 134"/>
                <a:gd name="T8" fmla="*/ 0 w 86"/>
                <a:gd name="T9" fmla="*/ 92 h 134"/>
                <a:gd name="T10" fmla="*/ 0 w 86"/>
                <a:gd name="T11" fmla="*/ 69 h 134"/>
                <a:gd name="T12" fmla="*/ 0 w 86"/>
                <a:gd name="T13" fmla="*/ 46 h 134"/>
                <a:gd name="T14" fmla="*/ 12 w 86"/>
                <a:gd name="T15" fmla="*/ 13 h 134"/>
                <a:gd name="T16" fmla="*/ 43 w 86"/>
                <a:gd name="T17" fmla="*/ 0 h 134"/>
                <a:gd name="T18" fmla="*/ 74 w 86"/>
                <a:gd name="T19" fmla="*/ 13 h 134"/>
                <a:gd name="T20" fmla="*/ 86 w 86"/>
                <a:gd name="T21" fmla="*/ 4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34">
                  <a:moveTo>
                    <a:pt x="86" y="46"/>
                  </a:moveTo>
                  <a:cubicBezTo>
                    <a:pt x="86" y="53"/>
                    <a:pt x="86" y="61"/>
                    <a:pt x="86" y="69"/>
                  </a:cubicBezTo>
                  <a:cubicBezTo>
                    <a:pt x="86" y="76"/>
                    <a:pt x="86" y="84"/>
                    <a:pt x="86" y="92"/>
                  </a:cubicBezTo>
                  <a:cubicBezTo>
                    <a:pt x="86" y="121"/>
                    <a:pt x="64" y="134"/>
                    <a:pt x="43" y="134"/>
                  </a:cubicBezTo>
                  <a:cubicBezTo>
                    <a:pt x="22" y="134"/>
                    <a:pt x="0" y="121"/>
                    <a:pt x="0" y="92"/>
                  </a:cubicBezTo>
                  <a:cubicBezTo>
                    <a:pt x="0" y="84"/>
                    <a:pt x="0" y="76"/>
                    <a:pt x="0" y="69"/>
                  </a:cubicBezTo>
                  <a:cubicBezTo>
                    <a:pt x="0" y="61"/>
                    <a:pt x="0" y="53"/>
                    <a:pt x="0" y="46"/>
                  </a:cubicBezTo>
                  <a:cubicBezTo>
                    <a:pt x="0" y="33"/>
                    <a:pt x="5" y="21"/>
                    <a:pt x="12" y="13"/>
                  </a:cubicBezTo>
                  <a:cubicBezTo>
                    <a:pt x="20" y="5"/>
                    <a:pt x="31" y="0"/>
                    <a:pt x="43" y="0"/>
                  </a:cubicBezTo>
                  <a:cubicBezTo>
                    <a:pt x="55" y="0"/>
                    <a:pt x="66" y="5"/>
                    <a:pt x="74" y="13"/>
                  </a:cubicBezTo>
                  <a:cubicBezTo>
                    <a:pt x="81" y="21"/>
                    <a:pt x="86" y="33"/>
                    <a:pt x="86"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2" name="Freeform 505"/>
            <p:cNvSpPr/>
            <p:nvPr/>
          </p:nvSpPr>
          <p:spPr bwMode="auto">
            <a:xfrm>
              <a:off x="3148013" y="3144840"/>
              <a:ext cx="77788" cy="127000"/>
            </a:xfrm>
            <a:custGeom>
              <a:avLst/>
              <a:gdLst>
                <a:gd name="T0" fmla="*/ 73 w 73"/>
                <a:gd name="T1" fmla="*/ 38 h 121"/>
                <a:gd name="T2" fmla="*/ 73 w 73"/>
                <a:gd name="T3" fmla="*/ 61 h 121"/>
                <a:gd name="T4" fmla="*/ 73 w 73"/>
                <a:gd name="T5" fmla="*/ 84 h 121"/>
                <a:gd name="T6" fmla="*/ 37 w 73"/>
                <a:gd name="T7" fmla="*/ 121 h 121"/>
                <a:gd name="T8" fmla="*/ 0 w 73"/>
                <a:gd name="T9" fmla="*/ 84 h 121"/>
                <a:gd name="T10" fmla="*/ 0 w 73"/>
                <a:gd name="T11" fmla="*/ 61 h 121"/>
                <a:gd name="T12" fmla="*/ 0 w 73"/>
                <a:gd name="T13" fmla="*/ 38 h 121"/>
                <a:gd name="T14" fmla="*/ 10 w 73"/>
                <a:gd name="T15" fmla="*/ 11 h 121"/>
                <a:gd name="T16" fmla="*/ 32 w 73"/>
                <a:gd name="T17" fmla="*/ 0 h 121"/>
                <a:gd name="T18" fmla="*/ 35 w 73"/>
                <a:gd name="T19" fmla="*/ 3 h 121"/>
                <a:gd name="T20" fmla="*/ 35 w 73"/>
                <a:gd name="T21" fmla="*/ 23 h 121"/>
                <a:gd name="T22" fmla="*/ 31 w 73"/>
                <a:gd name="T23" fmla="*/ 31 h 121"/>
                <a:gd name="T24" fmla="*/ 28 w 73"/>
                <a:gd name="T25" fmla="*/ 37 h 121"/>
                <a:gd name="T26" fmla="*/ 28 w 73"/>
                <a:gd name="T27" fmla="*/ 51 h 121"/>
                <a:gd name="T28" fmla="*/ 45 w 73"/>
                <a:gd name="T29" fmla="*/ 51 h 121"/>
                <a:gd name="T30" fmla="*/ 45 w 73"/>
                <a:gd name="T31" fmla="*/ 37 h 121"/>
                <a:gd name="T32" fmla="*/ 42 w 73"/>
                <a:gd name="T33" fmla="*/ 30 h 121"/>
                <a:gd name="T34" fmla="*/ 39 w 73"/>
                <a:gd name="T35" fmla="*/ 24 h 121"/>
                <a:gd name="T36" fmla="*/ 39 w 73"/>
                <a:gd name="T37" fmla="*/ 4 h 121"/>
                <a:gd name="T38" fmla="*/ 42 w 73"/>
                <a:gd name="T39" fmla="*/ 0 h 121"/>
                <a:gd name="T40" fmla="*/ 64 w 73"/>
                <a:gd name="T41" fmla="*/ 11 h 121"/>
                <a:gd name="T42" fmla="*/ 73 w 73"/>
                <a:gd name="T43"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21">
                  <a:moveTo>
                    <a:pt x="73" y="38"/>
                  </a:moveTo>
                  <a:cubicBezTo>
                    <a:pt x="73" y="46"/>
                    <a:pt x="73" y="54"/>
                    <a:pt x="73" y="61"/>
                  </a:cubicBezTo>
                  <a:cubicBezTo>
                    <a:pt x="73" y="69"/>
                    <a:pt x="73" y="77"/>
                    <a:pt x="73" y="84"/>
                  </a:cubicBezTo>
                  <a:cubicBezTo>
                    <a:pt x="73" y="109"/>
                    <a:pt x="55" y="121"/>
                    <a:pt x="37" y="121"/>
                  </a:cubicBezTo>
                  <a:cubicBezTo>
                    <a:pt x="19" y="121"/>
                    <a:pt x="0" y="109"/>
                    <a:pt x="0" y="84"/>
                  </a:cubicBezTo>
                  <a:cubicBezTo>
                    <a:pt x="0" y="77"/>
                    <a:pt x="0" y="69"/>
                    <a:pt x="0" y="61"/>
                  </a:cubicBezTo>
                  <a:cubicBezTo>
                    <a:pt x="0" y="54"/>
                    <a:pt x="0" y="46"/>
                    <a:pt x="0" y="38"/>
                  </a:cubicBezTo>
                  <a:cubicBezTo>
                    <a:pt x="0" y="27"/>
                    <a:pt x="4" y="18"/>
                    <a:pt x="10" y="11"/>
                  </a:cubicBezTo>
                  <a:cubicBezTo>
                    <a:pt x="16" y="5"/>
                    <a:pt x="23" y="1"/>
                    <a:pt x="32" y="0"/>
                  </a:cubicBezTo>
                  <a:cubicBezTo>
                    <a:pt x="35" y="0"/>
                    <a:pt x="35" y="0"/>
                    <a:pt x="35" y="3"/>
                  </a:cubicBezTo>
                  <a:cubicBezTo>
                    <a:pt x="35" y="10"/>
                    <a:pt x="35" y="17"/>
                    <a:pt x="35" y="23"/>
                  </a:cubicBezTo>
                  <a:cubicBezTo>
                    <a:pt x="35" y="27"/>
                    <a:pt x="35" y="28"/>
                    <a:pt x="31" y="31"/>
                  </a:cubicBezTo>
                  <a:cubicBezTo>
                    <a:pt x="29" y="32"/>
                    <a:pt x="28" y="35"/>
                    <a:pt x="28" y="37"/>
                  </a:cubicBezTo>
                  <a:cubicBezTo>
                    <a:pt x="28" y="42"/>
                    <a:pt x="28" y="46"/>
                    <a:pt x="28" y="51"/>
                  </a:cubicBezTo>
                  <a:cubicBezTo>
                    <a:pt x="28" y="63"/>
                    <a:pt x="45" y="63"/>
                    <a:pt x="45" y="51"/>
                  </a:cubicBezTo>
                  <a:cubicBezTo>
                    <a:pt x="45" y="46"/>
                    <a:pt x="45" y="42"/>
                    <a:pt x="45" y="37"/>
                  </a:cubicBezTo>
                  <a:cubicBezTo>
                    <a:pt x="45" y="34"/>
                    <a:pt x="44" y="32"/>
                    <a:pt x="42" y="30"/>
                  </a:cubicBezTo>
                  <a:cubicBezTo>
                    <a:pt x="39" y="28"/>
                    <a:pt x="39" y="27"/>
                    <a:pt x="39" y="24"/>
                  </a:cubicBezTo>
                  <a:cubicBezTo>
                    <a:pt x="39" y="17"/>
                    <a:pt x="39" y="10"/>
                    <a:pt x="39" y="4"/>
                  </a:cubicBezTo>
                  <a:cubicBezTo>
                    <a:pt x="39" y="0"/>
                    <a:pt x="39" y="0"/>
                    <a:pt x="42" y="0"/>
                  </a:cubicBezTo>
                  <a:cubicBezTo>
                    <a:pt x="50" y="1"/>
                    <a:pt x="58" y="5"/>
                    <a:pt x="64" y="11"/>
                  </a:cubicBezTo>
                  <a:cubicBezTo>
                    <a:pt x="70" y="18"/>
                    <a:pt x="73" y="27"/>
                    <a:pt x="73" y="38"/>
                  </a:cubicBezTo>
                  <a:close/>
                </a:path>
              </a:pathLst>
            </a:custGeom>
            <a:solidFill>
              <a:srgbClr val="C8141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3" name="Freeform 506"/>
            <p:cNvSpPr/>
            <p:nvPr/>
          </p:nvSpPr>
          <p:spPr bwMode="auto">
            <a:xfrm>
              <a:off x="3181350" y="3176588"/>
              <a:ext cx="11113" cy="28575"/>
            </a:xfrm>
            <a:custGeom>
              <a:avLst/>
              <a:gdLst>
                <a:gd name="T0" fmla="*/ 10 w 10"/>
                <a:gd name="T1" fmla="*/ 7 h 28"/>
                <a:gd name="T2" fmla="*/ 10 w 10"/>
                <a:gd name="T3" fmla="*/ 21 h 28"/>
                <a:gd name="T4" fmla="*/ 0 w 10"/>
                <a:gd name="T5" fmla="*/ 21 h 28"/>
                <a:gd name="T6" fmla="*/ 0 w 10"/>
                <a:gd name="T7" fmla="*/ 7 h 28"/>
                <a:gd name="T8" fmla="*/ 10 w 10"/>
                <a:gd name="T9" fmla="*/ 7 h 28"/>
              </a:gdLst>
              <a:ahLst/>
              <a:cxnLst>
                <a:cxn ang="0">
                  <a:pos x="T0" y="T1"/>
                </a:cxn>
                <a:cxn ang="0">
                  <a:pos x="T2" y="T3"/>
                </a:cxn>
                <a:cxn ang="0">
                  <a:pos x="T4" y="T5"/>
                </a:cxn>
                <a:cxn ang="0">
                  <a:pos x="T6" y="T7"/>
                </a:cxn>
                <a:cxn ang="0">
                  <a:pos x="T8" y="T9"/>
                </a:cxn>
              </a:cxnLst>
              <a:rect l="0" t="0" r="r" b="b"/>
              <a:pathLst>
                <a:path w="10" h="28">
                  <a:moveTo>
                    <a:pt x="10" y="7"/>
                  </a:moveTo>
                  <a:cubicBezTo>
                    <a:pt x="10" y="12"/>
                    <a:pt x="10" y="16"/>
                    <a:pt x="10" y="21"/>
                  </a:cubicBezTo>
                  <a:cubicBezTo>
                    <a:pt x="10" y="28"/>
                    <a:pt x="0" y="28"/>
                    <a:pt x="0" y="21"/>
                  </a:cubicBezTo>
                  <a:cubicBezTo>
                    <a:pt x="0" y="16"/>
                    <a:pt x="0" y="12"/>
                    <a:pt x="0" y="7"/>
                  </a:cubicBezTo>
                  <a:cubicBezTo>
                    <a:pt x="0" y="0"/>
                    <a:pt x="10" y="0"/>
                    <a:pt x="10" y="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grpSp>
      <p:sp>
        <p:nvSpPr>
          <p:cNvPr id="552" name="文本框 1"/>
          <p:cNvSpPr txBox="1"/>
          <p:nvPr/>
        </p:nvSpPr>
        <p:spPr>
          <a:xfrm>
            <a:off x="2821460" y="504929"/>
            <a:ext cx="6549080"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ct val="0"/>
              </a:spcAft>
              <a:buFont typeface="Arial" panose="020B0604020202020204" pitchFamily="34" charset="0"/>
              <a:buNone/>
              <a:defRPr/>
            </a:pPr>
            <a:r>
              <a:rPr lang="zh-CN" altLang="en-US" sz="4800" b="1" dirty="0">
                <a:solidFill>
                  <a:srgbClr val="C8141D"/>
                </a:solidFill>
                <a:latin typeface="微软雅黑" panose="020B0503020204020204" pitchFamily="34" charset="-122"/>
                <a:ea typeface="微软雅黑" panose="020B0503020204020204" pitchFamily="34" charset="-122"/>
                <a:sym typeface="+mn-lt"/>
              </a:rPr>
              <a:t>数据挖掘竞赛汇报</a:t>
            </a:r>
          </a:p>
        </p:txBody>
      </p:sp>
      <p:sp>
        <p:nvSpPr>
          <p:cNvPr id="554" name="矩形 553"/>
          <p:cNvSpPr/>
          <p:nvPr/>
        </p:nvSpPr>
        <p:spPr bwMode="auto">
          <a:xfrm>
            <a:off x="3060546" y="4731395"/>
            <a:ext cx="1099907" cy="534752"/>
          </a:xfrm>
          <a:prstGeom prst="rect">
            <a:avLst/>
          </a:prstGeom>
          <a:solidFill>
            <a:srgbClr val="C8141D"/>
          </a:solidFill>
          <a:ln w="15875" cap="rnd">
            <a:solidFill>
              <a:srgbClr val="D3381C"/>
            </a:solidFill>
            <a:roun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2400" b="1">
              <a:solidFill>
                <a:prstClr val="black"/>
              </a:solidFill>
              <a:latin typeface="微软雅黑" panose="020B0503020204020204" pitchFamily="34" charset="-122"/>
              <a:ea typeface="微软雅黑" panose="020B0503020204020204" pitchFamily="34" charset="-122"/>
            </a:endParaRPr>
          </a:p>
        </p:txBody>
      </p:sp>
      <p:sp>
        <p:nvSpPr>
          <p:cNvPr id="555" name="矩形 554"/>
          <p:cNvSpPr/>
          <p:nvPr/>
        </p:nvSpPr>
        <p:spPr bwMode="auto">
          <a:xfrm>
            <a:off x="3860212" y="4731395"/>
            <a:ext cx="1466312" cy="534752"/>
          </a:xfrm>
          <a:prstGeom prst="rect">
            <a:avLst/>
          </a:prstGeom>
          <a:noFill/>
          <a:ln w="12700" cap="rnd">
            <a:solidFill>
              <a:srgbClr val="D3381C"/>
            </a:solidFill>
            <a:roun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2400" b="1">
              <a:solidFill>
                <a:prstClr val="black"/>
              </a:solidFill>
              <a:latin typeface="微软雅黑" panose="020B0503020204020204" pitchFamily="34" charset="-122"/>
              <a:ea typeface="微软雅黑" panose="020B0503020204020204" pitchFamily="34" charset="-122"/>
            </a:endParaRPr>
          </a:p>
        </p:txBody>
      </p:sp>
      <p:sp>
        <p:nvSpPr>
          <p:cNvPr id="556" name="Shape 280"/>
          <p:cNvSpPr/>
          <p:nvPr/>
        </p:nvSpPr>
        <p:spPr>
          <a:xfrm>
            <a:off x="3242230" y="4881364"/>
            <a:ext cx="739864" cy="249299"/>
          </a:xfrm>
          <a:prstGeom prst="rect">
            <a:avLst/>
          </a:prstGeom>
          <a:noFill/>
          <a:ln w="12700" cap="flat">
            <a:noFill/>
            <a:miter lim="400000"/>
          </a:ln>
          <a:effectLst/>
        </p:spPr>
        <p:txBody>
          <a:bodyPr wrap="square" lIns="0" tIns="0" rIns="0" bIns="0" numCol="1"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defRPr sz="1800"/>
            </a:pPr>
            <a:r>
              <a:rPr lang="zh-CN" altLang="en-US" b="1" spc="100" dirty="0">
                <a:solidFill>
                  <a:sysClr val="window" lastClr="FFFFFF"/>
                </a:solidFill>
                <a:latin typeface="微软雅黑" panose="020B0503020204020204" pitchFamily="34" charset="-122"/>
                <a:ea typeface="微软雅黑" panose="020B0503020204020204" pitchFamily="34" charset="-122"/>
                <a:cs typeface="Roboto Regular"/>
                <a:sym typeface="Arial" panose="020B0604020202020204" pitchFamily="34" charset="0"/>
              </a:rPr>
              <a:t>汇报人</a:t>
            </a:r>
            <a:endParaRPr b="1" spc="100" dirty="0">
              <a:solidFill>
                <a:sysClr val="window" lastClr="FFFFFF"/>
              </a:solidFill>
              <a:latin typeface="微软雅黑" panose="020B0503020204020204" pitchFamily="34" charset="-122"/>
              <a:ea typeface="微软雅黑" panose="020B0503020204020204" pitchFamily="34" charset="-122"/>
              <a:cs typeface="Roboto Regular"/>
              <a:sym typeface="Arial" panose="020B0604020202020204" pitchFamily="34" charset="0"/>
            </a:endParaRPr>
          </a:p>
        </p:txBody>
      </p:sp>
      <p:sp>
        <p:nvSpPr>
          <p:cNvPr id="570" name="Shape 280">
            <a:extLst>
              <a:ext uri="{FF2B5EF4-FFF2-40B4-BE49-F238E27FC236}">
                <a16:creationId xmlns:a16="http://schemas.microsoft.com/office/drawing/2014/main" id="{71C9F9B7-DF5D-4DDA-AF6B-8BCC76A8EAF3}"/>
              </a:ext>
            </a:extLst>
          </p:cNvPr>
          <p:cNvSpPr/>
          <p:nvPr/>
        </p:nvSpPr>
        <p:spPr>
          <a:xfrm>
            <a:off x="4352486" y="4878781"/>
            <a:ext cx="739864" cy="276999"/>
          </a:xfrm>
          <a:prstGeom prst="rect">
            <a:avLst/>
          </a:prstGeom>
          <a:noFill/>
          <a:ln w="12700" cap="flat">
            <a:noFill/>
            <a:miter lim="400000"/>
          </a:ln>
          <a:effectLst/>
        </p:spPr>
        <p:txBody>
          <a:bodyPr wrap="square" lIns="0" tIns="0" rIns="0" bIns="0" numCol="1"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defRPr sz="1800"/>
            </a:pPr>
            <a:r>
              <a:rPr lang="zh-CN" altLang="en-US" sz="2000" b="1" spc="100" dirty="0">
                <a:solidFill>
                  <a:schemeClr val="accent2">
                    <a:lumMod val="25000"/>
                  </a:schemeClr>
                </a:solidFill>
                <a:latin typeface="微软雅黑" panose="020B0503020204020204" pitchFamily="34" charset="-122"/>
                <a:ea typeface="微软雅黑" panose="020B0503020204020204" pitchFamily="34" charset="-122"/>
                <a:cs typeface="Roboto Regular"/>
                <a:sym typeface="Arial" panose="020B0604020202020204" pitchFamily="34" charset="0"/>
              </a:rPr>
              <a:t>韦晖</a:t>
            </a:r>
            <a:endParaRPr sz="2000" b="1" spc="100" dirty="0">
              <a:solidFill>
                <a:schemeClr val="accent2">
                  <a:lumMod val="25000"/>
                </a:schemeClr>
              </a:solidFill>
              <a:latin typeface="微软雅黑" panose="020B0503020204020204" pitchFamily="34" charset="-122"/>
              <a:ea typeface="微软雅黑" panose="020B0503020204020204" pitchFamily="34" charset="-122"/>
              <a:cs typeface="Roboto Regular"/>
              <a:sym typeface="Arial" panose="020B0604020202020204" pitchFamily="34" charset="0"/>
            </a:endParaRPr>
          </a:p>
        </p:txBody>
      </p:sp>
      <p:sp>
        <p:nvSpPr>
          <p:cNvPr id="572" name="矩形 571">
            <a:extLst>
              <a:ext uri="{FF2B5EF4-FFF2-40B4-BE49-F238E27FC236}">
                <a16:creationId xmlns:a16="http://schemas.microsoft.com/office/drawing/2014/main" id="{B4533239-A631-4620-8747-502A1F64CD08}"/>
              </a:ext>
            </a:extLst>
          </p:cNvPr>
          <p:cNvSpPr/>
          <p:nvPr/>
        </p:nvSpPr>
        <p:spPr bwMode="auto">
          <a:xfrm>
            <a:off x="7066626" y="4731395"/>
            <a:ext cx="1265166" cy="534752"/>
          </a:xfrm>
          <a:prstGeom prst="rect">
            <a:avLst/>
          </a:prstGeom>
          <a:solidFill>
            <a:srgbClr val="C8141D"/>
          </a:solidFill>
          <a:ln w="15875" cap="rnd">
            <a:solidFill>
              <a:srgbClr val="D3381C"/>
            </a:solidFill>
            <a:roun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2400" b="1">
              <a:solidFill>
                <a:prstClr val="black"/>
              </a:solidFill>
              <a:latin typeface="微软雅黑" panose="020B0503020204020204" pitchFamily="34" charset="-122"/>
              <a:ea typeface="微软雅黑" panose="020B0503020204020204" pitchFamily="34" charset="-122"/>
            </a:endParaRPr>
          </a:p>
        </p:txBody>
      </p:sp>
      <p:sp>
        <p:nvSpPr>
          <p:cNvPr id="573" name="矩形 572">
            <a:extLst>
              <a:ext uri="{FF2B5EF4-FFF2-40B4-BE49-F238E27FC236}">
                <a16:creationId xmlns:a16="http://schemas.microsoft.com/office/drawing/2014/main" id="{207E9938-0B42-4B6E-835B-CD5B2208498D}"/>
              </a:ext>
            </a:extLst>
          </p:cNvPr>
          <p:cNvSpPr/>
          <p:nvPr/>
        </p:nvSpPr>
        <p:spPr bwMode="auto">
          <a:xfrm>
            <a:off x="8031549" y="4731395"/>
            <a:ext cx="2195527" cy="534752"/>
          </a:xfrm>
          <a:prstGeom prst="rect">
            <a:avLst/>
          </a:prstGeom>
          <a:noFill/>
          <a:ln w="12700" cap="rnd">
            <a:solidFill>
              <a:srgbClr val="D3381C"/>
            </a:solidFill>
            <a:roun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2400" b="1">
              <a:solidFill>
                <a:prstClr val="black"/>
              </a:solidFill>
              <a:latin typeface="微软雅黑" panose="020B0503020204020204" pitchFamily="34" charset="-122"/>
              <a:ea typeface="微软雅黑" panose="020B0503020204020204" pitchFamily="34" charset="-122"/>
            </a:endParaRPr>
          </a:p>
        </p:txBody>
      </p:sp>
      <p:sp>
        <p:nvSpPr>
          <p:cNvPr id="574" name="Shape 280">
            <a:extLst>
              <a:ext uri="{FF2B5EF4-FFF2-40B4-BE49-F238E27FC236}">
                <a16:creationId xmlns:a16="http://schemas.microsoft.com/office/drawing/2014/main" id="{37817947-2E40-467C-B22E-8EC95CAB6F7B}"/>
              </a:ext>
            </a:extLst>
          </p:cNvPr>
          <p:cNvSpPr/>
          <p:nvPr/>
        </p:nvSpPr>
        <p:spPr>
          <a:xfrm>
            <a:off x="7191316" y="4894278"/>
            <a:ext cx="1015785" cy="249299"/>
          </a:xfrm>
          <a:prstGeom prst="rect">
            <a:avLst/>
          </a:prstGeom>
          <a:noFill/>
          <a:ln w="12700" cap="flat">
            <a:noFill/>
            <a:miter lim="400000"/>
          </a:ln>
          <a:effectLst/>
        </p:spPr>
        <p:txBody>
          <a:bodyPr wrap="square" lIns="0" tIns="0" rIns="0" bIns="0" numCol="1"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defRPr sz="1800"/>
            </a:pPr>
            <a:r>
              <a:rPr lang="zh-CN" altLang="en-US" b="1" spc="100" dirty="0">
                <a:solidFill>
                  <a:sysClr val="window" lastClr="FFFFFF"/>
                </a:solidFill>
                <a:latin typeface="微软雅黑" panose="020B0503020204020204" pitchFamily="34" charset="-122"/>
                <a:ea typeface="微软雅黑" panose="020B0503020204020204" pitchFamily="34" charset="-122"/>
                <a:cs typeface="Roboto Regular"/>
                <a:sym typeface="Arial" panose="020B0604020202020204" pitchFamily="34" charset="0"/>
              </a:rPr>
              <a:t>汇报时间</a:t>
            </a:r>
            <a:endParaRPr b="1" spc="100" dirty="0">
              <a:solidFill>
                <a:sysClr val="window" lastClr="FFFFFF"/>
              </a:solidFill>
              <a:latin typeface="微软雅黑" panose="020B0503020204020204" pitchFamily="34" charset="-122"/>
              <a:ea typeface="微软雅黑" panose="020B0503020204020204" pitchFamily="34" charset="-122"/>
              <a:cs typeface="Roboto Regular"/>
              <a:sym typeface="Arial" panose="020B0604020202020204" pitchFamily="34" charset="0"/>
            </a:endParaRPr>
          </a:p>
        </p:txBody>
      </p:sp>
      <p:sp>
        <p:nvSpPr>
          <p:cNvPr id="575" name="Shape 280">
            <a:extLst>
              <a:ext uri="{FF2B5EF4-FFF2-40B4-BE49-F238E27FC236}">
                <a16:creationId xmlns:a16="http://schemas.microsoft.com/office/drawing/2014/main" id="{DDA63905-515D-48B2-B5BD-B9A448972EDF}"/>
              </a:ext>
            </a:extLst>
          </p:cNvPr>
          <p:cNvSpPr/>
          <p:nvPr/>
        </p:nvSpPr>
        <p:spPr>
          <a:xfrm>
            <a:off x="8456482" y="4881364"/>
            <a:ext cx="1587858" cy="276999"/>
          </a:xfrm>
          <a:prstGeom prst="rect">
            <a:avLst/>
          </a:prstGeom>
          <a:noFill/>
          <a:ln w="12700" cap="flat">
            <a:noFill/>
            <a:miter lim="400000"/>
          </a:ln>
          <a:effectLst/>
        </p:spPr>
        <p:txBody>
          <a:bodyPr wrap="square" lIns="0" tIns="0" rIns="0" bIns="0" numCol="1"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defRPr sz="1800"/>
            </a:pPr>
            <a:r>
              <a:rPr lang="en-US" altLang="zh-CN" sz="2000" b="1" spc="100" dirty="0">
                <a:solidFill>
                  <a:schemeClr val="accent2">
                    <a:lumMod val="25000"/>
                  </a:schemeClr>
                </a:solidFill>
                <a:latin typeface="微软雅黑" panose="020B0503020204020204" pitchFamily="34" charset="-122"/>
                <a:ea typeface="微软雅黑" panose="020B0503020204020204" pitchFamily="34" charset="-122"/>
                <a:cs typeface="Roboto Regular"/>
                <a:sym typeface="Arial" panose="020B0604020202020204" pitchFamily="34" charset="0"/>
              </a:rPr>
              <a:t>2020.11.30</a:t>
            </a:r>
            <a:endParaRPr sz="2000" b="1" spc="100" dirty="0">
              <a:solidFill>
                <a:schemeClr val="accent2">
                  <a:lumMod val="25000"/>
                </a:schemeClr>
              </a:solidFill>
              <a:latin typeface="微软雅黑" panose="020B0503020204020204" pitchFamily="34" charset="-122"/>
              <a:ea typeface="微软雅黑" panose="020B0503020204020204" pitchFamily="34" charset="-122"/>
              <a:cs typeface="Roboto Regular"/>
              <a:sym typeface="Arial" panose="020B0604020202020204" pitchFamily="34" charset="0"/>
            </a:endParaRPr>
          </a:p>
        </p:txBody>
      </p:sp>
      <p:sp>
        <p:nvSpPr>
          <p:cNvPr id="576" name="文本框 1">
            <a:extLst>
              <a:ext uri="{FF2B5EF4-FFF2-40B4-BE49-F238E27FC236}">
                <a16:creationId xmlns:a16="http://schemas.microsoft.com/office/drawing/2014/main" id="{7EA30647-7CFE-4B93-87AE-DDDC769C6F91}"/>
              </a:ext>
            </a:extLst>
          </p:cNvPr>
          <p:cNvSpPr txBox="1"/>
          <p:nvPr/>
        </p:nvSpPr>
        <p:spPr>
          <a:xfrm>
            <a:off x="2770909" y="2140738"/>
            <a:ext cx="8309341"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spcAft>
                <a:spcPct val="0"/>
              </a:spcAft>
              <a:buFont typeface="Arial" panose="020B0604020202020204" pitchFamily="34" charset="0"/>
              <a:buNone/>
              <a:defRPr/>
            </a:pPr>
            <a:r>
              <a:rPr lang="zh-CN" altLang="en-US" sz="4800" b="1" dirty="0">
                <a:solidFill>
                  <a:srgbClr val="C8141D"/>
                </a:solidFill>
                <a:latin typeface="微软雅黑" panose="020B0503020204020204" pitchFamily="34" charset="-122"/>
                <a:ea typeface="微软雅黑" panose="020B0503020204020204" pitchFamily="34" charset="-122"/>
                <a:sym typeface="+mn-lt"/>
              </a:rPr>
              <a:t>      员工离职预测</a:t>
            </a:r>
            <a:endParaRPr lang="en-US" altLang="zh-CN" sz="4800" b="1" dirty="0">
              <a:solidFill>
                <a:srgbClr val="C8141D"/>
              </a:solidFill>
              <a:latin typeface="微软雅黑" panose="020B0503020204020204" pitchFamily="34" charset="-122"/>
              <a:ea typeface="微软雅黑" panose="020B0503020204020204" pitchFamily="34" charset="-122"/>
              <a:sym typeface="+mn-lt"/>
            </a:endParaRPr>
          </a:p>
          <a:p>
            <a:pPr algn="r">
              <a:spcBef>
                <a:spcPct val="0"/>
              </a:spcBef>
              <a:spcAft>
                <a:spcPct val="0"/>
              </a:spcAft>
              <a:buFont typeface="Arial" panose="020B0604020202020204" pitchFamily="34" charset="0"/>
              <a:buNone/>
              <a:defRPr/>
            </a:pPr>
            <a:r>
              <a:rPr lang="en-US" altLang="zh-CN" sz="4800" b="1" dirty="0">
                <a:solidFill>
                  <a:srgbClr val="C8141D"/>
                </a:solidFill>
                <a:latin typeface="微软雅黑" panose="020B0503020204020204" pitchFamily="34" charset="-122"/>
                <a:ea typeface="微软雅黑" panose="020B0503020204020204" pitchFamily="34" charset="-122"/>
                <a:sym typeface="+mn-lt"/>
              </a:rPr>
              <a:t>——</a:t>
            </a:r>
            <a:r>
              <a:rPr lang="en-US" altLang="zh-CN" sz="4800" b="1" dirty="0" err="1">
                <a:solidFill>
                  <a:srgbClr val="C8141D"/>
                </a:solidFill>
                <a:latin typeface="微软雅黑" panose="020B0503020204020204" pitchFamily="34" charset="-122"/>
                <a:ea typeface="微软雅黑" panose="020B0503020204020204" pitchFamily="34" charset="-122"/>
                <a:sym typeface="+mn-lt"/>
              </a:rPr>
              <a:t>DataCastle</a:t>
            </a:r>
            <a:r>
              <a:rPr lang="zh-CN" altLang="en-US" sz="4800" b="1" dirty="0">
                <a:solidFill>
                  <a:srgbClr val="C8141D"/>
                </a:solidFill>
                <a:latin typeface="微软雅黑" panose="020B0503020204020204" pitchFamily="34" charset="-122"/>
                <a:ea typeface="微软雅黑" panose="020B0503020204020204" pitchFamily="34" charset="-122"/>
                <a:sym typeface="+mn-lt"/>
              </a:rPr>
              <a:t>数据城堡</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5000">
        <p:fade thruBlk="1"/>
      </p:transition>
    </mc:Choice>
    <mc:Fallback xmlns="">
      <p:transition spd="slow" advTm="5000">
        <p:fade thruBlk="1"/>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数据预处理</a:t>
            </a:r>
          </a:p>
        </p:txBody>
      </p:sp>
      <p:sp>
        <p:nvSpPr>
          <p:cNvPr id="41" name="文本框 40"/>
          <p:cNvSpPr txBox="1"/>
          <p:nvPr/>
        </p:nvSpPr>
        <p:spPr>
          <a:xfrm>
            <a:off x="509358" y="1033107"/>
            <a:ext cx="263619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rPr>
              <a:t>舍弃无关属性</a:t>
            </a:r>
          </a:p>
        </p:txBody>
      </p:sp>
      <p:sp>
        <p:nvSpPr>
          <p:cNvPr id="8" name="文本框 7">
            <a:extLst>
              <a:ext uri="{FF2B5EF4-FFF2-40B4-BE49-F238E27FC236}">
                <a16:creationId xmlns:a16="http://schemas.microsoft.com/office/drawing/2014/main" id="{0D99E7F0-0A9C-41D8-9AB4-56B347383E50}"/>
              </a:ext>
            </a:extLst>
          </p:cNvPr>
          <p:cNvSpPr txBox="1"/>
          <p:nvPr/>
        </p:nvSpPr>
        <p:spPr>
          <a:xfrm>
            <a:off x="220493" y="1525199"/>
            <a:ext cx="11751013" cy="2246769"/>
          </a:xfrm>
          <a:prstGeom prst="rect">
            <a:avLst/>
          </a:prstGeom>
          <a:noFill/>
        </p:spPr>
        <p:txBody>
          <a:bodyPr wrap="square" rtlCol="0">
            <a:spAutoFit/>
          </a:bodyPr>
          <a:lstStyle/>
          <a:p>
            <a:r>
              <a:rPr lang="zh-CN" altLang="en-US" sz="2000" dirty="0">
                <a:solidFill>
                  <a:schemeClr val="accent2">
                    <a:lumMod val="25000"/>
                  </a:schemeClr>
                </a:solidFill>
              </a:rPr>
              <a:t>数据中有一些属性的取值是单一值，或者其不同取值对离职没有影响，所以舍弃这些属性。</a:t>
            </a:r>
            <a:endParaRPr lang="en-US" altLang="zh-CN" sz="2000" dirty="0">
              <a:solidFill>
                <a:schemeClr val="accent2">
                  <a:lumMod val="25000"/>
                </a:schemeClr>
              </a:solidFill>
            </a:endParaRPr>
          </a:p>
          <a:p>
            <a:r>
              <a:rPr lang="en-US" altLang="zh-CN" sz="2000" dirty="0">
                <a:solidFill>
                  <a:schemeClr val="accent2">
                    <a:lumMod val="25000"/>
                  </a:schemeClr>
                </a:solidFill>
              </a:rPr>
              <a:t>1.EmployeeNumber</a:t>
            </a:r>
            <a:r>
              <a:rPr lang="zh-CN" altLang="en-US" sz="2000" dirty="0">
                <a:solidFill>
                  <a:schemeClr val="accent2">
                    <a:lumMod val="25000"/>
                  </a:schemeClr>
                </a:solidFill>
              </a:rPr>
              <a:t>员工号码，只是员工的代号，对离职没有影响，舍弃；</a:t>
            </a:r>
            <a:endParaRPr lang="en-US" altLang="zh-CN" sz="2000" dirty="0">
              <a:solidFill>
                <a:schemeClr val="accent2">
                  <a:lumMod val="25000"/>
                </a:schemeClr>
              </a:solidFill>
            </a:endParaRPr>
          </a:p>
          <a:p>
            <a:r>
              <a:rPr lang="en-US" altLang="zh-CN" sz="2000" dirty="0">
                <a:solidFill>
                  <a:schemeClr val="accent2">
                    <a:lumMod val="25000"/>
                  </a:schemeClr>
                </a:solidFill>
              </a:rPr>
              <a:t>2. </a:t>
            </a:r>
            <a:r>
              <a:rPr lang="en-US" altLang="zh-CN" sz="2000" dirty="0" err="1">
                <a:solidFill>
                  <a:schemeClr val="accent2">
                    <a:lumMod val="25000"/>
                  </a:schemeClr>
                </a:solidFill>
              </a:rPr>
              <a:t>StandardHours</a:t>
            </a:r>
            <a:r>
              <a:rPr lang="zh-CN" altLang="en-US" sz="2000" dirty="0">
                <a:solidFill>
                  <a:schemeClr val="accent2">
                    <a:lumMod val="25000"/>
                  </a:schemeClr>
                </a:solidFill>
              </a:rPr>
              <a:t>标准工时，取值全是</a:t>
            </a:r>
            <a:r>
              <a:rPr lang="en-US" altLang="zh-CN" sz="2000" dirty="0">
                <a:solidFill>
                  <a:schemeClr val="accent2">
                    <a:lumMod val="25000"/>
                  </a:schemeClr>
                </a:solidFill>
              </a:rPr>
              <a:t>80</a:t>
            </a:r>
            <a:r>
              <a:rPr lang="zh-CN" altLang="en-US" sz="2000" dirty="0">
                <a:solidFill>
                  <a:schemeClr val="accent2">
                    <a:lumMod val="25000"/>
                  </a:schemeClr>
                </a:solidFill>
              </a:rPr>
              <a:t>，对离职没有影响， 舍弃；</a:t>
            </a:r>
            <a:endParaRPr lang="en-US" altLang="zh-CN" sz="2000" dirty="0">
              <a:solidFill>
                <a:schemeClr val="accent2">
                  <a:lumMod val="25000"/>
                </a:schemeClr>
              </a:solidFill>
            </a:endParaRPr>
          </a:p>
          <a:p>
            <a:r>
              <a:rPr lang="en-US" altLang="zh-CN" sz="2000" dirty="0">
                <a:solidFill>
                  <a:schemeClr val="accent2">
                    <a:lumMod val="25000"/>
                  </a:schemeClr>
                </a:solidFill>
              </a:rPr>
              <a:t>3. Over18</a:t>
            </a:r>
            <a:r>
              <a:rPr lang="zh-CN" altLang="en-US" sz="2000" dirty="0">
                <a:solidFill>
                  <a:schemeClr val="accent2">
                    <a:lumMod val="25000"/>
                  </a:schemeClr>
                </a:solidFill>
              </a:rPr>
              <a:t>年龄是否超过</a:t>
            </a:r>
            <a:r>
              <a:rPr lang="en-US" altLang="zh-CN" sz="2000" dirty="0">
                <a:solidFill>
                  <a:schemeClr val="accent2">
                    <a:lumMod val="25000"/>
                  </a:schemeClr>
                </a:solidFill>
              </a:rPr>
              <a:t>18</a:t>
            </a:r>
            <a:r>
              <a:rPr lang="zh-CN" altLang="en-US" sz="2000" dirty="0">
                <a:solidFill>
                  <a:schemeClr val="accent2">
                    <a:lumMod val="25000"/>
                  </a:schemeClr>
                </a:solidFill>
              </a:rPr>
              <a:t>岁，取值全是</a:t>
            </a:r>
            <a:r>
              <a:rPr lang="en-US" altLang="zh-CN" sz="2000" dirty="0">
                <a:solidFill>
                  <a:schemeClr val="accent2">
                    <a:lumMod val="25000"/>
                  </a:schemeClr>
                </a:solidFill>
              </a:rPr>
              <a:t>Y</a:t>
            </a:r>
            <a:r>
              <a:rPr lang="zh-CN" altLang="en-US" sz="2000" dirty="0">
                <a:solidFill>
                  <a:schemeClr val="accent2">
                    <a:lumMod val="25000"/>
                  </a:schemeClr>
                </a:solidFill>
              </a:rPr>
              <a:t>（</a:t>
            </a:r>
            <a:r>
              <a:rPr lang="en-US" altLang="zh-CN" sz="2000" dirty="0">
                <a:solidFill>
                  <a:schemeClr val="accent2">
                    <a:lumMod val="25000"/>
                  </a:schemeClr>
                </a:solidFill>
              </a:rPr>
              <a:t>YES</a:t>
            </a:r>
            <a:r>
              <a:rPr lang="zh-CN" altLang="en-US" sz="2000" dirty="0">
                <a:solidFill>
                  <a:schemeClr val="accent2">
                    <a:lumMod val="25000"/>
                  </a:schemeClr>
                </a:solidFill>
              </a:rPr>
              <a:t>），对离职没有影响，舍弃；</a:t>
            </a:r>
            <a:endParaRPr lang="en-US" altLang="zh-CN" sz="2000" dirty="0">
              <a:solidFill>
                <a:schemeClr val="accent2">
                  <a:lumMod val="25000"/>
                </a:schemeClr>
              </a:solidFill>
            </a:endParaRPr>
          </a:p>
          <a:p>
            <a:endParaRPr lang="en-US" altLang="zh-CN" sz="2000" b="1" dirty="0">
              <a:solidFill>
                <a:schemeClr val="accent2">
                  <a:lumMod val="25000"/>
                </a:schemeClr>
              </a:solidFill>
            </a:endParaRPr>
          </a:p>
          <a:p>
            <a:r>
              <a:rPr lang="zh-CN" altLang="en-US" sz="2000" b="1" dirty="0">
                <a:solidFill>
                  <a:schemeClr val="accent2">
                    <a:lumMod val="25000"/>
                  </a:schemeClr>
                </a:solidFill>
              </a:rPr>
              <a:t>编写一个函数，用</a:t>
            </a:r>
            <a:r>
              <a:rPr lang="en-US" altLang="zh-CN" sz="2000" b="1" dirty="0" err="1">
                <a:solidFill>
                  <a:schemeClr val="accent2">
                    <a:lumMod val="25000"/>
                  </a:schemeClr>
                </a:solidFill>
              </a:rPr>
              <a:t>DataFrame</a:t>
            </a:r>
            <a:r>
              <a:rPr lang="zh-CN" altLang="en-US" sz="2000" b="1" dirty="0">
                <a:solidFill>
                  <a:schemeClr val="accent2">
                    <a:lumMod val="25000"/>
                  </a:schemeClr>
                </a:solidFill>
              </a:rPr>
              <a:t>的</a:t>
            </a:r>
            <a:r>
              <a:rPr lang="en-US" altLang="zh-CN" sz="2000" b="1" dirty="0">
                <a:solidFill>
                  <a:schemeClr val="accent2">
                    <a:lumMod val="25000"/>
                  </a:schemeClr>
                </a:solidFill>
              </a:rPr>
              <a:t>drop</a:t>
            </a:r>
            <a:r>
              <a:rPr lang="zh-CN" altLang="en-US" sz="2000" b="1" dirty="0">
                <a:solidFill>
                  <a:schemeClr val="accent2">
                    <a:lumMod val="25000"/>
                  </a:schemeClr>
                </a:solidFill>
              </a:rPr>
              <a:t>方法将</a:t>
            </a:r>
            <a:r>
              <a:rPr lang="en-US" altLang="zh-CN" sz="2000" b="1" dirty="0">
                <a:solidFill>
                  <a:schemeClr val="accent2">
                    <a:lumMod val="25000"/>
                  </a:schemeClr>
                </a:solidFill>
              </a:rPr>
              <a:t>train</a:t>
            </a:r>
            <a:r>
              <a:rPr lang="zh-CN" altLang="en-US" sz="2000" b="1" dirty="0">
                <a:solidFill>
                  <a:schemeClr val="accent2">
                    <a:lumMod val="25000"/>
                  </a:schemeClr>
                </a:solidFill>
              </a:rPr>
              <a:t>和</a:t>
            </a:r>
            <a:r>
              <a:rPr lang="en-US" altLang="zh-CN" sz="2000" b="1" dirty="0">
                <a:solidFill>
                  <a:schemeClr val="accent2">
                    <a:lumMod val="25000"/>
                  </a:schemeClr>
                </a:solidFill>
              </a:rPr>
              <a:t>test</a:t>
            </a:r>
            <a:r>
              <a:rPr lang="zh-CN" altLang="en-US" sz="2000" b="1" dirty="0">
                <a:solidFill>
                  <a:schemeClr val="accent2">
                    <a:lumMod val="25000"/>
                  </a:schemeClr>
                </a:solidFill>
              </a:rPr>
              <a:t>中的这些属性舍弃。</a:t>
            </a:r>
            <a:endParaRPr lang="en-US" altLang="zh-CN" sz="2000" b="1" dirty="0">
              <a:solidFill>
                <a:schemeClr val="accent2">
                  <a:lumMod val="25000"/>
                </a:schemeClr>
              </a:solidFill>
            </a:endParaRPr>
          </a:p>
          <a:p>
            <a:endParaRPr lang="zh-CN" altLang="en-US" sz="2000" dirty="0">
              <a:solidFill>
                <a:schemeClr val="accent2">
                  <a:lumMod val="25000"/>
                </a:schemeClr>
              </a:solidFill>
            </a:endParaRPr>
          </a:p>
        </p:txBody>
      </p:sp>
      <p:pic>
        <p:nvPicPr>
          <p:cNvPr id="5" name="图片 4">
            <a:extLst>
              <a:ext uri="{FF2B5EF4-FFF2-40B4-BE49-F238E27FC236}">
                <a16:creationId xmlns:a16="http://schemas.microsoft.com/office/drawing/2014/main" id="{71666AB7-7E84-4798-9C47-3B3BAC3F89E2}"/>
              </a:ext>
            </a:extLst>
          </p:cNvPr>
          <p:cNvPicPr>
            <a:picLocks noChangeAspect="1"/>
          </p:cNvPicPr>
          <p:nvPr/>
        </p:nvPicPr>
        <p:blipFill>
          <a:blip r:embed="rId3"/>
          <a:stretch>
            <a:fillRect/>
          </a:stretch>
        </p:blipFill>
        <p:spPr>
          <a:xfrm>
            <a:off x="1924405" y="3863950"/>
            <a:ext cx="8343188" cy="1937568"/>
          </a:xfrm>
          <a:prstGeom prst="rect">
            <a:avLst/>
          </a:prstGeom>
        </p:spPr>
      </p:pic>
    </p:spTree>
    <p:extLst>
      <p:ext uri="{BB962C8B-B14F-4D97-AF65-F5344CB8AC3E}">
        <p14:creationId xmlns:p14="http://schemas.microsoft.com/office/powerpoint/2010/main" val="788723936"/>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数据预处理</a:t>
            </a:r>
          </a:p>
        </p:txBody>
      </p:sp>
      <p:sp>
        <p:nvSpPr>
          <p:cNvPr id="41" name="文本框 40"/>
          <p:cNvSpPr txBox="1"/>
          <p:nvPr/>
        </p:nvSpPr>
        <p:spPr>
          <a:xfrm>
            <a:off x="509358" y="1033107"/>
            <a:ext cx="263619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rPr>
              <a:t>舍弃无关属性</a:t>
            </a:r>
          </a:p>
        </p:txBody>
      </p:sp>
      <p:sp>
        <p:nvSpPr>
          <p:cNvPr id="8" name="文本框 7">
            <a:extLst>
              <a:ext uri="{FF2B5EF4-FFF2-40B4-BE49-F238E27FC236}">
                <a16:creationId xmlns:a16="http://schemas.microsoft.com/office/drawing/2014/main" id="{0D99E7F0-0A9C-41D8-9AB4-56B347383E50}"/>
              </a:ext>
            </a:extLst>
          </p:cNvPr>
          <p:cNvSpPr txBox="1"/>
          <p:nvPr/>
        </p:nvSpPr>
        <p:spPr>
          <a:xfrm>
            <a:off x="220493" y="1525199"/>
            <a:ext cx="11751013" cy="1631216"/>
          </a:xfrm>
          <a:prstGeom prst="rect">
            <a:avLst/>
          </a:prstGeom>
          <a:noFill/>
        </p:spPr>
        <p:txBody>
          <a:bodyPr wrap="square" rtlCol="0">
            <a:spAutoFit/>
          </a:bodyPr>
          <a:lstStyle/>
          <a:p>
            <a:r>
              <a:rPr lang="zh-CN" altLang="en-US" sz="2000" dirty="0">
                <a:solidFill>
                  <a:schemeClr val="accent2">
                    <a:lumMod val="25000"/>
                  </a:schemeClr>
                </a:solidFill>
              </a:rPr>
              <a:t>对二进制型和序数型属性进行柱状图分析，观察不同取值是否对离职有显著影响。</a:t>
            </a:r>
            <a:endParaRPr lang="en-US" altLang="zh-CN" sz="2000" dirty="0">
              <a:solidFill>
                <a:schemeClr val="accent2">
                  <a:lumMod val="25000"/>
                </a:schemeClr>
              </a:solidFill>
            </a:endParaRPr>
          </a:p>
          <a:p>
            <a:r>
              <a:rPr lang="en-US" altLang="zh-CN" sz="2000" dirty="0">
                <a:solidFill>
                  <a:schemeClr val="accent2">
                    <a:lumMod val="25000"/>
                  </a:schemeClr>
                </a:solidFill>
              </a:rPr>
              <a:t>1.Gender</a:t>
            </a:r>
            <a:r>
              <a:rPr lang="zh-CN" altLang="en-US" sz="2000" dirty="0">
                <a:solidFill>
                  <a:schemeClr val="accent2">
                    <a:lumMod val="25000"/>
                  </a:schemeClr>
                </a:solidFill>
              </a:rPr>
              <a:t>性别，不同性别对离职的影响几乎没有差异，舍弃。</a:t>
            </a:r>
            <a:endParaRPr lang="en-US" altLang="zh-CN" sz="2000" dirty="0">
              <a:solidFill>
                <a:schemeClr val="accent2">
                  <a:lumMod val="25000"/>
                </a:schemeClr>
              </a:solidFill>
            </a:endParaRPr>
          </a:p>
          <a:p>
            <a:endParaRPr lang="en-US" altLang="zh-CN" sz="2000" dirty="0">
              <a:solidFill>
                <a:schemeClr val="accent2">
                  <a:lumMod val="25000"/>
                </a:schemeClr>
              </a:solidFill>
            </a:endParaRPr>
          </a:p>
          <a:p>
            <a:r>
              <a:rPr lang="zh-CN" altLang="en-US" sz="2000" b="1" dirty="0">
                <a:solidFill>
                  <a:schemeClr val="accent2">
                    <a:lumMod val="25000"/>
                  </a:schemeClr>
                </a:solidFill>
              </a:rPr>
              <a:t>用</a:t>
            </a:r>
            <a:r>
              <a:rPr lang="en-US" altLang="zh-CN" sz="2000" b="1" dirty="0" err="1">
                <a:solidFill>
                  <a:schemeClr val="accent2">
                    <a:lumMod val="25000"/>
                  </a:schemeClr>
                </a:solidFill>
              </a:rPr>
              <a:t>DataFrame</a:t>
            </a:r>
            <a:r>
              <a:rPr lang="zh-CN" altLang="en-US" sz="2000" b="1" dirty="0">
                <a:solidFill>
                  <a:schemeClr val="accent2">
                    <a:lumMod val="25000"/>
                  </a:schemeClr>
                </a:solidFill>
              </a:rPr>
              <a:t>的</a:t>
            </a:r>
            <a:r>
              <a:rPr lang="en-US" altLang="zh-CN" sz="2000" b="1" dirty="0">
                <a:solidFill>
                  <a:schemeClr val="accent2">
                    <a:lumMod val="25000"/>
                  </a:schemeClr>
                </a:solidFill>
              </a:rPr>
              <a:t>drop</a:t>
            </a:r>
            <a:r>
              <a:rPr lang="zh-CN" altLang="en-US" sz="2000" b="1" dirty="0">
                <a:solidFill>
                  <a:schemeClr val="accent2">
                    <a:lumMod val="25000"/>
                  </a:schemeClr>
                </a:solidFill>
              </a:rPr>
              <a:t>方法将</a:t>
            </a:r>
            <a:r>
              <a:rPr lang="en-US" altLang="zh-CN" sz="2000" b="1" dirty="0">
                <a:solidFill>
                  <a:schemeClr val="accent2">
                    <a:lumMod val="25000"/>
                  </a:schemeClr>
                </a:solidFill>
              </a:rPr>
              <a:t>train</a:t>
            </a:r>
            <a:r>
              <a:rPr lang="zh-CN" altLang="en-US" sz="2000" b="1" dirty="0">
                <a:solidFill>
                  <a:schemeClr val="accent2">
                    <a:lumMod val="25000"/>
                  </a:schemeClr>
                </a:solidFill>
              </a:rPr>
              <a:t>和</a:t>
            </a:r>
            <a:r>
              <a:rPr lang="en-US" altLang="zh-CN" sz="2000" b="1" dirty="0">
                <a:solidFill>
                  <a:schemeClr val="accent2">
                    <a:lumMod val="25000"/>
                  </a:schemeClr>
                </a:solidFill>
              </a:rPr>
              <a:t>test</a:t>
            </a:r>
            <a:r>
              <a:rPr lang="zh-CN" altLang="en-US" sz="2000" b="1" dirty="0">
                <a:solidFill>
                  <a:schemeClr val="accent2">
                    <a:lumMod val="25000"/>
                  </a:schemeClr>
                </a:solidFill>
              </a:rPr>
              <a:t>中的</a:t>
            </a:r>
            <a:r>
              <a:rPr lang="en-US" altLang="zh-CN" sz="2000" b="1" dirty="0">
                <a:solidFill>
                  <a:schemeClr val="accent2">
                    <a:lumMod val="25000"/>
                  </a:schemeClr>
                </a:solidFill>
              </a:rPr>
              <a:t>Gender</a:t>
            </a:r>
            <a:r>
              <a:rPr lang="zh-CN" altLang="en-US" sz="2000" b="1" dirty="0">
                <a:solidFill>
                  <a:schemeClr val="accent2">
                    <a:lumMod val="25000"/>
                  </a:schemeClr>
                </a:solidFill>
              </a:rPr>
              <a:t>属性舍弃。</a:t>
            </a:r>
            <a:endParaRPr lang="en-US" altLang="zh-CN" sz="2000" b="1" dirty="0">
              <a:solidFill>
                <a:schemeClr val="accent2">
                  <a:lumMod val="25000"/>
                </a:schemeClr>
              </a:solidFill>
            </a:endParaRPr>
          </a:p>
          <a:p>
            <a:endParaRPr lang="en-US" altLang="zh-CN" sz="2000" dirty="0">
              <a:solidFill>
                <a:schemeClr val="accent2">
                  <a:lumMod val="25000"/>
                </a:schemeClr>
              </a:solidFill>
            </a:endParaRPr>
          </a:p>
        </p:txBody>
      </p:sp>
      <p:pic>
        <p:nvPicPr>
          <p:cNvPr id="7" name="图片 6">
            <a:extLst>
              <a:ext uri="{FF2B5EF4-FFF2-40B4-BE49-F238E27FC236}">
                <a16:creationId xmlns:a16="http://schemas.microsoft.com/office/drawing/2014/main" id="{BB1711B3-9D76-4F3C-A504-B4EFB4017901}"/>
              </a:ext>
            </a:extLst>
          </p:cNvPr>
          <p:cNvPicPr/>
          <p:nvPr/>
        </p:nvPicPr>
        <p:blipFill>
          <a:blip r:embed="rId3"/>
          <a:stretch>
            <a:fillRect/>
          </a:stretch>
        </p:blipFill>
        <p:spPr>
          <a:xfrm>
            <a:off x="7417022" y="2640338"/>
            <a:ext cx="4282631" cy="3695863"/>
          </a:xfrm>
          <a:prstGeom prst="rect">
            <a:avLst/>
          </a:prstGeom>
        </p:spPr>
      </p:pic>
      <p:sp>
        <p:nvSpPr>
          <p:cNvPr id="9" name="文本框 8">
            <a:extLst>
              <a:ext uri="{FF2B5EF4-FFF2-40B4-BE49-F238E27FC236}">
                <a16:creationId xmlns:a16="http://schemas.microsoft.com/office/drawing/2014/main" id="{E66DC165-E0A4-45AB-80FC-38EC9DB13756}"/>
              </a:ext>
            </a:extLst>
          </p:cNvPr>
          <p:cNvSpPr txBox="1"/>
          <p:nvPr/>
        </p:nvSpPr>
        <p:spPr>
          <a:xfrm>
            <a:off x="9003510" y="6336201"/>
            <a:ext cx="1109654" cy="707886"/>
          </a:xfrm>
          <a:prstGeom prst="rect">
            <a:avLst/>
          </a:prstGeom>
          <a:noFill/>
        </p:spPr>
        <p:txBody>
          <a:bodyPr wrap="square" rtlCol="0">
            <a:spAutoFit/>
          </a:bodyPr>
          <a:lstStyle/>
          <a:p>
            <a:pPr algn="ctr"/>
            <a:r>
              <a:rPr lang="en-US" altLang="zh-CN" sz="2000" b="1" dirty="0">
                <a:solidFill>
                  <a:schemeClr val="accent2">
                    <a:lumMod val="25000"/>
                  </a:schemeClr>
                </a:solidFill>
              </a:rPr>
              <a:t>Gender</a:t>
            </a:r>
          </a:p>
          <a:p>
            <a:pPr algn="ctr"/>
            <a:endParaRPr lang="zh-CN" altLang="en-US" sz="2000" b="1" dirty="0">
              <a:solidFill>
                <a:schemeClr val="accent2">
                  <a:lumMod val="25000"/>
                </a:schemeClr>
              </a:solidFill>
            </a:endParaRPr>
          </a:p>
        </p:txBody>
      </p:sp>
      <p:pic>
        <p:nvPicPr>
          <p:cNvPr id="4" name="图片 3">
            <a:extLst>
              <a:ext uri="{FF2B5EF4-FFF2-40B4-BE49-F238E27FC236}">
                <a16:creationId xmlns:a16="http://schemas.microsoft.com/office/drawing/2014/main" id="{32713044-5F13-4916-A59C-E9A65A463819}"/>
              </a:ext>
            </a:extLst>
          </p:cNvPr>
          <p:cNvPicPr>
            <a:picLocks noChangeAspect="1"/>
          </p:cNvPicPr>
          <p:nvPr/>
        </p:nvPicPr>
        <p:blipFill>
          <a:blip r:embed="rId4"/>
          <a:stretch>
            <a:fillRect/>
          </a:stretch>
        </p:blipFill>
        <p:spPr>
          <a:xfrm>
            <a:off x="492347" y="3867495"/>
            <a:ext cx="6551782" cy="1241548"/>
          </a:xfrm>
          <a:prstGeom prst="rect">
            <a:avLst/>
          </a:prstGeom>
        </p:spPr>
      </p:pic>
    </p:spTree>
    <p:extLst>
      <p:ext uri="{BB962C8B-B14F-4D97-AF65-F5344CB8AC3E}">
        <p14:creationId xmlns:p14="http://schemas.microsoft.com/office/powerpoint/2010/main" val="341550761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数据预处理</a:t>
            </a:r>
          </a:p>
        </p:txBody>
      </p:sp>
      <p:sp>
        <p:nvSpPr>
          <p:cNvPr id="41" name="文本框 40"/>
          <p:cNvSpPr txBox="1"/>
          <p:nvPr/>
        </p:nvSpPr>
        <p:spPr>
          <a:xfrm>
            <a:off x="509358" y="1033107"/>
            <a:ext cx="263619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rPr>
              <a:t>定性属性定量化</a:t>
            </a:r>
          </a:p>
        </p:txBody>
      </p:sp>
      <p:sp>
        <p:nvSpPr>
          <p:cNvPr id="8" name="文本框 7">
            <a:extLst>
              <a:ext uri="{FF2B5EF4-FFF2-40B4-BE49-F238E27FC236}">
                <a16:creationId xmlns:a16="http://schemas.microsoft.com/office/drawing/2014/main" id="{0D99E7F0-0A9C-41D8-9AB4-56B347383E50}"/>
              </a:ext>
            </a:extLst>
          </p:cNvPr>
          <p:cNvSpPr txBox="1"/>
          <p:nvPr/>
        </p:nvSpPr>
        <p:spPr>
          <a:xfrm>
            <a:off x="220493" y="1525199"/>
            <a:ext cx="11751013" cy="2862322"/>
          </a:xfrm>
          <a:prstGeom prst="rect">
            <a:avLst/>
          </a:prstGeom>
          <a:noFill/>
        </p:spPr>
        <p:txBody>
          <a:bodyPr wrap="square" rtlCol="0">
            <a:spAutoFit/>
          </a:bodyPr>
          <a:lstStyle/>
          <a:p>
            <a:r>
              <a:rPr lang="zh-CN" altLang="en-US" sz="2000" dirty="0">
                <a:solidFill>
                  <a:schemeClr val="accent2">
                    <a:lumMod val="25000"/>
                  </a:schemeClr>
                </a:solidFill>
              </a:rPr>
              <a:t>对字符表示的序数型和二进制型属性，将其转换为数值。</a:t>
            </a:r>
            <a:endParaRPr lang="en-US" altLang="zh-CN" sz="2000" dirty="0">
              <a:solidFill>
                <a:schemeClr val="accent2">
                  <a:lumMod val="25000"/>
                </a:schemeClr>
              </a:solidFill>
            </a:endParaRPr>
          </a:p>
          <a:p>
            <a:r>
              <a:rPr lang="en-US" altLang="zh-CN" sz="2000" dirty="0">
                <a:solidFill>
                  <a:schemeClr val="accent2">
                    <a:lumMod val="25000"/>
                  </a:schemeClr>
                </a:solidFill>
              </a:rPr>
              <a:t>1.BusinessTravel</a:t>
            </a:r>
            <a:r>
              <a:rPr lang="zh-CN" altLang="en-US" sz="2000" dirty="0">
                <a:solidFill>
                  <a:schemeClr val="accent2">
                    <a:lumMod val="25000"/>
                  </a:schemeClr>
                </a:solidFill>
              </a:rPr>
              <a:t>商务差旅频率，出差对离职影响显著，</a:t>
            </a:r>
            <a:r>
              <a:rPr lang="en-US" altLang="zh-CN" sz="2000" dirty="0">
                <a:solidFill>
                  <a:schemeClr val="accent2">
                    <a:lumMod val="25000"/>
                  </a:schemeClr>
                </a:solidFill>
              </a:rPr>
              <a:t> Non-Travel</a:t>
            </a:r>
            <a:r>
              <a:rPr lang="zh-CN" altLang="en-US" sz="2000" dirty="0">
                <a:solidFill>
                  <a:schemeClr val="accent2">
                    <a:lumMod val="25000"/>
                  </a:schemeClr>
                </a:solidFill>
              </a:rPr>
              <a:t>转换成</a:t>
            </a:r>
            <a:r>
              <a:rPr lang="en-US" altLang="zh-CN" sz="2000" dirty="0">
                <a:solidFill>
                  <a:schemeClr val="accent2">
                    <a:lumMod val="25000"/>
                  </a:schemeClr>
                </a:solidFill>
              </a:rPr>
              <a:t>0</a:t>
            </a:r>
            <a:r>
              <a:rPr lang="zh-CN" altLang="en-US" sz="2000" dirty="0">
                <a:solidFill>
                  <a:schemeClr val="accent2">
                    <a:lumMod val="25000"/>
                  </a:schemeClr>
                </a:solidFill>
              </a:rPr>
              <a:t>，</a:t>
            </a:r>
            <a:r>
              <a:rPr lang="en-US" altLang="zh-CN" sz="2000" dirty="0">
                <a:solidFill>
                  <a:schemeClr val="accent2">
                    <a:lumMod val="25000"/>
                  </a:schemeClr>
                </a:solidFill>
              </a:rPr>
              <a:t> </a:t>
            </a:r>
            <a:r>
              <a:rPr lang="en-US" altLang="zh-CN" sz="2000" dirty="0" err="1">
                <a:solidFill>
                  <a:schemeClr val="accent2">
                    <a:lumMod val="25000"/>
                  </a:schemeClr>
                </a:solidFill>
              </a:rPr>
              <a:t>Travel_Rarely</a:t>
            </a:r>
            <a:r>
              <a:rPr lang="zh-CN" altLang="en-US" sz="2000" dirty="0">
                <a:solidFill>
                  <a:schemeClr val="accent2">
                    <a:lumMod val="25000"/>
                  </a:schemeClr>
                </a:solidFill>
              </a:rPr>
              <a:t>转换成</a:t>
            </a:r>
            <a:r>
              <a:rPr lang="en-US" altLang="zh-CN" sz="2000" dirty="0">
                <a:solidFill>
                  <a:schemeClr val="accent2">
                    <a:lumMod val="25000"/>
                  </a:schemeClr>
                </a:solidFill>
              </a:rPr>
              <a:t>1</a:t>
            </a:r>
            <a:r>
              <a:rPr lang="zh-CN" altLang="en-US" sz="2000" dirty="0">
                <a:solidFill>
                  <a:schemeClr val="accent2">
                    <a:lumMod val="25000"/>
                  </a:schemeClr>
                </a:solidFill>
              </a:rPr>
              <a:t>，</a:t>
            </a:r>
            <a:r>
              <a:rPr lang="en-US" altLang="zh-CN" sz="2000" dirty="0">
                <a:solidFill>
                  <a:schemeClr val="accent2">
                    <a:lumMod val="25000"/>
                  </a:schemeClr>
                </a:solidFill>
              </a:rPr>
              <a:t> </a:t>
            </a:r>
            <a:r>
              <a:rPr lang="en-US" altLang="zh-CN" sz="2000" dirty="0" err="1">
                <a:solidFill>
                  <a:schemeClr val="accent2">
                    <a:lumMod val="25000"/>
                  </a:schemeClr>
                </a:solidFill>
              </a:rPr>
              <a:t>Travel_Frequently</a:t>
            </a:r>
            <a:r>
              <a:rPr lang="zh-CN" altLang="en-US" sz="2000" dirty="0">
                <a:solidFill>
                  <a:schemeClr val="accent2">
                    <a:lumMod val="25000"/>
                  </a:schemeClr>
                </a:solidFill>
              </a:rPr>
              <a:t>转换成</a:t>
            </a:r>
            <a:r>
              <a:rPr lang="en-US" altLang="zh-CN" sz="2000" dirty="0">
                <a:solidFill>
                  <a:schemeClr val="accent2">
                    <a:lumMod val="25000"/>
                  </a:schemeClr>
                </a:solidFill>
              </a:rPr>
              <a:t>2</a:t>
            </a:r>
            <a:r>
              <a:rPr lang="zh-CN" altLang="en-US" sz="2000" dirty="0">
                <a:solidFill>
                  <a:schemeClr val="accent2">
                    <a:lumMod val="25000"/>
                  </a:schemeClr>
                </a:solidFill>
              </a:rPr>
              <a:t>。</a:t>
            </a:r>
            <a:endParaRPr lang="en-US" altLang="zh-CN" sz="2000" dirty="0">
              <a:solidFill>
                <a:schemeClr val="accent2">
                  <a:lumMod val="25000"/>
                </a:schemeClr>
              </a:solidFill>
            </a:endParaRPr>
          </a:p>
          <a:p>
            <a:endParaRPr lang="en-US" altLang="zh-CN" sz="2000" b="1" dirty="0">
              <a:solidFill>
                <a:schemeClr val="accent2">
                  <a:lumMod val="25000"/>
                </a:schemeClr>
              </a:solidFill>
            </a:endParaRPr>
          </a:p>
          <a:p>
            <a:r>
              <a:rPr lang="zh-CN" altLang="en-US" sz="2000" b="1" dirty="0">
                <a:solidFill>
                  <a:schemeClr val="accent2">
                    <a:lumMod val="25000"/>
                  </a:schemeClr>
                </a:solidFill>
              </a:rPr>
              <a:t>用</a:t>
            </a:r>
            <a:r>
              <a:rPr lang="en-US" altLang="zh-CN" sz="2000" b="1" dirty="0">
                <a:solidFill>
                  <a:schemeClr val="accent2">
                    <a:lumMod val="25000"/>
                  </a:schemeClr>
                </a:solidFill>
              </a:rPr>
              <a:t>Series</a:t>
            </a:r>
            <a:r>
              <a:rPr lang="zh-CN" altLang="en-US" sz="2000" b="1" dirty="0">
                <a:solidFill>
                  <a:schemeClr val="accent2">
                    <a:lumMod val="25000"/>
                  </a:schemeClr>
                </a:solidFill>
              </a:rPr>
              <a:t>的</a:t>
            </a:r>
            <a:r>
              <a:rPr lang="en-US" altLang="zh-CN" sz="2000" b="1" dirty="0">
                <a:solidFill>
                  <a:schemeClr val="accent2">
                    <a:lumMod val="25000"/>
                  </a:schemeClr>
                </a:solidFill>
              </a:rPr>
              <a:t>map</a:t>
            </a:r>
            <a:r>
              <a:rPr lang="zh-CN" altLang="en-US" sz="2000" b="1" dirty="0">
                <a:solidFill>
                  <a:schemeClr val="accent2">
                    <a:lumMod val="25000"/>
                  </a:schemeClr>
                </a:solidFill>
              </a:rPr>
              <a:t>方法转换成数值。</a:t>
            </a:r>
            <a:endParaRPr lang="en-US" altLang="zh-CN" sz="2000" b="1" dirty="0">
              <a:solidFill>
                <a:schemeClr val="accent2">
                  <a:lumMod val="25000"/>
                </a:schemeClr>
              </a:solidFill>
            </a:endParaRPr>
          </a:p>
          <a:p>
            <a:endParaRPr lang="en-US" altLang="zh-CN" sz="2000" dirty="0">
              <a:solidFill>
                <a:schemeClr val="accent2">
                  <a:lumMod val="25000"/>
                </a:schemeClr>
              </a:solidFill>
            </a:endParaRPr>
          </a:p>
          <a:p>
            <a:endParaRPr lang="en-US" altLang="zh-CN" sz="2000" dirty="0">
              <a:solidFill>
                <a:schemeClr val="accent2">
                  <a:lumMod val="25000"/>
                </a:schemeClr>
              </a:solidFill>
            </a:endParaRPr>
          </a:p>
          <a:p>
            <a:pPr marL="342900" indent="-342900">
              <a:buAutoNum type="arabicPeriod"/>
            </a:pPr>
            <a:endParaRPr lang="en-US" altLang="zh-CN" sz="2000" dirty="0">
              <a:solidFill>
                <a:schemeClr val="accent2">
                  <a:lumMod val="25000"/>
                </a:schemeClr>
              </a:solidFill>
            </a:endParaRPr>
          </a:p>
          <a:p>
            <a:pPr marL="342900" indent="-342900">
              <a:buAutoNum type="arabicPeriod"/>
            </a:pPr>
            <a:endParaRPr lang="en-US" altLang="zh-CN" sz="2000" dirty="0">
              <a:solidFill>
                <a:schemeClr val="accent2">
                  <a:lumMod val="25000"/>
                </a:schemeClr>
              </a:solidFill>
            </a:endParaRPr>
          </a:p>
        </p:txBody>
      </p:sp>
      <p:sp>
        <p:nvSpPr>
          <p:cNvPr id="9" name="文本框 8">
            <a:extLst>
              <a:ext uri="{FF2B5EF4-FFF2-40B4-BE49-F238E27FC236}">
                <a16:creationId xmlns:a16="http://schemas.microsoft.com/office/drawing/2014/main" id="{E66DC165-E0A4-45AB-80FC-38EC9DB13756}"/>
              </a:ext>
            </a:extLst>
          </p:cNvPr>
          <p:cNvSpPr txBox="1"/>
          <p:nvPr/>
        </p:nvSpPr>
        <p:spPr>
          <a:xfrm>
            <a:off x="8239899" y="6201304"/>
            <a:ext cx="2105206" cy="646331"/>
          </a:xfrm>
          <a:prstGeom prst="rect">
            <a:avLst/>
          </a:prstGeom>
          <a:noFill/>
        </p:spPr>
        <p:txBody>
          <a:bodyPr wrap="square" rtlCol="0">
            <a:spAutoFit/>
          </a:bodyPr>
          <a:lstStyle/>
          <a:p>
            <a:pPr algn="ctr"/>
            <a:r>
              <a:rPr lang="en-US" altLang="zh-CN" b="1" dirty="0" err="1">
                <a:solidFill>
                  <a:schemeClr val="accent2">
                    <a:lumMod val="25000"/>
                  </a:schemeClr>
                </a:solidFill>
              </a:rPr>
              <a:t>BusinesTravel</a:t>
            </a:r>
            <a:endParaRPr lang="en-US" altLang="zh-CN" b="1" dirty="0">
              <a:solidFill>
                <a:schemeClr val="accent2">
                  <a:lumMod val="25000"/>
                </a:schemeClr>
              </a:solidFill>
            </a:endParaRPr>
          </a:p>
          <a:p>
            <a:pPr algn="ctr"/>
            <a:endParaRPr lang="zh-CN" altLang="en-US" b="1" dirty="0">
              <a:solidFill>
                <a:schemeClr val="accent2">
                  <a:lumMod val="25000"/>
                </a:schemeClr>
              </a:solidFill>
            </a:endParaRPr>
          </a:p>
        </p:txBody>
      </p:sp>
      <p:pic>
        <p:nvPicPr>
          <p:cNvPr id="11" name="图片 10">
            <a:extLst>
              <a:ext uri="{FF2B5EF4-FFF2-40B4-BE49-F238E27FC236}">
                <a16:creationId xmlns:a16="http://schemas.microsoft.com/office/drawing/2014/main" id="{B886FDF0-6206-418B-B132-49D4B7ECDC9A}"/>
              </a:ext>
            </a:extLst>
          </p:cNvPr>
          <p:cNvPicPr/>
          <p:nvPr/>
        </p:nvPicPr>
        <p:blipFill>
          <a:blip r:embed="rId3"/>
          <a:stretch>
            <a:fillRect/>
          </a:stretch>
        </p:blipFill>
        <p:spPr>
          <a:xfrm>
            <a:off x="6873152" y="2589424"/>
            <a:ext cx="4838700" cy="3611880"/>
          </a:xfrm>
          <a:prstGeom prst="rect">
            <a:avLst/>
          </a:prstGeom>
        </p:spPr>
      </p:pic>
      <p:pic>
        <p:nvPicPr>
          <p:cNvPr id="7" name="图片 6">
            <a:extLst>
              <a:ext uri="{FF2B5EF4-FFF2-40B4-BE49-F238E27FC236}">
                <a16:creationId xmlns:a16="http://schemas.microsoft.com/office/drawing/2014/main" id="{6B079311-DC64-4D7F-BD58-FDAFCAD3BCE2}"/>
              </a:ext>
            </a:extLst>
          </p:cNvPr>
          <p:cNvPicPr>
            <a:picLocks noChangeAspect="1"/>
          </p:cNvPicPr>
          <p:nvPr/>
        </p:nvPicPr>
        <p:blipFill>
          <a:blip r:embed="rId4"/>
          <a:stretch>
            <a:fillRect/>
          </a:stretch>
        </p:blipFill>
        <p:spPr>
          <a:xfrm>
            <a:off x="295829" y="3480765"/>
            <a:ext cx="6310282" cy="1948286"/>
          </a:xfrm>
          <a:prstGeom prst="rect">
            <a:avLst/>
          </a:prstGeom>
        </p:spPr>
      </p:pic>
    </p:spTree>
    <p:extLst>
      <p:ext uri="{BB962C8B-B14F-4D97-AF65-F5344CB8AC3E}">
        <p14:creationId xmlns:p14="http://schemas.microsoft.com/office/powerpoint/2010/main" val="2128195586"/>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数据预处理</a:t>
            </a:r>
          </a:p>
        </p:txBody>
      </p:sp>
      <p:sp>
        <p:nvSpPr>
          <p:cNvPr id="41" name="文本框 40"/>
          <p:cNvSpPr txBox="1"/>
          <p:nvPr/>
        </p:nvSpPr>
        <p:spPr>
          <a:xfrm>
            <a:off x="509358" y="1033107"/>
            <a:ext cx="263619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rPr>
              <a:t>定性属性定量化</a:t>
            </a:r>
          </a:p>
        </p:txBody>
      </p:sp>
      <p:sp>
        <p:nvSpPr>
          <p:cNvPr id="8" name="文本框 7">
            <a:extLst>
              <a:ext uri="{FF2B5EF4-FFF2-40B4-BE49-F238E27FC236}">
                <a16:creationId xmlns:a16="http://schemas.microsoft.com/office/drawing/2014/main" id="{0D99E7F0-0A9C-41D8-9AB4-56B347383E50}"/>
              </a:ext>
            </a:extLst>
          </p:cNvPr>
          <p:cNvSpPr txBox="1"/>
          <p:nvPr/>
        </p:nvSpPr>
        <p:spPr>
          <a:xfrm>
            <a:off x="220493" y="1525199"/>
            <a:ext cx="11751013" cy="2554545"/>
          </a:xfrm>
          <a:prstGeom prst="rect">
            <a:avLst/>
          </a:prstGeom>
          <a:noFill/>
        </p:spPr>
        <p:txBody>
          <a:bodyPr wrap="square" rtlCol="0">
            <a:spAutoFit/>
          </a:bodyPr>
          <a:lstStyle/>
          <a:p>
            <a:endParaRPr lang="en-US" altLang="zh-CN" sz="2000" dirty="0">
              <a:solidFill>
                <a:schemeClr val="accent2">
                  <a:lumMod val="25000"/>
                </a:schemeClr>
              </a:solidFill>
            </a:endParaRPr>
          </a:p>
          <a:p>
            <a:r>
              <a:rPr lang="en-US" altLang="zh-CN" sz="2000" dirty="0">
                <a:solidFill>
                  <a:schemeClr val="accent2">
                    <a:lumMod val="25000"/>
                  </a:schemeClr>
                </a:solidFill>
              </a:rPr>
              <a:t>2.OverTime</a:t>
            </a:r>
            <a:r>
              <a:rPr lang="zh-CN" altLang="en-US" sz="2000" dirty="0">
                <a:solidFill>
                  <a:schemeClr val="accent2">
                    <a:lumMod val="25000"/>
                  </a:schemeClr>
                </a:solidFill>
              </a:rPr>
              <a:t>是否加班，加班对离职影响十分显著，</a:t>
            </a:r>
            <a:r>
              <a:rPr lang="en-US" altLang="zh-CN" sz="2000" dirty="0">
                <a:solidFill>
                  <a:schemeClr val="accent2">
                    <a:lumMod val="25000"/>
                  </a:schemeClr>
                </a:solidFill>
              </a:rPr>
              <a:t>No</a:t>
            </a:r>
            <a:r>
              <a:rPr lang="zh-CN" altLang="en-US" sz="2000" dirty="0">
                <a:solidFill>
                  <a:schemeClr val="accent2">
                    <a:lumMod val="25000"/>
                  </a:schemeClr>
                </a:solidFill>
              </a:rPr>
              <a:t>转换成</a:t>
            </a:r>
            <a:r>
              <a:rPr lang="en-US" altLang="zh-CN" sz="2000" dirty="0">
                <a:solidFill>
                  <a:schemeClr val="accent2">
                    <a:lumMod val="25000"/>
                  </a:schemeClr>
                </a:solidFill>
              </a:rPr>
              <a:t>0</a:t>
            </a:r>
            <a:r>
              <a:rPr lang="zh-CN" altLang="en-US" sz="2000" dirty="0">
                <a:solidFill>
                  <a:schemeClr val="accent2">
                    <a:lumMod val="25000"/>
                  </a:schemeClr>
                </a:solidFill>
              </a:rPr>
              <a:t>，</a:t>
            </a:r>
            <a:r>
              <a:rPr lang="en-US" altLang="zh-CN" sz="2000" dirty="0">
                <a:solidFill>
                  <a:schemeClr val="accent2">
                    <a:lumMod val="25000"/>
                  </a:schemeClr>
                </a:solidFill>
              </a:rPr>
              <a:t>Yes</a:t>
            </a:r>
            <a:r>
              <a:rPr lang="zh-CN" altLang="en-US" sz="2000" dirty="0">
                <a:solidFill>
                  <a:schemeClr val="accent2">
                    <a:lumMod val="25000"/>
                  </a:schemeClr>
                </a:solidFill>
              </a:rPr>
              <a:t>转换成</a:t>
            </a:r>
            <a:r>
              <a:rPr lang="en-US" altLang="zh-CN" sz="2000" dirty="0">
                <a:solidFill>
                  <a:schemeClr val="accent2">
                    <a:lumMod val="25000"/>
                  </a:schemeClr>
                </a:solidFill>
              </a:rPr>
              <a:t>1</a:t>
            </a:r>
            <a:r>
              <a:rPr lang="zh-CN" altLang="en-US" sz="2000" dirty="0">
                <a:solidFill>
                  <a:schemeClr val="accent2">
                    <a:lumMod val="25000"/>
                  </a:schemeClr>
                </a:solidFill>
              </a:rPr>
              <a:t>。</a:t>
            </a:r>
            <a:endParaRPr lang="en-US" altLang="zh-CN" sz="2000" dirty="0">
              <a:solidFill>
                <a:schemeClr val="accent2">
                  <a:lumMod val="25000"/>
                </a:schemeClr>
              </a:solidFill>
            </a:endParaRPr>
          </a:p>
          <a:p>
            <a:endParaRPr lang="en-US" altLang="zh-CN" sz="2000" b="1" dirty="0">
              <a:solidFill>
                <a:schemeClr val="accent2">
                  <a:lumMod val="25000"/>
                </a:schemeClr>
              </a:solidFill>
            </a:endParaRPr>
          </a:p>
          <a:p>
            <a:r>
              <a:rPr lang="zh-CN" altLang="en-US" sz="2000" b="1" dirty="0">
                <a:solidFill>
                  <a:schemeClr val="accent2">
                    <a:lumMod val="25000"/>
                  </a:schemeClr>
                </a:solidFill>
              </a:rPr>
              <a:t>用</a:t>
            </a:r>
            <a:r>
              <a:rPr lang="en-US" altLang="zh-CN" sz="2000" b="1" dirty="0">
                <a:solidFill>
                  <a:schemeClr val="accent2">
                    <a:lumMod val="25000"/>
                  </a:schemeClr>
                </a:solidFill>
              </a:rPr>
              <a:t>Series</a:t>
            </a:r>
            <a:r>
              <a:rPr lang="zh-CN" altLang="en-US" sz="2000" b="1" dirty="0">
                <a:solidFill>
                  <a:schemeClr val="accent2">
                    <a:lumMod val="25000"/>
                  </a:schemeClr>
                </a:solidFill>
              </a:rPr>
              <a:t>的</a:t>
            </a:r>
            <a:r>
              <a:rPr lang="en-US" altLang="zh-CN" sz="2000" b="1" dirty="0">
                <a:solidFill>
                  <a:schemeClr val="accent2">
                    <a:lumMod val="25000"/>
                  </a:schemeClr>
                </a:solidFill>
              </a:rPr>
              <a:t>map</a:t>
            </a:r>
            <a:r>
              <a:rPr lang="zh-CN" altLang="en-US" sz="2000" b="1" dirty="0">
                <a:solidFill>
                  <a:schemeClr val="accent2">
                    <a:lumMod val="25000"/>
                  </a:schemeClr>
                </a:solidFill>
              </a:rPr>
              <a:t>方法转换成数值。</a:t>
            </a:r>
            <a:endParaRPr lang="en-US" altLang="zh-CN" sz="2000" b="1" dirty="0">
              <a:solidFill>
                <a:schemeClr val="accent2">
                  <a:lumMod val="25000"/>
                </a:schemeClr>
              </a:solidFill>
            </a:endParaRPr>
          </a:p>
          <a:p>
            <a:endParaRPr lang="en-US" altLang="zh-CN" sz="2000" dirty="0">
              <a:solidFill>
                <a:schemeClr val="accent2">
                  <a:lumMod val="25000"/>
                </a:schemeClr>
              </a:solidFill>
            </a:endParaRPr>
          </a:p>
          <a:p>
            <a:endParaRPr lang="en-US" altLang="zh-CN" sz="2000" dirty="0">
              <a:solidFill>
                <a:schemeClr val="accent2">
                  <a:lumMod val="25000"/>
                </a:schemeClr>
              </a:solidFill>
            </a:endParaRPr>
          </a:p>
          <a:p>
            <a:pPr marL="342900" indent="-342900">
              <a:buAutoNum type="arabicPeriod"/>
            </a:pPr>
            <a:endParaRPr lang="en-US" altLang="zh-CN" sz="2000" dirty="0">
              <a:solidFill>
                <a:schemeClr val="accent2">
                  <a:lumMod val="25000"/>
                </a:schemeClr>
              </a:solidFill>
            </a:endParaRPr>
          </a:p>
          <a:p>
            <a:pPr marL="342900" indent="-342900">
              <a:buAutoNum type="arabicPeriod"/>
            </a:pPr>
            <a:endParaRPr lang="en-US" altLang="zh-CN" sz="2000" dirty="0">
              <a:solidFill>
                <a:schemeClr val="accent2">
                  <a:lumMod val="25000"/>
                </a:schemeClr>
              </a:solidFill>
            </a:endParaRPr>
          </a:p>
        </p:txBody>
      </p:sp>
      <p:sp>
        <p:nvSpPr>
          <p:cNvPr id="9" name="文本框 8">
            <a:extLst>
              <a:ext uri="{FF2B5EF4-FFF2-40B4-BE49-F238E27FC236}">
                <a16:creationId xmlns:a16="http://schemas.microsoft.com/office/drawing/2014/main" id="{E66DC165-E0A4-45AB-80FC-38EC9DB13756}"/>
              </a:ext>
            </a:extLst>
          </p:cNvPr>
          <p:cNvSpPr txBox="1"/>
          <p:nvPr/>
        </p:nvSpPr>
        <p:spPr>
          <a:xfrm>
            <a:off x="9032682" y="6250390"/>
            <a:ext cx="1331670" cy="646331"/>
          </a:xfrm>
          <a:prstGeom prst="rect">
            <a:avLst/>
          </a:prstGeom>
          <a:noFill/>
        </p:spPr>
        <p:txBody>
          <a:bodyPr wrap="square" rtlCol="0">
            <a:spAutoFit/>
          </a:bodyPr>
          <a:lstStyle/>
          <a:p>
            <a:pPr algn="ctr"/>
            <a:r>
              <a:rPr lang="en-US" altLang="zh-CN" b="1" dirty="0">
                <a:solidFill>
                  <a:schemeClr val="accent2">
                    <a:lumMod val="25000"/>
                  </a:schemeClr>
                </a:solidFill>
              </a:rPr>
              <a:t>Overtime</a:t>
            </a:r>
          </a:p>
          <a:p>
            <a:pPr algn="ctr"/>
            <a:endParaRPr lang="zh-CN" altLang="en-US" b="1" dirty="0">
              <a:solidFill>
                <a:schemeClr val="accent2">
                  <a:lumMod val="25000"/>
                </a:schemeClr>
              </a:solidFill>
            </a:endParaRPr>
          </a:p>
        </p:txBody>
      </p:sp>
      <p:pic>
        <p:nvPicPr>
          <p:cNvPr id="10" name="图片 9">
            <a:extLst>
              <a:ext uri="{FF2B5EF4-FFF2-40B4-BE49-F238E27FC236}">
                <a16:creationId xmlns:a16="http://schemas.microsoft.com/office/drawing/2014/main" id="{C7D60EB6-A46D-4768-A2D4-70518EF724E0}"/>
              </a:ext>
            </a:extLst>
          </p:cNvPr>
          <p:cNvPicPr/>
          <p:nvPr/>
        </p:nvPicPr>
        <p:blipFill>
          <a:blip r:embed="rId3"/>
          <a:stretch>
            <a:fillRect/>
          </a:stretch>
        </p:blipFill>
        <p:spPr>
          <a:xfrm>
            <a:off x="7435377" y="2592790"/>
            <a:ext cx="4526280" cy="3657600"/>
          </a:xfrm>
          <a:prstGeom prst="rect">
            <a:avLst/>
          </a:prstGeom>
        </p:spPr>
      </p:pic>
      <p:pic>
        <p:nvPicPr>
          <p:cNvPr id="6" name="图片 5">
            <a:extLst>
              <a:ext uri="{FF2B5EF4-FFF2-40B4-BE49-F238E27FC236}">
                <a16:creationId xmlns:a16="http://schemas.microsoft.com/office/drawing/2014/main" id="{289DAE3B-7575-4655-A9DD-CCC6740765AE}"/>
              </a:ext>
            </a:extLst>
          </p:cNvPr>
          <p:cNvPicPr>
            <a:picLocks noChangeAspect="1"/>
          </p:cNvPicPr>
          <p:nvPr/>
        </p:nvPicPr>
        <p:blipFill>
          <a:blip r:embed="rId4"/>
          <a:stretch>
            <a:fillRect/>
          </a:stretch>
        </p:blipFill>
        <p:spPr>
          <a:xfrm>
            <a:off x="330463" y="3719223"/>
            <a:ext cx="6783101" cy="1991370"/>
          </a:xfrm>
          <a:prstGeom prst="rect">
            <a:avLst/>
          </a:prstGeom>
        </p:spPr>
      </p:pic>
    </p:spTree>
    <p:extLst>
      <p:ext uri="{BB962C8B-B14F-4D97-AF65-F5344CB8AC3E}">
        <p14:creationId xmlns:p14="http://schemas.microsoft.com/office/powerpoint/2010/main" val="3505037212"/>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数据预处理</a:t>
            </a:r>
          </a:p>
        </p:txBody>
      </p:sp>
      <p:sp>
        <p:nvSpPr>
          <p:cNvPr id="41" name="文本框 40"/>
          <p:cNvSpPr txBox="1"/>
          <p:nvPr/>
        </p:nvSpPr>
        <p:spPr>
          <a:xfrm>
            <a:off x="509358" y="1033107"/>
            <a:ext cx="263619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rPr>
              <a:t>哑编码</a:t>
            </a:r>
          </a:p>
        </p:txBody>
      </p:sp>
      <p:sp>
        <p:nvSpPr>
          <p:cNvPr id="8" name="文本框 7">
            <a:extLst>
              <a:ext uri="{FF2B5EF4-FFF2-40B4-BE49-F238E27FC236}">
                <a16:creationId xmlns:a16="http://schemas.microsoft.com/office/drawing/2014/main" id="{0D99E7F0-0A9C-41D8-9AB4-56B347383E50}"/>
              </a:ext>
            </a:extLst>
          </p:cNvPr>
          <p:cNvSpPr txBox="1"/>
          <p:nvPr/>
        </p:nvSpPr>
        <p:spPr>
          <a:xfrm>
            <a:off x="220493" y="1525199"/>
            <a:ext cx="11751013" cy="3223959"/>
          </a:xfrm>
          <a:prstGeom prst="rect">
            <a:avLst/>
          </a:prstGeom>
          <a:noFill/>
        </p:spPr>
        <p:txBody>
          <a:bodyPr wrap="square" rtlCol="0">
            <a:spAutoFit/>
          </a:bodyPr>
          <a:lstStyle/>
          <a:p>
            <a:r>
              <a:rPr lang="zh-CN" altLang="en-US" sz="1850" dirty="0">
                <a:solidFill>
                  <a:schemeClr val="accent2">
                    <a:lumMod val="25000"/>
                  </a:schemeClr>
                </a:solidFill>
              </a:rPr>
              <a:t>对字符表示的标称型属性进行哑编码，即将原属性的每种取值都变为一个新的属性，删除原属性。</a:t>
            </a:r>
            <a:endParaRPr lang="en-US" altLang="zh-CN" sz="1850" dirty="0">
              <a:solidFill>
                <a:schemeClr val="accent2">
                  <a:lumMod val="25000"/>
                </a:schemeClr>
              </a:solidFill>
            </a:endParaRPr>
          </a:p>
          <a:p>
            <a:r>
              <a:rPr lang="en-US" altLang="zh-CN" sz="1850" dirty="0">
                <a:solidFill>
                  <a:schemeClr val="accent2">
                    <a:lumMod val="25000"/>
                  </a:schemeClr>
                </a:solidFill>
              </a:rPr>
              <a:t>1.Department</a:t>
            </a:r>
            <a:r>
              <a:rPr lang="zh-CN" altLang="en-US" sz="1850" dirty="0">
                <a:solidFill>
                  <a:schemeClr val="accent2">
                    <a:lumMod val="25000"/>
                  </a:schemeClr>
                </a:solidFill>
              </a:rPr>
              <a:t>员工所在部门，</a:t>
            </a:r>
            <a:r>
              <a:rPr lang="en-US" altLang="zh-CN" sz="1850" dirty="0">
                <a:solidFill>
                  <a:schemeClr val="accent2">
                    <a:lumMod val="25000"/>
                  </a:schemeClr>
                </a:solidFill>
              </a:rPr>
              <a:t> </a:t>
            </a:r>
            <a:r>
              <a:rPr lang="zh-CN" altLang="en-US" sz="1850" dirty="0">
                <a:solidFill>
                  <a:schemeClr val="accent2">
                    <a:lumMod val="25000"/>
                  </a:schemeClr>
                </a:solidFill>
              </a:rPr>
              <a:t>取值有</a:t>
            </a:r>
            <a:r>
              <a:rPr lang="en-US" altLang="zh-CN" sz="1850" dirty="0">
                <a:solidFill>
                  <a:schemeClr val="accent2">
                    <a:lumMod val="25000"/>
                  </a:schemeClr>
                </a:solidFill>
              </a:rPr>
              <a:t>Sales</a:t>
            </a:r>
            <a:r>
              <a:rPr lang="zh-CN" altLang="en-US" sz="1850" dirty="0">
                <a:solidFill>
                  <a:schemeClr val="accent2">
                    <a:lumMod val="25000"/>
                  </a:schemeClr>
                </a:solidFill>
              </a:rPr>
              <a:t>、</a:t>
            </a:r>
            <a:r>
              <a:rPr lang="en-US" altLang="zh-CN" sz="1850" dirty="0">
                <a:solidFill>
                  <a:schemeClr val="accent2">
                    <a:lumMod val="25000"/>
                  </a:schemeClr>
                </a:solidFill>
              </a:rPr>
              <a:t>Research &amp; Development</a:t>
            </a:r>
            <a:r>
              <a:rPr lang="zh-CN" altLang="en-US" sz="1850" dirty="0">
                <a:solidFill>
                  <a:schemeClr val="accent2">
                    <a:lumMod val="25000"/>
                  </a:schemeClr>
                </a:solidFill>
              </a:rPr>
              <a:t>和</a:t>
            </a:r>
            <a:r>
              <a:rPr lang="en-US" altLang="zh-CN" sz="1850" dirty="0">
                <a:solidFill>
                  <a:schemeClr val="accent2">
                    <a:lumMod val="25000"/>
                  </a:schemeClr>
                </a:solidFill>
              </a:rPr>
              <a:t>Human Resources</a:t>
            </a:r>
            <a:r>
              <a:rPr lang="zh-CN" altLang="en-US" sz="1850" dirty="0">
                <a:solidFill>
                  <a:schemeClr val="accent2">
                    <a:lumMod val="25000"/>
                  </a:schemeClr>
                </a:solidFill>
              </a:rPr>
              <a:t>；</a:t>
            </a:r>
            <a:endParaRPr lang="en-US" altLang="zh-CN" sz="1850" dirty="0">
              <a:solidFill>
                <a:schemeClr val="accent2">
                  <a:lumMod val="25000"/>
                </a:schemeClr>
              </a:solidFill>
            </a:endParaRPr>
          </a:p>
          <a:p>
            <a:r>
              <a:rPr lang="en-US" altLang="zh-CN" sz="1850" dirty="0">
                <a:solidFill>
                  <a:schemeClr val="accent2">
                    <a:lumMod val="25000"/>
                  </a:schemeClr>
                </a:solidFill>
              </a:rPr>
              <a:t>2. </a:t>
            </a:r>
            <a:r>
              <a:rPr lang="en-US" altLang="zh-CN" sz="1850" dirty="0" err="1">
                <a:solidFill>
                  <a:schemeClr val="accent2">
                    <a:lumMod val="25000"/>
                  </a:schemeClr>
                </a:solidFill>
              </a:rPr>
              <a:t>EducationField</a:t>
            </a:r>
            <a:r>
              <a:rPr lang="zh-CN" altLang="en-US" sz="1850" dirty="0">
                <a:solidFill>
                  <a:schemeClr val="accent2">
                    <a:lumMod val="25000"/>
                  </a:schemeClr>
                </a:solidFill>
              </a:rPr>
              <a:t>员工所学习的专业领域，取值有</a:t>
            </a:r>
            <a:r>
              <a:rPr lang="en-US" altLang="zh-CN" sz="1850" dirty="0">
                <a:solidFill>
                  <a:schemeClr val="accent2">
                    <a:lumMod val="25000"/>
                  </a:schemeClr>
                </a:solidFill>
              </a:rPr>
              <a:t>Life Sciences</a:t>
            </a:r>
            <a:r>
              <a:rPr lang="zh-CN" altLang="en-US" sz="1850" dirty="0">
                <a:solidFill>
                  <a:schemeClr val="accent2">
                    <a:lumMod val="25000"/>
                  </a:schemeClr>
                </a:solidFill>
              </a:rPr>
              <a:t>、</a:t>
            </a:r>
            <a:r>
              <a:rPr lang="en-US" altLang="zh-CN" sz="1850" dirty="0">
                <a:solidFill>
                  <a:schemeClr val="accent2">
                    <a:lumMod val="25000"/>
                  </a:schemeClr>
                </a:solidFill>
              </a:rPr>
              <a:t>Medical</a:t>
            </a:r>
            <a:r>
              <a:rPr lang="zh-CN" altLang="en-US" sz="1850" dirty="0">
                <a:solidFill>
                  <a:schemeClr val="accent2">
                    <a:lumMod val="25000"/>
                  </a:schemeClr>
                </a:solidFill>
              </a:rPr>
              <a:t>、</a:t>
            </a:r>
            <a:r>
              <a:rPr lang="en-US" altLang="zh-CN" sz="1850" dirty="0">
                <a:solidFill>
                  <a:schemeClr val="accent2">
                    <a:lumMod val="25000"/>
                  </a:schemeClr>
                </a:solidFill>
              </a:rPr>
              <a:t>Marketing</a:t>
            </a:r>
            <a:r>
              <a:rPr lang="zh-CN" altLang="en-US" sz="1850" dirty="0">
                <a:solidFill>
                  <a:schemeClr val="accent2">
                    <a:lumMod val="25000"/>
                  </a:schemeClr>
                </a:solidFill>
              </a:rPr>
              <a:t>、</a:t>
            </a:r>
            <a:r>
              <a:rPr lang="en-US" altLang="zh-CN" sz="1850" dirty="0">
                <a:solidFill>
                  <a:schemeClr val="accent2">
                    <a:lumMod val="25000"/>
                  </a:schemeClr>
                </a:solidFill>
              </a:rPr>
              <a:t>Technical Degree</a:t>
            </a:r>
            <a:r>
              <a:rPr lang="zh-CN" altLang="en-US" sz="1850" dirty="0">
                <a:solidFill>
                  <a:schemeClr val="accent2">
                    <a:lumMod val="25000"/>
                  </a:schemeClr>
                </a:solidFill>
              </a:rPr>
              <a:t>、</a:t>
            </a:r>
            <a:r>
              <a:rPr lang="en-US" altLang="zh-CN" sz="1850" dirty="0">
                <a:solidFill>
                  <a:schemeClr val="accent2">
                    <a:lumMod val="25000"/>
                  </a:schemeClr>
                </a:solidFill>
              </a:rPr>
              <a:t>Human Resources</a:t>
            </a:r>
            <a:r>
              <a:rPr lang="zh-CN" altLang="en-US" sz="1850" dirty="0">
                <a:solidFill>
                  <a:schemeClr val="accent2">
                    <a:lumMod val="25000"/>
                  </a:schemeClr>
                </a:solidFill>
              </a:rPr>
              <a:t>和</a:t>
            </a:r>
            <a:r>
              <a:rPr lang="en-US" altLang="zh-CN" sz="1850" dirty="0">
                <a:solidFill>
                  <a:schemeClr val="accent2">
                    <a:lumMod val="25000"/>
                  </a:schemeClr>
                </a:solidFill>
              </a:rPr>
              <a:t>Other</a:t>
            </a:r>
            <a:r>
              <a:rPr lang="zh-CN" altLang="en-US" sz="1850" dirty="0">
                <a:solidFill>
                  <a:schemeClr val="accent2">
                    <a:lumMod val="25000"/>
                  </a:schemeClr>
                </a:solidFill>
              </a:rPr>
              <a:t>；</a:t>
            </a:r>
            <a:endParaRPr lang="en-US" altLang="zh-CN" sz="1850" dirty="0">
              <a:solidFill>
                <a:schemeClr val="accent2">
                  <a:lumMod val="25000"/>
                </a:schemeClr>
              </a:solidFill>
            </a:endParaRPr>
          </a:p>
          <a:p>
            <a:r>
              <a:rPr lang="en-US" altLang="zh-CN" sz="1850" dirty="0">
                <a:solidFill>
                  <a:schemeClr val="accent2">
                    <a:lumMod val="25000"/>
                  </a:schemeClr>
                </a:solidFill>
              </a:rPr>
              <a:t>3. </a:t>
            </a:r>
            <a:r>
              <a:rPr lang="en-US" altLang="zh-CN" sz="1850" dirty="0" err="1">
                <a:solidFill>
                  <a:schemeClr val="accent2">
                    <a:lumMod val="25000"/>
                  </a:schemeClr>
                </a:solidFill>
              </a:rPr>
              <a:t>JobRole</a:t>
            </a:r>
            <a:r>
              <a:rPr lang="zh-CN" altLang="en-US" sz="1850" dirty="0">
                <a:solidFill>
                  <a:schemeClr val="accent2">
                    <a:lumMod val="25000"/>
                  </a:schemeClr>
                </a:solidFill>
              </a:rPr>
              <a:t>工作角色，取值有</a:t>
            </a:r>
            <a:r>
              <a:rPr lang="en-US" altLang="zh-CN" sz="1850" dirty="0">
                <a:solidFill>
                  <a:schemeClr val="accent2">
                    <a:lumMod val="25000"/>
                  </a:schemeClr>
                </a:solidFill>
              </a:rPr>
              <a:t>Sales Executive</a:t>
            </a:r>
            <a:r>
              <a:rPr lang="zh-CN" altLang="en-US" sz="1850" dirty="0">
                <a:solidFill>
                  <a:schemeClr val="accent2">
                    <a:lumMod val="25000"/>
                  </a:schemeClr>
                </a:solidFill>
              </a:rPr>
              <a:t>、</a:t>
            </a:r>
            <a:r>
              <a:rPr lang="en-US" altLang="zh-CN" sz="1850" dirty="0">
                <a:solidFill>
                  <a:schemeClr val="accent2">
                    <a:lumMod val="25000"/>
                  </a:schemeClr>
                </a:solidFill>
              </a:rPr>
              <a:t>Research Scientist</a:t>
            </a:r>
            <a:r>
              <a:rPr lang="zh-CN" altLang="en-US" sz="1850" dirty="0">
                <a:solidFill>
                  <a:schemeClr val="accent2">
                    <a:lumMod val="25000"/>
                  </a:schemeClr>
                </a:solidFill>
              </a:rPr>
              <a:t>、</a:t>
            </a:r>
            <a:r>
              <a:rPr lang="en-US" altLang="zh-CN" sz="1850" dirty="0">
                <a:solidFill>
                  <a:schemeClr val="accent2">
                    <a:lumMod val="25000"/>
                  </a:schemeClr>
                </a:solidFill>
              </a:rPr>
              <a:t>Laboratory Technician</a:t>
            </a:r>
            <a:r>
              <a:rPr lang="zh-CN" altLang="en-US" sz="1850" dirty="0">
                <a:solidFill>
                  <a:schemeClr val="accent2">
                    <a:lumMod val="25000"/>
                  </a:schemeClr>
                </a:solidFill>
              </a:rPr>
              <a:t>、</a:t>
            </a:r>
            <a:r>
              <a:rPr lang="en-US" altLang="zh-CN" sz="1850" dirty="0">
                <a:solidFill>
                  <a:schemeClr val="accent2">
                    <a:lumMod val="25000"/>
                  </a:schemeClr>
                </a:solidFill>
              </a:rPr>
              <a:t>Manufacturing Director</a:t>
            </a:r>
            <a:r>
              <a:rPr lang="zh-CN" altLang="en-US" sz="1850" dirty="0">
                <a:solidFill>
                  <a:schemeClr val="accent2">
                    <a:lumMod val="25000"/>
                  </a:schemeClr>
                </a:solidFill>
              </a:rPr>
              <a:t>、</a:t>
            </a:r>
            <a:r>
              <a:rPr lang="en-US" altLang="zh-CN" sz="1850" dirty="0">
                <a:solidFill>
                  <a:schemeClr val="accent2">
                    <a:lumMod val="25000"/>
                  </a:schemeClr>
                </a:solidFill>
              </a:rPr>
              <a:t>Healthcare Representative</a:t>
            </a:r>
            <a:r>
              <a:rPr lang="zh-CN" altLang="en-US" sz="1850" dirty="0">
                <a:solidFill>
                  <a:schemeClr val="accent2">
                    <a:lumMod val="25000"/>
                  </a:schemeClr>
                </a:solidFill>
              </a:rPr>
              <a:t>、</a:t>
            </a:r>
            <a:r>
              <a:rPr lang="en-US" altLang="zh-CN" sz="1850" dirty="0">
                <a:solidFill>
                  <a:schemeClr val="accent2">
                    <a:lumMod val="25000"/>
                  </a:schemeClr>
                </a:solidFill>
              </a:rPr>
              <a:t>Manager</a:t>
            </a:r>
            <a:r>
              <a:rPr lang="zh-CN" altLang="en-US" sz="1850" dirty="0">
                <a:solidFill>
                  <a:schemeClr val="accent2">
                    <a:lumMod val="25000"/>
                  </a:schemeClr>
                </a:solidFill>
              </a:rPr>
              <a:t>、</a:t>
            </a:r>
            <a:r>
              <a:rPr lang="en-US" altLang="zh-CN" sz="1850" dirty="0">
                <a:solidFill>
                  <a:schemeClr val="accent2">
                    <a:lumMod val="25000"/>
                  </a:schemeClr>
                </a:solidFill>
              </a:rPr>
              <a:t>Sales Representative</a:t>
            </a:r>
            <a:r>
              <a:rPr lang="zh-CN" altLang="en-US" sz="1850" dirty="0">
                <a:solidFill>
                  <a:schemeClr val="accent2">
                    <a:lumMod val="25000"/>
                  </a:schemeClr>
                </a:solidFill>
              </a:rPr>
              <a:t>、</a:t>
            </a:r>
            <a:r>
              <a:rPr lang="en-US" altLang="zh-CN" sz="1850" dirty="0">
                <a:solidFill>
                  <a:schemeClr val="accent2">
                    <a:lumMod val="25000"/>
                  </a:schemeClr>
                </a:solidFill>
              </a:rPr>
              <a:t>Research Director</a:t>
            </a:r>
            <a:r>
              <a:rPr lang="zh-CN" altLang="en-US" sz="1850" dirty="0">
                <a:solidFill>
                  <a:schemeClr val="accent2">
                    <a:lumMod val="25000"/>
                  </a:schemeClr>
                </a:solidFill>
              </a:rPr>
              <a:t>和</a:t>
            </a:r>
            <a:r>
              <a:rPr lang="en-US" altLang="zh-CN" sz="1850" dirty="0">
                <a:solidFill>
                  <a:schemeClr val="accent2">
                    <a:lumMod val="25000"/>
                  </a:schemeClr>
                </a:solidFill>
              </a:rPr>
              <a:t>Human Resources</a:t>
            </a:r>
            <a:r>
              <a:rPr lang="zh-CN" altLang="en-US" sz="1850" dirty="0">
                <a:solidFill>
                  <a:schemeClr val="accent2">
                    <a:lumMod val="25000"/>
                  </a:schemeClr>
                </a:solidFill>
              </a:rPr>
              <a:t>；</a:t>
            </a:r>
            <a:endParaRPr lang="en-US" altLang="zh-CN" sz="1850" dirty="0">
              <a:solidFill>
                <a:schemeClr val="accent2">
                  <a:lumMod val="25000"/>
                </a:schemeClr>
              </a:solidFill>
            </a:endParaRPr>
          </a:p>
          <a:p>
            <a:r>
              <a:rPr lang="en-US" altLang="zh-CN" sz="1850" dirty="0">
                <a:solidFill>
                  <a:schemeClr val="accent2">
                    <a:lumMod val="25000"/>
                  </a:schemeClr>
                </a:solidFill>
              </a:rPr>
              <a:t>4. </a:t>
            </a:r>
            <a:r>
              <a:rPr lang="en-US" altLang="zh-CN" sz="1850" dirty="0" err="1">
                <a:solidFill>
                  <a:schemeClr val="accent2">
                    <a:lumMod val="25000"/>
                  </a:schemeClr>
                </a:solidFill>
              </a:rPr>
              <a:t>MaritalStatus</a:t>
            </a:r>
            <a:r>
              <a:rPr lang="zh-CN" altLang="en-US" sz="1850" dirty="0">
                <a:solidFill>
                  <a:schemeClr val="accent2">
                    <a:lumMod val="25000"/>
                  </a:schemeClr>
                </a:solidFill>
              </a:rPr>
              <a:t>，员工婚姻状况，取值有</a:t>
            </a:r>
            <a:r>
              <a:rPr lang="en-US" altLang="zh-CN" sz="1850" dirty="0">
                <a:solidFill>
                  <a:schemeClr val="accent2">
                    <a:lumMod val="25000"/>
                  </a:schemeClr>
                </a:solidFill>
              </a:rPr>
              <a:t>Single</a:t>
            </a:r>
            <a:r>
              <a:rPr lang="zh-CN" altLang="en-US" sz="1850" dirty="0">
                <a:solidFill>
                  <a:schemeClr val="accent2">
                    <a:lumMod val="25000"/>
                  </a:schemeClr>
                </a:solidFill>
              </a:rPr>
              <a:t>、</a:t>
            </a:r>
            <a:r>
              <a:rPr lang="en-US" altLang="zh-CN" sz="1850" dirty="0">
                <a:solidFill>
                  <a:schemeClr val="accent2">
                    <a:lumMod val="25000"/>
                  </a:schemeClr>
                </a:solidFill>
              </a:rPr>
              <a:t>Married</a:t>
            </a:r>
            <a:r>
              <a:rPr lang="zh-CN" altLang="en-US" sz="1850" dirty="0">
                <a:solidFill>
                  <a:schemeClr val="accent2">
                    <a:lumMod val="25000"/>
                  </a:schemeClr>
                </a:solidFill>
              </a:rPr>
              <a:t>和</a:t>
            </a:r>
            <a:r>
              <a:rPr lang="en-US" altLang="zh-CN" sz="1850" dirty="0">
                <a:solidFill>
                  <a:schemeClr val="accent2">
                    <a:lumMod val="25000"/>
                  </a:schemeClr>
                </a:solidFill>
              </a:rPr>
              <a:t>Divorced</a:t>
            </a:r>
            <a:r>
              <a:rPr lang="zh-CN" altLang="en-US" sz="1850" dirty="0">
                <a:solidFill>
                  <a:schemeClr val="accent2">
                    <a:lumMod val="25000"/>
                  </a:schemeClr>
                </a:solidFill>
              </a:rPr>
              <a:t>。</a:t>
            </a:r>
            <a:endParaRPr lang="en-US" altLang="zh-CN" sz="1850" dirty="0">
              <a:solidFill>
                <a:schemeClr val="accent2">
                  <a:lumMod val="25000"/>
                </a:schemeClr>
              </a:solidFill>
            </a:endParaRPr>
          </a:p>
          <a:p>
            <a:endParaRPr lang="en-US" altLang="zh-CN" sz="1850" dirty="0">
              <a:solidFill>
                <a:schemeClr val="accent2">
                  <a:lumMod val="25000"/>
                </a:schemeClr>
              </a:solidFill>
            </a:endParaRPr>
          </a:p>
          <a:p>
            <a:r>
              <a:rPr lang="en-US" altLang="zh-CN" sz="1850" b="1" dirty="0">
                <a:solidFill>
                  <a:schemeClr val="accent2">
                    <a:lumMod val="25000"/>
                  </a:schemeClr>
                </a:solidFill>
              </a:rPr>
              <a:t>Pandas</a:t>
            </a:r>
            <a:r>
              <a:rPr lang="zh-CN" altLang="en-US" sz="1850" b="1" dirty="0">
                <a:solidFill>
                  <a:schemeClr val="accent2">
                    <a:lumMod val="25000"/>
                  </a:schemeClr>
                </a:solidFill>
              </a:rPr>
              <a:t>的</a:t>
            </a:r>
            <a:r>
              <a:rPr lang="en-US" altLang="zh-CN" sz="1850" b="1" dirty="0" err="1">
                <a:solidFill>
                  <a:schemeClr val="accent2">
                    <a:lumMod val="25000"/>
                  </a:schemeClr>
                </a:solidFill>
              </a:rPr>
              <a:t>get_dummies</a:t>
            </a:r>
            <a:r>
              <a:rPr lang="zh-CN" altLang="en-US" sz="1850" b="1" dirty="0">
                <a:solidFill>
                  <a:schemeClr val="accent2">
                    <a:lumMod val="25000"/>
                  </a:schemeClr>
                </a:solidFill>
              </a:rPr>
              <a:t>自动将字符表示的属性哑编码。</a:t>
            </a:r>
            <a:endParaRPr lang="en-US" altLang="zh-CN" sz="1850" b="1" dirty="0">
              <a:solidFill>
                <a:schemeClr val="accent2">
                  <a:lumMod val="25000"/>
                </a:schemeClr>
              </a:solidFill>
            </a:endParaRPr>
          </a:p>
          <a:p>
            <a:endParaRPr lang="en-US" altLang="zh-CN" sz="1850" dirty="0">
              <a:solidFill>
                <a:schemeClr val="accent2">
                  <a:lumMod val="25000"/>
                </a:schemeClr>
              </a:solidFill>
            </a:endParaRPr>
          </a:p>
        </p:txBody>
      </p:sp>
      <p:pic>
        <p:nvPicPr>
          <p:cNvPr id="6" name="图片 5">
            <a:extLst>
              <a:ext uri="{FF2B5EF4-FFF2-40B4-BE49-F238E27FC236}">
                <a16:creationId xmlns:a16="http://schemas.microsoft.com/office/drawing/2014/main" id="{DF42AD91-67DB-4FFF-99F1-3B35CDA6563C}"/>
              </a:ext>
            </a:extLst>
          </p:cNvPr>
          <p:cNvPicPr>
            <a:picLocks noChangeAspect="1"/>
          </p:cNvPicPr>
          <p:nvPr/>
        </p:nvPicPr>
        <p:blipFill>
          <a:blip r:embed="rId3"/>
          <a:stretch>
            <a:fillRect/>
          </a:stretch>
        </p:blipFill>
        <p:spPr>
          <a:xfrm>
            <a:off x="1463481" y="4611666"/>
            <a:ext cx="4016458" cy="1082807"/>
          </a:xfrm>
          <a:prstGeom prst="rect">
            <a:avLst/>
          </a:prstGeom>
        </p:spPr>
      </p:pic>
      <p:pic>
        <p:nvPicPr>
          <p:cNvPr id="9" name="图片 8">
            <a:extLst>
              <a:ext uri="{FF2B5EF4-FFF2-40B4-BE49-F238E27FC236}">
                <a16:creationId xmlns:a16="http://schemas.microsoft.com/office/drawing/2014/main" id="{16292AB9-B617-4B97-8D57-5A7F8A06508C}"/>
              </a:ext>
            </a:extLst>
          </p:cNvPr>
          <p:cNvPicPr/>
          <p:nvPr/>
        </p:nvPicPr>
        <p:blipFill rotWithShape="1">
          <a:blip r:embed="rId4"/>
          <a:srcRect t="-39" b="-1"/>
          <a:stretch/>
        </p:blipFill>
        <p:spPr>
          <a:xfrm>
            <a:off x="7720166" y="3442170"/>
            <a:ext cx="3681774" cy="3197619"/>
          </a:xfrm>
          <a:prstGeom prst="rect">
            <a:avLst/>
          </a:prstGeom>
        </p:spPr>
      </p:pic>
    </p:spTree>
    <p:extLst>
      <p:ext uri="{BB962C8B-B14F-4D97-AF65-F5344CB8AC3E}">
        <p14:creationId xmlns:p14="http://schemas.microsoft.com/office/powerpoint/2010/main" val="224374922"/>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数据预处理</a:t>
            </a:r>
          </a:p>
        </p:txBody>
      </p:sp>
      <p:sp>
        <p:nvSpPr>
          <p:cNvPr id="41" name="文本框 40"/>
          <p:cNvSpPr txBox="1"/>
          <p:nvPr/>
        </p:nvSpPr>
        <p:spPr>
          <a:xfrm>
            <a:off x="509358" y="1033107"/>
            <a:ext cx="263619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rPr>
              <a:t>相关分析</a:t>
            </a:r>
          </a:p>
        </p:txBody>
      </p:sp>
      <p:sp>
        <p:nvSpPr>
          <p:cNvPr id="8" name="文本框 7">
            <a:extLst>
              <a:ext uri="{FF2B5EF4-FFF2-40B4-BE49-F238E27FC236}">
                <a16:creationId xmlns:a16="http://schemas.microsoft.com/office/drawing/2014/main" id="{0D99E7F0-0A9C-41D8-9AB4-56B347383E50}"/>
              </a:ext>
            </a:extLst>
          </p:cNvPr>
          <p:cNvSpPr txBox="1"/>
          <p:nvPr/>
        </p:nvSpPr>
        <p:spPr>
          <a:xfrm>
            <a:off x="220493" y="1525199"/>
            <a:ext cx="11751013" cy="3139321"/>
          </a:xfrm>
          <a:prstGeom prst="rect">
            <a:avLst/>
          </a:prstGeom>
          <a:noFill/>
        </p:spPr>
        <p:txBody>
          <a:bodyPr wrap="square" rtlCol="0">
            <a:spAutoFit/>
          </a:bodyPr>
          <a:lstStyle/>
          <a:p>
            <a:r>
              <a:rPr lang="zh-CN" altLang="en-US" dirty="0">
                <a:solidFill>
                  <a:schemeClr val="accent2">
                    <a:lumMod val="25000"/>
                  </a:schemeClr>
                </a:solidFill>
              </a:rPr>
              <a:t>找出两两相关性较强（相关系数绝对值在</a:t>
            </a:r>
            <a:r>
              <a:rPr lang="en-US" altLang="zh-CN" dirty="0">
                <a:solidFill>
                  <a:schemeClr val="accent2">
                    <a:lumMod val="25000"/>
                  </a:schemeClr>
                </a:solidFill>
              </a:rPr>
              <a:t>[0.8,1)</a:t>
            </a:r>
            <a:r>
              <a:rPr lang="zh-CN" altLang="en-US" dirty="0">
                <a:solidFill>
                  <a:schemeClr val="accent2">
                    <a:lumMod val="25000"/>
                  </a:schemeClr>
                </a:solidFill>
              </a:rPr>
              <a:t>内）的属性，选择合适属性的舍弃。</a:t>
            </a:r>
            <a:endParaRPr lang="en-US" altLang="zh-CN" dirty="0">
              <a:solidFill>
                <a:schemeClr val="accent2">
                  <a:lumMod val="25000"/>
                </a:schemeClr>
              </a:solidFill>
            </a:endParaRPr>
          </a:p>
          <a:p>
            <a:r>
              <a:rPr lang="en-US" altLang="zh-CN" dirty="0">
                <a:solidFill>
                  <a:schemeClr val="accent2">
                    <a:lumMod val="25000"/>
                  </a:schemeClr>
                </a:solidFill>
              </a:rPr>
              <a:t>1.JobLevel</a:t>
            </a:r>
            <a:r>
              <a:rPr lang="zh-CN" altLang="en-US" dirty="0">
                <a:solidFill>
                  <a:schemeClr val="accent2">
                    <a:lumMod val="25000"/>
                  </a:schemeClr>
                </a:solidFill>
              </a:rPr>
              <a:t>职业级别和</a:t>
            </a:r>
            <a:r>
              <a:rPr lang="en-US" altLang="zh-CN" dirty="0" err="1">
                <a:solidFill>
                  <a:schemeClr val="accent2">
                    <a:lumMod val="25000"/>
                  </a:schemeClr>
                </a:solidFill>
              </a:rPr>
              <a:t>MonthlyIncome</a:t>
            </a:r>
            <a:r>
              <a:rPr lang="zh-CN" altLang="en-US" dirty="0">
                <a:solidFill>
                  <a:schemeClr val="accent2">
                    <a:lumMod val="25000"/>
                  </a:schemeClr>
                </a:solidFill>
              </a:rPr>
              <a:t>员工月收入，相关系数为</a:t>
            </a:r>
            <a:r>
              <a:rPr lang="en-US" altLang="zh-CN" dirty="0">
                <a:solidFill>
                  <a:schemeClr val="accent2">
                    <a:lumMod val="25000"/>
                  </a:schemeClr>
                </a:solidFill>
              </a:rPr>
              <a:t>0.950776</a:t>
            </a:r>
            <a:r>
              <a:rPr lang="zh-CN" altLang="en-US" dirty="0">
                <a:solidFill>
                  <a:schemeClr val="accent2">
                    <a:lumMod val="25000"/>
                  </a:schemeClr>
                </a:solidFill>
              </a:rPr>
              <a:t>，其中</a:t>
            </a:r>
            <a:r>
              <a:rPr lang="en-US" altLang="zh-CN" dirty="0" err="1">
                <a:solidFill>
                  <a:schemeClr val="accent2">
                    <a:lumMod val="25000"/>
                  </a:schemeClr>
                </a:solidFill>
              </a:rPr>
              <a:t>JobLevel</a:t>
            </a:r>
            <a:r>
              <a:rPr lang="zh-CN" altLang="en-US" dirty="0">
                <a:solidFill>
                  <a:schemeClr val="accent2">
                    <a:lumMod val="25000"/>
                  </a:schemeClr>
                </a:solidFill>
              </a:rPr>
              <a:t>是序数型属性，取值为</a:t>
            </a:r>
            <a:r>
              <a:rPr lang="en-US" altLang="zh-CN" dirty="0">
                <a:solidFill>
                  <a:schemeClr val="accent2">
                    <a:lumMod val="25000"/>
                  </a:schemeClr>
                </a:solidFill>
              </a:rPr>
              <a:t>1</a:t>
            </a:r>
            <a:r>
              <a:rPr lang="zh-CN" altLang="en-US" dirty="0">
                <a:solidFill>
                  <a:schemeClr val="accent2">
                    <a:lumMod val="25000"/>
                  </a:schemeClr>
                </a:solidFill>
              </a:rPr>
              <a:t>到</a:t>
            </a:r>
            <a:r>
              <a:rPr lang="en-US" altLang="zh-CN" dirty="0">
                <a:solidFill>
                  <a:schemeClr val="accent2">
                    <a:lumMod val="25000"/>
                  </a:schemeClr>
                </a:solidFill>
              </a:rPr>
              <a:t>5</a:t>
            </a:r>
            <a:r>
              <a:rPr lang="zh-CN" altLang="en-US" dirty="0">
                <a:solidFill>
                  <a:schemeClr val="accent2">
                    <a:lumMod val="25000"/>
                  </a:schemeClr>
                </a:solidFill>
              </a:rPr>
              <a:t>，而</a:t>
            </a:r>
            <a:r>
              <a:rPr lang="en-US" altLang="zh-CN" dirty="0" err="1">
                <a:solidFill>
                  <a:schemeClr val="accent2">
                    <a:lumMod val="25000"/>
                  </a:schemeClr>
                </a:solidFill>
              </a:rPr>
              <a:t>MonthlyIncome</a:t>
            </a:r>
            <a:r>
              <a:rPr lang="zh-CN" altLang="en-US" dirty="0">
                <a:solidFill>
                  <a:schemeClr val="accent2">
                    <a:lumMod val="25000"/>
                  </a:schemeClr>
                </a:solidFill>
              </a:rPr>
              <a:t>取值为</a:t>
            </a:r>
            <a:r>
              <a:rPr lang="en-US" altLang="zh-CN" dirty="0">
                <a:solidFill>
                  <a:schemeClr val="accent2">
                    <a:lumMod val="25000"/>
                  </a:schemeClr>
                </a:solidFill>
              </a:rPr>
              <a:t>1099</a:t>
            </a:r>
            <a:r>
              <a:rPr lang="zh-CN" altLang="en-US" dirty="0">
                <a:solidFill>
                  <a:schemeClr val="accent2">
                    <a:lumMod val="25000"/>
                  </a:schemeClr>
                </a:solidFill>
              </a:rPr>
              <a:t>到</a:t>
            </a:r>
            <a:r>
              <a:rPr lang="en-US" altLang="zh-CN" dirty="0">
                <a:solidFill>
                  <a:schemeClr val="accent2">
                    <a:lumMod val="25000"/>
                  </a:schemeClr>
                </a:solidFill>
              </a:rPr>
              <a:t>19999</a:t>
            </a:r>
            <a:r>
              <a:rPr lang="zh-CN" altLang="en-US" dirty="0">
                <a:solidFill>
                  <a:schemeClr val="accent2">
                    <a:lumMod val="25000"/>
                  </a:schemeClr>
                </a:solidFill>
              </a:rPr>
              <a:t>，</a:t>
            </a:r>
            <a:r>
              <a:rPr lang="en-US" altLang="zh-CN" dirty="0" err="1">
                <a:solidFill>
                  <a:schemeClr val="accent2">
                    <a:lumMod val="25000"/>
                  </a:schemeClr>
                </a:solidFill>
              </a:rPr>
              <a:t>JobLevel</a:t>
            </a:r>
            <a:r>
              <a:rPr lang="zh-CN" altLang="en-US" dirty="0">
                <a:solidFill>
                  <a:schemeClr val="accent2">
                    <a:lumMod val="25000"/>
                  </a:schemeClr>
                </a:solidFill>
              </a:rPr>
              <a:t>属性更能体现差异，舍弃</a:t>
            </a:r>
            <a:r>
              <a:rPr lang="en-US" altLang="zh-CN" dirty="0" err="1">
                <a:solidFill>
                  <a:schemeClr val="accent2">
                    <a:lumMod val="25000"/>
                  </a:schemeClr>
                </a:solidFill>
              </a:rPr>
              <a:t>MonthlyIncome</a:t>
            </a:r>
            <a:r>
              <a:rPr lang="zh-CN" altLang="en-US" dirty="0">
                <a:solidFill>
                  <a:schemeClr val="accent2">
                    <a:lumMod val="25000"/>
                  </a:schemeClr>
                </a:solidFill>
              </a:rPr>
              <a:t>。</a:t>
            </a:r>
            <a:endParaRPr lang="en-US" altLang="zh-CN" dirty="0">
              <a:solidFill>
                <a:schemeClr val="accent2">
                  <a:lumMod val="25000"/>
                </a:schemeClr>
              </a:solidFill>
            </a:endParaRPr>
          </a:p>
          <a:p>
            <a:r>
              <a:rPr lang="en-US" altLang="zh-CN" dirty="0">
                <a:solidFill>
                  <a:schemeClr val="accent2">
                    <a:lumMod val="25000"/>
                  </a:schemeClr>
                </a:solidFill>
              </a:rPr>
              <a:t>2. </a:t>
            </a:r>
            <a:r>
              <a:rPr lang="en-US" altLang="zh-CN" dirty="0" err="1">
                <a:solidFill>
                  <a:schemeClr val="accent2">
                    <a:lumMod val="25000"/>
                  </a:schemeClr>
                </a:solidFill>
              </a:rPr>
              <a:t>Department_Human</a:t>
            </a:r>
            <a:r>
              <a:rPr lang="en-US" altLang="zh-CN" dirty="0">
                <a:solidFill>
                  <a:schemeClr val="accent2">
                    <a:lumMod val="25000"/>
                  </a:schemeClr>
                </a:solidFill>
              </a:rPr>
              <a:t> Resources</a:t>
            </a:r>
            <a:r>
              <a:rPr lang="zh-CN" altLang="en-US" dirty="0">
                <a:solidFill>
                  <a:schemeClr val="accent2">
                    <a:lumMod val="25000"/>
                  </a:schemeClr>
                </a:solidFill>
              </a:rPr>
              <a:t>人力资源部和</a:t>
            </a:r>
            <a:r>
              <a:rPr lang="en-US" altLang="zh-CN" dirty="0" err="1">
                <a:solidFill>
                  <a:schemeClr val="accent2">
                    <a:lumMod val="25000"/>
                  </a:schemeClr>
                </a:solidFill>
              </a:rPr>
              <a:t>JobRole_Human</a:t>
            </a:r>
            <a:r>
              <a:rPr lang="en-US" altLang="zh-CN" dirty="0">
                <a:solidFill>
                  <a:schemeClr val="accent2">
                    <a:lumMod val="25000"/>
                  </a:schemeClr>
                </a:solidFill>
              </a:rPr>
              <a:t> Resources</a:t>
            </a:r>
            <a:r>
              <a:rPr lang="zh-CN" altLang="en-US" dirty="0">
                <a:solidFill>
                  <a:schemeClr val="accent2">
                    <a:lumMod val="25000"/>
                  </a:schemeClr>
                </a:solidFill>
              </a:rPr>
              <a:t>工作角色为人力资源，相关系数为</a:t>
            </a:r>
            <a:r>
              <a:rPr lang="en-US" altLang="zh-CN" dirty="0">
                <a:solidFill>
                  <a:schemeClr val="accent2">
                    <a:lumMod val="25000"/>
                  </a:schemeClr>
                </a:solidFill>
              </a:rPr>
              <a:t>0.882659</a:t>
            </a:r>
            <a:r>
              <a:rPr lang="zh-CN" altLang="en-US" dirty="0">
                <a:solidFill>
                  <a:schemeClr val="accent2">
                    <a:lumMod val="25000"/>
                  </a:schemeClr>
                </a:solidFill>
              </a:rPr>
              <a:t>，由数据集知工作角色为人力资源的员工必定在人力资源部，而人力资源部的工作角色除了人力资源还有经理，</a:t>
            </a:r>
            <a:r>
              <a:rPr lang="en-US" altLang="zh-CN" dirty="0" err="1">
                <a:solidFill>
                  <a:schemeClr val="accent2">
                    <a:lumMod val="25000"/>
                  </a:schemeClr>
                </a:solidFill>
              </a:rPr>
              <a:t>Department_Human</a:t>
            </a:r>
            <a:r>
              <a:rPr lang="en-US" altLang="zh-CN" dirty="0">
                <a:solidFill>
                  <a:schemeClr val="accent2">
                    <a:lumMod val="25000"/>
                  </a:schemeClr>
                </a:solidFill>
              </a:rPr>
              <a:t> Resources</a:t>
            </a:r>
            <a:r>
              <a:rPr lang="zh-CN" altLang="en-US" dirty="0">
                <a:solidFill>
                  <a:schemeClr val="accent2">
                    <a:lumMod val="25000"/>
                  </a:schemeClr>
                </a:solidFill>
              </a:rPr>
              <a:t>属性取</a:t>
            </a:r>
            <a:r>
              <a:rPr lang="en-US" altLang="zh-CN" dirty="0">
                <a:solidFill>
                  <a:schemeClr val="accent2">
                    <a:lumMod val="25000"/>
                  </a:schemeClr>
                </a:solidFill>
              </a:rPr>
              <a:t>1</a:t>
            </a:r>
            <a:r>
              <a:rPr lang="zh-CN" altLang="en-US" dirty="0">
                <a:solidFill>
                  <a:schemeClr val="accent2">
                    <a:lumMod val="25000"/>
                  </a:schemeClr>
                </a:solidFill>
              </a:rPr>
              <a:t>，</a:t>
            </a:r>
            <a:r>
              <a:rPr lang="en-US" altLang="zh-CN" dirty="0">
                <a:solidFill>
                  <a:schemeClr val="accent2">
                    <a:lumMod val="25000"/>
                  </a:schemeClr>
                </a:solidFill>
              </a:rPr>
              <a:t> </a:t>
            </a:r>
            <a:r>
              <a:rPr lang="en-US" altLang="zh-CN" dirty="0" err="1">
                <a:solidFill>
                  <a:schemeClr val="accent2">
                    <a:lumMod val="25000"/>
                  </a:schemeClr>
                </a:solidFill>
              </a:rPr>
              <a:t>JobRole_Manager</a:t>
            </a:r>
            <a:r>
              <a:rPr lang="zh-CN" altLang="en-US" dirty="0">
                <a:solidFill>
                  <a:schemeClr val="accent2">
                    <a:lumMod val="25000"/>
                  </a:schemeClr>
                </a:solidFill>
              </a:rPr>
              <a:t>属性取</a:t>
            </a:r>
            <a:r>
              <a:rPr lang="en-US" altLang="zh-CN" dirty="0">
                <a:solidFill>
                  <a:schemeClr val="accent2">
                    <a:lumMod val="25000"/>
                  </a:schemeClr>
                </a:solidFill>
              </a:rPr>
              <a:t>0</a:t>
            </a:r>
            <a:r>
              <a:rPr lang="zh-CN" altLang="en-US" dirty="0">
                <a:solidFill>
                  <a:schemeClr val="accent2">
                    <a:lumMod val="25000"/>
                  </a:schemeClr>
                </a:solidFill>
              </a:rPr>
              <a:t>能表示工作角色为人力资源，因此舍弃</a:t>
            </a:r>
            <a:r>
              <a:rPr lang="en-US" altLang="zh-CN" dirty="0" err="1">
                <a:solidFill>
                  <a:schemeClr val="accent2">
                    <a:lumMod val="25000"/>
                  </a:schemeClr>
                </a:solidFill>
              </a:rPr>
              <a:t>JobRole_Human</a:t>
            </a:r>
            <a:r>
              <a:rPr lang="en-US" altLang="zh-CN" dirty="0">
                <a:solidFill>
                  <a:schemeClr val="accent2">
                    <a:lumMod val="25000"/>
                  </a:schemeClr>
                </a:solidFill>
              </a:rPr>
              <a:t> Resources</a:t>
            </a:r>
            <a:r>
              <a:rPr lang="zh-CN" altLang="en-US" dirty="0">
                <a:solidFill>
                  <a:schemeClr val="accent2">
                    <a:lumMod val="25000"/>
                  </a:schemeClr>
                </a:solidFill>
              </a:rPr>
              <a:t>属性。</a:t>
            </a:r>
            <a:endParaRPr lang="en-US" altLang="zh-CN" dirty="0">
              <a:solidFill>
                <a:schemeClr val="accent2">
                  <a:lumMod val="25000"/>
                </a:schemeClr>
              </a:solidFill>
            </a:endParaRPr>
          </a:p>
          <a:p>
            <a:r>
              <a:rPr lang="en-US" altLang="zh-CN" dirty="0">
                <a:solidFill>
                  <a:schemeClr val="accent2">
                    <a:lumMod val="25000"/>
                  </a:schemeClr>
                </a:solidFill>
              </a:rPr>
              <a:t>3. </a:t>
            </a:r>
            <a:r>
              <a:rPr lang="en-US" altLang="zh-CN" dirty="0" err="1">
                <a:solidFill>
                  <a:schemeClr val="accent2">
                    <a:lumMod val="25000"/>
                  </a:schemeClr>
                </a:solidFill>
              </a:rPr>
              <a:t>Department_Research</a:t>
            </a:r>
            <a:r>
              <a:rPr lang="en-US" altLang="zh-CN" dirty="0">
                <a:solidFill>
                  <a:schemeClr val="accent2">
                    <a:lumMod val="25000"/>
                  </a:schemeClr>
                </a:solidFill>
              </a:rPr>
              <a:t> &amp; Development</a:t>
            </a:r>
            <a:r>
              <a:rPr lang="zh-CN" altLang="en-US" dirty="0">
                <a:solidFill>
                  <a:schemeClr val="accent2">
                    <a:lumMod val="25000"/>
                  </a:schemeClr>
                </a:solidFill>
              </a:rPr>
              <a:t>研发部、</a:t>
            </a:r>
            <a:r>
              <a:rPr lang="en-US" altLang="zh-CN" dirty="0" err="1">
                <a:solidFill>
                  <a:schemeClr val="accent2">
                    <a:lumMod val="25000"/>
                  </a:schemeClr>
                </a:solidFill>
              </a:rPr>
              <a:t>Department_Sales</a:t>
            </a:r>
            <a:r>
              <a:rPr lang="zh-CN" altLang="en-US" dirty="0">
                <a:solidFill>
                  <a:schemeClr val="accent2">
                    <a:lumMod val="25000"/>
                  </a:schemeClr>
                </a:solidFill>
              </a:rPr>
              <a:t>销售部和</a:t>
            </a:r>
            <a:r>
              <a:rPr lang="en-US" altLang="zh-CN" dirty="0" err="1">
                <a:solidFill>
                  <a:schemeClr val="accent2">
                    <a:lumMod val="25000"/>
                  </a:schemeClr>
                </a:solidFill>
              </a:rPr>
              <a:t>JobRole_Sales</a:t>
            </a:r>
            <a:r>
              <a:rPr lang="en-US" altLang="zh-CN" dirty="0">
                <a:solidFill>
                  <a:schemeClr val="accent2">
                    <a:lumMod val="25000"/>
                  </a:schemeClr>
                </a:solidFill>
              </a:rPr>
              <a:t> Executive</a:t>
            </a:r>
            <a:r>
              <a:rPr lang="zh-CN" altLang="en-US" dirty="0">
                <a:solidFill>
                  <a:schemeClr val="accent2">
                    <a:lumMod val="25000"/>
                  </a:schemeClr>
                </a:solidFill>
              </a:rPr>
              <a:t>工作角色为销售主管，舍弃</a:t>
            </a:r>
            <a:r>
              <a:rPr lang="en-US" altLang="zh-CN" dirty="0" err="1">
                <a:solidFill>
                  <a:schemeClr val="accent2">
                    <a:lumMod val="25000"/>
                  </a:schemeClr>
                </a:solidFill>
              </a:rPr>
              <a:t>JobRole_Sales</a:t>
            </a:r>
            <a:r>
              <a:rPr lang="en-US" altLang="zh-CN" dirty="0">
                <a:solidFill>
                  <a:schemeClr val="accent2">
                    <a:lumMod val="25000"/>
                  </a:schemeClr>
                </a:solidFill>
              </a:rPr>
              <a:t> Executive</a:t>
            </a:r>
            <a:r>
              <a:rPr lang="zh-CN" altLang="en-US" dirty="0">
                <a:solidFill>
                  <a:schemeClr val="accent2">
                    <a:lumMod val="25000"/>
                  </a:schemeClr>
                </a:solidFill>
              </a:rPr>
              <a:t>属性，理由同上。因为所在部门只有一个，所以两个部门是负相关，不处理。</a:t>
            </a:r>
            <a:endParaRPr lang="en-US" altLang="zh-CN" dirty="0">
              <a:solidFill>
                <a:schemeClr val="accent2">
                  <a:lumMod val="25000"/>
                </a:schemeClr>
              </a:solidFill>
            </a:endParaRPr>
          </a:p>
          <a:p>
            <a:endParaRPr lang="en-US" altLang="zh-CN" dirty="0">
              <a:solidFill>
                <a:schemeClr val="accent2">
                  <a:lumMod val="25000"/>
                </a:schemeClr>
              </a:solidFill>
            </a:endParaRPr>
          </a:p>
        </p:txBody>
      </p:sp>
      <p:pic>
        <p:nvPicPr>
          <p:cNvPr id="4" name="图片 3">
            <a:extLst>
              <a:ext uri="{FF2B5EF4-FFF2-40B4-BE49-F238E27FC236}">
                <a16:creationId xmlns:a16="http://schemas.microsoft.com/office/drawing/2014/main" id="{AD0967B6-61C4-4743-B777-C6EE9D78C0B3}"/>
              </a:ext>
            </a:extLst>
          </p:cNvPr>
          <p:cNvPicPr>
            <a:picLocks noChangeAspect="1"/>
          </p:cNvPicPr>
          <p:nvPr/>
        </p:nvPicPr>
        <p:blipFill>
          <a:blip r:embed="rId3"/>
          <a:stretch>
            <a:fillRect/>
          </a:stretch>
        </p:blipFill>
        <p:spPr>
          <a:xfrm>
            <a:off x="6995724" y="4264647"/>
            <a:ext cx="3396111" cy="687712"/>
          </a:xfrm>
          <a:prstGeom prst="rect">
            <a:avLst/>
          </a:prstGeom>
        </p:spPr>
      </p:pic>
      <p:pic>
        <p:nvPicPr>
          <p:cNvPr id="5" name="图片 4">
            <a:extLst>
              <a:ext uri="{FF2B5EF4-FFF2-40B4-BE49-F238E27FC236}">
                <a16:creationId xmlns:a16="http://schemas.microsoft.com/office/drawing/2014/main" id="{3B01C834-A8C7-443E-A7C8-336A6B57FD4A}"/>
              </a:ext>
            </a:extLst>
          </p:cNvPr>
          <p:cNvPicPr>
            <a:picLocks noChangeAspect="1"/>
          </p:cNvPicPr>
          <p:nvPr/>
        </p:nvPicPr>
        <p:blipFill>
          <a:blip r:embed="rId4"/>
          <a:stretch>
            <a:fillRect/>
          </a:stretch>
        </p:blipFill>
        <p:spPr>
          <a:xfrm>
            <a:off x="5416052" y="5118014"/>
            <a:ext cx="6555451" cy="657168"/>
          </a:xfrm>
          <a:prstGeom prst="rect">
            <a:avLst/>
          </a:prstGeom>
        </p:spPr>
      </p:pic>
      <p:pic>
        <p:nvPicPr>
          <p:cNvPr id="7" name="图片 6">
            <a:extLst>
              <a:ext uri="{FF2B5EF4-FFF2-40B4-BE49-F238E27FC236}">
                <a16:creationId xmlns:a16="http://schemas.microsoft.com/office/drawing/2014/main" id="{203C06BD-E5A5-4D5C-8246-1709197F8E9C}"/>
              </a:ext>
            </a:extLst>
          </p:cNvPr>
          <p:cNvPicPr>
            <a:picLocks noChangeAspect="1"/>
          </p:cNvPicPr>
          <p:nvPr/>
        </p:nvPicPr>
        <p:blipFill>
          <a:blip r:embed="rId5"/>
          <a:stretch>
            <a:fillRect/>
          </a:stretch>
        </p:blipFill>
        <p:spPr>
          <a:xfrm>
            <a:off x="5416053" y="5940837"/>
            <a:ext cx="6555451" cy="706769"/>
          </a:xfrm>
          <a:prstGeom prst="rect">
            <a:avLst/>
          </a:prstGeom>
        </p:spPr>
      </p:pic>
      <p:pic>
        <p:nvPicPr>
          <p:cNvPr id="10" name="图片 9">
            <a:extLst>
              <a:ext uri="{FF2B5EF4-FFF2-40B4-BE49-F238E27FC236}">
                <a16:creationId xmlns:a16="http://schemas.microsoft.com/office/drawing/2014/main" id="{93CA9A03-7CD3-4F6E-B1D4-DF79648C5D2B}"/>
              </a:ext>
            </a:extLst>
          </p:cNvPr>
          <p:cNvPicPr>
            <a:picLocks noChangeAspect="1"/>
          </p:cNvPicPr>
          <p:nvPr/>
        </p:nvPicPr>
        <p:blipFill>
          <a:blip r:embed="rId6"/>
          <a:stretch>
            <a:fillRect/>
          </a:stretch>
        </p:blipFill>
        <p:spPr>
          <a:xfrm>
            <a:off x="494435" y="4463993"/>
            <a:ext cx="4010718" cy="2183613"/>
          </a:xfrm>
          <a:prstGeom prst="rect">
            <a:avLst/>
          </a:prstGeom>
        </p:spPr>
      </p:pic>
    </p:spTree>
    <p:extLst>
      <p:ext uri="{BB962C8B-B14F-4D97-AF65-F5344CB8AC3E}">
        <p14:creationId xmlns:p14="http://schemas.microsoft.com/office/powerpoint/2010/main" val="334385222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数据预处理</a:t>
            </a:r>
          </a:p>
        </p:txBody>
      </p:sp>
      <p:sp>
        <p:nvSpPr>
          <p:cNvPr id="41" name="文本框 40"/>
          <p:cNvSpPr txBox="1"/>
          <p:nvPr/>
        </p:nvSpPr>
        <p:spPr>
          <a:xfrm>
            <a:off x="509358" y="1033107"/>
            <a:ext cx="263619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rPr>
              <a:t>构造新属性</a:t>
            </a:r>
          </a:p>
        </p:txBody>
      </p:sp>
      <p:sp>
        <p:nvSpPr>
          <p:cNvPr id="8" name="文本框 7">
            <a:extLst>
              <a:ext uri="{FF2B5EF4-FFF2-40B4-BE49-F238E27FC236}">
                <a16:creationId xmlns:a16="http://schemas.microsoft.com/office/drawing/2014/main" id="{0D99E7F0-0A9C-41D8-9AB4-56B347383E50}"/>
              </a:ext>
            </a:extLst>
          </p:cNvPr>
          <p:cNvSpPr txBox="1"/>
          <p:nvPr/>
        </p:nvSpPr>
        <p:spPr>
          <a:xfrm>
            <a:off x="220493" y="1525199"/>
            <a:ext cx="11751013" cy="2246769"/>
          </a:xfrm>
          <a:prstGeom prst="rect">
            <a:avLst/>
          </a:prstGeom>
          <a:noFill/>
        </p:spPr>
        <p:txBody>
          <a:bodyPr wrap="square" rtlCol="0">
            <a:spAutoFit/>
          </a:bodyPr>
          <a:lstStyle/>
          <a:p>
            <a:r>
              <a:rPr lang="zh-CN" altLang="en-US" sz="2000" dirty="0">
                <a:solidFill>
                  <a:schemeClr val="accent2">
                    <a:lumMod val="25000"/>
                  </a:schemeClr>
                </a:solidFill>
              </a:rPr>
              <a:t>凭经验构造新属性，比如认为加班和出差会提高已婚员工离职率。所以构造以下新属性：</a:t>
            </a:r>
            <a:endParaRPr lang="en-US" altLang="zh-CN" sz="2000" dirty="0">
              <a:solidFill>
                <a:schemeClr val="accent2">
                  <a:lumMod val="25000"/>
                </a:schemeClr>
              </a:solidFill>
            </a:endParaRPr>
          </a:p>
          <a:p>
            <a:r>
              <a:rPr lang="en-US" altLang="zh-CN" sz="2000" dirty="0">
                <a:solidFill>
                  <a:schemeClr val="accent2">
                    <a:lumMod val="25000"/>
                  </a:schemeClr>
                </a:solidFill>
              </a:rPr>
              <a:t>40</a:t>
            </a:r>
            <a:r>
              <a:rPr lang="zh-CN" altLang="en-US" sz="2000" dirty="0">
                <a:solidFill>
                  <a:schemeClr val="accent2">
                    <a:lumMod val="25000"/>
                  </a:schemeClr>
                </a:solidFill>
              </a:rPr>
              <a:t>、</a:t>
            </a:r>
            <a:r>
              <a:rPr lang="en-US" altLang="zh-CN" sz="2000" dirty="0">
                <a:solidFill>
                  <a:schemeClr val="accent2">
                    <a:lumMod val="25000"/>
                  </a:schemeClr>
                </a:solidFill>
              </a:rPr>
              <a:t>41</a:t>
            </a:r>
            <a:r>
              <a:rPr lang="zh-CN" altLang="en-US" sz="2000" dirty="0">
                <a:solidFill>
                  <a:schemeClr val="accent2">
                    <a:lumMod val="25000"/>
                  </a:schemeClr>
                </a:solidFill>
              </a:rPr>
              <a:t>表示单位工作投入度带来的工资提高百分比和工作满意度；</a:t>
            </a:r>
            <a:endParaRPr lang="en-US" altLang="zh-CN" sz="2000" dirty="0">
              <a:solidFill>
                <a:schemeClr val="accent2">
                  <a:lumMod val="25000"/>
                </a:schemeClr>
              </a:solidFill>
            </a:endParaRPr>
          </a:p>
          <a:p>
            <a:r>
              <a:rPr lang="en-US" altLang="zh-CN" sz="2000" dirty="0">
                <a:solidFill>
                  <a:schemeClr val="accent2">
                    <a:lumMod val="25000"/>
                  </a:schemeClr>
                </a:solidFill>
              </a:rPr>
              <a:t>42</a:t>
            </a:r>
            <a:r>
              <a:rPr lang="zh-CN" altLang="en-US" sz="2000" dirty="0">
                <a:solidFill>
                  <a:schemeClr val="accent2">
                    <a:lumMod val="25000"/>
                  </a:schemeClr>
                </a:solidFill>
              </a:rPr>
              <a:t>表示已婚员工的加班情况；</a:t>
            </a:r>
            <a:endParaRPr lang="en-US" altLang="zh-CN" sz="2000" dirty="0">
              <a:solidFill>
                <a:schemeClr val="accent2">
                  <a:lumMod val="25000"/>
                </a:schemeClr>
              </a:solidFill>
            </a:endParaRPr>
          </a:p>
          <a:p>
            <a:r>
              <a:rPr lang="en-US" altLang="zh-CN" sz="2000" dirty="0">
                <a:solidFill>
                  <a:schemeClr val="accent2">
                    <a:lumMod val="25000"/>
                  </a:schemeClr>
                </a:solidFill>
              </a:rPr>
              <a:t>43</a:t>
            </a:r>
            <a:r>
              <a:rPr lang="zh-CN" altLang="en-US" sz="2000" dirty="0">
                <a:solidFill>
                  <a:schemeClr val="accent2">
                    <a:lumMod val="25000"/>
                  </a:schemeClr>
                </a:solidFill>
              </a:rPr>
              <a:t>表示已婚员工的出差情况；</a:t>
            </a:r>
            <a:endParaRPr lang="en-US" altLang="zh-CN" sz="2000" dirty="0">
              <a:solidFill>
                <a:schemeClr val="accent2">
                  <a:lumMod val="25000"/>
                </a:schemeClr>
              </a:solidFill>
            </a:endParaRPr>
          </a:p>
          <a:p>
            <a:r>
              <a:rPr lang="en-US" altLang="zh-CN" sz="2000" dirty="0">
                <a:solidFill>
                  <a:schemeClr val="accent2">
                    <a:lumMod val="25000"/>
                  </a:schemeClr>
                </a:solidFill>
              </a:rPr>
              <a:t>44</a:t>
            </a:r>
            <a:r>
              <a:rPr lang="zh-CN" altLang="en-US" sz="2000" dirty="0">
                <a:solidFill>
                  <a:schemeClr val="accent2">
                    <a:lumMod val="25000"/>
                  </a:schemeClr>
                </a:solidFill>
              </a:rPr>
              <a:t>表示在就职公司的平均工作年限，越小则认为离职可能性越大。</a:t>
            </a:r>
            <a:endParaRPr lang="en-US" altLang="zh-CN" sz="2000" dirty="0">
              <a:solidFill>
                <a:schemeClr val="accent2">
                  <a:lumMod val="25000"/>
                </a:schemeClr>
              </a:solidFill>
            </a:endParaRPr>
          </a:p>
          <a:p>
            <a:endParaRPr lang="en-US" altLang="zh-CN" sz="2000" b="1" dirty="0">
              <a:solidFill>
                <a:schemeClr val="accent2">
                  <a:lumMod val="25000"/>
                </a:schemeClr>
              </a:solidFill>
            </a:endParaRPr>
          </a:p>
          <a:p>
            <a:r>
              <a:rPr lang="zh-CN" altLang="en-US" sz="2000" b="1" dirty="0">
                <a:solidFill>
                  <a:schemeClr val="accent2">
                    <a:lumMod val="25000"/>
                  </a:schemeClr>
                </a:solidFill>
              </a:rPr>
              <a:t>编写一个函数为</a:t>
            </a:r>
            <a:r>
              <a:rPr lang="en-US" altLang="zh-CN" sz="2000" b="1" dirty="0">
                <a:solidFill>
                  <a:schemeClr val="accent2">
                    <a:lumMod val="25000"/>
                  </a:schemeClr>
                </a:solidFill>
              </a:rPr>
              <a:t>train</a:t>
            </a:r>
            <a:r>
              <a:rPr lang="zh-CN" altLang="en-US" sz="2000" b="1" dirty="0">
                <a:solidFill>
                  <a:schemeClr val="accent2">
                    <a:lumMod val="25000"/>
                  </a:schemeClr>
                </a:solidFill>
              </a:rPr>
              <a:t>和</a:t>
            </a:r>
            <a:r>
              <a:rPr lang="en-US" altLang="zh-CN" sz="2000" b="1" dirty="0">
                <a:solidFill>
                  <a:schemeClr val="accent2">
                    <a:lumMod val="25000"/>
                  </a:schemeClr>
                </a:solidFill>
              </a:rPr>
              <a:t>test</a:t>
            </a:r>
            <a:r>
              <a:rPr lang="zh-CN" altLang="en-US" sz="2000" b="1" dirty="0">
                <a:solidFill>
                  <a:schemeClr val="accent2">
                    <a:lumMod val="25000"/>
                  </a:schemeClr>
                </a:solidFill>
              </a:rPr>
              <a:t>增加新属性。</a:t>
            </a:r>
            <a:endParaRPr lang="en-US" altLang="zh-CN" sz="2000" b="1" dirty="0">
              <a:solidFill>
                <a:schemeClr val="accent2">
                  <a:lumMod val="25000"/>
                </a:schemeClr>
              </a:solidFill>
            </a:endParaRPr>
          </a:p>
        </p:txBody>
      </p:sp>
      <p:pic>
        <p:nvPicPr>
          <p:cNvPr id="6" name="图片 5">
            <a:extLst>
              <a:ext uri="{FF2B5EF4-FFF2-40B4-BE49-F238E27FC236}">
                <a16:creationId xmlns:a16="http://schemas.microsoft.com/office/drawing/2014/main" id="{877133EC-5D6C-4584-9683-F6376A220456}"/>
              </a:ext>
            </a:extLst>
          </p:cNvPr>
          <p:cNvPicPr>
            <a:picLocks noChangeAspect="1"/>
          </p:cNvPicPr>
          <p:nvPr/>
        </p:nvPicPr>
        <p:blipFill>
          <a:blip r:embed="rId3"/>
          <a:stretch>
            <a:fillRect/>
          </a:stretch>
        </p:blipFill>
        <p:spPr>
          <a:xfrm>
            <a:off x="2605766" y="3938042"/>
            <a:ext cx="6980465" cy="2789517"/>
          </a:xfrm>
          <a:prstGeom prst="rect">
            <a:avLst/>
          </a:prstGeom>
        </p:spPr>
      </p:pic>
    </p:spTree>
    <p:extLst>
      <p:ext uri="{BB962C8B-B14F-4D97-AF65-F5344CB8AC3E}">
        <p14:creationId xmlns:p14="http://schemas.microsoft.com/office/powerpoint/2010/main" val="3051115666"/>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数据预处理</a:t>
            </a:r>
          </a:p>
        </p:txBody>
      </p:sp>
      <p:sp>
        <p:nvSpPr>
          <p:cNvPr id="41" name="文本框 40"/>
          <p:cNvSpPr txBox="1"/>
          <p:nvPr/>
        </p:nvSpPr>
        <p:spPr>
          <a:xfrm>
            <a:off x="509358" y="1033107"/>
            <a:ext cx="381406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rPr>
              <a:t>数据规范化</a:t>
            </a:r>
          </a:p>
        </p:txBody>
      </p:sp>
      <p:sp>
        <p:nvSpPr>
          <p:cNvPr id="8" name="文本框 7">
            <a:extLst>
              <a:ext uri="{FF2B5EF4-FFF2-40B4-BE49-F238E27FC236}">
                <a16:creationId xmlns:a16="http://schemas.microsoft.com/office/drawing/2014/main" id="{0D99E7F0-0A9C-41D8-9AB4-56B347383E50}"/>
              </a:ext>
            </a:extLst>
          </p:cNvPr>
          <p:cNvSpPr txBox="1"/>
          <p:nvPr/>
        </p:nvSpPr>
        <p:spPr>
          <a:xfrm>
            <a:off x="220493" y="1525199"/>
            <a:ext cx="11751013" cy="2862322"/>
          </a:xfrm>
          <a:prstGeom prst="rect">
            <a:avLst/>
          </a:prstGeom>
          <a:noFill/>
        </p:spPr>
        <p:txBody>
          <a:bodyPr wrap="square" rtlCol="0">
            <a:spAutoFit/>
          </a:bodyPr>
          <a:lstStyle/>
          <a:p>
            <a:r>
              <a:rPr lang="zh-CN" altLang="en-US" sz="2000" dirty="0">
                <a:solidFill>
                  <a:schemeClr val="accent2">
                    <a:lumMod val="25000"/>
                  </a:schemeClr>
                </a:solidFill>
              </a:rPr>
              <a:t>比率型数据的取值范围大，所以对比率型属性进行</a:t>
            </a:r>
            <a:r>
              <a:rPr lang="en-US" altLang="zh-CN" sz="2000" dirty="0">
                <a:solidFill>
                  <a:schemeClr val="accent2">
                    <a:lumMod val="25000"/>
                  </a:schemeClr>
                </a:solidFill>
              </a:rPr>
              <a:t>z-</a:t>
            </a:r>
            <a:r>
              <a:rPr lang="zh-CN" altLang="en-US" sz="2000" dirty="0">
                <a:solidFill>
                  <a:schemeClr val="accent2">
                    <a:lumMod val="25000"/>
                  </a:schemeClr>
                </a:solidFill>
              </a:rPr>
              <a:t>分数规范化，即转换成均值为</a:t>
            </a:r>
            <a:r>
              <a:rPr lang="en-US" altLang="zh-CN" sz="2000" dirty="0">
                <a:solidFill>
                  <a:schemeClr val="accent2">
                    <a:lumMod val="25000"/>
                  </a:schemeClr>
                </a:solidFill>
              </a:rPr>
              <a:t>0</a:t>
            </a:r>
            <a:r>
              <a:rPr lang="zh-CN" altLang="en-US" sz="2000" dirty="0">
                <a:solidFill>
                  <a:schemeClr val="accent2">
                    <a:lumMod val="25000"/>
                  </a:schemeClr>
                </a:solidFill>
              </a:rPr>
              <a:t>，方差为</a:t>
            </a:r>
            <a:r>
              <a:rPr lang="en-US" altLang="zh-CN" sz="2000" dirty="0">
                <a:solidFill>
                  <a:schemeClr val="accent2">
                    <a:lumMod val="25000"/>
                  </a:schemeClr>
                </a:solidFill>
              </a:rPr>
              <a:t>1</a:t>
            </a:r>
            <a:r>
              <a:rPr lang="zh-CN" altLang="en-US" sz="2000" dirty="0">
                <a:solidFill>
                  <a:schemeClr val="accent2">
                    <a:lumMod val="25000"/>
                  </a:schemeClr>
                </a:solidFill>
              </a:rPr>
              <a:t>的属性，比率型属性有</a:t>
            </a:r>
            <a:r>
              <a:rPr lang="en-US" altLang="zh-CN" sz="2000" dirty="0">
                <a:solidFill>
                  <a:schemeClr val="accent2">
                    <a:lumMod val="25000"/>
                  </a:schemeClr>
                </a:solidFill>
              </a:rPr>
              <a:t>Age</a:t>
            </a:r>
            <a:r>
              <a:rPr lang="zh-CN" altLang="en-US" sz="2000" dirty="0">
                <a:solidFill>
                  <a:schemeClr val="accent2">
                    <a:lumMod val="25000"/>
                  </a:schemeClr>
                </a:solidFill>
              </a:rPr>
              <a:t>、</a:t>
            </a:r>
            <a:r>
              <a:rPr lang="en-US" altLang="zh-CN" sz="2000" dirty="0" err="1">
                <a:solidFill>
                  <a:schemeClr val="accent2">
                    <a:lumMod val="25000"/>
                  </a:schemeClr>
                </a:solidFill>
              </a:rPr>
              <a:t>DistanceFromHome</a:t>
            </a:r>
            <a:r>
              <a:rPr lang="zh-CN" altLang="en-US" sz="2000" dirty="0">
                <a:solidFill>
                  <a:schemeClr val="accent2">
                    <a:lumMod val="25000"/>
                  </a:schemeClr>
                </a:solidFill>
              </a:rPr>
              <a:t>、</a:t>
            </a:r>
            <a:r>
              <a:rPr lang="en-US" altLang="zh-CN" sz="2000" dirty="0" err="1">
                <a:solidFill>
                  <a:schemeClr val="accent2">
                    <a:lumMod val="25000"/>
                  </a:schemeClr>
                </a:solidFill>
              </a:rPr>
              <a:t>NumCompaniesWorked</a:t>
            </a:r>
            <a:r>
              <a:rPr lang="zh-CN" altLang="en-US" sz="2000" dirty="0">
                <a:solidFill>
                  <a:schemeClr val="accent2">
                    <a:lumMod val="25000"/>
                  </a:schemeClr>
                </a:solidFill>
              </a:rPr>
              <a:t>、</a:t>
            </a:r>
            <a:r>
              <a:rPr lang="en-US" altLang="zh-CN" sz="2000" dirty="0" err="1">
                <a:solidFill>
                  <a:schemeClr val="accent2">
                    <a:lumMod val="25000"/>
                  </a:schemeClr>
                </a:solidFill>
              </a:rPr>
              <a:t>PercentSalaryHike</a:t>
            </a:r>
            <a:r>
              <a:rPr lang="zh-CN" altLang="en-US" sz="2000" dirty="0">
                <a:solidFill>
                  <a:schemeClr val="accent2">
                    <a:lumMod val="25000"/>
                  </a:schemeClr>
                </a:solidFill>
              </a:rPr>
              <a:t>、</a:t>
            </a:r>
            <a:r>
              <a:rPr lang="en-US" altLang="zh-CN" sz="2000" dirty="0" err="1">
                <a:solidFill>
                  <a:schemeClr val="accent2">
                    <a:lumMod val="25000"/>
                  </a:schemeClr>
                </a:solidFill>
              </a:rPr>
              <a:t>TotalWorkingYears</a:t>
            </a:r>
            <a:r>
              <a:rPr lang="zh-CN" altLang="en-US" sz="2000" dirty="0">
                <a:solidFill>
                  <a:schemeClr val="accent2">
                    <a:lumMod val="25000"/>
                  </a:schemeClr>
                </a:solidFill>
              </a:rPr>
              <a:t>、</a:t>
            </a:r>
            <a:r>
              <a:rPr lang="en-US" altLang="zh-CN" sz="2000" dirty="0" err="1">
                <a:solidFill>
                  <a:schemeClr val="accent2">
                    <a:lumMod val="25000"/>
                  </a:schemeClr>
                </a:solidFill>
              </a:rPr>
              <a:t>YearsAtCompany</a:t>
            </a:r>
            <a:r>
              <a:rPr lang="zh-CN" altLang="en-US" sz="2000" dirty="0">
                <a:solidFill>
                  <a:schemeClr val="accent2">
                    <a:lumMod val="25000"/>
                  </a:schemeClr>
                </a:solidFill>
              </a:rPr>
              <a:t>、</a:t>
            </a:r>
            <a:r>
              <a:rPr lang="en-US" altLang="zh-CN" sz="2000" dirty="0" err="1">
                <a:solidFill>
                  <a:schemeClr val="accent2">
                    <a:lumMod val="25000"/>
                  </a:schemeClr>
                </a:solidFill>
              </a:rPr>
              <a:t>YearsInCurrentRole</a:t>
            </a:r>
            <a:r>
              <a:rPr lang="zh-CN" altLang="en-US" sz="2000" dirty="0">
                <a:solidFill>
                  <a:schemeClr val="accent2">
                    <a:lumMod val="25000"/>
                  </a:schemeClr>
                </a:solidFill>
              </a:rPr>
              <a:t>、</a:t>
            </a:r>
            <a:r>
              <a:rPr lang="en-US" altLang="zh-CN" sz="2000" dirty="0" err="1">
                <a:solidFill>
                  <a:schemeClr val="accent2">
                    <a:lumMod val="25000"/>
                  </a:schemeClr>
                </a:solidFill>
              </a:rPr>
              <a:t>YearsSinceLastPromotion</a:t>
            </a:r>
            <a:r>
              <a:rPr lang="zh-CN" altLang="en-US" sz="2000" dirty="0">
                <a:solidFill>
                  <a:schemeClr val="accent2">
                    <a:lumMod val="25000"/>
                  </a:schemeClr>
                </a:solidFill>
              </a:rPr>
              <a:t>、</a:t>
            </a:r>
            <a:r>
              <a:rPr lang="en-US" altLang="zh-CN" sz="2000" dirty="0" err="1">
                <a:solidFill>
                  <a:schemeClr val="accent2">
                    <a:lumMod val="25000"/>
                  </a:schemeClr>
                </a:solidFill>
              </a:rPr>
              <a:t>YearsWithCurrManager</a:t>
            </a:r>
            <a:r>
              <a:rPr lang="zh-CN" altLang="en-US" sz="2000" dirty="0">
                <a:effectLst/>
                <a:latin typeface="等线" panose="02010600030101010101" pitchFamily="2" charset="-122"/>
                <a:cs typeface="Times New Roman" panose="02020603050405020304" pitchFamily="18" charset="0"/>
              </a:rPr>
              <a:t>、</a:t>
            </a:r>
            <a:r>
              <a:rPr lang="en-US" altLang="zh-CN" sz="2000" dirty="0" err="1">
                <a:solidFill>
                  <a:schemeClr val="accent2">
                    <a:lumMod val="25000"/>
                  </a:schemeClr>
                </a:solidFill>
              </a:rPr>
              <a:t>JobInvolvementPerPercentSalaryHike</a:t>
            </a:r>
            <a:r>
              <a:rPr lang="zh-CN" altLang="en-US" sz="2000" dirty="0">
                <a:solidFill>
                  <a:schemeClr val="accent2">
                    <a:lumMod val="25000"/>
                  </a:schemeClr>
                </a:solidFill>
              </a:rPr>
              <a:t>、</a:t>
            </a:r>
            <a:r>
              <a:rPr lang="en-US" altLang="zh-CN" sz="2000" dirty="0" err="1">
                <a:solidFill>
                  <a:schemeClr val="accent2">
                    <a:lumMod val="25000"/>
                  </a:schemeClr>
                </a:solidFill>
              </a:rPr>
              <a:t>JobInvolvementSatisfaction</a:t>
            </a:r>
            <a:r>
              <a:rPr lang="zh-CN" altLang="en-US" sz="2000" dirty="0">
                <a:solidFill>
                  <a:schemeClr val="accent2">
                    <a:lumMod val="25000"/>
                  </a:schemeClr>
                </a:solidFill>
              </a:rPr>
              <a:t>、</a:t>
            </a:r>
            <a:r>
              <a:rPr lang="en-US" altLang="zh-CN" sz="2000" dirty="0">
                <a:solidFill>
                  <a:schemeClr val="accent2">
                    <a:lumMod val="25000"/>
                  </a:schemeClr>
                </a:solidFill>
              </a:rPr>
              <a:t> </a:t>
            </a:r>
            <a:r>
              <a:rPr lang="en-US" altLang="zh-CN" sz="2000" dirty="0" err="1">
                <a:solidFill>
                  <a:schemeClr val="accent2">
                    <a:lumMod val="25000"/>
                  </a:schemeClr>
                </a:solidFill>
              </a:rPr>
              <a:t>AverageWorkingYearsPerCompany</a:t>
            </a:r>
            <a:r>
              <a:rPr lang="en-US" altLang="zh-CN" sz="2000" dirty="0">
                <a:solidFill>
                  <a:schemeClr val="accent2">
                    <a:lumMod val="25000"/>
                  </a:schemeClr>
                </a:solidFill>
              </a:rPr>
              <a:t> </a:t>
            </a:r>
            <a:r>
              <a:rPr lang="zh-CN" altLang="en-US" sz="2000" dirty="0">
                <a:solidFill>
                  <a:schemeClr val="accent2">
                    <a:lumMod val="25000"/>
                  </a:schemeClr>
                </a:solidFill>
              </a:rPr>
              <a:t>。</a:t>
            </a:r>
            <a:endParaRPr lang="en-US" altLang="zh-CN" sz="2000" dirty="0">
              <a:solidFill>
                <a:schemeClr val="accent2">
                  <a:lumMod val="25000"/>
                </a:schemeClr>
              </a:solidFill>
            </a:endParaRPr>
          </a:p>
          <a:p>
            <a:endParaRPr lang="en-US" altLang="zh-CN" sz="2000" dirty="0">
              <a:solidFill>
                <a:schemeClr val="accent2">
                  <a:lumMod val="25000"/>
                </a:schemeClr>
              </a:solidFill>
            </a:endParaRPr>
          </a:p>
          <a:p>
            <a:r>
              <a:rPr lang="zh-CN" altLang="en-US" sz="2000" b="1" dirty="0">
                <a:solidFill>
                  <a:schemeClr val="accent2">
                    <a:lumMod val="25000"/>
                  </a:schemeClr>
                </a:solidFill>
              </a:rPr>
              <a:t>导入</a:t>
            </a:r>
            <a:r>
              <a:rPr lang="en-US" altLang="zh-CN" sz="2000" b="1" dirty="0" err="1">
                <a:solidFill>
                  <a:schemeClr val="accent2">
                    <a:lumMod val="25000"/>
                  </a:schemeClr>
                </a:solidFill>
              </a:rPr>
              <a:t>sklearn.preprocessing</a:t>
            </a:r>
            <a:r>
              <a:rPr lang="zh-CN" altLang="en-US" sz="2000" b="1" dirty="0">
                <a:solidFill>
                  <a:schemeClr val="accent2">
                    <a:lumMod val="25000"/>
                  </a:schemeClr>
                </a:solidFill>
              </a:rPr>
              <a:t>，编写函数将</a:t>
            </a:r>
            <a:r>
              <a:rPr lang="en-US" altLang="zh-CN" sz="2000" b="1" dirty="0">
                <a:solidFill>
                  <a:schemeClr val="accent2">
                    <a:lumMod val="25000"/>
                  </a:schemeClr>
                </a:solidFill>
              </a:rPr>
              <a:t>train</a:t>
            </a:r>
            <a:r>
              <a:rPr lang="zh-CN" altLang="en-US" sz="2000" b="1" dirty="0">
                <a:solidFill>
                  <a:schemeClr val="accent2">
                    <a:lumMod val="25000"/>
                  </a:schemeClr>
                </a:solidFill>
              </a:rPr>
              <a:t>和</a:t>
            </a:r>
            <a:r>
              <a:rPr lang="en-US" altLang="zh-CN" sz="2000" b="1" dirty="0">
                <a:solidFill>
                  <a:schemeClr val="accent2">
                    <a:lumMod val="25000"/>
                  </a:schemeClr>
                </a:solidFill>
              </a:rPr>
              <a:t>test</a:t>
            </a:r>
            <a:r>
              <a:rPr lang="zh-CN" altLang="en-US" sz="2000" b="1" dirty="0">
                <a:solidFill>
                  <a:schemeClr val="accent2">
                    <a:lumMod val="25000"/>
                  </a:schemeClr>
                </a:solidFill>
              </a:rPr>
              <a:t>中的这些属性进行</a:t>
            </a:r>
            <a:r>
              <a:rPr lang="en-US" altLang="zh-CN" sz="2000" b="1" dirty="0">
                <a:solidFill>
                  <a:schemeClr val="accent2">
                    <a:lumMod val="25000"/>
                  </a:schemeClr>
                </a:solidFill>
              </a:rPr>
              <a:t>z-</a:t>
            </a:r>
            <a:r>
              <a:rPr lang="zh-CN" altLang="en-US" sz="2000" b="1" dirty="0">
                <a:solidFill>
                  <a:schemeClr val="accent2">
                    <a:lumMod val="25000"/>
                  </a:schemeClr>
                </a:solidFill>
              </a:rPr>
              <a:t>分数规范化。</a:t>
            </a:r>
            <a:endParaRPr lang="en-US" altLang="zh-CN" sz="2000" b="1" dirty="0">
              <a:solidFill>
                <a:schemeClr val="accent2">
                  <a:lumMod val="25000"/>
                </a:schemeClr>
              </a:solidFill>
            </a:endParaRPr>
          </a:p>
          <a:p>
            <a:endParaRPr lang="en-US" altLang="zh-CN" sz="2000" dirty="0">
              <a:solidFill>
                <a:schemeClr val="accent2">
                  <a:lumMod val="25000"/>
                </a:schemeClr>
              </a:solidFill>
            </a:endParaRPr>
          </a:p>
          <a:p>
            <a:endParaRPr lang="en-US" altLang="zh-CN" sz="2000" dirty="0">
              <a:solidFill>
                <a:schemeClr val="accent2">
                  <a:lumMod val="25000"/>
                </a:schemeClr>
              </a:solidFill>
            </a:endParaRPr>
          </a:p>
        </p:txBody>
      </p:sp>
      <p:pic>
        <p:nvPicPr>
          <p:cNvPr id="7" name="图片 6">
            <a:extLst>
              <a:ext uri="{FF2B5EF4-FFF2-40B4-BE49-F238E27FC236}">
                <a16:creationId xmlns:a16="http://schemas.microsoft.com/office/drawing/2014/main" id="{7681952B-4C4B-4DE8-B459-89EF105C38C2}"/>
              </a:ext>
            </a:extLst>
          </p:cNvPr>
          <p:cNvPicPr>
            <a:picLocks noChangeAspect="1"/>
          </p:cNvPicPr>
          <p:nvPr/>
        </p:nvPicPr>
        <p:blipFill>
          <a:blip r:embed="rId3"/>
          <a:stretch>
            <a:fillRect/>
          </a:stretch>
        </p:blipFill>
        <p:spPr>
          <a:xfrm>
            <a:off x="1015509" y="4064213"/>
            <a:ext cx="10160980" cy="2193711"/>
          </a:xfrm>
          <a:prstGeom prst="rect">
            <a:avLst/>
          </a:prstGeom>
        </p:spPr>
      </p:pic>
    </p:spTree>
    <p:extLst>
      <p:ext uri="{BB962C8B-B14F-4D97-AF65-F5344CB8AC3E}">
        <p14:creationId xmlns:p14="http://schemas.microsoft.com/office/powerpoint/2010/main" val="388542482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数据预处理</a:t>
            </a:r>
          </a:p>
        </p:txBody>
      </p:sp>
      <p:sp>
        <p:nvSpPr>
          <p:cNvPr id="41" name="文本框 40"/>
          <p:cNvSpPr txBox="1"/>
          <p:nvPr/>
        </p:nvSpPr>
        <p:spPr>
          <a:xfrm>
            <a:off x="509358" y="1033107"/>
            <a:ext cx="381406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rPr>
              <a:t>数据规范化</a:t>
            </a:r>
          </a:p>
        </p:txBody>
      </p:sp>
      <p:sp>
        <p:nvSpPr>
          <p:cNvPr id="8" name="文本框 7">
            <a:extLst>
              <a:ext uri="{FF2B5EF4-FFF2-40B4-BE49-F238E27FC236}">
                <a16:creationId xmlns:a16="http://schemas.microsoft.com/office/drawing/2014/main" id="{0D99E7F0-0A9C-41D8-9AB4-56B347383E50}"/>
              </a:ext>
            </a:extLst>
          </p:cNvPr>
          <p:cNvSpPr txBox="1"/>
          <p:nvPr/>
        </p:nvSpPr>
        <p:spPr>
          <a:xfrm>
            <a:off x="220493" y="1525199"/>
            <a:ext cx="11751013" cy="2554545"/>
          </a:xfrm>
          <a:prstGeom prst="rect">
            <a:avLst/>
          </a:prstGeom>
          <a:noFill/>
        </p:spPr>
        <p:txBody>
          <a:bodyPr wrap="square" rtlCol="0">
            <a:spAutoFit/>
          </a:bodyPr>
          <a:lstStyle/>
          <a:p>
            <a:r>
              <a:rPr lang="zh-CN" altLang="en-US" sz="2000" dirty="0">
                <a:solidFill>
                  <a:schemeClr val="accent2">
                    <a:lumMod val="25000"/>
                  </a:schemeClr>
                </a:solidFill>
              </a:rPr>
              <a:t>最大最小规范化能将序数型属性取值范围转换到</a:t>
            </a:r>
            <a:r>
              <a:rPr lang="en-US" altLang="zh-CN" sz="2000" dirty="0">
                <a:solidFill>
                  <a:schemeClr val="accent2">
                    <a:lumMod val="25000"/>
                  </a:schemeClr>
                </a:solidFill>
              </a:rPr>
              <a:t>[0,1]</a:t>
            </a:r>
            <a:r>
              <a:rPr lang="zh-CN" altLang="en-US" sz="2000" dirty="0">
                <a:solidFill>
                  <a:schemeClr val="accent2">
                    <a:lumMod val="25000"/>
                  </a:schemeClr>
                </a:solidFill>
              </a:rPr>
              <a:t>内，且保持等距，序数型属性有</a:t>
            </a:r>
            <a:r>
              <a:rPr lang="en-US" altLang="zh-CN" sz="2000" dirty="0" err="1">
                <a:solidFill>
                  <a:schemeClr val="accent2">
                    <a:lumMod val="25000"/>
                  </a:schemeClr>
                </a:solidFill>
              </a:rPr>
              <a:t>BusinessTravel</a:t>
            </a:r>
            <a:r>
              <a:rPr lang="zh-CN" altLang="en-US" sz="2000" dirty="0">
                <a:solidFill>
                  <a:schemeClr val="accent2">
                    <a:lumMod val="25000"/>
                  </a:schemeClr>
                </a:solidFill>
              </a:rPr>
              <a:t>、</a:t>
            </a:r>
            <a:r>
              <a:rPr lang="en-US" altLang="zh-CN" sz="2000" dirty="0">
                <a:solidFill>
                  <a:schemeClr val="accent2">
                    <a:lumMod val="25000"/>
                  </a:schemeClr>
                </a:solidFill>
              </a:rPr>
              <a:t>Education</a:t>
            </a:r>
            <a:r>
              <a:rPr lang="zh-CN" altLang="en-US" sz="2000" dirty="0">
                <a:solidFill>
                  <a:schemeClr val="accent2">
                    <a:lumMod val="25000"/>
                  </a:schemeClr>
                </a:solidFill>
              </a:rPr>
              <a:t>、</a:t>
            </a:r>
            <a:r>
              <a:rPr lang="en-US" altLang="zh-CN" sz="2000" dirty="0" err="1">
                <a:solidFill>
                  <a:schemeClr val="accent2">
                    <a:lumMod val="25000"/>
                  </a:schemeClr>
                </a:solidFill>
              </a:rPr>
              <a:t>EnvironmentSatisfaction</a:t>
            </a:r>
            <a:r>
              <a:rPr lang="zh-CN" altLang="en-US" sz="2000" dirty="0">
                <a:solidFill>
                  <a:schemeClr val="accent2">
                    <a:lumMod val="25000"/>
                  </a:schemeClr>
                </a:solidFill>
              </a:rPr>
              <a:t>、</a:t>
            </a:r>
            <a:r>
              <a:rPr lang="en-US" altLang="zh-CN" sz="2000" dirty="0" err="1">
                <a:solidFill>
                  <a:schemeClr val="accent2">
                    <a:lumMod val="25000"/>
                  </a:schemeClr>
                </a:solidFill>
              </a:rPr>
              <a:t>JobInvolvement</a:t>
            </a:r>
            <a:r>
              <a:rPr lang="zh-CN" altLang="en-US" sz="2000" dirty="0">
                <a:solidFill>
                  <a:schemeClr val="accent2">
                    <a:lumMod val="25000"/>
                  </a:schemeClr>
                </a:solidFill>
              </a:rPr>
              <a:t>、</a:t>
            </a:r>
            <a:r>
              <a:rPr lang="en-US" altLang="zh-CN" sz="2000" dirty="0" err="1">
                <a:solidFill>
                  <a:schemeClr val="accent2">
                    <a:lumMod val="25000"/>
                  </a:schemeClr>
                </a:solidFill>
              </a:rPr>
              <a:t>JobLevel</a:t>
            </a:r>
            <a:r>
              <a:rPr lang="zh-CN" altLang="en-US" sz="2000" dirty="0">
                <a:solidFill>
                  <a:schemeClr val="accent2">
                    <a:lumMod val="25000"/>
                  </a:schemeClr>
                </a:solidFill>
              </a:rPr>
              <a:t>、</a:t>
            </a:r>
            <a:r>
              <a:rPr lang="en-US" altLang="zh-CN" sz="2000" dirty="0" err="1">
                <a:solidFill>
                  <a:schemeClr val="accent2">
                    <a:lumMod val="25000"/>
                  </a:schemeClr>
                </a:solidFill>
              </a:rPr>
              <a:t>JobSatisfaction</a:t>
            </a:r>
            <a:r>
              <a:rPr lang="zh-CN" altLang="en-US" sz="2000" dirty="0">
                <a:solidFill>
                  <a:schemeClr val="accent2">
                    <a:lumMod val="25000"/>
                  </a:schemeClr>
                </a:solidFill>
              </a:rPr>
              <a:t>、</a:t>
            </a:r>
            <a:r>
              <a:rPr lang="en-US" altLang="zh-CN" sz="2000" dirty="0" err="1">
                <a:solidFill>
                  <a:schemeClr val="accent2">
                    <a:lumMod val="25000"/>
                  </a:schemeClr>
                </a:solidFill>
              </a:rPr>
              <a:t>PerformanceRating</a:t>
            </a:r>
            <a:r>
              <a:rPr lang="zh-CN" altLang="en-US" sz="2000" dirty="0">
                <a:solidFill>
                  <a:schemeClr val="accent2">
                    <a:lumMod val="25000"/>
                  </a:schemeClr>
                </a:solidFill>
              </a:rPr>
              <a:t>、</a:t>
            </a:r>
            <a:r>
              <a:rPr lang="en-US" altLang="zh-CN" sz="2000" dirty="0" err="1">
                <a:solidFill>
                  <a:schemeClr val="accent2">
                    <a:lumMod val="25000"/>
                  </a:schemeClr>
                </a:solidFill>
              </a:rPr>
              <a:t>StockOptionLevel</a:t>
            </a:r>
            <a:r>
              <a:rPr lang="zh-CN" altLang="en-US" sz="2000" dirty="0">
                <a:solidFill>
                  <a:schemeClr val="accent2">
                    <a:lumMod val="25000"/>
                  </a:schemeClr>
                </a:solidFill>
              </a:rPr>
              <a:t>、</a:t>
            </a:r>
            <a:r>
              <a:rPr lang="en-US" altLang="zh-CN" sz="2000" dirty="0" err="1">
                <a:solidFill>
                  <a:schemeClr val="accent2">
                    <a:lumMod val="25000"/>
                  </a:schemeClr>
                </a:solidFill>
              </a:rPr>
              <a:t>TrainingTimesLastYear</a:t>
            </a:r>
            <a:r>
              <a:rPr lang="zh-CN" altLang="en-US" sz="2000" dirty="0">
                <a:solidFill>
                  <a:schemeClr val="accent2">
                    <a:lumMod val="25000"/>
                  </a:schemeClr>
                </a:solidFill>
              </a:rPr>
              <a:t>、</a:t>
            </a:r>
            <a:r>
              <a:rPr lang="en-US" altLang="zh-CN" sz="2000" dirty="0" err="1">
                <a:solidFill>
                  <a:schemeClr val="accent2">
                    <a:lumMod val="25000"/>
                  </a:schemeClr>
                </a:solidFill>
              </a:rPr>
              <a:t>WorkLifeBalance</a:t>
            </a:r>
            <a:r>
              <a:rPr lang="zh-CN" altLang="en-US" sz="2000" dirty="0">
                <a:solidFill>
                  <a:schemeClr val="accent2">
                    <a:lumMod val="25000"/>
                  </a:schemeClr>
                </a:solidFill>
              </a:rPr>
              <a:t>、</a:t>
            </a:r>
            <a:r>
              <a:rPr lang="en-US" altLang="zh-CN" sz="2000" dirty="0">
                <a:solidFill>
                  <a:schemeClr val="accent2">
                    <a:lumMod val="25000"/>
                  </a:schemeClr>
                </a:solidFill>
              </a:rPr>
              <a:t> </a:t>
            </a:r>
            <a:r>
              <a:rPr lang="en-US" altLang="zh-CN" sz="2000" dirty="0" err="1">
                <a:solidFill>
                  <a:schemeClr val="accent2">
                    <a:lumMod val="25000"/>
                  </a:schemeClr>
                </a:solidFill>
              </a:rPr>
              <a:t>MaritalStatus_MarriedOverTime</a:t>
            </a:r>
            <a:r>
              <a:rPr lang="zh-CN" altLang="en-US" sz="2000" dirty="0">
                <a:solidFill>
                  <a:schemeClr val="accent2">
                    <a:lumMod val="25000"/>
                  </a:schemeClr>
                </a:solidFill>
              </a:rPr>
              <a:t>、</a:t>
            </a:r>
            <a:r>
              <a:rPr lang="en-US" altLang="zh-CN" sz="2000" dirty="0" err="1">
                <a:solidFill>
                  <a:schemeClr val="accent2">
                    <a:lumMod val="25000"/>
                  </a:schemeClr>
                </a:solidFill>
              </a:rPr>
              <a:t>MaritalStatus_MarriedBusinessTravel</a:t>
            </a:r>
            <a:r>
              <a:rPr lang="zh-CN" altLang="en-US" sz="2000" dirty="0">
                <a:solidFill>
                  <a:schemeClr val="accent2">
                    <a:lumMod val="25000"/>
                  </a:schemeClr>
                </a:solidFill>
              </a:rPr>
              <a:t>。</a:t>
            </a:r>
            <a:endParaRPr lang="en-US" altLang="zh-CN" sz="2000" dirty="0">
              <a:solidFill>
                <a:schemeClr val="accent2">
                  <a:lumMod val="25000"/>
                </a:schemeClr>
              </a:solidFill>
            </a:endParaRPr>
          </a:p>
          <a:p>
            <a:endParaRPr lang="en-US" altLang="zh-CN" sz="2000" b="1" dirty="0">
              <a:solidFill>
                <a:schemeClr val="accent2">
                  <a:lumMod val="25000"/>
                </a:schemeClr>
              </a:solidFill>
            </a:endParaRPr>
          </a:p>
          <a:p>
            <a:r>
              <a:rPr lang="zh-CN" altLang="en-US" sz="2000" b="1" dirty="0">
                <a:solidFill>
                  <a:schemeClr val="accent2">
                    <a:lumMod val="25000"/>
                  </a:schemeClr>
                </a:solidFill>
              </a:rPr>
              <a:t>导入</a:t>
            </a:r>
            <a:r>
              <a:rPr lang="en-US" altLang="zh-CN" sz="2000" b="1" dirty="0" err="1">
                <a:solidFill>
                  <a:schemeClr val="accent2">
                    <a:lumMod val="25000"/>
                  </a:schemeClr>
                </a:solidFill>
              </a:rPr>
              <a:t>sklearn.preprocessing</a:t>
            </a:r>
            <a:r>
              <a:rPr lang="zh-CN" altLang="en-US" sz="2000" b="1" dirty="0">
                <a:solidFill>
                  <a:schemeClr val="accent2">
                    <a:lumMod val="25000"/>
                  </a:schemeClr>
                </a:solidFill>
              </a:rPr>
              <a:t>，编写函数将</a:t>
            </a:r>
            <a:r>
              <a:rPr lang="en-US" altLang="zh-CN" sz="2000" b="1" dirty="0">
                <a:solidFill>
                  <a:schemeClr val="accent2">
                    <a:lumMod val="25000"/>
                  </a:schemeClr>
                </a:solidFill>
              </a:rPr>
              <a:t>train</a:t>
            </a:r>
            <a:r>
              <a:rPr lang="zh-CN" altLang="en-US" sz="2000" b="1" dirty="0">
                <a:solidFill>
                  <a:schemeClr val="accent2">
                    <a:lumMod val="25000"/>
                  </a:schemeClr>
                </a:solidFill>
              </a:rPr>
              <a:t>和</a:t>
            </a:r>
            <a:r>
              <a:rPr lang="en-US" altLang="zh-CN" sz="2000" b="1" dirty="0">
                <a:solidFill>
                  <a:schemeClr val="accent2">
                    <a:lumMod val="25000"/>
                  </a:schemeClr>
                </a:solidFill>
              </a:rPr>
              <a:t>test</a:t>
            </a:r>
            <a:r>
              <a:rPr lang="zh-CN" altLang="en-US" sz="2000" b="1" dirty="0">
                <a:solidFill>
                  <a:schemeClr val="accent2">
                    <a:lumMod val="25000"/>
                  </a:schemeClr>
                </a:solidFill>
              </a:rPr>
              <a:t>中的这些属性进行最大最小规范化。</a:t>
            </a:r>
            <a:endParaRPr lang="en-US" altLang="zh-CN" sz="2000" b="1" dirty="0">
              <a:solidFill>
                <a:schemeClr val="accent2">
                  <a:lumMod val="25000"/>
                </a:schemeClr>
              </a:solidFill>
            </a:endParaRPr>
          </a:p>
          <a:p>
            <a:endParaRPr lang="en-US" altLang="zh-CN" sz="2000" dirty="0">
              <a:solidFill>
                <a:schemeClr val="accent2">
                  <a:lumMod val="25000"/>
                </a:schemeClr>
              </a:solidFill>
            </a:endParaRPr>
          </a:p>
          <a:p>
            <a:endParaRPr lang="en-US" altLang="zh-CN" sz="2000" dirty="0">
              <a:solidFill>
                <a:schemeClr val="accent2">
                  <a:lumMod val="25000"/>
                </a:schemeClr>
              </a:solidFill>
            </a:endParaRPr>
          </a:p>
        </p:txBody>
      </p:sp>
      <p:pic>
        <p:nvPicPr>
          <p:cNvPr id="4" name="图片 3">
            <a:extLst>
              <a:ext uri="{FF2B5EF4-FFF2-40B4-BE49-F238E27FC236}">
                <a16:creationId xmlns:a16="http://schemas.microsoft.com/office/drawing/2014/main" id="{6F67FC27-2B53-42D5-805D-C75876B24373}"/>
              </a:ext>
            </a:extLst>
          </p:cNvPr>
          <p:cNvPicPr>
            <a:picLocks noChangeAspect="1"/>
          </p:cNvPicPr>
          <p:nvPr/>
        </p:nvPicPr>
        <p:blipFill>
          <a:blip r:embed="rId3"/>
          <a:stretch>
            <a:fillRect/>
          </a:stretch>
        </p:blipFill>
        <p:spPr>
          <a:xfrm>
            <a:off x="489080" y="4042398"/>
            <a:ext cx="11213837" cy="1843208"/>
          </a:xfrm>
          <a:prstGeom prst="rect">
            <a:avLst/>
          </a:prstGeom>
        </p:spPr>
      </p:pic>
    </p:spTree>
    <p:extLst>
      <p:ext uri="{BB962C8B-B14F-4D97-AF65-F5344CB8AC3E}">
        <p14:creationId xmlns:p14="http://schemas.microsoft.com/office/powerpoint/2010/main" val="2720636743"/>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p:nvPr/>
        </p:nvSpPr>
        <p:spPr bwMode="auto">
          <a:xfrm rot="5400000">
            <a:off x="4406455" y="1812103"/>
            <a:ext cx="3419172" cy="30303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rgbClr val="C8161D"/>
            </a:solidFill>
          </a:ln>
          <a:effectLst>
            <a:outerShdw blurRad="444500" dist="152400" dir="2700000" algn="tl" rotWithShape="0">
              <a:prstClr val="black">
                <a:alpha val="30000"/>
              </a:prstClr>
            </a:outerShdw>
          </a:effectLst>
        </p:spPr>
        <p:txBody>
          <a:bodyPr vert="horz" wrap="square" lIns="91416" tIns="45708" rIns="91416" bIns="45708" numCol="1" anchor="t" anchorCtr="0" compatLnSpc="1"/>
          <a:lstStyle/>
          <a:p>
            <a:endParaRPr lang="zh-CN" altLang="en-US" sz="1600" b="1">
              <a:solidFill>
                <a:prstClr val="black"/>
              </a:solidFill>
              <a:cs typeface="+mn-ea"/>
              <a:sym typeface="+mn-lt"/>
            </a:endParaRPr>
          </a:p>
        </p:txBody>
      </p:sp>
      <p:pic>
        <p:nvPicPr>
          <p:cNvPr id="18" name="Picture 3" descr="C:\Users\Administrator\Desktop\微立体创业计划\002.png"/>
          <p:cNvPicPr>
            <a:picLocks noChangeAspect="1" noChangeArrowheads="1"/>
          </p:cNvPicPr>
          <p:nvPr/>
        </p:nvPicPr>
        <p:blipFill>
          <a:blip r:embed="rId3" cstate="email"/>
          <a:srcRect/>
          <a:stretch>
            <a:fillRect/>
          </a:stretch>
        </p:blipFill>
        <p:spPr bwMode="auto">
          <a:xfrm>
            <a:off x="4338243" y="1491570"/>
            <a:ext cx="3671452" cy="3671450"/>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9" name="Freeform 5"/>
          <p:cNvSpPr/>
          <p:nvPr/>
        </p:nvSpPr>
        <p:spPr bwMode="auto">
          <a:xfrm rot="5400000">
            <a:off x="4278683" y="2036359"/>
            <a:ext cx="1094948" cy="97044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C8161D"/>
          </a:solidFill>
          <a:ln w="25400">
            <a:noFill/>
          </a:ln>
          <a:effectLst>
            <a:outerShdw blurRad="444500" dist="152400" dir="2700000" algn="tl" rotWithShape="0">
              <a:prstClr val="black">
                <a:alpha val="30000"/>
              </a:prstClr>
            </a:outerShdw>
          </a:effectLst>
        </p:spPr>
        <p:txBody>
          <a:bodyPr vert="horz" wrap="square" lIns="91416" tIns="45708" rIns="91416" bIns="45708" numCol="1" anchor="t" anchorCtr="0" compatLnSpc="1"/>
          <a:lstStyle/>
          <a:p>
            <a:endParaRPr lang="zh-CN" altLang="en-US" sz="1600" b="1">
              <a:solidFill>
                <a:prstClr val="black"/>
              </a:solidFill>
              <a:cs typeface="+mn-ea"/>
              <a:sym typeface="+mn-lt"/>
            </a:endParaRPr>
          </a:p>
        </p:txBody>
      </p:sp>
      <p:sp>
        <p:nvSpPr>
          <p:cNvPr id="20" name="TextBox 7"/>
          <p:cNvSpPr>
            <a:spLocks noChangeArrowheads="1"/>
          </p:cNvSpPr>
          <p:nvPr/>
        </p:nvSpPr>
        <p:spPr bwMode="auto">
          <a:xfrm>
            <a:off x="4178558" y="2302381"/>
            <a:ext cx="126027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3200" b="1" dirty="0">
                <a:solidFill>
                  <a:prstClr val="white"/>
                </a:solidFill>
                <a:cs typeface="+mn-ea"/>
                <a:sym typeface="+mn-lt"/>
              </a:rPr>
              <a:t>03</a:t>
            </a:r>
            <a:endParaRPr lang="zh-CN" altLang="en-US" sz="3200" b="1" dirty="0">
              <a:solidFill>
                <a:prstClr val="white"/>
              </a:solidFill>
              <a:cs typeface="+mn-ea"/>
              <a:sym typeface="+mn-lt"/>
            </a:endParaRPr>
          </a:p>
        </p:txBody>
      </p:sp>
      <p:sp>
        <p:nvSpPr>
          <p:cNvPr id="21" name="文本框 163"/>
          <p:cNvSpPr txBox="1"/>
          <p:nvPr/>
        </p:nvSpPr>
        <p:spPr>
          <a:xfrm>
            <a:off x="4764127" y="3362524"/>
            <a:ext cx="2703828" cy="523220"/>
          </a:xfrm>
          <a:prstGeom prst="rect">
            <a:avLst/>
          </a:prstGeom>
          <a:noFill/>
        </p:spPr>
        <p:txBody>
          <a:bodyPr wrap="square" rtlCol="0">
            <a:spAutoFit/>
          </a:bodyPr>
          <a:lstStyle/>
          <a:p>
            <a:pPr algn="ctr"/>
            <a:r>
              <a:rPr lang="zh-CN" altLang="en-US" sz="2800" b="1" dirty="0">
                <a:solidFill>
                  <a:srgbClr val="C8161D"/>
                </a:solidFill>
              </a:rPr>
              <a:t>数据挖掘建模</a:t>
            </a:r>
          </a:p>
        </p:txBody>
      </p:sp>
      <p:sp>
        <p:nvSpPr>
          <p:cNvPr id="2" name="矩形 1"/>
          <p:cNvSpPr/>
          <p:nvPr/>
        </p:nvSpPr>
        <p:spPr>
          <a:xfrm>
            <a:off x="5699363" y="4121781"/>
            <a:ext cx="833356" cy="48100"/>
          </a:xfrm>
          <a:prstGeom prst="rect">
            <a:avLst/>
          </a:prstGeom>
          <a:solidFill>
            <a:srgbClr val="C81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pic>
        <p:nvPicPr>
          <p:cNvPr id="85" name="Picture 3" descr="C:\Users\Administrator\Desktop\微立体创业计划\002.png"/>
          <p:cNvPicPr>
            <a:picLocks noChangeAspect="1" noChangeArrowheads="1"/>
          </p:cNvPicPr>
          <p:nvPr/>
        </p:nvPicPr>
        <p:blipFill>
          <a:blip r:embed="rId4" cstate="email"/>
          <a:srcRect/>
          <a:stretch>
            <a:fillRect/>
          </a:stretch>
        </p:blipFill>
        <p:spPr bwMode="auto">
          <a:xfrm>
            <a:off x="7978519" y="5660667"/>
            <a:ext cx="2447635" cy="2447634"/>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86" name="Picture 3" descr="C:\Users\Administrator\Desktop\微立体创业计划\002.png"/>
          <p:cNvPicPr>
            <a:picLocks noChangeAspect="1" noChangeArrowheads="1"/>
          </p:cNvPicPr>
          <p:nvPr/>
        </p:nvPicPr>
        <p:blipFill>
          <a:blip r:embed="rId4" cstate="email"/>
          <a:srcRect/>
          <a:stretch>
            <a:fillRect/>
          </a:stretch>
        </p:blipFill>
        <p:spPr bwMode="auto">
          <a:xfrm>
            <a:off x="8975570" y="4004915"/>
            <a:ext cx="2447635" cy="2447634"/>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87" name="Picture 3" descr="C:\Users\Administrator\Desktop\微立体创业计划\002.png"/>
          <p:cNvPicPr>
            <a:picLocks noChangeAspect="1" noChangeArrowheads="1"/>
          </p:cNvPicPr>
          <p:nvPr/>
        </p:nvPicPr>
        <p:blipFill>
          <a:blip r:embed="rId5" cstate="email"/>
          <a:srcRect/>
          <a:stretch>
            <a:fillRect/>
          </a:stretch>
        </p:blipFill>
        <p:spPr bwMode="auto">
          <a:xfrm>
            <a:off x="9956042" y="5633291"/>
            <a:ext cx="2547001" cy="2547000"/>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1" name="Picture 3" descr="C:\Users\Administrator\Desktop\微立体创业计划\002.png"/>
          <p:cNvPicPr>
            <a:picLocks noChangeAspect="1" noChangeArrowheads="1"/>
          </p:cNvPicPr>
          <p:nvPr/>
        </p:nvPicPr>
        <p:blipFill>
          <a:blip r:embed="rId4" cstate="email"/>
          <a:srcRect/>
          <a:stretch>
            <a:fillRect/>
          </a:stretch>
        </p:blipFill>
        <p:spPr bwMode="auto">
          <a:xfrm>
            <a:off x="-311044" y="5660666"/>
            <a:ext cx="2447635" cy="2447634"/>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2" name="Picture 3" descr="C:\Users\Administrator\Desktop\微立体创业计划\002.png"/>
          <p:cNvPicPr>
            <a:picLocks noChangeAspect="1" noChangeArrowheads="1"/>
          </p:cNvPicPr>
          <p:nvPr/>
        </p:nvPicPr>
        <p:blipFill>
          <a:blip r:embed="rId4" cstate="email"/>
          <a:srcRect/>
          <a:stretch>
            <a:fillRect/>
          </a:stretch>
        </p:blipFill>
        <p:spPr bwMode="auto">
          <a:xfrm>
            <a:off x="686006" y="4004914"/>
            <a:ext cx="2447635" cy="2447634"/>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3" name="Picture 3" descr="C:\Users\Administrator\Desktop\微立体创业计划\002.png"/>
          <p:cNvPicPr>
            <a:picLocks noChangeAspect="1" noChangeArrowheads="1"/>
          </p:cNvPicPr>
          <p:nvPr/>
        </p:nvPicPr>
        <p:blipFill>
          <a:blip r:embed="rId5" cstate="email"/>
          <a:srcRect/>
          <a:stretch>
            <a:fillRect/>
          </a:stretch>
        </p:blipFill>
        <p:spPr bwMode="auto">
          <a:xfrm>
            <a:off x="1666479" y="5633290"/>
            <a:ext cx="2547001" cy="2547000"/>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3" name="矩形 2"/>
          <p:cNvSpPr/>
          <p:nvPr/>
        </p:nvSpPr>
        <p:spPr>
          <a:xfrm>
            <a:off x="5571292" y="2839180"/>
            <a:ext cx="1172117" cy="369332"/>
          </a:xfrm>
          <a:prstGeom prst="rect">
            <a:avLst/>
          </a:prstGeom>
        </p:spPr>
        <p:txBody>
          <a:bodyPr wrap="none">
            <a:spAutoFit/>
          </a:bodyPr>
          <a:lstStyle/>
          <a:p>
            <a:pPr algn="ctr"/>
            <a:r>
              <a:rPr lang="zh-CN" altLang="en-US" b="1" dirty="0">
                <a:solidFill>
                  <a:prstClr val="black">
                    <a:lumMod val="50000"/>
                    <a:lumOff val="50000"/>
                  </a:prstClr>
                </a:solidFill>
                <a:cs typeface="+mn-ea"/>
                <a:sym typeface="+mn-lt"/>
              </a:rPr>
              <a:t>第三部分 </a:t>
            </a:r>
            <a:endParaRPr lang="en-US" altLang="zh-CN" b="1" dirty="0">
              <a:solidFill>
                <a:prstClr val="black">
                  <a:lumMod val="50000"/>
                  <a:lumOff val="50000"/>
                </a:prstClr>
              </a:solidFill>
              <a:cs typeface="+mn-ea"/>
              <a:sym typeface="+mn-lt"/>
            </a:endParaRPr>
          </a:p>
        </p:txBody>
      </p:sp>
    </p:spTree>
    <p:extLst>
      <p:ext uri="{BB962C8B-B14F-4D97-AF65-F5344CB8AC3E}">
        <p14:creationId xmlns:p14="http://schemas.microsoft.com/office/powerpoint/2010/main" val="145566472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75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2" presetClass="entr" presetSubtype="0" fill="hold" grpId="0" nodeType="withEffect">
                                  <p:stCondLst>
                                    <p:cond delay="0"/>
                                  </p:stCondLst>
                                  <p:iterate type="lt">
                                    <p:tmPct val="10000"/>
                                  </p:iterate>
                                  <p:childTnLst>
                                    <p:set>
                                      <p:cBhvr>
                                        <p:cTn id="16" dur="1" fill="hold">
                                          <p:stCondLst>
                                            <p:cond delay="0"/>
                                          </p:stCondLst>
                                        </p:cTn>
                                        <p:tgtEl>
                                          <p:spTgt spid="20"/>
                                        </p:tgtEl>
                                        <p:attrNameLst>
                                          <p:attrName>style.visibility</p:attrName>
                                        </p:attrNameLst>
                                      </p:cBhvr>
                                      <p:to>
                                        <p:strVal val="visible"/>
                                      </p:to>
                                    </p:set>
                                    <p:animScale>
                                      <p:cBhvr>
                                        <p:cTn id="17"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20"/>
                                        </p:tgtEl>
                                        <p:attrNameLst>
                                          <p:attrName>ppt_x</p:attrName>
                                          <p:attrName>ppt_y</p:attrName>
                                        </p:attrNameLst>
                                      </p:cBhvr>
                                    </p:animMotion>
                                    <p:animEffect transition="in" filter="fade">
                                      <p:cBhvr>
                                        <p:cTn id="19" dur="1000"/>
                                        <p:tgtEl>
                                          <p:spTgt spid="20"/>
                                        </p:tgtEl>
                                      </p:cBhvr>
                                    </p:animEffect>
                                  </p:childTnLst>
                                </p:cTn>
                              </p:par>
                            </p:childTnLst>
                          </p:cTn>
                        </p:par>
                        <p:par>
                          <p:cTn id="20" fill="hold">
                            <p:stCondLst>
                              <p:cond delay="1250"/>
                            </p:stCondLst>
                            <p:childTnLst>
                              <p:par>
                                <p:cTn id="21" presetID="12" presetClass="entr" presetSubtype="4"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ppt_y</p:attrName>
                                        </p:attrNameLst>
                                      </p:cBhvr>
                                      <p:tavLst>
                                        <p:tav tm="0">
                                          <p:val>
                                            <p:strVal val="#ppt_y+#ppt_h*1.125000"/>
                                          </p:val>
                                        </p:tav>
                                        <p:tav tm="100000">
                                          <p:val>
                                            <p:strVal val="#ppt_y"/>
                                          </p:val>
                                        </p:tav>
                                      </p:tavLst>
                                    </p:anim>
                                    <p:animEffect transition="in" filter="wipe(up)">
                                      <p:cBhvr>
                                        <p:cTn id="24" dur="500"/>
                                        <p:tgtEl>
                                          <p:spTgt spid="21"/>
                                        </p:tgtEl>
                                      </p:cBhvr>
                                    </p:animEffect>
                                  </p:childTnLst>
                                </p:cTn>
                              </p:par>
                            </p:childTnLst>
                          </p:cTn>
                        </p:par>
                        <p:par>
                          <p:cTn id="25" fill="hold">
                            <p:stCondLst>
                              <p:cond delay="1750"/>
                            </p:stCondLst>
                            <p:childTnLst>
                              <p:par>
                                <p:cTn id="26" presetID="42"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par>
                          <p:cTn id="31" fill="hold">
                            <p:stCondLst>
                              <p:cond delay="2750"/>
                            </p:stCondLst>
                            <p:childTnLst>
                              <p:par>
                                <p:cTn id="32" presetID="21" presetClass="entr" presetSubtype="1"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heel(1)">
                                      <p:cBhvr>
                                        <p:cTn id="34" dur="2000"/>
                                        <p:tgtEl>
                                          <p:spTgt spid="45"/>
                                        </p:tgtEl>
                                      </p:cBhvr>
                                    </p:animEffect>
                                  </p:childTnLst>
                                </p:cTn>
                              </p:par>
                              <p:par>
                                <p:cTn id="35" presetID="42" presetClass="entr" presetSubtype="0" fill="hold" nodeType="withEffect">
                                  <p:stCondLst>
                                    <p:cond delay="750"/>
                                  </p:stCondLst>
                                  <p:childTnLst>
                                    <p:set>
                                      <p:cBhvr>
                                        <p:cTn id="36" dur="1" fill="hold">
                                          <p:stCondLst>
                                            <p:cond delay="0"/>
                                          </p:stCondLst>
                                        </p:cTn>
                                        <p:tgtEl>
                                          <p:spTgt spid="85"/>
                                        </p:tgtEl>
                                        <p:attrNameLst>
                                          <p:attrName>style.visibility</p:attrName>
                                        </p:attrNameLst>
                                      </p:cBhvr>
                                      <p:to>
                                        <p:strVal val="visible"/>
                                      </p:to>
                                    </p:set>
                                    <p:animEffect transition="in" filter="fade">
                                      <p:cBhvr>
                                        <p:cTn id="37" dur="500"/>
                                        <p:tgtEl>
                                          <p:spTgt spid="85"/>
                                        </p:tgtEl>
                                      </p:cBhvr>
                                    </p:animEffect>
                                    <p:anim calcmode="lin" valueType="num">
                                      <p:cBhvr>
                                        <p:cTn id="38" dur="500" fill="hold"/>
                                        <p:tgtEl>
                                          <p:spTgt spid="85"/>
                                        </p:tgtEl>
                                        <p:attrNameLst>
                                          <p:attrName>ppt_x</p:attrName>
                                        </p:attrNameLst>
                                      </p:cBhvr>
                                      <p:tavLst>
                                        <p:tav tm="0">
                                          <p:val>
                                            <p:strVal val="#ppt_x"/>
                                          </p:val>
                                        </p:tav>
                                        <p:tav tm="100000">
                                          <p:val>
                                            <p:strVal val="#ppt_x"/>
                                          </p:val>
                                        </p:tav>
                                      </p:tavLst>
                                    </p:anim>
                                    <p:anim calcmode="lin" valueType="num">
                                      <p:cBhvr>
                                        <p:cTn id="39" dur="500" fill="hold"/>
                                        <p:tgtEl>
                                          <p:spTgt spid="8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750"/>
                                  </p:stCondLst>
                                  <p:childTnLst>
                                    <p:set>
                                      <p:cBhvr>
                                        <p:cTn id="41" dur="1" fill="hold">
                                          <p:stCondLst>
                                            <p:cond delay="0"/>
                                          </p:stCondLst>
                                        </p:cTn>
                                        <p:tgtEl>
                                          <p:spTgt spid="86"/>
                                        </p:tgtEl>
                                        <p:attrNameLst>
                                          <p:attrName>style.visibility</p:attrName>
                                        </p:attrNameLst>
                                      </p:cBhvr>
                                      <p:to>
                                        <p:strVal val="visible"/>
                                      </p:to>
                                    </p:set>
                                    <p:animEffect transition="in" filter="fade">
                                      <p:cBhvr>
                                        <p:cTn id="42" dur="500"/>
                                        <p:tgtEl>
                                          <p:spTgt spid="86"/>
                                        </p:tgtEl>
                                      </p:cBhvr>
                                    </p:animEffect>
                                    <p:anim calcmode="lin" valueType="num">
                                      <p:cBhvr>
                                        <p:cTn id="43" dur="500" fill="hold"/>
                                        <p:tgtEl>
                                          <p:spTgt spid="86"/>
                                        </p:tgtEl>
                                        <p:attrNameLst>
                                          <p:attrName>ppt_x</p:attrName>
                                        </p:attrNameLst>
                                      </p:cBhvr>
                                      <p:tavLst>
                                        <p:tav tm="0">
                                          <p:val>
                                            <p:strVal val="#ppt_x"/>
                                          </p:val>
                                        </p:tav>
                                        <p:tav tm="100000">
                                          <p:val>
                                            <p:strVal val="#ppt_x"/>
                                          </p:val>
                                        </p:tav>
                                      </p:tavLst>
                                    </p:anim>
                                    <p:anim calcmode="lin" valueType="num">
                                      <p:cBhvr>
                                        <p:cTn id="44" dur="500" fill="hold"/>
                                        <p:tgtEl>
                                          <p:spTgt spid="8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750"/>
                                  </p:stCondLst>
                                  <p:childTnLst>
                                    <p:set>
                                      <p:cBhvr>
                                        <p:cTn id="46" dur="1" fill="hold">
                                          <p:stCondLst>
                                            <p:cond delay="0"/>
                                          </p:stCondLst>
                                        </p:cTn>
                                        <p:tgtEl>
                                          <p:spTgt spid="87"/>
                                        </p:tgtEl>
                                        <p:attrNameLst>
                                          <p:attrName>style.visibility</p:attrName>
                                        </p:attrNameLst>
                                      </p:cBhvr>
                                      <p:to>
                                        <p:strVal val="visible"/>
                                      </p:to>
                                    </p:set>
                                    <p:animEffect transition="in" filter="fade">
                                      <p:cBhvr>
                                        <p:cTn id="47" dur="500"/>
                                        <p:tgtEl>
                                          <p:spTgt spid="87"/>
                                        </p:tgtEl>
                                      </p:cBhvr>
                                    </p:animEffect>
                                    <p:anim calcmode="lin" valueType="num">
                                      <p:cBhvr>
                                        <p:cTn id="48" dur="500" fill="hold"/>
                                        <p:tgtEl>
                                          <p:spTgt spid="87"/>
                                        </p:tgtEl>
                                        <p:attrNameLst>
                                          <p:attrName>ppt_x</p:attrName>
                                        </p:attrNameLst>
                                      </p:cBhvr>
                                      <p:tavLst>
                                        <p:tav tm="0">
                                          <p:val>
                                            <p:strVal val="#ppt_x"/>
                                          </p:val>
                                        </p:tav>
                                        <p:tav tm="100000">
                                          <p:val>
                                            <p:strVal val="#ppt_x"/>
                                          </p:val>
                                        </p:tav>
                                      </p:tavLst>
                                    </p:anim>
                                    <p:anim calcmode="lin" valueType="num">
                                      <p:cBhvr>
                                        <p:cTn id="49" dur="500" fill="hold"/>
                                        <p:tgtEl>
                                          <p:spTgt spid="87"/>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750"/>
                                  </p:stCondLst>
                                  <p:childTnLst>
                                    <p:set>
                                      <p:cBhvr>
                                        <p:cTn id="51" dur="1" fill="hold">
                                          <p:stCondLst>
                                            <p:cond delay="0"/>
                                          </p:stCondLst>
                                        </p:cTn>
                                        <p:tgtEl>
                                          <p:spTgt spid="91"/>
                                        </p:tgtEl>
                                        <p:attrNameLst>
                                          <p:attrName>style.visibility</p:attrName>
                                        </p:attrNameLst>
                                      </p:cBhvr>
                                      <p:to>
                                        <p:strVal val="visible"/>
                                      </p:to>
                                    </p:set>
                                    <p:animEffect transition="in" filter="fade">
                                      <p:cBhvr>
                                        <p:cTn id="52" dur="500"/>
                                        <p:tgtEl>
                                          <p:spTgt spid="91"/>
                                        </p:tgtEl>
                                      </p:cBhvr>
                                    </p:animEffect>
                                    <p:anim calcmode="lin" valueType="num">
                                      <p:cBhvr>
                                        <p:cTn id="53" dur="500" fill="hold"/>
                                        <p:tgtEl>
                                          <p:spTgt spid="91"/>
                                        </p:tgtEl>
                                        <p:attrNameLst>
                                          <p:attrName>ppt_x</p:attrName>
                                        </p:attrNameLst>
                                      </p:cBhvr>
                                      <p:tavLst>
                                        <p:tav tm="0">
                                          <p:val>
                                            <p:strVal val="#ppt_x"/>
                                          </p:val>
                                        </p:tav>
                                        <p:tav tm="100000">
                                          <p:val>
                                            <p:strVal val="#ppt_x"/>
                                          </p:val>
                                        </p:tav>
                                      </p:tavLst>
                                    </p:anim>
                                    <p:anim calcmode="lin" valueType="num">
                                      <p:cBhvr>
                                        <p:cTn id="54" dur="500" fill="hold"/>
                                        <p:tgtEl>
                                          <p:spTgt spid="9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75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500"/>
                                        <p:tgtEl>
                                          <p:spTgt spid="92"/>
                                        </p:tgtEl>
                                      </p:cBhvr>
                                    </p:animEffect>
                                    <p:anim calcmode="lin" valueType="num">
                                      <p:cBhvr>
                                        <p:cTn id="58" dur="500" fill="hold"/>
                                        <p:tgtEl>
                                          <p:spTgt spid="92"/>
                                        </p:tgtEl>
                                        <p:attrNameLst>
                                          <p:attrName>ppt_x</p:attrName>
                                        </p:attrNameLst>
                                      </p:cBhvr>
                                      <p:tavLst>
                                        <p:tav tm="0">
                                          <p:val>
                                            <p:strVal val="#ppt_x"/>
                                          </p:val>
                                        </p:tav>
                                        <p:tav tm="100000">
                                          <p:val>
                                            <p:strVal val="#ppt_x"/>
                                          </p:val>
                                        </p:tav>
                                      </p:tavLst>
                                    </p:anim>
                                    <p:anim calcmode="lin" valueType="num">
                                      <p:cBhvr>
                                        <p:cTn id="59" dur="500" fill="hold"/>
                                        <p:tgtEl>
                                          <p:spTgt spid="92"/>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750"/>
                                  </p:stCondLst>
                                  <p:childTnLst>
                                    <p:set>
                                      <p:cBhvr>
                                        <p:cTn id="61" dur="1" fill="hold">
                                          <p:stCondLst>
                                            <p:cond delay="0"/>
                                          </p:stCondLst>
                                        </p:cTn>
                                        <p:tgtEl>
                                          <p:spTgt spid="93"/>
                                        </p:tgtEl>
                                        <p:attrNameLst>
                                          <p:attrName>style.visibility</p:attrName>
                                        </p:attrNameLst>
                                      </p:cBhvr>
                                      <p:to>
                                        <p:strVal val="visible"/>
                                      </p:to>
                                    </p:set>
                                    <p:animEffect transition="in" filter="fade">
                                      <p:cBhvr>
                                        <p:cTn id="62" dur="500"/>
                                        <p:tgtEl>
                                          <p:spTgt spid="93"/>
                                        </p:tgtEl>
                                      </p:cBhvr>
                                    </p:animEffect>
                                    <p:anim calcmode="lin" valueType="num">
                                      <p:cBhvr>
                                        <p:cTn id="63" dur="500" fill="hold"/>
                                        <p:tgtEl>
                                          <p:spTgt spid="93"/>
                                        </p:tgtEl>
                                        <p:attrNameLst>
                                          <p:attrName>ppt_x</p:attrName>
                                        </p:attrNameLst>
                                      </p:cBhvr>
                                      <p:tavLst>
                                        <p:tav tm="0">
                                          <p:val>
                                            <p:strVal val="#ppt_x"/>
                                          </p:val>
                                        </p:tav>
                                        <p:tav tm="100000">
                                          <p:val>
                                            <p:strVal val="#ppt_x"/>
                                          </p:val>
                                        </p:tav>
                                      </p:tavLst>
                                    </p:anim>
                                    <p:anim calcmode="lin" valueType="num">
                                      <p:cBhvr>
                                        <p:cTn id="64" dur="500" fill="hold"/>
                                        <p:tgtEl>
                                          <p:spTgt spid="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19" grpId="0" bldLvl="0" animBg="1"/>
      <p:bldP spid="20" grpId="0"/>
      <p:bldP spid="21" grpId="0"/>
      <p:bldP spid="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5"/>
          <p:cNvSpPr/>
          <p:nvPr/>
        </p:nvSpPr>
        <p:spPr bwMode="auto">
          <a:xfrm rot="5400000">
            <a:off x="4406455" y="-1283438"/>
            <a:ext cx="3419172" cy="30303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rgbClr val="C8161D"/>
            </a:solidFill>
          </a:ln>
          <a:effectLst>
            <a:outerShdw blurRad="444500" dist="152400" dir="2700000" algn="tl" rotWithShape="0">
              <a:prstClr val="black">
                <a:alpha val="30000"/>
              </a:prstClr>
            </a:outerShdw>
          </a:effectLst>
        </p:spPr>
        <p:txBody>
          <a:bodyPr vert="horz" wrap="square" lIns="91416" tIns="45708" rIns="91416" bIns="45708" numCol="1" anchor="t" anchorCtr="0" compatLnSpc="1"/>
          <a:lstStyle/>
          <a:p>
            <a:endParaRPr lang="zh-CN" altLang="en-US" sz="1600" b="1">
              <a:solidFill>
                <a:prstClr val="black"/>
              </a:solidFill>
              <a:cs typeface="+mn-ea"/>
              <a:sym typeface="+mn-lt"/>
            </a:endParaRPr>
          </a:p>
        </p:txBody>
      </p:sp>
      <p:pic>
        <p:nvPicPr>
          <p:cNvPr id="41" name="Picture 3" descr="C:\Users\Administrator\Desktop\微立体创业计划\002.png"/>
          <p:cNvPicPr>
            <a:picLocks noChangeAspect="1" noChangeArrowheads="1"/>
          </p:cNvPicPr>
          <p:nvPr/>
        </p:nvPicPr>
        <p:blipFill>
          <a:blip r:embed="rId3" cstate="email"/>
          <a:srcRect/>
          <a:stretch>
            <a:fillRect/>
          </a:stretch>
        </p:blipFill>
        <p:spPr bwMode="auto">
          <a:xfrm>
            <a:off x="4229773" y="-1625829"/>
            <a:ext cx="3671452" cy="3671450"/>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64" name="TextBox 59"/>
          <p:cNvSpPr txBox="1">
            <a:spLocks noChangeArrowheads="1"/>
          </p:cNvSpPr>
          <p:nvPr/>
        </p:nvSpPr>
        <p:spPr bwMode="auto">
          <a:xfrm>
            <a:off x="4440247" y="-82104"/>
            <a:ext cx="3311506" cy="149415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3765">
              <a:lnSpc>
                <a:spcPct val="120000"/>
              </a:lnSpc>
              <a:defRPr/>
            </a:pPr>
            <a:r>
              <a:rPr lang="zh-CN" altLang="en-US" sz="4800" b="1" kern="0" dirty="0">
                <a:solidFill>
                  <a:srgbClr val="C8161D"/>
                </a:solidFill>
                <a:latin typeface="Arial" panose="020B0604020202020204"/>
                <a:ea typeface="微软雅黑" panose="020B0503020204020204" pitchFamily="34" charset="-122"/>
                <a:cs typeface="+mn-ea"/>
                <a:sym typeface="+mn-lt"/>
              </a:rPr>
              <a:t>目 录</a:t>
            </a:r>
            <a:r>
              <a:rPr lang="zh-CN" altLang="en-US" sz="4000" b="1" kern="0" dirty="0">
                <a:solidFill>
                  <a:srgbClr val="C8161D"/>
                </a:solidFill>
                <a:latin typeface="Arial" panose="020B0604020202020204"/>
                <a:ea typeface="微软雅黑" panose="020B0503020204020204" pitchFamily="34" charset="-122"/>
                <a:cs typeface="+mn-ea"/>
                <a:sym typeface="+mn-lt"/>
              </a:rPr>
              <a:t> </a:t>
            </a:r>
            <a:endParaRPr lang="en-US" altLang="zh-CN" sz="4000" b="1" kern="0" dirty="0">
              <a:solidFill>
                <a:srgbClr val="C8161D"/>
              </a:solidFill>
              <a:latin typeface="Arial" panose="020B0604020202020204"/>
              <a:ea typeface="微软雅黑" panose="020B0503020204020204" pitchFamily="34" charset="-122"/>
              <a:cs typeface="+mn-ea"/>
              <a:sym typeface="+mn-lt"/>
            </a:endParaRPr>
          </a:p>
          <a:p>
            <a:pPr algn="ctr" defTabSz="913765">
              <a:lnSpc>
                <a:spcPct val="120000"/>
              </a:lnSpc>
              <a:defRPr/>
            </a:pPr>
            <a:r>
              <a:rPr lang="en-US" altLang="zh-CN" sz="2800" kern="0" dirty="0">
                <a:solidFill>
                  <a:srgbClr val="C8161D"/>
                </a:solidFill>
                <a:latin typeface="Arial" panose="020B0604020202020204"/>
                <a:ea typeface="微软雅黑" panose="020B0503020204020204" pitchFamily="34" charset="-122"/>
                <a:cs typeface="+mn-ea"/>
                <a:sym typeface="+mn-lt"/>
              </a:rPr>
              <a:t>Contents</a:t>
            </a:r>
            <a:endParaRPr lang="en-US" altLang="ko-KR" sz="2800" kern="0" dirty="0">
              <a:solidFill>
                <a:srgbClr val="C8161D"/>
              </a:solidFill>
              <a:latin typeface="Arial" panose="020B0604020202020204"/>
              <a:ea typeface="微软雅黑" panose="020B0503020204020204" pitchFamily="34" charset="-122"/>
              <a:cs typeface="+mn-ea"/>
              <a:sym typeface="+mn-lt"/>
            </a:endParaRPr>
          </a:p>
        </p:txBody>
      </p:sp>
      <p:pic>
        <p:nvPicPr>
          <p:cNvPr id="65" name="Picture 3" descr="C:\Users\Administrator\Desktop\微立体创业计划\002.png"/>
          <p:cNvPicPr>
            <a:picLocks noChangeAspect="1" noChangeArrowheads="1"/>
          </p:cNvPicPr>
          <p:nvPr/>
        </p:nvPicPr>
        <p:blipFill>
          <a:blip r:embed="rId4" cstate="email"/>
          <a:srcRect/>
          <a:stretch>
            <a:fillRect/>
          </a:stretch>
        </p:blipFill>
        <p:spPr bwMode="auto">
          <a:xfrm>
            <a:off x="1536169" y="3259491"/>
            <a:ext cx="1871721" cy="1871720"/>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66" name="Freeform 5"/>
          <p:cNvSpPr/>
          <p:nvPr/>
        </p:nvSpPr>
        <p:spPr bwMode="auto">
          <a:xfrm rot="5400000">
            <a:off x="1506263" y="3460332"/>
            <a:ext cx="630231" cy="55856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C8161D"/>
          </a:solidFill>
          <a:ln w="25400">
            <a:noFill/>
          </a:ln>
          <a:effectLst>
            <a:outerShdw blurRad="444500" dist="152400" dir="2700000" algn="tl" rotWithShape="0">
              <a:prstClr val="black">
                <a:alpha val="30000"/>
              </a:prstClr>
            </a:outerShdw>
          </a:effectLst>
        </p:spPr>
        <p:txBody>
          <a:bodyPr vert="horz" wrap="square" lIns="91416" tIns="45708" rIns="91416" bIns="45708" numCol="1" anchor="t" anchorCtr="0" compatLnSpc="1"/>
          <a:lstStyle/>
          <a:p>
            <a:endParaRPr lang="zh-CN" altLang="en-US" sz="1600" b="1">
              <a:solidFill>
                <a:prstClr val="black"/>
              </a:solidFill>
              <a:cs typeface="+mn-ea"/>
              <a:sym typeface="+mn-lt"/>
            </a:endParaRPr>
          </a:p>
        </p:txBody>
      </p:sp>
      <p:sp>
        <p:nvSpPr>
          <p:cNvPr id="67" name="TextBox 7"/>
          <p:cNvSpPr>
            <a:spLocks noChangeArrowheads="1"/>
          </p:cNvSpPr>
          <p:nvPr/>
        </p:nvSpPr>
        <p:spPr bwMode="auto">
          <a:xfrm>
            <a:off x="1458685" y="3554998"/>
            <a:ext cx="725387"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2400" b="1" dirty="0">
                <a:solidFill>
                  <a:prstClr val="white"/>
                </a:solidFill>
                <a:cs typeface="+mn-ea"/>
                <a:sym typeface="+mn-lt"/>
              </a:rPr>
              <a:t>01</a:t>
            </a:r>
            <a:endParaRPr lang="zh-CN" altLang="en-US" sz="2400" b="1" dirty="0">
              <a:solidFill>
                <a:prstClr val="white"/>
              </a:solidFill>
              <a:cs typeface="+mn-ea"/>
              <a:sym typeface="+mn-lt"/>
            </a:endParaRPr>
          </a:p>
        </p:txBody>
      </p:sp>
      <p:pic>
        <p:nvPicPr>
          <p:cNvPr id="70" name="Picture 3" descr="C:\Users\Administrator\Desktop\微立体创业计划\002.png"/>
          <p:cNvPicPr>
            <a:picLocks noChangeAspect="1" noChangeArrowheads="1"/>
          </p:cNvPicPr>
          <p:nvPr/>
        </p:nvPicPr>
        <p:blipFill>
          <a:blip r:embed="rId4" cstate="email"/>
          <a:srcRect/>
          <a:stretch>
            <a:fillRect/>
          </a:stretch>
        </p:blipFill>
        <p:spPr bwMode="auto">
          <a:xfrm>
            <a:off x="5135307" y="3259491"/>
            <a:ext cx="1871721" cy="1871720"/>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71" name="Freeform 5"/>
          <p:cNvSpPr/>
          <p:nvPr/>
        </p:nvSpPr>
        <p:spPr bwMode="auto">
          <a:xfrm rot="5400000">
            <a:off x="5033413" y="4375162"/>
            <a:ext cx="630231" cy="55856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C8161D"/>
          </a:solidFill>
          <a:ln w="25400">
            <a:noFill/>
          </a:ln>
          <a:effectLst>
            <a:outerShdw blurRad="444500" dist="152400" dir="2700000" algn="tl" rotWithShape="0">
              <a:prstClr val="black">
                <a:alpha val="30000"/>
              </a:prstClr>
            </a:outerShdw>
          </a:effectLst>
        </p:spPr>
        <p:txBody>
          <a:bodyPr vert="horz" wrap="square" lIns="91416" tIns="45708" rIns="91416" bIns="45708" numCol="1" anchor="t" anchorCtr="0" compatLnSpc="1"/>
          <a:lstStyle/>
          <a:p>
            <a:endParaRPr lang="zh-CN" altLang="en-US" sz="1600" b="1">
              <a:solidFill>
                <a:prstClr val="black"/>
              </a:solidFill>
              <a:cs typeface="+mn-ea"/>
              <a:sym typeface="+mn-lt"/>
            </a:endParaRPr>
          </a:p>
        </p:txBody>
      </p:sp>
      <p:sp>
        <p:nvSpPr>
          <p:cNvPr id="72" name="TextBox 7"/>
          <p:cNvSpPr>
            <a:spLocks noChangeArrowheads="1"/>
          </p:cNvSpPr>
          <p:nvPr/>
        </p:nvSpPr>
        <p:spPr bwMode="auto">
          <a:xfrm>
            <a:off x="4985834" y="4469828"/>
            <a:ext cx="725387"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2400" b="1" dirty="0">
                <a:solidFill>
                  <a:prstClr val="white"/>
                </a:solidFill>
                <a:cs typeface="+mn-ea"/>
                <a:sym typeface="+mn-lt"/>
              </a:rPr>
              <a:t>02</a:t>
            </a:r>
            <a:endParaRPr lang="zh-CN" altLang="en-US" sz="2400" b="1" dirty="0">
              <a:solidFill>
                <a:prstClr val="white"/>
              </a:solidFill>
              <a:cs typeface="+mn-ea"/>
              <a:sym typeface="+mn-lt"/>
            </a:endParaRPr>
          </a:p>
        </p:txBody>
      </p:sp>
      <p:pic>
        <p:nvPicPr>
          <p:cNvPr id="75" name="Picture 3" descr="C:\Users\Administrator\Desktop\微立体创业计划\002.png"/>
          <p:cNvPicPr>
            <a:picLocks noChangeAspect="1" noChangeArrowheads="1"/>
          </p:cNvPicPr>
          <p:nvPr/>
        </p:nvPicPr>
        <p:blipFill>
          <a:blip r:embed="rId4" cstate="email"/>
          <a:srcRect/>
          <a:stretch>
            <a:fillRect/>
          </a:stretch>
        </p:blipFill>
        <p:spPr bwMode="auto">
          <a:xfrm>
            <a:off x="8584972" y="3259491"/>
            <a:ext cx="1871721" cy="1871720"/>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76" name="Freeform 5"/>
          <p:cNvSpPr/>
          <p:nvPr/>
        </p:nvSpPr>
        <p:spPr bwMode="auto">
          <a:xfrm rot="5400000">
            <a:off x="8555067" y="3460332"/>
            <a:ext cx="630231" cy="55856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C8161D"/>
          </a:solidFill>
          <a:ln w="25400">
            <a:noFill/>
          </a:ln>
          <a:effectLst>
            <a:outerShdw blurRad="444500" dist="152400" dir="2700000" algn="tl" rotWithShape="0">
              <a:prstClr val="black">
                <a:alpha val="30000"/>
              </a:prstClr>
            </a:outerShdw>
          </a:effectLst>
        </p:spPr>
        <p:txBody>
          <a:bodyPr vert="horz" wrap="square" lIns="91416" tIns="45708" rIns="91416" bIns="45708" numCol="1" anchor="t" anchorCtr="0" compatLnSpc="1"/>
          <a:lstStyle/>
          <a:p>
            <a:endParaRPr lang="zh-CN" altLang="en-US" sz="1600" b="1">
              <a:solidFill>
                <a:prstClr val="black"/>
              </a:solidFill>
              <a:cs typeface="+mn-ea"/>
              <a:sym typeface="+mn-lt"/>
            </a:endParaRPr>
          </a:p>
        </p:txBody>
      </p:sp>
      <p:sp>
        <p:nvSpPr>
          <p:cNvPr id="77" name="TextBox 7"/>
          <p:cNvSpPr>
            <a:spLocks noChangeArrowheads="1"/>
          </p:cNvSpPr>
          <p:nvPr/>
        </p:nvSpPr>
        <p:spPr bwMode="auto">
          <a:xfrm>
            <a:off x="8507488" y="3554998"/>
            <a:ext cx="725387"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2400" b="1" dirty="0">
                <a:solidFill>
                  <a:prstClr val="white"/>
                </a:solidFill>
                <a:cs typeface="+mn-ea"/>
                <a:sym typeface="+mn-lt"/>
              </a:rPr>
              <a:t>03</a:t>
            </a:r>
            <a:endParaRPr lang="zh-CN" altLang="en-US" sz="2400" b="1" dirty="0">
              <a:solidFill>
                <a:prstClr val="white"/>
              </a:solidFill>
              <a:cs typeface="+mn-ea"/>
              <a:sym typeface="+mn-lt"/>
            </a:endParaRPr>
          </a:p>
        </p:txBody>
      </p:sp>
      <p:sp>
        <p:nvSpPr>
          <p:cNvPr id="2" name="文本框 1"/>
          <p:cNvSpPr txBox="1"/>
          <p:nvPr/>
        </p:nvSpPr>
        <p:spPr>
          <a:xfrm>
            <a:off x="1645460" y="5296947"/>
            <a:ext cx="1653138" cy="523220"/>
          </a:xfrm>
          <a:prstGeom prst="rect">
            <a:avLst/>
          </a:prstGeom>
          <a:noFill/>
        </p:spPr>
        <p:txBody>
          <a:bodyPr wrap="square" rtlCol="0">
            <a:spAutoFit/>
          </a:bodyPr>
          <a:lstStyle/>
          <a:p>
            <a:pPr algn="ctr"/>
            <a:r>
              <a:rPr lang="zh-CN" altLang="en-US" sz="2800" b="1" dirty="0">
                <a:solidFill>
                  <a:srgbClr val="C8161D"/>
                </a:solidFill>
              </a:rPr>
              <a:t>竞赛简介</a:t>
            </a:r>
          </a:p>
        </p:txBody>
      </p:sp>
      <p:sp>
        <p:nvSpPr>
          <p:cNvPr id="31" name="文本框 30"/>
          <p:cNvSpPr txBox="1"/>
          <p:nvPr/>
        </p:nvSpPr>
        <p:spPr>
          <a:xfrm>
            <a:off x="4745608" y="5293018"/>
            <a:ext cx="2651118" cy="523220"/>
          </a:xfrm>
          <a:prstGeom prst="rect">
            <a:avLst/>
          </a:prstGeom>
          <a:noFill/>
        </p:spPr>
        <p:txBody>
          <a:bodyPr wrap="square" rtlCol="0">
            <a:spAutoFit/>
          </a:bodyPr>
          <a:lstStyle/>
          <a:p>
            <a:pPr algn="ctr"/>
            <a:r>
              <a:rPr lang="zh-CN" altLang="en-US" sz="2800" b="1" dirty="0">
                <a:solidFill>
                  <a:srgbClr val="C8161D"/>
                </a:solidFill>
              </a:rPr>
              <a:t>数据预处理</a:t>
            </a:r>
          </a:p>
        </p:txBody>
      </p:sp>
      <p:sp>
        <p:nvSpPr>
          <p:cNvPr id="32" name="文本框 31"/>
          <p:cNvSpPr txBox="1"/>
          <p:nvPr/>
        </p:nvSpPr>
        <p:spPr>
          <a:xfrm>
            <a:off x="7964748" y="5293018"/>
            <a:ext cx="3112168" cy="523220"/>
          </a:xfrm>
          <a:prstGeom prst="rect">
            <a:avLst/>
          </a:prstGeom>
          <a:noFill/>
        </p:spPr>
        <p:txBody>
          <a:bodyPr wrap="square" rtlCol="0">
            <a:spAutoFit/>
          </a:bodyPr>
          <a:lstStyle/>
          <a:p>
            <a:pPr algn="ctr"/>
            <a:r>
              <a:rPr lang="zh-CN" altLang="en-US" sz="2800" b="1" dirty="0">
                <a:solidFill>
                  <a:srgbClr val="C8161D"/>
                </a:solidFill>
              </a:rPr>
              <a:t>数据挖掘建模</a:t>
            </a:r>
            <a:endParaRPr lang="en-US" altLang="zh-CN" sz="2800" b="1" dirty="0">
              <a:solidFill>
                <a:srgbClr val="C8161D"/>
              </a:solidFill>
            </a:endParaRPr>
          </a:p>
        </p:txBody>
      </p:sp>
      <p:sp>
        <p:nvSpPr>
          <p:cNvPr id="21" name="矩形 20">
            <a:extLst>
              <a:ext uri="{FF2B5EF4-FFF2-40B4-BE49-F238E27FC236}">
                <a16:creationId xmlns:a16="http://schemas.microsoft.com/office/drawing/2014/main" id="{00C09C1E-2FA2-418F-86ED-1C820384378F}"/>
              </a:ext>
            </a:extLst>
          </p:cNvPr>
          <p:cNvSpPr/>
          <p:nvPr/>
        </p:nvSpPr>
        <p:spPr>
          <a:xfrm>
            <a:off x="1885971" y="4038973"/>
            <a:ext cx="1172116" cy="369332"/>
          </a:xfrm>
          <a:prstGeom prst="rect">
            <a:avLst/>
          </a:prstGeom>
        </p:spPr>
        <p:txBody>
          <a:bodyPr wrap="none">
            <a:spAutoFit/>
          </a:bodyPr>
          <a:lstStyle/>
          <a:p>
            <a:pPr algn="ctr"/>
            <a:r>
              <a:rPr lang="zh-CN" altLang="en-US" b="1" dirty="0">
                <a:solidFill>
                  <a:prstClr val="black">
                    <a:lumMod val="50000"/>
                    <a:lumOff val="50000"/>
                  </a:prstClr>
                </a:solidFill>
                <a:cs typeface="+mn-ea"/>
                <a:sym typeface="+mn-lt"/>
              </a:rPr>
              <a:t>第一部分 </a:t>
            </a:r>
            <a:endParaRPr lang="en-US" altLang="zh-CN" b="1" dirty="0">
              <a:solidFill>
                <a:prstClr val="black">
                  <a:lumMod val="50000"/>
                  <a:lumOff val="50000"/>
                </a:prstClr>
              </a:solidFill>
              <a:cs typeface="+mn-ea"/>
              <a:sym typeface="+mn-lt"/>
            </a:endParaRPr>
          </a:p>
        </p:txBody>
      </p:sp>
      <p:sp>
        <p:nvSpPr>
          <p:cNvPr id="22" name="矩形 21">
            <a:extLst>
              <a:ext uri="{FF2B5EF4-FFF2-40B4-BE49-F238E27FC236}">
                <a16:creationId xmlns:a16="http://schemas.microsoft.com/office/drawing/2014/main" id="{B0EDDB5B-CF0E-4284-88AF-DEDFAEC4D363}"/>
              </a:ext>
            </a:extLst>
          </p:cNvPr>
          <p:cNvSpPr/>
          <p:nvPr/>
        </p:nvSpPr>
        <p:spPr>
          <a:xfrm>
            <a:off x="5556461" y="4054732"/>
            <a:ext cx="1172116" cy="369332"/>
          </a:xfrm>
          <a:prstGeom prst="rect">
            <a:avLst/>
          </a:prstGeom>
        </p:spPr>
        <p:txBody>
          <a:bodyPr wrap="none">
            <a:spAutoFit/>
          </a:bodyPr>
          <a:lstStyle/>
          <a:p>
            <a:pPr algn="ctr"/>
            <a:r>
              <a:rPr lang="zh-CN" altLang="en-US" b="1" dirty="0">
                <a:solidFill>
                  <a:prstClr val="black">
                    <a:lumMod val="50000"/>
                    <a:lumOff val="50000"/>
                  </a:prstClr>
                </a:solidFill>
                <a:cs typeface="+mn-ea"/>
                <a:sym typeface="+mn-lt"/>
              </a:rPr>
              <a:t>第二部分 </a:t>
            </a:r>
            <a:endParaRPr lang="en-US" altLang="zh-CN" b="1" dirty="0">
              <a:solidFill>
                <a:prstClr val="black">
                  <a:lumMod val="50000"/>
                  <a:lumOff val="50000"/>
                </a:prstClr>
              </a:solidFill>
              <a:cs typeface="+mn-ea"/>
              <a:sym typeface="+mn-lt"/>
            </a:endParaRPr>
          </a:p>
        </p:txBody>
      </p:sp>
      <p:sp>
        <p:nvSpPr>
          <p:cNvPr id="23" name="矩形 22">
            <a:extLst>
              <a:ext uri="{FF2B5EF4-FFF2-40B4-BE49-F238E27FC236}">
                <a16:creationId xmlns:a16="http://schemas.microsoft.com/office/drawing/2014/main" id="{D7FD3C6B-0A87-4D48-9B7A-8C0F130F90A0}"/>
              </a:ext>
            </a:extLst>
          </p:cNvPr>
          <p:cNvSpPr/>
          <p:nvPr/>
        </p:nvSpPr>
        <p:spPr>
          <a:xfrm>
            <a:off x="8934774" y="4054732"/>
            <a:ext cx="1172116" cy="369332"/>
          </a:xfrm>
          <a:prstGeom prst="rect">
            <a:avLst/>
          </a:prstGeom>
        </p:spPr>
        <p:txBody>
          <a:bodyPr wrap="none">
            <a:spAutoFit/>
          </a:bodyPr>
          <a:lstStyle/>
          <a:p>
            <a:pPr algn="ctr"/>
            <a:r>
              <a:rPr lang="zh-CN" altLang="en-US" b="1" dirty="0">
                <a:solidFill>
                  <a:prstClr val="black">
                    <a:lumMod val="50000"/>
                    <a:lumOff val="50000"/>
                  </a:prstClr>
                </a:solidFill>
                <a:cs typeface="+mn-ea"/>
                <a:sym typeface="+mn-lt"/>
              </a:rPr>
              <a:t>第三部分 </a:t>
            </a:r>
            <a:endParaRPr lang="en-US" altLang="zh-CN" b="1" dirty="0">
              <a:solidFill>
                <a:prstClr val="black">
                  <a:lumMod val="50000"/>
                  <a:lumOff val="50000"/>
                </a:prstClr>
              </a:solidFill>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数据挖掘建模</a:t>
            </a:r>
          </a:p>
        </p:txBody>
      </p:sp>
      <p:sp>
        <p:nvSpPr>
          <p:cNvPr id="41" name="文本框 40"/>
          <p:cNvSpPr txBox="1"/>
          <p:nvPr/>
        </p:nvSpPr>
        <p:spPr>
          <a:xfrm>
            <a:off x="509358" y="1033107"/>
            <a:ext cx="263619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rPr>
              <a:t>网格搜索、交叉验证</a:t>
            </a:r>
          </a:p>
        </p:txBody>
      </p:sp>
      <p:sp>
        <p:nvSpPr>
          <p:cNvPr id="7" name="文本框 6">
            <a:extLst>
              <a:ext uri="{FF2B5EF4-FFF2-40B4-BE49-F238E27FC236}">
                <a16:creationId xmlns:a16="http://schemas.microsoft.com/office/drawing/2014/main" id="{F280EC8A-E32C-4E06-BBC9-B35DA115A5FE}"/>
              </a:ext>
            </a:extLst>
          </p:cNvPr>
          <p:cNvSpPr txBox="1"/>
          <p:nvPr/>
        </p:nvSpPr>
        <p:spPr>
          <a:xfrm>
            <a:off x="220493" y="1525199"/>
            <a:ext cx="11751013" cy="4401205"/>
          </a:xfrm>
          <a:prstGeom prst="rect">
            <a:avLst/>
          </a:prstGeom>
          <a:noFill/>
        </p:spPr>
        <p:txBody>
          <a:bodyPr wrap="square" rtlCol="0">
            <a:spAutoFit/>
          </a:bodyPr>
          <a:lstStyle/>
          <a:p>
            <a:r>
              <a:rPr lang="zh-CN" altLang="en-US" sz="2000" b="1" dirty="0">
                <a:solidFill>
                  <a:schemeClr val="accent2">
                    <a:lumMod val="25000"/>
                  </a:schemeClr>
                </a:solidFill>
              </a:rPr>
              <a:t>网格搜索</a:t>
            </a:r>
            <a:r>
              <a:rPr lang="zh-CN" altLang="en-US" sz="2000" dirty="0">
                <a:solidFill>
                  <a:schemeClr val="accent2">
                    <a:lumMod val="25000"/>
                  </a:schemeClr>
                </a:solidFill>
              </a:rPr>
              <a:t>是一种调参手段，</a:t>
            </a:r>
            <a:r>
              <a:rPr lang="zh-CN" altLang="en-US" sz="2000" dirty="0">
                <a:solidFill>
                  <a:srgbClr val="404040"/>
                </a:solidFill>
                <a:latin typeface="-apple-system"/>
              </a:rPr>
              <a:t>即穷举搜索，</a:t>
            </a:r>
            <a:r>
              <a:rPr lang="zh-CN" altLang="en-US" sz="2000" b="0" i="0" dirty="0">
                <a:solidFill>
                  <a:srgbClr val="404040"/>
                </a:solidFill>
                <a:effectLst/>
                <a:latin typeface="-apple-system"/>
              </a:rPr>
              <a:t>在所有候选的参数选择中，通过循环遍历，尝试每一种可能性，表现最好的参数就是最终的结果。其原理就像是在数组里找最大值。</a:t>
            </a:r>
            <a:endParaRPr lang="en-US" altLang="zh-CN" sz="2000" b="0" i="0" dirty="0">
              <a:solidFill>
                <a:srgbClr val="404040"/>
              </a:solidFill>
              <a:effectLst/>
              <a:latin typeface="-apple-system"/>
            </a:endParaRPr>
          </a:p>
          <a:p>
            <a:endParaRPr lang="en-US" altLang="zh-CN" sz="2000" dirty="0">
              <a:solidFill>
                <a:schemeClr val="accent2">
                  <a:lumMod val="25000"/>
                </a:schemeClr>
              </a:solidFill>
            </a:endParaRPr>
          </a:p>
          <a:p>
            <a:r>
              <a:rPr lang="zh-CN" altLang="en-US" sz="2000" b="1" dirty="0">
                <a:solidFill>
                  <a:schemeClr val="accent2">
                    <a:lumMod val="25000"/>
                  </a:schemeClr>
                </a:solidFill>
              </a:rPr>
              <a:t>交叉验证</a:t>
            </a:r>
            <a:r>
              <a:rPr lang="zh-CN" altLang="en-US" sz="2000" dirty="0">
                <a:solidFill>
                  <a:schemeClr val="accent2">
                    <a:lumMod val="25000"/>
                  </a:schemeClr>
                </a:solidFill>
              </a:rPr>
              <a:t>是先将数据集</a:t>
            </a:r>
            <a:r>
              <a:rPr lang="en-US" altLang="zh-CN" sz="2000" dirty="0">
                <a:solidFill>
                  <a:schemeClr val="accent2">
                    <a:lumMod val="25000"/>
                  </a:schemeClr>
                </a:solidFill>
              </a:rPr>
              <a:t>D</a:t>
            </a:r>
            <a:r>
              <a:rPr lang="zh-CN" altLang="en-US" sz="2000" dirty="0">
                <a:solidFill>
                  <a:schemeClr val="accent2">
                    <a:lumMod val="25000"/>
                  </a:schemeClr>
                </a:solidFill>
              </a:rPr>
              <a:t>划分为</a:t>
            </a:r>
            <a:r>
              <a:rPr lang="en-US" altLang="zh-CN" sz="2000" dirty="0">
                <a:solidFill>
                  <a:schemeClr val="accent2">
                    <a:lumMod val="25000"/>
                  </a:schemeClr>
                </a:solidFill>
              </a:rPr>
              <a:t>k</a:t>
            </a:r>
            <a:r>
              <a:rPr lang="zh-CN" altLang="en-US" sz="2000" dirty="0">
                <a:solidFill>
                  <a:schemeClr val="accent2">
                    <a:lumMod val="25000"/>
                  </a:schemeClr>
                </a:solidFill>
              </a:rPr>
              <a:t>个大小相似的互斥子集，每个子集</a:t>
            </a:r>
            <a:r>
              <a:rPr lang="en-US" altLang="zh-CN" sz="2000" dirty="0">
                <a:solidFill>
                  <a:schemeClr val="accent2">
                    <a:lumMod val="25000"/>
                  </a:schemeClr>
                </a:solidFill>
              </a:rPr>
              <a:t>Di</a:t>
            </a:r>
            <a:r>
              <a:rPr lang="zh-CN" altLang="en-US" sz="2000" dirty="0">
                <a:solidFill>
                  <a:schemeClr val="accent2">
                    <a:lumMod val="25000"/>
                  </a:schemeClr>
                </a:solidFill>
              </a:rPr>
              <a:t>都尽可能保持数据分布的一致性，然后每次用</a:t>
            </a:r>
            <a:r>
              <a:rPr lang="en-US" altLang="zh-CN" sz="2000" dirty="0">
                <a:solidFill>
                  <a:schemeClr val="accent2">
                    <a:lumMod val="25000"/>
                  </a:schemeClr>
                </a:solidFill>
              </a:rPr>
              <a:t>k-1</a:t>
            </a:r>
            <a:r>
              <a:rPr lang="zh-CN" altLang="en-US" sz="2000" dirty="0">
                <a:solidFill>
                  <a:schemeClr val="accent2">
                    <a:lumMod val="25000"/>
                  </a:schemeClr>
                </a:solidFill>
              </a:rPr>
              <a:t>个子集的并集做为训练集，余下的</a:t>
            </a:r>
            <a:r>
              <a:rPr lang="en-US" altLang="zh-CN" sz="2000" dirty="0">
                <a:solidFill>
                  <a:schemeClr val="accent2">
                    <a:lumMod val="25000"/>
                  </a:schemeClr>
                </a:solidFill>
              </a:rPr>
              <a:t>1</a:t>
            </a:r>
            <a:r>
              <a:rPr lang="zh-CN" altLang="en-US" sz="2000" dirty="0">
                <a:solidFill>
                  <a:schemeClr val="accent2">
                    <a:lumMod val="25000"/>
                  </a:schemeClr>
                </a:solidFill>
              </a:rPr>
              <a:t>个子集做为测试集，这样就可以获得</a:t>
            </a:r>
            <a:r>
              <a:rPr lang="en-US" altLang="zh-CN" sz="2000" dirty="0">
                <a:solidFill>
                  <a:schemeClr val="accent2">
                    <a:lumMod val="25000"/>
                  </a:schemeClr>
                </a:solidFill>
              </a:rPr>
              <a:t>k</a:t>
            </a:r>
            <a:r>
              <a:rPr lang="zh-CN" altLang="en-US" sz="2000" dirty="0">
                <a:solidFill>
                  <a:schemeClr val="accent2">
                    <a:lumMod val="25000"/>
                  </a:schemeClr>
                </a:solidFill>
              </a:rPr>
              <a:t>组训练</a:t>
            </a:r>
            <a:r>
              <a:rPr lang="en-US" altLang="zh-CN" sz="2000" dirty="0">
                <a:solidFill>
                  <a:schemeClr val="accent2">
                    <a:lumMod val="25000"/>
                  </a:schemeClr>
                </a:solidFill>
              </a:rPr>
              <a:t>/</a:t>
            </a:r>
            <a:r>
              <a:rPr lang="zh-CN" altLang="en-US" sz="2000" dirty="0">
                <a:solidFill>
                  <a:schemeClr val="accent2">
                    <a:lumMod val="25000"/>
                  </a:schemeClr>
                </a:solidFill>
              </a:rPr>
              <a:t>测试集，从而可以进行</a:t>
            </a:r>
            <a:r>
              <a:rPr lang="en-US" altLang="zh-CN" sz="2000" dirty="0">
                <a:solidFill>
                  <a:schemeClr val="accent2">
                    <a:lumMod val="25000"/>
                  </a:schemeClr>
                </a:solidFill>
              </a:rPr>
              <a:t>k</a:t>
            </a:r>
            <a:r>
              <a:rPr lang="zh-CN" altLang="en-US" sz="2000" dirty="0">
                <a:solidFill>
                  <a:schemeClr val="accent2">
                    <a:lumMod val="25000"/>
                  </a:schemeClr>
                </a:solidFill>
              </a:rPr>
              <a:t>次训练和测试，最终返回的是这个</a:t>
            </a:r>
            <a:r>
              <a:rPr lang="en-US" altLang="zh-CN" sz="2000" dirty="0">
                <a:solidFill>
                  <a:schemeClr val="accent2">
                    <a:lumMod val="25000"/>
                  </a:schemeClr>
                </a:solidFill>
              </a:rPr>
              <a:t>k</a:t>
            </a:r>
            <a:r>
              <a:rPr lang="zh-CN" altLang="en-US" sz="2000" dirty="0">
                <a:solidFill>
                  <a:schemeClr val="accent2">
                    <a:lumMod val="25000"/>
                  </a:schemeClr>
                </a:solidFill>
              </a:rPr>
              <a:t>个测试结果的均值，此处</a:t>
            </a:r>
            <a:r>
              <a:rPr lang="en-US" altLang="zh-CN" sz="2000" dirty="0">
                <a:solidFill>
                  <a:schemeClr val="accent2">
                    <a:lumMod val="25000"/>
                  </a:schemeClr>
                </a:solidFill>
              </a:rPr>
              <a:t>k</a:t>
            </a:r>
            <a:r>
              <a:rPr lang="zh-CN" altLang="en-US" sz="2000" dirty="0">
                <a:solidFill>
                  <a:schemeClr val="accent2">
                    <a:lumMod val="25000"/>
                  </a:schemeClr>
                </a:solidFill>
              </a:rPr>
              <a:t>取</a:t>
            </a:r>
            <a:r>
              <a:rPr lang="en-US" altLang="zh-CN" sz="2000" dirty="0">
                <a:solidFill>
                  <a:schemeClr val="accent2">
                    <a:lumMod val="25000"/>
                  </a:schemeClr>
                </a:solidFill>
              </a:rPr>
              <a:t>10</a:t>
            </a:r>
            <a:r>
              <a:rPr lang="zh-CN" altLang="en-US" sz="2000" dirty="0">
                <a:solidFill>
                  <a:schemeClr val="accent2">
                    <a:lumMod val="25000"/>
                  </a:schemeClr>
                </a:solidFill>
              </a:rPr>
              <a:t>。因为竞赛平台的评判标准是准确率，所以评分取默认的</a:t>
            </a:r>
            <a:r>
              <a:rPr lang="en-US" altLang="zh-CN" sz="2000" dirty="0">
                <a:solidFill>
                  <a:schemeClr val="accent2">
                    <a:lumMod val="25000"/>
                  </a:schemeClr>
                </a:solidFill>
              </a:rPr>
              <a:t>10</a:t>
            </a:r>
            <a:r>
              <a:rPr lang="zh-CN" altLang="en-US" sz="2000" dirty="0">
                <a:solidFill>
                  <a:schemeClr val="accent2">
                    <a:lumMod val="25000"/>
                  </a:schemeClr>
                </a:solidFill>
              </a:rPr>
              <a:t>次的平均准确率（</a:t>
            </a:r>
            <a:r>
              <a:rPr lang="en-US" altLang="zh-CN" sz="2000" dirty="0">
                <a:solidFill>
                  <a:schemeClr val="accent2">
                    <a:lumMod val="25000"/>
                  </a:schemeClr>
                </a:solidFill>
              </a:rPr>
              <a:t>accuracy</a:t>
            </a:r>
            <a:r>
              <a:rPr lang="zh-CN" altLang="en-US" sz="2000" dirty="0">
                <a:solidFill>
                  <a:schemeClr val="accent2">
                    <a:lumMod val="25000"/>
                  </a:schemeClr>
                </a:solidFill>
              </a:rPr>
              <a:t>）。</a:t>
            </a:r>
            <a:endParaRPr lang="en-US" altLang="zh-CN" sz="2000" dirty="0">
              <a:solidFill>
                <a:schemeClr val="accent2">
                  <a:lumMod val="25000"/>
                </a:schemeClr>
              </a:solidFill>
            </a:endParaRPr>
          </a:p>
          <a:p>
            <a:endParaRPr lang="en-US" altLang="zh-CN" sz="2000" dirty="0">
              <a:solidFill>
                <a:schemeClr val="accent2">
                  <a:lumMod val="25000"/>
                </a:schemeClr>
              </a:solidFill>
            </a:endParaRPr>
          </a:p>
          <a:p>
            <a:r>
              <a:rPr lang="en-US" altLang="zh-CN" sz="2000" dirty="0" err="1">
                <a:solidFill>
                  <a:schemeClr val="accent2">
                    <a:lumMod val="25000"/>
                  </a:schemeClr>
                </a:solidFill>
              </a:rPr>
              <a:t>sklearn.model_selection</a:t>
            </a:r>
            <a:r>
              <a:rPr lang="zh-CN" altLang="en-US" sz="2000" dirty="0">
                <a:solidFill>
                  <a:schemeClr val="accent2">
                    <a:lumMod val="25000"/>
                  </a:schemeClr>
                </a:solidFill>
              </a:rPr>
              <a:t>中的</a:t>
            </a:r>
            <a:r>
              <a:rPr lang="en-US" altLang="zh-CN" sz="2000" b="1" dirty="0" err="1">
                <a:solidFill>
                  <a:schemeClr val="accent2">
                    <a:lumMod val="25000"/>
                  </a:schemeClr>
                </a:solidFill>
              </a:rPr>
              <a:t>GridSearchCV</a:t>
            </a:r>
            <a:r>
              <a:rPr lang="zh-CN" altLang="en-US" sz="2000" dirty="0">
                <a:solidFill>
                  <a:schemeClr val="accent2">
                    <a:lumMod val="25000"/>
                  </a:schemeClr>
                </a:solidFill>
              </a:rPr>
              <a:t>结合了网格搜索和交叉验证，即用交叉验证的平均准确率来从候选的模型参数中选择最优的组合。</a:t>
            </a:r>
            <a:endParaRPr lang="en-US" altLang="zh-CN" sz="2000" dirty="0">
              <a:solidFill>
                <a:schemeClr val="accent2">
                  <a:lumMod val="25000"/>
                </a:schemeClr>
              </a:solidFill>
            </a:endParaRPr>
          </a:p>
          <a:p>
            <a:endParaRPr lang="en-US" altLang="zh-CN" sz="2000" dirty="0">
              <a:solidFill>
                <a:schemeClr val="accent2">
                  <a:lumMod val="25000"/>
                </a:schemeClr>
              </a:solidFill>
            </a:endParaRPr>
          </a:p>
          <a:p>
            <a:endParaRPr lang="zh-CN" altLang="en-US" sz="2000" dirty="0">
              <a:solidFill>
                <a:schemeClr val="accent2">
                  <a:lumMod val="25000"/>
                </a:schemeClr>
              </a:solidFill>
            </a:endParaRPr>
          </a:p>
          <a:p>
            <a:br>
              <a:rPr lang="zh-CN" altLang="en-US" sz="2000" dirty="0"/>
            </a:br>
            <a:endParaRPr lang="en-US" altLang="zh-CN" sz="2000" dirty="0">
              <a:solidFill>
                <a:schemeClr val="accent2">
                  <a:lumMod val="25000"/>
                </a:schemeClr>
              </a:solidFill>
            </a:endParaRPr>
          </a:p>
        </p:txBody>
      </p:sp>
    </p:spTree>
    <p:extLst>
      <p:ext uri="{BB962C8B-B14F-4D97-AF65-F5344CB8AC3E}">
        <p14:creationId xmlns:p14="http://schemas.microsoft.com/office/powerpoint/2010/main" val="1044850550"/>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数据挖掘建模</a:t>
            </a:r>
          </a:p>
        </p:txBody>
      </p:sp>
      <p:sp>
        <p:nvSpPr>
          <p:cNvPr id="41" name="文本框 40"/>
          <p:cNvSpPr txBox="1"/>
          <p:nvPr/>
        </p:nvSpPr>
        <p:spPr>
          <a:xfrm>
            <a:off x="509358" y="1033107"/>
            <a:ext cx="263619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rPr>
              <a:t>逻辑回归</a:t>
            </a:r>
          </a:p>
        </p:txBody>
      </p:sp>
      <p:sp>
        <p:nvSpPr>
          <p:cNvPr id="7" name="文本框 6">
            <a:extLst>
              <a:ext uri="{FF2B5EF4-FFF2-40B4-BE49-F238E27FC236}">
                <a16:creationId xmlns:a16="http://schemas.microsoft.com/office/drawing/2014/main" id="{F280EC8A-E32C-4E06-BBC9-B35DA115A5FE}"/>
              </a:ext>
            </a:extLst>
          </p:cNvPr>
          <p:cNvSpPr txBox="1"/>
          <p:nvPr/>
        </p:nvSpPr>
        <p:spPr>
          <a:xfrm>
            <a:off x="220493" y="1525199"/>
            <a:ext cx="11751013" cy="1323439"/>
          </a:xfrm>
          <a:prstGeom prst="rect">
            <a:avLst/>
          </a:prstGeom>
          <a:noFill/>
        </p:spPr>
        <p:txBody>
          <a:bodyPr wrap="square" rtlCol="0">
            <a:spAutoFit/>
          </a:bodyPr>
          <a:lstStyle/>
          <a:p>
            <a:r>
              <a:rPr lang="zh-CN" altLang="en-US" sz="2000" b="1" dirty="0">
                <a:solidFill>
                  <a:schemeClr val="accent2">
                    <a:lumMod val="25000"/>
                  </a:schemeClr>
                </a:solidFill>
              </a:rPr>
              <a:t>使用网格搜索和交叉验证来调试最佳参数，并用最佳参数的模型来对测试集预测，保存预测结果。</a:t>
            </a:r>
            <a:endParaRPr lang="en-US" altLang="zh-CN" sz="2000" b="1" dirty="0">
              <a:solidFill>
                <a:schemeClr val="accent2">
                  <a:lumMod val="25000"/>
                </a:schemeClr>
              </a:solidFill>
            </a:endParaRPr>
          </a:p>
          <a:p>
            <a:endParaRPr lang="zh-CN" altLang="en-US" sz="2000" dirty="0">
              <a:solidFill>
                <a:schemeClr val="accent2">
                  <a:lumMod val="25000"/>
                </a:schemeClr>
              </a:solidFill>
            </a:endParaRPr>
          </a:p>
          <a:p>
            <a:br>
              <a:rPr lang="zh-CN" altLang="en-US" sz="2000" dirty="0"/>
            </a:br>
            <a:endParaRPr lang="en-US" altLang="zh-CN" sz="2000" dirty="0">
              <a:solidFill>
                <a:schemeClr val="accent2">
                  <a:lumMod val="25000"/>
                </a:schemeClr>
              </a:solidFill>
            </a:endParaRPr>
          </a:p>
        </p:txBody>
      </p:sp>
      <p:pic>
        <p:nvPicPr>
          <p:cNvPr id="9" name="图片 8">
            <a:extLst>
              <a:ext uri="{FF2B5EF4-FFF2-40B4-BE49-F238E27FC236}">
                <a16:creationId xmlns:a16="http://schemas.microsoft.com/office/drawing/2014/main" id="{284C4D89-1757-4E9A-8C73-FE415C0F9F67}"/>
              </a:ext>
            </a:extLst>
          </p:cNvPr>
          <p:cNvPicPr>
            <a:picLocks noChangeAspect="1"/>
          </p:cNvPicPr>
          <p:nvPr/>
        </p:nvPicPr>
        <p:blipFill>
          <a:blip r:embed="rId3"/>
          <a:stretch>
            <a:fillRect/>
          </a:stretch>
        </p:blipFill>
        <p:spPr>
          <a:xfrm>
            <a:off x="2282080" y="2279601"/>
            <a:ext cx="7627839" cy="4189676"/>
          </a:xfrm>
          <a:prstGeom prst="rect">
            <a:avLst/>
          </a:prstGeom>
        </p:spPr>
      </p:pic>
    </p:spTree>
    <p:extLst>
      <p:ext uri="{BB962C8B-B14F-4D97-AF65-F5344CB8AC3E}">
        <p14:creationId xmlns:p14="http://schemas.microsoft.com/office/powerpoint/2010/main" val="3037492721"/>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数据挖掘建模</a:t>
            </a:r>
          </a:p>
        </p:txBody>
      </p:sp>
      <p:sp>
        <p:nvSpPr>
          <p:cNvPr id="41" name="文本框 40"/>
          <p:cNvSpPr txBox="1"/>
          <p:nvPr/>
        </p:nvSpPr>
        <p:spPr>
          <a:xfrm>
            <a:off x="509358" y="1033107"/>
            <a:ext cx="263619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rPr>
              <a:t>逻辑回归</a:t>
            </a:r>
          </a:p>
        </p:txBody>
      </p:sp>
      <p:sp>
        <p:nvSpPr>
          <p:cNvPr id="7" name="文本框 6">
            <a:extLst>
              <a:ext uri="{FF2B5EF4-FFF2-40B4-BE49-F238E27FC236}">
                <a16:creationId xmlns:a16="http://schemas.microsoft.com/office/drawing/2014/main" id="{F280EC8A-E32C-4E06-BBC9-B35DA115A5FE}"/>
              </a:ext>
            </a:extLst>
          </p:cNvPr>
          <p:cNvSpPr txBox="1"/>
          <p:nvPr/>
        </p:nvSpPr>
        <p:spPr>
          <a:xfrm>
            <a:off x="220493" y="1525199"/>
            <a:ext cx="11751013" cy="2554545"/>
          </a:xfrm>
          <a:prstGeom prst="rect">
            <a:avLst/>
          </a:prstGeom>
          <a:noFill/>
        </p:spPr>
        <p:txBody>
          <a:bodyPr wrap="square" rtlCol="0">
            <a:spAutoFit/>
          </a:bodyPr>
          <a:lstStyle/>
          <a:p>
            <a:r>
              <a:rPr lang="zh-CN" altLang="en-US" sz="2000" dirty="0">
                <a:solidFill>
                  <a:schemeClr val="accent2">
                    <a:lumMod val="25000"/>
                  </a:schemeClr>
                </a:solidFill>
              </a:rPr>
              <a:t>最佳参数为：</a:t>
            </a:r>
            <a:endParaRPr lang="en-US" altLang="zh-CN" sz="2000" dirty="0">
              <a:solidFill>
                <a:schemeClr val="accent2">
                  <a:lumMod val="25000"/>
                </a:schemeClr>
              </a:solidFill>
            </a:endParaRPr>
          </a:p>
          <a:p>
            <a:r>
              <a:rPr lang="en-US" altLang="zh-CN" sz="2000" dirty="0">
                <a:solidFill>
                  <a:schemeClr val="accent2">
                    <a:lumMod val="25000"/>
                  </a:schemeClr>
                </a:solidFill>
              </a:rPr>
              <a:t>1.penalty</a:t>
            </a:r>
            <a:r>
              <a:rPr lang="zh-CN" altLang="en-US" sz="2000" dirty="0">
                <a:solidFill>
                  <a:schemeClr val="accent2">
                    <a:lumMod val="25000"/>
                  </a:schemeClr>
                </a:solidFill>
              </a:rPr>
              <a:t>惩罚项：</a:t>
            </a:r>
            <a:r>
              <a:rPr lang="en-US" altLang="zh-CN" sz="2000" dirty="0">
                <a:solidFill>
                  <a:schemeClr val="accent2">
                    <a:lumMod val="25000"/>
                  </a:schemeClr>
                </a:solidFill>
              </a:rPr>
              <a:t>l2</a:t>
            </a:r>
            <a:r>
              <a:rPr lang="zh-CN" altLang="en-US" sz="2000" dirty="0">
                <a:solidFill>
                  <a:schemeClr val="accent2">
                    <a:lumMod val="25000"/>
                  </a:schemeClr>
                </a:solidFill>
              </a:rPr>
              <a:t>岭回归，倾向于使得</a:t>
            </a:r>
            <a:r>
              <a:rPr lang="en-US" altLang="zh-CN" sz="2000" dirty="0">
                <a:solidFill>
                  <a:schemeClr val="accent2">
                    <a:lumMod val="25000"/>
                  </a:schemeClr>
                </a:solidFill>
              </a:rPr>
              <a:t>w</a:t>
            </a:r>
            <a:r>
              <a:rPr lang="zh-CN" altLang="en-US" sz="2000" dirty="0">
                <a:solidFill>
                  <a:schemeClr val="accent2">
                    <a:lumMod val="25000"/>
                  </a:schemeClr>
                </a:solidFill>
              </a:rPr>
              <a:t>整体偏小；</a:t>
            </a:r>
            <a:endParaRPr lang="en-US" altLang="zh-CN" sz="2000" dirty="0">
              <a:solidFill>
                <a:schemeClr val="accent2">
                  <a:lumMod val="25000"/>
                </a:schemeClr>
              </a:solidFill>
            </a:endParaRPr>
          </a:p>
          <a:p>
            <a:r>
              <a:rPr lang="en-US" altLang="zh-CN" sz="2000" dirty="0">
                <a:solidFill>
                  <a:schemeClr val="accent2">
                    <a:lumMod val="25000"/>
                  </a:schemeClr>
                </a:solidFill>
              </a:rPr>
              <a:t>2.solver</a:t>
            </a:r>
            <a:r>
              <a:rPr lang="zh-CN" altLang="en-US" sz="2000" dirty="0">
                <a:solidFill>
                  <a:schemeClr val="accent2">
                    <a:lumMod val="25000"/>
                  </a:schemeClr>
                </a:solidFill>
              </a:rPr>
              <a:t>参数求解方法：</a:t>
            </a:r>
            <a:r>
              <a:rPr lang="en-US" altLang="zh-CN" sz="2000" dirty="0">
                <a:solidFill>
                  <a:schemeClr val="accent2">
                    <a:lumMod val="25000"/>
                  </a:schemeClr>
                </a:solidFill>
              </a:rPr>
              <a:t>sag</a:t>
            </a:r>
            <a:r>
              <a:rPr lang="zh-CN" altLang="en-US" sz="2000" dirty="0">
                <a:solidFill>
                  <a:schemeClr val="accent2">
                    <a:lumMod val="25000"/>
                  </a:schemeClr>
                </a:solidFill>
              </a:rPr>
              <a:t>随机平均梯度下降，是梯度下降法的变种，和普通梯度下降法的区别是每次迭代仅仅用一部分的样本来计算梯度，适合于样本数据多的时候。</a:t>
            </a:r>
            <a:endParaRPr lang="en-US" altLang="zh-CN" sz="2000" dirty="0">
              <a:solidFill>
                <a:schemeClr val="accent2">
                  <a:lumMod val="25000"/>
                </a:schemeClr>
              </a:solidFill>
            </a:endParaRPr>
          </a:p>
          <a:p>
            <a:r>
              <a:rPr lang="en-US" altLang="zh-CN" sz="2000" dirty="0">
                <a:solidFill>
                  <a:schemeClr val="accent2">
                    <a:lumMod val="25000"/>
                  </a:schemeClr>
                </a:solidFill>
              </a:rPr>
              <a:t>3.C</a:t>
            </a:r>
            <a:r>
              <a:rPr lang="zh-CN" altLang="en-US" sz="2000" dirty="0">
                <a:solidFill>
                  <a:schemeClr val="accent2">
                    <a:lumMod val="25000"/>
                  </a:schemeClr>
                </a:solidFill>
              </a:rPr>
              <a:t>正则化系数的倒数：</a:t>
            </a:r>
            <a:r>
              <a:rPr lang="en-US" altLang="zh-CN" sz="2000" dirty="0">
                <a:solidFill>
                  <a:schemeClr val="accent2">
                    <a:lumMod val="25000"/>
                  </a:schemeClr>
                </a:solidFill>
              </a:rPr>
              <a:t>0.72</a:t>
            </a:r>
            <a:r>
              <a:rPr lang="zh-CN" altLang="en-US" sz="2000" dirty="0">
                <a:solidFill>
                  <a:schemeClr val="accent2">
                    <a:lumMod val="25000"/>
                  </a:schemeClr>
                </a:solidFill>
              </a:rPr>
              <a:t>，值越小，正则化效果越强，训练的模型越泛化，但也更容易欠拟合。</a:t>
            </a:r>
            <a:endParaRPr lang="en-US" altLang="zh-CN" sz="2000" dirty="0">
              <a:solidFill>
                <a:schemeClr val="accent2">
                  <a:lumMod val="25000"/>
                </a:schemeClr>
              </a:solidFill>
            </a:endParaRPr>
          </a:p>
          <a:p>
            <a:endParaRPr lang="en-US" altLang="zh-CN" sz="2000" b="1" dirty="0">
              <a:solidFill>
                <a:schemeClr val="accent2">
                  <a:lumMod val="25000"/>
                </a:schemeClr>
              </a:solidFill>
            </a:endParaRPr>
          </a:p>
          <a:p>
            <a:r>
              <a:rPr lang="zh-CN" altLang="en-US" sz="2000" b="1" dirty="0">
                <a:solidFill>
                  <a:schemeClr val="accent2">
                    <a:lumMod val="25000"/>
                  </a:schemeClr>
                </a:solidFill>
              </a:rPr>
              <a:t>提交竞赛平台验证后，实际分数和准确率接近，为</a:t>
            </a:r>
            <a:r>
              <a:rPr lang="en-US" altLang="zh-CN" sz="2000" b="1" dirty="0">
                <a:solidFill>
                  <a:schemeClr val="accent2">
                    <a:lumMod val="25000"/>
                  </a:schemeClr>
                </a:solidFill>
              </a:rPr>
              <a:t>0.917143</a:t>
            </a:r>
            <a:r>
              <a:rPr lang="zh-CN" altLang="en-US" sz="2000" b="1" dirty="0">
                <a:solidFill>
                  <a:schemeClr val="accent2">
                    <a:lumMod val="25000"/>
                  </a:schemeClr>
                </a:solidFill>
              </a:rPr>
              <a:t>。</a:t>
            </a:r>
            <a:endParaRPr lang="en-US" altLang="zh-CN" sz="2000" dirty="0">
              <a:solidFill>
                <a:schemeClr val="accent2">
                  <a:lumMod val="25000"/>
                </a:schemeClr>
              </a:solidFill>
            </a:endParaRPr>
          </a:p>
          <a:p>
            <a:endParaRPr lang="en-US" altLang="zh-CN" sz="2000" dirty="0">
              <a:solidFill>
                <a:schemeClr val="accent2">
                  <a:lumMod val="25000"/>
                </a:schemeClr>
              </a:solidFill>
            </a:endParaRPr>
          </a:p>
        </p:txBody>
      </p:sp>
      <p:pic>
        <p:nvPicPr>
          <p:cNvPr id="11" name="图片 10">
            <a:extLst>
              <a:ext uri="{FF2B5EF4-FFF2-40B4-BE49-F238E27FC236}">
                <a16:creationId xmlns:a16="http://schemas.microsoft.com/office/drawing/2014/main" id="{D53922A8-0330-431E-828B-C34C8A535768}"/>
              </a:ext>
            </a:extLst>
          </p:cNvPr>
          <p:cNvPicPr>
            <a:picLocks noChangeAspect="1"/>
          </p:cNvPicPr>
          <p:nvPr/>
        </p:nvPicPr>
        <p:blipFill>
          <a:blip r:embed="rId3"/>
          <a:stretch>
            <a:fillRect/>
          </a:stretch>
        </p:blipFill>
        <p:spPr>
          <a:xfrm>
            <a:off x="1109994" y="4026142"/>
            <a:ext cx="9972010" cy="1065711"/>
          </a:xfrm>
          <a:prstGeom prst="rect">
            <a:avLst/>
          </a:prstGeom>
        </p:spPr>
      </p:pic>
      <p:pic>
        <p:nvPicPr>
          <p:cNvPr id="12" name="图片 11">
            <a:extLst>
              <a:ext uri="{FF2B5EF4-FFF2-40B4-BE49-F238E27FC236}">
                <a16:creationId xmlns:a16="http://schemas.microsoft.com/office/drawing/2014/main" id="{04318E99-E9B7-4B1E-92CC-A17EB28D38CE}"/>
              </a:ext>
            </a:extLst>
          </p:cNvPr>
          <p:cNvPicPr>
            <a:picLocks noChangeAspect="1"/>
          </p:cNvPicPr>
          <p:nvPr/>
        </p:nvPicPr>
        <p:blipFill>
          <a:blip r:embed="rId4"/>
          <a:stretch>
            <a:fillRect/>
          </a:stretch>
        </p:blipFill>
        <p:spPr>
          <a:xfrm>
            <a:off x="1058104" y="5517704"/>
            <a:ext cx="10075790" cy="614378"/>
          </a:xfrm>
          <a:prstGeom prst="rect">
            <a:avLst/>
          </a:prstGeom>
        </p:spPr>
      </p:pic>
    </p:spTree>
    <p:extLst>
      <p:ext uri="{BB962C8B-B14F-4D97-AF65-F5344CB8AC3E}">
        <p14:creationId xmlns:p14="http://schemas.microsoft.com/office/powerpoint/2010/main" val="3150374570"/>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数据挖掘建模</a:t>
            </a:r>
          </a:p>
        </p:txBody>
      </p:sp>
      <p:sp>
        <p:nvSpPr>
          <p:cNvPr id="41" name="文本框 40"/>
          <p:cNvSpPr txBox="1"/>
          <p:nvPr/>
        </p:nvSpPr>
        <p:spPr>
          <a:xfrm>
            <a:off x="509358" y="1033107"/>
            <a:ext cx="263619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rgbClr val="C00000"/>
                </a:solidFill>
              </a:rPr>
              <a:t>SVM</a:t>
            </a:r>
            <a:r>
              <a:rPr lang="zh-CN" altLang="en-US" sz="2000" b="1" dirty="0">
                <a:solidFill>
                  <a:srgbClr val="C00000"/>
                </a:solidFill>
              </a:rPr>
              <a:t>（支持向量机）</a:t>
            </a:r>
          </a:p>
        </p:txBody>
      </p:sp>
      <p:sp>
        <p:nvSpPr>
          <p:cNvPr id="7" name="文本框 6">
            <a:extLst>
              <a:ext uri="{FF2B5EF4-FFF2-40B4-BE49-F238E27FC236}">
                <a16:creationId xmlns:a16="http://schemas.microsoft.com/office/drawing/2014/main" id="{F280EC8A-E32C-4E06-BBC9-B35DA115A5FE}"/>
              </a:ext>
            </a:extLst>
          </p:cNvPr>
          <p:cNvSpPr txBox="1"/>
          <p:nvPr/>
        </p:nvSpPr>
        <p:spPr>
          <a:xfrm>
            <a:off x="220493" y="1525199"/>
            <a:ext cx="11751013" cy="1200329"/>
          </a:xfrm>
          <a:prstGeom prst="rect">
            <a:avLst/>
          </a:prstGeom>
          <a:noFill/>
        </p:spPr>
        <p:txBody>
          <a:bodyPr wrap="square" rtlCol="0">
            <a:spAutoFit/>
          </a:bodyPr>
          <a:lstStyle/>
          <a:p>
            <a:r>
              <a:rPr lang="zh-CN" altLang="en-US" b="1" dirty="0">
                <a:solidFill>
                  <a:schemeClr val="accent2">
                    <a:lumMod val="25000"/>
                  </a:schemeClr>
                </a:solidFill>
              </a:rPr>
              <a:t>使用网格搜索和交叉验证来调试最佳参数，并用最佳参数的模型来对测试集预测，保存预测结果。</a:t>
            </a:r>
            <a:endParaRPr lang="en-US" altLang="zh-CN" b="1" dirty="0">
              <a:solidFill>
                <a:schemeClr val="accent2">
                  <a:lumMod val="25000"/>
                </a:schemeClr>
              </a:solidFill>
            </a:endParaRPr>
          </a:p>
          <a:p>
            <a:endParaRPr lang="zh-CN" altLang="en-US" dirty="0">
              <a:solidFill>
                <a:schemeClr val="accent2">
                  <a:lumMod val="25000"/>
                </a:schemeClr>
              </a:solidFill>
            </a:endParaRPr>
          </a:p>
          <a:p>
            <a:br>
              <a:rPr lang="zh-CN" altLang="en-US" dirty="0"/>
            </a:br>
            <a:endParaRPr lang="en-US" altLang="zh-CN" dirty="0">
              <a:solidFill>
                <a:schemeClr val="accent2">
                  <a:lumMod val="25000"/>
                </a:schemeClr>
              </a:solidFill>
            </a:endParaRPr>
          </a:p>
        </p:txBody>
      </p:sp>
      <p:pic>
        <p:nvPicPr>
          <p:cNvPr id="5" name="图片 4">
            <a:extLst>
              <a:ext uri="{FF2B5EF4-FFF2-40B4-BE49-F238E27FC236}">
                <a16:creationId xmlns:a16="http://schemas.microsoft.com/office/drawing/2014/main" id="{7E5B44C4-776D-4D85-96E6-E64518F327C2}"/>
              </a:ext>
            </a:extLst>
          </p:cNvPr>
          <p:cNvPicPr>
            <a:picLocks noChangeAspect="1"/>
          </p:cNvPicPr>
          <p:nvPr/>
        </p:nvPicPr>
        <p:blipFill>
          <a:blip r:embed="rId3"/>
          <a:stretch>
            <a:fillRect/>
          </a:stretch>
        </p:blipFill>
        <p:spPr>
          <a:xfrm>
            <a:off x="2679028" y="2262188"/>
            <a:ext cx="6833944" cy="4324350"/>
          </a:xfrm>
          <a:prstGeom prst="rect">
            <a:avLst/>
          </a:prstGeom>
        </p:spPr>
      </p:pic>
    </p:spTree>
    <p:extLst>
      <p:ext uri="{BB962C8B-B14F-4D97-AF65-F5344CB8AC3E}">
        <p14:creationId xmlns:p14="http://schemas.microsoft.com/office/powerpoint/2010/main" val="67452176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数据挖掘建模</a:t>
            </a:r>
          </a:p>
        </p:txBody>
      </p:sp>
      <p:sp>
        <p:nvSpPr>
          <p:cNvPr id="41" name="文本框 40"/>
          <p:cNvSpPr txBox="1"/>
          <p:nvPr/>
        </p:nvSpPr>
        <p:spPr>
          <a:xfrm>
            <a:off x="509358" y="1033107"/>
            <a:ext cx="263619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rgbClr val="C00000"/>
                </a:solidFill>
              </a:rPr>
              <a:t>SVM</a:t>
            </a:r>
            <a:r>
              <a:rPr lang="zh-CN" altLang="en-US" sz="2000" b="1" dirty="0">
                <a:solidFill>
                  <a:srgbClr val="C00000"/>
                </a:solidFill>
              </a:rPr>
              <a:t>（支持向量机）</a:t>
            </a:r>
          </a:p>
        </p:txBody>
      </p:sp>
      <p:sp>
        <p:nvSpPr>
          <p:cNvPr id="7" name="文本框 6">
            <a:extLst>
              <a:ext uri="{FF2B5EF4-FFF2-40B4-BE49-F238E27FC236}">
                <a16:creationId xmlns:a16="http://schemas.microsoft.com/office/drawing/2014/main" id="{F280EC8A-E32C-4E06-BBC9-B35DA115A5FE}"/>
              </a:ext>
            </a:extLst>
          </p:cNvPr>
          <p:cNvSpPr txBox="1"/>
          <p:nvPr/>
        </p:nvSpPr>
        <p:spPr>
          <a:xfrm>
            <a:off x="220493" y="1525199"/>
            <a:ext cx="11751013" cy="2862322"/>
          </a:xfrm>
          <a:prstGeom prst="rect">
            <a:avLst/>
          </a:prstGeom>
          <a:noFill/>
        </p:spPr>
        <p:txBody>
          <a:bodyPr wrap="square" rtlCol="0">
            <a:spAutoFit/>
          </a:bodyPr>
          <a:lstStyle/>
          <a:p>
            <a:r>
              <a:rPr lang="zh-CN" altLang="en-US" dirty="0">
                <a:solidFill>
                  <a:schemeClr val="accent2">
                    <a:lumMod val="25000"/>
                  </a:schemeClr>
                </a:solidFill>
              </a:rPr>
              <a:t>最佳参数为：</a:t>
            </a:r>
            <a:endParaRPr lang="en-US" altLang="zh-CN" dirty="0">
              <a:solidFill>
                <a:schemeClr val="accent2">
                  <a:lumMod val="25000"/>
                </a:schemeClr>
              </a:solidFill>
            </a:endParaRPr>
          </a:p>
          <a:p>
            <a:r>
              <a:rPr lang="en-US" altLang="zh-CN" dirty="0">
                <a:solidFill>
                  <a:schemeClr val="accent2">
                    <a:lumMod val="25000"/>
                  </a:schemeClr>
                </a:solidFill>
              </a:rPr>
              <a:t>1.Kernel</a:t>
            </a:r>
            <a:r>
              <a:rPr lang="zh-CN" altLang="en-US" dirty="0">
                <a:solidFill>
                  <a:schemeClr val="accent2">
                    <a:lumMod val="25000"/>
                  </a:schemeClr>
                </a:solidFill>
              </a:rPr>
              <a:t>核函数：</a:t>
            </a:r>
            <a:r>
              <a:rPr lang="en-US" altLang="zh-CN" dirty="0" err="1">
                <a:solidFill>
                  <a:schemeClr val="accent2">
                    <a:lumMod val="25000"/>
                  </a:schemeClr>
                </a:solidFill>
              </a:rPr>
              <a:t>rbf</a:t>
            </a:r>
            <a:r>
              <a:rPr lang="zh-CN" altLang="en-US" dirty="0">
                <a:solidFill>
                  <a:schemeClr val="accent2">
                    <a:lumMod val="25000"/>
                  </a:schemeClr>
                </a:solidFill>
              </a:rPr>
              <a:t>高斯核函数。</a:t>
            </a:r>
            <a:endParaRPr lang="en-US" altLang="zh-CN" dirty="0">
              <a:solidFill>
                <a:schemeClr val="accent2">
                  <a:lumMod val="25000"/>
                </a:schemeClr>
              </a:solidFill>
            </a:endParaRPr>
          </a:p>
          <a:p>
            <a:r>
              <a:rPr lang="en-US" altLang="zh-CN" dirty="0">
                <a:solidFill>
                  <a:schemeClr val="accent2">
                    <a:lumMod val="25000"/>
                  </a:schemeClr>
                </a:solidFill>
              </a:rPr>
              <a:t>2.C</a:t>
            </a:r>
            <a:r>
              <a:rPr lang="zh-CN" altLang="en-US" dirty="0">
                <a:solidFill>
                  <a:schemeClr val="accent2">
                    <a:lumMod val="25000"/>
                  </a:schemeClr>
                </a:solidFill>
              </a:rPr>
              <a:t>正则化系数的倒数：</a:t>
            </a:r>
            <a:r>
              <a:rPr lang="en-US" altLang="zh-CN" dirty="0">
                <a:solidFill>
                  <a:schemeClr val="accent2">
                    <a:lumMod val="25000"/>
                  </a:schemeClr>
                </a:solidFill>
              </a:rPr>
              <a:t>100</a:t>
            </a:r>
            <a:r>
              <a:rPr lang="zh-CN" altLang="en-US" dirty="0">
                <a:solidFill>
                  <a:schemeClr val="accent2">
                    <a:lumMod val="25000"/>
                  </a:schemeClr>
                </a:solidFill>
              </a:rPr>
              <a:t>，值越小，正则化效果越强，训练的模型越泛化，但也更容易欠拟合。</a:t>
            </a:r>
            <a:endParaRPr lang="en-US" altLang="zh-CN" dirty="0">
              <a:solidFill>
                <a:schemeClr val="accent2">
                  <a:lumMod val="25000"/>
                </a:schemeClr>
              </a:solidFill>
            </a:endParaRPr>
          </a:p>
          <a:p>
            <a:r>
              <a:rPr lang="en-US" altLang="zh-CN" dirty="0">
                <a:solidFill>
                  <a:schemeClr val="accent2">
                    <a:lumMod val="25000"/>
                  </a:schemeClr>
                </a:solidFill>
              </a:rPr>
              <a:t>3.gamma</a:t>
            </a:r>
            <a:r>
              <a:rPr lang="zh-CN" altLang="en-US" dirty="0">
                <a:solidFill>
                  <a:schemeClr val="accent2">
                    <a:lumMod val="25000"/>
                  </a:schemeClr>
                </a:solidFill>
              </a:rPr>
              <a:t>：</a:t>
            </a:r>
            <a:r>
              <a:rPr lang="en-US" altLang="zh-CN" dirty="0">
                <a:solidFill>
                  <a:schemeClr val="accent2">
                    <a:lumMod val="25000"/>
                  </a:schemeClr>
                </a:solidFill>
              </a:rPr>
              <a:t>0.01</a:t>
            </a:r>
            <a:r>
              <a:rPr lang="zh-CN" altLang="en-US" dirty="0">
                <a:solidFill>
                  <a:schemeClr val="accent2">
                    <a:lumMod val="25000"/>
                  </a:schemeClr>
                </a:solidFill>
              </a:rPr>
              <a:t>，</a:t>
            </a:r>
            <a:r>
              <a:rPr lang="en-US" altLang="zh-CN" dirty="0">
                <a:solidFill>
                  <a:schemeClr val="accent2">
                    <a:lumMod val="25000"/>
                  </a:schemeClr>
                </a:solidFill>
              </a:rPr>
              <a:t>gamma</a:t>
            </a:r>
            <a:r>
              <a:rPr lang="zh-CN" altLang="en-US" dirty="0">
                <a:solidFill>
                  <a:schemeClr val="accent2">
                    <a:lumMod val="25000"/>
                  </a:schemeClr>
                </a:solidFill>
              </a:rPr>
              <a:t>越大，支持向量越少，</a:t>
            </a:r>
            <a:r>
              <a:rPr lang="en-US" altLang="zh-CN" dirty="0">
                <a:solidFill>
                  <a:schemeClr val="accent2">
                    <a:lumMod val="25000"/>
                  </a:schemeClr>
                </a:solidFill>
              </a:rPr>
              <a:t>gamma</a:t>
            </a:r>
            <a:r>
              <a:rPr lang="zh-CN" altLang="en-US" dirty="0">
                <a:solidFill>
                  <a:schemeClr val="accent2">
                    <a:lumMod val="25000"/>
                  </a:schemeClr>
                </a:solidFill>
              </a:rPr>
              <a:t>越小，支持向量越多。支持向量的个数影响训练与预测的速度。</a:t>
            </a:r>
            <a:endParaRPr lang="en-US" altLang="zh-CN" dirty="0">
              <a:solidFill>
                <a:schemeClr val="accent2">
                  <a:lumMod val="25000"/>
                </a:schemeClr>
              </a:solidFill>
            </a:endParaRPr>
          </a:p>
          <a:p>
            <a:endParaRPr lang="en-US" altLang="zh-CN" b="1" dirty="0">
              <a:solidFill>
                <a:schemeClr val="accent2">
                  <a:lumMod val="25000"/>
                </a:schemeClr>
              </a:solidFill>
            </a:endParaRPr>
          </a:p>
          <a:p>
            <a:r>
              <a:rPr lang="zh-CN" altLang="en-US" b="1" dirty="0">
                <a:solidFill>
                  <a:schemeClr val="accent2">
                    <a:lumMod val="25000"/>
                  </a:schemeClr>
                </a:solidFill>
              </a:rPr>
              <a:t>提交竞赛平台验证后，实际分数和准确率接近，分数为</a:t>
            </a:r>
            <a:r>
              <a:rPr lang="en-US" altLang="zh-CN" b="1" dirty="0">
                <a:solidFill>
                  <a:schemeClr val="accent2">
                    <a:lumMod val="25000"/>
                  </a:schemeClr>
                </a:solidFill>
              </a:rPr>
              <a:t>0.908571</a:t>
            </a:r>
            <a:r>
              <a:rPr lang="zh-CN" altLang="en-US" b="1" dirty="0">
                <a:solidFill>
                  <a:schemeClr val="accent2">
                    <a:lumMod val="25000"/>
                  </a:schemeClr>
                </a:solidFill>
              </a:rPr>
              <a:t>，不如逻辑回归。</a:t>
            </a:r>
            <a:endParaRPr lang="en-US" altLang="zh-CN" b="1" dirty="0">
              <a:solidFill>
                <a:schemeClr val="accent2">
                  <a:lumMod val="25000"/>
                </a:schemeClr>
              </a:solidFill>
            </a:endParaRPr>
          </a:p>
          <a:p>
            <a:endParaRPr lang="en-US" altLang="zh-CN" b="1" dirty="0">
              <a:solidFill>
                <a:schemeClr val="accent2">
                  <a:lumMod val="25000"/>
                </a:schemeClr>
              </a:solidFill>
            </a:endParaRPr>
          </a:p>
          <a:p>
            <a:endParaRPr lang="en-US" altLang="zh-CN" dirty="0">
              <a:solidFill>
                <a:schemeClr val="accent2">
                  <a:lumMod val="25000"/>
                </a:schemeClr>
              </a:solidFill>
            </a:endParaRPr>
          </a:p>
          <a:p>
            <a:endParaRPr lang="en-US" altLang="zh-CN" dirty="0">
              <a:solidFill>
                <a:schemeClr val="accent2">
                  <a:lumMod val="25000"/>
                </a:schemeClr>
              </a:solidFill>
            </a:endParaRPr>
          </a:p>
        </p:txBody>
      </p:sp>
      <p:pic>
        <p:nvPicPr>
          <p:cNvPr id="5" name="图片 4">
            <a:extLst>
              <a:ext uri="{FF2B5EF4-FFF2-40B4-BE49-F238E27FC236}">
                <a16:creationId xmlns:a16="http://schemas.microsoft.com/office/drawing/2014/main" id="{3944489C-9228-4DB2-A53E-3D9DE7884E2D}"/>
              </a:ext>
            </a:extLst>
          </p:cNvPr>
          <p:cNvPicPr>
            <a:picLocks noChangeAspect="1"/>
          </p:cNvPicPr>
          <p:nvPr/>
        </p:nvPicPr>
        <p:blipFill rotWithShape="1">
          <a:blip r:embed="rId3"/>
          <a:srcRect l="6921" t="-542" b="1"/>
          <a:stretch/>
        </p:blipFill>
        <p:spPr>
          <a:xfrm>
            <a:off x="1055683" y="5534430"/>
            <a:ext cx="10080631" cy="580925"/>
          </a:xfrm>
          <a:prstGeom prst="rect">
            <a:avLst/>
          </a:prstGeom>
        </p:spPr>
      </p:pic>
      <p:pic>
        <p:nvPicPr>
          <p:cNvPr id="6" name="图片 5">
            <a:extLst>
              <a:ext uri="{FF2B5EF4-FFF2-40B4-BE49-F238E27FC236}">
                <a16:creationId xmlns:a16="http://schemas.microsoft.com/office/drawing/2014/main" id="{F6F9FA5C-8840-4E43-9F92-5BE85A605C36}"/>
              </a:ext>
            </a:extLst>
          </p:cNvPr>
          <p:cNvPicPr>
            <a:picLocks noChangeAspect="1"/>
          </p:cNvPicPr>
          <p:nvPr/>
        </p:nvPicPr>
        <p:blipFill>
          <a:blip r:embed="rId4"/>
          <a:stretch>
            <a:fillRect/>
          </a:stretch>
        </p:blipFill>
        <p:spPr>
          <a:xfrm>
            <a:off x="1055684" y="3851739"/>
            <a:ext cx="10080630" cy="1071563"/>
          </a:xfrm>
          <a:prstGeom prst="rect">
            <a:avLst/>
          </a:prstGeom>
        </p:spPr>
      </p:pic>
    </p:spTree>
    <p:extLst>
      <p:ext uri="{BB962C8B-B14F-4D97-AF65-F5344CB8AC3E}">
        <p14:creationId xmlns:p14="http://schemas.microsoft.com/office/powerpoint/2010/main" val="4033606974"/>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数据挖掘建模</a:t>
            </a:r>
          </a:p>
        </p:txBody>
      </p:sp>
      <p:sp>
        <p:nvSpPr>
          <p:cNvPr id="41" name="文本框 40"/>
          <p:cNvSpPr txBox="1"/>
          <p:nvPr/>
        </p:nvSpPr>
        <p:spPr>
          <a:xfrm>
            <a:off x="509358" y="1033107"/>
            <a:ext cx="263619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err="1">
                <a:solidFill>
                  <a:srgbClr val="C00000"/>
                </a:solidFill>
              </a:rPr>
              <a:t>XGBoost</a:t>
            </a:r>
            <a:endParaRPr lang="zh-CN" altLang="en-US" sz="2000" b="1" dirty="0">
              <a:solidFill>
                <a:srgbClr val="C00000"/>
              </a:solidFill>
            </a:endParaRPr>
          </a:p>
        </p:txBody>
      </p:sp>
      <p:sp>
        <p:nvSpPr>
          <p:cNvPr id="7" name="文本框 6">
            <a:extLst>
              <a:ext uri="{FF2B5EF4-FFF2-40B4-BE49-F238E27FC236}">
                <a16:creationId xmlns:a16="http://schemas.microsoft.com/office/drawing/2014/main" id="{F280EC8A-E32C-4E06-BBC9-B35DA115A5FE}"/>
              </a:ext>
            </a:extLst>
          </p:cNvPr>
          <p:cNvSpPr txBox="1"/>
          <p:nvPr/>
        </p:nvSpPr>
        <p:spPr>
          <a:xfrm>
            <a:off x="220493" y="1525199"/>
            <a:ext cx="11751013" cy="1200329"/>
          </a:xfrm>
          <a:prstGeom prst="rect">
            <a:avLst/>
          </a:prstGeom>
          <a:noFill/>
        </p:spPr>
        <p:txBody>
          <a:bodyPr wrap="square" rtlCol="0">
            <a:spAutoFit/>
          </a:bodyPr>
          <a:lstStyle/>
          <a:p>
            <a:r>
              <a:rPr lang="zh-CN" altLang="en-US" b="1" dirty="0">
                <a:solidFill>
                  <a:schemeClr val="accent2">
                    <a:lumMod val="25000"/>
                  </a:schemeClr>
                </a:solidFill>
              </a:rPr>
              <a:t>使用网格搜索和交叉验证来调试最佳参数，由于参数过多，每次只能调试一个参数，最后用最佳参数的模型来对测试集预测，保存预测结果。</a:t>
            </a:r>
            <a:endParaRPr lang="en-US" altLang="zh-CN" b="1" dirty="0">
              <a:solidFill>
                <a:schemeClr val="accent2">
                  <a:lumMod val="25000"/>
                </a:schemeClr>
              </a:solidFill>
            </a:endParaRPr>
          </a:p>
          <a:p>
            <a:endParaRPr lang="zh-CN" altLang="en-US" dirty="0">
              <a:solidFill>
                <a:schemeClr val="accent2">
                  <a:lumMod val="25000"/>
                </a:schemeClr>
              </a:solidFill>
            </a:endParaRPr>
          </a:p>
          <a:p>
            <a:endParaRPr lang="en-US" altLang="zh-CN" dirty="0">
              <a:solidFill>
                <a:schemeClr val="accent2">
                  <a:lumMod val="25000"/>
                </a:schemeClr>
              </a:solidFill>
            </a:endParaRPr>
          </a:p>
        </p:txBody>
      </p:sp>
      <p:pic>
        <p:nvPicPr>
          <p:cNvPr id="11" name="图片 10">
            <a:extLst>
              <a:ext uri="{FF2B5EF4-FFF2-40B4-BE49-F238E27FC236}">
                <a16:creationId xmlns:a16="http://schemas.microsoft.com/office/drawing/2014/main" id="{D23AEFFF-E56D-4F49-BAA0-7A71F85B6373}"/>
              </a:ext>
            </a:extLst>
          </p:cNvPr>
          <p:cNvPicPr>
            <a:picLocks noChangeAspect="1"/>
          </p:cNvPicPr>
          <p:nvPr/>
        </p:nvPicPr>
        <p:blipFill>
          <a:blip r:embed="rId3"/>
          <a:stretch>
            <a:fillRect/>
          </a:stretch>
        </p:blipFill>
        <p:spPr>
          <a:xfrm>
            <a:off x="2526504" y="2245964"/>
            <a:ext cx="7138989" cy="4223313"/>
          </a:xfrm>
          <a:prstGeom prst="rect">
            <a:avLst/>
          </a:prstGeom>
        </p:spPr>
      </p:pic>
    </p:spTree>
    <p:extLst>
      <p:ext uri="{BB962C8B-B14F-4D97-AF65-F5344CB8AC3E}">
        <p14:creationId xmlns:p14="http://schemas.microsoft.com/office/powerpoint/2010/main" val="2622564690"/>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数据挖掘建模</a:t>
            </a:r>
          </a:p>
        </p:txBody>
      </p:sp>
      <p:sp>
        <p:nvSpPr>
          <p:cNvPr id="41" name="文本框 40"/>
          <p:cNvSpPr txBox="1"/>
          <p:nvPr/>
        </p:nvSpPr>
        <p:spPr>
          <a:xfrm>
            <a:off x="509358" y="1033107"/>
            <a:ext cx="263619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err="1">
                <a:solidFill>
                  <a:srgbClr val="C00000"/>
                </a:solidFill>
              </a:rPr>
              <a:t>XGBoost</a:t>
            </a:r>
            <a:endParaRPr lang="zh-CN" altLang="en-US" sz="2000" b="1" dirty="0">
              <a:solidFill>
                <a:srgbClr val="C00000"/>
              </a:solidFill>
            </a:endParaRPr>
          </a:p>
        </p:txBody>
      </p:sp>
      <p:sp>
        <p:nvSpPr>
          <p:cNvPr id="7" name="文本框 6">
            <a:extLst>
              <a:ext uri="{FF2B5EF4-FFF2-40B4-BE49-F238E27FC236}">
                <a16:creationId xmlns:a16="http://schemas.microsoft.com/office/drawing/2014/main" id="{F280EC8A-E32C-4E06-BBC9-B35DA115A5FE}"/>
              </a:ext>
            </a:extLst>
          </p:cNvPr>
          <p:cNvSpPr txBox="1"/>
          <p:nvPr/>
        </p:nvSpPr>
        <p:spPr>
          <a:xfrm>
            <a:off x="220493" y="1525199"/>
            <a:ext cx="11751013" cy="3139321"/>
          </a:xfrm>
          <a:prstGeom prst="rect">
            <a:avLst/>
          </a:prstGeom>
          <a:noFill/>
        </p:spPr>
        <p:txBody>
          <a:bodyPr wrap="square" rtlCol="0">
            <a:spAutoFit/>
          </a:bodyPr>
          <a:lstStyle/>
          <a:p>
            <a:r>
              <a:rPr lang="zh-CN" altLang="en-US" dirty="0">
                <a:solidFill>
                  <a:schemeClr val="accent2">
                    <a:lumMod val="25000"/>
                  </a:schemeClr>
                </a:solidFill>
              </a:rPr>
              <a:t>部分最佳参数为：</a:t>
            </a:r>
            <a:endParaRPr lang="en-US" altLang="zh-CN" dirty="0">
              <a:solidFill>
                <a:schemeClr val="accent2">
                  <a:lumMod val="25000"/>
                </a:schemeClr>
              </a:solidFill>
            </a:endParaRPr>
          </a:p>
          <a:p>
            <a:r>
              <a:rPr lang="en-US" altLang="zh-CN" dirty="0">
                <a:solidFill>
                  <a:schemeClr val="accent2">
                    <a:lumMod val="25000"/>
                  </a:schemeClr>
                </a:solidFill>
              </a:rPr>
              <a:t>1.n_estimators</a:t>
            </a:r>
            <a:r>
              <a:rPr lang="zh-CN" altLang="en-US" dirty="0">
                <a:solidFill>
                  <a:schemeClr val="accent2">
                    <a:lumMod val="25000"/>
                  </a:schemeClr>
                </a:solidFill>
              </a:rPr>
              <a:t>（子树）弱分类器的个数：</a:t>
            </a:r>
            <a:r>
              <a:rPr lang="en-US" altLang="zh-CN" dirty="0">
                <a:solidFill>
                  <a:schemeClr val="accent2">
                    <a:lumMod val="25000"/>
                  </a:schemeClr>
                </a:solidFill>
              </a:rPr>
              <a:t>130</a:t>
            </a:r>
            <a:r>
              <a:rPr lang="zh-CN" altLang="en-US" dirty="0">
                <a:solidFill>
                  <a:schemeClr val="accent2">
                    <a:lumMod val="25000"/>
                  </a:schemeClr>
                </a:solidFill>
              </a:rPr>
              <a:t>，不影响单个模型的复杂度。</a:t>
            </a:r>
            <a:endParaRPr lang="en-US" altLang="zh-CN" dirty="0">
              <a:solidFill>
                <a:schemeClr val="accent2">
                  <a:lumMod val="25000"/>
                </a:schemeClr>
              </a:solidFill>
            </a:endParaRPr>
          </a:p>
          <a:p>
            <a:r>
              <a:rPr lang="en-US" altLang="zh-CN" dirty="0">
                <a:solidFill>
                  <a:schemeClr val="accent2">
                    <a:lumMod val="25000"/>
                  </a:schemeClr>
                </a:solidFill>
              </a:rPr>
              <a:t>2.learning_rate</a:t>
            </a:r>
            <a:r>
              <a:rPr lang="zh-CN" altLang="en-US" dirty="0">
                <a:solidFill>
                  <a:schemeClr val="accent2">
                    <a:lumMod val="25000"/>
                  </a:schemeClr>
                </a:solidFill>
              </a:rPr>
              <a:t>学习率：</a:t>
            </a:r>
            <a:r>
              <a:rPr lang="en-US" altLang="zh-CN" dirty="0">
                <a:solidFill>
                  <a:schemeClr val="accent2">
                    <a:lumMod val="25000"/>
                  </a:schemeClr>
                </a:solidFill>
              </a:rPr>
              <a:t>0.09</a:t>
            </a:r>
            <a:r>
              <a:rPr lang="zh-CN" altLang="en-US" dirty="0">
                <a:solidFill>
                  <a:schemeClr val="accent2">
                    <a:lumMod val="25000"/>
                  </a:schemeClr>
                </a:solidFill>
              </a:rPr>
              <a:t>，迭代的步长，越小则结果越精确，但计算量也越大。</a:t>
            </a:r>
            <a:endParaRPr lang="en-US" altLang="zh-CN" dirty="0">
              <a:solidFill>
                <a:schemeClr val="accent2">
                  <a:lumMod val="25000"/>
                </a:schemeClr>
              </a:solidFill>
            </a:endParaRPr>
          </a:p>
          <a:p>
            <a:r>
              <a:rPr lang="en-US" altLang="zh-CN" dirty="0">
                <a:solidFill>
                  <a:schemeClr val="accent2">
                    <a:lumMod val="25000"/>
                  </a:schemeClr>
                </a:solidFill>
              </a:rPr>
              <a:t>3.max_depth</a:t>
            </a:r>
            <a:r>
              <a:rPr lang="zh-CN" altLang="en-US" dirty="0">
                <a:solidFill>
                  <a:schemeClr val="accent2">
                    <a:lumMod val="25000"/>
                  </a:schemeClr>
                </a:solidFill>
              </a:rPr>
              <a:t>子树的最大深度：</a:t>
            </a:r>
            <a:r>
              <a:rPr lang="en-US" altLang="zh-CN" dirty="0">
                <a:solidFill>
                  <a:schemeClr val="accent2">
                    <a:lumMod val="25000"/>
                  </a:schemeClr>
                </a:solidFill>
              </a:rPr>
              <a:t>3</a:t>
            </a:r>
            <a:r>
              <a:rPr lang="zh-CN" altLang="en-US" dirty="0">
                <a:solidFill>
                  <a:schemeClr val="accent2">
                    <a:lumMod val="25000"/>
                  </a:schemeClr>
                </a:solidFill>
              </a:rPr>
              <a:t>，越大单个模型越复杂。</a:t>
            </a:r>
            <a:endParaRPr lang="en-US" altLang="zh-CN" dirty="0">
              <a:solidFill>
                <a:schemeClr val="accent2">
                  <a:lumMod val="25000"/>
                </a:schemeClr>
              </a:solidFill>
            </a:endParaRPr>
          </a:p>
          <a:p>
            <a:r>
              <a:rPr lang="en-US" altLang="zh-CN" dirty="0">
                <a:solidFill>
                  <a:schemeClr val="accent2">
                    <a:lumMod val="25000"/>
                  </a:schemeClr>
                </a:solidFill>
              </a:rPr>
              <a:t>4.</a:t>
            </a:r>
            <a:r>
              <a:rPr lang="en-US" altLang="zh-CN" b="0" i="0" dirty="0">
                <a:solidFill>
                  <a:srgbClr val="333333"/>
                </a:solidFill>
                <a:effectLst/>
                <a:latin typeface="verdana" panose="020B0604030504040204" pitchFamily="34" charset="0"/>
              </a:rPr>
              <a:t>min_child_weight</a:t>
            </a:r>
            <a:r>
              <a:rPr lang="zh-CN" altLang="en-US" dirty="0">
                <a:solidFill>
                  <a:schemeClr val="accent2">
                    <a:lumMod val="25000"/>
                  </a:schemeClr>
                </a:solidFill>
                <a:latin typeface="verdana" panose="020B0604030504040204" pitchFamily="34" charset="0"/>
              </a:rPr>
              <a:t>最小叶节点样本权重和：</a:t>
            </a:r>
            <a:r>
              <a:rPr lang="en-US" altLang="zh-CN" dirty="0">
                <a:solidFill>
                  <a:schemeClr val="accent2">
                    <a:lumMod val="25000"/>
                  </a:schemeClr>
                </a:solidFill>
                <a:latin typeface="verdana" panose="020B0604030504040204" pitchFamily="34" charset="0"/>
              </a:rPr>
              <a:t>7</a:t>
            </a:r>
            <a:r>
              <a:rPr lang="zh-CN" altLang="en-US" dirty="0">
                <a:solidFill>
                  <a:schemeClr val="accent2">
                    <a:lumMod val="25000"/>
                  </a:schemeClr>
                </a:solidFill>
                <a:latin typeface="verdana" panose="020B0604030504040204" pitchFamily="34" charset="0"/>
              </a:rPr>
              <a:t>，</a:t>
            </a:r>
            <a:r>
              <a:rPr lang="zh-CN" altLang="en-US" b="0" i="0" dirty="0">
                <a:solidFill>
                  <a:srgbClr val="333333"/>
                </a:solidFill>
                <a:effectLst/>
                <a:latin typeface="verdana" panose="020B0604030504040204" pitchFamily="34" charset="0"/>
              </a:rPr>
              <a:t>用于避免过拟合。当它的值较大时，可以避免模型学习到局部的特殊样本。 但是如果这个值过高，会导致欠拟合。</a:t>
            </a:r>
            <a:endParaRPr lang="en-US" altLang="zh-CN" dirty="0">
              <a:solidFill>
                <a:schemeClr val="accent2">
                  <a:lumMod val="25000"/>
                </a:schemeClr>
              </a:solidFill>
            </a:endParaRPr>
          </a:p>
          <a:p>
            <a:r>
              <a:rPr lang="en-US" altLang="zh-CN" dirty="0">
                <a:solidFill>
                  <a:schemeClr val="accent2">
                    <a:lumMod val="25000"/>
                  </a:schemeClr>
                </a:solidFill>
              </a:rPr>
              <a:t>5.subsample</a:t>
            </a:r>
            <a:r>
              <a:rPr lang="zh-CN" altLang="en-US" dirty="0">
                <a:solidFill>
                  <a:schemeClr val="accent2">
                    <a:lumMod val="25000"/>
                  </a:schemeClr>
                </a:solidFill>
              </a:rPr>
              <a:t>子树随机采样的比例：</a:t>
            </a:r>
            <a:r>
              <a:rPr lang="en-US" altLang="zh-CN" dirty="0">
                <a:solidFill>
                  <a:schemeClr val="accent2">
                    <a:lumMod val="25000"/>
                  </a:schemeClr>
                </a:solidFill>
              </a:rPr>
              <a:t>0.4</a:t>
            </a:r>
            <a:r>
              <a:rPr lang="zh-CN" altLang="en-US" dirty="0">
                <a:solidFill>
                  <a:schemeClr val="accent2">
                    <a:lumMod val="25000"/>
                  </a:schemeClr>
                </a:solidFill>
              </a:rPr>
              <a:t>，</a:t>
            </a:r>
            <a:r>
              <a:rPr lang="zh-CN" altLang="en-US" b="0" i="0" dirty="0">
                <a:solidFill>
                  <a:srgbClr val="333333"/>
                </a:solidFill>
                <a:effectLst/>
                <a:latin typeface="verdana" panose="020B0604030504040204" pitchFamily="34" charset="0"/>
              </a:rPr>
              <a:t>减小这个参数的值，算法会更加保守，避免过拟合。</a:t>
            </a:r>
            <a:endParaRPr lang="en-US" altLang="zh-CN" b="0" i="0" dirty="0">
              <a:solidFill>
                <a:srgbClr val="333333"/>
              </a:solidFill>
              <a:effectLst/>
              <a:latin typeface="verdana" panose="020B0604030504040204" pitchFamily="34" charset="0"/>
            </a:endParaRPr>
          </a:p>
          <a:p>
            <a:endParaRPr lang="en-US" altLang="zh-CN" b="1" dirty="0">
              <a:solidFill>
                <a:schemeClr val="accent2">
                  <a:lumMod val="25000"/>
                </a:schemeClr>
              </a:solidFill>
            </a:endParaRPr>
          </a:p>
          <a:p>
            <a:r>
              <a:rPr lang="zh-CN" altLang="en-US" b="1" dirty="0">
                <a:solidFill>
                  <a:schemeClr val="accent2">
                    <a:lumMod val="25000"/>
                  </a:schemeClr>
                </a:solidFill>
              </a:rPr>
              <a:t>提交竞赛平台验证后，实际分数与准确度接近，分数为</a:t>
            </a:r>
            <a:r>
              <a:rPr lang="en-US" altLang="zh-CN" b="1" dirty="0">
                <a:solidFill>
                  <a:schemeClr val="accent2">
                    <a:lumMod val="25000"/>
                  </a:schemeClr>
                </a:solidFill>
              </a:rPr>
              <a:t>0.922857</a:t>
            </a:r>
            <a:r>
              <a:rPr lang="zh-CN" altLang="en-US" b="1" dirty="0">
                <a:solidFill>
                  <a:schemeClr val="accent2">
                    <a:lumMod val="25000"/>
                  </a:schemeClr>
                </a:solidFill>
              </a:rPr>
              <a:t>，为目前最好结果。</a:t>
            </a:r>
            <a:endParaRPr lang="en-US" altLang="zh-CN" b="1" dirty="0">
              <a:solidFill>
                <a:schemeClr val="accent2">
                  <a:lumMod val="25000"/>
                </a:schemeClr>
              </a:solidFill>
            </a:endParaRPr>
          </a:p>
          <a:p>
            <a:endParaRPr lang="en-US" altLang="zh-CN" dirty="0">
              <a:solidFill>
                <a:schemeClr val="accent2">
                  <a:lumMod val="25000"/>
                </a:schemeClr>
              </a:solidFill>
            </a:endParaRPr>
          </a:p>
          <a:p>
            <a:endParaRPr lang="en-US" altLang="zh-CN" dirty="0">
              <a:solidFill>
                <a:schemeClr val="accent2">
                  <a:lumMod val="25000"/>
                </a:schemeClr>
              </a:solidFill>
            </a:endParaRPr>
          </a:p>
        </p:txBody>
      </p:sp>
      <p:pic>
        <p:nvPicPr>
          <p:cNvPr id="4" name="图片 3">
            <a:extLst>
              <a:ext uri="{FF2B5EF4-FFF2-40B4-BE49-F238E27FC236}">
                <a16:creationId xmlns:a16="http://schemas.microsoft.com/office/drawing/2014/main" id="{A507AA6F-99E6-427B-AC12-D5206C8BEB84}"/>
              </a:ext>
            </a:extLst>
          </p:cNvPr>
          <p:cNvPicPr>
            <a:picLocks noChangeAspect="1"/>
          </p:cNvPicPr>
          <p:nvPr/>
        </p:nvPicPr>
        <p:blipFill>
          <a:blip r:embed="rId3"/>
          <a:stretch>
            <a:fillRect/>
          </a:stretch>
        </p:blipFill>
        <p:spPr>
          <a:xfrm>
            <a:off x="2738385" y="4420740"/>
            <a:ext cx="6715224" cy="671523"/>
          </a:xfrm>
          <a:prstGeom prst="rect">
            <a:avLst/>
          </a:prstGeom>
        </p:spPr>
      </p:pic>
      <p:pic>
        <p:nvPicPr>
          <p:cNvPr id="5" name="图片 4">
            <a:extLst>
              <a:ext uri="{FF2B5EF4-FFF2-40B4-BE49-F238E27FC236}">
                <a16:creationId xmlns:a16="http://schemas.microsoft.com/office/drawing/2014/main" id="{3C895FFF-B1AC-490A-BDBF-6F44A910C3C0}"/>
              </a:ext>
            </a:extLst>
          </p:cNvPr>
          <p:cNvPicPr>
            <a:picLocks noChangeAspect="1"/>
          </p:cNvPicPr>
          <p:nvPr/>
        </p:nvPicPr>
        <p:blipFill>
          <a:blip r:embed="rId4"/>
          <a:stretch>
            <a:fillRect/>
          </a:stretch>
        </p:blipFill>
        <p:spPr>
          <a:xfrm>
            <a:off x="918563" y="5489132"/>
            <a:ext cx="10354869" cy="671522"/>
          </a:xfrm>
          <a:prstGeom prst="rect">
            <a:avLst/>
          </a:prstGeom>
        </p:spPr>
      </p:pic>
    </p:spTree>
    <p:extLst>
      <p:ext uri="{BB962C8B-B14F-4D97-AF65-F5344CB8AC3E}">
        <p14:creationId xmlns:p14="http://schemas.microsoft.com/office/powerpoint/2010/main" val="1372812746"/>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数据挖掘建模</a:t>
            </a:r>
          </a:p>
        </p:txBody>
      </p:sp>
      <p:sp>
        <p:nvSpPr>
          <p:cNvPr id="41" name="文本框 40"/>
          <p:cNvSpPr txBox="1"/>
          <p:nvPr/>
        </p:nvSpPr>
        <p:spPr>
          <a:xfrm>
            <a:off x="509358" y="1033107"/>
            <a:ext cx="263619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rPr>
              <a:t>随机森林</a:t>
            </a:r>
          </a:p>
        </p:txBody>
      </p:sp>
      <p:sp>
        <p:nvSpPr>
          <p:cNvPr id="7" name="文本框 6">
            <a:extLst>
              <a:ext uri="{FF2B5EF4-FFF2-40B4-BE49-F238E27FC236}">
                <a16:creationId xmlns:a16="http://schemas.microsoft.com/office/drawing/2014/main" id="{F280EC8A-E32C-4E06-BBC9-B35DA115A5FE}"/>
              </a:ext>
            </a:extLst>
          </p:cNvPr>
          <p:cNvSpPr txBox="1"/>
          <p:nvPr/>
        </p:nvSpPr>
        <p:spPr>
          <a:xfrm>
            <a:off x="220493" y="1525199"/>
            <a:ext cx="11751013" cy="369332"/>
          </a:xfrm>
          <a:prstGeom prst="rect">
            <a:avLst/>
          </a:prstGeom>
          <a:noFill/>
        </p:spPr>
        <p:txBody>
          <a:bodyPr wrap="square" rtlCol="0">
            <a:spAutoFit/>
          </a:bodyPr>
          <a:lstStyle/>
          <a:p>
            <a:r>
              <a:rPr lang="zh-CN" altLang="en-US" b="1" dirty="0">
                <a:solidFill>
                  <a:schemeClr val="accent2">
                    <a:lumMod val="25000"/>
                  </a:schemeClr>
                </a:solidFill>
              </a:rPr>
              <a:t>调参速度太慢，放弃。</a:t>
            </a:r>
            <a:endParaRPr lang="en-US" altLang="zh-CN" dirty="0">
              <a:solidFill>
                <a:schemeClr val="accent2">
                  <a:lumMod val="25000"/>
                </a:schemeClr>
              </a:solidFill>
            </a:endParaRPr>
          </a:p>
        </p:txBody>
      </p:sp>
    </p:spTree>
    <p:extLst>
      <p:ext uri="{BB962C8B-B14F-4D97-AF65-F5344CB8AC3E}">
        <p14:creationId xmlns:p14="http://schemas.microsoft.com/office/powerpoint/2010/main" val="151708834"/>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数据挖掘建模</a:t>
            </a:r>
          </a:p>
        </p:txBody>
      </p:sp>
      <p:sp>
        <p:nvSpPr>
          <p:cNvPr id="41" name="文本框 40"/>
          <p:cNvSpPr txBox="1"/>
          <p:nvPr/>
        </p:nvSpPr>
        <p:spPr>
          <a:xfrm>
            <a:off x="509358" y="1033107"/>
            <a:ext cx="263619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rPr>
              <a:t>最后结果</a:t>
            </a:r>
          </a:p>
        </p:txBody>
      </p:sp>
      <p:sp>
        <p:nvSpPr>
          <p:cNvPr id="7" name="文本框 6">
            <a:extLst>
              <a:ext uri="{FF2B5EF4-FFF2-40B4-BE49-F238E27FC236}">
                <a16:creationId xmlns:a16="http://schemas.microsoft.com/office/drawing/2014/main" id="{F280EC8A-E32C-4E06-BBC9-B35DA115A5FE}"/>
              </a:ext>
            </a:extLst>
          </p:cNvPr>
          <p:cNvSpPr txBox="1"/>
          <p:nvPr/>
        </p:nvSpPr>
        <p:spPr>
          <a:xfrm>
            <a:off x="220493" y="1525199"/>
            <a:ext cx="11751013" cy="400110"/>
          </a:xfrm>
          <a:prstGeom prst="rect">
            <a:avLst/>
          </a:prstGeom>
          <a:noFill/>
        </p:spPr>
        <p:txBody>
          <a:bodyPr wrap="square" rtlCol="0">
            <a:spAutoFit/>
          </a:bodyPr>
          <a:lstStyle/>
          <a:p>
            <a:r>
              <a:rPr lang="zh-CN" altLang="en-US" sz="2000" dirty="0">
                <a:solidFill>
                  <a:schemeClr val="accent2">
                    <a:lumMod val="25000"/>
                  </a:schemeClr>
                </a:solidFill>
              </a:rPr>
              <a:t>前面的过程是我最好结果的过程，但实际上经过了几十次的尝试，目前排名第一。</a:t>
            </a:r>
            <a:endParaRPr lang="en-US" altLang="zh-CN" sz="2000" dirty="0">
              <a:solidFill>
                <a:schemeClr val="accent2">
                  <a:lumMod val="25000"/>
                </a:schemeClr>
              </a:solidFill>
            </a:endParaRPr>
          </a:p>
        </p:txBody>
      </p:sp>
      <p:pic>
        <p:nvPicPr>
          <p:cNvPr id="5" name="图片 4">
            <a:extLst>
              <a:ext uri="{FF2B5EF4-FFF2-40B4-BE49-F238E27FC236}">
                <a16:creationId xmlns:a16="http://schemas.microsoft.com/office/drawing/2014/main" id="{C354D85A-29BF-4BEA-B16F-23FF766142F0}"/>
              </a:ext>
            </a:extLst>
          </p:cNvPr>
          <p:cNvPicPr>
            <a:picLocks noChangeAspect="1"/>
          </p:cNvPicPr>
          <p:nvPr/>
        </p:nvPicPr>
        <p:blipFill>
          <a:blip r:embed="rId3"/>
          <a:stretch>
            <a:fillRect/>
          </a:stretch>
        </p:blipFill>
        <p:spPr>
          <a:xfrm>
            <a:off x="838969" y="2324100"/>
            <a:ext cx="10514059" cy="3890963"/>
          </a:xfrm>
          <a:prstGeom prst="rect">
            <a:avLst/>
          </a:prstGeom>
        </p:spPr>
      </p:pic>
    </p:spTree>
    <p:extLst>
      <p:ext uri="{BB962C8B-B14F-4D97-AF65-F5344CB8AC3E}">
        <p14:creationId xmlns:p14="http://schemas.microsoft.com/office/powerpoint/2010/main" val="2300997546"/>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数据挖掘建模</a:t>
            </a:r>
          </a:p>
        </p:txBody>
      </p:sp>
      <p:sp>
        <p:nvSpPr>
          <p:cNvPr id="8" name="文本框 7">
            <a:extLst>
              <a:ext uri="{FF2B5EF4-FFF2-40B4-BE49-F238E27FC236}">
                <a16:creationId xmlns:a16="http://schemas.microsoft.com/office/drawing/2014/main" id="{1935CCBE-8AA2-4AF3-BEAC-BDC485C20362}"/>
              </a:ext>
            </a:extLst>
          </p:cNvPr>
          <p:cNvSpPr txBox="1"/>
          <p:nvPr/>
        </p:nvSpPr>
        <p:spPr>
          <a:xfrm>
            <a:off x="330463" y="1433217"/>
            <a:ext cx="11751013" cy="2803332"/>
          </a:xfrm>
          <a:prstGeom prst="rect">
            <a:avLst/>
          </a:prstGeom>
          <a:noFill/>
        </p:spPr>
        <p:txBody>
          <a:bodyPr wrap="square" rtlCol="0">
            <a:spAutoFit/>
          </a:bodyPr>
          <a:lstStyle/>
          <a:p>
            <a:pPr algn="l">
              <a:lnSpc>
                <a:spcPct val="150000"/>
              </a:lnSpc>
            </a:pPr>
            <a:r>
              <a:rPr lang="en-US" altLang="zh-CN" sz="2400" i="0" dirty="0">
                <a:solidFill>
                  <a:srgbClr val="000000"/>
                </a:solidFill>
                <a:effectLst/>
                <a:latin typeface="pingfang SC"/>
              </a:rPr>
              <a:t>1.</a:t>
            </a:r>
            <a:r>
              <a:rPr lang="zh-CN" altLang="en-US" sz="2400" i="0" dirty="0">
                <a:solidFill>
                  <a:srgbClr val="000000"/>
                </a:solidFill>
                <a:effectLst/>
                <a:latin typeface="pingfang SC"/>
              </a:rPr>
              <a:t>数据和特征决定了机器学习的上限，而模型和算法只是逼近这个上限，特征工程还有很多需要改进的地方，如构造特征仅凭经验，没有详细地分析属性组合对离职的影响，没有用箱线图分析异常值。</a:t>
            </a:r>
            <a:endParaRPr lang="en-US" altLang="zh-CN" sz="2400" i="0" dirty="0">
              <a:solidFill>
                <a:srgbClr val="000000"/>
              </a:solidFill>
              <a:effectLst/>
              <a:latin typeface="pingfang SC"/>
            </a:endParaRPr>
          </a:p>
          <a:p>
            <a:pPr algn="l">
              <a:lnSpc>
                <a:spcPct val="150000"/>
              </a:lnSpc>
            </a:pPr>
            <a:r>
              <a:rPr lang="en-US" altLang="zh-CN" sz="2400" dirty="0">
                <a:solidFill>
                  <a:srgbClr val="000000"/>
                </a:solidFill>
                <a:latin typeface="pingfang SC"/>
              </a:rPr>
              <a:t>2.</a:t>
            </a:r>
            <a:r>
              <a:rPr lang="zh-CN" altLang="en-US" sz="2400" dirty="0">
                <a:solidFill>
                  <a:srgbClr val="000000"/>
                </a:solidFill>
                <a:latin typeface="pingfang SC"/>
              </a:rPr>
              <a:t>对所使用模型的学习得不够深入，尽管使用了相对复杂的</a:t>
            </a:r>
            <a:r>
              <a:rPr lang="en-US" altLang="zh-CN" sz="2400" dirty="0" err="1">
                <a:solidFill>
                  <a:srgbClr val="000000"/>
                </a:solidFill>
                <a:latin typeface="pingfang SC"/>
              </a:rPr>
              <a:t>XGBoost</a:t>
            </a:r>
            <a:r>
              <a:rPr lang="zh-CN" altLang="en-US" sz="2400" dirty="0">
                <a:solidFill>
                  <a:srgbClr val="000000"/>
                </a:solidFill>
                <a:latin typeface="pingfang SC"/>
              </a:rPr>
              <a:t>，但只是调用</a:t>
            </a:r>
            <a:r>
              <a:rPr lang="en-US" altLang="zh-CN" sz="2400" dirty="0">
                <a:solidFill>
                  <a:srgbClr val="000000"/>
                </a:solidFill>
                <a:latin typeface="pingfang SC"/>
              </a:rPr>
              <a:t>Python</a:t>
            </a:r>
            <a:r>
              <a:rPr lang="zh-CN" altLang="en-US" sz="2400" dirty="0">
                <a:solidFill>
                  <a:srgbClr val="000000"/>
                </a:solidFill>
                <a:latin typeface="pingfang SC"/>
              </a:rPr>
              <a:t>包的水平，调试参数也是按照网上资料进行，还需要进一步学习其中的原理。</a:t>
            </a:r>
            <a:endParaRPr lang="zh-CN" altLang="en-US" sz="2400" i="0" dirty="0">
              <a:solidFill>
                <a:srgbClr val="000000"/>
              </a:solidFill>
              <a:effectLst/>
              <a:latin typeface="pingfang SC"/>
            </a:endParaRPr>
          </a:p>
        </p:txBody>
      </p:sp>
      <p:sp>
        <p:nvSpPr>
          <p:cNvPr id="9" name="文本框 8">
            <a:extLst>
              <a:ext uri="{FF2B5EF4-FFF2-40B4-BE49-F238E27FC236}">
                <a16:creationId xmlns:a16="http://schemas.microsoft.com/office/drawing/2014/main" id="{182F344F-A2B2-45FE-B1A3-E074BDB50137}"/>
              </a:ext>
            </a:extLst>
          </p:cNvPr>
          <p:cNvSpPr txBox="1"/>
          <p:nvPr/>
        </p:nvSpPr>
        <p:spPr>
          <a:xfrm>
            <a:off x="509358" y="1033107"/>
            <a:ext cx="263619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C00000"/>
                </a:solidFill>
              </a:rPr>
              <a:t>总结</a:t>
            </a:r>
          </a:p>
        </p:txBody>
      </p:sp>
    </p:spTree>
    <p:extLst>
      <p:ext uri="{BB962C8B-B14F-4D97-AF65-F5344CB8AC3E}">
        <p14:creationId xmlns:p14="http://schemas.microsoft.com/office/powerpoint/2010/main" val="4286092132"/>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p:nvPr/>
        </p:nvSpPr>
        <p:spPr bwMode="auto">
          <a:xfrm rot="5400000">
            <a:off x="4406455" y="1812103"/>
            <a:ext cx="3419172" cy="30303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rgbClr val="C8161D"/>
            </a:solidFill>
          </a:ln>
          <a:effectLst>
            <a:outerShdw blurRad="444500" dist="152400" dir="2700000" algn="tl" rotWithShape="0">
              <a:prstClr val="black">
                <a:alpha val="30000"/>
              </a:prstClr>
            </a:outerShdw>
          </a:effectLst>
        </p:spPr>
        <p:txBody>
          <a:bodyPr vert="horz" wrap="square" lIns="91416" tIns="45708" rIns="91416" bIns="45708" numCol="1" anchor="t" anchorCtr="0" compatLnSpc="1"/>
          <a:lstStyle/>
          <a:p>
            <a:endParaRPr lang="zh-CN" altLang="en-US" sz="1600" b="1">
              <a:solidFill>
                <a:prstClr val="black"/>
              </a:solidFill>
              <a:cs typeface="+mn-ea"/>
              <a:sym typeface="+mn-lt"/>
            </a:endParaRPr>
          </a:p>
        </p:txBody>
      </p:sp>
      <p:pic>
        <p:nvPicPr>
          <p:cNvPr id="18" name="Picture 3" descr="C:\Users\Administrator\Desktop\微立体创业计划\002.png"/>
          <p:cNvPicPr>
            <a:picLocks noChangeAspect="1" noChangeArrowheads="1"/>
          </p:cNvPicPr>
          <p:nvPr/>
        </p:nvPicPr>
        <p:blipFill>
          <a:blip r:embed="rId3" cstate="email"/>
          <a:srcRect/>
          <a:stretch>
            <a:fillRect/>
          </a:stretch>
        </p:blipFill>
        <p:spPr bwMode="auto">
          <a:xfrm>
            <a:off x="4338243" y="1491570"/>
            <a:ext cx="3671452" cy="3671450"/>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9" name="Freeform 5"/>
          <p:cNvSpPr/>
          <p:nvPr/>
        </p:nvSpPr>
        <p:spPr bwMode="auto">
          <a:xfrm rot="5400000">
            <a:off x="4278683" y="2036359"/>
            <a:ext cx="1094948" cy="97044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C8161D"/>
          </a:solidFill>
          <a:ln w="25400">
            <a:noFill/>
          </a:ln>
          <a:effectLst>
            <a:outerShdw blurRad="444500" dist="152400" dir="2700000" algn="tl" rotWithShape="0">
              <a:prstClr val="black">
                <a:alpha val="30000"/>
              </a:prstClr>
            </a:outerShdw>
          </a:effectLst>
        </p:spPr>
        <p:txBody>
          <a:bodyPr vert="horz" wrap="square" lIns="91416" tIns="45708" rIns="91416" bIns="45708" numCol="1" anchor="t" anchorCtr="0" compatLnSpc="1"/>
          <a:lstStyle/>
          <a:p>
            <a:endParaRPr lang="zh-CN" altLang="en-US" sz="1600" b="1">
              <a:solidFill>
                <a:prstClr val="black"/>
              </a:solidFill>
              <a:cs typeface="+mn-ea"/>
              <a:sym typeface="+mn-lt"/>
            </a:endParaRPr>
          </a:p>
        </p:txBody>
      </p:sp>
      <p:sp>
        <p:nvSpPr>
          <p:cNvPr id="20" name="TextBox 7"/>
          <p:cNvSpPr>
            <a:spLocks noChangeArrowheads="1"/>
          </p:cNvSpPr>
          <p:nvPr/>
        </p:nvSpPr>
        <p:spPr bwMode="auto">
          <a:xfrm>
            <a:off x="4178558" y="2302381"/>
            <a:ext cx="126027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3200" b="1" dirty="0">
                <a:solidFill>
                  <a:prstClr val="white"/>
                </a:solidFill>
                <a:cs typeface="+mn-ea"/>
                <a:sym typeface="+mn-lt"/>
              </a:rPr>
              <a:t>01</a:t>
            </a:r>
            <a:endParaRPr lang="zh-CN" altLang="en-US" sz="3200" b="1" dirty="0">
              <a:solidFill>
                <a:prstClr val="white"/>
              </a:solidFill>
              <a:cs typeface="+mn-ea"/>
              <a:sym typeface="+mn-lt"/>
            </a:endParaRPr>
          </a:p>
        </p:txBody>
      </p:sp>
      <p:sp>
        <p:nvSpPr>
          <p:cNvPr id="21" name="文本框 163"/>
          <p:cNvSpPr txBox="1"/>
          <p:nvPr/>
        </p:nvSpPr>
        <p:spPr>
          <a:xfrm>
            <a:off x="4764127" y="3086915"/>
            <a:ext cx="2703828" cy="861774"/>
          </a:xfrm>
          <a:prstGeom prst="rect">
            <a:avLst/>
          </a:prstGeom>
          <a:noFill/>
        </p:spPr>
        <p:txBody>
          <a:bodyPr wrap="square" rtlCol="0">
            <a:spAutoFit/>
          </a:bodyPr>
          <a:lstStyle/>
          <a:p>
            <a:pPr algn="ctr"/>
            <a:r>
              <a:rPr lang="zh-CN" altLang="en-US" b="1" dirty="0">
                <a:solidFill>
                  <a:prstClr val="black">
                    <a:lumMod val="50000"/>
                    <a:lumOff val="50000"/>
                  </a:prstClr>
                </a:solidFill>
                <a:cs typeface="+mn-ea"/>
                <a:sym typeface="+mn-lt"/>
              </a:rPr>
              <a:t> </a:t>
            </a:r>
            <a:endParaRPr lang="en-US" altLang="zh-CN" sz="2000" b="1" dirty="0">
              <a:solidFill>
                <a:prstClr val="black">
                  <a:lumMod val="50000"/>
                  <a:lumOff val="50000"/>
                </a:prstClr>
              </a:solidFill>
              <a:cs typeface="+mn-ea"/>
              <a:sym typeface="+mn-lt"/>
            </a:endParaRPr>
          </a:p>
          <a:p>
            <a:pPr algn="ctr"/>
            <a:r>
              <a:rPr lang="zh-CN" altLang="en-US" sz="3200" b="1" dirty="0">
                <a:solidFill>
                  <a:srgbClr val="C8161D"/>
                </a:solidFill>
              </a:rPr>
              <a:t>竞赛简介</a:t>
            </a:r>
          </a:p>
        </p:txBody>
      </p:sp>
      <p:sp>
        <p:nvSpPr>
          <p:cNvPr id="2" name="矩形 1"/>
          <p:cNvSpPr/>
          <p:nvPr/>
        </p:nvSpPr>
        <p:spPr>
          <a:xfrm>
            <a:off x="5699363" y="4121781"/>
            <a:ext cx="833356" cy="48100"/>
          </a:xfrm>
          <a:prstGeom prst="rect">
            <a:avLst/>
          </a:prstGeom>
          <a:solidFill>
            <a:srgbClr val="C81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pic>
        <p:nvPicPr>
          <p:cNvPr id="85" name="Picture 3" descr="C:\Users\Administrator\Desktop\微立体创业计划\002.png"/>
          <p:cNvPicPr>
            <a:picLocks noChangeAspect="1" noChangeArrowheads="1"/>
          </p:cNvPicPr>
          <p:nvPr/>
        </p:nvPicPr>
        <p:blipFill>
          <a:blip r:embed="rId4" cstate="email"/>
          <a:srcRect/>
          <a:stretch>
            <a:fillRect/>
          </a:stretch>
        </p:blipFill>
        <p:spPr bwMode="auto">
          <a:xfrm>
            <a:off x="7978519" y="5660667"/>
            <a:ext cx="2447635" cy="2447634"/>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86" name="Picture 3" descr="C:\Users\Administrator\Desktop\微立体创业计划\002.png"/>
          <p:cNvPicPr>
            <a:picLocks noChangeAspect="1" noChangeArrowheads="1"/>
          </p:cNvPicPr>
          <p:nvPr/>
        </p:nvPicPr>
        <p:blipFill>
          <a:blip r:embed="rId4" cstate="email"/>
          <a:srcRect/>
          <a:stretch>
            <a:fillRect/>
          </a:stretch>
        </p:blipFill>
        <p:spPr bwMode="auto">
          <a:xfrm>
            <a:off x="8975570" y="4004915"/>
            <a:ext cx="2447635" cy="2447634"/>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87" name="Picture 3" descr="C:\Users\Administrator\Desktop\微立体创业计划\002.png"/>
          <p:cNvPicPr>
            <a:picLocks noChangeAspect="1" noChangeArrowheads="1"/>
          </p:cNvPicPr>
          <p:nvPr/>
        </p:nvPicPr>
        <p:blipFill>
          <a:blip r:embed="rId5" cstate="email"/>
          <a:srcRect/>
          <a:stretch>
            <a:fillRect/>
          </a:stretch>
        </p:blipFill>
        <p:spPr bwMode="auto">
          <a:xfrm>
            <a:off x="9956042" y="5633291"/>
            <a:ext cx="2547001" cy="2547000"/>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1" name="Picture 3" descr="C:\Users\Administrator\Desktop\微立体创业计划\002.png"/>
          <p:cNvPicPr>
            <a:picLocks noChangeAspect="1" noChangeArrowheads="1"/>
          </p:cNvPicPr>
          <p:nvPr/>
        </p:nvPicPr>
        <p:blipFill>
          <a:blip r:embed="rId4" cstate="email"/>
          <a:srcRect/>
          <a:stretch>
            <a:fillRect/>
          </a:stretch>
        </p:blipFill>
        <p:spPr bwMode="auto">
          <a:xfrm>
            <a:off x="-311044" y="5660666"/>
            <a:ext cx="2447635" cy="2447634"/>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2" name="Picture 3" descr="C:\Users\Administrator\Desktop\微立体创业计划\002.png"/>
          <p:cNvPicPr>
            <a:picLocks noChangeAspect="1" noChangeArrowheads="1"/>
          </p:cNvPicPr>
          <p:nvPr/>
        </p:nvPicPr>
        <p:blipFill>
          <a:blip r:embed="rId4" cstate="email"/>
          <a:srcRect/>
          <a:stretch>
            <a:fillRect/>
          </a:stretch>
        </p:blipFill>
        <p:spPr bwMode="auto">
          <a:xfrm>
            <a:off x="686006" y="4004914"/>
            <a:ext cx="2447635" cy="2447634"/>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3" name="Picture 3" descr="C:\Users\Administrator\Desktop\微立体创业计划\002.png"/>
          <p:cNvPicPr>
            <a:picLocks noChangeAspect="1" noChangeArrowheads="1"/>
          </p:cNvPicPr>
          <p:nvPr/>
        </p:nvPicPr>
        <p:blipFill>
          <a:blip r:embed="rId5" cstate="email"/>
          <a:srcRect/>
          <a:stretch>
            <a:fillRect/>
          </a:stretch>
        </p:blipFill>
        <p:spPr bwMode="auto">
          <a:xfrm>
            <a:off x="1666479" y="5633290"/>
            <a:ext cx="2547001" cy="2547000"/>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3" name="矩形 2"/>
          <p:cNvSpPr/>
          <p:nvPr/>
        </p:nvSpPr>
        <p:spPr>
          <a:xfrm>
            <a:off x="5571293" y="2839180"/>
            <a:ext cx="1172116" cy="369332"/>
          </a:xfrm>
          <a:prstGeom prst="rect">
            <a:avLst/>
          </a:prstGeom>
        </p:spPr>
        <p:txBody>
          <a:bodyPr wrap="none">
            <a:spAutoFit/>
          </a:bodyPr>
          <a:lstStyle/>
          <a:p>
            <a:pPr algn="ctr"/>
            <a:r>
              <a:rPr lang="zh-CN" altLang="en-US" b="1" dirty="0">
                <a:solidFill>
                  <a:prstClr val="black">
                    <a:lumMod val="50000"/>
                    <a:lumOff val="50000"/>
                  </a:prstClr>
                </a:solidFill>
                <a:cs typeface="+mn-ea"/>
                <a:sym typeface="+mn-lt"/>
              </a:rPr>
              <a:t>第一部分 </a:t>
            </a:r>
            <a:endParaRPr lang="en-US" altLang="zh-CN" b="1" dirty="0">
              <a:solidFill>
                <a:prstClr val="black">
                  <a:lumMod val="50000"/>
                  <a:lumOff val="50000"/>
                </a:prstClr>
              </a:solidFill>
              <a:cs typeface="+mn-ea"/>
              <a:sym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1369951" y="2054232"/>
            <a:ext cx="1818467" cy="2913529"/>
            <a:chOff x="996950" y="2262188"/>
            <a:chExt cx="434975" cy="696913"/>
          </a:xfrm>
          <a:solidFill>
            <a:srgbClr val="C8141D"/>
          </a:solidFill>
        </p:grpSpPr>
        <p:sp>
          <p:nvSpPr>
            <p:cNvPr id="483" name="Freeform 8"/>
            <p:cNvSpPr>
              <a:spLocks noEditPoints="1"/>
            </p:cNvSpPr>
            <p:nvPr/>
          </p:nvSpPr>
          <p:spPr bwMode="auto">
            <a:xfrm>
              <a:off x="1219200" y="2300288"/>
              <a:ext cx="93663" cy="96838"/>
            </a:xfrm>
            <a:custGeom>
              <a:avLst/>
              <a:gdLst>
                <a:gd name="T0" fmla="*/ 81 w 87"/>
                <a:gd name="T1" fmla="*/ 23 h 91"/>
                <a:gd name="T2" fmla="*/ 79 w 87"/>
                <a:gd name="T3" fmla="*/ 19 h 91"/>
                <a:gd name="T4" fmla="*/ 70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6 w 87"/>
                <a:gd name="T33" fmla="*/ 22 h 91"/>
                <a:gd name="T34" fmla="*/ 8 w 87"/>
                <a:gd name="T35" fmla="*/ 31 h 91"/>
                <a:gd name="T36" fmla="*/ 7 w 87"/>
                <a:gd name="T37" fmla="*/ 35 h 91"/>
                <a:gd name="T38" fmla="*/ 0 w 87"/>
                <a:gd name="T39" fmla="*/ 41 h 91"/>
                <a:gd name="T40" fmla="*/ 0 w 87"/>
                <a:gd name="T41" fmla="*/ 45 h 91"/>
                <a:gd name="T42" fmla="*/ 6 w 87"/>
                <a:gd name="T43" fmla="*/ 52 h 91"/>
                <a:gd name="T44" fmla="*/ 7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5 w 87"/>
                <a:gd name="T65" fmla="*/ 91 h 91"/>
                <a:gd name="T66" fmla="*/ 51 w 87"/>
                <a:gd name="T67" fmla="*/ 85 h 91"/>
                <a:gd name="T68" fmla="*/ 56 w 87"/>
                <a:gd name="T69" fmla="*/ 83 h 91"/>
                <a:gd name="T70" fmla="*/ 62 w 87"/>
                <a:gd name="T71" fmla="*/ 86 h 91"/>
                <a:gd name="T72" fmla="*/ 64 w 87"/>
                <a:gd name="T73" fmla="*/ 79 h 91"/>
                <a:gd name="T74" fmla="*/ 68 w 87"/>
                <a:gd name="T75" fmla="*/ 77 h 91"/>
                <a:gd name="T76" fmla="*/ 76 w 87"/>
                <a:gd name="T77" fmla="*/ 76 h 91"/>
                <a:gd name="T78" fmla="*/ 79 w 87"/>
                <a:gd name="T79" fmla="*/ 72 h 91"/>
                <a:gd name="T80" fmla="*/ 78 w 87"/>
                <a:gd name="T81" fmla="*/ 63 h 91"/>
                <a:gd name="T82" fmla="*/ 79 w 87"/>
                <a:gd name="T83" fmla="*/ 59 h 91"/>
                <a:gd name="T84" fmla="*/ 86 w 87"/>
                <a:gd name="T85" fmla="*/ 54 h 91"/>
                <a:gd name="T86" fmla="*/ 87 w 87"/>
                <a:gd name="T87" fmla="*/ 50 h 91"/>
                <a:gd name="T88" fmla="*/ 82 w 87"/>
                <a:gd name="T89" fmla="*/ 43 h 91"/>
                <a:gd name="T90" fmla="*/ 81 w 87"/>
                <a:gd name="T91" fmla="*/ 38 h 91"/>
                <a:gd name="T92" fmla="*/ 85 w 87"/>
                <a:gd name="T93" fmla="*/ 30 h 91"/>
                <a:gd name="T94" fmla="*/ 74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1 w 87"/>
                <a:gd name="T107" fmla="*/ 31 h 91"/>
                <a:gd name="T108" fmla="*/ 27 w 87"/>
                <a:gd name="T109" fmla="*/ 41 h 91"/>
                <a:gd name="T110" fmla="*/ 10 w 87"/>
                <a:gd name="T111" fmla="*/ 35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2" y="25"/>
                    <a:pt x="82" y="24"/>
                    <a:pt x="81" y="23"/>
                  </a:cubicBezTo>
                  <a:cubicBezTo>
                    <a:pt x="76" y="25"/>
                    <a:pt x="76" y="25"/>
                    <a:pt x="76" y="25"/>
                  </a:cubicBezTo>
                  <a:cubicBezTo>
                    <a:pt x="76" y="24"/>
                    <a:pt x="75" y="23"/>
                    <a:pt x="75" y="23"/>
                  </a:cubicBezTo>
                  <a:cubicBezTo>
                    <a:pt x="79" y="19"/>
                    <a:pt x="79" y="19"/>
                    <a:pt x="79" y="19"/>
                  </a:cubicBezTo>
                  <a:cubicBezTo>
                    <a:pt x="78" y="18"/>
                    <a:pt x="77" y="17"/>
                    <a:pt x="77" y="16"/>
                  </a:cubicBezTo>
                  <a:cubicBezTo>
                    <a:pt x="72" y="19"/>
                    <a:pt x="72" y="19"/>
                    <a:pt x="72" y="19"/>
                  </a:cubicBezTo>
                  <a:cubicBezTo>
                    <a:pt x="72" y="18"/>
                    <a:pt x="71" y="18"/>
                    <a:pt x="70" y="17"/>
                  </a:cubicBezTo>
                  <a:cubicBezTo>
                    <a:pt x="74" y="13"/>
                    <a:pt x="74" y="13"/>
                    <a:pt x="74" y="13"/>
                  </a:cubicBezTo>
                  <a:cubicBezTo>
                    <a:pt x="73" y="12"/>
                    <a:pt x="72" y="11"/>
                    <a:pt x="71" y="10"/>
                  </a:cubicBezTo>
                  <a:cubicBezTo>
                    <a:pt x="67" y="14"/>
                    <a:pt x="67" y="14"/>
                    <a:pt x="67" y="14"/>
                  </a:cubicBezTo>
                  <a:cubicBezTo>
                    <a:pt x="67" y="14"/>
                    <a:pt x="66" y="13"/>
                    <a:pt x="65" y="13"/>
                  </a:cubicBezTo>
                  <a:cubicBezTo>
                    <a:pt x="68" y="8"/>
                    <a:pt x="68" y="8"/>
                    <a:pt x="68" y="8"/>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8"/>
                    <a:pt x="55" y="8"/>
                    <a:pt x="55" y="8"/>
                  </a:cubicBezTo>
                  <a:cubicBezTo>
                    <a:pt x="54" y="7"/>
                    <a:pt x="54" y="7"/>
                    <a:pt x="53" y="7"/>
                  </a:cubicBezTo>
                  <a:cubicBezTo>
                    <a:pt x="53" y="1"/>
                    <a:pt x="53" y="1"/>
                    <a:pt x="53" y="1"/>
                  </a:cubicBezTo>
                  <a:cubicBezTo>
                    <a:pt x="52" y="1"/>
                    <a:pt x="51" y="1"/>
                    <a:pt x="50" y="1"/>
                  </a:cubicBezTo>
                  <a:cubicBezTo>
                    <a:pt x="49" y="6"/>
                    <a:pt x="49" y="6"/>
                    <a:pt x="49" y="6"/>
                  </a:cubicBezTo>
                  <a:cubicBezTo>
                    <a:pt x="48" y="6"/>
                    <a:pt x="47" y="6"/>
                    <a:pt x="46" y="6"/>
                  </a:cubicBezTo>
                  <a:cubicBezTo>
                    <a:pt x="46" y="0"/>
                    <a:pt x="46" y="0"/>
                    <a:pt x="46" y="0"/>
                  </a:cubicBezTo>
                  <a:cubicBezTo>
                    <a:pt x="45" y="0"/>
                    <a:pt x="43"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3" y="7"/>
                    <a:pt x="33" y="7"/>
                  </a:cubicBezTo>
                  <a:cubicBezTo>
                    <a:pt x="30" y="2"/>
                    <a:pt x="30" y="2"/>
                    <a:pt x="30" y="2"/>
                  </a:cubicBezTo>
                  <a:cubicBezTo>
                    <a:pt x="29" y="3"/>
                    <a:pt x="28" y="3"/>
                    <a:pt x="27" y="3"/>
                  </a:cubicBezTo>
                  <a:cubicBezTo>
                    <a:pt x="29" y="9"/>
                    <a:pt x="29" y="9"/>
                    <a:pt x="29" y="9"/>
                  </a:cubicBezTo>
                  <a:cubicBezTo>
                    <a:pt x="28" y="9"/>
                    <a:pt x="28" y="9"/>
                    <a:pt x="27" y="10"/>
                  </a:cubicBezTo>
                  <a:cubicBezTo>
                    <a:pt x="27" y="10"/>
                    <a:pt x="27" y="10"/>
                    <a:pt x="26" y="10"/>
                  </a:cubicBezTo>
                  <a:cubicBezTo>
                    <a:pt x="23" y="5"/>
                    <a:pt x="23" y="5"/>
                    <a:pt x="23" y="5"/>
                  </a:cubicBezTo>
                  <a:cubicBezTo>
                    <a:pt x="22" y="6"/>
                    <a:pt x="21" y="7"/>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0" y="16"/>
                    <a:pt x="10" y="17"/>
                    <a:pt x="9" y="18"/>
                  </a:cubicBezTo>
                  <a:cubicBezTo>
                    <a:pt x="13" y="22"/>
                    <a:pt x="13" y="22"/>
                    <a:pt x="13" y="22"/>
                  </a:cubicBezTo>
                  <a:cubicBezTo>
                    <a:pt x="12" y="23"/>
                    <a:pt x="12" y="24"/>
                    <a:pt x="11" y="24"/>
                  </a:cubicBezTo>
                  <a:cubicBezTo>
                    <a:pt x="6" y="22"/>
                    <a:pt x="6" y="22"/>
                    <a:pt x="6" y="22"/>
                  </a:cubicBezTo>
                  <a:cubicBezTo>
                    <a:pt x="6" y="23"/>
                    <a:pt x="5" y="24"/>
                    <a:pt x="5" y="25"/>
                  </a:cubicBezTo>
                  <a:cubicBezTo>
                    <a:pt x="9" y="28"/>
                    <a:pt x="9" y="28"/>
                    <a:pt x="9" y="28"/>
                  </a:cubicBezTo>
                  <a:cubicBezTo>
                    <a:pt x="9" y="29"/>
                    <a:pt x="9" y="30"/>
                    <a:pt x="8" y="31"/>
                  </a:cubicBezTo>
                  <a:cubicBezTo>
                    <a:pt x="3" y="29"/>
                    <a:pt x="3" y="29"/>
                    <a:pt x="3" y="29"/>
                  </a:cubicBezTo>
                  <a:cubicBezTo>
                    <a:pt x="3" y="30"/>
                    <a:pt x="2" y="32"/>
                    <a:pt x="2" y="33"/>
                  </a:cubicBezTo>
                  <a:cubicBezTo>
                    <a:pt x="7" y="35"/>
                    <a:pt x="7" y="35"/>
                    <a:pt x="7" y="35"/>
                  </a:cubicBezTo>
                  <a:cubicBezTo>
                    <a:pt x="7" y="36"/>
                    <a:pt x="6" y="37"/>
                    <a:pt x="6" y="37"/>
                  </a:cubicBezTo>
                  <a:cubicBezTo>
                    <a:pt x="1" y="37"/>
                    <a:pt x="1" y="37"/>
                    <a:pt x="1" y="37"/>
                  </a:cubicBezTo>
                  <a:cubicBezTo>
                    <a:pt x="1" y="38"/>
                    <a:pt x="1" y="39"/>
                    <a:pt x="0" y="41"/>
                  </a:cubicBezTo>
                  <a:cubicBezTo>
                    <a:pt x="6" y="42"/>
                    <a:pt x="6" y="42"/>
                    <a:pt x="6" y="42"/>
                  </a:cubicBezTo>
                  <a:cubicBezTo>
                    <a:pt x="6" y="43"/>
                    <a:pt x="6" y="44"/>
                    <a:pt x="6" y="45"/>
                  </a:cubicBezTo>
                  <a:cubicBezTo>
                    <a:pt x="0" y="45"/>
                    <a:pt x="0" y="45"/>
                    <a:pt x="0" y="45"/>
                  </a:cubicBezTo>
                  <a:cubicBezTo>
                    <a:pt x="0" y="46"/>
                    <a:pt x="0" y="48"/>
                    <a:pt x="0" y="49"/>
                  </a:cubicBezTo>
                  <a:cubicBezTo>
                    <a:pt x="6" y="49"/>
                    <a:pt x="6" y="49"/>
                    <a:pt x="6" y="49"/>
                  </a:cubicBezTo>
                  <a:cubicBezTo>
                    <a:pt x="6" y="50"/>
                    <a:pt x="6" y="51"/>
                    <a:pt x="6" y="52"/>
                  </a:cubicBezTo>
                  <a:cubicBezTo>
                    <a:pt x="1" y="53"/>
                    <a:pt x="1" y="53"/>
                    <a:pt x="1" y="53"/>
                  </a:cubicBezTo>
                  <a:cubicBezTo>
                    <a:pt x="1" y="55"/>
                    <a:pt x="1" y="56"/>
                    <a:pt x="2" y="57"/>
                  </a:cubicBezTo>
                  <a:cubicBezTo>
                    <a:pt x="7" y="56"/>
                    <a:pt x="7" y="56"/>
                    <a:pt x="7" y="56"/>
                  </a:cubicBezTo>
                  <a:cubicBezTo>
                    <a:pt x="7" y="57"/>
                    <a:pt x="7" y="58"/>
                    <a:pt x="8" y="59"/>
                  </a:cubicBezTo>
                  <a:cubicBezTo>
                    <a:pt x="3" y="61"/>
                    <a:pt x="3" y="61"/>
                    <a:pt x="3" y="61"/>
                  </a:cubicBezTo>
                  <a:cubicBezTo>
                    <a:pt x="3" y="62"/>
                    <a:pt x="4" y="63"/>
                    <a:pt x="4" y="64"/>
                  </a:cubicBezTo>
                  <a:cubicBezTo>
                    <a:pt x="9" y="63"/>
                    <a:pt x="9" y="63"/>
                    <a:pt x="9" y="63"/>
                  </a:cubicBezTo>
                  <a:cubicBezTo>
                    <a:pt x="10" y="64"/>
                    <a:pt x="10" y="64"/>
                    <a:pt x="11" y="65"/>
                  </a:cubicBezTo>
                  <a:cubicBezTo>
                    <a:pt x="6" y="69"/>
                    <a:pt x="6" y="69"/>
                    <a:pt x="6" y="69"/>
                  </a:cubicBezTo>
                  <a:cubicBezTo>
                    <a:pt x="7" y="70"/>
                    <a:pt x="7" y="71"/>
                    <a:pt x="8" y="72"/>
                  </a:cubicBezTo>
                  <a:cubicBezTo>
                    <a:pt x="13" y="69"/>
                    <a:pt x="13" y="69"/>
                    <a:pt x="13" y="69"/>
                  </a:cubicBezTo>
                  <a:cubicBezTo>
                    <a:pt x="13" y="70"/>
                    <a:pt x="14" y="70"/>
                    <a:pt x="14" y="71"/>
                  </a:cubicBezTo>
                  <a:cubicBezTo>
                    <a:pt x="11" y="75"/>
                    <a:pt x="11" y="75"/>
                    <a:pt x="11" y="75"/>
                  </a:cubicBezTo>
                  <a:cubicBezTo>
                    <a:pt x="12" y="76"/>
                    <a:pt x="12" y="77"/>
                    <a:pt x="13" y="78"/>
                  </a:cubicBezTo>
                  <a:cubicBezTo>
                    <a:pt x="17" y="74"/>
                    <a:pt x="17" y="74"/>
                    <a:pt x="17" y="74"/>
                  </a:cubicBezTo>
                  <a:cubicBezTo>
                    <a:pt x="18" y="75"/>
                    <a:pt x="19" y="75"/>
                    <a:pt x="19" y="76"/>
                  </a:cubicBezTo>
                  <a:cubicBezTo>
                    <a:pt x="16" y="81"/>
                    <a:pt x="16" y="81"/>
                    <a:pt x="16" y="81"/>
                  </a:cubicBezTo>
                  <a:cubicBezTo>
                    <a:pt x="17" y="82"/>
                    <a:pt x="18" y="82"/>
                    <a:pt x="19" y="83"/>
                  </a:cubicBezTo>
                  <a:cubicBezTo>
                    <a:pt x="23" y="79"/>
                    <a:pt x="23" y="79"/>
                    <a:pt x="23" y="79"/>
                  </a:cubicBezTo>
                  <a:cubicBezTo>
                    <a:pt x="23" y="79"/>
                    <a:pt x="24" y="80"/>
                    <a:pt x="25" y="80"/>
                  </a:cubicBezTo>
                  <a:cubicBezTo>
                    <a:pt x="23" y="85"/>
                    <a:pt x="23" y="85"/>
                    <a:pt x="23" y="85"/>
                  </a:cubicBezTo>
                  <a:cubicBezTo>
                    <a:pt x="24" y="86"/>
                    <a:pt x="25" y="86"/>
                    <a:pt x="26" y="87"/>
                  </a:cubicBezTo>
                  <a:cubicBezTo>
                    <a:pt x="29" y="82"/>
                    <a:pt x="29" y="82"/>
                    <a:pt x="29" y="82"/>
                  </a:cubicBezTo>
                  <a:cubicBezTo>
                    <a:pt x="29" y="82"/>
                    <a:pt x="30" y="83"/>
                    <a:pt x="31" y="83"/>
                  </a:cubicBezTo>
                  <a:cubicBezTo>
                    <a:pt x="30" y="89"/>
                    <a:pt x="30" y="89"/>
                    <a:pt x="30" y="89"/>
                  </a:cubicBezTo>
                  <a:cubicBezTo>
                    <a:pt x="31" y="89"/>
                    <a:pt x="32" y="89"/>
                    <a:pt x="33" y="90"/>
                  </a:cubicBezTo>
                  <a:cubicBezTo>
                    <a:pt x="35" y="84"/>
                    <a:pt x="35" y="84"/>
                    <a:pt x="35" y="84"/>
                  </a:cubicBezTo>
                  <a:cubicBezTo>
                    <a:pt x="36" y="85"/>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5" y="91"/>
                    <a:pt x="45" y="91"/>
                    <a:pt x="45" y="91"/>
                  </a:cubicBezTo>
                  <a:cubicBezTo>
                    <a:pt x="47" y="91"/>
                    <a:pt x="48" y="91"/>
                    <a:pt x="49" y="91"/>
                  </a:cubicBezTo>
                  <a:cubicBezTo>
                    <a:pt x="49" y="85"/>
                    <a:pt x="49" y="85"/>
                    <a:pt x="49" y="85"/>
                  </a:cubicBezTo>
                  <a:cubicBezTo>
                    <a:pt x="50" y="85"/>
                    <a:pt x="51" y="85"/>
                    <a:pt x="51" y="85"/>
                  </a:cubicBezTo>
                  <a:cubicBezTo>
                    <a:pt x="53" y="90"/>
                    <a:pt x="53" y="90"/>
                    <a:pt x="53" y="90"/>
                  </a:cubicBezTo>
                  <a:cubicBezTo>
                    <a:pt x="54" y="90"/>
                    <a:pt x="55" y="89"/>
                    <a:pt x="56" y="89"/>
                  </a:cubicBezTo>
                  <a:cubicBezTo>
                    <a:pt x="56" y="83"/>
                    <a:pt x="56" y="83"/>
                    <a:pt x="56" y="83"/>
                  </a:cubicBezTo>
                  <a:cubicBezTo>
                    <a:pt x="56" y="83"/>
                    <a:pt x="57" y="83"/>
                    <a:pt x="58" y="82"/>
                  </a:cubicBezTo>
                  <a:cubicBezTo>
                    <a:pt x="61" y="87"/>
                    <a:pt x="61" y="87"/>
                    <a:pt x="61" y="87"/>
                  </a:cubicBezTo>
                  <a:cubicBezTo>
                    <a:pt x="61" y="87"/>
                    <a:pt x="62" y="87"/>
                    <a:pt x="62" y="86"/>
                  </a:cubicBezTo>
                  <a:cubicBezTo>
                    <a:pt x="63" y="86"/>
                    <a:pt x="63" y="86"/>
                    <a:pt x="64" y="86"/>
                  </a:cubicBezTo>
                  <a:cubicBezTo>
                    <a:pt x="62" y="81"/>
                    <a:pt x="62" y="81"/>
                    <a:pt x="62" y="81"/>
                  </a:cubicBezTo>
                  <a:cubicBezTo>
                    <a:pt x="63" y="80"/>
                    <a:pt x="63" y="80"/>
                    <a:pt x="64" y="79"/>
                  </a:cubicBezTo>
                  <a:cubicBezTo>
                    <a:pt x="68" y="83"/>
                    <a:pt x="68" y="83"/>
                    <a:pt x="68" y="83"/>
                  </a:cubicBezTo>
                  <a:cubicBezTo>
                    <a:pt x="68" y="83"/>
                    <a:pt x="69" y="82"/>
                    <a:pt x="70" y="81"/>
                  </a:cubicBezTo>
                  <a:cubicBezTo>
                    <a:pt x="68" y="77"/>
                    <a:pt x="68" y="77"/>
                    <a:pt x="68" y="77"/>
                  </a:cubicBezTo>
                  <a:cubicBezTo>
                    <a:pt x="68" y="76"/>
                    <a:pt x="69" y="75"/>
                    <a:pt x="69" y="75"/>
                  </a:cubicBezTo>
                  <a:cubicBezTo>
                    <a:pt x="74" y="78"/>
                    <a:pt x="74" y="78"/>
                    <a:pt x="74" y="78"/>
                  </a:cubicBezTo>
                  <a:cubicBezTo>
                    <a:pt x="74" y="78"/>
                    <a:pt x="75" y="77"/>
                    <a:pt x="76" y="76"/>
                  </a:cubicBezTo>
                  <a:cubicBezTo>
                    <a:pt x="72" y="72"/>
                    <a:pt x="72" y="72"/>
                    <a:pt x="72" y="72"/>
                  </a:cubicBezTo>
                  <a:cubicBezTo>
                    <a:pt x="73" y="71"/>
                    <a:pt x="74" y="70"/>
                    <a:pt x="74" y="70"/>
                  </a:cubicBezTo>
                  <a:cubicBezTo>
                    <a:pt x="79" y="72"/>
                    <a:pt x="79" y="72"/>
                    <a:pt x="79" y="72"/>
                  </a:cubicBezTo>
                  <a:cubicBezTo>
                    <a:pt x="79" y="71"/>
                    <a:pt x="80" y="70"/>
                    <a:pt x="81" y="69"/>
                  </a:cubicBezTo>
                  <a:cubicBezTo>
                    <a:pt x="76" y="66"/>
                    <a:pt x="76" y="66"/>
                    <a:pt x="76" y="66"/>
                  </a:cubicBezTo>
                  <a:cubicBezTo>
                    <a:pt x="77" y="65"/>
                    <a:pt x="77" y="64"/>
                    <a:pt x="78" y="63"/>
                  </a:cubicBezTo>
                  <a:cubicBezTo>
                    <a:pt x="83" y="65"/>
                    <a:pt x="83" y="65"/>
                    <a:pt x="83" y="65"/>
                  </a:cubicBezTo>
                  <a:cubicBezTo>
                    <a:pt x="83" y="64"/>
                    <a:pt x="84" y="63"/>
                    <a:pt x="84" y="62"/>
                  </a:cubicBezTo>
                  <a:cubicBezTo>
                    <a:pt x="79" y="59"/>
                    <a:pt x="79" y="59"/>
                    <a:pt x="79" y="59"/>
                  </a:cubicBezTo>
                  <a:cubicBezTo>
                    <a:pt x="80" y="58"/>
                    <a:pt x="80" y="58"/>
                    <a:pt x="80" y="57"/>
                  </a:cubicBezTo>
                  <a:cubicBezTo>
                    <a:pt x="86" y="58"/>
                    <a:pt x="86" y="58"/>
                    <a:pt x="86" y="58"/>
                  </a:cubicBezTo>
                  <a:cubicBezTo>
                    <a:pt x="86" y="56"/>
                    <a:pt x="86" y="55"/>
                    <a:pt x="86" y="54"/>
                  </a:cubicBezTo>
                  <a:cubicBezTo>
                    <a:pt x="81" y="52"/>
                    <a:pt x="81" y="52"/>
                    <a:pt x="81" y="52"/>
                  </a:cubicBezTo>
                  <a:cubicBezTo>
                    <a:pt x="81" y="52"/>
                    <a:pt x="81" y="51"/>
                    <a:pt x="82" y="50"/>
                  </a:cubicBezTo>
                  <a:cubicBezTo>
                    <a:pt x="87" y="50"/>
                    <a:pt x="87" y="50"/>
                    <a:pt x="87" y="50"/>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6"/>
                  </a:cubicBezTo>
                  <a:cubicBezTo>
                    <a:pt x="86" y="33"/>
                    <a:pt x="86" y="33"/>
                    <a:pt x="86" y="33"/>
                  </a:cubicBezTo>
                  <a:cubicBezTo>
                    <a:pt x="85" y="32"/>
                    <a:pt x="85" y="31"/>
                    <a:pt x="85" y="30"/>
                  </a:cubicBezTo>
                  <a:cubicBezTo>
                    <a:pt x="79" y="31"/>
                    <a:pt x="79" y="31"/>
                    <a:pt x="79" y="31"/>
                  </a:cubicBezTo>
                  <a:cubicBezTo>
                    <a:pt x="79" y="30"/>
                    <a:pt x="79" y="30"/>
                    <a:pt x="78" y="29"/>
                  </a:cubicBezTo>
                  <a:close/>
                  <a:moveTo>
                    <a:pt x="74" y="28"/>
                  </a:moveTo>
                  <a:cubicBezTo>
                    <a:pt x="59" y="36"/>
                    <a:pt x="59" y="36"/>
                    <a:pt x="59" y="36"/>
                  </a:cubicBezTo>
                  <a:cubicBezTo>
                    <a:pt x="57" y="33"/>
                    <a:pt x="54" y="30"/>
                    <a:pt x="51" y="29"/>
                  </a:cubicBezTo>
                  <a:cubicBezTo>
                    <a:pt x="57" y="12"/>
                    <a:pt x="57" y="12"/>
                    <a:pt x="57" y="12"/>
                  </a:cubicBezTo>
                  <a:cubicBezTo>
                    <a:pt x="64" y="15"/>
                    <a:pt x="70" y="20"/>
                    <a:pt x="74" y="28"/>
                  </a:cubicBezTo>
                  <a:close/>
                  <a:moveTo>
                    <a:pt x="48" y="55"/>
                  </a:moveTo>
                  <a:cubicBezTo>
                    <a:pt x="43" y="57"/>
                    <a:pt x="37" y="55"/>
                    <a:pt x="35" y="50"/>
                  </a:cubicBezTo>
                  <a:cubicBezTo>
                    <a:pt x="33" y="45"/>
                    <a:pt x="35" y="39"/>
                    <a:pt x="39" y="36"/>
                  </a:cubicBezTo>
                  <a:cubicBezTo>
                    <a:pt x="44" y="34"/>
                    <a:pt x="50" y="36"/>
                    <a:pt x="52" y="41"/>
                  </a:cubicBezTo>
                  <a:cubicBezTo>
                    <a:pt x="55" y="46"/>
                    <a:pt x="53" y="52"/>
                    <a:pt x="48" y="55"/>
                  </a:cubicBezTo>
                  <a:close/>
                  <a:moveTo>
                    <a:pt x="54" y="10"/>
                  </a:moveTo>
                  <a:cubicBezTo>
                    <a:pt x="48" y="28"/>
                    <a:pt x="48" y="28"/>
                    <a:pt x="48" y="28"/>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2"/>
                    <a:pt x="29" y="34"/>
                    <a:pt x="28" y="37"/>
                  </a:cubicBezTo>
                  <a:cubicBezTo>
                    <a:pt x="11" y="31"/>
                    <a:pt x="11" y="31"/>
                    <a:pt x="11" y="31"/>
                  </a:cubicBezTo>
                  <a:cubicBezTo>
                    <a:pt x="14" y="24"/>
                    <a:pt x="20" y="17"/>
                    <a:pt x="27" y="13"/>
                  </a:cubicBezTo>
                  <a:close/>
                  <a:moveTo>
                    <a:pt x="10" y="35"/>
                  </a:moveTo>
                  <a:cubicBezTo>
                    <a:pt x="27" y="41"/>
                    <a:pt x="27" y="41"/>
                    <a:pt x="27" y="41"/>
                  </a:cubicBezTo>
                  <a:cubicBezTo>
                    <a:pt x="26" y="44"/>
                    <a:pt x="26" y="48"/>
                    <a:pt x="27" y="51"/>
                  </a:cubicBezTo>
                  <a:cubicBezTo>
                    <a:pt x="11" y="59"/>
                    <a:pt x="11" y="59"/>
                    <a:pt x="11" y="59"/>
                  </a:cubicBezTo>
                  <a:cubicBezTo>
                    <a:pt x="8" y="51"/>
                    <a:pt x="8" y="42"/>
                    <a:pt x="10" y="35"/>
                  </a:cubicBezTo>
                  <a:close/>
                  <a:moveTo>
                    <a:pt x="13" y="62"/>
                  </a:moveTo>
                  <a:cubicBezTo>
                    <a:pt x="28" y="55"/>
                    <a:pt x="28" y="55"/>
                    <a:pt x="28" y="55"/>
                  </a:cubicBezTo>
                  <a:cubicBezTo>
                    <a:pt x="30" y="58"/>
                    <a:pt x="33" y="61"/>
                    <a:pt x="36" y="62"/>
                  </a:cubicBezTo>
                  <a:cubicBezTo>
                    <a:pt x="30" y="79"/>
                    <a:pt x="30" y="79"/>
                    <a:pt x="30" y="79"/>
                  </a:cubicBezTo>
                  <a:cubicBezTo>
                    <a:pt x="23" y="76"/>
                    <a:pt x="17" y="70"/>
                    <a:pt x="13" y="62"/>
                  </a:cubicBezTo>
                  <a:close/>
                  <a:moveTo>
                    <a:pt x="33" y="80"/>
                  </a:moveTo>
                  <a:cubicBezTo>
                    <a:pt x="39" y="63"/>
                    <a:pt x="39" y="63"/>
                    <a:pt x="39" y="63"/>
                  </a:cubicBezTo>
                  <a:cubicBezTo>
                    <a:pt x="42"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8" y="56"/>
                    <a:pt x="60" y="53"/>
                  </a:cubicBezTo>
                  <a:cubicBezTo>
                    <a:pt x="76" y="59"/>
                    <a:pt x="76" y="59"/>
                    <a:pt x="76" y="59"/>
                  </a:cubicBezTo>
                  <a:cubicBezTo>
                    <a:pt x="73" y="67"/>
                    <a:pt x="68" y="74"/>
                    <a:pt x="60" y="78"/>
                  </a:cubicBezTo>
                  <a:close/>
                  <a:moveTo>
                    <a:pt x="77" y="56"/>
                  </a:moveTo>
                  <a:cubicBezTo>
                    <a:pt x="61" y="50"/>
                    <a:pt x="61" y="50"/>
                    <a:pt x="61" y="50"/>
                  </a:cubicBezTo>
                  <a:cubicBezTo>
                    <a:pt x="62" y="46"/>
                    <a:pt x="62" y="42"/>
                    <a:pt x="60" y="39"/>
                  </a:cubicBezTo>
                  <a:cubicBezTo>
                    <a:pt x="76" y="31"/>
                    <a:pt x="76" y="31"/>
                    <a:pt x="76" y="31"/>
                  </a:cubicBezTo>
                  <a:cubicBezTo>
                    <a:pt x="79" y="39"/>
                    <a:pt x="79" y="48"/>
                    <a:pt x="77"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84" name="Freeform 9"/>
            <p:cNvSpPr>
              <a:spLocks noEditPoints="1"/>
            </p:cNvSpPr>
            <p:nvPr/>
          </p:nvSpPr>
          <p:spPr bwMode="auto">
            <a:xfrm>
              <a:off x="1123950" y="2479676"/>
              <a:ext cx="92075" cy="96838"/>
            </a:xfrm>
            <a:custGeom>
              <a:avLst/>
              <a:gdLst>
                <a:gd name="T0" fmla="*/ 81 w 87"/>
                <a:gd name="T1" fmla="*/ 23 h 91"/>
                <a:gd name="T2" fmla="*/ 79 w 87"/>
                <a:gd name="T3" fmla="*/ 19 h 91"/>
                <a:gd name="T4" fmla="*/ 71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7 w 87"/>
                <a:gd name="T33" fmla="*/ 22 h 91"/>
                <a:gd name="T34" fmla="*/ 9 w 87"/>
                <a:gd name="T35" fmla="*/ 31 h 91"/>
                <a:gd name="T36" fmla="*/ 7 w 87"/>
                <a:gd name="T37" fmla="*/ 35 h 91"/>
                <a:gd name="T38" fmla="*/ 1 w 87"/>
                <a:gd name="T39" fmla="*/ 41 h 91"/>
                <a:gd name="T40" fmla="*/ 0 w 87"/>
                <a:gd name="T41" fmla="*/ 45 h 91"/>
                <a:gd name="T42" fmla="*/ 6 w 87"/>
                <a:gd name="T43" fmla="*/ 52 h 91"/>
                <a:gd name="T44" fmla="*/ 7 w 87"/>
                <a:gd name="T45" fmla="*/ 56 h 91"/>
                <a:gd name="T46" fmla="*/ 4 w 87"/>
                <a:gd name="T47" fmla="*/ 64 h 91"/>
                <a:gd name="T48" fmla="*/ 6 w 87"/>
                <a:gd name="T49" fmla="*/ 68 h 91"/>
                <a:gd name="T50" fmla="*/ 15 w 87"/>
                <a:gd name="T51" fmla="*/ 71 h 91"/>
                <a:gd name="T52" fmla="*/ 18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6 w 87"/>
                <a:gd name="T65" fmla="*/ 91 h 91"/>
                <a:gd name="T66" fmla="*/ 52 w 87"/>
                <a:gd name="T67" fmla="*/ 84 h 91"/>
                <a:gd name="T68" fmla="*/ 56 w 87"/>
                <a:gd name="T69" fmla="*/ 83 h 91"/>
                <a:gd name="T70" fmla="*/ 63 w 87"/>
                <a:gd name="T71" fmla="*/ 86 h 91"/>
                <a:gd name="T72" fmla="*/ 64 w 87"/>
                <a:gd name="T73" fmla="*/ 79 h 91"/>
                <a:gd name="T74" fmla="*/ 68 w 87"/>
                <a:gd name="T75" fmla="*/ 76 h 91"/>
                <a:gd name="T76" fmla="*/ 76 w 87"/>
                <a:gd name="T77" fmla="*/ 76 h 91"/>
                <a:gd name="T78" fmla="*/ 79 w 87"/>
                <a:gd name="T79" fmla="*/ 72 h 91"/>
                <a:gd name="T80" fmla="*/ 78 w 87"/>
                <a:gd name="T81" fmla="*/ 63 h 91"/>
                <a:gd name="T82" fmla="*/ 80 w 87"/>
                <a:gd name="T83" fmla="*/ 59 h 91"/>
                <a:gd name="T84" fmla="*/ 87 w 87"/>
                <a:gd name="T85" fmla="*/ 54 h 91"/>
                <a:gd name="T86" fmla="*/ 87 w 87"/>
                <a:gd name="T87" fmla="*/ 49 h 91"/>
                <a:gd name="T88" fmla="*/ 82 w 87"/>
                <a:gd name="T89" fmla="*/ 43 h 91"/>
                <a:gd name="T90" fmla="*/ 81 w 87"/>
                <a:gd name="T91" fmla="*/ 38 h 91"/>
                <a:gd name="T92" fmla="*/ 85 w 87"/>
                <a:gd name="T93" fmla="*/ 30 h 91"/>
                <a:gd name="T94" fmla="*/ 75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2 w 87"/>
                <a:gd name="T107" fmla="*/ 31 h 91"/>
                <a:gd name="T108" fmla="*/ 27 w 87"/>
                <a:gd name="T109" fmla="*/ 41 h 91"/>
                <a:gd name="T110" fmla="*/ 11 w 87"/>
                <a:gd name="T111" fmla="*/ 34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3" y="25"/>
                    <a:pt x="82" y="24"/>
                    <a:pt x="81" y="23"/>
                  </a:cubicBezTo>
                  <a:cubicBezTo>
                    <a:pt x="76" y="25"/>
                    <a:pt x="76" y="25"/>
                    <a:pt x="76" y="25"/>
                  </a:cubicBezTo>
                  <a:cubicBezTo>
                    <a:pt x="76" y="24"/>
                    <a:pt x="76" y="23"/>
                    <a:pt x="75" y="23"/>
                  </a:cubicBezTo>
                  <a:cubicBezTo>
                    <a:pt x="79" y="19"/>
                    <a:pt x="79" y="19"/>
                    <a:pt x="79" y="19"/>
                  </a:cubicBezTo>
                  <a:cubicBezTo>
                    <a:pt x="78" y="18"/>
                    <a:pt x="78" y="17"/>
                    <a:pt x="77" y="16"/>
                  </a:cubicBezTo>
                  <a:cubicBezTo>
                    <a:pt x="72" y="19"/>
                    <a:pt x="72" y="19"/>
                    <a:pt x="72" y="19"/>
                  </a:cubicBezTo>
                  <a:cubicBezTo>
                    <a:pt x="72" y="18"/>
                    <a:pt x="71" y="18"/>
                    <a:pt x="71" y="17"/>
                  </a:cubicBezTo>
                  <a:cubicBezTo>
                    <a:pt x="74" y="13"/>
                    <a:pt x="74" y="13"/>
                    <a:pt x="74" y="13"/>
                  </a:cubicBezTo>
                  <a:cubicBezTo>
                    <a:pt x="73" y="12"/>
                    <a:pt x="72" y="11"/>
                    <a:pt x="71" y="10"/>
                  </a:cubicBezTo>
                  <a:cubicBezTo>
                    <a:pt x="67" y="14"/>
                    <a:pt x="67" y="14"/>
                    <a:pt x="67" y="14"/>
                  </a:cubicBezTo>
                  <a:cubicBezTo>
                    <a:pt x="67" y="14"/>
                    <a:pt x="66" y="13"/>
                    <a:pt x="65" y="13"/>
                  </a:cubicBezTo>
                  <a:cubicBezTo>
                    <a:pt x="68" y="7"/>
                    <a:pt x="68" y="7"/>
                    <a:pt x="68" y="7"/>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7"/>
                    <a:pt x="55" y="7"/>
                    <a:pt x="55" y="7"/>
                  </a:cubicBezTo>
                  <a:cubicBezTo>
                    <a:pt x="55" y="7"/>
                    <a:pt x="54" y="7"/>
                    <a:pt x="53" y="7"/>
                  </a:cubicBezTo>
                  <a:cubicBezTo>
                    <a:pt x="54" y="1"/>
                    <a:pt x="54" y="1"/>
                    <a:pt x="54" y="1"/>
                  </a:cubicBezTo>
                  <a:cubicBezTo>
                    <a:pt x="52" y="1"/>
                    <a:pt x="51" y="1"/>
                    <a:pt x="50" y="0"/>
                  </a:cubicBezTo>
                  <a:cubicBezTo>
                    <a:pt x="49" y="6"/>
                    <a:pt x="49" y="6"/>
                    <a:pt x="49" y="6"/>
                  </a:cubicBezTo>
                  <a:cubicBezTo>
                    <a:pt x="48" y="6"/>
                    <a:pt x="47" y="6"/>
                    <a:pt x="46" y="6"/>
                  </a:cubicBezTo>
                  <a:cubicBezTo>
                    <a:pt x="46" y="0"/>
                    <a:pt x="46" y="0"/>
                    <a:pt x="46" y="0"/>
                  </a:cubicBezTo>
                  <a:cubicBezTo>
                    <a:pt x="45" y="0"/>
                    <a:pt x="44"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4" y="7"/>
                    <a:pt x="33" y="7"/>
                  </a:cubicBezTo>
                  <a:cubicBezTo>
                    <a:pt x="31" y="2"/>
                    <a:pt x="31" y="2"/>
                    <a:pt x="31" y="2"/>
                  </a:cubicBezTo>
                  <a:cubicBezTo>
                    <a:pt x="29" y="3"/>
                    <a:pt x="28" y="3"/>
                    <a:pt x="27" y="3"/>
                  </a:cubicBezTo>
                  <a:cubicBezTo>
                    <a:pt x="29" y="9"/>
                    <a:pt x="29" y="9"/>
                    <a:pt x="29" y="9"/>
                  </a:cubicBezTo>
                  <a:cubicBezTo>
                    <a:pt x="28" y="9"/>
                    <a:pt x="28" y="9"/>
                    <a:pt x="27" y="9"/>
                  </a:cubicBezTo>
                  <a:cubicBezTo>
                    <a:pt x="27" y="10"/>
                    <a:pt x="27" y="10"/>
                    <a:pt x="27" y="10"/>
                  </a:cubicBezTo>
                  <a:cubicBezTo>
                    <a:pt x="23" y="5"/>
                    <a:pt x="23" y="5"/>
                    <a:pt x="23" y="5"/>
                  </a:cubicBezTo>
                  <a:cubicBezTo>
                    <a:pt x="22" y="6"/>
                    <a:pt x="21" y="6"/>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1" y="16"/>
                    <a:pt x="10" y="17"/>
                    <a:pt x="9" y="18"/>
                  </a:cubicBezTo>
                  <a:cubicBezTo>
                    <a:pt x="13" y="22"/>
                    <a:pt x="13" y="22"/>
                    <a:pt x="13" y="22"/>
                  </a:cubicBezTo>
                  <a:cubicBezTo>
                    <a:pt x="12" y="23"/>
                    <a:pt x="12" y="23"/>
                    <a:pt x="12" y="24"/>
                  </a:cubicBezTo>
                  <a:cubicBezTo>
                    <a:pt x="7" y="22"/>
                    <a:pt x="7" y="22"/>
                    <a:pt x="7" y="22"/>
                  </a:cubicBezTo>
                  <a:cubicBezTo>
                    <a:pt x="6" y="23"/>
                    <a:pt x="6" y="24"/>
                    <a:pt x="5" y="25"/>
                  </a:cubicBezTo>
                  <a:cubicBezTo>
                    <a:pt x="9" y="28"/>
                    <a:pt x="9" y="28"/>
                    <a:pt x="9" y="28"/>
                  </a:cubicBezTo>
                  <a:cubicBezTo>
                    <a:pt x="9" y="29"/>
                    <a:pt x="9" y="30"/>
                    <a:pt x="9" y="31"/>
                  </a:cubicBezTo>
                  <a:cubicBezTo>
                    <a:pt x="3" y="29"/>
                    <a:pt x="3" y="29"/>
                    <a:pt x="3" y="29"/>
                  </a:cubicBezTo>
                  <a:cubicBezTo>
                    <a:pt x="3" y="30"/>
                    <a:pt x="3" y="31"/>
                    <a:pt x="2" y="33"/>
                  </a:cubicBezTo>
                  <a:cubicBezTo>
                    <a:pt x="7" y="35"/>
                    <a:pt x="7" y="35"/>
                    <a:pt x="7" y="35"/>
                  </a:cubicBezTo>
                  <a:cubicBezTo>
                    <a:pt x="7" y="36"/>
                    <a:pt x="7" y="37"/>
                    <a:pt x="7" y="37"/>
                  </a:cubicBezTo>
                  <a:cubicBezTo>
                    <a:pt x="1" y="37"/>
                    <a:pt x="1" y="37"/>
                    <a:pt x="1" y="37"/>
                  </a:cubicBezTo>
                  <a:cubicBezTo>
                    <a:pt x="1" y="38"/>
                    <a:pt x="1" y="39"/>
                    <a:pt x="1" y="41"/>
                  </a:cubicBezTo>
                  <a:cubicBezTo>
                    <a:pt x="6" y="42"/>
                    <a:pt x="6" y="42"/>
                    <a:pt x="6" y="42"/>
                  </a:cubicBezTo>
                  <a:cubicBezTo>
                    <a:pt x="6" y="43"/>
                    <a:pt x="6" y="44"/>
                    <a:pt x="6" y="44"/>
                  </a:cubicBezTo>
                  <a:cubicBezTo>
                    <a:pt x="0" y="45"/>
                    <a:pt x="0" y="45"/>
                    <a:pt x="0" y="45"/>
                  </a:cubicBezTo>
                  <a:cubicBezTo>
                    <a:pt x="0" y="46"/>
                    <a:pt x="0" y="48"/>
                    <a:pt x="1" y="49"/>
                  </a:cubicBezTo>
                  <a:cubicBezTo>
                    <a:pt x="6" y="49"/>
                    <a:pt x="6" y="49"/>
                    <a:pt x="6" y="49"/>
                  </a:cubicBezTo>
                  <a:cubicBezTo>
                    <a:pt x="6" y="50"/>
                    <a:pt x="6" y="51"/>
                    <a:pt x="6" y="52"/>
                  </a:cubicBezTo>
                  <a:cubicBezTo>
                    <a:pt x="1" y="53"/>
                    <a:pt x="1" y="53"/>
                    <a:pt x="1" y="53"/>
                  </a:cubicBezTo>
                  <a:cubicBezTo>
                    <a:pt x="1" y="54"/>
                    <a:pt x="2" y="56"/>
                    <a:pt x="2" y="57"/>
                  </a:cubicBezTo>
                  <a:cubicBezTo>
                    <a:pt x="7" y="56"/>
                    <a:pt x="7" y="56"/>
                    <a:pt x="7" y="56"/>
                  </a:cubicBezTo>
                  <a:cubicBezTo>
                    <a:pt x="7" y="57"/>
                    <a:pt x="8" y="58"/>
                    <a:pt x="8" y="59"/>
                  </a:cubicBezTo>
                  <a:cubicBezTo>
                    <a:pt x="3" y="61"/>
                    <a:pt x="3" y="61"/>
                    <a:pt x="3" y="61"/>
                  </a:cubicBezTo>
                  <a:cubicBezTo>
                    <a:pt x="4" y="62"/>
                    <a:pt x="4" y="63"/>
                    <a:pt x="4" y="64"/>
                  </a:cubicBezTo>
                  <a:cubicBezTo>
                    <a:pt x="10" y="63"/>
                    <a:pt x="10" y="63"/>
                    <a:pt x="10" y="63"/>
                  </a:cubicBezTo>
                  <a:cubicBezTo>
                    <a:pt x="10" y="63"/>
                    <a:pt x="10" y="64"/>
                    <a:pt x="11" y="65"/>
                  </a:cubicBezTo>
                  <a:cubicBezTo>
                    <a:pt x="6" y="68"/>
                    <a:pt x="6" y="68"/>
                    <a:pt x="6" y="68"/>
                  </a:cubicBezTo>
                  <a:cubicBezTo>
                    <a:pt x="7" y="70"/>
                    <a:pt x="8" y="70"/>
                    <a:pt x="8" y="71"/>
                  </a:cubicBezTo>
                  <a:cubicBezTo>
                    <a:pt x="13" y="69"/>
                    <a:pt x="13" y="69"/>
                    <a:pt x="13" y="69"/>
                  </a:cubicBezTo>
                  <a:cubicBezTo>
                    <a:pt x="14" y="70"/>
                    <a:pt x="14" y="70"/>
                    <a:pt x="15" y="71"/>
                  </a:cubicBezTo>
                  <a:cubicBezTo>
                    <a:pt x="11" y="75"/>
                    <a:pt x="11" y="75"/>
                    <a:pt x="11" y="75"/>
                  </a:cubicBezTo>
                  <a:cubicBezTo>
                    <a:pt x="12" y="76"/>
                    <a:pt x="13" y="77"/>
                    <a:pt x="13" y="78"/>
                  </a:cubicBezTo>
                  <a:cubicBezTo>
                    <a:pt x="18" y="74"/>
                    <a:pt x="18" y="74"/>
                    <a:pt x="18" y="74"/>
                  </a:cubicBezTo>
                  <a:cubicBezTo>
                    <a:pt x="18" y="75"/>
                    <a:pt x="19" y="75"/>
                    <a:pt x="19" y="76"/>
                  </a:cubicBezTo>
                  <a:cubicBezTo>
                    <a:pt x="17" y="81"/>
                    <a:pt x="17" y="81"/>
                    <a:pt x="17" y="81"/>
                  </a:cubicBezTo>
                  <a:cubicBezTo>
                    <a:pt x="18" y="81"/>
                    <a:pt x="18" y="82"/>
                    <a:pt x="19" y="83"/>
                  </a:cubicBezTo>
                  <a:cubicBezTo>
                    <a:pt x="23" y="79"/>
                    <a:pt x="23" y="79"/>
                    <a:pt x="23" y="79"/>
                  </a:cubicBezTo>
                  <a:cubicBezTo>
                    <a:pt x="24" y="79"/>
                    <a:pt x="24" y="80"/>
                    <a:pt x="25" y="80"/>
                  </a:cubicBezTo>
                  <a:cubicBezTo>
                    <a:pt x="23" y="85"/>
                    <a:pt x="23" y="85"/>
                    <a:pt x="23" y="85"/>
                  </a:cubicBezTo>
                  <a:cubicBezTo>
                    <a:pt x="24" y="86"/>
                    <a:pt x="25" y="86"/>
                    <a:pt x="26" y="87"/>
                  </a:cubicBezTo>
                  <a:cubicBezTo>
                    <a:pt x="29" y="82"/>
                    <a:pt x="29" y="82"/>
                    <a:pt x="29" y="82"/>
                  </a:cubicBezTo>
                  <a:cubicBezTo>
                    <a:pt x="30" y="82"/>
                    <a:pt x="30" y="83"/>
                    <a:pt x="31" y="83"/>
                  </a:cubicBezTo>
                  <a:cubicBezTo>
                    <a:pt x="30" y="89"/>
                    <a:pt x="30" y="89"/>
                    <a:pt x="30" y="89"/>
                  </a:cubicBezTo>
                  <a:cubicBezTo>
                    <a:pt x="31" y="89"/>
                    <a:pt x="32" y="89"/>
                    <a:pt x="33" y="89"/>
                  </a:cubicBezTo>
                  <a:cubicBezTo>
                    <a:pt x="35" y="84"/>
                    <a:pt x="35" y="84"/>
                    <a:pt x="35" y="84"/>
                  </a:cubicBezTo>
                  <a:cubicBezTo>
                    <a:pt x="36" y="84"/>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6" y="91"/>
                    <a:pt x="46" y="91"/>
                    <a:pt x="46" y="91"/>
                  </a:cubicBezTo>
                  <a:cubicBezTo>
                    <a:pt x="47" y="91"/>
                    <a:pt x="48" y="91"/>
                    <a:pt x="49" y="90"/>
                  </a:cubicBezTo>
                  <a:cubicBezTo>
                    <a:pt x="49" y="85"/>
                    <a:pt x="49" y="85"/>
                    <a:pt x="49" y="85"/>
                  </a:cubicBezTo>
                  <a:cubicBezTo>
                    <a:pt x="50" y="85"/>
                    <a:pt x="51" y="85"/>
                    <a:pt x="52" y="84"/>
                  </a:cubicBezTo>
                  <a:cubicBezTo>
                    <a:pt x="53" y="90"/>
                    <a:pt x="53" y="90"/>
                    <a:pt x="53" y="90"/>
                  </a:cubicBezTo>
                  <a:cubicBezTo>
                    <a:pt x="54" y="89"/>
                    <a:pt x="56" y="89"/>
                    <a:pt x="57" y="89"/>
                  </a:cubicBezTo>
                  <a:cubicBezTo>
                    <a:pt x="56" y="83"/>
                    <a:pt x="56" y="83"/>
                    <a:pt x="56" y="83"/>
                  </a:cubicBezTo>
                  <a:cubicBezTo>
                    <a:pt x="57" y="83"/>
                    <a:pt x="57" y="83"/>
                    <a:pt x="58" y="82"/>
                  </a:cubicBezTo>
                  <a:cubicBezTo>
                    <a:pt x="61" y="87"/>
                    <a:pt x="61" y="87"/>
                    <a:pt x="61" y="87"/>
                  </a:cubicBezTo>
                  <a:cubicBezTo>
                    <a:pt x="61" y="87"/>
                    <a:pt x="62" y="87"/>
                    <a:pt x="63" y="86"/>
                  </a:cubicBezTo>
                  <a:cubicBezTo>
                    <a:pt x="63" y="86"/>
                    <a:pt x="63" y="86"/>
                    <a:pt x="64" y="86"/>
                  </a:cubicBezTo>
                  <a:cubicBezTo>
                    <a:pt x="62" y="80"/>
                    <a:pt x="62" y="80"/>
                    <a:pt x="62" y="80"/>
                  </a:cubicBezTo>
                  <a:cubicBezTo>
                    <a:pt x="63" y="80"/>
                    <a:pt x="64" y="80"/>
                    <a:pt x="64" y="79"/>
                  </a:cubicBezTo>
                  <a:cubicBezTo>
                    <a:pt x="68" y="83"/>
                    <a:pt x="68" y="83"/>
                    <a:pt x="68" y="83"/>
                  </a:cubicBezTo>
                  <a:cubicBezTo>
                    <a:pt x="69" y="83"/>
                    <a:pt x="70" y="82"/>
                    <a:pt x="70" y="81"/>
                  </a:cubicBezTo>
                  <a:cubicBezTo>
                    <a:pt x="68" y="76"/>
                    <a:pt x="68" y="76"/>
                    <a:pt x="68" y="76"/>
                  </a:cubicBezTo>
                  <a:cubicBezTo>
                    <a:pt x="68" y="76"/>
                    <a:pt x="69" y="75"/>
                    <a:pt x="70" y="75"/>
                  </a:cubicBezTo>
                  <a:cubicBezTo>
                    <a:pt x="74" y="78"/>
                    <a:pt x="74" y="78"/>
                    <a:pt x="74" y="78"/>
                  </a:cubicBezTo>
                  <a:cubicBezTo>
                    <a:pt x="75" y="77"/>
                    <a:pt x="75" y="77"/>
                    <a:pt x="76" y="76"/>
                  </a:cubicBezTo>
                  <a:cubicBezTo>
                    <a:pt x="73" y="71"/>
                    <a:pt x="73" y="71"/>
                    <a:pt x="73" y="71"/>
                  </a:cubicBezTo>
                  <a:cubicBezTo>
                    <a:pt x="73" y="71"/>
                    <a:pt x="74" y="70"/>
                    <a:pt x="74" y="69"/>
                  </a:cubicBezTo>
                  <a:cubicBezTo>
                    <a:pt x="79" y="72"/>
                    <a:pt x="79" y="72"/>
                    <a:pt x="79" y="72"/>
                  </a:cubicBezTo>
                  <a:cubicBezTo>
                    <a:pt x="80" y="71"/>
                    <a:pt x="80" y="70"/>
                    <a:pt x="81" y="69"/>
                  </a:cubicBezTo>
                  <a:cubicBezTo>
                    <a:pt x="77" y="66"/>
                    <a:pt x="77" y="66"/>
                    <a:pt x="77" y="66"/>
                  </a:cubicBezTo>
                  <a:cubicBezTo>
                    <a:pt x="77" y="65"/>
                    <a:pt x="78" y="64"/>
                    <a:pt x="78" y="63"/>
                  </a:cubicBezTo>
                  <a:cubicBezTo>
                    <a:pt x="83" y="65"/>
                    <a:pt x="83" y="65"/>
                    <a:pt x="83" y="65"/>
                  </a:cubicBezTo>
                  <a:cubicBezTo>
                    <a:pt x="83" y="64"/>
                    <a:pt x="84" y="63"/>
                    <a:pt x="84" y="62"/>
                  </a:cubicBezTo>
                  <a:cubicBezTo>
                    <a:pt x="80" y="59"/>
                    <a:pt x="80" y="59"/>
                    <a:pt x="80" y="59"/>
                  </a:cubicBezTo>
                  <a:cubicBezTo>
                    <a:pt x="80" y="58"/>
                    <a:pt x="80" y="58"/>
                    <a:pt x="80" y="57"/>
                  </a:cubicBezTo>
                  <a:cubicBezTo>
                    <a:pt x="86" y="57"/>
                    <a:pt x="86" y="57"/>
                    <a:pt x="86" y="57"/>
                  </a:cubicBezTo>
                  <a:cubicBezTo>
                    <a:pt x="86" y="56"/>
                    <a:pt x="86" y="55"/>
                    <a:pt x="87" y="54"/>
                  </a:cubicBezTo>
                  <a:cubicBezTo>
                    <a:pt x="81" y="52"/>
                    <a:pt x="81" y="52"/>
                    <a:pt x="81" y="52"/>
                  </a:cubicBezTo>
                  <a:cubicBezTo>
                    <a:pt x="82" y="51"/>
                    <a:pt x="82" y="51"/>
                    <a:pt x="82" y="50"/>
                  </a:cubicBezTo>
                  <a:cubicBezTo>
                    <a:pt x="87" y="49"/>
                    <a:pt x="87" y="49"/>
                    <a:pt x="87" y="49"/>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5"/>
                  </a:cubicBezTo>
                  <a:cubicBezTo>
                    <a:pt x="86" y="33"/>
                    <a:pt x="86" y="33"/>
                    <a:pt x="86" y="33"/>
                  </a:cubicBezTo>
                  <a:cubicBezTo>
                    <a:pt x="85" y="32"/>
                    <a:pt x="85" y="31"/>
                    <a:pt x="85" y="30"/>
                  </a:cubicBezTo>
                  <a:cubicBezTo>
                    <a:pt x="79" y="31"/>
                    <a:pt x="79" y="31"/>
                    <a:pt x="79" y="31"/>
                  </a:cubicBezTo>
                  <a:cubicBezTo>
                    <a:pt x="79" y="30"/>
                    <a:pt x="79" y="30"/>
                    <a:pt x="78" y="29"/>
                  </a:cubicBezTo>
                  <a:close/>
                  <a:moveTo>
                    <a:pt x="75" y="28"/>
                  </a:moveTo>
                  <a:cubicBezTo>
                    <a:pt x="59" y="36"/>
                    <a:pt x="59" y="36"/>
                    <a:pt x="59" y="36"/>
                  </a:cubicBezTo>
                  <a:cubicBezTo>
                    <a:pt x="57" y="32"/>
                    <a:pt x="54" y="30"/>
                    <a:pt x="51" y="29"/>
                  </a:cubicBezTo>
                  <a:cubicBezTo>
                    <a:pt x="57" y="12"/>
                    <a:pt x="57" y="12"/>
                    <a:pt x="57" y="12"/>
                  </a:cubicBezTo>
                  <a:cubicBezTo>
                    <a:pt x="64" y="15"/>
                    <a:pt x="71" y="20"/>
                    <a:pt x="75" y="28"/>
                  </a:cubicBezTo>
                  <a:close/>
                  <a:moveTo>
                    <a:pt x="48" y="55"/>
                  </a:moveTo>
                  <a:cubicBezTo>
                    <a:pt x="43" y="57"/>
                    <a:pt x="37" y="55"/>
                    <a:pt x="35" y="50"/>
                  </a:cubicBezTo>
                  <a:cubicBezTo>
                    <a:pt x="33" y="45"/>
                    <a:pt x="35" y="39"/>
                    <a:pt x="40" y="36"/>
                  </a:cubicBezTo>
                  <a:cubicBezTo>
                    <a:pt x="45" y="34"/>
                    <a:pt x="50" y="36"/>
                    <a:pt x="53" y="41"/>
                  </a:cubicBezTo>
                  <a:cubicBezTo>
                    <a:pt x="55" y="46"/>
                    <a:pt x="53" y="52"/>
                    <a:pt x="48" y="55"/>
                  </a:cubicBezTo>
                  <a:close/>
                  <a:moveTo>
                    <a:pt x="54" y="10"/>
                  </a:moveTo>
                  <a:cubicBezTo>
                    <a:pt x="48" y="27"/>
                    <a:pt x="48" y="27"/>
                    <a:pt x="48" y="27"/>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1"/>
                    <a:pt x="29" y="34"/>
                    <a:pt x="28" y="37"/>
                  </a:cubicBezTo>
                  <a:cubicBezTo>
                    <a:pt x="12" y="31"/>
                    <a:pt x="12" y="31"/>
                    <a:pt x="12" y="31"/>
                  </a:cubicBezTo>
                  <a:cubicBezTo>
                    <a:pt x="15" y="24"/>
                    <a:pt x="20" y="17"/>
                    <a:pt x="27" y="13"/>
                  </a:cubicBezTo>
                  <a:close/>
                  <a:moveTo>
                    <a:pt x="11" y="34"/>
                  </a:moveTo>
                  <a:cubicBezTo>
                    <a:pt x="27" y="41"/>
                    <a:pt x="27" y="41"/>
                    <a:pt x="27" y="41"/>
                  </a:cubicBezTo>
                  <a:cubicBezTo>
                    <a:pt x="26" y="44"/>
                    <a:pt x="26" y="48"/>
                    <a:pt x="27" y="51"/>
                  </a:cubicBezTo>
                  <a:cubicBezTo>
                    <a:pt x="12" y="59"/>
                    <a:pt x="12" y="59"/>
                    <a:pt x="12" y="59"/>
                  </a:cubicBezTo>
                  <a:cubicBezTo>
                    <a:pt x="8" y="51"/>
                    <a:pt x="8" y="42"/>
                    <a:pt x="11" y="34"/>
                  </a:cubicBezTo>
                  <a:close/>
                  <a:moveTo>
                    <a:pt x="13" y="62"/>
                  </a:moveTo>
                  <a:cubicBezTo>
                    <a:pt x="29" y="55"/>
                    <a:pt x="29" y="55"/>
                    <a:pt x="29" y="55"/>
                  </a:cubicBezTo>
                  <a:cubicBezTo>
                    <a:pt x="30" y="58"/>
                    <a:pt x="33" y="60"/>
                    <a:pt x="36" y="62"/>
                  </a:cubicBezTo>
                  <a:cubicBezTo>
                    <a:pt x="30" y="79"/>
                    <a:pt x="30" y="79"/>
                    <a:pt x="30" y="79"/>
                  </a:cubicBezTo>
                  <a:cubicBezTo>
                    <a:pt x="23" y="76"/>
                    <a:pt x="17" y="70"/>
                    <a:pt x="13" y="62"/>
                  </a:cubicBezTo>
                  <a:close/>
                  <a:moveTo>
                    <a:pt x="33" y="80"/>
                  </a:moveTo>
                  <a:cubicBezTo>
                    <a:pt x="39" y="63"/>
                    <a:pt x="39" y="63"/>
                    <a:pt x="39" y="63"/>
                  </a:cubicBezTo>
                  <a:cubicBezTo>
                    <a:pt x="43"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9" y="56"/>
                    <a:pt x="60" y="53"/>
                  </a:cubicBezTo>
                  <a:cubicBezTo>
                    <a:pt x="76" y="59"/>
                    <a:pt x="76" y="59"/>
                    <a:pt x="76" y="59"/>
                  </a:cubicBezTo>
                  <a:cubicBezTo>
                    <a:pt x="73" y="67"/>
                    <a:pt x="68" y="73"/>
                    <a:pt x="60" y="78"/>
                  </a:cubicBezTo>
                  <a:close/>
                  <a:moveTo>
                    <a:pt x="77" y="56"/>
                  </a:moveTo>
                  <a:cubicBezTo>
                    <a:pt x="61" y="50"/>
                    <a:pt x="61" y="50"/>
                    <a:pt x="61" y="50"/>
                  </a:cubicBezTo>
                  <a:cubicBezTo>
                    <a:pt x="62" y="46"/>
                    <a:pt x="62" y="42"/>
                    <a:pt x="60" y="39"/>
                  </a:cubicBezTo>
                  <a:cubicBezTo>
                    <a:pt x="76" y="31"/>
                    <a:pt x="76" y="31"/>
                    <a:pt x="76" y="31"/>
                  </a:cubicBezTo>
                  <a:cubicBezTo>
                    <a:pt x="79" y="39"/>
                    <a:pt x="80" y="48"/>
                    <a:pt x="77"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85" name="Freeform 10"/>
            <p:cNvSpPr>
              <a:spLocks noEditPoints="1"/>
            </p:cNvSpPr>
            <p:nvPr/>
          </p:nvSpPr>
          <p:spPr bwMode="auto">
            <a:xfrm>
              <a:off x="1171575" y="2608263"/>
              <a:ext cx="93663" cy="96838"/>
            </a:xfrm>
            <a:custGeom>
              <a:avLst/>
              <a:gdLst>
                <a:gd name="T0" fmla="*/ 81 w 87"/>
                <a:gd name="T1" fmla="*/ 23 h 91"/>
                <a:gd name="T2" fmla="*/ 78 w 87"/>
                <a:gd name="T3" fmla="*/ 19 h 91"/>
                <a:gd name="T4" fmla="*/ 70 w 87"/>
                <a:gd name="T5" fmla="*/ 17 h 91"/>
                <a:gd name="T6" fmla="*/ 67 w 87"/>
                <a:gd name="T7" fmla="*/ 14 h 91"/>
                <a:gd name="T8" fmla="*/ 64 w 87"/>
                <a:gd name="T9" fmla="*/ 6 h 91"/>
                <a:gd name="T10" fmla="*/ 60 w 87"/>
                <a:gd name="T11" fmla="*/ 4 h 91"/>
                <a:gd name="T12" fmla="*/ 52 w 87"/>
                <a:gd name="T13" fmla="*/ 7 h 91"/>
                <a:gd name="T14" fmla="*/ 48 w 87"/>
                <a:gd name="T15" fmla="*/ 6 h 91"/>
                <a:gd name="T16" fmla="*/ 42 w 87"/>
                <a:gd name="T17" fmla="*/ 0 h 91"/>
                <a:gd name="T18" fmla="*/ 37 w 87"/>
                <a:gd name="T19" fmla="*/ 0 h 91"/>
                <a:gd name="T20" fmla="*/ 32 w 87"/>
                <a:gd name="T21" fmla="*/ 7 h 91"/>
                <a:gd name="T22" fmla="*/ 28 w 87"/>
                <a:gd name="T23" fmla="*/ 9 h 91"/>
                <a:gd name="T24" fmla="*/ 23 w 87"/>
                <a:gd name="T25" fmla="*/ 5 h 91"/>
                <a:gd name="T26" fmla="*/ 20 w 87"/>
                <a:gd name="T27" fmla="*/ 14 h 91"/>
                <a:gd name="T28" fmla="*/ 17 w 87"/>
                <a:gd name="T29" fmla="*/ 17 h 91"/>
                <a:gd name="T30" fmla="*/ 8 w 87"/>
                <a:gd name="T31" fmla="*/ 18 h 91"/>
                <a:gd name="T32" fmla="*/ 6 w 87"/>
                <a:gd name="T33" fmla="*/ 22 h 91"/>
                <a:gd name="T34" fmla="*/ 8 w 87"/>
                <a:gd name="T35" fmla="*/ 31 h 91"/>
                <a:gd name="T36" fmla="*/ 6 w 87"/>
                <a:gd name="T37" fmla="*/ 35 h 91"/>
                <a:gd name="T38" fmla="*/ 0 w 87"/>
                <a:gd name="T39" fmla="*/ 41 h 91"/>
                <a:gd name="T40" fmla="*/ 0 w 87"/>
                <a:gd name="T41" fmla="*/ 45 h 91"/>
                <a:gd name="T42" fmla="*/ 6 w 87"/>
                <a:gd name="T43" fmla="*/ 52 h 91"/>
                <a:gd name="T44" fmla="*/ 6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2 w 87"/>
                <a:gd name="T57" fmla="*/ 85 h 91"/>
                <a:gd name="T58" fmla="*/ 31 w 87"/>
                <a:gd name="T59" fmla="*/ 83 h 91"/>
                <a:gd name="T60" fmla="*/ 35 w 87"/>
                <a:gd name="T61" fmla="*/ 84 h 91"/>
                <a:gd name="T62" fmla="*/ 41 w 87"/>
                <a:gd name="T63" fmla="*/ 91 h 91"/>
                <a:gd name="T64" fmla="*/ 45 w 87"/>
                <a:gd name="T65" fmla="*/ 91 h 91"/>
                <a:gd name="T66" fmla="*/ 51 w 87"/>
                <a:gd name="T67" fmla="*/ 84 h 91"/>
                <a:gd name="T68" fmla="*/ 55 w 87"/>
                <a:gd name="T69" fmla="*/ 83 h 91"/>
                <a:gd name="T70" fmla="*/ 62 w 87"/>
                <a:gd name="T71" fmla="*/ 86 h 91"/>
                <a:gd name="T72" fmla="*/ 64 w 87"/>
                <a:gd name="T73" fmla="*/ 79 h 91"/>
                <a:gd name="T74" fmla="*/ 67 w 87"/>
                <a:gd name="T75" fmla="*/ 76 h 91"/>
                <a:gd name="T76" fmla="*/ 76 w 87"/>
                <a:gd name="T77" fmla="*/ 76 h 91"/>
                <a:gd name="T78" fmla="*/ 78 w 87"/>
                <a:gd name="T79" fmla="*/ 72 h 91"/>
                <a:gd name="T80" fmla="*/ 77 w 87"/>
                <a:gd name="T81" fmla="*/ 63 h 91"/>
                <a:gd name="T82" fmla="*/ 79 w 87"/>
                <a:gd name="T83" fmla="*/ 59 h 91"/>
                <a:gd name="T84" fmla="*/ 86 w 87"/>
                <a:gd name="T85" fmla="*/ 54 h 91"/>
                <a:gd name="T86" fmla="*/ 86 w 87"/>
                <a:gd name="T87" fmla="*/ 49 h 91"/>
                <a:gd name="T88" fmla="*/ 81 w 87"/>
                <a:gd name="T89" fmla="*/ 43 h 91"/>
                <a:gd name="T90" fmla="*/ 81 w 87"/>
                <a:gd name="T91" fmla="*/ 38 h 91"/>
                <a:gd name="T92" fmla="*/ 84 w 87"/>
                <a:gd name="T93" fmla="*/ 30 h 91"/>
                <a:gd name="T94" fmla="*/ 74 w 87"/>
                <a:gd name="T95" fmla="*/ 28 h 91"/>
                <a:gd name="T96" fmla="*/ 56 w 87"/>
                <a:gd name="T97" fmla="*/ 12 h 91"/>
                <a:gd name="T98" fmla="*/ 34 w 87"/>
                <a:gd name="T99" fmla="*/ 50 h 91"/>
                <a:gd name="T100" fmla="*/ 47 w 87"/>
                <a:gd name="T101" fmla="*/ 55 h 91"/>
                <a:gd name="T102" fmla="*/ 37 w 87"/>
                <a:gd name="T103" fmla="*/ 28 h 91"/>
                <a:gd name="T104" fmla="*/ 27 w 87"/>
                <a:gd name="T105" fmla="*/ 13 h 91"/>
                <a:gd name="T106" fmla="*/ 11 w 87"/>
                <a:gd name="T107" fmla="*/ 31 h 91"/>
                <a:gd name="T108" fmla="*/ 26 w 87"/>
                <a:gd name="T109" fmla="*/ 41 h 91"/>
                <a:gd name="T110" fmla="*/ 10 w 87"/>
                <a:gd name="T111" fmla="*/ 35 h 91"/>
                <a:gd name="T112" fmla="*/ 36 w 87"/>
                <a:gd name="T113" fmla="*/ 62 h 91"/>
                <a:gd name="T114" fmla="*/ 33 w 87"/>
                <a:gd name="T115" fmla="*/ 80 h 91"/>
                <a:gd name="T116" fmla="*/ 57 w 87"/>
                <a:gd name="T117" fmla="*/ 79 h 91"/>
                <a:gd name="T118" fmla="*/ 52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2" y="26"/>
                    <a:pt x="82" y="26"/>
                    <a:pt x="82" y="26"/>
                  </a:cubicBezTo>
                  <a:cubicBezTo>
                    <a:pt x="82" y="25"/>
                    <a:pt x="81" y="24"/>
                    <a:pt x="81" y="23"/>
                  </a:cubicBezTo>
                  <a:cubicBezTo>
                    <a:pt x="76" y="25"/>
                    <a:pt x="76" y="25"/>
                    <a:pt x="76" y="25"/>
                  </a:cubicBezTo>
                  <a:cubicBezTo>
                    <a:pt x="75" y="24"/>
                    <a:pt x="75" y="23"/>
                    <a:pt x="74" y="23"/>
                  </a:cubicBezTo>
                  <a:cubicBezTo>
                    <a:pt x="78" y="19"/>
                    <a:pt x="78" y="19"/>
                    <a:pt x="78" y="19"/>
                  </a:cubicBezTo>
                  <a:cubicBezTo>
                    <a:pt x="78" y="18"/>
                    <a:pt x="77" y="17"/>
                    <a:pt x="76" y="16"/>
                  </a:cubicBezTo>
                  <a:cubicBezTo>
                    <a:pt x="72" y="19"/>
                    <a:pt x="72" y="19"/>
                    <a:pt x="72" y="19"/>
                  </a:cubicBezTo>
                  <a:cubicBezTo>
                    <a:pt x="71" y="18"/>
                    <a:pt x="71" y="18"/>
                    <a:pt x="70" y="17"/>
                  </a:cubicBezTo>
                  <a:cubicBezTo>
                    <a:pt x="73" y="13"/>
                    <a:pt x="73" y="13"/>
                    <a:pt x="73" y="13"/>
                  </a:cubicBezTo>
                  <a:cubicBezTo>
                    <a:pt x="72" y="12"/>
                    <a:pt x="72" y="11"/>
                    <a:pt x="71" y="10"/>
                  </a:cubicBezTo>
                  <a:cubicBezTo>
                    <a:pt x="67" y="14"/>
                    <a:pt x="67" y="14"/>
                    <a:pt x="67" y="14"/>
                  </a:cubicBezTo>
                  <a:cubicBezTo>
                    <a:pt x="66" y="14"/>
                    <a:pt x="65" y="13"/>
                    <a:pt x="65" y="13"/>
                  </a:cubicBezTo>
                  <a:cubicBezTo>
                    <a:pt x="67" y="7"/>
                    <a:pt x="67" y="7"/>
                    <a:pt x="67" y="7"/>
                  </a:cubicBezTo>
                  <a:cubicBezTo>
                    <a:pt x="66" y="7"/>
                    <a:pt x="65" y="6"/>
                    <a:pt x="64" y="6"/>
                  </a:cubicBezTo>
                  <a:cubicBezTo>
                    <a:pt x="61" y="10"/>
                    <a:pt x="61" y="10"/>
                    <a:pt x="61" y="10"/>
                  </a:cubicBezTo>
                  <a:cubicBezTo>
                    <a:pt x="60" y="10"/>
                    <a:pt x="60" y="9"/>
                    <a:pt x="59" y="9"/>
                  </a:cubicBezTo>
                  <a:cubicBezTo>
                    <a:pt x="60" y="4"/>
                    <a:pt x="60" y="4"/>
                    <a:pt x="60" y="4"/>
                  </a:cubicBezTo>
                  <a:cubicBezTo>
                    <a:pt x="59" y="3"/>
                    <a:pt x="58" y="3"/>
                    <a:pt x="57" y="2"/>
                  </a:cubicBezTo>
                  <a:cubicBezTo>
                    <a:pt x="55" y="7"/>
                    <a:pt x="55" y="7"/>
                    <a:pt x="55" y="7"/>
                  </a:cubicBezTo>
                  <a:cubicBezTo>
                    <a:pt x="54" y="7"/>
                    <a:pt x="53" y="7"/>
                    <a:pt x="52" y="7"/>
                  </a:cubicBezTo>
                  <a:cubicBezTo>
                    <a:pt x="53" y="1"/>
                    <a:pt x="53" y="1"/>
                    <a:pt x="53" y="1"/>
                  </a:cubicBezTo>
                  <a:cubicBezTo>
                    <a:pt x="52" y="1"/>
                    <a:pt x="51" y="1"/>
                    <a:pt x="50" y="0"/>
                  </a:cubicBezTo>
                  <a:cubicBezTo>
                    <a:pt x="48" y="6"/>
                    <a:pt x="48" y="6"/>
                    <a:pt x="48" y="6"/>
                  </a:cubicBezTo>
                  <a:cubicBezTo>
                    <a:pt x="47" y="6"/>
                    <a:pt x="46" y="6"/>
                    <a:pt x="46" y="6"/>
                  </a:cubicBezTo>
                  <a:cubicBezTo>
                    <a:pt x="45" y="0"/>
                    <a:pt x="45" y="0"/>
                    <a:pt x="45" y="0"/>
                  </a:cubicBezTo>
                  <a:cubicBezTo>
                    <a:pt x="44" y="0"/>
                    <a:pt x="43" y="0"/>
                    <a:pt x="42" y="0"/>
                  </a:cubicBezTo>
                  <a:cubicBezTo>
                    <a:pt x="41" y="6"/>
                    <a:pt x="41" y="6"/>
                    <a:pt x="41" y="6"/>
                  </a:cubicBezTo>
                  <a:cubicBezTo>
                    <a:pt x="40" y="6"/>
                    <a:pt x="40" y="6"/>
                    <a:pt x="39" y="6"/>
                  </a:cubicBezTo>
                  <a:cubicBezTo>
                    <a:pt x="37" y="0"/>
                    <a:pt x="37" y="0"/>
                    <a:pt x="37" y="0"/>
                  </a:cubicBezTo>
                  <a:cubicBezTo>
                    <a:pt x="36" y="1"/>
                    <a:pt x="35" y="1"/>
                    <a:pt x="34" y="1"/>
                  </a:cubicBezTo>
                  <a:cubicBezTo>
                    <a:pt x="35" y="7"/>
                    <a:pt x="35" y="7"/>
                    <a:pt x="35" y="7"/>
                  </a:cubicBezTo>
                  <a:cubicBezTo>
                    <a:pt x="34" y="7"/>
                    <a:pt x="33" y="7"/>
                    <a:pt x="32" y="7"/>
                  </a:cubicBezTo>
                  <a:cubicBezTo>
                    <a:pt x="30" y="2"/>
                    <a:pt x="30" y="2"/>
                    <a:pt x="30" y="2"/>
                  </a:cubicBezTo>
                  <a:cubicBezTo>
                    <a:pt x="29" y="3"/>
                    <a:pt x="28" y="3"/>
                    <a:pt x="27" y="3"/>
                  </a:cubicBezTo>
                  <a:cubicBezTo>
                    <a:pt x="28" y="9"/>
                    <a:pt x="28" y="9"/>
                    <a:pt x="28" y="9"/>
                  </a:cubicBezTo>
                  <a:cubicBezTo>
                    <a:pt x="28" y="9"/>
                    <a:pt x="27" y="9"/>
                    <a:pt x="27" y="9"/>
                  </a:cubicBezTo>
                  <a:cubicBezTo>
                    <a:pt x="26" y="10"/>
                    <a:pt x="26" y="10"/>
                    <a:pt x="26" y="10"/>
                  </a:cubicBezTo>
                  <a:cubicBezTo>
                    <a:pt x="23" y="5"/>
                    <a:pt x="23" y="5"/>
                    <a:pt x="23" y="5"/>
                  </a:cubicBezTo>
                  <a:cubicBezTo>
                    <a:pt x="22" y="6"/>
                    <a:pt x="21" y="7"/>
                    <a:pt x="20" y="7"/>
                  </a:cubicBezTo>
                  <a:cubicBezTo>
                    <a:pt x="22" y="12"/>
                    <a:pt x="22" y="12"/>
                    <a:pt x="22" y="12"/>
                  </a:cubicBezTo>
                  <a:cubicBezTo>
                    <a:pt x="21" y="13"/>
                    <a:pt x="21" y="13"/>
                    <a:pt x="20" y="14"/>
                  </a:cubicBezTo>
                  <a:cubicBezTo>
                    <a:pt x="16" y="10"/>
                    <a:pt x="16" y="10"/>
                    <a:pt x="16" y="10"/>
                  </a:cubicBezTo>
                  <a:cubicBezTo>
                    <a:pt x="15" y="11"/>
                    <a:pt x="14" y="11"/>
                    <a:pt x="14" y="12"/>
                  </a:cubicBezTo>
                  <a:cubicBezTo>
                    <a:pt x="17" y="17"/>
                    <a:pt x="17" y="17"/>
                    <a:pt x="17" y="17"/>
                  </a:cubicBezTo>
                  <a:cubicBezTo>
                    <a:pt x="16" y="17"/>
                    <a:pt x="16" y="18"/>
                    <a:pt x="15" y="19"/>
                  </a:cubicBezTo>
                  <a:cubicBezTo>
                    <a:pt x="11" y="15"/>
                    <a:pt x="11" y="15"/>
                    <a:pt x="11" y="15"/>
                  </a:cubicBezTo>
                  <a:cubicBezTo>
                    <a:pt x="10" y="16"/>
                    <a:pt x="9" y="17"/>
                    <a:pt x="8" y="18"/>
                  </a:cubicBezTo>
                  <a:cubicBezTo>
                    <a:pt x="12" y="22"/>
                    <a:pt x="12" y="22"/>
                    <a:pt x="12" y="22"/>
                  </a:cubicBezTo>
                  <a:cubicBezTo>
                    <a:pt x="12" y="23"/>
                    <a:pt x="11" y="23"/>
                    <a:pt x="11" y="24"/>
                  </a:cubicBezTo>
                  <a:cubicBezTo>
                    <a:pt x="6" y="22"/>
                    <a:pt x="6" y="22"/>
                    <a:pt x="6" y="22"/>
                  </a:cubicBezTo>
                  <a:cubicBezTo>
                    <a:pt x="5" y="23"/>
                    <a:pt x="5" y="24"/>
                    <a:pt x="4" y="25"/>
                  </a:cubicBezTo>
                  <a:cubicBezTo>
                    <a:pt x="9" y="28"/>
                    <a:pt x="9" y="28"/>
                    <a:pt x="9" y="28"/>
                  </a:cubicBezTo>
                  <a:cubicBezTo>
                    <a:pt x="8" y="29"/>
                    <a:pt x="8" y="30"/>
                    <a:pt x="8" y="31"/>
                  </a:cubicBezTo>
                  <a:cubicBezTo>
                    <a:pt x="3" y="29"/>
                    <a:pt x="3" y="29"/>
                    <a:pt x="3" y="29"/>
                  </a:cubicBezTo>
                  <a:cubicBezTo>
                    <a:pt x="2" y="30"/>
                    <a:pt x="2" y="31"/>
                    <a:pt x="2" y="33"/>
                  </a:cubicBezTo>
                  <a:cubicBezTo>
                    <a:pt x="6" y="35"/>
                    <a:pt x="6" y="35"/>
                    <a:pt x="6" y="35"/>
                  </a:cubicBezTo>
                  <a:cubicBezTo>
                    <a:pt x="6" y="36"/>
                    <a:pt x="6" y="37"/>
                    <a:pt x="6" y="37"/>
                  </a:cubicBezTo>
                  <a:cubicBezTo>
                    <a:pt x="1" y="37"/>
                    <a:pt x="1" y="37"/>
                    <a:pt x="1" y="37"/>
                  </a:cubicBezTo>
                  <a:cubicBezTo>
                    <a:pt x="0" y="38"/>
                    <a:pt x="0" y="39"/>
                    <a:pt x="0" y="41"/>
                  </a:cubicBezTo>
                  <a:cubicBezTo>
                    <a:pt x="5" y="42"/>
                    <a:pt x="5" y="42"/>
                    <a:pt x="5" y="42"/>
                  </a:cubicBezTo>
                  <a:cubicBezTo>
                    <a:pt x="5" y="43"/>
                    <a:pt x="5" y="44"/>
                    <a:pt x="5" y="44"/>
                  </a:cubicBezTo>
                  <a:cubicBezTo>
                    <a:pt x="0" y="45"/>
                    <a:pt x="0" y="45"/>
                    <a:pt x="0" y="45"/>
                  </a:cubicBezTo>
                  <a:cubicBezTo>
                    <a:pt x="0" y="46"/>
                    <a:pt x="0" y="48"/>
                    <a:pt x="0" y="49"/>
                  </a:cubicBezTo>
                  <a:cubicBezTo>
                    <a:pt x="5" y="49"/>
                    <a:pt x="5" y="49"/>
                    <a:pt x="5" y="49"/>
                  </a:cubicBezTo>
                  <a:cubicBezTo>
                    <a:pt x="5" y="50"/>
                    <a:pt x="5" y="51"/>
                    <a:pt x="6" y="52"/>
                  </a:cubicBezTo>
                  <a:cubicBezTo>
                    <a:pt x="0" y="53"/>
                    <a:pt x="0" y="53"/>
                    <a:pt x="0" y="53"/>
                  </a:cubicBezTo>
                  <a:cubicBezTo>
                    <a:pt x="1" y="54"/>
                    <a:pt x="1" y="56"/>
                    <a:pt x="1" y="57"/>
                  </a:cubicBezTo>
                  <a:cubicBezTo>
                    <a:pt x="6" y="56"/>
                    <a:pt x="6" y="56"/>
                    <a:pt x="6" y="56"/>
                  </a:cubicBezTo>
                  <a:cubicBezTo>
                    <a:pt x="7" y="57"/>
                    <a:pt x="7" y="58"/>
                    <a:pt x="7" y="59"/>
                  </a:cubicBezTo>
                  <a:cubicBezTo>
                    <a:pt x="2" y="61"/>
                    <a:pt x="2" y="61"/>
                    <a:pt x="2" y="61"/>
                  </a:cubicBezTo>
                  <a:cubicBezTo>
                    <a:pt x="3" y="62"/>
                    <a:pt x="3" y="63"/>
                    <a:pt x="4" y="64"/>
                  </a:cubicBezTo>
                  <a:cubicBezTo>
                    <a:pt x="9" y="63"/>
                    <a:pt x="9" y="63"/>
                    <a:pt x="9" y="63"/>
                  </a:cubicBezTo>
                  <a:cubicBezTo>
                    <a:pt x="9" y="64"/>
                    <a:pt x="10" y="64"/>
                    <a:pt x="10" y="65"/>
                  </a:cubicBezTo>
                  <a:cubicBezTo>
                    <a:pt x="6" y="69"/>
                    <a:pt x="6" y="69"/>
                    <a:pt x="6" y="69"/>
                  </a:cubicBezTo>
                  <a:cubicBezTo>
                    <a:pt x="6" y="70"/>
                    <a:pt x="7" y="71"/>
                    <a:pt x="8" y="71"/>
                  </a:cubicBezTo>
                  <a:cubicBezTo>
                    <a:pt x="12" y="69"/>
                    <a:pt x="12" y="69"/>
                    <a:pt x="12" y="69"/>
                  </a:cubicBezTo>
                  <a:cubicBezTo>
                    <a:pt x="13" y="70"/>
                    <a:pt x="13" y="70"/>
                    <a:pt x="14" y="71"/>
                  </a:cubicBezTo>
                  <a:cubicBezTo>
                    <a:pt x="10" y="75"/>
                    <a:pt x="10" y="75"/>
                    <a:pt x="10" y="75"/>
                  </a:cubicBezTo>
                  <a:cubicBezTo>
                    <a:pt x="11" y="76"/>
                    <a:pt x="12" y="77"/>
                    <a:pt x="13" y="78"/>
                  </a:cubicBezTo>
                  <a:cubicBezTo>
                    <a:pt x="17" y="74"/>
                    <a:pt x="17" y="74"/>
                    <a:pt x="17" y="74"/>
                  </a:cubicBezTo>
                  <a:cubicBezTo>
                    <a:pt x="18" y="75"/>
                    <a:pt x="18" y="75"/>
                    <a:pt x="19" y="76"/>
                  </a:cubicBezTo>
                  <a:cubicBezTo>
                    <a:pt x="16" y="81"/>
                    <a:pt x="16" y="81"/>
                    <a:pt x="16" y="81"/>
                  </a:cubicBezTo>
                  <a:cubicBezTo>
                    <a:pt x="17" y="82"/>
                    <a:pt x="18" y="82"/>
                    <a:pt x="19" y="83"/>
                  </a:cubicBezTo>
                  <a:cubicBezTo>
                    <a:pt x="22" y="79"/>
                    <a:pt x="22" y="79"/>
                    <a:pt x="22" y="79"/>
                  </a:cubicBezTo>
                  <a:cubicBezTo>
                    <a:pt x="23" y="79"/>
                    <a:pt x="24" y="80"/>
                    <a:pt x="24" y="80"/>
                  </a:cubicBezTo>
                  <a:cubicBezTo>
                    <a:pt x="22" y="85"/>
                    <a:pt x="22" y="85"/>
                    <a:pt x="22" y="85"/>
                  </a:cubicBezTo>
                  <a:cubicBezTo>
                    <a:pt x="23" y="86"/>
                    <a:pt x="24" y="86"/>
                    <a:pt x="25" y="87"/>
                  </a:cubicBezTo>
                  <a:cubicBezTo>
                    <a:pt x="28" y="82"/>
                    <a:pt x="28" y="82"/>
                    <a:pt x="28" y="82"/>
                  </a:cubicBezTo>
                  <a:cubicBezTo>
                    <a:pt x="29" y="82"/>
                    <a:pt x="30" y="83"/>
                    <a:pt x="31" y="83"/>
                  </a:cubicBezTo>
                  <a:cubicBezTo>
                    <a:pt x="30" y="89"/>
                    <a:pt x="30" y="89"/>
                    <a:pt x="30" y="89"/>
                  </a:cubicBezTo>
                  <a:cubicBezTo>
                    <a:pt x="31" y="89"/>
                    <a:pt x="32" y="89"/>
                    <a:pt x="33" y="90"/>
                  </a:cubicBezTo>
                  <a:cubicBezTo>
                    <a:pt x="35" y="84"/>
                    <a:pt x="35" y="84"/>
                    <a:pt x="35" y="84"/>
                  </a:cubicBezTo>
                  <a:cubicBezTo>
                    <a:pt x="36" y="84"/>
                    <a:pt x="36" y="85"/>
                    <a:pt x="37" y="85"/>
                  </a:cubicBezTo>
                  <a:cubicBezTo>
                    <a:pt x="37" y="90"/>
                    <a:pt x="37" y="90"/>
                    <a:pt x="37" y="90"/>
                  </a:cubicBezTo>
                  <a:cubicBezTo>
                    <a:pt x="38" y="91"/>
                    <a:pt x="39" y="91"/>
                    <a:pt x="41" y="91"/>
                  </a:cubicBezTo>
                  <a:cubicBezTo>
                    <a:pt x="42" y="85"/>
                    <a:pt x="42" y="85"/>
                    <a:pt x="42" y="85"/>
                  </a:cubicBezTo>
                  <a:cubicBezTo>
                    <a:pt x="42" y="85"/>
                    <a:pt x="43" y="85"/>
                    <a:pt x="44" y="85"/>
                  </a:cubicBezTo>
                  <a:cubicBezTo>
                    <a:pt x="45" y="91"/>
                    <a:pt x="45" y="91"/>
                    <a:pt x="45" y="91"/>
                  </a:cubicBezTo>
                  <a:cubicBezTo>
                    <a:pt x="46" y="91"/>
                    <a:pt x="47" y="91"/>
                    <a:pt x="48" y="91"/>
                  </a:cubicBezTo>
                  <a:cubicBezTo>
                    <a:pt x="48" y="85"/>
                    <a:pt x="48" y="85"/>
                    <a:pt x="48" y="85"/>
                  </a:cubicBezTo>
                  <a:cubicBezTo>
                    <a:pt x="49" y="85"/>
                    <a:pt x="50" y="85"/>
                    <a:pt x="51" y="84"/>
                  </a:cubicBezTo>
                  <a:cubicBezTo>
                    <a:pt x="53" y="90"/>
                    <a:pt x="53" y="90"/>
                    <a:pt x="53" y="90"/>
                  </a:cubicBezTo>
                  <a:cubicBezTo>
                    <a:pt x="54" y="89"/>
                    <a:pt x="55" y="89"/>
                    <a:pt x="56" y="89"/>
                  </a:cubicBezTo>
                  <a:cubicBezTo>
                    <a:pt x="55" y="83"/>
                    <a:pt x="55" y="83"/>
                    <a:pt x="55" y="83"/>
                  </a:cubicBezTo>
                  <a:cubicBezTo>
                    <a:pt x="56" y="83"/>
                    <a:pt x="57" y="83"/>
                    <a:pt x="57" y="82"/>
                  </a:cubicBezTo>
                  <a:cubicBezTo>
                    <a:pt x="60" y="87"/>
                    <a:pt x="60" y="87"/>
                    <a:pt x="60" y="87"/>
                  </a:cubicBezTo>
                  <a:cubicBezTo>
                    <a:pt x="61" y="87"/>
                    <a:pt x="61" y="87"/>
                    <a:pt x="62" y="86"/>
                  </a:cubicBezTo>
                  <a:cubicBezTo>
                    <a:pt x="62" y="86"/>
                    <a:pt x="63" y="86"/>
                    <a:pt x="63" y="86"/>
                  </a:cubicBezTo>
                  <a:cubicBezTo>
                    <a:pt x="61" y="80"/>
                    <a:pt x="61" y="80"/>
                    <a:pt x="61" y="80"/>
                  </a:cubicBezTo>
                  <a:cubicBezTo>
                    <a:pt x="62" y="80"/>
                    <a:pt x="63" y="80"/>
                    <a:pt x="64" y="79"/>
                  </a:cubicBezTo>
                  <a:cubicBezTo>
                    <a:pt x="67" y="83"/>
                    <a:pt x="67" y="83"/>
                    <a:pt x="67" y="83"/>
                  </a:cubicBezTo>
                  <a:cubicBezTo>
                    <a:pt x="68" y="83"/>
                    <a:pt x="69" y="82"/>
                    <a:pt x="70" y="81"/>
                  </a:cubicBezTo>
                  <a:cubicBezTo>
                    <a:pt x="67" y="76"/>
                    <a:pt x="67" y="76"/>
                    <a:pt x="67" y="76"/>
                  </a:cubicBezTo>
                  <a:cubicBezTo>
                    <a:pt x="68" y="76"/>
                    <a:pt x="68" y="75"/>
                    <a:pt x="69" y="75"/>
                  </a:cubicBezTo>
                  <a:cubicBezTo>
                    <a:pt x="73" y="78"/>
                    <a:pt x="73" y="78"/>
                    <a:pt x="73" y="78"/>
                  </a:cubicBezTo>
                  <a:cubicBezTo>
                    <a:pt x="74" y="77"/>
                    <a:pt x="75" y="77"/>
                    <a:pt x="76" y="76"/>
                  </a:cubicBezTo>
                  <a:cubicBezTo>
                    <a:pt x="72" y="72"/>
                    <a:pt x="72" y="72"/>
                    <a:pt x="72" y="72"/>
                  </a:cubicBezTo>
                  <a:cubicBezTo>
                    <a:pt x="73" y="71"/>
                    <a:pt x="73" y="70"/>
                    <a:pt x="74" y="69"/>
                  </a:cubicBezTo>
                  <a:cubicBezTo>
                    <a:pt x="78" y="72"/>
                    <a:pt x="78" y="72"/>
                    <a:pt x="78" y="72"/>
                  </a:cubicBezTo>
                  <a:cubicBezTo>
                    <a:pt x="79" y="71"/>
                    <a:pt x="80" y="70"/>
                    <a:pt x="80" y="69"/>
                  </a:cubicBezTo>
                  <a:cubicBezTo>
                    <a:pt x="76" y="66"/>
                    <a:pt x="76" y="66"/>
                    <a:pt x="76" y="66"/>
                  </a:cubicBezTo>
                  <a:cubicBezTo>
                    <a:pt x="76" y="65"/>
                    <a:pt x="77" y="64"/>
                    <a:pt x="77" y="63"/>
                  </a:cubicBezTo>
                  <a:cubicBezTo>
                    <a:pt x="82" y="65"/>
                    <a:pt x="82" y="65"/>
                    <a:pt x="82" y="65"/>
                  </a:cubicBezTo>
                  <a:cubicBezTo>
                    <a:pt x="83" y="64"/>
                    <a:pt x="83" y="63"/>
                    <a:pt x="84" y="62"/>
                  </a:cubicBezTo>
                  <a:cubicBezTo>
                    <a:pt x="79" y="59"/>
                    <a:pt x="79" y="59"/>
                    <a:pt x="79" y="59"/>
                  </a:cubicBezTo>
                  <a:cubicBezTo>
                    <a:pt x="79" y="58"/>
                    <a:pt x="80" y="58"/>
                    <a:pt x="80" y="57"/>
                  </a:cubicBezTo>
                  <a:cubicBezTo>
                    <a:pt x="85" y="58"/>
                    <a:pt x="85" y="58"/>
                    <a:pt x="85" y="58"/>
                  </a:cubicBezTo>
                  <a:cubicBezTo>
                    <a:pt x="85" y="56"/>
                    <a:pt x="86" y="55"/>
                    <a:pt x="86" y="54"/>
                  </a:cubicBezTo>
                  <a:cubicBezTo>
                    <a:pt x="81" y="52"/>
                    <a:pt x="81" y="52"/>
                    <a:pt x="81" y="52"/>
                  </a:cubicBezTo>
                  <a:cubicBezTo>
                    <a:pt x="81" y="51"/>
                    <a:pt x="81" y="51"/>
                    <a:pt x="81" y="50"/>
                  </a:cubicBezTo>
                  <a:cubicBezTo>
                    <a:pt x="86" y="49"/>
                    <a:pt x="86" y="49"/>
                    <a:pt x="86" y="49"/>
                  </a:cubicBezTo>
                  <a:cubicBezTo>
                    <a:pt x="87" y="48"/>
                    <a:pt x="87" y="47"/>
                    <a:pt x="87" y="46"/>
                  </a:cubicBezTo>
                  <a:cubicBezTo>
                    <a:pt x="81" y="45"/>
                    <a:pt x="81" y="45"/>
                    <a:pt x="81" y="45"/>
                  </a:cubicBezTo>
                  <a:cubicBezTo>
                    <a:pt x="81" y="44"/>
                    <a:pt x="81" y="43"/>
                    <a:pt x="81" y="43"/>
                  </a:cubicBezTo>
                  <a:cubicBezTo>
                    <a:pt x="86" y="41"/>
                    <a:pt x="86" y="41"/>
                    <a:pt x="86" y="41"/>
                  </a:cubicBezTo>
                  <a:cubicBezTo>
                    <a:pt x="86" y="40"/>
                    <a:pt x="86" y="39"/>
                    <a:pt x="86" y="38"/>
                  </a:cubicBezTo>
                  <a:cubicBezTo>
                    <a:pt x="81" y="38"/>
                    <a:pt x="81" y="38"/>
                    <a:pt x="81" y="38"/>
                  </a:cubicBezTo>
                  <a:cubicBezTo>
                    <a:pt x="81" y="37"/>
                    <a:pt x="80" y="36"/>
                    <a:pt x="80" y="35"/>
                  </a:cubicBezTo>
                  <a:cubicBezTo>
                    <a:pt x="85" y="33"/>
                    <a:pt x="85" y="33"/>
                    <a:pt x="85" y="33"/>
                  </a:cubicBezTo>
                  <a:cubicBezTo>
                    <a:pt x="85" y="32"/>
                    <a:pt x="84" y="31"/>
                    <a:pt x="84" y="30"/>
                  </a:cubicBezTo>
                  <a:cubicBezTo>
                    <a:pt x="79" y="31"/>
                    <a:pt x="79" y="31"/>
                    <a:pt x="79" y="31"/>
                  </a:cubicBezTo>
                  <a:cubicBezTo>
                    <a:pt x="79" y="30"/>
                    <a:pt x="78" y="30"/>
                    <a:pt x="78" y="29"/>
                  </a:cubicBezTo>
                  <a:close/>
                  <a:moveTo>
                    <a:pt x="74" y="28"/>
                  </a:moveTo>
                  <a:cubicBezTo>
                    <a:pt x="58" y="36"/>
                    <a:pt x="58" y="36"/>
                    <a:pt x="58" y="36"/>
                  </a:cubicBezTo>
                  <a:cubicBezTo>
                    <a:pt x="56" y="32"/>
                    <a:pt x="54" y="30"/>
                    <a:pt x="50" y="29"/>
                  </a:cubicBezTo>
                  <a:cubicBezTo>
                    <a:pt x="56" y="12"/>
                    <a:pt x="56" y="12"/>
                    <a:pt x="56" y="12"/>
                  </a:cubicBezTo>
                  <a:cubicBezTo>
                    <a:pt x="64" y="15"/>
                    <a:pt x="70" y="20"/>
                    <a:pt x="74" y="28"/>
                  </a:cubicBezTo>
                  <a:close/>
                  <a:moveTo>
                    <a:pt x="47" y="55"/>
                  </a:moveTo>
                  <a:cubicBezTo>
                    <a:pt x="43" y="57"/>
                    <a:pt x="37" y="55"/>
                    <a:pt x="34" y="50"/>
                  </a:cubicBezTo>
                  <a:cubicBezTo>
                    <a:pt x="32" y="45"/>
                    <a:pt x="34" y="39"/>
                    <a:pt x="39" y="36"/>
                  </a:cubicBezTo>
                  <a:cubicBezTo>
                    <a:pt x="44" y="34"/>
                    <a:pt x="50" y="36"/>
                    <a:pt x="52" y="41"/>
                  </a:cubicBezTo>
                  <a:cubicBezTo>
                    <a:pt x="54" y="46"/>
                    <a:pt x="52" y="52"/>
                    <a:pt x="47" y="55"/>
                  </a:cubicBezTo>
                  <a:close/>
                  <a:moveTo>
                    <a:pt x="53" y="10"/>
                  </a:moveTo>
                  <a:cubicBezTo>
                    <a:pt x="47" y="27"/>
                    <a:pt x="47" y="27"/>
                    <a:pt x="47" y="27"/>
                  </a:cubicBezTo>
                  <a:cubicBezTo>
                    <a:pt x="44" y="27"/>
                    <a:pt x="41" y="27"/>
                    <a:pt x="37" y="28"/>
                  </a:cubicBezTo>
                  <a:cubicBezTo>
                    <a:pt x="30" y="12"/>
                    <a:pt x="30" y="12"/>
                    <a:pt x="30" y="12"/>
                  </a:cubicBezTo>
                  <a:cubicBezTo>
                    <a:pt x="37" y="8"/>
                    <a:pt x="46" y="8"/>
                    <a:pt x="53" y="10"/>
                  </a:cubicBezTo>
                  <a:close/>
                  <a:moveTo>
                    <a:pt x="27" y="13"/>
                  </a:moveTo>
                  <a:cubicBezTo>
                    <a:pt x="34" y="30"/>
                    <a:pt x="34" y="30"/>
                    <a:pt x="34" y="30"/>
                  </a:cubicBezTo>
                  <a:cubicBezTo>
                    <a:pt x="31" y="31"/>
                    <a:pt x="29" y="34"/>
                    <a:pt x="27" y="37"/>
                  </a:cubicBezTo>
                  <a:cubicBezTo>
                    <a:pt x="11" y="31"/>
                    <a:pt x="11" y="31"/>
                    <a:pt x="11" y="31"/>
                  </a:cubicBezTo>
                  <a:cubicBezTo>
                    <a:pt x="14" y="24"/>
                    <a:pt x="19" y="17"/>
                    <a:pt x="27" y="13"/>
                  </a:cubicBezTo>
                  <a:close/>
                  <a:moveTo>
                    <a:pt x="10" y="35"/>
                  </a:moveTo>
                  <a:cubicBezTo>
                    <a:pt x="26" y="41"/>
                    <a:pt x="26" y="41"/>
                    <a:pt x="26" y="41"/>
                  </a:cubicBezTo>
                  <a:cubicBezTo>
                    <a:pt x="25" y="44"/>
                    <a:pt x="25" y="48"/>
                    <a:pt x="26" y="51"/>
                  </a:cubicBezTo>
                  <a:cubicBezTo>
                    <a:pt x="11" y="59"/>
                    <a:pt x="11" y="59"/>
                    <a:pt x="11" y="59"/>
                  </a:cubicBezTo>
                  <a:cubicBezTo>
                    <a:pt x="8" y="51"/>
                    <a:pt x="8" y="42"/>
                    <a:pt x="10" y="35"/>
                  </a:cubicBezTo>
                  <a:close/>
                  <a:moveTo>
                    <a:pt x="12" y="62"/>
                  </a:moveTo>
                  <a:cubicBezTo>
                    <a:pt x="28" y="55"/>
                    <a:pt x="28" y="55"/>
                    <a:pt x="28" y="55"/>
                  </a:cubicBezTo>
                  <a:cubicBezTo>
                    <a:pt x="30" y="58"/>
                    <a:pt x="32" y="60"/>
                    <a:pt x="36" y="62"/>
                  </a:cubicBezTo>
                  <a:cubicBezTo>
                    <a:pt x="30" y="79"/>
                    <a:pt x="30" y="79"/>
                    <a:pt x="30" y="79"/>
                  </a:cubicBezTo>
                  <a:cubicBezTo>
                    <a:pt x="22" y="76"/>
                    <a:pt x="16" y="70"/>
                    <a:pt x="12" y="62"/>
                  </a:cubicBezTo>
                  <a:close/>
                  <a:moveTo>
                    <a:pt x="33" y="80"/>
                  </a:moveTo>
                  <a:cubicBezTo>
                    <a:pt x="39" y="63"/>
                    <a:pt x="39" y="63"/>
                    <a:pt x="39" y="63"/>
                  </a:cubicBezTo>
                  <a:cubicBezTo>
                    <a:pt x="42" y="64"/>
                    <a:pt x="46" y="64"/>
                    <a:pt x="49" y="63"/>
                  </a:cubicBezTo>
                  <a:cubicBezTo>
                    <a:pt x="57" y="79"/>
                    <a:pt x="57" y="79"/>
                    <a:pt x="57" y="79"/>
                  </a:cubicBezTo>
                  <a:cubicBezTo>
                    <a:pt x="49" y="83"/>
                    <a:pt x="40" y="83"/>
                    <a:pt x="33" y="80"/>
                  </a:cubicBezTo>
                  <a:close/>
                  <a:moveTo>
                    <a:pt x="60" y="78"/>
                  </a:moveTo>
                  <a:cubicBezTo>
                    <a:pt x="52" y="61"/>
                    <a:pt x="52" y="61"/>
                    <a:pt x="52" y="61"/>
                  </a:cubicBezTo>
                  <a:cubicBezTo>
                    <a:pt x="55" y="59"/>
                    <a:pt x="58" y="56"/>
                    <a:pt x="59" y="53"/>
                  </a:cubicBezTo>
                  <a:cubicBezTo>
                    <a:pt x="76" y="59"/>
                    <a:pt x="76" y="59"/>
                    <a:pt x="76" y="59"/>
                  </a:cubicBezTo>
                  <a:cubicBezTo>
                    <a:pt x="73" y="67"/>
                    <a:pt x="67" y="73"/>
                    <a:pt x="60" y="78"/>
                  </a:cubicBezTo>
                  <a:close/>
                  <a:moveTo>
                    <a:pt x="77" y="56"/>
                  </a:moveTo>
                  <a:cubicBezTo>
                    <a:pt x="60" y="50"/>
                    <a:pt x="60" y="50"/>
                    <a:pt x="60" y="50"/>
                  </a:cubicBezTo>
                  <a:cubicBezTo>
                    <a:pt x="61" y="46"/>
                    <a:pt x="61" y="42"/>
                    <a:pt x="60" y="39"/>
                  </a:cubicBezTo>
                  <a:cubicBezTo>
                    <a:pt x="75" y="31"/>
                    <a:pt x="75" y="31"/>
                    <a:pt x="75" y="31"/>
                  </a:cubicBezTo>
                  <a:cubicBezTo>
                    <a:pt x="79" y="39"/>
                    <a:pt x="79" y="48"/>
                    <a:pt x="77"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86" name="Freeform 11"/>
            <p:cNvSpPr>
              <a:spLocks noEditPoints="1"/>
            </p:cNvSpPr>
            <p:nvPr/>
          </p:nvSpPr>
          <p:spPr bwMode="auto">
            <a:xfrm>
              <a:off x="1127125" y="2659063"/>
              <a:ext cx="39688" cy="41275"/>
            </a:xfrm>
            <a:custGeom>
              <a:avLst/>
              <a:gdLst>
                <a:gd name="T0" fmla="*/ 36 w 37"/>
                <a:gd name="T1" fmla="*/ 26 h 38"/>
                <a:gd name="T2" fmla="*/ 36 w 37"/>
                <a:gd name="T3" fmla="*/ 24 h 38"/>
                <a:gd name="T4" fmla="*/ 34 w 37"/>
                <a:gd name="T5" fmla="*/ 21 h 38"/>
                <a:gd name="T6" fmla="*/ 35 w 37"/>
                <a:gd name="T7" fmla="*/ 19 h 38"/>
                <a:gd name="T8" fmla="*/ 36 w 37"/>
                <a:gd name="T9" fmla="*/ 16 h 38"/>
                <a:gd name="T10" fmla="*/ 36 w 37"/>
                <a:gd name="T11" fmla="*/ 14 h 38"/>
                <a:gd name="T12" fmla="*/ 33 w 37"/>
                <a:gd name="T13" fmla="*/ 12 h 38"/>
                <a:gd name="T14" fmla="*/ 32 w 37"/>
                <a:gd name="T15" fmla="*/ 10 h 38"/>
                <a:gd name="T16" fmla="*/ 32 w 37"/>
                <a:gd name="T17" fmla="*/ 6 h 38"/>
                <a:gd name="T18" fmla="*/ 31 w 37"/>
                <a:gd name="T19" fmla="*/ 5 h 38"/>
                <a:gd name="T20" fmla="*/ 27 w 37"/>
                <a:gd name="T21" fmla="*/ 5 h 38"/>
                <a:gd name="T22" fmla="*/ 26 w 37"/>
                <a:gd name="T23" fmla="*/ 4 h 38"/>
                <a:gd name="T24" fmla="*/ 25 w 37"/>
                <a:gd name="T25" fmla="*/ 1 h 38"/>
                <a:gd name="T26" fmla="*/ 22 w 37"/>
                <a:gd name="T27" fmla="*/ 3 h 38"/>
                <a:gd name="T28" fmla="*/ 20 w 37"/>
                <a:gd name="T29" fmla="*/ 2 h 38"/>
                <a:gd name="T30" fmla="*/ 18 w 37"/>
                <a:gd name="T31" fmla="*/ 0 h 38"/>
                <a:gd name="T32" fmla="*/ 16 w 37"/>
                <a:gd name="T33" fmla="*/ 0 h 38"/>
                <a:gd name="T34" fmla="*/ 14 w 37"/>
                <a:gd name="T35" fmla="*/ 3 h 38"/>
                <a:gd name="T36" fmla="*/ 12 w 37"/>
                <a:gd name="T37" fmla="*/ 4 h 38"/>
                <a:gd name="T38" fmla="*/ 8 w 37"/>
                <a:gd name="T39" fmla="*/ 3 h 38"/>
                <a:gd name="T40" fmla="*/ 7 w 37"/>
                <a:gd name="T41" fmla="*/ 4 h 38"/>
                <a:gd name="T42" fmla="*/ 6 w 37"/>
                <a:gd name="T43" fmla="*/ 8 h 38"/>
                <a:gd name="T44" fmla="*/ 5 w 37"/>
                <a:gd name="T45" fmla="*/ 10 h 38"/>
                <a:gd name="T46" fmla="*/ 2 w 37"/>
                <a:gd name="T47" fmla="*/ 11 h 38"/>
                <a:gd name="T48" fmla="*/ 1 w 37"/>
                <a:gd name="T49" fmla="*/ 13 h 38"/>
                <a:gd name="T50" fmla="*/ 3 w 37"/>
                <a:gd name="T51" fmla="*/ 16 h 38"/>
                <a:gd name="T52" fmla="*/ 2 w 37"/>
                <a:gd name="T53" fmla="*/ 18 h 38"/>
                <a:gd name="T54" fmla="*/ 0 w 37"/>
                <a:gd name="T55" fmla="*/ 21 h 38"/>
                <a:gd name="T56" fmla="*/ 0 w 37"/>
                <a:gd name="T57" fmla="*/ 23 h 38"/>
                <a:gd name="T58" fmla="*/ 3 w 37"/>
                <a:gd name="T59" fmla="*/ 25 h 38"/>
                <a:gd name="T60" fmla="*/ 4 w 37"/>
                <a:gd name="T61" fmla="*/ 27 h 38"/>
                <a:gd name="T62" fmla="*/ 4 w 37"/>
                <a:gd name="T63" fmla="*/ 30 h 38"/>
                <a:gd name="T64" fmla="*/ 5 w 37"/>
                <a:gd name="T65" fmla="*/ 32 h 38"/>
                <a:gd name="T66" fmla="*/ 8 w 37"/>
                <a:gd name="T67" fmla="*/ 32 h 38"/>
                <a:gd name="T68" fmla="*/ 10 w 37"/>
                <a:gd name="T69" fmla="*/ 33 h 38"/>
                <a:gd name="T70" fmla="*/ 11 w 37"/>
                <a:gd name="T71" fmla="*/ 37 h 38"/>
                <a:gd name="T72" fmla="*/ 13 w 37"/>
                <a:gd name="T73" fmla="*/ 35 h 38"/>
                <a:gd name="T74" fmla="*/ 15 w 37"/>
                <a:gd name="T75" fmla="*/ 36 h 38"/>
                <a:gd name="T76" fmla="*/ 18 w 37"/>
                <a:gd name="T77" fmla="*/ 38 h 38"/>
                <a:gd name="T78" fmla="*/ 20 w 37"/>
                <a:gd name="T79" fmla="*/ 38 h 38"/>
                <a:gd name="T80" fmla="*/ 22 w 37"/>
                <a:gd name="T81" fmla="*/ 36 h 38"/>
                <a:gd name="T82" fmla="*/ 24 w 37"/>
                <a:gd name="T83" fmla="*/ 35 h 38"/>
                <a:gd name="T84" fmla="*/ 27 w 37"/>
                <a:gd name="T85" fmla="*/ 36 h 38"/>
                <a:gd name="T86" fmla="*/ 29 w 37"/>
                <a:gd name="T87" fmla="*/ 35 h 38"/>
                <a:gd name="T88" fmla="*/ 30 w 37"/>
                <a:gd name="T89" fmla="*/ 31 h 38"/>
                <a:gd name="T90" fmla="*/ 31 w 37"/>
                <a:gd name="T91" fmla="*/ 30 h 38"/>
                <a:gd name="T92" fmla="*/ 34 w 37"/>
                <a:gd name="T93" fmla="*/ 29 h 38"/>
                <a:gd name="T94" fmla="*/ 32 w 37"/>
                <a:gd name="T95" fmla="*/ 25 h 38"/>
                <a:gd name="T96" fmla="*/ 32 w 37"/>
                <a:gd name="T97" fmla="*/ 14 h 38"/>
                <a:gd name="T98" fmla="*/ 15 w 37"/>
                <a:gd name="T99" fmla="*/ 17 h 38"/>
                <a:gd name="T100" fmla="*/ 17 w 37"/>
                <a:gd name="T101" fmla="*/ 23 h 38"/>
                <a:gd name="T102" fmla="*/ 22 w 37"/>
                <a:gd name="T103" fmla="*/ 12 h 38"/>
                <a:gd name="T104" fmla="*/ 24 w 37"/>
                <a:gd name="T105" fmla="*/ 5 h 38"/>
                <a:gd name="T106" fmla="*/ 14 w 37"/>
                <a:gd name="T107" fmla="*/ 4 h 38"/>
                <a:gd name="T108" fmla="*/ 15 w 37"/>
                <a:gd name="T109" fmla="*/ 12 h 38"/>
                <a:gd name="T110" fmla="*/ 13 w 37"/>
                <a:gd name="T111" fmla="*/ 5 h 38"/>
                <a:gd name="T112" fmla="*/ 11 w 37"/>
                <a:gd name="T113" fmla="*/ 21 h 38"/>
                <a:gd name="T114" fmla="*/ 5 w 37"/>
                <a:gd name="T115" fmla="*/ 25 h 38"/>
                <a:gd name="T116" fmla="*/ 12 w 37"/>
                <a:gd name="T117" fmla="*/ 33 h 38"/>
                <a:gd name="T118" fmla="*/ 16 w 37"/>
                <a:gd name="T119" fmla="*/ 26 h 38"/>
                <a:gd name="T120" fmla="*/ 13 w 37"/>
                <a:gd name="T121" fmla="*/ 33 h 38"/>
                <a:gd name="T122" fmla="*/ 25 w 37"/>
                <a:gd name="T123"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8">
                  <a:moveTo>
                    <a:pt x="33" y="26"/>
                  </a:moveTo>
                  <a:cubicBezTo>
                    <a:pt x="35" y="27"/>
                    <a:pt x="35" y="27"/>
                    <a:pt x="35" y="27"/>
                  </a:cubicBezTo>
                  <a:cubicBezTo>
                    <a:pt x="35" y="27"/>
                    <a:pt x="35" y="26"/>
                    <a:pt x="36" y="26"/>
                  </a:cubicBezTo>
                  <a:cubicBezTo>
                    <a:pt x="34" y="25"/>
                    <a:pt x="34" y="25"/>
                    <a:pt x="34" y="25"/>
                  </a:cubicBezTo>
                  <a:cubicBezTo>
                    <a:pt x="34" y="24"/>
                    <a:pt x="34" y="24"/>
                    <a:pt x="34" y="24"/>
                  </a:cubicBezTo>
                  <a:cubicBezTo>
                    <a:pt x="36" y="24"/>
                    <a:pt x="36" y="24"/>
                    <a:pt x="36" y="24"/>
                  </a:cubicBezTo>
                  <a:cubicBezTo>
                    <a:pt x="36" y="23"/>
                    <a:pt x="36" y="23"/>
                    <a:pt x="37" y="22"/>
                  </a:cubicBezTo>
                  <a:cubicBezTo>
                    <a:pt x="34" y="22"/>
                    <a:pt x="34" y="22"/>
                    <a:pt x="34" y="22"/>
                  </a:cubicBezTo>
                  <a:cubicBezTo>
                    <a:pt x="34" y="21"/>
                    <a:pt x="34" y="21"/>
                    <a:pt x="34" y="21"/>
                  </a:cubicBezTo>
                  <a:cubicBezTo>
                    <a:pt x="37" y="20"/>
                    <a:pt x="37" y="20"/>
                    <a:pt x="37" y="20"/>
                  </a:cubicBezTo>
                  <a:cubicBezTo>
                    <a:pt x="37" y="20"/>
                    <a:pt x="37" y="20"/>
                    <a:pt x="37" y="19"/>
                  </a:cubicBezTo>
                  <a:cubicBezTo>
                    <a:pt x="35" y="19"/>
                    <a:pt x="35" y="19"/>
                    <a:pt x="35" y="19"/>
                  </a:cubicBezTo>
                  <a:cubicBezTo>
                    <a:pt x="35" y="18"/>
                    <a:pt x="34" y="18"/>
                    <a:pt x="34" y="18"/>
                  </a:cubicBezTo>
                  <a:cubicBezTo>
                    <a:pt x="37" y="17"/>
                    <a:pt x="37" y="17"/>
                    <a:pt x="37" y="17"/>
                  </a:cubicBezTo>
                  <a:cubicBezTo>
                    <a:pt x="37" y="17"/>
                    <a:pt x="37" y="16"/>
                    <a:pt x="36" y="16"/>
                  </a:cubicBezTo>
                  <a:cubicBezTo>
                    <a:pt x="34" y="16"/>
                    <a:pt x="34" y="16"/>
                    <a:pt x="34" y="16"/>
                  </a:cubicBezTo>
                  <a:cubicBezTo>
                    <a:pt x="34" y="15"/>
                    <a:pt x="34" y="15"/>
                    <a:pt x="34" y="15"/>
                  </a:cubicBezTo>
                  <a:cubicBezTo>
                    <a:pt x="36" y="14"/>
                    <a:pt x="36" y="14"/>
                    <a:pt x="36" y="14"/>
                  </a:cubicBezTo>
                  <a:cubicBezTo>
                    <a:pt x="36" y="13"/>
                    <a:pt x="36" y="13"/>
                    <a:pt x="36" y="12"/>
                  </a:cubicBezTo>
                  <a:cubicBezTo>
                    <a:pt x="33" y="13"/>
                    <a:pt x="33" y="13"/>
                    <a:pt x="33" y="13"/>
                  </a:cubicBezTo>
                  <a:cubicBezTo>
                    <a:pt x="33" y="13"/>
                    <a:pt x="33" y="12"/>
                    <a:pt x="33" y="12"/>
                  </a:cubicBezTo>
                  <a:cubicBezTo>
                    <a:pt x="35" y="11"/>
                    <a:pt x="35" y="11"/>
                    <a:pt x="35" y="11"/>
                  </a:cubicBezTo>
                  <a:cubicBezTo>
                    <a:pt x="35" y="10"/>
                    <a:pt x="34" y="10"/>
                    <a:pt x="34" y="9"/>
                  </a:cubicBezTo>
                  <a:cubicBezTo>
                    <a:pt x="32" y="10"/>
                    <a:pt x="32" y="10"/>
                    <a:pt x="32" y="10"/>
                  </a:cubicBezTo>
                  <a:cubicBezTo>
                    <a:pt x="32" y="10"/>
                    <a:pt x="32" y="10"/>
                    <a:pt x="31" y="9"/>
                  </a:cubicBezTo>
                  <a:cubicBezTo>
                    <a:pt x="33" y="8"/>
                    <a:pt x="33" y="8"/>
                    <a:pt x="33" y="8"/>
                  </a:cubicBezTo>
                  <a:cubicBezTo>
                    <a:pt x="33" y="7"/>
                    <a:pt x="32" y="7"/>
                    <a:pt x="32" y="6"/>
                  </a:cubicBezTo>
                  <a:cubicBezTo>
                    <a:pt x="30" y="8"/>
                    <a:pt x="30" y="8"/>
                    <a:pt x="30" y="8"/>
                  </a:cubicBezTo>
                  <a:cubicBezTo>
                    <a:pt x="30" y="8"/>
                    <a:pt x="30" y="7"/>
                    <a:pt x="30" y="7"/>
                  </a:cubicBezTo>
                  <a:cubicBezTo>
                    <a:pt x="31" y="5"/>
                    <a:pt x="31" y="5"/>
                    <a:pt x="31" y="5"/>
                  </a:cubicBezTo>
                  <a:cubicBezTo>
                    <a:pt x="31" y="5"/>
                    <a:pt x="30" y="4"/>
                    <a:pt x="30" y="4"/>
                  </a:cubicBezTo>
                  <a:cubicBezTo>
                    <a:pt x="28" y="6"/>
                    <a:pt x="28" y="6"/>
                    <a:pt x="28" y="6"/>
                  </a:cubicBezTo>
                  <a:cubicBezTo>
                    <a:pt x="28" y="6"/>
                    <a:pt x="28" y="5"/>
                    <a:pt x="27" y="5"/>
                  </a:cubicBezTo>
                  <a:cubicBezTo>
                    <a:pt x="28" y="3"/>
                    <a:pt x="28" y="3"/>
                    <a:pt x="28" y="3"/>
                  </a:cubicBezTo>
                  <a:cubicBezTo>
                    <a:pt x="28" y="3"/>
                    <a:pt x="27" y="2"/>
                    <a:pt x="27" y="2"/>
                  </a:cubicBezTo>
                  <a:cubicBezTo>
                    <a:pt x="26" y="4"/>
                    <a:pt x="26" y="4"/>
                    <a:pt x="26" y="4"/>
                  </a:cubicBezTo>
                  <a:cubicBezTo>
                    <a:pt x="26" y="4"/>
                    <a:pt x="25" y="4"/>
                    <a:pt x="25" y="4"/>
                  </a:cubicBezTo>
                  <a:cubicBezTo>
                    <a:pt x="25" y="4"/>
                    <a:pt x="25" y="4"/>
                    <a:pt x="25" y="4"/>
                  </a:cubicBezTo>
                  <a:cubicBezTo>
                    <a:pt x="25" y="1"/>
                    <a:pt x="25" y="1"/>
                    <a:pt x="25" y="1"/>
                  </a:cubicBezTo>
                  <a:cubicBezTo>
                    <a:pt x="25" y="1"/>
                    <a:pt x="24" y="1"/>
                    <a:pt x="24" y="1"/>
                  </a:cubicBezTo>
                  <a:cubicBezTo>
                    <a:pt x="23" y="3"/>
                    <a:pt x="23" y="3"/>
                    <a:pt x="23" y="3"/>
                  </a:cubicBezTo>
                  <a:cubicBezTo>
                    <a:pt x="23" y="3"/>
                    <a:pt x="22" y="3"/>
                    <a:pt x="22" y="3"/>
                  </a:cubicBezTo>
                  <a:cubicBezTo>
                    <a:pt x="22" y="0"/>
                    <a:pt x="22" y="0"/>
                    <a:pt x="22" y="0"/>
                  </a:cubicBezTo>
                  <a:cubicBezTo>
                    <a:pt x="22" y="0"/>
                    <a:pt x="21" y="0"/>
                    <a:pt x="21" y="0"/>
                  </a:cubicBezTo>
                  <a:cubicBezTo>
                    <a:pt x="20" y="2"/>
                    <a:pt x="20" y="2"/>
                    <a:pt x="20" y="2"/>
                  </a:cubicBezTo>
                  <a:cubicBezTo>
                    <a:pt x="20" y="2"/>
                    <a:pt x="20" y="2"/>
                    <a:pt x="19" y="2"/>
                  </a:cubicBezTo>
                  <a:cubicBezTo>
                    <a:pt x="19" y="0"/>
                    <a:pt x="19" y="0"/>
                    <a:pt x="19" y="0"/>
                  </a:cubicBezTo>
                  <a:cubicBezTo>
                    <a:pt x="19" y="0"/>
                    <a:pt x="18" y="0"/>
                    <a:pt x="18" y="0"/>
                  </a:cubicBezTo>
                  <a:cubicBezTo>
                    <a:pt x="17" y="2"/>
                    <a:pt x="17" y="2"/>
                    <a:pt x="17" y="2"/>
                  </a:cubicBezTo>
                  <a:cubicBezTo>
                    <a:pt x="17" y="2"/>
                    <a:pt x="17" y="2"/>
                    <a:pt x="16" y="2"/>
                  </a:cubicBezTo>
                  <a:cubicBezTo>
                    <a:pt x="16" y="0"/>
                    <a:pt x="16" y="0"/>
                    <a:pt x="16" y="0"/>
                  </a:cubicBezTo>
                  <a:cubicBezTo>
                    <a:pt x="15" y="0"/>
                    <a:pt x="15" y="0"/>
                    <a:pt x="14" y="0"/>
                  </a:cubicBezTo>
                  <a:cubicBezTo>
                    <a:pt x="15" y="3"/>
                    <a:pt x="15" y="3"/>
                    <a:pt x="15" y="3"/>
                  </a:cubicBezTo>
                  <a:cubicBezTo>
                    <a:pt x="14" y="3"/>
                    <a:pt x="14" y="3"/>
                    <a:pt x="14" y="3"/>
                  </a:cubicBezTo>
                  <a:cubicBezTo>
                    <a:pt x="13" y="1"/>
                    <a:pt x="13" y="1"/>
                    <a:pt x="13" y="1"/>
                  </a:cubicBezTo>
                  <a:cubicBezTo>
                    <a:pt x="12" y="1"/>
                    <a:pt x="12" y="1"/>
                    <a:pt x="11" y="2"/>
                  </a:cubicBezTo>
                  <a:cubicBezTo>
                    <a:pt x="12" y="4"/>
                    <a:pt x="12" y="4"/>
                    <a:pt x="12" y="4"/>
                  </a:cubicBezTo>
                  <a:cubicBezTo>
                    <a:pt x="12" y="4"/>
                    <a:pt x="11" y="4"/>
                    <a:pt x="11" y="4"/>
                  </a:cubicBezTo>
                  <a:cubicBezTo>
                    <a:pt x="10" y="2"/>
                    <a:pt x="10" y="2"/>
                    <a:pt x="10" y="2"/>
                  </a:cubicBezTo>
                  <a:cubicBezTo>
                    <a:pt x="9" y="3"/>
                    <a:pt x="9" y="3"/>
                    <a:pt x="8" y="3"/>
                  </a:cubicBezTo>
                  <a:cubicBezTo>
                    <a:pt x="9" y="5"/>
                    <a:pt x="9" y="5"/>
                    <a:pt x="9" y="5"/>
                  </a:cubicBezTo>
                  <a:cubicBezTo>
                    <a:pt x="9" y="6"/>
                    <a:pt x="9" y="6"/>
                    <a:pt x="8" y="6"/>
                  </a:cubicBezTo>
                  <a:cubicBezTo>
                    <a:pt x="7" y="4"/>
                    <a:pt x="7" y="4"/>
                    <a:pt x="7" y="4"/>
                  </a:cubicBezTo>
                  <a:cubicBezTo>
                    <a:pt x="6" y="5"/>
                    <a:pt x="6" y="5"/>
                    <a:pt x="6" y="5"/>
                  </a:cubicBezTo>
                  <a:cubicBezTo>
                    <a:pt x="7" y="7"/>
                    <a:pt x="7" y="7"/>
                    <a:pt x="7" y="7"/>
                  </a:cubicBezTo>
                  <a:cubicBezTo>
                    <a:pt x="7" y="7"/>
                    <a:pt x="7" y="8"/>
                    <a:pt x="6" y="8"/>
                  </a:cubicBezTo>
                  <a:cubicBezTo>
                    <a:pt x="4" y="7"/>
                    <a:pt x="4" y="7"/>
                    <a:pt x="4" y="7"/>
                  </a:cubicBezTo>
                  <a:cubicBezTo>
                    <a:pt x="4" y="7"/>
                    <a:pt x="4" y="8"/>
                    <a:pt x="4" y="8"/>
                  </a:cubicBezTo>
                  <a:cubicBezTo>
                    <a:pt x="5" y="10"/>
                    <a:pt x="5" y="10"/>
                    <a:pt x="5" y="10"/>
                  </a:cubicBezTo>
                  <a:cubicBezTo>
                    <a:pt x="5" y="10"/>
                    <a:pt x="5" y="10"/>
                    <a:pt x="5" y="10"/>
                  </a:cubicBezTo>
                  <a:cubicBezTo>
                    <a:pt x="3" y="10"/>
                    <a:pt x="3" y="10"/>
                    <a:pt x="3" y="10"/>
                  </a:cubicBezTo>
                  <a:cubicBezTo>
                    <a:pt x="2" y="10"/>
                    <a:pt x="2" y="10"/>
                    <a:pt x="2" y="11"/>
                  </a:cubicBezTo>
                  <a:cubicBezTo>
                    <a:pt x="4" y="12"/>
                    <a:pt x="4" y="12"/>
                    <a:pt x="4" y="12"/>
                  </a:cubicBezTo>
                  <a:cubicBezTo>
                    <a:pt x="4" y="12"/>
                    <a:pt x="4" y="13"/>
                    <a:pt x="3" y="13"/>
                  </a:cubicBezTo>
                  <a:cubicBezTo>
                    <a:pt x="1" y="13"/>
                    <a:pt x="1" y="13"/>
                    <a:pt x="1" y="13"/>
                  </a:cubicBezTo>
                  <a:cubicBezTo>
                    <a:pt x="1" y="13"/>
                    <a:pt x="1" y="14"/>
                    <a:pt x="1" y="14"/>
                  </a:cubicBezTo>
                  <a:cubicBezTo>
                    <a:pt x="3" y="15"/>
                    <a:pt x="3" y="15"/>
                    <a:pt x="3" y="15"/>
                  </a:cubicBezTo>
                  <a:cubicBezTo>
                    <a:pt x="3" y="15"/>
                    <a:pt x="3" y="16"/>
                    <a:pt x="3" y="16"/>
                  </a:cubicBezTo>
                  <a:cubicBezTo>
                    <a:pt x="0" y="16"/>
                    <a:pt x="0" y="16"/>
                    <a:pt x="0" y="16"/>
                  </a:cubicBezTo>
                  <a:cubicBezTo>
                    <a:pt x="0" y="16"/>
                    <a:pt x="0" y="17"/>
                    <a:pt x="0" y="17"/>
                  </a:cubicBezTo>
                  <a:cubicBezTo>
                    <a:pt x="2" y="18"/>
                    <a:pt x="2" y="18"/>
                    <a:pt x="2" y="18"/>
                  </a:cubicBezTo>
                  <a:cubicBezTo>
                    <a:pt x="2" y="18"/>
                    <a:pt x="2" y="19"/>
                    <a:pt x="2" y="19"/>
                  </a:cubicBezTo>
                  <a:cubicBezTo>
                    <a:pt x="0" y="19"/>
                    <a:pt x="0" y="19"/>
                    <a:pt x="0" y="19"/>
                  </a:cubicBezTo>
                  <a:cubicBezTo>
                    <a:pt x="0" y="20"/>
                    <a:pt x="0" y="20"/>
                    <a:pt x="0" y="21"/>
                  </a:cubicBezTo>
                  <a:cubicBezTo>
                    <a:pt x="2" y="21"/>
                    <a:pt x="2" y="21"/>
                    <a:pt x="2" y="21"/>
                  </a:cubicBezTo>
                  <a:cubicBezTo>
                    <a:pt x="3" y="21"/>
                    <a:pt x="3" y="22"/>
                    <a:pt x="3" y="22"/>
                  </a:cubicBezTo>
                  <a:cubicBezTo>
                    <a:pt x="0" y="23"/>
                    <a:pt x="0" y="23"/>
                    <a:pt x="0" y="23"/>
                  </a:cubicBezTo>
                  <a:cubicBezTo>
                    <a:pt x="1" y="23"/>
                    <a:pt x="1" y="24"/>
                    <a:pt x="1" y="24"/>
                  </a:cubicBezTo>
                  <a:cubicBezTo>
                    <a:pt x="3" y="24"/>
                    <a:pt x="3" y="24"/>
                    <a:pt x="3" y="24"/>
                  </a:cubicBezTo>
                  <a:cubicBezTo>
                    <a:pt x="3" y="24"/>
                    <a:pt x="3" y="25"/>
                    <a:pt x="3" y="25"/>
                  </a:cubicBezTo>
                  <a:cubicBezTo>
                    <a:pt x="1" y="26"/>
                    <a:pt x="1" y="26"/>
                    <a:pt x="1" y="26"/>
                  </a:cubicBezTo>
                  <a:cubicBezTo>
                    <a:pt x="2" y="27"/>
                    <a:pt x="2" y="27"/>
                    <a:pt x="2" y="27"/>
                  </a:cubicBezTo>
                  <a:cubicBezTo>
                    <a:pt x="4" y="27"/>
                    <a:pt x="4" y="27"/>
                    <a:pt x="4" y="27"/>
                  </a:cubicBezTo>
                  <a:cubicBezTo>
                    <a:pt x="4" y="27"/>
                    <a:pt x="4" y="27"/>
                    <a:pt x="5" y="28"/>
                  </a:cubicBezTo>
                  <a:cubicBezTo>
                    <a:pt x="3" y="29"/>
                    <a:pt x="3" y="29"/>
                    <a:pt x="3" y="29"/>
                  </a:cubicBezTo>
                  <a:cubicBezTo>
                    <a:pt x="3" y="30"/>
                    <a:pt x="3" y="30"/>
                    <a:pt x="4" y="30"/>
                  </a:cubicBezTo>
                  <a:cubicBezTo>
                    <a:pt x="6" y="29"/>
                    <a:pt x="6" y="29"/>
                    <a:pt x="6" y="29"/>
                  </a:cubicBezTo>
                  <a:cubicBezTo>
                    <a:pt x="6" y="30"/>
                    <a:pt x="6" y="30"/>
                    <a:pt x="6" y="30"/>
                  </a:cubicBezTo>
                  <a:cubicBezTo>
                    <a:pt x="5" y="32"/>
                    <a:pt x="5" y="32"/>
                    <a:pt x="5" y="32"/>
                  </a:cubicBezTo>
                  <a:cubicBezTo>
                    <a:pt x="5" y="32"/>
                    <a:pt x="5" y="33"/>
                    <a:pt x="6" y="33"/>
                  </a:cubicBezTo>
                  <a:cubicBezTo>
                    <a:pt x="8" y="32"/>
                    <a:pt x="8" y="32"/>
                    <a:pt x="8" y="32"/>
                  </a:cubicBezTo>
                  <a:cubicBezTo>
                    <a:pt x="8" y="32"/>
                    <a:pt x="8" y="32"/>
                    <a:pt x="8" y="32"/>
                  </a:cubicBezTo>
                  <a:cubicBezTo>
                    <a:pt x="7" y="34"/>
                    <a:pt x="7" y="34"/>
                    <a:pt x="7" y="34"/>
                  </a:cubicBezTo>
                  <a:cubicBezTo>
                    <a:pt x="8" y="35"/>
                    <a:pt x="8" y="35"/>
                    <a:pt x="8" y="35"/>
                  </a:cubicBezTo>
                  <a:cubicBezTo>
                    <a:pt x="10" y="33"/>
                    <a:pt x="10" y="33"/>
                    <a:pt x="10" y="33"/>
                  </a:cubicBezTo>
                  <a:cubicBezTo>
                    <a:pt x="10" y="34"/>
                    <a:pt x="11" y="34"/>
                    <a:pt x="11" y="34"/>
                  </a:cubicBezTo>
                  <a:cubicBezTo>
                    <a:pt x="10" y="36"/>
                    <a:pt x="10" y="36"/>
                    <a:pt x="10" y="36"/>
                  </a:cubicBezTo>
                  <a:cubicBezTo>
                    <a:pt x="10" y="36"/>
                    <a:pt x="11" y="36"/>
                    <a:pt x="11" y="37"/>
                  </a:cubicBezTo>
                  <a:cubicBezTo>
                    <a:pt x="11" y="37"/>
                    <a:pt x="11" y="37"/>
                    <a:pt x="11" y="37"/>
                  </a:cubicBezTo>
                  <a:cubicBezTo>
                    <a:pt x="12" y="35"/>
                    <a:pt x="12" y="35"/>
                    <a:pt x="12" y="35"/>
                  </a:cubicBezTo>
                  <a:cubicBezTo>
                    <a:pt x="13" y="35"/>
                    <a:pt x="13" y="35"/>
                    <a:pt x="13" y="35"/>
                  </a:cubicBezTo>
                  <a:cubicBezTo>
                    <a:pt x="13" y="37"/>
                    <a:pt x="13" y="37"/>
                    <a:pt x="13" y="37"/>
                  </a:cubicBezTo>
                  <a:cubicBezTo>
                    <a:pt x="14" y="38"/>
                    <a:pt x="14" y="38"/>
                    <a:pt x="14" y="38"/>
                  </a:cubicBezTo>
                  <a:cubicBezTo>
                    <a:pt x="15" y="36"/>
                    <a:pt x="15" y="36"/>
                    <a:pt x="15" y="36"/>
                  </a:cubicBezTo>
                  <a:cubicBezTo>
                    <a:pt x="16" y="36"/>
                    <a:pt x="16" y="36"/>
                    <a:pt x="16" y="36"/>
                  </a:cubicBezTo>
                  <a:cubicBezTo>
                    <a:pt x="16" y="38"/>
                    <a:pt x="16" y="38"/>
                    <a:pt x="16" y="38"/>
                  </a:cubicBezTo>
                  <a:cubicBezTo>
                    <a:pt x="17" y="38"/>
                    <a:pt x="17" y="38"/>
                    <a:pt x="18" y="38"/>
                  </a:cubicBezTo>
                  <a:cubicBezTo>
                    <a:pt x="18" y="36"/>
                    <a:pt x="18" y="36"/>
                    <a:pt x="18" y="36"/>
                  </a:cubicBezTo>
                  <a:cubicBezTo>
                    <a:pt x="18" y="36"/>
                    <a:pt x="19" y="36"/>
                    <a:pt x="19" y="36"/>
                  </a:cubicBezTo>
                  <a:cubicBezTo>
                    <a:pt x="20" y="38"/>
                    <a:pt x="20" y="38"/>
                    <a:pt x="20" y="38"/>
                  </a:cubicBezTo>
                  <a:cubicBezTo>
                    <a:pt x="20" y="38"/>
                    <a:pt x="21" y="38"/>
                    <a:pt x="21" y="38"/>
                  </a:cubicBezTo>
                  <a:cubicBezTo>
                    <a:pt x="21" y="36"/>
                    <a:pt x="21" y="36"/>
                    <a:pt x="21" y="36"/>
                  </a:cubicBezTo>
                  <a:cubicBezTo>
                    <a:pt x="21" y="36"/>
                    <a:pt x="22" y="36"/>
                    <a:pt x="22" y="36"/>
                  </a:cubicBezTo>
                  <a:cubicBezTo>
                    <a:pt x="23" y="38"/>
                    <a:pt x="23" y="38"/>
                    <a:pt x="23" y="38"/>
                  </a:cubicBezTo>
                  <a:cubicBezTo>
                    <a:pt x="23" y="38"/>
                    <a:pt x="24" y="37"/>
                    <a:pt x="24" y="37"/>
                  </a:cubicBezTo>
                  <a:cubicBezTo>
                    <a:pt x="24" y="35"/>
                    <a:pt x="24" y="35"/>
                    <a:pt x="24" y="35"/>
                  </a:cubicBezTo>
                  <a:cubicBezTo>
                    <a:pt x="24" y="35"/>
                    <a:pt x="24" y="35"/>
                    <a:pt x="25" y="35"/>
                  </a:cubicBezTo>
                  <a:cubicBezTo>
                    <a:pt x="26" y="37"/>
                    <a:pt x="26" y="37"/>
                    <a:pt x="26" y="37"/>
                  </a:cubicBezTo>
                  <a:cubicBezTo>
                    <a:pt x="26" y="36"/>
                    <a:pt x="27" y="36"/>
                    <a:pt x="27" y="36"/>
                  </a:cubicBezTo>
                  <a:cubicBezTo>
                    <a:pt x="26" y="34"/>
                    <a:pt x="26" y="34"/>
                    <a:pt x="26" y="34"/>
                  </a:cubicBezTo>
                  <a:cubicBezTo>
                    <a:pt x="27" y="34"/>
                    <a:pt x="27" y="33"/>
                    <a:pt x="27" y="33"/>
                  </a:cubicBezTo>
                  <a:cubicBezTo>
                    <a:pt x="29" y="35"/>
                    <a:pt x="29" y="35"/>
                    <a:pt x="29" y="35"/>
                  </a:cubicBezTo>
                  <a:cubicBezTo>
                    <a:pt x="29" y="35"/>
                    <a:pt x="30" y="34"/>
                    <a:pt x="30" y="34"/>
                  </a:cubicBezTo>
                  <a:cubicBezTo>
                    <a:pt x="29" y="32"/>
                    <a:pt x="29" y="32"/>
                    <a:pt x="29" y="32"/>
                  </a:cubicBezTo>
                  <a:cubicBezTo>
                    <a:pt x="29" y="32"/>
                    <a:pt x="29" y="32"/>
                    <a:pt x="30" y="31"/>
                  </a:cubicBezTo>
                  <a:cubicBezTo>
                    <a:pt x="31" y="33"/>
                    <a:pt x="31" y="33"/>
                    <a:pt x="31" y="33"/>
                  </a:cubicBezTo>
                  <a:cubicBezTo>
                    <a:pt x="32" y="32"/>
                    <a:pt x="32" y="32"/>
                    <a:pt x="32" y="32"/>
                  </a:cubicBezTo>
                  <a:cubicBezTo>
                    <a:pt x="31" y="30"/>
                    <a:pt x="31" y="30"/>
                    <a:pt x="31" y="30"/>
                  </a:cubicBezTo>
                  <a:cubicBezTo>
                    <a:pt x="31" y="30"/>
                    <a:pt x="31" y="29"/>
                    <a:pt x="31" y="29"/>
                  </a:cubicBezTo>
                  <a:cubicBezTo>
                    <a:pt x="33" y="30"/>
                    <a:pt x="33" y="30"/>
                    <a:pt x="33" y="30"/>
                  </a:cubicBezTo>
                  <a:cubicBezTo>
                    <a:pt x="34" y="30"/>
                    <a:pt x="34" y="29"/>
                    <a:pt x="34" y="29"/>
                  </a:cubicBezTo>
                  <a:cubicBezTo>
                    <a:pt x="32" y="27"/>
                    <a:pt x="32" y="27"/>
                    <a:pt x="32" y="27"/>
                  </a:cubicBezTo>
                  <a:cubicBezTo>
                    <a:pt x="33" y="27"/>
                    <a:pt x="33" y="27"/>
                    <a:pt x="33" y="26"/>
                  </a:cubicBezTo>
                  <a:close/>
                  <a:moveTo>
                    <a:pt x="32" y="25"/>
                  </a:moveTo>
                  <a:cubicBezTo>
                    <a:pt x="26" y="22"/>
                    <a:pt x="26" y="22"/>
                    <a:pt x="26" y="22"/>
                  </a:cubicBezTo>
                  <a:cubicBezTo>
                    <a:pt x="26" y="20"/>
                    <a:pt x="26" y="19"/>
                    <a:pt x="26" y="17"/>
                  </a:cubicBezTo>
                  <a:cubicBezTo>
                    <a:pt x="32" y="14"/>
                    <a:pt x="32" y="14"/>
                    <a:pt x="32" y="14"/>
                  </a:cubicBezTo>
                  <a:cubicBezTo>
                    <a:pt x="33" y="18"/>
                    <a:pt x="33" y="21"/>
                    <a:pt x="32" y="25"/>
                  </a:cubicBezTo>
                  <a:close/>
                  <a:moveTo>
                    <a:pt x="17" y="23"/>
                  </a:moveTo>
                  <a:cubicBezTo>
                    <a:pt x="15" y="22"/>
                    <a:pt x="14" y="20"/>
                    <a:pt x="15" y="17"/>
                  </a:cubicBezTo>
                  <a:cubicBezTo>
                    <a:pt x="16" y="15"/>
                    <a:pt x="18" y="14"/>
                    <a:pt x="20" y="15"/>
                  </a:cubicBezTo>
                  <a:cubicBezTo>
                    <a:pt x="22" y="16"/>
                    <a:pt x="23" y="19"/>
                    <a:pt x="22" y="21"/>
                  </a:cubicBezTo>
                  <a:cubicBezTo>
                    <a:pt x="21" y="23"/>
                    <a:pt x="19" y="24"/>
                    <a:pt x="17" y="23"/>
                  </a:cubicBezTo>
                  <a:close/>
                  <a:moveTo>
                    <a:pt x="32" y="13"/>
                  </a:moveTo>
                  <a:cubicBezTo>
                    <a:pt x="25" y="16"/>
                    <a:pt x="25" y="16"/>
                    <a:pt x="25" y="16"/>
                  </a:cubicBezTo>
                  <a:cubicBezTo>
                    <a:pt x="25" y="14"/>
                    <a:pt x="24" y="13"/>
                    <a:pt x="22" y="12"/>
                  </a:cubicBezTo>
                  <a:cubicBezTo>
                    <a:pt x="25" y="6"/>
                    <a:pt x="25" y="6"/>
                    <a:pt x="25" y="6"/>
                  </a:cubicBezTo>
                  <a:cubicBezTo>
                    <a:pt x="28" y="7"/>
                    <a:pt x="31" y="10"/>
                    <a:pt x="32" y="13"/>
                  </a:cubicBezTo>
                  <a:close/>
                  <a:moveTo>
                    <a:pt x="24" y="5"/>
                  </a:moveTo>
                  <a:cubicBezTo>
                    <a:pt x="21" y="12"/>
                    <a:pt x="21" y="12"/>
                    <a:pt x="21" y="12"/>
                  </a:cubicBezTo>
                  <a:cubicBezTo>
                    <a:pt x="20" y="11"/>
                    <a:pt x="18" y="11"/>
                    <a:pt x="17" y="12"/>
                  </a:cubicBezTo>
                  <a:cubicBezTo>
                    <a:pt x="14" y="4"/>
                    <a:pt x="14" y="4"/>
                    <a:pt x="14" y="4"/>
                  </a:cubicBezTo>
                  <a:cubicBezTo>
                    <a:pt x="17" y="3"/>
                    <a:pt x="21" y="3"/>
                    <a:pt x="24" y="5"/>
                  </a:cubicBezTo>
                  <a:close/>
                  <a:moveTo>
                    <a:pt x="13" y="5"/>
                  </a:moveTo>
                  <a:cubicBezTo>
                    <a:pt x="15" y="12"/>
                    <a:pt x="15" y="12"/>
                    <a:pt x="15" y="12"/>
                  </a:cubicBezTo>
                  <a:cubicBezTo>
                    <a:pt x="14" y="13"/>
                    <a:pt x="13" y="14"/>
                    <a:pt x="12" y="15"/>
                  </a:cubicBezTo>
                  <a:cubicBezTo>
                    <a:pt x="5" y="12"/>
                    <a:pt x="5" y="12"/>
                    <a:pt x="5" y="12"/>
                  </a:cubicBezTo>
                  <a:cubicBezTo>
                    <a:pt x="7" y="9"/>
                    <a:pt x="10" y="6"/>
                    <a:pt x="13" y="5"/>
                  </a:cubicBezTo>
                  <a:close/>
                  <a:moveTo>
                    <a:pt x="5" y="13"/>
                  </a:moveTo>
                  <a:cubicBezTo>
                    <a:pt x="11" y="16"/>
                    <a:pt x="11" y="16"/>
                    <a:pt x="11" y="16"/>
                  </a:cubicBezTo>
                  <a:cubicBezTo>
                    <a:pt x="11" y="18"/>
                    <a:pt x="11" y="20"/>
                    <a:pt x="11" y="21"/>
                  </a:cubicBezTo>
                  <a:cubicBezTo>
                    <a:pt x="4" y="24"/>
                    <a:pt x="4" y="24"/>
                    <a:pt x="4" y="24"/>
                  </a:cubicBezTo>
                  <a:cubicBezTo>
                    <a:pt x="3" y="20"/>
                    <a:pt x="4" y="17"/>
                    <a:pt x="5" y="13"/>
                  </a:cubicBezTo>
                  <a:close/>
                  <a:moveTo>
                    <a:pt x="5" y="25"/>
                  </a:moveTo>
                  <a:cubicBezTo>
                    <a:pt x="12" y="22"/>
                    <a:pt x="12" y="22"/>
                    <a:pt x="12" y="22"/>
                  </a:cubicBezTo>
                  <a:cubicBezTo>
                    <a:pt x="12" y="24"/>
                    <a:pt x="13" y="25"/>
                    <a:pt x="15" y="26"/>
                  </a:cubicBezTo>
                  <a:cubicBezTo>
                    <a:pt x="12" y="33"/>
                    <a:pt x="12" y="33"/>
                    <a:pt x="12" y="33"/>
                  </a:cubicBezTo>
                  <a:cubicBezTo>
                    <a:pt x="8" y="31"/>
                    <a:pt x="6" y="28"/>
                    <a:pt x="5" y="25"/>
                  </a:cubicBezTo>
                  <a:close/>
                  <a:moveTo>
                    <a:pt x="13" y="33"/>
                  </a:moveTo>
                  <a:cubicBezTo>
                    <a:pt x="16" y="26"/>
                    <a:pt x="16" y="26"/>
                    <a:pt x="16" y="26"/>
                  </a:cubicBezTo>
                  <a:cubicBezTo>
                    <a:pt x="17" y="27"/>
                    <a:pt x="19" y="27"/>
                    <a:pt x="20" y="27"/>
                  </a:cubicBezTo>
                  <a:cubicBezTo>
                    <a:pt x="23" y="34"/>
                    <a:pt x="23" y="34"/>
                    <a:pt x="23" y="34"/>
                  </a:cubicBezTo>
                  <a:cubicBezTo>
                    <a:pt x="20" y="35"/>
                    <a:pt x="16" y="35"/>
                    <a:pt x="13" y="33"/>
                  </a:cubicBezTo>
                  <a:close/>
                  <a:moveTo>
                    <a:pt x="24" y="33"/>
                  </a:moveTo>
                  <a:cubicBezTo>
                    <a:pt x="22" y="26"/>
                    <a:pt x="22" y="26"/>
                    <a:pt x="22" y="26"/>
                  </a:cubicBezTo>
                  <a:cubicBezTo>
                    <a:pt x="23" y="25"/>
                    <a:pt x="24" y="24"/>
                    <a:pt x="25" y="23"/>
                  </a:cubicBezTo>
                  <a:cubicBezTo>
                    <a:pt x="32" y="26"/>
                    <a:pt x="32" y="26"/>
                    <a:pt x="32" y="26"/>
                  </a:cubicBezTo>
                  <a:cubicBezTo>
                    <a:pt x="30" y="29"/>
                    <a:pt x="27" y="32"/>
                    <a:pt x="24"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87" name="Freeform 12"/>
            <p:cNvSpPr>
              <a:spLocks noEditPoints="1"/>
            </p:cNvSpPr>
            <p:nvPr/>
          </p:nvSpPr>
          <p:spPr bwMode="auto">
            <a:xfrm>
              <a:off x="1038225" y="2528888"/>
              <a:ext cx="22225" cy="25400"/>
            </a:xfrm>
            <a:custGeom>
              <a:avLst/>
              <a:gdLst>
                <a:gd name="T0" fmla="*/ 21 w 21"/>
                <a:gd name="T1" fmla="*/ 11 h 23"/>
                <a:gd name="T2" fmla="*/ 21 w 21"/>
                <a:gd name="T3" fmla="*/ 9 h 23"/>
                <a:gd name="T4" fmla="*/ 19 w 21"/>
                <a:gd name="T5" fmla="*/ 8 h 23"/>
                <a:gd name="T6" fmla="*/ 19 w 21"/>
                <a:gd name="T7" fmla="*/ 7 h 23"/>
                <a:gd name="T8" fmla="*/ 19 w 21"/>
                <a:gd name="T9" fmla="*/ 5 h 23"/>
                <a:gd name="T10" fmla="*/ 18 w 21"/>
                <a:gd name="T11" fmla="*/ 4 h 23"/>
                <a:gd name="T12" fmla="*/ 16 w 21"/>
                <a:gd name="T13" fmla="*/ 4 h 23"/>
                <a:gd name="T14" fmla="*/ 15 w 21"/>
                <a:gd name="T15" fmla="*/ 3 h 23"/>
                <a:gd name="T16" fmla="*/ 15 w 21"/>
                <a:gd name="T17" fmla="*/ 1 h 23"/>
                <a:gd name="T18" fmla="*/ 14 w 21"/>
                <a:gd name="T19" fmla="*/ 1 h 23"/>
                <a:gd name="T20" fmla="*/ 12 w 21"/>
                <a:gd name="T21" fmla="*/ 2 h 23"/>
                <a:gd name="T22" fmla="*/ 11 w 21"/>
                <a:gd name="T23" fmla="*/ 2 h 23"/>
                <a:gd name="T24" fmla="*/ 10 w 21"/>
                <a:gd name="T25" fmla="*/ 0 h 23"/>
                <a:gd name="T26" fmla="*/ 8 w 21"/>
                <a:gd name="T27" fmla="*/ 2 h 23"/>
                <a:gd name="T28" fmla="*/ 7 w 21"/>
                <a:gd name="T29" fmla="*/ 2 h 23"/>
                <a:gd name="T30" fmla="*/ 5 w 21"/>
                <a:gd name="T31" fmla="*/ 2 h 23"/>
                <a:gd name="T32" fmla="*/ 4 w 21"/>
                <a:gd name="T33" fmla="*/ 2 h 23"/>
                <a:gd name="T34" fmla="*/ 4 w 21"/>
                <a:gd name="T35" fmla="*/ 4 h 23"/>
                <a:gd name="T36" fmla="*/ 3 w 21"/>
                <a:gd name="T37" fmla="*/ 5 h 23"/>
                <a:gd name="T38" fmla="*/ 1 w 21"/>
                <a:gd name="T39" fmla="*/ 6 h 23"/>
                <a:gd name="T40" fmla="*/ 1 w 21"/>
                <a:gd name="T41" fmla="*/ 7 h 23"/>
                <a:gd name="T42" fmla="*/ 1 w 21"/>
                <a:gd name="T43" fmla="*/ 9 h 23"/>
                <a:gd name="T44" fmla="*/ 1 w 21"/>
                <a:gd name="T45" fmla="*/ 10 h 23"/>
                <a:gd name="T46" fmla="*/ 0 w 21"/>
                <a:gd name="T47" fmla="*/ 11 h 23"/>
                <a:gd name="T48" fmla="*/ 0 w 21"/>
                <a:gd name="T49" fmla="*/ 12 h 23"/>
                <a:gd name="T50" fmla="*/ 1 w 21"/>
                <a:gd name="T51" fmla="*/ 14 h 23"/>
                <a:gd name="T52" fmla="*/ 1 w 21"/>
                <a:gd name="T53" fmla="*/ 15 h 23"/>
                <a:gd name="T54" fmla="*/ 1 w 21"/>
                <a:gd name="T55" fmla="*/ 17 h 23"/>
                <a:gd name="T56" fmla="*/ 2 w 21"/>
                <a:gd name="T57" fmla="*/ 18 h 23"/>
                <a:gd name="T58" fmla="*/ 4 w 21"/>
                <a:gd name="T59" fmla="*/ 18 h 23"/>
                <a:gd name="T60" fmla="*/ 4 w 21"/>
                <a:gd name="T61" fmla="*/ 19 h 23"/>
                <a:gd name="T62" fmla="*/ 5 w 21"/>
                <a:gd name="T63" fmla="*/ 21 h 23"/>
                <a:gd name="T64" fmla="*/ 6 w 21"/>
                <a:gd name="T65" fmla="*/ 22 h 23"/>
                <a:gd name="T66" fmla="*/ 8 w 21"/>
                <a:gd name="T67" fmla="*/ 21 h 23"/>
                <a:gd name="T68" fmla="*/ 9 w 21"/>
                <a:gd name="T69" fmla="*/ 21 h 23"/>
                <a:gd name="T70" fmla="*/ 10 w 21"/>
                <a:gd name="T71" fmla="*/ 23 h 23"/>
                <a:gd name="T72" fmla="*/ 11 w 21"/>
                <a:gd name="T73" fmla="*/ 21 h 23"/>
                <a:gd name="T74" fmla="*/ 12 w 21"/>
                <a:gd name="T75" fmla="*/ 21 h 23"/>
                <a:gd name="T76" fmla="*/ 14 w 21"/>
                <a:gd name="T77" fmla="*/ 22 h 23"/>
                <a:gd name="T78" fmla="*/ 15 w 21"/>
                <a:gd name="T79" fmla="*/ 21 h 23"/>
                <a:gd name="T80" fmla="*/ 16 w 21"/>
                <a:gd name="T81" fmla="*/ 19 h 23"/>
                <a:gd name="T82" fmla="*/ 17 w 21"/>
                <a:gd name="T83" fmla="*/ 19 h 23"/>
                <a:gd name="T84" fmla="*/ 19 w 21"/>
                <a:gd name="T85" fmla="*/ 18 h 23"/>
                <a:gd name="T86" fmla="*/ 20 w 21"/>
                <a:gd name="T87" fmla="*/ 17 h 23"/>
                <a:gd name="T88" fmla="*/ 19 w 21"/>
                <a:gd name="T89" fmla="*/ 15 h 23"/>
                <a:gd name="T90" fmla="*/ 19 w 21"/>
                <a:gd name="T91" fmla="*/ 14 h 23"/>
                <a:gd name="T92" fmla="*/ 21 w 21"/>
                <a:gd name="T93" fmla="*/ 13 h 23"/>
                <a:gd name="T94" fmla="*/ 19 w 21"/>
                <a:gd name="T95" fmla="*/ 11 h 23"/>
                <a:gd name="T96" fmla="*/ 17 w 21"/>
                <a:gd name="T97" fmla="*/ 5 h 23"/>
                <a:gd name="T98" fmla="*/ 8 w 21"/>
                <a:gd name="T99" fmla="*/ 11 h 23"/>
                <a:gd name="T100" fmla="*/ 10 w 21"/>
                <a:gd name="T101" fmla="*/ 14 h 23"/>
                <a:gd name="T102" fmla="*/ 11 w 21"/>
                <a:gd name="T103" fmla="*/ 7 h 23"/>
                <a:gd name="T104" fmla="*/ 10 w 21"/>
                <a:gd name="T105" fmla="*/ 2 h 23"/>
                <a:gd name="T106" fmla="*/ 4 w 21"/>
                <a:gd name="T107" fmla="*/ 5 h 23"/>
                <a:gd name="T108" fmla="*/ 7 w 21"/>
                <a:gd name="T109" fmla="*/ 8 h 23"/>
                <a:gd name="T110" fmla="*/ 4 w 21"/>
                <a:gd name="T111" fmla="*/ 5 h 23"/>
                <a:gd name="T112" fmla="*/ 7 w 21"/>
                <a:gd name="T113" fmla="*/ 14 h 23"/>
                <a:gd name="T114" fmla="*/ 4 w 21"/>
                <a:gd name="T115" fmla="*/ 18 h 23"/>
                <a:gd name="T116" fmla="*/ 10 w 21"/>
                <a:gd name="T117" fmla="*/ 20 h 23"/>
                <a:gd name="T118" fmla="*/ 11 w 21"/>
                <a:gd name="T119" fmla="*/ 16 h 23"/>
                <a:gd name="T120" fmla="*/ 11 w 21"/>
                <a:gd name="T121" fmla="*/ 20 h 23"/>
                <a:gd name="T122" fmla="*/ 15 w 21"/>
                <a:gd name="T12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23">
                  <a:moveTo>
                    <a:pt x="20" y="12"/>
                  </a:moveTo>
                  <a:cubicBezTo>
                    <a:pt x="21" y="11"/>
                    <a:pt x="21" y="11"/>
                    <a:pt x="21" y="11"/>
                  </a:cubicBezTo>
                  <a:cubicBezTo>
                    <a:pt x="21" y="11"/>
                    <a:pt x="21" y="11"/>
                    <a:pt x="21" y="11"/>
                  </a:cubicBezTo>
                  <a:cubicBezTo>
                    <a:pt x="20" y="10"/>
                    <a:pt x="20" y="10"/>
                    <a:pt x="20" y="10"/>
                  </a:cubicBezTo>
                  <a:cubicBezTo>
                    <a:pt x="20" y="10"/>
                    <a:pt x="20" y="10"/>
                    <a:pt x="20" y="10"/>
                  </a:cubicBezTo>
                  <a:cubicBezTo>
                    <a:pt x="21" y="9"/>
                    <a:pt x="21" y="9"/>
                    <a:pt x="21" y="9"/>
                  </a:cubicBezTo>
                  <a:cubicBezTo>
                    <a:pt x="21" y="9"/>
                    <a:pt x="21" y="9"/>
                    <a:pt x="21" y="9"/>
                  </a:cubicBezTo>
                  <a:cubicBezTo>
                    <a:pt x="19" y="9"/>
                    <a:pt x="19" y="9"/>
                    <a:pt x="19" y="9"/>
                  </a:cubicBezTo>
                  <a:cubicBezTo>
                    <a:pt x="19" y="9"/>
                    <a:pt x="19" y="8"/>
                    <a:pt x="19" y="8"/>
                  </a:cubicBezTo>
                  <a:cubicBezTo>
                    <a:pt x="20" y="7"/>
                    <a:pt x="20" y="7"/>
                    <a:pt x="20" y="7"/>
                  </a:cubicBezTo>
                  <a:cubicBezTo>
                    <a:pt x="20" y="7"/>
                    <a:pt x="20" y="7"/>
                    <a:pt x="20" y="7"/>
                  </a:cubicBezTo>
                  <a:cubicBezTo>
                    <a:pt x="19" y="7"/>
                    <a:pt x="19" y="7"/>
                    <a:pt x="19" y="7"/>
                  </a:cubicBezTo>
                  <a:cubicBezTo>
                    <a:pt x="19" y="7"/>
                    <a:pt x="18" y="7"/>
                    <a:pt x="18" y="7"/>
                  </a:cubicBezTo>
                  <a:cubicBezTo>
                    <a:pt x="19" y="6"/>
                    <a:pt x="19" y="6"/>
                    <a:pt x="19" y="6"/>
                  </a:cubicBezTo>
                  <a:cubicBezTo>
                    <a:pt x="19" y="5"/>
                    <a:pt x="19" y="5"/>
                    <a:pt x="19" y="5"/>
                  </a:cubicBezTo>
                  <a:cubicBezTo>
                    <a:pt x="18" y="6"/>
                    <a:pt x="18" y="6"/>
                    <a:pt x="18" y="6"/>
                  </a:cubicBezTo>
                  <a:cubicBezTo>
                    <a:pt x="18" y="5"/>
                    <a:pt x="18" y="5"/>
                    <a:pt x="17" y="5"/>
                  </a:cubicBezTo>
                  <a:cubicBezTo>
                    <a:pt x="18" y="4"/>
                    <a:pt x="18" y="4"/>
                    <a:pt x="18" y="4"/>
                  </a:cubicBezTo>
                  <a:cubicBezTo>
                    <a:pt x="18" y="4"/>
                    <a:pt x="18" y="4"/>
                    <a:pt x="18" y="3"/>
                  </a:cubicBezTo>
                  <a:cubicBezTo>
                    <a:pt x="17" y="4"/>
                    <a:pt x="17" y="4"/>
                    <a:pt x="17" y="4"/>
                  </a:cubicBezTo>
                  <a:cubicBezTo>
                    <a:pt x="17" y="4"/>
                    <a:pt x="16" y="4"/>
                    <a:pt x="16" y="4"/>
                  </a:cubicBezTo>
                  <a:cubicBezTo>
                    <a:pt x="17" y="3"/>
                    <a:pt x="17" y="3"/>
                    <a:pt x="17" y="3"/>
                  </a:cubicBezTo>
                  <a:cubicBezTo>
                    <a:pt x="17" y="2"/>
                    <a:pt x="16" y="2"/>
                    <a:pt x="16" y="2"/>
                  </a:cubicBezTo>
                  <a:cubicBezTo>
                    <a:pt x="15" y="3"/>
                    <a:pt x="15" y="3"/>
                    <a:pt x="15" y="3"/>
                  </a:cubicBezTo>
                  <a:cubicBezTo>
                    <a:pt x="15" y="3"/>
                    <a:pt x="15" y="3"/>
                    <a:pt x="15" y="3"/>
                  </a:cubicBezTo>
                  <a:cubicBezTo>
                    <a:pt x="15" y="2"/>
                    <a:pt x="15" y="2"/>
                    <a:pt x="15" y="2"/>
                  </a:cubicBezTo>
                  <a:cubicBezTo>
                    <a:pt x="15" y="1"/>
                    <a:pt x="15" y="1"/>
                    <a:pt x="15" y="1"/>
                  </a:cubicBezTo>
                  <a:cubicBezTo>
                    <a:pt x="14" y="2"/>
                    <a:pt x="14" y="2"/>
                    <a:pt x="14" y="2"/>
                  </a:cubicBezTo>
                  <a:cubicBezTo>
                    <a:pt x="14" y="2"/>
                    <a:pt x="13" y="2"/>
                    <a:pt x="13" y="2"/>
                  </a:cubicBezTo>
                  <a:cubicBezTo>
                    <a:pt x="14" y="1"/>
                    <a:pt x="14" y="1"/>
                    <a:pt x="14" y="1"/>
                  </a:cubicBezTo>
                  <a:cubicBezTo>
                    <a:pt x="13" y="1"/>
                    <a:pt x="13" y="1"/>
                    <a:pt x="13" y="1"/>
                  </a:cubicBezTo>
                  <a:cubicBezTo>
                    <a:pt x="12" y="2"/>
                    <a:pt x="12" y="2"/>
                    <a:pt x="12" y="2"/>
                  </a:cubicBezTo>
                  <a:cubicBezTo>
                    <a:pt x="12" y="2"/>
                    <a:pt x="12" y="2"/>
                    <a:pt x="12" y="2"/>
                  </a:cubicBezTo>
                  <a:cubicBezTo>
                    <a:pt x="12" y="0"/>
                    <a:pt x="12" y="0"/>
                    <a:pt x="12" y="0"/>
                  </a:cubicBezTo>
                  <a:cubicBezTo>
                    <a:pt x="11" y="0"/>
                    <a:pt x="11" y="0"/>
                    <a:pt x="11" y="0"/>
                  </a:cubicBezTo>
                  <a:cubicBezTo>
                    <a:pt x="11" y="2"/>
                    <a:pt x="11" y="2"/>
                    <a:pt x="11" y="2"/>
                  </a:cubicBezTo>
                  <a:cubicBezTo>
                    <a:pt x="10" y="2"/>
                    <a:pt x="10" y="2"/>
                    <a:pt x="10" y="2"/>
                  </a:cubicBezTo>
                  <a:cubicBezTo>
                    <a:pt x="10" y="2"/>
                    <a:pt x="10" y="2"/>
                    <a:pt x="10" y="2"/>
                  </a:cubicBezTo>
                  <a:cubicBezTo>
                    <a:pt x="10" y="0"/>
                    <a:pt x="10" y="0"/>
                    <a:pt x="10" y="0"/>
                  </a:cubicBezTo>
                  <a:cubicBezTo>
                    <a:pt x="9" y="0"/>
                    <a:pt x="9" y="0"/>
                    <a:pt x="9" y="0"/>
                  </a:cubicBezTo>
                  <a:cubicBezTo>
                    <a:pt x="9" y="2"/>
                    <a:pt x="9" y="2"/>
                    <a:pt x="9" y="2"/>
                  </a:cubicBezTo>
                  <a:cubicBezTo>
                    <a:pt x="9" y="2"/>
                    <a:pt x="8" y="2"/>
                    <a:pt x="8" y="2"/>
                  </a:cubicBezTo>
                  <a:cubicBezTo>
                    <a:pt x="8" y="1"/>
                    <a:pt x="8" y="1"/>
                    <a:pt x="8" y="1"/>
                  </a:cubicBezTo>
                  <a:cubicBezTo>
                    <a:pt x="8" y="1"/>
                    <a:pt x="7" y="1"/>
                    <a:pt x="7" y="1"/>
                  </a:cubicBezTo>
                  <a:cubicBezTo>
                    <a:pt x="7" y="2"/>
                    <a:pt x="7" y="2"/>
                    <a:pt x="7" y="2"/>
                  </a:cubicBezTo>
                  <a:cubicBezTo>
                    <a:pt x="7" y="2"/>
                    <a:pt x="7" y="2"/>
                    <a:pt x="7" y="2"/>
                  </a:cubicBezTo>
                  <a:cubicBezTo>
                    <a:pt x="6" y="1"/>
                    <a:pt x="6" y="1"/>
                    <a:pt x="6" y="1"/>
                  </a:cubicBezTo>
                  <a:cubicBezTo>
                    <a:pt x="6" y="1"/>
                    <a:pt x="5" y="1"/>
                    <a:pt x="5" y="2"/>
                  </a:cubicBezTo>
                  <a:cubicBezTo>
                    <a:pt x="6" y="3"/>
                    <a:pt x="6" y="3"/>
                    <a:pt x="6" y="3"/>
                  </a:cubicBezTo>
                  <a:cubicBezTo>
                    <a:pt x="6" y="3"/>
                    <a:pt x="5" y="3"/>
                    <a:pt x="5" y="3"/>
                  </a:cubicBezTo>
                  <a:cubicBezTo>
                    <a:pt x="4" y="2"/>
                    <a:pt x="4" y="2"/>
                    <a:pt x="4" y="2"/>
                  </a:cubicBezTo>
                  <a:cubicBezTo>
                    <a:pt x="4" y="2"/>
                    <a:pt x="4" y="2"/>
                    <a:pt x="4" y="3"/>
                  </a:cubicBezTo>
                  <a:cubicBezTo>
                    <a:pt x="4" y="4"/>
                    <a:pt x="4" y="4"/>
                    <a:pt x="4" y="4"/>
                  </a:cubicBezTo>
                  <a:cubicBezTo>
                    <a:pt x="4" y="4"/>
                    <a:pt x="4" y="4"/>
                    <a:pt x="4" y="4"/>
                  </a:cubicBezTo>
                  <a:cubicBezTo>
                    <a:pt x="3" y="3"/>
                    <a:pt x="3" y="3"/>
                    <a:pt x="3" y="3"/>
                  </a:cubicBezTo>
                  <a:cubicBezTo>
                    <a:pt x="3" y="4"/>
                    <a:pt x="2" y="4"/>
                    <a:pt x="2" y="4"/>
                  </a:cubicBezTo>
                  <a:cubicBezTo>
                    <a:pt x="3" y="5"/>
                    <a:pt x="3" y="5"/>
                    <a:pt x="3" y="5"/>
                  </a:cubicBezTo>
                  <a:cubicBezTo>
                    <a:pt x="3" y="5"/>
                    <a:pt x="3" y="5"/>
                    <a:pt x="3" y="6"/>
                  </a:cubicBezTo>
                  <a:cubicBezTo>
                    <a:pt x="2" y="5"/>
                    <a:pt x="2" y="5"/>
                    <a:pt x="2" y="5"/>
                  </a:cubicBezTo>
                  <a:cubicBezTo>
                    <a:pt x="1" y="5"/>
                    <a:pt x="1" y="5"/>
                    <a:pt x="1" y="6"/>
                  </a:cubicBezTo>
                  <a:cubicBezTo>
                    <a:pt x="2" y="6"/>
                    <a:pt x="2" y="6"/>
                    <a:pt x="2" y="6"/>
                  </a:cubicBezTo>
                  <a:cubicBezTo>
                    <a:pt x="2" y="7"/>
                    <a:pt x="2" y="7"/>
                    <a:pt x="2" y="7"/>
                  </a:cubicBezTo>
                  <a:cubicBezTo>
                    <a:pt x="1" y="7"/>
                    <a:pt x="1" y="7"/>
                    <a:pt x="1" y="7"/>
                  </a:cubicBezTo>
                  <a:cubicBezTo>
                    <a:pt x="0" y="7"/>
                    <a:pt x="0" y="7"/>
                    <a:pt x="0" y="7"/>
                  </a:cubicBezTo>
                  <a:cubicBezTo>
                    <a:pt x="1" y="8"/>
                    <a:pt x="1" y="8"/>
                    <a:pt x="1" y="8"/>
                  </a:cubicBezTo>
                  <a:cubicBezTo>
                    <a:pt x="1" y="8"/>
                    <a:pt x="1" y="8"/>
                    <a:pt x="1" y="9"/>
                  </a:cubicBezTo>
                  <a:cubicBezTo>
                    <a:pt x="0" y="8"/>
                    <a:pt x="0" y="8"/>
                    <a:pt x="0" y="8"/>
                  </a:cubicBezTo>
                  <a:cubicBezTo>
                    <a:pt x="0" y="9"/>
                    <a:pt x="0" y="9"/>
                    <a:pt x="0" y="9"/>
                  </a:cubicBezTo>
                  <a:cubicBezTo>
                    <a:pt x="1" y="10"/>
                    <a:pt x="1" y="10"/>
                    <a:pt x="1" y="10"/>
                  </a:cubicBezTo>
                  <a:cubicBezTo>
                    <a:pt x="1" y="10"/>
                    <a:pt x="1" y="10"/>
                    <a:pt x="1" y="10"/>
                  </a:cubicBezTo>
                  <a:cubicBezTo>
                    <a:pt x="0" y="10"/>
                    <a:pt x="0" y="10"/>
                    <a:pt x="0" y="10"/>
                  </a:cubicBezTo>
                  <a:cubicBezTo>
                    <a:pt x="0" y="11"/>
                    <a:pt x="0" y="11"/>
                    <a:pt x="0" y="11"/>
                  </a:cubicBezTo>
                  <a:cubicBezTo>
                    <a:pt x="1" y="12"/>
                    <a:pt x="1" y="12"/>
                    <a:pt x="1" y="12"/>
                  </a:cubicBezTo>
                  <a:cubicBezTo>
                    <a:pt x="1" y="12"/>
                    <a:pt x="1" y="12"/>
                    <a:pt x="1" y="12"/>
                  </a:cubicBezTo>
                  <a:cubicBezTo>
                    <a:pt x="0" y="12"/>
                    <a:pt x="0" y="12"/>
                    <a:pt x="0" y="12"/>
                  </a:cubicBezTo>
                  <a:cubicBezTo>
                    <a:pt x="0" y="13"/>
                    <a:pt x="0" y="13"/>
                    <a:pt x="0" y="13"/>
                  </a:cubicBezTo>
                  <a:cubicBezTo>
                    <a:pt x="1" y="13"/>
                    <a:pt x="1" y="13"/>
                    <a:pt x="1" y="13"/>
                  </a:cubicBezTo>
                  <a:cubicBezTo>
                    <a:pt x="1" y="14"/>
                    <a:pt x="1" y="14"/>
                    <a:pt x="1" y="14"/>
                  </a:cubicBezTo>
                  <a:cubicBezTo>
                    <a:pt x="0" y="14"/>
                    <a:pt x="0" y="14"/>
                    <a:pt x="0" y="14"/>
                  </a:cubicBezTo>
                  <a:cubicBezTo>
                    <a:pt x="0" y="15"/>
                    <a:pt x="0" y="15"/>
                    <a:pt x="0" y="15"/>
                  </a:cubicBezTo>
                  <a:cubicBezTo>
                    <a:pt x="1" y="15"/>
                    <a:pt x="1" y="15"/>
                    <a:pt x="1" y="15"/>
                  </a:cubicBezTo>
                  <a:cubicBezTo>
                    <a:pt x="2" y="15"/>
                    <a:pt x="2" y="15"/>
                    <a:pt x="2" y="16"/>
                  </a:cubicBezTo>
                  <a:cubicBezTo>
                    <a:pt x="1" y="16"/>
                    <a:pt x="1" y="16"/>
                    <a:pt x="1" y="16"/>
                  </a:cubicBezTo>
                  <a:cubicBezTo>
                    <a:pt x="1" y="17"/>
                    <a:pt x="1" y="17"/>
                    <a:pt x="1" y="17"/>
                  </a:cubicBezTo>
                  <a:cubicBezTo>
                    <a:pt x="2" y="17"/>
                    <a:pt x="2" y="17"/>
                    <a:pt x="2" y="17"/>
                  </a:cubicBezTo>
                  <a:cubicBezTo>
                    <a:pt x="2" y="17"/>
                    <a:pt x="2" y="17"/>
                    <a:pt x="3" y="17"/>
                  </a:cubicBezTo>
                  <a:cubicBezTo>
                    <a:pt x="2" y="18"/>
                    <a:pt x="2" y="18"/>
                    <a:pt x="2" y="18"/>
                  </a:cubicBezTo>
                  <a:cubicBezTo>
                    <a:pt x="2" y="18"/>
                    <a:pt x="2" y="19"/>
                    <a:pt x="2" y="19"/>
                  </a:cubicBezTo>
                  <a:cubicBezTo>
                    <a:pt x="3" y="18"/>
                    <a:pt x="3" y="18"/>
                    <a:pt x="3" y="18"/>
                  </a:cubicBezTo>
                  <a:cubicBezTo>
                    <a:pt x="3" y="18"/>
                    <a:pt x="3" y="18"/>
                    <a:pt x="4" y="18"/>
                  </a:cubicBezTo>
                  <a:cubicBezTo>
                    <a:pt x="3" y="20"/>
                    <a:pt x="3" y="20"/>
                    <a:pt x="3" y="20"/>
                  </a:cubicBezTo>
                  <a:cubicBezTo>
                    <a:pt x="3" y="20"/>
                    <a:pt x="3" y="20"/>
                    <a:pt x="3" y="20"/>
                  </a:cubicBezTo>
                  <a:cubicBezTo>
                    <a:pt x="4" y="19"/>
                    <a:pt x="4" y="19"/>
                    <a:pt x="4" y="19"/>
                  </a:cubicBezTo>
                  <a:cubicBezTo>
                    <a:pt x="5" y="19"/>
                    <a:pt x="5" y="19"/>
                    <a:pt x="5" y="20"/>
                  </a:cubicBezTo>
                  <a:cubicBezTo>
                    <a:pt x="4" y="21"/>
                    <a:pt x="4" y="21"/>
                    <a:pt x="4" y="21"/>
                  </a:cubicBezTo>
                  <a:cubicBezTo>
                    <a:pt x="5" y="21"/>
                    <a:pt x="5" y="21"/>
                    <a:pt x="5" y="21"/>
                  </a:cubicBezTo>
                  <a:cubicBezTo>
                    <a:pt x="6" y="20"/>
                    <a:pt x="6" y="20"/>
                    <a:pt x="6" y="20"/>
                  </a:cubicBezTo>
                  <a:cubicBezTo>
                    <a:pt x="6" y="20"/>
                    <a:pt x="6" y="20"/>
                    <a:pt x="6" y="20"/>
                  </a:cubicBezTo>
                  <a:cubicBezTo>
                    <a:pt x="6" y="22"/>
                    <a:pt x="6" y="22"/>
                    <a:pt x="6" y="22"/>
                  </a:cubicBezTo>
                  <a:cubicBezTo>
                    <a:pt x="6" y="22"/>
                    <a:pt x="7" y="22"/>
                    <a:pt x="7" y="22"/>
                  </a:cubicBezTo>
                  <a:cubicBezTo>
                    <a:pt x="7" y="21"/>
                    <a:pt x="7" y="21"/>
                    <a:pt x="7" y="21"/>
                  </a:cubicBezTo>
                  <a:cubicBezTo>
                    <a:pt x="8" y="21"/>
                    <a:pt x="8" y="21"/>
                    <a:pt x="8" y="21"/>
                  </a:cubicBezTo>
                  <a:cubicBezTo>
                    <a:pt x="8" y="22"/>
                    <a:pt x="8" y="22"/>
                    <a:pt x="8" y="22"/>
                  </a:cubicBezTo>
                  <a:cubicBezTo>
                    <a:pt x="8" y="22"/>
                    <a:pt x="8" y="23"/>
                    <a:pt x="9" y="23"/>
                  </a:cubicBezTo>
                  <a:cubicBezTo>
                    <a:pt x="9" y="21"/>
                    <a:pt x="9" y="21"/>
                    <a:pt x="9" y="21"/>
                  </a:cubicBezTo>
                  <a:cubicBezTo>
                    <a:pt x="9" y="21"/>
                    <a:pt x="9" y="21"/>
                    <a:pt x="10" y="21"/>
                  </a:cubicBezTo>
                  <a:cubicBezTo>
                    <a:pt x="10" y="23"/>
                    <a:pt x="10" y="23"/>
                    <a:pt x="10" y="23"/>
                  </a:cubicBezTo>
                  <a:cubicBezTo>
                    <a:pt x="10" y="23"/>
                    <a:pt x="10" y="23"/>
                    <a:pt x="10" y="23"/>
                  </a:cubicBezTo>
                  <a:cubicBezTo>
                    <a:pt x="10" y="23"/>
                    <a:pt x="11" y="23"/>
                    <a:pt x="11" y="23"/>
                  </a:cubicBezTo>
                  <a:cubicBezTo>
                    <a:pt x="11" y="21"/>
                    <a:pt x="11" y="21"/>
                    <a:pt x="11" y="21"/>
                  </a:cubicBezTo>
                  <a:cubicBezTo>
                    <a:pt x="11" y="21"/>
                    <a:pt x="11" y="21"/>
                    <a:pt x="11" y="21"/>
                  </a:cubicBezTo>
                  <a:cubicBezTo>
                    <a:pt x="12" y="23"/>
                    <a:pt x="12" y="23"/>
                    <a:pt x="12" y="23"/>
                  </a:cubicBezTo>
                  <a:cubicBezTo>
                    <a:pt x="12" y="23"/>
                    <a:pt x="12" y="22"/>
                    <a:pt x="13" y="22"/>
                  </a:cubicBezTo>
                  <a:cubicBezTo>
                    <a:pt x="12" y="21"/>
                    <a:pt x="12" y="21"/>
                    <a:pt x="12" y="21"/>
                  </a:cubicBezTo>
                  <a:cubicBezTo>
                    <a:pt x="13" y="21"/>
                    <a:pt x="13" y="21"/>
                    <a:pt x="13" y="21"/>
                  </a:cubicBezTo>
                  <a:cubicBezTo>
                    <a:pt x="14" y="22"/>
                    <a:pt x="14" y="22"/>
                    <a:pt x="14" y="22"/>
                  </a:cubicBezTo>
                  <a:cubicBezTo>
                    <a:pt x="14" y="22"/>
                    <a:pt x="14" y="22"/>
                    <a:pt x="14" y="22"/>
                  </a:cubicBezTo>
                  <a:cubicBezTo>
                    <a:pt x="14" y="20"/>
                    <a:pt x="14" y="20"/>
                    <a:pt x="14" y="20"/>
                  </a:cubicBezTo>
                  <a:cubicBezTo>
                    <a:pt x="14" y="20"/>
                    <a:pt x="14" y="20"/>
                    <a:pt x="15" y="20"/>
                  </a:cubicBezTo>
                  <a:cubicBezTo>
                    <a:pt x="15" y="21"/>
                    <a:pt x="15" y="21"/>
                    <a:pt x="15" y="21"/>
                  </a:cubicBezTo>
                  <a:cubicBezTo>
                    <a:pt x="16" y="21"/>
                    <a:pt x="16" y="21"/>
                    <a:pt x="16" y="21"/>
                  </a:cubicBezTo>
                  <a:cubicBezTo>
                    <a:pt x="16" y="20"/>
                    <a:pt x="16" y="20"/>
                    <a:pt x="16" y="20"/>
                  </a:cubicBezTo>
                  <a:cubicBezTo>
                    <a:pt x="16" y="19"/>
                    <a:pt x="16" y="19"/>
                    <a:pt x="16" y="19"/>
                  </a:cubicBezTo>
                  <a:cubicBezTo>
                    <a:pt x="17" y="20"/>
                    <a:pt x="17" y="20"/>
                    <a:pt x="17" y="20"/>
                  </a:cubicBezTo>
                  <a:cubicBezTo>
                    <a:pt x="17" y="20"/>
                    <a:pt x="17" y="20"/>
                    <a:pt x="18" y="20"/>
                  </a:cubicBezTo>
                  <a:cubicBezTo>
                    <a:pt x="17" y="19"/>
                    <a:pt x="17" y="19"/>
                    <a:pt x="17" y="19"/>
                  </a:cubicBezTo>
                  <a:cubicBezTo>
                    <a:pt x="17" y="18"/>
                    <a:pt x="17" y="18"/>
                    <a:pt x="17" y="18"/>
                  </a:cubicBezTo>
                  <a:cubicBezTo>
                    <a:pt x="18" y="19"/>
                    <a:pt x="18" y="19"/>
                    <a:pt x="18" y="19"/>
                  </a:cubicBezTo>
                  <a:cubicBezTo>
                    <a:pt x="19" y="19"/>
                    <a:pt x="19" y="18"/>
                    <a:pt x="19" y="18"/>
                  </a:cubicBezTo>
                  <a:cubicBezTo>
                    <a:pt x="18" y="17"/>
                    <a:pt x="18" y="17"/>
                    <a:pt x="18" y="17"/>
                  </a:cubicBezTo>
                  <a:cubicBezTo>
                    <a:pt x="18" y="17"/>
                    <a:pt x="18" y="17"/>
                    <a:pt x="18" y="17"/>
                  </a:cubicBezTo>
                  <a:cubicBezTo>
                    <a:pt x="20" y="17"/>
                    <a:pt x="20" y="17"/>
                    <a:pt x="20" y="17"/>
                  </a:cubicBezTo>
                  <a:cubicBezTo>
                    <a:pt x="20" y="17"/>
                    <a:pt x="20" y="17"/>
                    <a:pt x="20" y="16"/>
                  </a:cubicBezTo>
                  <a:cubicBezTo>
                    <a:pt x="19" y="16"/>
                    <a:pt x="19" y="16"/>
                    <a:pt x="19" y="16"/>
                  </a:cubicBezTo>
                  <a:cubicBezTo>
                    <a:pt x="19" y="15"/>
                    <a:pt x="19" y="15"/>
                    <a:pt x="19" y="15"/>
                  </a:cubicBezTo>
                  <a:cubicBezTo>
                    <a:pt x="20" y="15"/>
                    <a:pt x="20" y="15"/>
                    <a:pt x="20" y="15"/>
                  </a:cubicBezTo>
                  <a:cubicBezTo>
                    <a:pt x="20" y="15"/>
                    <a:pt x="21" y="15"/>
                    <a:pt x="21" y="15"/>
                  </a:cubicBezTo>
                  <a:cubicBezTo>
                    <a:pt x="19" y="14"/>
                    <a:pt x="19" y="14"/>
                    <a:pt x="19" y="14"/>
                  </a:cubicBezTo>
                  <a:cubicBezTo>
                    <a:pt x="19" y="14"/>
                    <a:pt x="19" y="14"/>
                    <a:pt x="20" y="13"/>
                  </a:cubicBezTo>
                  <a:cubicBezTo>
                    <a:pt x="21" y="13"/>
                    <a:pt x="21" y="13"/>
                    <a:pt x="21" y="13"/>
                  </a:cubicBezTo>
                  <a:cubicBezTo>
                    <a:pt x="21" y="13"/>
                    <a:pt x="21" y="13"/>
                    <a:pt x="21" y="13"/>
                  </a:cubicBezTo>
                  <a:cubicBezTo>
                    <a:pt x="20" y="12"/>
                    <a:pt x="20" y="12"/>
                    <a:pt x="20" y="12"/>
                  </a:cubicBezTo>
                  <a:cubicBezTo>
                    <a:pt x="20" y="12"/>
                    <a:pt x="20" y="12"/>
                    <a:pt x="20" y="12"/>
                  </a:cubicBezTo>
                  <a:close/>
                  <a:moveTo>
                    <a:pt x="19" y="11"/>
                  </a:moveTo>
                  <a:cubicBezTo>
                    <a:pt x="15" y="11"/>
                    <a:pt x="15" y="11"/>
                    <a:pt x="15" y="11"/>
                  </a:cubicBezTo>
                  <a:cubicBezTo>
                    <a:pt x="14" y="10"/>
                    <a:pt x="14" y="9"/>
                    <a:pt x="14" y="8"/>
                  </a:cubicBezTo>
                  <a:cubicBezTo>
                    <a:pt x="17" y="5"/>
                    <a:pt x="17" y="5"/>
                    <a:pt x="17" y="5"/>
                  </a:cubicBezTo>
                  <a:cubicBezTo>
                    <a:pt x="18" y="7"/>
                    <a:pt x="19" y="9"/>
                    <a:pt x="19" y="11"/>
                  </a:cubicBezTo>
                  <a:close/>
                  <a:moveTo>
                    <a:pt x="10" y="14"/>
                  </a:moveTo>
                  <a:cubicBezTo>
                    <a:pt x="9" y="14"/>
                    <a:pt x="8" y="13"/>
                    <a:pt x="8" y="11"/>
                  </a:cubicBezTo>
                  <a:cubicBezTo>
                    <a:pt x="8" y="10"/>
                    <a:pt x="9" y="9"/>
                    <a:pt x="10" y="9"/>
                  </a:cubicBezTo>
                  <a:cubicBezTo>
                    <a:pt x="12" y="9"/>
                    <a:pt x="13" y="10"/>
                    <a:pt x="13" y="11"/>
                  </a:cubicBezTo>
                  <a:cubicBezTo>
                    <a:pt x="13" y="13"/>
                    <a:pt x="12" y="14"/>
                    <a:pt x="10" y="14"/>
                  </a:cubicBezTo>
                  <a:close/>
                  <a:moveTo>
                    <a:pt x="16" y="5"/>
                  </a:moveTo>
                  <a:cubicBezTo>
                    <a:pt x="13" y="8"/>
                    <a:pt x="13" y="8"/>
                    <a:pt x="13" y="8"/>
                  </a:cubicBezTo>
                  <a:cubicBezTo>
                    <a:pt x="12" y="7"/>
                    <a:pt x="12" y="7"/>
                    <a:pt x="11" y="7"/>
                  </a:cubicBezTo>
                  <a:cubicBezTo>
                    <a:pt x="11" y="2"/>
                    <a:pt x="11" y="2"/>
                    <a:pt x="11" y="2"/>
                  </a:cubicBezTo>
                  <a:cubicBezTo>
                    <a:pt x="13" y="3"/>
                    <a:pt x="15" y="3"/>
                    <a:pt x="16" y="5"/>
                  </a:cubicBezTo>
                  <a:close/>
                  <a:moveTo>
                    <a:pt x="10" y="2"/>
                  </a:moveTo>
                  <a:cubicBezTo>
                    <a:pt x="10" y="7"/>
                    <a:pt x="10" y="7"/>
                    <a:pt x="10" y="7"/>
                  </a:cubicBezTo>
                  <a:cubicBezTo>
                    <a:pt x="9" y="7"/>
                    <a:pt x="8" y="7"/>
                    <a:pt x="8" y="8"/>
                  </a:cubicBezTo>
                  <a:cubicBezTo>
                    <a:pt x="4" y="5"/>
                    <a:pt x="4" y="5"/>
                    <a:pt x="4" y="5"/>
                  </a:cubicBezTo>
                  <a:cubicBezTo>
                    <a:pt x="6" y="3"/>
                    <a:pt x="8" y="3"/>
                    <a:pt x="10" y="2"/>
                  </a:cubicBezTo>
                  <a:close/>
                  <a:moveTo>
                    <a:pt x="4" y="5"/>
                  </a:moveTo>
                  <a:cubicBezTo>
                    <a:pt x="7" y="8"/>
                    <a:pt x="7" y="8"/>
                    <a:pt x="7" y="8"/>
                  </a:cubicBezTo>
                  <a:cubicBezTo>
                    <a:pt x="6" y="9"/>
                    <a:pt x="6" y="10"/>
                    <a:pt x="6" y="11"/>
                  </a:cubicBezTo>
                  <a:cubicBezTo>
                    <a:pt x="2" y="11"/>
                    <a:pt x="2" y="11"/>
                    <a:pt x="2" y="11"/>
                  </a:cubicBezTo>
                  <a:cubicBezTo>
                    <a:pt x="2" y="9"/>
                    <a:pt x="3" y="7"/>
                    <a:pt x="4" y="5"/>
                  </a:cubicBezTo>
                  <a:close/>
                  <a:moveTo>
                    <a:pt x="2" y="12"/>
                  </a:moveTo>
                  <a:cubicBezTo>
                    <a:pt x="6" y="12"/>
                    <a:pt x="6" y="12"/>
                    <a:pt x="6" y="12"/>
                  </a:cubicBezTo>
                  <a:cubicBezTo>
                    <a:pt x="6" y="13"/>
                    <a:pt x="6" y="14"/>
                    <a:pt x="7" y="14"/>
                  </a:cubicBezTo>
                  <a:cubicBezTo>
                    <a:pt x="4" y="17"/>
                    <a:pt x="4" y="17"/>
                    <a:pt x="4" y="17"/>
                  </a:cubicBezTo>
                  <a:cubicBezTo>
                    <a:pt x="3" y="16"/>
                    <a:pt x="2" y="14"/>
                    <a:pt x="2" y="12"/>
                  </a:cubicBezTo>
                  <a:close/>
                  <a:moveTo>
                    <a:pt x="4" y="18"/>
                  </a:moveTo>
                  <a:cubicBezTo>
                    <a:pt x="7" y="15"/>
                    <a:pt x="7" y="15"/>
                    <a:pt x="7" y="15"/>
                  </a:cubicBezTo>
                  <a:cubicBezTo>
                    <a:pt x="8" y="16"/>
                    <a:pt x="9" y="16"/>
                    <a:pt x="10" y="16"/>
                  </a:cubicBezTo>
                  <a:cubicBezTo>
                    <a:pt x="10" y="20"/>
                    <a:pt x="10" y="20"/>
                    <a:pt x="10" y="20"/>
                  </a:cubicBezTo>
                  <a:cubicBezTo>
                    <a:pt x="8" y="20"/>
                    <a:pt x="6" y="19"/>
                    <a:pt x="4" y="18"/>
                  </a:cubicBezTo>
                  <a:close/>
                  <a:moveTo>
                    <a:pt x="11" y="20"/>
                  </a:moveTo>
                  <a:cubicBezTo>
                    <a:pt x="11" y="16"/>
                    <a:pt x="11" y="16"/>
                    <a:pt x="11" y="16"/>
                  </a:cubicBezTo>
                  <a:cubicBezTo>
                    <a:pt x="12" y="16"/>
                    <a:pt x="12" y="16"/>
                    <a:pt x="13" y="15"/>
                  </a:cubicBezTo>
                  <a:cubicBezTo>
                    <a:pt x="16" y="18"/>
                    <a:pt x="16" y="18"/>
                    <a:pt x="16" y="18"/>
                  </a:cubicBezTo>
                  <a:cubicBezTo>
                    <a:pt x="15" y="19"/>
                    <a:pt x="13" y="20"/>
                    <a:pt x="11" y="20"/>
                  </a:cubicBezTo>
                  <a:close/>
                  <a:moveTo>
                    <a:pt x="17" y="17"/>
                  </a:moveTo>
                  <a:cubicBezTo>
                    <a:pt x="14" y="14"/>
                    <a:pt x="14" y="14"/>
                    <a:pt x="14" y="14"/>
                  </a:cubicBezTo>
                  <a:cubicBezTo>
                    <a:pt x="14" y="14"/>
                    <a:pt x="15" y="13"/>
                    <a:pt x="15" y="12"/>
                  </a:cubicBezTo>
                  <a:cubicBezTo>
                    <a:pt x="19" y="12"/>
                    <a:pt x="19" y="12"/>
                    <a:pt x="19" y="12"/>
                  </a:cubicBezTo>
                  <a:cubicBezTo>
                    <a:pt x="19" y="14"/>
                    <a:pt x="18" y="16"/>
                    <a:pt x="1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88" name="Freeform 13"/>
            <p:cNvSpPr>
              <a:spLocks noEditPoints="1"/>
            </p:cNvSpPr>
            <p:nvPr/>
          </p:nvSpPr>
          <p:spPr bwMode="auto">
            <a:xfrm>
              <a:off x="1322388" y="2455863"/>
              <a:ext cx="25400" cy="26988"/>
            </a:xfrm>
            <a:custGeom>
              <a:avLst/>
              <a:gdLst>
                <a:gd name="T0" fmla="*/ 24 w 24"/>
                <a:gd name="T1" fmla="*/ 15 h 25"/>
                <a:gd name="T2" fmla="*/ 24 w 24"/>
                <a:gd name="T3" fmla="*/ 14 h 25"/>
                <a:gd name="T4" fmla="*/ 23 w 24"/>
                <a:gd name="T5" fmla="*/ 12 h 25"/>
                <a:gd name="T6" fmla="*/ 23 w 24"/>
                <a:gd name="T7" fmla="*/ 11 h 25"/>
                <a:gd name="T8" fmla="*/ 24 w 24"/>
                <a:gd name="T9" fmla="*/ 8 h 25"/>
                <a:gd name="T10" fmla="*/ 23 w 24"/>
                <a:gd name="T11" fmla="*/ 7 h 25"/>
                <a:gd name="T12" fmla="*/ 21 w 24"/>
                <a:gd name="T13" fmla="*/ 6 h 25"/>
                <a:gd name="T14" fmla="*/ 20 w 24"/>
                <a:gd name="T15" fmla="*/ 5 h 25"/>
                <a:gd name="T16" fmla="*/ 20 w 24"/>
                <a:gd name="T17" fmla="*/ 3 h 25"/>
                <a:gd name="T18" fmla="*/ 19 w 24"/>
                <a:gd name="T19" fmla="*/ 2 h 25"/>
                <a:gd name="T20" fmla="*/ 17 w 24"/>
                <a:gd name="T21" fmla="*/ 3 h 25"/>
                <a:gd name="T22" fmla="*/ 16 w 24"/>
                <a:gd name="T23" fmla="*/ 2 h 25"/>
                <a:gd name="T24" fmla="*/ 15 w 24"/>
                <a:gd name="T25" fmla="*/ 1 h 25"/>
                <a:gd name="T26" fmla="*/ 13 w 24"/>
                <a:gd name="T27" fmla="*/ 2 h 25"/>
                <a:gd name="T28" fmla="*/ 12 w 24"/>
                <a:gd name="T29" fmla="*/ 2 h 25"/>
                <a:gd name="T30" fmla="*/ 10 w 24"/>
                <a:gd name="T31" fmla="*/ 0 h 25"/>
                <a:gd name="T32" fmla="*/ 9 w 24"/>
                <a:gd name="T33" fmla="*/ 1 h 25"/>
                <a:gd name="T34" fmla="*/ 8 w 24"/>
                <a:gd name="T35" fmla="*/ 3 h 25"/>
                <a:gd name="T36" fmla="*/ 7 w 24"/>
                <a:gd name="T37" fmla="*/ 4 h 25"/>
                <a:gd name="T38" fmla="*/ 4 w 24"/>
                <a:gd name="T39" fmla="*/ 4 h 25"/>
                <a:gd name="T40" fmla="*/ 3 w 24"/>
                <a:gd name="T41" fmla="*/ 4 h 25"/>
                <a:gd name="T42" fmla="*/ 4 w 24"/>
                <a:gd name="T43" fmla="*/ 7 h 25"/>
                <a:gd name="T44" fmla="*/ 3 w 24"/>
                <a:gd name="T45" fmla="*/ 8 h 25"/>
                <a:gd name="T46" fmla="*/ 1 w 24"/>
                <a:gd name="T47" fmla="*/ 9 h 25"/>
                <a:gd name="T48" fmla="*/ 1 w 24"/>
                <a:gd name="T49" fmla="*/ 10 h 25"/>
                <a:gd name="T50" fmla="*/ 2 w 24"/>
                <a:gd name="T51" fmla="*/ 12 h 25"/>
                <a:gd name="T52" fmla="*/ 2 w 24"/>
                <a:gd name="T53" fmla="*/ 14 h 25"/>
                <a:gd name="T54" fmla="*/ 1 w 24"/>
                <a:gd name="T55" fmla="*/ 16 h 25"/>
                <a:gd name="T56" fmla="*/ 1 w 24"/>
                <a:gd name="T57" fmla="*/ 17 h 25"/>
                <a:gd name="T58" fmla="*/ 3 w 24"/>
                <a:gd name="T59" fmla="*/ 18 h 25"/>
                <a:gd name="T60" fmla="*/ 4 w 24"/>
                <a:gd name="T61" fmla="*/ 19 h 25"/>
                <a:gd name="T62" fmla="*/ 4 w 24"/>
                <a:gd name="T63" fmla="*/ 22 h 25"/>
                <a:gd name="T64" fmla="*/ 5 w 24"/>
                <a:gd name="T65" fmla="*/ 22 h 25"/>
                <a:gd name="T66" fmla="*/ 7 w 24"/>
                <a:gd name="T67" fmla="*/ 22 h 25"/>
                <a:gd name="T68" fmla="*/ 8 w 24"/>
                <a:gd name="T69" fmla="*/ 23 h 25"/>
                <a:gd name="T70" fmla="*/ 9 w 24"/>
                <a:gd name="T71" fmla="*/ 25 h 25"/>
                <a:gd name="T72" fmla="*/ 11 w 24"/>
                <a:gd name="T73" fmla="*/ 24 h 25"/>
                <a:gd name="T74" fmla="*/ 12 w 24"/>
                <a:gd name="T75" fmla="*/ 24 h 25"/>
                <a:gd name="T76" fmla="*/ 14 w 24"/>
                <a:gd name="T77" fmla="*/ 25 h 25"/>
                <a:gd name="T78" fmla="*/ 15 w 24"/>
                <a:gd name="T79" fmla="*/ 25 h 25"/>
                <a:gd name="T80" fmla="*/ 16 w 24"/>
                <a:gd name="T81" fmla="*/ 23 h 25"/>
                <a:gd name="T82" fmla="*/ 17 w 24"/>
                <a:gd name="T83" fmla="*/ 22 h 25"/>
                <a:gd name="T84" fmla="*/ 20 w 24"/>
                <a:gd name="T85" fmla="*/ 23 h 25"/>
                <a:gd name="T86" fmla="*/ 21 w 24"/>
                <a:gd name="T87" fmla="*/ 22 h 25"/>
                <a:gd name="T88" fmla="*/ 21 w 24"/>
                <a:gd name="T89" fmla="*/ 19 h 25"/>
                <a:gd name="T90" fmla="*/ 21 w 24"/>
                <a:gd name="T91" fmla="*/ 18 h 25"/>
                <a:gd name="T92" fmla="*/ 24 w 24"/>
                <a:gd name="T93" fmla="*/ 17 h 25"/>
                <a:gd name="T94" fmla="*/ 22 w 24"/>
                <a:gd name="T95" fmla="*/ 15 h 25"/>
                <a:gd name="T96" fmla="*/ 21 w 24"/>
                <a:gd name="T97" fmla="*/ 8 h 25"/>
                <a:gd name="T98" fmla="*/ 10 w 24"/>
                <a:gd name="T99" fmla="*/ 12 h 25"/>
                <a:gd name="T100" fmla="*/ 12 w 24"/>
                <a:gd name="T101" fmla="*/ 15 h 25"/>
                <a:gd name="T102" fmla="*/ 14 w 24"/>
                <a:gd name="T103" fmla="*/ 8 h 25"/>
                <a:gd name="T104" fmla="*/ 15 w 24"/>
                <a:gd name="T105" fmla="*/ 3 h 25"/>
                <a:gd name="T106" fmla="*/ 8 w 24"/>
                <a:gd name="T107" fmla="*/ 4 h 25"/>
                <a:gd name="T108" fmla="*/ 10 w 24"/>
                <a:gd name="T109" fmla="*/ 9 h 25"/>
                <a:gd name="T110" fmla="*/ 7 w 24"/>
                <a:gd name="T111" fmla="*/ 4 h 25"/>
                <a:gd name="T112" fmla="*/ 8 w 24"/>
                <a:gd name="T113" fmla="*/ 15 h 25"/>
                <a:gd name="T114" fmla="*/ 4 w 24"/>
                <a:gd name="T115" fmla="*/ 18 h 25"/>
                <a:gd name="T116" fmla="*/ 9 w 24"/>
                <a:gd name="T117" fmla="*/ 22 h 25"/>
                <a:gd name="T118" fmla="*/ 12 w 24"/>
                <a:gd name="T119" fmla="*/ 18 h 25"/>
                <a:gd name="T120" fmla="*/ 10 w 24"/>
                <a:gd name="T121" fmla="*/ 23 h 25"/>
                <a:gd name="T122" fmla="*/ 17 w 24"/>
                <a:gd name="T123"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 h="25">
                  <a:moveTo>
                    <a:pt x="23" y="16"/>
                  </a:moveTo>
                  <a:cubicBezTo>
                    <a:pt x="24" y="16"/>
                    <a:pt x="24" y="16"/>
                    <a:pt x="24" y="16"/>
                  </a:cubicBezTo>
                  <a:cubicBezTo>
                    <a:pt x="24" y="16"/>
                    <a:pt x="24" y="15"/>
                    <a:pt x="24" y="15"/>
                  </a:cubicBezTo>
                  <a:cubicBezTo>
                    <a:pt x="23" y="15"/>
                    <a:pt x="23" y="15"/>
                    <a:pt x="23" y="15"/>
                  </a:cubicBezTo>
                  <a:cubicBezTo>
                    <a:pt x="23" y="14"/>
                    <a:pt x="23" y="14"/>
                    <a:pt x="23" y="14"/>
                  </a:cubicBezTo>
                  <a:cubicBezTo>
                    <a:pt x="24" y="14"/>
                    <a:pt x="24" y="14"/>
                    <a:pt x="24" y="14"/>
                  </a:cubicBezTo>
                  <a:cubicBezTo>
                    <a:pt x="24" y="13"/>
                    <a:pt x="24" y="13"/>
                    <a:pt x="24" y="13"/>
                  </a:cubicBezTo>
                  <a:cubicBezTo>
                    <a:pt x="23" y="13"/>
                    <a:pt x="23" y="13"/>
                    <a:pt x="23" y="13"/>
                  </a:cubicBezTo>
                  <a:cubicBezTo>
                    <a:pt x="23" y="12"/>
                    <a:pt x="23" y="12"/>
                    <a:pt x="23" y="12"/>
                  </a:cubicBezTo>
                  <a:cubicBezTo>
                    <a:pt x="24" y="12"/>
                    <a:pt x="24" y="12"/>
                    <a:pt x="24" y="12"/>
                  </a:cubicBezTo>
                  <a:cubicBezTo>
                    <a:pt x="24" y="11"/>
                    <a:pt x="24" y="11"/>
                    <a:pt x="24" y="11"/>
                  </a:cubicBezTo>
                  <a:cubicBezTo>
                    <a:pt x="23" y="11"/>
                    <a:pt x="23" y="11"/>
                    <a:pt x="23" y="11"/>
                  </a:cubicBezTo>
                  <a:cubicBezTo>
                    <a:pt x="23" y="10"/>
                    <a:pt x="23" y="10"/>
                    <a:pt x="23" y="10"/>
                  </a:cubicBezTo>
                  <a:cubicBezTo>
                    <a:pt x="24" y="9"/>
                    <a:pt x="24" y="9"/>
                    <a:pt x="24" y="9"/>
                  </a:cubicBezTo>
                  <a:cubicBezTo>
                    <a:pt x="24" y="9"/>
                    <a:pt x="24" y="9"/>
                    <a:pt x="24" y="8"/>
                  </a:cubicBezTo>
                  <a:cubicBezTo>
                    <a:pt x="22" y="9"/>
                    <a:pt x="22" y="9"/>
                    <a:pt x="22" y="9"/>
                  </a:cubicBezTo>
                  <a:cubicBezTo>
                    <a:pt x="22" y="9"/>
                    <a:pt x="22" y="8"/>
                    <a:pt x="22" y="8"/>
                  </a:cubicBezTo>
                  <a:cubicBezTo>
                    <a:pt x="23" y="7"/>
                    <a:pt x="23" y="7"/>
                    <a:pt x="23" y="7"/>
                  </a:cubicBezTo>
                  <a:cubicBezTo>
                    <a:pt x="23" y="7"/>
                    <a:pt x="23" y="7"/>
                    <a:pt x="23" y="6"/>
                  </a:cubicBezTo>
                  <a:cubicBezTo>
                    <a:pt x="21" y="7"/>
                    <a:pt x="21" y="7"/>
                    <a:pt x="21" y="7"/>
                  </a:cubicBezTo>
                  <a:cubicBezTo>
                    <a:pt x="21" y="7"/>
                    <a:pt x="21" y="7"/>
                    <a:pt x="21" y="6"/>
                  </a:cubicBezTo>
                  <a:cubicBezTo>
                    <a:pt x="22" y="5"/>
                    <a:pt x="22" y="5"/>
                    <a:pt x="22" y="5"/>
                  </a:cubicBezTo>
                  <a:cubicBezTo>
                    <a:pt x="22" y="5"/>
                    <a:pt x="22" y="5"/>
                    <a:pt x="22" y="5"/>
                  </a:cubicBezTo>
                  <a:cubicBezTo>
                    <a:pt x="20" y="5"/>
                    <a:pt x="20" y="5"/>
                    <a:pt x="20" y="5"/>
                  </a:cubicBezTo>
                  <a:cubicBezTo>
                    <a:pt x="20" y="5"/>
                    <a:pt x="20" y="5"/>
                    <a:pt x="20" y="5"/>
                  </a:cubicBezTo>
                  <a:cubicBezTo>
                    <a:pt x="21" y="4"/>
                    <a:pt x="21" y="4"/>
                    <a:pt x="21" y="4"/>
                  </a:cubicBezTo>
                  <a:cubicBezTo>
                    <a:pt x="20" y="3"/>
                    <a:pt x="20" y="3"/>
                    <a:pt x="20" y="3"/>
                  </a:cubicBezTo>
                  <a:cubicBezTo>
                    <a:pt x="19" y="4"/>
                    <a:pt x="19" y="4"/>
                    <a:pt x="19" y="4"/>
                  </a:cubicBezTo>
                  <a:cubicBezTo>
                    <a:pt x="19" y="4"/>
                    <a:pt x="19" y="4"/>
                    <a:pt x="18" y="4"/>
                  </a:cubicBezTo>
                  <a:cubicBezTo>
                    <a:pt x="19" y="2"/>
                    <a:pt x="19" y="2"/>
                    <a:pt x="19" y="2"/>
                  </a:cubicBezTo>
                  <a:cubicBezTo>
                    <a:pt x="19" y="2"/>
                    <a:pt x="18" y="2"/>
                    <a:pt x="18" y="2"/>
                  </a:cubicBezTo>
                  <a:cubicBezTo>
                    <a:pt x="17" y="3"/>
                    <a:pt x="17" y="3"/>
                    <a:pt x="17" y="3"/>
                  </a:cubicBezTo>
                  <a:cubicBezTo>
                    <a:pt x="17" y="3"/>
                    <a:pt x="17" y="3"/>
                    <a:pt x="17" y="3"/>
                  </a:cubicBezTo>
                  <a:cubicBezTo>
                    <a:pt x="17" y="1"/>
                    <a:pt x="17" y="1"/>
                    <a:pt x="17" y="1"/>
                  </a:cubicBezTo>
                  <a:cubicBezTo>
                    <a:pt x="17" y="1"/>
                    <a:pt x="17" y="1"/>
                    <a:pt x="16" y="1"/>
                  </a:cubicBezTo>
                  <a:cubicBezTo>
                    <a:pt x="16" y="2"/>
                    <a:pt x="16" y="2"/>
                    <a:pt x="16" y="2"/>
                  </a:cubicBezTo>
                  <a:cubicBezTo>
                    <a:pt x="15" y="2"/>
                    <a:pt x="15" y="2"/>
                    <a:pt x="15" y="2"/>
                  </a:cubicBezTo>
                  <a:cubicBezTo>
                    <a:pt x="15" y="2"/>
                    <a:pt x="15" y="2"/>
                    <a:pt x="15" y="2"/>
                  </a:cubicBezTo>
                  <a:cubicBezTo>
                    <a:pt x="15" y="1"/>
                    <a:pt x="15" y="1"/>
                    <a:pt x="15" y="1"/>
                  </a:cubicBezTo>
                  <a:cubicBezTo>
                    <a:pt x="15" y="0"/>
                    <a:pt x="14" y="0"/>
                    <a:pt x="14" y="0"/>
                  </a:cubicBezTo>
                  <a:cubicBezTo>
                    <a:pt x="14" y="2"/>
                    <a:pt x="14" y="2"/>
                    <a:pt x="14" y="2"/>
                  </a:cubicBezTo>
                  <a:cubicBezTo>
                    <a:pt x="14" y="2"/>
                    <a:pt x="13" y="2"/>
                    <a:pt x="13" y="2"/>
                  </a:cubicBezTo>
                  <a:cubicBezTo>
                    <a:pt x="13" y="0"/>
                    <a:pt x="13" y="0"/>
                    <a:pt x="13" y="0"/>
                  </a:cubicBezTo>
                  <a:cubicBezTo>
                    <a:pt x="13" y="0"/>
                    <a:pt x="12" y="0"/>
                    <a:pt x="12" y="0"/>
                  </a:cubicBezTo>
                  <a:cubicBezTo>
                    <a:pt x="12" y="2"/>
                    <a:pt x="12" y="2"/>
                    <a:pt x="12" y="2"/>
                  </a:cubicBezTo>
                  <a:cubicBezTo>
                    <a:pt x="12" y="2"/>
                    <a:pt x="11" y="2"/>
                    <a:pt x="11" y="2"/>
                  </a:cubicBezTo>
                  <a:cubicBezTo>
                    <a:pt x="11" y="0"/>
                    <a:pt x="11" y="0"/>
                    <a:pt x="11" y="0"/>
                  </a:cubicBezTo>
                  <a:cubicBezTo>
                    <a:pt x="11" y="0"/>
                    <a:pt x="10" y="0"/>
                    <a:pt x="10" y="0"/>
                  </a:cubicBezTo>
                  <a:cubicBezTo>
                    <a:pt x="10" y="2"/>
                    <a:pt x="10" y="2"/>
                    <a:pt x="10" y="2"/>
                  </a:cubicBezTo>
                  <a:cubicBezTo>
                    <a:pt x="10" y="2"/>
                    <a:pt x="10" y="2"/>
                    <a:pt x="9" y="2"/>
                  </a:cubicBezTo>
                  <a:cubicBezTo>
                    <a:pt x="9" y="1"/>
                    <a:pt x="9" y="1"/>
                    <a:pt x="9" y="1"/>
                  </a:cubicBezTo>
                  <a:cubicBezTo>
                    <a:pt x="8" y="1"/>
                    <a:pt x="8" y="1"/>
                    <a:pt x="8" y="1"/>
                  </a:cubicBezTo>
                  <a:cubicBezTo>
                    <a:pt x="8" y="3"/>
                    <a:pt x="8" y="3"/>
                    <a:pt x="8" y="3"/>
                  </a:cubicBezTo>
                  <a:cubicBezTo>
                    <a:pt x="8" y="3"/>
                    <a:pt x="8" y="3"/>
                    <a:pt x="8" y="3"/>
                  </a:cubicBezTo>
                  <a:cubicBezTo>
                    <a:pt x="7" y="2"/>
                    <a:pt x="7" y="2"/>
                    <a:pt x="7" y="2"/>
                  </a:cubicBezTo>
                  <a:cubicBezTo>
                    <a:pt x="6" y="2"/>
                    <a:pt x="6" y="2"/>
                    <a:pt x="6" y="2"/>
                  </a:cubicBezTo>
                  <a:cubicBezTo>
                    <a:pt x="7" y="4"/>
                    <a:pt x="7" y="4"/>
                    <a:pt x="7" y="4"/>
                  </a:cubicBezTo>
                  <a:cubicBezTo>
                    <a:pt x="6" y="4"/>
                    <a:pt x="6" y="4"/>
                    <a:pt x="6" y="4"/>
                  </a:cubicBezTo>
                  <a:cubicBezTo>
                    <a:pt x="5" y="3"/>
                    <a:pt x="5" y="3"/>
                    <a:pt x="5" y="3"/>
                  </a:cubicBezTo>
                  <a:cubicBezTo>
                    <a:pt x="5" y="3"/>
                    <a:pt x="5" y="3"/>
                    <a:pt x="4" y="4"/>
                  </a:cubicBezTo>
                  <a:cubicBezTo>
                    <a:pt x="5" y="5"/>
                    <a:pt x="5" y="5"/>
                    <a:pt x="5" y="5"/>
                  </a:cubicBezTo>
                  <a:cubicBezTo>
                    <a:pt x="5" y="5"/>
                    <a:pt x="5" y="5"/>
                    <a:pt x="5" y="5"/>
                  </a:cubicBezTo>
                  <a:cubicBezTo>
                    <a:pt x="3" y="4"/>
                    <a:pt x="3" y="4"/>
                    <a:pt x="3" y="4"/>
                  </a:cubicBezTo>
                  <a:cubicBezTo>
                    <a:pt x="3" y="5"/>
                    <a:pt x="3" y="5"/>
                    <a:pt x="3" y="5"/>
                  </a:cubicBezTo>
                  <a:cubicBezTo>
                    <a:pt x="4" y="6"/>
                    <a:pt x="4" y="6"/>
                    <a:pt x="4" y="6"/>
                  </a:cubicBezTo>
                  <a:cubicBezTo>
                    <a:pt x="4" y="6"/>
                    <a:pt x="4" y="7"/>
                    <a:pt x="4" y="7"/>
                  </a:cubicBezTo>
                  <a:cubicBezTo>
                    <a:pt x="2" y="6"/>
                    <a:pt x="2" y="6"/>
                    <a:pt x="2" y="6"/>
                  </a:cubicBezTo>
                  <a:cubicBezTo>
                    <a:pt x="2" y="7"/>
                    <a:pt x="2" y="7"/>
                    <a:pt x="2" y="7"/>
                  </a:cubicBezTo>
                  <a:cubicBezTo>
                    <a:pt x="3" y="8"/>
                    <a:pt x="3" y="8"/>
                    <a:pt x="3" y="8"/>
                  </a:cubicBezTo>
                  <a:cubicBezTo>
                    <a:pt x="3" y="8"/>
                    <a:pt x="3" y="8"/>
                    <a:pt x="3" y="9"/>
                  </a:cubicBezTo>
                  <a:cubicBezTo>
                    <a:pt x="1" y="8"/>
                    <a:pt x="1" y="8"/>
                    <a:pt x="1" y="8"/>
                  </a:cubicBezTo>
                  <a:cubicBezTo>
                    <a:pt x="1" y="9"/>
                    <a:pt x="1" y="9"/>
                    <a:pt x="1" y="9"/>
                  </a:cubicBezTo>
                  <a:cubicBezTo>
                    <a:pt x="2" y="10"/>
                    <a:pt x="2" y="10"/>
                    <a:pt x="2" y="10"/>
                  </a:cubicBezTo>
                  <a:cubicBezTo>
                    <a:pt x="2" y="10"/>
                    <a:pt x="2" y="10"/>
                    <a:pt x="2" y="11"/>
                  </a:cubicBezTo>
                  <a:cubicBezTo>
                    <a:pt x="1" y="10"/>
                    <a:pt x="1" y="10"/>
                    <a:pt x="1" y="10"/>
                  </a:cubicBezTo>
                  <a:cubicBezTo>
                    <a:pt x="1" y="11"/>
                    <a:pt x="1" y="11"/>
                    <a:pt x="1" y="11"/>
                  </a:cubicBezTo>
                  <a:cubicBezTo>
                    <a:pt x="2" y="12"/>
                    <a:pt x="2" y="12"/>
                    <a:pt x="2" y="12"/>
                  </a:cubicBezTo>
                  <a:cubicBezTo>
                    <a:pt x="2" y="12"/>
                    <a:pt x="2" y="12"/>
                    <a:pt x="2" y="12"/>
                  </a:cubicBezTo>
                  <a:cubicBezTo>
                    <a:pt x="0" y="13"/>
                    <a:pt x="0" y="13"/>
                    <a:pt x="0" y="13"/>
                  </a:cubicBezTo>
                  <a:cubicBezTo>
                    <a:pt x="0" y="13"/>
                    <a:pt x="0" y="13"/>
                    <a:pt x="0" y="14"/>
                  </a:cubicBezTo>
                  <a:cubicBezTo>
                    <a:pt x="2" y="14"/>
                    <a:pt x="2" y="14"/>
                    <a:pt x="2" y="14"/>
                  </a:cubicBezTo>
                  <a:cubicBezTo>
                    <a:pt x="2" y="14"/>
                    <a:pt x="2" y="14"/>
                    <a:pt x="2" y="14"/>
                  </a:cubicBezTo>
                  <a:cubicBezTo>
                    <a:pt x="1" y="15"/>
                    <a:pt x="1" y="15"/>
                    <a:pt x="1" y="15"/>
                  </a:cubicBezTo>
                  <a:cubicBezTo>
                    <a:pt x="1" y="15"/>
                    <a:pt x="1" y="16"/>
                    <a:pt x="1" y="16"/>
                  </a:cubicBezTo>
                  <a:cubicBezTo>
                    <a:pt x="2" y="16"/>
                    <a:pt x="2" y="16"/>
                    <a:pt x="2" y="16"/>
                  </a:cubicBezTo>
                  <a:cubicBezTo>
                    <a:pt x="2" y="16"/>
                    <a:pt x="2" y="16"/>
                    <a:pt x="3" y="16"/>
                  </a:cubicBezTo>
                  <a:cubicBezTo>
                    <a:pt x="1" y="17"/>
                    <a:pt x="1" y="17"/>
                    <a:pt x="1" y="17"/>
                  </a:cubicBezTo>
                  <a:cubicBezTo>
                    <a:pt x="1" y="17"/>
                    <a:pt x="1" y="18"/>
                    <a:pt x="2" y="18"/>
                  </a:cubicBezTo>
                  <a:cubicBezTo>
                    <a:pt x="3" y="18"/>
                    <a:pt x="3" y="18"/>
                    <a:pt x="3" y="18"/>
                  </a:cubicBezTo>
                  <a:cubicBezTo>
                    <a:pt x="3" y="18"/>
                    <a:pt x="3" y="18"/>
                    <a:pt x="3" y="18"/>
                  </a:cubicBezTo>
                  <a:cubicBezTo>
                    <a:pt x="2" y="19"/>
                    <a:pt x="2" y="19"/>
                    <a:pt x="2" y="19"/>
                  </a:cubicBezTo>
                  <a:cubicBezTo>
                    <a:pt x="2" y="19"/>
                    <a:pt x="2" y="20"/>
                    <a:pt x="3" y="20"/>
                  </a:cubicBezTo>
                  <a:cubicBezTo>
                    <a:pt x="4" y="19"/>
                    <a:pt x="4" y="19"/>
                    <a:pt x="4" y="19"/>
                  </a:cubicBezTo>
                  <a:cubicBezTo>
                    <a:pt x="4" y="19"/>
                    <a:pt x="4" y="20"/>
                    <a:pt x="4" y="20"/>
                  </a:cubicBezTo>
                  <a:cubicBezTo>
                    <a:pt x="3" y="21"/>
                    <a:pt x="3" y="21"/>
                    <a:pt x="3" y="21"/>
                  </a:cubicBezTo>
                  <a:cubicBezTo>
                    <a:pt x="4" y="21"/>
                    <a:pt x="4" y="21"/>
                    <a:pt x="4" y="22"/>
                  </a:cubicBezTo>
                  <a:cubicBezTo>
                    <a:pt x="5" y="21"/>
                    <a:pt x="5" y="21"/>
                    <a:pt x="5" y="21"/>
                  </a:cubicBezTo>
                  <a:cubicBezTo>
                    <a:pt x="5" y="21"/>
                    <a:pt x="6" y="21"/>
                    <a:pt x="6" y="21"/>
                  </a:cubicBezTo>
                  <a:cubicBezTo>
                    <a:pt x="5" y="22"/>
                    <a:pt x="5" y="22"/>
                    <a:pt x="5" y="22"/>
                  </a:cubicBezTo>
                  <a:cubicBezTo>
                    <a:pt x="5" y="23"/>
                    <a:pt x="5" y="23"/>
                    <a:pt x="6" y="23"/>
                  </a:cubicBezTo>
                  <a:cubicBezTo>
                    <a:pt x="7" y="22"/>
                    <a:pt x="7" y="22"/>
                    <a:pt x="7" y="22"/>
                  </a:cubicBezTo>
                  <a:cubicBezTo>
                    <a:pt x="7" y="22"/>
                    <a:pt x="7" y="22"/>
                    <a:pt x="7" y="22"/>
                  </a:cubicBezTo>
                  <a:cubicBezTo>
                    <a:pt x="7" y="24"/>
                    <a:pt x="7" y="24"/>
                    <a:pt x="7" y="24"/>
                  </a:cubicBezTo>
                  <a:cubicBezTo>
                    <a:pt x="7" y="24"/>
                    <a:pt x="7" y="24"/>
                    <a:pt x="8" y="24"/>
                  </a:cubicBezTo>
                  <a:cubicBezTo>
                    <a:pt x="8" y="23"/>
                    <a:pt x="8" y="23"/>
                    <a:pt x="8" y="23"/>
                  </a:cubicBezTo>
                  <a:cubicBezTo>
                    <a:pt x="9" y="23"/>
                    <a:pt x="9" y="23"/>
                    <a:pt x="9" y="23"/>
                  </a:cubicBezTo>
                  <a:cubicBezTo>
                    <a:pt x="9" y="25"/>
                    <a:pt x="9" y="25"/>
                    <a:pt x="9" y="25"/>
                  </a:cubicBezTo>
                  <a:cubicBezTo>
                    <a:pt x="9" y="25"/>
                    <a:pt x="9" y="25"/>
                    <a:pt x="9" y="25"/>
                  </a:cubicBezTo>
                  <a:cubicBezTo>
                    <a:pt x="9" y="25"/>
                    <a:pt x="9" y="25"/>
                    <a:pt x="10" y="25"/>
                  </a:cubicBezTo>
                  <a:cubicBezTo>
                    <a:pt x="10" y="23"/>
                    <a:pt x="10" y="23"/>
                    <a:pt x="10" y="23"/>
                  </a:cubicBezTo>
                  <a:cubicBezTo>
                    <a:pt x="10" y="23"/>
                    <a:pt x="11" y="24"/>
                    <a:pt x="11" y="24"/>
                  </a:cubicBezTo>
                  <a:cubicBezTo>
                    <a:pt x="11" y="25"/>
                    <a:pt x="11" y="25"/>
                    <a:pt x="11" y="25"/>
                  </a:cubicBezTo>
                  <a:cubicBezTo>
                    <a:pt x="11" y="25"/>
                    <a:pt x="11" y="25"/>
                    <a:pt x="12" y="25"/>
                  </a:cubicBezTo>
                  <a:cubicBezTo>
                    <a:pt x="12" y="24"/>
                    <a:pt x="12" y="24"/>
                    <a:pt x="12" y="24"/>
                  </a:cubicBezTo>
                  <a:cubicBezTo>
                    <a:pt x="12" y="24"/>
                    <a:pt x="12" y="24"/>
                    <a:pt x="13" y="24"/>
                  </a:cubicBezTo>
                  <a:cubicBezTo>
                    <a:pt x="13" y="25"/>
                    <a:pt x="13" y="25"/>
                    <a:pt x="13" y="25"/>
                  </a:cubicBezTo>
                  <a:cubicBezTo>
                    <a:pt x="13" y="25"/>
                    <a:pt x="14" y="25"/>
                    <a:pt x="14" y="25"/>
                  </a:cubicBezTo>
                  <a:cubicBezTo>
                    <a:pt x="14" y="24"/>
                    <a:pt x="14" y="24"/>
                    <a:pt x="14" y="24"/>
                  </a:cubicBezTo>
                  <a:cubicBezTo>
                    <a:pt x="14" y="24"/>
                    <a:pt x="14" y="24"/>
                    <a:pt x="15" y="23"/>
                  </a:cubicBezTo>
                  <a:cubicBezTo>
                    <a:pt x="15" y="25"/>
                    <a:pt x="15" y="25"/>
                    <a:pt x="15" y="25"/>
                  </a:cubicBezTo>
                  <a:cubicBezTo>
                    <a:pt x="15" y="25"/>
                    <a:pt x="16" y="25"/>
                    <a:pt x="16" y="25"/>
                  </a:cubicBezTo>
                  <a:cubicBezTo>
                    <a:pt x="16" y="23"/>
                    <a:pt x="16" y="23"/>
                    <a:pt x="16" y="23"/>
                  </a:cubicBezTo>
                  <a:cubicBezTo>
                    <a:pt x="16" y="23"/>
                    <a:pt x="16" y="23"/>
                    <a:pt x="16" y="23"/>
                  </a:cubicBezTo>
                  <a:cubicBezTo>
                    <a:pt x="17" y="24"/>
                    <a:pt x="17" y="24"/>
                    <a:pt x="17" y="24"/>
                  </a:cubicBezTo>
                  <a:cubicBezTo>
                    <a:pt x="17" y="24"/>
                    <a:pt x="18" y="24"/>
                    <a:pt x="18" y="24"/>
                  </a:cubicBezTo>
                  <a:cubicBezTo>
                    <a:pt x="17" y="22"/>
                    <a:pt x="17" y="22"/>
                    <a:pt x="17" y="22"/>
                  </a:cubicBezTo>
                  <a:cubicBezTo>
                    <a:pt x="18" y="22"/>
                    <a:pt x="18" y="22"/>
                    <a:pt x="18" y="22"/>
                  </a:cubicBezTo>
                  <a:cubicBezTo>
                    <a:pt x="19" y="23"/>
                    <a:pt x="19" y="23"/>
                    <a:pt x="19" y="23"/>
                  </a:cubicBezTo>
                  <a:cubicBezTo>
                    <a:pt x="19" y="23"/>
                    <a:pt x="20" y="23"/>
                    <a:pt x="20" y="23"/>
                  </a:cubicBezTo>
                  <a:cubicBezTo>
                    <a:pt x="19" y="21"/>
                    <a:pt x="19" y="21"/>
                    <a:pt x="19" y="21"/>
                  </a:cubicBezTo>
                  <a:cubicBezTo>
                    <a:pt x="19" y="21"/>
                    <a:pt x="19" y="21"/>
                    <a:pt x="20" y="21"/>
                  </a:cubicBezTo>
                  <a:cubicBezTo>
                    <a:pt x="21" y="22"/>
                    <a:pt x="21" y="22"/>
                    <a:pt x="21" y="22"/>
                  </a:cubicBezTo>
                  <a:cubicBezTo>
                    <a:pt x="21" y="22"/>
                    <a:pt x="21" y="21"/>
                    <a:pt x="21" y="21"/>
                  </a:cubicBezTo>
                  <a:cubicBezTo>
                    <a:pt x="20" y="20"/>
                    <a:pt x="20" y="20"/>
                    <a:pt x="20" y="20"/>
                  </a:cubicBezTo>
                  <a:cubicBezTo>
                    <a:pt x="21" y="20"/>
                    <a:pt x="21" y="20"/>
                    <a:pt x="21" y="19"/>
                  </a:cubicBezTo>
                  <a:cubicBezTo>
                    <a:pt x="22" y="20"/>
                    <a:pt x="22" y="20"/>
                    <a:pt x="22" y="20"/>
                  </a:cubicBezTo>
                  <a:cubicBezTo>
                    <a:pt x="22" y="20"/>
                    <a:pt x="22" y="20"/>
                    <a:pt x="23" y="19"/>
                  </a:cubicBezTo>
                  <a:cubicBezTo>
                    <a:pt x="21" y="18"/>
                    <a:pt x="21" y="18"/>
                    <a:pt x="21" y="18"/>
                  </a:cubicBezTo>
                  <a:cubicBezTo>
                    <a:pt x="22" y="18"/>
                    <a:pt x="22" y="18"/>
                    <a:pt x="22" y="18"/>
                  </a:cubicBezTo>
                  <a:cubicBezTo>
                    <a:pt x="23" y="18"/>
                    <a:pt x="23" y="18"/>
                    <a:pt x="23" y="18"/>
                  </a:cubicBezTo>
                  <a:cubicBezTo>
                    <a:pt x="23" y="18"/>
                    <a:pt x="23" y="18"/>
                    <a:pt x="24" y="17"/>
                  </a:cubicBezTo>
                  <a:cubicBezTo>
                    <a:pt x="22" y="16"/>
                    <a:pt x="22" y="16"/>
                    <a:pt x="22" y="16"/>
                  </a:cubicBezTo>
                  <a:cubicBezTo>
                    <a:pt x="22" y="16"/>
                    <a:pt x="22" y="16"/>
                    <a:pt x="23" y="16"/>
                  </a:cubicBezTo>
                  <a:close/>
                  <a:moveTo>
                    <a:pt x="22" y="15"/>
                  </a:moveTo>
                  <a:cubicBezTo>
                    <a:pt x="17" y="14"/>
                    <a:pt x="17" y="14"/>
                    <a:pt x="17" y="14"/>
                  </a:cubicBezTo>
                  <a:cubicBezTo>
                    <a:pt x="17" y="13"/>
                    <a:pt x="17" y="11"/>
                    <a:pt x="17" y="11"/>
                  </a:cubicBezTo>
                  <a:cubicBezTo>
                    <a:pt x="21" y="8"/>
                    <a:pt x="21" y="8"/>
                    <a:pt x="21" y="8"/>
                  </a:cubicBezTo>
                  <a:cubicBezTo>
                    <a:pt x="22" y="10"/>
                    <a:pt x="22" y="13"/>
                    <a:pt x="22" y="15"/>
                  </a:cubicBezTo>
                  <a:close/>
                  <a:moveTo>
                    <a:pt x="12" y="15"/>
                  </a:moveTo>
                  <a:cubicBezTo>
                    <a:pt x="10" y="15"/>
                    <a:pt x="9" y="13"/>
                    <a:pt x="10" y="12"/>
                  </a:cubicBezTo>
                  <a:cubicBezTo>
                    <a:pt x="10" y="10"/>
                    <a:pt x="12" y="10"/>
                    <a:pt x="13" y="10"/>
                  </a:cubicBezTo>
                  <a:cubicBezTo>
                    <a:pt x="15" y="10"/>
                    <a:pt x="15" y="12"/>
                    <a:pt x="15" y="13"/>
                  </a:cubicBezTo>
                  <a:cubicBezTo>
                    <a:pt x="15" y="15"/>
                    <a:pt x="13" y="16"/>
                    <a:pt x="12" y="15"/>
                  </a:cubicBezTo>
                  <a:close/>
                  <a:moveTo>
                    <a:pt x="21" y="7"/>
                  </a:moveTo>
                  <a:cubicBezTo>
                    <a:pt x="16" y="10"/>
                    <a:pt x="16" y="10"/>
                    <a:pt x="16" y="10"/>
                  </a:cubicBezTo>
                  <a:cubicBezTo>
                    <a:pt x="16" y="9"/>
                    <a:pt x="15" y="8"/>
                    <a:pt x="14" y="8"/>
                  </a:cubicBezTo>
                  <a:cubicBezTo>
                    <a:pt x="15" y="3"/>
                    <a:pt x="15" y="3"/>
                    <a:pt x="15" y="3"/>
                  </a:cubicBezTo>
                  <a:cubicBezTo>
                    <a:pt x="18" y="4"/>
                    <a:pt x="19" y="5"/>
                    <a:pt x="21" y="7"/>
                  </a:cubicBezTo>
                  <a:close/>
                  <a:moveTo>
                    <a:pt x="15" y="3"/>
                  </a:moveTo>
                  <a:cubicBezTo>
                    <a:pt x="13" y="8"/>
                    <a:pt x="13" y="8"/>
                    <a:pt x="13" y="8"/>
                  </a:cubicBezTo>
                  <a:cubicBezTo>
                    <a:pt x="12" y="8"/>
                    <a:pt x="11" y="8"/>
                    <a:pt x="11" y="8"/>
                  </a:cubicBezTo>
                  <a:cubicBezTo>
                    <a:pt x="8" y="4"/>
                    <a:pt x="8" y="4"/>
                    <a:pt x="8" y="4"/>
                  </a:cubicBezTo>
                  <a:cubicBezTo>
                    <a:pt x="10" y="3"/>
                    <a:pt x="12" y="2"/>
                    <a:pt x="15" y="3"/>
                  </a:cubicBezTo>
                  <a:close/>
                  <a:moveTo>
                    <a:pt x="7" y="4"/>
                  </a:moveTo>
                  <a:cubicBezTo>
                    <a:pt x="10" y="9"/>
                    <a:pt x="10" y="9"/>
                    <a:pt x="10" y="9"/>
                  </a:cubicBezTo>
                  <a:cubicBezTo>
                    <a:pt x="9" y="9"/>
                    <a:pt x="8" y="10"/>
                    <a:pt x="8" y="11"/>
                  </a:cubicBezTo>
                  <a:cubicBezTo>
                    <a:pt x="3" y="9"/>
                    <a:pt x="3" y="9"/>
                    <a:pt x="3" y="9"/>
                  </a:cubicBezTo>
                  <a:cubicBezTo>
                    <a:pt x="4" y="7"/>
                    <a:pt x="6" y="5"/>
                    <a:pt x="7" y="4"/>
                  </a:cubicBezTo>
                  <a:close/>
                  <a:moveTo>
                    <a:pt x="3" y="10"/>
                  </a:moveTo>
                  <a:cubicBezTo>
                    <a:pt x="8" y="12"/>
                    <a:pt x="8" y="12"/>
                    <a:pt x="8" y="12"/>
                  </a:cubicBezTo>
                  <a:cubicBezTo>
                    <a:pt x="7" y="13"/>
                    <a:pt x="8" y="14"/>
                    <a:pt x="8" y="15"/>
                  </a:cubicBezTo>
                  <a:cubicBezTo>
                    <a:pt x="4" y="17"/>
                    <a:pt x="4" y="17"/>
                    <a:pt x="4" y="17"/>
                  </a:cubicBezTo>
                  <a:cubicBezTo>
                    <a:pt x="3" y="15"/>
                    <a:pt x="3" y="13"/>
                    <a:pt x="3" y="10"/>
                  </a:cubicBezTo>
                  <a:close/>
                  <a:moveTo>
                    <a:pt x="4" y="18"/>
                  </a:moveTo>
                  <a:cubicBezTo>
                    <a:pt x="8" y="16"/>
                    <a:pt x="8" y="16"/>
                    <a:pt x="8" y="16"/>
                  </a:cubicBezTo>
                  <a:cubicBezTo>
                    <a:pt x="9" y="16"/>
                    <a:pt x="10" y="17"/>
                    <a:pt x="11" y="17"/>
                  </a:cubicBezTo>
                  <a:cubicBezTo>
                    <a:pt x="9" y="22"/>
                    <a:pt x="9" y="22"/>
                    <a:pt x="9" y="22"/>
                  </a:cubicBezTo>
                  <a:cubicBezTo>
                    <a:pt x="7" y="22"/>
                    <a:pt x="5" y="20"/>
                    <a:pt x="4" y="18"/>
                  </a:cubicBezTo>
                  <a:close/>
                  <a:moveTo>
                    <a:pt x="10" y="23"/>
                  </a:moveTo>
                  <a:cubicBezTo>
                    <a:pt x="12" y="18"/>
                    <a:pt x="12" y="18"/>
                    <a:pt x="12" y="18"/>
                  </a:cubicBezTo>
                  <a:cubicBezTo>
                    <a:pt x="13" y="18"/>
                    <a:pt x="14" y="18"/>
                    <a:pt x="14" y="17"/>
                  </a:cubicBezTo>
                  <a:cubicBezTo>
                    <a:pt x="17" y="22"/>
                    <a:pt x="17" y="22"/>
                    <a:pt x="17" y="22"/>
                  </a:cubicBezTo>
                  <a:cubicBezTo>
                    <a:pt x="15" y="23"/>
                    <a:pt x="13" y="23"/>
                    <a:pt x="10" y="23"/>
                  </a:cubicBezTo>
                  <a:close/>
                  <a:moveTo>
                    <a:pt x="18" y="21"/>
                  </a:moveTo>
                  <a:cubicBezTo>
                    <a:pt x="15" y="17"/>
                    <a:pt x="15" y="17"/>
                    <a:pt x="15" y="17"/>
                  </a:cubicBezTo>
                  <a:cubicBezTo>
                    <a:pt x="16" y="16"/>
                    <a:pt x="17" y="15"/>
                    <a:pt x="17" y="14"/>
                  </a:cubicBezTo>
                  <a:cubicBezTo>
                    <a:pt x="22" y="16"/>
                    <a:pt x="22" y="16"/>
                    <a:pt x="22" y="16"/>
                  </a:cubicBezTo>
                  <a:cubicBezTo>
                    <a:pt x="21" y="18"/>
                    <a:pt x="19" y="20"/>
                    <a:pt x="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89" name="Freeform 14"/>
            <p:cNvSpPr>
              <a:spLocks noEditPoints="1"/>
            </p:cNvSpPr>
            <p:nvPr/>
          </p:nvSpPr>
          <p:spPr bwMode="auto">
            <a:xfrm>
              <a:off x="1054100" y="2536826"/>
              <a:ext cx="63500" cy="66675"/>
            </a:xfrm>
            <a:custGeom>
              <a:avLst/>
              <a:gdLst>
                <a:gd name="T0" fmla="*/ 54 w 60"/>
                <a:gd name="T1" fmla="*/ 14 h 63"/>
                <a:gd name="T2" fmla="*/ 53 w 60"/>
                <a:gd name="T3" fmla="*/ 11 h 63"/>
                <a:gd name="T4" fmla="*/ 47 w 60"/>
                <a:gd name="T5" fmla="*/ 11 h 63"/>
                <a:gd name="T6" fmla="*/ 44 w 60"/>
                <a:gd name="T7" fmla="*/ 9 h 63"/>
                <a:gd name="T8" fmla="*/ 42 w 60"/>
                <a:gd name="T9" fmla="*/ 3 h 63"/>
                <a:gd name="T10" fmla="*/ 39 w 60"/>
                <a:gd name="T11" fmla="*/ 2 h 63"/>
                <a:gd name="T12" fmla="*/ 34 w 60"/>
                <a:gd name="T13" fmla="*/ 4 h 63"/>
                <a:gd name="T14" fmla="*/ 31 w 60"/>
                <a:gd name="T15" fmla="*/ 4 h 63"/>
                <a:gd name="T16" fmla="*/ 26 w 60"/>
                <a:gd name="T17" fmla="*/ 0 h 63"/>
                <a:gd name="T18" fmla="*/ 23 w 60"/>
                <a:gd name="T19" fmla="*/ 1 h 63"/>
                <a:gd name="T20" fmla="*/ 20 w 60"/>
                <a:gd name="T21" fmla="*/ 6 h 63"/>
                <a:gd name="T22" fmla="*/ 17 w 60"/>
                <a:gd name="T23" fmla="*/ 7 h 63"/>
                <a:gd name="T24" fmla="*/ 14 w 60"/>
                <a:gd name="T25" fmla="*/ 5 h 63"/>
                <a:gd name="T26" fmla="*/ 12 w 60"/>
                <a:gd name="T27" fmla="*/ 11 h 63"/>
                <a:gd name="T28" fmla="*/ 10 w 60"/>
                <a:gd name="T29" fmla="*/ 13 h 63"/>
                <a:gd name="T30" fmla="*/ 4 w 60"/>
                <a:gd name="T31" fmla="*/ 15 h 63"/>
                <a:gd name="T32" fmla="*/ 3 w 60"/>
                <a:gd name="T33" fmla="*/ 17 h 63"/>
                <a:gd name="T34" fmla="*/ 4 w 60"/>
                <a:gd name="T35" fmla="*/ 23 h 63"/>
                <a:gd name="T36" fmla="*/ 4 w 60"/>
                <a:gd name="T37" fmla="*/ 26 h 63"/>
                <a:gd name="T38" fmla="*/ 0 w 60"/>
                <a:gd name="T39" fmla="*/ 30 h 63"/>
                <a:gd name="T40" fmla="*/ 0 w 60"/>
                <a:gd name="T41" fmla="*/ 34 h 63"/>
                <a:gd name="T42" fmla="*/ 4 w 60"/>
                <a:gd name="T43" fmla="*/ 38 h 63"/>
                <a:gd name="T44" fmla="*/ 5 w 60"/>
                <a:gd name="T45" fmla="*/ 41 h 63"/>
                <a:gd name="T46" fmla="*/ 3 w 60"/>
                <a:gd name="T47" fmla="*/ 47 h 63"/>
                <a:gd name="T48" fmla="*/ 5 w 60"/>
                <a:gd name="T49" fmla="*/ 49 h 63"/>
                <a:gd name="T50" fmla="*/ 11 w 60"/>
                <a:gd name="T51" fmla="*/ 51 h 63"/>
                <a:gd name="T52" fmla="*/ 13 w 60"/>
                <a:gd name="T53" fmla="*/ 53 h 63"/>
                <a:gd name="T54" fmla="*/ 14 w 60"/>
                <a:gd name="T55" fmla="*/ 59 h 63"/>
                <a:gd name="T56" fmla="*/ 17 w 60"/>
                <a:gd name="T57" fmla="*/ 60 h 63"/>
                <a:gd name="T58" fmla="*/ 23 w 60"/>
                <a:gd name="T59" fmla="*/ 58 h 63"/>
                <a:gd name="T60" fmla="*/ 26 w 60"/>
                <a:gd name="T61" fmla="*/ 59 h 63"/>
                <a:gd name="T62" fmla="*/ 30 w 60"/>
                <a:gd name="T63" fmla="*/ 63 h 63"/>
                <a:gd name="T64" fmla="*/ 33 w 60"/>
                <a:gd name="T65" fmla="*/ 63 h 63"/>
                <a:gd name="T66" fmla="*/ 37 w 60"/>
                <a:gd name="T67" fmla="*/ 58 h 63"/>
                <a:gd name="T68" fmla="*/ 40 w 60"/>
                <a:gd name="T69" fmla="*/ 57 h 63"/>
                <a:gd name="T70" fmla="*/ 45 w 60"/>
                <a:gd name="T71" fmla="*/ 59 h 63"/>
                <a:gd name="T72" fmla="*/ 45 w 60"/>
                <a:gd name="T73" fmla="*/ 54 h 63"/>
                <a:gd name="T74" fmla="*/ 48 w 60"/>
                <a:gd name="T75" fmla="*/ 52 h 63"/>
                <a:gd name="T76" fmla="*/ 53 w 60"/>
                <a:gd name="T77" fmla="*/ 51 h 63"/>
                <a:gd name="T78" fmla="*/ 55 w 60"/>
                <a:gd name="T79" fmla="*/ 48 h 63"/>
                <a:gd name="T80" fmla="*/ 54 w 60"/>
                <a:gd name="T81" fmla="*/ 42 h 63"/>
                <a:gd name="T82" fmla="*/ 55 w 60"/>
                <a:gd name="T83" fmla="*/ 39 h 63"/>
                <a:gd name="T84" fmla="*/ 59 w 60"/>
                <a:gd name="T85" fmla="*/ 35 h 63"/>
                <a:gd name="T86" fmla="*/ 60 w 60"/>
                <a:gd name="T87" fmla="*/ 32 h 63"/>
                <a:gd name="T88" fmla="*/ 56 w 60"/>
                <a:gd name="T89" fmla="*/ 28 h 63"/>
                <a:gd name="T90" fmla="*/ 55 w 60"/>
                <a:gd name="T91" fmla="*/ 24 h 63"/>
                <a:gd name="T92" fmla="*/ 57 w 60"/>
                <a:gd name="T93" fmla="*/ 19 h 63"/>
                <a:gd name="T94" fmla="*/ 20 w 60"/>
                <a:gd name="T95" fmla="*/ 47 h 63"/>
                <a:gd name="T96" fmla="*/ 22 w 60"/>
                <a:gd name="T97" fmla="*/ 36 h 63"/>
                <a:gd name="T98" fmla="*/ 31 w 60"/>
                <a:gd name="T99" fmla="*/ 50 h 63"/>
                <a:gd name="T100" fmla="*/ 41 w 60"/>
                <a:gd name="T101" fmla="*/ 53 h 63"/>
                <a:gd name="T102" fmla="*/ 32 w 60"/>
                <a:gd name="T103" fmla="*/ 30 h 63"/>
                <a:gd name="T104" fmla="*/ 26 w 60"/>
                <a:gd name="T105" fmla="*/ 24 h 63"/>
                <a:gd name="T106" fmla="*/ 28 w 60"/>
                <a:gd name="T107" fmla="*/ 13 h 63"/>
                <a:gd name="T108" fmla="*/ 37 w 60"/>
                <a:gd name="T109" fmla="*/ 27 h 63"/>
                <a:gd name="T110" fmla="*/ 47 w 60"/>
                <a:gd name="T111"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63">
                  <a:moveTo>
                    <a:pt x="53" y="18"/>
                  </a:moveTo>
                  <a:cubicBezTo>
                    <a:pt x="56" y="16"/>
                    <a:pt x="56" y="16"/>
                    <a:pt x="56" y="16"/>
                  </a:cubicBezTo>
                  <a:cubicBezTo>
                    <a:pt x="55" y="15"/>
                    <a:pt x="55" y="14"/>
                    <a:pt x="54" y="14"/>
                  </a:cubicBezTo>
                  <a:cubicBezTo>
                    <a:pt x="51" y="16"/>
                    <a:pt x="51" y="16"/>
                    <a:pt x="51" y="16"/>
                  </a:cubicBezTo>
                  <a:cubicBezTo>
                    <a:pt x="51" y="15"/>
                    <a:pt x="50" y="15"/>
                    <a:pt x="50" y="14"/>
                  </a:cubicBezTo>
                  <a:cubicBezTo>
                    <a:pt x="53" y="11"/>
                    <a:pt x="53" y="11"/>
                    <a:pt x="53" y="11"/>
                  </a:cubicBezTo>
                  <a:cubicBezTo>
                    <a:pt x="52" y="11"/>
                    <a:pt x="52" y="10"/>
                    <a:pt x="51" y="9"/>
                  </a:cubicBezTo>
                  <a:cubicBezTo>
                    <a:pt x="48" y="12"/>
                    <a:pt x="48" y="12"/>
                    <a:pt x="48" y="12"/>
                  </a:cubicBezTo>
                  <a:cubicBezTo>
                    <a:pt x="48" y="11"/>
                    <a:pt x="47" y="11"/>
                    <a:pt x="47" y="11"/>
                  </a:cubicBezTo>
                  <a:cubicBezTo>
                    <a:pt x="49" y="7"/>
                    <a:pt x="49" y="7"/>
                    <a:pt x="49" y="7"/>
                  </a:cubicBezTo>
                  <a:cubicBezTo>
                    <a:pt x="48" y="7"/>
                    <a:pt x="48" y="6"/>
                    <a:pt x="47" y="6"/>
                  </a:cubicBezTo>
                  <a:cubicBezTo>
                    <a:pt x="44" y="9"/>
                    <a:pt x="44" y="9"/>
                    <a:pt x="44" y="9"/>
                  </a:cubicBezTo>
                  <a:cubicBezTo>
                    <a:pt x="44" y="8"/>
                    <a:pt x="43" y="8"/>
                    <a:pt x="43" y="8"/>
                  </a:cubicBezTo>
                  <a:cubicBezTo>
                    <a:pt x="44" y="4"/>
                    <a:pt x="44" y="4"/>
                    <a:pt x="44" y="4"/>
                  </a:cubicBezTo>
                  <a:cubicBezTo>
                    <a:pt x="44" y="4"/>
                    <a:pt x="43" y="3"/>
                    <a:pt x="42" y="3"/>
                  </a:cubicBezTo>
                  <a:cubicBezTo>
                    <a:pt x="40" y="6"/>
                    <a:pt x="40" y="6"/>
                    <a:pt x="40" y="6"/>
                  </a:cubicBezTo>
                  <a:cubicBezTo>
                    <a:pt x="40" y="6"/>
                    <a:pt x="39" y="6"/>
                    <a:pt x="39" y="6"/>
                  </a:cubicBezTo>
                  <a:cubicBezTo>
                    <a:pt x="39" y="2"/>
                    <a:pt x="39" y="2"/>
                    <a:pt x="39" y="2"/>
                  </a:cubicBezTo>
                  <a:cubicBezTo>
                    <a:pt x="39" y="2"/>
                    <a:pt x="38" y="1"/>
                    <a:pt x="37" y="1"/>
                  </a:cubicBezTo>
                  <a:cubicBezTo>
                    <a:pt x="36" y="5"/>
                    <a:pt x="36" y="5"/>
                    <a:pt x="36" y="5"/>
                  </a:cubicBezTo>
                  <a:cubicBezTo>
                    <a:pt x="35" y="5"/>
                    <a:pt x="35" y="4"/>
                    <a:pt x="34" y="4"/>
                  </a:cubicBezTo>
                  <a:cubicBezTo>
                    <a:pt x="34" y="0"/>
                    <a:pt x="34" y="0"/>
                    <a:pt x="34" y="0"/>
                  </a:cubicBezTo>
                  <a:cubicBezTo>
                    <a:pt x="33" y="0"/>
                    <a:pt x="33" y="0"/>
                    <a:pt x="32" y="0"/>
                  </a:cubicBezTo>
                  <a:cubicBezTo>
                    <a:pt x="31" y="4"/>
                    <a:pt x="31" y="4"/>
                    <a:pt x="31" y="4"/>
                  </a:cubicBezTo>
                  <a:cubicBezTo>
                    <a:pt x="31" y="4"/>
                    <a:pt x="30" y="4"/>
                    <a:pt x="29" y="4"/>
                  </a:cubicBezTo>
                  <a:cubicBezTo>
                    <a:pt x="29" y="0"/>
                    <a:pt x="29" y="0"/>
                    <a:pt x="29" y="0"/>
                  </a:cubicBezTo>
                  <a:cubicBezTo>
                    <a:pt x="28" y="0"/>
                    <a:pt x="27" y="0"/>
                    <a:pt x="26" y="0"/>
                  </a:cubicBezTo>
                  <a:cubicBezTo>
                    <a:pt x="26" y="4"/>
                    <a:pt x="26" y="4"/>
                    <a:pt x="26" y="4"/>
                  </a:cubicBezTo>
                  <a:cubicBezTo>
                    <a:pt x="26" y="4"/>
                    <a:pt x="25" y="4"/>
                    <a:pt x="25" y="4"/>
                  </a:cubicBezTo>
                  <a:cubicBezTo>
                    <a:pt x="23" y="1"/>
                    <a:pt x="23" y="1"/>
                    <a:pt x="23" y="1"/>
                  </a:cubicBezTo>
                  <a:cubicBezTo>
                    <a:pt x="23" y="1"/>
                    <a:pt x="22" y="1"/>
                    <a:pt x="21" y="1"/>
                  </a:cubicBezTo>
                  <a:cubicBezTo>
                    <a:pt x="22" y="5"/>
                    <a:pt x="22" y="5"/>
                    <a:pt x="22" y="5"/>
                  </a:cubicBezTo>
                  <a:cubicBezTo>
                    <a:pt x="21" y="5"/>
                    <a:pt x="21" y="6"/>
                    <a:pt x="20" y="6"/>
                  </a:cubicBezTo>
                  <a:cubicBezTo>
                    <a:pt x="18" y="2"/>
                    <a:pt x="18" y="2"/>
                    <a:pt x="18" y="2"/>
                  </a:cubicBezTo>
                  <a:cubicBezTo>
                    <a:pt x="18" y="3"/>
                    <a:pt x="17" y="3"/>
                    <a:pt x="16" y="3"/>
                  </a:cubicBezTo>
                  <a:cubicBezTo>
                    <a:pt x="17" y="7"/>
                    <a:pt x="17" y="7"/>
                    <a:pt x="17" y="7"/>
                  </a:cubicBezTo>
                  <a:cubicBezTo>
                    <a:pt x="17" y="7"/>
                    <a:pt x="17" y="7"/>
                    <a:pt x="16" y="8"/>
                  </a:cubicBezTo>
                  <a:cubicBezTo>
                    <a:pt x="16" y="8"/>
                    <a:pt x="16" y="8"/>
                    <a:pt x="16" y="8"/>
                  </a:cubicBezTo>
                  <a:cubicBezTo>
                    <a:pt x="14" y="5"/>
                    <a:pt x="14" y="5"/>
                    <a:pt x="14" y="5"/>
                  </a:cubicBezTo>
                  <a:cubicBezTo>
                    <a:pt x="13" y="5"/>
                    <a:pt x="12" y="6"/>
                    <a:pt x="12" y="6"/>
                  </a:cubicBezTo>
                  <a:cubicBezTo>
                    <a:pt x="13" y="10"/>
                    <a:pt x="13" y="10"/>
                    <a:pt x="13" y="10"/>
                  </a:cubicBezTo>
                  <a:cubicBezTo>
                    <a:pt x="13" y="10"/>
                    <a:pt x="13" y="10"/>
                    <a:pt x="12" y="11"/>
                  </a:cubicBezTo>
                  <a:cubicBezTo>
                    <a:pt x="9" y="8"/>
                    <a:pt x="9" y="8"/>
                    <a:pt x="9" y="8"/>
                  </a:cubicBezTo>
                  <a:cubicBezTo>
                    <a:pt x="9" y="9"/>
                    <a:pt x="8" y="9"/>
                    <a:pt x="8" y="10"/>
                  </a:cubicBezTo>
                  <a:cubicBezTo>
                    <a:pt x="10" y="13"/>
                    <a:pt x="10" y="13"/>
                    <a:pt x="10" y="13"/>
                  </a:cubicBezTo>
                  <a:cubicBezTo>
                    <a:pt x="10" y="14"/>
                    <a:pt x="9" y="14"/>
                    <a:pt x="9" y="14"/>
                  </a:cubicBezTo>
                  <a:cubicBezTo>
                    <a:pt x="6" y="13"/>
                    <a:pt x="6" y="13"/>
                    <a:pt x="6" y="13"/>
                  </a:cubicBezTo>
                  <a:cubicBezTo>
                    <a:pt x="5" y="13"/>
                    <a:pt x="5" y="14"/>
                    <a:pt x="4" y="15"/>
                  </a:cubicBezTo>
                  <a:cubicBezTo>
                    <a:pt x="7" y="17"/>
                    <a:pt x="7" y="17"/>
                    <a:pt x="7" y="17"/>
                  </a:cubicBezTo>
                  <a:cubicBezTo>
                    <a:pt x="7" y="18"/>
                    <a:pt x="7" y="18"/>
                    <a:pt x="6" y="19"/>
                  </a:cubicBezTo>
                  <a:cubicBezTo>
                    <a:pt x="3" y="17"/>
                    <a:pt x="3" y="17"/>
                    <a:pt x="3" y="17"/>
                  </a:cubicBezTo>
                  <a:cubicBezTo>
                    <a:pt x="2" y="18"/>
                    <a:pt x="2" y="19"/>
                    <a:pt x="2" y="20"/>
                  </a:cubicBezTo>
                  <a:cubicBezTo>
                    <a:pt x="5" y="21"/>
                    <a:pt x="5" y="21"/>
                    <a:pt x="5" y="21"/>
                  </a:cubicBezTo>
                  <a:cubicBezTo>
                    <a:pt x="5" y="22"/>
                    <a:pt x="5" y="23"/>
                    <a:pt x="4" y="23"/>
                  </a:cubicBezTo>
                  <a:cubicBezTo>
                    <a:pt x="1" y="23"/>
                    <a:pt x="1" y="23"/>
                    <a:pt x="1" y="23"/>
                  </a:cubicBezTo>
                  <a:cubicBezTo>
                    <a:pt x="1" y="23"/>
                    <a:pt x="0" y="24"/>
                    <a:pt x="0" y="25"/>
                  </a:cubicBezTo>
                  <a:cubicBezTo>
                    <a:pt x="4" y="26"/>
                    <a:pt x="4" y="26"/>
                    <a:pt x="4" y="26"/>
                  </a:cubicBezTo>
                  <a:cubicBezTo>
                    <a:pt x="4" y="27"/>
                    <a:pt x="3" y="27"/>
                    <a:pt x="3" y="28"/>
                  </a:cubicBezTo>
                  <a:cubicBezTo>
                    <a:pt x="0" y="28"/>
                    <a:pt x="0" y="28"/>
                    <a:pt x="0" y="28"/>
                  </a:cubicBezTo>
                  <a:cubicBezTo>
                    <a:pt x="0" y="29"/>
                    <a:pt x="0" y="30"/>
                    <a:pt x="0" y="30"/>
                  </a:cubicBezTo>
                  <a:cubicBezTo>
                    <a:pt x="3" y="31"/>
                    <a:pt x="3" y="31"/>
                    <a:pt x="3" y="31"/>
                  </a:cubicBezTo>
                  <a:cubicBezTo>
                    <a:pt x="3" y="32"/>
                    <a:pt x="3" y="32"/>
                    <a:pt x="3" y="33"/>
                  </a:cubicBezTo>
                  <a:cubicBezTo>
                    <a:pt x="0" y="34"/>
                    <a:pt x="0" y="34"/>
                    <a:pt x="0" y="34"/>
                  </a:cubicBezTo>
                  <a:cubicBezTo>
                    <a:pt x="0" y="34"/>
                    <a:pt x="0" y="35"/>
                    <a:pt x="0" y="36"/>
                  </a:cubicBezTo>
                  <a:cubicBezTo>
                    <a:pt x="4" y="36"/>
                    <a:pt x="4" y="36"/>
                    <a:pt x="4" y="36"/>
                  </a:cubicBezTo>
                  <a:cubicBezTo>
                    <a:pt x="4" y="37"/>
                    <a:pt x="4" y="37"/>
                    <a:pt x="4" y="38"/>
                  </a:cubicBezTo>
                  <a:cubicBezTo>
                    <a:pt x="0" y="39"/>
                    <a:pt x="0" y="39"/>
                    <a:pt x="0" y="39"/>
                  </a:cubicBezTo>
                  <a:cubicBezTo>
                    <a:pt x="1" y="40"/>
                    <a:pt x="1" y="41"/>
                    <a:pt x="1" y="42"/>
                  </a:cubicBezTo>
                  <a:cubicBezTo>
                    <a:pt x="5" y="41"/>
                    <a:pt x="5" y="41"/>
                    <a:pt x="5" y="41"/>
                  </a:cubicBezTo>
                  <a:cubicBezTo>
                    <a:pt x="5" y="41"/>
                    <a:pt x="5" y="42"/>
                    <a:pt x="5" y="42"/>
                  </a:cubicBezTo>
                  <a:cubicBezTo>
                    <a:pt x="2" y="45"/>
                    <a:pt x="2" y="45"/>
                    <a:pt x="2" y="45"/>
                  </a:cubicBezTo>
                  <a:cubicBezTo>
                    <a:pt x="3" y="45"/>
                    <a:pt x="3" y="46"/>
                    <a:pt x="3" y="47"/>
                  </a:cubicBezTo>
                  <a:cubicBezTo>
                    <a:pt x="7" y="45"/>
                    <a:pt x="7" y="45"/>
                    <a:pt x="7" y="45"/>
                  </a:cubicBezTo>
                  <a:cubicBezTo>
                    <a:pt x="7" y="46"/>
                    <a:pt x="7" y="46"/>
                    <a:pt x="8" y="47"/>
                  </a:cubicBezTo>
                  <a:cubicBezTo>
                    <a:pt x="5" y="49"/>
                    <a:pt x="5" y="49"/>
                    <a:pt x="5" y="49"/>
                  </a:cubicBezTo>
                  <a:cubicBezTo>
                    <a:pt x="5" y="50"/>
                    <a:pt x="6" y="51"/>
                    <a:pt x="6" y="51"/>
                  </a:cubicBezTo>
                  <a:cubicBezTo>
                    <a:pt x="9" y="49"/>
                    <a:pt x="9" y="49"/>
                    <a:pt x="9" y="49"/>
                  </a:cubicBezTo>
                  <a:cubicBezTo>
                    <a:pt x="10" y="50"/>
                    <a:pt x="10" y="50"/>
                    <a:pt x="11" y="51"/>
                  </a:cubicBezTo>
                  <a:cubicBezTo>
                    <a:pt x="8" y="54"/>
                    <a:pt x="8" y="54"/>
                    <a:pt x="8" y="54"/>
                  </a:cubicBezTo>
                  <a:cubicBezTo>
                    <a:pt x="9" y="54"/>
                    <a:pt x="9" y="55"/>
                    <a:pt x="10" y="55"/>
                  </a:cubicBezTo>
                  <a:cubicBezTo>
                    <a:pt x="13" y="53"/>
                    <a:pt x="13" y="53"/>
                    <a:pt x="13" y="53"/>
                  </a:cubicBezTo>
                  <a:cubicBezTo>
                    <a:pt x="13" y="53"/>
                    <a:pt x="14" y="54"/>
                    <a:pt x="14" y="54"/>
                  </a:cubicBezTo>
                  <a:cubicBezTo>
                    <a:pt x="12" y="57"/>
                    <a:pt x="12" y="57"/>
                    <a:pt x="12" y="57"/>
                  </a:cubicBezTo>
                  <a:cubicBezTo>
                    <a:pt x="13" y="58"/>
                    <a:pt x="14" y="58"/>
                    <a:pt x="14" y="59"/>
                  </a:cubicBezTo>
                  <a:cubicBezTo>
                    <a:pt x="17" y="56"/>
                    <a:pt x="17" y="56"/>
                    <a:pt x="17" y="56"/>
                  </a:cubicBezTo>
                  <a:cubicBezTo>
                    <a:pt x="17" y="56"/>
                    <a:pt x="18" y="56"/>
                    <a:pt x="18" y="56"/>
                  </a:cubicBezTo>
                  <a:cubicBezTo>
                    <a:pt x="17" y="60"/>
                    <a:pt x="17" y="60"/>
                    <a:pt x="17" y="60"/>
                  </a:cubicBezTo>
                  <a:cubicBezTo>
                    <a:pt x="18" y="61"/>
                    <a:pt x="19" y="61"/>
                    <a:pt x="19" y="61"/>
                  </a:cubicBezTo>
                  <a:cubicBezTo>
                    <a:pt x="21" y="58"/>
                    <a:pt x="21" y="58"/>
                    <a:pt x="21" y="58"/>
                  </a:cubicBezTo>
                  <a:cubicBezTo>
                    <a:pt x="22" y="58"/>
                    <a:pt x="22" y="58"/>
                    <a:pt x="23" y="58"/>
                  </a:cubicBezTo>
                  <a:cubicBezTo>
                    <a:pt x="22" y="62"/>
                    <a:pt x="22" y="62"/>
                    <a:pt x="22" y="62"/>
                  </a:cubicBezTo>
                  <a:cubicBezTo>
                    <a:pt x="23" y="62"/>
                    <a:pt x="24" y="62"/>
                    <a:pt x="25" y="63"/>
                  </a:cubicBezTo>
                  <a:cubicBezTo>
                    <a:pt x="26" y="59"/>
                    <a:pt x="26" y="59"/>
                    <a:pt x="26" y="59"/>
                  </a:cubicBezTo>
                  <a:cubicBezTo>
                    <a:pt x="26" y="59"/>
                    <a:pt x="27" y="59"/>
                    <a:pt x="27" y="59"/>
                  </a:cubicBezTo>
                  <a:cubicBezTo>
                    <a:pt x="28" y="63"/>
                    <a:pt x="28" y="63"/>
                    <a:pt x="28" y="63"/>
                  </a:cubicBezTo>
                  <a:cubicBezTo>
                    <a:pt x="28" y="63"/>
                    <a:pt x="29" y="63"/>
                    <a:pt x="30" y="63"/>
                  </a:cubicBezTo>
                  <a:cubicBezTo>
                    <a:pt x="30" y="59"/>
                    <a:pt x="30" y="59"/>
                    <a:pt x="30" y="59"/>
                  </a:cubicBezTo>
                  <a:cubicBezTo>
                    <a:pt x="31" y="59"/>
                    <a:pt x="32" y="59"/>
                    <a:pt x="32" y="59"/>
                  </a:cubicBezTo>
                  <a:cubicBezTo>
                    <a:pt x="33" y="63"/>
                    <a:pt x="33" y="63"/>
                    <a:pt x="33" y="63"/>
                  </a:cubicBezTo>
                  <a:cubicBezTo>
                    <a:pt x="34" y="63"/>
                    <a:pt x="35" y="63"/>
                    <a:pt x="35" y="62"/>
                  </a:cubicBezTo>
                  <a:cubicBezTo>
                    <a:pt x="35" y="59"/>
                    <a:pt x="35" y="59"/>
                    <a:pt x="35" y="59"/>
                  </a:cubicBezTo>
                  <a:cubicBezTo>
                    <a:pt x="36" y="58"/>
                    <a:pt x="36" y="58"/>
                    <a:pt x="37" y="58"/>
                  </a:cubicBezTo>
                  <a:cubicBezTo>
                    <a:pt x="38" y="62"/>
                    <a:pt x="38" y="62"/>
                    <a:pt x="38" y="62"/>
                  </a:cubicBezTo>
                  <a:cubicBezTo>
                    <a:pt x="39" y="61"/>
                    <a:pt x="40" y="61"/>
                    <a:pt x="41" y="61"/>
                  </a:cubicBezTo>
                  <a:cubicBezTo>
                    <a:pt x="40" y="57"/>
                    <a:pt x="40" y="57"/>
                    <a:pt x="40" y="57"/>
                  </a:cubicBezTo>
                  <a:cubicBezTo>
                    <a:pt x="40" y="57"/>
                    <a:pt x="41" y="57"/>
                    <a:pt x="41" y="56"/>
                  </a:cubicBezTo>
                  <a:cubicBezTo>
                    <a:pt x="43" y="60"/>
                    <a:pt x="43" y="60"/>
                    <a:pt x="43" y="60"/>
                  </a:cubicBezTo>
                  <a:cubicBezTo>
                    <a:pt x="44" y="59"/>
                    <a:pt x="44" y="59"/>
                    <a:pt x="45" y="59"/>
                  </a:cubicBezTo>
                  <a:cubicBezTo>
                    <a:pt x="45" y="59"/>
                    <a:pt x="45" y="59"/>
                    <a:pt x="45" y="58"/>
                  </a:cubicBezTo>
                  <a:cubicBezTo>
                    <a:pt x="44" y="55"/>
                    <a:pt x="44" y="55"/>
                    <a:pt x="44" y="55"/>
                  </a:cubicBezTo>
                  <a:cubicBezTo>
                    <a:pt x="44" y="54"/>
                    <a:pt x="45" y="54"/>
                    <a:pt x="45" y="54"/>
                  </a:cubicBezTo>
                  <a:cubicBezTo>
                    <a:pt x="48" y="57"/>
                    <a:pt x="48" y="57"/>
                    <a:pt x="48" y="57"/>
                  </a:cubicBezTo>
                  <a:cubicBezTo>
                    <a:pt x="49" y="56"/>
                    <a:pt x="49" y="56"/>
                    <a:pt x="50" y="55"/>
                  </a:cubicBezTo>
                  <a:cubicBezTo>
                    <a:pt x="48" y="52"/>
                    <a:pt x="48" y="52"/>
                    <a:pt x="48" y="52"/>
                  </a:cubicBezTo>
                  <a:cubicBezTo>
                    <a:pt x="48" y="51"/>
                    <a:pt x="48" y="51"/>
                    <a:pt x="49" y="50"/>
                  </a:cubicBezTo>
                  <a:cubicBezTo>
                    <a:pt x="52" y="53"/>
                    <a:pt x="52" y="53"/>
                    <a:pt x="52" y="53"/>
                  </a:cubicBezTo>
                  <a:cubicBezTo>
                    <a:pt x="52" y="52"/>
                    <a:pt x="53" y="51"/>
                    <a:pt x="53" y="51"/>
                  </a:cubicBezTo>
                  <a:cubicBezTo>
                    <a:pt x="51" y="48"/>
                    <a:pt x="51" y="48"/>
                    <a:pt x="51" y="48"/>
                  </a:cubicBezTo>
                  <a:cubicBezTo>
                    <a:pt x="51" y="48"/>
                    <a:pt x="51" y="47"/>
                    <a:pt x="52" y="47"/>
                  </a:cubicBezTo>
                  <a:cubicBezTo>
                    <a:pt x="55" y="48"/>
                    <a:pt x="55" y="48"/>
                    <a:pt x="55" y="48"/>
                  </a:cubicBezTo>
                  <a:cubicBezTo>
                    <a:pt x="56" y="47"/>
                    <a:pt x="56" y="47"/>
                    <a:pt x="56" y="46"/>
                  </a:cubicBezTo>
                  <a:cubicBezTo>
                    <a:pt x="53" y="44"/>
                    <a:pt x="53" y="44"/>
                    <a:pt x="53" y="44"/>
                  </a:cubicBezTo>
                  <a:cubicBezTo>
                    <a:pt x="54" y="43"/>
                    <a:pt x="54" y="43"/>
                    <a:pt x="54" y="42"/>
                  </a:cubicBezTo>
                  <a:cubicBezTo>
                    <a:pt x="58" y="43"/>
                    <a:pt x="58" y="43"/>
                    <a:pt x="58" y="43"/>
                  </a:cubicBezTo>
                  <a:cubicBezTo>
                    <a:pt x="58" y="42"/>
                    <a:pt x="58" y="42"/>
                    <a:pt x="58" y="41"/>
                  </a:cubicBezTo>
                  <a:cubicBezTo>
                    <a:pt x="55" y="39"/>
                    <a:pt x="55" y="39"/>
                    <a:pt x="55" y="39"/>
                  </a:cubicBezTo>
                  <a:cubicBezTo>
                    <a:pt x="55" y="39"/>
                    <a:pt x="55" y="38"/>
                    <a:pt x="55" y="37"/>
                  </a:cubicBezTo>
                  <a:cubicBezTo>
                    <a:pt x="59" y="38"/>
                    <a:pt x="59" y="38"/>
                    <a:pt x="59" y="38"/>
                  </a:cubicBezTo>
                  <a:cubicBezTo>
                    <a:pt x="59" y="37"/>
                    <a:pt x="59" y="36"/>
                    <a:pt x="59" y="35"/>
                  </a:cubicBezTo>
                  <a:cubicBezTo>
                    <a:pt x="56" y="34"/>
                    <a:pt x="56" y="34"/>
                    <a:pt x="56" y="34"/>
                  </a:cubicBezTo>
                  <a:cubicBezTo>
                    <a:pt x="56" y="34"/>
                    <a:pt x="56" y="33"/>
                    <a:pt x="56" y="33"/>
                  </a:cubicBezTo>
                  <a:cubicBezTo>
                    <a:pt x="60" y="32"/>
                    <a:pt x="60" y="32"/>
                    <a:pt x="60" y="32"/>
                  </a:cubicBezTo>
                  <a:cubicBezTo>
                    <a:pt x="60" y="31"/>
                    <a:pt x="60" y="30"/>
                    <a:pt x="60" y="30"/>
                  </a:cubicBezTo>
                  <a:cubicBezTo>
                    <a:pt x="56" y="29"/>
                    <a:pt x="56" y="29"/>
                    <a:pt x="56" y="29"/>
                  </a:cubicBezTo>
                  <a:cubicBezTo>
                    <a:pt x="56" y="29"/>
                    <a:pt x="56" y="28"/>
                    <a:pt x="56" y="28"/>
                  </a:cubicBezTo>
                  <a:cubicBezTo>
                    <a:pt x="59" y="26"/>
                    <a:pt x="59" y="26"/>
                    <a:pt x="59" y="26"/>
                  </a:cubicBezTo>
                  <a:cubicBezTo>
                    <a:pt x="59" y="26"/>
                    <a:pt x="59" y="25"/>
                    <a:pt x="59" y="24"/>
                  </a:cubicBezTo>
                  <a:cubicBezTo>
                    <a:pt x="55" y="24"/>
                    <a:pt x="55" y="24"/>
                    <a:pt x="55" y="24"/>
                  </a:cubicBezTo>
                  <a:cubicBezTo>
                    <a:pt x="55" y="24"/>
                    <a:pt x="55" y="23"/>
                    <a:pt x="55" y="23"/>
                  </a:cubicBezTo>
                  <a:cubicBezTo>
                    <a:pt x="58" y="21"/>
                    <a:pt x="58" y="21"/>
                    <a:pt x="58" y="21"/>
                  </a:cubicBezTo>
                  <a:cubicBezTo>
                    <a:pt x="58" y="20"/>
                    <a:pt x="57" y="19"/>
                    <a:pt x="57" y="19"/>
                  </a:cubicBezTo>
                  <a:cubicBezTo>
                    <a:pt x="54" y="20"/>
                    <a:pt x="54" y="20"/>
                    <a:pt x="54" y="20"/>
                  </a:cubicBezTo>
                  <a:cubicBezTo>
                    <a:pt x="53" y="19"/>
                    <a:pt x="53" y="19"/>
                    <a:pt x="53" y="18"/>
                  </a:cubicBezTo>
                  <a:close/>
                  <a:moveTo>
                    <a:pt x="20" y="47"/>
                  </a:moveTo>
                  <a:cubicBezTo>
                    <a:pt x="16" y="49"/>
                    <a:pt x="11" y="47"/>
                    <a:pt x="9" y="44"/>
                  </a:cubicBezTo>
                  <a:cubicBezTo>
                    <a:pt x="7" y="40"/>
                    <a:pt x="9" y="35"/>
                    <a:pt x="12" y="33"/>
                  </a:cubicBezTo>
                  <a:cubicBezTo>
                    <a:pt x="16" y="31"/>
                    <a:pt x="20" y="32"/>
                    <a:pt x="22" y="36"/>
                  </a:cubicBezTo>
                  <a:cubicBezTo>
                    <a:pt x="24" y="40"/>
                    <a:pt x="23" y="44"/>
                    <a:pt x="20" y="47"/>
                  </a:cubicBezTo>
                  <a:close/>
                  <a:moveTo>
                    <a:pt x="41" y="53"/>
                  </a:moveTo>
                  <a:cubicBezTo>
                    <a:pt x="38" y="55"/>
                    <a:pt x="33" y="54"/>
                    <a:pt x="31" y="50"/>
                  </a:cubicBezTo>
                  <a:cubicBezTo>
                    <a:pt x="29" y="46"/>
                    <a:pt x="30" y="41"/>
                    <a:pt x="34" y="39"/>
                  </a:cubicBezTo>
                  <a:cubicBezTo>
                    <a:pt x="37" y="37"/>
                    <a:pt x="42" y="38"/>
                    <a:pt x="44" y="42"/>
                  </a:cubicBezTo>
                  <a:cubicBezTo>
                    <a:pt x="46" y="46"/>
                    <a:pt x="45" y="50"/>
                    <a:pt x="41" y="53"/>
                  </a:cubicBezTo>
                  <a:close/>
                  <a:moveTo>
                    <a:pt x="27" y="33"/>
                  </a:moveTo>
                  <a:cubicBezTo>
                    <a:pt x="26" y="32"/>
                    <a:pt x="26" y="30"/>
                    <a:pt x="28" y="29"/>
                  </a:cubicBezTo>
                  <a:cubicBezTo>
                    <a:pt x="30" y="28"/>
                    <a:pt x="32" y="28"/>
                    <a:pt x="32" y="30"/>
                  </a:cubicBezTo>
                  <a:cubicBezTo>
                    <a:pt x="33" y="31"/>
                    <a:pt x="33" y="34"/>
                    <a:pt x="31" y="35"/>
                  </a:cubicBezTo>
                  <a:cubicBezTo>
                    <a:pt x="30" y="35"/>
                    <a:pt x="28" y="35"/>
                    <a:pt x="27" y="33"/>
                  </a:cubicBezTo>
                  <a:close/>
                  <a:moveTo>
                    <a:pt x="26" y="24"/>
                  </a:moveTo>
                  <a:cubicBezTo>
                    <a:pt x="22" y="26"/>
                    <a:pt x="17" y="25"/>
                    <a:pt x="15" y="21"/>
                  </a:cubicBezTo>
                  <a:cubicBezTo>
                    <a:pt x="13" y="17"/>
                    <a:pt x="14" y="13"/>
                    <a:pt x="18" y="10"/>
                  </a:cubicBezTo>
                  <a:cubicBezTo>
                    <a:pt x="22" y="8"/>
                    <a:pt x="26" y="10"/>
                    <a:pt x="28" y="13"/>
                  </a:cubicBezTo>
                  <a:cubicBezTo>
                    <a:pt x="30" y="17"/>
                    <a:pt x="29" y="22"/>
                    <a:pt x="26" y="24"/>
                  </a:cubicBezTo>
                  <a:close/>
                  <a:moveTo>
                    <a:pt x="47" y="30"/>
                  </a:moveTo>
                  <a:cubicBezTo>
                    <a:pt x="43" y="32"/>
                    <a:pt x="39" y="31"/>
                    <a:pt x="37" y="27"/>
                  </a:cubicBezTo>
                  <a:cubicBezTo>
                    <a:pt x="35" y="23"/>
                    <a:pt x="36" y="19"/>
                    <a:pt x="40" y="17"/>
                  </a:cubicBezTo>
                  <a:cubicBezTo>
                    <a:pt x="43" y="14"/>
                    <a:pt x="48" y="16"/>
                    <a:pt x="50" y="19"/>
                  </a:cubicBezTo>
                  <a:cubicBezTo>
                    <a:pt x="52" y="23"/>
                    <a:pt x="51" y="28"/>
                    <a:pt x="4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90" name="Freeform 15"/>
            <p:cNvSpPr>
              <a:spLocks noEditPoints="1"/>
            </p:cNvSpPr>
            <p:nvPr/>
          </p:nvSpPr>
          <p:spPr bwMode="auto">
            <a:xfrm>
              <a:off x="1225550" y="2528888"/>
              <a:ext cx="76200" cy="79375"/>
            </a:xfrm>
            <a:custGeom>
              <a:avLst/>
              <a:gdLst>
                <a:gd name="T0" fmla="*/ 65 w 71"/>
                <a:gd name="T1" fmla="*/ 17 h 75"/>
                <a:gd name="T2" fmla="*/ 63 w 71"/>
                <a:gd name="T3" fmla="*/ 14 h 75"/>
                <a:gd name="T4" fmla="*/ 56 w 71"/>
                <a:gd name="T5" fmla="*/ 13 h 75"/>
                <a:gd name="T6" fmla="*/ 53 w 71"/>
                <a:gd name="T7" fmla="*/ 11 h 75"/>
                <a:gd name="T8" fmla="*/ 51 w 71"/>
                <a:gd name="T9" fmla="*/ 4 h 75"/>
                <a:gd name="T10" fmla="*/ 47 w 71"/>
                <a:gd name="T11" fmla="*/ 2 h 75"/>
                <a:gd name="T12" fmla="*/ 41 w 71"/>
                <a:gd name="T13" fmla="*/ 5 h 75"/>
                <a:gd name="T14" fmla="*/ 37 w 71"/>
                <a:gd name="T15" fmla="*/ 5 h 75"/>
                <a:gd name="T16" fmla="*/ 32 w 71"/>
                <a:gd name="T17" fmla="*/ 1 h 75"/>
                <a:gd name="T18" fmla="*/ 28 w 71"/>
                <a:gd name="T19" fmla="*/ 1 h 75"/>
                <a:gd name="T20" fmla="*/ 24 w 71"/>
                <a:gd name="T21" fmla="*/ 7 h 75"/>
                <a:gd name="T22" fmla="*/ 21 w 71"/>
                <a:gd name="T23" fmla="*/ 9 h 75"/>
                <a:gd name="T24" fmla="*/ 17 w 71"/>
                <a:gd name="T25" fmla="*/ 6 h 75"/>
                <a:gd name="T26" fmla="*/ 15 w 71"/>
                <a:gd name="T27" fmla="*/ 13 h 75"/>
                <a:gd name="T28" fmla="*/ 12 w 71"/>
                <a:gd name="T29" fmla="*/ 16 h 75"/>
                <a:gd name="T30" fmla="*/ 6 w 71"/>
                <a:gd name="T31" fmla="*/ 18 h 75"/>
                <a:gd name="T32" fmla="*/ 4 w 71"/>
                <a:gd name="T33" fmla="*/ 21 h 75"/>
                <a:gd name="T34" fmla="*/ 6 w 71"/>
                <a:gd name="T35" fmla="*/ 28 h 75"/>
                <a:gd name="T36" fmla="*/ 5 w 71"/>
                <a:gd name="T37" fmla="*/ 31 h 75"/>
                <a:gd name="T38" fmla="*/ 0 w 71"/>
                <a:gd name="T39" fmla="*/ 36 h 75"/>
                <a:gd name="T40" fmla="*/ 0 w 71"/>
                <a:gd name="T41" fmla="*/ 40 h 75"/>
                <a:gd name="T42" fmla="*/ 5 w 71"/>
                <a:gd name="T43" fmla="*/ 45 h 75"/>
                <a:gd name="T44" fmla="*/ 6 w 71"/>
                <a:gd name="T45" fmla="*/ 49 h 75"/>
                <a:gd name="T46" fmla="*/ 4 w 71"/>
                <a:gd name="T47" fmla="*/ 56 h 75"/>
                <a:gd name="T48" fmla="*/ 6 w 71"/>
                <a:gd name="T49" fmla="*/ 59 h 75"/>
                <a:gd name="T50" fmla="*/ 13 w 71"/>
                <a:gd name="T51" fmla="*/ 60 h 75"/>
                <a:gd name="T52" fmla="*/ 16 w 71"/>
                <a:gd name="T53" fmla="*/ 63 h 75"/>
                <a:gd name="T54" fmla="*/ 18 w 71"/>
                <a:gd name="T55" fmla="*/ 70 h 75"/>
                <a:gd name="T56" fmla="*/ 21 w 71"/>
                <a:gd name="T57" fmla="*/ 72 h 75"/>
                <a:gd name="T58" fmla="*/ 27 w 71"/>
                <a:gd name="T59" fmla="*/ 69 h 75"/>
                <a:gd name="T60" fmla="*/ 31 w 71"/>
                <a:gd name="T61" fmla="*/ 70 h 75"/>
                <a:gd name="T62" fmla="*/ 36 w 71"/>
                <a:gd name="T63" fmla="*/ 75 h 75"/>
                <a:gd name="T64" fmla="*/ 40 w 71"/>
                <a:gd name="T65" fmla="*/ 75 h 75"/>
                <a:gd name="T66" fmla="*/ 44 w 71"/>
                <a:gd name="T67" fmla="*/ 69 h 75"/>
                <a:gd name="T68" fmla="*/ 48 w 71"/>
                <a:gd name="T69" fmla="*/ 68 h 75"/>
                <a:gd name="T70" fmla="*/ 53 w 71"/>
                <a:gd name="T71" fmla="*/ 70 h 75"/>
                <a:gd name="T72" fmla="*/ 54 w 71"/>
                <a:gd name="T73" fmla="*/ 64 h 75"/>
                <a:gd name="T74" fmla="*/ 57 w 71"/>
                <a:gd name="T75" fmla="*/ 62 h 75"/>
                <a:gd name="T76" fmla="*/ 64 w 71"/>
                <a:gd name="T77" fmla="*/ 61 h 75"/>
                <a:gd name="T78" fmla="*/ 66 w 71"/>
                <a:gd name="T79" fmla="*/ 57 h 75"/>
                <a:gd name="T80" fmla="*/ 65 w 71"/>
                <a:gd name="T81" fmla="*/ 50 h 75"/>
                <a:gd name="T82" fmla="*/ 66 w 71"/>
                <a:gd name="T83" fmla="*/ 47 h 75"/>
                <a:gd name="T84" fmla="*/ 71 w 71"/>
                <a:gd name="T85" fmla="*/ 42 h 75"/>
                <a:gd name="T86" fmla="*/ 71 w 71"/>
                <a:gd name="T87" fmla="*/ 38 h 75"/>
                <a:gd name="T88" fmla="*/ 67 w 71"/>
                <a:gd name="T89" fmla="*/ 33 h 75"/>
                <a:gd name="T90" fmla="*/ 66 w 71"/>
                <a:gd name="T91" fmla="*/ 29 h 75"/>
                <a:gd name="T92" fmla="*/ 68 w 71"/>
                <a:gd name="T93" fmla="*/ 23 h 75"/>
                <a:gd name="T94" fmla="*/ 24 w 71"/>
                <a:gd name="T95" fmla="*/ 56 h 75"/>
                <a:gd name="T96" fmla="*/ 27 w 71"/>
                <a:gd name="T97" fmla="*/ 43 h 75"/>
                <a:gd name="T98" fmla="*/ 37 w 71"/>
                <a:gd name="T99" fmla="*/ 59 h 75"/>
                <a:gd name="T100" fmla="*/ 49 w 71"/>
                <a:gd name="T101" fmla="*/ 63 h 75"/>
                <a:gd name="T102" fmla="*/ 39 w 71"/>
                <a:gd name="T103" fmla="*/ 36 h 75"/>
                <a:gd name="T104" fmla="*/ 31 w 71"/>
                <a:gd name="T105" fmla="*/ 29 h 75"/>
                <a:gd name="T106" fmla="*/ 34 w 71"/>
                <a:gd name="T107" fmla="*/ 16 h 75"/>
                <a:gd name="T108" fmla="*/ 44 w 71"/>
                <a:gd name="T109" fmla="*/ 33 h 75"/>
                <a:gd name="T110" fmla="*/ 56 w 71"/>
                <a:gd name="T11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5">
                  <a:moveTo>
                    <a:pt x="63" y="22"/>
                  </a:moveTo>
                  <a:cubicBezTo>
                    <a:pt x="67" y="19"/>
                    <a:pt x="67" y="19"/>
                    <a:pt x="67" y="19"/>
                  </a:cubicBezTo>
                  <a:cubicBezTo>
                    <a:pt x="66" y="18"/>
                    <a:pt x="66" y="17"/>
                    <a:pt x="65" y="17"/>
                  </a:cubicBezTo>
                  <a:cubicBezTo>
                    <a:pt x="61" y="19"/>
                    <a:pt x="61" y="19"/>
                    <a:pt x="61" y="19"/>
                  </a:cubicBezTo>
                  <a:cubicBezTo>
                    <a:pt x="61" y="18"/>
                    <a:pt x="60" y="18"/>
                    <a:pt x="60" y="17"/>
                  </a:cubicBezTo>
                  <a:cubicBezTo>
                    <a:pt x="63" y="14"/>
                    <a:pt x="63" y="14"/>
                    <a:pt x="63" y="14"/>
                  </a:cubicBezTo>
                  <a:cubicBezTo>
                    <a:pt x="62" y="13"/>
                    <a:pt x="62" y="12"/>
                    <a:pt x="61" y="11"/>
                  </a:cubicBezTo>
                  <a:cubicBezTo>
                    <a:pt x="58" y="14"/>
                    <a:pt x="58" y="14"/>
                    <a:pt x="58" y="14"/>
                  </a:cubicBezTo>
                  <a:cubicBezTo>
                    <a:pt x="57" y="14"/>
                    <a:pt x="57" y="13"/>
                    <a:pt x="56" y="13"/>
                  </a:cubicBezTo>
                  <a:cubicBezTo>
                    <a:pt x="58" y="9"/>
                    <a:pt x="58" y="9"/>
                    <a:pt x="58" y="9"/>
                  </a:cubicBezTo>
                  <a:cubicBezTo>
                    <a:pt x="58" y="8"/>
                    <a:pt x="57" y="8"/>
                    <a:pt x="56" y="7"/>
                  </a:cubicBezTo>
                  <a:cubicBezTo>
                    <a:pt x="53" y="11"/>
                    <a:pt x="53" y="11"/>
                    <a:pt x="53" y="11"/>
                  </a:cubicBezTo>
                  <a:cubicBezTo>
                    <a:pt x="53" y="10"/>
                    <a:pt x="52" y="10"/>
                    <a:pt x="51" y="9"/>
                  </a:cubicBezTo>
                  <a:cubicBezTo>
                    <a:pt x="53" y="5"/>
                    <a:pt x="53" y="5"/>
                    <a:pt x="53" y="5"/>
                  </a:cubicBezTo>
                  <a:cubicBezTo>
                    <a:pt x="52" y="5"/>
                    <a:pt x="51" y="4"/>
                    <a:pt x="51" y="4"/>
                  </a:cubicBezTo>
                  <a:cubicBezTo>
                    <a:pt x="48" y="8"/>
                    <a:pt x="48" y="8"/>
                    <a:pt x="48" y="8"/>
                  </a:cubicBezTo>
                  <a:cubicBezTo>
                    <a:pt x="48" y="7"/>
                    <a:pt x="47" y="7"/>
                    <a:pt x="46" y="7"/>
                  </a:cubicBezTo>
                  <a:cubicBezTo>
                    <a:pt x="47" y="2"/>
                    <a:pt x="47" y="2"/>
                    <a:pt x="47" y="2"/>
                  </a:cubicBezTo>
                  <a:cubicBezTo>
                    <a:pt x="46" y="2"/>
                    <a:pt x="46" y="2"/>
                    <a:pt x="45" y="2"/>
                  </a:cubicBezTo>
                  <a:cubicBezTo>
                    <a:pt x="43" y="6"/>
                    <a:pt x="43" y="6"/>
                    <a:pt x="43" y="6"/>
                  </a:cubicBezTo>
                  <a:cubicBezTo>
                    <a:pt x="42" y="6"/>
                    <a:pt x="42" y="6"/>
                    <a:pt x="41" y="5"/>
                  </a:cubicBezTo>
                  <a:cubicBezTo>
                    <a:pt x="41" y="1"/>
                    <a:pt x="41" y="1"/>
                    <a:pt x="41" y="1"/>
                  </a:cubicBezTo>
                  <a:cubicBezTo>
                    <a:pt x="40" y="1"/>
                    <a:pt x="39" y="1"/>
                    <a:pt x="38" y="0"/>
                  </a:cubicBezTo>
                  <a:cubicBezTo>
                    <a:pt x="37" y="5"/>
                    <a:pt x="37" y="5"/>
                    <a:pt x="37" y="5"/>
                  </a:cubicBezTo>
                  <a:cubicBezTo>
                    <a:pt x="37" y="5"/>
                    <a:pt x="36" y="5"/>
                    <a:pt x="35" y="5"/>
                  </a:cubicBezTo>
                  <a:cubicBezTo>
                    <a:pt x="35" y="0"/>
                    <a:pt x="35" y="0"/>
                    <a:pt x="35" y="0"/>
                  </a:cubicBezTo>
                  <a:cubicBezTo>
                    <a:pt x="34" y="0"/>
                    <a:pt x="33" y="0"/>
                    <a:pt x="32" y="1"/>
                  </a:cubicBezTo>
                  <a:cubicBezTo>
                    <a:pt x="32" y="5"/>
                    <a:pt x="32" y="5"/>
                    <a:pt x="32" y="5"/>
                  </a:cubicBezTo>
                  <a:cubicBezTo>
                    <a:pt x="31" y="5"/>
                    <a:pt x="30" y="5"/>
                    <a:pt x="30" y="6"/>
                  </a:cubicBezTo>
                  <a:cubicBezTo>
                    <a:pt x="28" y="1"/>
                    <a:pt x="28" y="1"/>
                    <a:pt x="28" y="1"/>
                  </a:cubicBezTo>
                  <a:cubicBezTo>
                    <a:pt x="27" y="1"/>
                    <a:pt x="27" y="2"/>
                    <a:pt x="26" y="2"/>
                  </a:cubicBezTo>
                  <a:cubicBezTo>
                    <a:pt x="26" y="6"/>
                    <a:pt x="26" y="6"/>
                    <a:pt x="26" y="6"/>
                  </a:cubicBezTo>
                  <a:cubicBezTo>
                    <a:pt x="26" y="7"/>
                    <a:pt x="25" y="7"/>
                    <a:pt x="24" y="7"/>
                  </a:cubicBezTo>
                  <a:cubicBezTo>
                    <a:pt x="22" y="3"/>
                    <a:pt x="22" y="3"/>
                    <a:pt x="22" y="3"/>
                  </a:cubicBezTo>
                  <a:cubicBezTo>
                    <a:pt x="21" y="3"/>
                    <a:pt x="21" y="4"/>
                    <a:pt x="20" y="4"/>
                  </a:cubicBezTo>
                  <a:cubicBezTo>
                    <a:pt x="21" y="9"/>
                    <a:pt x="21" y="9"/>
                    <a:pt x="21" y="9"/>
                  </a:cubicBezTo>
                  <a:cubicBezTo>
                    <a:pt x="21" y="9"/>
                    <a:pt x="20" y="9"/>
                    <a:pt x="20" y="9"/>
                  </a:cubicBezTo>
                  <a:cubicBezTo>
                    <a:pt x="20" y="9"/>
                    <a:pt x="20" y="10"/>
                    <a:pt x="19" y="10"/>
                  </a:cubicBezTo>
                  <a:cubicBezTo>
                    <a:pt x="17" y="6"/>
                    <a:pt x="17" y="6"/>
                    <a:pt x="17" y="6"/>
                  </a:cubicBezTo>
                  <a:cubicBezTo>
                    <a:pt x="16" y="7"/>
                    <a:pt x="15" y="7"/>
                    <a:pt x="14" y="8"/>
                  </a:cubicBezTo>
                  <a:cubicBezTo>
                    <a:pt x="16" y="12"/>
                    <a:pt x="16" y="12"/>
                    <a:pt x="16" y="12"/>
                  </a:cubicBezTo>
                  <a:cubicBezTo>
                    <a:pt x="16" y="12"/>
                    <a:pt x="15" y="13"/>
                    <a:pt x="15" y="13"/>
                  </a:cubicBezTo>
                  <a:cubicBezTo>
                    <a:pt x="11" y="10"/>
                    <a:pt x="11" y="10"/>
                    <a:pt x="11" y="10"/>
                  </a:cubicBezTo>
                  <a:cubicBezTo>
                    <a:pt x="11" y="11"/>
                    <a:pt x="10" y="12"/>
                    <a:pt x="10" y="12"/>
                  </a:cubicBezTo>
                  <a:cubicBezTo>
                    <a:pt x="12" y="16"/>
                    <a:pt x="12" y="16"/>
                    <a:pt x="12" y="16"/>
                  </a:cubicBezTo>
                  <a:cubicBezTo>
                    <a:pt x="12" y="16"/>
                    <a:pt x="11" y="17"/>
                    <a:pt x="11" y="17"/>
                  </a:cubicBezTo>
                  <a:cubicBezTo>
                    <a:pt x="7" y="15"/>
                    <a:pt x="7" y="15"/>
                    <a:pt x="7" y="15"/>
                  </a:cubicBezTo>
                  <a:cubicBezTo>
                    <a:pt x="7" y="16"/>
                    <a:pt x="6" y="17"/>
                    <a:pt x="6" y="18"/>
                  </a:cubicBezTo>
                  <a:cubicBezTo>
                    <a:pt x="9" y="21"/>
                    <a:pt x="9" y="21"/>
                    <a:pt x="9" y="21"/>
                  </a:cubicBezTo>
                  <a:cubicBezTo>
                    <a:pt x="9" y="21"/>
                    <a:pt x="8" y="22"/>
                    <a:pt x="8" y="22"/>
                  </a:cubicBezTo>
                  <a:cubicBezTo>
                    <a:pt x="4" y="21"/>
                    <a:pt x="4" y="21"/>
                    <a:pt x="4" y="21"/>
                  </a:cubicBezTo>
                  <a:cubicBezTo>
                    <a:pt x="3" y="22"/>
                    <a:pt x="3" y="23"/>
                    <a:pt x="3" y="23"/>
                  </a:cubicBezTo>
                  <a:cubicBezTo>
                    <a:pt x="6" y="26"/>
                    <a:pt x="6" y="26"/>
                    <a:pt x="6" y="26"/>
                  </a:cubicBezTo>
                  <a:cubicBezTo>
                    <a:pt x="6" y="26"/>
                    <a:pt x="6" y="27"/>
                    <a:pt x="6" y="28"/>
                  </a:cubicBezTo>
                  <a:cubicBezTo>
                    <a:pt x="1" y="27"/>
                    <a:pt x="1" y="27"/>
                    <a:pt x="1" y="27"/>
                  </a:cubicBezTo>
                  <a:cubicBezTo>
                    <a:pt x="1" y="28"/>
                    <a:pt x="1" y="29"/>
                    <a:pt x="1" y="30"/>
                  </a:cubicBezTo>
                  <a:cubicBezTo>
                    <a:pt x="5" y="31"/>
                    <a:pt x="5" y="31"/>
                    <a:pt x="5" y="31"/>
                  </a:cubicBezTo>
                  <a:cubicBezTo>
                    <a:pt x="5" y="32"/>
                    <a:pt x="5" y="33"/>
                    <a:pt x="5" y="33"/>
                  </a:cubicBezTo>
                  <a:cubicBezTo>
                    <a:pt x="0" y="34"/>
                    <a:pt x="0" y="34"/>
                    <a:pt x="0" y="34"/>
                  </a:cubicBezTo>
                  <a:cubicBezTo>
                    <a:pt x="0" y="35"/>
                    <a:pt x="0" y="36"/>
                    <a:pt x="0" y="36"/>
                  </a:cubicBezTo>
                  <a:cubicBezTo>
                    <a:pt x="4" y="37"/>
                    <a:pt x="4" y="37"/>
                    <a:pt x="4" y="37"/>
                  </a:cubicBezTo>
                  <a:cubicBezTo>
                    <a:pt x="4" y="38"/>
                    <a:pt x="4" y="39"/>
                    <a:pt x="4" y="39"/>
                  </a:cubicBezTo>
                  <a:cubicBezTo>
                    <a:pt x="0" y="40"/>
                    <a:pt x="0" y="40"/>
                    <a:pt x="0" y="40"/>
                  </a:cubicBezTo>
                  <a:cubicBezTo>
                    <a:pt x="0" y="41"/>
                    <a:pt x="0" y="42"/>
                    <a:pt x="0" y="43"/>
                  </a:cubicBezTo>
                  <a:cubicBezTo>
                    <a:pt x="5" y="43"/>
                    <a:pt x="5" y="43"/>
                    <a:pt x="5" y="43"/>
                  </a:cubicBezTo>
                  <a:cubicBezTo>
                    <a:pt x="5" y="44"/>
                    <a:pt x="5" y="44"/>
                    <a:pt x="5" y="45"/>
                  </a:cubicBezTo>
                  <a:cubicBezTo>
                    <a:pt x="1" y="47"/>
                    <a:pt x="1" y="47"/>
                    <a:pt x="1" y="47"/>
                  </a:cubicBezTo>
                  <a:cubicBezTo>
                    <a:pt x="1" y="48"/>
                    <a:pt x="2" y="49"/>
                    <a:pt x="2" y="50"/>
                  </a:cubicBezTo>
                  <a:cubicBezTo>
                    <a:pt x="6" y="49"/>
                    <a:pt x="6" y="49"/>
                    <a:pt x="6" y="49"/>
                  </a:cubicBezTo>
                  <a:cubicBezTo>
                    <a:pt x="6" y="49"/>
                    <a:pt x="7" y="50"/>
                    <a:pt x="7" y="51"/>
                  </a:cubicBezTo>
                  <a:cubicBezTo>
                    <a:pt x="3" y="53"/>
                    <a:pt x="3" y="53"/>
                    <a:pt x="3" y="53"/>
                  </a:cubicBezTo>
                  <a:cubicBezTo>
                    <a:pt x="4" y="54"/>
                    <a:pt x="4" y="55"/>
                    <a:pt x="4" y="56"/>
                  </a:cubicBezTo>
                  <a:cubicBezTo>
                    <a:pt x="9" y="54"/>
                    <a:pt x="9" y="54"/>
                    <a:pt x="9" y="54"/>
                  </a:cubicBezTo>
                  <a:cubicBezTo>
                    <a:pt x="9" y="55"/>
                    <a:pt x="9" y="55"/>
                    <a:pt x="10" y="56"/>
                  </a:cubicBezTo>
                  <a:cubicBezTo>
                    <a:pt x="6" y="59"/>
                    <a:pt x="6" y="59"/>
                    <a:pt x="6" y="59"/>
                  </a:cubicBezTo>
                  <a:cubicBezTo>
                    <a:pt x="7" y="60"/>
                    <a:pt x="7" y="61"/>
                    <a:pt x="8" y="61"/>
                  </a:cubicBezTo>
                  <a:cubicBezTo>
                    <a:pt x="12" y="59"/>
                    <a:pt x="12" y="59"/>
                    <a:pt x="12" y="59"/>
                  </a:cubicBezTo>
                  <a:cubicBezTo>
                    <a:pt x="12" y="59"/>
                    <a:pt x="13" y="60"/>
                    <a:pt x="13" y="60"/>
                  </a:cubicBezTo>
                  <a:cubicBezTo>
                    <a:pt x="10" y="64"/>
                    <a:pt x="10" y="64"/>
                    <a:pt x="10" y="64"/>
                  </a:cubicBezTo>
                  <a:cubicBezTo>
                    <a:pt x="11" y="65"/>
                    <a:pt x="12" y="65"/>
                    <a:pt x="12" y="66"/>
                  </a:cubicBezTo>
                  <a:cubicBezTo>
                    <a:pt x="16" y="63"/>
                    <a:pt x="16" y="63"/>
                    <a:pt x="16" y="63"/>
                  </a:cubicBezTo>
                  <a:cubicBezTo>
                    <a:pt x="16" y="63"/>
                    <a:pt x="17" y="64"/>
                    <a:pt x="17" y="64"/>
                  </a:cubicBezTo>
                  <a:cubicBezTo>
                    <a:pt x="15" y="68"/>
                    <a:pt x="15" y="68"/>
                    <a:pt x="15" y="68"/>
                  </a:cubicBezTo>
                  <a:cubicBezTo>
                    <a:pt x="16" y="69"/>
                    <a:pt x="17" y="69"/>
                    <a:pt x="18" y="70"/>
                  </a:cubicBezTo>
                  <a:cubicBezTo>
                    <a:pt x="20" y="66"/>
                    <a:pt x="20" y="66"/>
                    <a:pt x="20" y="66"/>
                  </a:cubicBezTo>
                  <a:cubicBezTo>
                    <a:pt x="21" y="67"/>
                    <a:pt x="22" y="67"/>
                    <a:pt x="22" y="67"/>
                  </a:cubicBezTo>
                  <a:cubicBezTo>
                    <a:pt x="21" y="72"/>
                    <a:pt x="21" y="72"/>
                    <a:pt x="21" y="72"/>
                  </a:cubicBezTo>
                  <a:cubicBezTo>
                    <a:pt x="22" y="72"/>
                    <a:pt x="23" y="72"/>
                    <a:pt x="23" y="73"/>
                  </a:cubicBezTo>
                  <a:cubicBezTo>
                    <a:pt x="25" y="69"/>
                    <a:pt x="25" y="69"/>
                    <a:pt x="25" y="69"/>
                  </a:cubicBezTo>
                  <a:cubicBezTo>
                    <a:pt x="26" y="69"/>
                    <a:pt x="27" y="69"/>
                    <a:pt x="27" y="69"/>
                  </a:cubicBezTo>
                  <a:cubicBezTo>
                    <a:pt x="27" y="74"/>
                    <a:pt x="27" y="74"/>
                    <a:pt x="27" y="74"/>
                  </a:cubicBezTo>
                  <a:cubicBezTo>
                    <a:pt x="28" y="74"/>
                    <a:pt x="29" y="74"/>
                    <a:pt x="30" y="75"/>
                  </a:cubicBezTo>
                  <a:cubicBezTo>
                    <a:pt x="31" y="70"/>
                    <a:pt x="31" y="70"/>
                    <a:pt x="31" y="70"/>
                  </a:cubicBezTo>
                  <a:cubicBezTo>
                    <a:pt x="32" y="70"/>
                    <a:pt x="32" y="70"/>
                    <a:pt x="33" y="70"/>
                  </a:cubicBezTo>
                  <a:cubicBezTo>
                    <a:pt x="33" y="75"/>
                    <a:pt x="33" y="75"/>
                    <a:pt x="33" y="75"/>
                  </a:cubicBezTo>
                  <a:cubicBezTo>
                    <a:pt x="34" y="75"/>
                    <a:pt x="35" y="75"/>
                    <a:pt x="36" y="75"/>
                  </a:cubicBezTo>
                  <a:cubicBezTo>
                    <a:pt x="37" y="70"/>
                    <a:pt x="37" y="70"/>
                    <a:pt x="37" y="70"/>
                  </a:cubicBezTo>
                  <a:cubicBezTo>
                    <a:pt x="37" y="70"/>
                    <a:pt x="38" y="70"/>
                    <a:pt x="39" y="70"/>
                  </a:cubicBezTo>
                  <a:cubicBezTo>
                    <a:pt x="40" y="75"/>
                    <a:pt x="40" y="75"/>
                    <a:pt x="40" y="75"/>
                  </a:cubicBezTo>
                  <a:cubicBezTo>
                    <a:pt x="41" y="75"/>
                    <a:pt x="42" y="75"/>
                    <a:pt x="42" y="74"/>
                  </a:cubicBezTo>
                  <a:cubicBezTo>
                    <a:pt x="42" y="70"/>
                    <a:pt x="42" y="70"/>
                    <a:pt x="42" y="70"/>
                  </a:cubicBezTo>
                  <a:cubicBezTo>
                    <a:pt x="43" y="70"/>
                    <a:pt x="43" y="69"/>
                    <a:pt x="44" y="69"/>
                  </a:cubicBezTo>
                  <a:cubicBezTo>
                    <a:pt x="46" y="73"/>
                    <a:pt x="46" y="73"/>
                    <a:pt x="46" y="73"/>
                  </a:cubicBezTo>
                  <a:cubicBezTo>
                    <a:pt x="47" y="73"/>
                    <a:pt x="48" y="73"/>
                    <a:pt x="49" y="73"/>
                  </a:cubicBezTo>
                  <a:cubicBezTo>
                    <a:pt x="48" y="68"/>
                    <a:pt x="48" y="68"/>
                    <a:pt x="48" y="68"/>
                  </a:cubicBezTo>
                  <a:cubicBezTo>
                    <a:pt x="48" y="68"/>
                    <a:pt x="49" y="67"/>
                    <a:pt x="49" y="67"/>
                  </a:cubicBezTo>
                  <a:cubicBezTo>
                    <a:pt x="52" y="71"/>
                    <a:pt x="52" y="71"/>
                    <a:pt x="52" y="71"/>
                  </a:cubicBezTo>
                  <a:cubicBezTo>
                    <a:pt x="52" y="71"/>
                    <a:pt x="53" y="70"/>
                    <a:pt x="53" y="70"/>
                  </a:cubicBezTo>
                  <a:cubicBezTo>
                    <a:pt x="54" y="70"/>
                    <a:pt x="54" y="70"/>
                    <a:pt x="54" y="70"/>
                  </a:cubicBezTo>
                  <a:cubicBezTo>
                    <a:pt x="53" y="65"/>
                    <a:pt x="53" y="65"/>
                    <a:pt x="53" y="65"/>
                  </a:cubicBezTo>
                  <a:cubicBezTo>
                    <a:pt x="53" y="65"/>
                    <a:pt x="54" y="64"/>
                    <a:pt x="54" y="64"/>
                  </a:cubicBezTo>
                  <a:cubicBezTo>
                    <a:pt x="57" y="67"/>
                    <a:pt x="57" y="67"/>
                    <a:pt x="57" y="67"/>
                  </a:cubicBezTo>
                  <a:cubicBezTo>
                    <a:pt x="58" y="67"/>
                    <a:pt x="59" y="66"/>
                    <a:pt x="59" y="66"/>
                  </a:cubicBezTo>
                  <a:cubicBezTo>
                    <a:pt x="57" y="62"/>
                    <a:pt x="57" y="62"/>
                    <a:pt x="57" y="62"/>
                  </a:cubicBezTo>
                  <a:cubicBezTo>
                    <a:pt x="57" y="61"/>
                    <a:pt x="58" y="61"/>
                    <a:pt x="58" y="60"/>
                  </a:cubicBezTo>
                  <a:cubicBezTo>
                    <a:pt x="62" y="63"/>
                    <a:pt x="62" y="63"/>
                    <a:pt x="62" y="63"/>
                  </a:cubicBezTo>
                  <a:cubicBezTo>
                    <a:pt x="63" y="62"/>
                    <a:pt x="63" y="61"/>
                    <a:pt x="64" y="61"/>
                  </a:cubicBezTo>
                  <a:cubicBezTo>
                    <a:pt x="61" y="57"/>
                    <a:pt x="61" y="57"/>
                    <a:pt x="61" y="57"/>
                  </a:cubicBezTo>
                  <a:cubicBezTo>
                    <a:pt x="61" y="57"/>
                    <a:pt x="62" y="56"/>
                    <a:pt x="62" y="56"/>
                  </a:cubicBezTo>
                  <a:cubicBezTo>
                    <a:pt x="66" y="57"/>
                    <a:pt x="66" y="57"/>
                    <a:pt x="66" y="57"/>
                  </a:cubicBezTo>
                  <a:cubicBezTo>
                    <a:pt x="66" y="57"/>
                    <a:pt x="67" y="56"/>
                    <a:pt x="67" y="55"/>
                  </a:cubicBezTo>
                  <a:cubicBezTo>
                    <a:pt x="64" y="52"/>
                    <a:pt x="64" y="52"/>
                    <a:pt x="64" y="52"/>
                  </a:cubicBezTo>
                  <a:cubicBezTo>
                    <a:pt x="64" y="52"/>
                    <a:pt x="64" y="51"/>
                    <a:pt x="65" y="50"/>
                  </a:cubicBezTo>
                  <a:cubicBezTo>
                    <a:pt x="69" y="51"/>
                    <a:pt x="69" y="51"/>
                    <a:pt x="69" y="51"/>
                  </a:cubicBezTo>
                  <a:cubicBezTo>
                    <a:pt x="69" y="51"/>
                    <a:pt x="69" y="50"/>
                    <a:pt x="70" y="49"/>
                  </a:cubicBezTo>
                  <a:cubicBezTo>
                    <a:pt x="66" y="47"/>
                    <a:pt x="66" y="47"/>
                    <a:pt x="66" y="47"/>
                  </a:cubicBezTo>
                  <a:cubicBezTo>
                    <a:pt x="66" y="46"/>
                    <a:pt x="66" y="45"/>
                    <a:pt x="66" y="45"/>
                  </a:cubicBezTo>
                  <a:cubicBezTo>
                    <a:pt x="71" y="45"/>
                    <a:pt x="71" y="45"/>
                    <a:pt x="71" y="45"/>
                  </a:cubicBezTo>
                  <a:cubicBezTo>
                    <a:pt x="71" y="44"/>
                    <a:pt x="71" y="43"/>
                    <a:pt x="71" y="42"/>
                  </a:cubicBezTo>
                  <a:cubicBezTo>
                    <a:pt x="67" y="41"/>
                    <a:pt x="67" y="41"/>
                    <a:pt x="67" y="41"/>
                  </a:cubicBezTo>
                  <a:cubicBezTo>
                    <a:pt x="67" y="40"/>
                    <a:pt x="67" y="40"/>
                    <a:pt x="67" y="39"/>
                  </a:cubicBezTo>
                  <a:cubicBezTo>
                    <a:pt x="71" y="38"/>
                    <a:pt x="71" y="38"/>
                    <a:pt x="71" y="38"/>
                  </a:cubicBezTo>
                  <a:cubicBezTo>
                    <a:pt x="71" y="37"/>
                    <a:pt x="71" y="36"/>
                    <a:pt x="71" y="35"/>
                  </a:cubicBezTo>
                  <a:cubicBezTo>
                    <a:pt x="67" y="35"/>
                    <a:pt x="67" y="35"/>
                    <a:pt x="67" y="35"/>
                  </a:cubicBezTo>
                  <a:cubicBezTo>
                    <a:pt x="67" y="34"/>
                    <a:pt x="67" y="34"/>
                    <a:pt x="67" y="33"/>
                  </a:cubicBezTo>
                  <a:cubicBezTo>
                    <a:pt x="71" y="32"/>
                    <a:pt x="71" y="32"/>
                    <a:pt x="71" y="32"/>
                  </a:cubicBezTo>
                  <a:cubicBezTo>
                    <a:pt x="71" y="31"/>
                    <a:pt x="71" y="30"/>
                    <a:pt x="70" y="29"/>
                  </a:cubicBezTo>
                  <a:cubicBezTo>
                    <a:pt x="66" y="29"/>
                    <a:pt x="66" y="29"/>
                    <a:pt x="66" y="29"/>
                  </a:cubicBezTo>
                  <a:cubicBezTo>
                    <a:pt x="66" y="29"/>
                    <a:pt x="66" y="28"/>
                    <a:pt x="65" y="27"/>
                  </a:cubicBezTo>
                  <a:cubicBezTo>
                    <a:pt x="69" y="25"/>
                    <a:pt x="69" y="25"/>
                    <a:pt x="69" y="25"/>
                  </a:cubicBezTo>
                  <a:cubicBezTo>
                    <a:pt x="69" y="24"/>
                    <a:pt x="69" y="23"/>
                    <a:pt x="68" y="23"/>
                  </a:cubicBezTo>
                  <a:cubicBezTo>
                    <a:pt x="64" y="24"/>
                    <a:pt x="64" y="24"/>
                    <a:pt x="64" y="24"/>
                  </a:cubicBezTo>
                  <a:cubicBezTo>
                    <a:pt x="64" y="23"/>
                    <a:pt x="63" y="23"/>
                    <a:pt x="63" y="22"/>
                  </a:cubicBezTo>
                  <a:close/>
                  <a:moveTo>
                    <a:pt x="24" y="56"/>
                  </a:moveTo>
                  <a:cubicBezTo>
                    <a:pt x="20" y="58"/>
                    <a:pt x="14" y="57"/>
                    <a:pt x="12" y="52"/>
                  </a:cubicBezTo>
                  <a:cubicBezTo>
                    <a:pt x="9" y="48"/>
                    <a:pt x="11" y="42"/>
                    <a:pt x="15" y="39"/>
                  </a:cubicBezTo>
                  <a:cubicBezTo>
                    <a:pt x="19" y="37"/>
                    <a:pt x="25" y="38"/>
                    <a:pt x="27" y="43"/>
                  </a:cubicBezTo>
                  <a:cubicBezTo>
                    <a:pt x="30" y="47"/>
                    <a:pt x="28" y="53"/>
                    <a:pt x="24" y="56"/>
                  </a:cubicBezTo>
                  <a:close/>
                  <a:moveTo>
                    <a:pt x="49" y="63"/>
                  </a:moveTo>
                  <a:cubicBezTo>
                    <a:pt x="45" y="65"/>
                    <a:pt x="40" y="64"/>
                    <a:pt x="37" y="59"/>
                  </a:cubicBezTo>
                  <a:cubicBezTo>
                    <a:pt x="35" y="55"/>
                    <a:pt x="36" y="49"/>
                    <a:pt x="41" y="47"/>
                  </a:cubicBezTo>
                  <a:cubicBezTo>
                    <a:pt x="45" y="44"/>
                    <a:pt x="50" y="46"/>
                    <a:pt x="53" y="50"/>
                  </a:cubicBezTo>
                  <a:cubicBezTo>
                    <a:pt x="55" y="55"/>
                    <a:pt x="54" y="60"/>
                    <a:pt x="49" y="63"/>
                  </a:cubicBezTo>
                  <a:close/>
                  <a:moveTo>
                    <a:pt x="32" y="40"/>
                  </a:moveTo>
                  <a:cubicBezTo>
                    <a:pt x="31" y="38"/>
                    <a:pt x="32" y="35"/>
                    <a:pt x="34" y="34"/>
                  </a:cubicBezTo>
                  <a:cubicBezTo>
                    <a:pt x="36" y="33"/>
                    <a:pt x="38" y="34"/>
                    <a:pt x="39" y="36"/>
                  </a:cubicBezTo>
                  <a:cubicBezTo>
                    <a:pt x="40" y="38"/>
                    <a:pt x="39" y="40"/>
                    <a:pt x="38" y="41"/>
                  </a:cubicBezTo>
                  <a:cubicBezTo>
                    <a:pt x="36" y="42"/>
                    <a:pt x="33" y="42"/>
                    <a:pt x="32" y="40"/>
                  </a:cubicBezTo>
                  <a:close/>
                  <a:moveTo>
                    <a:pt x="31" y="29"/>
                  </a:moveTo>
                  <a:cubicBezTo>
                    <a:pt x="27" y="31"/>
                    <a:pt x="21" y="30"/>
                    <a:pt x="19" y="25"/>
                  </a:cubicBezTo>
                  <a:cubicBezTo>
                    <a:pt x="16" y="21"/>
                    <a:pt x="18" y="15"/>
                    <a:pt x="22" y="13"/>
                  </a:cubicBezTo>
                  <a:cubicBezTo>
                    <a:pt x="26" y="10"/>
                    <a:pt x="32" y="12"/>
                    <a:pt x="34" y="16"/>
                  </a:cubicBezTo>
                  <a:cubicBezTo>
                    <a:pt x="36" y="21"/>
                    <a:pt x="35" y="26"/>
                    <a:pt x="31" y="29"/>
                  </a:cubicBezTo>
                  <a:close/>
                  <a:moveTo>
                    <a:pt x="56" y="36"/>
                  </a:moveTo>
                  <a:cubicBezTo>
                    <a:pt x="52" y="39"/>
                    <a:pt x="47" y="37"/>
                    <a:pt x="44" y="33"/>
                  </a:cubicBezTo>
                  <a:cubicBezTo>
                    <a:pt x="42" y="28"/>
                    <a:pt x="43" y="22"/>
                    <a:pt x="47" y="20"/>
                  </a:cubicBezTo>
                  <a:cubicBezTo>
                    <a:pt x="52" y="17"/>
                    <a:pt x="57" y="19"/>
                    <a:pt x="60" y="23"/>
                  </a:cubicBezTo>
                  <a:cubicBezTo>
                    <a:pt x="62" y="28"/>
                    <a:pt x="61" y="34"/>
                    <a:pt x="56"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91" name="Freeform 16"/>
            <p:cNvSpPr>
              <a:spLocks noEditPoints="1"/>
            </p:cNvSpPr>
            <p:nvPr/>
          </p:nvSpPr>
          <p:spPr bwMode="auto">
            <a:xfrm>
              <a:off x="1192213" y="2576513"/>
              <a:ext cx="28575" cy="28575"/>
            </a:xfrm>
            <a:custGeom>
              <a:avLst/>
              <a:gdLst>
                <a:gd name="T0" fmla="*/ 23 w 27"/>
                <a:gd name="T1" fmla="*/ 14 h 27"/>
                <a:gd name="T2" fmla="*/ 23 w 27"/>
                <a:gd name="T3" fmla="*/ 14 h 27"/>
                <a:gd name="T4" fmla="*/ 23 w 27"/>
                <a:gd name="T5" fmla="*/ 12 h 27"/>
                <a:gd name="T6" fmla="*/ 27 w 27"/>
                <a:gd name="T7" fmla="*/ 10 h 27"/>
                <a:gd name="T8" fmla="*/ 25 w 27"/>
                <a:gd name="T9" fmla="*/ 6 h 27"/>
                <a:gd name="T10" fmla="*/ 21 w 27"/>
                <a:gd name="T11" fmla="*/ 7 h 27"/>
                <a:gd name="T12" fmla="*/ 19 w 27"/>
                <a:gd name="T13" fmla="*/ 5 h 27"/>
                <a:gd name="T14" fmla="*/ 20 w 27"/>
                <a:gd name="T15" fmla="*/ 1 h 27"/>
                <a:gd name="T16" fmla="*/ 16 w 27"/>
                <a:gd name="T17" fmla="*/ 0 h 27"/>
                <a:gd name="T18" fmla="*/ 14 w 27"/>
                <a:gd name="T19" fmla="*/ 3 h 27"/>
                <a:gd name="T20" fmla="*/ 13 w 27"/>
                <a:gd name="T21" fmla="*/ 3 h 27"/>
                <a:gd name="T22" fmla="*/ 12 w 27"/>
                <a:gd name="T23" fmla="*/ 3 h 27"/>
                <a:gd name="T24" fmla="*/ 10 w 27"/>
                <a:gd name="T25" fmla="*/ 0 h 27"/>
                <a:gd name="T26" fmla="*/ 6 w 27"/>
                <a:gd name="T27" fmla="*/ 2 h 27"/>
                <a:gd name="T28" fmla="*/ 7 w 27"/>
                <a:gd name="T29" fmla="*/ 6 h 27"/>
                <a:gd name="T30" fmla="*/ 6 w 27"/>
                <a:gd name="T31" fmla="*/ 7 h 27"/>
                <a:gd name="T32" fmla="*/ 2 w 27"/>
                <a:gd name="T33" fmla="*/ 6 h 27"/>
                <a:gd name="T34" fmla="*/ 0 w 27"/>
                <a:gd name="T35" fmla="*/ 11 h 27"/>
                <a:gd name="T36" fmla="*/ 4 w 27"/>
                <a:gd name="T37" fmla="*/ 13 h 27"/>
                <a:gd name="T38" fmla="*/ 4 w 27"/>
                <a:gd name="T39" fmla="*/ 14 h 27"/>
                <a:gd name="T40" fmla="*/ 4 w 27"/>
                <a:gd name="T41" fmla="*/ 15 h 27"/>
                <a:gd name="T42" fmla="*/ 0 w 27"/>
                <a:gd name="T43" fmla="*/ 17 h 27"/>
                <a:gd name="T44" fmla="*/ 2 w 27"/>
                <a:gd name="T45" fmla="*/ 21 h 27"/>
                <a:gd name="T46" fmla="*/ 6 w 27"/>
                <a:gd name="T47" fmla="*/ 20 h 27"/>
                <a:gd name="T48" fmla="*/ 8 w 27"/>
                <a:gd name="T49" fmla="*/ 22 h 27"/>
                <a:gd name="T50" fmla="*/ 7 w 27"/>
                <a:gd name="T51" fmla="*/ 26 h 27"/>
                <a:gd name="T52" fmla="*/ 11 w 27"/>
                <a:gd name="T53" fmla="*/ 27 h 27"/>
                <a:gd name="T54" fmla="*/ 13 w 27"/>
                <a:gd name="T55" fmla="*/ 24 h 27"/>
                <a:gd name="T56" fmla="*/ 13 w 27"/>
                <a:gd name="T57" fmla="*/ 24 h 27"/>
                <a:gd name="T58" fmla="*/ 15 w 27"/>
                <a:gd name="T59" fmla="*/ 24 h 27"/>
                <a:gd name="T60" fmla="*/ 17 w 27"/>
                <a:gd name="T61" fmla="*/ 27 h 27"/>
                <a:gd name="T62" fmla="*/ 21 w 27"/>
                <a:gd name="T63" fmla="*/ 25 h 27"/>
                <a:gd name="T64" fmla="*/ 20 w 27"/>
                <a:gd name="T65" fmla="*/ 21 h 27"/>
                <a:gd name="T66" fmla="*/ 21 w 27"/>
                <a:gd name="T67" fmla="*/ 20 h 27"/>
                <a:gd name="T68" fmla="*/ 25 w 27"/>
                <a:gd name="T69" fmla="*/ 21 h 27"/>
                <a:gd name="T70" fmla="*/ 27 w 27"/>
                <a:gd name="T71" fmla="*/ 16 h 27"/>
                <a:gd name="T72" fmla="*/ 23 w 27"/>
                <a:gd name="T73" fmla="*/ 14 h 27"/>
                <a:gd name="T74" fmla="*/ 13 w 27"/>
                <a:gd name="T75" fmla="*/ 18 h 27"/>
                <a:gd name="T76" fmla="*/ 9 w 27"/>
                <a:gd name="T77" fmla="*/ 14 h 27"/>
                <a:gd name="T78" fmla="*/ 13 w 27"/>
                <a:gd name="T79" fmla="*/ 9 h 27"/>
                <a:gd name="T80" fmla="*/ 18 w 27"/>
                <a:gd name="T81" fmla="*/ 14 h 27"/>
                <a:gd name="T82" fmla="*/ 13 w 27"/>
                <a:gd name="T8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 h="27">
                  <a:moveTo>
                    <a:pt x="23" y="14"/>
                  </a:moveTo>
                  <a:cubicBezTo>
                    <a:pt x="23" y="14"/>
                    <a:pt x="23" y="14"/>
                    <a:pt x="23" y="14"/>
                  </a:cubicBezTo>
                  <a:cubicBezTo>
                    <a:pt x="23" y="13"/>
                    <a:pt x="23" y="13"/>
                    <a:pt x="23" y="12"/>
                  </a:cubicBezTo>
                  <a:cubicBezTo>
                    <a:pt x="27" y="10"/>
                    <a:pt x="27" y="10"/>
                    <a:pt x="27" y="10"/>
                  </a:cubicBezTo>
                  <a:cubicBezTo>
                    <a:pt x="26" y="8"/>
                    <a:pt x="26" y="7"/>
                    <a:pt x="25" y="6"/>
                  </a:cubicBezTo>
                  <a:cubicBezTo>
                    <a:pt x="21" y="7"/>
                    <a:pt x="21" y="7"/>
                    <a:pt x="21" y="7"/>
                  </a:cubicBezTo>
                  <a:cubicBezTo>
                    <a:pt x="20" y="6"/>
                    <a:pt x="20" y="6"/>
                    <a:pt x="19" y="5"/>
                  </a:cubicBezTo>
                  <a:cubicBezTo>
                    <a:pt x="20" y="1"/>
                    <a:pt x="20" y="1"/>
                    <a:pt x="20" y="1"/>
                  </a:cubicBezTo>
                  <a:cubicBezTo>
                    <a:pt x="19" y="1"/>
                    <a:pt x="18" y="0"/>
                    <a:pt x="16" y="0"/>
                  </a:cubicBezTo>
                  <a:cubicBezTo>
                    <a:pt x="14" y="3"/>
                    <a:pt x="14" y="3"/>
                    <a:pt x="14" y="3"/>
                  </a:cubicBezTo>
                  <a:cubicBezTo>
                    <a:pt x="14" y="3"/>
                    <a:pt x="14" y="3"/>
                    <a:pt x="13" y="3"/>
                  </a:cubicBezTo>
                  <a:cubicBezTo>
                    <a:pt x="13" y="3"/>
                    <a:pt x="13" y="3"/>
                    <a:pt x="12" y="3"/>
                  </a:cubicBezTo>
                  <a:cubicBezTo>
                    <a:pt x="10" y="0"/>
                    <a:pt x="10" y="0"/>
                    <a:pt x="10" y="0"/>
                  </a:cubicBezTo>
                  <a:cubicBezTo>
                    <a:pt x="9" y="0"/>
                    <a:pt x="7" y="1"/>
                    <a:pt x="6" y="2"/>
                  </a:cubicBezTo>
                  <a:cubicBezTo>
                    <a:pt x="7" y="6"/>
                    <a:pt x="7" y="6"/>
                    <a:pt x="7" y="6"/>
                  </a:cubicBezTo>
                  <a:cubicBezTo>
                    <a:pt x="7" y="6"/>
                    <a:pt x="6" y="7"/>
                    <a:pt x="6" y="7"/>
                  </a:cubicBezTo>
                  <a:cubicBezTo>
                    <a:pt x="2" y="6"/>
                    <a:pt x="2" y="6"/>
                    <a:pt x="2" y="6"/>
                  </a:cubicBezTo>
                  <a:cubicBezTo>
                    <a:pt x="1" y="8"/>
                    <a:pt x="1" y="9"/>
                    <a:pt x="0" y="11"/>
                  </a:cubicBezTo>
                  <a:cubicBezTo>
                    <a:pt x="4" y="13"/>
                    <a:pt x="4" y="13"/>
                    <a:pt x="4" y="13"/>
                  </a:cubicBezTo>
                  <a:cubicBezTo>
                    <a:pt x="4" y="13"/>
                    <a:pt x="4" y="13"/>
                    <a:pt x="4" y="14"/>
                  </a:cubicBezTo>
                  <a:cubicBezTo>
                    <a:pt x="4" y="14"/>
                    <a:pt x="4" y="14"/>
                    <a:pt x="4" y="15"/>
                  </a:cubicBezTo>
                  <a:cubicBezTo>
                    <a:pt x="0" y="17"/>
                    <a:pt x="0" y="17"/>
                    <a:pt x="0" y="17"/>
                  </a:cubicBezTo>
                  <a:cubicBezTo>
                    <a:pt x="1" y="19"/>
                    <a:pt x="1" y="20"/>
                    <a:pt x="2" y="21"/>
                  </a:cubicBezTo>
                  <a:cubicBezTo>
                    <a:pt x="6" y="20"/>
                    <a:pt x="6" y="20"/>
                    <a:pt x="6" y="20"/>
                  </a:cubicBezTo>
                  <a:cubicBezTo>
                    <a:pt x="6" y="21"/>
                    <a:pt x="7" y="21"/>
                    <a:pt x="8" y="22"/>
                  </a:cubicBezTo>
                  <a:cubicBezTo>
                    <a:pt x="7" y="26"/>
                    <a:pt x="7" y="26"/>
                    <a:pt x="7" y="26"/>
                  </a:cubicBezTo>
                  <a:cubicBezTo>
                    <a:pt x="8" y="26"/>
                    <a:pt x="9" y="27"/>
                    <a:pt x="11" y="27"/>
                  </a:cubicBezTo>
                  <a:cubicBezTo>
                    <a:pt x="13" y="24"/>
                    <a:pt x="13" y="24"/>
                    <a:pt x="13" y="24"/>
                  </a:cubicBezTo>
                  <a:cubicBezTo>
                    <a:pt x="13" y="24"/>
                    <a:pt x="13" y="24"/>
                    <a:pt x="13" y="24"/>
                  </a:cubicBezTo>
                  <a:cubicBezTo>
                    <a:pt x="14" y="24"/>
                    <a:pt x="14" y="24"/>
                    <a:pt x="15" y="24"/>
                  </a:cubicBezTo>
                  <a:cubicBezTo>
                    <a:pt x="17" y="27"/>
                    <a:pt x="17" y="27"/>
                    <a:pt x="17" y="27"/>
                  </a:cubicBezTo>
                  <a:cubicBezTo>
                    <a:pt x="18" y="27"/>
                    <a:pt x="20" y="26"/>
                    <a:pt x="21" y="25"/>
                  </a:cubicBezTo>
                  <a:cubicBezTo>
                    <a:pt x="20" y="21"/>
                    <a:pt x="20" y="21"/>
                    <a:pt x="20" y="21"/>
                  </a:cubicBezTo>
                  <a:cubicBezTo>
                    <a:pt x="20" y="21"/>
                    <a:pt x="21" y="20"/>
                    <a:pt x="21" y="20"/>
                  </a:cubicBezTo>
                  <a:cubicBezTo>
                    <a:pt x="25" y="21"/>
                    <a:pt x="25" y="21"/>
                    <a:pt x="25" y="21"/>
                  </a:cubicBezTo>
                  <a:cubicBezTo>
                    <a:pt x="26" y="19"/>
                    <a:pt x="26" y="18"/>
                    <a:pt x="27" y="16"/>
                  </a:cubicBezTo>
                  <a:lnTo>
                    <a:pt x="23" y="14"/>
                  </a:lnTo>
                  <a:close/>
                  <a:moveTo>
                    <a:pt x="13" y="18"/>
                  </a:moveTo>
                  <a:cubicBezTo>
                    <a:pt x="11" y="18"/>
                    <a:pt x="9" y="16"/>
                    <a:pt x="9" y="14"/>
                  </a:cubicBezTo>
                  <a:cubicBezTo>
                    <a:pt x="9" y="11"/>
                    <a:pt x="11" y="9"/>
                    <a:pt x="13" y="9"/>
                  </a:cubicBezTo>
                  <a:cubicBezTo>
                    <a:pt x="16" y="9"/>
                    <a:pt x="18" y="11"/>
                    <a:pt x="18" y="14"/>
                  </a:cubicBezTo>
                  <a:cubicBezTo>
                    <a:pt x="18" y="16"/>
                    <a:pt x="16" y="18"/>
                    <a:pt x="1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92" name="Freeform 17"/>
            <p:cNvSpPr>
              <a:spLocks noEditPoints="1"/>
            </p:cNvSpPr>
            <p:nvPr/>
          </p:nvSpPr>
          <p:spPr bwMode="auto">
            <a:xfrm>
              <a:off x="1203325" y="2713038"/>
              <a:ext cx="25400" cy="25400"/>
            </a:xfrm>
            <a:custGeom>
              <a:avLst/>
              <a:gdLst>
                <a:gd name="T0" fmla="*/ 21 w 24"/>
                <a:gd name="T1" fmla="*/ 13 h 25"/>
                <a:gd name="T2" fmla="*/ 21 w 24"/>
                <a:gd name="T3" fmla="*/ 12 h 25"/>
                <a:gd name="T4" fmla="*/ 21 w 24"/>
                <a:gd name="T5" fmla="*/ 11 h 25"/>
                <a:gd name="T6" fmla="*/ 24 w 24"/>
                <a:gd name="T7" fmla="*/ 9 h 25"/>
                <a:gd name="T8" fmla="*/ 23 w 24"/>
                <a:gd name="T9" fmla="*/ 5 h 25"/>
                <a:gd name="T10" fmla="*/ 19 w 24"/>
                <a:gd name="T11" fmla="*/ 6 h 25"/>
                <a:gd name="T12" fmla="*/ 18 w 24"/>
                <a:gd name="T13" fmla="*/ 5 h 25"/>
                <a:gd name="T14" fmla="*/ 18 w 24"/>
                <a:gd name="T15" fmla="*/ 1 h 25"/>
                <a:gd name="T16" fmla="*/ 15 w 24"/>
                <a:gd name="T17" fmla="*/ 0 h 25"/>
                <a:gd name="T18" fmla="*/ 13 w 24"/>
                <a:gd name="T19" fmla="*/ 3 h 25"/>
                <a:gd name="T20" fmla="*/ 12 w 24"/>
                <a:gd name="T21" fmla="*/ 3 h 25"/>
                <a:gd name="T22" fmla="*/ 11 w 24"/>
                <a:gd name="T23" fmla="*/ 3 h 25"/>
                <a:gd name="T24" fmla="*/ 9 w 24"/>
                <a:gd name="T25" fmla="*/ 0 h 25"/>
                <a:gd name="T26" fmla="*/ 6 w 24"/>
                <a:gd name="T27" fmla="*/ 2 h 25"/>
                <a:gd name="T28" fmla="*/ 7 w 24"/>
                <a:gd name="T29" fmla="*/ 5 h 25"/>
                <a:gd name="T30" fmla="*/ 5 w 24"/>
                <a:gd name="T31" fmla="*/ 7 h 25"/>
                <a:gd name="T32" fmla="*/ 2 w 24"/>
                <a:gd name="T33" fmla="*/ 6 h 25"/>
                <a:gd name="T34" fmla="*/ 0 w 24"/>
                <a:gd name="T35" fmla="*/ 10 h 25"/>
                <a:gd name="T36" fmla="*/ 4 w 24"/>
                <a:gd name="T37" fmla="*/ 11 h 25"/>
                <a:gd name="T38" fmla="*/ 4 w 24"/>
                <a:gd name="T39" fmla="*/ 12 h 25"/>
                <a:gd name="T40" fmla="*/ 4 w 24"/>
                <a:gd name="T41" fmla="*/ 13 h 25"/>
                <a:gd name="T42" fmla="*/ 1 w 24"/>
                <a:gd name="T43" fmla="*/ 15 h 25"/>
                <a:gd name="T44" fmla="*/ 2 w 24"/>
                <a:gd name="T45" fmla="*/ 19 h 25"/>
                <a:gd name="T46" fmla="*/ 6 w 24"/>
                <a:gd name="T47" fmla="*/ 18 h 25"/>
                <a:gd name="T48" fmla="*/ 7 w 24"/>
                <a:gd name="T49" fmla="*/ 20 h 25"/>
                <a:gd name="T50" fmla="*/ 6 w 24"/>
                <a:gd name="T51" fmla="*/ 23 h 25"/>
                <a:gd name="T52" fmla="*/ 10 w 24"/>
                <a:gd name="T53" fmla="*/ 25 h 25"/>
                <a:gd name="T54" fmla="*/ 12 w 24"/>
                <a:gd name="T55" fmla="*/ 21 h 25"/>
                <a:gd name="T56" fmla="*/ 12 w 24"/>
                <a:gd name="T57" fmla="*/ 21 h 25"/>
                <a:gd name="T58" fmla="*/ 13 w 24"/>
                <a:gd name="T59" fmla="*/ 21 h 25"/>
                <a:gd name="T60" fmla="*/ 15 w 24"/>
                <a:gd name="T61" fmla="*/ 25 h 25"/>
                <a:gd name="T62" fmla="*/ 19 w 24"/>
                <a:gd name="T63" fmla="*/ 23 h 25"/>
                <a:gd name="T64" fmla="*/ 18 w 24"/>
                <a:gd name="T65" fmla="*/ 19 h 25"/>
                <a:gd name="T66" fmla="*/ 19 w 24"/>
                <a:gd name="T67" fmla="*/ 18 h 25"/>
                <a:gd name="T68" fmla="*/ 23 w 24"/>
                <a:gd name="T69" fmla="*/ 19 h 25"/>
                <a:gd name="T70" fmla="*/ 24 w 24"/>
                <a:gd name="T71" fmla="*/ 15 h 25"/>
                <a:gd name="T72" fmla="*/ 21 w 24"/>
                <a:gd name="T73" fmla="*/ 13 h 25"/>
                <a:gd name="T74" fmla="*/ 12 w 24"/>
                <a:gd name="T75" fmla="*/ 16 h 25"/>
                <a:gd name="T76" fmla="*/ 8 w 24"/>
                <a:gd name="T77" fmla="*/ 12 h 25"/>
                <a:gd name="T78" fmla="*/ 12 w 24"/>
                <a:gd name="T79" fmla="*/ 8 h 25"/>
                <a:gd name="T80" fmla="*/ 16 w 24"/>
                <a:gd name="T81" fmla="*/ 12 h 25"/>
                <a:gd name="T82" fmla="*/ 12 w 24"/>
                <a:gd name="T83"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25">
                  <a:moveTo>
                    <a:pt x="21" y="13"/>
                  </a:moveTo>
                  <a:cubicBezTo>
                    <a:pt x="21" y="13"/>
                    <a:pt x="21" y="13"/>
                    <a:pt x="21" y="12"/>
                  </a:cubicBezTo>
                  <a:cubicBezTo>
                    <a:pt x="21" y="12"/>
                    <a:pt x="21" y="11"/>
                    <a:pt x="21" y="11"/>
                  </a:cubicBezTo>
                  <a:cubicBezTo>
                    <a:pt x="24" y="9"/>
                    <a:pt x="24" y="9"/>
                    <a:pt x="24" y="9"/>
                  </a:cubicBezTo>
                  <a:cubicBezTo>
                    <a:pt x="24" y="8"/>
                    <a:pt x="23" y="6"/>
                    <a:pt x="23" y="5"/>
                  </a:cubicBezTo>
                  <a:cubicBezTo>
                    <a:pt x="19" y="6"/>
                    <a:pt x="19" y="6"/>
                    <a:pt x="19" y="6"/>
                  </a:cubicBezTo>
                  <a:cubicBezTo>
                    <a:pt x="19" y="6"/>
                    <a:pt x="18" y="5"/>
                    <a:pt x="18" y="5"/>
                  </a:cubicBezTo>
                  <a:cubicBezTo>
                    <a:pt x="18" y="1"/>
                    <a:pt x="18" y="1"/>
                    <a:pt x="18" y="1"/>
                  </a:cubicBezTo>
                  <a:cubicBezTo>
                    <a:pt x="17" y="1"/>
                    <a:pt x="16" y="0"/>
                    <a:pt x="15" y="0"/>
                  </a:cubicBezTo>
                  <a:cubicBezTo>
                    <a:pt x="13" y="3"/>
                    <a:pt x="13" y="3"/>
                    <a:pt x="13" y="3"/>
                  </a:cubicBezTo>
                  <a:cubicBezTo>
                    <a:pt x="13" y="3"/>
                    <a:pt x="13" y="3"/>
                    <a:pt x="12" y="3"/>
                  </a:cubicBezTo>
                  <a:cubicBezTo>
                    <a:pt x="12" y="3"/>
                    <a:pt x="12" y="3"/>
                    <a:pt x="11" y="3"/>
                  </a:cubicBezTo>
                  <a:cubicBezTo>
                    <a:pt x="9" y="0"/>
                    <a:pt x="9" y="0"/>
                    <a:pt x="9" y="0"/>
                  </a:cubicBezTo>
                  <a:cubicBezTo>
                    <a:pt x="8" y="0"/>
                    <a:pt x="7" y="1"/>
                    <a:pt x="6" y="2"/>
                  </a:cubicBezTo>
                  <a:cubicBezTo>
                    <a:pt x="7" y="5"/>
                    <a:pt x="7" y="5"/>
                    <a:pt x="7" y="5"/>
                  </a:cubicBezTo>
                  <a:cubicBezTo>
                    <a:pt x="6" y="6"/>
                    <a:pt x="6" y="6"/>
                    <a:pt x="5" y="7"/>
                  </a:cubicBezTo>
                  <a:cubicBezTo>
                    <a:pt x="2" y="6"/>
                    <a:pt x="2" y="6"/>
                    <a:pt x="2" y="6"/>
                  </a:cubicBezTo>
                  <a:cubicBezTo>
                    <a:pt x="1" y="7"/>
                    <a:pt x="1" y="8"/>
                    <a:pt x="0" y="10"/>
                  </a:cubicBezTo>
                  <a:cubicBezTo>
                    <a:pt x="4" y="11"/>
                    <a:pt x="4" y="11"/>
                    <a:pt x="4" y="11"/>
                  </a:cubicBezTo>
                  <a:cubicBezTo>
                    <a:pt x="4" y="12"/>
                    <a:pt x="4" y="12"/>
                    <a:pt x="4" y="12"/>
                  </a:cubicBezTo>
                  <a:cubicBezTo>
                    <a:pt x="4" y="13"/>
                    <a:pt x="4" y="13"/>
                    <a:pt x="4" y="13"/>
                  </a:cubicBezTo>
                  <a:cubicBezTo>
                    <a:pt x="1" y="15"/>
                    <a:pt x="1" y="15"/>
                    <a:pt x="1" y="15"/>
                  </a:cubicBezTo>
                  <a:cubicBezTo>
                    <a:pt x="1" y="17"/>
                    <a:pt x="1" y="18"/>
                    <a:pt x="2" y="19"/>
                  </a:cubicBezTo>
                  <a:cubicBezTo>
                    <a:pt x="6" y="18"/>
                    <a:pt x="6" y="18"/>
                    <a:pt x="6" y="18"/>
                  </a:cubicBezTo>
                  <a:cubicBezTo>
                    <a:pt x="6" y="19"/>
                    <a:pt x="6" y="19"/>
                    <a:pt x="7" y="20"/>
                  </a:cubicBezTo>
                  <a:cubicBezTo>
                    <a:pt x="6" y="23"/>
                    <a:pt x="6" y="23"/>
                    <a:pt x="6" y="23"/>
                  </a:cubicBezTo>
                  <a:cubicBezTo>
                    <a:pt x="7" y="24"/>
                    <a:pt x="8" y="24"/>
                    <a:pt x="10" y="25"/>
                  </a:cubicBezTo>
                  <a:cubicBezTo>
                    <a:pt x="12" y="21"/>
                    <a:pt x="12" y="21"/>
                    <a:pt x="12" y="21"/>
                  </a:cubicBezTo>
                  <a:cubicBezTo>
                    <a:pt x="12" y="21"/>
                    <a:pt x="12" y="21"/>
                    <a:pt x="12" y="21"/>
                  </a:cubicBezTo>
                  <a:cubicBezTo>
                    <a:pt x="13" y="21"/>
                    <a:pt x="13" y="21"/>
                    <a:pt x="13" y="21"/>
                  </a:cubicBezTo>
                  <a:cubicBezTo>
                    <a:pt x="15" y="25"/>
                    <a:pt x="15" y="25"/>
                    <a:pt x="15" y="25"/>
                  </a:cubicBezTo>
                  <a:cubicBezTo>
                    <a:pt x="17" y="24"/>
                    <a:pt x="18" y="24"/>
                    <a:pt x="19" y="23"/>
                  </a:cubicBezTo>
                  <a:cubicBezTo>
                    <a:pt x="18" y="19"/>
                    <a:pt x="18" y="19"/>
                    <a:pt x="18" y="19"/>
                  </a:cubicBezTo>
                  <a:cubicBezTo>
                    <a:pt x="18" y="19"/>
                    <a:pt x="19" y="18"/>
                    <a:pt x="19" y="18"/>
                  </a:cubicBezTo>
                  <a:cubicBezTo>
                    <a:pt x="23" y="19"/>
                    <a:pt x="23" y="19"/>
                    <a:pt x="23" y="19"/>
                  </a:cubicBezTo>
                  <a:cubicBezTo>
                    <a:pt x="23" y="18"/>
                    <a:pt x="24" y="16"/>
                    <a:pt x="24" y="15"/>
                  </a:cubicBezTo>
                  <a:lnTo>
                    <a:pt x="21" y="13"/>
                  </a:lnTo>
                  <a:close/>
                  <a:moveTo>
                    <a:pt x="12" y="16"/>
                  </a:moveTo>
                  <a:cubicBezTo>
                    <a:pt x="10" y="16"/>
                    <a:pt x="8" y="15"/>
                    <a:pt x="8" y="12"/>
                  </a:cubicBezTo>
                  <a:cubicBezTo>
                    <a:pt x="8" y="10"/>
                    <a:pt x="10" y="8"/>
                    <a:pt x="12" y="8"/>
                  </a:cubicBezTo>
                  <a:cubicBezTo>
                    <a:pt x="15" y="8"/>
                    <a:pt x="16" y="10"/>
                    <a:pt x="16" y="12"/>
                  </a:cubicBezTo>
                  <a:cubicBezTo>
                    <a:pt x="16" y="15"/>
                    <a:pt x="15" y="16"/>
                    <a:pt x="1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93" name="Freeform 18"/>
            <p:cNvSpPr>
              <a:spLocks noEditPoints="1"/>
            </p:cNvSpPr>
            <p:nvPr/>
          </p:nvSpPr>
          <p:spPr bwMode="auto">
            <a:xfrm>
              <a:off x="1301750" y="2359026"/>
              <a:ext cx="74613" cy="77788"/>
            </a:xfrm>
            <a:custGeom>
              <a:avLst/>
              <a:gdLst>
                <a:gd name="T0" fmla="*/ 70 w 70"/>
                <a:gd name="T1" fmla="*/ 37 h 73"/>
                <a:gd name="T2" fmla="*/ 64 w 70"/>
                <a:gd name="T3" fmla="*/ 31 h 73"/>
                <a:gd name="T4" fmla="*/ 68 w 70"/>
                <a:gd name="T5" fmla="*/ 27 h 73"/>
                <a:gd name="T6" fmla="*/ 62 w 70"/>
                <a:gd name="T7" fmla="*/ 23 h 73"/>
                <a:gd name="T8" fmla="*/ 64 w 70"/>
                <a:gd name="T9" fmla="*/ 17 h 73"/>
                <a:gd name="T10" fmla="*/ 57 w 70"/>
                <a:gd name="T11" fmla="*/ 16 h 73"/>
                <a:gd name="T12" fmla="*/ 58 w 70"/>
                <a:gd name="T13" fmla="*/ 9 h 73"/>
                <a:gd name="T14" fmla="*/ 50 w 70"/>
                <a:gd name="T15" fmla="*/ 10 h 73"/>
                <a:gd name="T16" fmla="*/ 50 w 70"/>
                <a:gd name="T17" fmla="*/ 4 h 73"/>
                <a:gd name="T18" fmla="*/ 42 w 70"/>
                <a:gd name="T19" fmla="*/ 7 h 73"/>
                <a:gd name="T20" fmla="*/ 40 w 70"/>
                <a:gd name="T21" fmla="*/ 1 h 73"/>
                <a:gd name="T22" fmla="*/ 34 w 70"/>
                <a:gd name="T23" fmla="*/ 6 h 73"/>
                <a:gd name="T24" fmla="*/ 30 w 70"/>
                <a:gd name="T25" fmla="*/ 1 h 73"/>
                <a:gd name="T26" fmla="*/ 26 w 70"/>
                <a:gd name="T27" fmla="*/ 7 h 73"/>
                <a:gd name="T28" fmla="*/ 21 w 70"/>
                <a:gd name="T29" fmla="*/ 4 h 73"/>
                <a:gd name="T30" fmla="*/ 18 w 70"/>
                <a:gd name="T31" fmla="*/ 11 h 73"/>
                <a:gd name="T32" fmla="*/ 12 w 70"/>
                <a:gd name="T33" fmla="*/ 9 h 73"/>
                <a:gd name="T34" fmla="*/ 12 w 70"/>
                <a:gd name="T35" fmla="*/ 17 h 73"/>
                <a:gd name="T36" fmla="*/ 6 w 70"/>
                <a:gd name="T37" fmla="*/ 17 h 73"/>
                <a:gd name="T38" fmla="*/ 8 w 70"/>
                <a:gd name="T39" fmla="*/ 25 h 73"/>
                <a:gd name="T40" fmla="*/ 2 w 70"/>
                <a:gd name="T41" fmla="*/ 26 h 73"/>
                <a:gd name="T42" fmla="*/ 5 w 70"/>
                <a:gd name="T43" fmla="*/ 33 h 73"/>
                <a:gd name="T44" fmla="*/ 0 w 70"/>
                <a:gd name="T45" fmla="*/ 36 h 73"/>
                <a:gd name="T46" fmla="*/ 0 w 70"/>
                <a:gd name="T47" fmla="*/ 42 h 73"/>
                <a:gd name="T48" fmla="*/ 6 w 70"/>
                <a:gd name="T49" fmla="*/ 44 h 73"/>
                <a:gd name="T50" fmla="*/ 3 w 70"/>
                <a:gd name="T51" fmla="*/ 52 h 73"/>
                <a:gd name="T52" fmla="*/ 9 w 70"/>
                <a:gd name="T53" fmla="*/ 52 h 73"/>
                <a:gd name="T54" fmla="*/ 8 w 70"/>
                <a:gd name="T55" fmla="*/ 60 h 73"/>
                <a:gd name="T56" fmla="*/ 15 w 70"/>
                <a:gd name="T57" fmla="*/ 59 h 73"/>
                <a:gd name="T58" fmla="*/ 16 w 70"/>
                <a:gd name="T59" fmla="*/ 67 h 73"/>
                <a:gd name="T60" fmla="*/ 21 w 70"/>
                <a:gd name="T61" fmla="*/ 64 h 73"/>
                <a:gd name="T62" fmla="*/ 25 w 70"/>
                <a:gd name="T63" fmla="*/ 72 h 73"/>
                <a:gd name="T64" fmla="*/ 30 w 70"/>
                <a:gd name="T65" fmla="*/ 67 h 73"/>
                <a:gd name="T66" fmla="*/ 35 w 70"/>
                <a:gd name="T67" fmla="*/ 73 h 73"/>
                <a:gd name="T68" fmla="*/ 38 w 70"/>
                <a:gd name="T69" fmla="*/ 68 h 73"/>
                <a:gd name="T70" fmla="*/ 44 w 70"/>
                <a:gd name="T71" fmla="*/ 72 h 73"/>
                <a:gd name="T72" fmla="*/ 46 w 70"/>
                <a:gd name="T73" fmla="*/ 65 h 73"/>
                <a:gd name="T74" fmla="*/ 53 w 70"/>
                <a:gd name="T75" fmla="*/ 67 h 73"/>
                <a:gd name="T76" fmla="*/ 53 w 70"/>
                <a:gd name="T77" fmla="*/ 61 h 73"/>
                <a:gd name="T78" fmla="*/ 61 w 70"/>
                <a:gd name="T79" fmla="*/ 61 h 73"/>
                <a:gd name="T80" fmla="*/ 59 w 70"/>
                <a:gd name="T81" fmla="*/ 54 h 73"/>
                <a:gd name="T82" fmla="*/ 66 w 70"/>
                <a:gd name="T83" fmla="*/ 52 h 73"/>
                <a:gd name="T84" fmla="*/ 63 w 70"/>
                <a:gd name="T85" fmla="*/ 47 h 73"/>
                <a:gd name="T86" fmla="*/ 69 w 70"/>
                <a:gd name="T87" fmla="*/ 42 h 73"/>
                <a:gd name="T88" fmla="*/ 65 w 70"/>
                <a:gd name="T89" fmla="*/ 38 h 73"/>
                <a:gd name="T90" fmla="*/ 35 w 70"/>
                <a:gd name="T91" fmla="*/ 64 h 73"/>
                <a:gd name="T92" fmla="*/ 35 w 70"/>
                <a:gd name="T93" fmla="*/ 10 h 73"/>
                <a:gd name="T94" fmla="*/ 35 w 70"/>
                <a:gd name="T95" fmla="*/ 6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73">
                  <a:moveTo>
                    <a:pt x="70" y="37"/>
                  </a:moveTo>
                  <a:cubicBezTo>
                    <a:pt x="70" y="37"/>
                    <a:pt x="70" y="37"/>
                    <a:pt x="70" y="37"/>
                  </a:cubicBezTo>
                  <a:cubicBezTo>
                    <a:pt x="70" y="35"/>
                    <a:pt x="70" y="33"/>
                    <a:pt x="69" y="32"/>
                  </a:cubicBezTo>
                  <a:cubicBezTo>
                    <a:pt x="64" y="31"/>
                    <a:pt x="64" y="31"/>
                    <a:pt x="64" y="31"/>
                  </a:cubicBezTo>
                  <a:cubicBezTo>
                    <a:pt x="64" y="31"/>
                    <a:pt x="64" y="30"/>
                    <a:pt x="64" y="29"/>
                  </a:cubicBezTo>
                  <a:cubicBezTo>
                    <a:pt x="68" y="27"/>
                    <a:pt x="68" y="27"/>
                    <a:pt x="68" y="27"/>
                  </a:cubicBezTo>
                  <a:cubicBezTo>
                    <a:pt x="68" y="25"/>
                    <a:pt x="67" y="23"/>
                    <a:pt x="67" y="22"/>
                  </a:cubicBezTo>
                  <a:cubicBezTo>
                    <a:pt x="62" y="23"/>
                    <a:pt x="62" y="23"/>
                    <a:pt x="62" y="23"/>
                  </a:cubicBezTo>
                  <a:cubicBezTo>
                    <a:pt x="61" y="22"/>
                    <a:pt x="61" y="22"/>
                    <a:pt x="60" y="21"/>
                  </a:cubicBezTo>
                  <a:cubicBezTo>
                    <a:pt x="64" y="17"/>
                    <a:pt x="64" y="17"/>
                    <a:pt x="64" y="17"/>
                  </a:cubicBezTo>
                  <a:cubicBezTo>
                    <a:pt x="63" y="16"/>
                    <a:pt x="62" y="14"/>
                    <a:pt x="61" y="13"/>
                  </a:cubicBezTo>
                  <a:cubicBezTo>
                    <a:pt x="57" y="16"/>
                    <a:pt x="57" y="16"/>
                    <a:pt x="57" y="16"/>
                  </a:cubicBezTo>
                  <a:cubicBezTo>
                    <a:pt x="56" y="15"/>
                    <a:pt x="56" y="15"/>
                    <a:pt x="55" y="14"/>
                  </a:cubicBezTo>
                  <a:cubicBezTo>
                    <a:pt x="58" y="9"/>
                    <a:pt x="58" y="9"/>
                    <a:pt x="58" y="9"/>
                  </a:cubicBezTo>
                  <a:cubicBezTo>
                    <a:pt x="57" y="8"/>
                    <a:pt x="55" y="7"/>
                    <a:pt x="54" y="6"/>
                  </a:cubicBezTo>
                  <a:cubicBezTo>
                    <a:pt x="50" y="10"/>
                    <a:pt x="50" y="10"/>
                    <a:pt x="50" y="10"/>
                  </a:cubicBezTo>
                  <a:cubicBezTo>
                    <a:pt x="50" y="10"/>
                    <a:pt x="49" y="9"/>
                    <a:pt x="48" y="9"/>
                  </a:cubicBezTo>
                  <a:cubicBezTo>
                    <a:pt x="50" y="4"/>
                    <a:pt x="50" y="4"/>
                    <a:pt x="50" y="4"/>
                  </a:cubicBezTo>
                  <a:cubicBezTo>
                    <a:pt x="48" y="3"/>
                    <a:pt x="46" y="2"/>
                    <a:pt x="45" y="2"/>
                  </a:cubicBezTo>
                  <a:cubicBezTo>
                    <a:pt x="42" y="7"/>
                    <a:pt x="42" y="7"/>
                    <a:pt x="42" y="7"/>
                  </a:cubicBezTo>
                  <a:cubicBezTo>
                    <a:pt x="42" y="6"/>
                    <a:pt x="41" y="6"/>
                    <a:pt x="40" y="6"/>
                  </a:cubicBezTo>
                  <a:cubicBezTo>
                    <a:pt x="40" y="1"/>
                    <a:pt x="40" y="1"/>
                    <a:pt x="40" y="1"/>
                  </a:cubicBezTo>
                  <a:cubicBezTo>
                    <a:pt x="38" y="0"/>
                    <a:pt x="37" y="0"/>
                    <a:pt x="35" y="0"/>
                  </a:cubicBezTo>
                  <a:cubicBezTo>
                    <a:pt x="34" y="6"/>
                    <a:pt x="34" y="6"/>
                    <a:pt x="34" y="6"/>
                  </a:cubicBezTo>
                  <a:cubicBezTo>
                    <a:pt x="33" y="6"/>
                    <a:pt x="33" y="6"/>
                    <a:pt x="32" y="6"/>
                  </a:cubicBezTo>
                  <a:cubicBezTo>
                    <a:pt x="30" y="1"/>
                    <a:pt x="30" y="1"/>
                    <a:pt x="30" y="1"/>
                  </a:cubicBezTo>
                  <a:cubicBezTo>
                    <a:pt x="28" y="1"/>
                    <a:pt x="27" y="1"/>
                    <a:pt x="25" y="2"/>
                  </a:cubicBezTo>
                  <a:cubicBezTo>
                    <a:pt x="26" y="7"/>
                    <a:pt x="26" y="7"/>
                    <a:pt x="26" y="7"/>
                  </a:cubicBezTo>
                  <a:cubicBezTo>
                    <a:pt x="25" y="7"/>
                    <a:pt x="24" y="8"/>
                    <a:pt x="24" y="8"/>
                  </a:cubicBezTo>
                  <a:cubicBezTo>
                    <a:pt x="21" y="4"/>
                    <a:pt x="21" y="4"/>
                    <a:pt x="21" y="4"/>
                  </a:cubicBezTo>
                  <a:cubicBezTo>
                    <a:pt x="19" y="4"/>
                    <a:pt x="18" y="5"/>
                    <a:pt x="16" y="6"/>
                  </a:cubicBezTo>
                  <a:cubicBezTo>
                    <a:pt x="18" y="11"/>
                    <a:pt x="18" y="11"/>
                    <a:pt x="18" y="11"/>
                  </a:cubicBezTo>
                  <a:cubicBezTo>
                    <a:pt x="18" y="11"/>
                    <a:pt x="17" y="12"/>
                    <a:pt x="16" y="12"/>
                  </a:cubicBezTo>
                  <a:cubicBezTo>
                    <a:pt x="12" y="9"/>
                    <a:pt x="12" y="9"/>
                    <a:pt x="12" y="9"/>
                  </a:cubicBezTo>
                  <a:cubicBezTo>
                    <a:pt x="11" y="10"/>
                    <a:pt x="10" y="11"/>
                    <a:pt x="9" y="13"/>
                  </a:cubicBezTo>
                  <a:cubicBezTo>
                    <a:pt x="12" y="17"/>
                    <a:pt x="12" y="17"/>
                    <a:pt x="12" y="17"/>
                  </a:cubicBezTo>
                  <a:cubicBezTo>
                    <a:pt x="11" y="18"/>
                    <a:pt x="11" y="18"/>
                    <a:pt x="10" y="19"/>
                  </a:cubicBezTo>
                  <a:cubicBezTo>
                    <a:pt x="6" y="17"/>
                    <a:pt x="6" y="17"/>
                    <a:pt x="6" y="17"/>
                  </a:cubicBezTo>
                  <a:cubicBezTo>
                    <a:pt x="5" y="18"/>
                    <a:pt x="4" y="20"/>
                    <a:pt x="3" y="21"/>
                  </a:cubicBezTo>
                  <a:cubicBezTo>
                    <a:pt x="8" y="25"/>
                    <a:pt x="8" y="25"/>
                    <a:pt x="8" y="25"/>
                  </a:cubicBezTo>
                  <a:cubicBezTo>
                    <a:pt x="7" y="25"/>
                    <a:pt x="7" y="26"/>
                    <a:pt x="7" y="27"/>
                  </a:cubicBezTo>
                  <a:cubicBezTo>
                    <a:pt x="2" y="26"/>
                    <a:pt x="2" y="26"/>
                    <a:pt x="2" y="26"/>
                  </a:cubicBezTo>
                  <a:cubicBezTo>
                    <a:pt x="1" y="28"/>
                    <a:pt x="1" y="30"/>
                    <a:pt x="0" y="31"/>
                  </a:cubicBezTo>
                  <a:cubicBezTo>
                    <a:pt x="5" y="33"/>
                    <a:pt x="5" y="33"/>
                    <a:pt x="5" y="33"/>
                  </a:cubicBezTo>
                  <a:cubicBezTo>
                    <a:pt x="5" y="34"/>
                    <a:pt x="5" y="35"/>
                    <a:pt x="5" y="36"/>
                  </a:cubicBezTo>
                  <a:cubicBezTo>
                    <a:pt x="0" y="36"/>
                    <a:pt x="0" y="36"/>
                    <a:pt x="0" y="36"/>
                  </a:cubicBezTo>
                  <a:cubicBezTo>
                    <a:pt x="0" y="37"/>
                    <a:pt x="0" y="37"/>
                    <a:pt x="0" y="37"/>
                  </a:cubicBezTo>
                  <a:cubicBezTo>
                    <a:pt x="0" y="38"/>
                    <a:pt x="0" y="40"/>
                    <a:pt x="0" y="42"/>
                  </a:cubicBezTo>
                  <a:cubicBezTo>
                    <a:pt x="6" y="42"/>
                    <a:pt x="6" y="42"/>
                    <a:pt x="6" y="42"/>
                  </a:cubicBezTo>
                  <a:cubicBezTo>
                    <a:pt x="6" y="43"/>
                    <a:pt x="6" y="44"/>
                    <a:pt x="6" y="44"/>
                  </a:cubicBezTo>
                  <a:cubicBezTo>
                    <a:pt x="1" y="47"/>
                    <a:pt x="1" y="47"/>
                    <a:pt x="1" y="47"/>
                  </a:cubicBezTo>
                  <a:cubicBezTo>
                    <a:pt x="2" y="48"/>
                    <a:pt x="2" y="50"/>
                    <a:pt x="3" y="52"/>
                  </a:cubicBezTo>
                  <a:cubicBezTo>
                    <a:pt x="8" y="50"/>
                    <a:pt x="8" y="50"/>
                    <a:pt x="8" y="50"/>
                  </a:cubicBezTo>
                  <a:cubicBezTo>
                    <a:pt x="8" y="51"/>
                    <a:pt x="9" y="52"/>
                    <a:pt x="9" y="52"/>
                  </a:cubicBezTo>
                  <a:cubicBezTo>
                    <a:pt x="5" y="56"/>
                    <a:pt x="5" y="56"/>
                    <a:pt x="5" y="56"/>
                  </a:cubicBezTo>
                  <a:cubicBezTo>
                    <a:pt x="6" y="58"/>
                    <a:pt x="7" y="59"/>
                    <a:pt x="8" y="60"/>
                  </a:cubicBezTo>
                  <a:cubicBezTo>
                    <a:pt x="13" y="58"/>
                    <a:pt x="13" y="58"/>
                    <a:pt x="13" y="58"/>
                  </a:cubicBezTo>
                  <a:cubicBezTo>
                    <a:pt x="13" y="58"/>
                    <a:pt x="14" y="59"/>
                    <a:pt x="15" y="59"/>
                  </a:cubicBezTo>
                  <a:cubicBezTo>
                    <a:pt x="12" y="64"/>
                    <a:pt x="12" y="64"/>
                    <a:pt x="12" y="64"/>
                  </a:cubicBezTo>
                  <a:cubicBezTo>
                    <a:pt x="13" y="65"/>
                    <a:pt x="14" y="66"/>
                    <a:pt x="16" y="67"/>
                  </a:cubicBezTo>
                  <a:cubicBezTo>
                    <a:pt x="19" y="63"/>
                    <a:pt x="19" y="63"/>
                    <a:pt x="19" y="63"/>
                  </a:cubicBezTo>
                  <a:cubicBezTo>
                    <a:pt x="20" y="64"/>
                    <a:pt x="21" y="64"/>
                    <a:pt x="21" y="64"/>
                  </a:cubicBezTo>
                  <a:cubicBezTo>
                    <a:pt x="20" y="70"/>
                    <a:pt x="20" y="70"/>
                    <a:pt x="20" y="70"/>
                  </a:cubicBezTo>
                  <a:cubicBezTo>
                    <a:pt x="22" y="70"/>
                    <a:pt x="23" y="71"/>
                    <a:pt x="25" y="72"/>
                  </a:cubicBezTo>
                  <a:cubicBezTo>
                    <a:pt x="27" y="67"/>
                    <a:pt x="27" y="67"/>
                    <a:pt x="27" y="67"/>
                  </a:cubicBezTo>
                  <a:cubicBezTo>
                    <a:pt x="28" y="67"/>
                    <a:pt x="29" y="67"/>
                    <a:pt x="30" y="67"/>
                  </a:cubicBezTo>
                  <a:cubicBezTo>
                    <a:pt x="30" y="73"/>
                    <a:pt x="30" y="73"/>
                    <a:pt x="30" y="73"/>
                  </a:cubicBezTo>
                  <a:cubicBezTo>
                    <a:pt x="31" y="73"/>
                    <a:pt x="33" y="73"/>
                    <a:pt x="35" y="73"/>
                  </a:cubicBezTo>
                  <a:cubicBezTo>
                    <a:pt x="36" y="68"/>
                    <a:pt x="36" y="68"/>
                    <a:pt x="36" y="68"/>
                  </a:cubicBezTo>
                  <a:cubicBezTo>
                    <a:pt x="36" y="68"/>
                    <a:pt x="37" y="68"/>
                    <a:pt x="38" y="68"/>
                  </a:cubicBezTo>
                  <a:cubicBezTo>
                    <a:pt x="40" y="73"/>
                    <a:pt x="40" y="73"/>
                    <a:pt x="40" y="73"/>
                  </a:cubicBezTo>
                  <a:cubicBezTo>
                    <a:pt x="41" y="73"/>
                    <a:pt x="43" y="72"/>
                    <a:pt x="44" y="72"/>
                  </a:cubicBezTo>
                  <a:cubicBezTo>
                    <a:pt x="44" y="66"/>
                    <a:pt x="44" y="66"/>
                    <a:pt x="44" y="66"/>
                  </a:cubicBezTo>
                  <a:cubicBezTo>
                    <a:pt x="45" y="66"/>
                    <a:pt x="45" y="66"/>
                    <a:pt x="46" y="65"/>
                  </a:cubicBezTo>
                  <a:cubicBezTo>
                    <a:pt x="49" y="70"/>
                    <a:pt x="49" y="70"/>
                    <a:pt x="49" y="70"/>
                  </a:cubicBezTo>
                  <a:cubicBezTo>
                    <a:pt x="51" y="69"/>
                    <a:pt x="52" y="68"/>
                    <a:pt x="53" y="67"/>
                  </a:cubicBezTo>
                  <a:cubicBezTo>
                    <a:pt x="52" y="62"/>
                    <a:pt x="52" y="62"/>
                    <a:pt x="52" y="62"/>
                  </a:cubicBezTo>
                  <a:cubicBezTo>
                    <a:pt x="52" y="62"/>
                    <a:pt x="53" y="61"/>
                    <a:pt x="53" y="61"/>
                  </a:cubicBezTo>
                  <a:cubicBezTo>
                    <a:pt x="57" y="64"/>
                    <a:pt x="57" y="64"/>
                    <a:pt x="57" y="64"/>
                  </a:cubicBezTo>
                  <a:cubicBezTo>
                    <a:pt x="59" y="63"/>
                    <a:pt x="60" y="62"/>
                    <a:pt x="61" y="61"/>
                  </a:cubicBezTo>
                  <a:cubicBezTo>
                    <a:pt x="58" y="56"/>
                    <a:pt x="58" y="56"/>
                    <a:pt x="58" y="56"/>
                  </a:cubicBezTo>
                  <a:cubicBezTo>
                    <a:pt x="58" y="56"/>
                    <a:pt x="59" y="55"/>
                    <a:pt x="59" y="54"/>
                  </a:cubicBezTo>
                  <a:cubicBezTo>
                    <a:pt x="64" y="57"/>
                    <a:pt x="64" y="57"/>
                    <a:pt x="64" y="57"/>
                  </a:cubicBezTo>
                  <a:cubicBezTo>
                    <a:pt x="65" y="55"/>
                    <a:pt x="66" y="54"/>
                    <a:pt x="66" y="52"/>
                  </a:cubicBezTo>
                  <a:cubicBezTo>
                    <a:pt x="62" y="49"/>
                    <a:pt x="62" y="49"/>
                    <a:pt x="62" y="49"/>
                  </a:cubicBezTo>
                  <a:cubicBezTo>
                    <a:pt x="63" y="48"/>
                    <a:pt x="63" y="47"/>
                    <a:pt x="63" y="47"/>
                  </a:cubicBezTo>
                  <a:cubicBezTo>
                    <a:pt x="68" y="47"/>
                    <a:pt x="68" y="47"/>
                    <a:pt x="68" y="47"/>
                  </a:cubicBezTo>
                  <a:cubicBezTo>
                    <a:pt x="69" y="46"/>
                    <a:pt x="69" y="44"/>
                    <a:pt x="69" y="42"/>
                  </a:cubicBezTo>
                  <a:cubicBezTo>
                    <a:pt x="64" y="40"/>
                    <a:pt x="64" y="40"/>
                    <a:pt x="64" y="40"/>
                  </a:cubicBezTo>
                  <a:cubicBezTo>
                    <a:pt x="64" y="40"/>
                    <a:pt x="65" y="39"/>
                    <a:pt x="65" y="38"/>
                  </a:cubicBezTo>
                  <a:lnTo>
                    <a:pt x="70" y="37"/>
                  </a:lnTo>
                  <a:close/>
                  <a:moveTo>
                    <a:pt x="35" y="64"/>
                  </a:moveTo>
                  <a:cubicBezTo>
                    <a:pt x="21" y="64"/>
                    <a:pt x="9" y="52"/>
                    <a:pt x="9" y="37"/>
                  </a:cubicBezTo>
                  <a:cubicBezTo>
                    <a:pt x="9" y="22"/>
                    <a:pt x="21" y="10"/>
                    <a:pt x="35" y="10"/>
                  </a:cubicBezTo>
                  <a:cubicBezTo>
                    <a:pt x="49" y="10"/>
                    <a:pt x="61" y="22"/>
                    <a:pt x="61" y="37"/>
                  </a:cubicBezTo>
                  <a:cubicBezTo>
                    <a:pt x="61" y="52"/>
                    <a:pt x="49" y="64"/>
                    <a:pt x="35"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94" name="Freeform 19"/>
            <p:cNvSpPr>
              <a:spLocks noEditPoints="1"/>
            </p:cNvSpPr>
            <p:nvPr/>
          </p:nvSpPr>
          <p:spPr bwMode="auto">
            <a:xfrm>
              <a:off x="1312863" y="2371726"/>
              <a:ext cx="52388" cy="53975"/>
            </a:xfrm>
            <a:custGeom>
              <a:avLst/>
              <a:gdLst>
                <a:gd name="T0" fmla="*/ 25 w 50"/>
                <a:gd name="T1" fmla="*/ 0 h 52"/>
                <a:gd name="T2" fmla="*/ 0 w 50"/>
                <a:gd name="T3" fmla="*/ 26 h 52"/>
                <a:gd name="T4" fmla="*/ 25 w 50"/>
                <a:gd name="T5" fmla="*/ 52 h 52"/>
                <a:gd name="T6" fmla="*/ 50 w 50"/>
                <a:gd name="T7" fmla="*/ 26 h 52"/>
                <a:gd name="T8" fmla="*/ 25 w 50"/>
                <a:gd name="T9" fmla="*/ 0 h 52"/>
                <a:gd name="T10" fmla="*/ 25 w 50"/>
                <a:gd name="T11" fmla="*/ 48 h 52"/>
                <a:gd name="T12" fmla="*/ 4 w 50"/>
                <a:gd name="T13" fmla="*/ 26 h 52"/>
                <a:gd name="T14" fmla="*/ 25 w 50"/>
                <a:gd name="T15" fmla="*/ 4 h 52"/>
                <a:gd name="T16" fmla="*/ 46 w 50"/>
                <a:gd name="T17" fmla="*/ 26 h 52"/>
                <a:gd name="T18" fmla="*/ 25 w 50"/>
                <a:gd name="T1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6"/>
                  </a:cubicBezTo>
                  <a:cubicBezTo>
                    <a:pt x="0" y="40"/>
                    <a:pt x="11" y="52"/>
                    <a:pt x="25" y="52"/>
                  </a:cubicBezTo>
                  <a:cubicBezTo>
                    <a:pt x="39" y="52"/>
                    <a:pt x="50" y="40"/>
                    <a:pt x="50" y="26"/>
                  </a:cubicBezTo>
                  <a:cubicBezTo>
                    <a:pt x="50" y="11"/>
                    <a:pt x="39" y="0"/>
                    <a:pt x="25" y="0"/>
                  </a:cubicBezTo>
                  <a:close/>
                  <a:moveTo>
                    <a:pt x="25" y="48"/>
                  </a:moveTo>
                  <a:cubicBezTo>
                    <a:pt x="13" y="48"/>
                    <a:pt x="4" y="38"/>
                    <a:pt x="4" y="26"/>
                  </a:cubicBezTo>
                  <a:cubicBezTo>
                    <a:pt x="4" y="14"/>
                    <a:pt x="13" y="4"/>
                    <a:pt x="25" y="4"/>
                  </a:cubicBezTo>
                  <a:cubicBezTo>
                    <a:pt x="36" y="4"/>
                    <a:pt x="46" y="14"/>
                    <a:pt x="46" y="26"/>
                  </a:cubicBezTo>
                  <a:cubicBezTo>
                    <a:pt x="46" y="38"/>
                    <a:pt x="36" y="48"/>
                    <a:pt x="25"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95" name="Freeform 20"/>
            <p:cNvSpPr>
              <a:spLocks noEditPoints="1"/>
            </p:cNvSpPr>
            <p:nvPr/>
          </p:nvSpPr>
          <p:spPr bwMode="auto">
            <a:xfrm>
              <a:off x="1133475" y="2698751"/>
              <a:ext cx="66675" cy="69850"/>
            </a:xfrm>
            <a:custGeom>
              <a:avLst/>
              <a:gdLst>
                <a:gd name="T0" fmla="*/ 63 w 63"/>
                <a:gd name="T1" fmla="*/ 33 h 66"/>
                <a:gd name="T2" fmla="*/ 58 w 63"/>
                <a:gd name="T3" fmla="*/ 28 h 66"/>
                <a:gd name="T4" fmla="*/ 62 w 63"/>
                <a:gd name="T5" fmla="*/ 24 h 66"/>
                <a:gd name="T6" fmla="*/ 56 w 63"/>
                <a:gd name="T7" fmla="*/ 20 h 66"/>
                <a:gd name="T8" fmla="*/ 59 w 63"/>
                <a:gd name="T9" fmla="*/ 15 h 66"/>
                <a:gd name="T10" fmla="*/ 52 w 63"/>
                <a:gd name="T11" fmla="*/ 14 h 66"/>
                <a:gd name="T12" fmla="*/ 53 w 63"/>
                <a:gd name="T13" fmla="*/ 8 h 66"/>
                <a:gd name="T14" fmla="*/ 46 w 63"/>
                <a:gd name="T15" fmla="*/ 9 h 66"/>
                <a:gd name="T16" fmla="*/ 45 w 63"/>
                <a:gd name="T17" fmla="*/ 3 h 66"/>
                <a:gd name="T18" fmla="*/ 39 w 63"/>
                <a:gd name="T19" fmla="*/ 5 h 66"/>
                <a:gd name="T20" fmla="*/ 36 w 63"/>
                <a:gd name="T21" fmla="*/ 0 h 66"/>
                <a:gd name="T22" fmla="*/ 31 w 63"/>
                <a:gd name="T23" fmla="*/ 4 h 66"/>
                <a:gd name="T24" fmla="*/ 27 w 63"/>
                <a:gd name="T25" fmla="*/ 0 h 66"/>
                <a:gd name="T26" fmla="*/ 23 w 63"/>
                <a:gd name="T27" fmla="*/ 6 h 66"/>
                <a:gd name="T28" fmla="*/ 19 w 63"/>
                <a:gd name="T29" fmla="*/ 3 h 66"/>
                <a:gd name="T30" fmla="*/ 16 w 63"/>
                <a:gd name="T31" fmla="*/ 9 h 66"/>
                <a:gd name="T32" fmla="*/ 11 w 63"/>
                <a:gd name="T33" fmla="*/ 8 h 66"/>
                <a:gd name="T34" fmla="*/ 11 w 63"/>
                <a:gd name="T35" fmla="*/ 15 h 66"/>
                <a:gd name="T36" fmla="*/ 5 w 63"/>
                <a:gd name="T37" fmla="*/ 15 h 66"/>
                <a:gd name="T38" fmla="*/ 7 w 63"/>
                <a:gd name="T39" fmla="*/ 22 h 66"/>
                <a:gd name="T40" fmla="*/ 1 w 63"/>
                <a:gd name="T41" fmla="*/ 23 h 66"/>
                <a:gd name="T42" fmla="*/ 5 w 63"/>
                <a:gd name="T43" fmla="*/ 30 h 66"/>
                <a:gd name="T44" fmla="*/ 0 w 63"/>
                <a:gd name="T45" fmla="*/ 33 h 66"/>
                <a:gd name="T46" fmla="*/ 0 w 63"/>
                <a:gd name="T47" fmla="*/ 37 h 66"/>
                <a:gd name="T48" fmla="*/ 5 w 63"/>
                <a:gd name="T49" fmla="*/ 40 h 66"/>
                <a:gd name="T50" fmla="*/ 3 w 63"/>
                <a:gd name="T51" fmla="*/ 46 h 66"/>
                <a:gd name="T52" fmla="*/ 8 w 63"/>
                <a:gd name="T53" fmla="*/ 47 h 66"/>
                <a:gd name="T54" fmla="*/ 7 w 63"/>
                <a:gd name="T55" fmla="*/ 54 h 66"/>
                <a:gd name="T56" fmla="*/ 13 w 63"/>
                <a:gd name="T57" fmla="*/ 54 h 66"/>
                <a:gd name="T58" fmla="*/ 14 w 63"/>
                <a:gd name="T59" fmla="*/ 61 h 66"/>
                <a:gd name="T60" fmla="*/ 19 w 63"/>
                <a:gd name="T61" fmla="*/ 58 h 66"/>
                <a:gd name="T62" fmla="*/ 22 w 63"/>
                <a:gd name="T63" fmla="*/ 65 h 66"/>
                <a:gd name="T64" fmla="*/ 27 w 63"/>
                <a:gd name="T65" fmla="*/ 61 h 66"/>
                <a:gd name="T66" fmla="*/ 31 w 63"/>
                <a:gd name="T67" fmla="*/ 66 h 66"/>
                <a:gd name="T68" fmla="*/ 34 w 63"/>
                <a:gd name="T69" fmla="*/ 61 h 66"/>
                <a:gd name="T70" fmla="*/ 40 w 63"/>
                <a:gd name="T71" fmla="*/ 65 h 66"/>
                <a:gd name="T72" fmla="*/ 42 w 63"/>
                <a:gd name="T73" fmla="*/ 59 h 66"/>
                <a:gd name="T74" fmla="*/ 49 w 63"/>
                <a:gd name="T75" fmla="*/ 61 h 66"/>
                <a:gd name="T76" fmla="*/ 49 w 63"/>
                <a:gd name="T77" fmla="*/ 55 h 66"/>
                <a:gd name="T78" fmla="*/ 56 w 63"/>
                <a:gd name="T79" fmla="*/ 55 h 66"/>
                <a:gd name="T80" fmla="*/ 54 w 63"/>
                <a:gd name="T81" fmla="*/ 49 h 66"/>
                <a:gd name="T82" fmla="*/ 60 w 63"/>
                <a:gd name="T83" fmla="*/ 47 h 66"/>
                <a:gd name="T84" fmla="*/ 57 w 63"/>
                <a:gd name="T85" fmla="*/ 42 h 66"/>
                <a:gd name="T86" fmla="*/ 63 w 63"/>
                <a:gd name="T87" fmla="*/ 38 h 66"/>
                <a:gd name="T88" fmla="*/ 59 w 63"/>
                <a:gd name="T89" fmla="*/ 34 h 66"/>
                <a:gd name="T90" fmla="*/ 32 w 63"/>
                <a:gd name="T91" fmla="*/ 57 h 66"/>
                <a:gd name="T92" fmla="*/ 32 w 63"/>
                <a:gd name="T93" fmla="*/ 8 h 66"/>
                <a:gd name="T94" fmla="*/ 32 w 63"/>
                <a:gd name="T95"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 h="66">
                  <a:moveTo>
                    <a:pt x="63" y="33"/>
                  </a:moveTo>
                  <a:cubicBezTo>
                    <a:pt x="63" y="33"/>
                    <a:pt x="63" y="33"/>
                    <a:pt x="63" y="33"/>
                  </a:cubicBezTo>
                  <a:cubicBezTo>
                    <a:pt x="63" y="31"/>
                    <a:pt x="63" y="30"/>
                    <a:pt x="63" y="28"/>
                  </a:cubicBezTo>
                  <a:cubicBezTo>
                    <a:pt x="58" y="28"/>
                    <a:pt x="58" y="28"/>
                    <a:pt x="58" y="28"/>
                  </a:cubicBezTo>
                  <a:cubicBezTo>
                    <a:pt x="58" y="27"/>
                    <a:pt x="58" y="27"/>
                    <a:pt x="58" y="26"/>
                  </a:cubicBezTo>
                  <a:cubicBezTo>
                    <a:pt x="62" y="24"/>
                    <a:pt x="62" y="24"/>
                    <a:pt x="62" y="24"/>
                  </a:cubicBezTo>
                  <a:cubicBezTo>
                    <a:pt x="62" y="22"/>
                    <a:pt x="61" y="21"/>
                    <a:pt x="61" y="19"/>
                  </a:cubicBezTo>
                  <a:cubicBezTo>
                    <a:pt x="56" y="20"/>
                    <a:pt x="56" y="20"/>
                    <a:pt x="56" y="20"/>
                  </a:cubicBezTo>
                  <a:cubicBezTo>
                    <a:pt x="56" y="20"/>
                    <a:pt x="55" y="19"/>
                    <a:pt x="55" y="18"/>
                  </a:cubicBezTo>
                  <a:cubicBezTo>
                    <a:pt x="59" y="15"/>
                    <a:pt x="59" y="15"/>
                    <a:pt x="59" y="15"/>
                  </a:cubicBezTo>
                  <a:cubicBezTo>
                    <a:pt x="58" y="14"/>
                    <a:pt x="57" y="12"/>
                    <a:pt x="56" y="11"/>
                  </a:cubicBezTo>
                  <a:cubicBezTo>
                    <a:pt x="52" y="14"/>
                    <a:pt x="52" y="14"/>
                    <a:pt x="52" y="14"/>
                  </a:cubicBezTo>
                  <a:cubicBezTo>
                    <a:pt x="51" y="13"/>
                    <a:pt x="51" y="13"/>
                    <a:pt x="50" y="12"/>
                  </a:cubicBezTo>
                  <a:cubicBezTo>
                    <a:pt x="53" y="8"/>
                    <a:pt x="53" y="8"/>
                    <a:pt x="53" y="8"/>
                  </a:cubicBezTo>
                  <a:cubicBezTo>
                    <a:pt x="52" y="7"/>
                    <a:pt x="50" y="6"/>
                    <a:pt x="49" y="5"/>
                  </a:cubicBezTo>
                  <a:cubicBezTo>
                    <a:pt x="46" y="9"/>
                    <a:pt x="46" y="9"/>
                    <a:pt x="46" y="9"/>
                  </a:cubicBezTo>
                  <a:cubicBezTo>
                    <a:pt x="45" y="8"/>
                    <a:pt x="45" y="8"/>
                    <a:pt x="44" y="8"/>
                  </a:cubicBezTo>
                  <a:cubicBezTo>
                    <a:pt x="45" y="3"/>
                    <a:pt x="45" y="3"/>
                    <a:pt x="45" y="3"/>
                  </a:cubicBezTo>
                  <a:cubicBezTo>
                    <a:pt x="44" y="2"/>
                    <a:pt x="42" y="1"/>
                    <a:pt x="41" y="1"/>
                  </a:cubicBezTo>
                  <a:cubicBezTo>
                    <a:pt x="39" y="5"/>
                    <a:pt x="39" y="5"/>
                    <a:pt x="39" y="5"/>
                  </a:cubicBezTo>
                  <a:cubicBezTo>
                    <a:pt x="38" y="5"/>
                    <a:pt x="37" y="5"/>
                    <a:pt x="37" y="5"/>
                  </a:cubicBezTo>
                  <a:cubicBezTo>
                    <a:pt x="36" y="0"/>
                    <a:pt x="36" y="0"/>
                    <a:pt x="36" y="0"/>
                  </a:cubicBezTo>
                  <a:cubicBezTo>
                    <a:pt x="35" y="0"/>
                    <a:pt x="33" y="0"/>
                    <a:pt x="32" y="0"/>
                  </a:cubicBezTo>
                  <a:cubicBezTo>
                    <a:pt x="31" y="4"/>
                    <a:pt x="31" y="4"/>
                    <a:pt x="31" y="4"/>
                  </a:cubicBezTo>
                  <a:cubicBezTo>
                    <a:pt x="30" y="5"/>
                    <a:pt x="30" y="5"/>
                    <a:pt x="29" y="5"/>
                  </a:cubicBezTo>
                  <a:cubicBezTo>
                    <a:pt x="27" y="0"/>
                    <a:pt x="27" y="0"/>
                    <a:pt x="27" y="0"/>
                  </a:cubicBezTo>
                  <a:cubicBezTo>
                    <a:pt x="26" y="0"/>
                    <a:pt x="24" y="0"/>
                    <a:pt x="23" y="1"/>
                  </a:cubicBezTo>
                  <a:cubicBezTo>
                    <a:pt x="23" y="6"/>
                    <a:pt x="23" y="6"/>
                    <a:pt x="23" y="6"/>
                  </a:cubicBezTo>
                  <a:cubicBezTo>
                    <a:pt x="23" y="6"/>
                    <a:pt x="22" y="6"/>
                    <a:pt x="21" y="7"/>
                  </a:cubicBezTo>
                  <a:cubicBezTo>
                    <a:pt x="19" y="3"/>
                    <a:pt x="19" y="3"/>
                    <a:pt x="19" y="3"/>
                  </a:cubicBezTo>
                  <a:cubicBezTo>
                    <a:pt x="17" y="3"/>
                    <a:pt x="16" y="4"/>
                    <a:pt x="15" y="5"/>
                  </a:cubicBezTo>
                  <a:cubicBezTo>
                    <a:pt x="16" y="9"/>
                    <a:pt x="16" y="9"/>
                    <a:pt x="16" y="9"/>
                  </a:cubicBezTo>
                  <a:cubicBezTo>
                    <a:pt x="16" y="10"/>
                    <a:pt x="15" y="10"/>
                    <a:pt x="15" y="11"/>
                  </a:cubicBezTo>
                  <a:cubicBezTo>
                    <a:pt x="11" y="8"/>
                    <a:pt x="11" y="8"/>
                    <a:pt x="11" y="8"/>
                  </a:cubicBezTo>
                  <a:cubicBezTo>
                    <a:pt x="10" y="9"/>
                    <a:pt x="9" y="10"/>
                    <a:pt x="8" y="11"/>
                  </a:cubicBezTo>
                  <a:cubicBezTo>
                    <a:pt x="11" y="15"/>
                    <a:pt x="11" y="15"/>
                    <a:pt x="11" y="15"/>
                  </a:cubicBezTo>
                  <a:cubicBezTo>
                    <a:pt x="10" y="15"/>
                    <a:pt x="10" y="16"/>
                    <a:pt x="9" y="17"/>
                  </a:cubicBezTo>
                  <a:cubicBezTo>
                    <a:pt x="5" y="15"/>
                    <a:pt x="5" y="15"/>
                    <a:pt x="5" y="15"/>
                  </a:cubicBezTo>
                  <a:cubicBezTo>
                    <a:pt x="4" y="16"/>
                    <a:pt x="3" y="17"/>
                    <a:pt x="3" y="19"/>
                  </a:cubicBezTo>
                  <a:cubicBezTo>
                    <a:pt x="7" y="22"/>
                    <a:pt x="7" y="22"/>
                    <a:pt x="7" y="22"/>
                  </a:cubicBezTo>
                  <a:cubicBezTo>
                    <a:pt x="6" y="22"/>
                    <a:pt x="6" y="23"/>
                    <a:pt x="6" y="24"/>
                  </a:cubicBezTo>
                  <a:cubicBezTo>
                    <a:pt x="1" y="23"/>
                    <a:pt x="1" y="23"/>
                    <a:pt x="1" y="23"/>
                  </a:cubicBezTo>
                  <a:cubicBezTo>
                    <a:pt x="1" y="25"/>
                    <a:pt x="0" y="26"/>
                    <a:pt x="0" y="28"/>
                  </a:cubicBezTo>
                  <a:cubicBezTo>
                    <a:pt x="5" y="30"/>
                    <a:pt x="5" y="30"/>
                    <a:pt x="5" y="30"/>
                  </a:cubicBezTo>
                  <a:cubicBezTo>
                    <a:pt x="5" y="30"/>
                    <a:pt x="5" y="31"/>
                    <a:pt x="5" y="32"/>
                  </a:cubicBezTo>
                  <a:cubicBezTo>
                    <a:pt x="0" y="33"/>
                    <a:pt x="0" y="33"/>
                    <a:pt x="0" y="33"/>
                  </a:cubicBezTo>
                  <a:cubicBezTo>
                    <a:pt x="0" y="33"/>
                    <a:pt x="0" y="33"/>
                    <a:pt x="0" y="33"/>
                  </a:cubicBezTo>
                  <a:cubicBezTo>
                    <a:pt x="0" y="34"/>
                    <a:pt x="0" y="36"/>
                    <a:pt x="0" y="37"/>
                  </a:cubicBezTo>
                  <a:cubicBezTo>
                    <a:pt x="5" y="38"/>
                    <a:pt x="5" y="38"/>
                    <a:pt x="5" y="38"/>
                  </a:cubicBezTo>
                  <a:cubicBezTo>
                    <a:pt x="5" y="38"/>
                    <a:pt x="5" y="39"/>
                    <a:pt x="5" y="40"/>
                  </a:cubicBezTo>
                  <a:cubicBezTo>
                    <a:pt x="1" y="42"/>
                    <a:pt x="1" y="42"/>
                    <a:pt x="1" y="42"/>
                  </a:cubicBezTo>
                  <a:cubicBezTo>
                    <a:pt x="1" y="44"/>
                    <a:pt x="2" y="45"/>
                    <a:pt x="3" y="46"/>
                  </a:cubicBezTo>
                  <a:cubicBezTo>
                    <a:pt x="7" y="45"/>
                    <a:pt x="7" y="45"/>
                    <a:pt x="7" y="45"/>
                  </a:cubicBezTo>
                  <a:cubicBezTo>
                    <a:pt x="8" y="46"/>
                    <a:pt x="8" y="47"/>
                    <a:pt x="8" y="47"/>
                  </a:cubicBezTo>
                  <a:cubicBezTo>
                    <a:pt x="5" y="51"/>
                    <a:pt x="5" y="51"/>
                    <a:pt x="5" y="51"/>
                  </a:cubicBezTo>
                  <a:cubicBezTo>
                    <a:pt x="6" y="52"/>
                    <a:pt x="6" y="53"/>
                    <a:pt x="7" y="54"/>
                  </a:cubicBezTo>
                  <a:cubicBezTo>
                    <a:pt x="12" y="52"/>
                    <a:pt x="12" y="52"/>
                    <a:pt x="12" y="52"/>
                  </a:cubicBezTo>
                  <a:cubicBezTo>
                    <a:pt x="12" y="53"/>
                    <a:pt x="13" y="53"/>
                    <a:pt x="13" y="54"/>
                  </a:cubicBezTo>
                  <a:cubicBezTo>
                    <a:pt x="11" y="58"/>
                    <a:pt x="11" y="58"/>
                    <a:pt x="11" y="58"/>
                  </a:cubicBezTo>
                  <a:cubicBezTo>
                    <a:pt x="12" y="59"/>
                    <a:pt x="13" y="60"/>
                    <a:pt x="14" y="61"/>
                  </a:cubicBezTo>
                  <a:cubicBezTo>
                    <a:pt x="18" y="57"/>
                    <a:pt x="18" y="57"/>
                    <a:pt x="18" y="57"/>
                  </a:cubicBezTo>
                  <a:cubicBezTo>
                    <a:pt x="18" y="58"/>
                    <a:pt x="19" y="58"/>
                    <a:pt x="19" y="58"/>
                  </a:cubicBezTo>
                  <a:cubicBezTo>
                    <a:pt x="18" y="63"/>
                    <a:pt x="18" y="63"/>
                    <a:pt x="18" y="63"/>
                  </a:cubicBezTo>
                  <a:cubicBezTo>
                    <a:pt x="20" y="64"/>
                    <a:pt x="21" y="64"/>
                    <a:pt x="22" y="65"/>
                  </a:cubicBezTo>
                  <a:cubicBezTo>
                    <a:pt x="25" y="60"/>
                    <a:pt x="25" y="60"/>
                    <a:pt x="25" y="60"/>
                  </a:cubicBezTo>
                  <a:cubicBezTo>
                    <a:pt x="25" y="61"/>
                    <a:pt x="26" y="61"/>
                    <a:pt x="27" y="61"/>
                  </a:cubicBezTo>
                  <a:cubicBezTo>
                    <a:pt x="27" y="66"/>
                    <a:pt x="27" y="66"/>
                    <a:pt x="27" y="66"/>
                  </a:cubicBezTo>
                  <a:cubicBezTo>
                    <a:pt x="28" y="66"/>
                    <a:pt x="30" y="66"/>
                    <a:pt x="31" y="66"/>
                  </a:cubicBezTo>
                  <a:cubicBezTo>
                    <a:pt x="32" y="61"/>
                    <a:pt x="32" y="61"/>
                    <a:pt x="32" y="61"/>
                  </a:cubicBezTo>
                  <a:cubicBezTo>
                    <a:pt x="33" y="61"/>
                    <a:pt x="34" y="61"/>
                    <a:pt x="34" y="61"/>
                  </a:cubicBezTo>
                  <a:cubicBezTo>
                    <a:pt x="36" y="66"/>
                    <a:pt x="36" y="66"/>
                    <a:pt x="36" y="66"/>
                  </a:cubicBezTo>
                  <a:cubicBezTo>
                    <a:pt x="37" y="66"/>
                    <a:pt x="39" y="65"/>
                    <a:pt x="40" y="65"/>
                  </a:cubicBezTo>
                  <a:cubicBezTo>
                    <a:pt x="40" y="60"/>
                    <a:pt x="40" y="60"/>
                    <a:pt x="40" y="60"/>
                  </a:cubicBezTo>
                  <a:cubicBezTo>
                    <a:pt x="41" y="60"/>
                    <a:pt x="41" y="59"/>
                    <a:pt x="42" y="59"/>
                  </a:cubicBezTo>
                  <a:cubicBezTo>
                    <a:pt x="45" y="63"/>
                    <a:pt x="45" y="63"/>
                    <a:pt x="45" y="63"/>
                  </a:cubicBezTo>
                  <a:cubicBezTo>
                    <a:pt x="46" y="63"/>
                    <a:pt x="47" y="62"/>
                    <a:pt x="49" y="61"/>
                  </a:cubicBezTo>
                  <a:cubicBezTo>
                    <a:pt x="47" y="56"/>
                    <a:pt x="47" y="56"/>
                    <a:pt x="47" y="56"/>
                  </a:cubicBezTo>
                  <a:cubicBezTo>
                    <a:pt x="48" y="56"/>
                    <a:pt x="48" y="56"/>
                    <a:pt x="49" y="55"/>
                  </a:cubicBezTo>
                  <a:cubicBezTo>
                    <a:pt x="52" y="58"/>
                    <a:pt x="52" y="58"/>
                    <a:pt x="52" y="58"/>
                  </a:cubicBezTo>
                  <a:cubicBezTo>
                    <a:pt x="53" y="57"/>
                    <a:pt x="55" y="56"/>
                    <a:pt x="56" y="55"/>
                  </a:cubicBezTo>
                  <a:cubicBezTo>
                    <a:pt x="53" y="51"/>
                    <a:pt x="53" y="51"/>
                    <a:pt x="53" y="51"/>
                  </a:cubicBezTo>
                  <a:cubicBezTo>
                    <a:pt x="53" y="50"/>
                    <a:pt x="54" y="50"/>
                    <a:pt x="54" y="49"/>
                  </a:cubicBezTo>
                  <a:cubicBezTo>
                    <a:pt x="58" y="51"/>
                    <a:pt x="58" y="51"/>
                    <a:pt x="58" y="51"/>
                  </a:cubicBezTo>
                  <a:cubicBezTo>
                    <a:pt x="59" y="50"/>
                    <a:pt x="60" y="48"/>
                    <a:pt x="60" y="47"/>
                  </a:cubicBezTo>
                  <a:cubicBezTo>
                    <a:pt x="57" y="44"/>
                    <a:pt x="57" y="44"/>
                    <a:pt x="57" y="44"/>
                  </a:cubicBezTo>
                  <a:cubicBezTo>
                    <a:pt x="57" y="43"/>
                    <a:pt x="57" y="43"/>
                    <a:pt x="57" y="42"/>
                  </a:cubicBezTo>
                  <a:cubicBezTo>
                    <a:pt x="62" y="42"/>
                    <a:pt x="62" y="42"/>
                    <a:pt x="62" y="42"/>
                  </a:cubicBezTo>
                  <a:cubicBezTo>
                    <a:pt x="63" y="41"/>
                    <a:pt x="63" y="39"/>
                    <a:pt x="63" y="38"/>
                  </a:cubicBezTo>
                  <a:cubicBezTo>
                    <a:pt x="59" y="36"/>
                    <a:pt x="59" y="36"/>
                    <a:pt x="59" y="36"/>
                  </a:cubicBezTo>
                  <a:cubicBezTo>
                    <a:pt x="59" y="35"/>
                    <a:pt x="59" y="35"/>
                    <a:pt x="59" y="34"/>
                  </a:cubicBezTo>
                  <a:lnTo>
                    <a:pt x="63" y="33"/>
                  </a:lnTo>
                  <a:close/>
                  <a:moveTo>
                    <a:pt x="32" y="57"/>
                  </a:moveTo>
                  <a:cubicBezTo>
                    <a:pt x="19" y="57"/>
                    <a:pt x="8" y="46"/>
                    <a:pt x="8" y="33"/>
                  </a:cubicBezTo>
                  <a:cubicBezTo>
                    <a:pt x="8" y="19"/>
                    <a:pt x="19" y="8"/>
                    <a:pt x="32" y="8"/>
                  </a:cubicBezTo>
                  <a:cubicBezTo>
                    <a:pt x="45" y="8"/>
                    <a:pt x="55" y="19"/>
                    <a:pt x="55" y="33"/>
                  </a:cubicBezTo>
                  <a:cubicBezTo>
                    <a:pt x="55" y="46"/>
                    <a:pt x="45" y="57"/>
                    <a:pt x="32"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96" name="Freeform 21"/>
            <p:cNvSpPr>
              <a:spLocks noEditPoints="1"/>
            </p:cNvSpPr>
            <p:nvPr/>
          </p:nvSpPr>
          <p:spPr bwMode="auto">
            <a:xfrm>
              <a:off x="1143000" y="2708276"/>
              <a:ext cx="47625" cy="50800"/>
            </a:xfrm>
            <a:custGeom>
              <a:avLst/>
              <a:gdLst>
                <a:gd name="T0" fmla="*/ 23 w 45"/>
                <a:gd name="T1" fmla="*/ 0 h 48"/>
                <a:gd name="T2" fmla="*/ 0 w 45"/>
                <a:gd name="T3" fmla="*/ 24 h 48"/>
                <a:gd name="T4" fmla="*/ 23 w 45"/>
                <a:gd name="T5" fmla="*/ 48 h 48"/>
                <a:gd name="T6" fmla="*/ 45 w 45"/>
                <a:gd name="T7" fmla="*/ 24 h 48"/>
                <a:gd name="T8" fmla="*/ 23 w 45"/>
                <a:gd name="T9" fmla="*/ 0 h 48"/>
                <a:gd name="T10" fmla="*/ 23 w 45"/>
                <a:gd name="T11" fmla="*/ 44 h 48"/>
                <a:gd name="T12" fmla="*/ 4 w 45"/>
                <a:gd name="T13" fmla="*/ 24 h 48"/>
                <a:gd name="T14" fmla="*/ 23 w 45"/>
                <a:gd name="T15" fmla="*/ 4 h 48"/>
                <a:gd name="T16" fmla="*/ 42 w 45"/>
                <a:gd name="T17" fmla="*/ 24 h 48"/>
                <a:gd name="T18" fmla="*/ 23 w 45"/>
                <a:gd name="T1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8">
                  <a:moveTo>
                    <a:pt x="23" y="0"/>
                  </a:moveTo>
                  <a:cubicBezTo>
                    <a:pt x="10" y="0"/>
                    <a:pt x="0" y="11"/>
                    <a:pt x="0" y="24"/>
                  </a:cubicBezTo>
                  <a:cubicBezTo>
                    <a:pt x="0" y="37"/>
                    <a:pt x="10" y="48"/>
                    <a:pt x="23" y="48"/>
                  </a:cubicBezTo>
                  <a:cubicBezTo>
                    <a:pt x="35" y="48"/>
                    <a:pt x="45" y="37"/>
                    <a:pt x="45" y="24"/>
                  </a:cubicBezTo>
                  <a:cubicBezTo>
                    <a:pt x="45" y="11"/>
                    <a:pt x="35" y="0"/>
                    <a:pt x="23" y="0"/>
                  </a:cubicBezTo>
                  <a:close/>
                  <a:moveTo>
                    <a:pt x="23" y="44"/>
                  </a:moveTo>
                  <a:cubicBezTo>
                    <a:pt x="12" y="44"/>
                    <a:pt x="4" y="35"/>
                    <a:pt x="4" y="24"/>
                  </a:cubicBezTo>
                  <a:cubicBezTo>
                    <a:pt x="4" y="13"/>
                    <a:pt x="12" y="4"/>
                    <a:pt x="23" y="4"/>
                  </a:cubicBezTo>
                  <a:cubicBezTo>
                    <a:pt x="33" y="4"/>
                    <a:pt x="42" y="13"/>
                    <a:pt x="42" y="24"/>
                  </a:cubicBezTo>
                  <a:cubicBezTo>
                    <a:pt x="42" y="35"/>
                    <a:pt x="33" y="44"/>
                    <a:pt x="23"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97" name="Freeform 22"/>
            <p:cNvSpPr>
              <a:spLocks noEditPoints="1"/>
            </p:cNvSpPr>
            <p:nvPr/>
          </p:nvSpPr>
          <p:spPr bwMode="auto">
            <a:xfrm>
              <a:off x="1041400" y="2400301"/>
              <a:ext cx="34925" cy="38100"/>
            </a:xfrm>
            <a:custGeom>
              <a:avLst/>
              <a:gdLst>
                <a:gd name="T0" fmla="*/ 34 w 34"/>
                <a:gd name="T1" fmla="*/ 15 h 36"/>
                <a:gd name="T2" fmla="*/ 31 w 34"/>
                <a:gd name="T3" fmla="*/ 13 h 36"/>
                <a:gd name="T4" fmla="*/ 32 w 34"/>
                <a:gd name="T5" fmla="*/ 10 h 36"/>
                <a:gd name="T6" fmla="*/ 29 w 34"/>
                <a:gd name="T7" fmla="*/ 9 h 36"/>
                <a:gd name="T8" fmla="*/ 29 w 34"/>
                <a:gd name="T9" fmla="*/ 6 h 36"/>
                <a:gd name="T10" fmla="*/ 26 w 34"/>
                <a:gd name="T11" fmla="*/ 6 h 36"/>
                <a:gd name="T12" fmla="*/ 26 w 34"/>
                <a:gd name="T13" fmla="*/ 3 h 36"/>
                <a:gd name="T14" fmla="*/ 22 w 34"/>
                <a:gd name="T15" fmla="*/ 4 h 36"/>
                <a:gd name="T16" fmla="*/ 21 w 34"/>
                <a:gd name="T17" fmla="*/ 1 h 36"/>
                <a:gd name="T18" fmla="*/ 18 w 34"/>
                <a:gd name="T19" fmla="*/ 3 h 36"/>
                <a:gd name="T20" fmla="*/ 16 w 34"/>
                <a:gd name="T21" fmla="*/ 0 h 36"/>
                <a:gd name="T22" fmla="*/ 14 w 34"/>
                <a:gd name="T23" fmla="*/ 3 h 36"/>
                <a:gd name="T24" fmla="*/ 12 w 34"/>
                <a:gd name="T25" fmla="*/ 1 h 36"/>
                <a:gd name="T26" fmla="*/ 10 w 34"/>
                <a:gd name="T27" fmla="*/ 5 h 36"/>
                <a:gd name="T28" fmla="*/ 7 w 34"/>
                <a:gd name="T29" fmla="*/ 4 h 36"/>
                <a:gd name="T30" fmla="*/ 7 w 34"/>
                <a:gd name="T31" fmla="*/ 8 h 36"/>
                <a:gd name="T32" fmla="*/ 4 w 34"/>
                <a:gd name="T33" fmla="*/ 7 h 36"/>
                <a:gd name="T34" fmla="*/ 4 w 34"/>
                <a:gd name="T35" fmla="*/ 11 h 36"/>
                <a:gd name="T36" fmla="*/ 2 w 34"/>
                <a:gd name="T37" fmla="*/ 12 h 36"/>
                <a:gd name="T38" fmla="*/ 3 w 34"/>
                <a:gd name="T39" fmla="*/ 15 h 36"/>
                <a:gd name="T40" fmla="*/ 0 w 34"/>
                <a:gd name="T41" fmla="*/ 16 h 36"/>
                <a:gd name="T42" fmla="*/ 3 w 34"/>
                <a:gd name="T43" fmla="*/ 19 h 36"/>
                <a:gd name="T44" fmla="*/ 1 w 34"/>
                <a:gd name="T45" fmla="*/ 21 h 36"/>
                <a:gd name="T46" fmla="*/ 1 w 34"/>
                <a:gd name="T47" fmla="*/ 24 h 36"/>
                <a:gd name="T48" fmla="*/ 4 w 34"/>
                <a:gd name="T49" fmla="*/ 25 h 36"/>
                <a:gd name="T50" fmla="*/ 3 w 34"/>
                <a:gd name="T51" fmla="*/ 28 h 36"/>
                <a:gd name="T52" fmla="*/ 6 w 34"/>
                <a:gd name="T53" fmla="*/ 28 h 36"/>
                <a:gd name="T54" fmla="*/ 7 w 34"/>
                <a:gd name="T55" fmla="*/ 32 h 36"/>
                <a:gd name="T56" fmla="*/ 10 w 34"/>
                <a:gd name="T57" fmla="*/ 31 h 36"/>
                <a:gd name="T58" fmla="*/ 11 w 34"/>
                <a:gd name="T59" fmla="*/ 34 h 36"/>
                <a:gd name="T60" fmla="*/ 13 w 34"/>
                <a:gd name="T61" fmla="*/ 33 h 36"/>
                <a:gd name="T62" fmla="*/ 16 w 34"/>
                <a:gd name="T63" fmla="*/ 36 h 36"/>
                <a:gd name="T64" fmla="*/ 17 w 34"/>
                <a:gd name="T65" fmla="*/ 33 h 36"/>
                <a:gd name="T66" fmla="*/ 20 w 34"/>
                <a:gd name="T67" fmla="*/ 35 h 36"/>
                <a:gd name="T68" fmla="*/ 22 w 34"/>
                <a:gd name="T69" fmla="*/ 32 h 36"/>
                <a:gd name="T70" fmla="*/ 25 w 34"/>
                <a:gd name="T71" fmla="*/ 34 h 36"/>
                <a:gd name="T72" fmla="*/ 25 w 34"/>
                <a:gd name="T73" fmla="*/ 31 h 36"/>
                <a:gd name="T74" fmla="*/ 29 w 34"/>
                <a:gd name="T75" fmla="*/ 31 h 36"/>
                <a:gd name="T76" fmla="*/ 28 w 34"/>
                <a:gd name="T77" fmla="*/ 28 h 36"/>
                <a:gd name="T78" fmla="*/ 32 w 34"/>
                <a:gd name="T79" fmla="*/ 27 h 36"/>
                <a:gd name="T80" fmla="*/ 30 w 34"/>
                <a:gd name="T81" fmla="*/ 24 h 36"/>
                <a:gd name="T82" fmla="*/ 34 w 34"/>
                <a:gd name="T83" fmla="*/ 22 h 36"/>
                <a:gd name="T84" fmla="*/ 31 w 34"/>
                <a:gd name="T85" fmla="*/ 20 h 36"/>
                <a:gd name="T86" fmla="*/ 34 w 34"/>
                <a:gd name="T87" fmla="*/ 17 h 36"/>
                <a:gd name="T88" fmla="*/ 31 w 34"/>
                <a:gd name="T89" fmla="*/ 16 h 36"/>
                <a:gd name="T90" fmla="*/ 20 w 34"/>
                <a:gd name="T91" fmla="*/ 31 h 36"/>
                <a:gd name="T92" fmla="*/ 15 w 34"/>
                <a:gd name="T93" fmla="*/ 5 h 36"/>
                <a:gd name="T94" fmla="*/ 20 w 34"/>
                <a:gd name="T95"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36">
                  <a:moveTo>
                    <a:pt x="34" y="15"/>
                  </a:moveTo>
                  <a:cubicBezTo>
                    <a:pt x="34" y="15"/>
                    <a:pt x="34" y="15"/>
                    <a:pt x="34" y="15"/>
                  </a:cubicBezTo>
                  <a:cubicBezTo>
                    <a:pt x="34" y="14"/>
                    <a:pt x="33" y="13"/>
                    <a:pt x="33" y="12"/>
                  </a:cubicBezTo>
                  <a:cubicBezTo>
                    <a:pt x="31" y="13"/>
                    <a:pt x="31" y="13"/>
                    <a:pt x="31" y="13"/>
                  </a:cubicBezTo>
                  <a:cubicBezTo>
                    <a:pt x="30" y="12"/>
                    <a:pt x="30" y="12"/>
                    <a:pt x="30" y="12"/>
                  </a:cubicBezTo>
                  <a:cubicBezTo>
                    <a:pt x="32" y="10"/>
                    <a:pt x="32" y="10"/>
                    <a:pt x="32" y="10"/>
                  </a:cubicBezTo>
                  <a:cubicBezTo>
                    <a:pt x="32" y="9"/>
                    <a:pt x="31" y="8"/>
                    <a:pt x="31" y="8"/>
                  </a:cubicBezTo>
                  <a:cubicBezTo>
                    <a:pt x="29" y="9"/>
                    <a:pt x="29" y="9"/>
                    <a:pt x="29" y="9"/>
                  </a:cubicBezTo>
                  <a:cubicBezTo>
                    <a:pt x="28" y="9"/>
                    <a:pt x="28" y="8"/>
                    <a:pt x="28" y="8"/>
                  </a:cubicBezTo>
                  <a:cubicBezTo>
                    <a:pt x="29" y="6"/>
                    <a:pt x="29" y="6"/>
                    <a:pt x="29" y="6"/>
                  </a:cubicBezTo>
                  <a:cubicBezTo>
                    <a:pt x="29" y="5"/>
                    <a:pt x="28" y="5"/>
                    <a:pt x="28" y="4"/>
                  </a:cubicBezTo>
                  <a:cubicBezTo>
                    <a:pt x="26" y="6"/>
                    <a:pt x="26" y="6"/>
                    <a:pt x="26" y="6"/>
                  </a:cubicBezTo>
                  <a:cubicBezTo>
                    <a:pt x="25" y="6"/>
                    <a:pt x="25" y="5"/>
                    <a:pt x="25" y="5"/>
                  </a:cubicBezTo>
                  <a:cubicBezTo>
                    <a:pt x="26" y="3"/>
                    <a:pt x="26" y="3"/>
                    <a:pt x="26" y="3"/>
                  </a:cubicBezTo>
                  <a:cubicBezTo>
                    <a:pt x="25" y="2"/>
                    <a:pt x="24" y="2"/>
                    <a:pt x="23" y="2"/>
                  </a:cubicBezTo>
                  <a:cubicBezTo>
                    <a:pt x="22" y="4"/>
                    <a:pt x="22" y="4"/>
                    <a:pt x="22" y="4"/>
                  </a:cubicBezTo>
                  <a:cubicBezTo>
                    <a:pt x="22" y="4"/>
                    <a:pt x="21" y="4"/>
                    <a:pt x="21" y="4"/>
                  </a:cubicBezTo>
                  <a:cubicBezTo>
                    <a:pt x="21" y="1"/>
                    <a:pt x="21" y="1"/>
                    <a:pt x="21" y="1"/>
                  </a:cubicBezTo>
                  <a:cubicBezTo>
                    <a:pt x="20" y="1"/>
                    <a:pt x="20" y="1"/>
                    <a:pt x="19" y="1"/>
                  </a:cubicBezTo>
                  <a:cubicBezTo>
                    <a:pt x="18" y="3"/>
                    <a:pt x="18" y="3"/>
                    <a:pt x="18" y="3"/>
                  </a:cubicBezTo>
                  <a:cubicBezTo>
                    <a:pt x="18" y="3"/>
                    <a:pt x="17" y="3"/>
                    <a:pt x="17" y="3"/>
                  </a:cubicBezTo>
                  <a:cubicBezTo>
                    <a:pt x="16" y="0"/>
                    <a:pt x="16" y="0"/>
                    <a:pt x="16" y="0"/>
                  </a:cubicBezTo>
                  <a:cubicBezTo>
                    <a:pt x="16" y="1"/>
                    <a:pt x="15" y="1"/>
                    <a:pt x="14" y="1"/>
                  </a:cubicBezTo>
                  <a:cubicBezTo>
                    <a:pt x="14" y="3"/>
                    <a:pt x="14" y="3"/>
                    <a:pt x="14" y="3"/>
                  </a:cubicBezTo>
                  <a:cubicBezTo>
                    <a:pt x="14" y="3"/>
                    <a:pt x="13" y="4"/>
                    <a:pt x="13" y="4"/>
                  </a:cubicBezTo>
                  <a:cubicBezTo>
                    <a:pt x="12" y="1"/>
                    <a:pt x="12" y="1"/>
                    <a:pt x="12" y="1"/>
                  </a:cubicBezTo>
                  <a:cubicBezTo>
                    <a:pt x="11" y="2"/>
                    <a:pt x="10" y="2"/>
                    <a:pt x="9" y="2"/>
                  </a:cubicBezTo>
                  <a:cubicBezTo>
                    <a:pt x="10" y="5"/>
                    <a:pt x="10" y="5"/>
                    <a:pt x="10" y="5"/>
                  </a:cubicBezTo>
                  <a:cubicBezTo>
                    <a:pt x="10" y="5"/>
                    <a:pt x="9" y="5"/>
                    <a:pt x="9" y="6"/>
                  </a:cubicBezTo>
                  <a:cubicBezTo>
                    <a:pt x="7" y="4"/>
                    <a:pt x="7" y="4"/>
                    <a:pt x="7" y="4"/>
                  </a:cubicBezTo>
                  <a:cubicBezTo>
                    <a:pt x="7" y="4"/>
                    <a:pt x="6" y="5"/>
                    <a:pt x="6" y="5"/>
                  </a:cubicBezTo>
                  <a:cubicBezTo>
                    <a:pt x="7" y="8"/>
                    <a:pt x="7" y="8"/>
                    <a:pt x="7" y="8"/>
                  </a:cubicBezTo>
                  <a:cubicBezTo>
                    <a:pt x="7" y="8"/>
                    <a:pt x="6" y="8"/>
                    <a:pt x="6" y="8"/>
                  </a:cubicBezTo>
                  <a:cubicBezTo>
                    <a:pt x="4" y="7"/>
                    <a:pt x="4" y="7"/>
                    <a:pt x="4" y="7"/>
                  </a:cubicBezTo>
                  <a:cubicBezTo>
                    <a:pt x="3" y="8"/>
                    <a:pt x="3" y="9"/>
                    <a:pt x="3" y="9"/>
                  </a:cubicBezTo>
                  <a:cubicBezTo>
                    <a:pt x="4" y="11"/>
                    <a:pt x="4" y="11"/>
                    <a:pt x="4" y="11"/>
                  </a:cubicBezTo>
                  <a:cubicBezTo>
                    <a:pt x="4" y="11"/>
                    <a:pt x="4" y="12"/>
                    <a:pt x="4" y="12"/>
                  </a:cubicBezTo>
                  <a:cubicBezTo>
                    <a:pt x="2" y="12"/>
                    <a:pt x="2" y="12"/>
                    <a:pt x="2" y="12"/>
                  </a:cubicBezTo>
                  <a:cubicBezTo>
                    <a:pt x="1" y="12"/>
                    <a:pt x="1" y="13"/>
                    <a:pt x="1" y="14"/>
                  </a:cubicBezTo>
                  <a:cubicBezTo>
                    <a:pt x="3" y="15"/>
                    <a:pt x="3" y="15"/>
                    <a:pt x="3" y="15"/>
                  </a:cubicBezTo>
                  <a:cubicBezTo>
                    <a:pt x="3" y="15"/>
                    <a:pt x="3" y="16"/>
                    <a:pt x="3" y="16"/>
                  </a:cubicBezTo>
                  <a:cubicBezTo>
                    <a:pt x="0" y="16"/>
                    <a:pt x="0" y="16"/>
                    <a:pt x="0" y="16"/>
                  </a:cubicBezTo>
                  <a:cubicBezTo>
                    <a:pt x="0" y="17"/>
                    <a:pt x="0" y="18"/>
                    <a:pt x="0" y="19"/>
                  </a:cubicBezTo>
                  <a:cubicBezTo>
                    <a:pt x="3" y="19"/>
                    <a:pt x="3" y="19"/>
                    <a:pt x="3" y="19"/>
                  </a:cubicBezTo>
                  <a:cubicBezTo>
                    <a:pt x="3" y="20"/>
                    <a:pt x="3" y="20"/>
                    <a:pt x="3" y="21"/>
                  </a:cubicBezTo>
                  <a:cubicBezTo>
                    <a:pt x="1" y="21"/>
                    <a:pt x="1" y="21"/>
                    <a:pt x="1" y="21"/>
                  </a:cubicBezTo>
                  <a:cubicBezTo>
                    <a:pt x="1" y="22"/>
                    <a:pt x="1" y="22"/>
                    <a:pt x="1" y="22"/>
                  </a:cubicBezTo>
                  <a:cubicBezTo>
                    <a:pt x="1" y="22"/>
                    <a:pt x="1" y="23"/>
                    <a:pt x="1" y="24"/>
                  </a:cubicBezTo>
                  <a:cubicBezTo>
                    <a:pt x="4" y="24"/>
                    <a:pt x="4" y="24"/>
                    <a:pt x="4" y="24"/>
                  </a:cubicBezTo>
                  <a:cubicBezTo>
                    <a:pt x="4" y="24"/>
                    <a:pt x="4" y="24"/>
                    <a:pt x="4" y="25"/>
                  </a:cubicBezTo>
                  <a:cubicBezTo>
                    <a:pt x="2" y="26"/>
                    <a:pt x="2" y="26"/>
                    <a:pt x="2" y="26"/>
                  </a:cubicBezTo>
                  <a:cubicBezTo>
                    <a:pt x="3" y="27"/>
                    <a:pt x="3" y="28"/>
                    <a:pt x="3" y="28"/>
                  </a:cubicBezTo>
                  <a:cubicBezTo>
                    <a:pt x="6" y="27"/>
                    <a:pt x="6" y="27"/>
                    <a:pt x="6" y="27"/>
                  </a:cubicBezTo>
                  <a:cubicBezTo>
                    <a:pt x="6" y="28"/>
                    <a:pt x="6" y="28"/>
                    <a:pt x="6" y="28"/>
                  </a:cubicBezTo>
                  <a:cubicBezTo>
                    <a:pt x="5" y="30"/>
                    <a:pt x="5" y="30"/>
                    <a:pt x="5" y="30"/>
                  </a:cubicBezTo>
                  <a:cubicBezTo>
                    <a:pt x="6" y="31"/>
                    <a:pt x="6" y="31"/>
                    <a:pt x="7" y="32"/>
                  </a:cubicBezTo>
                  <a:cubicBezTo>
                    <a:pt x="9" y="30"/>
                    <a:pt x="9" y="30"/>
                    <a:pt x="9" y="30"/>
                  </a:cubicBezTo>
                  <a:cubicBezTo>
                    <a:pt x="9" y="30"/>
                    <a:pt x="9" y="31"/>
                    <a:pt x="10" y="31"/>
                  </a:cubicBezTo>
                  <a:cubicBezTo>
                    <a:pt x="9" y="33"/>
                    <a:pt x="9" y="33"/>
                    <a:pt x="9" y="33"/>
                  </a:cubicBezTo>
                  <a:cubicBezTo>
                    <a:pt x="10" y="34"/>
                    <a:pt x="10" y="34"/>
                    <a:pt x="11" y="34"/>
                  </a:cubicBezTo>
                  <a:cubicBezTo>
                    <a:pt x="12" y="32"/>
                    <a:pt x="12" y="32"/>
                    <a:pt x="12" y="32"/>
                  </a:cubicBezTo>
                  <a:cubicBezTo>
                    <a:pt x="13" y="32"/>
                    <a:pt x="13" y="33"/>
                    <a:pt x="13" y="33"/>
                  </a:cubicBezTo>
                  <a:cubicBezTo>
                    <a:pt x="13" y="35"/>
                    <a:pt x="13" y="35"/>
                    <a:pt x="13" y="35"/>
                  </a:cubicBezTo>
                  <a:cubicBezTo>
                    <a:pt x="14" y="35"/>
                    <a:pt x="15" y="36"/>
                    <a:pt x="16" y="36"/>
                  </a:cubicBezTo>
                  <a:cubicBezTo>
                    <a:pt x="16" y="33"/>
                    <a:pt x="16" y="33"/>
                    <a:pt x="16" y="33"/>
                  </a:cubicBezTo>
                  <a:cubicBezTo>
                    <a:pt x="17" y="33"/>
                    <a:pt x="17" y="33"/>
                    <a:pt x="17" y="33"/>
                  </a:cubicBezTo>
                  <a:cubicBezTo>
                    <a:pt x="18" y="36"/>
                    <a:pt x="18" y="36"/>
                    <a:pt x="18" y="36"/>
                  </a:cubicBezTo>
                  <a:cubicBezTo>
                    <a:pt x="19" y="36"/>
                    <a:pt x="20" y="36"/>
                    <a:pt x="20" y="35"/>
                  </a:cubicBezTo>
                  <a:cubicBezTo>
                    <a:pt x="20" y="33"/>
                    <a:pt x="20" y="33"/>
                    <a:pt x="20" y="33"/>
                  </a:cubicBezTo>
                  <a:cubicBezTo>
                    <a:pt x="21" y="33"/>
                    <a:pt x="21" y="33"/>
                    <a:pt x="22" y="32"/>
                  </a:cubicBezTo>
                  <a:cubicBezTo>
                    <a:pt x="23" y="35"/>
                    <a:pt x="23" y="35"/>
                    <a:pt x="23" y="35"/>
                  </a:cubicBezTo>
                  <a:cubicBezTo>
                    <a:pt x="24" y="34"/>
                    <a:pt x="24" y="34"/>
                    <a:pt x="25" y="34"/>
                  </a:cubicBezTo>
                  <a:cubicBezTo>
                    <a:pt x="24" y="31"/>
                    <a:pt x="24" y="31"/>
                    <a:pt x="24" y="31"/>
                  </a:cubicBezTo>
                  <a:cubicBezTo>
                    <a:pt x="25" y="31"/>
                    <a:pt x="25" y="31"/>
                    <a:pt x="25" y="31"/>
                  </a:cubicBezTo>
                  <a:cubicBezTo>
                    <a:pt x="27" y="32"/>
                    <a:pt x="27" y="32"/>
                    <a:pt x="27" y="32"/>
                  </a:cubicBezTo>
                  <a:cubicBezTo>
                    <a:pt x="28" y="32"/>
                    <a:pt x="28" y="31"/>
                    <a:pt x="29" y="31"/>
                  </a:cubicBezTo>
                  <a:cubicBezTo>
                    <a:pt x="27" y="29"/>
                    <a:pt x="27" y="29"/>
                    <a:pt x="27" y="29"/>
                  </a:cubicBezTo>
                  <a:cubicBezTo>
                    <a:pt x="28" y="28"/>
                    <a:pt x="28" y="28"/>
                    <a:pt x="28" y="28"/>
                  </a:cubicBezTo>
                  <a:cubicBezTo>
                    <a:pt x="30" y="29"/>
                    <a:pt x="30" y="29"/>
                    <a:pt x="30" y="29"/>
                  </a:cubicBezTo>
                  <a:cubicBezTo>
                    <a:pt x="31" y="28"/>
                    <a:pt x="31" y="28"/>
                    <a:pt x="32" y="27"/>
                  </a:cubicBezTo>
                  <a:cubicBezTo>
                    <a:pt x="30" y="25"/>
                    <a:pt x="30" y="25"/>
                    <a:pt x="30" y="25"/>
                  </a:cubicBezTo>
                  <a:cubicBezTo>
                    <a:pt x="30" y="25"/>
                    <a:pt x="30" y="24"/>
                    <a:pt x="30" y="24"/>
                  </a:cubicBezTo>
                  <a:cubicBezTo>
                    <a:pt x="33" y="25"/>
                    <a:pt x="33" y="25"/>
                    <a:pt x="33" y="25"/>
                  </a:cubicBezTo>
                  <a:cubicBezTo>
                    <a:pt x="33" y="24"/>
                    <a:pt x="33" y="23"/>
                    <a:pt x="34" y="22"/>
                  </a:cubicBezTo>
                  <a:cubicBezTo>
                    <a:pt x="31" y="21"/>
                    <a:pt x="31" y="21"/>
                    <a:pt x="31" y="21"/>
                  </a:cubicBezTo>
                  <a:cubicBezTo>
                    <a:pt x="31" y="21"/>
                    <a:pt x="31" y="20"/>
                    <a:pt x="31" y="20"/>
                  </a:cubicBezTo>
                  <a:cubicBezTo>
                    <a:pt x="34" y="20"/>
                    <a:pt x="34" y="20"/>
                    <a:pt x="34" y="20"/>
                  </a:cubicBezTo>
                  <a:cubicBezTo>
                    <a:pt x="34" y="19"/>
                    <a:pt x="34" y="18"/>
                    <a:pt x="34" y="17"/>
                  </a:cubicBezTo>
                  <a:cubicBezTo>
                    <a:pt x="32" y="17"/>
                    <a:pt x="32" y="17"/>
                    <a:pt x="32" y="17"/>
                  </a:cubicBezTo>
                  <a:cubicBezTo>
                    <a:pt x="32" y="16"/>
                    <a:pt x="31" y="16"/>
                    <a:pt x="31" y="16"/>
                  </a:cubicBezTo>
                  <a:lnTo>
                    <a:pt x="34" y="15"/>
                  </a:lnTo>
                  <a:close/>
                  <a:moveTo>
                    <a:pt x="20" y="31"/>
                  </a:moveTo>
                  <a:cubicBezTo>
                    <a:pt x="13" y="32"/>
                    <a:pt x="6" y="28"/>
                    <a:pt x="5" y="21"/>
                  </a:cubicBezTo>
                  <a:cubicBezTo>
                    <a:pt x="4" y="14"/>
                    <a:pt x="8" y="7"/>
                    <a:pt x="15" y="5"/>
                  </a:cubicBezTo>
                  <a:cubicBezTo>
                    <a:pt x="21" y="4"/>
                    <a:pt x="28" y="8"/>
                    <a:pt x="29" y="15"/>
                  </a:cubicBezTo>
                  <a:cubicBezTo>
                    <a:pt x="31" y="23"/>
                    <a:pt x="26" y="29"/>
                    <a:pt x="20"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98" name="Freeform 23"/>
            <p:cNvSpPr>
              <a:spLocks noEditPoints="1"/>
            </p:cNvSpPr>
            <p:nvPr/>
          </p:nvSpPr>
          <p:spPr bwMode="auto">
            <a:xfrm>
              <a:off x="1044575" y="2405063"/>
              <a:ext cx="28575" cy="30163"/>
            </a:xfrm>
            <a:custGeom>
              <a:avLst/>
              <a:gdLst>
                <a:gd name="T0" fmla="*/ 11 w 26"/>
                <a:gd name="T1" fmla="*/ 2 h 28"/>
                <a:gd name="T2" fmla="*/ 1 w 26"/>
                <a:gd name="T3" fmla="*/ 17 h 28"/>
                <a:gd name="T4" fmla="*/ 16 w 26"/>
                <a:gd name="T5" fmla="*/ 26 h 28"/>
                <a:gd name="T6" fmla="*/ 25 w 26"/>
                <a:gd name="T7" fmla="*/ 12 h 28"/>
                <a:gd name="T8" fmla="*/ 11 w 26"/>
                <a:gd name="T9" fmla="*/ 2 h 28"/>
                <a:gd name="T10" fmla="*/ 15 w 26"/>
                <a:gd name="T11" fmla="*/ 24 h 28"/>
                <a:gd name="T12" fmla="*/ 3 w 26"/>
                <a:gd name="T13" fmla="*/ 16 h 28"/>
                <a:gd name="T14" fmla="*/ 11 w 26"/>
                <a:gd name="T15" fmla="*/ 4 h 28"/>
                <a:gd name="T16" fmla="*/ 23 w 26"/>
                <a:gd name="T17" fmla="*/ 12 h 28"/>
                <a:gd name="T18" fmla="*/ 15 w 26"/>
                <a:gd name="T1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8">
                  <a:moveTo>
                    <a:pt x="11" y="2"/>
                  </a:moveTo>
                  <a:cubicBezTo>
                    <a:pt x="4" y="3"/>
                    <a:pt x="0" y="10"/>
                    <a:pt x="1" y="17"/>
                  </a:cubicBezTo>
                  <a:cubicBezTo>
                    <a:pt x="3" y="23"/>
                    <a:pt x="9" y="28"/>
                    <a:pt x="16" y="26"/>
                  </a:cubicBezTo>
                  <a:cubicBezTo>
                    <a:pt x="22" y="25"/>
                    <a:pt x="26" y="18"/>
                    <a:pt x="25" y="12"/>
                  </a:cubicBezTo>
                  <a:cubicBezTo>
                    <a:pt x="24" y="5"/>
                    <a:pt x="17" y="0"/>
                    <a:pt x="11" y="2"/>
                  </a:cubicBezTo>
                  <a:close/>
                  <a:moveTo>
                    <a:pt x="15" y="24"/>
                  </a:moveTo>
                  <a:cubicBezTo>
                    <a:pt x="10" y="26"/>
                    <a:pt x="4" y="22"/>
                    <a:pt x="3" y="16"/>
                  </a:cubicBezTo>
                  <a:cubicBezTo>
                    <a:pt x="2" y="10"/>
                    <a:pt x="6" y="5"/>
                    <a:pt x="11" y="4"/>
                  </a:cubicBezTo>
                  <a:cubicBezTo>
                    <a:pt x="17" y="3"/>
                    <a:pt x="22" y="6"/>
                    <a:pt x="23" y="12"/>
                  </a:cubicBezTo>
                  <a:cubicBezTo>
                    <a:pt x="24" y="18"/>
                    <a:pt x="21" y="23"/>
                    <a:pt x="1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99" name="Freeform 24"/>
            <p:cNvSpPr>
              <a:spLocks noEditPoints="1"/>
            </p:cNvSpPr>
            <p:nvPr/>
          </p:nvSpPr>
          <p:spPr bwMode="auto">
            <a:xfrm>
              <a:off x="1309688" y="2579688"/>
              <a:ext cx="44450" cy="44450"/>
            </a:xfrm>
            <a:custGeom>
              <a:avLst/>
              <a:gdLst>
                <a:gd name="T0" fmla="*/ 42 w 42"/>
                <a:gd name="T1" fmla="*/ 21 h 43"/>
                <a:gd name="T2" fmla="*/ 39 w 42"/>
                <a:gd name="T3" fmla="*/ 18 h 43"/>
                <a:gd name="T4" fmla="*/ 41 w 42"/>
                <a:gd name="T5" fmla="*/ 15 h 43"/>
                <a:gd name="T6" fmla="*/ 37 w 42"/>
                <a:gd name="T7" fmla="*/ 13 h 43"/>
                <a:gd name="T8" fmla="*/ 39 w 42"/>
                <a:gd name="T9" fmla="*/ 10 h 43"/>
                <a:gd name="T10" fmla="*/ 34 w 42"/>
                <a:gd name="T11" fmla="*/ 9 h 43"/>
                <a:gd name="T12" fmla="*/ 35 w 42"/>
                <a:gd name="T13" fmla="*/ 5 h 43"/>
                <a:gd name="T14" fmla="*/ 30 w 42"/>
                <a:gd name="T15" fmla="*/ 6 h 43"/>
                <a:gd name="T16" fmla="*/ 30 w 42"/>
                <a:gd name="T17" fmla="*/ 2 h 43"/>
                <a:gd name="T18" fmla="*/ 26 w 42"/>
                <a:gd name="T19" fmla="*/ 3 h 43"/>
                <a:gd name="T20" fmla="*/ 24 w 42"/>
                <a:gd name="T21" fmla="*/ 0 h 43"/>
                <a:gd name="T22" fmla="*/ 21 w 42"/>
                <a:gd name="T23" fmla="*/ 3 h 43"/>
                <a:gd name="T24" fmla="*/ 18 w 42"/>
                <a:gd name="T25" fmla="*/ 0 h 43"/>
                <a:gd name="T26" fmla="*/ 16 w 42"/>
                <a:gd name="T27" fmla="*/ 4 h 43"/>
                <a:gd name="T28" fmla="*/ 13 w 42"/>
                <a:gd name="T29" fmla="*/ 2 h 43"/>
                <a:gd name="T30" fmla="*/ 11 w 42"/>
                <a:gd name="T31" fmla="*/ 6 h 43"/>
                <a:gd name="T32" fmla="*/ 8 w 42"/>
                <a:gd name="T33" fmla="*/ 5 h 43"/>
                <a:gd name="T34" fmla="*/ 7 w 42"/>
                <a:gd name="T35" fmla="*/ 10 h 43"/>
                <a:gd name="T36" fmla="*/ 4 w 42"/>
                <a:gd name="T37" fmla="*/ 10 h 43"/>
                <a:gd name="T38" fmla="*/ 5 w 42"/>
                <a:gd name="T39" fmla="*/ 14 h 43"/>
                <a:gd name="T40" fmla="*/ 1 w 42"/>
                <a:gd name="T41" fmla="*/ 15 h 43"/>
                <a:gd name="T42" fmla="*/ 4 w 42"/>
                <a:gd name="T43" fmla="*/ 19 h 43"/>
                <a:gd name="T44" fmla="*/ 0 w 42"/>
                <a:gd name="T45" fmla="*/ 21 h 43"/>
                <a:gd name="T46" fmla="*/ 1 w 42"/>
                <a:gd name="T47" fmla="*/ 24 h 43"/>
                <a:gd name="T48" fmla="*/ 4 w 42"/>
                <a:gd name="T49" fmla="*/ 26 h 43"/>
                <a:gd name="T50" fmla="*/ 2 w 42"/>
                <a:gd name="T51" fmla="*/ 30 h 43"/>
                <a:gd name="T52" fmla="*/ 6 w 42"/>
                <a:gd name="T53" fmla="*/ 31 h 43"/>
                <a:gd name="T54" fmla="*/ 5 w 42"/>
                <a:gd name="T55" fmla="*/ 36 h 43"/>
                <a:gd name="T56" fmla="*/ 9 w 42"/>
                <a:gd name="T57" fmla="*/ 35 h 43"/>
                <a:gd name="T58" fmla="*/ 10 w 42"/>
                <a:gd name="T59" fmla="*/ 40 h 43"/>
                <a:gd name="T60" fmla="*/ 13 w 42"/>
                <a:gd name="T61" fmla="*/ 38 h 43"/>
                <a:gd name="T62" fmla="*/ 15 w 42"/>
                <a:gd name="T63" fmla="*/ 42 h 43"/>
                <a:gd name="T64" fmla="*/ 18 w 42"/>
                <a:gd name="T65" fmla="*/ 40 h 43"/>
                <a:gd name="T66" fmla="*/ 21 w 42"/>
                <a:gd name="T67" fmla="*/ 43 h 43"/>
                <a:gd name="T68" fmla="*/ 23 w 42"/>
                <a:gd name="T69" fmla="*/ 40 h 43"/>
                <a:gd name="T70" fmla="*/ 27 w 42"/>
                <a:gd name="T71" fmla="*/ 42 h 43"/>
                <a:gd name="T72" fmla="*/ 28 w 42"/>
                <a:gd name="T73" fmla="*/ 39 h 43"/>
                <a:gd name="T74" fmla="*/ 32 w 42"/>
                <a:gd name="T75" fmla="*/ 40 h 43"/>
                <a:gd name="T76" fmla="*/ 32 w 42"/>
                <a:gd name="T77" fmla="*/ 36 h 43"/>
                <a:gd name="T78" fmla="*/ 37 w 42"/>
                <a:gd name="T79" fmla="*/ 36 h 43"/>
                <a:gd name="T80" fmla="*/ 36 w 42"/>
                <a:gd name="T81" fmla="*/ 32 h 43"/>
                <a:gd name="T82" fmla="*/ 40 w 42"/>
                <a:gd name="T83" fmla="*/ 31 h 43"/>
                <a:gd name="T84" fmla="*/ 38 w 42"/>
                <a:gd name="T85" fmla="*/ 27 h 43"/>
                <a:gd name="T86" fmla="*/ 42 w 42"/>
                <a:gd name="T87" fmla="*/ 25 h 43"/>
                <a:gd name="T88" fmla="*/ 39 w 42"/>
                <a:gd name="T89" fmla="*/ 22 h 43"/>
                <a:gd name="T90" fmla="*/ 21 w 42"/>
                <a:gd name="T91" fmla="*/ 38 h 43"/>
                <a:gd name="T92" fmla="*/ 21 w 42"/>
                <a:gd name="T93" fmla="*/ 5 h 43"/>
                <a:gd name="T94" fmla="*/ 21 w 42"/>
                <a:gd name="T95"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43">
                  <a:moveTo>
                    <a:pt x="42" y="22"/>
                  </a:moveTo>
                  <a:cubicBezTo>
                    <a:pt x="42" y="22"/>
                    <a:pt x="42" y="21"/>
                    <a:pt x="42" y="21"/>
                  </a:cubicBezTo>
                  <a:cubicBezTo>
                    <a:pt x="42" y="20"/>
                    <a:pt x="42" y="19"/>
                    <a:pt x="42" y="18"/>
                  </a:cubicBezTo>
                  <a:cubicBezTo>
                    <a:pt x="39" y="18"/>
                    <a:pt x="39" y="18"/>
                    <a:pt x="39" y="18"/>
                  </a:cubicBezTo>
                  <a:cubicBezTo>
                    <a:pt x="39" y="18"/>
                    <a:pt x="39" y="17"/>
                    <a:pt x="38" y="17"/>
                  </a:cubicBezTo>
                  <a:cubicBezTo>
                    <a:pt x="41" y="15"/>
                    <a:pt x="41" y="15"/>
                    <a:pt x="41" y="15"/>
                  </a:cubicBezTo>
                  <a:cubicBezTo>
                    <a:pt x="41" y="14"/>
                    <a:pt x="41" y="13"/>
                    <a:pt x="40" y="13"/>
                  </a:cubicBezTo>
                  <a:cubicBezTo>
                    <a:pt x="37" y="13"/>
                    <a:pt x="37" y="13"/>
                    <a:pt x="37" y="13"/>
                  </a:cubicBezTo>
                  <a:cubicBezTo>
                    <a:pt x="37" y="13"/>
                    <a:pt x="37" y="12"/>
                    <a:pt x="37" y="12"/>
                  </a:cubicBezTo>
                  <a:cubicBezTo>
                    <a:pt x="39" y="10"/>
                    <a:pt x="39" y="10"/>
                    <a:pt x="39" y="10"/>
                  </a:cubicBezTo>
                  <a:cubicBezTo>
                    <a:pt x="38" y="9"/>
                    <a:pt x="38" y="8"/>
                    <a:pt x="37" y="7"/>
                  </a:cubicBezTo>
                  <a:cubicBezTo>
                    <a:pt x="34" y="9"/>
                    <a:pt x="34" y="9"/>
                    <a:pt x="34" y="9"/>
                  </a:cubicBezTo>
                  <a:cubicBezTo>
                    <a:pt x="34" y="9"/>
                    <a:pt x="34" y="8"/>
                    <a:pt x="33" y="8"/>
                  </a:cubicBezTo>
                  <a:cubicBezTo>
                    <a:pt x="35" y="5"/>
                    <a:pt x="35" y="5"/>
                    <a:pt x="35" y="5"/>
                  </a:cubicBezTo>
                  <a:cubicBezTo>
                    <a:pt x="34" y="4"/>
                    <a:pt x="33" y="4"/>
                    <a:pt x="33" y="3"/>
                  </a:cubicBezTo>
                  <a:cubicBezTo>
                    <a:pt x="30" y="6"/>
                    <a:pt x="30" y="6"/>
                    <a:pt x="30" y="6"/>
                  </a:cubicBezTo>
                  <a:cubicBezTo>
                    <a:pt x="30" y="5"/>
                    <a:pt x="30" y="5"/>
                    <a:pt x="29" y="5"/>
                  </a:cubicBezTo>
                  <a:cubicBezTo>
                    <a:pt x="30" y="2"/>
                    <a:pt x="30" y="2"/>
                    <a:pt x="30" y="2"/>
                  </a:cubicBezTo>
                  <a:cubicBezTo>
                    <a:pt x="29" y="1"/>
                    <a:pt x="28" y="1"/>
                    <a:pt x="27" y="1"/>
                  </a:cubicBezTo>
                  <a:cubicBezTo>
                    <a:pt x="26" y="3"/>
                    <a:pt x="26" y="3"/>
                    <a:pt x="26" y="3"/>
                  </a:cubicBezTo>
                  <a:cubicBezTo>
                    <a:pt x="25" y="3"/>
                    <a:pt x="25" y="3"/>
                    <a:pt x="24" y="3"/>
                  </a:cubicBezTo>
                  <a:cubicBezTo>
                    <a:pt x="24" y="0"/>
                    <a:pt x="24" y="0"/>
                    <a:pt x="24" y="0"/>
                  </a:cubicBezTo>
                  <a:cubicBezTo>
                    <a:pt x="23" y="0"/>
                    <a:pt x="22" y="0"/>
                    <a:pt x="21" y="0"/>
                  </a:cubicBezTo>
                  <a:cubicBezTo>
                    <a:pt x="21" y="3"/>
                    <a:pt x="21" y="3"/>
                    <a:pt x="21" y="3"/>
                  </a:cubicBezTo>
                  <a:cubicBezTo>
                    <a:pt x="20" y="3"/>
                    <a:pt x="20" y="3"/>
                    <a:pt x="19" y="3"/>
                  </a:cubicBezTo>
                  <a:cubicBezTo>
                    <a:pt x="18" y="0"/>
                    <a:pt x="18" y="0"/>
                    <a:pt x="18" y="0"/>
                  </a:cubicBezTo>
                  <a:cubicBezTo>
                    <a:pt x="17" y="0"/>
                    <a:pt x="16" y="0"/>
                    <a:pt x="15" y="0"/>
                  </a:cubicBezTo>
                  <a:cubicBezTo>
                    <a:pt x="16" y="4"/>
                    <a:pt x="16" y="4"/>
                    <a:pt x="16" y="4"/>
                  </a:cubicBezTo>
                  <a:cubicBezTo>
                    <a:pt x="15" y="4"/>
                    <a:pt x="15" y="4"/>
                    <a:pt x="14" y="4"/>
                  </a:cubicBezTo>
                  <a:cubicBezTo>
                    <a:pt x="13" y="2"/>
                    <a:pt x="13" y="2"/>
                    <a:pt x="13" y="2"/>
                  </a:cubicBezTo>
                  <a:cubicBezTo>
                    <a:pt x="12" y="2"/>
                    <a:pt x="11" y="2"/>
                    <a:pt x="10" y="3"/>
                  </a:cubicBezTo>
                  <a:cubicBezTo>
                    <a:pt x="11" y="6"/>
                    <a:pt x="11" y="6"/>
                    <a:pt x="11" y="6"/>
                  </a:cubicBezTo>
                  <a:cubicBezTo>
                    <a:pt x="11" y="6"/>
                    <a:pt x="10" y="7"/>
                    <a:pt x="10" y="7"/>
                  </a:cubicBezTo>
                  <a:cubicBezTo>
                    <a:pt x="8" y="5"/>
                    <a:pt x="8" y="5"/>
                    <a:pt x="8" y="5"/>
                  </a:cubicBezTo>
                  <a:cubicBezTo>
                    <a:pt x="7" y="6"/>
                    <a:pt x="6" y="6"/>
                    <a:pt x="6" y="7"/>
                  </a:cubicBezTo>
                  <a:cubicBezTo>
                    <a:pt x="7" y="10"/>
                    <a:pt x="7" y="10"/>
                    <a:pt x="7" y="10"/>
                  </a:cubicBezTo>
                  <a:cubicBezTo>
                    <a:pt x="7" y="10"/>
                    <a:pt x="7" y="10"/>
                    <a:pt x="7" y="11"/>
                  </a:cubicBezTo>
                  <a:cubicBezTo>
                    <a:pt x="4" y="10"/>
                    <a:pt x="4" y="10"/>
                    <a:pt x="4" y="10"/>
                  </a:cubicBezTo>
                  <a:cubicBezTo>
                    <a:pt x="3" y="10"/>
                    <a:pt x="3" y="11"/>
                    <a:pt x="2" y="12"/>
                  </a:cubicBezTo>
                  <a:cubicBezTo>
                    <a:pt x="5" y="14"/>
                    <a:pt x="5" y="14"/>
                    <a:pt x="5" y="14"/>
                  </a:cubicBezTo>
                  <a:cubicBezTo>
                    <a:pt x="5" y="15"/>
                    <a:pt x="5" y="15"/>
                    <a:pt x="4" y="16"/>
                  </a:cubicBezTo>
                  <a:cubicBezTo>
                    <a:pt x="1" y="15"/>
                    <a:pt x="1" y="15"/>
                    <a:pt x="1" y="15"/>
                  </a:cubicBezTo>
                  <a:cubicBezTo>
                    <a:pt x="1" y="16"/>
                    <a:pt x="1" y="17"/>
                    <a:pt x="1" y="18"/>
                  </a:cubicBezTo>
                  <a:cubicBezTo>
                    <a:pt x="4" y="19"/>
                    <a:pt x="4" y="19"/>
                    <a:pt x="4" y="19"/>
                  </a:cubicBezTo>
                  <a:cubicBezTo>
                    <a:pt x="4" y="20"/>
                    <a:pt x="3" y="20"/>
                    <a:pt x="3" y="21"/>
                  </a:cubicBezTo>
                  <a:cubicBezTo>
                    <a:pt x="0" y="21"/>
                    <a:pt x="0" y="21"/>
                    <a:pt x="0" y="21"/>
                  </a:cubicBezTo>
                  <a:cubicBezTo>
                    <a:pt x="0" y="21"/>
                    <a:pt x="0" y="21"/>
                    <a:pt x="0" y="21"/>
                  </a:cubicBezTo>
                  <a:cubicBezTo>
                    <a:pt x="0" y="22"/>
                    <a:pt x="0" y="23"/>
                    <a:pt x="1" y="24"/>
                  </a:cubicBezTo>
                  <a:cubicBezTo>
                    <a:pt x="4" y="25"/>
                    <a:pt x="4" y="25"/>
                    <a:pt x="4" y="25"/>
                  </a:cubicBezTo>
                  <a:cubicBezTo>
                    <a:pt x="4" y="25"/>
                    <a:pt x="4" y="26"/>
                    <a:pt x="4" y="26"/>
                  </a:cubicBezTo>
                  <a:cubicBezTo>
                    <a:pt x="1" y="27"/>
                    <a:pt x="1" y="27"/>
                    <a:pt x="1" y="27"/>
                  </a:cubicBezTo>
                  <a:cubicBezTo>
                    <a:pt x="1" y="28"/>
                    <a:pt x="2" y="29"/>
                    <a:pt x="2" y="30"/>
                  </a:cubicBezTo>
                  <a:cubicBezTo>
                    <a:pt x="5" y="30"/>
                    <a:pt x="5" y="30"/>
                    <a:pt x="5" y="30"/>
                  </a:cubicBezTo>
                  <a:cubicBezTo>
                    <a:pt x="5" y="30"/>
                    <a:pt x="6" y="30"/>
                    <a:pt x="6" y="31"/>
                  </a:cubicBezTo>
                  <a:cubicBezTo>
                    <a:pt x="4" y="33"/>
                    <a:pt x="4" y="33"/>
                    <a:pt x="4" y="33"/>
                  </a:cubicBezTo>
                  <a:cubicBezTo>
                    <a:pt x="4" y="34"/>
                    <a:pt x="5" y="35"/>
                    <a:pt x="5" y="36"/>
                  </a:cubicBezTo>
                  <a:cubicBezTo>
                    <a:pt x="8" y="34"/>
                    <a:pt x="8" y="34"/>
                    <a:pt x="8" y="34"/>
                  </a:cubicBezTo>
                  <a:cubicBezTo>
                    <a:pt x="8" y="34"/>
                    <a:pt x="9" y="35"/>
                    <a:pt x="9" y="35"/>
                  </a:cubicBezTo>
                  <a:cubicBezTo>
                    <a:pt x="7" y="38"/>
                    <a:pt x="7" y="38"/>
                    <a:pt x="7" y="38"/>
                  </a:cubicBezTo>
                  <a:cubicBezTo>
                    <a:pt x="8" y="38"/>
                    <a:pt x="9" y="39"/>
                    <a:pt x="10" y="40"/>
                  </a:cubicBezTo>
                  <a:cubicBezTo>
                    <a:pt x="12" y="37"/>
                    <a:pt x="12" y="37"/>
                    <a:pt x="12" y="37"/>
                  </a:cubicBezTo>
                  <a:cubicBezTo>
                    <a:pt x="12" y="38"/>
                    <a:pt x="13" y="38"/>
                    <a:pt x="13" y="38"/>
                  </a:cubicBezTo>
                  <a:cubicBezTo>
                    <a:pt x="12" y="41"/>
                    <a:pt x="12" y="41"/>
                    <a:pt x="12" y="41"/>
                  </a:cubicBezTo>
                  <a:cubicBezTo>
                    <a:pt x="13" y="42"/>
                    <a:pt x="14" y="42"/>
                    <a:pt x="15" y="42"/>
                  </a:cubicBezTo>
                  <a:cubicBezTo>
                    <a:pt x="17" y="39"/>
                    <a:pt x="17" y="39"/>
                    <a:pt x="17" y="39"/>
                  </a:cubicBezTo>
                  <a:cubicBezTo>
                    <a:pt x="17" y="40"/>
                    <a:pt x="18" y="40"/>
                    <a:pt x="18" y="40"/>
                  </a:cubicBezTo>
                  <a:cubicBezTo>
                    <a:pt x="18" y="43"/>
                    <a:pt x="18" y="43"/>
                    <a:pt x="18" y="43"/>
                  </a:cubicBezTo>
                  <a:cubicBezTo>
                    <a:pt x="19" y="43"/>
                    <a:pt x="20" y="43"/>
                    <a:pt x="21" y="43"/>
                  </a:cubicBezTo>
                  <a:cubicBezTo>
                    <a:pt x="22" y="40"/>
                    <a:pt x="22" y="40"/>
                    <a:pt x="22" y="40"/>
                  </a:cubicBezTo>
                  <a:cubicBezTo>
                    <a:pt x="22" y="40"/>
                    <a:pt x="23" y="40"/>
                    <a:pt x="23" y="40"/>
                  </a:cubicBezTo>
                  <a:cubicBezTo>
                    <a:pt x="24" y="43"/>
                    <a:pt x="24" y="43"/>
                    <a:pt x="24" y="43"/>
                  </a:cubicBezTo>
                  <a:cubicBezTo>
                    <a:pt x="25" y="43"/>
                    <a:pt x="26" y="43"/>
                    <a:pt x="27" y="42"/>
                  </a:cubicBezTo>
                  <a:cubicBezTo>
                    <a:pt x="27" y="39"/>
                    <a:pt x="27" y="39"/>
                    <a:pt x="27" y="39"/>
                  </a:cubicBezTo>
                  <a:cubicBezTo>
                    <a:pt x="27" y="39"/>
                    <a:pt x="28" y="39"/>
                    <a:pt x="28" y="39"/>
                  </a:cubicBezTo>
                  <a:cubicBezTo>
                    <a:pt x="30" y="41"/>
                    <a:pt x="30" y="41"/>
                    <a:pt x="30" y="41"/>
                  </a:cubicBezTo>
                  <a:cubicBezTo>
                    <a:pt x="31" y="41"/>
                    <a:pt x="32" y="40"/>
                    <a:pt x="32" y="40"/>
                  </a:cubicBezTo>
                  <a:cubicBezTo>
                    <a:pt x="31" y="37"/>
                    <a:pt x="31" y="37"/>
                    <a:pt x="31" y="37"/>
                  </a:cubicBezTo>
                  <a:cubicBezTo>
                    <a:pt x="32" y="37"/>
                    <a:pt x="32" y="36"/>
                    <a:pt x="32" y="36"/>
                  </a:cubicBezTo>
                  <a:cubicBezTo>
                    <a:pt x="35" y="38"/>
                    <a:pt x="35" y="38"/>
                    <a:pt x="35" y="38"/>
                  </a:cubicBezTo>
                  <a:cubicBezTo>
                    <a:pt x="36" y="37"/>
                    <a:pt x="36" y="37"/>
                    <a:pt x="37" y="36"/>
                  </a:cubicBezTo>
                  <a:cubicBezTo>
                    <a:pt x="35" y="33"/>
                    <a:pt x="35" y="33"/>
                    <a:pt x="35" y="33"/>
                  </a:cubicBezTo>
                  <a:cubicBezTo>
                    <a:pt x="35" y="33"/>
                    <a:pt x="36" y="32"/>
                    <a:pt x="36" y="32"/>
                  </a:cubicBezTo>
                  <a:cubicBezTo>
                    <a:pt x="39" y="33"/>
                    <a:pt x="39" y="33"/>
                    <a:pt x="39" y="33"/>
                  </a:cubicBezTo>
                  <a:cubicBezTo>
                    <a:pt x="39" y="32"/>
                    <a:pt x="40" y="32"/>
                    <a:pt x="40" y="31"/>
                  </a:cubicBezTo>
                  <a:cubicBezTo>
                    <a:pt x="38" y="29"/>
                    <a:pt x="38" y="29"/>
                    <a:pt x="38" y="29"/>
                  </a:cubicBezTo>
                  <a:cubicBezTo>
                    <a:pt x="38" y="28"/>
                    <a:pt x="38" y="28"/>
                    <a:pt x="38" y="27"/>
                  </a:cubicBezTo>
                  <a:cubicBezTo>
                    <a:pt x="41" y="28"/>
                    <a:pt x="41" y="28"/>
                    <a:pt x="41" y="28"/>
                  </a:cubicBezTo>
                  <a:cubicBezTo>
                    <a:pt x="41" y="27"/>
                    <a:pt x="42" y="26"/>
                    <a:pt x="42" y="25"/>
                  </a:cubicBezTo>
                  <a:cubicBezTo>
                    <a:pt x="39" y="24"/>
                    <a:pt x="39" y="24"/>
                    <a:pt x="39" y="24"/>
                  </a:cubicBezTo>
                  <a:cubicBezTo>
                    <a:pt x="39" y="23"/>
                    <a:pt x="39" y="23"/>
                    <a:pt x="39" y="22"/>
                  </a:cubicBezTo>
                  <a:lnTo>
                    <a:pt x="42" y="22"/>
                  </a:lnTo>
                  <a:close/>
                  <a:moveTo>
                    <a:pt x="21" y="38"/>
                  </a:moveTo>
                  <a:cubicBezTo>
                    <a:pt x="13" y="38"/>
                    <a:pt x="6" y="30"/>
                    <a:pt x="6" y="21"/>
                  </a:cubicBezTo>
                  <a:cubicBezTo>
                    <a:pt x="6" y="13"/>
                    <a:pt x="13" y="5"/>
                    <a:pt x="21" y="5"/>
                  </a:cubicBezTo>
                  <a:cubicBezTo>
                    <a:pt x="30" y="5"/>
                    <a:pt x="37" y="13"/>
                    <a:pt x="37" y="21"/>
                  </a:cubicBezTo>
                  <a:cubicBezTo>
                    <a:pt x="37" y="30"/>
                    <a:pt x="30" y="38"/>
                    <a:pt x="21"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00" name="Freeform 25"/>
            <p:cNvSpPr>
              <a:spLocks noEditPoints="1"/>
            </p:cNvSpPr>
            <p:nvPr/>
          </p:nvSpPr>
          <p:spPr bwMode="auto">
            <a:xfrm>
              <a:off x="1316038" y="2586038"/>
              <a:ext cx="31750" cy="31750"/>
            </a:xfrm>
            <a:custGeom>
              <a:avLst/>
              <a:gdLst>
                <a:gd name="T0" fmla="*/ 15 w 30"/>
                <a:gd name="T1" fmla="*/ 0 h 31"/>
                <a:gd name="T2" fmla="*/ 0 w 30"/>
                <a:gd name="T3" fmla="*/ 15 h 31"/>
                <a:gd name="T4" fmla="*/ 15 w 30"/>
                <a:gd name="T5" fmla="*/ 31 h 31"/>
                <a:gd name="T6" fmla="*/ 30 w 30"/>
                <a:gd name="T7" fmla="*/ 15 h 31"/>
                <a:gd name="T8" fmla="*/ 15 w 30"/>
                <a:gd name="T9" fmla="*/ 0 h 31"/>
                <a:gd name="T10" fmla="*/ 15 w 30"/>
                <a:gd name="T11" fmla="*/ 29 h 31"/>
                <a:gd name="T12" fmla="*/ 3 w 30"/>
                <a:gd name="T13" fmla="*/ 15 h 31"/>
                <a:gd name="T14" fmla="*/ 15 w 30"/>
                <a:gd name="T15" fmla="*/ 2 h 31"/>
                <a:gd name="T16" fmla="*/ 28 w 30"/>
                <a:gd name="T17" fmla="*/ 15 h 31"/>
                <a:gd name="T18" fmla="*/ 15 w 30"/>
                <a:gd name="T1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0"/>
                  </a:moveTo>
                  <a:cubicBezTo>
                    <a:pt x="7" y="0"/>
                    <a:pt x="0" y="7"/>
                    <a:pt x="0" y="15"/>
                  </a:cubicBezTo>
                  <a:cubicBezTo>
                    <a:pt x="0" y="24"/>
                    <a:pt x="7" y="31"/>
                    <a:pt x="15" y="31"/>
                  </a:cubicBezTo>
                  <a:cubicBezTo>
                    <a:pt x="23" y="31"/>
                    <a:pt x="30" y="24"/>
                    <a:pt x="30" y="15"/>
                  </a:cubicBezTo>
                  <a:cubicBezTo>
                    <a:pt x="30" y="7"/>
                    <a:pt x="23" y="0"/>
                    <a:pt x="15" y="0"/>
                  </a:cubicBezTo>
                  <a:close/>
                  <a:moveTo>
                    <a:pt x="15" y="29"/>
                  </a:moveTo>
                  <a:cubicBezTo>
                    <a:pt x="8" y="29"/>
                    <a:pt x="3" y="23"/>
                    <a:pt x="3" y="15"/>
                  </a:cubicBezTo>
                  <a:cubicBezTo>
                    <a:pt x="3" y="8"/>
                    <a:pt x="8" y="2"/>
                    <a:pt x="15" y="2"/>
                  </a:cubicBezTo>
                  <a:cubicBezTo>
                    <a:pt x="22" y="2"/>
                    <a:pt x="28" y="8"/>
                    <a:pt x="28" y="15"/>
                  </a:cubicBezTo>
                  <a:cubicBezTo>
                    <a:pt x="28" y="23"/>
                    <a:pt x="22" y="29"/>
                    <a:pt x="15"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01" name="Freeform 26"/>
            <p:cNvSpPr>
              <a:spLocks noEditPoints="1"/>
            </p:cNvSpPr>
            <p:nvPr/>
          </p:nvSpPr>
          <p:spPr bwMode="auto">
            <a:xfrm>
              <a:off x="1303338" y="2484438"/>
              <a:ext cx="88900" cy="92075"/>
            </a:xfrm>
            <a:custGeom>
              <a:avLst/>
              <a:gdLst>
                <a:gd name="T0" fmla="*/ 72 w 83"/>
                <a:gd name="T1" fmla="*/ 46 h 87"/>
                <a:gd name="T2" fmla="*/ 72 w 83"/>
                <a:gd name="T3" fmla="*/ 43 h 87"/>
                <a:gd name="T4" fmla="*/ 72 w 83"/>
                <a:gd name="T5" fmla="*/ 39 h 87"/>
                <a:gd name="T6" fmla="*/ 82 w 83"/>
                <a:gd name="T7" fmla="*/ 32 h 87"/>
                <a:gd name="T8" fmla="*/ 77 w 83"/>
                <a:gd name="T9" fmla="*/ 19 h 87"/>
                <a:gd name="T10" fmla="*/ 65 w 83"/>
                <a:gd name="T11" fmla="*/ 23 h 87"/>
                <a:gd name="T12" fmla="*/ 60 w 83"/>
                <a:gd name="T13" fmla="*/ 18 h 87"/>
                <a:gd name="T14" fmla="*/ 63 w 83"/>
                <a:gd name="T15" fmla="*/ 5 h 87"/>
                <a:gd name="T16" fmla="*/ 50 w 83"/>
                <a:gd name="T17" fmla="*/ 0 h 87"/>
                <a:gd name="T18" fmla="*/ 44 w 83"/>
                <a:gd name="T19" fmla="*/ 11 h 87"/>
                <a:gd name="T20" fmla="*/ 41 w 83"/>
                <a:gd name="T21" fmla="*/ 11 h 87"/>
                <a:gd name="T22" fmla="*/ 37 w 83"/>
                <a:gd name="T23" fmla="*/ 12 h 87"/>
                <a:gd name="T24" fmla="*/ 31 w 83"/>
                <a:gd name="T25" fmla="*/ 0 h 87"/>
                <a:gd name="T26" fmla="*/ 18 w 83"/>
                <a:gd name="T27" fmla="*/ 6 h 87"/>
                <a:gd name="T28" fmla="*/ 22 w 83"/>
                <a:gd name="T29" fmla="*/ 19 h 87"/>
                <a:gd name="T30" fmla="*/ 17 w 83"/>
                <a:gd name="T31" fmla="*/ 24 h 87"/>
                <a:gd name="T32" fmla="*/ 5 w 83"/>
                <a:gd name="T33" fmla="*/ 21 h 87"/>
                <a:gd name="T34" fmla="*/ 0 w 83"/>
                <a:gd name="T35" fmla="*/ 34 h 87"/>
                <a:gd name="T36" fmla="*/ 11 w 83"/>
                <a:gd name="T37" fmla="*/ 40 h 87"/>
                <a:gd name="T38" fmla="*/ 11 w 83"/>
                <a:gd name="T39" fmla="*/ 43 h 87"/>
                <a:gd name="T40" fmla="*/ 11 w 83"/>
                <a:gd name="T41" fmla="*/ 47 h 87"/>
                <a:gd name="T42" fmla="*/ 0 w 83"/>
                <a:gd name="T43" fmla="*/ 54 h 87"/>
                <a:gd name="T44" fmla="*/ 6 w 83"/>
                <a:gd name="T45" fmla="*/ 67 h 87"/>
                <a:gd name="T46" fmla="*/ 18 w 83"/>
                <a:gd name="T47" fmla="*/ 64 h 87"/>
                <a:gd name="T48" fmla="*/ 23 w 83"/>
                <a:gd name="T49" fmla="*/ 69 h 87"/>
                <a:gd name="T50" fmla="*/ 20 w 83"/>
                <a:gd name="T51" fmla="*/ 81 h 87"/>
                <a:gd name="T52" fmla="*/ 33 w 83"/>
                <a:gd name="T53" fmla="*/ 87 h 87"/>
                <a:gd name="T54" fmla="*/ 39 w 83"/>
                <a:gd name="T55" fmla="*/ 75 h 87"/>
                <a:gd name="T56" fmla="*/ 41 w 83"/>
                <a:gd name="T57" fmla="*/ 75 h 87"/>
                <a:gd name="T58" fmla="*/ 45 w 83"/>
                <a:gd name="T59" fmla="*/ 75 h 87"/>
                <a:gd name="T60" fmla="*/ 52 w 83"/>
                <a:gd name="T61" fmla="*/ 86 h 87"/>
                <a:gd name="T62" fmla="*/ 64 w 83"/>
                <a:gd name="T63" fmla="*/ 80 h 87"/>
                <a:gd name="T64" fmla="*/ 61 w 83"/>
                <a:gd name="T65" fmla="*/ 68 h 87"/>
                <a:gd name="T66" fmla="*/ 66 w 83"/>
                <a:gd name="T67" fmla="*/ 62 h 87"/>
                <a:gd name="T68" fmla="*/ 78 w 83"/>
                <a:gd name="T69" fmla="*/ 66 h 87"/>
                <a:gd name="T70" fmla="*/ 83 w 83"/>
                <a:gd name="T71" fmla="*/ 52 h 87"/>
                <a:gd name="T72" fmla="*/ 72 w 83"/>
                <a:gd name="T73" fmla="*/ 46 h 87"/>
                <a:gd name="T74" fmla="*/ 41 w 83"/>
                <a:gd name="T75" fmla="*/ 58 h 87"/>
                <a:gd name="T76" fmla="*/ 27 w 83"/>
                <a:gd name="T77" fmla="*/ 43 h 87"/>
                <a:gd name="T78" fmla="*/ 41 w 83"/>
                <a:gd name="T79" fmla="*/ 28 h 87"/>
                <a:gd name="T80" fmla="*/ 55 w 83"/>
                <a:gd name="T81" fmla="*/ 43 h 87"/>
                <a:gd name="T82" fmla="*/ 41 w 83"/>
                <a:gd name="T83" fmla="*/ 5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7">
                  <a:moveTo>
                    <a:pt x="72" y="46"/>
                  </a:moveTo>
                  <a:cubicBezTo>
                    <a:pt x="72" y="45"/>
                    <a:pt x="72" y="44"/>
                    <a:pt x="72" y="43"/>
                  </a:cubicBezTo>
                  <a:cubicBezTo>
                    <a:pt x="72" y="42"/>
                    <a:pt x="72" y="40"/>
                    <a:pt x="72" y="39"/>
                  </a:cubicBezTo>
                  <a:cubicBezTo>
                    <a:pt x="82" y="32"/>
                    <a:pt x="82" y="32"/>
                    <a:pt x="82" y="32"/>
                  </a:cubicBezTo>
                  <a:cubicBezTo>
                    <a:pt x="81" y="27"/>
                    <a:pt x="79" y="23"/>
                    <a:pt x="77" y="19"/>
                  </a:cubicBezTo>
                  <a:cubicBezTo>
                    <a:pt x="65" y="23"/>
                    <a:pt x="65" y="23"/>
                    <a:pt x="65" y="23"/>
                  </a:cubicBezTo>
                  <a:cubicBezTo>
                    <a:pt x="63" y="21"/>
                    <a:pt x="62" y="19"/>
                    <a:pt x="60" y="18"/>
                  </a:cubicBezTo>
                  <a:cubicBezTo>
                    <a:pt x="63" y="5"/>
                    <a:pt x="63" y="5"/>
                    <a:pt x="63" y="5"/>
                  </a:cubicBezTo>
                  <a:cubicBezTo>
                    <a:pt x="59" y="3"/>
                    <a:pt x="55" y="1"/>
                    <a:pt x="50" y="0"/>
                  </a:cubicBezTo>
                  <a:cubicBezTo>
                    <a:pt x="44" y="11"/>
                    <a:pt x="44" y="11"/>
                    <a:pt x="44" y="11"/>
                  </a:cubicBezTo>
                  <a:cubicBezTo>
                    <a:pt x="43" y="11"/>
                    <a:pt x="42" y="11"/>
                    <a:pt x="41" y="11"/>
                  </a:cubicBezTo>
                  <a:cubicBezTo>
                    <a:pt x="40" y="11"/>
                    <a:pt x="39" y="11"/>
                    <a:pt x="37" y="12"/>
                  </a:cubicBezTo>
                  <a:cubicBezTo>
                    <a:pt x="31" y="0"/>
                    <a:pt x="31" y="0"/>
                    <a:pt x="31" y="0"/>
                  </a:cubicBezTo>
                  <a:cubicBezTo>
                    <a:pt x="26" y="1"/>
                    <a:pt x="22" y="3"/>
                    <a:pt x="18" y="6"/>
                  </a:cubicBezTo>
                  <a:cubicBezTo>
                    <a:pt x="22" y="19"/>
                    <a:pt x="22" y="19"/>
                    <a:pt x="22" y="19"/>
                  </a:cubicBezTo>
                  <a:cubicBezTo>
                    <a:pt x="20" y="20"/>
                    <a:pt x="18" y="22"/>
                    <a:pt x="17" y="24"/>
                  </a:cubicBezTo>
                  <a:cubicBezTo>
                    <a:pt x="5" y="21"/>
                    <a:pt x="5" y="21"/>
                    <a:pt x="5" y="21"/>
                  </a:cubicBezTo>
                  <a:cubicBezTo>
                    <a:pt x="3" y="25"/>
                    <a:pt x="1" y="29"/>
                    <a:pt x="0" y="34"/>
                  </a:cubicBezTo>
                  <a:cubicBezTo>
                    <a:pt x="11" y="40"/>
                    <a:pt x="11" y="40"/>
                    <a:pt x="11" y="40"/>
                  </a:cubicBezTo>
                  <a:cubicBezTo>
                    <a:pt x="11" y="41"/>
                    <a:pt x="11" y="42"/>
                    <a:pt x="11" y="43"/>
                  </a:cubicBezTo>
                  <a:cubicBezTo>
                    <a:pt x="11" y="45"/>
                    <a:pt x="11" y="46"/>
                    <a:pt x="11" y="47"/>
                  </a:cubicBezTo>
                  <a:cubicBezTo>
                    <a:pt x="0" y="54"/>
                    <a:pt x="0" y="54"/>
                    <a:pt x="0" y="54"/>
                  </a:cubicBezTo>
                  <a:cubicBezTo>
                    <a:pt x="2" y="59"/>
                    <a:pt x="3" y="63"/>
                    <a:pt x="6" y="67"/>
                  </a:cubicBezTo>
                  <a:cubicBezTo>
                    <a:pt x="18" y="64"/>
                    <a:pt x="18" y="64"/>
                    <a:pt x="18" y="64"/>
                  </a:cubicBezTo>
                  <a:cubicBezTo>
                    <a:pt x="19" y="65"/>
                    <a:pt x="21" y="67"/>
                    <a:pt x="23" y="69"/>
                  </a:cubicBezTo>
                  <a:cubicBezTo>
                    <a:pt x="20" y="81"/>
                    <a:pt x="20" y="81"/>
                    <a:pt x="20" y="81"/>
                  </a:cubicBezTo>
                  <a:cubicBezTo>
                    <a:pt x="24" y="84"/>
                    <a:pt x="28" y="86"/>
                    <a:pt x="33" y="87"/>
                  </a:cubicBezTo>
                  <a:cubicBezTo>
                    <a:pt x="39" y="75"/>
                    <a:pt x="39" y="75"/>
                    <a:pt x="39" y="75"/>
                  </a:cubicBezTo>
                  <a:cubicBezTo>
                    <a:pt x="40" y="75"/>
                    <a:pt x="40" y="75"/>
                    <a:pt x="41" y="75"/>
                  </a:cubicBezTo>
                  <a:cubicBezTo>
                    <a:pt x="43" y="75"/>
                    <a:pt x="44" y="75"/>
                    <a:pt x="45" y="75"/>
                  </a:cubicBezTo>
                  <a:cubicBezTo>
                    <a:pt x="52" y="86"/>
                    <a:pt x="52" y="86"/>
                    <a:pt x="52" y="86"/>
                  </a:cubicBezTo>
                  <a:cubicBezTo>
                    <a:pt x="57" y="85"/>
                    <a:pt x="61" y="83"/>
                    <a:pt x="64" y="80"/>
                  </a:cubicBezTo>
                  <a:cubicBezTo>
                    <a:pt x="61" y="68"/>
                    <a:pt x="61" y="68"/>
                    <a:pt x="61" y="68"/>
                  </a:cubicBezTo>
                  <a:cubicBezTo>
                    <a:pt x="63" y="66"/>
                    <a:pt x="64" y="64"/>
                    <a:pt x="66" y="62"/>
                  </a:cubicBezTo>
                  <a:cubicBezTo>
                    <a:pt x="78" y="66"/>
                    <a:pt x="78" y="66"/>
                    <a:pt x="78" y="66"/>
                  </a:cubicBezTo>
                  <a:cubicBezTo>
                    <a:pt x="80" y="62"/>
                    <a:pt x="82" y="57"/>
                    <a:pt x="83" y="52"/>
                  </a:cubicBezTo>
                  <a:lnTo>
                    <a:pt x="72" y="46"/>
                  </a:lnTo>
                  <a:close/>
                  <a:moveTo>
                    <a:pt x="41" y="58"/>
                  </a:moveTo>
                  <a:cubicBezTo>
                    <a:pt x="34" y="58"/>
                    <a:pt x="27" y="51"/>
                    <a:pt x="27" y="43"/>
                  </a:cubicBezTo>
                  <a:cubicBezTo>
                    <a:pt x="27" y="35"/>
                    <a:pt x="34" y="28"/>
                    <a:pt x="41" y="28"/>
                  </a:cubicBezTo>
                  <a:cubicBezTo>
                    <a:pt x="49" y="28"/>
                    <a:pt x="55" y="35"/>
                    <a:pt x="55" y="43"/>
                  </a:cubicBezTo>
                  <a:cubicBezTo>
                    <a:pt x="55" y="51"/>
                    <a:pt x="49" y="58"/>
                    <a:pt x="4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02" name="Freeform 27"/>
            <p:cNvSpPr>
              <a:spLocks noEditPoints="1"/>
            </p:cNvSpPr>
            <p:nvPr/>
          </p:nvSpPr>
          <p:spPr bwMode="auto">
            <a:xfrm>
              <a:off x="1184275" y="2290763"/>
              <a:ext cx="41275" cy="42863"/>
            </a:xfrm>
            <a:custGeom>
              <a:avLst/>
              <a:gdLst>
                <a:gd name="T0" fmla="*/ 31 w 38"/>
                <a:gd name="T1" fmla="*/ 26 h 40"/>
                <a:gd name="T2" fmla="*/ 32 w 38"/>
                <a:gd name="T3" fmla="*/ 25 h 40"/>
                <a:gd name="T4" fmla="*/ 32 w 38"/>
                <a:gd name="T5" fmla="*/ 23 h 40"/>
                <a:gd name="T6" fmla="*/ 38 w 38"/>
                <a:gd name="T7" fmla="*/ 22 h 40"/>
                <a:gd name="T8" fmla="*/ 37 w 38"/>
                <a:gd name="T9" fmla="*/ 16 h 40"/>
                <a:gd name="T10" fmla="*/ 32 w 38"/>
                <a:gd name="T11" fmla="*/ 15 h 40"/>
                <a:gd name="T12" fmla="*/ 31 w 38"/>
                <a:gd name="T13" fmla="*/ 12 h 40"/>
                <a:gd name="T14" fmla="*/ 34 w 38"/>
                <a:gd name="T15" fmla="*/ 8 h 40"/>
                <a:gd name="T16" fmla="*/ 29 w 38"/>
                <a:gd name="T17" fmla="*/ 3 h 40"/>
                <a:gd name="T18" fmla="*/ 25 w 38"/>
                <a:gd name="T19" fmla="*/ 7 h 40"/>
                <a:gd name="T20" fmla="*/ 24 w 38"/>
                <a:gd name="T21" fmla="*/ 6 h 40"/>
                <a:gd name="T22" fmla="*/ 22 w 38"/>
                <a:gd name="T23" fmla="*/ 6 h 40"/>
                <a:gd name="T24" fmla="*/ 21 w 38"/>
                <a:gd name="T25" fmla="*/ 0 h 40"/>
                <a:gd name="T26" fmla="*/ 15 w 38"/>
                <a:gd name="T27" fmla="*/ 0 h 40"/>
                <a:gd name="T28" fmla="*/ 15 w 38"/>
                <a:gd name="T29" fmla="*/ 6 h 40"/>
                <a:gd name="T30" fmla="*/ 12 w 38"/>
                <a:gd name="T31" fmla="*/ 7 h 40"/>
                <a:gd name="T32" fmla="*/ 7 w 38"/>
                <a:gd name="T33" fmla="*/ 4 h 40"/>
                <a:gd name="T34" fmla="*/ 3 w 38"/>
                <a:gd name="T35" fmla="*/ 9 h 40"/>
                <a:gd name="T36" fmla="*/ 7 w 38"/>
                <a:gd name="T37" fmla="*/ 13 h 40"/>
                <a:gd name="T38" fmla="*/ 6 w 38"/>
                <a:gd name="T39" fmla="*/ 14 h 40"/>
                <a:gd name="T40" fmla="*/ 6 w 38"/>
                <a:gd name="T41" fmla="*/ 16 h 40"/>
                <a:gd name="T42" fmla="*/ 0 w 38"/>
                <a:gd name="T43" fmla="*/ 17 h 40"/>
                <a:gd name="T44" fmla="*/ 0 w 38"/>
                <a:gd name="T45" fmla="*/ 23 h 40"/>
                <a:gd name="T46" fmla="*/ 6 w 38"/>
                <a:gd name="T47" fmla="*/ 24 h 40"/>
                <a:gd name="T48" fmla="*/ 7 w 38"/>
                <a:gd name="T49" fmla="*/ 27 h 40"/>
                <a:gd name="T50" fmla="*/ 4 w 38"/>
                <a:gd name="T51" fmla="*/ 32 h 40"/>
                <a:gd name="T52" fmla="*/ 8 w 38"/>
                <a:gd name="T53" fmla="*/ 36 h 40"/>
                <a:gd name="T54" fmla="*/ 13 w 38"/>
                <a:gd name="T55" fmla="*/ 32 h 40"/>
                <a:gd name="T56" fmla="*/ 14 w 38"/>
                <a:gd name="T57" fmla="*/ 33 h 40"/>
                <a:gd name="T58" fmla="*/ 16 w 38"/>
                <a:gd name="T59" fmla="*/ 33 h 40"/>
                <a:gd name="T60" fmla="*/ 17 w 38"/>
                <a:gd name="T61" fmla="*/ 39 h 40"/>
                <a:gd name="T62" fmla="*/ 23 w 38"/>
                <a:gd name="T63" fmla="*/ 39 h 40"/>
                <a:gd name="T64" fmla="*/ 23 w 38"/>
                <a:gd name="T65" fmla="*/ 33 h 40"/>
                <a:gd name="T66" fmla="*/ 26 w 38"/>
                <a:gd name="T67" fmla="*/ 32 h 40"/>
                <a:gd name="T68" fmla="*/ 30 w 38"/>
                <a:gd name="T69" fmla="*/ 35 h 40"/>
                <a:gd name="T70" fmla="*/ 35 w 38"/>
                <a:gd name="T71" fmla="*/ 31 h 40"/>
                <a:gd name="T72" fmla="*/ 31 w 38"/>
                <a:gd name="T73" fmla="*/ 26 h 40"/>
                <a:gd name="T74" fmla="*/ 17 w 38"/>
                <a:gd name="T75" fmla="*/ 26 h 40"/>
                <a:gd name="T76" fmla="*/ 13 w 38"/>
                <a:gd name="T77" fmla="*/ 17 h 40"/>
                <a:gd name="T78" fmla="*/ 21 w 38"/>
                <a:gd name="T79" fmla="*/ 14 h 40"/>
                <a:gd name="T80" fmla="*/ 25 w 38"/>
                <a:gd name="T81" fmla="*/ 22 h 40"/>
                <a:gd name="T82" fmla="*/ 17 w 38"/>
                <a:gd name="T8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40">
                  <a:moveTo>
                    <a:pt x="31" y="26"/>
                  </a:moveTo>
                  <a:cubicBezTo>
                    <a:pt x="31" y="26"/>
                    <a:pt x="31" y="25"/>
                    <a:pt x="32" y="25"/>
                  </a:cubicBezTo>
                  <a:cubicBezTo>
                    <a:pt x="32" y="24"/>
                    <a:pt x="32" y="24"/>
                    <a:pt x="32" y="23"/>
                  </a:cubicBezTo>
                  <a:cubicBezTo>
                    <a:pt x="38" y="22"/>
                    <a:pt x="38" y="22"/>
                    <a:pt x="38" y="22"/>
                  </a:cubicBezTo>
                  <a:cubicBezTo>
                    <a:pt x="38" y="20"/>
                    <a:pt x="38" y="18"/>
                    <a:pt x="37" y="16"/>
                  </a:cubicBezTo>
                  <a:cubicBezTo>
                    <a:pt x="32" y="15"/>
                    <a:pt x="32" y="15"/>
                    <a:pt x="32" y="15"/>
                  </a:cubicBezTo>
                  <a:cubicBezTo>
                    <a:pt x="32" y="14"/>
                    <a:pt x="31" y="13"/>
                    <a:pt x="31" y="12"/>
                  </a:cubicBezTo>
                  <a:cubicBezTo>
                    <a:pt x="34" y="8"/>
                    <a:pt x="34" y="8"/>
                    <a:pt x="34" y="8"/>
                  </a:cubicBezTo>
                  <a:cubicBezTo>
                    <a:pt x="33" y="6"/>
                    <a:pt x="31" y="4"/>
                    <a:pt x="29" y="3"/>
                  </a:cubicBezTo>
                  <a:cubicBezTo>
                    <a:pt x="25" y="7"/>
                    <a:pt x="25" y="7"/>
                    <a:pt x="25" y="7"/>
                  </a:cubicBezTo>
                  <a:cubicBezTo>
                    <a:pt x="25" y="7"/>
                    <a:pt x="24" y="7"/>
                    <a:pt x="24" y="6"/>
                  </a:cubicBezTo>
                  <a:cubicBezTo>
                    <a:pt x="23" y="6"/>
                    <a:pt x="23" y="6"/>
                    <a:pt x="22" y="6"/>
                  </a:cubicBezTo>
                  <a:cubicBezTo>
                    <a:pt x="21" y="0"/>
                    <a:pt x="21" y="0"/>
                    <a:pt x="21" y="0"/>
                  </a:cubicBezTo>
                  <a:cubicBezTo>
                    <a:pt x="19" y="0"/>
                    <a:pt x="17" y="0"/>
                    <a:pt x="15" y="0"/>
                  </a:cubicBezTo>
                  <a:cubicBezTo>
                    <a:pt x="15" y="6"/>
                    <a:pt x="15" y="6"/>
                    <a:pt x="15" y="6"/>
                  </a:cubicBezTo>
                  <a:cubicBezTo>
                    <a:pt x="14" y="6"/>
                    <a:pt x="13" y="7"/>
                    <a:pt x="12" y="7"/>
                  </a:cubicBezTo>
                  <a:cubicBezTo>
                    <a:pt x="7" y="4"/>
                    <a:pt x="7" y="4"/>
                    <a:pt x="7" y="4"/>
                  </a:cubicBezTo>
                  <a:cubicBezTo>
                    <a:pt x="6" y="5"/>
                    <a:pt x="4" y="7"/>
                    <a:pt x="3" y="9"/>
                  </a:cubicBezTo>
                  <a:cubicBezTo>
                    <a:pt x="7" y="13"/>
                    <a:pt x="7" y="13"/>
                    <a:pt x="7" y="13"/>
                  </a:cubicBezTo>
                  <a:cubicBezTo>
                    <a:pt x="7" y="14"/>
                    <a:pt x="6" y="14"/>
                    <a:pt x="6" y="14"/>
                  </a:cubicBezTo>
                  <a:cubicBezTo>
                    <a:pt x="6" y="15"/>
                    <a:pt x="6" y="16"/>
                    <a:pt x="6" y="16"/>
                  </a:cubicBezTo>
                  <a:cubicBezTo>
                    <a:pt x="0" y="17"/>
                    <a:pt x="0" y="17"/>
                    <a:pt x="0" y="17"/>
                  </a:cubicBezTo>
                  <a:cubicBezTo>
                    <a:pt x="0" y="19"/>
                    <a:pt x="0" y="21"/>
                    <a:pt x="0" y="23"/>
                  </a:cubicBezTo>
                  <a:cubicBezTo>
                    <a:pt x="6" y="24"/>
                    <a:pt x="6" y="24"/>
                    <a:pt x="6" y="24"/>
                  </a:cubicBezTo>
                  <a:cubicBezTo>
                    <a:pt x="6" y="25"/>
                    <a:pt x="7" y="26"/>
                    <a:pt x="7" y="27"/>
                  </a:cubicBezTo>
                  <a:cubicBezTo>
                    <a:pt x="4" y="32"/>
                    <a:pt x="4" y="32"/>
                    <a:pt x="4" y="32"/>
                  </a:cubicBezTo>
                  <a:cubicBezTo>
                    <a:pt x="5" y="33"/>
                    <a:pt x="7" y="35"/>
                    <a:pt x="8" y="36"/>
                  </a:cubicBezTo>
                  <a:cubicBezTo>
                    <a:pt x="13" y="32"/>
                    <a:pt x="13" y="32"/>
                    <a:pt x="13" y="32"/>
                  </a:cubicBezTo>
                  <a:cubicBezTo>
                    <a:pt x="13" y="33"/>
                    <a:pt x="13" y="33"/>
                    <a:pt x="14" y="33"/>
                  </a:cubicBezTo>
                  <a:cubicBezTo>
                    <a:pt x="14" y="33"/>
                    <a:pt x="15" y="33"/>
                    <a:pt x="16" y="33"/>
                  </a:cubicBezTo>
                  <a:cubicBezTo>
                    <a:pt x="17" y="39"/>
                    <a:pt x="17" y="39"/>
                    <a:pt x="17" y="39"/>
                  </a:cubicBezTo>
                  <a:cubicBezTo>
                    <a:pt x="19" y="40"/>
                    <a:pt x="21" y="39"/>
                    <a:pt x="23" y="39"/>
                  </a:cubicBezTo>
                  <a:cubicBezTo>
                    <a:pt x="23" y="33"/>
                    <a:pt x="23" y="33"/>
                    <a:pt x="23" y="33"/>
                  </a:cubicBezTo>
                  <a:cubicBezTo>
                    <a:pt x="24" y="33"/>
                    <a:pt x="25" y="32"/>
                    <a:pt x="26" y="32"/>
                  </a:cubicBezTo>
                  <a:cubicBezTo>
                    <a:pt x="30" y="35"/>
                    <a:pt x="30" y="35"/>
                    <a:pt x="30" y="35"/>
                  </a:cubicBezTo>
                  <a:cubicBezTo>
                    <a:pt x="32" y="34"/>
                    <a:pt x="33" y="32"/>
                    <a:pt x="35" y="31"/>
                  </a:cubicBezTo>
                  <a:lnTo>
                    <a:pt x="31" y="26"/>
                  </a:lnTo>
                  <a:close/>
                  <a:moveTo>
                    <a:pt x="17" y="26"/>
                  </a:moveTo>
                  <a:cubicBezTo>
                    <a:pt x="13" y="24"/>
                    <a:pt x="12" y="21"/>
                    <a:pt x="13" y="17"/>
                  </a:cubicBezTo>
                  <a:cubicBezTo>
                    <a:pt x="14" y="14"/>
                    <a:pt x="18" y="12"/>
                    <a:pt x="21" y="14"/>
                  </a:cubicBezTo>
                  <a:cubicBezTo>
                    <a:pt x="24" y="15"/>
                    <a:pt x="26" y="19"/>
                    <a:pt x="25" y="22"/>
                  </a:cubicBezTo>
                  <a:cubicBezTo>
                    <a:pt x="23" y="25"/>
                    <a:pt x="20" y="27"/>
                    <a:pt x="17"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03" name="Freeform 28"/>
            <p:cNvSpPr>
              <a:spLocks noEditPoints="1"/>
            </p:cNvSpPr>
            <p:nvPr/>
          </p:nvSpPr>
          <p:spPr bwMode="auto">
            <a:xfrm>
              <a:off x="1265238" y="2665413"/>
              <a:ext cx="36513" cy="38100"/>
            </a:xfrm>
            <a:custGeom>
              <a:avLst/>
              <a:gdLst>
                <a:gd name="T0" fmla="*/ 29 w 35"/>
                <a:gd name="T1" fmla="*/ 23 h 36"/>
                <a:gd name="T2" fmla="*/ 29 w 35"/>
                <a:gd name="T3" fmla="*/ 22 h 36"/>
                <a:gd name="T4" fmla="*/ 30 w 35"/>
                <a:gd name="T5" fmla="*/ 20 h 36"/>
                <a:gd name="T6" fmla="*/ 34 w 35"/>
                <a:gd name="T7" fmla="*/ 18 h 36"/>
                <a:gd name="T8" fmla="*/ 34 w 35"/>
                <a:gd name="T9" fmla="*/ 13 h 36"/>
                <a:gd name="T10" fmla="*/ 29 w 35"/>
                <a:gd name="T11" fmla="*/ 13 h 36"/>
                <a:gd name="T12" fmla="*/ 27 w 35"/>
                <a:gd name="T13" fmla="*/ 10 h 36"/>
                <a:gd name="T14" fmla="*/ 30 w 35"/>
                <a:gd name="T15" fmla="*/ 6 h 36"/>
                <a:gd name="T16" fmla="*/ 26 w 35"/>
                <a:gd name="T17" fmla="*/ 2 h 36"/>
                <a:gd name="T18" fmla="*/ 22 w 35"/>
                <a:gd name="T19" fmla="*/ 6 h 36"/>
                <a:gd name="T20" fmla="*/ 21 w 35"/>
                <a:gd name="T21" fmla="*/ 5 h 36"/>
                <a:gd name="T22" fmla="*/ 19 w 35"/>
                <a:gd name="T23" fmla="*/ 5 h 36"/>
                <a:gd name="T24" fmla="*/ 18 w 35"/>
                <a:gd name="T25" fmla="*/ 0 h 36"/>
                <a:gd name="T26" fmla="*/ 13 w 35"/>
                <a:gd name="T27" fmla="*/ 1 h 36"/>
                <a:gd name="T28" fmla="*/ 13 w 35"/>
                <a:gd name="T29" fmla="*/ 6 h 36"/>
                <a:gd name="T30" fmla="*/ 10 w 35"/>
                <a:gd name="T31" fmla="*/ 7 h 36"/>
                <a:gd name="T32" fmla="*/ 6 w 35"/>
                <a:gd name="T33" fmla="*/ 5 h 36"/>
                <a:gd name="T34" fmla="*/ 2 w 35"/>
                <a:gd name="T35" fmla="*/ 9 h 36"/>
                <a:gd name="T36" fmla="*/ 6 w 35"/>
                <a:gd name="T37" fmla="*/ 13 h 36"/>
                <a:gd name="T38" fmla="*/ 6 w 35"/>
                <a:gd name="T39" fmla="*/ 14 h 36"/>
                <a:gd name="T40" fmla="*/ 5 w 35"/>
                <a:gd name="T41" fmla="*/ 16 h 36"/>
                <a:gd name="T42" fmla="*/ 0 w 35"/>
                <a:gd name="T43" fmla="*/ 17 h 36"/>
                <a:gd name="T44" fmla="*/ 1 w 35"/>
                <a:gd name="T45" fmla="*/ 23 h 36"/>
                <a:gd name="T46" fmla="*/ 6 w 35"/>
                <a:gd name="T47" fmla="*/ 23 h 36"/>
                <a:gd name="T48" fmla="*/ 7 w 35"/>
                <a:gd name="T49" fmla="*/ 25 h 36"/>
                <a:gd name="T50" fmla="*/ 5 w 35"/>
                <a:gd name="T51" fmla="*/ 30 h 36"/>
                <a:gd name="T52" fmla="*/ 9 w 35"/>
                <a:gd name="T53" fmla="*/ 33 h 36"/>
                <a:gd name="T54" fmla="*/ 13 w 35"/>
                <a:gd name="T55" fmla="*/ 30 h 36"/>
                <a:gd name="T56" fmla="*/ 14 w 35"/>
                <a:gd name="T57" fmla="*/ 30 h 36"/>
                <a:gd name="T58" fmla="*/ 15 w 35"/>
                <a:gd name="T59" fmla="*/ 30 h 36"/>
                <a:gd name="T60" fmla="*/ 17 w 35"/>
                <a:gd name="T61" fmla="*/ 36 h 36"/>
                <a:gd name="T62" fmla="*/ 22 w 35"/>
                <a:gd name="T63" fmla="*/ 35 h 36"/>
                <a:gd name="T64" fmla="*/ 22 w 35"/>
                <a:gd name="T65" fmla="*/ 30 h 36"/>
                <a:gd name="T66" fmla="*/ 25 w 35"/>
                <a:gd name="T67" fmla="*/ 28 h 36"/>
                <a:gd name="T68" fmla="*/ 29 w 35"/>
                <a:gd name="T69" fmla="*/ 31 h 36"/>
                <a:gd name="T70" fmla="*/ 32 w 35"/>
                <a:gd name="T71" fmla="*/ 26 h 36"/>
                <a:gd name="T72" fmla="*/ 29 w 35"/>
                <a:gd name="T73" fmla="*/ 23 h 36"/>
                <a:gd name="T74" fmla="*/ 16 w 35"/>
                <a:gd name="T75" fmla="*/ 23 h 36"/>
                <a:gd name="T76" fmla="*/ 12 w 35"/>
                <a:gd name="T77" fmla="*/ 16 h 36"/>
                <a:gd name="T78" fmla="*/ 19 w 35"/>
                <a:gd name="T79" fmla="*/ 12 h 36"/>
                <a:gd name="T80" fmla="*/ 23 w 35"/>
                <a:gd name="T81" fmla="*/ 19 h 36"/>
                <a:gd name="T82" fmla="*/ 16 w 35"/>
                <a:gd name="T8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 h="36">
                  <a:moveTo>
                    <a:pt x="29" y="23"/>
                  </a:moveTo>
                  <a:cubicBezTo>
                    <a:pt x="29" y="22"/>
                    <a:pt x="29" y="22"/>
                    <a:pt x="29" y="22"/>
                  </a:cubicBezTo>
                  <a:cubicBezTo>
                    <a:pt x="29" y="21"/>
                    <a:pt x="29" y="20"/>
                    <a:pt x="30" y="20"/>
                  </a:cubicBezTo>
                  <a:cubicBezTo>
                    <a:pt x="34" y="18"/>
                    <a:pt x="34" y="18"/>
                    <a:pt x="34" y="18"/>
                  </a:cubicBezTo>
                  <a:cubicBezTo>
                    <a:pt x="35" y="17"/>
                    <a:pt x="34" y="15"/>
                    <a:pt x="34" y="13"/>
                  </a:cubicBezTo>
                  <a:cubicBezTo>
                    <a:pt x="29" y="13"/>
                    <a:pt x="29" y="13"/>
                    <a:pt x="29" y="13"/>
                  </a:cubicBezTo>
                  <a:cubicBezTo>
                    <a:pt x="28" y="12"/>
                    <a:pt x="28" y="11"/>
                    <a:pt x="27" y="10"/>
                  </a:cubicBezTo>
                  <a:cubicBezTo>
                    <a:pt x="30" y="6"/>
                    <a:pt x="30" y="6"/>
                    <a:pt x="30" y="6"/>
                  </a:cubicBezTo>
                  <a:cubicBezTo>
                    <a:pt x="29" y="4"/>
                    <a:pt x="27" y="3"/>
                    <a:pt x="26" y="2"/>
                  </a:cubicBezTo>
                  <a:cubicBezTo>
                    <a:pt x="22" y="6"/>
                    <a:pt x="22" y="6"/>
                    <a:pt x="22" y="6"/>
                  </a:cubicBezTo>
                  <a:cubicBezTo>
                    <a:pt x="22" y="6"/>
                    <a:pt x="21" y="6"/>
                    <a:pt x="21" y="5"/>
                  </a:cubicBezTo>
                  <a:cubicBezTo>
                    <a:pt x="20" y="5"/>
                    <a:pt x="20" y="5"/>
                    <a:pt x="19" y="5"/>
                  </a:cubicBezTo>
                  <a:cubicBezTo>
                    <a:pt x="18" y="0"/>
                    <a:pt x="18" y="0"/>
                    <a:pt x="18" y="0"/>
                  </a:cubicBezTo>
                  <a:cubicBezTo>
                    <a:pt x="16" y="0"/>
                    <a:pt x="14" y="0"/>
                    <a:pt x="13" y="1"/>
                  </a:cubicBezTo>
                  <a:cubicBezTo>
                    <a:pt x="13" y="6"/>
                    <a:pt x="13" y="6"/>
                    <a:pt x="13" y="6"/>
                  </a:cubicBezTo>
                  <a:cubicBezTo>
                    <a:pt x="12" y="6"/>
                    <a:pt x="11" y="7"/>
                    <a:pt x="10" y="7"/>
                  </a:cubicBezTo>
                  <a:cubicBezTo>
                    <a:pt x="6" y="5"/>
                    <a:pt x="6" y="5"/>
                    <a:pt x="6" y="5"/>
                  </a:cubicBezTo>
                  <a:cubicBezTo>
                    <a:pt x="4" y="6"/>
                    <a:pt x="3" y="7"/>
                    <a:pt x="2" y="9"/>
                  </a:cubicBezTo>
                  <a:cubicBezTo>
                    <a:pt x="6" y="13"/>
                    <a:pt x="6" y="13"/>
                    <a:pt x="6" y="13"/>
                  </a:cubicBezTo>
                  <a:cubicBezTo>
                    <a:pt x="6" y="13"/>
                    <a:pt x="6" y="14"/>
                    <a:pt x="6" y="14"/>
                  </a:cubicBezTo>
                  <a:cubicBezTo>
                    <a:pt x="5" y="14"/>
                    <a:pt x="5" y="15"/>
                    <a:pt x="5" y="16"/>
                  </a:cubicBezTo>
                  <a:cubicBezTo>
                    <a:pt x="0" y="17"/>
                    <a:pt x="0" y="17"/>
                    <a:pt x="0" y="17"/>
                  </a:cubicBezTo>
                  <a:cubicBezTo>
                    <a:pt x="0" y="19"/>
                    <a:pt x="0" y="21"/>
                    <a:pt x="1" y="23"/>
                  </a:cubicBezTo>
                  <a:cubicBezTo>
                    <a:pt x="6" y="23"/>
                    <a:pt x="6" y="23"/>
                    <a:pt x="6" y="23"/>
                  </a:cubicBezTo>
                  <a:cubicBezTo>
                    <a:pt x="6" y="24"/>
                    <a:pt x="7" y="24"/>
                    <a:pt x="7" y="25"/>
                  </a:cubicBezTo>
                  <a:cubicBezTo>
                    <a:pt x="5" y="30"/>
                    <a:pt x="5" y="30"/>
                    <a:pt x="5" y="30"/>
                  </a:cubicBezTo>
                  <a:cubicBezTo>
                    <a:pt x="6" y="31"/>
                    <a:pt x="7" y="32"/>
                    <a:pt x="9" y="33"/>
                  </a:cubicBezTo>
                  <a:cubicBezTo>
                    <a:pt x="13" y="30"/>
                    <a:pt x="13" y="30"/>
                    <a:pt x="13" y="30"/>
                  </a:cubicBezTo>
                  <a:cubicBezTo>
                    <a:pt x="13" y="30"/>
                    <a:pt x="13" y="30"/>
                    <a:pt x="14" y="30"/>
                  </a:cubicBezTo>
                  <a:cubicBezTo>
                    <a:pt x="14" y="30"/>
                    <a:pt x="15" y="30"/>
                    <a:pt x="15" y="30"/>
                  </a:cubicBezTo>
                  <a:cubicBezTo>
                    <a:pt x="17" y="36"/>
                    <a:pt x="17" y="36"/>
                    <a:pt x="17" y="36"/>
                  </a:cubicBezTo>
                  <a:cubicBezTo>
                    <a:pt x="18" y="36"/>
                    <a:pt x="20" y="35"/>
                    <a:pt x="22" y="35"/>
                  </a:cubicBezTo>
                  <a:cubicBezTo>
                    <a:pt x="22" y="30"/>
                    <a:pt x="22" y="30"/>
                    <a:pt x="22" y="30"/>
                  </a:cubicBezTo>
                  <a:cubicBezTo>
                    <a:pt x="23" y="29"/>
                    <a:pt x="24" y="29"/>
                    <a:pt x="25" y="28"/>
                  </a:cubicBezTo>
                  <a:cubicBezTo>
                    <a:pt x="29" y="31"/>
                    <a:pt x="29" y="31"/>
                    <a:pt x="29" y="31"/>
                  </a:cubicBezTo>
                  <a:cubicBezTo>
                    <a:pt x="30" y="30"/>
                    <a:pt x="31" y="28"/>
                    <a:pt x="32" y="26"/>
                  </a:cubicBezTo>
                  <a:lnTo>
                    <a:pt x="29" y="23"/>
                  </a:lnTo>
                  <a:close/>
                  <a:moveTo>
                    <a:pt x="16" y="23"/>
                  </a:moveTo>
                  <a:cubicBezTo>
                    <a:pt x="13" y="22"/>
                    <a:pt x="11" y="19"/>
                    <a:pt x="12" y="16"/>
                  </a:cubicBezTo>
                  <a:cubicBezTo>
                    <a:pt x="13" y="13"/>
                    <a:pt x="16" y="11"/>
                    <a:pt x="19" y="12"/>
                  </a:cubicBezTo>
                  <a:cubicBezTo>
                    <a:pt x="22" y="13"/>
                    <a:pt x="24" y="16"/>
                    <a:pt x="23" y="19"/>
                  </a:cubicBezTo>
                  <a:cubicBezTo>
                    <a:pt x="22" y="23"/>
                    <a:pt x="19" y="24"/>
                    <a:pt x="16"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04" name="Freeform 29"/>
            <p:cNvSpPr/>
            <p:nvPr/>
          </p:nvSpPr>
          <p:spPr bwMode="auto">
            <a:xfrm>
              <a:off x="1076325" y="2314576"/>
              <a:ext cx="141288" cy="146050"/>
            </a:xfrm>
            <a:custGeom>
              <a:avLst/>
              <a:gdLst>
                <a:gd name="T0" fmla="*/ 133 w 133"/>
                <a:gd name="T1" fmla="*/ 64 h 139"/>
                <a:gd name="T2" fmla="*/ 132 w 133"/>
                <a:gd name="T3" fmla="*/ 57 h 139"/>
                <a:gd name="T4" fmla="*/ 122 w 133"/>
                <a:gd name="T5" fmla="*/ 49 h 139"/>
                <a:gd name="T6" fmla="*/ 119 w 133"/>
                <a:gd name="T7" fmla="*/ 43 h 139"/>
                <a:gd name="T8" fmla="*/ 121 w 133"/>
                <a:gd name="T9" fmla="*/ 29 h 139"/>
                <a:gd name="T10" fmla="*/ 117 w 133"/>
                <a:gd name="T11" fmla="*/ 24 h 139"/>
                <a:gd name="T12" fmla="*/ 104 w 133"/>
                <a:gd name="T13" fmla="*/ 23 h 139"/>
                <a:gd name="T14" fmla="*/ 98 w 133"/>
                <a:gd name="T15" fmla="*/ 19 h 139"/>
                <a:gd name="T16" fmla="*/ 94 w 133"/>
                <a:gd name="T17" fmla="*/ 6 h 139"/>
                <a:gd name="T18" fmla="*/ 87 w 133"/>
                <a:gd name="T19" fmla="*/ 3 h 139"/>
                <a:gd name="T20" fmla="*/ 76 w 133"/>
                <a:gd name="T21" fmla="*/ 9 h 139"/>
                <a:gd name="T22" fmla="*/ 69 w 133"/>
                <a:gd name="T23" fmla="*/ 9 h 139"/>
                <a:gd name="T24" fmla="*/ 64 w 133"/>
                <a:gd name="T25" fmla="*/ 0 h 139"/>
                <a:gd name="T26" fmla="*/ 55 w 133"/>
                <a:gd name="T27" fmla="*/ 10 h 139"/>
                <a:gd name="T28" fmla="*/ 48 w 133"/>
                <a:gd name="T29" fmla="*/ 12 h 139"/>
                <a:gd name="T30" fmla="*/ 36 w 133"/>
                <a:gd name="T31" fmla="*/ 8 h 139"/>
                <a:gd name="T32" fmla="*/ 30 w 133"/>
                <a:gd name="T33" fmla="*/ 11 h 139"/>
                <a:gd name="T34" fmla="*/ 27 w 133"/>
                <a:gd name="T35" fmla="*/ 25 h 139"/>
                <a:gd name="T36" fmla="*/ 23 w 133"/>
                <a:gd name="T37" fmla="*/ 30 h 139"/>
                <a:gd name="T38" fmla="*/ 10 w 133"/>
                <a:gd name="T39" fmla="*/ 33 h 139"/>
                <a:gd name="T40" fmla="*/ 7 w 133"/>
                <a:gd name="T41" fmla="*/ 39 h 139"/>
                <a:gd name="T42" fmla="*/ 11 w 133"/>
                <a:gd name="T43" fmla="*/ 52 h 139"/>
                <a:gd name="T44" fmla="*/ 9 w 133"/>
                <a:gd name="T45" fmla="*/ 59 h 139"/>
                <a:gd name="T46" fmla="*/ 0 w 133"/>
                <a:gd name="T47" fmla="*/ 69 h 139"/>
                <a:gd name="T48" fmla="*/ 0 w 133"/>
                <a:gd name="T49" fmla="*/ 76 h 139"/>
                <a:gd name="T50" fmla="*/ 10 w 133"/>
                <a:gd name="T51" fmla="*/ 85 h 139"/>
                <a:gd name="T52" fmla="*/ 12 w 133"/>
                <a:gd name="T53" fmla="*/ 91 h 139"/>
                <a:gd name="T54" fmla="*/ 9 w 133"/>
                <a:gd name="T55" fmla="*/ 104 h 139"/>
                <a:gd name="T56" fmla="*/ 13 w 133"/>
                <a:gd name="T57" fmla="*/ 110 h 139"/>
                <a:gd name="T58" fmla="*/ 25 w 133"/>
                <a:gd name="T59" fmla="*/ 113 h 139"/>
                <a:gd name="T60" fmla="*/ 30 w 133"/>
                <a:gd name="T61" fmla="*/ 118 h 139"/>
                <a:gd name="T62" fmla="*/ 34 w 133"/>
                <a:gd name="T63" fmla="*/ 130 h 139"/>
                <a:gd name="T64" fmla="*/ 40 w 133"/>
                <a:gd name="T65" fmla="*/ 134 h 139"/>
                <a:gd name="T66" fmla="*/ 52 w 133"/>
                <a:gd name="T67" fmla="*/ 129 h 139"/>
                <a:gd name="T68" fmla="*/ 59 w 133"/>
                <a:gd name="T69" fmla="*/ 130 h 139"/>
                <a:gd name="T70" fmla="*/ 67 w 133"/>
                <a:gd name="T71" fmla="*/ 139 h 139"/>
                <a:gd name="T72" fmla="*/ 73 w 133"/>
                <a:gd name="T73" fmla="*/ 130 h 139"/>
                <a:gd name="T74" fmla="*/ 80 w 133"/>
                <a:gd name="T75" fmla="*/ 129 h 139"/>
                <a:gd name="T76" fmla="*/ 92 w 133"/>
                <a:gd name="T77" fmla="*/ 134 h 139"/>
                <a:gd name="T78" fmla="*/ 98 w 133"/>
                <a:gd name="T79" fmla="*/ 131 h 139"/>
                <a:gd name="T80" fmla="*/ 102 w 133"/>
                <a:gd name="T81" fmla="*/ 118 h 139"/>
                <a:gd name="T82" fmla="*/ 107 w 133"/>
                <a:gd name="T83" fmla="*/ 114 h 139"/>
                <a:gd name="T84" fmla="*/ 120 w 133"/>
                <a:gd name="T85" fmla="*/ 111 h 139"/>
                <a:gd name="T86" fmla="*/ 124 w 133"/>
                <a:gd name="T87" fmla="*/ 105 h 139"/>
                <a:gd name="T88" fmla="*/ 121 w 133"/>
                <a:gd name="T89" fmla="*/ 92 h 139"/>
                <a:gd name="T90" fmla="*/ 123 w 133"/>
                <a:gd name="T91" fmla="*/ 86 h 139"/>
                <a:gd name="T92" fmla="*/ 133 w 133"/>
                <a:gd name="T9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39">
                  <a:moveTo>
                    <a:pt x="125" y="71"/>
                  </a:moveTo>
                  <a:cubicBezTo>
                    <a:pt x="133" y="70"/>
                    <a:pt x="133" y="70"/>
                    <a:pt x="133" y="70"/>
                  </a:cubicBezTo>
                  <a:cubicBezTo>
                    <a:pt x="133" y="68"/>
                    <a:pt x="133" y="66"/>
                    <a:pt x="133" y="64"/>
                  </a:cubicBezTo>
                  <a:cubicBezTo>
                    <a:pt x="125" y="64"/>
                    <a:pt x="125" y="64"/>
                    <a:pt x="125" y="64"/>
                  </a:cubicBezTo>
                  <a:cubicBezTo>
                    <a:pt x="125" y="62"/>
                    <a:pt x="124" y="61"/>
                    <a:pt x="124" y="60"/>
                  </a:cubicBezTo>
                  <a:cubicBezTo>
                    <a:pt x="132" y="57"/>
                    <a:pt x="132" y="57"/>
                    <a:pt x="132" y="57"/>
                  </a:cubicBezTo>
                  <a:cubicBezTo>
                    <a:pt x="132" y="55"/>
                    <a:pt x="131" y="54"/>
                    <a:pt x="131" y="52"/>
                  </a:cubicBezTo>
                  <a:cubicBezTo>
                    <a:pt x="123" y="53"/>
                    <a:pt x="123" y="53"/>
                    <a:pt x="123" y="53"/>
                  </a:cubicBezTo>
                  <a:cubicBezTo>
                    <a:pt x="122" y="52"/>
                    <a:pt x="122" y="50"/>
                    <a:pt x="122" y="49"/>
                  </a:cubicBezTo>
                  <a:cubicBezTo>
                    <a:pt x="129" y="45"/>
                    <a:pt x="129" y="45"/>
                    <a:pt x="129" y="45"/>
                  </a:cubicBezTo>
                  <a:cubicBezTo>
                    <a:pt x="128" y="43"/>
                    <a:pt x="128" y="42"/>
                    <a:pt x="127" y="40"/>
                  </a:cubicBezTo>
                  <a:cubicBezTo>
                    <a:pt x="119" y="43"/>
                    <a:pt x="119" y="43"/>
                    <a:pt x="119" y="43"/>
                  </a:cubicBezTo>
                  <a:cubicBezTo>
                    <a:pt x="119" y="42"/>
                    <a:pt x="118" y="40"/>
                    <a:pt x="117" y="39"/>
                  </a:cubicBezTo>
                  <a:cubicBezTo>
                    <a:pt x="124" y="34"/>
                    <a:pt x="124" y="34"/>
                    <a:pt x="124" y="34"/>
                  </a:cubicBezTo>
                  <a:cubicBezTo>
                    <a:pt x="123" y="32"/>
                    <a:pt x="122" y="31"/>
                    <a:pt x="121" y="29"/>
                  </a:cubicBezTo>
                  <a:cubicBezTo>
                    <a:pt x="114" y="33"/>
                    <a:pt x="114" y="33"/>
                    <a:pt x="114" y="33"/>
                  </a:cubicBezTo>
                  <a:cubicBezTo>
                    <a:pt x="113" y="32"/>
                    <a:pt x="112" y="31"/>
                    <a:pt x="111" y="30"/>
                  </a:cubicBezTo>
                  <a:cubicBezTo>
                    <a:pt x="117" y="24"/>
                    <a:pt x="117" y="24"/>
                    <a:pt x="117" y="24"/>
                  </a:cubicBezTo>
                  <a:cubicBezTo>
                    <a:pt x="116" y="23"/>
                    <a:pt x="114" y="21"/>
                    <a:pt x="113" y="20"/>
                  </a:cubicBezTo>
                  <a:cubicBezTo>
                    <a:pt x="107" y="25"/>
                    <a:pt x="107" y="25"/>
                    <a:pt x="107" y="25"/>
                  </a:cubicBezTo>
                  <a:cubicBezTo>
                    <a:pt x="106" y="24"/>
                    <a:pt x="105" y="23"/>
                    <a:pt x="104" y="23"/>
                  </a:cubicBezTo>
                  <a:cubicBezTo>
                    <a:pt x="108" y="15"/>
                    <a:pt x="108" y="15"/>
                    <a:pt x="108" y="15"/>
                  </a:cubicBezTo>
                  <a:cubicBezTo>
                    <a:pt x="107" y="14"/>
                    <a:pt x="105" y="13"/>
                    <a:pt x="104" y="12"/>
                  </a:cubicBezTo>
                  <a:cubicBezTo>
                    <a:pt x="98" y="19"/>
                    <a:pt x="98" y="19"/>
                    <a:pt x="98" y="19"/>
                  </a:cubicBezTo>
                  <a:cubicBezTo>
                    <a:pt x="97" y="18"/>
                    <a:pt x="96" y="17"/>
                    <a:pt x="95" y="16"/>
                  </a:cubicBezTo>
                  <a:cubicBezTo>
                    <a:pt x="98" y="8"/>
                    <a:pt x="98" y="8"/>
                    <a:pt x="98" y="8"/>
                  </a:cubicBezTo>
                  <a:cubicBezTo>
                    <a:pt x="97" y="8"/>
                    <a:pt x="95" y="7"/>
                    <a:pt x="94" y="6"/>
                  </a:cubicBezTo>
                  <a:cubicBezTo>
                    <a:pt x="89" y="13"/>
                    <a:pt x="89" y="13"/>
                    <a:pt x="89" y="13"/>
                  </a:cubicBezTo>
                  <a:cubicBezTo>
                    <a:pt x="88" y="13"/>
                    <a:pt x="87" y="12"/>
                    <a:pt x="86" y="12"/>
                  </a:cubicBezTo>
                  <a:cubicBezTo>
                    <a:pt x="87" y="3"/>
                    <a:pt x="87" y="3"/>
                    <a:pt x="87" y="3"/>
                  </a:cubicBezTo>
                  <a:cubicBezTo>
                    <a:pt x="86" y="3"/>
                    <a:pt x="84" y="2"/>
                    <a:pt x="82" y="2"/>
                  </a:cubicBezTo>
                  <a:cubicBezTo>
                    <a:pt x="79" y="10"/>
                    <a:pt x="79" y="10"/>
                    <a:pt x="79" y="10"/>
                  </a:cubicBezTo>
                  <a:cubicBezTo>
                    <a:pt x="78" y="10"/>
                    <a:pt x="77" y="10"/>
                    <a:pt x="76" y="9"/>
                  </a:cubicBezTo>
                  <a:cubicBezTo>
                    <a:pt x="76" y="1"/>
                    <a:pt x="76" y="1"/>
                    <a:pt x="76" y="1"/>
                  </a:cubicBezTo>
                  <a:cubicBezTo>
                    <a:pt x="74" y="0"/>
                    <a:pt x="72" y="0"/>
                    <a:pt x="70" y="0"/>
                  </a:cubicBezTo>
                  <a:cubicBezTo>
                    <a:pt x="69" y="9"/>
                    <a:pt x="69" y="9"/>
                    <a:pt x="69" y="9"/>
                  </a:cubicBezTo>
                  <a:cubicBezTo>
                    <a:pt x="68" y="9"/>
                    <a:pt x="67" y="9"/>
                    <a:pt x="67" y="9"/>
                  </a:cubicBezTo>
                  <a:cubicBezTo>
                    <a:pt x="66" y="9"/>
                    <a:pt x="66" y="9"/>
                    <a:pt x="65" y="9"/>
                  </a:cubicBezTo>
                  <a:cubicBezTo>
                    <a:pt x="64" y="0"/>
                    <a:pt x="64" y="0"/>
                    <a:pt x="64" y="0"/>
                  </a:cubicBezTo>
                  <a:cubicBezTo>
                    <a:pt x="62" y="0"/>
                    <a:pt x="60" y="0"/>
                    <a:pt x="59" y="1"/>
                  </a:cubicBezTo>
                  <a:cubicBezTo>
                    <a:pt x="58" y="9"/>
                    <a:pt x="58" y="9"/>
                    <a:pt x="58" y="9"/>
                  </a:cubicBezTo>
                  <a:cubicBezTo>
                    <a:pt x="57" y="9"/>
                    <a:pt x="56" y="10"/>
                    <a:pt x="55" y="10"/>
                  </a:cubicBezTo>
                  <a:cubicBezTo>
                    <a:pt x="52" y="2"/>
                    <a:pt x="52" y="2"/>
                    <a:pt x="52" y="2"/>
                  </a:cubicBezTo>
                  <a:cubicBezTo>
                    <a:pt x="50" y="2"/>
                    <a:pt x="49" y="3"/>
                    <a:pt x="47" y="3"/>
                  </a:cubicBezTo>
                  <a:cubicBezTo>
                    <a:pt x="48" y="12"/>
                    <a:pt x="48" y="12"/>
                    <a:pt x="48" y="12"/>
                  </a:cubicBezTo>
                  <a:cubicBezTo>
                    <a:pt x="47" y="12"/>
                    <a:pt x="46" y="13"/>
                    <a:pt x="45" y="13"/>
                  </a:cubicBezTo>
                  <a:cubicBezTo>
                    <a:pt x="41" y="6"/>
                    <a:pt x="41" y="6"/>
                    <a:pt x="41" y="6"/>
                  </a:cubicBezTo>
                  <a:cubicBezTo>
                    <a:pt x="39" y="6"/>
                    <a:pt x="37" y="7"/>
                    <a:pt x="36" y="8"/>
                  </a:cubicBezTo>
                  <a:cubicBezTo>
                    <a:pt x="39" y="16"/>
                    <a:pt x="39" y="16"/>
                    <a:pt x="39" y="16"/>
                  </a:cubicBezTo>
                  <a:cubicBezTo>
                    <a:pt x="38" y="17"/>
                    <a:pt x="37" y="17"/>
                    <a:pt x="35" y="18"/>
                  </a:cubicBezTo>
                  <a:cubicBezTo>
                    <a:pt x="30" y="11"/>
                    <a:pt x="30" y="11"/>
                    <a:pt x="30" y="11"/>
                  </a:cubicBezTo>
                  <a:cubicBezTo>
                    <a:pt x="29" y="12"/>
                    <a:pt x="27" y="14"/>
                    <a:pt x="26" y="15"/>
                  </a:cubicBezTo>
                  <a:cubicBezTo>
                    <a:pt x="30" y="22"/>
                    <a:pt x="30" y="22"/>
                    <a:pt x="30" y="22"/>
                  </a:cubicBezTo>
                  <a:cubicBezTo>
                    <a:pt x="29" y="23"/>
                    <a:pt x="28" y="24"/>
                    <a:pt x="27" y="25"/>
                  </a:cubicBezTo>
                  <a:cubicBezTo>
                    <a:pt x="21" y="19"/>
                    <a:pt x="21" y="19"/>
                    <a:pt x="21" y="19"/>
                  </a:cubicBezTo>
                  <a:cubicBezTo>
                    <a:pt x="20" y="20"/>
                    <a:pt x="18" y="22"/>
                    <a:pt x="17" y="23"/>
                  </a:cubicBezTo>
                  <a:cubicBezTo>
                    <a:pt x="23" y="30"/>
                    <a:pt x="23" y="30"/>
                    <a:pt x="23" y="30"/>
                  </a:cubicBezTo>
                  <a:cubicBezTo>
                    <a:pt x="22" y="31"/>
                    <a:pt x="21" y="32"/>
                    <a:pt x="20" y="33"/>
                  </a:cubicBezTo>
                  <a:cubicBezTo>
                    <a:pt x="13" y="29"/>
                    <a:pt x="13" y="29"/>
                    <a:pt x="13" y="29"/>
                  </a:cubicBezTo>
                  <a:cubicBezTo>
                    <a:pt x="12" y="30"/>
                    <a:pt x="11" y="32"/>
                    <a:pt x="10" y="33"/>
                  </a:cubicBezTo>
                  <a:cubicBezTo>
                    <a:pt x="16" y="39"/>
                    <a:pt x="16" y="39"/>
                    <a:pt x="16" y="39"/>
                  </a:cubicBezTo>
                  <a:cubicBezTo>
                    <a:pt x="16" y="40"/>
                    <a:pt x="15" y="41"/>
                    <a:pt x="15" y="42"/>
                  </a:cubicBezTo>
                  <a:cubicBezTo>
                    <a:pt x="7" y="39"/>
                    <a:pt x="7" y="39"/>
                    <a:pt x="7" y="39"/>
                  </a:cubicBezTo>
                  <a:cubicBezTo>
                    <a:pt x="6" y="41"/>
                    <a:pt x="5" y="43"/>
                    <a:pt x="5" y="44"/>
                  </a:cubicBezTo>
                  <a:cubicBezTo>
                    <a:pt x="12" y="48"/>
                    <a:pt x="12" y="48"/>
                    <a:pt x="12" y="48"/>
                  </a:cubicBezTo>
                  <a:cubicBezTo>
                    <a:pt x="11" y="50"/>
                    <a:pt x="11" y="51"/>
                    <a:pt x="11" y="52"/>
                  </a:cubicBezTo>
                  <a:cubicBezTo>
                    <a:pt x="2" y="51"/>
                    <a:pt x="2" y="51"/>
                    <a:pt x="2" y="51"/>
                  </a:cubicBezTo>
                  <a:cubicBezTo>
                    <a:pt x="2" y="53"/>
                    <a:pt x="2" y="54"/>
                    <a:pt x="1" y="56"/>
                  </a:cubicBezTo>
                  <a:cubicBezTo>
                    <a:pt x="9" y="59"/>
                    <a:pt x="9" y="59"/>
                    <a:pt x="9" y="59"/>
                  </a:cubicBezTo>
                  <a:cubicBezTo>
                    <a:pt x="9" y="60"/>
                    <a:pt x="9" y="62"/>
                    <a:pt x="9" y="63"/>
                  </a:cubicBezTo>
                  <a:cubicBezTo>
                    <a:pt x="0" y="63"/>
                    <a:pt x="0" y="63"/>
                    <a:pt x="0" y="63"/>
                  </a:cubicBezTo>
                  <a:cubicBezTo>
                    <a:pt x="0" y="65"/>
                    <a:pt x="0" y="67"/>
                    <a:pt x="0" y="69"/>
                  </a:cubicBezTo>
                  <a:cubicBezTo>
                    <a:pt x="8" y="70"/>
                    <a:pt x="8" y="70"/>
                    <a:pt x="8" y="70"/>
                  </a:cubicBezTo>
                  <a:cubicBezTo>
                    <a:pt x="8" y="71"/>
                    <a:pt x="8" y="72"/>
                    <a:pt x="8" y="74"/>
                  </a:cubicBezTo>
                  <a:cubicBezTo>
                    <a:pt x="0" y="76"/>
                    <a:pt x="0" y="76"/>
                    <a:pt x="0" y="76"/>
                  </a:cubicBezTo>
                  <a:cubicBezTo>
                    <a:pt x="0" y="77"/>
                    <a:pt x="1" y="79"/>
                    <a:pt x="1" y="81"/>
                  </a:cubicBezTo>
                  <a:cubicBezTo>
                    <a:pt x="9" y="81"/>
                    <a:pt x="9" y="81"/>
                    <a:pt x="9" y="81"/>
                  </a:cubicBezTo>
                  <a:cubicBezTo>
                    <a:pt x="9" y="82"/>
                    <a:pt x="10" y="83"/>
                    <a:pt x="10" y="85"/>
                  </a:cubicBezTo>
                  <a:cubicBezTo>
                    <a:pt x="2" y="88"/>
                    <a:pt x="2" y="88"/>
                    <a:pt x="2" y="88"/>
                  </a:cubicBezTo>
                  <a:cubicBezTo>
                    <a:pt x="3" y="90"/>
                    <a:pt x="3" y="91"/>
                    <a:pt x="4" y="93"/>
                  </a:cubicBezTo>
                  <a:cubicBezTo>
                    <a:pt x="12" y="91"/>
                    <a:pt x="12" y="91"/>
                    <a:pt x="12" y="91"/>
                  </a:cubicBezTo>
                  <a:cubicBezTo>
                    <a:pt x="12" y="93"/>
                    <a:pt x="13" y="94"/>
                    <a:pt x="13" y="95"/>
                  </a:cubicBezTo>
                  <a:cubicBezTo>
                    <a:pt x="7" y="100"/>
                    <a:pt x="7" y="100"/>
                    <a:pt x="7" y="100"/>
                  </a:cubicBezTo>
                  <a:cubicBezTo>
                    <a:pt x="7" y="101"/>
                    <a:pt x="8" y="103"/>
                    <a:pt x="9" y="104"/>
                  </a:cubicBezTo>
                  <a:cubicBezTo>
                    <a:pt x="17" y="101"/>
                    <a:pt x="17" y="101"/>
                    <a:pt x="17" y="101"/>
                  </a:cubicBezTo>
                  <a:cubicBezTo>
                    <a:pt x="17" y="102"/>
                    <a:pt x="18" y="103"/>
                    <a:pt x="19" y="105"/>
                  </a:cubicBezTo>
                  <a:cubicBezTo>
                    <a:pt x="13" y="110"/>
                    <a:pt x="13" y="110"/>
                    <a:pt x="13" y="110"/>
                  </a:cubicBezTo>
                  <a:cubicBezTo>
                    <a:pt x="14" y="112"/>
                    <a:pt x="15" y="113"/>
                    <a:pt x="16" y="115"/>
                  </a:cubicBezTo>
                  <a:cubicBezTo>
                    <a:pt x="23" y="110"/>
                    <a:pt x="23" y="110"/>
                    <a:pt x="23" y="110"/>
                  </a:cubicBezTo>
                  <a:cubicBezTo>
                    <a:pt x="24" y="111"/>
                    <a:pt x="24" y="112"/>
                    <a:pt x="25" y="113"/>
                  </a:cubicBezTo>
                  <a:cubicBezTo>
                    <a:pt x="20" y="120"/>
                    <a:pt x="20" y="120"/>
                    <a:pt x="20" y="120"/>
                  </a:cubicBezTo>
                  <a:cubicBezTo>
                    <a:pt x="22" y="121"/>
                    <a:pt x="23" y="122"/>
                    <a:pt x="24" y="123"/>
                  </a:cubicBezTo>
                  <a:cubicBezTo>
                    <a:pt x="30" y="118"/>
                    <a:pt x="30" y="118"/>
                    <a:pt x="30" y="118"/>
                  </a:cubicBezTo>
                  <a:cubicBezTo>
                    <a:pt x="31" y="118"/>
                    <a:pt x="32" y="119"/>
                    <a:pt x="33" y="120"/>
                  </a:cubicBezTo>
                  <a:cubicBezTo>
                    <a:pt x="30" y="128"/>
                    <a:pt x="30" y="128"/>
                    <a:pt x="30" y="128"/>
                  </a:cubicBezTo>
                  <a:cubicBezTo>
                    <a:pt x="31" y="129"/>
                    <a:pt x="33" y="130"/>
                    <a:pt x="34" y="130"/>
                  </a:cubicBezTo>
                  <a:cubicBezTo>
                    <a:pt x="39" y="124"/>
                    <a:pt x="39" y="124"/>
                    <a:pt x="39" y="124"/>
                  </a:cubicBezTo>
                  <a:cubicBezTo>
                    <a:pt x="40" y="124"/>
                    <a:pt x="41" y="125"/>
                    <a:pt x="43" y="125"/>
                  </a:cubicBezTo>
                  <a:cubicBezTo>
                    <a:pt x="40" y="134"/>
                    <a:pt x="40" y="134"/>
                    <a:pt x="40" y="134"/>
                  </a:cubicBezTo>
                  <a:cubicBezTo>
                    <a:pt x="42" y="134"/>
                    <a:pt x="43" y="135"/>
                    <a:pt x="45" y="136"/>
                  </a:cubicBezTo>
                  <a:cubicBezTo>
                    <a:pt x="49" y="128"/>
                    <a:pt x="49" y="128"/>
                    <a:pt x="49" y="128"/>
                  </a:cubicBezTo>
                  <a:cubicBezTo>
                    <a:pt x="50" y="128"/>
                    <a:pt x="51" y="129"/>
                    <a:pt x="52" y="129"/>
                  </a:cubicBezTo>
                  <a:cubicBezTo>
                    <a:pt x="52" y="138"/>
                    <a:pt x="52" y="138"/>
                    <a:pt x="52" y="138"/>
                  </a:cubicBezTo>
                  <a:cubicBezTo>
                    <a:pt x="53" y="138"/>
                    <a:pt x="55" y="138"/>
                    <a:pt x="57" y="139"/>
                  </a:cubicBezTo>
                  <a:cubicBezTo>
                    <a:pt x="59" y="130"/>
                    <a:pt x="59" y="130"/>
                    <a:pt x="59" y="130"/>
                  </a:cubicBezTo>
                  <a:cubicBezTo>
                    <a:pt x="60" y="130"/>
                    <a:pt x="62" y="131"/>
                    <a:pt x="63" y="131"/>
                  </a:cubicBezTo>
                  <a:cubicBezTo>
                    <a:pt x="64" y="139"/>
                    <a:pt x="64" y="139"/>
                    <a:pt x="64" y="139"/>
                  </a:cubicBezTo>
                  <a:cubicBezTo>
                    <a:pt x="65" y="139"/>
                    <a:pt x="66" y="139"/>
                    <a:pt x="67" y="139"/>
                  </a:cubicBezTo>
                  <a:cubicBezTo>
                    <a:pt x="67" y="139"/>
                    <a:pt x="68" y="139"/>
                    <a:pt x="69" y="139"/>
                  </a:cubicBezTo>
                  <a:cubicBezTo>
                    <a:pt x="69" y="131"/>
                    <a:pt x="69" y="131"/>
                    <a:pt x="69" y="131"/>
                  </a:cubicBezTo>
                  <a:cubicBezTo>
                    <a:pt x="71" y="131"/>
                    <a:pt x="72" y="131"/>
                    <a:pt x="73" y="130"/>
                  </a:cubicBezTo>
                  <a:cubicBezTo>
                    <a:pt x="75" y="139"/>
                    <a:pt x="75" y="139"/>
                    <a:pt x="75" y="139"/>
                  </a:cubicBezTo>
                  <a:cubicBezTo>
                    <a:pt x="77" y="138"/>
                    <a:pt x="79" y="138"/>
                    <a:pt x="81" y="138"/>
                  </a:cubicBezTo>
                  <a:cubicBezTo>
                    <a:pt x="80" y="129"/>
                    <a:pt x="80" y="129"/>
                    <a:pt x="80" y="129"/>
                  </a:cubicBezTo>
                  <a:cubicBezTo>
                    <a:pt x="81" y="129"/>
                    <a:pt x="82" y="129"/>
                    <a:pt x="84" y="128"/>
                  </a:cubicBezTo>
                  <a:cubicBezTo>
                    <a:pt x="87" y="136"/>
                    <a:pt x="87" y="136"/>
                    <a:pt x="87" y="136"/>
                  </a:cubicBezTo>
                  <a:cubicBezTo>
                    <a:pt x="89" y="135"/>
                    <a:pt x="90" y="135"/>
                    <a:pt x="92" y="134"/>
                  </a:cubicBezTo>
                  <a:cubicBezTo>
                    <a:pt x="90" y="126"/>
                    <a:pt x="90" y="126"/>
                    <a:pt x="90" y="126"/>
                  </a:cubicBezTo>
                  <a:cubicBezTo>
                    <a:pt x="91" y="125"/>
                    <a:pt x="92" y="125"/>
                    <a:pt x="93" y="124"/>
                  </a:cubicBezTo>
                  <a:cubicBezTo>
                    <a:pt x="98" y="131"/>
                    <a:pt x="98" y="131"/>
                    <a:pt x="98" y="131"/>
                  </a:cubicBezTo>
                  <a:cubicBezTo>
                    <a:pt x="100" y="130"/>
                    <a:pt x="101" y="129"/>
                    <a:pt x="103" y="128"/>
                  </a:cubicBezTo>
                  <a:cubicBezTo>
                    <a:pt x="99" y="121"/>
                    <a:pt x="99" y="121"/>
                    <a:pt x="99" y="121"/>
                  </a:cubicBezTo>
                  <a:cubicBezTo>
                    <a:pt x="100" y="120"/>
                    <a:pt x="101" y="119"/>
                    <a:pt x="102" y="118"/>
                  </a:cubicBezTo>
                  <a:cubicBezTo>
                    <a:pt x="108" y="124"/>
                    <a:pt x="108" y="124"/>
                    <a:pt x="108" y="124"/>
                  </a:cubicBezTo>
                  <a:cubicBezTo>
                    <a:pt x="109" y="123"/>
                    <a:pt x="111" y="122"/>
                    <a:pt x="112" y="121"/>
                  </a:cubicBezTo>
                  <a:cubicBezTo>
                    <a:pt x="107" y="114"/>
                    <a:pt x="107" y="114"/>
                    <a:pt x="107" y="114"/>
                  </a:cubicBezTo>
                  <a:cubicBezTo>
                    <a:pt x="108" y="113"/>
                    <a:pt x="109" y="112"/>
                    <a:pt x="110" y="111"/>
                  </a:cubicBezTo>
                  <a:cubicBezTo>
                    <a:pt x="117" y="116"/>
                    <a:pt x="117" y="116"/>
                    <a:pt x="117" y="116"/>
                  </a:cubicBezTo>
                  <a:cubicBezTo>
                    <a:pt x="118" y="114"/>
                    <a:pt x="119" y="113"/>
                    <a:pt x="120" y="111"/>
                  </a:cubicBezTo>
                  <a:cubicBezTo>
                    <a:pt x="114" y="105"/>
                    <a:pt x="114" y="105"/>
                    <a:pt x="114" y="105"/>
                  </a:cubicBezTo>
                  <a:cubicBezTo>
                    <a:pt x="115" y="104"/>
                    <a:pt x="116" y="103"/>
                    <a:pt x="116" y="102"/>
                  </a:cubicBezTo>
                  <a:cubicBezTo>
                    <a:pt x="124" y="105"/>
                    <a:pt x="124" y="105"/>
                    <a:pt x="124" y="105"/>
                  </a:cubicBezTo>
                  <a:cubicBezTo>
                    <a:pt x="125" y="104"/>
                    <a:pt x="126" y="102"/>
                    <a:pt x="126" y="101"/>
                  </a:cubicBezTo>
                  <a:cubicBezTo>
                    <a:pt x="119" y="96"/>
                    <a:pt x="119" y="96"/>
                    <a:pt x="119" y="96"/>
                  </a:cubicBezTo>
                  <a:cubicBezTo>
                    <a:pt x="120" y="95"/>
                    <a:pt x="120" y="93"/>
                    <a:pt x="121" y="92"/>
                  </a:cubicBezTo>
                  <a:cubicBezTo>
                    <a:pt x="129" y="94"/>
                    <a:pt x="129" y="94"/>
                    <a:pt x="129" y="94"/>
                  </a:cubicBezTo>
                  <a:cubicBezTo>
                    <a:pt x="130" y="92"/>
                    <a:pt x="130" y="91"/>
                    <a:pt x="131" y="89"/>
                  </a:cubicBezTo>
                  <a:cubicBezTo>
                    <a:pt x="123" y="86"/>
                    <a:pt x="123" y="86"/>
                    <a:pt x="123" y="86"/>
                  </a:cubicBezTo>
                  <a:cubicBezTo>
                    <a:pt x="123" y="84"/>
                    <a:pt x="124" y="83"/>
                    <a:pt x="124" y="82"/>
                  </a:cubicBezTo>
                  <a:cubicBezTo>
                    <a:pt x="132" y="82"/>
                    <a:pt x="132" y="82"/>
                    <a:pt x="132" y="82"/>
                  </a:cubicBezTo>
                  <a:cubicBezTo>
                    <a:pt x="132" y="80"/>
                    <a:pt x="133" y="79"/>
                    <a:pt x="133" y="77"/>
                  </a:cubicBezTo>
                  <a:cubicBezTo>
                    <a:pt x="125" y="75"/>
                    <a:pt x="125" y="75"/>
                    <a:pt x="125" y="75"/>
                  </a:cubicBezTo>
                  <a:cubicBezTo>
                    <a:pt x="125" y="73"/>
                    <a:pt x="125" y="72"/>
                    <a:pt x="125"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05" name="Freeform 30"/>
            <p:cNvSpPr/>
            <p:nvPr/>
          </p:nvSpPr>
          <p:spPr bwMode="auto">
            <a:xfrm>
              <a:off x="1157288" y="2359026"/>
              <a:ext cx="46038" cy="28575"/>
            </a:xfrm>
            <a:custGeom>
              <a:avLst/>
              <a:gdLst>
                <a:gd name="T0" fmla="*/ 44 w 44"/>
                <a:gd name="T1" fmla="*/ 26 h 26"/>
                <a:gd name="T2" fmla="*/ 1 w 44"/>
                <a:gd name="T3" fmla="*/ 26 h 26"/>
                <a:gd name="T4" fmla="*/ 0 w 44"/>
                <a:gd name="T5" fmla="*/ 22 h 26"/>
                <a:gd name="T6" fmla="*/ 37 w 44"/>
                <a:gd name="T7" fmla="*/ 0 h 26"/>
                <a:gd name="T8" fmla="*/ 44 w 44"/>
                <a:gd name="T9" fmla="*/ 26 h 26"/>
              </a:gdLst>
              <a:ahLst/>
              <a:cxnLst>
                <a:cxn ang="0">
                  <a:pos x="T0" y="T1"/>
                </a:cxn>
                <a:cxn ang="0">
                  <a:pos x="T2" y="T3"/>
                </a:cxn>
                <a:cxn ang="0">
                  <a:pos x="T4" y="T5"/>
                </a:cxn>
                <a:cxn ang="0">
                  <a:pos x="T6" y="T7"/>
                </a:cxn>
                <a:cxn ang="0">
                  <a:pos x="T8" y="T9"/>
                </a:cxn>
              </a:cxnLst>
              <a:rect l="0" t="0" r="r" b="b"/>
              <a:pathLst>
                <a:path w="44" h="26">
                  <a:moveTo>
                    <a:pt x="44" y="26"/>
                  </a:moveTo>
                  <a:cubicBezTo>
                    <a:pt x="1" y="26"/>
                    <a:pt x="1" y="26"/>
                    <a:pt x="1" y="26"/>
                  </a:cubicBezTo>
                  <a:cubicBezTo>
                    <a:pt x="1" y="25"/>
                    <a:pt x="0" y="23"/>
                    <a:pt x="0" y="22"/>
                  </a:cubicBezTo>
                  <a:cubicBezTo>
                    <a:pt x="37" y="0"/>
                    <a:pt x="37" y="0"/>
                    <a:pt x="37" y="0"/>
                  </a:cubicBezTo>
                  <a:cubicBezTo>
                    <a:pt x="41" y="7"/>
                    <a:pt x="44" y="16"/>
                    <a:pt x="4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06" name="Oval 31"/>
            <p:cNvSpPr>
              <a:spLocks noChangeArrowheads="1"/>
            </p:cNvSpPr>
            <p:nvPr/>
          </p:nvSpPr>
          <p:spPr bwMode="auto">
            <a:xfrm>
              <a:off x="1143000" y="2382838"/>
              <a:ext cx="9525" cy="111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07" name="Freeform 32"/>
            <p:cNvSpPr/>
            <p:nvPr/>
          </p:nvSpPr>
          <p:spPr bwMode="auto">
            <a:xfrm>
              <a:off x="1152525" y="2336801"/>
              <a:ext cx="42863" cy="44450"/>
            </a:xfrm>
            <a:custGeom>
              <a:avLst/>
              <a:gdLst>
                <a:gd name="T0" fmla="*/ 40 w 40"/>
                <a:gd name="T1" fmla="*/ 19 h 42"/>
                <a:gd name="T2" fmla="*/ 3 w 40"/>
                <a:gd name="T3" fmla="*/ 42 h 42"/>
                <a:gd name="T4" fmla="*/ 0 w 40"/>
                <a:gd name="T5" fmla="*/ 39 h 42"/>
                <a:gd name="T6" fmla="*/ 22 w 40"/>
                <a:gd name="T7" fmla="*/ 0 h 42"/>
                <a:gd name="T8" fmla="*/ 40 w 40"/>
                <a:gd name="T9" fmla="*/ 19 h 42"/>
              </a:gdLst>
              <a:ahLst/>
              <a:cxnLst>
                <a:cxn ang="0">
                  <a:pos x="T0" y="T1"/>
                </a:cxn>
                <a:cxn ang="0">
                  <a:pos x="T2" y="T3"/>
                </a:cxn>
                <a:cxn ang="0">
                  <a:pos x="T4" y="T5"/>
                </a:cxn>
                <a:cxn ang="0">
                  <a:pos x="T6" y="T7"/>
                </a:cxn>
                <a:cxn ang="0">
                  <a:pos x="T8" y="T9"/>
                </a:cxn>
              </a:cxnLst>
              <a:rect l="0" t="0" r="r" b="b"/>
              <a:pathLst>
                <a:path w="40" h="42">
                  <a:moveTo>
                    <a:pt x="40" y="19"/>
                  </a:moveTo>
                  <a:cubicBezTo>
                    <a:pt x="3" y="42"/>
                    <a:pt x="3" y="42"/>
                    <a:pt x="3" y="42"/>
                  </a:cubicBezTo>
                  <a:cubicBezTo>
                    <a:pt x="2" y="41"/>
                    <a:pt x="1" y="40"/>
                    <a:pt x="0" y="39"/>
                  </a:cubicBezTo>
                  <a:cubicBezTo>
                    <a:pt x="22" y="0"/>
                    <a:pt x="22" y="0"/>
                    <a:pt x="22" y="0"/>
                  </a:cubicBezTo>
                  <a:cubicBezTo>
                    <a:pt x="30" y="5"/>
                    <a:pt x="36" y="11"/>
                    <a:pt x="4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08" name="Freeform 33"/>
            <p:cNvSpPr/>
            <p:nvPr/>
          </p:nvSpPr>
          <p:spPr bwMode="auto">
            <a:xfrm>
              <a:off x="1147763" y="2328863"/>
              <a:ext cx="26988" cy="49213"/>
            </a:xfrm>
            <a:custGeom>
              <a:avLst/>
              <a:gdLst>
                <a:gd name="T0" fmla="*/ 26 w 26"/>
                <a:gd name="T1" fmla="*/ 7 h 46"/>
                <a:gd name="T2" fmla="*/ 4 w 26"/>
                <a:gd name="T3" fmla="*/ 46 h 46"/>
                <a:gd name="T4" fmla="*/ 0 w 26"/>
                <a:gd name="T5" fmla="*/ 45 h 46"/>
                <a:gd name="T6" fmla="*/ 0 w 26"/>
                <a:gd name="T7" fmla="*/ 0 h 46"/>
                <a:gd name="T8" fmla="*/ 26 w 26"/>
                <a:gd name="T9" fmla="*/ 7 h 46"/>
              </a:gdLst>
              <a:ahLst/>
              <a:cxnLst>
                <a:cxn ang="0">
                  <a:pos x="T0" y="T1"/>
                </a:cxn>
                <a:cxn ang="0">
                  <a:pos x="T2" y="T3"/>
                </a:cxn>
                <a:cxn ang="0">
                  <a:pos x="T4" y="T5"/>
                </a:cxn>
                <a:cxn ang="0">
                  <a:pos x="T6" y="T7"/>
                </a:cxn>
                <a:cxn ang="0">
                  <a:pos x="T8" y="T9"/>
                </a:cxn>
              </a:cxnLst>
              <a:rect l="0" t="0" r="r" b="b"/>
              <a:pathLst>
                <a:path w="26" h="46">
                  <a:moveTo>
                    <a:pt x="26" y="7"/>
                  </a:moveTo>
                  <a:cubicBezTo>
                    <a:pt x="4" y="46"/>
                    <a:pt x="4" y="46"/>
                    <a:pt x="4" y="46"/>
                  </a:cubicBezTo>
                  <a:cubicBezTo>
                    <a:pt x="3" y="46"/>
                    <a:pt x="2" y="45"/>
                    <a:pt x="0" y="45"/>
                  </a:cubicBezTo>
                  <a:cubicBezTo>
                    <a:pt x="0" y="0"/>
                    <a:pt x="0" y="0"/>
                    <a:pt x="0" y="0"/>
                  </a:cubicBezTo>
                  <a:cubicBezTo>
                    <a:pt x="10" y="0"/>
                    <a:pt x="18" y="3"/>
                    <a:pt x="2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09" name="Freeform 34"/>
            <p:cNvSpPr/>
            <p:nvPr/>
          </p:nvSpPr>
          <p:spPr bwMode="auto">
            <a:xfrm>
              <a:off x="1120775" y="2328863"/>
              <a:ext cx="25400" cy="49213"/>
            </a:xfrm>
            <a:custGeom>
              <a:avLst/>
              <a:gdLst>
                <a:gd name="T0" fmla="*/ 25 w 25"/>
                <a:gd name="T1" fmla="*/ 0 h 46"/>
                <a:gd name="T2" fmla="*/ 25 w 25"/>
                <a:gd name="T3" fmla="*/ 45 h 46"/>
                <a:gd name="T4" fmla="*/ 21 w 25"/>
                <a:gd name="T5" fmla="*/ 46 h 46"/>
                <a:gd name="T6" fmla="*/ 0 w 25"/>
                <a:gd name="T7" fmla="*/ 7 h 46"/>
                <a:gd name="T8" fmla="*/ 25 w 25"/>
                <a:gd name="T9" fmla="*/ 0 h 46"/>
              </a:gdLst>
              <a:ahLst/>
              <a:cxnLst>
                <a:cxn ang="0">
                  <a:pos x="T0" y="T1"/>
                </a:cxn>
                <a:cxn ang="0">
                  <a:pos x="T2" y="T3"/>
                </a:cxn>
                <a:cxn ang="0">
                  <a:pos x="T4" y="T5"/>
                </a:cxn>
                <a:cxn ang="0">
                  <a:pos x="T6" y="T7"/>
                </a:cxn>
                <a:cxn ang="0">
                  <a:pos x="T8" y="T9"/>
                </a:cxn>
              </a:cxnLst>
              <a:rect l="0" t="0" r="r" b="b"/>
              <a:pathLst>
                <a:path w="25" h="46">
                  <a:moveTo>
                    <a:pt x="25" y="0"/>
                  </a:moveTo>
                  <a:cubicBezTo>
                    <a:pt x="25" y="45"/>
                    <a:pt x="25" y="45"/>
                    <a:pt x="25" y="45"/>
                  </a:cubicBezTo>
                  <a:cubicBezTo>
                    <a:pt x="24" y="45"/>
                    <a:pt x="22" y="46"/>
                    <a:pt x="21" y="46"/>
                  </a:cubicBezTo>
                  <a:cubicBezTo>
                    <a:pt x="0" y="7"/>
                    <a:pt x="0" y="7"/>
                    <a:pt x="0" y="7"/>
                  </a:cubicBezTo>
                  <a:cubicBezTo>
                    <a:pt x="7" y="3"/>
                    <a:pt x="16"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10" name="Freeform 35"/>
            <p:cNvSpPr/>
            <p:nvPr/>
          </p:nvSpPr>
          <p:spPr bwMode="auto">
            <a:xfrm>
              <a:off x="1098550" y="2336801"/>
              <a:ext cx="42863" cy="44450"/>
            </a:xfrm>
            <a:custGeom>
              <a:avLst/>
              <a:gdLst>
                <a:gd name="T0" fmla="*/ 18 w 40"/>
                <a:gd name="T1" fmla="*/ 0 h 42"/>
                <a:gd name="T2" fmla="*/ 40 w 40"/>
                <a:gd name="T3" fmla="*/ 39 h 42"/>
                <a:gd name="T4" fmla="*/ 37 w 40"/>
                <a:gd name="T5" fmla="*/ 42 h 42"/>
                <a:gd name="T6" fmla="*/ 0 w 40"/>
                <a:gd name="T7" fmla="*/ 19 h 42"/>
                <a:gd name="T8" fmla="*/ 18 w 40"/>
                <a:gd name="T9" fmla="*/ 0 h 42"/>
              </a:gdLst>
              <a:ahLst/>
              <a:cxnLst>
                <a:cxn ang="0">
                  <a:pos x="T0" y="T1"/>
                </a:cxn>
                <a:cxn ang="0">
                  <a:pos x="T2" y="T3"/>
                </a:cxn>
                <a:cxn ang="0">
                  <a:pos x="T4" y="T5"/>
                </a:cxn>
                <a:cxn ang="0">
                  <a:pos x="T6" y="T7"/>
                </a:cxn>
                <a:cxn ang="0">
                  <a:pos x="T8" y="T9"/>
                </a:cxn>
              </a:cxnLst>
              <a:rect l="0" t="0" r="r" b="b"/>
              <a:pathLst>
                <a:path w="40" h="42">
                  <a:moveTo>
                    <a:pt x="18" y="0"/>
                  </a:moveTo>
                  <a:cubicBezTo>
                    <a:pt x="40" y="39"/>
                    <a:pt x="40" y="39"/>
                    <a:pt x="40" y="39"/>
                  </a:cubicBezTo>
                  <a:cubicBezTo>
                    <a:pt x="39" y="40"/>
                    <a:pt x="38" y="41"/>
                    <a:pt x="37" y="42"/>
                  </a:cubicBezTo>
                  <a:cubicBezTo>
                    <a:pt x="0" y="19"/>
                    <a:pt x="0" y="19"/>
                    <a:pt x="0" y="19"/>
                  </a:cubicBezTo>
                  <a:cubicBezTo>
                    <a:pt x="4" y="11"/>
                    <a:pt x="11" y="5"/>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11" name="Freeform 36"/>
            <p:cNvSpPr/>
            <p:nvPr/>
          </p:nvSpPr>
          <p:spPr bwMode="auto">
            <a:xfrm>
              <a:off x="1090613" y="2359026"/>
              <a:ext cx="47625" cy="28575"/>
            </a:xfrm>
            <a:custGeom>
              <a:avLst/>
              <a:gdLst>
                <a:gd name="T0" fmla="*/ 7 w 45"/>
                <a:gd name="T1" fmla="*/ 0 h 26"/>
                <a:gd name="T2" fmla="*/ 45 w 45"/>
                <a:gd name="T3" fmla="*/ 22 h 26"/>
                <a:gd name="T4" fmla="*/ 44 w 45"/>
                <a:gd name="T5" fmla="*/ 26 h 26"/>
                <a:gd name="T6" fmla="*/ 0 w 45"/>
                <a:gd name="T7" fmla="*/ 26 h 26"/>
                <a:gd name="T8" fmla="*/ 7 w 45"/>
                <a:gd name="T9" fmla="*/ 0 h 26"/>
              </a:gdLst>
              <a:ahLst/>
              <a:cxnLst>
                <a:cxn ang="0">
                  <a:pos x="T0" y="T1"/>
                </a:cxn>
                <a:cxn ang="0">
                  <a:pos x="T2" y="T3"/>
                </a:cxn>
                <a:cxn ang="0">
                  <a:pos x="T4" y="T5"/>
                </a:cxn>
                <a:cxn ang="0">
                  <a:pos x="T6" y="T7"/>
                </a:cxn>
                <a:cxn ang="0">
                  <a:pos x="T8" y="T9"/>
                </a:cxn>
              </a:cxnLst>
              <a:rect l="0" t="0" r="r" b="b"/>
              <a:pathLst>
                <a:path w="45" h="26">
                  <a:moveTo>
                    <a:pt x="7" y="0"/>
                  </a:moveTo>
                  <a:cubicBezTo>
                    <a:pt x="45" y="22"/>
                    <a:pt x="45" y="22"/>
                    <a:pt x="45" y="22"/>
                  </a:cubicBezTo>
                  <a:cubicBezTo>
                    <a:pt x="44" y="23"/>
                    <a:pt x="44" y="25"/>
                    <a:pt x="44" y="26"/>
                  </a:cubicBezTo>
                  <a:cubicBezTo>
                    <a:pt x="0" y="26"/>
                    <a:pt x="0" y="26"/>
                    <a:pt x="0" y="26"/>
                  </a:cubicBezTo>
                  <a:cubicBezTo>
                    <a:pt x="0" y="16"/>
                    <a:pt x="3" y="7"/>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12" name="Freeform 37"/>
            <p:cNvSpPr/>
            <p:nvPr/>
          </p:nvSpPr>
          <p:spPr bwMode="auto">
            <a:xfrm>
              <a:off x="1090613" y="2389188"/>
              <a:ext cx="47625" cy="26988"/>
            </a:xfrm>
            <a:custGeom>
              <a:avLst/>
              <a:gdLst>
                <a:gd name="T0" fmla="*/ 0 w 45"/>
                <a:gd name="T1" fmla="*/ 0 h 26"/>
                <a:gd name="T2" fmla="*/ 44 w 45"/>
                <a:gd name="T3" fmla="*/ 0 h 26"/>
                <a:gd name="T4" fmla="*/ 45 w 45"/>
                <a:gd name="T5" fmla="*/ 3 h 26"/>
                <a:gd name="T6" fmla="*/ 7 w 45"/>
                <a:gd name="T7" fmla="*/ 26 h 26"/>
                <a:gd name="T8" fmla="*/ 0 w 45"/>
                <a:gd name="T9" fmla="*/ 0 h 26"/>
              </a:gdLst>
              <a:ahLst/>
              <a:cxnLst>
                <a:cxn ang="0">
                  <a:pos x="T0" y="T1"/>
                </a:cxn>
                <a:cxn ang="0">
                  <a:pos x="T2" y="T3"/>
                </a:cxn>
                <a:cxn ang="0">
                  <a:pos x="T4" y="T5"/>
                </a:cxn>
                <a:cxn ang="0">
                  <a:pos x="T6" y="T7"/>
                </a:cxn>
                <a:cxn ang="0">
                  <a:pos x="T8" y="T9"/>
                </a:cxn>
              </a:cxnLst>
              <a:rect l="0" t="0" r="r" b="b"/>
              <a:pathLst>
                <a:path w="45" h="26">
                  <a:moveTo>
                    <a:pt x="0" y="0"/>
                  </a:moveTo>
                  <a:cubicBezTo>
                    <a:pt x="44" y="0"/>
                    <a:pt x="44" y="0"/>
                    <a:pt x="44" y="0"/>
                  </a:cubicBezTo>
                  <a:cubicBezTo>
                    <a:pt x="44" y="1"/>
                    <a:pt x="44" y="2"/>
                    <a:pt x="45" y="3"/>
                  </a:cubicBezTo>
                  <a:cubicBezTo>
                    <a:pt x="7" y="26"/>
                    <a:pt x="7" y="26"/>
                    <a:pt x="7" y="26"/>
                  </a:cubicBezTo>
                  <a:cubicBezTo>
                    <a:pt x="3" y="18"/>
                    <a:pt x="0" y="9"/>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13" name="Freeform 38"/>
            <p:cNvSpPr/>
            <p:nvPr/>
          </p:nvSpPr>
          <p:spPr bwMode="auto">
            <a:xfrm>
              <a:off x="1098550" y="2393951"/>
              <a:ext cx="42863" cy="44450"/>
            </a:xfrm>
            <a:custGeom>
              <a:avLst/>
              <a:gdLst>
                <a:gd name="T0" fmla="*/ 0 w 40"/>
                <a:gd name="T1" fmla="*/ 22 h 42"/>
                <a:gd name="T2" fmla="*/ 37 w 40"/>
                <a:gd name="T3" fmla="*/ 0 h 42"/>
                <a:gd name="T4" fmla="*/ 40 w 40"/>
                <a:gd name="T5" fmla="*/ 3 h 42"/>
                <a:gd name="T6" fmla="*/ 18 w 40"/>
                <a:gd name="T7" fmla="*/ 42 h 42"/>
                <a:gd name="T8" fmla="*/ 0 w 40"/>
                <a:gd name="T9" fmla="*/ 22 h 42"/>
              </a:gdLst>
              <a:ahLst/>
              <a:cxnLst>
                <a:cxn ang="0">
                  <a:pos x="T0" y="T1"/>
                </a:cxn>
                <a:cxn ang="0">
                  <a:pos x="T2" y="T3"/>
                </a:cxn>
                <a:cxn ang="0">
                  <a:pos x="T4" y="T5"/>
                </a:cxn>
                <a:cxn ang="0">
                  <a:pos x="T6" y="T7"/>
                </a:cxn>
                <a:cxn ang="0">
                  <a:pos x="T8" y="T9"/>
                </a:cxn>
              </a:cxnLst>
              <a:rect l="0" t="0" r="r" b="b"/>
              <a:pathLst>
                <a:path w="40" h="42">
                  <a:moveTo>
                    <a:pt x="0" y="22"/>
                  </a:moveTo>
                  <a:cubicBezTo>
                    <a:pt x="37" y="0"/>
                    <a:pt x="37" y="0"/>
                    <a:pt x="37" y="0"/>
                  </a:cubicBezTo>
                  <a:cubicBezTo>
                    <a:pt x="38" y="1"/>
                    <a:pt x="39" y="2"/>
                    <a:pt x="40" y="3"/>
                  </a:cubicBezTo>
                  <a:cubicBezTo>
                    <a:pt x="18" y="42"/>
                    <a:pt x="18" y="42"/>
                    <a:pt x="18" y="42"/>
                  </a:cubicBezTo>
                  <a:cubicBezTo>
                    <a:pt x="11" y="37"/>
                    <a:pt x="4" y="30"/>
                    <a:pt x="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14" name="Freeform 39"/>
            <p:cNvSpPr/>
            <p:nvPr/>
          </p:nvSpPr>
          <p:spPr bwMode="auto">
            <a:xfrm>
              <a:off x="1120775" y="2397126"/>
              <a:ext cx="25400" cy="49213"/>
            </a:xfrm>
            <a:custGeom>
              <a:avLst/>
              <a:gdLst>
                <a:gd name="T0" fmla="*/ 0 w 25"/>
                <a:gd name="T1" fmla="*/ 39 h 46"/>
                <a:gd name="T2" fmla="*/ 21 w 25"/>
                <a:gd name="T3" fmla="*/ 0 h 46"/>
                <a:gd name="T4" fmla="*/ 25 w 25"/>
                <a:gd name="T5" fmla="*/ 1 h 46"/>
                <a:gd name="T6" fmla="*/ 25 w 25"/>
                <a:gd name="T7" fmla="*/ 46 h 46"/>
                <a:gd name="T8" fmla="*/ 0 w 25"/>
                <a:gd name="T9" fmla="*/ 39 h 46"/>
              </a:gdLst>
              <a:ahLst/>
              <a:cxnLst>
                <a:cxn ang="0">
                  <a:pos x="T0" y="T1"/>
                </a:cxn>
                <a:cxn ang="0">
                  <a:pos x="T2" y="T3"/>
                </a:cxn>
                <a:cxn ang="0">
                  <a:pos x="T4" y="T5"/>
                </a:cxn>
                <a:cxn ang="0">
                  <a:pos x="T6" y="T7"/>
                </a:cxn>
                <a:cxn ang="0">
                  <a:pos x="T8" y="T9"/>
                </a:cxn>
              </a:cxnLst>
              <a:rect l="0" t="0" r="r" b="b"/>
              <a:pathLst>
                <a:path w="25" h="46">
                  <a:moveTo>
                    <a:pt x="0" y="39"/>
                  </a:moveTo>
                  <a:cubicBezTo>
                    <a:pt x="21" y="0"/>
                    <a:pt x="21" y="0"/>
                    <a:pt x="21" y="0"/>
                  </a:cubicBezTo>
                  <a:cubicBezTo>
                    <a:pt x="22" y="1"/>
                    <a:pt x="24" y="1"/>
                    <a:pt x="25" y="1"/>
                  </a:cubicBezTo>
                  <a:cubicBezTo>
                    <a:pt x="25" y="46"/>
                    <a:pt x="25" y="46"/>
                    <a:pt x="25" y="46"/>
                  </a:cubicBezTo>
                  <a:cubicBezTo>
                    <a:pt x="16" y="46"/>
                    <a:pt x="7" y="44"/>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15" name="Freeform 40"/>
            <p:cNvSpPr/>
            <p:nvPr/>
          </p:nvSpPr>
          <p:spPr bwMode="auto">
            <a:xfrm>
              <a:off x="1147763" y="2397126"/>
              <a:ext cx="26988" cy="49213"/>
            </a:xfrm>
            <a:custGeom>
              <a:avLst/>
              <a:gdLst>
                <a:gd name="T0" fmla="*/ 0 w 26"/>
                <a:gd name="T1" fmla="*/ 46 h 46"/>
                <a:gd name="T2" fmla="*/ 0 w 26"/>
                <a:gd name="T3" fmla="*/ 1 h 46"/>
                <a:gd name="T4" fmla="*/ 4 w 26"/>
                <a:gd name="T5" fmla="*/ 0 h 46"/>
                <a:gd name="T6" fmla="*/ 26 w 26"/>
                <a:gd name="T7" fmla="*/ 39 h 46"/>
                <a:gd name="T8" fmla="*/ 0 w 26"/>
                <a:gd name="T9" fmla="*/ 46 h 46"/>
              </a:gdLst>
              <a:ahLst/>
              <a:cxnLst>
                <a:cxn ang="0">
                  <a:pos x="T0" y="T1"/>
                </a:cxn>
                <a:cxn ang="0">
                  <a:pos x="T2" y="T3"/>
                </a:cxn>
                <a:cxn ang="0">
                  <a:pos x="T4" y="T5"/>
                </a:cxn>
                <a:cxn ang="0">
                  <a:pos x="T6" y="T7"/>
                </a:cxn>
                <a:cxn ang="0">
                  <a:pos x="T8" y="T9"/>
                </a:cxn>
              </a:cxnLst>
              <a:rect l="0" t="0" r="r" b="b"/>
              <a:pathLst>
                <a:path w="26" h="46">
                  <a:moveTo>
                    <a:pt x="0" y="46"/>
                  </a:moveTo>
                  <a:cubicBezTo>
                    <a:pt x="0" y="1"/>
                    <a:pt x="0" y="1"/>
                    <a:pt x="0" y="1"/>
                  </a:cubicBezTo>
                  <a:cubicBezTo>
                    <a:pt x="2" y="1"/>
                    <a:pt x="3" y="1"/>
                    <a:pt x="4" y="0"/>
                  </a:cubicBezTo>
                  <a:cubicBezTo>
                    <a:pt x="26" y="39"/>
                    <a:pt x="26" y="39"/>
                    <a:pt x="26" y="39"/>
                  </a:cubicBezTo>
                  <a:cubicBezTo>
                    <a:pt x="18" y="44"/>
                    <a:pt x="10" y="46"/>
                    <a:pt x="0"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16" name="Freeform 41"/>
            <p:cNvSpPr/>
            <p:nvPr/>
          </p:nvSpPr>
          <p:spPr bwMode="auto">
            <a:xfrm>
              <a:off x="1152525" y="2393951"/>
              <a:ext cx="42863" cy="44450"/>
            </a:xfrm>
            <a:custGeom>
              <a:avLst/>
              <a:gdLst>
                <a:gd name="T0" fmla="*/ 22 w 40"/>
                <a:gd name="T1" fmla="*/ 42 h 42"/>
                <a:gd name="T2" fmla="*/ 0 w 40"/>
                <a:gd name="T3" fmla="*/ 3 h 42"/>
                <a:gd name="T4" fmla="*/ 3 w 40"/>
                <a:gd name="T5" fmla="*/ 0 h 42"/>
                <a:gd name="T6" fmla="*/ 40 w 40"/>
                <a:gd name="T7" fmla="*/ 22 h 42"/>
                <a:gd name="T8" fmla="*/ 22 w 40"/>
                <a:gd name="T9" fmla="*/ 42 h 42"/>
              </a:gdLst>
              <a:ahLst/>
              <a:cxnLst>
                <a:cxn ang="0">
                  <a:pos x="T0" y="T1"/>
                </a:cxn>
                <a:cxn ang="0">
                  <a:pos x="T2" y="T3"/>
                </a:cxn>
                <a:cxn ang="0">
                  <a:pos x="T4" y="T5"/>
                </a:cxn>
                <a:cxn ang="0">
                  <a:pos x="T6" y="T7"/>
                </a:cxn>
                <a:cxn ang="0">
                  <a:pos x="T8" y="T9"/>
                </a:cxn>
              </a:cxnLst>
              <a:rect l="0" t="0" r="r" b="b"/>
              <a:pathLst>
                <a:path w="40" h="42">
                  <a:moveTo>
                    <a:pt x="22" y="42"/>
                  </a:moveTo>
                  <a:cubicBezTo>
                    <a:pt x="0" y="3"/>
                    <a:pt x="0" y="3"/>
                    <a:pt x="0" y="3"/>
                  </a:cubicBezTo>
                  <a:cubicBezTo>
                    <a:pt x="1" y="2"/>
                    <a:pt x="2" y="1"/>
                    <a:pt x="3" y="0"/>
                  </a:cubicBezTo>
                  <a:cubicBezTo>
                    <a:pt x="40" y="22"/>
                    <a:pt x="40" y="22"/>
                    <a:pt x="40" y="22"/>
                  </a:cubicBezTo>
                  <a:cubicBezTo>
                    <a:pt x="36" y="30"/>
                    <a:pt x="30" y="37"/>
                    <a:pt x="22"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17" name="Freeform 42"/>
            <p:cNvSpPr/>
            <p:nvPr/>
          </p:nvSpPr>
          <p:spPr bwMode="auto">
            <a:xfrm>
              <a:off x="1157288" y="2389188"/>
              <a:ext cx="46038" cy="26988"/>
            </a:xfrm>
            <a:custGeom>
              <a:avLst/>
              <a:gdLst>
                <a:gd name="T0" fmla="*/ 37 w 44"/>
                <a:gd name="T1" fmla="*/ 26 h 26"/>
                <a:gd name="T2" fmla="*/ 0 w 44"/>
                <a:gd name="T3" fmla="*/ 3 h 26"/>
                <a:gd name="T4" fmla="*/ 1 w 44"/>
                <a:gd name="T5" fmla="*/ 0 h 26"/>
                <a:gd name="T6" fmla="*/ 44 w 44"/>
                <a:gd name="T7" fmla="*/ 0 h 26"/>
                <a:gd name="T8" fmla="*/ 37 w 44"/>
                <a:gd name="T9" fmla="*/ 26 h 26"/>
              </a:gdLst>
              <a:ahLst/>
              <a:cxnLst>
                <a:cxn ang="0">
                  <a:pos x="T0" y="T1"/>
                </a:cxn>
                <a:cxn ang="0">
                  <a:pos x="T2" y="T3"/>
                </a:cxn>
                <a:cxn ang="0">
                  <a:pos x="T4" y="T5"/>
                </a:cxn>
                <a:cxn ang="0">
                  <a:pos x="T6" y="T7"/>
                </a:cxn>
                <a:cxn ang="0">
                  <a:pos x="T8" y="T9"/>
                </a:cxn>
              </a:cxnLst>
              <a:rect l="0" t="0" r="r" b="b"/>
              <a:pathLst>
                <a:path w="44" h="26">
                  <a:moveTo>
                    <a:pt x="37" y="26"/>
                  </a:moveTo>
                  <a:cubicBezTo>
                    <a:pt x="0" y="3"/>
                    <a:pt x="0" y="3"/>
                    <a:pt x="0" y="3"/>
                  </a:cubicBezTo>
                  <a:cubicBezTo>
                    <a:pt x="0" y="2"/>
                    <a:pt x="1" y="1"/>
                    <a:pt x="1" y="0"/>
                  </a:cubicBezTo>
                  <a:cubicBezTo>
                    <a:pt x="44" y="0"/>
                    <a:pt x="44" y="0"/>
                    <a:pt x="44" y="0"/>
                  </a:cubicBezTo>
                  <a:cubicBezTo>
                    <a:pt x="44" y="9"/>
                    <a:pt x="41" y="18"/>
                    <a:pt x="37"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18" name="Freeform 43"/>
            <p:cNvSpPr/>
            <p:nvPr/>
          </p:nvSpPr>
          <p:spPr bwMode="auto">
            <a:xfrm>
              <a:off x="1211263" y="2414588"/>
              <a:ext cx="98425" cy="103188"/>
            </a:xfrm>
            <a:custGeom>
              <a:avLst/>
              <a:gdLst>
                <a:gd name="T0" fmla="*/ 93 w 93"/>
                <a:gd name="T1" fmla="*/ 45 h 97"/>
                <a:gd name="T2" fmla="*/ 92 w 93"/>
                <a:gd name="T3" fmla="*/ 40 h 97"/>
                <a:gd name="T4" fmla="*/ 85 w 93"/>
                <a:gd name="T5" fmla="*/ 34 h 97"/>
                <a:gd name="T6" fmla="*/ 83 w 93"/>
                <a:gd name="T7" fmla="*/ 30 h 97"/>
                <a:gd name="T8" fmla="*/ 84 w 93"/>
                <a:gd name="T9" fmla="*/ 21 h 97"/>
                <a:gd name="T10" fmla="*/ 81 w 93"/>
                <a:gd name="T11" fmla="*/ 17 h 97"/>
                <a:gd name="T12" fmla="*/ 72 w 93"/>
                <a:gd name="T13" fmla="*/ 16 h 97"/>
                <a:gd name="T14" fmla="*/ 69 w 93"/>
                <a:gd name="T15" fmla="*/ 13 h 97"/>
                <a:gd name="T16" fmla="*/ 65 w 93"/>
                <a:gd name="T17" fmla="*/ 4 h 97"/>
                <a:gd name="T18" fmla="*/ 61 w 93"/>
                <a:gd name="T19" fmla="*/ 3 h 97"/>
                <a:gd name="T20" fmla="*/ 53 w 93"/>
                <a:gd name="T21" fmla="*/ 7 h 97"/>
                <a:gd name="T22" fmla="*/ 48 w 93"/>
                <a:gd name="T23" fmla="*/ 6 h 97"/>
                <a:gd name="T24" fmla="*/ 44 w 93"/>
                <a:gd name="T25" fmla="*/ 0 h 97"/>
                <a:gd name="T26" fmla="*/ 38 w 93"/>
                <a:gd name="T27" fmla="*/ 7 h 97"/>
                <a:gd name="T28" fmla="*/ 34 w 93"/>
                <a:gd name="T29" fmla="*/ 8 h 97"/>
                <a:gd name="T30" fmla="*/ 25 w 93"/>
                <a:gd name="T31" fmla="*/ 6 h 97"/>
                <a:gd name="T32" fmla="*/ 21 w 93"/>
                <a:gd name="T33" fmla="*/ 8 h 97"/>
                <a:gd name="T34" fmla="*/ 19 w 93"/>
                <a:gd name="T35" fmla="*/ 17 h 97"/>
                <a:gd name="T36" fmla="*/ 16 w 93"/>
                <a:gd name="T37" fmla="*/ 21 h 97"/>
                <a:gd name="T38" fmla="*/ 7 w 93"/>
                <a:gd name="T39" fmla="*/ 23 h 97"/>
                <a:gd name="T40" fmla="*/ 5 w 93"/>
                <a:gd name="T41" fmla="*/ 27 h 97"/>
                <a:gd name="T42" fmla="*/ 8 w 93"/>
                <a:gd name="T43" fmla="*/ 36 h 97"/>
                <a:gd name="T44" fmla="*/ 6 w 93"/>
                <a:gd name="T45" fmla="*/ 41 h 97"/>
                <a:gd name="T46" fmla="*/ 0 w 93"/>
                <a:gd name="T47" fmla="*/ 48 h 97"/>
                <a:gd name="T48" fmla="*/ 0 w 93"/>
                <a:gd name="T49" fmla="*/ 53 h 97"/>
                <a:gd name="T50" fmla="*/ 7 w 93"/>
                <a:gd name="T51" fmla="*/ 59 h 97"/>
                <a:gd name="T52" fmla="*/ 8 w 93"/>
                <a:gd name="T53" fmla="*/ 64 h 97"/>
                <a:gd name="T54" fmla="*/ 6 w 93"/>
                <a:gd name="T55" fmla="*/ 73 h 97"/>
                <a:gd name="T56" fmla="*/ 9 w 93"/>
                <a:gd name="T57" fmla="*/ 77 h 97"/>
                <a:gd name="T58" fmla="*/ 18 w 93"/>
                <a:gd name="T59" fmla="*/ 79 h 97"/>
                <a:gd name="T60" fmla="*/ 21 w 93"/>
                <a:gd name="T61" fmla="*/ 82 h 97"/>
                <a:gd name="T62" fmla="*/ 24 w 93"/>
                <a:gd name="T63" fmla="*/ 91 h 97"/>
                <a:gd name="T64" fmla="*/ 28 w 93"/>
                <a:gd name="T65" fmla="*/ 93 h 97"/>
                <a:gd name="T66" fmla="*/ 37 w 93"/>
                <a:gd name="T67" fmla="*/ 90 h 97"/>
                <a:gd name="T68" fmla="*/ 41 w 93"/>
                <a:gd name="T69" fmla="*/ 91 h 97"/>
                <a:gd name="T70" fmla="*/ 46 w 93"/>
                <a:gd name="T71" fmla="*/ 97 h 97"/>
                <a:gd name="T72" fmla="*/ 51 w 93"/>
                <a:gd name="T73" fmla="*/ 91 h 97"/>
                <a:gd name="T74" fmla="*/ 56 w 93"/>
                <a:gd name="T75" fmla="*/ 90 h 97"/>
                <a:gd name="T76" fmla="*/ 64 w 93"/>
                <a:gd name="T77" fmla="*/ 93 h 97"/>
                <a:gd name="T78" fmla="*/ 68 w 93"/>
                <a:gd name="T79" fmla="*/ 91 h 97"/>
                <a:gd name="T80" fmla="*/ 71 w 93"/>
                <a:gd name="T81" fmla="*/ 82 h 97"/>
                <a:gd name="T82" fmla="*/ 75 w 93"/>
                <a:gd name="T83" fmla="*/ 79 h 97"/>
                <a:gd name="T84" fmla="*/ 84 w 93"/>
                <a:gd name="T85" fmla="*/ 78 h 97"/>
                <a:gd name="T86" fmla="*/ 86 w 93"/>
                <a:gd name="T87" fmla="*/ 73 h 97"/>
                <a:gd name="T88" fmla="*/ 84 w 93"/>
                <a:gd name="T89" fmla="*/ 64 h 97"/>
                <a:gd name="T90" fmla="*/ 86 w 93"/>
                <a:gd name="T91" fmla="*/ 60 h 97"/>
                <a:gd name="T92" fmla="*/ 93 w 93"/>
                <a:gd name="T93"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97">
                  <a:moveTo>
                    <a:pt x="87" y="49"/>
                  </a:moveTo>
                  <a:cubicBezTo>
                    <a:pt x="93" y="49"/>
                    <a:pt x="93" y="49"/>
                    <a:pt x="93" y="49"/>
                  </a:cubicBezTo>
                  <a:cubicBezTo>
                    <a:pt x="93" y="47"/>
                    <a:pt x="93" y="46"/>
                    <a:pt x="93" y="45"/>
                  </a:cubicBezTo>
                  <a:cubicBezTo>
                    <a:pt x="87" y="45"/>
                    <a:pt x="87" y="45"/>
                    <a:pt x="87" y="45"/>
                  </a:cubicBezTo>
                  <a:cubicBezTo>
                    <a:pt x="87" y="44"/>
                    <a:pt x="87" y="43"/>
                    <a:pt x="87" y="42"/>
                  </a:cubicBezTo>
                  <a:cubicBezTo>
                    <a:pt x="92" y="40"/>
                    <a:pt x="92" y="40"/>
                    <a:pt x="92" y="40"/>
                  </a:cubicBezTo>
                  <a:cubicBezTo>
                    <a:pt x="92" y="39"/>
                    <a:pt x="92" y="37"/>
                    <a:pt x="91" y="36"/>
                  </a:cubicBezTo>
                  <a:cubicBezTo>
                    <a:pt x="86" y="37"/>
                    <a:pt x="86" y="37"/>
                    <a:pt x="86" y="37"/>
                  </a:cubicBezTo>
                  <a:cubicBezTo>
                    <a:pt x="85" y="36"/>
                    <a:pt x="85" y="35"/>
                    <a:pt x="85" y="34"/>
                  </a:cubicBezTo>
                  <a:cubicBezTo>
                    <a:pt x="90" y="32"/>
                    <a:pt x="90" y="32"/>
                    <a:pt x="90" y="32"/>
                  </a:cubicBezTo>
                  <a:cubicBezTo>
                    <a:pt x="89" y="30"/>
                    <a:pt x="89" y="29"/>
                    <a:pt x="88" y="28"/>
                  </a:cubicBezTo>
                  <a:cubicBezTo>
                    <a:pt x="83" y="30"/>
                    <a:pt x="83" y="30"/>
                    <a:pt x="83" y="30"/>
                  </a:cubicBezTo>
                  <a:cubicBezTo>
                    <a:pt x="83" y="29"/>
                    <a:pt x="82" y="28"/>
                    <a:pt x="82" y="27"/>
                  </a:cubicBezTo>
                  <a:cubicBezTo>
                    <a:pt x="86" y="24"/>
                    <a:pt x="86" y="24"/>
                    <a:pt x="86" y="24"/>
                  </a:cubicBezTo>
                  <a:cubicBezTo>
                    <a:pt x="86" y="23"/>
                    <a:pt x="85" y="22"/>
                    <a:pt x="84" y="21"/>
                  </a:cubicBezTo>
                  <a:cubicBezTo>
                    <a:pt x="79" y="23"/>
                    <a:pt x="79" y="23"/>
                    <a:pt x="79" y="23"/>
                  </a:cubicBezTo>
                  <a:cubicBezTo>
                    <a:pt x="79" y="23"/>
                    <a:pt x="78" y="22"/>
                    <a:pt x="78" y="21"/>
                  </a:cubicBezTo>
                  <a:cubicBezTo>
                    <a:pt x="81" y="17"/>
                    <a:pt x="81" y="17"/>
                    <a:pt x="81" y="17"/>
                  </a:cubicBezTo>
                  <a:cubicBezTo>
                    <a:pt x="81" y="16"/>
                    <a:pt x="80" y="15"/>
                    <a:pt x="79" y="14"/>
                  </a:cubicBezTo>
                  <a:cubicBezTo>
                    <a:pt x="74" y="18"/>
                    <a:pt x="74" y="18"/>
                    <a:pt x="74" y="18"/>
                  </a:cubicBezTo>
                  <a:cubicBezTo>
                    <a:pt x="74" y="17"/>
                    <a:pt x="73" y="16"/>
                    <a:pt x="72" y="16"/>
                  </a:cubicBezTo>
                  <a:cubicBezTo>
                    <a:pt x="75" y="11"/>
                    <a:pt x="75" y="11"/>
                    <a:pt x="75" y="11"/>
                  </a:cubicBezTo>
                  <a:cubicBezTo>
                    <a:pt x="74" y="10"/>
                    <a:pt x="73" y="9"/>
                    <a:pt x="72" y="9"/>
                  </a:cubicBezTo>
                  <a:cubicBezTo>
                    <a:pt x="69" y="13"/>
                    <a:pt x="69" y="13"/>
                    <a:pt x="69" y="13"/>
                  </a:cubicBezTo>
                  <a:cubicBezTo>
                    <a:pt x="68" y="13"/>
                    <a:pt x="67" y="12"/>
                    <a:pt x="66" y="12"/>
                  </a:cubicBezTo>
                  <a:cubicBezTo>
                    <a:pt x="68" y="6"/>
                    <a:pt x="68" y="6"/>
                    <a:pt x="68" y="6"/>
                  </a:cubicBezTo>
                  <a:cubicBezTo>
                    <a:pt x="67" y="5"/>
                    <a:pt x="66" y="5"/>
                    <a:pt x="65" y="4"/>
                  </a:cubicBezTo>
                  <a:cubicBezTo>
                    <a:pt x="62" y="9"/>
                    <a:pt x="62" y="9"/>
                    <a:pt x="62" y="9"/>
                  </a:cubicBezTo>
                  <a:cubicBezTo>
                    <a:pt x="61" y="9"/>
                    <a:pt x="61" y="9"/>
                    <a:pt x="60" y="8"/>
                  </a:cubicBezTo>
                  <a:cubicBezTo>
                    <a:pt x="61" y="3"/>
                    <a:pt x="61" y="3"/>
                    <a:pt x="61" y="3"/>
                  </a:cubicBezTo>
                  <a:cubicBezTo>
                    <a:pt x="60" y="2"/>
                    <a:pt x="59" y="2"/>
                    <a:pt x="57" y="2"/>
                  </a:cubicBezTo>
                  <a:cubicBezTo>
                    <a:pt x="55" y="7"/>
                    <a:pt x="55" y="7"/>
                    <a:pt x="55" y="7"/>
                  </a:cubicBezTo>
                  <a:cubicBezTo>
                    <a:pt x="54" y="7"/>
                    <a:pt x="54" y="7"/>
                    <a:pt x="53" y="7"/>
                  </a:cubicBezTo>
                  <a:cubicBezTo>
                    <a:pt x="53" y="1"/>
                    <a:pt x="53" y="1"/>
                    <a:pt x="53" y="1"/>
                  </a:cubicBezTo>
                  <a:cubicBezTo>
                    <a:pt x="52" y="0"/>
                    <a:pt x="50" y="0"/>
                    <a:pt x="49" y="0"/>
                  </a:cubicBezTo>
                  <a:cubicBezTo>
                    <a:pt x="48" y="6"/>
                    <a:pt x="48" y="6"/>
                    <a:pt x="48" y="6"/>
                  </a:cubicBezTo>
                  <a:cubicBezTo>
                    <a:pt x="48" y="6"/>
                    <a:pt x="47" y="6"/>
                    <a:pt x="46" y="6"/>
                  </a:cubicBezTo>
                  <a:cubicBezTo>
                    <a:pt x="46" y="6"/>
                    <a:pt x="46" y="6"/>
                    <a:pt x="45" y="6"/>
                  </a:cubicBezTo>
                  <a:cubicBezTo>
                    <a:pt x="44" y="0"/>
                    <a:pt x="44" y="0"/>
                    <a:pt x="44" y="0"/>
                  </a:cubicBezTo>
                  <a:cubicBezTo>
                    <a:pt x="43" y="0"/>
                    <a:pt x="42" y="0"/>
                    <a:pt x="41" y="1"/>
                  </a:cubicBezTo>
                  <a:cubicBezTo>
                    <a:pt x="41" y="7"/>
                    <a:pt x="41" y="7"/>
                    <a:pt x="41" y="7"/>
                  </a:cubicBezTo>
                  <a:cubicBezTo>
                    <a:pt x="40" y="7"/>
                    <a:pt x="39" y="7"/>
                    <a:pt x="38" y="7"/>
                  </a:cubicBezTo>
                  <a:cubicBezTo>
                    <a:pt x="36" y="1"/>
                    <a:pt x="36" y="1"/>
                    <a:pt x="36" y="1"/>
                  </a:cubicBezTo>
                  <a:cubicBezTo>
                    <a:pt x="35" y="2"/>
                    <a:pt x="34" y="2"/>
                    <a:pt x="33" y="2"/>
                  </a:cubicBezTo>
                  <a:cubicBezTo>
                    <a:pt x="34" y="8"/>
                    <a:pt x="34" y="8"/>
                    <a:pt x="34" y="8"/>
                  </a:cubicBezTo>
                  <a:cubicBezTo>
                    <a:pt x="33" y="9"/>
                    <a:pt x="32" y="9"/>
                    <a:pt x="31" y="9"/>
                  </a:cubicBezTo>
                  <a:cubicBezTo>
                    <a:pt x="28" y="4"/>
                    <a:pt x="28" y="4"/>
                    <a:pt x="28" y="4"/>
                  </a:cubicBezTo>
                  <a:cubicBezTo>
                    <a:pt x="27" y="5"/>
                    <a:pt x="26" y="5"/>
                    <a:pt x="25" y="6"/>
                  </a:cubicBezTo>
                  <a:cubicBezTo>
                    <a:pt x="27" y="11"/>
                    <a:pt x="27" y="11"/>
                    <a:pt x="27" y="11"/>
                  </a:cubicBezTo>
                  <a:cubicBezTo>
                    <a:pt x="26" y="12"/>
                    <a:pt x="26" y="12"/>
                    <a:pt x="25" y="13"/>
                  </a:cubicBezTo>
                  <a:cubicBezTo>
                    <a:pt x="21" y="8"/>
                    <a:pt x="21" y="8"/>
                    <a:pt x="21" y="8"/>
                  </a:cubicBezTo>
                  <a:cubicBezTo>
                    <a:pt x="20" y="9"/>
                    <a:pt x="19" y="10"/>
                    <a:pt x="18" y="10"/>
                  </a:cubicBezTo>
                  <a:cubicBezTo>
                    <a:pt x="21" y="15"/>
                    <a:pt x="21" y="15"/>
                    <a:pt x="21" y="15"/>
                  </a:cubicBezTo>
                  <a:cubicBezTo>
                    <a:pt x="20" y="16"/>
                    <a:pt x="20" y="17"/>
                    <a:pt x="19" y="17"/>
                  </a:cubicBezTo>
                  <a:cubicBezTo>
                    <a:pt x="15" y="14"/>
                    <a:pt x="15" y="14"/>
                    <a:pt x="15" y="14"/>
                  </a:cubicBezTo>
                  <a:cubicBezTo>
                    <a:pt x="14" y="14"/>
                    <a:pt x="13" y="15"/>
                    <a:pt x="12" y="16"/>
                  </a:cubicBezTo>
                  <a:cubicBezTo>
                    <a:pt x="16" y="21"/>
                    <a:pt x="16" y="21"/>
                    <a:pt x="16" y="21"/>
                  </a:cubicBezTo>
                  <a:cubicBezTo>
                    <a:pt x="15" y="21"/>
                    <a:pt x="15" y="22"/>
                    <a:pt x="14" y="23"/>
                  </a:cubicBezTo>
                  <a:cubicBezTo>
                    <a:pt x="9" y="20"/>
                    <a:pt x="9" y="20"/>
                    <a:pt x="9" y="20"/>
                  </a:cubicBezTo>
                  <a:cubicBezTo>
                    <a:pt x="8" y="21"/>
                    <a:pt x="8" y="22"/>
                    <a:pt x="7" y="23"/>
                  </a:cubicBezTo>
                  <a:cubicBezTo>
                    <a:pt x="12" y="27"/>
                    <a:pt x="12" y="27"/>
                    <a:pt x="12" y="27"/>
                  </a:cubicBezTo>
                  <a:cubicBezTo>
                    <a:pt x="11" y="28"/>
                    <a:pt x="11" y="29"/>
                    <a:pt x="10" y="29"/>
                  </a:cubicBezTo>
                  <a:cubicBezTo>
                    <a:pt x="5" y="27"/>
                    <a:pt x="5" y="27"/>
                    <a:pt x="5" y="27"/>
                  </a:cubicBezTo>
                  <a:cubicBezTo>
                    <a:pt x="4" y="29"/>
                    <a:pt x="4" y="30"/>
                    <a:pt x="3" y="31"/>
                  </a:cubicBezTo>
                  <a:cubicBezTo>
                    <a:pt x="8" y="34"/>
                    <a:pt x="8" y="34"/>
                    <a:pt x="8" y="34"/>
                  </a:cubicBezTo>
                  <a:cubicBezTo>
                    <a:pt x="8" y="35"/>
                    <a:pt x="8" y="36"/>
                    <a:pt x="8" y="36"/>
                  </a:cubicBezTo>
                  <a:cubicBezTo>
                    <a:pt x="2" y="36"/>
                    <a:pt x="2" y="36"/>
                    <a:pt x="2" y="36"/>
                  </a:cubicBezTo>
                  <a:cubicBezTo>
                    <a:pt x="2" y="37"/>
                    <a:pt x="1" y="38"/>
                    <a:pt x="1" y="39"/>
                  </a:cubicBezTo>
                  <a:cubicBezTo>
                    <a:pt x="6" y="41"/>
                    <a:pt x="6" y="41"/>
                    <a:pt x="6" y="41"/>
                  </a:cubicBezTo>
                  <a:cubicBezTo>
                    <a:pt x="6" y="42"/>
                    <a:pt x="6" y="43"/>
                    <a:pt x="6" y="44"/>
                  </a:cubicBezTo>
                  <a:cubicBezTo>
                    <a:pt x="0" y="44"/>
                    <a:pt x="0" y="44"/>
                    <a:pt x="0" y="44"/>
                  </a:cubicBezTo>
                  <a:cubicBezTo>
                    <a:pt x="0" y="45"/>
                    <a:pt x="0" y="47"/>
                    <a:pt x="0" y="48"/>
                  </a:cubicBezTo>
                  <a:cubicBezTo>
                    <a:pt x="6" y="49"/>
                    <a:pt x="6" y="49"/>
                    <a:pt x="6" y="49"/>
                  </a:cubicBezTo>
                  <a:cubicBezTo>
                    <a:pt x="6" y="50"/>
                    <a:pt x="6" y="51"/>
                    <a:pt x="6" y="51"/>
                  </a:cubicBezTo>
                  <a:cubicBezTo>
                    <a:pt x="0" y="53"/>
                    <a:pt x="0" y="53"/>
                    <a:pt x="0" y="53"/>
                  </a:cubicBezTo>
                  <a:cubicBezTo>
                    <a:pt x="0" y="54"/>
                    <a:pt x="1" y="55"/>
                    <a:pt x="1" y="57"/>
                  </a:cubicBezTo>
                  <a:cubicBezTo>
                    <a:pt x="6" y="56"/>
                    <a:pt x="6" y="56"/>
                    <a:pt x="6" y="56"/>
                  </a:cubicBezTo>
                  <a:cubicBezTo>
                    <a:pt x="7" y="57"/>
                    <a:pt x="7" y="58"/>
                    <a:pt x="7" y="59"/>
                  </a:cubicBezTo>
                  <a:cubicBezTo>
                    <a:pt x="2" y="61"/>
                    <a:pt x="2" y="61"/>
                    <a:pt x="2" y="61"/>
                  </a:cubicBezTo>
                  <a:cubicBezTo>
                    <a:pt x="2" y="63"/>
                    <a:pt x="2" y="64"/>
                    <a:pt x="3" y="65"/>
                  </a:cubicBezTo>
                  <a:cubicBezTo>
                    <a:pt x="8" y="64"/>
                    <a:pt x="8" y="64"/>
                    <a:pt x="8" y="64"/>
                  </a:cubicBezTo>
                  <a:cubicBezTo>
                    <a:pt x="9" y="65"/>
                    <a:pt x="9" y="65"/>
                    <a:pt x="9" y="66"/>
                  </a:cubicBezTo>
                  <a:cubicBezTo>
                    <a:pt x="5" y="69"/>
                    <a:pt x="5" y="69"/>
                    <a:pt x="5" y="69"/>
                  </a:cubicBezTo>
                  <a:cubicBezTo>
                    <a:pt x="5" y="71"/>
                    <a:pt x="6" y="72"/>
                    <a:pt x="6" y="73"/>
                  </a:cubicBezTo>
                  <a:cubicBezTo>
                    <a:pt x="12" y="70"/>
                    <a:pt x="12" y="70"/>
                    <a:pt x="12" y="70"/>
                  </a:cubicBezTo>
                  <a:cubicBezTo>
                    <a:pt x="12" y="71"/>
                    <a:pt x="13" y="72"/>
                    <a:pt x="13" y="73"/>
                  </a:cubicBezTo>
                  <a:cubicBezTo>
                    <a:pt x="9" y="77"/>
                    <a:pt x="9" y="77"/>
                    <a:pt x="9" y="77"/>
                  </a:cubicBezTo>
                  <a:cubicBezTo>
                    <a:pt x="10" y="78"/>
                    <a:pt x="10" y="79"/>
                    <a:pt x="11" y="80"/>
                  </a:cubicBezTo>
                  <a:cubicBezTo>
                    <a:pt x="16" y="77"/>
                    <a:pt x="16" y="77"/>
                    <a:pt x="16" y="77"/>
                  </a:cubicBezTo>
                  <a:cubicBezTo>
                    <a:pt x="17" y="77"/>
                    <a:pt x="17" y="78"/>
                    <a:pt x="18" y="79"/>
                  </a:cubicBezTo>
                  <a:cubicBezTo>
                    <a:pt x="14" y="84"/>
                    <a:pt x="14" y="84"/>
                    <a:pt x="14" y="84"/>
                  </a:cubicBezTo>
                  <a:cubicBezTo>
                    <a:pt x="15" y="84"/>
                    <a:pt x="16" y="85"/>
                    <a:pt x="17" y="86"/>
                  </a:cubicBezTo>
                  <a:cubicBezTo>
                    <a:pt x="21" y="82"/>
                    <a:pt x="21" y="82"/>
                    <a:pt x="21" y="82"/>
                  </a:cubicBezTo>
                  <a:cubicBezTo>
                    <a:pt x="22" y="82"/>
                    <a:pt x="23" y="83"/>
                    <a:pt x="23" y="84"/>
                  </a:cubicBezTo>
                  <a:cubicBezTo>
                    <a:pt x="21" y="89"/>
                    <a:pt x="21" y="89"/>
                    <a:pt x="21" y="89"/>
                  </a:cubicBezTo>
                  <a:cubicBezTo>
                    <a:pt x="22" y="90"/>
                    <a:pt x="23" y="90"/>
                    <a:pt x="24" y="91"/>
                  </a:cubicBezTo>
                  <a:cubicBezTo>
                    <a:pt x="27" y="86"/>
                    <a:pt x="27" y="86"/>
                    <a:pt x="27" y="86"/>
                  </a:cubicBezTo>
                  <a:cubicBezTo>
                    <a:pt x="28" y="87"/>
                    <a:pt x="29" y="87"/>
                    <a:pt x="30" y="87"/>
                  </a:cubicBezTo>
                  <a:cubicBezTo>
                    <a:pt x="28" y="93"/>
                    <a:pt x="28" y="93"/>
                    <a:pt x="28" y="93"/>
                  </a:cubicBezTo>
                  <a:cubicBezTo>
                    <a:pt x="29" y="94"/>
                    <a:pt x="30" y="94"/>
                    <a:pt x="31" y="94"/>
                  </a:cubicBezTo>
                  <a:cubicBezTo>
                    <a:pt x="34" y="89"/>
                    <a:pt x="34" y="89"/>
                    <a:pt x="34" y="89"/>
                  </a:cubicBezTo>
                  <a:cubicBezTo>
                    <a:pt x="35" y="89"/>
                    <a:pt x="36" y="90"/>
                    <a:pt x="37" y="90"/>
                  </a:cubicBezTo>
                  <a:cubicBezTo>
                    <a:pt x="36" y="96"/>
                    <a:pt x="36" y="96"/>
                    <a:pt x="36" y="96"/>
                  </a:cubicBezTo>
                  <a:cubicBezTo>
                    <a:pt x="37" y="96"/>
                    <a:pt x="38" y="96"/>
                    <a:pt x="40" y="97"/>
                  </a:cubicBezTo>
                  <a:cubicBezTo>
                    <a:pt x="41" y="91"/>
                    <a:pt x="41" y="91"/>
                    <a:pt x="41" y="91"/>
                  </a:cubicBezTo>
                  <a:cubicBezTo>
                    <a:pt x="42" y="91"/>
                    <a:pt x="43" y="91"/>
                    <a:pt x="44" y="91"/>
                  </a:cubicBezTo>
                  <a:cubicBezTo>
                    <a:pt x="44" y="97"/>
                    <a:pt x="44" y="97"/>
                    <a:pt x="44" y="97"/>
                  </a:cubicBezTo>
                  <a:cubicBezTo>
                    <a:pt x="45" y="97"/>
                    <a:pt x="46" y="97"/>
                    <a:pt x="46" y="97"/>
                  </a:cubicBezTo>
                  <a:cubicBezTo>
                    <a:pt x="47" y="97"/>
                    <a:pt x="47" y="97"/>
                    <a:pt x="48" y="97"/>
                  </a:cubicBezTo>
                  <a:cubicBezTo>
                    <a:pt x="48" y="91"/>
                    <a:pt x="48" y="91"/>
                    <a:pt x="48" y="91"/>
                  </a:cubicBezTo>
                  <a:cubicBezTo>
                    <a:pt x="49" y="91"/>
                    <a:pt x="50" y="91"/>
                    <a:pt x="51" y="91"/>
                  </a:cubicBezTo>
                  <a:cubicBezTo>
                    <a:pt x="53" y="97"/>
                    <a:pt x="53" y="97"/>
                    <a:pt x="53" y="97"/>
                  </a:cubicBezTo>
                  <a:cubicBezTo>
                    <a:pt x="54" y="96"/>
                    <a:pt x="55" y="96"/>
                    <a:pt x="56" y="96"/>
                  </a:cubicBezTo>
                  <a:cubicBezTo>
                    <a:pt x="56" y="90"/>
                    <a:pt x="56" y="90"/>
                    <a:pt x="56" y="90"/>
                  </a:cubicBezTo>
                  <a:cubicBezTo>
                    <a:pt x="57" y="90"/>
                    <a:pt x="57" y="90"/>
                    <a:pt x="58" y="89"/>
                  </a:cubicBezTo>
                  <a:cubicBezTo>
                    <a:pt x="61" y="95"/>
                    <a:pt x="61" y="95"/>
                    <a:pt x="61" y="95"/>
                  </a:cubicBezTo>
                  <a:cubicBezTo>
                    <a:pt x="62" y="94"/>
                    <a:pt x="63" y="94"/>
                    <a:pt x="64" y="93"/>
                  </a:cubicBezTo>
                  <a:cubicBezTo>
                    <a:pt x="63" y="88"/>
                    <a:pt x="63" y="88"/>
                    <a:pt x="63" y="88"/>
                  </a:cubicBezTo>
                  <a:cubicBezTo>
                    <a:pt x="63" y="87"/>
                    <a:pt x="64" y="87"/>
                    <a:pt x="65" y="86"/>
                  </a:cubicBezTo>
                  <a:cubicBezTo>
                    <a:pt x="68" y="91"/>
                    <a:pt x="68" y="91"/>
                    <a:pt x="68" y="91"/>
                  </a:cubicBezTo>
                  <a:cubicBezTo>
                    <a:pt x="69" y="91"/>
                    <a:pt x="71" y="90"/>
                    <a:pt x="72" y="89"/>
                  </a:cubicBezTo>
                  <a:cubicBezTo>
                    <a:pt x="69" y="84"/>
                    <a:pt x="69" y="84"/>
                    <a:pt x="69" y="84"/>
                  </a:cubicBezTo>
                  <a:cubicBezTo>
                    <a:pt x="70" y="83"/>
                    <a:pt x="71" y="83"/>
                    <a:pt x="71" y="82"/>
                  </a:cubicBezTo>
                  <a:cubicBezTo>
                    <a:pt x="75" y="87"/>
                    <a:pt x="75" y="87"/>
                    <a:pt x="75" y="87"/>
                  </a:cubicBezTo>
                  <a:cubicBezTo>
                    <a:pt x="76" y="86"/>
                    <a:pt x="77" y="85"/>
                    <a:pt x="78" y="84"/>
                  </a:cubicBezTo>
                  <a:cubicBezTo>
                    <a:pt x="75" y="79"/>
                    <a:pt x="75" y="79"/>
                    <a:pt x="75" y="79"/>
                  </a:cubicBezTo>
                  <a:cubicBezTo>
                    <a:pt x="75" y="79"/>
                    <a:pt x="76" y="78"/>
                    <a:pt x="77" y="77"/>
                  </a:cubicBezTo>
                  <a:cubicBezTo>
                    <a:pt x="81" y="81"/>
                    <a:pt x="81" y="81"/>
                    <a:pt x="81" y="81"/>
                  </a:cubicBezTo>
                  <a:cubicBezTo>
                    <a:pt x="82" y="80"/>
                    <a:pt x="83" y="79"/>
                    <a:pt x="84" y="78"/>
                  </a:cubicBezTo>
                  <a:cubicBezTo>
                    <a:pt x="80" y="73"/>
                    <a:pt x="80" y="73"/>
                    <a:pt x="80" y="73"/>
                  </a:cubicBezTo>
                  <a:cubicBezTo>
                    <a:pt x="80" y="73"/>
                    <a:pt x="81" y="72"/>
                    <a:pt x="81" y="71"/>
                  </a:cubicBezTo>
                  <a:cubicBezTo>
                    <a:pt x="86" y="73"/>
                    <a:pt x="86" y="73"/>
                    <a:pt x="86" y="73"/>
                  </a:cubicBezTo>
                  <a:cubicBezTo>
                    <a:pt x="87" y="72"/>
                    <a:pt x="87" y="71"/>
                    <a:pt x="88" y="70"/>
                  </a:cubicBezTo>
                  <a:cubicBezTo>
                    <a:pt x="83" y="67"/>
                    <a:pt x="83" y="67"/>
                    <a:pt x="83" y="67"/>
                  </a:cubicBezTo>
                  <a:cubicBezTo>
                    <a:pt x="84" y="66"/>
                    <a:pt x="84" y="65"/>
                    <a:pt x="84" y="64"/>
                  </a:cubicBezTo>
                  <a:cubicBezTo>
                    <a:pt x="90" y="66"/>
                    <a:pt x="90" y="66"/>
                    <a:pt x="90" y="66"/>
                  </a:cubicBezTo>
                  <a:cubicBezTo>
                    <a:pt x="90" y="64"/>
                    <a:pt x="91" y="63"/>
                    <a:pt x="91" y="62"/>
                  </a:cubicBezTo>
                  <a:cubicBezTo>
                    <a:pt x="86" y="60"/>
                    <a:pt x="86" y="60"/>
                    <a:pt x="86" y="60"/>
                  </a:cubicBezTo>
                  <a:cubicBezTo>
                    <a:pt x="86" y="59"/>
                    <a:pt x="86" y="58"/>
                    <a:pt x="86" y="57"/>
                  </a:cubicBezTo>
                  <a:cubicBezTo>
                    <a:pt x="92" y="57"/>
                    <a:pt x="92" y="57"/>
                    <a:pt x="92" y="57"/>
                  </a:cubicBezTo>
                  <a:cubicBezTo>
                    <a:pt x="92" y="56"/>
                    <a:pt x="92" y="55"/>
                    <a:pt x="93" y="54"/>
                  </a:cubicBezTo>
                  <a:cubicBezTo>
                    <a:pt x="87" y="52"/>
                    <a:pt x="87" y="52"/>
                    <a:pt x="87" y="52"/>
                  </a:cubicBezTo>
                  <a:cubicBezTo>
                    <a:pt x="87" y="51"/>
                    <a:pt x="87" y="50"/>
                    <a:pt x="8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19" name="Freeform 44"/>
            <p:cNvSpPr/>
            <p:nvPr/>
          </p:nvSpPr>
          <p:spPr bwMode="auto">
            <a:xfrm>
              <a:off x="1268413" y="2446338"/>
              <a:ext cx="31750" cy="19050"/>
            </a:xfrm>
            <a:custGeom>
              <a:avLst/>
              <a:gdLst>
                <a:gd name="T0" fmla="*/ 31 w 31"/>
                <a:gd name="T1" fmla="*/ 18 h 18"/>
                <a:gd name="T2" fmla="*/ 1 w 31"/>
                <a:gd name="T3" fmla="*/ 18 h 18"/>
                <a:gd name="T4" fmla="*/ 0 w 31"/>
                <a:gd name="T5" fmla="*/ 15 h 18"/>
                <a:gd name="T6" fmla="*/ 26 w 31"/>
                <a:gd name="T7" fmla="*/ 0 h 18"/>
                <a:gd name="T8" fmla="*/ 31 w 31"/>
                <a:gd name="T9" fmla="*/ 18 h 18"/>
              </a:gdLst>
              <a:ahLst/>
              <a:cxnLst>
                <a:cxn ang="0">
                  <a:pos x="T0" y="T1"/>
                </a:cxn>
                <a:cxn ang="0">
                  <a:pos x="T2" y="T3"/>
                </a:cxn>
                <a:cxn ang="0">
                  <a:pos x="T4" y="T5"/>
                </a:cxn>
                <a:cxn ang="0">
                  <a:pos x="T6" y="T7"/>
                </a:cxn>
                <a:cxn ang="0">
                  <a:pos x="T8" y="T9"/>
                </a:cxn>
              </a:cxnLst>
              <a:rect l="0" t="0" r="r" b="b"/>
              <a:pathLst>
                <a:path w="31" h="18">
                  <a:moveTo>
                    <a:pt x="31" y="18"/>
                  </a:moveTo>
                  <a:cubicBezTo>
                    <a:pt x="1" y="18"/>
                    <a:pt x="1" y="18"/>
                    <a:pt x="1" y="18"/>
                  </a:cubicBezTo>
                  <a:cubicBezTo>
                    <a:pt x="0" y="17"/>
                    <a:pt x="0" y="16"/>
                    <a:pt x="0" y="15"/>
                  </a:cubicBezTo>
                  <a:cubicBezTo>
                    <a:pt x="26" y="0"/>
                    <a:pt x="26" y="0"/>
                    <a:pt x="26" y="0"/>
                  </a:cubicBezTo>
                  <a:cubicBezTo>
                    <a:pt x="29" y="5"/>
                    <a:pt x="30" y="11"/>
                    <a:pt x="3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20" name="Oval 45"/>
            <p:cNvSpPr>
              <a:spLocks noChangeArrowheads="1"/>
            </p:cNvSpPr>
            <p:nvPr/>
          </p:nvSpPr>
          <p:spPr bwMode="auto">
            <a:xfrm>
              <a:off x="1257300" y="2462213"/>
              <a:ext cx="7938"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21" name="Freeform 46"/>
            <p:cNvSpPr/>
            <p:nvPr/>
          </p:nvSpPr>
          <p:spPr bwMode="auto">
            <a:xfrm>
              <a:off x="1265238" y="2430463"/>
              <a:ext cx="28575" cy="31750"/>
            </a:xfrm>
            <a:custGeom>
              <a:avLst/>
              <a:gdLst>
                <a:gd name="T0" fmla="*/ 28 w 28"/>
                <a:gd name="T1" fmla="*/ 14 h 30"/>
                <a:gd name="T2" fmla="*/ 2 w 28"/>
                <a:gd name="T3" fmla="*/ 30 h 30"/>
                <a:gd name="T4" fmla="*/ 0 w 28"/>
                <a:gd name="T5" fmla="*/ 28 h 30"/>
                <a:gd name="T6" fmla="*/ 15 w 28"/>
                <a:gd name="T7" fmla="*/ 0 h 30"/>
                <a:gd name="T8" fmla="*/ 28 w 28"/>
                <a:gd name="T9" fmla="*/ 14 h 30"/>
              </a:gdLst>
              <a:ahLst/>
              <a:cxnLst>
                <a:cxn ang="0">
                  <a:pos x="T0" y="T1"/>
                </a:cxn>
                <a:cxn ang="0">
                  <a:pos x="T2" y="T3"/>
                </a:cxn>
                <a:cxn ang="0">
                  <a:pos x="T4" y="T5"/>
                </a:cxn>
                <a:cxn ang="0">
                  <a:pos x="T6" y="T7"/>
                </a:cxn>
                <a:cxn ang="0">
                  <a:pos x="T8" y="T9"/>
                </a:cxn>
              </a:cxnLst>
              <a:rect l="0" t="0" r="r" b="b"/>
              <a:pathLst>
                <a:path w="28" h="30">
                  <a:moveTo>
                    <a:pt x="28" y="14"/>
                  </a:moveTo>
                  <a:cubicBezTo>
                    <a:pt x="2" y="30"/>
                    <a:pt x="2" y="30"/>
                    <a:pt x="2" y="30"/>
                  </a:cubicBezTo>
                  <a:cubicBezTo>
                    <a:pt x="2" y="29"/>
                    <a:pt x="1" y="28"/>
                    <a:pt x="0" y="28"/>
                  </a:cubicBezTo>
                  <a:cubicBezTo>
                    <a:pt x="15" y="0"/>
                    <a:pt x="15" y="0"/>
                    <a:pt x="15" y="0"/>
                  </a:cubicBezTo>
                  <a:cubicBezTo>
                    <a:pt x="21" y="4"/>
                    <a:pt x="25" y="8"/>
                    <a:pt x="2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22" name="Freeform 47"/>
            <p:cNvSpPr/>
            <p:nvPr/>
          </p:nvSpPr>
          <p:spPr bwMode="auto">
            <a:xfrm>
              <a:off x="1262063" y="2425701"/>
              <a:ext cx="19050" cy="33338"/>
            </a:xfrm>
            <a:custGeom>
              <a:avLst/>
              <a:gdLst>
                <a:gd name="T0" fmla="*/ 18 w 18"/>
                <a:gd name="T1" fmla="*/ 5 h 32"/>
                <a:gd name="T2" fmla="*/ 3 w 18"/>
                <a:gd name="T3" fmla="*/ 32 h 32"/>
                <a:gd name="T4" fmla="*/ 0 w 18"/>
                <a:gd name="T5" fmla="*/ 31 h 32"/>
                <a:gd name="T6" fmla="*/ 0 w 18"/>
                <a:gd name="T7" fmla="*/ 0 h 32"/>
                <a:gd name="T8" fmla="*/ 18 w 18"/>
                <a:gd name="T9" fmla="*/ 5 h 32"/>
              </a:gdLst>
              <a:ahLst/>
              <a:cxnLst>
                <a:cxn ang="0">
                  <a:pos x="T0" y="T1"/>
                </a:cxn>
                <a:cxn ang="0">
                  <a:pos x="T2" y="T3"/>
                </a:cxn>
                <a:cxn ang="0">
                  <a:pos x="T4" y="T5"/>
                </a:cxn>
                <a:cxn ang="0">
                  <a:pos x="T6" y="T7"/>
                </a:cxn>
                <a:cxn ang="0">
                  <a:pos x="T8" y="T9"/>
                </a:cxn>
              </a:cxnLst>
              <a:rect l="0" t="0" r="r" b="b"/>
              <a:pathLst>
                <a:path w="18" h="32">
                  <a:moveTo>
                    <a:pt x="18" y="5"/>
                  </a:moveTo>
                  <a:cubicBezTo>
                    <a:pt x="3" y="32"/>
                    <a:pt x="3" y="32"/>
                    <a:pt x="3" y="32"/>
                  </a:cubicBezTo>
                  <a:cubicBezTo>
                    <a:pt x="2" y="32"/>
                    <a:pt x="1" y="31"/>
                    <a:pt x="0" y="31"/>
                  </a:cubicBezTo>
                  <a:cubicBezTo>
                    <a:pt x="0" y="0"/>
                    <a:pt x="0" y="0"/>
                    <a:pt x="0" y="0"/>
                  </a:cubicBezTo>
                  <a:cubicBezTo>
                    <a:pt x="6" y="0"/>
                    <a:pt x="12" y="2"/>
                    <a:pt x="1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23" name="Freeform 48"/>
            <p:cNvSpPr/>
            <p:nvPr/>
          </p:nvSpPr>
          <p:spPr bwMode="auto">
            <a:xfrm>
              <a:off x="1241425" y="2425701"/>
              <a:ext cx="19050" cy="33338"/>
            </a:xfrm>
            <a:custGeom>
              <a:avLst/>
              <a:gdLst>
                <a:gd name="T0" fmla="*/ 18 w 18"/>
                <a:gd name="T1" fmla="*/ 0 h 32"/>
                <a:gd name="T2" fmla="*/ 18 w 18"/>
                <a:gd name="T3" fmla="*/ 31 h 32"/>
                <a:gd name="T4" fmla="*/ 15 w 18"/>
                <a:gd name="T5" fmla="*/ 32 h 32"/>
                <a:gd name="T6" fmla="*/ 0 w 18"/>
                <a:gd name="T7" fmla="*/ 5 h 32"/>
                <a:gd name="T8" fmla="*/ 18 w 18"/>
                <a:gd name="T9" fmla="*/ 0 h 32"/>
              </a:gdLst>
              <a:ahLst/>
              <a:cxnLst>
                <a:cxn ang="0">
                  <a:pos x="T0" y="T1"/>
                </a:cxn>
                <a:cxn ang="0">
                  <a:pos x="T2" y="T3"/>
                </a:cxn>
                <a:cxn ang="0">
                  <a:pos x="T4" y="T5"/>
                </a:cxn>
                <a:cxn ang="0">
                  <a:pos x="T6" y="T7"/>
                </a:cxn>
                <a:cxn ang="0">
                  <a:pos x="T8" y="T9"/>
                </a:cxn>
              </a:cxnLst>
              <a:rect l="0" t="0" r="r" b="b"/>
              <a:pathLst>
                <a:path w="18" h="32">
                  <a:moveTo>
                    <a:pt x="18" y="0"/>
                  </a:moveTo>
                  <a:cubicBezTo>
                    <a:pt x="18" y="31"/>
                    <a:pt x="18" y="31"/>
                    <a:pt x="18" y="31"/>
                  </a:cubicBezTo>
                  <a:cubicBezTo>
                    <a:pt x="17" y="31"/>
                    <a:pt x="16" y="32"/>
                    <a:pt x="15" y="32"/>
                  </a:cubicBezTo>
                  <a:cubicBezTo>
                    <a:pt x="0" y="5"/>
                    <a:pt x="0" y="5"/>
                    <a:pt x="0" y="5"/>
                  </a:cubicBezTo>
                  <a:cubicBezTo>
                    <a:pt x="6" y="2"/>
                    <a:pt x="12" y="0"/>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24" name="Freeform 49"/>
            <p:cNvSpPr/>
            <p:nvPr/>
          </p:nvSpPr>
          <p:spPr bwMode="auto">
            <a:xfrm>
              <a:off x="1227138" y="2430463"/>
              <a:ext cx="30163" cy="31750"/>
            </a:xfrm>
            <a:custGeom>
              <a:avLst/>
              <a:gdLst>
                <a:gd name="T0" fmla="*/ 13 w 28"/>
                <a:gd name="T1" fmla="*/ 0 h 30"/>
                <a:gd name="T2" fmla="*/ 28 w 28"/>
                <a:gd name="T3" fmla="*/ 28 h 30"/>
                <a:gd name="T4" fmla="*/ 26 w 28"/>
                <a:gd name="T5" fmla="*/ 30 h 30"/>
                <a:gd name="T6" fmla="*/ 0 w 28"/>
                <a:gd name="T7" fmla="*/ 14 h 30"/>
                <a:gd name="T8" fmla="*/ 13 w 28"/>
                <a:gd name="T9" fmla="*/ 0 h 30"/>
              </a:gdLst>
              <a:ahLst/>
              <a:cxnLst>
                <a:cxn ang="0">
                  <a:pos x="T0" y="T1"/>
                </a:cxn>
                <a:cxn ang="0">
                  <a:pos x="T2" y="T3"/>
                </a:cxn>
                <a:cxn ang="0">
                  <a:pos x="T4" y="T5"/>
                </a:cxn>
                <a:cxn ang="0">
                  <a:pos x="T6" y="T7"/>
                </a:cxn>
                <a:cxn ang="0">
                  <a:pos x="T8" y="T9"/>
                </a:cxn>
              </a:cxnLst>
              <a:rect l="0" t="0" r="r" b="b"/>
              <a:pathLst>
                <a:path w="28" h="30">
                  <a:moveTo>
                    <a:pt x="13" y="0"/>
                  </a:moveTo>
                  <a:cubicBezTo>
                    <a:pt x="28" y="28"/>
                    <a:pt x="28" y="28"/>
                    <a:pt x="28" y="28"/>
                  </a:cubicBezTo>
                  <a:cubicBezTo>
                    <a:pt x="27" y="28"/>
                    <a:pt x="26" y="29"/>
                    <a:pt x="26" y="30"/>
                  </a:cubicBezTo>
                  <a:cubicBezTo>
                    <a:pt x="0" y="14"/>
                    <a:pt x="0" y="14"/>
                    <a:pt x="0" y="14"/>
                  </a:cubicBezTo>
                  <a:cubicBezTo>
                    <a:pt x="3" y="8"/>
                    <a:pt x="7" y="4"/>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25" name="Freeform 50"/>
            <p:cNvSpPr/>
            <p:nvPr/>
          </p:nvSpPr>
          <p:spPr bwMode="auto">
            <a:xfrm>
              <a:off x="1220788" y="2446338"/>
              <a:ext cx="33338" cy="19050"/>
            </a:xfrm>
            <a:custGeom>
              <a:avLst/>
              <a:gdLst>
                <a:gd name="T0" fmla="*/ 5 w 31"/>
                <a:gd name="T1" fmla="*/ 0 h 18"/>
                <a:gd name="T2" fmla="*/ 31 w 31"/>
                <a:gd name="T3" fmla="*/ 15 h 18"/>
                <a:gd name="T4" fmla="*/ 30 w 31"/>
                <a:gd name="T5" fmla="*/ 18 h 18"/>
                <a:gd name="T6" fmla="*/ 0 w 31"/>
                <a:gd name="T7" fmla="*/ 18 h 18"/>
                <a:gd name="T8" fmla="*/ 5 w 31"/>
                <a:gd name="T9" fmla="*/ 0 h 18"/>
              </a:gdLst>
              <a:ahLst/>
              <a:cxnLst>
                <a:cxn ang="0">
                  <a:pos x="T0" y="T1"/>
                </a:cxn>
                <a:cxn ang="0">
                  <a:pos x="T2" y="T3"/>
                </a:cxn>
                <a:cxn ang="0">
                  <a:pos x="T4" y="T5"/>
                </a:cxn>
                <a:cxn ang="0">
                  <a:pos x="T6" y="T7"/>
                </a:cxn>
                <a:cxn ang="0">
                  <a:pos x="T8" y="T9"/>
                </a:cxn>
              </a:cxnLst>
              <a:rect l="0" t="0" r="r" b="b"/>
              <a:pathLst>
                <a:path w="31" h="18">
                  <a:moveTo>
                    <a:pt x="5" y="0"/>
                  </a:moveTo>
                  <a:cubicBezTo>
                    <a:pt x="31" y="15"/>
                    <a:pt x="31" y="15"/>
                    <a:pt x="31" y="15"/>
                  </a:cubicBezTo>
                  <a:cubicBezTo>
                    <a:pt x="31" y="16"/>
                    <a:pt x="31" y="17"/>
                    <a:pt x="30" y="18"/>
                  </a:cubicBezTo>
                  <a:cubicBezTo>
                    <a:pt x="0" y="18"/>
                    <a:pt x="0" y="18"/>
                    <a:pt x="0" y="18"/>
                  </a:cubicBezTo>
                  <a:cubicBezTo>
                    <a:pt x="1" y="11"/>
                    <a:pt x="2" y="5"/>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26" name="Freeform 51"/>
            <p:cNvSpPr/>
            <p:nvPr/>
          </p:nvSpPr>
          <p:spPr bwMode="auto">
            <a:xfrm>
              <a:off x="1220788" y="2466976"/>
              <a:ext cx="33338" cy="19050"/>
            </a:xfrm>
            <a:custGeom>
              <a:avLst/>
              <a:gdLst>
                <a:gd name="T0" fmla="*/ 0 w 31"/>
                <a:gd name="T1" fmla="*/ 0 h 19"/>
                <a:gd name="T2" fmla="*/ 30 w 31"/>
                <a:gd name="T3" fmla="*/ 0 h 19"/>
                <a:gd name="T4" fmla="*/ 31 w 31"/>
                <a:gd name="T5" fmla="*/ 3 h 19"/>
                <a:gd name="T6" fmla="*/ 5 w 31"/>
                <a:gd name="T7" fmla="*/ 19 h 19"/>
                <a:gd name="T8" fmla="*/ 0 w 31"/>
                <a:gd name="T9" fmla="*/ 0 h 19"/>
              </a:gdLst>
              <a:ahLst/>
              <a:cxnLst>
                <a:cxn ang="0">
                  <a:pos x="T0" y="T1"/>
                </a:cxn>
                <a:cxn ang="0">
                  <a:pos x="T2" y="T3"/>
                </a:cxn>
                <a:cxn ang="0">
                  <a:pos x="T4" y="T5"/>
                </a:cxn>
                <a:cxn ang="0">
                  <a:pos x="T6" y="T7"/>
                </a:cxn>
                <a:cxn ang="0">
                  <a:pos x="T8" y="T9"/>
                </a:cxn>
              </a:cxnLst>
              <a:rect l="0" t="0" r="r" b="b"/>
              <a:pathLst>
                <a:path w="31" h="19">
                  <a:moveTo>
                    <a:pt x="0" y="0"/>
                  </a:moveTo>
                  <a:cubicBezTo>
                    <a:pt x="30" y="0"/>
                    <a:pt x="30" y="0"/>
                    <a:pt x="30" y="0"/>
                  </a:cubicBezTo>
                  <a:cubicBezTo>
                    <a:pt x="31" y="1"/>
                    <a:pt x="31" y="2"/>
                    <a:pt x="31" y="3"/>
                  </a:cubicBezTo>
                  <a:cubicBezTo>
                    <a:pt x="5" y="19"/>
                    <a:pt x="5" y="19"/>
                    <a:pt x="5" y="19"/>
                  </a:cubicBezTo>
                  <a:cubicBezTo>
                    <a:pt x="2" y="13"/>
                    <a:pt x="1" y="7"/>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27" name="Freeform 52"/>
            <p:cNvSpPr/>
            <p:nvPr/>
          </p:nvSpPr>
          <p:spPr bwMode="auto">
            <a:xfrm>
              <a:off x="1227138" y="2470151"/>
              <a:ext cx="30163" cy="31750"/>
            </a:xfrm>
            <a:custGeom>
              <a:avLst/>
              <a:gdLst>
                <a:gd name="T0" fmla="*/ 0 w 28"/>
                <a:gd name="T1" fmla="*/ 16 h 29"/>
                <a:gd name="T2" fmla="*/ 26 w 28"/>
                <a:gd name="T3" fmla="*/ 0 h 29"/>
                <a:gd name="T4" fmla="*/ 28 w 28"/>
                <a:gd name="T5" fmla="*/ 2 h 29"/>
                <a:gd name="T6" fmla="*/ 13 w 28"/>
                <a:gd name="T7" fmla="*/ 29 h 29"/>
                <a:gd name="T8" fmla="*/ 0 w 28"/>
                <a:gd name="T9" fmla="*/ 16 h 29"/>
              </a:gdLst>
              <a:ahLst/>
              <a:cxnLst>
                <a:cxn ang="0">
                  <a:pos x="T0" y="T1"/>
                </a:cxn>
                <a:cxn ang="0">
                  <a:pos x="T2" y="T3"/>
                </a:cxn>
                <a:cxn ang="0">
                  <a:pos x="T4" y="T5"/>
                </a:cxn>
                <a:cxn ang="0">
                  <a:pos x="T6" y="T7"/>
                </a:cxn>
                <a:cxn ang="0">
                  <a:pos x="T8" y="T9"/>
                </a:cxn>
              </a:cxnLst>
              <a:rect l="0" t="0" r="r" b="b"/>
              <a:pathLst>
                <a:path w="28" h="29">
                  <a:moveTo>
                    <a:pt x="0" y="16"/>
                  </a:moveTo>
                  <a:cubicBezTo>
                    <a:pt x="26" y="0"/>
                    <a:pt x="26" y="0"/>
                    <a:pt x="26" y="0"/>
                  </a:cubicBezTo>
                  <a:cubicBezTo>
                    <a:pt x="26" y="1"/>
                    <a:pt x="27" y="1"/>
                    <a:pt x="28" y="2"/>
                  </a:cubicBezTo>
                  <a:cubicBezTo>
                    <a:pt x="13" y="29"/>
                    <a:pt x="13" y="29"/>
                    <a:pt x="13" y="29"/>
                  </a:cubicBezTo>
                  <a:cubicBezTo>
                    <a:pt x="7" y="26"/>
                    <a:pt x="3" y="21"/>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28" name="Freeform 53"/>
            <p:cNvSpPr/>
            <p:nvPr/>
          </p:nvSpPr>
          <p:spPr bwMode="auto">
            <a:xfrm>
              <a:off x="1241425" y="2473326"/>
              <a:ext cx="19050" cy="33338"/>
            </a:xfrm>
            <a:custGeom>
              <a:avLst/>
              <a:gdLst>
                <a:gd name="T0" fmla="*/ 0 w 18"/>
                <a:gd name="T1" fmla="*/ 27 h 32"/>
                <a:gd name="T2" fmla="*/ 15 w 18"/>
                <a:gd name="T3" fmla="*/ 0 h 32"/>
                <a:gd name="T4" fmla="*/ 18 w 18"/>
                <a:gd name="T5" fmla="*/ 1 h 32"/>
                <a:gd name="T6" fmla="*/ 18 w 18"/>
                <a:gd name="T7" fmla="*/ 32 h 32"/>
                <a:gd name="T8" fmla="*/ 0 w 18"/>
                <a:gd name="T9" fmla="*/ 27 h 32"/>
              </a:gdLst>
              <a:ahLst/>
              <a:cxnLst>
                <a:cxn ang="0">
                  <a:pos x="T0" y="T1"/>
                </a:cxn>
                <a:cxn ang="0">
                  <a:pos x="T2" y="T3"/>
                </a:cxn>
                <a:cxn ang="0">
                  <a:pos x="T4" y="T5"/>
                </a:cxn>
                <a:cxn ang="0">
                  <a:pos x="T6" y="T7"/>
                </a:cxn>
                <a:cxn ang="0">
                  <a:pos x="T8" y="T9"/>
                </a:cxn>
              </a:cxnLst>
              <a:rect l="0" t="0" r="r" b="b"/>
              <a:pathLst>
                <a:path w="18" h="32">
                  <a:moveTo>
                    <a:pt x="0" y="27"/>
                  </a:moveTo>
                  <a:cubicBezTo>
                    <a:pt x="15" y="0"/>
                    <a:pt x="15" y="0"/>
                    <a:pt x="15" y="0"/>
                  </a:cubicBezTo>
                  <a:cubicBezTo>
                    <a:pt x="16" y="1"/>
                    <a:pt x="17" y="1"/>
                    <a:pt x="18" y="1"/>
                  </a:cubicBezTo>
                  <a:cubicBezTo>
                    <a:pt x="18" y="32"/>
                    <a:pt x="18" y="32"/>
                    <a:pt x="18" y="32"/>
                  </a:cubicBezTo>
                  <a:cubicBezTo>
                    <a:pt x="12" y="32"/>
                    <a:pt x="6" y="31"/>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29" name="Freeform 54"/>
            <p:cNvSpPr/>
            <p:nvPr/>
          </p:nvSpPr>
          <p:spPr bwMode="auto">
            <a:xfrm>
              <a:off x="1262063" y="2473326"/>
              <a:ext cx="19050" cy="33338"/>
            </a:xfrm>
            <a:custGeom>
              <a:avLst/>
              <a:gdLst>
                <a:gd name="T0" fmla="*/ 0 w 18"/>
                <a:gd name="T1" fmla="*/ 32 h 32"/>
                <a:gd name="T2" fmla="*/ 0 w 18"/>
                <a:gd name="T3" fmla="*/ 1 h 32"/>
                <a:gd name="T4" fmla="*/ 3 w 18"/>
                <a:gd name="T5" fmla="*/ 0 h 32"/>
                <a:gd name="T6" fmla="*/ 18 w 18"/>
                <a:gd name="T7" fmla="*/ 27 h 32"/>
                <a:gd name="T8" fmla="*/ 0 w 18"/>
                <a:gd name="T9" fmla="*/ 32 h 32"/>
              </a:gdLst>
              <a:ahLst/>
              <a:cxnLst>
                <a:cxn ang="0">
                  <a:pos x="T0" y="T1"/>
                </a:cxn>
                <a:cxn ang="0">
                  <a:pos x="T2" y="T3"/>
                </a:cxn>
                <a:cxn ang="0">
                  <a:pos x="T4" y="T5"/>
                </a:cxn>
                <a:cxn ang="0">
                  <a:pos x="T6" y="T7"/>
                </a:cxn>
                <a:cxn ang="0">
                  <a:pos x="T8" y="T9"/>
                </a:cxn>
              </a:cxnLst>
              <a:rect l="0" t="0" r="r" b="b"/>
              <a:pathLst>
                <a:path w="18" h="32">
                  <a:moveTo>
                    <a:pt x="0" y="32"/>
                  </a:moveTo>
                  <a:cubicBezTo>
                    <a:pt x="0" y="1"/>
                    <a:pt x="0" y="1"/>
                    <a:pt x="0" y="1"/>
                  </a:cubicBezTo>
                  <a:cubicBezTo>
                    <a:pt x="1" y="1"/>
                    <a:pt x="2" y="1"/>
                    <a:pt x="3" y="0"/>
                  </a:cubicBezTo>
                  <a:cubicBezTo>
                    <a:pt x="18" y="27"/>
                    <a:pt x="18" y="27"/>
                    <a:pt x="18" y="27"/>
                  </a:cubicBezTo>
                  <a:cubicBezTo>
                    <a:pt x="12" y="31"/>
                    <a:pt x="6" y="32"/>
                    <a:pt x="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30" name="Freeform 55"/>
            <p:cNvSpPr/>
            <p:nvPr/>
          </p:nvSpPr>
          <p:spPr bwMode="auto">
            <a:xfrm>
              <a:off x="1265238" y="2470151"/>
              <a:ext cx="28575" cy="31750"/>
            </a:xfrm>
            <a:custGeom>
              <a:avLst/>
              <a:gdLst>
                <a:gd name="T0" fmla="*/ 15 w 28"/>
                <a:gd name="T1" fmla="*/ 29 h 29"/>
                <a:gd name="T2" fmla="*/ 0 w 28"/>
                <a:gd name="T3" fmla="*/ 2 h 29"/>
                <a:gd name="T4" fmla="*/ 2 w 28"/>
                <a:gd name="T5" fmla="*/ 0 h 29"/>
                <a:gd name="T6" fmla="*/ 28 w 28"/>
                <a:gd name="T7" fmla="*/ 16 h 29"/>
                <a:gd name="T8" fmla="*/ 15 w 28"/>
                <a:gd name="T9" fmla="*/ 29 h 29"/>
              </a:gdLst>
              <a:ahLst/>
              <a:cxnLst>
                <a:cxn ang="0">
                  <a:pos x="T0" y="T1"/>
                </a:cxn>
                <a:cxn ang="0">
                  <a:pos x="T2" y="T3"/>
                </a:cxn>
                <a:cxn ang="0">
                  <a:pos x="T4" y="T5"/>
                </a:cxn>
                <a:cxn ang="0">
                  <a:pos x="T6" y="T7"/>
                </a:cxn>
                <a:cxn ang="0">
                  <a:pos x="T8" y="T9"/>
                </a:cxn>
              </a:cxnLst>
              <a:rect l="0" t="0" r="r" b="b"/>
              <a:pathLst>
                <a:path w="28" h="29">
                  <a:moveTo>
                    <a:pt x="15" y="29"/>
                  </a:moveTo>
                  <a:cubicBezTo>
                    <a:pt x="0" y="2"/>
                    <a:pt x="0" y="2"/>
                    <a:pt x="0" y="2"/>
                  </a:cubicBezTo>
                  <a:cubicBezTo>
                    <a:pt x="1" y="1"/>
                    <a:pt x="2" y="1"/>
                    <a:pt x="2" y="0"/>
                  </a:cubicBezTo>
                  <a:cubicBezTo>
                    <a:pt x="28" y="16"/>
                    <a:pt x="28" y="16"/>
                    <a:pt x="28" y="16"/>
                  </a:cubicBezTo>
                  <a:cubicBezTo>
                    <a:pt x="25" y="21"/>
                    <a:pt x="21" y="26"/>
                    <a:pt x="15"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31" name="Freeform 56"/>
            <p:cNvSpPr/>
            <p:nvPr/>
          </p:nvSpPr>
          <p:spPr bwMode="auto">
            <a:xfrm>
              <a:off x="1268413" y="2466976"/>
              <a:ext cx="31750" cy="19050"/>
            </a:xfrm>
            <a:custGeom>
              <a:avLst/>
              <a:gdLst>
                <a:gd name="T0" fmla="*/ 26 w 31"/>
                <a:gd name="T1" fmla="*/ 19 h 19"/>
                <a:gd name="T2" fmla="*/ 0 w 31"/>
                <a:gd name="T3" fmla="*/ 3 h 19"/>
                <a:gd name="T4" fmla="*/ 1 w 31"/>
                <a:gd name="T5" fmla="*/ 0 h 19"/>
                <a:gd name="T6" fmla="*/ 31 w 31"/>
                <a:gd name="T7" fmla="*/ 0 h 19"/>
                <a:gd name="T8" fmla="*/ 26 w 31"/>
                <a:gd name="T9" fmla="*/ 19 h 19"/>
              </a:gdLst>
              <a:ahLst/>
              <a:cxnLst>
                <a:cxn ang="0">
                  <a:pos x="T0" y="T1"/>
                </a:cxn>
                <a:cxn ang="0">
                  <a:pos x="T2" y="T3"/>
                </a:cxn>
                <a:cxn ang="0">
                  <a:pos x="T4" y="T5"/>
                </a:cxn>
                <a:cxn ang="0">
                  <a:pos x="T6" y="T7"/>
                </a:cxn>
                <a:cxn ang="0">
                  <a:pos x="T8" y="T9"/>
                </a:cxn>
              </a:cxnLst>
              <a:rect l="0" t="0" r="r" b="b"/>
              <a:pathLst>
                <a:path w="31" h="19">
                  <a:moveTo>
                    <a:pt x="26" y="19"/>
                  </a:moveTo>
                  <a:cubicBezTo>
                    <a:pt x="0" y="3"/>
                    <a:pt x="0" y="3"/>
                    <a:pt x="0" y="3"/>
                  </a:cubicBezTo>
                  <a:cubicBezTo>
                    <a:pt x="0" y="2"/>
                    <a:pt x="0" y="1"/>
                    <a:pt x="1" y="0"/>
                  </a:cubicBezTo>
                  <a:cubicBezTo>
                    <a:pt x="31" y="0"/>
                    <a:pt x="31" y="0"/>
                    <a:pt x="31" y="0"/>
                  </a:cubicBezTo>
                  <a:cubicBezTo>
                    <a:pt x="30" y="7"/>
                    <a:pt x="29" y="13"/>
                    <a:pt x="26"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32" name="Freeform 57"/>
            <p:cNvSpPr>
              <a:spLocks noEditPoints="1"/>
            </p:cNvSpPr>
            <p:nvPr/>
          </p:nvSpPr>
          <p:spPr bwMode="auto">
            <a:xfrm>
              <a:off x="1100138" y="2582863"/>
              <a:ext cx="74613" cy="76200"/>
            </a:xfrm>
            <a:custGeom>
              <a:avLst/>
              <a:gdLst>
                <a:gd name="T0" fmla="*/ 63 w 70"/>
                <a:gd name="T1" fmla="*/ 24 h 72"/>
                <a:gd name="T2" fmla="*/ 61 w 70"/>
                <a:gd name="T3" fmla="*/ 19 h 72"/>
                <a:gd name="T4" fmla="*/ 58 w 70"/>
                <a:gd name="T5" fmla="*/ 15 h 72"/>
                <a:gd name="T6" fmla="*/ 54 w 70"/>
                <a:gd name="T7" fmla="*/ 11 h 72"/>
                <a:gd name="T8" fmla="*/ 49 w 70"/>
                <a:gd name="T9" fmla="*/ 8 h 72"/>
                <a:gd name="T10" fmla="*/ 44 w 70"/>
                <a:gd name="T11" fmla="*/ 5 h 72"/>
                <a:gd name="T12" fmla="*/ 39 w 70"/>
                <a:gd name="T13" fmla="*/ 4 h 72"/>
                <a:gd name="T14" fmla="*/ 33 w 70"/>
                <a:gd name="T15" fmla="*/ 4 h 72"/>
                <a:gd name="T16" fmla="*/ 28 w 70"/>
                <a:gd name="T17" fmla="*/ 5 h 72"/>
                <a:gd name="T18" fmla="*/ 22 w 70"/>
                <a:gd name="T19" fmla="*/ 2 h 72"/>
                <a:gd name="T20" fmla="*/ 16 w 70"/>
                <a:gd name="T21" fmla="*/ 5 h 72"/>
                <a:gd name="T22" fmla="*/ 11 w 70"/>
                <a:gd name="T23" fmla="*/ 9 h 72"/>
                <a:gd name="T24" fmla="*/ 7 w 70"/>
                <a:gd name="T25" fmla="*/ 14 h 72"/>
                <a:gd name="T26" fmla="*/ 4 w 70"/>
                <a:gd name="T27" fmla="*/ 20 h 72"/>
                <a:gd name="T28" fmla="*/ 2 w 70"/>
                <a:gd name="T29" fmla="*/ 26 h 72"/>
                <a:gd name="T30" fmla="*/ 1 w 70"/>
                <a:gd name="T31" fmla="*/ 32 h 72"/>
                <a:gd name="T32" fmla="*/ 1 w 70"/>
                <a:gd name="T33" fmla="*/ 39 h 72"/>
                <a:gd name="T34" fmla="*/ 2 w 70"/>
                <a:gd name="T35" fmla="*/ 45 h 72"/>
                <a:gd name="T36" fmla="*/ 4 w 70"/>
                <a:gd name="T37" fmla="*/ 51 h 72"/>
                <a:gd name="T38" fmla="*/ 7 w 70"/>
                <a:gd name="T39" fmla="*/ 57 h 72"/>
                <a:gd name="T40" fmla="*/ 11 w 70"/>
                <a:gd name="T41" fmla="*/ 62 h 72"/>
                <a:gd name="T42" fmla="*/ 16 w 70"/>
                <a:gd name="T43" fmla="*/ 66 h 72"/>
                <a:gd name="T44" fmla="*/ 21 w 70"/>
                <a:gd name="T45" fmla="*/ 69 h 72"/>
                <a:gd name="T46" fmla="*/ 27 w 70"/>
                <a:gd name="T47" fmla="*/ 71 h 72"/>
                <a:gd name="T48" fmla="*/ 33 w 70"/>
                <a:gd name="T49" fmla="*/ 72 h 72"/>
                <a:gd name="T50" fmla="*/ 39 w 70"/>
                <a:gd name="T51" fmla="*/ 72 h 72"/>
                <a:gd name="T52" fmla="*/ 44 w 70"/>
                <a:gd name="T53" fmla="*/ 71 h 72"/>
                <a:gd name="T54" fmla="*/ 49 w 70"/>
                <a:gd name="T55" fmla="*/ 69 h 72"/>
                <a:gd name="T56" fmla="*/ 54 w 70"/>
                <a:gd name="T57" fmla="*/ 66 h 72"/>
                <a:gd name="T58" fmla="*/ 59 w 70"/>
                <a:gd name="T59" fmla="*/ 62 h 72"/>
                <a:gd name="T60" fmla="*/ 63 w 70"/>
                <a:gd name="T61" fmla="*/ 57 h 72"/>
                <a:gd name="T62" fmla="*/ 66 w 70"/>
                <a:gd name="T63" fmla="*/ 51 h 72"/>
                <a:gd name="T64" fmla="*/ 68 w 70"/>
                <a:gd name="T65" fmla="*/ 45 h 72"/>
                <a:gd name="T66" fmla="*/ 69 w 70"/>
                <a:gd name="T67" fmla="*/ 39 h 72"/>
                <a:gd name="T68" fmla="*/ 69 w 70"/>
                <a:gd name="T69" fmla="*/ 32 h 72"/>
                <a:gd name="T70" fmla="*/ 62 w 70"/>
                <a:gd name="T71" fmla="*/ 28 h 72"/>
                <a:gd name="T72" fmla="*/ 62 w 70"/>
                <a:gd name="T73" fmla="*/ 28 h 72"/>
                <a:gd name="T74" fmla="*/ 38 w 70"/>
                <a:gd name="T75" fmla="*/ 35 h 72"/>
                <a:gd name="T76" fmla="*/ 37 w 70"/>
                <a:gd name="T77" fmla="*/ 31 h 72"/>
                <a:gd name="T78" fmla="*/ 36 w 70"/>
                <a:gd name="T79" fmla="*/ 30 h 72"/>
                <a:gd name="T80" fmla="*/ 27 w 70"/>
                <a:gd name="T81" fmla="*/ 8 h 72"/>
                <a:gd name="T82" fmla="*/ 27 w 70"/>
                <a:gd name="T83" fmla="*/ 8 h 72"/>
                <a:gd name="T84" fmla="*/ 8 w 70"/>
                <a:gd name="T85" fmla="*/ 28 h 72"/>
                <a:gd name="T86" fmla="*/ 30 w 70"/>
                <a:gd name="T87" fmla="*/ 37 h 72"/>
                <a:gd name="T88" fmla="*/ 30 w 70"/>
                <a:gd name="T89" fmla="*/ 38 h 72"/>
                <a:gd name="T90" fmla="*/ 16 w 70"/>
                <a:gd name="T91" fmla="*/ 57 h 72"/>
                <a:gd name="T92" fmla="*/ 16 w 70"/>
                <a:gd name="T93" fmla="*/ 57 h 72"/>
                <a:gd name="T94" fmla="*/ 42 w 70"/>
                <a:gd name="T95" fmla="*/ 64 h 72"/>
                <a:gd name="T96" fmla="*/ 39 w 70"/>
                <a:gd name="T97" fmla="*/ 40 h 72"/>
                <a:gd name="T98" fmla="*/ 39 w 70"/>
                <a:gd name="T99" fmla="*/ 39 h 72"/>
                <a:gd name="T100" fmla="*/ 62 w 70"/>
                <a:gd name="T101" fmla="*/ 43 h 72"/>
                <a:gd name="T102" fmla="*/ 62 w 70"/>
                <a:gd name="T103" fmla="*/ 4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0" h="72">
                  <a:moveTo>
                    <a:pt x="64" y="28"/>
                  </a:moveTo>
                  <a:cubicBezTo>
                    <a:pt x="68" y="26"/>
                    <a:pt x="68" y="26"/>
                    <a:pt x="68" y="26"/>
                  </a:cubicBezTo>
                  <a:cubicBezTo>
                    <a:pt x="68" y="25"/>
                    <a:pt x="68" y="24"/>
                    <a:pt x="68" y="23"/>
                  </a:cubicBezTo>
                  <a:cubicBezTo>
                    <a:pt x="63" y="24"/>
                    <a:pt x="63" y="24"/>
                    <a:pt x="63" y="24"/>
                  </a:cubicBezTo>
                  <a:cubicBezTo>
                    <a:pt x="63" y="24"/>
                    <a:pt x="63" y="23"/>
                    <a:pt x="63" y="22"/>
                  </a:cubicBezTo>
                  <a:cubicBezTo>
                    <a:pt x="66" y="20"/>
                    <a:pt x="66" y="20"/>
                    <a:pt x="66" y="20"/>
                  </a:cubicBezTo>
                  <a:cubicBezTo>
                    <a:pt x="66" y="19"/>
                    <a:pt x="65" y="18"/>
                    <a:pt x="65" y="17"/>
                  </a:cubicBezTo>
                  <a:cubicBezTo>
                    <a:pt x="61" y="19"/>
                    <a:pt x="61" y="19"/>
                    <a:pt x="61" y="19"/>
                  </a:cubicBezTo>
                  <a:cubicBezTo>
                    <a:pt x="61" y="19"/>
                    <a:pt x="60" y="18"/>
                    <a:pt x="60" y="17"/>
                  </a:cubicBezTo>
                  <a:cubicBezTo>
                    <a:pt x="63" y="14"/>
                    <a:pt x="63" y="14"/>
                    <a:pt x="63" y="14"/>
                  </a:cubicBezTo>
                  <a:cubicBezTo>
                    <a:pt x="62" y="14"/>
                    <a:pt x="62" y="13"/>
                    <a:pt x="61" y="12"/>
                  </a:cubicBezTo>
                  <a:cubicBezTo>
                    <a:pt x="58" y="15"/>
                    <a:pt x="58" y="15"/>
                    <a:pt x="58" y="15"/>
                  </a:cubicBezTo>
                  <a:cubicBezTo>
                    <a:pt x="57" y="14"/>
                    <a:pt x="57" y="14"/>
                    <a:pt x="56" y="13"/>
                  </a:cubicBezTo>
                  <a:cubicBezTo>
                    <a:pt x="59" y="9"/>
                    <a:pt x="59" y="9"/>
                    <a:pt x="59" y="9"/>
                  </a:cubicBezTo>
                  <a:cubicBezTo>
                    <a:pt x="58" y="9"/>
                    <a:pt x="57" y="8"/>
                    <a:pt x="57" y="8"/>
                  </a:cubicBezTo>
                  <a:cubicBezTo>
                    <a:pt x="54" y="11"/>
                    <a:pt x="54" y="11"/>
                    <a:pt x="54" y="11"/>
                  </a:cubicBezTo>
                  <a:cubicBezTo>
                    <a:pt x="53" y="10"/>
                    <a:pt x="53" y="10"/>
                    <a:pt x="52" y="10"/>
                  </a:cubicBezTo>
                  <a:cubicBezTo>
                    <a:pt x="54" y="5"/>
                    <a:pt x="54" y="5"/>
                    <a:pt x="54" y="5"/>
                  </a:cubicBezTo>
                  <a:cubicBezTo>
                    <a:pt x="53" y="5"/>
                    <a:pt x="52" y="4"/>
                    <a:pt x="52" y="4"/>
                  </a:cubicBezTo>
                  <a:cubicBezTo>
                    <a:pt x="49" y="8"/>
                    <a:pt x="49" y="8"/>
                    <a:pt x="49" y="8"/>
                  </a:cubicBezTo>
                  <a:cubicBezTo>
                    <a:pt x="49" y="7"/>
                    <a:pt x="48" y="7"/>
                    <a:pt x="47" y="7"/>
                  </a:cubicBezTo>
                  <a:cubicBezTo>
                    <a:pt x="48" y="2"/>
                    <a:pt x="48" y="2"/>
                    <a:pt x="48" y="2"/>
                  </a:cubicBezTo>
                  <a:cubicBezTo>
                    <a:pt x="48" y="2"/>
                    <a:pt x="47" y="2"/>
                    <a:pt x="46" y="1"/>
                  </a:cubicBezTo>
                  <a:cubicBezTo>
                    <a:pt x="44" y="5"/>
                    <a:pt x="44" y="5"/>
                    <a:pt x="44" y="5"/>
                  </a:cubicBezTo>
                  <a:cubicBezTo>
                    <a:pt x="43" y="5"/>
                    <a:pt x="43" y="5"/>
                    <a:pt x="42" y="5"/>
                  </a:cubicBezTo>
                  <a:cubicBezTo>
                    <a:pt x="43" y="0"/>
                    <a:pt x="43" y="0"/>
                    <a:pt x="43" y="0"/>
                  </a:cubicBezTo>
                  <a:cubicBezTo>
                    <a:pt x="42" y="0"/>
                    <a:pt x="41" y="0"/>
                    <a:pt x="40" y="0"/>
                  </a:cubicBezTo>
                  <a:cubicBezTo>
                    <a:pt x="39" y="4"/>
                    <a:pt x="39" y="4"/>
                    <a:pt x="39" y="4"/>
                  </a:cubicBezTo>
                  <a:cubicBezTo>
                    <a:pt x="38" y="4"/>
                    <a:pt x="37" y="4"/>
                    <a:pt x="37" y="4"/>
                  </a:cubicBezTo>
                  <a:cubicBezTo>
                    <a:pt x="36" y="0"/>
                    <a:pt x="36" y="0"/>
                    <a:pt x="36" y="0"/>
                  </a:cubicBezTo>
                  <a:cubicBezTo>
                    <a:pt x="36" y="0"/>
                    <a:pt x="35" y="0"/>
                    <a:pt x="34" y="0"/>
                  </a:cubicBezTo>
                  <a:cubicBezTo>
                    <a:pt x="33" y="4"/>
                    <a:pt x="33" y="4"/>
                    <a:pt x="33" y="4"/>
                  </a:cubicBezTo>
                  <a:cubicBezTo>
                    <a:pt x="33" y="4"/>
                    <a:pt x="32" y="4"/>
                    <a:pt x="31" y="4"/>
                  </a:cubicBezTo>
                  <a:cubicBezTo>
                    <a:pt x="30" y="0"/>
                    <a:pt x="30" y="0"/>
                    <a:pt x="30" y="0"/>
                  </a:cubicBezTo>
                  <a:cubicBezTo>
                    <a:pt x="29" y="0"/>
                    <a:pt x="29" y="0"/>
                    <a:pt x="28" y="0"/>
                  </a:cubicBezTo>
                  <a:cubicBezTo>
                    <a:pt x="28" y="5"/>
                    <a:pt x="28" y="5"/>
                    <a:pt x="28" y="5"/>
                  </a:cubicBezTo>
                  <a:cubicBezTo>
                    <a:pt x="28" y="5"/>
                    <a:pt x="27" y="5"/>
                    <a:pt x="27" y="5"/>
                  </a:cubicBezTo>
                  <a:cubicBezTo>
                    <a:pt x="27" y="5"/>
                    <a:pt x="26" y="5"/>
                    <a:pt x="26" y="5"/>
                  </a:cubicBezTo>
                  <a:cubicBezTo>
                    <a:pt x="24" y="1"/>
                    <a:pt x="24" y="1"/>
                    <a:pt x="24" y="1"/>
                  </a:cubicBezTo>
                  <a:cubicBezTo>
                    <a:pt x="23" y="2"/>
                    <a:pt x="23" y="2"/>
                    <a:pt x="22" y="2"/>
                  </a:cubicBezTo>
                  <a:cubicBezTo>
                    <a:pt x="23" y="7"/>
                    <a:pt x="23" y="7"/>
                    <a:pt x="23" y="7"/>
                  </a:cubicBezTo>
                  <a:cubicBezTo>
                    <a:pt x="22" y="7"/>
                    <a:pt x="22" y="7"/>
                    <a:pt x="21" y="8"/>
                  </a:cubicBezTo>
                  <a:cubicBezTo>
                    <a:pt x="19" y="4"/>
                    <a:pt x="19" y="4"/>
                    <a:pt x="19" y="4"/>
                  </a:cubicBezTo>
                  <a:cubicBezTo>
                    <a:pt x="18" y="4"/>
                    <a:pt x="17" y="5"/>
                    <a:pt x="16" y="5"/>
                  </a:cubicBezTo>
                  <a:cubicBezTo>
                    <a:pt x="18" y="9"/>
                    <a:pt x="18" y="9"/>
                    <a:pt x="18" y="9"/>
                  </a:cubicBezTo>
                  <a:cubicBezTo>
                    <a:pt x="18" y="10"/>
                    <a:pt x="17" y="10"/>
                    <a:pt x="17" y="11"/>
                  </a:cubicBezTo>
                  <a:cubicBezTo>
                    <a:pt x="13" y="8"/>
                    <a:pt x="13" y="8"/>
                    <a:pt x="13" y="8"/>
                  </a:cubicBezTo>
                  <a:cubicBezTo>
                    <a:pt x="13" y="8"/>
                    <a:pt x="12" y="9"/>
                    <a:pt x="11" y="9"/>
                  </a:cubicBezTo>
                  <a:cubicBezTo>
                    <a:pt x="14" y="13"/>
                    <a:pt x="14" y="13"/>
                    <a:pt x="14" y="13"/>
                  </a:cubicBezTo>
                  <a:cubicBezTo>
                    <a:pt x="13" y="13"/>
                    <a:pt x="13" y="14"/>
                    <a:pt x="13" y="14"/>
                  </a:cubicBezTo>
                  <a:cubicBezTo>
                    <a:pt x="9" y="12"/>
                    <a:pt x="9" y="12"/>
                    <a:pt x="9" y="12"/>
                  </a:cubicBezTo>
                  <a:cubicBezTo>
                    <a:pt x="8" y="13"/>
                    <a:pt x="8" y="13"/>
                    <a:pt x="7" y="14"/>
                  </a:cubicBezTo>
                  <a:cubicBezTo>
                    <a:pt x="10" y="17"/>
                    <a:pt x="10" y="17"/>
                    <a:pt x="10" y="17"/>
                  </a:cubicBezTo>
                  <a:cubicBezTo>
                    <a:pt x="10" y="18"/>
                    <a:pt x="10" y="18"/>
                    <a:pt x="9" y="19"/>
                  </a:cubicBezTo>
                  <a:cubicBezTo>
                    <a:pt x="5" y="17"/>
                    <a:pt x="5" y="17"/>
                    <a:pt x="5" y="17"/>
                  </a:cubicBezTo>
                  <a:cubicBezTo>
                    <a:pt x="5" y="18"/>
                    <a:pt x="4" y="19"/>
                    <a:pt x="4" y="20"/>
                  </a:cubicBezTo>
                  <a:cubicBezTo>
                    <a:pt x="8" y="22"/>
                    <a:pt x="8" y="22"/>
                    <a:pt x="8" y="22"/>
                  </a:cubicBezTo>
                  <a:cubicBezTo>
                    <a:pt x="7" y="23"/>
                    <a:pt x="7" y="23"/>
                    <a:pt x="7" y="24"/>
                  </a:cubicBezTo>
                  <a:cubicBezTo>
                    <a:pt x="3" y="23"/>
                    <a:pt x="3" y="23"/>
                    <a:pt x="3" y="23"/>
                  </a:cubicBezTo>
                  <a:cubicBezTo>
                    <a:pt x="2" y="24"/>
                    <a:pt x="2" y="25"/>
                    <a:pt x="2" y="26"/>
                  </a:cubicBezTo>
                  <a:cubicBezTo>
                    <a:pt x="6" y="28"/>
                    <a:pt x="6" y="28"/>
                    <a:pt x="6" y="28"/>
                  </a:cubicBezTo>
                  <a:cubicBezTo>
                    <a:pt x="6" y="28"/>
                    <a:pt x="5" y="29"/>
                    <a:pt x="5" y="30"/>
                  </a:cubicBezTo>
                  <a:cubicBezTo>
                    <a:pt x="1" y="29"/>
                    <a:pt x="1" y="29"/>
                    <a:pt x="1" y="29"/>
                  </a:cubicBezTo>
                  <a:cubicBezTo>
                    <a:pt x="1" y="30"/>
                    <a:pt x="1" y="31"/>
                    <a:pt x="1" y="32"/>
                  </a:cubicBezTo>
                  <a:cubicBezTo>
                    <a:pt x="5" y="33"/>
                    <a:pt x="5" y="33"/>
                    <a:pt x="5" y="33"/>
                  </a:cubicBezTo>
                  <a:cubicBezTo>
                    <a:pt x="5" y="34"/>
                    <a:pt x="5" y="34"/>
                    <a:pt x="5" y="35"/>
                  </a:cubicBezTo>
                  <a:cubicBezTo>
                    <a:pt x="0" y="36"/>
                    <a:pt x="0" y="36"/>
                    <a:pt x="0" y="36"/>
                  </a:cubicBezTo>
                  <a:cubicBezTo>
                    <a:pt x="0" y="37"/>
                    <a:pt x="0" y="38"/>
                    <a:pt x="1" y="39"/>
                  </a:cubicBezTo>
                  <a:cubicBezTo>
                    <a:pt x="5" y="39"/>
                    <a:pt x="5" y="39"/>
                    <a:pt x="5" y="39"/>
                  </a:cubicBezTo>
                  <a:cubicBezTo>
                    <a:pt x="5" y="39"/>
                    <a:pt x="5" y="40"/>
                    <a:pt x="5" y="41"/>
                  </a:cubicBezTo>
                  <a:cubicBezTo>
                    <a:pt x="1" y="42"/>
                    <a:pt x="1" y="42"/>
                    <a:pt x="1" y="42"/>
                  </a:cubicBezTo>
                  <a:cubicBezTo>
                    <a:pt x="1" y="43"/>
                    <a:pt x="1" y="44"/>
                    <a:pt x="2" y="45"/>
                  </a:cubicBezTo>
                  <a:cubicBezTo>
                    <a:pt x="6" y="44"/>
                    <a:pt x="6" y="44"/>
                    <a:pt x="6" y="44"/>
                  </a:cubicBezTo>
                  <a:cubicBezTo>
                    <a:pt x="6" y="45"/>
                    <a:pt x="6" y="46"/>
                    <a:pt x="6" y="46"/>
                  </a:cubicBezTo>
                  <a:cubicBezTo>
                    <a:pt x="3" y="48"/>
                    <a:pt x="3" y="48"/>
                    <a:pt x="3" y="48"/>
                  </a:cubicBezTo>
                  <a:cubicBezTo>
                    <a:pt x="3" y="49"/>
                    <a:pt x="3" y="50"/>
                    <a:pt x="4" y="51"/>
                  </a:cubicBezTo>
                  <a:cubicBezTo>
                    <a:pt x="8" y="50"/>
                    <a:pt x="8" y="50"/>
                    <a:pt x="8" y="50"/>
                  </a:cubicBezTo>
                  <a:cubicBezTo>
                    <a:pt x="8" y="50"/>
                    <a:pt x="8" y="51"/>
                    <a:pt x="9" y="52"/>
                  </a:cubicBezTo>
                  <a:cubicBezTo>
                    <a:pt x="5" y="54"/>
                    <a:pt x="5" y="54"/>
                    <a:pt x="5" y="54"/>
                  </a:cubicBezTo>
                  <a:cubicBezTo>
                    <a:pt x="6" y="55"/>
                    <a:pt x="6" y="56"/>
                    <a:pt x="7" y="57"/>
                  </a:cubicBezTo>
                  <a:cubicBezTo>
                    <a:pt x="11" y="55"/>
                    <a:pt x="11" y="55"/>
                    <a:pt x="11" y="55"/>
                  </a:cubicBezTo>
                  <a:cubicBezTo>
                    <a:pt x="11" y="55"/>
                    <a:pt x="11" y="56"/>
                    <a:pt x="12" y="56"/>
                  </a:cubicBezTo>
                  <a:cubicBezTo>
                    <a:pt x="9" y="60"/>
                    <a:pt x="9" y="60"/>
                    <a:pt x="9" y="60"/>
                  </a:cubicBezTo>
                  <a:cubicBezTo>
                    <a:pt x="10" y="60"/>
                    <a:pt x="10" y="61"/>
                    <a:pt x="11" y="62"/>
                  </a:cubicBezTo>
                  <a:cubicBezTo>
                    <a:pt x="14" y="59"/>
                    <a:pt x="14" y="59"/>
                    <a:pt x="14" y="59"/>
                  </a:cubicBezTo>
                  <a:cubicBezTo>
                    <a:pt x="15" y="59"/>
                    <a:pt x="15" y="60"/>
                    <a:pt x="16" y="60"/>
                  </a:cubicBezTo>
                  <a:cubicBezTo>
                    <a:pt x="13" y="64"/>
                    <a:pt x="13" y="64"/>
                    <a:pt x="13" y="64"/>
                  </a:cubicBezTo>
                  <a:cubicBezTo>
                    <a:pt x="14" y="65"/>
                    <a:pt x="15" y="65"/>
                    <a:pt x="16" y="66"/>
                  </a:cubicBezTo>
                  <a:cubicBezTo>
                    <a:pt x="18" y="62"/>
                    <a:pt x="18" y="62"/>
                    <a:pt x="18" y="62"/>
                  </a:cubicBezTo>
                  <a:cubicBezTo>
                    <a:pt x="19" y="63"/>
                    <a:pt x="20" y="63"/>
                    <a:pt x="20" y="63"/>
                  </a:cubicBezTo>
                  <a:cubicBezTo>
                    <a:pt x="19" y="68"/>
                    <a:pt x="19" y="68"/>
                    <a:pt x="19" y="68"/>
                  </a:cubicBezTo>
                  <a:cubicBezTo>
                    <a:pt x="19" y="68"/>
                    <a:pt x="20" y="68"/>
                    <a:pt x="21" y="69"/>
                  </a:cubicBezTo>
                  <a:cubicBezTo>
                    <a:pt x="23" y="65"/>
                    <a:pt x="23" y="65"/>
                    <a:pt x="23" y="65"/>
                  </a:cubicBezTo>
                  <a:cubicBezTo>
                    <a:pt x="24" y="65"/>
                    <a:pt x="25" y="66"/>
                    <a:pt x="25" y="66"/>
                  </a:cubicBezTo>
                  <a:cubicBezTo>
                    <a:pt x="24" y="70"/>
                    <a:pt x="24" y="70"/>
                    <a:pt x="24" y="70"/>
                  </a:cubicBezTo>
                  <a:cubicBezTo>
                    <a:pt x="25" y="70"/>
                    <a:pt x="26" y="71"/>
                    <a:pt x="27" y="71"/>
                  </a:cubicBezTo>
                  <a:cubicBezTo>
                    <a:pt x="28" y="67"/>
                    <a:pt x="28" y="67"/>
                    <a:pt x="28" y="67"/>
                  </a:cubicBezTo>
                  <a:cubicBezTo>
                    <a:pt x="29" y="67"/>
                    <a:pt x="30" y="67"/>
                    <a:pt x="30" y="67"/>
                  </a:cubicBezTo>
                  <a:cubicBezTo>
                    <a:pt x="30" y="72"/>
                    <a:pt x="30" y="72"/>
                    <a:pt x="30" y="72"/>
                  </a:cubicBezTo>
                  <a:cubicBezTo>
                    <a:pt x="31" y="72"/>
                    <a:pt x="32" y="72"/>
                    <a:pt x="33" y="72"/>
                  </a:cubicBezTo>
                  <a:cubicBezTo>
                    <a:pt x="34" y="67"/>
                    <a:pt x="34" y="67"/>
                    <a:pt x="34" y="67"/>
                  </a:cubicBezTo>
                  <a:cubicBezTo>
                    <a:pt x="35" y="67"/>
                    <a:pt x="35" y="67"/>
                    <a:pt x="36" y="67"/>
                  </a:cubicBezTo>
                  <a:cubicBezTo>
                    <a:pt x="37" y="72"/>
                    <a:pt x="37" y="72"/>
                    <a:pt x="37" y="72"/>
                  </a:cubicBezTo>
                  <a:cubicBezTo>
                    <a:pt x="38" y="72"/>
                    <a:pt x="38" y="72"/>
                    <a:pt x="39" y="72"/>
                  </a:cubicBezTo>
                  <a:cubicBezTo>
                    <a:pt x="39" y="67"/>
                    <a:pt x="39" y="67"/>
                    <a:pt x="39" y="67"/>
                  </a:cubicBezTo>
                  <a:cubicBezTo>
                    <a:pt x="40" y="67"/>
                    <a:pt x="41" y="67"/>
                    <a:pt x="41" y="67"/>
                  </a:cubicBezTo>
                  <a:cubicBezTo>
                    <a:pt x="43" y="71"/>
                    <a:pt x="43" y="71"/>
                    <a:pt x="43" y="71"/>
                  </a:cubicBezTo>
                  <a:cubicBezTo>
                    <a:pt x="43" y="71"/>
                    <a:pt x="44" y="71"/>
                    <a:pt x="44" y="71"/>
                  </a:cubicBezTo>
                  <a:cubicBezTo>
                    <a:pt x="45" y="70"/>
                    <a:pt x="45" y="70"/>
                    <a:pt x="45" y="70"/>
                  </a:cubicBezTo>
                  <a:cubicBezTo>
                    <a:pt x="45" y="66"/>
                    <a:pt x="45" y="66"/>
                    <a:pt x="45" y="66"/>
                  </a:cubicBezTo>
                  <a:cubicBezTo>
                    <a:pt x="45" y="66"/>
                    <a:pt x="46" y="65"/>
                    <a:pt x="47" y="65"/>
                  </a:cubicBezTo>
                  <a:cubicBezTo>
                    <a:pt x="49" y="69"/>
                    <a:pt x="49" y="69"/>
                    <a:pt x="49" y="69"/>
                  </a:cubicBezTo>
                  <a:cubicBezTo>
                    <a:pt x="50" y="69"/>
                    <a:pt x="50" y="68"/>
                    <a:pt x="51" y="68"/>
                  </a:cubicBezTo>
                  <a:cubicBezTo>
                    <a:pt x="50" y="64"/>
                    <a:pt x="50" y="64"/>
                    <a:pt x="50" y="64"/>
                  </a:cubicBezTo>
                  <a:cubicBezTo>
                    <a:pt x="50" y="63"/>
                    <a:pt x="51" y="63"/>
                    <a:pt x="51" y="62"/>
                  </a:cubicBezTo>
                  <a:cubicBezTo>
                    <a:pt x="54" y="66"/>
                    <a:pt x="54" y="66"/>
                    <a:pt x="54" y="66"/>
                  </a:cubicBezTo>
                  <a:cubicBezTo>
                    <a:pt x="55" y="65"/>
                    <a:pt x="56" y="65"/>
                    <a:pt x="56" y="64"/>
                  </a:cubicBezTo>
                  <a:cubicBezTo>
                    <a:pt x="54" y="60"/>
                    <a:pt x="54" y="60"/>
                    <a:pt x="54" y="60"/>
                  </a:cubicBezTo>
                  <a:cubicBezTo>
                    <a:pt x="55" y="60"/>
                    <a:pt x="55" y="59"/>
                    <a:pt x="56" y="59"/>
                  </a:cubicBezTo>
                  <a:cubicBezTo>
                    <a:pt x="59" y="62"/>
                    <a:pt x="59" y="62"/>
                    <a:pt x="59" y="62"/>
                  </a:cubicBezTo>
                  <a:cubicBezTo>
                    <a:pt x="60" y="61"/>
                    <a:pt x="60" y="60"/>
                    <a:pt x="61" y="60"/>
                  </a:cubicBezTo>
                  <a:cubicBezTo>
                    <a:pt x="58" y="56"/>
                    <a:pt x="58" y="56"/>
                    <a:pt x="58" y="56"/>
                  </a:cubicBezTo>
                  <a:cubicBezTo>
                    <a:pt x="59" y="56"/>
                    <a:pt x="59" y="55"/>
                    <a:pt x="59" y="55"/>
                  </a:cubicBezTo>
                  <a:cubicBezTo>
                    <a:pt x="63" y="57"/>
                    <a:pt x="63" y="57"/>
                    <a:pt x="63" y="57"/>
                  </a:cubicBezTo>
                  <a:cubicBezTo>
                    <a:pt x="64" y="56"/>
                    <a:pt x="64" y="55"/>
                    <a:pt x="65" y="55"/>
                  </a:cubicBezTo>
                  <a:cubicBezTo>
                    <a:pt x="61" y="52"/>
                    <a:pt x="61" y="52"/>
                    <a:pt x="61" y="52"/>
                  </a:cubicBezTo>
                  <a:cubicBezTo>
                    <a:pt x="62" y="51"/>
                    <a:pt x="62" y="51"/>
                    <a:pt x="62" y="50"/>
                  </a:cubicBezTo>
                  <a:cubicBezTo>
                    <a:pt x="66" y="51"/>
                    <a:pt x="66" y="51"/>
                    <a:pt x="66" y="51"/>
                  </a:cubicBezTo>
                  <a:cubicBezTo>
                    <a:pt x="67" y="50"/>
                    <a:pt x="67" y="50"/>
                    <a:pt x="67" y="49"/>
                  </a:cubicBezTo>
                  <a:cubicBezTo>
                    <a:pt x="64" y="47"/>
                    <a:pt x="64" y="47"/>
                    <a:pt x="64" y="47"/>
                  </a:cubicBezTo>
                  <a:cubicBezTo>
                    <a:pt x="64" y="46"/>
                    <a:pt x="64" y="45"/>
                    <a:pt x="64" y="45"/>
                  </a:cubicBezTo>
                  <a:cubicBezTo>
                    <a:pt x="68" y="45"/>
                    <a:pt x="68" y="45"/>
                    <a:pt x="68" y="45"/>
                  </a:cubicBezTo>
                  <a:cubicBezTo>
                    <a:pt x="69" y="44"/>
                    <a:pt x="69" y="43"/>
                    <a:pt x="69" y="42"/>
                  </a:cubicBezTo>
                  <a:cubicBezTo>
                    <a:pt x="65" y="41"/>
                    <a:pt x="65" y="41"/>
                    <a:pt x="65" y="41"/>
                  </a:cubicBezTo>
                  <a:cubicBezTo>
                    <a:pt x="65" y="40"/>
                    <a:pt x="65" y="40"/>
                    <a:pt x="65" y="39"/>
                  </a:cubicBezTo>
                  <a:cubicBezTo>
                    <a:pt x="69" y="39"/>
                    <a:pt x="69" y="39"/>
                    <a:pt x="69" y="39"/>
                  </a:cubicBezTo>
                  <a:cubicBezTo>
                    <a:pt x="70" y="38"/>
                    <a:pt x="70" y="37"/>
                    <a:pt x="70" y="36"/>
                  </a:cubicBezTo>
                  <a:cubicBezTo>
                    <a:pt x="65" y="35"/>
                    <a:pt x="65" y="35"/>
                    <a:pt x="65" y="35"/>
                  </a:cubicBezTo>
                  <a:cubicBezTo>
                    <a:pt x="65" y="35"/>
                    <a:pt x="65" y="34"/>
                    <a:pt x="65" y="33"/>
                  </a:cubicBezTo>
                  <a:cubicBezTo>
                    <a:pt x="69" y="32"/>
                    <a:pt x="69" y="32"/>
                    <a:pt x="69" y="32"/>
                  </a:cubicBezTo>
                  <a:cubicBezTo>
                    <a:pt x="69" y="31"/>
                    <a:pt x="69" y="30"/>
                    <a:pt x="69" y="30"/>
                  </a:cubicBezTo>
                  <a:cubicBezTo>
                    <a:pt x="65" y="30"/>
                    <a:pt x="65" y="30"/>
                    <a:pt x="65" y="30"/>
                  </a:cubicBezTo>
                  <a:cubicBezTo>
                    <a:pt x="65" y="29"/>
                    <a:pt x="65" y="28"/>
                    <a:pt x="64" y="28"/>
                  </a:cubicBezTo>
                  <a:close/>
                  <a:moveTo>
                    <a:pt x="62" y="28"/>
                  </a:moveTo>
                  <a:cubicBezTo>
                    <a:pt x="40" y="34"/>
                    <a:pt x="40" y="34"/>
                    <a:pt x="40" y="34"/>
                  </a:cubicBezTo>
                  <a:cubicBezTo>
                    <a:pt x="40" y="33"/>
                    <a:pt x="39" y="33"/>
                    <a:pt x="39" y="32"/>
                  </a:cubicBezTo>
                  <a:cubicBezTo>
                    <a:pt x="55" y="15"/>
                    <a:pt x="55" y="15"/>
                    <a:pt x="55" y="15"/>
                  </a:cubicBezTo>
                  <a:cubicBezTo>
                    <a:pt x="58" y="19"/>
                    <a:pt x="60" y="23"/>
                    <a:pt x="62" y="28"/>
                  </a:cubicBezTo>
                  <a:close/>
                  <a:moveTo>
                    <a:pt x="36" y="38"/>
                  </a:moveTo>
                  <a:cubicBezTo>
                    <a:pt x="34" y="39"/>
                    <a:pt x="33" y="38"/>
                    <a:pt x="33" y="36"/>
                  </a:cubicBezTo>
                  <a:cubicBezTo>
                    <a:pt x="32" y="35"/>
                    <a:pt x="33" y="34"/>
                    <a:pt x="34" y="33"/>
                  </a:cubicBezTo>
                  <a:cubicBezTo>
                    <a:pt x="36" y="33"/>
                    <a:pt x="37" y="34"/>
                    <a:pt x="38" y="35"/>
                  </a:cubicBezTo>
                  <a:cubicBezTo>
                    <a:pt x="38" y="36"/>
                    <a:pt x="37" y="38"/>
                    <a:pt x="36" y="38"/>
                  </a:cubicBezTo>
                  <a:close/>
                  <a:moveTo>
                    <a:pt x="54" y="15"/>
                  </a:moveTo>
                  <a:cubicBezTo>
                    <a:pt x="38" y="32"/>
                    <a:pt x="38" y="32"/>
                    <a:pt x="38" y="32"/>
                  </a:cubicBezTo>
                  <a:cubicBezTo>
                    <a:pt x="38" y="31"/>
                    <a:pt x="37" y="31"/>
                    <a:pt x="37" y="31"/>
                  </a:cubicBezTo>
                  <a:cubicBezTo>
                    <a:pt x="42" y="8"/>
                    <a:pt x="42" y="8"/>
                    <a:pt x="42" y="8"/>
                  </a:cubicBezTo>
                  <a:cubicBezTo>
                    <a:pt x="47" y="9"/>
                    <a:pt x="51" y="11"/>
                    <a:pt x="54" y="15"/>
                  </a:cubicBezTo>
                  <a:close/>
                  <a:moveTo>
                    <a:pt x="42" y="8"/>
                  </a:moveTo>
                  <a:cubicBezTo>
                    <a:pt x="36" y="30"/>
                    <a:pt x="36" y="30"/>
                    <a:pt x="36" y="30"/>
                  </a:cubicBezTo>
                  <a:cubicBezTo>
                    <a:pt x="35" y="30"/>
                    <a:pt x="35" y="30"/>
                    <a:pt x="34" y="30"/>
                  </a:cubicBezTo>
                  <a:cubicBezTo>
                    <a:pt x="28" y="8"/>
                    <a:pt x="28" y="8"/>
                    <a:pt x="28" y="8"/>
                  </a:cubicBezTo>
                  <a:cubicBezTo>
                    <a:pt x="33" y="7"/>
                    <a:pt x="37" y="7"/>
                    <a:pt x="42" y="8"/>
                  </a:cubicBezTo>
                  <a:close/>
                  <a:moveTo>
                    <a:pt x="27" y="8"/>
                  </a:moveTo>
                  <a:cubicBezTo>
                    <a:pt x="33" y="31"/>
                    <a:pt x="33" y="31"/>
                    <a:pt x="33" y="31"/>
                  </a:cubicBezTo>
                  <a:cubicBezTo>
                    <a:pt x="33" y="31"/>
                    <a:pt x="32" y="31"/>
                    <a:pt x="32" y="32"/>
                  </a:cubicBezTo>
                  <a:cubicBezTo>
                    <a:pt x="16" y="15"/>
                    <a:pt x="16" y="15"/>
                    <a:pt x="16" y="15"/>
                  </a:cubicBezTo>
                  <a:cubicBezTo>
                    <a:pt x="19" y="12"/>
                    <a:pt x="23" y="9"/>
                    <a:pt x="27" y="8"/>
                  </a:cubicBezTo>
                  <a:close/>
                  <a:moveTo>
                    <a:pt x="15" y="16"/>
                  </a:moveTo>
                  <a:cubicBezTo>
                    <a:pt x="31" y="32"/>
                    <a:pt x="31" y="32"/>
                    <a:pt x="31" y="32"/>
                  </a:cubicBezTo>
                  <a:cubicBezTo>
                    <a:pt x="31" y="33"/>
                    <a:pt x="30" y="33"/>
                    <a:pt x="30" y="34"/>
                  </a:cubicBezTo>
                  <a:cubicBezTo>
                    <a:pt x="8" y="28"/>
                    <a:pt x="8" y="28"/>
                    <a:pt x="8" y="28"/>
                  </a:cubicBezTo>
                  <a:cubicBezTo>
                    <a:pt x="10" y="24"/>
                    <a:pt x="12" y="19"/>
                    <a:pt x="15" y="16"/>
                  </a:cubicBezTo>
                  <a:close/>
                  <a:moveTo>
                    <a:pt x="8" y="29"/>
                  </a:moveTo>
                  <a:cubicBezTo>
                    <a:pt x="30" y="35"/>
                    <a:pt x="30" y="35"/>
                    <a:pt x="30" y="35"/>
                  </a:cubicBezTo>
                  <a:cubicBezTo>
                    <a:pt x="30" y="35"/>
                    <a:pt x="30" y="36"/>
                    <a:pt x="30" y="37"/>
                  </a:cubicBezTo>
                  <a:cubicBezTo>
                    <a:pt x="8" y="43"/>
                    <a:pt x="8" y="43"/>
                    <a:pt x="8" y="43"/>
                  </a:cubicBezTo>
                  <a:cubicBezTo>
                    <a:pt x="7" y="38"/>
                    <a:pt x="7" y="34"/>
                    <a:pt x="8" y="29"/>
                  </a:cubicBezTo>
                  <a:close/>
                  <a:moveTo>
                    <a:pt x="9" y="44"/>
                  </a:moveTo>
                  <a:cubicBezTo>
                    <a:pt x="30" y="38"/>
                    <a:pt x="30" y="38"/>
                    <a:pt x="30" y="38"/>
                  </a:cubicBezTo>
                  <a:cubicBezTo>
                    <a:pt x="30" y="38"/>
                    <a:pt x="31" y="39"/>
                    <a:pt x="31" y="39"/>
                  </a:cubicBezTo>
                  <a:cubicBezTo>
                    <a:pt x="15" y="56"/>
                    <a:pt x="15" y="56"/>
                    <a:pt x="15" y="56"/>
                  </a:cubicBezTo>
                  <a:cubicBezTo>
                    <a:pt x="12" y="53"/>
                    <a:pt x="10" y="49"/>
                    <a:pt x="9" y="44"/>
                  </a:cubicBezTo>
                  <a:close/>
                  <a:moveTo>
                    <a:pt x="16" y="57"/>
                  </a:moveTo>
                  <a:cubicBezTo>
                    <a:pt x="32" y="40"/>
                    <a:pt x="32" y="40"/>
                    <a:pt x="32" y="40"/>
                  </a:cubicBezTo>
                  <a:cubicBezTo>
                    <a:pt x="32" y="40"/>
                    <a:pt x="33" y="41"/>
                    <a:pt x="33" y="41"/>
                  </a:cubicBezTo>
                  <a:cubicBezTo>
                    <a:pt x="28" y="64"/>
                    <a:pt x="28" y="64"/>
                    <a:pt x="28" y="64"/>
                  </a:cubicBezTo>
                  <a:cubicBezTo>
                    <a:pt x="23" y="62"/>
                    <a:pt x="19" y="60"/>
                    <a:pt x="16" y="57"/>
                  </a:cubicBezTo>
                  <a:close/>
                  <a:moveTo>
                    <a:pt x="29" y="64"/>
                  </a:moveTo>
                  <a:cubicBezTo>
                    <a:pt x="34" y="41"/>
                    <a:pt x="34" y="41"/>
                    <a:pt x="34" y="41"/>
                  </a:cubicBezTo>
                  <a:cubicBezTo>
                    <a:pt x="35" y="41"/>
                    <a:pt x="35" y="41"/>
                    <a:pt x="36" y="41"/>
                  </a:cubicBezTo>
                  <a:cubicBezTo>
                    <a:pt x="42" y="64"/>
                    <a:pt x="42" y="64"/>
                    <a:pt x="42" y="64"/>
                  </a:cubicBezTo>
                  <a:cubicBezTo>
                    <a:pt x="38" y="65"/>
                    <a:pt x="33" y="65"/>
                    <a:pt x="29" y="64"/>
                  </a:cubicBezTo>
                  <a:close/>
                  <a:moveTo>
                    <a:pt x="43" y="64"/>
                  </a:moveTo>
                  <a:cubicBezTo>
                    <a:pt x="37" y="41"/>
                    <a:pt x="37" y="41"/>
                    <a:pt x="37" y="41"/>
                  </a:cubicBezTo>
                  <a:cubicBezTo>
                    <a:pt x="37" y="41"/>
                    <a:pt x="38" y="40"/>
                    <a:pt x="39" y="40"/>
                  </a:cubicBezTo>
                  <a:cubicBezTo>
                    <a:pt x="55" y="56"/>
                    <a:pt x="55" y="56"/>
                    <a:pt x="55" y="56"/>
                  </a:cubicBezTo>
                  <a:cubicBezTo>
                    <a:pt x="51" y="60"/>
                    <a:pt x="47" y="62"/>
                    <a:pt x="43" y="64"/>
                  </a:cubicBezTo>
                  <a:close/>
                  <a:moveTo>
                    <a:pt x="55" y="56"/>
                  </a:moveTo>
                  <a:cubicBezTo>
                    <a:pt x="39" y="39"/>
                    <a:pt x="39" y="39"/>
                    <a:pt x="39" y="39"/>
                  </a:cubicBezTo>
                  <a:cubicBezTo>
                    <a:pt x="39" y="39"/>
                    <a:pt x="40" y="38"/>
                    <a:pt x="40" y="38"/>
                  </a:cubicBezTo>
                  <a:cubicBezTo>
                    <a:pt x="62" y="43"/>
                    <a:pt x="62" y="43"/>
                    <a:pt x="62" y="43"/>
                  </a:cubicBezTo>
                  <a:cubicBezTo>
                    <a:pt x="61" y="48"/>
                    <a:pt x="58" y="52"/>
                    <a:pt x="55" y="56"/>
                  </a:cubicBezTo>
                  <a:close/>
                  <a:moveTo>
                    <a:pt x="62" y="43"/>
                  </a:moveTo>
                  <a:cubicBezTo>
                    <a:pt x="40" y="37"/>
                    <a:pt x="40" y="37"/>
                    <a:pt x="40" y="37"/>
                  </a:cubicBezTo>
                  <a:cubicBezTo>
                    <a:pt x="40" y="36"/>
                    <a:pt x="40" y="35"/>
                    <a:pt x="40" y="35"/>
                  </a:cubicBezTo>
                  <a:cubicBezTo>
                    <a:pt x="62" y="28"/>
                    <a:pt x="62" y="28"/>
                    <a:pt x="62" y="28"/>
                  </a:cubicBezTo>
                  <a:cubicBezTo>
                    <a:pt x="63" y="33"/>
                    <a:pt x="63" y="38"/>
                    <a:pt x="6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33" name="Freeform 58"/>
            <p:cNvSpPr>
              <a:spLocks noEditPoints="1"/>
            </p:cNvSpPr>
            <p:nvPr/>
          </p:nvSpPr>
          <p:spPr bwMode="auto">
            <a:xfrm>
              <a:off x="1030288" y="2438401"/>
              <a:ext cx="90488" cy="95250"/>
            </a:xfrm>
            <a:custGeom>
              <a:avLst/>
              <a:gdLst>
                <a:gd name="T0" fmla="*/ 85 w 85"/>
                <a:gd name="T1" fmla="*/ 48 h 89"/>
                <a:gd name="T2" fmla="*/ 85 w 85"/>
                <a:gd name="T3" fmla="*/ 41 h 89"/>
                <a:gd name="T4" fmla="*/ 75 w 85"/>
                <a:gd name="T5" fmla="*/ 37 h 89"/>
                <a:gd name="T6" fmla="*/ 74 w 85"/>
                <a:gd name="T7" fmla="*/ 33 h 89"/>
                <a:gd name="T8" fmla="*/ 81 w 85"/>
                <a:gd name="T9" fmla="*/ 25 h 89"/>
                <a:gd name="T10" fmla="*/ 78 w 85"/>
                <a:gd name="T11" fmla="*/ 19 h 89"/>
                <a:gd name="T12" fmla="*/ 68 w 85"/>
                <a:gd name="T13" fmla="*/ 21 h 89"/>
                <a:gd name="T14" fmla="*/ 68 w 85"/>
                <a:gd name="T15" fmla="*/ 21 h 89"/>
                <a:gd name="T16" fmla="*/ 65 w 85"/>
                <a:gd name="T17" fmla="*/ 18 h 89"/>
                <a:gd name="T18" fmla="*/ 65 w 85"/>
                <a:gd name="T19" fmla="*/ 18 h 89"/>
                <a:gd name="T20" fmla="*/ 67 w 85"/>
                <a:gd name="T21" fmla="*/ 7 h 89"/>
                <a:gd name="T22" fmla="*/ 61 w 85"/>
                <a:gd name="T23" fmla="*/ 4 h 89"/>
                <a:gd name="T24" fmla="*/ 53 w 85"/>
                <a:gd name="T25" fmla="*/ 11 h 89"/>
                <a:gd name="T26" fmla="*/ 53 w 85"/>
                <a:gd name="T27" fmla="*/ 11 h 89"/>
                <a:gd name="T28" fmla="*/ 49 w 85"/>
                <a:gd name="T29" fmla="*/ 10 h 89"/>
                <a:gd name="T30" fmla="*/ 49 w 85"/>
                <a:gd name="T31" fmla="*/ 10 h 89"/>
                <a:gd name="T32" fmla="*/ 46 w 85"/>
                <a:gd name="T33" fmla="*/ 0 h 89"/>
                <a:gd name="T34" fmla="*/ 39 w 85"/>
                <a:gd name="T35" fmla="*/ 0 h 89"/>
                <a:gd name="T36" fmla="*/ 36 w 85"/>
                <a:gd name="T37" fmla="*/ 10 h 89"/>
                <a:gd name="T38" fmla="*/ 36 w 85"/>
                <a:gd name="T39" fmla="*/ 10 h 89"/>
                <a:gd name="T40" fmla="*/ 32 w 85"/>
                <a:gd name="T41" fmla="*/ 11 h 89"/>
                <a:gd name="T42" fmla="*/ 32 w 85"/>
                <a:gd name="T43" fmla="*/ 11 h 89"/>
                <a:gd name="T44" fmla="*/ 24 w 85"/>
                <a:gd name="T45" fmla="*/ 4 h 89"/>
                <a:gd name="T46" fmla="*/ 18 w 85"/>
                <a:gd name="T47" fmla="*/ 7 h 89"/>
                <a:gd name="T48" fmla="*/ 20 w 85"/>
                <a:gd name="T49" fmla="*/ 18 h 89"/>
                <a:gd name="T50" fmla="*/ 20 w 85"/>
                <a:gd name="T51" fmla="*/ 18 h 89"/>
                <a:gd name="T52" fmla="*/ 17 w 85"/>
                <a:gd name="T53" fmla="*/ 21 h 89"/>
                <a:gd name="T54" fmla="*/ 17 w 85"/>
                <a:gd name="T55" fmla="*/ 21 h 89"/>
                <a:gd name="T56" fmla="*/ 7 w 85"/>
                <a:gd name="T57" fmla="*/ 19 h 89"/>
                <a:gd name="T58" fmla="*/ 4 w 85"/>
                <a:gd name="T59" fmla="*/ 25 h 89"/>
                <a:gd name="T60" fmla="*/ 10 w 85"/>
                <a:gd name="T61" fmla="*/ 33 h 89"/>
                <a:gd name="T62" fmla="*/ 9 w 85"/>
                <a:gd name="T63" fmla="*/ 37 h 89"/>
                <a:gd name="T64" fmla="*/ 0 w 85"/>
                <a:gd name="T65" fmla="*/ 41 h 89"/>
                <a:gd name="T66" fmla="*/ 0 w 85"/>
                <a:gd name="T67" fmla="*/ 48 h 89"/>
                <a:gd name="T68" fmla="*/ 9 w 85"/>
                <a:gd name="T69" fmla="*/ 51 h 89"/>
                <a:gd name="T70" fmla="*/ 10 w 85"/>
                <a:gd name="T71" fmla="*/ 55 h 89"/>
                <a:gd name="T72" fmla="*/ 4 w 85"/>
                <a:gd name="T73" fmla="*/ 63 h 89"/>
                <a:gd name="T74" fmla="*/ 7 w 85"/>
                <a:gd name="T75" fmla="*/ 69 h 89"/>
                <a:gd name="T76" fmla="*/ 17 w 85"/>
                <a:gd name="T77" fmla="*/ 67 h 89"/>
                <a:gd name="T78" fmla="*/ 20 w 85"/>
                <a:gd name="T79" fmla="*/ 71 h 89"/>
                <a:gd name="T80" fmla="*/ 18 w 85"/>
                <a:gd name="T81" fmla="*/ 81 h 89"/>
                <a:gd name="T82" fmla="*/ 24 w 85"/>
                <a:gd name="T83" fmla="*/ 84 h 89"/>
                <a:gd name="T84" fmla="*/ 32 w 85"/>
                <a:gd name="T85" fmla="*/ 78 h 89"/>
                <a:gd name="T86" fmla="*/ 36 w 85"/>
                <a:gd name="T87" fmla="*/ 79 h 89"/>
                <a:gd name="T88" fmla="*/ 39 w 85"/>
                <a:gd name="T89" fmla="*/ 89 h 89"/>
                <a:gd name="T90" fmla="*/ 46 w 85"/>
                <a:gd name="T91" fmla="*/ 89 h 89"/>
                <a:gd name="T92" fmla="*/ 49 w 85"/>
                <a:gd name="T93" fmla="*/ 79 h 89"/>
                <a:gd name="T94" fmla="*/ 53 w 85"/>
                <a:gd name="T95" fmla="*/ 78 h 89"/>
                <a:gd name="T96" fmla="*/ 61 w 85"/>
                <a:gd name="T97" fmla="*/ 84 h 89"/>
                <a:gd name="T98" fmla="*/ 67 w 85"/>
                <a:gd name="T99" fmla="*/ 81 h 89"/>
                <a:gd name="T100" fmla="*/ 65 w 85"/>
                <a:gd name="T101" fmla="*/ 71 h 89"/>
                <a:gd name="T102" fmla="*/ 68 w 85"/>
                <a:gd name="T103" fmla="*/ 67 h 89"/>
                <a:gd name="T104" fmla="*/ 78 w 85"/>
                <a:gd name="T105" fmla="*/ 69 h 89"/>
                <a:gd name="T106" fmla="*/ 81 w 85"/>
                <a:gd name="T107" fmla="*/ 63 h 89"/>
                <a:gd name="T108" fmla="*/ 74 w 85"/>
                <a:gd name="T109" fmla="*/ 55 h 89"/>
                <a:gd name="T110" fmla="*/ 75 w 85"/>
                <a:gd name="T111" fmla="*/ 51 h 89"/>
                <a:gd name="T112" fmla="*/ 85 w 85"/>
                <a:gd name="T113" fmla="*/ 48 h 89"/>
                <a:gd name="T114" fmla="*/ 42 w 85"/>
                <a:gd name="T115" fmla="*/ 62 h 89"/>
                <a:gd name="T116" fmla="*/ 25 w 85"/>
                <a:gd name="T117" fmla="*/ 44 h 89"/>
                <a:gd name="T118" fmla="*/ 42 w 85"/>
                <a:gd name="T119" fmla="*/ 27 h 89"/>
                <a:gd name="T120" fmla="*/ 59 w 85"/>
                <a:gd name="T121" fmla="*/ 44 h 89"/>
                <a:gd name="T122" fmla="*/ 42 w 85"/>
                <a:gd name="T123" fmla="*/ 6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9">
                  <a:moveTo>
                    <a:pt x="85" y="48"/>
                  </a:moveTo>
                  <a:cubicBezTo>
                    <a:pt x="85" y="41"/>
                    <a:pt x="85" y="41"/>
                    <a:pt x="85" y="41"/>
                  </a:cubicBezTo>
                  <a:cubicBezTo>
                    <a:pt x="75" y="37"/>
                    <a:pt x="75" y="37"/>
                    <a:pt x="75" y="37"/>
                  </a:cubicBezTo>
                  <a:cubicBezTo>
                    <a:pt x="75" y="36"/>
                    <a:pt x="75" y="34"/>
                    <a:pt x="74" y="33"/>
                  </a:cubicBezTo>
                  <a:cubicBezTo>
                    <a:pt x="81" y="25"/>
                    <a:pt x="81" y="25"/>
                    <a:pt x="81" y="25"/>
                  </a:cubicBezTo>
                  <a:cubicBezTo>
                    <a:pt x="78" y="19"/>
                    <a:pt x="78" y="19"/>
                    <a:pt x="78" y="19"/>
                  </a:cubicBezTo>
                  <a:cubicBezTo>
                    <a:pt x="68" y="21"/>
                    <a:pt x="68" y="21"/>
                    <a:pt x="68" y="21"/>
                  </a:cubicBezTo>
                  <a:cubicBezTo>
                    <a:pt x="68" y="21"/>
                    <a:pt x="68" y="21"/>
                    <a:pt x="68" y="21"/>
                  </a:cubicBezTo>
                  <a:cubicBezTo>
                    <a:pt x="67" y="20"/>
                    <a:pt x="66" y="19"/>
                    <a:pt x="65" y="18"/>
                  </a:cubicBezTo>
                  <a:cubicBezTo>
                    <a:pt x="65" y="18"/>
                    <a:pt x="65" y="18"/>
                    <a:pt x="65" y="18"/>
                  </a:cubicBezTo>
                  <a:cubicBezTo>
                    <a:pt x="67" y="7"/>
                    <a:pt x="67" y="7"/>
                    <a:pt x="67" y="7"/>
                  </a:cubicBezTo>
                  <a:cubicBezTo>
                    <a:pt x="61" y="4"/>
                    <a:pt x="61" y="4"/>
                    <a:pt x="61" y="4"/>
                  </a:cubicBezTo>
                  <a:cubicBezTo>
                    <a:pt x="53" y="11"/>
                    <a:pt x="53" y="11"/>
                    <a:pt x="53" y="11"/>
                  </a:cubicBezTo>
                  <a:cubicBezTo>
                    <a:pt x="53" y="11"/>
                    <a:pt x="53" y="11"/>
                    <a:pt x="53" y="11"/>
                  </a:cubicBezTo>
                  <a:cubicBezTo>
                    <a:pt x="52" y="10"/>
                    <a:pt x="50" y="10"/>
                    <a:pt x="49" y="10"/>
                  </a:cubicBezTo>
                  <a:cubicBezTo>
                    <a:pt x="49" y="10"/>
                    <a:pt x="49" y="10"/>
                    <a:pt x="49" y="10"/>
                  </a:cubicBezTo>
                  <a:cubicBezTo>
                    <a:pt x="46" y="0"/>
                    <a:pt x="46" y="0"/>
                    <a:pt x="46" y="0"/>
                  </a:cubicBezTo>
                  <a:cubicBezTo>
                    <a:pt x="39" y="0"/>
                    <a:pt x="39" y="0"/>
                    <a:pt x="39" y="0"/>
                  </a:cubicBezTo>
                  <a:cubicBezTo>
                    <a:pt x="36" y="10"/>
                    <a:pt x="36" y="10"/>
                    <a:pt x="36" y="10"/>
                  </a:cubicBezTo>
                  <a:cubicBezTo>
                    <a:pt x="36" y="10"/>
                    <a:pt x="36" y="10"/>
                    <a:pt x="36" y="10"/>
                  </a:cubicBezTo>
                  <a:cubicBezTo>
                    <a:pt x="34" y="10"/>
                    <a:pt x="33" y="10"/>
                    <a:pt x="32" y="11"/>
                  </a:cubicBezTo>
                  <a:cubicBezTo>
                    <a:pt x="32" y="11"/>
                    <a:pt x="32" y="11"/>
                    <a:pt x="32" y="11"/>
                  </a:cubicBezTo>
                  <a:cubicBezTo>
                    <a:pt x="24" y="4"/>
                    <a:pt x="24" y="4"/>
                    <a:pt x="24" y="4"/>
                  </a:cubicBezTo>
                  <a:cubicBezTo>
                    <a:pt x="18" y="7"/>
                    <a:pt x="18" y="7"/>
                    <a:pt x="18" y="7"/>
                  </a:cubicBezTo>
                  <a:cubicBezTo>
                    <a:pt x="20" y="18"/>
                    <a:pt x="20" y="18"/>
                    <a:pt x="20" y="18"/>
                  </a:cubicBezTo>
                  <a:cubicBezTo>
                    <a:pt x="20" y="18"/>
                    <a:pt x="20" y="18"/>
                    <a:pt x="20" y="18"/>
                  </a:cubicBezTo>
                  <a:cubicBezTo>
                    <a:pt x="19" y="19"/>
                    <a:pt x="18" y="20"/>
                    <a:pt x="17" y="21"/>
                  </a:cubicBezTo>
                  <a:cubicBezTo>
                    <a:pt x="17" y="21"/>
                    <a:pt x="17" y="21"/>
                    <a:pt x="17" y="21"/>
                  </a:cubicBezTo>
                  <a:cubicBezTo>
                    <a:pt x="7" y="19"/>
                    <a:pt x="7" y="19"/>
                    <a:pt x="7" y="19"/>
                  </a:cubicBezTo>
                  <a:cubicBezTo>
                    <a:pt x="4" y="25"/>
                    <a:pt x="4" y="25"/>
                    <a:pt x="4" y="25"/>
                  </a:cubicBezTo>
                  <a:cubicBezTo>
                    <a:pt x="10" y="33"/>
                    <a:pt x="10" y="33"/>
                    <a:pt x="10" y="33"/>
                  </a:cubicBezTo>
                  <a:cubicBezTo>
                    <a:pt x="10" y="34"/>
                    <a:pt x="10" y="36"/>
                    <a:pt x="9" y="37"/>
                  </a:cubicBezTo>
                  <a:cubicBezTo>
                    <a:pt x="0" y="41"/>
                    <a:pt x="0" y="41"/>
                    <a:pt x="0" y="41"/>
                  </a:cubicBezTo>
                  <a:cubicBezTo>
                    <a:pt x="0" y="48"/>
                    <a:pt x="0" y="48"/>
                    <a:pt x="0" y="48"/>
                  </a:cubicBezTo>
                  <a:cubicBezTo>
                    <a:pt x="9" y="51"/>
                    <a:pt x="9" y="51"/>
                    <a:pt x="9" y="51"/>
                  </a:cubicBezTo>
                  <a:cubicBezTo>
                    <a:pt x="10" y="53"/>
                    <a:pt x="10" y="54"/>
                    <a:pt x="10" y="55"/>
                  </a:cubicBezTo>
                  <a:cubicBezTo>
                    <a:pt x="4" y="63"/>
                    <a:pt x="4" y="63"/>
                    <a:pt x="4" y="63"/>
                  </a:cubicBezTo>
                  <a:cubicBezTo>
                    <a:pt x="7" y="69"/>
                    <a:pt x="7" y="69"/>
                    <a:pt x="7" y="69"/>
                  </a:cubicBezTo>
                  <a:cubicBezTo>
                    <a:pt x="17" y="67"/>
                    <a:pt x="17" y="67"/>
                    <a:pt x="17" y="67"/>
                  </a:cubicBezTo>
                  <a:cubicBezTo>
                    <a:pt x="18" y="69"/>
                    <a:pt x="19" y="70"/>
                    <a:pt x="20" y="71"/>
                  </a:cubicBezTo>
                  <a:cubicBezTo>
                    <a:pt x="18" y="81"/>
                    <a:pt x="18" y="81"/>
                    <a:pt x="18" y="81"/>
                  </a:cubicBezTo>
                  <a:cubicBezTo>
                    <a:pt x="24" y="84"/>
                    <a:pt x="24" y="84"/>
                    <a:pt x="24" y="84"/>
                  </a:cubicBezTo>
                  <a:cubicBezTo>
                    <a:pt x="32" y="78"/>
                    <a:pt x="32" y="78"/>
                    <a:pt x="32" y="78"/>
                  </a:cubicBezTo>
                  <a:cubicBezTo>
                    <a:pt x="33" y="78"/>
                    <a:pt x="34" y="78"/>
                    <a:pt x="36" y="79"/>
                  </a:cubicBezTo>
                  <a:cubicBezTo>
                    <a:pt x="39" y="89"/>
                    <a:pt x="39" y="89"/>
                    <a:pt x="39" y="89"/>
                  </a:cubicBezTo>
                  <a:cubicBezTo>
                    <a:pt x="46" y="89"/>
                    <a:pt x="46" y="89"/>
                    <a:pt x="46" y="89"/>
                  </a:cubicBezTo>
                  <a:cubicBezTo>
                    <a:pt x="49" y="79"/>
                    <a:pt x="49" y="79"/>
                    <a:pt x="49" y="79"/>
                  </a:cubicBezTo>
                  <a:cubicBezTo>
                    <a:pt x="50" y="78"/>
                    <a:pt x="52" y="78"/>
                    <a:pt x="53" y="78"/>
                  </a:cubicBezTo>
                  <a:cubicBezTo>
                    <a:pt x="61" y="84"/>
                    <a:pt x="61" y="84"/>
                    <a:pt x="61" y="84"/>
                  </a:cubicBezTo>
                  <a:cubicBezTo>
                    <a:pt x="67" y="81"/>
                    <a:pt x="67" y="81"/>
                    <a:pt x="67" y="81"/>
                  </a:cubicBezTo>
                  <a:cubicBezTo>
                    <a:pt x="65" y="71"/>
                    <a:pt x="65" y="71"/>
                    <a:pt x="65" y="71"/>
                  </a:cubicBezTo>
                  <a:cubicBezTo>
                    <a:pt x="66" y="70"/>
                    <a:pt x="67" y="69"/>
                    <a:pt x="68" y="67"/>
                  </a:cubicBezTo>
                  <a:cubicBezTo>
                    <a:pt x="78" y="69"/>
                    <a:pt x="78" y="69"/>
                    <a:pt x="78" y="69"/>
                  </a:cubicBezTo>
                  <a:cubicBezTo>
                    <a:pt x="81" y="63"/>
                    <a:pt x="81" y="63"/>
                    <a:pt x="81" y="63"/>
                  </a:cubicBezTo>
                  <a:cubicBezTo>
                    <a:pt x="74" y="55"/>
                    <a:pt x="74" y="55"/>
                    <a:pt x="74" y="55"/>
                  </a:cubicBezTo>
                  <a:cubicBezTo>
                    <a:pt x="75" y="54"/>
                    <a:pt x="75" y="53"/>
                    <a:pt x="75" y="51"/>
                  </a:cubicBezTo>
                  <a:lnTo>
                    <a:pt x="85" y="48"/>
                  </a:lnTo>
                  <a:close/>
                  <a:moveTo>
                    <a:pt x="42" y="62"/>
                  </a:moveTo>
                  <a:cubicBezTo>
                    <a:pt x="33" y="62"/>
                    <a:pt x="25" y="54"/>
                    <a:pt x="25" y="44"/>
                  </a:cubicBezTo>
                  <a:cubicBezTo>
                    <a:pt x="25" y="34"/>
                    <a:pt x="33" y="27"/>
                    <a:pt x="42" y="27"/>
                  </a:cubicBezTo>
                  <a:cubicBezTo>
                    <a:pt x="52" y="27"/>
                    <a:pt x="59" y="34"/>
                    <a:pt x="59" y="44"/>
                  </a:cubicBezTo>
                  <a:cubicBezTo>
                    <a:pt x="59" y="54"/>
                    <a:pt x="52" y="62"/>
                    <a:pt x="42"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34" name="Freeform 59"/>
            <p:cNvSpPr>
              <a:spLocks noEditPoints="1"/>
            </p:cNvSpPr>
            <p:nvPr/>
          </p:nvSpPr>
          <p:spPr bwMode="auto">
            <a:xfrm>
              <a:off x="1200150" y="2738438"/>
              <a:ext cx="28575" cy="31750"/>
            </a:xfrm>
            <a:custGeom>
              <a:avLst/>
              <a:gdLst>
                <a:gd name="T0" fmla="*/ 27 w 27"/>
                <a:gd name="T1" fmla="*/ 16 h 29"/>
                <a:gd name="T2" fmla="*/ 27 w 27"/>
                <a:gd name="T3" fmla="*/ 14 h 29"/>
                <a:gd name="T4" fmla="*/ 24 w 27"/>
                <a:gd name="T5" fmla="*/ 13 h 29"/>
                <a:gd name="T6" fmla="*/ 24 w 27"/>
                <a:gd name="T7" fmla="*/ 11 h 29"/>
                <a:gd name="T8" fmla="*/ 26 w 27"/>
                <a:gd name="T9" fmla="*/ 9 h 29"/>
                <a:gd name="T10" fmla="*/ 25 w 27"/>
                <a:gd name="T11" fmla="*/ 7 h 29"/>
                <a:gd name="T12" fmla="*/ 22 w 27"/>
                <a:gd name="T13" fmla="*/ 7 h 29"/>
                <a:gd name="T14" fmla="*/ 22 w 27"/>
                <a:gd name="T15" fmla="*/ 7 h 29"/>
                <a:gd name="T16" fmla="*/ 21 w 27"/>
                <a:gd name="T17" fmla="*/ 6 h 29"/>
                <a:gd name="T18" fmla="*/ 21 w 27"/>
                <a:gd name="T19" fmla="*/ 6 h 29"/>
                <a:gd name="T20" fmla="*/ 21 w 27"/>
                <a:gd name="T21" fmla="*/ 3 h 29"/>
                <a:gd name="T22" fmla="*/ 19 w 27"/>
                <a:gd name="T23" fmla="*/ 2 h 29"/>
                <a:gd name="T24" fmla="*/ 17 w 27"/>
                <a:gd name="T25" fmla="*/ 4 h 29"/>
                <a:gd name="T26" fmla="*/ 17 w 27"/>
                <a:gd name="T27" fmla="*/ 4 h 29"/>
                <a:gd name="T28" fmla="*/ 16 w 27"/>
                <a:gd name="T29" fmla="*/ 4 h 29"/>
                <a:gd name="T30" fmla="*/ 16 w 27"/>
                <a:gd name="T31" fmla="*/ 4 h 29"/>
                <a:gd name="T32" fmla="*/ 15 w 27"/>
                <a:gd name="T33" fmla="*/ 0 h 29"/>
                <a:gd name="T34" fmla="*/ 12 w 27"/>
                <a:gd name="T35" fmla="*/ 0 h 29"/>
                <a:gd name="T36" fmla="*/ 11 w 27"/>
                <a:gd name="T37" fmla="*/ 4 h 29"/>
                <a:gd name="T38" fmla="*/ 11 w 27"/>
                <a:gd name="T39" fmla="*/ 4 h 29"/>
                <a:gd name="T40" fmla="*/ 10 w 27"/>
                <a:gd name="T41" fmla="*/ 4 h 29"/>
                <a:gd name="T42" fmla="*/ 10 w 27"/>
                <a:gd name="T43" fmla="*/ 4 h 29"/>
                <a:gd name="T44" fmla="*/ 7 w 27"/>
                <a:gd name="T45" fmla="*/ 2 h 29"/>
                <a:gd name="T46" fmla="*/ 6 w 27"/>
                <a:gd name="T47" fmla="*/ 3 h 29"/>
                <a:gd name="T48" fmla="*/ 6 w 27"/>
                <a:gd name="T49" fmla="*/ 6 h 29"/>
                <a:gd name="T50" fmla="*/ 6 w 27"/>
                <a:gd name="T51" fmla="*/ 6 h 29"/>
                <a:gd name="T52" fmla="*/ 5 w 27"/>
                <a:gd name="T53" fmla="*/ 7 h 29"/>
                <a:gd name="T54" fmla="*/ 5 w 27"/>
                <a:gd name="T55" fmla="*/ 7 h 29"/>
                <a:gd name="T56" fmla="*/ 2 w 27"/>
                <a:gd name="T57" fmla="*/ 7 h 29"/>
                <a:gd name="T58" fmla="*/ 1 w 27"/>
                <a:gd name="T59" fmla="*/ 9 h 29"/>
                <a:gd name="T60" fmla="*/ 3 w 27"/>
                <a:gd name="T61" fmla="*/ 11 h 29"/>
                <a:gd name="T62" fmla="*/ 3 w 27"/>
                <a:gd name="T63" fmla="*/ 13 h 29"/>
                <a:gd name="T64" fmla="*/ 0 w 27"/>
                <a:gd name="T65" fmla="*/ 14 h 29"/>
                <a:gd name="T66" fmla="*/ 0 w 27"/>
                <a:gd name="T67" fmla="*/ 16 h 29"/>
                <a:gd name="T68" fmla="*/ 3 w 27"/>
                <a:gd name="T69" fmla="*/ 17 h 29"/>
                <a:gd name="T70" fmla="*/ 3 w 27"/>
                <a:gd name="T71" fmla="*/ 19 h 29"/>
                <a:gd name="T72" fmla="*/ 1 w 27"/>
                <a:gd name="T73" fmla="*/ 21 h 29"/>
                <a:gd name="T74" fmla="*/ 2 w 27"/>
                <a:gd name="T75" fmla="*/ 23 h 29"/>
                <a:gd name="T76" fmla="*/ 5 w 27"/>
                <a:gd name="T77" fmla="*/ 22 h 29"/>
                <a:gd name="T78" fmla="*/ 6 w 27"/>
                <a:gd name="T79" fmla="*/ 23 h 29"/>
                <a:gd name="T80" fmla="*/ 6 w 27"/>
                <a:gd name="T81" fmla="*/ 27 h 29"/>
                <a:gd name="T82" fmla="*/ 7 w 27"/>
                <a:gd name="T83" fmla="*/ 28 h 29"/>
                <a:gd name="T84" fmla="*/ 10 w 27"/>
                <a:gd name="T85" fmla="*/ 26 h 29"/>
                <a:gd name="T86" fmla="*/ 11 w 27"/>
                <a:gd name="T87" fmla="*/ 26 h 29"/>
                <a:gd name="T88" fmla="*/ 12 w 27"/>
                <a:gd name="T89" fmla="*/ 29 h 29"/>
                <a:gd name="T90" fmla="*/ 15 w 27"/>
                <a:gd name="T91" fmla="*/ 29 h 29"/>
                <a:gd name="T92" fmla="*/ 16 w 27"/>
                <a:gd name="T93" fmla="*/ 26 h 29"/>
                <a:gd name="T94" fmla="*/ 17 w 27"/>
                <a:gd name="T95" fmla="*/ 26 h 29"/>
                <a:gd name="T96" fmla="*/ 19 w 27"/>
                <a:gd name="T97" fmla="*/ 28 h 29"/>
                <a:gd name="T98" fmla="*/ 21 w 27"/>
                <a:gd name="T99" fmla="*/ 27 h 29"/>
                <a:gd name="T100" fmla="*/ 21 w 27"/>
                <a:gd name="T101" fmla="*/ 23 h 29"/>
                <a:gd name="T102" fmla="*/ 22 w 27"/>
                <a:gd name="T103" fmla="*/ 22 h 29"/>
                <a:gd name="T104" fmla="*/ 25 w 27"/>
                <a:gd name="T105" fmla="*/ 23 h 29"/>
                <a:gd name="T106" fmla="*/ 26 w 27"/>
                <a:gd name="T107" fmla="*/ 21 h 29"/>
                <a:gd name="T108" fmla="*/ 24 w 27"/>
                <a:gd name="T109" fmla="*/ 19 h 29"/>
                <a:gd name="T110" fmla="*/ 24 w 27"/>
                <a:gd name="T111" fmla="*/ 17 h 29"/>
                <a:gd name="T112" fmla="*/ 27 w 27"/>
                <a:gd name="T113" fmla="*/ 16 h 29"/>
                <a:gd name="T114" fmla="*/ 13 w 27"/>
                <a:gd name="T115" fmla="*/ 21 h 29"/>
                <a:gd name="T116" fmla="*/ 8 w 27"/>
                <a:gd name="T117" fmla="*/ 15 h 29"/>
                <a:gd name="T118" fmla="*/ 13 w 27"/>
                <a:gd name="T119" fmla="*/ 9 h 29"/>
                <a:gd name="T120" fmla="*/ 19 w 27"/>
                <a:gd name="T121" fmla="*/ 15 h 29"/>
                <a:gd name="T122" fmla="*/ 13 w 27"/>
                <a:gd name="T12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 h="29">
                  <a:moveTo>
                    <a:pt x="27" y="16"/>
                  </a:moveTo>
                  <a:cubicBezTo>
                    <a:pt x="27" y="14"/>
                    <a:pt x="27" y="14"/>
                    <a:pt x="27" y="14"/>
                  </a:cubicBezTo>
                  <a:cubicBezTo>
                    <a:pt x="24" y="13"/>
                    <a:pt x="24" y="13"/>
                    <a:pt x="24" y="13"/>
                  </a:cubicBezTo>
                  <a:cubicBezTo>
                    <a:pt x="24" y="12"/>
                    <a:pt x="24" y="12"/>
                    <a:pt x="24" y="11"/>
                  </a:cubicBezTo>
                  <a:cubicBezTo>
                    <a:pt x="26" y="9"/>
                    <a:pt x="26" y="9"/>
                    <a:pt x="26" y="9"/>
                  </a:cubicBezTo>
                  <a:cubicBezTo>
                    <a:pt x="25" y="7"/>
                    <a:pt x="25" y="7"/>
                    <a:pt x="25" y="7"/>
                  </a:cubicBezTo>
                  <a:cubicBezTo>
                    <a:pt x="22" y="7"/>
                    <a:pt x="22" y="7"/>
                    <a:pt x="22" y="7"/>
                  </a:cubicBezTo>
                  <a:cubicBezTo>
                    <a:pt x="22" y="7"/>
                    <a:pt x="22" y="7"/>
                    <a:pt x="22" y="7"/>
                  </a:cubicBezTo>
                  <a:cubicBezTo>
                    <a:pt x="21" y="7"/>
                    <a:pt x="21" y="7"/>
                    <a:pt x="21" y="6"/>
                  </a:cubicBezTo>
                  <a:cubicBezTo>
                    <a:pt x="21" y="6"/>
                    <a:pt x="21" y="6"/>
                    <a:pt x="21" y="6"/>
                  </a:cubicBezTo>
                  <a:cubicBezTo>
                    <a:pt x="21" y="3"/>
                    <a:pt x="21" y="3"/>
                    <a:pt x="21" y="3"/>
                  </a:cubicBezTo>
                  <a:cubicBezTo>
                    <a:pt x="19" y="2"/>
                    <a:pt x="19" y="2"/>
                    <a:pt x="19" y="2"/>
                  </a:cubicBezTo>
                  <a:cubicBezTo>
                    <a:pt x="17" y="4"/>
                    <a:pt x="17" y="4"/>
                    <a:pt x="17" y="4"/>
                  </a:cubicBezTo>
                  <a:cubicBezTo>
                    <a:pt x="17" y="4"/>
                    <a:pt x="17" y="4"/>
                    <a:pt x="17" y="4"/>
                  </a:cubicBezTo>
                  <a:cubicBezTo>
                    <a:pt x="16" y="4"/>
                    <a:pt x="16" y="4"/>
                    <a:pt x="16" y="4"/>
                  </a:cubicBezTo>
                  <a:cubicBezTo>
                    <a:pt x="16" y="4"/>
                    <a:pt x="16" y="4"/>
                    <a:pt x="16" y="4"/>
                  </a:cubicBezTo>
                  <a:cubicBezTo>
                    <a:pt x="15" y="0"/>
                    <a:pt x="15" y="0"/>
                    <a:pt x="15" y="0"/>
                  </a:cubicBezTo>
                  <a:cubicBezTo>
                    <a:pt x="12" y="0"/>
                    <a:pt x="12" y="0"/>
                    <a:pt x="12" y="0"/>
                  </a:cubicBezTo>
                  <a:cubicBezTo>
                    <a:pt x="11" y="4"/>
                    <a:pt x="11" y="4"/>
                    <a:pt x="11" y="4"/>
                  </a:cubicBezTo>
                  <a:cubicBezTo>
                    <a:pt x="11" y="4"/>
                    <a:pt x="11" y="4"/>
                    <a:pt x="11" y="4"/>
                  </a:cubicBezTo>
                  <a:cubicBezTo>
                    <a:pt x="11" y="4"/>
                    <a:pt x="10" y="4"/>
                    <a:pt x="10" y="4"/>
                  </a:cubicBezTo>
                  <a:cubicBezTo>
                    <a:pt x="10" y="4"/>
                    <a:pt x="10" y="4"/>
                    <a:pt x="10" y="4"/>
                  </a:cubicBezTo>
                  <a:cubicBezTo>
                    <a:pt x="7" y="2"/>
                    <a:pt x="7" y="2"/>
                    <a:pt x="7" y="2"/>
                  </a:cubicBezTo>
                  <a:cubicBezTo>
                    <a:pt x="6" y="3"/>
                    <a:pt x="6" y="3"/>
                    <a:pt x="6" y="3"/>
                  </a:cubicBezTo>
                  <a:cubicBezTo>
                    <a:pt x="6" y="6"/>
                    <a:pt x="6" y="6"/>
                    <a:pt x="6" y="6"/>
                  </a:cubicBezTo>
                  <a:cubicBezTo>
                    <a:pt x="6" y="6"/>
                    <a:pt x="6" y="6"/>
                    <a:pt x="6" y="6"/>
                  </a:cubicBezTo>
                  <a:cubicBezTo>
                    <a:pt x="6" y="7"/>
                    <a:pt x="6" y="7"/>
                    <a:pt x="5" y="7"/>
                  </a:cubicBezTo>
                  <a:cubicBezTo>
                    <a:pt x="5" y="7"/>
                    <a:pt x="5" y="7"/>
                    <a:pt x="5" y="7"/>
                  </a:cubicBezTo>
                  <a:cubicBezTo>
                    <a:pt x="2" y="7"/>
                    <a:pt x="2" y="7"/>
                    <a:pt x="2" y="7"/>
                  </a:cubicBezTo>
                  <a:cubicBezTo>
                    <a:pt x="1" y="9"/>
                    <a:pt x="1" y="9"/>
                    <a:pt x="1" y="9"/>
                  </a:cubicBezTo>
                  <a:cubicBezTo>
                    <a:pt x="3" y="11"/>
                    <a:pt x="3" y="11"/>
                    <a:pt x="3" y="11"/>
                  </a:cubicBezTo>
                  <a:cubicBezTo>
                    <a:pt x="3" y="12"/>
                    <a:pt x="3" y="12"/>
                    <a:pt x="3" y="13"/>
                  </a:cubicBezTo>
                  <a:cubicBezTo>
                    <a:pt x="0" y="14"/>
                    <a:pt x="0" y="14"/>
                    <a:pt x="0" y="14"/>
                  </a:cubicBezTo>
                  <a:cubicBezTo>
                    <a:pt x="0" y="16"/>
                    <a:pt x="0" y="16"/>
                    <a:pt x="0" y="16"/>
                  </a:cubicBezTo>
                  <a:cubicBezTo>
                    <a:pt x="3" y="17"/>
                    <a:pt x="3" y="17"/>
                    <a:pt x="3" y="17"/>
                  </a:cubicBezTo>
                  <a:cubicBezTo>
                    <a:pt x="3" y="18"/>
                    <a:pt x="3" y="18"/>
                    <a:pt x="3" y="19"/>
                  </a:cubicBezTo>
                  <a:cubicBezTo>
                    <a:pt x="1" y="21"/>
                    <a:pt x="1" y="21"/>
                    <a:pt x="1" y="21"/>
                  </a:cubicBezTo>
                  <a:cubicBezTo>
                    <a:pt x="2" y="23"/>
                    <a:pt x="2" y="23"/>
                    <a:pt x="2" y="23"/>
                  </a:cubicBezTo>
                  <a:cubicBezTo>
                    <a:pt x="5" y="22"/>
                    <a:pt x="5" y="22"/>
                    <a:pt x="5" y="22"/>
                  </a:cubicBezTo>
                  <a:cubicBezTo>
                    <a:pt x="6" y="23"/>
                    <a:pt x="6" y="23"/>
                    <a:pt x="6" y="23"/>
                  </a:cubicBezTo>
                  <a:cubicBezTo>
                    <a:pt x="6" y="27"/>
                    <a:pt x="6" y="27"/>
                    <a:pt x="6" y="27"/>
                  </a:cubicBezTo>
                  <a:cubicBezTo>
                    <a:pt x="7" y="28"/>
                    <a:pt x="7" y="28"/>
                    <a:pt x="7" y="28"/>
                  </a:cubicBezTo>
                  <a:cubicBezTo>
                    <a:pt x="10" y="26"/>
                    <a:pt x="10" y="26"/>
                    <a:pt x="10" y="26"/>
                  </a:cubicBezTo>
                  <a:cubicBezTo>
                    <a:pt x="10" y="26"/>
                    <a:pt x="11" y="26"/>
                    <a:pt x="11" y="26"/>
                  </a:cubicBezTo>
                  <a:cubicBezTo>
                    <a:pt x="12" y="29"/>
                    <a:pt x="12" y="29"/>
                    <a:pt x="12" y="29"/>
                  </a:cubicBezTo>
                  <a:cubicBezTo>
                    <a:pt x="15" y="29"/>
                    <a:pt x="15" y="29"/>
                    <a:pt x="15" y="29"/>
                  </a:cubicBezTo>
                  <a:cubicBezTo>
                    <a:pt x="16" y="26"/>
                    <a:pt x="16" y="26"/>
                    <a:pt x="16" y="26"/>
                  </a:cubicBezTo>
                  <a:cubicBezTo>
                    <a:pt x="16" y="26"/>
                    <a:pt x="17" y="26"/>
                    <a:pt x="17" y="26"/>
                  </a:cubicBezTo>
                  <a:cubicBezTo>
                    <a:pt x="19" y="28"/>
                    <a:pt x="19" y="28"/>
                    <a:pt x="19" y="28"/>
                  </a:cubicBezTo>
                  <a:cubicBezTo>
                    <a:pt x="21" y="27"/>
                    <a:pt x="21" y="27"/>
                    <a:pt x="21" y="27"/>
                  </a:cubicBezTo>
                  <a:cubicBezTo>
                    <a:pt x="21" y="23"/>
                    <a:pt x="21" y="23"/>
                    <a:pt x="21" y="23"/>
                  </a:cubicBezTo>
                  <a:cubicBezTo>
                    <a:pt x="21" y="23"/>
                    <a:pt x="21" y="23"/>
                    <a:pt x="22" y="22"/>
                  </a:cubicBezTo>
                  <a:cubicBezTo>
                    <a:pt x="25" y="23"/>
                    <a:pt x="25" y="23"/>
                    <a:pt x="25" y="23"/>
                  </a:cubicBezTo>
                  <a:cubicBezTo>
                    <a:pt x="26" y="21"/>
                    <a:pt x="26" y="21"/>
                    <a:pt x="26" y="21"/>
                  </a:cubicBezTo>
                  <a:cubicBezTo>
                    <a:pt x="24" y="19"/>
                    <a:pt x="24" y="19"/>
                    <a:pt x="24" y="19"/>
                  </a:cubicBezTo>
                  <a:cubicBezTo>
                    <a:pt x="24" y="18"/>
                    <a:pt x="24" y="18"/>
                    <a:pt x="24" y="17"/>
                  </a:cubicBezTo>
                  <a:lnTo>
                    <a:pt x="27" y="16"/>
                  </a:lnTo>
                  <a:close/>
                  <a:moveTo>
                    <a:pt x="13" y="21"/>
                  </a:moveTo>
                  <a:cubicBezTo>
                    <a:pt x="10" y="21"/>
                    <a:pt x="8" y="18"/>
                    <a:pt x="8" y="15"/>
                  </a:cubicBezTo>
                  <a:cubicBezTo>
                    <a:pt x="8" y="12"/>
                    <a:pt x="10" y="9"/>
                    <a:pt x="13" y="9"/>
                  </a:cubicBezTo>
                  <a:cubicBezTo>
                    <a:pt x="16" y="9"/>
                    <a:pt x="19" y="12"/>
                    <a:pt x="19" y="15"/>
                  </a:cubicBezTo>
                  <a:cubicBezTo>
                    <a:pt x="19" y="18"/>
                    <a:pt x="16" y="21"/>
                    <a:pt x="1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35" name="Freeform 60"/>
            <p:cNvSpPr>
              <a:spLocks noEditPoints="1"/>
            </p:cNvSpPr>
            <p:nvPr/>
          </p:nvSpPr>
          <p:spPr bwMode="auto">
            <a:xfrm>
              <a:off x="1347788" y="2432051"/>
              <a:ext cx="50800" cy="50800"/>
            </a:xfrm>
            <a:custGeom>
              <a:avLst/>
              <a:gdLst>
                <a:gd name="T0" fmla="*/ 47 w 47"/>
                <a:gd name="T1" fmla="*/ 27 h 49"/>
                <a:gd name="T2" fmla="*/ 47 w 47"/>
                <a:gd name="T3" fmla="*/ 23 h 49"/>
                <a:gd name="T4" fmla="*/ 42 w 47"/>
                <a:gd name="T5" fmla="*/ 21 h 49"/>
                <a:gd name="T6" fmla="*/ 41 w 47"/>
                <a:gd name="T7" fmla="*/ 19 h 49"/>
                <a:gd name="T8" fmla="*/ 45 w 47"/>
                <a:gd name="T9" fmla="*/ 14 h 49"/>
                <a:gd name="T10" fmla="*/ 43 w 47"/>
                <a:gd name="T11" fmla="*/ 11 h 49"/>
                <a:gd name="T12" fmla="*/ 38 w 47"/>
                <a:gd name="T13" fmla="*/ 12 h 49"/>
                <a:gd name="T14" fmla="*/ 38 w 47"/>
                <a:gd name="T15" fmla="*/ 12 h 49"/>
                <a:gd name="T16" fmla="*/ 36 w 47"/>
                <a:gd name="T17" fmla="*/ 10 h 49"/>
                <a:gd name="T18" fmla="*/ 36 w 47"/>
                <a:gd name="T19" fmla="*/ 10 h 49"/>
                <a:gd name="T20" fmla="*/ 37 w 47"/>
                <a:gd name="T21" fmla="*/ 5 h 49"/>
                <a:gd name="T22" fmla="*/ 34 w 47"/>
                <a:gd name="T23" fmla="*/ 3 h 49"/>
                <a:gd name="T24" fmla="*/ 30 w 47"/>
                <a:gd name="T25" fmla="*/ 7 h 49"/>
                <a:gd name="T26" fmla="*/ 30 w 47"/>
                <a:gd name="T27" fmla="*/ 7 h 49"/>
                <a:gd name="T28" fmla="*/ 27 w 47"/>
                <a:gd name="T29" fmla="*/ 6 h 49"/>
                <a:gd name="T30" fmla="*/ 27 w 47"/>
                <a:gd name="T31" fmla="*/ 6 h 49"/>
                <a:gd name="T32" fmla="*/ 26 w 47"/>
                <a:gd name="T33" fmla="*/ 0 h 49"/>
                <a:gd name="T34" fmla="*/ 22 w 47"/>
                <a:gd name="T35" fmla="*/ 0 h 49"/>
                <a:gd name="T36" fmla="*/ 20 w 47"/>
                <a:gd name="T37" fmla="*/ 6 h 49"/>
                <a:gd name="T38" fmla="*/ 20 w 47"/>
                <a:gd name="T39" fmla="*/ 6 h 49"/>
                <a:gd name="T40" fmla="*/ 18 w 47"/>
                <a:gd name="T41" fmla="*/ 7 h 49"/>
                <a:gd name="T42" fmla="*/ 18 w 47"/>
                <a:gd name="T43" fmla="*/ 7 h 49"/>
                <a:gd name="T44" fmla="*/ 14 w 47"/>
                <a:gd name="T45" fmla="*/ 3 h 49"/>
                <a:gd name="T46" fmla="*/ 10 w 47"/>
                <a:gd name="T47" fmla="*/ 5 h 49"/>
                <a:gd name="T48" fmla="*/ 12 w 47"/>
                <a:gd name="T49" fmla="*/ 10 h 49"/>
                <a:gd name="T50" fmla="*/ 12 w 47"/>
                <a:gd name="T51" fmla="*/ 10 h 49"/>
                <a:gd name="T52" fmla="*/ 10 w 47"/>
                <a:gd name="T53" fmla="*/ 12 h 49"/>
                <a:gd name="T54" fmla="*/ 10 w 47"/>
                <a:gd name="T55" fmla="*/ 12 h 49"/>
                <a:gd name="T56" fmla="*/ 4 w 47"/>
                <a:gd name="T57" fmla="*/ 11 h 49"/>
                <a:gd name="T58" fmla="*/ 3 w 47"/>
                <a:gd name="T59" fmla="*/ 14 h 49"/>
                <a:gd name="T60" fmla="*/ 6 w 47"/>
                <a:gd name="T61" fmla="*/ 19 h 49"/>
                <a:gd name="T62" fmla="*/ 6 w 47"/>
                <a:gd name="T63" fmla="*/ 21 h 49"/>
                <a:gd name="T64" fmla="*/ 0 w 47"/>
                <a:gd name="T65" fmla="*/ 23 h 49"/>
                <a:gd name="T66" fmla="*/ 0 w 47"/>
                <a:gd name="T67" fmla="*/ 27 h 49"/>
                <a:gd name="T68" fmla="*/ 6 w 47"/>
                <a:gd name="T69" fmla="*/ 29 h 49"/>
                <a:gd name="T70" fmla="*/ 6 w 47"/>
                <a:gd name="T71" fmla="*/ 31 h 49"/>
                <a:gd name="T72" fmla="*/ 3 w 47"/>
                <a:gd name="T73" fmla="*/ 35 h 49"/>
                <a:gd name="T74" fmla="*/ 4 w 47"/>
                <a:gd name="T75" fmla="*/ 39 h 49"/>
                <a:gd name="T76" fmla="*/ 10 w 47"/>
                <a:gd name="T77" fmla="*/ 38 h 49"/>
                <a:gd name="T78" fmla="*/ 12 w 47"/>
                <a:gd name="T79" fmla="*/ 39 h 49"/>
                <a:gd name="T80" fmla="*/ 10 w 47"/>
                <a:gd name="T81" fmla="*/ 45 h 49"/>
                <a:gd name="T82" fmla="*/ 14 w 47"/>
                <a:gd name="T83" fmla="*/ 47 h 49"/>
                <a:gd name="T84" fmla="*/ 18 w 47"/>
                <a:gd name="T85" fmla="*/ 43 h 49"/>
                <a:gd name="T86" fmla="*/ 20 w 47"/>
                <a:gd name="T87" fmla="*/ 44 h 49"/>
                <a:gd name="T88" fmla="*/ 22 w 47"/>
                <a:gd name="T89" fmla="*/ 49 h 49"/>
                <a:gd name="T90" fmla="*/ 26 w 47"/>
                <a:gd name="T91" fmla="*/ 49 h 49"/>
                <a:gd name="T92" fmla="*/ 27 w 47"/>
                <a:gd name="T93" fmla="*/ 44 h 49"/>
                <a:gd name="T94" fmla="*/ 30 w 47"/>
                <a:gd name="T95" fmla="*/ 43 h 49"/>
                <a:gd name="T96" fmla="*/ 34 w 47"/>
                <a:gd name="T97" fmla="*/ 47 h 49"/>
                <a:gd name="T98" fmla="*/ 37 w 47"/>
                <a:gd name="T99" fmla="*/ 45 h 49"/>
                <a:gd name="T100" fmla="*/ 36 w 47"/>
                <a:gd name="T101" fmla="*/ 39 h 49"/>
                <a:gd name="T102" fmla="*/ 38 w 47"/>
                <a:gd name="T103" fmla="*/ 38 h 49"/>
                <a:gd name="T104" fmla="*/ 43 w 47"/>
                <a:gd name="T105" fmla="*/ 39 h 49"/>
                <a:gd name="T106" fmla="*/ 45 w 47"/>
                <a:gd name="T107" fmla="*/ 35 h 49"/>
                <a:gd name="T108" fmla="*/ 41 w 47"/>
                <a:gd name="T109" fmla="*/ 31 h 49"/>
                <a:gd name="T110" fmla="*/ 42 w 47"/>
                <a:gd name="T111" fmla="*/ 29 h 49"/>
                <a:gd name="T112" fmla="*/ 47 w 47"/>
                <a:gd name="T113" fmla="*/ 27 h 49"/>
                <a:gd name="T114" fmla="*/ 24 w 47"/>
                <a:gd name="T115" fmla="*/ 35 h 49"/>
                <a:gd name="T116" fmla="*/ 14 w 47"/>
                <a:gd name="T117" fmla="*/ 25 h 49"/>
                <a:gd name="T118" fmla="*/ 24 w 47"/>
                <a:gd name="T119" fmla="*/ 15 h 49"/>
                <a:gd name="T120" fmla="*/ 33 w 47"/>
                <a:gd name="T121" fmla="*/ 25 h 49"/>
                <a:gd name="T122" fmla="*/ 24 w 47"/>
                <a:gd name="T123"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49">
                  <a:moveTo>
                    <a:pt x="47" y="27"/>
                  </a:moveTo>
                  <a:cubicBezTo>
                    <a:pt x="47" y="23"/>
                    <a:pt x="47" y="23"/>
                    <a:pt x="47" y="23"/>
                  </a:cubicBezTo>
                  <a:cubicBezTo>
                    <a:pt x="42" y="21"/>
                    <a:pt x="42" y="21"/>
                    <a:pt x="42" y="21"/>
                  </a:cubicBezTo>
                  <a:cubicBezTo>
                    <a:pt x="42" y="20"/>
                    <a:pt x="41" y="19"/>
                    <a:pt x="41" y="19"/>
                  </a:cubicBezTo>
                  <a:cubicBezTo>
                    <a:pt x="45" y="14"/>
                    <a:pt x="45" y="14"/>
                    <a:pt x="45" y="14"/>
                  </a:cubicBezTo>
                  <a:cubicBezTo>
                    <a:pt x="43" y="11"/>
                    <a:pt x="43" y="11"/>
                    <a:pt x="43" y="11"/>
                  </a:cubicBezTo>
                  <a:cubicBezTo>
                    <a:pt x="38" y="12"/>
                    <a:pt x="38" y="12"/>
                    <a:pt x="38" y="12"/>
                  </a:cubicBezTo>
                  <a:cubicBezTo>
                    <a:pt x="38" y="12"/>
                    <a:pt x="38" y="12"/>
                    <a:pt x="38" y="12"/>
                  </a:cubicBezTo>
                  <a:cubicBezTo>
                    <a:pt x="37" y="11"/>
                    <a:pt x="37" y="11"/>
                    <a:pt x="36" y="10"/>
                  </a:cubicBezTo>
                  <a:cubicBezTo>
                    <a:pt x="36" y="10"/>
                    <a:pt x="36" y="10"/>
                    <a:pt x="36" y="10"/>
                  </a:cubicBezTo>
                  <a:cubicBezTo>
                    <a:pt x="37" y="5"/>
                    <a:pt x="37" y="5"/>
                    <a:pt x="37" y="5"/>
                  </a:cubicBezTo>
                  <a:cubicBezTo>
                    <a:pt x="34" y="3"/>
                    <a:pt x="34" y="3"/>
                    <a:pt x="34" y="3"/>
                  </a:cubicBezTo>
                  <a:cubicBezTo>
                    <a:pt x="30" y="7"/>
                    <a:pt x="30" y="7"/>
                    <a:pt x="30" y="7"/>
                  </a:cubicBezTo>
                  <a:cubicBezTo>
                    <a:pt x="30" y="7"/>
                    <a:pt x="30" y="7"/>
                    <a:pt x="30" y="7"/>
                  </a:cubicBezTo>
                  <a:cubicBezTo>
                    <a:pt x="29" y="6"/>
                    <a:pt x="28" y="6"/>
                    <a:pt x="27" y="6"/>
                  </a:cubicBezTo>
                  <a:cubicBezTo>
                    <a:pt x="27" y="6"/>
                    <a:pt x="27" y="6"/>
                    <a:pt x="27" y="6"/>
                  </a:cubicBezTo>
                  <a:cubicBezTo>
                    <a:pt x="26" y="0"/>
                    <a:pt x="26" y="0"/>
                    <a:pt x="26" y="0"/>
                  </a:cubicBezTo>
                  <a:cubicBezTo>
                    <a:pt x="22" y="0"/>
                    <a:pt x="22" y="0"/>
                    <a:pt x="22" y="0"/>
                  </a:cubicBezTo>
                  <a:cubicBezTo>
                    <a:pt x="20" y="6"/>
                    <a:pt x="20" y="6"/>
                    <a:pt x="20" y="6"/>
                  </a:cubicBezTo>
                  <a:cubicBezTo>
                    <a:pt x="20" y="6"/>
                    <a:pt x="20" y="6"/>
                    <a:pt x="20" y="6"/>
                  </a:cubicBezTo>
                  <a:cubicBezTo>
                    <a:pt x="19" y="6"/>
                    <a:pt x="19" y="6"/>
                    <a:pt x="18" y="7"/>
                  </a:cubicBezTo>
                  <a:cubicBezTo>
                    <a:pt x="18" y="7"/>
                    <a:pt x="18" y="7"/>
                    <a:pt x="18" y="7"/>
                  </a:cubicBezTo>
                  <a:cubicBezTo>
                    <a:pt x="14" y="3"/>
                    <a:pt x="14" y="3"/>
                    <a:pt x="14" y="3"/>
                  </a:cubicBezTo>
                  <a:cubicBezTo>
                    <a:pt x="10" y="5"/>
                    <a:pt x="10" y="5"/>
                    <a:pt x="10" y="5"/>
                  </a:cubicBezTo>
                  <a:cubicBezTo>
                    <a:pt x="12" y="10"/>
                    <a:pt x="12" y="10"/>
                    <a:pt x="12" y="10"/>
                  </a:cubicBezTo>
                  <a:cubicBezTo>
                    <a:pt x="12" y="10"/>
                    <a:pt x="12" y="10"/>
                    <a:pt x="12" y="10"/>
                  </a:cubicBezTo>
                  <a:cubicBezTo>
                    <a:pt x="11" y="11"/>
                    <a:pt x="10" y="11"/>
                    <a:pt x="10" y="12"/>
                  </a:cubicBezTo>
                  <a:cubicBezTo>
                    <a:pt x="10" y="12"/>
                    <a:pt x="10" y="12"/>
                    <a:pt x="10" y="12"/>
                  </a:cubicBezTo>
                  <a:cubicBezTo>
                    <a:pt x="4" y="11"/>
                    <a:pt x="4" y="11"/>
                    <a:pt x="4" y="11"/>
                  </a:cubicBezTo>
                  <a:cubicBezTo>
                    <a:pt x="3" y="14"/>
                    <a:pt x="3" y="14"/>
                    <a:pt x="3" y="14"/>
                  </a:cubicBezTo>
                  <a:cubicBezTo>
                    <a:pt x="6" y="19"/>
                    <a:pt x="6" y="19"/>
                    <a:pt x="6" y="19"/>
                  </a:cubicBezTo>
                  <a:cubicBezTo>
                    <a:pt x="6" y="19"/>
                    <a:pt x="6" y="20"/>
                    <a:pt x="6" y="21"/>
                  </a:cubicBezTo>
                  <a:cubicBezTo>
                    <a:pt x="0" y="23"/>
                    <a:pt x="0" y="23"/>
                    <a:pt x="0" y="23"/>
                  </a:cubicBezTo>
                  <a:cubicBezTo>
                    <a:pt x="0" y="27"/>
                    <a:pt x="0" y="27"/>
                    <a:pt x="0" y="27"/>
                  </a:cubicBezTo>
                  <a:cubicBezTo>
                    <a:pt x="6" y="29"/>
                    <a:pt x="6" y="29"/>
                    <a:pt x="6" y="29"/>
                  </a:cubicBezTo>
                  <a:cubicBezTo>
                    <a:pt x="6" y="29"/>
                    <a:pt x="6" y="30"/>
                    <a:pt x="6" y="31"/>
                  </a:cubicBezTo>
                  <a:cubicBezTo>
                    <a:pt x="3" y="35"/>
                    <a:pt x="3" y="35"/>
                    <a:pt x="3" y="35"/>
                  </a:cubicBezTo>
                  <a:cubicBezTo>
                    <a:pt x="4" y="39"/>
                    <a:pt x="4" y="39"/>
                    <a:pt x="4" y="39"/>
                  </a:cubicBezTo>
                  <a:cubicBezTo>
                    <a:pt x="10" y="38"/>
                    <a:pt x="10" y="38"/>
                    <a:pt x="10" y="38"/>
                  </a:cubicBezTo>
                  <a:cubicBezTo>
                    <a:pt x="10" y="38"/>
                    <a:pt x="11" y="39"/>
                    <a:pt x="12" y="39"/>
                  </a:cubicBezTo>
                  <a:cubicBezTo>
                    <a:pt x="10" y="45"/>
                    <a:pt x="10" y="45"/>
                    <a:pt x="10" y="45"/>
                  </a:cubicBezTo>
                  <a:cubicBezTo>
                    <a:pt x="14" y="47"/>
                    <a:pt x="14" y="47"/>
                    <a:pt x="14" y="47"/>
                  </a:cubicBezTo>
                  <a:cubicBezTo>
                    <a:pt x="18" y="43"/>
                    <a:pt x="18" y="43"/>
                    <a:pt x="18" y="43"/>
                  </a:cubicBezTo>
                  <a:cubicBezTo>
                    <a:pt x="19" y="43"/>
                    <a:pt x="19" y="44"/>
                    <a:pt x="20" y="44"/>
                  </a:cubicBezTo>
                  <a:cubicBezTo>
                    <a:pt x="22" y="49"/>
                    <a:pt x="22" y="49"/>
                    <a:pt x="22" y="49"/>
                  </a:cubicBezTo>
                  <a:cubicBezTo>
                    <a:pt x="26" y="49"/>
                    <a:pt x="26" y="49"/>
                    <a:pt x="26" y="49"/>
                  </a:cubicBezTo>
                  <a:cubicBezTo>
                    <a:pt x="27" y="44"/>
                    <a:pt x="27" y="44"/>
                    <a:pt x="27" y="44"/>
                  </a:cubicBezTo>
                  <a:cubicBezTo>
                    <a:pt x="28" y="44"/>
                    <a:pt x="29" y="43"/>
                    <a:pt x="30" y="43"/>
                  </a:cubicBezTo>
                  <a:cubicBezTo>
                    <a:pt x="34" y="47"/>
                    <a:pt x="34" y="47"/>
                    <a:pt x="34" y="47"/>
                  </a:cubicBezTo>
                  <a:cubicBezTo>
                    <a:pt x="37" y="45"/>
                    <a:pt x="37" y="45"/>
                    <a:pt x="37" y="45"/>
                  </a:cubicBezTo>
                  <a:cubicBezTo>
                    <a:pt x="36" y="39"/>
                    <a:pt x="36" y="39"/>
                    <a:pt x="36" y="39"/>
                  </a:cubicBezTo>
                  <a:cubicBezTo>
                    <a:pt x="37" y="39"/>
                    <a:pt x="37" y="38"/>
                    <a:pt x="38" y="38"/>
                  </a:cubicBezTo>
                  <a:cubicBezTo>
                    <a:pt x="43" y="39"/>
                    <a:pt x="43" y="39"/>
                    <a:pt x="43" y="39"/>
                  </a:cubicBezTo>
                  <a:cubicBezTo>
                    <a:pt x="45" y="35"/>
                    <a:pt x="45" y="35"/>
                    <a:pt x="45" y="35"/>
                  </a:cubicBezTo>
                  <a:cubicBezTo>
                    <a:pt x="41" y="31"/>
                    <a:pt x="41" y="31"/>
                    <a:pt x="41" y="31"/>
                  </a:cubicBezTo>
                  <a:cubicBezTo>
                    <a:pt x="41" y="30"/>
                    <a:pt x="42" y="29"/>
                    <a:pt x="42" y="29"/>
                  </a:cubicBezTo>
                  <a:lnTo>
                    <a:pt x="47" y="27"/>
                  </a:lnTo>
                  <a:close/>
                  <a:moveTo>
                    <a:pt x="24" y="35"/>
                  </a:moveTo>
                  <a:cubicBezTo>
                    <a:pt x="19" y="35"/>
                    <a:pt x="14" y="30"/>
                    <a:pt x="14" y="25"/>
                  </a:cubicBezTo>
                  <a:cubicBezTo>
                    <a:pt x="14" y="20"/>
                    <a:pt x="19" y="15"/>
                    <a:pt x="24" y="15"/>
                  </a:cubicBezTo>
                  <a:cubicBezTo>
                    <a:pt x="29" y="15"/>
                    <a:pt x="33" y="20"/>
                    <a:pt x="33" y="25"/>
                  </a:cubicBezTo>
                  <a:cubicBezTo>
                    <a:pt x="33" y="30"/>
                    <a:pt x="29" y="35"/>
                    <a:pt x="24"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36" name="Freeform 61"/>
            <p:cNvSpPr>
              <a:spLocks noEditPoints="1"/>
            </p:cNvSpPr>
            <p:nvPr/>
          </p:nvSpPr>
          <p:spPr bwMode="auto">
            <a:xfrm>
              <a:off x="1270000" y="2611438"/>
              <a:ext cx="49213" cy="53975"/>
            </a:xfrm>
            <a:custGeom>
              <a:avLst/>
              <a:gdLst>
                <a:gd name="T0" fmla="*/ 46 w 47"/>
                <a:gd name="T1" fmla="*/ 35 h 50"/>
                <a:gd name="T2" fmla="*/ 47 w 47"/>
                <a:gd name="T3" fmla="*/ 31 h 50"/>
                <a:gd name="T4" fmla="*/ 42 w 47"/>
                <a:gd name="T5" fmla="*/ 27 h 50"/>
                <a:gd name="T6" fmla="*/ 42 w 47"/>
                <a:gd name="T7" fmla="*/ 25 h 50"/>
                <a:gd name="T8" fmla="*/ 47 w 47"/>
                <a:gd name="T9" fmla="*/ 22 h 50"/>
                <a:gd name="T10" fmla="*/ 46 w 47"/>
                <a:gd name="T11" fmla="*/ 18 h 50"/>
                <a:gd name="T12" fmla="*/ 41 w 47"/>
                <a:gd name="T13" fmla="*/ 17 h 50"/>
                <a:gd name="T14" fmla="*/ 41 w 47"/>
                <a:gd name="T15" fmla="*/ 17 h 50"/>
                <a:gd name="T16" fmla="*/ 40 w 47"/>
                <a:gd name="T17" fmla="*/ 15 h 50"/>
                <a:gd name="T18" fmla="*/ 40 w 47"/>
                <a:gd name="T19" fmla="*/ 15 h 50"/>
                <a:gd name="T20" fmla="*/ 42 w 47"/>
                <a:gd name="T21" fmla="*/ 10 h 50"/>
                <a:gd name="T22" fmla="*/ 40 w 47"/>
                <a:gd name="T23" fmla="*/ 7 h 50"/>
                <a:gd name="T24" fmla="*/ 35 w 47"/>
                <a:gd name="T25" fmla="*/ 9 h 50"/>
                <a:gd name="T26" fmla="*/ 35 w 47"/>
                <a:gd name="T27" fmla="*/ 9 h 50"/>
                <a:gd name="T28" fmla="*/ 33 w 47"/>
                <a:gd name="T29" fmla="*/ 8 h 50"/>
                <a:gd name="T30" fmla="*/ 33 w 47"/>
                <a:gd name="T31" fmla="*/ 8 h 50"/>
                <a:gd name="T32" fmla="*/ 33 w 47"/>
                <a:gd name="T33" fmla="*/ 2 h 50"/>
                <a:gd name="T34" fmla="*/ 29 w 47"/>
                <a:gd name="T35" fmla="*/ 1 h 50"/>
                <a:gd name="T36" fmla="*/ 25 w 47"/>
                <a:gd name="T37" fmla="*/ 5 h 50"/>
                <a:gd name="T38" fmla="*/ 25 w 47"/>
                <a:gd name="T39" fmla="*/ 5 h 50"/>
                <a:gd name="T40" fmla="*/ 23 w 47"/>
                <a:gd name="T41" fmla="*/ 5 h 50"/>
                <a:gd name="T42" fmla="*/ 23 w 47"/>
                <a:gd name="T43" fmla="*/ 5 h 50"/>
                <a:gd name="T44" fmla="*/ 20 w 47"/>
                <a:gd name="T45" fmla="*/ 0 h 50"/>
                <a:gd name="T46" fmla="*/ 16 w 47"/>
                <a:gd name="T47" fmla="*/ 1 h 50"/>
                <a:gd name="T48" fmla="*/ 16 w 47"/>
                <a:gd name="T49" fmla="*/ 7 h 50"/>
                <a:gd name="T50" fmla="*/ 16 w 47"/>
                <a:gd name="T51" fmla="*/ 7 h 50"/>
                <a:gd name="T52" fmla="*/ 14 w 47"/>
                <a:gd name="T53" fmla="*/ 8 h 50"/>
                <a:gd name="T54" fmla="*/ 14 w 47"/>
                <a:gd name="T55" fmla="*/ 8 h 50"/>
                <a:gd name="T56" fmla="*/ 9 w 47"/>
                <a:gd name="T57" fmla="*/ 5 h 50"/>
                <a:gd name="T58" fmla="*/ 6 w 47"/>
                <a:gd name="T59" fmla="*/ 8 h 50"/>
                <a:gd name="T60" fmla="*/ 8 w 47"/>
                <a:gd name="T61" fmla="*/ 13 h 50"/>
                <a:gd name="T62" fmla="*/ 7 w 47"/>
                <a:gd name="T63" fmla="*/ 15 h 50"/>
                <a:gd name="T64" fmla="*/ 1 w 47"/>
                <a:gd name="T65" fmla="*/ 15 h 50"/>
                <a:gd name="T66" fmla="*/ 0 w 47"/>
                <a:gd name="T67" fmla="*/ 19 h 50"/>
                <a:gd name="T68" fmla="*/ 4 w 47"/>
                <a:gd name="T69" fmla="*/ 23 h 50"/>
                <a:gd name="T70" fmla="*/ 4 w 47"/>
                <a:gd name="T71" fmla="*/ 25 h 50"/>
                <a:gd name="T72" fmla="*/ 0 w 47"/>
                <a:gd name="T73" fmla="*/ 28 h 50"/>
                <a:gd name="T74" fmla="*/ 0 w 47"/>
                <a:gd name="T75" fmla="*/ 32 h 50"/>
                <a:gd name="T76" fmla="*/ 6 w 47"/>
                <a:gd name="T77" fmla="*/ 33 h 50"/>
                <a:gd name="T78" fmla="*/ 7 w 47"/>
                <a:gd name="T79" fmla="*/ 35 h 50"/>
                <a:gd name="T80" fmla="*/ 4 w 47"/>
                <a:gd name="T81" fmla="*/ 40 h 50"/>
                <a:gd name="T82" fmla="*/ 7 w 47"/>
                <a:gd name="T83" fmla="*/ 43 h 50"/>
                <a:gd name="T84" fmla="*/ 12 w 47"/>
                <a:gd name="T85" fmla="*/ 41 h 50"/>
                <a:gd name="T86" fmla="*/ 14 w 47"/>
                <a:gd name="T87" fmla="*/ 42 h 50"/>
                <a:gd name="T88" fmla="*/ 14 w 47"/>
                <a:gd name="T89" fmla="*/ 48 h 50"/>
                <a:gd name="T90" fmla="*/ 18 w 47"/>
                <a:gd name="T91" fmla="*/ 49 h 50"/>
                <a:gd name="T92" fmla="*/ 21 w 47"/>
                <a:gd name="T93" fmla="*/ 45 h 50"/>
                <a:gd name="T94" fmla="*/ 24 w 47"/>
                <a:gd name="T95" fmla="*/ 45 h 50"/>
                <a:gd name="T96" fmla="*/ 27 w 47"/>
                <a:gd name="T97" fmla="*/ 50 h 50"/>
                <a:gd name="T98" fmla="*/ 30 w 47"/>
                <a:gd name="T99" fmla="*/ 49 h 50"/>
                <a:gd name="T100" fmla="*/ 31 w 47"/>
                <a:gd name="T101" fmla="*/ 43 h 50"/>
                <a:gd name="T102" fmla="*/ 33 w 47"/>
                <a:gd name="T103" fmla="*/ 42 h 50"/>
                <a:gd name="T104" fmla="*/ 38 w 47"/>
                <a:gd name="T105" fmla="*/ 45 h 50"/>
                <a:gd name="T106" fmla="*/ 41 w 47"/>
                <a:gd name="T107" fmla="*/ 42 h 50"/>
                <a:gd name="T108" fmla="*/ 39 w 47"/>
                <a:gd name="T109" fmla="*/ 37 h 50"/>
                <a:gd name="T110" fmla="*/ 40 w 47"/>
                <a:gd name="T111" fmla="*/ 35 h 50"/>
                <a:gd name="T112" fmla="*/ 46 w 47"/>
                <a:gd name="T113" fmla="*/ 35 h 50"/>
                <a:gd name="T114" fmla="*/ 20 w 47"/>
                <a:gd name="T115" fmla="*/ 35 h 50"/>
                <a:gd name="T116" fmla="*/ 14 w 47"/>
                <a:gd name="T117" fmla="*/ 22 h 50"/>
                <a:gd name="T118" fmla="*/ 26 w 47"/>
                <a:gd name="T119" fmla="*/ 16 h 50"/>
                <a:gd name="T120" fmla="*/ 32 w 47"/>
                <a:gd name="T121" fmla="*/ 28 h 50"/>
                <a:gd name="T122" fmla="*/ 20 w 47"/>
                <a:gd name="T123"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50">
                  <a:moveTo>
                    <a:pt x="46" y="35"/>
                  </a:moveTo>
                  <a:cubicBezTo>
                    <a:pt x="47" y="31"/>
                    <a:pt x="47" y="31"/>
                    <a:pt x="47" y="31"/>
                  </a:cubicBezTo>
                  <a:cubicBezTo>
                    <a:pt x="42" y="27"/>
                    <a:pt x="42" y="27"/>
                    <a:pt x="42" y="27"/>
                  </a:cubicBezTo>
                  <a:cubicBezTo>
                    <a:pt x="42" y="26"/>
                    <a:pt x="42" y="26"/>
                    <a:pt x="42" y="25"/>
                  </a:cubicBezTo>
                  <a:cubicBezTo>
                    <a:pt x="47" y="22"/>
                    <a:pt x="47" y="22"/>
                    <a:pt x="47" y="22"/>
                  </a:cubicBezTo>
                  <a:cubicBezTo>
                    <a:pt x="46" y="18"/>
                    <a:pt x="46" y="18"/>
                    <a:pt x="46" y="18"/>
                  </a:cubicBezTo>
                  <a:cubicBezTo>
                    <a:pt x="41" y="17"/>
                    <a:pt x="41" y="17"/>
                    <a:pt x="41" y="17"/>
                  </a:cubicBezTo>
                  <a:cubicBezTo>
                    <a:pt x="41" y="17"/>
                    <a:pt x="41" y="17"/>
                    <a:pt x="41" y="17"/>
                  </a:cubicBezTo>
                  <a:cubicBezTo>
                    <a:pt x="40" y="16"/>
                    <a:pt x="40" y="16"/>
                    <a:pt x="40" y="15"/>
                  </a:cubicBezTo>
                  <a:cubicBezTo>
                    <a:pt x="40" y="15"/>
                    <a:pt x="40" y="15"/>
                    <a:pt x="40" y="15"/>
                  </a:cubicBezTo>
                  <a:cubicBezTo>
                    <a:pt x="42" y="10"/>
                    <a:pt x="42" y="10"/>
                    <a:pt x="42" y="10"/>
                  </a:cubicBezTo>
                  <a:cubicBezTo>
                    <a:pt x="40" y="7"/>
                    <a:pt x="40" y="7"/>
                    <a:pt x="40" y="7"/>
                  </a:cubicBezTo>
                  <a:cubicBezTo>
                    <a:pt x="35" y="9"/>
                    <a:pt x="35" y="9"/>
                    <a:pt x="35" y="9"/>
                  </a:cubicBezTo>
                  <a:cubicBezTo>
                    <a:pt x="35" y="9"/>
                    <a:pt x="35" y="9"/>
                    <a:pt x="35" y="9"/>
                  </a:cubicBezTo>
                  <a:cubicBezTo>
                    <a:pt x="34" y="9"/>
                    <a:pt x="33" y="8"/>
                    <a:pt x="33" y="8"/>
                  </a:cubicBezTo>
                  <a:cubicBezTo>
                    <a:pt x="33" y="8"/>
                    <a:pt x="33" y="8"/>
                    <a:pt x="33" y="8"/>
                  </a:cubicBezTo>
                  <a:cubicBezTo>
                    <a:pt x="33" y="2"/>
                    <a:pt x="33" y="2"/>
                    <a:pt x="33" y="2"/>
                  </a:cubicBezTo>
                  <a:cubicBezTo>
                    <a:pt x="29" y="1"/>
                    <a:pt x="29" y="1"/>
                    <a:pt x="29" y="1"/>
                  </a:cubicBezTo>
                  <a:cubicBezTo>
                    <a:pt x="25" y="5"/>
                    <a:pt x="25" y="5"/>
                    <a:pt x="25" y="5"/>
                  </a:cubicBezTo>
                  <a:cubicBezTo>
                    <a:pt x="25" y="5"/>
                    <a:pt x="25" y="5"/>
                    <a:pt x="25" y="5"/>
                  </a:cubicBezTo>
                  <a:cubicBezTo>
                    <a:pt x="25" y="5"/>
                    <a:pt x="24" y="5"/>
                    <a:pt x="23" y="5"/>
                  </a:cubicBezTo>
                  <a:cubicBezTo>
                    <a:pt x="23" y="5"/>
                    <a:pt x="23" y="5"/>
                    <a:pt x="23" y="5"/>
                  </a:cubicBezTo>
                  <a:cubicBezTo>
                    <a:pt x="20" y="0"/>
                    <a:pt x="20" y="0"/>
                    <a:pt x="20" y="0"/>
                  </a:cubicBezTo>
                  <a:cubicBezTo>
                    <a:pt x="16" y="1"/>
                    <a:pt x="16" y="1"/>
                    <a:pt x="16" y="1"/>
                  </a:cubicBezTo>
                  <a:cubicBezTo>
                    <a:pt x="16" y="7"/>
                    <a:pt x="16" y="7"/>
                    <a:pt x="16" y="7"/>
                  </a:cubicBezTo>
                  <a:cubicBezTo>
                    <a:pt x="16" y="7"/>
                    <a:pt x="16" y="7"/>
                    <a:pt x="16" y="7"/>
                  </a:cubicBezTo>
                  <a:cubicBezTo>
                    <a:pt x="15" y="7"/>
                    <a:pt x="14" y="8"/>
                    <a:pt x="14" y="8"/>
                  </a:cubicBezTo>
                  <a:cubicBezTo>
                    <a:pt x="14" y="8"/>
                    <a:pt x="14" y="8"/>
                    <a:pt x="14" y="8"/>
                  </a:cubicBezTo>
                  <a:cubicBezTo>
                    <a:pt x="9" y="5"/>
                    <a:pt x="9" y="5"/>
                    <a:pt x="9" y="5"/>
                  </a:cubicBezTo>
                  <a:cubicBezTo>
                    <a:pt x="6" y="8"/>
                    <a:pt x="6" y="8"/>
                    <a:pt x="6" y="8"/>
                  </a:cubicBezTo>
                  <a:cubicBezTo>
                    <a:pt x="8" y="13"/>
                    <a:pt x="8" y="13"/>
                    <a:pt x="8" y="13"/>
                  </a:cubicBezTo>
                  <a:cubicBezTo>
                    <a:pt x="8" y="14"/>
                    <a:pt x="7" y="15"/>
                    <a:pt x="7" y="15"/>
                  </a:cubicBezTo>
                  <a:cubicBezTo>
                    <a:pt x="1" y="15"/>
                    <a:pt x="1" y="15"/>
                    <a:pt x="1" y="15"/>
                  </a:cubicBezTo>
                  <a:cubicBezTo>
                    <a:pt x="0" y="19"/>
                    <a:pt x="0" y="19"/>
                    <a:pt x="0" y="19"/>
                  </a:cubicBezTo>
                  <a:cubicBezTo>
                    <a:pt x="4" y="23"/>
                    <a:pt x="4" y="23"/>
                    <a:pt x="4" y="23"/>
                  </a:cubicBezTo>
                  <a:cubicBezTo>
                    <a:pt x="4" y="24"/>
                    <a:pt x="4" y="24"/>
                    <a:pt x="4" y="25"/>
                  </a:cubicBezTo>
                  <a:cubicBezTo>
                    <a:pt x="0" y="28"/>
                    <a:pt x="0" y="28"/>
                    <a:pt x="0" y="28"/>
                  </a:cubicBezTo>
                  <a:cubicBezTo>
                    <a:pt x="0" y="32"/>
                    <a:pt x="0" y="32"/>
                    <a:pt x="0" y="32"/>
                  </a:cubicBezTo>
                  <a:cubicBezTo>
                    <a:pt x="6" y="33"/>
                    <a:pt x="6" y="33"/>
                    <a:pt x="6" y="33"/>
                  </a:cubicBezTo>
                  <a:cubicBezTo>
                    <a:pt x="6" y="34"/>
                    <a:pt x="7" y="34"/>
                    <a:pt x="7" y="35"/>
                  </a:cubicBezTo>
                  <a:cubicBezTo>
                    <a:pt x="4" y="40"/>
                    <a:pt x="4" y="40"/>
                    <a:pt x="4" y="40"/>
                  </a:cubicBezTo>
                  <a:cubicBezTo>
                    <a:pt x="7" y="43"/>
                    <a:pt x="7" y="43"/>
                    <a:pt x="7" y="43"/>
                  </a:cubicBezTo>
                  <a:cubicBezTo>
                    <a:pt x="12" y="41"/>
                    <a:pt x="12" y="41"/>
                    <a:pt x="12" y="41"/>
                  </a:cubicBezTo>
                  <a:cubicBezTo>
                    <a:pt x="13" y="42"/>
                    <a:pt x="13" y="42"/>
                    <a:pt x="14" y="42"/>
                  </a:cubicBezTo>
                  <a:cubicBezTo>
                    <a:pt x="14" y="48"/>
                    <a:pt x="14" y="48"/>
                    <a:pt x="14" y="48"/>
                  </a:cubicBezTo>
                  <a:cubicBezTo>
                    <a:pt x="18" y="49"/>
                    <a:pt x="18" y="49"/>
                    <a:pt x="18" y="49"/>
                  </a:cubicBezTo>
                  <a:cubicBezTo>
                    <a:pt x="21" y="45"/>
                    <a:pt x="21" y="45"/>
                    <a:pt x="21" y="45"/>
                  </a:cubicBezTo>
                  <a:cubicBezTo>
                    <a:pt x="22" y="45"/>
                    <a:pt x="23" y="45"/>
                    <a:pt x="24" y="45"/>
                  </a:cubicBezTo>
                  <a:cubicBezTo>
                    <a:pt x="27" y="50"/>
                    <a:pt x="27" y="50"/>
                    <a:pt x="27" y="50"/>
                  </a:cubicBezTo>
                  <a:cubicBezTo>
                    <a:pt x="30" y="49"/>
                    <a:pt x="30" y="49"/>
                    <a:pt x="30" y="49"/>
                  </a:cubicBezTo>
                  <a:cubicBezTo>
                    <a:pt x="31" y="43"/>
                    <a:pt x="31" y="43"/>
                    <a:pt x="31" y="43"/>
                  </a:cubicBezTo>
                  <a:cubicBezTo>
                    <a:pt x="32" y="43"/>
                    <a:pt x="32" y="43"/>
                    <a:pt x="33" y="42"/>
                  </a:cubicBezTo>
                  <a:cubicBezTo>
                    <a:pt x="38" y="45"/>
                    <a:pt x="38" y="45"/>
                    <a:pt x="38" y="45"/>
                  </a:cubicBezTo>
                  <a:cubicBezTo>
                    <a:pt x="41" y="42"/>
                    <a:pt x="41" y="42"/>
                    <a:pt x="41" y="42"/>
                  </a:cubicBezTo>
                  <a:cubicBezTo>
                    <a:pt x="39" y="37"/>
                    <a:pt x="39" y="37"/>
                    <a:pt x="39" y="37"/>
                  </a:cubicBezTo>
                  <a:cubicBezTo>
                    <a:pt x="39" y="36"/>
                    <a:pt x="40" y="35"/>
                    <a:pt x="40" y="35"/>
                  </a:cubicBezTo>
                  <a:lnTo>
                    <a:pt x="46" y="35"/>
                  </a:lnTo>
                  <a:close/>
                  <a:moveTo>
                    <a:pt x="20" y="35"/>
                  </a:moveTo>
                  <a:cubicBezTo>
                    <a:pt x="15" y="33"/>
                    <a:pt x="13" y="27"/>
                    <a:pt x="14" y="22"/>
                  </a:cubicBezTo>
                  <a:cubicBezTo>
                    <a:pt x="16" y="17"/>
                    <a:pt x="21" y="14"/>
                    <a:pt x="26" y="16"/>
                  </a:cubicBezTo>
                  <a:cubicBezTo>
                    <a:pt x="31" y="17"/>
                    <a:pt x="34" y="23"/>
                    <a:pt x="32" y="28"/>
                  </a:cubicBezTo>
                  <a:cubicBezTo>
                    <a:pt x="31" y="33"/>
                    <a:pt x="25" y="36"/>
                    <a:pt x="2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37" name="Freeform 62"/>
            <p:cNvSpPr>
              <a:spLocks noEditPoints="1"/>
            </p:cNvSpPr>
            <p:nvPr/>
          </p:nvSpPr>
          <p:spPr bwMode="auto">
            <a:xfrm>
              <a:off x="996950" y="2262188"/>
              <a:ext cx="434975" cy="696913"/>
            </a:xfrm>
            <a:custGeom>
              <a:avLst/>
              <a:gdLst>
                <a:gd name="T0" fmla="*/ 217 w 410"/>
                <a:gd name="T1" fmla="*/ 18 h 658"/>
                <a:gd name="T2" fmla="*/ 392 w 410"/>
                <a:gd name="T3" fmla="*/ 217 h 658"/>
                <a:gd name="T4" fmla="*/ 330 w 410"/>
                <a:gd name="T5" fmla="*/ 366 h 658"/>
                <a:gd name="T6" fmla="*/ 290 w 410"/>
                <a:gd name="T7" fmla="*/ 484 h 658"/>
                <a:gd name="T8" fmla="*/ 296 w 410"/>
                <a:gd name="T9" fmla="*/ 508 h 658"/>
                <a:gd name="T10" fmla="*/ 296 w 410"/>
                <a:gd name="T11" fmla="*/ 537 h 658"/>
                <a:gd name="T12" fmla="*/ 287 w 410"/>
                <a:gd name="T13" fmla="*/ 564 h 658"/>
                <a:gd name="T14" fmla="*/ 289 w 410"/>
                <a:gd name="T15" fmla="*/ 580 h 658"/>
                <a:gd name="T16" fmla="*/ 259 w 410"/>
                <a:gd name="T17" fmla="*/ 605 h 658"/>
                <a:gd name="T18" fmla="*/ 259 w 410"/>
                <a:gd name="T19" fmla="*/ 615 h 658"/>
                <a:gd name="T20" fmla="*/ 177 w 410"/>
                <a:gd name="T21" fmla="*/ 640 h 658"/>
                <a:gd name="T22" fmla="*/ 152 w 410"/>
                <a:gd name="T23" fmla="*/ 608 h 658"/>
                <a:gd name="T24" fmla="*/ 147 w 410"/>
                <a:gd name="T25" fmla="*/ 605 h 658"/>
                <a:gd name="T26" fmla="*/ 122 w 410"/>
                <a:gd name="T27" fmla="*/ 573 h 658"/>
                <a:gd name="T28" fmla="*/ 115 w 410"/>
                <a:gd name="T29" fmla="*/ 544 h 658"/>
                <a:gd name="T30" fmla="*/ 119 w 410"/>
                <a:gd name="T31" fmla="*/ 523 h 658"/>
                <a:gd name="T32" fmla="*/ 115 w 410"/>
                <a:gd name="T33" fmla="*/ 502 h 658"/>
                <a:gd name="T34" fmla="*/ 117 w 410"/>
                <a:gd name="T35" fmla="*/ 432 h 658"/>
                <a:gd name="T36" fmla="*/ 39 w 410"/>
                <a:gd name="T37" fmla="*/ 310 h 658"/>
                <a:gd name="T38" fmla="*/ 72 w 410"/>
                <a:gd name="T39" fmla="*/ 76 h 658"/>
                <a:gd name="T40" fmla="*/ 205 w 410"/>
                <a:gd name="T41" fmla="*/ 18 h 658"/>
                <a:gd name="T42" fmla="*/ 193 w 410"/>
                <a:gd name="T43" fmla="*/ 1 h 658"/>
                <a:gd name="T44" fmla="*/ 192 w 410"/>
                <a:gd name="T45" fmla="*/ 1 h 658"/>
                <a:gd name="T46" fmla="*/ 60 w 410"/>
                <a:gd name="T47" fmla="*/ 64 h 658"/>
                <a:gd name="T48" fmla="*/ 24 w 410"/>
                <a:gd name="T49" fmla="*/ 317 h 658"/>
                <a:gd name="T50" fmla="*/ 100 w 410"/>
                <a:gd name="T51" fmla="*/ 433 h 658"/>
                <a:gd name="T52" fmla="*/ 98 w 410"/>
                <a:gd name="T53" fmla="*/ 502 h 658"/>
                <a:gd name="T54" fmla="*/ 101 w 410"/>
                <a:gd name="T55" fmla="*/ 523 h 658"/>
                <a:gd name="T56" fmla="*/ 98 w 410"/>
                <a:gd name="T57" fmla="*/ 544 h 658"/>
                <a:gd name="T58" fmla="*/ 106 w 410"/>
                <a:gd name="T59" fmla="*/ 573 h 658"/>
                <a:gd name="T60" fmla="*/ 136 w 410"/>
                <a:gd name="T61" fmla="*/ 621 h 658"/>
                <a:gd name="T62" fmla="*/ 234 w 410"/>
                <a:gd name="T63" fmla="*/ 658 h 658"/>
                <a:gd name="T64" fmla="*/ 305 w 410"/>
                <a:gd name="T65" fmla="*/ 580 h 658"/>
                <a:gd name="T66" fmla="*/ 305 w 410"/>
                <a:gd name="T67" fmla="*/ 569 h 658"/>
                <a:gd name="T68" fmla="*/ 313 w 410"/>
                <a:gd name="T69" fmla="*/ 537 h 658"/>
                <a:gd name="T70" fmla="*/ 313 w 410"/>
                <a:gd name="T71" fmla="*/ 508 h 658"/>
                <a:gd name="T72" fmla="*/ 307 w 410"/>
                <a:gd name="T73" fmla="*/ 480 h 658"/>
                <a:gd name="T74" fmla="*/ 341 w 410"/>
                <a:gd name="T75" fmla="*/ 379 h 658"/>
                <a:gd name="T76" fmla="*/ 409 w 410"/>
                <a:gd name="T77" fmla="*/ 216 h 658"/>
                <a:gd name="T78" fmla="*/ 290 w 410"/>
                <a:gd name="T79" fmla="*/ 19 h 658"/>
                <a:gd name="T80" fmla="*/ 218 w 410"/>
                <a:gd name="T81" fmla="*/ 1 h 658"/>
                <a:gd name="T82" fmla="*/ 205 w 410"/>
                <a:gd name="T83"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0" h="658">
                  <a:moveTo>
                    <a:pt x="205" y="18"/>
                  </a:moveTo>
                  <a:cubicBezTo>
                    <a:pt x="209" y="18"/>
                    <a:pt x="217" y="18"/>
                    <a:pt x="217" y="18"/>
                  </a:cubicBezTo>
                  <a:cubicBezTo>
                    <a:pt x="264" y="21"/>
                    <a:pt x="306" y="41"/>
                    <a:pt x="339" y="76"/>
                  </a:cubicBezTo>
                  <a:cubicBezTo>
                    <a:pt x="373" y="114"/>
                    <a:pt x="392" y="163"/>
                    <a:pt x="392" y="217"/>
                  </a:cubicBezTo>
                  <a:cubicBezTo>
                    <a:pt x="393" y="222"/>
                    <a:pt x="394" y="262"/>
                    <a:pt x="372" y="310"/>
                  </a:cubicBezTo>
                  <a:cubicBezTo>
                    <a:pt x="360" y="335"/>
                    <a:pt x="344" y="352"/>
                    <a:pt x="330" y="366"/>
                  </a:cubicBezTo>
                  <a:cubicBezTo>
                    <a:pt x="311" y="386"/>
                    <a:pt x="295" y="402"/>
                    <a:pt x="294" y="432"/>
                  </a:cubicBezTo>
                  <a:cubicBezTo>
                    <a:pt x="294" y="436"/>
                    <a:pt x="292" y="471"/>
                    <a:pt x="290" y="484"/>
                  </a:cubicBezTo>
                  <a:cubicBezTo>
                    <a:pt x="294" y="489"/>
                    <a:pt x="296" y="495"/>
                    <a:pt x="296" y="502"/>
                  </a:cubicBezTo>
                  <a:cubicBezTo>
                    <a:pt x="296" y="508"/>
                    <a:pt x="296" y="508"/>
                    <a:pt x="296" y="508"/>
                  </a:cubicBezTo>
                  <a:cubicBezTo>
                    <a:pt x="296" y="513"/>
                    <a:pt x="294" y="518"/>
                    <a:pt x="291" y="523"/>
                  </a:cubicBezTo>
                  <a:cubicBezTo>
                    <a:pt x="294" y="527"/>
                    <a:pt x="296" y="532"/>
                    <a:pt x="296" y="537"/>
                  </a:cubicBezTo>
                  <a:cubicBezTo>
                    <a:pt x="296" y="544"/>
                    <a:pt x="296" y="544"/>
                    <a:pt x="296" y="544"/>
                  </a:cubicBezTo>
                  <a:cubicBezTo>
                    <a:pt x="296" y="552"/>
                    <a:pt x="292" y="559"/>
                    <a:pt x="287" y="564"/>
                  </a:cubicBezTo>
                  <a:cubicBezTo>
                    <a:pt x="288" y="567"/>
                    <a:pt x="289" y="570"/>
                    <a:pt x="289" y="573"/>
                  </a:cubicBezTo>
                  <a:cubicBezTo>
                    <a:pt x="289" y="580"/>
                    <a:pt x="289" y="580"/>
                    <a:pt x="289" y="580"/>
                  </a:cubicBezTo>
                  <a:cubicBezTo>
                    <a:pt x="289" y="594"/>
                    <a:pt x="277" y="605"/>
                    <a:pt x="264" y="605"/>
                  </a:cubicBezTo>
                  <a:cubicBezTo>
                    <a:pt x="259" y="605"/>
                    <a:pt x="259" y="605"/>
                    <a:pt x="259" y="605"/>
                  </a:cubicBezTo>
                  <a:cubicBezTo>
                    <a:pt x="259" y="606"/>
                    <a:pt x="259" y="607"/>
                    <a:pt x="259" y="608"/>
                  </a:cubicBezTo>
                  <a:cubicBezTo>
                    <a:pt x="259" y="615"/>
                    <a:pt x="259" y="615"/>
                    <a:pt x="259" y="615"/>
                  </a:cubicBezTo>
                  <a:cubicBezTo>
                    <a:pt x="259" y="629"/>
                    <a:pt x="248" y="640"/>
                    <a:pt x="234" y="640"/>
                  </a:cubicBezTo>
                  <a:cubicBezTo>
                    <a:pt x="177" y="640"/>
                    <a:pt x="177" y="640"/>
                    <a:pt x="177" y="640"/>
                  </a:cubicBezTo>
                  <a:cubicBezTo>
                    <a:pt x="163" y="640"/>
                    <a:pt x="152" y="629"/>
                    <a:pt x="152" y="615"/>
                  </a:cubicBezTo>
                  <a:cubicBezTo>
                    <a:pt x="152" y="608"/>
                    <a:pt x="152" y="608"/>
                    <a:pt x="152" y="608"/>
                  </a:cubicBezTo>
                  <a:cubicBezTo>
                    <a:pt x="152" y="607"/>
                    <a:pt x="152" y="606"/>
                    <a:pt x="152" y="605"/>
                  </a:cubicBezTo>
                  <a:cubicBezTo>
                    <a:pt x="147" y="605"/>
                    <a:pt x="147" y="605"/>
                    <a:pt x="147" y="605"/>
                  </a:cubicBezTo>
                  <a:cubicBezTo>
                    <a:pt x="133" y="605"/>
                    <a:pt x="122" y="594"/>
                    <a:pt x="122" y="580"/>
                  </a:cubicBezTo>
                  <a:cubicBezTo>
                    <a:pt x="122" y="573"/>
                    <a:pt x="122" y="573"/>
                    <a:pt x="122" y="573"/>
                  </a:cubicBezTo>
                  <a:cubicBezTo>
                    <a:pt x="122" y="570"/>
                    <a:pt x="123" y="567"/>
                    <a:pt x="124" y="564"/>
                  </a:cubicBezTo>
                  <a:cubicBezTo>
                    <a:pt x="118" y="559"/>
                    <a:pt x="115" y="552"/>
                    <a:pt x="115" y="544"/>
                  </a:cubicBezTo>
                  <a:cubicBezTo>
                    <a:pt x="115" y="537"/>
                    <a:pt x="115" y="537"/>
                    <a:pt x="115" y="537"/>
                  </a:cubicBezTo>
                  <a:cubicBezTo>
                    <a:pt x="115" y="532"/>
                    <a:pt x="117" y="527"/>
                    <a:pt x="119" y="523"/>
                  </a:cubicBezTo>
                  <a:cubicBezTo>
                    <a:pt x="117" y="518"/>
                    <a:pt x="115" y="513"/>
                    <a:pt x="115" y="508"/>
                  </a:cubicBezTo>
                  <a:cubicBezTo>
                    <a:pt x="115" y="502"/>
                    <a:pt x="115" y="502"/>
                    <a:pt x="115" y="502"/>
                  </a:cubicBezTo>
                  <a:cubicBezTo>
                    <a:pt x="115" y="495"/>
                    <a:pt x="117" y="489"/>
                    <a:pt x="121" y="484"/>
                  </a:cubicBezTo>
                  <a:cubicBezTo>
                    <a:pt x="119" y="471"/>
                    <a:pt x="117" y="436"/>
                    <a:pt x="117" y="432"/>
                  </a:cubicBezTo>
                  <a:cubicBezTo>
                    <a:pt x="116" y="402"/>
                    <a:pt x="100" y="386"/>
                    <a:pt x="81" y="366"/>
                  </a:cubicBezTo>
                  <a:cubicBezTo>
                    <a:pt x="67" y="352"/>
                    <a:pt x="51" y="335"/>
                    <a:pt x="39" y="310"/>
                  </a:cubicBezTo>
                  <a:cubicBezTo>
                    <a:pt x="16" y="262"/>
                    <a:pt x="18" y="222"/>
                    <a:pt x="18" y="217"/>
                  </a:cubicBezTo>
                  <a:cubicBezTo>
                    <a:pt x="18" y="163"/>
                    <a:pt x="38" y="114"/>
                    <a:pt x="72" y="76"/>
                  </a:cubicBezTo>
                  <a:cubicBezTo>
                    <a:pt x="105" y="41"/>
                    <a:pt x="147" y="21"/>
                    <a:pt x="193" y="18"/>
                  </a:cubicBezTo>
                  <a:cubicBezTo>
                    <a:pt x="193" y="18"/>
                    <a:pt x="202" y="18"/>
                    <a:pt x="205" y="18"/>
                  </a:cubicBezTo>
                  <a:moveTo>
                    <a:pt x="205" y="0"/>
                  </a:moveTo>
                  <a:cubicBezTo>
                    <a:pt x="202" y="0"/>
                    <a:pt x="194" y="0"/>
                    <a:pt x="193" y="1"/>
                  </a:cubicBezTo>
                  <a:cubicBezTo>
                    <a:pt x="193" y="1"/>
                    <a:pt x="193" y="1"/>
                    <a:pt x="193" y="1"/>
                  </a:cubicBezTo>
                  <a:cubicBezTo>
                    <a:pt x="192" y="1"/>
                    <a:pt x="192" y="1"/>
                    <a:pt x="192" y="1"/>
                  </a:cubicBezTo>
                  <a:cubicBezTo>
                    <a:pt x="167" y="2"/>
                    <a:pt x="143" y="9"/>
                    <a:pt x="121" y="19"/>
                  </a:cubicBezTo>
                  <a:cubicBezTo>
                    <a:pt x="98" y="30"/>
                    <a:pt x="78" y="45"/>
                    <a:pt x="60" y="64"/>
                  </a:cubicBezTo>
                  <a:cubicBezTo>
                    <a:pt x="23" y="105"/>
                    <a:pt x="2" y="158"/>
                    <a:pt x="2" y="216"/>
                  </a:cubicBezTo>
                  <a:cubicBezTo>
                    <a:pt x="1" y="225"/>
                    <a:pt x="0" y="268"/>
                    <a:pt x="24" y="317"/>
                  </a:cubicBezTo>
                  <a:cubicBezTo>
                    <a:pt x="37" y="345"/>
                    <a:pt x="55" y="364"/>
                    <a:pt x="69" y="379"/>
                  </a:cubicBezTo>
                  <a:cubicBezTo>
                    <a:pt x="88" y="398"/>
                    <a:pt x="99" y="410"/>
                    <a:pt x="100" y="433"/>
                  </a:cubicBezTo>
                  <a:cubicBezTo>
                    <a:pt x="101" y="439"/>
                    <a:pt x="102" y="464"/>
                    <a:pt x="104" y="480"/>
                  </a:cubicBezTo>
                  <a:cubicBezTo>
                    <a:pt x="100" y="486"/>
                    <a:pt x="98" y="494"/>
                    <a:pt x="98" y="502"/>
                  </a:cubicBezTo>
                  <a:cubicBezTo>
                    <a:pt x="98" y="508"/>
                    <a:pt x="98" y="508"/>
                    <a:pt x="98" y="508"/>
                  </a:cubicBezTo>
                  <a:cubicBezTo>
                    <a:pt x="98" y="513"/>
                    <a:pt x="99" y="518"/>
                    <a:pt x="101" y="523"/>
                  </a:cubicBezTo>
                  <a:cubicBezTo>
                    <a:pt x="99" y="527"/>
                    <a:pt x="98" y="532"/>
                    <a:pt x="98" y="537"/>
                  </a:cubicBezTo>
                  <a:cubicBezTo>
                    <a:pt x="98" y="544"/>
                    <a:pt x="98" y="544"/>
                    <a:pt x="98" y="544"/>
                  </a:cubicBezTo>
                  <a:cubicBezTo>
                    <a:pt x="98" y="553"/>
                    <a:pt x="101" y="562"/>
                    <a:pt x="106" y="569"/>
                  </a:cubicBezTo>
                  <a:cubicBezTo>
                    <a:pt x="106" y="570"/>
                    <a:pt x="106" y="572"/>
                    <a:pt x="106" y="573"/>
                  </a:cubicBezTo>
                  <a:cubicBezTo>
                    <a:pt x="106" y="580"/>
                    <a:pt x="106" y="580"/>
                    <a:pt x="106" y="580"/>
                  </a:cubicBezTo>
                  <a:cubicBezTo>
                    <a:pt x="106" y="599"/>
                    <a:pt x="119" y="616"/>
                    <a:pt x="136" y="621"/>
                  </a:cubicBezTo>
                  <a:cubicBezTo>
                    <a:pt x="139" y="642"/>
                    <a:pt x="156" y="658"/>
                    <a:pt x="177" y="658"/>
                  </a:cubicBezTo>
                  <a:cubicBezTo>
                    <a:pt x="234" y="658"/>
                    <a:pt x="234" y="658"/>
                    <a:pt x="234" y="658"/>
                  </a:cubicBezTo>
                  <a:cubicBezTo>
                    <a:pt x="255" y="658"/>
                    <a:pt x="272" y="642"/>
                    <a:pt x="275" y="621"/>
                  </a:cubicBezTo>
                  <a:cubicBezTo>
                    <a:pt x="292" y="616"/>
                    <a:pt x="305" y="599"/>
                    <a:pt x="305" y="580"/>
                  </a:cubicBezTo>
                  <a:cubicBezTo>
                    <a:pt x="305" y="573"/>
                    <a:pt x="305" y="573"/>
                    <a:pt x="305" y="573"/>
                  </a:cubicBezTo>
                  <a:cubicBezTo>
                    <a:pt x="305" y="572"/>
                    <a:pt x="305" y="570"/>
                    <a:pt x="305" y="569"/>
                  </a:cubicBezTo>
                  <a:cubicBezTo>
                    <a:pt x="310" y="562"/>
                    <a:pt x="313" y="553"/>
                    <a:pt x="313" y="544"/>
                  </a:cubicBezTo>
                  <a:cubicBezTo>
                    <a:pt x="313" y="537"/>
                    <a:pt x="313" y="537"/>
                    <a:pt x="313" y="537"/>
                  </a:cubicBezTo>
                  <a:cubicBezTo>
                    <a:pt x="313" y="532"/>
                    <a:pt x="312" y="527"/>
                    <a:pt x="310" y="523"/>
                  </a:cubicBezTo>
                  <a:cubicBezTo>
                    <a:pt x="312" y="518"/>
                    <a:pt x="313" y="513"/>
                    <a:pt x="313" y="508"/>
                  </a:cubicBezTo>
                  <a:cubicBezTo>
                    <a:pt x="313" y="502"/>
                    <a:pt x="313" y="502"/>
                    <a:pt x="313" y="502"/>
                  </a:cubicBezTo>
                  <a:cubicBezTo>
                    <a:pt x="313" y="494"/>
                    <a:pt x="311" y="486"/>
                    <a:pt x="307" y="480"/>
                  </a:cubicBezTo>
                  <a:cubicBezTo>
                    <a:pt x="309" y="464"/>
                    <a:pt x="310" y="439"/>
                    <a:pt x="310" y="433"/>
                  </a:cubicBezTo>
                  <a:cubicBezTo>
                    <a:pt x="312" y="410"/>
                    <a:pt x="323" y="398"/>
                    <a:pt x="341" y="379"/>
                  </a:cubicBezTo>
                  <a:cubicBezTo>
                    <a:pt x="356" y="364"/>
                    <a:pt x="374" y="345"/>
                    <a:pt x="387" y="317"/>
                  </a:cubicBezTo>
                  <a:cubicBezTo>
                    <a:pt x="410" y="268"/>
                    <a:pt x="410" y="225"/>
                    <a:pt x="409" y="216"/>
                  </a:cubicBezTo>
                  <a:cubicBezTo>
                    <a:pt x="409" y="158"/>
                    <a:pt x="388" y="105"/>
                    <a:pt x="351" y="64"/>
                  </a:cubicBezTo>
                  <a:cubicBezTo>
                    <a:pt x="333" y="45"/>
                    <a:pt x="313" y="30"/>
                    <a:pt x="290" y="19"/>
                  </a:cubicBezTo>
                  <a:cubicBezTo>
                    <a:pt x="268" y="9"/>
                    <a:pt x="244" y="2"/>
                    <a:pt x="218" y="1"/>
                  </a:cubicBezTo>
                  <a:cubicBezTo>
                    <a:pt x="218" y="1"/>
                    <a:pt x="218" y="1"/>
                    <a:pt x="218" y="1"/>
                  </a:cubicBezTo>
                  <a:cubicBezTo>
                    <a:pt x="218" y="1"/>
                    <a:pt x="218" y="1"/>
                    <a:pt x="218" y="1"/>
                  </a:cubicBezTo>
                  <a:cubicBezTo>
                    <a:pt x="217" y="0"/>
                    <a:pt x="209" y="0"/>
                    <a:pt x="20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38" name="Freeform 63"/>
            <p:cNvSpPr/>
            <p:nvPr/>
          </p:nvSpPr>
          <p:spPr bwMode="auto">
            <a:xfrm>
              <a:off x="1127125" y="2776538"/>
              <a:ext cx="176213" cy="38100"/>
            </a:xfrm>
            <a:custGeom>
              <a:avLst/>
              <a:gdLst>
                <a:gd name="T0" fmla="*/ 166 w 166"/>
                <a:gd name="T1" fmla="*/ 21 h 36"/>
                <a:gd name="T2" fmla="*/ 152 w 166"/>
                <a:gd name="T3" fmla="*/ 36 h 36"/>
                <a:gd name="T4" fmla="*/ 14 w 166"/>
                <a:gd name="T5" fmla="*/ 36 h 36"/>
                <a:gd name="T6" fmla="*/ 0 w 166"/>
                <a:gd name="T7" fmla="*/ 21 h 36"/>
                <a:gd name="T8" fmla="*/ 0 w 166"/>
                <a:gd name="T9" fmla="*/ 15 h 36"/>
                <a:gd name="T10" fmla="*/ 14 w 166"/>
                <a:gd name="T11" fmla="*/ 0 h 36"/>
                <a:gd name="T12" fmla="*/ 152 w 166"/>
                <a:gd name="T13" fmla="*/ 0 h 36"/>
                <a:gd name="T14" fmla="*/ 166 w 166"/>
                <a:gd name="T15" fmla="*/ 15 h 36"/>
                <a:gd name="T16" fmla="*/ 166 w 166"/>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6">
                  <a:moveTo>
                    <a:pt x="166" y="21"/>
                  </a:moveTo>
                  <a:cubicBezTo>
                    <a:pt x="166" y="29"/>
                    <a:pt x="160" y="36"/>
                    <a:pt x="152" y="36"/>
                  </a:cubicBezTo>
                  <a:cubicBezTo>
                    <a:pt x="14" y="36"/>
                    <a:pt x="14" y="36"/>
                    <a:pt x="14" y="36"/>
                  </a:cubicBezTo>
                  <a:cubicBezTo>
                    <a:pt x="7" y="36"/>
                    <a:pt x="0" y="29"/>
                    <a:pt x="0" y="21"/>
                  </a:cubicBezTo>
                  <a:cubicBezTo>
                    <a:pt x="0" y="15"/>
                    <a:pt x="0" y="15"/>
                    <a:pt x="0" y="15"/>
                  </a:cubicBezTo>
                  <a:cubicBezTo>
                    <a:pt x="0" y="7"/>
                    <a:pt x="7" y="0"/>
                    <a:pt x="14" y="0"/>
                  </a:cubicBezTo>
                  <a:cubicBezTo>
                    <a:pt x="152" y="0"/>
                    <a:pt x="152" y="0"/>
                    <a:pt x="152" y="0"/>
                  </a:cubicBezTo>
                  <a:cubicBezTo>
                    <a:pt x="160" y="0"/>
                    <a:pt x="166" y="7"/>
                    <a:pt x="166" y="15"/>
                  </a:cubicBezTo>
                  <a:lnTo>
                    <a:pt x="166"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39" name="Freeform 64"/>
            <p:cNvSpPr/>
            <p:nvPr/>
          </p:nvSpPr>
          <p:spPr bwMode="auto">
            <a:xfrm>
              <a:off x="1127125" y="2816226"/>
              <a:ext cx="176213" cy="38100"/>
            </a:xfrm>
            <a:custGeom>
              <a:avLst/>
              <a:gdLst>
                <a:gd name="T0" fmla="*/ 166 w 166"/>
                <a:gd name="T1" fmla="*/ 21 h 35"/>
                <a:gd name="T2" fmla="*/ 152 w 166"/>
                <a:gd name="T3" fmla="*/ 35 h 35"/>
                <a:gd name="T4" fmla="*/ 14 w 166"/>
                <a:gd name="T5" fmla="*/ 35 h 35"/>
                <a:gd name="T6" fmla="*/ 0 w 166"/>
                <a:gd name="T7" fmla="*/ 21 h 35"/>
                <a:gd name="T8" fmla="*/ 0 w 166"/>
                <a:gd name="T9" fmla="*/ 14 h 35"/>
                <a:gd name="T10" fmla="*/ 14 w 166"/>
                <a:gd name="T11" fmla="*/ 0 h 35"/>
                <a:gd name="T12" fmla="*/ 152 w 166"/>
                <a:gd name="T13" fmla="*/ 0 h 35"/>
                <a:gd name="T14" fmla="*/ 166 w 166"/>
                <a:gd name="T15" fmla="*/ 14 h 35"/>
                <a:gd name="T16" fmla="*/ 166 w 166"/>
                <a:gd name="T17"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5">
                  <a:moveTo>
                    <a:pt x="166" y="21"/>
                  </a:moveTo>
                  <a:cubicBezTo>
                    <a:pt x="166" y="29"/>
                    <a:pt x="160" y="35"/>
                    <a:pt x="152" y="35"/>
                  </a:cubicBezTo>
                  <a:cubicBezTo>
                    <a:pt x="14" y="35"/>
                    <a:pt x="14" y="35"/>
                    <a:pt x="14" y="35"/>
                  </a:cubicBezTo>
                  <a:cubicBezTo>
                    <a:pt x="7" y="35"/>
                    <a:pt x="0" y="29"/>
                    <a:pt x="0" y="21"/>
                  </a:cubicBezTo>
                  <a:cubicBezTo>
                    <a:pt x="0" y="14"/>
                    <a:pt x="0" y="14"/>
                    <a:pt x="0" y="14"/>
                  </a:cubicBezTo>
                  <a:cubicBezTo>
                    <a:pt x="0" y="6"/>
                    <a:pt x="7" y="0"/>
                    <a:pt x="14" y="0"/>
                  </a:cubicBezTo>
                  <a:cubicBezTo>
                    <a:pt x="152" y="0"/>
                    <a:pt x="152" y="0"/>
                    <a:pt x="152" y="0"/>
                  </a:cubicBezTo>
                  <a:cubicBezTo>
                    <a:pt x="160" y="0"/>
                    <a:pt x="166" y="6"/>
                    <a:pt x="166" y="14"/>
                  </a:cubicBezTo>
                  <a:lnTo>
                    <a:pt x="166"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40" name="Freeform 65"/>
            <p:cNvSpPr/>
            <p:nvPr/>
          </p:nvSpPr>
          <p:spPr bwMode="auto">
            <a:xfrm>
              <a:off x="1136650" y="2857501"/>
              <a:ext cx="158750" cy="36513"/>
            </a:xfrm>
            <a:custGeom>
              <a:avLst/>
              <a:gdLst>
                <a:gd name="T0" fmla="*/ 150 w 150"/>
                <a:gd name="T1" fmla="*/ 20 h 35"/>
                <a:gd name="T2" fmla="*/ 137 w 150"/>
                <a:gd name="T3" fmla="*/ 35 h 35"/>
                <a:gd name="T4" fmla="*/ 14 w 150"/>
                <a:gd name="T5" fmla="*/ 35 h 35"/>
                <a:gd name="T6" fmla="*/ 0 w 150"/>
                <a:gd name="T7" fmla="*/ 20 h 35"/>
                <a:gd name="T8" fmla="*/ 0 w 150"/>
                <a:gd name="T9" fmla="*/ 14 h 35"/>
                <a:gd name="T10" fmla="*/ 14 w 150"/>
                <a:gd name="T11" fmla="*/ 0 h 35"/>
                <a:gd name="T12" fmla="*/ 137 w 150"/>
                <a:gd name="T13" fmla="*/ 0 h 35"/>
                <a:gd name="T14" fmla="*/ 150 w 150"/>
                <a:gd name="T15" fmla="*/ 14 h 35"/>
                <a:gd name="T16" fmla="*/ 150 w 150"/>
                <a:gd name="T1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5">
                  <a:moveTo>
                    <a:pt x="150" y="20"/>
                  </a:moveTo>
                  <a:cubicBezTo>
                    <a:pt x="150" y="28"/>
                    <a:pt x="144" y="35"/>
                    <a:pt x="137" y="35"/>
                  </a:cubicBezTo>
                  <a:cubicBezTo>
                    <a:pt x="14" y="35"/>
                    <a:pt x="14" y="35"/>
                    <a:pt x="14" y="35"/>
                  </a:cubicBezTo>
                  <a:cubicBezTo>
                    <a:pt x="6" y="35"/>
                    <a:pt x="0" y="28"/>
                    <a:pt x="0" y="20"/>
                  </a:cubicBezTo>
                  <a:cubicBezTo>
                    <a:pt x="0" y="14"/>
                    <a:pt x="0" y="14"/>
                    <a:pt x="0" y="14"/>
                  </a:cubicBezTo>
                  <a:cubicBezTo>
                    <a:pt x="0" y="6"/>
                    <a:pt x="6" y="0"/>
                    <a:pt x="14" y="0"/>
                  </a:cubicBezTo>
                  <a:cubicBezTo>
                    <a:pt x="137" y="0"/>
                    <a:pt x="137" y="0"/>
                    <a:pt x="137" y="0"/>
                  </a:cubicBezTo>
                  <a:cubicBezTo>
                    <a:pt x="144" y="0"/>
                    <a:pt x="150" y="6"/>
                    <a:pt x="150" y="14"/>
                  </a:cubicBezTo>
                  <a:lnTo>
                    <a:pt x="150"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41" name="Freeform 66"/>
            <p:cNvSpPr/>
            <p:nvPr/>
          </p:nvSpPr>
          <p:spPr bwMode="auto">
            <a:xfrm>
              <a:off x="1169988" y="2895601"/>
              <a:ext cx="92075" cy="38100"/>
            </a:xfrm>
            <a:custGeom>
              <a:avLst/>
              <a:gdLst>
                <a:gd name="T0" fmla="*/ 87 w 87"/>
                <a:gd name="T1" fmla="*/ 21 h 36"/>
                <a:gd name="T2" fmla="*/ 73 w 87"/>
                <a:gd name="T3" fmla="*/ 36 h 36"/>
                <a:gd name="T4" fmla="*/ 13 w 87"/>
                <a:gd name="T5" fmla="*/ 36 h 36"/>
                <a:gd name="T6" fmla="*/ 0 w 87"/>
                <a:gd name="T7" fmla="*/ 21 h 36"/>
                <a:gd name="T8" fmla="*/ 0 w 87"/>
                <a:gd name="T9" fmla="*/ 15 h 36"/>
                <a:gd name="T10" fmla="*/ 13 w 87"/>
                <a:gd name="T11" fmla="*/ 0 h 36"/>
                <a:gd name="T12" fmla="*/ 73 w 87"/>
                <a:gd name="T13" fmla="*/ 0 h 36"/>
                <a:gd name="T14" fmla="*/ 87 w 87"/>
                <a:gd name="T15" fmla="*/ 15 h 36"/>
                <a:gd name="T16" fmla="*/ 87 w 87"/>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6">
                  <a:moveTo>
                    <a:pt x="87" y="21"/>
                  </a:moveTo>
                  <a:cubicBezTo>
                    <a:pt x="87" y="29"/>
                    <a:pt x="81" y="36"/>
                    <a:pt x="73" y="36"/>
                  </a:cubicBezTo>
                  <a:cubicBezTo>
                    <a:pt x="13" y="36"/>
                    <a:pt x="13" y="36"/>
                    <a:pt x="13" y="36"/>
                  </a:cubicBezTo>
                  <a:cubicBezTo>
                    <a:pt x="6" y="36"/>
                    <a:pt x="0" y="29"/>
                    <a:pt x="0" y="21"/>
                  </a:cubicBezTo>
                  <a:cubicBezTo>
                    <a:pt x="0" y="15"/>
                    <a:pt x="0" y="15"/>
                    <a:pt x="0" y="15"/>
                  </a:cubicBezTo>
                  <a:cubicBezTo>
                    <a:pt x="0" y="7"/>
                    <a:pt x="6" y="0"/>
                    <a:pt x="13" y="0"/>
                  </a:cubicBezTo>
                  <a:cubicBezTo>
                    <a:pt x="73" y="0"/>
                    <a:pt x="73" y="0"/>
                    <a:pt x="73" y="0"/>
                  </a:cubicBezTo>
                  <a:cubicBezTo>
                    <a:pt x="81" y="0"/>
                    <a:pt x="87" y="7"/>
                    <a:pt x="87" y="15"/>
                  </a:cubicBezTo>
                  <a:lnTo>
                    <a:pt x="87"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542" name="Freeform 67"/>
            <p:cNvSpPr>
              <a:spLocks noEditPoints="1"/>
            </p:cNvSpPr>
            <p:nvPr/>
          </p:nvSpPr>
          <p:spPr bwMode="auto">
            <a:xfrm>
              <a:off x="1228725" y="2700338"/>
              <a:ext cx="68263" cy="69850"/>
            </a:xfrm>
            <a:custGeom>
              <a:avLst/>
              <a:gdLst>
                <a:gd name="T0" fmla="*/ 59 w 63"/>
                <a:gd name="T1" fmla="*/ 30 h 65"/>
                <a:gd name="T2" fmla="*/ 58 w 63"/>
                <a:gd name="T3" fmla="*/ 25 h 65"/>
                <a:gd name="T4" fmla="*/ 56 w 63"/>
                <a:gd name="T5" fmla="*/ 20 h 65"/>
                <a:gd name="T6" fmla="*/ 53 w 63"/>
                <a:gd name="T7" fmla="*/ 16 h 65"/>
                <a:gd name="T8" fmla="*/ 50 w 63"/>
                <a:gd name="T9" fmla="*/ 12 h 65"/>
                <a:gd name="T10" fmla="*/ 46 w 63"/>
                <a:gd name="T11" fmla="*/ 9 h 65"/>
                <a:gd name="T12" fmla="*/ 42 w 63"/>
                <a:gd name="T13" fmla="*/ 7 h 65"/>
                <a:gd name="T14" fmla="*/ 37 w 63"/>
                <a:gd name="T15" fmla="*/ 5 h 65"/>
                <a:gd name="T16" fmla="*/ 33 w 63"/>
                <a:gd name="T17" fmla="*/ 4 h 65"/>
                <a:gd name="T18" fmla="*/ 28 w 63"/>
                <a:gd name="T19" fmla="*/ 1 h 65"/>
                <a:gd name="T20" fmla="*/ 22 w 63"/>
                <a:gd name="T21" fmla="*/ 2 h 65"/>
                <a:gd name="T22" fmla="*/ 17 w 63"/>
                <a:gd name="T23" fmla="*/ 4 h 65"/>
                <a:gd name="T24" fmla="*/ 12 w 63"/>
                <a:gd name="T25" fmla="*/ 7 h 65"/>
                <a:gd name="T26" fmla="*/ 8 w 63"/>
                <a:gd name="T27" fmla="*/ 11 h 65"/>
                <a:gd name="T28" fmla="*/ 5 w 63"/>
                <a:gd name="T29" fmla="*/ 16 h 65"/>
                <a:gd name="T30" fmla="*/ 3 w 63"/>
                <a:gd name="T31" fmla="*/ 21 h 65"/>
                <a:gd name="T32" fmla="*/ 1 w 63"/>
                <a:gd name="T33" fmla="*/ 27 h 65"/>
                <a:gd name="T34" fmla="*/ 0 w 63"/>
                <a:gd name="T35" fmla="*/ 32 h 65"/>
                <a:gd name="T36" fmla="*/ 1 w 63"/>
                <a:gd name="T37" fmla="*/ 38 h 65"/>
                <a:gd name="T38" fmla="*/ 2 w 63"/>
                <a:gd name="T39" fmla="*/ 44 h 65"/>
                <a:gd name="T40" fmla="*/ 5 w 63"/>
                <a:gd name="T41" fmla="*/ 49 h 65"/>
                <a:gd name="T42" fmla="*/ 8 w 63"/>
                <a:gd name="T43" fmla="*/ 54 h 65"/>
                <a:gd name="T44" fmla="*/ 12 w 63"/>
                <a:gd name="T45" fmla="*/ 58 h 65"/>
                <a:gd name="T46" fmla="*/ 16 w 63"/>
                <a:gd name="T47" fmla="*/ 61 h 65"/>
                <a:gd name="T48" fmla="*/ 21 w 63"/>
                <a:gd name="T49" fmla="*/ 64 h 65"/>
                <a:gd name="T50" fmla="*/ 27 w 63"/>
                <a:gd name="T51" fmla="*/ 65 h 65"/>
                <a:gd name="T52" fmla="*/ 31 w 63"/>
                <a:gd name="T53" fmla="*/ 65 h 65"/>
                <a:gd name="T54" fmla="*/ 36 w 63"/>
                <a:gd name="T55" fmla="*/ 65 h 65"/>
                <a:gd name="T56" fmla="*/ 41 w 63"/>
                <a:gd name="T57" fmla="*/ 64 h 65"/>
                <a:gd name="T58" fmla="*/ 46 w 63"/>
                <a:gd name="T59" fmla="*/ 61 h 65"/>
                <a:gd name="T60" fmla="*/ 51 w 63"/>
                <a:gd name="T61" fmla="*/ 58 h 65"/>
                <a:gd name="T62" fmla="*/ 55 w 63"/>
                <a:gd name="T63" fmla="*/ 54 h 65"/>
                <a:gd name="T64" fmla="*/ 58 w 63"/>
                <a:gd name="T65" fmla="*/ 49 h 65"/>
                <a:gd name="T66" fmla="*/ 61 w 63"/>
                <a:gd name="T67" fmla="*/ 44 h 65"/>
                <a:gd name="T68" fmla="*/ 62 w 63"/>
                <a:gd name="T69" fmla="*/ 39 h 65"/>
                <a:gd name="T70" fmla="*/ 56 w 63"/>
                <a:gd name="T71" fmla="*/ 32 h 65"/>
                <a:gd name="T72" fmla="*/ 56 w 63"/>
                <a:gd name="T73" fmla="*/ 32 h 65"/>
                <a:gd name="T74" fmla="*/ 34 w 63"/>
                <a:gd name="T75" fmla="*/ 33 h 65"/>
                <a:gd name="T76" fmla="*/ 34 w 63"/>
                <a:gd name="T77" fmla="*/ 29 h 65"/>
                <a:gd name="T78" fmla="*/ 34 w 63"/>
                <a:gd name="T79" fmla="*/ 28 h 65"/>
                <a:gd name="T80" fmla="*/ 31 w 63"/>
                <a:gd name="T81" fmla="*/ 7 h 65"/>
                <a:gd name="T82" fmla="*/ 31 w 63"/>
                <a:gd name="T83" fmla="*/ 7 h 65"/>
                <a:gd name="T84" fmla="*/ 10 w 63"/>
                <a:gd name="T85" fmla="*/ 20 h 65"/>
                <a:gd name="T86" fmla="*/ 27 w 63"/>
                <a:gd name="T87" fmla="*/ 32 h 65"/>
                <a:gd name="T88" fmla="*/ 27 w 63"/>
                <a:gd name="T89" fmla="*/ 33 h 65"/>
                <a:gd name="T90" fmla="*/ 10 w 63"/>
                <a:gd name="T91" fmla="*/ 46 h 65"/>
                <a:gd name="T92" fmla="*/ 10 w 63"/>
                <a:gd name="T93" fmla="*/ 46 h 65"/>
                <a:gd name="T94" fmla="*/ 31 w 63"/>
                <a:gd name="T95" fmla="*/ 59 h 65"/>
                <a:gd name="T96" fmla="*/ 34 w 63"/>
                <a:gd name="T97" fmla="*/ 37 h 65"/>
                <a:gd name="T98" fmla="*/ 34 w 63"/>
                <a:gd name="T99" fmla="*/ 37 h 65"/>
                <a:gd name="T100" fmla="*/ 53 w 63"/>
                <a:gd name="T101" fmla="*/ 46 h 65"/>
                <a:gd name="T102" fmla="*/ 53 w 63"/>
                <a:gd name="T10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 h="65">
                  <a:moveTo>
                    <a:pt x="59" y="33"/>
                  </a:moveTo>
                  <a:cubicBezTo>
                    <a:pt x="63" y="33"/>
                    <a:pt x="63" y="33"/>
                    <a:pt x="63" y="33"/>
                  </a:cubicBezTo>
                  <a:cubicBezTo>
                    <a:pt x="63" y="32"/>
                    <a:pt x="62" y="31"/>
                    <a:pt x="62" y="30"/>
                  </a:cubicBezTo>
                  <a:cubicBezTo>
                    <a:pt x="59" y="30"/>
                    <a:pt x="59" y="30"/>
                    <a:pt x="59" y="30"/>
                  </a:cubicBezTo>
                  <a:cubicBezTo>
                    <a:pt x="59" y="29"/>
                    <a:pt x="58" y="29"/>
                    <a:pt x="58" y="28"/>
                  </a:cubicBezTo>
                  <a:cubicBezTo>
                    <a:pt x="62" y="27"/>
                    <a:pt x="62" y="27"/>
                    <a:pt x="62" y="27"/>
                  </a:cubicBezTo>
                  <a:cubicBezTo>
                    <a:pt x="62" y="26"/>
                    <a:pt x="62" y="25"/>
                    <a:pt x="61" y="25"/>
                  </a:cubicBezTo>
                  <a:cubicBezTo>
                    <a:pt x="58" y="25"/>
                    <a:pt x="58" y="25"/>
                    <a:pt x="58" y="25"/>
                  </a:cubicBezTo>
                  <a:cubicBezTo>
                    <a:pt x="57" y="24"/>
                    <a:pt x="57" y="24"/>
                    <a:pt x="57" y="23"/>
                  </a:cubicBezTo>
                  <a:cubicBezTo>
                    <a:pt x="61" y="21"/>
                    <a:pt x="61" y="21"/>
                    <a:pt x="61" y="21"/>
                  </a:cubicBezTo>
                  <a:cubicBezTo>
                    <a:pt x="60" y="21"/>
                    <a:pt x="60" y="20"/>
                    <a:pt x="60" y="19"/>
                  </a:cubicBezTo>
                  <a:cubicBezTo>
                    <a:pt x="56" y="20"/>
                    <a:pt x="56" y="20"/>
                    <a:pt x="56" y="20"/>
                  </a:cubicBezTo>
                  <a:cubicBezTo>
                    <a:pt x="56" y="20"/>
                    <a:pt x="55" y="19"/>
                    <a:pt x="55" y="19"/>
                  </a:cubicBezTo>
                  <a:cubicBezTo>
                    <a:pt x="58" y="16"/>
                    <a:pt x="58" y="16"/>
                    <a:pt x="58" y="16"/>
                  </a:cubicBezTo>
                  <a:cubicBezTo>
                    <a:pt x="58" y="15"/>
                    <a:pt x="57" y="15"/>
                    <a:pt x="57" y="14"/>
                  </a:cubicBezTo>
                  <a:cubicBezTo>
                    <a:pt x="53" y="16"/>
                    <a:pt x="53" y="16"/>
                    <a:pt x="53" y="16"/>
                  </a:cubicBezTo>
                  <a:cubicBezTo>
                    <a:pt x="53" y="15"/>
                    <a:pt x="53" y="15"/>
                    <a:pt x="52" y="14"/>
                  </a:cubicBezTo>
                  <a:cubicBezTo>
                    <a:pt x="55" y="11"/>
                    <a:pt x="55" y="11"/>
                    <a:pt x="55" y="11"/>
                  </a:cubicBezTo>
                  <a:cubicBezTo>
                    <a:pt x="54" y="11"/>
                    <a:pt x="54" y="10"/>
                    <a:pt x="53" y="10"/>
                  </a:cubicBezTo>
                  <a:cubicBezTo>
                    <a:pt x="50" y="12"/>
                    <a:pt x="50" y="12"/>
                    <a:pt x="50" y="12"/>
                  </a:cubicBezTo>
                  <a:cubicBezTo>
                    <a:pt x="50" y="12"/>
                    <a:pt x="49" y="11"/>
                    <a:pt x="49" y="11"/>
                  </a:cubicBezTo>
                  <a:cubicBezTo>
                    <a:pt x="51" y="7"/>
                    <a:pt x="51" y="7"/>
                    <a:pt x="51" y="7"/>
                  </a:cubicBezTo>
                  <a:cubicBezTo>
                    <a:pt x="50" y="7"/>
                    <a:pt x="50" y="6"/>
                    <a:pt x="49" y="6"/>
                  </a:cubicBezTo>
                  <a:cubicBezTo>
                    <a:pt x="46" y="9"/>
                    <a:pt x="46" y="9"/>
                    <a:pt x="46" y="9"/>
                  </a:cubicBezTo>
                  <a:cubicBezTo>
                    <a:pt x="46" y="9"/>
                    <a:pt x="45" y="8"/>
                    <a:pt x="45" y="8"/>
                  </a:cubicBezTo>
                  <a:cubicBezTo>
                    <a:pt x="46" y="4"/>
                    <a:pt x="46" y="4"/>
                    <a:pt x="46" y="4"/>
                  </a:cubicBezTo>
                  <a:cubicBezTo>
                    <a:pt x="45" y="4"/>
                    <a:pt x="45" y="3"/>
                    <a:pt x="44" y="3"/>
                  </a:cubicBezTo>
                  <a:cubicBezTo>
                    <a:pt x="42" y="7"/>
                    <a:pt x="42" y="7"/>
                    <a:pt x="42" y="7"/>
                  </a:cubicBezTo>
                  <a:cubicBezTo>
                    <a:pt x="41" y="6"/>
                    <a:pt x="41" y="6"/>
                    <a:pt x="40" y="6"/>
                  </a:cubicBezTo>
                  <a:cubicBezTo>
                    <a:pt x="41" y="2"/>
                    <a:pt x="41" y="2"/>
                    <a:pt x="41" y="2"/>
                  </a:cubicBezTo>
                  <a:cubicBezTo>
                    <a:pt x="40" y="2"/>
                    <a:pt x="40" y="1"/>
                    <a:pt x="39" y="1"/>
                  </a:cubicBezTo>
                  <a:cubicBezTo>
                    <a:pt x="37" y="5"/>
                    <a:pt x="37" y="5"/>
                    <a:pt x="37" y="5"/>
                  </a:cubicBezTo>
                  <a:cubicBezTo>
                    <a:pt x="37" y="5"/>
                    <a:pt x="36" y="5"/>
                    <a:pt x="36" y="5"/>
                  </a:cubicBezTo>
                  <a:cubicBezTo>
                    <a:pt x="36" y="1"/>
                    <a:pt x="36" y="1"/>
                    <a:pt x="36" y="1"/>
                  </a:cubicBezTo>
                  <a:cubicBezTo>
                    <a:pt x="35" y="1"/>
                    <a:pt x="34" y="0"/>
                    <a:pt x="33" y="0"/>
                  </a:cubicBezTo>
                  <a:cubicBezTo>
                    <a:pt x="33" y="4"/>
                    <a:pt x="33" y="4"/>
                    <a:pt x="33" y="4"/>
                  </a:cubicBezTo>
                  <a:cubicBezTo>
                    <a:pt x="32" y="4"/>
                    <a:pt x="32" y="4"/>
                    <a:pt x="31" y="4"/>
                  </a:cubicBezTo>
                  <a:cubicBezTo>
                    <a:pt x="31" y="4"/>
                    <a:pt x="31" y="4"/>
                    <a:pt x="31" y="4"/>
                  </a:cubicBezTo>
                  <a:cubicBezTo>
                    <a:pt x="30" y="0"/>
                    <a:pt x="30" y="0"/>
                    <a:pt x="30" y="0"/>
                  </a:cubicBezTo>
                  <a:cubicBezTo>
                    <a:pt x="29" y="0"/>
                    <a:pt x="28" y="1"/>
                    <a:pt x="28" y="1"/>
                  </a:cubicBezTo>
                  <a:cubicBezTo>
                    <a:pt x="28" y="5"/>
                    <a:pt x="28" y="5"/>
                    <a:pt x="28" y="5"/>
                  </a:cubicBezTo>
                  <a:cubicBezTo>
                    <a:pt x="27" y="5"/>
                    <a:pt x="26" y="5"/>
                    <a:pt x="26" y="5"/>
                  </a:cubicBezTo>
                  <a:cubicBezTo>
                    <a:pt x="25" y="1"/>
                    <a:pt x="25" y="1"/>
                    <a:pt x="25" y="1"/>
                  </a:cubicBezTo>
                  <a:cubicBezTo>
                    <a:pt x="24" y="1"/>
                    <a:pt x="23" y="2"/>
                    <a:pt x="22" y="2"/>
                  </a:cubicBezTo>
                  <a:cubicBezTo>
                    <a:pt x="23" y="6"/>
                    <a:pt x="23" y="6"/>
                    <a:pt x="23" y="6"/>
                  </a:cubicBezTo>
                  <a:cubicBezTo>
                    <a:pt x="22" y="6"/>
                    <a:pt x="22" y="6"/>
                    <a:pt x="21" y="6"/>
                  </a:cubicBezTo>
                  <a:cubicBezTo>
                    <a:pt x="19" y="3"/>
                    <a:pt x="19" y="3"/>
                    <a:pt x="19" y="3"/>
                  </a:cubicBezTo>
                  <a:cubicBezTo>
                    <a:pt x="19" y="3"/>
                    <a:pt x="18" y="4"/>
                    <a:pt x="17" y="4"/>
                  </a:cubicBezTo>
                  <a:cubicBezTo>
                    <a:pt x="18" y="8"/>
                    <a:pt x="18" y="8"/>
                    <a:pt x="18" y="8"/>
                  </a:cubicBezTo>
                  <a:cubicBezTo>
                    <a:pt x="18" y="8"/>
                    <a:pt x="17" y="8"/>
                    <a:pt x="17" y="9"/>
                  </a:cubicBezTo>
                  <a:cubicBezTo>
                    <a:pt x="14" y="6"/>
                    <a:pt x="14" y="6"/>
                    <a:pt x="14" y="6"/>
                  </a:cubicBezTo>
                  <a:cubicBezTo>
                    <a:pt x="14" y="6"/>
                    <a:pt x="13" y="7"/>
                    <a:pt x="12" y="7"/>
                  </a:cubicBezTo>
                  <a:cubicBezTo>
                    <a:pt x="14" y="11"/>
                    <a:pt x="14" y="11"/>
                    <a:pt x="14" y="11"/>
                  </a:cubicBezTo>
                  <a:cubicBezTo>
                    <a:pt x="14" y="11"/>
                    <a:pt x="13" y="11"/>
                    <a:pt x="13" y="12"/>
                  </a:cubicBezTo>
                  <a:cubicBezTo>
                    <a:pt x="10" y="9"/>
                    <a:pt x="10" y="9"/>
                    <a:pt x="10" y="9"/>
                  </a:cubicBezTo>
                  <a:cubicBezTo>
                    <a:pt x="9" y="10"/>
                    <a:pt x="9" y="10"/>
                    <a:pt x="8" y="11"/>
                  </a:cubicBezTo>
                  <a:cubicBezTo>
                    <a:pt x="11" y="14"/>
                    <a:pt x="11" y="14"/>
                    <a:pt x="11" y="14"/>
                  </a:cubicBezTo>
                  <a:cubicBezTo>
                    <a:pt x="11" y="15"/>
                    <a:pt x="10" y="15"/>
                    <a:pt x="10" y="16"/>
                  </a:cubicBezTo>
                  <a:cubicBezTo>
                    <a:pt x="6" y="14"/>
                    <a:pt x="6" y="14"/>
                    <a:pt x="6" y="14"/>
                  </a:cubicBezTo>
                  <a:cubicBezTo>
                    <a:pt x="6" y="14"/>
                    <a:pt x="5" y="15"/>
                    <a:pt x="5" y="16"/>
                  </a:cubicBezTo>
                  <a:cubicBezTo>
                    <a:pt x="8" y="18"/>
                    <a:pt x="8" y="18"/>
                    <a:pt x="8" y="18"/>
                  </a:cubicBezTo>
                  <a:cubicBezTo>
                    <a:pt x="8" y="19"/>
                    <a:pt x="7" y="19"/>
                    <a:pt x="7" y="20"/>
                  </a:cubicBezTo>
                  <a:cubicBezTo>
                    <a:pt x="4" y="19"/>
                    <a:pt x="4" y="19"/>
                    <a:pt x="4" y="19"/>
                  </a:cubicBezTo>
                  <a:cubicBezTo>
                    <a:pt x="3" y="19"/>
                    <a:pt x="3" y="20"/>
                    <a:pt x="3" y="21"/>
                  </a:cubicBezTo>
                  <a:cubicBezTo>
                    <a:pt x="6" y="23"/>
                    <a:pt x="6" y="23"/>
                    <a:pt x="6" y="23"/>
                  </a:cubicBezTo>
                  <a:cubicBezTo>
                    <a:pt x="6" y="23"/>
                    <a:pt x="6" y="24"/>
                    <a:pt x="5" y="25"/>
                  </a:cubicBezTo>
                  <a:cubicBezTo>
                    <a:pt x="2" y="24"/>
                    <a:pt x="2" y="24"/>
                    <a:pt x="2" y="24"/>
                  </a:cubicBezTo>
                  <a:cubicBezTo>
                    <a:pt x="1" y="25"/>
                    <a:pt x="1" y="26"/>
                    <a:pt x="1" y="27"/>
                  </a:cubicBezTo>
                  <a:cubicBezTo>
                    <a:pt x="5" y="28"/>
                    <a:pt x="5" y="28"/>
                    <a:pt x="5" y="28"/>
                  </a:cubicBezTo>
                  <a:cubicBezTo>
                    <a:pt x="5" y="28"/>
                    <a:pt x="4" y="29"/>
                    <a:pt x="4" y="30"/>
                  </a:cubicBezTo>
                  <a:cubicBezTo>
                    <a:pt x="1" y="30"/>
                    <a:pt x="1" y="30"/>
                    <a:pt x="1" y="30"/>
                  </a:cubicBezTo>
                  <a:cubicBezTo>
                    <a:pt x="0" y="31"/>
                    <a:pt x="0" y="31"/>
                    <a:pt x="0" y="32"/>
                  </a:cubicBezTo>
                  <a:cubicBezTo>
                    <a:pt x="4" y="33"/>
                    <a:pt x="4" y="33"/>
                    <a:pt x="4" y="33"/>
                  </a:cubicBezTo>
                  <a:cubicBezTo>
                    <a:pt x="4" y="34"/>
                    <a:pt x="4" y="34"/>
                    <a:pt x="4" y="35"/>
                  </a:cubicBezTo>
                  <a:cubicBezTo>
                    <a:pt x="1" y="36"/>
                    <a:pt x="1" y="36"/>
                    <a:pt x="1" y="36"/>
                  </a:cubicBezTo>
                  <a:cubicBezTo>
                    <a:pt x="1" y="36"/>
                    <a:pt x="1" y="37"/>
                    <a:pt x="1" y="38"/>
                  </a:cubicBezTo>
                  <a:cubicBezTo>
                    <a:pt x="5" y="38"/>
                    <a:pt x="5" y="38"/>
                    <a:pt x="5" y="38"/>
                  </a:cubicBezTo>
                  <a:cubicBezTo>
                    <a:pt x="5" y="39"/>
                    <a:pt x="5" y="39"/>
                    <a:pt x="5" y="40"/>
                  </a:cubicBezTo>
                  <a:cubicBezTo>
                    <a:pt x="1" y="41"/>
                    <a:pt x="1" y="41"/>
                    <a:pt x="1" y="41"/>
                  </a:cubicBezTo>
                  <a:cubicBezTo>
                    <a:pt x="2" y="42"/>
                    <a:pt x="2" y="43"/>
                    <a:pt x="2" y="44"/>
                  </a:cubicBezTo>
                  <a:cubicBezTo>
                    <a:pt x="6" y="43"/>
                    <a:pt x="6" y="43"/>
                    <a:pt x="6" y="43"/>
                  </a:cubicBezTo>
                  <a:cubicBezTo>
                    <a:pt x="6" y="43"/>
                    <a:pt x="6" y="44"/>
                    <a:pt x="7" y="45"/>
                  </a:cubicBezTo>
                  <a:cubicBezTo>
                    <a:pt x="3" y="47"/>
                    <a:pt x="3" y="47"/>
                    <a:pt x="3" y="47"/>
                  </a:cubicBezTo>
                  <a:cubicBezTo>
                    <a:pt x="4" y="48"/>
                    <a:pt x="4" y="48"/>
                    <a:pt x="5" y="49"/>
                  </a:cubicBezTo>
                  <a:cubicBezTo>
                    <a:pt x="8" y="47"/>
                    <a:pt x="8" y="47"/>
                    <a:pt x="8" y="47"/>
                  </a:cubicBezTo>
                  <a:cubicBezTo>
                    <a:pt x="8" y="48"/>
                    <a:pt x="9" y="49"/>
                    <a:pt x="9" y="49"/>
                  </a:cubicBezTo>
                  <a:cubicBezTo>
                    <a:pt x="6" y="52"/>
                    <a:pt x="6" y="52"/>
                    <a:pt x="6" y="52"/>
                  </a:cubicBezTo>
                  <a:cubicBezTo>
                    <a:pt x="7" y="53"/>
                    <a:pt x="7" y="53"/>
                    <a:pt x="8" y="54"/>
                  </a:cubicBezTo>
                  <a:cubicBezTo>
                    <a:pt x="11" y="52"/>
                    <a:pt x="11" y="52"/>
                    <a:pt x="11" y="52"/>
                  </a:cubicBezTo>
                  <a:cubicBezTo>
                    <a:pt x="11" y="52"/>
                    <a:pt x="12" y="53"/>
                    <a:pt x="12" y="53"/>
                  </a:cubicBezTo>
                  <a:cubicBezTo>
                    <a:pt x="10" y="56"/>
                    <a:pt x="10" y="56"/>
                    <a:pt x="10" y="56"/>
                  </a:cubicBezTo>
                  <a:cubicBezTo>
                    <a:pt x="10" y="57"/>
                    <a:pt x="11" y="57"/>
                    <a:pt x="12" y="58"/>
                  </a:cubicBezTo>
                  <a:cubicBezTo>
                    <a:pt x="15" y="55"/>
                    <a:pt x="15" y="55"/>
                    <a:pt x="15" y="55"/>
                  </a:cubicBezTo>
                  <a:cubicBezTo>
                    <a:pt x="15" y="56"/>
                    <a:pt x="15" y="56"/>
                    <a:pt x="16" y="56"/>
                  </a:cubicBezTo>
                  <a:cubicBezTo>
                    <a:pt x="14" y="60"/>
                    <a:pt x="14" y="60"/>
                    <a:pt x="14" y="60"/>
                  </a:cubicBezTo>
                  <a:cubicBezTo>
                    <a:pt x="15" y="60"/>
                    <a:pt x="16" y="61"/>
                    <a:pt x="16" y="61"/>
                  </a:cubicBezTo>
                  <a:cubicBezTo>
                    <a:pt x="19" y="58"/>
                    <a:pt x="19" y="58"/>
                    <a:pt x="19" y="58"/>
                  </a:cubicBezTo>
                  <a:cubicBezTo>
                    <a:pt x="19" y="58"/>
                    <a:pt x="20" y="59"/>
                    <a:pt x="20" y="59"/>
                  </a:cubicBezTo>
                  <a:cubicBezTo>
                    <a:pt x="19" y="63"/>
                    <a:pt x="19" y="63"/>
                    <a:pt x="19" y="63"/>
                  </a:cubicBezTo>
                  <a:cubicBezTo>
                    <a:pt x="20" y="63"/>
                    <a:pt x="21" y="63"/>
                    <a:pt x="21" y="64"/>
                  </a:cubicBezTo>
                  <a:cubicBezTo>
                    <a:pt x="23" y="60"/>
                    <a:pt x="23" y="60"/>
                    <a:pt x="23" y="60"/>
                  </a:cubicBezTo>
                  <a:cubicBezTo>
                    <a:pt x="24" y="60"/>
                    <a:pt x="24" y="60"/>
                    <a:pt x="25" y="60"/>
                  </a:cubicBezTo>
                  <a:cubicBezTo>
                    <a:pt x="24" y="64"/>
                    <a:pt x="24" y="64"/>
                    <a:pt x="24" y="64"/>
                  </a:cubicBezTo>
                  <a:cubicBezTo>
                    <a:pt x="25" y="65"/>
                    <a:pt x="26" y="65"/>
                    <a:pt x="27" y="65"/>
                  </a:cubicBezTo>
                  <a:cubicBezTo>
                    <a:pt x="28" y="61"/>
                    <a:pt x="28" y="61"/>
                    <a:pt x="28" y="61"/>
                  </a:cubicBezTo>
                  <a:cubicBezTo>
                    <a:pt x="28" y="61"/>
                    <a:pt x="29" y="61"/>
                    <a:pt x="30" y="61"/>
                  </a:cubicBezTo>
                  <a:cubicBezTo>
                    <a:pt x="30" y="65"/>
                    <a:pt x="30" y="65"/>
                    <a:pt x="30" y="65"/>
                  </a:cubicBezTo>
                  <a:cubicBezTo>
                    <a:pt x="30" y="65"/>
                    <a:pt x="31" y="65"/>
                    <a:pt x="31" y="65"/>
                  </a:cubicBezTo>
                  <a:cubicBezTo>
                    <a:pt x="32" y="65"/>
                    <a:pt x="32" y="65"/>
                    <a:pt x="32" y="65"/>
                  </a:cubicBezTo>
                  <a:cubicBezTo>
                    <a:pt x="33" y="61"/>
                    <a:pt x="33" y="61"/>
                    <a:pt x="33" y="61"/>
                  </a:cubicBezTo>
                  <a:cubicBezTo>
                    <a:pt x="33" y="61"/>
                    <a:pt x="34" y="61"/>
                    <a:pt x="35" y="61"/>
                  </a:cubicBezTo>
                  <a:cubicBezTo>
                    <a:pt x="36" y="65"/>
                    <a:pt x="36" y="65"/>
                    <a:pt x="36" y="65"/>
                  </a:cubicBezTo>
                  <a:cubicBezTo>
                    <a:pt x="36" y="65"/>
                    <a:pt x="37" y="65"/>
                    <a:pt x="38" y="65"/>
                  </a:cubicBezTo>
                  <a:cubicBezTo>
                    <a:pt x="38" y="61"/>
                    <a:pt x="38" y="61"/>
                    <a:pt x="38" y="61"/>
                  </a:cubicBezTo>
                  <a:cubicBezTo>
                    <a:pt x="38" y="60"/>
                    <a:pt x="39" y="60"/>
                    <a:pt x="39" y="60"/>
                  </a:cubicBezTo>
                  <a:cubicBezTo>
                    <a:pt x="41" y="64"/>
                    <a:pt x="41" y="64"/>
                    <a:pt x="41" y="64"/>
                  </a:cubicBezTo>
                  <a:cubicBezTo>
                    <a:pt x="42" y="63"/>
                    <a:pt x="43" y="63"/>
                    <a:pt x="43" y="63"/>
                  </a:cubicBezTo>
                  <a:cubicBezTo>
                    <a:pt x="42" y="59"/>
                    <a:pt x="42" y="59"/>
                    <a:pt x="42" y="59"/>
                  </a:cubicBezTo>
                  <a:cubicBezTo>
                    <a:pt x="43" y="59"/>
                    <a:pt x="43" y="58"/>
                    <a:pt x="44" y="58"/>
                  </a:cubicBezTo>
                  <a:cubicBezTo>
                    <a:pt x="46" y="61"/>
                    <a:pt x="46" y="61"/>
                    <a:pt x="46" y="61"/>
                  </a:cubicBezTo>
                  <a:cubicBezTo>
                    <a:pt x="47" y="61"/>
                    <a:pt x="48" y="61"/>
                    <a:pt x="48" y="60"/>
                  </a:cubicBezTo>
                  <a:cubicBezTo>
                    <a:pt x="47" y="57"/>
                    <a:pt x="47" y="57"/>
                    <a:pt x="47" y="57"/>
                  </a:cubicBezTo>
                  <a:cubicBezTo>
                    <a:pt x="47" y="56"/>
                    <a:pt x="48" y="56"/>
                    <a:pt x="48" y="55"/>
                  </a:cubicBezTo>
                  <a:cubicBezTo>
                    <a:pt x="51" y="58"/>
                    <a:pt x="51" y="58"/>
                    <a:pt x="51" y="58"/>
                  </a:cubicBezTo>
                  <a:cubicBezTo>
                    <a:pt x="51" y="58"/>
                    <a:pt x="52" y="57"/>
                    <a:pt x="53" y="57"/>
                  </a:cubicBezTo>
                  <a:cubicBezTo>
                    <a:pt x="50" y="53"/>
                    <a:pt x="50" y="53"/>
                    <a:pt x="50" y="53"/>
                  </a:cubicBezTo>
                  <a:cubicBezTo>
                    <a:pt x="51" y="53"/>
                    <a:pt x="51" y="52"/>
                    <a:pt x="52" y="52"/>
                  </a:cubicBezTo>
                  <a:cubicBezTo>
                    <a:pt x="55" y="54"/>
                    <a:pt x="55" y="54"/>
                    <a:pt x="55" y="54"/>
                  </a:cubicBezTo>
                  <a:cubicBezTo>
                    <a:pt x="55" y="54"/>
                    <a:pt x="56" y="53"/>
                    <a:pt x="56" y="52"/>
                  </a:cubicBezTo>
                  <a:cubicBezTo>
                    <a:pt x="54" y="49"/>
                    <a:pt x="54" y="49"/>
                    <a:pt x="54" y="49"/>
                  </a:cubicBezTo>
                  <a:cubicBezTo>
                    <a:pt x="54" y="49"/>
                    <a:pt x="54" y="48"/>
                    <a:pt x="55" y="48"/>
                  </a:cubicBezTo>
                  <a:cubicBezTo>
                    <a:pt x="58" y="49"/>
                    <a:pt x="58" y="49"/>
                    <a:pt x="58" y="49"/>
                  </a:cubicBezTo>
                  <a:cubicBezTo>
                    <a:pt x="59" y="49"/>
                    <a:pt x="59" y="48"/>
                    <a:pt x="59" y="47"/>
                  </a:cubicBezTo>
                  <a:cubicBezTo>
                    <a:pt x="56" y="45"/>
                    <a:pt x="56" y="45"/>
                    <a:pt x="56" y="45"/>
                  </a:cubicBezTo>
                  <a:cubicBezTo>
                    <a:pt x="56" y="44"/>
                    <a:pt x="57" y="44"/>
                    <a:pt x="57" y="43"/>
                  </a:cubicBezTo>
                  <a:cubicBezTo>
                    <a:pt x="61" y="44"/>
                    <a:pt x="61" y="44"/>
                    <a:pt x="61" y="44"/>
                  </a:cubicBezTo>
                  <a:cubicBezTo>
                    <a:pt x="61" y="43"/>
                    <a:pt x="61" y="43"/>
                    <a:pt x="61" y="42"/>
                  </a:cubicBezTo>
                  <a:cubicBezTo>
                    <a:pt x="58" y="40"/>
                    <a:pt x="58" y="40"/>
                    <a:pt x="58" y="40"/>
                  </a:cubicBezTo>
                  <a:cubicBezTo>
                    <a:pt x="58" y="40"/>
                    <a:pt x="58" y="39"/>
                    <a:pt x="58" y="38"/>
                  </a:cubicBezTo>
                  <a:cubicBezTo>
                    <a:pt x="62" y="39"/>
                    <a:pt x="62" y="39"/>
                    <a:pt x="62" y="39"/>
                  </a:cubicBezTo>
                  <a:cubicBezTo>
                    <a:pt x="62" y="38"/>
                    <a:pt x="62" y="37"/>
                    <a:pt x="62" y="36"/>
                  </a:cubicBezTo>
                  <a:cubicBezTo>
                    <a:pt x="59" y="35"/>
                    <a:pt x="59" y="35"/>
                    <a:pt x="59" y="35"/>
                  </a:cubicBezTo>
                  <a:cubicBezTo>
                    <a:pt x="59" y="35"/>
                    <a:pt x="59" y="34"/>
                    <a:pt x="59" y="33"/>
                  </a:cubicBezTo>
                  <a:close/>
                  <a:moveTo>
                    <a:pt x="56" y="32"/>
                  </a:moveTo>
                  <a:cubicBezTo>
                    <a:pt x="36" y="32"/>
                    <a:pt x="36" y="32"/>
                    <a:pt x="36" y="32"/>
                  </a:cubicBezTo>
                  <a:cubicBezTo>
                    <a:pt x="36" y="32"/>
                    <a:pt x="36" y="31"/>
                    <a:pt x="36" y="31"/>
                  </a:cubicBezTo>
                  <a:cubicBezTo>
                    <a:pt x="53" y="20"/>
                    <a:pt x="53" y="20"/>
                    <a:pt x="53" y="20"/>
                  </a:cubicBezTo>
                  <a:cubicBezTo>
                    <a:pt x="55" y="24"/>
                    <a:pt x="56" y="28"/>
                    <a:pt x="56" y="32"/>
                  </a:cubicBezTo>
                  <a:close/>
                  <a:moveTo>
                    <a:pt x="31" y="35"/>
                  </a:moveTo>
                  <a:cubicBezTo>
                    <a:pt x="30" y="35"/>
                    <a:pt x="29" y="34"/>
                    <a:pt x="29" y="33"/>
                  </a:cubicBezTo>
                  <a:cubicBezTo>
                    <a:pt x="29" y="32"/>
                    <a:pt x="30" y="30"/>
                    <a:pt x="31" y="30"/>
                  </a:cubicBezTo>
                  <a:cubicBezTo>
                    <a:pt x="33" y="30"/>
                    <a:pt x="34" y="32"/>
                    <a:pt x="34" y="33"/>
                  </a:cubicBezTo>
                  <a:cubicBezTo>
                    <a:pt x="34" y="34"/>
                    <a:pt x="33" y="35"/>
                    <a:pt x="31" y="35"/>
                  </a:cubicBezTo>
                  <a:close/>
                  <a:moveTo>
                    <a:pt x="53" y="20"/>
                  </a:moveTo>
                  <a:cubicBezTo>
                    <a:pt x="35" y="30"/>
                    <a:pt x="35" y="30"/>
                    <a:pt x="35" y="30"/>
                  </a:cubicBezTo>
                  <a:cubicBezTo>
                    <a:pt x="35" y="30"/>
                    <a:pt x="35" y="29"/>
                    <a:pt x="34" y="29"/>
                  </a:cubicBezTo>
                  <a:cubicBezTo>
                    <a:pt x="44" y="11"/>
                    <a:pt x="44" y="11"/>
                    <a:pt x="44" y="11"/>
                  </a:cubicBezTo>
                  <a:cubicBezTo>
                    <a:pt x="48" y="13"/>
                    <a:pt x="51" y="16"/>
                    <a:pt x="53" y="20"/>
                  </a:cubicBezTo>
                  <a:close/>
                  <a:moveTo>
                    <a:pt x="44" y="10"/>
                  </a:moveTo>
                  <a:cubicBezTo>
                    <a:pt x="34" y="28"/>
                    <a:pt x="34" y="28"/>
                    <a:pt x="34" y="28"/>
                  </a:cubicBezTo>
                  <a:cubicBezTo>
                    <a:pt x="33" y="28"/>
                    <a:pt x="32" y="28"/>
                    <a:pt x="32" y="28"/>
                  </a:cubicBezTo>
                  <a:cubicBezTo>
                    <a:pt x="32" y="7"/>
                    <a:pt x="32" y="7"/>
                    <a:pt x="32" y="7"/>
                  </a:cubicBezTo>
                  <a:cubicBezTo>
                    <a:pt x="36" y="7"/>
                    <a:pt x="40" y="8"/>
                    <a:pt x="44" y="10"/>
                  </a:cubicBezTo>
                  <a:close/>
                  <a:moveTo>
                    <a:pt x="31" y="7"/>
                  </a:moveTo>
                  <a:cubicBezTo>
                    <a:pt x="31" y="28"/>
                    <a:pt x="31" y="28"/>
                    <a:pt x="31" y="28"/>
                  </a:cubicBezTo>
                  <a:cubicBezTo>
                    <a:pt x="31" y="28"/>
                    <a:pt x="30" y="28"/>
                    <a:pt x="29" y="28"/>
                  </a:cubicBezTo>
                  <a:cubicBezTo>
                    <a:pt x="19" y="10"/>
                    <a:pt x="19" y="10"/>
                    <a:pt x="19" y="10"/>
                  </a:cubicBezTo>
                  <a:cubicBezTo>
                    <a:pt x="23" y="8"/>
                    <a:pt x="27" y="7"/>
                    <a:pt x="31" y="7"/>
                  </a:cubicBezTo>
                  <a:close/>
                  <a:moveTo>
                    <a:pt x="19" y="11"/>
                  </a:moveTo>
                  <a:cubicBezTo>
                    <a:pt x="29" y="29"/>
                    <a:pt x="29" y="29"/>
                    <a:pt x="29" y="29"/>
                  </a:cubicBezTo>
                  <a:cubicBezTo>
                    <a:pt x="28" y="29"/>
                    <a:pt x="28" y="30"/>
                    <a:pt x="28" y="30"/>
                  </a:cubicBezTo>
                  <a:cubicBezTo>
                    <a:pt x="10" y="20"/>
                    <a:pt x="10" y="20"/>
                    <a:pt x="10" y="20"/>
                  </a:cubicBezTo>
                  <a:cubicBezTo>
                    <a:pt x="12" y="16"/>
                    <a:pt x="15" y="13"/>
                    <a:pt x="19" y="11"/>
                  </a:cubicBezTo>
                  <a:close/>
                  <a:moveTo>
                    <a:pt x="10" y="20"/>
                  </a:moveTo>
                  <a:cubicBezTo>
                    <a:pt x="27" y="31"/>
                    <a:pt x="27" y="31"/>
                    <a:pt x="27" y="31"/>
                  </a:cubicBezTo>
                  <a:cubicBezTo>
                    <a:pt x="27" y="31"/>
                    <a:pt x="27" y="32"/>
                    <a:pt x="27" y="32"/>
                  </a:cubicBezTo>
                  <a:cubicBezTo>
                    <a:pt x="7" y="32"/>
                    <a:pt x="7" y="32"/>
                    <a:pt x="7" y="32"/>
                  </a:cubicBezTo>
                  <a:cubicBezTo>
                    <a:pt x="7" y="28"/>
                    <a:pt x="8" y="24"/>
                    <a:pt x="10" y="20"/>
                  </a:cubicBezTo>
                  <a:close/>
                  <a:moveTo>
                    <a:pt x="7" y="33"/>
                  </a:moveTo>
                  <a:cubicBezTo>
                    <a:pt x="27" y="33"/>
                    <a:pt x="27" y="33"/>
                    <a:pt x="27" y="33"/>
                  </a:cubicBezTo>
                  <a:cubicBezTo>
                    <a:pt x="27" y="34"/>
                    <a:pt x="27" y="34"/>
                    <a:pt x="27" y="35"/>
                  </a:cubicBezTo>
                  <a:cubicBezTo>
                    <a:pt x="10" y="46"/>
                    <a:pt x="10" y="46"/>
                    <a:pt x="10" y="46"/>
                  </a:cubicBezTo>
                  <a:cubicBezTo>
                    <a:pt x="8" y="42"/>
                    <a:pt x="7" y="38"/>
                    <a:pt x="7" y="33"/>
                  </a:cubicBezTo>
                  <a:close/>
                  <a:moveTo>
                    <a:pt x="10" y="46"/>
                  </a:moveTo>
                  <a:cubicBezTo>
                    <a:pt x="28" y="36"/>
                    <a:pt x="28" y="36"/>
                    <a:pt x="28" y="36"/>
                  </a:cubicBezTo>
                  <a:cubicBezTo>
                    <a:pt x="28" y="36"/>
                    <a:pt x="28" y="37"/>
                    <a:pt x="29" y="37"/>
                  </a:cubicBezTo>
                  <a:cubicBezTo>
                    <a:pt x="19" y="55"/>
                    <a:pt x="19" y="55"/>
                    <a:pt x="19" y="55"/>
                  </a:cubicBezTo>
                  <a:cubicBezTo>
                    <a:pt x="15" y="53"/>
                    <a:pt x="12" y="50"/>
                    <a:pt x="10" y="46"/>
                  </a:cubicBezTo>
                  <a:close/>
                  <a:moveTo>
                    <a:pt x="19" y="56"/>
                  </a:moveTo>
                  <a:cubicBezTo>
                    <a:pt x="29" y="37"/>
                    <a:pt x="29" y="37"/>
                    <a:pt x="29" y="37"/>
                  </a:cubicBezTo>
                  <a:cubicBezTo>
                    <a:pt x="30" y="38"/>
                    <a:pt x="31" y="38"/>
                    <a:pt x="31" y="38"/>
                  </a:cubicBezTo>
                  <a:cubicBezTo>
                    <a:pt x="31" y="59"/>
                    <a:pt x="31" y="59"/>
                    <a:pt x="31" y="59"/>
                  </a:cubicBezTo>
                  <a:cubicBezTo>
                    <a:pt x="27" y="59"/>
                    <a:pt x="23" y="58"/>
                    <a:pt x="19" y="56"/>
                  </a:cubicBezTo>
                  <a:close/>
                  <a:moveTo>
                    <a:pt x="32" y="59"/>
                  </a:moveTo>
                  <a:cubicBezTo>
                    <a:pt x="32" y="38"/>
                    <a:pt x="32" y="38"/>
                    <a:pt x="32" y="38"/>
                  </a:cubicBezTo>
                  <a:cubicBezTo>
                    <a:pt x="32" y="38"/>
                    <a:pt x="33" y="38"/>
                    <a:pt x="34" y="37"/>
                  </a:cubicBezTo>
                  <a:cubicBezTo>
                    <a:pt x="44" y="56"/>
                    <a:pt x="44" y="56"/>
                    <a:pt x="44" y="56"/>
                  </a:cubicBezTo>
                  <a:cubicBezTo>
                    <a:pt x="40" y="58"/>
                    <a:pt x="36" y="59"/>
                    <a:pt x="32" y="59"/>
                  </a:cubicBezTo>
                  <a:close/>
                  <a:moveTo>
                    <a:pt x="44" y="55"/>
                  </a:moveTo>
                  <a:cubicBezTo>
                    <a:pt x="34" y="37"/>
                    <a:pt x="34" y="37"/>
                    <a:pt x="34" y="37"/>
                  </a:cubicBezTo>
                  <a:cubicBezTo>
                    <a:pt x="35" y="37"/>
                    <a:pt x="35" y="36"/>
                    <a:pt x="35" y="36"/>
                  </a:cubicBezTo>
                  <a:cubicBezTo>
                    <a:pt x="53" y="46"/>
                    <a:pt x="53" y="46"/>
                    <a:pt x="53" y="46"/>
                  </a:cubicBezTo>
                  <a:cubicBezTo>
                    <a:pt x="51" y="50"/>
                    <a:pt x="48" y="53"/>
                    <a:pt x="44" y="55"/>
                  </a:cubicBezTo>
                  <a:close/>
                  <a:moveTo>
                    <a:pt x="53" y="46"/>
                  </a:moveTo>
                  <a:cubicBezTo>
                    <a:pt x="36" y="35"/>
                    <a:pt x="36" y="35"/>
                    <a:pt x="36" y="35"/>
                  </a:cubicBezTo>
                  <a:cubicBezTo>
                    <a:pt x="36" y="34"/>
                    <a:pt x="36" y="34"/>
                    <a:pt x="36" y="33"/>
                  </a:cubicBezTo>
                  <a:cubicBezTo>
                    <a:pt x="56" y="33"/>
                    <a:pt x="56" y="33"/>
                    <a:pt x="56" y="33"/>
                  </a:cubicBezTo>
                  <a:cubicBezTo>
                    <a:pt x="56" y="38"/>
                    <a:pt x="55" y="42"/>
                    <a:pt x="5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grpSp>
      <p:grpSp>
        <p:nvGrpSpPr>
          <p:cNvPr id="39" name="组合 38"/>
          <p:cNvGrpSpPr/>
          <p:nvPr/>
        </p:nvGrpSpPr>
        <p:grpSpPr>
          <a:xfrm>
            <a:off x="2285819" y="4887405"/>
            <a:ext cx="8855452" cy="969679"/>
            <a:chOff x="1216025" y="2955926"/>
            <a:chExt cx="1971675" cy="215900"/>
          </a:xfrm>
        </p:grpSpPr>
        <p:sp>
          <p:nvSpPr>
            <p:cNvPr id="44" name="Line 502"/>
            <p:cNvSpPr>
              <a:spLocks noChangeShapeType="1"/>
            </p:cNvSpPr>
            <p:nvPr/>
          </p:nvSpPr>
          <p:spPr bwMode="auto">
            <a:xfrm>
              <a:off x="3187700" y="3074988"/>
              <a:ext cx="0" cy="96838"/>
            </a:xfrm>
            <a:prstGeom prst="line">
              <a:avLst/>
            </a:prstGeom>
            <a:noFill/>
            <a:ln w="7938"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5" name="Freeform 503"/>
            <p:cNvSpPr/>
            <p:nvPr/>
          </p:nvSpPr>
          <p:spPr bwMode="auto">
            <a:xfrm>
              <a:off x="1216025" y="2955926"/>
              <a:ext cx="1971675" cy="119063"/>
            </a:xfrm>
            <a:custGeom>
              <a:avLst/>
              <a:gdLst>
                <a:gd name="T0" fmla="*/ 0 w 1861"/>
                <a:gd name="T1" fmla="*/ 0 h 112"/>
                <a:gd name="T2" fmla="*/ 0 w 1861"/>
                <a:gd name="T3" fmla="*/ 60 h 112"/>
                <a:gd name="T4" fmla="*/ 29 w 1861"/>
                <a:gd name="T5" fmla="*/ 86 h 112"/>
                <a:gd name="T6" fmla="*/ 29 w 1861"/>
                <a:gd name="T7" fmla="*/ 86 h 112"/>
                <a:gd name="T8" fmla="*/ 1835 w 1861"/>
                <a:gd name="T9" fmla="*/ 86 h 112"/>
                <a:gd name="T10" fmla="*/ 1861 w 1861"/>
                <a:gd name="T11" fmla="*/ 112 h 112"/>
              </a:gdLst>
              <a:ahLst/>
              <a:cxnLst>
                <a:cxn ang="0">
                  <a:pos x="T0" y="T1"/>
                </a:cxn>
                <a:cxn ang="0">
                  <a:pos x="T2" y="T3"/>
                </a:cxn>
                <a:cxn ang="0">
                  <a:pos x="T4" y="T5"/>
                </a:cxn>
                <a:cxn ang="0">
                  <a:pos x="T6" y="T7"/>
                </a:cxn>
                <a:cxn ang="0">
                  <a:pos x="T8" y="T9"/>
                </a:cxn>
                <a:cxn ang="0">
                  <a:pos x="T10" y="T11"/>
                </a:cxn>
              </a:cxnLst>
              <a:rect l="0" t="0" r="r" b="b"/>
              <a:pathLst>
                <a:path w="1861" h="112">
                  <a:moveTo>
                    <a:pt x="0" y="0"/>
                  </a:moveTo>
                  <a:cubicBezTo>
                    <a:pt x="0" y="60"/>
                    <a:pt x="0" y="60"/>
                    <a:pt x="0" y="60"/>
                  </a:cubicBezTo>
                  <a:cubicBezTo>
                    <a:pt x="0" y="74"/>
                    <a:pt x="13" y="86"/>
                    <a:pt x="29" y="86"/>
                  </a:cubicBezTo>
                  <a:cubicBezTo>
                    <a:pt x="29" y="86"/>
                    <a:pt x="29" y="86"/>
                    <a:pt x="29" y="86"/>
                  </a:cubicBezTo>
                  <a:cubicBezTo>
                    <a:pt x="1835" y="86"/>
                    <a:pt x="1835" y="86"/>
                    <a:pt x="1835" y="86"/>
                  </a:cubicBezTo>
                  <a:cubicBezTo>
                    <a:pt x="1849" y="86"/>
                    <a:pt x="1861" y="97"/>
                    <a:pt x="1861" y="112"/>
                  </a:cubicBezTo>
                </a:path>
              </a:pathLst>
            </a:custGeom>
            <a:noFill/>
            <a:ln w="7938"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grpSp>
      <p:grpSp>
        <p:nvGrpSpPr>
          <p:cNvPr id="40" name="组合 39"/>
          <p:cNvGrpSpPr/>
          <p:nvPr/>
        </p:nvGrpSpPr>
        <p:grpSpPr>
          <a:xfrm>
            <a:off x="10952123" y="5650410"/>
            <a:ext cx="378296" cy="590672"/>
            <a:chOff x="3141663" y="3136901"/>
            <a:chExt cx="90488" cy="141288"/>
          </a:xfrm>
        </p:grpSpPr>
        <p:sp>
          <p:nvSpPr>
            <p:cNvPr id="41" name="Freeform 504"/>
            <p:cNvSpPr/>
            <p:nvPr/>
          </p:nvSpPr>
          <p:spPr bwMode="auto">
            <a:xfrm>
              <a:off x="3141663" y="3136901"/>
              <a:ext cx="90488" cy="141288"/>
            </a:xfrm>
            <a:custGeom>
              <a:avLst/>
              <a:gdLst>
                <a:gd name="T0" fmla="*/ 86 w 86"/>
                <a:gd name="T1" fmla="*/ 46 h 134"/>
                <a:gd name="T2" fmla="*/ 86 w 86"/>
                <a:gd name="T3" fmla="*/ 69 h 134"/>
                <a:gd name="T4" fmla="*/ 86 w 86"/>
                <a:gd name="T5" fmla="*/ 92 h 134"/>
                <a:gd name="T6" fmla="*/ 43 w 86"/>
                <a:gd name="T7" fmla="*/ 134 h 134"/>
                <a:gd name="T8" fmla="*/ 0 w 86"/>
                <a:gd name="T9" fmla="*/ 92 h 134"/>
                <a:gd name="T10" fmla="*/ 0 w 86"/>
                <a:gd name="T11" fmla="*/ 69 h 134"/>
                <a:gd name="T12" fmla="*/ 0 w 86"/>
                <a:gd name="T13" fmla="*/ 46 h 134"/>
                <a:gd name="T14" fmla="*/ 12 w 86"/>
                <a:gd name="T15" fmla="*/ 13 h 134"/>
                <a:gd name="T16" fmla="*/ 43 w 86"/>
                <a:gd name="T17" fmla="*/ 0 h 134"/>
                <a:gd name="T18" fmla="*/ 74 w 86"/>
                <a:gd name="T19" fmla="*/ 13 h 134"/>
                <a:gd name="T20" fmla="*/ 86 w 86"/>
                <a:gd name="T21" fmla="*/ 4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34">
                  <a:moveTo>
                    <a:pt x="86" y="46"/>
                  </a:moveTo>
                  <a:cubicBezTo>
                    <a:pt x="86" y="53"/>
                    <a:pt x="86" y="61"/>
                    <a:pt x="86" y="69"/>
                  </a:cubicBezTo>
                  <a:cubicBezTo>
                    <a:pt x="86" y="76"/>
                    <a:pt x="86" y="84"/>
                    <a:pt x="86" y="92"/>
                  </a:cubicBezTo>
                  <a:cubicBezTo>
                    <a:pt x="86" y="121"/>
                    <a:pt x="64" y="134"/>
                    <a:pt x="43" y="134"/>
                  </a:cubicBezTo>
                  <a:cubicBezTo>
                    <a:pt x="22" y="134"/>
                    <a:pt x="0" y="121"/>
                    <a:pt x="0" y="92"/>
                  </a:cubicBezTo>
                  <a:cubicBezTo>
                    <a:pt x="0" y="84"/>
                    <a:pt x="0" y="76"/>
                    <a:pt x="0" y="69"/>
                  </a:cubicBezTo>
                  <a:cubicBezTo>
                    <a:pt x="0" y="61"/>
                    <a:pt x="0" y="53"/>
                    <a:pt x="0" y="46"/>
                  </a:cubicBezTo>
                  <a:cubicBezTo>
                    <a:pt x="0" y="33"/>
                    <a:pt x="5" y="21"/>
                    <a:pt x="12" y="13"/>
                  </a:cubicBezTo>
                  <a:cubicBezTo>
                    <a:pt x="20" y="5"/>
                    <a:pt x="31" y="0"/>
                    <a:pt x="43" y="0"/>
                  </a:cubicBezTo>
                  <a:cubicBezTo>
                    <a:pt x="55" y="0"/>
                    <a:pt x="66" y="5"/>
                    <a:pt x="74" y="13"/>
                  </a:cubicBezTo>
                  <a:cubicBezTo>
                    <a:pt x="81" y="21"/>
                    <a:pt x="86" y="33"/>
                    <a:pt x="86"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2" name="Freeform 505"/>
            <p:cNvSpPr/>
            <p:nvPr/>
          </p:nvSpPr>
          <p:spPr bwMode="auto">
            <a:xfrm>
              <a:off x="3148013" y="3144840"/>
              <a:ext cx="77788" cy="127000"/>
            </a:xfrm>
            <a:custGeom>
              <a:avLst/>
              <a:gdLst>
                <a:gd name="T0" fmla="*/ 73 w 73"/>
                <a:gd name="T1" fmla="*/ 38 h 121"/>
                <a:gd name="T2" fmla="*/ 73 w 73"/>
                <a:gd name="T3" fmla="*/ 61 h 121"/>
                <a:gd name="T4" fmla="*/ 73 w 73"/>
                <a:gd name="T5" fmla="*/ 84 h 121"/>
                <a:gd name="T6" fmla="*/ 37 w 73"/>
                <a:gd name="T7" fmla="*/ 121 h 121"/>
                <a:gd name="T8" fmla="*/ 0 w 73"/>
                <a:gd name="T9" fmla="*/ 84 h 121"/>
                <a:gd name="T10" fmla="*/ 0 w 73"/>
                <a:gd name="T11" fmla="*/ 61 h 121"/>
                <a:gd name="T12" fmla="*/ 0 w 73"/>
                <a:gd name="T13" fmla="*/ 38 h 121"/>
                <a:gd name="T14" fmla="*/ 10 w 73"/>
                <a:gd name="T15" fmla="*/ 11 h 121"/>
                <a:gd name="T16" fmla="*/ 32 w 73"/>
                <a:gd name="T17" fmla="*/ 0 h 121"/>
                <a:gd name="T18" fmla="*/ 35 w 73"/>
                <a:gd name="T19" fmla="*/ 3 h 121"/>
                <a:gd name="T20" fmla="*/ 35 w 73"/>
                <a:gd name="T21" fmla="*/ 23 h 121"/>
                <a:gd name="T22" fmla="*/ 31 w 73"/>
                <a:gd name="T23" fmla="*/ 31 h 121"/>
                <a:gd name="T24" fmla="*/ 28 w 73"/>
                <a:gd name="T25" fmla="*/ 37 h 121"/>
                <a:gd name="T26" fmla="*/ 28 w 73"/>
                <a:gd name="T27" fmla="*/ 51 h 121"/>
                <a:gd name="T28" fmla="*/ 45 w 73"/>
                <a:gd name="T29" fmla="*/ 51 h 121"/>
                <a:gd name="T30" fmla="*/ 45 w 73"/>
                <a:gd name="T31" fmla="*/ 37 h 121"/>
                <a:gd name="T32" fmla="*/ 42 w 73"/>
                <a:gd name="T33" fmla="*/ 30 h 121"/>
                <a:gd name="T34" fmla="*/ 39 w 73"/>
                <a:gd name="T35" fmla="*/ 24 h 121"/>
                <a:gd name="T36" fmla="*/ 39 w 73"/>
                <a:gd name="T37" fmla="*/ 4 h 121"/>
                <a:gd name="T38" fmla="*/ 42 w 73"/>
                <a:gd name="T39" fmla="*/ 0 h 121"/>
                <a:gd name="T40" fmla="*/ 64 w 73"/>
                <a:gd name="T41" fmla="*/ 11 h 121"/>
                <a:gd name="T42" fmla="*/ 73 w 73"/>
                <a:gd name="T43"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21">
                  <a:moveTo>
                    <a:pt x="73" y="38"/>
                  </a:moveTo>
                  <a:cubicBezTo>
                    <a:pt x="73" y="46"/>
                    <a:pt x="73" y="54"/>
                    <a:pt x="73" y="61"/>
                  </a:cubicBezTo>
                  <a:cubicBezTo>
                    <a:pt x="73" y="69"/>
                    <a:pt x="73" y="77"/>
                    <a:pt x="73" y="84"/>
                  </a:cubicBezTo>
                  <a:cubicBezTo>
                    <a:pt x="73" y="109"/>
                    <a:pt x="55" y="121"/>
                    <a:pt x="37" y="121"/>
                  </a:cubicBezTo>
                  <a:cubicBezTo>
                    <a:pt x="19" y="121"/>
                    <a:pt x="0" y="109"/>
                    <a:pt x="0" y="84"/>
                  </a:cubicBezTo>
                  <a:cubicBezTo>
                    <a:pt x="0" y="77"/>
                    <a:pt x="0" y="69"/>
                    <a:pt x="0" y="61"/>
                  </a:cubicBezTo>
                  <a:cubicBezTo>
                    <a:pt x="0" y="54"/>
                    <a:pt x="0" y="46"/>
                    <a:pt x="0" y="38"/>
                  </a:cubicBezTo>
                  <a:cubicBezTo>
                    <a:pt x="0" y="27"/>
                    <a:pt x="4" y="18"/>
                    <a:pt x="10" y="11"/>
                  </a:cubicBezTo>
                  <a:cubicBezTo>
                    <a:pt x="16" y="5"/>
                    <a:pt x="23" y="1"/>
                    <a:pt x="32" y="0"/>
                  </a:cubicBezTo>
                  <a:cubicBezTo>
                    <a:pt x="35" y="0"/>
                    <a:pt x="35" y="0"/>
                    <a:pt x="35" y="3"/>
                  </a:cubicBezTo>
                  <a:cubicBezTo>
                    <a:pt x="35" y="10"/>
                    <a:pt x="35" y="17"/>
                    <a:pt x="35" y="23"/>
                  </a:cubicBezTo>
                  <a:cubicBezTo>
                    <a:pt x="35" y="27"/>
                    <a:pt x="35" y="28"/>
                    <a:pt x="31" y="31"/>
                  </a:cubicBezTo>
                  <a:cubicBezTo>
                    <a:pt x="29" y="32"/>
                    <a:pt x="28" y="35"/>
                    <a:pt x="28" y="37"/>
                  </a:cubicBezTo>
                  <a:cubicBezTo>
                    <a:pt x="28" y="42"/>
                    <a:pt x="28" y="46"/>
                    <a:pt x="28" y="51"/>
                  </a:cubicBezTo>
                  <a:cubicBezTo>
                    <a:pt x="28" y="63"/>
                    <a:pt x="45" y="63"/>
                    <a:pt x="45" y="51"/>
                  </a:cubicBezTo>
                  <a:cubicBezTo>
                    <a:pt x="45" y="46"/>
                    <a:pt x="45" y="42"/>
                    <a:pt x="45" y="37"/>
                  </a:cubicBezTo>
                  <a:cubicBezTo>
                    <a:pt x="45" y="34"/>
                    <a:pt x="44" y="32"/>
                    <a:pt x="42" y="30"/>
                  </a:cubicBezTo>
                  <a:cubicBezTo>
                    <a:pt x="39" y="28"/>
                    <a:pt x="39" y="27"/>
                    <a:pt x="39" y="24"/>
                  </a:cubicBezTo>
                  <a:cubicBezTo>
                    <a:pt x="39" y="17"/>
                    <a:pt x="39" y="10"/>
                    <a:pt x="39" y="4"/>
                  </a:cubicBezTo>
                  <a:cubicBezTo>
                    <a:pt x="39" y="0"/>
                    <a:pt x="39" y="0"/>
                    <a:pt x="42" y="0"/>
                  </a:cubicBezTo>
                  <a:cubicBezTo>
                    <a:pt x="50" y="1"/>
                    <a:pt x="58" y="5"/>
                    <a:pt x="64" y="11"/>
                  </a:cubicBezTo>
                  <a:cubicBezTo>
                    <a:pt x="70" y="18"/>
                    <a:pt x="73" y="27"/>
                    <a:pt x="73" y="38"/>
                  </a:cubicBezTo>
                  <a:close/>
                </a:path>
              </a:pathLst>
            </a:custGeom>
            <a:solidFill>
              <a:srgbClr val="C8141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sp>
          <p:nvSpPr>
            <p:cNvPr id="43" name="Freeform 506"/>
            <p:cNvSpPr/>
            <p:nvPr/>
          </p:nvSpPr>
          <p:spPr bwMode="auto">
            <a:xfrm>
              <a:off x="3181350" y="3176588"/>
              <a:ext cx="11113" cy="28575"/>
            </a:xfrm>
            <a:custGeom>
              <a:avLst/>
              <a:gdLst>
                <a:gd name="T0" fmla="*/ 10 w 10"/>
                <a:gd name="T1" fmla="*/ 7 h 28"/>
                <a:gd name="T2" fmla="*/ 10 w 10"/>
                <a:gd name="T3" fmla="*/ 21 h 28"/>
                <a:gd name="T4" fmla="*/ 0 w 10"/>
                <a:gd name="T5" fmla="*/ 21 h 28"/>
                <a:gd name="T6" fmla="*/ 0 w 10"/>
                <a:gd name="T7" fmla="*/ 7 h 28"/>
                <a:gd name="T8" fmla="*/ 10 w 10"/>
                <a:gd name="T9" fmla="*/ 7 h 28"/>
              </a:gdLst>
              <a:ahLst/>
              <a:cxnLst>
                <a:cxn ang="0">
                  <a:pos x="T0" y="T1"/>
                </a:cxn>
                <a:cxn ang="0">
                  <a:pos x="T2" y="T3"/>
                </a:cxn>
                <a:cxn ang="0">
                  <a:pos x="T4" y="T5"/>
                </a:cxn>
                <a:cxn ang="0">
                  <a:pos x="T6" y="T7"/>
                </a:cxn>
                <a:cxn ang="0">
                  <a:pos x="T8" y="T9"/>
                </a:cxn>
              </a:cxnLst>
              <a:rect l="0" t="0" r="r" b="b"/>
              <a:pathLst>
                <a:path w="10" h="28">
                  <a:moveTo>
                    <a:pt x="10" y="7"/>
                  </a:moveTo>
                  <a:cubicBezTo>
                    <a:pt x="10" y="12"/>
                    <a:pt x="10" y="16"/>
                    <a:pt x="10" y="21"/>
                  </a:cubicBezTo>
                  <a:cubicBezTo>
                    <a:pt x="10" y="28"/>
                    <a:pt x="0" y="28"/>
                    <a:pt x="0" y="21"/>
                  </a:cubicBezTo>
                  <a:cubicBezTo>
                    <a:pt x="0" y="16"/>
                    <a:pt x="0" y="12"/>
                    <a:pt x="0" y="7"/>
                  </a:cubicBezTo>
                  <a:cubicBezTo>
                    <a:pt x="0" y="0"/>
                    <a:pt x="10" y="0"/>
                    <a:pt x="10" y="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705">
                <a:solidFill>
                  <a:prstClr val="black"/>
                </a:solidFill>
                <a:cs typeface="+mn-ea"/>
                <a:sym typeface="+mn-lt"/>
              </a:endParaRPr>
            </a:p>
          </p:txBody>
        </p:sp>
      </p:grpSp>
      <p:grpSp>
        <p:nvGrpSpPr>
          <p:cNvPr id="544" name="组合 543"/>
          <p:cNvGrpSpPr/>
          <p:nvPr/>
        </p:nvGrpSpPr>
        <p:grpSpPr>
          <a:xfrm>
            <a:off x="5042653" y="1747686"/>
            <a:ext cx="1596233" cy="1596233"/>
            <a:chOff x="304800" y="673100"/>
            <a:chExt cx="4000500" cy="4000500"/>
          </a:xfrm>
          <a:effectLst>
            <a:outerShdw blurRad="444500" dist="254000" dir="8100000" algn="tr" rotWithShape="0">
              <a:prstClr val="black">
                <a:alpha val="50000"/>
              </a:prstClr>
            </a:outerShdw>
          </a:effectLst>
        </p:grpSpPr>
        <p:sp>
          <p:nvSpPr>
            <p:cNvPr id="566" name="同心圆 5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1600">
                <a:solidFill>
                  <a:srgbClr val="C00000"/>
                </a:solidFill>
              </a:endParaRPr>
            </a:p>
          </p:txBody>
        </p:sp>
        <p:sp>
          <p:nvSpPr>
            <p:cNvPr id="567" name="椭圆 56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1600">
                <a:solidFill>
                  <a:srgbClr val="C00000"/>
                </a:solidFill>
              </a:endParaRPr>
            </a:p>
          </p:txBody>
        </p:sp>
      </p:grpSp>
      <p:sp>
        <p:nvSpPr>
          <p:cNvPr id="545" name="TextBox 65"/>
          <p:cNvSpPr txBox="1"/>
          <p:nvPr/>
        </p:nvSpPr>
        <p:spPr>
          <a:xfrm>
            <a:off x="4962411" y="2070584"/>
            <a:ext cx="1676475" cy="1015663"/>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ctr"/>
            <a:r>
              <a:rPr lang="zh-CN" altLang="en-US" sz="6600" b="1" dirty="0">
                <a:solidFill>
                  <a:srgbClr val="C00000"/>
                </a:solidFill>
                <a:latin typeface="微软雅黑" panose="020B0503020204020204" pitchFamily="34" charset="-122"/>
                <a:ea typeface="微软雅黑" panose="020B0503020204020204" pitchFamily="34" charset="-122"/>
              </a:rPr>
              <a:t>感</a:t>
            </a:r>
          </a:p>
        </p:txBody>
      </p:sp>
      <p:grpSp>
        <p:nvGrpSpPr>
          <p:cNvPr id="546" name="组合 545"/>
          <p:cNvGrpSpPr/>
          <p:nvPr/>
        </p:nvGrpSpPr>
        <p:grpSpPr>
          <a:xfrm>
            <a:off x="6386802" y="1747686"/>
            <a:ext cx="1596233" cy="1596233"/>
            <a:chOff x="304800" y="673100"/>
            <a:chExt cx="4000500" cy="4000500"/>
          </a:xfrm>
          <a:effectLst>
            <a:outerShdw blurRad="444500" dist="254000" dir="8100000" algn="tr" rotWithShape="0">
              <a:prstClr val="black">
                <a:alpha val="50000"/>
              </a:prstClr>
            </a:outerShdw>
          </a:effectLst>
        </p:grpSpPr>
        <p:sp>
          <p:nvSpPr>
            <p:cNvPr id="564" name="同心圆 56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1600">
                <a:solidFill>
                  <a:srgbClr val="C00000"/>
                </a:solidFill>
              </a:endParaRPr>
            </a:p>
          </p:txBody>
        </p:sp>
        <p:sp>
          <p:nvSpPr>
            <p:cNvPr id="565" name="椭圆 56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1600">
                <a:solidFill>
                  <a:srgbClr val="C00000"/>
                </a:solidFill>
              </a:endParaRPr>
            </a:p>
          </p:txBody>
        </p:sp>
      </p:grpSp>
      <p:sp>
        <p:nvSpPr>
          <p:cNvPr id="547" name="TextBox 70"/>
          <p:cNvSpPr txBox="1"/>
          <p:nvPr/>
        </p:nvSpPr>
        <p:spPr>
          <a:xfrm>
            <a:off x="6306560" y="2070584"/>
            <a:ext cx="1676475" cy="1015663"/>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ctr"/>
            <a:r>
              <a:rPr lang="zh-CN" altLang="en-US" sz="6600" b="1" dirty="0">
                <a:solidFill>
                  <a:srgbClr val="C00000"/>
                </a:solidFill>
                <a:latin typeface="微软雅黑" panose="020B0503020204020204" pitchFamily="34" charset="-122"/>
                <a:ea typeface="微软雅黑" panose="020B0503020204020204" pitchFamily="34" charset="-122"/>
              </a:rPr>
              <a:t>谢</a:t>
            </a:r>
          </a:p>
        </p:txBody>
      </p:sp>
      <p:grpSp>
        <p:nvGrpSpPr>
          <p:cNvPr id="548" name="组合 547"/>
          <p:cNvGrpSpPr/>
          <p:nvPr/>
        </p:nvGrpSpPr>
        <p:grpSpPr>
          <a:xfrm>
            <a:off x="7634939" y="1747686"/>
            <a:ext cx="1596233" cy="1596233"/>
            <a:chOff x="304800" y="673100"/>
            <a:chExt cx="4000500" cy="4000500"/>
          </a:xfrm>
          <a:effectLst>
            <a:outerShdw blurRad="444500" dist="254000" dir="8100000" algn="tr" rotWithShape="0">
              <a:prstClr val="black">
                <a:alpha val="50000"/>
              </a:prstClr>
            </a:outerShdw>
          </a:effectLst>
        </p:grpSpPr>
        <p:sp>
          <p:nvSpPr>
            <p:cNvPr id="562" name="同心圆 5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1600">
                <a:solidFill>
                  <a:srgbClr val="C00000"/>
                </a:solidFill>
              </a:endParaRPr>
            </a:p>
          </p:txBody>
        </p:sp>
        <p:sp>
          <p:nvSpPr>
            <p:cNvPr id="563" name="椭圆 56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1600">
                <a:solidFill>
                  <a:srgbClr val="C00000"/>
                </a:solidFill>
              </a:endParaRPr>
            </a:p>
          </p:txBody>
        </p:sp>
      </p:grpSp>
      <p:sp>
        <p:nvSpPr>
          <p:cNvPr id="549" name="TextBox 74"/>
          <p:cNvSpPr txBox="1"/>
          <p:nvPr/>
        </p:nvSpPr>
        <p:spPr>
          <a:xfrm>
            <a:off x="7554699" y="2070584"/>
            <a:ext cx="1676475" cy="1015663"/>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ctr"/>
            <a:r>
              <a:rPr lang="zh-CN" altLang="en-US" sz="6600" b="1" dirty="0">
                <a:solidFill>
                  <a:srgbClr val="C00000"/>
                </a:solidFill>
                <a:latin typeface="微软雅黑" panose="020B0503020204020204" pitchFamily="34" charset="-122"/>
                <a:ea typeface="微软雅黑" panose="020B0503020204020204" pitchFamily="34" charset="-122"/>
              </a:rPr>
              <a:t>观</a:t>
            </a:r>
          </a:p>
        </p:txBody>
      </p:sp>
      <p:grpSp>
        <p:nvGrpSpPr>
          <p:cNvPr id="550" name="组合 549"/>
          <p:cNvGrpSpPr/>
          <p:nvPr/>
        </p:nvGrpSpPr>
        <p:grpSpPr>
          <a:xfrm>
            <a:off x="8979090" y="1747686"/>
            <a:ext cx="1596233" cy="1596233"/>
            <a:chOff x="304800" y="673100"/>
            <a:chExt cx="4000500" cy="4000500"/>
          </a:xfrm>
          <a:effectLst>
            <a:outerShdw blurRad="444500" dist="254000" dir="8100000" algn="tr" rotWithShape="0">
              <a:prstClr val="black">
                <a:alpha val="50000"/>
              </a:prstClr>
            </a:outerShdw>
          </a:effectLst>
        </p:grpSpPr>
        <p:sp>
          <p:nvSpPr>
            <p:cNvPr id="560" name="同心圆 55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1600">
                <a:solidFill>
                  <a:srgbClr val="C00000"/>
                </a:solidFill>
              </a:endParaRPr>
            </a:p>
          </p:txBody>
        </p:sp>
        <p:sp>
          <p:nvSpPr>
            <p:cNvPr id="561" name="椭圆 56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1600">
                <a:solidFill>
                  <a:srgbClr val="C00000"/>
                </a:solidFill>
              </a:endParaRPr>
            </a:p>
          </p:txBody>
        </p:sp>
      </p:grpSp>
      <p:sp>
        <p:nvSpPr>
          <p:cNvPr id="551" name="TextBox 78"/>
          <p:cNvSpPr txBox="1"/>
          <p:nvPr/>
        </p:nvSpPr>
        <p:spPr>
          <a:xfrm>
            <a:off x="8898848" y="2070584"/>
            <a:ext cx="1676475" cy="1015663"/>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ctr"/>
            <a:r>
              <a:rPr lang="zh-CN" altLang="en-US" sz="6600" b="1" dirty="0">
                <a:solidFill>
                  <a:srgbClr val="C00000"/>
                </a:solidFill>
                <a:latin typeface="微软雅黑" panose="020B0503020204020204" pitchFamily="34" charset="-122"/>
                <a:ea typeface="微软雅黑" panose="020B0503020204020204" pitchFamily="34" charset="-122"/>
              </a:rPr>
              <a:t>看</a:t>
            </a:r>
          </a:p>
        </p:txBody>
      </p:sp>
    </p:spTree>
  </p:cSld>
  <p:clrMapOvr>
    <a:masterClrMapping/>
  </p:clrMapOvr>
  <mc:AlternateContent xmlns:mc="http://schemas.openxmlformats.org/markup-compatibility/2006" xmlns:p14="http://schemas.microsoft.com/office/powerpoint/2010/main">
    <mc:Choice Requires="p14">
      <p:transition spd="slow" p14:dur="1500" advTm="5000">
        <p:fade thruBlk="1"/>
      </p:transition>
    </mc:Choice>
    <mc:Fallback xmlns="">
      <p:transition spd="slow" advTm="5000">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anim calcmode="lin" valueType="num">
                                      <p:cBhvr>
                                        <p:cTn id="8" dur="500" fill="hold"/>
                                        <p:tgtEl>
                                          <p:spTgt spid="40"/>
                                        </p:tgtEl>
                                        <p:attrNameLst>
                                          <p:attrName>ppt_x</p:attrName>
                                        </p:attrNameLst>
                                      </p:cBhvr>
                                      <p:tavLst>
                                        <p:tav tm="0">
                                          <p:val>
                                            <p:strVal val="#ppt_x"/>
                                          </p:val>
                                        </p:tav>
                                        <p:tav tm="100000">
                                          <p:val>
                                            <p:strVal val="#ppt_x"/>
                                          </p:val>
                                        </p:tav>
                                      </p:tavLst>
                                    </p:anim>
                                    <p:anim calcmode="lin" valueType="num">
                                      <p:cBhvr>
                                        <p:cTn id="9" dur="5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anim calcmode="lin" valueType="num">
                                      <p:cBhvr>
                                        <p:cTn id="18" dur="500" fill="hold"/>
                                        <p:tgtEl>
                                          <p:spTgt spid="37"/>
                                        </p:tgtEl>
                                        <p:attrNameLst>
                                          <p:attrName>ppt_x</p:attrName>
                                        </p:attrNameLst>
                                      </p:cBhvr>
                                      <p:tavLst>
                                        <p:tav tm="0">
                                          <p:val>
                                            <p:strVal val="#ppt_x"/>
                                          </p:val>
                                        </p:tav>
                                        <p:tav tm="100000">
                                          <p:val>
                                            <p:strVal val="#ppt_x"/>
                                          </p:val>
                                        </p:tav>
                                      </p:tavLst>
                                    </p:anim>
                                    <p:anim calcmode="lin" valueType="num">
                                      <p:cBhvr>
                                        <p:cTn id="19" dur="5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竞赛简介</a:t>
            </a:r>
          </a:p>
        </p:txBody>
      </p:sp>
      <p:sp>
        <p:nvSpPr>
          <p:cNvPr id="41" name="文本框 40"/>
          <p:cNvSpPr txBox="1"/>
          <p:nvPr/>
        </p:nvSpPr>
        <p:spPr>
          <a:xfrm>
            <a:off x="509358" y="1033107"/>
            <a:ext cx="263619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rPr>
              <a:t>任务与数据</a:t>
            </a:r>
          </a:p>
        </p:txBody>
      </p:sp>
      <p:sp>
        <p:nvSpPr>
          <p:cNvPr id="29" name="文本框 28">
            <a:extLst>
              <a:ext uri="{FF2B5EF4-FFF2-40B4-BE49-F238E27FC236}">
                <a16:creationId xmlns:a16="http://schemas.microsoft.com/office/drawing/2014/main" id="{AEB02498-5BAA-477C-B081-6802C10B76FD}"/>
              </a:ext>
            </a:extLst>
          </p:cNvPr>
          <p:cNvSpPr txBox="1"/>
          <p:nvPr/>
        </p:nvSpPr>
        <p:spPr>
          <a:xfrm>
            <a:off x="220493" y="1554381"/>
            <a:ext cx="11751013" cy="5324535"/>
          </a:xfrm>
          <a:prstGeom prst="rect">
            <a:avLst/>
          </a:prstGeom>
          <a:noFill/>
        </p:spPr>
        <p:txBody>
          <a:bodyPr wrap="square" rtlCol="0">
            <a:spAutoFit/>
          </a:bodyPr>
          <a:lstStyle/>
          <a:p>
            <a:r>
              <a:rPr lang="zh-CN" altLang="en-US" sz="2000" b="1" dirty="0">
                <a:solidFill>
                  <a:schemeClr val="accent2">
                    <a:lumMod val="25000"/>
                  </a:schemeClr>
                </a:solidFill>
              </a:rPr>
              <a:t>任务：</a:t>
            </a:r>
            <a:r>
              <a:rPr lang="zh-CN" altLang="en-US" sz="2000" dirty="0">
                <a:solidFill>
                  <a:schemeClr val="accent2">
                    <a:lumMod val="25000"/>
                  </a:schemeClr>
                </a:solidFill>
              </a:rPr>
              <a:t>给定影响员工离职的因素和员工是否离职的记录，建立模型预测有可能离职的员工。</a:t>
            </a:r>
            <a:endParaRPr lang="en-US" altLang="zh-CN" sz="2000" dirty="0">
              <a:solidFill>
                <a:schemeClr val="accent2">
                  <a:lumMod val="25000"/>
                </a:schemeClr>
              </a:solidFill>
            </a:endParaRPr>
          </a:p>
          <a:p>
            <a:endParaRPr lang="en-US" altLang="zh-CN" sz="2000" dirty="0">
              <a:solidFill>
                <a:schemeClr val="accent2">
                  <a:lumMod val="25000"/>
                </a:schemeClr>
              </a:solidFill>
            </a:endParaRPr>
          </a:p>
          <a:p>
            <a:r>
              <a:rPr lang="zh-CN" altLang="en-US" sz="2000" b="1" dirty="0">
                <a:solidFill>
                  <a:schemeClr val="accent2">
                    <a:lumMod val="25000"/>
                  </a:schemeClr>
                </a:solidFill>
              </a:rPr>
              <a:t>数据：</a:t>
            </a:r>
            <a:r>
              <a:rPr lang="zh-CN" altLang="en-US" sz="2000" dirty="0">
                <a:solidFill>
                  <a:schemeClr val="accent2">
                    <a:lumMod val="25000"/>
                  </a:schemeClr>
                </a:solidFill>
              </a:rPr>
              <a:t>数据主要包括影响员工离职的各种因素（工资、出差、工作环境满意度、工作投入度、是否加班、是否升职、工资提升比例等）以及员工是否已经离职的对应记录。数据分为训练数据和测试数据，分别保存在</a:t>
            </a:r>
            <a:r>
              <a:rPr lang="en-US" altLang="zh-CN" sz="2000" dirty="0">
                <a:solidFill>
                  <a:schemeClr val="accent2">
                    <a:lumMod val="25000"/>
                  </a:schemeClr>
                </a:solidFill>
              </a:rPr>
              <a:t>train.csv</a:t>
            </a:r>
            <a:r>
              <a:rPr lang="zh-CN" altLang="en-US" sz="2000" dirty="0">
                <a:solidFill>
                  <a:schemeClr val="accent2">
                    <a:lumMod val="25000"/>
                  </a:schemeClr>
                </a:solidFill>
              </a:rPr>
              <a:t>和</a:t>
            </a:r>
            <a:r>
              <a:rPr lang="en-US" altLang="zh-CN" sz="2000" dirty="0">
                <a:solidFill>
                  <a:schemeClr val="accent2">
                    <a:lumMod val="25000"/>
                  </a:schemeClr>
                </a:solidFill>
              </a:rPr>
              <a:t>test_noLabel.csv</a:t>
            </a:r>
            <a:r>
              <a:rPr lang="zh-CN" altLang="en-US" sz="2000" dirty="0">
                <a:solidFill>
                  <a:schemeClr val="accent2">
                    <a:lumMod val="25000"/>
                  </a:schemeClr>
                </a:solidFill>
              </a:rPr>
              <a:t>两个文件中，字段说明如下：</a:t>
            </a:r>
            <a:endParaRPr lang="en-US" altLang="zh-CN" sz="2000" dirty="0">
              <a:solidFill>
                <a:schemeClr val="accent2">
                  <a:lumMod val="25000"/>
                </a:schemeClr>
              </a:solidFill>
            </a:endParaRPr>
          </a:p>
          <a:p>
            <a:r>
              <a:rPr lang="zh-CN" altLang="en-US" sz="2000" dirty="0">
                <a:solidFill>
                  <a:schemeClr val="accent2">
                    <a:lumMod val="25000"/>
                  </a:schemeClr>
                </a:solidFill>
              </a:rPr>
              <a:t>（</a:t>
            </a:r>
            <a:r>
              <a:rPr lang="en-US" altLang="zh-CN" sz="2000" dirty="0">
                <a:solidFill>
                  <a:schemeClr val="accent2">
                    <a:lumMod val="25000"/>
                  </a:schemeClr>
                </a:solidFill>
              </a:rPr>
              <a:t>1</a:t>
            </a:r>
            <a:r>
              <a:rPr lang="zh-CN" altLang="en-US" sz="2000" dirty="0">
                <a:solidFill>
                  <a:schemeClr val="accent2">
                    <a:lumMod val="25000"/>
                  </a:schemeClr>
                </a:solidFill>
              </a:rPr>
              <a:t>）</a:t>
            </a:r>
            <a:r>
              <a:rPr lang="en-US" altLang="zh-CN" sz="2000" dirty="0">
                <a:solidFill>
                  <a:schemeClr val="accent2">
                    <a:lumMod val="25000"/>
                  </a:schemeClr>
                </a:solidFill>
              </a:rPr>
              <a:t>Age</a:t>
            </a:r>
            <a:r>
              <a:rPr lang="zh-CN" altLang="en-US" sz="2000" dirty="0">
                <a:solidFill>
                  <a:schemeClr val="accent2">
                    <a:lumMod val="25000"/>
                  </a:schemeClr>
                </a:solidFill>
              </a:rPr>
              <a:t>：员工年龄，</a:t>
            </a:r>
            <a:r>
              <a:rPr lang="zh-CN" altLang="en-US" sz="2000" b="1" dirty="0">
                <a:solidFill>
                  <a:schemeClr val="accent2">
                    <a:lumMod val="25000"/>
                  </a:schemeClr>
                </a:solidFill>
              </a:rPr>
              <a:t>比率型属性</a:t>
            </a:r>
            <a:r>
              <a:rPr lang="zh-CN" altLang="en-US" sz="2000" dirty="0">
                <a:solidFill>
                  <a:schemeClr val="accent2">
                    <a:lumMod val="25000"/>
                  </a:schemeClr>
                </a:solidFill>
              </a:rPr>
              <a:t>；</a:t>
            </a:r>
            <a:endParaRPr lang="en-US" altLang="zh-CN" sz="2000" dirty="0">
              <a:solidFill>
                <a:schemeClr val="accent2">
                  <a:lumMod val="25000"/>
                </a:schemeClr>
              </a:solidFill>
            </a:endParaRPr>
          </a:p>
          <a:p>
            <a:r>
              <a:rPr lang="zh-CN" altLang="en-US" sz="2000" dirty="0">
                <a:solidFill>
                  <a:schemeClr val="accent2">
                    <a:lumMod val="25000"/>
                  </a:schemeClr>
                </a:solidFill>
              </a:rPr>
              <a:t>（</a:t>
            </a:r>
            <a:r>
              <a:rPr lang="en-US" altLang="zh-CN" sz="2000" dirty="0">
                <a:solidFill>
                  <a:schemeClr val="accent2">
                    <a:lumMod val="25000"/>
                  </a:schemeClr>
                </a:solidFill>
              </a:rPr>
              <a:t>2</a:t>
            </a:r>
            <a:r>
              <a:rPr lang="zh-CN" altLang="en-US" sz="2000" dirty="0">
                <a:solidFill>
                  <a:schemeClr val="accent2">
                    <a:lumMod val="25000"/>
                  </a:schemeClr>
                </a:solidFill>
              </a:rPr>
              <a:t>）</a:t>
            </a:r>
            <a:r>
              <a:rPr lang="en-US" altLang="zh-CN" sz="2000" dirty="0" err="1">
                <a:solidFill>
                  <a:schemeClr val="accent2">
                    <a:lumMod val="25000"/>
                  </a:schemeClr>
                </a:solidFill>
              </a:rPr>
              <a:t>BusinessTravel</a:t>
            </a:r>
            <a:r>
              <a:rPr lang="zh-CN" altLang="en-US" sz="2000" dirty="0">
                <a:solidFill>
                  <a:schemeClr val="accent2">
                    <a:lumMod val="25000"/>
                  </a:schemeClr>
                </a:solidFill>
              </a:rPr>
              <a:t>：商务差旅频率，</a:t>
            </a:r>
            <a:r>
              <a:rPr lang="en-US" altLang="zh-CN" sz="2000" dirty="0">
                <a:solidFill>
                  <a:schemeClr val="accent2">
                    <a:lumMod val="25000"/>
                  </a:schemeClr>
                </a:solidFill>
              </a:rPr>
              <a:t>Non-Travel</a:t>
            </a:r>
            <a:r>
              <a:rPr lang="zh-CN" altLang="en-US" sz="2000" dirty="0">
                <a:solidFill>
                  <a:schemeClr val="accent2">
                    <a:lumMod val="25000"/>
                  </a:schemeClr>
                </a:solidFill>
              </a:rPr>
              <a:t>表示不出差，</a:t>
            </a:r>
            <a:r>
              <a:rPr lang="en-US" altLang="zh-CN" sz="2000" dirty="0" err="1">
                <a:solidFill>
                  <a:schemeClr val="accent2">
                    <a:lumMod val="25000"/>
                  </a:schemeClr>
                </a:solidFill>
              </a:rPr>
              <a:t>Travel_Rarely</a:t>
            </a:r>
            <a:r>
              <a:rPr lang="zh-CN" altLang="en-US" sz="2000" dirty="0">
                <a:solidFill>
                  <a:schemeClr val="accent2">
                    <a:lumMod val="25000"/>
                  </a:schemeClr>
                </a:solidFill>
              </a:rPr>
              <a:t>表示不经常出差，</a:t>
            </a:r>
            <a:r>
              <a:rPr lang="en-US" altLang="zh-CN" sz="2000" dirty="0" err="1">
                <a:solidFill>
                  <a:schemeClr val="accent2">
                    <a:lumMod val="25000"/>
                  </a:schemeClr>
                </a:solidFill>
              </a:rPr>
              <a:t>Travel_Frequently</a:t>
            </a:r>
            <a:r>
              <a:rPr lang="zh-CN" altLang="en-US" sz="2000" dirty="0">
                <a:solidFill>
                  <a:schemeClr val="accent2">
                    <a:lumMod val="25000"/>
                  </a:schemeClr>
                </a:solidFill>
              </a:rPr>
              <a:t>表示经常出差，</a:t>
            </a:r>
            <a:r>
              <a:rPr lang="zh-CN" altLang="en-US" sz="2000" b="1" dirty="0">
                <a:solidFill>
                  <a:schemeClr val="accent2">
                    <a:lumMod val="25000"/>
                  </a:schemeClr>
                </a:solidFill>
              </a:rPr>
              <a:t>字符表示的序数型属性</a:t>
            </a:r>
            <a:r>
              <a:rPr lang="zh-CN" altLang="en-US" sz="2000" dirty="0">
                <a:solidFill>
                  <a:schemeClr val="accent2">
                    <a:lumMod val="25000"/>
                  </a:schemeClr>
                </a:solidFill>
              </a:rPr>
              <a:t>； </a:t>
            </a:r>
            <a:endParaRPr lang="en-US" altLang="zh-CN" sz="2000" dirty="0">
              <a:solidFill>
                <a:schemeClr val="accent2">
                  <a:lumMod val="25000"/>
                </a:schemeClr>
              </a:solidFill>
            </a:endParaRPr>
          </a:p>
          <a:p>
            <a:r>
              <a:rPr lang="zh-CN" altLang="en-US" sz="2000" dirty="0">
                <a:solidFill>
                  <a:schemeClr val="accent2">
                    <a:lumMod val="25000"/>
                  </a:schemeClr>
                </a:solidFill>
              </a:rPr>
              <a:t>（</a:t>
            </a:r>
            <a:r>
              <a:rPr lang="en-US" altLang="zh-CN" sz="2000" dirty="0">
                <a:solidFill>
                  <a:schemeClr val="accent2">
                    <a:lumMod val="25000"/>
                  </a:schemeClr>
                </a:solidFill>
              </a:rPr>
              <a:t>3</a:t>
            </a:r>
            <a:r>
              <a:rPr lang="zh-CN" altLang="en-US" sz="2000" dirty="0">
                <a:solidFill>
                  <a:schemeClr val="accent2">
                    <a:lumMod val="25000"/>
                  </a:schemeClr>
                </a:solidFill>
              </a:rPr>
              <a:t>）</a:t>
            </a:r>
            <a:r>
              <a:rPr lang="en-US" altLang="zh-CN" sz="2000" dirty="0">
                <a:solidFill>
                  <a:schemeClr val="accent2">
                    <a:lumMod val="25000"/>
                  </a:schemeClr>
                </a:solidFill>
              </a:rPr>
              <a:t>Department</a:t>
            </a:r>
            <a:r>
              <a:rPr lang="zh-CN" altLang="en-US" sz="2000" dirty="0">
                <a:solidFill>
                  <a:schemeClr val="accent2">
                    <a:lumMod val="25000"/>
                  </a:schemeClr>
                </a:solidFill>
              </a:rPr>
              <a:t>：员工所在部门，</a:t>
            </a:r>
            <a:r>
              <a:rPr lang="en-US" altLang="zh-CN" sz="2000" dirty="0">
                <a:solidFill>
                  <a:schemeClr val="accent2">
                    <a:lumMod val="25000"/>
                  </a:schemeClr>
                </a:solidFill>
              </a:rPr>
              <a:t>Sales</a:t>
            </a:r>
            <a:r>
              <a:rPr lang="zh-CN" altLang="en-US" sz="2000" dirty="0">
                <a:solidFill>
                  <a:schemeClr val="accent2">
                    <a:lumMod val="25000"/>
                  </a:schemeClr>
                </a:solidFill>
              </a:rPr>
              <a:t>表示销售部，</a:t>
            </a:r>
            <a:r>
              <a:rPr lang="en-US" altLang="zh-CN" sz="2000" dirty="0">
                <a:solidFill>
                  <a:schemeClr val="accent2">
                    <a:lumMod val="25000"/>
                  </a:schemeClr>
                </a:solidFill>
              </a:rPr>
              <a:t>Research &amp; Development</a:t>
            </a:r>
            <a:r>
              <a:rPr lang="zh-CN" altLang="en-US" sz="2000" dirty="0">
                <a:solidFill>
                  <a:schemeClr val="accent2">
                    <a:lumMod val="25000"/>
                  </a:schemeClr>
                </a:solidFill>
              </a:rPr>
              <a:t>表示研发部，</a:t>
            </a:r>
            <a:r>
              <a:rPr lang="en-US" altLang="zh-CN" sz="2000" dirty="0">
                <a:solidFill>
                  <a:schemeClr val="accent2">
                    <a:lumMod val="25000"/>
                  </a:schemeClr>
                </a:solidFill>
              </a:rPr>
              <a:t>Human Resources</a:t>
            </a:r>
            <a:r>
              <a:rPr lang="zh-CN" altLang="en-US" sz="2000" dirty="0">
                <a:solidFill>
                  <a:schemeClr val="accent2">
                    <a:lumMod val="25000"/>
                  </a:schemeClr>
                </a:solidFill>
              </a:rPr>
              <a:t>表示人力资源部，</a:t>
            </a:r>
            <a:r>
              <a:rPr lang="zh-CN" altLang="en-US" sz="2000" b="1" dirty="0">
                <a:solidFill>
                  <a:schemeClr val="accent2">
                    <a:lumMod val="25000"/>
                  </a:schemeClr>
                </a:solidFill>
              </a:rPr>
              <a:t>字符表示的标称型属性</a:t>
            </a:r>
            <a:r>
              <a:rPr lang="zh-CN" altLang="en-US" sz="2000" dirty="0">
                <a:solidFill>
                  <a:schemeClr val="accent2">
                    <a:lumMod val="25000"/>
                  </a:schemeClr>
                </a:solidFill>
              </a:rPr>
              <a:t>；</a:t>
            </a:r>
            <a:endParaRPr lang="en-US" altLang="zh-CN" sz="2000" dirty="0">
              <a:solidFill>
                <a:schemeClr val="accent2">
                  <a:lumMod val="25000"/>
                </a:schemeClr>
              </a:solidFill>
            </a:endParaRPr>
          </a:p>
          <a:p>
            <a:r>
              <a:rPr lang="zh-CN" altLang="en-US" sz="2000" dirty="0">
                <a:solidFill>
                  <a:schemeClr val="accent2">
                    <a:lumMod val="25000"/>
                  </a:schemeClr>
                </a:solidFill>
              </a:rPr>
              <a:t>（</a:t>
            </a:r>
            <a:r>
              <a:rPr lang="en-US" altLang="zh-CN" sz="2000" dirty="0">
                <a:solidFill>
                  <a:schemeClr val="accent2">
                    <a:lumMod val="25000"/>
                  </a:schemeClr>
                </a:solidFill>
              </a:rPr>
              <a:t>4</a:t>
            </a:r>
            <a:r>
              <a:rPr lang="zh-CN" altLang="en-US" sz="2000" dirty="0">
                <a:solidFill>
                  <a:schemeClr val="accent2">
                    <a:lumMod val="25000"/>
                  </a:schemeClr>
                </a:solidFill>
              </a:rPr>
              <a:t>）</a:t>
            </a:r>
            <a:r>
              <a:rPr lang="en-US" altLang="zh-CN" sz="2000" dirty="0" err="1">
                <a:solidFill>
                  <a:schemeClr val="accent2">
                    <a:lumMod val="25000"/>
                  </a:schemeClr>
                </a:solidFill>
              </a:rPr>
              <a:t>DistanceFromHome</a:t>
            </a:r>
            <a:r>
              <a:rPr lang="zh-CN" altLang="en-US" sz="2000" dirty="0">
                <a:solidFill>
                  <a:schemeClr val="accent2">
                    <a:lumMod val="25000"/>
                  </a:schemeClr>
                </a:solidFill>
              </a:rPr>
              <a:t>：公司跟家庭住址的距离，从</a:t>
            </a:r>
            <a:r>
              <a:rPr lang="en-US" altLang="zh-CN" sz="2000" dirty="0">
                <a:solidFill>
                  <a:schemeClr val="accent2">
                    <a:lumMod val="25000"/>
                  </a:schemeClr>
                </a:solidFill>
              </a:rPr>
              <a:t>1</a:t>
            </a:r>
            <a:r>
              <a:rPr lang="zh-CN" altLang="en-US" sz="2000" dirty="0">
                <a:solidFill>
                  <a:schemeClr val="accent2">
                    <a:lumMod val="25000"/>
                  </a:schemeClr>
                </a:solidFill>
              </a:rPr>
              <a:t>到</a:t>
            </a:r>
            <a:r>
              <a:rPr lang="en-US" altLang="zh-CN" sz="2000" dirty="0">
                <a:solidFill>
                  <a:schemeClr val="accent2">
                    <a:lumMod val="25000"/>
                  </a:schemeClr>
                </a:solidFill>
              </a:rPr>
              <a:t>29</a:t>
            </a:r>
            <a:r>
              <a:rPr lang="zh-CN" altLang="en-US" sz="2000" dirty="0">
                <a:solidFill>
                  <a:schemeClr val="accent2">
                    <a:lumMod val="25000"/>
                  </a:schemeClr>
                </a:solidFill>
              </a:rPr>
              <a:t>，</a:t>
            </a:r>
            <a:r>
              <a:rPr lang="en-US" altLang="zh-CN" sz="2000" dirty="0">
                <a:solidFill>
                  <a:schemeClr val="accent2">
                    <a:lumMod val="25000"/>
                  </a:schemeClr>
                </a:solidFill>
              </a:rPr>
              <a:t>1</a:t>
            </a:r>
            <a:r>
              <a:rPr lang="zh-CN" altLang="en-US" sz="2000" dirty="0">
                <a:solidFill>
                  <a:schemeClr val="accent2">
                    <a:lumMod val="25000"/>
                  </a:schemeClr>
                </a:solidFill>
              </a:rPr>
              <a:t>表示最近，</a:t>
            </a:r>
            <a:r>
              <a:rPr lang="en-US" altLang="zh-CN" sz="2000" dirty="0">
                <a:solidFill>
                  <a:schemeClr val="accent2">
                    <a:lumMod val="25000"/>
                  </a:schemeClr>
                </a:solidFill>
              </a:rPr>
              <a:t>29</a:t>
            </a:r>
            <a:r>
              <a:rPr lang="zh-CN" altLang="en-US" sz="2000" dirty="0">
                <a:solidFill>
                  <a:schemeClr val="accent2">
                    <a:lumMod val="25000"/>
                  </a:schemeClr>
                </a:solidFill>
              </a:rPr>
              <a:t>表示最远，</a:t>
            </a:r>
            <a:r>
              <a:rPr lang="zh-CN" altLang="en-US" sz="2000" b="1" dirty="0">
                <a:solidFill>
                  <a:schemeClr val="accent2">
                    <a:lumMod val="25000"/>
                  </a:schemeClr>
                </a:solidFill>
              </a:rPr>
              <a:t>比率型属性</a:t>
            </a:r>
            <a:r>
              <a:rPr lang="zh-CN" altLang="en-US" sz="2000" dirty="0">
                <a:solidFill>
                  <a:schemeClr val="accent2">
                    <a:lumMod val="25000"/>
                  </a:schemeClr>
                </a:solidFill>
              </a:rPr>
              <a:t>；</a:t>
            </a:r>
            <a:endParaRPr lang="en-US" altLang="zh-CN" sz="2000" dirty="0">
              <a:solidFill>
                <a:schemeClr val="accent2">
                  <a:lumMod val="25000"/>
                </a:schemeClr>
              </a:solidFill>
            </a:endParaRPr>
          </a:p>
          <a:p>
            <a:r>
              <a:rPr lang="zh-CN" altLang="en-US" sz="2000" dirty="0">
                <a:solidFill>
                  <a:schemeClr val="accent2">
                    <a:lumMod val="25000"/>
                  </a:schemeClr>
                </a:solidFill>
              </a:rPr>
              <a:t>（</a:t>
            </a:r>
            <a:r>
              <a:rPr lang="en-US" altLang="zh-CN" sz="2000" dirty="0">
                <a:solidFill>
                  <a:schemeClr val="accent2">
                    <a:lumMod val="25000"/>
                  </a:schemeClr>
                </a:solidFill>
              </a:rPr>
              <a:t>5</a:t>
            </a:r>
            <a:r>
              <a:rPr lang="zh-CN" altLang="en-US" sz="2000" dirty="0">
                <a:solidFill>
                  <a:schemeClr val="accent2">
                    <a:lumMod val="25000"/>
                  </a:schemeClr>
                </a:solidFill>
              </a:rPr>
              <a:t>）</a:t>
            </a:r>
            <a:r>
              <a:rPr lang="en-US" altLang="zh-CN" sz="2000" dirty="0">
                <a:solidFill>
                  <a:schemeClr val="accent2">
                    <a:lumMod val="25000"/>
                  </a:schemeClr>
                </a:solidFill>
              </a:rPr>
              <a:t>Education</a:t>
            </a:r>
            <a:r>
              <a:rPr lang="zh-CN" altLang="en-US" sz="2000" dirty="0">
                <a:solidFill>
                  <a:schemeClr val="accent2">
                    <a:lumMod val="25000"/>
                  </a:schemeClr>
                </a:solidFill>
              </a:rPr>
              <a:t>：员工的教育程度，从</a:t>
            </a:r>
            <a:r>
              <a:rPr lang="en-US" altLang="zh-CN" sz="2000" dirty="0">
                <a:solidFill>
                  <a:schemeClr val="accent2">
                    <a:lumMod val="25000"/>
                  </a:schemeClr>
                </a:solidFill>
              </a:rPr>
              <a:t>1</a:t>
            </a:r>
            <a:r>
              <a:rPr lang="zh-CN" altLang="en-US" sz="2000" dirty="0">
                <a:solidFill>
                  <a:schemeClr val="accent2">
                    <a:lumMod val="25000"/>
                  </a:schemeClr>
                </a:solidFill>
              </a:rPr>
              <a:t>到</a:t>
            </a:r>
            <a:r>
              <a:rPr lang="en-US" altLang="zh-CN" sz="2000" dirty="0">
                <a:solidFill>
                  <a:schemeClr val="accent2">
                    <a:lumMod val="25000"/>
                  </a:schemeClr>
                </a:solidFill>
              </a:rPr>
              <a:t>5</a:t>
            </a:r>
            <a:r>
              <a:rPr lang="zh-CN" altLang="en-US" sz="2000" dirty="0">
                <a:solidFill>
                  <a:schemeClr val="accent2">
                    <a:lumMod val="25000"/>
                  </a:schemeClr>
                </a:solidFill>
              </a:rPr>
              <a:t>，</a:t>
            </a:r>
            <a:r>
              <a:rPr lang="en-US" altLang="zh-CN" sz="2000" dirty="0">
                <a:solidFill>
                  <a:schemeClr val="accent2">
                    <a:lumMod val="25000"/>
                  </a:schemeClr>
                </a:solidFill>
              </a:rPr>
              <a:t>5</a:t>
            </a:r>
            <a:r>
              <a:rPr lang="zh-CN" altLang="en-US" sz="2000" dirty="0">
                <a:solidFill>
                  <a:schemeClr val="accent2">
                    <a:lumMod val="25000"/>
                  </a:schemeClr>
                </a:solidFill>
              </a:rPr>
              <a:t>表示教育程度最高，</a:t>
            </a:r>
            <a:r>
              <a:rPr lang="zh-CN" altLang="en-US" sz="2000" b="1" dirty="0">
                <a:solidFill>
                  <a:schemeClr val="accent2">
                    <a:lumMod val="25000"/>
                  </a:schemeClr>
                </a:solidFill>
              </a:rPr>
              <a:t>序数型属性</a:t>
            </a:r>
            <a:r>
              <a:rPr lang="zh-CN" altLang="en-US" sz="2000" dirty="0">
                <a:solidFill>
                  <a:schemeClr val="accent2">
                    <a:lumMod val="25000"/>
                  </a:schemeClr>
                </a:solidFill>
              </a:rPr>
              <a:t>；</a:t>
            </a:r>
            <a:endParaRPr lang="en-US" altLang="zh-CN" sz="2000" dirty="0">
              <a:solidFill>
                <a:schemeClr val="accent2">
                  <a:lumMod val="25000"/>
                </a:schemeClr>
              </a:solidFill>
            </a:endParaRPr>
          </a:p>
          <a:p>
            <a:r>
              <a:rPr lang="zh-CN" altLang="en-US" sz="2000" dirty="0">
                <a:solidFill>
                  <a:schemeClr val="accent2">
                    <a:lumMod val="25000"/>
                  </a:schemeClr>
                </a:solidFill>
              </a:rPr>
              <a:t>（</a:t>
            </a:r>
            <a:r>
              <a:rPr lang="en-US" altLang="zh-CN" sz="2000" dirty="0">
                <a:solidFill>
                  <a:schemeClr val="accent2">
                    <a:lumMod val="25000"/>
                  </a:schemeClr>
                </a:solidFill>
              </a:rPr>
              <a:t>6</a:t>
            </a:r>
            <a:r>
              <a:rPr lang="zh-CN" altLang="en-US" sz="2000" dirty="0">
                <a:solidFill>
                  <a:schemeClr val="accent2">
                    <a:lumMod val="25000"/>
                  </a:schemeClr>
                </a:solidFill>
              </a:rPr>
              <a:t>）</a:t>
            </a:r>
            <a:r>
              <a:rPr lang="en-US" altLang="zh-CN" sz="2000" dirty="0" err="1">
                <a:solidFill>
                  <a:schemeClr val="accent2">
                    <a:lumMod val="25000"/>
                  </a:schemeClr>
                </a:solidFill>
              </a:rPr>
              <a:t>EducationField</a:t>
            </a:r>
            <a:r>
              <a:rPr lang="zh-CN" altLang="en-US" sz="2000" dirty="0">
                <a:solidFill>
                  <a:schemeClr val="accent2">
                    <a:lumMod val="25000"/>
                  </a:schemeClr>
                </a:solidFill>
              </a:rPr>
              <a:t>：员工所学习的专业领域，</a:t>
            </a:r>
            <a:r>
              <a:rPr lang="en-US" altLang="zh-CN" sz="2000" dirty="0">
                <a:solidFill>
                  <a:schemeClr val="accent2">
                    <a:lumMod val="25000"/>
                  </a:schemeClr>
                </a:solidFill>
              </a:rPr>
              <a:t>Life Sciences</a:t>
            </a:r>
            <a:r>
              <a:rPr lang="zh-CN" altLang="en-US" sz="2000" dirty="0">
                <a:solidFill>
                  <a:schemeClr val="accent2">
                    <a:lumMod val="25000"/>
                  </a:schemeClr>
                </a:solidFill>
              </a:rPr>
              <a:t>表示生命科学，</a:t>
            </a:r>
            <a:r>
              <a:rPr lang="en-US" altLang="zh-CN" sz="2000" dirty="0">
                <a:solidFill>
                  <a:schemeClr val="accent2">
                    <a:lumMod val="25000"/>
                  </a:schemeClr>
                </a:solidFill>
              </a:rPr>
              <a:t>Medical</a:t>
            </a:r>
            <a:r>
              <a:rPr lang="zh-CN" altLang="en-US" sz="2000" dirty="0">
                <a:solidFill>
                  <a:schemeClr val="accent2">
                    <a:lumMod val="25000"/>
                  </a:schemeClr>
                </a:solidFill>
              </a:rPr>
              <a:t>表示医疗，</a:t>
            </a:r>
            <a:r>
              <a:rPr lang="en-US" altLang="zh-CN" sz="2000" dirty="0">
                <a:solidFill>
                  <a:schemeClr val="accent2">
                    <a:lumMod val="25000"/>
                  </a:schemeClr>
                </a:solidFill>
              </a:rPr>
              <a:t>Marketing</a:t>
            </a:r>
            <a:r>
              <a:rPr lang="zh-CN" altLang="en-US" sz="2000" dirty="0">
                <a:solidFill>
                  <a:schemeClr val="accent2">
                    <a:lumMod val="25000"/>
                  </a:schemeClr>
                </a:solidFill>
              </a:rPr>
              <a:t>表示市场营销，</a:t>
            </a:r>
            <a:r>
              <a:rPr lang="en-US" altLang="zh-CN" sz="2000" dirty="0">
                <a:solidFill>
                  <a:schemeClr val="accent2">
                    <a:lumMod val="25000"/>
                  </a:schemeClr>
                </a:solidFill>
              </a:rPr>
              <a:t>Technical Degree</a:t>
            </a:r>
            <a:r>
              <a:rPr lang="zh-CN" altLang="en-US" sz="2000" dirty="0">
                <a:solidFill>
                  <a:schemeClr val="accent2">
                    <a:lumMod val="25000"/>
                  </a:schemeClr>
                </a:solidFill>
              </a:rPr>
              <a:t>表示技术学位，</a:t>
            </a:r>
            <a:r>
              <a:rPr lang="en-US" altLang="zh-CN" sz="2000" dirty="0">
                <a:solidFill>
                  <a:schemeClr val="accent2">
                    <a:lumMod val="25000"/>
                  </a:schemeClr>
                </a:solidFill>
              </a:rPr>
              <a:t>Human Resources</a:t>
            </a:r>
            <a:r>
              <a:rPr lang="zh-CN" altLang="en-US" sz="2000" dirty="0">
                <a:solidFill>
                  <a:schemeClr val="accent2">
                    <a:lumMod val="25000"/>
                  </a:schemeClr>
                </a:solidFill>
              </a:rPr>
              <a:t>表示人力资源，</a:t>
            </a:r>
            <a:r>
              <a:rPr lang="en-US" altLang="zh-CN" sz="2000" dirty="0">
                <a:solidFill>
                  <a:schemeClr val="accent2">
                    <a:lumMod val="25000"/>
                  </a:schemeClr>
                </a:solidFill>
              </a:rPr>
              <a:t>Other</a:t>
            </a:r>
            <a:r>
              <a:rPr lang="zh-CN" altLang="en-US" sz="2000" dirty="0">
                <a:solidFill>
                  <a:schemeClr val="accent2">
                    <a:lumMod val="25000"/>
                  </a:schemeClr>
                </a:solidFill>
              </a:rPr>
              <a:t>表示其他，</a:t>
            </a:r>
            <a:r>
              <a:rPr lang="zh-CN" altLang="en-US" sz="2000" b="1" dirty="0">
                <a:solidFill>
                  <a:schemeClr val="accent2">
                    <a:lumMod val="25000"/>
                  </a:schemeClr>
                </a:solidFill>
              </a:rPr>
              <a:t>字符表示的标称型属性</a:t>
            </a:r>
            <a:r>
              <a:rPr lang="zh-CN" altLang="en-US" sz="2000" dirty="0">
                <a:solidFill>
                  <a:schemeClr val="accent2">
                    <a:lumMod val="25000"/>
                  </a:schemeClr>
                </a:solidFill>
              </a:rPr>
              <a:t>； </a:t>
            </a:r>
            <a:endParaRPr lang="en-US" altLang="zh-CN" sz="2000" dirty="0">
              <a:solidFill>
                <a:schemeClr val="accent2">
                  <a:lumMod val="25000"/>
                </a:schemeClr>
              </a:solidFill>
            </a:endParaRPr>
          </a:p>
          <a:p>
            <a:r>
              <a:rPr lang="zh-CN" altLang="en-US" sz="2000" dirty="0">
                <a:solidFill>
                  <a:schemeClr val="accent2">
                    <a:lumMod val="25000"/>
                  </a:schemeClr>
                </a:solidFill>
              </a:rPr>
              <a:t>（</a:t>
            </a:r>
            <a:r>
              <a:rPr lang="en-US" altLang="zh-CN" sz="2000" dirty="0">
                <a:solidFill>
                  <a:schemeClr val="accent2">
                    <a:lumMod val="25000"/>
                  </a:schemeClr>
                </a:solidFill>
              </a:rPr>
              <a:t>7</a:t>
            </a:r>
            <a:r>
              <a:rPr lang="zh-CN" altLang="en-US" sz="2000" dirty="0">
                <a:solidFill>
                  <a:schemeClr val="accent2">
                    <a:lumMod val="25000"/>
                  </a:schemeClr>
                </a:solidFill>
              </a:rPr>
              <a:t>）</a:t>
            </a:r>
            <a:r>
              <a:rPr lang="en-US" altLang="zh-CN" sz="2000" dirty="0" err="1">
                <a:solidFill>
                  <a:schemeClr val="accent2">
                    <a:lumMod val="25000"/>
                  </a:schemeClr>
                </a:solidFill>
              </a:rPr>
              <a:t>EmployeeNumber</a:t>
            </a:r>
            <a:r>
              <a:rPr lang="zh-CN" altLang="en-US" sz="2000" dirty="0">
                <a:solidFill>
                  <a:schemeClr val="accent2">
                    <a:lumMod val="25000"/>
                  </a:schemeClr>
                </a:solidFill>
              </a:rPr>
              <a:t>：员工号码，</a:t>
            </a:r>
            <a:r>
              <a:rPr lang="zh-CN" altLang="en-US" sz="2000" b="1" dirty="0">
                <a:solidFill>
                  <a:schemeClr val="accent2">
                    <a:lumMod val="25000"/>
                  </a:schemeClr>
                </a:solidFill>
              </a:rPr>
              <a:t>标称型属性</a:t>
            </a:r>
            <a:r>
              <a:rPr lang="zh-CN" altLang="en-US" sz="2000" dirty="0">
                <a:solidFill>
                  <a:schemeClr val="accent2">
                    <a:lumMod val="25000"/>
                  </a:schemeClr>
                </a:solidFill>
              </a:rPr>
              <a:t>； </a:t>
            </a:r>
            <a:endParaRPr lang="en-US" altLang="zh-CN" sz="2000" dirty="0">
              <a:solidFill>
                <a:schemeClr val="accent2">
                  <a:lumMod val="25000"/>
                </a:schemeClr>
              </a:solidFill>
            </a:endParaRPr>
          </a:p>
          <a:p>
            <a:endParaRPr lang="zh-CN" altLang="en-US" sz="2000" dirty="0">
              <a:solidFill>
                <a:schemeClr val="accent2">
                  <a:lumMod val="25000"/>
                </a:schemeClr>
              </a:solidFill>
            </a:endParaRPr>
          </a:p>
        </p:txBody>
      </p:sp>
    </p:spTree>
    <p:extLst>
      <p:ext uri="{BB962C8B-B14F-4D97-AF65-F5344CB8AC3E}">
        <p14:creationId xmlns:p14="http://schemas.microsoft.com/office/powerpoint/2010/main" val="175151376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竞赛简介</a:t>
            </a:r>
          </a:p>
        </p:txBody>
      </p:sp>
      <p:sp>
        <p:nvSpPr>
          <p:cNvPr id="41" name="文本框 40"/>
          <p:cNvSpPr txBox="1"/>
          <p:nvPr/>
        </p:nvSpPr>
        <p:spPr>
          <a:xfrm>
            <a:off x="509358" y="1033107"/>
            <a:ext cx="263619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rPr>
              <a:t>任务与数据</a:t>
            </a:r>
          </a:p>
        </p:txBody>
      </p:sp>
      <p:sp>
        <p:nvSpPr>
          <p:cNvPr id="29" name="文本框 28">
            <a:extLst>
              <a:ext uri="{FF2B5EF4-FFF2-40B4-BE49-F238E27FC236}">
                <a16:creationId xmlns:a16="http://schemas.microsoft.com/office/drawing/2014/main" id="{AEB02498-5BAA-477C-B081-6802C10B76FD}"/>
              </a:ext>
            </a:extLst>
          </p:cNvPr>
          <p:cNvSpPr txBox="1"/>
          <p:nvPr/>
        </p:nvSpPr>
        <p:spPr>
          <a:xfrm>
            <a:off x="220493" y="1554381"/>
            <a:ext cx="11751013" cy="5632311"/>
          </a:xfrm>
          <a:prstGeom prst="rect">
            <a:avLst/>
          </a:prstGeom>
          <a:noFill/>
        </p:spPr>
        <p:txBody>
          <a:bodyPr wrap="square" rtlCol="0">
            <a:spAutoFit/>
          </a:bodyPr>
          <a:lstStyle/>
          <a:p>
            <a:r>
              <a:rPr lang="zh-CN" altLang="en-US" sz="2000" dirty="0">
                <a:solidFill>
                  <a:schemeClr val="accent2">
                    <a:lumMod val="25000"/>
                  </a:schemeClr>
                </a:solidFill>
              </a:rPr>
              <a:t>（</a:t>
            </a:r>
            <a:r>
              <a:rPr lang="en-US" altLang="zh-CN" sz="2000" dirty="0">
                <a:solidFill>
                  <a:schemeClr val="accent2">
                    <a:lumMod val="25000"/>
                  </a:schemeClr>
                </a:solidFill>
              </a:rPr>
              <a:t>8</a:t>
            </a:r>
            <a:r>
              <a:rPr lang="zh-CN" altLang="en-US" sz="2000" dirty="0">
                <a:solidFill>
                  <a:schemeClr val="accent2">
                    <a:lumMod val="25000"/>
                  </a:schemeClr>
                </a:solidFill>
              </a:rPr>
              <a:t>）</a:t>
            </a:r>
            <a:r>
              <a:rPr lang="en-US" altLang="zh-CN" sz="2000" dirty="0" err="1">
                <a:solidFill>
                  <a:schemeClr val="accent2">
                    <a:lumMod val="25000"/>
                  </a:schemeClr>
                </a:solidFill>
              </a:rPr>
              <a:t>EnvironmentSatisfaction</a:t>
            </a:r>
            <a:r>
              <a:rPr lang="zh-CN" altLang="en-US" sz="2000" dirty="0">
                <a:solidFill>
                  <a:schemeClr val="accent2">
                    <a:lumMod val="25000"/>
                  </a:schemeClr>
                </a:solidFill>
              </a:rPr>
              <a:t>：员工对于工作环境的满意程度，从</a:t>
            </a:r>
            <a:r>
              <a:rPr lang="en-US" altLang="zh-CN" sz="2000" dirty="0">
                <a:solidFill>
                  <a:schemeClr val="accent2">
                    <a:lumMod val="25000"/>
                  </a:schemeClr>
                </a:solidFill>
              </a:rPr>
              <a:t>1</a:t>
            </a:r>
            <a:r>
              <a:rPr lang="zh-CN" altLang="en-US" sz="2000" dirty="0">
                <a:solidFill>
                  <a:schemeClr val="accent2">
                    <a:lumMod val="25000"/>
                  </a:schemeClr>
                </a:solidFill>
              </a:rPr>
              <a:t>到</a:t>
            </a:r>
            <a:r>
              <a:rPr lang="en-US" altLang="zh-CN" sz="2000" dirty="0">
                <a:solidFill>
                  <a:schemeClr val="accent2">
                    <a:lumMod val="25000"/>
                  </a:schemeClr>
                </a:solidFill>
              </a:rPr>
              <a:t>4</a:t>
            </a:r>
            <a:r>
              <a:rPr lang="zh-CN" altLang="en-US" sz="2000" dirty="0">
                <a:solidFill>
                  <a:schemeClr val="accent2">
                    <a:lumMod val="25000"/>
                  </a:schemeClr>
                </a:solidFill>
              </a:rPr>
              <a:t>，</a:t>
            </a:r>
            <a:r>
              <a:rPr lang="en-US" altLang="zh-CN" sz="2000" dirty="0">
                <a:solidFill>
                  <a:schemeClr val="accent2">
                    <a:lumMod val="25000"/>
                  </a:schemeClr>
                </a:solidFill>
              </a:rPr>
              <a:t>1</a:t>
            </a:r>
            <a:r>
              <a:rPr lang="zh-CN" altLang="en-US" sz="2000" dirty="0">
                <a:solidFill>
                  <a:schemeClr val="accent2">
                    <a:lumMod val="25000"/>
                  </a:schemeClr>
                </a:solidFill>
              </a:rPr>
              <a:t>的满意程度最低，</a:t>
            </a:r>
            <a:r>
              <a:rPr lang="en-US" altLang="zh-CN" sz="2000" dirty="0">
                <a:solidFill>
                  <a:schemeClr val="accent2">
                    <a:lumMod val="25000"/>
                  </a:schemeClr>
                </a:solidFill>
              </a:rPr>
              <a:t>4</a:t>
            </a:r>
            <a:r>
              <a:rPr lang="zh-CN" altLang="en-US" sz="2000" dirty="0">
                <a:solidFill>
                  <a:schemeClr val="accent2">
                    <a:lumMod val="25000"/>
                  </a:schemeClr>
                </a:solidFill>
              </a:rPr>
              <a:t>的满意程度最高，</a:t>
            </a:r>
            <a:r>
              <a:rPr lang="zh-CN" altLang="en-US" sz="2000" b="1" dirty="0">
                <a:solidFill>
                  <a:schemeClr val="accent2">
                    <a:lumMod val="25000"/>
                  </a:schemeClr>
                </a:solidFill>
              </a:rPr>
              <a:t>序数型属性</a:t>
            </a:r>
            <a:r>
              <a:rPr lang="zh-CN" altLang="en-US" sz="2000" dirty="0">
                <a:solidFill>
                  <a:schemeClr val="accent2">
                    <a:lumMod val="25000"/>
                  </a:schemeClr>
                </a:solidFill>
              </a:rPr>
              <a:t>；</a:t>
            </a:r>
            <a:endParaRPr lang="en-US" altLang="zh-CN" sz="2000" dirty="0">
              <a:solidFill>
                <a:schemeClr val="accent2">
                  <a:lumMod val="25000"/>
                </a:schemeClr>
              </a:solidFill>
            </a:endParaRPr>
          </a:p>
          <a:p>
            <a:r>
              <a:rPr lang="zh-CN" altLang="en-US" sz="2000" dirty="0">
                <a:solidFill>
                  <a:schemeClr val="accent2">
                    <a:lumMod val="25000"/>
                  </a:schemeClr>
                </a:solidFill>
              </a:rPr>
              <a:t>（</a:t>
            </a:r>
            <a:r>
              <a:rPr lang="en-US" altLang="zh-CN" sz="2000" dirty="0">
                <a:solidFill>
                  <a:schemeClr val="accent2">
                    <a:lumMod val="25000"/>
                  </a:schemeClr>
                </a:solidFill>
              </a:rPr>
              <a:t>9</a:t>
            </a:r>
            <a:r>
              <a:rPr lang="zh-CN" altLang="en-US" sz="2000" dirty="0">
                <a:solidFill>
                  <a:schemeClr val="accent2">
                    <a:lumMod val="25000"/>
                  </a:schemeClr>
                </a:solidFill>
              </a:rPr>
              <a:t>）</a:t>
            </a:r>
            <a:r>
              <a:rPr lang="en-US" altLang="zh-CN" sz="2000" dirty="0">
                <a:solidFill>
                  <a:schemeClr val="accent2">
                    <a:lumMod val="25000"/>
                  </a:schemeClr>
                </a:solidFill>
              </a:rPr>
              <a:t>Gender</a:t>
            </a:r>
            <a:r>
              <a:rPr lang="zh-CN" altLang="en-US" sz="2000" dirty="0">
                <a:solidFill>
                  <a:schemeClr val="accent2">
                    <a:lumMod val="25000"/>
                  </a:schemeClr>
                </a:solidFill>
              </a:rPr>
              <a:t>：员工性别，</a:t>
            </a:r>
            <a:r>
              <a:rPr lang="en-US" altLang="zh-CN" sz="2000" dirty="0">
                <a:solidFill>
                  <a:schemeClr val="accent2">
                    <a:lumMod val="25000"/>
                  </a:schemeClr>
                </a:solidFill>
              </a:rPr>
              <a:t>Male</a:t>
            </a:r>
            <a:r>
              <a:rPr lang="zh-CN" altLang="en-US" sz="2000" dirty="0">
                <a:solidFill>
                  <a:schemeClr val="accent2">
                    <a:lumMod val="25000"/>
                  </a:schemeClr>
                </a:solidFill>
              </a:rPr>
              <a:t>表示男性，</a:t>
            </a:r>
            <a:r>
              <a:rPr lang="en-US" altLang="zh-CN" sz="2000" dirty="0">
                <a:solidFill>
                  <a:schemeClr val="accent2">
                    <a:lumMod val="25000"/>
                  </a:schemeClr>
                </a:solidFill>
              </a:rPr>
              <a:t>Female</a:t>
            </a:r>
            <a:r>
              <a:rPr lang="zh-CN" altLang="en-US" sz="2000" dirty="0">
                <a:solidFill>
                  <a:schemeClr val="accent2">
                    <a:lumMod val="25000"/>
                  </a:schemeClr>
                </a:solidFill>
              </a:rPr>
              <a:t>表示女性，</a:t>
            </a:r>
            <a:r>
              <a:rPr lang="zh-CN" altLang="en-US" sz="2000" b="1" dirty="0">
                <a:solidFill>
                  <a:schemeClr val="accent2">
                    <a:lumMod val="25000"/>
                  </a:schemeClr>
                </a:solidFill>
              </a:rPr>
              <a:t>二进制型属性</a:t>
            </a:r>
            <a:r>
              <a:rPr lang="zh-CN" altLang="en-US" sz="2000" dirty="0">
                <a:solidFill>
                  <a:schemeClr val="accent2">
                    <a:lumMod val="25000"/>
                  </a:schemeClr>
                </a:solidFill>
              </a:rPr>
              <a:t>； </a:t>
            </a:r>
            <a:endParaRPr lang="en-US" altLang="zh-CN" sz="2000" dirty="0">
              <a:solidFill>
                <a:schemeClr val="accent2">
                  <a:lumMod val="25000"/>
                </a:schemeClr>
              </a:solidFill>
            </a:endParaRPr>
          </a:p>
          <a:p>
            <a:r>
              <a:rPr lang="zh-CN" altLang="en-US" sz="2000" dirty="0">
                <a:solidFill>
                  <a:schemeClr val="accent2">
                    <a:lumMod val="25000"/>
                  </a:schemeClr>
                </a:solidFill>
              </a:rPr>
              <a:t>（</a:t>
            </a:r>
            <a:r>
              <a:rPr lang="en-US" altLang="zh-CN" sz="2000" dirty="0">
                <a:solidFill>
                  <a:schemeClr val="accent2">
                    <a:lumMod val="25000"/>
                  </a:schemeClr>
                </a:solidFill>
              </a:rPr>
              <a:t>10</a:t>
            </a:r>
            <a:r>
              <a:rPr lang="zh-CN" altLang="en-US" sz="2000" dirty="0">
                <a:solidFill>
                  <a:schemeClr val="accent2">
                    <a:lumMod val="25000"/>
                  </a:schemeClr>
                </a:solidFill>
              </a:rPr>
              <a:t>）</a:t>
            </a:r>
            <a:r>
              <a:rPr lang="en-US" altLang="zh-CN" sz="2000" dirty="0" err="1">
                <a:solidFill>
                  <a:schemeClr val="accent2">
                    <a:lumMod val="25000"/>
                  </a:schemeClr>
                </a:solidFill>
              </a:rPr>
              <a:t>JobInvolvement</a:t>
            </a:r>
            <a:r>
              <a:rPr lang="zh-CN" altLang="en-US" sz="2000" dirty="0">
                <a:solidFill>
                  <a:schemeClr val="accent2">
                    <a:lumMod val="25000"/>
                  </a:schemeClr>
                </a:solidFill>
              </a:rPr>
              <a:t>：员工工作投入度，从</a:t>
            </a:r>
            <a:r>
              <a:rPr lang="en-US" altLang="zh-CN" sz="2000" dirty="0">
                <a:solidFill>
                  <a:schemeClr val="accent2">
                    <a:lumMod val="25000"/>
                  </a:schemeClr>
                </a:solidFill>
              </a:rPr>
              <a:t>1</a:t>
            </a:r>
            <a:r>
              <a:rPr lang="zh-CN" altLang="en-US" sz="2000" dirty="0">
                <a:solidFill>
                  <a:schemeClr val="accent2">
                    <a:lumMod val="25000"/>
                  </a:schemeClr>
                </a:solidFill>
              </a:rPr>
              <a:t>到</a:t>
            </a:r>
            <a:r>
              <a:rPr lang="en-US" altLang="zh-CN" sz="2000" dirty="0">
                <a:solidFill>
                  <a:schemeClr val="accent2">
                    <a:lumMod val="25000"/>
                  </a:schemeClr>
                </a:solidFill>
              </a:rPr>
              <a:t>4</a:t>
            </a:r>
            <a:r>
              <a:rPr lang="zh-CN" altLang="en-US" sz="2000" dirty="0">
                <a:solidFill>
                  <a:schemeClr val="accent2">
                    <a:lumMod val="25000"/>
                  </a:schemeClr>
                </a:solidFill>
              </a:rPr>
              <a:t>，</a:t>
            </a:r>
            <a:r>
              <a:rPr lang="en-US" altLang="zh-CN" sz="2000" dirty="0">
                <a:solidFill>
                  <a:schemeClr val="accent2">
                    <a:lumMod val="25000"/>
                  </a:schemeClr>
                </a:solidFill>
              </a:rPr>
              <a:t>1</a:t>
            </a:r>
            <a:r>
              <a:rPr lang="zh-CN" altLang="en-US" sz="2000" dirty="0">
                <a:solidFill>
                  <a:schemeClr val="accent2">
                    <a:lumMod val="25000"/>
                  </a:schemeClr>
                </a:solidFill>
              </a:rPr>
              <a:t>为投入度最低，</a:t>
            </a:r>
            <a:r>
              <a:rPr lang="en-US" altLang="zh-CN" sz="2000" dirty="0">
                <a:solidFill>
                  <a:schemeClr val="accent2">
                    <a:lumMod val="25000"/>
                  </a:schemeClr>
                </a:solidFill>
              </a:rPr>
              <a:t>4</a:t>
            </a:r>
            <a:r>
              <a:rPr lang="zh-CN" altLang="en-US" sz="2000" dirty="0">
                <a:solidFill>
                  <a:schemeClr val="accent2">
                    <a:lumMod val="25000"/>
                  </a:schemeClr>
                </a:solidFill>
              </a:rPr>
              <a:t>为投入度最高，</a:t>
            </a:r>
            <a:r>
              <a:rPr lang="zh-CN" altLang="en-US" sz="2000" b="1" dirty="0">
                <a:solidFill>
                  <a:schemeClr val="accent2">
                    <a:lumMod val="25000"/>
                  </a:schemeClr>
                </a:solidFill>
              </a:rPr>
              <a:t>序数型属性</a:t>
            </a:r>
            <a:r>
              <a:rPr lang="zh-CN" altLang="en-US" sz="2000" dirty="0">
                <a:solidFill>
                  <a:schemeClr val="accent2">
                    <a:lumMod val="25000"/>
                  </a:schemeClr>
                </a:solidFill>
              </a:rPr>
              <a:t>； </a:t>
            </a:r>
            <a:endParaRPr lang="en-US" altLang="zh-CN" sz="2000" dirty="0">
              <a:solidFill>
                <a:schemeClr val="accent2">
                  <a:lumMod val="25000"/>
                </a:schemeClr>
              </a:solidFill>
            </a:endParaRPr>
          </a:p>
          <a:p>
            <a:r>
              <a:rPr lang="zh-CN" altLang="en-US" sz="2000" dirty="0">
                <a:solidFill>
                  <a:schemeClr val="accent2">
                    <a:lumMod val="25000"/>
                  </a:schemeClr>
                </a:solidFill>
              </a:rPr>
              <a:t>（</a:t>
            </a:r>
            <a:r>
              <a:rPr lang="en-US" altLang="zh-CN" sz="2000" dirty="0">
                <a:solidFill>
                  <a:schemeClr val="accent2">
                    <a:lumMod val="25000"/>
                  </a:schemeClr>
                </a:solidFill>
              </a:rPr>
              <a:t>11</a:t>
            </a:r>
            <a:r>
              <a:rPr lang="zh-CN" altLang="en-US" sz="2000" dirty="0">
                <a:solidFill>
                  <a:schemeClr val="accent2">
                    <a:lumMod val="25000"/>
                  </a:schemeClr>
                </a:solidFill>
              </a:rPr>
              <a:t>）</a:t>
            </a:r>
            <a:r>
              <a:rPr lang="en-US" altLang="zh-CN" sz="2000" dirty="0" err="1">
                <a:solidFill>
                  <a:schemeClr val="accent2">
                    <a:lumMod val="25000"/>
                  </a:schemeClr>
                </a:solidFill>
              </a:rPr>
              <a:t>JobLevel</a:t>
            </a:r>
            <a:r>
              <a:rPr lang="zh-CN" altLang="en-US" sz="2000" dirty="0">
                <a:solidFill>
                  <a:schemeClr val="accent2">
                    <a:lumMod val="25000"/>
                  </a:schemeClr>
                </a:solidFill>
              </a:rPr>
              <a:t>：职业级别，从</a:t>
            </a:r>
            <a:r>
              <a:rPr lang="en-US" altLang="zh-CN" sz="2000" dirty="0">
                <a:solidFill>
                  <a:schemeClr val="accent2">
                    <a:lumMod val="25000"/>
                  </a:schemeClr>
                </a:solidFill>
              </a:rPr>
              <a:t>1</a:t>
            </a:r>
            <a:r>
              <a:rPr lang="zh-CN" altLang="en-US" sz="2000" dirty="0">
                <a:solidFill>
                  <a:schemeClr val="accent2">
                    <a:lumMod val="25000"/>
                  </a:schemeClr>
                </a:solidFill>
              </a:rPr>
              <a:t>到</a:t>
            </a:r>
            <a:r>
              <a:rPr lang="en-US" altLang="zh-CN" sz="2000" dirty="0">
                <a:solidFill>
                  <a:schemeClr val="accent2">
                    <a:lumMod val="25000"/>
                  </a:schemeClr>
                </a:solidFill>
              </a:rPr>
              <a:t>5</a:t>
            </a:r>
            <a:r>
              <a:rPr lang="zh-CN" altLang="en-US" sz="2000" dirty="0">
                <a:solidFill>
                  <a:schemeClr val="accent2">
                    <a:lumMod val="25000"/>
                  </a:schemeClr>
                </a:solidFill>
              </a:rPr>
              <a:t>，</a:t>
            </a:r>
            <a:r>
              <a:rPr lang="en-US" altLang="zh-CN" sz="2000" dirty="0">
                <a:solidFill>
                  <a:schemeClr val="accent2">
                    <a:lumMod val="25000"/>
                  </a:schemeClr>
                </a:solidFill>
              </a:rPr>
              <a:t>1</a:t>
            </a:r>
            <a:r>
              <a:rPr lang="zh-CN" altLang="en-US" sz="2000" dirty="0">
                <a:solidFill>
                  <a:schemeClr val="accent2">
                    <a:lumMod val="25000"/>
                  </a:schemeClr>
                </a:solidFill>
              </a:rPr>
              <a:t>为最低级别，</a:t>
            </a:r>
            <a:r>
              <a:rPr lang="en-US" altLang="zh-CN" sz="2000" dirty="0">
                <a:solidFill>
                  <a:schemeClr val="accent2">
                    <a:lumMod val="25000"/>
                  </a:schemeClr>
                </a:solidFill>
              </a:rPr>
              <a:t>5</a:t>
            </a:r>
            <a:r>
              <a:rPr lang="zh-CN" altLang="en-US" sz="2000" dirty="0">
                <a:solidFill>
                  <a:schemeClr val="accent2">
                    <a:lumMod val="25000"/>
                  </a:schemeClr>
                </a:solidFill>
              </a:rPr>
              <a:t>为最高级别，</a:t>
            </a:r>
            <a:r>
              <a:rPr lang="zh-CN" altLang="en-US" sz="2000" b="1" dirty="0">
                <a:solidFill>
                  <a:schemeClr val="accent2">
                    <a:lumMod val="25000"/>
                  </a:schemeClr>
                </a:solidFill>
              </a:rPr>
              <a:t>序数型属性</a:t>
            </a:r>
            <a:r>
              <a:rPr lang="zh-CN" altLang="en-US" sz="2000" dirty="0">
                <a:solidFill>
                  <a:schemeClr val="accent2">
                    <a:lumMod val="25000"/>
                  </a:schemeClr>
                </a:solidFill>
              </a:rPr>
              <a:t>； </a:t>
            </a:r>
            <a:endParaRPr lang="en-US" altLang="zh-CN" sz="2000" dirty="0">
              <a:solidFill>
                <a:schemeClr val="accent2">
                  <a:lumMod val="25000"/>
                </a:schemeClr>
              </a:solidFill>
            </a:endParaRPr>
          </a:p>
          <a:p>
            <a:r>
              <a:rPr lang="zh-CN" altLang="en-US" sz="2000" dirty="0">
                <a:solidFill>
                  <a:schemeClr val="accent2">
                    <a:lumMod val="25000"/>
                  </a:schemeClr>
                </a:solidFill>
              </a:rPr>
              <a:t>（</a:t>
            </a:r>
            <a:r>
              <a:rPr lang="en-US" altLang="zh-CN" sz="2000" dirty="0">
                <a:solidFill>
                  <a:schemeClr val="accent2">
                    <a:lumMod val="25000"/>
                  </a:schemeClr>
                </a:solidFill>
              </a:rPr>
              <a:t>12</a:t>
            </a:r>
            <a:r>
              <a:rPr lang="zh-CN" altLang="en-US" sz="2000" dirty="0">
                <a:solidFill>
                  <a:schemeClr val="accent2">
                    <a:lumMod val="25000"/>
                  </a:schemeClr>
                </a:solidFill>
              </a:rPr>
              <a:t>）</a:t>
            </a:r>
            <a:r>
              <a:rPr lang="en-US" altLang="zh-CN" sz="2000" dirty="0" err="1">
                <a:solidFill>
                  <a:schemeClr val="accent2">
                    <a:lumMod val="25000"/>
                  </a:schemeClr>
                </a:solidFill>
              </a:rPr>
              <a:t>JobRole</a:t>
            </a:r>
            <a:r>
              <a:rPr lang="zh-CN" altLang="en-US" sz="2000" dirty="0">
                <a:solidFill>
                  <a:schemeClr val="accent2">
                    <a:lumMod val="25000"/>
                  </a:schemeClr>
                </a:solidFill>
              </a:rPr>
              <a:t>：工作角色：</a:t>
            </a:r>
            <a:r>
              <a:rPr lang="en-US" altLang="zh-CN" sz="2000" dirty="0">
                <a:solidFill>
                  <a:schemeClr val="accent2">
                    <a:lumMod val="25000"/>
                  </a:schemeClr>
                </a:solidFill>
              </a:rPr>
              <a:t>Sales Executive</a:t>
            </a:r>
            <a:r>
              <a:rPr lang="zh-CN" altLang="en-US" sz="2000" dirty="0">
                <a:solidFill>
                  <a:schemeClr val="accent2">
                    <a:lumMod val="25000"/>
                  </a:schemeClr>
                </a:solidFill>
              </a:rPr>
              <a:t>是销售主管，</a:t>
            </a:r>
            <a:r>
              <a:rPr lang="en-US" altLang="zh-CN" sz="2000" dirty="0">
                <a:solidFill>
                  <a:schemeClr val="accent2">
                    <a:lumMod val="25000"/>
                  </a:schemeClr>
                </a:solidFill>
              </a:rPr>
              <a:t>Research Scientist</a:t>
            </a:r>
            <a:r>
              <a:rPr lang="zh-CN" altLang="en-US" sz="2000" dirty="0">
                <a:solidFill>
                  <a:schemeClr val="accent2">
                    <a:lumMod val="25000"/>
                  </a:schemeClr>
                </a:solidFill>
              </a:rPr>
              <a:t>是科学研究员，</a:t>
            </a:r>
            <a:r>
              <a:rPr lang="en-US" altLang="zh-CN" sz="2000" dirty="0">
                <a:solidFill>
                  <a:schemeClr val="accent2">
                    <a:lumMod val="25000"/>
                  </a:schemeClr>
                </a:solidFill>
              </a:rPr>
              <a:t>Laboratory Technician</a:t>
            </a:r>
            <a:r>
              <a:rPr lang="zh-CN" altLang="en-US" sz="2000" dirty="0">
                <a:solidFill>
                  <a:schemeClr val="accent2">
                    <a:lumMod val="25000"/>
                  </a:schemeClr>
                </a:solidFill>
              </a:rPr>
              <a:t>实验室技术员，</a:t>
            </a:r>
            <a:r>
              <a:rPr lang="en-US" altLang="zh-CN" sz="2000" dirty="0">
                <a:solidFill>
                  <a:schemeClr val="accent2">
                    <a:lumMod val="25000"/>
                  </a:schemeClr>
                </a:solidFill>
              </a:rPr>
              <a:t>Manufacturing Director</a:t>
            </a:r>
            <a:r>
              <a:rPr lang="zh-CN" altLang="en-US" sz="2000" dirty="0">
                <a:solidFill>
                  <a:schemeClr val="accent2">
                    <a:lumMod val="25000"/>
                  </a:schemeClr>
                </a:solidFill>
              </a:rPr>
              <a:t>是制造总监，</a:t>
            </a:r>
            <a:r>
              <a:rPr lang="en-US" altLang="zh-CN" sz="2000" dirty="0">
                <a:solidFill>
                  <a:schemeClr val="accent2">
                    <a:lumMod val="25000"/>
                  </a:schemeClr>
                </a:solidFill>
              </a:rPr>
              <a:t>Healthcare Representative</a:t>
            </a:r>
            <a:r>
              <a:rPr lang="zh-CN" altLang="en-US" sz="2000" dirty="0">
                <a:solidFill>
                  <a:schemeClr val="accent2">
                    <a:lumMod val="25000"/>
                  </a:schemeClr>
                </a:solidFill>
              </a:rPr>
              <a:t>是医疗代表，</a:t>
            </a:r>
            <a:r>
              <a:rPr lang="en-US" altLang="zh-CN" sz="2000" dirty="0">
                <a:solidFill>
                  <a:schemeClr val="accent2">
                    <a:lumMod val="25000"/>
                  </a:schemeClr>
                </a:solidFill>
              </a:rPr>
              <a:t>Manager</a:t>
            </a:r>
            <a:r>
              <a:rPr lang="zh-CN" altLang="en-US" sz="2000" dirty="0">
                <a:solidFill>
                  <a:schemeClr val="accent2">
                    <a:lumMod val="25000"/>
                  </a:schemeClr>
                </a:solidFill>
              </a:rPr>
              <a:t>是经理，</a:t>
            </a:r>
            <a:r>
              <a:rPr lang="en-US" altLang="zh-CN" sz="2000" dirty="0">
                <a:solidFill>
                  <a:schemeClr val="accent2">
                    <a:lumMod val="25000"/>
                  </a:schemeClr>
                </a:solidFill>
              </a:rPr>
              <a:t>Sales Representative</a:t>
            </a:r>
            <a:r>
              <a:rPr lang="zh-CN" altLang="en-US" sz="2000" dirty="0">
                <a:solidFill>
                  <a:schemeClr val="accent2">
                    <a:lumMod val="25000"/>
                  </a:schemeClr>
                </a:solidFill>
              </a:rPr>
              <a:t>是销售代表，</a:t>
            </a:r>
            <a:r>
              <a:rPr lang="en-US" altLang="zh-CN" sz="2000" dirty="0">
                <a:solidFill>
                  <a:schemeClr val="accent2">
                    <a:lumMod val="25000"/>
                  </a:schemeClr>
                </a:solidFill>
              </a:rPr>
              <a:t>Research Director</a:t>
            </a:r>
            <a:r>
              <a:rPr lang="zh-CN" altLang="en-US" sz="2000" dirty="0">
                <a:solidFill>
                  <a:schemeClr val="accent2">
                    <a:lumMod val="25000"/>
                  </a:schemeClr>
                </a:solidFill>
              </a:rPr>
              <a:t>是研究总监，</a:t>
            </a:r>
            <a:r>
              <a:rPr lang="en-US" altLang="zh-CN" sz="2000" dirty="0">
                <a:solidFill>
                  <a:schemeClr val="accent2">
                    <a:lumMod val="25000"/>
                  </a:schemeClr>
                </a:solidFill>
              </a:rPr>
              <a:t>Human Resources</a:t>
            </a:r>
            <a:r>
              <a:rPr lang="zh-CN" altLang="en-US" sz="2000" dirty="0">
                <a:solidFill>
                  <a:schemeClr val="accent2">
                    <a:lumMod val="25000"/>
                  </a:schemeClr>
                </a:solidFill>
              </a:rPr>
              <a:t>是人力资源，</a:t>
            </a:r>
            <a:r>
              <a:rPr lang="zh-CN" altLang="en-US" sz="2000" b="1" dirty="0">
                <a:solidFill>
                  <a:schemeClr val="accent2">
                    <a:lumMod val="25000"/>
                  </a:schemeClr>
                </a:solidFill>
              </a:rPr>
              <a:t>字符表示的标称型属性</a:t>
            </a:r>
            <a:r>
              <a:rPr lang="zh-CN" altLang="en-US" sz="2000" dirty="0">
                <a:solidFill>
                  <a:schemeClr val="accent2">
                    <a:lumMod val="25000"/>
                  </a:schemeClr>
                </a:solidFill>
              </a:rPr>
              <a:t>； </a:t>
            </a:r>
            <a:endParaRPr lang="en-US" altLang="zh-CN" sz="2000" dirty="0">
              <a:solidFill>
                <a:schemeClr val="accent2">
                  <a:lumMod val="25000"/>
                </a:schemeClr>
              </a:solidFill>
            </a:endParaRPr>
          </a:p>
          <a:p>
            <a:r>
              <a:rPr lang="zh-CN" altLang="en-US" sz="2000" dirty="0">
                <a:solidFill>
                  <a:schemeClr val="accent2">
                    <a:lumMod val="25000"/>
                  </a:schemeClr>
                </a:solidFill>
              </a:rPr>
              <a:t>（</a:t>
            </a:r>
            <a:r>
              <a:rPr lang="en-US" altLang="zh-CN" sz="2000" dirty="0">
                <a:solidFill>
                  <a:schemeClr val="accent2">
                    <a:lumMod val="25000"/>
                  </a:schemeClr>
                </a:solidFill>
              </a:rPr>
              <a:t>13</a:t>
            </a:r>
            <a:r>
              <a:rPr lang="zh-CN" altLang="en-US" sz="2000" dirty="0">
                <a:solidFill>
                  <a:schemeClr val="accent2">
                    <a:lumMod val="25000"/>
                  </a:schemeClr>
                </a:solidFill>
              </a:rPr>
              <a:t>）</a:t>
            </a:r>
            <a:r>
              <a:rPr lang="en-US" altLang="zh-CN" sz="2000" dirty="0" err="1">
                <a:solidFill>
                  <a:schemeClr val="accent2">
                    <a:lumMod val="25000"/>
                  </a:schemeClr>
                </a:solidFill>
              </a:rPr>
              <a:t>JobSatisfaction</a:t>
            </a:r>
            <a:r>
              <a:rPr lang="zh-CN" altLang="en-US" sz="2000" dirty="0">
                <a:solidFill>
                  <a:schemeClr val="accent2">
                    <a:lumMod val="25000"/>
                  </a:schemeClr>
                </a:solidFill>
              </a:rPr>
              <a:t>：工作满意度，从</a:t>
            </a:r>
            <a:r>
              <a:rPr lang="en-US" altLang="zh-CN" sz="2000" dirty="0">
                <a:solidFill>
                  <a:schemeClr val="accent2">
                    <a:lumMod val="25000"/>
                  </a:schemeClr>
                </a:solidFill>
              </a:rPr>
              <a:t>1</a:t>
            </a:r>
            <a:r>
              <a:rPr lang="zh-CN" altLang="en-US" sz="2000" dirty="0">
                <a:solidFill>
                  <a:schemeClr val="accent2">
                    <a:lumMod val="25000"/>
                  </a:schemeClr>
                </a:solidFill>
              </a:rPr>
              <a:t>到</a:t>
            </a:r>
            <a:r>
              <a:rPr lang="en-US" altLang="zh-CN" sz="2000" dirty="0">
                <a:solidFill>
                  <a:schemeClr val="accent2">
                    <a:lumMod val="25000"/>
                  </a:schemeClr>
                </a:solidFill>
              </a:rPr>
              <a:t>4</a:t>
            </a:r>
            <a:r>
              <a:rPr lang="zh-CN" altLang="en-US" sz="2000" dirty="0">
                <a:solidFill>
                  <a:schemeClr val="accent2">
                    <a:lumMod val="25000"/>
                  </a:schemeClr>
                </a:solidFill>
              </a:rPr>
              <a:t>，</a:t>
            </a:r>
            <a:r>
              <a:rPr lang="en-US" altLang="zh-CN" sz="2000" dirty="0">
                <a:solidFill>
                  <a:schemeClr val="accent2">
                    <a:lumMod val="25000"/>
                  </a:schemeClr>
                </a:solidFill>
              </a:rPr>
              <a:t>1</a:t>
            </a:r>
            <a:r>
              <a:rPr lang="zh-CN" altLang="en-US" sz="2000" dirty="0">
                <a:solidFill>
                  <a:schemeClr val="accent2">
                    <a:lumMod val="25000"/>
                  </a:schemeClr>
                </a:solidFill>
              </a:rPr>
              <a:t>代表满意程度最低，</a:t>
            </a:r>
            <a:r>
              <a:rPr lang="en-US" altLang="zh-CN" sz="2000" dirty="0">
                <a:solidFill>
                  <a:schemeClr val="accent2">
                    <a:lumMod val="25000"/>
                  </a:schemeClr>
                </a:solidFill>
              </a:rPr>
              <a:t>4</a:t>
            </a:r>
            <a:r>
              <a:rPr lang="zh-CN" altLang="en-US" sz="2000" dirty="0">
                <a:solidFill>
                  <a:schemeClr val="accent2">
                    <a:lumMod val="25000"/>
                  </a:schemeClr>
                </a:solidFill>
              </a:rPr>
              <a:t>代表满意程度最高，</a:t>
            </a:r>
            <a:r>
              <a:rPr lang="zh-CN" altLang="en-US" sz="2000" b="1" dirty="0">
                <a:solidFill>
                  <a:schemeClr val="accent2">
                    <a:lumMod val="25000"/>
                  </a:schemeClr>
                </a:solidFill>
              </a:rPr>
              <a:t>序数型属性</a:t>
            </a:r>
            <a:r>
              <a:rPr lang="zh-CN" altLang="en-US" sz="2000" dirty="0">
                <a:solidFill>
                  <a:schemeClr val="accent2">
                    <a:lumMod val="25000"/>
                  </a:schemeClr>
                </a:solidFill>
              </a:rPr>
              <a:t>； </a:t>
            </a:r>
            <a:endParaRPr lang="en-US" altLang="zh-CN" sz="2000" dirty="0">
              <a:solidFill>
                <a:schemeClr val="accent2">
                  <a:lumMod val="25000"/>
                </a:schemeClr>
              </a:solidFill>
            </a:endParaRPr>
          </a:p>
          <a:p>
            <a:r>
              <a:rPr lang="zh-CN" altLang="en-US" sz="2000" dirty="0">
                <a:solidFill>
                  <a:schemeClr val="accent2">
                    <a:lumMod val="25000"/>
                  </a:schemeClr>
                </a:solidFill>
              </a:rPr>
              <a:t>（</a:t>
            </a:r>
            <a:r>
              <a:rPr lang="en-US" altLang="zh-CN" sz="2000" dirty="0">
                <a:solidFill>
                  <a:schemeClr val="accent2">
                    <a:lumMod val="25000"/>
                  </a:schemeClr>
                </a:solidFill>
              </a:rPr>
              <a:t>14</a:t>
            </a:r>
            <a:r>
              <a:rPr lang="zh-CN" altLang="en-US" sz="2000" dirty="0">
                <a:solidFill>
                  <a:schemeClr val="accent2">
                    <a:lumMod val="25000"/>
                  </a:schemeClr>
                </a:solidFill>
              </a:rPr>
              <a:t>）</a:t>
            </a:r>
            <a:r>
              <a:rPr lang="en-US" altLang="zh-CN" sz="2000" dirty="0" err="1">
                <a:solidFill>
                  <a:schemeClr val="accent2">
                    <a:lumMod val="25000"/>
                  </a:schemeClr>
                </a:solidFill>
              </a:rPr>
              <a:t>MaritalStatus</a:t>
            </a:r>
            <a:r>
              <a:rPr lang="zh-CN" altLang="en-US" sz="2000" dirty="0">
                <a:solidFill>
                  <a:schemeClr val="accent2">
                    <a:lumMod val="25000"/>
                  </a:schemeClr>
                </a:solidFill>
              </a:rPr>
              <a:t>：员工婚姻状况，</a:t>
            </a:r>
            <a:r>
              <a:rPr lang="en-US" altLang="zh-CN" sz="2000" dirty="0">
                <a:solidFill>
                  <a:schemeClr val="accent2">
                    <a:lumMod val="25000"/>
                  </a:schemeClr>
                </a:solidFill>
              </a:rPr>
              <a:t>Single</a:t>
            </a:r>
            <a:r>
              <a:rPr lang="zh-CN" altLang="en-US" sz="2000" dirty="0">
                <a:solidFill>
                  <a:schemeClr val="accent2">
                    <a:lumMod val="25000"/>
                  </a:schemeClr>
                </a:solidFill>
              </a:rPr>
              <a:t>代表单身，</a:t>
            </a:r>
            <a:r>
              <a:rPr lang="en-US" altLang="zh-CN" sz="2000" dirty="0">
                <a:solidFill>
                  <a:schemeClr val="accent2">
                    <a:lumMod val="25000"/>
                  </a:schemeClr>
                </a:solidFill>
              </a:rPr>
              <a:t>Married</a:t>
            </a:r>
            <a:r>
              <a:rPr lang="zh-CN" altLang="en-US" sz="2000" dirty="0">
                <a:solidFill>
                  <a:schemeClr val="accent2">
                    <a:lumMod val="25000"/>
                  </a:schemeClr>
                </a:solidFill>
              </a:rPr>
              <a:t>代表已婚，</a:t>
            </a:r>
            <a:r>
              <a:rPr lang="en-US" altLang="zh-CN" sz="2000" dirty="0">
                <a:solidFill>
                  <a:schemeClr val="accent2">
                    <a:lumMod val="25000"/>
                  </a:schemeClr>
                </a:solidFill>
              </a:rPr>
              <a:t>Divorced</a:t>
            </a:r>
            <a:r>
              <a:rPr lang="zh-CN" altLang="en-US" sz="2000" dirty="0">
                <a:solidFill>
                  <a:schemeClr val="accent2">
                    <a:lumMod val="25000"/>
                  </a:schemeClr>
                </a:solidFill>
              </a:rPr>
              <a:t>代表离婚，</a:t>
            </a:r>
            <a:r>
              <a:rPr lang="zh-CN" altLang="en-US" sz="2000" b="1" dirty="0">
                <a:solidFill>
                  <a:schemeClr val="accent2">
                    <a:lumMod val="25000"/>
                  </a:schemeClr>
                </a:solidFill>
              </a:rPr>
              <a:t>字符表示的标称型属性</a:t>
            </a:r>
            <a:r>
              <a:rPr lang="zh-CN" altLang="en-US" sz="2000" dirty="0">
                <a:solidFill>
                  <a:schemeClr val="accent2">
                    <a:lumMod val="25000"/>
                  </a:schemeClr>
                </a:solidFill>
              </a:rPr>
              <a:t>； </a:t>
            </a:r>
            <a:endParaRPr lang="en-US" altLang="zh-CN" sz="2000" dirty="0">
              <a:solidFill>
                <a:schemeClr val="accent2">
                  <a:lumMod val="25000"/>
                </a:schemeClr>
              </a:solidFill>
            </a:endParaRPr>
          </a:p>
          <a:p>
            <a:r>
              <a:rPr lang="zh-CN" altLang="en-US" sz="2000" dirty="0">
                <a:solidFill>
                  <a:schemeClr val="accent2">
                    <a:lumMod val="25000"/>
                  </a:schemeClr>
                </a:solidFill>
              </a:rPr>
              <a:t>（</a:t>
            </a:r>
            <a:r>
              <a:rPr lang="en-US" altLang="zh-CN" sz="2000" dirty="0">
                <a:solidFill>
                  <a:schemeClr val="accent2">
                    <a:lumMod val="25000"/>
                  </a:schemeClr>
                </a:solidFill>
              </a:rPr>
              <a:t>15</a:t>
            </a:r>
            <a:r>
              <a:rPr lang="zh-CN" altLang="en-US" sz="2000" dirty="0">
                <a:solidFill>
                  <a:schemeClr val="accent2">
                    <a:lumMod val="25000"/>
                  </a:schemeClr>
                </a:solidFill>
              </a:rPr>
              <a:t>）</a:t>
            </a:r>
            <a:r>
              <a:rPr lang="en-US" altLang="zh-CN" sz="2000" dirty="0" err="1">
                <a:solidFill>
                  <a:schemeClr val="accent2">
                    <a:lumMod val="25000"/>
                  </a:schemeClr>
                </a:solidFill>
              </a:rPr>
              <a:t>MonthlyIncome</a:t>
            </a:r>
            <a:r>
              <a:rPr lang="zh-CN" altLang="en-US" sz="2000" dirty="0">
                <a:solidFill>
                  <a:schemeClr val="accent2">
                    <a:lumMod val="25000"/>
                  </a:schemeClr>
                </a:solidFill>
              </a:rPr>
              <a:t>：员工月收入，范围在</a:t>
            </a:r>
            <a:r>
              <a:rPr lang="en-US" altLang="zh-CN" sz="2000" dirty="0">
                <a:solidFill>
                  <a:schemeClr val="accent2">
                    <a:lumMod val="25000"/>
                  </a:schemeClr>
                </a:solidFill>
              </a:rPr>
              <a:t>1009</a:t>
            </a:r>
            <a:r>
              <a:rPr lang="zh-CN" altLang="en-US" sz="2000" dirty="0">
                <a:solidFill>
                  <a:schemeClr val="accent2">
                    <a:lumMod val="25000"/>
                  </a:schemeClr>
                </a:solidFill>
              </a:rPr>
              <a:t>到</a:t>
            </a:r>
            <a:r>
              <a:rPr lang="en-US" altLang="zh-CN" sz="2000" dirty="0">
                <a:solidFill>
                  <a:schemeClr val="accent2">
                    <a:lumMod val="25000"/>
                  </a:schemeClr>
                </a:solidFill>
              </a:rPr>
              <a:t>19999</a:t>
            </a:r>
            <a:r>
              <a:rPr lang="zh-CN" altLang="en-US" sz="2000" dirty="0">
                <a:solidFill>
                  <a:schemeClr val="accent2">
                    <a:lumMod val="25000"/>
                  </a:schemeClr>
                </a:solidFill>
              </a:rPr>
              <a:t>之间，</a:t>
            </a:r>
            <a:r>
              <a:rPr lang="zh-CN" altLang="en-US" sz="2000" b="1" dirty="0">
                <a:solidFill>
                  <a:schemeClr val="accent2">
                    <a:lumMod val="25000"/>
                  </a:schemeClr>
                </a:solidFill>
              </a:rPr>
              <a:t>比率型属性</a:t>
            </a:r>
            <a:r>
              <a:rPr lang="zh-CN" altLang="en-US" sz="2000" dirty="0">
                <a:solidFill>
                  <a:schemeClr val="accent2">
                    <a:lumMod val="25000"/>
                  </a:schemeClr>
                </a:solidFill>
              </a:rPr>
              <a:t>；</a:t>
            </a:r>
            <a:endParaRPr lang="en-US" altLang="zh-CN" sz="2000" dirty="0">
              <a:solidFill>
                <a:schemeClr val="accent2">
                  <a:lumMod val="25000"/>
                </a:schemeClr>
              </a:solidFill>
            </a:endParaRPr>
          </a:p>
          <a:p>
            <a:r>
              <a:rPr lang="zh-CN" altLang="en-US" sz="2000" dirty="0">
                <a:solidFill>
                  <a:schemeClr val="accent2">
                    <a:lumMod val="25000"/>
                  </a:schemeClr>
                </a:solidFill>
              </a:rPr>
              <a:t>（</a:t>
            </a:r>
            <a:r>
              <a:rPr lang="en-US" altLang="zh-CN" sz="2000" dirty="0">
                <a:solidFill>
                  <a:schemeClr val="accent2">
                    <a:lumMod val="25000"/>
                  </a:schemeClr>
                </a:solidFill>
              </a:rPr>
              <a:t>16</a:t>
            </a:r>
            <a:r>
              <a:rPr lang="zh-CN" altLang="en-US" sz="2000" dirty="0">
                <a:solidFill>
                  <a:schemeClr val="accent2">
                    <a:lumMod val="25000"/>
                  </a:schemeClr>
                </a:solidFill>
              </a:rPr>
              <a:t>）</a:t>
            </a:r>
            <a:r>
              <a:rPr lang="en-US" altLang="zh-CN" sz="2000" dirty="0" err="1">
                <a:solidFill>
                  <a:schemeClr val="accent2">
                    <a:lumMod val="25000"/>
                  </a:schemeClr>
                </a:solidFill>
              </a:rPr>
              <a:t>NumCompaniesWorked</a:t>
            </a:r>
            <a:r>
              <a:rPr lang="zh-CN" altLang="en-US" sz="2000" dirty="0">
                <a:solidFill>
                  <a:schemeClr val="accent2">
                    <a:lumMod val="25000"/>
                  </a:schemeClr>
                </a:solidFill>
              </a:rPr>
              <a:t>：员工曾经工作过的公司数，</a:t>
            </a:r>
            <a:r>
              <a:rPr lang="zh-CN" altLang="en-US" sz="2000" b="1" dirty="0">
                <a:solidFill>
                  <a:schemeClr val="accent2">
                    <a:lumMod val="25000"/>
                  </a:schemeClr>
                </a:solidFill>
              </a:rPr>
              <a:t>比率型属性</a:t>
            </a:r>
            <a:r>
              <a:rPr lang="zh-CN" altLang="en-US" sz="2000" dirty="0">
                <a:solidFill>
                  <a:schemeClr val="accent2">
                    <a:lumMod val="25000"/>
                  </a:schemeClr>
                </a:solidFill>
              </a:rPr>
              <a:t>； </a:t>
            </a:r>
            <a:endParaRPr lang="en-US" altLang="zh-CN" sz="2000" dirty="0">
              <a:solidFill>
                <a:schemeClr val="accent2">
                  <a:lumMod val="25000"/>
                </a:schemeClr>
              </a:solidFill>
            </a:endParaRPr>
          </a:p>
          <a:p>
            <a:r>
              <a:rPr lang="zh-CN" altLang="en-US" sz="2000" dirty="0">
                <a:solidFill>
                  <a:schemeClr val="accent2">
                    <a:lumMod val="25000"/>
                  </a:schemeClr>
                </a:solidFill>
              </a:rPr>
              <a:t>（</a:t>
            </a:r>
            <a:r>
              <a:rPr lang="en-US" altLang="zh-CN" sz="2000" dirty="0">
                <a:solidFill>
                  <a:schemeClr val="accent2">
                    <a:lumMod val="25000"/>
                  </a:schemeClr>
                </a:solidFill>
              </a:rPr>
              <a:t>17</a:t>
            </a:r>
            <a:r>
              <a:rPr lang="zh-CN" altLang="en-US" sz="2000" dirty="0">
                <a:solidFill>
                  <a:schemeClr val="accent2">
                    <a:lumMod val="25000"/>
                  </a:schemeClr>
                </a:solidFill>
              </a:rPr>
              <a:t>）</a:t>
            </a:r>
            <a:r>
              <a:rPr lang="en-US" altLang="zh-CN" sz="2000" dirty="0">
                <a:solidFill>
                  <a:schemeClr val="accent2">
                    <a:lumMod val="25000"/>
                  </a:schemeClr>
                </a:solidFill>
              </a:rPr>
              <a:t>Over18</a:t>
            </a:r>
            <a:r>
              <a:rPr lang="zh-CN" altLang="en-US" sz="2000" dirty="0">
                <a:solidFill>
                  <a:schemeClr val="accent2">
                    <a:lumMod val="25000"/>
                  </a:schemeClr>
                </a:solidFill>
              </a:rPr>
              <a:t>：年龄是否超过</a:t>
            </a:r>
            <a:r>
              <a:rPr lang="en-US" altLang="zh-CN" sz="2000" dirty="0">
                <a:solidFill>
                  <a:schemeClr val="accent2">
                    <a:lumMod val="25000"/>
                  </a:schemeClr>
                </a:solidFill>
              </a:rPr>
              <a:t>18</a:t>
            </a:r>
            <a:r>
              <a:rPr lang="zh-CN" altLang="en-US" sz="2000" dirty="0">
                <a:solidFill>
                  <a:schemeClr val="accent2">
                    <a:lumMod val="25000"/>
                  </a:schemeClr>
                </a:solidFill>
              </a:rPr>
              <a:t>岁，</a:t>
            </a:r>
            <a:r>
              <a:rPr lang="en-US" altLang="zh-CN" sz="2000" dirty="0">
                <a:solidFill>
                  <a:schemeClr val="accent2">
                    <a:lumMod val="25000"/>
                  </a:schemeClr>
                </a:solidFill>
              </a:rPr>
              <a:t>Y</a:t>
            </a:r>
            <a:r>
              <a:rPr lang="zh-CN" altLang="en-US" sz="2000" dirty="0">
                <a:solidFill>
                  <a:schemeClr val="accent2">
                    <a:lumMod val="25000"/>
                  </a:schemeClr>
                </a:solidFill>
              </a:rPr>
              <a:t>表示超过，</a:t>
            </a:r>
            <a:r>
              <a:rPr lang="en-US" altLang="zh-CN" sz="2000" dirty="0">
                <a:solidFill>
                  <a:schemeClr val="accent2">
                    <a:lumMod val="25000"/>
                  </a:schemeClr>
                </a:solidFill>
              </a:rPr>
              <a:t>N</a:t>
            </a:r>
            <a:r>
              <a:rPr lang="zh-CN" altLang="en-US" sz="2000" dirty="0">
                <a:solidFill>
                  <a:schemeClr val="accent2">
                    <a:lumMod val="25000"/>
                  </a:schemeClr>
                </a:solidFill>
              </a:rPr>
              <a:t>表示不超过，</a:t>
            </a:r>
            <a:r>
              <a:rPr lang="zh-CN" altLang="en-US" sz="2000" b="1" dirty="0">
                <a:solidFill>
                  <a:schemeClr val="accent2">
                    <a:lumMod val="25000"/>
                  </a:schemeClr>
                </a:solidFill>
              </a:rPr>
              <a:t>字符表示的二进制型属性</a:t>
            </a:r>
            <a:r>
              <a:rPr lang="zh-CN" altLang="en-US" sz="2000" dirty="0">
                <a:solidFill>
                  <a:schemeClr val="accent2">
                    <a:lumMod val="25000"/>
                  </a:schemeClr>
                </a:solidFill>
              </a:rPr>
              <a:t>； </a:t>
            </a:r>
            <a:endParaRPr lang="en-US" altLang="zh-CN" sz="2000" dirty="0">
              <a:solidFill>
                <a:schemeClr val="accent2">
                  <a:lumMod val="25000"/>
                </a:schemeClr>
              </a:solidFill>
            </a:endParaRPr>
          </a:p>
          <a:p>
            <a:r>
              <a:rPr lang="zh-CN" altLang="en-US" sz="2000" dirty="0">
                <a:solidFill>
                  <a:schemeClr val="accent2">
                    <a:lumMod val="25000"/>
                  </a:schemeClr>
                </a:solidFill>
              </a:rPr>
              <a:t>（</a:t>
            </a:r>
            <a:r>
              <a:rPr lang="en-US" altLang="zh-CN" sz="2000" dirty="0">
                <a:solidFill>
                  <a:schemeClr val="accent2">
                    <a:lumMod val="25000"/>
                  </a:schemeClr>
                </a:solidFill>
              </a:rPr>
              <a:t>18</a:t>
            </a:r>
            <a:r>
              <a:rPr lang="zh-CN" altLang="en-US" sz="2000" dirty="0">
                <a:solidFill>
                  <a:schemeClr val="accent2">
                    <a:lumMod val="25000"/>
                  </a:schemeClr>
                </a:solidFill>
              </a:rPr>
              <a:t>）</a:t>
            </a:r>
            <a:r>
              <a:rPr lang="en-US" altLang="zh-CN" sz="2000" dirty="0" err="1">
                <a:solidFill>
                  <a:schemeClr val="accent2">
                    <a:lumMod val="25000"/>
                  </a:schemeClr>
                </a:solidFill>
              </a:rPr>
              <a:t>OverTime</a:t>
            </a:r>
            <a:r>
              <a:rPr lang="zh-CN" altLang="en-US" sz="2000" dirty="0">
                <a:solidFill>
                  <a:schemeClr val="accent2">
                    <a:lumMod val="25000"/>
                  </a:schemeClr>
                </a:solidFill>
              </a:rPr>
              <a:t>：是否加班，</a:t>
            </a:r>
            <a:r>
              <a:rPr lang="en-US" altLang="zh-CN" sz="2000" dirty="0">
                <a:solidFill>
                  <a:schemeClr val="accent2">
                    <a:lumMod val="25000"/>
                  </a:schemeClr>
                </a:solidFill>
              </a:rPr>
              <a:t>Yes</a:t>
            </a:r>
            <a:r>
              <a:rPr lang="zh-CN" altLang="en-US" sz="2000" dirty="0">
                <a:solidFill>
                  <a:schemeClr val="accent2">
                    <a:lumMod val="25000"/>
                  </a:schemeClr>
                </a:solidFill>
              </a:rPr>
              <a:t>表示加班，</a:t>
            </a:r>
            <a:r>
              <a:rPr lang="en-US" altLang="zh-CN" sz="2000" dirty="0">
                <a:solidFill>
                  <a:schemeClr val="accent2">
                    <a:lumMod val="25000"/>
                  </a:schemeClr>
                </a:solidFill>
              </a:rPr>
              <a:t>No</a:t>
            </a:r>
            <a:r>
              <a:rPr lang="zh-CN" altLang="en-US" sz="2000" dirty="0">
                <a:solidFill>
                  <a:schemeClr val="accent2">
                    <a:lumMod val="25000"/>
                  </a:schemeClr>
                </a:solidFill>
              </a:rPr>
              <a:t>表示不加班，</a:t>
            </a:r>
            <a:r>
              <a:rPr lang="zh-CN" altLang="en-US" sz="2000" b="1" dirty="0">
                <a:solidFill>
                  <a:schemeClr val="accent2">
                    <a:lumMod val="25000"/>
                  </a:schemeClr>
                </a:solidFill>
              </a:rPr>
              <a:t>字符表示的二进制型属性</a:t>
            </a:r>
            <a:r>
              <a:rPr lang="zh-CN" altLang="en-US" sz="2000" dirty="0">
                <a:solidFill>
                  <a:schemeClr val="accent2">
                    <a:lumMod val="25000"/>
                  </a:schemeClr>
                </a:solidFill>
              </a:rPr>
              <a:t>； </a:t>
            </a:r>
            <a:endParaRPr lang="en-US" altLang="zh-CN" sz="2000" dirty="0">
              <a:solidFill>
                <a:schemeClr val="accent2">
                  <a:lumMod val="25000"/>
                </a:schemeClr>
              </a:solidFill>
            </a:endParaRPr>
          </a:p>
          <a:p>
            <a:r>
              <a:rPr lang="zh-CN" altLang="en-US" sz="2000" dirty="0">
                <a:solidFill>
                  <a:schemeClr val="accent2">
                    <a:lumMod val="25000"/>
                  </a:schemeClr>
                </a:solidFill>
              </a:rPr>
              <a:t>（</a:t>
            </a:r>
            <a:r>
              <a:rPr lang="en-US" altLang="zh-CN" sz="2000" dirty="0">
                <a:solidFill>
                  <a:schemeClr val="accent2">
                    <a:lumMod val="25000"/>
                  </a:schemeClr>
                </a:solidFill>
              </a:rPr>
              <a:t>19</a:t>
            </a:r>
            <a:r>
              <a:rPr lang="zh-CN" altLang="en-US" sz="2000" dirty="0">
                <a:solidFill>
                  <a:schemeClr val="accent2">
                    <a:lumMod val="25000"/>
                  </a:schemeClr>
                </a:solidFill>
              </a:rPr>
              <a:t>）</a:t>
            </a:r>
            <a:r>
              <a:rPr lang="en-US" altLang="zh-CN" sz="2000" dirty="0" err="1">
                <a:solidFill>
                  <a:schemeClr val="accent2">
                    <a:lumMod val="25000"/>
                  </a:schemeClr>
                </a:solidFill>
              </a:rPr>
              <a:t>PercentSalaryHike</a:t>
            </a:r>
            <a:r>
              <a:rPr lang="zh-CN" altLang="en-US" sz="2000" dirty="0">
                <a:solidFill>
                  <a:schemeClr val="accent2">
                    <a:lumMod val="25000"/>
                  </a:schemeClr>
                </a:solidFill>
              </a:rPr>
              <a:t>：工资提高的百分比，范围在</a:t>
            </a:r>
            <a:r>
              <a:rPr lang="en-US" altLang="zh-CN" sz="2000" dirty="0">
                <a:solidFill>
                  <a:schemeClr val="accent2">
                    <a:lumMod val="25000"/>
                  </a:schemeClr>
                </a:solidFill>
              </a:rPr>
              <a:t>11</a:t>
            </a:r>
            <a:r>
              <a:rPr lang="zh-CN" altLang="en-US" sz="2000" dirty="0">
                <a:solidFill>
                  <a:schemeClr val="accent2">
                    <a:lumMod val="25000"/>
                  </a:schemeClr>
                </a:solidFill>
              </a:rPr>
              <a:t>到</a:t>
            </a:r>
            <a:r>
              <a:rPr lang="en-US" altLang="zh-CN" sz="2000" dirty="0">
                <a:solidFill>
                  <a:schemeClr val="accent2">
                    <a:lumMod val="25000"/>
                  </a:schemeClr>
                </a:solidFill>
              </a:rPr>
              <a:t>25</a:t>
            </a:r>
            <a:r>
              <a:rPr lang="zh-CN" altLang="en-US" sz="2000" dirty="0">
                <a:solidFill>
                  <a:schemeClr val="accent2">
                    <a:lumMod val="25000"/>
                  </a:schemeClr>
                </a:solidFill>
              </a:rPr>
              <a:t>之间，</a:t>
            </a:r>
            <a:r>
              <a:rPr lang="zh-CN" altLang="en-US" sz="2000" b="1" dirty="0">
                <a:solidFill>
                  <a:schemeClr val="accent2">
                    <a:lumMod val="25000"/>
                  </a:schemeClr>
                </a:solidFill>
              </a:rPr>
              <a:t>比率型属性</a:t>
            </a:r>
            <a:r>
              <a:rPr lang="zh-CN" altLang="en-US" sz="2000" dirty="0">
                <a:solidFill>
                  <a:schemeClr val="accent2">
                    <a:lumMod val="25000"/>
                  </a:schemeClr>
                </a:solidFill>
              </a:rPr>
              <a:t>； </a:t>
            </a:r>
            <a:endParaRPr lang="en-US" altLang="zh-CN" sz="2000" dirty="0">
              <a:solidFill>
                <a:schemeClr val="accent2">
                  <a:lumMod val="25000"/>
                </a:schemeClr>
              </a:solidFill>
            </a:endParaRPr>
          </a:p>
          <a:p>
            <a:endParaRPr lang="en-US" altLang="zh-CN" sz="2000" dirty="0">
              <a:solidFill>
                <a:schemeClr val="accent2">
                  <a:lumMod val="25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竞赛简介</a:t>
            </a:r>
          </a:p>
        </p:txBody>
      </p:sp>
      <p:sp>
        <p:nvSpPr>
          <p:cNvPr id="41" name="文本框 40"/>
          <p:cNvSpPr txBox="1"/>
          <p:nvPr/>
        </p:nvSpPr>
        <p:spPr>
          <a:xfrm>
            <a:off x="509358" y="1033107"/>
            <a:ext cx="263619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rPr>
              <a:t>任务与数据</a:t>
            </a:r>
          </a:p>
        </p:txBody>
      </p:sp>
      <p:sp>
        <p:nvSpPr>
          <p:cNvPr id="29" name="文本框 28">
            <a:extLst>
              <a:ext uri="{FF2B5EF4-FFF2-40B4-BE49-F238E27FC236}">
                <a16:creationId xmlns:a16="http://schemas.microsoft.com/office/drawing/2014/main" id="{AEB02498-5BAA-477C-B081-6802C10B76FD}"/>
              </a:ext>
            </a:extLst>
          </p:cNvPr>
          <p:cNvSpPr txBox="1"/>
          <p:nvPr/>
        </p:nvSpPr>
        <p:spPr>
          <a:xfrm>
            <a:off x="220493" y="1554381"/>
            <a:ext cx="11751013" cy="6263253"/>
          </a:xfrm>
          <a:prstGeom prst="rect">
            <a:avLst/>
          </a:prstGeom>
          <a:noFill/>
        </p:spPr>
        <p:txBody>
          <a:bodyPr wrap="square" rtlCol="0">
            <a:spAutoFit/>
          </a:bodyPr>
          <a:lstStyle/>
          <a:p>
            <a:r>
              <a:rPr lang="zh-CN" altLang="en-US" sz="1900" dirty="0">
                <a:solidFill>
                  <a:schemeClr val="accent2">
                    <a:lumMod val="25000"/>
                  </a:schemeClr>
                </a:solidFill>
              </a:rPr>
              <a:t>（</a:t>
            </a:r>
            <a:r>
              <a:rPr lang="en-US" altLang="zh-CN" sz="1900" dirty="0">
                <a:solidFill>
                  <a:schemeClr val="accent2">
                    <a:lumMod val="25000"/>
                  </a:schemeClr>
                </a:solidFill>
              </a:rPr>
              <a:t>20</a:t>
            </a:r>
            <a:r>
              <a:rPr lang="zh-CN" altLang="en-US" sz="1900" dirty="0">
                <a:solidFill>
                  <a:schemeClr val="accent2">
                    <a:lumMod val="25000"/>
                  </a:schemeClr>
                </a:solidFill>
              </a:rPr>
              <a:t>）</a:t>
            </a:r>
            <a:r>
              <a:rPr lang="en-US" altLang="zh-CN" sz="1900" dirty="0" err="1">
                <a:solidFill>
                  <a:schemeClr val="accent2">
                    <a:lumMod val="25000"/>
                  </a:schemeClr>
                </a:solidFill>
              </a:rPr>
              <a:t>PerformanceRating</a:t>
            </a:r>
            <a:r>
              <a:rPr lang="zh-CN" altLang="en-US" sz="1900" dirty="0">
                <a:solidFill>
                  <a:schemeClr val="accent2">
                    <a:lumMod val="25000"/>
                  </a:schemeClr>
                </a:solidFill>
              </a:rPr>
              <a:t>：绩效评估，取值为</a:t>
            </a:r>
            <a:r>
              <a:rPr lang="en-US" altLang="zh-CN" sz="1900" dirty="0">
                <a:solidFill>
                  <a:schemeClr val="accent2">
                    <a:lumMod val="25000"/>
                  </a:schemeClr>
                </a:solidFill>
              </a:rPr>
              <a:t>3</a:t>
            </a:r>
            <a:r>
              <a:rPr lang="zh-CN" altLang="en-US" sz="1900" dirty="0">
                <a:solidFill>
                  <a:schemeClr val="accent2">
                    <a:lumMod val="25000"/>
                  </a:schemeClr>
                </a:solidFill>
              </a:rPr>
              <a:t>和</a:t>
            </a:r>
            <a:r>
              <a:rPr lang="en-US" altLang="zh-CN" sz="1900" dirty="0">
                <a:solidFill>
                  <a:schemeClr val="accent2">
                    <a:lumMod val="25000"/>
                  </a:schemeClr>
                </a:solidFill>
              </a:rPr>
              <a:t>4</a:t>
            </a:r>
            <a:r>
              <a:rPr lang="zh-CN" altLang="en-US" sz="1900" dirty="0">
                <a:solidFill>
                  <a:schemeClr val="accent2">
                    <a:lumMod val="25000"/>
                  </a:schemeClr>
                </a:solidFill>
              </a:rPr>
              <a:t>，</a:t>
            </a:r>
            <a:r>
              <a:rPr lang="zh-CN" altLang="en-US" sz="1900" b="1" dirty="0">
                <a:solidFill>
                  <a:schemeClr val="accent2">
                    <a:lumMod val="25000"/>
                  </a:schemeClr>
                </a:solidFill>
              </a:rPr>
              <a:t>序数型属性</a:t>
            </a:r>
            <a:r>
              <a:rPr lang="zh-CN" altLang="en-US" sz="1900" dirty="0">
                <a:solidFill>
                  <a:schemeClr val="accent2">
                    <a:lumMod val="25000"/>
                  </a:schemeClr>
                </a:solidFill>
              </a:rPr>
              <a:t>；</a:t>
            </a:r>
            <a:endParaRPr lang="en-US" altLang="zh-CN" sz="1900" dirty="0">
              <a:solidFill>
                <a:schemeClr val="accent2">
                  <a:lumMod val="25000"/>
                </a:schemeClr>
              </a:solidFill>
            </a:endParaRPr>
          </a:p>
          <a:p>
            <a:r>
              <a:rPr lang="zh-CN" altLang="en-US" sz="1900" dirty="0">
                <a:solidFill>
                  <a:schemeClr val="accent2">
                    <a:lumMod val="25000"/>
                  </a:schemeClr>
                </a:solidFill>
              </a:rPr>
              <a:t>（</a:t>
            </a:r>
            <a:r>
              <a:rPr lang="en-US" altLang="zh-CN" sz="1900" dirty="0">
                <a:solidFill>
                  <a:schemeClr val="accent2">
                    <a:lumMod val="25000"/>
                  </a:schemeClr>
                </a:solidFill>
              </a:rPr>
              <a:t>21</a:t>
            </a:r>
            <a:r>
              <a:rPr lang="zh-CN" altLang="en-US" sz="1900" dirty="0">
                <a:solidFill>
                  <a:schemeClr val="accent2">
                    <a:lumMod val="25000"/>
                  </a:schemeClr>
                </a:solidFill>
              </a:rPr>
              <a:t>）</a:t>
            </a:r>
            <a:r>
              <a:rPr lang="en-US" altLang="zh-CN" sz="1900" dirty="0" err="1">
                <a:solidFill>
                  <a:schemeClr val="accent2">
                    <a:lumMod val="25000"/>
                  </a:schemeClr>
                </a:solidFill>
              </a:rPr>
              <a:t>RelationshipSatisfaction</a:t>
            </a:r>
            <a:r>
              <a:rPr lang="zh-CN" altLang="en-US" sz="1900" dirty="0">
                <a:solidFill>
                  <a:schemeClr val="accent2">
                    <a:lumMod val="25000"/>
                  </a:schemeClr>
                </a:solidFill>
              </a:rPr>
              <a:t>：关系满意度，从</a:t>
            </a:r>
            <a:r>
              <a:rPr lang="en-US" altLang="zh-CN" sz="1900" dirty="0">
                <a:solidFill>
                  <a:schemeClr val="accent2">
                    <a:lumMod val="25000"/>
                  </a:schemeClr>
                </a:solidFill>
              </a:rPr>
              <a:t>1</a:t>
            </a:r>
            <a:r>
              <a:rPr lang="zh-CN" altLang="en-US" sz="1900" dirty="0">
                <a:solidFill>
                  <a:schemeClr val="accent2">
                    <a:lumMod val="25000"/>
                  </a:schemeClr>
                </a:solidFill>
              </a:rPr>
              <a:t>到</a:t>
            </a:r>
            <a:r>
              <a:rPr lang="en-US" altLang="zh-CN" sz="1900" dirty="0">
                <a:solidFill>
                  <a:schemeClr val="accent2">
                    <a:lumMod val="25000"/>
                  </a:schemeClr>
                </a:solidFill>
              </a:rPr>
              <a:t>4</a:t>
            </a:r>
            <a:r>
              <a:rPr lang="zh-CN" altLang="en-US" sz="1900" dirty="0">
                <a:solidFill>
                  <a:schemeClr val="accent2">
                    <a:lumMod val="25000"/>
                  </a:schemeClr>
                </a:solidFill>
              </a:rPr>
              <a:t>，</a:t>
            </a:r>
            <a:r>
              <a:rPr lang="en-US" altLang="zh-CN" sz="1900" dirty="0">
                <a:solidFill>
                  <a:schemeClr val="accent2">
                    <a:lumMod val="25000"/>
                  </a:schemeClr>
                </a:solidFill>
              </a:rPr>
              <a:t>1</a:t>
            </a:r>
            <a:r>
              <a:rPr lang="zh-CN" altLang="en-US" sz="1900" dirty="0">
                <a:solidFill>
                  <a:schemeClr val="accent2">
                    <a:lumMod val="25000"/>
                  </a:schemeClr>
                </a:solidFill>
              </a:rPr>
              <a:t>表示满意度最低，</a:t>
            </a:r>
            <a:r>
              <a:rPr lang="en-US" altLang="zh-CN" sz="1900" dirty="0">
                <a:solidFill>
                  <a:schemeClr val="accent2">
                    <a:lumMod val="25000"/>
                  </a:schemeClr>
                </a:solidFill>
              </a:rPr>
              <a:t>4</a:t>
            </a:r>
            <a:r>
              <a:rPr lang="zh-CN" altLang="en-US" sz="1900" dirty="0">
                <a:solidFill>
                  <a:schemeClr val="accent2">
                    <a:lumMod val="25000"/>
                  </a:schemeClr>
                </a:solidFill>
              </a:rPr>
              <a:t>表示满意度最高，</a:t>
            </a:r>
            <a:r>
              <a:rPr lang="zh-CN" altLang="en-US" sz="1900" b="1" dirty="0">
                <a:solidFill>
                  <a:schemeClr val="accent2">
                    <a:lumMod val="25000"/>
                  </a:schemeClr>
                </a:solidFill>
              </a:rPr>
              <a:t>序数型属性</a:t>
            </a:r>
            <a:r>
              <a:rPr lang="zh-CN" altLang="en-US" sz="1900" dirty="0">
                <a:solidFill>
                  <a:schemeClr val="accent2">
                    <a:lumMod val="25000"/>
                  </a:schemeClr>
                </a:solidFill>
              </a:rPr>
              <a:t>； </a:t>
            </a:r>
            <a:endParaRPr lang="en-US" altLang="zh-CN" sz="1900" dirty="0">
              <a:solidFill>
                <a:schemeClr val="accent2">
                  <a:lumMod val="25000"/>
                </a:schemeClr>
              </a:solidFill>
            </a:endParaRPr>
          </a:p>
          <a:p>
            <a:r>
              <a:rPr lang="zh-CN" altLang="en-US" sz="1900" dirty="0">
                <a:solidFill>
                  <a:schemeClr val="accent2">
                    <a:lumMod val="25000"/>
                  </a:schemeClr>
                </a:solidFill>
              </a:rPr>
              <a:t>（</a:t>
            </a:r>
            <a:r>
              <a:rPr lang="en-US" altLang="zh-CN" sz="1900" dirty="0">
                <a:solidFill>
                  <a:schemeClr val="accent2">
                    <a:lumMod val="25000"/>
                  </a:schemeClr>
                </a:solidFill>
              </a:rPr>
              <a:t>22</a:t>
            </a:r>
            <a:r>
              <a:rPr lang="zh-CN" altLang="en-US" sz="1900" dirty="0">
                <a:solidFill>
                  <a:schemeClr val="accent2">
                    <a:lumMod val="25000"/>
                  </a:schemeClr>
                </a:solidFill>
              </a:rPr>
              <a:t>）</a:t>
            </a:r>
            <a:r>
              <a:rPr lang="en-US" altLang="zh-CN" sz="1900" dirty="0" err="1">
                <a:solidFill>
                  <a:schemeClr val="accent2">
                    <a:lumMod val="25000"/>
                  </a:schemeClr>
                </a:solidFill>
              </a:rPr>
              <a:t>StandardHours</a:t>
            </a:r>
            <a:r>
              <a:rPr lang="zh-CN" altLang="en-US" sz="1900" dirty="0">
                <a:solidFill>
                  <a:schemeClr val="accent2">
                    <a:lumMod val="25000"/>
                  </a:schemeClr>
                </a:solidFill>
              </a:rPr>
              <a:t>：标准工时，</a:t>
            </a:r>
            <a:r>
              <a:rPr lang="zh-CN" altLang="en-US" sz="1900" b="1" dirty="0">
                <a:solidFill>
                  <a:schemeClr val="accent2">
                    <a:lumMod val="25000"/>
                  </a:schemeClr>
                </a:solidFill>
              </a:rPr>
              <a:t>比率型属性</a:t>
            </a:r>
            <a:r>
              <a:rPr lang="zh-CN" altLang="en-US" sz="1900" dirty="0">
                <a:solidFill>
                  <a:schemeClr val="accent2">
                    <a:lumMod val="25000"/>
                  </a:schemeClr>
                </a:solidFill>
              </a:rPr>
              <a:t>；</a:t>
            </a:r>
            <a:endParaRPr lang="en-US" altLang="zh-CN" sz="1900" dirty="0">
              <a:solidFill>
                <a:schemeClr val="accent2">
                  <a:lumMod val="25000"/>
                </a:schemeClr>
              </a:solidFill>
            </a:endParaRPr>
          </a:p>
          <a:p>
            <a:r>
              <a:rPr lang="zh-CN" altLang="en-US" sz="1900" dirty="0">
                <a:solidFill>
                  <a:schemeClr val="accent2">
                    <a:lumMod val="25000"/>
                  </a:schemeClr>
                </a:solidFill>
              </a:rPr>
              <a:t>（</a:t>
            </a:r>
            <a:r>
              <a:rPr lang="en-US" altLang="zh-CN" sz="1900" dirty="0">
                <a:solidFill>
                  <a:schemeClr val="accent2">
                    <a:lumMod val="25000"/>
                  </a:schemeClr>
                </a:solidFill>
              </a:rPr>
              <a:t>23</a:t>
            </a:r>
            <a:r>
              <a:rPr lang="zh-CN" altLang="en-US" sz="1900" dirty="0">
                <a:solidFill>
                  <a:schemeClr val="accent2">
                    <a:lumMod val="25000"/>
                  </a:schemeClr>
                </a:solidFill>
              </a:rPr>
              <a:t>）</a:t>
            </a:r>
            <a:r>
              <a:rPr lang="en-US" altLang="zh-CN" sz="1900" dirty="0" err="1">
                <a:solidFill>
                  <a:schemeClr val="accent2">
                    <a:lumMod val="25000"/>
                  </a:schemeClr>
                </a:solidFill>
              </a:rPr>
              <a:t>StockOptionLevel</a:t>
            </a:r>
            <a:r>
              <a:rPr lang="zh-CN" altLang="en-US" sz="1900" dirty="0">
                <a:solidFill>
                  <a:schemeClr val="accent2">
                    <a:lumMod val="25000"/>
                  </a:schemeClr>
                </a:solidFill>
              </a:rPr>
              <a:t>：股票期权水平，</a:t>
            </a:r>
            <a:r>
              <a:rPr lang="zh-CN" altLang="en-US" sz="1900" b="1" dirty="0">
                <a:solidFill>
                  <a:schemeClr val="accent2">
                    <a:lumMod val="25000"/>
                  </a:schemeClr>
                </a:solidFill>
              </a:rPr>
              <a:t>序数型属性</a:t>
            </a:r>
            <a:r>
              <a:rPr lang="zh-CN" altLang="en-US" sz="1900" dirty="0">
                <a:solidFill>
                  <a:schemeClr val="accent2">
                    <a:lumMod val="25000"/>
                  </a:schemeClr>
                </a:solidFill>
              </a:rPr>
              <a:t>； </a:t>
            </a:r>
            <a:endParaRPr lang="en-US" altLang="zh-CN" sz="1900" dirty="0">
              <a:solidFill>
                <a:schemeClr val="accent2">
                  <a:lumMod val="25000"/>
                </a:schemeClr>
              </a:solidFill>
            </a:endParaRPr>
          </a:p>
          <a:p>
            <a:r>
              <a:rPr lang="zh-CN" altLang="en-US" sz="1900" dirty="0">
                <a:solidFill>
                  <a:schemeClr val="accent2">
                    <a:lumMod val="25000"/>
                  </a:schemeClr>
                </a:solidFill>
              </a:rPr>
              <a:t>（</a:t>
            </a:r>
            <a:r>
              <a:rPr lang="en-US" altLang="zh-CN" sz="1900" dirty="0">
                <a:solidFill>
                  <a:schemeClr val="accent2">
                    <a:lumMod val="25000"/>
                  </a:schemeClr>
                </a:solidFill>
              </a:rPr>
              <a:t>24</a:t>
            </a:r>
            <a:r>
              <a:rPr lang="zh-CN" altLang="en-US" sz="1900" dirty="0">
                <a:solidFill>
                  <a:schemeClr val="accent2">
                    <a:lumMod val="25000"/>
                  </a:schemeClr>
                </a:solidFill>
              </a:rPr>
              <a:t>）</a:t>
            </a:r>
            <a:r>
              <a:rPr lang="en-US" altLang="zh-CN" sz="1900" dirty="0" err="1">
                <a:solidFill>
                  <a:schemeClr val="accent2">
                    <a:lumMod val="25000"/>
                  </a:schemeClr>
                </a:solidFill>
              </a:rPr>
              <a:t>TotalWorkingYears</a:t>
            </a:r>
            <a:r>
              <a:rPr lang="zh-CN" altLang="en-US" sz="1900" dirty="0">
                <a:solidFill>
                  <a:schemeClr val="accent2">
                    <a:lumMod val="25000"/>
                  </a:schemeClr>
                </a:solidFill>
              </a:rPr>
              <a:t>：总工龄，</a:t>
            </a:r>
            <a:r>
              <a:rPr lang="zh-CN" altLang="en-US" sz="1900" b="1" dirty="0">
                <a:solidFill>
                  <a:schemeClr val="accent2">
                    <a:lumMod val="25000"/>
                  </a:schemeClr>
                </a:solidFill>
              </a:rPr>
              <a:t>比率型属性</a:t>
            </a:r>
            <a:r>
              <a:rPr lang="zh-CN" altLang="en-US" sz="1900" dirty="0">
                <a:solidFill>
                  <a:schemeClr val="accent2">
                    <a:lumMod val="25000"/>
                  </a:schemeClr>
                </a:solidFill>
              </a:rPr>
              <a:t>； </a:t>
            </a:r>
            <a:endParaRPr lang="en-US" altLang="zh-CN" sz="1900" dirty="0">
              <a:solidFill>
                <a:schemeClr val="accent2">
                  <a:lumMod val="25000"/>
                </a:schemeClr>
              </a:solidFill>
            </a:endParaRPr>
          </a:p>
          <a:p>
            <a:r>
              <a:rPr lang="zh-CN" altLang="en-US" sz="1900" dirty="0">
                <a:solidFill>
                  <a:schemeClr val="accent2">
                    <a:lumMod val="25000"/>
                  </a:schemeClr>
                </a:solidFill>
              </a:rPr>
              <a:t>（</a:t>
            </a:r>
            <a:r>
              <a:rPr lang="en-US" altLang="zh-CN" sz="1900" dirty="0">
                <a:solidFill>
                  <a:schemeClr val="accent2">
                    <a:lumMod val="25000"/>
                  </a:schemeClr>
                </a:solidFill>
              </a:rPr>
              <a:t>25</a:t>
            </a:r>
            <a:r>
              <a:rPr lang="zh-CN" altLang="en-US" sz="1900" dirty="0">
                <a:solidFill>
                  <a:schemeClr val="accent2">
                    <a:lumMod val="25000"/>
                  </a:schemeClr>
                </a:solidFill>
              </a:rPr>
              <a:t>）</a:t>
            </a:r>
            <a:r>
              <a:rPr lang="en-US" altLang="zh-CN" sz="1900" dirty="0" err="1">
                <a:solidFill>
                  <a:schemeClr val="accent2">
                    <a:lumMod val="25000"/>
                  </a:schemeClr>
                </a:solidFill>
              </a:rPr>
              <a:t>TrainingTimesLastYear</a:t>
            </a:r>
            <a:r>
              <a:rPr lang="zh-CN" altLang="en-US" sz="1900" dirty="0">
                <a:solidFill>
                  <a:schemeClr val="accent2">
                    <a:lumMod val="25000"/>
                  </a:schemeClr>
                </a:solidFill>
              </a:rPr>
              <a:t>：上一年的培训时长，从</a:t>
            </a:r>
            <a:r>
              <a:rPr lang="en-US" altLang="zh-CN" sz="1900" dirty="0">
                <a:solidFill>
                  <a:schemeClr val="accent2">
                    <a:lumMod val="25000"/>
                  </a:schemeClr>
                </a:solidFill>
              </a:rPr>
              <a:t>0</a:t>
            </a:r>
            <a:r>
              <a:rPr lang="zh-CN" altLang="en-US" sz="1900" dirty="0">
                <a:solidFill>
                  <a:schemeClr val="accent2">
                    <a:lumMod val="25000"/>
                  </a:schemeClr>
                </a:solidFill>
              </a:rPr>
              <a:t>到</a:t>
            </a:r>
            <a:r>
              <a:rPr lang="en-US" altLang="zh-CN" sz="1900" dirty="0">
                <a:solidFill>
                  <a:schemeClr val="accent2">
                    <a:lumMod val="25000"/>
                  </a:schemeClr>
                </a:solidFill>
              </a:rPr>
              <a:t>6</a:t>
            </a:r>
            <a:r>
              <a:rPr lang="zh-CN" altLang="en-US" sz="1900" dirty="0">
                <a:solidFill>
                  <a:schemeClr val="accent2">
                    <a:lumMod val="25000"/>
                  </a:schemeClr>
                </a:solidFill>
              </a:rPr>
              <a:t>，</a:t>
            </a:r>
            <a:r>
              <a:rPr lang="en-US" altLang="zh-CN" sz="1900" dirty="0">
                <a:solidFill>
                  <a:schemeClr val="accent2">
                    <a:lumMod val="25000"/>
                  </a:schemeClr>
                </a:solidFill>
              </a:rPr>
              <a:t>0</a:t>
            </a:r>
            <a:r>
              <a:rPr lang="zh-CN" altLang="en-US" sz="1900" dirty="0">
                <a:solidFill>
                  <a:schemeClr val="accent2">
                    <a:lumMod val="25000"/>
                  </a:schemeClr>
                </a:solidFill>
              </a:rPr>
              <a:t>表示没有培训，</a:t>
            </a:r>
            <a:r>
              <a:rPr lang="en-US" altLang="zh-CN" sz="1900" dirty="0">
                <a:solidFill>
                  <a:schemeClr val="accent2">
                    <a:lumMod val="25000"/>
                  </a:schemeClr>
                </a:solidFill>
              </a:rPr>
              <a:t>6</a:t>
            </a:r>
            <a:r>
              <a:rPr lang="zh-CN" altLang="en-US" sz="1900" dirty="0">
                <a:solidFill>
                  <a:schemeClr val="accent2">
                    <a:lumMod val="25000"/>
                  </a:schemeClr>
                </a:solidFill>
              </a:rPr>
              <a:t>表示培训时间最长，</a:t>
            </a:r>
            <a:r>
              <a:rPr lang="zh-CN" altLang="en-US" sz="1900" b="1" dirty="0">
                <a:solidFill>
                  <a:schemeClr val="accent2">
                    <a:lumMod val="25000"/>
                  </a:schemeClr>
                </a:solidFill>
              </a:rPr>
              <a:t>序数型属性</a:t>
            </a:r>
            <a:r>
              <a:rPr lang="zh-CN" altLang="en-US" sz="1900" dirty="0">
                <a:solidFill>
                  <a:schemeClr val="accent2">
                    <a:lumMod val="25000"/>
                  </a:schemeClr>
                </a:solidFill>
              </a:rPr>
              <a:t>； </a:t>
            </a:r>
            <a:endParaRPr lang="en-US" altLang="zh-CN" sz="1900" dirty="0">
              <a:solidFill>
                <a:schemeClr val="accent2">
                  <a:lumMod val="25000"/>
                </a:schemeClr>
              </a:solidFill>
            </a:endParaRPr>
          </a:p>
          <a:p>
            <a:r>
              <a:rPr lang="zh-CN" altLang="en-US" sz="1900" dirty="0">
                <a:solidFill>
                  <a:schemeClr val="accent2">
                    <a:lumMod val="25000"/>
                  </a:schemeClr>
                </a:solidFill>
              </a:rPr>
              <a:t>（</a:t>
            </a:r>
            <a:r>
              <a:rPr lang="en-US" altLang="zh-CN" sz="1900" dirty="0">
                <a:solidFill>
                  <a:schemeClr val="accent2">
                    <a:lumMod val="25000"/>
                  </a:schemeClr>
                </a:solidFill>
              </a:rPr>
              <a:t>26</a:t>
            </a:r>
            <a:r>
              <a:rPr lang="zh-CN" altLang="en-US" sz="1900" dirty="0">
                <a:solidFill>
                  <a:schemeClr val="accent2">
                    <a:lumMod val="25000"/>
                  </a:schemeClr>
                </a:solidFill>
              </a:rPr>
              <a:t>）</a:t>
            </a:r>
            <a:r>
              <a:rPr lang="en-US" altLang="zh-CN" sz="1900" dirty="0" err="1">
                <a:solidFill>
                  <a:schemeClr val="accent2">
                    <a:lumMod val="25000"/>
                  </a:schemeClr>
                </a:solidFill>
              </a:rPr>
              <a:t>WorkLifeBalance</a:t>
            </a:r>
            <a:r>
              <a:rPr lang="zh-CN" altLang="en-US" sz="1900" dirty="0">
                <a:solidFill>
                  <a:schemeClr val="accent2">
                    <a:lumMod val="25000"/>
                  </a:schemeClr>
                </a:solidFill>
              </a:rPr>
              <a:t>：工作与生活平衡程度，从</a:t>
            </a:r>
            <a:r>
              <a:rPr lang="en-US" altLang="zh-CN" sz="1900" dirty="0">
                <a:solidFill>
                  <a:schemeClr val="accent2">
                    <a:lumMod val="25000"/>
                  </a:schemeClr>
                </a:solidFill>
              </a:rPr>
              <a:t>1</a:t>
            </a:r>
            <a:r>
              <a:rPr lang="zh-CN" altLang="en-US" sz="1900" dirty="0">
                <a:solidFill>
                  <a:schemeClr val="accent2">
                    <a:lumMod val="25000"/>
                  </a:schemeClr>
                </a:solidFill>
              </a:rPr>
              <a:t>到</a:t>
            </a:r>
            <a:r>
              <a:rPr lang="en-US" altLang="zh-CN" sz="1900" dirty="0">
                <a:solidFill>
                  <a:schemeClr val="accent2">
                    <a:lumMod val="25000"/>
                  </a:schemeClr>
                </a:solidFill>
              </a:rPr>
              <a:t>4</a:t>
            </a:r>
            <a:r>
              <a:rPr lang="zh-CN" altLang="en-US" sz="1900" dirty="0">
                <a:solidFill>
                  <a:schemeClr val="accent2">
                    <a:lumMod val="25000"/>
                  </a:schemeClr>
                </a:solidFill>
              </a:rPr>
              <a:t>，</a:t>
            </a:r>
            <a:r>
              <a:rPr lang="en-US" altLang="zh-CN" sz="1900" dirty="0">
                <a:solidFill>
                  <a:schemeClr val="accent2">
                    <a:lumMod val="25000"/>
                  </a:schemeClr>
                </a:solidFill>
              </a:rPr>
              <a:t>1</a:t>
            </a:r>
            <a:r>
              <a:rPr lang="zh-CN" altLang="en-US" sz="1900" dirty="0">
                <a:solidFill>
                  <a:schemeClr val="accent2">
                    <a:lumMod val="25000"/>
                  </a:schemeClr>
                </a:solidFill>
              </a:rPr>
              <a:t>表示平衡程度最低，</a:t>
            </a:r>
            <a:r>
              <a:rPr lang="en-US" altLang="zh-CN" sz="1900" dirty="0">
                <a:solidFill>
                  <a:schemeClr val="accent2">
                    <a:lumMod val="25000"/>
                  </a:schemeClr>
                </a:solidFill>
              </a:rPr>
              <a:t>4</a:t>
            </a:r>
            <a:r>
              <a:rPr lang="zh-CN" altLang="en-US" sz="1900" dirty="0">
                <a:solidFill>
                  <a:schemeClr val="accent2">
                    <a:lumMod val="25000"/>
                  </a:schemeClr>
                </a:solidFill>
              </a:rPr>
              <a:t>表示平衡程度最高，</a:t>
            </a:r>
            <a:r>
              <a:rPr lang="zh-CN" altLang="en-US" sz="1900" b="1" dirty="0">
                <a:solidFill>
                  <a:schemeClr val="accent2">
                    <a:lumMod val="25000"/>
                  </a:schemeClr>
                </a:solidFill>
              </a:rPr>
              <a:t>序数型属性</a:t>
            </a:r>
            <a:r>
              <a:rPr lang="zh-CN" altLang="en-US" sz="1900" dirty="0">
                <a:solidFill>
                  <a:schemeClr val="accent2">
                    <a:lumMod val="25000"/>
                  </a:schemeClr>
                </a:solidFill>
              </a:rPr>
              <a:t>； </a:t>
            </a:r>
            <a:endParaRPr lang="en-US" altLang="zh-CN" sz="1900" dirty="0">
              <a:solidFill>
                <a:schemeClr val="accent2">
                  <a:lumMod val="25000"/>
                </a:schemeClr>
              </a:solidFill>
            </a:endParaRPr>
          </a:p>
          <a:p>
            <a:r>
              <a:rPr lang="zh-CN" altLang="en-US" sz="1900" dirty="0">
                <a:solidFill>
                  <a:schemeClr val="accent2">
                    <a:lumMod val="25000"/>
                  </a:schemeClr>
                </a:solidFill>
              </a:rPr>
              <a:t>（</a:t>
            </a:r>
            <a:r>
              <a:rPr lang="en-US" altLang="zh-CN" sz="1900" dirty="0">
                <a:solidFill>
                  <a:schemeClr val="accent2">
                    <a:lumMod val="25000"/>
                  </a:schemeClr>
                </a:solidFill>
              </a:rPr>
              <a:t>27</a:t>
            </a:r>
            <a:r>
              <a:rPr lang="zh-CN" altLang="en-US" sz="1900" dirty="0">
                <a:solidFill>
                  <a:schemeClr val="accent2">
                    <a:lumMod val="25000"/>
                  </a:schemeClr>
                </a:solidFill>
              </a:rPr>
              <a:t>）</a:t>
            </a:r>
            <a:r>
              <a:rPr lang="en-US" altLang="zh-CN" sz="1900" dirty="0" err="1">
                <a:solidFill>
                  <a:schemeClr val="accent2">
                    <a:lumMod val="25000"/>
                  </a:schemeClr>
                </a:solidFill>
              </a:rPr>
              <a:t>YearsAtCompany</a:t>
            </a:r>
            <a:r>
              <a:rPr lang="zh-CN" altLang="en-US" sz="1900" dirty="0">
                <a:solidFill>
                  <a:schemeClr val="accent2">
                    <a:lumMod val="25000"/>
                  </a:schemeClr>
                </a:solidFill>
              </a:rPr>
              <a:t>：在目前公司工作年数，</a:t>
            </a:r>
            <a:r>
              <a:rPr lang="zh-CN" altLang="en-US" sz="1900" b="1" dirty="0">
                <a:solidFill>
                  <a:schemeClr val="accent2">
                    <a:lumMod val="25000"/>
                  </a:schemeClr>
                </a:solidFill>
              </a:rPr>
              <a:t>比率型属性</a:t>
            </a:r>
            <a:r>
              <a:rPr lang="zh-CN" altLang="en-US" sz="1900" dirty="0">
                <a:solidFill>
                  <a:schemeClr val="accent2">
                    <a:lumMod val="25000"/>
                  </a:schemeClr>
                </a:solidFill>
              </a:rPr>
              <a:t>； </a:t>
            </a:r>
            <a:endParaRPr lang="en-US" altLang="zh-CN" sz="1900" dirty="0">
              <a:solidFill>
                <a:schemeClr val="accent2">
                  <a:lumMod val="25000"/>
                </a:schemeClr>
              </a:solidFill>
            </a:endParaRPr>
          </a:p>
          <a:p>
            <a:r>
              <a:rPr lang="zh-CN" altLang="en-US" sz="1900" dirty="0">
                <a:solidFill>
                  <a:schemeClr val="accent2">
                    <a:lumMod val="25000"/>
                  </a:schemeClr>
                </a:solidFill>
              </a:rPr>
              <a:t>（</a:t>
            </a:r>
            <a:r>
              <a:rPr lang="en-US" altLang="zh-CN" sz="1900" dirty="0">
                <a:solidFill>
                  <a:schemeClr val="accent2">
                    <a:lumMod val="25000"/>
                  </a:schemeClr>
                </a:solidFill>
              </a:rPr>
              <a:t>28</a:t>
            </a:r>
            <a:r>
              <a:rPr lang="zh-CN" altLang="en-US" sz="1900" dirty="0">
                <a:solidFill>
                  <a:schemeClr val="accent2">
                    <a:lumMod val="25000"/>
                  </a:schemeClr>
                </a:solidFill>
              </a:rPr>
              <a:t>）</a:t>
            </a:r>
            <a:r>
              <a:rPr lang="en-US" altLang="zh-CN" sz="1900" dirty="0" err="1">
                <a:solidFill>
                  <a:schemeClr val="accent2">
                    <a:lumMod val="25000"/>
                  </a:schemeClr>
                </a:solidFill>
              </a:rPr>
              <a:t>YearsInCurrentRole</a:t>
            </a:r>
            <a:r>
              <a:rPr lang="zh-CN" altLang="en-US" sz="1900" dirty="0">
                <a:solidFill>
                  <a:schemeClr val="accent2">
                    <a:lumMod val="25000"/>
                  </a:schemeClr>
                </a:solidFill>
              </a:rPr>
              <a:t>：在目前工作职责的工作年数，</a:t>
            </a:r>
            <a:r>
              <a:rPr lang="zh-CN" altLang="en-US" sz="1900" b="1" dirty="0">
                <a:solidFill>
                  <a:schemeClr val="accent2">
                    <a:lumMod val="25000"/>
                  </a:schemeClr>
                </a:solidFill>
              </a:rPr>
              <a:t>比率型属性</a:t>
            </a:r>
            <a:r>
              <a:rPr lang="zh-CN" altLang="en-US" sz="1900" dirty="0">
                <a:solidFill>
                  <a:schemeClr val="accent2">
                    <a:lumMod val="25000"/>
                  </a:schemeClr>
                </a:solidFill>
              </a:rPr>
              <a:t>；</a:t>
            </a:r>
            <a:endParaRPr lang="en-US" altLang="zh-CN" sz="1900" dirty="0">
              <a:solidFill>
                <a:schemeClr val="accent2">
                  <a:lumMod val="25000"/>
                </a:schemeClr>
              </a:solidFill>
            </a:endParaRPr>
          </a:p>
          <a:p>
            <a:r>
              <a:rPr lang="zh-CN" altLang="en-US" sz="1900" dirty="0">
                <a:solidFill>
                  <a:schemeClr val="accent2">
                    <a:lumMod val="25000"/>
                  </a:schemeClr>
                </a:solidFill>
              </a:rPr>
              <a:t>（</a:t>
            </a:r>
            <a:r>
              <a:rPr lang="en-US" altLang="zh-CN" sz="1900" dirty="0">
                <a:solidFill>
                  <a:schemeClr val="accent2">
                    <a:lumMod val="25000"/>
                  </a:schemeClr>
                </a:solidFill>
              </a:rPr>
              <a:t>29</a:t>
            </a:r>
            <a:r>
              <a:rPr lang="zh-CN" altLang="en-US" sz="1900" dirty="0">
                <a:solidFill>
                  <a:schemeClr val="accent2">
                    <a:lumMod val="25000"/>
                  </a:schemeClr>
                </a:solidFill>
              </a:rPr>
              <a:t>）</a:t>
            </a:r>
            <a:r>
              <a:rPr lang="en-US" altLang="zh-CN" sz="1900" dirty="0" err="1">
                <a:solidFill>
                  <a:schemeClr val="accent2">
                    <a:lumMod val="25000"/>
                  </a:schemeClr>
                </a:solidFill>
              </a:rPr>
              <a:t>YearsSinceLastPromotion</a:t>
            </a:r>
            <a:r>
              <a:rPr lang="zh-CN" altLang="en-US" sz="1900" dirty="0">
                <a:solidFill>
                  <a:schemeClr val="accent2">
                    <a:lumMod val="25000"/>
                  </a:schemeClr>
                </a:solidFill>
              </a:rPr>
              <a:t>：距离上次升职时长，</a:t>
            </a:r>
            <a:r>
              <a:rPr lang="zh-CN" altLang="en-US" sz="1900" b="1" dirty="0">
                <a:solidFill>
                  <a:schemeClr val="accent2">
                    <a:lumMod val="25000"/>
                  </a:schemeClr>
                </a:solidFill>
              </a:rPr>
              <a:t>比率型属性</a:t>
            </a:r>
            <a:r>
              <a:rPr lang="zh-CN" altLang="en-US" sz="1900" dirty="0">
                <a:solidFill>
                  <a:schemeClr val="accent2">
                    <a:lumMod val="25000"/>
                  </a:schemeClr>
                </a:solidFill>
              </a:rPr>
              <a:t>； </a:t>
            </a:r>
            <a:endParaRPr lang="en-US" altLang="zh-CN" sz="1900" dirty="0">
              <a:solidFill>
                <a:schemeClr val="accent2">
                  <a:lumMod val="25000"/>
                </a:schemeClr>
              </a:solidFill>
            </a:endParaRPr>
          </a:p>
          <a:p>
            <a:r>
              <a:rPr lang="zh-CN" altLang="en-US" sz="1900" dirty="0">
                <a:solidFill>
                  <a:schemeClr val="accent2">
                    <a:lumMod val="25000"/>
                  </a:schemeClr>
                </a:solidFill>
              </a:rPr>
              <a:t>（</a:t>
            </a:r>
            <a:r>
              <a:rPr lang="en-US" altLang="zh-CN" sz="1900" dirty="0">
                <a:solidFill>
                  <a:schemeClr val="accent2">
                    <a:lumMod val="25000"/>
                  </a:schemeClr>
                </a:solidFill>
              </a:rPr>
              <a:t>30</a:t>
            </a:r>
            <a:r>
              <a:rPr lang="zh-CN" altLang="en-US" sz="1900" dirty="0">
                <a:solidFill>
                  <a:schemeClr val="accent2">
                    <a:lumMod val="25000"/>
                  </a:schemeClr>
                </a:solidFill>
              </a:rPr>
              <a:t>）</a:t>
            </a:r>
            <a:r>
              <a:rPr lang="en-US" altLang="zh-CN" sz="1900" dirty="0" err="1">
                <a:solidFill>
                  <a:schemeClr val="accent2">
                    <a:lumMod val="25000"/>
                  </a:schemeClr>
                </a:solidFill>
              </a:rPr>
              <a:t>YearsWithCurrManager</a:t>
            </a:r>
            <a:r>
              <a:rPr lang="zh-CN" altLang="en-US" sz="1900" dirty="0">
                <a:solidFill>
                  <a:schemeClr val="accent2">
                    <a:lumMod val="25000"/>
                  </a:schemeClr>
                </a:solidFill>
              </a:rPr>
              <a:t>：跟目前的管理者共事年数，</a:t>
            </a:r>
            <a:r>
              <a:rPr lang="zh-CN" altLang="en-US" sz="1900" b="1" dirty="0">
                <a:solidFill>
                  <a:schemeClr val="accent2">
                    <a:lumMod val="25000"/>
                  </a:schemeClr>
                </a:solidFill>
              </a:rPr>
              <a:t>比率型属性</a:t>
            </a:r>
            <a:r>
              <a:rPr lang="zh-CN" altLang="en-US" sz="1900" dirty="0">
                <a:solidFill>
                  <a:schemeClr val="accent2">
                    <a:lumMod val="25000"/>
                  </a:schemeClr>
                </a:solidFill>
              </a:rPr>
              <a:t>；</a:t>
            </a:r>
            <a:endParaRPr lang="en-US" altLang="zh-CN" sz="1900" dirty="0">
              <a:solidFill>
                <a:schemeClr val="accent2">
                  <a:lumMod val="25000"/>
                </a:schemeClr>
              </a:solidFill>
            </a:endParaRPr>
          </a:p>
          <a:p>
            <a:r>
              <a:rPr lang="zh-CN" altLang="en-US" sz="1900" dirty="0">
                <a:solidFill>
                  <a:schemeClr val="accent2">
                    <a:lumMod val="25000"/>
                  </a:schemeClr>
                </a:solidFill>
              </a:rPr>
              <a:t>（</a:t>
            </a:r>
            <a:r>
              <a:rPr lang="en-US" altLang="zh-CN" sz="1900" dirty="0">
                <a:solidFill>
                  <a:schemeClr val="accent2">
                    <a:lumMod val="25000"/>
                  </a:schemeClr>
                </a:solidFill>
              </a:rPr>
              <a:t>31</a:t>
            </a:r>
            <a:r>
              <a:rPr lang="zh-CN" altLang="en-US" sz="1900" dirty="0">
                <a:solidFill>
                  <a:schemeClr val="accent2">
                    <a:lumMod val="25000"/>
                  </a:schemeClr>
                </a:solidFill>
              </a:rPr>
              <a:t>）</a:t>
            </a:r>
            <a:r>
              <a:rPr lang="en-US" altLang="zh-CN" sz="1900" dirty="0">
                <a:solidFill>
                  <a:schemeClr val="accent2">
                    <a:lumMod val="25000"/>
                  </a:schemeClr>
                </a:solidFill>
              </a:rPr>
              <a:t>Label</a:t>
            </a:r>
            <a:r>
              <a:rPr lang="zh-CN" altLang="en-US" sz="1900" dirty="0">
                <a:solidFill>
                  <a:schemeClr val="accent2">
                    <a:lumMod val="25000"/>
                  </a:schemeClr>
                </a:solidFill>
              </a:rPr>
              <a:t>：员工是否已经离职，</a:t>
            </a:r>
            <a:r>
              <a:rPr lang="en-US" altLang="zh-CN" sz="1900" dirty="0">
                <a:solidFill>
                  <a:schemeClr val="accent2">
                    <a:lumMod val="25000"/>
                  </a:schemeClr>
                </a:solidFill>
              </a:rPr>
              <a:t>1</a:t>
            </a:r>
            <a:r>
              <a:rPr lang="zh-CN" altLang="en-US" sz="1900" dirty="0">
                <a:solidFill>
                  <a:schemeClr val="accent2">
                    <a:lumMod val="25000"/>
                  </a:schemeClr>
                </a:solidFill>
              </a:rPr>
              <a:t>表示已经离职，</a:t>
            </a:r>
            <a:r>
              <a:rPr lang="en-US" altLang="zh-CN" sz="1900" dirty="0">
                <a:solidFill>
                  <a:schemeClr val="accent2">
                    <a:lumMod val="25000"/>
                  </a:schemeClr>
                </a:solidFill>
              </a:rPr>
              <a:t>2</a:t>
            </a:r>
            <a:r>
              <a:rPr lang="zh-CN" altLang="en-US" sz="1900" dirty="0">
                <a:solidFill>
                  <a:schemeClr val="accent2">
                    <a:lumMod val="25000"/>
                  </a:schemeClr>
                </a:solidFill>
              </a:rPr>
              <a:t>表示未离职，这是目标预测值，</a:t>
            </a:r>
            <a:r>
              <a:rPr lang="zh-CN" altLang="en-US" sz="1900" b="1" dirty="0">
                <a:solidFill>
                  <a:schemeClr val="accent2">
                    <a:lumMod val="25000"/>
                  </a:schemeClr>
                </a:solidFill>
              </a:rPr>
              <a:t>二进制型属性</a:t>
            </a:r>
            <a:r>
              <a:rPr lang="zh-CN" altLang="en-US" sz="1900" dirty="0">
                <a:solidFill>
                  <a:schemeClr val="accent2">
                    <a:lumMod val="25000"/>
                  </a:schemeClr>
                </a:solidFill>
              </a:rPr>
              <a:t>； </a:t>
            </a:r>
            <a:endParaRPr lang="en-US" altLang="zh-CN" sz="1900" dirty="0">
              <a:solidFill>
                <a:schemeClr val="accent2">
                  <a:lumMod val="25000"/>
                </a:schemeClr>
              </a:solidFill>
            </a:endParaRPr>
          </a:p>
          <a:p>
            <a:r>
              <a:rPr lang="zh-CN" altLang="en-US" sz="1900" dirty="0">
                <a:solidFill>
                  <a:schemeClr val="accent2">
                    <a:lumMod val="25000"/>
                  </a:schemeClr>
                </a:solidFill>
              </a:rPr>
              <a:t>训练数据包括</a:t>
            </a:r>
            <a:r>
              <a:rPr lang="en-US" altLang="zh-CN" sz="1900" dirty="0">
                <a:solidFill>
                  <a:schemeClr val="accent2">
                    <a:lumMod val="25000"/>
                  </a:schemeClr>
                </a:solidFill>
              </a:rPr>
              <a:t>1100</a:t>
            </a:r>
            <a:r>
              <a:rPr lang="zh-CN" altLang="en-US" sz="1900" dirty="0">
                <a:solidFill>
                  <a:schemeClr val="accent2">
                    <a:lumMod val="25000"/>
                  </a:schemeClr>
                </a:solidFill>
              </a:rPr>
              <a:t>条记录，测试数据包括</a:t>
            </a:r>
            <a:r>
              <a:rPr lang="en-US" altLang="zh-CN" sz="1900" dirty="0">
                <a:solidFill>
                  <a:schemeClr val="accent2">
                    <a:lumMod val="25000"/>
                  </a:schemeClr>
                </a:solidFill>
              </a:rPr>
              <a:t>350</a:t>
            </a:r>
            <a:r>
              <a:rPr lang="zh-CN" altLang="en-US" sz="1900" dirty="0">
                <a:solidFill>
                  <a:schemeClr val="accent2">
                    <a:lumMod val="25000"/>
                  </a:schemeClr>
                </a:solidFill>
              </a:rPr>
              <a:t>条记录（不含标签属性）。</a:t>
            </a:r>
            <a:endParaRPr lang="en-US" altLang="zh-CN" sz="1900" dirty="0">
              <a:solidFill>
                <a:schemeClr val="accent2">
                  <a:lumMod val="25000"/>
                </a:schemeClr>
              </a:solidFill>
            </a:endParaRPr>
          </a:p>
          <a:p>
            <a:pPr algn="ctr"/>
            <a:endParaRPr lang="en-US" altLang="zh-CN" sz="2400" b="1" dirty="0">
              <a:solidFill>
                <a:schemeClr val="accent2">
                  <a:lumMod val="25000"/>
                </a:schemeClr>
              </a:solidFill>
            </a:endParaRPr>
          </a:p>
          <a:p>
            <a:pPr algn="ctr"/>
            <a:r>
              <a:rPr lang="zh-CN" altLang="en-US" sz="2800" b="1" dirty="0">
                <a:solidFill>
                  <a:schemeClr val="accent2">
                    <a:lumMod val="25000"/>
                  </a:schemeClr>
                </a:solidFill>
              </a:rPr>
              <a:t>由</a:t>
            </a:r>
            <a:r>
              <a:rPr lang="en-US" altLang="zh-CN" sz="2800" b="1" dirty="0">
                <a:solidFill>
                  <a:schemeClr val="accent2">
                    <a:lumMod val="25000"/>
                  </a:schemeClr>
                </a:solidFill>
              </a:rPr>
              <a:t>Label</a:t>
            </a:r>
            <a:r>
              <a:rPr lang="zh-CN" altLang="en-US" sz="2800" b="1" dirty="0">
                <a:solidFill>
                  <a:schemeClr val="accent2">
                    <a:lumMod val="25000"/>
                  </a:schemeClr>
                </a:solidFill>
              </a:rPr>
              <a:t>可知这是一个二分类的问题。</a:t>
            </a:r>
            <a:endParaRPr lang="en-US" altLang="zh-CN" sz="2800" b="1" dirty="0">
              <a:solidFill>
                <a:schemeClr val="accent2">
                  <a:lumMod val="25000"/>
                </a:schemeClr>
              </a:solidFill>
            </a:endParaRPr>
          </a:p>
          <a:p>
            <a:pPr algn="ctr"/>
            <a:endParaRPr lang="en-US" altLang="zh-CN" sz="2800" dirty="0">
              <a:solidFill>
                <a:schemeClr val="accent2">
                  <a:lumMod val="25000"/>
                </a:schemeClr>
              </a:solidFill>
            </a:endParaRPr>
          </a:p>
          <a:p>
            <a:endParaRPr lang="en-US" altLang="zh-CN" dirty="0">
              <a:solidFill>
                <a:schemeClr val="accent2">
                  <a:lumMod val="25000"/>
                </a:schemeClr>
              </a:solidFill>
            </a:endParaRPr>
          </a:p>
          <a:p>
            <a:endParaRPr lang="zh-CN" altLang="en-US" dirty="0">
              <a:solidFill>
                <a:schemeClr val="accent2">
                  <a:lumMod val="25000"/>
                </a:schemeClr>
              </a:solidFill>
            </a:endParaRPr>
          </a:p>
        </p:txBody>
      </p:sp>
    </p:spTree>
    <p:extLst>
      <p:ext uri="{BB962C8B-B14F-4D97-AF65-F5344CB8AC3E}">
        <p14:creationId xmlns:p14="http://schemas.microsoft.com/office/powerpoint/2010/main" val="2071909287"/>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p:nvPr/>
        </p:nvSpPr>
        <p:spPr bwMode="auto">
          <a:xfrm rot="5400000">
            <a:off x="4406455" y="1812103"/>
            <a:ext cx="3419172" cy="30303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rgbClr val="C8161D"/>
            </a:solidFill>
          </a:ln>
          <a:effectLst>
            <a:outerShdw blurRad="444500" dist="152400" dir="2700000" algn="tl" rotWithShape="0">
              <a:prstClr val="black">
                <a:alpha val="30000"/>
              </a:prstClr>
            </a:outerShdw>
          </a:effectLst>
        </p:spPr>
        <p:txBody>
          <a:bodyPr vert="horz" wrap="square" lIns="91416" tIns="45708" rIns="91416" bIns="45708" numCol="1" anchor="t" anchorCtr="0" compatLnSpc="1"/>
          <a:lstStyle/>
          <a:p>
            <a:endParaRPr lang="zh-CN" altLang="en-US" sz="1600" b="1">
              <a:solidFill>
                <a:prstClr val="black"/>
              </a:solidFill>
              <a:cs typeface="+mn-ea"/>
              <a:sym typeface="+mn-lt"/>
            </a:endParaRPr>
          </a:p>
        </p:txBody>
      </p:sp>
      <p:pic>
        <p:nvPicPr>
          <p:cNvPr id="18" name="Picture 3" descr="C:\Users\Administrator\Desktop\微立体创业计划\002.png"/>
          <p:cNvPicPr>
            <a:picLocks noChangeAspect="1" noChangeArrowheads="1"/>
          </p:cNvPicPr>
          <p:nvPr/>
        </p:nvPicPr>
        <p:blipFill>
          <a:blip r:embed="rId3" cstate="email"/>
          <a:srcRect/>
          <a:stretch>
            <a:fillRect/>
          </a:stretch>
        </p:blipFill>
        <p:spPr bwMode="auto">
          <a:xfrm>
            <a:off x="4338243" y="1491570"/>
            <a:ext cx="3671452" cy="3671450"/>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9" name="Freeform 5"/>
          <p:cNvSpPr/>
          <p:nvPr/>
        </p:nvSpPr>
        <p:spPr bwMode="auto">
          <a:xfrm rot="5400000">
            <a:off x="4278683" y="2036359"/>
            <a:ext cx="1094948" cy="97044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C8161D"/>
          </a:solidFill>
          <a:ln w="25400">
            <a:noFill/>
          </a:ln>
          <a:effectLst>
            <a:outerShdw blurRad="444500" dist="152400" dir="2700000" algn="tl" rotWithShape="0">
              <a:prstClr val="black">
                <a:alpha val="30000"/>
              </a:prstClr>
            </a:outerShdw>
          </a:effectLst>
        </p:spPr>
        <p:txBody>
          <a:bodyPr vert="horz" wrap="square" lIns="91416" tIns="45708" rIns="91416" bIns="45708" numCol="1" anchor="t" anchorCtr="0" compatLnSpc="1"/>
          <a:lstStyle/>
          <a:p>
            <a:endParaRPr lang="zh-CN" altLang="en-US" sz="1600" b="1">
              <a:solidFill>
                <a:prstClr val="black"/>
              </a:solidFill>
              <a:cs typeface="+mn-ea"/>
              <a:sym typeface="+mn-lt"/>
            </a:endParaRPr>
          </a:p>
        </p:txBody>
      </p:sp>
      <p:sp>
        <p:nvSpPr>
          <p:cNvPr id="20" name="TextBox 7"/>
          <p:cNvSpPr>
            <a:spLocks noChangeArrowheads="1"/>
          </p:cNvSpPr>
          <p:nvPr/>
        </p:nvSpPr>
        <p:spPr bwMode="auto">
          <a:xfrm>
            <a:off x="4178558" y="2302381"/>
            <a:ext cx="126027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3200" b="1" dirty="0">
                <a:solidFill>
                  <a:prstClr val="white"/>
                </a:solidFill>
                <a:cs typeface="+mn-ea"/>
                <a:sym typeface="+mn-lt"/>
              </a:rPr>
              <a:t>02</a:t>
            </a:r>
            <a:endParaRPr lang="zh-CN" altLang="en-US" sz="3200" b="1" dirty="0">
              <a:solidFill>
                <a:prstClr val="white"/>
              </a:solidFill>
              <a:cs typeface="+mn-ea"/>
              <a:sym typeface="+mn-lt"/>
            </a:endParaRPr>
          </a:p>
        </p:txBody>
      </p:sp>
      <p:sp>
        <p:nvSpPr>
          <p:cNvPr id="21" name="文本框 163"/>
          <p:cNvSpPr txBox="1"/>
          <p:nvPr/>
        </p:nvSpPr>
        <p:spPr>
          <a:xfrm>
            <a:off x="4764127" y="3356646"/>
            <a:ext cx="2703828" cy="523220"/>
          </a:xfrm>
          <a:prstGeom prst="rect">
            <a:avLst/>
          </a:prstGeom>
          <a:noFill/>
        </p:spPr>
        <p:txBody>
          <a:bodyPr wrap="square" rtlCol="0">
            <a:spAutoFit/>
          </a:bodyPr>
          <a:lstStyle/>
          <a:p>
            <a:pPr algn="ctr"/>
            <a:r>
              <a:rPr lang="zh-CN" altLang="en-US" sz="2800" b="1" dirty="0">
                <a:solidFill>
                  <a:srgbClr val="C8161D"/>
                </a:solidFill>
              </a:rPr>
              <a:t>数据预处理</a:t>
            </a:r>
          </a:p>
        </p:txBody>
      </p:sp>
      <p:sp>
        <p:nvSpPr>
          <p:cNvPr id="2" name="矩形 1"/>
          <p:cNvSpPr/>
          <p:nvPr/>
        </p:nvSpPr>
        <p:spPr>
          <a:xfrm>
            <a:off x="5699363" y="4121781"/>
            <a:ext cx="833356" cy="48100"/>
          </a:xfrm>
          <a:prstGeom prst="rect">
            <a:avLst/>
          </a:prstGeom>
          <a:solidFill>
            <a:srgbClr val="C81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pic>
        <p:nvPicPr>
          <p:cNvPr id="85" name="Picture 3" descr="C:\Users\Administrator\Desktop\微立体创业计划\002.png"/>
          <p:cNvPicPr>
            <a:picLocks noChangeAspect="1" noChangeArrowheads="1"/>
          </p:cNvPicPr>
          <p:nvPr/>
        </p:nvPicPr>
        <p:blipFill>
          <a:blip r:embed="rId4" cstate="email"/>
          <a:srcRect/>
          <a:stretch>
            <a:fillRect/>
          </a:stretch>
        </p:blipFill>
        <p:spPr bwMode="auto">
          <a:xfrm>
            <a:off x="7978519" y="5660667"/>
            <a:ext cx="2447635" cy="2447634"/>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86" name="Picture 3" descr="C:\Users\Administrator\Desktop\微立体创业计划\002.png"/>
          <p:cNvPicPr>
            <a:picLocks noChangeAspect="1" noChangeArrowheads="1"/>
          </p:cNvPicPr>
          <p:nvPr/>
        </p:nvPicPr>
        <p:blipFill>
          <a:blip r:embed="rId4" cstate="email"/>
          <a:srcRect/>
          <a:stretch>
            <a:fillRect/>
          </a:stretch>
        </p:blipFill>
        <p:spPr bwMode="auto">
          <a:xfrm>
            <a:off x="8975570" y="4004915"/>
            <a:ext cx="2447635" cy="2447634"/>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87" name="Picture 3" descr="C:\Users\Administrator\Desktop\微立体创业计划\002.png"/>
          <p:cNvPicPr>
            <a:picLocks noChangeAspect="1" noChangeArrowheads="1"/>
          </p:cNvPicPr>
          <p:nvPr/>
        </p:nvPicPr>
        <p:blipFill>
          <a:blip r:embed="rId5" cstate="email"/>
          <a:srcRect/>
          <a:stretch>
            <a:fillRect/>
          </a:stretch>
        </p:blipFill>
        <p:spPr bwMode="auto">
          <a:xfrm>
            <a:off x="9956042" y="5633291"/>
            <a:ext cx="2547001" cy="2547000"/>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1" name="Picture 3" descr="C:\Users\Administrator\Desktop\微立体创业计划\002.png"/>
          <p:cNvPicPr>
            <a:picLocks noChangeAspect="1" noChangeArrowheads="1"/>
          </p:cNvPicPr>
          <p:nvPr/>
        </p:nvPicPr>
        <p:blipFill>
          <a:blip r:embed="rId4" cstate="email"/>
          <a:srcRect/>
          <a:stretch>
            <a:fillRect/>
          </a:stretch>
        </p:blipFill>
        <p:spPr bwMode="auto">
          <a:xfrm>
            <a:off x="-311044" y="5660666"/>
            <a:ext cx="2447635" cy="2447634"/>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2" name="Picture 3" descr="C:\Users\Administrator\Desktop\微立体创业计划\002.png"/>
          <p:cNvPicPr>
            <a:picLocks noChangeAspect="1" noChangeArrowheads="1"/>
          </p:cNvPicPr>
          <p:nvPr/>
        </p:nvPicPr>
        <p:blipFill>
          <a:blip r:embed="rId4" cstate="email"/>
          <a:srcRect/>
          <a:stretch>
            <a:fillRect/>
          </a:stretch>
        </p:blipFill>
        <p:spPr bwMode="auto">
          <a:xfrm>
            <a:off x="686006" y="4004914"/>
            <a:ext cx="2447635" cy="2447634"/>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3" name="Picture 3" descr="C:\Users\Administrator\Desktop\微立体创业计划\002.png"/>
          <p:cNvPicPr>
            <a:picLocks noChangeAspect="1" noChangeArrowheads="1"/>
          </p:cNvPicPr>
          <p:nvPr/>
        </p:nvPicPr>
        <p:blipFill>
          <a:blip r:embed="rId5" cstate="email"/>
          <a:srcRect/>
          <a:stretch>
            <a:fillRect/>
          </a:stretch>
        </p:blipFill>
        <p:spPr bwMode="auto">
          <a:xfrm>
            <a:off x="1666479" y="5633290"/>
            <a:ext cx="2547001" cy="2547000"/>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3" name="矩形 2"/>
          <p:cNvSpPr/>
          <p:nvPr/>
        </p:nvSpPr>
        <p:spPr>
          <a:xfrm>
            <a:off x="5571292" y="2839180"/>
            <a:ext cx="1172117" cy="369332"/>
          </a:xfrm>
          <a:prstGeom prst="rect">
            <a:avLst/>
          </a:prstGeom>
        </p:spPr>
        <p:txBody>
          <a:bodyPr wrap="none">
            <a:spAutoFit/>
          </a:bodyPr>
          <a:lstStyle/>
          <a:p>
            <a:pPr algn="ctr"/>
            <a:r>
              <a:rPr lang="zh-CN" altLang="en-US" b="1" dirty="0">
                <a:solidFill>
                  <a:prstClr val="black">
                    <a:lumMod val="50000"/>
                    <a:lumOff val="50000"/>
                  </a:prstClr>
                </a:solidFill>
                <a:cs typeface="+mn-ea"/>
                <a:sym typeface="+mn-lt"/>
              </a:rPr>
              <a:t>第二部分 </a:t>
            </a:r>
            <a:endParaRPr lang="en-US" altLang="zh-CN" b="1" dirty="0">
              <a:solidFill>
                <a:prstClr val="black">
                  <a:lumMod val="50000"/>
                  <a:lumOff val="50000"/>
                </a:prstClr>
              </a:solidFill>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数据预处理</a:t>
            </a:r>
          </a:p>
        </p:txBody>
      </p:sp>
      <p:sp>
        <p:nvSpPr>
          <p:cNvPr id="41" name="文本框 40"/>
          <p:cNvSpPr txBox="1"/>
          <p:nvPr/>
        </p:nvSpPr>
        <p:spPr>
          <a:xfrm>
            <a:off x="509358" y="1033107"/>
            <a:ext cx="263619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rPr>
              <a:t>导入数据</a:t>
            </a:r>
          </a:p>
        </p:txBody>
      </p:sp>
      <p:sp>
        <p:nvSpPr>
          <p:cNvPr id="9" name="文本框 8">
            <a:extLst>
              <a:ext uri="{FF2B5EF4-FFF2-40B4-BE49-F238E27FC236}">
                <a16:creationId xmlns:a16="http://schemas.microsoft.com/office/drawing/2014/main" id="{A3974BD0-F4BB-48A2-8020-6BA031024AA9}"/>
              </a:ext>
            </a:extLst>
          </p:cNvPr>
          <p:cNvSpPr txBox="1"/>
          <p:nvPr/>
        </p:nvSpPr>
        <p:spPr>
          <a:xfrm>
            <a:off x="220493" y="1554381"/>
            <a:ext cx="11744527" cy="707886"/>
          </a:xfrm>
          <a:prstGeom prst="rect">
            <a:avLst/>
          </a:prstGeom>
          <a:noFill/>
        </p:spPr>
        <p:txBody>
          <a:bodyPr wrap="square" rtlCol="0">
            <a:spAutoFit/>
          </a:bodyPr>
          <a:lstStyle/>
          <a:p>
            <a:r>
              <a:rPr lang="zh-CN" altLang="en-US" sz="2000" dirty="0">
                <a:solidFill>
                  <a:schemeClr val="accent2">
                    <a:lumMod val="25000"/>
                  </a:schemeClr>
                </a:solidFill>
              </a:rPr>
              <a:t>因为</a:t>
            </a:r>
            <a:r>
              <a:rPr lang="en-US" altLang="zh-CN" sz="2000" dirty="0">
                <a:solidFill>
                  <a:schemeClr val="accent2">
                    <a:lumMod val="25000"/>
                  </a:schemeClr>
                </a:solidFill>
              </a:rPr>
              <a:t>ID</a:t>
            </a:r>
            <a:r>
              <a:rPr lang="zh-CN" altLang="en-US" sz="2000" dirty="0">
                <a:solidFill>
                  <a:schemeClr val="accent2">
                    <a:lumMod val="25000"/>
                  </a:schemeClr>
                </a:solidFill>
              </a:rPr>
              <a:t>是样本对象的编号而不是属性，所以需要声明参数</a:t>
            </a:r>
            <a:r>
              <a:rPr lang="en-US" altLang="zh-CN" sz="2000" dirty="0" err="1">
                <a:solidFill>
                  <a:schemeClr val="accent2">
                    <a:lumMod val="25000"/>
                  </a:schemeClr>
                </a:solidFill>
              </a:rPr>
              <a:t>index_col</a:t>
            </a:r>
            <a:r>
              <a:rPr lang="en-US" altLang="zh-CN" sz="2000" dirty="0">
                <a:solidFill>
                  <a:schemeClr val="accent2">
                    <a:lumMod val="25000"/>
                  </a:schemeClr>
                </a:solidFill>
              </a:rPr>
              <a:t>=‘ID’</a:t>
            </a:r>
            <a:r>
              <a:rPr lang="zh-CN" altLang="en-US" sz="2000" dirty="0">
                <a:solidFill>
                  <a:schemeClr val="accent2">
                    <a:lumMod val="25000"/>
                  </a:schemeClr>
                </a:solidFill>
              </a:rPr>
              <a:t>，否则</a:t>
            </a:r>
            <a:r>
              <a:rPr lang="en-US" altLang="zh-CN" sz="2000" dirty="0">
                <a:solidFill>
                  <a:schemeClr val="accent2">
                    <a:lumMod val="25000"/>
                  </a:schemeClr>
                </a:solidFill>
              </a:rPr>
              <a:t>Pandas</a:t>
            </a:r>
            <a:r>
              <a:rPr lang="zh-CN" altLang="en-US" sz="2000" dirty="0">
                <a:solidFill>
                  <a:schemeClr val="accent2">
                    <a:lumMod val="25000"/>
                  </a:schemeClr>
                </a:solidFill>
              </a:rPr>
              <a:t>的</a:t>
            </a:r>
            <a:r>
              <a:rPr lang="en-US" altLang="zh-CN" sz="2000" dirty="0" err="1">
                <a:solidFill>
                  <a:schemeClr val="accent2">
                    <a:lumMod val="25000"/>
                  </a:schemeClr>
                </a:solidFill>
              </a:rPr>
              <a:t>DataFrame</a:t>
            </a:r>
            <a:r>
              <a:rPr lang="zh-CN" altLang="en-US" sz="2000" dirty="0">
                <a:solidFill>
                  <a:schemeClr val="accent2">
                    <a:lumMod val="25000"/>
                  </a:schemeClr>
                </a:solidFill>
              </a:rPr>
              <a:t>对象会自动从</a:t>
            </a:r>
            <a:r>
              <a:rPr lang="en-US" altLang="zh-CN" sz="2000" dirty="0">
                <a:solidFill>
                  <a:schemeClr val="accent2">
                    <a:lumMod val="25000"/>
                  </a:schemeClr>
                </a:solidFill>
              </a:rPr>
              <a:t>0</a:t>
            </a:r>
            <a:r>
              <a:rPr lang="zh-CN" altLang="en-US" sz="2000" dirty="0">
                <a:solidFill>
                  <a:schemeClr val="accent2">
                    <a:lumMod val="25000"/>
                  </a:schemeClr>
                </a:solidFill>
              </a:rPr>
              <a:t>开始生成行索引，</a:t>
            </a:r>
            <a:r>
              <a:rPr lang="en-US" altLang="zh-CN" sz="2000" dirty="0">
                <a:solidFill>
                  <a:schemeClr val="accent2">
                    <a:lumMod val="25000"/>
                  </a:schemeClr>
                </a:solidFill>
              </a:rPr>
              <a:t>ID</a:t>
            </a:r>
            <a:r>
              <a:rPr lang="zh-CN" altLang="en-US" sz="2000" dirty="0">
                <a:solidFill>
                  <a:schemeClr val="accent2">
                    <a:lumMod val="25000"/>
                  </a:schemeClr>
                </a:solidFill>
              </a:rPr>
              <a:t>就会成为一个属性列。</a:t>
            </a:r>
          </a:p>
        </p:txBody>
      </p:sp>
      <p:pic>
        <p:nvPicPr>
          <p:cNvPr id="4" name="图片 3">
            <a:extLst>
              <a:ext uri="{FF2B5EF4-FFF2-40B4-BE49-F238E27FC236}">
                <a16:creationId xmlns:a16="http://schemas.microsoft.com/office/drawing/2014/main" id="{489D029F-5FAD-40B6-BA0B-E48511896CAC}"/>
              </a:ext>
            </a:extLst>
          </p:cNvPr>
          <p:cNvPicPr>
            <a:picLocks noChangeAspect="1"/>
          </p:cNvPicPr>
          <p:nvPr/>
        </p:nvPicPr>
        <p:blipFill>
          <a:blip r:embed="rId3"/>
          <a:stretch>
            <a:fillRect/>
          </a:stretch>
        </p:blipFill>
        <p:spPr>
          <a:xfrm>
            <a:off x="575443" y="2341517"/>
            <a:ext cx="5295900" cy="1266825"/>
          </a:xfrm>
          <a:prstGeom prst="rect">
            <a:avLst/>
          </a:prstGeom>
        </p:spPr>
      </p:pic>
      <p:pic>
        <p:nvPicPr>
          <p:cNvPr id="7" name="图片 6">
            <a:extLst>
              <a:ext uri="{FF2B5EF4-FFF2-40B4-BE49-F238E27FC236}">
                <a16:creationId xmlns:a16="http://schemas.microsoft.com/office/drawing/2014/main" id="{603B6E92-EBAA-4D9F-8C02-3E78ECB4222E}"/>
              </a:ext>
            </a:extLst>
          </p:cNvPr>
          <p:cNvPicPr>
            <a:picLocks noChangeAspect="1"/>
          </p:cNvPicPr>
          <p:nvPr/>
        </p:nvPicPr>
        <p:blipFill>
          <a:blip r:embed="rId4"/>
          <a:stretch>
            <a:fillRect/>
          </a:stretch>
        </p:blipFill>
        <p:spPr>
          <a:xfrm>
            <a:off x="575443" y="3749147"/>
            <a:ext cx="5295591" cy="2811944"/>
          </a:xfrm>
          <a:prstGeom prst="rect">
            <a:avLst/>
          </a:prstGeom>
        </p:spPr>
      </p:pic>
      <p:pic>
        <p:nvPicPr>
          <p:cNvPr id="5" name="图片 4">
            <a:extLst>
              <a:ext uri="{FF2B5EF4-FFF2-40B4-BE49-F238E27FC236}">
                <a16:creationId xmlns:a16="http://schemas.microsoft.com/office/drawing/2014/main" id="{BFF31A8B-BEC1-45C8-9F8C-C020EE9CC916}"/>
              </a:ext>
            </a:extLst>
          </p:cNvPr>
          <p:cNvPicPr>
            <a:picLocks noChangeAspect="1"/>
          </p:cNvPicPr>
          <p:nvPr/>
        </p:nvPicPr>
        <p:blipFill rotWithShape="1">
          <a:blip r:embed="rId5"/>
          <a:srcRect r="24700" b="20771"/>
          <a:stretch/>
        </p:blipFill>
        <p:spPr>
          <a:xfrm>
            <a:off x="6302478" y="2341517"/>
            <a:ext cx="5124349" cy="4166067"/>
          </a:xfrm>
          <a:prstGeom prst="rect">
            <a:avLst/>
          </a:prstGeom>
        </p:spPr>
      </p:pic>
    </p:spTree>
    <p:extLst>
      <p:ext uri="{BB962C8B-B14F-4D97-AF65-F5344CB8AC3E}">
        <p14:creationId xmlns:p14="http://schemas.microsoft.com/office/powerpoint/2010/main" val="3149875301"/>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463" y="323468"/>
            <a:ext cx="72428" cy="588475"/>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文本框 2"/>
          <p:cNvSpPr txBox="1"/>
          <p:nvPr/>
        </p:nvSpPr>
        <p:spPr>
          <a:xfrm>
            <a:off x="494435" y="388723"/>
            <a:ext cx="26511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r>
              <a:rPr lang="zh-CN" altLang="en-US" sz="2800" b="1" dirty="0">
                <a:solidFill>
                  <a:srgbClr val="C8161D"/>
                </a:solidFill>
              </a:rPr>
              <a:t>数据预处理</a:t>
            </a:r>
          </a:p>
        </p:txBody>
      </p:sp>
      <p:sp>
        <p:nvSpPr>
          <p:cNvPr id="41" name="文本框 40"/>
          <p:cNvSpPr txBox="1"/>
          <p:nvPr/>
        </p:nvSpPr>
        <p:spPr>
          <a:xfrm>
            <a:off x="509358" y="1033107"/>
            <a:ext cx="263619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rPr>
              <a:t>缺失值分析与处理</a:t>
            </a:r>
          </a:p>
        </p:txBody>
      </p:sp>
      <p:sp>
        <p:nvSpPr>
          <p:cNvPr id="8" name="文本框 7">
            <a:extLst>
              <a:ext uri="{FF2B5EF4-FFF2-40B4-BE49-F238E27FC236}">
                <a16:creationId xmlns:a16="http://schemas.microsoft.com/office/drawing/2014/main" id="{0D99E7F0-0A9C-41D8-9AB4-56B347383E50}"/>
              </a:ext>
            </a:extLst>
          </p:cNvPr>
          <p:cNvSpPr txBox="1"/>
          <p:nvPr/>
        </p:nvSpPr>
        <p:spPr>
          <a:xfrm>
            <a:off x="220493" y="1525199"/>
            <a:ext cx="11751013" cy="1323439"/>
          </a:xfrm>
          <a:prstGeom prst="rect">
            <a:avLst/>
          </a:prstGeom>
          <a:noFill/>
        </p:spPr>
        <p:txBody>
          <a:bodyPr wrap="square" rtlCol="0">
            <a:spAutoFit/>
          </a:bodyPr>
          <a:lstStyle/>
          <a:p>
            <a:r>
              <a:rPr lang="zh-CN" altLang="en-US" sz="2000" dirty="0">
                <a:solidFill>
                  <a:schemeClr val="accent2">
                    <a:lumMod val="25000"/>
                  </a:schemeClr>
                </a:solidFill>
              </a:rPr>
              <a:t>打印</a:t>
            </a:r>
            <a:r>
              <a:rPr lang="en-US" altLang="zh-CN" sz="2000" dirty="0">
                <a:solidFill>
                  <a:schemeClr val="accent2">
                    <a:lumMod val="25000"/>
                  </a:schemeClr>
                </a:solidFill>
              </a:rPr>
              <a:t>train</a:t>
            </a:r>
            <a:r>
              <a:rPr lang="zh-CN" altLang="en-US" sz="2000" dirty="0">
                <a:solidFill>
                  <a:schemeClr val="accent2">
                    <a:lumMod val="25000"/>
                  </a:schemeClr>
                </a:solidFill>
              </a:rPr>
              <a:t>和</a:t>
            </a:r>
            <a:r>
              <a:rPr lang="en-US" altLang="zh-CN" sz="2000" dirty="0">
                <a:solidFill>
                  <a:schemeClr val="accent2">
                    <a:lumMod val="25000"/>
                  </a:schemeClr>
                </a:solidFill>
              </a:rPr>
              <a:t>test</a:t>
            </a:r>
            <a:r>
              <a:rPr lang="zh-CN" altLang="en-US" sz="2000" dirty="0">
                <a:solidFill>
                  <a:schemeClr val="accent2">
                    <a:lumMod val="25000"/>
                  </a:schemeClr>
                </a:solidFill>
              </a:rPr>
              <a:t>的基本信息，</a:t>
            </a:r>
            <a:r>
              <a:rPr lang="en-US" altLang="zh-CN" sz="2000" dirty="0">
                <a:solidFill>
                  <a:schemeClr val="accent2">
                    <a:lumMod val="25000"/>
                  </a:schemeClr>
                </a:solidFill>
              </a:rPr>
              <a:t>train</a:t>
            </a:r>
            <a:r>
              <a:rPr lang="zh-CN" altLang="en-US" sz="2000" dirty="0">
                <a:solidFill>
                  <a:schemeClr val="accent2">
                    <a:lumMod val="25000"/>
                  </a:schemeClr>
                </a:solidFill>
              </a:rPr>
              <a:t>中</a:t>
            </a:r>
            <a:r>
              <a:rPr lang="en-US" altLang="zh-CN" sz="2000" dirty="0">
                <a:solidFill>
                  <a:schemeClr val="accent2">
                    <a:lumMod val="25000"/>
                  </a:schemeClr>
                </a:solidFill>
              </a:rPr>
              <a:t>1100</a:t>
            </a:r>
            <a:r>
              <a:rPr lang="zh-CN" altLang="en-US" sz="2000" dirty="0">
                <a:solidFill>
                  <a:schemeClr val="accent2">
                    <a:lumMod val="25000"/>
                  </a:schemeClr>
                </a:solidFill>
              </a:rPr>
              <a:t>条记录、</a:t>
            </a:r>
            <a:r>
              <a:rPr lang="en-US" altLang="zh-CN" sz="2000" dirty="0">
                <a:solidFill>
                  <a:schemeClr val="accent2">
                    <a:lumMod val="25000"/>
                  </a:schemeClr>
                </a:solidFill>
              </a:rPr>
              <a:t>test</a:t>
            </a:r>
            <a:r>
              <a:rPr lang="zh-CN" altLang="en-US" sz="2000" dirty="0">
                <a:solidFill>
                  <a:schemeClr val="accent2">
                    <a:lumMod val="25000"/>
                  </a:schemeClr>
                </a:solidFill>
              </a:rPr>
              <a:t>中</a:t>
            </a:r>
            <a:r>
              <a:rPr lang="en-US" altLang="zh-CN" sz="2000" dirty="0">
                <a:solidFill>
                  <a:schemeClr val="accent2">
                    <a:lumMod val="25000"/>
                  </a:schemeClr>
                </a:solidFill>
              </a:rPr>
              <a:t>350</a:t>
            </a:r>
            <a:r>
              <a:rPr lang="zh-CN" altLang="en-US" sz="2000" dirty="0">
                <a:solidFill>
                  <a:schemeClr val="accent2">
                    <a:lumMod val="25000"/>
                  </a:schemeClr>
                </a:solidFill>
              </a:rPr>
              <a:t>条记录的所有属性均为非空，即均不含缺失值。</a:t>
            </a:r>
            <a:endParaRPr lang="en-US" altLang="zh-CN" sz="2000" dirty="0">
              <a:solidFill>
                <a:schemeClr val="accent2">
                  <a:lumMod val="25000"/>
                </a:schemeClr>
              </a:solidFill>
            </a:endParaRPr>
          </a:p>
          <a:p>
            <a:endParaRPr lang="en-US" altLang="zh-CN" sz="2000" dirty="0">
              <a:solidFill>
                <a:schemeClr val="accent2">
                  <a:lumMod val="25000"/>
                </a:schemeClr>
              </a:solidFill>
            </a:endParaRPr>
          </a:p>
          <a:p>
            <a:endParaRPr lang="zh-CN" altLang="en-US" sz="2000" dirty="0">
              <a:solidFill>
                <a:schemeClr val="accent2">
                  <a:lumMod val="25000"/>
                </a:schemeClr>
              </a:solidFill>
            </a:endParaRPr>
          </a:p>
        </p:txBody>
      </p:sp>
      <p:pic>
        <p:nvPicPr>
          <p:cNvPr id="9" name="图片 8">
            <a:extLst>
              <a:ext uri="{FF2B5EF4-FFF2-40B4-BE49-F238E27FC236}">
                <a16:creationId xmlns:a16="http://schemas.microsoft.com/office/drawing/2014/main" id="{8056625A-10EA-42F4-986F-12E660FFE228}"/>
              </a:ext>
            </a:extLst>
          </p:cNvPr>
          <p:cNvPicPr>
            <a:picLocks noChangeAspect="1"/>
          </p:cNvPicPr>
          <p:nvPr/>
        </p:nvPicPr>
        <p:blipFill>
          <a:blip r:embed="rId3"/>
          <a:stretch>
            <a:fillRect/>
          </a:stretch>
        </p:blipFill>
        <p:spPr>
          <a:xfrm>
            <a:off x="8218537" y="2172729"/>
            <a:ext cx="2893042" cy="4307180"/>
          </a:xfrm>
          <a:prstGeom prst="rect">
            <a:avLst/>
          </a:prstGeom>
        </p:spPr>
      </p:pic>
      <p:pic>
        <p:nvPicPr>
          <p:cNvPr id="10" name="图片 9">
            <a:extLst>
              <a:ext uri="{FF2B5EF4-FFF2-40B4-BE49-F238E27FC236}">
                <a16:creationId xmlns:a16="http://schemas.microsoft.com/office/drawing/2014/main" id="{F3EB2FD1-6EA3-4430-B67B-191255065D55}"/>
              </a:ext>
            </a:extLst>
          </p:cNvPr>
          <p:cNvPicPr>
            <a:picLocks noChangeAspect="1"/>
          </p:cNvPicPr>
          <p:nvPr/>
        </p:nvPicPr>
        <p:blipFill>
          <a:blip r:embed="rId4"/>
          <a:stretch>
            <a:fillRect/>
          </a:stretch>
        </p:blipFill>
        <p:spPr>
          <a:xfrm>
            <a:off x="4375178" y="2186918"/>
            <a:ext cx="2893043" cy="4315851"/>
          </a:xfrm>
          <a:prstGeom prst="rect">
            <a:avLst/>
          </a:prstGeom>
        </p:spPr>
      </p:pic>
      <p:sp>
        <p:nvSpPr>
          <p:cNvPr id="11" name="文本框 10">
            <a:extLst>
              <a:ext uri="{FF2B5EF4-FFF2-40B4-BE49-F238E27FC236}">
                <a16:creationId xmlns:a16="http://schemas.microsoft.com/office/drawing/2014/main" id="{162F7DF1-1BC8-47B3-A947-3765AE92736F}"/>
              </a:ext>
            </a:extLst>
          </p:cNvPr>
          <p:cNvSpPr txBox="1"/>
          <p:nvPr/>
        </p:nvSpPr>
        <p:spPr>
          <a:xfrm>
            <a:off x="5412299" y="6479909"/>
            <a:ext cx="818799" cy="707886"/>
          </a:xfrm>
          <a:prstGeom prst="rect">
            <a:avLst/>
          </a:prstGeom>
          <a:noFill/>
        </p:spPr>
        <p:txBody>
          <a:bodyPr wrap="square" rtlCol="0">
            <a:spAutoFit/>
          </a:bodyPr>
          <a:lstStyle/>
          <a:p>
            <a:pPr algn="ctr"/>
            <a:r>
              <a:rPr lang="en-US" altLang="zh-CN" sz="2000" b="1" dirty="0">
                <a:solidFill>
                  <a:schemeClr val="accent2">
                    <a:lumMod val="25000"/>
                  </a:schemeClr>
                </a:solidFill>
              </a:rPr>
              <a:t>train</a:t>
            </a:r>
          </a:p>
          <a:p>
            <a:endParaRPr lang="zh-CN" altLang="en-US" sz="2000" b="1" dirty="0">
              <a:solidFill>
                <a:schemeClr val="accent2">
                  <a:lumMod val="25000"/>
                </a:schemeClr>
              </a:solidFill>
            </a:endParaRPr>
          </a:p>
        </p:txBody>
      </p:sp>
      <p:sp>
        <p:nvSpPr>
          <p:cNvPr id="12" name="文本框 11">
            <a:extLst>
              <a:ext uri="{FF2B5EF4-FFF2-40B4-BE49-F238E27FC236}">
                <a16:creationId xmlns:a16="http://schemas.microsoft.com/office/drawing/2014/main" id="{C79A4D52-AC0F-45CF-B7D0-144DFA016CB8}"/>
              </a:ext>
            </a:extLst>
          </p:cNvPr>
          <p:cNvSpPr txBox="1"/>
          <p:nvPr/>
        </p:nvSpPr>
        <p:spPr>
          <a:xfrm>
            <a:off x="9255658" y="6502769"/>
            <a:ext cx="818799" cy="400110"/>
          </a:xfrm>
          <a:prstGeom prst="rect">
            <a:avLst/>
          </a:prstGeom>
          <a:noFill/>
        </p:spPr>
        <p:txBody>
          <a:bodyPr wrap="square" rtlCol="0">
            <a:spAutoFit/>
          </a:bodyPr>
          <a:lstStyle/>
          <a:p>
            <a:pPr algn="ctr"/>
            <a:r>
              <a:rPr lang="en-US" altLang="zh-CN" sz="2000" b="1" dirty="0">
                <a:solidFill>
                  <a:schemeClr val="accent2">
                    <a:lumMod val="25000"/>
                  </a:schemeClr>
                </a:solidFill>
              </a:rPr>
              <a:t>test</a:t>
            </a:r>
            <a:endParaRPr lang="zh-CN" altLang="en-US" sz="2000" b="1" dirty="0">
              <a:solidFill>
                <a:schemeClr val="accent2">
                  <a:lumMod val="25000"/>
                </a:schemeClr>
              </a:solidFill>
            </a:endParaRPr>
          </a:p>
        </p:txBody>
      </p:sp>
      <p:pic>
        <p:nvPicPr>
          <p:cNvPr id="13" name="图片 12">
            <a:extLst>
              <a:ext uri="{FF2B5EF4-FFF2-40B4-BE49-F238E27FC236}">
                <a16:creationId xmlns:a16="http://schemas.microsoft.com/office/drawing/2014/main" id="{A7415B96-9F60-419D-804B-E219A0CF16C8}"/>
              </a:ext>
            </a:extLst>
          </p:cNvPr>
          <p:cNvPicPr>
            <a:picLocks noChangeAspect="1"/>
          </p:cNvPicPr>
          <p:nvPr/>
        </p:nvPicPr>
        <p:blipFill>
          <a:blip r:embed="rId5"/>
          <a:stretch>
            <a:fillRect/>
          </a:stretch>
        </p:blipFill>
        <p:spPr>
          <a:xfrm>
            <a:off x="494435" y="2491278"/>
            <a:ext cx="3020816" cy="1163983"/>
          </a:xfrm>
          <a:prstGeom prst="rect">
            <a:avLst/>
          </a:prstGeom>
        </p:spPr>
      </p:pic>
    </p:spTree>
    <p:extLst>
      <p:ext uri="{BB962C8B-B14F-4D97-AF65-F5344CB8AC3E}">
        <p14:creationId xmlns:p14="http://schemas.microsoft.com/office/powerpoint/2010/main" val="2040514803"/>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heme/theme1.xml><?xml version="1.0" encoding="utf-8"?>
<a:theme xmlns:a="http://schemas.openxmlformats.org/drawingml/2006/main" name="专注工作总结PPT排版设计，定制QQ:418157732">
  <a:themeElements>
    <a:clrScheme name="自定义 205">
      <a:dk1>
        <a:sysClr val="windowText" lastClr="000000"/>
      </a:dk1>
      <a:lt1>
        <a:sysClr val="window" lastClr="FFFFFF"/>
      </a:lt1>
      <a:dk2>
        <a:srgbClr val="44546A"/>
      </a:dk2>
      <a:lt2>
        <a:srgbClr val="E7E6E6"/>
      </a:lt2>
      <a:accent1>
        <a:srgbClr val="C00202"/>
      </a:accent1>
      <a:accent2>
        <a:srgbClr val="D9D9D9"/>
      </a:accent2>
      <a:accent3>
        <a:srgbClr val="C00202"/>
      </a:accent3>
      <a:accent4>
        <a:srgbClr val="D9D9D9"/>
      </a:accent4>
      <a:accent5>
        <a:srgbClr val="C00202"/>
      </a:accent5>
      <a:accent6>
        <a:srgbClr val="D9D9D9"/>
      </a:accent6>
      <a:hlink>
        <a:srgbClr val="C00202"/>
      </a:hlink>
      <a:folHlink>
        <a:srgbClr val="D9D9D9"/>
      </a:folHlink>
    </a:clrScheme>
    <a:fontScheme name="d4hhyvrd">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2684</TotalTime>
  <Words>2831</Words>
  <Application>Microsoft Office PowerPoint</Application>
  <PresentationFormat>宽屏</PresentationFormat>
  <Paragraphs>241</Paragraphs>
  <Slides>30</Slides>
  <Notes>30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-apple-system</vt:lpstr>
      <vt:lpstr>pingfang SC</vt:lpstr>
      <vt:lpstr>等线</vt:lpstr>
      <vt:lpstr>微软雅黑</vt:lpstr>
      <vt:lpstr>Arial</vt:lpstr>
      <vt:lpstr>Calibri</vt:lpstr>
      <vt:lpstr>verdana</vt:lpstr>
      <vt:lpstr>专注工作总结PPT排版设计，定制QQ:418157732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www.51ppt mob an.com</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StephenZhu</dc:creator>
  <cp:keywords>51PPT模板网</cp:keywords>
  <dc:description>www.51 ppt moban.com</dc:description>
  <cp:lastModifiedBy>Administrator</cp:lastModifiedBy>
  <cp:revision>115</cp:revision>
  <dcterms:created xsi:type="dcterms:W3CDTF">2019-01-14T06:18:00Z</dcterms:created>
  <dcterms:modified xsi:type="dcterms:W3CDTF">2020-11-29T09:26:02Z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2052-11.1.0.8214</vt:lpwstr>
  </property>
</Properties>
</file>