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30"/>
  </p:notesMasterIdLst>
  <p:handoutMasterIdLst>
    <p:handoutMasterId r:id="rId31"/>
  </p:handoutMasterIdLst>
  <p:sldIdLst>
    <p:sldId id="256" r:id="rId2"/>
    <p:sldId id="287" r:id="rId3"/>
    <p:sldId id="289" r:id="rId4"/>
    <p:sldId id="288" r:id="rId5"/>
    <p:sldId id="303" r:id="rId6"/>
    <p:sldId id="259" r:id="rId7"/>
    <p:sldId id="300" r:id="rId8"/>
    <p:sldId id="290" r:id="rId9"/>
    <p:sldId id="269" r:id="rId10"/>
    <p:sldId id="263" r:id="rId11"/>
    <p:sldId id="304" r:id="rId12"/>
    <p:sldId id="280" r:id="rId13"/>
    <p:sldId id="305" r:id="rId14"/>
    <p:sldId id="278" r:id="rId15"/>
    <p:sldId id="275" r:id="rId16"/>
    <p:sldId id="307" r:id="rId17"/>
    <p:sldId id="266" r:id="rId18"/>
    <p:sldId id="292" r:id="rId19"/>
    <p:sldId id="274" r:id="rId20"/>
    <p:sldId id="264" r:id="rId21"/>
    <p:sldId id="308" r:id="rId22"/>
    <p:sldId id="309" r:id="rId23"/>
    <p:sldId id="310" r:id="rId24"/>
    <p:sldId id="311" r:id="rId25"/>
    <p:sldId id="312" r:id="rId26"/>
    <p:sldId id="276" r:id="rId27"/>
    <p:sldId id="302" r:id="rId28"/>
    <p:sldId id="286"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C1"/>
    <a:srgbClr val="314865"/>
    <a:srgbClr val="F5F5F5"/>
    <a:srgbClr val="BFBFBF"/>
    <a:srgbClr val="E2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89987" autoAdjust="0"/>
  </p:normalViewPr>
  <p:slideViewPr>
    <p:cSldViewPr snapToGrid="0">
      <p:cViewPr varScale="1">
        <p:scale>
          <a:sx n="102" d="100"/>
          <a:sy n="102" d="100"/>
        </p:scale>
        <p:origin x="758" y="8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7C2CCAF-A1D5-48B2-BC9A-0E72ACB277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C095FB-3967-4F93-88C4-2B701BC677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C8276D-CC78-4226-9439-71994A2120F3}" type="datetimeFigureOut">
              <a:rPr lang="zh-CN" altLang="en-US" smtClean="0"/>
              <a:t>2020/12/6</a:t>
            </a:fld>
            <a:endParaRPr lang="zh-CN" altLang="en-US"/>
          </a:p>
        </p:txBody>
      </p:sp>
      <p:sp>
        <p:nvSpPr>
          <p:cNvPr id="4" name="页脚占位符 3">
            <a:extLst>
              <a:ext uri="{FF2B5EF4-FFF2-40B4-BE49-F238E27FC236}">
                <a16:creationId xmlns:a16="http://schemas.microsoft.com/office/drawing/2014/main" id="{7E8B3FEA-55C4-4664-9A4A-6F5567A2A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FA47D59-C47A-4C21-A42B-0E40FB0447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B059D4-2D73-4A69-886A-C0E166E1EFAE}" type="slidenum">
              <a:rPr lang="zh-CN" altLang="en-US" smtClean="0"/>
              <a:t>‹#›</a:t>
            </a:fld>
            <a:endParaRPr lang="zh-CN" altLang="en-US"/>
          </a:p>
        </p:txBody>
      </p:sp>
    </p:spTree>
    <p:extLst>
      <p:ext uri="{BB962C8B-B14F-4D97-AF65-F5344CB8AC3E}">
        <p14:creationId xmlns:p14="http://schemas.microsoft.com/office/powerpoint/2010/main" val="2675663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itchFamily="34" charset="-122"/>
              </a:defRPr>
            </a:lvl1pPr>
          </a:lstStyle>
          <a:p>
            <a:fld id="{7AFACBB1-1174-4432-BE6F-41B3ACC0B83F}" type="datetimeFigureOut">
              <a:rPr lang="zh-CN" altLang="en-US" smtClean="0"/>
              <a:pPr/>
              <a:t>2020/12/6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itchFamily="34" charset="-122"/>
              </a:defRPr>
            </a:lvl1pPr>
          </a:lstStyle>
          <a:p>
            <a:fld id="{F10490FA-BF50-4B16-B630-490134ED6E9B}" type="slidenum">
              <a:rPr lang="zh-CN" altLang="en-US" smtClean="0"/>
              <a:pPr/>
              <a:t>‹#›</a:t>
            </a:fld>
            <a:endParaRPr lang="zh-CN" altLang="en-US" dirty="0"/>
          </a:p>
        </p:txBody>
      </p:sp>
    </p:spTree>
    <p:extLst>
      <p:ext uri="{BB962C8B-B14F-4D97-AF65-F5344CB8AC3E}">
        <p14:creationId xmlns:p14="http://schemas.microsoft.com/office/powerpoint/2010/main" val="3113704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itchFamily="34" charset="-122"/>
        <a:cs typeface="+mn-cs"/>
      </a:defRPr>
    </a:lvl1pPr>
    <a:lvl2pPr marL="342900" algn="l" defTabSz="685800" rtl="0" eaLnBrk="1" latinLnBrk="0" hangingPunct="1">
      <a:defRPr sz="900" kern="1200">
        <a:solidFill>
          <a:schemeClr val="tx1"/>
        </a:solidFill>
        <a:latin typeface="+mn-lt"/>
        <a:ea typeface="微软雅黑" pitchFamily="34" charset="-122"/>
        <a:cs typeface="+mn-cs"/>
      </a:defRPr>
    </a:lvl2pPr>
    <a:lvl3pPr marL="685800" algn="l" defTabSz="685800" rtl="0" eaLnBrk="1" latinLnBrk="0" hangingPunct="1">
      <a:defRPr sz="900" kern="1200">
        <a:solidFill>
          <a:schemeClr val="tx1"/>
        </a:solidFill>
        <a:latin typeface="+mn-lt"/>
        <a:ea typeface="微软雅黑" pitchFamily="34" charset="-122"/>
        <a:cs typeface="+mn-cs"/>
      </a:defRPr>
    </a:lvl3pPr>
    <a:lvl4pPr marL="1028700" algn="l" defTabSz="685800" rtl="0" eaLnBrk="1" latinLnBrk="0" hangingPunct="1">
      <a:defRPr sz="900" kern="1200">
        <a:solidFill>
          <a:schemeClr val="tx1"/>
        </a:solidFill>
        <a:latin typeface="+mn-lt"/>
        <a:ea typeface="微软雅黑" pitchFamily="34" charset="-122"/>
        <a:cs typeface="+mn-cs"/>
      </a:defRPr>
    </a:lvl4pPr>
    <a:lvl5pPr marL="1371600" algn="l" defTabSz="685800" rtl="0" eaLnBrk="1" latinLnBrk="0" hangingPunct="1">
      <a:defRPr sz="900" kern="1200">
        <a:solidFill>
          <a:schemeClr val="tx1"/>
        </a:solidFill>
        <a:latin typeface="+mn-lt"/>
        <a:ea typeface="微软雅黑"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a:t>
            </a:fld>
            <a:endParaRPr lang="zh-CN" altLang="en-US"/>
          </a:p>
        </p:txBody>
      </p:sp>
    </p:spTree>
    <p:extLst>
      <p:ext uri="{BB962C8B-B14F-4D97-AF65-F5344CB8AC3E}">
        <p14:creationId xmlns:p14="http://schemas.microsoft.com/office/powerpoint/2010/main" val="256690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5C8DB37-21FE-466F-861C-5865DBFB1088}" type="slidenum">
              <a:rPr kumimoji="0" lang="zh-CN" altLang="en-US" sz="1200" b="0" i="0" u="none" strike="noStrike" kern="1200" cap="none" spc="0" normalizeH="0" baseline="0" noProof="0" smtClean="0">
                <a:ln>
                  <a:noFill/>
                </a:ln>
                <a:solidFill>
                  <a:prstClr val="black"/>
                </a:solidFill>
                <a:effectLst/>
                <a:uLnTx/>
                <a:uFillTx/>
                <a:latin typeface="Calibri"/>
                <a:ea typeface="微软雅黑" pitchFamily="34"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微软雅黑" pitchFamily="34" charset="-122"/>
              <a:cs typeface="+mn-cs"/>
            </a:endParaRPr>
          </a:p>
        </p:txBody>
      </p:sp>
    </p:spTree>
    <p:extLst>
      <p:ext uri="{BB962C8B-B14F-4D97-AF65-F5344CB8AC3E}">
        <p14:creationId xmlns:p14="http://schemas.microsoft.com/office/powerpoint/2010/main" val="52258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显然，这样做的优点是不用大动干戈地调参，从而降低了训练成本，并且尽量保持了原模型优秀的性能</a:t>
            </a:r>
          </a:p>
        </p:txBody>
      </p:sp>
      <p:sp>
        <p:nvSpPr>
          <p:cNvPr id="4" name="灯片编号占位符 3"/>
          <p:cNvSpPr>
            <a:spLocks noGrp="1"/>
          </p:cNvSpPr>
          <p:nvPr>
            <p:ph type="sldNum" sz="quarter" idx="10"/>
          </p:nvPr>
        </p:nvSpPr>
        <p:spPr/>
        <p:txBody>
          <a:bodyPr/>
          <a:lstStyle/>
          <a:p>
            <a:fld id="{A5C8DB37-21FE-466F-861C-5865DBFB1088}" type="slidenum">
              <a:rPr lang="zh-CN" altLang="en-US" smtClean="0"/>
              <a:t>12</a:t>
            </a:fld>
            <a:endParaRPr lang="zh-CN" altLang="en-US"/>
          </a:p>
        </p:txBody>
      </p:sp>
    </p:spTree>
    <p:extLst>
      <p:ext uri="{BB962C8B-B14F-4D97-AF65-F5344CB8AC3E}">
        <p14:creationId xmlns:p14="http://schemas.microsoft.com/office/powerpoint/2010/main" val="66658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5C8DB37-21FE-466F-861C-5865DBFB1088}" type="slidenum">
              <a:rPr kumimoji="0" lang="zh-CN" altLang="en-US" sz="1200" b="0" i="0" u="none" strike="noStrike" kern="1200" cap="none" spc="0" normalizeH="0" baseline="0" noProof="0" smtClean="0">
                <a:ln>
                  <a:noFill/>
                </a:ln>
                <a:solidFill>
                  <a:prstClr val="black"/>
                </a:solidFill>
                <a:effectLst/>
                <a:uLnTx/>
                <a:uFillTx/>
                <a:latin typeface="Calibri"/>
                <a:ea typeface="微软雅黑" pitchFamily="34"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微软雅黑" pitchFamily="34" charset="-122"/>
              <a:cs typeface="+mn-cs"/>
            </a:endParaRPr>
          </a:p>
        </p:txBody>
      </p:sp>
    </p:spTree>
    <p:extLst>
      <p:ext uri="{BB962C8B-B14F-4D97-AF65-F5344CB8AC3E}">
        <p14:creationId xmlns:p14="http://schemas.microsoft.com/office/powerpoint/2010/main" val="757745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14</a:t>
            </a:fld>
            <a:endParaRPr lang="zh-CN" altLang="en-US"/>
          </a:p>
        </p:txBody>
      </p:sp>
    </p:spTree>
    <p:extLst>
      <p:ext uri="{BB962C8B-B14F-4D97-AF65-F5344CB8AC3E}">
        <p14:creationId xmlns:p14="http://schemas.microsoft.com/office/powerpoint/2010/main" val="2480235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15</a:t>
            </a:fld>
            <a:endParaRPr lang="zh-CN" altLang="en-US"/>
          </a:p>
        </p:txBody>
      </p:sp>
    </p:spTree>
    <p:extLst>
      <p:ext uri="{BB962C8B-B14F-4D97-AF65-F5344CB8AC3E}">
        <p14:creationId xmlns:p14="http://schemas.microsoft.com/office/powerpoint/2010/main" val="1807341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5C8DB37-21FE-466F-861C-5865DBFB1088}" type="slidenum">
              <a:rPr kumimoji="0" lang="zh-CN" altLang="en-US" sz="1200" b="0" i="0" u="none" strike="noStrike" kern="1200" cap="none" spc="0" normalizeH="0" baseline="0" noProof="0" smtClean="0">
                <a:ln>
                  <a:noFill/>
                </a:ln>
                <a:solidFill>
                  <a:prstClr val="black"/>
                </a:solidFill>
                <a:effectLst/>
                <a:uLnTx/>
                <a:uFillTx/>
                <a:latin typeface="Calibri"/>
                <a:ea typeface="微软雅黑" pitchFamily="34"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微软雅黑" pitchFamily="34" charset="-122"/>
              <a:cs typeface="+mn-cs"/>
            </a:endParaRPr>
          </a:p>
        </p:txBody>
      </p:sp>
    </p:spTree>
    <p:extLst>
      <p:ext uri="{BB962C8B-B14F-4D97-AF65-F5344CB8AC3E}">
        <p14:creationId xmlns:p14="http://schemas.microsoft.com/office/powerpoint/2010/main" val="374466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事实上，</a:t>
            </a:r>
            <a:r>
              <a:rPr lang="en-US" altLang="zh-CN" dirty="0" err="1"/>
              <a:t>resnet</a:t>
            </a:r>
            <a:r>
              <a:rPr lang="zh-CN" altLang="en-US" dirty="0"/>
              <a:t>中本身已经使用了</a:t>
            </a:r>
            <a:r>
              <a:rPr lang="en-US" altLang="zh-CN" dirty="0"/>
              <a:t>L2</a:t>
            </a:r>
            <a:r>
              <a:rPr lang="zh-CN" altLang="en-US" dirty="0"/>
              <a:t>正则化，这一点在之后介绍模型的时候会再提到。训练模型时，则通过设置优化器</a:t>
            </a:r>
            <a:r>
              <a:rPr lang="en-US" altLang="zh-CN" dirty="0"/>
              <a:t>optimizer</a:t>
            </a:r>
            <a:r>
              <a:rPr lang="zh-CN" altLang="en-US" dirty="0"/>
              <a:t>中的</a:t>
            </a:r>
            <a:r>
              <a:rPr lang="en-US" altLang="zh-CN" dirty="0" err="1">
                <a:solidFill>
                  <a:srgbClr val="660099"/>
                </a:solidFill>
                <a:effectLst/>
              </a:rPr>
              <a:t>weight_decay</a:t>
            </a:r>
            <a:r>
              <a:rPr lang="zh-CN" altLang="en-US" dirty="0">
                <a:solidFill>
                  <a:srgbClr val="660099"/>
                </a:solidFill>
                <a:effectLst/>
              </a:rPr>
              <a:t>来实现。</a:t>
            </a:r>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17</a:t>
            </a:fld>
            <a:endParaRPr lang="zh-CN" altLang="en-US"/>
          </a:p>
        </p:txBody>
      </p:sp>
    </p:spTree>
    <p:extLst>
      <p:ext uri="{BB962C8B-B14F-4D97-AF65-F5344CB8AC3E}">
        <p14:creationId xmlns:p14="http://schemas.microsoft.com/office/powerpoint/2010/main" val="3919086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18</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这里拿一张图片举例，每一步处理的结果如图所示。</a:t>
            </a:r>
            <a:endParaRPr lang="en-US" altLang="zh-CN" dirty="0"/>
          </a:p>
          <a:p>
            <a:r>
              <a:rPr lang="en-US" altLang="zh-CN" dirty="0"/>
              <a:t>cv2.imread</a:t>
            </a:r>
            <a:r>
              <a:rPr lang="zh-CN" altLang="en-US" dirty="0"/>
              <a:t>把图片以</a:t>
            </a:r>
            <a:r>
              <a:rPr lang="en-US" altLang="zh-CN" dirty="0" err="1"/>
              <a:t>ndarray</a:t>
            </a:r>
            <a:r>
              <a:rPr lang="zh-CN" altLang="en-US" dirty="0"/>
              <a:t>格式读出，大小为（</a:t>
            </a:r>
            <a:r>
              <a:rPr lang="en-US" altLang="zh-CN" dirty="0"/>
              <a:t>480,480,3</a:t>
            </a:r>
            <a:r>
              <a:rPr lang="zh-CN" altLang="en-US" dirty="0"/>
              <a:t>）</a:t>
            </a:r>
            <a:endParaRPr lang="en-US" altLang="zh-CN" dirty="0"/>
          </a:p>
          <a:p>
            <a:r>
              <a:rPr lang="en-US" altLang="zh-CN" sz="900" dirty="0" err="1">
                <a:solidFill>
                  <a:schemeClr val="bg2">
                    <a:lumMod val="10000"/>
                  </a:schemeClr>
                </a:solidFill>
                <a:latin typeface="Calibri"/>
                <a:ea typeface="微软雅黑"/>
              </a:rPr>
              <a:t>ToPILImage</a:t>
            </a:r>
            <a:r>
              <a:rPr lang="zh-CN" altLang="en-US" sz="900" dirty="0">
                <a:solidFill>
                  <a:schemeClr val="bg2">
                    <a:lumMod val="10000"/>
                  </a:schemeClr>
                </a:solidFill>
                <a:latin typeface="Calibri"/>
                <a:ea typeface="微软雅黑"/>
              </a:rPr>
              <a:t>函数将</a:t>
            </a:r>
            <a:r>
              <a:rPr lang="en-US" altLang="zh-CN" sz="900" dirty="0" err="1">
                <a:solidFill>
                  <a:schemeClr val="bg2">
                    <a:lumMod val="10000"/>
                  </a:schemeClr>
                </a:solidFill>
                <a:latin typeface="Calibri"/>
                <a:ea typeface="微软雅黑"/>
              </a:rPr>
              <a:t>ndarray</a:t>
            </a:r>
            <a:r>
              <a:rPr lang="zh-CN" altLang="en-US" sz="900" dirty="0">
                <a:solidFill>
                  <a:schemeClr val="bg2">
                    <a:lumMod val="10000"/>
                  </a:schemeClr>
                </a:solidFill>
                <a:latin typeface="Calibri"/>
                <a:ea typeface="微软雅黑"/>
              </a:rPr>
              <a:t>的数据转换为 </a:t>
            </a:r>
            <a:r>
              <a:rPr lang="en-US" altLang="zh-CN" sz="900" dirty="0">
                <a:solidFill>
                  <a:schemeClr val="bg2">
                    <a:lumMod val="10000"/>
                  </a:schemeClr>
                </a:solidFill>
                <a:latin typeface="Calibri"/>
                <a:ea typeface="微软雅黑"/>
              </a:rPr>
              <a:t>PIL Image </a:t>
            </a:r>
            <a:r>
              <a:rPr lang="zh-CN" altLang="en-US" sz="900" dirty="0">
                <a:solidFill>
                  <a:schemeClr val="bg2">
                    <a:lumMod val="10000"/>
                  </a:schemeClr>
                </a:solidFill>
                <a:latin typeface="Calibri"/>
                <a:ea typeface="微软雅黑"/>
              </a:rPr>
              <a:t>类型数据并可视化，由于该函数参数默认转化为单通道，所以颜色变了。</a:t>
            </a:r>
            <a:endParaRPr lang="en-US" altLang="zh-CN" sz="900" dirty="0">
              <a:solidFill>
                <a:schemeClr val="bg2">
                  <a:lumMod val="10000"/>
                </a:schemeClr>
              </a:solidFill>
              <a:latin typeface="Calibri"/>
              <a:ea typeface="微软雅黑"/>
            </a:endParaRPr>
          </a:p>
          <a:p>
            <a:r>
              <a:rPr lang="zh-CN" altLang="en-US" sz="900" dirty="0">
                <a:solidFill>
                  <a:schemeClr val="bg2">
                    <a:lumMod val="10000"/>
                  </a:schemeClr>
                </a:solidFill>
                <a:latin typeface="Calibri"/>
                <a:ea typeface="微软雅黑"/>
              </a:rPr>
              <a:t>裁剪后的结果。</a:t>
            </a:r>
            <a:endParaRPr lang="en-US" altLang="zh-CN" sz="900" dirty="0">
              <a:solidFill>
                <a:schemeClr val="bg2">
                  <a:lumMod val="10000"/>
                </a:schemeClr>
              </a:solidFill>
              <a:latin typeface="Calibri"/>
              <a:ea typeface="微软雅黑"/>
            </a:endParaRPr>
          </a:p>
          <a:p>
            <a:r>
              <a:rPr lang="en-US" altLang="zh-CN" sz="900" dirty="0">
                <a:solidFill>
                  <a:schemeClr val="bg2">
                    <a:lumMod val="10000"/>
                  </a:schemeClr>
                </a:solidFill>
                <a:latin typeface="Calibri"/>
                <a:ea typeface="微软雅黑"/>
              </a:rPr>
              <a:t>0.5</a:t>
            </a:r>
            <a:r>
              <a:rPr lang="zh-CN" altLang="en-US" sz="900" dirty="0">
                <a:solidFill>
                  <a:schemeClr val="bg2">
                    <a:lumMod val="10000"/>
                  </a:schemeClr>
                </a:solidFill>
                <a:latin typeface="Calibri"/>
                <a:ea typeface="微软雅黑"/>
              </a:rPr>
              <a:t>的概率水平翻转，我举这个例子的时候代码没有翻转图片所以没有变化就不展示了。</a:t>
            </a:r>
            <a:endParaRPr lang="en-US" altLang="zh-CN" sz="900" dirty="0">
              <a:solidFill>
                <a:schemeClr val="bg2">
                  <a:lumMod val="10000"/>
                </a:schemeClr>
              </a:solidFill>
              <a:latin typeface="Calibri"/>
              <a:ea typeface="微软雅黑"/>
            </a:endParaRPr>
          </a:p>
          <a:p>
            <a:r>
              <a:rPr lang="en-US" altLang="zh-CN" sz="900" dirty="0" err="1">
                <a:solidFill>
                  <a:schemeClr val="bg2">
                    <a:lumMod val="10000"/>
                  </a:schemeClr>
                </a:solidFill>
                <a:latin typeface="Calibri"/>
                <a:ea typeface="微软雅黑"/>
              </a:rPr>
              <a:t>ToTensor</a:t>
            </a:r>
            <a:r>
              <a:rPr lang="zh-CN" altLang="en-US" sz="900" dirty="0">
                <a:solidFill>
                  <a:schemeClr val="bg2">
                    <a:lumMod val="10000"/>
                  </a:schemeClr>
                </a:solidFill>
                <a:latin typeface="Calibri"/>
                <a:ea typeface="微软雅黑"/>
              </a:rPr>
              <a:t>将图片转化成（</a:t>
            </a:r>
            <a:r>
              <a:rPr lang="en-US" altLang="zh-CN" sz="900" dirty="0">
                <a:solidFill>
                  <a:schemeClr val="bg2">
                    <a:lumMod val="10000"/>
                  </a:schemeClr>
                </a:solidFill>
                <a:latin typeface="Calibri"/>
                <a:ea typeface="微软雅黑"/>
              </a:rPr>
              <a:t>3,112,112</a:t>
            </a:r>
            <a:r>
              <a:rPr lang="zh-CN" altLang="en-US" sz="900" dirty="0">
                <a:solidFill>
                  <a:schemeClr val="bg2">
                    <a:lumMod val="10000"/>
                  </a:schemeClr>
                </a:solidFill>
                <a:latin typeface="Calibri"/>
                <a:ea typeface="微软雅黑"/>
              </a:rPr>
              <a:t>）大小的</a:t>
            </a:r>
            <a:r>
              <a:rPr lang="en-US" altLang="zh-CN" sz="900" dirty="0">
                <a:solidFill>
                  <a:schemeClr val="bg2">
                    <a:lumMod val="10000"/>
                  </a:schemeClr>
                </a:solidFill>
                <a:latin typeface="Calibri"/>
                <a:ea typeface="微软雅黑"/>
              </a:rPr>
              <a:t>tensor</a:t>
            </a:r>
            <a:r>
              <a:rPr lang="zh-CN" altLang="en-US" sz="900" dirty="0">
                <a:solidFill>
                  <a:schemeClr val="bg2">
                    <a:lumMod val="10000"/>
                  </a:schemeClr>
                </a:solidFill>
                <a:latin typeface="Calibri"/>
                <a:ea typeface="微软雅黑"/>
              </a:rPr>
              <a:t>数据。</a:t>
            </a:r>
            <a:endParaRPr lang="en-US" altLang="zh-CN" sz="900" dirty="0">
              <a:solidFill>
                <a:schemeClr val="bg2">
                  <a:lumMod val="10000"/>
                </a:schemeClr>
              </a:solidFill>
              <a:latin typeface="Calibri"/>
              <a:ea typeface="微软雅黑"/>
            </a:endParaRPr>
          </a:p>
          <a:p>
            <a:r>
              <a:rPr lang="zh-CN" altLang="en-US" sz="900" dirty="0">
                <a:solidFill>
                  <a:schemeClr val="bg2">
                    <a:lumMod val="10000"/>
                  </a:schemeClr>
                </a:solidFill>
                <a:latin typeface="Calibri"/>
                <a:ea typeface="微软雅黑"/>
              </a:rPr>
              <a:t>最后对数据进行归一化处理。</a:t>
            </a:r>
            <a:endParaRPr lang="en-US" altLang="zh-CN" sz="900" dirty="0">
              <a:solidFill>
                <a:schemeClr val="bg2">
                  <a:lumMod val="10000"/>
                </a:schemeClr>
              </a:solidFill>
              <a:latin typeface="Calibri"/>
              <a:ea typeface="微软雅黑"/>
            </a:endParaRP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19</a:t>
            </a:fld>
            <a:endParaRPr lang="zh-CN" altLang="en-US"/>
          </a:p>
        </p:txBody>
      </p:sp>
    </p:spTree>
    <p:extLst>
      <p:ext uri="{BB962C8B-B14F-4D97-AF65-F5344CB8AC3E}">
        <p14:creationId xmlns:p14="http://schemas.microsoft.com/office/powerpoint/2010/main" val="29688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前面也提到了，这里的特征工程就是用</a:t>
            </a:r>
            <a:r>
              <a:rPr lang="en-US" altLang="zh-CN" dirty="0"/>
              <a:t>resnet50</a:t>
            </a:r>
            <a:r>
              <a:rPr lang="zh-CN" altLang="en-US" dirty="0"/>
              <a:t>作为</a:t>
            </a:r>
            <a:r>
              <a:rPr lang="en-US" altLang="zh-CN" dirty="0"/>
              <a:t>backbone</a:t>
            </a:r>
            <a:r>
              <a:rPr lang="zh-CN" altLang="en-US" dirty="0"/>
              <a:t>去处理图片。所以先介绍一下</a:t>
            </a:r>
            <a:r>
              <a:rPr lang="en-US" altLang="zh-CN" dirty="0" err="1"/>
              <a:t>resnet</a:t>
            </a:r>
            <a:r>
              <a:rPr lang="zh-CN" altLang="en-US" dirty="0"/>
              <a:t>原理。</a:t>
            </a:r>
            <a:endParaRPr lang="en-US" altLang="zh-CN" dirty="0"/>
          </a:p>
          <a:p>
            <a:r>
              <a:rPr lang="en-US" altLang="zh-CN" dirty="0"/>
              <a:t>1.</a:t>
            </a:r>
            <a:r>
              <a:rPr lang="zh-CN" altLang="en-US" dirty="0"/>
              <a:t>按道理，给网络叠加更多层，浅层网络的解空间是包含在深层网络的解空间中的，深层网络的解空间至少存在不差于浅层网络的解，因为只需将增加的层变成恒等映射，其他层的权重原封不动</a:t>
            </a:r>
            <a:r>
              <a:rPr lang="en-US" altLang="zh-CN" dirty="0"/>
              <a:t>copy</a:t>
            </a:r>
            <a:r>
              <a:rPr lang="zh-CN" altLang="en-US" dirty="0"/>
              <a:t>浅层网络，就可以获得与浅层网络同样的性能。更好的解明明存在，但实际找到的反而是更差的解。如图所示，显然，这不是过拟合问题，而是个优化问题，反映出结构相似的模型，其优化难度是不一样的，且难度的增长并不是线性的，越深的模型越难以优化。</a:t>
            </a:r>
            <a:endParaRPr lang="en-US" altLang="zh-CN" dirty="0"/>
          </a:p>
          <a:p>
            <a:r>
              <a:rPr lang="en-US" altLang="zh-CN" dirty="0"/>
              <a:t>2.</a:t>
            </a:r>
            <a:r>
              <a:rPr lang="zh-CN" altLang="en-US" dirty="0"/>
              <a:t> </a:t>
            </a:r>
            <a:r>
              <a:rPr lang="en-US" altLang="zh-CN" dirty="0" err="1"/>
              <a:t>ResNet</a:t>
            </a:r>
            <a:r>
              <a:rPr lang="zh-CN" altLang="en-US" dirty="0"/>
              <a:t>属于后者，为的是探求更好的模型结构。</a:t>
            </a:r>
            <a:endParaRPr lang="en-US" altLang="zh-CN" dirty="0"/>
          </a:p>
          <a:p>
            <a:r>
              <a:rPr lang="en-US" altLang="zh-CN" dirty="0"/>
              <a:t>3.</a:t>
            </a:r>
            <a:r>
              <a:rPr lang="zh-CN" altLang="en-US" dirty="0"/>
              <a:t>上图为一个残差快，称为</a:t>
            </a:r>
            <a:r>
              <a:rPr lang="en-US" altLang="zh-CN" dirty="0"/>
              <a:t>Residual Block</a:t>
            </a:r>
            <a:r>
              <a:rPr lang="zh-CN" altLang="en-US" dirty="0"/>
              <a:t>。对于某个</a:t>
            </a:r>
            <a:r>
              <a:rPr lang="en-US" altLang="zh-CN" dirty="0"/>
              <a:t>block</a:t>
            </a:r>
            <a:r>
              <a:rPr lang="zh-CN" altLang="en-US" dirty="0"/>
              <a:t>，其可以拟合的函数为</a:t>
            </a:r>
            <a:r>
              <a:rPr lang="en-US" altLang="zh-CN" dirty="0"/>
              <a:t>F(x)</a:t>
            </a:r>
            <a:r>
              <a:rPr lang="zh-CN" altLang="en-US" dirty="0"/>
              <a:t>，期望得到的潜在映射为</a:t>
            </a:r>
            <a:r>
              <a:rPr lang="en-US" altLang="zh-CN" dirty="0"/>
              <a:t>H(x)</a:t>
            </a:r>
            <a:r>
              <a:rPr lang="zh-CN" altLang="en-US" dirty="0"/>
              <a:t>，与其让</a:t>
            </a:r>
            <a:r>
              <a:rPr lang="en-US" altLang="zh-CN" dirty="0"/>
              <a:t>F(x) </a:t>
            </a:r>
            <a:r>
              <a:rPr lang="zh-CN" altLang="en-US" dirty="0"/>
              <a:t>直接学习潜在的映射，不如去学习残差</a:t>
            </a:r>
            <a:r>
              <a:rPr lang="en-US" altLang="zh-CN" dirty="0"/>
              <a:t>H(x)−x</a:t>
            </a:r>
            <a:r>
              <a:rPr lang="zh-CN" altLang="en-US" dirty="0"/>
              <a:t>，即</a:t>
            </a:r>
            <a:r>
              <a:rPr lang="en-US" altLang="zh-CN" dirty="0"/>
              <a:t>F(x):=H(x)−x</a:t>
            </a:r>
            <a:r>
              <a:rPr lang="zh-CN" altLang="en-US" dirty="0"/>
              <a:t>，这样原本的前向路径上就变成了</a:t>
            </a:r>
            <a:r>
              <a:rPr lang="en-US" altLang="zh-CN" dirty="0"/>
              <a:t>F(x)+x</a:t>
            </a:r>
            <a:r>
              <a:rPr lang="zh-CN" altLang="en-US" dirty="0"/>
              <a:t>，用</a:t>
            </a:r>
            <a:r>
              <a:rPr lang="en-US" altLang="zh-CN" dirty="0"/>
              <a:t>F(x)+x</a:t>
            </a:r>
            <a:r>
              <a:rPr lang="zh-CN" altLang="en-US" dirty="0"/>
              <a:t>来拟合</a:t>
            </a:r>
            <a:r>
              <a:rPr lang="en-US" altLang="zh-CN" dirty="0"/>
              <a:t>H(x)</a:t>
            </a:r>
            <a:r>
              <a:rPr lang="zh-CN" altLang="en-US" dirty="0"/>
              <a:t>。这样可能更易于优化，因为相比于让</a:t>
            </a:r>
            <a:r>
              <a:rPr lang="en-US" altLang="zh-CN" dirty="0"/>
              <a:t>F(x)</a:t>
            </a:r>
            <a:r>
              <a:rPr lang="zh-CN" altLang="en-US" dirty="0"/>
              <a:t>学习成恒等映射，让</a:t>
            </a:r>
            <a:r>
              <a:rPr lang="en-US" altLang="zh-CN" dirty="0"/>
              <a:t>F(x)</a:t>
            </a:r>
            <a:r>
              <a:rPr lang="zh-CN" altLang="en-US" dirty="0"/>
              <a:t>学习成</a:t>
            </a:r>
            <a:r>
              <a:rPr lang="en-US" altLang="zh-CN" dirty="0"/>
              <a:t>0</a:t>
            </a:r>
            <a:r>
              <a:rPr lang="zh-CN" altLang="en-US" dirty="0"/>
              <a:t>要更加容易</a:t>
            </a:r>
            <a:r>
              <a:rPr lang="en-US" altLang="zh-CN" dirty="0"/>
              <a:t>——</a:t>
            </a:r>
            <a:r>
              <a:rPr lang="zh-CN" altLang="en-US" dirty="0"/>
              <a:t>后者通过</a:t>
            </a:r>
            <a:r>
              <a:rPr lang="en-US" altLang="zh-CN" dirty="0"/>
              <a:t>L2</a:t>
            </a:r>
            <a:r>
              <a:rPr lang="zh-CN" altLang="en-US" dirty="0"/>
              <a:t>正则就可以轻松实现。这样，对于冗余的</a:t>
            </a:r>
            <a:r>
              <a:rPr lang="en-US" altLang="zh-CN" dirty="0"/>
              <a:t>block</a:t>
            </a:r>
            <a:r>
              <a:rPr lang="zh-CN" altLang="en-US" dirty="0"/>
              <a:t>，只需</a:t>
            </a:r>
            <a:r>
              <a:rPr lang="en-US" altLang="zh-CN" dirty="0"/>
              <a:t>F(x)→0</a:t>
            </a:r>
            <a:r>
              <a:rPr lang="zh-CN" altLang="en-US" dirty="0"/>
              <a:t>就可以得到恒等映射，性能不减。</a:t>
            </a:r>
            <a:endParaRPr lang="en-US" altLang="zh-CN" dirty="0"/>
          </a:p>
          <a:p>
            <a:r>
              <a:rPr lang="en-US" altLang="zh-CN" dirty="0"/>
              <a:t>4.</a:t>
            </a:r>
            <a:r>
              <a:rPr lang="zh-CN" altLang="en-US" dirty="0"/>
              <a:t>如果还难以理解，这里我举个简单的例子从直观上对残差学习的优点有个简单认识，（读例子），这个例子不能完全解释</a:t>
            </a:r>
            <a:r>
              <a:rPr lang="en-US" altLang="zh-CN" dirty="0" err="1"/>
              <a:t>resnet</a:t>
            </a:r>
            <a:r>
              <a:rPr lang="zh-CN" altLang="en-US" dirty="0"/>
              <a:t>的优点，事实上它的优点是要经过梯度传播的公式推导的，由于时间有限，这里不讲那么深。</a:t>
            </a:r>
          </a:p>
        </p:txBody>
      </p:sp>
      <p:sp>
        <p:nvSpPr>
          <p:cNvPr id="4" name="灯片编号占位符 3"/>
          <p:cNvSpPr>
            <a:spLocks noGrp="1"/>
          </p:cNvSpPr>
          <p:nvPr>
            <p:ph type="sldNum" sz="quarter" idx="10"/>
          </p:nvPr>
        </p:nvSpPr>
        <p:spPr/>
        <p:txBody>
          <a:bodyPr/>
          <a:lstStyle/>
          <a:p>
            <a:fld id="{A5C8DB37-21FE-466F-861C-5865DBFB1088}" type="slidenum">
              <a:rPr lang="zh-CN" altLang="en-US" smtClean="0"/>
              <a:t>20</a:t>
            </a:fld>
            <a:endParaRPr lang="zh-CN" altLang="en-US"/>
          </a:p>
        </p:txBody>
      </p:sp>
    </p:spTree>
    <p:extLst>
      <p:ext uri="{BB962C8B-B14F-4D97-AF65-F5344CB8AC3E}">
        <p14:creationId xmlns:p14="http://schemas.microsoft.com/office/powerpoint/2010/main" val="320528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25667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一个残差块有</a:t>
            </a:r>
            <a:r>
              <a:rPr lang="en-US" altLang="zh-CN" dirty="0"/>
              <a:t>2</a:t>
            </a:r>
            <a:r>
              <a:rPr lang="zh-CN" altLang="en-US" dirty="0"/>
              <a:t>条路径</a:t>
            </a:r>
            <a:r>
              <a:rPr lang="en-US" altLang="zh-CN" dirty="0"/>
              <a:t>F(x)</a:t>
            </a:r>
            <a:r>
              <a:rPr lang="zh-CN" altLang="en-US" dirty="0"/>
              <a:t>和</a:t>
            </a:r>
            <a:r>
              <a:rPr lang="en-US" altLang="zh-CN" dirty="0"/>
              <a:t>x</a:t>
            </a:r>
            <a:r>
              <a:rPr lang="zh-CN" altLang="en-US" dirty="0"/>
              <a:t>，</a:t>
            </a:r>
            <a:r>
              <a:rPr lang="en-US" altLang="zh-CN" dirty="0"/>
              <a:t>F(x)</a:t>
            </a:r>
            <a:r>
              <a:rPr lang="zh-CN" altLang="en-US" dirty="0"/>
              <a:t>路径拟合残差，可称之为残差路径，</a:t>
            </a:r>
            <a:r>
              <a:rPr lang="en-US" altLang="zh-CN" dirty="0"/>
              <a:t>x</a:t>
            </a:r>
            <a:r>
              <a:rPr lang="zh-CN" altLang="en-US" dirty="0"/>
              <a:t>路径为恒等映射，称之为”</a:t>
            </a:r>
            <a:r>
              <a:rPr lang="en-US" altLang="zh-CN" dirty="0"/>
              <a:t>shortcut”</a:t>
            </a:r>
            <a:r>
              <a:rPr lang="zh-CN" altLang="en-US" dirty="0"/>
              <a:t>。图中的⊕为</a:t>
            </a:r>
            <a:r>
              <a:rPr lang="en-US" altLang="zh-CN" dirty="0"/>
              <a:t>element-wise addition</a:t>
            </a:r>
            <a:r>
              <a:rPr lang="zh-CN" altLang="en-US" dirty="0"/>
              <a:t>，要求参与运算的</a:t>
            </a:r>
            <a:r>
              <a:rPr lang="en-US" altLang="zh-CN" dirty="0"/>
              <a:t>F(x)</a:t>
            </a:r>
            <a:r>
              <a:rPr lang="zh-CN" altLang="en-US" dirty="0"/>
              <a:t>和</a:t>
            </a:r>
            <a:r>
              <a:rPr lang="en-US" altLang="zh-CN" dirty="0"/>
              <a:t>x</a:t>
            </a:r>
            <a:r>
              <a:rPr lang="zh-CN" altLang="en-US" dirty="0"/>
              <a:t>的尺寸要相同。</a:t>
            </a:r>
            <a:endParaRPr lang="en-US" altLang="zh-CN" dirty="0"/>
          </a:p>
          <a:p>
            <a:r>
              <a:rPr lang="zh-CN" altLang="en-US" dirty="0"/>
              <a:t>残差路径可以大致分成</a:t>
            </a:r>
            <a:r>
              <a:rPr lang="en-US" altLang="zh-CN" dirty="0"/>
              <a:t>2</a:t>
            </a:r>
            <a:r>
              <a:rPr lang="zh-CN" altLang="en-US" dirty="0"/>
              <a:t>种，如图所示，这一个称为“</a:t>
            </a:r>
            <a:r>
              <a:rPr lang="en-US" altLang="zh-CN" dirty="0"/>
              <a:t>basic block</a:t>
            </a:r>
            <a:r>
              <a:rPr lang="zh-CN" altLang="en-US" dirty="0"/>
              <a:t>”，接下来是我采用的结构，其包含的</a:t>
            </a:r>
            <a:r>
              <a:rPr lang="en-US" altLang="zh-CN" dirty="0"/>
              <a:t>1×1</a:t>
            </a:r>
            <a:r>
              <a:rPr lang="zh-CN" altLang="en-US" dirty="0"/>
              <a:t>卷积层用于先降维再升维，主要出于降低计算复杂度的现实考虑，称之为“</a:t>
            </a:r>
            <a:r>
              <a:rPr lang="en-US" altLang="zh-CN" dirty="0"/>
              <a:t>bottleneck block”</a:t>
            </a:r>
            <a:r>
              <a:rPr lang="zh-CN" altLang="en-US" dirty="0"/>
              <a:t>。</a:t>
            </a:r>
            <a:endParaRPr lang="en-US" altLang="zh-CN" dirty="0"/>
          </a:p>
          <a:p>
            <a:r>
              <a:rPr lang="zh-CN" altLang="en-US" dirty="0"/>
              <a:t>然后，引入</a:t>
            </a:r>
            <a:r>
              <a:rPr lang="en-US" altLang="zh-CN" dirty="0"/>
              <a:t>BN</a:t>
            </a:r>
            <a:r>
              <a:rPr lang="zh-CN" altLang="en-US" dirty="0"/>
              <a:t>层和</a:t>
            </a:r>
            <a:r>
              <a:rPr lang="en-US" altLang="zh-CN" dirty="0" err="1"/>
              <a:t>Relu</a:t>
            </a:r>
            <a:r>
              <a:rPr lang="zh-CN" altLang="en-US" dirty="0"/>
              <a:t>层，</a:t>
            </a:r>
            <a:r>
              <a:rPr lang="en-US" altLang="zh-CN" dirty="0"/>
              <a:t>BN</a:t>
            </a:r>
            <a:r>
              <a:rPr lang="zh-CN" altLang="en-US" dirty="0"/>
              <a:t>层解决了</a:t>
            </a:r>
            <a:r>
              <a:rPr lang="en-US" altLang="zh-CN" dirty="0"/>
              <a:t>plain net</a:t>
            </a:r>
            <a:r>
              <a:rPr lang="zh-CN" altLang="en-US" dirty="0"/>
              <a:t>的梯度消失和爆炸，将</a:t>
            </a:r>
            <a:r>
              <a:rPr lang="en-US" altLang="zh-CN" dirty="0"/>
              <a:t>BN</a:t>
            </a:r>
            <a:r>
              <a:rPr lang="zh-CN" altLang="en-US" dirty="0"/>
              <a:t>和</a:t>
            </a:r>
            <a:r>
              <a:rPr lang="en-US" altLang="zh-CN" dirty="0" err="1"/>
              <a:t>ReLU</a:t>
            </a:r>
            <a:r>
              <a:rPr lang="zh-CN" altLang="en-US" dirty="0"/>
              <a:t>统一在一起可以获得易于优化以及减少过拟合的效果。并且相关研究证明将</a:t>
            </a:r>
            <a:r>
              <a:rPr lang="en-US" altLang="zh-CN" dirty="0"/>
              <a:t>addition</a:t>
            </a:r>
            <a:r>
              <a:rPr lang="zh-CN" altLang="en-US" dirty="0"/>
              <a:t>部分的</a:t>
            </a:r>
            <a:r>
              <a:rPr lang="en-US" altLang="zh-CN" dirty="0" err="1"/>
              <a:t>Relu</a:t>
            </a:r>
            <a:r>
              <a:rPr lang="zh-CN" altLang="en-US" dirty="0"/>
              <a:t>移到残差路径从而保持</a:t>
            </a:r>
            <a:r>
              <a:rPr lang="en-US" altLang="zh-CN" dirty="0"/>
              <a:t>shortcut</a:t>
            </a:r>
            <a:r>
              <a:rPr lang="zh-CN" altLang="en-US" dirty="0"/>
              <a:t>路径的“纯净”，可以让信息在前向传播和反向传播中平滑传递，获得更好的效果。更改后的结构如图所示，当然如果把将</a:t>
            </a:r>
            <a:r>
              <a:rPr lang="en-US" altLang="zh-CN" dirty="0"/>
              <a:t>BN</a:t>
            </a:r>
            <a:r>
              <a:rPr lang="zh-CN" altLang="en-US" dirty="0"/>
              <a:t>和</a:t>
            </a:r>
            <a:r>
              <a:rPr lang="en-US" altLang="zh-CN" dirty="0" err="1"/>
              <a:t>ReLU</a:t>
            </a:r>
            <a:r>
              <a:rPr lang="zh-CN" altLang="en-US" dirty="0"/>
              <a:t>统一放在</a:t>
            </a:r>
            <a:r>
              <a:rPr lang="en-US" altLang="zh-CN" dirty="0"/>
              <a:t>weight</a:t>
            </a:r>
            <a:r>
              <a:rPr lang="zh-CN" altLang="en-US" dirty="0"/>
              <a:t>前还能提高性能。</a:t>
            </a:r>
            <a:endParaRPr lang="en-US" altLang="zh-CN" dirty="0"/>
          </a:p>
          <a:p>
            <a:r>
              <a:rPr lang="zh-CN" altLang="en-US" dirty="0"/>
              <a:t>对于</a:t>
            </a:r>
            <a:r>
              <a:rPr lang="en-US" altLang="zh-CN" dirty="0"/>
              <a:t>shortcut</a:t>
            </a:r>
            <a:r>
              <a:rPr lang="zh-CN" altLang="en-US" dirty="0"/>
              <a:t>路径，当输入和输出维度一致时，可以直接将输入加到输出上。但是当维度不一致时，就不能直接相加。需要经过</a:t>
            </a:r>
            <a:r>
              <a:rPr lang="en-US" altLang="zh-CN" dirty="0"/>
              <a:t>1×1</a:t>
            </a:r>
            <a:r>
              <a:rPr lang="zh-CN" altLang="en-US" dirty="0"/>
              <a:t>卷积来升维，将其变得与</a:t>
            </a:r>
            <a:r>
              <a:rPr lang="en-US" altLang="zh-CN" dirty="0"/>
              <a:t>F(x)</a:t>
            </a:r>
            <a:r>
              <a:rPr lang="zh-CN" altLang="en-US" dirty="0"/>
              <a:t>路径的输出保持</a:t>
            </a:r>
            <a:r>
              <a:rPr lang="en-US" altLang="zh-CN" dirty="0"/>
              <a:t>shape</a:t>
            </a:r>
            <a:r>
              <a:rPr lang="zh-CN" altLang="en-US" dirty="0"/>
              <a:t>一致。有时根据</a:t>
            </a:r>
            <a:r>
              <a:rPr lang="en-US" altLang="zh-CN" b="0" i="0" dirty="0">
                <a:solidFill>
                  <a:srgbClr val="141418"/>
                </a:solidFill>
                <a:effectLst/>
                <a:latin typeface="PingFang SC"/>
              </a:rPr>
              <a:t>feature map</a:t>
            </a:r>
            <a:r>
              <a:rPr lang="zh-CN" altLang="en-US" b="0" i="0" dirty="0">
                <a:solidFill>
                  <a:srgbClr val="141418"/>
                </a:solidFill>
                <a:effectLst/>
                <a:latin typeface="PingFang SC"/>
              </a:rPr>
              <a:t>数量和尺寸，还需要经过降采样处理，接下来会再提到这一步。最终主要使用到的模型如图所示。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21</a:t>
            </a:fld>
            <a:endParaRPr lang="zh-CN" altLang="en-US"/>
          </a:p>
        </p:txBody>
      </p:sp>
    </p:spTree>
    <p:extLst>
      <p:ext uri="{BB962C8B-B14F-4D97-AF65-F5344CB8AC3E}">
        <p14:creationId xmlns:p14="http://schemas.microsoft.com/office/powerpoint/2010/main" val="97775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本实验完整的</a:t>
            </a:r>
            <a:r>
              <a:rPr lang="en-US" altLang="zh-CN" dirty="0"/>
              <a:t>RestNet50</a:t>
            </a:r>
            <a:r>
              <a:rPr lang="zh-CN" altLang="en-US" dirty="0"/>
              <a:t>包括</a:t>
            </a:r>
            <a:r>
              <a:rPr lang="en-US" altLang="zh-CN" dirty="0"/>
              <a:t>conv1</a:t>
            </a:r>
            <a:r>
              <a:rPr lang="zh-CN" altLang="en-US" dirty="0"/>
              <a:t>、</a:t>
            </a:r>
            <a:r>
              <a:rPr lang="en-US" altLang="zh-CN" dirty="0" err="1"/>
              <a:t>maxpool</a:t>
            </a:r>
            <a:r>
              <a:rPr lang="zh-CN" altLang="en-US" dirty="0"/>
              <a:t>、</a:t>
            </a:r>
            <a:r>
              <a:rPr lang="en-US" altLang="zh-CN" dirty="0"/>
              <a:t>layer1-4</a:t>
            </a:r>
            <a:r>
              <a:rPr lang="zh-CN" altLang="en-US" dirty="0"/>
              <a:t>（对应图中</a:t>
            </a:r>
            <a:r>
              <a:rPr lang="en-US" altLang="zh-CN" dirty="0"/>
              <a:t>conv2.x-5.x</a:t>
            </a:r>
            <a:r>
              <a:rPr lang="zh-CN" altLang="en-US" dirty="0"/>
              <a:t>）、</a:t>
            </a:r>
            <a:r>
              <a:rPr lang="en-US" altLang="zh-CN" dirty="0"/>
              <a:t>average pool</a:t>
            </a:r>
            <a:r>
              <a:rPr lang="zh-CN" altLang="en-US" dirty="0"/>
              <a:t>共</a:t>
            </a:r>
            <a:r>
              <a:rPr lang="en-US" altLang="zh-CN" dirty="0"/>
              <a:t>7</a:t>
            </a:r>
            <a:r>
              <a:rPr lang="zh-CN" altLang="en-US" dirty="0"/>
              <a:t>大部分。因为</a:t>
            </a:r>
            <a:r>
              <a:rPr lang="en-US" altLang="zh-CN" dirty="0"/>
              <a:t>Resnet</a:t>
            </a:r>
            <a:r>
              <a:rPr lang="zh-CN" altLang="en-US" dirty="0"/>
              <a:t>只作为</a:t>
            </a:r>
            <a:r>
              <a:rPr lang="en-US" altLang="zh-CN" dirty="0"/>
              <a:t>Backbone</a:t>
            </a:r>
            <a:r>
              <a:rPr lang="zh-CN" altLang="en-US" dirty="0"/>
              <a:t>，所以最后的</a:t>
            </a:r>
            <a:r>
              <a:rPr lang="en-US" altLang="zh-CN" dirty="0"/>
              <a:t>FC</a:t>
            </a:r>
            <a:r>
              <a:rPr lang="zh-CN" altLang="en-US" dirty="0"/>
              <a:t>和</a:t>
            </a:r>
            <a:r>
              <a:rPr lang="en-US" altLang="zh-CN" dirty="0" err="1"/>
              <a:t>softmax</a:t>
            </a:r>
            <a:r>
              <a:rPr lang="zh-CN" altLang="en-US" dirty="0"/>
              <a:t>不要。代码结构如图所示。</a:t>
            </a:r>
            <a:endParaRPr lang="en-US" altLang="zh-CN" dirty="0"/>
          </a:p>
          <a:p>
            <a:r>
              <a:rPr lang="zh-CN" altLang="en-US" dirty="0"/>
              <a:t>四个</a:t>
            </a:r>
            <a:r>
              <a:rPr lang="en-US" altLang="zh-CN" dirty="0"/>
              <a:t>layer</a:t>
            </a:r>
            <a:r>
              <a:rPr lang="zh-CN" altLang="en-US" dirty="0"/>
              <a:t>层分别包含</a:t>
            </a:r>
            <a:r>
              <a:rPr lang="en-US" altLang="zh-CN" dirty="0"/>
              <a:t>3/4/6/3</a:t>
            </a:r>
            <a:r>
              <a:rPr lang="zh-CN" altLang="en-US" dirty="0"/>
              <a:t>个</a:t>
            </a:r>
            <a:r>
              <a:rPr lang="en-US" altLang="zh-CN" dirty="0"/>
              <a:t>bottleneck block</a:t>
            </a:r>
            <a:r>
              <a:rPr lang="zh-CN" altLang="en-US" dirty="0"/>
              <a:t>。由于时间限制，这里只展示</a:t>
            </a:r>
            <a:r>
              <a:rPr lang="en-US" altLang="zh-CN" dirty="0"/>
              <a:t>layer1,</a:t>
            </a:r>
            <a:r>
              <a:rPr lang="zh-CN" altLang="en-US" dirty="0"/>
              <a:t>它包含</a:t>
            </a:r>
            <a:r>
              <a:rPr lang="en-US" altLang="zh-CN" dirty="0"/>
              <a:t>3</a:t>
            </a:r>
            <a:r>
              <a:rPr lang="zh-CN" altLang="en-US" dirty="0"/>
              <a:t>个</a:t>
            </a:r>
            <a:r>
              <a:rPr lang="en-US" altLang="zh-CN" dirty="0"/>
              <a:t>bottleneck block</a:t>
            </a:r>
            <a:r>
              <a:rPr lang="zh-CN" altLang="en-US" dirty="0"/>
              <a:t>，结构如图所示。</a:t>
            </a:r>
            <a:endParaRPr lang="en-US" altLang="zh-CN" dirty="0"/>
          </a:p>
          <a:p>
            <a:r>
              <a:rPr lang="zh-CN" altLang="en-US" dirty="0"/>
              <a:t>它的每个</a:t>
            </a:r>
            <a:r>
              <a:rPr lang="en-US" altLang="zh-CN" dirty="0"/>
              <a:t>bottleneck block</a:t>
            </a:r>
            <a:r>
              <a:rPr lang="zh-CN" altLang="en-US" dirty="0"/>
              <a:t>主要由</a:t>
            </a:r>
            <a:r>
              <a:rPr lang="en-US" altLang="zh-CN" dirty="0"/>
              <a:t>1×1×64,3×3×64</a:t>
            </a:r>
            <a:r>
              <a:rPr lang="zh-CN" altLang="en-US" dirty="0"/>
              <a:t>，</a:t>
            </a:r>
            <a:r>
              <a:rPr lang="en-US" altLang="zh-CN" dirty="0"/>
              <a:t>1×1×256</a:t>
            </a:r>
            <a:r>
              <a:rPr lang="zh-CN" altLang="en-US" dirty="0"/>
              <a:t>三个卷积层构成，再加上一些</a:t>
            </a:r>
            <a:r>
              <a:rPr lang="en-US" altLang="zh-CN" dirty="0"/>
              <a:t>BN</a:t>
            </a:r>
            <a:r>
              <a:rPr lang="zh-CN" altLang="en-US" dirty="0"/>
              <a:t>和</a:t>
            </a:r>
            <a:r>
              <a:rPr lang="en-US" altLang="zh-CN" dirty="0" err="1"/>
              <a:t>Relu</a:t>
            </a:r>
            <a:r>
              <a:rPr lang="zh-CN" altLang="en-US" dirty="0"/>
              <a:t>。</a:t>
            </a:r>
            <a:endParaRPr lang="en-US" altLang="zh-CN" dirty="0"/>
          </a:p>
          <a:p>
            <a:r>
              <a:rPr lang="zh-CN" altLang="en-US" dirty="0"/>
              <a:t>最后的</a:t>
            </a:r>
            <a:r>
              <a:rPr lang="en-US" altLang="zh-CN" dirty="0" err="1"/>
              <a:t>downsample</a:t>
            </a:r>
            <a:r>
              <a:rPr lang="zh-CN" altLang="en-US" dirty="0"/>
              <a:t>则是对</a:t>
            </a:r>
            <a:r>
              <a:rPr lang="en-US" altLang="zh-CN" dirty="0"/>
              <a:t>shortcut</a:t>
            </a:r>
            <a:r>
              <a:rPr lang="zh-CN" altLang="en-US" dirty="0"/>
              <a:t>路径的操作。它的结构如图所示。</a:t>
            </a:r>
            <a:endParaRPr lang="en-US" altLang="zh-CN" dirty="0"/>
          </a:p>
          <a:p>
            <a:r>
              <a:rPr lang="zh-CN" altLang="en-US" dirty="0"/>
              <a:t>需要强调的是“</a:t>
            </a:r>
            <a:r>
              <a:rPr lang="en-US" altLang="zh-CN" dirty="0" err="1"/>
              <a:t>downsample</a:t>
            </a:r>
            <a:r>
              <a:rPr lang="zh-CN" altLang="en-US" dirty="0"/>
              <a:t>”中的降采样操作不是每一个</a:t>
            </a:r>
            <a:r>
              <a:rPr lang="en-US" altLang="zh-CN" dirty="0"/>
              <a:t>bottleneck block</a:t>
            </a:r>
            <a:r>
              <a:rPr lang="zh-CN" altLang="en-US" dirty="0"/>
              <a:t>都需要，只分别在每一个</a:t>
            </a:r>
            <a:r>
              <a:rPr lang="en-US" altLang="zh-CN" dirty="0"/>
              <a:t>layer</a:t>
            </a:r>
            <a:r>
              <a:rPr lang="zh-CN" altLang="en-US" dirty="0"/>
              <a:t>的第一个</a:t>
            </a:r>
            <a:r>
              <a:rPr lang="en-US" altLang="zh-CN" dirty="0"/>
              <a:t>Block</a:t>
            </a:r>
            <a:r>
              <a:rPr lang="zh-CN" altLang="en-US" dirty="0"/>
              <a:t>中使用，效果为</a:t>
            </a:r>
            <a:r>
              <a:rPr lang="en-US" altLang="zh-CN" dirty="0"/>
              <a:t>feature map</a:t>
            </a:r>
            <a:r>
              <a:rPr lang="zh-CN" altLang="en-US" dirty="0"/>
              <a:t>大小减小</a:t>
            </a:r>
            <a:r>
              <a:rPr lang="en-US" altLang="zh-CN" dirty="0"/>
              <a:t>1</a:t>
            </a:r>
            <a:r>
              <a:rPr lang="zh-CN" altLang="en-US" dirty="0"/>
              <a:t>倍，同时</a:t>
            </a:r>
            <a:r>
              <a:rPr lang="en-US" altLang="zh-CN" dirty="0"/>
              <a:t>feature map</a:t>
            </a:r>
            <a:r>
              <a:rPr lang="zh-CN" altLang="en-US" dirty="0"/>
              <a:t>数量增加</a:t>
            </a:r>
            <a:r>
              <a:rPr lang="en-US" altLang="zh-CN" dirty="0"/>
              <a:t>1</a:t>
            </a:r>
            <a:r>
              <a:rPr lang="zh-CN" altLang="en-US" dirty="0"/>
              <a:t>倍，如图中虚线划定的</a:t>
            </a:r>
            <a:r>
              <a:rPr lang="en-US" altLang="zh-CN" dirty="0"/>
              <a:t>block</a:t>
            </a:r>
            <a:r>
              <a:rPr lang="zh-CN" altLang="en-US" dirty="0"/>
              <a:t>。</a:t>
            </a:r>
            <a:endParaRPr lang="en-US" altLang="zh-CN" dirty="0"/>
          </a:p>
          <a:p>
            <a:r>
              <a:rPr lang="zh-CN" altLang="en-US" dirty="0"/>
              <a:t>最终，可视化网络结构结果如图所示，由于图片太大只能截取其中一个</a:t>
            </a:r>
            <a:r>
              <a:rPr lang="en-US" altLang="zh-CN" dirty="0"/>
              <a:t>block</a:t>
            </a:r>
            <a:r>
              <a:rPr lang="zh-CN" altLang="en-US" dirty="0"/>
              <a:t>展示。</a:t>
            </a:r>
            <a:endParaRPr lang="en-US" altLang="zh-CN"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22</a:t>
            </a:fld>
            <a:endParaRPr lang="zh-CN" altLang="en-US"/>
          </a:p>
        </p:txBody>
      </p:sp>
    </p:spTree>
    <p:extLst>
      <p:ext uri="{BB962C8B-B14F-4D97-AF65-F5344CB8AC3E}">
        <p14:creationId xmlns:p14="http://schemas.microsoft.com/office/powerpoint/2010/main" val="2826027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这里以一张图片作为例子，（点击）这是图片经过预处理之后的数据矩阵，大小为（</a:t>
            </a:r>
            <a:r>
              <a:rPr lang="en-US" altLang="zh-CN" dirty="0"/>
              <a:t>512</a:t>
            </a:r>
            <a:r>
              <a:rPr lang="zh-CN" altLang="en-US" dirty="0"/>
              <a:t>（</a:t>
            </a:r>
            <a:r>
              <a:rPr lang="en-US" altLang="zh-CN" dirty="0"/>
              <a:t>batch size</a:t>
            </a:r>
            <a:r>
              <a:rPr lang="zh-CN" altLang="en-US" dirty="0"/>
              <a:t>）</a:t>
            </a:r>
            <a:r>
              <a:rPr lang="en-US" altLang="zh-CN" dirty="0"/>
              <a:t>,3,112,112</a:t>
            </a:r>
            <a:r>
              <a:rPr lang="zh-CN" altLang="en-US" dirty="0"/>
              <a:t>），（点击）这是经过</a:t>
            </a:r>
            <a:r>
              <a:rPr lang="en-US" altLang="zh-CN" dirty="0" err="1"/>
              <a:t>resnet</a:t>
            </a:r>
            <a:r>
              <a:rPr lang="zh-CN" altLang="en-US" dirty="0"/>
              <a:t>处理最终提取出来的特征向量，大小为（</a:t>
            </a:r>
            <a:r>
              <a:rPr lang="en-US" altLang="zh-CN" dirty="0"/>
              <a:t>512</a:t>
            </a:r>
            <a:r>
              <a:rPr lang="zh-CN" altLang="en-US" dirty="0"/>
              <a:t>，</a:t>
            </a:r>
            <a:r>
              <a:rPr lang="en-US" altLang="zh-CN" dirty="0"/>
              <a:t>2048</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23</a:t>
            </a:fld>
            <a:endParaRPr lang="zh-CN" altLang="en-US"/>
          </a:p>
        </p:txBody>
      </p:sp>
    </p:spTree>
    <p:extLst>
      <p:ext uri="{BB962C8B-B14F-4D97-AF65-F5344CB8AC3E}">
        <p14:creationId xmlns:p14="http://schemas.microsoft.com/office/powerpoint/2010/main" val="2467284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Head</a:t>
            </a:r>
            <a:r>
              <a:rPr lang="zh-CN" altLang="en-US" dirty="0"/>
              <a:t>部分非常简单，前面说过为了降低训练成本且保证一定的准确率，本模型采用一层全连接层作为</a:t>
            </a:r>
            <a:r>
              <a:rPr lang="en-US" altLang="zh-CN" dirty="0"/>
              <a:t>head</a:t>
            </a:r>
            <a:r>
              <a:rPr lang="zh-CN" altLang="en-US" dirty="0"/>
              <a:t>，其代码及结构如图所示。</a:t>
            </a:r>
            <a:endParaRPr lang="en-US" altLang="zh-CN" dirty="0"/>
          </a:p>
          <a:p>
            <a:r>
              <a:rPr lang="zh-CN" altLang="en-US" dirty="0"/>
              <a:t>之后只需要对其进行求损失，</a:t>
            </a:r>
            <a:r>
              <a:rPr lang="en-US" altLang="zh-CN" dirty="0"/>
              <a:t>backward</a:t>
            </a:r>
            <a:r>
              <a:rPr lang="zh-CN" altLang="en-US" dirty="0"/>
              <a:t>，优化即可，训练代码如图所示。</a:t>
            </a:r>
            <a:endParaRPr lang="en-US" altLang="zh-CN" dirty="0"/>
          </a:p>
          <a:p>
            <a:r>
              <a:rPr lang="zh-CN" altLang="en-US" dirty="0"/>
              <a:t>整个模型最终输出一个</a:t>
            </a:r>
            <a:r>
              <a:rPr lang="en-US" altLang="zh-CN" dirty="0"/>
              <a:t>1×50030</a:t>
            </a:r>
            <a:r>
              <a:rPr lang="zh-CN" altLang="en-US" dirty="0"/>
              <a:t>的一维向量，其中的最大值即为标签值。</a:t>
            </a:r>
            <a:endParaRPr lang="en-US" altLang="zh-CN"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24</a:t>
            </a:fld>
            <a:endParaRPr lang="zh-CN" altLang="en-US"/>
          </a:p>
        </p:txBody>
      </p:sp>
    </p:spTree>
    <p:extLst>
      <p:ext uri="{BB962C8B-B14F-4D97-AF65-F5344CB8AC3E}">
        <p14:creationId xmlns:p14="http://schemas.microsoft.com/office/powerpoint/2010/main" val="2741289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仍然用特征工程部分举的例子。经过数据预处理和特征工程后的特征向量经过</a:t>
            </a:r>
            <a:r>
              <a:rPr lang="en-US" altLang="zh-CN" dirty="0"/>
              <a:t>classifier</a:t>
            </a:r>
            <a:r>
              <a:rPr lang="zh-CN" altLang="en-US" dirty="0"/>
              <a:t>处理变成一个（</a:t>
            </a:r>
            <a:r>
              <a:rPr lang="en-US" altLang="zh-CN" dirty="0"/>
              <a:t>512,50030</a:t>
            </a:r>
            <a:r>
              <a:rPr lang="zh-CN" altLang="en-US" dirty="0"/>
              <a:t>）大小的向量。</a:t>
            </a:r>
            <a:endParaRPr lang="en-US" altLang="zh-CN" dirty="0"/>
          </a:p>
          <a:p>
            <a:r>
              <a:rPr lang="zh-CN" altLang="en-US" dirty="0"/>
              <a:t>最后选取该向量中最大值的索引作为类别，输出一个（</a:t>
            </a:r>
            <a:r>
              <a:rPr lang="en-US" altLang="zh-CN" dirty="0"/>
              <a:t>512,1</a:t>
            </a:r>
            <a:r>
              <a:rPr lang="zh-CN" altLang="en-US" dirty="0"/>
              <a:t>）大小的类别矩阵。</a:t>
            </a:r>
            <a:endParaRPr lang="en-US" altLang="zh-CN"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25</a:t>
            </a:fld>
            <a:endParaRPr lang="zh-CN" altLang="en-US"/>
          </a:p>
        </p:txBody>
      </p:sp>
    </p:spTree>
    <p:extLst>
      <p:ext uri="{BB962C8B-B14F-4D97-AF65-F5344CB8AC3E}">
        <p14:creationId xmlns:p14="http://schemas.microsoft.com/office/powerpoint/2010/main" val="370115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26</a:t>
            </a:fld>
            <a:endParaRPr lang="zh-CN" altLang="en-US"/>
          </a:p>
        </p:txBody>
      </p:sp>
    </p:spTree>
    <p:extLst>
      <p:ext uri="{BB962C8B-B14F-4D97-AF65-F5344CB8AC3E}">
        <p14:creationId xmlns:p14="http://schemas.microsoft.com/office/powerpoint/2010/main" val="164910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5FAE软雅黑"/>
              </a:rPr>
              <a:t>比赛要求，对于测试集中的每个图像，必须预测一个并且只有一个类别标签。结果在</a:t>
            </a:r>
            <a:r>
              <a:rPr lang="en-US" altLang="zh-CN" b="0" i="0" dirty="0">
                <a:solidFill>
                  <a:srgbClr val="000000"/>
                </a:solidFill>
                <a:effectLst/>
                <a:latin typeface="\5FAE软雅黑"/>
              </a:rPr>
              <a:t>CSV</a:t>
            </a:r>
            <a:r>
              <a:rPr lang="zh-CN" altLang="en-US" b="0" i="0" dirty="0">
                <a:solidFill>
                  <a:srgbClr val="000000"/>
                </a:solidFill>
                <a:effectLst/>
                <a:latin typeface="\5FAE软雅黑"/>
              </a:rPr>
              <a:t>中提交。有效的</a:t>
            </a:r>
            <a:r>
              <a:rPr lang="en-US" altLang="zh-CN" b="0" i="0" dirty="0">
                <a:solidFill>
                  <a:srgbClr val="000000"/>
                </a:solidFill>
                <a:effectLst/>
                <a:latin typeface="\5FAE软雅黑"/>
              </a:rPr>
              <a:t>CSV</a:t>
            </a:r>
            <a:r>
              <a:rPr lang="zh-CN" altLang="en-US" b="0" i="0" dirty="0">
                <a:solidFill>
                  <a:srgbClr val="000000"/>
                </a:solidFill>
                <a:effectLst/>
                <a:latin typeface="\5FAE软雅黑"/>
              </a:rPr>
              <a:t>在每一行中必须包含文件名和预测结果。</a:t>
            </a:r>
            <a:r>
              <a:rPr lang="en-US" altLang="zh-CN" b="0" i="0" dirty="0">
                <a:solidFill>
                  <a:srgbClr val="000000"/>
                </a:solidFill>
                <a:effectLst/>
                <a:latin typeface="\5FAE软雅黑"/>
              </a:rPr>
              <a:t>CSV</a:t>
            </a:r>
            <a:r>
              <a:rPr lang="zh-CN" altLang="en-US" b="0" i="0" dirty="0">
                <a:solidFill>
                  <a:srgbClr val="000000"/>
                </a:solidFill>
                <a:effectLst/>
                <a:latin typeface="\5FAE软雅黑"/>
              </a:rPr>
              <a:t>文件还必须包含一个头部，其格式如图所示：</a:t>
            </a:r>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t>27</a:t>
            </a:fld>
            <a:endParaRPr lang="zh-CN" altLang="en-US"/>
          </a:p>
        </p:txBody>
      </p:sp>
    </p:spTree>
    <p:extLst>
      <p:ext uri="{BB962C8B-B14F-4D97-AF65-F5344CB8AC3E}">
        <p14:creationId xmlns:p14="http://schemas.microsoft.com/office/powerpoint/2010/main" val="2256388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28</a:t>
            </a:fld>
            <a:endParaRPr lang="zh-CN" altLang="en-US"/>
          </a:p>
        </p:txBody>
      </p:sp>
    </p:spTree>
    <p:extLst>
      <p:ext uri="{BB962C8B-B14F-4D97-AF65-F5344CB8AC3E}">
        <p14:creationId xmlns:p14="http://schemas.microsoft.com/office/powerpoint/2010/main" val="421147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集和验证集中每一类打包为一个文件夹，文件中包含该类的所有图片。如图所示，值得注意的是，训练集中是包含标签错误的数据的，并且对于某一类的图片，数据中很多都是同一物品物品拍摄角度不同而已，所以数据间区分度不大，且含有冗余数据。这些数据集特点之后还会提到。测试集则不含分类，打开</a:t>
            </a:r>
            <a:r>
              <a:rPr lang="en-US" altLang="zh-CN" dirty="0"/>
              <a:t>test</a:t>
            </a:r>
            <a:r>
              <a:rPr lang="zh-CN" altLang="en-US" dirty="0"/>
              <a:t>文件夹直接就是全部的各类图片混杂在一起。</a:t>
            </a:r>
            <a:endParaRPr lang="en-US" altLang="zh-CN" dirty="0"/>
          </a:p>
          <a:p>
            <a:r>
              <a:rPr lang="en-US" altLang="zh-CN" dirty="0"/>
              <a:t>Json</a:t>
            </a:r>
            <a:r>
              <a:rPr lang="zh-CN" altLang="en-US" dirty="0"/>
              <a:t>文件则保存数据关键的信息。左边是训练集和验证集，每个图片包含类别标签</a:t>
            </a:r>
            <a:r>
              <a:rPr lang="en-US" altLang="zh-CN" dirty="0" err="1"/>
              <a:t>clss_id</a:t>
            </a:r>
            <a:r>
              <a:rPr lang="zh-CN" altLang="en-US" dirty="0"/>
              <a:t>和图片名称</a:t>
            </a:r>
            <a:r>
              <a:rPr lang="en-US" altLang="zh-CN" dirty="0" err="1"/>
              <a:t>image_id</a:t>
            </a:r>
            <a:r>
              <a:rPr lang="zh-CN" altLang="en-US" dirty="0"/>
              <a:t>两个信息。右边是测试集，每个图片只包含图片名称</a:t>
            </a:r>
            <a:r>
              <a:rPr lang="en-US" altLang="zh-CN" dirty="0" err="1"/>
              <a:t>image_id</a:t>
            </a:r>
            <a:r>
              <a:rPr lang="zh-CN" altLang="en-US" dirty="0"/>
              <a:t>一个信息。</a:t>
            </a:r>
          </a:p>
        </p:txBody>
      </p:sp>
      <p:sp>
        <p:nvSpPr>
          <p:cNvPr id="4" name="灯片编号占位符 3"/>
          <p:cNvSpPr>
            <a:spLocks noGrp="1"/>
          </p:cNvSpPr>
          <p:nvPr>
            <p:ph type="sldNum" sz="quarter" idx="5"/>
          </p:nvPr>
        </p:nvSpPr>
        <p:spPr/>
        <p:txBody>
          <a:bodyPr/>
          <a:lstStyle/>
          <a:p>
            <a:fld id="{F10490FA-BF50-4B16-B630-490134ED6E9B}" type="slidenum">
              <a:rPr lang="zh-CN" altLang="en-US" smtClean="0"/>
              <a:pPr/>
              <a:t>5</a:t>
            </a:fld>
            <a:endParaRPr lang="zh-CN" altLang="en-US" dirty="0"/>
          </a:p>
        </p:txBody>
      </p:sp>
    </p:spTree>
    <p:extLst>
      <p:ext uri="{BB962C8B-B14F-4D97-AF65-F5344CB8AC3E}">
        <p14:creationId xmlns:p14="http://schemas.microsoft.com/office/powerpoint/2010/main" val="134565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6</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对于问题</a:t>
            </a:r>
            <a:r>
              <a:rPr lang="en-US" altLang="zh-CN" dirty="0"/>
              <a:t>3</a:t>
            </a:r>
            <a:r>
              <a:rPr lang="zh-CN" altLang="en-US" dirty="0"/>
              <a:t>，在刚才的图片中展示了该数据集中有部分数据是分类错误的，但因为无法得知哪些是对的哪些是错的，即难以将标签错误的数据找出来，所以无法采用删除和补充平均值的数据处理方法。通过查阅资料，</a:t>
            </a:r>
            <a:r>
              <a:rPr lang="zh-CN" altLang="en-US" b="0" i="0" dirty="0">
                <a:solidFill>
                  <a:srgbClr val="121212"/>
                </a:solidFill>
                <a:effectLst/>
                <a:latin typeface="-apple-system"/>
              </a:rPr>
              <a:t>如何去识别标签错误并表征标签噪声，是一项重要的、但却鲜少研究的工作。目前比较热门和优秀的解决办法是采用</a:t>
            </a:r>
            <a:r>
              <a:rPr lang="en-US" altLang="zh-CN" b="0" i="0" dirty="0" err="1">
                <a:solidFill>
                  <a:srgbClr val="121212"/>
                </a:solidFill>
                <a:effectLst/>
                <a:latin typeface="-apple-system"/>
              </a:rPr>
              <a:t>cleanlab</a:t>
            </a:r>
            <a:r>
              <a:rPr lang="zh-CN" altLang="en-US" b="0" i="0" dirty="0">
                <a:solidFill>
                  <a:srgbClr val="121212"/>
                </a:solidFill>
                <a:effectLst/>
                <a:latin typeface="-apple-system"/>
              </a:rPr>
              <a:t>框架，它可用于识别标签错误、表征标签噪声，并使用称作置信学习（</a:t>
            </a:r>
            <a:r>
              <a:rPr lang="en-US" altLang="zh-CN" b="0" i="0" dirty="0">
                <a:solidFill>
                  <a:srgbClr val="121212"/>
                </a:solidFill>
                <a:effectLst/>
                <a:latin typeface="-apple-system"/>
              </a:rPr>
              <a:t>Confident Learning </a:t>
            </a:r>
            <a:r>
              <a:rPr lang="zh-CN" altLang="en-US" b="0" i="0" dirty="0">
                <a:solidFill>
                  <a:srgbClr val="121212"/>
                </a:solidFill>
                <a:effectLst/>
                <a:latin typeface="-apple-system"/>
              </a:rPr>
              <a:t>，</a:t>
            </a:r>
            <a:r>
              <a:rPr lang="en-US" altLang="zh-CN" b="0" i="0" dirty="0">
                <a:solidFill>
                  <a:srgbClr val="121212"/>
                </a:solidFill>
                <a:effectLst/>
                <a:latin typeface="-apple-system"/>
              </a:rPr>
              <a:t>CL</a:t>
            </a:r>
            <a:r>
              <a:rPr lang="zh-CN" altLang="en-US" b="0" i="0" dirty="0">
                <a:solidFill>
                  <a:srgbClr val="121212"/>
                </a:solidFill>
                <a:effectLst/>
                <a:latin typeface="-apple-system"/>
              </a:rPr>
              <a:t>）的噪声标签进行学习。这个框架可以识别</a:t>
            </a:r>
            <a:r>
              <a:rPr lang="en-US" altLang="zh-CN" b="0" i="0" dirty="0">
                <a:solidFill>
                  <a:srgbClr val="121212"/>
                </a:solidFill>
                <a:effectLst/>
                <a:latin typeface="-apple-system"/>
              </a:rPr>
              <a:t>ImageNet</a:t>
            </a:r>
            <a:r>
              <a:rPr lang="zh-CN" altLang="en-US" b="0" i="0" dirty="0">
                <a:solidFill>
                  <a:srgbClr val="121212"/>
                </a:solidFill>
                <a:effectLst/>
                <a:latin typeface="-apple-system"/>
              </a:rPr>
              <a:t>中的许多标签问题，并通过在干净的数据集上进行训练来提高标准 </a:t>
            </a:r>
            <a:r>
              <a:rPr lang="en-US" altLang="zh-CN" b="0" i="0" dirty="0" err="1">
                <a:solidFill>
                  <a:srgbClr val="121212"/>
                </a:solidFill>
                <a:effectLst/>
                <a:latin typeface="-apple-system"/>
              </a:rPr>
              <a:t>ResNet</a:t>
            </a:r>
            <a:r>
              <a:rPr lang="en-US" altLang="zh-CN" b="0" i="0" dirty="0">
                <a:solidFill>
                  <a:srgbClr val="121212"/>
                </a:solidFill>
                <a:effectLst/>
                <a:latin typeface="-apple-system"/>
              </a:rPr>
              <a:t> </a:t>
            </a:r>
            <a:r>
              <a:rPr lang="zh-CN" altLang="en-US" b="0" i="0" dirty="0">
                <a:solidFill>
                  <a:srgbClr val="121212"/>
                </a:solidFill>
                <a:effectLst/>
                <a:latin typeface="-apple-system"/>
              </a:rPr>
              <a:t>的性能。但由于时间限制，本次比赛没有尝试使用该框架。</a:t>
            </a:r>
            <a:endParaRPr lang="en-US" altLang="zh-CN" b="0" i="0" dirty="0">
              <a:solidFill>
                <a:srgbClr val="121212"/>
              </a:solidFill>
              <a:effectLst/>
              <a:latin typeface="-apple-system"/>
            </a:endParaRPr>
          </a:p>
          <a:p>
            <a:r>
              <a:rPr lang="zh-CN" altLang="en-US" b="0" i="0" dirty="0">
                <a:solidFill>
                  <a:srgbClr val="121212"/>
                </a:solidFill>
                <a:effectLst/>
                <a:latin typeface="-apple-system"/>
              </a:rPr>
              <a:t>对于问题</a:t>
            </a:r>
            <a:r>
              <a:rPr lang="en-US" altLang="zh-CN" b="0" i="0" dirty="0">
                <a:solidFill>
                  <a:srgbClr val="121212"/>
                </a:solidFill>
                <a:effectLst/>
                <a:latin typeface="-apple-system"/>
              </a:rPr>
              <a:t>4</a:t>
            </a:r>
            <a:r>
              <a:rPr lang="zh-CN" altLang="en-US" b="0" i="0" dirty="0">
                <a:solidFill>
                  <a:srgbClr val="121212"/>
                </a:solidFill>
                <a:effectLst/>
                <a:latin typeface="-apple-system"/>
              </a:rPr>
              <a:t>，说明不能使用相关性方法去比较各特征属性的重要性，从而筛选重要的特征去训练。只能使用网络尽可能地从全局特征中提取有用特征。</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8</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9</a:t>
            </a:fld>
            <a:endParaRPr lang="zh-CN" altLang="en-US"/>
          </a:p>
        </p:txBody>
      </p:sp>
    </p:spTree>
    <p:extLst>
      <p:ext uri="{BB962C8B-B14F-4D97-AF65-F5344CB8AC3E}">
        <p14:creationId xmlns:p14="http://schemas.microsoft.com/office/powerpoint/2010/main" val="413180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通过比较，综合考虑，选取</a:t>
            </a:r>
            <a:r>
              <a:rPr lang="en-US" altLang="zh-CN" dirty="0"/>
              <a:t>resnet50</a:t>
            </a:r>
            <a:r>
              <a:rPr lang="zh-CN" altLang="en-US" dirty="0"/>
              <a:t>作为模型。模型和算法介绍在后面重难点详解部分结合该比赛任务进行详细介绍</a:t>
            </a:r>
          </a:p>
        </p:txBody>
      </p:sp>
      <p:sp>
        <p:nvSpPr>
          <p:cNvPr id="4" name="灯片编号占位符 3"/>
          <p:cNvSpPr>
            <a:spLocks noGrp="1"/>
          </p:cNvSpPr>
          <p:nvPr>
            <p:ph type="sldNum" sz="quarter" idx="10"/>
          </p:nvPr>
        </p:nvSpPr>
        <p:spPr/>
        <p:txBody>
          <a:bodyPr/>
          <a:lstStyle/>
          <a:p>
            <a:fld id="{A5C8DB37-21FE-466F-861C-5865DBFB1088}" type="slidenum">
              <a:rPr lang="zh-CN" altLang="en-US" smtClean="0"/>
              <a:t>10</a:t>
            </a:fld>
            <a:endParaRPr lang="zh-CN" altLang="en-US"/>
          </a:p>
        </p:txBody>
      </p:sp>
    </p:spTree>
    <p:extLst>
      <p:ext uri="{BB962C8B-B14F-4D97-AF65-F5344CB8AC3E}">
        <p14:creationId xmlns:p14="http://schemas.microsoft.com/office/powerpoint/2010/main" val="322205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2020/12/6</a:t>
            </a:fld>
            <a:endParaRPr lang="zh-CN" altLang="en-US" dirty="0"/>
          </a:p>
        </p:txBody>
      </p:sp>
      <p:sp>
        <p:nvSpPr>
          <p:cNvPr id="5" name="Footer Placeholder 4"/>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2020/12/6</a:t>
            </a:fld>
            <a:endParaRPr lang="zh-CN" altLang="en-US" dirty="0"/>
          </a:p>
        </p:txBody>
      </p:sp>
      <p:sp>
        <p:nvSpPr>
          <p:cNvPr id="3" name="Footer Placeholder 2"/>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4" name="Slide Number Placeholder 3"/>
          <p:cNvSpPr>
            <a:spLocks noGrp="1"/>
          </p:cNvSpPr>
          <p:nvPr>
            <p:ph type="sldNum" sz="quarter" idx="12"/>
          </p:nvPr>
        </p:nvSpPr>
        <p:spPr/>
        <p:txBody>
          <a:bodyPr/>
          <a:lstStyle>
            <a:lvl1pPr>
              <a:defRPr>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赛题介绍">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99594977"/>
              </p:ext>
            </p:extLst>
          </p:nvPr>
        </p:nvGraphicFramePr>
        <p:xfrm>
          <a:off x="0" y="951570"/>
          <a:ext cx="1268760" cy="297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数据分析</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思路与流程</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重难点详解</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成果展示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矩形 10"/>
          <p:cNvSpPr/>
          <p:nvPr userDrawn="1"/>
        </p:nvSpPr>
        <p:spPr>
          <a:xfrm>
            <a:off x="0" y="954496"/>
            <a:ext cx="1268760" cy="59114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赛题介绍</a:t>
            </a:r>
          </a:p>
        </p:txBody>
      </p:sp>
      <p:sp>
        <p:nvSpPr>
          <p:cNvPr id="12" name="等腰三角形 11"/>
          <p:cNvSpPr/>
          <p:nvPr userDrawn="1"/>
        </p:nvSpPr>
        <p:spPr>
          <a:xfrm rot="16200000">
            <a:off x="1160748" y="1196060"/>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9" name="五边形 18"/>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25072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数据分析">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4239474265"/>
              </p:ext>
            </p:extLst>
          </p:nvPr>
        </p:nvGraphicFramePr>
        <p:xfrm>
          <a:off x="0" y="951570"/>
          <a:ext cx="1268760" cy="297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赛题介绍</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思路与流程</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重难点详解</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成果展示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4" name="组合 13"/>
          <p:cNvGrpSpPr/>
          <p:nvPr userDrawn="1"/>
        </p:nvGrpSpPr>
        <p:grpSpPr>
          <a:xfrm>
            <a:off x="0" y="1545636"/>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数据分析</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8" name="五边形 17"/>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376787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思路流程">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67307127"/>
              </p:ext>
            </p:extLst>
          </p:nvPr>
        </p:nvGraphicFramePr>
        <p:xfrm>
          <a:off x="0" y="951570"/>
          <a:ext cx="1268760" cy="297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赛题介绍</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数据分析</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重难点详解</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成果展示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4" name="组合 13"/>
          <p:cNvGrpSpPr/>
          <p:nvPr userDrawn="1"/>
        </p:nvGrpSpPr>
        <p:grpSpPr>
          <a:xfrm>
            <a:off x="0" y="214070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solidFill>
                    <a:schemeClr val="lt1"/>
                  </a:solidFill>
                  <a:latin typeface="微软雅黑" panose="020B0503020204020204" pitchFamily="34" charset="-122"/>
                  <a:ea typeface="微软雅黑" panose="020B0503020204020204" pitchFamily="34" charset="-122"/>
                  <a:cs typeface="+mn-cs"/>
                </a:rPr>
                <a:t>思路与流程</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4969975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重难点详解">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133808176"/>
              </p:ext>
            </p:extLst>
          </p:nvPr>
        </p:nvGraphicFramePr>
        <p:xfrm>
          <a:off x="0" y="951570"/>
          <a:ext cx="1268760" cy="297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赛题介绍</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数据分析</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思路与流程</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成果展示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2736195"/>
            <a:ext cx="1268760" cy="591140"/>
            <a:chOff x="0" y="1272662"/>
            <a:chExt cx="1691680" cy="788186"/>
          </a:xfrm>
        </p:grpSpPr>
        <p:sp>
          <p:nvSpPr>
            <p:cNvPr id="11" name="矩形 10"/>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lt1"/>
                  </a:solidFill>
                  <a:latin typeface="微软雅黑" panose="020B0503020204020204" pitchFamily="34" charset="-122"/>
                  <a:ea typeface="微软雅黑" panose="020B0503020204020204" pitchFamily="34" charset="-122"/>
                  <a:cs typeface="+mn-cs"/>
                </a:rPr>
                <a:t>重难点详解</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5" name="五边形 14"/>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5624334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成果展示">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887759424"/>
              </p:ext>
            </p:extLst>
          </p:nvPr>
        </p:nvGraphicFramePr>
        <p:xfrm>
          <a:off x="0" y="951570"/>
          <a:ext cx="1268760" cy="2970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赛题介绍</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数据分析</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思路与流程</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重难点详解</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4" name="组合 13"/>
          <p:cNvGrpSpPr/>
          <p:nvPr userDrawn="1"/>
        </p:nvGrpSpPr>
        <p:grpSpPr>
          <a:xfrm>
            <a:off x="0" y="332998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成果展示</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8925918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54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B0C4986D-6BE9-4264-908F-02DB36FD8D6C}" type="datetime1">
              <a:rPr lang="en-US" smtClean="0"/>
              <a:t>12/6/2020</a:t>
            </a:fld>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r>
              <a:rPr lang="en-US"/>
              <a:t>Footer Text</a:t>
            </a:r>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BA9B540C-44DA-4F69-89C9-7C84606640D3}" type="slidenum">
              <a:rPr lang="en-US" smtClean="0"/>
              <a:pPr/>
              <a:t>‹#›</a:t>
            </a:fld>
            <a:endParaRPr lang="en-US" dirty="0"/>
          </a:p>
        </p:txBody>
      </p:sp>
      <p:sp>
        <p:nvSpPr>
          <p:cNvPr id="7" name="Rectangle 6"/>
          <p:cNvSpPr/>
          <p:nvPr/>
        </p:nvSpPr>
        <p:spPr>
          <a:xfrm>
            <a:off x="9001124" y="0"/>
            <a:ext cx="142876" cy="10287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userDrawn="1"/>
        </p:nvSpPr>
        <p:spPr>
          <a:xfrm>
            <a:off x="0" y="4867274"/>
            <a:ext cx="6968836"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0" name="圆角矩形 9"/>
          <p:cNvSpPr/>
          <p:nvPr userDrawn="1"/>
        </p:nvSpPr>
        <p:spPr>
          <a:xfrm>
            <a:off x="8192248" y="4867273"/>
            <a:ext cx="951752"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1" name="文本框 9"/>
          <p:cNvSpPr txBox="1"/>
          <p:nvPr userDrawn="1"/>
        </p:nvSpPr>
        <p:spPr>
          <a:xfrm>
            <a:off x="6968836" y="4843416"/>
            <a:ext cx="1223412" cy="300082"/>
          </a:xfrm>
          <a:prstGeom prst="rect">
            <a:avLst/>
          </a:prstGeom>
          <a:noFill/>
        </p:spPr>
        <p:txBody>
          <a:bodyPr wrap="none" rtlCol="0">
            <a:spAutoFit/>
          </a:bodyPr>
          <a:lstStyle/>
          <a:p>
            <a:r>
              <a:rPr lang="zh-CN" altLang="en-US" b="0" dirty="0">
                <a:solidFill>
                  <a:srgbClr val="314865"/>
                </a:solidFill>
                <a:latin typeface="微软雅黑" panose="020B0503020204020204" pitchFamily="34" charset="-122"/>
                <a:ea typeface="微软雅黑" panose="020B0503020204020204" pitchFamily="34" charset="-122"/>
              </a:rPr>
              <a:t>国防科技大学</a:t>
            </a:r>
          </a:p>
        </p:txBody>
      </p:sp>
    </p:spTree>
  </p:cSld>
  <p:clrMap bg1="lt1" tx1="dk1" bg2="lt2" tx2="dk2" accent1="accent1" accent2="accent2" accent3="accent3" accent4="accent4" accent5="accent5" accent6="accent6" hlink="hlink" folHlink="folHlink"/>
  <p:sldLayoutIdLst>
    <p:sldLayoutId id="2147483717" r:id="rId1"/>
    <p:sldLayoutId id="2147483723" r:id="rId2"/>
    <p:sldLayoutId id="2147483728" r:id="rId3"/>
    <p:sldLayoutId id="2147483729" r:id="rId4"/>
    <p:sldLayoutId id="2147483730" r:id="rId5"/>
    <p:sldLayoutId id="2147483731" r:id="rId6"/>
    <p:sldLayoutId id="2147483732" r:id="rId7"/>
    <p:sldLayoutId id="2147483734" r:id="rId8"/>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微软雅黑" pitchFamily="34" charset="-122"/>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微软雅黑" pitchFamily="34" charset="-122"/>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slide" Target="slide6.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1.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tmp"/><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tmp"/><Relationship Id="rId4" Type="http://schemas.openxmlformats.org/officeDocument/2006/relationships/image" Target="../media/image13.jp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tmp"/></Relationships>
</file>

<file path=ppt/slides/_rels/slide22.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image" Target="../media/image24.png"/><Relationship Id="rId7" Type="http://schemas.openxmlformats.org/officeDocument/2006/relationships/image" Target="../media/image28.tmp"/><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 Id="rId9" Type="http://schemas.openxmlformats.org/officeDocument/2006/relationships/image" Target="../media/image30.tmp"/></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37.tmp"/><Relationship Id="rId5" Type="http://schemas.openxmlformats.org/officeDocument/2006/relationships/image" Target="../media/image36.tmp"/><Relationship Id="rId4" Type="http://schemas.openxmlformats.org/officeDocument/2006/relationships/image" Target="../media/image35.tmp"/></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1.tm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50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itchFamily="34" charset="-122"/>
              </a:rPr>
              <a:t>       </a:t>
            </a:r>
            <a:endParaRPr lang="zh-CN" altLang="en-US" dirty="0">
              <a:ea typeface="微软雅黑" pitchFamily="34" charset="-122"/>
            </a:endParaRPr>
          </a:p>
        </p:txBody>
      </p:sp>
      <p:pic>
        <p:nvPicPr>
          <p:cNvPr id="7"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2726010" y="-1457271"/>
            <a:ext cx="609600" cy="609600"/>
          </a:xfrm>
          <a:prstGeom prst="rect">
            <a:avLst/>
          </a:prstGeom>
        </p:spPr>
      </p:pic>
      <p:sp>
        <p:nvSpPr>
          <p:cNvPr id="32" name="矩形 31"/>
          <p:cNvSpPr/>
          <p:nvPr/>
        </p:nvSpPr>
        <p:spPr>
          <a:xfrm>
            <a:off x="1628746" y="2227391"/>
            <a:ext cx="5870982" cy="830997"/>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2400" b="1" dirty="0">
                <a:ln>
                  <a:prstDash val="solid"/>
                </a:ln>
                <a:solidFill>
                  <a:schemeClr val="bg1"/>
                </a:solidFill>
                <a:latin typeface="+mj-ea"/>
                <a:ea typeface="+mj-ea"/>
              </a:rPr>
              <a:t>CVPR 2020 </a:t>
            </a:r>
            <a:r>
              <a:rPr lang="en-US" altLang="zh-CN" sz="2400" b="1" dirty="0" err="1">
                <a:ln>
                  <a:prstDash val="solid"/>
                </a:ln>
                <a:solidFill>
                  <a:schemeClr val="bg1"/>
                </a:solidFill>
                <a:latin typeface="+mj-ea"/>
                <a:ea typeface="+mj-ea"/>
              </a:rPr>
              <a:t>AliProducts</a:t>
            </a:r>
            <a:r>
              <a:rPr lang="en-US" altLang="zh-CN" sz="2400" b="1" dirty="0">
                <a:ln>
                  <a:prstDash val="solid"/>
                </a:ln>
                <a:solidFill>
                  <a:schemeClr val="bg1"/>
                </a:solidFill>
                <a:latin typeface="+mj-ea"/>
                <a:ea typeface="+mj-ea"/>
              </a:rPr>
              <a:t> Challenge</a:t>
            </a:r>
            <a:r>
              <a:rPr lang="zh-CN" altLang="en-US" sz="2400" b="1" dirty="0">
                <a:ln>
                  <a:prstDash val="solid"/>
                </a:ln>
                <a:solidFill>
                  <a:schemeClr val="bg1"/>
                </a:solidFill>
                <a:latin typeface="+mj-ea"/>
                <a:ea typeface="+mj-ea"/>
              </a:rPr>
              <a:t>：</a:t>
            </a:r>
            <a:r>
              <a:rPr lang="en-US" altLang="zh-CN" sz="2400" b="1" dirty="0">
                <a:ln>
                  <a:prstDash val="solid"/>
                </a:ln>
                <a:solidFill>
                  <a:schemeClr val="bg1"/>
                </a:solidFill>
                <a:latin typeface="+mj-ea"/>
                <a:ea typeface="+mj-ea"/>
              </a:rPr>
              <a:t>Large-scale Product Recognition</a:t>
            </a:r>
            <a:endParaRPr lang="zh-CN" altLang="en-US" sz="2400" b="1" dirty="0">
              <a:ln>
                <a:prstDash val="solid"/>
              </a:ln>
              <a:solidFill>
                <a:schemeClr val="bg1"/>
              </a:solidFill>
              <a:latin typeface="+mj-ea"/>
              <a:ea typeface="+mj-ea"/>
            </a:endParaRPr>
          </a:p>
        </p:txBody>
      </p:sp>
      <p:sp>
        <p:nvSpPr>
          <p:cNvPr id="36" name="矩形 35"/>
          <p:cNvSpPr/>
          <p:nvPr/>
        </p:nvSpPr>
        <p:spPr>
          <a:xfrm>
            <a:off x="2608912" y="3179515"/>
            <a:ext cx="1441421"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答辩人：何昌钦</a:t>
            </a:r>
          </a:p>
        </p:txBody>
      </p:sp>
      <p:sp>
        <p:nvSpPr>
          <p:cNvPr id="37" name="矩形 36"/>
          <p:cNvSpPr/>
          <p:nvPr/>
        </p:nvSpPr>
        <p:spPr>
          <a:xfrm>
            <a:off x="4572000" y="3179515"/>
            <a:ext cx="1893468"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itchFamily="34" charset="-122"/>
                <a:ea typeface="微软雅黑" pitchFamily="34" charset="-122"/>
              </a:rPr>
              <a:t> </a:t>
            </a:r>
            <a:r>
              <a:rPr lang="zh-CN" altLang="en-US" sz="1400" b="1" dirty="0">
                <a:ln>
                  <a:prstDash val="solid"/>
                </a:ln>
                <a:solidFill>
                  <a:schemeClr val="bg1"/>
                </a:solidFill>
                <a:latin typeface="微软雅黑" pitchFamily="34" charset="-122"/>
                <a:ea typeface="微软雅黑" pitchFamily="34" charset="-122"/>
              </a:rPr>
              <a:t>学号：</a:t>
            </a:r>
            <a:r>
              <a:rPr lang="en-US" altLang="zh-CN" sz="1400" b="1" dirty="0">
                <a:ln>
                  <a:prstDash val="solid"/>
                </a:ln>
                <a:solidFill>
                  <a:schemeClr val="bg1"/>
                </a:solidFill>
                <a:latin typeface="微软雅黑" pitchFamily="34" charset="-122"/>
                <a:ea typeface="微软雅黑" pitchFamily="34" charset="-122"/>
              </a:rPr>
              <a:t>XS20020027</a:t>
            </a:r>
            <a:endParaRPr lang="zh-CN" altLang="en-US" sz="1400" b="1" dirty="0">
              <a:ln>
                <a:prstDash val="solid"/>
              </a:ln>
              <a:solidFill>
                <a:schemeClr val="bg1"/>
              </a:solidFill>
              <a:latin typeface="微软雅黑" pitchFamily="34" charset="-122"/>
              <a:ea typeface="微软雅黑" pitchFamily="34" charset="-122"/>
            </a:endParaRPr>
          </a:p>
        </p:txBody>
      </p:sp>
      <p:sp>
        <p:nvSpPr>
          <p:cNvPr id="39" name="TextBox 16"/>
          <p:cNvSpPr txBox="1"/>
          <p:nvPr/>
        </p:nvSpPr>
        <p:spPr>
          <a:xfrm>
            <a:off x="7656889" y="4537243"/>
            <a:ext cx="1127232" cy="300082"/>
          </a:xfrm>
          <a:prstGeom prst="rect">
            <a:avLst/>
          </a:prstGeom>
          <a:noFill/>
        </p:spPr>
        <p:txBody>
          <a:bodyPr wrap="none" rtlCol="0">
            <a:spAutoFit/>
          </a:bodyPr>
          <a:lstStyle/>
          <a:p>
            <a:pPr>
              <a:defRPr/>
            </a:pPr>
            <a:r>
              <a:rPr lang="en-US" altLang="zh-CN" kern="0" dirty="0">
                <a:solidFill>
                  <a:schemeClr val="bg1"/>
                </a:solidFill>
                <a:latin typeface="时尚中黑简体" pitchFamily="2" charset="-122"/>
                <a:ea typeface="时尚中黑简体" pitchFamily="2" charset="-122"/>
              </a:rPr>
              <a:t>Loading……</a:t>
            </a:r>
            <a:endParaRPr lang="zh-CN" altLang="en-US" kern="0" dirty="0">
              <a:solidFill>
                <a:schemeClr val="bg1"/>
              </a:solidFill>
              <a:latin typeface="时尚中黑简体" pitchFamily="2" charset="-122"/>
              <a:ea typeface="时尚中黑简体" pitchFamily="2" charset="-122"/>
            </a:endParaRPr>
          </a:p>
        </p:txBody>
      </p:sp>
      <p:pic>
        <p:nvPicPr>
          <p:cNvPr id="40" name="Picture 3">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227883" y="4493803"/>
            <a:ext cx="450132" cy="45621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
          <p:cNvSpPr>
            <a:spLocks noEditPoints="1"/>
          </p:cNvSpPr>
          <p:nvPr/>
        </p:nvSpPr>
        <p:spPr bwMode="auto">
          <a:xfrm>
            <a:off x="4007644" y="971557"/>
            <a:ext cx="1132332" cy="1008011"/>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grpSp>
        <p:nvGrpSpPr>
          <p:cNvPr id="15" name="组合 14"/>
          <p:cNvGrpSpPr/>
          <p:nvPr/>
        </p:nvGrpSpPr>
        <p:grpSpPr>
          <a:xfrm rot="5400000">
            <a:off x="4526683" y="-4700586"/>
            <a:ext cx="719786" cy="9144000"/>
            <a:chOff x="-11273" y="-594773"/>
            <a:chExt cx="719786" cy="7462505"/>
          </a:xfrm>
          <a:solidFill>
            <a:srgbClr val="F5F5F5"/>
          </a:solidFill>
        </p:grpSpPr>
        <p:sp>
          <p:nvSpPr>
            <p:cNvPr id="16" name="等腰三角形 15"/>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等腰三角形 1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等腰三角形 22"/>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等腰三角形 23"/>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等腰三角形 24"/>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等腰三角形 25"/>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8" name="组合 27"/>
          <p:cNvGrpSpPr/>
          <p:nvPr/>
        </p:nvGrpSpPr>
        <p:grpSpPr>
          <a:xfrm rot="5400000">
            <a:off x="4203646" y="-4700585"/>
            <a:ext cx="719786" cy="9144000"/>
            <a:chOff x="-11273" y="-594773"/>
            <a:chExt cx="719786" cy="7462505"/>
          </a:xfrm>
          <a:solidFill>
            <a:srgbClr val="F5F5F5"/>
          </a:solidFill>
        </p:grpSpPr>
        <p:sp>
          <p:nvSpPr>
            <p:cNvPr id="29" name="等腰三角形 28"/>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等腰三角形 32"/>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等腰三角形 33"/>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等腰三角形 4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等腰三角形 4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 name="组合 43"/>
          <p:cNvGrpSpPr/>
          <p:nvPr/>
        </p:nvGrpSpPr>
        <p:grpSpPr>
          <a:xfrm rot="5400000">
            <a:off x="3880609" y="-4700584"/>
            <a:ext cx="719786" cy="9144000"/>
            <a:chOff x="-11273" y="-594773"/>
            <a:chExt cx="719786" cy="7462505"/>
          </a:xfrm>
          <a:solidFill>
            <a:srgbClr val="F5F5F5"/>
          </a:solidFill>
        </p:grpSpPr>
        <p:sp>
          <p:nvSpPr>
            <p:cNvPr id="45" name="等腰三角形 44"/>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等腰三角形 45"/>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等腰三角形 46"/>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等腰三角形 47"/>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755260520"/>
      </p:ext>
    </p:extLst>
  </p:cSld>
  <p:clrMapOvr>
    <a:masterClrMapping/>
  </p:clrMapOvr>
  <p:transition spd="slow" advTm="1500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90"/>
                                          </p:val>
                                        </p:tav>
                                        <p:tav tm="100000">
                                          <p:val>
                                            <p:fltVal val="0"/>
                                          </p:val>
                                        </p:tav>
                                      </p:tavLst>
                                    </p:anim>
                                    <p:animEffect transition="in" filter="fade">
                                      <p:cBhvr>
                                        <p:cTn id="19" dur="500"/>
                                        <p:tgtEl>
                                          <p:spTgt spid="14"/>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anim calcmode="lin" valueType="num">
                                      <p:cBhvr>
                                        <p:cTn id="28" dur="500" fill="hold"/>
                                        <p:tgtEl>
                                          <p:spTgt spid="36"/>
                                        </p:tgtEl>
                                        <p:attrNameLst>
                                          <p:attrName>ppt_x</p:attrName>
                                        </p:attrNameLst>
                                      </p:cBhvr>
                                      <p:tavLst>
                                        <p:tav tm="0">
                                          <p:val>
                                            <p:strVal val="#ppt_x"/>
                                          </p:val>
                                        </p:tav>
                                        <p:tav tm="100000">
                                          <p:val>
                                            <p:strVal val="#ppt_x"/>
                                          </p:val>
                                        </p:tav>
                                      </p:tavLst>
                                    </p:anim>
                                    <p:anim calcmode="lin" valueType="num">
                                      <p:cBhvr>
                                        <p:cTn id="29" dur="500" fill="hold"/>
                                        <p:tgtEl>
                                          <p:spTgt spid="36"/>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anim calcmode="lin" valueType="num">
                                      <p:cBhvr>
                                        <p:cTn id="34" dur="500" fill="hold"/>
                                        <p:tgtEl>
                                          <p:spTgt spid="37"/>
                                        </p:tgtEl>
                                        <p:attrNameLst>
                                          <p:attrName>ppt_x</p:attrName>
                                        </p:attrNameLst>
                                      </p:cBhvr>
                                      <p:tavLst>
                                        <p:tav tm="0">
                                          <p:val>
                                            <p:strVal val="#ppt_x"/>
                                          </p:val>
                                        </p:tav>
                                        <p:tav tm="100000">
                                          <p:val>
                                            <p:strVal val="#ppt_x"/>
                                          </p:val>
                                        </p:tav>
                                      </p:tavLst>
                                    </p:anim>
                                    <p:anim calcmode="lin" valueType="num">
                                      <p:cBhvr>
                                        <p:cTn id="35" dur="5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8" presetClass="emph" presetSubtype="0" repeatCount="3000" fill="hold" nodeType="withEffect">
                                  <p:stCondLst>
                                    <p:cond delay="0"/>
                                  </p:stCondLst>
                                  <p:childTnLst>
                                    <p:animRot by="21600000">
                                      <p:cBhvr>
                                        <p:cTn id="44" dur="2000" fill="hold"/>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5" repeatCount="indefinite" fill="remove" display="0">
                  <p:stCondLst>
                    <p:cond delay="indefinite"/>
                  </p:stCondLst>
                  <p:endCondLst>
                    <p:cond evt="onStopAudio" delay="0">
                      <p:tgtEl>
                        <p:sldTgt/>
                      </p:tgtEl>
                    </p:cond>
                  </p:endCondLst>
                </p:cTn>
                <p:tgtEl>
                  <p:spTgt spid="7"/>
                </p:tgtEl>
              </p:cMediaNode>
            </p:audio>
          </p:childTnLst>
        </p:cTn>
      </p:par>
    </p:tnLst>
    <p:bldLst>
      <p:bldP spid="32" grpId="0"/>
      <p:bldP spid="36" grpId="0"/>
      <p:bldP spid="37" grpId="0"/>
      <p:bldP spid="39"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模型选取</a:t>
            </a:r>
          </a:p>
        </p:txBody>
      </p:sp>
      <p:sp>
        <p:nvSpPr>
          <p:cNvPr id="21" name="矩形 20"/>
          <p:cNvSpPr/>
          <p:nvPr/>
        </p:nvSpPr>
        <p:spPr>
          <a:xfrm>
            <a:off x="2469194" y="771550"/>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7" name="文本框 26"/>
          <p:cNvSpPr txBox="1"/>
          <p:nvPr/>
        </p:nvSpPr>
        <p:spPr>
          <a:xfrm>
            <a:off x="2616544" y="940079"/>
            <a:ext cx="4818719" cy="1027397"/>
          </a:xfrm>
          <a:prstGeom prst="rect">
            <a:avLst/>
          </a:prstGeom>
          <a:noFill/>
        </p:spPr>
        <p:txBody>
          <a:bodyPr wrap="square" rtlCol="0">
            <a:spAutoFit/>
          </a:bodyPr>
          <a:lstStyle/>
          <a:p>
            <a:pPr>
              <a:lnSpc>
                <a:spcPct val="150000"/>
              </a:lnSpc>
            </a:pPr>
            <a:r>
              <a:rPr lang="zh-CN" altLang="en-US" sz="1400" dirty="0">
                <a:solidFill>
                  <a:srgbClr val="314865"/>
                </a:solidFill>
                <a:latin typeface="Calibri"/>
                <a:ea typeface="微软雅黑" pitchFamily="34" charset="-122"/>
              </a:rPr>
              <a:t>该赛题想要解决的问题和</a:t>
            </a:r>
            <a:r>
              <a:rPr lang="en-US" altLang="zh-CN" sz="1400" dirty="0">
                <a:solidFill>
                  <a:srgbClr val="314865"/>
                </a:solidFill>
                <a:latin typeface="Calibri"/>
                <a:ea typeface="微软雅黑" pitchFamily="34" charset="-122"/>
              </a:rPr>
              <a:t>ImageNet</a:t>
            </a:r>
            <a:r>
              <a:rPr lang="zh-CN" altLang="en-US" sz="1400" dirty="0">
                <a:solidFill>
                  <a:srgbClr val="314865"/>
                </a:solidFill>
                <a:latin typeface="Calibri"/>
                <a:ea typeface="微软雅黑" pitchFamily="34" charset="-122"/>
              </a:rPr>
              <a:t>项目类似，只不过本赛题数据集图片限制在零售业领域。所以可借鉴采用</a:t>
            </a:r>
            <a:r>
              <a:rPr lang="en-US" altLang="zh-CN" sz="1400" dirty="0">
                <a:solidFill>
                  <a:srgbClr val="314865"/>
                </a:solidFill>
                <a:latin typeface="Calibri"/>
                <a:ea typeface="微软雅黑" pitchFamily="34" charset="-122"/>
              </a:rPr>
              <a:t>ImageNet</a:t>
            </a:r>
            <a:r>
              <a:rPr lang="zh-CN" altLang="en-US" sz="1400" dirty="0">
                <a:solidFill>
                  <a:srgbClr val="314865"/>
                </a:solidFill>
                <a:latin typeface="Calibri"/>
                <a:ea typeface="微软雅黑" pitchFamily="34" charset="-122"/>
              </a:rPr>
              <a:t>竞赛算法或基于</a:t>
            </a:r>
            <a:r>
              <a:rPr lang="en-US" altLang="zh-CN" sz="1400" dirty="0">
                <a:solidFill>
                  <a:srgbClr val="314865"/>
                </a:solidFill>
                <a:latin typeface="Calibri"/>
                <a:ea typeface="微软雅黑" pitchFamily="34" charset="-122"/>
              </a:rPr>
              <a:t>ImageNet</a:t>
            </a:r>
            <a:r>
              <a:rPr lang="zh-CN" altLang="en-US" sz="1400" dirty="0">
                <a:solidFill>
                  <a:srgbClr val="314865"/>
                </a:solidFill>
                <a:latin typeface="Calibri"/>
                <a:ea typeface="微软雅黑" pitchFamily="34" charset="-122"/>
              </a:rPr>
              <a:t>数据集训练出来的模型。</a:t>
            </a:r>
          </a:p>
        </p:txBody>
      </p:sp>
      <p:pic>
        <p:nvPicPr>
          <p:cNvPr id="3" name="图片 2">
            <a:extLst>
              <a:ext uri="{FF2B5EF4-FFF2-40B4-BE49-F238E27FC236}">
                <a16:creationId xmlns:a16="http://schemas.microsoft.com/office/drawing/2014/main" id="{15AE0A30-B906-4A93-9478-11CCF90EC4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253" y="2352031"/>
            <a:ext cx="3680876" cy="2172904"/>
          </a:xfrm>
          <a:prstGeom prst="rect">
            <a:avLst/>
          </a:prstGeom>
        </p:spPr>
      </p:pic>
      <p:pic>
        <p:nvPicPr>
          <p:cNvPr id="5" name="图片 4">
            <a:extLst>
              <a:ext uri="{FF2B5EF4-FFF2-40B4-BE49-F238E27FC236}">
                <a16:creationId xmlns:a16="http://schemas.microsoft.com/office/drawing/2014/main" id="{C209B9F6-CB3A-4C63-A116-7E8359A58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8493" y="2571750"/>
            <a:ext cx="3680876" cy="1485266"/>
          </a:xfrm>
          <a:prstGeom prst="rect">
            <a:avLst/>
          </a:prstGeom>
        </p:spPr>
      </p:pic>
    </p:spTree>
    <p:extLst>
      <p:ext uri="{BB962C8B-B14F-4D97-AF65-F5344CB8AC3E}">
        <p14:creationId xmlns:p14="http://schemas.microsoft.com/office/powerpoint/2010/main" val="1614790573"/>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14:bounceEnd="52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anim calcmode="lin" valueType="num">
                                          <p:cBhvr>
                                            <p:cTn id="24" dur="1000" fill="hold"/>
                                            <p:tgtEl>
                                              <p:spTgt spid="27"/>
                                            </p:tgtEl>
                                            <p:attrNameLst>
                                              <p:attrName>ppt_x</p:attrName>
                                            </p:attrNameLst>
                                          </p:cBhvr>
                                          <p:tavLst>
                                            <p:tav tm="0">
                                              <p:val>
                                                <p:strVal val="#ppt_x"/>
                                              </p:val>
                                            </p:tav>
                                            <p:tav tm="100000">
                                              <p:val>
                                                <p:strVal val="#ppt_x"/>
                                              </p:val>
                                            </p:tav>
                                          </p:tavLst>
                                        </p:anim>
                                        <p:anim calcmode="lin" valueType="num">
                                          <p:cBhvr>
                                            <p:cTn id="2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anim calcmode="lin" valueType="num">
                                          <p:cBhvr>
                                            <p:cTn id="24" dur="1000" fill="hold"/>
                                            <p:tgtEl>
                                              <p:spTgt spid="27"/>
                                            </p:tgtEl>
                                            <p:attrNameLst>
                                              <p:attrName>ppt_x</p:attrName>
                                            </p:attrNameLst>
                                          </p:cBhvr>
                                          <p:tavLst>
                                            <p:tav tm="0">
                                              <p:val>
                                                <p:strVal val="#ppt_x"/>
                                              </p:val>
                                            </p:tav>
                                            <p:tav tm="100000">
                                              <p:val>
                                                <p:strVal val="#ppt_x"/>
                                              </p:val>
                                            </p:tav>
                                          </p:tavLst>
                                        </p:anim>
                                        <p:anim calcmode="lin" valueType="num">
                                          <p:cBhvr>
                                            <p:cTn id="2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7" grpId="0"/>
        </p:bldLst>
      </p:timing>
    </mc:Fallback>
  </mc:AlternateContent>
  <p:extLst>
    <p:ext uri="{E180D4A7-C9FB-4DFB-919C-405C955672EB}">
      <p14:showEvtLst xmlns:p14="http://schemas.microsoft.com/office/powerpoint/2010/main">
        <p14:playEvt time="0" objId="2"/>
        <p14:stopEvt time="8037"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298572"/>
            <a:chOff x="785786" y="3000378"/>
            <a:chExt cx="1857388" cy="1298572"/>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6" name="组合 2496"/>
          <p:cNvGrpSpPr/>
          <p:nvPr/>
        </p:nvGrpSpPr>
        <p:grpSpPr>
          <a:xfrm>
            <a:off x="2653174" y="915988"/>
            <a:ext cx="1857388" cy="1298572"/>
            <a:chOff x="2214546" y="915988"/>
            <a:chExt cx="1857388" cy="1298572"/>
          </a:xfrm>
        </p:grpSpPr>
        <p:sp>
          <p:nvSpPr>
            <p:cNvPr id="47" name="Freeform 7"/>
            <p:cNvSpPr>
              <a:spLocks/>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Freeform 12"/>
            <p:cNvSpPr>
              <a:spLocks/>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314865"/>
                </a:solidFill>
                <a:effectLst/>
                <a:uLnTx/>
                <a:uFillTx/>
                <a:latin typeface="Arial"/>
                <a:ea typeface="微软雅黑" pitchFamily="34" charset="-122"/>
                <a:cs typeface="+mn-cs"/>
              </a:rPr>
              <a:t>比赛过程</a:t>
            </a:r>
          </a:p>
        </p:txBody>
      </p:sp>
      <p:sp>
        <p:nvSpPr>
          <p:cNvPr id="32" name="TextBox 2475">
            <a:extLst>
              <a:ext uri="{FF2B5EF4-FFF2-40B4-BE49-F238E27FC236}">
                <a16:creationId xmlns:a16="http://schemas.microsoft.com/office/drawing/2014/main" id="{EE9DD134-6853-4612-8AF6-AC979F18E0CC}"/>
              </a:ext>
            </a:extLst>
          </p:cNvPr>
          <p:cNvSpPr txBox="1"/>
          <p:nvPr/>
        </p:nvSpPr>
        <p:spPr>
          <a:xfrm>
            <a:off x="1820844" y="3901979"/>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模型选取</a:t>
            </a:r>
          </a:p>
        </p:txBody>
      </p:sp>
      <p:sp>
        <p:nvSpPr>
          <p:cNvPr id="33" name="TextBox 2475">
            <a:extLst>
              <a:ext uri="{FF2B5EF4-FFF2-40B4-BE49-F238E27FC236}">
                <a16:creationId xmlns:a16="http://schemas.microsoft.com/office/drawing/2014/main" id="{D02F8356-D110-4F5F-B1D1-B5F92BBC24D1}"/>
              </a:ext>
            </a:extLst>
          </p:cNvPr>
          <p:cNvSpPr txBox="1"/>
          <p:nvPr/>
        </p:nvSpPr>
        <p:spPr>
          <a:xfrm>
            <a:off x="2902413" y="957832"/>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训练模型</a:t>
            </a:r>
          </a:p>
        </p:txBody>
      </p:sp>
    </p:spTree>
    <p:extLst>
      <p:ext uri="{BB962C8B-B14F-4D97-AF65-F5344CB8AC3E}">
        <p14:creationId xmlns:p14="http://schemas.microsoft.com/office/powerpoint/2010/main" val="377535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14:bounceEnd="52000">
                                          <p:cBhvr additive="base">
                                            <p:cTn id="15"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2" presetClass="entr" presetSubtype="4"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2" presetClass="entr" presetSubtype="4"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p:ext uri="{E180D4A7-C9FB-4DFB-919C-405C955672EB}">
      <p14:showEvtLst xmlns:p14="http://schemas.microsoft.com/office/powerpoint/2010/main">
        <p14:playEvt time="0" objId="2"/>
        <p14:stopEvt time="14432"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876891" y="1180847"/>
            <a:ext cx="6431289" cy="1043042"/>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a:ea typeface="微软雅黑"/>
              </a:rPr>
              <a:t>         直接借用</a:t>
            </a:r>
            <a:r>
              <a:rPr lang="en-US" altLang="zh-CN" sz="1260" dirty="0">
                <a:solidFill>
                  <a:schemeClr val="bg2">
                    <a:lumMod val="10000"/>
                  </a:schemeClr>
                </a:solidFill>
                <a:latin typeface="Calibri"/>
                <a:ea typeface="微软雅黑"/>
              </a:rPr>
              <a:t>ResNet50</a:t>
            </a:r>
            <a:r>
              <a:rPr lang="zh-CN" altLang="en-US" sz="1260" dirty="0">
                <a:solidFill>
                  <a:schemeClr val="bg2">
                    <a:lumMod val="10000"/>
                  </a:schemeClr>
                </a:solidFill>
                <a:latin typeface="Calibri"/>
                <a:ea typeface="微软雅黑"/>
              </a:rPr>
              <a:t>结构进行训练，即使该结构中几乎不含全连接层，但其包含的参数量依然庞大，这对于我当前的设备环境和比赛任务（大规模数据集）来说是难以实现的。</a:t>
            </a:r>
            <a:endParaRPr lang="en-US" altLang="zh-CN" sz="1260" dirty="0">
              <a:solidFill>
                <a:schemeClr val="bg2">
                  <a:lumMod val="10000"/>
                </a:schemeClr>
              </a:solidFill>
              <a:latin typeface="Calibri"/>
              <a:ea typeface="微软雅黑"/>
            </a:endParaRPr>
          </a:p>
          <a:p>
            <a:pPr>
              <a:lnSpc>
                <a:spcPct val="125000"/>
              </a:lnSpc>
            </a:pPr>
            <a:r>
              <a:rPr lang="zh-CN" altLang="en-US" sz="1260" dirty="0">
                <a:solidFill>
                  <a:schemeClr val="bg2">
                    <a:lumMod val="10000"/>
                  </a:schemeClr>
                </a:solidFill>
                <a:latin typeface="Calibri"/>
                <a:ea typeface="微软雅黑"/>
              </a:rPr>
              <a:t>         但是，不经过大量尝试调参，不仅无法在当前数据集上得到满意的结果，还会破坏原本在</a:t>
            </a:r>
            <a:r>
              <a:rPr lang="en-US" altLang="zh-CN" sz="1260" dirty="0">
                <a:solidFill>
                  <a:schemeClr val="bg2">
                    <a:lumMod val="10000"/>
                  </a:schemeClr>
                </a:solidFill>
                <a:latin typeface="Calibri"/>
                <a:ea typeface="微软雅黑"/>
              </a:rPr>
              <a:t>ImageNet</a:t>
            </a:r>
            <a:r>
              <a:rPr lang="zh-CN" altLang="en-US" sz="1260" dirty="0">
                <a:solidFill>
                  <a:schemeClr val="bg2">
                    <a:lumMod val="10000"/>
                  </a:schemeClr>
                </a:solidFill>
                <a:latin typeface="Calibri"/>
                <a:ea typeface="微软雅黑"/>
              </a:rPr>
              <a:t>数据集上得到的最优参数。</a:t>
            </a:r>
          </a:p>
        </p:txBody>
      </p:sp>
      <p:sp>
        <p:nvSpPr>
          <p:cNvPr id="4" name="对角圆角矩形 3"/>
          <p:cNvSpPr/>
          <p:nvPr/>
        </p:nvSpPr>
        <p:spPr>
          <a:xfrm>
            <a:off x="1941699" y="856808"/>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问题</a:t>
            </a:r>
          </a:p>
        </p:txBody>
      </p:sp>
      <p:cxnSp>
        <p:nvCxnSpPr>
          <p:cNvPr id="11" name="直接连接符 10"/>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3"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训练模型</a:t>
            </a:r>
          </a:p>
        </p:txBody>
      </p:sp>
      <p:cxnSp>
        <p:nvCxnSpPr>
          <p:cNvPr id="14" name="直接连接符 13">
            <a:extLst>
              <a:ext uri="{FF2B5EF4-FFF2-40B4-BE49-F238E27FC236}">
                <a16:creationId xmlns:a16="http://schemas.microsoft.com/office/drawing/2014/main" id="{169946BD-C14F-4ED7-BC78-16C26DBDA89E}"/>
              </a:ext>
            </a:extLst>
          </p:cNvPr>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5" name="TextBox 6">
            <a:extLst>
              <a:ext uri="{FF2B5EF4-FFF2-40B4-BE49-F238E27FC236}">
                <a16:creationId xmlns:a16="http://schemas.microsoft.com/office/drawing/2014/main" id="{C0B3657C-13F9-48F9-ABE9-8849BB009B7C}"/>
              </a:ext>
            </a:extLst>
          </p:cNvPr>
          <p:cNvSpPr txBox="1"/>
          <p:nvPr/>
        </p:nvSpPr>
        <p:spPr>
          <a:xfrm>
            <a:off x="1876891" y="2871967"/>
            <a:ext cx="6431289" cy="559192"/>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a:ea typeface="微软雅黑"/>
              </a:rPr>
              <a:t>         在尽量不影响结果的情况下减少训练量，降低训练成本。</a:t>
            </a:r>
            <a:endParaRPr lang="en-US" altLang="zh-CN" sz="1260" dirty="0">
              <a:solidFill>
                <a:schemeClr val="bg2">
                  <a:lumMod val="10000"/>
                </a:schemeClr>
              </a:solidFill>
              <a:latin typeface="Calibri"/>
              <a:ea typeface="微软雅黑"/>
            </a:endParaRPr>
          </a:p>
          <a:p>
            <a:pPr>
              <a:lnSpc>
                <a:spcPct val="125000"/>
              </a:lnSpc>
            </a:pPr>
            <a:r>
              <a:rPr lang="en-US" altLang="zh-CN" sz="1260" dirty="0">
                <a:solidFill>
                  <a:schemeClr val="bg2">
                    <a:lumMod val="10000"/>
                  </a:schemeClr>
                </a:solidFill>
                <a:latin typeface="Calibri"/>
                <a:ea typeface="微软雅黑"/>
              </a:rPr>
              <a:t>         </a:t>
            </a:r>
            <a:r>
              <a:rPr lang="zh-CN" altLang="en-US" sz="1260" dirty="0">
                <a:solidFill>
                  <a:schemeClr val="bg2">
                    <a:lumMod val="10000"/>
                  </a:schemeClr>
                </a:solidFill>
                <a:latin typeface="Calibri"/>
                <a:ea typeface="微软雅黑"/>
              </a:rPr>
              <a:t>一个直观的做法就是尽可能多地利用原模型的最优参数</a:t>
            </a:r>
          </a:p>
        </p:txBody>
      </p:sp>
      <p:sp>
        <p:nvSpPr>
          <p:cNvPr id="16" name="对角圆角矩形 3">
            <a:extLst>
              <a:ext uri="{FF2B5EF4-FFF2-40B4-BE49-F238E27FC236}">
                <a16:creationId xmlns:a16="http://schemas.microsoft.com/office/drawing/2014/main" id="{70730F3F-CE70-4D65-A629-190E0F4FB3DB}"/>
              </a:ext>
            </a:extLst>
          </p:cNvPr>
          <p:cNvSpPr/>
          <p:nvPr/>
        </p:nvSpPr>
        <p:spPr>
          <a:xfrm>
            <a:off x="1941699" y="2547928"/>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期望</a:t>
            </a:r>
          </a:p>
        </p:txBody>
      </p:sp>
    </p:spTree>
    <p:extLst>
      <p:ext uri="{BB962C8B-B14F-4D97-AF65-F5344CB8AC3E}">
        <p14:creationId xmlns:p14="http://schemas.microsoft.com/office/powerpoint/2010/main" val="502660146"/>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2000">
                                          <p:cBhvr additive="base">
                                            <p:cTn id="15" dur="500" fill="hold"/>
                                            <p:tgtEl>
                                              <p:spTgt spid="13"/>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3" grpId="0"/>
          <p:bldP spid="15" grpId="0"/>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3" grpId="0"/>
          <p:bldP spid="15" grpId="0"/>
          <p:bldP spid="16" grpId="0" animBg="1"/>
        </p:bldLst>
      </p:timing>
    </mc:Fallback>
  </mc:AlternateContent>
  <p:extLst>
    <p:ext uri="{E180D4A7-C9FB-4DFB-919C-405C955672EB}">
      <p14:showEvtLst xmlns:p14="http://schemas.microsoft.com/office/powerpoint/2010/main">
        <p14:playEvt time="0" objId="2"/>
        <p14:stopEvt time="12237"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7"/>
          <p:cNvSpPr>
            <a:spLocks noEditPoints="1"/>
          </p:cNvSpPr>
          <p:nvPr/>
        </p:nvSpPr>
        <p:spPr bwMode="auto">
          <a:xfrm>
            <a:off x="4745466" y="3991850"/>
            <a:ext cx="14937" cy="41824"/>
          </a:xfrm>
          <a:custGeom>
            <a:avLst/>
            <a:gdLst/>
            <a:ahLst/>
            <a:cxnLst>
              <a:cxn ang="0">
                <a:pos x="1" y="2"/>
              </a:cxn>
              <a:cxn ang="0">
                <a:pos x="1" y="2"/>
              </a:cxn>
              <a:cxn ang="0">
                <a:pos x="0" y="2"/>
              </a:cxn>
              <a:cxn ang="0">
                <a:pos x="0" y="2"/>
              </a:cxn>
              <a:cxn ang="0">
                <a:pos x="1" y="2"/>
              </a:cxn>
              <a:cxn ang="0">
                <a:pos x="1" y="2"/>
              </a:cxn>
              <a:cxn ang="0">
                <a:pos x="1" y="5"/>
              </a:cxn>
              <a:cxn ang="0">
                <a:pos x="1" y="5"/>
              </a:cxn>
              <a:cxn ang="0">
                <a:pos x="2" y="5"/>
              </a:cxn>
              <a:cxn ang="0">
                <a:pos x="2" y="6"/>
              </a:cxn>
              <a:cxn ang="0">
                <a:pos x="1" y="6"/>
              </a:cxn>
              <a:cxn ang="0">
                <a:pos x="1" y="5"/>
              </a:cxn>
              <a:cxn ang="0">
                <a:pos x="1" y="2"/>
              </a:cxn>
              <a:cxn ang="0">
                <a:pos x="1" y="0"/>
              </a:cxn>
              <a:cxn ang="0">
                <a:pos x="1" y="0"/>
              </a:cxn>
              <a:cxn ang="0">
                <a:pos x="1" y="1"/>
              </a:cxn>
              <a:cxn ang="0">
                <a:pos x="1" y="1"/>
              </a:cxn>
              <a:cxn ang="0">
                <a:pos x="1" y="0"/>
              </a:cxn>
            </a:cxnLst>
            <a:rect l="0" t="0" r="r" b="b"/>
            <a:pathLst>
              <a:path w="2" h="6">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ubicBezTo>
                  <a:pt x="1" y="5"/>
                  <a:pt x="1" y="5"/>
                  <a:pt x="1" y="5"/>
                </a:cubicBezTo>
                <a:cubicBezTo>
                  <a:pt x="1" y="5"/>
                  <a:pt x="1" y="5"/>
                  <a:pt x="1" y="5"/>
                </a:cubicBezTo>
                <a:cubicBezTo>
                  <a:pt x="2" y="5"/>
                  <a:pt x="2" y="5"/>
                  <a:pt x="2" y="5"/>
                </a:cubicBezTo>
                <a:cubicBezTo>
                  <a:pt x="2" y="6"/>
                  <a:pt x="2" y="6"/>
                  <a:pt x="2" y="6"/>
                </a:cubicBezTo>
                <a:cubicBezTo>
                  <a:pt x="1" y="6"/>
                  <a:pt x="1" y="6"/>
                  <a:pt x="1" y="6"/>
                </a:cubicBezTo>
                <a:cubicBezTo>
                  <a:pt x="1" y="6"/>
                  <a:pt x="1" y="6"/>
                  <a:pt x="1" y="5"/>
                </a:cubicBezTo>
                <a:lnTo>
                  <a:pt x="1" y="2"/>
                </a:lnTo>
                <a:close/>
                <a:moveTo>
                  <a:pt x="1" y="0"/>
                </a:moveTo>
                <a:cubicBezTo>
                  <a:pt x="1" y="0"/>
                  <a:pt x="1" y="0"/>
                  <a:pt x="1" y="0"/>
                </a:cubicBezTo>
                <a:cubicBezTo>
                  <a:pt x="1" y="1"/>
                  <a:pt x="1" y="1"/>
                  <a:pt x="1" y="1"/>
                </a:cubicBezTo>
                <a:cubicBezTo>
                  <a:pt x="1" y="1"/>
                  <a:pt x="1" y="1"/>
                  <a:pt x="1" y="1"/>
                </a:cubicBezTo>
                <a:lnTo>
                  <a:pt x="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298572"/>
            <a:chOff x="785786" y="3000378"/>
            <a:chExt cx="1857388" cy="1298572"/>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54" name="组合 2498"/>
          <p:cNvGrpSpPr/>
          <p:nvPr/>
        </p:nvGrpSpPr>
        <p:grpSpPr>
          <a:xfrm>
            <a:off x="4031084" y="3063156"/>
            <a:ext cx="1857388" cy="1298572"/>
            <a:chOff x="3643306" y="3071816"/>
            <a:chExt cx="1857388" cy="1298572"/>
          </a:xfrm>
        </p:grpSpPr>
        <p:sp>
          <p:nvSpPr>
            <p:cNvPr id="55" name="Freeform 7"/>
            <p:cNvSpPr>
              <a:spLocks/>
            </p:cNvSpPr>
            <p:nvPr/>
          </p:nvSpPr>
          <p:spPr bwMode="auto">
            <a:xfrm rot="10800000">
              <a:off x="364330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6" name="Freeform 13"/>
            <p:cNvSpPr>
              <a:spLocks/>
            </p:cNvSpPr>
            <p:nvPr/>
          </p:nvSpPr>
          <p:spPr bwMode="auto">
            <a:xfrm>
              <a:off x="4427110" y="3214692"/>
              <a:ext cx="289778" cy="537733"/>
            </a:xfrm>
            <a:custGeom>
              <a:avLst/>
              <a:gdLst/>
              <a:ahLst/>
              <a:cxnLst>
                <a:cxn ang="0">
                  <a:pos x="3" y="65"/>
                </a:cxn>
                <a:cxn ang="0">
                  <a:pos x="10" y="70"/>
                </a:cxn>
                <a:cxn ang="0">
                  <a:pos x="18" y="72"/>
                </a:cxn>
                <a:cxn ang="0">
                  <a:pos x="25" y="70"/>
                </a:cxn>
                <a:cxn ang="0">
                  <a:pos x="31" y="67"/>
                </a:cxn>
                <a:cxn ang="0">
                  <a:pos x="35" y="62"/>
                </a:cxn>
                <a:cxn ang="0">
                  <a:pos x="36" y="55"/>
                </a:cxn>
                <a:cxn ang="0">
                  <a:pos x="35" y="49"/>
                </a:cxn>
                <a:cxn ang="0">
                  <a:pos x="31" y="45"/>
                </a:cxn>
                <a:cxn ang="0">
                  <a:pos x="26" y="41"/>
                </a:cxn>
                <a:cxn ang="0">
                  <a:pos x="19" y="39"/>
                </a:cxn>
                <a:cxn ang="0">
                  <a:pos x="9" y="39"/>
                </a:cxn>
                <a:cxn ang="0">
                  <a:pos x="9" y="35"/>
                </a:cxn>
                <a:cxn ang="0">
                  <a:pos x="19" y="35"/>
                </a:cxn>
                <a:cxn ang="0">
                  <a:pos x="26" y="33"/>
                </a:cxn>
                <a:cxn ang="0">
                  <a:pos x="31" y="30"/>
                </a:cxn>
                <a:cxn ang="0">
                  <a:pos x="35" y="25"/>
                </a:cxn>
                <a:cxn ang="0">
                  <a:pos x="36" y="20"/>
                </a:cxn>
                <a:cxn ang="0">
                  <a:pos x="35" y="14"/>
                </a:cxn>
                <a:cxn ang="0">
                  <a:pos x="31" y="9"/>
                </a:cxn>
                <a:cxn ang="0">
                  <a:pos x="25" y="6"/>
                </a:cxn>
                <a:cxn ang="0">
                  <a:pos x="18" y="5"/>
                </a:cxn>
                <a:cxn ang="0">
                  <a:pos x="10" y="6"/>
                </a:cxn>
                <a:cxn ang="0">
                  <a:pos x="3" y="11"/>
                </a:cxn>
                <a:cxn ang="0">
                  <a:pos x="0" y="7"/>
                </a:cxn>
                <a:cxn ang="0">
                  <a:pos x="8" y="2"/>
                </a:cxn>
                <a:cxn ang="0">
                  <a:pos x="18" y="0"/>
                </a:cxn>
                <a:cxn ang="0">
                  <a:pos x="27" y="2"/>
                </a:cxn>
                <a:cxn ang="0">
                  <a:pos x="34" y="6"/>
                </a:cxn>
                <a:cxn ang="0">
                  <a:pos x="39" y="12"/>
                </a:cxn>
                <a:cxn ang="0">
                  <a:pos x="41" y="20"/>
                </a:cxn>
                <a:cxn ang="0">
                  <a:pos x="37" y="30"/>
                </a:cxn>
                <a:cxn ang="0">
                  <a:pos x="28" y="37"/>
                </a:cxn>
                <a:cxn ang="0">
                  <a:pos x="37" y="45"/>
                </a:cxn>
                <a:cxn ang="0">
                  <a:pos x="40" y="55"/>
                </a:cxn>
                <a:cxn ang="0">
                  <a:pos x="39" y="63"/>
                </a:cxn>
                <a:cxn ang="0">
                  <a:pos x="34" y="70"/>
                </a:cxn>
                <a:cxn ang="0">
                  <a:pos x="27" y="75"/>
                </a:cxn>
                <a:cxn ang="0">
                  <a:pos x="18" y="76"/>
                </a:cxn>
                <a:cxn ang="0">
                  <a:pos x="8" y="74"/>
                </a:cxn>
                <a:cxn ang="0">
                  <a:pos x="0" y="69"/>
                </a:cxn>
                <a:cxn ang="0">
                  <a:pos x="3" y="65"/>
                </a:cxn>
              </a:cxnLst>
              <a:rect l="0" t="0" r="r" b="b"/>
              <a:pathLst>
                <a:path w="41" h="76">
                  <a:moveTo>
                    <a:pt x="3" y="65"/>
                  </a:moveTo>
                  <a:cubicBezTo>
                    <a:pt x="5" y="67"/>
                    <a:pt x="7" y="69"/>
                    <a:pt x="10" y="70"/>
                  </a:cubicBezTo>
                  <a:cubicBezTo>
                    <a:pt x="12" y="71"/>
                    <a:pt x="15" y="72"/>
                    <a:pt x="18" y="72"/>
                  </a:cubicBezTo>
                  <a:cubicBezTo>
                    <a:pt x="20" y="72"/>
                    <a:pt x="23" y="71"/>
                    <a:pt x="25" y="70"/>
                  </a:cubicBezTo>
                  <a:cubicBezTo>
                    <a:pt x="27" y="70"/>
                    <a:pt x="29" y="68"/>
                    <a:pt x="31" y="67"/>
                  </a:cubicBezTo>
                  <a:cubicBezTo>
                    <a:pt x="32" y="65"/>
                    <a:pt x="34" y="64"/>
                    <a:pt x="35" y="62"/>
                  </a:cubicBezTo>
                  <a:cubicBezTo>
                    <a:pt x="35" y="60"/>
                    <a:pt x="36" y="58"/>
                    <a:pt x="36" y="55"/>
                  </a:cubicBezTo>
                  <a:cubicBezTo>
                    <a:pt x="36" y="53"/>
                    <a:pt x="36" y="51"/>
                    <a:pt x="35" y="49"/>
                  </a:cubicBezTo>
                  <a:cubicBezTo>
                    <a:pt x="34" y="48"/>
                    <a:pt x="33" y="46"/>
                    <a:pt x="31" y="45"/>
                  </a:cubicBezTo>
                  <a:cubicBezTo>
                    <a:pt x="30" y="43"/>
                    <a:pt x="28" y="42"/>
                    <a:pt x="26" y="41"/>
                  </a:cubicBezTo>
                  <a:cubicBezTo>
                    <a:pt x="24" y="40"/>
                    <a:pt x="22" y="40"/>
                    <a:pt x="19" y="39"/>
                  </a:cubicBezTo>
                  <a:cubicBezTo>
                    <a:pt x="9" y="39"/>
                    <a:pt x="9" y="39"/>
                    <a:pt x="9" y="39"/>
                  </a:cubicBezTo>
                  <a:cubicBezTo>
                    <a:pt x="9" y="35"/>
                    <a:pt x="9" y="35"/>
                    <a:pt x="9" y="35"/>
                  </a:cubicBezTo>
                  <a:cubicBezTo>
                    <a:pt x="19" y="35"/>
                    <a:pt x="19" y="35"/>
                    <a:pt x="19" y="35"/>
                  </a:cubicBezTo>
                  <a:cubicBezTo>
                    <a:pt x="22" y="35"/>
                    <a:pt x="24" y="34"/>
                    <a:pt x="26" y="33"/>
                  </a:cubicBezTo>
                  <a:cubicBezTo>
                    <a:pt x="28" y="32"/>
                    <a:pt x="30" y="31"/>
                    <a:pt x="31" y="30"/>
                  </a:cubicBezTo>
                  <a:cubicBezTo>
                    <a:pt x="33" y="29"/>
                    <a:pt x="34" y="27"/>
                    <a:pt x="35" y="25"/>
                  </a:cubicBezTo>
                  <a:cubicBezTo>
                    <a:pt x="36" y="24"/>
                    <a:pt x="36" y="22"/>
                    <a:pt x="36" y="20"/>
                  </a:cubicBezTo>
                  <a:cubicBezTo>
                    <a:pt x="36" y="18"/>
                    <a:pt x="36" y="16"/>
                    <a:pt x="35" y="14"/>
                  </a:cubicBezTo>
                  <a:cubicBezTo>
                    <a:pt x="34" y="12"/>
                    <a:pt x="32" y="10"/>
                    <a:pt x="31" y="9"/>
                  </a:cubicBezTo>
                  <a:cubicBezTo>
                    <a:pt x="29" y="8"/>
                    <a:pt x="27" y="7"/>
                    <a:pt x="25" y="6"/>
                  </a:cubicBezTo>
                  <a:cubicBezTo>
                    <a:pt x="23" y="5"/>
                    <a:pt x="21" y="5"/>
                    <a:pt x="18" y="5"/>
                  </a:cubicBezTo>
                  <a:cubicBezTo>
                    <a:pt x="15" y="5"/>
                    <a:pt x="12" y="5"/>
                    <a:pt x="10" y="6"/>
                  </a:cubicBezTo>
                  <a:cubicBezTo>
                    <a:pt x="7" y="7"/>
                    <a:pt x="5" y="9"/>
                    <a:pt x="3" y="11"/>
                  </a:cubicBezTo>
                  <a:cubicBezTo>
                    <a:pt x="0" y="7"/>
                    <a:pt x="0" y="7"/>
                    <a:pt x="0" y="7"/>
                  </a:cubicBezTo>
                  <a:cubicBezTo>
                    <a:pt x="2" y="5"/>
                    <a:pt x="5" y="3"/>
                    <a:pt x="8" y="2"/>
                  </a:cubicBezTo>
                  <a:cubicBezTo>
                    <a:pt x="11" y="1"/>
                    <a:pt x="15" y="0"/>
                    <a:pt x="18" y="0"/>
                  </a:cubicBezTo>
                  <a:cubicBezTo>
                    <a:pt x="21" y="0"/>
                    <a:pt x="24" y="1"/>
                    <a:pt x="27" y="2"/>
                  </a:cubicBezTo>
                  <a:cubicBezTo>
                    <a:pt x="30" y="3"/>
                    <a:pt x="32" y="4"/>
                    <a:pt x="34" y="6"/>
                  </a:cubicBezTo>
                  <a:cubicBezTo>
                    <a:pt x="36" y="8"/>
                    <a:pt x="38" y="10"/>
                    <a:pt x="39" y="12"/>
                  </a:cubicBezTo>
                  <a:cubicBezTo>
                    <a:pt x="40" y="15"/>
                    <a:pt x="41" y="17"/>
                    <a:pt x="41" y="20"/>
                  </a:cubicBezTo>
                  <a:cubicBezTo>
                    <a:pt x="41" y="24"/>
                    <a:pt x="40" y="27"/>
                    <a:pt x="37" y="30"/>
                  </a:cubicBezTo>
                  <a:cubicBezTo>
                    <a:pt x="35" y="33"/>
                    <a:pt x="32" y="36"/>
                    <a:pt x="28" y="37"/>
                  </a:cubicBezTo>
                  <a:cubicBezTo>
                    <a:pt x="32" y="39"/>
                    <a:pt x="35" y="41"/>
                    <a:pt x="37" y="45"/>
                  </a:cubicBezTo>
                  <a:cubicBezTo>
                    <a:pt x="39" y="48"/>
                    <a:pt x="40" y="51"/>
                    <a:pt x="40" y="55"/>
                  </a:cubicBezTo>
                  <a:cubicBezTo>
                    <a:pt x="40" y="58"/>
                    <a:pt x="40" y="61"/>
                    <a:pt x="39" y="63"/>
                  </a:cubicBezTo>
                  <a:cubicBezTo>
                    <a:pt x="38" y="66"/>
                    <a:pt x="36" y="68"/>
                    <a:pt x="34" y="70"/>
                  </a:cubicBezTo>
                  <a:cubicBezTo>
                    <a:pt x="32" y="72"/>
                    <a:pt x="29" y="73"/>
                    <a:pt x="27" y="75"/>
                  </a:cubicBezTo>
                  <a:cubicBezTo>
                    <a:pt x="24" y="76"/>
                    <a:pt x="21" y="76"/>
                    <a:pt x="18" y="76"/>
                  </a:cubicBezTo>
                  <a:cubicBezTo>
                    <a:pt x="14" y="76"/>
                    <a:pt x="11" y="75"/>
                    <a:pt x="8" y="74"/>
                  </a:cubicBezTo>
                  <a:cubicBezTo>
                    <a:pt x="5" y="73"/>
                    <a:pt x="2" y="71"/>
                    <a:pt x="0" y="69"/>
                  </a:cubicBezTo>
                  <a:lnTo>
                    <a:pt x="3"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6" name="组合 2496"/>
          <p:cNvGrpSpPr/>
          <p:nvPr/>
        </p:nvGrpSpPr>
        <p:grpSpPr>
          <a:xfrm>
            <a:off x="2653174" y="915988"/>
            <a:ext cx="1857388" cy="1298572"/>
            <a:chOff x="2214546" y="915988"/>
            <a:chExt cx="1857388" cy="1298572"/>
          </a:xfrm>
        </p:grpSpPr>
        <p:sp>
          <p:nvSpPr>
            <p:cNvPr id="47" name="Freeform 7"/>
            <p:cNvSpPr>
              <a:spLocks/>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Freeform 12"/>
            <p:cNvSpPr>
              <a:spLocks/>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4709745"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314865"/>
                </a:solidFill>
                <a:effectLst/>
                <a:uLnTx/>
                <a:uFillTx/>
                <a:latin typeface="Arial"/>
                <a:ea typeface="微软雅黑" pitchFamily="34" charset="-122"/>
                <a:cs typeface="+mn-cs"/>
              </a:rPr>
              <a:t>比赛过程</a:t>
            </a:r>
          </a:p>
        </p:txBody>
      </p:sp>
      <p:sp>
        <p:nvSpPr>
          <p:cNvPr id="32" name="TextBox 2475">
            <a:extLst>
              <a:ext uri="{FF2B5EF4-FFF2-40B4-BE49-F238E27FC236}">
                <a16:creationId xmlns:a16="http://schemas.microsoft.com/office/drawing/2014/main" id="{6E3CE32E-C2AB-45CC-A5C9-A22313D19F24}"/>
              </a:ext>
            </a:extLst>
          </p:cNvPr>
          <p:cNvSpPr txBox="1"/>
          <p:nvPr/>
        </p:nvSpPr>
        <p:spPr>
          <a:xfrm>
            <a:off x="1820844" y="3901979"/>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模型选取</a:t>
            </a:r>
          </a:p>
        </p:txBody>
      </p:sp>
      <p:sp>
        <p:nvSpPr>
          <p:cNvPr id="33" name="TextBox 2475">
            <a:extLst>
              <a:ext uri="{FF2B5EF4-FFF2-40B4-BE49-F238E27FC236}">
                <a16:creationId xmlns:a16="http://schemas.microsoft.com/office/drawing/2014/main" id="{1BE896DA-348F-4D33-9E5A-66F3AD263EE6}"/>
              </a:ext>
            </a:extLst>
          </p:cNvPr>
          <p:cNvSpPr txBox="1"/>
          <p:nvPr/>
        </p:nvSpPr>
        <p:spPr>
          <a:xfrm>
            <a:off x="2902413" y="960589"/>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训练模型</a:t>
            </a:r>
          </a:p>
        </p:txBody>
      </p:sp>
      <p:sp>
        <p:nvSpPr>
          <p:cNvPr id="34" name="TextBox 2475">
            <a:extLst>
              <a:ext uri="{FF2B5EF4-FFF2-40B4-BE49-F238E27FC236}">
                <a16:creationId xmlns:a16="http://schemas.microsoft.com/office/drawing/2014/main" id="{5DDD6BC5-88F3-4E07-9B91-5B6FE9F27EC3}"/>
              </a:ext>
            </a:extLst>
          </p:cNvPr>
          <p:cNvSpPr txBox="1"/>
          <p:nvPr/>
        </p:nvSpPr>
        <p:spPr>
          <a:xfrm>
            <a:off x="4280321" y="3901979"/>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调整思路</a:t>
            </a:r>
          </a:p>
        </p:txBody>
      </p:sp>
    </p:spTree>
    <p:extLst>
      <p:ext uri="{BB962C8B-B14F-4D97-AF65-F5344CB8AC3E}">
        <p14:creationId xmlns:p14="http://schemas.microsoft.com/office/powerpoint/2010/main" val="3595291628"/>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14:bounceEnd="52000">
                                          <p:cBhvr additive="base">
                                            <p:cTn id="15"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2" presetClass="entr" presetSubtype="4"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2" presetClass="entr" presetSubtype="1"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0-#ppt_h/2"/>
                                              </p:val>
                                            </p:tav>
                                            <p:tav tm="100000">
                                              <p:val>
                                                <p:strVal val="#ppt_y"/>
                                              </p:val>
                                            </p:tav>
                                          </p:tavLst>
                                        </p:anim>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2" presetClass="entr" presetSubtype="4"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2" presetClass="entr" presetSubtype="1"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0-#ppt_h/2"/>
                                              </p:val>
                                            </p:tav>
                                            <p:tav tm="100000">
                                              <p:val>
                                                <p:strVal val="#ppt_y"/>
                                              </p:val>
                                            </p:tav>
                                          </p:tavLst>
                                        </p:anim>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p:ext uri="{E180D4A7-C9FB-4DFB-919C-405C955672EB}">
      <p14:showEvtLst xmlns:p14="http://schemas.microsoft.com/office/powerpoint/2010/main">
        <p14:playEvt time="0" objId="2"/>
        <p14:stopEvt time="14432"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551846" y="685801"/>
            <a:ext cx="7242529" cy="1204851"/>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fontAlgn="base">
              <a:lnSpc>
                <a:spcPct val="150000"/>
              </a:lnSpc>
              <a:spcBef>
                <a:spcPct val="0"/>
              </a:spcBef>
              <a:spcAft>
                <a:spcPct val="0"/>
              </a:spcAft>
              <a:defRPr/>
            </a:pPr>
            <a:r>
              <a:rPr lang="zh-CN" altLang="en-US" sz="1200" kern="0" dirty="0">
                <a:solidFill>
                  <a:schemeClr val="bg1"/>
                </a:solidFill>
                <a:latin typeface="微软雅黑" pitchFamily="34" charset="-122"/>
                <a:ea typeface="微软雅黑" pitchFamily="34" charset="-122"/>
              </a:rPr>
              <a:t>       随着迁移学习概念的兴起和普及，诞生了“</a:t>
            </a:r>
            <a:r>
              <a:rPr lang="en-US" altLang="zh-CN" sz="1200" kern="0" dirty="0">
                <a:solidFill>
                  <a:schemeClr val="bg1"/>
                </a:solidFill>
                <a:latin typeface="微软雅黑" pitchFamily="34" charset="-122"/>
                <a:ea typeface="微软雅黑" pitchFamily="34" charset="-122"/>
              </a:rPr>
              <a:t>ImageNet pretrained model”</a:t>
            </a:r>
            <a:r>
              <a:rPr lang="zh-CN" altLang="en-US" sz="1200" kern="0" dirty="0">
                <a:solidFill>
                  <a:schemeClr val="bg1"/>
                </a:solidFill>
                <a:latin typeface="微软雅黑" pitchFamily="34" charset="-122"/>
                <a:ea typeface="微软雅黑" pitchFamily="34" charset="-122"/>
              </a:rPr>
              <a:t>概念。简单来说，在神经网络，尤其是</a:t>
            </a:r>
            <a:r>
              <a:rPr lang="en-US" altLang="zh-CN" sz="1200" kern="0" dirty="0">
                <a:solidFill>
                  <a:schemeClr val="bg1"/>
                </a:solidFill>
                <a:latin typeface="微软雅黑" pitchFamily="34" charset="-122"/>
                <a:ea typeface="微软雅黑" pitchFamily="34" charset="-122"/>
              </a:rPr>
              <a:t>CV</a:t>
            </a:r>
            <a:r>
              <a:rPr lang="zh-CN" altLang="en-US" sz="1200" kern="0" dirty="0">
                <a:solidFill>
                  <a:schemeClr val="bg1"/>
                </a:solidFill>
                <a:latin typeface="微软雅黑" pitchFamily="34" charset="-122"/>
                <a:ea typeface="微软雅黑" pitchFamily="34" charset="-122"/>
              </a:rPr>
              <a:t>领域中，通常用</a:t>
            </a:r>
            <a:r>
              <a:rPr lang="en-US" altLang="zh-CN" sz="1200" kern="0" dirty="0" err="1">
                <a:solidFill>
                  <a:schemeClr val="bg1"/>
                </a:solidFill>
                <a:latin typeface="微软雅黑" pitchFamily="34" charset="-122"/>
                <a:ea typeface="微软雅黑" pitchFamily="34" charset="-122"/>
              </a:rPr>
              <a:t>VGGNet</a:t>
            </a:r>
            <a:r>
              <a:rPr lang="zh-CN" altLang="en-US" sz="1200" kern="0" dirty="0">
                <a:solidFill>
                  <a:schemeClr val="bg1"/>
                </a:solidFill>
                <a:latin typeface="微软雅黑" pitchFamily="34" charset="-122"/>
                <a:ea typeface="微软雅黑" pitchFamily="34" charset="-122"/>
              </a:rPr>
              <a:t>、</a:t>
            </a:r>
            <a:r>
              <a:rPr lang="en-US" altLang="zh-CN" sz="1200" kern="0" dirty="0">
                <a:solidFill>
                  <a:schemeClr val="bg1"/>
                </a:solidFill>
                <a:latin typeface="微软雅黑" pitchFamily="34" charset="-122"/>
                <a:ea typeface="微软雅黑" pitchFamily="34" charset="-122"/>
              </a:rPr>
              <a:t>Resnet</a:t>
            </a:r>
            <a:r>
              <a:rPr lang="zh-CN" altLang="en-US" sz="1200" kern="0" dirty="0">
                <a:solidFill>
                  <a:schemeClr val="bg1"/>
                </a:solidFill>
                <a:latin typeface="微软雅黑" pitchFamily="34" charset="-122"/>
                <a:ea typeface="微软雅黑" pitchFamily="34" charset="-122"/>
              </a:rPr>
              <a:t>等模型来做特征提取器，用于前端提取图片信息，供后面的网络使用。这些模型特征提取能力是很强，并且可以加载官方在大型数据集</a:t>
            </a:r>
            <a:r>
              <a:rPr lang="en-US" altLang="zh-CN" sz="1200" kern="0" dirty="0">
                <a:solidFill>
                  <a:schemeClr val="bg1"/>
                </a:solidFill>
                <a:latin typeface="微软雅黑" pitchFamily="34" charset="-122"/>
                <a:ea typeface="微软雅黑" pitchFamily="34" charset="-122"/>
              </a:rPr>
              <a:t>(Pascal </a:t>
            </a:r>
            <a:r>
              <a:rPr lang="zh-CN" altLang="en-US" sz="1200" kern="0" dirty="0">
                <a:solidFill>
                  <a:schemeClr val="bg1"/>
                </a:solidFill>
                <a:latin typeface="微软雅黑" pitchFamily="34" charset="-122"/>
                <a:ea typeface="微软雅黑" pitchFamily="34" charset="-122"/>
              </a:rPr>
              <a:t>、</a:t>
            </a:r>
            <a:r>
              <a:rPr lang="en-US" altLang="zh-CN" sz="1200" kern="0" dirty="0" err="1">
                <a:solidFill>
                  <a:schemeClr val="bg1"/>
                </a:solidFill>
                <a:latin typeface="微软雅黑" pitchFamily="34" charset="-122"/>
                <a:ea typeface="微软雅黑" pitchFamily="34" charset="-122"/>
              </a:rPr>
              <a:t>Imagenet</a:t>
            </a:r>
            <a:r>
              <a:rPr lang="en-US" altLang="zh-CN" sz="1200" kern="0" dirty="0">
                <a:solidFill>
                  <a:schemeClr val="bg1"/>
                </a:solidFill>
                <a:latin typeface="微软雅黑" pitchFamily="34" charset="-122"/>
                <a:ea typeface="微软雅黑" pitchFamily="34" charset="-122"/>
              </a:rPr>
              <a:t>)</a:t>
            </a:r>
            <a:r>
              <a:rPr lang="zh-CN" altLang="en-US" sz="1200" kern="0" dirty="0">
                <a:solidFill>
                  <a:schemeClr val="bg1"/>
                </a:solidFill>
                <a:latin typeface="微软雅黑" pitchFamily="34" charset="-122"/>
                <a:ea typeface="微软雅黑" pitchFamily="34" charset="-122"/>
              </a:rPr>
              <a:t>上训练好的模型参数。再在后面加一些网络层，让这些额外加进来的网络层去弥补分类网络的先天缺陷。</a:t>
            </a:r>
            <a:endParaRPr lang="zh-CN" altLang="zh-CN" sz="1200" kern="0" dirty="0">
              <a:solidFill>
                <a:schemeClr val="bg1"/>
              </a:solidFill>
              <a:latin typeface="微软雅黑" pitchFamily="34" charset="-122"/>
              <a:ea typeface="微软雅黑" pitchFamily="34" charset="-122"/>
            </a:endParaRPr>
          </a:p>
        </p:txBody>
      </p:sp>
      <p:cxnSp>
        <p:nvCxnSpPr>
          <p:cNvPr id="40" name="直接连接符 39"/>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调整思路</a:t>
            </a:r>
          </a:p>
        </p:txBody>
      </p:sp>
      <p:sp>
        <p:nvSpPr>
          <p:cNvPr id="16" name="AutoShape 8">
            <a:extLst>
              <a:ext uri="{FF2B5EF4-FFF2-40B4-BE49-F238E27FC236}">
                <a16:creationId xmlns:a16="http://schemas.microsoft.com/office/drawing/2014/main" id="{655FA35C-3DFC-4707-8E31-057C82B33ED7}"/>
              </a:ext>
            </a:extLst>
          </p:cNvPr>
          <p:cNvSpPr>
            <a:spLocks noChangeArrowheads="1"/>
          </p:cNvSpPr>
          <p:nvPr/>
        </p:nvSpPr>
        <p:spPr bwMode="gray">
          <a:xfrm>
            <a:off x="1551845" y="2057549"/>
            <a:ext cx="7242529" cy="1090163"/>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fontAlgn="base">
              <a:lnSpc>
                <a:spcPct val="150000"/>
              </a:lnSpc>
              <a:spcBef>
                <a:spcPct val="0"/>
              </a:spcBef>
              <a:spcAft>
                <a:spcPct val="0"/>
              </a:spcAft>
              <a:defRPr/>
            </a:pPr>
            <a:r>
              <a:rPr lang="zh-CN" altLang="en-US" sz="1200" kern="0" dirty="0">
                <a:solidFill>
                  <a:schemeClr val="bg1"/>
                </a:solidFill>
                <a:latin typeface="微软雅黑" pitchFamily="34" charset="-122"/>
                <a:ea typeface="微软雅黑" pitchFamily="34" charset="-122"/>
              </a:rPr>
              <a:t>       于是，这条脉络就非常清晰了：分类模型迁移过来用作特征提取器（通过在任务数据集上进行微调，并且与后续的网络的共同训练，使得它提取出来的特征更适合</a:t>
            </a:r>
            <a:r>
              <a:rPr lang="en-US" altLang="zh-CN" sz="1200" kern="0" dirty="0">
                <a:solidFill>
                  <a:schemeClr val="bg1"/>
                </a:solidFill>
                <a:latin typeface="微软雅黑" pitchFamily="34" charset="-122"/>
                <a:ea typeface="微软雅黑" pitchFamily="34" charset="-122"/>
              </a:rPr>
              <a:t>OD</a:t>
            </a:r>
            <a:r>
              <a:rPr lang="zh-CN" altLang="en-US" sz="1200" kern="0" dirty="0">
                <a:solidFill>
                  <a:schemeClr val="bg1"/>
                </a:solidFill>
                <a:latin typeface="微软雅黑" pitchFamily="34" charset="-122"/>
                <a:ea typeface="微软雅黑" pitchFamily="34" charset="-122"/>
              </a:rPr>
              <a:t>任务），后续的网络负责从这些特征中，进行实际任务。那么，我们就将分类网络所在的环节称之为“</a:t>
            </a:r>
            <a:r>
              <a:rPr lang="en-US" altLang="zh-CN" sz="1200" kern="0" dirty="0">
                <a:solidFill>
                  <a:schemeClr val="bg1"/>
                </a:solidFill>
                <a:latin typeface="微软雅黑" pitchFamily="34" charset="-122"/>
                <a:ea typeface="微软雅黑" pitchFamily="34" charset="-122"/>
              </a:rPr>
              <a:t>Backbone”</a:t>
            </a:r>
            <a:r>
              <a:rPr lang="zh-CN" altLang="en-US" sz="1200" kern="0" dirty="0">
                <a:solidFill>
                  <a:schemeClr val="bg1"/>
                </a:solidFill>
                <a:latin typeface="微软雅黑" pitchFamily="34" charset="-122"/>
                <a:ea typeface="微软雅黑" pitchFamily="34" charset="-122"/>
              </a:rPr>
              <a:t>，后续连接的网络层称之为“</a:t>
            </a:r>
            <a:r>
              <a:rPr lang="en-US" altLang="zh-CN" sz="1200" kern="0" dirty="0">
                <a:solidFill>
                  <a:schemeClr val="bg1"/>
                </a:solidFill>
                <a:latin typeface="微软雅黑" pitchFamily="34" charset="-122"/>
                <a:ea typeface="微软雅黑" pitchFamily="34" charset="-122"/>
              </a:rPr>
              <a:t>Head”</a:t>
            </a:r>
            <a:r>
              <a:rPr lang="zh-CN" altLang="en-US" sz="1200" kern="0" dirty="0">
                <a:solidFill>
                  <a:schemeClr val="bg1"/>
                </a:solidFill>
                <a:latin typeface="微软雅黑" pitchFamily="34" charset="-122"/>
                <a:ea typeface="微软雅黑" pitchFamily="34" charset="-122"/>
              </a:rPr>
              <a:t>。</a:t>
            </a:r>
            <a:endParaRPr lang="zh-CN" altLang="zh-CN" sz="1200" kern="0" dirty="0">
              <a:solidFill>
                <a:schemeClr val="bg1"/>
              </a:solidFill>
              <a:latin typeface="微软雅黑" pitchFamily="34" charset="-122"/>
              <a:ea typeface="微软雅黑" pitchFamily="34" charset="-122"/>
            </a:endParaRPr>
          </a:p>
        </p:txBody>
      </p:sp>
      <p:sp>
        <p:nvSpPr>
          <p:cNvPr id="18" name="AutoShape 8">
            <a:extLst>
              <a:ext uri="{FF2B5EF4-FFF2-40B4-BE49-F238E27FC236}">
                <a16:creationId xmlns:a16="http://schemas.microsoft.com/office/drawing/2014/main" id="{857C8365-4B6D-4FD2-8139-1F2DA0E6784E}"/>
              </a:ext>
            </a:extLst>
          </p:cNvPr>
          <p:cNvSpPr>
            <a:spLocks noChangeArrowheads="1"/>
          </p:cNvSpPr>
          <p:nvPr/>
        </p:nvSpPr>
        <p:spPr bwMode="gray">
          <a:xfrm>
            <a:off x="1551845" y="3306287"/>
            <a:ext cx="7242529" cy="909366"/>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fontAlgn="base">
              <a:lnSpc>
                <a:spcPct val="150000"/>
              </a:lnSpc>
              <a:spcBef>
                <a:spcPct val="0"/>
              </a:spcBef>
              <a:spcAft>
                <a:spcPct val="0"/>
              </a:spcAft>
              <a:defRPr/>
            </a:pPr>
            <a:r>
              <a:rPr lang="zh-CN" altLang="en-US" sz="1200" kern="0" dirty="0">
                <a:solidFill>
                  <a:schemeClr val="bg1"/>
                </a:solidFill>
                <a:latin typeface="微软雅黑" pitchFamily="34" charset="-122"/>
                <a:ea typeface="微软雅黑" pitchFamily="34" charset="-122"/>
              </a:rPr>
              <a:t>       此外，随着技术的发展，除了</a:t>
            </a:r>
            <a:r>
              <a:rPr lang="en-US" altLang="zh-CN" sz="1200" kern="0" dirty="0">
                <a:solidFill>
                  <a:schemeClr val="bg1"/>
                </a:solidFill>
                <a:latin typeface="微软雅黑" pitchFamily="34" charset="-122"/>
                <a:ea typeface="微软雅黑" pitchFamily="34" charset="-122"/>
              </a:rPr>
              <a:t>backbone</a:t>
            </a:r>
            <a:r>
              <a:rPr lang="zh-CN" altLang="en-US" sz="1200" kern="0" dirty="0">
                <a:solidFill>
                  <a:schemeClr val="bg1"/>
                </a:solidFill>
                <a:latin typeface="微软雅黑" pitchFamily="34" charset="-122"/>
                <a:ea typeface="微软雅黑" pitchFamily="34" charset="-122"/>
              </a:rPr>
              <a:t>和</a:t>
            </a:r>
            <a:r>
              <a:rPr lang="en-US" altLang="zh-CN" sz="1200" kern="0" dirty="0">
                <a:solidFill>
                  <a:schemeClr val="bg1"/>
                </a:solidFill>
                <a:latin typeface="微软雅黑" pitchFamily="34" charset="-122"/>
                <a:ea typeface="微软雅黑" pitchFamily="34" charset="-122"/>
              </a:rPr>
              <a:t>head</a:t>
            </a:r>
            <a:r>
              <a:rPr lang="zh-CN" altLang="en-US" sz="1200" kern="0" dirty="0">
                <a:solidFill>
                  <a:schemeClr val="bg1"/>
                </a:solidFill>
                <a:latin typeface="微软雅黑" pitchFamily="34" charset="-122"/>
                <a:ea typeface="微软雅黑" pitchFamily="34" charset="-122"/>
              </a:rPr>
              <a:t>这两部分，</a:t>
            </a:r>
            <a:r>
              <a:rPr lang="en-US" altLang="zh-CN" sz="1200" kern="0" dirty="0">
                <a:solidFill>
                  <a:schemeClr val="bg1"/>
                </a:solidFill>
                <a:latin typeface="微软雅黑" pitchFamily="34" charset="-122"/>
                <a:ea typeface="微软雅黑" pitchFamily="34" charset="-122"/>
              </a:rPr>
              <a:t>FPN</a:t>
            </a:r>
            <a:r>
              <a:rPr lang="zh-CN" altLang="en-US" sz="1200" kern="0" dirty="0">
                <a:solidFill>
                  <a:schemeClr val="bg1"/>
                </a:solidFill>
                <a:latin typeface="微软雅黑" pitchFamily="34" charset="-122"/>
                <a:ea typeface="微软雅黑" pitchFamily="34" charset="-122"/>
              </a:rPr>
              <a:t>、</a:t>
            </a:r>
            <a:r>
              <a:rPr lang="en-US" altLang="zh-CN" sz="1200" kern="0" dirty="0">
                <a:solidFill>
                  <a:schemeClr val="bg1"/>
                </a:solidFill>
                <a:latin typeface="微软雅黑" pitchFamily="34" charset="-122"/>
                <a:ea typeface="微软雅黑" pitchFamily="34" charset="-122"/>
              </a:rPr>
              <a:t>SPP</a:t>
            </a:r>
            <a:r>
              <a:rPr lang="zh-CN" altLang="en-US" sz="1200" kern="0" dirty="0">
                <a:solidFill>
                  <a:schemeClr val="bg1"/>
                </a:solidFill>
                <a:latin typeface="微软雅黑" pitchFamily="34" charset="-122"/>
                <a:ea typeface="微软雅黑" pitchFamily="34" charset="-122"/>
              </a:rPr>
              <a:t>等更多的新奇的技术和模块被提了出来。这些模块都可以接在</a:t>
            </a:r>
            <a:r>
              <a:rPr lang="en-US" altLang="zh-CN" sz="1200" kern="0" dirty="0">
                <a:solidFill>
                  <a:schemeClr val="bg1"/>
                </a:solidFill>
                <a:latin typeface="微软雅黑" pitchFamily="34" charset="-122"/>
                <a:ea typeface="微软雅黑" pitchFamily="34" charset="-122"/>
              </a:rPr>
              <a:t>backbone</a:t>
            </a:r>
            <a:r>
              <a:rPr lang="zh-CN" altLang="en-US" sz="1200" kern="0" dirty="0">
                <a:solidFill>
                  <a:schemeClr val="bg1"/>
                </a:solidFill>
                <a:latin typeface="微软雅黑" pitchFamily="34" charset="-122"/>
                <a:ea typeface="微软雅黑" pitchFamily="34" charset="-122"/>
              </a:rPr>
              <a:t>后面，被称为</a:t>
            </a:r>
            <a:r>
              <a:rPr lang="en-US" altLang="zh-CN" sz="1200" kern="0" dirty="0">
                <a:solidFill>
                  <a:schemeClr val="bg1"/>
                </a:solidFill>
                <a:latin typeface="微软雅黑" pitchFamily="34" charset="-122"/>
                <a:ea typeface="微软雅黑" pitchFamily="34" charset="-122"/>
              </a:rPr>
              <a:t>Neck</a:t>
            </a:r>
            <a:r>
              <a:rPr lang="zh-CN" altLang="en-US" sz="1200" kern="0" dirty="0">
                <a:solidFill>
                  <a:schemeClr val="bg1"/>
                </a:solidFill>
                <a:latin typeface="微软雅黑" pitchFamily="34" charset="-122"/>
                <a:ea typeface="微软雅黑" pitchFamily="34" charset="-122"/>
              </a:rPr>
              <a:t>，作用就是更好地融合</a:t>
            </a:r>
            <a:r>
              <a:rPr lang="en-US" altLang="zh-CN" sz="1200" kern="0" dirty="0">
                <a:solidFill>
                  <a:schemeClr val="bg1"/>
                </a:solidFill>
                <a:latin typeface="微软雅黑" pitchFamily="34" charset="-122"/>
                <a:ea typeface="微软雅黑" pitchFamily="34" charset="-122"/>
              </a:rPr>
              <a:t>/</a:t>
            </a:r>
            <a:r>
              <a:rPr lang="zh-CN" altLang="en-US" sz="1200" kern="0" dirty="0">
                <a:solidFill>
                  <a:schemeClr val="bg1"/>
                </a:solidFill>
                <a:latin typeface="微软雅黑" pitchFamily="34" charset="-122"/>
                <a:ea typeface="微软雅黑" pitchFamily="34" charset="-122"/>
              </a:rPr>
              <a:t>提取</a:t>
            </a:r>
            <a:r>
              <a:rPr lang="en-US" altLang="zh-CN" sz="1200" kern="0" dirty="0">
                <a:solidFill>
                  <a:schemeClr val="bg1"/>
                </a:solidFill>
                <a:latin typeface="微软雅黑" pitchFamily="34" charset="-122"/>
                <a:ea typeface="微软雅黑" pitchFamily="34" charset="-122"/>
              </a:rPr>
              <a:t>backbone</a:t>
            </a:r>
            <a:r>
              <a:rPr lang="zh-CN" altLang="en-US" sz="1200" kern="0" dirty="0">
                <a:solidFill>
                  <a:schemeClr val="bg1"/>
                </a:solidFill>
                <a:latin typeface="微软雅黑" pitchFamily="34" charset="-122"/>
                <a:ea typeface="微软雅黑" pitchFamily="34" charset="-122"/>
              </a:rPr>
              <a:t>所给出的</a:t>
            </a:r>
            <a:r>
              <a:rPr lang="en-US" altLang="zh-CN" sz="1200" kern="0" dirty="0">
                <a:solidFill>
                  <a:schemeClr val="bg1"/>
                </a:solidFill>
                <a:latin typeface="微软雅黑" pitchFamily="34" charset="-122"/>
                <a:ea typeface="微软雅黑" pitchFamily="34" charset="-122"/>
              </a:rPr>
              <a:t>feature</a:t>
            </a:r>
            <a:r>
              <a:rPr lang="zh-CN" altLang="en-US" sz="1200" kern="0" dirty="0">
                <a:solidFill>
                  <a:schemeClr val="bg1"/>
                </a:solidFill>
                <a:latin typeface="微软雅黑" pitchFamily="34" charset="-122"/>
                <a:ea typeface="微软雅黑" pitchFamily="34" charset="-122"/>
              </a:rPr>
              <a:t>，从而提高网络的性能。</a:t>
            </a:r>
            <a:endParaRPr lang="zh-CN" altLang="zh-CN" sz="1200" kern="0" dirty="0">
              <a:solidFill>
                <a:schemeClr val="bg1"/>
              </a:solidFill>
              <a:latin typeface="微软雅黑" pitchFamily="34" charset="-122"/>
              <a:ea typeface="微软雅黑" pitchFamily="34" charset="-122"/>
            </a:endParaRPr>
          </a:p>
        </p:txBody>
      </p:sp>
      <p:sp>
        <p:nvSpPr>
          <p:cNvPr id="2" name="AutoShape 3"/>
          <p:cNvSpPr>
            <a:spLocks noChangeArrowheads="1"/>
          </p:cNvSpPr>
          <p:nvPr/>
        </p:nvSpPr>
        <p:spPr bwMode="gray">
          <a:xfrm>
            <a:off x="2719556" y="1580874"/>
            <a:ext cx="1852444" cy="1981752"/>
          </a:xfrm>
          <a:prstGeom prst="rightArrow">
            <a:avLst>
              <a:gd name="adj1" fmla="val 79306"/>
              <a:gd name="adj2" fmla="val 30296"/>
            </a:avLst>
          </a:prstGeom>
          <a:solidFill>
            <a:srgbClr val="0071C1"/>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1000" kern="0">
              <a:solidFill>
                <a:srgbClr val="4D4D4D"/>
              </a:solidFill>
              <a:latin typeface="微软雅黑" pitchFamily="34" charset="-122"/>
              <a:ea typeface="微软雅黑" pitchFamily="34" charset="-122"/>
            </a:endParaRPr>
          </a:p>
        </p:txBody>
      </p:sp>
      <p:sp>
        <p:nvSpPr>
          <p:cNvPr id="5" name="AutoShape 4"/>
          <p:cNvSpPr>
            <a:spLocks noChangeArrowheads="1"/>
          </p:cNvSpPr>
          <p:nvPr/>
        </p:nvSpPr>
        <p:spPr bwMode="gray">
          <a:xfrm>
            <a:off x="2833855" y="1913689"/>
            <a:ext cx="843916" cy="34290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en-US" altLang="zh-CN" sz="1000" b="1" kern="0" dirty="0">
                <a:solidFill>
                  <a:srgbClr val="314865"/>
                </a:solidFill>
                <a:latin typeface="微软雅黑" pitchFamily="34" charset="-122"/>
                <a:ea typeface="微软雅黑" pitchFamily="34" charset="-122"/>
                <a:cs typeface="宋体" pitchFamily="2" charset="-122"/>
              </a:rPr>
              <a:t>backbone</a:t>
            </a:r>
            <a:endParaRPr lang="zh-CN" altLang="zh-CN" sz="1000" b="1" kern="0" dirty="0">
              <a:solidFill>
                <a:srgbClr val="314865"/>
              </a:solidFill>
              <a:latin typeface="微软雅黑" pitchFamily="34" charset="-122"/>
              <a:ea typeface="微软雅黑" pitchFamily="34" charset="-122"/>
              <a:cs typeface="宋体" pitchFamily="2" charset="-122"/>
            </a:endParaRPr>
          </a:p>
        </p:txBody>
      </p:sp>
      <p:sp>
        <p:nvSpPr>
          <p:cNvPr id="17" name="AutoShape 5"/>
          <p:cNvSpPr>
            <a:spLocks noChangeArrowheads="1"/>
          </p:cNvSpPr>
          <p:nvPr/>
        </p:nvSpPr>
        <p:spPr bwMode="gray">
          <a:xfrm>
            <a:off x="2833855" y="2428039"/>
            <a:ext cx="843916" cy="34290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en-US" altLang="zh-CN" sz="1000" b="1" kern="0" dirty="0">
                <a:solidFill>
                  <a:srgbClr val="314865"/>
                </a:solidFill>
                <a:latin typeface="微软雅黑" pitchFamily="34" charset="-122"/>
                <a:ea typeface="微软雅黑" pitchFamily="34" charset="-122"/>
                <a:cs typeface="宋体" pitchFamily="2" charset="-122"/>
              </a:rPr>
              <a:t>neck</a:t>
            </a:r>
            <a:endParaRPr lang="zh-CN" altLang="zh-CN" sz="1000" b="1" kern="0" dirty="0">
              <a:solidFill>
                <a:srgbClr val="314865"/>
              </a:solidFill>
              <a:latin typeface="微软雅黑" pitchFamily="34" charset="-122"/>
              <a:ea typeface="微软雅黑" pitchFamily="34" charset="-122"/>
              <a:cs typeface="宋体" pitchFamily="2" charset="-122"/>
            </a:endParaRPr>
          </a:p>
        </p:txBody>
      </p:sp>
      <p:sp>
        <p:nvSpPr>
          <p:cNvPr id="29" name="AutoShape 6"/>
          <p:cNvSpPr>
            <a:spLocks noChangeArrowheads="1"/>
          </p:cNvSpPr>
          <p:nvPr/>
        </p:nvSpPr>
        <p:spPr bwMode="gray">
          <a:xfrm>
            <a:off x="2833855" y="2929514"/>
            <a:ext cx="843916" cy="339538"/>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en-US" altLang="zh-CN" sz="1000" b="1" kern="0" dirty="0">
                <a:solidFill>
                  <a:srgbClr val="314865"/>
                </a:solidFill>
                <a:latin typeface="微软雅黑" pitchFamily="34" charset="-122"/>
                <a:ea typeface="微软雅黑" pitchFamily="34" charset="-122"/>
                <a:cs typeface="宋体" pitchFamily="2" charset="-122"/>
              </a:rPr>
              <a:t>head</a:t>
            </a:r>
            <a:endParaRPr lang="zh-CN" altLang="zh-CN" sz="1000" b="1" kern="0" dirty="0">
              <a:solidFill>
                <a:srgbClr val="314865"/>
              </a:solidFill>
              <a:latin typeface="微软雅黑" pitchFamily="34" charset="-122"/>
              <a:ea typeface="微软雅黑" pitchFamily="34" charset="-122"/>
              <a:cs typeface="宋体" pitchFamily="2" charset="-122"/>
            </a:endParaRPr>
          </a:p>
        </p:txBody>
      </p:sp>
      <p:sp>
        <p:nvSpPr>
          <p:cNvPr id="6" name="矩形 5">
            <a:extLst>
              <a:ext uri="{FF2B5EF4-FFF2-40B4-BE49-F238E27FC236}">
                <a16:creationId xmlns:a16="http://schemas.microsoft.com/office/drawing/2014/main" id="{F54591F7-80E1-492B-BBC6-03608B04FA10}"/>
              </a:ext>
            </a:extLst>
          </p:cNvPr>
          <p:cNvSpPr/>
          <p:nvPr/>
        </p:nvSpPr>
        <p:spPr>
          <a:xfrm>
            <a:off x="4743055" y="2268041"/>
            <a:ext cx="2470897" cy="553978"/>
          </a:xfrm>
          <a:prstGeom prst="rect">
            <a:avLst/>
          </a:prstGeom>
          <a:solidFill>
            <a:srgbClr val="0071C1"/>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pPr>
            <a:endParaRPr lang="zh-CN" altLang="en-US" sz="1000" kern="0" dirty="0">
              <a:solidFill>
                <a:srgbClr val="4D4D4D"/>
              </a:solidFill>
              <a:latin typeface="微软雅黑" pitchFamily="34" charset="-122"/>
              <a:ea typeface="微软雅黑" pitchFamily="34" charset="-122"/>
            </a:endParaRPr>
          </a:p>
        </p:txBody>
      </p:sp>
      <p:sp>
        <p:nvSpPr>
          <p:cNvPr id="19" name="AutoShape 4">
            <a:extLst>
              <a:ext uri="{FF2B5EF4-FFF2-40B4-BE49-F238E27FC236}">
                <a16:creationId xmlns:a16="http://schemas.microsoft.com/office/drawing/2014/main" id="{F6BF8E56-8496-4001-8B31-2A5C97ED7E67}"/>
              </a:ext>
            </a:extLst>
          </p:cNvPr>
          <p:cNvSpPr>
            <a:spLocks noChangeArrowheads="1"/>
          </p:cNvSpPr>
          <p:nvPr/>
        </p:nvSpPr>
        <p:spPr bwMode="gray">
          <a:xfrm>
            <a:off x="5033847" y="2373580"/>
            <a:ext cx="1889312" cy="34290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1000" b="1" kern="0" dirty="0">
                <a:solidFill>
                  <a:srgbClr val="314865"/>
                </a:solidFill>
                <a:latin typeface="微软雅黑" pitchFamily="34" charset="-122"/>
                <a:ea typeface="微软雅黑" pitchFamily="34" charset="-122"/>
                <a:cs typeface="宋体" pitchFamily="2" charset="-122"/>
              </a:rPr>
              <a:t>一个优秀的目标检测模型</a:t>
            </a:r>
            <a:endParaRPr lang="zh-CN" altLang="zh-CN" sz="1000" b="1" kern="0" dirty="0">
              <a:solidFill>
                <a:srgbClr val="314865"/>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674098664"/>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14:bounceEnd="52000">
                                          <p:cBhvr additive="base">
                                            <p:cTn id="15" dur="500" fill="hold"/>
                                            <p:tgtEl>
                                              <p:spTgt spid="42"/>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2"/>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0-#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0-#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p:bldP spid="16" grpId="0" animBg="1"/>
          <p:bldP spid="18" grpId="0" animBg="1"/>
          <p:bldP spid="2" grpId="0" animBg="1"/>
          <p:bldP spid="5" grpId="0" animBg="1"/>
          <p:bldP spid="17" grpId="0" animBg="1"/>
          <p:bldP spid="29" grpId="0" animBg="1"/>
          <p:bldP spid="6"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0-#ppt_w/2"/>
                                              </p:val>
                                            </p:tav>
                                            <p:tav tm="100000">
                                              <p:val>
                                                <p:strVal val="#ppt_x"/>
                                              </p:val>
                                            </p:tav>
                                          </p:tavLst>
                                        </p:anim>
                                        <p:anim calcmode="lin" valueType="num">
                                          <p:cBhvr additive="base">
                                            <p:cTn id="44" dur="500" fill="hold"/>
                                            <p:tgtEl>
                                              <p:spTgt spid="2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0-#ppt_w/2"/>
                                              </p:val>
                                            </p:tav>
                                            <p:tav tm="100000">
                                              <p:val>
                                                <p:strVal val="#ppt_x"/>
                                              </p:val>
                                            </p:tav>
                                          </p:tavLst>
                                        </p:anim>
                                        <p:anim calcmode="lin" valueType="num">
                                          <p:cBhvr additive="base">
                                            <p:cTn id="5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p:bldP spid="16" grpId="0" animBg="1"/>
          <p:bldP spid="18" grpId="0" animBg="1"/>
          <p:bldP spid="2" grpId="0" animBg="1"/>
          <p:bldP spid="5" grpId="0" animBg="1"/>
          <p:bldP spid="17" grpId="0" animBg="1"/>
          <p:bldP spid="29" grpId="0" animBg="1"/>
          <p:bldP spid="6" grpId="0" animBg="1"/>
          <p:bldP spid="19" grpId="0" animBg="1"/>
        </p:bldLst>
      </p:timing>
    </mc:Fallback>
  </mc:AlternateContent>
  <p:extLst>
    <p:ext uri="{E180D4A7-C9FB-4DFB-919C-405C955672EB}">
      <p14:showEvtLst xmlns:p14="http://schemas.microsoft.com/office/powerpoint/2010/main">
        <p14:playEvt time="0" objId="2"/>
        <p14:stopEvt time="4756"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调整思路</a:t>
            </a:r>
          </a:p>
        </p:txBody>
      </p:sp>
      <p:grpSp>
        <p:nvGrpSpPr>
          <p:cNvPr id="53" name="文本1"/>
          <p:cNvGrpSpPr/>
          <p:nvPr/>
        </p:nvGrpSpPr>
        <p:grpSpPr>
          <a:xfrm>
            <a:off x="1398663" y="938238"/>
            <a:ext cx="4770835" cy="460150"/>
            <a:chOff x="1393825" y="1474614"/>
            <a:chExt cx="6361113" cy="1030288"/>
          </a:xfrm>
          <a:solidFill>
            <a:srgbClr val="E2E9E9"/>
          </a:solidFill>
        </p:grpSpPr>
        <p:sp>
          <p:nvSpPr>
            <p:cNvPr id="54" name="AutoShape 45"/>
            <p:cNvSpPr>
              <a:spLocks noChangeArrowheads="1"/>
            </p:cNvSpPr>
            <p:nvPr/>
          </p:nvSpPr>
          <p:spPr bwMode="gray">
            <a:xfrm>
              <a:off x="1393825" y="1474614"/>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55" name="Text Box 64"/>
            <p:cNvSpPr txBox="1">
              <a:spLocks noChangeArrowheads="1"/>
            </p:cNvSpPr>
            <p:nvPr/>
          </p:nvSpPr>
          <p:spPr bwMode="black">
            <a:xfrm>
              <a:off x="1452564" y="1804879"/>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采用</a:t>
              </a:r>
              <a:r>
                <a:rPr lang="en-US" altLang="zh-CN" sz="1050" i="0" kern="0" dirty="0" err="1">
                  <a:solidFill>
                    <a:srgbClr val="314865"/>
                  </a:solidFill>
                  <a:latin typeface="微软雅黑" pitchFamily="34" charset="-122"/>
                  <a:ea typeface="微软雅黑" pitchFamily="34" charset="-122"/>
                  <a:cs typeface="Arial" charset="0"/>
                </a:rPr>
                <a:t>ResNet</a:t>
              </a:r>
              <a:r>
                <a:rPr lang="zh-CN" altLang="en-US" sz="1050" i="0" kern="0" dirty="0">
                  <a:solidFill>
                    <a:srgbClr val="314865"/>
                  </a:solidFill>
                  <a:latin typeface="微软雅黑" pitchFamily="34" charset="-122"/>
                  <a:ea typeface="微软雅黑" pitchFamily="34" charset="-122"/>
                  <a:cs typeface="Arial" charset="0"/>
                </a:rPr>
                <a:t>作为</a:t>
              </a:r>
              <a:r>
                <a:rPr lang="en-US" altLang="zh-CN" sz="1050" i="0" kern="0" dirty="0">
                  <a:solidFill>
                    <a:srgbClr val="314865"/>
                  </a:solidFill>
                  <a:latin typeface="微软雅黑" pitchFamily="34" charset="-122"/>
                  <a:ea typeface="微软雅黑" pitchFamily="34" charset="-122"/>
                  <a:cs typeface="Arial" charset="0"/>
                </a:rPr>
                <a:t>backbone</a:t>
              </a:r>
            </a:p>
            <a:p>
              <a:pPr marL="214313" indent="-214313" eaLnBrk="1" hangingPunct="1">
                <a:spcBef>
                  <a:spcPct val="50000"/>
                </a:spcBef>
                <a:buFont typeface="Arial" pitchFamily="34" charset="0"/>
                <a:buChar char="•"/>
                <a:defRPr/>
              </a:pP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56" name="深色1"/>
          <p:cNvGrpSpPr/>
          <p:nvPr/>
        </p:nvGrpSpPr>
        <p:grpSpPr>
          <a:xfrm>
            <a:off x="2022549" y="771550"/>
            <a:ext cx="3514725" cy="347663"/>
            <a:chOff x="2225675" y="1524000"/>
            <a:chExt cx="4686300" cy="463550"/>
          </a:xfrm>
          <a:solidFill>
            <a:srgbClr val="0071C1"/>
          </a:solidFill>
        </p:grpSpPr>
        <p:sp>
          <p:nvSpPr>
            <p:cNvPr id="57"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59" name="Rectangle 61"/>
            <p:cNvSpPr>
              <a:spLocks noChangeArrowheads="1"/>
            </p:cNvSpPr>
            <p:nvPr/>
          </p:nvSpPr>
          <p:spPr bwMode="gray">
            <a:xfrm>
              <a:off x="3938646" y="1568451"/>
              <a:ext cx="1257181" cy="3693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en-US" altLang="zh-CN" sz="1200" b="1" kern="0" dirty="0">
                  <a:solidFill>
                    <a:srgbClr val="FFFFFF"/>
                  </a:solidFill>
                  <a:latin typeface="微软雅黑" pitchFamily="34" charset="-122"/>
                  <a:ea typeface="微软雅黑" pitchFamily="34" charset="-122"/>
                  <a:cs typeface="Arial" charset="0"/>
                </a:rPr>
                <a:t>Backbone</a:t>
              </a:r>
            </a:p>
          </p:txBody>
        </p:sp>
      </p:grpSp>
      <p:grpSp>
        <p:nvGrpSpPr>
          <p:cNvPr id="60" name="文本2"/>
          <p:cNvGrpSpPr/>
          <p:nvPr/>
        </p:nvGrpSpPr>
        <p:grpSpPr>
          <a:xfrm>
            <a:off x="1398663" y="1765391"/>
            <a:ext cx="4770835" cy="1267839"/>
            <a:chOff x="1393825" y="3024980"/>
            <a:chExt cx="6361113" cy="1690451"/>
          </a:xfrm>
          <a:solidFill>
            <a:srgbClr val="E2E9E9"/>
          </a:solidFill>
        </p:grpSpPr>
        <p:sp>
          <p:nvSpPr>
            <p:cNvPr id="61" name="AutoShape 45"/>
            <p:cNvSpPr>
              <a:spLocks noChangeArrowheads="1"/>
            </p:cNvSpPr>
            <p:nvPr/>
          </p:nvSpPr>
          <p:spPr bwMode="gray">
            <a:xfrm>
              <a:off x="1393825" y="3024980"/>
              <a:ext cx="6361113" cy="1690451"/>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2" name="Text Box 64"/>
            <p:cNvSpPr txBox="1">
              <a:spLocks noChangeArrowheads="1"/>
            </p:cNvSpPr>
            <p:nvPr/>
          </p:nvSpPr>
          <p:spPr bwMode="black">
            <a:xfrm>
              <a:off x="1452564" y="3299620"/>
              <a:ext cx="6215781" cy="1308051"/>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采用</a:t>
              </a:r>
              <a:r>
                <a:rPr lang="en-US" altLang="zh-CN" sz="1050" i="0" kern="0" dirty="0">
                  <a:solidFill>
                    <a:srgbClr val="314865"/>
                  </a:solidFill>
                  <a:latin typeface="微软雅黑" pitchFamily="34" charset="-122"/>
                  <a:ea typeface="微软雅黑" pitchFamily="34" charset="-122"/>
                  <a:cs typeface="Arial" charset="0"/>
                </a:rPr>
                <a:t>FC</a:t>
              </a:r>
              <a:r>
                <a:rPr lang="zh-CN" altLang="en-US" sz="1050" i="0" kern="0" dirty="0">
                  <a:solidFill>
                    <a:srgbClr val="314865"/>
                  </a:solidFill>
                  <a:latin typeface="微软雅黑" pitchFamily="34" charset="-122"/>
                  <a:ea typeface="微软雅黑" pitchFamily="34" charset="-122"/>
                  <a:cs typeface="Arial" charset="0"/>
                </a:rPr>
                <a:t>作为</a:t>
              </a:r>
              <a:r>
                <a:rPr lang="en-US" altLang="zh-CN" sz="1050" i="0" kern="0" dirty="0">
                  <a:solidFill>
                    <a:srgbClr val="314865"/>
                  </a:solidFill>
                  <a:latin typeface="微软雅黑" pitchFamily="34" charset="-122"/>
                  <a:ea typeface="微软雅黑" pitchFamily="34" charset="-122"/>
                  <a:cs typeface="Arial" charset="0"/>
                </a:rPr>
                <a:t>head</a:t>
              </a:r>
            </a:p>
            <a:p>
              <a:pPr eaLnBrk="1" hangingPunct="1">
                <a:spcBef>
                  <a:spcPct val="50000"/>
                </a:spcBef>
                <a:defRPr/>
              </a:pPr>
              <a:r>
                <a:rPr lang="en-US" altLang="zh-CN" sz="1050" i="0" kern="0" dirty="0">
                  <a:solidFill>
                    <a:srgbClr val="314865"/>
                  </a:solidFill>
                  <a:latin typeface="微软雅黑" pitchFamily="34" charset="-122"/>
                  <a:ea typeface="微软雅黑" pitchFamily="34" charset="-122"/>
                  <a:cs typeface="Arial" charset="0"/>
                </a:rPr>
                <a:t>head</a:t>
              </a:r>
              <a:r>
                <a:rPr lang="zh-CN" altLang="en-US" sz="1050" i="0" kern="0" dirty="0">
                  <a:solidFill>
                    <a:srgbClr val="314865"/>
                  </a:solidFill>
                  <a:latin typeface="微软雅黑" pitchFamily="34" charset="-122"/>
                  <a:ea typeface="微软雅黑" pitchFamily="34" charset="-122"/>
                  <a:cs typeface="Arial" charset="0"/>
                </a:rPr>
                <a:t>是决定能否将特征转换为任务真正需要的</a:t>
              </a:r>
              <a:r>
                <a:rPr lang="en-US" altLang="zh-CN" sz="1050" i="0" kern="0" dirty="0">
                  <a:solidFill>
                    <a:srgbClr val="314865"/>
                  </a:solidFill>
                  <a:latin typeface="微软雅黑" pitchFamily="34" charset="-122"/>
                  <a:ea typeface="微软雅黑" pitchFamily="34" charset="-122"/>
                  <a:cs typeface="Arial" charset="0"/>
                </a:rPr>
                <a:t>class</a:t>
              </a:r>
              <a:r>
                <a:rPr lang="zh-CN" altLang="en-US" sz="1050" i="0" kern="0" dirty="0">
                  <a:solidFill>
                    <a:srgbClr val="314865"/>
                  </a:solidFill>
                  <a:latin typeface="微软雅黑" pitchFamily="34" charset="-122"/>
                  <a:ea typeface="微软雅黑" pitchFamily="34" charset="-122"/>
                  <a:cs typeface="Arial" charset="0"/>
                </a:rPr>
                <a:t>参数。通常来说</a:t>
              </a:r>
              <a:r>
                <a:rPr lang="en-US" altLang="zh-CN" sz="1050" i="0" kern="0" dirty="0">
                  <a:solidFill>
                    <a:srgbClr val="314865"/>
                  </a:solidFill>
                  <a:latin typeface="微软雅黑" pitchFamily="34" charset="-122"/>
                  <a:ea typeface="微软雅黑" pitchFamily="34" charset="-122"/>
                  <a:cs typeface="Arial" charset="0"/>
                </a:rPr>
                <a:t>head</a:t>
              </a:r>
              <a:r>
                <a:rPr lang="zh-CN" altLang="en-US" sz="1050" i="0" kern="0" dirty="0">
                  <a:solidFill>
                    <a:srgbClr val="314865"/>
                  </a:solidFill>
                  <a:latin typeface="微软雅黑" pitchFamily="34" charset="-122"/>
                  <a:ea typeface="微软雅黑" pitchFamily="34" charset="-122"/>
                  <a:cs typeface="Arial" charset="0"/>
                </a:rPr>
                <a:t>部分是在全连接和卷积两种方法中选择，全连接可以从全局感受野中来对图像中的物体进行一个检测，而卷积的窗口等价于滑动窗口，只关注局部信息，为了提高准确率，这里采用</a:t>
              </a:r>
              <a:r>
                <a:rPr lang="en-US" altLang="zh-CN" sz="1050" i="0" kern="0" dirty="0">
                  <a:solidFill>
                    <a:srgbClr val="314865"/>
                  </a:solidFill>
                  <a:latin typeface="微软雅黑" pitchFamily="34" charset="-122"/>
                  <a:ea typeface="微软雅黑" pitchFamily="34" charset="-122"/>
                  <a:cs typeface="Arial" charset="0"/>
                </a:rPr>
                <a:t>FC</a:t>
              </a:r>
              <a:r>
                <a:rPr lang="zh-CN" altLang="en-US" sz="1050" i="0" kern="0" dirty="0">
                  <a:solidFill>
                    <a:srgbClr val="314865"/>
                  </a:solidFill>
                  <a:latin typeface="微软雅黑" pitchFamily="34" charset="-122"/>
                  <a:ea typeface="微软雅黑" pitchFamily="34" charset="-122"/>
                  <a:cs typeface="Arial" charset="0"/>
                </a:rPr>
                <a:t>。</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63" name="深色2"/>
          <p:cNvGrpSpPr/>
          <p:nvPr/>
        </p:nvGrpSpPr>
        <p:grpSpPr>
          <a:xfrm>
            <a:off x="2022549" y="1598702"/>
            <a:ext cx="3514725" cy="347663"/>
            <a:chOff x="2225675" y="1524000"/>
            <a:chExt cx="4686300" cy="463550"/>
          </a:xfrm>
        </p:grpSpPr>
        <p:sp>
          <p:nvSpPr>
            <p:cNvPr id="64"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66" name="Rectangle 61"/>
            <p:cNvSpPr>
              <a:spLocks noChangeArrowheads="1"/>
            </p:cNvSpPr>
            <p:nvPr/>
          </p:nvSpPr>
          <p:spPr bwMode="gray">
            <a:xfrm>
              <a:off x="4190850" y="1568451"/>
              <a:ext cx="752771" cy="36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en-US" altLang="zh-CN" sz="1200" b="1" kern="0" dirty="0">
                  <a:solidFill>
                    <a:srgbClr val="FFFFFF"/>
                  </a:solidFill>
                  <a:latin typeface="微软雅黑" pitchFamily="34" charset="-122"/>
                  <a:ea typeface="微软雅黑" pitchFamily="34" charset="-122"/>
                  <a:cs typeface="Arial" charset="0"/>
                </a:rPr>
                <a:t>head</a:t>
              </a:r>
            </a:p>
          </p:txBody>
        </p:sp>
      </p:grpSp>
      <p:grpSp>
        <p:nvGrpSpPr>
          <p:cNvPr id="67" name="文本3"/>
          <p:cNvGrpSpPr/>
          <p:nvPr/>
        </p:nvGrpSpPr>
        <p:grpSpPr>
          <a:xfrm>
            <a:off x="1398663" y="3400233"/>
            <a:ext cx="4770835" cy="1165410"/>
            <a:chOff x="1393825" y="4575348"/>
            <a:chExt cx="6361113" cy="1553880"/>
          </a:xfrm>
          <a:solidFill>
            <a:srgbClr val="E2E9E9"/>
          </a:solidFill>
        </p:grpSpPr>
        <p:sp>
          <p:nvSpPr>
            <p:cNvPr id="68" name="AutoShape 45"/>
            <p:cNvSpPr>
              <a:spLocks noChangeArrowheads="1"/>
            </p:cNvSpPr>
            <p:nvPr/>
          </p:nvSpPr>
          <p:spPr bwMode="gray">
            <a:xfrm>
              <a:off x="1393825" y="4575348"/>
              <a:ext cx="6361113" cy="1553880"/>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9" name="Text Box 64"/>
            <p:cNvSpPr txBox="1">
              <a:spLocks noChangeArrowheads="1"/>
            </p:cNvSpPr>
            <p:nvPr/>
          </p:nvSpPr>
          <p:spPr bwMode="black">
            <a:xfrm>
              <a:off x="1452564" y="4849987"/>
              <a:ext cx="6215781" cy="1200328"/>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spcBef>
                  <a:spcPct val="50000"/>
                </a:spcBef>
                <a:defRPr/>
              </a:pPr>
              <a:r>
                <a:rPr lang="zh-CN" altLang="en-US" sz="1050" i="0" kern="0" dirty="0">
                  <a:solidFill>
                    <a:srgbClr val="314865"/>
                  </a:solidFill>
                  <a:latin typeface="微软雅黑" pitchFamily="34" charset="-122"/>
                  <a:ea typeface="微软雅黑" pitchFamily="34" charset="-122"/>
                  <a:cs typeface="Arial" charset="0"/>
                </a:rPr>
                <a:t>       由于受设备和时间限制，整个模型必须考虑模型复杂度、训练量和训练时间，即在不降低准确率（能提高最好）的前提下尽可能减低训练成本。</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不设置</a:t>
              </a:r>
              <a:r>
                <a:rPr lang="en-US" altLang="zh-CN" sz="1050" i="0" kern="0" dirty="0">
                  <a:solidFill>
                    <a:srgbClr val="314865"/>
                  </a:solidFill>
                  <a:latin typeface="微软雅黑" pitchFamily="34" charset="-122"/>
                  <a:ea typeface="微软雅黑" pitchFamily="34" charset="-122"/>
                  <a:cs typeface="Arial" charset="0"/>
                </a:rPr>
                <a:t>neck</a:t>
              </a:r>
              <a:r>
                <a:rPr lang="zh-CN" altLang="en-US" sz="1050" i="0" kern="0" dirty="0">
                  <a:solidFill>
                    <a:srgbClr val="314865"/>
                  </a:solidFill>
                  <a:latin typeface="微软雅黑" pitchFamily="34" charset="-122"/>
                  <a:ea typeface="微软雅黑" pitchFamily="34" charset="-122"/>
                  <a:cs typeface="Arial" charset="0"/>
                </a:rPr>
                <a:t>结构</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不对</a:t>
              </a:r>
              <a:r>
                <a:rPr lang="en-US" altLang="zh-CN" sz="1050" i="0" kern="0" dirty="0">
                  <a:solidFill>
                    <a:srgbClr val="314865"/>
                  </a:solidFill>
                  <a:latin typeface="微软雅黑" pitchFamily="34" charset="-122"/>
                  <a:ea typeface="微软雅黑" pitchFamily="34" charset="-122"/>
                  <a:cs typeface="Arial" charset="0"/>
                </a:rPr>
                <a:t>backbone</a:t>
              </a:r>
              <a:r>
                <a:rPr lang="zh-CN" altLang="en-US" sz="1050" i="0" kern="0" dirty="0">
                  <a:solidFill>
                    <a:srgbClr val="314865"/>
                  </a:solidFill>
                  <a:latin typeface="微软雅黑" pitchFamily="34" charset="-122"/>
                  <a:ea typeface="微软雅黑" pitchFamily="34" charset="-122"/>
                  <a:cs typeface="Arial" charset="0"/>
                </a:rPr>
                <a:t>进行调整，仅对</a:t>
              </a:r>
              <a:r>
                <a:rPr lang="en-US" altLang="zh-CN" sz="1050" i="0" kern="0" dirty="0">
                  <a:solidFill>
                    <a:srgbClr val="314865"/>
                  </a:solidFill>
                  <a:latin typeface="微软雅黑" pitchFamily="34" charset="-122"/>
                  <a:ea typeface="微软雅黑" pitchFamily="34" charset="-122"/>
                  <a:cs typeface="Arial" charset="0"/>
                </a:rPr>
                <a:t>head</a:t>
              </a:r>
              <a:r>
                <a:rPr lang="zh-CN" altLang="en-US" sz="1050" i="0" kern="0" dirty="0">
                  <a:solidFill>
                    <a:srgbClr val="314865"/>
                  </a:solidFill>
                  <a:latin typeface="微软雅黑" pitchFamily="34" charset="-122"/>
                  <a:ea typeface="微软雅黑" pitchFamily="34" charset="-122"/>
                  <a:cs typeface="Arial" charset="0"/>
                </a:rPr>
                <a:t>部分进行训练微调</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70" name="深色3"/>
          <p:cNvGrpSpPr/>
          <p:nvPr/>
        </p:nvGrpSpPr>
        <p:grpSpPr>
          <a:xfrm>
            <a:off x="2022549" y="3233545"/>
            <a:ext cx="3514725" cy="347663"/>
            <a:chOff x="2225675" y="1524000"/>
            <a:chExt cx="4686300" cy="463550"/>
          </a:xfrm>
          <a:solidFill>
            <a:srgbClr val="314865"/>
          </a:solidFill>
        </p:grpSpPr>
        <p:sp>
          <p:nvSpPr>
            <p:cNvPr id="71" name="AutoShape 57"/>
            <p:cNvSpPr>
              <a:spLocks noChangeArrowheads="1"/>
            </p:cNvSpPr>
            <p:nvPr/>
          </p:nvSpPr>
          <p:spPr bwMode="gray">
            <a:xfrm>
              <a:off x="2225675" y="1524000"/>
              <a:ext cx="4686300" cy="463550"/>
            </a:xfrm>
            <a:prstGeom prst="roundRect">
              <a:avLst>
                <a:gd name="adj" fmla="val 24658"/>
              </a:avLst>
            </a:prstGeom>
            <a:grp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73" name="Rectangle 61"/>
            <p:cNvSpPr>
              <a:spLocks noChangeArrowheads="1"/>
            </p:cNvSpPr>
            <p:nvPr/>
          </p:nvSpPr>
          <p:spPr bwMode="gray">
            <a:xfrm>
              <a:off x="4033756" y="1568451"/>
              <a:ext cx="1066959" cy="369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其他细节</a:t>
              </a:r>
              <a:endParaRPr lang="en-US" altLang="zh-CN" sz="1200" b="1" kern="0" dirty="0">
                <a:solidFill>
                  <a:srgbClr val="FFFFFF"/>
                </a:solidFill>
                <a:latin typeface="微软雅黑" pitchFamily="34" charset="-122"/>
                <a:ea typeface="微软雅黑" pitchFamily="34" charset="-122"/>
                <a:cs typeface="Arial" charset="0"/>
              </a:endParaRPr>
            </a:p>
          </p:txBody>
        </p:sp>
      </p:grpSp>
      <p:sp>
        <p:nvSpPr>
          <p:cNvPr id="23" name="矩形 22">
            <a:extLst>
              <a:ext uri="{FF2B5EF4-FFF2-40B4-BE49-F238E27FC236}">
                <a16:creationId xmlns:a16="http://schemas.microsoft.com/office/drawing/2014/main" id="{FAE6C7EF-372F-4F25-AED9-5EC52DCCDB25}"/>
              </a:ext>
            </a:extLst>
          </p:cNvPr>
          <p:cNvSpPr/>
          <p:nvPr/>
        </p:nvSpPr>
        <p:spPr>
          <a:xfrm>
            <a:off x="6969961" y="1380830"/>
            <a:ext cx="1250577" cy="384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cxnSp>
        <p:nvCxnSpPr>
          <p:cNvPr id="24" name="直接箭头连接符 23">
            <a:extLst>
              <a:ext uri="{FF2B5EF4-FFF2-40B4-BE49-F238E27FC236}">
                <a16:creationId xmlns:a16="http://schemas.microsoft.com/office/drawing/2014/main" id="{994EC1DF-7287-472E-AE6A-934BD2E2F4D8}"/>
              </a:ext>
            </a:extLst>
          </p:cNvPr>
          <p:cNvCxnSpPr>
            <a:cxnSpLocks/>
            <a:stCxn id="23" idx="2"/>
            <a:endCxn id="25" idx="0"/>
          </p:cNvCxnSpPr>
          <p:nvPr/>
        </p:nvCxnSpPr>
        <p:spPr>
          <a:xfrm>
            <a:off x="7595250" y="1765391"/>
            <a:ext cx="0" cy="27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6C6DCC81-6222-42C2-8A15-C8150251B226}"/>
              </a:ext>
            </a:extLst>
          </p:cNvPr>
          <p:cNvSpPr/>
          <p:nvPr/>
        </p:nvSpPr>
        <p:spPr>
          <a:xfrm>
            <a:off x="6969961" y="2036149"/>
            <a:ext cx="1250577" cy="5015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特征工程</a:t>
            </a:r>
            <a:endParaRPr lang="en-US" altLang="zh-CN" dirty="0"/>
          </a:p>
          <a:p>
            <a:pPr algn="ctr"/>
            <a:r>
              <a:rPr lang="zh-CN" altLang="en-US" dirty="0"/>
              <a:t>（</a:t>
            </a:r>
            <a:r>
              <a:rPr lang="en-US" altLang="zh-CN" dirty="0"/>
              <a:t>Backbone</a:t>
            </a:r>
            <a:r>
              <a:rPr lang="zh-CN" altLang="en-US" dirty="0"/>
              <a:t>）</a:t>
            </a:r>
          </a:p>
        </p:txBody>
      </p:sp>
      <p:cxnSp>
        <p:nvCxnSpPr>
          <p:cNvPr id="26" name="直接箭头连接符 25">
            <a:extLst>
              <a:ext uri="{FF2B5EF4-FFF2-40B4-BE49-F238E27FC236}">
                <a16:creationId xmlns:a16="http://schemas.microsoft.com/office/drawing/2014/main" id="{D6233E1B-E906-4B69-8D8C-465D8E8BCA54}"/>
              </a:ext>
            </a:extLst>
          </p:cNvPr>
          <p:cNvCxnSpPr>
            <a:cxnSpLocks/>
            <a:stCxn id="25" idx="2"/>
            <a:endCxn id="27" idx="0"/>
          </p:cNvCxnSpPr>
          <p:nvPr/>
        </p:nvCxnSpPr>
        <p:spPr>
          <a:xfrm>
            <a:off x="7595250" y="2537745"/>
            <a:ext cx="0" cy="27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033DC77A-D59F-4FCB-A6A3-7AD1E09CDF90}"/>
              </a:ext>
            </a:extLst>
          </p:cNvPr>
          <p:cNvSpPr/>
          <p:nvPr/>
        </p:nvSpPr>
        <p:spPr>
          <a:xfrm>
            <a:off x="6969961" y="2808503"/>
            <a:ext cx="1250577" cy="5015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训练模型</a:t>
            </a:r>
            <a:endParaRPr lang="en-US" altLang="zh-CN" dirty="0"/>
          </a:p>
          <a:p>
            <a:pPr algn="ctr"/>
            <a:r>
              <a:rPr lang="zh-CN" altLang="en-US" dirty="0"/>
              <a:t>（微调</a:t>
            </a:r>
            <a:r>
              <a:rPr lang="en-US" altLang="zh-CN" dirty="0"/>
              <a:t>head</a:t>
            </a:r>
            <a:r>
              <a:rPr lang="zh-CN" altLang="en-US" dirty="0"/>
              <a:t>）</a:t>
            </a:r>
          </a:p>
        </p:txBody>
      </p:sp>
      <p:cxnSp>
        <p:nvCxnSpPr>
          <p:cNvPr id="28" name="直接箭头连接符 27">
            <a:extLst>
              <a:ext uri="{FF2B5EF4-FFF2-40B4-BE49-F238E27FC236}">
                <a16:creationId xmlns:a16="http://schemas.microsoft.com/office/drawing/2014/main" id="{E13CDBED-6E7E-4B74-83D2-034D83FFDE96}"/>
              </a:ext>
            </a:extLst>
          </p:cNvPr>
          <p:cNvCxnSpPr>
            <a:cxnSpLocks/>
            <a:stCxn id="27" idx="2"/>
            <a:endCxn id="32" idx="0"/>
          </p:cNvCxnSpPr>
          <p:nvPr/>
        </p:nvCxnSpPr>
        <p:spPr>
          <a:xfrm>
            <a:off x="7595250" y="3310099"/>
            <a:ext cx="0" cy="27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A61612C1-8923-4CCD-A667-0B734686445B}"/>
              </a:ext>
            </a:extLst>
          </p:cNvPr>
          <p:cNvSpPr/>
          <p:nvPr/>
        </p:nvSpPr>
        <p:spPr>
          <a:xfrm>
            <a:off x="6969961" y="3580857"/>
            <a:ext cx="1250577" cy="384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测试模型</a:t>
            </a:r>
          </a:p>
        </p:txBody>
      </p:sp>
      <p:pic>
        <p:nvPicPr>
          <p:cNvPr id="6" name="图片 5">
            <a:extLst>
              <a:ext uri="{FF2B5EF4-FFF2-40B4-BE49-F238E27FC236}">
                <a16:creationId xmlns:a16="http://schemas.microsoft.com/office/drawing/2014/main" id="{938DE5EC-665D-4C5E-BAF8-0D5D5F0DBC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65" y="2114170"/>
            <a:ext cx="2942967" cy="1193845"/>
          </a:xfrm>
          <a:prstGeom prst="rect">
            <a:avLst/>
          </a:prstGeom>
        </p:spPr>
      </p:pic>
    </p:spTree>
    <p:custDataLst>
      <p:tags r:id="rId1"/>
    </p:custDataLst>
    <p:extLst>
      <p:ext uri="{BB962C8B-B14F-4D97-AF65-F5344CB8AC3E}">
        <p14:creationId xmlns:p14="http://schemas.microsoft.com/office/powerpoint/2010/main" val="309240354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52000">
                                          <p:cBhvr additive="base">
                                            <p:cTn id="15"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arn(inVertical)">
                                          <p:cBhvr>
                                            <p:cTn id="19" dur="500"/>
                                            <p:tgtEl>
                                              <p:spTgt spid="56"/>
                                            </p:tgtEl>
                                          </p:cBhvr>
                                        </p:animEffect>
                                      </p:childTnLst>
                                    </p:cTn>
                                  </p:par>
                                  <p:par>
                                    <p:cTn id="20" presetID="16" presetClass="entr" presetSubtype="37"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arn(outVertical)">
                                          <p:cBhvr>
                                            <p:cTn id="22" dur="500"/>
                                            <p:tgtEl>
                                              <p:spTgt spid="53"/>
                                            </p:tgtEl>
                                          </p:cBhvr>
                                        </p:animEffect>
                                      </p:childTnLst>
                                    </p:cTn>
                                  </p:par>
                                  <p:par>
                                    <p:cTn id="23" presetID="16" presetClass="entr" presetSubtype="21"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barn(inVertical)">
                                          <p:cBhvr>
                                            <p:cTn id="25" dur="500"/>
                                            <p:tgtEl>
                                              <p:spTgt spid="63"/>
                                            </p:tgtEl>
                                          </p:cBhvr>
                                        </p:animEffect>
                                      </p:childTnLst>
                                    </p:cTn>
                                  </p:par>
                                  <p:par>
                                    <p:cTn id="26" presetID="16" presetClass="entr" presetSubtype="37"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barn(outVertical)">
                                          <p:cBhvr>
                                            <p:cTn id="28" dur="500"/>
                                            <p:tgtEl>
                                              <p:spTgt spid="60"/>
                                            </p:tgtEl>
                                          </p:cBhvr>
                                        </p:animEffect>
                                      </p:childTnLst>
                                    </p:cTn>
                                  </p:par>
                                  <p:par>
                                    <p:cTn id="29" presetID="16" presetClass="entr" presetSubtype="21"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barn(inVertical)">
                                          <p:cBhvr>
                                            <p:cTn id="31" dur="500"/>
                                            <p:tgtEl>
                                              <p:spTgt spid="70"/>
                                            </p:tgtEl>
                                          </p:cBhvr>
                                        </p:animEffect>
                                      </p:childTnLst>
                                    </p:cTn>
                                  </p:par>
                                  <p:par>
                                    <p:cTn id="32" presetID="16" presetClass="entr" presetSubtype="37"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barn(outVertical)">
                                          <p:cBhvr>
                                            <p:cTn id="34" dur="500"/>
                                            <p:tgtEl>
                                              <p:spTgt spid="6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inVertical)">
                                          <p:cBhvr>
                                            <p:cTn id="43" dur="500"/>
                                            <p:tgtEl>
                                              <p:spTgt spid="25"/>
                                            </p:tgtEl>
                                          </p:cBhvr>
                                        </p:animEffect>
                                      </p:childTnLst>
                                    </p:cTn>
                                  </p:par>
                                  <p:par>
                                    <p:cTn id="44" presetID="16" presetClass="entr" presetSubtype="21"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arn(inVertical)">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5" grpId="0" animBg="1"/>
          <p:bldP spid="27" grpId="0" animBg="1"/>
          <p:bldP spid="3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arn(inVertical)">
                                          <p:cBhvr>
                                            <p:cTn id="19" dur="500"/>
                                            <p:tgtEl>
                                              <p:spTgt spid="56"/>
                                            </p:tgtEl>
                                          </p:cBhvr>
                                        </p:animEffect>
                                      </p:childTnLst>
                                    </p:cTn>
                                  </p:par>
                                  <p:par>
                                    <p:cTn id="20" presetID="16" presetClass="entr" presetSubtype="37"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arn(outVertical)">
                                          <p:cBhvr>
                                            <p:cTn id="22" dur="500"/>
                                            <p:tgtEl>
                                              <p:spTgt spid="53"/>
                                            </p:tgtEl>
                                          </p:cBhvr>
                                        </p:animEffect>
                                      </p:childTnLst>
                                    </p:cTn>
                                  </p:par>
                                  <p:par>
                                    <p:cTn id="23" presetID="16" presetClass="entr" presetSubtype="21"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barn(inVertical)">
                                          <p:cBhvr>
                                            <p:cTn id="25" dur="500"/>
                                            <p:tgtEl>
                                              <p:spTgt spid="63"/>
                                            </p:tgtEl>
                                          </p:cBhvr>
                                        </p:animEffect>
                                      </p:childTnLst>
                                    </p:cTn>
                                  </p:par>
                                  <p:par>
                                    <p:cTn id="26" presetID="16" presetClass="entr" presetSubtype="37"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barn(outVertical)">
                                          <p:cBhvr>
                                            <p:cTn id="28" dur="500"/>
                                            <p:tgtEl>
                                              <p:spTgt spid="60"/>
                                            </p:tgtEl>
                                          </p:cBhvr>
                                        </p:animEffect>
                                      </p:childTnLst>
                                    </p:cTn>
                                  </p:par>
                                  <p:par>
                                    <p:cTn id="29" presetID="16" presetClass="entr" presetSubtype="21"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barn(inVertical)">
                                          <p:cBhvr>
                                            <p:cTn id="31" dur="500"/>
                                            <p:tgtEl>
                                              <p:spTgt spid="70"/>
                                            </p:tgtEl>
                                          </p:cBhvr>
                                        </p:animEffect>
                                      </p:childTnLst>
                                    </p:cTn>
                                  </p:par>
                                  <p:par>
                                    <p:cTn id="32" presetID="16" presetClass="entr" presetSubtype="37"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barn(outVertical)">
                                          <p:cBhvr>
                                            <p:cTn id="34" dur="500"/>
                                            <p:tgtEl>
                                              <p:spTgt spid="6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inVertical)">
                                          <p:cBhvr>
                                            <p:cTn id="43" dur="500"/>
                                            <p:tgtEl>
                                              <p:spTgt spid="25"/>
                                            </p:tgtEl>
                                          </p:cBhvr>
                                        </p:animEffect>
                                      </p:childTnLst>
                                    </p:cTn>
                                  </p:par>
                                  <p:par>
                                    <p:cTn id="44" presetID="16" presetClass="entr" presetSubtype="21"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arn(inVertical)">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5" grpId="0" animBg="1"/>
          <p:bldP spid="27" grpId="0" animBg="1"/>
          <p:bldP spid="32" grpId="0" animBg="1"/>
        </p:bldLst>
      </p:timing>
    </mc:Fallback>
  </mc:AlternateContent>
  <p:extLst>
    <p:ext uri="{E180D4A7-C9FB-4DFB-919C-405C955672EB}">
      <p14:showEvtLst xmlns:p14="http://schemas.microsoft.com/office/powerpoint/2010/main">
        <p14:playEvt time="0" objId="2"/>
        <p14:stopEvt time="7628"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7"/>
          <p:cNvSpPr>
            <a:spLocks noEditPoints="1"/>
          </p:cNvSpPr>
          <p:nvPr/>
        </p:nvSpPr>
        <p:spPr bwMode="auto">
          <a:xfrm>
            <a:off x="4745466" y="3991850"/>
            <a:ext cx="14937" cy="41824"/>
          </a:xfrm>
          <a:custGeom>
            <a:avLst/>
            <a:gdLst/>
            <a:ahLst/>
            <a:cxnLst>
              <a:cxn ang="0">
                <a:pos x="1" y="2"/>
              </a:cxn>
              <a:cxn ang="0">
                <a:pos x="1" y="2"/>
              </a:cxn>
              <a:cxn ang="0">
                <a:pos x="0" y="2"/>
              </a:cxn>
              <a:cxn ang="0">
                <a:pos x="0" y="2"/>
              </a:cxn>
              <a:cxn ang="0">
                <a:pos x="1" y="2"/>
              </a:cxn>
              <a:cxn ang="0">
                <a:pos x="1" y="2"/>
              </a:cxn>
              <a:cxn ang="0">
                <a:pos x="1" y="5"/>
              </a:cxn>
              <a:cxn ang="0">
                <a:pos x="1" y="5"/>
              </a:cxn>
              <a:cxn ang="0">
                <a:pos x="2" y="5"/>
              </a:cxn>
              <a:cxn ang="0">
                <a:pos x="2" y="6"/>
              </a:cxn>
              <a:cxn ang="0">
                <a:pos x="1" y="6"/>
              </a:cxn>
              <a:cxn ang="0">
                <a:pos x="1" y="5"/>
              </a:cxn>
              <a:cxn ang="0">
                <a:pos x="1" y="2"/>
              </a:cxn>
              <a:cxn ang="0">
                <a:pos x="1" y="0"/>
              </a:cxn>
              <a:cxn ang="0">
                <a:pos x="1" y="0"/>
              </a:cxn>
              <a:cxn ang="0">
                <a:pos x="1" y="1"/>
              </a:cxn>
              <a:cxn ang="0">
                <a:pos x="1" y="1"/>
              </a:cxn>
              <a:cxn ang="0">
                <a:pos x="1" y="0"/>
              </a:cxn>
            </a:cxnLst>
            <a:rect l="0" t="0" r="r" b="b"/>
            <a:pathLst>
              <a:path w="2" h="6">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ubicBezTo>
                  <a:pt x="1" y="5"/>
                  <a:pt x="1" y="5"/>
                  <a:pt x="1" y="5"/>
                </a:cubicBezTo>
                <a:cubicBezTo>
                  <a:pt x="1" y="5"/>
                  <a:pt x="1" y="5"/>
                  <a:pt x="1" y="5"/>
                </a:cubicBezTo>
                <a:cubicBezTo>
                  <a:pt x="2" y="5"/>
                  <a:pt x="2" y="5"/>
                  <a:pt x="2" y="5"/>
                </a:cubicBezTo>
                <a:cubicBezTo>
                  <a:pt x="2" y="6"/>
                  <a:pt x="2" y="6"/>
                  <a:pt x="2" y="6"/>
                </a:cubicBezTo>
                <a:cubicBezTo>
                  <a:pt x="1" y="6"/>
                  <a:pt x="1" y="6"/>
                  <a:pt x="1" y="6"/>
                </a:cubicBezTo>
                <a:cubicBezTo>
                  <a:pt x="1" y="6"/>
                  <a:pt x="1" y="6"/>
                  <a:pt x="1" y="5"/>
                </a:cubicBezTo>
                <a:lnTo>
                  <a:pt x="1" y="2"/>
                </a:lnTo>
                <a:close/>
                <a:moveTo>
                  <a:pt x="1" y="0"/>
                </a:moveTo>
                <a:cubicBezTo>
                  <a:pt x="1" y="0"/>
                  <a:pt x="1" y="0"/>
                  <a:pt x="1" y="0"/>
                </a:cubicBezTo>
                <a:cubicBezTo>
                  <a:pt x="1" y="1"/>
                  <a:pt x="1" y="1"/>
                  <a:pt x="1" y="1"/>
                </a:cubicBezTo>
                <a:cubicBezTo>
                  <a:pt x="1" y="1"/>
                  <a:pt x="1" y="1"/>
                  <a:pt x="1" y="1"/>
                </a:cubicBezTo>
                <a:lnTo>
                  <a:pt x="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298572"/>
            <a:chOff x="785786" y="3000378"/>
            <a:chExt cx="1857388" cy="1298572"/>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50" name="组合 2497"/>
          <p:cNvGrpSpPr/>
          <p:nvPr/>
        </p:nvGrpSpPr>
        <p:grpSpPr>
          <a:xfrm>
            <a:off x="5510694" y="915988"/>
            <a:ext cx="1857388" cy="1298572"/>
            <a:chOff x="5072066" y="915988"/>
            <a:chExt cx="1857388" cy="1298572"/>
          </a:xfrm>
        </p:grpSpPr>
        <p:sp>
          <p:nvSpPr>
            <p:cNvPr id="51" name="Freeform 7"/>
            <p:cNvSpPr>
              <a:spLocks/>
            </p:cNvSpPr>
            <p:nvPr/>
          </p:nvSpPr>
          <p:spPr bwMode="auto">
            <a:xfrm>
              <a:off x="507206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Freeform 14"/>
            <p:cNvSpPr>
              <a:spLocks/>
            </p:cNvSpPr>
            <p:nvPr/>
          </p:nvSpPr>
          <p:spPr bwMode="auto">
            <a:xfrm>
              <a:off x="5857884" y="1357304"/>
              <a:ext cx="295753" cy="522796"/>
            </a:xfrm>
            <a:custGeom>
              <a:avLst/>
              <a:gdLst/>
              <a:ahLst/>
              <a:cxnLst>
                <a:cxn ang="0">
                  <a:pos x="0" y="111"/>
                </a:cxn>
                <a:cxn ang="0">
                  <a:pos x="0" y="99"/>
                </a:cxn>
                <a:cxn ang="0">
                  <a:pos x="0" y="99"/>
                </a:cxn>
                <a:cxn ang="0">
                  <a:pos x="59" y="0"/>
                </a:cxn>
                <a:cxn ang="0">
                  <a:pos x="68" y="5"/>
                </a:cxn>
                <a:cxn ang="0">
                  <a:pos x="11" y="99"/>
                </a:cxn>
                <a:cxn ang="0">
                  <a:pos x="63" y="99"/>
                </a:cxn>
                <a:cxn ang="0">
                  <a:pos x="63" y="61"/>
                </a:cxn>
                <a:cxn ang="0">
                  <a:pos x="75" y="61"/>
                </a:cxn>
                <a:cxn ang="0">
                  <a:pos x="75" y="99"/>
                </a:cxn>
                <a:cxn ang="0">
                  <a:pos x="99" y="99"/>
                </a:cxn>
                <a:cxn ang="0">
                  <a:pos x="99" y="111"/>
                </a:cxn>
                <a:cxn ang="0">
                  <a:pos x="75" y="111"/>
                </a:cxn>
                <a:cxn ang="0">
                  <a:pos x="75" y="175"/>
                </a:cxn>
                <a:cxn ang="0">
                  <a:pos x="63" y="175"/>
                </a:cxn>
                <a:cxn ang="0">
                  <a:pos x="63" y="111"/>
                </a:cxn>
                <a:cxn ang="0">
                  <a:pos x="0" y="111"/>
                </a:cxn>
              </a:cxnLst>
              <a:rect l="0" t="0" r="r" b="b"/>
              <a:pathLst>
                <a:path w="99" h="175">
                  <a:moveTo>
                    <a:pt x="0" y="111"/>
                  </a:moveTo>
                  <a:lnTo>
                    <a:pt x="0" y="99"/>
                  </a:lnTo>
                  <a:lnTo>
                    <a:pt x="0" y="99"/>
                  </a:lnTo>
                  <a:lnTo>
                    <a:pt x="59" y="0"/>
                  </a:lnTo>
                  <a:lnTo>
                    <a:pt x="68" y="5"/>
                  </a:lnTo>
                  <a:lnTo>
                    <a:pt x="11" y="99"/>
                  </a:lnTo>
                  <a:lnTo>
                    <a:pt x="63" y="99"/>
                  </a:lnTo>
                  <a:lnTo>
                    <a:pt x="63" y="61"/>
                  </a:lnTo>
                  <a:lnTo>
                    <a:pt x="75" y="61"/>
                  </a:lnTo>
                  <a:lnTo>
                    <a:pt x="75" y="99"/>
                  </a:lnTo>
                  <a:lnTo>
                    <a:pt x="99" y="99"/>
                  </a:lnTo>
                  <a:lnTo>
                    <a:pt x="99" y="111"/>
                  </a:lnTo>
                  <a:lnTo>
                    <a:pt x="75" y="111"/>
                  </a:lnTo>
                  <a:lnTo>
                    <a:pt x="75" y="175"/>
                  </a:lnTo>
                  <a:lnTo>
                    <a:pt x="63" y="175"/>
                  </a:lnTo>
                  <a:lnTo>
                    <a:pt x="63" y="111"/>
                  </a:lnTo>
                  <a:lnTo>
                    <a:pt x="0" y="1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54" name="组合 2498"/>
          <p:cNvGrpSpPr/>
          <p:nvPr/>
        </p:nvGrpSpPr>
        <p:grpSpPr>
          <a:xfrm>
            <a:off x="4031084" y="3063156"/>
            <a:ext cx="1857388" cy="1298572"/>
            <a:chOff x="3643306" y="3071816"/>
            <a:chExt cx="1857388" cy="1298572"/>
          </a:xfrm>
        </p:grpSpPr>
        <p:sp>
          <p:nvSpPr>
            <p:cNvPr id="55" name="Freeform 7"/>
            <p:cNvSpPr>
              <a:spLocks/>
            </p:cNvSpPr>
            <p:nvPr/>
          </p:nvSpPr>
          <p:spPr bwMode="auto">
            <a:xfrm rot="10800000">
              <a:off x="364330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6" name="Freeform 13"/>
            <p:cNvSpPr>
              <a:spLocks/>
            </p:cNvSpPr>
            <p:nvPr/>
          </p:nvSpPr>
          <p:spPr bwMode="auto">
            <a:xfrm>
              <a:off x="4427110" y="3214692"/>
              <a:ext cx="289778" cy="537733"/>
            </a:xfrm>
            <a:custGeom>
              <a:avLst/>
              <a:gdLst/>
              <a:ahLst/>
              <a:cxnLst>
                <a:cxn ang="0">
                  <a:pos x="3" y="65"/>
                </a:cxn>
                <a:cxn ang="0">
                  <a:pos x="10" y="70"/>
                </a:cxn>
                <a:cxn ang="0">
                  <a:pos x="18" y="72"/>
                </a:cxn>
                <a:cxn ang="0">
                  <a:pos x="25" y="70"/>
                </a:cxn>
                <a:cxn ang="0">
                  <a:pos x="31" y="67"/>
                </a:cxn>
                <a:cxn ang="0">
                  <a:pos x="35" y="62"/>
                </a:cxn>
                <a:cxn ang="0">
                  <a:pos x="36" y="55"/>
                </a:cxn>
                <a:cxn ang="0">
                  <a:pos x="35" y="49"/>
                </a:cxn>
                <a:cxn ang="0">
                  <a:pos x="31" y="45"/>
                </a:cxn>
                <a:cxn ang="0">
                  <a:pos x="26" y="41"/>
                </a:cxn>
                <a:cxn ang="0">
                  <a:pos x="19" y="39"/>
                </a:cxn>
                <a:cxn ang="0">
                  <a:pos x="9" y="39"/>
                </a:cxn>
                <a:cxn ang="0">
                  <a:pos x="9" y="35"/>
                </a:cxn>
                <a:cxn ang="0">
                  <a:pos x="19" y="35"/>
                </a:cxn>
                <a:cxn ang="0">
                  <a:pos x="26" y="33"/>
                </a:cxn>
                <a:cxn ang="0">
                  <a:pos x="31" y="30"/>
                </a:cxn>
                <a:cxn ang="0">
                  <a:pos x="35" y="25"/>
                </a:cxn>
                <a:cxn ang="0">
                  <a:pos x="36" y="20"/>
                </a:cxn>
                <a:cxn ang="0">
                  <a:pos x="35" y="14"/>
                </a:cxn>
                <a:cxn ang="0">
                  <a:pos x="31" y="9"/>
                </a:cxn>
                <a:cxn ang="0">
                  <a:pos x="25" y="6"/>
                </a:cxn>
                <a:cxn ang="0">
                  <a:pos x="18" y="5"/>
                </a:cxn>
                <a:cxn ang="0">
                  <a:pos x="10" y="6"/>
                </a:cxn>
                <a:cxn ang="0">
                  <a:pos x="3" y="11"/>
                </a:cxn>
                <a:cxn ang="0">
                  <a:pos x="0" y="7"/>
                </a:cxn>
                <a:cxn ang="0">
                  <a:pos x="8" y="2"/>
                </a:cxn>
                <a:cxn ang="0">
                  <a:pos x="18" y="0"/>
                </a:cxn>
                <a:cxn ang="0">
                  <a:pos x="27" y="2"/>
                </a:cxn>
                <a:cxn ang="0">
                  <a:pos x="34" y="6"/>
                </a:cxn>
                <a:cxn ang="0">
                  <a:pos x="39" y="12"/>
                </a:cxn>
                <a:cxn ang="0">
                  <a:pos x="41" y="20"/>
                </a:cxn>
                <a:cxn ang="0">
                  <a:pos x="37" y="30"/>
                </a:cxn>
                <a:cxn ang="0">
                  <a:pos x="28" y="37"/>
                </a:cxn>
                <a:cxn ang="0">
                  <a:pos x="37" y="45"/>
                </a:cxn>
                <a:cxn ang="0">
                  <a:pos x="40" y="55"/>
                </a:cxn>
                <a:cxn ang="0">
                  <a:pos x="39" y="63"/>
                </a:cxn>
                <a:cxn ang="0">
                  <a:pos x="34" y="70"/>
                </a:cxn>
                <a:cxn ang="0">
                  <a:pos x="27" y="75"/>
                </a:cxn>
                <a:cxn ang="0">
                  <a:pos x="18" y="76"/>
                </a:cxn>
                <a:cxn ang="0">
                  <a:pos x="8" y="74"/>
                </a:cxn>
                <a:cxn ang="0">
                  <a:pos x="0" y="69"/>
                </a:cxn>
                <a:cxn ang="0">
                  <a:pos x="3" y="65"/>
                </a:cxn>
              </a:cxnLst>
              <a:rect l="0" t="0" r="r" b="b"/>
              <a:pathLst>
                <a:path w="41" h="76">
                  <a:moveTo>
                    <a:pt x="3" y="65"/>
                  </a:moveTo>
                  <a:cubicBezTo>
                    <a:pt x="5" y="67"/>
                    <a:pt x="7" y="69"/>
                    <a:pt x="10" y="70"/>
                  </a:cubicBezTo>
                  <a:cubicBezTo>
                    <a:pt x="12" y="71"/>
                    <a:pt x="15" y="72"/>
                    <a:pt x="18" y="72"/>
                  </a:cubicBezTo>
                  <a:cubicBezTo>
                    <a:pt x="20" y="72"/>
                    <a:pt x="23" y="71"/>
                    <a:pt x="25" y="70"/>
                  </a:cubicBezTo>
                  <a:cubicBezTo>
                    <a:pt x="27" y="70"/>
                    <a:pt x="29" y="68"/>
                    <a:pt x="31" y="67"/>
                  </a:cubicBezTo>
                  <a:cubicBezTo>
                    <a:pt x="32" y="65"/>
                    <a:pt x="34" y="64"/>
                    <a:pt x="35" y="62"/>
                  </a:cubicBezTo>
                  <a:cubicBezTo>
                    <a:pt x="35" y="60"/>
                    <a:pt x="36" y="58"/>
                    <a:pt x="36" y="55"/>
                  </a:cubicBezTo>
                  <a:cubicBezTo>
                    <a:pt x="36" y="53"/>
                    <a:pt x="36" y="51"/>
                    <a:pt x="35" y="49"/>
                  </a:cubicBezTo>
                  <a:cubicBezTo>
                    <a:pt x="34" y="48"/>
                    <a:pt x="33" y="46"/>
                    <a:pt x="31" y="45"/>
                  </a:cubicBezTo>
                  <a:cubicBezTo>
                    <a:pt x="30" y="43"/>
                    <a:pt x="28" y="42"/>
                    <a:pt x="26" y="41"/>
                  </a:cubicBezTo>
                  <a:cubicBezTo>
                    <a:pt x="24" y="40"/>
                    <a:pt x="22" y="40"/>
                    <a:pt x="19" y="39"/>
                  </a:cubicBezTo>
                  <a:cubicBezTo>
                    <a:pt x="9" y="39"/>
                    <a:pt x="9" y="39"/>
                    <a:pt x="9" y="39"/>
                  </a:cubicBezTo>
                  <a:cubicBezTo>
                    <a:pt x="9" y="35"/>
                    <a:pt x="9" y="35"/>
                    <a:pt x="9" y="35"/>
                  </a:cubicBezTo>
                  <a:cubicBezTo>
                    <a:pt x="19" y="35"/>
                    <a:pt x="19" y="35"/>
                    <a:pt x="19" y="35"/>
                  </a:cubicBezTo>
                  <a:cubicBezTo>
                    <a:pt x="22" y="35"/>
                    <a:pt x="24" y="34"/>
                    <a:pt x="26" y="33"/>
                  </a:cubicBezTo>
                  <a:cubicBezTo>
                    <a:pt x="28" y="32"/>
                    <a:pt x="30" y="31"/>
                    <a:pt x="31" y="30"/>
                  </a:cubicBezTo>
                  <a:cubicBezTo>
                    <a:pt x="33" y="29"/>
                    <a:pt x="34" y="27"/>
                    <a:pt x="35" y="25"/>
                  </a:cubicBezTo>
                  <a:cubicBezTo>
                    <a:pt x="36" y="24"/>
                    <a:pt x="36" y="22"/>
                    <a:pt x="36" y="20"/>
                  </a:cubicBezTo>
                  <a:cubicBezTo>
                    <a:pt x="36" y="18"/>
                    <a:pt x="36" y="16"/>
                    <a:pt x="35" y="14"/>
                  </a:cubicBezTo>
                  <a:cubicBezTo>
                    <a:pt x="34" y="12"/>
                    <a:pt x="32" y="10"/>
                    <a:pt x="31" y="9"/>
                  </a:cubicBezTo>
                  <a:cubicBezTo>
                    <a:pt x="29" y="8"/>
                    <a:pt x="27" y="7"/>
                    <a:pt x="25" y="6"/>
                  </a:cubicBezTo>
                  <a:cubicBezTo>
                    <a:pt x="23" y="5"/>
                    <a:pt x="21" y="5"/>
                    <a:pt x="18" y="5"/>
                  </a:cubicBezTo>
                  <a:cubicBezTo>
                    <a:pt x="15" y="5"/>
                    <a:pt x="12" y="5"/>
                    <a:pt x="10" y="6"/>
                  </a:cubicBezTo>
                  <a:cubicBezTo>
                    <a:pt x="7" y="7"/>
                    <a:pt x="5" y="9"/>
                    <a:pt x="3" y="11"/>
                  </a:cubicBezTo>
                  <a:cubicBezTo>
                    <a:pt x="0" y="7"/>
                    <a:pt x="0" y="7"/>
                    <a:pt x="0" y="7"/>
                  </a:cubicBezTo>
                  <a:cubicBezTo>
                    <a:pt x="2" y="5"/>
                    <a:pt x="5" y="3"/>
                    <a:pt x="8" y="2"/>
                  </a:cubicBezTo>
                  <a:cubicBezTo>
                    <a:pt x="11" y="1"/>
                    <a:pt x="15" y="0"/>
                    <a:pt x="18" y="0"/>
                  </a:cubicBezTo>
                  <a:cubicBezTo>
                    <a:pt x="21" y="0"/>
                    <a:pt x="24" y="1"/>
                    <a:pt x="27" y="2"/>
                  </a:cubicBezTo>
                  <a:cubicBezTo>
                    <a:pt x="30" y="3"/>
                    <a:pt x="32" y="4"/>
                    <a:pt x="34" y="6"/>
                  </a:cubicBezTo>
                  <a:cubicBezTo>
                    <a:pt x="36" y="8"/>
                    <a:pt x="38" y="10"/>
                    <a:pt x="39" y="12"/>
                  </a:cubicBezTo>
                  <a:cubicBezTo>
                    <a:pt x="40" y="15"/>
                    <a:pt x="41" y="17"/>
                    <a:pt x="41" y="20"/>
                  </a:cubicBezTo>
                  <a:cubicBezTo>
                    <a:pt x="41" y="24"/>
                    <a:pt x="40" y="27"/>
                    <a:pt x="37" y="30"/>
                  </a:cubicBezTo>
                  <a:cubicBezTo>
                    <a:pt x="35" y="33"/>
                    <a:pt x="32" y="36"/>
                    <a:pt x="28" y="37"/>
                  </a:cubicBezTo>
                  <a:cubicBezTo>
                    <a:pt x="32" y="39"/>
                    <a:pt x="35" y="41"/>
                    <a:pt x="37" y="45"/>
                  </a:cubicBezTo>
                  <a:cubicBezTo>
                    <a:pt x="39" y="48"/>
                    <a:pt x="40" y="51"/>
                    <a:pt x="40" y="55"/>
                  </a:cubicBezTo>
                  <a:cubicBezTo>
                    <a:pt x="40" y="58"/>
                    <a:pt x="40" y="61"/>
                    <a:pt x="39" y="63"/>
                  </a:cubicBezTo>
                  <a:cubicBezTo>
                    <a:pt x="38" y="66"/>
                    <a:pt x="36" y="68"/>
                    <a:pt x="34" y="70"/>
                  </a:cubicBezTo>
                  <a:cubicBezTo>
                    <a:pt x="32" y="72"/>
                    <a:pt x="29" y="73"/>
                    <a:pt x="27" y="75"/>
                  </a:cubicBezTo>
                  <a:cubicBezTo>
                    <a:pt x="24" y="76"/>
                    <a:pt x="21" y="76"/>
                    <a:pt x="18" y="76"/>
                  </a:cubicBezTo>
                  <a:cubicBezTo>
                    <a:pt x="14" y="76"/>
                    <a:pt x="11" y="75"/>
                    <a:pt x="8" y="74"/>
                  </a:cubicBezTo>
                  <a:cubicBezTo>
                    <a:pt x="5" y="73"/>
                    <a:pt x="2" y="71"/>
                    <a:pt x="0" y="69"/>
                  </a:cubicBezTo>
                  <a:lnTo>
                    <a:pt x="3"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6" name="组合 2496"/>
          <p:cNvGrpSpPr/>
          <p:nvPr/>
        </p:nvGrpSpPr>
        <p:grpSpPr>
          <a:xfrm>
            <a:off x="2653174" y="915988"/>
            <a:ext cx="1857388" cy="1298572"/>
            <a:chOff x="2214546" y="915988"/>
            <a:chExt cx="1857388" cy="1298572"/>
          </a:xfrm>
        </p:grpSpPr>
        <p:sp>
          <p:nvSpPr>
            <p:cNvPr id="47" name="Freeform 7"/>
            <p:cNvSpPr>
              <a:spLocks/>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Freeform 12"/>
            <p:cNvSpPr>
              <a:spLocks/>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4709745"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6260794" y="2349500"/>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314865"/>
                </a:solidFill>
                <a:effectLst/>
                <a:uLnTx/>
                <a:uFillTx/>
                <a:latin typeface="Arial"/>
                <a:ea typeface="微软雅黑" pitchFamily="34" charset="-122"/>
                <a:cs typeface="+mn-cs"/>
              </a:rPr>
              <a:t>比赛过程</a:t>
            </a:r>
          </a:p>
        </p:txBody>
      </p:sp>
      <p:sp>
        <p:nvSpPr>
          <p:cNvPr id="32" name="TextBox 2475">
            <a:extLst>
              <a:ext uri="{FF2B5EF4-FFF2-40B4-BE49-F238E27FC236}">
                <a16:creationId xmlns:a16="http://schemas.microsoft.com/office/drawing/2014/main" id="{378A0671-58C4-4CE9-954A-FF4DB960DD01}"/>
              </a:ext>
            </a:extLst>
          </p:cNvPr>
          <p:cNvSpPr txBox="1"/>
          <p:nvPr/>
        </p:nvSpPr>
        <p:spPr>
          <a:xfrm>
            <a:off x="1820844" y="3901979"/>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模型选取</a:t>
            </a:r>
          </a:p>
        </p:txBody>
      </p:sp>
      <p:sp>
        <p:nvSpPr>
          <p:cNvPr id="33" name="TextBox 2475">
            <a:extLst>
              <a:ext uri="{FF2B5EF4-FFF2-40B4-BE49-F238E27FC236}">
                <a16:creationId xmlns:a16="http://schemas.microsoft.com/office/drawing/2014/main" id="{EE32C4E9-F775-4C07-98B9-07035EBFFA7E}"/>
              </a:ext>
            </a:extLst>
          </p:cNvPr>
          <p:cNvSpPr txBox="1"/>
          <p:nvPr/>
        </p:nvSpPr>
        <p:spPr>
          <a:xfrm>
            <a:off x="2902413" y="957252"/>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训练模型</a:t>
            </a:r>
          </a:p>
        </p:txBody>
      </p:sp>
      <p:sp>
        <p:nvSpPr>
          <p:cNvPr id="34" name="TextBox 2475">
            <a:extLst>
              <a:ext uri="{FF2B5EF4-FFF2-40B4-BE49-F238E27FC236}">
                <a16:creationId xmlns:a16="http://schemas.microsoft.com/office/drawing/2014/main" id="{20805F43-24CE-4BCA-AFC8-4E679BC54FD3}"/>
              </a:ext>
            </a:extLst>
          </p:cNvPr>
          <p:cNvSpPr txBox="1"/>
          <p:nvPr/>
        </p:nvSpPr>
        <p:spPr>
          <a:xfrm>
            <a:off x="4280323" y="3901979"/>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调整思路</a:t>
            </a:r>
          </a:p>
        </p:txBody>
      </p:sp>
      <p:sp>
        <p:nvSpPr>
          <p:cNvPr id="37" name="TextBox 2475">
            <a:extLst>
              <a:ext uri="{FF2B5EF4-FFF2-40B4-BE49-F238E27FC236}">
                <a16:creationId xmlns:a16="http://schemas.microsoft.com/office/drawing/2014/main" id="{67FDE70D-EB44-4992-8BEC-6C71140A5668}"/>
              </a:ext>
            </a:extLst>
          </p:cNvPr>
          <p:cNvSpPr txBox="1"/>
          <p:nvPr/>
        </p:nvSpPr>
        <p:spPr>
          <a:xfrm>
            <a:off x="5759934" y="957252"/>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优化模型</a:t>
            </a:r>
          </a:p>
        </p:txBody>
      </p:sp>
    </p:spTree>
    <p:extLst>
      <p:ext uri="{BB962C8B-B14F-4D97-AF65-F5344CB8AC3E}">
        <p14:creationId xmlns:p14="http://schemas.microsoft.com/office/powerpoint/2010/main" val="3050727758"/>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0-#ppt_w/2"/>
                                              </p:val>
                                            </p:tav>
                                            <p:tav tm="100000">
                                              <p:val>
                                                <p:strVal val="#ppt_x"/>
                                              </p:val>
                                            </p:tav>
                                          </p:tavLst>
                                        </p:anim>
                                        <p:anim calcmode="lin" valueType="num">
                                          <p:cBhvr additive="base">
                                            <p:cTn id="21" dur="500" fill="hold"/>
                                            <p:tgtEl>
                                              <p:spTgt spid="41"/>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2" presetClass="entr" presetSubtype="4"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500" fill="hold"/>
                                            <p:tgtEl>
                                              <p:spTgt spid="65"/>
                                            </p:tgtEl>
                                            <p:attrNameLst>
                                              <p:attrName>ppt_x</p:attrName>
                                            </p:attrNameLst>
                                          </p:cBhvr>
                                          <p:tavLst>
                                            <p:tav tm="0">
                                              <p:val>
                                                <p:strVal val="#ppt_x"/>
                                              </p:val>
                                            </p:tav>
                                            <p:tav tm="100000">
                                              <p:val>
                                                <p:strVal val="#ppt_x"/>
                                              </p:val>
                                            </p:tav>
                                          </p:tavLst>
                                        </p:anim>
                                        <p:anim calcmode="lin" valueType="num">
                                          <p:cBhvr additive="base">
                                            <p:cTn id="33" dur="500" fill="hold"/>
                                            <p:tgtEl>
                                              <p:spTgt spid="65"/>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2" presetClass="entr" presetSubtype="1"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ppt_x"/>
                                              </p:val>
                                            </p:tav>
                                            <p:tav tm="100000">
                                              <p:val>
                                                <p:strVal val="#ppt_x"/>
                                              </p:val>
                                            </p:tav>
                                          </p:tavLst>
                                        </p:anim>
                                        <p:anim calcmode="lin" valueType="num">
                                          <p:cBhvr additive="base">
                                            <p:cTn id="41" dur="500" fill="hold"/>
                                            <p:tgtEl>
                                              <p:spTgt spid="63"/>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2" presetClass="entr" presetSubtype="4"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ppt_x"/>
                                              </p:val>
                                            </p:tav>
                                            <p:tav tm="100000">
                                              <p:val>
                                                <p:strVal val="#ppt_x"/>
                                              </p:val>
                                            </p:tav>
                                          </p:tavLst>
                                        </p:anim>
                                        <p:anim calcmode="lin" valueType="num">
                                          <p:cBhvr additive="base">
                                            <p:cTn id="49" dur="500" fill="hold"/>
                                            <p:tgtEl>
                                              <p:spTgt spid="66"/>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0-#ppt_w/2"/>
                                              </p:val>
                                            </p:tav>
                                            <p:tav tm="100000">
                                              <p:val>
                                                <p:strVal val="#ppt_x"/>
                                              </p:val>
                                            </p:tav>
                                          </p:tavLst>
                                        </p:anim>
                                        <p:anim calcmode="lin" valueType="num">
                                          <p:cBhvr additive="base">
                                            <p:cTn id="21" dur="500" fill="hold"/>
                                            <p:tgtEl>
                                              <p:spTgt spid="41"/>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2" presetClass="entr" presetSubtype="4"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additive="base">
                                            <p:cTn id="32" dur="500" fill="hold"/>
                                            <p:tgtEl>
                                              <p:spTgt spid="65"/>
                                            </p:tgtEl>
                                            <p:attrNameLst>
                                              <p:attrName>ppt_x</p:attrName>
                                            </p:attrNameLst>
                                          </p:cBhvr>
                                          <p:tavLst>
                                            <p:tav tm="0">
                                              <p:val>
                                                <p:strVal val="#ppt_x"/>
                                              </p:val>
                                            </p:tav>
                                            <p:tav tm="100000">
                                              <p:val>
                                                <p:strVal val="#ppt_x"/>
                                              </p:val>
                                            </p:tav>
                                          </p:tavLst>
                                        </p:anim>
                                        <p:anim calcmode="lin" valueType="num">
                                          <p:cBhvr additive="base">
                                            <p:cTn id="33" dur="500" fill="hold"/>
                                            <p:tgtEl>
                                              <p:spTgt spid="65"/>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2" presetClass="entr" presetSubtype="1"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fill="hold"/>
                                            <p:tgtEl>
                                              <p:spTgt spid="63"/>
                                            </p:tgtEl>
                                            <p:attrNameLst>
                                              <p:attrName>ppt_x</p:attrName>
                                            </p:attrNameLst>
                                          </p:cBhvr>
                                          <p:tavLst>
                                            <p:tav tm="0">
                                              <p:val>
                                                <p:strVal val="#ppt_x"/>
                                              </p:val>
                                            </p:tav>
                                            <p:tav tm="100000">
                                              <p:val>
                                                <p:strVal val="#ppt_x"/>
                                              </p:val>
                                            </p:tav>
                                          </p:tavLst>
                                        </p:anim>
                                        <p:anim calcmode="lin" valueType="num">
                                          <p:cBhvr additive="base">
                                            <p:cTn id="41" dur="500" fill="hold"/>
                                            <p:tgtEl>
                                              <p:spTgt spid="63"/>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2" presetClass="entr" presetSubtype="4" fill="hold" nodeType="withEffect">
                                      <p:stCondLst>
                                        <p:cond delay="0"/>
                                      </p:stCondLst>
                                      <p:childTnLst>
                                        <p:set>
                                          <p:cBhvr>
                                            <p:cTn id="47" dur="1" fill="hold">
                                              <p:stCondLst>
                                                <p:cond delay="0"/>
                                              </p:stCondLst>
                                            </p:cTn>
                                            <p:tgtEl>
                                              <p:spTgt spid="66"/>
                                            </p:tgtEl>
                                            <p:attrNameLst>
                                              <p:attrName>style.visibility</p:attrName>
                                            </p:attrNameLst>
                                          </p:cBhvr>
                                          <p:to>
                                            <p:strVal val="visible"/>
                                          </p:to>
                                        </p:set>
                                        <p:anim calcmode="lin" valueType="num">
                                          <p:cBhvr additive="base">
                                            <p:cTn id="48" dur="500" fill="hold"/>
                                            <p:tgtEl>
                                              <p:spTgt spid="66"/>
                                            </p:tgtEl>
                                            <p:attrNameLst>
                                              <p:attrName>ppt_x</p:attrName>
                                            </p:attrNameLst>
                                          </p:cBhvr>
                                          <p:tavLst>
                                            <p:tav tm="0">
                                              <p:val>
                                                <p:strVal val="#ppt_x"/>
                                              </p:val>
                                            </p:tav>
                                            <p:tav tm="100000">
                                              <p:val>
                                                <p:strVal val="#ppt_x"/>
                                              </p:val>
                                            </p:tav>
                                          </p:tavLst>
                                        </p:anim>
                                        <p:anim calcmode="lin" valueType="num">
                                          <p:cBhvr additive="base">
                                            <p:cTn id="49" dur="500" fill="hold"/>
                                            <p:tgtEl>
                                              <p:spTgt spid="66"/>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p:ext uri="{E180D4A7-C9FB-4DFB-919C-405C955672EB}">
      <p14:showEvtLst xmlns:p14="http://schemas.microsoft.com/office/powerpoint/2010/main">
        <p14:playEvt time="0" objId="2"/>
        <p14:stopEvt time="14432"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849638" y="627534"/>
            <a:ext cx="800219" cy="338554"/>
          </a:xfrm>
          <a:prstGeom prst="rect">
            <a:avLst/>
          </a:prstGeom>
          <a:noFill/>
        </p:spPr>
        <p:txBody>
          <a:bodyPr wrap="none" rtlCol="0">
            <a:spAutoFit/>
          </a:bodyPr>
          <a:lstStyle/>
          <a:p>
            <a:r>
              <a:rPr lang="zh-CN" altLang="en-US" sz="1600" b="1" dirty="0">
                <a:solidFill>
                  <a:srgbClr val="314865"/>
                </a:solidFill>
                <a:ea typeface="微软雅黑" pitchFamily="34" charset="-122"/>
              </a:rPr>
              <a:t>欠采样</a:t>
            </a:r>
          </a:p>
        </p:txBody>
      </p:sp>
      <p:sp>
        <p:nvSpPr>
          <p:cNvPr id="35" name="TextBox 34"/>
          <p:cNvSpPr txBox="1"/>
          <p:nvPr/>
        </p:nvSpPr>
        <p:spPr>
          <a:xfrm>
            <a:off x="3849639" y="1162948"/>
            <a:ext cx="4314000" cy="738664"/>
          </a:xfrm>
          <a:prstGeom prst="rect">
            <a:avLst/>
          </a:prstGeom>
          <a:noFill/>
        </p:spPr>
        <p:txBody>
          <a:bodyPr wrap="square" rtlCol="0">
            <a:spAutoFit/>
          </a:bodyPr>
          <a:lstStyle/>
          <a:p>
            <a:r>
              <a:rPr lang="zh-CN" altLang="en-US" sz="1400" dirty="0">
                <a:latin typeface="+mj-ea"/>
                <a:ea typeface="+mj-ea"/>
              </a:rPr>
              <a:t>通过随机丢弃一些样本，保持每个类的最大数量不超过</a:t>
            </a:r>
            <a:r>
              <a:rPr lang="en-US" altLang="zh-CN" sz="1400" dirty="0">
                <a:latin typeface="+mj-ea"/>
                <a:ea typeface="+mj-ea"/>
              </a:rPr>
              <a:t>250</a:t>
            </a:r>
            <a:r>
              <a:rPr lang="zh-CN" altLang="en-US" sz="1400" dirty="0">
                <a:latin typeface="+mj-ea"/>
                <a:ea typeface="+mj-ea"/>
              </a:rPr>
              <a:t>个，来对这些类进行欠采样。这种策略可以缓解类别不平衡问题和数据冗余问题，加快训练过程。</a:t>
            </a:r>
          </a:p>
        </p:txBody>
      </p:sp>
      <p:sp>
        <p:nvSpPr>
          <p:cNvPr id="36" name="矩形 35"/>
          <p:cNvSpPr/>
          <p:nvPr/>
        </p:nvSpPr>
        <p:spPr>
          <a:xfrm>
            <a:off x="3849638" y="1038096"/>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TextBox 36"/>
          <p:cNvSpPr txBox="1"/>
          <p:nvPr/>
        </p:nvSpPr>
        <p:spPr>
          <a:xfrm>
            <a:off x="3849638" y="2184377"/>
            <a:ext cx="1210588" cy="338554"/>
          </a:xfrm>
          <a:prstGeom prst="rect">
            <a:avLst/>
          </a:prstGeom>
          <a:noFill/>
        </p:spPr>
        <p:txBody>
          <a:bodyPr wrap="none" rtlCol="0">
            <a:spAutoFit/>
          </a:bodyPr>
          <a:lstStyle/>
          <a:p>
            <a:r>
              <a:rPr lang="zh-CN" altLang="en-US" sz="1600" b="1" dirty="0">
                <a:solidFill>
                  <a:srgbClr val="314865"/>
                </a:solidFill>
                <a:ea typeface="微软雅黑" pitchFamily="34" charset="-122"/>
              </a:rPr>
              <a:t>加入正则项</a:t>
            </a:r>
          </a:p>
        </p:txBody>
      </p:sp>
      <p:sp>
        <p:nvSpPr>
          <p:cNvPr id="38" name="TextBox 37"/>
          <p:cNvSpPr txBox="1"/>
          <p:nvPr/>
        </p:nvSpPr>
        <p:spPr>
          <a:xfrm>
            <a:off x="3849638" y="2719791"/>
            <a:ext cx="4314001" cy="523220"/>
          </a:xfrm>
          <a:prstGeom prst="rect">
            <a:avLst/>
          </a:prstGeom>
          <a:noFill/>
        </p:spPr>
        <p:txBody>
          <a:bodyPr wrap="square" rtlCol="0">
            <a:spAutoFit/>
          </a:bodyPr>
          <a:lstStyle/>
          <a:p>
            <a:r>
              <a:rPr lang="zh-CN" altLang="en-US" sz="1400" dirty="0">
                <a:ea typeface="微软雅黑" pitchFamily="34" charset="-122"/>
              </a:rPr>
              <a:t>通过加入</a:t>
            </a:r>
            <a:r>
              <a:rPr lang="en-US" altLang="zh-CN" sz="1400" dirty="0">
                <a:ea typeface="微软雅黑" pitchFamily="34" charset="-122"/>
              </a:rPr>
              <a:t>L2</a:t>
            </a:r>
            <a:r>
              <a:rPr lang="zh-CN" altLang="en-US" sz="1400" dirty="0">
                <a:ea typeface="微软雅黑" pitchFamily="34" charset="-122"/>
              </a:rPr>
              <a:t>正则项，提高了泛化能力，降低了噪声数据的影响。</a:t>
            </a:r>
          </a:p>
        </p:txBody>
      </p:sp>
      <p:sp>
        <p:nvSpPr>
          <p:cNvPr id="39" name="矩形 38"/>
          <p:cNvSpPr/>
          <p:nvPr/>
        </p:nvSpPr>
        <p:spPr>
          <a:xfrm>
            <a:off x="3849638" y="2594939"/>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cxnSp>
        <p:nvCxnSpPr>
          <p:cNvPr id="25" name="直接连接符 2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优化模型</a:t>
            </a:r>
          </a:p>
        </p:txBody>
      </p:sp>
      <p:sp>
        <p:nvSpPr>
          <p:cNvPr id="22" name="矩形 21">
            <a:extLst>
              <a:ext uri="{FF2B5EF4-FFF2-40B4-BE49-F238E27FC236}">
                <a16:creationId xmlns:a16="http://schemas.microsoft.com/office/drawing/2014/main" id="{B7BFD0E1-EA3F-4867-B186-BFFABC800B83}"/>
              </a:ext>
            </a:extLst>
          </p:cNvPr>
          <p:cNvSpPr/>
          <p:nvPr/>
        </p:nvSpPr>
        <p:spPr>
          <a:xfrm>
            <a:off x="1877104" y="653535"/>
            <a:ext cx="1250577" cy="384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cxnSp>
        <p:nvCxnSpPr>
          <p:cNvPr id="23" name="直接箭头连接符 22">
            <a:extLst>
              <a:ext uri="{FF2B5EF4-FFF2-40B4-BE49-F238E27FC236}">
                <a16:creationId xmlns:a16="http://schemas.microsoft.com/office/drawing/2014/main" id="{087C8D55-D226-4524-A95D-E1B4F5583C24}"/>
              </a:ext>
            </a:extLst>
          </p:cNvPr>
          <p:cNvCxnSpPr>
            <a:cxnSpLocks/>
            <a:stCxn id="22" idx="2"/>
            <a:endCxn id="24" idx="0"/>
          </p:cNvCxnSpPr>
          <p:nvPr/>
        </p:nvCxnSpPr>
        <p:spPr>
          <a:xfrm>
            <a:off x="2502393" y="1038096"/>
            <a:ext cx="1" cy="981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9A4C99C1-DA7B-4768-BFA2-5B3B74F52D98}"/>
              </a:ext>
            </a:extLst>
          </p:cNvPr>
          <p:cNvSpPr/>
          <p:nvPr/>
        </p:nvSpPr>
        <p:spPr>
          <a:xfrm>
            <a:off x="1877105" y="2020089"/>
            <a:ext cx="1250577" cy="5015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特征工程</a:t>
            </a:r>
            <a:endParaRPr lang="en-US" altLang="zh-CN" dirty="0"/>
          </a:p>
          <a:p>
            <a:pPr algn="ctr"/>
            <a:r>
              <a:rPr lang="zh-CN" altLang="en-US" dirty="0"/>
              <a:t>（</a:t>
            </a:r>
            <a:r>
              <a:rPr lang="en-US" altLang="zh-CN" dirty="0"/>
              <a:t>Backbone</a:t>
            </a:r>
            <a:r>
              <a:rPr lang="zh-CN" altLang="en-US" dirty="0"/>
              <a:t>）</a:t>
            </a:r>
          </a:p>
        </p:txBody>
      </p:sp>
      <p:cxnSp>
        <p:nvCxnSpPr>
          <p:cNvPr id="28" name="直接箭头连接符 27">
            <a:extLst>
              <a:ext uri="{FF2B5EF4-FFF2-40B4-BE49-F238E27FC236}">
                <a16:creationId xmlns:a16="http://schemas.microsoft.com/office/drawing/2014/main" id="{F15D2F4F-1D21-4345-9ED3-635FF56B7374}"/>
              </a:ext>
            </a:extLst>
          </p:cNvPr>
          <p:cNvCxnSpPr>
            <a:cxnSpLocks/>
            <a:stCxn id="24" idx="2"/>
            <a:endCxn id="29" idx="0"/>
          </p:cNvCxnSpPr>
          <p:nvPr/>
        </p:nvCxnSpPr>
        <p:spPr>
          <a:xfrm>
            <a:off x="2502394" y="2521685"/>
            <a:ext cx="0" cy="270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5FEBB57-FB04-42E5-B0E2-47B7FF3E3E14}"/>
              </a:ext>
            </a:extLst>
          </p:cNvPr>
          <p:cNvSpPr/>
          <p:nvPr/>
        </p:nvSpPr>
        <p:spPr>
          <a:xfrm>
            <a:off x="1877105" y="2792443"/>
            <a:ext cx="1250577" cy="5015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训练模型</a:t>
            </a:r>
            <a:endParaRPr lang="en-US" altLang="zh-CN" dirty="0"/>
          </a:p>
          <a:p>
            <a:pPr algn="ctr"/>
            <a:r>
              <a:rPr lang="zh-CN" altLang="en-US" dirty="0"/>
              <a:t>（微调</a:t>
            </a:r>
            <a:r>
              <a:rPr lang="en-US" altLang="zh-CN" dirty="0"/>
              <a:t>head</a:t>
            </a:r>
            <a:r>
              <a:rPr lang="zh-CN" altLang="en-US" dirty="0"/>
              <a:t>）</a:t>
            </a:r>
          </a:p>
        </p:txBody>
      </p:sp>
      <p:cxnSp>
        <p:nvCxnSpPr>
          <p:cNvPr id="30" name="直接箭头连接符 29">
            <a:extLst>
              <a:ext uri="{FF2B5EF4-FFF2-40B4-BE49-F238E27FC236}">
                <a16:creationId xmlns:a16="http://schemas.microsoft.com/office/drawing/2014/main" id="{203C6831-7297-4193-B263-9B999244829A}"/>
              </a:ext>
            </a:extLst>
          </p:cNvPr>
          <p:cNvCxnSpPr>
            <a:cxnSpLocks/>
            <a:stCxn id="29" idx="2"/>
            <a:endCxn id="31" idx="0"/>
          </p:cNvCxnSpPr>
          <p:nvPr/>
        </p:nvCxnSpPr>
        <p:spPr>
          <a:xfrm flipH="1">
            <a:off x="2502392" y="3294039"/>
            <a:ext cx="2" cy="811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矩形 30">
            <a:extLst>
              <a:ext uri="{FF2B5EF4-FFF2-40B4-BE49-F238E27FC236}">
                <a16:creationId xmlns:a16="http://schemas.microsoft.com/office/drawing/2014/main" id="{AEE9A233-4244-46EB-B404-6BAD43C574F4}"/>
              </a:ext>
            </a:extLst>
          </p:cNvPr>
          <p:cNvSpPr/>
          <p:nvPr/>
        </p:nvSpPr>
        <p:spPr>
          <a:xfrm>
            <a:off x="1877103" y="4105404"/>
            <a:ext cx="1250577" cy="384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测试模型</a:t>
            </a:r>
          </a:p>
        </p:txBody>
      </p:sp>
      <p:sp>
        <p:nvSpPr>
          <p:cNvPr id="2" name="箭头: 右 1">
            <a:extLst>
              <a:ext uri="{FF2B5EF4-FFF2-40B4-BE49-F238E27FC236}">
                <a16:creationId xmlns:a16="http://schemas.microsoft.com/office/drawing/2014/main" id="{933688B2-CF79-427A-B6B4-877D76CD975F}"/>
              </a:ext>
            </a:extLst>
          </p:cNvPr>
          <p:cNvSpPr/>
          <p:nvPr/>
        </p:nvSpPr>
        <p:spPr>
          <a:xfrm rot="10800000">
            <a:off x="3236181" y="795130"/>
            <a:ext cx="421419" cy="170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42FDFF06-DD44-4F1A-9C26-15B05F3D9AC7}"/>
              </a:ext>
            </a:extLst>
          </p:cNvPr>
          <p:cNvSpPr/>
          <p:nvPr/>
        </p:nvSpPr>
        <p:spPr>
          <a:xfrm rot="10800000">
            <a:off x="3277950" y="2185413"/>
            <a:ext cx="421419" cy="170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547E5BD9-1EDF-4082-9CD7-DAFE1250BDF0}"/>
              </a:ext>
            </a:extLst>
          </p:cNvPr>
          <p:cNvSpPr/>
          <p:nvPr/>
        </p:nvSpPr>
        <p:spPr>
          <a:xfrm rot="10800000">
            <a:off x="3277950" y="2895927"/>
            <a:ext cx="421419" cy="170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6712967"/>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14:bounceEnd="52000">
                                          <p:cBhvr additive="base">
                                            <p:cTn id="15" dur="500" fill="hold"/>
                                            <p:tgtEl>
                                              <p:spTgt spid="2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27"/>
                                            </p:tgtEl>
                                            <p:attrNameLst>
                                              <p:attrName>ppt_y</p:attrName>
                                            </p:attrNameLst>
                                          </p:cBhvr>
                                          <p:tavLst>
                                            <p:tav tm="0">
                                              <p:val>
                                                <p:strVal val="0-#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par>
                                    <p:cTn id="32" presetID="16" presetClass="entr" presetSubtype="21"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27" grpId="0"/>
          <p:bldP spid="22" grpId="0" animBg="1"/>
          <p:bldP spid="24" grpId="0" animBg="1"/>
          <p:bldP spid="29" grpId="0" animBg="1"/>
          <p:bldP spid="31" grpId="0" animBg="1"/>
          <p:bldP spid="2" grpId="0" animBg="1"/>
          <p:bldP spid="32" grpId="0" animBg="1"/>
          <p:bldP spid="3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par>
                                    <p:cTn id="32" presetID="16" presetClass="entr" presetSubtype="21"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27" grpId="0"/>
          <p:bldP spid="22" grpId="0" animBg="1"/>
          <p:bldP spid="24" grpId="0" animBg="1"/>
          <p:bldP spid="29" grpId="0" animBg="1"/>
          <p:bldP spid="31" grpId="0" animBg="1"/>
          <p:bldP spid="2" grpId="0" animBg="1"/>
          <p:bldP spid="32" grpId="0" animBg="1"/>
          <p:bldP spid="33" grpId="0" animBg="1"/>
        </p:bldLst>
      </p:timing>
    </mc:Fallback>
  </mc:AlternateContent>
  <p:extLst>
    <p:ext uri="{E180D4A7-C9FB-4DFB-919C-405C955672EB}">
      <p14:showEvtLst xmlns:p14="http://schemas.microsoft.com/office/powerpoint/2010/main">
        <p14:playEvt time="0" objId="2"/>
        <p14:stopEvt time="4622" objId="2"/>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4</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重难点详解</a:t>
            </a:r>
            <a:endParaRPr 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8140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数据预处理</a:t>
            </a:r>
          </a:p>
        </p:txBody>
      </p:sp>
      <p:pic>
        <p:nvPicPr>
          <p:cNvPr id="3" name="图片 2">
            <a:extLst>
              <a:ext uri="{FF2B5EF4-FFF2-40B4-BE49-F238E27FC236}">
                <a16:creationId xmlns:a16="http://schemas.microsoft.com/office/drawing/2014/main" id="{DF9200AC-9518-4BDC-BBBD-EB96021E2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332" y="614921"/>
            <a:ext cx="7402664" cy="792576"/>
          </a:xfrm>
          <a:prstGeom prst="rect">
            <a:avLst/>
          </a:prstGeom>
        </p:spPr>
      </p:pic>
      <p:sp>
        <p:nvSpPr>
          <p:cNvPr id="7" name="TextBox 6">
            <a:extLst>
              <a:ext uri="{FF2B5EF4-FFF2-40B4-BE49-F238E27FC236}">
                <a16:creationId xmlns:a16="http://schemas.microsoft.com/office/drawing/2014/main" id="{3CCFFFB4-DA85-4878-8AA3-ACC6F822D808}"/>
              </a:ext>
            </a:extLst>
          </p:cNvPr>
          <p:cNvSpPr txBox="1"/>
          <p:nvPr/>
        </p:nvSpPr>
        <p:spPr>
          <a:xfrm>
            <a:off x="1415332" y="1775602"/>
            <a:ext cx="7402664" cy="800668"/>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a:ea typeface="微软雅黑"/>
              </a:rPr>
              <a:t>图片通过</a:t>
            </a:r>
            <a:r>
              <a:rPr lang="en-US" altLang="zh-CN" sz="1260" dirty="0">
                <a:solidFill>
                  <a:schemeClr val="bg2">
                    <a:lumMod val="10000"/>
                  </a:schemeClr>
                </a:solidFill>
                <a:latin typeface="Calibri"/>
                <a:ea typeface="微软雅黑"/>
              </a:rPr>
              <a:t>cv2.imread</a:t>
            </a:r>
            <a:r>
              <a:rPr lang="zh-CN" altLang="en-US" sz="1260" dirty="0">
                <a:solidFill>
                  <a:schemeClr val="bg2">
                    <a:lumMod val="10000"/>
                  </a:schemeClr>
                </a:solidFill>
                <a:latin typeface="Calibri"/>
                <a:ea typeface="微软雅黑"/>
              </a:rPr>
              <a:t>函数读入。</a:t>
            </a:r>
            <a:endParaRPr lang="en-US" altLang="zh-CN" sz="1260" dirty="0">
              <a:solidFill>
                <a:schemeClr val="bg2">
                  <a:lumMod val="10000"/>
                </a:schemeClr>
              </a:solidFill>
              <a:latin typeface="Calibri"/>
              <a:ea typeface="微软雅黑"/>
            </a:endParaRPr>
          </a:p>
          <a:p>
            <a:pPr>
              <a:lnSpc>
                <a:spcPct val="125000"/>
              </a:lnSpc>
            </a:pPr>
            <a:r>
              <a:rPr lang="en-US" altLang="zh-CN" sz="1260" dirty="0">
                <a:solidFill>
                  <a:schemeClr val="bg2">
                    <a:lumMod val="10000"/>
                  </a:schemeClr>
                </a:solidFill>
                <a:latin typeface="Calibri"/>
                <a:ea typeface="微软雅黑"/>
              </a:rPr>
              <a:t>cv2.imread()</a:t>
            </a:r>
            <a:r>
              <a:rPr lang="zh-CN" altLang="en-US" sz="1260" dirty="0">
                <a:solidFill>
                  <a:schemeClr val="bg2">
                    <a:lumMod val="10000"/>
                  </a:schemeClr>
                </a:solidFill>
                <a:latin typeface="Calibri"/>
                <a:ea typeface="微软雅黑"/>
              </a:rPr>
              <a:t>读取图片后已多维数组的形式保存图片信息，前两维表示图片的像素坐标，最后一维表示图片的通道索引，具体图像的通道数由图片的格式来决定</a:t>
            </a:r>
          </a:p>
        </p:txBody>
      </p:sp>
      <p:sp>
        <p:nvSpPr>
          <p:cNvPr id="8" name="对角圆角矩形 3">
            <a:extLst>
              <a:ext uri="{FF2B5EF4-FFF2-40B4-BE49-F238E27FC236}">
                <a16:creationId xmlns:a16="http://schemas.microsoft.com/office/drawing/2014/main" id="{45944AAE-202E-485F-81BC-FC9CBE41CB84}"/>
              </a:ext>
            </a:extLst>
          </p:cNvPr>
          <p:cNvSpPr/>
          <p:nvPr/>
        </p:nvSpPr>
        <p:spPr>
          <a:xfrm>
            <a:off x="1480140" y="1451563"/>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读入图片</a:t>
            </a:r>
          </a:p>
        </p:txBody>
      </p:sp>
      <p:sp>
        <p:nvSpPr>
          <p:cNvPr id="12" name="TextBox 6">
            <a:extLst>
              <a:ext uri="{FF2B5EF4-FFF2-40B4-BE49-F238E27FC236}">
                <a16:creationId xmlns:a16="http://schemas.microsoft.com/office/drawing/2014/main" id="{09C2E215-1E80-45FF-87C9-9D117A538E99}"/>
              </a:ext>
            </a:extLst>
          </p:cNvPr>
          <p:cNvSpPr txBox="1"/>
          <p:nvPr/>
        </p:nvSpPr>
        <p:spPr>
          <a:xfrm>
            <a:off x="1415332" y="2910653"/>
            <a:ext cx="7402664" cy="2012539"/>
          </a:xfrm>
          <a:prstGeom prst="rect">
            <a:avLst/>
          </a:prstGeom>
          <a:noFill/>
        </p:spPr>
        <p:txBody>
          <a:bodyPr wrap="square" rtlCol="0">
            <a:spAutoFit/>
          </a:bodyPr>
          <a:lstStyle/>
          <a:p>
            <a:pPr>
              <a:lnSpc>
                <a:spcPct val="125000"/>
              </a:lnSpc>
            </a:pPr>
            <a:r>
              <a:rPr lang="en-US" altLang="zh-CN" sz="1260" dirty="0" err="1">
                <a:solidFill>
                  <a:schemeClr val="bg2">
                    <a:lumMod val="10000"/>
                  </a:schemeClr>
                </a:solidFill>
                <a:latin typeface="Calibri"/>
                <a:ea typeface="微软雅黑"/>
              </a:rPr>
              <a:t>transforms.ToPILImage</a:t>
            </a:r>
            <a:endParaRPr lang="en-US" altLang="zh-CN" sz="1260" dirty="0">
              <a:solidFill>
                <a:schemeClr val="bg2">
                  <a:lumMod val="10000"/>
                </a:schemeClr>
              </a:solidFill>
              <a:latin typeface="Calibri"/>
              <a:ea typeface="微软雅黑"/>
            </a:endParaRPr>
          </a:p>
          <a:p>
            <a:pPr>
              <a:lnSpc>
                <a:spcPct val="125000"/>
              </a:lnSpc>
            </a:pPr>
            <a:r>
              <a:rPr lang="zh-CN" altLang="en-US" sz="1260" dirty="0">
                <a:solidFill>
                  <a:schemeClr val="bg2">
                    <a:lumMod val="10000"/>
                  </a:schemeClr>
                </a:solidFill>
                <a:latin typeface="Calibri"/>
                <a:ea typeface="微软雅黑"/>
              </a:rPr>
              <a:t>功能：将</a:t>
            </a:r>
            <a:r>
              <a:rPr lang="en-US" altLang="zh-CN" sz="1260" dirty="0">
                <a:solidFill>
                  <a:schemeClr val="bg2">
                    <a:lumMod val="10000"/>
                  </a:schemeClr>
                </a:solidFill>
                <a:latin typeface="Calibri"/>
                <a:ea typeface="微软雅黑"/>
              </a:rPr>
              <a:t>tensor </a:t>
            </a:r>
            <a:r>
              <a:rPr lang="zh-CN" altLang="en-US" sz="1260" dirty="0">
                <a:solidFill>
                  <a:schemeClr val="bg2">
                    <a:lumMod val="10000"/>
                  </a:schemeClr>
                </a:solidFill>
                <a:latin typeface="Calibri"/>
                <a:ea typeface="微软雅黑"/>
              </a:rPr>
              <a:t>或者 </a:t>
            </a:r>
            <a:r>
              <a:rPr lang="en-US" altLang="zh-CN" sz="1260" dirty="0" err="1">
                <a:solidFill>
                  <a:schemeClr val="bg2">
                    <a:lumMod val="10000"/>
                  </a:schemeClr>
                </a:solidFill>
                <a:latin typeface="Calibri"/>
                <a:ea typeface="微软雅黑"/>
              </a:rPr>
              <a:t>ndarray</a:t>
            </a:r>
            <a:r>
              <a:rPr lang="zh-CN" altLang="en-US" sz="1260" dirty="0">
                <a:solidFill>
                  <a:schemeClr val="bg2">
                    <a:lumMod val="10000"/>
                  </a:schemeClr>
                </a:solidFill>
                <a:latin typeface="Calibri"/>
                <a:ea typeface="微软雅黑"/>
              </a:rPr>
              <a:t>的数据转换为 </a:t>
            </a:r>
            <a:r>
              <a:rPr lang="en-US" altLang="zh-CN" sz="1260" dirty="0">
                <a:solidFill>
                  <a:schemeClr val="bg2">
                    <a:lumMod val="10000"/>
                  </a:schemeClr>
                </a:solidFill>
                <a:latin typeface="Calibri"/>
                <a:ea typeface="微软雅黑"/>
              </a:rPr>
              <a:t>PIL Image </a:t>
            </a:r>
            <a:r>
              <a:rPr lang="zh-CN" altLang="en-US" sz="1260" dirty="0">
                <a:solidFill>
                  <a:schemeClr val="bg2">
                    <a:lumMod val="10000"/>
                  </a:schemeClr>
                </a:solidFill>
                <a:latin typeface="Calibri"/>
                <a:ea typeface="微软雅黑"/>
              </a:rPr>
              <a:t>类型数据</a:t>
            </a:r>
            <a:endParaRPr lang="en-US" altLang="zh-CN" sz="1260" dirty="0">
              <a:solidFill>
                <a:schemeClr val="bg2">
                  <a:lumMod val="10000"/>
                </a:schemeClr>
              </a:solidFill>
              <a:latin typeface="Calibri"/>
              <a:ea typeface="微软雅黑"/>
            </a:endParaRPr>
          </a:p>
          <a:p>
            <a:pPr>
              <a:lnSpc>
                <a:spcPct val="125000"/>
              </a:lnSpc>
            </a:pPr>
            <a:r>
              <a:rPr lang="zh-CN" altLang="en-US" sz="1260" dirty="0">
                <a:solidFill>
                  <a:schemeClr val="bg2">
                    <a:lumMod val="10000"/>
                  </a:schemeClr>
                </a:solidFill>
                <a:latin typeface="Calibri"/>
                <a:ea typeface="微软雅黑"/>
              </a:rPr>
              <a:t>随机长宽比裁剪 </a:t>
            </a:r>
            <a:r>
              <a:rPr lang="en-US" altLang="zh-CN" sz="1260" dirty="0" err="1">
                <a:solidFill>
                  <a:schemeClr val="bg2">
                    <a:lumMod val="10000"/>
                  </a:schemeClr>
                </a:solidFill>
                <a:latin typeface="Calibri"/>
                <a:ea typeface="微软雅黑"/>
              </a:rPr>
              <a:t>transforms.RandomResizedCrop</a:t>
            </a:r>
            <a:endParaRPr lang="en-US" altLang="zh-CN" sz="1260" dirty="0">
              <a:solidFill>
                <a:schemeClr val="bg2">
                  <a:lumMod val="10000"/>
                </a:schemeClr>
              </a:solidFill>
              <a:latin typeface="Calibri"/>
              <a:ea typeface="微软雅黑"/>
            </a:endParaRPr>
          </a:p>
          <a:p>
            <a:pPr>
              <a:lnSpc>
                <a:spcPct val="125000"/>
              </a:lnSpc>
            </a:pPr>
            <a:r>
              <a:rPr lang="zh-CN" altLang="en-US" sz="1260" dirty="0">
                <a:solidFill>
                  <a:schemeClr val="bg2">
                    <a:lumMod val="10000"/>
                  </a:schemeClr>
                </a:solidFill>
                <a:latin typeface="Calibri"/>
                <a:ea typeface="微软雅黑"/>
              </a:rPr>
              <a:t>功能：随机大小，随机长宽比裁剪原始图片，最后将图片</a:t>
            </a:r>
            <a:r>
              <a:rPr lang="en-US" altLang="zh-CN" sz="1260" dirty="0">
                <a:solidFill>
                  <a:schemeClr val="bg2">
                    <a:lumMod val="10000"/>
                  </a:schemeClr>
                </a:solidFill>
                <a:latin typeface="Calibri"/>
                <a:ea typeface="微软雅黑"/>
              </a:rPr>
              <a:t>resize</a:t>
            </a:r>
            <a:r>
              <a:rPr lang="zh-CN" altLang="en-US" sz="1260" dirty="0">
                <a:solidFill>
                  <a:schemeClr val="bg2">
                    <a:lumMod val="10000"/>
                  </a:schemeClr>
                </a:solidFill>
                <a:latin typeface="Calibri"/>
                <a:ea typeface="微软雅黑"/>
              </a:rPr>
              <a:t>到设定好的</a:t>
            </a:r>
            <a:r>
              <a:rPr lang="en-US" altLang="zh-CN" sz="1260" dirty="0">
                <a:solidFill>
                  <a:schemeClr val="bg2">
                    <a:lumMod val="10000"/>
                  </a:schemeClr>
                </a:solidFill>
                <a:latin typeface="Calibri"/>
                <a:ea typeface="微软雅黑"/>
              </a:rPr>
              <a:t>size</a:t>
            </a:r>
          </a:p>
          <a:p>
            <a:pPr>
              <a:lnSpc>
                <a:spcPct val="125000"/>
              </a:lnSpc>
            </a:pPr>
            <a:r>
              <a:rPr lang="zh-CN" altLang="en-US" sz="1260" dirty="0">
                <a:solidFill>
                  <a:schemeClr val="bg2">
                    <a:lumMod val="10000"/>
                  </a:schemeClr>
                </a:solidFill>
                <a:latin typeface="Calibri"/>
                <a:ea typeface="微软雅黑"/>
              </a:rPr>
              <a:t>依概率</a:t>
            </a:r>
            <a:r>
              <a:rPr lang="en-US" altLang="zh-CN" sz="1260" dirty="0">
                <a:solidFill>
                  <a:schemeClr val="bg2">
                    <a:lumMod val="10000"/>
                  </a:schemeClr>
                </a:solidFill>
                <a:latin typeface="Calibri"/>
                <a:ea typeface="微软雅黑"/>
              </a:rPr>
              <a:t>p</a:t>
            </a:r>
            <a:r>
              <a:rPr lang="zh-CN" altLang="en-US" sz="1260" dirty="0">
                <a:solidFill>
                  <a:schemeClr val="bg2">
                    <a:lumMod val="10000"/>
                  </a:schemeClr>
                </a:solidFill>
                <a:latin typeface="Calibri"/>
                <a:ea typeface="微软雅黑"/>
              </a:rPr>
              <a:t>水平翻转</a:t>
            </a:r>
            <a:r>
              <a:rPr lang="en-US" altLang="zh-CN" sz="1260" dirty="0" err="1">
                <a:solidFill>
                  <a:schemeClr val="bg2">
                    <a:lumMod val="10000"/>
                  </a:schemeClr>
                </a:solidFill>
                <a:latin typeface="Calibri"/>
                <a:ea typeface="微软雅黑"/>
              </a:rPr>
              <a:t>transforms.RandomHorizontalFlip</a:t>
            </a:r>
            <a:endParaRPr lang="en-US" altLang="zh-CN" sz="1260" dirty="0">
              <a:solidFill>
                <a:schemeClr val="bg2">
                  <a:lumMod val="10000"/>
                </a:schemeClr>
              </a:solidFill>
              <a:latin typeface="Calibri"/>
              <a:ea typeface="微软雅黑"/>
            </a:endParaRPr>
          </a:p>
          <a:p>
            <a:pPr>
              <a:lnSpc>
                <a:spcPct val="125000"/>
              </a:lnSpc>
            </a:pPr>
            <a:r>
              <a:rPr lang="zh-CN" altLang="en-US" sz="1260" dirty="0">
                <a:solidFill>
                  <a:schemeClr val="bg2">
                    <a:lumMod val="10000"/>
                  </a:schemeClr>
                </a:solidFill>
                <a:latin typeface="Calibri"/>
                <a:ea typeface="微软雅黑"/>
              </a:rPr>
              <a:t>功能：依据概率</a:t>
            </a:r>
            <a:r>
              <a:rPr lang="en-US" altLang="zh-CN" sz="1260" dirty="0">
                <a:solidFill>
                  <a:schemeClr val="bg2">
                    <a:lumMod val="10000"/>
                  </a:schemeClr>
                </a:solidFill>
                <a:latin typeface="Calibri"/>
                <a:ea typeface="微软雅黑"/>
              </a:rPr>
              <a:t>p</a:t>
            </a:r>
            <a:r>
              <a:rPr lang="zh-CN" altLang="en-US" sz="1260" dirty="0">
                <a:solidFill>
                  <a:schemeClr val="bg2">
                    <a:lumMod val="10000"/>
                  </a:schemeClr>
                </a:solidFill>
                <a:latin typeface="Calibri"/>
                <a:ea typeface="微软雅黑"/>
              </a:rPr>
              <a:t>对</a:t>
            </a:r>
            <a:r>
              <a:rPr lang="en-US" altLang="zh-CN" sz="1260" dirty="0">
                <a:solidFill>
                  <a:schemeClr val="bg2">
                    <a:lumMod val="10000"/>
                  </a:schemeClr>
                </a:solidFill>
                <a:latin typeface="Calibri"/>
                <a:ea typeface="微软雅黑"/>
              </a:rPr>
              <a:t>PIL</a:t>
            </a:r>
            <a:r>
              <a:rPr lang="zh-CN" altLang="en-US" sz="1260" dirty="0">
                <a:solidFill>
                  <a:schemeClr val="bg2">
                    <a:lumMod val="10000"/>
                  </a:schemeClr>
                </a:solidFill>
                <a:latin typeface="Calibri"/>
                <a:ea typeface="微软雅黑"/>
              </a:rPr>
              <a:t>图片进行水平翻转 参数： </a:t>
            </a:r>
            <a:r>
              <a:rPr lang="en-US" altLang="zh-CN" sz="1260" dirty="0">
                <a:solidFill>
                  <a:schemeClr val="bg2">
                    <a:lumMod val="10000"/>
                  </a:schemeClr>
                </a:solidFill>
                <a:latin typeface="Calibri"/>
                <a:ea typeface="微软雅黑"/>
              </a:rPr>
              <a:t>p- </a:t>
            </a:r>
            <a:r>
              <a:rPr lang="zh-CN" altLang="en-US" sz="1260" dirty="0">
                <a:solidFill>
                  <a:schemeClr val="bg2">
                    <a:lumMod val="10000"/>
                  </a:schemeClr>
                </a:solidFill>
                <a:latin typeface="Calibri"/>
                <a:ea typeface="微软雅黑"/>
              </a:rPr>
              <a:t>概率，默认值为</a:t>
            </a:r>
            <a:r>
              <a:rPr lang="en-US" altLang="zh-CN" sz="1260" dirty="0">
                <a:solidFill>
                  <a:schemeClr val="bg2">
                    <a:lumMod val="10000"/>
                  </a:schemeClr>
                </a:solidFill>
                <a:latin typeface="Calibri"/>
                <a:ea typeface="微软雅黑"/>
              </a:rPr>
              <a:t>0.5</a:t>
            </a:r>
          </a:p>
          <a:p>
            <a:pPr>
              <a:lnSpc>
                <a:spcPct val="125000"/>
              </a:lnSpc>
            </a:pPr>
            <a:r>
              <a:rPr lang="en-US" altLang="zh-CN" sz="1260" dirty="0" err="1">
                <a:solidFill>
                  <a:schemeClr val="bg2">
                    <a:lumMod val="10000"/>
                  </a:schemeClr>
                </a:solidFill>
                <a:latin typeface="Calibri"/>
                <a:ea typeface="微软雅黑"/>
              </a:rPr>
              <a:t>ToTensor</a:t>
            </a:r>
            <a:r>
              <a:rPr lang="en-US" altLang="zh-CN" sz="1260" dirty="0">
                <a:solidFill>
                  <a:schemeClr val="bg2">
                    <a:lumMod val="10000"/>
                  </a:schemeClr>
                </a:solidFill>
                <a:latin typeface="Calibri"/>
                <a:ea typeface="微软雅黑"/>
              </a:rPr>
              <a:t>()</a:t>
            </a:r>
            <a:r>
              <a:rPr lang="zh-CN" altLang="en-US" sz="1260" dirty="0">
                <a:solidFill>
                  <a:schemeClr val="bg2">
                    <a:lumMod val="10000"/>
                  </a:schemeClr>
                </a:solidFill>
                <a:latin typeface="Calibri"/>
                <a:ea typeface="微软雅黑"/>
              </a:rPr>
              <a:t>和归一化处理</a:t>
            </a:r>
            <a:r>
              <a:rPr lang="en-US" altLang="zh-CN" sz="1260" dirty="0">
                <a:solidFill>
                  <a:schemeClr val="bg2">
                    <a:lumMod val="10000"/>
                  </a:schemeClr>
                </a:solidFill>
                <a:latin typeface="Calibri"/>
                <a:ea typeface="微软雅黑"/>
              </a:rPr>
              <a:t>Normalize(</a:t>
            </a:r>
            <a:r>
              <a:rPr lang="zh-CN" altLang="en-US" sz="1260" dirty="0">
                <a:solidFill>
                  <a:schemeClr val="bg2">
                    <a:lumMod val="10000"/>
                  </a:schemeClr>
                </a:solidFill>
                <a:latin typeface="Calibri"/>
                <a:ea typeface="微软雅黑"/>
              </a:rPr>
              <a:t>）</a:t>
            </a:r>
          </a:p>
          <a:p>
            <a:pPr>
              <a:lnSpc>
                <a:spcPct val="125000"/>
              </a:lnSpc>
            </a:pPr>
            <a:r>
              <a:rPr lang="zh-CN" altLang="en-US" sz="1260" dirty="0">
                <a:solidFill>
                  <a:schemeClr val="bg2">
                    <a:lumMod val="10000"/>
                  </a:schemeClr>
                </a:solidFill>
                <a:latin typeface="Calibri"/>
                <a:ea typeface="微软雅黑"/>
              </a:rPr>
              <a:t>将给定图像转为</a:t>
            </a:r>
            <a:r>
              <a:rPr lang="en-US" altLang="zh-CN" sz="1260" dirty="0">
                <a:solidFill>
                  <a:schemeClr val="bg2">
                    <a:lumMod val="10000"/>
                  </a:schemeClr>
                </a:solidFill>
                <a:latin typeface="Calibri"/>
                <a:ea typeface="微软雅黑"/>
              </a:rPr>
              <a:t>Tensor</a:t>
            </a:r>
            <a:r>
              <a:rPr lang="zh-CN" altLang="en-US" sz="1260" dirty="0">
                <a:solidFill>
                  <a:schemeClr val="bg2">
                    <a:lumMod val="10000"/>
                  </a:schemeClr>
                </a:solidFill>
                <a:latin typeface="Calibri"/>
                <a:ea typeface="微软雅黑"/>
              </a:rPr>
              <a:t>类型后，以均值</a:t>
            </a:r>
            <a:r>
              <a:rPr lang="en-US" altLang="zh-CN" sz="1260" dirty="0">
                <a:solidFill>
                  <a:schemeClr val="bg2">
                    <a:lumMod val="10000"/>
                  </a:schemeClr>
                </a:solidFill>
                <a:latin typeface="Calibri"/>
                <a:ea typeface="微软雅黑"/>
              </a:rPr>
              <a:t>[0.485,0.486,0.406]</a:t>
            </a:r>
            <a:r>
              <a:rPr lang="zh-CN" altLang="en-US" sz="1260" dirty="0">
                <a:solidFill>
                  <a:schemeClr val="bg2">
                    <a:lumMod val="10000"/>
                  </a:schemeClr>
                </a:solidFill>
                <a:latin typeface="Calibri"/>
                <a:ea typeface="微软雅黑"/>
              </a:rPr>
              <a:t>，标准差</a:t>
            </a:r>
            <a:r>
              <a:rPr lang="en-US" altLang="zh-CN" sz="1260" dirty="0">
                <a:solidFill>
                  <a:schemeClr val="bg2">
                    <a:lumMod val="10000"/>
                  </a:schemeClr>
                </a:solidFill>
                <a:latin typeface="Calibri"/>
                <a:ea typeface="微软雅黑"/>
              </a:rPr>
              <a:t>[0.229,0.224,0.225]</a:t>
            </a:r>
            <a:r>
              <a:rPr lang="zh-CN" altLang="en-US" sz="1260" dirty="0">
                <a:solidFill>
                  <a:schemeClr val="bg2">
                    <a:lumMod val="10000"/>
                  </a:schemeClr>
                </a:solidFill>
                <a:latin typeface="Calibri"/>
                <a:ea typeface="微软雅黑"/>
              </a:rPr>
              <a:t>做归一化处理</a:t>
            </a:r>
          </a:p>
        </p:txBody>
      </p:sp>
      <p:sp>
        <p:nvSpPr>
          <p:cNvPr id="13" name="对角圆角矩形 3">
            <a:extLst>
              <a:ext uri="{FF2B5EF4-FFF2-40B4-BE49-F238E27FC236}">
                <a16:creationId xmlns:a16="http://schemas.microsoft.com/office/drawing/2014/main" id="{660D7D45-967B-413E-A76E-C6E3A348EC23}"/>
              </a:ext>
            </a:extLst>
          </p:cNvPr>
          <p:cNvSpPr/>
          <p:nvPr/>
        </p:nvSpPr>
        <p:spPr>
          <a:xfrm>
            <a:off x="1480140" y="2620336"/>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数据处理</a:t>
            </a:r>
          </a:p>
        </p:txBody>
      </p:sp>
      <p:pic>
        <p:nvPicPr>
          <p:cNvPr id="10" name="图片 9">
            <a:extLst>
              <a:ext uri="{FF2B5EF4-FFF2-40B4-BE49-F238E27FC236}">
                <a16:creationId xmlns:a16="http://schemas.microsoft.com/office/drawing/2014/main" id="{FD4CEAEA-49EE-4CC8-B650-466719CC41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5971" y="521984"/>
            <a:ext cx="1473793" cy="1473793"/>
          </a:xfrm>
          <a:prstGeom prst="rect">
            <a:avLst/>
          </a:prstGeom>
        </p:spPr>
      </p:pic>
      <p:sp>
        <p:nvSpPr>
          <p:cNvPr id="11" name="箭头: 右 10">
            <a:extLst>
              <a:ext uri="{FF2B5EF4-FFF2-40B4-BE49-F238E27FC236}">
                <a16:creationId xmlns:a16="http://schemas.microsoft.com/office/drawing/2014/main" id="{217B937C-017C-4A32-9D26-8863171016BB}"/>
              </a:ext>
            </a:extLst>
          </p:cNvPr>
          <p:cNvSpPr/>
          <p:nvPr/>
        </p:nvSpPr>
        <p:spPr>
          <a:xfrm>
            <a:off x="2798668" y="1192335"/>
            <a:ext cx="258545" cy="15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0EA56BBF-7828-400B-A1EB-81F9B1D84F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1608" y="521984"/>
            <a:ext cx="3996473" cy="1650668"/>
          </a:xfrm>
          <a:prstGeom prst="rect">
            <a:avLst/>
          </a:prstGeom>
        </p:spPr>
      </p:pic>
      <p:pic>
        <p:nvPicPr>
          <p:cNvPr id="16" name="图片 15">
            <a:extLst>
              <a:ext uri="{FF2B5EF4-FFF2-40B4-BE49-F238E27FC236}">
                <a16:creationId xmlns:a16="http://schemas.microsoft.com/office/drawing/2014/main" id="{5FCAF679-34F4-4144-8634-D6622B028BEC}"/>
              </a:ext>
            </a:extLst>
          </p:cNvPr>
          <p:cNvPicPr>
            <a:picLocks noChangeAspect="1"/>
          </p:cNvPicPr>
          <p:nvPr/>
        </p:nvPicPr>
        <p:blipFill>
          <a:blip r:embed="rId6"/>
          <a:stretch>
            <a:fillRect/>
          </a:stretch>
        </p:blipFill>
        <p:spPr>
          <a:xfrm>
            <a:off x="7365564" y="570855"/>
            <a:ext cx="1511336" cy="1511336"/>
          </a:xfrm>
          <a:prstGeom prst="rect">
            <a:avLst/>
          </a:prstGeom>
        </p:spPr>
      </p:pic>
      <p:sp>
        <p:nvSpPr>
          <p:cNvPr id="20" name="箭头: 右 19">
            <a:extLst>
              <a:ext uri="{FF2B5EF4-FFF2-40B4-BE49-F238E27FC236}">
                <a16:creationId xmlns:a16="http://schemas.microsoft.com/office/drawing/2014/main" id="{8A60DFCF-3A14-4D39-ABC3-6609869AE30F}"/>
              </a:ext>
            </a:extLst>
          </p:cNvPr>
          <p:cNvSpPr/>
          <p:nvPr/>
        </p:nvSpPr>
        <p:spPr>
          <a:xfrm>
            <a:off x="7088169" y="1189188"/>
            <a:ext cx="258545" cy="15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7FF4E1D3-4F34-4166-A72C-C0C223E4964F}"/>
              </a:ext>
            </a:extLst>
          </p:cNvPr>
          <p:cNvPicPr>
            <a:picLocks noChangeAspect="1"/>
          </p:cNvPicPr>
          <p:nvPr/>
        </p:nvPicPr>
        <p:blipFill>
          <a:blip r:embed="rId7"/>
          <a:stretch>
            <a:fillRect/>
          </a:stretch>
        </p:blipFill>
        <p:spPr>
          <a:xfrm>
            <a:off x="7346714" y="2791960"/>
            <a:ext cx="1422222" cy="1422222"/>
          </a:xfrm>
          <a:prstGeom prst="rect">
            <a:avLst/>
          </a:prstGeom>
        </p:spPr>
      </p:pic>
      <p:sp>
        <p:nvSpPr>
          <p:cNvPr id="22" name="箭头: 右 21">
            <a:extLst>
              <a:ext uri="{FF2B5EF4-FFF2-40B4-BE49-F238E27FC236}">
                <a16:creationId xmlns:a16="http://schemas.microsoft.com/office/drawing/2014/main" id="{3C1A4E2D-CB35-4370-9E7C-76A32B9D3E61}"/>
              </a:ext>
            </a:extLst>
          </p:cNvPr>
          <p:cNvSpPr/>
          <p:nvPr/>
        </p:nvSpPr>
        <p:spPr>
          <a:xfrm rot="5400000">
            <a:off x="7928552" y="2387574"/>
            <a:ext cx="258545" cy="15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0605256F-6EA7-4EBA-BE80-223B8A02B7DF}"/>
              </a:ext>
            </a:extLst>
          </p:cNvPr>
          <p:cNvSpPr/>
          <p:nvPr/>
        </p:nvSpPr>
        <p:spPr>
          <a:xfrm rot="10800000">
            <a:off x="7068081" y="3503071"/>
            <a:ext cx="258545" cy="15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7843363E-3F7E-47AE-B49A-C3A2875FC94D}"/>
              </a:ext>
            </a:extLst>
          </p:cNvPr>
          <p:cNvPicPr>
            <a:picLocks noChangeAspect="1"/>
          </p:cNvPicPr>
          <p:nvPr/>
        </p:nvPicPr>
        <p:blipFill>
          <a:blip r:embed="rId8"/>
          <a:stretch>
            <a:fillRect/>
          </a:stretch>
        </p:blipFill>
        <p:spPr>
          <a:xfrm>
            <a:off x="4568591" y="2453952"/>
            <a:ext cx="2479402" cy="2256367"/>
          </a:xfrm>
          <a:prstGeom prst="rect">
            <a:avLst/>
          </a:prstGeom>
        </p:spPr>
      </p:pic>
      <p:sp>
        <p:nvSpPr>
          <p:cNvPr id="26" name="箭头: 右 25">
            <a:extLst>
              <a:ext uri="{FF2B5EF4-FFF2-40B4-BE49-F238E27FC236}">
                <a16:creationId xmlns:a16="http://schemas.microsoft.com/office/drawing/2014/main" id="{8777754F-DC71-4E7C-A9AA-9B27150FC013}"/>
              </a:ext>
            </a:extLst>
          </p:cNvPr>
          <p:cNvSpPr/>
          <p:nvPr/>
        </p:nvSpPr>
        <p:spPr>
          <a:xfrm rot="10800000">
            <a:off x="4239976" y="3503071"/>
            <a:ext cx="258545" cy="15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D8014D46-01A9-49B6-BF8F-362D4EDA8A46}"/>
              </a:ext>
            </a:extLst>
          </p:cNvPr>
          <p:cNvPicPr>
            <a:picLocks noChangeAspect="1"/>
          </p:cNvPicPr>
          <p:nvPr/>
        </p:nvPicPr>
        <p:blipFill>
          <a:blip r:embed="rId9"/>
          <a:stretch>
            <a:fillRect/>
          </a:stretch>
        </p:blipFill>
        <p:spPr>
          <a:xfrm>
            <a:off x="1535383" y="2481984"/>
            <a:ext cx="2634524" cy="2200302"/>
          </a:xfrm>
          <a:prstGeom prst="rect">
            <a:avLst/>
          </a:prstGeom>
        </p:spPr>
      </p:pic>
    </p:spTree>
    <p:extLst>
      <p:ext uri="{BB962C8B-B14F-4D97-AF65-F5344CB8AC3E}">
        <p14:creationId xmlns:p14="http://schemas.microsoft.com/office/powerpoint/2010/main" val="1771337136"/>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14:bounceEnd="52000">
                                          <p:cBhvr additive="base">
                                            <p:cTn id="15"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10" presetClass="entr" presetSubtype="0" fill="hold"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500"/>
                                            <p:tgtEl>
                                              <p:spTgt spid="26"/>
                                            </p:tgtEl>
                                          </p:cBhvr>
                                        </p:animEffect>
                                      </p:childTnLst>
                                    </p:cTn>
                                  </p:par>
                                  <p:par>
                                    <p:cTn id="98" presetID="10" presetClass="entr" presetSubtype="0"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p:bldP spid="7" grpId="1"/>
          <p:bldP spid="8" grpId="0" animBg="1"/>
          <p:bldP spid="8" grpId="1" animBg="1"/>
          <p:bldP spid="12" grpId="0"/>
          <p:bldP spid="12" grpId="1"/>
          <p:bldP spid="13" grpId="0" animBg="1"/>
          <p:bldP spid="13" grpId="1" animBg="1"/>
          <p:bldP spid="11" grpId="0" animBg="1"/>
          <p:bldP spid="20" grpId="0" animBg="1"/>
          <p:bldP spid="22" grpId="0" animBg="1"/>
          <p:bldP spid="23" grpId="0" animBg="1"/>
          <p:bldP spid="2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10" presetClass="entr" presetSubtype="0" fill="hold"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500"/>
                                            <p:tgtEl>
                                              <p:spTgt spid="26"/>
                                            </p:tgtEl>
                                          </p:cBhvr>
                                        </p:animEffect>
                                      </p:childTnLst>
                                    </p:cTn>
                                  </p:par>
                                  <p:par>
                                    <p:cTn id="98" presetID="10" presetClass="entr" presetSubtype="0"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p:bldP spid="7" grpId="1"/>
          <p:bldP spid="8" grpId="0" animBg="1"/>
          <p:bldP spid="8" grpId="1" animBg="1"/>
          <p:bldP spid="12" grpId="0"/>
          <p:bldP spid="12" grpId="1"/>
          <p:bldP spid="13" grpId="0" animBg="1"/>
          <p:bldP spid="13" grpId="1" animBg="1"/>
          <p:bldP spid="11" grpId="0" animBg="1"/>
          <p:bldP spid="20" grpId="0" animBg="1"/>
          <p:bldP spid="22" grpId="0" animBg="1"/>
          <p:bldP spid="23" grpId="0" animBg="1"/>
          <p:bldP spid="26" grpId="0" animBg="1"/>
        </p:bldLst>
      </p:timing>
    </mc:Fallback>
  </mc:AlternateContent>
  <p:extLst>
    <p:ext uri="{E180D4A7-C9FB-4DFB-919C-405C955672EB}">
      <p14:showEvtLst xmlns:p14="http://schemas.microsoft.com/office/powerpoint/2010/main">
        <p14:playEvt time="0" objId="2"/>
        <p14:stopEvt time="4928"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ChangeArrowheads="1"/>
          </p:cNvSpPr>
          <p:nvPr/>
        </p:nvSpPr>
        <p:spPr bwMode="auto">
          <a:xfrm>
            <a:off x="8247686" y="1357880"/>
            <a:ext cx="900230" cy="2094131"/>
          </a:xfrm>
          <a:prstGeom prst="rect">
            <a:avLst/>
          </a:pr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dirty="0"/>
          </a:p>
        </p:txBody>
      </p:sp>
      <p:sp>
        <p:nvSpPr>
          <p:cNvPr id="21" name="Freeform 13"/>
          <p:cNvSpPr>
            <a:spLocks/>
          </p:cNvSpPr>
          <p:nvPr/>
        </p:nvSpPr>
        <p:spPr bwMode="auto">
          <a:xfrm>
            <a:off x="0" y="1357881"/>
            <a:ext cx="1461752" cy="2094131"/>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8" name="Freeform 19"/>
          <p:cNvSpPr>
            <a:spLocks/>
          </p:cNvSpPr>
          <p:nvPr/>
        </p:nvSpPr>
        <p:spPr bwMode="auto">
          <a:xfrm>
            <a:off x="2538945" y="-318655"/>
            <a:ext cx="1029373" cy="5188527"/>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81614" tIns="40807" rIns="81614" bIns="40807" numCol="1" anchor="t" anchorCtr="0" compatLnSpc="1">
            <a:prstTxWarp prst="textNoShape">
              <a:avLst/>
            </a:prstTxWarp>
          </a:bodyPr>
          <a:lstStyle/>
          <a:p>
            <a:endParaRPr lang="zh-CN" altLang="en-US"/>
          </a:p>
        </p:txBody>
      </p:sp>
      <p:sp>
        <p:nvSpPr>
          <p:cNvPr id="29" name="椭圆 28"/>
          <p:cNvSpPr>
            <a:spLocks noChangeAspect="1"/>
          </p:cNvSpPr>
          <p:nvPr/>
        </p:nvSpPr>
        <p:spPr bwMode="auto">
          <a:xfrm>
            <a:off x="2993223" y="585540"/>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7" name="椭圆 66"/>
          <p:cNvSpPr>
            <a:spLocks noChangeAspect="1"/>
          </p:cNvSpPr>
          <p:nvPr/>
        </p:nvSpPr>
        <p:spPr bwMode="auto">
          <a:xfrm>
            <a:off x="3182155" y="1219014"/>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8" name="椭圆 67"/>
          <p:cNvSpPr>
            <a:spLocks noChangeAspect="1"/>
          </p:cNvSpPr>
          <p:nvPr/>
        </p:nvSpPr>
        <p:spPr bwMode="auto">
          <a:xfrm>
            <a:off x="3252525" y="184989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9" name="椭圆 68"/>
          <p:cNvSpPr>
            <a:spLocks noChangeAspect="1"/>
          </p:cNvSpPr>
          <p:nvPr/>
        </p:nvSpPr>
        <p:spPr bwMode="auto">
          <a:xfrm>
            <a:off x="3224943" y="2480779"/>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0" name="椭圆 69"/>
          <p:cNvSpPr>
            <a:spLocks noChangeAspect="1"/>
          </p:cNvSpPr>
          <p:nvPr/>
        </p:nvSpPr>
        <p:spPr bwMode="auto">
          <a:xfrm>
            <a:off x="3101080" y="311270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30" name="圆角矩形 29"/>
          <p:cNvSpPr/>
          <p:nvPr/>
        </p:nvSpPr>
        <p:spPr bwMode="auto">
          <a:xfrm>
            <a:off x="3664409" y="643679"/>
            <a:ext cx="3442946"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73" name="圆角矩形 72"/>
          <p:cNvSpPr/>
          <p:nvPr/>
        </p:nvSpPr>
        <p:spPr bwMode="auto">
          <a:xfrm>
            <a:off x="3860454" y="1263645"/>
            <a:ext cx="322611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4" name="圆角矩形 73"/>
          <p:cNvSpPr/>
          <p:nvPr/>
        </p:nvSpPr>
        <p:spPr bwMode="auto">
          <a:xfrm>
            <a:off x="3941455" y="1893624"/>
            <a:ext cx="3145117"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5" name="圆角矩形 74"/>
          <p:cNvSpPr/>
          <p:nvPr/>
        </p:nvSpPr>
        <p:spPr bwMode="auto">
          <a:xfrm>
            <a:off x="3910522" y="2535768"/>
            <a:ext cx="317604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6" name="圆角矩形 75"/>
          <p:cNvSpPr/>
          <p:nvPr/>
        </p:nvSpPr>
        <p:spPr bwMode="auto">
          <a:xfrm>
            <a:off x="3809220" y="3166794"/>
            <a:ext cx="3277351"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2" name="TextBox 1"/>
          <p:cNvSpPr txBox="1"/>
          <p:nvPr/>
        </p:nvSpPr>
        <p:spPr>
          <a:xfrm>
            <a:off x="4011522" y="676003"/>
            <a:ext cx="1242040"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赛题介绍</a:t>
            </a:r>
          </a:p>
        </p:txBody>
      </p:sp>
      <p:sp>
        <p:nvSpPr>
          <p:cNvPr id="25" name="TextBox 24"/>
          <p:cNvSpPr txBox="1"/>
          <p:nvPr/>
        </p:nvSpPr>
        <p:spPr>
          <a:xfrm>
            <a:off x="4115591" y="1293491"/>
            <a:ext cx="1242040"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数据分析</a:t>
            </a:r>
          </a:p>
        </p:txBody>
      </p:sp>
      <p:sp>
        <p:nvSpPr>
          <p:cNvPr id="26" name="TextBox 25"/>
          <p:cNvSpPr txBox="1"/>
          <p:nvPr/>
        </p:nvSpPr>
        <p:spPr>
          <a:xfrm>
            <a:off x="4228482" y="1915495"/>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解决思路与比赛过程</a:t>
            </a:r>
          </a:p>
        </p:txBody>
      </p:sp>
      <p:sp>
        <p:nvSpPr>
          <p:cNvPr id="27" name="TextBox 26"/>
          <p:cNvSpPr txBox="1"/>
          <p:nvPr/>
        </p:nvSpPr>
        <p:spPr>
          <a:xfrm>
            <a:off x="4186920" y="2566660"/>
            <a:ext cx="1511344"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重难点详解</a:t>
            </a:r>
          </a:p>
        </p:txBody>
      </p:sp>
      <p:sp>
        <p:nvSpPr>
          <p:cNvPr id="31" name="TextBox 30"/>
          <p:cNvSpPr txBox="1"/>
          <p:nvPr/>
        </p:nvSpPr>
        <p:spPr>
          <a:xfrm>
            <a:off x="4149403" y="3196639"/>
            <a:ext cx="1242040"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成果展示</a:t>
            </a:r>
          </a:p>
        </p:txBody>
      </p:sp>
      <p:sp>
        <p:nvSpPr>
          <p:cNvPr id="4" name="TextBox 3"/>
          <p:cNvSpPr txBox="1"/>
          <p:nvPr/>
        </p:nvSpPr>
        <p:spPr>
          <a:xfrm>
            <a:off x="3104907" y="609201"/>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1</a:t>
            </a:r>
            <a:endParaRPr lang="zh-CN" altLang="en-US" sz="2700" b="1" dirty="0">
              <a:solidFill>
                <a:srgbClr val="F8F8F8"/>
              </a:solidFill>
              <a:latin typeface="+mn-ea"/>
            </a:endParaRPr>
          </a:p>
        </p:txBody>
      </p:sp>
      <p:sp>
        <p:nvSpPr>
          <p:cNvPr id="33" name="TextBox 32"/>
          <p:cNvSpPr txBox="1"/>
          <p:nvPr/>
        </p:nvSpPr>
        <p:spPr>
          <a:xfrm>
            <a:off x="3291104" y="123794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2</a:t>
            </a:r>
            <a:endParaRPr lang="zh-CN" altLang="en-US" sz="2700" b="1" dirty="0">
              <a:solidFill>
                <a:srgbClr val="F8F8F8"/>
              </a:solidFill>
              <a:latin typeface="+mn-ea"/>
            </a:endParaRPr>
          </a:p>
        </p:txBody>
      </p:sp>
      <p:sp>
        <p:nvSpPr>
          <p:cNvPr id="34" name="TextBox 33"/>
          <p:cNvSpPr txBox="1"/>
          <p:nvPr/>
        </p:nvSpPr>
        <p:spPr>
          <a:xfrm>
            <a:off x="3368840" y="1867736"/>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3</a:t>
            </a:r>
            <a:endParaRPr lang="zh-CN" altLang="en-US" sz="2700" b="1" dirty="0">
              <a:solidFill>
                <a:srgbClr val="F8F8F8"/>
              </a:solidFill>
              <a:latin typeface="+mn-ea"/>
            </a:endParaRPr>
          </a:p>
        </p:txBody>
      </p:sp>
      <p:sp>
        <p:nvSpPr>
          <p:cNvPr id="35" name="TextBox 34"/>
          <p:cNvSpPr txBox="1"/>
          <p:nvPr/>
        </p:nvSpPr>
        <p:spPr>
          <a:xfrm>
            <a:off x="3341610" y="2488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4</a:t>
            </a:r>
            <a:endParaRPr lang="zh-CN" altLang="en-US" sz="2700" b="1" dirty="0">
              <a:solidFill>
                <a:srgbClr val="F8F8F8"/>
              </a:solidFill>
              <a:latin typeface="+mn-ea"/>
            </a:endParaRPr>
          </a:p>
        </p:txBody>
      </p:sp>
      <p:sp>
        <p:nvSpPr>
          <p:cNvPr id="36" name="TextBox 35"/>
          <p:cNvSpPr txBox="1"/>
          <p:nvPr/>
        </p:nvSpPr>
        <p:spPr>
          <a:xfrm>
            <a:off x="3219530" y="3127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5</a:t>
            </a:r>
            <a:endParaRPr lang="zh-CN" altLang="en-US" sz="2700" b="1" dirty="0">
              <a:solidFill>
                <a:srgbClr val="F8F8F8"/>
              </a:solidFill>
              <a:latin typeface="+mn-ea"/>
            </a:endParaRPr>
          </a:p>
        </p:txBody>
      </p:sp>
      <p:sp>
        <p:nvSpPr>
          <p:cNvPr id="22" name="Oval 14"/>
          <p:cNvSpPr>
            <a:spLocks noChangeArrowheads="1"/>
          </p:cNvSpPr>
          <p:nvPr/>
        </p:nvSpPr>
        <p:spPr bwMode="auto">
          <a:xfrm>
            <a:off x="943185" y="1496279"/>
            <a:ext cx="1853878" cy="1812622"/>
          </a:xfrm>
          <a:prstGeom prst="ellipse">
            <a:avLst/>
          </a:pr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3" name="Freeform 15"/>
          <p:cNvSpPr>
            <a:spLocks noEditPoints="1"/>
          </p:cNvSpPr>
          <p:nvPr/>
        </p:nvSpPr>
        <p:spPr bwMode="auto">
          <a:xfrm>
            <a:off x="1375799" y="1717803"/>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sp>
        <p:nvSpPr>
          <p:cNvPr id="38" name="TextBox 37"/>
          <p:cNvSpPr txBox="1"/>
          <p:nvPr/>
        </p:nvSpPr>
        <p:spPr>
          <a:xfrm>
            <a:off x="1360465" y="2614951"/>
            <a:ext cx="913633" cy="405576"/>
          </a:xfrm>
          <a:prstGeom prst="rect">
            <a:avLst/>
          </a:prstGeom>
          <a:noFill/>
        </p:spPr>
        <p:txBody>
          <a:bodyPr wrap="square" lIns="81614" tIns="40807" rIns="81614" bIns="40807" rtlCol="0">
            <a:spAutoFit/>
          </a:bodyPr>
          <a:lstStyle/>
          <a:p>
            <a:pPr algn="dist"/>
            <a:r>
              <a:rPr lang="zh-CN" altLang="en-US" sz="2100" b="1" dirty="0">
                <a:solidFill>
                  <a:srgbClr val="F8F8F8"/>
                </a:solidFill>
                <a:latin typeface="+mn-ea"/>
              </a:rPr>
              <a:t>目录</a:t>
            </a:r>
          </a:p>
        </p:txBody>
      </p:sp>
      <p:sp>
        <p:nvSpPr>
          <p:cNvPr id="39" name="TextBox 38"/>
          <p:cNvSpPr txBox="1"/>
          <p:nvPr/>
        </p:nvSpPr>
        <p:spPr>
          <a:xfrm>
            <a:off x="1390087" y="2908017"/>
            <a:ext cx="882967" cy="297855"/>
          </a:xfrm>
          <a:prstGeom prst="rect">
            <a:avLst/>
          </a:prstGeom>
          <a:noFill/>
        </p:spPr>
        <p:txBody>
          <a:bodyPr wrap="none" lIns="81614" tIns="40807" rIns="81614" bIns="40807" rtlCol="0">
            <a:spAutoFit/>
          </a:bodyPr>
          <a:lstStyle/>
          <a:p>
            <a:r>
              <a:rPr lang="en-US" altLang="zh-CN" sz="1400" dirty="0">
                <a:solidFill>
                  <a:srgbClr val="F8F8F8"/>
                </a:solidFill>
                <a:latin typeface="+mn-ea"/>
              </a:rPr>
              <a:t>Contents</a:t>
            </a:r>
            <a:endParaRPr lang="zh-CN" altLang="en-US" sz="1400" dirty="0">
              <a:solidFill>
                <a:srgbClr val="F8F8F8"/>
              </a:solidFill>
              <a:latin typeface="+mn-ea"/>
            </a:endParaRPr>
          </a:p>
        </p:txBody>
      </p:sp>
    </p:spTree>
    <p:extLst>
      <p:ext uri="{BB962C8B-B14F-4D97-AF65-F5344CB8AC3E}">
        <p14:creationId xmlns:p14="http://schemas.microsoft.com/office/powerpoint/2010/main" val="300774264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anim calcmode="lin" valueType="num">
                                      <p:cBhvr>
                                        <p:cTn id="15" dur="500" fill="hold"/>
                                        <p:tgtEl>
                                          <p:spTgt spid="38"/>
                                        </p:tgtEl>
                                        <p:attrNameLst>
                                          <p:attrName>style.rotation</p:attrName>
                                        </p:attrNameLst>
                                      </p:cBhvr>
                                      <p:tavLst>
                                        <p:tav tm="0">
                                          <p:val>
                                            <p:fltVal val="90"/>
                                          </p:val>
                                        </p:tav>
                                        <p:tav tm="100000">
                                          <p:val>
                                            <p:fltVal val="0"/>
                                          </p:val>
                                        </p:tav>
                                      </p:tavLst>
                                    </p:anim>
                                    <p:animEffect transition="in" filter="fade">
                                      <p:cBhvr>
                                        <p:cTn id="16" dur="500"/>
                                        <p:tgtEl>
                                          <p:spTgt spid="3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 calcmode="lin" valueType="num">
                                      <p:cBhvr>
                                        <p:cTn id="21" dur="500" fill="hold"/>
                                        <p:tgtEl>
                                          <p:spTgt spid="39"/>
                                        </p:tgtEl>
                                        <p:attrNameLst>
                                          <p:attrName>style.rotation</p:attrName>
                                        </p:attrNameLst>
                                      </p:cBhvr>
                                      <p:tavLst>
                                        <p:tav tm="0">
                                          <p:val>
                                            <p:fltVal val="90"/>
                                          </p:val>
                                        </p:tav>
                                        <p:tav tm="100000">
                                          <p:val>
                                            <p:fltVal val="0"/>
                                          </p:val>
                                        </p:tav>
                                      </p:tavLst>
                                    </p:anim>
                                    <p:animEffect transition="in" filter="fade">
                                      <p:cBhvr>
                                        <p:cTn id="22" dur="500"/>
                                        <p:tgtEl>
                                          <p:spTgt spid="3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 calcmode="lin" valueType="num">
                                      <p:cBhvr>
                                        <p:cTn id="27" dur="500" fill="hold"/>
                                        <p:tgtEl>
                                          <p:spTgt spid="22"/>
                                        </p:tgtEl>
                                        <p:attrNameLst>
                                          <p:attrName>style.rotation</p:attrName>
                                        </p:attrNameLst>
                                      </p:cBhvr>
                                      <p:tavLst>
                                        <p:tav tm="0">
                                          <p:val>
                                            <p:fltVal val="90"/>
                                          </p:val>
                                        </p:tav>
                                        <p:tav tm="100000">
                                          <p:val>
                                            <p:fltVal val="0"/>
                                          </p:val>
                                        </p:tav>
                                      </p:tavLst>
                                    </p:anim>
                                    <p:animEffect transition="in" filter="fade">
                                      <p:cBhvr>
                                        <p:cTn id="28" dur="500"/>
                                        <p:tgtEl>
                                          <p:spTgt spid="2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 calcmode="lin" valueType="num">
                                      <p:cBhvr>
                                        <p:cTn id="33" dur="500" fill="hold"/>
                                        <p:tgtEl>
                                          <p:spTgt spid="23"/>
                                        </p:tgtEl>
                                        <p:attrNameLst>
                                          <p:attrName>style.rotation</p:attrName>
                                        </p:attrNameLst>
                                      </p:cBhvr>
                                      <p:tavLst>
                                        <p:tav tm="0">
                                          <p:val>
                                            <p:fltVal val="90"/>
                                          </p:val>
                                        </p:tav>
                                        <p:tav tm="100000">
                                          <p:val>
                                            <p:fltVal val="0"/>
                                          </p:val>
                                        </p:tav>
                                      </p:tavLst>
                                    </p:anim>
                                    <p:animEffect transition="in" filter="fade">
                                      <p:cBhvr>
                                        <p:cTn id="34" dur="500"/>
                                        <p:tgtEl>
                                          <p:spTgt spid="2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1000"/>
                                        <p:tgtEl>
                                          <p:spTgt spid="28"/>
                                        </p:tgtEl>
                                      </p:cBhvr>
                                    </p:animEffect>
                                  </p:childTnLst>
                                </p:cTn>
                              </p:par>
                            </p:childTnLst>
                          </p:cTn>
                        </p:par>
                        <p:par>
                          <p:cTn id="38" fill="hold">
                            <p:stCondLst>
                              <p:cond delay="1000"/>
                            </p:stCondLst>
                            <p:childTnLst>
                              <p:par>
                                <p:cTn id="39" presetID="1" presetClass="entr" presetSubtype="0" fill="hold" grpId="1" nodeType="after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par>
                          <p:cTn id="41" fill="hold">
                            <p:stCondLst>
                              <p:cond delay="1000"/>
                            </p:stCondLst>
                            <p:childTnLst>
                              <p:par>
                                <p:cTn id="42" presetID="56" presetClass="path" presetSubtype="0" accel="50000" decel="50000" fill="hold" grpId="0" nodeType="afterEffect">
                                  <p:stCondLst>
                                    <p:cond delay="0"/>
                                  </p:stCondLst>
                                  <p:childTnLst>
                                    <p:animMotion origin="layout" path="M -0.1033 0.3321 L 4.44444E-6 4.75486E-6 " pathEditMode="relative" rAng="0" ptsTypes="AA">
                                      <p:cBhvr>
                                        <p:cTn id="43" dur="500" fill="hold"/>
                                        <p:tgtEl>
                                          <p:spTgt spid="29"/>
                                        </p:tgtEl>
                                        <p:attrNameLst>
                                          <p:attrName>ppt_x</p:attrName>
                                          <p:attrName>ppt_y</p:attrName>
                                        </p:attrNameLst>
                                      </p:cBhvr>
                                      <p:rCtr x="5156" y="-16605"/>
                                    </p:animMotion>
                                  </p:childTnLst>
                                </p:cTn>
                              </p:par>
                              <p:par>
                                <p:cTn id="44" presetID="1" presetClass="entr" presetSubtype="0" fill="hold" grpId="1" nodeType="withEffect">
                                  <p:stCondLst>
                                    <p:cond delay="100"/>
                                  </p:stCondLst>
                                  <p:childTnLst>
                                    <p:set>
                                      <p:cBhvr>
                                        <p:cTn id="45" dur="1" fill="hold">
                                          <p:stCondLst>
                                            <p:cond delay="0"/>
                                          </p:stCondLst>
                                        </p:cTn>
                                        <p:tgtEl>
                                          <p:spTgt spid="67"/>
                                        </p:tgtEl>
                                        <p:attrNameLst>
                                          <p:attrName>style.visibility</p:attrName>
                                        </p:attrNameLst>
                                      </p:cBhvr>
                                      <p:to>
                                        <p:strVal val="visible"/>
                                      </p:to>
                                    </p:set>
                                  </p:childTnLst>
                                </p:cTn>
                              </p:par>
                              <p:par>
                                <p:cTn id="46" presetID="56" presetClass="path" presetSubtype="0" accel="50000" decel="50000" fill="hold" grpId="0" nodeType="withEffect">
                                  <p:stCondLst>
                                    <p:cond delay="100"/>
                                  </p:stCondLst>
                                  <p:childTnLst>
                                    <p:animMotion origin="layout" path="M -0.14427 0.2174 L 2.22222E-6 -3.84829E-6 " pathEditMode="relative" rAng="0" ptsTypes="AA">
                                      <p:cBhvr>
                                        <p:cTn id="47" dur="500" fill="hold"/>
                                        <p:tgtEl>
                                          <p:spTgt spid="67"/>
                                        </p:tgtEl>
                                        <p:attrNameLst>
                                          <p:attrName>ppt_x</p:attrName>
                                          <p:attrName>ppt_y</p:attrName>
                                        </p:attrNameLst>
                                      </p:cBhvr>
                                      <p:rCtr x="7205" y="-10870"/>
                                    </p:animMotion>
                                  </p:childTnLst>
                                </p:cTn>
                              </p:par>
                              <p:par>
                                <p:cTn id="48" presetID="1" presetClass="entr" presetSubtype="0" fill="hold" grpId="1" nodeType="withEffect">
                                  <p:stCondLst>
                                    <p:cond delay="100"/>
                                  </p:stCondLst>
                                  <p:childTnLst>
                                    <p:set>
                                      <p:cBhvr>
                                        <p:cTn id="49" dur="1" fill="hold">
                                          <p:stCondLst>
                                            <p:cond delay="0"/>
                                          </p:stCondLst>
                                        </p:cTn>
                                        <p:tgtEl>
                                          <p:spTgt spid="68"/>
                                        </p:tgtEl>
                                        <p:attrNameLst>
                                          <p:attrName>style.visibility</p:attrName>
                                        </p:attrNameLst>
                                      </p:cBhvr>
                                      <p:to>
                                        <p:strVal val="visible"/>
                                      </p:to>
                                    </p:set>
                                  </p:childTnLst>
                                </p:cTn>
                              </p:par>
                              <p:par>
                                <p:cTn id="50" presetID="56" presetClass="path" presetSubtype="0" accel="50000" decel="50000" fill="hold" grpId="0" nodeType="withEffect">
                                  <p:stCondLst>
                                    <p:cond delay="100"/>
                                  </p:stCondLst>
                                  <p:childTnLst>
                                    <p:animMotion origin="layout" path="M -0.16632 0.09506 L 3.61111E-6 -4.27382E-6 " pathEditMode="relative" rAng="0" ptsTypes="AA">
                                      <p:cBhvr>
                                        <p:cTn id="51" dur="500" fill="hold"/>
                                        <p:tgtEl>
                                          <p:spTgt spid="68"/>
                                        </p:tgtEl>
                                        <p:attrNameLst>
                                          <p:attrName>ppt_x</p:attrName>
                                          <p:attrName>ppt_y</p:attrName>
                                        </p:attrNameLst>
                                      </p:cBhvr>
                                      <p:rCtr x="8316" y="-4764"/>
                                    </p:animMotion>
                                  </p:childTnLst>
                                </p:cTn>
                              </p:par>
                              <p:par>
                                <p:cTn id="52" presetID="1" presetClass="entr" presetSubtype="0" fill="hold" grpId="1" nodeType="withEffect">
                                  <p:stCondLst>
                                    <p:cond delay="100"/>
                                  </p:stCondLst>
                                  <p:childTnLst>
                                    <p:set>
                                      <p:cBhvr>
                                        <p:cTn id="53" dur="1" fill="hold">
                                          <p:stCondLst>
                                            <p:cond delay="0"/>
                                          </p:stCondLst>
                                        </p:cTn>
                                        <p:tgtEl>
                                          <p:spTgt spid="69"/>
                                        </p:tgtEl>
                                        <p:attrNameLst>
                                          <p:attrName>style.visibility</p:attrName>
                                        </p:attrNameLst>
                                      </p:cBhvr>
                                      <p:to>
                                        <p:strVal val="visible"/>
                                      </p:to>
                                    </p:set>
                                  </p:childTnLst>
                                </p:cTn>
                              </p:par>
                              <p:par>
                                <p:cTn id="54" presetID="56" presetClass="path" presetSubtype="0" accel="50000" decel="50000" fill="hold" grpId="0" nodeType="withEffect">
                                  <p:stCondLst>
                                    <p:cond delay="100"/>
                                  </p:stCondLst>
                                  <p:childTnLst>
                                    <p:animMotion origin="layout" path="M -0.16632 -0.02752 L 1.11111E-6 4.0333E-6 " pathEditMode="relative" rAng="0" ptsTypes="AA">
                                      <p:cBhvr>
                                        <p:cTn id="55" dur="500" fill="hold"/>
                                        <p:tgtEl>
                                          <p:spTgt spid="69"/>
                                        </p:tgtEl>
                                        <p:attrNameLst>
                                          <p:attrName>ppt_x</p:attrName>
                                          <p:attrName>ppt_y</p:attrName>
                                        </p:attrNameLst>
                                      </p:cBhvr>
                                      <p:rCtr x="8316" y="1364"/>
                                    </p:animMotion>
                                  </p:childTnLst>
                                </p:cTn>
                              </p:par>
                              <p:par>
                                <p:cTn id="56" presetID="1" presetClass="entr" presetSubtype="0" fill="hold" grpId="1" nodeType="withEffect">
                                  <p:stCondLst>
                                    <p:cond delay="100"/>
                                  </p:stCondLst>
                                  <p:childTnLst>
                                    <p:set>
                                      <p:cBhvr>
                                        <p:cTn id="57" dur="1" fill="hold">
                                          <p:stCondLst>
                                            <p:cond delay="0"/>
                                          </p:stCondLst>
                                        </p:cTn>
                                        <p:tgtEl>
                                          <p:spTgt spid="70"/>
                                        </p:tgtEl>
                                        <p:attrNameLst>
                                          <p:attrName>style.visibility</p:attrName>
                                        </p:attrNameLst>
                                      </p:cBhvr>
                                      <p:to>
                                        <p:strVal val="visible"/>
                                      </p:to>
                                    </p:set>
                                  </p:childTnLst>
                                </p:cTn>
                              </p:par>
                              <p:par>
                                <p:cTn id="58" presetID="56" presetClass="path" presetSubtype="0" accel="50000" decel="50000" fill="hold" grpId="0" nodeType="withEffect">
                                  <p:stCondLst>
                                    <p:cond delay="100"/>
                                  </p:stCondLst>
                                  <p:childTnLst>
                                    <p:animMotion origin="layout" path="M -0.1467 -0.15171 L 1.66667E-6 3.46901E-6 " pathEditMode="relative" rAng="0" ptsTypes="AA">
                                      <p:cBhvr>
                                        <p:cTn id="59" dur="500" fill="hold"/>
                                        <p:tgtEl>
                                          <p:spTgt spid="70"/>
                                        </p:tgtEl>
                                        <p:attrNameLst>
                                          <p:attrName>ppt_x</p:attrName>
                                          <p:attrName>ppt_y</p:attrName>
                                        </p:attrNameLst>
                                      </p:cBhvr>
                                      <p:rCtr x="7326" y="7586"/>
                                    </p:animMotion>
                                  </p:childTnLst>
                                </p:cTn>
                              </p:par>
                            </p:childTnLst>
                          </p:cTn>
                        </p:par>
                        <p:par>
                          <p:cTn id="60" fill="hold">
                            <p:stCondLst>
                              <p:cond delay="1600"/>
                            </p:stCondLst>
                            <p:childTnLst>
                              <p:par>
                                <p:cTn id="61" presetID="31" presetClass="entr" presetSubtype="0" fill="hold" grpId="0" nodeType="after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300" fill="hold"/>
                                        <p:tgtEl>
                                          <p:spTgt spid="4"/>
                                        </p:tgtEl>
                                        <p:attrNameLst>
                                          <p:attrName>ppt_w</p:attrName>
                                        </p:attrNameLst>
                                      </p:cBhvr>
                                      <p:tavLst>
                                        <p:tav tm="0">
                                          <p:val>
                                            <p:fltVal val="0"/>
                                          </p:val>
                                        </p:tav>
                                        <p:tav tm="100000">
                                          <p:val>
                                            <p:strVal val="#ppt_w"/>
                                          </p:val>
                                        </p:tav>
                                      </p:tavLst>
                                    </p:anim>
                                    <p:anim calcmode="lin" valueType="num">
                                      <p:cBhvr>
                                        <p:cTn id="64" dur="300" fill="hold"/>
                                        <p:tgtEl>
                                          <p:spTgt spid="4"/>
                                        </p:tgtEl>
                                        <p:attrNameLst>
                                          <p:attrName>ppt_h</p:attrName>
                                        </p:attrNameLst>
                                      </p:cBhvr>
                                      <p:tavLst>
                                        <p:tav tm="0">
                                          <p:val>
                                            <p:fltVal val="0"/>
                                          </p:val>
                                        </p:tav>
                                        <p:tav tm="100000">
                                          <p:val>
                                            <p:strVal val="#ppt_h"/>
                                          </p:val>
                                        </p:tav>
                                      </p:tavLst>
                                    </p:anim>
                                    <p:anim calcmode="lin" valueType="num">
                                      <p:cBhvr>
                                        <p:cTn id="65" dur="300" fill="hold"/>
                                        <p:tgtEl>
                                          <p:spTgt spid="4"/>
                                        </p:tgtEl>
                                        <p:attrNameLst>
                                          <p:attrName>style.rotation</p:attrName>
                                        </p:attrNameLst>
                                      </p:cBhvr>
                                      <p:tavLst>
                                        <p:tav tm="0">
                                          <p:val>
                                            <p:fltVal val="90"/>
                                          </p:val>
                                        </p:tav>
                                        <p:tav tm="100000">
                                          <p:val>
                                            <p:fltVal val="0"/>
                                          </p:val>
                                        </p:tav>
                                      </p:tavLst>
                                    </p:anim>
                                    <p:animEffect transition="in" filter="fade">
                                      <p:cBhvr>
                                        <p:cTn id="66" dur="300"/>
                                        <p:tgtEl>
                                          <p:spTgt spid="4"/>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left)">
                                      <p:cBhvr>
                                        <p:cTn id="72" dur="500"/>
                                        <p:tgtEl>
                                          <p:spTgt spid="2"/>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300" fill="hold"/>
                                        <p:tgtEl>
                                          <p:spTgt spid="33"/>
                                        </p:tgtEl>
                                        <p:attrNameLst>
                                          <p:attrName>ppt_w</p:attrName>
                                        </p:attrNameLst>
                                      </p:cBhvr>
                                      <p:tavLst>
                                        <p:tav tm="0">
                                          <p:val>
                                            <p:fltVal val="0"/>
                                          </p:val>
                                        </p:tav>
                                        <p:tav tm="100000">
                                          <p:val>
                                            <p:strVal val="#ppt_w"/>
                                          </p:val>
                                        </p:tav>
                                      </p:tavLst>
                                    </p:anim>
                                    <p:anim calcmode="lin" valueType="num">
                                      <p:cBhvr>
                                        <p:cTn id="76" dur="300" fill="hold"/>
                                        <p:tgtEl>
                                          <p:spTgt spid="33"/>
                                        </p:tgtEl>
                                        <p:attrNameLst>
                                          <p:attrName>ppt_h</p:attrName>
                                        </p:attrNameLst>
                                      </p:cBhvr>
                                      <p:tavLst>
                                        <p:tav tm="0">
                                          <p:val>
                                            <p:fltVal val="0"/>
                                          </p:val>
                                        </p:tav>
                                        <p:tav tm="100000">
                                          <p:val>
                                            <p:strVal val="#ppt_h"/>
                                          </p:val>
                                        </p:tav>
                                      </p:tavLst>
                                    </p:anim>
                                    <p:anim calcmode="lin" valueType="num">
                                      <p:cBhvr>
                                        <p:cTn id="77" dur="300" fill="hold"/>
                                        <p:tgtEl>
                                          <p:spTgt spid="33"/>
                                        </p:tgtEl>
                                        <p:attrNameLst>
                                          <p:attrName>style.rotation</p:attrName>
                                        </p:attrNameLst>
                                      </p:cBhvr>
                                      <p:tavLst>
                                        <p:tav tm="0">
                                          <p:val>
                                            <p:fltVal val="90"/>
                                          </p:val>
                                        </p:tav>
                                        <p:tav tm="100000">
                                          <p:val>
                                            <p:fltVal val="0"/>
                                          </p:val>
                                        </p:tav>
                                      </p:tavLst>
                                    </p:anim>
                                    <p:animEffect transition="in" filter="fade">
                                      <p:cBhvr>
                                        <p:cTn id="78" dur="300"/>
                                        <p:tgtEl>
                                          <p:spTgt spid="3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500"/>
                                        <p:tgtEl>
                                          <p:spTgt spid="2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wipe(left)">
                                      <p:cBhvr>
                                        <p:cTn id="84" dur="500"/>
                                        <p:tgtEl>
                                          <p:spTgt spid="73"/>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p:cTn id="87" dur="300" fill="hold"/>
                                        <p:tgtEl>
                                          <p:spTgt spid="34"/>
                                        </p:tgtEl>
                                        <p:attrNameLst>
                                          <p:attrName>ppt_w</p:attrName>
                                        </p:attrNameLst>
                                      </p:cBhvr>
                                      <p:tavLst>
                                        <p:tav tm="0">
                                          <p:val>
                                            <p:fltVal val="0"/>
                                          </p:val>
                                        </p:tav>
                                        <p:tav tm="100000">
                                          <p:val>
                                            <p:strVal val="#ppt_w"/>
                                          </p:val>
                                        </p:tav>
                                      </p:tavLst>
                                    </p:anim>
                                    <p:anim calcmode="lin" valueType="num">
                                      <p:cBhvr>
                                        <p:cTn id="88" dur="300" fill="hold"/>
                                        <p:tgtEl>
                                          <p:spTgt spid="34"/>
                                        </p:tgtEl>
                                        <p:attrNameLst>
                                          <p:attrName>ppt_h</p:attrName>
                                        </p:attrNameLst>
                                      </p:cBhvr>
                                      <p:tavLst>
                                        <p:tav tm="0">
                                          <p:val>
                                            <p:fltVal val="0"/>
                                          </p:val>
                                        </p:tav>
                                        <p:tav tm="100000">
                                          <p:val>
                                            <p:strVal val="#ppt_h"/>
                                          </p:val>
                                        </p:tav>
                                      </p:tavLst>
                                    </p:anim>
                                    <p:anim calcmode="lin" valueType="num">
                                      <p:cBhvr>
                                        <p:cTn id="89" dur="300" fill="hold"/>
                                        <p:tgtEl>
                                          <p:spTgt spid="34"/>
                                        </p:tgtEl>
                                        <p:attrNameLst>
                                          <p:attrName>style.rotation</p:attrName>
                                        </p:attrNameLst>
                                      </p:cBhvr>
                                      <p:tavLst>
                                        <p:tav tm="0">
                                          <p:val>
                                            <p:fltVal val="90"/>
                                          </p:val>
                                        </p:tav>
                                        <p:tav tm="100000">
                                          <p:val>
                                            <p:fltVal val="0"/>
                                          </p:val>
                                        </p:tav>
                                      </p:tavLst>
                                    </p:anim>
                                    <p:animEffect transition="in" filter="fade">
                                      <p:cBhvr>
                                        <p:cTn id="90" dur="300"/>
                                        <p:tgtEl>
                                          <p:spTgt spid="34"/>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left)">
                                      <p:cBhvr>
                                        <p:cTn id="93" dur="500"/>
                                        <p:tgtEl>
                                          <p:spTgt spid="2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500"/>
                                        <p:tgtEl>
                                          <p:spTgt spid="74"/>
                                        </p:tgtEl>
                                      </p:cBhvr>
                                    </p:animEffect>
                                  </p:childTnLst>
                                </p:cTn>
                              </p:par>
                              <p:par>
                                <p:cTn id="97" presetID="3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 calcmode="lin" valueType="num">
                                      <p:cBhvr>
                                        <p:cTn id="99" dur="300" fill="hold"/>
                                        <p:tgtEl>
                                          <p:spTgt spid="35"/>
                                        </p:tgtEl>
                                        <p:attrNameLst>
                                          <p:attrName>ppt_w</p:attrName>
                                        </p:attrNameLst>
                                      </p:cBhvr>
                                      <p:tavLst>
                                        <p:tav tm="0">
                                          <p:val>
                                            <p:fltVal val="0"/>
                                          </p:val>
                                        </p:tav>
                                        <p:tav tm="100000">
                                          <p:val>
                                            <p:strVal val="#ppt_w"/>
                                          </p:val>
                                        </p:tav>
                                      </p:tavLst>
                                    </p:anim>
                                    <p:anim calcmode="lin" valueType="num">
                                      <p:cBhvr>
                                        <p:cTn id="100" dur="300" fill="hold"/>
                                        <p:tgtEl>
                                          <p:spTgt spid="35"/>
                                        </p:tgtEl>
                                        <p:attrNameLst>
                                          <p:attrName>ppt_h</p:attrName>
                                        </p:attrNameLst>
                                      </p:cBhvr>
                                      <p:tavLst>
                                        <p:tav tm="0">
                                          <p:val>
                                            <p:fltVal val="0"/>
                                          </p:val>
                                        </p:tav>
                                        <p:tav tm="100000">
                                          <p:val>
                                            <p:strVal val="#ppt_h"/>
                                          </p:val>
                                        </p:tav>
                                      </p:tavLst>
                                    </p:anim>
                                    <p:anim calcmode="lin" valueType="num">
                                      <p:cBhvr>
                                        <p:cTn id="101" dur="300" fill="hold"/>
                                        <p:tgtEl>
                                          <p:spTgt spid="35"/>
                                        </p:tgtEl>
                                        <p:attrNameLst>
                                          <p:attrName>style.rotation</p:attrName>
                                        </p:attrNameLst>
                                      </p:cBhvr>
                                      <p:tavLst>
                                        <p:tav tm="0">
                                          <p:val>
                                            <p:fltVal val="90"/>
                                          </p:val>
                                        </p:tav>
                                        <p:tav tm="100000">
                                          <p:val>
                                            <p:fltVal val="0"/>
                                          </p:val>
                                        </p:tav>
                                      </p:tavLst>
                                    </p:anim>
                                    <p:animEffect transition="in" filter="fade">
                                      <p:cBhvr>
                                        <p:cTn id="102" dur="300"/>
                                        <p:tgtEl>
                                          <p:spTgt spid="35"/>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wipe(left)">
                                      <p:cBhvr>
                                        <p:cTn id="105" dur="500"/>
                                        <p:tgtEl>
                                          <p:spTgt spid="27"/>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wipe(left)">
                                      <p:cBhvr>
                                        <p:cTn id="108" dur="500"/>
                                        <p:tgtEl>
                                          <p:spTgt spid="75"/>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p:cTn id="111" dur="300" fill="hold"/>
                                        <p:tgtEl>
                                          <p:spTgt spid="36"/>
                                        </p:tgtEl>
                                        <p:attrNameLst>
                                          <p:attrName>ppt_w</p:attrName>
                                        </p:attrNameLst>
                                      </p:cBhvr>
                                      <p:tavLst>
                                        <p:tav tm="0">
                                          <p:val>
                                            <p:fltVal val="0"/>
                                          </p:val>
                                        </p:tav>
                                        <p:tav tm="100000">
                                          <p:val>
                                            <p:strVal val="#ppt_w"/>
                                          </p:val>
                                        </p:tav>
                                      </p:tavLst>
                                    </p:anim>
                                    <p:anim calcmode="lin" valueType="num">
                                      <p:cBhvr>
                                        <p:cTn id="112" dur="300" fill="hold"/>
                                        <p:tgtEl>
                                          <p:spTgt spid="36"/>
                                        </p:tgtEl>
                                        <p:attrNameLst>
                                          <p:attrName>ppt_h</p:attrName>
                                        </p:attrNameLst>
                                      </p:cBhvr>
                                      <p:tavLst>
                                        <p:tav tm="0">
                                          <p:val>
                                            <p:fltVal val="0"/>
                                          </p:val>
                                        </p:tav>
                                        <p:tav tm="100000">
                                          <p:val>
                                            <p:strVal val="#ppt_h"/>
                                          </p:val>
                                        </p:tav>
                                      </p:tavLst>
                                    </p:anim>
                                    <p:anim calcmode="lin" valueType="num">
                                      <p:cBhvr>
                                        <p:cTn id="113" dur="300" fill="hold"/>
                                        <p:tgtEl>
                                          <p:spTgt spid="36"/>
                                        </p:tgtEl>
                                        <p:attrNameLst>
                                          <p:attrName>style.rotation</p:attrName>
                                        </p:attrNameLst>
                                      </p:cBhvr>
                                      <p:tavLst>
                                        <p:tav tm="0">
                                          <p:val>
                                            <p:fltVal val="90"/>
                                          </p:val>
                                        </p:tav>
                                        <p:tav tm="100000">
                                          <p:val>
                                            <p:fltVal val="0"/>
                                          </p:val>
                                        </p:tav>
                                      </p:tavLst>
                                    </p:anim>
                                    <p:animEffect transition="in" filter="fade">
                                      <p:cBhvr>
                                        <p:cTn id="114" dur="300"/>
                                        <p:tgtEl>
                                          <p:spTgt spid="3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wipe(left)">
                                      <p:cBhvr>
                                        <p:cTn id="117" dur="500"/>
                                        <p:tgtEl>
                                          <p:spTgt spid="3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left)">
                                      <p:cBhvr>
                                        <p:cTn id="1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8" grpId="0" animBg="1"/>
      <p:bldP spid="29" grpId="0" animBg="1"/>
      <p:bldP spid="29" grpId="1" animBg="1"/>
      <p:bldP spid="67" grpId="0" animBg="1"/>
      <p:bldP spid="67" grpId="1" animBg="1"/>
      <p:bldP spid="68" grpId="0" animBg="1"/>
      <p:bldP spid="68" grpId="1" animBg="1"/>
      <p:bldP spid="69" grpId="0" animBg="1"/>
      <p:bldP spid="69" grpId="1" animBg="1"/>
      <p:bldP spid="70" grpId="0" animBg="1"/>
      <p:bldP spid="70" grpId="1" animBg="1"/>
      <p:bldP spid="30" grpId="0" animBg="1"/>
      <p:bldP spid="73" grpId="0" animBg="1"/>
      <p:bldP spid="74" grpId="0" animBg="1"/>
      <p:bldP spid="75" grpId="0" animBg="1"/>
      <p:bldP spid="76" grpId="0" animBg="1"/>
      <p:bldP spid="2" grpId="0"/>
      <p:bldP spid="25" grpId="0"/>
      <p:bldP spid="26" grpId="0"/>
      <p:bldP spid="27" grpId="0"/>
      <p:bldP spid="31" grpId="0"/>
      <p:bldP spid="4" grpId="0"/>
      <p:bldP spid="33" grpId="0"/>
      <p:bldP spid="34" grpId="0"/>
      <p:bldP spid="35" grpId="0"/>
      <p:bldP spid="36" grpId="0"/>
      <p:bldP spid="22" grpId="0" animBg="1"/>
      <p:bldP spid="23"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8"/>
          <p:cNvSpPr>
            <a:spLocks noChangeArrowheads="1"/>
          </p:cNvSpPr>
          <p:nvPr/>
        </p:nvSpPr>
        <p:spPr bwMode="auto">
          <a:xfrm>
            <a:off x="3657276" y="1203523"/>
            <a:ext cx="1855915" cy="1853795"/>
          </a:xfrm>
          <a:prstGeom prst="ellipse">
            <a:avLst/>
          </a:prstGeom>
          <a:solidFill>
            <a:srgbClr val="314865"/>
          </a:solidFill>
          <a:ln w="25400">
            <a:solidFill>
              <a:srgbClr val="E2E9E9"/>
            </a:solidFill>
          </a:ln>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3" name="Oval 100"/>
          <p:cNvSpPr>
            <a:spLocks noChangeArrowheads="1"/>
          </p:cNvSpPr>
          <p:nvPr/>
        </p:nvSpPr>
        <p:spPr bwMode="auto">
          <a:xfrm>
            <a:off x="5115298" y="1546274"/>
            <a:ext cx="1490902" cy="1447832"/>
          </a:xfrm>
          <a:prstGeom prst="ellipse">
            <a:avLst/>
          </a:prstGeom>
          <a:solidFill>
            <a:srgbClr val="314865"/>
          </a:solidFill>
          <a:ln w="19050">
            <a:solidFill>
              <a:schemeClr val="bg1"/>
            </a:solidFill>
          </a:ln>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4" name="Oval 101"/>
          <p:cNvSpPr>
            <a:spLocks noChangeArrowheads="1"/>
          </p:cNvSpPr>
          <p:nvPr/>
        </p:nvSpPr>
        <p:spPr bwMode="auto">
          <a:xfrm>
            <a:off x="4614480" y="2440681"/>
            <a:ext cx="1246269" cy="1229279"/>
          </a:xfrm>
          <a:prstGeom prst="ellipse">
            <a:avLst/>
          </a:prstGeom>
          <a:solidFill>
            <a:srgbClr val="E2E9E9"/>
          </a:solidFill>
          <a:ln w="19050">
            <a:solidFill>
              <a:schemeClr val="bg1"/>
            </a:solidFill>
          </a:ln>
        </p:spPr>
        <p:txBody>
          <a:bodyPr vert="horz" wrap="square" lIns="82296" tIns="41148" rIns="82296" bIns="41148" numCol="1" anchor="t" anchorCtr="0" compatLnSpc="1">
            <a:prstTxWarp prst="textNoShape">
              <a:avLst/>
            </a:prstTxWarp>
          </a:bodyPr>
          <a:lstStyle/>
          <a:p>
            <a:endParaRPr lang="zh-CN" altLang="en-US" sz="1620">
              <a:solidFill>
                <a:schemeClr val="bg2">
                  <a:lumMod val="10000"/>
                </a:schemeClr>
              </a:solidFill>
              <a:latin typeface="Calibri"/>
              <a:ea typeface="微软雅黑"/>
            </a:endParaRPr>
          </a:p>
        </p:txBody>
      </p:sp>
      <p:cxnSp>
        <p:nvCxnSpPr>
          <p:cNvPr id="5" name="直接箭头连接符 4"/>
          <p:cNvCxnSpPr/>
          <p:nvPr/>
        </p:nvCxnSpPr>
        <p:spPr>
          <a:xfrm>
            <a:off x="6696468" y="1843744"/>
            <a:ext cx="1464385" cy="0"/>
          </a:xfrm>
          <a:prstGeom prst="straightConnector1">
            <a:avLst/>
          </a:prstGeom>
          <a:noFill/>
          <a:ln w="9525" cap="flat" cmpd="sng" algn="ctr">
            <a:solidFill>
              <a:srgbClr val="314865"/>
            </a:solidFill>
            <a:prstDash val="solid"/>
            <a:tailEnd type="arrow"/>
          </a:ln>
          <a:effectLst/>
        </p:spPr>
      </p:cxnSp>
      <p:sp>
        <p:nvSpPr>
          <p:cNvPr id="6" name="TextBox 21"/>
          <p:cNvSpPr txBox="1"/>
          <p:nvPr/>
        </p:nvSpPr>
        <p:spPr>
          <a:xfrm>
            <a:off x="6464759" y="609699"/>
            <a:ext cx="2463110" cy="1170833"/>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一种是调整求解方法，比如更好的初始化、更好的梯度下降算法等；另一种是调整模型结构，让模型更易于优化。</a:t>
            </a:r>
          </a:p>
        </p:txBody>
      </p:sp>
      <p:cxnSp>
        <p:nvCxnSpPr>
          <p:cNvPr id="7" name="直接箭头连接符 6"/>
          <p:cNvCxnSpPr>
            <a:cxnSpLocks/>
            <a:stCxn id="4" idx="4"/>
          </p:cNvCxnSpPr>
          <p:nvPr/>
        </p:nvCxnSpPr>
        <p:spPr>
          <a:xfrm flipH="1">
            <a:off x="5236893" y="3669960"/>
            <a:ext cx="722" cy="894407"/>
          </a:xfrm>
          <a:prstGeom prst="straightConnector1">
            <a:avLst/>
          </a:prstGeom>
          <a:noFill/>
          <a:ln w="9525" cap="flat" cmpd="sng" algn="ctr">
            <a:solidFill>
              <a:srgbClr val="314865"/>
            </a:solidFill>
            <a:prstDash val="solid"/>
            <a:tailEnd type="arrow"/>
          </a:ln>
          <a:effectLst/>
        </p:spPr>
      </p:cxnSp>
      <p:sp>
        <p:nvSpPr>
          <p:cNvPr id="8" name="TextBox 23"/>
          <p:cNvSpPr txBox="1"/>
          <p:nvPr/>
        </p:nvSpPr>
        <p:spPr>
          <a:xfrm>
            <a:off x="5236893" y="3724924"/>
            <a:ext cx="3595204" cy="739370"/>
          </a:xfrm>
          <a:prstGeom prst="rect">
            <a:avLst/>
          </a:prstGeom>
          <a:noFill/>
        </p:spPr>
        <p:txBody>
          <a:bodyPr wrap="square" rtlCol="0">
            <a:spAutoFit/>
          </a:bodyPr>
          <a:lstStyle/>
          <a:p>
            <a:pPr>
              <a:lnSpc>
                <a:spcPct val="120000"/>
              </a:lnSpc>
            </a:pPr>
            <a:r>
              <a:rPr lang="zh-CN" altLang="en-US" sz="1200" dirty="0">
                <a:solidFill>
                  <a:schemeClr val="bg2">
                    <a:lumMod val="10000"/>
                  </a:schemeClr>
                </a:solidFill>
                <a:latin typeface="Calibri"/>
                <a:ea typeface="微软雅黑"/>
              </a:rPr>
              <a:t>可以拟合的函数为</a:t>
            </a:r>
            <a:r>
              <a:rPr lang="en-US" altLang="zh-CN" sz="1200" dirty="0">
                <a:solidFill>
                  <a:schemeClr val="bg2">
                    <a:lumMod val="10000"/>
                  </a:schemeClr>
                </a:solidFill>
                <a:latin typeface="Calibri"/>
                <a:ea typeface="微软雅黑"/>
              </a:rPr>
              <a:t>F(x)</a:t>
            </a:r>
            <a:r>
              <a:rPr lang="zh-CN" altLang="en-US" sz="1200" dirty="0">
                <a:solidFill>
                  <a:schemeClr val="bg2">
                    <a:lumMod val="10000"/>
                  </a:schemeClr>
                </a:solidFill>
                <a:latin typeface="Calibri"/>
                <a:ea typeface="微软雅黑"/>
              </a:rPr>
              <a:t>，期望得到的潜在映射为</a:t>
            </a:r>
            <a:r>
              <a:rPr lang="en-US" altLang="zh-CN" sz="1200" dirty="0">
                <a:solidFill>
                  <a:schemeClr val="bg2">
                    <a:lumMod val="10000"/>
                  </a:schemeClr>
                </a:solidFill>
                <a:latin typeface="Calibri"/>
                <a:ea typeface="微软雅黑"/>
              </a:rPr>
              <a:t>H(x)</a:t>
            </a:r>
            <a:r>
              <a:rPr lang="zh-CN" altLang="en-US" sz="1200" dirty="0">
                <a:solidFill>
                  <a:schemeClr val="bg2">
                    <a:lumMod val="10000"/>
                  </a:schemeClr>
                </a:solidFill>
                <a:latin typeface="Calibri"/>
                <a:ea typeface="微软雅黑"/>
              </a:rPr>
              <a:t>。</a:t>
            </a:r>
            <a:endParaRPr lang="en-US" altLang="zh-CN" sz="1200" dirty="0">
              <a:solidFill>
                <a:schemeClr val="bg2">
                  <a:lumMod val="10000"/>
                </a:schemeClr>
              </a:solidFill>
              <a:latin typeface="Calibri"/>
              <a:ea typeface="微软雅黑"/>
            </a:endParaRPr>
          </a:p>
          <a:p>
            <a:pPr>
              <a:lnSpc>
                <a:spcPct val="120000"/>
              </a:lnSpc>
            </a:pPr>
            <a:r>
              <a:rPr lang="en-US" altLang="zh-CN" sz="1200" dirty="0"/>
              <a:t>F(x):=H(x)−x</a:t>
            </a:r>
            <a:r>
              <a:rPr lang="zh-CN" altLang="en-US" sz="1200" dirty="0"/>
              <a:t>，这样原本的前向路径上就变成了</a:t>
            </a:r>
            <a:r>
              <a:rPr lang="en-US" altLang="zh-CN" sz="1200" dirty="0"/>
              <a:t>F(x)+x</a:t>
            </a:r>
            <a:r>
              <a:rPr lang="zh-CN" altLang="en-US" sz="1200" dirty="0"/>
              <a:t>，用</a:t>
            </a:r>
            <a:r>
              <a:rPr lang="en-US" altLang="zh-CN" sz="1200" dirty="0"/>
              <a:t>F(x)+x</a:t>
            </a:r>
            <a:r>
              <a:rPr lang="zh-CN" altLang="en-US" sz="1200" dirty="0"/>
              <a:t>来拟合</a:t>
            </a:r>
            <a:r>
              <a:rPr lang="en-US" altLang="zh-CN" sz="1200" dirty="0"/>
              <a:t>H(x)</a:t>
            </a:r>
            <a:endParaRPr lang="zh-CN" altLang="en-US" sz="1200" dirty="0">
              <a:solidFill>
                <a:schemeClr val="bg2">
                  <a:lumMod val="10000"/>
                </a:schemeClr>
              </a:solidFill>
              <a:latin typeface="Calibri"/>
              <a:ea typeface="微软雅黑"/>
            </a:endParaRPr>
          </a:p>
        </p:txBody>
      </p:sp>
      <p:cxnSp>
        <p:nvCxnSpPr>
          <p:cNvPr id="9" name="直接箭头连接符 8"/>
          <p:cNvCxnSpPr/>
          <p:nvPr/>
        </p:nvCxnSpPr>
        <p:spPr>
          <a:xfrm flipH="1">
            <a:off x="2058579" y="2017541"/>
            <a:ext cx="1598698" cy="0"/>
          </a:xfrm>
          <a:prstGeom prst="straightConnector1">
            <a:avLst/>
          </a:prstGeom>
          <a:noFill/>
          <a:ln w="9525" cap="flat" cmpd="sng" algn="ctr">
            <a:solidFill>
              <a:srgbClr val="314865"/>
            </a:solidFill>
            <a:prstDash val="solid"/>
            <a:tailEnd type="arrow"/>
          </a:ln>
          <a:effectLst/>
        </p:spPr>
      </p:cxnSp>
      <p:sp>
        <p:nvSpPr>
          <p:cNvPr id="10" name="TextBox 25"/>
          <p:cNvSpPr txBox="1"/>
          <p:nvPr/>
        </p:nvSpPr>
        <p:spPr>
          <a:xfrm>
            <a:off x="1739562" y="1073983"/>
            <a:ext cx="2092796" cy="893834"/>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退化”指的是，给网络叠加更多的层后，性能却快速下降的情况</a:t>
            </a:r>
          </a:p>
        </p:txBody>
      </p:sp>
      <p:sp>
        <p:nvSpPr>
          <p:cNvPr id="11" name="TextBox 27"/>
          <p:cNvSpPr txBox="1"/>
          <p:nvPr/>
        </p:nvSpPr>
        <p:spPr>
          <a:xfrm>
            <a:off x="3814551" y="1891131"/>
            <a:ext cx="1385667" cy="507831"/>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深度神经网络的“退化”问题</a:t>
            </a:r>
          </a:p>
        </p:txBody>
      </p:sp>
      <p:sp>
        <p:nvSpPr>
          <p:cNvPr id="12" name="TextBox 28"/>
          <p:cNvSpPr txBox="1"/>
          <p:nvPr/>
        </p:nvSpPr>
        <p:spPr>
          <a:xfrm>
            <a:off x="5237615" y="2106167"/>
            <a:ext cx="1246268" cy="30008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两种解决思路</a:t>
            </a:r>
          </a:p>
        </p:txBody>
      </p:sp>
      <p:sp>
        <p:nvSpPr>
          <p:cNvPr id="13" name="TextBox 29"/>
          <p:cNvSpPr txBox="1"/>
          <p:nvPr/>
        </p:nvSpPr>
        <p:spPr>
          <a:xfrm>
            <a:off x="4786817" y="2913516"/>
            <a:ext cx="900153" cy="300082"/>
          </a:xfrm>
          <a:prstGeom prst="rect">
            <a:avLst/>
          </a:prstGeom>
          <a:noFill/>
        </p:spPr>
        <p:txBody>
          <a:bodyPr wrap="square" rtlCol="0">
            <a:spAutoFit/>
          </a:bodyPr>
          <a:lstStyle/>
          <a:p>
            <a:r>
              <a:rPr lang="zh-CN" altLang="en-US" b="1" dirty="0">
                <a:solidFill>
                  <a:srgbClr val="314865"/>
                </a:solidFill>
                <a:latin typeface="微软雅黑" pitchFamily="34" charset="-122"/>
                <a:ea typeface="微软雅黑" pitchFamily="34" charset="-122"/>
              </a:rPr>
              <a:t>残差学习</a:t>
            </a:r>
          </a:p>
        </p:txBody>
      </p:sp>
      <p:sp>
        <p:nvSpPr>
          <p:cNvPr id="14" name="右弧形箭头 13"/>
          <p:cNvSpPr/>
          <p:nvPr/>
        </p:nvSpPr>
        <p:spPr>
          <a:xfrm rot="7647277">
            <a:off x="4091498" y="2847736"/>
            <a:ext cx="324898" cy="858130"/>
          </a:xfrm>
          <a:prstGeom prst="curvedLeftArrow">
            <a:avLst/>
          </a:prstGeom>
          <a:solidFill>
            <a:srgbClr val="314865"/>
          </a:solidFill>
          <a:ln w="19050">
            <a:noFill/>
          </a:ln>
        </p:spPr>
        <p:txBody>
          <a:bodyPr vert="horz" wrap="square" lIns="82296" tIns="41148" rIns="82296" bIns="41148" numCol="1" anchor="t" anchorCtr="0" compatLnSpc="1">
            <a:prstTxWarp prst="textNoShape">
              <a:avLst/>
            </a:prstTxWarp>
          </a:bodyPr>
          <a:lstStyle/>
          <a:p>
            <a:endParaRPr lang="zh-CN" altLang="en-US" sz="1620" kern="0">
              <a:solidFill>
                <a:schemeClr val="bg2">
                  <a:lumMod val="10000"/>
                </a:schemeClr>
              </a:solidFill>
              <a:latin typeface="Calibri"/>
              <a:ea typeface="微软雅黑"/>
            </a:endParaRPr>
          </a:p>
        </p:txBody>
      </p:sp>
      <p:sp>
        <p:nvSpPr>
          <p:cNvPr id="15" name="TextBox 31"/>
          <p:cNvSpPr txBox="1"/>
          <p:nvPr/>
        </p:nvSpPr>
        <p:spPr>
          <a:xfrm>
            <a:off x="1486970" y="2533752"/>
            <a:ext cx="2580400" cy="2160591"/>
          </a:xfrm>
          <a:prstGeom prst="rect">
            <a:avLst/>
          </a:prstGeom>
          <a:noFill/>
        </p:spPr>
        <p:txBody>
          <a:bodyPr wrap="square" rtlCol="0">
            <a:spAutoFit/>
          </a:bodyPr>
          <a:lstStyle/>
          <a:p>
            <a:pPr algn="ctr"/>
            <a:r>
              <a:rPr lang="zh-CN" altLang="en-US" sz="1440" b="1" dirty="0">
                <a:solidFill>
                  <a:schemeClr val="bg2">
                    <a:lumMod val="10000"/>
                  </a:schemeClr>
                </a:solidFill>
                <a:latin typeface="Broadway BT"/>
                <a:ea typeface="微软雅黑"/>
              </a:rPr>
              <a:t>简单的例子</a:t>
            </a:r>
            <a:endParaRPr lang="en-US" altLang="zh-CN" sz="1440" b="1" dirty="0">
              <a:solidFill>
                <a:schemeClr val="bg2">
                  <a:lumMod val="10000"/>
                </a:schemeClr>
              </a:solidFill>
              <a:latin typeface="Broadway BT"/>
              <a:ea typeface="微软雅黑"/>
            </a:endParaRPr>
          </a:p>
          <a:p>
            <a:r>
              <a:rPr lang="zh-CN" altLang="en-US" sz="1200" dirty="0">
                <a:solidFill>
                  <a:schemeClr val="bg2">
                    <a:lumMod val="10000"/>
                  </a:schemeClr>
                </a:solidFill>
                <a:latin typeface="Calibri"/>
                <a:ea typeface="微软雅黑"/>
              </a:rPr>
              <a:t>假设有个网络参数映射：</a:t>
            </a:r>
            <a:r>
              <a:rPr lang="en-US" altLang="zh-CN" sz="1200" dirty="0">
                <a:solidFill>
                  <a:schemeClr val="bg2">
                    <a:lumMod val="10000"/>
                  </a:schemeClr>
                </a:solidFill>
                <a:latin typeface="Calibri"/>
                <a:ea typeface="微软雅黑"/>
              </a:rPr>
              <a:t>g(x)</a:t>
            </a:r>
            <a:r>
              <a:rPr lang="zh-CN" altLang="en-US" sz="1200" dirty="0">
                <a:solidFill>
                  <a:schemeClr val="bg2">
                    <a:lumMod val="10000"/>
                  </a:schemeClr>
                </a:solidFill>
                <a:latin typeface="Calibri"/>
                <a:ea typeface="微软雅黑"/>
              </a:rPr>
              <a:t>和</a:t>
            </a:r>
            <a:r>
              <a:rPr lang="en-US" altLang="zh-CN" sz="1200" dirty="0">
                <a:solidFill>
                  <a:schemeClr val="bg2">
                    <a:lumMod val="10000"/>
                  </a:schemeClr>
                </a:solidFill>
                <a:latin typeface="Calibri"/>
                <a:ea typeface="微软雅黑"/>
              </a:rPr>
              <a:t>h(x)</a:t>
            </a:r>
            <a:r>
              <a:rPr lang="zh-CN" altLang="en-US" sz="1200" dirty="0">
                <a:solidFill>
                  <a:schemeClr val="bg2">
                    <a:lumMod val="10000"/>
                  </a:schemeClr>
                </a:solidFill>
                <a:latin typeface="Calibri"/>
                <a:ea typeface="微软雅黑"/>
              </a:rPr>
              <a:t>，这里想把</a:t>
            </a:r>
            <a:r>
              <a:rPr lang="en-US" altLang="zh-CN" sz="1200" dirty="0">
                <a:solidFill>
                  <a:schemeClr val="bg2">
                    <a:lumMod val="10000"/>
                  </a:schemeClr>
                </a:solidFill>
                <a:latin typeface="Calibri"/>
                <a:ea typeface="微软雅黑"/>
              </a:rPr>
              <a:t>5</a:t>
            </a:r>
            <a:r>
              <a:rPr lang="zh-CN" altLang="en-US" sz="1200" dirty="0">
                <a:solidFill>
                  <a:schemeClr val="bg2">
                    <a:lumMod val="10000"/>
                  </a:schemeClr>
                </a:solidFill>
                <a:latin typeface="Calibri"/>
                <a:ea typeface="微软雅黑"/>
              </a:rPr>
              <a:t>映射成</a:t>
            </a:r>
            <a:r>
              <a:rPr lang="en-US" altLang="zh-CN" sz="1200" dirty="0">
                <a:solidFill>
                  <a:schemeClr val="bg2">
                    <a:lumMod val="10000"/>
                  </a:schemeClr>
                </a:solidFill>
                <a:latin typeface="Calibri"/>
                <a:ea typeface="微软雅黑"/>
              </a:rPr>
              <a:t>5.1</a:t>
            </a:r>
            <a:r>
              <a:rPr lang="zh-CN" altLang="en-US" sz="1200" dirty="0">
                <a:solidFill>
                  <a:schemeClr val="bg2">
                    <a:lumMod val="10000"/>
                  </a:schemeClr>
                </a:solidFill>
                <a:latin typeface="Calibri"/>
                <a:ea typeface="微软雅黑"/>
              </a:rPr>
              <a:t>，那么</a:t>
            </a:r>
            <a:r>
              <a:rPr lang="en-US" altLang="zh-CN" sz="1200" dirty="0">
                <a:solidFill>
                  <a:schemeClr val="bg2">
                    <a:lumMod val="10000"/>
                  </a:schemeClr>
                </a:solidFill>
                <a:latin typeface="Calibri"/>
                <a:ea typeface="微软雅黑"/>
              </a:rPr>
              <a:t>g(5)=5.1</a:t>
            </a:r>
            <a:r>
              <a:rPr lang="zh-CN" altLang="en-US" sz="1200" dirty="0">
                <a:solidFill>
                  <a:schemeClr val="bg2">
                    <a:lumMod val="10000"/>
                  </a:schemeClr>
                </a:solidFill>
                <a:latin typeface="Calibri"/>
                <a:ea typeface="微软雅黑"/>
              </a:rPr>
              <a:t>，引入残差的映射</a:t>
            </a:r>
            <a:r>
              <a:rPr lang="en-US" altLang="zh-CN" sz="1200" dirty="0">
                <a:solidFill>
                  <a:schemeClr val="bg2">
                    <a:lumMod val="10000"/>
                  </a:schemeClr>
                </a:solidFill>
                <a:latin typeface="Calibri"/>
                <a:ea typeface="微软雅黑"/>
              </a:rPr>
              <a:t>H(5)=5.1=F(5)+5,</a:t>
            </a:r>
          </a:p>
          <a:p>
            <a:r>
              <a:rPr lang="en-US" altLang="zh-CN" sz="1200" dirty="0">
                <a:solidFill>
                  <a:schemeClr val="bg2">
                    <a:lumMod val="10000"/>
                  </a:schemeClr>
                </a:solidFill>
                <a:latin typeface="Calibri"/>
                <a:ea typeface="微软雅黑"/>
              </a:rPr>
              <a:t>F(5)=0.1</a:t>
            </a:r>
            <a:r>
              <a:rPr lang="zh-CN" altLang="en-US" sz="1200" dirty="0">
                <a:solidFill>
                  <a:schemeClr val="bg2">
                    <a:lumMod val="10000"/>
                  </a:schemeClr>
                </a:solidFill>
                <a:latin typeface="Calibri"/>
                <a:ea typeface="微软雅黑"/>
              </a:rPr>
              <a:t>。引入残差的映射对输出的变化更加敏感，比如从输出的</a:t>
            </a:r>
            <a:r>
              <a:rPr lang="en-US" altLang="zh-CN" sz="1200" dirty="0">
                <a:solidFill>
                  <a:schemeClr val="bg2">
                    <a:lumMod val="10000"/>
                  </a:schemeClr>
                </a:solidFill>
                <a:latin typeface="Calibri"/>
                <a:ea typeface="微软雅黑"/>
              </a:rPr>
              <a:t>5.1</a:t>
            </a:r>
            <a:r>
              <a:rPr lang="zh-CN" altLang="en-US" sz="1200" dirty="0">
                <a:solidFill>
                  <a:schemeClr val="bg2">
                    <a:lumMod val="10000"/>
                  </a:schemeClr>
                </a:solidFill>
                <a:latin typeface="Calibri"/>
                <a:ea typeface="微软雅黑"/>
              </a:rPr>
              <a:t>再变化到</a:t>
            </a:r>
            <a:r>
              <a:rPr lang="en-US" altLang="zh-CN" sz="1200" dirty="0">
                <a:solidFill>
                  <a:schemeClr val="bg2">
                    <a:lumMod val="10000"/>
                  </a:schemeClr>
                </a:solidFill>
                <a:latin typeface="Calibri"/>
                <a:ea typeface="微软雅黑"/>
              </a:rPr>
              <a:t>5.2</a:t>
            </a:r>
            <a:r>
              <a:rPr lang="zh-CN" altLang="en-US" sz="1200" dirty="0">
                <a:solidFill>
                  <a:schemeClr val="bg2">
                    <a:lumMod val="10000"/>
                  </a:schemeClr>
                </a:solidFill>
                <a:latin typeface="Calibri"/>
                <a:ea typeface="微软雅黑"/>
              </a:rPr>
              <a:t>时，映射</a:t>
            </a:r>
            <a:r>
              <a:rPr lang="en-US" altLang="zh-CN" sz="1200" dirty="0">
                <a:solidFill>
                  <a:schemeClr val="bg2">
                    <a:lumMod val="10000"/>
                  </a:schemeClr>
                </a:solidFill>
                <a:latin typeface="Calibri"/>
                <a:ea typeface="微软雅黑"/>
              </a:rPr>
              <a:t>g(x)</a:t>
            </a:r>
            <a:r>
              <a:rPr lang="zh-CN" altLang="en-US" sz="1200" dirty="0">
                <a:solidFill>
                  <a:schemeClr val="bg2">
                    <a:lumMod val="10000"/>
                  </a:schemeClr>
                </a:solidFill>
                <a:latin typeface="Calibri"/>
                <a:ea typeface="微软雅黑"/>
              </a:rPr>
              <a:t>的输出增加了</a:t>
            </a:r>
            <a:r>
              <a:rPr lang="en-US" altLang="zh-CN" sz="1200" dirty="0">
                <a:solidFill>
                  <a:schemeClr val="bg2">
                    <a:lumMod val="10000"/>
                  </a:schemeClr>
                </a:solidFill>
                <a:latin typeface="Calibri"/>
                <a:ea typeface="微软雅黑"/>
              </a:rPr>
              <a:t>1/51=2%</a:t>
            </a:r>
            <a:r>
              <a:rPr lang="zh-CN" altLang="en-US" sz="1200" dirty="0">
                <a:solidFill>
                  <a:schemeClr val="bg2">
                    <a:lumMod val="10000"/>
                  </a:schemeClr>
                </a:solidFill>
                <a:latin typeface="Calibri"/>
                <a:ea typeface="微软雅黑"/>
              </a:rPr>
              <a:t>。而残差结构输出的话，映射</a:t>
            </a:r>
            <a:r>
              <a:rPr lang="en-US" altLang="zh-CN" sz="1200" dirty="0">
                <a:solidFill>
                  <a:schemeClr val="bg2">
                    <a:lumMod val="10000"/>
                  </a:schemeClr>
                </a:solidFill>
                <a:latin typeface="Calibri"/>
                <a:ea typeface="微软雅黑"/>
              </a:rPr>
              <a:t>F(x)</a:t>
            </a:r>
            <a:r>
              <a:rPr lang="zh-CN" altLang="en-US" sz="1200" dirty="0">
                <a:solidFill>
                  <a:schemeClr val="bg2">
                    <a:lumMod val="10000"/>
                  </a:schemeClr>
                </a:solidFill>
                <a:latin typeface="Calibri"/>
                <a:ea typeface="微软雅黑"/>
              </a:rPr>
              <a:t>从</a:t>
            </a:r>
            <a:r>
              <a:rPr lang="en-US" altLang="zh-CN" sz="1200" dirty="0">
                <a:solidFill>
                  <a:schemeClr val="bg2">
                    <a:lumMod val="10000"/>
                  </a:schemeClr>
                </a:solidFill>
                <a:latin typeface="Calibri"/>
                <a:ea typeface="微软雅黑"/>
              </a:rPr>
              <a:t>0.1</a:t>
            </a:r>
            <a:r>
              <a:rPr lang="zh-CN" altLang="en-US" sz="1200" dirty="0">
                <a:solidFill>
                  <a:schemeClr val="bg2">
                    <a:lumMod val="10000"/>
                  </a:schemeClr>
                </a:solidFill>
                <a:latin typeface="Calibri"/>
                <a:ea typeface="微软雅黑"/>
              </a:rPr>
              <a:t>到</a:t>
            </a:r>
            <a:r>
              <a:rPr lang="en-US" altLang="zh-CN" sz="1200" dirty="0">
                <a:solidFill>
                  <a:schemeClr val="bg2">
                    <a:lumMod val="10000"/>
                  </a:schemeClr>
                </a:solidFill>
                <a:latin typeface="Calibri"/>
                <a:ea typeface="微软雅黑"/>
              </a:rPr>
              <a:t>0.2</a:t>
            </a:r>
            <a:r>
              <a:rPr lang="zh-CN" altLang="en-US" sz="1200" dirty="0">
                <a:solidFill>
                  <a:schemeClr val="bg2">
                    <a:lumMod val="10000"/>
                  </a:schemeClr>
                </a:solidFill>
                <a:latin typeface="Calibri"/>
                <a:ea typeface="微软雅黑"/>
              </a:rPr>
              <a:t>，增加了</a:t>
            </a:r>
            <a:r>
              <a:rPr lang="en-US" altLang="zh-CN" sz="1200" dirty="0">
                <a:solidFill>
                  <a:schemeClr val="bg2">
                    <a:lumMod val="10000"/>
                  </a:schemeClr>
                </a:solidFill>
                <a:latin typeface="Calibri"/>
                <a:ea typeface="微软雅黑"/>
              </a:rPr>
              <a:t>100%</a:t>
            </a:r>
            <a:r>
              <a:rPr lang="zh-CN" altLang="en-US" sz="1200" dirty="0">
                <a:solidFill>
                  <a:schemeClr val="bg2">
                    <a:lumMod val="10000"/>
                  </a:schemeClr>
                </a:solidFill>
                <a:latin typeface="Calibri"/>
                <a:ea typeface="微软雅黑"/>
              </a:rPr>
              <a:t>。明显后者的输出变化对权重的调整作用更大，所以效果更好。</a:t>
            </a:r>
          </a:p>
        </p:txBody>
      </p:sp>
      <p:cxnSp>
        <p:nvCxnSpPr>
          <p:cNvPr id="16" name="直接连接符 1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特征工程</a:t>
            </a:r>
          </a:p>
        </p:txBody>
      </p:sp>
      <p:sp>
        <p:nvSpPr>
          <p:cNvPr id="20" name="对角圆角矩形 3">
            <a:extLst>
              <a:ext uri="{FF2B5EF4-FFF2-40B4-BE49-F238E27FC236}">
                <a16:creationId xmlns:a16="http://schemas.microsoft.com/office/drawing/2014/main" id="{7A00300F-046F-4B02-BE1B-DF7D025E4A23}"/>
              </a:ext>
            </a:extLst>
          </p:cNvPr>
          <p:cNvSpPr/>
          <p:nvPr/>
        </p:nvSpPr>
        <p:spPr>
          <a:xfrm>
            <a:off x="1402170" y="574255"/>
            <a:ext cx="287319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20" b="1" dirty="0" err="1">
                <a:solidFill>
                  <a:schemeClr val="bg1"/>
                </a:solidFill>
                <a:latin typeface="微软雅黑" pitchFamily="34" charset="-122"/>
                <a:ea typeface="微软雅黑" pitchFamily="34" charset="-122"/>
              </a:rPr>
              <a:t>ResNet</a:t>
            </a:r>
            <a:r>
              <a:rPr lang="zh-CN" altLang="en-US" sz="1620" b="1" dirty="0">
                <a:solidFill>
                  <a:schemeClr val="bg1"/>
                </a:solidFill>
                <a:latin typeface="微软雅黑" pitchFamily="34" charset="-122"/>
                <a:ea typeface="微软雅黑" pitchFamily="34" charset="-122"/>
              </a:rPr>
              <a:t>原理（</a:t>
            </a:r>
            <a:r>
              <a:rPr lang="en-US" altLang="zh-CN" sz="1620" b="1" dirty="0">
                <a:solidFill>
                  <a:schemeClr val="bg1"/>
                </a:solidFill>
                <a:latin typeface="微软雅黑" pitchFamily="34" charset="-122"/>
                <a:ea typeface="微软雅黑" pitchFamily="34" charset="-122"/>
              </a:rPr>
              <a:t>backbone</a:t>
            </a:r>
            <a:r>
              <a:rPr lang="zh-CN" altLang="en-US" sz="1620" b="1" dirty="0">
                <a:solidFill>
                  <a:schemeClr val="bg1"/>
                </a:solidFill>
                <a:latin typeface="微软雅黑" pitchFamily="34" charset="-122"/>
                <a:ea typeface="微软雅黑" pitchFamily="34" charset="-122"/>
              </a:rPr>
              <a:t>）</a:t>
            </a:r>
          </a:p>
        </p:txBody>
      </p:sp>
      <p:pic>
        <p:nvPicPr>
          <p:cNvPr id="21" name="图片 20">
            <a:extLst>
              <a:ext uri="{FF2B5EF4-FFF2-40B4-BE49-F238E27FC236}">
                <a16:creationId xmlns:a16="http://schemas.microsoft.com/office/drawing/2014/main" id="{A009EC97-E218-4D2F-9F2B-D8E933C40D01}"/>
              </a:ext>
            </a:extLst>
          </p:cNvPr>
          <p:cNvPicPr>
            <a:picLocks noChangeAspect="1"/>
          </p:cNvPicPr>
          <p:nvPr/>
        </p:nvPicPr>
        <p:blipFill>
          <a:blip r:embed="rId3"/>
          <a:stretch>
            <a:fillRect/>
          </a:stretch>
        </p:blipFill>
        <p:spPr>
          <a:xfrm>
            <a:off x="1320244" y="924623"/>
            <a:ext cx="3226801" cy="1055947"/>
          </a:xfrm>
          <a:prstGeom prst="rect">
            <a:avLst/>
          </a:prstGeom>
        </p:spPr>
      </p:pic>
      <p:pic>
        <p:nvPicPr>
          <p:cNvPr id="26" name="图片 25">
            <a:extLst>
              <a:ext uri="{FF2B5EF4-FFF2-40B4-BE49-F238E27FC236}">
                <a16:creationId xmlns:a16="http://schemas.microsoft.com/office/drawing/2014/main" id="{940F8B35-8A1D-42D3-B311-BA900FAC7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146" y="1906957"/>
            <a:ext cx="2578255" cy="1488699"/>
          </a:xfrm>
          <a:prstGeom prst="rect">
            <a:avLst/>
          </a:prstGeom>
        </p:spPr>
      </p:pic>
    </p:spTree>
    <p:extLst>
      <p:ext uri="{BB962C8B-B14F-4D97-AF65-F5344CB8AC3E}">
        <p14:creationId xmlns:p14="http://schemas.microsoft.com/office/powerpoint/2010/main" val="3721239875"/>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14:bounceEnd="52000">
                                          <p:cBhvr additive="base">
                                            <p:cTn id="15" dur="5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18"/>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anim calcmode="lin" valueType="num">
                                          <p:cBhvr>
                                            <p:cTn id="20" dur="500" fill="hold"/>
                                            <p:tgtEl>
                                              <p:spTgt spid="20"/>
                                            </p:tgtEl>
                                            <p:attrNameLst>
                                              <p:attrName>ppt_x</p:attrName>
                                            </p:attrNameLst>
                                          </p:cBhvr>
                                          <p:tavLst>
                                            <p:tav tm="0">
                                              <p:val>
                                                <p:strVal val="#ppt_x"/>
                                              </p:val>
                                            </p:tav>
                                            <p:tav tm="100000">
                                              <p:val>
                                                <p:strVal val="#ppt_x"/>
                                              </p:val>
                                            </p:tav>
                                          </p:tavLst>
                                        </p:anim>
                                        <p:anim calcmode="lin" valueType="num">
                                          <p:cBhvr>
                                            <p:cTn id="21" dur="500" fill="hold"/>
                                            <p:tgtEl>
                                              <p:spTgt spid="20"/>
                                            </p:tgtEl>
                                            <p:attrNameLst>
                                              <p:attrName>ppt_y</p:attrName>
                                            </p:attrNameLst>
                                          </p:cBhvr>
                                          <p:tavLst>
                                            <p:tav tm="0">
                                              <p:val>
                                                <p:strVal val="#ppt_y+.1"/>
                                              </p:val>
                                            </p:tav>
                                            <p:tav tm="100000">
                                              <p:val>
                                                <p:strVal val="#ppt_y"/>
                                              </p:val>
                                            </p:tav>
                                          </p:tavLst>
                                        </p:anim>
                                      </p:childTnLst>
                                    </p:cTn>
                                  </p:par>
                                  <p:par>
                                    <p:cTn id="22" presetID="23" presetClass="entr" presetSubtype="32"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strVal val="4*#ppt_w"/>
                                              </p:val>
                                            </p:tav>
                                            <p:tav tm="100000">
                                              <p:val>
                                                <p:strVal val="#ppt_w"/>
                                              </p:val>
                                            </p:tav>
                                          </p:tavLst>
                                        </p:anim>
                                        <p:anim calcmode="lin" valueType="num">
                                          <p:cBhvr>
                                            <p:cTn id="25" dur="500" fill="hold"/>
                                            <p:tgtEl>
                                              <p:spTgt spid="2"/>
                                            </p:tgtEl>
                                            <p:attrNameLst>
                                              <p:attrName>ppt_h</p:attrName>
                                            </p:attrNameLst>
                                          </p:cBhvr>
                                          <p:tavLst>
                                            <p:tav tm="0">
                                              <p:val>
                                                <p:strVal val="4*#ppt_h"/>
                                              </p:val>
                                            </p:tav>
                                            <p:tav tm="100000">
                                              <p:val>
                                                <p:strVal val="#ppt_h"/>
                                              </p:val>
                                            </p:tav>
                                          </p:tavLst>
                                        </p:anim>
                                      </p:childTnLst>
                                    </p:cTn>
                                  </p:par>
                                </p:childTnLst>
                              </p:cTn>
                            </p:par>
                            <p:par>
                              <p:cTn id="26" fill="hold">
                                <p:stCondLst>
                                  <p:cond delay="500"/>
                                </p:stCondLst>
                                <p:childTnLst>
                                  <p:par>
                                    <p:cTn id="27" presetID="49" presetClass="entr" presetSubtype="0"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 calcmode="lin" valueType="num">
                                          <p:cBhvr>
                                            <p:cTn id="31" dur="500" fill="hold"/>
                                            <p:tgtEl>
                                              <p:spTgt spid="11"/>
                                            </p:tgtEl>
                                            <p:attrNameLst>
                                              <p:attrName>style.rotation</p:attrName>
                                            </p:attrNameLst>
                                          </p:cBhvr>
                                          <p:tavLst>
                                            <p:tav tm="0">
                                              <p:val>
                                                <p:fltVal val="360"/>
                                              </p:val>
                                            </p:tav>
                                            <p:tav tm="100000">
                                              <p:val>
                                                <p:fltVal val="0"/>
                                              </p:val>
                                            </p:tav>
                                          </p:tavLst>
                                        </p:anim>
                                        <p:animEffect transition="in" filter="fade">
                                          <p:cBhvr>
                                            <p:cTn id="32" dur="500"/>
                                            <p:tgtEl>
                                              <p:spTgt spid="11"/>
                                            </p:tgtEl>
                                          </p:cBhvr>
                                        </p:animEffect>
                                      </p:childTnLst>
                                    </p:cTn>
                                  </p:par>
                                  <p:par>
                                    <p:cTn id="33" presetID="22" presetClass="entr" presetSubtype="2"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righ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strVal val="4*#ppt_w"/>
                                              </p:val>
                                            </p:tav>
                                            <p:tav tm="100000">
                                              <p:val>
                                                <p:strVal val="#ppt_w"/>
                                              </p:val>
                                            </p:tav>
                                          </p:tavLst>
                                        </p:anim>
                                        <p:anim calcmode="lin" valueType="num">
                                          <p:cBhvr>
                                            <p:cTn id="50" dur="500" fill="hold"/>
                                            <p:tgtEl>
                                              <p:spTgt spid="3"/>
                                            </p:tgtEl>
                                            <p:attrNameLst>
                                              <p:attrName>ppt_h</p:attrName>
                                            </p:attrNameLst>
                                          </p:cBhvr>
                                          <p:tavLst>
                                            <p:tav tm="0">
                                              <p:val>
                                                <p:strVal val="4*#ppt_h"/>
                                              </p:val>
                                            </p:tav>
                                            <p:tav tm="100000">
                                              <p:val>
                                                <p:strVal val="#ppt_h"/>
                                              </p:val>
                                            </p:tav>
                                          </p:tavLst>
                                        </p:anim>
                                      </p:childTnLst>
                                    </p:cTn>
                                  </p:par>
                                  <p:par>
                                    <p:cTn id="51" presetID="22" presetClass="entr" presetSubtype="8"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 calcmode="lin" valueType="num">
                                          <p:cBhvr>
                                            <p:cTn id="58" dur="500" fill="hold"/>
                                            <p:tgtEl>
                                              <p:spTgt spid="12"/>
                                            </p:tgtEl>
                                            <p:attrNameLst>
                                              <p:attrName>style.rotation</p:attrName>
                                            </p:attrNameLst>
                                          </p:cBhvr>
                                          <p:tavLst>
                                            <p:tav tm="0">
                                              <p:val>
                                                <p:fltVal val="360"/>
                                              </p:val>
                                            </p:tav>
                                            <p:tav tm="100000">
                                              <p:val>
                                                <p:fltVal val="0"/>
                                              </p:val>
                                            </p:tav>
                                          </p:tavLst>
                                        </p:anim>
                                        <p:animEffect transition="in" filter="fade">
                                          <p:cBhvr>
                                            <p:cTn id="59" dur="500"/>
                                            <p:tgtEl>
                                              <p:spTgt spid="12"/>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righ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32"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strVal val="4*#ppt_w"/>
                                              </p:val>
                                            </p:tav>
                                            <p:tav tm="100000">
                                              <p:val>
                                                <p:strVal val="#ppt_w"/>
                                              </p:val>
                                            </p:tav>
                                          </p:tavLst>
                                        </p:anim>
                                        <p:anim calcmode="lin" valueType="num">
                                          <p:cBhvr>
                                            <p:cTn id="68" dur="250" fill="hold"/>
                                            <p:tgtEl>
                                              <p:spTgt spid="4"/>
                                            </p:tgtEl>
                                            <p:attrNameLst>
                                              <p:attrName>ppt_h</p:attrName>
                                            </p:attrNameLst>
                                          </p:cBhvr>
                                          <p:tavLst>
                                            <p:tav tm="0">
                                              <p:val>
                                                <p:strVal val="4*#ppt_h"/>
                                              </p:val>
                                            </p:tav>
                                            <p:tav tm="100000">
                                              <p:val>
                                                <p:strVal val="#ppt_h"/>
                                              </p:val>
                                            </p:tav>
                                          </p:tavLst>
                                        </p:anim>
                                      </p:childTnLst>
                                    </p:cTn>
                                  </p:par>
                                  <p:par>
                                    <p:cTn id="69" presetID="22" presetClass="entr" presetSubtype="1"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up)">
                                          <p:cBhvr>
                                            <p:cTn id="71" dur="500"/>
                                            <p:tgtEl>
                                              <p:spTgt spid="7"/>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 calcmode="lin" valueType="num">
                                          <p:cBhvr>
                                            <p:cTn id="76" dur="500" fill="hold"/>
                                            <p:tgtEl>
                                              <p:spTgt spid="13"/>
                                            </p:tgtEl>
                                            <p:attrNameLst>
                                              <p:attrName>style.rotation</p:attrName>
                                            </p:attrNameLst>
                                          </p:cBhvr>
                                          <p:tavLst>
                                            <p:tav tm="0">
                                              <p:val>
                                                <p:fltVal val="360"/>
                                              </p:val>
                                            </p:tav>
                                            <p:tav tm="100000">
                                              <p:val>
                                                <p:fltVal val="0"/>
                                              </p:val>
                                            </p:tav>
                                          </p:tavLst>
                                        </p:anim>
                                        <p:animEffect transition="in" filter="fade">
                                          <p:cBhvr>
                                            <p:cTn id="77" dur="500"/>
                                            <p:tgtEl>
                                              <p:spTgt spid="13"/>
                                            </p:tgtEl>
                                          </p:cBhvr>
                                        </p:animEffect>
                                      </p:childTnLst>
                                    </p:cTn>
                                  </p:par>
                                  <p:par>
                                    <p:cTn id="78" presetID="10"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right)">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down)">
                                          <p:cBhvr>
                                            <p:cTn id="88" dur="500"/>
                                            <p:tgtEl>
                                              <p:spTgt spid="14"/>
                                            </p:tgtEl>
                                          </p:cBhvr>
                                        </p:animEffect>
                                      </p:childTnLst>
                                    </p:cTn>
                                  </p:par>
                                  <p:par>
                                    <p:cTn id="89" presetID="16" presetClass="entr" presetSubtype="37"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barn(outVertical)">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anim calcmode="lin" valueType="num">
                                          <p:cBhvr>
                                            <p:cTn id="20" dur="500" fill="hold"/>
                                            <p:tgtEl>
                                              <p:spTgt spid="20"/>
                                            </p:tgtEl>
                                            <p:attrNameLst>
                                              <p:attrName>ppt_x</p:attrName>
                                            </p:attrNameLst>
                                          </p:cBhvr>
                                          <p:tavLst>
                                            <p:tav tm="0">
                                              <p:val>
                                                <p:strVal val="#ppt_x"/>
                                              </p:val>
                                            </p:tav>
                                            <p:tav tm="100000">
                                              <p:val>
                                                <p:strVal val="#ppt_x"/>
                                              </p:val>
                                            </p:tav>
                                          </p:tavLst>
                                        </p:anim>
                                        <p:anim calcmode="lin" valueType="num">
                                          <p:cBhvr>
                                            <p:cTn id="21" dur="500" fill="hold"/>
                                            <p:tgtEl>
                                              <p:spTgt spid="20"/>
                                            </p:tgtEl>
                                            <p:attrNameLst>
                                              <p:attrName>ppt_y</p:attrName>
                                            </p:attrNameLst>
                                          </p:cBhvr>
                                          <p:tavLst>
                                            <p:tav tm="0">
                                              <p:val>
                                                <p:strVal val="#ppt_y+.1"/>
                                              </p:val>
                                            </p:tav>
                                            <p:tav tm="100000">
                                              <p:val>
                                                <p:strVal val="#ppt_y"/>
                                              </p:val>
                                            </p:tav>
                                          </p:tavLst>
                                        </p:anim>
                                      </p:childTnLst>
                                    </p:cTn>
                                  </p:par>
                                  <p:par>
                                    <p:cTn id="22" presetID="23" presetClass="entr" presetSubtype="32"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strVal val="4*#ppt_w"/>
                                              </p:val>
                                            </p:tav>
                                            <p:tav tm="100000">
                                              <p:val>
                                                <p:strVal val="#ppt_w"/>
                                              </p:val>
                                            </p:tav>
                                          </p:tavLst>
                                        </p:anim>
                                        <p:anim calcmode="lin" valueType="num">
                                          <p:cBhvr>
                                            <p:cTn id="25" dur="500" fill="hold"/>
                                            <p:tgtEl>
                                              <p:spTgt spid="2"/>
                                            </p:tgtEl>
                                            <p:attrNameLst>
                                              <p:attrName>ppt_h</p:attrName>
                                            </p:attrNameLst>
                                          </p:cBhvr>
                                          <p:tavLst>
                                            <p:tav tm="0">
                                              <p:val>
                                                <p:strVal val="4*#ppt_h"/>
                                              </p:val>
                                            </p:tav>
                                            <p:tav tm="100000">
                                              <p:val>
                                                <p:strVal val="#ppt_h"/>
                                              </p:val>
                                            </p:tav>
                                          </p:tavLst>
                                        </p:anim>
                                      </p:childTnLst>
                                    </p:cTn>
                                  </p:par>
                                </p:childTnLst>
                              </p:cTn>
                            </p:par>
                            <p:par>
                              <p:cTn id="26" fill="hold">
                                <p:stCondLst>
                                  <p:cond delay="500"/>
                                </p:stCondLst>
                                <p:childTnLst>
                                  <p:par>
                                    <p:cTn id="27" presetID="49" presetClass="entr" presetSubtype="0" decel="10000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 calcmode="lin" valueType="num">
                                          <p:cBhvr>
                                            <p:cTn id="31" dur="500" fill="hold"/>
                                            <p:tgtEl>
                                              <p:spTgt spid="11"/>
                                            </p:tgtEl>
                                            <p:attrNameLst>
                                              <p:attrName>style.rotation</p:attrName>
                                            </p:attrNameLst>
                                          </p:cBhvr>
                                          <p:tavLst>
                                            <p:tav tm="0">
                                              <p:val>
                                                <p:fltVal val="360"/>
                                              </p:val>
                                            </p:tav>
                                            <p:tav tm="100000">
                                              <p:val>
                                                <p:fltVal val="0"/>
                                              </p:val>
                                            </p:tav>
                                          </p:tavLst>
                                        </p:anim>
                                        <p:animEffect transition="in" filter="fade">
                                          <p:cBhvr>
                                            <p:cTn id="32" dur="500"/>
                                            <p:tgtEl>
                                              <p:spTgt spid="11"/>
                                            </p:tgtEl>
                                          </p:cBhvr>
                                        </p:animEffect>
                                      </p:childTnLst>
                                    </p:cTn>
                                  </p:par>
                                  <p:par>
                                    <p:cTn id="33" presetID="22" presetClass="entr" presetSubtype="2"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righ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strVal val="4*#ppt_w"/>
                                              </p:val>
                                            </p:tav>
                                            <p:tav tm="100000">
                                              <p:val>
                                                <p:strVal val="#ppt_w"/>
                                              </p:val>
                                            </p:tav>
                                          </p:tavLst>
                                        </p:anim>
                                        <p:anim calcmode="lin" valueType="num">
                                          <p:cBhvr>
                                            <p:cTn id="50" dur="500" fill="hold"/>
                                            <p:tgtEl>
                                              <p:spTgt spid="3"/>
                                            </p:tgtEl>
                                            <p:attrNameLst>
                                              <p:attrName>ppt_h</p:attrName>
                                            </p:attrNameLst>
                                          </p:cBhvr>
                                          <p:tavLst>
                                            <p:tav tm="0">
                                              <p:val>
                                                <p:strVal val="4*#ppt_h"/>
                                              </p:val>
                                            </p:tav>
                                            <p:tav tm="100000">
                                              <p:val>
                                                <p:strVal val="#ppt_h"/>
                                              </p:val>
                                            </p:tav>
                                          </p:tavLst>
                                        </p:anim>
                                      </p:childTnLst>
                                    </p:cTn>
                                  </p:par>
                                  <p:par>
                                    <p:cTn id="51" presetID="22" presetClass="entr" presetSubtype="8"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 calcmode="lin" valueType="num">
                                          <p:cBhvr>
                                            <p:cTn id="58" dur="500" fill="hold"/>
                                            <p:tgtEl>
                                              <p:spTgt spid="12"/>
                                            </p:tgtEl>
                                            <p:attrNameLst>
                                              <p:attrName>style.rotation</p:attrName>
                                            </p:attrNameLst>
                                          </p:cBhvr>
                                          <p:tavLst>
                                            <p:tav tm="0">
                                              <p:val>
                                                <p:fltVal val="360"/>
                                              </p:val>
                                            </p:tav>
                                            <p:tav tm="100000">
                                              <p:val>
                                                <p:fltVal val="0"/>
                                              </p:val>
                                            </p:tav>
                                          </p:tavLst>
                                        </p:anim>
                                        <p:animEffect transition="in" filter="fade">
                                          <p:cBhvr>
                                            <p:cTn id="59" dur="500"/>
                                            <p:tgtEl>
                                              <p:spTgt spid="12"/>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righ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32"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250" fill="hold"/>
                                            <p:tgtEl>
                                              <p:spTgt spid="4"/>
                                            </p:tgtEl>
                                            <p:attrNameLst>
                                              <p:attrName>ppt_w</p:attrName>
                                            </p:attrNameLst>
                                          </p:cBhvr>
                                          <p:tavLst>
                                            <p:tav tm="0">
                                              <p:val>
                                                <p:strVal val="4*#ppt_w"/>
                                              </p:val>
                                            </p:tav>
                                            <p:tav tm="100000">
                                              <p:val>
                                                <p:strVal val="#ppt_w"/>
                                              </p:val>
                                            </p:tav>
                                          </p:tavLst>
                                        </p:anim>
                                        <p:anim calcmode="lin" valueType="num">
                                          <p:cBhvr>
                                            <p:cTn id="68" dur="250" fill="hold"/>
                                            <p:tgtEl>
                                              <p:spTgt spid="4"/>
                                            </p:tgtEl>
                                            <p:attrNameLst>
                                              <p:attrName>ppt_h</p:attrName>
                                            </p:attrNameLst>
                                          </p:cBhvr>
                                          <p:tavLst>
                                            <p:tav tm="0">
                                              <p:val>
                                                <p:strVal val="4*#ppt_h"/>
                                              </p:val>
                                            </p:tav>
                                            <p:tav tm="100000">
                                              <p:val>
                                                <p:strVal val="#ppt_h"/>
                                              </p:val>
                                            </p:tav>
                                          </p:tavLst>
                                        </p:anim>
                                      </p:childTnLst>
                                    </p:cTn>
                                  </p:par>
                                  <p:par>
                                    <p:cTn id="69" presetID="22" presetClass="entr" presetSubtype="1"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up)">
                                          <p:cBhvr>
                                            <p:cTn id="71" dur="500"/>
                                            <p:tgtEl>
                                              <p:spTgt spid="7"/>
                                            </p:tgtEl>
                                          </p:cBhvr>
                                        </p:animEffect>
                                      </p:childTnLst>
                                    </p:cTn>
                                  </p:par>
                                  <p:par>
                                    <p:cTn id="72" presetID="49" presetClass="entr" presetSubtype="0" decel="10000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 calcmode="lin" valueType="num">
                                          <p:cBhvr>
                                            <p:cTn id="76" dur="500" fill="hold"/>
                                            <p:tgtEl>
                                              <p:spTgt spid="13"/>
                                            </p:tgtEl>
                                            <p:attrNameLst>
                                              <p:attrName>style.rotation</p:attrName>
                                            </p:attrNameLst>
                                          </p:cBhvr>
                                          <p:tavLst>
                                            <p:tav tm="0">
                                              <p:val>
                                                <p:fltVal val="360"/>
                                              </p:val>
                                            </p:tav>
                                            <p:tav tm="100000">
                                              <p:val>
                                                <p:fltVal val="0"/>
                                              </p:val>
                                            </p:tav>
                                          </p:tavLst>
                                        </p:anim>
                                        <p:animEffect transition="in" filter="fade">
                                          <p:cBhvr>
                                            <p:cTn id="77" dur="500"/>
                                            <p:tgtEl>
                                              <p:spTgt spid="13"/>
                                            </p:tgtEl>
                                          </p:cBhvr>
                                        </p:animEffect>
                                      </p:childTnLst>
                                    </p:cTn>
                                  </p:par>
                                  <p:par>
                                    <p:cTn id="78" presetID="10"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right)">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down)">
                                          <p:cBhvr>
                                            <p:cTn id="88" dur="500"/>
                                            <p:tgtEl>
                                              <p:spTgt spid="14"/>
                                            </p:tgtEl>
                                          </p:cBhvr>
                                        </p:animEffect>
                                      </p:childTnLst>
                                    </p:cTn>
                                  </p:par>
                                  <p:par>
                                    <p:cTn id="89" presetID="16" presetClass="entr" presetSubtype="37"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barn(outVertical)">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P spid="20" grpId="0" animBg="1"/>
        </p:bldLst>
      </p:timing>
    </mc:Fallback>
  </mc:AlternateContent>
  <p:extLst>
    <p:ext uri="{E180D4A7-C9FB-4DFB-919C-405C955672EB}">
      <p14:showEvtLst xmlns:p14="http://schemas.microsoft.com/office/powerpoint/2010/main">
        <p14:playEvt time="0" objId="2"/>
        <p14:stopEvt time="6949"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特征工程</a:t>
            </a:r>
          </a:p>
        </p:txBody>
      </p:sp>
      <p:sp>
        <p:nvSpPr>
          <p:cNvPr id="5" name="对角圆角矩形 3">
            <a:extLst>
              <a:ext uri="{FF2B5EF4-FFF2-40B4-BE49-F238E27FC236}">
                <a16:creationId xmlns:a16="http://schemas.microsoft.com/office/drawing/2014/main" id="{3CA2D743-1270-4BBB-8685-D608A1799122}"/>
              </a:ext>
            </a:extLst>
          </p:cNvPr>
          <p:cNvSpPr/>
          <p:nvPr/>
        </p:nvSpPr>
        <p:spPr>
          <a:xfrm>
            <a:off x="1402170" y="574255"/>
            <a:ext cx="287319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20" b="1" dirty="0" err="1">
                <a:solidFill>
                  <a:schemeClr val="bg1"/>
                </a:solidFill>
                <a:latin typeface="微软雅黑" pitchFamily="34" charset="-122"/>
                <a:ea typeface="微软雅黑" pitchFamily="34" charset="-122"/>
              </a:rPr>
              <a:t>ResNet</a:t>
            </a:r>
            <a:r>
              <a:rPr lang="zh-CN" altLang="en-US" sz="1620" b="1" dirty="0">
                <a:solidFill>
                  <a:schemeClr val="bg1"/>
                </a:solidFill>
                <a:latin typeface="微软雅黑" pitchFamily="34" charset="-122"/>
                <a:ea typeface="微软雅黑" pitchFamily="34" charset="-122"/>
              </a:rPr>
              <a:t>结构（</a:t>
            </a:r>
            <a:r>
              <a:rPr lang="en-US" altLang="zh-CN" sz="1620" b="1" dirty="0">
                <a:solidFill>
                  <a:schemeClr val="bg1"/>
                </a:solidFill>
                <a:latin typeface="微软雅黑" pitchFamily="34" charset="-122"/>
                <a:ea typeface="微软雅黑" pitchFamily="34" charset="-122"/>
              </a:rPr>
              <a:t>backbone</a:t>
            </a:r>
            <a:r>
              <a:rPr lang="zh-CN" altLang="en-US" sz="1620" b="1" dirty="0">
                <a:solidFill>
                  <a:schemeClr val="bg1"/>
                </a:solidFill>
                <a:latin typeface="微软雅黑" pitchFamily="34" charset="-122"/>
                <a:ea typeface="微软雅黑" pitchFamily="34" charset="-122"/>
              </a:rPr>
              <a:t>）</a:t>
            </a:r>
          </a:p>
        </p:txBody>
      </p:sp>
      <p:pic>
        <p:nvPicPr>
          <p:cNvPr id="2" name="图片 1">
            <a:extLst>
              <a:ext uri="{FF2B5EF4-FFF2-40B4-BE49-F238E27FC236}">
                <a16:creationId xmlns:a16="http://schemas.microsoft.com/office/drawing/2014/main" id="{DEE9E54D-9383-4275-8BF2-C024D0E08F44}"/>
              </a:ext>
            </a:extLst>
          </p:cNvPr>
          <p:cNvPicPr>
            <a:picLocks noChangeAspect="1"/>
          </p:cNvPicPr>
          <p:nvPr/>
        </p:nvPicPr>
        <p:blipFill rotWithShape="1">
          <a:blip r:embed="rId3"/>
          <a:srcRect r="58941"/>
          <a:stretch/>
        </p:blipFill>
        <p:spPr>
          <a:xfrm>
            <a:off x="1726796" y="1363893"/>
            <a:ext cx="1731299" cy="1512312"/>
          </a:xfrm>
          <a:prstGeom prst="rect">
            <a:avLst/>
          </a:prstGeom>
        </p:spPr>
      </p:pic>
      <p:pic>
        <p:nvPicPr>
          <p:cNvPr id="9" name="图片 8">
            <a:extLst>
              <a:ext uri="{FF2B5EF4-FFF2-40B4-BE49-F238E27FC236}">
                <a16:creationId xmlns:a16="http://schemas.microsoft.com/office/drawing/2014/main" id="{EB357C14-B317-43B1-882A-B0E9C767ADA9}"/>
              </a:ext>
            </a:extLst>
          </p:cNvPr>
          <p:cNvPicPr>
            <a:picLocks noChangeAspect="1"/>
          </p:cNvPicPr>
          <p:nvPr/>
        </p:nvPicPr>
        <p:blipFill rotWithShape="1">
          <a:blip r:embed="rId3"/>
          <a:srcRect l="58762"/>
          <a:stretch/>
        </p:blipFill>
        <p:spPr>
          <a:xfrm>
            <a:off x="4095794" y="1430238"/>
            <a:ext cx="1738839" cy="1512312"/>
          </a:xfrm>
          <a:prstGeom prst="rect">
            <a:avLst/>
          </a:prstGeom>
        </p:spPr>
      </p:pic>
      <p:sp>
        <p:nvSpPr>
          <p:cNvPr id="6" name="箭头: 右 5">
            <a:extLst>
              <a:ext uri="{FF2B5EF4-FFF2-40B4-BE49-F238E27FC236}">
                <a16:creationId xmlns:a16="http://schemas.microsoft.com/office/drawing/2014/main" id="{0E6ECA61-B13C-488B-A43D-A4FCFF70ED08}"/>
              </a:ext>
            </a:extLst>
          </p:cNvPr>
          <p:cNvSpPr/>
          <p:nvPr/>
        </p:nvSpPr>
        <p:spPr>
          <a:xfrm>
            <a:off x="3572093" y="2003367"/>
            <a:ext cx="415637" cy="216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3BAD8A4-06C1-491C-B598-D42B04A4B511}"/>
              </a:ext>
            </a:extLst>
          </p:cNvPr>
          <p:cNvSpPr/>
          <p:nvPr/>
        </p:nvSpPr>
        <p:spPr>
          <a:xfrm>
            <a:off x="5942697" y="2011983"/>
            <a:ext cx="415637" cy="216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43BBFB0-FA0C-4BBB-8BF9-C3FE6EE7A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398" y="645972"/>
            <a:ext cx="1082983" cy="2296578"/>
          </a:xfrm>
          <a:prstGeom prst="rect">
            <a:avLst/>
          </a:prstGeom>
        </p:spPr>
      </p:pic>
      <p:sp>
        <p:nvSpPr>
          <p:cNvPr id="14" name="箭头: 右弧形 13">
            <a:extLst>
              <a:ext uri="{FF2B5EF4-FFF2-40B4-BE49-F238E27FC236}">
                <a16:creationId xmlns:a16="http://schemas.microsoft.com/office/drawing/2014/main" id="{DA6E5FDB-A33B-4DB8-9E78-CA5344160384}"/>
              </a:ext>
            </a:extLst>
          </p:cNvPr>
          <p:cNvSpPr/>
          <p:nvPr/>
        </p:nvSpPr>
        <p:spPr>
          <a:xfrm>
            <a:off x="7955280" y="2111432"/>
            <a:ext cx="660594" cy="186190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6" name="图片 15">
            <a:extLst>
              <a:ext uri="{FF2B5EF4-FFF2-40B4-BE49-F238E27FC236}">
                <a16:creationId xmlns:a16="http://schemas.microsoft.com/office/drawing/2014/main" id="{19DAF832-C3F5-4A2B-A753-20F59CF685EF}"/>
              </a:ext>
            </a:extLst>
          </p:cNvPr>
          <p:cNvPicPr>
            <a:picLocks noChangeAspect="1"/>
          </p:cNvPicPr>
          <p:nvPr/>
        </p:nvPicPr>
        <p:blipFill>
          <a:blip r:embed="rId5"/>
          <a:stretch>
            <a:fillRect/>
          </a:stretch>
        </p:blipFill>
        <p:spPr>
          <a:xfrm>
            <a:off x="1889956" y="3174880"/>
            <a:ext cx="5895975" cy="1371600"/>
          </a:xfrm>
          <a:prstGeom prst="rect">
            <a:avLst/>
          </a:prstGeom>
        </p:spPr>
      </p:pic>
    </p:spTree>
    <p:extLst>
      <p:ext uri="{BB962C8B-B14F-4D97-AF65-F5344CB8AC3E}">
        <p14:creationId xmlns:p14="http://schemas.microsoft.com/office/powerpoint/2010/main" val="3732577009"/>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14:bounceEnd="52000">
                                          <p:cBhvr additive="base">
                                            <p:cTn id="15"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6" grpId="0" animBg="1"/>
          <p:bldP spid="11"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6" grpId="0" animBg="1"/>
          <p:bldP spid="11" grpId="0" animBg="1"/>
          <p:bldP spid="14" grpId="0" animBg="1"/>
        </p:bldLst>
      </p:timing>
    </mc:Fallback>
  </mc:AlternateContent>
  <p:extLst>
    <p:ext uri="{E180D4A7-C9FB-4DFB-919C-405C955672EB}">
      <p14:showEvtLst xmlns:p14="http://schemas.microsoft.com/office/powerpoint/2010/main">
        <p14:playEvt time="0" objId="2"/>
        <p14:stopEvt time="4928" objId="2"/>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特征工程</a:t>
            </a:r>
          </a:p>
        </p:txBody>
      </p:sp>
      <p:sp>
        <p:nvSpPr>
          <p:cNvPr id="5" name="对角圆角矩形 3">
            <a:extLst>
              <a:ext uri="{FF2B5EF4-FFF2-40B4-BE49-F238E27FC236}">
                <a16:creationId xmlns:a16="http://schemas.microsoft.com/office/drawing/2014/main" id="{3CA2D743-1270-4BBB-8685-D608A1799122}"/>
              </a:ext>
            </a:extLst>
          </p:cNvPr>
          <p:cNvSpPr/>
          <p:nvPr/>
        </p:nvSpPr>
        <p:spPr>
          <a:xfrm>
            <a:off x="1402170" y="574255"/>
            <a:ext cx="287319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620" b="1" dirty="0" err="1">
                <a:solidFill>
                  <a:schemeClr val="bg1"/>
                </a:solidFill>
                <a:latin typeface="微软雅黑" pitchFamily="34" charset="-122"/>
                <a:ea typeface="微软雅黑" pitchFamily="34" charset="-122"/>
              </a:rPr>
              <a:t>ResNet</a:t>
            </a:r>
            <a:r>
              <a:rPr lang="zh-CN" altLang="en-US" sz="1620" b="1" dirty="0">
                <a:solidFill>
                  <a:schemeClr val="bg1"/>
                </a:solidFill>
                <a:latin typeface="微软雅黑" pitchFamily="34" charset="-122"/>
                <a:ea typeface="微软雅黑" pitchFamily="34" charset="-122"/>
              </a:rPr>
              <a:t>结构（</a:t>
            </a:r>
            <a:r>
              <a:rPr lang="en-US" altLang="zh-CN" sz="1620" b="1" dirty="0">
                <a:solidFill>
                  <a:schemeClr val="bg1"/>
                </a:solidFill>
                <a:latin typeface="微软雅黑" pitchFamily="34" charset="-122"/>
                <a:ea typeface="微软雅黑" pitchFamily="34" charset="-122"/>
              </a:rPr>
              <a:t>backbone</a:t>
            </a:r>
            <a:r>
              <a:rPr lang="zh-CN" altLang="en-US" sz="1620" b="1" dirty="0">
                <a:solidFill>
                  <a:schemeClr val="bg1"/>
                </a:solidFill>
                <a:latin typeface="微软雅黑" pitchFamily="34" charset="-122"/>
                <a:ea typeface="微软雅黑" pitchFamily="34" charset="-122"/>
              </a:rPr>
              <a:t>）</a:t>
            </a:r>
          </a:p>
        </p:txBody>
      </p:sp>
      <p:pic>
        <p:nvPicPr>
          <p:cNvPr id="4" name="图片 3">
            <a:extLst>
              <a:ext uri="{FF2B5EF4-FFF2-40B4-BE49-F238E27FC236}">
                <a16:creationId xmlns:a16="http://schemas.microsoft.com/office/drawing/2014/main" id="{AD00A94B-0691-458C-A67C-94AA1C3425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878869" y="1394203"/>
            <a:ext cx="5143501" cy="2355093"/>
          </a:xfrm>
          <a:prstGeom prst="rect">
            <a:avLst/>
          </a:prstGeom>
        </p:spPr>
      </p:pic>
      <p:pic>
        <p:nvPicPr>
          <p:cNvPr id="10" name="图片 9">
            <a:extLst>
              <a:ext uri="{FF2B5EF4-FFF2-40B4-BE49-F238E27FC236}">
                <a16:creationId xmlns:a16="http://schemas.microsoft.com/office/drawing/2014/main" id="{CE1FA061-0F28-4070-8CC7-71249FFFA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636" y="989187"/>
            <a:ext cx="4528551" cy="1985782"/>
          </a:xfrm>
          <a:prstGeom prst="rect">
            <a:avLst/>
          </a:prstGeom>
        </p:spPr>
      </p:pic>
      <p:sp>
        <p:nvSpPr>
          <p:cNvPr id="12" name="矩形 11">
            <a:extLst>
              <a:ext uri="{FF2B5EF4-FFF2-40B4-BE49-F238E27FC236}">
                <a16:creationId xmlns:a16="http://schemas.microsoft.com/office/drawing/2014/main" id="{141CB3F8-7AE9-4C5E-B756-E6DD4C9D4187}"/>
              </a:ext>
            </a:extLst>
          </p:cNvPr>
          <p:cNvSpPr/>
          <p:nvPr/>
        </p:nvSpPr>
        <p:spPr>
          <a:xfrm>
            <a:off x="3721210" y="989187"/>
            <a:ext cx="771277" cy="1985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820D869-B60C-4B9C-A64F-998DEAD3A9D2}"/>
              </a:ext>
            </a:extLst>
          </p:cNvPr>
          <p:cNvSpPr/>
          <p:nvPr/>
        </p:nvSpPr>
        <p:spPr>
          <a:xfrm>
            <a:off x="1515636" y="1129085"/>
            <a:ext cx="440385" cy="1709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直角上 16">
            <a:extLst>
              <a:ext uri="{FF2B5EF4-FFF2-40B4-BE49-F238E27FC236}">
                <a16:creationId xmlns:a16="http://schemas.microsoft.com/office/drawing/2014/main" id="{1F32E0BE-7FF2-451C-9876-B9B4120ECA75}"/>
              </a:ext>
            </a:extLst>
          </p:cNvPr>
          <p:cNvSpPr/>
          <p:nvPr/>
        </p:nvSpPr>
        <p:spPr>
          <a:xfrm rot="5400000">
            <a:off x="1591919" y="3150337"/>
            <a:ext cx="596074" cy="3887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0B97B208-8F0D-4607-82BC-831601B1B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0535" y="3336310"/>
            <a:ext cx="6527631" cy="1205927"/>
          </a:xfrm>
          <a:prstGeom prst="rect">
            <a:avLst/>
          </a:prstGeom>
        </p:spPr>
      </p:pic>
      <p:sp>
        <p:nvSpPr>
          <p:cNvPr id="22" name="矩形 21">
            <a:extLst>
              <a:ext uri="{FF2B5EF4-FFF2-40B4-BE49-F238E27FC236}">
                <a16:creationId xmlns:a16="http://schemas.microsoft.com/office/drawing/2014/main" id="{BC529242-6E12-4A23-BE03-E5C828AD6B04}"/>
              </a:ext>
            </a:extLst>
          </p:cNvPr>
          <p:cNvSpPr/>
          <p:nvPr/>
        </p:nvSpPr>
        <p:spPr>
          <a:xfrm>
            <a:off x="3721210" y="1359673"/>
            <a:ext cx="771277" cy="333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F386069-C809-4EA9-8448-3C3B20EB061E}"/>
              </a:ext>
            </a:extLst>
          </p:cNvPr>
          <p:cNvSpPr/>
          <p:nvPr/>
        </p:nvSpPr>
        <p:spPr>
          <a:xfrm>
            <a:off x="6257676" y="601263"/>
            <a:ext cx="2370490" cy="97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下 22">
            <a:extLst>
              <a:ext uri="{FF2B5EF4-FFF2-40B4-BE49-F238E27FC236}">
                <a16:creationId xmlns:a16="http://schemas.microsoft.com/office/drawing/2014/main" id="{21A0D3A7-6173-4B9F-894C-4C4867CD5F33}"/>
              </a:ext>
            </a:extLst>
          </p:cNvPr>
          <p:cNvSpPr/>
          <p:nvPr/>
        </p:nvSpPr>
        <p:spPr>
          <a:xfrm>
            <a:off x="4015409" y="1765190"/>
            <a:ext cx="146186" cy="289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B9CB360B-E2FA-4F67-AECE-C2D3221DB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636" y="2137961"/>
            <a:ext cx="7172077" cy="514245"/>
          </a:xfrm>
          <a:prstGeom prst="rect">
            <a:avLst/>
          </a:prstGeom>
        </p:spPr>
      </p:pic>
      <p:sp>
        <p:nvSpPr>
          <p:cNvPr id="31" name="矩形 30">
            <a:extLst>
              <a:ext uri="{FF2B5EF4-FFF2-40B4-BE49-F238E27FC236}">
                <a16:creationId xmlns:a16="http://schemas.microsoft.com/office/drawing/2014/main" id="{8C86D3EC-A655-49F9-A958-3EA1ABB3F312}"/>
              </a:ext>
            </a:extLst>
          </p:cNvPr>
          <p:cNvSpPr/>
          <p:nvPr/>
        </p:nvSpPr>
        <p:spPr>
          <a:xfrm>
            <a:off x="2554904" y="2226365"/>
            <a:ext cx="503995" cy="197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1EB601C2-CBF9-421C-BBF1-B80EECBC80F2}"/>
              </a:ext>
            </a:extLst>
          </p:cNvPr>
          <p:cNvSpPr/>
          <p:nvPr/>
        </p:nvSpPr>
        <p:spPr>
          <a:xfrm>
            <a:off x="2733808" y="2495059"/>
            <a:ext cx="146186" cy="289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8487007F-B426-49A7-89AA-F5D34F76FA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9730" y="2874354"/>
            <a:ext cx="7077983" cy="1109491"/>
          </a:xfrm>
          <a:prstGeom prst="rect">
            <a:avLst/>
          </a:prstGeom>
        </p:spPr>
      </p:pic>
      <p:sp>
        <p:nvSpPr>
          <p:cNvPr id="35" name="矩形 34">
            <a:extLst>
              <a:ext uri="{FF2B5EF4-FFF2-40B4-BE49-F238E27FC236}">
                <a16:creationId xmlns:a16="http://schemas.microsoft.com/office/drawing/2014/main" id="{7859DFF8-78E5-478C-A823-A584585AD9B5}"/>
              </a:ext>
            </a:extLst>
          </p:cNvPr>
          <p:cNvSpPr/>
          <p:nvPr/>
        </p:nvSpPr>
        <p:spPr>
          <a:xfrm>
            <a:off x="1956021" y="3847491"/>
            <a:ext cx="675861" cy="1669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下 35">
            <a:extLst>
              <a:ext uri="{FF2B5EF4-FFF2-40B4-BE49-F238E27FC236}">
                <a16:creationId xmlns:a16="http://schemas.microsoft.com/office/drawing/2014/main" id="{7D162464-EE94-4A5A-BFE7-423C7E78E3A2}"/>
              </a:ext>
            </a:extLst>
          </p:cNvPr>
          <p:cNvSpPr/>
          <p:nvPr/>
        </p:nvSpPr>
        <p:spPr>
          <a:xfrm>
            <a:off x="2220858" y="4091666"/>
            <a:ext cx="146186" cy="289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29B458EA-9A30-4860-9714-5CDF0AE00A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8883" y="4416138"/>
            <a:ext cx="6819283" cy="556203"/>
          </a:xfrm>
          <a:prstGeom prst="rect">
            <a:avLst/>
          </a:prstGeom>
        </p:spPr>
      </p:pic>
      <p:pic>
        <p:nvPicPr>
          <p:cNvPr id="37" name="图片 36">
            <a:extLst>
              <a:ext uri="{FF2B5EF4-FFF2-40B4-BE49-F238E27FC236}">
                <a16:creationId xmlns:a16="http://schemas.microsoft.com/office/drawing/2014/main" id="{DFE3E67F-4AD4-4CE5-8524-93D612D0C6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42223" y="-1"/>
            <a:ext cx="1149260" cy="5143500"/>
          </a:xfrm>
          <a:prstGeom prst="rect">
            <a:avLst/>
          </a:prstGeom>
        </p:spPr>
      </p:pic>
    </p:spTree>
    <p:extLst>
      <p:ext uri="{BB962C8B-B14F-4D97-AF65-F5344CB8AC3E}">
        <p14:creationId xmlns:p14="http://schemas.microsoft.com/office/powerpoint/2010/main" val="722044901"/>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14:bounceEnd="52000">
                                          <p:cBhvr additive="base">
                                            <p:cTn id="15"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0-#ppt_h/2"/>
                                              </p:val>
                                            </p:tav>
                                            <p:tav tm="100000">
                                              <p:val>
                                                <p:strVal val="#ppt_y"/>
                                              </p:val>
                                            </p:tav>
                                          </p:tavLst>
                                        </p:anim>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ppt_x"/>
                                              </p:val>
                                            </p:tav>
                                            <p:tav tm="100000">
                                              <p:val>
                                                <p:strVal val="#ppt_x"/>
                                              </p:val>
                                            </p:tav>
                                          </p:tavLst>
                                        </p:anim>
                                        <p:anim calcmode="lin" valueType="num">
                                          <p:cBhvr additive="base">
                                            <p:cTn id="76" dur="500" fill="hold"/>
                                            <p:tgtEl>
                                              <p:spTgt spid="31"/>
                                            </p:tgtEl>
                                            <p:attrNameLst>
                                              <p:attrName>ppt_y</p:attrName>
                                            </p:attrNameLst>
                                          </p:cBhvr>
                                          <p:tavLst>
                                            <p:tav tm="0">
                                              <p:val>
                                                <p:strVal val="0-#ppt_h/2"/>
                                              </p:val>
                                            </p:tav>
                                            <p:tav tm="100000">
                                              <p:val>
                                                <p:strVal val="#ppt_y"/>
                                              </p:val>
                                            </p:tav>
                                          </p:tavLst>
                                        </p:anim>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par>
                              <p:cTn id="81" fill="hold">
                                <p:stCondLst>
                                  <p:cond delay="1000"/>
                                </p:stCondLst>
                                <p:childTnLst>
                                  <p:par>
                                    <p:cTn id="82" presetID="10" presetClass="entr" presetSubtype="0" fill="hold"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1"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fill="hold"/>
                                            <p:tgtEl>
                                              <p:spTgt spid="35"/>
                                            </p:tgtEl>
                                            <p:attrNameLst>
                                              <p:attrName>ppt_x</p:attrName>
                                            </p:attrNameLst>
                                          </p:cBhvr>
                                          <p:tavLst>
                                            <p:tav tm="0">
                                              <p:val>
                                                <p:strVal val="#ppt_x"/>
                                              </p:val>
                                            </p:tav>
                                            <p:tav tm="100000">
                                              <p:val>
                                                <p:strVal val="#ppt_x"/>
                                              </p:val>
                                            </p:tav>
                                          </p:tavLst>
                                        </p:anim>
                                        <p:anim calcmode="lin" valueType="num">
                                          <p:cBhvr additive="base">
                                            <p:cTn id="90" dur="500" fill="hold"/>
                                            <p:tgtEl>
                                              <p:spTgt spid="35"/>
                                            </p:tgtEl>
                                            <p:attrNameLst>
                                              <p:attrName>ppt_y</p:attrName>
                                            </p:attrNameLst>
                                          </p:cBhvr>
                                          <p:tavLst>
                                            <p:tav tm="0">
                                              <p:val>
                                                <p:strVal val="0-#ppt_h/2"/>
                                              </p:val>
                                            </p:tav>
                                            <p:tav tm="100000">
                                              <p:val>
                                                <p:strVal val="#ppt_y"/>
                                              </p:val>
                                            </p:tav>
                                          </p:tavLst>
                                        </p:anim>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par>
                              <p:cTn id="95" fill="hold">
                                <p:stCondLst>
                                  <p:cond delay="1000"/>
                                </p:stCondLst>
                                <p:childTnLst>
                                  <p:par>
                                    <p:cTn id="96" presetID="10" presetClass="entr" presetSubtype="0" fill="hold"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7"/>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5"/>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10"/>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
                                            </p:tgtEl>
                                            <p:attrNameLst>
                                              <p:attrName>style.visibility</p:attrName>
                                            </p:attrNameLst>
                                          </p:cBhvr>
                                          <p:to>
                                            <p:strVal val="hidden"/>
                                          </p:to>
                                        </p:set>
                                      </p:childTnLst>
                                    </p:cTn>
                                  </p:par>
                                </p:childTnLst>
                              </p:cTn>
                            </p:par>
                            <p:par>
                              <p:cTn id="127" fill="hold">
                                <p:stCondLst>
                                  <p:cond delay="0"/>
                                </p:stCondLst>
                                <p:childTnLst>
                                  <p:par>
                                    <p:cTn id="128" presetID="10" presetClass="entr" presetSubtype="0" fill="hold" nodeType="after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12" grpId="0" animBg="1"/>
          <p:bldP spid="12" grpId="1" animBg="1"/>
          <p:bldP spid="13" grpId="0" animBg="1"/>
          <p:bldP spid="13" grpId="1" animBg="1"/>
          <p:bldP spid="17" grpId="0" animBg="1"/>
          <p:bldP spid="17" grpId="1" animBg="1"/>
          <p:bldP spid="22" grpId="0" animBg="1"/>
          <p:bldP spid="22" grpId="1" animBg="1"/>
          <p:bldP spid="27" grpId="0" animBg="1"/>
          <p:bldP spid="27" grpId="1" animBg="1"/>
          <p:bldP spid="23" grpId="0" animBg="1"/>
          <p:bldP spid="23" grpId="1" animBg="1"/>
          <p:bldP spid="31" grpId="0" animBg="1"/>
          <p:bldP spid="31" grpId="1" animBg="1"/>
          <p:bldP spid="32" grpId="0" animBg="1"/>
          <p:bldP spid="32" grpId="1" animBg="1"/>
          <p:bldP spid="35" grpId="0" animBg="1"/>
          <p:bldP spid="35" grpId="1" animBg="1"/>
          <p:bldP spid="36" grpId="0" animBg="1"/>
          <p:bldP spid="36"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0-#ppt_h/2"/>
                                              </p:val>
                                            </p:tav>
                                            <p:tav tm="100000">
                                              <p:val>
                                                <p:strVal val="#ppt_y"/>
                                              </p:val>
                                            </p:tav>
                                          </p:tavLst>
                                        </p:anim>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ppt_x"/>
                                              </p:val>
                                            </p:tav>
                                            <p:tav tm="100000">
                                              <p:val>
                                                <p:strVal val="#ppt_x"/>
                                              </p:val>
                                            </p:tav>
                                          </p:tavLst>
                                        </p:anim>
                                        <p:anim calcmode="lin" valueType="num">
                                          <p:cBhvr additive="base">
                                            <p:cTn id="76" dur="500" fill="hold"/>
                                            <p:tgtEl>
                                              <p:spTgt spid="31"/>
                                            </p:tgtEl>
                                            <p:attrNameLst>
                                              <p:attrName>ppt_y</p:attrName>
                                            </p:attrNameLst>
                                          </p:cBhvr>
                                          <p:tavLst>
                                            <p:tav tm="0">
                                              <p:val>
                                                <p:strVal val="0-#ppt_h/2"/>
                                              </p:val>
                                            </p:tav>
                                            <p:tav tm="100000">
                                              <p:val>
                                                <p:strVal val="#ppt_y"/>
                                              </p:val>
                                            </p:tav>
                                          </p:tavLst>
                                        </p:anim>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par>
                              <p:cTn id="81" fill="hold">
                                <p:stCondLst>
                                  <p:cond delay="1000"/>
                                </p:stCondLst>
                                <p:childTnLst>
                                  <p:par>
                                    <p:cTn id="82" presetID="10" presetClass="entr" presetSubtype="0" fill="hold"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1"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additive="base">
                                            <p:cTn id="89" dur="500" fill="hold"/>
                                            <p:tgtEl>
                                              <p:spTgt spid="35"/>
                                            </p:tgtEl>
                                            <p:attrNameLst>
                                              <p:attrName>ppt_x</p:attrName>
                                            </p:attrNameLst>
                                          </p:cBhvr>
                                          <p:tavLst>
                                            <p:tav tm="0">
                                              <p:val>
                                                <p:strVal val="#ppt_x"/>
                                              </p:val>
                                            </p:tav>
                                            <p:tav tm="100000">
                                              <p:val>
                                                <p:strVal val="#ppt_x"/>
                                              </p:val>
                                            </p:tav>
                                          </p:tavLst>
                                        </p:anim>
                                        <p:anim calcmode="lin" valueType="num">
                                          <p:cBhvr additive="base">
                                            <p:cTn id="90" dur="500" fill="hold"/>
                                            <p:tgtEl>
                                              <p:spTgt spid="35"/>
                                            </p:tgtEl>
                                            <p:attrNameLst>
                                              <p:attrName>ppt_y</p:attrName>
                                            </p:attrNameLst>
                                          </p:cBhvr>
                                          <p:tavLst>
                                            <p:tav tm="0">
                                              <p:val>
                                                <p:strVal val="0-#ppt_h/2"/>
                                              </p:val>
                                            </p:tav>
                                            <p:tav tm="100000">
                                              <p:val>
                                                <p:strVal val="#ppt_y"/>
                                              </p:val>
                                            </p:tav>
                                          </p:tavLst>
                                        </p:anim>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par>
                              <p:cTn id="95" fill="hold">
                                <p:stCondLst>
                                  <p:cond delay="1000"/>
                                </p:stCondLst>
                                <p:childTnLst>
                                  <p:par>
                                    <p:cTn id="96" presetID="10" presetClass="entr" presetSubtype="0" fill="hold"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7"/>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5"/>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10"/>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
                                            </p:tgtEl>
                                            <p:attrNameLst>
                                              <p:attrName>style.visibility</p:attrName>
                                            </p:attrNameLst>
                                          </p:cBhvr>
                                          <p:to>
                                            <p:strVal val="hidden"/>
                                          </p:to>
                                        </p:set>
                                      </p:childTnLst>
                                    </p:cTn>
                                  </p:par>
                                </p:childTnLst>
                              </p:cTn>
                            </p:par>
                            <p:par>
                              <p:cTn id="127" fill="hold">
                                <p:stCondLst>
                                  <p:cond delay="0"/>
                                </p:stCondLst>
                                <p:childTnLst>
                                  <p:par>
                                    <p:cTn id="128" presetID="10" presetClass="entr" presetSubtype="0" fill="hold" nodeType="after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12" grpId="0" animBg="1"/>
          <p:bldP spid="12" grpId="1" animBg="1"/>
          <p:bldP spid="13" grpId="0" animBg="1"/>
          <p:bldP spid="13" grpId="1" animBg="1"/>
          <p:bldP spid="17" grpId="0" animBg="1"/>
          <p:bldP spid="17" grpId="1" animBg="1"/>
          <p:bldP spid="22" grpId="0" animBg="1"/>
          <p:bldP spid="22" grpId="1" animBg="1"/>
          <p:bldP spid="27" grpId="0" animBg="1"/>
          <p:bldP spid="27" grpId="1" animBg="1"/>
          <p:bldP spid="23" grpId="0" animBg="1"/>
          <p:bldP spid="23" grpId="1" animBg="1"/>
          <p:bldP spid="31" grpId="0" animBg="1"/>
          <p:bldP spid="31" grpId="1" animBg="1"/>
          <p:bldP spid="32" grpId="0" animBg="1"/>
          <p:bldP spid="32" grpId="1" animBg="1"/>
          <p:bldP spid="35" grpId="0" animBg="1"/>
          <p:bldP spid="35" grpId="1" animBg="1"/>
          <p:bldP spid="36" grpId="0" animBg="1"/>
          <p:bldP spid="36" grpId="1" animBg="1"/>
        </p:bldLst>
      </p:timing>
    </mc:Fallback>
  </mc:AlternateContent>
  <p:extLst>
    <p:ext uri="{E180D4A7-C9FB-4DFB-919C-405C955672EB}">
      <p14:showEvtLst xmlns:p14="http://schemas.microsoft.com/office/powerpoint/2010/main">
        <p14:playEvt time="0" objId="2"/>
        <p14:stopEvt time="4928"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特征工程</a:t>
            </a:r>
          </a:p>
        </p:txBody>
      </p:sp>
      <p:sp>
        <p:nvSpPr>
          <p:cNvPr id="5" name="对角圆角矩形 3">
            <a:extLst>
              <a:ext uri="{FF2B5EF4-FFF2-40B4-BE49-F238E27FC236}">
                <a16:creationId xmlns:a16="http://schemas.microsoft.com/office/drawing/2014/main" id="{3CA2D743-1270-4BBB-8685-D608A1799122}"/>
              </a:ext>
            </a:extLst>
          </p:cNvPr>
          <p:cNvSpPr/>
          <p:nvPr/>
        </p:nvSpPr>
        <p:spPr>
          <a:xfrm>
            <a:off x="1402170" y="574255"/>
            <a:ext cx="287319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20" b="1" dirty="0">
                <a:solidFill>
                  <a:schemeClr val="bg1"/>
                </a:solidFill>
                <a:latin typeface="微软雅黑" pitchFamily="34" charset="-122"/>
                <a:ea typeface="微软雅黑" pitchFamily="34" charset="-122"/>
              </a:rPr>
              <a:t>Backbone</a:t>
            </a:r>
            <a:r>
              <a:rPr lang="zh-CN" altLang="en-US" sz="1620" b="1" dirty="0">
                <a:solidFill>
                  <a:schemeClr val="bg1"/>
                </a:solidFill>
                <a:latin typeface="微软雅黑" pitchFamily="34" charset="-122"/>
                <a:ea typeface="微软雅黑" pitchFamily="34" charset="-122"/>
              </a:rPr>
              <a:t>特征提取结果</a:t>
            </a:r>
          </a:p>
        </p:txBody>
      </p:sp>
      <p:pic>
        <p:nvPicPr>
          <p:cNvPr id="2" name="图片 1">
            <a:extLst>
              <a:ext uri="{FF2B5EF4-FFF2-40B4-BE49-F238E27FC236}">
                <a16:creationId xmlns:a16="http://schemas.microsoft.com/office/drawing/2014/main" id="{30CD7748-98ED-4EF6-B436-05A32C1546CA}"/>
              </a:ext>
            </a:extLst>
          </p:cNvPr>
          <p:cNvPicPr>
            <a:picLocks noChangeAspect="1"/>
          </p:cNvPicPr>
          <p:nvPr/>
        </p:nvPicPr>
        <p:blipFill>
          <a:blip r:embed="rId3"/>
          <a:stretch>
            <a:fillRect/>
          </a:stretch>
        </p:blipFill>
        <p:spPr>
          <a:xfrm>
            <a:off x="1718216" y="1161168"/>
            <a:ext cx="2241097" cy="1704167"/>
          </a:xfrm>
          <a:prstGeom prst="rect">
            <a:avLst/>
          </a:prstGeom>
        </p:spPr>
      </p:pic>
      <p:sp>
        <p:nvSpPr>
          <p:cNvPr id="3" name="箭头: 右 2">
            <a:extLst>
              <a:ext uri="{FF2B5EF4-FFF2-40B4-BE49-F238E27FC236}">
                <a16:creationId xmlns:a16="http://schemas.microsoft.com/office/drawing/2014/main" id="{0C188D29-B56E-4A54-8C59-818CD0869EA5}"/>
              </a:ext>
            </a:extLst>
          </p:cNvPr>
          <p:cNvSpPr/>
          <p:nvPr/>
        </p:nvSpPr>
        <p:spPr>
          <a:xfrm>
            <a:off x="4107356" y="1874374"/>
            <a:ext cx="814470" cy="176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D5B79953-7EE4-4791-9303-67B3F850F018}"/>
              </a:ext>
            </a:extLst>
          </p:cNvPr>
          <p:cNvPicPr>
            <a:picLocks noChangeAspect="1"/>
          </p:cNvPicPr>
          <p:nvPr/>
        </p:nvPicPr>
        <p:blipFill>
          <a:blip r:embed="rId4"/>
          <a:stretch>
            <a:fillRect/>
          </a:stretch>
        </p:blipFill>
        <p:spPr>
          <a:xfrm>
            <a:off x="5184689" y="603736"/>
            <a:ext cx="2978593" cy="2717629"/>
          </a:xfrm>
          <a:prstGeom prst="rect">
            <a:avLst/>
          </a:prstGeom>
        </p:spPr>
      </p:pic>
      <p:pic>
        <p:nvPicPr>
          <p:cNvPr id="12" name="图片 11">
            <a:extLst>
              <a:ext uri="{FF2B5EF4-FFF2-40B4-BE49-F238E27FC236}">
                <a16:creationId xmlns:a16="http://schemas.microsoft.com/office/drawing/2014/main" id="{2CD262FC-2E7E-4DDB-8E48-6B6C298914A5}"/>
              </a:ext>
            </a:extLst>
          </p:cNvPr>
          <p:cNvPicPr>
            <a:picLocks noChangeAspect="1"/>
          </p:cNvPicPr>
          <p:nvPr/>
        </p:nvPicPr>
        <p:blipFill>
          <a:blip r:embed="rId5"/>
          <a:stretch>
            <a:fillRect/>
          </a:stretch>
        </p:blipFill>
        <p:spPr>
          <a:xfrm>
            <a:off x="2105382" y="4049791"/>
            <a:ext cx="6057900" cy="238125"/>
          </a:xfrm>
          <a:prstGeom prst="rect">
            <a:avLst/>
          </a:prstGeom>
        </p:spPr>
      </p:pic>
      <p:sp>
        <p:nvSpPr>
          <p:cNvPr id="16" name="箭头: 右 15">
            <a:extLst>
              <a:ext uri="{FF2B5EF4-FFF2-40B4-BE49-F238E27FC236}">
                <a16:creationId xmlns:a16="http://schemas.microsoft.com/office/drawing/2014/main" id="{28CA472E-ED74-477F-AEE7-0E2996677292}"/>
              </a:ext>
            </a:extLst>
          </p:cNvPr>
          <p:cNvSpPr/>
          <p:nvPr/>
        </p:nvSpPr>
        <p:spPr>
          <a:xfrm rot="5400000">
            <a:off x="6444341" y="3598047"/>
            <a:ext cx="459287" cy="175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2355006"/>
      </p:ext>
    </p:extLst>
  </p:cSld>
  <p:clrMapOvr>
    <a:masterClrMapping/>
  </p:clrMapOvr>
  <p:transition spd="slow">
    <p:wipe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14:bounceEnd="52000">
                                          <p:cBhvr additive="base">
                                            <p:cTn id="15"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3" grpId="0" animBg="1"/>
          <p:bldP spid="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3" grpId="0" animBg="1"/>
          <p:bldP spid="16" grpId="0" animBg="1"/>
        </p:bldLst>
      </p:timing>
    </mc:Fallback>
  </mc:AlternateContent>
  <p:extLst>
    <p:ext uri="{E180D4A7-C9FB-4DFB-919C-405C955672EB}">
      <p14:showEvtLst xmlns:p14="http://schemas.microsoft.com/office/powerpoint/2010/main">
        <p14:playEvt time="0" objId="2"/>
        <p14:stopEvt time="4928"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训练模型</a:t>
            </a:r>
          </a:p>
        </p:txBody>
      </p:sp>
      <p:sp>
        <p:nvSpPr>
          <p:cNvPr id="5" name="对角圆角矩形 3">
            <a:extLst>
              <a:ext uri="{FF2B5EF4-FFF2-40B4-BE49-F238E27FC236}">
                <a16:creationId xmlns:a16="http://schemas.microsoft.com/office/drawing/2014/main" id="{3CA2D743-1270-4BBB-8685-D608A1799122}"/>
              </a:ext>
            </a:extLst>
          </p:cNvPr>
          <p:cNvSpPr/>
          <p:nvPr/>
        </p:nvSpPr>
        <p:spPr>
          <a:xfrm>
            <a:off x="1402170" y="574255"/>
            <a:ext cx="287319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20" b="1" dirty="0">
                <a:solidFill>
                  <a:schemeClr val="bg1"/>
                </a:solidFill>
                <a:latin typeface="微软雅黑" pitchFamily="34" charset="-122"/>
                <a:ea typeface="微软雅黑" pitchFamily="34" charset="-122"/>
              </a:rPr>
              <a:t>Classifier</a:t>
            </a:r>
            <a:r>
              <a:rPr lang="zh-CN" altLang="en-US" sz="1620" b="1" dirty="0">
                <a:solidFill>
                  <a:schemeClr val="bg1"/>
                </a:solidFill>
                <a:latin typeface="微软雅黑" pitchFamily="34" charset="-122"/>
                <a:ea typeface="微软雅黑" pitchFamily="34" charset="-122"/>
              </a:rPr>
              <a:t>（微调</a:t>
            </a:r>
            <a:r>
              <a:rPr lang="en-US" altLang="zh-CN" sz="1620" b="1" dirty="0">
                <a:solidFill>
                  <a:schemeClr val="bg1"/>
                </a:solidFill>
                <a:latin typeface="微软雅黑" pitchFamily="34" charset="-122"/>
                <a:ea typeface="微软雅黑" pitchFamily="34" charset="-122"/>
              </a:rPr>
              <a:t>head</a:t>
            </a:r>
            <a:r>
              <a:rPr lang="zh-CN" altLang="en-US" sz="1620" b="1" dirty="0">
                <a:solidFill>
                  <a:schemeClr val="bg1"/>
                </a:solidFill>
                <a:latin typeface="微软雅黑" pitchFamily="34" charset="-122"/>
                <a:ea typeface="微软雅黑" pitchFamily="34" charset="-122"/>
              </a:rPr>
              <a:t>）</a:t>
            </a:r>
          </a:p>
        </p:txBody>
      </p:sp>
      <p:pic>
        <p:nvPicPr>
          <p:cNvPr id="3" name="图片 2">
            <a:extLst>
              <a:ext uri="{FF2B5EF4-FFF2-40B4-BE49-F238E27FC236}">
                <a16:creationId xmlns:a16="http://schemas.microsoft.com/office/drawing/2014/main" id="{2D2A9E21-8670-4A74-BB4C-11BB2F06B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160" y="1369698"/>
            <a:ext cx="3505504" cy="579170"/>
          </a:xfrm>
          <a:prstGeom prst="rect">
            <a:avLst/>
          </a:prstGeom>
        </p:spPr>
      </p:pic>
      <p:pic>
        <p:nvPicPr>
          <p:cNvPr id="6" name="图片 5">
            <a:extLst>
              <a:ext uri="{FF2B5EF4-FFF2-40B4-BE49-F238E27FC236}">
                <a16:creationId xmlns:a16="http://schemas.microsoft.com/office/drawing/2014/main" id="{5FBC0D92-8480-4444-BA91-325592AA6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9956" y="2335327"/>
            <a:ext cx="6763333" cy="970391"/>
          </a:xfrm>
          <a:prstGeom prst="rect">
            <a:avLst/>
          </a:prstGeom>
        </p:spPr>
      </p:pic>
      <p:pic>
        <p:nvPicPr>
          <p:cNvPr id="8" name="图片 7">
            <a:extLst>
              <a:ext uri="{FF2B5EF4-FFF2-40B4-BE49-F238E27FC236}">
                <a16:creationId xmlns:a16="http://schemas.microsoft.com/office/drawing/2014/main" id="{5C1665F9-93C8-4CE2-B3B3-085728E11C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749" y="485081"/>
            <a:ext cx="1606485" cy="1769234"/>
          </a:xfrm>
          <a:prstGeom prst="rect">
            <a:avLst/>
          </a:prstGeom>
        </p:spPr>
      </p:pic>
      <p:cxnSp>
        <p:nvCxnSpPr>
          <p:cNvPr id="10" name="直接箭头连接符 9">
            <a:extLst>
              <a:ext uri="{FF2B5EF4-FFF2-40B4-BE49-F238E27FC236}">
                <a16:creationId xmlns:a16="http://schemas.microsoft.com/office/drawing/2014/main" id="{1C814871-1657-4F5A-89BE-A3D28913F91F}"/>
              </a:ext>
            </a:extLst>
          </p:cNvPr>
          <p:cNvCxnSpPr/>
          <p:nvPr/>
        </p:nvCxnSpPr>
        <p:spPr>
          <a:xfrm>
            <a:off x="7180028" y="1439186"/>
            <a:ext cx="0" cy="220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CD47514B-0338-4A7E-85A9-106DA55CE5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9956" y="1369698"/>
            <a:ext cx="3686073" cy="2616264"/>
          </a:xfrm>
          <a:prstGeom prst="rect">
            <a:avLst/>
          </a:prstGeom>
        </p:spPr>
      </p:pic>
    </p:spTree>
    <p:extLst>
      <p:ext uri="{BB962C8B-B14F-4D97-AF65-F5344CB8AC3E}">
        <p14:creationId xmlns:p14="http://schemas.microsoft.com/office/powerpoint/2010/main" val="249039658"/>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14:bounceEnd="52000">
                                          <p:cBhvr additive="base">
                                            <p:cTn id="15"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Lst>
      </p:timing>
    </mc:Fallback>
  </mc:AlternateContent>
  <p:extLst>
    <p:ext uri="{E180D4A7-C9FB-4DFB-919C-405C955672EB}">
      <p14:showEvtLst xmlns:p14="http://schemas.microsoft.com/office/powerpoint/2010/main">
        <p14:playEvt time="0" objId="2"/>
        <p14:stopEvt time="4928" objId="2"/>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训练模型</a:t>
            </a:r>
          </a:p>
        </p:txBody>
      </p:sp>
      <p:sp>
        <p:nvSpPr>
          <p:cNvPr id="5" name="对角圆角矩形 3">
            <a:extLst>
              <a:ext uri="{FF2B5EF4-FFF2-40B4-BE49-F238E27FC236}">
                <a16:creationId xmlns:a16="http://schemas.microsoft.com/office/drawing/2014/main" id="{3CA2D743-1270-4BBB-8685-D608A1799122}"/>
              </a:ext>
            </a:extLst>
          </p:cNvPr>
          <p:cNvSpPr/>
          <p:nvPr/>
        </p:nvSpPr>
        <p:spPr>
          <a:xfrm>
            <a:off x="1402170" y="574255"/>
            <a:ext cx="287319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20" b="1" dirty="0">
                <a:solidFill>
                  <a:schemeClr val="bg1"/>
                </a:solidFill>
                <a:latin typeface="微软雅黑" pitchFamily="34" charset="-122"/>
                <a:ea typeface="微软雅黑" pitchFamily="34" charset="-122"/>
              </a:rPr>
              <a:t>Classifier</a:t>
            </a:r>
            <a:r>
              <a:rPr lang="zh-CN" altLang="en-US" sz="1620" b="1" dirty="0">
                <a:solidFill>
                  <a:schemeClr val="bg1"/>
                </a:solidFill>
                <a:latin typeface="微软雅黑" pitchFamily="34" charset="-122"/>
                <a:ea typeface="微软雅黑" pitchFamily="34" charset="-122"/>
              </a:rPr>
              <a:t>结果</a:t>
            </a:r>
          </a:p>
        </p:txBody>
      </p:sp>
      <p:pic>
        <p:nvPicPr>
          <p:cNvPr id="11" name="图片 10">
            <a:extLst>
              <a:ext uri="{FF2B5EF4-FFF2-40B4-BE49-F238E27FC236}">
                <a16:creationId xmlns:a16="http://schemas.microsoft.com/office/drawing/2014/main" id="{BE99627B-9D33-4DD2-88A9-2265F0EFC8E2}"/>
              </a:ext>
            </a:extLst>
          </p:cNvPr>
          <p:cNvPicPr>
            <a:picLocks noChangeAspect="1"/>
          </p:cNvPicPr>
          <p:nvPr/>
        </p:nvPicPr>
        <p:blipFill>
          <a:blip r:embed="rId3"/>
          <a:stretch>
            <a:fillRect/>
          </a:stretch>
        </p:blipFill>
        <p:spPr>
          <a:xfrm>
            <a:off x="6446385" y="745879"/>
            <a:ext cx="2241097" cy="1704167"/>
          </a:xfrm>
          <a:prstGeom prst="rect">
            <a:avLst/>
          </a:prstGeom>
        </p:spPr>
      </p:pic>
      <p:pic>
        <p:nvPicPr>
          <p:cNvPr id="13" name="图片 12">
            <a:extLst>
              <a:ext uri="{FF2B5EF4-FFF2-40B4-BE49-F238E27FC236}">
                <a16:creationId xmlns:a16="http://schemas.microsoft.com/office/drawing/2014/main" id="{E363FB40-E638-47F3-B47B-38A25BA78106}"/>
              </a:ext>
            </a:extLst>
          </p:cNvPr>
          <p:cNvPicPr>
            <a:picLocks noChangeAspect="1"/>
          </p:cNvPicPr>
          <p:nvPr/>
        </p:nvPicPr>
        <p:blipFill>
          <a:blip r:embed="rId4"/>
          <a:stretch>
            <a:fillRect/>
          </a:stretch>
        </p:blipFill>
        <p:spPr>
          <a:xfrm>
            <a:off x="1577329" y="1597962"/>
            <a:ext cx="4707316" cy="185036"/>
          </a:xfrm>
          <a:prstGeom prst="rect">
            <a:avLst/>
          </a:prstGeom>
        </p:spPr>
      </p:pic>
      <p:sp>
        <p:nvSpPr>
          <p:cNvPr id="14" name="箭头: 右 13">
            <a:extLst>
              <a:ext uri="{FF2B5EF4-FFF2-40B4-BE49-F238E27FC236}">
                <a16:creationId xmlns:a16="http://schemas.microsoft.com/office/drawing/2014/main" id="{C827432B-0924-4FC7-A072-FCA1B3F7CBF7}"/>
              </a:ext>
            </a:extLst>
          </p:cNvPr>
          <p:cNvSpPr/>
          <p:nvPr/>
        </p:nvSpPr>
        <p:spPr>
          <a:xfrm rot="5400000">
            <a:off x="3460854" y="2238044"/>
            <a:ext cx="814470" cy="176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B9E78AB-32A1-4DDB-AF96-669A392C501A}"/>
              </a:ext>
            </a:extLst>
          </p:cNvPr>
          <p:cNvPicPr>
            <a:picLocks noChangeAspect="1"/>
          </p:cNvPicPr>
          <p:nvPr/>
        </p:nvPicPr>
        <p:blipFill>
          <a:blip r:embed="rId5"/>
          <a:stretch>
            <a:fillRect/>
          </a:stretch>
        </p:blipFill>
        <p:spPr>
          <a:xfrm>
            <a:off x="1577329" y="2853724"/>
            <a:ext cx="6667500" cy="247650"/>
          </a:xfrm>
          <a:prstGeom prst="rect">
            <a:avLst/>
          </a:prstGeom>
        </p:spPr>
      </p:pic>
      <p:sp>
        <p:nvSpPr>
          <p:cNvPr id="16" name="箭头: 右 15">
            <a:extLst>
              <a:ext uri="{FF2B5EF4-FFF2-40B4-BE49-F238E27FC236}">
                <a16:creationId xmlns:a16="http://schemas.microsoft.com/office/drawing/2014/main" id="{97D1C8A9-DB9D-4FDC-90B4-8139FC17B206}"/>
              </a:ext>
            </a:extLst>
          </p:cNvPr>
          <p:cNvSpPr/>
          <p:nvPr/>
        </p:nvSpPr>
        <p:spPr>
          <a:xfrm rot="5400000">
            <a:off x="4503844" y="3540700"/>
            <a:ext cx="814470" cy="176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5E89137A-04F9-422B-8149-8BB834A05AE4}"/>
              </a:ext>
            </a:extLst>
          </p:cNvPr>
          <p:cNvPicPr>
            <a:picLocks noChangeAspect="1"/>
          </p:cNvPicPr>
          <p:nvPr/>
        </p:nvPicPr>
        <p:blipFill>
          <a:blip r:embed="rId6"/>
          <a:stretch>
            <a:fillRect/>
          </a:stretch>
        </p:blipFill>
        <p:spPr>
          <a:xfrm>
            <a:off x="4049066" y="4221692"/>
            <a:ext cx="1724025" cy="247650"/>
          </a:xfrm>
          <a:prstGeom prst="rect">
            <a:avLst/>
          </a:prstGeom>
        </p:spPr>
      </p:pic>
    </p:spTree>
    <p:extLst>
      <p:ext uri="{BB962C8B-B14F-4D97-AF65-F5344CB8AC3E}">
        <p14:creationId xmlns:p14="http://schemas.microsoft.com/office/powerpoint/2010/main" val="107999366"/>
      </p:ext>
    </p:extLst>
  </p:cSld>
  <p:clrMapOvr>
    <a:masterClrMapping/>
  </p:clrMapOvr>
  <p:transition spd="slow">
    <p:wipe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14:bounceEnd="52000">
                                          <p:cBhvr additive="base">
                                            <p:cTn id="15"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14" grpId="0" animBg="1"/>
          <p:bldP spid="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0-#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 grpId="0" animBg="1"/>
          <p:bldP spid="14" grpId="0" animBg="1"/>
          <p:bldP spid="16" grpId="0" animBg="1"/>
        </p:bldLst>
      </p:timing>
    </mc:Fallback>
  </mc:AlternateContent>
  <p:extLst>
    <p:ext uri="{E180D4A7-C9FB-4DFB-919C-405C955672EB}">
      <p14:showEvtLst xmlns:p14="http://schemas.microsoft.com/office/powerpoint/2010/main">
        <p14:playEvt time="0" objId="2"/>
        <p14:stopEvt time="4928" objId="2"/>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4" y="2097909"/>
            <a:ext cx="4783137"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成果展示</a:t>
            </a:r>
            <a:endParaRPr 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04776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p:ext uri="{E180D4A7-C9FB-4DFB-919C-405C955672EB}">
      <p14:showEvtLst xmlns:p14="http://schemas.microsoft.com/office/powerpoint/2010/main">
        <p14:playEvt time="0" objId="2"/>
        <p14:stopEvt time="5282" objId="2"/>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5120639" y="1451726"/>
            <a:ext cx="3124863" cy="2579563"/>
          </a:xfrm>
          <a:prstGeom prst="roundRect">
            <a:avLst>
              <a:gd name="adj" fmla="val 2259"/>
            </a:avLst>
          </a:prstGeom>
          <a:solidFill>
            <a:srgbClr val="E2E9E9"/>
          </a:solidFill>
          <a:ln w="3175" cap="flat" cmpd="sng" algn="ctr">
            <a:solidFill>
              <a:srgbClr val="D7D7D7"/>
            </a:solidFill>
            <a:prstDash val="solid"/>
          </a:ln>
          <a:effectLst/>
        </p:spPr>
        <p:txBody>
          <a:bodyPr lIns="135000" anchor="ctr"/>
          <a:lstStyle/>
          <a:p>
            <a:pPr>
              <a:lnSpc>
                <a:spcPct val="150000"/>
              </a:lnSpc>
              <a:defRPr/>
            </a:pPr>
            <a:endParaRPr lang="zh-CN" altLang="en-US" sz="900" kern="0" dirty="0">
              <a:solidFill>
                <a:schemeClr val="bg1"/>
              </a:solidFill>
              <a:latin typeface="微软雅黑" pitchFamily="34" charset="-122"/>
              <a:ea typeface="微软雅黑" pitchFamily="34" charset="-122"/>
            </a:endParaRPr>
          </a:p>
        </p:txBody>
      </p:sp>
      <p:sp>
        <p:nvSpPr>
          <p:cNvPr id="14" name="AutoShape 22"/>
          <p:cNvSpPr>
            <a:spLocks noChangeArrowheads="1"/>
          </p:cNvSpPr>
          <p:nvPr/>
        </p:nvSpPr>
        <p:spPr bwMode="gray">
          <a:xfrm>
            <a:off x="5190643" y="1243367"/>
            <a:ext cx="2936679" cy="396391"/>
          </a:xfrm>
          <a:prstGeom prst="roundRect">
            <a:avLst>
              <a:gd name="adj" fmla="val 0"/>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600" b="1" kern="0" dirty="0">
                <a:solidFill>
                  <a:srgbClr val="FFFFFF"/>
                </a:solidFill>
                <a:latin typeface="微软雅黑" pitchFamily="34" charset="-122"/>
                <a:ea typeface="微软雅黑" pitchFamily="34" charset="-122"/>
              </a:rPr>
              <a:t>比赛要求</a:t>
            </a: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比赛结果</a:t>
            </a:r>
          </a:p>
        </p:txBody>
      </p:sp>
      <p:sp>
        <p:nvSpPr>
          <p:cNvPr id="25" name="矩形 24"/>
          <p:cNvSpPr/>
          <p:nvPr/>
        </p:nvSpPr>
        <p:spPr>
          <a:xfrm>
            <a:off x="5296124" y="1716728"/>
            <a:ext cx="2719063" cy="2062103"/>
          </a:xfrm>
          <a:prstGeom prst="rect">
            <a:avLst/>
          </a:prstGeom>
        </p:spPr>
        <p:txBody>
          <a:bodyPr wrap="square">
            <a:spAutoFit/>
          </a:bodyPr>
          <a:lstStyle/>
          <a:p>
            <a:r>
              <a:rPr lang="en-US" altLang="zh-CN" sz="1600" b="0" i="0" dirty="0">
                <a:solidFill>
                  <a:srgbClr val="000000"/>
                </a:solidFill>
                <a:effectLst/>
                <a:latin typeface="\5FAE软雅黑"/>
              </a:rPr>
              <a:t>1.</a:t>
            </a:r>
            <a:r>
              <a:rPr lang="zh-CN" altLang="en-US" sz="1600" b="0" i="0" dirty="0">
                <a:solidFill>
                  <a:srgbClr val="000000"/>
                </a:solidFill>
                <a:effectLst/>
                <a:latin typeface="\5FAE软雅黑"/>
              </a:rPr>
              <a:t>对于测试集中的每个图像，必须预测一个并且只有一个类别标签。</a:t>
            </a:r>
            <a:endParaRPr lang="en-US" altLang="zh-CN" sz="1600" b="0" i="0" dirty="0">
              <a:solidFill>
                <a:srgbClr val="000000"/>
              </a:solidFill>
              <a:effectLst/>
              <a:latin typeface="\5FAE软雅黑"/>
            </a:endParaRPr>
          </a:p>
          <a:p>
            <a:r>
              <a:rPr lang="en-US" altLang="zh-CN" sz="1600" b="0" i="0" dirty="0">
                <a:solidFill>
                  <a:srgbClr val="000000"/>
                </a:solidFill>
                <a:effectLst/>
                <a:latin typeface="\5FAE软雅黑"/>
              </a:rPr>
              <a:t>2.</a:t>
            </a:r>
            <a:r>
              <a:rPr lang="zh-CN" altLang="en-US" sz="1600" b="0" i="0" dirty="0">
                <a:solidFill>
                  <a:srgbClr val="000000"/>
                </a:solidFill>
                <a:effectLst/>
                <a:latin typeface="\5FAE软雅黑"/>
              </a:rPr>
              <a:t>结果在</a:t>
            </a:r>
            <a:r>
              <a:rPr lang="en-US" altLang="zh-CN" sz="1600" b="0" i="0" dirty="0">
                <a:solidFill>
                  <a:srgbClr val="000000"/>
                </a:solidFill>
                <a:effectLst/>
                <a:latin typeface="\5FAE软雅黑"/>
              </a:rPr>
              <a:t>CSV</a:t>
            </a:r>
            <a:r>
              <a:rPr lang="zh-CN" altLang="en-US" sz="1600" b="0" i="0" dirty="0">
                <a:solidFill>
                  <a:srgbClr val="000000"/>
                </a:solidFill>
                <a:effectLst/>
                <a:latin typeface="\5FAE软雅黑"/>
              </a:rPr>
              <a:t>中提交。</a:t>
            </a:r>
            <a:endParaRPr lang="en-US" altLang="zh-CN" sz="1600" b="0" i="0" dirty="0">
              <a:solidFill>
                <a:srgbClr val="000000"/>
              </a:solidFill>
              <a:effectLst/>
              <a:latin typeface="\5FAE软雅黑"/>
            </a:endParaRPr>
          </a:p>
          <a:p>
            <a:r>
              <a:rPr lang="zh-CN" altLang="en-US" sz="1600" b="0" i="0" dirty="0">
                <a:solidFill>
                  <a:srgbClr val="000000"/>
                </a:solidFill>
                <a:effectLst/>
                <a:latin typeface="\5FAE软雅黑"/>
              </a:rPr>
              <a:t>有效的</a:t>
            </a:r>
            <a:r>
              <a:rPr lang="en-US" altLang="zh-CN" sz="1600" b="0" i="0" dirty="0">
                <a:solidFill>
                  <a:srgbClr val="000000"/>
                </a:solidFill>
                <a:effectLst/>
                <a:latin typeface="\5FAE软雅黑"/>
              </a:rPr>
              <a:t>CSV</a:t>
            </a:r>
            <a:r>
              <a:rPr lang="zh-CN" altLang="en-US" sz="1600" b="0" i="0" dirty="0">
                <a:solidFill>
                  <a:srgbClr val="000000"/>
                </a:solidFill>
                <a:effectLst/>
                <a:latin typeface="\5FAE软雅黑"/>
              </a:rPr>
              <a:t>在每一行中必须包含文件名和预测结果。</a:t>
            </a:r>
            <a:r>
              <a:rPr lang="en-US" altLang="zh-CN" sz="1600" b="0" i="0" dirty="0">
                <a:solidFill>
                  <a:srgbClr val="000000"/>
                </a:solidFill>
                <a:effectLst/>
                <a:latin typeface="\5FAE软雅黑"/>
              </a:rPr>
              <a:t>3.CSV</a:t>
            </a:r>
            <a:r>
              <a:rPr lang="zh-CN" altLang="en-US" sz="1600" b="0" i="0" dirty="0">
                <a:solidFill>
                  <a:srgbClr val="000000"/>
                </a:solidFill>
                <a:effectLst/>
                <a:latin typeface="\5FAE软雅黑"/>
              </a:rPr>
              <a:t>文件还必须包含一个头部。</a:t>
            </a:r>
            <a:endParaRPr lang="zh-CN" altLang="en-US" sz="1600" dirty="0"/>
          </a:p>
        </p:txBody>
      </p:sp>
      <p:pic>
        <p:nvPicPr>
          <p:cNvPr id="16" name="图片 15">
            <a:extLst>
              <a:ext uri="{FF2B5EF4-FFF2-40B4-BE49-F238E27FC236}">
                <a16:creationId xmlns:a16="http://schemas.microsoft.com/office/drawing/2014/main" id="{B44D59DE-3CFC-492C-B8FD-6E712B2D8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736" y="1716729"/>
            <a:ext cx="1036410" cy="1287892"/>
          </a:xfrm>
          <a:prstGeom prst="rect">
            <a:avLst/>
          </a:prstGeom>
        </p:spPr>
      </p:pic>
      <p:pic>
        <p:nvPicPr>
          <p:cNvPr id="18" name="图片 17">
            <a:extLst>
              <a:ext uri="{FF2B5EF4-FFF2-40B4-BE49-F238E27FC236}">
                <a16:creationId xmlns:a16="http://schemas.microsoft.com/office/drawing/2014/main" id="{4A75E22E-A048-4021-B6EC-5DC29A701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097" y="612836"/>
            <a:ext cx="1545845" cy="4159225"/>
          </a:xfrm>
          <a:prstGeom prst="rect">
            <a:avLst/>
          </a:prstGeom>
        </p:spPr>
      </p:pic>
    </p:spTree>
    <p:extLst>
      <p:ext uri="{BB962C8B-B14F-4D97-AF65-F5344CB8AC3E}">
        <p14:creationId xmlns:p14="http://schemas.microsoft.com/office/powerpoint/2010/main" val="524498459"/>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14:bounceEnd="52000">
                                          <p:cBhvr additive="base">
                                            <p:cTn id="15" dur="500" fill="hold"/>
                                            <p:tgtEl>
                                              <p:spTgt spid="21"/>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21"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21" grpId="0"/>
          <p:bldP spid="25" grpId="0"/>
        </p:bldLst>
      </p:timing>
    </mc:Fallback>
  </mc:AlternateContent>
  <p:extLst>
    <p:ext uri="{E180D4A7-C9FB-4DFB-919C-405C955672EB}">
      <p14:showEvtLst xmlns:p14="http://schemas.microsoft.com/office/powerpoint/2010/main">
        <p14:playEvt time="0" objId="2"/>
        <p14:stopEvt time="7808" objId="2"/>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0" y="0"/>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5" name="等腰三角形 4"/>
          <p:cNvSpPr/>
          <p:nvPr/>
        </p:nvSpPr>
        <p:spPr>
          <a:xfrm>
            <a:off x="7037887" y="1400175"/>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6" name="矩形 6"/>
          <p:cNvSpPr/>
          <p:nvPr/>
        </p:nvSpPr>
        <p:spPr>
          <a:xfrm>
            <a:off x="7851337" y="1"/>
            <a:ext cx="1292663" cy="664028"/>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 name="矩形 6"/>
          <p:cNvSpPr/>
          <p:nvPr/>
        </p:nvSpPr>
        <p:spPr>
          <a:xfrm>
            <a:off x="612419" y="1556087"/>
            <a:ext cx="3320140" cy="1015663"/>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6000" dirty="0">
                <a:ln>
                  <a:prstDash val="solid"/>
                </a:ln>
                <a:solidFill>
                  <a:schemeClr val="bg1"/>
                </a:solidFill>
                <a:latin typeface="微软雅黑" pitchFamily="34" charset="-122"/>
                <a:ea typeface="微软雅黑" pitchFamily="34" charset="-122"/>
              </a:rPr>
              <a:t>THANKS</a:t>
            </a:r>
            <a:endParaRPr lang="zh-CN" altLang="en-US" sz="6000" dirty="0">
              <a:ln>
                <a:prstDash val="solid"/>
              </a:ln>
              <a:solidFill>
                <a:schemeClr val="bg1"/>
              </a:solidFill>
              <a:latin typeface="微软雅黑" pitchFamily="34" charset="-122"/>
              <a:ea typeface="微软雅黑" pitchFamily="34" charset="-122"/>
            </a:endParaRPr>
          </a:p>
        </p:txBody>
      </p:sp>
      <p:sp>
        <p:nvSpPr>
          <p:cNvPr id="8" name="Rectangle 3"/>
          <p:cNvSpPr txBox="1">
            <a:spLocks noChangeArrowheads="1"/>
          </p:cNvSpPr>
          <p:nvPr/>
        </p:nvSpPr>
        <p:spPr bwMode="auto">
          <a:xfrm>
            <a:off x="1072919" y="2571750"/>
            <a:ext cx="596496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4000" b="1" dirty="0">
                <a:solidFill>
                  <a:srgbClr val="F5F5F5"/>
                </a:solidFill>
                <a:latin typeface="微软雅黑"/>
              </a:rPr>
              <a:t>感谢批评指正</a:t>
            </a:r>
          </a:p>
        </p:txBody>
      </p:sp>
      <p:sp>
        <p:nvSpPr>
          <p:cNvPr id="11" name="矩形 10"/>
          <p:cNvSpPr/>
          <p:nvPr/>
        </p:nvSpPr>
        <p:spPr>
          <a:xfrm>
            <a:off x="2366973" y="3560489"/>
            <a:ext cx="1441421"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答辩人：何昌钦</a:t>
            </a:r>
          </a:p>
        </p:txBody>
      </p:sp>
    </p:spTree>
    <p:extLst>
      <p:ext uri="{BB962C8B-B14F-4D97-AF65-F5344CB8AC3E}">
        <p14:creationId xmlns:p14="http://schemas.microsoft.com/office/powerpoint/2010/main" val="38991734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extLst>
    <p:ext uri="{E180D4A7-C9FB-4DFB-919C-405C955672EB}">
      <p14:showEvtLst xmlns:p14="http://schemas.microsoft.com/office/powerpoint/2010/main">
        <p14:playEvt time="0" objId="2"/>
        <p14:pauseEvt time="9902" objId="2"/>
        <p14:stopEvt time="10591"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1</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424847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赛题介绍</a:t>
            </a:r>
            <a:endParaRPr 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000259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703320" y="1148412"/>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rgbClr val="314865"/>
                </a:solidFill>
                <a:latin typeface="+mn-lt"/>
              </a:rPr>
              <a:t>Large-scale Product Recognition </a:t>
            </a:r>
            <a:r>
              <a:rPr lang="zh-CN" altLang="en-US" sz="1400" dirty="0">
                <a:solidFill>
                  <a:srgbClr val="314865"/>
                </a:solidFill>
                <a:latin typeface="+mn-lt"/>
              </a:rPr>
              <a:t>大规模产品识别</a:t>
            </a:r>
            <a:endParaRPr lang="en-US" sz="1400" dirty="0">
              <a:solidFill>
                <a:srgbClr val="314865"/>
              </a:solidFill>
              <a:latin typeface="+mn-lt"/>
            </a:endParaRPr>
          </a:p>
        </p:txBody>
      </p:sp>
      <p:sp>
        <p:nvSpPr>
          <p:cNvPr id="14" name="Title 13"/>
          <p:cNvSpPr>
            <a:spLocks noGrp="1"/>
          </p:cNvSpPr>
          <p:nvPr>
            <p:ph type="title" idx="4294967295"/>
          </p:nvPr>
        </p:nvSpPr>
        <p:spPr>
          <a:xfrm>
            <a:off x="1703320" y="382713"/>
            <a:ext cx="1394607" cy="585788"/>
          </a:xfrm>
        </p:spPr>
        <p:txBody>
          <a:bodyPr>
            <a:normAutofit/>
          </a:bodyPr>
          <a:lstStyle/>
          <a:p>
            <a:pPr algn="ctr"/>
            <a:r>
              <a:rPr lang="zh-CN" altLang="en-US" sz="2000" b="1" dirty="0">
                <a:solidFill>
                  <a:srgbClr val="314865"/>
                </a:solidFill>
              </a:rPr>
              <a:t>比赛背景</a:t>
            </a:r>
            <a:endParaRPr lang="en-US" sz="2000" b="1" dirty="0">
              <a:solidFill>
                <a:srgbClr val="314865"/>
              </a:solidFill>
            </a:endParaRPr>
          </a:p>
        </p:txBody>
      </p:sp>
      <p:sp>
        <p:nvSpPr>
          <p:cNvPr id="27" name="TextBox 26"/>
          <p:cNvSpPr txBox="1"/>
          <p:nvPr/>
        </p:nvSpPr>
        <p:spPr>
          <a:xfrm>
            <a:off x="1703320" y="1691881"/>
            <a:ext cx="6789517" cy="884020"/>
          </a:xfrm>
          <a:prstGeom prst="rect">
            <a:avLst/>
          </a:prstGeom>
          <a:noFill/>
        </p:spPr>
        <p:txBody>
          <a:bodyPr wrap="square" rIns="144000" bIns="36000" numCol="1" spcCol="360000" rtlCol="0">
            <a:spAutoFit/>
          </a:bodyPr>
          <a:lstStyle/>
          <a:p>
            <a:pPr>
              <a:lnSpc>
                <a:spcPct val="150000"/>
              </a:lnSpc>
            </a:pPr>
            <a:r>
              <a:rPr lang="en-US" altLang="zh-CN" sz="1200" dirty="0" err="1">
                <a:solidFill>
                  <a:srgbClr val="314865"/>
                </a:solidFill>
                <a:latin typeface="Calibri"/>
                <a:ea typeface="微软雅黑" pitchFamily="34" charset="-122"/>
              </a:rPr>
              <a:t>AliProducts</a:t>
            </a:r>
            <a:r>
              <a:rPr lang="en-US" altLang="zh-CN" sz="1200" dirty="0">
                <a:solidFill>
                  <a:srgbClr val="314865"/>
                </a:solidFill>
                <a:latin typeface="Calibri"/>
                <a:ea typeface="微软雅黑" pitchFamily="34" charset="-122"/>
              </a:rPr>
              <a:t> Challenge</a:t>
            </a:r>
            <a:r>
              <a:rPr lang="zh-CN" altLang="en-US" sz="1200" dirty="0">
                <a:solidFill>
                  <a:srgbClr val="314865"/>
                </a:solidFill>
                <a:latin typeface="Calibri"/>
                <a:ea typeface="微软雅黑" pitchFamily="34" charset="-122"/>
              </a:rPr>
              <a:t>是为研究全球领先的电子商务公司所遇到的大规模、细粒度商品图像识别问题而提出的竞赛。这项挑战是基于阿里巴巴发布的一个数据集，该数据集包含近</a:t>
            </a:r>
            <a:r>
              <a:rPr lang="en-US" altLang="zh-CN" sz="1200" dirty="0">
                <a:solidFill>
                  <a:srgbClr val="314865"/>
                </a:solidFill>
                <a:latin typeface="Calibri"/>
                <a:ea typeface="微软雅黑" pitchFamily="34" charset="-122"/>
              </a:rPr>
              <a:t>300</a:t>
            </a:r>
            <a:r>
              <a:rPr lang="zh-CN" altLang="en-US" sz="1200" dirty="0">
                <a:solidFill>
                  <a:srgbClr val="314865"/>
                </a:solidFill>
                <a:latin typeface="Calibri"/>
                <a:ea typeface="微软雅黑" pitchFamily="34" charset="-122"/>
              </a:rPr>
              <a:t>万张图片，涵盖</a:t>
            </a:r>
            <a:r>
              <a:rPr lang="en-US" altLang="zh-CN" sz="1200" dirty="0">
                <a:solidFill>
                  <a:srgbClr val="314865"/>
                </a:solidFill>
                <a:latin typeface="Calibri"/>
                <a:ea typeface="微软雅黑" pitchFamily="34" charset="-122"/>
              </a:rPr>
              <a:t>5</a:t>
            </a:r>
            <a:r>
              <a:rPr lang="zh-CN" altLang="en-US" sz="1200" dirty="0">
                <a:solidFill>
                  <a:srgbClr val="314865"/>
                </a:solidFill>
                <a:latin typeface="Calibri"/>
                <a:ea typeface="微软雅黑" pitchFamily="34" charset="-122"/>
              </a:rPr>
              <a:t>万个</a:t>
            </a:r>
            <a:r>
              <a:rPr lang="en-US" altLang="zh-CN" sz="1200" dirty="0">
                <a:solidFill>
                  <a:srgbClr val="314865"/>
                </a:solidFill>
                <a:latin typeface="Calibri"/>
                <a:ea typeface="微软雅黑" pitchFamily="34" charset="-122"/>
              </a:rPr>
              <a:t>SKU</a:t>
            </a:r>
            <a:r>
              <a:rPr lang="zh-CN" altLang="en-US" sz="1200" dirty="0">
                <a:solidFill>
                  <a:srgbClr val="314865"/>
                </a:solidFill>
                <a:latin typeface="Calibri"/>
                <a:ea typeface="微软雅黑" pitchFamily="34" charset="-122"/>
              </a:rPr>
              <a:t>级别的商品类别。这个任务模拟并展示了零售业经常面临的一些问题。</a:t>
            </a:r>
          </a:p>
        </p:txBody>
      </p:sp>
    </p:spTree>
    <p:extLst>
      <p:ext uri="{BB962C8B-B14F-4D97-AF65-F5344CB8AC3E}">
        <p14:creationId xmlns:p14="http://schemas.microsoft.com/office/powerpoint/2010/main" val="4152466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idx="4294967295"/>
          </p:nvPr>
        </p:nvSpPr>
        <p:spPr>
          <a:xfrm>
            <a:off x="1703320" y="382713"/>
            <a:ext cx="2002771" cy="585788"/>
          </a:xfrm>
        </p:spPr>
        <p:txBody>
          <a:bodyPr>
            <a:normAutofit fontScale="90000"/>
          </a:bodyPr>
          <a:lstStyle/>
          <a:p>
            <a:pPr algn="ctr"/>
            <a:r>
              <a:rPr lang="zh-CN" altLang="en-US" sz="2000" b="1" dirty="0">
                <a:solidFill>
                  <a:srgbClr val="314865"/>
                </a:solidFill>
              </a:rPr>
              <a:t>数据集内容及特点</a:t>
            </a:r>
            <a:endParaRPr lang="en-US" sz="2000" b="1" dirty="0">
              <a:solidFill>
                <a:srgbClr val="314865"/>
              </a:solidFill>
            </a:endParaRPr>
          </a:p>
        </p:txBody>
      </p:sp>
      <p:sp>
        <p:nvSpPr>
          <p:cNvPr id="27" name="TextBox 26"/>
          <p:cNvSpPr txBox="1"/>
          <p:nvPr/>
        </p:nvSpPr>
        <p:spPr>
          <a:xfrm>
            <a:off x="1703320" y="1054572"/>
            <a:ext cx="6789517" cy="2269912"/>
          </a:xfrm>
          <a:prstGeom prst="rect">
            <a:avLst/>
          </a:prstGeom>
          <a:noFill/>
        </p:spPr>
        <p:txBody>
          <a:bodyPr wrap="square" rIns="144000" bIns="36000" numCol="1" spcCol="360000" rtlCol="0">
            <a:spAutoFit/>
          </a:bodyPr>
          <a:lstStyle/>
          <a:p>
            <a:pPr lvl="0">
              <a:lnSpc>
                <a:spcPct val="150000"/>
              </a:lnSpc>
            </a:pPr>
            <a:r>
              <a:rPr lang="en-US" altLang="zh-CN" sz="1200" dirty="0" err="1">
                <a:solidFill>
                  <a:srgbClr val="314865"/>
                </a:solidFill>
                <a:latin typeface="Calibri"/>
                <a:ea typeface="微软雅黑" pitchFamily="34" charset="-122"/>
              </a:rPr>
              <a:t>AliProducts</a:t>
            </a:r>
            <a:r>
              <a:rPr lang="zh-CN" altLang="en-US" sz="1200" dirty="0">
                <a:solidFill>
                  <a:srgbClr val="314865"/>
                </a:solidFill>
                <a:latin typeface="Calibri"/>
                <a:ea typeface="微软雅黑" pitchFamily="34" charset="-122"/>
              </a:rPr>
              <a:t>数据集由训练集、验证集和测试集组成。其中训练集和验证集包含注释信息（即人为</a:t>
            </a:r>
            <a:r>
              <a:rPr lang="en-US" altLang="zh-CN" sz="1200" dirty="0">
                <a:solidFill>
                  <a:srgbClr val="314865"/>
                </a:solidFill>
                <a:latin typeface="Calibri"/>
                <a:ea typeface="微软雅黑" pitchFamily="34" charset="-122"/>
              </a:rPr>
              <a:t>label</a:t>
            </a:r>
            <a:r>
              <a:rPr lang="zh-CN" altLang="en-US" sz="1200" dirty="0">
                <a:solidFill>
                  <a:srgbClr val="314865"/>
                </a:solidFill>
                <a:latin typeface="Calibri"/>
                <a:ea typeface="微软雅黑" pitchFamily="34" charset="-122"/>
              </a:rPr>
              <a:t>标签），测试集不含注释信息。数据文件包含：</a:t>
            </a:r>
            <a:endParaRPr lang="en-US" altLang="zh-CN" sz="1200" dirty="0">
              <a:solidFill>
                <a:srgbClr val="314865"/>
              </a:solidFill>
              <a:latin typeface="Calibri"/>
              <a:ea typeface="微软雅黑" pitchFamily="34" charset="-122"/>
            </a:endParaRPr>
          </a:p>
          <a:p>
            <a:pPr marL="514350" lvl="1" indent="-171450">
              <a:lnSpc>
                <a:spcPct val="150000"/>
              </a:lnSpc>
              <a:buFont typeface="Arial" panose="020B0604020202020204" pitchFamily="34" charset="0"/>
              <a:buChar char="•"/>
            </a:pPr>
            <a:r>
              <a:rPr kumimoji="0" lang="en-US" altLang="zh-CN" sz="1200" b="0" i="0" u="none" strike="noStrike" kern="1200" cap="none" spc="0" normalizeH="0" baseline="0" noProof="0" dirty="0">
                <a:ln>
                  <a:noFill/>
                </a:ln>
                <a:solidFill>
                  <a:srgbClr val="314865"/>
                </a:solidFill>
                <a:effectLst/>
                <a:uLnTx/>
                <a:uFillTx/>
                <a:latin typeface="Calibri"/>
                <a:ea typeface="微软雅黑" pitchFamily="34" charset="-122"/>
                <a:cs typeface="+mn-cs"/>
              </a:rPr>
              <a:t>Train</a:t>
            </a:r>
            <a:r>
              <a:rPr kumimoji="0" lang="zh-CN" altLang="en-US" sz="1200" b="0" i="0" u="none" strike="noStrike" kern="1200" cap="none" spc="0" normalizeH="0" baseline="0" noProof="0" dirty="0">
                <a:ln>
                  <a:noFill/>
                </a:ln>
                <a:solidFill>
                  <a:srgbClr val="314865"/>
                </a:solidFill>
                <a:effectLst/>
                <a:uLnTx/>
                <a:uFillTx/>
                <a:latin typeface="Calibri"/>
                <a:ea typeface="微软雅黑" pitchFamily="34" charset="-122"/>
                <a:cs typeface="+mn-cs"/>
              </a:rPr>
              <a:t>（按类分好的图片）</a:t>
            </a:r>
            <a:endParaRPr kumimoji="0" lang="en-US" altLang="zh-CN" sz="1200" b="0" i="0" u="none" strike="noStrike" kern="1200" cap="none" spc="0" normalizeH="0" baseline="0" noProof="0" dirty="0">
              <a:ln>
                <a:noFill/>
              </a:ln>
              <a:solidFill>
                <a:srgbClr val="314865"/>
              </a:solidFill>
              <a:effectLst/>
              <a:uLnTx/>
              <a:uFillTx/>
              <a:latin typeface="Calibri"/>
              <a:ea typeface="微软雅黑" pitchFamily="34" charset="-122"/>
              <a:cs typeface="+mn-cs"/>
            </a:endParaRPr>
          </a:p>
          <a:p>
            <a:pPr marL="514350" lvl="1" indent="-171450">
              <a:lnSpc>
                <a:spcPct val="150000"/>
              </a:lnSpc>
              <a:buFont typeface="Arial" panose="020B0604020202020204" pitchFamily="34" charset="0"/>
              <a:buChar char="•"/>
            </a:pPr>
            <a:r>
              <a:rPr lang="en-US" altLang="zh-CN" sz="1200" dirty="0">
                <a:solidFill>
                  <a:srgbClr val="314865"/>
                </a:solidFill>
                <a:latin typeface="Calibri"/>
                <a:ea typeface="微软雅黑" pitchFamily="34" charset="-122"/>
              </a:rPr>
              <a:t>Test</a:t>
            </a:r>
            <a:r>
              <a:rPr lang="zh-CN" altLang="en-US" sz="1200" dirty="0">
                <a:solidFill>
                  <a:srgbClr val="314865"/>
                </a:solidFill>
                <a:latin typeface="Calibri"/>
                <a:ea typeface="微软雅黑" pitchFamily="34" charset="-122"/>
              </a:rPr>
              <a:t>（类别未知的图片）</a:t>
            </a:r>
            <a:endParaRPr lang="en-US" altLang="zh-CN" sz="1200" dirty="0">
              <a:solidFill>
                <a:srgbClr val="314865"/>
              </a:solidFill>
              <a:latin typeface="Calibri"/>
              <a:ea typeface="微软雅黑" pitchFamily="34" charset="-122"/>
            </a:endParaRPr>
          </a:p>
          <a:p>
            <a:pPr marL="514350" lvl="1" indent="-171450">
              <a:lnSpc>
                <a:spcPct val="150000"/>
              </a:lnSpc>
              <a:buFont typeface="Arial" panose="020B0604020202020204" pitchFamily="34" charset="0"/>
              <a:buChar char="•"/>
            </a:pPr>
            <a:r>
              <a:rPr kumimoji="0" lang="en-US" altLang="zh-CN" sz="1200" b="0" i="0" u="none" strike="noStrike" kern="1200" cap="none" spc="0" normalizeH="0" baseline="0" noProof="0" dirty="0">
                <a:ln>
                  <a:noFill/>
                </a:ln>
                <a:solidFill>
                  <a:srgbClr val="314865"/>
                </a:solidFill>
                <a:effectLst/>
                <a:uLnTx/>
                <a:uFillTx/>
                <a:latin typeface="Calibri"/>
                <a:ea typeface="微软雅黑" pitchFamily="34" charset="-122"/>
                <a:cs typeface="+mn-cs"/>
              </a:rPr>
              <a:t>Val</a:t>
            </a:r>
            <a:r>
              <a:rPr lang="zh-CN" altLang="en-US" sz="1200" dirty="0">
                <a:solidFill>
                  <a:srgbClr val="314865"/>
                </a:solidFill>
                <a:latin typeface="Calibri"/>
                <a:ea typeface="微软雅黑" pitchFamily="34" charset="-122"/>
              </a:rPr>
              <a:t>（按类分好的图片）</a:t>
            </a:r>
            <a:endParaRPr kumimoji="0" lang="en-US" altLang="zh-CN" sz="1200" b="0" i="0" u="none" strike="noStrike" kern="1200" cap="none" spc="0" normalizeH="0" baseline="0" noProof="0" dirty="0">
              <a:ln>
                <a:noFill/>
              </a:ln>
              <a:solidFill>
                <a:srgbClr val="314865"/>
              </a:solidFill>
              <a:effectLst/>
              <a:uLnTx/>
              <a:uFillTx/>
              <a:latin typeface="Calibri"/>
              <a:ea typeface="微软雅黑" pitchFamily="34" charset="-122"/>
              <a:cs typeface="+mn-cs"/>
            </a:endParaRPr>
          </a:p>
          <a:p>
            <a:pPr marL="514350" lvl="1" indent="-171450">
              <a:lnSpc>
                <a:spcPct val="150000"/>
              </a:lnSpc>
              <a:buFont typeface="Arial" panose="020B0604020202020204" pitchFamily="34" charset="0"/>
              <a:buChar char="•"/>
            </a:pPr>
            <a:r>
              <a:rPr lang="en-US" altLang="zh-CN" sz="1200" dirty="0" err="1">
                <a:solidFill>
                  <a:srgbClr val="314865"/>
                </a:solidFill>
                <a:latin typeface="Calibri"/>
                <a:ea typeface="微软雅黑" pitchFamily="34" charset="-122"/>
              </a:rPr>
              <a:t>Train.json</a:t>
            </a:r>
            <a:r>
              <a:rPr lang="zh-CN" altLang="en-US" sz="1200" dirty="0">
                <a:solidFill>
                  <a:srgbClr val="314865"/>
                </a:solidFill>
                <a:latin typeface="Calibri"/>
                <a:ea typeface="微软雅黑" pitchFamily="34" charset="-122"/>
              </a:rPr>
              <a:t>（包含训练图像的注释）</a:t>
            </a:r>
            <a:endParaRPr lang="en-US" altLang="zh-CN" sz="1200" dirty="0">
              <a:solidFill>
                <a:srgbClr val="314865"/>
              </a:solidFill>
              <a:latin typeface="Calibri"/>
              <a:ea typeface="微软雅黑" pitchFamily="34" charset="-122"/>
            </a:endParaRPr>
          </a:p>
          <a:p>
            <a:pPr marL="514350" lvl="1" indent="-171450">
              <a:lnSpc>
                <a:spcPct val="150000"/>
              </a:lnSpc>
              <a:buFont typeface="Arial" panose="020B0604020202020204" pitchFamily="34" charset="0"/>
              <a:buChar char="•"/>
            </a:pPr>
            <a:r>
              <a:rPr kumimoji="0" lang="en-US" altLang="zh-CN" sz="1200" b="0" i="0" u="none" strike="noStrike" kern="1200" cap="none" spc="0" normalizeH="0" baseline="0" noProof="0" dirty="0" err="1">
                <a:ln>
                  <a:noFill/>
                </a:ln>
                <a:solidFill>
                  <a:srgbClr val="314865"/>
                </a:solidFill>
                <a:effectLst/>
                <a:uLnTx/>
                <a:uFillTx/>
                <a:latin typeface="Calibri"/>
                <a:ea typeface="微软雅黑" pitchFamily="34" charset="-122"/>
                <a:cs typeface="+mn-cs"/>
              </a:rPr>
              <a:t>Test.json</a:t>
            </a:r>
            <a:r>
              <a:rPr kumimoji="0" lang="zh-CN" altLang="en-US" sz="1200" b="0" i="0" u="none" strike="noStrike" kern="1200" cap="none" spc="0" normalizeH="0" baseline="0" noProof="0" dirty="0">
                <a:ln>
                  <a:noFill/>
                </a:ln>
                <a:solidFill>
                  <a:srgbClr val="314865"/>
                </a:solidFill>
                <a:effectLst/>
                <a:uLnTx/>
                <a:uFillTx/>
                <a:latin typeface="Calibri"/>
                <a:ea typeface="微软雅黑" pitchFamily="34" charset="-122"/>
                <a:cs typeface="+mn-cs"/>
              </a:rPr>
              <a:t>（仅包含图像名称</a:t>
            </a:r>
            <a:r>
              <a:rPr kumimoji="0" lang="en-US" altLang="zh-CN" sz="1200" b="0" i="0" u="none" strike="noStrike" kern="1200" cap="none" spc="0" normalizeH="0" baseline="0" noProof="0" dirty="0">
                <a:ln>
                  <a:noFill/>
                </a:ln>
                <a:solidFill>
                  <a:srgbClr val="314865"/>
                </a:solidFill>
                <a:effectLst/>
                <a:uLnTx/>
                <a:uFillTx/>
                <a:latin typeface="Calibri"/>
                <a:ea typeface="微软雅黑" pitchFamily="34" charset="-122"/>
                <a:cs typeface="+mn-cs"/>
              </a:rPr>
              <a:t>id</a:t>
            </a:r>
            <a:r>
              <a:rPr kumimoji="0" lang="zh-CN" altLang="en-US" sz="1200" b="0" i="0" u="none" strike="noStrike" kern="1200" cap="none" spc="0" normalizeH="0" baseline="0" noProof="0" dirty="0">
                <a:ln>
                  <a:noFill/>
                </a:ln>
                <a:solidFill>
                  <a:srgbClr val="314865"/>
                </a:solidFill>
                <a:effectLst/>
                <a:uLnTx/>
                <a:uFillTx/>
                <a:latin typeface="Calibri"/>
                <a:ea typeface="微软雅黑" pitchFamily="34" charset="-122"/>
                <a:cs typeface="+mn-cs"/>
              </a:rPr>
              <a:t>）</a:t>
            </a:r>
            <a:endParaRPr kumimoji="0" lang="en-US" altLang="zh-CN" sz="1200" b="0" i="0" u="none" strike="noStrike" kern="1200" cap="none" spc="0" normalizeH="0" baseline="0" noProof="0" dirty="0">
              <a:ln>
                <a:noFill/>
              </a:ln>
              <a:solidFill>
                <a:srgbClr val="314865"/>
              </a:solidFill>
              <a:effectLst/>
              <a:uLnTx/>
              <a:uFillTx/>
              <a:latin typeface="Calibri"/>
              <a:ea typeface="微软雅黑" pitchFamily="34" charset="-122"/>
              <a:cs typeface="+mn-cs"/>
            </a:endParaRPr>
          </a:p>
          <a:p>
            <a:pPr marL="514350" lvl="1" indent="-171450">
              <a:lnSpc>
                <a:spcPct val="150000"/>
              </a:lnSpc>
              <a:buFont typeface="Arial" panose="020B0604020202020204" pitchFamily="34" charset="0"/>
              <a:buChar char="•"/>
            </a:pPr>
            <a:r>
              <a:rPr lang="en-US" altLang="zh-CN" sz="1200" dirty="0" err="1">
                <a:solidFill>
                  <a:srgbClr val="314865"/>
                </a:solidFill>
                <a:latin typeface="Calibri"/>
                <a:ea typeface="微软雅黑" pitchFamily="34" charset="-122"/>
              </a:rPr>
              <a:t>Val.json</a:t>
            </a:r>
            <a:r>
              <a:rPr lang="zh-CN" altLang="en-US" sz="1200" dirty="0">
                <a:solidFill>
                  <a:srgbClr val="314865"/>
                </a:solidFill>
                <a:latin typeface="Calibri"/>
                <a:ea typeface="微软雅黑" pitchFamily="34" charset="-122"/>
              </a:rPr>
              <a:t>（包含验证图像的注释）</a:t>
            </a:r>
            <a:endParaRPr kumimoji="0" lang="zh-CN" altLang="en-US" sz="1200" b="0" i="0" u="none" strike="noStrike" kern="1200" cap="none" spc="0" normalizeH="0" baseline="0" noProof="0" dirty="0">
              <a:ln>
                <a:noFill/>
              </a:ln>
              <a:solidFill>
                <a:srgbClr val="314865"/>
              </a:solidFill>
              <a:effectLst/>
              <a:uLnTx/>
              <a:uFillTx/>
              <a:latin typeface="Calibri"/>
              <a:ea typeface="微软雅黑" pitchFamily="34" charset="-122"/>
              <a:cs typeface="+mn-cs"/>
            </a:endParaRPr>
          </a:p>
        </p:txBody>
      </p:sp>
      <p:sp>
        <p:nvSpPr>
          <p:cNvPr id="2" name="箭头: 右 1">
            <a:extLst>
              <a:ext uri="{FF2B5EF4-FFF2-40B4-BE49-F238E27FC236}">
                <a16:creationId xmlns:a16="http://schemas.microsoft.com/office/drawing/2014/main" id="{F87A95CB-D126-43CE-9245-AAB447003936}"/>
              </a:ext>
            </a:extLst>
          </p:cNvPr>
          <p:cNvSpPr/>
          <p:nvPr/>
        </p:nvSpPr>
        <p:spPr>
          <a:xfrm>
            <a:off x="4038600" y="1731818"/>
            <a:ext cx="325582" cy="145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5636AAD-5976-4F24-9BCA-4CDD9E0BF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655" y="873914"/>
            <a:ext cx="4162996" cy="2631227"/>
          </a:xfrm>
          <a:prstGeom prst="rect">
            <a:avLst/>
          </a:prstGeom>
        </p:spPr>
      </p:pic>
      <p:pic>
        <p:nvPicPr>
          <p:cNvPr id="6" name="图片 5">
            <a:extLst>
              <a:ext uri="{FF2B5EF4-FFF2-40B4-BE49-F238E27FC236}">
                <a16:creationId xmlns:a16="http://schemas.microsoft.com/office/drawing/2014/main" id="{E7DBD8F4-C4B6-4880-8B94-1EFA8DE23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3134" y="1963362"/>
            <a:ext cx="6789517" cy="1119751"/>
          </a:xfrm>
          <a:prstGeom prst="rect">
            <a:avLst/>
          </a:prstGeom>
        </p:spPr>
      </p:pic>
      <p:sp>
        <p:nvSpPr>
          <p:cNvPr id="7" name="箭头: 下 6">
            <a:extLst>
              <a:ext uri="{FF2B5EF4-FFF2-40B4-BE49-F238E27FC236}">
                <a16:creationId xmlns:a16="http://schemas.microsoft.com/office/drawing/2014/main" id="{513DD4A0-40B6-46A2-8962-752E6B15F724}"/>
              </a:ext>
            </a:extLst>
          </p:cNvPr>
          <p:cNvSpPr/>
          <p:nvPr/>
        </p:nvSpPr>
        <p:spPr>
          <a:xfrm>
            <a:off x="2473036" y="3324484"/>
            <a:ext cx="145473" cy="270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ABAF4AEC-AEBA-4887-9D53-B7B6EEC4D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3982" y="3407017"/>
            <a:ext cx="2155466" cy="1531087"/>
          </a:xfrm>
          <a:prstGeom prst="rect">
            <a:avLst/>
          </a:prstGeom>
        </p:spPr>
      </p:pic>
      <p:pic>
        <p:nvPicPr>
          <p:cNvPr id="11" name="图片 10">
            <a:extLst>
              <a:ext uri="{FF2B5EF4-FFF2-40B4-BE49-F238E27FC236}">
                <a16:creationId xmlns:a16="http://schemas.microsoft.com/office/drawing/2014/main" id="{3CD36522-50C2-48AB-8837-E925A70F43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7907" y="3453680"/>
            <a:ext cx="2155466" cy="1484424"/>
          </a:xfrm>
          <a:prstGeom prst="rect">
            <a:avLst/>
          </a:prstGeom>
        </p:spPr>
      </p:pic>
    </p:spTree>
    <p:extLst>
      <p:ext uri="{BB962C8B-B14F-4D97-AF65-F5344CB8AC3E}">
        <p14:creationId xmlns:p14="http://schemas.microsoft.com/office/powerpoint/2010/main" val="8931787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anim calcmode="lin" valueType="num">
                                      <p:cBhvr>
                                        <p:cTn id="12" dur="500" fill="hold"/>
                                        <p:tgtEl>
                                          <p:spTgt spid="27"/>
                                        </p:tgtEl>
                                        <p:attrNameLst>
                                          <p:attrName>ppt_x</p:attrName>
                                        </p:attrNameLst>
                                      </p:cBhvr>
                                      <p:tavLst>
                                        <p:tav tm="0">
                                          <p:val>
                                            <p:strVal val="#ppt_x"/>
                                          </p:val>
                                        </p:tav>
                                        <p:tav tm="100000">
                                          <p:val>
                                            <p:strVal val="#ppt_x"/>
                                          </p:val>
                                        </p:tav>
                                      </p:tavLst>
                                    </p:anim>
                                    <p:anim calcmode="lin" valueType="num">
                                      <p:cBhvr>
                                        <p:cTn id="1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2</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数据分析</a:t>
            </a:r>
            <a:endParaRPr 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93664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a:off x="2718887" y="3980557"/>
            <a:ext cx="812715" cy="51286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6" name="Freeform 8"/>
          <p:cNvSpPr>
            <a:spLocks/>
          </p:cNvSpPr>
          <p:nvPr/>
        </p:nvSpPr>
        <p:spPr bwMode="auto">
          <a:xfrm>
            <a:off x="1881832" y="983855"/>
            <a:ext cx="2494537" cy="285211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7" name="Freeform 9"/>
          <p:cNvSpPr>
            <a:spLocks/>
          </p:cNvSpPr>
          <p:nvPr/>
        </p:nvSpPr>
        <p:spPr bwMode="auto">
          <a:xfrm>
            <a:off x="2517395" y="986841"/>
            <a:ext cx="1706735" cy="103020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8" name="Freeform 10"/>
          <p:cNvSpPr>
            <a:spLocks/>
          </p:cNvSpPr>
          <p:nvPr/>
        </p:nvSpPr>
        <p:spPr bwMode="auto">
          <a:xfrm>
            <a:off x="3417870" y="1563547"/>
            <a:ext cx="960934" cy="1488403"/>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FFC000"/>
          </a:solidFill>
          <a:ln w="3175" cap="flat" cmpd="sng">
            <a:noFill/>
            <a:bevel/>
            <a:headEnd/>
            <a:tailEnd/>
          </a:ln>
        </p:spPr>
        <p:txBody>
          <a:bodyPr lIns="81614" tIns="40807" rIns="81614" bIns="40807" anchor="ctr"/>
          <a:lstStyle/>
          <a:p>
            <a:pPr algn="ctr"/>
            <a:endParaRPr lang="zh-CN" altLang="en-US">
              <a:solidFill>
                <a:srgbClr val="FFFFFF"/>
              </a:solidFill>
              <a:latin typeface="+mj-ea"/>
              <a:ea typeface="+mj-ea"/>
            </a:endParaRPr>
          </a:p>
        </p:txBody>
      </p:sp>
      <p:sp>
        <p:nvSpPr>
          <p:cNvPr id="9" name="Freeform 11"/>
          <p:cNvSpPr>
            <a:spLocks/>
          </p:cNvSpPr>
          <p:nvPr/>
        </p:nvSpPr>
        <p:spPr bwMode="auto">
          <a:xfrm>
            <a:off x="1875480" y="1146905"/>
            <a:ext cx="1054159" cy="1518092"/>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C00000"/>
          </a:solidFill>
          <a:ln w="3175" cap="flat" cmpd="sng">
            <a:noFill/>
            <a:bevel/>
            <a:headEnd/>
            <a:tailEnd/>
          </a:ln>
        </p:spPr>
        <p:txBody>
          <a:bodyPr lIns="81614" tIns="40807" rIns="81614" bIns="40807" anchor="ctr"/>
          <a:lstStyle/>
          <a:p>
            <a:pPr algn="ctr"/>
            <a:endParaRPr lang="zh-CN" altLang="en-US">
              <a:solidFill>
                <a:srgbClr val="FFFFFF"/>
              </a:solidFill>
              <a:latin typeface="+mj-ea"/>
              <a:ea typeface="+mj-ea"/>
            </a:endParaRPr>
          </a:p>
        </p:txBody>
      </p:sp>
      <p:sp>
        <p:nvSpPr>
          <p:cNvPr id="11" name="TextBox 10"/>
          <p:cNvSpPr txBox="1"/>
          <p:nvPr/>
        </p:nvSpPr>
        <p:spPr>
          <a:xfrm>
            <a:off x="2110847" y="1696135"/>
            <a:ext cx="301448" cy="507831"/>
          </a:xfrm>
          <a:prstGeom prst="rect">
            <a:avLst/>
          </a:prstGeom>
          <a:noFill/>
        </p:spPr>
        <p:txBody>
          <a:bodyPr wrap="square" rtlCol="0">
            <a:spAutoFit/>
          </a:bodyPr>
          <a:lstStyle/>
          <a:p>
            <a:r>
              <a:rPr lang="en-US" altLang="zh-CN" sz="2700" b="1" dirty="0">
                <a:solidFill>
                  <a:srgbClr val="F8F8F8"/>
                </a:solidFill>
                <a:latin typeface="+mj-ea"/>
                <a:ea typeface="+mj-ea"/>
              </a:rPr>
              <a:t>1</a:t>
            </a:r>
            <a:endParaRPr lang="zh-CN" altLang="en-US" sz="2700" b="1" dirty="0">
              <a:solidFill>
                <a:srgbClr val="F8F8F8"/>
              </a:solidFill>
              <a:latin typeface="+mj-ea"/>
              <a:ea typeface="+mj-ea"/>
            </a:endParaRPr>
          </a:p>
        </p:txBody>
      </p:sp>
      <p:sp>
        <p:nvSpPr>
          <p:cNvPr id="14" name="TextBox 13"/>
          <p:cNvSpPr txBox="1"/>
          <p:nvPr/>
        </p:nvSpPr>
        <p:spPr>
          <a:xfrm>
            <a:off x="3099412" y="1194984"/>
            <a:ext cx="301448" cy="507831"/>
          </a:xfrm>
          <a:prstGeom prst="rect">
            <a:avLst/>
          </a:prstGeom>
          <a:noFill/>
        </p:spPr>
        <p:txBody>
          <a:bodyPr wrap="square" rtlCol="0">
            <a:spAutoFit/>
          </a:bodyPr>
          <a:lstStyle/>
          <a:p>
            <a:r>
              <a:rPr lang="en-US" altLang="zh-CN" sz="2700" b="1" dirty="0">
                <a:solidFill>
                  <a:srgbClr val="F8F8F8"/>
                </a:solidFill>
                <a:latin typeface="+mj-ea"/>
                <a:ea typeface="+mj-ea"/>
              </a:rPr>
              <a:t>2</a:t>
            </a:r>
            <a:endParaRPr lang="zh-CN" altLang="en-US" sz="2700" b="1" dirty="0">
              <a:solidFill>
                <a:srgbClr val="F8F8F8"/>
              </a:solidFill>
              <a:latin typeface="+mj-ea"/>
              <a:ea typeface="+mj-ea"/>
            </a:endParaRPr>
          </a:p>
        </p:txBody>
      </p:sp>
      <p:sp>
        <p:nvSpPr>
          <p:cNvPr id="17" name="TextBox 16"/>
          <p:cNvSpPr txBox="1"/>
          <p:nvPr/>
        </p:nvSpPr>
        <p:spPr>
          <a:xfrm>
            <a:off x="3779912" y="2060163"/>
            <a:ext cx="301448" cy="507831"/>
          </a:xfrm>
          <a:prstGeom prst="rect">
            <a:avLst/>
          </a:prstGeom>
          <a:noFill/>
        </p:spPr>
        <p:txBody>
          <a:bodyPr wrap="square" rtlCol="0">
            <a:spAutoFit/>
          </a:bodyPr>
          <a:lstStyle/>
          <a:p>
            <a:r>
              <a:rPr lang="en-US" altLang="zh-CN" sz="2700" b="1" dirty="0">
                <a:solidFill>
                  <a:srgbClr val="F8F8F8"/>
                </a:solidFill>
                <a:latin typeface="+mj-ea"/>
                <a:ea typeface="+mj-ea"/>
              </a:rPr>
              <a:t>3</a:t>
            </a:r>
            <a:endParaRPr lang="zh-CN" altLang="en-US" sz="2700" b="1" dirty="0">
              <a:solidFill>
                <a:srgbClr val="F8F8F8"/>
              </a:solidFill>
              <a:latin typeface="+mj-ea"/>
              <a:ea typeface="+mj-ea"/>
            </a:endParaRPr>
          </a:p>
        </p:txBody>
      </p:sp>
      <p:sp>
        <p:nvSpPr>
          <p:cNvPr id="20" name="TextBox 19"/>
          <p:cNvSpPr txBox="1"/>
          <p:nvPr/>
        </p:nvSpPr>
        <p:spPr>
          <a:xfrm>
            <a:off x="2996947" y="2883692"/>
            <a:ext cx="301448" cy="507831"/>
          </a:xfrm>
          <a:prstGeom prst="rect">
            <a:avLst/>
          </a:prstGeom>
          <a:noFill/>
        </p:spPr>
        <p:txBody>
          <a:bodyPr wrap="square" rtlCol="0">
            <a:spAutoFit/>
          </a:bodyPr>
          <a:lstStyle/>
          <a:p>
            <a:r>
              <a:rPr lang="en-US" altLang="zh-CN" sz="2700" b="1" dirty="0">
                <a:solidFill>
                  <a:srgbClr val="F8F8F8"/>
                </a:solidFill>
                <a:latin typeface="+mj-ea"/>
                <a:ea typeface="+mj-ea"/>
              </a:rPr>
              <a:t>4</a:t>
            </a:r>
            <a:endParaRPr lang="zh-CN" altLang="en-US" sz="2700" b="1" dirty="0">
              <a:solidFill>
                <a:srgbClr val="F8F8F8"/>
              </a:solidFill>
              <a:latin typeface="+mj-ea"/>
              <a:ea typeface="+mj-ea"/>
            </a:endParaRPr>
          </a:p>
        </p:txBody>
      </p:sp>
      <p:sp>
        <p:nvSpPr>
          <p:cNvPr id="22" name="TextBox 21"/>
          <p:cNvSpPr txBox="1"/>
          <p:nvPr/>
        </p:nvSpPr>
        <p:spPr>
          <a:xfrm>
            <a:off x="2689235" y="4048918"/>
            <a:ext cx="872017" cy="328632"/>
          </a:xfrm>
          <a:prstGeom prst="rect">
            <a:avLst/>
          </a:prstGeom>
          <a:noFill/>
        </p:spPr>
        <p:txBody>
          <a:bodyPr wrap="square" lIns="81614" tIns="40807" rIns="81614" bIns="40807" rtlCol="0">
            <a:spAutoFit/>
          </a:bodyPr>
          <a:lstStyle/>
          <a:p>
            <a:pPr algn="ctr"/>
            <a:r>
              <a:rPr lang="zh-CN" altLang="en-US" sz="1600" b="1" dirty="0">
                <a:solidFill>
                  <a:srgbClr val="F8F8F8"/>
                </a:solidFill>
                <a:latin typeface="+mj-ea"/>
                <a:ea typeface="+mj-ea"/>
              </a:rPr>
              <a:t>挑战</a:t>
            </a:r>
          </a:p>
        </p:txBody>
      </p:sp>
      <p:sp>
        <p:nvSpPr>
          <p:cNvPr id="23" name="TextBox 22"/>
          <p:cNvSpPr txBox="1"/>
          <p:nvPr/>
        </p:nvSpPr>
        <p:spPr>
          <a:xfrm>
            <a:off x="5291621" y="1044802"/>
            <a:ext cx="2904613" cy="513298"/>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数据体量大。</a:t>
            </a:r>
            <a:r>
              <a:rPr lang="en-US" altLang="zh-CN" sz="1400" dirty="0">
                <a:solidFill>
                  <a:srgbClr val="314865"/>
                </a:solidFill>
                <a:latin typeface="+mj-ea"/>
                <a:ea typeface="+mj-ea"/>
              </a:rPr>
              <a:t>300</a:t>
            </a:r>
            <a:r>
              <a:rPr lang="zh-CN" altLang="en-US" sz="1400" dirty="0">
                <a:solidFill>
                  <a:srgbClr val="314865"/>
                </a:solidFill>
                <a:latin typeface="+mj-ea"/>
                <a:ea typeface="+mj-ea"/>
              </a:rPr>
              <a:t>万张图片含</a:t>
            </a:r>
            <a:r>
              <a:rPr lang="en-US" altLang="zh-CN" sz="1400" dirty="0">
                <a:solidFill>
                  <a:srgbClr val="314865"/>
                </a:solidFill>
                <a:latin typeface="+mj-ea"/>
                <a:ea typeface="+mj-ea"/>
              </a:rPr>
              <a:t>50030</a:t>
            </a:r>
            <a:r>
              <a:rPr lang="zh-CN" altLang="en-US" sz="1400" dirty="0">
                <a:solidFill>
                  <a:srgbClr val="314865"/>
                </a:solidFill>
                <a:latin typeface="+mj-ea"/>
                <a:ea typeface="+mj-ea"/>
              </a:rPr>
              <a:t>类</a:t>
            </a:r>
            <a:endParaRPr lang="en-US" altLang="zh-CN" sz="1400" dirty="0">
              <a:solidFill>
                <a:srgbClr val="314865"/>
              </a:solidFill>
              <a:latin typeface="+mj-ea"/>
              <a:ea typeface="+mj-ea"/>
            </a:endParaRPr>
          </a:p>
        </p:txBody>
      </p:sp>
      <p:grpSp>
        <p:nvGrpSpPr>
          <p:cNvPr id="24" name="组合 23"/>
          <p:cNvGrpSpPr/>
          <p:nvPr/>
        </p:nvGrpSpPr>
        <p:grpSpPr>
          <a:xfrm>
            <a:off x="4664860" y="1045752"/>
            <a:ext cx="535122" cy="530673"/>
            <a:chOff x="6409426" y="1173624"/>
            <a:chExt cx="962086" cy="962084"/>
          </a:xfrm>
          <a:solidFill>
            <a:srgbClr val="C00000"/>
          </a:solidFill>
        </p:grpSpPr>
        <p:sp>
          <p:nvSpPr>
            <p:cNvPr id="25" name="椭圆 24"/>
            <p:cNvSpPr/>
            <p:nvPr/>
          </p:nvSpPr>
          <p:spPr bwMode="auto">
            <a:xfrm>
              <a:off x="6409426" y="1173624"/>
              <a:ext cx="962086" cy="962084"/>
            </a:xfrm>
            <a:prstGeom prst="ellipse">
              <a:avLst/>
            </a:prstGeom>
            <a:grpFill/>
            <a:ln w="3175" cap="flat" cmpd="sng">
              <a:noFill/>
              <a:bevel/>
              <a:headEnd/>
              <a:tailEnd/>
            </a:ln>
          </p:spPr>
          <p:txBody>
            <a:bodyPr anchor="ctr"/>
            <a:lstStyle/>
            <a:p>
              <a:pPr algn="ctr"/>
              <a:endParaRPr lang="zh-CN" altLang="en-US" sz="2500" b="1">
                <a:solidFill>
                  <a:srgbClr val="314865"/>
                </a:solidFill>
                <a:latin typeface="+mj-ea"/>
                <a:ea typeface="+mj-ea"/>
              </a:endParaRPr>
            </a:p>
          </p:txBody>
        </p:sp>
        <p:sp>
          <p:nvSpPr>
            <p:cNvPr id="26" name="TextBox 25"/>
            <p:cNvSpPr txBox="1"/>
            <p:nvPr/>
          </p:nvSpPr>
          <p:spPr>
            <a:xfrm>
              <a:off x="6616339" y="1282180"/>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solidFill>
                    <a:schemeClr val="bg1"/>
                  </a:solidFill>
                  <a:latin typeface="+mj-ea"/>
                  <a:ea typeface="+mj-ea"/>
                </a:rPr>
                <a:t>1</a:t>
              </a:r>
              <a:endParaRPr lang="zh-CN" altLang="en-US" sz="2500" b="1" dirty="0">
                <a:solidFill>
                  <a:schemeClr val="bg1"/>
                </a:solidFill>
                <a:latin typeface="+mj-ea"/>
                <a:ea typeface="+mj-ea"/>
              </a:endParaRPr>
            </a:p>
          </p:txBody>
        </p:sp>
      </p:grpSp>
      <p:grpSp>
        <p:nvGrpSpPr>
          <p:cNvPr id="27" name="组合 26"/>
          <p:cNvGrpSpPr/>
          <p:nvPr/>
        </p:nvGrpSpPr>
        <p:grpSpPr>
          <a:xfrm>
            <a:off x="4664860" y="1879239"/>
            <a:ext cx="535122" cy="530673"/>
            <a:chOff x="6409426" y="2394908"/>
            <a:chExt cx="962086" cy="962084"/>
          </a:xfrm>
          <a:solidFill>
            <a:srgbClr val="314865"/>
          </a:solidFill>
        </p:grpSpPr>
        <p:sp>
          <p:nvSpPr>
            <p:cNvPr id="28" name="椭圆 27"/>
            <p:cNvSpPr/>
            <p:nvPr/>
          </p:nvSpPr>
          <p:spPr bwMode="auto">
            <a:xfrm>
              <a:off x="6409426" y="2394908"/>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29" name="TextBox 28"/>
            <p:cNvSpPr txBox="1"/>
            <p:nvPr/>
          </p:nvSpPr>
          <p:spPr>
            <a:xfrm>
              <a:off x="6600496" y="2510335"/>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2</a:t>
              </a:r>
              <a:endParaRPr lang="zh-CN" altLang="en-US" sz="2500" b="1" dirty="0">
                <a:latin typeface="+mj-ea"/>
                <a:ea typeface="+mj-ea"/>
              </a:endParaRPr>
            </a:p>
          </p:txBody>
        </p:sp>
      </p:grpSp>
      <p:grpSp>
        <p:nvGrpSpPr>
          <p:cNvPr id="30" name="组合 29"/>
          <p:cNvGrpSpPr/>
          <p:nvPr/>
        </p:nvGrpSpPr>
        <p:grpSpPr>
          <a:xfrm>
            <a:off x="4664860" y="2760139"/>
            <a:ext cx="535122" cy="530673"/>
            <a:chOff x="6409426" y="3568104"/>
            <a:chExt cx="962086" cy="962084"/>
          </a:xfrm>
          <a:solidFill>
            <a:srgbClr val="FFC000"/>
          </a:solidFill>
        </p:grpSpPr>
        <p:sp>
          <p:nvSpPr>
            <p:cNvPr id="31" name="椭圆 30"/>
            <p:cNvSpPr/>
            <p:nvPr/>
          </p:nvSpPr>
          <p:spPr bwMode="auto">
            <a:xfrm>
              <a:off x="6409426" y="3568104"/>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32" name="TextBox 31"/>
            <p:cNvSpPr txBox="1"/>
            <p:nvPr/>
          </p:nvSpPr>
          <p:spPr>
            <a:xfrm>
              <a:off x="6629988" y="3710247"/>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latin typeface="+mj-ea"/>
                  <a:ea typeface="+mj-ea"/>
                </a:rPr>
                <a:t>3</a:t>
              </a:r>
              <a:endParaRPr lang="zh-CN" altLang="en-US" sz="2500" b="1" dirty="0">
                <a:latin typeface="+mj-ea"/>
                <a:ea typeface="+mj-ea"/>
              </a:endParaRPr>
            </a:p>
          </p:txBody>
        </p:sp>
      </p:grpSp>
      <p:grpSp>
        <p:nvGrpSpPr>
          <p:cNvPr id="33" name="组合 32"/>
          <p:cNvGrpSpPr/>
          <p:nvPr/>
        </p:nvGrpSpPr>
        <p:grpSpPr>
          <a:xfrm>
            <a:off x="4664860" y="3616504"/>
            <a:ext cx="535122" cy="530673"/>
            <a:chOff x="6409426" y="4869160"/>
            <a:chExt cx="962086" cy="962084"/>
          </a:xfrm>
          <a:solidFill>
            <a:srgbClr val="314865"/>
          </a:solidFill>
        </p:grpSpPr>
        <p:sp>
          <p:nvSpPr>
            <p:cNvPr id="34" name="椭圆 33"/>
            <p:cNvSpPr/>
            <p:nvPr/>
          </p:nvSpPr>
          <p:spPr bwMode="auto">
            <a:xfrm>
              <a:off x="6409426" y="4869160"/>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35" name="TextBox 34"/>
            <p:cNvSpPr txBox="1"/>
            <p:nvPr/>
          </p:nvSpPr>
          <p:spPr>
            <a:xfrm>
              <a:off x="6595474" y="4996174"/>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4</a:t>
              </a:r>
              <a:endParaRPr lang="zh-CN" altLang="en-US" sz="2500" b="1" dirty="0">
                <a:latin typeface="+mj-ea"/>
                <a:ea typeface="+mj-ea"/>
              </a:endParaRPr>
            </a:p>
          </p:txBody>
        </p:sp>
      </p:grpSp>
      <p:sp>
        <p:nvSpPr>
          <p:cNvPr id="36" name="TextBox 35"/>
          <p:cNvSpPr txBox="1"/>
          <p:nvPr/>
        </p:nvSpPr>
        <p:spPr>
          <a:xfrm>
            <a:off x="5291623" y="176349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类不平衡。不同类别的样本数量从</a:t>
            </a:r>
            <a:r>
              <a:rPr lang="en-US" altLang="zh-CN" sz="1400" dirty="0">
                <a:solidFill>
                  <a:srgbClr val="314865"/>
                </a:solidFill>
                <a:latin typeface="+mj-ea"/>
                <a:ea typeface="+mj-ea"/>
              </a:rPr>
              <a:t>5</a:t>
            </a:r>
            <a:r>
              <a:rPr lang="zh-CN" altLang="en-US" sz="1400" dirty="0">
                <a:solidFill>
                  <a:srgbClr val="314865"/>
                </a:solidFill>
                <a:latin typeface="+mj-ea"/>
                <a:ea typeface="+mj-ea"/>
              </a:rPr>
              <a:t>到</a:t>
            </a:r>
            <a:r>
              <a:rPr lang="en-US" altLang="zh-CN" sz="1400" dirty="0">
                <a:solidFill>
                  <a:srgbClr val="314865"/>
                </a:solidFill>
                <a:latin typeface="+mj-ea"/>
                <a:ea typeface="+mj-ea"/>
              </a:rPr>
              <a:t>8k</a:t>
            </a:r>
            <a:r>
              <a:rPr lang="zh-CN" altLang="en-US" sz="1400" dirty="0">
                <a:solidFill>
                  <a:srgbClr val="314865"/>
                </a:solidFill>
                <a:latin typeface="+mj-ea"/>
                <a:ea typeface="+mj-ea"/>
              </a:rPr>
              <a:t>不等。最小类和最大类之间的不平衡比例为</a:t>
            </a:r>
            <a:r>
              <a:rPr lang="en-US" altLang="zh-CN" sz="1400" dirty="0">
                <a:solidFill>
                  <a:srgbClr val="314865"/>
                </a:solidFill>
                <a:latin typeface="+mj-ea"/>
                <a:ea typeface="+mj-ea"/>
              </a:rPr>
              <a:t>1/1600</a:t>
            </a:r>
            <a:r>
              <a:rPr lang="zh-CN" altLang="en-US" sz="1400" dirty="0">
                <a:solidFill>
                  <a:srgbClr val="314865"/>
                </a:solidFill>
                <a:latin typeface="+mj-ea"/>
                <a:ea typeface="+mj-ea"/>
              </a:rPr>
              <a:t>。</a:t>
            </a:r>
            <a:endParaRPr lang="en-US" altLang="zh-CN" sz="1400" dirty="0">
              <a:solidFill>
                <a:srgbClr val="314865"/>
              </a:solidFill>
              <a:latin typeface="+mj-ea"/>
              <a:ea typeface="+mj-ea"/>
            </a:endParaRPr>
          </a:p>
        </p:txBody>
      </p:sp>
      <p:sp>
        <p:nvSpPr>
          <p:cNvPr id="37" name="TextBox 36"/>
          <p:cNvSpPr txBox="1"/>
          <p:nvPr/>
        </p:nvSpPr>
        <p:spPr>
          <a:xfrm>
            <a:off x="5291621" y="2903022"/>
            <a:ext cx="2904613" cy="297855"/>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注释（标签）不可靠。</a:t>
            </a:r>
            <a:endParaRPr lang="en-US" altLang="zh-CN" sz="1400" dirty="0">
              <a:solidFill>
                <a:srgbClr val="314865"/>
              </a:solidFill>
              <a:latin typeface="+mj-ea"/>
              <a:ea typeface="+mj-ea"/>
            </a:endParaRPr>
          </a:p>
        </p:txBody>
      </p:sp>
      <p:sp>
        <p:nvSpPr>
          <p:cNvPr id="38" name="TextBox 37"/>
          <p:cNvSpPr txBox="1"/>
          <p:nvPr/>
        </p:nvSpPr>
        <p:spPr>
          <a:xfrm>
            <a:off x="5291621" y="3625191"/>
            <a:ext cx="2904613" cy="513298"/>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类别间差别不大。同一个类别水平没有明显的关联性。</a:t>
            </a:r>
            <a:endParaRPr lang="en-US" altLang="zh-CN" sz="1400" dirty="0">
              <a:solidFill>
                <a:srgbClr val="314865"/>
              </a:solidFill>
              <a:latin typeface="+mj-ea"/>
              <a:ea typeface="+mj-ea"/>
            </a:endParaRPr>
          </a:p>
        </p:txBody>
      </p:sp>
      <p:cxnSp>
        <p:nvCxnSpPr>
          <p:cNvPr id="39" name="直接连接符 3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latin typeface="+mj-ea"/>
                <a:ea typeface="+mj-ea"/>
              </a:rPr>
              <a:t>数据分析</a:t>
            </a:r>
          </a:p>
        </p:txBody>
      </p:sp>
      <p:pic>
        <p:nvPicPr>
          <p:cNvPr id="10" name="图片 9">
            <a:extLst>
              <a:ext uri="{FF2B5EF4-FFF2-40B4-BE49-F238E27FC236}">
                <a16:creationId xmlns:a16="http://schemas.microsoft.com/office/drawing/2014/main" id="{DCEBC6B0-5C76-4F2B-B665-33F23FD93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069" y="1228887"/>
            <a:ext cx="2803457" cy="2354904"/>
          </a:xfrm>
          <a:prstGeom prst="rect">
            <a:avLst/>
          </a:prstGeom>
        </p:spPr>
      </p:pic>
    </p:spTree>
    <p:extLst>
      <p:ext uri="{BB962C8B-B14F-4D97-AF65-F5344CB8AC3E}">
        <p14:creationId xmlns:p14="http://schemas.microsoft.com/office/powerpoint/2010/main" val="3224839139"/>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14:bounceEnd="52000">
                                          <p:cBhvr additive="base">
                                            <p:cTn id="15" dur="500" fill="hold"/>
                                            <p:tgtEl>
                                              <p:spTgt spid="41"/>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41"/>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400"/>
                                            <p:tgtEl>
                                              <p:spTgt spid="6"/>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anim calcmode="lin" valueType="num">
                                          <p:cBhvr>
                                            <p:cTn id="37" dur="500" fill="hold"/>
                                            <p:tgtEl>
                                              <p:spTgt spid="22"/>
                                            </p:tgtEl>
                                            <p:attrNameLst>
                                              <p:attrName>ppt_x</p:attrName>
                                            </p:attrNameLst>
                                          </p:cBhvr>
                                          <p:tavLst>
                                            <p:tav tm="0">
                                              <p:val>
                                                <p:strVal val="#ppt_x"/>
                                              </p:val>
                                            </p:tav>
                                            <p:tav tm="100000">
                                              <p:val>
                                                <p:strVal val="#ppt_x"/>
                                              </p:val>
                                            </p:tav>
                                          </p:tavLst>
                                        </p:anim>
                                        <p:anim calcmode="lin" valueType="num">
                                          <p:cBhvr>
                                            <p:cTn id="38" dur="500" fill="hold"/>
                                            <p:tgtEl>
                                              <p:spTgt spid="22"/>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21" presetClass="entr" presetSubtype="1"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heel(1)">
                                          <p:cBhvr>
                                            <p:cTn id="42" dur="500"/>
                                            <p:tgtEl>
                                              <p:spTgt spid="24"/>
                                            </p:tgtEl>
                                          </p:cBhvr>
                                        </p:animEffect>
                                      </p:childTnLst>
                                    </p:cTn>
                                  </p:par>
                                  <p:par>
                                    <p:cTn id="43" presetID="21" presetClass="entr" presetSubtype="1"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heel(1)">
                                          <p:cBhvr>
                                            <p:cTn id="45" dur="500"/>
                                            <p:tgtEl>
                                              <p:spTgt spid="27"/>
                                            </p:tgtEl>
                                          </p:cBhvr>
                                        </p:animEffect>
                                      </p:childTnLst>
                                    </p:cTn>
                                  </p:par>
                                  <p:par>
                                    <p:cTn id="46" presetID="21" presetClass="entr" presetSubtype="1"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heel(1)">
                                          <p:cBhvr>
                                            <p:cTn id="48" dur="500"/>
                                            <p:tgtEl>
                                              <p:spTgt spid="30"/>
                                            </p:tgtEl>
                                          </p:cBhvr>
                                        </p:animEffect>
                                      </p:childTnLst>
                                    </p:cTn>
                                  </p:par>
                                  <p:par>
                                    <p:cTn id="49" presetID="21" presetClass="entr" presetSubtype="1"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heel(1)">
                                          <p:cBhvr>
                                            <p:cTn id="51" dur="500"/>
                                            <p:tgtEl>
                                              <p:spTgt spid="33"/>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Vertic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400"/>
                                            <p:tgtEl>
                                              <p:spTgt spid="6"/>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anim calcmode="lin" valueType="num">
                                          <p:cBhvr>
                                            <p:cTn id="37" dur="500" fill="hold"/>
                                            <p:tgtEl>
                                              <p:spTgt spid="22"/>
                                            </p:tgtEl>
                                            <p:attrNameLst>
                                              <p:attrName>ppt_x</p:attrName>
                                            </p:attrNameLst>
                                          </p:cBhvr>
                                          <p:tavLst>
                                            <p:tav tm="0">
                                              <p:val>
                                                <p:strVal val="#ppt_x"/>
                                              </p:val>
                                            </p:tav>
                                            <p:tav tm="100000">
                                              <p:val>
                                                <p:strVal val="#ppt_x"/>
                                              </p:val>
                                            </p:tav>
                                          </p:tavLst>
                                        </p:anim>
                                        <p:anim calcmode="lin" valueType="num">
                                          <p:cBhvr>
                                            <p:cTn id="38" dur="500" fill="hold"/>
                                            <p:tgtEl>
                                              <p:spTgt spid="22"/>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21" presetClass="entr" presetSubtype="1"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heel(1)">
                                          <p:cBhvr>
                                            <p:cTn id="42" dur="500"/>
                                            <p:tgtEl>
                                              <p:spTgt spid="24"/>
                                            </p:tgtEl>
                                          </p:cBhvr>
                                        </p:animEffect>
                                      </p:childTnLst>
                                    </p:cTn>
                                  </p:par>
                                  <p:par>
                                    <p:cTn id="43" presetID="21" presetClass="entr" presetSubtype="1"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heel(1)">
                                          <p:cBhvr>
                                            <p:cTn id="45" dur="500"/>
                                            <p:tgtEl>
                                              <p:spTgt spid="27"/>
                                            </p:tgtEl>
                                          </p:cBhvr>
                                        </p:animEffect>
                                      </p:childTnLst>
                                    </p:cTn>
                                  </p:par>
                                  <p:par>
                                    <p:cTn id="46" presetID="21" presetClass="entr" presetSubtype="1"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heel(1)">
                                          <p:cBhvr>
                                            <p:cTn id="48" dur="500"/>
                                            <p:tgtEl>
                                              <p:spTgt spid="30"/>
                                            </p:tgtEl>
                                          </p:cBhvr>
                                        </p:animEffect>
                                      </p:childTnLst>
                                    </p:cTn>
                                  </p:par>
                                  <p:par>
                                    <p:cTn id="49" presetID="21" presetClass="entr" presetSubtype="1"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heel(1)">
                                          <p:cBhvr>
                                            <p:cTn id="51" dur="500"/>
                                            <p:tgtEl>
                                              <p:spTgt spid="33"/>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Vertic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3</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解决思路与比赛过程</a:t>
            </a:r>
            <a:endParaRPr lang="en-US" sz="6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93865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298572"/>
            <a:chOff x="785786" y="3000378"/>
            <a:chExt cx="1857388" cy="1298572"/>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5" name="TextBox 2475"/>
            <p:cNvSpPr txBox="1"/>
            <p:nvPr/>
          </p:nvSpPr>
          <p:spPr>
            <a:xfrm>
              <a:off x="1035026" y="3782567"/>
              <a:ext cx="1357322" cy="369332"/>
            </a:xfrm>
            <a:prstGeom prst="rect">
              <a:avLst/>
            </a:prstGeom>
            <a:noFill/>
          </p:spPr>
          <p:txBody>
            <a:bodyPr wrap="square" rtlCol="0">
              <a:spAutoFit/>
            </a:bodyPr>
            <a:lstStyle/>
            <a:p>
              <a:pPr algn="ctr"/>
              <a:r>
                <a:rPr lang="zh-CN" altLang="en-US" sz="1800" dirty="0">
                  <a:solidFill>
                    <a:schemeClr val="bg1"/>
                  </a:solidFill>
                  <a:latin typeface="+mj-ea"/>
                  <a:ea typeface="+mj-ea"/>
                </a:rPr>
                <a:t>模型选取</a:t>
              </a: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比赛过程</a:t>
            </a:r>
          </a:p>
        </p:txBody>
      </p:sp>
    </p:spTree>
    <p:extLst>
      <p:ext uri="{BB962C8B-B14F-4D97-AF65-F5344CB8AC3E}">
        <p14:creationId xmlns:p14="http://schemas.microsoft.com/office/powerpoint/2010/main" val="3184158943"/>
      </p:ext>
    </p:extLst>
  </p:cSld>
  <p:clrMapOvr>
    <a:masterClrMapping/>
  </p:clrMapOvr>
  <p:transition spd="slow">
    <p:wipe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52000">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14:bounceEnd="52000">
                                          <p:cBhvr additive="base">
                                            <p:cTn id="15"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0-#ppt_w/2"/>
                                              </p:val>
                                            </p:tav>
                                            <p:tav tm="100000">
                                              <p:val>
                                                <p:strVal val="#ppt_x"/>
                                              </p:val>
                                            </p:tav>
                                          </p:tavLst>
                                        </p:anim>
                                        <p:anim calcmode="lin" valueType="num">
                                          <p:cBhvr additive="base">
                                            <p:cTn id="20" dur="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p:ext uri="{E180D4A7-C9FB-4DFB-919C-405C955672EB}">
      <p14:showEvtLst xmlns:p14="http://schemas.microsoft.com/office/powerpoint/2010/main">
        <p14:playEvt time="0" objId="2"/>
        <p14:stopEvt time="14432"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3|2.6|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3578</TotalTime>
  <Words>3270</Words>
  <Application>Microsoft Office PowerPoint</Application>
  <PresentationFormat>全屏显示(16:9)</PresentationFormat>
  <Paragraphs>216</Paragraphs>
  <Slides>28</Slides>
  <Notes>27</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\5FAE软雅黑</vt:lpstr>
      <vt:lpstr>-apple-system</vt:lpstr>
      <vt:lpstr>Arial Unicode MS</vt:lpstr>
      <vt:lpstr>Broadway BT</vt:lpstr>
      <vt:lpstr>PingFang SC</vt:lpstr>
      <vt:lpstr>等线</vt:lpstr>
      <vt:lpstr>黑体</vt:lpstr>
      <vt:lpstr>时尚中黑简体</vt:lpstr>
      <vt:lpstr>微软雅黑</vt:lpstr>
      <vt:lpstr>Arial</vt:lpstr>
      <vt:lpstr>Arial Black</vt:lpstr>
      <vt:lpstr>Calibri</vt:lpstr>
      <vt:lpstr>基本</vt:lpstr>
      <vt:lpstr>PowerPoint 演示文稿</vt:lpstr>
      <vt:lpstr>PowerPoint 演示文稿</vt:lpstr>
      <vt:lpstr>PowerPoint 演示文稿</vt:lpstr>
      <vt:lpstr>比赛背景</vt:lpstr>
      <vt:lpstr>数据集内容及特点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win8-imac</dc:creator>
  <cp:lastModifiedBy>何 昌钦</cp:lastModifiedBy>
  <cp:revision>195</cp:revision>
  <dcterms:created xsi:type="dcterms:W3CDTF">2014-05-08T14:30:45Z</dcterms:created>
  <dcterms:modified xsi:type="dcterms:W3CDTF">2020-12-06T08:15:09Z</dcterms:modified>
</cp:coreProperties>
</file>