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4" r:id="rId4"/>
    <p:sldId id="257" r:id="rId6"/>
    <p:sldId id="264" r:id="rId7"/>
    <p:sldId id="265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3" r:id="rId19"/>
    <p:sldId id="285" r:id="rId20"/>
    <p:sldId id="286" r:id="rId21"/>
    <p:sldId id="287" r:id="rId22"/>
    <p:sldId id="288" r:id="rId23"/>
    <p:sldId id="291" r:id="rId24"/>
    <p:sldId id="289" r:id="rId25"/>
    <p:sldId id="292" r:id="rId26"/>
    <p:sldId id="290" r:id="rId27"/>
    <p:sldId id="260" r:id="rId28"/>
    <p:sldId id="266" r:id="rId29"/>
    <p:sldId id="293" r:id="rId30"/>
    <p:sldId id="261" r:id="rId31"/>
    <p:sldId id="26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4F5"/>
    <a:srgbClr val="3B7ECB"/>
    <a:srgbClr val="50A8FF"/>
    <a:srgbClr val="9CEFFC"/>
    <a:srgbClr val="F5BF45"/>
    <a:srgbClr val="3D91FF"/>
    <a:srgbClr val="56EAFF"/>
    <a:srgbClr val="01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对特征做归一化，去除相关性高的特征;</a:t>
            </a:r>
            <a:endParaRPr lang="zh-CN" altLang="en-US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b.归一化目的是让训练过程更好更快的收敛，避免特征大吃小的问题;</a:t>
            </a:r>
            <a:endParaRPr lang="zh-CN" altLang="en-US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c.去除相关性是增加模型的可解释性，加快预测过程。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0862" y="3717032"/>
            <a:ext cx="11090275" cy="792088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50862" y="4538148"/>
            <a:ext cx="11090275" cy="475920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572804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algn="ctr"/>
            <a:r>
              <a:rPr lang="en-US" altLang="zh-CN"/>
              <a:t>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3348" y="6572804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ctr" defTabSz="914400" rtl="0" eaLnBrk="1" latinLnBrk="0" hangingPunct="1">
              <a:defRPr lang="en-US" altLang="zh-CN" sz="1800" kern="1200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Add title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Add title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Tianchi-</a:t>
            </a:r>
            <a:r>
              <a:rPr lang="zh-CN" altLang="en-US"/>
              <a:t>贷款</a:t>
            </a:r>
            <a:r>
              <a:rPr lang="zh-CN" altLang="en-US"/>
              <a:t>违约预测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Tianchi-</a:t>
            </a:r>
            <a:r>
              <a:rPr lang="zh-CN" altLang="en-US"/>
              <a:t>贷款</a:t>
            </a:r>
            <a:r>
              <a:rPr lang="zh-CN" altLang="en-US"/>
              <a:t>违约预测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DF68-5AD7-4D74-9AEA-0CDB99040C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800" b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hyperlink" Target="https://tianchi.aliyun.com/competition/entrance/531830/information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3880" y="1784985"/>
            <a:ext cx="11064240" cy="1896110"/>
          </a:xfrm>
        </p:spPr>
        <p:txBody>
          <a:bodyPr/>
          <a:lstStyle/>
          <a:p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零基础入门金融风控-</a:t>
            </a:r>
            <a:b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贷款违约预测</a:t>
            </a:r>
            <a:endParaRPr lang="en-US" altLang="zh-C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7204" y="4056582"/>
            <a:ext cx="6836948" cy="14204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 fontAlgn="auto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汇报人：余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京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学号：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20060023 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学院：系统工程学院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1964" y="432322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阿里云天池大赛</a:t>
            </a: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endParaRPr lang="en-US" altLang="zh-CN" sz="4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31820" y="622300"/>
            <a:ext cx="5807710" cy="1319530"/>
          </a:xfrm>
          <a:prstGeom prst="roundRect">
            <a:avLst>
              <a:gd name="adj" fmla="val 50000"/>
            </a:avLst>
          </a:prstGeom>
          <a:solidFill>
            <a:srgbClr val="81DEFF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Freeform 13"/>
          <p:cNvSpPr/>
          <p:nvPr/>
        </p:nvSpPr>
        <p:spPr bwMode="auto">
          <a:xfrm>
            <a:off x="1359391" y="2205930"/>
            <a:ext cx="9472080" cy="2171514"/>
          </a:xfrm>
          <a:custGeom>
            <a:avLst/>
            <a:gdLst>
              <a:gd name="T0" fmla="*/ 258 w 258"/>
              <a:gd name="T1" fmla="*/ 0 h 74"/>
              <a:gd name="T2" fmla="*/ 258 w 258"/>
              <a:gd name="T3" fmla="*/ 55 h 74"/>
              <a:gd name="T4" fmla="*/ 231 w 258"/>
              <a:gd name="T5" fmla="*/ 74 h 74"/>
              <a:gd name="T6" fmla="*/ 47 w 258"/>
              <a:gd name="T7" fmla="*/ 74 h 74"/>
              <a:gd name="T8" fmla="*/ 32 w 258"/>
              <a:gd name="T9" fmla="*/ 63 h 74"/>
              <a:gd name="T10" fmla="*/ 0 w 258"/>
              <a:gd name="T11" fmla="*/ 63 h 74"/>
              <a:gd name="T12" fmla="*/ 0 w 258"/>
              <a:gd name="T13" fmla="*/ 12 h 74"/>
              <a:gd name="T14" fmla="*/ 131 w 258"/>
              <a:gd name="T15" fmla="*/ 12 h 74"/>
              <a:gd name="T16" fmla="*/ 146 w 258"/>
              <a:gd name="T17" fmla="*/ 0 h 74"/>
              <a:gd name="T18" fmla="*/ 258 w 258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74">
                <a:moveTo>
                  <a:pt x="258" y="0"/>
                </a:moveTo>
                <a:lnTo>
                  <a:pt x="258" y="55"/>
                </a:lnTo>
                <a:lnTo>
                  <a:pt x="231" y="74"/>
                </a:lnTo>
                <a:lnTo>
                  <a:pt x="47" y="74"/>
                </a:lnTo>
                <a:lnTo>
                  <a:pt x="32" y="63"/>
                </a:lnTo>
                <a:lnTo>
                  <a:pt x="0" y="63"/>
                </a:lnTo>
                <a:lnTo>
                  <a:pt x="0" y="12"/>
                </a:lnTo>
                <a:lnTo>
                  <a:pt x="131" y="12"/>
                </a:lnTo>
                <a:lnTo>
                  <a:pt x="146" y="0"/>
                </a:lnTo>
                <a:lnTo>
                  <a:pt x="258" y="0"/>
                </a:lnTo>
                <a:close/>
              </a:path>
            </a:pathLst>
          </a:cu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660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 </a:t>
            </a:r>
            <a:r>
              <a:rPr kumimoji="0" lang="en-US" sz="660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kumimoji="0" sz="660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详细过程</a:t>
            </a:r>
            <a:endParaRPr kumimoji="0" sz="6600" i="0" u="none" strike="noStrike" kern="1200" cap="none" spc="60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75" y="669925"/>
            <a:ext cx="10948035" cy="563499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425259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数据分析及特征工程</a:t>
            </a:r>
            <a:endParaRPr kumimoji="0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575" y="739140"/>
            <a:ext cx="108191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①</a:t>
            </a:r>
            <a:r>
              <a:rPr lang="en-US" altLang="zh-CN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数据总体了解</a:t>
            </a:r>
            <a:endParaRPr lang="zh-CN" altLang="en-US" sz="2200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Train shape: (800000, 47)</a:t>
            </a:r>
            <a:r>
              <a:rPr lang="en-US" altLang="zh-CN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Test shape: (200000, 46)</a:t>
            </a: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②</a:t>
            </a:r>
            <a:r>
              <a:rPr lang="en-US" altLang="zh-CN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计算相关性</a:t>
            </a:r>
            <a:r>
              <a:rPr lang="en-US" altLang="zh-CN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去除无用特征：</a:t>
            </a:r>
            <a:r>
              <a:rPr lang="en-US" altLang="zh-CN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policyCode,id</a:t>
            </a: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③</a:t>
            </a:r>
            <a:r>
              <a:rPr lang="en-US" altLang="zh-CN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2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缺失值和唯一值</a:t>
            </a:r>
            <a:endParaRPr lang="zh-CN" altLang="en-US" sz="2200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'There are </a:t>
            </a:r>
            <a:r>
              <a:rPr lang="en-US" altLang="zh-CN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22</a:t>
            </a: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columns in train dataset with missing values.</a:t>
            </a: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'</a:t>
            </a: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"fea_null_moreThanHalf：</a:t>
            </a:r>
            <a:r>
              <a:rPr lang="en-US" altLang="zh-CN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"</a:t>
            </a:r>
            <a:r>
              <a:rPr lang="en-US" altLang="zh-CN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#</a:t>
            </a: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空集</a:t>
            </a: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仅有唯一值的特征：</a:t>
            </a:r>
            <a:r>
              <a:rPr lang="en-US" altLang="zh-CN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policyCode</a:t>
            </a:r>
            <a:endParaRPr lang="en-US" altLang="zh-CN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类别型特征category_fea：</a:t>
            </a: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endParaRPr lang="zh-CN" altLang="en-US" sz="22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00000"/>
              </a:lnSpc>
              <a:buFont typeface="+mj-ea"/>
              <a:buNone/>
            </a:pPr>
            <a:endParaRPr lang="zh-CN" altLang="en-US" sz="2200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填充缺失值：</a:t>
            </a:r>
            <a:endParaRPr lang="zh-CN" altLang="en-US" sz="2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利用</a:t>
            </a:r>
            <a:r>
              <a:rPr lang="zh-CN" altLang="en-US" sz="2200" u="sng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平均值</a:t>
            </a:r>
            <a:r>
              <a:rPr lang="zh-CN" altLang="en-US" sz="2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填充数值型特征</a:t>
            </a:r>
            <a:endParaRPr lang="zh-CN" altLang="en-US" sz="2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0" fontAlgn="auto">
              <a:lnSpc>
                <a:spcPct val="100000"/>
              </a:lnSpc>
              <a:buFont typeface="+mj-ea"/>
              <a:buNone/>
            </a:pPr>
            <a:r>
              <a:rPr lang="zh-CN" altLang="en-US" sz="2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利用</a:t>
            </a:r>
            <a:r>
              <a:rPr lang="zh-CN" altLang="en-US" sz="2200" u="sng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众数</a:t>
            </a:r>
            <a:r>
              <a:rPr lang="zh-CN" altLang="en-US" sz="2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填充类别型特征</a:t>
            </a:r>
            <a:endParaRPr lang="zh-CN" altLang="en-US" sz="2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00000"/>
              </a:lnSpc>
              <a:buFont typeface="+mj-ea"/>
              <a:buNone/>
            </a:pPr>
            <a:endParaRPr lang="zh-CN" altLang="en-US" sz="2200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endParaRPr lang="zh-CN" altLang="en-US" sz="2200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 descr="缺失值"/>
          <p:cNvPicPr>
            <a:picLocks noChangeAspect="1"/>
          </p:cNvPicPr>
          <p:nvPr/>
        </p:nvPicPr>
        <p:blipFill>
          <a:blip r:embed="rId2"/>
          <a:srcRect l="5713" t="5954" r="8901" b="-1809"/>
          <a:stretch>
            <a:fillRect/>
          </a:stretch>
        </p:blipFill>
        <p:spPr>
          <a:xfrm>
            <a:off x="8055610" y="2467610"/>
            <a:ext cx="3293745" cy="2465070"/>
          </a:xfrm>
          <a:prstGeom prst="rect">
            <a:avLst/>
          </a:prstGeom>
        </p:spPr>
      </p:pic>
      <p:pic>
        <p:nvPicPr>
          <p:cNvPr id="8" name="图片 7" descr="微信图片_20201208234834"/>
          <p:cNvPicPr>
            <a:picLocks noChangeAspect="1"/>
          </p:cNvPicPr>
          <p:nvPr/>
        </p:nvPicPr>
        <p:blipFill>
          <a:blip r:embed="rId3"/>
          <a:srcRect l="11063" t="5370"/>
          <a:stretch>
            <a:fillRect/>
          </a:stretch>
        </p:blipFill>
        <p:spPr>
          <a:xfrm>
            <a:off x="1208405" y="3603625"/>
            <a:ext cx="6633845" cy="365125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535" y="669925"/>
            <a:ext cx="10997565" cy="571436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8060" y="4222750"/>
            <a:ext cx="3582670" cy="174117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425259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数据分析及特征工程</a:t>
            </a:r>
            <a:endParaRPr kumimoji="0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465" y="669925"/>
            <a:ext cx="11101070" cy="53314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④</a:t>
            </a:r>
            <a:r>
              <a:rPr lang="en-US" altLang="zh-CN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预处理类别型数据</a:t>
            </a:r>
            <a:endParaRPr lang="zh-CN" altLang="en-US" sz="2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en-US" altLang="zh-CN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对特征“earliesCreditLine”进行预处理：</a:t>
            </a:r>
            <a:endParaRPr lang="en-US" altLang="zh-CN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</a:t>
            </a:r>
            <a:r>
              <a:rPr lang="en-US" altLang="zh-CN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别特征处理</a:t>
            </a: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类似等级这种类别特征，是有优先级的可以</a:t>
            </a:r>
            <a:r>
              <a:rPr lang="en-US" altLang="zh-CN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label</a:t>
            </a:r>
            <a:r>
              <a:rPr lang="en-US" altLang="zh-CN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encode</a:t>
            </a:r>
            <a:r>
              <a:rPr lang="en-US" altLang="zh-CN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或者自映射：</a:t>
            </a: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'</a:t>
            </a:r>
            <a:r>
              <a:rPr lang="en-US" altLang="zh-CN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grade</a:t>
            </a: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'</a:t>
            </a: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类型数在2之上，又不是高维稀疏的,且纯分类特征 ,one-hot encoding</a:t>
            </a:r>
            <a:endParaRPr lang="zh-CN" altLang="en-US" sz="21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         E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        D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        D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        A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         C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..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799998    A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799999    B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fontAlgn="auto"/>
            <a:r>
              <a:rPr lang="zh-CN" altLang="en-US" sz="12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Name: grade, Length: 800000, dtype: object</a:t>
            </a:r>
            <a:endParaRPr lang="zh-CN" altLang="en-US" sz="12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0" y="4210685"/>
            <a:ext cx="3368040" cy="1753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0         5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1         4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2         4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3         1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4         3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 ..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799998    1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799999    2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Name: grade, Length: 800000, dtype: int64</a:t>
            </a:r>
            <a:endParaRPr lang="zh-CN" altLang="en-US" sz="1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39970" y="4794250"/>
            <a:ext cx="1512570" cy="43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微信图片_20201208235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1508125"/>
            <a:ext cx="3086100" cy="1181100"/>
          </a:xfrm>
          <a:prstGeom prst="rect">
            <a:avLst/>
          </a:prstGeom>
        </p:spPr>
      </p:pic>
      <p:pic>
        <p:nvPicPr>
          <p:cNvPr id="14" name="图片 13" descr="微信图片_20201208235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508125"/>
            <a:ext cx="3314065" cy="12846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839970" y="1879600"/>
            <a:ext cx="1512570" cy="43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535" y="669925"/>
            <a:ext cx="10997565" cy="571436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425259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数据分析及特征工程</a:t>
            </a:r>
            <a:endParaRPr kumimoji="0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000" y="735330"/>
            <a:ext cx="11334115" cy="56489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txBody>
          <a:bodyPr wrap="square" rtlCol="0">
            <a:spAutoFit/>
          </a:bodyPr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⑤</a:t>
            </a:r>
            <a:r>
              <a:rPr lang="en-US" altLang="zh-CN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100"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异常值处理：</a:t>
            </a:r>
            <a:r>
              <a:rPr lang="zh-CN" altLang="en-US" sz="2100"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均方差、箱型图</a:t>
            </a:r>
            <a:endParaRPr lang="zh-CN" altLang="en-US" sz="2100" b="1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采用均方差处理，基于3segama原则查找出异常值：for fea in numerical_fea: 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7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train = find_outliers_by_3segama(train,fea) 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删除异常值</a:t>
            </a:r>
            <a:endParaRPr lang="zh-CN" altLang="en-US" sz="2100" b="1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⑥</a:t>
            </a:r>
            <a:r>
              <a:rPr lang="en-US" altLang="zh-CN" sz="2100"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2100"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数据分箱</a:t>
            </a:r>
            <a:endParaRPr lang="zh-CN" altLang="en-US" sz="2100" b="1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目的：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2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从模型效果上来看，特征分箱主要是为了降低变量的复杂性，减少变量噪音对模型的影响，提高自变量和因变量的相关度。从而使模型更加稳定。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对象：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2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a. 将连续变量离散化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2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b. 将多状态的离散变量合并成少状态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0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# </a:t>
            </a:r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通过除法映射到间隔均匀的分箱中，每个分箱的取值范围都是loanAmnt/1000 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data['loanAmnt_bin1'] = np.floor_divide(data['loanAmnt'], 1000)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# 通过对数函数映射到指数宽度分箱 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data['loanAmnt_bin2'] = np.floor(np.log10(data['loanAmnt']))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21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#卡方分箱及其他分箱方法的尝试</a:t>
            </a:r>
            <a:endParaRPr lang="zh-CN" altLang="en-US" sz="21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05" y="1878330"/>
            <a:ext cx="4615180" cy="2506345"/>
          </a:xfrm>
          <a:prstGeom prst="rect">
            <a:avLst/>
          </a:prstGeom>
        </p:spPr>
      </p:pic>
      <p:pic>
        <p:nvPicPr>
          <p:cNvPr id="8" name="图片 7" descr="微信图片_20201209001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315" y="5054600"/>
            <a:ext cx="3077845" cy="1245235"/>
          </a:xfrm>
          <a:prstGeom prst="rect">
            <a:avLst/>
          </a:prstGeom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7065" y="689610"/>
            <a:ext cx="10897235" cy="571436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425259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数据分析及特征工程</a:t>
            </a:r>
            <a:endParaRPr kumimoji="0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6490" y="2633980"/>
            <a:ext cx="6280785" cy="37782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6920" y="764540"/>
            <a:ext cx="10587355" cy="4831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1" algn="l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⑦</a:t>
            </a:r>
            <a:r>
              <a:rPr lang="en-US" altLang="zh-CN" sz="20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 特征编码</a:t>
            </a:r>
            <a:endParaRPr lang="en-US" altLang="zh-CN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#label-encode:subGrade,postCode,title 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#高维类别特征需要进行转换，采用labelEncode直接放入树模型中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⑧特征选择</a:t>
            </a:r>
            <a:endParaRPr lang="zh-CN" altLang="en-US" sz="2000" b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a. 方差选择法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b. 相关系数法（pearson 相关系数）SelectKBest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c. 卡方检验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d. 互信息法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Wrapper （RFE）递归特征消除法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Embedded：a. 基于惩罚项的特征选择法</a:t>
            </a:r>
            <a:r>
              <a:rPr lang="en-US" altLang="zh-CN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rPr>
              <a:t>b. 基于树模型的特征选择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⑨部分特征归一化</a:t>
            </a:r>
            <a:endParaRPr lang="zh-CN" altLang="en-US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457200" indent="0" fontAlgn="auto">
              <a:lnSpc>
                <a:spcPct val="120000"/>
              </a:lnSpc>
              <a:buFont typeface="+mj-ea"/>
              <a:buNone/>
            </a:pPr>
            <a:r>
              <a:rPr lang="zh-CN" altLang="en-US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消除特征之间的量纲影响，解决数据指标之间的可比性，提高模型精确度</a:t>
            </a:r>
            <a:r>
              <a:rPr lang="en-US" altLang="zh-CN" sz="20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endParaRPr lang="en-US" altLang="zh-CN" sz="2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indent="-342900" algn="l">
              <a:lnSpc>
                <a:spcPct val="125000"/>
              </a:lnSpc>
              <a:buFont typeface="Wingdings" panose="05000000000000000000" charset="0"/>
              <a:buChar char="n"/>
            </a:pP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  <a:p>
            <a:pPr marL="800100" indent="-342900" algn="l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金融风控领域常用的机器学习模型：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  <a:p>
            <a:pPr marL="8001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逻辑回归模型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树模型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集成模型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algn="l">
              <a:lnSpc>
                <a:spcPct val="125000"/>
              </a:lnSpc>
              <a:buFont typeface="+mj-ea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a. 基于bagging思想的集成模型：随机森林模型；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algn="l">
              <a:lnSpc>
                <a:spcPct val="125000"/>
              </a:lnSpc>
              <a:buFont typeface="+mj-ea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b. 基于boosting思想的集成模型：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algn="l">
              <a:lnSpc>
                <a:spcPct val="125000"/>
              </a:lnSpc>
              <a:buFont typeface="+mj-ea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XGBoost模型、LightGBM模型、CatBoost模型；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indent="-342900" algn="l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模型调参：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  <a:p>
            <a:pPr marL="914400" lvl="1" algn="l">
              <a:lnSpc>
                <a:spcPct val="125000"/>
              </a:lnSpc>
              <a:buFont typeface="+mj-ea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a. 贪心调参方法：逐个参数逐步优化，容易陷入局部最优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algn="l">
              <a:lnSpc>
                <a:spcPct val="125000"/>
              </a:lnSpc>
              <a:buFont typeface="+mj-ea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b. 网格调参方法：GridSearchCV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algn="l">
              <a:lnSpc>
                <a:spcPct val="125000"/>
              </a:lnSpc>
              <a:buFont typeface="+mj-ea"/>
            </a:pPr>
            <a:r>
              <a:rPr lang="zh-CN" altLang="en-US" sz="24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c. 贝叶斯调参方法：包bayesian-optimization</a:t>
            </a:r>
            <a:endParaRPr lang="zh-CN" altLang="en-US" sz="24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algn="l">
              <a:lnSpc>
                <a:spcPct val="125000"/>
              </a:lnSpc>
              <a:buFont typeface="+mj-ea"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3430" y="3270885"/>
            <a:ext cx="7395845" cy="9455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31"/>
          <p:cNvSpPr/>
          <p:nvPr/>
        </p:nvSpPr>
        <p:spPr>
          <a:xfrm>
            <a:off x="-26035" y="0"/>
            <a:ext cx="3579495" cy="641350"/>
          </a:xfrm>
          <a:prstGeom prst="flowChartProcess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l" defTabSz="914400" rtl="0" eaLnBrk="1" latinLnBrk="0" hangingPunct="1">
              <a:lnSpc>
                <a:spcPct val="100000"/>
              </a:lnSpc>
            </a:pPr>
            <a:r>
              <a:rPr 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3.2 </a:t>
            </a:r>
            <a:r>
              <a:rPr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建模</a:t>
            </a:r>
            <a:r>
              <a:rPr 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与调参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l">
              <a:lnSpc>
                <a:spcPct val="125000"/>
              </a:lnSpc>
              <a:buFont typeface="+mj-ea"/>
            </a:pPr>
            <a:endParaRPr lang="zh-CN" altLang="en-US"/>
          </a:p>
        </p:txBody>
      </p:sp>
      <p:sp>
        <p:nvSpPr>
          <p:cNvPr id="5" name="任意多边形 31"/>
          <p:cNvSpPr/>
          <p:nvPr/>
        </p:nvSpPr>
        <p:spPr>
          <a:xfrm>
            <a:off x="-26035" y="0"/>
            <a:ext cx="6753860" cy="641350"/>
          </a:xfrm>
          <a:prstGeom prst="flowChartProcess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l" defTabSz="914400" rtl="0" eaLnBrk="1" latinLnBrk="0" hangingPunct="1">
              <a:lnSpc>
                <a:spcPct val="100000"/>
              </a:lnSpc>
            </a:pPr>
            <a:r>
              <a:rPr 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3.2.1 建模——CATBoost模型说明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410" y="974725"/>
            <a:ext cx="10480675" cy="4965065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+mj-lt"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CATBoost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模型：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457200" indent="0" fontAlgn="auto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它自动采用特殊的方式处理类别型特征（categorical features）。首先对categorical features做一些统计，计算某个类别特征（category）出现的频率，之后加上超参数，生成新的数值型特征（numerical features）。这也是我在这里介绍这个算法最大的motivtion，有了catboost，再也不用手动处理类别型特征了。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457200" indent="0" fontAlgn="auto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catboost还使用了组合类别特征，可以利用到特征之间的联系，这极大的丰富了特征维度。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457200" indent="0" fontAlgn="auto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catboost的基模型采用的是对称树，同时计算leaf-value方式和传统的boosting算法也不一样，传统的boosting算法计算的是平均数，而catboost在这方面做了优化采用了其他的算法，这些改进都能防止模型过拟合。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l">
              <a:lnSpc>
                <a:spcPct val="125000"/>
              </a:lnSpc>
              <a:buFont typeface="+mj-ea"/>
            </a:pPr>
            <a:endParaRPr lang="zh-CN" altLang="en-US"/>
          </a:p>
        </p:txBody>
      </p:sp>
      <p:sp>
        <p:nvSpPr>
          <p:cNvPr id="5" name="任意多边形 31"/>
          <p:cNvSpPr/>
          <p:nvPr/>
        </p:nvSpPr>
        <p:spPr>
          <a:xfrm>
            <a:off x="-26035" y="0"/>
            <a:ext cx="6753860" cy="641350"/>
          </a:xfrm>
          <a:prstGeom prst="flowChartProcess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3.2.1 </a:t>
            </a:r>
            <a:r>
              <a:rPr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建模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——LigthGBM模型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说明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6585" y="963930"/>
            <a:ext cx="10829290" cy="5255260"/>
          </a:xfrm>
          <a:prstGeom prst="rect">
            <a:avLst/>
          </a:prstGeom>
          <a:solidFill>
            <a:schemeClr val="accent1">
              <a:lumMod val="60000"/>
              <a:lumOff val="40000"/>
              <a:alpha val="14000"/>
            </a:schemeClr>
          </a:solidFill>
          <a:ln>
            <a:solidFill>
              <a:schemeClr val="accent1">
                <a:alpha val="87000"/>
              </a:schemeClr>
            </a:solidFill>
          </a:ln>
          <a:effectLst>
            <a:glow rad="1270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LigthGBM模型：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和XGBoost一样是对GBDT的高效实现，原理上它和GBDT及XGBoost类似，都采用损失函数的负梯度作为当前决策树的残差近似值，去拟合新的决策树。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20000"/>
              </a:lnSpc>
            </a:pP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LightGBM在很多方面会比XGBoost表现的更为优秀。它有以下优势：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更快的训练效率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低内存使用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更高的准确率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支持并行化学习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可处理大规模数据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支持直接使用category特征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从下图实验数据可以看出， LightGBM比XGBoost快将近10倍，内存占用率大约为XGBoost的1/6，并且准确率也有提升。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l">
              <a:lnSpc>
                <a:spcPct val="125000"/>
              </a:lnSpc>
              <a:buFont typeface="+mj-ea"/>
            </a:pPr>
            <a:endParaRPr lang="zh-CN" altLang="en-US"/>
          </a:p>
        </p:txBody>
      </p:sp>
      <p:sp>
        <p:nvSpPr>
          <p:cNvPr id="5" name="任意多边形 31"/>
          <p:cNvSpPr/>
          <p:nvPr/>
        </p:nvSpPr>
        <p:spPr>
          <a:xfrm>
            <a:off x="-26035" y="0"/>
            <a:ext cx="6753860" cy="641350"/>
          </a:xfrm>
          <a:prstGeom prst="flowChartProcess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3.2.1 </a:t>
            </a:r>
            <a:r>
              <a:rPr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建模</a:t>
            </a:r>
            <a:r>
              <a:rPr 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——XGBoost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模型说明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6585" y="963930"/>
            <a:ext cx="10829290" cy="52552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  <a:effectLst>
            <a:glow rad="1270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LigthGBM模型：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和XGBoost一样是对GBDT的高效实现，原理上它和GBDT及XGBoost类似，都采用损失函数的负梯度作为当前决策树的残差近似值，去拟合新的决策树。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20000"/>
              </a:lnSpc>
            </a:pP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LightGBM在很多方面会比XGBoost表现的更为优秀。它有以下优势：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更快的训练效率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低内存使用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更高的准确率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支持并行化学习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可处理大规模数据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支持直接使用category特征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从下图实验数据可以看出， LightGBM比XGBoost快将近10倍，内存占用率大约为XGBoost的1/6，并且准确率也有提升。</a:t>
            </a:r>
            <a:endParaRPr lang="zh-CN" altLang="en-US" sz="21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7400" y="911860"/>
            <a:ext cx="10451465" cy="534225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4" y="-29238"/>
            <a:ext cx="6096012" cy="60960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0905" y="992505"/>
            <a:ext cx="1008062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def cv_model(clf, train_x, train_y, test_x, clf_name):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folds = 5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seed = 2020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kf = KFold(n_splits=folds, shuffle=True, random_state=seed)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train = np.zeros(train_x.shape[0])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test = np.zeros(test_x.shape[0])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for i, (train_index, valid_index) in enumerate(kf.split(train_x, train_y)):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print('************************************ {} ************************************'.format(str(i + 1)))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trn_x, trn_y, val_x, val_y = train_x.iloc[train_index], train_y[train_index], train_x.iloc[valid_index], train_y[valid_index]</a:t>
            </a:r>
            <a:endParaRPr lang="zh-CN" altLang="en-US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任意多边形 31"/>
          <p:cNvSpPr/>
          <p:nvPr/>
        </p:nvSpPr>
        <p:spPr>
          <a:xfrm>
            <a:off x="3307715" y="109855"/>
            <a:ext cx="5629275" cy="64135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3.2.2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实际采用模型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047" y="381597"/>
            <a:ext cx="11423176" cy="618243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642720" y="1372517"/>
            <a:ext cx="4620260" cy="768350"/>
            <a:chOff x="1898271" y="2515412"/>
            <a:chExt cx="4620260" cy="768350"/>
          </a:xfrm>
        </p:grpSpPr>
        <p:sp>
          <p:nvSpPr>
            <p:cNvPr id="20" name="矩形 19"/>
            <p:cNvSpPr/>
            <p:nvPr/>
          </p:nvSpPr>
          <p:spPr>
            <a:xfrm>
              <a:off x="1898271" y="2515412"/>
              <a:ext cx="1212533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01.</a:t>
              </a:r>
              <a:endPara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53641" y="2580182"/>
              <a:ext cx="356489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题目说明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42720" y="2469914"/>
            <a:ext cx="4620895" cy="768350"/>
            <a:chOff x="1898271" y="2515412"/>
            <a:chExt cx="4620895" cy="768350"/>
          </a:xfrm>
        </p:grpSpPr>
        <p:sp>
          <p:nvSpPr>
            <p:cNvPr id="23" name="矩形 22"/>
            <p:cNvSpPr/>
            <p:nvPr/>
          </p:nvSpPr>
          <p:spPr>
            <a:xfrm>
              <a:off x="1898271" y="2515412"/>
              <a:ext cx="1212533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02.</a:t>
              </a:r>
              <a:endPara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53641" y="2580182"/>
              <a:ext cx="356552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求解思路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42720" y="3567311"/>
            <a:ext cx="4620260" cy="768350"/>
            <a:chOff x="1898271" y="2515412"/>
            <a:chExt cx="4620260" cy="768350"/>
          </a:xfrm>
        </p:grpSpPr>
        <p:sp>
          <p:nvSpPr>
            <p:cNvPr id="26" name="矩形 25"/>
            <p:cNvSpPr/>
            <p:nvPr/>
          </p:nvSpPr>
          <p:spPr>
            <a:xfrm>
              <a:off x="1898271" y="2515412"/>
              <a:ext cx="1212533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03.</a:t>
              </a:r>
              <a:endPara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53641" y="2580182"/>
              <a:ext cx="356489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详细过程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42720" y="4664709"/>
            <a:ext cx="4620895" cy="768350"/>
            <a:chOff x="1898271" y="2515412"/>
            <a:chExt cx="4620895" cy="768350"/>
          </a:xfrm>
        </p:grpSpPr>
        <p:sp>
          <p:nvSpPr>
            <p:cNvPr id="29" name="矩形 28"/>
            <p:cNvSpPr/>
            <p:nvPr/>
          </p:nvSpPr>
          <p:spPr>
            <a:xfrm>
              <a:off x="1898271" y="2515412"/>
              <a:ext cx="1212533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04.</a:t>
              </a:r>
              <a:endPara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53641" y="2580182"/>
              <a:ext cx="356552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实验结果及排名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606425"/>
            <a:ext cx="4768215" cy="4768215"/>
          </a:xfrm>
          <a:prstGeom prst="rect">
            <a:avLst/>
          </a:prstGeom>
        </p:spPr>
      </p:pic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7400" y="911860"/>
            <a:ext cx="10451465" cy="534225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4" y="-29238"/>
            <a:ext cx="6096012" cy="60960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0425" y="934720"/>
            <a:ext cx="10160000" cy="53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if clf_name == "lgb":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train_matrix = clf.Dataset(trn_x, label=trn_y)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valid_matrix = clf.Dataset(val_x, label=val_y)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params = {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'boosting_type': 'gbdt',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'objective': 'binary',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'metric': 'auc',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'min_child_weight': 5,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'num_leaves': 25,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'lambda_l2': 10,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'feature_fraction': 0.8,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'bagging_fraction': 0.8,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'bagging_freq': 4,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'learning_rate': 0.1,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'seed': 2020,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'nthread': 28,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'verbose': -1,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}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model = clf.train(params, train_matrix, 5000, valid_sets=[train_matrix, valid_matrix], verbose_eval=200,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                  early_stopping_rounds=200)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val_pred = model.predict(val_x, num_iteration=model.best_iteration)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 fontAlgn="auto">
              <a:lnSpc>
                <a:spcPct val="110000"/>
              </a:lnSpc>
            </a:pPr>
            <a:r>
              <a:rPr lang="zh-CN" altLang="en-US" sz="1300" kern="1100" spc="150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 test_pred = model.predict(test_x, num_iteration=model.best_iteration)</a:t>
            </a:r>
            <a:endParaRPr lang="zh-CN" altLang="en-US" sz="1300" kern="1100" spc="150" dirty="0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任意多边形 31"/>
          <p:cNvSpPr/>
          <p:nvPr/>
        </p:nvSpPr>
        <p:spPr>
          <a:xfrm>
            <a:off x="3307715" y="109855"/>
            <a:ext cx="5629275" cy="64135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457200" indent="-457200" algn="ctr">
              <a:buFont typeface="Wingdings" panose="05000000000000000000" charset="0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实际采用模型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LigthGBM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8960" y="911860"/>
            <a:ext cx="10769600" cy="576897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4" y="-29238"/>
            <a:ext cx="6096012" cy="6096012"/>
          </a:xfrm>
          <a:prstGeom prst="rect">
            <a:avLst/>
          </a:prstGeom>
        </p:spPr>
      </p:pic>
      <p:sp>
        <p:nvSpPr>
          <p:cNvPr id="8" name="任意多边形 31"/>
          <p:cNvSpPr/>
          <p:nvPr/>
        </p:nvSpPr>
        <p:spPr>
          <a:xfrm>
            <a:off x="3307715" y="109855"/>
            <a:ext cx="5629275" cy="64135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457200" indent="-457200" algn="ctr">
              <a:buFont typeface="Wingdings" panose="05000000000000000000" charset="0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实际采用模型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——XGBoost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" y="911860"/>
            <a:ext cx="10414635" cy="576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if clf_name == "xgb":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train_matrix = clf.DMatrix(trn_x, label=trn_y)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valid_matrix = clf.DMatrix(val_x, label=val_y)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test_matrix = clf.DMatrix(test_x)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params = {'booster': 'gbtree',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'objective': 'binary:logistic',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'eval_metric': 'auc',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'gamma': 1,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'min_child_weight': 1.5,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'max_depth': 5,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'lambda': 10,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'subsample': 0.7,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'colsample_bytree': 0.7,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'colsample_bylevel': 0.7,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'eta': 0.04,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'tree_method': 'exact',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'seed': 2020,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'nthread': 36,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}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watchlist = [(train_matrix, 'train'), (valid_matrix, 'eval')]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model = clf.train(params, train_matrix, num_boost_round=5000, evals=watchlist, verbose_eval=200,  early_stopping_rounds=200)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val_pred = model.predict(valid_matrix, ntree_limit=model.best_ntree_limit)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test_pred = model.predict(test_matrix, ntree_limit=model.best_ntree_limit)</a:t>
            </a:r>
            <a:endParaRPr lang="zh-CN" altLang="en-US" sz="14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8645" y="911860"/>
            <a:ext cx="10749915" cy="565975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4" y="-29238"/>
            <a:ext cx="6096012" cy="60960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8645" y="1127125"/>
            <a:ext cx="7129780" cy="510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if clf_name == "cat":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params = {'learning_rate': 0.05, 'depth': 5, 'l2_leaf_reg': 10, 'bootstrap_type': 'Bernoulli',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'od_type': 'Iter', 'od_wait': 50, 'random_seed': 11, 'allow_writing_files': False}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model = clf(iterations=2000, **params)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model.fit(trn_x, trn_y, eval_set=(val_x, val_y),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cat_features=[], use_best_model=True, verbose=500)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val_pred = model.predict(val_x)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test_pred = model.predict(test_x)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train[valid_index] = val_pred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test = test_pred / kf.n_splits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print(roc_auc_score(val_y, val_pred))</a:t>
            </a:r>
            <a:endParaRPr lang="zh-CN" altLang="en-US" sz="16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任意多边形 31"/>
          <p:cNvSpPr/>
          <p:nvPr/>
        </p:nvSpPr>
        <p:spPr>
          <a:xfrm>
            <a:off x="3307715" y="109855"/>
            <a:ext cx="5629275" cy="64135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457200" indent="-457200" algn="ctr">
              <a:buFont typeface="Wingdings" panose="05000000000000000000" charset="0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实际采用模型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——CATBoost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7260" y="911860"/>
            <a:ext cx="10144125" cy="557657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4" y="-29238"/>
            <a:ext cx="6096012" cy="60960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6950" y="911860"/>
            <a:ext cx="9567545" cy="542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print('weight',model.get_score(importance_type='weight'))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'''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gain':在所有树分裂过程中，使用该特征分裂的平均增益'''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print('gain:',model.get_score(importance_type='gain'))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'''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cover':在所有树分裂过程中，使用该特征分裂的平均覆盖率'''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print('cover:',model.get_score(importance_type='cover'))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xgb.plot_importance(model)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cv_result = xgb.cv(params,train_matrix,num_boost_round=5000,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   nfold=5, metrics='auc', early_stopping_rounds</a:t>
            </a:r>
            <a:r>
              <a:rPr lang="en-US" altLang="zh-CN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=5000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callbacks=[xgb.callback.early_stop(200),</a:t>
            </a:r>
            <a:r>
              <a:rPr lang="en-US" altLang="zh-CN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endParaRPr lang="en-US" altLang="zh-CN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   </a:t>
            </a: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xgb.callback.print_evaluation(period=1,show_stdv=True)]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  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print(cv_result)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param_grid = {'max_depth':[1,2,3,4,5],'min_child_weight':[1,2,3,4,5]}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GBM = GridSearchCV(model,param_grid,scoring='roc_auc',verbose=1,iid=False,cv=5)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GBM.fit(x_train,y_train)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print('best_params:',GBM.best_params_)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7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print('best_score:',GBM.best_score_)</a:t>
            </a:r>
            <a:endParaRPr lang="zh-CN" altLang="en-US" sz="17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任意多边形 31"/>
          <p:cNvSpPr/>
          <p:nvPr/>
        </p:nvSpPr>
        <p:spPr>
          <a:xfrm>
            <a:off x="4608195" y="129540"/>
            <a:ext cx="2474595" cy="64135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调参</a:t>
            </a:r>
            <a:endParaRPr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2155626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6810" y="24765"/>
            <a:ext cx="850900" cy="85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13"/>
          <p:cNvSpPr/>
          <p:nvPr/>
        </p:nvSpPr>
        <p:spPr bwMode="auto">
          <a:xfrm>
            <a:off x="1168891" y="2195770"/>
            <a:ext cx="9472080" cy="2171514"/>
          </a:xfrm>
          <a:custGeom>
            <a:avLst/>
            <a:gdLst>
              <a:gd name="T0" fmla="*/ 258 w 258"/>
              <a:gd name="T1" fmla="*/ 0 h 74"/>
              <a:gd name="T2" fmla="*/ 258 w 258"/>
              <a:gd name="T3" fmla="*/ 55 h 74"/>
              <a:gd name="T4" fmla="*/ 231 w 258"/>
              <a:gd name="T5" fmla="*/ 74 h 74"/>
              <a:gd name="T6" fmla="*/ 47 w 258"/>
              <a:gd name="T7" fmla="*/ 74 h 74"/>
              <a:gd name="T8" fmla="*/ 32 w 258"/>
              <a:gd name="T9" fmla="*/ 63 h 74"/>
              <a:gd name="T10" fmla="*/ 0 w 258"/>
              <a:gd name="T11" fmla="*/ 63 h 74"/>
              <a:gd name="T12" fmla="*/ 0 w 258"/>
              <a:gd name="T13" fmla="*/ 12 h 74"/>
              <a:gd name="T14" fmla="*/ 131 w 258"/>
              <a:gd name="T15" fmla="*/ 12 h 74"/>
              <a:gd name="T16" fmla="*/ 146 w 258"/>
              <a:gd name="T17" fmla="*/ 0 h 74"/>
              <a:gd name="T18" fmla="*/ 258 w 258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74">
                <a:moveTo>
                  <a:pt x="258" y="0"/>
                </a:moveTo>
                <a:lnTo>
                  <a:pt x="258" y="55"/>
                </a:lnTo>
                <a:lnTo>
                  <a:pt x="231" y="74"/>
                </a:lnTo>
                <a:lnTo>
                  <a:pt x="47" y="74"/>
                </a:lnTo>
                <a:lnTo>
                  <a:pt x="32" y="63"/>
                </a:lnTo>
                <a:lnTo>
                  <a:pt x="0" y="63"/>
                </a:lnTo>
                <a:lnTo>
                  <a:pt x="0" y="12"/>
                </a:lnTo>
                <a:lnTo>
                  <a:pt x="131" y="12"/>
                </a:lnTo>
                <a:lnTo>
                  <a:pt x="146" y="0"/>
                </a:lnTo>
                <a:lnTo>
                  <a:pt x="258" y="0"/>
                </a:lnTo>
                <a:close/>
              </a:path>
            </a:pathLst>
          </a:cu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PART4  实验结果及排名</a:t>
            </a:r>
            <a:endParaRPr kumimoji="0" lang="en-US" altLang="zh-CN" sz="6000" b="0" i="0" u="none" strike="noStrike" kern="1200" cap="none" spc="6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ṧľíḍè"/>
          <p:cNvGrpSpPr/>
          <p:nvPr/>
        </p:nvGrpSpPr>
        <p:grpSpPr>
          <a:xfrm>
            <a:off x="9864725" y="102235"/>
            <a:ext cx="2096770" cy="1971675"/>
            <a:chOff x="849666" y="1272621"/>
            <a:chExt cx="4597624" cy="4748667"/>
          </a:xfrm>
        </p:grpSpPr>
        <p:sp>
          <p:nvSpPr>
            <p:cNvPr id="5" name="is1íḓe"/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íšľïḍé"/>
            <p:cNvSpPr/>
            <p:nvPr/>
          </p:nvSpPr>
          <p:spPr>
            <a:xfrm>
              <a:off x="859426" y="1433424"/>
              <a:ext cx="4587864" cy="4587864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ïsļïḓê"/>
            <p:cNvSpPr/>
            <p:nvPr/>
          </p:nvSpPr>
          <p:spPr>
            <a:xfrm>
              <a:off x="1155689" y="1729688"/>
              <a:ext cx="3995334" cy="3995334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íŝļîḓè"/>
            <p:cNvSpPr/>
            <p:nvPr/>
          </p:nvSpPr>
          <p:spPr>
            <a:xfrm>
              <a:off x="1511761" y="2085760"/>
              <a:ext cx="3283189" cy="3283189"/>
            </a:xfrm>
            <a:prstGeom prst="ellipse">
              <a:avLst/>
            </a:prstGeom>
            <a:solidFill>
              <a:srgbClr val="002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4DBFD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îs1iḍe"/>
            <p:cNvSpPr/>
            <p:nvPr/>
          </p:nvSpPr>
          <p:spPr>
            <a:xfrm>
              <a:off x="1871473" y="2445471"/>
              <a:ext cx="2563766" cy="2563767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î$ḻïḋê"/>
            <p:cNvSpPr/>
            <p:nvPr/>
          </p:nvSpPr>
          <p:spPr>
            <a:xfrm>
              <a:off x="2172453" y="2759926"/>
              <a:ext cx="1934857" cy="1934857"/>
            </a:xfrm>
            <a:prstGeom prst="ellipse">
              <a:avLst/>
            </a:prstGeom>
            <a:solidFill>
              <a:srgbClr val="002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4DBFD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ïşľidè"/>
            <p:cNvSpPr/>
            <p:nvPr/>
          </p:nvSpPr>
          <p:spPr>
            <a:xfrm>
              <a:off x="2437092" y="3024566"/>
              <a:ext cx="1405578" cy="1405578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íṧľidê"/>
            <p:cNvSpPr/>
            <p:nvPr/>
          </p:nvSpPr>
          <p:spPr>
            <a:xfrm>
              <a:off x="2665468" y="3252941"/>
              <a:ext cx="948827" cy="948827"/>
            </a:xfrm>
            <a:prstGeom prst="ellipse">
              <a:avLst/>
            </a:prstGeom>
            <a:solidFill>
              <a:srgbClr val="002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4DBFD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íSļiḑé"/>
            <p:cNvSpPr/>
            <p:nvPr/>
          </p:nvSpPr>
          <p:spPr>
            <a:xfrm>
              <a:off x="2899637" y="3487111"/>
              <a:ext cx="480488" cy="480488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ísḷîďé"/>
            <p:cNvGrpSpPr/>
            <p:nvPr/>
          </p:nvGrpSpPr>
          <p:grpSpPr>
            <a:xfrm rot="18972328" flipH="1">
              <a:off x="1712134" y="1272621"/>
              <a:ext cx="898710" cy="2899258"/>
              <a:chOff x="949775" y="1899821"/>
              <a:chExt cx="578663" cy="186678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6" name="íŝľîḓé"/>
              <p:cNvSpPr/>
              <p:nvPr/>
            </p:nvSpPr>
            <p:spPr>
              <a:xfrm>
                <a:off x="1186649" y="1973314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24DB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iśľiḋe"/>
              <p:cNvSpPr/>
              <p:nvPr/>
            </p:nvSpPr>
            <p:spPr>
              <a:xfrm flipH="1">
                <a:off x="1225259" y="1973192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002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î$ḻîďé"/>
              <p:cNvSpPr/>
              <p:nvPr/>
            </p:nvSpPr>
            <p:spPr>
              <a:xfrm rot="16200000" flipV="1">
                <a:off x="1159899" y="1993153"/>
                <a:ext cx="461872" cy="275207"/>
              </a:xfrm>
              <a:prstGeom prst="parallelogram">
                <a:avLst>
                  <a:gd name="adj" fmla="val 57754"/>
                </a:avLst>
              </a:prstGeom>
              <a:solidFill>
                <a:srgbClr val="002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ísļidê"/>
              <p:cNvSpPr/>
              <p:nvPr/>
            </p:nvSpPr>
            <p:spPr>
              <a:xfrm rot="5400000" flipH="1" flipV="1">
                <a:off x="840167" y="2009550"/>
                <a:ext cx="461872" cy="242655"/>
              </a:xfrm>
              <a:prstGeom prst="parallelogram">
                <a:avLst>
                  <a:gd name="adj" fmla="val 65071"/>
                </a:avLst>
              </a:prstGeom>
              <a:solidFill>
                <a:srgbClr val="24DB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5" name="iṥ1iḓè"/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00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61440" y="1525270"/>
            <a:ext cx="19602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LigthGBM</a:t>
            </a:r>
            <a:endParaRPr lang="en-US" altLang="zh-CN" sz="2400" b="1" kern="1100" spc="15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14730" y="2380615"/>
            <a:ext cx="2491740" cy="762000"/>
          </a:xfrm>
          <a:prstGeom prst="round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0.7352488050957509</a:t>
            </a:r>
            <a:endParaRPr kumimoji="0" lang="zh-CN" altLang="en-US" i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01565" y="1653540"/>
            <a:ext cx="15557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 kern="1100" dirty="0" smtClean="0">
                <a:solidFill>
                  <a:schemeClr val="accent1"/>
                </a:solidFill>
                <a:effectLst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XGBoost</a:t>
            </a:r>
            <a:endParaRPr lang="zh-CN" altLang="en-US" sz="2400" b="1" kern="1100" dirty="0" smtClean="0">
              <a:solidFill>
                <a:schemeClr val="accent1"/>
              </a:solidFill>
              <a:effectLst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316730" y="2403475"/>
            <a:ext cx="2647950" cy="748030"/>
          </a:xfrm>
          <a:prstGeom prst="round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0.7363957881511926</a:t>
            </a:r>
            <a:endParaRPr kumimoji="0" lang="en-US" altLang="zh-CN" b="0" i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37830" y="1653540"/>
            <a:ext cx="1705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1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CATBoost</a:t>
            </a:r>
            <a:endParaRPr lang="zh-CN" altLang="en-US" sz="1400" kern="11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91120" y="2403475"/>
            <a:ext cx="2398395" cy="762000"/>
          </a:xfrm>
          <a:prstGeom prst="roundRect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0.7338416203315598</a:t>
            </a:r>
            <a:endParaRPr kumimoji="0" lang="en-US" altLang="zh-CN" b="0" i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32" name="图片 31" descr="2155627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7635"/>
            <a:ext cx="914400" cy="9144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" y="3395980"/>
            <a:ext cx="4008120" cy="25368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270000" y="191770"/>
            <a:ext cx="279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3D91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4800">
              <a:solidFill>
                <a:srgbClr val="3D91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014730" y="2153285"/>
            <a:ext cx="9133840" cy="17145"/>
          </a:xfrm>
          <a:prstGeom prst="line">
            <a:avLst/>
          </a:prstGeom>
          <a:solidFill>
            <a:schemeClr val="accent1"/>
          </a:solidFill>
          <a:ln w="15875" cap="flat" cmpd="sng" algn="ctr">
            <a:gradFill>
              <a:gsLst>
                <a:gs pos="0">
                  <a:srgbClr val="0866EF"/>
                </a:gs>
                <a:gs pos="100000">
                  <a:srgbClr val="00DEFD"/>
                </a:gs>
              </a:gsLst>
              <a:lin ang="16200000" scaled="1"/>
            </a:gra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860" y="3395980"/>
            <a:ext cx="3872865" cy="25368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3395980"/>
            <a:ext cx="3339465" cy="253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270000" y="191770"/>
            <a:ext cx="2740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3D91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4800">
              <a:solidFill>
                <a:srgbClr val="3D91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" y="1605915"/>
            <a:ext cx="9774555" cy="462661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1700" y="1021715"/>
            <a:ext cx="4495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楷体" panose="02010609060101010101" charset="-122"/>
                <a:ea typeface="楷体" panose="02010609060101010101" charset="-122"/>
              </a:rPr>
              <a:t>特征重要程度：</a:t>
            </a:r>
            <a:endParaRPr lang="zh-CN" altLang="en-US" sz="2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8" name="图片 27" descr="2155627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50" y="107315"/>
            <a:ext cx="914400" cy="914400"/>
          </a:xfrm>
          <a:prstGeom prst="rect">
            <a:avLst/>
          </a:prstGeom>
        </p:spPr>
      </p:pic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折角形 3"/>
          <p:cNvSpPr/>
          <p:nvPr/>
        </p:nvSpPr>
        <p:spPr>
          <a:xfrm>
            <a:off x="542925" y="2159000"/>
            <a:ext cx="7820660" cy="4498975"/>
          </a:xfrm>
          <a:prstGeom prst="foldedCorner">
            <a:avLst/>
          </a:pr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5" t="18900" r="22324" b="21894"/>
          <a:stretch>
            <a:fillRect/>
          </a:stretch>
        </p:blipFill>
        <p:spPr>
          <a:xfrm>
            <a:off x="8446135" y="2078990"/>
            <a:ext cx="3072130" cy="3377565"/>
          </a:xfrm>
          <a:prstGeom prst="rect">
            <a:avLst/>
          </a:prstGeom>
        </p:spPr>
      </p:pic>
      <p:pic>
        <p:nvPicPr>
          <p:cNvPr id="30" name="图片 29" descr="2154420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110" y="66675"/>
            <a:ext cx="914400" cy="914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413510" y="139700"/>
            <a:ext cx="1641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spc="100">
                <a:solidFill>
                  <a:srgbClr val="F5BF4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spc="100">
                <a:solidFill>
                  <a:srgbClr val="F5BF4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排名</a:t>
            </a:r>
            <a:endParaRPr lang="zh-CN" altLang="en-US" sz="4400" spc="100">
              <a:solidFill>
                <a:srgbClr val="F5BF4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775" y="2159000"/>
            <a:ext cx="5889625" cy="4498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908050"/>
            <a:ext cx="1144905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16517" r="22256" b="14182"/>
          <a:stretch>
            <a:fillRect/>
          </a:stretch>
        </p:blipFill>
        <p:spPr>
          <a:xfrm>
            <a:off x="34925" y="1362075"/>
            <a:ext cx="3803015" cy="48996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" y="5080"/>
            <a:ext cx="12192000" cy="685800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26005" y="1661478"/>
            <a:ext cx="7837805" cy="212344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 b="0">
                <a:gradFill flip="none" rotWithShape="1">
                  <a:gsLst>
                    <a:gs pos="40000">
                      <a:srgbClr val="E8EEF8"/>
                    </a:gs>
                    <a:gs pos="0">
                      <a:schemeClr val="bg1"/>
                    </a:gs>
                    <a:gs pos="98230">
                      <a:srgbClr val="F4F7FC"/>
                    </a:gs>
                    <a:gs pos="59000">
                      <a:srgbClr val="646397"/>
                    </a:gs>
                  </a:gsLst>
                  <a:lin ang="540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spc="1000" baseline="0" noProof="0" dirty="0" smtClean="0">
                <a:ln>
                  <a:noFill/>
                </a:ln>
                <a:gradFill flip="none" rotWithShape="1">
                  <a:gsLst>
                    <a:gs pos="77000">
                      <a:srgbClr val="71728F"/>
                    </a:gs>
                    <a:gs pos="52000">
                      <a:srgbClr val="E8EEF8"/>
                    </a:gs>
                    <a:gs pos="0">
                      <a:prstClr val="white"/>
                    </a:gs>
                    <a:gs pos="100000">
                      <a:srgbClr val="464569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lt"/>
              </a:rPr>
              <a:t>THANKS</a:t>
            </a:r>
            <a:endParaRPr kumimoji="0" lang="zh-CN" altLang="en-US" sz="13800" b="1" i="0" spc="1000" baseline="0" noProof="0" dirty="0" smtClean="0">
              <a:ln>
                <a:noFill/>
              </a:ln>
              <a:gradFill flip="none" rotWithShape="1">
                <a:gsLst>
                  <a:gs pos="77000">
                    <a:srgbClr val="71728F"/>
                  </a:gs>
                  <a:gs pos="52000">
                    <a:srgbClr val="E8EEF8"/>
                  </a:gs>
                  <a:gs pos="0">
                    <a:prstClr val="white"/>
                  </a:gs>
                  <a:gs pos="100000">
                    <a:srgbClr val="464569"/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6" name="矩形: 圆角 11"/>
          <p:cNvSpPr/>
          <p:nvPr/>
        </p:nvSpPr>
        <p:spPr>
          <a:xfrm>
            <a:off x="7732395" y="4307205"/>
            <a:ext cx="2138680" cy="614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3B7ECB"/>
            </a:solidFill>
          </a:ln>
        </p:spPr>
        <p:style>
          <a:lnRef idx="2">
            <a:srgbClr val="11CEE2">
              <a:shade val="50000"/>
            </a:srgbClr>
          </a:lnRef>
          <a:fillRef idx="1">
            <a:srgbClr val="11CEE2"/>
          </a:fillRef>
          <a:effectRef idx="0">
            <a:srgbClr val="11CEE2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汇报人：余京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Freeform 13"/>
          <p:cNvSpPr/>
          <p:nvPr/>
        </p:nvSpPr>
        <p:spPr bwMode="auto">
          <a:xfrm>
            <a:off x="1359391" y="2205930"/>
            <a:ext cx="9472080" cy="2171514"/>
          </a:xfrm>
          <a:custGeom>
            <a:avLst/>
            <a:gdLst>
              <a:gd name="T0" fmla="*/ 258 w 258"/>
              <a:gd name="T1" fmla="*/ 0 h 74"/>
              <a:gd name="T2" fmla="*/ 258 w 258"/>
              <a:gd name="T3" fmla="*/ 55 h 74"/>
              <a:gd name="T4" fmla="*/ 231 w 258"/>
              <a:gd name="T5" fmla="*/ 74 h 74"/>
              <a:gd name="T6" fmla="*/ 47 w 258"/>
              <a:gd name="T7" fmla="*/ 74 h 74"/>
              <a:gd name="T8" fmla="*/ 32 w 258"/>
              <a:gd name="T9" fmla="*/ 63 h 74"/>
              <a:gd name="T10" fmla="*/ 0 w 258"/>
              <a:gd name="T11" fmla="*/ 63 h 74"/>
              <a:gd name="T12" fmla="*/ 0 w 258"/>
              <a:gd name="T13" fmla="*/ 12 h 74"/>
              <a:gd name="T14" fmla="*/ 131 w 258"/>
              <a:gd name="T15" fmla="*/ 12 h 74"/>
              <a:gd name="T16" fmla="*/ 146 w 258"/>
              <a:gd name="T17" fmla="*/ 0 h 74"/>
              <a:gd name="T18" fmla="*/ 258 w 258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74">
                <a:moveTo>
                  <a:pt x="258" y="0"/>
                </a:moveTo>
                <a:lnTo>
                  <a:pt x="258" y="55"/>
                </a:lnTo>
                <a:lnTo>
                  <a:pt x="231" y="74"/>
                </a:lnTo>
                <a:lnTo>
                  <a:pt x="47" y="74"/>
                </a:lnTo>
                <a:lnTo>
                  <a:pt x="32" y="63"/>
                </a:lnTo>
                <a:lnTo>
                  <a:pt x="0" y="63"/>
                </a:lnTo>
                <a:lnTo>
                  <a:pt x="0" y="12"/>
                </a:lnTo>
                <a:lnTo>
                  <a:pt x="131" y="12"/>
                </a:lnTo>
                <a:lnTo>
                  <a:pt x="146" y="0"/>
                </a:lnTo>
                <a:lnTo>
                  <a:pt x="258" y="0"/>
                </a:lnTo>
                <a:close/>
              </a:path>
            </a:pathLst>
          </a:cu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 1 </a:t>
            </a:r>
            <a:r>
              <a:rPr kumimoji="0" lang="zh-CN" altLang="en-US" sz="660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题目说明</a:t>
            </a:r>
            <a:endParaRPr kumimoji="0" lang="zh-CN" altLang="en-US" sz="6600" i="0" u="none" strike="noStrike" kern="1200" cap="none" spc="60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75" y="669925"/>
            <a:ext cx="10888345" cy="563499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243141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1.1 题目来源</a:t>
            </a:r>
            <a:endParaRPr kumimoji="0" lang="en-US" altLang="zh-CN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8515" y="844550"/>
            <a:ext cx="10555605" cy="2768600"/>
          </a:xfrm>
          <a:prstGeom prst="rect">
            <a:avLst/>
          </a:prstGeom>
        </p:spPr>
        <p:txBody>
          <a:bodyPr wrap="square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由Datawhale与天池联合发起的0基础入门系列赛事第四场 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 零基础入门金融风控-贷款违约预测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赛题链接：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圆角矩形 11">
            <a:hlinkClick r:id="rId2" action="ppaction://hlinkfile"/>
          </p:cNvPr>
          <p:cNvSpPr/>
          <p:nvPr/>
        </p:nvSpPr>
        <p:spPr>
          <a:xfrm>
            <a:off x="1081405" y="3513455"/>
            <a:ext cx="10913110" cy="87980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3175">
            <a:noFill/>
            <a:prstDash val="solid"/>
          </a:ln>
          <a:effectLst>
            <a:glow rad="127000">
              <a:schemeClr val="accent1">
                <a:alpha val="10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l"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https://tianchi.aliyun.com/competition/entrance/531830/information</a:t>
            </a:r>
            <a:endParaRPr lang="zh-CN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hlinkClick r:id="rId2" action="ppaction://hlinkfile"/>
            </a:endParaRPr>
          </a:p>
          <a:p>
            <a:pPr algn="l" fontAlgn="auto">
              <a:lnSpc>
                <a:spcPct val="100000"/>
              </a:lnSpc>
            </a:pPr>
            <a:endParaRPr lang="zh-CN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hlinkClick r:id="rId2" action="ppaction://hlinkfil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85" y="4173855"/>
            <a:ext cx="10223500" cy="1593850"/>
          </a:xfrm>
          <a:prstGeom prst="rect">
            <a:avLst/>
          </a:prstGeom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75" y="669925"/>
            <a:ext cx="10888345" cy="563499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421322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 题目内容及题目数据</a:t>
            </a:r>
            <a:endParaRPr kumimoji="0" lang="en-US" altLang="zh-CN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845" y="1039495"/>
            <a:ext cx="10100310" cy="28613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赛题内容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：赛题以金融风控中的个人信贷为背景，要求选手根据贷款申请人的数据信息预测其是否有违约的可能，以此判断是否通过此项贷款，这是一个典型的分类问题。</a:t>
            </a:r>
            <a:r>
              <a:rPr lang="zh-CN" altLang="en-US" sz="240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赛题以</a:t>
            </a:r>
            <a:r>
              <a:rPr lang="zh-CN" altLang="en-US" sz="2400" b="1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预测用户贷款是否违约</a:t>
            </a:r>
            <a:r>
              <a:rPr lang="zh-CN" altLang="en-US" sz="240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为任务。</a:t>
            </a:r>
            <a:r>
              <a:rPr lang="zh-CN" altLang="en-US" sz="2400" u="sng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提交结果为每个测试样本是1的概率，也就是y为1的概率。评价方法为AUC评估模型效果（越大越好）。</a:t>
            </a:r>
            <a:endParaRPr lang="zh-CN" altLang="en-US" sz="2400">
              <a:solidFill>
                <a:schemeClr val="bg1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endParaRPr lang="zh-CN" altLang="en-US" sz="2400" dirty="0">
              <a:solidFill>
                <a:schemeClr val="bg1"/>
              </a:solidFill>
              <a:effectLst/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5845" y="3693795"/>
            <a:ext cx="1009967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赛题数据：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数据来自某信贷平台的贷款记录，总数据量超过120w，包含47列变量信息，其中15列为匿名变量。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为了保证比赛的公平性，将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会从中抽取80万条作为训练集，20万条作为测试集A，20万条作为测试集B，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对employmentTitle、purpose、postCode和title等信息进行脱敏。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75" y="669925"/>
            <a:ext cx="10888345" cy="563499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2670810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 </a:t>
            </a:r>
            <a:r>
              <a:rPr kumimoji="0" lang="zh-CN" altLang="en-US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赛题</a:t>
            </a:r>
            <a:r>
              <a:rPr kumimoji="0" lang="en-US" altLang="zh-CN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kumimoji="0" lang="en-US" altLang="zh-CN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26210" y="812800"/>
          <a:ext cx="9601200" cy="5943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00600"/>
                <a:gridCol w="4800600"/>
              </a:tblGrid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Field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Description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id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为贷款清单分配的唯一信用证标识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loanAmnt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贷款金额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term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贷款期限（year）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interestRate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贷款利率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installment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分期付款金额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grade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贷款等级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subGrade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贷款等级之子级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employmentTitle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就业职称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employmentLength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就业年限（年）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homeOwnership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借款人在登记时提供的房屋所有权状况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annualIncome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年收入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verificationStatus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验证状态</a:t>
                      </a:r>
                      <a:endParaRPr lang="zh-CN" altLang="en-US" sz="2100" b="0">
                        <a:solidFill>
                          <a:schemeClr val="bg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 descr="2155098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550" y="0"/>
            <a:ext cx="676910" cy="67691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75" y="669925"/>
            <a:ext cx="10888345" cy="563499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268033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 </a:t>
            </a:r>
            <a:r>
              <a:rPr kumimoji="0" lang="zh-CN" altLang="en-US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赛题</a:t>
            </a:r>
            <a:r>
              <a:rPr kumimoji="0" lang="en-US" altLang="zh-CN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kumimoji="0" lang="en-US" altLang="zh-CN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31265" y="1198880"/>
          <a:ext cx="9632950" cy="4663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32350"/>
                <a:gridCol w="4800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Field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Description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issueDate	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贷款发放的月份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purpose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借款人在贷款申请时的贷款用途类别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postCode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借款人在贷款申请中提供的邮政编码的前3位数字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regionCode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地区编码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dti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债务收入比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…</a:t>
                      </a:r>
                      <a:endParaRPr lang="en-US" altLang="zh-CN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…</a:t>
                      </a:r>
                      <a:endParaRPr lang="en-US" altLang="zh-CN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policyCode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公开可用的策略_代码=1，新产品不公开可用的策略_代码=2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n系列匿名特征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匿名特征n0-n14，为一些贷款人行为计数特征的处理</a:t>
                      </a:r>
                      <a:endParaRPr lang="zh-CN" altLang="en-US" sz="2100" b="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Freeform 13"/>
          <p:cNvSpPr/>
          <p:nvPr/>
        </p:nvSpPr>
        <p:spPr bwMode="auto">
          <a:xfrm>
            <a:off x="1359391" y="2205930"/>
            <a:ext cx="9472080" cy="2171514"/>
          </a:xfrm>
          <a:custGeom>
            <a:avLst/>
            <a:gdLst>
              <a:gd name="T0" fmla="*/ 258 w 258"/>
              <a:gd name="T1" fmla="*/ 0 h 74"/>
              <a:gd name="T2" fmla="*/ 258 w 258"/>
              <a:gd name="T3" fmla="*/ 55 h 74"/>
              <a:gd name="T4" fmla="*/ 231 w 258"/>
              <a:gd name="T5" fmla="*/ 74 h 74"/>
              <a:gd name="T6" fmla="*/ 47 w 258"/>
              <a:gd name="T7" fmla="*/ 74 h 74"/>
              <a:gd name="T8" fmla="*/ 32 w 258"/>
              <a:gd name="T9" fmla="*/ 63 h 74"/>
              <a:gd name="T10" fmla="*/ 0 w 258"/>
              <a:gd name="T11" fmla="*/ 63 h 74"/>
              <a:gd name="T12" fmla="*/ 0 w 258"/>
              <a:gd name="T13" fmla="*/ 12 h 74"/>
              <a:gd name="T14" fmla="*/ 131 w 258"/>
              <a:gd name="T15" fmla="*/ 12 h 74"/>
              <a:gd name="T16" fmla="*/ 146 w 258"/>
              <a:gd name="T17" fmla="*/ 0 h 74"/>
              <a:gd name="T18" fmla="*/ 258 w 258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74">
                <a:moveTo>
                  <a:pt x="258" y="0"/>
                </a:moveTo>
                <a:lnTo>
                  <a:pt x="258" y="55"/>
                </a:lnTo>
                <a:lnTo>
                  <a:pt x="231" y="74"/>
                </a:lnTo>
                <a:lnTo>
                  <a:pt x="47" y="74"/>
                </a:lnTo>
                <a:lnTo>
                  <a:pt x="32" y="63"/>
                </a:lnTo>
                <a:lnTo>
                  <a:pt x="0" y="63"/>
                </a:lnTo>
                <a:lnTo>
                  <a:pt x="0" y="12"/>
                </a:lnTo>
                <a:lnTo>
                  <a:pt x="131" y="12"/>
                </a:lnTo>
                <a:lnTo>
                  <a:pt x="146" y="0"/>
                </a:lnTo>
                <a:lnTo>
                  <a:pt x="258" y="0"/>
                </a:lnTo>
                <a:close/>
              </a:path>
            </a:pathLst>
          </a:custGeom>
          <a:gradFill flip="none" rotWithShape="1">
            <a:gsLst>
              <a:gs pos="76000">
                <a:srgbClr val="6ED5FF">
                  <a:alpha val="5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660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 2 求解思路</a:t>
            </a:r>
            <a:endParaRPr kumimoji="0" sz="6600" i="0" u="none" strike="noStrike" kern="1200" cap="none" spc="60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75" y="669925"/>
            <a:ext cx="10888345" cy="5634990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65473">
                  <a:srgbClr val="62FFFF"/>
                </a:gs>
                <a:gs pos="36000">
                  <a:srgbClr val="62FFFF"/>
                </a:gs>
                <a:gs pos="100000">
                  <a:srgbClr val="0D69FF"/>
                </a:gs>
                <a:gs pos="0">
                  <a:srgbClr val="0D69FF"/>
                </a:gs>
              </a:gsLst>
              <a:lin ang="54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0" y="59690"/>
            <a:ext cx="3088005" cy="540385"/>
          </a:xfrm>
          <a:prstGeom prst="rect">
            <a:avLst/>
          </a:prstGeom>
          <a:gradFill flip="none" rotWithShape="1">
            <a:gsLst>
              <a:gs pos="76000">
                <a:srgbClr val="6ED5FF">
                  <a:alpha val="16000"/>
                </a:srgbClr>
              </a:gs>
              <a:gs pos="0">
                <a:srgbClr val="6ED5FF">
                  <a:alpha val="30000"/>
                </a:srgbClr>
              </a:gs>
              <a:gs pos="54000">
                <a:srgbClr val="6ED5FF">
                  <a:alpha val="10000"/>
                </a:srgbClr>
              </a:gs>
              <a:gs pos="90000">
                <a:srgbClr val="6ED5FF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>
              <a:gsLst>
                <a:gs pos="77000">
                  <a:srgbClr val="6ED5FF">
                    <a:alpha val="10000"/>
                  </a:srgbClr>
                </a:gs>
                <a:gs pos="10000">
                  <a:srgbClr val="6ED5FF"/>
                </a:gs>
                <a:gs pos="0">
                  <a:srgbClr val="9BE2FF"/>
                </a:gs>
                <a:gs pos="25000">
                  <a:srgbClr val="6ED5FF">
                    <a:alpha val="10000"/>
                  </a:srgbClr>
                </a:gs>
                <a:gs pos="88000">
                  <a:srgbClr val="6ED5FF">
                    <a:alpha val="60000"/>
                  </a:srgbClr>
                </a:gs>
              </a:gsLst>
              <a:lin ang="18900000" scaled="0"/>
            </a:gradFill>
          </a:ln>
          <a:effectLst>
            <a:outerShdw blurRad="114300" dir="2100000" algn="tl" rotWithShape="0">
              <a:srgbClr val="6ED5F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kumimoji="0" lang="en-US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sz="2800" i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求解思路构成</a:t>
            </a:r>
            <a:endParaRPr kumimoji="0" sz="2800" i="0" baseline="0" noProof="0" dirty="0" smtClean="0"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100" y="1075055"/>
            <a:ext cx="10766425" cy="470789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20000"/>
              </a:lnSpc>
              <a:buFont typeface="+mj-lt"/>
              <a:buNone/>
            </a:pP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（</a:t>
            </a:r>
            <a:r>
              <a:rPr lang="en-US" altLang="zh-CN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1</a:t>
            </a: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）数据分析</a:t>
            </a:r>
            <a:endParaRPr lang="zh-CN" altLang="en-US" sz="2500" b="1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lvl="2" indent="0" algn="l" fontAlgn="auto">
              <a:lnSpc>
                <a:spcPct val="120000"/>
              </a:lnSpc>
              <a:buFont typeface="+mj-lt"/>
              <a:buNone/>
            </a:pP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主要任务为了解数据总体情况，查看缺失值情况和数据类型</a:t>
            </a:r>
            <a:endParaRPr lang="zh-CN" altLang="en-US" sz="2500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indent="0" algn="l" fontAlgn="auto">
              <a:lnSpc>
                <a:spcPct val="120000"/>
              </a:lnSpc>
              <a:buFont typeface="+mj-ea"/>
              <a:buNone/>
            </a:pP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（</a:t>
            </a:r>
            <a:r>
              <a:rPr lang="en-US" altLang="zh-CN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2</a:t>
            </a: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）特征工程</a:t>
            </a:r>
            <a:endParaRPr lang="zh-CN" altLang="en-US" sz="2500" b="1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lvl="2" indent="0" algn="l" fontAlgn="auto">
              <a:lnSpc>
                <a:spcPct val="120000"/>
              </a:lnSpc>
              <a:buFont typeface="+mj-ea"/>
              <a:buNone/>
            </a:pP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补全缺失值，去除异常值，去除无用特征，将类别特征转换为数据特征</a:t>
            </a:r>
            <a:endParaRPr lang="zh-CN" altLang="en-US" sz="2500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indent="0" algn="l" fontAlgn="auto">
              <a:lnSpc>
                <a:spcPct val="120000"/>
              </a:lnSpc>
              <a:buFont typeface="+mj-ea"/>
              <a:buNone/>
            </a:pP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（</a:t>
            </a:r>
            <a:r>
              <a:rPr lang="en-US" altLang="zh-CN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3</a:t>
            </a: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）建模与调参</a:t>
            </a:r>
            <a:endParaRPr lang="zh-CN" altLang="en-US" sz="2500" b="1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lvl="2" indent="0" algn="l" fontAlgn="auto">
              <a:lnSpc>
                <a:spcPct val="120000"/>
              </a:lnSpc>
              <a:buFont typeface="+mj-ea"/>
              <a:buNone/>
            </a:pP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采用</a:t>
            </a:r>
            <a:r>
              <a:rPr lang="en-US" altLang="zh-CN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LigthGBM</a:t>
            </a: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、</a:t>
            </a:r>
            <a:r>
              <a:rPr lang="en-US" altLang="zh-CN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XGBoost</a:t>
            </a: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、</a:t>
            </a:r>
            <a:r>
              <a:rPr lang="en-US" altLang="zh-CN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CATBoost</a:t>
            </a: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算法，利用算法自带函数如GridSearchCV</a:t>
            </a:r>
            <a:r>
              <a:rPr lang="en-US" altLang="zh-CN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 </a:t>
            </a: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调试模型参数，选取效果最优模型。</a:t>
            </a:r>
            <a:endParaRPr lang="zh-CN" altLang="en-US" sz="2500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indent="0" algn="l" fontAlgn="auto">
              <a:lnSpc>
                <a:spcPct val="120000"/>
              </a:lnSpc>
              <a:buFont typeface="+mj-ea"/>
              <a:buNone/>
            </a:pP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（</a:t>
            </a:r>
            <a:r>
              <a:rPr lang="en-US" altLang="zh-CN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4</a:t>
            </a:r>
            <a:r>
              <a:rPr lang="zh-CN" altLang="en-US" sz="2500" b="1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）模型融合</a:t>
            </a:r>
            <a:endParaRPr lang="zh-CN" altLang="en-US" sz="2500" b="1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  <a:p>
            <a:pPr lvl="2" indent="0" algn="l" fontAlgn="auto">
              <a:lnSpc>
                <a:spcPct val="120000"/>
              </a:lnSpc>
              <a:buFont typeface="+mj-ea"/>
              <a:buNone/>
            </a:pP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采用</a:t>
            </a:r>
            <a:r>
              <a:rPr lang="en-US" altLang="zh-CN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stacking</a:t>
            </a: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或</a:t>
            </a:r>
            <a:r>
              <a:rPr lang="en-US" altLang="zh-CN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blending</a:t>
            </a:r>
            <a:r>
              <a:rPr lang="zh-CN" altLang="en-US" sz="2500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latin typeface="楷体" panose="02010609060101010101" charset="-122"/>
                <a:ea typeface="楷体" panose="02010609060101010101" charset="-122"/>
                <a:cs typeface="黑体" panose="02010609060101010101" pitchFamily="49" charset="-122"/>
              </a:rPr>
              <a:t>算法将多个算法模型融合获得更优结果。</a:t>
            </a:r>
            <a:endParaRPr lang="zh-CN" altLang="en-US" sz="2500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effectLst/>
              <a:latin typeface="楷体" panose="02010609060101010101" charset="-122"/>
              <a:ea typeface="楷体" panose="02010609060101010101" charset="-122"/>
              <a:cs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2797EB-04E5-4969-A037-92070FA60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6f067f3-4aec-4d21-9c8b-598f25ae36db}"/>
</p:tagLst>
</file>

<file path=ppt/tags/tag2.xml><?xml version="1.0" encoding="utf-8"?>
<p:tagLst xmlns:p="http://schemas.openxmlformats.org/presentationml/2006/main">
  <p:tag name="KSO_WM_UNIT_TABLE_BEAUTIFY" val="smartTable{c6f067f3-4aec-4d21-9c8b-598f25ae36d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PAGE">
  <a:themeElements>
    <a:clrScheme name="自定义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0CCFF"/>
      </a:accent1>
      <a:accent2>
        <a:srgbClr val="0099FF"/>
      </a:accent2>
      <a:accent3>
        <a:srgbClr val="FF0000"/>
      </a:accent3>
      <a:accent4>
        <a:srgbClr val="CC0000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8144</Words>
  <Application>WPS 演示</Application>
  <PresentationFormat>宽屏</PresentationFormat>
  <Paragraphs>470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Stone Sans</vt:lpstr>
      <vt:lpstr>OTITAN Cartography</vt:lpstr>
      <vt:lpstr>微软雅黑</vt:lpstr>
      <vt:lpstr>楷体</vt:lpstr>
      <vt:lpstr>Century Gothic</vt:lpstr>
      <vt:lpstr>黑体</vt:lpstr>
      <vt:lpstr>Arial Unicode MS</vt:lpstr>
      <vt:lpstr>Calibri</vt:lpstr>
      <vt:lpstr>Wingdings</vt:lpstr>
      <vt:lpstr>Arial</vt:lpstr>
      <vt:lpstr>Agency FB</vt:lpstr>
      <vt:lpstr>Calibri Light</vt:lpstr>
      <vt:lpstr>Arial Black</vt:lpstr>
      <vt:lpstr>Office 主题</vt:lpstr>
      <vt:lpstr>INPAGE</vt:lpstr>
      <vt:lpstr>零基础入门金融风控- 贷款违约预测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鲸</cp:lastModifiedBy>
  <cp:revision>13</cp:revision>
  <dcterms:created xsi:type="dcterms:W3CDTF">2019-01-10T02:30:00Z</dcterms:created>
  <dcterms:modified xsi:type="dcterms:W3CDTF">2020-12-16T09:36:57Z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