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9" r:id="rId3"/>
    <p:sldId id="265" r:id="rId5"/>
    <p:sldId id="266" r:id="rId6"/>
    <p:sldId id="273" r:id="rId7"/>
    <p:sldId id="267" r:id="rId8"/>
    <p:sldId id="296" r:id="rId9"/>
    <p:sldId id="310" r:id="rId10"/>
    <p:sldId id="268" r:id="rId11"/>
    <p:sldId id="297" r:id="rId12"/>
    <p:sldId id="323" r:id="rId13"/>
    <p:sldId id="324" r:id="rId14"/>
    <p:sldId id="279" r:id="rId15"/>
    <p:sldId id="325" r:id="rId16"/>
    <p:sldId id="326" r:id="rId17"/>
    <p:sldId id="327" r:id="rId18"/>
    <p:sldId id="328" r:id="rId19"/>
    <p:sldId id="329" r:id="rId20"/>
    <p:sldId id="330" r:id="rId21"/>
    <p:sldId id="300" r:id="rId22"/>
    <p:sldId id="331" r:id="rId23"/>
    <p:sldId id="332" r:id="rId24"/>
    <p:sldId id="333" r:id="rId25"/>
    <p:sldId id="334" r:id="rId26"/>
    <p:sldId id="269" r:id="rId27"/>
    <p:sldId id="335" r:id="rId28"/>
    <p:sldId id="27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58"/>
      </p:cViewPr>
      <p:guideLst>
        <p:guide pos="3858"/>
        <p:guide orient="horz" pos="2160"/>
        <p:guide orient="horz" pos="163"/>
        <p:guide orient="horz" pos="4020"/>
        <p:guide pos="6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F208A-09F4-450F-B241-4A6A4176DD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37361" y="2360410"/>
            <a:ext cx="8717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4800" b="1" dirty="0"/>
              <a:t>数据挖掘之客户流失判断的预测</a:t>
            </a:r>
            <a:endParaRPr 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99085" y="4060825"/>
            <a:ext cx="3068955" cy="807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指导老师：</a:t>
            </a:r>
            <a:r>
              <a:rPr lang="zh-CN" sz="200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丁兆云老师</a:t>
            </a:r>
            <a:endParaRPr 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70414" y="4283979"/>
            <a:ext cx="2683933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报告人：王博文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16755" y="62166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了解数据的基本情况，查看数据类型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Freeform 36"/>
          <p:cNvSpPr/>
          <p:nvPr/>
        </p:nvSpPr>
        <p:spPr bwMode="auto">
          <a:xfrm>
            <a:off x="8990330" y="4460875"/>
            <a:ext cx="278130" cy="238125"/>
          </a:xfrm>
          <a:custGeom>
            <a:avLst/>
            <a:gdLst>
              <a:gd name="T0" fmla="*/ 109 w 130"/>
              <a:gd name="T1" fmla="*/ 10 h 111"/>
              <a:gd name="T2" fmla="*/ 90 w 130"/>
              <a:gd name="T3" fmla="*/ 1 h 111"/>
              <a:gd name="T4" fmla="*/ 63 w 130"/>
              <a:gd name="T5" fmla="*/ 28 h 111"/>
              <a:gd name="T6" fmla="*/ 64 w 130"/>
              <a:gd name="T7" fmla="*/ 35 h 111"/>
              <a:gd name="T8" fmla="*/ 9 w 130"/>
              <a:gd name="T9" fmla="*/ 4 h 111"/>
              <a:gd name="T10" fmla="*/ 6 w 130"/>
              <a:gd name="T11" fmla="*/ 19 h 111"/>
              <a:gd name="T12" fmla="*/ 18 w 130"/>
              <a:gd name="T13" fmla="*/ 42 h 111"/>
              <a:gd name="T14" fmla="*/ 6 w 130"/>
              <a:gd name="T15" fmla="*/ 39 h 111"/>
              <a:gd name="T16" fmla="*/ 6 w 130"/>
              <a:gd name="T17" fmla="*/ 39 h 111"/>
              <a:gd name="T18" fmla="*/ 27 w 130"/>
              <a:gd name="T19" fmla="*/ 67 h 111"/>
              <a:gd name="T20" fmla="*/ 20 w 130"/>
              <a:gd name="T21" fmla="*/ 68 h 111"/>
              <a:gd name="T22" fmla="*/ 15 w 130"/>
              <a:gd name="T23" fmla="*/ 67 h 111"/>
              <a:gd name="T24" fmla="*/ 40 w 130"/>
              <a:gd name="T25" fmla="*/ 87 h 111"/>
              <a:gd name="T26" fmla="*/ 7 w 130"/>
              <a:gd name="T27" fmla="*/ 99 h 111"/>
              <a:gd name="T28" fmla="*/ 0 w 130"/>
              <a:gd name="T29" fmla="*/ 99 h 111"/>
              <a:gd name="T30" fmla="*/ 41 w 130"/>
              <a:gd name="T31" fmla="*/ 111 h 111"/>
              <a:gd name="T32" fmla="*/ 116 w 130"/>
              <a:gd name="T33" fmla="*/ 32 h 111"/>
              <a:gd name="T34" fmla="*/ 116 w 130"/>
              <a:gd name="T35" fmla="*/ 29 h 111"/>
              <a:gd name="T36" fmla="*/ 130 w 130"/>
              <a:gd name="T37" fmla="*/ 14 h 111"/>
              <a:gd name="T38" fmla="*/ 114 w 130"/>
              <a:gd name="T39" fmla="*/ 18 h 111"/>
              <a:gd name="T40" fmla="*/ 126 w 130"/>
              <a:gd name="T41" fmla="*/ 3 h 111"/>
              <a:gd name="T42" fmla="*/ 109 w 130"/>
              <a:gd name="T43" fmla="*/ 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0" h="111">
                <a:moveTo>
                  <a:pt x="109" y="10"/>
                </a:moveTo>
                <a:cubicBezTo>
                  <a:pt x="104" y="4"/>
                  <a:pt x="97" y="1"/>
                  <a:pt x="90" y="1"/>
                </a:cubicBezTo>
                <a:cubicBezTo>
                  <a:pt x="75" y="0"/>
                  <a:pt x="63" y="13"/>
                  <a:pt x="63" y="28"/>
                </a:cubicBezTo>
                <a:cubicBezTo>
                  <a:pt x="63" y="30"/>
                  <a:pt x="64" y="33"/>
                  <a:pt x="64" y="35"/>
                </a:cubicBezTo>
                <a:cubicBezTo>
                  <a:pt x="42" y="33"/>
                  <a:pt x="22" y="22"/>
                  <a:pt x="9" y="4"/>
                </a:cubicBezTo>
                <a:cubicBezTo>
                  <a:pt x="7" y="9"/>
                  <a:pt x="6" y="13"/>
                  <a:pt x="6" y="19"/>
                </a:cubicBezTo>
                <a:cubicBezTo>
                  <a:pt x="6" y="28"/>
                  <a:pt x="10" y="37"/>
                  <a:pt x="18" y="42"/>
                </a:cubicBezTo>
                <a:cubicBezTo>
                  <a:pt x="13" y="42"/>
                  <a:pt x="9" y="41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53"/>
                  <a:pt x="15" y="64"/>
                  <a:pt x="27" y="67"/>
                </a:cubicBezTo>
                <a:cubicBezTo>
                  <a:pt x="25" y="68"/>
                  <a:pt x="22" y="68"/>
                  <a:pt x="20" y="68"/>
                </a:cubicBezTo>
                <a:cubicBezTo>
                  <a:pt x="18" y="68"/>
                  <a:pt x="16" y="68"/>
                  <a:pt x="15" y="67"/>
                </a:cubicBezTo>
                <a:cubicBezTo>
                  <a:pt x="18" y="79"/>
                  <a:pt x="28" y="87"/>
                  <a:pt x="40" y="87"/>
                </a:cubicBezTo>
                <a:cubicBezTo>
                  <a:pt x="31" y="95"/>
                  <a:pt x="19" y="99"/>
                  <a:pt x="7" y="99"/>
                </a:cubicBezTo>
                <a:cubicBezTo>
                  <a:pt x="5" y="99"/>
                  <a:pt x="2" y="99"/>
                  <a:pt x="0" y="99"/>
                </a:cubicBezTo>
                <a:cubicBezTo>
                  <a:pt x="12" y="107"/>
                  <a:pt x="26" y="111"/>
                  <a:pt x="41" y="111"/>
                </a:cubicBezTo>
                <a:cubicBezTo>
                  <a:pt x="90" y="111"/>
                  <a:pt x="116" y="69"/>
                  <a:pt x="116" y="32"/>
                </a:cubicBezTo>
                <a:cubicBezTo>
                  <a:pt x="116" y="31"/>
                  <a:pt x="116" y="30"/>
                  <a:pt x="116" y="29"/>
                </a:cubicBezTo>
                <a:cubicBezTo>
                  <a:pt x="122" y="25"/>
                  <a:pt x="126" y="20"/>
                  <a:pt x="130" y="14"/>
                </a:cubicBezTo>
                <a:cubicBezTo>
                  <a:pt x="125" y="16"/>
                  <a:pt x="120" y="18"/>
                  <a:pt x="114" y="18"/>
                </a:cubicBezTo>
                <a:cubicBezTo>
                  <a:pt x="120" y="15"/>
                  <a:pt x="124" y="10"/>
                  <a:pt x="126" y="3"/>
                </a:cubicBezTo>
                <a:cubicBezTo>
                  <a:pt x="121" y="6"/>
                  <a:pt x="115" y="9"/>
                  <a:pt x="10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zh-CN" altLang="en-US" sz="2000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220" y="1625600"/>
            <a:ext cx="4251960" cy="4663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196" r="39485"/>
          <a:stretch>
            <a:fillRect/>
          </a:stretch>
        </p:blipFill>
        <p:spPr>
          <a:xfrm>
            <a:off x="7095490" y="1651000"/>
            <a:ext cx="4924425" cy="304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26730" y="4816475"/>
            <a:ext cx="3206115" cy="188976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结论： 该数据集无缺失值也无空值。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接下来对整体数据的正负样例进行查看，查看数据集是否为平衡数据集。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16755" y="62166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检查数据是否平衡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Freeform 36"/>
          <p:cNvSpPr/>
          <p:nvPr/>
        </p:nvSpPr>
        <p:spPr bwMode="auto">
          <a:xfrm>
            <a:off x="8990330" y="4460875"/>
            <a:ext cx="278130" cy="238125"/>
          </a:xfrm>
          <a:custGeom>
            <a:avLst/>
            <a:gdLst>
              <a:gd name="T0" fmla="*/ 109 w 130"/>
              <a:gd name="T1" fmla="*/ 10 h 111"/>
              <a:gd name="T2" fmla="*/ 90 w 130"/>
              <a:gd name="T3" fmla="*/ 1 h 111"/>
              <a:gd name="T4" fmla="*/ 63 w 130"/>
              <a:gd name="T5" fmla="*/ 28 h 111"/>
              <a:gd name="T6" fmla="*/ 64 w 130"/>
              <a:gd name="T7" fmla="*/ 35 h 111"/>
              <a:gd name="T8" fmla="*/ 9 w 130"/>
              <a:gd name="T9" fmla="*/ 4 h 111"/>
              <a:gd name="T10" fmla="*/ 6 w 130"/>
              <a:gd name="T11" fmla="*/ 19 h 111"/>
              <a:gd name="T12" fmla="*/ 18 w 130"/>
              <a:gd name="T13" fmla="*/ 42 h 111"/>
              <a:gd name="T14" fmla="*/ 6 w 130"/>
              <a:gd name="T15" fmla="*/ 39 h 111"/>
              <a:gd name="T16" fmla="*/ 6 w 130"/>
              <a:gd name="T17" fmla="*/ 39 h 111"/>
              <a:gd name="T18" fmla="*/ 27 w 130"/>
              <a:gd name="T19" fmla="*/ 67 h 111"/>
              <a:gd name="T20" fmla="*/ 20 w 130"/>
              <a:gd name="T21" fmla="*/ 68 h 111"/>
              <a:gd name="T22" fmla="*/ 15 w 130"/>
              <a:gd name="T23" fmla="*/ 67 h 111"/>
              <a:gd name="T24" fmla="*/ 40 w 130"/>
              <a:gd name="T25" fmla="*/ 87 h 111"/>
              <a:gd name="T26" fmla="*/ 7 w 130"/>
              <a:gd name="T27" fmla="*/ 99 h 111"/>
              <a:gd name="T28" fmla="*/ 0 w 130"/>
              <a:gd name="T29" fmla="*/ 99 h 111"/>
              <a:gd name="T30" fmla="*/ 41 w 130"/>
              <a:gd name="T31" fmla="*/ 111 h 111"/>
              <a:gd name="T32" fmla="*/ 116 w 130"/>
              <a:gd name="T33" fmla="*/ 32 h 111"/>
              <a:gd name="T34" fmla="*/ 116 w 130"/>
              <a:gd name="T35" fmla="*/ 29 h 111"/>
              <a:gd name="T36" fmla="*/ 130 w 130"/>
              <a:gd name="T37" fmla="*/ 14 h 111"/>
              <a:gd name="T38" fmla="*/ 114 w 130"/>
              <a:gd name="T39" fmla="*/ 18 h 111"/>
              <a:gd name="T40" fmla="*/ 126 w 130"/>
              <a:gd name="T41" fmla="*/ 3 h 111"/>
              <a:gd name="T42" fmla="*/ 109 w 130"/>
              <a:gd name="T43" fmla="*/ 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0" h="111">
                <a:moveTo>
                  <a:pt x="109" y="10"/>
                </a:moveTo>
                <a:cubicBezTo>
                  <a:pt x="104" y="4"/>
                  <a:pt x="97" y="1"/>
                  <a:pt x="90" y="1"/>
                </a:cubicBezTo>
                <a:cubicBezTo>
                  <a:pt x="75" y="0"/>
                  <a:pt x="63" y="13"/>
                  <a:pt x="63" y="28"/>
                </a:cubicBezTo>
                <a:cubicBezTo>
                  <a:pt x="63" y="30"/>
                  <a:pt x="64" y="33"/>
                  <a:pt x="64" y="35"/>
                </a:cubicBezTo>
                <a:cubicBezTo>
                  <a:pt x="42" y="33"/>
                  <a:pt x="22" y="22"/>
                  <a:pt x="9" y="4"/>
                </a:cubicBezTo>
                <a:cubicBezTo>
                  <a:pt x="7" y="9"/>
                  <a:pt x="6" y="13"/>
                  <a:pt x="6" y="19"/>
                </a:cubicBezTo>
                <a:cubicBezTo>
                  <a:pt x="6" y="28"/>
                  <a:pt x="10" y="37"/>
                  <a:pt x="18" y="42"/>
                </a:cubicBezTo>
                <a:cubicBezTo>
                  <a:pt x="13" y="42"/>
                  <a:pt x="9" y="41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53"/>
                  <a:pt x="15" y="64"/>
                  <a:pt x="27" y="67"/>
                </a:cubicBezTo>
                <a:cubicBezTo>
                  <a:pt x="25" y="68"/>
                  <a:pt x="22" y="68"/>
                  <a:pt x="20" y="68"/>
                </a:cubicBezTo>
                <a:cubicBezTo>
                  <a:pt x="18" y="68"/>
                  <a:pt x="16" y="68"/>
                  <a:pt x="15" y="67"/>
                </a:cubicBezTo>
                <a:cubicBezTo>
                  <a:pt x="18" y="79"/>
                  <a:pt x="28" y="87"/>
                  <a:pt x="40" y="87"/>
                </a:cubicBezTo>
                <a:cubicBezTo>
                  <a:pt x="31" y="95"/>
                  <a:pt x="19" y="99"/>
                  <a:pt x="7" y="99"/>
                </a:cubicBezTo>
                <a:cubicBezTo>
                  <a:pt x="5" y="99"/>
                  <a:pt x="2" y="99"/>
                  <a:pt x="0" y="99"/>
                </a:cubicBezTo>
                <a:cubicBezTo>
                  <a:pt x="12" y="107"/>
                  <a:pt x="26" y="111"/>
                  <a:pt x="41" y="111"/>
                </a:cubicBezTo>
                <a:cubicBezTo>
                  <a:pt x="90" y="111"/>
                  <a:pt x="116" y="69"/>
                  <a:pt x="116" y="32"/>
                </a:cubicBezTo>
                <a:cubicBezTo>
                  <a:pt x="116" y="31"/>
                  <a:pt x="116" y="30"/>
                  <a:pt x="116" y="29"/>
                </a:cubicBezTo>
                <a:cubicBezTo>
                  <a:pt x="122" y="25"/>
                  <a:pt x="126" y="20"/>
                  <a:pt x="130" y="14"/>
                </a:cubicBezTo>
                <a:cubicBezTo>
                  <a:pt x="125" y="16"/>
                  <a:pt x="120" y="18"/>
                  <a:pt x="114" y="18"/>
                </a:cubicBezTo>
                <a:cubicBezTo>
                  <a:pt x="120" y="15"/>
                  <a:pt x="124" y="10"/>
                  <a:pt x="126" y="3"/>
                </a:cubicBezTo>
                <a:cubicBezTo>
                  <a:pt x="121" y="6"/>
                  <a:pt x="115" y="9"/>
                  <a:pt x="10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zh-CN" altLang="en-US" sz="2000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9" name="矩形 8"/>
          <p:cNvSpPr/>
          <p:nvPr/>
        </p:nvSpPr>
        <p:spPr>
          <a:xfrm>
            <a:off x="5403850" y="5506720"/>
            <a:ext cx="4585335" cy="81026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结论：对整体数据的正负样例进行查看，发现数据集不是平衡数据集。 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3205" y="1170305"/>
            <a:ext cx="6315075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en-US" altLang="zh-CN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636270" y="45910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单一特征分析</a:t>
            </a: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610" y="45910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首先查看分类特征中具体有哪些分类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1153160"/>
            <a:ext cx="8084820" cy="515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en-US" altLang="zh-CN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646430" y="372110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单一特征分析</a:t>
            </a: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7770" y="372110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客户属性维度分析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822960"/>
            <a:ext cx="6774180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2068195"/>
            <a:ext cx="3244850" cy="4107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30" y="2010410"/>
            <a:ext cx="3369310" cy="42233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41235" y="1657350"/>
            <a:ext cx="4311015" cy="4407535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结论一：有家属和无家属的客户流失占比相差较大，无家属的客户流失占比更高。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结论二：单身的客户流失率比非单身的客户流失率要高。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结论三：男性和女性的客户流失率几乎无差别，说明性别对于客户流失几乎无影响。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结论四：老年人中客户流失占比比非老年人中的客户流失占比相对要高，但是二者相差也不太大，说明是否为老年人对客户流失有弱影响。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en-US" altLang="zh-CN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636270" y="45910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单一特征分析</a:t>
            </a: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610" y="45910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服务属性分析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909955"/>
            <a:ext cx="7462520" cy="35191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1400" y="4511675"/>
            <a:ext cx="6794500" cy="2331085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结论一：网络服务中接受光纤服务的客户流失率明显高于其他DLS甚至没用网络服务的。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结论二：无设备保护的客户流失率高。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结论三：对于有无电视节目服务，客户流失率几乎相差不大，可以认为电视节目对客户流失的影响与其他特征相比可以忽略。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结论四：有关电话的两项服务中多线服务对客户流失的影响可以忽略，有无电话服务对客户流失的影响十分微弱。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en-US" altLang="zh-CN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636270" y="45910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单一特征分析</a:t>
            </a: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3605" y="459105"/>
            <a:ext cx="7301230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客户消费行为分析 </a:t>
            </a:r>
            <a:r>
              <a:rPr 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（对数值型特征采用核密度函数进行绘图分析）</a:t>
            </a:r>
            <a:endParaRPr 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4440" y="4014470"/>
            <a:ext cx="6794500" cy="1691005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结论一：在支付方式（PaymentMethod）中，电子支付最容易流失客户。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结论二：合同签约期（Contract）越长的用户越不容易流失。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结论三：总费用（TotalCharges）较低时容易流失客户。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结论四：月费（MonthlyCharges）越高越容易流失客户。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909955"/>
            <a:ext cx="4701540" cy="28613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86790"/>
            <a:ext cx="4342765" cy="2707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en-US" altLang="zh-CN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382905" y="1625600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特征相关性分析</a:t>
            </a: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770" y="2427605"/>
            <a:ext cx="3644265" cy="2331085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从上述分析中选出相关特征Dependents、Partner、tenure、InternetService、DeviceProtection、TVProgram、Contract、PaymentMethod、TotalCharges、MonthlyCharges</a:t>
            </a:r>
            <a:endParaRPr lang="zh-CN" sz="1600" dirty="0">
              <a:solidFill>
                <a:schemeClr val="tx1"/>
              </a:solidFill>
            </a:endParaRPr>
          </a:p>
          <a:p>
            <a:pPr lvl="0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用热力图分析特征之间的相关性：</a:t>
            </a:r>
            <a:endParaRPr lang="zh-CN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3035" y="1338580"/>
            <a:ext cx="6014085" cy="450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en-US" altLang="zh-CN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636270" y="459105"/>
            <a:ext cx="5780405" cy="81026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特征相关性分析</a:t>
            </a: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 fontAlgn="auto">
              <a:lnSpc>
                <a:spcPct val="130000"/>
              </a:lnSpc>
            </a:pP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2900" y="459105"/>
            <a:ext cx="427926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</a:rPr>
              <a:t>查看单个特征与Label的关联性</a:t>
            </a:r>
            <a:endParaRPr 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365" y="1143000"/>
            <a:ext cx="6915150" cy="5167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en-US" altLang="zh-CN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636270" y="45910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数据分析总结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2395" y="1239520"/>
            <a:ext cx="8406765" cy="4250690"/>
          </a:xfrm>
          <a:prstGeom prst="rect">
            <a:avLst/>
          </a:prstGeom>
        </p:spPr>
        <p:txBody>
          <a:bodyPr wrap="square">
            <a:spAutoFit/>
          </a:bodyPr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从上述三个维度来看，可以有如下结论：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客户属性：无伴侣、无家属的客户流失率较高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服务属性：接入光纤网络、无设备保护的客户流失率较高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客户消费属性：合同期短、电子支付方式、上网时间短的客户流失率高，此外，月费越高客户流失率越高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个人想法：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1.针对用户：现如今单身似乎是一种趋势，对于单身客户，可考虑推出某些活动增强单身客户粘性，比如参考现有的一些家庭套餐、学校套餐等，是否可以考虑“朋友圈”套餐来推广流量套餐等。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2.针对服务：设备保护力度需要提高，可以考虑与网络服务和互联网相关行业合作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3.针对客户缴费：月费越高越容易流失客户是很显而易见的，降低客户流失的目的就是提高客户留存，为了提高客户粘性，可以适当调整月费或者对于月付客户提供一些让利反馈活动。</a:t>
            </a:r>
            <a:endParaRPr 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预测建模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8331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03645" y="4552897"/>
            <a:ext cx="1405108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dirty="0" smtClean="0">
                <a:latin typeface="+mj-lt"/>
                <a:ea typeface="微软雅黑" panose="020B0503020204020204" charset="-122"/>
              </a:rPr>
              <a:t>THREE</a:t>
            </a:r>
            <a:endParaRPr kumimoji="1" 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75245" y="4547235"/>
            <a:ext cx="14839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 </a:t>
            </a:r>
            <a:r>
              <a:rPr lang="en-US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90461" y="4552897"/>
            <a:ext cx="1221273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赛题理解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02194" y="408242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分析思路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29888" y="408242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数据分析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41418" y="408623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预测建模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21902" y="408647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总结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958618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205802" y="5028181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520296" y="502246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35400" y="5028181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50661" y="716667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进行建模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根据上一篇筛选的特征进行数据建模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划分数据集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前一篇介绍到数据集是不平衡数据集，这里采用k折交叉验证方法进行处理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89375" y="584200"/>
            <a:ext cx="3001010" cy="651510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60325"/>
            <a:ext cx="264477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/>
              <a:t>PART FOUR </a:t>
            </a:r>
            <a:r>
              <a:rPr lang="zh-CN" altLang="en-US" sz="2000" b="1" dirty="0" smtClean="0"/>
              <a:t>预测建模</a:t>
            </a:r>
            <a:endParaRPr lang="zh-CN" altLang="en-US" sz="2000" b="1" dirty="0" smtClean="0"/>
          </a:p>
        </p:txBody>
      </p:sp>
      <p:sp>
        <p:nvSpPr>
          <p:cNvPr id="5" name="椭圆 4"/>
          <p:cNvSpPr/>
          <p:nvPr/>
        </p:nvSpPr>
        <p:spPr>
          <a:xfrm>
            <a:off x="2599690" y="167640"/>
            <a:ext cx="210820" cy="1841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2715895"/>
            <a:ext cx="7738110" cy="278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50661" y="716667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/>
              <a:t>构建模型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889375" y="584200"/>
            <a:ext cx="3001010" cy="651510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60325"/>
            <a:ext cx="264477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/>
              <a:t>PART FOUR </a:t>
            </a:r>
            <a:r>
              <a:rPr lang="zh-CN" altLang="en-US" sz="2000" b="1" dirty="0" smtClean="0">
                <a:sym typeface="+mn-ea"/>
              </a:rPr>
              <a:t>预测建模</a:t>
            </a:r>
            <a:endParaRPr lang="zh-CN" altLang="en-US" sz="2000" b="1" dirty="0" smtClean="0"/>
          </a:p>
          <a:p>
            <a:endParaRPr lang="zh-CN" altLang="en-US" sz="2000" b="1" dirty="0" smtClean="0"/>
          </a:p>
        </p:txBody>
      </p:sp>
      <p:sp>
        <p:nvSpPr>
          <p:cNvPr id="5" name="椭圆 4"/>
          <p:cNvSpPr/>
          <p:nvPr/>
        </p:nvSpPr>
        <p:spPr>
          <a:xfrm>
            <a:off x="2599690" y="167640"/>
            <a:ext cx="210820" cy="1841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790" y="1517015"/>
            <a:ext cx="8500110" cy="4497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50661" y="716667"/>
            <a:ext cx="1198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/>
              <a:t>训练模型</a:t>
            </a:r>
            <a:endParaRPr lang="zh-CN" altLang="en-US" sz="2000" b="1" dirty="0"/>
          </a:p>
          <a:p>
            <a:pPr algn="l"/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889375" y="584200"/>
            <a:ext cx="3001010" cy="651510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60325"/>
            <a:ext cx="264477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/>
              <a:t>PART FOUR </a:t>
            </a:r>
            <a:r>
              <a:rPr lang="zh-CN" altLang="en-US" sz="2000" b="1" dirty="0" smtClean="0">
                <a:sym typeface="+mn-ea"/>
              </a:rPr>
              <a:t>预测建模</a:t>
            </a:r>
            <a:endParaRPr lang="zh-CN" altLang="en-US" sz="2000" b="1" dirty="0" smtClean="0"/>
          </a:p>
          <a:p>
            <a:endParaRPr lang="zh-CN" altLang="en-US" sz="2000" b="1" dirty="0" smtClean="0"/>
          </a:p>
        </p:txBody>
      </p:sp>
      <p:sp>
        <p:nvSpPr>
          <p:cNvPr id="5" name="椭圆 4"/>
          <p:cNvSpPr/>
          <p:nvPr/>
        </p:nvSpPr>
        <p:spPr>
          <a:xfrm>
            <a:off x="2599690" y="167640"/>
            <a:ext cx="210820" cy="1841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255" y="2343785"/>
            <a:ext cx="8243570" cy="2777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50661" y="1423422"/>
            <a:ext cx="619252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dirty="0"/>
              <a:t>在对多个模型实验后，发现xgboost、lightgbm相比的话，</a:t>
            </a:r>
            <a:r>
              <a:rPr lang="en-US" altLang="zh-CN" sz="1600" dirty="0"/>
              <a:t>lightgbm</a:t>
            </a:r>
            <a:endParaRPr lang="en-US" altLang="zh-CN" sz="1600" dirty="0"/>
          </a:p>
          <a:p>
            <a:pPr algn="l"/>
            <a:r>
              <a:rPr lang="zh-CN" altLang="en-US" sz="1600" dirty="0"/>
              <a:t>的效果更好，所以使用</a:t>
            </a:r>
            <a:r>
              <a:rPr lang="en-US" altLang="zh-CN" sz="1600" dirty="0"/>
              <a:t>lightgbm</a:t>
            </a:r>
            <a:r>
              <a:rPr lang="zh-CN" altLang="en-US" sz="1600" dirty="0"/>
              <a:t>作为模型。</a:t>
            </a:r>
            <a:endParaRPr lang="zh-CN" altLang="en-US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50661" y="716667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/>
              <a:t>模型预测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889375" y="584200"/>
            <a:ext cx="3001010" cy="651510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60325"/>
            <a:ext cx="264477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/>
              <a:t>PART FOUR </a:t>
            </a:r>
            <a:r>
              <a:rPr lang="zh-CN" altLang="en-US" sz="2000" b="1" dirty="0" smtClean="0">
                <a:sym typeface="+mn-ea"/>
              </a:rPr>
              <a:t>预测建模</a:t>
            </a:r>
            <a:endParaRPr lang="zh-CN" altLang="en-US" sz="2000" b="1" dirty="0" smtClean="0"/>
          </a:p>
          <a:p>
            <a:endParaRPr lang="zh-CN" altLang="en-US" sz="2000" b="1" dirty="0" smtClean="0"/>
          </a:p>
        </p:txBody>
      </p:sp>
      <p:sp>
        <p:nvSpPr>
          <p:cNvPr id="5" name="椭圆 4"/>
          <p:cNvSpPr/>
          <p:nvPr/>
        </p:nvSpPr>
        <p:spPr>
          <a:xfrm>
            <a:off x="2599690" y="167640"/>
            <a:ext cx="210820" cy="1841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3" name="矩形 2"/>
          <p:cNvSpPr/>
          <p:nvPr/>
        </p:nvSpPr>
        <p:spPr>
          <a:xfrm>
            <a:off x="4920615" y="1428750"/>
            <a:ext cx="386969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dirty="0"/>
              <a:t>使用</a:t>
            </a:r>
            <a:r>
              <a:rPr lang="en-US" altLang="zh-CN" dirty="0"/>
              <a:t>lightgbm</a:t>
            </a:r>
            <a:r>
              <a:rPr lang="zh-CN" altLang="en-US" dirty="0"/>
              <a:t>模型进行预测，并生成预测文件，以</a:t>
            </a:r>
            <a:r>
              <a:rPr lang="en-US" altLang="zh-CN" dirty="0"/>
              <a:t>CSV</a:t>
            </a:r>
            <a:r>
              <a:rPr lang="zh-CN" altLang="en-US" dirty="0"/>
              <a:t>格式保存。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19" r="4635"/>
          <a:stretch>
            <a:fillRect/>
          </a:stretch>
        </p:blipFill>
        <p:spPr>
          <a:xfrm>
            <a:off x="2333625" y="2287270"/>
            <a:ext cx="9592945" cy="3382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总结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61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 FIVE </a:t>
            </a:r>
            <a:r>
              <a:rPr lang="zh-CN" altLang="en-US" sz="2000" b="1" dirty="0" smtClean="0"/>
              <a:t>总结</a:t>
            </a:r>
            <a:endParaRPr lang="zh-CN" altLang="en-US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矩形 7"/>
          <p:cNvSpPr/>
          <p:nvPr/>
        </p:nvSpPr>
        <p:spPr>
          <a:xfrm>
            <a:off x="636270" y="459105"/>
            <a:ext cx="5780405" cy="4508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 fontAlgn="auto">
              <a:lnSpc>
                <a:spcPct val="13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赛题总结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1115" y="909955"/>
            <a:ext cx="8406765" cy="5610225"/>
          </a:xfrm>
          <a:prstGeom prst="rect">
            <a:avLst/>
          </a:prstGeom>
        </p:spPr>
        <p:txBody>
          <a:bodyPr wrap="square">
            <a:spAutoFit/>
          </a:bodyPr>
          <a:p>
            <a:pPr lvl="1" indent="457200" fontAlgn="auto">
              <a:lnSpc>
                <a:spcPct val="130000"/>
              </a:lnSpc>
            </a:pPr>
            <a:r>
              <a:rPr lang="zh-CN" b="1" dirty="0">
                <a:solidFill>
                  <a:schemeClr val="tx1"/>
                </a:solidFill>
              </a:rPr>
              <a:t>数据分析总结</a:t>
            </a:r>
            <a:endParaRPr lang="zh-CN" b="1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从上述分析来看，可以有如下结论：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客户属性：无伴侣、无家属的客户流失率较高。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服务属性：接入光纤网络、无设备保护的客户流失率较高。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客户消费属性：合同期短、电子支付方式、上网时间短的客户流失率高，此外，月费越高客户流失率越高。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几点想法：1.针对用户：现如今单身似乎是一种趋势，对于单身客户，可考虑推出某些活动增强单身客户粘性，比如参考现有的一些家庭套餐、学校套餐等，是否可以考虑“朋友圈”套餐来推广流量套餐等。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2.针对服务：设备保护力度需要提高，可以考虑与网络服务和互联网相关行业合作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3.针对客户缴费：月费越高越容易流失客户是很显而易见的，降低客户流失的目的就是提高客户留存，为了提高客户粘性，可以适当调整月费或者对于月付客户提供一些让利反馈活动。</a:t>
            </a:r>
            <a:endParaRPr lang="zh-CN" sz="1600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b="1" dirty="0">
                <a:solidFill>
                  <a:schemeClr val="tx1"/>
                </a:solidFill>
              </a:rPr>
              <a:t>预测思考</a:t>
            </a:r>
            <a:endParaRPr lang="zh-CN" b="1" dirty="0">
              <a:solidFill>
                <a:schemeClr val="tx1"/>
              </a:solidFill>
            </a:endParaRPr>
          </a:p>
          <a:p>
            <a:pPr lvl="1" indent="457200" fontAlgn="auto">
              <a:lnSpc>
                <a:spcPct val="130000"/>
              </a:lnSpc>
            </a:pPr>
            <a:r>
              <a:rPr lang="zh-CN" sz="1600" dirty="0">
                <a:solidFill>
                  <a:schemeClr val="tx1"/>
                </a:solidFill>
              </a:rPr>
              <a:t>预测结果一直只在</a:t>
            </a:r>
            <a:r>
              <a:rPr lang="en-US" altLang="zh-CN" sz="1600" dirty="0">
                <a:solidFill>
                  <a:schemeClr val="tx1"/>
                </a:solidFill>
              </a:rPr>
              <a:t>.79</a:t>
            </a:r>
            <a:r>
              <a:rPr lang="zh-CN" altLang="en-US" sz="1600" dirty="0">
                <a:solidFill>
                  <a:schemeClr val="tx1"/>
                </a:solidFill>
              </a:rPr>
              <a:t>左右徘徊，无论怎么修改参数提高幅度不大，只以</a:t>
            </a:r>
            <a:r>
              <a:rPr lang="en-US" altLang="zh-CN" sz="1600" dirty="0">
                <a:solidFill>
                  <a:schemeClr val="tx1"/>
                </a:solidFill>
              </a:rPr>
              <a:t>0.001</a:t>
            </a:r>
            <a:r>
              <a:rPr lang="zh-CN" altLang="en-US" sz="1600" dirty="0">
                <a:solidFill>
                  <a:schemeClr val="tx1"/>
                </a:solidFill>
              </a:rPr>
              <a:t>的单位浮动，换了模型之后，比如用</a:t>
            </a:r>
            <a:r>
              <a:rPr lang="en-US" altLang="zh-CN" sz="1600" dirty="0">
                <a:solidFill>
                  <a:schemeClr val="tx1"/>
                </a:solidFill>
              </a:rPr>
              <a:t>xgboost</a:t>
            </a:r>
            <a:r>
              <a:rPr lang="zh-CN" altLang="en-US" sz="1600" dirty="0">
                <a:solidFill>
                  <a:schemeClr val="tx1"/>
                </a:solidFill>
              </a:rPr>
              <a:t>准确率还下降了，故而考虑不是因为模型问题，而是数据本身的问题。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42485" y="2421370"/>
            <a:ext cx="32308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感谢聆听！</a:t>
            </a:r>
            <a:endParaRPr lang="zh-CN" altLang="en-US" sz="48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098" y="242757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赛题理解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27451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PART </a:t>
            </a:r>
            <a:r>
              <a:rPr lang="en-US" altLang="zh-CN" sz="2000" b="1" dirty="0" smtClean="0"/>
              <a:t>ONE </a:t>
            </a:r>
            <a:r>
              <a:rPr lang="zh-CN" altLang="en-US" sz="2000" b="1" dirty="0" smtClean="0"/>
              <a:t>赛题理解</a:t>
            </a:r>
            <a:endParaRPr lang="zh-CN" altLang="en-US" sz="20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2442845" y="174625"/>
            <a:ext cx="151765" cy="1708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891109" y="767021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43032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 smtClean="0">
                <a:sym typeface="+mn-ea"/>
              </a:rPr>
              <a:t>任务理解：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1041400" y="1609725"/>
            <a:ext cx="448183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30000"/>
              </a:lnSpc>
            </a:pPr>
            <a:r>
              <a:rPr sz="1600" dirty="0">
                <a:solidFill>
                  <a:schemeClr val="tx1"/>
                </a:solidFill>
                <a:latin typeface="+mn-ea"/>
              </a:rPr>
              <a:t>给定企业客户信息，建立分类模型，判断企业客户是否会流失，属于二分类问题</a:t>
            </a:r>
            <a:r>
              <a:rPr lang="zh-CN" sz="1600" dirty="0">
                <a:solidFill>
                  <a:schemeClr val="tx1"/>
                </a:solidFill>
                <a:latin typeface="+mn-ea"/>
              </a:rPr>
              <a:t>。</a:t>
            </a:r>
            <a:endParaRPr lang="zh-CN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03809" y="262886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141396" y="2704878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数据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916441" y="3353671"/>
            <a:ext cx="6550312" cy="297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30000"/>
              </a:lnSpc>
            </a:pPr>
            <a:r>
              <a:rPr sz="1600" dirty="0">
                <a:latin typeface="+mn-ea"/>
                <a:cs typeface="+mn-ea"/>
                <a:sym typeface="+mn-ea"/>
              </a:rPr>
              <a:t>1). 数据理解：对字段要理解，每个字段有什么用</a:t>
            </a:r>
            <a:endParaRPr sz="1600" dirty="0">
              <a:latin typeface="+mn-ea"/>
              <a:cs typeface="+mn-ea"/>
              <a:sym typeface="+mn-ea"/>
            </a:endParaRPr>
          </a:p>
          <a:p>
            <a:pPr indent="457200" fontAlgn="auto">
              <a:lnSpc>
                <a:spcPct val="130000"/>
              </a:lnSpc>
            </a:pPr>
            <a:r>
              <a:rPr sz="1600" dirty="0">
                <a:latin typeface="+mn-ea"/>
                <a:cs typeface="+mn-ea"/>
                <a:sym typeface="+mn-ea"/>
              </a:rPr>
              <a:t>2). 赛事提供了train、test_noLabel、samples_noLabel和submit_example这4个csv文件，对这4个文件也要清楚各是什么用；首先train是训练集，test_noLabel是无标签的测试集，submit_example是提交示例，samples_noLabel是无标签示例；起初我在查看4个文件后发现submit_example的ID就是test_noLabel的ID，所以以为测试集可以合并，然后提交的时候用samples_noLabel的预测结果去提交，在建模预测后提交结果发现并没用，</a:t>
            </a:r>
            <a:r>
              <a:rPr lang="zh-CN" sz="1600" dirty="0">
                <a:latin typeface="+mn-ea"/>
                <a:cs typeface="+mn-ea"/>
                <a:sym typeface="+mn-ea"/>
              </a:rPr>
              <a:t>所以</a:t>
            </a:r>
            <a:r>
              <a:rPr sz="1600" dirty="0">
                <a:latin typeface="+mn-ea"/>
                <a:cs typeface="+mn-ea"/>
                <a:sym typeface="+mn-ea"/>
              </a:rPr>
              <a:t>samples_noLabel</a:t>
            </a:r>
            <a:r>
              <a:rPr lang="zh-CN" sz="1600" dirty="0">
                <a:latin typeface="+mn-ea"/>
                <a:cs typeface="+mn-ea"/>
                <a:sym typeface="+mn-ea"/>
              </a:rPr>
              <a:t>这个文件并没有</a:t>
            </a:r>
            <a:r>
              <a:rPr sz="1600" dirty="0">
                <a:latin typeface="+mn-ea"/>
                <a:cs typeface="+mn-ea"/>
                <a:sym typeface="+mn-ea"/>
              </a:rPr>
              <a:t>用</a:t>
            </a:r>
            <a:r>
              <a:rPr lang="zh-CN" sz="1600" dirty="0">
                <a:latin typeface="+mn-ea"/>
                <a:cs typeface="+mn-ea"/>
                <a:sym typeface="+mn-ea"/>
              </a:rPr>
              <a:t>。</a:t>
            </a:r>
            <a:endParaRPr lang="zh-CN" sz="16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分析思路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78980" y="3069590"/>
            <a:ext cx="4129405" cy="2480945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7392035" y="3277235"/>
            <a:ext cx="378079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smtClean="0"/>
              <a:t>确定分析思路：</a:t>
            </a:r>
            <a:endParaRPr dirty="0" smtClean="0"/>
          </a:p>
          <a:p>
            <a:r>
              <a:rPr dirty="0" smtClean="0"/>
              <a:t>       1.结合给出的数据字段，可以将客户流失大致分为三个维度：客户属性、客户消费行为、服务属性。</a:t>
            </a:r>
            <a:endParaRPr dirty="0" smtClean="0"/>
          </a:p>
          <a:p>
            <a:r>
              <a:rPr dirty="0" smtClean="0"/>
              <a:t>       2.首先从单个特征依次分析其与客户流失的关系，然后对特征之间的相关性进一步探索与可视化。</a:t>
            </a:r>
            <a:endParaRPr dirty="0" smtClean="0"/>
          </a:p>
        </p:txBody>
      </p:sp>
      <p:sp>
        <p:nvSpPr>
          <p:cNvPr id="101" name="矩形 100"/>
          <p:cNvSpPr/>
          <p:nvPr/>
        </p:nvSpPr>
        <p:spPr>
          <a:xfrm>
            <a:off x="3420745" y="1571625"/>
            <a:ext cx="356552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明确分析目的：</a:t>
            </a:r>
            <a:endParaRPr lang="zh-CN" altLang="en-US" dirty="0"/>
          </a:p>
          <a:p>
            <a:pPr algn="l"/>
            <a:r>
              <a:rPr lang="zh-CN" altLang="en-US" dirty="0"/>
              <a:t>1.预测哪些用户可能流失</a:t>
            </a:r>
            <a:endParaRPr lang="zh-CN" altLang="en-US" dirty="0"/>
          </a:p>
          <a:p>
            <a:pPr algn="l"/>
            <a:r>
              <a:rPr lang="zh-CN" altLang="en-US" dirty="0"/>
              <a:t>2.可能流失的客户有哪些特征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29535" y="177165"/>
            <a:ext cx="171450" cy="165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325"/>
            <a:ext cx="270065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/>
              <a:t>PART TWO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分析思路</a:t>
            </a:r>
            <a:endParaRPr lang="zh-CN" altLang="en-US" sz="20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945" y="1370965"/>
            <a:ext cx="9042400" cy="411670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619375" y="177165"/>
            <a:ext cx="171450" cy="165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325"/>
            <a:ext cx="279082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/>
              <a:t>PART </a:t>
            </a:r>
            <a:r>
              <a:rPr lang="en-US" altLang="zh-CN" sz="2000" b="1" dirty="0" smtClean="0"/>
              <a:t>TWO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分析思路</a:t>
            </a:r>
            <a:endParaRPr lang="zh-CN" altLang="en-US" sz="20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098" y="234629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数据分析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9024" y="869168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读取数据并查看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029710" y="1392555"/>
            <a:ext cx="578040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auto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包括对数据类型的查看、检查数据集的缺失值情况、空值情况等。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Freeform 36"/>
          <p:cNvSpPr/>
          <p:nvPr/>
        </p:nvSpPr>
        <p:spPr bwMode="auto">
          <a:xfrm>
            <a:off x="8990330" y="4460875"/>
            <a:ext cx="278130" cy="238125"/>
          </a:xfrm>
          <a:custGeom>
            <a:avLst/>
            <a:gdLst>
              <a:gd name="T0" fmla="*/ 109 w 130"/>
              <a:gd name="T1" fmla="*/ 10 h 111"/>
              <a:gd name="T2" fmla="*/ 90 w 130"/>
              <a:gd name="T3" fmla="*/ 1 h 111"/>
              <a:gd name="T4" fmla="*/ 63 w 130"/>
              <a:gd name="T5" fmla="*/ 28 h 111"/>
              <a:gd name="T6" fmla="*/ 64 w 130"/>
              <a:gd name="T7" fmla="*/ 35 h 111"/>
              <a:gd name="T8" fmla="*/ 9 w 130"/>
              <a:gd name="T9" fmla="*/ 4 h 111"/>
              <a:gd name="T10" fmla="*/ 6 w 130"/>
              <a:gd name="T11" fmla="*/ 19 h 111"/>
              <a:gd name="T12" fmla="*/ 18 w 130"/>
              <a:gd name="T13" fmla="*/ 42 h 111"/>
              <a:gd name="T14" fmla="*/ 6 w 130"/>
              <a:gd name="T15" fmla="*/ 39 h 111"/>
              <a:gd name="T16" fmla="*/ 6 w 130"/>
              <a:gd name="T17" fmla="*/ 39 h 111"/>
              <a:gd name="T18" fmla="*/ 27 w 130"/>
              <a:gd name="T19" fmla="*/ 67 h 111"/>
              <a:gd name="T20" fmla="*/ 20 w 130"/>
              <a:gd name="T21" fmla="*/ 68 h 111"/>
              <a:gd name="T22" fmla="*/ 15 w 130"/>
              <a:gd name="T23" fmla="*/ 67 h 111"/>
              <a:gd name="T24" fmla="*/ 40 w 130"/>
              <a:gd name="T25" fmla="*/ 87 h 111"/>
              <a:gd name="T26" fmla="*/ 7 w 130"/>
              <a:gd name="T27" fmla="*/ 99 h 111"/>
              <a:gd name="T28" fmla="*/ 0 w 130"/>
              <a:gd name="T29" fmla="*/ 99 h 111"/>
              <a:gd name="T30" fmla="*/ 41 w 130"/>
              <a:gd name="T31" fmla="*/ 111 h 111"/>
              <a:gd name="T32" fmla="*/ 116 w 130"/>
              <a:gd name="T33" fmla="*/ 32 h 111"/>
              <a:gd name="T34" fmla="*/ 116 w 130"/>
              <a:gd name="T35" fmla="*/ 29 h 111"/>
              <a:gd name="T36" fmla="*/ 130 w 130"/>
              <a:gd name="T37" fmla="*/ 14 h 111"/>
              <a:gd name="T38" fmla="*/ 114 w 130"/>
              <a:gd name="T39" fmla="*/ 18 h 111"/>
              <a:gd name="T40" fmla="*/ 126 w 130"/>
              <a:gd name="T41" fmla="*/ 3 h 111"/>
              <a:gd name="T42" fmla="*/ 109 w 130"/>
              <a:gd name="T43" fmla="*/ 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0" h="111">
                <a:moveTo>
                  <a:pt x="109" y="10"/>
                </a:moveTo>
                <a:cubicBezTo>
                  <a:pt x="104" y="4"/>
                  <a:pt x="97" y="1"/>
                  <a:pt x="90" y="1"/>
                </a:cubicBezTo>
                <a:cubicBezTo>
                  <a:pt x="75" y="0"/>
                  <a:pt x="63" y="13"/>
                  <a:pt x="63" y="28"/>
                </a:cubicBezTo>
                <a:cubicBezTo>
                  <a:pt x="63" y="30"/>
                  <a:pt x="64" y="33"/>
                  <a:pt x="64" y="35"/>
                </a:cubicBezTo>
                <a:cubicBezTo>
                  <a:pt x="42" y="33"/>
                  <a:pt x="22" y="22"/>
                  <a:pt x="9" y="4"/>
                </a:cubicBezTo>
                <a:cubicBezTo>
                  <a:pt x="7" y="9"/>
                  <a:pt x="6" y="13"/>
                  <a:pt x="6" y="19"/>
                </a:cubicBezTo>
                <a:cubicBezTo>
                  <a:pt x="6" y="28"/>
                  <a:pt x="10" y="37"/>
                  <a:pt x="18" y="42"/>
                </a:cubicBezTo>
                <a:cubicBezTo>
                  <a:pt x="13" y="42"/>
                  <a:pt x="9" y="41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53"/>
                  <a:pt x="15" y="64"/>
                  <a:pt x="27" y="67"/>
                </a:cubicBezTo>
                <a:cubicBezTo>
                  <a:pt x="25" y="68"/>
                  <a:pt x="22" y="68"/>
                  <a:pt x="20" y="68"/>
                </a:cubicBezTo>
                <a:cubicBezTo>
                  <a:pt x="18" y="68"/>
                  <a:pt x="16" y="68"/>
                  <a:pt x="15" y="67"/>
                </a:cubicBezTo>
                <a:cubicBezTo>
                  <a:pt x="18" y="79"/>
                  <a:pt x="28" y="87"/>
                  <a:pt x="40" y="87"/>
                </a:cubicBezTo>
                <a:cubicBezTo>
                  <a:pt x="31" y="95"/>
                  <a:pt x="19" y="99"/>
                  <a:pt x="7" y="99"/>
                </a:cubicBezTo>
                <a:cubicBezTo>
                  <a:pt x="5" y="99"/>
                  <a:pt x="2" y="99"/>
                  <a:pt x="0" y="99"/>
                </a:cubicBezTo>
                <a:cubicBezTo>
                  <a:pt x="12" y="107"/>
                  <a:pt x="26" y="111"/>
                  <a:pt x="41" y="111"/>
                </a:cubicBezTo>
                <a:cubicBezTo>
                  <a:pt x="90" y="111"/>
                  <a:pt x="116" y="69"/>
                  <a:pt x="116" y="32"/>
                </a:cubicBezTo>
                <a:cubicBezTo>
                  <a:pt x="116" y="31"/>
                  <a:pt x="116" y="30"/>
                  <a:pt x="116" y="29"/>
                </a:cubicBezTo>
                <a:cubicBezTo>
                  <a:pt x="122" y="25"/>
                  <a:pt x="126" y="20"/>
                  <a:pt x="130" y="14"/>
                </a:cubicBezTo>
                <a:cubicBezTo>
                  <a:pt x="125" y="16"/>
                  <a:pt x="120" y="18"/>
                  <a:pt x="114" y="18"/>
                </a:cubicBezTo>
                <a:cubicBezTo>
                  <a:pt x="120" y="15"/>
                  <a:pt x="124" y="10"/>
                  <a:pt x="126" y="3"/>
                </a:cubicBezTo>
                <a:cubicBezTo>
                  <a:pt x="121" y="6"/>
                  <a:pt x="115" y="9"/>
                  <a:pt x="10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0523"/>
            <a:ext cx="274574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/>
              <a:t>PART THREE </a:t>
            </a:r>
            <a:r>
              <a:rPr lang="zh-CN" altLang="en-US" sz="2000" b="1" dirty="0" smtClean="0"/>
              <a:t>数据分析</a:t>
            </a:r>
            <a:endParaRPr lang="zh-CN" altLang="en-US" sz="2000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2675255" y="147955"/>
            <a:ext cx="207645" cy="2241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0" y="2411095"/>
            <a:ext cx="8712200" cy="3435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655" y="5627370"/>
            <a:ext cx="6728460" cy="35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2705</Words>
  <Application>WPS 演示</Application>
  <PresentationFormat>宽屏</PresentationFormat>
  <Paragraphs>203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Segoe UI Light</vt:lpstr>
      <vt:lpstr>Segoe UI Light</vt:lpstr>
      <vt:lpstr>微软雅黑</vt:lpstr>
      <vt:lpstr>华文楷体</vt:lpstr>
      <vt:lpstr>Segoe UI</vt:lpstr>
      <vt:lpstr>Arial Unicode MS</vt:lpstr>
      <vt:lpstr>Calibri</vt:lpstr>
      <vt:lpstr>Impact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dc:description>12sc.taobao.com</dc:description>
  <dc:subject>12sc.taobao.com</dc:subject>
  <cp:category>锐旗设计；https://9ppt.taobao.com</cp:category>
  <cp:lastModifiedBy>心有林夕</cp:lastModifiedBy>
  <cp:revision>72</cp:revision>
  <dcterms:created xsi:type="dcterms:W3CDTF">2015-08-18T02:51:00Z</dcterms:created>
  <dcterms:modified xsi:type="dcterms:W3CDTF">2020-12-07T12:57:38Z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