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1"/>
  </p:notesMasterIdLst>
  <p:sldIdLst>
    <p:sldId id="289" r:id="rId3"/>
    <p:sldId id="271" r:id="rId4"/>
    <p:sldId id="290" r:id="rId5"/>
    <p:sldId id="282" r:id="rId6"/>
    <p:sldId id="292" r:id="rId7"/>
    <p:sldId id="298" r:id="rId8"/>
    <p:sldId id="272" r:id="rId9"/>
    <p:sldId id="293" r:id="rId10"/>
    <p:sldId id="294" r:id="rId11"/>
    <p:sldId id="296" r:id="rId12"/>
    <p:sldId id="297" r:id="rId13"/>
    <p:sldId id="284" r:id="rId14"/>
    <p:sldId id="273" r:id="rId15"/>
    <p:sldId id="299" r:id="rId16"/>
    <p:sldId id="300" r:id="rId17"/>
    <p:sldId id="301" r:id="rId18"/>
    <p:sldId id="308" r:id="rId19"/>
    <p:sldId id="306" r:id="rId20"/>
    <p:sldId id="305" r:id="rId21"/>
    <p:sldId id="307" r:id="rId22"/>
    <p:sldId id="309" r:id="rId23"/>
    <p:sldId id="302" r:id="rId24"/>
    <p:sldId id="303" r:id="rId25"/>
    <p:sldId id="304" r:id="rId26"/>
    <p:sldId id="310" r:id="rId27"/>
    <p:sldId id="311" r:id="rId28"/>
    <p:sldId id="275" r:id="rId29"/>
    <p:sldId id="291"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591A897-2488-4AE0-9649-B470CB5A934D}">
          <p14:sldIdLst>
            <p14:sldId id="289"/>
            <p14:sldId id="271"/>
            <p14:sldId id="290"/>
            <p14:sldId id="282"/>
            <p14:sldId id="292"/>
            <p14:sldId id="298"/>
            <p14:sldId id="272"/>
            <p14:sldId id="293"/>
            <p14:sldId id="294"/>
            <p14:sldId id="296"/>
            <p14:sldId id="297"/>
            <p14:sldId id="284"/>
            <p14:sldId id="273"/>
            <p14:sldId id="299"/>
            <p14:sldId id="300"/>
            <p14:sldId id="301"/>
            <p14:sldId id="308"/>
            <p14:sldId id="306"/>
            <p14:sldId id="305"/>
            <p14:sldId id="307"/>
            <p14:sldId id="309"/>
            <p14:sldId id="302"/>
            <p14:sldId id="303"/>
            <p14:sldId id="304"/>
            <p14:sldId id="310"/>
            <p14:sldId id="311"/>
            <p14:sldId id="275"/>
            <p14:sldId id="29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4BC"/>
    <a:srgbClr val="131426"/>
    <a:srgbClr val="E74C2E"/>
    <a:srgbClr val="333F50"/>
    <a:srgbClr val="F7D9D3"/>
    <a:srgbClr val="6E6C67"/>
    <a:srgbClr val="7F82BF"/>
    <a:srgbClr val="F8CDC4"/>
    <a:srgbClr val="F3A595"/>
    <a:srgbClr val="EA8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02" autoAdjust="0"/>
    <p:restoredTop sz="92543" autoAdjust="0"/>
  </p:normalViewPr>
  <p:slideViewPr>
    <p:cSldViewPr snapToGrid="0">
      <p:cViewPr varScale="1">
        <p:scale>
          <a:sx n="79" d="100"/>
          <a:sy n="79" d="100"/>
        </p:scale>
        <p:origin x="1118"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79BC3-7F3D-48AF-B3B5-B3739F8935B9}" type="datetimeFigureOut">
              <a:rPr lang="zh-CN" altLang="en-US" smtClean="0"/>
              <a:t>2020/12/6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5C117-C0D3-478F-A650-DDB9633867FD}" type="slidenum">
              <a:rPr lang="zh-CN" altLang="en-US" smtClean="0"/>
              <a:t>‹#›</a:t>
            </a:fld>
            <a:endParaRPr lang="zh-CN" altLang="en-US"/>
          </a:p>
        </p:txBody>
      </p:sp>
    </p:spTree>
    <p:extLst>
      <p:ext uri="{BB962C8B-B14F-4D97-AF65-F5344CB8AC3E}">
        <p14:creationId xmlns:p14="http://schemas.microsoft.com/office/powerpoint/2010/main" val="4102833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a:t>
            </a:fld>
            <a:endParaRPr lang="zh-CN" altLang="en-US"/>
          </a:p>
        </p:txBody>
      </p:sp>
    </p:spTree>
    <p:extLst>
      <p:ext uri="{BB962C8B-B14F-4D97-AF65-F5344CB8AC3E}">
        <p14:creationId xmlns:p14="http://schemas.microsoft.com/office/powerpoint/2010/main" val="579504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10</a:t>
            </a:fld>
            <a:endParaRPr lang="zh-CN" altLang="en-US"/>
          </a:p>
        </p:txBody>
      </p:sp>
    </p:spTree>
    <p:extLst>
      <p:ext uri="{BB962C8B-B14F-4D97-AF65-F5344CB8AC3E}">
        <p14:creationId xmlns:p14="http://schemas.microsoft.com/office/powerpoint/2010/main" val="2647533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11</a:t>
            </a:fld>
            <a:endParaRPr lang="zh-CN" altLang="en-US"/>
          </a:p>
        </p:txBody>
      </p:sp>
    </p:spTree>
    <p:extLst>
      <p:ext uri="{BB962C8B-B14F-4D97-AF65-F5344CB8AC3E}">
        <p14:creationId xmlns:p14="http://schemas.microsoft.com/office/powerpoint/2010/main" val="2916650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12</a:t>
            </a:fld>
            <a:endParaRPr lang="zh-CN" altLang="en-US"/>
          </a:p>
        </p:txBody>
      </p:sp>
    </p:spTree>
    <p:extLst>
      <p:ext uri="{BB962C8B-B14F-4D97-AF65-F5344CB8AC3E}">
        <p14:creationId xmlns:p14="http://schemas.microsoft.com/office/powerpoint/2010/main" val="2889031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13</a:t>
            </a:fld>
            <a:endParaRPr lang="zh-CN" altLang="en-US"/>
          </a:p>
        </p:txBody>
      </p:sp>
    </p:spTree>
    <p:extLst>
      <p:ext uri="{BB962C8B-B14F-4D97-AF65-F5344CB8AC3E}">
        <p14:creationId xmlns:p14="http://schemas.microsoft.com/office/powerpoint/2010/main" val="4055658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14</a:t>
            </a:fld>
            <a:endParaRPr lang="zh-CN" altLang="en-US"/>
          </a:p>
        </p:txBody>
      </p:sp>
    </p:spTree>
    <p:extLst>
      <p:ext uri="{BB962C8B-B14F-4D97-AF65-F5344CB8AC3E}">
        <p14:creationId xmlns:p14="http://schemas.microsoft.com/office/powerpoint/2010/main" val="3594833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16</a:t>
            </a:fld>
            <a:endParaRPr lang="zh-CN" altLang="en-US"/>
          </a:p>
        </p:txBody>
      </p:sp>
    </p:spTree>
    <p:extLst>
      <p:ext uri="{BB962C8B-B14F-4D97-AF65-F5344CB8AC3E}">
        <p14:creationId xmlns:p14="http://schemas.microsoft.com/office/powerpoint/2010/main" val="4155715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18</a:t>
            </a:fld>
            <a:endParaRPr lang="zh-CN" altLang="en-US"/>
          </a:p>
        </p:txBody>
      </p:sp>
    </p:spTree>
    <p:extLst>
      <p:ext uri="{BB962C8B-B14F-4D97-AF65-F5344CB8AC3E}">
        <p14:creationId xmlns:p14="http://schemas.microsoft.com/office/powerpoint/2010/main" val="107520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19</a:t>
            </a:fld>
            <a:endParaRPr lang="zh-CN" altLang="en-US"/>
          </a:p>
        </p:txBody>
      </p:sp>
    </p:spTree>
    <p:extLst>
      <p:ext uri="{BB962C8B-B14F-4D97-AF65-F5344CB8AC3E}">
        <p14:creationId xmlns:p14="http://schemas.microsoft.com/office/powerpoint/2010/main" val="2615568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20</a:t>
            </a:fld>
            <a:endParaRPr lang="zh-CN" altLang="en-US"/>
          </a:p>
        </p:txBody>
      </p:sp>
    </p:spTree>
    <p:extLst>
      <p:ext uri="{BB962C8B-B14F-4D97-AF65-F5344CB8AC3E}">
        <p14:creationId xmlns:p14="http://schemas.microsoft.com/office/powerpoint/2010/main" val="1683553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22</a:t>
            </a:fld>
            <a:endParaRPr lang="zh-CN" altLang="en-US"/>
          </a:p>
        </p:txBody>
      </p:sp>
    </p:spTree>
    <p:extLst>
      <p:ext uri="{BB962C8B-B14F-4D97-AF65-F5344CB8AC3E}">
        <p14:creationId xmlns:p14="http://schemas.microsoft.com/office/powerpoint/2010/main" val="1798621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2</a:t>
            </a:fld>
            <a:endParaRPr lang="zh-CN" altLang="en-US"/>
          </a:p>
        </p:txBody>
      </p:sp>
    </p:spTree>
    <p:extLst>
      <p:ext uri="{BB962C8B-B14F-4D97-AF65-F5344CB8AC3E}">
        <p14:creationId xmlns:p14="http://schemas.microsoft.com/office/powerpoint/2010/main" val="3781604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23</a:t>
            </a:fld>
            <a:endParaRPr lang="zh-CN" altLang="en-US"/>
          </a:p>
        </p:txBody>
      </p:sp>
    </p:spTree>
    <p:extLst>
      <p:ext uri="{BB962C8B-B14F-4D97-AF65-F5344CB8AC3E}">
        <p14:creationId xmlns:p14="http://schemas.microsoft.com/office/powerpoint/2010/main" val="3930910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24</a:t>
            </a:fld>
            <a:endParaRPr lang="zh-CN" altLang="en-US"/>
          </a:p>
        </p:txBody>
      </p:sp>
    </p:spTree>
    <p:extLst>
      <p:ext uri="{BB962C8B-B14F-4D97-AF65-F5344CB8AC3E}">
        <p14:creationId xmlns:p14="http://schemas.microsoft.com/office/powerpoint/2010/main" val="17307462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27</a:t>
            </a:fld>
            <a:endParaRPr lang="zh-CN" altLang="en-US"/>
          </a:p>
        </p:txBody>
      </p:sp>
    </p:spTree>
    <p:extLst>
      <p:ext uri="{BB962C8B-B14F-4D97-AF65-F5344CB8AC3E}">
        <p14:creationId xmlns:p14="http://schemas.microsoft.com/office/powerpoint/2010/main" val="36661301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28</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077736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3</a:t>
            </a:fld>
            <a:endParaRPr lang="zh-CN" altLang="en-US"/>
          </a:p>
        </p:txBody>
      </p:sp>
    </p:spTree>
    <p:extLst>
      <p:ext uri="{BB962C8B-B14F-4D97-AF65-F5344CB8AC3E}">
        <p14:creationId xmlns:p14="http://schemas.microsoft.com/office/powerpoint/2010/main" val="3147734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4</a:t>
            </a:fld>
            <a:endParaRPr lang="zh-CN" altLang="en-US"/>
          </a:p>
        </p:txBody>
      </p:sp>
    </p:spTree>
    <p:extLst>
      <p:ext uri="{BB962C8B-B14F-4D97-AF65-F5344CB8AC3E}">
        <p14:creationId xmlns:p14="http://schemas.microsoft.com/office/powerpoint/2010/main" val="2722659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5</a:t>
            </a:fld>
            <a:endParaRPr lang="zh-CN" altLang="en-US"/>
          </a:p>
        </p:txBody>
      </p:sp>
    </p:spTree>
    <p:extLst>
      <p:ext uri="{BB962C8B-B14F-4D97-AF65-F5344CB8AC3E}">
        <p14:creationId xmlns:p14="http://schemas.microsoft.com/office/powerpoint/2010/main" val="2019896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6</a:t>
            </a:fld>
            <a:endParaRPr lang="zh-CN" altLang="en-US"/>
          </a:p>
        </p:txBody>
      </p:sp>
    </p:spTree>
    <p:extLst>
      <p:ext uri="{BB962C8B-B14F-4D97-AF65-F5344CB8AC3E}">
        <p14:creationId xmlns:p14="http://schemas.microsoft.com/office/powerpoint/2010/main" val="574741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7</a:t>
            </a:fld>
            <a:endParaRPr lang="zh-CN" altLang="en-US"/>
          </a:p>
        </p:txBody>
      </p:sp>
    </p:spTree>
    <p:extLst>
      <p:ext uri="{BB962C8B-B14F-4D97-AF65-F5344CB8AC3E}">
        <p14:creationId xmlns:p14="http://schemas.microsoft.com/office/powerpoint/2010/main" val="455873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8</a:t>
            </a:fld>
            <a:endParaRPr lang="zh-CN" altLang="en-US"/>
          </a:p>
        </p:txBody>
      </p:sp>
    </p:spTree>
    <p:extLst>
      <p:ext uri="{BB962C8B-B14F-4D97-AF65-F5344CB8AC3E}">
        <p14:creationId xmlns:p14="http://schemas.microsoft.com/office/powerpoint/2010/main" val="624670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9</a:t>
            </a:fld>
            <a:endParaRPr lang="zh-CN" altLang="en-US"/>
          </a:p>
        </p:txBody>
      </p:sp>
    </p:spTree>
    <p:extLst>
      <p:ext uri="{BB962C8B-B14F-4D97-AF65-F5344CB8AC3E}">
        <p14:creationId xmlns:p14="http://schemas.microsoft.com/office/powerpoint/2010/main" val="1195422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2020/12/6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2133048307"/>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2020/12/6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820067952"/>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2020/12/6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3409814378"/>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3850630"/>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91024771"/>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01399940"/>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67254075"/>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2020/12/6</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8487932"/>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2020/12/6</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38696693"/>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2020/12/6</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55390459"/>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76795374"/>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2020/12/6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3485818235"/>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8701721"/>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67431777"/>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73303095"/>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2020/12/6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443734407"/>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1B39401-49A5-4516-A68F-54744A6B47CE}" type="datetimeFigureOut">
              <a:rPr lang="zh-CN" altLang="en-US" smtClean="0"/>
              <a:t>2020/12/6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977011377"/>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1B39401-49A5-4516-A68F-54744A6B47CE}" type="datetimeFigureOut">
              <a:rPr lang="zh-CN" altLang="en-US" smtClean="0"/>
              <a:t>2020/12/6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4266359399"/>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1B39401-49A5-4516-A68F-54744A6B47CE}" type="datetimeFigureOut">
              <a:rPr lang="zh-CN" altLang="en-US" smtClean="0"/>
              <a:t>2020/12/6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368918718"/>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B39401-49A5-4516-A68F-54744A6B47CE}" type="datetimeFigureOut">
              <a:rPr lang="zh-CN" altLang="en-US" smtClean="0"/>
              <a:t>2020/12/6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3133636637"/>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1B39401-49A5-4516-A68F-54744A6B47CE}" type="datetimeFigureOut">
              <a:rPr lang="zh-CN" altLang="en-US" smtClean="0"/>
              <a:t>2020/12/6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1765802205"/>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1B39401-49A5-4516-A68F-54744A6B47CE}" type="datetimeFigureOut">
              <a:rPr lang="zh-CN" altLang="en-US" smtClean="0"/>
              <a:t>2020/12/6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1353271155"/>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39401-49A5-4516-A68F-54744A6B47CE}" type="datetimeFigureOut">
              <a:rPr lang="zh-CN" altLang="en-US" smtClean="0"/>
              <a:t>2020/12/6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9A888-F0A6-497F-A203-744BF10280CF}" type="slidenum">
              <a:rPr lang="zh-CN" altLang="en-US" smtClean="0"/>
              <a:t>‹#›</a:t>
            </a:fld>
            <a:endParaRPr lang="zh-CN" altLang="en-US"/>
          </a:p>
        </p:txBody>
      </p:sp>
      <p:sp>
        <p:nvSpPr>
          <p:cNvPr id="7" name="矩形 6"/>
          <p:cNvSpPr/>
          <p:nvPr userDrawn="1"/>
        </p:nvSpPr>
        <p:spPr>
          <a:xfrm>
            <a:off x="0"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45605"/>
            <a:ext cx="12191999" cy="4190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userDrawn="1"/>
        </p:nvSpPr>
        <p:spPr>
          <a:xfrm>
            <a:off x="-1" y="6445605"/>
            <a:ext cx="1062446" cy="41909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91827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2020/12/6</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755446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9300"/>
            <a:ext cx="12192000" cy="14478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9" name="流程图: 手动输入 18"/>
          <p:cNvSpPr/>
          <p:nvPr/>
        </p:nvSpPr>
        <p:spPr>
          <a:xfrm rot="5400000">
            <a:off x="3884295" y="-410847"/>
            <a:ext cx="609602" cy="837819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0 h 10791"/>
              <a:gd name="connsiteX1" fmla="*/ 10000 w 10000"/>
              <a:gd name="connsiteY1" fmla="*/ 791 h 10791"/>
              <a:gd name="connsiteX2" fmla="*/ 10000 w 10000"/>
              <a:gd name="connsiteY2" fmla="*/ 10791 h 10791"/>
              <a:gd name="connsiteX3" fmla="*/ 0 w 10000"/>
              <a:gd name="connsiteY3" fmla="*/ 10791 h 10791"/>
              <a:gd name="connsiteX4" fmla="*/ 0 w 10000"/>
              <a:gd name="connsiteY4" fmla="*/ 0 h 10791"/>
              <a:gd name="connsiteX0" fmla="*/ 0 w 10000"/>
              <a:gd name="connsiteY0" fmla="*/ 0 h 10791"/>
              <a:gd name="connsiteX1" fmla="*/ 10000 w 10000"/>
              <a:gd name="connsiteY1" fmla="*/ 325 h 10791"/>
              <a:gd name="connsiteX2" fmla="*/ 10000 w 10000"/>
              <a:gd name="connsiteY2" fmla="*/ 10791 h 10791"/>
              <a:gd name="connsiteX3" fmla="*/ 0 w 10000"/>
              <a:gd name="connsiteY3" fmla="*/ 10791 h 10791"/>
              <a:gd name="connsiteX4" fmla="*/ 0 w 10000"/>
              <a:gd name="connsiteY4" fmla="*/ 0 h 10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791">
                <a:moveTo>
                  <a:pt x="0" y="0"/>
                </a:moveTo>
                <a:lnTo>
                  <a:pt x="10000" y="325"/>
                </a:lnTo>
                <a:lnTo>
                  <a:pt x="10000" y="10791"/>
                </a:lnTo>
                <a:lnTo>
                  <a:pt x="0" y="10791"/>
                </a:lnTo>
                <a:lnTo>
                  <a:pt x="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流程图: 手动输入 21"/>
          <p:cNvSpPr/>
          <p:nvPr/>
        </p:nvSpPr>
        <p:spPr>
          <a:xfrm rot="16200000" flipH="1">
            <a:off x="9870952" y="1762006"/>
            <a:ext cx="609847" cy="403225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52"/>
              <a:gd name="connsiteY0" fmla="*/ 481 h 10000"/>
              <a:gd name="connsiteX1" fmla="*/ 10052 w 10052"/>
              <a:gd name="connsiteY1" fmla="*/ 0 h 10000"/>
              <a:gd name="connsiteX2" fmla="*/ 10052 w 10052"/>
              <a:gd name="connsiteY2" fmla="*/ 10000 h 10000"/>
              <a:gd name="connsiteX3" fmla="*/ 52 w 10052"/>
              <a:gd name="connsiteY3" fmla="*/ 10000 h 10000"/>
              <a:gd name="connsiteX4" fmla="*/ 0 w 10052"/>
              <a:gd name="connsiteY4" fmla="*/ 481 h 10000"/>
              <a:gd name="connsiteX0" fmla="*/ 30 w 10004"/>
              <a:gd name="connsiteY0" fmla="*/ 643 h 10000"/>
              <a:gd name="connsiteX1" fmla="*/ 10004 w 10004"/>
              <a:gd name="connsiteY1" fmla="*/ 0 h 10000"/>
              <a:gd name="connsiteX2" fmla="*/ 10004 w 10004"/>
              <a:gd name="connsiteY2" fmla="*/ 10000 h 10000"/>
              <a:gd name="connsiteX3" fmla="*/ 4 w 10004"/>
              <a:gd name="connsiteY3" fmla="*/ 10000 h 10000"/>
              <a:gd name="connsiteX4" fmla="*/ 30 w 10004"/>
              <a:gd name="connsiteY4" fmla="*/ 643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 h="10000">
                <a:moveTo>
                  <a:pt x="30" y="643"/>
                </a:moveTo>
                <a:lnTo>
                  <a:pt x="10004" y="0"/>
                </a:lnTo>
                <a:lnTo>
                  <a:pt x="10004" y="10000"/>
                </a:lnTo>
                <a:lnTo>
                  <a:pt x="4" y="10000"/>
                </a:lnTo>
                <a:cubicBezTo>
                  <a:pt x="-13" y="6827"/>
                  <a:pt x="47" y="3816"/>
                  <a:pt x="30" y="643"/>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TextBox 22"/>
          <p:cNvSpPr txBox="1"/>
          <p:nvPr/>
        </p:nvSpPr>
        <p:spPr>
          <a:xfrm>
            <a:off x="1326816" y="2332225"/>
            <a:ext cx="5109092" cy="830997"/>
          </a:xfrm>
          <a:prstGeom prst="rect">
            <a:avLst/>
          </a:prstGeom>
          <a:noFill/>
        </p:spPr>
        <p:txBody>
          <a:bodyPr wrap="none">
            <a:spAutoFit/>
          </a:bodyPr>
          <a:lstStyle/>
          <a:p>
            <a:pPr algn="ctr">
              <a:defRPr/>
            </a:pPr>
            <a:r>
              <a:rPr lang="zh-CN" altLang="en-US" sz="4800" b="1" dirty="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数据挖掘竞赛报告</a:t>
            </a:r>
          </a:p>
        </p:txBody>
      </p:sp>
      <p:sp>
        <p:nvSpPr>
          <p:cNvPr id="24" name="TextBox 23"/>
          <p:cNvSpPr txBox="1"/>
          <p:nvPr/>
        </p:nvSpPr>
        <p:spPr>
          <a:xfrm>
            <a:off x="1202707" y="3532413"/>
            <a:ext cx="5333511" cy="461665"/>
          </a:xfrm>
          <a:prstGeom prst="rect">
            <a:avLst/>
          </a:prstGeom>
          <a:noFill/>
        </p:spPr>
        <p:txBody>
          <a:bodyPr wrap="none">
            <a:spAutoFit/>
          </a:bodyPr>
          <a:lstStyle/>
          <a:p>
            <a:pPr algn="ctr">
              <a:defRPr/>
            </a:pPr>
            <a:r>
              <a:rPr lang="zh-CN" altLang="en-US" sz="2400" dirty="0">
                <a:solidFill>
                  <a:schemeClr val="bg1"/>
                </a:solidFill>
                <a:latin typeface="微软雅黑" pitchFamily="34" charset="-122"/>
                <a:ea typeface="微软雅黑" pitchFamily="34" charset="-122"/>
              </a:rPr>
              <a:t>管理科学与工程专业        </a:t>
            </a:r>
            <a:r>
              <a:rPr lang="en-US" altLang="zh-CN" sz="2400" dirty="0">
                <a:solidFill>
                  <a:schemeClr val="bg1"/>
                </a:solidFill>
                <a:latin typeface="微软雅黑" pitchFamily="34" charset="-122"/>
                <a:ea typeface="微软雅黑" pitchFamily="34" charset="-122"/>
              </a:rPr>
              <a:t>2020</a:t>
            </a:r>
            <a:r>
              <a:rPr lang="zh-CN" altLang="en-US" sz="2400" dirty="0">
                <a:solidFill>
                  <a:schemeClr val="bg1"/>
                </a:solidFill>
                <a:latin typeface="微软雅黑" pitchFamily="34" charset="-122"/>
                <a:ea typeface="微软雅黑" pitchFamily="34" charset="-122"/>
              </a:rPr>
              <a:t>级徐驰</a:t>
            </a:r>
          </a:p>
        </p:txBody>
      </p:sp>
      <p:sp>
        <p:nvSpPr>
          <p:cNvPr id="25" name="TextBox 24"/>
          <p:cNvSpPr txBox="1"/>
          <p:nvPr/>
        </p:nvSpPr>
        <p:spPr>
          <a:xfrm>
            <a:off x="8159750" y="4255703"/>
            <a:ext cx="3802525" cy="307777"/>
          </a:xfrm>
          <a:prstGeom prst="rect">
            <a:avLst/>
          </a:prstGeom>
          <a:noFill/>
        </p:spPr>
        <p:txBody>
          <a:bodyPr wrap="square" rtlCol="0">
            <a:spAutoFit/>
          </a:bodyPr>
          <a:lstStyle/>
          <a:p>
            <a:pPr fontAlgn="base">
              <a:spcBef>
                <a:spcPct val="0"/>
              </a:spcBef>
              <a:spcAft>
                <a:spcPct val="0"/>
              </a:spcAft>
            </a:pPr>
            <a:endParaRPr lang="zh-CN" altLang="en-US" sz="1400" spc="300"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1472740" y="2307933"/>
            <a:ext cx="4793441" cy="0"/>
          </a:xfrm>
          <a:prstGeom prst="line">
            <a:avLst/>
          </a:prstGeom>
          <a:noFill/>
          <a:ln w="9525" cap="flat" cmpd="sng" algn="ctr">
            <a:solidFill>
              <a:sysClr val="window" lastClr="FFFFFF"/>
            </a:solidFill>
            <a:prstDash val="solid"/>
          </a:ln>
          <a:effectLst/>
        </p:spPr>
      </p:cxnSp>
      <p:cxnSp>
        <p:nvCxnSpPr>
          <p:cNvPr id="27" name="直接连接符 26"/>
          <p:cNvCxnSpPr/>
          <p:nvPr/>
        </p:nvCxnSpPr>
        <p:spPr>
          <a:xfrm>
            <a:off x="1525378" y="3155199"/>
            <a:ext cx="4793796" cy="0"/>
          </a:xfrm>
          <a:prstGeom prst="line">
            <a:avLst/>
          </a:prstGeom>
          <a:noFill/>
          <a:ln w="9525" cap="flat" cmpd="sng" algn="ctr">
            <a:solidFill>
              <a:sysClr val="window" lastClr="FFFFFF"/>
            </a:solidFill>
            <a:prstDash val="solid"/>
          </a:ln>
          <a:effectLst/>
        </p:spPr>
      </p:cxnSp>
    </p:spTree>
    <p:extLst>
      <p:ext uri="{BB962C8B-B14F-4D97-AF65-F5344CB8AC3E}">
        <p14:creationId xmlns:p14="http://schemas.microsoft.com/office/powerpoint/2010/main" val="3502828255"/>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0-#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250" fill="hold"/>
                                        <p:tgtEl>
                                          <p:spTgt spid="19"/>
                                        </p:tgtEl>
                                        <p:attrNameLst>
                                          <p:attrName>ppt_x</p:attrName>
                                        </p:attrNameLst>
                                      </p:cBhvr>
                                      <p:tavLst>
                                        <p:tav tm="0">
                                          <p:val>
                                            <p:strVal val="0-#ppt_w/2"/>
                                          </p:val>
                                        </p:tav>
                                        <p:tav tm="100000">
                                          <p:val>
                                            <p:strVal val="#ppt_x"/>
                                          </p:val>
                                        </p:tav>
                                      </p:tavLst>
                                    </p:anim>
                                    <p:anim calcmode="lin" valueType="num">
                                      <p:cBhvr additive="base">
                                        <p:cTn id="13" dur="250" fill="hold"/>
                                        <p:tgtEl>
                                          <p:spTgt spid="19"/>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15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250" fill="hold"/>
                                        <p:tgtEl>
                                          <p:spTgt spid="22"/>
                                        </p:tgtEl>
                                        <p:attrNameLst>
                                          <p:attrName>ppt_x</p:attrName>
                                        </p:attrNameLst>
                                      </p:cBhvr>
                                      <p:tavLst>
                                        <p:tav tm="0">
                                          <p:val>
                                            <p:strVal val="1+#ppt_w/2"/>
                                          </p:val>
                                        </p:tav>
                                        <p:tav tm="100000">
                                          <p:val>
                                            <p:strVal val="#ppt_x"/>
                                          </p:val>
                                        </p:tav>
                                      </p:tavLst>
                                    </p:anim>
                                    <p:anim calcmode="lin" valueType="num">
                                      <p:cBhvr additive="base">
                                        <p:cTn id="17" dur="250" fill="hold"/>
                                        <p:tgtEl>
                                          <p:spTgt spid="22"/>
                                        </p:tgtEl>
                                        <p:attrNameLst>
                                          <p:attrName>ppt_y</p:attrName>
                                        </p:attrNameLst>
                                      </p:cBhvr>
                                      <p:tavLst>
                                        <p:tav tm="0">
                                          <p:val>
                                            <p:strVal val="#ppt_y"/>
                                          </p:val>
                                        </p:tav>
                                        <p:tav tm="100000">
                                          <p:val>
                                            <p:strVal val="#ppt_y"/>
                                          </p:val>
                                        </p:tav>
                                      </p:tavLst>
                                    </p:anim>
                                  </p:childTnLst>
                                </p:cTn>
                              </p:par>
                            </p:childTnLst>
                          </p:cTn>
                        </p:par>
                        <p:par>
                          <p:cTn id="18" fill="hold">
                            <p:stCondLst>
                              <p:cond delay="650"/>
                            </p:stCondLst>
                            <p:childTnLst>
                              <p:par>
                                <p:cTn id="19" presetID="2" presetClass="entr" presetSubtype="9"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0-#ppt_w/2"/>
                                          </p:val>
                                        </p:tav>
                                        <p:tav tm="100000">
                                          <p:val>
                                            <p:strVal val="#ppt_x"/>
                                          </p:val>
                                        </p:tav>
                                      </p:tavLst>
                                    </p:anim>
                                    <p:anim calcmode="lin" valueType="num">
                                      <p:cBhvr additive="base">
                                        <p:cTn id="22" dur="500" fill="hold"/>
                                        <p:tgtEl>
                                          <p:spTgt spid="23"/>
                                        </p:tgtEl>
                                        <p:attrNameLst>
                                          <p:attrName>ppt_y</p:attrName>
                                        </p:attrNameLst>
                                      </p:cBhvr>
                                      <p:tavLst>
                                        <p:tav tm="0">
                                          <p:val>
                                            <p:strVal val="0-#ppt_h/2"/>
                                          </p:val>
                                        </p:tav>
                                        <p:tav tm="100000">
                                          <p:val>
                                            <p:strVal val="#ppt_y"/>
                                          </p:val>
                                        </p:tav>
                                      </p:tavLst>
                                    </p:anim>
                                  </p:childTnLst>
                                </p:cTn>
                              </p:par>
                            </p:childTnLst>
                          </p:cTn>
                        </p:par>
                        <p:par>
                          <p:cTn id="23" fill="hold">
                            <p:stCondLst>
                              <p:cond delay="1150"/>
                            </p:stCondLst>
                            <p:childTnLst>
                              <p:par>
                                <p:cTn id="24" presetID="2" presetClass="entr" presetSubtype="8"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50" fill="hold"/>
                                        <p:tgtEl>
                                          <p:spTgt spid="26"/>
                                        </p:tgtEl>
                                        <p:attrNameLst>
                                          <p:attrName>ppt_x</p:attrName>
                                        </p:attrNameLst>
                                      </p:cBhvr>
                                      <p:tavLst>
                                        <p:tav tm="0">
                                          <p:val>
                                            <p:strVal val="0-#ppt_w/2"/>
                                          </p:val>
                                        </p:tav>
                                        <p:tav tm="100000">
                                          <p:val>
                                            <p:strVal val="#ppt_x"/>
                                          </p:val>
                                        </p:tav>
                                      </p:tavLst>
                                    </p:anim>
                                    <p:anim calcmode="lin" valueType="num">
                                      <p:cBhvr additive="base">
                                        <p:cTn id="27" dur="250" fill="hold"/>
                                        <p:tgtEl>
                                          <p:spTgt spid="26"/>
                                        </p:tgtEl>
                                        <p:attrNameLst>
                                          <p:attrName>ppt_y</p:attrName>
                                        </p:attrNameLst>
                                      </p:cBhvr>
                                      <p:tavLst>
                                        <p:tav tm="0">
                                          <p:val>
                                            <p:strVal val="#ppt_y"/>
                                          </p:val>
                                        </p:tav>
                                        <p:tav tm="100000">
                                          <p:val>
                                            <p:strVal val="#ppt_y"/>
                                          </p:val>
                                        </p:tav>
                                      </p:tavLst>
                                    </p:anim>
                                  </p:childTnLst>
                                </p:cTn>
                              </p:par>
                            </p:childTnLst>
                          </p:cTn>
                        </p:par>
                        <p:par>
                          <p:cTn id="28" fill="hold">
                            <p:stCondLst>
                              <p:cond delay="1400"/>
                            </p:stCondLst>
                            <p:childTnLst>
                              <p:par>
                                <p:cTn id="29" presetID="2" presetClass="entr" presetSubtype="2"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250" fill="hold"/>
                                        <p:tgtEl>
                                          <p:spTgt spid="27"/>
                                        </p:tgtEl>
                                        <p:attrNameLst>
                                          <p:attrName>ppt_x</p:attrName>
                                        </p:attrNameLst>
                                      </p:cBhvr>
                                      <p:tavLst>
                                        <p:tav tm="0">
                                          <p:val>
                                            <p:strVal val="1+#ppt_w/2"/>
                                          </p:val>
                                        </p:tav>
                                        <p:tav tm="100000">
                                          <p:val>
                                            <p:strVal val="#ppt_x"/>
                                          </p:val>
                                        </p:tav>
                                      </p:tavLst>
                                    </p:anim>
                                    <p:anim calcmode="lin" valueType="num">
                                      <p:cBhvr additive="base">
                                        <p:cTn id="32" dur="250" fill="hold"/>
                                        <p:tgtEl>
                                          <p:spTgt spid="27"/>
                                        </p:tgtEl>
                                        <p:attrNameLst>
                                          <p:attrName>ppt_y</p:attrName>
                                        </p:attrNameLst>
                                      </p:cBhvr>
                                      <p:tavLst>
                                        <p:tav tm="0">
                                          <p:val>
                                            <p:strVal val="#ppt_y"/>
                                          </p:val>
                                        </p:tav>
                                        <p:tav tm="100000">
                                          <p:val>
                                            <p:strVal val="#ppt_y"/>
                                          </p:val>
                                        </p:tav>
                                      </p:tavLst>
                                    </p:anim>
                                  </p:childTnLst>
                                </p:cTn>
                              </p:par>
                            </p:childTnLst>
                          </p:cTn>
                        </p:par>
                        <p:par>
                          <p:cTn id="33" fill="hold">
                            <p:stCondLst>
                              <p:cond delay="1650"/>
                            </p:stCondLst>
                            <p:childTnLst>
                              <p:par>
                                <p:cTn id="34" presetID="22" presetClass="entr" presetSubtype="8"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1250"/>
                                        <p:tgtEl>
                                          <p:spTgt spid="24"/>
                                        </p:tgtEl>
                                      </p:cBhvr>
                                    </p:animEffect>
                                  </p:childTnLst>
                                </p:cTn>
                              </p:par>
                            </p:childTnLst>
                          </p:cTn>
                        </p:par>
                        <p:par>
                          <p:cTn id="37" fill="hold">
                            <p:stCondLst>
                              <p:cond delay="2900"/>
                            </p:stCondLst>
                            <p:childTnLst>
                              <p:par>
                                <p:cTn id="38" presetID="22" presetClass="entr" presetSubtype="8" fill="hold" grpId="0" nodeType="afterEffect" nodePh="1">
                                  <p:stCondLst>
                                    <p:cond delay="0"/>
                                  </p:stCondLst>
                                  <p:endCondLst>
                                    <p:cond evt="begin" delay="0">
                                      <p:tn val="38"/>
                                    </p:cond>
                                  </p:end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1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P spid="22" grpId="0" animBg="1"/>
      <p:bldP spid="23" grpId="0"/>
      <p:bldP spid="24" grpId="0"/>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11550315" y="6507183"/>
            <a:ext cx="299785" cy="299785"/>
            <a:chOff x="11550315" y="6496550"/>
            <a:chExt cx="299785" cy="299785"/>
          </a:xfrm>
        </p:grpSpPr>
        <p:sp>
          <p:nvSpPr>
            <p:cNvPr id="32" name="椭圆 31"/>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a:off x="11640049" y="6556709"/>
              <a:ext cx="144379" cy="168442"/>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flipH="1">
            <a:off x="11055771" y="6507183"/>
            <a:ext cx="299785" cy="299785"/>
            <a:chOff x="11550315" y="6496550"/>
            <a:chExt cx="299785" cy="299785"/>
          </a:xfrm>
        </p:grpSpPr>
        <p:sp>
          <p:nvSpPr>
            <p:cNvPr id="35" name="椭圆 34"/>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右箭头 35"/>
            <p:cNvSpPr/>
            <p:nvPr/>
          </p:nvSpPr>
          <p:spPr>
            <a:xfrm>
              <a:off x="11640049" y="6556709"/>
              <a:ext cx="144379" cy="168442"/>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0" y="543361"/>
            <a:ext cx="3370216" cy="508973"/>
            <a:chOff x="0" y="543361"/>
            <a:chExt cx="3370216" cy="508973"/>
          </a:xfrm>
        </p:grpSpPr>
        <p:grpSp>
          <p:nvGrpSpPr>
            <p:cNvPr id="39" name="组合 38"/>
            <p:cNvGrpSpPr/>
            <p:nvPr/>
          </p:nvGrpSpPr>
          <p:grpSpPr>
            <a:xfrm>
              <a:off x="0" y="543361"/>
              <a:ext cx="3370216" cy="493479"/>
              <a:chOff x="0" y="288813"/>
              <a:chExt cx="3370216" cy="493479"/>
            </a:xfrm>
            <a:solidFill>
              <a:srgbClr val="131426"/>
            </a:solidFill>
          </p:grpSpPr>
          <p:sp>
            <p:nvSpPr>
              <p:cNvPr id="41" name="矩形 40"/>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文本框 3"/>
            <p:cNvSpPr txBox="1"/>
            <p:nvPr/>
          </p:nvSpPr>
          <p:spPr>
            <a:xfrm>
              <a:off x="557351" y="590669"/>
              <a:ext cx="2812865"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a:t>
              </a:r>
              <a:r>
                <a:rPr lang="zh-CN" altLang="en-US" sz="2400" dirty="0">
                  <a:solidFill>
                    <a:schemeClr val="bg1"/>
                  </a:solidFill>
                  <a:latin typeface="微软雅黑" panose="020B0503020204020204" pitchFamily="34" charset="-122"/>
                  <a:ea typeface="微软雅黑" panose="020B0503020204020204" pitchFamily="34" charset="-122"/>
                </a:rPr>
                <a:t>数据集情况</a:t>
              </a:r>
            </a:p>
          </p:txBody>
        </p:sp>
      </p:grpSp>
      <p:grpSp>
        <p:nvGrpSpPr>
          <p:cNvPr id="17" name="组合 16">
            <a:extLst>
              <a:ext uri="{FF2B5EF4-FFF2-40B4-BE49-F238E27FC236}">
                <a16:creationId xmlns:a16="http://schemas.microsoft.com/office/drawing/2014/main" id="{0AC1DB1B-09AC-435C-A468-5A43E68B45B8}"/>
              </a:ext>
            </a:extLst>
          </p:cNvPr>
          <p:cNvGrpSpPr/>
          <p:nvPr/>
        </p:nvGrpSpPr>
        <p:grpSpPr>
          <a:xfrm>
            <a:off x="1092962" y="4058885"/>
            <a:ext cx="3115700" cy="2251932"/>
            <a:chOff x="480120" y="4242235"/>
            <a:chExt cx="2392074" cy="1728918"/>
          </a:xfrm>
        </p:grpSpPr>
        <p:pic>
          <p:nvPicPr>
            <p:cNvPr id="18" name="图片 17">
              <a:extLst>
                <a:ext uri="{FF2B5EF4-FFF2-40B4-BE49-F238E27FC236}">
                  <a16:creationId xmlns:a16="http://schemas.microsoft.com/office/drawing/2014/main" id="{96E03D30-DF2A-44C6-9DA4-306F4B80A4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20" y="4242235"/>
              <a:ext cx="1793776" cy="1345332"/>
            </a:xfrm>
            <a:prstGeom prst="rect">
              <a:avLst/>
            </a:prstGeom>
          </p:spPr>
        </p:pic>
        <p:sp>
          <p:nvSpPr>
            <p:cNvPr id="19" name="TextBox 32">
              <a:extLst>
                <a:ext uri="{FF2B5EF4-FFF2-40B4-BE49-F238E27FC236}">
                  <a16:creationId xmlns:a16="http://schemas.microsoft.com/office/drawing/2014/main" id="{86B3A14E-544E-4221-BA6F-290C3650A0BF}"/>
                </a:ext>
              </a:extLst>
            </p:cNvPr>
            <p:cNvSpPr txBox="1"/>
            <p:nvPr/>
          </p:nvSpPr>
          <p:spPr>
            <a:xfrm>
              <a:off x="680830" y="5587567"/>
              <a:ext cx="2191364" cy="383586"/>
            </a:xfrm>
            <a:prstGeom prst="rect">
              <a:avLst/>
            </a:prstGeom>
            <a:noFill/>
          </p:spPr>
          <p:txBody>
            <a:bodyPr wrap="square">
              <a:spAutoFit/>
            </a:bodyPr>
            <a:lstStyle/>
            <a:p>
              <a:pPr fontAlgn="auto">
                <a:lnSpc>
                  <a:spcPct val="150000"/>
                </a:lnSpc>
                <a:spcBef>
                  <a:spcPts val="0"/>
                </a:spcBef>
                <a:spcAft>
                  <a:spcPts val="0"/>
                </a:spcAft>
                <a:defRPr/>
              </a:pPr>
              <a:endParaRPr lang="en-US" altLang="zh-CN" sz="2000" dirty="0">
                <a:solidFill>
                  <a:schemeClr val="tx1">
                    <a:lumMod val="85000"/>
                    <a:lumOff val="15000"/>
                  </a:schemeClr>
                </a:solidFill>
                <a:latin typeface="微软雅黑" pitchFamily="34" charset="-122"/>
                <a:ea typeface="微软雅黑" pitchFamily="34" charset="-122"/>
              </a:endParaRPr>
            </a:p>
          </p:txBody>
        </p:sp>
      </p:grpSp>
      <p:pic>
        <p:nvPicPr>
          <p:cNvPr id="2" name="图片 1">
            <a:extLst>
              <a:ext uri="{FF2B5EF4-FFF2-40B4-BE49-F238E27FC236}">
                <a16:creationId xmlns:a16="http://schemas.microsoft.com/office/drawing/2014/main" id="{2727C1DC-5C06-4D2E-AACA-AAE83AE27631}"/>
              </a:ext>
            </a:extLst>
          </p:cNvPr>
          <p:cNvPicPr>
            <a:picLocks noChangeAspect="1"/>
          </p:cNvPicPr>
          <p:nvPr/>
        </p:nvPicPr>
        <p:blipFill>
          <a:blip r:embed="rId4"/>
          <a:stretch>
            <a:fillRect/>
          </a:stretch>
        </p:blipFill>
        <p:spPr>
          <a:xfrm>
            <a:off x="3122579" y="1466850"/>
            <a:ext cx="8436008" cy="3030196"/>
          </a:xfrm>
          <a:prstGeom prst="rect">
            <a:avLst/>
          </a:prstGeom>
        </p:spPr>
      </p:pic>
    </p:spTree>
    <p:extLst>
      <p:ext uri="{BB962C8B-B14F-4D97-AF65-F5344CB8AC3E}">
        <p14:creationId xmlns:p14="http://schemas.microsoft.com/office/powerpoint/2010/main" val="1226874139"/>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14:bounceEnd="28000">
                                          <p:cBhvr additive="base">
                                            <p:cTn id="7" dur="250" fill="hold"/>
                                            <p:tgtEl>
                                              <p:spTgt spid="38"/>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250" fill="hold"/>
                                            <p:tgtEl>
                                              <p:spTgt spid="38"/>
                                            </p:tgtEl>
                                            <p:attrNameLst>
                                              <p:attrName>ppt_x</p:attrName>
                                            </p:attrNameLst>
                                          </p:cBhvr>
                                          <p:tavLst>
                                            <p:tav tm="0">
                                              <p:val>
                                                <p:strVal val="0-#ppt_w/2"/>
                                              </p:val>
                                            </p:tav>
                                            <p:tav tm="100000">
                                              <p:val>
                                                <p:strVal val="#ppt_x"/>
                                              </p:val>
                                            </p:tav>
                                          </p:tavLst>
                                        </p:anim>
                                        <p:anim calcmode="lin" valueType="num">
                                          <p:cBhvr additive="base">
                                            <p:cTn id="8" dur="25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37"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anim calcmode="lin" valueType="num">
                                          <p:cBhvr>
                                            <p:cTn id="13" dur="750" fill="hold"/>
                                            <p:tgtEl>
                                              <p:spTgt spid="5"/>
                                            </p:tgtEl>
                                            <p:attrNameLst>
                                              <p:attrName>ppt_x</p:attrName>
                                            </p:attrNameLst>
                                          </p:cBhvr>
                                          <p:tavLst>
                                            <p:tav tm="0">
                                              <p:val>
                                                <p:strVal val="#ppt_x"/>
                                              </p:val>
                                            </p:tav>
                                            <p:tav tm="100000">
                                              <p:val>
                                                <p:strVal val="#ppt_x"/>
                                              </p:val>
                                            </p:tav>
                                          </p:tavLst>
                                        </p:anim>
                                        <p:anim calcmode="lin" valueType="num">
                                          <p:cBhvr>
                                            <p:cTn id="14" dur="675" decel="100000" fill="hold"/>
                                            <p:tgtEl>
                                              <p:spTgt spid="5"/>
                                            </p:tgtEl>
                                            <p:attrNameLst>
                                              <p:attrName>ppt_y</p:attrName>
                                            </p:attrNameLst>
                                          </p:cBhvr>
                                          <p:tavLst>
                                            <p:tav tm="0">
                                              <p:val>
                                                <p:strVal val="#ppt_y+1"/>
                                              </p:val>
                                            </p:tav>
                                            <p:tav tm="100000">
                                              <p:val>
                                                <p:strVal val="#ppt_y-.03"/>
                                              </p:val>
                                            </p:tav>
                                          </p:tavLst>
                                        </p:anim>
                                        <p:anim calcmode="lin" valueType="num">
                                          <p:cBhvr>
                                            <p:cTn id="15" dur="75" accel="100000" fill="hold">
                                              <p:stCondLst>
                                                <p:cond delay="675"/>
                                              </p:stCondLst>
                                            </p:cTn>
                                            <p:tgtEl>
                                              <p:spTgt spid="5"/>
                                            </p:tgtEl>
                                            <p:attrNameLst>
                                              <p:attrName>ppt_y</p:attrName>
                                            </p:attrNameLst>
                                          </p:cBhvr>
                                          <p:tavLst>
                                            <p:tav tm="0">
                                              <p:val>
                                                <p:strVal val="#ppt_y-.03"/>
                                              </p:val>
                                            </p:tav>
                                            <p:tav tm="100000">
                                              <p:val>
                                                <p:strVal val="#ppt_y"/>
                                              </p:val>
                                            </p:tav>
                                          </p:tavLst>
                                        </p:anim>
                                      </p:childTnLst>
                                    </p:cTn>
                                  </p:par>
                                </p:childTnLst>
                              </p:cTn>
                            </p:par>
                            <p:par>
                              <p:cTn id="16" fill="hold">
                                <p:stCondLst>
                                  <p:cond delay="1000"/>
                                </p:stCondLst>
                                <p:childTnLst>
                                  <p:par>
                                    <p:cTn id="17" presetID="37"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750"/>
                                            <p:tgtEl>
                                              <p:spTgt spid="8"/>
                                            </p:tgtEl>
                                          </p:cBhvr>
                                        </p:animEffect>
                                        <p:anim calcmode="lin" valueType="num">
                                          <p:cBhvr>
                                            <p:cTn id="20" dur="750" fill="hold"/>
                                            <p:tgtEl>
                                              <p:spTgt spid="8"/>
                                            </p:tgtEl>
                                            <p:attrNameLst>
                                              <p:attrName>ppt_x</p:attrName>
                                            </p:attrNameLst>
                                          </p:cBhvr>
                                          <p:tavLst>
                                            <p:tav tm="0">
                                              <p:val>
                                                <p:strVal val="#ppt_x"/>
                                              </p:val>
                                            </p:tav>
                                            <p:tav tm="100000">
                                              <p:val>
                                                <p:strVal val="#ppt_x"/>
                                              </p:val>
                                            </p:tav>
                                          </p:tavLst>
                                        </p:anim>
                                        <p:anim calcmode="lin" valueType="num">
                                          <p:cBhvr>
                                            <p:cTn id="21" dur="675" decel="100000" fill="hold"/>
                                            <p:tgtEl>
                                              <p:spTgt spid="8"/>
                                            </p:tgtEl>
                                            <p:attrNameLst>
                                              <p:attrName>ppt_y</p:attrName>
                                            </p:attrNameLst>
                                          </p:cBhvr>
                                          <p:tavLst>
                                            <p:tav tm="0">
                                              <p:val>
                                                <p:strVal val="#ppt_y+1"/>
                                              </p:val>
                                            </p:tav>
                                            <p:tav tm="100000">
                                              <p:val>
                                                <p:strVal val="#ppt_y-.03"/>
                                              </p:val>
                                            </p:tav>
                                          </p:tavLst>
                                        </p:anim>
                                        <p:anim calcmode="lin" valueType="num">
                                          <p:cBhvr>
                                            <p:cTn id="22" dur="75" accel="100000" fill="hold">
                                              <p:stCondLst>
                                                <p:cond delay="675"/>
                                              </p:stCondLst>
                                            </p:cTn>
                                            <p:tgtEl>
                                              <p:spTgt spid="8"/>
                                            </p:tgtEl>
                                            <p:attrNameLst>
                                              <p:attrName>ppt_y</p:attrName>
                                            </p:attrNameLst>
                                          </p:cBhvr>
                                          <p:tavLst>
                                            <p:tav tm="0">
                                              <p:val>
                                                <p:strVal val="#ppt_y-.03"/>
                                              </p:val>
                                            </p:tav>
                                            <p:tav tm="100000">
                                              <p:val>
                                                <p:strVal val="#ppt_y"/>
                                              </p:val>
                                            </p:tav>
                                          </p:tavLst>
                                        </p:anim>
                                      </p:childTnLst>
                                    </p:cTn>
                                  </p:par>
                                </p:childTnLst>
                              </p:cTn>
                            </p:par>
                            <p:par>
                              <p:cTn id="23" fill="hold">
                                <p:stCondLst>
                                  <p:cond delay="1750"/>
                                </p:stCondLst>
                                <p:childTnLst>
                                  <p:par>
                                    <p:cTn id="24" presetID="37"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750"/>
                                            <p:tgtEl>
                                              <p:spTgt spid="11"/>
                                            </p:tgtEl>
                                          </p:cBhvr>
                                        </p:animEffect>
                                        <p:anim calcmode="lin" valueType="num">
                                          <p:cBhvr>
                                            <p:cTn id="27" dur="750" fill="hold"/>
                                            <p:tgtEl>
                                              <p:spTgt spid="11"/>
                                            </p:tgtEl>
                                            <p:attrNameLst>
                                              <p:attrName>ppt_x</p:attrName>
                                            </p:attrNameLst>
                                          </p:cBhvr>
                                          <p:tavLst>
                                            <p:tav tm="0">
                                              <p:val>
                                                <p:strVal val="#ppt_x"/>
                                              </p:val>
                                            </p:tav>
                                            <p:tav tm="100000">
                                              <p:val>
                                                <p:strVal val="#ppt_x"/>
                                              </p:val>
                                            </p:tav>
                                          </p:tavLst>
                                        </p:anim>
                                        <p:anim calcmode="lin" valueType="num">
                                          <p:cBhvr>
                                            <p:cTn id="28" dur="675" decel="100000" fill="hold"/>
                                            <p:tgtEl>
                                              <p:spTgt spid="11"/>
                                            </p:tgtEl>
                                            <p:attrNameLst>
                                              <p:attrName>ppt_y</p:attrName>
                                            </p:attrNameLst>
                                          </p:cBhvr>
                                          <p:tavLst>
                                            <p:tav tm="0">
                                              <p:val>
                                                <p:strVal val="#ppt_y+1"/>
                                              </p:val>
                                            </p:tav>
                                            <p:tav tm="100000">
                                              <p:val>
                                                <p:strVal val="#ppt_y-.03"/>
                                              </p:val>
                                            </p:tav>
                                          </p:tavLst>
                                        </p:anim>
                                        <p:anim calcmode="lin" valueType="num">
                                          <p:cBhvr>
                                            <p:cTn id="29" dur="75" accel="100000" fill="hold">
                                              <p:stCondLst>
                                                <p:cond delay="675"/>
                                              </p:stCondLst>
                                            </p:cTn>
                                            <p:tgtEl>
                                              <p:spTgt spid="11"/>
                                            </p:tgtEl>
                                            <p:attrNameLst>
                                              <p:attrName>ppt_y</p:attrName>
                                            </p:attrNameLst>
                                          </p:cBhvr>
                                          <p:tavLst>
                                            <p:tav tm="0">
                                              <p:val>
                                                <p:strVal val="#ppt_y-.03"/>
                                              </p:val>
                                            </p:tav>
                                            <p:tav tm="100000">
                                              <p:val>
                                                <p:strVal val="#ppt_y"/>
                                              </p:val>
                                            </p:tav>
                                          </p:tavLst>
                                        </p:anim>
                                      </p:childTnLst>
                                    </p:cTn>
                                  </p:par>
                                </p:childTnLst>
                              </p:cTn>
                            </p:par>
                            <p:par>
                              <p:cTn id="30" fill="hold">
                                <p:stCondLst>
                                  <p:cond delay="2500"/>
                                </p:stCondLst>
                                <p:childTnLst>
                                  <p:par>
                                    <p:cTn id="31" presetID="37" presetClass="entr" presetSubtype="0"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750"/>
                                            <p:tgtEl>
                                              <p:spTgt spid="14"/>
                                            </p:tgtEl>
                                          </p:cBhvr>
                                        </p:animEffect>
                                        <p:anim calcmode="lin" valueType="num">
                                          <p:cBhvr>
                                            <p:cTn id="34" dur="750" fill="hold"/>
                                            <p:tgtEl>
                                              <p:spTgt spid="14"/>
                                            </p:tgtEl>
                                            <p:attrNameLst>
                                              <p:attrName>ppt_x</p:attrName>
                                            </p:attrNameLst>
                                          </p:cBhvr>
                                          <p:tavLst>
                                            <p:tav tm="0">
                                              <p:val>
                                                <p:strVal val="#ppt_x"/>
                                              </p:val>
                                            </p:tav>
                                            <p:tav tm="100000">
                                              <p:val>
                                                <p:strVal val="#ppt_x"/>
                                              </p:val>
                                            </p:tav>
                                          </p:tavLst>
                                        </p:anim>
                                        <p:anim calcmode="lin" valueType="num">
                                          <p:cBhvr>
                                            <p:cTn id="35" dur="675" decel="100000" fill="hold"/>
                                            <p:tgtEl>
                                              <p:spTgt spid="14"/>
                                            </p:tgtEl>
                                            <p:attrNameLst>
                                              <p:attrName>ppt_y</p:attrName>
                                            </p:attrNameLst>
                                          </p:cBhvr>
                                          <p:tavLst>
                                            <p:tav tm="0">
                                              <p:val>
                                                <p:strVal val="#ppt_y+1"/>
                                              </p:val>
                                            </p:tav>
                                            <p:tav tm="100000">
                                              <p:val>
                                                <p:strVal val="#ppt_y-.03"/>
                                              </p:val>
                                            </p:tav>
                                          </p:tavLst>
                                        </p:anim>
                                        <p:anim calcmode="lin" valueType="num">
                                          <p:cBhvr>
                                            <p:cTn id="36" dur="75" accel="100000" fill="hold">
                                              <p:stCondLst>
                                                <p:cond delay="675"/>
                                              </p:stCondLst>
                                            </p:cTn>
                                            <p:tgtEl>
                                              <p:spTgt spid="14"/>
                                            </p:tgtEl>
                                            <p:attrNameLst>
                                              <p:attrName>ppt_y</p:attrName>
                                            </p:attrNameLst>
                                          </p:cBhvr>
                                          <p:tavLst>
                                            <p:tav tm="0">
                                              <p:val>
                                                <p:strVal val="#ppt_y-.03"/>
                                              </p:val>
                                            </p:tav>
                                            <p:tav tm="100000">
                                              <p:val>
                                                <p:strVal val="#ppt_y"/>
                                              </p:val>
                                            </p:tav>
                                          </p:tavLst>
                                        </p:anim>
                                      </p:childTnLst>
                                    </p:cTn>
                                  </p:par>
                                </p:childTnLst>
                              </p:cTn>
                            </p:par>
                            <p:par>
                              <p:cTn id="37" fill="hold">
                                <p:stCondLst>
                                  <p:cond delay="3250"/>
                                </p:stCondLst>
                                <p:childTnLst>
                                  <p:par>
                                    <p:cTn id="38" presetID="31" presetClass="entr" presetSubtype="0" fill="hold" nodeType="after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750" fill="hold"/>
                                            <p:tgtEl>
                                              <p:spTgt spid="17"/>
                                            </p:tgtEl>
                                            <p:attrNameLst>
                                              <p:attrName>ppt_w</p:attrName>
                                            </p:attrNameLst>
                                          </p:cBhvr>
                                          <p:tavLst>
                                            <p:tav tm="0">
                                              <p:val>
                                                <p:fltVal val="0"/>
                                              </p:val>
                                            </p:tav>
                                            <p:tav tm="100000">
                                              <p:val>
                                                <p:strVal val="#ppt_w"/>
                                              </p:val>
                                            </p:tav>
                                          </p:tavLst>
                                        </p:anim>
                                        <p:anim calcmode="lin" valueType="num">
                                          <p:cBhvr>
                                            <p:cTn id="41" dur="750" fill="hold"/>
                                            <p:tgtEl>
                                              <p:spTgt spid="17"/>
                                            </p:tgtEl>
                                            <p:attrNameLst>
                                              <p:attrName>ppt_h</p:attrName>
                                            </p:attrNameLst>
                                          </p:cBhvr>
                                          <p:tavLst>
                                            <p:tav tm="0">
                                              <p:val>
                                                <p:fltVal val="0"/>
                                              </p:val>
                                            </p:tav>
                                            <p:tav tm="100000">
                                              <p:val>
                                                <p:strVal val="#ppt_h"/>
                                              </p:val>
                                            </p:tav>
                                          </p:tavLst>
                                        </p:anim>
                                        <p:anim calcmode="lin" valueType="num">
                                          <p:cBhvr>
                                            <p:cTn id="42" dur="750" fill="hold"/>
                                            <p:tgtEl>
                                              <p:spTgt spid="17"/>
                                            </p:tgtEl>
                                            <p:attrNameLst>
                                              <p:attrName>style.rotation</p:attrName>
                                            </p:attrNameLst>
                                          </p:cBhvr>
                                          <p:tavLst>
                                            <p:tav tm="0">
                                              <p:val>
                                                <p:fltVal val="90"/>
                                              </p:val>
                                            </p:tav>
                                            <p:tav tm="100000">
                                              <p:val>
                                                <p:fltVal val="0"/>
                                              </p:val>
                                            </p:tav>
                                          </p:tavLst>
                                        </p:anim>
                                        <p:animEffect transition="in" filter="fade">
                                          <p:cBhvr>
                                            <p:cTn id="43" dur="750"/>
                                            <p:tgtEl>
                                              <p:spTgt spid="17"/>
                                            </p:tgtEl>
                                          </p:cBhvr>
                                        </p:animEffect>
                                      </p:childTnLst>
                                    </p:cTn>
                                  </p:par>
                                </p:childTnLst>
                              </p:cTn>
                            </p:par>
                            <p:par>
                              <p:cTn id="44" fill="hold">
                                <p:stCondLst>
                                  <p:cond delay="4000"/>
                                </p:stCondLst>
                                <p:childTnLst>
                                  <p:par>
                                    <p:cTn id="45" presetID="50" presetClass="entr" presetSubtype="0" decel="100000" fill="hold" grpId="0" nodeType="afterEffect">
                                      <p:stCondLst>
                                        <p:cond delay="500"/>
                                      </p:stCondLst>
                                      <p:childTnLst>
                                        <p:set>
                                          <p:cBhvr>
                                            <p:cTn id="46" dur="1" fill="hold">
                                              <p:stCondLst>
                                                <p:cond delay="0"/>
                                              </p:stCondLst>
                                            </p:cTn>
                                            <p:tgtEl>
                                              <p:spTgt spid="4"/>
                                            </p:tgtEl>
                                            <p:attrNameLst>
                                              <p:attrName>style.visibility</p:attrName>
                                            </p:attrNameLst>
                                          </p:cBhvr>
                                          <p:to>
                                            <p:strVal val="visible"/>
                                          </p:to>
                                        </p:set>
                                        <p:anim calcmode="lin" valueType="num">
                                          <p:cBhvr>
                                            <p:cTn id="47" dur="1000" fill="hold"/>
                                            <p:tgtEl>
                                              <p:spTgt spid="4"/>
                                            </p:tgtEl>
                                            <p:attrNameLst>
                                              <p:attrName>ppt_w</p:attrName>
                                            </p:attrNameLst>
                                          </p:cBhvr>
                                          <p:tavLst>
                                            <p:tav tm="0">
                                              <p:val>
                                                <p:strVal val="#ppt_w+.3"/>
                                              </p:val>
                                            </p:tav>
                                            <p:tav tm="100000">
                                              <p:val>
                                                <p:strVal val="#ppt_w"/>
                                              </p:val>
                                            </p:tav>
                                          </p:tavLst>
                                        </p:anim>
                                        <p:anim calcmode="lin" valueType="num">
                                          <p:cBhvr>
                                            <p:cTn id="48" dur="1000" fill="hold"/>
                                            <p:tgtEl>
                                              <p:spTgt spid="4"/>
                                            </p:tgtEl>
                                            <p:attrNameLst>
                                              <p:attrName>ppt_h</p:attrName>
                                            </p:attrNameLst>
                                          </p:cBhvr>
                                          <p:tavLst>
                                            <p:tav tm="0">
                                              <p:val>
                                                <p:strVal val="#ppt_h"/>
                                              </p:val>
                                            </p:tav>
                                            <p:tav tm="100000">
                                              <p:val>
                                                <p:strVal val="#ppt_h"/>
                                              </p:val>
                                            </p:tav>
                                          </p:tavLst>
                                        </p:anim>
                                        <p:animEffect transition="in" filter="fade">
                                          <p:cBhvr>
                                            <p:cTn id="4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11550315" y="6507183"/>
            <a:ext cx="299785" cy="299785"/>
            <a:chOff x="11550315" y="6496550"/>
            <a:chExt cx="299785" cy="299785"/>
          </a:xfrm>
        </p:grpSpPr>
        <p:sp>
          <p:nvSpPr>
            <p:cNvPr id="32" name="椭圆 31"/>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a:off x="11640049" y="6556709"/>
              <a:ext cx="144379" cy="168442"/>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flipH="1">
            <a:off x="11055771" y="6507183"/>
            <a:ext cx="299785" cy="299785"/>
            <a:chOff x="11550315" y="6496550"/>
            <a:chExt cx="299785" cy="299785"/>
          </a:xfrm>
        </p:grpSpPr>
        <p:sp>
          <p:nvSpPr>
            <p:cNvPr id="35" name="椭圆 34"/>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右箭头 35"/>
            <p:cNvSpPr/>
            <p:nvPr/>
          </p:nvSpPr>
          <p:spPr>
            <a:xfrm>
              <a:off x="11640049" y="6556709"/>
              <a:ext cx="144379" cy="168442"/>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0" y="543361"/>
            <a:ext cx="3370216" cy="508973"/>
            <a:chOff x="0" y="543361"/>
            <a:chExt cx="3370216" cy="508973"/>
          </a:xfrm>
        </p:grpSpPr>
        <p:grpSp>
          <p:nvGrpSpPr>
            <p:cNvPr id="39" name="组合 38"/>
            <p:cNvGrpSpPr/>
            <p:nvPr/>
          </p:nvGrpSpPr>
          <p:grpSpPr>
            <a:xfrm>
              <a:off x="0" y="543361"/>
              <a:ext cx="3370216" cy="493479"/>
              <a:chOff x="0" y="288813"/>
              <a:chExt cx="3370216" cy="493479"/>
            </a:xfrm>
            <a:solidFill>
              <a:srgbClr val="131426"/>
            </a:solidFill>
          </p:grpSpPr>
          <p:sp>
            <p:nvSpPr>
              <p:cNvPr id="41" name="矩形 40"/>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文本框 3"/>
            <p:cNvSpPr txBox="1"/>
            <p:nvPr/>
          </p:nvSpPr>
          <p:spPr>
            <a:xfrm>
              <a:off x="557351" y="590669"/>
              <a:ext cx="2812865"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3.</a:t>
              </a:r>
              <a:r>
                <a:rPr lang="zh-CN" altLang="en-US" sz="2400" dirty="0">
                  <a:solidFill>
                    <a:schemeClr val="bg1"/>
                  </a:solidFill>
                  <a:latin typeface="微软雅黑" panose="020B0503020204020204" pitchFamily="34" charset="-122"/>
                  <a:ea typeface="微软雅黑" panose="020B0503020204020204" pitchFamily="34" charset="-122"/>
                </a:rPr>
                <a:t>评价准则</a:t>
              </a:r>
            </a:p>
          </p:txBody>
        </p:sp>
      </p:grpSp>
      <p:grpSp>
        <p:nvGrpSpPr>
          <p:cNvPr id="17" name="组合 16">
            <a:extLst>
              <a:ext uri="{FF2B5EF4-FFF2-40B4-BE49-F238E27FC236}">
                <a16:creationId xmlns:a16="http://schemas.microsoft.com/office/drawing/2014/main" id="{0AC1DB1B-09AC-435C-A468-5A43E68B45B8}"/>
              </a:ext>
            </a:extLst>
          </p:cNvPr>
          <p:cNvGrpSpPr/>
          <p:nvPr/>
        </p:nvGrpSpPr>
        <p:grpSpPr>
          <a:xfrm>
            <a:off x="1092962" y="4058885"/>
            <a:ext cx="3115700" cy="2251932"/>
            <a:chOff x="480120" y="4242235"/>
            <a:chExt cx="2392074" cy="1728918"/>
          </a:xfrm>
        </p:grpSpPr>
        <p:pic>
          <p:nvPicPr>
            <p:cNvPr id="18" name="图片 17">
              <a:extLst>
                <a:ext uri="{FF2B5EF4-FFF2-40B4-BE49-F238E27FC236}">
                  <a16:creationId xmlns:a16="http://schemas.microsoft.com/office/drawing/2014/main" id="{96E03D30-DF2A-44C6-9DA4-306F4B80A4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20" y="4242235"/>
              <a:ext cx="1793776" cy="1345332"/>
            </a:xfrm>
            <a:prstGeom prst="rect">
              <a:avLst/>
            </a:prstGeom>
          </p:spPr>
        </p:pic>
        <p:sp>
          <p:nvSpPr>
            <p:cNvPr id="19" name="TextBox 32">
              <a:extLst>
                <a:ext uri="{FF2B5EF4-FFF2-40B4-BE49-F238E27FC236}">
                  <a16:creationId xmlns:a16="http://schemas.microsoft.com/office/drawing/2014/main" id="{86B3A14E-544E-4221-BA6F-290C3650A0BF}"/>
                </a:ext>
              </a:extLst>
            </p:cNvPr>
            <p:cNvSpPr txBox="1"/>
            <p:nvPr/>
          </p:nvSpPr>
          <p:spPr>
            <a:xfrm>
              <a:off x="680830" y="5587567"/>
              <a:ext cx="2191364" cy="383586"/>
            </a:xfrm>
            <a:prstGeom prst="rect">
              <a:avLst/>
            </a:prstGeom>
            <a:noFill/>
          </p:spPr>
          <p:txBody>
            <a:bodyPr wrap="square">
              <a:spAutoFit/>
            </a:bodyPr>
            <a:lstStyle/>
            <a:p>
              <a:pPr fontAlgn="auto">
                <a:lnSpc>
                  <a:spcPct val="150000"/>
                </a:lnSpc>
                <a:spcBef>
                  <a:spcPts val="0"/>
                </a:spcBef>
                <a:spcAft>
                  <a:spcPts val="0"/>
                </a:spcAft>
                <a:defRPr/>
              </a:pPr>
              <a:endParaRPr lang="en-US" altLang="zh-CN" sz="2000" dirty="0">
                <a:solidFill>
                  <a:schemeClr val="tx1">
                    <a:lumMod val="85000"/>
                    <a:lumOff val="15000"/>
                  </a:schemeClr>
                </a:solidFill>
                <a:latin typeface="微软雅黑" pitchFamily="34" charset="-122"/>
                <a:ea typeface="微软雅黑" pitchFamily="34" charset="-122"/>
              </a:endParaRPr>
            </a:p>
          </p:txBody>
        </p:sp>
      </p:grpSp>
      <p:pic>
        <p:nvPicPr>
          <p:cNvPr id="3" name="图片 2">
            <a:extLst>
              <a:ext uri="{FF2B5EF4-FFF2-40B4-BE49-F238E27FC236}">
                <a16:creationId xmlns:a16="http://schemas.microsoft.com/office/drawing/2014/main" id="{00E49A92-13F8-458E-BF36-58662DE64D5C}"/>
              </a:ext>
            </a:extLst>
          </p:cNvPr>
          <p:cNvPicPr>
            <a:picLocks noChangeAspect="1"/>
          </p:cNvPicPr>
          <p:nvPr/>
        </p:nvPicPr>
        <p:blipFill>
          <a:blip r:embed="rId4"/>
          <a:stretch>
            <a:fillRect/>
          </a:stretch>
        </p:blipFill>
        <p:spPr>
          <a:xfrm>
            <a:off x="3211513" y="1095820"/>
            <a:ext cx="7305675" cy="3181350"/>
          </a:xfrm>
          <a:prstGeom prst="rect">
            <a:avLst/>
          </a:prstGeom>
        </p:spPr>
      </p:pic>
    </p:spTree>
    <p:extLst>
      <p:ext uri="{BB962C8B-B14F-4D97-AF65-F5344CB8AC3E}">
        <p14:creationId xmlns:p14="http://schemas.microsoft.com/office/powerpoint/2010/main" val="2114604366"/>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14:bounceEnd="28000">
                                          <p:cBhvr additive="base">
                                            <p:cTn id="7" dur="250" fill="hold"/>
                                            <p:tgtEl>
                                              <p:spTgt spid="38"/>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250" fill="hold"/>
                                            <p:tgtEl>
                                              <p:spTgt spid="38"/>
                                            </p:tgtEl>
                                            <p:attrNameLst>
                                              <p:attrName>ppt_x</p:attrName>
                                            </p:attrNameLst>
                                          </p:cBhvr>
                                          <p:tavLst>
                                            <p:tav tm="0">
                                              <p:val>
                                                <p:strVal val="0-#ppt_w/2"/>
                                              </p:val>
                                            </p:tav>
                                            <p:tav tm="100000">
                                              <p:val>
                                                <p:strVal val="#ppt_x"/>
                                              </p:val>
                                            </p:tav>
                                          </p:tavLst>
                                        </p:anim>
                                        <p:anim calcmode="lin" valueType="num">
                                          <p:cBhvr additive="base">
                                            <p:cTn id="8" dur="25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37"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anim calcmode="lin" valueType="num">
                                          <p:cBhvr>
                                            <p:cTn id="13" dur="750" fill="hold"/>
                                            <p:tgtEl>
                                              <p:spTgt spid="5"/>
                                            </p:tgtEl>
                                            <p:attrNameLst>
                                              <p:attrName>ppt_x</p:attrName>
                                            </p:attrNameLst>
                                          </p:cBhvr>
                                          <p:tavLst>
                                            <p:tav tm="0">
                                              <p:val>
                                                <p:strVal val="#ppt_x"/>
                                              </p:val>
                                            </p:tav>
                                            <p:tav tm="100000">
                                              <p:val>
                                                <p:strVal val="#ppt_x"/>
                                              </p:val>
                                            </p:tav>
                                          </p:tavLst>
                                        </p:anim>
                                        <p:anim calcmode="lin" valueType="num">
                                          <p:cBhvr>
                                            <p:cTn id="14" dur="675" decel="100000" fill="hold"/>
                                            <p:tgtEl>
                                              <p:spTgt spid="5"/>
                                            </p:tgtEl>
                                            <p:attrNameLst>
                                              <p:attrName>ppt_y</p:attrName>
                                            </p:attrNameLst>
                                          </p:cBhvr>
                                          <p:tavLst>
                                            <p:tav tm="0">
                                              <p:val>
                                                <p:strVal val="#ppt_y+1"/>
                                              </p:val>
                                            </p:tav>
                                            <p:tav tm="100000">
                                              <p:val>
                                                <p:strVal val="#ppt_y-.03"/>
                                              </p:val>
                                            </p:tav>
                                          </p:tavLst>
                                        </p:anim>
                                        <p:anim calcmode="lin" valueType="num">
                                          <p:cBhvr>
                                            <p:cTn id="15" dur="75" accel="100000" fill="hold">
                                              <p:stCondLst>
                                                <p:cond delay="675"/>
                                              </p:stCondLst>
                                            </p:cTn>
                                            <p:tgtEl>
                                              <p:spTgt spid="5"/>
                                            </p:tgtEl>
                                            <p:attrNameLst>
                                              <p:attrName>ppt_y</p:attrName>
                                            </p:attrNameLst>
                                          </p:cBhvr>
                                          <p:tavLst>
                                            <p:tav tm="0">
                                              <p:val>
                                                <p:strVal val="#ppt_y-.03"/>
                                              </p:val>
                                            </p:tav>
                                            <p:tav tm="100000">
                                              <p:val>
                                                <p:strVal val="#ppt_y"/>
                                              </p:val>
                                            </p:tav>
                                          </p:tavLst>
                                        </p:anim>
                                      </p:childTnLst>
                                    </p:cTn>
                                  </p:par>
                                </p:childTnLst>
                              </p:cTn>
                            </p:par>
                            <p:par>
                              <p:cTn id="16" fill="hold">
                                <p:stCondLst>
                                  <p:cond delay="1000"/>
                                </p:stCondLst>
                                <p:childTnLst>
                                  <p:par>
                                    <p:cTn id="17" presetID="37"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750"/>
                                            <p:tgtEl>
                                              <p:spTgt spid="8"/>
                                            </p:tgtEl>
                                          </p:cBhvr>
                                        </p:animEffect>
                                        <p:anim calcmode="lin" valueType="num">
                                          <p:cBhvr>
                                            <p:cTn id="20" dur="750" fill="hold"/>
                                            <p:tgtEl>
                                              <p:spTgt spid="8"/>
                                            </p:tgtEl>
                                            <p:attrNameLst>
                                              <p:attrName>ppt_x</p:attrName>
                                            </p:attrNameLst>
                                          </p:cBhvr>
                                          <p:tavLst>
                                            <p:tav tm="0">
                                              <p:val>
                                                <p:strVal val="#ppt_x"/>
                                              </p:val>
                                            </p:tav>
                                            <p:tav tm="100000">
                                              <p:val>
                                                <p:strVal val="#ppt_x"/>
                                              </p:val>
                                            </p:tav>
                                          </p:tavLst>
                                        </p:anim>
                                        <p:anim calcmode="lin" valueType="num">
                                          <p:cBhvr>
                                            <p:cTn id="21" dur="675" decel="100000" fill="hold"/>
                                            <p:tgtEl>
                                              <p:spTgt spid="8"/>
                                            </p:tgtEl>
                                            <p:attrNameLst>
                                              <p:attrName>ppt_y</p:attrName>
                                            </p:attrNameLst>
                                          </p:cBhvr>
                                          <p:tavLst>
                                            <p:tav tm="0">
                                              <p:val>
                                                <p:strVal val="#ppt_y+1"/>
                                              </p:val>
                                            </p:tav>
                                            <p:tav tm="100000">
                                              <p:val>
                                                <p:strVal val="#ppt_y-.03"/>
                                              </p:val>
                                            </p:tav>
                                          </p:tavLst>
                                        </p:anim>
                                        <p:anim calcmode="lin" valueType="num">
                                          <p:cBhvr>
                                            <p:cTn id="22" dur="75" accel="100000" fill="hold">
                                              <p:stCondLst>
                                                <p:cond delay="675"/>
                                              </p:stCondLst>
                                            </p:cTn>
                                            <p:tgtEl>
                                              <p:spTgt spid="8"/>
                                            </p:tgtEl>
                                            <p:attrNameLst>
                                              <p:attrName>ppt_y</p:attrName>
                                            </p:attrNameLst>
                                          </p:cBhvr>
                                          <p:tavLst>
                                            <p:tav tm="0">
                                              <p:val>
                                                <p:strVal val="#ppt_y-.03"/>
                                              </p:val>
                                            </p:tav>
                                            <p:tav tm="100000">
                                              <p:val>
                                                <p:strVal val="#ppt_y"/>
                                              </p:val>
                                            </p:tav>
                                          </p:tavLst>
                                        </p:anim>
                                      </p:childTnLst>
                                    </p:cTn>
                                  </p:par>
                                </p:childTnLst>
                              </p:cTn>
                            </p:par>
                            <p:par>
                              <p:cTn id="23" fill="hold">
                                <p:stCondLst>
                                  <p:cond delay="1750"/>
                                </p:stCondLst>
                                <p:childTnLst>
                                  <p:par>
                                    <p:cTn id="24" presetID="37"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750"/>
                                            <p:tgtEl>
                                              <p:spTgt spid="11"/>
                                            </p:tgtEl>
                                          </p:cBhvr>
                                        </p:animEffect>
                                        <p:anim calcmode="lin" valueType="num">
                                          <p:cBhvr>
                                            <p:cTn id="27" dur="750" fill="hold"/>
                                            <p:tgtEl>
                                              <p:spTgt spid="11"/>
                                            </p:tgtEl>
                                            <p:attrNameLst>
                                              <p:attrName>ppt_x</p:attrName>
                                            </p:attrNameLst>
                                          </p:cBhvr>
                                          <p:tavLst>
                                            <p:tav tm="0">
                                              <p:val>
                                                <p:strVal val="#ppt_x"/>
                                              </p:val>
                                            </p:tav>
                                            <p:tav tm="100000">
                                              <p:val>
                                                <p:strVal val="#ppt_x"/>
                                              </p:val>
                                            </p:tav>
                                          </p:tavLst>
                                        </p:anim>
                                        <p:anim calcmode="lin" valueType="num">
                                          <p:cBhvr>
                                            <p:cTn id="28" dur="675" decel="100000" fill="hold"/>
                                            <p:tgtEl>
                                              <p:spTgt spid="11"/>
                                            </p:tgtEl>
                                            <p:attrNameLst>
                                              <p:attrName>ppt_y</p:attrName>
                                            </p:attrNameLst>
                                          </p:cBhvr>
                                          <p:tavLst>
                                            <p:tav tm="0">
                                              <p:val>
                                                <p:strVal val="#ppt_y+1"/>
                                              </p:val>
                                            </p:tav>
                                            <p:tav tm="100000">
                                              <p:val>
                                                <p:strVal val="#ppt_y-.03"/>
                                              </p:val>
                                            </p:tav>
                                          </p:tavLst>
                                        </p:anim>
                                        <p:anim calcmode="lin" valueType="num">
                                          <p:cBhvr>
                                            <p:cTn id="29" dur="75" accel="100000" fill="hold">
                                              <p:stCondLst>
                                                <p:cond delay="675"/>
                                              </p:stCondLst>
                                            </p:cTn>
                                            <p:tgtEl>
                                              <p:spTgt spid="11"/>
                                            </p:tgtEl>
                                            <p:attrNameLst>
                                              <p:attrName>ppt_y</p:attrName>
                                            </p:attrNameLst>
                                          </p:cBhvr>
                                          <p:tavLst>
                                            <p:tav tm="0">
                                              <p:val>
                                                <p:strVal val="#ppt_y-.03"/>
                                              </p:val>
                                            </p:tav>
                                            <p:tav tm="100000">
                                              <p:val>
                                                <p:strVal val="#ppt_y"/>
                                              </p:val>
                                            </p:tav>
                                          </p:tavLst>
                                        </p:anim>
                                      </p:childTnLst>
                                    </p:cTn>
                                  </p:par>
                                </p:childTnLst>
                              </p:cTn>
                            </p:par>
                            <p:par>
                              <p:cTn id="30" fill="hold">
                                <p:stCondLst>
                                  <p:cond delay="2500"/>
                                </p:stCondLst>
                                <p:childTnLst>
                                  <p:par>
                                    <p:cTn id="31" presetID="37" presetClass="entr" presetSubtype="0"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750"/>
                                            <p:tgtEl>
                                              <p:spTgt spid="14"/>
                                            </p:tgtEl>
                                          </p:cBhvr>
                                        </p:animEffect>
                                        <p:anim calcmode="lin" valueType="num">
                                          <p:cBhvr>
                                            <p:cTn id="34" dur="750" fill="hold"/>
                                            <p:tgtEl>
                                              <p:spTgt spid="14"/>
                                            </p:tgtEl>
                                            <p:attrNameLst>
                                              <p:attrName>ppt_x</p:attrName>
                                            </p:attrNameLst>
                                          </p:cBhvr>
                                          <p:tavLst>
                                            <p:tav tm="0">
                                              <p:val>
                                                <p:strVal val="#ppt_x"/>
                                              </p:val>
                                            </p:tav>
                                            <p:tav tm="100000">
                                              <p:val>
                                                <p:strVal val="#ppt_x"/>
                                              </p:val>
                                            </p:tav>
                                          </p:tavLst>
                                        </p:anim>
                                        <p:anim calcmode="lin" valueType="num">
                                          <p:cBhvr>
                                            <p:cTn id="35" dur="675" decel="100000" fill="hold"/>
                                            <p:tgtEl>
                                              <p:spTgt spid="14"/>
                                            </p:tgtEl>
                                            <p:attrNameLst>
                                              <p:attrName>ppt_y</p:attrName>
                                            </p:attrNameLst>
                                          </p:cBhvr>
                                          <p:tavLst>
                                            <p:tav tm="0">
                                              <p:val>
                                                <p:strVal val="#ppt_y+1"/>
                                              </p:val>
                                            </p:tav>
                                            <p:tav tm="100000">
                                              <p:val>
                                                <p:strVal val="#ppt_y-.03"/>
                                              </p:val>
                                            </p:tav>
                                          </p:tavLst>
                                        </p:anim>
                                        <p:anim calcmode="lin" valueType="num">
                                          <p:cBhvr>
                                            <p:cTn id="36" dur="75" accel="100000" fill="hold">
                                              <p:stCondLst>
                                                <p:cond delay="675"/>
                                              </p:stCondLst>
                                            </p:cTn>
                                            <p:tgtEl>
                                              <p:spTgt spid="14"/>
                                            </p:tgtEl>
                                            <p:attrNameLst>
                                              <p:attrName>ppt_y</p:attrName>
                                            </p:attrNameLst>
                                          </p:cBhvr>
                                          <p:tavLst>
                                            <p:tav tm="0">
                                              <p:val>
                                                <p:strVal val="#ppt_y-.03"/>
                                              </p:val>
                                            </p:tav>
                                            <p:tav tm="100000">
                                              <p:val>
                                                <p:strVal val="#ppt_y"/>
                                              </p:val>
                                            </p:tav>
                                          </p:tavLst>
                                        </p:anim>
                                      </p:childTnLst>
                                    </p:cTn>
                                  </p:par>
                                </p:childTnLst>
                              </p:cTn>
                            </p:par>
                            <p:par>
                              <p:cTn id="37" fill="hold">
                                <p:stCondLst>
                                  <p:cond delay="3250"/>
                                </p:stCondLst>
                                <p:childTnLst>
                                  <p:par>
                                    <p:cTn id="38" presetID="31" presetClass="entr" presetSubtype="0" fill="hold" nodeType="after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750" fill="hold"/>
                                            <p:tgtEl>
                                              <p:spTgt spid="17"/>
                                            </p:tgtEl>
                                            <p:attrNameLst>
                                              <p:attrName>ppt_w</p:attrName>
                                            </p:attrNameLst>
                                          </p:cBhvr>
                                          <p:tavLst>
                                            <p:tav tm="0">
                                              <p:val>
                                                <p:fltVal val="0"/>
                                              </p:val>
                                            </p:tav>
                                            <p:tav tm="100000">
                                              <p:val>
                                                <p:strVal val="#ppt_w"/>
                                              </p:val>
                                            </p:tav>
                                          </p:tavLst>
                                        </p:anim>
                                        <p:anim calcmode="lin" valueType="num">
                                          <p:cBhvr>
                                            <p:cTn id="41" dur="750" fill="hold"/>
                                            <p:tgtEl>
                                              <p:spTgt spid="17"/>
                                            </p:tgtEl>
                                            <p:attrNameLst>
                                              <p:attrName>ppt_h</p:attrName>
                                            </p:attrNameLst>
                                          </p:cBhvr>
                                          <p:tavLst>
                                            <p:tav tm="0">
                                              <p:val>
                                                <p:fltVal val="0"/>
                                              </p:val>
                                            </p:tav>
                                            <p:tav tm="100000">
                                              <p:val>
                                                <p:strVal val="#ppt_h"/>
                                              </p:val>
                                            </p:tav>
                                          </p:tavLst>
                                        </p:anim>
                                        <p:anim calcmode="lin" valueType="num">
                                          <p:cBhvr>
                                            <p:cTn id="42" dur="750" fill="hold"/>
                                            <p:tgtEl>
                                              <p:spTgt spid="17"/>
                                            </p:tgtEl>
                                            <p:attrNameLst>
                                              <p:attrName>style.rotation</p:attrName>
                                            </p:attrNameLst>
                                          </p:cBhvr>
                                          <p:tavLst>
                                            <p:tav tm="0">
                                              <p:val>
                                                <p:fltVal val="90"/>
                                              </p:val>
                                            </p:tav>
                                            <p:tav tm="100000">
                                              <p:val>
                                                <p:fltVal val="0"/>
                                              </p:val>
                                            </p:tav>
                                          </p:tavLst>
                                        </p:anim>
                                        <p:animEffect transition="in" filter="fade">
                                          <p:cBhvr>
                                            <p:cTn id="43" dur="750"/>
                                            <p:tgtEl>
                                              <p:spTgt spid="17"/>
                                            </p:tgtEl>
                                          </p:cBhvr>
                                        </p:animEffect>
                                      </p:childTnLst>
                                    </p:cTn>
                                  </p:par>
                                </p:childTnLst>
                              </p:cTn>
                            </p:par>
                            <p:par>
                              <p:cTn id="44" fill="hold">
                                <p:stCondLst>
                                  <p:cond delay="4000"/>
                                </p:stCondLst>
                                <p:childTnLst>
                                  <p:par>
                                    <p:cTn id="45" presetID="50" presetClass="entr" presetSubtype="0" decel="100000" fill="hold" grpId="0" nodeType="afterEffect">
                                      <p:stCondLst>
                                        <p:cond delay="500"/>
                                      </p:stCondLst>
                                      <p:childTnLst>
                                        <p:set>
                                          <p:cBhvr>
                                            <p:cTn id="46" dur="1" fill="hold">
                                              <p:stCondLst>
                                                <p:cond delay="0"/>
                                              </p:stCondLst>
                                            </p:cTn>
                                            <p:tgtEl>
                                              <p:spTgt spid="4"/>
                                            </p:tgtEl>
                                            <p:attrNameLst>
                                              <p:attrName>style.visibility</p:attrName>
                                            </p:attrNameLst>
                                          </p:cBhvr>
                                          <p:to>
                                            <p:strVal val="visible"/>
                                          </p:to>
                                        </p:set>
                                        <p:anim calcmode="lin" valueType="num">
                                          <p:cBhvr>
                                            <p:cTn id="47" dur="1000" fill="hold"/>
                                            <p:tgtEl>
                                              <p:spTgt spid="4"/>
                                            </p:tgtEl>
                                            <p:attrNameLst>
                                              <p:attrName>ppt_w</p:attrName>
                                            </p:attrNameLst>
                                          </p:cBhvr>
                                          <p:tavLst>
                                            <p:tav tm="0">
                                              <p:val>
                                                <p:strVal val="#ppt_w+.3"/>
                                              </p:val>
                                            </p:tav>
                                            <p:tav tm="100000">
                                              <p:val>
                                                <p:strVal val="#ppt_w"/>
                                              </p:val>
                                            </p:tav>
                                          </p:tavLst>
                                        </p:anim>
                                        <p:anim calcmode="lin" valueType="num">
                                          <p:cBhvr>
                                            <p:cTn id="48" dur="1000" fill="hold"/>
                                            <p:tgtEl>
                                              <p:spTgt spid="4"/>
                                            </p:tgtEl>
                                            <p:attrNameLst>
                                              <p:attrName>ppt_h</p:attrName>
                                            </p:attrNameLst>
                                          </p:cBhvr>
                                          <p:tavLst>
                                            <p:tav tm="0">
                                              <p:val>
                                                <p:strVal val="#ppt_h"/>
                                              </p:val>
                                            </p:tav>
                                            <p:tav tm="100000">
                                              <p:val>
                                                <p:strVal val="#ppt_h"/>
                                              </p:val>
                                            </p:tav>
                                          </p:tavLst>
                                        </p:anim>
                                        <p:animEffect transition="in" filter="fade">
                                          <p:cBhvr>
                                            <p:cTn id="4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单圆角矩形 22"/>
          <p:cNvSpPr/>
          <p:nvPr/>
        </p:nvSpPr>
        <p:spPr>
          <a:xfrm flipV="1">
            <a:off x="5667375" y="701110"/>
            <a:ext cx="5649915" cy="5307012"/>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4" name="单圆角矩形 23"/>
          <p:cNvSpPr/>
          <p:nvPr/>
        </p:nvSpPr>
        <p:spPr>
          <a:xfrm flipH="1">
            <a:off x="4676771" y="1733549"/>
            <a:ext cx="5965288" cy="1525211"/>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400" dirty="0">
                <a:latin typeface="微软雅黑" pitchFamily="34" charset="-122"/>
                <a:ea typeface="微软雅黑" pitchFamily="34" charset="-122"/>
              </a:rPr>
              <a:t>基于深度神经网络分类器</a:t>
            </a:r>
            <a:endParaRPr lang="zh-CN" altLang="en-US" sz="1200" spc="-100" dirty="0">
              <a:latin typeface="微软雅黑" pitchFamily="34" charset="-122"/>
              <a:ea typeface="微软雅黑" pitchFamily="34" charset="-122"/>
            </a:endParaRPr>
          </a:p>
        </p:txBody>
      </p:sp>
      <p:cxnSp>
        <p:nvCxnSpPr>
          <p:cNvPr id="29" name="直接连接符 28"/>
          <p:cNvCxnSpPr/>
          <p:nvPr/>
        </p:nvCxnSpPr>
        <p:spPr>
          <a:xfrm>
            <a:off x="460905" y="603372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480120" y="3725900"/>
            <a:ext cx="3203249" cy="2072027"/>
            <a:chOff x="480120" y="4242235"/>
            <a:chExt cx="2459290" cy="1590796"/>
          </a:xfrm>
        </p:grpSpPr>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20" y="4242235"/>
              <a:ext cx="1793776" cy="1345332"/>
            </a:xfrm>
            <a:prstGeom prst="rect">
              <a:avLst/>
            </a:prstGeom>
          </p:spPr>
        </p:pic>
        <p:sp>
          <p:nvSpPr>
            <p:cNvPr id="33" name="TextBox 32"/>
            <p:cNvSpPr txBox="1"/>
            <p:nvPr/>
          </p:nvSpPr>
          <p:spPr>
            <a:xfrm>
              <a:off x="748046" y="5449445"/>
              <a:ext cx="2191364" cy="383586"/>
            </a:xfrm>
            <a:prstGeom prst="rect">
              <a:avLst/>
            </a:prstGeom>
            <a:noFill/>
          </p:spPr>
          <p:txBody>
            <a:bodyPr wrap="square">
              <a:spAutoFit/>
            </a:bodyPr>
            <a:lstStyle/>
            <a:p>
              <a:pPr fontAlgn="auto">
                <a:lnSpc>
                  <a:spcPct val="150000"/>
                </a:lnSpc>
                <a:spcBef>
                  <a:spcPts val="0"/>
                </a:spcBef>
                <a:spcAft>
                  <a:spcPts val="0"/>
                </a:spcAft>
                <a:defRPr/>
              </a:pPr>
              <a:endParaRPr lang="en-US" altLang="zh-CN" sz="2000" dirty="0">
                <a:solidFill>
                  <a:schemeClr val="tx1">
                    <a:lumMod val="85000"/>
                    <a:lumOff val="1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67027029"/>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63" presetClass="path" presetSubtype="0" accel="50000" fill="hold" grpId="1" nodeType="withEffect" p14:presetBounceEnd="64000">
                                      <p:stCondLst>
                                        <p:cond delay="0"/>
                                      </p:stCondLst>
                                      <p:childTnLst>
                                        <p:animMotion origin="layout" path="M -0.8792 3.7037E-7 L -1.55168E-6 3.7037E-7 " pathEditMode="relative" rAng="0" ptsTypes="AA" p14:bounceEnd="64000">
                                          <p:cBhvr>
                                            <p:cTn id="9" dur="500" fill="hold"/>
                                            <p:tgtEl>
                                              <p:spTgt spid="24"/>
                                            </p:tgtEl>
                                            <p:attrNameLst>
                                              <p:attrName>ppt_x</p:attrName>
                                              <p:attrName>ppt_y</p:attrName>
                                            </p:attrNameLst>
                                          </p:cBhvr>
                                          <p:rCtr x="4396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63" presetClass="path" presetSubtype="0" accel="50000" fill="hold" grpId="1" nodeType="withEffect">
                                      <p:stCondLst>
                                        <p:cond delay="0"/>
                                      </p:stCondLst>
                                      <p:childTnLst>
                                        <p:animMotion origin="layout" path="M -0.8792 3.7037E-7 L -1.55168E-6 3.7037E-7 " pathEditMode="relative" rAng="0" ptsTypes="AA">
                                          <p:cBhvr>
                                            <p:cTn id="9" dur="500" fill="hold"/>
                                            <p:tgtEl>
                                              <p:spTgt spid="24"/>
                                            </p:tgtEl>
                                            <p:attrNameLst>
                                              <p:attrName>ppt_x</p:attrName>
                                              <p:attrName>ppt_y</p:attrName>
                                            </p:attrNameLst>
                                          </p:cBhvr>
                                          <p:rCtr x="4396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540868" cy="493479"/>
            <a:chOff x="0" y="543361"/>
            <a:chExt cx="3540868" cy="493479"/>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205560" y="574597"/>
              <a:ext cx="3335308"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3.</a:t>
              </a:r>
              <a:r>
                <a:rPr lang="zh-CN" altLang="en-US" sz="2400" dirty="0">
                  <a:solidFill>
                    <a:schemeClr val="bg1"/>
                  </a:solidFill>
                  <a:latin typeface="微软雅黑" panose="020B0503020204020204" pitchFamily="34" charset="-122"/>
                  <a:ea typeface="微软雅黑" panose="020B0503020204020204" pitchFamily="34" charset="-122"/>
                </a:rPr>
                <a:t>深度神经网络</a:t>
              </a:r>
              <a:r>
                <a:rPr lang="en-US" altLang="zh-CN" sz="2400" dirty="0">
                  <a:solidFill>
                    <a:schemeClr val="bg1"/>
                  </a:solidFill>
                  <a:latin typeface="微软雅黑" panose="020B0503020204020204" pitchFamily="34" charset="-122"/>
                  <a:ea typeface="微软雅黑" panose="020B0503020204020204" pitchFamily="34" charset="-122"/>
                </a:rPr>
                <a:t>LSTM</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129" name="组合 128"/>
          <p:cNvGrpSpPr/>
          <p:nvPr/>
        </p:nvGrpSpPr>
        <p:grpSpPr>
          <a:xfrm>
            <a:off x="11550315" y="6507183"/>
            <a:ext cx="299785" cy="299785"/>
            <a:chOff x="11550315" y="6496550"/>
            <a:chExt cx="299785" cy="299785"/>
          </a:xfrm>
        </p:grpSpPr>
        <p:sp>
          <p:nvSpPr>
            <p:cNvPr id="130" name="椭圆 12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右箭头 13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flipH="1">
            <a:off x="11055771" y="6507183"/>
            <a:ext cx="299785" cy="299785"/>
            <a:chOff x="11550315" y="6496550"/>
            <a:chExt cx="299785" cy="299785"/>
          </a:xfrm>
        </p:grpSpPr>
        <p:sp>
          <p:nvSpPr>
            <p:cNvPr id="133" name="椭圆 13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右箭头 13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文本框 39">
            <a:extLst>
              <a:ext uri="{FF2B5EF4-FFF2-40B4-BE49-F238E27FC236}">
                <a16:creationId xmlns:a16="http://schemas.microsoft.com/office/drawing/2014/main" id="{43BAF521-01B9-4DAF-954B-02D4B883BFC0}"/>
              </a:ext>
            </a:extLst>
          </p:cNvPr>
          <p:cNvSpPr txBox="1"/>
          <p:nvPr/>
        </p:nvSpPr>
        <p:spPr>
          <a:xfrm>
            <a:off x="2852636" y="1783591"/>
            <a:ext cx="7371134" cy="2031325"/>
          </a:xfrm>
          <a:prstGeom prst="rect">
            <a:avLst/>
          </a:prstGeom>
          <a:noFill/>
        </p:spPr>
        <p:txBody>
          <a:bodyPr wrap="square">
            <a:spAutoFit/>
          </a:bodyPr>
          <a:lstStyle/>
          <a:p>
            <a:r>
              <a:rPr lang="zh-CN" altLang="en-US" b="0" i="0" dirty="0">
                <a:solidFill>
                  <a:srgbClr val="000000"/>
                </a:solidFill>
                <a:effectLst/>
                <a:latin typeface="Helvetica Neue"/>
              </a:rPr>
              <a:t>有一些序列问题。假设我们试着去预测“</a:t>
            </a:r>
            <a:r>
              <a:rPr lang="en-US" altLang="zh-CN" b="0" i="0" dirty="0">
                <a:solidFill>
                  <a:srgbClr val="000000"/>
                </a:solidFill>
                <a:effectLst/>
                <a:latin typeface="Helvetica Neue"/>
              </a:rPr>
              <a:t>I grew up in France... I speak fluent </a:t>
            </a:r>
            <a:r>
              <a:rPr lang="en-US" altLang="zh-CN" b="0" i="0" dirty="0">
                <a:solidFill>
                  <a:srgbClr val="000000"/>
                </a:solidFill>
                <a:effectLst/>
                <a:highlight>
                  <a:srgbClr val="FFFF00"/>
                </a:highlight>
                <a:latin typeface="Helvetica Neue"/>
              </a:rPr>
              <a:t>French</a:t>
            </a:r>
            <a:r>
              <a:rPr lang="en-US" altLang="zh-CN" b="0" i="0" dirty="0">
                <a:solidFill>
                  <a:srgbClr val="000000"/>
                </a:solidFill>
                <a:effectLst/>
                <a:latin typeface="Helvetica Neue"/>
              </a:rPr>
              <a:t>”</a:t>
            </a:r>
            <a:r>
              <a:rPr lang="zh-CN" altLang="en-US" b="0" i="0" dirty="0">
                <a:solidFill>
                  <a:srgbClr val="000000"/>
                </a:solidFill>
                <a:effectLst/>
                <a:latin typeface="Helvetica Neue"/>
              </a:rPr>
              <a:t>最后的这个</a:t>
            </a:r>
            <a:r>
              <a:rPr lang="en-US" altLang="zh-CN" b="0" i="0" dirty="0">
                <a:solidFill>
                  <a:srgbClr val="000000"/>
                </a:solidFill>
                <a:effectLst/>
                <a:latin typeface="Helvetica Neue"/>
              </a:rPr>
              <a:t>French</a:t>
            </a:r>
            <a:r>
              <a:rPr lang="zh-CN" altLang="en-US" b="0" i="0" dirty="0">
                <a:solidFill>
                  <a:srgbClr val="000000"/>
                </a:solidFill>
                <a:effectLst/>
                <a:latin typeface="Helvetica Neue"/>
              </a:rPr>
              <a:t>。当前的信息建议下一个词可能是一种语言的名字，但是如果我们需要弄清楚是什么语言，我们是需要先前提到的离当前位置很远的 </a:t>
            </a:r>
            <a:r>
              <a:rPr lang="en-US" altLang="zh-CN" b="0" i="0" dirty="0">
                <a:solidFill>
                  <a:srgbClr val="000000"/>
                </a:solidFill>
                <a:effectLst/>
                <a:latin typeface="Helvetica Neue"/>
              </a:rPr>
              <a:t>France </a:t>
            </a:r>
            <a:r>
              <a:rPr lang="zh-CN" altLang="en-US" b="0" i="0" dirty="0">
                <a:solidFill>
                  <a:srgbClr val="000000"/>
                </a:solidFill>
                <a:effectLst/>
                <a:latin typeface="Helvetica Neue"/>
              </a:rPr>
              <a:t>的上下文的。这说明相关信息和当前预测位置之间的间隔就肯定变得相当的大。</a:t>
            </a:r>
            <a:br>
              <a:rPr lang="zh-CN" altLang="en-US" dirty="0"/>
            </a:br>
            <a:r>
              <a:rPr lang="zh-CN" altLang="en-US" b="0" i="0" dirty="0">
                <a:solidFill>
                  <a:srgbClr val="000000"/>
                </a:solidFill>
                <a:effectLst/>
                <a:latin typeface="Helvetica Neue"/>
              </a:rPr>
              <a:t>不幸的是，在这个间隔不断增大时，</a:t>
            </a:r>
            <a:r>
              <a:rPr lang="en-US" altLang="zh-CN" b="0" i="0" dirty="0">
                <a:solidFill>
                  <a:srgbClr val="000000"/>
                </a:solidFill>
                <a:effectLst/>
                <a:latin typeface="Helvetica Neue"/>
              </a:rPr>
              <a:t>RNN </a:t>
            </a:r>
            <a:r>
              <a:rPr lang="zh-CN" altLang="en-US" b="0" i="0" dirty="0">
                <a:solidFill>
                  <a:srgbClr val="000000"/>
                </a:solidFill>
                <a:effectLst/>
                <a:latin typeface="Helvetica Neue"/>
              </a:rPr>
              <a:t>会丧失学习到连接如此远的信息的能力。</a:t>
            </a:r>
            <a:endParaRPr lang="zh-CN" altLang="en-US" dirty="0"/>
          </a:p>
        </p:txBody>
      </p:sp>
    </p:spTree>
    <p:extLst>
      <p:ext uri="{BB962C8B-B14F-4D97-AF65-F5344CB8AC3E}">
        <p14:creationId xmlns:p14="http://schemas.microsoft.com/office/powerpoint/2010/main" val="4224509747"/>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3" presetClass="entr" presetSubtype="16" fill="hold" grpId="0" nodeType="afterEffect">
                                      <p:stCondLst>
                                        <p:cond delay="0"/>
                                      </p:stCondLst>
                                      <p:childTnLst>
                                        <p:set>
                                          <p:cBhvr>
                                            <p:cTn id="11" dur="1" fill="hold">
                                              <p:stCondLst>
                                                <p:cond delay="0"/>
                                              </p:stCondLst>
                                            </p:cTn>
                                            <p:tgtEl>
                                              <p:spTgt spid="104"/>
                                            </p:tgtEl>
                                            <p:attrNameLst>
                                              <p:attrName>style.visibility</p:attrName>
                                            </p:attrNameLst>
                                          </p:cBhvr>
                                          <p:to>
                                            <p:strVal val="visible"/>
                                          </p:to>
                                        </p:set>
                                        <p:anim calcmode="lin" valueType="num">
                                          <p:cBhvr>
                                            <p:cTn id="12" dur="500" fill="hold"/>
                                            <p:tgtEl>
                                              <p:spTgt spid="104"/>
                                            </p:tgtEl>
                                            <p:attrNameLst>
                                              <p:attrName>ppt_w</p:attrName>
                                            </p:attrNameLst>
                                          </p:cBhvr>
                                          <p:tavLst>
                                            <p:tav tm="0">
                                              <p:val>
                                                <p:fltVal val="0"/>
                                              </p:val>
                                            </p:tav>
                                            <p:tav tm="100000">
                                              <p:val>
                                                <p:strVal val="#ppt_w"/>
                                              </p:val>
                                            </p:tav>
                                          </p:tavLst>
                                        </p:anim>
                                        <p:anim calcmode="lin" valueType="num">
                                          <p:cBhvr>
                                            <p:cTn id="13" dur="500" fill="hold"/>
                                            <p:tgtEl>
                                              <p:spTgt spid="104"/>
                                            </p:tgtEl>
                                            <p:attrNameLst>
                                              <p:attrName>ppt_h</p:attrName>
                                            </p:attrNameLst>
                                          </p:cBhvr>
                                          <p:tavLst>
                                            <p:tav tm="0">
                                              <p:val>
                                                <p:fltVal val="0"/>
                                              </p:val>
                                            </p:tav>
                                            <p:tav tm="100000">
                                              <p:val>
                                                <p:strVal val="#ppt_h"/>
                                              </p:val>
                                            </p:tav>
                                          </p:tavLst>
                                        </p:anim>
                                        <p:animEffect transition="in" filter="fade">
                                          <p:cBhvr>
                                            <p:cTn id="14" dur="500"/>
                                            <p:tgtEl>
                                              <p:spTgt spid="104"/>
                                            </p:tgtEl>
                                          </p:cBhvr>
                                        </p:animEffect>
                                      </p:childTnLst>
                                    </p:cTn>
                                  </p:par>
                                </p:childTnLst>
                              </p:cTn>
                            </p:par>
                            <p:par>
                              <p:cTn id="15" fill="hold">
                                <p:stCondLst>
                                  <p:cond delay="750"/>
                                </p:stCondLst>
                                <p:childTnLst>
                                  <p:par>
                                    <p:cTn id="16" presetID="47" presetClass="entr" presetSubtype="0" fill="hold" nodeType="afterEffect">
                                      <p:stCondLst>
                                        <p:cond delay="0"/>
                                      </p:stCondLst>
                                      <p:childTnLst>
                                        <p:set>
                                          <p:cBhvr>
                                            <p:cTn id="17" dur="1" fill="hold">
                                              <p:stCondLst>
                                                <p:cond delay="0"/>
                                              </p:stCondLst>
                                            </p:cTn>
                                            <p:tgtEl>
                                              <p:spTgt spid="123"/>
                                            </p:tgtEl>
                                            <p:attrNameLst>
                                              <p:attrName>style.visibility</p:attrName>
                                            </p:attrNameLst>
                                          </p:cBhvr>
                                          <p:to>
                                            <p:strVal val="visible"/>
                                          </p:to>
                                        </p:set>
                                        <p:animEffect transition="in" filter="fade">
                                          <p:cBhvr>
                                            <p:cTn id="18" dur="1000"/>
                                            <p:tgtEl>
                                              <p:spTgt spid="123"/>
                                            </p:tgtEl>
                                          </p:cBhvr>
                                        </p:animEffect>
                                        <p:anim calcmode="lin" valueType="num">
                                          <p:cBhvr>
                                            <p:cTn id="19" dur="1000" fill="hold"/>
                                            <p:tgtEl>
                                              <p:spTgt spid="123"/>
                                            </p:tgtEl>
                                            <p:attrNameLst>
                                              <p:attrName>ppt_x</p:attrName>
                                            </p:attrNameLst>
                                          </p:cBhvr>
                                          <p:tavLst>
                                            <p:tav tm="0">
                                              <p:val>
                                                <p:strVal val="#ppt_x"/>
                                              </p:val>
                                            </p:tav>
                                            <p:tav tm="100000">
                                              <p:val>
                                                <p:strVal val="#ppt_x"/>
                                              </p:val>
                                            </p:tav>
                                          </p:tavLst>
                                        </p:anim>
                                        <p:anim calcmode="lin" valueType="num">
                                          <p:cBhvr>
                                            <p:cTn id="20" dur="1000" fill="hold"/>
                                            <p:tgtEl>
                                              <p:spTgt spid="123"/>
                                            </p:tgtEl>
                                            <p:attrNameLst>
                                              <p:attrName>ppt_y</p:attrName>
                                            </p:attrNameLst>
                                          </p:cBhvr>
                                          <p:tavLst>
                                            <p:tav tm="0">
                                              <p:val>
                                                <p:strVal val="#ppt_y-.1"/>
                                              </p:val>
                                            </p:tav>
                                            <p:tav tm="100000">
                                              <p:val>
                                                <p:strVal val="#ppt_y"/>
                                              </p:val>
                                            </p:tav>
                                          </p:tavLst>
                                        </p:anim>
                                      </p:childTnLst>
                                    </p:cTn>
                                  </p:par>
                                </p:childTnLst>
                              </p:cTn>
                            </p:par>
                            <p:par>
                              <p:cTn id="21" fill="hold">
                                <p:stCondLst>
                                  <p:cond delay="1750"/>
                                </p:stCondLst>
                                <p:childTnLst>
                                  <p:par>
                                    <p:cTn id="22" presetID="42" presetClass="entr" presetSubtype="0" fill="hold" nodeType="afterEffect">
                                      <p:stCondLst>
                                        <p:cond delay="0"/>
                                      </p:stCondLst>
                                      <p:childTnLst>
                                        <p:set>
                                          <p:cBhvr>
                                            <p:cTn id="23" dur="1" fill="hold">
                                              <p:stCondLst>
                                                <p:cond delay="0"/>
                                              </p:stCondLst>
                                            </p:cTn>
                                            <p:tgtEl>
                                              <p:spTgt spid="117"/>
                                            </p:tgtEl>
                                            <p:attrNameLst>
                                              <p:attrName>style.visibility</p:attrName>
                                            </p:attrNameLst>
                                          </p:cBhvr>
                                          <p:to>
                                            <p:strVal val="visible"/>
                                          </p:to>
                                        </p:set>
                                        <p:animEffect transition="in" filter="fade">
                                          <p:cBhvr>
                                            <p:cTn id="24" dur="1000"/>
                                            <p:tgtEl>
                                              <p:spTgt spid="117"/>
                                            </p:tgtEl>
                                          </p:cBhvr>
                                        </p:animEffect>
                                        <p:anim calcmode="lin" valueType="num">
                                          <p:cBhvr>
                                            <p:cTn id="25" dur="1000" fill="hold"/>
                                            <p:tgtEl>
                                              <p:spTgt spid="117"/>
                                            </p:tgtEl>
                                            <p:attrNameLst>
                                              <p:attrName>ppt_x</p:attrName>
                                            </p:attrNameLst>
                                          </p:cBhvr>
                                          <p:tavLst>
                                            <p:tav tm="0">
                                              <p:val>
                                                <p:strVal val="#ppt_x"/>
                                              </p:val>
                                            </p:tav>
                                            <p:tav tm="100000">
                                              <p:val>
                                                <p:strVal val="#ppt_x"/>
                                              </p:val>
                                            </p:tav>
                                          </p:tavLst>
                                        </p:anim>
                                        <p:anim calcmode="lin" valueType="num">
                                          <p:cBhvr>
                                            <p:cTn id="26" dur="1000" fill="hold"/>
                                            <p:tgtEl>
                                              <p:spTgt spid="117"/>
                                            </p:tgtEl>
                                            <p:attrNameLst>
                                              <p:attrName>ppt_y</p:attrName>
                                            </p:attrNameLst>
                                          </p:cBhvr>
                                          <p:tavLst>
                                            <p:tav tm="0">
                                              <p:val>
                                                <p:strVal val="#ppt_y+.1"/>
                                              </p:val>
                                            </p:tav>
                                            <p:tav tm="100000">
                                              <p:val>
                                                <p:strVal val="#ppt_y"/>
                                              </p:val>
                                            </p:tav>
                                          </p:tavLst>
                                        </p:anim>
                                      </p:childTnLst>
                                    </p:cTn>
                                  </p:par>
                                </p:childTnLst>
                              </p:cTn>
                            </p:par>
                            <p:par>
                              <p:cTn id="27" fill="hold">
                                <p:stCondLst>
                                  <p:cond delay="2750"/>
                                </p:stCondLst>
                                <p:childTnLst>
                                  <p:par>
                                    <p:cTn id="28" presetID="22" presetClass="entr" presetSubtype="2" fill="hold" nodeType="afterEffect">
                                      <p:stCondLst>
                                        <p:cond delay="0"/>
                                      </p:stCondLst>
                                      <p:childTnLst>
                                        <p:set>
                                          <p:cBhvr>
                                            <p:cTn id="29" dur="1" fill="hold">
                                              <p:stCondLst>
                                                <p:cond delay="0"/>
                                              </p:stCondLst>
                                            </p:cTn>
                                            <p:tgtEl>
                                              <p:spTgt spid="109"/>
                                            </p:tgtEl>
                                            <p:attrNameLst>
                                              <p:attrName>style.visibility</p:attrName>
                                            </p:attrNameLst>
                                          </p:cBhvr>
                                          <p:to>
                                            <p:strVal val="visible"/>
                                          </p:to>
                                        </p:set>
                                        <p:animEffect transition="in" filter="wipe(right)">
                                          <p:cBhvr>
                                            <p:cTn id="30" dur="500"/>
                                            <p:tgtEl>
                                              <p:spTgt spid="109"/>
                                            </p:tgtEl>
                                          </p:cBhvr>
                                        </p:animEffect>
                                      </p:childTnLst>
                                    </p:cTn>
                                  </p:par>
                                </p:childTnLst>
                              </p:cTn>
                            </p:par>
                            <p:par>
                              <p:cTn id="31" fill="hold">
                                <p:stCondLst>
                                  <p:cond delay="3250"/>
                                </p:stCondLst>
                                <p:childTnLst>
                                  <p:par>
                                    <p:cTn id="32" presetID="42" presetClass="entr" presetSubtype="0" fill="hold" nodeType="afterEffect">
                                      <p:stCondLst>
                                        <p:cond delay="0"/>
                                      </p:stCondLst>
                                      <p:childTnLst>
                                        <p:set>
                                          <p:cBhvr>
                                            <p:cTn id="33" dur="1" fill="hold">
                                              <p:stCondLst>
                                                <p:cond delay="0"/>
                                              </p:stCondLst>
                                            </p:cTn>
                                            <p:tgtEl>
                                              <p:spTgt spid="120"/>
                                            </p:tgtEl>
                                            <p:attrNameLst>
                                              <p:attrName>style.visibility</p:attrName>
                                            </p:attrNameLst>
                                          </p:cBhvr>
                                          <p:to>
                                            <p:strVal val="visible"/>
                                          </p:to>
                                        </p:set>
                                        <p:animEffect transition="in" filter="fade">
                                          <p:cBhvr>
                                            <p:cTn id="34" dur="1000"/>
                                            <p:tgtEl>
                                              <p:spTgt spid="120"/>
                                            </p:tgtEl>
                                          </p:cBhvr>
                                        </p:animEffect>
                                        <p:anim calcmode="lin" valueType="num">
                                          <p:cBhvr>
                                            <p:cTn id="35" dur="1000" fill="hold"/>
                                            <p:tgtEl>
                                              <p:spTgt spid="120"/>
                                            </p:tgtEl>
                                            <p:attrNameLst>
                                              <p:attrName>ppt_x</p:attrName>
                                            </p:attrNameLst>
                                          </p:cBhvr>
                                          <p:tavLst>
                                            <p:tav tm="0">
                                              <p:val>
                                                <p:strVal val="#ppt_x"/>
                                              </p:val>
                                            </p:tav>
                                            <p:tav tm="100000">
                                              <p:val>
                                                <p:strVal val="#ppt_x"/>
                                              </p:val>
                                            </p:tav>
                                          </p:tavLst>
                                        </p:anim>
                                        <p:anim calcmode="lin" valueType="num">
                                          <p:cBhvr>
                                            <p:cTn id="36" dur="1000" fill="hold"/>
                                            <p:tgtEl>
                                              <p:spTgt spid="120"/>
                                            </p:tgtEl>
                                            <p:attrNameLst>
                                              <p:attrName>ppt_y</p:attrName>
                                            </p:attrNameLst>
                                          </p:cBhvr>
                                          <p:tavLst>
                                            <p:tav tm="0">
                                              <p:val>
                                                <p:strVal val="#ppt_y+.1"/>
                                              </p:val>
                                            </p:tav>
                                            <p:tav tm="100000">
                                              <p:val>
                                                <p:strVal val="#ppt_y"/>
                                              </p:val>
                                            </p:tav>
                                          </p:tavLst>
                                        </p:anim>
                                      </p:childTnLst>
                                    </p:cTn>
                                  </p:par>
                                </p:childTnLst>
                              </p:cTn>
                            </p:par>
                            <p:par>
                              <p:cTn id="37" fill="hold">
                                <p:stCondLst>
                                  <p:cond delay="4250"/>
                                </p:stCondLst>
                                <p:childTnLst>
                                  <p:par>
                                    <p:cTn id="38" presetID="42" presetClass="entr" presetSubtype="0" fill="hold" nodeType="afterEffect">
                                      <p:stCondLst>
                                        <p:cond delay="0"/>
                                      </p:stCondLst>
                                      <p:childTnLst>
                                        <p:set>
                                          <p:cBhvr>
                                            <p:cTn id="39" dur="1" fill="hold">
                                              <p:stCondLst>
                                                <p:cond delay="0"/>
                                              </p:stCondLst>
                                            </p:cTn>
                                            <p:tgtEl>
                                              <p:spTgt spid="113"/>
                                            </p:tgtEl>
                                            <p:attrNameLst>
                                              <p:attrName>style.visibility</p:attrName>
                                            </p:attrNameLst>
                                          </p:cBhvr>
                                          <p:to>
                                            <p:strVal val="visible"/>
                                          </p:to>
                                        </p:set>
                                        <p:animEffect transition="in" filter="fade">
                                          <p:cBhvr>
                                            <p:cTn id="40" dur="1000"/>
                                            <p:tgtEl>
                                              <p:spTgt spid="113"/>
                                            </p:tgtEl>
                                          </p:cBhvr>
                                        </p:animEffect>
                                        <p:anim calcmode="lin" valueType="num">
                                          <p:cBhvr>
                                            <p:cTn id="41" dur="1000" fill="hold"/>
                                            <p:tgtEl>
                                              <p:spTgt spid="113"/>
                                            </p:tgtEl>
                                            <p:attrNameLst>
                                              <p:attrName>ppt_x</p:attrName>
                                            </p:attrNameLst>
                                          </p:cBhvr>
                                          <p:tavLst>
                                            <p:tav tm="0">
                                              <p:val>
                                                <p:strVal val="#ppt_x"/>
                                              </p:val>
                                            </p:tav>
                                            <p:tav tm="100000">
                                              <p:val>
                                                <p:strVal val="#ppt_x"/>
                                              </p:val>
                                            </p:tav>
                                          </p:tavLst>
                                        </p:anim>
                                        <p:anim calcmode="lin" valueType="num">
                                          <p:cBhvr>
                                            <p:cTn id="42" dur="1000" fill="hold"/>
                                            <p:tgtEl>
                                              <p:spTgt spid="113"/>
                                            </p:tgtEl>
                                            <p:attrNameLst>
                                              <p:attrName>ppt_y</p:attrName>
                                            </p:attrNameLst>
                                          </p:cBhvr>
                                          <p:tavLst>
                                            <p:tav tm="0">
                                              <p:val>
                                                <p:strVal val="#ppt_y+.1"/>
                                              </p:val>
                                            </p:tav>
                                            <p:tav tm="100000">
                                              <p:val>
                                                <p:strVal val="#ppt_y"/>
                                              </p:val>
                                            </p:tav>
                                          </p:tavLst>
                                        </p:anim>
                                      </p:childTnLst>
                                    </p:cTn>
                                  </p:par>
                                </p:childTnLst>
                              </p:cTn>
                            </p:par>
                            <p:par>
                              <p:cTn id="43" fill="hold">
                                <p:stCondLst>
                                  <p:cond delay="5250"/>
                                </p:stCondLst>
                                <p:childTnLst>
                                  <p:par>
                                    <p:cTn id="44" presetID="47" presetClass="entr" presetSubtype="0" fill="hold" nodeType="afterEffect">
                                      <p:stCondLst>
                                        <p:cond delay="0"/>
                                      </p:stCondLst>
                                      <p:childTnLst>
                                        <p:set>
                                          <p:cBhvr>
                                            <p:cTn id="45" dur="1" fill="hold">
                                              <p:stCondLst>
                                                <p:cond delay="0"/>
                                              </p:stCondLst>
                                            </p:cTn>
                                            <p:tgtEl>
                                              <p:spTgt spid="126"/>
                                            </p:tgtEl>
                                            <p:attrNameLst>
                                              <p:attrName>style.visibility</p:attrName>
                                            </p:attrNameLst>
                                          </p:cBhvr>
                                          <p:to>
                                            <p:strVal val="visible"/>
                                          </p:to>
                                        </p:set>
                                        <p:animEffect transition="in" filter="fade">
                                          <p:cBhvr>
                                            <p:cTn id="46" dur="1000"/>
                                            <p:tgtEl>
                                              <p:spTgt spid="126"/>
                                            </p:tgtEl>
                                          </p:cBhvr>
                                        </p:animEffect>
                                        <p:anim calcmode="lin" valueType="num">
                                          <p:cBhvr>
                                            <p:cTn id="47" dur="1000" fill="hold"/>
                                            <p:tgtEl>
                                              <p:spTgt spid="126"/>
                                            </p:tgtEl>
                                            <p:attrNameLst>
                                              <p:attrName>ppt_x</p:attrName>
                                            </p:attrNameLst>
                                          </p:cBhvr>
                                          <p:tavLst>
                                            <p:tav tm="0">
                                              <p:val>
                                                <p:strVal val="#ppt_x"/>
                                              </p:val>
                                            </p:tav>
                                            <p:tav tm="100000">
                                              <p:val>
                                                <p:strVal val="#ppt_x"/>
                                              </p:val>
                                            </p:tav>
                                          </p:tavLst>
                                        </p:anim>
                                        <p:anim calcmode="lin" valueType="num">
                                          <p:cBhvr>
                                            <p:cTn id="48" dur="1000" fill="hold"/>
                                            <p:tgtEl>
                                              <p:spTgt spid="126"/>
                                            </p:tgtEl>
                                            <p:attrNameLst>
                                              <p:attrName>ppt_y</p:attrName>
                                            </p:attrNameLst>
                                          </p:cBhvr>
                                          <p:tavLst>
                                            <p:tav tm="0">
                                              <p:val>
                                                <p:strVal val="#ppt_y-.1"/>
                                              </p:val>
                                            </p:tav>
                                            <p:tav tm="100000">
                                              <p:val>
                                                <p:strVal val="#ppt_y"/>
                                              </p:val>
                                            </p:tav>
                                          </p:tavLst>
                                        </p:anim>
                                      </p:childTnLst>
                                    </p:cTn>
                                  </p:par>
                                </p:childTnLst>
                              </p:cTn>
                            </p:par>
                            <p:par>
                              <p:cTn id="49" fill="hold">
                                <p:stCondLst>
                                  <p:cond delay="6250"/>
                                </p:stCondLst>
                                <p:childTnLst>
                                  <p:par>
                                    <p:cTn id="50" presetID="22" presetClass="entr" presetSubtype="2" fill="hold" nodeType="after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wipe(right)">
                                          <p:cBhvr>
                                            <p:cTn id="5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540868" cy="493479"/>
            <a:chOff x="0" y="543361"/>
            <a:chExt cx="3540868" cy="493479"/>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205560" y="574597"/>
              <a:ext cx="3335308"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3.</a:t>
              </a:r>
              <a:r>
                <a:rPr lang="zh-CN" altLang="en-US" sz="2400" dirty="0">
                  <a:solidFill>
                    <a:schemeClr val="bg1"/>
                  </a:solidFill>
                  <a:latin typeface="微软雅黑" panose="020B0503020204020204" pitchFamily="34" charset="-122"/>
                  <a:ea typeface="微软雅黑" panose="020B0503020204020204" pitchFamily="34" charset="-122"/>
                </a:rPr>
                <a:t>深度神经网络</a:t>
              </a:r>
              <a:r>
                <a:rPr lang="en-US" altLang="zh-CN" sz="2400" dirty="0">
                  <a:solidFill>
                    <a:schemeClr val="bg1"/>
                  </a:solidFill>
                  <a:latin typeface="微软雅黑" panose="020B0503020204020204" pitchFamily="34" charset="-122"/>
                  <a:ea typeface="微软雅黑" panose="020B0503020204020204" pitchFamily="34" charset="-122"/>
                </a:rPr>
                <a:t>LSTM</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129" name="组合 128"/>
          <p:cNvGrpSpPr/>
          <p:nvPr/>
        </p:nvGrpSpPr>
        <p:grpSpPr>
          <a:xfrm>
            <a:off x="11550315" y="6507183"/>
            <a:ext cx="299785" cy="299785"/>
            <a:chOff x="11550315" y="6496550"/>
            <a:chExt cx="299785" cy="299785"/>
          </a:xfrm>
        </p:grpSpPr>
        <p:sp>
          <p:nvSpPr>
            <p:cNvPr id="130" name="椭圆 12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右箭头 13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flipH="1">
            <a:off x="11055771" y="6507183"/>
            <a:ext cx="299785" cy="299785"/>
            <a:chOff x="11550315" y="6496550"/>
            <a:chExt cx="299785" cy="299785"/>
          </a:xfrm>
        </p:grpSpPr>
        <p:sp>
          <p:nvSpPr>
            <p:cNvPr id="133" name="椭圆 13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右箭头 13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54" name="Picture 6">
            <a:extLst>
              <a:ext uri="{FF2B5EF4-FFF2-40B4-BE49-F238E27FC236}">
                <a16:creationId xmlns:a16="http://schemas.microsoft.com/office/drawing/2014/main" id="{631440E4-A08B-4CDB-A154-20F40A7B7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974" y="1293170"/>
            <a:ext cx="8529536" cy="3909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698073"/>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3" presetClass="entr" presetSubtype="16" fill="hold" grpId="0" nodeType="afterEffect">
                                      <p:stCondLst>
                                        <p:cond delay="0"/>
                                      </p:stCondLst>
                                      <p:childTnLst>
                                        <p:set>
                                          <p:cBhvr>
                                            <p:cTn id="11" dur="1" fill="hold">
                                              <p:stCondLst>
                                                <p:cond delay="0"/>
                                              </p:stCondLst>
                                            </p:cTn>
                                            <p:tgtEl>
                                              <p:spTgt spid="104"/>
                                            </p:tgtEl>
                                            <p:attrNameLst>
                                              <p:attrName>style.visibility</p:attrName>
                                            </p:attrNameLst>
                                          </p:cBhvr>
                                          <p:to>
                                            <p:strVal val="visible"/>
                                          </p:to>
                                        </p:set>
                                        <p:anim calcmode="lin" valueType="num">
                                          <p:cBhvr>
                                            <p:cTn id="12" dur="500" fill="hold"/>
                                            <p:tgtEl>
                                              <p:spTgt spid="104"/>
                                            </p:tgtEl>
                                            <p:attrNameLst>
                                              <p:attrName>ppt_w</p:attrName>
                                            </p:attrNameLst>
                                          </p:cBhvr>
                                          <p:tavLst>
                                            <p:tav tm="0">
                                              <p:val>
                                                <p:fltVal val="0"/>
                                              </p:val>
                                            </p:tav>
                                            <p:tav tm="100000">
                                              <p:val>
                                                <p:strVal val="#ppt_w"/>
                                              </p:val>
                                            </p:tav>
                                          </p:tavLst>
                                        </p:anim>
                                        <p:anim calcmode="lin" valueType="num">
                                          <p:cBhvr>
                                            <p:cTn id="13" dur="500" fill="hold"/>
                                            <p:tgtEl>
                                              <p:spTgt spid="104"/>
                                            </p:tgtEl>
                                            <p:attrNameLst>
                                              <p:attrName>ppt_h</p:attrName>
                                            </p:attrNameLst>
                                          </p:cBhvr>
                                          <p:tavLst>
                                            <p:tav tm="0">
                                              <p:val>
                                                <p:fltVal val="0"/>
                                              </p:val>
                                            </p:tav>
                                            <p:tav tm="100000">
                                              <p:val>
                                                <p:strVal val="#ppt_h"/>
                                              </p:val>
                                            </p:tav>
                                          </p:tavLst>
                                        </p:anim>
                                        <p:animEffect transition="in" filter="fade">
                                          <p:cBhvr>
                                            <p:cTn id="14" dur="500"/>
                                            <p:tgtEl>
                                              <p:spTgt spid="104"/>
                                            </p:tgtEl>
                                          </p:cBhvr>
                                        </p:animEffect>
                                      </p:childTnLst>
                                    </p:cTn>
                                  </p:par>
                                </p:childTnLst>
                              </p:cTn>
                            </p:par>
                            <p:par>
                              <p:cTn id="15" fill="hold">
                                <p:stCondLst>
                                  <p:cond delay="750"/>
                                </p:stCondLst>
                                <p:childTnLst>
                                  <p:par>
                                    <p:cTn id="16" presetID="47" presetClass="entr" presetSubtype="0" fill="hold" nodeType="afterEffect">
                                      <p:stCondLst>
                                        <p:cond delay="0"/>
                                      </p:stCondLst>
                                      <p:childTnLst>
                                        <p:set>
                                          <p:cBhvr>
                                            <p:cTn id="17" dur="1" fill="hold">
                                              <p:stCondLst>
                                                <p:cond delay="0"/>
                                              </p:stCondLst>
                                            </p:cTn>
                                            <p:tgtEl>
                                              <p:spTgt spid="123"/>
                                            </p:tgtEl>
                                            <p:attrNameLst>
                                              <p:attrName>style.visibility</p:attrName>
                                            </p:attrNameLst>
                                          </p:cBhvr>
                                          <p:to>
                                            <p:strVal val="visible"/>
                                          </p:to>
                                        </p:set>
                                        <p:animEffect transition="in" filter="fade">
                                          <p:cBhvr>
                                            <p:cTn id="18" dur="1000"/>
                                            <p:tgtEl>
                                              <p:spTgt spid="123"/>
                                            </p:tgtEl>
                                          </p:cBhvr>
                                        </p:animEffect>
                                        <p:anim calcmode="lin" valueType="num">
                                          <p:cBhvr>
                                            <p:cTn id="19" dur="1000" fill="hold"/>
                                            <p:tgtEl>
                                              <p:spTgt spid="123"/>
                                            </p:tgtEl>
                                            <p:attrNameLst>
                                              <p:attrName>ppt_x</p:attrName>
                                            </p:attrNameLst>
                                          </p:cBhvr>
                                          <p:tavLst>
                                            <p:tav tm="0">
                                              <p:val>
                                                <p:strVal val="#ppt_x"/>
                                              </p:val>
                                            </p:tav>
                                            <p:tav tm="100000">
                                              <p:val>
                                                <p:strVal val="#ppt_x"/>
                                              </p:val>
                                            </p:tav>
                                          </p:tavLst>
                                        </p:anim>
                                        <p:anim calcmode="lin" valueType="num">
                                          <p:cBhvr>
                                            <p:cTn id="20" dur="1000" fill="hold"/>
                                            <p:tgtEl>
                                              <p:spTgt spid="123"/>
                                            </p:tgtEl>
                                            <p:attrNameLst>
                                              <p:attrName>ppt_y</p:attrName>
                                            </p:attrNameLst>
                                          </p:cBhvr>
                                          <p:tavLst>
                                            <p:tav tm="0">
                                              <p:val>
                                                <p:strVal val="#ppt_y-.1"/>
                                              </p:val>
                                            </p:tav>
                                            <p:tav tm="100000">
                                              <p:val>
                                                <p:strVal val="#ppt_y"/>
                                              </p:val>
                                            </p:tav>
                                          </p:tavLst>
                                        </p:anim>
                                      </p:childTnLst>
                                    </p:cTn>
                                  </p:par>
                                </p:childTnLst>
                              </p:cTn>
                            </p:par>
                            <p:par>
                              <p:cTn id="21" fill="hold">
                                <p:stCondLst>
                                  <p:cond delay="1750"/>
                                </p:stCondLst>
                                <p:childTnLst>
                                  <p:par>
                                    <p:cTn id="22" presetID="42" presetClass="entr" presetSubtype="0" fill="hold" nodeType="afterEffect">
                                      <p:stCondLst>
                                        <p:cond delay="0"/>
                                      </p:stCondLst>
                                      <p:childTnLst>
                                        <p:set>
                                          <p:cBhvr>
                                            <p:cTn id="23" dur="1" fill="hold">
                                              <p:stCondLst>
                                                <p:cond delay="0"/>
                                              </p:stCondLst>
                                            </p:cTn>
                                            <p:tgtEl>
                                              <p:spTgt spid="117"/>
                                            </p:tgtEl>
                                            <p:attrNameLst>
                                              <p:attrName>style.visibility</p:attrName>
                                            </p:attrNameLst>
                                          </p:cBhvr>
                                          <p:to>
                                            <p:strVal val="visible"/>
                                          </p:to>
                                        </p:set>
                                        <p:animEffect transition="in" filter="fade">
                                          <p:cBhvr>
                                            <p:cTn id="24" dur="1000"/>
                                            <p:tgtEl>
                                              <p:spTgt spid="117"/>
                                            </p:tgtEl>
                                          </p:cBhvr>
                                        </p:animEffect>
                                        <p:anim calcmode="lin" valueType="num">
                                          <p:cBhvr>
                                            <p:cTn id="25" dur="1000" fill="hold"/>
                                            <p:tgtEl>
                                              <p:spTgt spid="117"/>
                                            </p:tgtEl>
                                            <p:attrNameLst>
                                              <p:attrName>ppt_x</p:attrName>
                                            </p:attrNameLst>
                                          </p:cBhvr>
                                          <p:tavLst>
                                            <p:tav tm="0">
                                              <p:val>
                                                <p:strVal val="#ppt_x"/>
                                              </p:val>
                                            </p:tav>
                                            <p:tav tm="100000">
                                              <p:val>
                                                <p:strVal val="#ppt_x"/>
                                              </p:val>
                                            </p:tav>
                                          </p:tavLst>
                                        </p:anim>
                                        <p:anim calcmode="lin" valueType="num">
                                          <p:cBhvr>
                                            <p:cTn id="26" dur="1000" fill="hold"/>
                                            <p:tgtEl>
                                              <p:spTgt spid="117"/>
                                            </p:tgtEl>
                                            <p:attrNameLst>
                                              <p:attrName>ppt_y</p:attrName>
                                            </p:attrNameLst>
                                          </p:cBhvr>
                                          <p:tavLst>
                                            <p:tav tm="0">
                                              <p:val>
                                                <p:strVal val="#ppt_y+.1"/>
                                              </p:val>
                                            </p:tav>
                                            <p:tav tm="100000">
                                              <p:val>
                                                <p:strVal val="#ppt_y"/>
                                              </p:val>
                                            </p:tav>
                                          </p:tavLst>
                                        </p:anim>
                                      </p:childTnLst>
                                    </p:cTn>
                                  </p:par>
                                </p:childTnLst>
                              </p:cTn>
                            </p:par>
                            <p:par>
                              <p:cTn id="27" fill="hold">
                                <p:stCondLst>
                                  <p:cond delay="2750"/>
                                </p:stCondLst>
                                <p:childTnLst>
                                  <p:par>
                                    <p:cTn id="28" presetID="22" presetClass="entr" presetSubtype="2" fill="hold" nodeType="afterEffect">
                                      <p:stCondLst>
                                        <p:cond delay="0"/>
                                      </p:stCondLst>
                                      <p:childTnLst>
                                        <p:set>
                                          <p:cBhvr>
                                            <p:cTn id="29" dur="1" fill="hold">
                                              <p:stCondLst>
                                                <p:cond delay="0"/>
                                              </p:stCondLst>
                                            </p:cTn>
                                            <p:tgtEl>
                                              <p:spTgt spid="109"/>
                                            </p:tgtEl>
                                            <p:attrNameLst>
                                              <p:attrName>style.visibility</p:attrName>
                                            </p:attrNameLst>
                                          </p:cBhvr>
                                          <p:to>
                                            <p:strVal val="visible"/>
                                          </p:to>
                                        </p:set>
                                        <p:animEffect transition="in" filter="wipe(right)">
                                          <p:cBhvr>
                                            <p:cTn id="30" dur="500"/>
                                            <p:tgtEl>
                                              <p:spTgt spid="109"/>
                                            </p:tgtEl>
                                          </p:cBhvr>
                                        </p:animEffect>
                                      </p:childTnLst>
                                    </p:cTn>
                                  </p:par>
                                </p:childTnLst>
                              </p:cTn>
                            </p:par>
                            <p:par>
                              <p:cTn id="31" fill="hold">
                                <p:stCondLst>
                                  <p:cond delay="3250"/>
                                </p:stCondLst>
                                <p:childTnLst>
                                  <p:par>
                                    <p:cTn id="32" presetID="42" presetClass="entr" presetSubtype="0" fill="hold" nodeType="afterEffect">
                                      <p:stCondLst>
                                        <p:cond delay="0"/>
                                      </p:stCondLst>
                                      <p:childTnLst>
                                        <p:set>
                                          <p:cBhvr>
                                            <p:cTn id="33" dur="1" fill="hold">
                                              <p:stCondLst>
                                                <p:cond delay="0"/>
                                              </p:stCondLst>
                                            </p:cTn>
                                            <p:tgtEl>
                                              <p:spTgt spid="120"/>
                                            </p:tgtEl>
                                            <p:attrNameLst>
                                              <p:attrName>style.visibility</p:attrName>
                                            </p:attrNameLst>
                                          </p:cBhvr>
                                          <p:to>
                                            <p:strVal val="visible"/>
                                          </p:to>
                                        </p:set>
                                        <p:animEffect transition="in" filter="fade">
                                          <p:cBhvr>
                                            <p:cTn id="34" dur="1000"/>
                                            <p:tgtEl>
                                              <p:spTgt spid="120"/>
                                            </p:tgtEl>
                                          </p:cBhvr>
                                        </p:animEffect>
                                        <p:anim calcmode="lin" valueType="num">
                                          <p:cBhvr>
                                            <p:cTn id="35" dur="1000" fill="hold"/>
                                            <p:tgtEl>
                                              <p:spTgt spid="120"/>
                                            </p:tgtEl>
                                            <p:attrNameLst>
                                              <p:attrName>ppt_x</p:attrName>
                                            </p:attrNameLst>
                                          </p:cBhvr>
                                          <p:tavLst>
                                            <p:tav tm="0">
                                              <p:val>
                                                <p:strVal val="#ppt_x"/>
                                              </p:val>
                                            </p:tav>
                                            <p:tav tm="100000">
                                              <p:val>
                                                <p:strVal val="#ppt_x"/>
                                              </p:val>
                                            </p:tav>
                                          </p:tavLst>
                                        </p:anim>
                                        <p:anim calcmode="lin" valueType="num">
                                          <p:cBhvr>
                                            <p:cTn id="36" dur="1000" fill="hold"/>
                                            <p:tgtEl>
                                              <p:spTgt spid="120"/>
                                            </p:tgtEl>
                                            <p:attrNameLst>
                                              <p:attrName>ppt_y</p:attrName>
                                            </p:attrNameLst>
                                          </p:cBhvr>
                                          <p:tavLst>
                                            <p:tav tm="0">
                                              <p:val>
                                                <p:strVal val="#ppt_y+.1"/>
                                              </p:val>
                                            </p:tav>
                                            <p:tav tm="100000">
                                              <p:val>
                                                <p:strVal val="#ppt_y"/>
                                              </p:val>
                                            </p:tav>
                                          </p:tavLst>
                                        </p:anim>
                                      </p:childTnLst>
                                    </p:cTn>
                                  </p:par>
                                </p:childTnLst>
                              </p:cTn>
                            </p:par>
                            <p:par>
                              <p:cTn id="37" fill="hold">
                                <p:stCondLst>
                                  <p:cond delay="4250"/>
                                </p:stCondLst>
                                <p:childTnLst>
                                  <p:par>
                                    <p:cTn id="38" presetID="42" presetClass="entr" presetSubtype="0" fill="hold" nodeType="afterEffect">
                                      <p:stCondLst>
                                        <p:cond delay="0"/>
                                      </p:stCondLst>
                                      <p:childTnLst>
                                        <p:set>
                                          <p:cBhvr>
                                            <p:cTn id="39" dur="1" fill="hold">
                                              <p:stCondLst>
                                                <p:cond delay="0"/>
                                              </p:stCondLst>
                                            </p:cTn>
                                            <p:tgtEl>
                                              <p:spTgt spid="113"/>
                                            </p:tgtEl>
                                            <p:attrNameLst>
                                              <p:attrName>style.visibility</p:attrName>
                                            </p:attrNameLst>
                                          </p:cBhvr>
                                          <p:to>
                                            <p:strVal val="visible"/>
                                          </p:to>
                                        </p:set>
                                        <p:animEffect transition="in" filter="fade">
                                          <p:cBhvr>
                                            <p:cTn id="40" dur="1000"/>
                                            <p:tgtEl>
                                              <p:spTgt spid="113"/>
                                            </p:tgtEl>
                                          </p:cBhvr>
                                        </p:animEffect>
                                        <p:anim calcmode="lin" valueType="num">
                                          <p:cBhvr>
                                            <p:cTn id="41" dur="1000" fill="hold"/>
                                            <p:tgtEl>
                                              <p:spTgt spid="113"/>
                                            </p:tgtEl>
                                            <p:attrNameLst>
                                              <p:attrName>ppt_x</p:attrName>
                                            </p:attrNameLst>
                                          </p:cBhvr>
                                          <p:tavLst>
                                            <p:tav tm="0">
                                              <p:val>
                                                <p:strVal val="#ppt_x"/>
                                              </p:val>
                                            </p:tav>
                                            <p:tav tm="100000">
                                              <p:val>
                                                <p:strVal val="#ppt_x"/>
                                              </p:val>
                                            </p:tav>
                                          </p:tavLst>
                                        </p:anim>
                                        <p:anim calcmode="lin" valueType="num">
                                          <p:cBhvr>
                                            <p:cTn id="42" dur="1000" fill="hold"/>
                                            <p:tgtEl>
                                              <p:spTgt spid="113"/>
                                            </p:tgtEl>
                                            <p:attrNameLst>
                                              <p:attrName>ppt_y</p:attrName>
                                            </p:attrNameLst>
                                          </p:cBhvr>
                                          <p:tavLst>
                                            <p:tav tm="0">
                                              <p:val>
                                                <p:strVal val="#ppt_y+.1"/>
                                              </p:val>
                                            </p:tav>
                                            <p:tav tm="100000">
                                              <p:val>
                                                <p:strVal val="#ppt_y"/>
                                              </p:val>
                                            </p:tav>
                                          </p:tavLst>
                                        </p:anim>
                                      </p:childTnLst>
                                    </p:cTn>
                                  </p:par>
                                </p:childTnLst>
                              </p:cTn>
                            </p:par>
                            <p:par>
                              <p:cTn id="43" fill="hold">
                                <p:stCondLst>
                                  <p:cond delay="5250"/>
                                </p:stCondLst>
                                <p:childTnLst>
                                  <p:par>
                                    <p:cTn id="44" presetID="47" presetClass="entr" presetSubtype="0" fill="hold" nodeType="afterEffect">
                                      <p:stCondLst>
                                        <p:cond delay="0"/>
                                      </p:stCondLst>
                                      <p:childTnLst>
                                        <p:set>
                                          <p:cBhvr>
                                            <p:cTn id="45" dur="1" fill="hold">
                                              <p:stCondLst>
                                                <p:cond delay="0"/>
                                              </p:stCondLst>
                                            </p:cTn>
                                            <p:tgtEl>
                                              <p:spTgt spid="126"/>
                                            </p:tgtEl>
                                            <p:attrNameLst>
                                              <p:attrName>style.visibility</p:attrName>
                                            </p:attrNameLst>
                                          </p:cBhvr>
                                          <p:to>
                                            <p:strVal val="visible"/>
                                          </p:to>
                                        </p:set>
                                        <p:animEffect transition="in" filter="fade">
                                          <p:cBhvr>
                                            <p:cTn id="46" dur="1000"/>
                                            <p:tgtEl>
                                              <p:spTgt spid="126"/>
                                            </p:tgtEl>
                                          </p:cBhvr>
                                        </p:animEffect>
                                        <p:anim calcmode="lin" valueType="num">
                                          <p:cBhvr>
                                            <p:cTn id="47" dur="1000" fill="hold"/>
                                            <p:tgtEl>
                                              <p:spTgt spid="126"/>
                                            </p:tgtEl>
                                            <p:attrNameLst>
                                              <p:attrName>ppt_x</p:attrName>
                                            </p:attrNameLst>
                                          </p:cBhvr>
                                          <p:tavLst>
                                            <p:tav tm="0">
                                              <p:val>
                                                <p:strVal val="#ppt_x"/>
                                              </p:val>
                                            </p:tav>
                                            <p:tav tm="100000">
                                              <p:val>
                                                <p:strVal val="#ppt_x"/>
                                              </p:val>
                                            </p:tav>
                                          </p:tavLst>
                                        </p:anim>
                                        <p:anim calcmode="lin" valueType="num">
                                          <p:cBhvr>
                                            <p:cTn id="48" dur="1000" fill="hold"/>
                                            <p:tgtEl>
                                              <p:spTgt spid="126"/>
                                            </p:tgtEl>
                                            <p:attrNameLst>
                                              <p:attrName>ppt_y</p:attrName>
                                            </p:attrNameLst>
                                          </p:cBhvr>
                                          <p:tavLst>
                                            <p:tav tm="0">
                                              <p:val>
                                                <p:strVal val="#ppt_y-.1"/>
                                              </p:val>
                                            </p:tav>
                                            <p:tav tm="100000">
                                              <p:val>
                                                <p:strVal val="#ppt_y"/>
                                              </p:val>
                                            </p:tav>
                                          </p:tavLst>
                                        </p:anim>
                                      </p:childTnLst>
                                    </p:cTn>
                                  </p:par>
                                </p:childTnLst>
                              </p:cTn>
                            </p:par>
                            <p:par>
                              <p:cTn id="49" fill="hold">
                                <p:stCondLst>
                                  <p:cond delay="6250"/>
                                </p:stCondLst>
                                <p:childTnLst>
                                  <p:par>
                                    <p:cTn id="50" presetID="22" presetClass="entr" presetSubtype="2" fill="hold" nodeType="after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wipe(right)">
                                          <p:cBhvr>
                                            <p:cTn id="5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DF60A703-45B4-45B3-AFDF-B38FD0A8F2F1}"/>
              </a:ext>
            </a:extLst>
          </p:cNvPr>
          <p:cNvPicPr>
            <a:picLocks noGrp="1" noChangeAspect="1"/>
          </p:cNvPicPr>
          <p:nvPr>
            <p:ph idx="1"/>
          </p:nvPr>
        </p:nvPicPr>
        <p:blipFill>
          <a:blip r:embed="rId2"/>
          <a:stretch>
            <a:fillRect/>
          </a:stretch>
        </p:blipFill>
        <p:spPr>
          <a:xfrm>
            <a:off x="1156882" y="1595437"/>
            <a:ext cx="8924925" cy="3667125"/>
          </a:xfrm>
          <a:prstGeom prst="rect">
            <a:avLst/>
          </a:prstGeom>
        </p:spPr>
      </p:pic>
      <p:sp>
        <p:nvSpPr>
          <p:cNvPr id="7" name="文本框 6">
            <a:extLst>
              <a:ext uri="{FF2B5EF4-FFF2-40B4-BE49-F238E27FC236}">
                <a16:creationId xmlns:a16="http://schemas.microsoft.com/office/drawing/2014/main" id="{A5940504-F08A-459A-9AC8-60BA39A952EF}"/>
              </a:ext>
            </a:extLst>
          </p:cNvPr>
          <p:cNvSpPr txBox="1"/>
          <p:nvPr/>
        </p:nvSpPr>
        <p:spPr>
          <a:xfrm>
            <a:off x="1156882" y="982494"/>
            <a:ext cx="4640803" cy="923330"/>
          </a:xfrm>
          <a:prstGeom prst="rect">
            <a:avLst/>
          </a:prstGeom>
          <a:noFill/>
        </p:spPr>
        <p:txBody>
          <a:bodyPr wrap="square" rtlCol="0">
            <a:spAutoFit/>
          </a:bodyPr>
          <a:lstStyle/>
          <a:p>
            <a:r>
              <a:rPr lang="zh-CN" altLang="en-US" dirty="0"/>
              <a:t>根据本次数据的特征，设计选用二层</a:t>
            </a:r>
            <a:r>
              <a:rPr lang="en-US" altLang="zh-CN" dirty="0"/>
              <a:t>LSTM,</a:t>
            </a:r>
            <a:r>
              <a:rPr lang="zh-CN" altLang="en-US" dirty="0"/>
              <a:t>取后一层隐层的特征作为输出，由于是二分类，采用</a:t>
            </a:r>
            <a:r>
              <a:rPr lang="en-US" altLang="zh-CN" dirty="0"/>
              <a:t>sigmoid</a:t>
            </a:r>
            <a:r>
              <a:rPr lang="zh-CN" altLang="en-US" dirty="0"/>
              <a:t>函数激活。</a:t>
            </a:r>
          </a:p>
        </p:txBody>
      </p:sp>
      <p:sp>
        <p:nvSpPr>
          <p:cNvPr id="9" name="矩形 8">
            <a:extLst>
              <a:ext uri="{FF2B5EF4-FFF2-40B4-BE49-F238E27FC236}">
                <a16:creationId xmlns:a16="http://schemas.microsoft.com/office/drawing/2014/main" id="{562763B1-0994-474A-A4BE-3121F6824213}"/>
              </a:ext>
            </a:extLst>
          </p:cNvPr>
          <p:cNvSpPr/>
          <p:nvPr/>
        </p:nvSpPr>
        <p:spPr>
          <a:xfrm>
            <a:off x="8054502" y="2013626"/>
            <a:ext cx="1011678" cy="2529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50000"/>
                    <a:lumOff val="50000"/>
                  </a:schemeClr>
                </a:solidFill>
              </a:rPr>
              <a:t>sigmoid</a:t>
            </a:r>
            <a:endParaRPr lang="zh-CN" altLang="en-US" dirty="0">
              <a:solidFill>
                <a:schemeClr val="tx1">
                  <a:lumMod val="50000"/>
                  <a:lumOff val="50000"/>
                </a:schemeClr>
              </a:solidFill>
            </a:endParaRPr>
          </a:p>
        </p:txBody>
      </p:sp>
    </p:spTree>
    <p:extLst>
      <p:ext uri="{BB962C8B-B14F-4D97-AF65-F5344CB8AC3E}">
        <p14:creationId xmlns:p14="http://schemas.microsoft.com/office/powerpoint/2010/main" val="1602699455"/>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540868" cy="493479"/>
            <a:chOff x="0" y="543361"/>
            <a:chExt cx="3540868" cy="493479"/>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205560" y="574597"/>
              <a:ext cx="3335308"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3.</a:t>
              </a:r>
              <a:r>
                <a:rPr lang="zh-CN" altLang="en-US" sz="2400" dirty="0">
                  <a:solidFill>
                    <a:schemeClr val="bg1"/>
                  </a:solidFill>
                  <a:latin typeface="微软雅黑" panose="020B0503020204020204" pitchFamily="34" charset="-122"/>
                  <a:ea typeface="微软雅黑" panose="020B0503020204020204" pitchFamily="34" charset="-122"/>
                </a:rPr>
                <a:t>深度神经网络</a:t>
              </a:r>
              <a:r>
                <a:rPr lang="en-US" altLang="zh-CN" sz="2400" dirty="0">
                  <a:solidFill>
                    <a:schemeClr val="bg1"/>
                  </a:solidFill>
                  <a:latin typeface="微软雅黑" panose="020B0503020204020204" pitchFamily="34" charset="-122"/>
                  <a:ea typeface="微软雅黑" panose="020B0503020204020204" pitchFamily="34" charset="-122"/>
                </a:rPr>
                <a:t>LSTM</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129" name="组合 128"/>
          <p:cNvGrpSpPr/>
          <p:nvPr/>
        </p:nvGrpSpPr>
        <p:grpSpPr>
          <a:xfrm>
            <a:off x="11550315" y="6507183"/>
            <a:ext cx="299785" cy="299785"/>
            <a:chOff x="11550315" y="6496550"/>
            <a:chExt cx="299785" cy="299785"/>
          </a:xfrm>
        </p:grpSpPr>
        <p:sp>
          <p:nvSpPr>
            <p:cNvPr id="130" name="椭圆 12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右箭头 13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flipH="1">
            <a:off x="11055771" y="6507183"/>
            <a:ext cx="299785" cy="299785"/>
            <a:chOff x="11550315" y="6496550"/>
            <a:chExt cx="299785" cy="299785"/>
          </a:xfrm>
        </p:grpSpPr>
        <p:sp>
          <p:nvSpPr>
            <p:cNvPr id="133" name="椭圆 13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右箭头 13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68422BDD-1010-4D3B-8D6A-2432AE628630}"/>
              </a:ext>
            </a:extLst>
          </p:cNvPr>
          <p:cNvSpPr txBox="1"/>
          <p:nvPr/>
        </p:nvSpPr>
        <p:spPr>
          <a:xfrm>
            <a:off x="515566" y="1712068"/>
            <a:ext cx="1906621" cy="1754326"/>
          </a:xfrm>
          <a:prstGeom prst="rect">
            <a:avLst/>
          </a:prstGeom>
          <a:noFill/>
        </p:spPr>
        <p:txBody>
          <a:bodyPr wrap="square" rtlCol="0">
            <a:spAutoFit/>
          </a:bodyPr>
          <a:lstStyle/>
          <a:p>
            <a:r>
              <a:rPr lang="zh-CN" altLang="en-US" dirty="0"/>
              <a:t>部分代码如下：</a:t>
            </a:r>
            <a:endParaRPr lang="en-US" altLang="zh-CN" dirty="0"/>
          </a:p>
          <a:p>
            <a:r>
              <a:rPr lang="zh-CN" altLang="en-US" dirty="0"/>
              <a:t>使用了</a:t>
            </a:r>
            <a:r>
              <a:rPr lang="en-US" altLang="zh-CN" dirty="0"/>
              <a:t>128</a:t>
            </a:r>
            <a:r>
              <a:rPr lang="zh-CN" altLang="en-US" dirty="0"/>
              <a:t>个神经元，</a:t>
            </a:r>
            <a:r>
              <a:rPr lang="en-US" altLang="zh-CN" dirty="0"/>
              <a:t>dropout</a:t>
            </a:r>
            <a:r>
              <a:rPr lang="zh-CN" altLang="en-US" dirty="0"/>
              <a:t>概率为</a:t>
            </a:r>
            <a:r>
              <a:rPr lang="en-US" altLang="zh-CN" dirty="0"/>
              <a:t>0.5</a:t>
            </a:r>
            <a:r>
              <a:rPr lang="zh-CN" altLang="en-US" dirty="0"/>
              <a:t>，最终在测试集上的正确率约为</a:t>
            </a:r>
            <a:r>
              <a:rPr lang="en-US" altLang="zh-CN" dirty="0"/>
              <a:t>74%</a:t>
            </a:r>
            <a:endParaRPr lang="zh-CN" altLang="en-US" dirty="0"/>
          </a:p>
        </p:txBody>
      </p:sp>
      <p:pic>
        <p:nvPicPr>
          <p:cNvPr id="9" name="图片 8">
            <a:extLst>
              <a:ext uri="{FF2B5EF4-FFF2-40B4-BE49-F238E27FC236}">
                <a16:creationId xmlns:a16="http://schemas.microsoft.com/office/drawing/2014/main" id="{7DFE3EC2-9FE8-4845-A70A-B26CD80B0150}"/>
              </a:ext>
            </a:extLst>
          </p:cNvPr>
          <p:cNvPicPr>
            <a:picLocks noChangeAspect="1"/>
          </p:cNvPicPr>
          <p:nvPr/>
        </p:nvPicPr>
        <p:blipFill>
          <a:blip r:embed="rId3"/>
          <a:stretch>
            <a:fillRect/>
          </a:stretch>
        </p:blipFill>
        <p:spPr>
          <a:xfrm>
            <a:off x="2724150" y="1147762"/>
            <a:ext cx="6743700" cy="4562475"/>
          </a:xfrm>
          <a:prstGeom prst="rect">
            <a:avLst/>
          </a:prstGeom>
        </p:spPr>
      </p:pic>
    </p:spTree>
    <p:extLst>
      <p:ext uri="{BB962C8B-B14F-4D97-AF65-F5344CB8AC3E}">
        <p14:creationId xmlns:p14="http://schemas.microsoft.com/office/powerpoint/2010/main" val="1721050743"/>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3" presetClass="entr" presetSubtype="16" fill="hold" grpId="0" nodeType="afterEffect">
                                      <p:stCondLst>
                                        <p:cond delay="0"/>
                                      </p:stCondLst>
                                      <p:childTnLst>
                                        <p:set>
                                          <p:cBhvr>
                                            <p:cTn id="11" dur="1" fill="hold">
                                              <p:stCondLst>
                                                <p:cond delay="0"/>
                                              </p:stCondLst>
                                            </p:cTn>
                                            <p:tgtEl>
                                              <p:spTgt spid="104"/>
                                            </p:tgtEl>
                                            <p:attrNameLst>
                                              <p:attrName>style.visibility</p:attrName>
                                            </p:attrNameLst>
                                          </p:cBhvr>
                                          <p:to>
                                            <p:strVal val="visible"/>
                                          </p:to>
                                        </p:set>
                                        <p:anim calcmode="lin" valueType="num">
                                          <p:cBhvr>
                                            <p:cTn id="12" dur="500" fill="hold"/>
                                            <p:tgtEl>
                                              <p:spTgt spid="104"/>
                                            </p:tgtEl>
                                            <p:attrNameLst>
                                              <p:attrName>ppt_w</p:attrName>
                                            </p:attrNameLst>
                                          </p:cBhvr>
                                          <p:tavLst>
                                            <p:tav tm="0">
                                              <p:val>
                                                <p:fltVal val="0"/>
                                              </p:val>
                                            </p:tav>
                                            <p:tav tm="100000">
                                              <p:val>
                                                <p:strVal val="#ppt_w"/>
                                              </p:val>
                                            </p:tav>
                                          </p:tavLst>
                                        </p:anim>
                                        <p:anim calcmode="lin" valueType="num">
                                          <p:cBhvr>
                                            <p:cTn id="13" dur="500" fill="hold"/>
                                            <p:tgtEl>
                                              <p:spTgt spid="104"/>
                                            </p:tgtEl>
                                            <p:attrNameLst>
                                              <p:attrName>ppt_h</p:attrName>
                                            </p:attrNameLst>
                                          </p:cBhvr>
                                          <p:tavLst>
                                            <p:tav tm="0">
                                              <p:val>
                                                <p:fltVal val="0"/>
                                              </p:val>
                                            </p:tav>
                                            <p:tav tm="100000">
                                              <p:val>
                                                <p:strVal val="#ppt_h"/>
                                              </p:val>
                                            </p:tav>
                                          </p:tavLst>
                                        </p:anim>
                                        <p:animEffect transition="in" filter="fade">
                                          <p:cBhvr>
                                            <p:cTn id="14" dur="500"/>
                                            <p:tgtEl>
                                              <p:spTgt spid="104"/>
                                            </p:tgtEl>
                                          </p:cBhvr>
                                        </p:animEffect>
                                      </p:childTnLst>
                                    </p:cTn>
                                  </p:par>
                                </p:childTnLst>
                              </p:cTn>
                            </p:par>
                            <p:par>
                              <p:cTn id="15" fill="hold">
                                <p:stCondLst>
                                  <p:cond delay="750"/>
                                </p:stCondLst>
                                <p:childTnLst>
                                  <p:par>
                                    <p:cTn id="16" presetID="47" presetClass="entr" presetSubtype="0" fill="hold" nodeType="afterEffect">
                                      <p:stCondLst>
                                        <p:cond delay="0"/>
                                      </p:stCondLst>
                                      <p:childTnLst>
                                        <p:set>
                                          <p:cBhvr>
                                            <p:cTn id="17" dur="1" fill="hold">
                                              <p:stCondLst>
                                                <p:cond delay="0"/>
                                              </p:stCondLst>
                                            </p:cTn>
                                            <p:tgtEl>
                                              <p:spTgt spid="123"/>
                                            </p:tgtEl>
                                            <p:attrNameLst>
                                              <p:attrName>style.visibility</p:attrName>
                                            </p:attrNameLst>
                                          </p:cBhvr>
                                          <p:to>
                                            <p:strVal val="visible"/>
                                          </p:to>
                                        </p:set>
                                        <p:animEffect transition="in" filter="fade">
                                          <p:cBhvr>
                                            <p:cTn id="18" dur="1000"/>
                                            <p:tgtEl>
                                              <p:spTgt spid="123"/>
                                            </p:tgtEl>
                                          </p:cBhvr>
                                        </p:animEffect>
                                        <p:anim calcmode="lin" valueType="num">
                                          <p:cBhvr>
                                            <p:cTn id="19" dur="1000" fill="hold"/>
                                            <p:tgtEl>
                                              <p:spTgt spid="123"/>
                                            </p:tgtEl>
                                            <p:attrNameLst>
                                              <p:attrName>ppt_x</p:attrName>
                                            </p:attrNameLst>
                                          </p:cBhvr>
                                          <p:tavLst>
                                            <p:tav tm="0">
                                              <p:val>
                                                <p:strVal val="#ppt_x"/>
                                              </p:val>
                                            </p:tav>
                                            <p:tav tm="100000">
                                              <p:val>
                                                <p:strVal val="#ppt_x"/>
                                              </p:val>
                                            </p:tav>
                                          </p:tavLst>
                                        </p:anim>
                                        <p:anim calcmode="lin" valueType="num">
                                          <p:cBhvr>
                                            <p:cTn id="20" dur="1000" fill="hold"/>
                                            <p:tgtEl>
                                              <p:spTgt spid="123"/>
                                            </p:tgtEl>
                                            <p:attrNameLst>
                                              <p:attrName>ppt_y</p:attrName>
                                            </p:attrNameLst>
                                          </p:cBhvr>
                                          <p:tavLst>
                                            <p:tav tm="0">
                                              <p:val>
                                                <p:strVal val="#ppt_y-.1"/>
                                              </p:val>
                                            </p:tav>
                                            <p:tav tm="100000">
                                              <p:val>
                                                <p:strVal val="#ppt_y"/>
                                              </p:val>
                                            </p:tav>
                                          </p:tavLst>
                                        </p:anim>
                                      </p:childTnLst>
                                    </p:cTn>
                                  </p:par>
                                </p:childTnLst>
                              </p:cTn>
                            </p:par>
                            <p:par>
                              <p:cTn id="21" fill="hold">
                                <p:stCondLst>
                                  <p:cond delay="1750"/>
                                </p:stCondLst>
                                <p:childTnLst>
                                  <p:par>
                                    <p:cTn id="22" presetID="42" presetClass="entr" presetSubtype="0" fill="hold" nodeType="afterEffect">
                                      <p:stCondLst>
                                        <p:cond delay="0"/>
                                      </p:stCondLst>
                                      <p:childTnLst>
                                        <p:set>
                                          <p:cBhvr>
                                            <p:cTn id="23" dur="1" fill="hold">
                                              <p:stCondLst>
                                                <p:cond delay="0"/>
                                              </p:stCondLst>
                                            </p:cTn>
                                            <p:tgtEl>
                                              <p:spTgt spid="117"/>
                                            </p:tgtEl>
                                            <p:attrNameLst>
                                              <p:attrName>style.visibility</p:attrName>
                                            </p:attrNameLst>
                                          </p:cBhvr>
                                          <p:to>
                                            <p:strVal val="visible"/>
                                          </p:to>
                                        </p:set>
                                        <p:animEffect transition="in" filter="fade">
                                          <p:cBhvr>
                                            <p:cTn id="24" dur="1000"/>
                                            <p:tgtEl>
                                              <p:spTgt spid="117"/>
                                            </p:tgtEl>
                                          </p:cBhvr>
                                        </p:animEffect>
                                        <p:anim calcmode="lin" valueType="num">
                                          <p:cBhvr>
                                            <p:cTn id="25" dur="1000" fill="hold"/>
                                            <p:tgtEl>
                                              <p:spTgt spid="117"/>
                                            </p:tgtEl>
                                            <p:attrNameLst>
                                              <p:attrName>ppt_x</p:attrName>
                                            </p:attrNameLst>
                                          </p:cBhvr>
                                          <p:tavLst>
                                            <p:tav tm="0">
                                              <p:val>
                                                <p:strVal val="#ppt_x"/>
                                              </p:val>
                                            </p:tav>
                                            <p:tav tm="100000">
                                              <p:val>
                                                <p:strVal val="#ppt_x"/>
                                              </p:val>
                                            </p:tav>
                                          </p:tavLst>
                                        </p:anim>
                                        <p:anim calcmode="lin" valueType="num">
                                          <p:cBhvr>
                                            <p:cTn id="26" dur="1000" fill="hold"/>
                                            <p:tgtEl>
                                              <p:spTgt spid="117"/>
                                            </p:tgtEl>
                                            <p:attrNameLst>
                                              <p:attrName>ppt_y</p:attrName>
                                            </p:attrNameLst>
                                          </p:cBhvr>
                                          <p:tavLst>
                                            <p:tav tm="0">
                                              <p:val>
                                                <p:strVal val="#ppt_y+.1"/>
                                              </p:val>
                                            </p:tav>
                                            <p:tav tm="100000">
                                              <p:val>
                                                <p:strVal val="#ppt_y"/>
                                              </p:val>
                                            </p:tav>
                                          </p:tavLst>
                                        </p:anim>
                                      </p:childTnLst>
                                    </p:cTn>
                                  </p:par>
                                </p:childTnLst>
                              </p:cTn>
                            </p:par>
                            <p:par>
                              <p:cTn id="27" fill="hold">
                                <p:stCondLst>
                                  <p:cond delay="2750"/>
                                </p:stCondLst>
                                <p:childTnLst>
                                  <p:par>
                                    <p:cTn id="28" presetID="22" presetClass="entr" presetSubtype="2" fill="hold" nodeType="afterEffect">
                                      <p:stCondLst>
                                        <p:cond delay="0"/>
                                      </p:stCondLst>
                                      <p:childTnLst>
                                        <p:set>
                                          <p:cBhvr>
                                            <p:cTn id="29" dur="1" fill="hold">
                                              <p:stCondLst>
                                                <p:cond delay="0"/>
                                              </p:stCondLst>
                                            </p:cTn>
                                            <p:tgtEl>
                                              <p:spTgt spid="109"/>
                                            </p:tgtEl>
                                            <p:attrNameLst>
                                              <p:attrName>style.visibility</p:attrName>
                                            </p:attrNameLst>
                                          </p:cBhvr>
                                          <p:to>
                                            <p:strVal val="visible"/>
                                          </p:to>
                                        </p:set>
                                        <p:animEffect transition="in" filter="wipe(right)">
                                          <p:cBhvr>
                                            <p:cTn id="30" dur="500"/>
                                            <p:tgtEl>
                                              <p:spTgt spid="109"/>
                                            </p:tgtEl>
                                          </p:cBhvr>
                                        </p:animEffect>
                                      </p:childTnLst>
                                    </p:cTn>
                                  </p:par>
                                </p:childTnLst>
                              </p:cTn>
                            </p:par>
                            <p:par>
                              <p:cTn id="31" fill="hold">
                                <p:stCondLst>
                                  <p:cond delay="3250"/>
                                </p:stCondLst>
                                <p:childTnLst>
                                  <p:par>
                                    <p:cTn id="32" presetID="42" presetClass="entr" presetSubtype="0" fill="hold" nodeType="afterEffect">
                                      <p:stCondLst>
                                        <p:cond delay="0"/>
                                      </p:stCondLst>
                                      <p:childTnLst>
                                        <p:set>
                                          <p:cBhvr>
                                            <p:cTn id="33" dur="1" fill="hold">
                                              <p:stCondLst>
                                                <p:cond delay="0"/>
                                              </p:stCondLst>
                                            </p:cTn>
                                            <p:tgtEl>
                                              <p:spTgt spid="120"/>
                                            </p:tgtEl>
                                            <p:attrNameLst>
                                              <p:attrName>style.visibility</p:attrName>
                                            </p:attrNameLst>
                                          </p:cBhvr>
                                          <p:to>
                                            <p:strVal val="visible"/>
                                          </p:to>
                                        </p:set>
                                        <p:animEffect transition="in" filter="fade">
                                          <p:cBhvr>
                                            <p:cTn id="34" dur="1000"/>
                                            <p:tgtEl>
                                              <p:spTgt spid="120"/>
                                            </p:tgtEl>
                                          </p:cBhvr>
                                        </p:animEffect>
                                        <p:anim calcmode="lin" valueType="num">
                                          <p:cBhvr>
                                            <p:cTn id="35" dur="1000" fill="hold"/>
                                            <p:tgtEl>
                                              <p:spTgt spid="120"/>
                                            </p:tgtEl>
                                            <p:attrNameLst>
                                              <p:attrName>ppt_x</p:attrName>
                                            </p:attrNameLst>
                                          </p:cBhvr>
                                          <p:tavLst>
                                            <p:tav tm="0">
                                              <p:val>
                                                <p:strVal val="#ppt_x"/>
                                              </p:val>
                                            </p:tav>
                                            <p:tav tm="100000">
                                              <p:val>
                                                <p:strVal val="#ppt_x"/>
                                              </p:val>
                                            </p:tav>
                                          </p:tavLst>
                                        </p:anim>
                                        <p:anim calcmode="lin" valueType="num">
                                          <p:cBhvr>
                                            <p:cTn id="36" dur="1000" fill="hold"/>
                                            <p:tgtEl>
                                              <p:spTgt spid="120"/>
                                            </p:tgtEl>
                                            <p:attrNameLst>
                                              <p:attrName>ppt_y</p:attrName>
                                            </p:attrNameLst>
                                          </p:cBhvr>
                                          <p:tavLst>
                                            <p:tav tm="0">
                                              <p:val>
                                                <p:strVal val="#ppt_y+.1"/>
                                              </p:val>
                                            </p:tav>
                                            <p:tav tm="100000">
                                              <p:val>
                                                <p:strVal val="#ppt_y"/>
                                              </p:val>
                                            </p:tav>
                                          </p:tavLst>
                                        </p:anim>
                                      </p:childTnLst>
                                    </p:cTn>
                                  </p:par>
                                </p:childTnLst>
                              </p:cTn>
                            </p:par>
                            <p:par>
                              <p:cTn id="37" fill="hold">
                                <p:stCondLst>
                                  <p:cond delay="4250"/>
                                </p:stCondLst>
                                <p:childTnLst>
                                  <p:par>
                                    <p:cTn id="38" presetID="42" presetClass="entr" presetSubtype="0" fill="hold" nodeType="afterEffect">
                                      <p:stCondLst>
                                        <p:cond delay="0"/>
                                      </p:stCondLst>
                                      <p:childTnLst>
                                        <p:set>
                                          <p:cBhvr>
                                            <p:cTn id="39" dur="1" fill="hold">
                                              <p:stCondLst>
                                                <p:cond delay="0"/>
                                              </p:stCondLst>
                                            </p:cTn>
                                            <p:tgtEl>
                                              <p:spTgt spid="113"/>
                                            </p:tgtEl>
                                            <p:attrNameLst>
                                              <p:attrName>style.visibility</p:attrName>
                                            </p:attrNameLst>
                                          </p:cBhvr>
                                          <p:to>
                                            <p:strVal val="visible"/>
                                          </p:to>
                                        </p:set>
                                        <p:animEffect transition="in" filter="fade">
                                          <p:cBhvr>
                                            <p:cTn id="40" dur="1000"/>
                                            <p:tgtEl>
                                              <p:spTgt spid="113"/>
                                            </p:tgtEl>
                                          </p:cBhvr>
                                        </p:animEffect>
                                        <p:anim calcmode="lin" valueType="num">
                                          <p:cBhvr>
                                            <p:cTn id="41" dur="1000" fill="hold"/>
                                            <p:tgtEl>
                                              <p:spTgt spid="113"/>
                                            </p:tgtEl>
                                            <p:attrNameLst>
                                              <p:attrName>ppt_x</p:attrName>
                                            </p:attrNameLst>
                                          </p:cBhvr>
                                          <p:tavLst>
                                            <p:tav tm="0">
                                              <p:val>
                                                <p:strVal val="#ppt_x"/>
                                              </p:val>
                                            </p:tav>
                                            <p:tav tm="100000">
                                              <p:val>
                                                <p:strVal val="#ppt_x"/>
                                              </p:val>
                                            </p:tav>
                                          </p:tavLst>
                                        </p:anim>
                                        <p:anim calcmode="lin" valueType="num">
                                          <p:cBhvr>
                                            <p:cTn id="42" dur="1000" fill="hold"/>
                                            <p:tgtEl>
                                              <p:spTgt spid="113"/>
                                            </p:tgtEl>
                                            <p:attrNameLst>
                                              <p:attrName>ppt_y</p:attrName>
                                            </p:attrNameLst>
                                          </p:cBhvr>
                                          <p:tavLst>
                                            <p:tav tm="0">
                                              <p:val>
                                                <p:strVal val="#ppt_y+.1"/>
                                              </p:val>
                                            </p:tav>
                                            <p:tav tm="100000">
                                              <p:val>
                                                <p:strVal val="#ppt_y"/>
                                              </p:val>
                                            </p:tav>
                                          </p:tavLst>
                                        </p:anim>
                                      </p:childTnLst>
                                    </p:cTn>
                                  </p:par>
                                </p:childTnLst>
                              </p:cTn>
                            </p:par>
                            <p:par>
                              <p:cTn id="43" fill="hold">
                                <p:stCondLst>
                                  <p:cond delay="5250"/>
                                </p:stCondLst>
                                <p:childTnLst>
                                  <p:par>
                                    <p:cTn id="44" presetID="47" presetClass="entr" presetSubtype="0" fill="hold" nodeType="afterEffect">
                                      <p:stCondLst>
                                        <p:cond delay="0"/>
                                      </p:stCondLst>
                                      <p:childTnLst>
                                        <p:set>
                                          <p:cBhvr>
                                            <p:cTn id="45" dur="1" fill="hold">
                                              <p:stCondLst>
                                                <p:cond delay="0"/>
                                              </p:stCondLst>
                                            </p:cTn>
                                            <p:tgtEl>
                                              <p:spTgt spid="126"/>
                                            </p:tgtEl>
                                            <p:attrNameLst>
                                              <p:attrName>style.visibility</p:attrName>
                                            </p:attrNameLst>
                                          </p:cBhvr>
                                          <p:to>
                                            <p:strVal val="visible"/>
                                          </p:to>
                                        </p:set>
                                        <p:animEffect transition="in" filter="fade">
                                          <p:cBhvr>
                                            <p:cTn id="46" dur="1000"/>
                                            <p:tgtEl>
                                              <p:spTgt spid="126"/>
                                            </p:tgtEl>
                                          </p:cBhvr>
                                        </p:animEffect>
                                        <p:anim calcmode="lin" valueType="num">
                                          <p:cBhvr>
                                            <p:cTn id="47" dur="1000" fill="hold"/>
                                            <p:tgtEl>
                                              <p:spTgt spid="126"/>
                                            </p:tgtEl>
                                            <p:attrNameLst>
                                              <p:attrName>ppt_x</p:attrName>
                                            </p:attrNameLst>
                                          </p:cBhvr>
                                          <p:tavLst>
                                            <p:tav tm="0">
                                              <p:val>
                                                <p:strVal val="#ppt_x"/>
                                              </p:val>
                                            </p:tav>
                                            <p:tav tm="100000">
                                              <p:val>
                                                <p:strVal val="#ppt_x"/>
                                              </p:val>
                                            </p:tav>
                                          </p:tavLst>
                                        </p:anim>
                                        <p:anim calcmode="lin" valueType="num">
                                          <p:cBhvr>
                                            <p:cTn id="48" dur="1000" fill="hold"/>
                                            <p:tgtEl>
                                              <p:spTgt spid="126"/>
                                            </p:tgtEl>
                                            <p:attrNameLst>
                                              <p:attrName>ppt_y</p:attrName>
                                            </p:attrNameLst>
                                          </p:cBhvr>
                                          <p:tavLst>
                                            <p:tav tm="0">
                                              <p:val>
                                                <p:strVal val="#ppt_y-.1"/>
                                              </p:val>
                                            </p:tav>
                                            <p:tav tm="100000">
                                              <p:val>
                                                <p:strVal val="#ppt_y"/>
                                              </p:val>
                                            </p:tav>
                                          </p:tavLst>
                                        </p:anim>
                                      </p:childTnLst>
                                    </p:cTn>
                                  </p:par>
                                </p:childTnLst>
                              </p:cTn>
                            </p:par>
                            <p:par>
                              <p:cTn id="49" fill="hold">
                                <p:stCondLst>
                                  <p:cond delay="6250"/>
                                </p:stCondLst>
                                <p:childTnLst>
                                  <p:par>
                                    <p:cTn id="50" presetID="22" presetClass="entr" presetSubtype="2" fill="hold" nodeType="after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wipe(right)">
                                          <p:cBhvr>
                                            <p:cTn id="5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5161339C-ED30-41FD-BAE4-64EFF85B4DFB}"/>
              </a:ext>
            </a:extLst>
          </p:cNvPr>
          <p:cNvPicPr>
            <a:picLocks noGrp="1" noChangeAspect="1"/>
          </p:cNvPicPr>
          <p:nvPr>
            <p:ph idx="1"/>
          </p:nvPr>
        </p:nvPicPr>
        <p:blipFill>
          <a:blip r:embed="rId2"/>
          <a:stretch>
            <a:fillRect/>
          </a:stretch>
        </p:blipFill>
        <p:spPr>
          <a:xfrm>
            <a:off x="1159010" y="854615"/>
            <a:ext cx="9582150" cy="2152650"/>
          </a:xfrm>
          <a:prstGeom prst="rect">
            <a:avLst/>
          </a:prstGeom>
        </p:spPr>
      </p:pic>
    </p:spTree>
    <p:extLst>
      <p:ext uri="{BB962C8B-B14F-4D97-AF65-F5344CB8AC3E}">
        <p14:creationId xmlns:p14="http://schemas.microsoft.com/office/powerpoint/2010/main" val="1377035176"/>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5680954" cy="493479"/>
            <a:chOff x="0" y="543361"/>
            <a:chExt cx="3370216" cy="493479"/>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205560" y="574597"/>
              <a:ext cx="2762242"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4</a:t>
              </a:r>
              <a:r>
                <a:rPr lang="zh-CN" altLang="en-US" sz="2400" dirty="0">
                  <a:solidFill>
                    <a:schemeClr val="bg1"/>
                  </a:solidFill>
                  <a:latin typeface="微软雅黑" panose="020B0503020204020204" pitchFamily="34" charset="-122"/>
                  <a:ea typeface="微软雅黑" panose="020B0503020204020204" pitchFamily="34" charset="-122"/>
                </a:rPr>
                <a:t>，其他深度学习方法</a:t>
              </a:r>
            </a:p>
          </p:txBody>
        </p:sp>
      </p:grpSp>
      <p:grpSp>
        <p:nvGrpSpPr>
          <p:cNvPr id="129" name="组合 128"/>
          <p:cNvGrpSpPr/>
          <p:nvPr/>
        </p:nvGrpSpPr>
        <p:grpSpPr>
          <a:xfrm>
            <a:off x="11550315" y="6507183"/>
            <a:ext cx="299785" cy="299785"/>
            <a:chOff x="11550315" y="6496550"/>
            <a:chExt cx="299785" cy="299785"/>
          </a:xfrm>
        </p:grpSpPr>
        <p:sp>
          <p:nvSpPr>
            <p:cNvPr id="130" name="椭圆 12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右箭头 13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flipH="1">
            <a:off x="11055771" y="6507183"/>
            <a:ext cx="299785" cy="299785"/>
            <a:chOff x="11550315" y="6496550"/>
            <a:chExt cx="299785" cy="299785"/>
          </a:xfrm>
        </p:grpSpPr>
        <p:sp>
          <p:nvSpPr>
            <p:cNvPr id="133" name="椭圆 13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右箭头 13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a:extLst>
              <a:ext uri="{FF2B5EF4-FFF2-40B4-BE49-F238E27FC236}">
                <a16:creationId xmlns:a16="http://schemas.microsoft.com/office/drawing/2014/main" id="{867F9506-CBAD-4721-8268-D8AE12DE8CA7}"/>
              </a:ext>
            </a:extLst>
          </p:cNvPr>
          <p:cNvSpPr txBox="1"/>
          <p:nvPr/>
        </p:nvSpPr>
        <p:spPr>
          <a:xfrm>
            <a:off x="1053018" y="1523655"/>
            <a:ext cx="6094378" cy="1477328"/>
          </a:xfrm>
          <a:prstGeom prst="rect">
            <a:avLst/>
          </a:prstGeom>
          <a:noFill/>
        </p:spPr>
        <p:txBody>
          <a:bodyPr wrap="square">
            <a:spAutoFit/>
          </a:bodyPr>
          <a:lstStyle/>
          <a:p>
            <a:r>
              <a:rPr lang="en-US" altLang="zh-CN" b="0" i="0" dirty="0">
                <a:solidFill>
                  <a:srgbClr val="4D4D4D"/>
                </a:solidFill>
                <a:effectLst/>
                <a:latin typeface="微软雅黑" panose="020B0503020204020204" pitchFamily="34" charset="-122"/>
                <a:ea typeface="微软雅黑" panose="020B0503020204020204" pitchFamily="34" charset="-122"/>
              </a:rPr>
              <a:t>CNN </a:t>
            </a:r>
            <a:r>
              <a:rPr lang="zh-CN" altLang="en-US" b="0" i="0" dirty="0">
                <a:solidFill>
                  <a:srgbClr val="4D4D4D"/>
                </a:solidFill>
                <a:effectLst/>
                <a:latin typeface="微软雅黑" panose="020B0503020204020204" pitchFamily="34" charset="-122"/>
                <a:ea typeface="微软雅黑" panose="020B0503020204020204" pitchFamily="34" charset="-122"/>
              </a:rPr>
              <a:t>可以很好地识别出数据中的简单模式，然后使用这些简单模式在更高级的层中生成更复杂的模式。当你希望从整体数据集中较短的（固定长度）片段中获得感兴趣特征，并且该特性在该数据片段中的位置不具有高度相关性时，</a:t>
            </a:r>
            <a:r>
              <a:rPr lang="en-US" altLang="zh-CN" b="0" i="0" dirty="0">
                <a:solidFill>
                  <a:srgbClr val="4D4D4D"/>
                </a:solidFill>
                <a:effectLst/>
                <a:latin typeface="微软雅黑" panose="020B0503020204020204" pitchFamily="34" charset="-122"/>
                <a:ea typeface="微软雅黑" panose="020B0503020204020204" pitchFamily="34" charset="-122"/>
              </a:rPr>
              <a:t>1</a:t>
            </a:r>
            <a:r>
              <a:rPr lang="zh-CN" altLang="en-US" b="0" i="0" dirty="0">
                <a:solidFill>
                  <a:srgbClr val="4D4D4D"/>
                </a:solidFill>
                <a:effectLst/>
                <a:latin typeface="微软雅黑" panose="020B0503020204020204" pitchFamily="34" charset="-122"/>
                <a:ea typeface="微软雅黑" panose="020B0503020204020204" pitchFamily="34" charset="-122"/>
              </a:rPr>
              <a:t>维卷积</a:t>
            </a:r>
            <a:r>
              <a:rPr lang="en-US" altLang="zh-CN" b="0" i="0" dirty="0">
                <a:solidFill>
                  <a:srgbClr val="4D4D4D"/>
                </a:solidFill>
                <a:effectLst/>
                <a:latin typeface="微软雅黑" panose="020B0503020204020204" pitchFamily="34" charset="-122"/>
                <a:ea typeface="微软雅黑" panose="020B0503020204020204" pitchFamily="34" charset="-122"/>
              </a:rPr>
              <a:t> CNN </a:t>
            </a:r>
            <a:r>
              <a:rPr lang="zh-CN" altLang="en-US" b="0" i="0" dirty="0">
                <a:solidFill>
                  <a:srgbClr val="4D4D4D"/>
                </a:solidFill>
                <a:effectLst/>
                <a:latin typeface="微软雅黑" panose="020B0503020204020204" pitchFamily="34" charset="-122"/>
                <a:ea typeface="微软雅黑" panose="020B0503020204020204" pitchFamily="34" charset="-122"/>
              </a:rPr>
              <a:t>是非常有效的</a:t>
            </a:r>
            <a:r>
              <a:rPr lang="zh-CN" altLang="en-US" b="0" i="0" dirty="0">
                <a:solidFill>
                  <a:srgbClr val="4D4D4D"/>
                </a:solidFill>
                <a:effectLst/>
                <a:latin typeface="-apple-system"/>
              </a:rPr>
              <a:t>。</a:t>
            </a:r>
            <a:endParaRPr lang="zh-CN" altLang="en-US" dirty="0"/>
          </a:p>
        </p:txBody>
      </p:sp>
    </p:spTree>
    <p:extLst>
      <p:ext uri="{BB962C8B-B14F-4D97-AF65-F5344CB8AC3E}">
        <p14:creationId xmlns:p14="http://schemas.microsoft.com/office/powerpoint/2010/main" val="969606793"/>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3" presetClass="entr" presetSubtype="16" fill="hold" grpId="0" nodeType="afterEffect">
                                      <p:stCondLst>
                                        <p:cond delay="0"/>
                                      </p:stCondLst>
                                      <p:childTnLst>
                                        <p:set>
                                          <p:cBhvr>
                                            <p:cTn id="11" dur="1" fill="hold">
                                              <p:stCondLst>
                                                <p:cond delay="0"/>
                                              </p:stCondLst>
                                            </p:cTn>
                                            <p:tgtEl>
                                              <p:spTgt spid="104"/>
                                            </p:tgtEl>
                                            <p:attrNameLst>
                                              <p:attrName>style.visibility</p:attrName>
                                            </p:attrNameLst>
                                          </p:cBhvr>
                                          <p:to>
                                            <p:strVal val="visible"/>
                                          </p:to>
                                        </p:set>
                                        <p:anim calcmode="lin" valueType="num">
                                          <p:cBhvr>
                                            <p:cTn id="12" dur="500" fill="hold"/>
                                            <p:tgtEl>
                                              <p:spTgt spid="104"/>
                                            </p:tgtEl>
                                            <p:attrNameLst>
                                              <p:attrName>ppt_w</p:attrName>
                                            </p:attrNameLst>
                                          </p:cBhvr>
                                          <p:tavLst>
                                            <p:tav tm="0">
                                              <p:val>
                                                <p:fltVal val="0"/>
                                              </p:val>
                                            </p:tav>
                                            <p:tav tm="100000">
                                              <p:val>
                                                <p:strVal val="#ppt_w"/>
                                              </p:val>
                                            </p:tav>
                                          </p:tavLst>
                                        </p:anim>
                                        <p:anim calcmode="lin" valueType="num">
                                          <p:cBhvr>
                                            <p:cTn id="13" dur="500" fill="hold"/>
                                            <p:tgtEl>
                                              <p:spTgt spid="104"/>
                                            </p:tgtEl>
                                            <p:attrNameLst>
                                              <p:attrName>ppt_h</p:attrName>
                                            </p:attrNameLst>
                                          </p:cBhvr>
                                          <p:tavLst>
                                            <p:tav tm="0">
                                              <p:val>
                                                <p:fltVal val="0"/>
                                              </p:val>
                                            </p:tav>
                                            <p:tav tm="100000">
                                              <p:val>
                                                <p:strVal val="#ppt_h"/>
                                              </p:val>
                                            </p:tav>
                                          </p:tavLst>
                                        </p:anim>
                                        <p:animEffect transition="in" filter="fade">
                                          <p:cBhvr>
                                            <p:cTn id="14" dur="500"/>
                                            <p:tgtEl>
                                              <p:spTgt spid="104"/>
                                            </p:tgtEl>
                                          </p:cBhvr>
                                        </p:animEffect>
                                      </p:childTnLst>
                                    </p:cTn>
                                  </p:par>
                                </p:childTnLst>
                              </p:cTn>
                            </p:par>
                            <p:par>
                              <p:cTn id="15" fill="hold">
                                <p:stCondLst>
                                  <p:cond delay="750"/>
                                </p:stCondLst>
                                <p:childTnLst>
                                  <p:par>
                                    <p:cTn id="16" presetID="47" presetClass="entr" presetSubtype="0" fill="hold" nodeType="afterEffect">
                                      <p:stCondLst>
                                        <p:cond delay="0"/>
                                      </p:stCondLst>
                                      <p:childTnLst>
                                        <p:set>
                                          <p:cBhvr>
                                            <p:cTn id="17" dur="1" fill="hold">
                                              <p:stCondLst>
                                                <p:cond delay="0"/>
                                              </p:stCondLst>
                                            </p:cTn>
                                            <p:tgtEl>
                                              <p:spTgt spid="123"/>
                                            </p:tgtEl>
                                            <p:attrNameLst>
                                              <p:attrName>style.visibility</p:attrName>
                                            </p:attrNameLst>
                                          </p:cBhvr>
                                          <p:to>
                                            <p:strVal val="visible"/>
                                          </p:to>
                                        </p:set>
                                        <p:animEffect transition="in" filter="fade">
                                          <p:cBhvr>
                                            <p:cTn id="18" dur="1000"/>
                                            <p:tgtEl>
                                              <p:spTgt spid="123"/>
                                            </p:tgtEl>
                                          </p:cBhvr>
                                        </p:animEffect>
                                        <p:anim calcmode="lin" valueType="num">
                                          <p:cBhvr>
                                            <p:cTn id="19" dur="1000" fill="hold"/>
                                            <p:tgtEl>
                                              <p:spTgt spid="123"/>
                                            </p:tgtEl>
                                            <p:attrNameLst>
                                              <p:attrName>ppt_x</p:attrName>
                                            </p:attrNameLst>
                                          </p:cBhvr>
                                          <p:tavLst>
                                            <p:tav tm="0">
                                              <p:val>
                                                <p:strVal val="#ppt_x"/>
                                              </p:val>
                                            </p:tav>
                                            <p:tav tm="100000">
                                              <p:val>
                                                <p:strVal val="#ppt_x"/>
                                              </p:val>
                                            </p:tav>
                                          </p:tavLst>
                                        </p:anim>
                                        <p:anim calcmode="lin" valueType="num">
                                          <p:cBhvr>
                                            <p:cTn id="20" dur="1000" fill="hold"/>
                                            <p:tgtEl>
                                              <p:spTgt spid="123"/>
                                            </p:tgtEl>
                                            <p:attrNameLst>
                                              <p:attrName>ppt_y</p:attrName>
                                            </p:attrNameLst>
                                          </p:cBhvr>
                                          <p:tavLst>
                                            <p:tav tm="0">
                                              <p:val>
                                                <p:strVal val="#ppt_y-.1"/>
                                              </p:val>
                                            </p:tav>
                                            <p:tav tm="100000">
                                              <p:val>
                                                <p:strVal val="#ppt_y"/>
                                              </p:val>
                                            </p:tav>
                                          </p:tavLst>
                                        </p:anim>
                                      </p:childTnLst>
                                    </p:cTn>
                                  </p:par>
                                </p:childTnLst>
                              </p:cTn>
                            </p:par>
                            <p:par>
                              <p:cTn id="21" fill="hold">
                                <p:stCondLst>
                                  <p:cond delay="1750"/>
                                </p:stCondLst>
                                <p:childTnLst>
                                  <p:par>
                                    <p:cTn id="22" presetID="42" presetClass="entr" presetSubtype="0" fill="hold" nodeType="afterEffect">
                                      <p:stCondLst>
                                        <p:cond delay="0"/>
                                      </p:stCondLst>
                                      <p:childTnLst>
                                        <p:set>
                                          <p:cBhvr>
                                            <p:cTn id="23" dur="1" fill="hold">
                                              <p:stCondLst>
                                                <p:cond delay="0"/>
                                              </p:stCondLst>
                                            </p:cTn>
                                            <p:tgtEl>
                                              <p:spTgt spid="117"/>
                                            </p:tgtEl>
                                            <p:attrNameLst>
                                              <p:attrName>style.visibility</p:attrName>
                                            </p:attrNameLst>
                                          </p:cBhvr>
                                          <p:to>
                                            <p:strVal val="visible"/>
                                          </p:to>
                                        </p:set>
                                        <p:animEffect transition="in" filter="fade">
                                          <p:cBhvr>
                                            <p:cTn id="24" dur="1000"/>
                                            <p:tgtEl>
                                              <p:spTgt spid="117"/>
                                            </p:tgtEl>
                                          </p:cBhvr>
                                        </p:animEffect>
                                        <p:anim calcmode="lin" valueType="num">
                                          <p:cBhvr>
                                            <p:cTn id="25" dur="1000" fill="hold"/>
                                            <p:tgtEl>
                                              <p:spTgt spid="117"/>
                                            </p:tgtEl>
                                            <p:attrNameLst>
                                              <p:attrName>ppt_x</p:attrName>
                                            </p:attrNameLst>
                                          </p:cBhvr>
                                          <p:tavLst>
                                            <p:tav tm="0">
                                              <p:val>
                                                <p:strVal val="#ppt_x"/>
                                              </p:val>
                                            </p:tav>
                                            <p:tav tm="100000">
                                              <p:val>
                                                <p:strVal val="#ppt_x"/>
                                              </p:val>
                                            </p:tav>
                                          </p:tavLst>
                                        </p:anim>
                                        <p:anim calcmode="lin" valueType="num">
                                          <p:cBhvr>
                                            <p:cTn id="26" dur="1000" fill="hold"/>
                                            <p:tgtEl>
                                              <p:spTgt spid="117"/>
                                            </p:tgtEl>
                                            <p:attrNameLst>
                                              <p:attrName>ppt_y</p:attrName>
                                            </p:attrNameLst>
                                          </p:cBhvr>
                                          <p:tavLst>
                                            <p:tav tm="0">
                                              <p:val>
                                                <p:strVal val="#ppt_y+.1"/>
                                              </p:val>
                                            </p:tav>
                                            <p:tav tm="100000">
                                              <p:val>
                                                <p:strVal val="#ppt_y"/>
                                              </p:val>
                                            </p:tav>
                                          </p:tavLst>
                                        </p:anim>
                                      </p:childTnLst>
                                    </p:cTn>
                                  </p:par>
                                </p:childTnLst>
                              </p:cTn>
                            </p:par>
                            <p:par>
                              <p:cTn id="27" fill="hold">
                                <p:stCondLst>
                                  <p:cond delay="2750"/>
                                </p:stCondLst>
                                <p:childTnLst>
                                  <p:par>
                                    <p:cTn id="28" presetID="22" presetClass="entr" presetSubtype="2" fill="hold" nodeType="afterEffect">
                                      <p:stCondLst>
                                        <p:cond delay="0"/>
                                      </p:stCondLst>
                                      <p:childTnLst>
                                        <p:set>
                                          <p:cBhvr>
                                            <p:cTn id="29" dur="1" fill="hold">
                                              <p:stCondLst>
                                                <p:cond delay="0"/>
                                              </p:stCondLst>
                                            </p:cTn>
                                            <p:tgtEl>
                                              <p:spTgt spid="109"/>
                                            </p:tgtEl>
                                            <p:attrNameLst>
                                              <p:attrName>style.visibility</p:attrName>
                                            </p:attrNameLst>
                                          </p:cBhvr>
                                          <p:to>
                                            <p:strVal val="visible"/>
                                          </p:to>
                                        </p:set>
                                        <p:animEffect transition="in" filter="wipe(right)">
                                          <p:cBhvr>
                                            <p:cTn id="30" dur="500"/>
                                            <p:tgtEl>
                                              <p:spTgt spid="109"/>
                                            </p:tgtEl>
                                          </p:cBhvr>
                                        </p:animEffect>
                                      </p:childTnLst>
                                    </p:cTn>
                                  </p:par>
                                </p:childTnLst>
                              </p:cTn>
                            </p:par>
                            <p:par>
                              <p:cTn id="31" fill="hold">
                                <p:stCondLst>
                                  <p:cond delay="3250"/>
                                </p:stCondLst>
                                <p:childTnLst>
                                  <p:par>
                                    <p:cTn id="32" presetID="42" presetClass="entr" presetSubtype="0" fill="hold" nodeType="afterEffect">
                                      <p:stCondLst>
                                        <p:cond delay="0"/>
                                      </p:stCondLst>
                                      <p:childTnLst>
                                        <p:set>
                                          <p:cBhvr>
                                            <p:cTn id="33" dur="1" fill="hold">
                                              <p:stCondLst>
                                                <p:cond delay="0"/>
                                              </p:stCondLst>
                                            </p:cTn>
                                            <p:tgtEl>
                                              <p:spTgt spid="120"/>
                                            </p:tgtEl>
                                            <p:attrNameLst>
                                              <p:attrName>style.visibility</p:attrName>
                                            </p:attrNameLst>
                                          </p:cBhvr>
                                          <p:to>
                                            <p:strVal val="visible"/>
                                          </p:to>
                                        </p:set>
                                        <p:animEffect transition="in" filter="fade">
                                          <p:cBhvr>
                                            <p:cTn id="34" dur="1000"/>
                                            <p:tgtEl>
                                              <p:spTgt spid="120"/>
                                            </p:tgtEl>
                                          </p:cBhvr>
                                        </p:animEffect>
                                        <p:anim calcmode="lin" valueType="num">
                                          <p:cBhvr>
                                            <p:cTn id="35" dur="1000" fill="hold"/>
                                            <p:tgtEl>
                                              <p:spTgt spid="120"/>
                                            </p:tgtEl>
                                            <p:attrNameLst>
                                              <p:attrName>ppt_x</p:attrName>
                                            </p:attrNameLst>
                                          </p:cBhvr>
                                          <p:tavLst>
                                            <p:tav tm="0">
                                              <p:val>
                                                <p:strVal val="#ppt_x"/>
                                              </p:val>
                                            </p:tav>
                                            <p:tav tm="100000">
                                              <p:val>
                                                <p:strVal val="#ppt_x"/>
                                              </p:val>
                                            </p:tav>
                                          </p:tavLst>
                                        </p:anim>
                                        <p:anim calcmode="lin" valueType="num">
                                          <p:cBhvr>
                                            <p:cTn id="36" dur="1000" fill="hold"/>
                                            <p:tgtEl>
                                              <p:spTgt spid="120"/>
                                            </p:tgtEl>
                                            <p:attrNameLst>
                                              <p:attrName>ppt_y</p:attrName>
                                            </p:attrNameLst>
                                          </p:cBhvr>
                                          <p:tavLst>
                                            <p:tav tm="0">
                                              <p:val>
                                                <p:strVal val="#ppt_y+.1"/>
                                              </p:val>
                                            </p:tav>
                                            <p:tav tm="100000">
                                              <p:val>
                                                <p:strVal val="#ppt_y"/>
                                              </p:val>
                                            </p:tav>
                                          </p:tavLst>
                                        </p:anim>
                                      </p:childTnLst>
                                    </p:cTn>
                                  </p:par>
                                </p:childTnLst>
                              </p:cTn>
                            </p:par>
                            <p:par>
                              <p:cTn id="37" fill="hold">
                                <p:stCondLst>
                                  <p:cond delay="4250"/>
                                </p:stCondLst>
                                <p:childTnLst>
                                  <p:par>
                                    <p:cTn id="38" presetID="42" presetClass="entr" presetSubtype="0" fill="hold" nodeType="afterEffect">
                                      <p:stCondLst>
                                        <p:cond delay="0"/>
                                      </p:stCondLst>
                                      <p:childTnLst>
                                        <p:set>
                                          <p:cBhvr>
                                            <p:cTn id="39" dur="1" fill="hold">
                                              <p:stCondLst>
                                                <p:cond delay="0"/>
                                              </p:stCondLst>
                                            </p:cTn>
                                            <p:tgtEl>
                                              <p:spTgt spid="113"/>
                                            </p:tgtEl>
                                            <p:attrNameLst>
                                              <p:attrName>style.visibility</p:attrName>
                                            </p:attrNameLst>
                                          </p:cBhvr>
                                          <p:to>
                                            <p:strVal val="visible"/>
                                          </p:to>
                                        </p:set>
                                        <p:animEffect transition="in" filter="fade">
                                          <p:cBhvr>
                                            <p:cTn id="40" dur="1000"/>
                                            <p:tgtEl>
                                              <p:spTgt spid="113"/>
                                            </p:tgtEl>
                                          </p:cBhvr>
                                        </p:animEffect>
                                        <p:anim calcmode="lin" valueType="num">
                                          <p:cBhvr>
                                            <p:cTn id="41" dur="1000" fill="hold"/>
                                            <p:tgtEl>
                                              <p:spTgt spid="113"/>
                                            </p:tgtEl>
                                            <p:attrNameLst>
                                              <p:attrName>ppt_x</p:attrName>
                                            </p:attrNameLst>
                                          </p:cBhvr>
                                          <p:tavLst>
                                            <p:tav tm="0">
                                              <p:val>
                                                <p:strVal val="#ppt_x"/>
                                              </p:val>
                                            </p:tav>
                                            <p:tav tm="100000">
                                              <p:val>
                                                <p:strVal val="#ppt_x"/>
                                              </p:val>
                                            </p:tav>
                                          </p:tavLst>
                                        </p:anim>
                                        <p:anim calcmode="lin" valueType="num">
                                          <p:cBhvr>
                                            <p:cTn id="42" dur="1000" fill="hold"/>
                                            <p:tgtEl>
                                              <p:spTgt spid="113"/>
                                            </p:tgtEl>
                                            <p:attrNameLst>
                                              <p:attrName>ppt_y</p:attrName>
                                            </p:attrNameLst>
                                          </p:cBhvr>
                                          <p:tavLst>
                                            <p:tav tm="0">
                                              <p:val>
                                                <p:strVal val="#ppt_y+.1"/>
                                              </p:val>
                                            </p:tav>
                                            <p:tav tm="100000">
                                              <p:val>
                                                <p:strVal val="#ppt_y"/>
                                              </p:val>
                                            </p:tav>
                                          </p:tavLst>
                                        </p:anim>
                                      </p:childTnLst>
                                    </p:cTn>
                                  </p:par>
                                </p:childTnLst>
                              </p:cTn>
                            </p:par>
                            <p:par>
                              <p:cTn id="43" fill="hold">
                                <p:stCondLst>
                                  <p:cond delay="5250"/>
                                </p:stCondLst>
                                <p:childTnLst>
                                  <p:par>
                                    <p:cTn id="44" presetID="47" presetClass="entr" presetSubtype="0" fill="hold" nodeType="afterEffect">
                                      <p:stCondLst>
                                        <p:cond delay="0"/>
                                      </p:stCondLst>
                                      <p:childTnLst>
                                        <p:set>
                                          <p:cBhvr>
                                            <p:cTn id="45" dur="1" fill="hold">
                                              <p:stCondLst>
                                                <p:cond delay="0"/>
                                              </p:stCondLst>
                                            </p:cTn>
                                            <p:tgtEl>
                                              <p:spTgt spid="126"/>
                                            </p:tgtEl>
                                            <p:attrNameLst>
                                              <p:attrName>style.visibility</p:attrName>
                                            </p:attrNameLst>
                                          </p:cBhvr>
                                          <p:to>
                                            <p:strVal val="visible"/>
                                          </p:to>
                                        </p:set>
                                        <p:animEffect transition="in" filter="fade">
                                          <p:cBhvr>
                                            <p:cTn id="46" dur="1000"/>
                                            <p:tgtEl>
                                              <p:spTgt spid="126"/>
                                            </p:tgtEl>
                                          </p:cBhvr>
                                        </p:animEffect>
                                        <p:anim calcmode="lin" valueType="num">
                                          <p:cBhvr>
                                            <p:cTn id="47" dur="1000" fill="hold"/>
                                            <p:tgtEl>
                                              <p:spTgt spid="126"/>
                                            </p:tgtEl>
                                            <p:attrNameLst>
                                              <p:attrName>ppt_x</p:attrName>
                                            </p:attrNameLst>
                                          </p:cBhvr>
                                          <p:tavLst>
                                            <p:tav tm="0">
                                              <p:val>
                                                <p:strVal val="#ppt_x"/>
                                              </p:val>
                                            </p:tav>
                                            <p:tav tm="100000">
                                              <p:val>
                                                <p:strVal val="#ppt_x"/>
                                              </p:val>
                                            </p:tav>
                                          </p:tavLst>
                                        </p:anim>
                                        <p:anim calcmode="lin" valueType="num">
                                          <p:cBhvr>
                                            <p:cTn id="48" dur="1000" fill="hold"/>
                                            <p:tgtEl>
                                              <p:spTgt spid="126"/>
                                            </p:tgtEl>
                                            <p:attrNameLst>
                                              <p:attrName>ppt_y</p:attrName>
                                            </p:attrNameLst>
                                          </p:cBhvr>
                                          <p:tavLst>
                                            <p:tav tm="0">
                                              <p:val>
                                                <p:strVal val="#ppt_y-.1"/>
                                              </p:val>
                                            </p:tav>
                                            <p:tav tm="100000">
                                              <p:val>
                                                <p:strVal val="#ppt_y"/>
                                              </p:val>
                                            </p:tav>
                                          </p:tavLst>
                                        </p:anim>
                                      </p:childTnLst>
                                    </p:cTn>
                                  </p:par>
                                </p:childTnLst>
                              </p:cTn>
                            </p:par>
                            <p:par>
                              <p:cTn id="49" fill="hold">
                                <p:stCondLst>
                                  <p:cond delay="6250"/>
                                </p:stCondLst>
                                <p:childTnLst>
                                  <p:par>
                                    <p:cTn id="50" presetID="22" presetClass="entr" presetSubtype="2" fill="hold" nodeType="after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wipe(right)">
                                          <p:cBhvr>
                                            <p:cTn id="5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5680954" cy="493479"/>
            <a:chOff x="0" y="543361"/>
            <a:chExt cx="3370216" cy="493479"/>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205560" y="574597"/>
              <a:ext cx="2762242"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4</a:t>
              </a:r>
              <a:r>
                <a:rPr lang="zh-CN" altLang="en-US" sz="2400" dirty="0">
                  <a:solidFill>
                    <a:schemeClr val="bg1"/>
                  </a:solidFill>
                  <a:latin typeface="微软雅黑" panose="020B0503020204020204" pitchFamily="34" charset="-122"/>
                  <a:ea typeface="微软雅黑" panose="020B0503020204020204" pitchFamily="34" charset="-122"/>
                </a:rPr>
                <a:t>，其他深度学习方法</a:t>
              </a:r>
            </a:p>
          </p:txBody>
        </p:sp>
      </p:grpSp>
      <p:grpSp>
        <p:nvGrpSpPr>
          <p:cNvPr id="129" name="组合 128"/>
          <p:cNvGrpSpPr/>
          <p:nvPr/>
        </p:nvGrpSpPr>
        <p:grpSpPr>
          <a:xfrm>
            <a:off x="11550315" y="6507183"/>
            <a:ext cx="299785" cy="299785"/>
            <a:chOff x="11550315" y="6496550"/>
            <a:chExt cx="299785" cy="299785"/>
          </a:xfrm>
        </p:grpSpPr>
        <p:sp>
          <p:nvSpPr>
            <p:cNvPr id="130" name="椭圆 12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右箭头 13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flipH="1">
            <a:off x="11055771" y="6507183"/>
            <a:ext cx="299785" cy="299785"/>
            <a:chOff x="11550315" y="6496550"/>
            <a:chExt cx="299785" cy="299785"/>
          </a:xfrm>
        </p:grpSpPr>
        <p:sp>
          <p:nvSpPr>
            <p:cNvPr id="133" name="椭圆 13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右箭头 13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图片 18">
            <a:extLst>
              <a:ext uri="{FF2B5EF4-FFF2-40B4-BE49-F238E27FC236}">
                <a16:creationId xmlns:a16="http://schemas.microsoft.com/office/drawing/2014/main" id="{AAFB4560-49BE-4DD7-81A7-1C57C45D4C3E}"/>
              </a:ext>
            </a:extLst>
          </p:cNvPr>
          <p:cNvPicPr>
            <a:picLocks noChangeAspect="1"/>
          </p:cNvPicPr>
          <p:nvPr/>
        </p:nvPicPr>
        <p:blipFill>
          <a:blip r:embed="rId3"/>
          <a:stretch>
            <a:fillRect/>
          </a:stretch>
        </p:blipFill>
        <p:spPr>
          <a:xfrm>
            <a:off x="152400" y="1248450"/>
            <a:ext cx="11887200" cy="3324225"/>
          </a:xfrm>
          <a:prstGeom prst="rect">
            <a:avLst/>
          </a:prstGeom>
        </p:spPr>
      </p:pic>
    </p:spTree>
    <p:extLst>
      <p:ext uri="{BB962C8B-B14F-4D97-AF65-F5344CB8AC3E}">
        <p14:creationId xmlns:p14="http://schemas.microsoft.com/office/powerpoint/2010/main" val="1020250375"/>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3" presetClass="entr" presetSubtype="16" fill="hold" grpId="0" nodeType="afterEffect">
                                      <p:stCondLst>
                                        <p:cond delay="0"/>
                                      </p:stCondLst>
                                      <p:childTnLst>
                                        <p:set>
                                          <p:cBhvr>
                                            <p:cTn id="11" dur="1" fill="hold">
                                              <p:stCondLst>
                                                <p:cond delay="0"/>
                                              </p:stCondLst>
                                            </p:cTn>
                                            <p:tgtEl>
                                              <p:spTgt spid="104"/>
                                            </p:tgtEl>
                                            <p:attrNameLst>
                                              <p:attrName>style.visibility</p:attrName>
                                            </p:attrNameLst>
                                          </p:cBhvr>
                                          <p:to>
                                            <p:strVal val="visible"/>
                                          </p:to>
                                        </p:set>
                                        <p:anim calcmode="lin" valueType="num">
                                          <p:cBhvr>
                                            <p:cTn id="12" dur="500" fill="hold"/>
                                            <p:tgtEl>
                                              <p:spTgt spid="104"/>
                                            </p:tgtEl>
                                            <p:attrNameLst>
                                              <p:attrName>ppt_w</p:attrName>
                                            </p:attrNameLst>
                                          </p:cBhvr>
                                          <p:tavLst>
                                            <p:tav tm="0">
                                              <p:val>
                                                <p:fltVal val="0"/>
                                              </p:val>
                                            </p:tav>
                                            <p:tav tm="100000">
                                              <p:val>
                                                <p:strVal val="#ppt_w"/>
                                              </p:val>
                                            </p:tav>
                                          </p:tavLst>
                                        </p:anim>
                                        <p:anim calcmode="lin" valueType="num">
                                          <p:cBhvr>
                                            <p:cTn id="13" dur="500" fill="hold"/>
                                            <p:tgtEl>
                                              <p:spTgt spid="104"/>
                                            </p:tgtEl>
                                            <p:attrNameLst>
                                              <p:attrName>ppt_h</p:attrName>
                                            </p:attrNameLst>
                                          </p:cBhvr>
                                          <p:tavLst>
                                            <p:tav tm="0">
                                              <p:val>
                                                <p:fltVal val="0"/>
                                              </p:val>
                                            </p:tav>
                                            <p:tav tm="100000">
                                              <p:val>
                                                <p:strVal val="#ppt_h"/>
                                              </p:val>
                                            </p:tav>
                                          </p:tavLst>
                                        </p:anim>
                                        <p:animEffect transition="in" filter="fade">
                                          <p:cBhvr>
                                            <p:cTn id="14" dur="500"/>
                                            <p:tgtEl>
                                              <p:spTgt spid="104"/>
                                            </p:tgtEl>
                                          </p:cBhvr>
                                        </p:animEffect>
                                      </p:childTnLst>
                                    </p:cTn>
                                  </p:par>
                                </p:childTnLst>
                              </p:cTn>
                            </p:par>
                            <p:par>
                              <p:cTn id="15" fill="hold">
                                <p:stCondLst>
                                  <p:cond delay="750"/>
                                </p:stCondLst>
                                <p:childTnLst>
                                  <p:par>
                                    <p:cTn id="16" presetID="47" presetClass="entr" presetSubtype="0" fill="hold" nodeType="afterEffect">
                                      <p:stCondLst>
                                        <p:cond delay="0"/>
                                      </p:stCondLst>
                                      <p:childTnLst>
                                        <p:set>
                                          <p:cBhvr>
                                            <p:cTn id="17" dur="1" fill="hold">
                                              <p:stCondLst>
                                                <p:cond delay="0"/>
                                              </p:stCondLst>
                                            </p:cTn>
                                            <p:tgtEl>
                                              <p:spTgt spid="123"/>
                                            </p:tgtEl>
                                            <p:attrNameLst>
                                              <p:attrName>style.visibility</p:attrName>
                                            </p:attrNameLst>
                                          </p:cBhvr>
                                          <p:to>
                                            <p:strVal val="visible"/>
                                          </p:to>
                                        </p:set>
                                        <p:animEffect transition="in" filter="fade">
                                          <p:cBhvr>
                                            <p:cTn id="18" dur="1000"/>
                                            <p:tgtEl>
                                              <p:spTgt spid="123"/>
                                            </p:tgtEl>
                                          </p:cBhvr>
                                        </p:animEffect>
                                        <p:anim calcmode="lin" valueType="num">
                                          <p:cBhvr>
                                            <p:cTn id="19" dur="1000" fill="hold"/>
                                            <p:tgtEl>
                                              <p:spTgt spid="123"/>
                                            </p:tgtEl>
                                            <p:attrNameLst>
                                              <p:attrName>ppt_x</p:attrName>
                                            </p:attrNameLst>
                                          </p:cBhvr>
                                          <p:tavLst>
                                            <p:tav tm="0">
                                              <p:val>
                                                <p:strVal val="#ppt_x"/>
                                              </p:val>
                                            </p:tav>
                                            <p:tav tm="100000">
                                              <p:val>
                                                <p:strVal val="#ppt_x"/>
                                              </p:val>
                                            </p:tav>
                                          </p:tavLst>
                                        </p:anim>
                                        <p:anim calcmode="lin" valueType="num">
                                          <p:cBhvr>
                                            <p:cTn id="20" dur="1000" fill="hold"/>
                                            <p:tgtEl>
                                              <p:spTgt spid="123"/>
                                            </p:tgtEl>
                                            <p:attrNameLst>
                                              <p:attrName>ppt_y</p:attrName>
                                            </p:attrNameLst>
                                          </p:cBhvr>
                                          <p:tavLst>
                                            <p:tav tm="0">
                                              <p:val>
                                                <p:strVal val="#ppt_y-.1"/>
                                              </p:val>
                                            </p:tav>
                                            <p:tav tm="100000">
                                              <p:val>
                                                <p:strVal val="#ppt_y"/>
                                              </p:val>
                                            </p:tav>
                                          </p:tavLst>
                                        </p:anim>
                                      </p:childTnLst>
                                    </p:cTn>
                                  </p:par>
                                </p:childTnLst>
                              </p:cTn>
                            </p:par>
                            <p:par>
                              <p:cTn id="21" fill="hold">
                                <p:stCondLst>
                                  <p:cond delay="1750"/>
                                </p:stCondLst>
                                <p:childTnLst>
                                  <p:par>
                                    <p:cTn id="22" presetID="42" presetClass="entr" presetSubtype="0" fill="hold" nodeType="afterEffect">
                                      <p:stCondLst>
                                        <p:cond delay="0"/>
                                      </p:stCondLst>
                                      <p:childTnLst>
                                        <p:set>
                                          <p:cBhvr>
                                            <p:cTn id="23" dur="1" fill="hold">
                                              <p:stCondLst>
                                                <p:cond delay="0"/>
                                              </p:stCondLst>
                                            </p:cTn>
                                            <p:tgtEl>
                                              <p:spTgt spid="117"/>
                                            </p:tgtEl>
                                            <p:attrNameLst>
                                              <p:attrName>style.visibility</p:attrName>
                                            </p:attrNameLst>
                                          </p:cBhvr>
                                          <p:to>
                                            <p:strVal val="visible"/>
                                          </p:to>
                                        </p:set>
                                        <p:animEffect transition="in" filter="fade">
                                          <p:cBhvr>
                                            <p:cTn id="24" dur="1000"/>
                                            <p:tgtEl>
                                              <p:spTgt spid="117"/>
                                            </p:tgtEl>
                                          </p:cBhvr>
                                        </p:animEffect>
                                        <p:anim calcmode="lin" valueType="num">
                                          <p:cBhvr>
                                            <p:cTn id="25" dur="1000" fill="hold"/>
                                            <p:tgtEl>
                                              <p:spTgt spid="117"/>
                                            </p:tgtEl>
                                            <p:attrNameLst>
                                              <p:attrName>ppt_x</p:attrName>
                                            </p:attrNameLst>
                                          </p:cBhvr>
                                          <p:tavLst>
                                            <p:tav tm="0">
                                              <p:val>
                                                <p:strVal val="#ppt_x"/>
                                              </p:val>
                                            </p:tav>
                                            <p:tav tm="100000">
                                              <p:val>
                                                <p:strVal val="#ppt_x"/>
                                              </p:val>
                                            </p:tav>
                                          </p:tavLst>
                                        </p:anim>
                                        <p:anim calcmode="lin" valueType="num">
                                          <p:cBhvr>
                                            <p:cTn id="26" dur="1000" fill="hold"/>
                                            <p:tgtEl>
                                              <p:spTgt spid="117"/>
                                            </p:tgtEl>
                                            <p:attrNameLst>
                                              <p:attrName>ppt_y</p:attrName>
                                            </p:attrNameLst>
                                          </p:cBhvr>
                                          <p:tavLst>
                                            <p:tav tm="0">
                                              <p:val>
                                                <p:strVal val="#ppt_y+.1"/>
                                              </p:val>
                                            </p:tav>
                                            <p:tav tm="100000">
                                              <p:val>
                                                <p:strVal val="#ppt_y"/>
                                              </p:val>
                                            </p:tav>
                                          </p:tavLst>
                                        </p:anim>
                                      </p:childTnLst>
                                    </p:cTn>
                                  </p:par>
                                </p:childTnLst>
                              </p:cTn>
                            </p:par>
                            <p:par>
                              <p:cTn id="27" fill="hold">
                                <p:stCondLst>
                                  <p:cond delay="2750"/>
                                </p:stCondLst>
                                <p:childTnLst>
                                  <p:par>
                                    <p:cTn id="28" presetID="22" presetClass="entr" presetSubtype="2" fill="hold" nodeType="afterEffect">
                                      <p:stCondLst>
                                        <p:cond delay="0"/>
                                      </p:stCondLst>
                                      <p:childTnLst>
                                        <p:set>
                                          <p:cBhvr>
                                            <p:cTn id="29" dur="1" fill="hold">
                                              <p:stCondLst>
                                                <p:cond delay="0"/>
                                              </p:stCondLst>
                                            </p:cTn>
                                            <p:tgtEl>
                                              <p:spTgt spid="109"/>
                                            </p:tgtEl>
                                            <p:attrNameLst>
                                              <p:attrName>style.visibility</p:attrName>
                                            </p:attrNameLst>
                                          </p:cBhvr>
                                          <p:to>
                                            <p:strVal val="visible"/>
                                          </p:to>
                                        </p:set>
                                        <p:animEffect transition="in" filter="wipe(right)">
                                          <p:cBhvr>
                                            <p:cTn id="30" dur="500"/>
                                            <p:tgtEl>
                                              <p:spTgt spid="109"/>
                                            </p:tgtEl>
                                          </p:cBhvr>
                                        </p:animEffect>
                                      </p:childTnLst>
                                    </p:cTn>
                                  </p:par>
                                </p:childTnLst>
                              </p:cTn>
                            </p:par>
                            <p:par>
                              <p:cTn id="31" fill="hold">
                                <p:stCondLst>
                                  <p:cond delay="3250"/>
                                </p:stCondLst>
                                <p:childTnLst>
                                  <p:par>
                                    <p:cTn id="32" presetID="42" presetClass="entr" presetSubtype="0" fill="hold" nodeType="afterEffect">
                                      <p:stCondLst>
                                        <p:cond delay="0"/>
                                      </p:stCondLst>
                                      <p:childTnLst>
                                        <p:set>
                                          <p:cBhvr>
                                            <p:cTn id="33" dur="1" fill="hold">
                                              <p:stCondLst>
                                                <p:cond delay="0"/>
                                              </p:stCondLst>
                                            </p:cTn>
                                            <p:tgtEl>
                                              <p:spTgt spid="120"/>
                                            </p:tgtEl>
                                            <p:attrNameLst>
                                              <p:attrName>style.visibility</p:attrName>
                                            </p:attrNameLst>
                                          </p:cBhvr>
                                          <p:to>
                                            <p:strVal val="visible"/>
                                          </p:to>
                                        </p:set>
                                        <p:animEffect transition="in" filter="fade">
                                          <p:cBhvr>
                                            <p:cTn id="34" dur="1000"/>
                                            <p:tgtEl>
                                              <p:spTgt spid="120"/>
                                            </p:tgtEl>
                                          </p:cBhvr>
                                        </p:animEffect>
                                        <p:anim calcmode="lin" valueType="num">
                                          <p:cBhvr>
                                            <p:cTn id="35" dur="1000" fill="hold"/>
                                            <p:tgtEl>
                                              <p:spTgt spid="120"/>
                                            </p:tgtEl>
                                            <p:attrNameLst>
                                              <p:attrName>ppt_x</p:attrName>
                                            </p:attrNameLst>
                                          </p:cBhvr>
                                          <p:tavLst>
                                            <p:tav tm="0">
                                              <p:val>
                                                <p:strVal val="#ppt_x"/>
                                              </p:val>
                                            </p:tav>
                                            <p:tav tm="100000">
                                              <p:val>
                                                <p:strVal val="#ppt_x"/>
                                              </p:val>
                                            </p:tav>
                                          </p:tavLst>
                                        </p:anim>
                                        <p:anim calcmode="lin" valueType="num">
                                          <p:cBhvr>
                                            <p:cTn id="36" dur="1000" fill="hold"/>
                                            <p:tgtEl>
                                              <p:spTgt spid="120"/>
                                            </p:tgtEl>
                                            <p:attrNameLst>
                                              <p:attrName>ppt_y</p:attrName>
                                            </p:attrNameLst>
                                          </p:cBhvr>
                                          <p:tavLst>
                                            <p:tav tm="0">
                                              <p:val>
                                                <p:strVal val="#ppt_y+.1"/>
                                              </p:val>
                                            </p:tav>
                                            <p:tav tm="100000">
                                              <p:val>
                                                <p:strVal val="#ppt_y"/>
                                              </p:val>
                                            </p:tav>
                                          </p:tavLst>
                                        </p:anim>
                                      </p:childTnLst>
                                    </p:cTn>
                                  </p:par>
                                </p:childTnLst>
                              </p:cTn>
                            </p:par>
                            <p:par>
                              <p:cTn id="37" fill="hold">
                                <p:stCondLst>
                                  <p:cond delay="4250"/>
                                </p:stCondLst>
                                <p:childTnLst>
                                  <p:par>
                                    <p:cTn id="38" presetID="42" presetClass="entr" presetSubtype="0" fill="hold" nodeType="afterEffect">
                                      <p:stCondLst>
                                        <p:cond delay="0"/>
                                      </p:stCondLst>
                                      <p:childTnLst>
                                        <p:set>
                                          <p:cBhvr>
                                            <p:cTn id="39" dur="1" fill="hold">
                                              <p:stCondLst>
                                                <p:cond delay="0"/>
                                              </p:stCondLst>
                                            </p:cTn>
                                            <p:tgtEl>
                                              <p:spTgt spid="113"/>
                                            </p:tgtEl>
                                            <p:attrNameLst>
                                              <p:attrName>style.visibility</p:attrName>
                                            </p:attrNameLst>
                                          </p:cBhvr>
                                          <p:to>
                                            <p:strVal val="visible"/>
                                          </p:to>
                                        </p:set>
                                        <p:animEffect transition="in" filter="fade">
                                          <p:cBhvr>
                                            <p:cTn id="40" dur="1000"/>
                                            <p:tgtEl>
                                              <p:spTgt spid="113"/>
                                            </p:tgtEl>
                                          </p:cBhvr>
                                        </p:animEffect>
                                        <p:anim calcmode="lin" valueType="num">
                                          <p:cBhvr>
                                            <p:cTn id="41" dur="1000" fill="hold"/>
                                            <p:tgtEl>
                                              <p:spTgt spid="113"/>
                                            </p:tgtEl>
                                            <p:attrNameLst>
                                              <p:attrName>ppt_x</p:attrName>
                                            </p:attrNameLst>
                                          </p:cBhvr>
                                          <p:tavLst>
                                            <p:tav tm="0">
                                              <p:val>
                                                <p:strVal val="#ppt_x"/>
                                              </p:val>
                                            </p:tav>
                                            <p:tav tm="100000">
                                              <p:val>
                                                <p:strVal val="#ppt_x"/>
                                              </p:val>
                                            </p:tav>
                                          </p:tavLst>
                                        </p:anim>
                                        <p:anim calcmode="lin" valueType="num">
                                          <p:cBhvr>
                                            <p:cTn id="42" dur="1000" fill="hold"/>
                                            <p:tgtEl>
                                              <p:spTgt spid="113"/>
                                            </p:tgtEl>
                                            <p:attrNameLst>
                                              <p:attrName>ppt_y</p:attrName>
                                            </p:attrNameLst>
                                          </p:cBhvr>
                                          <p:tavLst>
                                            <p:tav tm="0">
                                              <p:val>
                                                <p:strVal val="#ppt_y+.1"/>
                                              </p:val>
                                            </p:tav>
                                            <p:tav tm="100000">
                                              <p:val>
                                                <p:strVal val="#ppt_y"/>
                                              </p:val>
                                            </p:tav>
                                          </p:tavLst>
                                        </p:anim>
                                      </p:childTnLst>
                                    </p:cTn>
                                  </p:par>
                                </p:childTnLst>
                              </p:cTn>
                            </p:par>
                            <p:par>
                              <p:cTn id="43" fill="hold">
                                <p:stCondLst>
                                  <p:cond delay="5250"/>
                                </p:stCondLst>
                                <p:childTnLst>
                                  <p:par>
                                    <p:cTn id="44" presetID="47" presetClass="entr" presetSubtype="0" fill="hold" nodeType="afterEffect">
                                      <p:stCondLst>
                                        <p:cond delay="0"/>
                                      </p:stCondLst>
                                      <p:childTnLst>
                                        <p:set>
                                          <p:cBhvr>
                                            <p:cTn id="45" dur="1" fill="hold">
                                              <p:stCondLst>
                                                <p:cond delay="0"/>
                                              </p:stCondLst>
                                            </p:cTn>
                                            <p:tgtEl>
                                              <p:spTgt spid="126"/>
                                            </p:tgtEl>
                                            <p:attrNameLst>
                                              <p:attrName>style.visibility</p:attrName>
                                            </p:attrNameLst>
                                          </p:cBhvr>
                                          <p:to>
                                            <p:strVal val="visible"/>
                                          </p:to>
                                        </p:set>
                                        <p:animEffect transition="in" filter="fade">
                                          <p:cBhvr>
                                            <p:cTn id="46" dur="1000"/>
                                            <p:tgtEl>
                                              <p:spTgt spid="126"/>
                                            </p:tgtEl>
                                          </p:cBhvr>
                                        </p:animEffect>
                                        <p:anim calcmode="lin" valueType="num">
                                          <p:cBhvr>
                                            <p:cTn id="47" dur="1000" fill="hold"/>
                                            <p:tgtEl>
                                              <p:spTgt spid="126"/>
                                            </p:tgtEl>
                                            <p:attrNameLst>
                                              <p:attrName>ppt_x</p:attrName>
                                            </p:attrNameLst>
                                          </p:cBhvr>
                                          <p:tavLst>
                                            <p:tav tm="0">
                                              <p:val>
                                                <p:strVal val="#ppt_x"/>
                                              </p:val>
                                            </p:tav>
                                            <p:tav tm="100000">
                                              <p:val>
                                                <p:strVal val="#ppt_x"/>
                                              </p:val>
                                            </p:tav>
                                          </p:tavLst>
                                        </p:anim>
                                        <p:anim calcmode="lin" valueType="num">
                                          <p:cBhvr>
                                            <p:cTn id="48" dur="1000" fill="hold"/>
                                            <p:tgtEl>
                                              <p:spTgt spid="126"/>
                                            </p:tgtEl>
                                            <p:attrNameLst>
                                              <p:attrName>ppt_y</p:attrName>
                                            </p:attrNameLst>
                                          </p:cBhvr>
                                          <p:tavLst>
                                            <p:tav tm="0">
                                              <p:val>
                                                <p:strVal val="#ppt_y-.1"/>
                                              </p:val>
                                            </p:tav>
                                            <p:tav tm="100000">
                                              <p:val>
                                                <p:strVal val="#ppt_y"/>
                                              </p:val>
                                            </p:tav>
                                          </p:tavLst>
                                        </p:anim>
                                      </p:childTnLst>
                                    </p:cTn>
                                  </p:par>
                                </p:childTnLst>
                              </p:cTn>
                            </p:par>
                            <p:par>
                              <p:cTn id="49" fill="hold">
                                <p:stCondLst>
                                  <p:cond delay="6250"/>
                                </p:stCondLst>
                                <p:childTnLst>
                                  <p:par>
                                    <p:cTn id="50" presetID="22" presetClass="entr" presetSubtype="2" fill="hold" nodeType="after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wipe(right)">
                                          <p:cBhvr>
                                            <p:cTn id="5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6" cy="508973"/>
            <a:chOff x="0" y="543361"/>
            <a:chExt cx="3370216" cy="50897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898051" y="590669"/>
              <a:ext cx="1492327"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目   录</a:t>
              </a:r>
            </a:p>
          </p:txBody>
        </p:sp>
      </p:grpSp>
      <p:grpSp>
        <p:nvGrpSpPr>
          <p:cNvPr id="129" name="组合 128"/>
          <p:cNvGrpSpPr/>
          <p:nvPr/>
        </p:nvGrpSpPr>
        <p:grpSpPr>
          <a:xfrm>
            <a:off x="11550315" y="6507183"/>
            <a:ext cx="299785" cy="299785"/>
            <a:chOff x="11550315" y="6496550"/>
            <a:chExt cx="299785" cy="299785"/>
          </a:xfrm>
        </p:grpSpPr>
        <p:sp>
          <p:nvSpPr>
            <p:cNvPr id="130" name="椭圆 12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右箭头 13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flipH="1">
            <a:off x="11055771" y="6507183"/>
            <a:ext cx="299785" cy="299785"/>
            <a:chOff x="11550315" y="6496550"/>
            <a:chExt cx="299785" cy="299785"/>
          </a:xfrm>
        </p:grpSpPr>
        <p:sp>
          <p:nvSpPr>
            <p:cNvPr id="133" name="椭圆 13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右箭头 13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2564868" y="1340446"/>
            <a:ext cx="6947964" cy="737210"/>
            <a:chOff x="1098018" y="1340446"/>
            <a:chExt cx="6947964" cy="737210"/>
          </a:xfrm>
        </p:grpSpPr>
        <p:sp>
          <p:nvSpPr>
            <p:cNvPr id="44" name="任意多边形 43"/>
            <p:cNvSpPr/>
            <p:nvPr/>
          </p:nvSpPr>
          <p:spPr>
            <a:xfrm>
              <a:off x="2699790" y="1414168"/>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p>
              <a:pPr marL="171450" lvl="1" indent="-171450" defTabSz="711200">
                <a:lnSpc>
                  <a:spcPct val="90000"/>
                </a:lnSpc>
                <a:spcBef>
                  <a:spcPct val="0"/>
                </a:spcBef>
                <a:spcAft>
                  <a:spcPct val="15000"/>
                </a:spcAft>
                <a:buChar char="••"/>
              </a:pPr>
              <a:r>
                <a:rPr lang="zh-CN" altLang="en-US" sz="1600" dirty="0"/>
                <a:t>选题介绍</a:t>
              </a:r>
              <a:endParaRPr lang="zh-CN" altLang="en-US" sz="1600" kern="1200" dirty="0"/>
            </a:p>
          </p:txBody>
        </p:sp>
        <p:sp>
          <p:nvSpPr>
            <p:cNvPr id="45" name="任意多边形 44"/>
            <p:cNvSpPr/>
            <p:nvPr/>
          </p:nvSpPr>
          <p:spPr>
            <a:xfrm>
              <a:off x="1098018" y="1340446"/>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lstStyle/>
            <a:p>
              <a:pPr lvl="0" algn="ctr" defTabSz="1644650">
                <a:lnSpc>
                  <a:spcPct val="90000"/>
                </a:lnSpc>
                <a:spcBef>
                  <a:spcPct val="0"/>
                </a:spcBef>
                <a:spcAft>
                  <a:spcPct val="35000"/>
                </a:spcAft>
              </a:pPr>
              <a:r>
                <a:rPr lang="en-US" altLang="zh-CN" sz="3700" kern="1200"/>
                <a:t>1</a:t>
              </a:r>
              <a:endParaRPr lang="zh-CN" altLang="en-US" sz="3700" kern="1200" dirty="0"/>
            </a:p>
          </p:txBody>
        </p:sp>
      </p:grpSp>
      <p:grpSp>
        <p:nvGrpSpPr>
          <p:cNvPr id="46" name="组合 45"/>
          <p:cNvGrpSpPr/>
          <p:nvPr/>
        </p:nvGrpSpPr>
        <p:grpSpPr>
          <a:xfrm>
            <a:off x="2564868" y="2114517"/>
            <a:ext cx="6947964" cy="737210"/>
            <a:chOff x="1098018" y="2114517"/>
            <a:chExt cx="6947964" cy="737210"/>
          </a:xfrm>
        </p:grpSpPr>
        <p:sp>
          <p:nvSpPr>
            <p:cNvPr id="47" name="任意多边形 46"/>
            <p:cNvSpPr/>
            <p:nvPr/>
          </p:nvSpPr>
          <p:spPr>
            <a:xfrm>
              <a:off x="2699790" y="2188239"/>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p>
              <a:pPr marL="171450" lvl="1" indent="-171450" defTabSz="711200">
                <a:lnSpc>
                  <a:spcPct val="90000"/>
                </a:lnSpc>
                <a:spcBef>
                  <a:spcPct val="0"/>
                </a:spcBef>
                <a:spcAft>
                  <a:spcPct val="15000"/>
                </a:spcAft>
                <a:buChar char="••"/>
              </a:pPr>
              <a:r>
                <a:rPr lang="zh-CN" altLang="en-US" sz="1600" kern="1200" dirty="0"/>
                <a:t>数据集情况</a:t>
              </a:r>
            </a:p>
          </p:txBody>
        </p:sp>
        <p:sp>
          <p:nvSpPr>
            <p:cNvPr id="48" name="任意多边形 47"/>
            <p:cNvSpPr/>
            <p:nvPr/>
          </p:nvSpPr>
          <p:spPr>
            <a:xfrm>
              <a:off x="1098018" y="2114517"/>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lstStyle/>
            <a:p>
              <a:pPr lvl="0" algn="ctr" defTabSz="1644650">
                <a:lnSpc>
                  <a:spcPct val="90000"/>
                </a:lnSpc>
                <a:spcBef>
                  <a:spcPct val="0"/>
                </a:spcBef>
                <a:spcAft>
                  <a:spcPct val="35000"/>
                </a:spcAft>
              </a:pPr>
              <a:r>
                <a:rPr lang="en-US" altLang="zh-CN" sz="3700" kern="1200"/>
                <a:t>2</a:t>
              </a:r>
              <a:endParaRPr lang="zh-CN" altLang="en-US" sz="3700" kern="1200" dirty="0"/>
            </a:p>
          </p:txBody>
        </p:sp>
      </p:grpSp>
      <p:grpSp>
        <p:nvGrpSpPr>
          <p:cNvPr id="49" name="组合 48"/>
          <p:cNvGrpSpPr/>
          <p:nvPr/>
        </p:nvGrpSpPr>
        <p:grpSpPr>
          <a:xfrm>
            <a:off x="2564868" y="2888588"/>
            <a:ext cx="6947964" cy="737210"/>
            <a:chOff x="1098018" y="2888588"/>
            <a:chExt cx="6947964" cy="737210"/>
          </a:xfrm>
        </p:grpSpPr>
        <p:sp>
          <p:nvSpPr>
            <p:cNvPr id="50" name="任意多边形 49"/>
            <p:cNvSpPr/>
            <p:nvPr/>
          </p:nvSpPr>
          <p:spPr>
            <a:xfrm>
              <a:off x="2699790" y="2962311"/>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p>
              <a:pPr marL="171450" lvl="1" indent="-171450" defTabSz="711200">
                <a:lnSpc>
                  <a:spcPct val="90000"/>
                </a:lnSpc>
                <a:spcBef>
                  <a:spcPct val="0"/>
                </a:spcBef>
                <a:spcAft>
                  <a:spcPct val="15000"/>
                </a:spcAft>
                <a:buFontTx/>
                <a:buChar char="••"/>
              </a:pPr>
              <a:r>
                <a:rPr lang="zh-CN" altLang="en-US" sz="1600" kern="1200" dirty="0"/>
                <a:t>利用深度学习的方法</a:t>
              </a:r>
            </a:p>
          </p:txBody>
        </p:sp>
        <p:sp>
          <p:nvSpPr>
            <p:cNvPr id="51" name="任意多边形 50"/>
            <p:cNvSpPr/>
            <p:nvPr/>
          </p:nvSpPr>
          <p:spPr>
            <a:xfrm>
              <a:off x="1098018" y="2888588"/>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lstStyle/>
            <a:p>
              <a:pPr lvl="0" algn="ctr" defTabSz="1644650">
                <a:lnSpc>
                  <a:spcPct val="90000"/>
                </a:lnSpc>
                <a:spcBef>
                  <a:spcPct val="0"/>
                </a:spcBef>
                <a:spcAft>
                  <a:spcPct val="35000"/>
                </a:spcAft>
              </a:pPr>
              <a:r>
                <a:rPr lang="en-US" altLang="zh-CN" sz="3700" kern="1200"/>
                <a:t>3</a:t>
              </a:r>
              <a:endParaRPr lang="zh-CN" altLang="en-US" sz="3700" kern="1200" dirty="0"/>
            </a:p>
          </p:txBody>
        </p:sp>
      </p:grpSp>
      <p:grpSp>
        <p:nvGrpSpPr>
          <p:cNvPr id="52" name="组合 51"/>
          <p:cNvGrpSpPr/>
          <p:nvPr/>
        </p:nvGrpSpPr>
        <p:grpSpPr>
          <a:xfrm>
            <a:off x="2564868" y="3662660"/>
            <a:ext cx="6947964" cy="737210"/>
            <a:chOff x="1098018" y="3662660"/>
            <a:chExt cx="6947964" cy="737210"/>
          </a:xfrm>
        </p:grpSpPr>
        <p:sp>
          <p:nvSpPr>
            <p:cNvPr id="53" name="任意多边形 52"/>
            <p:cNvSpPr/>
            <p:nvPr/>
          </p:nvSpPr>
          <p:spPr>
            <a:xfrm>
              <a:off x="2699790" y="3736381"/>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p>
              <a:pPr marL="171450" lvl="1" indent="-171450" defTabSz="711200">
                <a:lnSpc>
                  <a:spcPct val="90000"/>
                </a:lnSpc>
                <a:spcBef>
                  <a:spcPct val="0"/>
                </a:spcBef>
                <a:spcAft>
                  <a:spcPct val="15000"/>
                </a:spcAft>
                <a:buFontTx/>
                <a:buChar char="••"/>
              </a:pPr>
              <a:r>
                <a:rPr lang="en-US" altLang="zh-CN" sz="1600" dirty="0"/>
                <a:t>SVM</a:t>
              </a:r>
              <a:r>
                <a:rPr lang="zh-CN" altLang="en-US" sz="1600" dirty="0"/>
                <a:t>方法</a:t>
              </a:r>
              <a:endParaRPr lang="zh-CN" altLang="en-US" sz="1600" kern="1200" dirty="0"/>
            </a:p>
          </p:txBody>
        </p:sp>
        <p:sp>
          <p:nvSpPr>
            <p:cNvPr id="54" name="任意多边形 53"/>
            <p:cNvSpPr/>
            <p:nvPr/>
          </p:nvSpPr>
          <p:spPr>
            <a:xfrm>
              <a:off x="1098018" y="3662660"/>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lstStyle/>
            <a:p>
              <a:pPr lvl="0" algn="ctr" defTabSz="1644650">
                <a:lnSpc>
                  <a:spcPct val="90000"/>
                </a:lnSpc>
                <a:spcBef>
                  <a:spcPct val="0"/>
                </a:spcBef>
                <a:spcAft>
                  <a:spcPct val="35000"/>
                </a:spcAft>
              </a:pPr>
              <a:r>
                <a:rPr lang="en-US" altLang="zh-CN" sz="3700" kern="1200"/>
                <a:t>4</a:t>
              </a:r>
              <a:endParaRPr lang="zh-CN" altLang="en-US" sz="3700" kern="1200" dirty="0"/>
            </a:p>
          </p:txBody>
        </p:sp>
      </p:grpSp>
      <p:grpSp>
        <p:nvGrpSpPr>
          <p:cNvPr id="55" name="组合 54"/>
          <p:cNvGrpSpPr/>
          <p:nvPr/>
        </p:nvGrpSpPr>
        <p:grpSpPr>
          <a:xfrm>
            <a:off x="2564868" y="4436731"/>
            <a:ext cx="6947964" cy="737210"/>
            <a:chOff x="1098018" y="4436731"/>
            <a:chExt cx="6947964" cy="737210"/>
          </a:xfrm>
        </p:grpSpPr>
        <p:sp>
          <p:nvSpPr>
            <p:cNvPr id="56" name="任意多边形 55"/>
            <p:cNvSpPr/>
            <p:nvPr/>
          </p:nvSpPr>
          <p:spPr>
            <a:xfrm>
              <a:off x="2699790" y="4510453"/>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p>
              <a:pPr marL="171450" lvl="1" indent="-171450" defTabSz="711200">
                <a:lnSpc>
                  <a:spcPct val="90000"/>
                </a:lnSpc>
                <a:spcBef>
                  <a:spcPct val="0"/>
                </a:spcBef>
                <a:spcAft>
                  <a:spcPct val="15000"/>
                </a:spcAft>
                <a:buChar char="••"/>
              </a:pPr>
              <a:r>
                <a:rPr lang="zh-CN" altLang="en-US" sz="1600" dirty="0"/>
                <a:t>体会</a:t>
              </a:r>
              <a:endParaRPr lang="zh-CN" altLang="en-US" sz="1600" kern="1200" dirty="0"/>
            </a:p>
          </p:txBody>
        </p:sp>
        <p:sp>
          <p:nvSpPr>
            <p:cNvPr id="57" name="任意多边形 56"/>
            <p:cNvSpPr/>
            <p:nvPr/>
          </p:nvSpPr>
          <p:spPr>
            <a:xfrm>
              <a:off x="1098018" y="4436731"/>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lstStyle/>
            <a:p>
              <a:pPr lvl="0" algn="ctr" defTabSz="1644650">
                <a:lnSpc>
                  <a:spcPct val="90000"/>
                </a:lnSpc>
                <a:spcBef>
                  <a:spcPct val="0"/>
                </a:spcBef>
                <a:spcAft>
                  <a:spcPct val="35000"/>
                </a:spcAft>
              </a:pPr>
              <a:r>
                <a:rPr lang="en-US" altLang="zh-CN" sz="3700" kern="1200"/>
                <a:t>5</a:t>
              </a:r>
              <a:endParaRPr lang="zh-CN" altLang="en-US" sz="3700" kern="1200" dirty="0"/>
            </a:p>
          </p:txBody>
        </p:sp>
      </p:grpSp>
    </p:spTree>
    <p:extLst>
      <p:ext uri="{BB962C8B-B14F-4D97-AF65-F5344CB8AC3E}">
        <p14:creationId xmlns:p14="http://schemas.microsoft.com/office/powerpoint/2010/main" val="898646854"/>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2" presetClass="entr" presetSubtype="8"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childTnLst>
                              </p:cTn>
                            </p:par>
                            <p:par>
                              <p:cTn id="13" fill="hold">
                                <p:stCondLst>
                                  <p:cond delay="750"/>
                                </p:stCondLst>
                                <p:childTnLst>
                                  <p:par>
                                    <p:cTn id="14" presetID="22" presetClass="entr" presetSubtype="8"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left)">
                                          <p:cBhvr>
                                            <p:cTn id="16" dur="500"/>
                                            <p:tgtEl>
                                              <p:spTgt spid="46"/>
                                            </p:tgtEl>
                                          </p:cBhvr>
                                        </p:animEffect>
                                      </p:childTnLst>
                                    </p:cTn>
                                  </p:par>
                                </p:childTnLst>
                              </p:cTn>
                            </p:par>
                            <p:par>
                              <p:cTn id="17" fill="hold">
                                <p:stCondLst>
                                  <p:cond delay="1250"/>
                                </p:stCondLst>
                                <p:childTnLst>
                                  <p:par>
                                    <p:cTn id="18" presetID="22" presetClass="entr" presetSubtype="8"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500"/>
                                            <p:tgtEl>
                                              <p:spTgt spid="49"/>
                                            </p:tgtEl>
                                          </p:cBhvr>
                                        </p:animEffect>
                                      </p:childTnLst>
                                    </p:cTn>
                                  </p:par>
                                </p:childTnLst>
                              </p:cTn>
                            </p:par>
                            <p:par>
                              <p:cTn id="21" fill="hold">
                                <p:stCondLst>
                                  <p:cond delay="1750"/>
                                </p:stCondLst>
                                <p:childTnLst>
                                  <p:par>
                                    <p:cTn id="22" presetID="22" presetClass="entr" presetSubtype="8" fill="hold" nodeType="after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wipe(left)">
                                          <p:cBhvr>
                                            <p:cTn id="24" dur="500"/>
                                            <p:tgtEl>
                                              <p:spTgt spid="52"/>
                                            </p:tgtEl>
                                          </p:cBhvr>
                                        </p:animEffect>
                                      </p:childTnLst>
                                    </p:cTn>
                                  </p:par>
                                </p:childTnLst>
                              </p:cTn>
                            </p:par>
                            <p:par>
                              <p:cTn id="25" fill="hold">
                                <p:stCondLst>
                                  <p:cond delay="2250"/>
                                </p:stCondLst>
                                <p:childTnLst>
                                  <p:par>
                                    <p:cTn id="26" presetID="22" presetClass="entr" presetSubtype="8"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left)">
                                          <p:cBhvr>
                                            <p:cTn id="2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2" presetClass="entr" presetSubtype="8"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childTnLst>
                              </p:cTn>
                            </p:par>
                            <p:par>
                              <p:cTn id="13" fill="hold">
                                <p:stCondLst>
                                  <p:cond delay="750"/>
                                </p:stCondLst>
                                <p:childTnLst>
                                  <p:par>
                                    <p:cTn id="14" presetID="22" presetClass="entr" presetSubtype="8"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left)">
                                          <p:cBhvr>
                                            <p:cTn id="16" dur="500"/>
                                            <p:tgtEl>
                                              <p:spTgt spid="46"/>
                                            </p:tgtEl>
                                          </p:cBhvr>
                                        </p:animEffect>
                                      </p:childTnLst>
                                    </p:cTn>
                                  </p:par>
                                </p:childTnLst>
                              </p:cTn>
                            </p:par>
                            <p:par>
                              <p:cTn id="17" fill="hold">
                                <p:stCondLst>
                                  <p:cond delay="1250"/>
                                </p:stCondLst>
                                <p:childTnLst>
                                  <p:par>
                                    <p:cTn id="18" presetID="22" presetClass="entr" presetSubtype="8"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500"/>
                                            <p:tgtEl>
                                              <p:spTgt spid="49"/>
                                            </p:tgtEl>
                                          </p:cBhvr>
                                        </p:animEffect>
                                      </p:childTnLst>
                                    </p:cTn>
                                  </p:par>
                                </p:childTnLst>
                              </p:cTn>
                            </p:par>
                            <p:par>
                              <p:cTn id="21" fill="hold">
                                <p:stCondLst>
                                  <p:cond delay="1750"/>
                                </p:stCondLst>
                                <p:childTnLst>
                                  <p:par>
                                    <p:cTn id="22" presetID="22" presetClass="entr" presetSubtype="8" fill="hold" nodeType="after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wipe(left)">
                                          <p:cBhvr>
                                            <p:cTn id="24" dur="500"/>
                                            <p:tgtEl>
                                              <p:spTgt spid="52"/>
                                            </p:tgtEl>
                                          </p:cBhvr>
                                        </p:animEffect>
                                      </p:childTnLst>
                                    </p:cTn>
                                  </p:par>
                                </p:childTnLst>
                              </p:cTn>
                            </p:par>
                            <p:par>
                              <p:cTn id="25" fill="hold">
                                <p:stCondLst>
                                  <p:cond delay="2250"/>
                                </p:stCondLst>
                                <p:childTnLst>
                                  <p:par>
                                    <p:cTn id="26" presetID="22" presetClass="entr" presetSubtype="8"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left)">
                                          <p:cBhvr>
                                            <p:cTn id="28" dur="500"/>
                                            <p:tgtEl>
                                              <p:spTgt spid="55"/>
                                            </p:tgtEl>
                                          </p:cBhvr>
                                        </p:animEffect>
                                      </p:childTnLst>
                                    </p:cTn>
                                  </p:par>
                                </p:childTnLst>
                              </p:cTn>
                            </p:par>
                            <p:par>
                              <p:cTn id="29" fill="hold">
                                <p:stCondLst>
                                  <p:cond delay="2750"/>
                                </p:stCondLst>
                                <p:childTnLst>
                                  <p:par>
                                    <p:cTn id="30" presetID="22" presetClass="entr" presetSubtype="8" fill="hold" nodeType="after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wipe(left)">
                                          <p:cBhvr>
                                            <p:cTn id="3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5680954" cy="493479"/>
            <a:chOff x="0" y="543361"/>
            <a:chExt cx="3370216" cy="493479"/>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205560" y="574597"/>
              <a:ext cx="2762242"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4</a:t>
              </a:r>
              <a:r>
                <a:rPr lang="zh-CN" altLang="en-US" sz="2400" dirty="0">
                  <a:solidFill>
                    <a:schemeClr val="bg1"/>
                  </a:solidFill>
                  <a:latin typeface="微软雅黑" panose="020B0503020204020204" pitchFamily="34" charset="-122"/>
                  <a:ea typeface="微软雅黑" panose="020B0503020204020204" pitchFamily="34" charset="-122"/>
                </a:rPr>
                <a:t>，其他深度学习方法</a:t>
              </a:r>
            </a:p>
          </p:txBody>
        </p:sp>
      </p:grpSp>
      <p:grpSp>
        <p:nvGrpSpPr>
          <p:cNvPr id="129" name="组合 128"/>
          <p:cNvGrpSpPr/>
          <p:nvPr/>
        </p:nvGrpSpPr>
        <p:grpSpPr>
          <a:xfrm>
            <a:off x="11550315" y="6507183"/>
            <a:ext cx="299785" cy="299785"/>
            <a:chOff x="11550315" y="6496550"/>
            <a:chExt cx="299785" cy="299785"/>
          </a:xfrm>
        </p:grpSpPr>
        <p:sp>
          <p:nvSpPr>
            <p:cNvPr id="130" name="椭圆 12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右箭头 13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flipH="1">
            <a:off x="11055771" y="6507183"/>
            <a:ext cx="299785" cy="299785"/>
            <a:chOff x="11550315" y="6496550"/>
            <a:chExt cx="299785" cy="299785"/>
          </a:xfrm>
        </p:grpSpPr>
        <p:sp>
          <p:nvSpPr>
            <p:cNvPr id="133" name="椭圆 13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右箭头 13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a:extLst>
              <a:ext uri="{FF2B5EF4-FFF2-40B4-BE49-F238E27FC236}">
                <a16:creationId xmlns:a16="http://schemas.microsoft.com/office/drawing/2014/main" id="{7AE4A4A0-E2AA-4312-A000-BDD8832600FA}"/>
              </a:ext>
            </a:extLst>
          </p:cNvPr>
          <p:cNvSpPr txBox="1"/>
          <p:nvPr/>
        </p:nvSpPr>
        <p:spPr>
          <a:xfrm>
            <a:off x="1640319" y="4169719"/>
            <a:ext cx="7011212" cy="1477328"/>
          </a:xfrm>
          <a:prstGeom prst="rect">
            <a:avLst/>
          </a:prstGeom>
          <a:noFill/>
        </p:spPr>
        <p:txBody>
          <a:bodyPr wrap="square">
            <a:spAutoFit/>
          </a:bodyPr>
          <a:lstStyle/>
          <a:p>
            <a:r>
              <a:rPr lang="zh-CN" altLang="en-US" b="0" i="0" dirty="0">
                <a:solidFill>
                  <a:srgbClr val="121212"/>
                </a:solidFill>
                <a:effectLst/>
                <a:latin typeface="-apple-system"/>
              </a:rPr>
              <a:t>第一层定义了高度为 </a:t>
            </a:r>
            <a:r>
              <a:rPr lang="en-US" altLang="zh-CN" b="0" i="0" dirty="0">
                <a:solidFill>
                  <a:srgbClr val="121212"/>
                </a:solidFill>
                <a:effectLst/>
                <a:latin typeface="-apple-system"/>
              </a:rPr>
              <a:t>10</a:t>
            </a:r>
            <a:r>
              <a:rPr lang="zh-CN" altLang="en-US" b="0" i="0" dirty="0">
                <a:solidFill>
                  <a:srgbClr val="121212"/>
                </a:solidFill>
                <a:effectLst/>
                <a:latin typeface="-apple-system"/>
              </a:rPr>
              <a:t>（也称为卷积核大小）的滤波器（也称为特征检测器）。只有定义了一个滤波器，神经网络才能够在第一层中学习到一个单一的特征。这可能还不够，因此我们会定义 </a:t>
            </a:r>
            <a:r>
              <a:rPr lang="en-US" altLang="zh-CN" b="0" i="0" dirty="0">
                <a:solidFill>
                  <a:srgbClr val="121212"/>
                </a:solidFill>
                <a:effectLst/>
                <a:latin typeface="-apple-system"/>
              </a:rPr>
              <a:t>100 </a:t>
            </a:r>
            <a:r>
              <a:rPr lang="zh-CN" altLang="en-US" b="0" i="0" dirty="0">
                <a:solidFill>
                  <a:srgbClr val="121212"/>
                </a:solidFill>
                <a:effectLst/>
                <a:latin typeface="-apple-system"/>
              </a:rPr>
              <a:t>个滤波器。这样我们就在网络的第一层中训练得到 </a:t>
            </a:r>
            <a:r>
              <a:rPr lang="en-US" altLang="zh-CN" b="0" i="0" dirty="0">
                <a:solidFill>
                  <a:srgbClr val="121212"/>
                </a:solidFill>
                <a:effectLst/>
                <a:latin typeface="-apple-system"/>
              </a:rPr>
              <a:t>100 </a:t>
            </a:r>
            <a:r>
              <a:rPr lang="zh-CN" altLang="en-US" b="0" i="0" dirty="0">
                <a:solidFill>
                  <a:srgbClr val="121212"/>
                </a:solidFill>
                <a:effectLst/>
                <a:latin typeface="-apple-system"/>
              </a:rPr>
              <a:t>个不同的特性。第一个神经网络层的输出是一个 </a:t>
            </a:r>
            <a:r>
              <a:rPr lang="en-US" altLang="zh-CN" b="0" i="0" dirty="0">
                <a:solidFill>
                  <a:srgbClr val="121212"/>
                </a:solidFill>
                <a:effectLst/>
                <a:latin typeface="-apple-system"/>
              </a:rPr>
              <a:t>71 x 100 </a:t>
            </a:r>
            <a:r>
              <a:rPr lang="zh-CN" altLang="en-US" b="0" i="0" dirty="0">
                <a:solidFill>
                  <a:srgbClr val="121212"/>
                </a:solidFill>
                <a:effectLst/>
                <a:latin typeface="-apple-system"/>
              </a:rPr>
              <a:t>的矩阵。</a:t>
            </a:r>
            <a:endParaRPr lang="zh-CN" altLang="en-US" dirty="0"/>
          </a:p>
        </p:txBody>
      </p:sp>
      <p:pic>
        <p:nvPicPr>
          <p:cNvPr id="2" name="图片 1">
            <a:extLst>
              <a:ext uri="{FF2B5EF4-FFF2-40B4-BE49-F238E27FC236}">
                <a16:creationId xmlns:a16="http://schemas.microsoft.com/office/drawing/2014/main" id="{5DF7C462-A6C4-4335-A050-93DA1B359D44}"/>
              </a:ext>
            </a:extLst>
          </p:cNvPr>
          <p:cNvPicPr>
            <a:picLocks noChangeAspect="1"/>
          </p:cNvPicPr>
          <p:nvPr/>
        </p:nvPicPr>
        <p:blipFill>
          <a:blip r:embed="rId3"/>
          <a:stretch>
            <a:fillRect/>
          </a:stretch>
        </p:blipFill>
        <p:spPr>
          <a:xfrm>
            <a:off x="1415374" y="1332081"/>
            <a:ext cx="6248400" cy="2228850"/>
          </a:xfrm>
          <a:prstGeom prst="rect">
            <a:avLst/>
          </a:prstGeom>
        </p:spPr>
      </p:pic>
    </p:spTree>
    <p:extLst>
      <p:ext uri="{BB962C8B-B14F-4D97-AF65-F5344CB8AC3E}">
        <p14:creationId xmlns:p14="http://schemas.microsoft.com/office/powerpoint/2010/main" val="1682956233"/>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3" presetClass="entr" presetSubtype="16" fill="hold" grpId="0" nodeType="afterEffect">
                                      <p:stCondLst>
                                        <p:cond delay="0"/>
                                      </p:stCondLst>
                                      <p:childTnLst>
                                        <p:set>
                                          <p:cBhvr>
                                            <p:cTn id="11" dur="1" fill="hold">
                                              <p:stCondLst>
                                                <p:cond delay="0"/>
                                              </p:stCondLst>
                                            </p:cTn>
                                            <p:tgtEl>
                                              <p:spTgt spid="104"/>
                                            </p:tgtEl>
                                            <p:attrNameLst>
                                              <p:attrName>style.visibility</p:attrName>
                                            </p:attrNameLst>
                                          </p:cBhvr>
                                          <p:to>
                                            <p:strVal val="visible"/>
                                          </p:to>
                                        </p:set>
                                        <p:anim calcmode="lin" valueType="num">
                                          <p:cBhvr>
                                            <p:cTn id="12" dur="500" fill="hold"/>
                                            <p:tgtEl>
                                              <p:spTgt spid="104"/>
                                            </p:tgtEl>
                                            <p:attrNameLst>
                                              <p:attrName>ppt_w</p:attrName>
                                            </p:attrNameLst>
                                          </p:cBhvr>
                                          <p:tavLst>
                                            <p:tav tm="0">
                                              <p:val>
                                                <p:fltVal val="0"/>
                                              </p:val>
                                            </p:tav>
                                            <p:tav tm="100000">
                                              <p:val>
                                                <p:strVal val="#ppt_w"/>
                                              </p:val>
                                            </p:tav>
                                          </p:tavLst>
                                        </p:anim>
                                        <p:anim calcmode="lin" valueType="num">
                                          <p:cBhvr>
                                            <p:cTn id="13" dur="500" fill="hold"/>
                                            <p:tgtEl>
                                              <p:spTgt spid="104"/>
                                            </p:tgtEl>
                                            <p:attrNameLst>
                                              <p:attrName>ppt_h</p:attrName>
                                            </p:attrNameLst>
                                          </p:cBhvr>
                                          <p:tavLst>
                                            <p:tav tm="0">
                                              <p:val>
                                                <p:fltVal val="0"/>
                                              </p:val>
                                            </p:tav>
                                            <p:tav tm="100000">
                                              <p:val>
                                                <p:strVal val="#ppt_h"/>
                                              </p:val>
                                            </p:tav>
                                          </p:tavLst>
                                        </p:anim>
                                        <p:animEffect transition="in" filter="fade">
                                          <p:cBhvr>
                                            <p:cTn id="14" dur="500"/>
                                            <p:tgtEl>
                                              <p:spTgt spid="104"/>
                                            </p:tgtEl>
                                          </p:cBhvr>
                                        </p:animEffect>
                                      </p:childTnLst>
                                    </p:cTn>
                                  </p:par>
                                </p:childTnLst>
                              </p:cTn>
                            </p:par>
                            <p:par>
                              <p:cTn id="15" fill="hold">
                                <p:stCondLst>
                                  <p:cond delay="750"/>
                                </p:stCondLst>
                                <p:childTnLst>
                                  <p:par>
                                    <p:cTn id="16" presetID="47" presetClass="entr" presetSubtype="0" fill="hold" nodeType="afterEffect">
                                      <p:stCondLst>
                                        <p:cond delay="0"/>
                                      </p:stCondLst>
                                      <p:childTnLst>
                                        <p:set>
                                          <p:cBhvr>
                                            <p:cTn id="17" dur="1" fill="hold">
                                              <p:stCondLst>
                                                <p:cond delay="0"/>
                                              </p:stCondLst>
                                            </p:cTn>
                                            <p:tgtEl>
                                              <p:spTgt spid="123"/>
                                            </p:tgtEl>
                                            <p:attrNameLst>
                                              <p:attrName>style.visibility</p:attrName>
                                            </p:attrNameLst>
                                          </p:cBhvr>
                                          <p:to>
                                            <p:strVal val="visible"/>
                                          </p:to>
                                        </p:set>
                                        <p:animEffect transition="in" filter="fade">
                                          <p:cBhvr>
                                            <p:cTn id="18" dur="1000"/>
                                            <p:tgtEl>
                                              <p:spTgt spid="123"/>
                                            </p:tgtEl>
                                          </p:cBhvr>
                                        </p:animEffect>
                                        <p:anim calcmode="lin" valueType="num">
                                          <p:cBhvr>
                                            <p:cTn id="19" dur="1000" fill="hold"/>
                                            <p:tgtEl>
                                              <p:spTgt spid="123"/>
                                            </p:tgtEl>
                                            <p:attrNameLst>
                                              <p:attrName>ppt_x</p:attrName>
                                            </p:attrNameLst>
                                          </p:cBhvr>
                                          <p:tavLst>
                                            <p:tav tm="0">
                                              <p:val>
                                                <p:strVal val="#ppt_x"/>
                                              </p:val>
                                            </p:tav>
                                            <p:tav tm="100000">
                                              <p:val>
                                                <p:strVal val="#ppt_x"/>
                                              </p:val>
                                            </p:tav>
                                          </p:tavLst>
                                        </p:anim>
                                        <p:anim calcmode="lin" valueType="num">
                                          <p:cBhvr>
                                            <p:cTn id="20" dur="1000" fill="hold"/>
                                            <p:tgtEl>
                                              <p:spTgt spid="123"/>
                                            </p:tgtEl>
                                            <p:attrNameLst>
                                              <p:attrName>ppt_y</p:attrName>
                                            </p:attrNameLst>
                                          </p:cBhvr>
                                          <p:tavLst>
                                            <p:tav tm="0">
                                              <p:val>
                                                <p:strVal val="#ppt_y-.1"/>
                                              </p:val>
                                            </p:tav>
                                            <p:tav tm="100000">
                                              <p:val>
                                                <p:strVal val="#ppt_y"/>
                                              </p:val>
                                            </p:tav>
                                          </p:tavLst>
                                        </p:anim>
                                      </p:childTnLst>
                                    </p:cTn>
                                  </p:par>
                                </p:childTnLst>
                              </p:cTn>
                            </p:par>
                            <p:par>
                              <p:cTn id="21" fill="hold">
                                <p:stCondLst>
                                  <p:cond delay="1750"/>
                                </p:stCondLst>
                                <p:childTnLst>
                                  <p:par>
                                    <p:cTn id="22" presetID="42" presetClass="entr" presetSubtype="0" fill="hold" nodeType="afterEffect">
                                      <p:stCondLst>
                                        <p:cond delay="0"/>
                                      </p:stCondLst>
                                      <p:childTnLst>
                                        <p:set>
                                          <p:cBhvr>
                                            <p:cTn id="23" dur="1" fill="hold">
                                              <p:stCondLst>
                                                <p:cond delay="0"/>
                                              </p:stCondLst>
                                            </p:cTn>
                                            <p:tgtEl>
                                              <p:spTgt spid="117"/>
                                            </p:tgtEl>
                                            <p:attrNameLst>
                                              <p:attrName>style.visibility</p:attrName>
                                            </p:attrNameLst>
                                          </p:cBhvr>
                                          <p:to>
                                            <p:strVal val="visible"/>
                                          </p:to>
                                        </p:set>
                                        <p:animEffect transition="in" filter="fade">
                                          <p:cBhvr>
                                            <p:cTn id="24" dur="1000"/>
                                            <p:tgtEl>
                                              <p:spTgt spid="117"/>
                                            </p:tgtEl>
                                          </p:cBhvr>
                                        </p:animEffect>
                                        <p:anim calcmode="lin" valueType="num">
                                          <p:cBhvr>
                                            <p:cTn id="25" dur="1000" fill="hold"/>
                                            <p:tgtEl>
                                              <p:spTgt spid="117"/>
                                            </p:tgtEl>
                                            <p:attrNameLst>
                                              <p:attrName>ppt_x</p:attrName>
                                            </p:attrNameLst>
                                          </p:cBhvr>
                                          <p:tavLst>
                                            <p:tav tm="0">
                                              <p:val>
                                                <p:strVal val="#ppt_x"/>
                                              </p:val>
                                            </p:tav>
                                            <p:tav tm="100000">
                                              <p:val>
                                                <p:strVal val="#ppt_x"/>
                                              </p:val>
                                            </p:tav>
                                          </p:tavLst>
                                        </p:anim>
                                        <p:anim calcmode="lin" valueType="num">
                                          <p:cBhvr>
                                            <p:cTn id="26" dur="1000" fill="hold"/>
                                            <p:tgtEl>
                                              <p:spTgt spid="117"/>
                                            </p:tgtEl>
                                            <p:attrNameLst>
                                              <p:attrName>ppt_y</p:attrName>
                                            </p:attrNameLst>
                                          </p:cBhvr>
                                          <p:tavLst>
                                            <p:tav tm="0">
                                              <p:val>
                                                <p:strVal val="#ppt_y+.1"/>
                                              </p:val>
                                            </p:tav>
                                            <p:tav tm="100000">
                                              <p:val>
                                                <p:strVal val="#ppt_y"/>
                                              </p:val>
                                            </p:tav>
                                          </p:tavLst>
                                        </p:anim>
                                      </p:childTnLst>
                                    </p:cTn>
                                  </p:par>
                                </p:childTnLst>
                              </p:cTn>
                            </p:par>
                            <p:par>
                              <p:cTn id="27" fill="hold">
                                <p:stCondLst>
                                  <p:cond delay="2750"/>
                                </p:stCondLst>
                                <p:childTnLst>
                                  <p:par>
                                    <p:cTn id="28" presetID="22" presetClass="entr" presetSubtype="2" fill="hold" nodeType="afterEffect">
                                      <p:stCondLst>
                                        <p:cond delay="0"/>
                                      </p:stCondLst>
                                      <p:childTnLst>
                                        <p:set>
                                          <p:cBhvr>
                                            <p:cTn id="29" dur="1" fill="hold">
                                              <p:stCondLst>
                                                <p:cond delay="0"/>
                                              </p:stCondLst>
                                            </p:cTn>
                                            <p:tgtEl>
                                              <p:spTgt spid="109"/>
                                            </p:tgtEl>
                                            <p:attrNameLst>
                                              <p:attrName>style.visibility</p:attrName>
                                            </p:attrNameLst>
                                          </p:cBhvr>
                                          <p:to>
                                            <p:strVal val="visible"/>
                                          </p:to>
                                        </p:set>
                                        <p:animEffect transition="in" filter="wipe(right)">
                                          <p:cBhvr>
                                            <p:cTn id="30" dur="500"/>
                                            <p:tgtEl>
                                              <p:spTgt spid="109"/>
                                            </p:tgtEl>
                                          </p:cBhvr>
                                        </p:animEffect>
                                      </p:childTnLst>
                                    </p:cTn>
                                  </p:par>
                                </p:childTnLst>
                              </p:cTn>
                            </p:par>
                            <p:par>
                              <p:cTn id="31" fill="hold">
                                <p:stCondLst>
                                  <p:cond delay="3250"/>
                                </p:stCondLst>
                                <p:childTnLst>
                                  <p:par>
                                    <p:cTn id="32" presetID="42" presetClass="entr" presetSubtype="0" fill="hold" nodeType="afterEffect">
                                      <p:stCondLst>
                                        <p:cond delay="0"/>
                                      </p:stCondLst>
                                      <p:childTnLst>
                                        <p:set>
                                          <p:cBhvr>
                                            <p:cTn id="33" dur="1" fill="hold">
                                              <p:stCondLst>
                                                <p:cond delay="0"/>
                                              </p:stCondLst>
                                            </p:cTn>
                                            <p:tgtEl>
                                              <p:spTgt spid="120"/>
                                            </p:tgtEl>
                                            <p:attrNameLst>
                                              <p:attrName>style.visibility</p:attrName>
                                            </p:attrNameLst>
                                          </p:cBhvr>
                                          <p:to>
                                            <p:strVal val="visible"/>
                                          </p:to>
                                        </p:set>
                                        <p:animEffect transition="in" filter="fade">
                                          <p:cBhvr>
                                            <p:cTn id="34" dur="1000"/>
                                            <p:tgtEl>
                                              <p:spTgt spid="120"/>
                                            </p:tgtEl>
                                          </p:cBhvr>
                                        </p:animEffect>
                                        <p:anim calcmode="lin" valueType="num">
                                          <p:cBhvr>
                                            <p:cTn id="35" dur="1000" fill="hold"/>
                                            <p:tgtEl>
                                              <p:spTgt spid="120"/>
                                            </p:tgtEl>
                                            <p:attrNameLst>
                                              <p:attrName>ppt_x</p:attrName>
                                            </p:attrNameLst>
                                          </p:cBhvr>
                                          <p:tavLst>
                                            <p:tav tm="0">
                                              <p:val>
                                                <p:strVal val="#ppt_x"/>
                                              </p:val>
                                            </p:tav>
                                            <p:tav tm="100000">
                                              <p:val>
                                                <p:strVal val="#ppt_x"/>
                                              </p:val>
                                            </p:tav>
                                          </p:tavLst>
                                        </p:anim>
                                        <p:anim calcmode="lin" valueType="num">
                                          <p:cBhvr>
                                            <p:cTn id="36" dur="1000" fill="hold"/>
                                            <p:tgtEl>
                                              <p:spTgt spid="120"/>
                                            </p:tgtEl>
                                            <p:attrNameLst>
                                              <p:attrName>ppt_y</p:attrName>
                                            </p:attrNameLst>
                                          </p:cBhvr>
                                          <p:tavLst>
                                            <p:tav tm="0">
                                              <p:val>
                                                <p:strVal val="#ppt_y+.1"/>
                                              </p:val>
                                            </p:tav>
                                            <p:tav tm="100000">
                                              <p:val>
                                                <p:strVal val="#ppt_y"/>
                                              </p:val>
                                            </p:tav>
                                          </p:tavLst>
                                        </p:anim>
                                      </p:childTnLst>
                                    </p:cTn>
                                  </p:par>
                                </p:childTnLst>
                              </p:cTn>
                            </p:par>
                            <p:par>
                              <p:cTn id="37" fill="hold">
                                <p:stCondLst>
                                  <p:cond delay="4250"/>
                                </p:stCondLst>
                                <p:childTnLst>
                                  <p:par>
                                    <p:cTn id="38" presetID="42" presetClass="entr" presetSubtype="0" fill="hold" nodeType="afterEffect">
                                      <p:stCondLst>
                                        <p:cond delay="0"/>
                                      </p:stCondLst>
                                      <p:childTnLst>
                                        <p:set>
                                          <p:cBhvr>
                                            <p:cTn id="39" dur="1" fill="hold">
                                              <p:stCondLst>
                                                <p:cond delay="0"/>
                                              </p:stCondLst>
                                            </p:cTn>
                                            <p:tgtEl>
                                              <p:spTgt spid="113"/>
                                            </p:tgtEl>
                                            <p:attrNameLst>
                                              <p:attrName>style.visibility</p:attrName>
                                            </p:attrNameLst>
                                          </p:cBhvr>
                                          <p:to>
                                            <p:strVal val="visible"/>
                                          </p:to>
                                        </p:set>
                                        <p:animEffect transition="in" filter="fade">
                                          <p:cBhvr>
                                            <p:cTn id="40" dur="1000"/>
                                            <p:tgtEl>
                                              <p:spTgt spid="113"/>
                                            </p:tgtEl>
                                          </p:cBhvr>
                                        </p:animEffect>
                                        <p:anim calcmode="lin" valueType="num">
                                          <p:cBhvr>
                                            <p:cTn id="41" dur="1000" fill="hold"/>
                                            <p:tgtEl>
                                              <p:spTgt spid="113"/>
                                            </p:tgtEl>
                                            <p:attrNameLst>
                                              <p:attrName>ppt_x</p:attrName>
                                            </p:attrNameLst>
                                          </p:cBhvr>
                                          <p:tavLst>
                                            <p:tav tm="0">
                                              <p:val>
                                                <p:strVal val="#ppt_x"/>
                                              </p:val>
                                            </p:tav>
                                            <p:tav tm="100000">
                                              <p:val>
                                                <p:strVal val="#ppt_x"/>
                                              </p:val>
                                            </p:tav>
                                          </p:tavLst>
                                        </p:anim>
                                        <p:anim calcmode="lin" valueType="num">
                                          <p:cBhvr>
                                            <p:cTn id="42" dur="1000" fill="hold"/>
                                            <p:tgtEl>
                                              <p:spTgt spid="113"/>
                                            </p:tgtEl>
                                            <p:attrNameLst>
                                              <p:attrName>ppt_y</p:attrName>
                                            </p:attrNameLst>
                                          </p:cBhvr>
                                          <p:tavLst>
                                            <p:tav tm="0">
                                              <p:val>
                                                <p:strVal val="#ppt_y+.1"/>
                                              </p:val>
                                            </p:tav>
                                            <p:tav tm="100000">
                                              <p:val>
                                                <p:strVal val="#ppt_y"/>
                                              </p:val>
                                            </p:tav>
                                          </p:tavLst>
                                        </p:anim>
                                      </p:childTnLst>
                                    </p:cTn>
                                  </p:par>
                                </p:childTnLst>
                              </p:cTn>
                            </p:par>
                            <p:par>
                              <p:cTn id="43" fill="hold">
                                <p:stCondLst>
                                  <p:cond delay="5250"/>
                                </p:stCondLst>
                                <p:childTnLst>
                                  <p:par>
                                    <p:cTn id="44" presetID="47" presetClass="entr" presetSubtype="0" fill="hold" nodeType="afterEffect">
                                      <p:stCondLst>
                                        <p:cond delay="0"/>
                                      </p:stCondLst>
                                      <p:childTnLst>
                                        <p:set>
                                          <p:cBhvr>
                                            <p:cTn id="45" dur="1" fill="hold">
                                              <p:stCondLst>
                                                <p:cond delay="0"/>
                                              </p:stCondLst>
                                            </p:cTn>
                                            <p:tgtEl>
                                              <p:spTgt spid="126"/>
                                            </p:tgtEl>
                                            <p:attrNameLst>
                                              <p:attrName>style.visibility</p:attrName>
                                            </p:attrNameLst>
                                          </p:cBhvr>
                                          <p:to>
                                            <p:strVal val="visible"/>
                                          </p:to>
                                        </p:set>
                                        <p:animEffect transition="in" filter="fade">
                                          <p:cBhvr>
                                            <p:cTn id="46" dur="1000"/>
                                            <p:tgtEl>
                                              <p:spTgt spid="126"/>
                                            </p:tgtEl>
                                          </p:cBhvr>
                                        </p:animEffect>
                                        <p:anim calcmode="lin" valueType="num">
                                          <p:cBhvr>
                                            <p:cTn id="47" dur="1000" fill="hold"/>
                                            <p:tgtEl>
                                              <p:spTgt spid="126"/>
                                            </p:tgtEl>
                                            <p:attrNameLst>
                                              <p:attrName>ppt_x</p:attrName>
                                            </p:attrNameLst>
                                          </p:cBhvr>
                                          <p:tavLst>
                                            <p:tav tm="0">
                                              <p:val>
                                                <p:strVal val="#ppt_x"/>
                                              </p:val>
                                            </p:tav>
                                            <p:tav tm="100000">
                                              <p:val>
                                                <p:strVal val="#ppt_x"/>
                                              </p:val>
                                            </p:tav>
                                          </p:tavLst>
                                        </p:anim>
                                        <p:anim calcmode="lin" valueType="num">
                                          <p:cBhvr>
                                            <p:cTn id="48" dur="1000" fill="hold"/>
                                            <p:tgtEl>
                                              <p:spTgt spid="126"/>
                                            </p:tgtEl>
                                            <p:attrNameLst>
                                              <p:attrName>ppt_y</p:attrName>
                                            </p:attrNameLst>
                                          </p:cBhvr>
                                          <p:tavLst>
                                            <p:tav tm="0">
                                              <p:val>
                                                <p:strVal val="#ppt_y-.1"/>
                                              </p:val>
                                            </p:tav>
                                            <p:tav tm="100000">
                                              <p:val>
                                                <p:strVal val="#ppt_y"/>
                                              </p:val>
                                            </p:tav>
                                          </p:tavLst>
                                        </p:anim>
                                      </p:childTnLst>
                                    </p:cTn>
                                  </p:par>
                                </p:childTnLst>
                              </p:cTn>
                            </p:par>
                            <p:par>
                              <p:cTn id="49" fill="hold">
                                <p:stCondLst>
                                  <p:cond delay="6250"/>
                                </p:stCondLst>
                                <p:childTnLst>
                                  <p:par>
                                    <p:cTn id="50" presetID="22" presetClass="entr" presetSubtype="2" fill="hold" nodeType="after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wipe(right)">
                                          <p:cBhvr>
                                            <p:cTn id="5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728934B-E3C2-4744-BF4A-33CAA7B45F54}"/>
              </a:ext>
            </a:extLst>
          </p:cNvPr>
          <p:cNvPicPr>
            <a:picLocks noChangeAspect="1"/>
          </p:cNvPicPr>
          <p:nvPr/>
        </p:nvPicPr>
        <p:blipFill>
          <a:blip r:embed="rId2"/>
          <a:stretch>
            <a:fillRect/>
          </a:stretch>
        </p:blipFill>
        <p:spPr>
          <a:xfrm>
            <a:off x="1022316" y="1228725"/>
            <a:ext cx="9991725" cy="2200275"/>
          </a:xfrm>
          <a:prstGeom prst="rect">
            <a:avLst/>
          </a:prstGeom>
        </p:spPr>
      </p:pic>
    </p:spTree>
    <p:extLst>
      <p:ext uri="{BB962C8B-B14F-4D97-AF65-F5344CB8AC3E}">
        <p14:creationId xmlns:p14="http://schemas.microsoft.com/office/powerpoint/2010/main" val="3676919271"/>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组合 128"/>
          <p:cNvGrpSpPr/>
          <p:nvPr/>
        </p:nvGrpSpPr>
        <p:grpSpPr>
          <a:xfrm>
            <a:off x="11550315" y="6507183"/>
            <a:ext cx="299785" cy="299785"/>
            <a:chOff x="11550315" y="6496550"/>
            <a:chExt cx="299785" cy="299785"/>
          </a:xfrm>
        </p:grpSpPr>
        <p:sp>
          <p:nvSpPr>
            <p:cNvPr id="130" name="椭圆 12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右箭头 13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flipH="1">
            <a:off x="11055771" y="6507183"/>
            <a:ext cx="299785" cy="299785"/>
            <a:chOff x="11550315" y="6496550"/>
            <a:chExt cx="299785" cy="299785"/>
          </a:xfrm>
        </p:grpSpPr>
        <p:sp>
          <p:nvSpPr>
            <p:cNvPr id="133" name="椭圆 13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右箭头 13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68422BDD-1010-4D3B-8D6A-2432AE628630}"/>
              </a:ext>
            </a:extLst>
          </p:cNvPr>
          <p:cNvSpPr txBox="1"/>
          <p:nvPr/>
        </p:nvSpPr>
        <p:spPr>
          <a:xfrm>
            <a:off x="515566" y="1712068"/>
            <a:ext cx="2616740" cy="4247317"/>
          </a:xfrm>
          <a:prstGeom prst="rect">
            <a:avLst/>
          </a:prstGeom>
          <a:noFill/>
        </p:spPr>
        <p:txBody>
          <a:bodyPr wrap="square" rtlCol="0">
            <a:spAutoFit/>
          </a:bodyPr>
          <a:lstStyle/>
          <a:p>
            <a:r>
              <a:rPr lang="zh-CN" altLang="en-US" b="0" i="0" dirty="0">
                <a:solidFill>
                  <a:srgbClr val="121212"/>
                </a:solidFill>
                <a:effectLst/>
                <a:latin typeface="微软雅黑" panose="020B0503020204020204" pitchFamily="34" charset="-122"/>
                <a:ea typeface="微软雅黑" panose="020B0503020204020204" pitchFamily="34" charset="-122"/>
              </a:rPr>
              <a:t>深度学习里的</a:t>
            </a:r>
            <a:r>
              <a:rPr lang="en-US" altLang="zh-CN" b="0" i="0" dirty="0">
                <a:solidFill>
                  <a:srgbClr val="121212"/>
                </a:solidFill>
                <a:effectLst/>
                <a:latin typeface="微软雅黑" panose="020B0503020204020204" pitchFamily="34" charset="-122"/>
                <a:ea typeface="微软雅黑" panose="020B0503020204020204" pitchFamily="34" charset="-122"/>
              </a:rPr>
              <a:t>Attention</a:t>
            </a:r>
            <a:r>
              <a:rPr lang="zh-CN" altLang="en-US" b="0" i="0" dirty="0">
                <a:solidFill>
                  <a:srgbClr val="121212"/>
                </a:solidFill>
                <a:effectLst/>
                <a:latin typeface="微软雅黑" panose="020B0503020204020204" pitchFamily="34" charset="-122"/>
                <a:ea typeface="微软雅黑" panose="020B0503020204020204" pitchFamily="34" charset="-122"/>
              </a:rPr>
              <a:t>模型其实模拟的是人脑的注意力模型。举个例子来说，当我们阅读一段话时，虽然我们可以看到整句话，但是在我们深入仔细地观察时，其实眼睛聚焦的就只有很少的几个词，也就是说这个时候人脑对整句话的关注并不是均衡的，是有一定的权重区分的。这就是深度学习里的</a:t>
            </a:r>
            <a:r>
              <a:rPr lang="en-US" altLang="zh-CN" b="0" i="0" dirty="0">
                <a:solidFill>
                  <a:srgbClr val="121212"/>
                </a:solidFill>
                <a:effectLst/>
                <a:latin typeface="微软雅黑" panose="020B0503020204020204" pitchFamily="34" charset="-122"/>
                <a:ea typeface="微软雅黑" panose="020B0503020204020204" pitchFamily="34" charset="-122"/>
              </a:rPr>
              <a:t>Attention Model</a:t>
            </a:r>
            <a:r>
              <a:rPr lang="zh-CN" altLang="en-US" b="0" i="0" dirty="0">
                <a:solidFill>
                  <a:srgbClr val="121212"/>
                </a:solidFill>
                <a:effectLst/>
                <a:latin typeface="微软雅黑" panose="020B0503020204020204" pitchFamily="34" charset="-122"/>
                <a:ea typeface="微软雅黑" panose="020B0503020204020204" pitchFamily="34" charset="-122"/>
              </a:rPr>
              <a:t>的核心思想。</a:t>
            </a:r>
            <a:endParaRPr lang="zh-CN" altLang="en-US" dirty="0">
              <a:latin typeface="微软雅黑" panose="020B0503020204020204" pitchFamily="34" charset="-122"/>
              <a:ea typeface="微软雅黑" panose="020B0503020204020204" pitchFamily="34" charset="-122"/>
            </a:endParaRPr>
          </a:p>
        </p:txBody>
      </p:sp>
      <p:pic>
        <p:nvPicPr>
          <p:cNvPr id="1026" name="Picture 2" descr="双向LSTM+Attention文本分类模型（附pytorch代码）">
            <a:extLst>
              <a:ext uri="{FF2B5EF4-FFF2-40B4-BE49-F238E27FC236}">
                <a16:creationId xmlns:a16="http://schemas.microsoft.com/office/drawing/2014/main" id="{1275CC2E-DD59-44DD-BA75-1442AB1A44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8494" y="1096421"/>
            <a:ext cx="7997328" cy="4425024"/>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组合 14">
            <a:extLst>
              <a:ext uri="{FF2B5EF4-FFF2-40B4-BE49-F238E27FC236}">
                <a16:creationId xmlns:a16="http://schemas.microsoft.com/office/drawing/2014/main" id="{884FD107-87BC-4C75-95BE-62364909F51B}"/>
              </a:ext>
            </a:extLst>
          </p:cNvPr>
          <p:cNvGrpSpPr/>
          <p:nvPr/>
        </p:nvGrpSpPr>
        <p:grpSpPr>
          <a:xfrm>
            <a:off x="0" y="602942"/>
            <a:ext cx="5680954" cy="493479"/>
            <a:chOff x="0" y="543361"/>
            <a:chExt cx="3370216" cy="493479"/>
          </a:xfrm>
        </p:grpSpPr>
        <p:grpSp>
          <p:nvGrpSpPr>
            <p:cNvPr id="16" name="组合 15">
              <a:extLst>
                <a:ext uri="{FF2B5EF4-FFF2-40B4-BE49-F238E27FC236}">
                  <a16:creationId xmlns:a16="http://schemas.microsoft.com/office/drawing/2014/main" id="{007116A1-280C-4108-8B82-69AAEAC33253}"/>
                </a:ext>
              </a:extLst>
            </p:cNvPr>
            <p:cNvGrpSpPr/>
            <p:nvPr/>
          </p:nvGrpSpPr>
          <p:grpSpPr>
            <a:xfrm>
              <a:off x="0" y="543361"/>
              <a:ext cx="3370216" cy="493479"/>
              <a:chOff x="0" y="288813"/>
              <a:chExt cx="3370216" cy="493479"/>
            </a:xfrm>
            <a:solidFill>
              <a:srgbClr val="131426"/>
            </a:solidFill>
          </p:grpSpPr>
          <p:sp>
            <p:nvSpPr>
              <p:cNvPr id="18" name="矩形 17">
                <a:extLst>
                  <a:ext uri="{FF2B5EF4-FFF2-40B4-BE49-F238E27FC236}">
                    <a16:creationId xmlns:a16="http://schemas.microsoft.com/office/drawing/2014/main" id="{BE91F03C-4DB5-4758-B617-E66ADE4E61A3}"/>
                  </a:ext>
                </a:extLst>
              </p:cNvPr>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a:extLst>
                  <a:ext uri="{FF2B5EF4-FFF2-40B4-BE49-F238E27FC236}">
                    <a16:creationId xmlns:a16="http://schemas.microsoft.com/office/drawing/2014/main" id="{1C45B23B-32D1-4E2D-921C-87A0B481E9D0}"/>
                  </a:ext>
                </a:extLst>
              </p:cNvPr>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3">
              <a:extLst>
                <a:ext uri="{FF2B5EF4-FFF2-40B4-BE49-F238E27FC236}">
                  <a16:creationId xmlns:a16="http://schemas.microsoft.com/office/drawing/2014/main" id="{7C322DD8-1BCC-4DF3-8EAC-228CCC3F5FA2}"/>
                </a:ext>
              </a:extLst>
            </p:cNvPr>
            <p:cNvSpPr txBox="1"/>
            <p:nvPr/>
          </p:nvSpPr>
          <p:spPr>
            <a:xfrm>
              <a:off x="205560" y="574597"/>
              <a:ext cx="2762242"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4</a:t>
              </a:r>
              <a:r>
                <a:rPr lang="zh-CN" altLang="en-US" sz="2400" dirty="0">
                  <a:solidFill>
                    <a:schemeClr val="bg1"/>
                  </a:solidFill>
                  <a:latin typeface="微软雅黑" panose="020B0503020204020204" pitchFamily="34" charset="-122"/>
                  <a:ea typeface="微软雅黑" panose="020B0503020204020204" pitchFamily="34" charset="-122"/>
                </a:rPr>
                <a:t>，其他深度学习方法</a:t>
              </a:r>
            </a:p>
          </p:txBody>
        </p:sp>
      </p:grpSp>
    </p:spTree>
    <p:extLst>
      <p:ext uri="{BB962C8B-B14F-4D97-AF65-F5344CB8AC3E}">
        <p14:creationId xmlns:p14="http://schemas.microsoft.com/office/powerpoint/2010/main" val="325448704"/>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28000">
                                          <p:cBhvr additive="base">
                                            <p:cTn id="7" dur="250" fill="hold"/>
                                            <p:tgtEl>
                                              <p:spTgt spid="15"/>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50" fill="hold"/>
                                            <p:tgtEl>
                                              <p:spTgt spid="15"/>
                                            </p:tgtEl>
                                            <p:attrNameLst>
                                              <p:attrName>ppt_x</p:attrName>
                                            </p:attrNameLst>
                                          </p:cBhvr>
                                          <p:tavLst>
                                            <p:tav tm="0">
                                              <p:val>
                                                <p:strVal val="0-#ppt_w/2"/>
                                              </p:val>
                                            </p:tav>
                                            <p:tav tm="100000">
                                              <p:val>
                                                <p:strVal val="#ppt_x"/>
                                              </p:val>
                                            </p:tav>
                                          </p:tavLst>
                                        </p:anim>
                                        <p:anim calcmode="lin" valueType="num">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540868" cy="493479"/>
            <a:chOff x="0" y="543361"/>
            <a:chExt cx="3540868" cy="493479"/>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205560" y="574597"/>
              <a:ext cx="3335308"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Attention</a:t>
              </a:r>
              <a:r>
                <a:rPr lang="zh-CN" altLang="en-US" sz="2400" dirty="0">
                  <a:solidFill>
                    <a:schemeClr val="bg1"/>
                  </a:solidFill>
                  <a:latin typeface="微软雅黑" panose="020B0503020204020204" pitchFamily="34" charset="-122"/>
                  <a:ea typeface="微软雅黑" panose="020B0503020204020204" pitchFamily="34" charset="-122"/>
                </a:rPr>
                <a:t>机制</a:t>
              </a:r>
            </a:p>
          </p:txBody>
        </p:sp>
      </p:grpSp>
      <p:grpSp>
        <p:nvGrpSpPr>
          <p:cNvPr id="129" name="组合 128"/>
          <p:cNvGrpSpPr/>
          <p:nvPr/>
        </p:nvGrpSpPr>
        <p:grpSpPr>
          <a:xfrm>
            <a:off x="11550315" y="6507183"/>
            <a:ext cx="299785" cy="299785"/>
            <a:chOff x="11550315" y="6496550"/>
            <a:chExt cx="299785" cy="299785"/>
          </a:xfrm>
        </p:grpSpPr>
        <p:sp>
          <p:nvSpPr>
            <p:cNvPr id="130" name="椭圆 12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右箭头 13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flipH="1">
            <a:off x="11055771" y="6507183"/>
            <a:ext cx="299785" cy="299785"/>
            <a:chOff x="11550315" y="6496550"/>
            <a:chExt cx="299785" cy="299785"/>
          </a:xfrm>
        </p:grpSpPr>
        <p:sp>
          <p:nvSpPr>
            <p:cNvPr id="133" name="椭圆 13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右箭头 13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68422BDD-1010-4D3B-8D6A-2432AE628630}"/>
              </a:ext>
            </a:extLst>
          </p:cNvPr>
          <p:cNvSpPr txBox="1"/>
          <p:nvPr/>
        </p:nvSpPr>
        <p:spPr>
          <a:xfrm>
            <a:off x="515566" y="1712068"/>
            <a:ext cx="2616740" cy="2308324"/>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于是改进模型，使用了双向</a:t>
            </a:r>
            <a:r>
              <a:rPr lang="en-US" altLang="zh-CN" dirty="0">
                <a:latin typeface="微软雅黑" panose="020B0503020204020204" pitchFamily="34" charset="-122"/>
                <a:ea typeface="微软雅黑" panose="020B0503020204020204" pitchFamily="34" charset="-122"/>
              </a:rPr>
              <a:t>LSTM</a:t>
            </a:r>
            <a:r>
              <a:rPr lang="zh-CN" altLang="en-US" dirty="0">
                <a:latin typeface="微软雅黑" panose="020B0503020204020204" pitchFamily="34" charset="-122"/>
                <a:ea typeface="微软雅黑" panose="020B0503020204020204" pitchFamily="34" charset="-122"/>
              </a:rPr>
              <a:t>加</a:t>
            </a:r>
            <a:r>
              <a:rPr lang="en-US" altLang="zh-CN" dirty="0">
                <a:latin typeface="微软雅黑" panose="020B0503020204020204" pitchFamily="34" charset="-122"/>
                <a:ea typeface="微软雅黑" panose="020B0503020204020204" pitchFamily="34" charset="-122"/>
              </a:rPr>
              <a:t>attention</a:t>
            </a:r>
            <a:r>
              <a:rPr lang="zh-CN" altLang="en-US" dirty="0">
                <a:latin typeface="微软雅黑" panose="020B0503020204020204" pitchFamily="34" charset="-122"/>
                <a:ea typeface="微软雅黑" panose="020B0503020204020204" pitchFamily="34" charset="-122"/>
              </a:rPr>
              <a:t>层的模式，也就是将</a:t>
            </a:r>
            <a:r>
              <a:rPr lang="en-US" altLang="zh-CN" dirty="0" err="1">
                <a:latin typeface="微软雅黑" panose="020B0503020204020204" pitchFamily="34" charset="-122"/>
                <a:ea typeface="微软雅黑" panose="020B0503020204020204" pitchFamily="34" charset="-122"/>
              </a:rPr>
              <a:t>lstm</a:t>
            </a:r>
            <a:r>
              <a:rPr lang="zh-CN" altLang="en-US" dirty="0">
                <a:latin typeface="微软雅黑" panose="020B0503020204020204" pitchFamily="34" charset="-122"/>
                <a:ea typeface="微软雅黑" panose="020B0503020204020204" pitchFamily="34" charset="-122"/>
              </a:rPr>
              <a:t>每一个</a:t>
            </a:r>
            <a:r>
              <a:rPr lang="en-US" altLang="zh-CN" dirty="0">
                <a:latin typeface="微软雅黑" panose="020B0503020204020204" pitchFamily="34" charset="-122"/>
                <a:ea typeface="微软雅黑" panose="020B0503020204020204" pitchFamily="34" charset="-122"/>
              </a:rPr>
              <a:t>time-step</a:t>
            </a:r>
            <a:r>
              <a:rPr lang="zh-CN" altLang="en-US" dirty="0">
                <a:latin typeface="微软雅黑" panose="020B0503020204020204" pitchFamily="34" charset="-122"/>
                <a:ea typeface="微软雅黑" panose="020B0503020204020204" pitchFamily="34" charset="-122"/>
              </a:rPr>
              <a:t>的值输出到</a:t>
            </a:r>
            <a:r>
              <a:rPr lang="en-US" altLang="zh-CN" dirty="0">
                <a:latin typeface="微软雅黑" panose="020B0503020204020204" pitchFamily="34" charset="-122"/>
                <a:ea typeface="微软雅黑" panose="020B0503020204020204" pitchFamily="34" charset="-122"/>
              </a:rPr>
              <a:t>attention</a:t>
            </a:r>
            <a:r>
              <a:rPr lang="zh-CN" altLang="en-US" dirty="0">
                <a:latin typeface="微软雅黑" panose="020B0503020204020204" pitchFamily="34" charset="-122"/>
                <a:ea typeface="微软雅黑" panose="020B0503020204020204" pitchFamily="34" charset="-122"/>
              </a:rPr>
              <a:t>层中，再得到最后的输出。</a:t>
            </a:r>
            <a:endParaRPr lang="en-US" altLang="zh-CN" dirty="0">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由于这个方法太消耗资源，还未得出结果。</a:t>
            </a:r>
            <a:endParaRPr lang="zh-CN" altLang="en-US" dirty="0">
              <a:latin typeface="微软雅黑" panose="020B0503020204020204" pitchFamily="34" charset="-122"/>
              <a:ea typeface="微软雅黑" panose="020B0503020204020204" pitchFamily="34" charset="-122"/>
            </a:endParaRPr>
          </a:p>
        </p:txBody>
      </p:sp>
      <p:pic>
        <p:nvPicPr>
          <p:cNvPr id="1026" name="Picture 2" descr="双向LSTM+Attention文本分类模型（附pytorch代码）">
            <a:extLst>
              <a:ext uri="{FF2B5EF4-FFF2-40B4-BE49-F238E27FC236}">
                <a16:creationId xmlns:a16="http://schemas.microsoft.com/office/drawing/2014/main" id="{1275CC2E-DD59-44DD-BA75-1442AB1A44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8494" y="1096421"/>
            <a:ext cx="7997328" cy="4425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480632"/>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3" presetClass="entr" presetSubtype="16" fill="hold" grpId="0" nodeType="afterEffect">
                                      <p:stCondLst>
                                        <p:cond delay="0"/>
                                      </p:stCondLst>
                                      <p:childTnLst>
                                        <p:set>
                                          <p:cBhvr>
                                            <p:cTn id="11" dur="1" fill="hold">
                                              <p:stCondLst>
                                                <p:cond delay="0"/>
                                              </p:stCondLst>
                                            </p:cTn>
                                            <p:tgtEl>
                                              <p:spTgt spid="104"/>
                                            </p:tgtEl>
                                            <p:attrNameLst>
                                              <p:attrName>style.visibility</p:attrName>
                                            </p:attrNameLst>
                                          </p:cBhvr>
                                          <p:to>
                                            <p:strVal val="visible"/>
                                          </p:to>
                                        </p:set>
                                        <p:anim calcmode="lin" valueType="num">
                                          <p:cBhvr>
                                            <p:cTn id="12" dur="500" fill="hold"/>
                                            <p:tgtEl>
                                              <p:spTgt spid="104"/>
                                            </p:tgtEl>
                                            <p:attrNameLst>
                                              <p:attrName>ppt_w</p:attrName>
                                            </p:attrNameLst>
                                          </p:cBhvr>
                                          <p:tavLst>
                                            <p:tav tm="0">
                                              <p:val>
                                                <p:fltVal val="0"/>
                                              </p:val>
                                            </p:tav>
                                            <p:tav tm="100000">
                                              <p:val>
                                                <p:strVal val="#ppt_w"/>
                                              </p:val>
                                            </p:tav>
                                          </p:tavLst>
                                        </p:anim>
                                        <p:anim calcmode="lin" valueType="num">
                                          <p:cBhvr>
                                            <p:cTn id="13" dur="500" fill="hold"/>
                                            <p:tgtEl>
                                              <p:spTgt spid="104"/>
                                            </p:tgtEl>
                                            <p:attrNameLst>
                                              <p:attrName>ppt_h</p:attrName>
                                            </p:attrNameLst>
                                          </p:cBhvr>
                                          <p:tavLst>
                                            <p:tav tm="0">
                                              <p:val>
                                                <p:fltVal val="0"/>
                                              </p:val>
                                            </p:tav>
                                            <p:tav tm="100000">
                                              <p:val>
                                                <p:strVal val="#ppt_h"/>
                                              </p:val>
                                            </p:tav>
                                          </p:tavLst>
                                        </p:anim>
                                        <p:animEffect transition="in" filter="fade">
                                          <p:cBhvr>
                                            <p:cTn id="14" dur="500"/>
                                            <p:tgtEl>
                                              <p:spTgt spid="104"/>
                                            </p:tgtEl>
                                          </p:cBhvr>
                                        </p:animEffect>
                                      </p:childTnLst>
                                    </p:cTn>
                                  </p:par>
                                </p:childTnLst>
                              </p:cTn>
                            </p:par>
                            <p:par>
                              <p:cTn id="15" fill="hold">
                                <p:stCondLst>
                                  <p:cond delay="750"/>
                                </p:stCondLst>
                                <p:childTnLst>
                                  <p:par>
                                    <p:cTn id="16" presetID="47" presetClass="entr" presetSubtype="0" fill="hold" nodeType="afterEffect">
                                      <p:stCondLst>
                                        <p:cond delay="0"/>
                                      </p:stCondLst>
                                      <p:childTnLst>
                                        <p:set>
                                          <p:cBhvr>
                                            <p:cTn id="17" dur="1" fill="hold">
                                              <p:stCondLst>
                                                <p:cond delay="0"/>
                                              </p:stCondLst>
                                            </p:cTn>
                                            <p:tgtEl>
                                              <p:spTgt spid="123"/>
                                            </p:tgtEl>
                                            <p:attrNameLst>
                                              <p:attrName>style.visibility</p:attrName>
                                            </p:attrNameLst>
                                          </p:cBhvr>
                                          <p:to>
                                            <p:strVal val="visible"/>
                                          </p:to>
                                        </p:set>
                                        <p:animEffect transition="in" filter="fade">
                                          <p:cBhvr>
                                            <p:cTn id="18" dur="1000"/>
                                            <p:tgtEl>
                                              <p:spTgt spid="123"/>
                                            </p:tgtEl>
                                          </p:cBhvr>
                                        </p:animEffect>
                                        <p:anim calcmode="lin" valueType="num">
                                          <p:cBhvr>
                                            <p:cTn id="19" dur="1000" fill="hold"/>
                                            <p:tgtEl>
                                              <p:spTgt spid="123"/>
                                            </p:tgtEl>
                                            <p:attrNameLst>
                                              <p:attrName>ppt_x</p:attrName>
                                            </p:attrNameLst>
                                          </p:cBhvr>
                                          <p:tavLst>
                                            <p:tav tm="0">
                                              <p:val>
                                                <p:strVal val="#ppt_x"/>
                                              </p:val>
                                            </p:tav>
                                            <p:tav tm="100000">
                                              <p:val>
                                                <p:strVal val="#ppt_x"/>
                                              </p:val>
                                            </p:tav>
                                          </p:tavLst>
                                        </p:anim>
                                        <p:anim calcmode="lin" valueType="num">
                                          <p:cBhvr>
                                            <p:cTn id="20" dur="1000" fill="hold"/>
                                            <p:tgtEl>
                                              <p:spTgt spid="123"/>
                                            </p:tgtEl>
                                            <p:attrNameLst>
                                              <p:attrName>ppt_y</p:attrName>
                                            </p:attrNameLst>
                                          </p:cBhvr>
                                          <p:tavLst>
                                            <p:tav tm="0">
                                              <p:val>
                                                <p:strVal val="#ppt_y-.1"/>
                                              </p:val>
                                            </p:tav>
                                            <p:tav tm="100000">
                                              <p:val>
                                                <p:strVal val="#ppt_y"/>
                                              </p:val>
                                            </p:tav>
                                          </p:tavLst>
                                        </p:anim>
                                      </p:childTnLst>
                                    </p:cTn>
                                  </p:par>
                                </p:childTnLst>
                              </p:cTn>
                            </p:par>
                            <p:par>
                              <p:cTn id="21" fill="hold">
                                <p:stCondLst>
                                  <p:cond delay="1750"/>
                                </p:stCondLst>
                                <p:childTnLst>
                                  <p:par>
                                    <p:cTn id="22" presetID="42" presetClass="entr" presetSubtype="0" fill="hold" nodeType="afterEffect">
                                      <p:stCondLst>
                                        <p:cond delay="0"/>
                                      </p:stCondLst>
                                      <p:childTnLst>
                                        <p:set>
                                          <p:cBhvr>
                                            <p:cTn id="23" dur="1" fill="hold">
                                              <p:stCondLst>
                                                <p:cond delay="0"/>
                                              </p:stCondLst>
                                            </p:cTn>
                                            <p:tgtEl>
                                              <p:spTgt spid="117"/>
                                            </p:tgtEl>
                                            <p:attrNameLst>
                                              <p:attrName>style.visibility</p:attrName>
                                            </p:attrNameLst>
                                          </p:cBhvr>
                                          <p:to>
                                            <p:strVal val="visible"/>
                                          </p:to>
                                        </p:set>
                                        <p:animEffect transition="in" filter="fade">
                                          <p:cBhvr>
                                            <p:cTn id="24" dur="1000"/>
                                            <p:tgtEl>
                                              <p:spTgt spid="117"/>
                                            </p:tgtEl>
                                          </p:cBhvr>
                                        </p:animEffect>
                                        <p:anim calcmode="lin" valueType="num">
                                          <p:cBhvr>
                                            <p:cTn id="25" dur="1000" fill="hold"/>
                                            <p:tgtEl>
                                              <p:spTgt spid="117"/>
                                            </p:tgtEl>
                                            <p:attrNameLst>
                                              <p:attrName>ppt_x</p:attrName>
                                            </p:attrNameLst>
                                          </p:cBhvr>
                                          <p:tavLst>
                                            <p:tav tm="0">
                                              <p:val>
                                                <p:strVal val="#ppt_x"/>
                                              </p:val>
                                            </p:tav>
                                            <p:tav tm="100000">
                                              <p:val>
                                                <p:strVal val="#ppt_x"/>
                                              </p:val>
                                            </p:tav>
                                          </p:tavLst>
                                        </p:anim>
                                        <p:anim calcmode="lin" valueType="num">
                                          <p:cBhvr>
                                            <p:cTn id="26" dur="1000" fill="hold"/>
                                            <p:tgtEl>
                                              <p:spTgt spid="117"/>
                                            </p:tgtEl>
                                            <p:attrNameLst>
                                              <p:attrName>ppt_y</p:attrName>
                                            </p:attrNameLst>
                                          </p:cBhvr>
                                          <p:tavLst>
                                            <p:tav tm="0">
                                              <p:val>
                                                <p:strVal val="#ppt_y+.1"/>
                                              </p:val>
                                            </p:tav>
                                            <p:tav tm="100000">
                                              <p:val>
                                                <p:strVal val="#ppt_y"/>
                                              </p:val>
                                            </p:tav>
                                          </p:tavLst>
                                        </p:anim>
                                      </p:childTnLst>
                                    </p:cTn>
                                  </p:par>
                                </p:childTnLst>
                              </p:cTn>
                            </p:par>
                            <p:par>
                              <p:cTn id="27" fill="hold">
                                <p:stCondLst>
                                  <p:cond delay="2750"/>
                                </p:stCondLst>
                                <p:childTnLst>
                                  <p:par>
                                    <p:cTn id="28" presetID="22" presetClass="entr" presetSubtype="2" fill="hold" nodeType="afterEffect">
                                      <p:stCondLst>
                                        <p:cond delay="0"/>
                                      </p:stCondLst>
                                      <p:childTnLst>
                                        <p:set>
                                          <p:cBhvr>
                                            <p:cTn id="29" dur="1" fill="hold">
                                              <p:stCondLst>
                                                <p:cond delay="0"/>
                                              </p:stCondLst>
                                            </p:cTn>
                                            <p:tgtEl>
                                              <p:spTgt spid="109"/>
                                            </p:tgtEl>
                                            <p:attrNameLst>
                                              <p:attrName>style.visibility</p:attrName>
                                            </p:attrNameLst>
                                          </p:cBhvr>
                                          <p:to>
                                            <p:strVal val="visible"/>
                                          </p:to>
                                        </p:set>
                                        <p:animEffect transition="in" filter="wipe(right)">
                                          <p:cBhvr>
                                            <p:cTn id="30" dur="500"/>
                                            <p:tgtEl>
                                              <p:spTgt spid="109"/>
                                            </p:tgtEl>
                                          </p:cBhvr>
                                        </p:animEffect>
                                      </p:childTnLst>
                                    </p:cTn>
                                  </p:par>
                                </p:childTnLst>
                              </p:cTn>
                            </p:par>
                            <p:par>
                              <p:cTn id="31" fill="hold">
                                <p:stCondLst>
                                  <p:cond delay="3250"/>
                                </p:stCondLst>
                                <p:childTnLst>
                                  <p:par>
                                    <p:cTn id="32" presetID="42" presetClass="entr" presetSubtype="0" fill="hold" nodeType="afterEffect">
                                      <p:stCondLst>
                                        <p:cond delay="0"/>
                                      </p:stCondLst>
                                      <p:childTnLst>
                                        <p:set>
                                          <p:cBhvr>
                                            <p:cTn id="33" dur="1" fill="hold">
                                              <p:stCondLst>
                                                <p:cond delay="0"/>
                                              </p:stCondLst>
                                            </p:cTn>
                                            <p:tgtEl>
                                              <p:spTgt spid="120"/>
                                            </p:tgtEl>
                                            <p:attrNameLst>
                                              <p:attrName>style.visibility</p:attrName>
                                            </p:attrNameLst>
                                          </p:cBhvr>
                                          <p:to>
                                            <p:strVal val="visible"/>
                                          </p:to>
                                        </p:set>
                                        <p:animEffect transition="in" filter="fade">
                                          <p:cBhvr>
                                            <p:cTn id="34" dur="1000"/>
                                            <p:tgtEl>
                                              <p:spTgt spid="120"/>
                                            </p:tgtEl>
                                          </p:cBhvr>
                                        </p:animEffect>
                                        <p:anim calcmode="lin" valueType="num">
                                          <p:cBhvr>
                                            <p:cTn id="35" dur="1000" fill="hold"/>
                                            <p:tgtEl>
                                              <p:spTgt spid="120"/>
                                            </p:tgtEl>
                                            <p:attrNameLst>
                                              <p:attrName>ppt_x</p:attrName>
                                            </p:attrNameLst>
                                          </p:cBhvr>
                                          <p:tavLst>
                                            <p:tav tm="0">
                                              <p:val>
                                                <p:strVal val="#ppt_x"/>
                                              </p:val>
                                            </p:tav>
                                            <p:tav tm="100000">
                                              <p:val>
                                                <p:strVal val="#ppt_x"/>
                                              </p:val>
                                            </p:tav>
                                          </p:tavLst>
                                        </p:anim>
                                        <p:anim calcmode="lin" valueType="num">
                                          <p:cBhvr>
                                            <p:cTn id="36" dur="1000" fill="hold"/>
                                            <p:tgtEl>
                                              <p:spTgt spid="120"/>
                                            </p:tgtEl>
                                            <p:attrNameLst>
                                              <p:attrName>ppt_y</p:attrName>
                                            </p:attrNameLst>
                                          </p:cBhvr>
                                          <p:tavLst>
                                            <p:tav tm="0">
                                              <p:val>
                                                <p:strVal val="#ppt_y+.1"/>
                                              </p:val>
                                            </p:tav>
                                            <p:tav tm="100000">
                                              <p:val>
                                                <p:strVal val="#ppt_y"/>
                                              </p:val>
                                            </p:tav>
                                          </p:tavLst>
                                        </p:anim>
                                      </p:childTnLst>
                                    </p:cTn>
                                  </p:par>
                                </p:childTnLst>
                              </p:cTn>
                            </p:par>
                            <p:par>
                              <p:cTn id="37" fill="hold">
                                <p:stCondLst>
                                  <p:cond delay="4250"/>
                                </p:stCondLst>
                                <p:childTnLst>
                                  <p:par>
                                    <p:cTn id="38" presetID="42" presetClass="entr" presetSubtype="0" fill="hold" nodeType="afterEffect">
                                      <p:stCondLst>
                                        <p:cond delay="0"/>
                                      </p:stCondLst>
                                      <p:childTnLst>
                                        <p:set>
                                          <p:cBhvr>
                                            <p:cTn id="39" dur="1" fill="hold">
                                              <p:stCondLst>
                                                <p:cond delay="0"/>
                                              </p:stCondLst>
                                            </p:cTn>
                                            <p:tgtEl>
                                              <p:spTgt spid="113"/>
                                            </p:tgtEl>
                                            <p:attrNameLst>
                                              <p:attrName>style.visibility</p:attrName>
                                            </p:attrNameLst>
                                          </p:cBhvr>
                                          <p:to>
                                            <p:strVal val="visible"/>
                                          </p:to>
                                        </p:set>
                                        <p:animEffect transition="in" filter="fade">
                                          <p:cBhvr>
                                            <p:cTn id="40" dur="1000"/>
                                            <p:tgtEl>
                                              <p:spTgt spid="113"/>
                                            </p:tgtEl>
                                          </p:cBhvr>
                                        </p:animEffect>
                                        <p:anim calcmode="lin" valueType="num">
                                          <p:cBhvr>
                                            <p:cTn id="41" dur="1000" fill="hold"/>
                                            <p:tgtEl>
                                              <p:spTgt spid="113"/>
                                            </p:tgtEl>
                                            <p:attrNameLst>
                                              <p:attrName>ppt_x</p:attrName>
                                            </p:attrNameLst>
                                          </p:cBhvr>
                                          <p:tavLst>
                                            <p:tav tm="0">
                                              <p:val>
                                                <p:strVal val="#ppt_x"/>
                                              </p:val>
                                            </p:tav>
                                            <p:tav tm="100000">
                                              <p:val>
                                                <p:strVal val="#ppt_x"/>
                                              </p:val>
                                            </p:tav>
                                          </p:tavLst>
                                        </p:anim>
                                        <p:anim calcmode="lin" valueType="num">
                                          <p:cBhvr>
                                            <p:cTn id="42" dur="1000" fill="hold"/>
                                            <p:tgtEl>
                                              <p:spTgt spid="113"/>
                                            </p:tgtEl>
                                            <p:attrNameLst>
                                              <p:attrName>ppt_y</p:attrName>
                                            </p:attrNameLst>
                                          </p:cBhvr>
                                          <p:tavLst>
                                            <p:tav tm="0">
                                              <p:val>
                                                <p:strVal val="#ppt_y+.1"/>
                                              </p:val>
                                            </p:tav>
                                            <p:tav tm="100000">
                                              <p:val>
                                                <p:strVal val="#ppt_y"/>
                                              </p:val>
                                            </p:tav>
                                          </p:tavLst>
                                        </p:anim>
                                      </p:childTnLst>
                                    </p:cTn>
                                  </p:par>
                                </p:childTnLst>
                              </p:cTn>
                            </p:par>
                            <p:par>
                              <p:cTn id="43" fill="hold">
                                <p:stCondLst>
                                  <p:cond delay="5250"/>
                                </p:stCondLst>
                                <p:childTnLst>
                                  <p:par>
                                    <p:cTn id="44" presetID="47" presetClass="entr" presetSubtype="0" fill="hold" nodeType="afterEffect">
                                      <p:stCondLst>
                                        <p:cond delay="0"/>
                                      </p:stCondLst>
                                      <p:childTnLst>
                                        <p:set>
                                          <p:cBhvr>
                                            <p:cTn id="45" dur="1" fill="hold">
                                              <p:stCondLst>
                                                <p:cond delay="0"/>
                                              </p:stCondLst>
                                            </p:cTn>
                                            <p:tgtEl>
                                              <p:spTgt spid="126"/>
                                            </p:tgtEl>
                                            <p:attrNameLst>
                                              <p:attrName>style.visibility</p:attrName>
                                            </p:attrNameLst>
                                          </p:cBhvr>
                                          <p:to>
                                            <p:strVal val="visible"/>
                                          </p:to>
                                        </p:set>
                                        <p:animEffect transition="in" filter="fade">
                                          <p:cBhvr>
                                            <p:cTn id="46" dur="1000"/>
                                            <p:tgtEl>
                                              <p:spTgt spid="126"/>
                                            </p:tgtEl>
                                          </p:cBhvr>
                                        </p:animEffect>
                                        <p:anim calcmode="lin" valueType="num">
                                          <p:cBhvr>
                                            <p:cTn id="47" dur="1000" fill="hold"/>
                                            <p:tgtEl>
                                              <p:spTgt spid="126"/>
                                            </p:tgtEl>
                                            <p:attrNameLst>
                                              <p:attrName>ppt_x</p:attrName>
                                            </p:attrNameLst>
                                          </p:cBhvr>
                                          <p:tavLst>
                                            <p:tav tm="0">
                                              <p:val>
                                                <p:strVal val="#ppt_x"/>
                                              </p:val>
                                            </p:tav>
                                            <p:tav tm="100000">
                                              <p:val>
                                                <p:strVal val="#ppt_x"/>
                                              </p:val>
                                            </p:tav>
                                          </p:tavLst>
                                        </p:anim>
                                        <p:anim calcmode="lin" valueType="num">
                                          <p:cBhvr>
                                            <p:cTn id="48" dur="1000" fill="hold"/>
                                            <p:tgtEl>
                                              <p:spTgt spid="126"/>
                                            </p:tgtEl>
                                            <p:attrNameLst>
                                              <p:attrName>ppt_y</p:attrName>
                                            </p:attrNameLst>
                                          </p:cBhvr>
                                          <p:tavLst>
                                            <p:tav tm="0">
                                              <p:val>
                                                <p:strVal val="#ppt_y-.1"/>
                                              </p:val>
                                            </p:tav>
                                            <p:tav tm="100000">
                                              <p:val>
                                                <p:strVal val="#ppt_y"/>
                                              </p:val>
                                            </p:tav>
                                          </p:tavLst>
                                        </p:anim>
                                      </p:childTnLst>
                                    </p:cTn>
                                  </p:par>
                                </p:childTnLst>
                              </p:cTn>
                            </p:par>
                            <p:par>
                              <p:cTn id="49" fill="hold">
                                <p:stCondLst>
                                  <p:cond delay="6250"/>
                                </p:stCondLst>
                                <p:childTnLst>
                                  <p:par>
                                    <p:cTn id="50" presetID="22" presetClass="entr" presetSubtype="2" fill="hold" nodeType="after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wipe(right)">
                                          <p:cBhvr>
                                            <p:cTn id="5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540868" cy="493479"/>
            <a:chOff x="0" y="543361"/>
            <a:chExt cx="3540868" cy="493479"/>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205560" y="574597"/>
              <a:ext cx="3335308"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4.SVR</a:t>
              </a:r>
              <a:r>
                <a:rPr lang="zh-CN" altLang="en-US" sz="2400" dirty="0">
                  <a:solidFill>
                    <a:schemeClr val="bg1"/>
                  </a:solidFill>
                  <a:latin typeface="微软雅黑" panose="020B0503020204020204" pitchFamily="34" charset="-122"/>
                  <a:ea typeface="微软雅黑" panose="020B0503020204020204" pitchFamily="34" charset="-122"/>
                </a:rPr>
                <a:t>方法</a:t>
              </a:r>
            </a:p>
          </p:txBody>
        </p:sp>
      </p:grpSp>
      <p:grpSp>
        <p:nvGrpSpPr>
          <p:cNvPr id="129" name="组合 128"/>
          <p:cNvGrpSpPr/>
          <p:nvPr/>
        </p:nvGrpSpPr>
        <p:grpSpPr>
          <a:xfrm>
            <a:off x="11550315" y="6507183"/>
            <a:ext cx="299785" cy="299785"/>
            <a:chOff x="11550315" y="6496550"/>
            <a:chExt cx="299785" cy="299785"/>
          </a:xfrm>
        </p:grpSpPr>
        <p:sp>
          <p:nvSpPr>
            <p:cNvPr id="130" name="椭圆 12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右箭头 13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flipH="1">
            <a:off x="11055771" y="6507183"/>
            <a:ext cx="299785" cy="299785"/>
            <a:chOff x="11550315" y="6496550"/>
            <a:chExt cx="299785" cy="299785"/>
          </a:xfrm>
        </p:grpSpPr>
        <p:sp>
          <p:nvSpPr>
            <p:cNvPr id="133" name="椭圆 13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右箭头 13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68422BDD-1010-4D3B-8D6A-2432AE628630}"/>
              </a:ext>
            </a:extLst>
          </p:cNvPr>
          <p:cNvSpPr txBox="1"/>
          <p:nvPr/>
        </p:nvSpPr>
        <p:spPr>
          <a:xfrm>
            <a:off x="1643137" y="1738938"/>
            <a:ext cx="2160378" cy="3970318"/>
          </a:xfrm>
          <a:prstGeom prst="rect">
            <a:avLst/>
          </a:prstGeom>
          <a:noFill/>
        </p:spPr>
        <p:txBody>
          <a:bodyPr wrap="square" rtlCol="0">
            <a:spAutoFit/>
          </a:bodyPr>
          <a:lstStyle/>
          <a:p>
            <a:r>
              <a:rPr lang="en-US" altLang="zh-CN" b="0" i="0" dirty="0">
                <a:solidFill>
                  <a:srgbClr val="4D4D4D"/>
                </a:solidFill>
                <a:effectLst/>
                <a:latin typeface="Microsoft YaHei" panose="020B0503020204020204" pitchFamily="34" charset="-122"/>
                <a:ea typeface="Microsoft YaHei" panose="020B0503020204020204" pitchFamily="34" charset="-122"/>
              </a:rPr>
              <a:t>SVR</a:t>
            </a:r>
            <a:r>
              <a:rPr lang="zh-CN" altLang="en-US" b="0" i="0" dirty="0">
                <a:solidFill>
                  <a:srgbClr val="4D4D4D"/>
                </a:solidFill>
                <a:effectLst/>
                <a:latin typeface="Microsoft YaHei" panose="020B0503020204020204" pitchFamily="34" charset="-122"/>
                <a:ea typeface="Microsoft YaHei" panose="020B0503020204020204" pitchFamily="34" charset="-122"/>
              </a:rPr>
              <a:t>是支持向量回归</a:t>
            </a:r>
            <a:r>
              <a:rPr lang="en-US" altLang="zh-CN" b="0" i="0" dirty="0">
                <a:solidFill>
                  <a:srgbClr val="4D4D4D"/>
                </a:solidFill>
                <a:effectLst/>
                <a:latin typeface="Microsoft YaHei" panose="020B0503020204020204" pitchFamily="34" charset="-122"/>
                <a:ea typeface="Microsoft YaHei" panose="020B0503020204020204" pitchFamily="34" charset="-122"/>
              </a:rPr>
              <a:t>(support vector regression)</a:t>
            </a:r>
            <a:r>
              <a:rPr lang="zh-CN" altLang="en-US" b="0" i="0" dirty="0">
                <a:solidFill>
                  <a:srgbClr val="4D4D4D"/>
                </a:solidFill>
                <a:effectLst/>
                <a:latin typeface="Microsoft YaHei" panose="020B0503020204020204" pitchFamily="34" charset="-122"/>
                <a:ea typeface="Microsoft YaHei" panose="020B0503020204020204" pitchFamily="34" charset="-122"/>
              </a:rPr>
              <a:t>的英文缩写，是支持向量机</a:t>
            </a:r>
            <a:r>
              <a:rPr lang="en-US" altLang="zh-CN" b="0" i="0" dirty="0">
                <a:solidFill>
                  <a:srgbClr val="4D4D4D"/>
                </a:solidFill>
                <a:effectLst/>
                <a:latin typeface="Microsoft YaHei" panose="020B0503020204020204" pitchFamily="34" charset="-122"/>
                <a:ea typeface="Microsoft YaHei" panose="020B0503020204020204" pitchFamily="34" charset="-122"/>
              </a:rPr>
              <a:t>(SVM)</a:t>
            </a:r>
            <a:r>
              <a:rPr lang="zh-CN" altLang="en-US" b="0" i="0" dirty="0">
                <a:solidFill>
                  <a:srgbClr val="4D4D4D"/>
                </a:solidFill>
                <a:effectLst/>
                <a:latin typeface="Microsoft YaHei" panose="020B0503020204020204" pitchFamily="34" charset="-122"/>
                <a:ea typeface="Microsoft YaHei" panose="020B0503020204020204" pitchFamily="34" charset="-122"/>
              </a:rPr>
              <a:t>的重要的应用分支。</a:t>
            </a:r>
            <a:endParaRPr lang="en-US" altLang="zh-CN" b="0" i="0" dirty="0">
              <a:solidFill>
                <a:srgbClr val="4D4D4D"/>
              </a:solidFill>
              <a:effectLst/>
              <a:latin typeface="Microsoft YaHei" panose="020B0503020204020204" pitchFamily="34" charset="-122"/>
              <a:ea typeface="Microsoft YaHei" panose="020B0503020204020204" pitchFamily="34" charset="-122"/>
            </a:endParaRPr>
          </a:p>
          <a:p>
            <a:r>
              <a:rPr lang="zh-CN" altLang="en-US" dirty="0">
                <a:solidFill>
                  <a:srgbClr val="4D4D4D"/>
                </a:solidFill>
                <a:latin typeface="Microsoft YaHei" panose="020B0503020204020204" pitchFamily="34" charset="-122"/>
                <a:ea typeface="Microsoft YaHei" panose="020B0503020204020204" pitchFamily="34" charset="-122"/>
              </a:rPr>
              <a:t>从图例中分析，支持向量机回归与线性回归相比，支持向量回归表示只要在虚线内部的值都可认为是预测正确，只要计算虚线外部的值的损失即可。</a:t>
            </a:r>
          </a:p>
        </p:txBody>
      </p:sp>
      <p:pic>
        <p:nvPicPr>
          <p:cNvPr id="2050" name="Picture 2">
            <a:extLst>
              <a:ext uri="{FF2B5EF4-FFF2-40B4-BE49-F238E27FC236}">
                <a16:creationId xmlns:a16="http://schemas.microsoft.com/office/drawing/2014/main" id="{7A265E2B-B71F-4B49-BADD-F4426784A7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1060" y="1494513"/>
            <a:ext cx="6419850" cy="4238625"/>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4" descr="[公式]">
            <a:extLst>
              <a:ext uri="{FF2B5EF4-FFF2-40B4-BE49-F238E27FC236}">
                <a16:creationId xmlns:a16="http://schemas.microsoft.com/office/drawing/2014/main" id="{E5E9461C-6765-4478-9BBA-CAACC6FE19D2}"/>
              </a:ext>
            </a:extLst>
          </p:cNvPr>
          <p:cNvSpPr>
            <a:spLocks noChangeAspect="1" noChangeArrowheads="1"/>
          </p:cNvSpPr>
          <p:nvPr/>
        </p:nvSpPr>
        <p:spPr bwMode="auto">
          <a:xfrm>
            <a:off x="18034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5" descr="[公式]">
            <a:extLst>
              <a:ext uri="{FF2B5EF4-FFF2-40B4-BE49-F238E27FC236}">
                <a16:creationId xmlns:a16="http://schemas.microsoft.com/office/drawing/2014/main" id="{63C2898C-CC72-48A8-86A0-ADEB8AE0BE13}"/>
              </a:ext>
            </a:extLst>
          </p:cNvPr>
          <p:cNvSpPr>
            <a:spLocks noChangeAspect="1" noChangeArrowheads="1"/>
          </p:cNvSpPr>
          <p:nvPr/>
        </p:nvSpPr>
        <p:spPr bwMode="auto">
          <a:xfrm>
            <a:off x="26193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7" descr="[公式]">
            <a:extLst>
              <a:ext uri="{FF2B5EF4-FFF2-40B4-BE49-F238E27FC236}">
                <a16:creationId xmlns:a16="http://schemas.microsoft.com/office/drawing/2014/main" id="{0AC1E142-61EE-4345-9BB5-D9E1560F9171}"/>
              </a:ext>
            </a:extLst>
          </p:cNvPr>
          <p:cNvSpPr>
            <a:spLocks noChangeAspect="1" noChangeArrowheads="1"/>
          </p:cNvSpPr>
          <p:nvPr/>
        </p:nvSpPr>
        <p:spPr bwMode="auto">
          <a:xfrm>
            <a:off x="195580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8" descr="[公式]">
            <a:extLst>
              <a:ext uri="{FF2B5EF4-FFF2-40B4-BE49-F238E27FC236}">
                <a16:creationId xmlns:a16="http://schemas.microsoft.com/office/drawing/2014/main" id="{3D9F9118-B633-4481-9B88-485001F8D7AE}"/>
              </a:ext>
            </a:extLst>
          </p:cNvPr>
          <p:cNvSpPr>
            <a:spLocks noChangeAspect="1" noChangeArrowheads="1"/>
          </p:cNvSpPr>
          <p:nvPr/>
        </p:nvSpPr>
        <p:spPr bwMode="auto">
          <a:xfrm>
            <a:off x="27717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772556779"/>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3" presetClass="entr" presetSubtype="16" fill="hold" grpId="0" nodeType="afterEffect">
                                      <p:stCondLst>
                                        <p:cond delay="0"/>
                                      </p:stCondLst>
                                      <p:childTnLst>
                                        <p:set>
                                          <p:cBhvr>
                                            <p:cTn id="11" dur="1" fill="hold">
                                              <p:stCondLst>
                                                <p:cond delay="0"/>
                                              </p:stCondLst>
                                            </p:cTn>
                                            <p:tgtEl>
                                              <p:spTgt spid="104"/>
                                            </p:tgtEl>
                                            <p:attrNameLst>
                                              <p:attrName>style.visibility</p:attrName>
                                            </p:attrNameLst>
                                          </p:cBhvr>
                                          <p:to>
                                            <p:strVal val="visible"/>
                                          </p:to>
                                        </p:set>
                                        <p:anim calcmode="lin" valueType="num">
                                          <p:cBhvr>
                                            <p:cTn id="12" dur="500" fill="hold"/>
                                            <p:tgtEl>
                                              <p:spTgt spid="104"/>
                                            </p:tgtEl>
                                            <p:attrNameLst>
                                              <p:attrName>ppt_w</p:attrName>
                                            </p:attrNameLst>
                                          </p:cBhvr>
                                          <p:tavLst>
                                            <p:tav tm="0">
                                              <p:val>
                                                <p:fltVal val="0"/>
                                              </p:val>
                                            </p:tav>
                                            <p:tav tm="100000">
                                              <p:val>
                                                <p:strVal val="#ppt_w"/>
                                              </p:val>
                                            </p:tav>
                                          </p:tavLst>
                                        </p:anim>
                                        <p:anim calcmode="lin" valueType="num">
                                          <p:cBhvr>
                                            <p:cTn id="13" dur="500" fill="hold"/>
                                            <p:tgtEl>
                                              <p:spTgt spid="104"/>
                                            </p:tgtEl>
                                            <p:attrNameLst>
                                              <p:attrName>ppt_h</p:attrName>
                                            </p:attrNameLst>
                                          </p:cBhvr>
                                          <p:tavLst>
                                            <p:tav tm="0">
                                              <p:val>
                                                <p:fltVal val="0"/>
                                              </p:val>
                                            </p:tav>
                                            <p:tav tm="100000">
                                              <p:val>
                                                <p:strVal val="#ppt_h"/>
                                              </p:val>
                                            </p:tav>
                                          </p:tavLst>
                                        </p:anim>
                                        <p:animEffect transition="in" filter="fade">
                                          <p:cBhvr>
                                            <p:cTn id="14" dur="500"/>
                                            <p:tgtEl>
                                              <p:spTgt spid="104"/>
                                            </p:tgtEl>
                                          </p:cBhvr>
                                        </p:animEffect>
                                      </p:childTnLst>
                                    </p:cTn>
                                  </p:par>
                                </p:childTnLst>
                              </p:cTn>
                            </p:par>
                            <p:par>
                              <p:cTn id="15" fill="hold">
                                <p:stCondLst>
                                  <p:cond delay="750"/>
                                </p:stCondLst>
                                <p:childTnLst>
                                  <p:par>
                                    <p:cTn id="16" presetID="47" presetClass="entr" presetSubtype="0" fill="hold" nodeType="afterEffect">
                                      <p:stCondLst>
                                        <p:cond delay="0"/>
                                      </p:stCondLst>
                                      <p:childTnLst>
                                        <p:set>
                                          <p:cBhvr>
                                            <p:cTn id="17" dur="1" fill="hold">
                                              <p:stCondLst>
                                                <p:cond delay="0"/>
                                              </p:stCondLst>
                                            </p:cTn>
                                            <p:tgtEl>
                                              <p:spTgt spid="123"/>
                                            </p:tgtEl>
                                            <p:attrNameLst>
                                              <p:attrName>style.visibility</p:attrName>
                                            </p:attrNameLst>
                                          </p:cBhvr>
                                          <p:to>
                                            <p:strVal val="visible"/>
                                          </p:to>
                                        </p:set>
                                        <p:animEffect transition="in" filter="fade">
                                          <p:cBhvr>
                                            <p:cTn id="18" dur="1000"/>
                                            <p:tgtEl>
                                              <p:spTgt spid="123"/>
                                            </p:tgtEl>
                                          </p:cBhvr>
                                        </p:animEffect>
                                        <p:anim calcmode="lin" valueType="num">
                                          <p:cBhvr>
                                            <p:cTn id="19" dur="1000" fill="hold"/>
                                            <p:tgtEl>
                                              <p:spTgt spid="123"/>
                                            </p:tgtEl>
                                            <p:attrNameLst>
                                              <p:attrName>ppt_x</p:attrName>
                                            </p:attrNameLst>
                                          </p:cBhvr>
                                          <p:tavLst>
                                            <p:tav tm="0">
                                              <p:val>
                                                <p:strVal val="#ppt_x"/>
                                              </p:val>
                                            </p:tav>
                                            <p:tav tm="100000">
                                              <p:val>
                                                <p:strVal val="#ppt_x"/>
                                              </p:val>
                                            </p:tav>
                                          </p:tavLst>
                                        </p:anim>
                                        <p:anim calcmode="lin" valueType="num">
                                          <p:cBhvr>
                                            <p:cTn id="20" dur="1000" fill="hold"/>
                                            <p:tgtEl>
                                              <p:spTgt spid="123"/>
                                            </p:tgtEl>
                                            <p:attrNameLst>
                                              <p:attrName>ppt_y</p:attrName>
                                            </p:attrNameLst>
                                          </p:cBhvr>
                                          <p:tavLst>
                                            <p:tav tm="0">
                                              <p:val>
                                                <p:strVal val="#ppt_y-.1"/>
                                              </p:val>
                                            </p:tav>
                                            <p:tav tm="100000">
                                              <p:val>
                                                <p:strVal val="#ppt_y"/>
                                              </p:val>
                                            </p:tav>
                                          </p:tavLst>
                                        </p:anim>
                                      </p:childTnLst>
                                    </p:cTn>
                                  </p:par>
                                </p:childTnLst>
                              </p:cTn>
                            </p:par>
                            <p:par>
                              <p:cTn id="21" fill="hold">
                                <p:stCondLst>
                                  <p:cond delay="1750"/>
                                </p:stCondLst>
                                <p:childTnLst>
                                  <p:par>
                                    <p:cTn id="22" presetID="42" presetClass="entr" presetSubtype="0" fill="hold" nodeType="afterEffect">
                                      <p:stCondLst>
                                        <p:cond delay="0"/>
                                      </p:stCondLst>
                                      <p:childTnLst>
                                        <p:set>
                                          <p:cBhvr>
                                            <p:cTn id="23" dur="1" fill="hold">
                                              <p:stCondLst>
                                                <p:cond delay="0"/>
                                              </p:stCondLst>
                                            </p:cTn>
                                            <p:tgtEl>
                                              <p:spTgt spid="117"/>
                                            </p:tgtEl>
                                            <p:attrNameLst>
                                              <p:attrName>style.visibility</p:attrName>
                                            </p:attrNameLst>
                                          </p:cBhvr>
                                          <p:to>
                                            <p:strVal val="visible"/>
                                          </p:to>
                                        </p:set>
                                        <p:animEffect transition="in" filter="fade">
                                          <p:cBhvr>
                                            <p:cTn id="24" dur="1000"/>
                                            <p:tgtEl>
                                              <p:spTgt spid="117"/>
                                            </p:tgtEl>
                                          </p:cBhvr>
                                        </p:animEffect>
                                        <p:anim calcmode="lin" valueType="num">
                                          <p:cBhvr>
                                            <p:cTn id="25" dur="1000" fill="hold"/>
                                            <p:tgtEl>
                                              <p:spTgt spid="117"/>
                                            </p:tgtEl>
                                            <p:attrNameLst>
                                              <p:attrName>ppt_x</p:attrName>
                                            </p:attrNameLst>
                                          </p:cBhvr>
                                          <p:tavLst>
                                            <p:tav tm="0">
                                              <p:val>
                                                <p:strVal val="#ppt_x"/>
                                              </p:val>
                                            </p:tav>
                                            <p:tav tm="100000">
                                              <p:val>
                                                <p:strVal val="#ppt_x"/>
                                              </p:val>
                                            </p:tav>
                                          </p:tavLst>
                                        </p:anim>
                                        <p:anim calcmode="lin" valueType="num">
                                          <p:cBhvr>
                                            <p:cTn id="26" dur="1000" fill="hold"/>
                                            <p:tgtEl>
                                              <p:spTgt spid="117"/>
                                            </p:tgtEl>
                                            <p:attrNameLst>
                                              <p:attrName>ppt_y</p:attrName>
                                            </p:attrNameLst>
                                          </p:cBhvr>
                                          <p:tavLst>
                                            <p:tav tm="0">
                                              <p:val>
                                                <p:strVal val="#ppt_y+.1"/>
                                              </p:val>
                                            </p:tav>
                                            <p:tav tm="100000">
                                              <p:val>
                                                <p:strVal val="#ppt_y"/>
                                              </p:val>
                                            </p:tav>
                                          </p:tavLst>
                                        </p:anim>
                                      </p:childTnLst>
                                    </p:cTn>
                                  </p:par>
                                </p:childTnLst>
                              </p:cTn>
                            </p:par>
                            <p:par>
                              <p:cTn id="27" fill="hold">
                                <p:stCondLst>
                                  <p:cond delay="2750"/>
                                </p:stCondLst>
                                <p:childTnLst>
                                  <p:par>
                                    <p:cTn id="28" presetID="22" presetClass="entr" presetSubtype="2" fill="hold" nodeType="afterEffect">
                                      <p:stCondLst>
                                        <p:cond delay="0"/>
                                      </p:stCondLst>
                                      <p:childTnLst>
                                        <p:set>
                                          <p:cBhvr>
                                            <p:cTn id="29" dur="1" fill="hold">
                                              <p:stCondLst>
                                                <p:cond delay="0"/>
                                              </p:stCondLst>
                                            </p:cTn>
                                            <p:tgtEl>
                                              <p:spTgt spid="109"/>
                                            </p:tgtEl>
                                            <p:attrNameLst>
                                              <p:attrName>style.visibility</p:attrName>
                                            </p:attrNameLst>
                                          </p:cBhvr>
                                          <p:to>
                                            <p:strVal val="visible"/>
                                          </p:to>
                                        </p:set>
                                        <p:animEffect transition="in" filter="wipe(right)">
                                          <p:cBhvr>
                                            <p:cTn id="30" dur="500"/>
                                            <p:tgtEl>
                                              <p:spTgt spid="109"/>
                                            </p:tgtEl>
                                          </p:cBhvr>
                                        </p:animEffect>
                                      </p:childTnLst>
                                    </p:cTn>
                                  </p:par>
                                </p:childTnLst>
                              </p:cTn>
                            </p:par>
                            <p:par>
                              <p:cTn id="31" fill="hold">
                                <p:stCondLst>
                                  <p:cond delay="3250"/>
                                </p:stCondLst>
                                <p:childTnLst>
                                  <p:par>
                                    <p:cTn id="32" presetID="42" presetClass="entr" presetSubtype="0" fill="hold" nodeType="afterEffect">
                                      <p:stCondLst>
                                        <p:cond delay="0"/>
                                      </p:stCondLst>
                                      <p:childTnLst>
                                        <p:set>
                                          <p:cBhvr>
                                            <p:cTn id="33" dur="1" fill="hold">
                                              <p:stCondLst>
                                                <p:cond delay="0"/>
                                              </p:stCondLst>
                                            </p:cTn>
                                            <p:tgtEl>
                                              <p:spTgt spid="120"/>
                                            </p:tgtEl>
                                            <p:attrNameLst>
                                              <p:attrName>style.visibility</p:attrName>
                                            </p:attrNameLst>
                                          </p:cBhvr>
                                          <p:to>
                                            <p:strVal val="visible"/>
                                          </p:to>
                                        </p:set>
                                        <p:animEffect transition="in" filter="fade">
                                          <p:cBhvr>
                                            <p:cTn id="34" dur="1000"/>
                                            <p:tgtEl>
                                              <p:spTgt spid="120"/>
                                            </p:tgtEl>
                                          </p:cBhvr>
                                        </p:animEffect>
                                        <p:anim calcmode="lin" valueType="num">
                                          <p:cBhvr>
                                            <p:cTn id="35" dur="1000" fill="hold"/>
                                            <p:tgtEl>
                                              <p:spTgt spid="120"/>
                                            </p:tgtEl>
                                            <p:attrNameLst>
                                              <p:attrName>ppt_x</p:attrName>
                                            </p:attrNameLst>
                                          </p:cBhvr>
                                          <p:tavLst>
                                            <p:tav tm="0">
                                              <p:val>
                                                <p:strVal val="#ppt_x"/>
                                              </p:val>
                                            </p:tav>
                                            <p:tav tm="100000">
                                              <p:val>
                                                <p:strVal val="#ppt_x"/>
                                              </p:val>
                                            </p:tav>
                                          </p:tavLst>
                                        </p:anim>
                                        <p:anim calcmode="lin" valueType="num">
                                          <p:cBhvr>
                                            <p:cTn id="36" dur="1000" fill="hold"/>
                                            <p:tgtEl>
                                              <p:spTgt spid="120"/>
                                            </p:tgtEl>
                                            <p:attrNameLst>
                                              <p:attrName>ppt_y</p:attrName>
                                            </p:attrNameLst>
                                          </p:cBhvr>
                                          <p:tavLst>
                                            <p:tav tm="0">
                                              <p:val>
                                                <p:strVal val="#ppt_y+.1"/>
                                              </p:val>
                                            </p:tav>
                                            <p:tav tm="100000">
                                              <p:val>
                                                <p:strVal val="#ppt_y"/>
                                              </p:val>
                                            </p:tav>
                                          </p:tavLst>
                                        </p:anim>
                                      </p:childTnLst>
                                    </p:cTn>
                                  </p:par>
                                </p:childTnLst>
                              </p:cTn>
                            </p:par>
                            <p:par>
                              <p:cTn id="37" fill="hold">
                                <p:stCondLst>
                                  <p:cond delay="4250"/>
                                </p:stCondLst>
                                <p:childTnLst>
                                  <p:par>
                                    <p:cTn id="38" presetID="42" presetClass="entr" presetSubtype="0" fill="hold" nodeType="afterEffect">
                                      <p:stCondLst>
                                        <p:cond delay="0"/>
                                      </p:stCondLst>
                                      <p:childTnLst>
                                        <p:set>
                                          <p:cBhvr>
                                            <p:cTn id="39" dur="1" fill="hold">
                                              <p:stCondLst>
                                                <p:cond delay="0"/>
                                              </p:stCondLst>
                                            </p:cTn>
                                            <p:tgtEl>
                                              <p:spTgt spid="113"/>
                                            </p:tgtEl>
                                            <p:attrNameLst>
                                              <p:attrName>style.visibility</p:attrName>
                                            </p:attrNameLst>
                                          </p:cBhvr>
                                          <p:to>
                                            <p:strVal val="visible"/>
                                          </p:to>
                                        </p:set>
                                        <p:animEffect transition="in" filter="fade">
                                          <p:cBhvr>
                                            <p:cTn id="40" dur="1000"/>
                                            <p:tgtEl>
                                              <p:spTgt spid="113"/>
                                            </p:tgtEl>
                                          </p:cBhvr>
                                        </p:animEffect>
                                        <p:anim calcmode="lin" valueType="num">
                                          <p:cBhvr>
                                            <p:cTn id="41" dur="1000" fill="hold"/>
                                            <p:tgtEl>
                                              <p:spTgt spid="113"/>
                                            </p:tgtEl>
                                            <p:attrNameLst>
                                              <p:attrName>ppt_x</p:attrName>
                                            </p:attrNameLst>
                                          </p:cBhvr>
                                          <p:tavLst>
                                            <p:tav tm="0">
                                              <p:val>
                                                <p:strVal val="#ppt_x"/>
                                              </p:val>
                                            </p:tav>
                                            <p:tav tm="100000">
                                              <p:val>
                                                <p:strVal val="#ppt_x"/>
                                              </p:val>
                                            </p:tav>
                                          </p:tavLst>
                                        </p:anim>
                                        <p:anim calcmode="lin" valueType="num">
                                          <p:cBhvr>
                                            <p:cTn id="42" dur="1000" fill="hold"/>
                                            <p:tgtEl>
                                              <p:spTgt spid="113"/>
                                            </p:tgtEl>
                                            <p:attrNameLst>
                                              <p:attrName>ppt_y</p:attrName>
                                            </p:attrNameLst>
                                          </p:cBhvr>
                                          <p:tavLst>
                                            <p:tav tm="0">
                                              <p:val>
                                                <p:strVal val="#ppt_y+.1"/>
                                              </p:val>
                                            </p:tav>
                                            <p:tav tm="100000">
                                              <p:val>
                                                <p:strVal val="#ppt_y"/>
                                              </p:val>
                                            </p:tav>
                                          </p:tavLst>
                                        </p:anim>
                                      </p:childTnLst>
                                    </p:cTn>
                                  </p:par>
                                </p:childTnLst>
                              </p:cTn>
                            </p:par>
                            <p:par>
                              <p:cTn id="43" fill="hold">
                                <p:stCondLst>
                                  <p:cond delay="5250"/>
                                </p:stCondLst>
                                <p:childTnLst>
                                  <p:par>
                                    <p:cTn id="44" presetID="47" presetClass="entr" presetSubtype="0" fill="hold" nodeType="afterEffect">
                                      <p:stCondLst>
                                        <p:cond delay="0"/>
                                      </p:stCondLst>
                                      <p:childTnLst>
                                        <p:set>
                                          <p:cBhvr>
                                            <p:cTn id="45" dur="1" fill="hold">
                                              <p:stCondLst>
                                                <p:cond delay="0"/>
                                              </p:stCondLst>
                                            </p:cTn>
                                            <p:tgtEl>
                                              <p:spTgt spid="126"/>
                                            </p:tgtEl>
                                            <p:attrNameLst>
                                              <p:attrName>style.visibility</p:attrName>
                                            </p:attrNameLst>
                                          </p:cBhvr>
                                          <p:to>
                                            <p:strVal val="visible"/>
                                          </p:to>
                                        </p:set>
                                        <p:animEffect transition="in" filter="fade">
                                          <p:cBhvr>
                                            <p:cTn id="46" dur="1000"/>
                                            <p:tgtEl>
                                              <p:spTgt spid="126"/>
                                            </p:tgtEl>
                                          </p:cBhvr>
                                        </p:animEffect>
                                        <p:anim calcmode="lin" valueType="num">
                                          <p:cBhvr>
                                            <p:cTn id="47" dur="1000" fill="hold"/>
                                            <p:tgtEl>
                                              <p:spTgt spid="126"/>
                                            </p:tgtEl>
                                            <p:attrNameLst>
                                              <p:attrName>ppt_x</p:attrName>
                                            </p:attrNameLst>
                                          </p:cBhvr>
                                          <p:tavLst>
                                            <p:tav tm="0">
                                              <p:val>
                                                <p:strVal val="#ppt_x"/>
                                              </p:val>
                                            </p:tav>
                                            <p:tav tm="100000">
                                              <p:val>
                                                <p:strVal val="#ppt_x"/>
                                              </p:val>
                                            </p:tav>
                                          </p:tavLst>
                                        </p:anim>
                                        <p:anim calcmode="lin" valueType="num">
                                          <p:cBhvr>
                                            <p:cTn id="48" dur="1000" fill="hold"/>
                                            <p:tgtEl>
                                              <p:spTgt spid="126"/>
                                            </p:tgtEl>
                                            <p:attrNameLst>
                                              <p:attrName>ppt_y</p:attrName>
                                            </p:attrNameLst>
                                          </p:cBhvr>
                                          <p:tavLst>
                                            <p:tav tm="0">
                                              <p:val>
                                                <p:strVal val="#ppt_y-.1"/>
                                              </p:val>
                                            </p:tav>
                                            <p:tav tm="100000">
                                              <p:val>
                                                <p:strVal val="#ppt_y"/>
                                              </p:val>
                                            </p:tav>
                                          </p:tavLst>
                                        </p:anim>
                                      </p:childTnLst>
                                    </p:cTn>
                                  </p:par>
                                </p:childTnLst>
                              </p:cTn>
                            </p:par>
                            <p:par>
                              <p:cTn id="49" fill="hold">
                                <p:stCondLst>
                                  <p:cond delay="6250"/>
                                </p:stCondLst>
                                <p:childTnLst>
                                  <p:par>
                                    <p:cTn id="50" presetID="22" presetClass="entr" presetSubtype="2" fill="hold" nodeType="after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wipe(right)">
                                          <p:cBhvr>
                                            <p:cTn id="5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25F4D14-EE1C-4C34-BBEE-2048C78C4606}"/>
              </a:ext>
            </a:extLst>
          </p:cNvPr>
          <p:cNvPicPr>
            <a:picLocks noChangeAspect="1"/>
          </p:cNvPicPr>
          <p:nvPr/>
        </p:nvPicPr>
        <p:blipFill>
          <a:blip r:embed="rId2"/>
          <a:stretch>
            <a:fillRect/>
          </a:stretch>
        </p:blipFill>
        <p:spPr>
          <a:xfrm>
            <a:off x="580518" y="843773"/>
            <a:ext cx="10525125" cy="2505075"/>
          </a:xfrm>
          <a:prstGeom prst="rect">
            <a:avLst/>
          </a:prstGeom>
        </p:spPr>
      </p:pic>
    </p:spTree>
    <p:extLst>
      <p:ext uri="{BB962C8B-B14F-4D97-AF65-F5344CB8AC3E}">
        <p14:creationId xmlns:p14="http://schemas.microsoft.com/office/powerpoint/2010/main" val="12987071"/>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CF11A6E9-1472-4CFE-AE30-ACE0BF88D68D}"/>
              </a:ext>
            </a:extLst>
          </p:cNvPr>
          <p:cNvGrpSpPr/>
          <p:nvPr/>
        </p:nvGrpSpPr>
        <p:grpSpPr>
          <a:xfrm>
            <a:off x="0" y="681037"/>
            <a:ext cx="3891012" cy="493479"/>
            <a:chOff x="0" y="1161977"/>
            <a:chExt cx="3891012" cy="493479"/>
          </a:xfrm>
        </p:grpSpPr>
        <p:grpSp>
          <p:nvGrpSpPr>
            <p:cNvPr id="7" name="组合 6">
              <a:extLst>
                <a:ext uri="{FF2B5EF4-FFF2-40B4-BE49-F238E27FC236}">
                  <a16:creationId xmlns:a16="http://schemas.microsoft.com/office/drawing/2014/main" id="{A18484D6-4C46-428E-A169-8FC785874DD3}"/>
                </a:ext>
              </a:extLst>
            </p:cNvPr>
            <p:cNvGrpSpPr/>
            <p:nvPr/>
          </p:nvGrpSpPr>
          <p:grpSpPr>
            <a:xfrm>
              <a:off x="0" y="1161977"/>
              <a:ext cx="3370217" cy="493479"/>
              <a:chOff x="0" y="907429"/>
              <a:chExt cx="3370217" cy="493479"/>
            </a:xfrm>
            <a:solidFill>
              <a:srgbClr val="131426"/>
            </a:solidFill>
          </p:grpSpPr>
          <p:sp>
            <p:nvSpPr>
              <p:cNvPr id="9" name="矩形 8">
                <a:extLst>
                  <a:ext uri="{FF2B5EF4-FFF2-40B4-BE49-F238E27FC236}">
                    <a16:creationId xmlns:a16="http://schemas.microsoft.com/office/drawing/2014/main" id="{C1E0BAA8-A707-49BF-B0D5-4D8C87DF01CE}"/>
                  </a:ext>
                </a:extLst>
              </p:cNvPr>
              <p:cNvSpPr/>
              <p:nvPr/>
            </p:nvSpPr>
            <p:spPr>
              <a:xfrm>
                <a:off x="0" y="907429"/>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a:extLst>
                  <a:ext uri="{FF2B5EF4-FFF2-40B4-BE49-F238E27FC236}">
                    <a16:creationId xmlns:a16="http://schemas.microsoft.com/office/drawing/2014/main" id="{6EFE8EC6-988E-481E-8D24-C3F21165F43F}"/>
                  </a:ext>
                </a:extLst>
              </p:cNvPr>
              <p:cNvSpPr/>
              <p:nvPr/>
            </p:nvSpPr>
            <p:spPr>
              <a:xfrm>
                <a:off x="3052812" y="911251"/>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3">
              <a:extLst>
                <a:ext uri="{FF2B5EF4-FFF2-40B4-BE49-F238E27FC236}">
                  <a16:creationId xmlns:a16="http://schemas.microsoft.com/office/drawing/2014/main" id="{B4A2F64A-0E22-4D33-A677-9DA37C8F5502}"/>
                </a:ext>
              </a:extLst>
            </p:cNvPr>
            <p:cNvSpPr txBox="1"/>
            <p:nvPr/>
          </p:nvSpPr>
          <p:spPr>
            <a:xfrm>
              <a:off x="555704" y="1193791"/>
              <a:ext cx="3335308"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最终成绩  </a:t>
              </a:r>
            </a:p>
          </p:txBody>
        </p:sp>
      </p:grpSp>
      <p:pic>
        <p:nvPicPr>
          <p:cNvPr id="12" name="图片 11">
            <a:extLst>
              <a:ext uri="{FF2B5EF4-FFF2-40B4-BE49-F238E27FC236}">
                <a16:creationId xmlns:a16="http://schemas.microsoft.com/office/drawing/2014/main" id="{EC99C559-8D03-494E-817F-6E52CA051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1012" y="367624"/>
            <a:ext cx="6818986" cy="6122751"/>
          </a:xfrm>
          <a:prstGeom prst="rect">
            <a:avLst/>
          </a:prstGeom>
        </p:spPr>
      </p:pic>
      <p:sp>
        <p:nvSpPr>
          <p:cNvPr id="13" name="文本框 12">
            <a:extLst>
              <a:ext uri="{FF2B5EF4-FFF2-40B4-BE49-F238E27FC236}">
                <a16:creationId xmlns:a16="http://schemas.microsoft.com/office/drawing/2014/main" id="{9F6D7AC6-AE15-4EA9-942A-4EA5585C80E3}"/>
              </a:ext>
            </a:extLst>
          </p:cNvPr>
          <p:cNvSpPr txBox="1"/>
          <p:nvPr/>
        </p:nvSpPr>
        <p:spPr>
          <a:xfrm>
            <a:off x="555704" y="1712068"/>
            <a:ext cx="2814513" cy="923330"/>
          </a:xfrm>
          <a:prstGeom prst="rect">
            <a:avLst/>
          </a:prstGeom>
          <a:noFill/>
        </p:spPr>
        <p:txBody>
          <a:bodyPr wrap="square" rtlCol="0">
            <a:spAutoFit/>
          </a:bodyPr>
          <a:lstStyle/>
          <a:p>
            <a:r>
              <a:rPr lang="zh-CN" altLang="en-US" dirty="0"/>
              <a:t>最终使用一维</a:t>
            </a:r>
            <a:r>
              <a:rPr lang="en-US" altLang="zh-CN" dirty="0"/>
              <a:t>CNN</a:t>
            </a:r>
            <a:r>
              <a:rPr lang="zh-CN" altLang="en-US" dirty="0"/>
              <a:t>，取得的成绩来做为最终成绩。排名</a:t>
            </a:r>
            <a:r>
              <a:rPr lang="en-US" altLang="zh-CN" dirty="0"/>
              <a:t>109</a:t>
            </a:r>
            <a:r>
              <a:rPr lang="zh-CN" altLang="en-US" dirty="0"/>
              <a:t>。</a:t>
            </a:r>
          </a:p>
        </p:txBody>
      </p:sp>
      <p:sp>
        <p:nvSpPr>
          <p:cNvPr id="14" name="矩形 13">
            <a:extLst>
              <a:ext uri="{FF2B5EF4-FFF2-40B4-BE49-F238E27FC236}">
                <a16:creationId xmlns:a16="http://schemas.microsoft.com/office/drawing/2014/main" id="{9368FBC4-3686-4684-ABD2-9A24FEE042AF}"/>
              </a:ext>
            </a:extLst>
          </p:cNvPr>
          <p:cNvSpPr/>
          <p:nvPr/>
        </p:nvSpPr>
        <p:spPr>
          <a:xfrm>
            <a:off x="5272391" y="5904689"/>
            <a:ext cx="4931924" cy="2237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92687869"/>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28000">
                                          <p:cBhvr additive="base">
                                            <p:cTn id="7" dur="250" fill="hold"/>
                                            <p:tgtEl>
                                              <p:spTgt spid="6"/>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543361"/>
            <a:ext cx="3370217" cy="508973"/>
            <a:chOff x="0" y="543361"/>
            <a:chExt cx="3370217" cy="508973"/>
          </a:xfrm>
        </p:grpSpPr>
        <p:grpSp>
          <p:nvGrpSpPr>
            <p:cNvPr id="10" name="组合 9"/>
            <p:cNvGrpSpPr/>
            <p:nvPr/>
          </p:nvGrpSpPr>
          <p:grpSpPr>
            <a:xfrm>
              <a:off x="0" y="543361"/>
              <a:ext cx="3370216" cy="493479"/>
              <a:chOff x="0" y="288813"/>
              <a:chExt cx="3370216" cy="493479"/>
            </a:xfrm>
            <a:solidFill>
              <a:srgbClr val="131426"/>
            </a:solidFill>
          </p:grpSpPr>
          <p:sp>
            <p:nvSpPr>
              <p:cNvPr id="12" name="矩形 11"/>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3"/>
            <p:cNvSpPr txBox="1"/>
            <p:nvPr/>
          </p:nvSpPr>
          <p:spPr>
            <a:xfrm>
              <a:off x="508001" y="590669"/>
              <a:ext cx="2862216"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5.</a:t>
              </a:r>
              <a:r>
                <a:rPr lang="zh-CN" altLang="en-US" sz="2400" dirty="0">
                  <a:solidFill>
                    <a:schemeClr val="bg1"/>
                  </a:solidFill>
                  <a:latin typeface="微软雅黑" panose="020B0503020204020204" pitchFamily="34" charset="-122"/>
                  <a:ea typeface="微软雅黑" panose="020B0503020204020204" pitchFamily="34" charset="-122"/>
                </a:rPr>
                <a:t>体会</a:t>
              </a:r>
            </a:p>
          </p:txBody>
        </p:sp>
      </p:grpSp>
      <p:grpSp>
        <p:nvGrpSpPr>
          <p:cNvPr id="41" name="组合 40"/>
          <p:cNvGrpSpPr/>
          <p:nvPr/>
        </p:nvGrpSpPr>
        <p:grpSpPr>
          <a:xfrm>
            <a:off x="1865367" y="1281609"/>
            <a:ext cx="9004661" cy="1463040"/>
            <a:chOff x="1865367" y="1223553"/>
            <a:chExt cx="9004661" cy="1463040"/>
          </a:xfrm>
        </p:grpSpPr>
        <p:sp>
          <p:nvSpPr>
            <p:cNvPr id="42" name="矩形 41"/>
            <p:cNvSpPr/>
            <p:nvPr/>
          </p:nvSpPr>
          <p:spPr>
            <a:xfrm>
              <a:off x="1995994" y="1223553"/>
              <a:ext cx="8874034" cy="14630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1865367" y="2007324"/>
              <a:ext cx="3377842" cy="527725"/>
              <a:chOff x="1497875" y="2001592"/>
              <a:chExt cx="3377842" cy="381059"/>
            </a:xfrm>
            <a:solidFill>
              <a:srgbClr val="E74C2E"/>
            </a:solidFill>
          </p:grpSpPr>
          <p:grpSp>
            <p:nvGrpSpPr>
              <p:cNvPr id="48" name="组合 47"/>
              <p:cNvGrpSpPr/>
              <p:nvPr/>
            </p:nvGrpSpPr>
            <p:grpSpPr>
              <a:xfrm>
                <a:off x="1497875" y="2067429"/>
                <a:ext cx="3377842" cy="315222"/>
                <a:chOff x="0" y="296091"/>
                <a:chExt cx="4479311" cy="418012"/>
              </a:xfrm>
              <a:grpFill/>
            </p:grpSpPr>
            <p:sp>
              <p:nvSpPr>
                <p:cNvPr id="50" name="矩形 49"/>
                <p:cNvSpPr/>
                <p:nvPr/>
              </p:nvSpPr>
              <p:spPr>
                <a:xfrm>
                  <a:off x="0" y="296091"/>
                  <a:ext cx="4479311" cy="41801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直角三角形 50"/>
                <p:cNvSpPr/>
                <p:nvPr/>
              </p:nvSpPr>
              <p:spPr>
                <a:xfrm>
                  <a:off x="2979937" y="296091"/>
                  <a:ext cx="207400" cy="418012"/>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直角三角形 48"/>
              <p:cNvSpPr/>
              <p:nvPr/>
            </p:nvSpPr>
            <p:spPr>
              <a:xfrm flipH="1">
                <a:off x="1497875" y="2001592"/>
                <a:ext cx="130627" cy="6583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4" name="直接连接符 43"/>
            <p:cNvCxnSpPr/>
            <p:nvPr/>
          </p:nvCxnSpPr>
          <p:spPr>
            <a:xfrm>
              <a:off x="8688531" y="1223553"/>
              <a:ext cx="0" cy="1463039"/>
            </a:xfrm>
            <a:prstGeom prst="line">
              <a:avLst/>
            </a:prstGeom>
            <a:ln w="12700">
              <a:solidFill>
                <a:srgbClr val="FCF8ED"/>
              </a:solidFill>
              <a:prstDash val="dash"/>
            </a:ln>
          </p:spPr>
          <p:style>
            <a:lnRef idx="1">
              <a:schemeClr val="accent1"/>
            </a:lnRef>
            <a:fillRef idx="0">
              <a:schemeClr val="accent1"/>
            </a:fillRef>
            <a:effectRef idx="0">
              <a:schemeClr val="accent1"/>
            </a:effectRef>
            <a:fontRef idx="minor">
              <a:schemeClr val="tx1"/>
            </a:fontRef>
          </p:style>
        </p:cxnSp>
        <p:sp>
          <p:nvSpPr>
            <p:cNvPr id="45" name="文本框 66"/>
            <p:cNvSpPr txBox="1"/>
            <p:nvPr/>
          </p:nvSpPr>
          <p:spPr>
            <a:xfrm>
              <a:off x="2231127" y="2113465"/>
              <a:ext cx="2856438"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学习了数据分析的方法</a:t>
              </a:r>
            </a:p>
          </p:txBody>
        </p:sp>
      </p:grpSp>
      <p:grpSp>
        <p:nvGrpSpPr>
          <p:cNvPr id="52" name="组合 51"/>
          <p:cNvGrpSpPr/>
          <p:nvPr/>
        </p:nvGrpSpPr>
        <p:grpSpPr>
          <a:xfrm>
            <a:off x="1865367" y="2901404"/>
            <a:ext cx="9004661" cy="1463040"/>
            <a:chOff x="1865367" y="2843348"/>
            <a:chExt cx="9004661" cy="1463040"/>
          </a:xfrm>
        </p:grpSpPr>
        <p:sp>
          <p:nvSpPr>
            <p:cNvPr id="53" name="矩形 52"/>
            <p:cNvSpPr/>
            <p:nvPr/>
          </p:nvSpPr>
          <p:spPr>
            <a:xfrm>
              <a:off x="1995994" y="2843348"/>
              <a:ext cx="8874034" cy="14630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组合 53"/>
            <p:cNvGrpSpPr/>
            <p:nvPr/>
          </p:nvGrpSpPr>
          <p:grpSpPr>
            <a:xfrm>
              <a:off x="1865367" y="3627119"/>
              <a:ext cx="3300020" cy="527725"/>
              <a:chOff x="1497875" y="2001592"/>
              <a:chExt cx="3300020" cy="381059"/>
            </a:xfrm>
            <a:solidFill>
              <a:srgbClr val="E74C2E"/>
            </a:solidFill>
          </p:grpSpPr>
          <p:grpSp>
            <p:nvGrpSpPr>
              <p:cNvPr id="59" name="组合 58"/>
              <p:cNvGrpSpPr/>
              <p:nvPr/>
            </p:nvGrpSpPr>
            <p:grpSpPr>
              <a:xfrm>
                <a:off x="1497875" y="2067429"/>
                <a:ext cx="3300020" cy="315222"/>
                <a:chOff x="0" y="296091"/>
                <a:chExt cx="4376113" cy="418012"/>
              </a:xfrm>
              <a:grpFill/>
            </p:grpSpPr>
            <p:sp>
              <p:nvSpPr>
                <p:cNvPr id="61" name="矩形 60"/>
                <p:cNvSpPr/>
                <p:nvPr/>
              </p:nvSpPr>
              <p:spPr>
                <a:xfrm>
                  <a:off x="0" y="296091"/>
                  <a:ext cx="4376113" cy="41801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直角三角形 61"/>
                <p:cNvSpPr/>
                <p:nvPr/>
              </p:nvSpPr>
              <p:spPr>
                <a:xfrm>
                  <a:off x="2979937" y="296091"/>
                  <a:ext cx="207400" cy="418012"/>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sp>
            <p:nvSpPr>
              <p:cNvPr id="60" name="直角三角形 59"/>
              <p:cNvSpPr/>
              <p:nvPr/>
            </p:nvSpPr>
            <p:spPr>
              <a:xfrm flipH="1">
                <a:off x="1497875" y="2001592"/>
                <a:ext cx="130627" cy="6583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5" name="直接连接符 54"/>
            <p:cNvCxnSpPr/>
            <p:nvPr/>
          </p:nvCxnSpPr>
          <p:spPr>
            <a:xfrm>
              <a:off x="8688531" y="2843348"/>
              <a:ext cx="0" cy="1463039"/>
            </a:xfrm>
            <a:prstGeom prst="line">
              <a:avLst/>
            </a:prstGeom>
            <a:ln w="12700">
              <a:solidFill>
                <a:srgbClr val="FCF8ED"/>
              </a:solidFill>
              <a:prstDash val="dash"/>
            </a:ln>
          </p:spPr>
          <p:style>
            <a:lnRef idx="1">
              <a:schemeClr val="accent1"/>
            </a:lnRef>
            <a:fillRef idx="0">
              <a:schemeClr val="accent1"/>
            </a:fillRef>
            <a:effectRef idx="0">
              <a:schemeClr val="accent1"/>
            </a:effectRef>
            <a:fontRef idx="minor">
              <a:schemeClr val="tx1"/>
            </a:fontRef>
          </p:style>
        </p:cxnSp>
        <p:sp>
          <p:nvSpPr>
            <p:cNvPr id="56" name="文本框 67"/>
            <p:cNvSpPr txBox="1"/>
            <p:nvPr/>
          </p:nvSpPr>
          <p:spPr>
            <a:xfrm>
              <a:off x="2231126" y="3718296"/>
              <a:ext cx="3426192"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学习了几种深度学习框架</a:t>
              </a:r>
            </a:p>
          </p:txBody>
        </p:sp>
      </p:grpSp>
      <p:grpSp>
        <p:nvGrpSpPr>
          <p:cNvPr id="63" name="组合 62"/>
          <p:cNvGrpSpPr/>
          <p:nvPr/>
        </p:nvGrpSpPr>
        <p:grpSpPr>
          <a:xfrm>
            <a:off x="1865367" y="4521198"/>
            <a:ext cx="9004661" cy="1463040"/>
            <a:chOff x="1865367" y="4463142"/>
            <a:chExt cx="9004661" cy="1463040"/>
          </a:xfrm>
        </p:grpSpPr>
        <p:sp>
          <p:nvSpPr>
            <p:cNvPr id="64" name="矩形 63"/>
            <p:cNvSpPr/>
            <p:nvPr/>
          </p:nvSpPr>
          <p:spPr>
            <a:xfrm>
              <a:off x="1995994" y="4463142"/>
              <a:ext cx="8874034" cy="14630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p:cNvGrpSpPr/>
            <p:nvPr/>
          </p:nvGrpSpPr>
          <p:grpSpPr>
            <a:xfrm>
              <a:off x="1865367" y="5246913"/>
              <a:ext cx="3708582" cy="527725"/>
              <a:chOff x="1497875" y="2001592"/>
              <a:chExt cx="3708582" cy="381059"/>
            </a:xfrm>
            <a:solidFill>
              <a:srgbClr val="E74C2E"/>
            </a:solidFill>
          </p:grpSpPr>
          <p:grpSp>
            <p:nvGrpSpPr>
              <p:cNvPr id="70" name="组合 69"/>
              <p:cNvGrpSpPr/>
              <p:nvPr/>
            </p:nvGrpSpPr>
            <p:grpSpPr>
              <a:xfrm>
                <a:off x="1497875" y="2067429"/>
                <a:ext cx="3708582" cy="315222"/>
                <a:chOff x="0" y="296091"/>
                <a:chExt cx="4917901" cy="418012"/>
              </a:xfrm>
              <a:grpFill/>
            </p:grpSpPr>
            <p:sp>
              <p:nvSpPr>
                <p:cNvPr id="72" name="矩形 71"/>
                <p:cNvSpPr/>
                <p:nvPr/>
              </p:nvSpPr>
              <p:spPr>
                <a:xfrm>
                  <a:off x="0" y="296091"/>
                  <a:ext cx="4917901" cy="41801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直角三角形 72"/>
                <p:cNvSpPr/>
                <p:nvPr/>
              </p:nvSpPr>
              <p:spPr>
                <a:xfrm>
                  <a:off x="2979937" y="296091"/>
                  <a:ext cx="207400" cy="418012"/>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直角三角形 70"/>
              <p:cNvSpPr/>
              <p:nvPr/>
            </p:nvSpPr>
            <p:spPr>
              <a:xfrm flipH="1">
                <a:off x="1497875" y="2001592"/>
                <a:ext cx="130627" cy="6583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6" name="直接连接符 65"/>
            <p:cNvCxnSpPr/>
            <p:nvPr/>
          </p:nvCxnSpPr>
          <p:spPr>
            <a:xfrm>
              <a:off x="8688531" y="4463142"/>
              <a:ext cx="0" cy="1463039"/>
            </a:xfrm>
            <a:prstGeom prst="line">
              <a:avLst/>
            </a:prstGeom>
            <a:ln w="12700">
              <a:solidFill>
                <a:srgbClr val="FCF8ED"/>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8"/>
            <p:cNvSpPr txBox="1"/>
            <p:nvPr/>
          </p:nvSpPr>
          <p:spPr>
            <a:xfrm>
              <a:off x="2253267" y="5338090"/>
              <a:ext cx="2989941"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学习了传统回归的方法</a:t>
              </a:r>
            </a:p>
          </p:txBody>
        </p:sp>
      </p:grpSp>
      <p:grpSp>
        <p:nvGrpSpPr>
          <p:cNvPr id="74" name="组合 73"/>
          <p:cNvGrpSpPr/>
          <p:nvPr/>
        </p:nvGrpSpPr>
        <p:grpSpPr>
          <a:xfrm>
            <a:off x="11550315" y="6507183"/>
            <a:ext cx="299785" cy="299785"/>
            <a:chOff x="11550315" y="6496550"/>
            <a:chExt cx="299785" cy="299785"/>
          </a:xfrm>
        </p:grpSpPr>
        <p:sp>
          <p:nvSpPr>
            <p:cNvPr id="75" name="椭圆 74"/>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右箭头 75"/>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7" name="组合 76"/>
          <p:cNvGrpSpPr/>
          <p:nvPr/>
        </p:nvGrpSpPr>
        <p:grpSpPr>
          <a:xfrm flipH="1">
            <a:off x="11055771" y="6507183"/>
            <a:ext cx="299785" cy="299785"/>
            <a:chOff x="11550315" y="6496550"/>
            <a:chExt cx="299785" cy="299785"/>
          </a:xfrm>
        </p:grpSpPr>
        <p:sp>
          <p:nvSpPr>
            <p:cNvPr id="78" name="椭圆 77"/>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右箭头 78"/>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080DD13A-8B33-4DC9-8C5D-F69B31B95970}"/>
              </a:ext>
            </a:extLst>
          </p:cNvPr>
          <p:cNvSpPr txBox="1"/>
          <p:nvPr/>
        </p:nvSpPr>
        <p:spPr>
          <a:xfrm>
            <a:off x="5400518" y="3177482"/>
            <a:ext cx="3300019" cy="646331"/>
          </a:xfrm>
          <a:prstGeom prst="rect">
            <a:avLst/>
          </a:prstGeom>
          <a:noFill/>
        </p:spPr>
        <p:txBody>
          <a:bodyPr wrap="square" rtlCol="0">
            <a:spAutoFit/>
          </a:bodyPr>
          <a:lstStyle/>
          <a:p>
            <a:r>
              <a:rPr lang="zh-CN" altLang="en-US" dirty="0"/>
              <a:t>在深度学习时代，框架和模型的选择可以起到决定性的作用</a:t>
            </a:r>
          </a:p>
        </p:txBody>
      </p:sp>
      <p:sp>
        <p:nvSpPr>
          <p:cNvPr id="80" name="文本框 79">
            <a:extLst>
              <a:ext uri="{FF2B5EF4-FFF2-40B4-BE49-F238E27FC236}">
                <a16:creationId xmlns:a16="http://schemas.microsoft.com/office/drawing/2014/main" id="{12528485-2385-49A2-8BA2-448BFEE7CBBE}"/>
              </a:ext>
            </a:extLst>
          </p:cNvPr>
          <p:cNvSpPr txBox="1"/>
          <p:nvPr/>
        </p:nvSpPr>
        <p:spPr>
          <a:xfrm>
            <a:off x="5400518" y="1707737"/>
            <a:ext cx="3300019" cy="923330"/>
          </a:xfrm>
          <a:prstGeom prst="rect">
            <a:avLst/>
          </a:prstGeom>
          <a:noFill/>
        </p:spPr>
        <p:txBody>
          <a:bodyPr wrap="square" rtlCol="0">
            <a:spAutoFit/>
          </a:bodyPr>
          <a:lstStyle/>
          <a:p>
            <a:r>
              <a:rPr lang="zh-CN" altLang="en-US" dirty="0"/>
              <a:t>学会了不同类型的数据需要进行什么预处理，通过不同数据类型，选择相适应的模型</a:t>
            </a:r>
          </a:p>
        </p:txBody>
      </p:sp>
      <p:sp>
        <p:nvSpPr>
          <p:cNvPr id="81" name="文本框 80">
            <a:extLst>
              <a:ext uri="{FF2B5EF4-FFF2-40B4-BE49-F238E27FC236}">
                <a16:creationId xmlns:a16="http://schemas.microsoft.com/office/drawing/2014/main" id="{EA74383A-EA90-4CC1-84D8-E4ACA30FE75A}"/>
              </a:ext>
            </a:extLst>
          </p:cNvPr>
          <p:cNvSpPr txBox="1"/>
          <p:nvPr/>
        </p:nvSpPr>
        <p:spPr>
          <a:xfrm>
            <a:off x="5573949" y="5051410"/>
            <a:ext cx="3300019" cy="646331"/>
          </a:xfrm>
          <a:prstGeom prst="rect">
            <a:avLst/>
          </a:prstGeom>
          <a:noFill/>
        </p:spPr>
        <p:txBody>
          <a:bodyPr wrap="square" rtlCol="0">
            <a:spAutoFit/>
          </a:bodyPr>
          <a:lstStyle/>
          <a:p>
            <a:r>
              <a:rPr lang="zh-CN" altLang="en-US" dirty="0"/>
              <a:t>对比了传统机器学习与深度学习的效率</a:t>
            </a:r>
          </a:p>
        </p:txBody>
      </p:sp>
    </p:spTree>
    <p:extLst>
      <p:ext uri="{BB962C8B-B14F-4D97-AF65-F5344CB8AC3E}">
        <p14:creationId xmlns:p14="http://schemas.microsoft.com/office/powerpoint/2010/main" val="1777026295"/>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28000">
                                          <p:cBhvr additive="base">
                                            <p:cTn id="7" dur="250" fill="hold"/>
                                            <p:tgtEl>
                                              <p:spTgt spid="9"/>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9"/>
                                            </p:tgtEl>
                                            <p:attrNameLst>
                                              <p:attrName>ppt_y</p:attrName>
                                            </p:attrNameLst>
                                          </p:cBhvr>
                                          <p:tavLst>
                                            <p:tav tm="0">
                                              <p:val>
                                                <p:strVal val="#ppt_y"/>
                                              </p:val>
                                            </p:tav>
                                            <p:tav tm="100000">
                                              <p:val>
                                                <p:strVal val="#ppt_y"/>
                                              </p:val>
                                            </p:tav>
                                          </p:tavLst>
                                        </p:anim>
                                      </p:childTnLst>
                                    </p:cTn>
                                  </p:par>
                                  <p:par>
                                    <p:cTn id="9" presetID="37" presetClass="entr" presetSubtype="0" fill="hold" nodeType="withEffect">
                                      <p:stCondLst>
                                        <p:cond delay="50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750"/>
                                            <p:tgtEl>
                                              <p:spTgt spid="41"/>
                                            </p:tgtEl>
                                          </p:cBhvr>
                                        </p:animEffect>
                                        <p:anim calcmode="lin" valueType="num">
                                          <p:cBhvr>
                                            <p:cTn id="12" dur="750" fill="hold"/>
                                            <p:tgtEl>
                                              <p:spTgt spid="41"/>
                                            </p:tgtEl>
                                            <p:attrNameLst>
                                              <p:attrName>ppt_x</p:attrName>
                                            </p:attrNameLst>
                                          </p:cBhvr>
                                          <p:tavLst>
                                            <p:tav tm="0">
                                              <p:val>
                                                <p:strVal val="#ppt_x"/>
                                              </p:val>
                                            </p:tav>
                                            <p:tav tm="100000">
                                              <p:val>
                                                <p:strVal val="#ppt_x"/>
                                              </p:val>
                                            </p:tav>
                                          </p:tavLst>
                                        </p:anim>
                                        <p:anim calcmode="lin" valueType="num">
                                          <p:cBhvr>
                                            <p:cTn id="13" dur="675" decel="100000" fill="hold"/>
                                            <p:tgtEl>
                                              <p:spTgt spid="41"/>
                                            </p:tgtEl>
                                            <p:attrNameLst>
                                              <p:attrName>ppt_y</p:attrName>
                                            </p:attrNameLst>
                                          </p:cBhvr>
                                          <p:tavLst>
                                            <p:tav tm="0">
                                              <p:val>
                                                <p:strVal val="#ppt_y+1"/>
                                              </p:val>
                                            </p:tav>
                                            <p:tav tm="100000">
                                              <p:val>
                                                <p:strVal val="#ppt_y-.03"/>
                                              </p:val>
                                            </p:tav>
                                          </p:tavLst>
                                        </p:anim>
                                        <p:anim calcmode="lin" valueType="num">
                                          <p:cBhvr>
                                            <p:cTn id="14" dur="75" accel="100000" fill="hold">
                                              <p:stCondLst>
                                                <p:cond delay="675"/>
                                              </p:stCondLst>
                                            </p:cTn>
                                            <p:tgtEl>
                                              <p:spTgt spid="41"/>
                                            </p:tgtEl>
                                            <p:attrNameLst>
                                              <p:attrName>ppt_y</p:attrName>
                                            </p:attrNameLst>
                                          </p:cBhvr>
                                          <p:tavLst>
                                            <p:tav tm="0">
                                              <p:val>
                                                <p:strVal val="#ppt_y-.03"/>
                                              </p:val>
                                            </p:tav>
                                            <p:tav tm="100000">
                                              <p:val>
                                                <p:strVal val="#ppt_y"/>
                                              </p:val>
                                            </p:tav>
                                          </p:tavLst>
                                        </p:anim>
                                      </p:childTnLst>
                                    </p:cTn>
                                  </p:par>
                                  <p:par>
                                    <p:cTn id="15" presetID="37" presetClass="entr" presetSubtype="0" fill="hold" nodeType="withEffect">
                                      <p:stCondLst>
                                        <p:cond delay="75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750"/>
                                            <p:tgtEl>
                                              <p:spTgt spid="52"/>
                                            </p:tgtEl>
                                          </p:cBhvr>
                                        </p:animEffect>
                                        <p:anim calcmode="lin" valueType="num">
                                          <p:cBhvr>
                                            <p:cTn id="18" dur="750" fill="hold"/>
                                            <p:tgtEl>
                                              <p:spTgt spid="52"/>
                                            </p:tgtEl>
                                            <p:attrNameLst>
                                              <p:attrName>ppt_x</p:attrName>
                                            </p:attrNameLst>
                                          </p:cBhvr>
                                          <p:tavLst>
                                            <p:tav tm="0">
                                              <p:val>
                                                <p:strVal val="#ppt_x"/>
                                              </p:val>
                                            </p:tav>
                                            <p:tav tm="100000">
                                              <p:val>
                                                <p:strVal val="#ppt_x"/>
                                              </p:val>
                                            </p:tav>
                                          </p:tavLst>
                                        </p:anim>
                                        <p:anim calcmode="lin" valueType="num">
                                          <p:cBhvr>
                                            <p:cTn id="19" dur="675" decel="100000" fill="hold"/>
                                            <p:tgtEl>
                                              <p:spTgt spid="52"/>
                                            </p:tgtEl>
                                            <p:attrNameLst>
                                              <p:attrName>ppt_y</p:attrName>
                                            </p:attrNameLst>
                                          </p:cBhvr>
                                          <p:tavLst>
                                            <p:tav tm="0">
                                              <p:val>
                                                <p:strVal val="#ppt_y+1"/>
                                              </p:val>
                                            </p:tav>
                                            <p:tav tm="100000">
                                              <p:val>
                                                <p:strVal val="#ppt_y-.03"/>
                                              </p:val>
                                            </p:tav>
                                          </p:tavLst>
                                        </p:anim>
                                        <p:anim calcmode="lin" valueType="num">
                                          <p:cBhvr>
                                            <p:cTn id="20" dur="75" accel="100000" fill="hold">
                                              <p:stCondLst>
                                                <p:cond delay="675"/>
                                              </p:stCondLst>
                                            </p:cTn>
                                            <p:tgtEl>
                                              <p:spTgt spid="52"/>
                                            </p:tgtEl>
                                            <p:attrNameLst>
                                              <p:attrName>ppt_y</p:attrName>
                                            </p:attrNameLst>
                                          </p:cBhvr>
                                          <p:tavLst>
                                            <p:tav tm="0">
                                              <p:val>
                                                <p:strVal val="#ppt_y-.03"/>
                                              </p:val>
                                            </p:tav>
                                            <p:tav tm="100000">
                                              <p:val>
                                                <p:strVal val="#ppt_y"/>
                                              </p:val>
                                            </p:tav>
                                          </p:tavLst>
                                        </p:anim>
                                      </p:childTnLst>
                                    </p:cTn>
                                  </p:par>
                                  <p:par>
                                    <p:cTn id="21" presetID="37" presetClass="entr" presetSubtype="0" fill="hold" nodeType="withEffect">
                                      <p:stCondLst>
                                        <p:cond delay="100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750"/>
                                            <p:tgtEl>
                                              <p:spTgt spid="63"/>
                                            </p:tgtEl>
                                          </p:cBhvr>
                                        </p:animEffect>
                                        <p:anim calcmode="lin" valueType="num">
                                          <p:cBhvr>
                                            <p:cTn id="24" dur="750" fill="hold"/>
                                            <p:tgtEl>
                                              <p:spTgt spid="63"/>
                                            </p:tgtEl>
                                            <p:attrNameLst>
                                              <p:attrName>ppt_x</p:attrName>
                                            </p:attrNameLst>
                                          </p:cBhvr>
                                          <p:tavLst>
                                            <p:tav tm="0">
                                              <p:val>
                                                <p:strVal val="#ppt_x"/>
                                              </p:val>
                                            </p:tav>
                                            <p:tav tm="100000">
                                              <p:val>
                                                <p:strVal val="#ppt_x"/>
                                              </p:val>
                                            </p:tav>
                                          </p:tavLst>
                                        </p:anim>
                                        <p:anim calcmode="lin" valueType="num">
                                          <p:cBhvr>
                                            <p:cTn id="25" dur="675" decel="100000" fill="hold"/>
                                            <p:tgtEl>
                                              <p:spTgt spid="63"/>
                                            </p:tgtEl>
                                            <p:attrNameLst>
                                              <p:attrName>ppt_y</p:attrName>
                                            </p:attrNameLst>
                                          </p:cBhvr>
                                          <p:tavLst>
                                            <p:tav tm="0">
                                              <p:val>
                                                <p:strVal val="#ppt_y+1"/>
                                              </p:val>
                                            </p:tav>
                                            <p:tav tm="100000">
                                              <p:val>
                                                <p:strVal val="#ppt_y-.03"/>
                                              </p:val>
                                            </p:tav>
                                          </p:tavLst>
                                        </p:anim>
                                        <p:anim calcmode="lin" valueType="num">
                                          <p:cBhvr>
                                            <p:cTn id="26" dur="75" accel="100000" fill="hold">
                                              <p:stCondLst>
                                                <p:cond delay="675"/>
                                              </p:stCondLst>
                                            </p:cTn>
                                            <p:tgtEl>
                                              <p:spTgt spid="6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50" fill="hold"/>
                                            <p:tgtEl>
                                              <p:spTgt spid="9"/>
                                            </p:tgtEl>
                                            <p:attrNameLst>
                                              <p:attrName>ppt_x</p:attrName>
                                            </p:attrNameLst>
                                          </p:cBhvr>
                                          <p:tavLst>
                                            <p:tav tm="0">
                                              <p:val>
                                                <p:strVal val="0-#ppt_w/2"/>
                                              </p:val>
                                            </p:tav>
                                            <p:tav tm="100000">
                                              <p:val>
                                                <p:strVal val="#ppt_x"/>
                                              </p:val>
                                            </p:tav>
                                          </p:tavLst>
                                        </p:anim>
                                        <p:anim calcmode="lin" valueType="num">
                                          <p:cBhvr additive="base">
                                            <p:cTn id="8" dur="250" fill="hold"/>
                                            <p:tgtEl>
                                              <p:spTgt spid="9"/>
                                            </p:tgtEl>
                                            <p:attrNameLst>
                                              <p:attrName>ppt_y</p:attrName>
                                            </p:attrNameLst>
                                          </p:cBhvr>
                                          <p:tavLst>
                                            <p:tav tm="0">
                                              <p:val>
                                                <p:strVal val="#ppt_y"/>
                                              </p:val>
                                            </p:tav>
                                            <p:tav tm="100000">
                                              <p:val>
                                                <p:strVal val="#ppt_y"/>
                                              </p:val>
                                            </p:tav>
                                          </p:tavLst>
                                        </p:anim>
                                      </p:childTnLst>
                                    </p:cTn>
                                  </p:par>
                                  <p:par>
                                    <p:cTn id="9" presetID="37" presetClass="entr" presetSubtype="0" fill="hold" nodeType="withEffect">
                                      <p:stCondLst>
                                        <p:cond delay="50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750"/>
                                            <p:tgtEl>
                                              <p:spTgt spid="41"/>
                                            </p:tgtEl>
                                          </p:cBhvr>
                                        </p:animEffect>
                                        <p:anim calcmode="lin" valueType="num">
                                          <p:cBhvr>
                                            <p:cTn id="12" dur="750" fill="hold"/>
                                            <p:tgtEl>
                                              <p:spTgt spid="41"/>
                                            </p:tgtEl>
                                            <p:attrNameLst>
                                              <p:attrName>ppt_x</p:attrName>
                                            </p:attrNameLst>
                                          </p:cBhvr>
                                          <p:tavLst>
                                            <p:tav tm="0">
                                              <p:val>
                                                <p:strVal val="#ppt_x"/>
                                              </p:val>
                                            </p:tav>
                                            <p:tav tm="100000">
                                              <p:val>
                                                <p:strVal val="#ppt_x"/>
                                              </p:val>
                                            </p:tav>
                                          </p:tavLst>
                                        </p:anim>
                                        <p:anim calcmode="lin" valueType="num">
                                          <p:cBhvr>
                                            <p:cTn id="13" dur="675" decel="100000" fill="hold"/>
                                            <p:tgtEl>
                                              <p:spTgt spid="41"/>
                                            </p:tgtEl>
                                            <p:attrNameLst>
                                              <p:attrName>ppt_y</p:attrName>
                                            </p:attrNameLst>
                                          </p:cBhvr>
                                          <p:tavLst>
                                            <p:tav tm="0">
                                              <p:val>
                                                <p:strVal val="#ppt_y+1"/>
                                              </p:val>
                                            </p:tav>
                                            <p:tav tm="100000">
                                              <p:val>
                                                <p:strVal val="#ppt_y-.03"/>
                                              </p:val>
                                            </p:tav>
                                          </p:tavLst>
                                        </p:anim>
                                        <p:anim calcmode="lin" valueType="num">
                                          <p:cBhvr>
                                            <p:cTn id="14" dur="75" accel="100000" fill="hold">
                                              <p:stCondLst>
                                                <p:cond delay="675"/>
                                              </p:stCondLst>
                                            </p:cTn>
                                            <p:tgtEl>
                                              <p:spTgt spid="41"/>
                                            </p:tgtEl>
                                            <p:attrNameLst>
                                              <p:attrName>ppt_y</p:attrName>
                                            </p:attrNameLst>
                                          </p:cBhvr>
                                          <p:tavLst>
                                            <p:tav tm="0">
                                              <p:val>
                                                <p:strVal val="#ppt_y-.03"/>
                                              </p:val>
                                            </p:tav>
                                            <p:tav tm="100000">
                                              <p:val>
                                                <p:strVal val="#ppt_y"/>
                                              </p:val>
                                            </p:tav>
                                          </p:tavLst>
                                        </p:anim>
                                      </p:childTnLst>
                                    </p:cTn>
                                  </p:par>
                                  <p:par>
                                    <p:cTn id="15" presetID="37" presetClass="entr" presetSubtype="0" fill="hold" nodeType="withEffect">
                                      <p:stCondLst>
                                        <p:cond delay="75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750"/>
                                            <p:tgtEl>
                                              <p:spTgt spid="52"/>
                                            </p:tgtEl>
                                          </p:cBhvr>
                                        </p:animEffect>
                                        <p:anim calcmode="lin" valueType="num">
                                          <p:cBhvr>
                                            <p:cTn id="18" dur="750" fill="hold"/>
                                            <p:tgtEl>
                                              <p:spTgt spid="52"/>
                                            </p:tgtEl>
                                            <p:attrNameLst>
                                              <p:attrName>ppt_x</p:attrName>
                                            </p:attrNameLst>
                                          </p:cBhvr>
                                          <p:tavLst>
                                            <p:tav tm="0">
                                              <p:val>
                                                <p:strVal val="#ppt_x"/>
                                              </p:val>
                                            </p:tav>
                                            <p:tav tm="100000">
                                              <p:val>
                                                <p:strVal val="#ppt_x"/>
                                              </p:val>
                                            </p:tav>
                                          </p:tavLst>
                                        </p:anim>
                                        <p:anim calcmode="lin" valueType="num">
                                          <p:cBhvr>
                                            <p:cTn id="19" dur="675" decel="100000" fill="hold"/>
                                            <p:tgtEl>
                                              <p:spTgt spid="52"/>
                                            </p:tgtEl>
                                            <p:attrNameLst>
                                              <p:attrName>ppt_y</p:attrName>
                                            </p:attrNameLst>
                                          </p:cBhvr>
                                          <p:tavLst>
                                            <p:tav tm="0">
                                              <p:val>
                                                <p:strVal val="#ppt_y+1"/>
                                              </p:val>
                                            </p:tav>
                                            <p:tav tm="100000">
                                              <p:val>
                                                <p:strVal val="#ppt_y-.03"/>
                                              </p:val>
                                            </p:tav>
                                          </p:tavLst>
                                        </p:anim>
                                        <p:anim calcmode="lin" valueType="num">
                                          <p:cBhvr>
                                            <p:cTn id="20" dur="75" accel="100000" fill="hold">
                                              <p:stCondLst>
                                                <p:cond delay="675"/>
                                              </p:stCondLst>
                                            </p:cTn>
                                            <p:tgtEl>
                                              <p:spTgt spid="52"/>
                                            </p:tgtEl>
                                            <p:attrNameLst>
                                              <p:attrName>ppt_y</p:attrName>
                                            </p:attrNameLst>
                                          </p:cBhvr>
                                          <p:tavLst>
                                            <p:tav tm="0">
                                              <p:val>
                                                <p:strVal val="#ppt_y-.03"/>
                                              </p:val>
                                            </p:tav>
                                            <p:tav tm="100000">
                                              <p:val>
                                                <p:strVal val="#ppt_y"/>
                                              </p:val>
                                            </p:tav>
                                          </p:tavLst>
                                        </p:anim>
                                      </p:childTnLst>
                                    </p:cTn>
                                  </p:par>
                                  <p:par>
                                    <p:cTn id="21" presetID="37" presetClass="entr" presetSubtype="0" fill="hold" nodeType="withEffect">
                                      <p:stCondLst>
                                        <p:cond delay="100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750"/>
                                            <p:tgtEl>
                                              <p:spTgt spid="63"/>
                                            </p:tgtEl>
                                          </p:cBhvr>
                                        </p:animEffect>
                                        <p:anim calcmode="lin" valueType="num">
                                          <p:cBhvr>
                                            <p:cTn id="24" dur="750" fill="hold"/>
                                            <p:tgtEl>
                                              <p:spTgt spid="63"/>
                                            </p:tgtEl>
                                            <p:attrNameLst>
                                              <p:attrName>ppt_x</p:attrName>
                                            </p:attrNameLst>
                                          </p:cBhvr>
                                          <p:tavLst>
                                            <p:tav tm="0">
                                              <p:val>
                                                <p:strVal val="#ppt_x"/>
                                              </p:val>
                                            </p:tav>
                                            <p:tav tm="100000">
                                              <p:val>
                                                <p:strVal val="#ppt_x"/>
                                              </p:val>
                                            </p:tav>
                                          </p:tavLst>
                                        </p:anim>
                                        <p:anim calcmode="lin" valueType="num">
                                          <p:cBhvr>
                                            <p:cTn id="25" dur="675" decel="100000" fill="hold"/>
                                            <p:tgtEl>
                                              <p:spTgt spid="63"/>
                                            </p:tgtEl>
                                            <p:attrNameLst>
                                              <p:attrName>ppt_y</p:attrName>
                                            </p:attrNameLst>
                                          </p:cBhvr>
                                          <p:tavLst>
                                            <p:tav tm="0">
                                              <p:val>
                                                <p:strVal val="#ppt_y+1"/>
                                              </p:val>
                                            </p:tav>
                                            <p:tav tm="100000">
                                              <p:val>
                                                <p:strVal val="#ppt_y-.03"/>
                                              </p:val>
                                            </p:tav>
                                          </p:tavLst>
                                        </p:anim>
                                        <p:anim calcmode="lin" valueType="num">
                                          <p:cBhvr>
                                            <p:cTn id="26" dur="75" accel="100000" fill="hold">
                                              <p:stCondLst>
                                                <p:cond delay="675"/>
                                              </p:stCondLst>
                                            </p:cTn>
                                            <p:tgtEl>
                                              <p:spTgt spid="6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099" y="2946258"/>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感谢聆听</a:t>
            </a:r>
            <a:endPar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Tree>
    <p:extLst>
      <p:ext uri="{BB962C8B-B14F-4D97-AF65-F5344CB8AC3E}">
        <p14:creationId xmlns:p14="http://schemas.microsoft.com/office/powerpoint/2010/main" val="2036029625"/>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单圆角矩形 3"/>
          <p:cNvSpPr/>
          <p:nvPr/>
        </p:nvSpPr>
        <p:spPr>
          <a:xfrm flipV="1">
            <a:off x="5667375" y="701110"/>
            <a:ext cx="5649915" cy="5307012"/>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单圆角矩形 4"/>
          <p:cNvSpPr/>
          <p:nvPr/>
        </p:nvSpPr>
        <p:spPr>
          <a:xfrm flipH="1">
            <a:off x="4732707" y="1701947"/>
            <a:ext cx="5822841" cy="890022"/>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400" dirty="0">
                <a:latin typeface="微软雅黑" pitchFamily="34" charset="-122"/>
                <a:ea typeface="微软雅黑" pitchFamily="34" charset="-122"/>
              </a:rPr>
              <a:t>选题介绍</a:t>
            </a:r>
            <a:endParaRPr lang="zh-CN" altLang="en-US" sz="1200" spc="-100" dirty="0">
              <a:latin typeface="微软雅黑" pitchFamily="34" charset="-122"/>
              <a:ea typeface="微软雅黑" pitchFamily="34" charset="-122"/>
            </a:endParaRPr>
          </a:p>
        </p:txBody>
      </p:sp>
      <p:grpSp>
        <p:nvGrpSpPr>
          <p:cNvPr id="16" name="组合 15"/>
          <p:cNvGrpSpPr/>
          <p:nvPr/>
        </p:nvGrpSpPr>
        <p:grpSpPr>
          <a:xfrm>
            <a:off x="10347130" y="5029201"/>
            <a:ext cx="1255597" cy="977724"/>
            <a:chOff x="10318555" y="4914901"/>
            <a:chExt cx="1255597" cy="977724"/>
          </a:xfrm>
        </p:grpSpPr>
        <p:sp>
          <p:nvSpPr>
            <p:cNvPr id="8" name="椭圆 7"/>
            <p:cNvSpPr/>
            <p:nvPr/>
          </p:nvSpPr>
          <p:spPr>
            <a:xfrm>
              <a:off x="10318555" y="4914901"/>
              <a:ext cx="971342" cy="971342"/>
            </a:xfrm>
            <a:prstGeom prst="ellipse">
              <a:avLst/>
            </a:prstGeom>
            <a:solidFill>
              <a:srgbClr val="002060"/>
            </a:solidFill>
            <a:ln w="12700">
              <a:noFill/>
            </a:ln>
            <a:effectLst/>
          </p:spPr>
          <p:txBody>
            <a:bodyPr wrap="square" rtlCol="0" anchor="ctr">
              <a:spAutoFit/>
            </a:bodyPr>
            <a:lstStyle/>
            <a:p>
              <a:pPr algn="ctr"/>
              <a:endParaRPr lang="zh-CN" altLang="en-US" sz="1600" b="1" dirty="0">
                <a:solidFill>
                  <a:schemeClr val="bg1"/>
                </a:solidFill>
                <a:latin typeface="微软雅黑" pitchFamily="34" charset="-122"/>
                <a:ea typeface="微软雅黑" pitchFamily="34" charset="-122"/>
                <a:cs typeface="Lao UI" pitchFamily="34" charset="0"/>
              </a:endParaRPr>
            </a:p>
          </p:txBody>
        </p:sp>
        <p:sp>
          <p:nvSpPr>
            <p:cNvPr id="9" name="TextBox 8"/>
            <p:cNvSpPr txBox="1"/>
            <p:nvPr/>
          </p:nvSpPr>
          <p:spPr>
            <a:xfrm>
              <a:off x="10526973" y="4969295"/>
              <a:ext cx="1047179" cy="923330"/>
            </a:xfrm>
            <a:prstGeom prst="rect">
              <a:avLst/>
            </a:prstGeom>
            <a:noFill/>
          </p:spPr>
          <p:txBody>
            <a:bodyPr wrap="square" rtlCol="0">
              <a:spAutoFit/>
            </a:bodyPr>
            <a:lstStyle/>
            <a:p>
              <a:r>
                <a:rPr lang="en-US" altLang="zh-CN" sz="5400" b="1" dirty="0">
                  <a:solidFill>
                    <a:schemeClr val="bg1"/>
                  </a:solidFill>
                  <a:latin typeface="微软雅黑" panose="020B0503020204020204" pitchFamily="34" charset="-122"/>
                  <a:ea typeface="微软雅黑" panose="020B0503020204020204" pitchFamily="34" charset="-122"/>
                </a:rPr>
                <a:t>1</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grpSp>
      <p:cxnSp>
        <p:nvCxnSpPr>
          <p:cNvPr id="11" name="直接连接符 10"/>
          <p:cNvCxnSpPr/>
          <p:nvPr/>
        </p:nvCxnSpPr>
        <p:spPr>
          <a:xfrm>
            <a:off x="460905" y="603372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480120" y="3725900"/>
            <a:ext cx="3203249" cy="2072027"/>
            <a:chOff x="480120" y="4242235"/>
            <a:chExt cx="2459290" cy="1590796"/>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20" y="4242235"/>
              <a:ext cx="1793776" cy="1345332"/>
            </a:xfrm>
            <a:prstGeom prst="rect">
              <a:avLst/>
            </a:prstGeom>
          </p:spPr>
        </p:pic>
        <p:sp>
          <p:nvSpPr>
            <p:cNvPr id="19" name="TextBox 18"/>
            <p:cNvSpPr txBox="1"/>
            <p:nvPr/>
          </p:nvSpPr>
          <p:spPr>
            <a:xfrm>
              <a:off x="748046" y="5449445"/>
              <a:ext cx="2191364" cy="383586"/>
            </a:xfrm>
            <a:prstGeom prst="rect">
              <a:avLst/>
            </a:prstGeom>
            <a:noFill/>
          </p:spPr>
          <p:txBody>
            <a:bodyPr wrap="square">
              <a:spAutoFit/>
            </a:bodyPr>
            <a:lstStyle/>
            <a:p>
              <a:pPr fontAlgn="auto">
                <a:lnSpc>
                  <a:spcPct val="150000"/>
                </a:lnSpc>
                <a:spcBef>
                  <a:spcPts val="0"/>
                </a:spcBef>
                <a:spcAft>
                  <a:spcPts val="0"/>
                </a:spcAft>
                <a:defRPr/>
              </a:pPr>
              <a:endParaRPr lang="en-US" altLang="zh-CN" sz="2000" dirty="0">
                <a:solidFill>
                  <a:schemeClr val="tx1">
                    <a:lumMod val="85000"/>
                    <a:lumOff val="15000"/>
                  </a:schemeClr>
                </a:solidFill>
                <a:latin typeface="微软雅黑" pitchFamily="34" charset="-122"/>
                <a:ea typeface="微软雅黑" pitchFamily="34" charset="-122"/>
              </a:endParaRPr>
            </a:p>
          </p:txBody>
        </p:sp>
      </p:grpSp>
      <p:sp>
        <p:nvSpPr>
          <p:cNvPr id="2" name="文本框 1">
            <a:extLst>
              <a:ext uri="{FF2B5EF4-FFF2-40B4-BE49-F238E27FC236}">
                <a16:creationId xmlns:a16="http://schemas.microsoft.com/office/drawing/2014/main" id="{5C3E93C0-909F-4CCD-AD7D-4D682D1F195B}"/>
              </a:ext>
            </a:extLst>
          </p:cNvPr>
          <p:cNvSpPr txBox="1"/>
          <p:nvPr/>
        </p:nvSpPr>
        <p:spPr>
          <a:xfrm>
            <a:off x="7124279" y="2967335"/>
            <a:ext cx="4923398" cy="461665"/>
          </a:xfrm>
          <a:prstGeom prst="rect">
            <a:avLst/>
          </a:prstGeom>
          <a:noFill/>
        </p:spPr>
        <p:txBody>
          <a:bodyPr wrap="square" rtlCol="0">
            <a:spAutoFit/>
          </a:bodyPr>
          <a:lstStyle/>
          <a:p>
            <a:r>
              <a:rPr lang="zh-CN" altLang="en-US" sz="2400" b="0" i="0" dirty="0">
                <a:effectLst/>
                <a:latin typeface="Avenir"/>
              </a:rPr>
              <a:t>室内用户运动时序数据分类</a:t>
            </a:r>
            <a:endParaRPr lang="zh-CN" altLang="en-US" sz="2400" dirty="0"/>
          </a:p>
        </p:txBody>
      </p:sp>
    </p:spTree>
    <p:extLst>
      <p:ext uri="{BB962C8B-B14F-4D97-AF65-F5344CB8AC3E}">
        <p14:creationId xmlns:p14="http://schemas.microsoft.com/office/powerpoint/2010/main" val="1109665019"/>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16"/>
                                            </p:tgtEl>
                                            <p:attrNameLst>
                                              <p:attrName>ppt_x</p:attrName>
                                              <p:attrName>ppt_y</p:attrName>
                                            </p:attrNameLst>
                                          </p:cBhvr>
                                          <p:rCtr x="13" y="59931"/>
                                        </p:animMotion>
                                      </p:childTnLst>
                                    </p:cTn>
                                  </p:par>
                                </p:childTnLst>
                              </p:cTn>
                            </p:par>
                            <p:par>
                              <p:cTn id="9" fill="hold">
                                <p:stCondLst>
                                  <p:cond delay="6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fill="hold" grpId="1" nodeType="withEffect" p14:presetBounceEnd="64000">
                                      <p:stCondLst>
                                        <p:cond delay="0"/>
                                      </p:stCondLst>
                                      <p:childTnLst>
                                        <p:animMotion origin="layout" path="M -0.8792 3.7037E-7 L -1.55168E-6 3.7037E-7 " pathEditMode="relative" rAng="0" ptsTypes="AA" p14:bounceEnd="64000">
                                          <p:cBhvr>
                                            <p:cTn id="14" dur="500" fill="hold"/>
                                            <p:tgtEl>
                                              <p:spTgt spid="5"/>
                                            </p:tgtEl>
                                            <p:attrNameLst>
                                              <p:attrName>ppt_x</p:attrName>
                                              <p:attrName>ppt_y</p:attrName>
                                            </p:attrNameLst>
                                          </p:cBhvr>
                                          <p:rCtr x="4396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16"/>
                                            </p:tgtEl>
                                            <p:attrNameLst>
                                              <p:attrName>ppt_x</p:attrName>
                                              <p:attrName>ppt_y</p:attrName>
                                            </p:attrNameLst>
                                          </p:cBhvr>
                                          <p:rCtr x="13" y="59931"/>
                                        </p:animMotion>
                                      </p:childTnLst>
                                    </p:cTn>
                                  </p:par>
                                </p:childTnLst>
                              </p:cTn>
                            </p:par>
                            <p:par>
                              <p:cTn id="9" fill="hold">
                                <p:stCondLst>
                                  <p:cond delay="6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fill="hold" grpId="1" nodeType="withEffect">
                                      <p:stCondLst>
                                        <p:cond delay="0"/>
                                      </p:stCondLst>
                                      <p:childTnLst>
                                        <p:animMotion origin="layout" path="M -0.8792 3.7037E-7 L -1.55168E-6 3.7037E-7 " pathEditMode="relative" rAng="0" ptsTypes="AA">
                                          <p:cBhvr>
                                            <p:cTn id="14" dur="500" fill="hold"/>
                                            <p:tgtEl>
                                              <p:spTgt spid="5"/>
                                            </p:tgtEl>
                                            <p:attrNameLst>
                                              <p:attrName>ppt_x</p:attrName>
                                              <p:attrName>ppt_y</p:attrName>
                                            </p:attrNameLst>
                                          </p:cBhvr>
                                          <p:rCtr x="43960" y="0"/>
                                        </p:animMotion>
                                      </p:childTnLst>
                                    </p:cTn>
                                  </p:par>
                                </p:childTnLst>
                              </p:cTn>
                            </p:par>
                            <p:par>
                              <p:cTn id="15" fill="hold">
                                <p:stCondLst>
                                  <p:cond delay="1100"/>
                                </p:stCondLst>
                                <p:childTnLst>
                                  <p:par>
                                    <p:cTn id="16" presetID="52"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Scale>
                                          <p:cBhvr>
                                            <p:cTn id="18"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6"/>
                                            </p:tgtEl>
                                            <p:attrNameLst>
                                              <p:attrName>ppt_x</p:attrName>
                                              <p:attrName>ppt_y</p:attrName>
                                            </p:attrNameLst>
                                          </p:cBhvr>
                                        </p:animMotion>
                                        <p:animEffect transition="in" filter="fade">
                                          <p:cBhvr>
                                            <p:cTn id="20" dur="1000"/>
                                            <p:tgtEl>
                                              <p:spTgt spid="6"/>
                                            </p:tgtEl>
                                          </p:cBhvr>
                                        </p:animEffect>
                                      </p:childTnLst>
                                    </p:cTn>
                                  </p:par>
                                  <p:par>
                                    <p:cTn id="21" presetID="52" presetClass="entr" presetSubtype="0" fill="hold" grpId="0" nodeType="withEffect">
                                      <p:stCondLst>
                                        <p:cond delay="200"/>
                                      </p:stCondLst>
                                      <p:iterate type="lt">
                                        <p:tmPct val="0"/>
                                      </p:iterate>
                                      <p:childTnLst>
                                        <p:set>
                                          <p:cBhvr>
                                            <p:cTn id="22" dur="1" fill="hold">
                                              <p:stCondLst>
                                                <p:cond delay="0"/>
                                              </p:stCondLst>
                                            </p:cTn>
                                            <p:tgtEl>
                                              <p:spTgt spid="17"/>
                                            </p:tgtEl>
                                            <p:attrNameLst>
                                              <p:attrName>style.visibility</p:attrName>
                                            </p:attrNameLst>
                                          </p:cBhvr>
                                          <p:to>
                                            <p:strVal val="visible"/>
                                          </p:to>
                                        </p:set>
                                        <p:animScale>
                                          <p:cBhvr>
                                            <p:cTn id="23"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17"/>
                                            </p:tgtEl>
                                            <p:attrNameLst>
                                              <p:attrName>ppt_x</p:attrName>
                                              <p:attrName>ppt_y</p:attrName>
                                            </p:attrNameLst>
                                          </p:cBhvr>
                                        </p:animMotion>
                                        <p:animEffect transition="in" filter="fade">
                                          <p:cBhvr>
                                            <p:cTn id="25"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17"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7" cy="508973"/>
            <a:chOff x="0" y="543361"/>
            <a:chExt cx="3370217" cy="50897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551543" y="590669"/>
              <a:ext cx="2818674"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1.</a:t>
              </a:r>
              <a:r>
                <a:rPr lang="zh-CN" altLang="en-US" sz="2400" dirty="0">
                  <a:solidFill>
                    <a:schemeClr val="bg1"/>
                  </a:solidFill>
                  <a:latin typeface="微软雅黑" panose="020B0503020204020204" pitchFamily="34" charset="-122"/>
                  <a:ea typeface="微软雅黑" panose="020B0503020204020204" pitchFamily="34" charset="-122"/>
                </a:rPr>
                <a:t>选题介绍</a:t>
              </a: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圆角矩形 17"/>
          <p:cNvSpPr/>
          <p:nvPr/>
        </p:nvSpPr>
        <p:spPr bwMode="auto">
          <a:xfrm>
            <a:off x="2538252" y="2136521"/>
            <a:ext cx="7146926" cy="3600400"/>
          </a:xfrm>
          <a:prstGeom prst="roundRect">
            <a:avLst>
              <a:gd name="adj" fmla="val 7635"/>
            </a:avLst>
          </a:prstGeom>
          <a:gradFill flip="none" rotWithShape="1">
            <a:gsLst>
              <a:gs pos="50000">
                <a:sysClr val="window" lastClr="FFFFFF">
                  <a:lumMod val="95000"/>
                </a:sysClr>
              </a:gs>
              <a:gs pos="100000">
                <a:sysClr val="window" lastClr="FFFFFF">
                  <a:lumMod val="75000"/>
                </a:sysClr>
              </a:gs>
            </a:gsLst>
            <a:lin ang="2700000" scaled="1"/>
            <a:tileRect/>
          </a:gradFill>
          <a:ln w="38100" cap="flat" cmpd="sng" algn="ctr">
            <a:solidFill>
              <a:srgbClr val="002060"/>
            </a:solidFill>
            <a:prstDash val="solid"/>
          </a:ln>
          <a:effectLst>
            <a:outerShdw blurRad="225425" dist="38100" dir="5220000" algn="ctr">
              <a:srgbClr val="000000">
                <a:alpha val="33000"/>
              </a:srgbClr>
            </a:outerShdw>
          </a:effectLst>
          <a:scene3d>
            <a:camera prst="orthographicFront"/>
            <a:lightRig rig="flat" dir="t"/>
          </a:scene3d>
          <a:sp3d contourW="19050">
            <a:bevelT w="127000" prst="convex"/>
            <a:bevelB w="0" h="0"/>
            <a:contourClr>
              <a:sysClr val="window" lastClr="FFFFFF"/>
            </a:contourClr>
          </a:sp3d>
        </p:spPr>
        <p:txBody>
          <a:bodyPr lIns="91418" tIns="45709" rIns="91418" bIns="45709" anchor="ctr">
            <a:sp3d/>
          </a:bodyPr>
          <a:lstStyle/>
          <a:p>
            <a:pPr marL="0" marR="0" lvl="2" indent="-369798" algn="ctr" defTabSz="1283974" eaLnBrk="0" fontAlgn="ctr" latinLnBrk="0" hangingPunct="0">
              <a:lnSpc>
                <a:spcPct val="100000"/>
              </a:lnSpc>
              <a:spcBef>
                <a:spcPts val="0"/>
              </a:spcBef>
              <a:spcAft>
                <a:spcPts val="0"/>
              </a:spcAft>
              <a:buClr>
                <a:srgbClr val="FF0000"/>
              </a:buClr>
              <a:buSzPct val="70000"/>
              <a:buFont typeface="Wingdings" pitchFamily="2" charset="2"/>
              <a:buChar char="n"/>
              <a:tabLst>
                <a:tab pos="136492" algn="l"/>
              </a:tabLst>
              <a:defRPr/>
            </a:pPr>
            <a:endParaRPr kumimoji="0" lang="zh-CN" altLang="en-US" sz="14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19" name="TextBox 61"/>
          <p:cNvSpPr txBox="1">
            <a:spLocks noChangeArrowheads="1"/>
          </p:cNvSpPr>
          <p:nvPr/>
        </p:nvSpPr>
        <p:spPr bwMode="auto">
          <a:xfrm>
            <a:off x="2748697" y="2724318"/>
            <a:ext cx="6921500" cy="2308302"/>
          </a:xfrm>
          <a:prstGeom prst="rect">
            <a:avLst/>
          </a:prstGeom>
          <a:noFill/>
          <a:ln w="9525">
            <a:noFill/>
            <a:miter lim="800000"/>
            <a:headEnd/>
            <a:tailEnd/>
          </a:ln>
        </p:spPr>
        <p:txBody>
          <a:bodyPr lIns="91418" tIns="45709" rIns="91418" bIns="45709">
            <a:spAutoFit/>
          </a:bodyPr>
          <a:lstStyle/>
          <a:p>
            <a:r>
              <a:rPr lang="zh-CN" altLang="en-US" dirty="0"/>
              <a:t>         随着数据量的不断积累，海量时序信息的处理需求日益凸显。作为时间序列数据分析中的重要任务之一，时间序列分类应用广泛且多样。时间序列分类旨在赋予序列某个离散标记。传统特征提取算法使用时间序列中的统计信息作为分类的依据。近年来，基于深度学习的时序分类取得了较大进展。基于端到端的特征提取方式，深度学习可以避免繁琐的人工特征设计。如何对时间序列中进行有效的分类</a:t>
            </a:r>
            <a:r>
              <a:rPr lang="en-US" altLang="zh-CN" dirty="0"/>
              <a:t>,</a:t>
            </a:r>
            <a:r>
              <a:rPr lang="zh-CN" altLang="en-US" dirty="0"/>
              <a:t>从繁芜丛杂的数据集中将具有某种特定形态的序列归属到同一个集合，对于学术研究及工业应用具有重要意义。</a:t>
            </a:r>
            <a:endParaRPr lang="en-US" altLang="zh-CN" dirty="0">
              <a:solidFill>
                <a:schemeClr val="tx1">
                  <a:lumMod val="65000"/>
                  <a:lumOff val="35000"/>
                </a:schemeClr>
              </a:solidFill>
              <a:latin typeface="微软雅黑" pitchFamily="34" charset="-122"/>
              <a:ea typeface="微软雅黑" pitchFamily="34" charset="-122"/>
            </a:endParaRPr>
          </a:p>
        </p:txBody>
      </p:sp>
      <p:sp>
        <p:nvSpPr>
          <p:cNvPr id="20" name="AutoShape 3"/>
          <p:cNvSpPr>
            <a:spLocks noChangeArrowheads="1"/>
          </p:cNvSpPr>
          <p:nvPr/>
        </p:nvSpPr>
        <p:spPr bwMode="auto">
          <a:xfrm>
            <a:off x="4845662" y="1524553"/>
            <a:ext cx="2553099" cy="900000"/>
          </a:xfrm>
          <a:prstGeom prst="rect">
            <a:avLst/>
          </a:prstGeom>
          <a:gradFill flip="none" rotWithShape="1">
            <a:gsLst>
              <a:gs pos="0">
                <a:srgbClr val="0070C0"/>
              </a:gs>
              <a:gs pos="90000">
                <a:srgbClr val="00206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AFEAFF"/>
            </a:contourClr>
          </a:sp3d>
        </p:spPr>
        <p:txBody>
          <a:bodyPr lIns="91418" tIns="45709" rIns="91418" bIns="45709" anchor="ctr">
            <a:sp3d/>
          </a:bodyPr>
          <a:lstStyle/>
          <a:p>
            <a:pPr algn="ctr" fontAlgn="auto">
              <a:spcBef>
                <a:spcPts val="0"/>
              </a:spcBef>
              <a:spcAft>
                <a:spcPts val="0"/>
              </a:spcAft>
              <a:defRPr/>
            </a:pPr>
            <a:r>
              <a:rPr lang="zh-CN" altLang="en-US" sz="2000" dirty="0">
                <a:solidFill>
                  <a:schemeClr val="bg1"/>
                </a:solidFill>
                <a:latin typeface="微软雅黑" pitchFamily="34" charset="-122"/>
                <a:ea typeface="微软雅黑" pitchFamily="34" charset="-122"/>
              </a:rPr>
              <a:t>选题介绍</a:t>
            </a:r>
            <a:endParaRPr lang="zh-CN" altLang="en-US" sz="800" spc="-1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446507028"/>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42"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par>
                              <p:cTn id="20" fill="hold">
                                <p:stCondLst>
                                  <p:cond delay="1250"/>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42"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par>
                              <p:cTn id="20" fill="hold">
                                <p:stCondLst>
                                  <p:cond delay="1250"/>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7" cy="508973"/>
            <a:chOff x="0" y="543361"/>
            <a:chExt cx="3370217" cy="50897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551543" y="590669"/>
              <a:ext cx="2818674" cy="461665"/>
            </a:xfrm>
            <a:prstGeom prst="rect">
              <a:avLst/>
            </a:prstGeom>
            <a:noFill/>
          </p:spPr>
          <p:txBody>
            <a:bodyPr wrap="square" rtlCol="0">
              <a:spAutoFit/>
            </a:bodyPr>
            <a:lstStyle/>
            <a:p>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圆角矩形 17"/>
          <p:cNvSpPr/>
          <p:nvPr/>
        </p:nvSpPr>
        <p:spPr bwMode="auto">
          <a:xfrm>
            <a:off x="2538252" y="2136521"/>
            <a:ext cx="7146926" cy="3600400"/>
          </a:xfrm>
          <a:prstGeom prst="roundRect">
            <a:avLst>
              <a:gd name="adj" fmla="val 7635"/>
            </a:avLst>
          </a:prstGeom>
          <a:gradFill flip="none" rotWithShape="1">
            <a:gsLst>
              <a:gs pos="50000">
                <a:sysClr val="window" lastClr="FFFFFF">
                  <a:lumMod val="95000"/>
                </a:sysClr>
              </a:gs>
              <a:gs pos="100000">
                <a:sysClr val="window" lastClr="FFFFFF">
                  <a:lumMod val="75000"/>
                </a:sysClr>
              </a:gs>
            </a:gsLst>
            <a:lin ang="2700000" scaled="1"/>
            <a:tileRect/>
          </a:gradFill>
          <a:ln w="38100" cap="flat" cmpd="sng" algn="ctr">
            <a:solidFill>
              <a:srgbClr val="002060"/>
            </a:solidFill>
            <a:prstDash val="solid"/>
          </a:ln>
          <a:effectLst>
            <a:outerShdw blurRad="225425" dist="38100" dir="5220000" algn="ctr">
              <a:srgbClr val="000000">
                <a:alpha val="33000"/>
              </a:srgbClr>
            </a:outerShdw>
          </a:effectLst>
          <a:scene3d>
            <a:camera prst="orthographicFront"/>
            <a:lightRig rig="flat" dir="t"/>
          </a:scene3d>
          <a:sp3d contourW="19050">
            <a:bevelT w="127000" prst="convex"/>
            <a:bevelB w="0" h="0"/>
            <a:contourClr>
              <a:sysClr val="window" lastClr="FFFFFF"/>
            </a:contourClr>
          </a:sp3d>
        </p:spPr>
        <p:txBody>
          <a:bodyPr lIns="91418" tIns="45709" rIns="91418" bIns="45709" anchor="ctr">
            <a:sp3d/>
          </a:bodyPr>
          <a:lstStyle/>
          <a:p>
            <a:pPr marL="0" marR="0" lvl="2" indent="-369798" algn="ctr" defTabSz="1283974" eaLnBrk="0" fontAlgn="ctr" latinLnBrk="0" hangingPunct="0">
              <a:lnSpc>
                <a:spcPct val="100000"/>
              </a:lnSpc>
              <a:spcBef>
                <a:spcPts val="0"/>
              </a:spcBef>
              <a:spcAft>
                <a:spcPts val="0"/>
              </a:spcAft>
              <a:buClr>
                <a:srgbClr val="FF0000"/>
              </a:buClr>
              <a:buSzPct val="70000"/>
              <a:buFont typeface="Wingdings" pitchFamily="2" charset="2"/>
              <a:buChar char="n"/>
              <a:tabLst>
                <a:tab pos="136492" algn="l"/>
              </a:tabLst>
              <a:defRPr/>
            </a:pPr>
            <a:endParaRPr kumimoji="0" lang="zh-CN" altLang="en-US" sz="14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19" name="TextBox 61"/>
          <p:cNvSpPr txBox="1">
            <a:spLocks noChangeArrowheads="1"/>
          </p:cNvSpPr>
          <p:nvPr/>
        </p:nvSpPr>
        <p:spPr bwMode="auto">
          <a:xfrm>
            <a:off x="2748697" y="2724318"/>
            <a:ext cx="6921500" cy="923307"/>
          </a:xfrm>
          <a:prstGeom prst="rect">
            <a:avLst/>
          </a:prstGeom>
          <a:noFill/>
          <a:ln w="9525">
            <a:noFill/>
            <a:miter lim="800000"/>
            <a:headEnd/>
            <a:tailEnd/>
          </a:ln>
        </p:spPr>
        <p:txBody>
          <a:bodyPr lIns="91418" tIns="45709" rIns="91418" bIns="45709">
            <a:spAutoFit/>
          </a:bodyPr>
          <a:lstStyle/>
          <a:p>
            <a:r>
              <a:rPr lang="zh-CN" altLang="en-US" dirty="0"/>
              <a:t>基于上述实际需求以及深度学习的进展，本次训练赛旨在构建通用的时间序列分类算法。通过本赛题建立准确的时间序列分类模型，希望大家探索更为鲁棒的时序特征表述方法。</a:t>
            </a:r>
            <a:endParaRPr lang="en-US" altLang="zh-CN" dirty="0">
              <a:solidFill>
                <a:schemeClr val="tx1">
                  <a:lumMod val="65000"/>
                  <a:lumOff val="35000"/>
                </a:schemeClr>
              </a:solidFill>
              <a:latin typeface="微软雅黑" pitchFamily="34" charset="-122"/>
              <a:ea typeface="微软雅黑" pitchFamily="34" charset="-122"/>
            </a:endParaRPr>
          </a:p>
        </p:txBody>
      </p:sp>
      <p:sp>
        <p:nvSpPr>
          <p:cNvPr id="20" name="AutoShape 3"/>
          <p:cNvSpPr>
            <a:spLocks noChangeArrowheads="1"/>
          </p:cNvSpPr>
          <p:nvPr/>
        </p:nvSpPr>
        <p:spPr bwMode="auto">
          <a:xfrm>
            <a:off x="4845662" y="1524553"/>
            <a:ext cx="2553099" cy="900000"/>
          </a:xfrm>
          <a:prstGeom prst="rect">
            <a:avLst/>
          </a:prstGeom>
          <a:gradFill flip="none" rotWithShape="1">
            <a:gsLst>
              <a:gs pos="0">
                <a:srgbClr val="0070C0"/>
              </a:gs>
              <a:gs pos="90000">
                <a:srgbClr val="00206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AFEAFF"/>
            </a:contourClr>
          </a:sp3d>
        </p:spPr>
        <p:txBody>
          <a:bodyPr lIns="91418" tIns="45709" rIns="91418" bIns="45709" anchor="ctr">
            <a:sp3d/>
          </a:bodyPr>
          <a:lstStyle/>
          <a:p>
            <a:pPr algn="ctr" fontAlgn="auto">
              <a:spcBef>
                <a:spcPts val="0"/>
              </a:spcBef>
              <a:spcAft>
                <a:spcPts val="0"/>
              </a:spcAft>
              <a:defRPr/>
            </a:pPr>
            <a:r>
              <a:rPr lang="zh-CN" altLang="en-US" sz="2000" b="1" dirty="0">
                <a:solidFill>
                  <a:schemeClr val="bg1"/>
                </a:solidFill>
              </a:rPr>
              <a:t>任务</a:t>
            </a:r>
            <a:endParaRPr lang="zh-CN" altLang="en-US" sz="800" spc="-1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211677270"/>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42"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par>
                              <p:cTn id="20" fill="hold">
                                <p:stCondLst>
                                  <p:cond delay="1250"/>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42"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par>
                              <p:cTn id="20" fill="hold">
                                <p:stCondLst>
                                  <p:cond delay="1250"/>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单圆角矩形 3"/>
          <p:cNvSpPr/>
          <p:nvPr/>
        </p:nvSpPr>
        <p:spPr>
          <a:xfrm flipV="1">
            <a:off x="5667375" y="701110"/>
            <a:ext cx="5649915" cy="5307012"/>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单圆角矩形 4"/>
          <p:cNvSpPr/>
          <p:nvPr/>
        </p:nvSpPr>
        <p:spPr>
          <a:xfrm flipH="1">
            <a:off x="4732707" y="1701947"/>
            <a:ext cx="5822841" cy="890022"/>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400" dirty="0">
                <a:latin typeface="微软雅黑" pitchFamily="34" charset="-122"/>
                <a:ea typeface="微软雅黑" pitchFamily="34" charset="-122"/>
              </a:rPr>
              <a:t>数据集介绍</a:t>
            </a:r>
            <a:endParaRPr lang="zh-CN" altLang="en-US" sz="1200" spc="-100" dirty="0">
              <a:latin typeface="微软雅黑" pitchFamily="34" charset="-122"/>
              <a:ea typeface="微软雅黑" pitchFamily="34" charset="-122"/>
            </a:endParaRPr>
          </a:p>
        </p:txBody>
      </p:sp>
      <p:cxnSp>
        <p:nvCxnSpPr>
          <p:cNvPr id="11" name="直接连接符 10"/>
          <p:cNvCxnSpPr/>
          <p:nvPr/>
        </p:nvCxnSpPr>
        <p:spPr>
          <a:xfrm>
            <a:off x="460905" y="603372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480120" y="3725900"/>
            <a:ext cx="3203249" cy="2072027"/>
            <a:chOff x="480120" y="4242235"/>
            <a:chExt cx="2459290" cy="1590796"/>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20" y="4242235"/>
              <a:ext cx="1793776" cy="1345332"/>
            </a:xfrm>
            <a:prstGeom prst="rect">
              <a:avLst/>
            </a:prstGeom>
          </p:spPr>
        </p:pic>
        <p:sp>
          <p:nvSpPr>
            <p:cNvPr id="19" name="TextBox 18"/>
            <p:cNvSpPr txBox="1"/>
            <p:nvPr/>
          </p:nvSpPr>
          <p:spPr>
            <a:xfrm>
              <a:off x="748046" y="5449445"/>
              <a:ext cx="2191364" cy="383586"/>
            </a:xfrm>
            <a:prstGeom prst="rect">
              <a:avLst/>
            </a:prstGeom>
            <a:noFill/>
          </p:spPr>
          <p:txBody>
            <a:bodyPr wrap="square">
              <a:spAutoFit/>
            </a:bodyPr>
            <a:lstStyle/>
            <a:p>
              <a:pPr fontAlgn="auto">
                <a:lnSpc>
                  <a:spcPct val="150000"/>
                </a:lnSpc>
                <a:spcBef>
                  <a:spcPts val="0"/>
                </a:spcBef>
                <a:spcAft>
                  <a:spcPts val="0"/>
                </a:spcAft>
                <a:defRPr/>
              </a:pPr>
              <a:endParaRPr lang="en-US" altLang="zh-CN" sz="2000" dirty="0">
                <a:solidFill>
                  <a:schemeClr val="tx1">
                    <a:lumMod val="85000"/>
                    <a:lumOff val="15000"/>
                  </a:schemeClr>
                </a:solidFill>
                <a:latin typeface="微软雅黑" pitchFamily="34" charset="-122"/>
                <a:ea typeface="微软雅黑" pitchFamily="34" charset="-122"/>
              </a:endParaRPr>
            </a:p>
          </p:txBody>
        </p:sp>
      </p:grpSp>
      <p:sp>
        <p:nvSpPr>
          <p:cNvPr id="2" name="文本框 1">
            <a:extLst>
              <a:ext uri="{FF2B5EF4-FFF2-40B4-BE49-F238E27FC236}">
                <a16:creationId xmlns:a16="http://schemas.microsoft.com/office/drawing/2014/main" id="{5C3E93C0-909F-4CCD-AD7D-4D682D1F195B}"/>
              </a:ext>
            </a:extLst>
          </p:cNvPr>
          <p:cNvSpPr txBox="1"/>
          <p:nvPr/>
        </p:nvSpPr>
        <p:spPr>
          <a:xfrm>
            <a:off x="7124279" y="2967335"/>
            <a:ext cx="4923398" cy="461665"/>
          </a:xfrm>
          <a:prstGeom prst="rect">
            <a:avLst/>
          </a:prstGeom>
          <a:noFill/>
        </p:spPr>
        <p:txBody>
          <a:bodyPr wrap="square" rtlCol="0">
            <a:spAutoFit/>
          </a:bodyPr>
          <a:lstStyle/>
          <a:p>
            <a:r>
              <a:rPr lang="zh-CN" altLang="en-US" sz="2400" b="0" i="0" dirty="0">
                <a:effectLst/>
                <a:latin typeface="Avenir"/>
              </a:rPr>
              <a:t>室内用户运动时序数据分类</a:t>
            </a:r>
            <a:endParaRPr lang="zh-CN" altLang="en-US" sz="2400" dirty="0"/>
          </a:p>
        </p:txBody>
      </p:sp>
    </p:spTree>
    <p:extLst>
      <p:ext uri="{BB962C8B-B14F-4D97-AF65-F5344CB8AC3E}">
        <p14:creationId xmlns:p14="http://schemas.microsoft.com/office/powerpoint/2010/main" val="1524621093"/>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63" presetClass="path" presetSubtype="0" accel="50000" fill="hold" grpId="1" nodeType="withEffect" p14:presetBounceEnd="64000">
                                      <p:stCondLst>
                                        <p:cond delay="0"/>
                                      </p:stCondLst>
                                      <p:childTnLst>
                                        <p:animMotion origin="layout" path="M -0.8792 3.7037E-7 L -1.55168E-6 3.7037E-7 " pathEditMode="relative" rAng="0" ptsTypes="AA" p14:bounceEnd="64000">
                                          <p:cBhvr>
                                            <p:cTn id="9" dur="500" fill="hold"/>
                                            <p:tgtEl>
                                              <p:spTgt spid="5"/>
                                            </p:tgtEl>
                                            <p:attrNameLst>
                                              <p:attrName>ppt_x</p:attrName>
                                              <p:attrName>ppt_y</p:attrName>
                                            </p:attrNameLst>
                                          </p:cBhvr>
                                          <p:rCtr x="4396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63" presetClass="path" presetSubtype="0" accel="50000" fill="hold" grpId="1" nodeType="withEffect">
                                      <p:stCondLst>
                                        <p:cond delay="0"/>
                                      </p:stCondLst>
                                      <p:childTnLst>
                                        <p:animMotion origin="layout" path="M -0.8792 3.7037E-7 L -1.55168E-6 3.7037E-7 " pathEditMode="relative" rAng="0" ptsTypes="AA">
                                          <p:cBhvr>
                                            <p:cTn id="9" dur="500" fill="hold"/>
                                            <p:tgtEl>
                                              <p:spTgt spid="5"/>
                                            </p:tgtEl>
                                            <p:attrNameLst>
                                              <p:attrName>ppt_x</p:attrName>
                                              <p:attrName>ppt_y</p:attrName>
                                            </p:attrNameLst>
                                          </p:cBhvr>
                                          <p:rCtr x="4396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7574423" y="3160435"/>
            <a:ext cx="1483395" cy="403317"/>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latin typeface="微软雅黑" panose="020B0503020204020204" pitchFamily="34" charset="-122"/>
                <a:ea typeface="微软雅黑" panose="020B0503020204020204" pitchFamily="34" charset="-122"/>
              </a:rPr>
              <a:t>输入文字</a:t>
            </a:r>
          </a:p>
        </p:txBody>
      </p:sp>
      <p:grpSp>
        <p:nvGrpSpPr>
          <p:cNvPr id="31" name="组合 30"/>
          <p:cNvGrpSpPr/>
          <p:nvPr/>
        </p:nvGrpSpPr>
        <p:grpSpPr>
          <a:xfrm>
            <a:off x="11550315" y="6507183"/>
            <a:ext cx="299785" cy="299785"/>
            <a:chOff x="11550315" y="6496550"/>
            <a:chExt cx="299785" cy="299785"/>
          </a:xfrm>
        </p:grpSpPr>
        <p:sp>
          <p:nvSpPr>
            <p:cNvPr id="32" name="椭圆 31"/>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a:off x="11640049" y="6556709"/>
              <a:ext cx="144379" cy="168442"/>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flipH="1">
            <a:off x="11055771" y="6507183"/>
            <a:ext cx="299785" cy="299785"/>
            <a:chOff x="11550315" y="6496550"/>
            <a:chExt cx="299785" cy="299785"/>
          </a:xfrm>
        </p:grpSpPr>
        <p:sp>
          <p:nvSpPr>
            <p:cNvPr id="35" name="椭圆 34"/>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右箭头 35"/>
            <p:cNvSpPr/>
            <p:nvPr/>
          </p:nvSpPr>
          <p:spPr>
            <a:xfrm>
              <a:off x="11640049" y="6556709"/>
              <a:ext cx="144379" cy="168442"/>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0" y="543361"/>
            <a:ext cx="3370216" cy="508973"/>
            <a:chOff x="0" y="543361"/>
            <a:chExt cx="3370216" cy="508973"/>
          </a:xfrm>
        </p:grpSpPr>
        <p:grpSp>
          <p:nvGrpSpPr>
            <p:cNvPr id="39" name="组合 38"/>
            <p:cNvGrpSpPr/>
            <p:nvPr/>
          </p:nvGrpSpPr>
          <p:grpSpPr>
            <a:xfrm>
              <a:off x="0" y="543361"/>
              <a:ext cx="3370216" cy="493479"/>
              <a:chOff x="0" y="288813"/>
              <a:chExt cx="3370216" cy="493479"/>
            </a:xfrm>
            <a:solidFill>
              <a:srgbClr val="131426"/>
            </a:solidFill>
          </p:grpSpPr>
          <p:sp>
            <p:nvSpPr>
              <p:cNvPr id="41" name="矩形 40"/>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文本框 3"/>
            <p:cNvSpPr txBox="1"/>
            <p:nvPr/>
          </p:nvSpPr>
          <p:spPr>
            <a:xfrm>
              <a:off x="557351" y="590669"/>
              <a:ext cx="2812865"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a:t>
              </a:r>
              <a:r>
                <a:rPr lang="zh-CN" altLang="en-US" sz="2400" dirty="0">
                  <a:solidFill>
                    <a:schemeClr val="bg1"/>
                  </a:solidFill>
                  <a:latin typeface="微软雅黑" panose="020B0503020204020204" pitchFamily="34" charset="-122"/>
                  <a:ea typeface="微软雅黑" panose="020B0503020204020204" pitchFamily="34" charset="-122"/>
                </a:rPr>
                <a:t>数据集情况</a:t>
              </a:r>
            </a:p>
          </p:txBody>
        </p:sp>
      </p:grpSp>
      <p:pic>
        <p:nvPicPr>
          <p:cNvPr id="2" name="图片 1">
            <a:extLst>
              <a:ext uri="{FF2B5EF4-FFF2-40B4-BE49-F238E27FC236}">
                <a16:creationId xmlns:a16="http://schemas.microsoft.com/office/drawing/2014/main" id="{19155F3E-DCA0-43A1-B1CF-4A90381203E1}"/>
              </a:ext>
            </a:extLst>
          </p:cNvPr>
          <p:cNvPicPr>
            <a:picLocks noChangeAspect="1"/>
          </p:cNvPicPr>
          <p:nvPr/>
        </p:nvPicPr>
        <p:blipFill>
          <a:blip r:embed="rId3"/>
          <a:stretch>
            <a:fillRect/>
          </a:stretch>
        </p:blipFill>
        <p:spPr>
          <a:xfrm>
            <a:off x="4218930" y="590669"/>
            <a:ext cx="7415719" cy="5158154"/>
          </a:xfrm>
          <a:prstGeom prst="rect">
            <a:avLst/>
          </a:prstGeom>
        </p:spPr>
      </p:pic>
      <p:sp>
        <p:nvSpPr>
          <p:cNvPr id="3" name="文本框 2">
            <a:extLst>
              <a:ext uri="{FF2B5EF4-FFF2-40B4-BE49-F238E27FC236}">
                <a16:creationId xmlns:a16="http://schemas.microsoft.com/office/drawing/2014/main" id="{7B5C4FA5-19EA-4FFF-B043-DD0FACD7BC32}"/>
              </a:ext>
            </a:extLst>
          </p:cNvPr>
          <p:cNvSpPr txBox="1"/>
          <p:nvPr/>
        </p:nvSpPr>
        <p:spPr>
          <a:xfrm>
            <a:off x="398834" y="1682885"/>
            <a:ext cx="3570051" cy="2862322"/>
          </a:xfrm>
          <a:prstGeom prst="rect">
            <a:avLst/>
          </a:prstGeom>
          <a:noFill/>
        </p:spPr>
        <p:txBody>
          <a:bodyPr wrap="square" rtlCol="0">
            <a:spAutoFit/>
          </a:bodyPr>
          <a:lstStyle/>
          <a:p>
            <a:r>
              <a:rPr lang="zh-CN" altLang="en-US" b="0" i="0" dirty="0">
                <a:solidFill>
                  <a:srgbClr val="666666"/>
                </a:solidFill>
                <a:effectLst/>
                <a:latin typeface="Avenir"/>
              </a:rPr>
              <a:t>数据整理自网上公开数据集</a:t>
            </a:r>
            <a:r>
              <a:rPr lang="en-US" altLang="zh-CN" b="0" i="0" dirty="0">
                <a:solidFill>
                  <a:srgbClr val="666666"/>
                </a:solidFill>
                <a:effectLst/>
                <a:latin typeface="Avenir"/>
              </a:rPr>
              <a:t>UCI</a:t>
            </a:r>
            <a:r>
              <a:rPr lang="zh-CN" altLang="en-US" b="0" i="0" dirty="0">
                <a:solidFill>
                  <a:srgbClr val="666666"/>
                </a:solidFill>
                <a:effectLst/>
                <a:latin typeface="Avenir"/>
              </a:rPr>
              <a:t>（已脱敏），数据集涵盖</a:t>
            </a:r>
            <a:r>
              <a:rPr lang="en-US" altLang="zh-CN" b="0" i="0" dirty="0">
                <a:solidFill>
                  <a:srgbClr val="666666"/>
                </a:solidFill>
                <a:effectLst/>
                <a:latin typeface="Avenir"/>
              </a:rPr>
              <a:t>2</a:t>
            </a:r>
            <a:r>
              <a:rPr lang="zh-CN" altLang="en-US" b="0" i="0" dirty="0">
                <a:solidFill>
                  <a:srgbClr val="666666"/>
                </a:solidFill>
                <a:effectLst/>
                <a:latin typeface="Avenir"/>
              </a:rPr>
              <a:t>类不同时间序列，该类数据集广泛应用于时序分类的业务场景。</a:t>
            </a:r>
            <a:endParaRPr lang="en-US" altLang="zh-CN" b="0" i="0" dirty="0">
              <a:solidFill>
                <a:srgbClr val="666666"/>
              </a:solidFill>
              <a:effectLst/>
              <a:latin typeface="Avenir"/>
            </a:endParaRPr>
          </a:p>
          <a:p>
            <a:endParaRPr lang="en-US" altLang="zh-CN" dirty="0">
              <a:solidFill>
                <a:srgbClr val="666666"/>
              </a:solidFill>
              <a:latin typeface="Avenir"/>
            </a:endParaRPr>
          </a:p>
          <a:p>
            <a:endParaRPr lang="en-US" altLang="zh-CN" dirty="0">
              <a:solidFill>
                <a:srgbClr val="666666"/>
              </a:solidFill>
              <a:latin typeface="Avenir"/>
            </a:endParaRPr>
          </a:p>
          <a:p>
            <a:r>
              <a:rPr lang="zh-CN" altLang="en-US" dirty="0"/>
              <a:t>由于数据集已脱敏，可知每一个时间特征下的数据都已经做过规范化。因此在输入模型时不需要再次规范化</a:t>
            </a:r>
          </a:p>
        </p:txBody>
      </p:sp>
    </p:spTree>
    <p:extLst>
      <p:ext uri="{BB962C8B-B14F-4D97-AF65-F5344CB8AC3E}">
        <p14:creationId xmlns:p14="http://schemas.microsoft.com/office/powerpoint/2010/main" val="835055382"/>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14:bounceEnd="28000">
                                          <p:cBhvr additive="base">
                                            <p:cTn id="7" dur="250" fill="hold"/>
                                            <p:tgtEl>
                                              <p:spTgt spid="38"/>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0" presetClass="entr" presetSubtype="0" decel="100000" fill="hold" grpId="0" nodeType="afterEffect">
                                      <p:stCondLst>
                                        <p:cond delay="50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strVal val="#ppt_w+.3"/>
                                              </p:val>
                                            </p:tav>
                                            <p:tav tm="100000">
                                              <p:val>
                                                <p:strVal val="#ppt_w"/>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animEffect transition="in" filter="fade">
                                          <p:cBhvr>
                                            <p:cTn id="1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250" fill="hold"/>
                                            <p:tgtEl>
                                              <p:spTgt spid="38"/>
                                            </p:tgtEl>
                                            <p:attrNameLst>
                                              <p:attrName>ppt_x</p:attrName>
                                            </p:attrNameLst>
                                          </p:cBhvr>
                                          <p:tavLst>
                                            <p:tav tm="0">
                                              <p:val>
                                                <p:strVal val="0-#ppt_w/2"/>
                                              </p:val>
                                            </p:tav>
                                            <p:tav tm="100000">
                                              <p:val>
                                                <p:strVal val="#ppt_x"/>
                                              </p:val>
                                            </p:tav>
                                          </p:tavLst>
                                        </p:anim>
                                        <p:anim calcmode="lin" valueType="num">
                                          <p:cBhvr additive="base">
                                            <p:cTn id="8" dur="25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37"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anim calcmode="lin" valueType="num">
                                          <p:cBhvr>
                                            <p:cTn id="13" dur="750" fill="hold"/>
                                            <p:tgtEl>
                                              <p:spTgt spid="5"/>
                                            </p:tgtEl>
                                            <p:attrNameLst>
                                              <p:attrName>ppt_x</p:attrName>
                                            </p:attrNameLst>
                                          </p:cBhvr>
                                          <p:tavLst>
                                            <p:tav tm="0">
                                              <p:val>
                                                <p:strVal val="#ppt_x"/>
                                              </p:val>
                                            </p:tav>
                                            <p:tav tm="100000">
                                              <p:val>
                                                <p:strVal val="#ppt_x"/>
                                              </p:val>
                                            </p:tav>
                                          </p:tavLst>
                                        </p:anim>
                                        <p:anim calcmode="lin" valueType="num">
                                          <p:cBhvr>
                                            <p:cTn id="14" dur="675" decel="100000" fill="hold"/>
                                            <p:tgtEl>
                                              <p:spTgt spid="5"/>
                                            </p:tgtEl>
                                            <p:attrNameLst>
                                              <p:attrName>ppt_y</p:attrName>
                                            </p:attrNameLst>
                                          </p:cBhvr>
                                          <p:tavLst>
                                            <p:tav tm="0">
                                              <p:val>
                                                <p:strVal val="#ppt_y+1"/>
                                              </p:val>
                                            </p:tav>
                                            <p:tav tm="100000">
                                              <p:val>
                                                <p:strVal val="#ppt_y-.03"/>
                                              </p:val>
                                            </p:tav>
                                          </p:tavLst>
                                        </p:anim>
                                        <p:anim calcmode="lin" valueType="num">
                                          <p:cBhvr>
                                            <p:cTn id="15" dur="75" accel="100000" fill="hold">
                                              <p:stCondLst>
                                                <p:cond delay="675"/>
                                              </p:stCondLst>
                                            </p:cTn>
                                            <p:tgtEl>
                                              <p:spTgt spid="5"/>
                                            </p:tgtEl>
                                            <p:attrNameLst>
                                              <p:attrName>ppt_y</p:attrName>
                                            </p:attrNameLst>
                                          </p:cBhvr>
                                          <p:tavLst>
                                            <p:tav tm="0">
                                              <p:val>
                                                <p:strVal val="#ppt_y-.03"/>
                                              </p:val>
                                            </p:tav>
                                            <p:tav tm="100000">
                                              <p:val>
                                                <p:strVal val="#ppt_y"/>
                                              </p:val>
                                            </p:tav>
                                          </p:tavLst>
                                        </p:anim>
                                      </p:childTnLst>
                                    </p:cTn>
                                  </p:par>
                                </p:childTnLst>
                              </p:cTn>
                            </p:par>
                            <p:par>
                              <p:cTn id="16" fill="hold">
                                <p:stCondLst>
                                  <p:cond delay="1000"/>
                                </p:stCondLst>
                                <p:childTnLst>
                                  <p:par>
                                    <p:cTn id="17" presetID="37"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750"/>
                                            <p:tgtEl>
                                              <p:spTgt spid="8"/>
                                            </p:tgtEl>
                                          </p:cBhvr>
                                        </p:animEffect>
                                        <p:anim calcmode="lin" valueType="num">
                                          <p:cBhvr>
                                            <p:cTn id="20" dur="750" fill="hold"/>
                                            <p:tgtEl>
                                              <p:spTgt spid="8"/>
                                            </p:tgtEl>
                                            <p:attrNameLst>
                                              <p:attrName>ppt_x</p:attrName>
                                            </p:attrNameLst>
                                          </p:cBhvr>
                                          <p:tavLst>
                                            <p:tav tm="0">
                                              <p:val>
                                                <p:strVal val="#ppt_x"/>
                                              </p:val>
                                            </p:tav>
                                            <p:tav tm="100000">
                                              <p:val>
                                                <p:strVal val="#ppt_x"/>
                                              </p:val>
                                            </p:tav>
                                          </p:tavLst>
                                        </p:anim>
                                        <p:anim calcmode="lin" valueType="num">
                                          <p:cBhvr>
                                            <p:cTn id="21" dur="675" decel="100000" fill="hold"/>
                                            <p:tgtEl>
                                              <p:spTgt spid="8"/>
                                            </p:tgtEl>
                                            <p:attrNameLst>
                                              <p:attrName>ppt_y</p:attrName>
                                            </p:attrNameLst>
                                          </p:cBhvr>
                                          <p:tavLst>
                                            <p:tav tm="0">
                                              <p:val>
                                                <p:strVal val="#ppt_y+1"/>
                                              </p:val>
                                            </p:tav>
                                            <p:tav tm="100000">
                                              <p:val>
                                                <p:strVal val="#ppt_y-.03"/>
                                              </p:val>
                                            </p:tav>
                                          </p:tavLst>
                                        </p:anim>
                                        <p:anim calcmode="lin" valueType="num">
                                          <p:cBhvr>
                                            <p:cTn id="22" dur="75" accel="100000" fill="hold">
                                              <p:stCondLst>
                                                <p:cond delay="675"/>
                                              </p:stCondLst>
                                            </p:cTn>
                                            <p:tgtEl>
                                              <p:spTgt spid="8"/>
                                            </p:tgtEl>
                                            <p:attrNameLst>
                                              <p:attrName>ppt_y</p:attrName>
                                            </p:attrNameLst>
                                          </p:cBhvr>
                                          <p:tavLst>
                                            <p:tav tm="0">
                                              <p:val>
                                                <p:strVal val="#ppt_y-.03"/>
                                              </p:val>
                                            </p:tav>
                                            <p:tav tm="100000">
                                              <p:val>
                                                <p:strVal val="#ppt_y"/>
                                              </p:val>
                                            </p:tav>
                                          </p:tavLst>
                                        </p:anim>
                                      </p:childTnLst>
                                    </p:cTn>
                                  </p:par>
                                </p:childTnLst>
                              </p:cTn>
                            </p:par>
                            <p:par>
                              <p:cTn id="23" fill="hold">
                                <p:stCondLst>
                                  <p:cond delay="1750"/>
                                </p:stCondLst>
                                <p:childTnLst>
                                  <p:par>
                                    <p:cTn id="24" presetID="37"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750"/>
                                            <p:tgtEl>
                                              <p:spTgt spid="11"/>
                                            </p:tgtEl>
                                          </p:cBhvr>
                                        </p:animEffect>
                                        <p:anim calcmode="lin" valueType="num">
                                          <p:cBhvr>
                                            <p:cTn id="27" dur="750" fill="hold"/>
                                            <p:tgtEl>
                                              <p:spTgt spid="11"/>
                                            </p:tgtEl>
                                            <p:attrNameLst>
                                              <p:attrName>ppt_x</p:attrName>
                                            </p:attrNameLst>
                                          </p:cBhvr>
                                          <p:tavLst>
                                            <p:tav tm="0">
                                              <p:val>
                                                <p:strVal val="#ppt_x"/>
                                              </p:val>
                                            </p:tav>
                                            <p:tav tm="100000">
                                              <p:val>
                                                <p:strVal val="#ppt_x"/>
                                              </p:val>
                                            </p:tav>
                                          </p:tavLst>
                                        </p:anim>
                                        <p:anim calcmode="lin" valueType="num">
                                          <p:cBhvr>
                                            <p:cTn id="28" dur="675" decel="100000" fill="hold"/>
                                            <p:tgtEl>
                                              <p:spTgt spid="11"/>
                                            </p:tgtEl>
                                            <p:attrNameLst>
                                              <p:attrName>ppt_y</p:attrName>
                                            </p:attrNameLst>
                                          </p:cBhvr>
                                          <p:tavLst>
                                            <p:tav tm="0">
                                              <p:val>
                                                <p:strVal val="#ppt_y+1"/>
                                              </p:val>
                                            </p:tav>
                                            <p:tav tm="100000">
                                              <p:val>
                                                <p:strVal val="#ppt_y-.03"/>
                                              </p:val>
                                            </p:tav>
                                          </p:tavLst>
                                        </p:anim>
                                        <p:anim calcmode="lin" valueType="num">
                                          <p:cBhvr>
                                            <p:cTn id="29" dur="75" accel="100000" fill="hold">
                                              <p:stCondLst>
                                                <p:cond delay="675"/>
                                              </p:stCondLst>
                                            </p:cTn>
                                            <p:tgtEl>
                                              <p:spTgt spid="11"/>
                                            </p:tgtEl>
                                            <p:attrNameLst>
                                              <p:attrName>ppt_y</p:attrName>
                                            </p:attrNameLst>
                                          </p:cBhvr>
                                          <p:tavLst>
                                            <p:tav tm="0">
                                              <p:val>
                                                <p:strVal val="#ppt_y-.03"/>
                                              </p:val>
                                            </p:tav>
                                            <p:tav tm="100000">
                                              <p:val>
                                                <p:strVal val="#ppt_y"/>
                                              </p:val>
                                            </p:tav>
                                          </p:tavLst>
                                        </p:anim>
                                      </p:childTnLst>
                                    </p:cTn>
                                  </p:par>
                                </p:childTnLst>
                              </p:cTn>
                            </p:par>
                            <p:par>
                              <p:cTn id="30" fill="hold">
                                <p:stCondLst>
                                  <p:cond delay="2500"/>
                                </p:stCondLst>
                                <p:childTnLst>
                                  <p:par>
                                    <p:cTn id="31" presetID="37" presetClass="entr" presetSubtype="0"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750"/>
                                            <p:tgtEl>
                                              <p:spTgt spid="14"/>
                                            </p:tgtEl>
                                          </p:cBhvr>
                                        </p:animEffect>
                                        <p:anim calcmode="lin" valueType="num">
                                          <p:cBhvr>
                                            <p:cTn id="34" dur="750" fill="hold"/>
                                            <p:tgtEl>
                                              <p:spTgt spid="14"/>
                                            </p:tgtEl>
                                            <p:attrNameLst>
                                              <p:attrName>ppt_x</p:attrName>
                                            </p:attrNameLst>
                                          </p:cBhvr>
                                          <p:tavLst>
                                            <p:tav tm="0">
                                              <p:val>
                                                <p:strVal val="#ppt_x"/>
                                              </p:val>
                                            </p:tav>
                                            <p:tav tm="100000">
                                              <p:val>
                                                <p:strVal val="#ppt_x"/>
                                              </p:val>
                                            </p:tav>
                                          </p:tavLst>
                                        </p:anim>
                                        <p:anim calcmode="lin" valueType="num">
                                          <p:cBhvr>
                                            <p:cTn id="35" dur="675" decel="100000" fill="hold"/>
                                            <p:tgtEl>
                                              <p:spTgt spid="14"/>
                                            </p:tgtEl>
                                            <p:attrNameLst>
                                              <p:attrName>ppt_y</p:attrName>
                                            </p:attrNameLst>
                                          </p:cBhvr>
                                          <p:tavLst>
                                            <p:tav tm="0">
                                              <p:val>
                                                <p:strVal val="#ppt_y+1"/>
                                              </p:val>
                                            </p:tav>
                                            <p:tav tm="100000">
                                              <p:val>
                                                <p:strVal val="#ppt_y-.03"/>
                                              </p:val>
                                            </p:tav>
                                          </p:tavLst>
                                        </p:anim>
                                        <p:anim calcmode="lin" valueType="num">
                                          <p:cBhvr>
                                            <p:cTn id="36" dur="75" accel="100000" fill="hold">
                                              <p:stCondLst>
                                                <p:cond delay="675"/>
                                              </p:stCondLst>
                                            </p:cTn>
                                            <p:tgtEl>
                                              <p:spTgt spid="14"/>
                                            </p:tgtEl>
                                            <p:attrNameLst>
                                              <p:attrName>ppt_y</p:attrName>
                                            </p:attrNameLst>
                                          </p:cBhvr>
                                          <p:tavLst>
                                            <p:tav tm="0">
                                              <p:val>
                                                <p:strVal val="#ppt_y-.03"/>
                                              </p:val>
                                            </p:tav>
                                            <p:tav tm="100000">
                                              <p:val>
                                                <p:strVal val="#ppt_y"/>
                                              </p:val>
                                            </p:tav>
                                          </p:tavLst>
                                        </p:anim>
                                      </p:childTnLst>
                                    </p:cTn>
                                  </p:par>
                                </p:childTnLst>
                              </p:cTn>
                            </p:par>
                            <p:par>
                              <p:cTn id="37" fill="hold">
                                <p:stCondLst>
                                  <p:cond delay="3250"/>
                                </p:stCondLst>
                                <p:childTnLst>
                                  <p:par>
                                    <p:cTn id="38" presetID="31" presetClass="entr" presetSubtype="0" fill="hold" nodeType="after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750" fill="hold"/>
                                            <p:tgtEl>
                                              <p:spTgt spid="17"/>
                                            </p:tgtEl>
                                            <p:attrNameLst>
                                              <p:attrName>ppt_w</p:attrName>
                                            </p:attrNameLst>
                                          </p:cBhvr>
                                          <p:tavLst>
                                            <p:tav tm="0">
                                              <p:val>
                                                <p:fltVal val="0"/>
                                              </p:val>
                                            </p:tav>
                                            <p:tav tm="100000">
                                              <p:val>
                                                <p:strVal val="#ppt_w"/>
                                              </p:val>
                                            </p:tav>
                                          </p:tavLst>
                                        </p:anim>
                                        <p:anim calcmode="lin" valueType="num">
                                          <p:cBhvr>
                                            <p:cTn id="41" dur="750" fill="hold"/>
                                            <p:tgtEl>
                                              <p:spTgt spid="17"/>
                                            </p:tgtEl>
                                            <p:attrNameLst>
                                              <p:attrName>ppt_h</p:attrName>
                                            </p:attrNameLst>
                                          </p:cBhvr>
                                          <p:tavLst>
                                            <p:tav tm="0">
                                              <p:val>
                                                <p:fltVal val="0"/>
                                              </p:val>
                                            </p:tav>
                                            <p:tav tm="100000">
                                              <p:val>
                                                <p:strVal val="#ppt_h"/>
                                              </p:val>
                                            </p:tav>
                                          </p:tavLst>
                                        </p:anim>
                                        <p:anim calcmode="lin" valueType="num">
                                          <p:cBhvr>
                                            <p:cTn id="42" dur="750" fill="hold"/>
                                            <p:tgtEl>
                                              <p:spTgt spid="17"/>
                                            </p:tgtEl>
                                            <p:attrNameLst>
                                              <p:attrName>style.rotation</p:attrName>
                                            </p:attrNameLst>
                                          </p:cBhvr>
                                          <p:tavLst>
                                            <p:tav tm="0">
                                              <p:val>
                                                <p:fltVal val="90"/>
                                              </p:val>
                                            </p:tav>
                                            <p:tav tm="100000">
                                              <p:val>
                                                <p:fltVal val="0"/>
                                              </p:val>
                                            </p:tav>
                                          </p:tavLst>
                                        </p:anim>
                                        <p:animEffect transition="in" filter="fade">
                                          <p:cBhvr>
                                            <p:cTn id="43" dur="750"/>
                                            <p:tgtEl>
                                              <p:spTgt spid="17"/>
                                            </p:tgtEl>
                                          </p:cBhvr>
                                        </p:animEffect>
                                      </p:childTnLst>
                                    </p:cTn>
                                  </p:par>
                                </p:childTnLst>
                              </p:cTn>
                            </p:par>
                            <p:par>
                              <p:cTn id="44" fill="hold">
                                <p:stCondLst>
                                  <p:cond delay="4000"/>
                                </p:stCondLst>
                                <p:childTnLst>
                                  <p:par>
                                    <p:cTn id="45" presetID="50" presetClass="entr" presetSubtype="0" decel="100000" fill="hold" grpId="0" nodeType="afterEffect">
                                      <p:stCondLst>
                                        <p:cond delay="500"/>
                                      </p:stCondLst>
                                      <p:childTnLst>
                                        <p:set>
                                          <p:cBhvr>
                                            <p:cTn id="46" dur="1" fill="hold">
                                              <p:stCondLst>
                                                <p:cond delay="0"/>
                                              </p:stCondLst>
                                            </p:cTn>
                                            <p:tgtEl>
                                              <p:spTgt spid="4"/>
                                            </p:tgtEl>
                                            <p:attrNameLst>
                                              <p:attrName>style.visibility</p:attrName>
                                            </p:attrNameLst>
                                          </p:cBhvr>
                                          <p:to>
                                            <p:strVal val="visible"/>
                                          </p:to>
                                        </p:set>
                                        <p:anim calcmode="lin" valueType="num">
                                          <p:cBhvr>
                                            <p:cTn id="47" dur="1000" fill="hold"/>
                                            <p:tgtEl>
                                              <p:spTgt spid="4"/>
                                            </p:tgtEl>
                                            <p:attrNameLst>
                                              <p:attrName>ppt_w</p:attrName>
                                            </p:attrNameLst>
                                          </p:cBhvr>
                                          <p:tavLst>
                                            <p:tav tm="0">
                                              <p:val>
                                                <p:strVal val="#ppt_w+.3"/>
                                              </p:val>
                                            </p:tav>
                                            <p:tav tm="100000">
                                              <p:val>
                                                <p:strVal val="#ppt_w"/>
                                              </p:val>
                                            </p:tav>
                                          </p:tavLst>
                                        </p:anim>
                                        <p:anim calcmode="lin" valueType="num">
                                          <p:cBhvr>
                                            <p:cTn id="48" dur="1000" fill="hold"/>
                                            <p:tgtEl>
                                              <p:spTgt spid="4"/>
                                            </p:tgtEl>
                                            <p:attrNameLst>
                                              <p:attrName>ppt_h</p:attrName>
                                            </p:attrNameLst>
                                          </p:cBhvr>
                                          <p:tavLst>
                                            <p:tav tm="0">
                                              <p:val>
                                                <p:strVal val="#ppt_h"/>
                                              </p:val>
                                            </p:tav>
                                            <p:tav tm="100000">
                                              <p:val>
                                                <p:strVal val="#ppt_h"/>
                                              </p:val>
                                            </p:tav>
                                          </p:tavLst>
                                        </p:anim>
                                        <p:animEffect transition="in" filter="fade">
                                          <p:cBhvr>
                                            <p:cTn id="4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11550315" y="6507183"/>
            <a:ext cx="299785" cy="299785"/>
            <a:chOff x="11550315" y="6496550"/>
            <a:chExt cx="299785" cy="299785"/>
          </a:xfrm>
        </p:grpSpPr>
        <p:sp>
          <p:nvSpPr>
            <p:cNvPr id="32" name="椭圆 31"/>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a:off x="11640049" y="6556709"/>
              <a:ext cx="144379" cy="168442"/>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flipH="1">
            <a:off x="11055771" y="6507183"/>
            <a:ext cx="299785" cy="299785"/>
            <a:chOff x="11550315" y="6496550"/>
            <a:chExt cx="299785" cy="299785"/>
          </a:xfrm>
        </p:grpSpPr>
        <p:sp>
          <p:nvSpPr>
            <p:cNvPr id="35" name="椭圆 34"/>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右箭头 35"/>
            <p:cNvSpPr/>
            <p:nvPr/>
          </p:nvSpPr>
          <p:spPr>
            <a:xfrm>
              <a:off x="11640049" y="6556709"/>
              <a:ext cx="144379" cy="168442"/>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0" y="543361"/>
            <a:ext cx="3370216" cy="508973"/>
            <a:chOff x="0" y="543361"/>
            <a:chExt cx="3370216" cy="508973"/>
          </a:xfrm>
        </p:grpSpPr>
        <p:grpSp>
          <p:nvGrpSpPr>
            <p:cNvPr id="39" name="组合 38"/>
            <p:cNvGrpSpPr/>
            <p:nvPr/>
          </p:nvGrpSpPr>
          <p:grpSpPr>
            <a:xfrm>
              <a:off x="0" y="543361"/>
              <a:ext cx="3370216" cy="493479"/>
              <a:chOff x="0" y="288813"/>
              <a:chExt cx="3370216" cy="493479"/>
            </a:xfrm>
            <a:solidFill>
              <a:srgbClr val="131426"/>
            </a:solidFill>
          </p:grpSpPr>
          <p:sp>
            <p:nvSpPr>
              <p:cNvPr id="41" name="矩形 40"/>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文本框 3"/>
            <p:cNvSpPr txBox="1"/>
            <p:nvPr/>
          </p:nvSpPr>
          <p:spPr>
            <a:xfrm>
              <a:off x="557351" y="590669"/>
              <a:ext cx="2812865"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a:t>
              </a:r>
              <a:r>
                <a:rPr lang="zh-CN" altLang="en-US" sz="2400" dirty="0">
                  <a:solidFill>
                    <a:schemeClr val="bg1"/>
                  </a:solidFill>
                  <a:latin typeface="微软雅黑" panose="020B0503020204020204" pitchFamily="34" charset="-122"/>
                  <a:ea typeface="微软雅黑" panose="020B0503020204020204" pitchFamily="34" charset="-122"/>
                </a:rPr>
                <a:t>数据集情况</a:t>
              </a:r>
            </a:p>
          </p:txBody>
        </p:sp>
      </p:grpSp>
      <p:sp>
        <p:nvSpPr>
          <p:cNvPr id="16" name="文本框 15">
            <a:extLst>
              <a:ext uri="{FF2B5EF4-FFF2-40B4-BE49-F238E27FC236}">
                <a16:creationId xmlns:a16="http://schemas.microsoft.com/office/drawing/2014/main" id="{8DC676BA-41BB-46FE-8588-02595AFEB138}"/>
              </a:ext>
            </a:extLst>
          </p:cNvPr>
          <p:cNvSpPr txBox="1"/>
          <p:nvPr/>
        </p:nvSpPr>
        <p:spPr>
          <a:xfrm>
            <a:off x="2261167" y="1921952"/>
            <a:ext cx="7072009" cy="1754326"/>
          </a:xfrm>
          <a:prstGeom prst="rect">
            <a:avLst/>
          </a:prstGeom>
          <a:noFill/>
        </p:spPr>
        <p:txBody>
          <a:bodyPr wrap="square" rtlCol="0">
            <a:spAutoFit/>
          </a:bodyPr>
          <a:lstStyle/>
          <a:p>
            <a:r>
              <a:rPr lang="zh-CN" altLang="en-US" dirty="0"/>
              <a:t>数据整理自网上公开数据集</a:t>
            </a:r>
            <a:r>
              <a:rPr lang="en-US" altLang="zh-CN" dirty="0"/>
              <a:t>UCI</a:t>
            </a:r>
            <a:r>
              <a:rPr lang="zh-CN" altLang="en-US" dirty="0"/>
              <a:t>（已脱敏），数据集涵盖</a:t>
            </a:r>
            <a:r>
              <a:rPr lang="en-US" altLang="zh-CN" dirty="0"/>
              <a:t>2</a:t>
            </a:r>
            <a:r>
              <a:rPr lang="zh-CN" altLang="en-US" dirty="0"/>
              <a:t>类不同时间序列，该类数据集广泛应用于时序分类的业务场景。</a:t>
            </a:r>
            <a:endParaRPr lang="en-US" altLang="zh-CN" dirty="0"/>
          </a:p>
          <a:p>
            <a:endParaRPr lang="en-US" altLang="zh-CN" dirty="0">
              <a:solidFill>
                <a:srgbClr val="666666"/>
              </a:solidFill>
              <a:latin typeface="Avenir"/>
            </a:endParaRPr>
          </a:p>
          <a:p>
            <a:endParaRPr lang="en-US" altLang="zh-CN" dirty="0">
              <a:solidFill>
                <a:srgbClr val="666666"/>
              </a:solidFill>
              <a:latin typeface="Avenir"/>
            </a:endParaRPr>
          </a:p>
          <a:p>
            <a:r>
              <a:rPr lang="zh-CN" altLang="en-US" dirty="0"/>
              <a:t>由于数据集已脱敏，可知每一个时间特征下的数据都已经做过规范化。因此在输入模型时不需要再次规范化</a:t>
            </a:r>
          </a:p>
        </p:txBody>
      </p:sp>
      <p:grpSp>
        <p:nvGrpSpPr>
          <p:cNvPr id="17" name="组合 16">
            <a:extLst>
              <a:ext uri="{FF2B5EF4-FFF2-40B4-BE49-F238E27FC236}">
                <a16:creationId xmlns:a16="http://schemas.microsoft.com/office/drawing/2014/main" id="{0AC1DB1B-09AC-435C-A468-5A43E68B45B8}"/>
              </a:ext>
            </a:extLst>
          </p:cNvPr>
          <p:cNvGrpSpPr/>
          <p:nvPr/>
        </p:nvGrpSpPr>
        <p:grpSpPr>
          <a:xfrm>
            <a:off x="1092962" y="4058885"/>
            <a:ext cx="3115700" cy="2251932"/>
            <a:chOff x="480120" y="4242235"/>
            <a:chExt cx="2392074" cy="1728918"/>
          </a:xfrm>
        </p:grpSpPr>
        <p:pic>
          <p:nvPicPr>
            <p:cNvPr id="18" name="图片 17">
              <a:extLst>
                <a:ext uri="{FF2B5EF4-FFF2-40B4-BE49-F238E27FC236}">
                  <a16:creationId xmlns:a16="http://schemas.microsoft.com/office/drawing/2014/main" id="{96E03D30-DF2A-44C6-9DA4-306F4B80A4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20" y="4242235"/>
              <a:ext cx="1793776" cy="1345332"/>
            </a:xfrm>
            <a:prstGeom prst="rect">
              <a:avLst/>
            </a:prstGeom>
          </p:spPr>
        </p:pic>
        <p:sp>
          <p:nvSpPr>
            <p:cNvPr id="19" name="TextBox 32">
              <a:extLst>
                <a:ext uri="{FF2B5EF4-FFF2-40B4-BE49-F238E27FC236}">
                  <a16:creationId xmlns:a16="http://schemas.microsoft.com/office/drawing/2014/main" id="{86B3A14E-544E-4221-BA6F-290C3650A0BF}"/>
                </a:ext>
              </a:extLst>
            </p:cNvPr>
            <p:cNvSpPr txBox="1"/>
            <p:nvPr/>
          </p:nvSpPr>
          <p:spPr>
            <a:xfrm>
              <a:off x="680830" y="5587567"/>
              <a:ext cx="2191364" cy="383586"/>
            </a:xfrm>
            <a:prstGeom prst="rect">
              <a:avLst/>
            </a:prstGeom>
            <a:noFill/>
          </p:spPr>
          <p:txBody>
            <a:bodyPr wrap="square">
              <a:spAutoFit/>
            </a:bodyPr>
            <a:lstStyle/>
            <a:p>
              <a:pPr fontAlgn="auto">
                <a:lnSpc>
                  <a:spcPct val="150000"/>
                </a:lnSpc>
                <a:spcBef>
                  <a:spcPts val="0"/>
                </a:spcBef>
                <a:spcAft>
                  <a:spcPts val="0"/>
                </a:spcAft>
                <a:defRPr/>
              </a:pPr>
              <a:endParaRPr lang="en-US" altLang="zh-CN" sz="2000" dirty="0">
                <a:solidFill>
                  <a:schemeClr val="tx1">
                    <a:lumMod val="85000"/>
                    <a:lumOff val="1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616756987"/>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14:bounceEnd="28000">
                                          <p:cBhvr additive="base">
                                            <p:cTn id="7" dur="250" fill="hold"/>
                                            <p:tgtEl>
                                              <p:spTgt spid="38"/>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250" fill="hold"/>
                                            <p:tgtEl>
                                              <p:spTgt spid="38"/>
                                            </p:tgtEl>
                                            <p:attrNameLst>
                                              <p:attrName>ppt_x</p:attrName>
                                            </p:attrNameLst>
                                          </p:cBhvr>
                                          <p:tavLst>
                                            <p:tav tm="0">
                                              <p:val>
                                                <p:strVal val="0-#ppt_w/2"/>
                                              </p:val>
                                            </p:tav>
                                            <p:tav tm="100000">
                                              <p:val>
                                                <p:strVal val="#ppt_x"/>
                                              </p:val>
                                            </p:tav>
                                          </p:tavLst>
                                        </p:anim>
                                        <p:anim calcmode="lin" valueType="num">
                                          <p:cBhvr additive="base">
                                            <p:cTn id="8" dur="25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37"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anim calcmode="lin" valueType="num">
                                          <p:cBhvr>
                                            <p:cTn id="13" dur="750" fill="hold"/>
                                            <p:tgtEl>
                                              <p:spTgt spid="5"/>
                                            </p:tgtEl>
                                            <p:attrNameLst>
                                              <p:attrName>ppt_x</p:attrName>
                                            </p:attrNameLst>
                                          </p:cBhvr>
                                          <p:tavLst>
                                            <p:tav tm="0">
                                              <p:val>
                                                <p:strVal val="#ppt_x"/>
                                              </p:val>
                                            </p:tav>
                                            <p:tav tm="100000">
                                              <p:val>
                                                <p:strVal val="#ppt_x"/>
                                              </p:val>
                                            </p:tav>
                                          </p:tavLst>
                                        </p:anim>
                                        <p:anim calcmode="lin" valueType="num">
                                          <p:cBhvr>
                                            <p:cTn id="14" dur="675" decel="100000" fill="hold"/>
                                            <p:tgtEl>
                                              <p:spTgt spid="5"/>
                                            </p:tgtEl>
                                            <p:attrNameLst>
                                              <p:attrName>ppt_y</p:attrName>
                                            </p:attrNameLst>
                                          </p:cBhvr>
                                          <p:tavLst>
                                            <p:tav tm="0">
                                              <p:val>
                                                <p:strVal val="#ppt_y+1"/>
                                              </p:val>
                                            </p:tav>
                                            <p:tav tm="100000">
                                              <p:val>
                                                <p:strVal val="#ppt_y-.03"/>
                                              </p:val>
                                            </p:tav>
                                          </p:tavLst>
                                        </p:anim>
                                        <p:anim calcmode="lin" valueType="num">
                                          <p:cBhvr>
                                            <p:cTn id="15" dur="75" accel="100000" fill="hold">
                                              <p:stCondLst>
                                                <p:cond delay="675"/>
                                              </p:stCondLst>
                                            </p:cTn>
                                            <p:tgtEl>
                                              <p:spTgt spid="5"/>
                                            </p:tgtEl>
                                            <p:attrNameLst>
                                              <p:attrName>ppt_y</p:attrName>
                                            </p:attrNameLst>
                                          </p:cBhvr>
                                          <p:tavLst>
                                            <p:tav tm="0">
                                              <p:val>
                                                <p:strVal val="#ppt_y-.03"/>
                                              </p:val>
                                            </p:tav>
                                            <p:tav tm="100000">
                                              <p:val>
                                                <p:strVal val="#ppt_y"/>
                                              </p:val>
                                            </p:tav>
                                          </p:tavLst>
                                        </p:anim>
                                      </p:childTnLst>
                                    </p:cTn>
                                  </p:par>
                                </p:childTnLst>
                              </p:cTn>
                            </p:par>
                            <p:par>
                              <p:cTn id="16" fill="hold">
                                <p:stCondLst>
                                  <p:cond delay="1000"/>
                                </p:stCondLst>
                                <p:childTnLst>
                                  <p:par>
                                    <p:cTn id="17" presetID="37"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750"/>
                                            <p:tgtEl>
                                              <p:spTgt spid="8"/>
                                            </p:tgtEl>
                                          </p:cBhvr>
                                        </p:animEffect>
                                        <p:anim calcmode="lin" valueType="num">
                                          <p:cBhvr>
                                            <p:cTn id="20" dur="750" fill="hold"/>
                                            <p:tgtEl>
                                              <p:spTgt spid="8"/>
                                            </p:tgtEl>
                                            <p:attrNameLst>
                                              <p:attrName>ppt_x</p:attrName>
                                            </p:attrNameLst>
                                          </p:cBhvr>
                                          <p:tavLst>
                                            <p:tav tm="0">
                                              <p:val>
                                                <p:strVal val="#ppt_x"/>
                                              </p:val>
                                            </p:tav>
                                            <p:tav tm="100000">
                                              <p:val>
                                                <p:strVal val="#ppt_x"/>
                                              </p:val>
                                            </p:tav>
                                          </p:tavLst>
                                        </p:anim>
                                        <p:anim calcmode="lin" valueType="num">
                                          <p:cBhvr>
                                            <p:cTn id="21" dur="675" decel="100000" fill="hold"/>
                                            <p:tgtEl>
                                              <p:spTgt spid="8"/>
                                            </p:tgtEl>
                                            <p:attrNameLst>
                                              <p:attrName>ppt_y</p:attrName>
                                            </p:attrNameLst>
                                          </p:cBhvr>
                                          <p:tavLst>
                                            <p:tav tm="0">
                                              <p:val>
                                                <p:strVal val="#ppt_y+1"/>
                                              </p:val>
                                            </p:tav>
                                            <p:tav tm="100000">
                                              <p:val>
                                                <p:strVal val="#ppt_y-.03"/>
                                              </p:val>
                                            </p:tav>
                                          </p:tavLst>
                                        </p:anim>
                                        <p:anim calcmode="lin" valueType="num">
                                          <p:cBhvr>
                                            <p:cTn id="22" dur="75" accel="100000" fill="hold">
                                              <p:stCondLst>
                                                <p:cond delay="675"/>
                                              </p:stCondLst>
                                            </p:cTn>
                                            <p:tgtEl>
                                              <p:spTgt spid="8"/>
                                            </p:tgtEl>
                                            <p:attrNameLst>
                                              <p:attrName>ppt_y</p:attrName>
                                            </p:attrNameLst>
                                          </p:cBhvr>
                                          <p:tavLst>
                                            <p:tav tm="0">
                                              <p:val>
                                                <p:strVal val="#ppt_y-.03"/>
                                              </p:val>
                                            </p:tav>
                                            <p:tav tm="100000">
                                              <p:val>
                                                <p:strVal val="#ppt_y"/>
                                              </p:val>
                                            </p:tav>
                                          </p:tavLst>
                                        </p:anim>
                                      </p:childTnLst>
                                    </p:cTn>
                                  </p:par>
                                </p:childTnLst>
                              </p:cTn>
                            </p:par>
                            <p:par>
                              <p:cTn id="23" fill="hold">
                                <p:stCondLst>
                                  <p:cond delay="1750"/>
                                </p:stCondLst>
                                <p:childTnLst>
                                  <p:par>
                                    <p:cTn id="24" presetID="37"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750"/>
                                            <p:tgtEl>
                                              <p:spTgt spid="11"/>
                                            </p:tgtEl>
                                          </p:cBhvr>
                                        </p:animEffect>
                                        <p:anim calcmode="lin" valueType="num">
                                          <p:cBhvr>
                                            <p:cTn id="27" dur="750" fill="hold"/>
                                            <p:tgtEl>
                                              <p:spTgt spid="11"/>
                                            </p:tgtEl>
                                            <p:attrNameLst>
                                              <p:attrName>ppt_x</p:attrName>
                                            </p:attrNameLst>
                                          </p:cBhvr>
                                          <p:tavLst>
                                            <p:tav tm="0">
                                              <p:val>
                                                <p:strVal val="#ppt_x"/>
                                              </p:val>
                                            </p:tav>
                                            <p:tav tm="100000">
                                              <p:val>
                                                <p:strVal val="#ppt_x"/>
                                              </p:val>
                                            </p:tav>
                                          </p:tavLst>
                                        </p:anim>
                                        <p:anim calcmode="lin" valueType="num">
                                          <p:cBhvr>
                                            <p:cTn id="28" dur="675" decel="100000" fill="hold"/>
                                            <p:tgtEl>
                                              <p:spTgt spid="11"/>
                                            </p:tgtEl>
                                            <p:attrNameLst>
                                              <p:attrName>ppt_y</p:attrName>
                                            </p:attrNameLst>
                                          </p:cBhvr>
                                          <p:tavLst>
                                            <p:tav tm="0">
                                              <p:val>
                                                <p:strVal val="#ppt_y+1"/>
                                              </p:val>
                                            </p:tav>
                                            <p:tav tm="100000">
                                              <p:val>
                                                <p:strVal val="#ppt_y-.03"/>
                                              </p:val>
                                            </p:tav>
                                          </p:tavLst>
                                        </p:anim>
                                        <p:anim calcmode="lin" valueType="num">
                                          <p:cBhvr>
                                            <p:cTn id="29" dur="75" accel="100000" fill="hold">
                                              <p:stCondLst>
                                                <p:cond delay="675"/>
                                              </p:stCondLst>
                                            </p:cTn>
                                            <p:tgtEl>
                                              <p:spTgt spid="11"/>
                                            </p:tgtEl>
                                            <p:attrNameLst>
                                              <p:attrName>ppt_y</p:attrName>
                                            </p:attrNameLst>
                                          </p:cBhvr>
                                          <p:tavLst>
                                            <p:tav tm="0">
                                              <p:val>
                                                <p:strVal val="#ppt_y-.03"/>
                                              </p:val>
                                            </p:tav>
                                            <p:tav tm="100000">
                                              <p:val>
                                                <p:strVal val="#ppt_y"/>
                                              </p:val>
                                            </p:tav>
                                          </p:tavLst>
                                        </p:anim>
                                      </p:childTnLst>
                                    </p:cTn>
                                  </p:par>
                                </p:childTnLst>
                              </p:cTn>
                            </p:par>
                            <p:par>
                              <p:cTn id="30" fill="hold">
                                <p:stCondLst>
                                  <p:cond delay="2500"/>
                                </p:stCondLst>
                                <p:childTnLst>
                                  <p:par>
                                    <p:cTn id="31" presetID="37" presetClass="entr" presetSubtype="0"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750"/>
                                            <p:tgtEl>
                                              <p:spTgt spid="14"/>
                                            </p:tgtEl>
                                          </p:cBhvr>
                                        </p:animEffect>
                                        <p:anim calcmode="lin" valueType="num">
                                          <p:cBhvr>
                                            <p:cTn id="34" dur="750" fill="hold"/>
                                            <p:tgtEl>
                                              <p:spTgt spid="14"/>
                                            </p:tgtEl>
                                            <p:attrNameLst>
                                              <p:attrName>ppt_x</p:attrName>
                                            </p:attrNameLst>
                                          </p:cBhvr>
                                          <p:tavLst>
                                            <p:tav tm="0">
                                              <p:val>
                                                <p:strVal val="#ppt_x"/>
                                              </p:val>
                                            </p:tav>
                                            <p:tav tm="100000">
                                              <p:val>
                                                <p:strVal val="#ppt_x"/>
                                              </p:val>
                                            </p:tav>
                                          </p:tavLst>
                                        </p:anim>
                                        <p:anim calcmode="lin" valueType="num">
                                          <p:cBhvr>
                                            <p:cTn id="35" dur="675" decel="100000" fill="hold"/>
                                            <p:tgtEl>
                                              <p:spTgt spid="14"/>
                                            </p:tgtEl>
                                            <p:attrNameLst>
                                              <p:attrName>ppt_y</p:attrName>
                                            </p:attrNameLst>
                                          </p:cBhvr>
                                          <p:tavLst>
                                            <p:tav tm="0">
                                              <p:val>
                                                <p:strVal val="#ppt_y+1"/>
                                              </p:val>
                                            </p:tav>
                                            <p:tav tm="100000">
                                              <p:val>
                                                <p:strVal val="#ppt_y-.03"/>
                                              </p:val>
                                            </p:tav>
                                          </p:tavLst>
                                        </p:anim>
                                        <p:anim calcmode="lin" valueType="num">
                                          <p:cBhvr>
                                            <p:cTn id="36" dur="75" accel="100000" fill="hold">
                                              <p:stCondLst>
                                                <p:cond delay="675"/>
                                              </p:stCondLst>
                                            </p:cTn>
                                            <p:tgtEl>
                                              <p:spTgt spid="14"/>
                                            </p:tgtEl>
                                            <p:attrNameLst>
                                              <p:attrName>ppt_y</p:attrName>
                                            </p:attrNameLst>
                                          </p:cBhvr>
                                          <p:tavLst>
                                            <p:tav tm="0">
                                              <p:val>
                                                <p:strVal val="#ppt_y-.03"/>
                                              </p:val>
                                            </p:tav>
                                            <p:tav tm="100000">
                                              <p:val>
                                                <p:strVal val="#ppt_y"/>
                                              </p:val>
                                            </p:tav>
                                          </p:tavLst>
                                        </p:anim>
                                      </p:childTnLst>
                                    </p:cTn>
                                  </p:par>
                                </p:childTnLst>
                              </p:cTn>
                            </p:par>
                            <p:par>
                              <p:cTn id="37" fill="hold">
                                <p:stCondLst>
                                  <p:cond delay="3250"/>
                                </p:stCondLst>
                                <p:childTnLst>
                                  <p:par>
                                    <p:cTn id="38" presetID="31" presetClass="entr" presetSubtype="0" fill="hold" nodeType="after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750" fill="hold"/>
                                            <p:tgtEl>
                                              <p:spTgt spid="17"/>
                                            </p:tgtEl>
                                            <p:attrNameLst>
                                              <p:attrName>ppt_w</p:attrName>
                                            </p:attrNameLst>
                                          </p:cBhvr>
                                          <p:tavLst>
                                            <p:tav tm="0">
                                              <p:val>
                                                <p:fltVal val="0"/>
                                              </p:val>
                                            </p:tav>
                                            <p:tav tm="100000">
                                              <p:val>
                                                <p:strVal val="#ppt_w"/>
                                              </p:val>
                                            </p:tav>
                                          </p:tavLst>
                                        </p:anim>
                                        <p:anim calcmode="lin" valueType="num">
                                          <p:cBhvr>
                                            <p:cTn id="41" dur="750" fill="hold"/>
                                            <p:tgtEl>
                                              <p:spTgt spid="17"/>
                                            </p:tgtEl>
                                            <p:attrNameLst>
                                              <p:attrName>ppt_h</p:attrName>
                                            </p:attrNameLst>
                                          </p:cBhvr>
                                          <p:tavLst>
                                            <p:tav tm="0">
                                              <p:val>
                                                <p:fltVal val="0"/>
                                              </p:val>
                                            </p:tav>
                                            <p:tav tm="100000">
                                              <p:val>
                                                <p:strVal val="#ppt_h"/>
                                              </p:val>
                                            </p:tav>
                                          </p:tavLst>
                                        </p:anim>
                                        <p:anim calcmode="lin" valueType="num">
                                          <p:cBhvr>
                                            <p:cTn id="42" dur="750" fill="hold"/>
                                            <p:tgtEl>
                                              <p:spTgt spid="17"/>
                                            </p:tgtEl>
                                            <p:attrNameLst>
                                              <p:attrName>style.rotation</p:attrName>
                                            </p:attrNameLst>
                                          </p:cBhvr>
                                          <p:tavLst>
                                            <p:tav tm="0">
                                              <p:val>
                                                <p:fltVal val="90"/>
                                              </p:val>
                                            </p:tav>
                                            <p:tav tm="100000">
                                              <p:val>
                                                <p:fltVal val="0"/>
                                              </p:val>
                                            </p:tav>
                                          </p:tavLst>
                                        </p:anim>
                                        <p:animEffect transition="in" filter="fade">
                                          <p:cBhvr>
                                            <p:cTn id="43" dur="750"/>
                                            <p:tgtEl>
                                              <p:spTgt spid="17"/>
                                            </p:tgtEl>
                                          </p:cBhvr>
                                        </p:animEffect>
                                      </p:childTnLst>
                                    </p:cTn>
                                  </p:par>
                                </p:childTnLst>
                              </p:cTn>
                            </p:par>
                            <p:par>
                              <p:cTn id="44" fill="hold">
                                <p:stCondLst>
                                  <p:cond delay="4000"/>
                                </p:stCondLst>
                                <p:childTnLst>
                                  <p:par>
                                    <p:cTn id="45" presetID="50" presetClass="entr" presetSubtype="0" decel="100000" fill="hold" grpId="0" nodeType="afterEffect">
                                      <p:stCondLst>
                                        <p:cond delay="500"/>
                                      </p:stCondLst>
                                      <p:childTnLst>
                                        <p:set>
                                          <p:cBhvr>
                                            <p:cTn id="46" dur="1" fill="hold">
                                              <p:stCondLst>
                                                <p:cond delay="0"/>
                                              </p:stCondLst>
                                            </p:cTn>
                                            <p:tgtEl>
                                              <p:spTgt spid="4"/>
                                            </p:tgtEl>
                                            <p:attrNameLst>
                                              <p:attrName>style.visibility</p:attrName>
                                            </p:attrNameLst>
                                          </p:cBhvr>
                                          <p:to>
                                            <p:strVal val="visible"/>
                                          </p:to>
                                        </p:set>
                                        <p:anim calcmode="lin" valueType="num">
                                          <p:cBhvr>
                                            <p:cTn id="47" dur="1000" fill="hold"/>
                                            <p:tgtEl>
                                              <p:spTgt spid="4"/>
                                            </p:tgtEl>
                                            <p:attrNameLst>
                                              <p:attrName>ppt_w</p:attrName>
                                            </p:attrNameLst>
                                          </p:cBhvr>
                                          <p:tavLst>
                                            <p:tav tm="0">
                                              <p:val>
                                                <p:strVal val="#ppt_w+.3"/>
                                              </p:val>
                                            </p:tav>
                                            <p:tav tm="100000">
                                              <p:val>
                                                <p:strVal val="#ppt_w"/>
                                              </p:val>
                                            </p:tav>
                                          </p:tavLst>
                                        </p:anim>
                                        <p:anim calcmode="lin" valueType="num">
                                          <p:cBhvr>
                                            <p:cTn id="48" dur="1000" fill="hold"/>
                                            <p:tgtEl>
                                              <p:spTgt spid="4"/>
                                            </p:tgtEl>
                                            <p:attrNameLst>
                                              <p:attrName>ppt_h</p:attrName>
                                            </p:attrNameLst>
                                          </p:cBhvr>
                                          <p:tavLst>
                                            <p:tav tm="0">
                                              <p:val>
                                                <p:strVal val="#ppt_h"/>
                                              </p:val>
                                            </p:tav>
                                            <p:tav tm="100000">
                                              <p:val>
                                                <p:strVal val="#ppt_h"/>
                                              </p:val>
                                            </p:tav>
                                          </p:tavLst>
                                        </p:anim>
                                        <p:animEffect transition="in" filter="fade">
                                          <p:cBhvr>
                                            <p:cTn id="4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11550315" y="6507183"/>
            <a:ext cx="299785" cy="299785"/>
            <a:chOff x="11550315" y="6496550"/>
            <a:chExt cx="299785" cy="299785"/>
          </a:xfrm>
        </p:grpSpPr>
        <p:sp>
          <p:nvSpPr>
            <p:cNvPr id="32" name="椭圆 31"/>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a:off x="11640049" y="6556709"/>
              <a:ext cx="144379" cy="168442"/>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flipH="1">
            <a:off x="11055771" y="6507183"/>
            <a:ext cx="299785" cy="299785"/>
            <a:chOff x="11550315" y="6496550"/>
            <a:chExt cx="299785" cy="299785"/>
          </a:xfrm>
        </p:grpSpPr>
        <p:sp>
          <p:nvSpPr>
            <p:cNvPr id="35" name="椭圆 34"/>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右箭头 35"/>
            <p:cNvSpPr/>
            <p:nvPr/>
          </p:nvSpPr>
          <p:spPr>
            <a:xfrm>
              <a:off x="11640049" y="6556709"/>
              <a:ext cx="144379" cy="168442"/>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0" y="543361"/>
            <a:ext cx="3370216" cy="508973"/>
            <a:chOff x="0" y="543361"/>
            <a:chExt cx="3370216" cy="508973"/>
          </a:xfrm>
        </p:grpSpPr>
        <p:grpSp>
          <p:nvGrpSpPr>
            <p:cNvPr id="39" name="组合 38"/>
            <p:cNvGrpSpPr/>
            <p:nvPr/>
          </p:nvGrpSpPr>
          <p:grpSpPr>
            <a:xfrm>
              <a:off x="0" y="543361"/>
              <a:ext cx="3370216" cy="493479"/>
              <a:chOff x="0" y="288813"/>
              <a:chExt cx="3370216" cy="493479"/>
            </a:xfrm>
            <a:solidFill>
              <a:srgbClr val="131426"/>
            </a:solidFill>
          </p:grpSpPr>
          <p:sp>
            <p:nvSpPr>
              <p:cNvPr id="41" name="矩形 40"/>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文本框 3"/>
            <p:cNvSpPr txBox="1"/>
            <p:nvPr/>
          </p:nvSpPr>
          <p:spPr>
            <a:xfrm>
              <a:off x="557351" y="590669"/>
              <a:ext cx="2812865"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a:t>
              </a:r>
              <a:r>
                <a:rPr lang="zh-CN" altLang="en-US" sz="2400" dirty="0">
                  <a:solidFill>
                    <a:schemeClr val="bg1"/>
                  </a:solidFill>
                  <a:latin typeface="微软雅黑" panose="020B0503020204020204" pitchFamily="34" charset="-122"/>
                  <a:ea typeface="微软雅黑" panose="020B0503020204020204" pitchFamily="34" charset="-122"/>
                </a:rPr>
                <a:t>数据集情况</a:t>
              </a:r>
            </a:p>
          </p:txBody>
        </p:sp>
      </p:grpSp>
      <p:grpSp>
        <p:nvGrpSpPr>
          <p:cNvPr id="17" name="组合 16">
            <a:extLst>
              <a:ext uri="{FF2B5EF4-FFF2-40B4-BE49-F238E27FC236}">
                <a16:creationId xmlns:a16="http://schemas.microsoft.com/office/drawing/2014/main" id="{0AC1DB1B-09AC-435C-A468-5A43E68B45B8}"/>
              </a:ext>
            </a:extLst>
          </p:cNvPr>
          <p:cNvGrpSpPr/>
          <p:nvPr/>
        </p:nvGrpSpPr>
        <p:grpSpPr>
          <a:xfrm>
            <a:off x="1092962" y="4058885"/>
            <a:ext cx="3115700" cy="2251932"/>
            <a:chOff x="480120" y="4242235"/>
            <a:chExt cx="2392074" cy="1728918"/>
          </a:xfrm>
        </p:grpSpPr>
        <p:pic>
          <p:nvPicPr>
            <p:cNvPr id="18" name="图片 17">
              <a:extLst>
                <a:ext uri="{FF2B5EF4-FFF2-40B4-BE49-F238E27FC236}">
                  <a16:creationId xmlns:a16="http://schemas.microsoft.com/office/drawing/2014/main" id="{96E03D30-DF2A-44C6-9DA4-306F4B80A4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20" y="4242235"/>
              <a:ext cx="1793776" cy="1345332"/>
            </a:xfrm>
            <a:prstGeom prst="rect">
              <a:avLst/>
            </a:prstGeom>
          </p:spPr>
        </p:pic>
        <p:sp>
          <p:nvSpPr>
            <p:cNvPr id="19" name="TextBox 32">
              <a:extLst>
                <a:ext uri="{FF2B5EF4-FFF2-40B4-BE49-F238E27FC236}">
                  <a16:creationId xmlns:a16="http://schemas.microsoft.com/office/drawing/2014/main" id="{86B3A14E-544E-4221-BA6F-290C3650A0BF}"/>
                </a:ext>
              </a:extLst>
            </p:cNvPr>
            <p:cNvSpPr txBox="1"/>
            <p:nvPr/>
          </p:nvSpPr>
          <p:spPr>
            <a:xfrm>
              <a:off x="680830" y="5587567"/>
              <a:ext cx="2191364" cy="383586"/>
            </a:xfrm>
            <a:prstGeom prst="rect">
              <a:avLst/>
            </a:prstGeom>
            <a:noFill/>
          </p:spPr>
          <p:txBody>
            <a:bodyPr wrap="square">
              <a:spAutoFit/>
            </a:bodyPr>
            <a:lstStyle/>
            <a:p>
              <a:pPr fontAlgn="auto">
                <a:lnSpc>
                  <a:spcPct val="150000"/>
                </a:lnSpc>
                <a:spcBef>
                  <a:spcPts val="0"/>
                </a:spcBef>
                <a:spcAft>
                  <a:spcPts val="0"/>
                </a:spcAft>
                <a:defRPr/>
              </a:pPr>
              <a:endParaRPr lang="en-US" altLang="zh-CN" sz="2000" dirty="0">
                <a:solidFill>
                  <a:schemeClr val="tx1">
                    <a:lumMod val="85000"/>
                    <a:lumOff val="15000"/>
                  </a:schemeClr>
                </a:solidFill>
                <a:latin typeface="微软雅黑" pitchFamily="34" charset="-122"/>
                <a:ea typeface="微软雅黑" pitchFamily="34" charset="-122"/>
              </a:endParaRPr>
            </a:p>
          </p:txBody>
        </p:sp>
      </p:grpSp>
      <p:pic>
        <p:nvPicPr>
          <p:cNvPr id="2" name="图片 1">
            <a:extLst>
              <a:ext uri="{FF2B5EF4-FFF2-40B4-BE49-F238E27FC236}">
                <a16:creationId xmlns:a16="http://schemas.microsoft.com/office/drawing/2014/main" id="{E4730C7B-0D59-4FCF-9672-BDBBDA215EE0}"/>
              </a:ext>
            </a:extLst>
          </p:cNvPr>
          <p:cNvPicPr>
            <a:picLocks noChangeAspect="1"/>
          </p:cNvPicPr>
          <p:nvPr/>
        </p:nvPicPr>
        <p:blipFill>
          <a:blip r:embed="rId4"/>
          <a:stretch>
            <a:fillRect/>
          </a:stretch>
        </p:blipFill>
        <p:spPr>
          <a:xfrm>
            <a:off x="882313" y="1520726"/>
            <a:ext cx="10829925" cy="2466975"/>
          </a:xfrm>
          <a:prstGeom prst="rect">
            <a:avLst/>
          </a:prstGeom>
        </p:spPr>
      </p:pic>
    </p:spTree>
    <p:extLst>
      <p:ext uri="{BB962C8B-B14F-4D97-AF65-F5344CB8AC3E}">
        <p14:creationId xmlns:p14="http://schemas.microsoft.com/office/powerpoint/2010/main" val="1756549699"/>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14:bounceEnd="28000">
                                          <p:cBhvr additive="base">
                                            <p:cTn id="7" dur="250" fill="hold"/>
                                            <p:tgtEl>
                                              <p:spTgt spid="38"/>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250" fill="hold"/>
                                            <p:tgtEl>
                                              <p:spTgt spid="38"/>
                                            </p:tgtEl>
                                            <p:attrNameLst>
                                              <p:attrName>ppt_x</p:attrName>
                                            </p:attrNameLst>
                                          </p:cBhvr>
                                          <p:tavLst>
                                            <p:tav tm="0">
                                              <p:val>
                                                <p:strVal val="0-#ppt_w/2"/>
                                              </p:val>
                                            </p:tav>
                                            <p:tav tm="100000">
                                              <p:val>
                                                <p:strVal val="#ppt_x"/>
                                              </p:val>
                                            </p:tav>
                                          </p:tavLst>
                                        </p:anim>
                                        <p:anim calcmode="lin" valueType="num">
                                          <p:cBhvr additive="base">
                                            <p:cTn id="8" dur="25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37"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anim calcmode="lin" valueType="num">
                                          <p:cBhvr>
                                            <p:cTn id="13" dur="750" fill="hold"/>
                                            <p:tgtEl>
                                              <p:spTgt spid="5"/>
                                            </p:tgtEl>
                                            <p:attrNameLst>
                                              <p:attrName>ppt_x</p:attrName>
                                            </p:attrNameLst>
                                          </p:cBhvr>
                                          <p:tavLst>
                                            <p:tav tm="0">
                                              <p:val>
                                                <p:strVal val="#ppt_x"/>
                                              </p:val>
                                            </p:tav>
                                            <p:tav tm="100000">
                                              <p:val>
                                                <p:strVal val="#ppt_x"/>
                                              </p:val>
                                            </p:tav>
                                          </p:tavLst>
                                        </p:anim>
                                        <p:anim calcmode="lin" valueType="num">
                                          <p:cBhvr>
                                            <p:cTn id="14" dur="675" decel="100000" fill="hold"/>
                                            <p:tgtEl>
                                              <p:spTgt spid="5"/>
                                            </p:tgtEl>
                                            <p:attrNameLst>
                                              <p:attrName>ppt_y</p:attrName>
                                            </p:attrNameLst>
                                          </p:cBhvr>
                                          <p:tavLst>
                                            <p:tav tm="0">
                                              <p:val>
                                                <p:strVal val="#ppt_y+1"/>
                                              </p:val>
                                            </p:tav>
                                            <p:tav tm="100000">
                                              <p:val>
                                                <p:strVal val="#ppt_y-.03"/>
                                              </p:val>
                                            </p:tav>
                                          </p:tavLst>
                                        </p:anim>
                                        <p:anim calcmode="lin" valueType="num">
                                          <p:cBhvr>
                                            <p:cTn id="15" dur="75" accel="100000" fill="hold">
                                              <p:stCondLst>
                                                <p:cond delay="675"/>
                                              </p:stCondLst>
                                            </p:cTn>
                                            <p:tgtEl>
                                              <p:spTgt spid="5"/>
                                            </p:tgtEl>
                                            <p:attrNameLst>
                                              <p:attrName>ppt_y</p:attrName>
                                            </p:attrNameLst>
                                          </p:cBhvr>
                                          <p:tavLst>
                                            <p:tav tm="0">
                                              <p:val>
                                                <p:strVal val="#ppt_y-.03"/>
                                              </p:val>
                                            </p:tav>
                                            <p:tav tm="100000">
                                              <p:val>
                                                <p:strVal val="#ppt_y"/>
                                              </p:val>
                                            </p:tav>
                                          </p:tavLst>
                                        </p:anim>
                                      </p:childTnLst>
                                    </p:cTn>
                                  </p:par>
                                </p:childTnLst>
                              </p:cTn>
                            </p:par>
                            <p:par>
                              <p:cTn id="16" fill="hold">
                                <p:stCondLst>
                                  <p:cond delay="1000"/>
                                </p:stCondLst>
                                <p:childTnLst>
                                  <p:par>
                                    <p:cTn id="17" presetID="37"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750"/>
                                            <p:tgtEl>
                                              <p:spTgt spid="8"/>
                                            </p:tgtEl>
                                          </p:cBhvr>
                                        </p:animEffect>
                                        <p:anim calcmode="lin" valueType="num">
                                          <p:cBhvr>
                                            <p:cTn id="20" dur="750" fill="hold"/>
                                            <p:tgtEl>
                                              <p:spTgt spid="8"/>
                                            </p:tgtEl>
                                            <p:attrNameLst>
                                              <p:attrName>ppt_x</p:attrName>
                                            </p:attrNameLst>
                                          </p:cBhvr>
                                          <p:tavLst>
                                            <p:tav tm="0">
                                              <p:val>
                                                <p:strVal val="#ppt_x"/>
                                              </p:val>
                                            </p:tav>
                                            <p:tav tm="100000">
                                              <p:val>
                                                <p:strVal val="#ppt_x"/>
                                              </p:val>
                                            </p:tav>
                                          </p:tavLst>
                                        </p:anim>
                                        <p:anim calcmode="lin" valueType="num">
                                          <p:cBhvr>
                                            <p:cTn id="21" dur="675" decel="100000" fill="hold"/>
                                            <p:tgtEl>
                                              <p:spTgt spid="8"/>
                                            </p:tgtEl>
                                            <p:attrNameLst>
                                              <p:attrName>ppt_y</p:attrName>
                                            </p:attrNameLst>
                                          </p:cBhvr>
                                          <p:tavLst>
                                            <p:tav tm="0">
                                              <p:val>
                                                <p:strVal val="#ppt_y+1"/>
                                              </p:val>
                                            </p:tav>
                                            <p:tav tm="100000">
                                              <p:val>
                                                <p:strVal val="#ppt_y-.03"/>
                                              </p:val>
                                            </p:tav>
                                          </p:tavLst>
                                        </p:anim>
                                        <p:anim calcmode="lin" valueType="num">
                                          <p:cBhvr>
                                            <p:cTn id="22" dur="75" accel="100000" fill="hold">
                                              <p:stCondLst>
                                                <p:cond delay="675"/>
                                              </p:stCondLst>
                                            </p:cTn>
                                            <p:tgtEl>
                                              <p:spTgt spid="8"/>
                                            </p:tgtEl>
                                            <p:attrNameLst>
                                              <p:attrName>ppt_y</p:attrName>
                                            </p:attrNameLst>
                                          </p:cBhvr>
                                          <p:tavLst>
                                            <p:tav tm="0">
                                              <p:val>
                                                <p:strVal val="#ppt_y-.03"/>
                                              </p:val>
                                            </p:tav>
                                            <p:tav tm="100000">
                                              <p:val>
                                                <p:strVal val="#ppt_y"/>
                                              </p:val>
                                            </p:tav>
                                          </p:tavLst>
                                        </p:anim>
                                      </p:childTnLst>
                                    </p:cTn>
                                  </p:par>
                                </p:childTnLst>
                              </p:cTn>
                            </p:par>
                            <p:par>
                              <p:cTn id="23" fill="hold">
                                <p:stCondLst>
                                  <p:cond delay="1750"/>
                                </p:stCondLst>
                                <p:childTnLst>
                                  <p:par>
                                    <p:cTn id="24" presetID="37"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750"/>
                                            <p:tgtEl>
                                              <p:spTgt spid="11"/>
                                            </p:tgtEl>
                                          </p:cBhvr>
                                        </p:animEffect>
                                        <p:anim calcmode="lin" valueType="num">
                                          <p:cBhvr>
                                            <p:cTn id="27" dur="750" fill="hold"/>
                                            <p:tgtEl>
                                              <p:spTgt spid="11"/>
                                            </p:tgtEl>
                                            <p:attrNameLst>
                                              <p:attrName>ppt_x</p:attrName>
                                            </p:attrNameLst>
                                          </p:cBhvr>
                                          <p:tavLst>
                                            <p:tav tm="0">
                                              <p:val>
                                                <p:strVal val="#ppt_x"/>
                                              </p:val>
                                            </p:tav>
                                            <p:tav tm="100000">
                                              <p:val>
                                                <p:strVal val="#ppt_x"/>
                                              </p:val>
                                            </p:tav>
                                          </p:tavLst>
                                        </p:anim>
                                        <p:anim calcmode="lin" valueType="num">
                                          <p:cBhvr>
                                            <p:cTn id="28" dur="675" decel="100000" fill="hold"/>
                                            <p:tgtEl>
                                              <p:spTgt spid="11"/>
                                            </p:tgtEl>
                                            <p:attrNameLst>
                                              <p:attrName>ppt_y</p:attrName>
                                            </p:attrNameLst>
                                          </p:cBhvr>
                                          <p:tavLst>
                                            <p:tav tm="0">
                                              <p:val>
                                                <p:strVal val="#ppt_y+1"/>
                                              </p:val>
                                            </p:tav>
                                            <p:tav tm="100000">
                                              <p:val>
                                                <p:strVal val="#ppt_y-.03"/>
                                              </p:val>
                                            </p:tav>
                                          </p:tavLst>
                                        </p:anim>
                                        <p:anim calcmode="lin" valueType="num">
                                          <p:cBhvr>
                                            <p:cTn id="29" dur="75" accel="100000" fill="hold">
                                              <p:stCondLst>
                                                <p:cond delay="675"/>
                                              </p:stCondLst>
                                            </p:cTn>
                                            <p:tgtEl>
                                              <p:spTgt spid="11"/>
                                            </p:tgtEl>
                                            <p:attrNameLst>
                                              <p:attrName>ppt_y</p:attrName>
                                            </p:attrNameLst>
                                          </p:cBhvr>
                                          <p:tavLst>
                                            <p:tav tm="0">
                                              <p:val>
                                                <p:strVal val="#ppt_y-.03"/>
                                              </p:val>
                                            </p:tav>
                                            <p:tav tm="100000">
                                              <p:val>
                                                <p:strVal val="#ppt_y"/>
                                              </p:val>
                                            </p:tav>
                                          </p:tavLst>
                                        </p:anim>
                                      </p:childTnLst>
                                    </p:cTn>
                                  </p:par>
                                </p:childTnLst>
                              </p:cTn>
                            </p:par>
                            <p:par>
                              <p:cTn id="30" fill="hold">
                                <p:stCondLst>
                                  <p:cond delay="2500"/>
                                </p:stCondLst>
                                <p:childTnLst>
                                  <p:par>
                                    <p:cTn id="31" presetID="37" presetClass="entr" presetSubtype="0"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750"/>
                                            <p:tgtEl>
                                              <p:spTgt spid="14"/>
                                            </p:tgtEl>
                                          </p:cBhvr>
                                        </p:animEffect>
                                        <p:anim calcmode="lin" valueType="num">
                                          <p:cBhvr>
                                            <p:cTn id="34" dur="750" fill="hold"/>
                                            <p:tgtEl>
                                              <p:spTgt spid="14"/>
                                            </p:tgtEl>
                                            <p:attrNameLst>
                                              <p:attrName>ppt_x</p:attrName>
                                            </p:attrNameLst>
                                          </p:cBhvr>
                                          <p:tavLst>
                                            <p:tav tm="0">
                                              <p:val>
                                                <p:strVal val="#ppt_x"/>
                                              </p:val>
                                            </p:tav>
                                            <p:tav tm="100000">
                                              <p:val>
                                                <p:strVal val="#ppt_x"/>
                                              </p:val>
                                            </p:tav>
                                          </p:tavLst>
                                        </p:anim>
                                        <p:anim calcmode="lin" valueType="num">
                                          <p:cBhvr>
                                            <p:cTn id="35" dur="675" decel="100000" fill="hold"/>
                                            <p:tgtEl>
                                              <p:spTgt spid="14"/>
                                            </p:tgtEl>
                                            <p:attrNameLst>
                                              <p:attrName>ppt_y</p:attrName>
                                            </p:attrNameLst>
                                          </p:cBhvr>
                                          <p:tavLst>
                                            <p:tav tm="0">
                                              <p:val>
                                                <p:strVal val="#ppt_y+1"/>
                                              </p:val>
                                            </p:tav>
                                            <p:tav tm="100000">
                                              <p:val>
                                                <p:strVal val="#ppt_y-.03"/>
                                              </p:val>
                                            </p:tav>
                                          </p:tavLst>
                                        </p:anim>
                                        <p:anim calcmode="lin" valueType="num">
                                          <p:cBhvr>
                                            <p:cTn id="36" dur="75" accel="100000" fill="hold">
                                              <p:stCondLst>
                                                <p:cond delay="675"/>
                                              </p:stCondLst>
                                            </p:cTn>
                                            <p:tgtEl>
                                              <p:spTgt spid="14"/>
                                            </p:tgtEl>
                                            <p:attrNameLst>
                                              <p:attrName>ppt_y</p:attrName>
                                            </p:attrNameLst>
                                          </p:cBhvr>
                                          <p:tavLst>
                                            <p:tav tm="0">
                                              <p:val>
                                                <p:strVal val="#ppt_y-.03"/>
                                              </p:val>
                                            </p:tav>
                                            <p:tav tm="100000">
                                              <p:val>
                                                <p:strVal val="#ppt_y"/>
                                              </p:val>
                                            </p:tav>
                                          </p:tavLst>
                                        </p:anim>
                                      </p:childTnLst>
                                    </p:cTn>
                                  </p:par>
                                </p:childTnLst>
                              </p:cTn>
                            </p:par>
                            <p:par>
                              <p:cTn id="37" fill="hold">
                                <p:stCondLst>
                                  <p:cond delay="3250"/>
                                </p:stCondLst>
                                <p:childTnLst>
                                  <p:par>
                                    <p:cTn id="38" presetID="31" presetClass="entr" presetSubtype="0" fill="hold" nodeType="after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750" fill="hold"/>
                                            <p:tgtEl>
                                              <p:spTgt spid="17"/>
                                            </p:tgtEl>
                                            <p:attrNameLst>
                                              <p:attrName>ppt_w</p:attrName>
                                            </p:attrNameLst>
                                          </p:cBhvr>
                                          <p:tavLst>
                                            <p:tav tm="0">
                                              <p:val>
                                                <p:fltVal val="0"/>
                                              </p:val>
                                            </p:tav>
                                            <p:tav tm="100000">
                                              <p:val>
                                                <p:strVal val="#ppt_w"/>
                                              </p:val>
                                            </p:tav>
                                          </p:tavLst>
                                        </p:anim>
                                        <p:anim calcmode="lin" valueType="num">
                                          <p:cBhvr>
                                            <p:cTn id="41" dur="750" fill="hold"/>
                                            <p:tgtEl>
                                              <p:spTgt spid="17"/>
                                            </p:tgtEl>
                                            <p:attrNameLst>
                                              <p:attrName>ppt_h</p:attrName>
                                            </p:attrNameLst>
                                          </p:cBhvr>
                                          <p:tavLst>
                                            <p:tav tm="0">
                                              <p:val>
                                                <p:fltVal val="0"/>
                                              </p:val>
                                            </p:tav>
                                            <p:tav tm="100000">
                                              <p:val>
                                                <p:strVal val="#ppt_h"/>
                                              </p:val>
                                            </p:tav>
                                          </p:tavLst>
                                        </p:anim>
                                        <p:anim calcmode="lin" valueType="num">
                                          <p:cBhvr>
                                            <p:cTn id="42" dur="750" fill="hold"/>
                                            <p:tgtEl>
                                              <p:spTgt spid="17"/>
                                            </p:tgtEl>
                                            <p:attrNameLst>
                                              <p:attrName>style.rotation</p:attrName>
                                            </p:attrNameLst>
                                          </p:cBhvr>
                                          <p:tavLst>
                                            <p:tav tm="0">
                                              <p:val>
                                                <p:fltVal val="90"/>
                                              </p:val>
                                            </p:tav>
                                            <p:tav tm="100000">
                                              <p:val>
                                                <p:fltVal val="0"/>
                                              </p:val>
                                            </p:tav>
                                          </p:tavLst>
                                        </p:anim>
                                        <p:animEffect transition="in" filter="fade">
                                          <p:cBhvr>
                                            <p:cTn id="43" dur="750"/>
                                            <p:tgtEl>
                                              <p:spTgt spid="17"/>
                                            </p:tgtEl>
                                          </p:cBhvr>
                                        </p:animEffect>
                                      </p:childTnLst>
                                    </p:cTn>
                                  </p:par>
                                </p:childTnLst>
                              </p:cTn>
                            </p:par>
                            <p:par>
                              <p:cTn id="44" fill="hold">
                                <p:stCondLst>
                                  <p:cond delay="4000"/>
                                </p:stCondLst>
                                <p:childTnLst>
                                  <p:par>
                                    <p:cTn id="45" presetID="50" presetClass="entr" presetSubtype="0" decel="100000" fill="hold" grpId="0" nodeType="afterEffect">
                                      <p:stCondLst>
                                        <p:cond delay="500"/>
                                      </p:stCondLst>
                                      <p:childTnLst>
                                        <p:set>
                                          <p:cBhvr>
                                            <p:cTn id="46" dur="1" fill="hold">
                                              <p:stCondLst>
                                                <p:cond delay="0"/>
                                              </p:stCondLst>
                                            </p:cTn>
                                            <p:tgtEl>
                                              <p:spTgt spid="4"/>
                                            </p:tgtEl>
                                            <p:attrNameLst>
                                              <p:attrName>style.visibility</p:attrName>
                                            </p:attrNameLst>
                                          </p:cBhvr>
                                          <p:to>
                                            <p:strVal val="visible"/>
                                          </p:to>
                                        </p:set>
                                        <p:anim calcmode="lin" valueType="num">
                                          <p:cBhvr>
                                            <p:cTn id="47" dur="1000" fill="hold"/>
                                            <p:tgtEl>
                                              <p:spTgt spid="4"/>
                                            </p:tgtEl>
                                            <p:attrNameLst>
                                              <p:attrName>ppt_w</p:attrName>
                                            </p:attrNameLst>
                                          </p:cBhvr>
                                          <p:tavLst>
                                            <p:tav tm="0">
                                              <p:val>
                                                <p:strVal val="#ppt_w+.3"/>
                                              </p:val>
                                            </p:tav>
                                            <p:tav tm="100000">
                                              <p:val>
                                                <p:strVal val="#ppt_w"/>
                                              </p:val>
                                            </p:tav>
                                          </p:tavLst>
                                        </p:anim>
                                        <p:anim calcmode="lin" valueType="num">
                                          <p:cBhvr>
                                            <p:cTn id="48" dur="1000" fill="hold"/>
                                            <p:tgtEl>
                                              <p:spTgt spid="4"/>
                                            </p:tgtEl>
                                            <p:attrNameLst>
                                              <p:attrName>ppt_h</p:attrName>
                                            </p:attrNameLst>
                                          </p:cBhvr>
                                          <p:tavLst>
                                            <p:tav tm="0">
                                              <p:val>
                                                <p:strVal val="#ppt_h"/>
                                              </p:val>
                                            </p:tav>
                                            <p:tav tm="100000">
                                              <p:val>
                                                <p:strVal val="#ppt_h"/>
                                              </p:val>
                                            </p:tav>
                                          </p:tavLst>
                                        </p:anim>
                                        <p:animEffect transition="in" filter="fade">
                                          <p:cBhvr>
                                            <p:cTn id="4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mc:Fallback>
  </mc:AlternateContent>
</p:sld>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lumMod val="5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1839</TotalTime>
  <Words>1082</Words>
  <Application>Microsoft Office PowerPoint</Application>
  <PresentationFormat>宽屏</PresentationFormat>
  <Paragraphs>94</Paragraphs>
  <Slides>28</Slides>
  <Notes>23</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28</vt:i4>
      </vt:variant>
    </vt:vector>
  </HeadingPairs>
  <TitlesOfParts>
    <vt:vector size="39" baseType="lpstr">
      <vt:lpstr>-apple-system</vt:lpstr>
      <vt:lpstr>Avenir</vt:lpstr>
      <vt:lpstr>Helvetica Neue</vt:lpstr>
      <vt:lpstr>Microsoft YaHei</vt:lpstr>
      <vt:lpstr>Microsoft YaHei</vt:lpstr>
      <vt:lpstr>Arial</vt:lpstr>
      <vt:lpstr>Calibri</vt:lpstr>
      <vt:lpstr>Calibri Light</vt:lpstr>
      <vt:lpstr>Wingdings</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cp:lastModifiedBy>Acer</cp:lastModifiedBy>
  <cp:revision>172</cp:revision>
  <dcterms:created xsi:type="dcterms:W3CDTF">2013-10-25T14:41:09Z</dcterms:created>
  <dcterms:modified xsi:type="dcterms:W3CDTF">2020-12-06T12:23:07Z</dcterms:modified>
</cp:coreProperties>
</file>